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151" r:id="rId1"/>
  </p:sldMasterIdLst>
  <p:notesMasterIdLst>
    <p:notesMasterId r:id="rId16"/>
  </p:notesMasterIdLst>
  <p:handoutMasterIdLst>
    <p:handoutMasterId r:id="rId17"/>
  </p:handoutMasterIdLst>
  <p:sldIdLst>
    <p:sldId id="318" r:id="rId2"/>
    <p:sldId id="370" r:id="rId3"/>
    <p:sldId id="375" r:id="rId4"/>
    <p:sldId id="371" r:id="rId5"/>
    <p:sldId id="373" r:id="rId6"/>
    <p:sldId id="376" r:id="rId7"/>
    <p:sldId id="377" r:id="rId8"/>
    <p:sldId id="379" r:id="rId9"/>
    <p:sldId id="380" r:id="rId10"/>
    <p:sldId id="382" r:id="rId11"/>
    <p:sldId id="434" r:id="rId12"/>
    <p:sldId id="383" r:id="rId13"/>
    <p:sldId id="435" r:id="rId14"/>
    <p:sldId id="431" r:id="rId15"/>
  </p:sldIdLst>
  <p:sldSz cx="9144000" cy="6858000" type="screen4x3"/>
  <p:notesSz cx="68580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D57B5"/>
    <a:srgbClr val="0062AC"/>
    <a:srgbClr val="FFCC00"/>
    <a:srgbClr val="D9D9D9"/>
    <a:srgbClr val="242860"/>
    <a:srgbClr val="FFCC66"/>
    <a:srgbClr val="FF9900"/>
    <a:srgbClr val="CC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46F890A9-2807-4EBB-B81D-B2AA78EC7F39}" styleName="Dark Style 2 - Accent 5/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344" autoAdjust="0"/>
    <p:restoredTop sz="54850" autoAdjust="0"/>
  </p:normalViewPr>
  <p:slideViewPr>
    <p:cSldViewPr>
      <p:cViewPr>
        <p:scale>
          <a:sx n="120" d="100"/>
          <a:sy n="120" d="100"/>
        </p:scale>
        <p:origin x="-1476" y="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449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>
        <p:scale>
          <a:sx n="140" d="100"/>
          <a:sy n="140" d="100"/>
        </p:scale>
        <p:origin x="-2700" y="-72"/>
      </p:cViewPr>
      <p:guideLst>
        <p:guide orient="horz" pos="2928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2547" cy="46526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3852" y="0"/>
            <a:ext cx="2972547" cy="46526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2C44B6B5-D5E3-4568-9B67-C77725BFC9F2}" type="datetimeFigureOut">
              <a:rPr lang="en-US"/>
              <a:pPr>
                <a:defRPr/>
              </a:pPr>
              <a:t>3/10/2015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48"/>
            <a:ext cx="2972547" cy="46526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3852" y="8829648"/>
            <a:ext cx="2972547" cy="46526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3BDB107B-FE24-4735-AA95-01E0F5262DD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806862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2547" cy="4652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mk-MK"/>
          </a:p>
        </p:txBody>
      </p:sp>
      <p:sp>
        <p:nvSpPr>
          <p:cNvPr id="788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3852" y="0"/>
            <a:ext cx="2972547" cy="4652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mk-MK"/>
          </a:p>
        </p:txBody>
      </p:sp>
      <p:sp>
        <p:nvSpPr>
          <p:cNvPr id="1229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04900" y="696913"/>
            <a:ext cx="46482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885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480" y="4416311"/>
            <a:ext cx="5487041" cy="41829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mk-MK" noProof="0" smtClean="0"/>
              <a:t>Click to edit Master text styles</a:t>
            </a:r>
          </a:p>
          <a:p>
            <a:pPr lvl="1"/>
            <a:r>
              <a:rPr lang="mk-MK" noProof="0" smtClean="0"/>
              <a:t>Second level</a:t>
            </a:r>
          </a:p>
          <a:p>
            <a:pPr lvl="2"/>
            <a:r>
              <a:rPr lang="mk-MK" noProof="0" smtClean="0"/>
              <a:t>Third level</a:t>
            </a:r>
          </a:p>
          <a:p>
            <a:pPr lvl="3"/>
            <a:r>
              <a:rPr lang="mk-MK" noProof="0" smtClean="0"/>
              <a:t>Fourth level</a:t>
            </a:r>
          </a:p>
          <a:p>
            <a:pPr lvl="4"/>
            <a:r>
              <a:rPr lang="mk-MK" noProof="0" smtClean="0"/>
              <a:t>Fifth level</a:t>
            </a:r>
          </a:p>
        </p:txBody>
      </p:sp>
      <p:sp>
        <p:nvSpPr>
          <p:cNvPr id="788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29648"/>
            <a:ext cx="2972547" cy="4652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mk-MK"/>
          </a:p>
        </p:txBody>
      </p:sp>
      <p:sp>
        <p:nvSpPr>
          <p:cNvPr id="788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3852" y="8829648"/>
            <a:ext cx="2972547" cy="4652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487FD473-C09E-40D8-84FF-863670528C5F}" type="slidenum">
              <a:rPr lang="mk-MK"/>
              <a:pPr>
                <a:defRPr/>
              </a:pPr>
              <a:t>‹#›</a:t>
            </a:fld>
            <a:endParaRPr lang="mk-MK" dirty="0"/>
          </a:p>
        </p:txBody>
      </p:sp>
    </p:spTree>
    <p:extLst>
      <p:ext uri="{BB962C8B-B14F-4D97-AF65-F5344CB8AC3E}">
        <p14:creationId xmlns:p14="http://schemas.microsoft.com/office/powerpoint/2010/main" val="243390596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662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smtClean="0"/>
              <a:t>. </a:t>
            </a:r>
          </a:p>
        </p:txBody>
      </p:sp>
      <p:sp>
        <p:nvSpPr>
          <p:cNvPr id="2662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DAAA7AA-7BD5-4E68-9C3B-B22D0DF59299}" type="slidenum">
              <a:rPr lang="mk-MK" smtClean="0"/>
              <a:pPr/>
              <a:t>1</a:t>
            </a:fld>
            <a:endParaRPr lang="mk-MK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87FD473-C09E-40D8-84FF-863670528C5F}" type="slidenum">
              <a:rPr lang="mk-MK" smtClean="0"/>
              <a:pPr>
                <a:defRPr/>
              </a:pPr>
              <a:t>10</a:t>
            </a:fld>
            <a:endParaRPr lang="mk-MK"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69F129A-ADEC-4146-96F3-B462350BF29B}" type="slidenum">
              <a:rPr lang="en-GB" smtClean="0"/>
              <a:pPr>
                <a:defRPr/>
              </a:pPr>
              <a:t>12</a:t>
            </a:fld>
            <a:endParaRPr lang="en-GB"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87FD473-C09E-40D8-84FF-863670528C5F}" type="slidenum">
              <a:rPr lang="mk-MK" smtClean="0"/>
              <a:pPr>
                <a:defRPr/>
              </a:pPr>
              <a:t>14</a:t>
            </a:fld>
            <a:endParaRPr lang="mk-MK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662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smtClean="0"/>
              <a:t>. </a:t>
            </a:r>
          </a:p>
        </p:txBody>
      </p:sp>
      <p:sp>
        <p:nvSpPr>
          <p:cNvPr id="2662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DAAA7AA-7BD5-4E68-9C3B-B22D0DF59299}" type="slidenum">
              <a:rPr lang="mk-MK" smtClean="0"/>
              <a:pPr/>
              <a:t>2</a:t>
            </a:fld>
            <a:endParaRPr lang="mk-MK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87FD473-C09E-40D8-84FF-863670528C5F}" type="slidenum">
              <a:rPr lang="mk-MK" smtClean="0"/>
              <a:pPr>
                <a:defRPr/>
              </a:pPr>
              <a:t>3</a:t>
            </a:fld>
            <a:endParaRPr lang="mk-MK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87FD473-C09E-40D8-84FF-863670528C5F}" type="slidenum">
              <a:rPr lang="mk-MK" smtClean="0"/>
              <a:pPr>
                <a:defRPr/>
              </a:pPr>
              <a:t>4</a:t>
            </a:fld>
            <a:endParaRPr lang="mk-MK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87FD473-C09E-40D8-84FF-863670528C5F}" type="slidenum">
              <a:rPr lang="mk-MK" smtClean="0"/>
              <a:pPr>
                <a:defRPr/>
              </a:pPr>
              <a:t>5</a:t>
            </a:fld>
            <a:endParaRPr lang="mk-MK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87FD473-C09E-40D8-84FF-863670528C5F}" type="slidenum">
              <a:rPr lang="mk-MK" smtClean="0"/>
              <a:pPr>
                <a:defRPr/>
              </a:pPr>
              <a:t>6</a:t>
            </a:fld>
            <a:endParaRPr lang="mk-MK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87FD473-C09E-40D8-84FF-863670528C5F}" type="slidenum">
              <a:rPr lang="mk-MK" smtClean="0"/>
              <a:pPr>
                <a:defRPr/>
              </a:pPr>
              <a:t>7</a:t>
            </a:fld>
            <a:endParaRPr lang="mk-MK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87FD473-C09E-40D8-84FF-863670528C5F}" type="slidenum">
              <a:rPr lang="mk-MK" smtClean="0"/>
              <a:pPr>
                <a:defRPr/>
              </a:pPr>
              <a:t>8</a:t>
            </a:fld>
            <a:endParaRPr lang="mk-MK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87FD473-C09E-40D8-84FF-863670528C5F}" type="slidenum">
              <a:rPr lang="mk-MK" smtClean="0"/>
              <a:pPr>
                <a:defRPr/>
              </a:pPr>
              <a:t>9</a:t>
            </a:fld>
            <a:endParaRPr lang="mk-MK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C685BB-A516-467E-A6CD-2B1F933C05A4}" type="datetimeFigureOut">
              <a:rPr lang="en-US"/>
              <a:pPr>
                <a:defRPr/>
              </a:pPr>
              <a:t>3/10/2015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1A8476-80C3-45EC-AFA3-41F941AFF94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>
    <p:zoom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2700DF-BBD3-4524-90D7-4ADDBC87B06E}" type="datetimeFigureOut">
              <a:rPr lang="en-US"/>
              <a:pPr>
                <a:defRPr/>
              </a:pPr>
              <a:t>3/10/2015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CCF1FE-C561-4DE8-8459-58AF4BE4899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>
    <p:zoom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79F5A8-5B1F-4BCB-8E41-4A7DC63F3C20}" type="datetimeFigureOut">
              <a:rPr lang="en-US"/>
              <a:pPr>
                <a:defRPr/>
              </a:pPr>
              <a:t>3/10/2015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892E2B-E83F-4FF8-878D-CB91F14AB96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>
    <p:zoom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>
    <p:zo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5329C2-8FD8-4242-99C4-68EDBB11AC5E}" type="datetimeFigureOut">
              <a:rPr lang="en-US"/>
              <a:pPr>
                <a:defRPr/>
              </a:pPr>
              <a:t>3/10/2015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71DCA8-C9EE-4BB3-A432-50E25EEF907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>
    <p:zoom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B6EB1A-B600-418D-8385-1EE16271CC7C}" type="datetimeFigureOut">
              <a:rPr lang="en-US"/>
              <a:pPr>
                <a:defRPr/>
              </a:pPr>
              <a:t>3/10/2015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406CED-864D-4741-9703-20D75BD6499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>
    <p:zoom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A03E1C-D3A2-4317-B800-6D79F816A0A3}" type="datetimeFigureOut">
              <a:rPr lang="en-US"/>
              <a:pPr>
                <a:defRPr/>
              </a:pPr>
              <a:t>3/10/2015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F1E7E0-49A3-4652-AEC7-09B412B55AC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>
    <p:zoom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FC5E88-5974-4999-99D2-4F71ECD8823D}" type="datetimeFigureOut">
              <a:rPr lang="en-US"/>
              <a:pPr>
                <a:defRPr/>
              </a:pPr>
              <a:t>3/10/2015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8046F1-6220-407D-BECB-887E5BE1929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>
    <p:zoom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A4CD35-05EE-40C8-9F38-65CB1D9D0173}" type="datetimeFigureOut">
              <a:rPr lang="en-US"/>
              <a:pPr>
                <a:defRPr/>
              </a:pPr>
              <a:t>3/10/2015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FADD71-6F8C-4145-BDB7-A769B2285B4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>
    <p:zoom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DE6F69-ABBE-4DCA-94F9-65E309878B90}" type="datetimeFigureOut">
              <a:rPr lang="en-US"/>
              <a:pPr>
                <a:defRPr/>
              </a:pPr>
              <a:t>3/10/2015</a:t>
            </a:fld>
            <a:endParaRPr lang="en-US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D76467-B472-4ED8-B3EA-70758B72D6A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>
    <p:zoom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2EE90B-A494-4E9A-AF61-2CC154AEDDB6}" type="datetimeFigureOut">
              <a:rPr lang="en-US"/>
              <a:pPr>
                <a:defRPr/>
              </a:pPr>
              <a:t>3/10/2015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F557DE-2D10-42B5-9AE1-7F8390B1883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>
    <p:zoom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CCCB85-001B-4352-A14D-26F6D222782F}" type="datetimeFigureOut">
              <a:rPr lang="en-US"/>
              <a:pPr>
                <a:defRPr/>
              </a:pPr>
              <a:t>3/10/2015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99C5BC-0B11-4F76-A669-B696EA4BABD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>
    <p:zoom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GB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FFEB538B-3449-465B-B687-B73783E36CAD}" type="datetimeFigureOut">
              <a:rPr lang="en-US"/>
              <a:pPr>
                <a:defRPr/>
              </a:pPr>
              <a:t>3/10/2015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4CCB58F4-A2CC-48F5-8514-B02A232D9B8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1031" name="Picture 9"/>
          <p:cNvPicPr>
            <a:picLocks noChangeAspect="1" noChangeArrowheads="1"/>
          </p:cNvPicPr>
          <p:nvPr userDrawn="1"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-22225" y="-17463"/>
            <a:ext cx="9182100" cy="68897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177" r:id="rId1"/>
    <p:sldLayoutId id="2147484178" r:id="rId2"/>
    <p:sldLayoutId id="2147484179" r:id="rId3"/>
    <p:sldLayoutId id="2147484180" r:id="rId4"/>
    <p:sldLayoutId id="2147484181" r:id="rId5"/>
    <p:sldLayoutId id="2147484182" r:id="rId6"/>
    <p:sldLayoutId id="2147484183" r:id="rId7"/>
    <p:sldLayoutId id="2147484184" r:id="rId8"/>
    <p:sldLayoutId id="2147484185" r:id="rId9"/>
    <p:sldLayoutId id="2147484186" r:id="rId10"/>
    <p:sldLayoutId id="2147484187" r:id="rId11"/>
    <p:sldLayoutId id="2147484188" r:id="rId12"/>
  </p:sldLayoutIdLst>
  <p:transition>
    <p:zoom/>
  </p:transition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251520" y="764704"/>
            <a:ext cx="8445624" cy="288032"/>
          </a:xfrm>
        </p:spPr>
        <p:txBody>
          <a:bodyPr anchor="t"/>
          <a:lstStyle/>
          <a:p>
            <a:pPr algn="l" eaLnBrk="1" hangingPunct="1"/>
            <a:r>
              <a:rPr lang="en-GB" sz="1600" b="1" dirty="0" smtClean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/>
            </a:r>
            <a:br>
              <a:rPr lang="en-GB" sz="1600" b="1" dirty="0" smtClean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</a:br>
            <a:r>
              <a:rPr lang="en-GB" sz="3200" b="1" dirty="0" smtClean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/>
            </a:r>
            <a:br>
              <a:rPr lang="en-GB" sz="3200" b="1" dirty="0" smtClean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</a:br>
            <a:r>
              <a:rPr lang="en-GB" sz="3600" b="1" dirty="0" smtClean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/>
            </a:r>
            <a:br>
              <a:rPr lang="en-GB" sz="3600" b="1" dirty="0" smtClean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</a:br>
            <a:r>
              <a:rPr lang="en-GB" sz="3600" b="1" dirty="0" smtClean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/>
            </a:r>
            <a:br>
              <a:rPr lang="en-GB" sz="3600" b="1" dirty="0" smtClean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</a:br>
            <a:endParaRPr lang="en-GB" sz="3600" b="1" dirty="0" smtClean="0">
              <a:solidFill>
                <a:srgbClr val="002060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10243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2987824" y="1556792"/>
            <a:ext cx="6048672" cy="4860354"/>
          </a:xfrm>
          <a:solidFill>
            <a:srgbClr val="FFFFFF"/>
          </a:solidFill>
        </p:spPr>
        <p:txBody>
          <a:bodyPr/>
          <a:lstStyle/>
          <a:p>
            <a:pPr marL="0" indent="0" algn="ctr" eaLnBrk="1" hangingPunct="1">
              <a:lnSpc>
                <a:spcPct val="90000"/>
              </a:lnSpc>
              <a:buClr>
                <a:schemeClr val="accent2"/>
              </a:buClr>
              <a:buNone/>
            </a:pPr>
            <a:r>
              <a:rPr lang="en-US" sz="2400" b="1" dirty="0" smtClean="0">
                <a:solidFill>
                  <a:srgbClr val="0000CC"/>
                </a:solidFill>
                <a:latin typeface="Tahoma" pitchFamily="34" charset="0"/>
                <a:cs typeface="Tahoma" pitchFamily="34" charset="0"/>
              </a:rPr>
              <a:t>Interest Rate Statistics </a:t>
            </a:r>
          </a:p>
          <a:p>
            <a:pPr marL="0" indent="0" algn="ctr" eaLnBrk="1" hangingPunct="1">
              <a:lnSpc>
                <a:spcPct val="90000"/>
              </a:lnSpc>
              <a:buClr>
                <a:schemeClr val="accent2"/>
              </a:buClr>
              <a:buNone/>
            </a:pPr>
            <a:r>
              <a:rPr lang="en-US" sz="2400" b="1" dirty="0" smtClean="0">
                <a:solidFill>
                  <a:srgbClr val="0000CC"/>
                </a:solidFill>
                <a:latin typeface="Tahoma" pitchFamily="34" charset="0"/>
                <a:cs typeface="Tahoma" pitchFamily="34" charset="0"/>
              </a:rPr>
              <a:t>of Other </a:t>
            </a:r>
            <a:r>
              <a:rPr lang="en-US" sz="2400" b="1" dirty="0">
                <a:solidFill>
                  <a:srgbClr val="0000CC"/>
                </a:solidFill>
                <a:latin typeface="Tahoma" pitchFamily="34" charset="0"/>
                <a:cs typeface="Tahoma" pitchFamily="34" charset="0"/>
              </a:rPr>
              <a:t>Depository </a:t>
            </a:r>
            <a:r>
              <a:rPr lang="en-US" sz="2400" b="1" dirty="0" smtClean="0">
                <a:solidFill>
                  <a:srgbClr val="0000CC"/>
                </a:solidFill>
                <a:latin typeface="Tahoma" pitchFamily="34" charset="0"/>
                <a:cs typeface="Tahoma" pitchFamily="34" charset="0"/>
              </a:rPr>
              <a:t>Corporations </a:t>
            </a:r>
          </a:p>
          <a:p>
            <a:pPr marL="0" indent="0" algn="ctr" eaLnBrk="1" hangingPunct="1">
              <a:lnSpc>
                <a:spcPct val="90000"/>
              </a:lnSpc>
              <a:buClr>
                <a:schemeClr val="accent2"/>
              </a:buClr>
              <a:buNone/>
            </a:pPr>
            <a:r>
              <a:rPr lang="en-US" sz="2400" b="1" dirty="0" smtClean="0">
                <a:solidFill>
                  <a:srgbClr val="0000CC"/>
                </a:solidFill>
                <a:latin typeface="Tahoma" pitchFamily="34" charset="0"/>
                <a:cs typeface="Tahoma" pitchFamily="34" charset="0"/>
              </a:rPr>
              <a:t>(Banks and Savings Houses)</a:t>
            </a:r>
          </a:p>
          <a:p>
            <a:pPr marL="0" indent="0" algn="ctr" eaLnBrk="1" hangingPunct="1">
              <a:lnSpc>
                <a:spcPct val="90000"/>
              </a:lnSpc>
              <a:buClr>
                <a:schemeClr val="accent2"/>
              </a:buClr>
              <a:buNone/>
            </a:pPr>
            <a:endParaRPr lang="en-US" sz="2800" b="1" dirty="0" smtClean="0">
              <a:solidFill>
                <a:srgbClr val="0000CC"/>
              </a:solidFill>
              <a:latin typeface="Tahoma" pitchFamily="34" charset="0"/>
              <a:cs typeface="Tahoma" pitchFamily="34" charset="0"/>
            </a:endParaRPr>
          </a:p>
          <a:p>
            <a:pPr marL="0" indent="0" algn="ctr" eaLnBrk="1" hangingPunct="1">
              <a:lnSpc>
                <a:spcPct val="90000"/>
              </a:lnSpc>
              <a:buClr>
                <a:schemeClr val="accent2"/>
              </a:buClr>
              <a:buNone/>
            </a:pPr>
            <a:r>
              <a:rPr lang="en-US" sz="2000" dirty="0" smtClean="0">
                <a:latin typeface="Tahoma" pitchFamily="34" charset="0"/>
                <a:cs typeface="Tahoma" pitchFamily="34" charset="0"/>
              </a:rPr>
              <a:t>- </a:t>
            </a:r>
            <a:r>
              <a:rPr lang="en-US" sz="2000" dirty="0" smtClean="0">
                <a:latin typeface="Tahoma" pitchFamily="34" charset="0"/>
                <a:cs typeface="Tahoma" pitchFamily="34" charset="0"/>
              </a:rPr>
              <a:t>Adjustment of the Interest </a:t>
            </a:r>
            <a:r>
              <a:rPr lang="en-US" sz="2000" dirty="0" smtClean="0">
                <a:latin typeface="Tahoma" pitchFamily="34" charset="0"/>
                <a:cs typeface="Tahoma" pitchFamily="34" charset="0"/>
              </a:rPr>
              <a:t>Rate Statistics </a:t>
            </a:r>
            <a:r>
              <a:rPr lang="en-US" sz="2000" dirty="0" smtClean="0">
                <a:latin typeface="Tahoma" pitchFamily="34" charset="0"/>
                <a:cs typeface="Tahoma" pitchFamily="34" charset="0"/>
              </a:rPr>
              <a:t>to the European Requirements -</a:t>
            </a:r>
            <a:endParaRPr lang="en-US" sz="2000" dirty="0" smtClean="0">
              <a:latin typeface="Tahoma" pitchFamily="34" charset="0"/>
              <a:cs typeface="Tahoma" pitchFamily="34" charset="0"/>
            </a:endParaRPr>
          </a:p>
          <a:p>
            <a:pPr marL="0" indent="0" algn="ctr" eaLnBrk="1" hangingPunct="1">
              <a:lnSpc>
                <a:spcPct val="90000"/>
              </a:lnSpc>
              <a:buClr>
                <a:schemeClr val="accent2"/>
              </a:buClr>
              <a:buNone/>
            </a:pPr>
            <a:endParaRPr lang="en-US" sz="2000" b="1" dirty="0" smtClean="0">
              <a:solidFill>
                <a:srgbClr val="0000CC"/>
              </a:solidFill>
              <a:latin typeface="Tahoma" pitchFamily="34" charset="0"/>
              <a:cs typeface="Tahoma" pitchFamily="34" charset="0"/>
            </a:endParaRPr>
          </a:p>
          <a:p>
            <a:pPr marL="0" indent="0" algn="r" eaLnBrk="1" hangingPunct="1">
              <a:lnSpc>
                <a:spcPct val="90000"/>
              </a:lnSpc>
              <a:buClr>
                <a:schemeClr val="accent2"/>
              </a:buClr>
              <a:buNone/>
            </a:pPr>
            <a:endParaRPr lang="en-US" sz="2000" b="1" dirty="0" smtClean="0">
              <a:solidFill>
                <a:srgbClr val="0000CC"/>
              </a:solidFill>
              <a:latin typeface="Tahoma" pitchFamily="34" charset="0"/>
              <a:cs typeface="Tahoma" pitchFamily="34" charset="0"/>
            </a:endParaRPr>
          </a:p>
          <a:p>
            <a:pPr marL="0" indent="0" algn="r" eaLnBrk="1" hangingPunct="1">
              <a:lnSpc>
                <a:spcPct val="90000"/>
              </a:lnSpc>
              <a:buClr>
                <a:schemeClr val="accent2"/>
              </a:buClr>
              <a:buNone/>
            </a:pPr>
            <a:endParaRPr lang="en-US" sz="2000" b="1" dirty="0" smtClean="0">
              <a:solidFill>
                <a:srgbClr val="0000CC"/>
              </a:solidFill>
              <a:latin typeface="Tahoma" pitchFamily="34" charset="0"/>
              <a:cs typeface="Tahoma" pitchFamily="34" charset="0"/>
            </a:endParaRPr>
          </a:p>
          <a:p>
            <a:pPr marL="0" indent="0" algn="ctr" eaLnBrk="1" hangingPunct="1">
              <a:lnSpc>
                <a:spcPct val="90000"/>
              </a:lnSpc>
              <a:buClr>
                <a:schemeClr val="accent2"/>
              </a:buClr>
              <a:buNone/>
            </a:pPr>
            <a:r>
              <a:rPr lang="en-US" sz="1800" dirty="0" smtClean="0">
                <a:solidFill>
                  <a:srgbClr val="0000CC"/>
                </a:solidFill>
                <a:latin typeface="Tahoma" pitchFamily="34" charset="0"/>
                <a:cs typeface="Tahoma" pitchFamily="34" charset="0"/>
              </a:rPr>
              <a:t>Statistics Department</a:t>
            </a:r>
          </a:p>
          <a:p>
            <a:pPr marL="0" indent="0" algn="ctr" eaLnBrk="1" hangingPunct="1">
              <a:lnSpc>
                <a:spcPct val="90000"/>
              </a:lnSpc>
              <a:buClr>
                <a:schemeClr val="accent2"/>
              </a:buClr>
              <a:buNone/>
            </a:pPr>
            <a:r>
              <a:rPr lang="en-US" sz="1800" dirty="0" smtClean="0">
                <a:solidFill>
                  <a:srgbClr val="0000CC"/>
                </a:solidFill>
                <a:latin typeface="Tahoma" pitchFamily="34" charset="0"/>
                <a:cs typeface="Tahoma" pitchFamily="34" charset="0"/>
              </a:rPr>
              <a:t>Monetary Statistics Division</a:t>
            </a:r>
          </a:p>
          <a:p>
            <a:pPr marL="0" indent="0" algn="r" eaLnBrk="1" hangingPunct="1">
              <a:lnSpc>
                <a:spcPct val="90000"/>
              </a:lnSpc>
              <a:buClr>
                <a:schemeClr val="accent2"/>
              </a:buClr>
              <a:buNone/>
            </a:pPr>
            <a:endParaRPr lang="en-US" sz="1400" dirty="0" smtClean="0">
              <a:solidFill>
                <a:srgbClr val="0000CC"/>
              </a:solidFill>
              <a:latin typeface="Tahoma" pitchFamily="34" charset="0"/>
              <a:cs typeface="Tahoma" pitchFamily="34" charset="0"/>
            </a:endParaRPr>
          </a:p>
          <a:p>
            <a:pPr marL="0" indent="0" algn="r" eaLnBrk="1" hangingPunct="1">
              <a:lnSpc>
                <a:spcPct val="90000"/>
              </a:lnSpc>
              <a:buClr>
                <a:schemeClr val="accent2"/>
              </a:buClr>
              <a:buNone/>
            </a:pPr>
            <a:endParaRPr lang="en-US" sz="1400" dirty="0">
              <a:solidFill>
                <a:srgbClr val="0000CC"/>
              </a:solidFill>
              <a:latin typeface="Tahoma" pitchFamily="34" charset="0"/>
              <a:cs typeface="Tahoma" pitchFamily="34" charset="0"/>
            </a:endParaRPr>
          </a:p>
          <a:p>
            <a:pPr marL="0" indent="0" algn="r" eaLnBrk="1" hangingPunct="1">
              <a:lnSpc>
                <a:spcPct val="90000"/>
              </a:lnSpc>
              <a:buClr>
                <a:schemeClr val="accent2"/>
              </a:buClr>
              <a:buNone/>
            </a:pPr>
            <a:r>
              <a:rPr lang="en-US" sz="1400" dirty="0" smtClean="0">
                <a:solidFill>
                  <a:srgbClr val="0000CC"/>
                </a:solidFill>
                <a:latin typeface="Tahoma" pitchFamily="34" charset="0"/>
                <a:cs typeface="Tahoma" pitchFamily="34" charset="0"/>
              </a:rPr>
              <a:t> </a:t>
            </a:r>
          </a:p>
          <a:p>
            <a:pPr marL="0" indent="0" algn="ctr" eaLnBrk="1" hangingPunct="1">
              <a:lnSpc>
                <a:spcPct val="90000"/>
              </a:lnSpc>
              <a:buClr>
                <a:schemeClr val="accent2"/>
              </a:buClr>
              <a:buNone/>
            </a:pPr>
            <a:r>
              <a:rPr lang="en-US" sz="1400" dirty="0" smtClean="0">
                <a:solidFill>
                  <a:srgbClr val="0000CC"/>
                </a:solidFill>
                <a:latin typeface="Tahoma" pitchFamily="34" charset="0"/>
                <a:cs typeface="Tahoma" pitchFamily="34" charset="0"/>
              </a:rPr>
              <a:t>February, 2015</a:t>
            </a:r>
          </a:p>
          <a:p>
            <a:pPr marL="0" indent="0" algn="r" eaLnBrk="1" hangingPunct="1">
              <a:lnSpc>
                <a:spcPct val="90000"/>
              </a:lnSpc>
              <a:buClr>
                <a:schemeClr val="accent2"/>
              </a:buClr>
              <a:buNone/>
            </a:pPr>
            <a:endParaRPr lang="en-US" sz="1400" dirty="0" smtClean="0">
              <a:solidFill>
                <a:srgbClr val="0000CC"/>
              </a:solidFill>
              <a:latin typeface="Tahoma" pitchFamily="34" charset="0"/>
              <a:cs typeface="Tahoma" pitchFamily="34" charset="0"/>
            </a:endParaRPr>
          </a:p>
          <a:p>
            <a:pPr algn="ctr" eaLnBrk="1" hangingPunct="1">
              <a:buFont typeface="Wingdings" pitchFamily="2" charset="2"/>
              <a:buNone/>
            </a:pPr>
            <a:r>
              <a:rPr lang="en-GB" sz="2400" dirty="0" smtClean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						</a:t>
            </a:r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0" y="6237312"/>
            <a:ext cx="2540968" cy="288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>
              <a:defRPr/>
            </a:pPr>
            <a:endParaRPr kumimoji="0" lang="en-GB" sz="1000" i="0" u="none" strike="noStrike" kern="1200" cap="none" spc="0" normalizeH="0" baseline="0" noProof="0" dirty="0" smtClean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ahoma" pitchFamily="34" charset="0"/>
              <a:ea typeface="+mj-ea"/>
              <a:cs typeface="Tahoma" pitchFamily="34" charset="0"/>
            </a:endParaRPr>
          </a:p>
        </p:txBody>
      </p:sp>
      <p:pic>
        <p:nvPicPr>
          <p:cNvPr id="5" name="Picture 4" descr="1261D1C92CF19348A115DDC0EE0371AF.jpe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7504" y="872530"/>
            <a:ext cx="2880320" cy="55446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388424" y="6165304"/>
            <a:ext cx="477416" cy="365125"/>
          </a:xfrm>
        </p:spPr>
        <p:txBody>
          <a:bodyPr/>
          <a:lstStyle/>
          <a:p>
            <a:pPr>
              <a:defRPr/>
            </a:pPr>
            <a:fld id="{A54D9144-4EAF-43F6-B0DA-3BF067242F24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  <p:sp>
        <p:nvSpPr>
          <p:cNvPr id="6" name="Rectangle 5"/>
          <p:cNvSpPr txBox="1">
            <a:spLocks noChangeArrowheads="1"/>
          </p:cNvSpPr>
          <p:nvPr/>
        </p:nvSpPr>
        <p:spPr bwMode="auto">
          <a:xfrm>
            <a:off x="342595" y="908720"/>
            <a:ext cx="8534400" cy="5328592"/>
          </a:xfrm>
          <a:prstGeom prst="rect">
            <a:avLst/>
          </a:prstGeom>
          <a:gradFill rotWithShape="1">
            <a:gsLst>
              <a:gs pos="0">
                <a:srgbClr val="2D2D8A">
                  <a:tint val="50000"/>
                  <a:satMod val="300000"/>
                </a:srgbClr>
              </a:gs>
              <a:gs pos="35000">
                <a:srgbClr val="2D2D8A">
                  <a:tint val="37000"/>
                  <a:satMod val="300000"/>
                </a:srgbClr>
              </a:gs>
              <a:gs pos="100000">
                <a:srgbClr val="2D2D8A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2D2D8A">
                <a:shade val="95000"/>
                <a:satMod val="105000"/>
              </a:srgbClr>
            </a:solidFill>
            <a:prstDash val="solid"/>
            <a:headEnd/>
            <a:tailEnd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vert="horz" wrap="square" lIns="14400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mk-MK" sz="1400" b="1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mk-MK" sz="1400" b="1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mk-MK" sz="14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8537" y="1167953"/>
            <a:ext cx="6931025" cy="4810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5"/>
          <p:cNvSpPr txBox="1">
            <a:spLocks noChangeArrowheads="1"/>
          </p:cNvSpPr>
          <p:nvPr/>
        </p:nvSpPr>
        <p:spPr bwMode="auto">
          <a:xfrm>
            <a:off x="342595" y="980728"/>
            <a:ext cx="8534400" cy="5191472"/>
          </a:xfrm>
          <a:prstGeom prst="rect">
            <a:avLst/>
          </a:prstGeom>
          <a:gradFill rotWithShape="1">
            <a:gsLst>
              <a:gs pos="0">
                <a:srgbClr val="2D2D8A">
                  <a:tint val="50000"/>
                  <a:satMod val="300000"/>
                </a:srgbClr>
              </a:gs>
              <a:gs pos="35000">
                <a:srgbClr val="2D2D8A">
                  <a:tint val="37000"/>
                  <a:satMod val="300000"/>
                </a:srgbClr>
              </a:gs>
              <a:gs pos="100000">
                <a:srgbClr val="2D2D8A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2D2D8A">
                <a:shade val="95000"/>
                <a:satMod val="105000"/>
              </a:srgbClr>
            </a:solidFill>
            <a:prstDash val="solid"/>
            <a:headEnd/>
            <a:tailEnd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vert="horz" wrap="square" lIns="14400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mk-MK" sz="1400" b="1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mk-MK" sz="1400" b="1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mk-MK" sz="14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2226" y="1177751"/>
            <a:ext cx="6815137" cy="4797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30668531"/>
      </p:ext>
    </p:extLst>
  </p:cSld>
  <p:clrMapOvr>
    <a:masterClrMapping/>
  </p:clrMapOvr>
  <p:transition>
    <p:zoom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388424" y="6165304"/>
            <a:ext cx="477416" cy="365125"/>
          </a:xfrm>
        </p:spPr>
        <p:txBody>
          <a:bodyPr/>
          <a:lstStyle/>
          <a:p>
            <a:pPr>
              <a:defRPr/>
            </a:pPr>
            <a:fld id="{A54D9144-4EAF-43F6-B0DA-3BF067242F24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  <p:sp>
        <p:nvSpPr>
          <p:cNvPr id="9" name="Rectangle 5"/>
          <p:cNvSpPr txBox="1">
            <a:spLocks noChangeArrowheads="1"/>
          </p:cNvSpPr>
          <p:nvPr/>
        </p:nvSpPr>
        <p:spPr bwMode="auto">
          <a:xfrm>
            <a:off x="539552" y="980728"/>
            <a:ext cx="8208912" cy="5191472"/>
          </a:xfrm>
          <a:prstGeom prst="rect">
            <a:avLst/>
          </a:prstGeom>
          <a:gradFill rotWithShape="1">
            <a:gsLst>
              <a:gs pos="0">
                <a:srgbClr val="2D2D8A">
                  <a:tint val="50000"/>
                  <a:satMod val="300000"/>
                </a:srgbClr>
              </a:gs>
              <a:gs pos="35000">
                <a:srgbClr val="2D2D8A">
                  <a:tint val="37000"/>
                  <a:satMod val="300000"/>
                </a:srgbClr>
              </a:gs>
              <a:gs pos="100000">
                <a:srgbClr val="2D2D8A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2D2D8A">
                <a:shade val="95000"/>
                <a:satMod val="105000"/>
              </a:srgbClr>
            </a:solidFill>
            <a:prstDash val="solid"/>
            <a:headEnd/>
            <a:tailEnd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vert="horz" wrap="square" lIns="14400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mk-MK" sz="1400" b="1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mk-MK" sz="1400" b="1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mk-MK" sz="14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8213" y="1092026"/>
            <a:ext cx="7267575" cy="4968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5"/>
          <p:cNvSpPr txBox="1">
            <a:spLocks noChangeArrowheads="1"/>
          </p:cNvSpPr>
          <p:nvPr/>
        </p:nvSpPr>
        <p:spPr bwMode="auto">
          <a:xfrm>
            <a:off x="539552" y="980728"/>
            <a:ext cx="8208912" cy="5191472"/>
          </a:xfrm>
          <a:prstGeom prst="rect">
            <a:avLst/>
          </a:prstGeom>
          <a:gradFill rotWithShape="1">
            <a:gsLst>
              <a:gs pos="0">
                <a:srgbClr val="2D2D8A">
                  <a:tint val="50000"/>
                  <a:satMod val="300000"/>
                </a:srgbClr>
              </a:gs>
              <a:gs pos="35000">
                <a:srgbClr val="2D2D8A">
                  <a:tint val="37000"/>
                  <a:satMod val="300000"/>
                </a:srgbClr>
              </a:gs>
              <a:gs pos="100000">
                <a:srgbClr val="2D2D8A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2D2D8A">
                <a:shade val="95000"/>
                <a:satMod val="105000"/>
              </a:srgbClr>
            </a:solidFill>
            <a:prstDash val="solid"/>
            <a:headEnd/>
            <a:tailEnd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vert="horz" wrap="square" lIns="14400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mk-MK" sz="1400" b="1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mk-MK" sz="1400" b="1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mk-MK" sz="14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098376"/>
            <a:ext cx="7231063" cy="4956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93255850"/>
      </p:ext>
    </p:extLst>
  </p:cSld>
  <p:clrMapOvr>
    <a:masterClrMapping/>
  </p:clrMapOvr>
  <p:transition>
    <p:zoom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 txBox="1">
            <a:spLocks noChangeArrowheads="1"/>
          </p:cNvSpPr>
          <p:nvPr/>
        </p:nvSpPr>
        <p:spPr bwMode="auto">
          <a:xfrm>
            <a:off x="381000" y="1219200"/>
            <a:ext cx="8534400" cy="4953000"/>
          </a:xfrm>
          <a:prstGeom prst="rect">
            <a:avLst/>
          </a:prstGeom>
          <a:gradFill rotWithShape="1">
            <a:gsLst>
              <a:gs pos="0">
                <a:srgbClr val="2D2D8A">
                  <a:tint val="50000"/>
                  <a:satMod val="300000"/>
                </a:srgbClr>
              </a:gs>
              <a:gs pos="35000">
                <a:srgbClr val="2D2D8A">
                  <a:tint val="37000"/>
                  <a:satMod val="300000"/>
                </a:srgbClr>
              </a:gs>
              <a:gs pos="100000">
                <a:srgbClr val="2D2D8A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2D2D8A">
                <a:shade val="95000"/>
                <a:satMod val="105000"/>
              </a:srgbClr>
            </a:solidFill>
            <a:prstDash val="solid"/>
            <a:headEnd/>
            <a:tailEnd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vert="horz" wrap="square" lIns="14400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mk-MK" sz="1400" b="1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mk-MK" sz="1400" b="1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mk-MK" sz="1400" b="1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mk-MK" sz="1400" b="1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mk-MK" sz="1400" b="1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lang="en-US" sz="1500" kern="0" dirty="0">
              <a:solidFill>
                <a:srgbClr val="000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1500" kern="0" dirty="0" smtClean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On </a:t>
            </a:r>
            <a:r>
              <a:rPr lang="en-US" sz="1500" b="1" kern="0" dirty="0" smtClean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February </a:t>
            </a:r>
            <a:r>
              <a:rPr lang="en-US" sz="1500" b="1" kern="0" dirty="0" smtClean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27</a:t>
            </a:r>
            <a:r>
              <a:rPr lang="en-US" sz="1500" b="1" kern="0" baseline="30000" dirty="0" smtClean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th</a:t>
            </a:r>
            <a:r>
              <a:rPr lang="en-US" sz="1500" b="1" kern="0" dirty="0" smtClean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2015</a:t>
            </a:r>
            <a:r>
              <a:rPr lang="en-US" sz="1500" kern="0" dirty="0" smtClean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, </a:t>
            </a:r>
            <a:r>
              <a:rPr lang="en-US" sz="1500" kern="0" dirty="0" smtClean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Other Depository Corporations ‘I</a:t>
            </a:r>
            <a:r>
              <a:rPr lang="en-US" sz="1500" kern="0" dirty="0" smtClean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nterest Rates on outstanding amounts and new business, based on the new methodology, </a:t>
            </a:r>
            <a:r>
              <a:rPr lang="en-US" sz="1500" kern="0" dirty="0" smtClean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are </a:t>
            </a:r>
            <a:r>
              <a:rPr lang="en-US" sz="1500" kern="0" dirty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officially published </a:t>
            </a:r>
            <a:r>
              <a:rPr lang="en-US" sz="1500" kern="0" dirty="0" smtClean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on NBRM website, with </a:t>
            </a:r>
            <a:r>
              <a:rPr lang="en-US" sz="1500" kern="0" dirty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data </a:t>
            </a:r>
            <a:r>
              <a:rPr lang="en-US" sz="1500" kern="0" dirty="0" smtClean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starting from </a:t>
            </a:r>
            <a:r>
              <a:rPr lang="en-US" sz="1500" kern="0" dirty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January </a:t>
            </a:r>
            <a:r>
              <a:rPr lang="en-US" sz="1500" kern="0" dirty="0" smtClean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2015. </a:t>
            </a:r>
          </a:p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endParaRPr lang="en-US" sz="1500" kern="0" dirty="0">
              <a:solidFill>
                <a:srgbClr val="000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1500" kern="0" dirty="0" smtClean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Interest rates’ time series are also published, with data </a:t>
            </a:r>
            <a:r>
              <a:rPr lang="en-US" sz="1500" kern="0" dirty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for outstanding </a:t>
            </a:r>
            <a:r>
              <a:rPr lang="en-US" sz="1500" kern="0" dirty="0" smtClean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amounts f</a:t>
            </a:r>
            <a:r>
              <a:rPr lang="en-US" sz="1500" kern="0" dirty="0" smtClean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rom January 2005, and for new business from December 2005.</a:t>
            </a:r>
            <a:endParaRPr kumimoji="0" lang="mk-MK" sz="1400" b="1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mk-MK" sz="1400" b="1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mk-MK" sz="14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467544" y="908720"/>
            <a:ext cx="8147050" cy="5256584"/>
          </a:xfrm>
          <a:solidFill>
            <a:srgbClr val="FFFFFF"/>
          </a:solidFill>
        </p:spPr>
        <p:txBody>
          <a:bodyPr/>
          <a:lstStyle/>
          <a:p>
            <a:pPr marL="571500" indent="-571500" algn="ctr" eaLnBrk="1" hangingPunct="1">
              <a:lnSpc>
                <a:spcPct val="90000"/>
              </a:lnSpc>
              <a:buClr>
                <a:schemeClr val="accent2"/>
              </a:buClr>
              <a:buNone/>
            </a:pPr>
            <a:r>
              <a:rPr lang="en-US" sz="2800" b="1" dirty="0" smtClean="0">
                <a:solidFill>
                  <a:srgbClr val="0000CC"/>
                </a:solidFill>
                <a:latin typeface="Tahoma" pitchFamily="34" charset="0"/>
                <a:cs typeface="Tahoma" pitchFamily="34" charset="0"/>
              </a:rPr>
              <a:t>Improvement of the </a:t>
            </a:r>
            <a:r>
              <a:rPr lang="en-US" sz="2800" b="1" dirty="0" smtClean="0">
                <a:solidFill>
                  <a:srgbClr val="0000CC"/>
                </a:solidFill>
                <a:latin typeface="Tahoma" pitchFamily="34" charset="0"/>
                <a:cs typeface="Tahoma" pitchFamily="34" charset="0"/>
              </a:rPr>
              <a:t>Interest </a:t>
            </a:r>
            <a:r>
              <a:rPr lang="en-US" sz="2800" b="1" dirty="0" smtClean="0">
                <a:solidFill>
                  <a:srgbClr val="0000CC"/>
                </a:solidFill>
                <a:latin typeface="Tahoma" pitchFamily="34" charset="0"/>
                <a:cs typeface="Tahoma" pitchFamily="34" charset="0"/>
              </a:rPr>
              <a:t>Rate </a:t>
            </a:r>
            <a:r>
              <a:rPr lang="en-US" sz="2800" b="1" dirty="0" smtClean="0">
                <a:solidFill>
                  <a:srgbClr val="0000CC"/>
                </a:solidFill>
                <a:latin typeface="Tahoma" pitchFamily="34" charset="0"/>
                <a:cs typeface="Tahoma" pitchFamily="34" charset="0"/>
              </a:rPr>
              <a:t>Statistics</a:t>
            </a:r>
            <a:endParaRPr lang="en-US" sz="2800" b="1" dirty="0" smtClean="0">
              <a:solidFill>
                <a:srgbClr val="0000CC"/>
              </a:solidFill>
              <a:latin typeface="Tahoma" pitchFamily="34" charset="0"/>
              <a:cs typeface="Tahoma" pitchFamily="34" charset="0"/>
            </a:endParaRPr>
          </a:p>
          <a:p>
            <a:pPr marL="571500" indent="-571500" algn="ctr" eaLnBrk="1" hangingPunct="1">
              <a:lnSpc>
                <a:spcPct val="90000"/>
              </a:lnSpc>
              <a:buClr>
                <a:schemeClr val="accent2"/>
              </a:buClr>
              <a:buNone/>
            </a:pPr>
            <a:endParaRPr lang="en-US" sz="1800" kern="0" dirty="0" smtClean="0">
              <a:latin typeface="Tahoma" pitchFamily="34" charset="0"/>
              <a:cs typeface="Tahoma" pitchFamily="34" charset="0"/>
            </a:endParaRPr>
          </a:p>
          <a:p>
            <a:pPr marL="571500" indent="-571500" algn="ctr" eaLnBrk="1" hangingPunct="1">
              <a:lnSpc>
                <a:spcPct val="90000"/>
              </a:lnSpc>
              <a:buClr>
                <a:schemeClr val="accent2"/>
              </a:buClr>
              <a:buNone/>
            </a:pPr>
            <a:endParaRPr lang="en-US" sz="1800" kern="0" dirty="0" smtClean="0">
              <a:latin typeface="Tahoma" pitchFamily="34" charset="0"/>
              <a:cs typeface="Tahoma" pitchFamily="34" charset="0"/>
            </a:endParaRPr>
          </a:p>
          <a:p>
            <a:pPr lvl="0">
              <a:buFont typeface="Wingdings" pitchFamily="2" charset="2"/>
              <a:buChar char="Ø"/>
              <a:defRPr/>
            </a:pPr>
            <a:r>
              <a:rPr lang="en-US" sz="1800" kern="0" dirty="0" smtClean="0">
                <a:latin typeface="Tahoma" pitchFamily="34" charset="0"/>
                <a:cs typeface="Tahoma" pitchFamily="34" charset="0"/>
              </a:rPr>
              <a:t>Adjustment to the Regulation </a:t>
            </a:r>
            <a:r>
              <a:rPr lang="en-US" sz="1800" kern="0" dirty="0">
                <a:latin typeface="Tahoma" pitchFamily="34" charset="0"/>
                <a:cs typeface="Tahoma" pitchFamily="34" charset="0"/>
              </a:rPr>
              <a:t>ECB - </a:t>
            </a:r>
            <a:r>
              <a:rPr lang="en-US" sz="1800" kern="0" dirty="0" smtClean="0">
                <a:latin typeface="Tahoma" pitchFamily="34" charset="0"/>
                <a:cs typeface="Tahoma" pitchFamily="34" charset="0"/>
              </a:rPr>
              <a:t>ECB/2009/7 that </a:t>
            </a:r>
            <a:r>
              <a:rPr lang="en-US" sz="1800" kern="0" dirty="0" smtClean="0">
                <a:latin typeface="Tahoma" pitchFamily="34" charset="0"/>
                <a:cs typeface="Tahoma" pitchFamily="34" charset="0"/>
              </a:rPr>
              <a:t>relates </a:t>
            </a:r>
            <a:r>
              <a:rPr lang="en-US" sz="1800" kern="0" dirty="0" smtClean="0">
                <a:latin typeface="Tahoma" pitchFamily="34" charset="0"/>
                <a:cs typeface="Tahoma" pitchFamily="34" charset="0"/>
              </a:rPr>
              <a:t>to the Interest Rate Statistics.</a:t>
            </a:r>
            <a:endParaRPr lang="en-US" sz="1800" kern="0" dirty="0">
              <a:latin typeface="Tahoma" pitchFamily="34" charset="0"/>
              <a:cs typeface="Tahoma" pitchFamily="34" charset="0"/>
            </a:endParaRPr>
          </a:p>
          <a:p>
            <a:pPr lvl="0">
              <a:buFont typeface="Wingdings" pitchFamily="2" charset="2"/>
              <a:buChar char="Ø"/>
              <a:defRPr/>
            </a:pPr>
            <a:endParaRPr lang="en-US" sz="1800" kern="0" dirty="0">
              <a:latin typeface="Tahoma" pitchFamily="34" charset="0"/>
              <a:cs typeface="Tahoma" pitchFamily="34" charset="0"/>
            </a:endParaRPr>
          </a:p>
          <a:p>
            <a:pPr lvl="0">
              <a:buFont typeface="Wingdings" pitchFamily="2" charset="2"/>
              <a:buChar char="Ø"/>
              <a:defRPr/>
            </a:pPr>
            <a:r>
              <a:rPr lang="en-US" sz="1800" kern="0" dirty="0">
                <a:latin typeface="Tahoma" pitchFamily="34" charset="0"/>
                <a:cs typeface="Tahoma" pitchFamily="34" charset="0"/>
              </a:rPr>
              <a:t>Additional </a:t>
            </a:r>
            <a:r>
              <a:rPr lang="en-US" sz="1800" kern="0" dirty="0" smtClean="0">
                <a:latin typeface="Tahoma" pitchFamily="34" charset="0"/>
                <a:cs typeface="Tahoma" pitchFamily="34" charset="0"/>
              </a:rPr>
              <a:t>breakdowns that </a:t>
            </a:r>
            <a:r>
              <a:rPr lang="en-US" sz="1800" kern="0" dirty="0">
                <a:latin typeface="Tahoma" pitchFamily="34" charset="0"/>
                <a:cs typeface="Tahoma" pitchFamily="34" charset="0"/>
              </a:rPr>
              <a:t>will provide harmonized data </a:t>
            </a:r>
            <a:r>
              <a:rPr lang="en-US" sz="1800" kern="0" dirty="0" smtClean="0">
                <a:latin typeface="Tahoma" pitchFamily="34" charset="0"/>
                <a:cs typeface="Tahoma" pitchFamily="34" charset="0"/>
              </a:rPr>
              <a:t>and </a:t>
            </a:r>
            <a:r>
              <a:rPr lang="en-US" sz="1800" kern="0" dirty="0" smtClean="0">
                <a:latin typeface="Tahoma" pitchFamily="34" charset="0"/>
                <a:cs typeface="Tahoma" pitchFamily="34" charset="0"/>
              </a:rPr>
              <a:t>facilitate comparability with </a:t>
            </a:r>
            <a:r>
              <a:rPr lang="en-US" sz="1800" kern="0" dirty="0" smtClean="0">
                <a:latin typeface="Tahoma" pitchFamily="34" charset="0"/>
                <a:cs typeface="Tahoma" pitchFamily="34" charset="0"/>
              </a:rPr>
              <a:t>data from </a:t>
            </a:r>
            <a:r>
              <a:rPr lang="en-US" sz="1800" kern="0" dirty="0">
                <a:latin typeface="Tahoma" pitchFamily="34" charset="0"/>
                <a:cs typeface="Tahoma" pitchFamily="34" charset="0"/>
              </a:rPr>
              <a:t>other European </a:t>
            </a:r>
            <a:r>
              <a:rPr lang="en-US" sz="1800" kern="0" dirty="0" smtClean="0">
                <a:latin typeface="Tahoma" pitchFamily="34" charset="0"/>
                <a:cs typeface="Tahoma" pitchFamily="34" charset="0"/>
              </a:rPr>
              <a:t>countries.</a:t>
            </a:r>
            <a:endParaRPr lang="en-US" sz="1800" kern="0" dirty="0">
              <a:latin typeface="Tahoma" pitchFamily="34" charset="0"/>
              <a:cs typeface="Tahoma" pitchFamily="34" charset="0"/>
            </a:endParaRPr>
          </a:p>
          <a:p>
            <a:pPr marL="0" lvl="0" indent="0">
              <a:buNone/>
              <a:defRPr/>
            </a:pPr>
            <a:endParaRPr lang="en-US" sz="1800" kern="0" dirty="0">
              <a:latin typeface="Tahoma" pitchFamily="34" charset="0"/>
              <a:cs typeface="Tahoma" pitchFamily="34" charset="0"/>
            </a:endParaRPr>
          </a:p>
          <a:p>
            <a:pPr lvl="0">
              <a:buFont typeface="Wingdings" pitchFamily="2" charset="2"/>
              <a:buChar char="Ø"/>
              <a:defRPr/>
            </a:pPr>
            <a:r>
              <a:rPr lang="en-US" sz="1800" kern="0" dirty="0">
                <a:latin typeface="Tahoma" pitchFamily="34" charset="0"/>
                <a:cs typeface="Tahoma" pitchFamily="34" charset="0"/>
              </a:rPr>
              <a:t>More analytical data </a:t>
            </a:r>
            <a:r>
              <a:rPr lang="en-US" sz="1800" kern="0" dirty="0" smtClean="0">
                <a:latin typeface="Tahoma" pitchFamily="34" charset="0"/>
                <a:cs typeface="Tahoma" pitchFamily="34" charset="0"/>
              </a:rPr>
              <a:t>on </a:t>
            </a:r>
            <a:r>
              <a:rPr lang="en-US" sz="1800" kern="0" dirty="0" smtClean="0">
                <a:latin typeface="Tahoma" pitchFamily="34" charset="0"/>
                <a:cs typeface="Tahoma" pitchFamily="34" charset="0"/>
              </a:rPr>
              <a:t>sector</a:t>
            </a:r>
            <a:r>
              <a:rPr lang="en-US" sz="1800" kern="0" dirty="0">
                <a:latin typeface="Tahoma" pitchFamily="34" charset="0"/>
                <a:cs typeface="Tahoma" pitchFamily="34" charset="0"/>
              </a:rPr>
              <a:t>, maturity</a:t>
            </a:r>
            <a:r>
              <a:rPr lang="en-US" sz="1800" kern="0" dirty="0" smtClean="0">
                <a:latin typeface="Tahoma" pitchFamily="34" charset="0"/>
                <a:cs typeface="Tahoma" pitchFamily="34" charset="0"/>
              </a:rPr>
              <a:t>, periods of </a:t>
            </a:r>
            <a:r>
              <a:rPr lang="en-US" sz="1800" kern="0" dirty="0">
                <a:latin typeface="Tahoma" pitchFamily="34" charset="0"/>
                <a:cs typeface="Tahoma" pitchFamily="34" charset="0"/>
              </a:rPr>
              <a:t>initial </a:t>
            </a:r>
            <a:r>
              <a:rPr lang="en-US" sz="1800" kern="0" dirty="0" smtClean="0">
                <a:latin typeface="Tahoma" pitchFamily="34" charset="0"/>
                <a:cs typeface="Tahoma" pitchFamily="34" charset="0"/>
              </a:rPr>
              <a:t>rate fixation</a:t>
            </a:r>
            <a:r>
              <a:rPr lang="en-US" sz="1800" kern="0" dirty="0">
                <a:latin typeface="Tahoma" pitchFamily="34" charset="0"/>
                <a:cs typeface="Tahoma" pitchFamily="34" charset="0"/>
              </a:rPr>
              <a:t>, breakdown by currency and purpose of the </a:t>
            </a:r>
            <a:r>
              <a:rPr lang="en-US" sz="1800" kern="0" dirty="0" smtClean="0">
                <a:latin typeface="Tahoma" pitchFamily="34" charset="0"/>
                <a:cs typeface="Tahoma" pitchFamily="34" charset="0"/>
              </a:rPr>
              <a:t>loans, for </a:t>
            </a:r>
            <a:r>
              <a:rPr lang="en-US" sz="1800" kern="0" dirty="0">
                <a:latin typeface="Tahoma" pitchFamily="34" charset="0"/>
                <a:cs typeface="Tahoma" pitchFamily="34" charset="0"/>
              </a:rPr>
              <a:t>monitoring and analysis of movements in </a:t>
            </a:r>
            <a:r>
              <a:rPr lang="en-US" sz="1800" kern="0" dirty="0" smtClean="0">
                <a:latin typeface="Tahoma" pitchFamily="34" charset="0"/>
                <a:cs typeface="Tahoma" pitchFamily="34" charset="0"/>
              </a:rPr>
              <a:t>Interest Rates </a:t>
            </a:r>
            <a:r>
              <a:rPr lang="en-US" sz="1800" kern="0" dirty="0">
                <a:latin typeface="Tahoma" pitchFamily="34" charset="0"/>
                <a:cs typeface="Tahoma" pitchFamily="34" charset="0"/>
              </a:rPr>
              <a:t>in </a:t>
            </a:r>
            <a:r>
              <a:rPr lang="en-US" sz="1800" kern="0" dirty="0" smtClean="0">
                <a:latin typeface="Tahoma" pitchFamily="34" charset="0"/>
                <a:cs typeface="Tahoma" pitchFamily="34" charset="0"/>
              </a:rPr>
              <a:t>the Republic of Macedonia</a:t>
            </a:r>
            <a:r>
              <a:rPr lang="en-US" sz="1800" kern="0" dirty="0">
                <a:latin typeface="Tahoma" pitchFamily="34" charset="0"/>
                <a:cs typeface="Tahoma" pitchFamily="34" charset="0"/>
              </a:rPr>
              <a:t>, especially in </a:t>
            </a:r>
            <a:r>
              <a:rPr lang="en-US" sz="1800" kern="0" dirty="0" smtClean="0">
                <a:latin typeface="Tahoma" pitchFamily="34" charset="0"/>
                <a:cs typeface="Tahoma" pitchFamily="34" charset="0"/>
              </a:rPr>
              <a:t>new business on </a:t>
            </a:r>
            <a:r>
              <a:rPr lang="en-US" sz="1800" kern="0" dirty="0" smtClean="0">
                <a:latin typeface="Tahoma" pitchFamily="34" charset="0"/>
                <a:cs typeface="Tahoma" pitchFamily="34" charset="0"/>
              </a:rPr>
              <a:t>loans and </a:t>
            </a:r>
            <a:r>
              <a:rPr lang="en-US" sz="1800" kern="0" dirty="0" smtClean="0">
                <a:latin typeface="Tahoma" pitchFamily="34" charset="0"/>
                <a:cs typeface="Tahoma" pitchFamily="34" charset="0"/>
              </a:rPr>
              <a:t>deposits.</a:t>
            </a:r>
            <a:endParaRPr lang="en-US" sz="1800" kern="0" dirty="0" smtClean="0">
              <a:latin typeface="Tahoma" pitchFamily="34" charset="0"/>
              <a:cs typeface="Tahoma" pitchFamily="34" charset="0"/>
            </a:endParaRPr>
          </a:p>
          <a:p>
            <a:pPr marL="0" lvl="0" indent="0">
              <a:buNone/>
              <a:defRPr/>
            </a:pPr>
            <a:endParaRPr lang="en-US" sz="1800" kern="0" dirty="0" smtClean="0">
              <a:latin typeface="Tahoma" pitchFamily="34" charset="0"/>
              <a:cs typeface="Tahoma" pitchFamily="34" charset="0"/>
            </a:endParaRPr>
          </a:p>
          <a:p>
            <a:pPr>
              <a:buFont typeface="Wingdings" pitchFamily="2" charset="2"/>
              <a:buChar char="Ø"/>
              <a:defRPr/>
            </a:pPr>
            <a:r>
              <a:rPr lang="en-US" sz="1800" kern="0" dirty="0" smtClean="0">
                <a:latin typeface="Tahoma" pitchFamily="34" charset="0"/>
                <a:cs typeface="Tahoma" pitchFamily="34" charset="0"/>
              </a:rPr>
              <a:t>Greater </a:t>
            </a:r>
            <a:r>
              <a:rPr lang="en-US" sz="1800" kern="0" dirty="0">
                <a:latin typeface="Tahoma" pitchFamily="34" charset="0"/>
                <a:cs typeface="Tahoma" pitchFamily="34" charset="0"/>
              </a:rPr>
              <a:t>scope by including savings houses as reporting </a:t>
            </a:r>
            <a:r>
              <a:rPr lang="en-US" sz="1800" kern="0" dirty="0" smtClean="0">
                <a:latin typeface="Tahoma" pitchFamily="34" charset="0"/>
                <a:cs typeface="Tahoma" pitchFamily="34" charset="0"/>
              </a:rPr>
              <a:t>entities</a:t>
            </a:r>
            <a:r>
              <a:rPr lang="en-US" sz="1800" kern="0" dirty="0">
                <a:latin typeface="Tahoma" pitchFamily="34" charset="0"/>
                <a:cs typeface="Tahoma" pitchFamily="34" charset="0"/>
              </a:rPr>
              <a:t>.</a:t>
            </a:r>
            <a:endParaRPr lang="en-US" sz="1800" kern="0" dirty="0">
              <a:latin typeface="Tahoma" pitchFamily="34" charset="0"/>
              <a:cs typeface="Tahoma" pitchFamily="34" charset="0"/>
            </a:endParaRPr>
          </a:p>
          <a:p>
            <a:pPr lvl="0">
              <a:buNone/>
              <a:defRPr/>
            </a:pPr>
            <a:r>
              <a:rPr lang="ru-RU" sz="1800" kern="0" dirty="0" smtClean="0">
                <a:latin typeface="Tahoma" pitchFamily="34" charset="0"/>
                <a:cs typeface="Tahoma" pitchFamily="34" charset="0"/>
              </a:rPr>
              <a:t> </a:t>
            </a:r>
            <a:endParaRPr lang="en-US" sz="1800" kern="0" dirty="0" smtClean="0">
              <a:latin typeface="Tahoma" pitchFamily="34" charset="0"/>
              <a:cs typeface="Tahoma" pitchFamily="34" charset="0"/>
            </a:endParaRPr>
          </a:p>
          <a:p>
            <a:pPr marL="571500" indent="-571500" algn="ctr" eaLnBrk="1" hangingPunct="1">
              <a:lnSpc>
                <a:spcPct val="90000"/>
              </a:lnSpc>
              <a:buClr>
                <a:schemeClr val="accent2"/>
              </a:buClr>
              <a:buNone/>
            </a:pPr>
            <a:endParaRPr lang="en-US" sz="800" b="1" dirty="0" smtClean="0">
              <a:solidFill>
                <a:srgbClr val="0000CC"/>
              </a:solidFill>
              <a:latin typeface="Tahoma" pitchFamily="34" charset="0"/>
              <a:cs typeface="Tahoma" pitchFamily="34" charset="0"/>
            </a:endParaRPr>
          </a:p>
          <a:p>
            <a:pPr marL="571500" indent="-571500" algn="ctr" eaLnBrk="1" hangingPunct="1">
              <a:lnSpc>
                <a:spcPct val="90000"/>
              </a:lnSpc>
              <a:buClr>
                <a:schemeClr val="accent2"/>
              </a:buClr>
              <a:buNone/>
            </a:pPr>
            <a:endParaRPr lang="en-US" sz="800" dirty="0" smtClean="0">
              <a:solidFill>
                <a:srgbClr val="0000CC"/>
              </a:solidFill>
              <a:latin typeface="Tahoma" pitchFamily="34" charset="0"/>
              <a:cs typeface="Tahoma" pitchFamily="34" charset="0"/>
            </a:endParaRPr>
          </a:p>
          <a:p>
            <a:pPr marL="0" indent="0" algn="r" eaLnBrk="1" hangingPunct="1">
              <a:lnSpc>
                <a:spcPct val="90000"/>
              </a:lnSpc>
              <a:buClr>
                <a:schemeClr val="accent2"/>
              </a:buClr>
              <a:buNone/>
            </a:pPr>
            <a:endParaRPr lang="en-US" sz="800" dirty="0" smtClean="0">
              <a:solidFill>
                <a:srgbClr val="0000CC"/>
              </a:solidFill>
              <a:latin typeface="Tahoma" pitchFamily="34" charset="0"/>
              <a:cs typeface="Tahoma" pitchFamily="34" charset="0"/>
            </a:endParaRPr>
          </a:p>
          <a:p>
            <a:pPr marL="0" indent="0" algn="r" eaLnBrk="1" hangingPunct="1">
              <a:lnSpc>
                <a:spcPct val="90000"/>
              </a:lnSpc>
              <a:buClr>
                <a:schemeClr val="accent2"/>
              </a:buClr>
              <a:buNone/>
            </a:pPr>
            <a:endParaRPr lang="en-US" sz="800" dirty="0" smtClean="0">
              <a:solidFill>
                <a:srgbClr val="0000CC"/>
              </a:solidFill>
              <a:latin typeface="Tahoma" pitchFamily="34" charset="0"/>
              <a:cs typeface="Tahoma" pitchFamily="34" charset="0"/>
            </a:endParaRPr>
          </a:p>
          <a:p>
            <a:pPr marL="0" indent="0" algn="r" eaLnBrk="1" hangingPunct="1">
              <a:lnSpc>
                <a:spcPct val="90000"/>
              </a:lnSpc>
              <a:buClr>
                <a:schemeClr val="accent2"/>
              </a:buClr>
              <a:buNone/>
            </a:pPr>
            <a:endParaRPr lang="en-US" sz="800" dirty="0" smtClean="0">
              <a:solidFill>
                <a:srgbClr val="0000CC"/>
              </a:solidFill>
              <a:latin typeface="Tahoma" pitchFamily="34" charset="0"/>
              <a:cs typeface="Tahoma" pitchFamily="34" charset="0"/>
            </a:endParaRPr>
          </a:p>
          <a:p>
            <a:pPr marL="0" indent="0" algn="r" eaLnBrk="1" hangingPunct="1">
              <a:lnSpc>
                <a:spcPct val="90000"/>
              </a:lnSpc>
              <a:buClr>
                <a:schemeClr val="accent2"/>
              </a:buClr>
              <a:buNone/>
            </a:pPr>
            <a:endParaRPr lang="en-US" sz="800" dirty="0" smtClean="0">
              <a:solidFill>
                <a:srgbClr val="0000CC"/>
              </a:solidFill>
              <a:latin typeface="Tahoma" pitchFamily="34" charset="0"/>
              <a:cs typeface="Tahoma" pitchFamily="34" charset="0"/>
            </a:endParaRPr>
          </a:p>
          <a:p>
            <a:pPr marL="0" indent="0" algn="r" eaLnBrk="1" hangingPunct="1">
              <a:lnSpc>
                <a:spcPct val="90000"/>
              </a:lnSpc>
              <a:buClr>
                <a:schemeClr val="accent2"/>
              </a:buClr>
              <a:buNone/>
            </a:pPr>
            <a:endParaRPr lang="en-US" sz="800" dirty="0" smtClean="0">
              <a:solidFill>
                <a:srgbClr val="0000CC"/>
              </a:solidFill>
              <a:latin typeface="Tahoma" pitchFamily="34" charset="0"/>
              <a:cs typeface="Tahoma" pitchFamily="34" charset="0"/>
            </a:endParaRPr>
          </a:p>
          <a:p>
            <a:pPr marL="0" indent="0" algn="r" eaLnBrk="1" hangingPunct="1">
              <a:lnSpc>
                <a:spcPct val="90000"/>
              </a:lnSpc>
              <a:buClr>
                <a:schemeClr val="accent2"/>
              </a:buClr>
              <a:buNone/>
            </a:pPr>
            <a:endParaRPr lang="en-US" sz="800" dirty="0" smtClean="0">
              <a:solidFill>
                <a:srgbClr val="0000CC"/>
              </a:solidFill>
              <a:latin typeface="Tahoma" pitchFamily="34" charset="0"/>
              <a:cs typeface="Tahoma" pitchFamily="34" charset="0"/>
            </a:endParaRPr>
          </a:p>
          <a:p>
            <a:pPr marL="0" indent="0" algn="r" eaLnBrk="1" hangingPunct="1">
              <a:lnSpc>
                <a:spcPct val="90000"/>
              </a:lnSpc>
              <a:buClr>
                <a:schemeClr val="accent2"/>
              </a:buClr>
              <a:buNone/>
            </a:pPr>
            <a:endParaRPr lang="en-US" sz="800" dirty="0" smtClean="0">
              <a:solidFill>
                <a:srgbClr val="0000CC"/>
              </a:solidFill>
              <a:latin typeface="Tahoma" pitchFamily="34" charset="0"/>
              <a:cs typeface="Tahoma" pitchFamily="34" charset="0"/>
            </a:endParaRPr>
          </a:p>
          <a:p>
            <a:pPr marL="0" indent="0" algn="r" eaLnBrk="1" hangingPunct="1">
              <a:lnSpc>
                <a:spcPct val="90000"/>
              </a:lnSpc>
              <a:buClr>
                <a:schemeClr val="accent2"/>
              </a:buClr>
              <a:buNone/>
            </a:pPr>
            <a:endParaRPr lang="en-US" sz="800" dirty="0" smtClean="0">
              <a:solidFill>
                <a:srgbClr val="0000CC"/>
              </a:solidFill>
              <a:latin typeface="Tahoma" pitchFamily="34" charset="0"/>
              <a:cs typeface="Tahoma" pitchFamily="34" charset="0"/>
            </a:endParaRPr>
          </a:p>
          <a:p>
            <a:pPr marL="0" indent="0" algn="r" eaLnBrk="1" hangingPunct="1">
              <a:lnSpc>
                <a:spcPct val="90000"/>
              </a:lnSpc>
              <a:buClr>
                <a:schemeClr val="accent2"/>
              </a:buClr>
              <a:buNone/>
            </a:pPr>
            <a:r>
              <a:rPr lang="en-US" sz="800" dirty="0" smtClean="0">
                <a:solidFill>
                  <a:srgbClr val="0000CC"/>
                </a:solidFill>
                <a:latin typeface="Tahoma" pitchFamily="34" charset="0"/>
                <a:cs typeface="Tahoma" pitchFamily="34" charset="0"/>
              </a:rPr>
              <a:t> </a:t>
            </a:r>
          </a:p>
          <a:p>
            <a:pPr marL="0" indent="0" algn="r" eaLnBrk="1" hangingPunct="1">
              <a:lnSpc>
                <a:spcPct val="90000"/>
              </a:lnSpc>
              <a:buClr>
                <a:schemeClr val="accent2"/>
              </a:buClr>
              <a:buNone/>
            </a:pPr>
            <a:endParaRPr lang="en-US" sz="800" dirty="0" smtClean="0">
              <a:solidFill>
                <a:srgbClr val="0000CC"/>
              </a:solidFill>
              <a:latin typeface="Tahoma" pitchFamily="34" charset="0"/>
              <a:cs typeface="Tahoma" pitchFamily="34" charset="0"/>
            </a:endParaRPr>
          </a:p>
          <a:p>
            <a:pPr marL="0" indent="0" algn="r" eaLnBrk="1" hangingPunct="1">
              <a:lnSpc>
                <a:spcPct val="90000"/>
              </a:lnSpc>
              <a:buClr>
                <a:schemeClr val="accent2"/>
              </a:buClr>
              <a:buNone/>
            </a:pPr>
            <a:endParaRPr lang="en-US" sz="800" dirty="0" smtClean="0">
              <a:solidFill>
                <a:srgbClr val="0000CC"/>
              </a:solidFill>
              <a:latin typeface="Tahoma" pitchFamily="34" charset="0"/>
              <a:cs typeface="Tahoma" pitchFamily="34" charset="0"/>
            </a:endParaRPr>
          </a:p>
          <a:p>
            <a:pPr algn="ctr" eaLnBrk="1" hangingPunct="1">
              <a:buFont typeface="Wingdings" pitchFamily="2" charset="2"/>
              <a:buNone/>
            </a:pPr>
            <a:r>
              <a:rPr lang="en-GB" sz="800" dirty="0" smtClean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						</a:t>
            </a:r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04448" y="6165304"/>
            <a:ext cx="405408" cy="365125"/>
          </a:xfrm>
          <a:noFill/>
        </p:spPr>
        <p:txBody>
          <a:bodyPr/>
          <a:lstStyle/>
          <a:p>
            <a:fld id="{F15B87A0-B3BA-4061-A146-956C3B0F9912}" type="slidenum">
              <a:rPr lang="en-US" smtClean="0"/>
              <a:pPr/>
              <a:t>2</a:t>
            </a:fld>
            <a:endParaRPr lang="en-US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04448" y="6165304"/>
            <a:ext cx="405408" cy="365125"/>
          </a:xfrm>
          <a:noFill/>
        </p:spPr>
        <p:txBody>
          <a:bodyPr/>
          <a:lstStyle/>
          <a:p>
            <a:fld id="{F15B87A0-B3BA-4061-A146-956C3B0F9912}" type="slidenum">
              <a:rPr lang="en-US" smtClean="0"/>
              <a:pPr/>
              <a:t>3</a:t>
            </a:fld>
            <a:endParaRPr lang="en-US" dirty="0" smtClean="0"/>
          </a:p>
        </p:txBody>
      </p:sp>
      <p:sp>
        <p:nvSpPr>
          <p:cNvPr id="2" name="Rectangle 1"/>
          <p:cNvSpPr/>
          <p:nvPr/>
        </p:nvSpPr>
        <p:spPr>
          <a:xfrm>
            <a:off x="2555776" y="620688"/>
            <a:ext cx="423064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Reporting requirements of the ECB</a:t>
            </a:r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99997913"/>
              </p:ext>
            </p:extLst>
          </p:nvPr>
        </p:nvGraphicFramePr>
        <p:xfrm>
          <a:off x="179512" y="984340"/>
          <a:ext cx="8640960" cy="5547933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2335395"/>
                <a:gridCol w="2591468"/>
                <a:gridCol w="3714097"/>
              </a:tblGrid>
              <a:tr h="241530">
                <a:tc>
                  <a:txBody>
                    <a:bodyPr/>
                    <a:lstStyle/>
                    <a:p>
                      <a:r>
                        <a:rPr lang="en-US" sz="1000" dirty="0" smtClean="0">
                          <a:solidFill>
                            <a:srgbClr val="002060"/>
                          </a:solidFill>
                          <a:latin typeface="Tahoma" pitchFamily="34" charset="0"/>
                          <a:cs typeface="Tahoma" pitchFamily="34" charset="0"/>
                        </a:rPr>
                        <a:t>Breakdown by</a:t>
                      </a:r>
                      <a:r>
                        <a:rPr lang="mk-MK" sz="1000" dirty="0" smtClean="0">
                          <a:solidFill>
                            <a:srgbClr val="002060"/>
                          </a:solidFill>
                          <a:latin typeface="Tahoma" pitchFamily="34" charset="0"/>
                          <a:cs typeface="Tahoma" pitchFamily="34" charset="0"/>
                        </a:rPr>
                        <a:t>:</a:t>
                      </a:r>
                      <a:endParaRPr lang="en-US" sz="1000" dirty="0">
                        <a:solidFill>
                          <a:srgbClr val="002060"/>
                        </a:solidFill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1" kern="0" dirty="0" smtClean="0">
                          <a:solidFill>
                            <a:srgbClr val="002060"/>
                          </a:solidFill>
                          <a:latin typeface="Tahoma" pitchFamily="34" charset="0"/>
                          <a:cs typeface="Tahoma" pitchFamily="34" charset="0"/>
                        </a:rPr>
                        <a:t>Old reporting</a:t>
                      </a:r>
                      <a:endParaRPr lang="en-US" sz="1000" dirty="0">
                        <a:solidFill>
                          <a:srgbClr val="002060"/>
                        </a:solidFill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b="1" kern="0" dirty="0" smtClean="0">
                          <a:solidFill>
                            <a:srgbClr val="002060"/>
                          </a:solidFill>
                          <a:latin typeface="Tahoma" pitchFamily="34" charset="0"/>
                          <a:cs typeface="Tahoma" pitchFamily="34" charset="0"/>
                        </a:rPr>
                        <a:t>New</a:t>
                      </a:r>
                      <a:r>
                        <a:rPr lang="en-US" sz="1000" b="1" kern="0" baseline="0" dirty="0" smtClean="0">
                          <a:solidFill>
                            <a:srgbClr val="002060"/>
                          </a:solidFill>
                          <a:latin typeface="Tahoma" pitchFamily="34" charset="0"/>
                          <a:cs typeface="Tahoma" pitchFamily="34" charset="0"/>
                        </a:rPr>
                        <a:t> reporting</a:t>
                      </a:r>
                      <a:endParaRPr lang="en-US" sz="1000" dirty="0">
                        <a:solidFill>
                          <a:srgbClr val="002060"/>
                        </a:solidFill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</a:tr>
              <a:tr h="241530">
                <a:tc>
                  <a:txBody>
                    <a:bodyPr/>
                    <a:lstStyle/>
                    <a:p>
                      <a:r>
                        <a:rPr lang="en-US" sz="1000" b="1" dirty="0" smtClean="0">
                          <a:latin typeface="Tahoma" pitchFamily="34" charset="0"/>
                          <a:cs typeface="Tahoma" pitchFamily="34" charset="0"/>
                        </a:rPr>
                        <a:t>Reporting institutions</a:t>
                      </a:r>
                      <a:r>
                        <a:rPr lang="mk-MK" sz="1000" b="1" dirty="0" smtClean="0">
                          <a:latin typeface="Tahoma" pitchFamily="34" charset="0"/>
                          <a:cs typeface="Tahoma" pitchFamily="34" charset="0"/>
                        </a:rPr>
                        <a:t>:</a:t>
                      </a:r>
                      <a:endParaRPr lang="en-US" sz="1000" b="1" dirty="0"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00" b="1" i="0" u="none" strike="noStrike" kern="0" cap="none" spc="0" normalizeH="0" baseline="0" dirty="0" smtClean="0">
                          <a:ln>
                            <a:noFill/>
                          </a:ln>
                          <a:solidFill>
                            <a:srgbClr val="000099">
                              <a:lumMod val="60000"/>
                              <a:lumOff val="40000"/>
                            </a:srgbClr>
                          </a:solidFill>
                          <a:effectLst/>
                          <a:uLnTx/>
                          <a:uFillTx/>
                          <a:latin typeface="Tahoma" pitchFamily="34" charset="0"/>
                          <a:ea typeface="+mn-ea"/>
                          <a:cs typeface="Tahoma" pitchFamily="34" charset="0"/>
                        </a:rPr>
                        <a:t>Banks</a:t>
                      </a:r>
                      <a:endParaRPr kumimoji="0" lang="en-US" sz="1000" b="1" i="0" u="none" strike="noStrike" kern="0" cap="none" spc="0" normalizeH="0" baseline="0" dirty="0">
                        <a:ln>
                          <a:noFill/>
                        </a:ln>
                        <a:solidFill>
                          <a:srgbClr val="000099">
                            <a:lumMod val="60000"/>
                            <a:lumOff val="40000"/>
                          </a:srgbClr>
                        </a:solidFill>
                        <a:effectLst/>
                        <a:uLnTx/>
                        <a:uFillTx/>
                        <a:latin typeface="Tahoma" pitchFamily="34" charset="0"/>
                        <a:ea typeface="+mn-ea"/>
                        <a:cs typeface="Tahom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1" dirty="0" smtClean="0">
                          <a:latin typeface="Tahoma" pitchFamily="34" charset="0"/>
                          <a:cs typeface="Tahoma" pitchFamily="34" charset="0"/>
                        </a:rPr>
                        <a:t>Banks</a:t>
                      </a:r>
                      <a:r>
                        <a:rPr lang="en-US" sz="1000" b="1" baseline="0" dirty="0" smtClean="0">
                          <a:latin typeface="Tahoma" pitchFamily="34" charset="0"/>
                          <a:cs typeface="Tahoma" pitchFamily="34" charset="0"/>
                        </a:rPr>
                        <a:t> and savings houses</a:t>
                      </a:r>
                      <a:endParaRPr lang="en-US" sz="1000" b="1" dirty="0" smtClean="0"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</a:tr>
              <a:tr h="866670">
                <a:tc>
                  <a:txBody>
                    <a:bodyPr/>
                    <a:lstStyle/>
                    <a:p>
                      <a:r>
                        <a:rPr lang="en-US" sz="1000" b="1" dirty="0" smtClean="0">
                          <a:latin typeface="Tahoma" pitchFamily="34" charset="0"/>
                          <a:cs typeface="Tahoma" pitchFamily="34" charset="0"/>
                        </a:rPr>
                        <a:t>Sector</a:t>
                      </a:r>
                      <a:r>
                        <a:rPr lang="mk-MK" sz="1000" b="1" dirty="0" smtClean="0">
                          <a:latin typeface="Tahoma" pitchFamily="34" charset="0"/>
                          <a:cs typeface="Tahoma" pitchFamily="34" charset="0"/>
                        </a:rPr>
                        <a:t>:</a:t>
                      </a:r>
                      <a:endParaRPr lang="en-US" sz="1000" b="1" dirty="0"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00" b="1" i="0" u="none" strike="noStrike" kern="0" cap="none" spc="0" normalizeH="0" baseline="0" dirty="0" smtClean="0">
                          <a:ln>
                            <a:noFill/>
                          </a:ln>
                          <a:solidFill>
                            <a:srgbClr val="000099">
                              <a:lumMod val="60000"/>
                              <a:lumOff val="40000"/>
                            </a:srgbClr>
                          </a:solidFill>
                          <a:effectLst/>
                          <a:uLnTx/>
                          <a:uFillTx/>
                          <a:latin typeface="Tahoma" pitchFamily="34" charset="0"/>
                          <a:ea typeface="+mn-ea"/>
                          <a:cs typeface="Tahoma" pitchFamily="34" charset="0"/>
                        </a:rPr>
                        <a:t>Households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00" b="0" i="0" u="none" strike="noStrike" kern="0" cap="none" spc="0" normalizeH="0" baseline="0" dirty="0" smtClean="0">
                          <a:ln>
                            <a:noFill/>
                          </a:ln>
                          <a:solidFill>
                            <a:srgbClr val="000099">
                              <a:lumMod val="60000"/>
                              <a:lumOff val="40000"/>
                            </a:srgbClr>
                          </a:solidFill>
                          <a:effectLst/>
                          <a:uLnTx/>
                          <a:uFillTx/>
                          <a:latin typeface="Tahoma" pitchFamily="34" charset="0"/>
                          <a:ea typeface="+mn-ea"/>
                          <a:cs typeface="Tahoma" pitchFamily="34" charset="0"/>
                        </a:rPr>
                        <a:t>(Individuals and self-employed individuals)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00" b="1" i="0" u="none" strike="noStrike" kern="0" cap="none" spc="0" normalizeH="0" baseline="0" dirty="0" smtClean="0">
                          <a:ln>
                            <a:noFill/>
                          </a:ln>
                          <a:solidFill>
                            <a:srgbClr val="000099">
                              <a:lumMod val="60000"/>
                              <a:lumOff val="40000"/>
                            </a:srgbClr>
                          </a:solidFill>
                          <a:effectLst/>
                          <a:uLnTx/>
                          <a:uFillTx/>
                          <a:latin typeface="Tahoma" pitchFamily="34" charset="0"/>
                          <a:ea typeface="+mn-ea"/>
                          <a:cs typeface="Tahoma" pitchFamily="34" charset="0"/>
                        </a:rPr>
                        <a:t>Non-financial corporations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00" b="0" i="0" u="none" strike="noStrike" kern="0" cap="none" spc="0" normalizeH="0" baseline="0" dirty="0" smtClean="0">
                          <a:ln>
                            <a:noFill/>
                          </a:ln>
                          <a:solidFill>
                            <a:srgbClr val="000099">
                              <a:lumMod val="60000"/>
                              <a:lumOff val="40000"/>
                            </a:srgbClr>
                          </a:solidFill>
                          <a:effectLst/>
                          <a:uLnTx/>
                          <a:uFillTx/>
                          <a:latin typeface="Tahoma" pitchFamily="34" charset="0"/>
                          <a:ea typeface="+mn-ea"/>
                          <a:cs typeface="Tahoma" pitchFamily="34" charset="0"/>
                        </a:rPr>
                        <a:t>(public and other)</a:t>
                      </a:r>
                      <a:endParaRPr kumimoji="0" lang="en-US" sz="1000" b="0" i="0" u="none" strike="noStrike" kern="0" cap="none" spc="0" normalizeH="0" baseline="0" dirty="0">
                        <a:ln>
                          <a:noFill/>
                        </a:ln>
                        <a:solidFill>
                          <a:srgbClr val="000099">
                            <a:lumMod val="60000"/>
                            <a:lumOff val="40000"/>
                          </a:srgbClr>
                        </a:solidFill>
                        <a:effectLst/>
                        <a:uLnTx/>
                        <a:uFillTx/>
                        <a:latin typeface="Tahoma" pitchFamily="34" charset="0"/>
                        <a:ea typeface="+mn-ea"/>
                        <a:cs typeface="Tahom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1" dirty="0" smtClean="0">
                          <a:latin typeface="Tahoma" pitchFamily="34" charset="0"/>
                          <a:cs typeface="Tahoma" pitchFamily="34" charset="0"/>
                        </a:rPr>
                        <a:t>Households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 smtClean="0">
                          <a:latin typeface="Tahoma" pitchFamily="34" charset="0"/>
                          <a:cs typeface="Tahoma" pitchFamily="34" charset="0"/>
                        </a:rPr>
                        <a:t>(Individuals and self-employed individuals)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1" i="1" dirty="0" smtClean="0">
                          <a:solidFill>
                            <a:srgbClr val="FF0000"/>
                          </a:solidFill>
                          <a:latin typeface="Tahoma" pitchFamily="34" charset="0"/>
                          <a:cs typeface="Tahoma" pitchFamily="34" charset="0"/>
                        </a:rPr>
                        <a:t>Non-profit institutions serving households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1" dirty="0" smtClean="0">
                          <a:latin typeface="Tahoma" pitchFamily="34" charset="0"/>
                          <a:cs typeface="Tahoma" pitchFamily="34" charset="0"/>
                        </a:rPr>
                        <a:t>Non-financial corporations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0" dirty="0" smtClean="0">
                          <a:latin typeface="Tahoma" pitchFamily="34" charset="0"/>
                          <a:cs typeface="Tahoma" pitchFamily="34" charset="0"/>
                        </a:rPr>
                        <a:t>(public and other)</a:t>
                      </a:r>
                    </a:p>
                  </a:txBody>
                  <a:tcPr/>
                </a:tc>
              </a:tr>
              <a:tr h="397816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000" b="1" kern="1200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+mn-ea"/>
                          <a:cs typeface="Tahoma" pitchFamily="34" charset="0"/>
                        </a:rPr>
                        <a:t>Business coverage: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00" b="0" i="0" u="none" strike="noStrike" kern="0" cap="none" spc="0" normalizeH="0" baseline="0" dirty="0" smtClean="0">
                          <a:ln>
                            <a:noFill/>
                          </a:ln>
                          <a:solidFill>
                            <a:srgbClr val="000099">
                              <a:lumMod val="60000"/>
                              <a:lumOff val="40000"/>
                            </a:srgbClr>
                          </a:solidFill>
                          <a:effectLst/>
                          <a:uLnTx/>
                          <a:uFillTx/>
                          <a:latin typeface="Tahoma" pitchFamily="34" charset="0"/>
                          <a:ea typeface="+mn-ea"/>
                          <a:cs typeface="Tahoma" pitchFamily="34" charset="0"/>
                        </a:rPr>
                        <a:t>Outstanding amounts  (OA)</a:t>
                      </a:r>
                      <a:endParaRPr kumimoji="0" lang="en-US" sz="1000" b="0" i="0" u="none" strike="noStrike" kern="0" cap="none" spc="0" normalizeH="0" baseline="0" dirty="0" smtClean="0">
                        <a:ln>
                          <a:noFill/>
                        </a:ln>
                        <a:solidFill>
                          <a:srgbClr val="000099">
                            <a:lumMod val="60000"/>
                            <a:lumOff val="40000"/>
                          </a:srgbClr>
                        </a:solidFill>
                        <a:effectLst/>
                        <a:uLnTx/>
                        <a:uFillTx/>
                        <a:latin typeface="Tahoma" pitchFamily="34" charset="0"/>
                        <a:ea typeface="+mn-ea"/>
                        <a:cs typeface="Tahoma" pitchFamily="34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00" b="0" i="0" u="none" strike="noStrike" kern="0" cap="none" spc="0" normalizeH="0" baseline="0" dirty="0" smtClean="0">
                          <a:ln>
                            <a:noFill/>
                          </a:ln>
                          <a:solidFill>
                            <a:srgbClr val="000099">
                              <a:lumMod val="60000"/>
                              <a:lumOff val="40000"/>
                            </a:srgbClr>
                          </a:solidFill>
                          <a:effectLst/>
                          <a:uLnTx/>
                          <a:uFillTx/>
                          <a:latin typeface="Tahoma" pitchFamily="34" charset="0"/>
                          <a:ea typeface="+mn-ea"/>
                          <a:cs typeface="Tahoma" pitchFamily="34" charset="0"/>
                        </a:rPr>
                        <a:t>New business (NB)</a:t>
                      </a:r>
                      <a:endParaRPr kumimoji="0" lang="en-US" sz="1000" b="0" i="0" u="none" strike="noStrike" kern="0" cap="none" spc="0" normalizeH="0" baseline="0" dirty="0">
                        <a:ln>
                          <a:noFill/>
                        </a:ln>
                        <a:solidFill>
                          <a:srgbClr val="000099">
                            <a:lumMod val="60000"/>
                            <a:lumOff val="40000"/>
                          </a:srgbClr>
                        </a:solidFill>
                        <a:effectLst/>
                        <a:uLnTx/>
                        <a:uFillTx/>
                        <a:latin typeface="Tahoma" pitchFamily="34" charset="0"/>
                        <a:ea typeface="+mn-ea"/>
                        <a:cs typeface="Tahom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 smtClean="0">
                          <a:latin typeface="Tahoma" pitchFamily="34" charset="0"/>
                          <a:cs typeface="Tahoma" pitchFamily="34" charset="0"/>
                        </a:rPr>
                        <a:t>Outstanding amounts (OA)</a:t>
                      </a:r>
                      <a:endParaRPr lang="en-US" sz="1000" dirty="0" smtClean="0">
                        <a:latin typeface="Tahoma" pitchFamily="34" charset="0"/>
                        <a:cs typeface="Tahoma" pitchFamily="34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 smtClean="0">
                          <a:latin typeface="Tahoma" pitchFamily="34" charset="0"/>
                          <a:cs typeface="Tahoma" pitchFamily="34" charset="0"/>
                        </a:rPr>
                        <a:t>New business (NB)</a:t>
                      </a:r>
                      <a:endParaRPr lang="en-US" sz="1000" dirty="0" smtClean="0"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</a:tr>
              <a:tr h="554101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000" b="1" kern="1200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+mn-ea"/>
                          <a:cs typeface="Tahoma" pitchFamily="34" charset="0"/>
                        </a:rPr>
                        <a:t>Maturity: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kumimoji="0" lang="en-US" sz="1000" b="0" i="0" u="none" strike="noStrike" kern="0" cap="none" spc="0" normalizeH="0" baseline="0" dirty="0" smtClean="0">
                          <a:ln>
                            <a:noFill/>
                          </a:ln>
                          <a:solidFill>
                            <a:srgbClr val="000099">
                              <a:lumMod val="60000"/>
                              <a:lumOff val="40000"/>
                            </a:srgbClr>
                          </a:solidFill>
                          <a:effectLst/>
                          <a:uLnTx/>
                          <a:uFillTx/>
                          <a:latin typeface="Tahoma" pitchFamily="34" charset="0"/>
                          <a:ea typeface="+mn-ea"/>
                          <a:cs typeface="Tahoma" pitchFamily="34" charset="0"/>
                        </a:rPr>
                        <a:t>Original maturity of loans / deposits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000" kern="1200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+mn-ea"/>
                          <a:cs typeface="Tahoma" pitchFamily="34" charset="0"/>
                        </a:rPr>
                        <a:t>Original maturity of loans / deposits</a:t>
                      </a:r>
                    </a:p>
                    <a:p>
                      <a:pPr marL="0" algn="l" defTabSz="914400" rtl="0" eaLnBrk="1" latinLnBrk="0" hangingPunct="1"/>
                      <a:r>
                        <a:rPr lang="en-US" sz="1000" b="1" i="1" kern="1200" dirty="0" smtClean="0">
                          <a:solidFill>
                            <a:srgbClr val="FF0000"/>
                          </a:solidFill>
                          <a:latin typeface="Tahoma" pitchFamily="34" charset="0"/>
                          <a:ea typeface="+mn-ea"/>
                          <a:cs typeface="Tahoma" pitchFamily="34" charset="0"/>
                        </a:rPr>
                        <a:t>The initial </a:t>
                      </a:r>
                      <a:r>
                        <a:rPr lang="en-US" sz="1000" b="1" i="1" kern="1200" dirty="0" smtClean="0">
                          <a:solidFill>
                            <a:srgbClr val="FF0000"/>
                          </a:solidFill>
                          <a:latin typeface="Tahoma" pitchFamily="34" charset="0"/>
                          <a:ea typeface="+mn-ea"/>
                          <a:cs typeface="Tahoma" pitchFamily="34" charset="0"/>
                        </a:rPr>
                        <a:t> period of fixation of interest rates</a:t>
                      </a:r>
                    </a:p>
                    <a:p>
                      <a:pPr marL="0" algn="l" defTabSz="914400" rtl="0" eaLnBrk="1" latinLnBrk="0" hangingPunct="1"/>
                      <a:r>
                        <a:rPr lang="en-US" sz="1000" b="1" i="1" kern="1200" dirty="0" smtClean="0">
                          <a:solidFill>
                            <a:srgbClr val="FF0000"/>
                          </a:solidFill>
                          <a:latin typeface="Tahoma" pitchFamily="34" charset="0"/>
                          <a:ea typeface="+mn-ea"/>
                          <a:cs typeface="Tahoma" pitchFamily="34" charset="0"/>
                        </a:rPr>
                        <a:t>Period  of notice </a:t>
                      </a:r>
                      <a:r>
                        <a:rPr lang="mk-MK" sz="1000" b="1" i="1" kern="1200" dirty="0" smtClean="0">
                          <a:solidFill>
                            <a:srgbClr val="FF0000"/>
                          </a:solidFill>
                          <a:latin typeface="Tahoma" pitchFamily="34" charset="0"/>
                          <a:ea typeface="+mn-ea"/>
                          <a:cs typeface="Tahoma" pitchFamily="34" charset="0"/>
                        </a:rPr>
                        <a:t>(</a:t>
                      </a:r>
                      <a:r>
                        <a:rPr lang="en-US" sz="1000" b="1" i="1" kern="1200" dirty="0" smtClean="0">
                          <a:solidFill>
                            <a:srgbClr val="FF0000"/>
                          </a:solidFill>
                          <a:latin typeface="Tahoma" pitchFamily="34" charset="0"/>
                          <a:ea typeface="+mn-ea"/>
                          <a:cs typeface="Tahoma" pitchFamily="34" charset="0"/>
                        </a:rPr>
                        <a:t>NB</a:t>
                      </a:r>
                      <a:r>
                        <a:rPr lang="mk-MK" sz="1000" b="1" i="1" kern="1200" dirty="0" smtClean="0">
                          <a:solidFill>
                            <a:srgbClr val="FF0000"/>
                          </a:solidFill>
                          <a:latin typeface="Tahoma" pitchFamily="34" charset="0"/>
                          <a:ea typeface="+mn-ea"/>
                          <a:cs typeface="Tahoma" pitchFamily="34" charset="0"/>
                        </a:rPr>
                        <a:t>-</a:t>
                      </a:r>
                      <a:r>
                        <a:rPr lang="en-US" sz="1000" b="1" i="1" kern="1200" dirty="0" smtClean="0">
                          <a:solidFill>
                            <a:srgbClr val="FF0000"/>
                          </a:solidFill>
                          <a:latin typeface="Tahoma" pitchFamily="34" charset="0"/>
                          <a:ea typeface="+mn-ea"/>
                          <a:cs typeface="Tahoma" pitchFamily="34" charset="0"/>
                        </a:rPr>
                        <a:t> </a:t>
                      </a:r>
                      <a:r>
                        <a:rPr lang="en-US" sz="1000" b="1" i="1" kern="1200" dirty="0" smtClean="0">
                          <a:solidFill>
                            <a:srgbClr val="FF0000"/>
                          </a:solidFill>
                          <a:latin typeface="Tahoma" pitchFamily="34" charset="0"/>
                          <a:ea typeface="+mn-ea"/>
                          <a:cs typeface="Tahoma" pitchFamily="34" charset="0"/>
                        </a:rPr>
                        <a:t>deposits</a:t>
                      </a:r>
                      <a:r>
                        <a:rPr lang="mk-MK" sz="1000" b="1" i="1" kern="1200" dirty="0" smtClean="0">
                          <a:solidFill>
                            <a:srgbClr val="FF0000"/>
                          </a:solidFill>
                          <a:latin typeface="Tahoma" pitchFamily="34" charset="0"/>
                          <a:ea typeface="+mn-ea"/>
                          <a:cs typeface="Tahoma" pitchFamily="34" charset="0"/>
                        </a:rPr>
                        <a:t>)</a:t>
                      </a:r>
                      <a:endParaRPr lang="en-US" sz="1000" b="1" i="1" kern="1200" dirty="0" smtClean="0">
                        <a:solidFill>
                          <a:srgbClr val="FF0000"/>
                        </a:solidFill>
                        <a:latin typeface="Tahoma" pitchFamily="34" charset="0"/>
                        <a:ea typeface="+mn-ea"/>
                        <a:cs typeface="Tahoma" pitchFamily="34" charset="0"/>
                      </a:endParaRPr>
                    </a:p>
                  </a:txBody>
                  <a:tcPr/>
                </a:tc>
              </a:tr>
              <a:tr h="554101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000" b="1" i="1" kern="1200" dirty="0" smtClean="0">
                          <a:solidFill>
                            <a:srgbClr val="FF0000"/>
                          </a:solidFill>
                          <a:latin typeface="Tahoma" pitchFamily="34" charset="0"/>
                          <a:ea typeface="+mn-ea"/>
                          <a:cs typeface="Tahoma" pitchFamily="34" charset="0"/>
                        </a:rPr>
                        <a:t>Purpose of loans to households: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mk-MK" sz="1000" b="1" i="1" kern="1200" dirty="0" smtClean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Tahoma" pitchFamily="34" charset="0"/>
                          <a:ea typeface="+mn-ea"/>
                          <a:cs typeface="Tahoma" pitchFamily="34" charset="0"/>
                        </a:rPr>
                        <a:t>/</a:t>
                      </a:r>
                      <a:endParaRPr lang="en-US" sz="1000" b="1" i="1" kern="1200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Tahoma" pitchFamily="34" charset="0"/>
                        <a:ea typeface="+mn-ea"/>
                        <a:cs typeface="Tahom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1" i="1" kern="1200" dirty="0" smtClean="0">
                          <a:solidFill>
                            <a:srgbClr val="FF0000"/>
                          </a:solidFill>
                          <a:latin typeface="Tahoma" pitchFamily="34" charset="0"/>
                          <a:ea typeface="+mn-ea"/>
                          <a:cs typeface="Tahoma" pitchFamily="34" charset="0"/>
                        </a:rPr>
                        <a:t>Consumer loans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1" i="1" kern="1200" dirty="0" smtClean="0">
                          <a:solidFill>
                            <a:srgbClr val="FF0000"/>
                          </a:solidFill>
                          <a:latin typeface="Tahoma" pitchFamily="34" charset="0"/>
                          <a:ea typeface="+mn-ea"/>
                          <a:cs typeface="Tahoma" pitchFamily="34" charset="0"/>
                        </a:rPr>
                        <a:t>Loans for house purchase</a:t>
                      </a:r>
                      <a:endParaRPr lang="en-US" sz="1000" b="1" i="1" kern="1200" dirty="0" smtClean="0">
                        <a:solidFill>
                          <a:srgbClr val="FF0000"/>
                        </a:solidFill>
                        <a:latin typeface="Tahoma" pitchFamily="34" charset="0"/>
                        <a:ea typeface="+mn-ea"/>
                        <a:cs typeface="Tahoma" pitchFamily="34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1" i="1" kern="1200" dirty="0" smtClean="0">
                          <a:solidFill>
                            <a:srgbClr val="FF0000"/>
                          </a:solidFill>
                          <a:latin typeface="Tahoma" pitchFamily="34" charset="0"/>
                          <a:ea typeface="+mn-ea"/>
                          <a:cs typeface="Tahoma" pitchFamily="34" charset="0"/>
                        </a:rPr>
                        <a:t>Loans</a:t>
                      </a:r>
                      <a:r>
                        <a:rPr lang="en-US" sz="1000" b="1" i="1" kern="1200" baseline="0" dirty="0" smtClean="0">
                          <a:solidFill>
                            <a:srgbClr val="FF0000"/>
                          </a:solidFill>
                          <a:latin typeface="Tahoma" pitchFamily="34" charset="0"/>
                          <a:ea typeface="+mn-ea"/>
                          <a:cs typeface="Tahoma" pitchFamily="34" charset="0"/>
                        </a:rPr>
                        <a:t> for other purposes</a:t>
                      </a:r>
                      <a:endParaRPr lang="en-US" sz="1000" b="1" i="1" kern="1200" dirty="0">
                        <a:solidFill>
                          <a:srgbClr val="FF0000"/>
                        </a:solidFill>
                        <a:latin typeface="Tahoma" pitchFamily="34" charset="0"/>
                        <a:ea typeface="+mn-ea"/>
                        <a:cs typeface="Tahoma" pitchFamily="34" charset="0"/>
                      </a:endParaRPr>
                    </a:p>
                  </a:txBody>
                  <a:tcPr/>
                </a:tc>
              </a:tr>
              <a:tr h="554101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000" b="1" i="1" kern="1200" dirty="0" smtClean="0">
                          <a:solidFill>
                            <a:srgbClr val="FF0000"/>
                          </a:solidFill>
                          <a:latin typeface="Tahoma" pitchFamily="34" charset="0"/>
                          <a:ea typeface="+mn-ea"/>
                          <a:cs typeface="Tahoma" pitchFamily="34" charset="0"/>
                        </a:rPr>
                        <a:t>Amount of loans to non-financial </a:t>
                      </a:r>
                      <a:r>
                        <a:rPr lang="en-US" sz="1000" b="1" i="1" kern="1200" dirty="0" smtClean="0">
                          <a:solidFill>
                            <a:srgbClr val="FF0000"/>
                          </a:solidFill>
                          <a:latin typeface="Tahoma" pitchFamily="34" charset="0"/>
                          <a:ea typeface="+mn-ea"/>
                          <a:cs typeface="Tahoma" pitchFamily="34" charset="0"/>
                        </a:rPr>
                        <a:t>corporations:</a:t>
                      </a:r>
                      <a:endParaRPr lang="en-US" sz="1000" b="1" i="1" kern="1200" dirty="0" smtClean="0">
                        <a:solidFill>
                          <a:srgbClr val="FF0000"/>
                        </a:solidFill>
                        <a:latin typeface="Tahoma" pitchFamily="34" charset="0"/>
                        <a:ea typeface="+mn-ea"/>
                        <a:cs typeface="Tahom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mk-MK" sz="1000" b="1" i="1" kern="1200" dirty="0" smtClean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Tahoma" pitchFamily="34" charset="0"/>
                          <a:ea typeface="+mn-ea"/>
                          <a:cs typeface="Tahoma" pitchFamily="34" charset="0"/>
                        </a:rPr>
                        <a:t>/</a:t>
                      </a:r>
                      <a:endParaRPr lang="en-US" sz="1000" b="1" i="1" kern="1200" dirty="0" smtClean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Tahoma" pitchFamily="34" charset="0"/>
                        <a:ea typeface="+mn-ea"/>
                        <a:cs typeface="Tahoma" pitchFamily="34" charset="0"/>
                      </a:endParaRPr>
                    </a:p>
                    <a:p>
                      <a:pPr marL="0" algn="ctr" defTabSz="914400" rtl="0" eaLnBrk="1" latinLnBrk="0" hangingPunct="1"/>
                      <a:endParaRPr lang="en-US" sz="1000" b="1" i="1" kern="1200" dirty="0" smtClean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Tahoma" pitchFamily="34" charset="0"/>
                        <a:ea typeface="+mn-ea"/>
                        <a:cs typeface="Tahom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1" i="1" kern="1200" dirty="0" smtClean="0">
                          <a:solidFill>
                            <a:srgbClr val="FF0000"/>
                          </a:solidFill>
                          <a:latin typeface="Tahoma" pitchFamily="34" charset="0"/>
                          <a:ea typeface="+mn-ea"/>
                          <a:cs typeface="Tahoma" pitchFamily="34" charset="0"/>
                        </a:rPr>
                        <a:t>up to </a:t>
                      </a:r>
                      <a:r>
                        <a:rPr lang="en-US" sz="1000" b="1" i="1" kern="1200" dirty="0" smtClean="0">
                          <a:solidFill>
                            <a:srgbClr val="FF0000"/>
                          </a:solidFill>
                          <a:latin typeface="Tahoma" pitchFamily="34" charset="0"/>
                          <a:ea typeface="+mn-ea"/>
                          <a:cs typeface="Tahoma" pitchFamily="34" charset="0"/>
                        </a:rPr>
                        <a:t>EUR </a:t>
                      </a:r>
                      <a:r>
                        <a:rPr lang="en-US" sz="1000" b="1" i="1" kern="1200" dirty="0" smtClean="0">
                          <a:solidFill>
                            <a:srgbClr val="FF0000"/>
                          </a:solidFill>
                          <a:latin typeface="Tahoma" pitchFamily="34" charset="0"/>
                          <a:ea typeface="+mn-ea"/>
                          <a:cs typeface="Tahoma" pitchFamily="34" charset="0"/>
                        </a:rPr>
                        <a:t>0.25 million</a:t>
                      </a:r>
                      <a:r>
                        <a:rPr lang="en-US" sz="1000" b="1" i="1" kern="1200" baseline="0" dirty="0" smtClean="0">
                          <a:solidFill>
                            <a:srgbClr val="FF0000"/>
                          </a:solidFill>
                          <a:latin typeface="Tahoma" pitchFamily="34" charset="0"/>
                          <a:ea typeface="+mn-ea"/>
                          <a:cs typeface="Tahoma" pitchFamily="34" charset="0"/>
                        </a:rPr>
                        <a:t> (</a:t>
                      </a:r>
                      <a:r>
                        <a:rPr lang="en-US" sz="1000" b="1" i="1" kern="1200" baseline="0" dirty="0" smtClean="0">
                          <a:solidFill>
                            <a:srgbClr val="FF0000"/>
                          </a:solidFill>
                          <a:latin typeface="Tahoma" pitchFamily="34" charset="0"/>
                          <a:ea typeface="+mn-ea"/>
                          <a:cs typeface="Tahoma" pitchFamily="34" charset="0"/>
                        </a:rPr>
                        <a:t>NB)</a:t>
                      </a:r>
                      <a:endParaRPr lang="en-US" sz="1000" b="1" i="1" kern="1200" dirty="0" smtClean="0">
                        <a:solidFill>
                          <a:srgbClr val="FF0000"/>
                        </a:solidFill>
                        <a:latin typeface="Tahoma" pitchFamily="34" charset="0"/>
                        <a:ea typeface="+mn-ea"/>
                        <a:cs typeface="Tahoma" pitchFamily="34" charset="0"/>
                      </a:endParaRPr>
                    </a:p>
                    <a:p>
                      <a:pPr marL="0" algn="l" defTabSz="914400" rtl="0" eaLnBrk="1" latinLnBrk="0" hangingPunct="1"/>
                      <a:r>
                        <a:rPr lang="en-US" sz="1000" b="1" i="1" baseline="0" dirty="0" smtClean="0">
                          <a:solidFill>
                            <a:srgbClr val="FF0000"/>
                          </a:solidFill>
                          <a:latin typeface="Tahoma"/>
                        </a:rPr>
                        <a:t>over </a:t>
                      </a:r>
                      <a:r>
                        <a:rPr lang="en-US" sz="1000" b="1" i="1" baseline="0" dirty="0" smtClean="0">
                          <a:solidFill>
                            <a:srgbClr val="FF0000"/>
                          </a:solidFill>
                          <a:latin typeface="Tahoma"/>
                        </a:rPr>
                        <a:t>EUR </a:t>
                      </a:r>
                      <a:r>
                        <a:rPr lang="en-US" sz="1000" b="1" i="1" baseline="0" dirty="0" smtClean="0">
                          <a:solidFill>
                            <a:srgbClr val="FF0000"/>
                          </a:solidFill>
                          <a:latin typeface="Tahoma"/>
                        </a:rPr>
                        <a:t>0.25 million up to </a:t>
                      </a:r>
                      <a:r>
                        <a:rPr lang="en-US" sz="1000" b="1" i="1" baseline="0" dirty="0" smtClean="0">
                          <a:solidFill>
                            <a:srgbClr val="FF0000"/>
                          </a:solidFill>
                          <a:latin typeface="Tahoma"/>
                        </a:rPr>
                        <a:t>EUR </a:t>
                      </a:r>
                      <a:r>
                        <a:rPr lang="en-US" sz="1000" b="1" i="1" baseline="0" dirty="0" smtClean="0">
                          <a:solidFill>
                            <a:srgbClr val="FF0000"/>
                          </a:solidFill>
                          <a:latin typeface="Tahoma"/>
                        </a:rPr>
                        <a:t>1 million </a:t>
                      </a:r>
                      <a:r>
                        <a:rPr lang="ru-RU" sz="1000" b="1" i="1" baseline="0" dirty="0" smtClean="0">
                          <a:solidFill>
                            <a:srgbClr val="FF0000"/>
                          </a:solidFill>
                          <a:latin typeface="Tahoma"/>
                        </a:rPr>
                        <a:t>(</a:t>
                      </a:r>
                      <a:r>
                        <a:rPr lang="en-US" sz="1000" b="1" i="1" baseline="0" dirty="0" smtClean="0">
                          <a:solidFill>
                            <a:srgbClr val="FF0000"/>
                          </a:solidFill>
                          <a:latin typeface="Tahoma"/>
                        </a:rPr>
                        <a:t>NB</a:t>
                      </a:r>
                      <a:r>
                        <a:rPr lang="ru-RU" sz="1000" b="1" i="1" baseline="0" dirty="0" smtClean="0">
                          <a:solidFill>
                            <a:srgbClr val="FF0000"/>
                          </a:solidFill>
                          <a:latin typeface="Tahoma"/>
                        </a:rPr>
                        <a:t>)</a:t>
                      </a:r>
                      <a:endParaRPr lang="ru-RU" sz="1000" b="1" i="1" baseline="0" dirty="0" smtClean="0">
                        <a:solidFill>
                          <a:srgbClr val="FF0000"/>
                        </a:solidFill>
                        <a:latin typeface="Tahoma"/>
                      </a:endParaRPr>
                    </a:p>
                    <a:p>
                      <a:pPr marL="0" algn="l" defTabSz="914400" rtl="0" eaLnBrk="1" latinLnBrk="0" hangingPunct="1"/>
                      <a:r>
                        <a:rPr lang="en-US" sz="1000" b="1" i="1" kern="1200" baseline="0" dirty="0" smtClean="0">
                          <a:solidFill>
                            <a:srgbClr val="FF0000"/>
                          </a:solidFill>
                          <a:latin typeface="Tahoma"/>
                          <a:ea typeface="+mn-ea"/>
                          <a:cs typeface="Tahoma" pitchFamily="34" charset="0"/>
                        </a:rPr>
                        <a:t>over </a:t>
                      </a:r>
                      <a:r>
                        <a:rPr lang="en-US" sz="1000" b="1" i="1" kern="1200" baseline="0" dirty="0" smtClean="0">
                          <a:solidFill>
                            <a:srgbClr val="FF0000"/>
                          </a:solidFill>
                          <a:latin typeface="Tahoma"/>
                          <a:ea typeface="+mn-ea"/>
                          <a:cs typeface="Tahoma" pitchFamily="34" charset="0"/>
                        </a:rPr>
                        <a:t>EUR </a:t>
                      </a:r>
                      <a:r>
                        <a:rPr lang="en-US" sz="1000" b="1" i="1" kern="1200" baseline="0" dirty="0" smtClean="0">
                          <a:solidFill>
                            <a:srgbClr val="FF0000"/>
                          </a:solidFill>
                          <a:latin typeface="Tahoma"/>
                          <a:ea typeface="+mn-ea"/>
                          <a:cs typeface="Tahoma" pitchFamily="34" charset="0"/>
                        </a:rPr>
                        <a:t>1 million </a:t>
                      </a:r>
                      <a:r>
                        <a:rPr lang="ru-RU" sz="1000" b="1" i="1" kern="1200" baseline="0" dirty="0" smtClean="0">
                          <a:solidFill>
                            <a:srgbClr val="FF0000"/>
                          </a:solidFill>
                          <a:latin typeface="Tahoma"/>
                          <a:ea typeface="+mn-ea"/>
                          <a:cs typeface="Tahoma" pitchFamily="34" charset="0"/>
                        </a:rPr>
                        <a:t>(</a:t>
                      </a:r>
                      <a:r>
                        <a:rPr lang="en-US" sz="1000" b="1" i="1" kern="1200" baseline="0" dirty="0" smtClean="0">
                          <a:solidFill>
                            <a:srgbClr val="FF0000"/>
                          </a:solidFill>
                          <a:latin typeface="Tahoma"/>
                          <a:ea typeface="+mn-ea"/>
                          <a:cs typeface="Tahoma" pitchFamily="34" charset="0"/>
                        </a:rPr>
                        <a:t>NB</a:t>
                      </a:r>
                      <a:r>
                        <a:rPr lang="ru-RU" sz="1000" b="1" i="1" kern="1200" baseline="0" dirty="0" smtClean="0">
                          <a:solidFill>
                            <a:srgbClr val="FF0000"/>
                          </a:solidFill>
                          <a:latin typeface="Tahoma"/>
                          <a:ea typeface="+mn-ea"/>
                          <a:cs typeface="Tahoma" pitchFamily="34" charset="0"/>
                        </a:rPr>
                        <a:t>)</a:t>
                      </a:r>
                      <a:endParaRPr lang="en-US" sz="1000" b="1" i="1" kern="1200" dirty="0" smtClean="0">
                        <a:solidFill>
                          <a:srgbClr val="FF0000"/>
                        </a:solidFill>
                        <a:latin typeface="Tahoma" pitchFamily="34" charset="0"/>
                        <a:ea typeface="+mn-ea"/>
                        <a:cs typeface="Tahoma" pitchFamily="34" charset="0"/>
                      </a:endParaRPr>
                    </a:p>
                  </a:txBody>
                  <a:tcPr/>
                </a:tc>
              </a:tr>
              <a:tr h="1022954">
                <a:tc>
                  <a:txBody>
                    <a:bodyPr/>
                    <a:lstStyle/>
                    <a:p>
                      <a:r>
                        <a:rPr lang="en-US" sz="1000" b="1" dirty="0" smtClean="0">
                          <a:latin typeface="Tahoma" pitchFamily="34" charset="0"/>
                          <a:cs typeface="Tahoma" pitchFamily="34" charset="0"/>
                        </a:rPr>
                        <a:t>Currency</a:t>
                      </a:r>
                      <a:r>
                        <a:rPr lang="mk-MK" sz="1000" b="1" dirty="0" smtClean="0">
                          <a:latin typeface="Tahoma" pitchFamily="34" charset="0"/>
                          <a:cs typeface="Tahoma" pitchFamily="34" charset="0"/>
                        </a:rPr>
                        <a:t>:</a:t>
                      </a:r>
                      <a:endParaRPr lang="en-US" sz="1000" b="1" dirty="0"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buFontTx/>
                        <a:buNone/>
                      </a:pPr>
                      <a:r>
                        <a:rPr kumimoji="0" lang="en-US" sz="1000" b="0" i="0" u="none" strike="noStrike" kern="0" cap="none" spc="0" normalizeH="0" baseline="0" dirty="0" smtClean="0">
                          <a:ln>
                            <a:noFill/>
                          </a:ln>
                          <a:solidFill>
                            <a:srgbClr val="000099">
                              <a:lumMod val="60000"/>
                              <a:lumOff val="40000"/>
                            </a:srgbClr>
                          </a:solidFill>
                          <a:effectLst/>
                          <a:uLnTx/>
                          <a:uFillTx/>
                          <a:latin typeface="Tahoma" pitchFamily="34" charset="0"/>
                          <a:ea typeface="+mn-ea"/>
                          <a:cs typeface="Tahoma" pitchFamily="34" charset="0"/>
                        </a:rPr>
                        <a:t>in </a:t>
                      </a:r>
                      <a:r>
                        <a:rPr kumimoji="0" lang="en-US" sz="1000" b="0" i="0" u="none" strike="noStrike" kern="0" cap="none" spc="0" normalizeH="0" baseline="0" dirty="0" err="1" smtClean="0">
                          <a:ln>
                            <a:noFill/>
                          </a:ln>
                          <a:solidFill>
                            <a:srgbClr val="000099">
                              <a:lumMod val="60000"/>
                              <a:lumOff val="40000"/>
                            </a:srgbClr>
                          </a:solidFill>
                          <a:effectLst/>
                          <a:uLnTx/>
                          <a:uFillTx/>
                          <a:latin typeface="Tahoma" pitchFamily="34" charset="0"/>
                          <a:ea typeface="+mn-ea"/>
                          <a:cs typeface="Tahoma" pitchFamily="34" charset="0"/>
                        </a:rPr>
                        <a:t>denars</a:t>
                      </a:r>
                      <a:r>
                        <a:rPr kumimoji="0" lang="en-US" sz="1000" b="0" i="0" u="none" strike="noStrike" kern="0" cap="none" spc="0" normalizeH="0" baseline="0" dirty="0" smtClean="0">
                          <a:ln>
                            <a:noFill/>
                          </a:ln>
                          <a:solidFill>
                            <a:srgbClr val="000099">
                              <a:lumMod val="60000"/>
                              <a:lumOff val="40000"/>
                            </a:srgbClr>
                          </a:solidFill>
                          <a:effectLst/>
                          <a:uLnTx/>
                          <a:uFillTx/>
                          <a:latin typeface="Tahoma" pitchFamily="34" charset="0"/>
                          <a:ea typeface="+mn-ea"/>
                          <a:cs typeface="Tahoma" pitchFamily="34" charset="0"/>
                        </a:rPr>
                        <a:t> </a:t>
                      </a:r>
                      <a:r>
                        <a:rPr kumimoji="0" lang="en-US" sz="1000" b="0" i="0" u="none" strike="noStrike" kern="0" cap="none" spc="0" normalizeH="0" baseline="0" dirty="0" smtClean="0">
                          <a:ln>
                            <a:noFill/>
                          </a:ln>
                          <a:solidFill>
                            <a:srgbClr val="000099">
                              <a:lumMod val="60000"/>
                              <a:lumOff val="40000"/>
                            </a:srgbClr>
                          </a:solidFill>
                          <a:effectLst/>
                          <a:uLnTx/>
                          <a:uFillTx/>
                          <a:latin typeface="Tahoma" pitchFamily="34" charset="0"/>
                          <a:ea typeface="+mn-ea"/>
                          <a:cs typeface="Tahoma" pitchFamily="34" charset="0"/>
                        </a:rPr>
                        <a:t>without foreign currency clause</a:t>
                      </a:r>
                      <a:endParaRPr kumimoji="0" lang="mk-MK" sz="1000" b="0" i="0" u="none" strike="noStrike" kern="0" cap="none" spc="0" normalizeH="0" baseline="0" dirty="0" smtClean="0">
                        <a:ln>
                          <a:noFill/>
                        </a:ln>
                        <a:solidFill>
                          <a:srgbClr val="000099">
                            <a:lumMod val="60000"/>
                            <a:lumOff val="40000"/>
                          </a:srgbClr>
                        </a:solidFill>
                        <a:effectLst/>
                        <a:uLnTx/>
                        <a:uFillTx/>
                        <a:latin typeface="Tahoma" pitchFamily="34" charset="0"/>
                        <a:ea typeface="+mn-ea"/>
                        <a:cs typeface="Tahoma" pitchFamily="34" charset="0"/>
                      </a:endParaRPr>
                    </a:p>
                    <a:p>
                      <a:pPr marL="0" algn="l" defTabSz="914400" rtl="0" eaLnBrk="1" latinLnBrk="0" hangingPunct="1">
                        <a:buFontTx/>
                        <a:buNone/>
                      </a:pPr>
                      <a:r>
                        <a:rPr kumimoji="0" lang="en-US" sz="1000" b="0" i="0" u="none" strike="noStrike" kern="0" cap="none" spc="0" normalizeH="0" baseline="0" dirty="0" smtClean="0">
                          <a:ln>
                            <a:noFill/>
                          </a:ln>
                          <a:solidFill>
                            <a:srgbClr val="000099">
                              <a:lumMod val="60000"/>
                              <a:lumOff val="40000"/>
                            </a:srgbClr>
                          </a:solidFill>
                          <a:effectLst/>
                          <a:uLnTx/>
                          <a:uFillTx/>
                          <a:latin typeface="Tahoma" pitchFamily="34" charset="0"/>
                          <a:ea typeface="+mn-ea"/>
                          <a:cs typeface="Tahoma" pitchFamily="34" charset="0"/>
                        </a:rPr>
                        <a:t>in </a:t>
                      </a:r>
                      <a:r>
                        <a:rPr kumimoji="0" lang="en-US" sz="1000" b="0" i="0" u="none" strike="noStrike" kern="0" cap="none" spc="0" normalizeH="0" baseline="0" dirty="0" err="1" smtClean="0">
                          <a:ln>
                            <a:noFill/>
                          </a:ln>
                          <a:solidFill>
                            <a:srgbClr val="000099">
                              <a:lumMod val="60000"/>
                              <a:lumOff val="40000"/>
                            </a:srgbClr>
                          </a:solidFill>
                          <a:effectLst/>
                          <a:uLnTx/>
                          <a:uFillTx/>
                          <a:latin typeface="Tahoma" pitchFamily="34" charset="0"/>
                          <a:ea typeface="+mn-ea"/>
                          <a:cs typeface="Tahoma" pitchFamily="34" charset="0"/>
                        </a:rPr>
                        <a:t>denars</a:t>
                      </a:r>
                      <a:r>
                        <a:rPr kumimoji="0" lang="en-US" sz="1000" b="0" i="0" u="none" strike="noStrike" kern="0" cap="none" spc="0" normalizeH="0" baseline="0" dirty="0" smtClean="0">
                          <a:ln>
                            <a:noFill/>
                          </a:ln>
                          <a:solidFill>
                            <a:srgbClr val="000099">
                              <a:lumMod val="60000"/>
                              <a:lumOff val="40000"/>
                            </a:srgbClr>
                          </a:solidFill>
                          <a:effectLst/>
                          <a:uLnTx/>
                          <a:uFillTx/>
                          <a:latin typeface="Tahoma" pitchFamily="34" charset="0"/>
                          <a:ea typeface="+mn-ea"/>
                          <a:cs typeface="Tahoma" pitchFamily="34" charset="0"/>
                        </a:rPr>
                        <a:t> with foreign currency clause</a:t>
                      </a:r>
                    </a:p>
                    <a:p>
                      <a:pPr marL="0" algn="l" defTabSz="914400" rtl="0" eaLnBrk="1" latinLnBrk="0" hangingPunct="1">
                        <a:buFontTx/>
                        <a:buNone/>
                      </a:pPr>
                      <a:r>
                        <a:rPr kumimoji="0" lang="en-US" sz="1000" b="0" i="0" u="none" strike="noStrike" kern="0" cap="none" spc="0" normalizeH="0" baseline="0" dirty="0" smtClean="0">
                          <a:ln>
                            <a:noFill/>
                          </a:ln>
                          <a:solidFill>
                            <a:srgbClr val="000099">
                              <a:lumMod val="60000"/>
                              <a:lumOff val="40000"/>
                            </a:srgbClr>
                          </a:solidFill>
                          <a:effectLst/>
                          <a:uLnTx/>
                          <a:uFillTx/>
                          <a:latin typeface="Tahoma" pitchFamily="34" charset="0"/>
                          <a:ea typeface="+mn-ea"/>
                          <a:cs typeface="Tahoma" pitchFamily="34" charset="0"/>
                        </a:rPr>
                        <a:t>in </a:t>
                      </a:r>
                      <a:r>
                        <a:rPr kumimoji="0" lang="en-US" sz="1000" b="0" i="0" u="none" strike="noStrike" kern="0" cap="none" spc="0" normalizeH="0" baseline="0" dirty="0" smtClean="0">
                          <a:ln>
                            <a:noFill/>
                          </a:ln>
                          <a:solidFill>
                            <a:srgbClr val="000099">
                              <a:lumMod val="60000"/>
                              <a:lumOff val="40000"/>
                            </a:srgbClr>
                          </a:solidFill>
                          <a:effectLst/>
                          <a:uLnTx/>
                          <a:uFillTx/>
                          <a:latin typeface="Tahoma" pitchFamily="34" charset="0"/>
                          <a:ea typeface="+mn-ea"/>
                          <a:cs typeface="Tahoma" pitchFamily="34" charset="0"/>
                        </a:rPr>
                        <a:t>foreign currency</a:t>
                      </a:r>
                      <a:r>
                        <a:rPr kumimoji="0" lang="mk-MK" sz="1000" b="0" i="0" u="none" strike="noStrike" kern="0" cap="none" spc="0" normalizeH="0" baseline="0" dirty="0" smtClean="0">
                          <a:ln>
                            <a:noFill/>
                          </a:ln>
                          <a:solidFill>
                            <a:srgbClr val="000099">
                              <a:lumMod val="60000"/>
                              <a:lumOff val="40000"/>
                            </a:srgbClr>
                          </a:solidFill>
                          <a:effectLst/>
                          <a:uLnTx/>
                          <a:uFillTx/>
                          <a:latin typeface="Tahoma" pitchFamily="34" charset="0"/>
                          <a:ea typeface="+mn-ea"/>
                          <a:cs typeface="Tahoma" pitchFamily="34" charset="0"/>
                        </a:rPr>
                        <a:t> </a:t>
                      </a:r>
                      <a:r>
                        <a:rPr kumimoji="0" lang="en-US" sz="1000" b="0" i="0" u="none" strike="noStrike" kern="0" cap="none" spc="0" normalizeH="0" baseline="0" dirty="0" smtClean="0">
                          <a:ln>
                            <a:noFill/>
                          </a:ln>
                          <a:solidFill>
                            <a:srgbClr val="000099">
                              <a:lumMod val="60000"/>
                              <a:lumOff val="40000"/>
                            </a:srgbClr>
                          </a:solidFill>
                          <a:effectLst/>
                          <a:uLnTx/>
                          <a:uFillTx/>
                          <a:latin typeface="Tahoma" pitchFamily="34" charset="0"/>
                          <a:ea typeface="+mn-ea"/>
                          <a:cs typeface="Tahoma" pitchFamily="34" charset="0"/>
                        </a:rPr>
                        <a:t>(in EUR </a:t>
                      </a:r>
                      <a:r>
                        <a:rPr kumimoji="0" lang="en-US" sz="1000" b="0" i="0" u="none" strike="noStrike" kern="0" cap="none" spc="0" normalizeH="0" baseline="0" dirty="0" smtClean="0">
                          <a:ln>
                            <a:noFill/>
                          </a:ln>
                          <a:solidFill>
                            <a:srgbClr val="000099">
                              <a:lumMod val="60000"/>
                              <a:lumOff val="40000"/>
                            </a:srgbClr>
                          </a:solidFill>
                          <a:effectLst/>
                          <a:uLnTx/>
                          <a:uFillTx/>
                          <a:latin typeface="Tahoma" pitchFamily="34" charset="0"/>
                          <a:ea typeface="+mn-ea"/>
                          <a:cs typeface="Tahoma" pitchFamily="34" charset="0"/>
                        </a:rPr>
                        <a:t>and US dollars)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kern="1200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+mn-ea"/>
                          <a:cs typeface="Tahoma" pitchFamily="34" charset="0"/>
                        </a:rPr>
                        <a:t>in </a:t>
                      </a:r>
                      <a:r>
                        <a:rPr lang="en-US" sz="1000" kern="1200" dirty="0" err="1" smtClean="0">
                          <a:solidFill>
                            <a:schemeClr val="tx1"/>
                          </a:solidFill>
                          <a:latin typeface="Tahoma" pitchFamily="34" charset="0"/>
                          <a:ea typeface="+mn-ea"/>
                          <a:cs typeface="Tahoma" pitchFamily="34" charset="0"/>
                        </a:rPr>
                        <a:t>denars</a:t>
                      </a:r>
                      <a:r>
                        <a:rPr lang="en-US" sz="1000" kern="1200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+mn-ea"/>
                          <a:cs typeface="Tahoma" pitchFamily="34" charset="0"/>
                        </a:rPr>
                        <a:t> without foreign currency clause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kern="1200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+mn-ea"/>
                          <a:cs typeface="Tahoma" pitchFamily="34" charset="0"/>
                        </a:rPr>
                        <a:t>in </a:t>
                      </a:r>
                      <a:r>
                        <a:rPr lang="en-US" sz="1000" kern="1200" dirty="0" err="1" smtClean="0">
                          <a:solidFill>
                            <a:schemeClr val="tx1"/>
                          </a:solidFill>
                          <a:latin typeface="Tahoma" pitchFamily="34" charset="0"/>
                          <a:ea typeface="+mn-ea"/>
                          <a:cs typeface="Tahoma" pitchFamily="34" charset="0"/>
                        </a:rPr>
                        <a:t>denars</a:t>
                      </a:r>
                      <a:r>
                        <a:rPr lang="en-US" sz="1000" kern="1200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+mn-ea"/>
                          <a:cs typeface="Tahoma" pitchFamily="34" charset="0"/>
                        </a:rPr>
                        <a:t> with foreign currency clause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kern="1200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+mn-ea"/>
                          <a:cs typeface="Tahoma" pitchFamily="34" charset="0"/>
                        </a:rPr>
                        <a:t>in foreign currency </a:t>
                      </a:r>
                      <a:r>
                        <a:rPr lang="en-US" sz="1000" kern="1200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+mn-ea"/>
                          <a:cs typeface="Tahoma" pitchFamily="34" charset="0"/>
                        </a:rPr>
                        <a:t>(in EUR, </a:t>
                      </a:r>
                      <a:r>
                        <a:rPr lang="en-US" sz="1000" kern="1200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+mn-ea"/>
                          <a:cs typeface="Tahoma" pitchFamily="34" charset="0"/>
                        </a:rPr>
                        <a:t>US </a:t>
                      </a:r>
                      <a:r>
                        <a:rPr lang="en-US" sz="1000" kern="1200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+mn-ea"/>
                          <a:cs typeface="Tahoma" pitchFamily="34" charset="0"/>
                        </a:rPr>
                        <a:t>dollars,  CHF</a:t>
                      </a:r>
                      <a:r>
                        <a:rPr lang="en-US" sz="1000" kern="1200" baseline="0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+mn-ea"/>
                          <a:cs typeface="Tahoma" pitchFamily="34" charset="0"/>
                        </a:rPr>
                        <a:t> </a:t>
                      </a:r>
                      <a:r>
                        <a:rPr lang="en-US" sz="1000" kern="1200" baseline="0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+mn-ea"/>
                          <a:cs typeface="Tahoma" pitchFamily="34" charset="0"/>
                        </a:rPr>
                        <a:t>and other currencies)</a:t>
                      </a:r>
                      <a:endParaRPr lang="en-US" sz="1000" kern="1200" dirty="0">
                        <a:solidFill>
                          <a:schemeClr val="tx1"/>
                        </a:solidFill>
                        <a:latin typeface="Tahoma" pitchFamily="34" charset="0"/>
                        <a:ea typeface="+mn-ea"/>
                        <a:cs typeface="Tahoma" pitchFamily="34" charset="0"/>
                      </a:endParaRPr>
                    </a:p>
                  </a:txBody>
                  <a:tcPr/>
                </a:tc>
              </a:tr>
              <a:tr h="24153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1" kern="1200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+mn-ea"/>
                          <a:cs typeface="Tahoma" pitchFamily="34" charset="0"/>
                        </a:rPr>
                        <a:t>Collateralized</a:t>
                      </a:r>
                      <a:r>
                        <a:rPr lang="en-US" sz="1000" b="1" kern="1200" baseline="0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+mn-ea"/>
                          <a:cs typeface="Tahoma" pitchFamily="34" charset="0"/>
                        </a:rPr>
                        <a:t> </a:t>
                      </a:r>
                      <a:r>
                        <a:rPr lang="en-US" sz="1000" b="1" kern="1200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+mn-ea"/>
                          <a:cs typeface="Tahoma" pitchFamily="34" charset="0"/>
                        </a:rPr>
                        <a:t>loans:</a:t>
                      </a:r>
                      <a:endParaRPr lang="en-US" sz="1000" b="1" kern="1200" dirty="0">
                        <a:solidFill>
                          <a:schemeClr val="tx1"/>
                        </a:solidFill>
                        <a:latin typeface="Tahoma" pitchFamily="34" charset="0"/>
                        <a:ea typeface="+mn-ea"/>
                        <a:cs typeface="Tahom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mk-MK" sz="1000" b="1" i="1" kern="1200" smtClean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Tahoma" pitchFamily="34" charset="0"/>
                          <a:ea typeface="+mn-ea"/>
                          <a:cs typeface="Tahoma" pitchFamily="34" charset="0"/>
                        </a:rPr>
                        <a:t>/</a:t>
                      </a:r>
                      <a:endParaRPr lang="en-US" sz="1000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1" i="1" kern="1200" dirty="0" smtClean="0">
                          <a:solidFill>
                            <a:srgbClr val="FF0000"/>
                          </a:solidFill>
                          <a:latin typeface="Tahoma" pitchFamily="34" charset="0"/>
                          <a:ea typeface="+mn-ea"/>
                          <a:cs typeface="Tahoma" pitchFamily="34" charset="0"/>
                        </a:rPr>
                        <a:t>Collateralized </a:t>
                      </a:r>
                      <a:r>
                        <a:rPr lang="mk-MK" sz="1000" b="1" i="1" kern="1200" dirty="0" smtClean="0">
                          <a:solidFill>
                            <a:srgbClr val="FF0000"/>
                          </a:solidFill>
                          <a:latin typeface="Tahoma" pitchFamily="34" charset="0"/>
                          <a:ea typeface="+mn-ea"/>
                          <a:cs typeface="Tahoma" pitchFamily="34" charset="0"/>
                        </a:rPr>
                        <a:t>(</a:t>
                      </a:r>
                      <a:r>
                        <a:rPr lang="en-US" sz="1000" b="1" i="1" kern="1200" dirty="0" smtClean="0">
                          <a:solidFill>
                            <a:srgbClr val="FF0000"/>
                          </a:solidFill>
                          <a:latin typeface="Tahoma" pitchFamily="34" charset="0"/>
                          <a:ea typeface="+mn-ea"/>
                          <a:cs typeface="Tahoma" pitchFamily="34" charset="0"/>
                        </a:rPr>
                        <a:t>NB)</a:t>
                      </a:r>
                      <a:endParaRPr lang="mk-MK" sz="1000" b="1" i="1" kern="1200" dirty="0" smtClean="0">
                        <a:solidFill>
                          <a:srgbClr val="FF0000"/>
                        </a:solidFill>
                        <a:latin typeface="Tahoma" pitchFamily="34" charset="0"/>
                        <a:ea typeface="+mn-ea"/>
                        <a:cs typeface="Tahoma" pitchFamily="34" charset="0"/>
                      </a:endParaRPr>
                    </a:p>
                  </a:txBody>
                  <a:tcPr/>
                </a:tc>
              </a:tr>
              <a:tr h="866670">
                <a:tc>
                  <a:txBody>
                    <a:bodyPr/>
                    <a:lstStyle/>
                    <a:p>
                      <a:r>
                        <a:rPr lang="en-US" sz="1000" b="1" dirty="0" smtClean="0">
                          <a:latin typeface="Tahoma" pitchFamily="34" charset="0"/>
                          <a:cs typeface="Tahoma" pitchFamily="34" charset="0"/>
                        </a:rPr>
                        <a:t>Special </a:t>
                      </a:r>
                      <a:r>
                        <a:rPr lang="en-US" sz="1000" b="1" dirty="0" smtClean="0">
                          <a:latin typeface="Tahoma" pitchFamily="34" charset="0"/>
                          <a:cs typeface="Tahoma" pitchFamily="34" charset="0"/>
                        </a:rPr>
                        <a:t>instruments:</a:t>
                      </a:r>
                      <a:endParaRPr lang="en-US" sz="1000" b="1" dirty="0"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buFontTx/>
                        <a:buNone/>
                      </a:pPr>
                      <a:r>
                        <a:rPr kumimoji="0" lang="en-US" sz="1000" b="0" i="0" u="none" strike="noStrike" kern="0" cap="none" spc="0" normalizeH="0" baseline="0" dirty="0" smtClean="0">
                          <a:ln>
                            <a:noFill/>
                          </a:ln>
                          <a:solidFill>
                            <a:srgbClr val="000099">
                              <a:lumMod val="60000"/>
                              <a:lumOff val="40000"/>
                            </a:srgbClr>
                          </a:solidFill>
                          <a:effectLst/>
                          <a:uLnTx/>
                          <a:uFillTx/>
                          <a:latin typeface="Tahoma" pitchFamily="34" charset="0"/>
                          <a:ea typeface="+mn-ea"/>
                          <a:cs typeface="Tahoma" pitchFamily="34" charset="0"/>
                        </a:rPr>
                        <a:t>Overdrafts</a:t>
                      </a:r>
                    </a:p>
                    <a:p>
                      <a:pPr marL="0" algn="l" defTabSz="914400" rtl="0" eaLnBrk="1" latinLnBrk="0" hangingPunct="1">
                        <a:buFontTx/>
                        <a:buNone/>
                      </a:pPr>
                      <a:r>
                        <a:rPr kumimoji="0" lang="en-US" sz="1000" b="0" i="0" u="none" strike="noStrike" kern="0" cap="none" spc="0" normalizeH="0" baseline="0" dirty="0" smtClean="0">
                          <a:ln>
                            <a:noFill/>
                          </a:ln>
                          <a:solidFill>
                            <a:srgbClr val="000099">
                              <a:lumMod val="60000"/>
                              <a:lumOff val="40000"/>
                            </a:srgbClr>
                          </a:solidFill>
                          <a:effectLst/>
                          <a:uLnTx/>
                          <a:uFillTx/>
                          <a:latin typeface="Tahoma" pitchFamily="34" charset="0"/>
                          <a:ea typeface="+mn-ea"/>
                          <a:cs typeface="Tahoma" pitchFamily="34" charset="0"/>
                        </a:rPr>
                        <a:t>Credit cards</a:t>
                      </a:r>
                      <a:endParaRPr kumimoji="0" lang="mk-MK" sz="1000" b="0" i="0" u="none" strike="noStrike" kern="0" cap="none" spc="0" normalizeH="0" baseline="0" dirty="0" smtClean="0">
                        <a:ln>
                          <a:noFill/>
                        </a:ln>
                        <a:solidFill>
                          <a:srgbClr val="000099">
                            <a:lumMod val="60000"/>
                            <a:lumOff val="40000"/>
                          </a:srgbClr>
                        </a:solidFill>
                        <a:effectLst/>
                        <a:uLnTx/>
                        <a:uFillTx/>
                        <a:latin typeface="Tahoma" pitchFamily="34" charset="0"/>
                        <a:ea typeface="+mn-ea"/>
                        <a:cs typeface="Tahoma" pitchFamily="34" charset="0"/>
                      </a:endParaRPr>
                    </a:p>
                    <a:p>
                      <a:pPr marL="0" algn="l" defTabSz="914400" rtl="0" eaLnBrk="1" latinLnBrk="0" hangingPunct="1">
                        <a:buFontTx/>
                        <a:buNone/>
                      </a:pPr>
                      <a:r>
                        <a:rPr kumimoji="0" lang="en-US" sz="1000" b="0" i="0" u="none" strike="noStrike" kern="0" cap="none" spc="0" normalizeH="0" baseline="0" dirty="0" smtClean="0">
                          <a:ln>
                            <a:noFill/>
                          </a:ln>
                          <a:solidFill>
                            <a:srgbClr val="000099">
                              <a:lumMod val="60000"/>
                              <a:lumOff val="40000"/>
                            </a:srgbClr>
                          </a:solidFill>
                          <a:effectLst/>
                          <a:uLnTx/>
                          <a:uFillTx/>
                          <a:latin typeface="Tahoma" pitchFamily="34" charset="0"/>
                          <a:ea typeface="+mn-ea"/>
                          <a:cs typeface="Tahoma" pitchFamily="34" charset="0"/>
                        </a:rPr>
                        <a:t>Current accounts</a:t>
                      </a:r>
                      <a:endParaRPr kumimoji="0" lang="mk-MK" sz="1000" b="0" i="0" u="none" strike="noStrike" kern="0" cap="none" spc="0" normalizeH="0" baseline="0" dirty="0" smtClean="0">
                        <a:ln>
                          <a:noFill/>
                        </a:ln>
                        <a:solidFill>
                          <a:srgbClr val="000099">
                            <a:lumMod val="60000"/>
                            <a:lumOff val="40000"/>
                          </a:srgbClr>
                        </a:solidFill>
                        <a:effectLst/>
                        <a:uLnTx/>
                        <a:uFillTx/>
                        <a:latin typeface="Tahoma" pitchFamily="34" charset="0"/>
                        <a:ea typeface="+mn-ea"/>
                        <a:cs typeface="Tahom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 smtClean="0">
                          <a:latin typeface="Tahoma" pitchFamily="34" charset="0"/>
                          <a:cs typeface="Tahoma" pitchFamily="34" charset="0"/>
                        </a:rPr>
                        <a:t>Overdrafts</a:t>
                      </a:r>
                      <a:r>
                        <a:rPr lang="en-US" sz="1000" baseline="0" dirty="0" smtClean="0">
                          <a:latin typeface="Tahoma" pitchFamily="34" charset="0"/>
                          <a:cs typeface="Tahoma" pitchFamily="34" charset="0"/>
                        </a:rPr>
                        <a:t>, </a:t>
                      </a:r>
                      <a:endParaRPr lang="mk-MK" sz="1000" baseline="0" dirty="0" smtClean="0">
                        <a:latin typeface="Tahoma" pitchFamily="34" charset="0"/>
                        <a:cs typeface="Tahoma" pitchFamily="34" charset="0"/>
                      </a:endParaRPr>
                    </a:p>
                    <a:p>
                      <a:r>
                        <a:rPr lang="en-US" sz="1000" b="1" i="1" baseline="0" dirty="0" smtClean="0">
                          <a:solidFill>
                            <a:srgbClr val="FF0000"/>
                          </a:solidFill>
                          <a:latin typeface="Tahoma" pitchFamily="34" charset="0"/>
                          <a:cs typeface="Tahoma" pitchFamily="34" charset="0"/>
                        </a:rPr>
                        <a:t>Revolving loans </a:t>
                      </a:r>
                      <a:r>
                        <a:rPr lang="mk-MK" sz="1000" baseline="0" dirty="0" smtClean="0">
                          <a:latin typeface="Tahoma" pitchFamily="34" charset="0"/>
                          <a:cs typeface="Tahoma" pitchFamily="34" charset="0"/>
                        </a:rPr>
                        <a:t>(</a:t>
                      </a:r>
                      <a:r>
                        <a:rPr lang="en-US" sz="1000" baseline="0" dirty="0" smtClean="0">
                          <a:latin typeface="Tahoma" pitchFamily="34" charset="0"/>
                          <a:cs typeface="Tahoma" pitchFamily="34" charset="0"/>
                        </a:rPr>
                        <a:t>NB</a:t>
                      </a:r>
                      <a:r>
                        <a:rPr lang="mk-MK" sz="1000" baseline="0" dirty="0" smtClean="0">
                          <a:latin typeface="Tahoma" pitchFamily="34" charset="0"/>
                          <a:cs typeface="Tahoma" pitchFamily="34" charset="0"/>
                        </a:rPr>
                        <a:t>)</a:t>
                      </a:r>
                      <a:r>
                        <a:rPr lang="en-US" sz="1000" baseline="0" dirty="0" smtClean="0">
                          <a:latin typeface="Tahoma" pitchFamily="34" charset="0"/>
                          <a:cs typeface="Tahoma" pitchFamily="34" charset="0"/>
                        </a:rPr>
                        <a:t>, </a:t>
                      </a:r>
                      <a:endParaRPr lang="mk-MK" sz="1000" baseline="0" dirty="0" smtClean="0">
                        <a:latin typeface="Tahoma" pitchFamily="34" charset="0"/>
                        <a:cs typeface="Tahoma" pitchFamily="34" charset="0"/>
                      </a:endParaRPr>
                    </a:p>
                    <a:p>
                      <a:r>
                        <a:rPr lang="en-US" sz="1000" dirty="0" smtClean="0">
                          <a:latin typeface="Tahoma" pitchFamily="34" charset="0"/>
                          <a:cs typeface="Tahoma" pitchFamily="34" charset="0"/>
                        </a:rPr>
                        <a:t>Credit</a:t>
                      </a:r>
                      <a:r>
                        <a:rPr lang="en-US" sz="1000" baseline="0" dirty="0" smtClean="0">
                          <a:latin typeface="Tahoma" pitchFamily="34" charset="0"/>
                          <a:cs typeface="Tahoma" pitchFamily="34" charset="0"/>
                        </a:rPr>
                        <a:t> cards</a:t>
                      </a:r>
                      <a:endParaRPr lang="en-US" sz="1000" dirty="0" smtClean="0">
                        <a:latin typeface="Tahoma" pitchFamily="34" charset="0"/>
                        <a:cs typeface="Tahoma" pitchFamily="34" charset="0"/>
                      </a:endParaRPr>
                    </a:p>
                    <a:p>
                      <a:pPr marL="0" algn="l" defTabSz="914400" rtl="0" eaLnBrk="1" latinLnBrk="0" hangingPunct="1"/>
                      <a:r>
                        <a:rPr lang="en-US" sz="1000" b="1" i="1" dirty="0" smtClean="0">
                          <a:solidFill>
                            <a:srgbClr val="FF0000"/>
                          </a:solidFill>
                          <a:latin typeface="Tahoma" pitchFamily="34" charset="0"/>
                          <a:cs typeface="Tahoma" pitchFamily="34" charset="0"/>
                        </a:rPr>
                        <a:t>Overnight deposits, </a:t>
                      </a:r>
                      <a:r>
                        <a:rPr lang="en-US" sz="1000" kern="1200" baseline="0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+mn-ea"/>
                          <a:cs typeface="Tahoma" pitchFamily="34" charset="0"/>
                        </a:rPr>
                        <a:t>(NB</a:t>
                      </a:r>
                      <a:r>
                        <a:rPr lang="mk-MK" sz="1000" kern="1200" baseline="0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+mn-ea"/>
                          <a:cs typeface="Tahoma" pitchFamily="34" charset="0"/>
                        </a:rPr>
                        <a:t>)</a:t>
                      </a:r>
                      <a:endParaRPr lang="en-US" sz="1000" kern="1200" baseline="0" dirty="0">
                        <a:solidFill>
                          <a:schemeClr val="tx1"/>
                        </a:solidFill>
                        <a:latin typeface="Tahoma" pitchFamily="34" charset="0"/>
                        <a:ea typeface="+mn-ea"/>
                        <a:cs typeface="Tahoma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04448" y="6165304"/>
            <a:ext cx="405408" cy="360040"/>
          </a:xfrm>
          <a:noFill/>
        </p:spPr>
        <p:txBody>
          <a:bodyPr/>
          <a:lstStyle/>
          <a:p>
            <a:fld id="{F15B87A0-B3BA-4061-A146-956C3B0F9912}" type="slidenum">
              <a:rPr lang="en-US" smtClean="0"/>
              <a:pPr/>
              <a:t>4</a:t>
            </a:fld>
            <a:endParaRPr lang="en-US" dirty="0" smtClean="0"/>
          </a:p>
        </p:txBody>
      </p:sp>
      <p:sp>
        <p:nvSpPr>
          <p:cNvPr id="5" name="Rectangle 4"/>
          <p:cNvSpPr/>
          <p:nvPr/>
        </p:nvSpPr>
        <p:spPr>
          <a:xfrm>
            <a:off x="2627784" y="620688"/>
            <a:ext cx="417293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Reporting requirements of the ECB</a:t>
            </a: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51768517"/>
              </p:ext>
            </p:extLst>
          </p:nvPr>
        </p:nvGraphicFramePr>
        <p:xfrm>
          <a:off x="323528" y="1020798"/>
          <a:ext cx="8496943" cy="5715000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1224136"/>
                <a:gridCol w="1086180"/>
                <a:gridCol w="3329896"/>
                <a:gridCol w="1391740"/>
                <a:gridCol w="1464991"/>
              </a:tblGrid>
              <a:tr h="463986">
                <a:tc>
                  <a:txBody>
                    <a:bodyPr/>
                    <a:lstStyle/>
                    <a:p>
                      <a:r>
                        <a:rPr lang="en-US" sz="900" dirty="0" smtClean="0">
                          <a:solidFill>
                            <a:srgbClr val="002060"/>
                          </a:solidFill>
                          <a:latin typeface="Tahoma" pitchFamily="34" charset="0"/>
                          <a:cs typeface="Tahoma" pitchFamily="34" charset="0"/>
                        </a:rPr>
                        <a:t>Breakdown by</a:t>
                      </a:r>
                      <a:r>
                        <a:rPr lang="mk-MK" sz="900" dirty="0" smtClean="0">
                          <a:solidFill>
                            <a:srgbClr val="002060"/>
                          </a:solidFill>
                          <a:latin typeface="Tahoma" pitchFamily="34" charset="0"/>
                          <a:cs typeface="Tahoma" pitchFamily="34" charset="0"/>
                        </a:rPr>
                        <a:t>:</a:t>
                      </a:r>
                      <a:endParaRPr lang="en-US" sz="900" dirty="0">
                        <a:solidFill>
                          <a:srgbClr val="002060"/>
                        </a:solidFill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dirty="0" smtClean="0">
                          <a:solidFill>
                            <a:srgbClr val="002060"/>
                          </a:solidFill>
                          <a:latin typeface="Tahoma" pitchFamily="34" charset="0"/>
                          <a:cs typeface="Tahoma" pitchFamily="34" charset="0"/>
                        </a:rPr>
                        <a:t>Loans</a:t>
                      </a:r>
                      <a:r>
                        <a:rPr lang="mk-MK" sz="900" dirty="0" smtClean="0">
                          <a:solidFill>
                            <a:srgbClr val="002060"/>
                          </a:solidFill>
                          <a:latin typeface="Tahoma" pitchFamily="34" charset="0"/>
                          <a:cs typeface="Tahoma" pitchFamily="34" charset="0"/>
                        </a:rPr>
                        <a:t>:</a:t>
                      </a:r>
                    </a:p>
                    <a:p>
                      <a:pPr algn="l"/>
                      <a:r>
                        <a:rPr lang="en-US" sz="900" b="0" dirty="0" smtClean="0">
                          <a:solidFill>
                            <a:srgbClr val="002060"/>
                          </a:solidFill>
                          <a:latin typeface="Tahoma" pitchFamily="34" charset="0"/>
                          <a:cs typeface="Tahoma" pitchFamily="34" charset="0"/>
                        </a:rPr>
                        <a:t>Old methodology</a:t>
                      </a:r>
                      <a:endParaRPr lang="en-US" sz="900" b="0" dirty="0">
                        <a:solidFill>
                          <a:srgbClr val="002060"/>
                        </a:solidFill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mk-MK" sz="900" dirty="0" smtClean="0">
                        <a:solidFill>
                          <a:srgbClr val="002060"/>
                        </a:solidFill>
                        <a:latin typeface="Tahoma" pitchFamily="34" charset="0"/>
                        <a:cs typeface="Tahoma" pitchFamily="34" charset="0"/>
                      </a:endParaRPr>
                    </a:p>
                    <a:p>
                      <a:pPr algn="ctr"/>
                      <a:r>
                        <a:rPr lang="en-US" sz="900" b="0" dirty="0" smtClean="0">
                          <a:solidFill>
                            <a:srgbClr val="002060"/>
                          </a:solidFill>
                          <a:latin typeface="Tahoma" pitchFamily="34" charset="0"/>
                          <a:cs typeface="Tahoma" pitchFamily="34" charset="0"/>
                        </a:rPr>
                        <a:t>New </a:t>
                      </a:r>
                    </a:p>
                    <a:p>
                      <a:pPr algn="ctr"/>
                      <a:r>
                        <a:rPr lang="en-US" sz="900" b="0" dirty="0" smtClean="0">
                          <a:solidFill>
                            <a:srgbClr val="002060"/>
                          </a:solidFill>
                          <a:latin typeface="Tahoma" pitchFamily="34" charset="0"/>
                          <a:cs typeface="Tahoma" pitchFamily="34" charset="0"/>
                        </a:rPr>
                        <a:t>methodology</a:t>
                      </a:r>
                      <a:endParaRPr lang="en-US" sz="900" b="0" dirty="0">
                        <a:solidFill>
                          <a:srgbClr val="002060"/>
                        </a:solidFill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dirty="0" smtClean="0">
                          <a:solidFill>
                            <a:srgbClr val="002060"/>
                          </a:solidFill>
                          <a:latin typeface="Tahoma" pitchFamily="34" charset="0"/>
                          <a:cs typeface="Tahoma" pitchFamily="34" charset="0"/>
                        </a:rPr>
                        <a:t>Deposits</a:t>
                      </a:r>
                      <a:r>
                        <a:rPr lang="mk-MK" sz="900" dirty="0" smtClean="0">
                          <a:solidFill>
                            <a:srgbClr val="002060"/>
                          </a:solidFill>
                          <a:latin typeface="Tahoma" pitchFamily="34" charset="0"/>
                          <a:cs typeface="Tahoma" pitchFamily="34" charset="0"/>
                        </a:rPr>
                        <a:t>:</a:t>
                      </a:r>
                      <a:endParaRPr lang="en-US" sz="900" dirty="0" smtClean="0">
                        <a:solidFill>
                          <a:srgbClr val="002060"/>
                        </a:solidFill>
                        <a:latin typeface="Tahoma" pitchFamily="34" charset="0"/>
                        <a:cs typeface="Tahoma" pitchFamily="34" charset="0"/>
                      </a:endParaRPr>
                    </a:p>
                    <a:p>
                      <a:pPr algn="ctr"/>
                      <a:r>
                        <a:rPr lang="en-US" sz="900" b="0" dirty="0" smtClean="0">
                          <a:solidFill>
                            <a:srgbClr val="002060"/>
                          </a:solidFill>
                          <a:latin typeface="Tahoma" pitchFamily="34" charset="0"/>
                          <a:cs typeface="Tahoma" pitchFamily="34" charset="0"/>
                        </a:rPr>
                        <a:t>Old</a:t>
                      </a:r>
                    </a:p>
                    <a:p>
                      <a:pPr algn="ctr"/>
                      <a:r>
                        <a:rPr lang="en-US" sz="900" b="0" dirty="0" smtClean="0">
                          <a:solidFill>
                            <a:srgbClr val="002060"/>
                          </a:solidFill>
                          <a:latin typeface="Tahoma" pitchFamily="34" charset="0"/>
                          <a:cs typeface="Tahoma" pitchFamily="34" charset="0"/>
                        </a:rPr>
                        <a:t> methodology</a:t>
                      </a:r>
                      <a:endParaRPr lang="en-US" sz="900" b="0" dirty="0">
                        <a:solidFill>
                          <a:srgbClr val="002060"/>
                        </a:solidFill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mk-MK" sz="900" dirty="0" smtClean="0">
                        <a:solidFill>
                          <a:srgbClr val="002060"/>
                        </a:solidFill>
                        <a:latin typeface="Tahoma" pitchFamily="34" charset="0"/>
                        <a:cs typeface="Tahoma" pitchFamily="34" charset="0"/>
                      </a:endParaRPr>
                    </a:p>
                    <a:p>
                      <a:pPr algn="ctr"/>
                      <a:r>
                        <a:rPr lang="en-US" sz="900" b="0" dirty="0" smtClean="0">
                          <a:solidFill>
                            <a:srgbClr val="002060"/>
                          </a:solidFill>
                          <a:latin typeface="Tahoma" pitchFamily="34" charset="0"/>
                          <a:cs typeface="Tahoma" pitchFamily="34" charset="0"/>
                        </a:rPr>
                        <a:t>New </a:t>
                      </a:r>
                    </a:p>
                    <a:p>
                      <a:pPr algn="ctr"/>
                      <a:r>
                        <a:rPr lang="en-US" sz="900" b="0" dirty="0" smtClean="0">
                          <a:solidFill>
                            <a:srgbClr val="002060"/>
                          </a:solidFill>
                          <a:latin typeface="Tahoma" pitchFamily="34" charset="0"/>
                          <a:cs typeface="Tahoma" pitchFamily="34" charset="0"/>
                        </a:rPr>
                        <a:t>methodology</a:t>
                      </a:r>
                      <a:endParaRPr lang="en-US" sz="900" b="0" dirty="0">
                        <a:solidFill>
                          <a:srgbClr val="002060"/>
                        </a:solidFill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</a:tr>
              <a:tr h="98330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mk-MK" sz="1000" b="1" kern="1200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+mn-ea"/>
                          <a:cs typeface="Tahoma" pitchFamily="34" charset="0"/>
                        </a:rPr>
                        <a:t>1.</a:t>
                      </a:r>
                      <a:r>
                        <a:rPr lang="en-US" sz="1000" b="1" kern="1200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+mn-ea"/>
                          <a:cs typeface="Tahoma" pitchFamily="34" charset="0"/>
                        </a:rPr>
                        <a:t> Original maturity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2" algn="l" defTabSz="914400" rtl="0" eaLnBrk="1" latinLnBrk="0" hangingPunct="1">
                        <a:buFont typeface="Wingdings" pitchFamily="2" charset="2"/>
                        <a:buChar char="Ø"/>
                      </a:pPr>
                      <a:r>
                        <a:rPr lang="mk-MK" sz="1000" b="0" i="1" kern="1200" baseline="0" dirty="0" smtClean="0">
                          <a:solidFill>
                            <a:schemeClr val="tx1"/>
                          </a:solidFill>
                          <a:latin typeface="Tahoma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000" b="0" i="1" kern="1200" baseline="0" dirty="0" smtClean="0">
                          <a:solidFill>
                            <a:schemeClr val="tx1"/>
                          </a:solidFill>
                          <a:latin typeface="Tahoma"/>
                          <a:ea typeface="+mn-ea"/>
                          <a:cs typeface="+mn-cs"/>
                        </a:rPr>
                        <a:t>short term</a:t>
                      </a:r>
                    </a:p>
                    <a:p>
                      <a:pPr marL="0" lvl="2" algn="l" defTabSz="914400" rtl="0" eaLnBrk="1" latinLnBrk="0" hangingPunct="1">
                        <a:buFont typeface="Wingdings" pitchFamily="2" charset="2"/>
                        <a:buChar char="Ø"/>
                      </a:pPr>
                      <a:r>
                        <a:rPr lang="en-US" sz="1000" b="0" i="1" kern="1200" baseline="0" dirty="0" smtClean="0">
                          <a:solidFill>
                            <a:schemeClr val="tx1"/>
                          </a:solidFill>
                          <a:latin typeface="Tahoma"/>
                          <a:ea typeface="+mn-ea"/>
                          <a:cs typeface="+mn-cs"/>
                        </a:rPr>
                        <a:t> long term</a:t>
                      </a:r>
                    </a:p>
                    <a:p>
                      <a:pPr marL="0" lvl="2" algn="l" defTabSz="914400" rtl="0" eaLnBrk="1" latinLnBrk="0" hangingPunct="1">
                        <a:buFont typeface="Wingdings" pitchFamily="2" charset="2"/>
                        <a:buNone/>
                      </a:pPr>
                      <a:endParaRPr lang="en-US" sz="1000" b="0" i="1" kern="1200" baseline="0" dirty="0" smtClean="0">
                        <a:solidFill>
                          <a:schemeClr val="tx1"/>
                        </a:solidFill>
                        <a:latin typeface="Tahoma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2" algn="l" defTabSz="914400" rtl="0" eaLnBrk="1" latinLnBrk="0" hangingPunct="1">
                        <a:buFont typeface="Wingdings" pitchFamily="2" charset="2"/>
                        <a:buChar char="Ø"/>
                      </a:pPr>
                      <a:r>
                        <a:rPr lang="mk-MK" sz="1000" b="0" i="1" kern="1200" baseline="0" dirty="0" smtClean="0">
                          <a:solidFill>
                            <a:srgbClr val="FF0000"/>
                          </a:solidFill>
                          <a:latin typeface="Tahoma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000" b="0" i="1" kern="1200" baseline="0" dirty="0" smtClean="0">
                          <a:solidFill>
                            <a:srgbClr val="FF0000"/>
                          </a:solidFill>
                          <a:latin typeface="Tahoma"/>
                          <a:ea typeface="+mn-ea"/>
                          <a:cs typeface="+mn-cs"/>
                        </a:rPr>
                        <a:t>up to 1 year</a:t>
                      </a:r>
                      <a:r>
                        <a:rPr lang="mk-MK" sz="1000" b="0" i="1" kern="1200" baseline="0" dirty="0" smtClean="0">
                          <a:solidFill>
                            <a:srgbClr val="FF0000"/>
                          </a:solidFill>
                          <a:latin typeface="Tahoma"/>
                          <a:ea typeface="+mn-ea"/>
                          <a:cs typeface="+mn-cs"/>
                        </a:rPr>
                        <a:t>, </a:t>
                      </a:r>
                      <a:endParaRPr lang="en-US" sz="1000" b="0" i="1" kern="1200" baseline="0" dirty="0" smtClean="0">
                        <a:solidFill>
                          <a:srgbClr val="FF0000"/>
                        </a:solidFill>
                        <a:latin typeface="Tahoma"/>
                        <a:ea typeface="+mn-ea"/>
                        <a:cs typeface="+mn-cs"/>
                      </a:endParaRPr>
                    </a:p>
                    <a:p>
                      <a:pPr marL="0" lvl="2" algn="l" defTabSz="914400" rtl="0" eaLnBrk="1" latinLnBrk="0" hangingPunct="1">
                        <a:buFont typeface="Wingdings" pitchFamily="2" charset="2"/>
                        <a:buChar char="Ø"/>
                      </a:pPr>
                      <a:r>
                        <a:rPr lang="mk-MK" sz="1000" b="0" i="1" kern="1200" baseline="0" dirty="0" smtClean="0">
                          <a:solidFill>
                            <a:srgbClr val="FF0000"/>
                          </a:solidFill>
                          <a:latin typeface="Tahoma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000" b="0" i="1" kern="1200" baseline="0" dirty="0" smtClean="0">
                          <a:solidFill>
                            <a:srgbClr val="FF0000"/>
                          </a:solidFill>
                          <a:latin typeface="Tahoma"/>
                          <a:ea typeface="+mn-ea"/>
                          <a:cs typeface="+mn-cs"/>
                        </a:rPr>
                        <a:t>over 1 year up to 5 years and</a:t>
                      </a:r>
                      <a:r>
                        <a:rPr lang="mk-MK" sz="1000" b="0" i="1" kern="1200" baseline="0" dirty="0" smtClean="0">
                          <a:solidFill>
                            <a:srgbClr val="FF0000"/>
                          </a:solidFill>
                          <a:latin typeface="Tahoma"/>
                          <a:ea typeface="+mn-ea"/>
                          <a:cs typeface="+mn-cs"/>
                        </a:rPr>
                        <a:t> </a:t>
                      </a:r>
                      <a:endParaRPr lang="en-US" sz="1000" b="0" i="1" kern="1200" baseline="0" dirty="0" smtClean="0">
                        <a:solidFill>
                          <a:srgbClr val="FF0000"/>
                        </a:solidFill>
                        <a:latin typeface="Tahoma"/>
                        <a:ea typeface="+mn-ea"/>
                        <a:cs typeface="+mn-cs"/>
                      </a:endParaRPr>
                    </a:p>
                    <a:p>
                      <a:pPr marL="0" lvl="2" algn="l" defTabSz="914400" rtl="0" eaLnBrk="1" latinLnBrk="0" hangingPunct="1">
                        <a:buFont typeface="Wingdings" pitchFamily="2" charset="2"/>
                        <a:buChar char="Ø"/>
                      </a:pPr>
                      <a:r>
                        <a:rPr lang="mk-MK" sz="1000" b="0" i="1" kern="1200" baseline="0" dirty="0" smtClean="0">
                          <a:solidFill>
                            <a:srgbClr val="FF0000"/>
                          </a:solidFill>
                          <a:latin typeface="Tahoma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000" b="0" i="1" kern="1200" baseline="0" dirty="0" smtClean="0">
                          <a:solidFill>
                            <a:srgbClr val="FF0000"/>
                          </a:solidFill>
                          <a:latin typeface="Tahoma"/>
                          <a:ea typeface="+mn-ea"/>
                          <a:cs typeface="+mn-cs"/>
                        </a:rPr>
                        <a:t>over 5 years</a:t>
                      </a:r>
                      <a:r>
                        <a:rPr lang="mk-MK" sz="1000" b="0" i="1" kern="1200" baseline="0" dirty="0" smtClean="0">
                          <a:solidFill>
                            <a:srgbClr val="FF0000"/>
                          </a:solidFill>
                          <a:latin typeface="Tahoma"/>
                          <a:ea typeface="+mn-ea"/>
                          <a:cs typeface="+mn-cs"/>
                        </a:rPr>
                        <a:t>;</a:t>
                      </a:r>
                      <a:endParaRPr lang="en-US" sz="1000" b="0" i="1" kern="1200" dirty="0" smtClean="0">
                        <a:solidFill>
                          <a:srgbClr val="FF0000"/>
                        </a:solidFill>
                        <a:latin typeface="Tahoma" pitchFamily="34" charset="0"/>
                        <a:ea typeface="+mn-ea"/>
                        <a:cs typeface="Tahom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2" algn="l" defTabSz="914400" rtl="0" eaLnBrk="1" latinLnBrk="0" hangingPunct="1">
                        <a:buFont typeface="Wingdings" pitchFamily="2" charset="2"/>
                        <a:buChar char="Ø"/>
                      </a:pPr>
                      <a:r>
                        <a:rPr lang="mk-MK" sz="1000" b="0" i="1" kern="1200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+mn-ea"/>
                          <a:cs typeface="Tahoma" pitchFamily="34" charset="0"/>
                        </a:rPr>
                        <a:t> </a:t>
                      </a:r>
                      <a:r>
                        <a:rPr lang="en-US" sz="1000" b="0" i="1" kern="1200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+mn-ea"/>
                          <a:cs typeface="Tahoma" pitchFamily="34" charset="0"/>
                        </a:rPr>
                        <a:t>up to 1 month</a:t>
                      </a:r>
                    </a:p>
                    <a:p>
                      <a:pPr marL="0" lvl="2" algn="l" defTabSz="914400" rtl="0" eaLnBrk="1" latinLnBrk="0" hangingPunct="1">
                        <a:buFont typeface="Wingdings" pitchFamily="2" charset="2"/>
                        <a:buChar char="Ø"/>
                      </a:pPr>
                      <a:r>
                        <a:rPr lang="mk-MK" sz="1000" b="0" i="1" kern="1200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+mn-ea"/>
                          <a:cs typeface="Tahoma" pitchFamily="34" charset="0"/>
                        </a:rPr>
                        <a:t> </a:t>
                      </a:r>
                      <a:r>
                        <a:rPr lang="en-US" sz="1000" b="0" i="1" kern="1200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+mn-ea"/>
                          <a:cs typeface="Tahoma" pitchFamily="34" charset="0"/>
                        </a:rPr>
                        <a:t>over</a:t>
                      </a:r>
                      <a:r>
                        <a:rPr lang="mk-MK" sz="1000" b="0" i="1" kern="1200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+mn-ea"/>
                          <a:cs typeface="Tahoma" pitchFamily="34" charset="0"/>
                        </a:rPr>
                        <a:t> 1 </a:t>
                      </a:r>
                      <a:r>
                        <a:rPr lang="en-US" sz="1000" b="0" i="1" kern="1200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+mn-ea"/>
                          <a:cs typeface="Tahoma" pitchFamily="34" charset="0"/>
                        </a:rPr>
                        <a:t>month</a:t>
                      </a:r>
                      <a:r>
                        <a:rPr lang="en-US" sz="1000" b="0" i="1" kern="1200" baseline="0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+mn-ea"/>
                          <a:cs typeface="Tahoma" pitchFamily="34" charset="0"/>
                        </a:rPr>
                        <a:t> up to</a:t>
                      </a:r>
                      <a:r>
                        <a:rPr lang="mk-MK" sz="1000" b="0" i="1" kern="1200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+mn-ea"/>
                          <a:cs typeface="Tahoma" pitchFamily="34" charset="0"/>
                        </a:rPr>
                        <a:t> 3 </a:t>
                      </a:r>
                      <a:r>
                        <a:rPr lang="en-US" sz="1000" b="0" i="1" kern="1200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+mn-ea"/>
                          <a:cs typeface="Tahoma" pitchFamily="34" charset="0"/>
                        </a:rPr>
                        <a:t>months</a:t>
                      </a:r>
                      <a:endParaRPr lang="mk-MK" sz="1000" b="0" i="1" kern="1200" dirty="0" smtClean="0">
                        <a:solidFill>
                          <a:schemeClr val="tx1"/>
                        </a:solidFill>
                        <a:latin typeface="Tahoma" pitchFamily="34" charset="0"/>
                        <a:ea typeface="+mn-ea"/>
                        <a:cs typeface="Tahoma" pitchFamily="34" charset="0"/>
                      </a:endParaRPr>
                    </a:p>
                    <a:p>
                      <a:pPr marL="0" lvl="2" algn="l" defTabSz="914400" rtl="0" eaLnBrk="1" latinLnBrk="0" hangingPunct="1">
                        <a:buFont typeface="Wingdings" pitchFamily="2" charset="2"/>
                        <a:buChar char="Ø"/>
                      </a:pPr>
                      <a:r>
                        <a:rPr lang="mk-MK" sz="1000" b="0" i="1" kern="1200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+mn-ea"/>
                          <a:cs typeface="Tahoma" pitchFamily="34" charset="0"/>
                        </a:rPr>
                        <a:t> </a:t>
                      </a:r>
                      <a:r>
                        <a:rPr lang="en-US" sz="1000" b="0" i="1" kern="1200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+mn-ea"/>
                          <a:cs typeface="Tahoma" pitchFamily="34" charset="0"/>
                        </a:rPr>
                        <a:t>over 3 months</a:t>
                      </a:r>
                      <a:r>
                        <a:rPr lang="en-US" sz="1000" b="0" i="1" kern="1200" baseline="0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+mn-ea"/>
                          <a:cs typeface="Tahoma" pitchFamily="34" charset="0"/>
                        </a:rPr>
                        <a:t> </a:t>
                      </a:r>
                      <a:r>
                        <a:rPr lang="en-US" sz="1000" b="0" i="1" kern="1200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+mn-ea"/>
                          <a:cs typeface="Tahoma" pitchFamily="34" charset="0"/>
                        </a:rPr>
                        <a:t>up</a:t>
                      </a:r>
                      <a:r>
                        <a:rPr lang="en-US" sz="1000" b="0" i="1" kern="1200" baseline="0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+mn-ea"/>
                          <a:cs typeface="Tahoma" pitchFamily="34" charset="0"/>
                        </a:rPr>
                        <a:t> to </a:t>
                      </a:r>
                      <a:r>
                        <a:rPr lang="mk-MK" sz="1000" b="0" i="1" kern="1200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+mn-ea"/>
                          <a:cs typeface="Tahoma" pitchFamily="34" charset="0"/>
                        </a:rPr>
                        <a:t> 12 </a:t>
                      </a:r>
                      <a:r>
                        <a:rPr lang="en-US" sz="1000" b="0" i="1" kern="1200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+mn-ea"/>
                          <a:cs typeface="Tahoma" pitchFamily="34" charset="0"/>
                        </a:rPr>
                        <a:t>months</a:t>
                      </a:r>
                      <a:endParaRPr lang="mk-MK" sz="1000" b="0" i="1" kern="1200" dirty="0" smtClean="0">
                        <a:solidFill>
                          <a:schemeClr val="tx1"/>
                        </a:solidFill>
                        <a:latin typeface="Tahoma" pitchFamily="34" charset="0"/>
                        <a:ea typeface="+mn-ea"/>
                        <a:cs typeface="Tahoma" pitchFamily="34" charset="0"/>
                      </a:endParaRPr>
                    </a:p>
                    <a:p>
                      <a:pPr marL="0" lvl="2" algn="l" defTabSz="914400" rtl="0" eaLnBrk="1" latinLnBrk="0" hangingPunct="1">
                        <a:buFont typeface="Wingdings" pitchFamily="2" charset="2"/>
                        <a:buChar char="Ø"/>
                      </a:pPr>
                      <a:r>
                        <a:rPr lang="mk-MK" sz="1000" b="0" i="1" kern="1200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+mn-ea"/>
                          <a:cs typeface="Tahoma" pitchFamily="34" charset="0"/>
                        </a:rPr>
                        <a:t> </a:t>
                      </a:r>
                      <a:r>
                        <a:rPr lang="en-US" sz="1000" b="0" i="1" kern="1200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+mn-ea"/>
                          <a:cs typeface="Tahoma" pitchFamily="34" charset="0"/>
                        </a:rPr>
                        <a:t>over</a:t>
                      </a:r>
                      <a:r>
                        <a:rPr lang="mk-MK" sz="1000" b="0" i="1" kern="1200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+mn-ea"/>
                          <a:cs typeface="Tahoma" pitchFamily="34" charset="0"/>
                        </a:rPr>
                        <a:t> 1 </a:t>
                      </a:r>
                      <a:r>
                        <a:rPr lang="en-US" sz="1000" b="0" i="1" kern="1200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+mn-ea"/>
                          <a:cs typeface="Tahoma" pitchFamily="34" charset="0"/>
                        </a:rPr>
                        <a:t>year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2" algn="l" defTabSz="914400" rtl="0" eaLnBrk="1" latinLnBrk="0" hangingPunct="1">
                        <a:buFont typeface="Wingdings" pitchFamily="2" charset="2"/>
                        <a:buChar char="Ø"/>
                      </a:pPr>
                      <a:r>
                        <a:rPr lang="mk-MK" sz="1000" b="0" i="1" kern="1200" baseline="0" dirty="0" smtClean="0">
                          <a:solidFill>
                            <a:srgbClr val="FF0000"/>
                          </a:solidFill>
                          <a:latin typeface="Tahoma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000" b="0" i="1" kern="1200" baseline="0" dirty="0" smtClean="0">
                          <a:solidFill>
                            <a:srgbClr val="FF0000"/>
                          </a:solidFill>
                          <a:latin typeface="Tahoma"/>
                          <a:ea typeface="+mn-ea"/>
                          <a:cs typeface="+mn-cs"/>
                        </a:rPr>
                        <a:t>up to 1 year</a:t>
                      </a:r>
                      <a:r>
                        <a:rPr lang="mk-MK" sz="1000" b="0" i="1" kern="1200" baseline="0" dirty="0" smtClean="0">
                          <a:solidFill>
                            <a:srgbClr val="FF0000"/>
                          </a:solidFill>
                          <a:latin typeface="Tahoma"/>
                          <a:ea typeface="+mn-ea"/>
                          <a:cs typeface="+mn-cs"/>
                        </a:rPr>
                        <a:t>, </a:t>
                      </a:r>
                      <a:endParaRPr lang="en-US" sz="1000" b="0" i="1" kern="1200" baseline="0" dirty="0" smtClean="0">
                        <a:solidFill>
                          <a:srgbClr val="FF0000"/>
                        </a:solidFill>
                        <a:latin typeface="Tahoma"/>
                        <a:ea typeface="+mn-ea"/>
                        <a:cs typeface="+mn-cs"/>
                      </a:endParaRPr>
                    </a:p>
                    <a:p>
                      <a:pPr marL="0" lvl="2" algn="l" defTabSz="914400" rtl="0" eaLnBrk="1" latinLnBrk="0" hangingPunct="1">
                        <a:buFont typeface="Wingdings" pitchFamily="2" charset="2"/>
                        <a:buChar char="Ø"/>
                      </a:pPr>
                      <a:r>
                        <a:rPr lang="mk-MK" sz="1000" b="0" i="1" kern="1200" baseline="0" dirty="0" smtClean="0">
                          <a:solidFill>
                            <a:srgbClr val="FF0000"/>
                          </a:solidFill>
                          <a:latin typeface="Tahoma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000" b="0" i="1" kern="1200" baseline="0" dirty="0" smtClean="0">
                          <a:solidFill>
                            <a:srgbClr val="FF0000"/>
                          </a:solidFill>
                          <a:latin typeface="Tahoma"/>
                          <a:ea typeface="+mn-ea"/>
                          <a:cs typeface="+mn-cs"/>
                        </a:rPr>
                        <a:t>over 1 year up to 2 years and</a:t>
                      </a:r>
                      <a:r>
                        <a:rPr lang="mk-MK" sz="1000" b="0" i="1" kern="1200" baseline="0" dirty="0" smtClean="0">
                          <a:solidFill>
                            <a:srgbClr val="FF0000"/>
                          </a:solidFill>
                          <a:latin typeface="Tahoma"/>
                          <a:ea typeface="+mn-ea"/>
                          <a:cs typeface="+mn-cs"/>
                        </a:rPr>
                        <a:t> </a:t>
                      </a:r>
                      <a:endParaRPr lang="en-US" sz="1000" b="0" i="1" kern="1200" baseline="0" dirty="0" smtClean="0">
                        <a:solidFill>
                          <a:srgbClr val="FF0000"/>
                        </a:solidFill>
                        <a:latin typeface="Tahoma"/>
                        <a:ea typeface="+mn-ea"/>
                        <a:cs typeface="+mn-cs"/>
                      </a:endParaRPr>
                    </a:p>
                    <a:p>
                      <a:pPr marL="0" lvl="2" algn="l" defTabSz="914400" rtl="0" eaLnBrk="1" latinLnBrk="0" hangingPunct="1">
                        <a:buFont typeface="Wingdings" pitchFamily="2" charset="2"/>
                        <a:buChar char="Ø"/>
                      </a:pPr>
                      <a:r>
                        <a:rPr lang="mk-MK" sz="1000" b="0" i="1" kern="1200" baseline="0" dirty="0" smtClean="0">
                          <a:solidFill>
                            <a:srgbClr val="FF0000"/>
                          </a:solidFill>
                          <a:latin typeface="Tahoma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000" b="0" i="1" kern="1200" baseline="0" dirty="0" smtClean="0">
                          <a:solidFill>
                            <a:srgbClr val="FF0000"/>
                          </a:solidFill>
                          <a:latin typeface="Tahoma"/>
                          <a:ea typeface="+mn-ea"/>
                          <a:cs typeface="+mn-cs"/>
                        </a:rPr>
                        <a:t>over 2 years</a:t>
                      </a:r>
                      <a:r>
                        <a:rPr lang="mk-MK" sz="1000" b="0" i="1" kern="1200" baseline="0" dirty="0" smtClean="0">
                          <a:solidFill>
                            <a:srgbClr val="FF0000"/>
                          </a:solidFill>
                          <a:latin typeface="Tahoma"/>
                          <a:ea typeface="+mn-ea"/>
                          <a:cs typeface="+mn-cs"/>
                        </a:rPr>
                        <a:t>;</a:t>
                      </a:r>
                      <a:endParaRPr lang="en-US" sz="1000" b="0" i="1" kern="1200" dirty="0" smtClean="0">
                        <a:solidFill>
                          <a:srgbClr val="FF0000"/>
                        </a:solidFill>
                        <a:latin typeface="Tahoma" pitchFamily="34" charset="0"/>
                        <a:ea typeface="+mn-ea"/>
                        <a:cs typeface="Tahoma" pitchFamily="34" charset="0"/>
                      </a:endParaRPr>
                    </a:p>
                  </a:txBody>
                  <a:tcPr/>
                </a:tc>
              </a:tr>
              <a:tr h="411198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mk-MK" sz="1000" b="1" kern="1200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+mn-ea"/>
                          <a:cs typeface="Tahoma" pitchFamily="34" charset="0"/>
                        </a:rPr>
                        <a:t>2. </a:t>
                      </a:r>
                      <a:r>
                        <a:rPr lang="en-US" sz="1000" b="1" kern="1200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+mn-ea"/>
                          <a:cs typeface="Tahoma" pitchFamily="34" charset="0"/>
                        </a:rPr>
                        <a:t>Initial  period of fixation of interest rates</a:t>
                      </a:r>
                      <a:r>
                        <a:rPr lang="mk-MK" sz="1000" b="1" kern="1200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+mn-ea"/>
                          <a:cs typeface="Tahoma" pitchFamily="34" charset="0"/>
                        </a:rPr>
                        <a:t>:</a:t>
                      </a:r>
                      <a:endParaRPr lang="en-US" sz="1000" b="1" kern="1200" dirty="0" smtClean="0">
                        <a:solidFill>
                          <a:schemeClr val="tx1"/>
                        </a:solidFill>
                        <a:latin typeface="Tahoma" pitchFamily="34" charset="0"/>
                        <a:ea typeface="+mn-ea"/>
                        <a:cs typeface="Tahoma" pitchFamily="34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000" b="1" i="1" kern="1200" dirty="0" smtClean="0">
                        <a:solidFill>
                          <a:srgbClr val="FF0000"/>
                        </a:solidFill>
                        <a:latin typeface="Tahoma" pitchFamily="34" charset="0"/>
                        <a:ea typeface="+mn-ea"/>
                        <a:cs typeface="Tahoma" pitchFamily="34" charset="0"/>
                      </a:endParaRPr>
                    </a:p>
                    <a:p>
                      <a:pPr marL="0" algn="l" defTabSz="914400" rtl="0" eaLnBrk="1" latinLnBrk="0" hangingPunct="1"/>
                      <a:endParaRPr lang="en-US" sz="1000" b="1" i="1" kern="1200" dirty="0" smtClean="0">
                        <a:solidFill>
                          <a:srgbClr val="FF0000"/>
                        </a:solidFill>
                        <a:latin typeface="Tahoma" pitchFamily="34" charset="0"/>
                        <a:ea typeface="+mn-ea"/>
                        <a:cs typeface="Tahom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2" algn="ctr" defTabSz="914400" rtl="0" eaLnBrk="1" latinLnBrk="0" hangingPunct="1">
                        <a:buFont typeface="Wingdings" pitchFamily="2" charset="2"/>
                        <a:buNone/>
                      </a:pPr>
                      <a:r>
                        <a:rPr lang="mk-MK" sz="1000" b="0" i="1" kern="1200" baseline="0" dirty="0" smtClean="0">
                          <a:solidFill>
                            <a:schemeClr val="tx1"/>
                          </a:solidFill>
                          <a:latin typeface="Tahoma"/>
                          <a:ea typeface="+mn-ea"/>
                          <a:cs typeface="+mn-cs"/>
                        </a:rPr>
                        <a:t>/</a:t>
                      </a:r>
                      <a:endParaRPr lang="en-US" sz="1000" b="0" i="1" kern="1200" baseline="0" dirty="0">
                        <a:solidFill>
                          <a:schemeClr val="tx1"/>
                        </a:solidFill>
                        <a:latin typeface="Tahoma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2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mk-MK" sz="1000" b="0" i="0" u="none" strike="noStrike" kern="0" cap="none" spc="0" normalizeH="0" baseline="0" dirty="0" smtClean="0">
                          <a:ln>
                            <a:noFill/>
                          </a:ln>
                          <a:solidFill>
                            <a:srgbClr val="000099">
                              <a:lumMod val="60000"/>
                              <a:lumOff val="40000"/>
                            </a:srgbClr>
                          </a:solidFill>
                          <a:effectLst/>
                          <a:uLnTx/>
                          <a:uFillTx/>
                          <a:latin typeface="Tahoma" pitchFamily="34" charset="0"/>
                          <a:ea typeface="+mn-ea"/>
                          <a:cs typeface="Tahoma" pitchFamily="34" charset="0"/>
                        </a:rPr>
                        <a:t>1</a:t>
                      </a:r>
                      <a:r>
                        <a:rPr kumimoji="0" lang="mk-MK" sz="1000" b="0" i="0" u="none" strike="noStrike" kern="0" cap="none" spc="0" normalizeH="0" baseline="0" dirty="0" smtClean="0">
                          <a:ln>
                            <a:noFill/>
                          </a:ln>
                          <a:solidFill>
                            <a:srgbClr val="000099">
                              <a:lumMod val="60000"/>
                              <a:lumOff val="40000"/>
                            </a:srgbClr>
                          </a:solidFill>
                          <a:effectLst/>
                          <a:uLnTx/>
                          <a:uFillTx/>
                          <a:latin typeface="Tahoma" pitchFamily="34" charset="0"/>
                          <a:ea typeface="+mn-ea"/>
                          <a:cs typeface="Tahoma" pitchFamily="34" charset="0"/>
                        </a:rPr>
                        <a:t>. </a:t>
                      </a:r>
                      <a:r>
                        <a:rPr kumimoji="0" lang="en-US" sz="1000" b="0" i="0" u="none" strike="noStrike" kern="0" cap="none" spc="0" normalizeH="0" baseline="0" dirty="0" smtClean="0">
                          <a:ln>
                            <a:noFill/>
                          </a:ln>
                          <a:solidFill>
                            <a:srgbClr val="000099">
                              <a:lumMod val="60000"/>
                              <a:lumOff val="40000"/>
                            </a:srgbClr>
                          </a:solidFill>
                          <a:effectLst/>
                          <a:uLnTx/>
                          <a:uFillTx/>
                          <a:latin typeface="Tahoma" pitchFamily="34" charset="0"/>
                          <a:ea typeface="+mn-ea"/>
                          <a:cs typeface="Tahoma" pitchFamily="34" charset="0"/>
                        </a:rPr>
                        <a:t>Loans for house purchase, granted </a:t>
                      </a:r>
                      <a:r>
                        <a:rPr kumimoji="0" lang="en-US" sz="1000" b="0" i="0" u="none" strike="noStrike" kern="0" cap="none" spc="0" normalizeH="0" baseline="0" dirty="0" smtClean="0">
                          <a:ln>
                            <a:noFill/>
                          </a:ln>
                          <a:solidFill>
                            <a:srgbClr val="000099">
                              <a:lumMod val="60000"/>
                              <a:lumOff val="40000"/>
                            </a:srgbClr>
                          </a:solidFill>
                          <a:effectLst/>
                          <a:uLnTx/>
                          <a:uFillTx/>
                          <a:latin typeface="Tahoma" pitchFamily="34" charset="0"/>
                          <a:ea typeface="+mn-ea"/>
                          <a:cs typeface="Tahoma" pitchFamily="34" charset="0"/>
                        </a:rPr>
                        <a:t>to households</a:t>
                      </a:r>
                      <a:r>
                        <a:rPr kumimoji="0" lang="mk-MK" sz="1000" b="0" i="0" u="none" strike="noStrike" kern="0" cap="none" spc="0" normalizeH="0" baseline="0" dirty="0" smtClean="0">
                          <a:ln>
                            <a:noFill/>
                          </a:ln>
                          <a:solidFill>
                            <a:srgbClr val="000099">
                              <a:lumMod val="60000"/>
                              <a:lumOff val="40000"/>
                            </a:srgbClr>
                          </a:solidFill>
                          <a:effectLst/>
                          <a:uLnTx/>
                          <a:uFillTx/>
                          <a:latin typeface="Tahoma" pitchFamily="34" charset="0"/>
                          <a:ea typeface="+mn-ea"/>
                          <a:cs typeface="Tahoma" pitchFamily="34" charset="0"/>
                        </a:rPr>
                        <a:t>:</a:t>
                      </a:r>
                      <a:endParaRPr kumimoji="0" lang="en-US" sz="1000" b="0" i="0" u="none" strike="noStrike" kern="0" cap="none" spc="0" normalizeH="0" baseline="0" dirty="0" smtClean="0">
                        <a:ln>
                          <a:noFill/>
                        </a:ln>
                        <a:solidFill>
                          <a:srgbClr val="000099">
                            <a:lumMod val="60000"/>
                            <a:lumOff val="40000"/>
                          </a:srgbClr>
                        </a:solidFill>
                        <a:effectLst/>
                        <a:uLnTx/>
                        <a:uFillTx/>
                        <a:latin typeface="Tahoma" pitchFamily="34" charset="0"/>
                        <a:ea typeface="+mn-ea"/>
                        <a:cs typeface="Tahoma" pitchFamily="34" charset="0"/>
                      </a:endParaRPr>
                    </a:p>
                    <a:p>
                      <a:pPr marL="0" lvl="2" algn="l" defTabSz="914400" rtl="0" eaLnBrk="1" latinLnBrk="0" hangingPunct="1">
                        <a:buFont typeface="Wingdings" pitchFamily="2" charset="2"/>
                        <a:buChar char="Ø"/>
                      </a:pPr>
                      <a:r>
                        <a:rPr lang="en-US" sz="1000" b="0" i="1" kern="1200" dirty="0" smtClean="0">
                          <a:solidFill>
                            <a:srgbClr val="FF0000"/>
                          </a:solidFill>
                          <a:latin typeface="Tahoma" pitchFamily="34" charset="0"/>
                          <a:ea typeface="+mn-ea"/>
                          <a:cs typeface="Tahoma" pitchFamily="34" charset="0"/>
                        </a:rPr>
                        <a:t> floating rate or up to 1 year period of initial rate fixation</a:t>
                      </a:r>
                    </a:p>
                    <a:p>
                      <a:pPr marL="0" lvl="2" algn="l" defTabSz="914400" rtl="0" eaLnBrk="1" latinLnBrk="0" hangingPunct="1">
                        <a:buFont typeface="Wingdings" pitchFamily="2" charset="2"/>
                        <a:buChar char="Ø"/>
                      </a:pPr>
                      <a:r>
                        <a:rPr lang="en-US" sz="1000" b="0" i="1" kern="1200" dirty="0" smtClean="0">
                          <a:solidFill>
                            <a:srgbClr val="FF0000"/>
                          </a:solidFill>
                          <a:latin typeface="Tahoma" pitchFamily="34" charset="0"/>
                          <a:ea typeface="+mn-ea"/>
                          <a:cs typeface="Tahoma" pitchFamily="34" charset="0"/>
                        </a:rPr>
                        <a:t> over 1 and up to 5 years period of initial rate fixation</a:t>
                      </a:r>
                    </a:p>
                    <a:p>
                      <a:pPr marL="0" lvl="2" algn="l" defTabSz="914400" rtl="0" eaLnBrk="1" latinLnBrk="0" hangingPunct="1">
                        <a:buFont typeface="Wingdings" pitchFamily="2" charset="2"/>
                        <a:buChar char="Ø"/>
                      </a:pPr>
                      <a:r>
                        <a:rPr lang="en-US" sz="1000" b="0" i="1" kern="1200" dirty="0" smtClean="0">
                          <a:solidFill>
                            <a:srgbClr val="FF0000"/>
                          </a:solidFill>
                          <a:latin typeface="Tahoma" pitchFamily="34" charset="0"/>
                          <a:ea typeface="+mn-ea"/>
                          <a:cs typeface="Tahoma" pitchFamily="34" charset="0"/>
                        </a:rPr>
                        <a:t> over 5 and up to 10 years period of initial rate fixation </a:t>
                      </a:r>
                    </a:p>
                    <a:p>
                      <a:pPr marL="0" lvl="2" algn="l" defTabSz="914400" rtl="0" eaLnBrk="1" latinLnBrk="0" hangingPunct="1">
                        <a:buFont typeface="Wingdings" pitchFamily="2" charset="2"/>
                        <a:buChar char="Ø"/>
                      </a:pPr>
                      <a:r>
                        <a:rPr lang="en-US" sz="1000" b="0" i="1" kern="1200" dirty="0" smtClean="0">
                          <a:solidFill>
                            <a:srgbClr val="FF0000"/>
                          </a:solidFill>
                          <a:latin typeface="Tahoma" pitchFamily="34" charset="0"/>
                          <a:ea typeface="+mn-ea"/>
                          <a:cs typeface="Tahoma" pitchFamily="34" charset="0"/>
                        </a:rPr>
                        <a:t> over 10 years period of initial rate fixation</a:t>
                      </a:r>
                      <a:endParaRPr lang="mk-MK" sz="1000" b="0" i="1" kern="1200" dirty="0" smtClean="0">
                        <a:solidFill>
                          <a:srgbClr val="FF0000"/>
                        </a:solidFill>
                        <a:latin typeface="Tahoma" pitchFamily="34" charset="0"/>
                        <a:ea typeface="+mn-ea"/>
                        <a:cs typeface="Tahoma" pitchFamily="34" charset="0"/>
                      </a:endParaRPr>
                    </a:p>
                    <a:p>
                      <a:pPr marL="0" lvl="2" algn="l" defTabSz="914400" rtl="0" eaLnBrk="1" latinLnBrk="0" hangingPunct="1">
                        <a:buFont typeface="Wingdings" pitchFamily="2" charset="2"/>
                        <a:buChar char="Ø"/>
                      </a:pPr>
                      <a:endParaRPr lang="en-US" sz="1000" b="0" i="1" kern="1200" dirty="0" smtClean="0">
                        <a:solidFill>
                          <a:srgbClr val="FF0000"/>
                        </a:solidFill>
                        <a:latin typeface="Tahoma" pitchFamily="34" charset="0"/>
                        <a:ea typeface="+mn-ea"/>
                        <a:cs typeface="Tahoma" pitchFamily="34" charset="0"/>
                      </a:endParaRPr>
                    </a:p>
                    <a:p>
                      <a:pPr marL="0" marR="0" lvl="2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mk-MK" sz="1000" b="0" i="0" u="none" strike="noStrike" kern="0" cap="none" spc="0" normalizeH="0" baseline="0" dirty="0" smtClean="0">
                          <a:ln>
                            <a:noFill/>
                          </a:ln>
                          <a:solidFill>
                            <a:srgbClr val="000099">
                              <a:lumMod val="60000"/>
                              <a:lumOff val="40000"/>
                            </a:srgbClr>
                          </a:solidFill>
                          <a:effectLst/>
                          <a:uLnTx/>
                          <a:uFillTx/>
                          <a:latin typeface="Tahoma" pitchFamily="34" charset="0"/>
                          <a:ea typeface="+mn-ea"/>
                          <a:cs typeface="Tahoma" pitchFamily="34" charset="0"/>
                        </a:rPr>
                        <a:t>2. </a:t>
                      </a:r>
                      <a:r>
                        <a:rPr kumimoji="0" lang="en-US" sz="1000" b="0" i="0" u="none" strike="noStrike" kern="0" cap="none" spc="0" normalizeH="0" baseline="0" dirty="0" smtClean="0">
                          <a:ln>
                            <a:noFill/>
                          </a:ln>
                          <a:solidFill>
                            <a:srgbClr val="000099">
                              <a:lumMod val="60000"/>
                              <a:lumOff val="40000"/>
                            </a:srgbClr>
                          </a:solidFill>
                          <a:effectLst/>
                          <a:uLnTx/>
                          <a:uFillTx/>
                          <a:latin typeface="Tahoma" pitchFamily="34" charset="0"/>
                          <a:ea typeface="+mn-ea"/>
                          <a:cs typeface="Tahoma" pitchFamily="34" charset="0"/>
                        </a:rPr>
                        <a:t>Consumer loans and loans for other </a:t>
                      </a:r>
                      <a:r>
                        <a:rPr kumimoji="0" lang="en-US" sz="1000" b="0" i="0" u="none" strike="noStrike" kern="0" cap="none" spc="0" normalizeH="0" baseline="0" dirty="0" smtClean="0">
                          <a:ln>
                            <a:noFill/>
                          </a:ln>
                          <a:solidFill>
                            <a:srgbClr val="000099">
                              <a:lumMod val="60000"/>
                              <a:lumOff val="40000"/>
                            </a:srgbClr>
                          </a:solidFill>
                          <a:effectLst/>
                          <a:uLnTx/>
                          <a:uFillTx/>
                          <a:latin typeface="Tahoma" pitchFamily="34" charset="0"/>
                          <a:ea typeface="+mn-ea"/>
                          <a:cs typeface="Tahoma" pitchFamily="34" charset="0"/>
                        </a:rPr>
                        <a:t>purposes, </a:t>
                      </a:r>
                      <a:r>
                        <a:rPr kumimoji="0" lang="en-US" sz="1000" b="0" i="0" u="none" strike="noStrike" kern="0" cap="none" spc="0" normalizeH="0" baseline="0" dirty="0" smtClean="0">
                          <a:ln>
                            <a:noFill/>
                          </a:ln>
                          <a:solidFill>
                            <a:srgbClr val="000099">
                              <a:lumMod val="60000"/>
                              <a:lumOff val="40000"/>
                            </a:srgbClr>
                          </a:solidFill>
                          <a:effectLst/>
                          <a:uLnTx/>
                          <a:uFillTx/>
                          <a:latin typeface="Tahoma" pitchFamily="34" charset="0"/>
                          <a:ea typeface="+mn-ea"/>
                          <a:cs typeface="Tahoma" pitchFamily="34" charset="0"/>
                        </a:rPr>
                        <a:t>granted to households</a:t>
                      </a:r>
                      <a:r>
                        <a:rPr kumimoji="0" lang="mk-MK" sz="1000" b="0" i="0" u="none" strike="noStrike" kern="0" cap="none" spc="0" normalizeH="0" baseline="0" dirty="0" smtClean="0">
                          <a:ln>
                            <a:noFill/>
                          </a:ln>
                          <a:solidFill>
                            <a:srgbClr val="000099">
                              <a:lumMod val="60000"/>
                              <a:lumOff val="40000"/>
                            </a:srgbClr>
                          </a:solidFill>
                          <a:effectLst/>
                          <a:uLnTx/>
                          <a:uFillTx/>
                          <a:latin typeface="Tahoma" pitchFamily="34" charset="0"/>
                          <a:ea typeface="+mn-ea"/>
                          <a:cs typeface="Tahoma" pitchFamily="34" charset="0"/>
                        </a:rPr>
                        <a:t>:</a:t>
                      </a:r>
                      <a:endParaRPr kumimoji="0" lang="en-US" sz="1000" b="0" i="0" u="none" strike="noStrike" kern="0" cap="none" spc="0" normalizeH="0" baseline="0" dirty="0" smtClean="0">
                        <a:ln>
                          <a:noFill/>
                        </a:ln>
                        <a:solidFill>
                          <a:srgbClr val="000099">
                            <a:lumMod val="60000"/>
                            <a:lumOff val="40000"/>
                          </a:srgbClr>
                        </a:solidFill>
                        <a:effectLst/>
                        <a:uLnTx/>
                        <a:uFillTx/>
                        <a:latin typeface="Tahoma" pitchFamily="34" charset="0"/>
                        <a:ea typeface="+mn-ea"/>
                        <a:cs typeface="Tahoma" pitchFamily="34" charset="0"/>
                      </a:endParaRPr>
                    </a:p>
                    <a:p>
                      <a:pPr marL="0" lvl="2" algn="l" defTabSz="914400" rtl="0" eaLnBrk="1" latinLnBrk="0" hangingPunct="1">
                        <a:buFont typeface="Wingdings" pitchFamily="2" charset="2"/>
                        <a:buChar char="Ø"/>
                      </a:pPr>
                      <a:r>
                        <a:rPr lang="en-US" sz="1000" b="0" i="1" kern="1200" dirty="0" smtClean="0">
                          <a:solidFill>
                            <a:srgbClr val="FF0000"/>
                          </a:solidFill>
                          <a:latin typeface="Tahoma" pitchFamily="34" charset="0"/>
                          <a:ea typeface="+mn-ea"/>
                          <a:cs typeface="Tahoma" pitchFamily="34" charset="0"/>
                        </a:rPr>
                        <a:t> Floating rate or up to 1 year period of initial rate fixation</a:t>
                      </a:r>
                    </a:p>
                    <a:p>
                      <a:pPr marL="0" lvl="2" algn="l" defTabSz="914400" rtl="0" eaLnBrk="1" latinLnBrk="0" hangingPunct="1">
                        <a:buFont typeface="Wingdings" pitchFamily="2" charset="2"/>
                        <a:buChar char="Ø"/>
                      </a:pPr>
                      <a:r>
                        <a:rPr lang="en-US" sz="1000" b="0" i="1" kern="1200" dirty="0" smtClean="0">
                          <a:solidFill>
                            <a:srgbClr val="FF0000"/>
                          </a:solidFill>
                          <a:latin typeface="Tahoma" pitchFamily="34" charset="0"/>
                          <a:ea typeface="+mn-ea"/>
                          <a:cs typeface="Tahoma" pitchFamily="34" charset="0"/>
                        </a:rPr>
                        <a:t> over 1 and up to 5 years period of initial rate fixation</a:t>
                      </a:r>
                    </a:p>
                    <a:p>
                      <a:pPr marL="0" lvl="2" algn="l" defTabSz="914400" rtl="0" eaLnBrk="1" latinLnBrk="0" hangingPunct="1">
                        <a:buFont typeface="Wingdings" pitchFamily="2" charset="2"/>
                        <a:buChar char="Ø"/>
                      </a:pPr>
                      <a:r>
                        <a:rPr lang="en-US" sz="1000" b="0" i="1" kern="1200" dirty="0" smtClean="0">
                          <a:solidFill>
                            <a:srgbClr val="FF0000"/>
                          </a:solidFill>
                          <a:latin typeface="Tahoma" pitchFamily="34" charset="0"/>
                          <a:ea typeface="+mn-ea"/>
                          <a:cs typeface="Tahoma" pitchFamily="34" charset="0"/>
                        </a:rPr>
                        <a:t> over 5 years period of initial rate fixation </a:t>
                      </a:r>
                    </a:p>
                    <a:p>
                      <a:pPr marL="0" algn="l" defTabSz="914400" rtl="0" eaLnBrk="1" latinLnBrk="0" hangingPunct="1"/>
                      <a:r>
                        <a:rPr lang="mk-MK" sz="1000" b="0" i="1" kern="1200" dirty="0" smtClean="0">
                          <a:solidFill>
                            <a:srgbClr val="FF0000"/>
                          </a:solidFill>
                          <a:latin typeface="Tahoma" pitchFamily="34" charset="0"/>
                          <a:ea typeface="+mn-ea"/>
                          <a:cs typeface="Tahoma" pitchFamily="34" charset="0"/>
                        </a:rPr>
                        <a:t> </a:t>
                      </a:r>
                      <a:endParaRPr lang="en-US" sz="1000" b="0" i="1" kern="1200" dirty="0" smtClean="0">
                        <a:solidFill>
                          <a:srgbClr val="FF0000"/>
                        </a:solidFill>
                        <a:latin typeface="Tahoma" pitchFamily="34" charset="0"/>
                        <a:ea typeface="+mn-ea"/>
                        <a:cs typeface="Tahoma" pitchFamily="34" charset="0"/>
                      </a:endParaRPr>
                    </a:p>
                    <a:p>
                      <a:pPr marL="0" marR="0" lvl="2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mk-MK" sz="1000" b="0" i="0" u="none" strike="noStrike" kern="0" cap="none" spc="0" normalizeH="0" baseline="0" dirty="0" smtClean="0">
                          <a:ln>
                            <a:noFill/>
                          </a:ln>
                          <a:solidFill>
                            <a:srgbClr val="000099">
                              <a:lumMod val="60000"/>
                              <a:lumOff val="40000"/>
                            </a:srgbClr>
                          </a:solidFill>
                          <a:effectLst/>
                          <a:uLnTx/>
                          <a:uFillTx/>
                          <a:latin typeface="Tahoma" pitchFamily="34" charset="0"/>
                          <a:ea typeface="+mn-ea"/>
                          <a:cs typeface="Tahoma" pitchFamily="34" charset="0"/>
                        </a:rPr>
                        <a:t>3. </a:t>
                      </a:r>
                      <a:r>
                        <a:rPr kumimoji="0" lang="en-US" sz="1000" b="0" i="0" u="none" strike="noStrike" kern="0" cap="none" spc="0" normalizeH="0" baseline="0" dirty="0" smtClean="0">
                          <a:ln>
                            <a:noFill/>
                          </a:ln>
                          <a:solidFill>
                            <a:srgbClr val="000099">
                              <a:lumMod val="60000"/>
                              <a:lumOff val="40000"/>
                            </a:srgbClr>
                          </a:solidFill>
                          <a:effectLst/>
                          <a:uLnTx/>
                          <a:uFillTx/>
                          <a:latin typeface="Tahoma" pitchFamily="34" charset="0"/>
                          <a:ea typeface="+mn-ea"/>
                          <a:cs typeface="Tahoma" pitchFamily="34" charset="0"/>
                        </a:rPr>
                        <a:t>Loans granted to non-financial </a:t>
                      </a:r>
                      <a:r>
                        <a:rPr kumimoji="0" lang="en-US" sz="1000" b="0" i="0" u="none" strike="noStrike" kern="0" cap="none" spc="0" normalizeH="0" baseline="0" dirty="0" smtClean="0">
                          <a:ln>
                            <a:noFill/>
                          </a:ln>
                          <a:solidFill>
                            <a:srgbClr val="000099">
                              <a:lumMod val="60000"/>
                              <a:lumOff val="40000"/>
                            </a:srgbClr>
                          </a:solidFill>
                          <a:effectLst/>
                          <a:uLnTx/>
                          <a:uFillTx/>
                          <a:latin typeface="Tahoma" pitchFamily="34" charset="0"/>
                          <a:ea typeface="+mn-ea"/>
                          <a:cs typeface="Tahoma" pitchFamily="34" charset="0"/>
                        </a:rPr>
                        <a:t>corporations:</a:t>
                      </a:r>
                      <a:endParaRPr kumimoji="0" lang="en-US" sz="1000" b="0" i="0" u="none" strike="noStrike" kern="0" cap="none" spc="0" normalizeH="0" baseline="0" dirty="0" smtClean="0">
                        <a:ln>
                          <a:noFill/>
                        </a:ln>
                        <a:solidFill>
                          <a:srgbClr val="000099">
                            <a:lumMod val="60000"/>
                            <a:lumOff val="40000"/>
                          </a:srgbClr>
                        </a:solidFill>
                        <a:effectLst/>
                        <a:uLnTx/>
                        <a:uFillTx/>
                        <a:latin typeface="Tahoma" pitchFamily="34" charset="0"/>
                        <a:ea typeface="+mn-ea"/>
                        <a:cs typeface="Tahoma" pitchFamily="34" charset="0"/>
                      </a:endParaRPr>
                    </a:p>
                    <a:p>
                      <a:pPr marL="0" marR="0" lvl="2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Ø"/>
                        <a:tabLst/>
                        <a:defRPr/>
                      </a:pPr>
                      <a:r>
                        <a:rPr lang="en-US" sz="1000" b="0" i="1" kern="1200" dirty="0" smtClean="0">
                          <a:solidFill>
                            <a:srgbClr val="FF0000"/>
                          </a:solidFill>
                          <a:latin typeface="Tahoma" pitchFamily="34" charset="0"/>
                          <a:ea typeface="+mn-ea"/>
                          <a:cs typeface="Tahoma" pitchFamily="34" charset="0"/>
                        </a:rPr>
                        <a:t> floating rate or up to 3 months period of initial rate fixation</a:t>
                      </a:r>
                    </a:p>
                    <a:p>
                      <a:pPr marL="0" marR="0" lvl="2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Ø"/>
                        <a:tabLst/>
                        <a:defRPr/>
                      </a:pPr>
                      <a:r>
                        <a:rPr lang="en-US" sz="1000" b="0" i="1" kern="1200" dirty="0" smtClean="0">
                          <a:solidFill>
                            <a:srgbClr val="FF0000"/>
                          </a:solidFill>
                          <a:latin typeface="Tahoma" pitchFamily="34" charset="0"/>
                          <a:ea typeface="+mn-ea"/>
                          <a:cs typeface="Tahoma" pitchFamily="34" charset="0"/>
                        </a:rPr>
                        <a:t> over 3 months and up to 1 year period of initial rate fixation</a:t>
                      </a:r>
                    </a:p>
                    <a:p>
                      <a:pPr marL="0" marR="0" lvl="2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Ø"/>
                        <a:tabLst/>
                        <a:defRPr/>
                      </a:pPr>
                      <a:r>
                        <a:rPr lang="en-US" sz="1000" b="0" i="1" kern="1200" dirty="0" smtClean="0">
                          <a:solidFill>
                            <a:srgbClr val="FF0000"/>
                          </a:solidFill>
                          <a:latin typeface="Tahoma" pitchFamily="34" charset="0"/>
                          <a:ea typeface="+mn-ea"/>
                          <a:cs typeface="Tahoma" pitchFamily="34" charset="0"/>
                        </a:rPr>
                        <a:t> over 1 year and up to 3 years period of initial rate fixation</a:t>
                      </a:r>
                    </a:p>
                    <a:p>
                      <a:pPr marL="0" marR="0" lvl="2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Ø"/>
                        <a:tabLst/>
                        <a:defRPr/>
                      </a:pPr>
                      <a:r>
                        <a:rPr lang="en-US" sz="1000" b="0" i="1" kern="1200" dirty="0" smtClean="0">
                          <a:solidFill>
                            <a:srgbClr val="FF0000"/>
                          </a:solidFill>
                          <a:latin typeface="Tahoma" pitchFamily="34" charset="0"/>
                          <a:ea typeface="+mn-ea"/>
                          <a:cs typeface="Tahoma" pitchFamily="34" charset="0"/>
                        </a:rPr>
                        <a:t> over 3 years and up to 5 years period of initial rate fixation</a:t>
                      </a:r>
                    </a:p>
                    <a:p>
                      <a:pPr marL="0" marR="0" lvl="2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Ø"/>
                        <a:tabLst/>
                        <a:defRPr/>
                      </a:pPr>
                      <a:r>
                        <a:rPr lang="en-US" sz="1000" b="0" i="1" kern="1200" dirty="0" smtClean="0">
                          <a:solidFill>
                            <a:srgbClr val="FF0000"/>
                          </a:solidFill>
                          <a:latin typeface="Tahoma" pitchFamily="34" charset="0"/>
                          <a:ea typeface="+mn-ea"/>
                          <a:cs typeface="Tahoma" pitchFamily="34" charset="0"/>
                        </a:rPr>
                        <a:t> over 5 years and up to 10 years period of initial rate fixation</a:t>
                      </a:r>
                    </a:p>
                    <a:p>
                      <a:pPr marL="0" marR="0" lvl="2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Ø"/>
                        <a:tabLst/>
                        <a:defRPr/>
                      </a:pPr>
                      <a:r>
                        <a:rPr lang="en-US" sz="1000" b="0" i="1" kern="1200" dirty="0" smtClean="0">
                          <a:solidFill>
                            <a:srgbClr val="FF0000"/>
                          </a:solidFill>
                          <a:latin typeface="Tahoma" pitchFamily="34" charset="0"/>
                          <a:ea typeface="+mn-ea"/>
                          <a:cs typeface="Tahoma" pitchFamily="34" charset="0"/>
                        </a:rPr>
                        <a:t> over 10 years period of initial rate fixation</a:t>
                      </a:r>
                      <a:endParaRPr lang="en-US" sz="1000" b="0" i="1" kern="1200" dirty="0" smtClean="0">
                        <a:solidFill>
                          <a:srgbClr val="FF0000"/>
                        </a:solidFill>
                        <a:latin typeface="Tahoma" pitchFamily="34" charset="0"/>
                        <a:ea typeface="+mn-ea"/>
                        <a:cs typeface="Tahoma" pitchFamily="34" charset="0"/>
                      </a:endParaRPr>
                    </a:p>
                    <a:p>
                      <a:pPr marL="0" lvl="2" algn="l" defTabSz="914400" rtl="0" eaLnBrk="1" latinLnBrk="0" hangingPunct="1">
                        <a:buFont typeface="Wingdings" pitchFamily="2" charset="2"/>
                        <a:buChar char="Ø"/>
                      </a:pPr>
                      <a:endParaRPr lang="en-US" sz="1000" b="0" i="1" kern="1200" dirty="0">
                        <a:solidFill>
                          <a:srgbClr val="FF0000"/>
                        </a:solidFill>
                        <a:latin typeface="Tahoma" pitchFamily="34" charset="0"/>
                        <a:ea typeface="+mn-ea"/>
                        <a:cs typeface="Tahom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2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endParaRPr lang="en-US" sz="1000" b="1" i="1" kern="1200" dirty="0">
                        <a:solidFill>
                          <a:srgbClr val="FF0000"/>
                        </a:solidFill>
                        <a:latin typeface="Tahoma" pitchFamily="34" charset="0"/>
                        <a:ea typeface="+mn-ea"/>
                        <a:cs typeface="Tahom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mk-MK" sz="1000" b="1" i="1" kern="1200" dirty="0" smtClean="0">
                        <a:solidFill>
                          <a:srgbClr val="FF0000"/>
                        </a:solidFill>
                        <a:latin typeface="Tahoma" pitchFamily="34" charset="0"/>
                        <a:ea typeface="+mn-ea"/>
                        <a:cs typeface="Tahoma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381000" y="692696"/>
            <a:ext cx="8610600" cy="360040"/>
          </a:xfrm>
        </p:spPr>
        <p:txBody>
          <a:bodyPr/>
          <a:lstStyle/>
          <a:p>
            <a:pPr algn="ctr" eaLnBrk="1" hangingPunct="1">
              <a:lnSpc>
                <a:spcPct val="80000"/>
              </a:lnSpc>
              <a:buClr>
                <a:srgbClr val="F2B300"/>
              </a:buClr>
              <a:buNone/>
            </a:pPr>
            <a:r>
              <a:rPr lang="en-US" sz="2800" b="1" dirty="0">
                <a:solidFill>
                  <a:srgbClr val="0000CC"/>
                </a:solidFill>
                <a:latin typeface="Tahoma" pitchFamily="34" charset="0"/>
                <a:cs typeface="Tahoma" pitchFamily="34" charset="0"/>
              </a:rPr>
              <a:t>New </a:t>
            </a:r>
            <a:r>
              <a:rPr lang="en-US" sz="2800" b="1" dirty="0" smtClean="0">
                <a:solidFill>
                  <a:srgbClr val="0000CC"/>
                </a:solidFill>
                <a:latin typeface="Tahoma" pitchFamily="34" charset="0"/>
                <a:cs typeface="Tahoma" pitchFamily="34" charset="0"/>
              </a:rPr>
              <a:t>disseminated reports </a:t>
            </a:r>
            <a:r>
              <a:rPr lang="en-US" sz="2800" b="1" dirty="0" smtClean="0">
                <a:solidFill>
                  <a:srgbClr val="0000CC"/>
                </a:solidFill>
                <a:latin typeface="Tahoma" pitchFamily="34" charset="0"/>
                <a:cs typeface="Tahoma" pitchFamily="34" charset="0"/>
              </a:rPr>
              <a:t>	</a:t>
            </a:r>
          </a:p>
          <a:p>
            <a:pPr algn="just" eaLnBrk="1" hangingPunct="1">
              <a:lnSpc>
                <a:spcPct val="80000"/>
              </a:lnSpc>
              <a:buClr>
                <a:srgbClr val="F2B300"/>
              </a:buClr>
              <a:buFontTx/>
              <a:buChar char="-"/>
            </a:pPr>
            <a:endParaRPr lang="mk-MK" sz="2000" dirty="0" smtClean="0"/>
          </a:p>
          <a:p>
            <a:pPr algn="just" eaLnBrk="1" hangingPunct="1">
              <a:lnSpc>
                <a:spcPct val="80000"/>
              </a:lnSpc>
              <a:buClr>
                <a:srgbClr val="F2B300"/>
              </a:buClr>
              <a:buFontTx/>
              <a:buChar char="-"/>
            </a:pPr>
            <a:endParaRPr lang="mk-MK" sz="2400" b="1" dirty="0" smtClean="0"/>
          </a:p>
        </p:txBody>
      </p:sp>
      <p:sp>
        <p:nvSpPr>
          <p:cNvPr id="3076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04448" y="6093296"/>
            <a:ext cx="405408" cy="365125"/>
          </a:xfrm>
          <a:noFill/>
        </p:spPr>
        <p:txBody>
          <a:bodyPr/>
          <a:lstStyle/>
          <a:p>
            <a:fld id="{F15B87A0-B3BA-4061-A146-956C3B0F9912}" type="slidenum">
              <a:rPr lang="en-US" smtClean="0"/>
              <a:pPr/>
              <a:t>5</a:t>
            </a:fld>
            <a:endParaRPr lang="en-US" dirty="0" smtClean="0"/>
          </a:p>
        </p:txBody>
      </p:sp>
      <p:sp>
        <p:nvSpPr>
          <p:cNvPr id="5" name="Rectangle 5"/>
          <p:cNvSpPr txBox="1">
            <a:spLocks noChangeArrowheads="1"/>
          </p:cNvSpPr>
          <p:nvPr/>
        </p:nvSpPr>
        <p:spPr bwMode="auto">
          <a:xfrm>
            <a:off x="533400" y="1196752"/>
            <a:ext cx="8305800" cy="4975448"/>
          </a:xfrm>
          <a:prstGeom prst="rect">
            <a:avLst/>
          </a:prstGeom>
          <a:gradFill rotWithShape="1">
            <a:gsLst>
              <a:gs pos="0">
                <a:srgbClr val="2D2D8A">
                  <a:tint val="50000"/>
                  <a:satMod val="300000"/>
                </a:srgbClr>
              </a:gs>
              <a:gs pos="35000">
                <a:srgbClr val="2D2D8A">
                  <a:tint val="37000"/>
                  <a:satMod val="300000"/>
                </a:srgbClr>
              </a:gs>
              <a:gs pos="100000">
                <a:srgbClr val="2D2D8A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2D2D8A">
                <a:shade val="95000"/>
                <a:satMod val="105000"/>
              </a:srgbClr>
            </a:solidFill>
            <a:prstDash val="solid"/>
            <a:headEnd/>
            <a:tailEnd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vert="horz" wrap="square" lIns="14400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342900" marR="0" lvl="0" indent="-34290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 kumimoji="0" sz="1400" b="1" i="0" u="none" strike="noStrike" kern="0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defRPr>
            </a:lvl1pPr>
            <a:lvl2pPr>
              <a:defRPr>
                <a:solidFill>
                  <a:schemeClr val="tx1"/>
                </a:solidFill>
                <a:latin typeface="Arial" charset="0"/>
              </a:defRPr>
            </a:lvl2pPr>
            <a:lvl3pPr>
              <a:defRPr>
                <a:solidFill>
                  <a:schemeClr val="tx1"/>
                </a:solidFill>
                <a:latin typeface="Arial" charset="0"/>
              </a:defRPr>
            </a:lvl3pPr>
            <a:lvl4pPr>
              <a:defRPr>
                <a:solidFill>
                  <a:schemeClr val="tx1"/>
                </a:solidFill>
                <a:latin typeface="Arial" charset="0"/>
              </a:defRPr>
            </a:lvl4pPr>
            <a:lvl5pPr>
              <a:defRPr>
                <a:solidFill>
                  <a:schemeClr val="tx1"/>
                </a:solidFill>
                <a:latin typeface="Arial" charset="0"/>
              </a:defRPr>
            </a:lvl5pPr>
            <a:lvl6pPr>
              <a:defRPr>
                <a:solidFill>
                  <a:schemeClr val="tx1"/>
                </a:solidFill>
                <a:latin typeface="Arial" charset="0"/>
              </a:defRPr>
            </a:lvl6pPr>
            <a:lvl7pPr>
              <a:defRPr>
                <a:solidFill>
                  <a:schemeClr val="tx1"/>
                </a:solidFill>
                <a:latin typeface="Arial" charset="0"/>
              </a:defRPr>
            </a:lvl7pPr>
            <a:lvl8pPr>
              <a:defRPr>
                <a:solidFill>
                  <a:schemeClr val="tx1"/>
                </a:solidFill>
                <a:latin typeface="Arial" charset="0"/>
              </a:defRPr>
            </a:lvl8pPr>
            <a:lvl9pPr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mk-MK" dirty="0"/>
          </a:p>
          <a:p>
            <a:pPr marL="0" indent="0">
              <a:buNone/>
            </a:pPr>
            <a:r>
              <a:rPr lang="en-US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Weighted </a:t>
            </a: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interest </a:t>
            </a:r>
            <a:r>
              <a:rPr lang="en-US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rates’ r</a:t>
            </a:r>
            <a:r>
              <a:rPr lang="en-US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eports</a:t>
            </a:r>
            <a:r>
              <a:rPr lang="mk-MK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</a:t>
            </a:r>
            <a:endParaRPr lang="en-US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>
              <a:buNone/>
            </a:pPr>
            <a:endParaRPr lang="mk-MK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>
              <a:buNone/>
            </a:pPr>
            <a:r>
              <a:rPr lang="en-US" dirty="0" smtClean="0">
                <a:solidFill>
                  <a:srgbClr val="000099">
                    <a:lumMod val="60000"/>
                    <a:lumOff val="40000"/>
                  </a:srgbClr>
                </a:solidFill>
                <a:latin typeface="Tahoma" pitchFamily="34" charset="0"/>
                <a:ea typeface="Tahoma" panose="020B0604030504040204" pitchFamily="34" charset="0"/>
                <a:cs typeface="Tahoma" panose="020B0604030504040204" pitchFamily="34" charset="0"/>
              </a:rPr>
              <a:t>Report KS1</a:t>
            </a:r>
            <a:r>
              <a:rPr lang="en-US" dirty="0">
                <a:solidFill>
                  <a:srgbClr val="000099">
                    <a:lumMod val="60000"/>
                    <a:lumOff val="40000"/>
                  </a:srgbClr>
                </a:solidFill>
                <a:latin typeface="Tahoma" pitchFamily="34" charset="0"/>
                <a:ea typeface="Tahoma" panose="020B0604030504040204" pitchFamily="34" charset="0"/>
                <a:cs typeface="Tahoma" panose="020B0604030504040204" pitchFamily="34" charset="0"/>
              </a:rPr>
              <a:t>: </a:t>
            </a:r>
            <a:r>
              <a:rPr lang="en-US" b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WEIGHTED INTEREST RATES ON GRANTED LOANS AND RECEIVED DEPOSITS, outstanding amounts; </a:t>
            </a:r>
            <a:endParaRPr lang="mk-MK" b="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>
              <a:buNone/>
            </a:pPr>
            <a:r>
              <a:rPr lang="en-US" dirty="0" smtClean="0">
                <a:solidFill>
                  <a:srgbClr val="000099">
                    <a:lumMod val="60000"/>
                    <a:lumOff val="40000"/>
                  </a:srgbClr>
                </a:solidFill>
                <a:latin typeface="Tahoma" pitchFamily="34" charset="0"/>
                <a:ea typeface="Tahoma" panose="020B0604030504040204" pitchFamily="34" charset="0"/>
                <a:cs typeface="Tahoma" panose="020B0604030504040204" pitchFamily="34" charset="0"/>
              </a:rPr>
              <a:t>Report KS2</a:t>
            </a:r>
            <a:r>
              <a:rPr lang="en-US" dirty="0">
                <a:solidFill>
                  <a:srgbClr val="000099">
                    <a:lumMod val="60000"/>
                    <a:lumOff val="40000"/>
                  </a:srgbClr>
                </a:solidFill>
                <a:latin typeface="Tahoma" pitchFamily="34" charset="0"/>
                <a:ea typeface="Tahoma" panose="020B0604030504040204" pitchFamily="34" charset="0"/>
                <a:cs typeface="Tahoma" panose="020B0604030504040204" pitchFamily="34" charset="0"/>
              </a:rPr>
              <a:t>: </a:t>
            </a:r>
            <a:r>
              <a:rPr lang="en-US" b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WEIGHTED INTEREST RATES ON GRANTED LOANS AND RECEIVED DEPOSITS, new business</a:t>
            </a:r>
            <a:r>
              <a:rPr lang="en-US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;</a:t>
            </a:r>
            <a:endParaRPr lang="en-US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>
              <a:buNone/>
            </a:pPr>
            <a:r>
              <a:rPr lang="en-US" dirty="0" smtClean="0">
                <a:solidFill>
                  <a:srgbClr val="000099">
                    <a:lumMod val="60000"/>
                    <a:lumOff val="40000"/>
                  </a:srgbClr>
                </a:solidFill>
                <a:latin typeface="Tahoma" pitchFamily="34" charset="0"/>
                <a:ea typeface="Tahoma" panose="020B0604030504040204" pitchFamily="34" charset="0"/>
                <a:cs typeface="Tahoma" panose="020B0604030504040204" pitchFamily="34" charset="0"/>
              </a:rPr>
              <a:t>Report KS3</a:t>
            </a:r>
            <a:r>
              <a:rPr lang="en-US" dirty="0">
                <a:solidFill>
                  <a:srgbClr val="000099">
                    <a:lumMod val="60000"/>
                    <a:lumOff val="40000"/>
                  </a:srgbClr>
                </a:solidFill>
                <a:latin typeface="Tahoma" pitchFamily="34" charset="0"/>
                <a:ea typeface="Tahoma" panose="020B0604030504040204" pitchFamily="34" charset="0"/>
                <a:cs typeface="Tahoma" panose="020B0604030504040204" pitchFamily="34" charset="0"/>
              </a:rPr>
              <a:t>: </a:t>
            </a:r>
            <a:r>
              <a:rPr lang="en-US" b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WEIGHTED INTEREST RATES ON NEWLY GRANTED LOANS WITH </a:t>
            </a:r>
            <a:r>
              <a:rPr lang="en-US" b="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COLLATERAL;</a:t>
            </a:r>
            <a:endParaRPr lang="en-US" b="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>
              <a:buNone/>
            </a:pPr>
            <a:r>
              <a:rPr lang="en-US" dirty="0" smtClean="0">
                <a:solidFill>
                  <a:srgbClr val="000099">
                    <a:lumMod val="60000"/>
                    <a:lumOff val="40000"/>
                  </a:srgbClr>
                </a:solidFill>
                <a:latin typeface="Tahoma" pitchFamily="34" charset="0"/>
                <a:ea typeface="Tahoma" panose="020B0604030504040204" pitchFamily="34" charset="0"/>
                <a:cs typeface="Tahoma" panose="020B0604030504040204" pitchFamily="34" charset="0"/>
              </a:rPr>
              <a:t>Report KS4</a:t>
            </a:r>
            <a:r>
              <a:rPr lang="en-US" dirty="0">
                <a:solidFill>
                  <a:srgbClr val="000099">
                    <a:lumMod val="60000"/>
                    <a:lumOff val="40000"/>
                  </a:srgbClr>
                </a:solidFill>
                <a:latin typeface="Tahoma" pitchFamily="34" charset="0"/>
                <a:ea typeface="Tahoma" panose="020B0604030504040204" pitchFamily="34" charset="0"/>
                <a:cs typeface="Tahoma" panose="020B0604030504040204" pitchFamily="34" charset="0"/>
              </a:rPr>
              <a:t>: </a:t>
            </a:r>
            <a:r>
              <a:rPr lang="en-US" b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WEIGHTED INTEREST RATES ON NEWLY GRANTED LONG-TERM LOANS, total and with collateral; </a:t>
            </a:r>
            <a:endParaRPr lang="en-US" b="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>
              <a:buNone/>
            </a:pPr>
            <a:r>
              <a:rPr lang="en-US" dirty="0" smtClean="0">
                <a:solidFill>
                  <a:srgbClr val="000099">
                    <a:lumMod val="60000"/>
                    <a:lumOff val="40000"/>
                  </a:srgbClr>
                </a:solidFill>
                <a:latin typeface="Tahoma" pitchFamily="34" charset="0"/>
                <a:ea typeface="Tahoma" panose="020B0604030504040204" pitchFamily="34" charset="0"/>
                <a:cs typeface="Tahoma" panose="020B0604030504040204" pitchFamily="34" charset="0"/>
              </a:rPr>
              <a:t>Report KS5</a:t>
            </a:r>
            <a:r>
              <a:rPr lang="en-US" dirty="0">
                <a:solidFill>
                  <a:srgbClr val="000099">
                    <a:lumMod val="60000"/>
                    <a:lumOff val="40000"/>
                  </a:srgbClr>
                </a:solidFill>
                <a:latin typeface="Tahoma" pitchFamily="34" charset="0"/>
                <a:ea typeface="Tahoma" panose="020B0604030504040204" pitchFamily="34" charset="0"/>
                <a:cs typeface="Tahoma" panose="020B0604030504040204" pitchFamily="34" charset="0"/>
              </a:rPr>
              <a:t>: </a:t>
            </a:r>
            <a:r>
              <a:rPr lang="en-US" b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WEIGHTED INTEREST RATES ON OVERNIGHT DEPOSITS, REVOLVING LOANS, OVERDRAFTS, AND CREDIT CARDS </a:t>
            </a:r>
            <a:r>
              <a:rPr lang="en-US" b="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CREDIT;</a:t>
            </a:r>
            <a:endParaRPr lang="en-US" b="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>
              <a:buNone/>
            </a:pPr>
            <a:r>
              <a:rPr lang="en-US" dirty="0" smtClean="0">
                <a:solidFill>
                  <a:srgbClr val="000099">
                    <a:lumMod val="60000"/>
                    <a:lumOff val="40000"/>
                  </a:srgbClr>
                </a:solidFill>
                <a:latin typeface="Tahoma" pitchFamily="34" charset="0"/>
                <a:ea typeface="Tahoma" panose="020B0604030504040204" pitchFamily="34" charset="0"/>
                <a:cs typeface="Tahoma" panose="020B0604030504040204" pitchFamily="34" charset="0"/>
              </a:rPr>
              <a:t>Report KS9</a:t>
            </a:r>
            <a:r>
              <a:rPr lang="en-US" dirty="0">
                <a:solidFill>
                  <a:srgbClr val="000099">
                    <a:lumMod val="60000"/>
                    <a:lumOff val="40000"/>
                  </a:srgbClr>
                </a:solidFill>
                <a:latin typeface="Tahoma" pitchFamily="34" charset="0"/>
                <a:ea typeface="Tahoma" panose="020B0604030504040204" pitchFamily="34" charset="0"/>
                <a:cs typeface="Tahoma" panose="020B0604030504040204" pitchFamily="34" charset="0"/>
              </a:rPr>
              <a:t>: </a:t>
            </a:r>
            <a:r>
              <a:rPr lang="en-US" b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Time series of </a:t>
            </a:r>
            <a:r>
              <a:rPr lang="en-US" b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WEIGHTED INTEREST RATES ON OUTSTANDING AMOUNTS ON GRANTED LOANS AND RECEIVED </a:t>
            </a:r>
            <a:r>
              <a:rPr lang="en-US" b="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DEPOSITS; </a:t>
            </a:r>
            <a:r>
              <a:rPr lang="en-US" b="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and</a:t>
            </a:r>
            <a:endParaRPr lang="en-US" b="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>
              <a:buNone/>
            </a:pPr>
            <a:r>
              <a:rPr lang="en-US" dirty="0" smtClean="0">
                <a:solidFill>
                  <a:srgbClr val="000099">
                    <a:lumMod val="60000"/>
                    <a:lumOff val="40000"/>
                  </a:srgbClr>
                </a:solidFill>
                <a:latin typeface="Tahoma" pitchFamily="34" charset="0"/>
                <a:ea typeface="Tahoma" panose="020B0604030504040204" pitchFamily="34" charset="0"/>
                <a:cs typeface="Tahoma" panose="020B0604030504040204" pitchFamily="34" charset="0"/>
              </a:rPr>
              <a:t>Report KS10</a:t>
            </a:r>
            <a:r>
              <a:rPr lang="en-US" dirty="0">
                <a:solidFill>
                  <a:srgbClr val="000099">
                    <a:lumMod val="60000"/>
                    <a:lumOff val="40000"/>
                  </a:srgbClr>
                </a:solidFill>
                <a:latin typeface="Tahoma" pitchFamily="34" charset="0"/>
                <a:ea typeface="Tahoma" panose="020B0604030504040204" pitchFamily="34" charset="0"/>
                <a:cs typeface="Tahoma" panose="020B0604030504040204" pitchFamily="34" charset="0"/>
              </a:rPr>
              <a:t>: </a:t>
            </a:r>
            <a:r>
              <a:rPr lang="en-US" b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Time series of </a:t>
            </a:r>
            <a:r>
              <a:rPr lang="en-US" b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WEIGHTED INTEREST RATES ON NEWLY GRANTED LOANS AND NEWLY RECEIVED DEPOSITS.</a:t>
            </a:r>
            <a:endParaRPr lang="en-US" b="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>
              <a:buNone/>
            </a:pPr>
            <a:endParaRPr lang="mk-MK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>
              <a:buNone/>
            </a:pP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Reports from </a:t>
            </a:r>
            <a:r>
              <a:rPr lang="en-US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KS1 </a:t>
            </a: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to </a:t>
            </a:r>
            <a:r>
              <a:rPr lang="en-US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KS5 </a:t>
            </a: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are </a:t>
            </a:r>
            <a:r>
              <a:rPr lang="en-US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consisted </a:t>
            </a:r>
            <a:r>
              <a:rPr lang="en-US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of three </a:t>
            </a: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parts:</a:t>
            </a:r>
          </a:p>
          <a:p>
            <a:pPr marL="0" indent="0">
              <a:buNone/>
            </a:pP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Part</a:t>
            </a:r>
            <a:r>
              <a:rPr lang="mk-MK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</a:t>
            </a:r>
            <a:r>
              <a:rPr lang="mk-MK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 </a:t>
            </a:r>
            <a:r>
              <a:rPr lang="en-US" b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Interest rates on </a:t>
            </a:r>
            <a:r>
              <a:rPr lang="en-US" b="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loans/deposits, in </a:t>
            </a:r>
            <a:r>
              <a:rPr lang="en-US" b="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denars</a:t>
            </a:r>
            <a:r>
              <a:rPr lang="en-US" b="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without a </a:t>
            </a:r>
            <a:r>
              <a:rPr lang="en-US" b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foreign currency clause</a:t>
            </a:r>
            <a:r>
              <a:rPr lang="mk-MK" b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;</a:t>
            </a:r>
          </a:p>
          <a:p>
            <a:pPr marL="0" indent="0">
              <a:buNone/>
            </a:pP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Part</a:t>
            </a:r>
            <a:r>
              <a:rPr lang="mk-MK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II</a:t>
            </a:r>
            <a:r>
              <a:rPr lang="mk-MK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 </a:t>
            </a:r>
            <a:r>
              <a:rPr lang="en-US" b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Interest rates on </a:t>
            </a:r>
            <a:r>
              <a:rPr lang="en-US" b="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loans/deposits, in </a:t>
            </a:r>
            <a:r>
              <a:rPr lang="en-US" b="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denars</a:t>
            </a:r>
            <a:r>
              <a:rPr lang="en-US" b="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b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with </a:t>
            </a:r>
            <a:r>
              <a:rPr lang="en-US" b="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 foreign </a:t>
            </a:r>
            <a:r>
              <a:rPr lang="en-US" b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currency clause</a:t>
            </a:r>
            <a:r>
              <a:rPr lang="mk-MK" b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;</a:t>
            </a:r>
          </a:p>
          <a:p>
            <a:pPr marL="0" indent="0">
              <a:buNone/>
            </a:pP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Part</a:t>
            </a:r>
            <a:r>
              <a:rPr lang="mk-MK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III</a:t>
            </a:r>
            <a:r>
              <a:rPr lang="mk-MK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 </a:t>
            </a:r>
            <a:r>
              <a:rPr lang="en-US" b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Interest rates on </a:t>
            </a:r>
            <a:r>
              <a:rPr lang="en-US" b="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loans/deposits, </a:t>
            </a:r>
            <a:r>
              <a:rPr lang="en-US" b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 foreign currency.</a:t>
            </a:r>
          </a:p>
          <a:p>
            <a:endParaRPr lang="en-US" dirty="0"/>
          </a:p>
          <a:p>
            <a:endParaRPr lang="mk-MK" dirty="0"/>
          </a:p>
          <a:p>
            <a:endParaRPr lang="mk-MK" dirty="0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532440" y="6165304"/>
            <a:ext cx="442392" cy="365125"/>
          </a:xfrm>
          <a:noFill/>
        </p:spPr>
        <p:txBody>
          <a:bodyPr/>
          <a:lstStyle/>
          <a:p>
            <a:fld id="{F15B87A0-B3BA-4061-A146-956C3B0F9912}" type="slidenum">
              <a:rPr lang="en-US" smtClean="0"/>
              <a:pPr/>
              <a:t>6</a:t>
            </a:fld>
            <a:endParaRPr lang="en-US" dirty="0" smtClean="0"/>
          </a:p>
        </p:txBody>
      </p:sp>
      <p:sp>
        <p:nvSpPr>
          <p:cNvPr id="6" name="Rectangle 5"/>
          <p:cNvSpPr txBox="1">
            <a:spLocks noChangeArrowheads="1"/>
          </p:cNvSpPr>
          <p:nvPr/>
        </p:nvSpPr>
        <p:spPr bwMode="auto">
          <a:xfrm>
            <a:off x="240110" y="1412776"/>
            <a:ext cx="8466584" cy="4896544"/>
          </a:xfrm>
          <a:prstGeom prst="rect">
            <a:avLst/>
          </a:prstGeom>
          <a:gradFill rotWithShape="1">
            <a:gsLst>
              <a:gs pos="0">
                <a:srgbClr val="2D2D8A">
                  <a:tint val="50000"/>
                  <a:satMod val="300000"/>
                </a:srgbClr>
              </a:gs>
              <a:gs pos="35000">
                <a:srgbClr val="2D2D8A">
                  <a:tint val="37000"/>
                  <a:satMod val="300000"/>
                </a:srgbClr>
              </a:gs>
              <a:gs pos="100000">
                <a:srgbClr val="2D2D8A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2D2D8A">
                <a:shade val="95000"/>
                <a:satMod val="105000"/>
              </a:srgbClr>
            </a:solidFill>
            <a:prstDash val="solid"/>
            <a:headEnd/>
            <a:tailEnd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vert="horz" wrap="square" lIns="14400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New </a:t>
            </a:r>
            <a:r>
              <a:rPr kumimoji="0" 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business </a:t>
            </a: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include all new </a:t>
            </a:r>
            <a:r>
              <a:rPr lang="en-US" sz="1400" kern="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agreements </a:t>
            </a:r>
            <a:r>
              <a:rPr lang="en-US" sz="1400" kern="0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on loans/deposits </a:t>
            </a: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between households/non-financial corporations </a:t>
            </a: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and </a:t>
            </a: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 Other Depository Corporations;</a:t>
            </a:r>
            <a:endParaRPr kumimoji="0" lang="en-US" sz="14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42900" marR="0" lvl="0" indent="-34290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endParaRPr kumimoji="0" lang="en-US" sz="14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5750" marR="0" lvl="0" indent="-28575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Interest rates </a:t>
            </a: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Tahoma" panose="020B0604030504040204" pitchFamily="34" charset="0"/>
                <a:cs typeface="Tahoma" panose="020B0604030504040204" pitchFamily="34" charset="0"/>
              </a:rPr>
              <a:t>reflects the </a:t>
            </a:r>
            <a:r>
              <a:rPr kumimoji="0" 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99">
                    <a:lumMod val="60000"/>
                    <a:lumOff val="40000"/>
                  </a:srgbClr>
                </a:solidFill>
                <a:effectLst/>
                <a:uLnTx/>
                <a:uFillTx/>
                <a:latin typeface="Tahoma" pitchFamily="34" charset="0"/>
                <a:ea typeface="Tahoma" panose="020B0604030504040204" pitchFamily="34" charset="0"/>
                <a:cs typeface="Tahoma" panose="020B0604030504040204" pitchFamily="34" charset="0"/>
              </a:rPr>
              <a:t>weighted average interest rates</a:t>
            </a: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Tahoma" panose="020B0604030504040204" pitchFamily="34" charset="0"/>
                <a:cs typeface="Tahoma" panose="020B0604030504040204" pitchFamily="34" charset="0"/>
              </a:rPr>
              <a:t>applied to the new </a:t>
            </a: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Tahoma" panose="020B0604030504040204" pitchFamily="34" charset="0"/>
                <a:cs typeface="Tahoma" panose="020B0604030504040204" pitchFamily="34" charset="0"/>
              </a:rPr>
              <a:t>agreements </a:t>
            </a: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Tahoma" panose="020B0604030504040204" pitchFamily="34" charset="0"/>
                <a:cs typeface="Tahoma" panose="020B0604030504040204" pitchFamily="34" charset="0"/>
              </a:rPr>
              <a:t>of deposits/loans during the time reference period;</a:t>
            </a:r>
            <a:endParaRPr kumimoji="0" lang="mk-MK" sz="14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5750" marR="0" lvl="0" indent="-28575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Tahoma" panose="020B0604030504040204" pitchFamily="34" charset="0"/>
                <a:cs typeface="Tahoma" panose="020B0604030504040204" pitchFamily="34" charset="0"/>
              </a:rPr>
              <a:t>Interest rates on loans are divided according to: </a:t>
            </a:r>
            <a:r>
              <a:rPr kumimoji="0" 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99">
                    <a:lumMod val="60000"/>
                    <a:lumOff val="40000"/>
                  </a:srgbClr>
                </a:solidFill>
                <a:effectLst/>
                <a:uLnTx/>
                <a:uFillTx/>
                <a:latin typeface="Tahoma" pitchFamily="34" charset="0"/>
                <a:ea typeface="Tahoma" panose="020B0604030504040204" pitchFamily="34" charset="0"/>
                <a:cs typeface="Tahoma" panose="020B0604030504040204" pitchFamily="34" charset="0"/>
              </a:rPr>
              <a:t>initial period of fixation, loans with and without collateral, and the amount of </a:t>
            </a:r>
            <a:r>
              <a:rPr kumimoji="0" 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99">
                    <a:lumMod val="60000"/>
                    <a:lumOff val="40000"/>
                  </a:srgbClr>
                </a:solidFill>
                <a:effectLst/>
                <a:uLnTx/>
                <a:uFillTx/>
                <a:latin typeface="Tahoma" pitchFamily="34" charset="0"/>
                <a:ea typeface="Tahoma" panose="020B0604030504040204" pitchFamily="34" charset="0"/>
                <a:cs typeface="Tahoma" panose="020B0604030504040204" pitchFamily="34" charset="0"/>
              </a:rPr>
              <a:t>loans</a:t>
            </a:r>
            <a:r>
              <a:rPr kumimoji="0" 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99">
                    <a:lumMod val="60000"/>
                    <a:lumOff val="40000"/>
                  </a:srgbClr>
                </a:solidFill>
                <a:effectLst/>
                <a:uLnTx/>
                <a:uFillTx/>
                <a:latin typeface="Tahoma" pitchFamily="34" charset="0"/>
                <a:ea typeface="Tahoma" panose="020B0604030504040204" pitchFamily="34" charset="0"/>
                <a:cs typeface="Tahoma" panose="020B0604030504040204" pitchFamily="34" charset="0"/>
              </a:rPr>
              <a:t>;</a:t>
            </a:r>
          </a:p>
          <a:p>
            <a:pPr marL="285750" marR="0" lvl="0" indent="-28575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Tahoma" panose="020B0604030504040204" pitchFamily="34" charset="0"/>
                <a:cs typeface="Tahoma" panose="020B0604030504040204" pitchFamily="34" charset="0"/>
              </a:rPr>
              <a:t>Interest</a:t>
            </a:r>
            <a:r>
              <a:rPr kumimoji="0" lang="en-US" sz="1400" b="0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Tahoma" panose="020B0604030504040204" pitchFamily="34" charset="0"/>
                <a:cs typeface="Tahoma" panose="020B0604030504040204" pitchFamily="34" charset="0"/>
              </a:rPr>
              <a:t> r</a:t>
            </a: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Tahoma" panose="020B0604030504040204" pitchFamily="34" charset="0"/>
                <a:cs typeface="Tahoma" panose="020B0604030504040204" pitchFamily="34" charset="0"/>
              </a:rPr>
              <a:t>ates </a:t>
            </a: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Tahoma" panose="020B0604030504040204" pitchFamily="34" charset="0"/>
                <a:cs typeface="Tahoma" panose="020B0604030504040204" pitchFamily="34" charset="0"/>
              </a:rPr>
              <a:t>on deposits are divided by </a:t>
            </a:r>
            <a:r>
              <a:rPr kumimoji="0" 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99">
                    <a:lumMod val="60000"/>
                    <a:lumOff val="40000"/>
                  </a:srgbClr>
                </a:solidFill>
                <a:effectLst/>
                <a:uLnTx/>
                <a:uFillTx/>
                <a:latin typeface="Tahoma" pitchFamily="34" charset="0"/>
                <a:ea typeface="Tahoma" panose="020B0604030504040204" pitchFamily="34" charset="0"/>
                <a:cs typeface="Tahoma" panose="020B0604030504040204" pitchFamily="34" charset="0"/>
              </a:rPr>
              <a:t>original maturity or by the period of notice.</a:t>
            </a:r>
            <a:r>
              <a:rPr kumimoji="0" lang="mk-MK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Tahoma" panose="020B0604030504040204" pitchFamily="34" charset="0"/>
                <a:cs typeface="Tahoma" panose="020B0604030504040204" pitchFamily="34" charset="0"/>
              </a:rPr>
              <a:t>	</a:t>
            </a:r>
          </a:p>
          <a:p>
            <a:pPr marL="285750" marR="0" lvl="0" indent="-28575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mk-MK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Tahoma" panose="020B0604030504040204" pitchFamily="34" charset="0"/>
                <a:cs typeface="Tahoma" panose="020B0604030504040204" pitchFamily="34" charset="0"/>
              </a:rPr>
              <a:t>	</a:t>
            </a: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 </a:t>
            </a: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Tahoma" panose="020B0604030504040204" pitchFamily="34" charset="0"/>
                <a:cs typeface="Tahoma" panose="020B0604030504040204" pitchFamily="34" charset="0"/>
              </a:rPr>
              <a:t>amounts of new </a:t>
            </a: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Tahoma" panose="020B0604030504040204" pitchFamily="34" charset="0"/>
                <a:cs typeface="Tahoma" panose="020B0604030504040204" pitchFamily="34" charset="0"/>
              </a:rPr>
              <a:t>business </a:t>
            </a: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Tahoma" panose="020B0604030504040204" pitchFamily="34" charset="0"/>
                <a:cs typeface="Tahoma" panose="020B0604030504040204" pitchFamily="34" charset="0"/>
              </a:rPr>
              <a:t>are not equal with the </a:t>
            </a: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Tahoma" panose="020B0604030504040204" pitchFamily="34" charset="0"/>
                <a:cs typeface="Tahoma" panose="020B0604030504040204" pitchFamily="34" charset="0"/>
              </a:rPr>
              <a:t>reported balance</a:t>
            </a:r>
            <a:r>
              <a:rPr kumimoji="0" lang="en-US" sz="1400" b="0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Tahoma" panose="020B0604030504040204" pitchFamily="34" charset="0"/>
                <a:cs typeface="Tahoma" panose="020B0604030504040204" pitchFamily="34" charset="0"/>
              </a:rPr>
              <a:t> sheets’ </a:t>
            </a: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Tahoma" panose="020B0604030504040204" pitchFamily="34" charset="0"/>
                <a:cs typeface="Tahoma" panose="020B0604030504040204" pitchFamily="34" charset="0"/>
              </a:rPr>
              <a:t>amounts. </a:t>
            </a:r>
          </a:p>
          <a:p>
            <a:pPr marL="285750" marR="0" lvl="0" indent="-28575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mk-MK" sz="14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42900" marR="0" lvl="0" indent="-34290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mk-MK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Tahoma" panose="020B0604030504040204" pitchFamily="34" charset="0"/>
                <a:cs typeface="Tahoma" panose="020B0604030504040204" pitchFamily="34" charset="0"/>
              </a:rPr>
              <a:t>2</a:t>
            </a:r>
            <a:r>
              <a:rPr kumimoji="0" lang="mk-MK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  <a:r>
              <a:rPr kumimoji="0" 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mk-MK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Tahoma" panose="020B0604030504040204" pitchFamily="34" charset="0"/>
                <a:cs typeface="Tahoma" panose="020B0604030504040204" pitchFamily="34" charset="0"/>
              </a:rPr>
              <a:t>O</a:t>
            </a:r>
            <a:r>
              <a:rPr lang="en-US" sz="1400" b="1" kern="0" dirty="0" err="1" smtClean="0">
                <a:solidFill>
                  <a:srgbClr val="000000"/>
                </a:solidFill>
                <a:latin typeface="Tahoma" pitchFamily="34" charset="0"/>
                <a:ea typeface="Tahoma" panose="020B0604030504040204" pitchFamily="34" charset="0"/>
                <a:cs typeface="Tahoma" panose="020B0604030504040204" pitchFamily="34" charset="0"/>
              </a:rPr>
              <a:t>utstanding</a:t>
            </a:r>
            <a:r>
              <a:rPr lang="en-US" sz="1400" b="1" kern="0" dirty="0" smtClean="0">
                <a:solidFill>
                  <a:srgbClr val="000000"/>
                </a:solidFill>
                <a:latin typeface="Tahoma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400" b="1" kern="0" dirty="0" smtClean="0">
                <a:solidFill>
                  <a:srgbClr val="000000"/>
                </a:solidFill>
                <a:latin typeface="Tahoma" pitchFamily="34" charset="0"/>
                <a:ea typeface="Tahoma" panose="020B0604030504040204" pitchFamily="34" charset="0"/>
                <a:cs typeface="Tahoma" panose="020B0604030504040204" pitchFamily="34" charset="0"/>
              </a:rPr>
              <a:t>amounts </a:t>
            </a:r>
            <a:r>
              <a:rPr lang="en-US" sz="1400" kern="0" dirty="0" smtClean="0">
                <a:solidFill>
                  <a:srgbClr val="000000"/>
                </a:solidFill>
                <a:latin typeface="Tahoma" pitchFamily="34" charset="0"/>
                <a:ea typeface="Tahoma" panose="020B0604030504040204" pitchFamily="34" charset="0"/>
                <a:cs typeface="Tahoma" panose="020B0604030504040204" pitchFamily="34" charset="0"/>
              </a:rPr>
              <a:t>are </a:t>
            </a:r>
            <a:r>
              <a:rPr lang="en-US" sz="1400" b="1" kern="0" dirty="0" smtClean="0">
                <a:solidFill>
                  <a:srgbClr val="000099">
                    <a:lumMod val="60000"/>
                    <a:lumOff val="40000"/>
                  </a:srgbClr>
                </a:solidFill>
                <a:latin typeface="Tahoma" pitchFamily="34" charset="0"/>
                <a:ea typeface="Tahoma" panose="020B0604030504040204" pitchFamily="34" charset="0"/>
                <a:cs typeface="Tahoma" panose="020B0604030504040204" pitchFamily="34" charset="0"/>
              </a:rPr>
              <a:t>equal </a:t>
            </a:r>
            <a:r>
              <a:rPr lang="en-US" sz="1400" kern="0" dirty="0" smtClean="0">
                <a:latin typeface="Tahoma" pitchFamily="34" charset="0"/>
                <a:ea typeface="Tahoma" panose="020B0604030504040204" pitchFamily="34" charset="0"/>
                <a:cs typeface="Tahoma" panose="020B0604030504040204" pitchFamily="34" charset="0"/>
              </a:rPr>
              <a:t>with the </a:t>
            </a:r>
            <a:r>
              <a:rPr lang="en-US" sz="1400" kern="0" dirty="0" smtClean="0">
                <a:solidFill>
                  <a:srgbClr val="000000"/>
                </a:solidFill>
                <a:latin typeface="Tahoma" pitchFamily="34" charset="0"/>
                <a:ea typeface="Tahoma" panose="020B0604030504040204" pitchFamily="34" charset="0"/>
                <a:cs typeface="Tahoma" panose="020B0604030504040204" pitchFamily="34" charset="0"/>
              </a:rPr>
              <a:t>reported </a:t>
            </a:r>
            <a:r>
              <a:rPr lang="en-US" sz="1400" kern="0" dirty="0">
                <a:solidFill>
                  <a:srgbClr val="000000"/>
                </a:solidFill>
                <a:latin typeface="Tahoma" pitchFamily="34" charset="0"/>
                <a:ea typeface="Tahoma" panose="020B0604030504040204" pitchFamily="34" charset="0"/>
                <a:cs typeface="Tahoma" panose="020B0604030504040204" pitchFamily="34" charset="0"/>
              </a:rPr>
              <a:t>balance sheets’ amounts</a:t>
            </a:r>
            <a:r>
              <a:rPr lang="en-US" sz="1400" kern="0" dirty="0" smtClean="0">
                <a:solidFill>
                  <a:srgbClr val="000000"/>
                </a:solidFill>
                <a:latin typeface="Tahoma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sz="1400" kern="0" dirty="0">
                <a:solidFill>
                  <a:srgbClr val="000000"/>
                </a:solidFill>
                <a:latin typeface="Tahoma" pitchFamily="34" charset="0"/>
                <a:ea typeface="Tahoma" panose="020B0604030504040204" pitchFamily="34" charset="0"/>
                <a:cs typeface="Tahoma" panose="020B0604030504040204" pitchFamily="34" charset="0"/>
              </a:rPr>
              <a:t>except for those categories </a:t>
            </a:r>
            <a:r>
              <a:rPr lang="en-US" sz="1400" kern="0" dirty="0" smtClean="0">
                <a:solidFill>
                  <a:srgbClr val="000000"/>
                </a:solidFill>
                <a:latin typeface="Tahoma" pitchFamily="34" charset="0"/>
                <a:ea typeface="Tahoma" panose="020B0604030504040204" pitchFamily="34" charset="0"/>
                <a:cs typeface="Tahoma" panose="020B0604030504040204" pitchFamily="34" charset="0"/>
              </a:rPr>
              <a:t>that are not </a:t>
            </a:r>
            <a:r>
              <a:rPr lang="en-US" sz="1400" kern="0" dirty="0" smtClean="0">
                <a:solidFill>
                  <a:srgbClr val="000000"/>
                </a:solidFill>
                <a:latin typeface="Tahoma" pitchFamily="34" charset="0"/>
                <a:ea typeface="Tahoma" panose="020B0604030504040204" pitchFamily="34" charset="0"/>
                <a:cs typeface="Tahoma" panose="020B0604030504040204" pitchFamily="34" charset="0"/>
              </a:rPr>
              <a:t>reported as a special category in the balance sheet </a:t>
            </a:r>
            <a:r>
              <a:rPr lang="en-US" sz="1400" kern="0" dirty="0" smtClean="0">
                <a:solidFill>
                  <a:srgbClr val="000000"/>
                </a:solidFill>
                <a:latin typeface="Tahoma" pitchFamily="34" charset="0"/>
                <a:ea typeface="Tahoma" panose="020B0604030504040204" pitchFamily="34" charset="0"/>
                <a:cs typeface="Tahoma" panose="020B0604030504040204" pitchFamily="34" charset="0"/>
              </a:rPr>
              <a:t>(</a:t>
            </a:r>
            <a:r>
              <a:rPr lang="en-US" sz="1400" kern="0" dirty="0">
                <a:solidFill>
                  <a:srgbClr val="000000"/>
                </a:solidFill>
                <a:latin typeface="Tahoma" pitchFamily="34" charset="0"/>
                <a:ea typeface="Tahoma" panose="020B0604030504040204" pitchFamily="34" charset="0"/>
                <a:cs typeface="Tahoma" panose="020B0604030504040204" pitchFamily="34" charset="0"/>
              </a:rPr>
              <a:t>repurchase agreements, deposits </a:t>
            </a:r>
            <a:r>
              <a:rPr lang="en-US" sz="1400" kern="0" dirty="0" smtClean="0">
                <a:solidFill>
                  <a:srgbClr val="000000"/>
                </a:solidFill>
                <a:latin typeface="Tahoma" pitchFamily="34" charset="0"/>
                <a:ea typeface="Tahoma" panose="020B0604030504040204" pitchFamily="34" charset="0"/>
                <a:cs typeface="Tahoma" panose="020B0604030504040204" pitchFamily="34" charset="0"/>
              </a:rPr>
              <a:t>redeemable at </a:t>
            </a:r>
            <a:r>
              <a:rPr lang="en-US" sz="1400" kern="0" dirty="0">
                <a:solidFill>
                  <a:srgbClr val="000000"/>
                </a:solidFill>
                <a:latin typeface="Tahoma" pitchFamily="34" charset="0"/>
                <a:ea typeface="Tahoma" panose="020B0604030504040204" pitchFamily="34" charset="0"/>
                <a:cs typeface="Tahoma" panose="020B0604030504040204" pitchFamily="34" charset="0"/>
              </a:rPr>
              <a:t>notice, revolving loans and </a:t>
            </a:r>
            <a:r>
              <a:rPr lang="en-US" sz="1400" kern="0" dirty="0" smtClean="0">
                <a:solidFill>
                  <a:srgbClr val="000000"/>
                </a:solidFill>
                <a:latin typeface="Tahoma" pitchFamily="34" charset="0"/>
                <a:ea typeface="Tahoma" panose="020B0604030504040204" pitchFamily="34" charset="0"/>
                <a:cs typeface="Tahoma" panose="020B0604030504040204" pitchFamily="34" charset="0"/>
              </a:rPr>
              <a:t>credit card </a:t>
            </a:r>
            <a:r>
              <a:rPr lang="en-US" sz="1400" kern="0" dirty="0" smtClean="0">
                <a:solidFill>
                  <a:srgbClr val="000000"/>
                </a:solidFill>
                <a:latin typeface="Tahoma" pitchFamily="34" charset="0"/>
                <a:ea typeface="Tahoma" panose="020B0604030504040204" pitchFamily="34" charset="0"/>
                <a:cs typeface="Tahoma" panose="020B0604030504040204" pitchFamily="34" charset="0"/>
              </a:rPr>
              <a:t>credits)</a:t>
            </a:r>
            <a:endParaRPr lang="en-US" sz="1400" kern="0" dirty="0">
              <a:solidFill>
                <a:srgbClr val="000000"/>
              </a:solidFill>
              <a:latin typeface="Tahoma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5750" marR="0" lvl="0" indent="-28575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endParaRPr lang="en-US" sz="1400" kern="0" dirty="0">
              <a:solidFill>
                <a:srgbClr val="000000"/>
              </a:solidFill>
              <a:latin typeface="Tahoma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5750" marR="0" lvl="0" indent="-28575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lang="en-US" sz="1400" kern="0" dirty="0" smtClean="0">
                <a:solidFill>
                  <a:srgbClr val="000000"/>
                </a:solidFill>
                <a:latin typeface="Tahoma" pitchFamily="34" charset="0"/>
                <a:ea typeface="Tahoma" panose="020B0604030504040204" pitchFamily="34" charset="0"/>
                <a:cs typeface="Tahoma" panose="020B0604030504040204" pitchFamily="34" charset="0"/>
              </a:rPr>
              <a:t>Interest </a:t>
            </a:r>
            <a:r>
              <a:rPr lang="en-US" sz="1400" kern="0" dirty="0">
                <a:solidFill>
                  <a:srgbClr val="000000"/>
                </a:solidFill>
                <a:latin typeface="Tahoma" pitchFamily="34" charset="0"/>
                <a:ea typeface="Tahoma" panose="020B0604030504040204" pitchFamily="34" charset="0"/>
                <a:cs typeface="Tahoma" panose="020B0604030504040204" pitchFamily="34" charset="0"/>
              </a:rPr>
              <a:t>rates </a:t>
            </a:r>
            <a:r>
              <a:rPr lang="en-US" sz="1400" kern="0" dirty="0" smtClean="0">
                <a:solidFill>
                  <a:srgbClr val="000000"/>
                </a:solidFill>
                <a:latin typeface="Tahoma" pitchFamily="34" charset="0"/>
                <a:ea typeface="Tahoma" panose="020B0604030504040204" pitchFamily="34" charset="0"/>
                <a:cs typeface="Tahoma" panose="020B0604030504040204" pitchFamily="34" charset="0"/>
              </a:rPr>
              <a:t>reflects </a:t>
            </a:r>
            <a:r>
              <a:rPr lang="en-US" sz="1400" b="1" kern="0" dirty="0">
                <a:solidFill>
                  <a:srgbClr val="000099">
                    <a:lumMod val="60000"/>
                    <a:lumOff val="40000"/>
                  </a:srgbClr>
                </a:solidFill>
                <a:latin typeface="Tahoma" pitchFamily="34" charset="0"/>
                <a:ea typeface="Tahoma" panose="020B0604030504040204" pitchFamily="34" charset="0"/>
                <a:cs typeface="Tahoma" panose="020B0604030504040204" pitchFamily="34" charset="0"/>
              </a:rPr>
              <a:t>weighted average interest rates </a:t>
            </a:r>
            <a:r>
              <a:rPr lang="en-US" sz="1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applied to </a:t>
            </a:r>
            <a:r>
              <a:rPr lang="en-US" sz="1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 stocks of loans/deposits </a:t>
            </a:r>
            <a:r>
              <a:rPr lang="en-US" sz="1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on the last day </a:t>
            </a:r>
            <a:r>
              <a:rPr lang="en-US" sz="1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of </a:t>
            </a:r>
            <a:r>
              <a:rPr lang="en-US" sz="1400" kern="0" dirty="0" smtClean="0">
                <a:solidFill>
                  <a:srgbClr val="000000"/>
                </a:solidFill>
                <a:latin typeface="Tahoma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 </a:t>
            </a:r>
            <a:r>
              <a:rPr lang="en-US" sz="1400" kern="0" dirty="0">
                <a:solidFill>
                  <a:srgbClr val="000000"/>
                </a:solidFill>
                <a:latin typeface="Tahoma" pitchFamily="34" charset="0"/>
                <a:ea typeface="Tahoma" panose="020B0604030504040204" pitchFamily="34" charset="0"/>
                <a:cs typeface="Tahoma" panose="020B0604030504040204" pitchFamily="34" charset="0"/>
              </a:rPr>
              <a:t>time reference period</a:t>
            </a:r>
            <a:r>
              <a:rPr lang="en-US" sz="1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;</a:t>
            </a:r>
          </a:p>
          <a:p>
            <a:pPr marR="0" lvl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lang="en-US" sz="14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5750" marR="0" lvl="0" indent="-28575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lang="en-US" sz="1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All </a:t>
            </a:r>
            <a:r>
              <a:rPr lang="en-US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interest rates are divided according to the original </a:t>
            </a:r>
            <a:r>
              <a:rPr lang="en-US" sz="1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maturity of </a:t>
            </a:r>
            <a:r>
              <a:rPr lang="en-US" sz="1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 </a:t>
            </a:r>
            <a:r>
              <a:rPr lang="en-US" sz="1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loans/deposits.</a:t>
            </a:r>
            <a:endParaRPr kumimoji="0" lang="mk-MK" sz="14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" name="Rectangle 4"/>
          <p:cNvSpPr>
            <a:spLocks noGrp="1" noChangeArrowheads="1"/>
          </p:cNvSpPr>
          <p:nvPr>
            <p:ph type="title"/>
          </p:nvPr>
        </p:nvSpPr>
        <p:spPr>
          <a:xfrm>
            <a:off x="179512" y="764704"/>
            <a:ext cx="8839200" cy="381000"/>
          </a:xfrm>
          <a:noFill/>
        </p:spPr>
        <p:txBody>
          <a:bodyPr/>
          <a:lstStyle/>
          <a:p>
            <a:pPr eaLnBrk="1" hangingPunct="1"/>
            <a:r>
              <a:rPr lang="mk-MK" sz="3200" u="sng" dirty="0" smtClean="0">
                <a:latin typeface="Tahoma" pitchFamily="34" charset="0"/>
                <a:cs typeface="Tahoma" pitchFamily="34" charset="0"/>
              </a:rPr>
              <a:t> </a:t>
            </a:r>
            <a:br>
              <a:rPr lang="mk-MK" sz="3200" u="sng" dirty="0" smtClean="0">
                <a:latin typeface="Tahoma" pitchFamily="34" charset="0"/>
                <a:cs typeface="Tahoma" pitchFamily="34" charset="0"/>
              </a:rPr>
            </a:br>
            <a:r>
              <a:rPr lang="en-US" sz="20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Applied concept </a:t>
            </a:r>
            <a:r>
              <a:rPr lang="en-US" sz="2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for new </a:t>
            </a:r>
            <a:r>
              <a:rPr lang="en-US" sz="20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business </a:t>
            </a:r>
            <a:r>
              <a:rPr lang="en-US" sz="20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and total </a:t>
            </a:r>
            <a:r>
              <a:rPr lang="en-US" sz="2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outstanding </a:t>
            </a:r>
            <a:r>
              <a:rPr lang="en-US" sz="20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amounts</a:t>
            </a:r>
            <a:r>
              <a:rPr lang="en-US" sz="2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en-US" sz="2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endParaRPr lang="en-US" sz="20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152400" y="764704"/>
            <a:ext cx="8686800" cy="5760640"/>
          </a:xfrm>
        </p:spPr>
        <p:txBody>
          <a:bodyPr/>
          <a:lstStyle/>
          <a:p>
            <a:pPr algn="ctr" eaLnBrk="1" hangingPunct="1">
              <a:lnSpc>
                <a:spcPct val="80000"/>
              </a:lnSpc>
              <a:buClr>
                <a:srgbClr val="F2B300"/>
              </a:buClr>
              <a:buNone/>
            </a:pPr>
            <a:r>
              <a:rPr lang="mk-MK" sz="2000" dirty="0" smtClean="0">
                <a:latin typeface="Tahoma" pitchFamily="34" charset="0"/>
                <a:cs typeface="Tahoma" pitchFamily="34" charset="0"/>
              </a:rPr>
              <a:t>	</a:t>
            </a:r>
            <a:endParaRPr lang="mk-MK" sz="1800" dirty="0" smtClean="0">
              <a:latin typeface="Tahoma" pitchFamily="34" charset="0"/>
              <a:cs typeface="Tahoma" pitchFamily="34" charset="0"/>
            </a:endParaRPr>
          </a:p>
          <a:p>
            <a:pPr algn="just" eaLnBrk="1" hangingPunct="1">
              <a:lnSpc>
                <a:spcPct val="80000"/>
              </a:lnSpc>
              <a:buClr>
                <a:srgbClr val="F2B300"/>
              </a:buClr>
              <a:buNone/>
            </a:pPr>
            <a:endParaRPr lang="en-US" sz="2400" dirty="0" smtClean="0"/>
          </a:p>
          <a:p>
            <a:pPr algn="just" eaLnBrk="1" hangingPunct="1">
              <a:lnSpc>
                <a:spcPct val="80000"/>
              </a:lnSpc>
              <a:buClr>
                <a:srgbClr val="F2B300"/>
              </a:buClr>
              <a:buFont typeface="Wingdings" pitchFamily="2" charset="2"/>
              <a:buChar char="§"/>
            </a:pPr>
            <a:endParaRPr lang="mk-MK" sz="2400" dirty="0" smtClean="0"/>
          </a:p>
        </p:txBody>
      </p:sp>
      <p:sp>
        <p:nvSpPr>
          <p:cNvPr id="3076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532440" y="6165304"/>
            <a:ext cx="442392" cy="365125"/>
          </a:xfrm>
          <a:noFill/>
        </p:spPr>
        <p:txBody>
          <a:bodyPr/>
          <a:lstStyle/>
          <a:p>
            <a:fld id="{F15B87A0-B3BA-4061-A146-956C3B0F9912}" type="slidenum">
              <a:rPr lang="en-US" smtClean="0"/>
              <a:pPr/>
              <a:t>7</a:t>
            </a:fld>
            <a:endParaRPr lang="en-US" dirty="0" smtClean="0"/>
          </a:p>
        </p:txBody>
      </p:sp>
      <p:sp>
        <p:nvSpPr>
          <p:cNvPr id="6" name="Rectangle 5"/>
          <p:cNvSpPr txBox="1">
            <a:spLocks noChangeArrowheads="1"/>
          </p:cNvSpPr>
          <p:nvPr/>
        </p:nvSpPr>
        <p:spPr bwMode="auto">
          <a:xfrm>
            <a:off x="330346" y="914400"/>
            <a:ext cx="457200" cy="304800"/>
          </a:xfrm>
          <a:prstGeom prst="rect">
            <a:avLst/>
          </a:prstGeom>
          <a:solidFill>
            <a:srgbClr val="FFFFFF"/>
          </a:solidFill>
          <a:ln w="25400" cap="flat" cmpd="sng" algn="ctr">
            <a:solidFill>
              <a:srgbClr val="FFFFFF"/>
            </a:solidFill>
            <a:prstDash val="solid"/>
            <a:headEnd/>
            <a:tailEnd/>
          </a:ln>
          <a:effectLst/>
        </p:spPr>
        <p:txBody>
          <a:bodyPr vert="horz" wrap="square" lIns="14400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mk-MK" sz="16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Tahoma" pitchFamily="34" charset="0"/>
              </a:rPr>
              <a:t>а.</a:t>
            </a:r>
            <a:endParaRPr kumimoji="0" lang="mk-MK" sz="1600" b="0" i="0" u="none" strike="noStrike" kern="0" cap="none" spc="0" normalizeH="0" baseline="0" noProof="0" dirty="0" smtClean="0">
              <a:ln>
                <a:noFill/>
              </a:ln>
              <a:solidFill>
                <a:srgbClr val="2D2D8A">
                  <a:lumMod val="60000"/>
                  <a:lumOff val="40000"/>
                </a:srgbClr>
              </a:solidFill>
              <a:effectLst/>
              <a:uLnTx/>
              <a:uFillTx/>
              <a:latin typeface="Tahoma" pitchFamily="34" charset="0"/>
              <a:ea typeface="+mn-ea"/>
              <a:cs typeface="Tahoma" pitchFamily="34" charset="0"/>
            </a:endParaRPr>
          </a:p>
          <a:p>
            <a:pPr marL="342900" marR="0" lvl="0" indent="-342900" algn="just" defTabSz="91440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rgbClr val="F2B300"/>
              </a:buClr>
              <a:buSzTx/>
              <a:buFontTx/>
              <a:buNone/>
              <a:tabLst/>
              <a:defRPr/>
            </a:pPr>
            <a:endParaRPr kumimoji="0" lang="mk-MK" sz="1600" b="0" i="0" u="none" strike="noStrike" kern="0" cap="none" spc="0" normalizeH="0" baseline="0" noProof="0" dirty="0" smtClean="0">
              <a:ln>
                <a:noFill/>
              </a:ln>
              <a:solidFill>
                <a:srgbClr val="2D2D8A">
                  <a:lumMod val="60000"/>
                  <a:lumOff val="40000"/>
                </a:srgbClr>
              </a:solidFill>
              <a:effectLst/>
              <a:uLnTx/>
              <a:uFillTx/>
              <a:latin typeface="Tahoma" pitchFamily="34" charset="0"/>
              <a:ea typeface="+mn-ea"/>
              <a:cs typeface="Tahoma" pitchFamily="34" charset="0"/>
            </a:endParaRPr>
          </a:p>
        </p:txBody>
      </p:sp>
      <p:sp>
        <p:nvSpPr>
          <p:cNvPr id="8" name="Rectangle 5"/>
          <p:cNvSpPr txBox="1">
            <a:spLocks noChangeArrowheads="1"/>
          </p:cNvSpPr>
          <p:nvPr/>
        </p:nvSpPr>
        <p:spPr bwMode="auto">
          <a:xfrm>
            <a:off x="920130" y="914400"/>
            <a:ext cx="3657600" cy="304800"/>
          </a:xfrm>
          <a:prstGeom prst="rect">
            <a:avLst/>
          </a:prstGeom>
          <a:solidFill>
            <a:srgbClr val="FFFFFF"/>
          </a:solidFill>
          <a:ln w="25400" cap="flat" cmpd="sng" algn="ctr">
            <a:solidFill>
              <a:srgbClr val="FFFFFF"/>
            </a:solidFill>
            <a:prstDash val="solid"/>
            <a:headEnd/>
            <a:tailEnd/>
          </a:ln>
          <a:effectLst/>
        </p:spPr>
        <p:txBody>
          <a:bodyPr vert="horz" wrap="square" lIns="14400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 dirty="0" smtClean="0">
                <a:ln>
                  <a:noFill/>
                </a:ln>
                <a:solidFill>
                  <a:srgbClr val="2D2D8A">
                    <a:lumMod val="60000"/>
                    <a:lumOff val="40000"/>
                  </a:srgbClr>
                </a:solidFill>
                <a:effectLst/>
                <a:uLnTx/>
                <a:uFillTx/>
                <a:latin typeface="Tahoma" pitchFamily="34" charset="0"/>
                <a:ea typeface="+mn-ea"/>
                <a:cs typeface="Tahoma" pitchFamily="34" charset="0"/>
              </a:rPr>
              <a:t>New </a:t>
            </a:r>
            <a:r>
              <a:rPr kumimoji="0" lang="en-US" sz="1600" b="1" i="0" u="none" strike="noStrike" kern="0" cap="none" spc="0" normalizeH="0" baseline="0" noProof="0" dirty="0" smtClean="0">
                <a:ln>
                  <a:noFill/>
                </a:ln>
                <a:solidFill>
                  <a:srgbClr val="2D2D8A">
                    <a:lumMod val="60000"/>
                    <a:lumOff val="40000"/>
                  </a:srgbClr>
                </a:solidFill>
                <a:effectLst/>
                <a:uLnTx/>
                <a:uFillTx/>
                <a:latin typeface="Tahoma" pitchFamily="34" charset="0"/>
                <a:ea typeface="+mn-ea"/>
                <a:cs typeface="Tahoma" pitchFamily="34" charset="0"/>
              </a:rPr>
              <a:t>business</a:t>
            </a:r>
            <a:endParaRPr kumimoji="0" lang="en-US" sz="1600" b="1" i="0" u="none" strike="noStrike" kern="0" cap="none" spc="0" normalizeH="0" baseline="0" noProof="0" dirty="0" smtClean="0">
              <a:ln>
                <a:noFill/>
              </a:ln>
              <a:solidFill>
                <a:srgbClr val="2D2D8A">
                  <a:lumMod val="60000"/>
                  <a:lumOff val="40000"/>
                </a:srgbClr>
              </a:solidFill>
              <a:effectLst/>
              <a:uLnTx/>
              <a:uFillTx/>
              <a:latin typeface="Tahoma" pitchFamily="34" charset="0"/>
              <a:ea typeface="+mn-ea"/>
              <a:cs typeface="Tahoma" pitchFamily="34" charset="0"/>
            </a:endParaRPr>
          </a:p>
          <a:p>
            <a:pPr marL="342900" marR="0" lvl="0" indent="-34290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mk-MK" sz="1600" b="0" i="0" u="none" strike="noStrike" kern="0" cap="none" spc="0" normalizeH="0" baseline="0" noProof="0" dirty="0" smtClean="0">
              <a:ln>
                <a:noFill/>
              </a:ln>
              <a:solidFill>
                <a:srgbClr val="2D2D8A">
                  <a:lumMod val="60000"/>
                  <a:lumOff val="40000"/>
                </a:srgbClr>
              </a:solidFill>
              <a:effectLst/>
              <a:uLnTx/>
              <a:uFillTx/>
              <a:latin typeface="Tahoma" pitchFamily="34" charset="0"/>
              <a:ea typeface="+mn-ea"/>
              <a:cs typeface="Tahoma" pitchFamily="34" charset="0"/>
            </a:endParaRPr>
          </a:p>
          <a:p>
            <a:pPr marL="342900" marR="0" lvl="0" indent="-342900" algn="just" defTabSz="91440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rgbClr val="F2B300"/>
              </a:buClr>
              <a:buSzTx/>
              <a:buFontTx/>
              <a:buNone/>
              <a:tabLst/>
              <a:defRPr/>
            </a:pPr>
            <a:endParaRPr kumimoji="0" lang="mk-MK" sz="1600" b="0" i="0" u="none" strike="noStrike" kern="0" cap="none" spc="0" normalizeH="0" baseline="0" noProof="0" dirty="0" smtClean="0">
              <a:ln>
                <a:noFill/>
              </a:ln>
              <a:solidFill>
                <a:srgbClr val="2D2D8A">
                  <a:lumMod val="60000"/>
                  <a:lumOff val="40000"/>
                </a:srgbClr>
              </a:solidFill>
              <a:effectLst/>
              <a:uLnTx/>
              <a:uFillTx/>
              <a:latin typeface="Tahoma" pitchFamily="34" charset="0"/>
              <a:ea typeface="+mn-ea"/>
              <a:cs typeface="Tahoma" pitchFamily="34" charset="0"/>
            </a:endParaRPr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2821335" y="1114425"/>
            <a:ext cx="228600" cy="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Oval 9"/>
          <p:cNvSpPr/>
          <p:nvPr/>
        </p:nvSpPr>
        <p:spPr>
          <a:xfrm>
            <a:off x="3131840" y="771525"/>
            <a:ext cx="1752600" cy="685800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ahoma" pitchFamily="34" charset="0"/>
                <a:cs typeface="Tahoma" pitchFamily="34" charset="0"/>
              </a:rPr>
              <a:t>New reporting</a:t>
            </a:r>
            <a:endParaRPr lang="en-US" sz="1200" b="1" dirty="0">
              <a:solidFill>
                <a:schemeClr val="tx2">
                  <a:lumMod val="60000"/>
                  <a:lumOff val="40000"/>
                </a:schemeClr>
              </a:solidFill>
              <a:latin typeface="Tahoma" pitchFamily="34" charset="0"/>
              <a:cs typeface="Tahoma" pitchFamily="34" charset="0"/>
            </a:endParaRPr>
          </a:p>
        </p:txBody>
      </p:sp>
      <p:cxnSp>
        <p:nvCxnSpPr>
          <p:cNvPr id="11" name="Straight Arrow Connector 10"/>
          <p:cNvCxnSpPr/>
          <p:nvPr/>
        </p:nvCxnSpPr>
        <p:spPr>
          <a:xfrm>
            <a:off x="1115616" y="1152525"/>
            <a:ext cx="0" cy="304800"/>
          </a:xfrm>
          <a:prstGeom prst="straightConnector1">
            <a:avLst/>
          </a:prstGeom>
          <a:ln w="412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val 13"/>
          <p:cNvSpPr/>
          <p:nvPr/>
        </p:nvSpPr>
        <p:spPr>
          <a:xfrm>
            <a:off x="462658" y="1457325"/>
            <a:ext cx="1828800" cy="762000"/>
          </a:xfrm>
          <a:prstGeom prst="ellipse">
            <a:avLst/>
          </a:prstGeom>
          <a:solidFill>
            <a:srgbClr val="BBE0E3"/>
          </a:solidFill>
          <a:ln w="25400" cap="flat" cmpd="sng" algn="ctr">
            <a:solidFill>
              <a:srgbClr val="BBE0E3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99">
                    <a:lumMod val="60000"/>
                    <a:lumOff val="40000"/>
                  </a:srgbClr>
                </a:solidFill>
                <a:effectLst/>
                <a:uLnTx/>
                <a:uFillTx/>
                <a:latin typeface="Tahoma" pitchFamily="34" charset="0"/>
                <a:ea typeface="+mn-ea"/>
                <a:cs typeface="Tahoma" pitchFamily="34" charset="0"/>
              </a:rPr>
              <a:t>Old reporting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4427984" y="1444377"/>
            <a:ext cx="4340746" cy="4038600"/>
          </a:xfrm>
          <a:prstGeom prst="roundRect">
            <a:avLst/>
          </a:prstGeom>
          <a:gradFill rotWithShape="1">
            <a:gsLst>
              <a:gs pos="0">
                <a:srgbClr val="DAEDEF">
                  <a:tint val="50000"/>
                  <a:satMod val="300000"/>
                </a:srgbClr>
              </a:gs>
              <a:gs pos="35000">
                <a:srgbClr val="DAEDEF">
                  <a:tint val="37000"/>
                  <a:satMod val="300000"/>
                </a:srgbClr>
              </a:gs>
              <a:gs pos="100000">
                <a:srgbClr val="DAEDEF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DAEDEF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US" sz="1400" kern="0" dirty="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sz="1400" kern="0" dirty="0" smtClean="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All financial contracts, that </a:t>
            </a:r>
            <a:r>
              <a:rPr lang="en-US" sz="1400" b="1" kern="0" dirty="0" smtClean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specify for the first time the interest rate</a:t>
            </a:r>
            <a:r>
              <a:rPr lang="en-US" sz="1400" kern="0" dirty="0" smtClean="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 of deposits/loans and all new negotiations of existing deposits/loans.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lang="en-US" sz="1400" kern="0" dirty="0">
              <a:solidFill>
                <a:srgbClr val="000000"/>
              </a:solidFill>
              <a:latin typeface="Tahoma" pitchFamily="34" charset="0"/>
              <a:cs typeface="Tahoma" pitchFamily="34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US" sz="1400" b="1" kern="0" dirty="0" smtClean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 Bad loans and loans </a:t>
            </a:r>
            <a:r>
              <a:rPr lang="en-US" sz="1400" b="1" kern="0" dirty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for debt restructuring </a:t>
            </a:r>
            <a:r>
              <a:rPr lang="en-US" sz="1400" kern="0" dirty="0" smtClean="0">
                <a:latin typeface="Tahoma" pitchFamily="34" charset="0"/>
                <a:cs typeface="Tahoma" pitchFamily="34" charset="0"/>
              </a:rPr>
              <a:t>with agreed</a:t>
            </a:r>
            <a:r>
              <a:rPr lang="en-US" sz="1400" kern="0" dirty="0" smtClean="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sz="1400" kern="0" dirty="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interest rates below </a:t>
            </a:r>
            <a:r>
              <a:rPr lang="en-US" sz="1400" kern="0" dirty="0" smtClean="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market conditions, </a:t>
            </a:r>
            <a:r>
              <a:rPr lang="en-US" sz="1400" kern="0" dirty="0" smtClean="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are </a:t>
            </a:r>
            <a:r>
              <a:rPr lang="en-US" sz="1400" kern="0" dirty="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not </a:t>
            </a:r>
            <a:r>
              <a:rPr lang="en-US" sz="1400" kern="0" dirty="0" smtClean="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collected</a:t>
            </a:r>
            <a:r>
              <a:rPr lang="en-US" sz="1400" kern="0" dirty="0" smtClean="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;</a:t>
            </a:r>
            <a:endParaRPr kumimoji="0" lang="mk-MK" sz="14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itchFamily="34" charset="0"/>
              <a:ea typeface="+mn-ea"/>
              <a:cs typeface="Tahoma" pitchFamily="34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lang="en-US" sz="1400" b="1" kern="0" dirty="0">
              <a:solidFill>
                <a:srgbClr val="FF0000"/>
              </a:solidFill>
              <a:latin typeface="Tahoma" pitchFamily="34" charset="0"/>
              <a:cs typeface="Tahoma" pitchFamily="34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US" sz="1400" b="1" kern="0" dirty="0" smtClean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 Prolongations </a:t>
            </a:r>
            <a:r>
              <a:rPr lang="en-US" sz="1400" b="1" kern="0" dirty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of existing </a:t>
            </a:r>
            <a:r>
              <a:rPr lang="en-US" sz="1400" b="1" kern="0" dirty="0" smtClean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deposits/loans </a:t>
            </a:r>
            <a:r>
              <a:rPr lang="en-US" sz="1400" kern="0" dirty="0">
                <a:latin typeface="Tahoma" pitchFamily="34" charset="0"/>
                <a:cs typeface="Tahoma" pitchFamily="34" charset="0"/>
              </a:rPr>
              <a:t>contracts  that are carried out </a:t>
            </a:r>
            <a:r>
              <a:rPr lang="en-US" sz="1400" kern="0" dirty="0" smtClean="0">
                <a:latin typeface="Tahoma" pitchFamily="34" charset="0"/>
                <a:cs typeface="Tahoma" pitchFamily="34" charset="0"/>
              </a:rPr>
              <a:t>automatically, </a:t>
            </a:r>
            <a:r>
              <a:rPr lang="en-US" sz="1400" kern="0" dirty="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are not reported;</a:t>
            </a:r>
            <a:endParaRPr kumimoji="0" lang="mk-MK" sz="14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itchFamily="34" charset="0"/>
              <a:ea typeface="+mn-ea"/>
              <a:cs typeface="Tahoma" pitchFamily="34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mk-MK" sz="14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itchFamily="34" charset="0"/>
              <a:ea typeface="+mn-ea"/>
              <a:cs typeface="Tahoma" pitchFamily="34" charset="0"/>
            </a:endParaRPr>
          </a:p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itchFamily="34" charset="0"/>
              <a:ea typeface="+mn-ea"/>
              <a:cs typeface="Tahoma" pitchFamily="34" charset="0"/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107504" y="2348880"/>
            <a:ext cx="4267200" cy="2718021"/>
          </a:xfrm>
          <a:prstGeom prst="roundRect">
            <a:avLst/>
          </a:prstGeom>
          <a:gradFill rotWithShape="1">
            <a:gsLst>
              <a:gs pos="0">
                <a:srgbClr val="333399">
                  <a:tint val="50000"/>
                  <a:satMod val="300000"/>
                </a:srgbClr>
              </a:gs>
              <a:gs pos="35000">
                <a:srgbClr val="333399">
                  <a:tint val="37000"/>
                  <a:satMod val="300000"/>
                </a:srgbClr>
              </a:gs>
              <a:gs pos="100000">
                <a:srgbClr val="333399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333399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algn="just" eaLnBrk="1" hangingPunct="1">
              <a:lnSpc>
                <a:spcPct val="80000"/>
              </a:lnSpc>
              <a:buClr>
                <a:srgbClr val="F2B300"/>
              </a:buClr>
            </a:pPr>
            <a:endParaRPr lang="mk-MK" sz="2400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just" eaLnBrk="1" hangingPunct="1">
              <a:lnSpc>
                <a:spcPct val="80000"/>
              </a:lnSpc>
              <a:buClr>
                <a:srgbClr val="F2B300"/>
              </a:buClr>
              <a:buNone/>
            </a:pPr>
            <a:r>
              <a:rPr lang="en-US" sz="1400" kern="0" dirty="0" smtClean="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-All </a:t>
            </a:r>
            <a:r>
              <a:rPr lang="en-US" sz="1400" kern="0" dirty="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new </a:t>
            </a:r>
            <a:r>
              <a:rPr lang="en-US" sz="1400" kern="0" dirty="0" smtClean="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business</a:t>
            </a:r>
            <a:r>
              <a:rPr lang="en-US" sz="1400" kern="0" dirty="0" smtClean="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 on </a:t>
            </a:r>
            <a:r>
              <a:rPr lang="en-US" sz="1400" kern="0" dirty="0" smtClean="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loans/deposits, that </a:t>
            </a:r>
            <a:r>
              <a:rPr lang="en-US" sz="1400" kern="0" dirty="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are </a:t>
            </a:r>
            <a:r>
              <a:rPr lang="en-US" sz="1400" kern="0" dirty="0" smtClean="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covered in book keeping </a:t>
            </a:r>
            <a:r>
              <a:rPr lang="en-US" sz="1400" b="1" kern="0" dirty="0" smtClean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as </a:t>
            </a:r>
            <a:r>
              <a:rPr lang="en-US" sz="1400" b="1" kern="0" dirty="0" smtClean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a funds’ </a:t>
            </a:r>
            <a:r>
              <a:rPr lang="en-US" sz="1400" b="1" kern="0" dirty="0" smtClean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incomes or outcomes, </a:t>
            </a:r>
            <a:r>
              <a:rPr lang="en-US" sz="1400" kern="0" dirty="0">
                <a:solidFill>
                  <a:srgbClr val="000000"/>
                </a:solidFill>
                <a:latin typeface="Tahoma" pitchFamily="34" charset="0"/>
                <a:ea typeface="Tahoma" panose="020B0604030504040204" pitchFamily="34" charset="0"/>
                <a:cs typeface="Tahoma" panose="020B0604030504040204" pitchFamily="34" charset="0"/>
              </a:rPr>
              <a:t>during the time reference period</a:t>
            </a:r>
            <a:r>
              <a:rPr lang="en-US" sz="1400" kern="0" dirty="0" smtClean="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.</a:t>
            </a:r>
            <a:endParaRPr kumimoji="0" lang="mk-MK" sz="14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itchFamily="34" charset="0"/>
              <a:ea typeface="+mn-ea"/>
              <a:cs typeface="Tahoma" pitchFamily="34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lang="en-US" sz="1400" kern="0" dirty="0">
              <a:solidFill>
                <a:srgbClr val="000000"/>
              </a:solidFill>
              <a:latin typeface="Tahoma" pitchFamily="34" charset="0"/>
              <a:cs typeface="Tahoma" pitchFamily="34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US" sz="1400" kern="0" dirty="0" smtClean="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 All </a:t>
            </a:r>
            <a:r>
              <a:rPr lang="en-US" sz="1400" b="1" kern="0" dirty="0" smtClean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loans for debt restructuring </a:t>
            </a:r>
            <a:r>
              <a:rPr lang="en-US" sz="1400" kern="0" dirty="0" smtClean="0">
                <a:latin typeface="Tahoma" pitchFamily="34" charset="0"/>
                <a:cs typeface="Tahoma" pitchFamily="34" charset="0"/>
              </a:rPr>
              <a:t>and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kumimoji="0" lang="en-US" sz="1400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Tahoma" pitchFamily="34" charset="0"/>
              <a:cs typeface="Tahoma" pitchFamily="34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US" sz="1400" b="1" kern="0" dirty="0" smtClean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 Prolongations of existing deposits/loans </a:t>
            </a:r>
            <a:r>
              <a:rPr lang="en-US" sz="1400" kern="0" dirty="0" smtClean="0">
                <a:latin typeface="Tahoma" pitchFamily="34" charset="0"/>
                <a:cs typeface="Tahoma" pitchFamily="34" charset="0"/>
              </a:rPr>
              <a:t>contracts  that are carried out automatically</a:t>
            </a:r>
            <a:r>
              <a:rPr lang="en-US" sz="1400" kern="0" dirty="0" smtClean="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.</a:t>
            </a:r>
            <a:endParaRPr kumimoji="0" lang="mk-MK" sz="14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itchFamily="34" charset="0"/>
              <a:ea typeface="+mn-ea"/>
              <a:cs typeface="Tahoma" pitchFamily="34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mk-MK" sz="1400" b="1" i="0" u="none" strike="noStrike" kern="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ahoma" pitchFamily="34" charset="0"/>
              <a:ea typeface="+mn-ea"/>
              <a:cs typeface="Tahoma" pitchFamily="34" charset="0"/>
            </a:endParaRPr>
          </a:p>
        </p:txBody>
      </p:sp>
      <p:sp>
        <p:nvSpPr>
          <p:cNvPr id="23" name="Rectangle 5"/>
          <p:cNvSpPr txBox="1">
            <a:spLocks noChangeArrowheads="1"/>
          </p:cNvSpPr>
          <p:nvPr/>
        </p:nvSpPr>
        <p:spPr bwMode="auto">
          <a:xfrm>
            <a:off x="330346" y="5578227"/>
            <a:ext cx="457200" cy="304800"/>
          </a:xfrm>
          <a:prstGeom prst="rect">
            <a:avLst/>
          </a:prstGeom>
          <a:solidFill>
            <a:srgbClr val="FFFFFF"/>
          </a:solidFill>
          <a:ln w="25400" cap="flat" cmpd="sng" algn="ctr">
            <a:solidFill>
              <a:srgbClr val="FFFFFF"/>
            </a:solidFill>
            <a:prstDash val="solid"/>
            <a:headEnd/>
            <a:tailEnd/>
          </a:ln>
          <a:effectLst/>
        </p:spPr>
        <p:txBody>
          <a:bodyPr vert="horz" wrap="square" lIns="14400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Tahoma" pitchFamily="34" charset="0"/>
              </a:rPr>
              <a:t>b</a:t>
            </a:r>
            <a:r>
              <a:rPr kumimoji="0" lang="mk-MK" sz="16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Tahoma" pitchFamily="34" charset="0"/>
              </a:rPr>
              <a:t>.</a:t>
            </a:r>
            <a:endParaRPr kumimoji="0" lang="mk-MK" sz="1600" b="0" i="0" u="none" strike="noStrike" kern="0" cap="none" spc="0" normalizeH="0" baseline="0" noProof="0" dirty="0" smtClean="0">
              <a:ln>
                <a:noFill/>
              </a:ln>
              <a:solidFill>
                <a:srgbClr val="2D2D8A">
                  <a:lumMod val="60000"/>
                  <a:lumOff val="40000"/>
                </a:srgbClr>
              </a:solidFill>
              <a:effectLst/>
              <a:uLnTx/>
              <a:uFillTx/>
              <a:latin typeface="Tahoma" pitchFamily="34" charset="0"/>
              <a:ea typeface="+mn-ea"/>
              <a:cs typeface="Tahoma" pitchFamily="34" charset="0"/>
            </a:endParaRPr>
          </a:p>
          <a:p>
            <a:pPr marL="342900" marR="0" lvl="0" indent="-342900" algn="just" defTabSz="91440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rgbClr val="F2B300"/>
              </a:buClr>
              <a:buSzTx/>
              <a:buFontTx/>
              <a:buNone/>
              <a:tabLst/>
              <a:defRPr/>
            </a:pPr>
            <a:endParaRPr kumimoji="0" lang="mk-MK" sz="1600" b="0" i="0" u="none" strike="noStrike" kern="0" cap="none" spc="0" normalizeH="0" baseline="0" noProof="0" dirty="0" smtClean="0">
              <a:ln>
                <a:noFill/>
              </a:ln>
              <a:solidFill>
                <a:srgbClr val="2D2D8A">
                  <a:lumMod val="60000"/>
                  <a:lumOff val="40000"/>
                </a:srgbClr>
              </a:solidFill>
              <a:effectLst/>
              <a:uLnTx/>
              <a:uFillTx/>
              <a:latin typeface="Tahoma" pitchFamily="34" charset="0"/>
              <a:ea typeface="+mn-ea"/>
              <a:cs typeface="Tahoma" pitchFamily="34" charset="0"/>
            </a:endParaRPr>
          </a:p>
        </p:txBody>
      </p:sp>
      <p:sp>
        <p:nvSpPr>
          <p:cNvPr id="25" name="Rectangle 5"/>
          <p:cNvSpPr txBox="1">
            <a:spLocks noChangeArrowheads="1"/>
          </p:cNvSpPr>
          <p:nvPr/>
        </p:nvSpPr>
        <p:spPr bwMode="auto">
          <a:xfrm>
            <a:off x="687735" y="5578227"/>
            <a:ext cx="4724400" cy="304800"/>
          </a:xfrm>
          <a:prstGeom prst="rect">
            <a:avLst/>
          </a:prstGeom>
          <a:solidFill>
            <a:srgbClr val="FFFFFF"/>
          </a:solidFill>
          <a:ln w="25400" cap="flat" cmpd="sng" algn="ctr">
            <a:solidFill>
              <a:srgbClr val="FFFFFF"/>
            </a:solidFill>
            <a:prstDash val="solid"/>
            <a:headEnd/>
            <a:tailEnd/>
          </a:ln>
          <a:effectLst/>
        </p:spPr>
        <p:txBody>
          <a:bodyPr vert="horz" wrap="square" lIns="14400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00" b="1" kern="0" dirty="0" smtClean="0">
                <a:solidFill>
                  <a:srgbClr val="2D2D8A">
                    <a:lumMod val="60000"/>
                    <a:lumOff val="40000"/>
                  </a:srgbClr>
                </a:solidFill>
                <a:latin typeface="Tahoma" pitchFamily="34" charset="0"/>
                <a:cs typeface="Tahoma" pitchFamily="34" charset="0"/>
              </a:rPr>
              <a:t>Outstanding amounts</a:t>
            </a:r>
            <a:endParaRPr kumimoji="0" lang="mk-MK" sz="1600" b="0" i="0" u="none" strike="noStrike" kern="0" cap="none" spc="0" normalizeH="0" baseline="0" noProof="0" dirty="0" smtClean="0">
              <a:ln>
                <a:noFill/>
              </a:ln>
              <a:solidFill>
                <a:srgbClr val="2D2D8A">
                  <a:lumMod val="60000"/>
                  <a:lumOff val="40000"/>
                </a:srgbClr>
              </a:solidFill>
              <a:effectLst/>
              <a:uLnTx/>
              <a:uFillTx/>
              <a:latin typeface="Tahoma" pitchFamily="34" charset="0"/>
              <a:ea typeface="+mn-ea"/>
              <a:cs typeface="Tahoma" pitchFamily="34" charset="0"/>
            </a:endParaRPr>
          </a:p>
        </p:txBody>
      </p:sp>
      <p:sp>
        <p:nvSpPr>
          <p:cNvPr id="29" name="Rounded Rectangle 28"/>
          <p:cNvSpPr/>
          <p:nvPr/>
        </p:nvSpPr>
        <p:spPr>
          <a:xfrm>
            <a:off x="335654" y="5908538"/>
            <a:ext cx="8010939" cy="444610"/>
          </a:xfrm>
          <a:prstGeom prst="roundRect">
            <a:avLst/>
          </a:prstGeom>
          <a:gradFill rotWithShape="1">
            <a:gsLst>
              <a:gs pos="0">
                <a:srgbClr val="FFFFFF">
                  <a:lumMod val="85000"/>
                </a:srgbClr>
              </a:gs>
              <a:gs pos="35000">
                <a:srgbClr val="333399">
                  <a:tint val="37000"/>
                  <a:satMod val="300000"/>
                </a:srgbClr>
              </a:gs>
              <a:gs pos="100000">
                <a:srgbClr val="333399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333399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kern="0" dirty="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No methodological differences </a:t>
            </a:r>
            <a:r>
              <a:rPr lang="en-US" sz="1400" kern="0" dirty="0" smtClean="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between </a:t>
            </a:r>
            <a:r>
              <a:rPr lang="en-US" sz="1400" kern="0" dirty="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the old and the new reporting</a:t>
            </a:r>
            <a:endParaRPr kumimoji="0" lang="mk-MK" sz="14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itchFamily="34" charset="0"/>
              <a:ea typeface="+mn-ea"/>
              <a:cs typeface="Tahoma" pitchFamily="34" charset="0"/>
            </a:endParaRP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179512" y="1484784"/>
            <a:ext cx="8686800" cy="4759424"/>
          </a:xfrm>
        </p:spPr>
        <p:txBody>
          <a:bodyPr/>
          <a:lstStyle/>
          <a:p>
            <a:pPr algn="just" eaLnBrk="1" hangingPunct="1">
              <a:lnSpc>
                <a:spcPct val="80000"/>
              </a:lnSpc>
              <a:buClr>
                <a:srgbClr val="F2B300"/>
              </a:buClr>
              <a:buNone/>
            </a:pPr>
            <a:r>
              <a:rPr lang="mk-MK" sz="2000" dirty="0" smtClean="0">
                <a:latin typeface="Tahoma" pitchFamily="34" charset="0"/>
                <a:cs typeface="Tahoma" pitchFamily="34" charset="0"/>
              </a:rPr>
              <a:t>	</a:t>
            </a:r>
          </a:p>
          <a:p>
            <a:pPr algn="just" eaLnBrk="1" hangingPunct="1">
              <a:lnSpc>
                <a:spcPct val="80000"/>
              </a:lnSpc>
              <a:buClr>
                <a:srgbClr val="F2B300"/>
              </a:buClr>
              <a:buNone/>
            </a:pPr>
            <a:r>
              <a:rPr lang="mk-MK" sz="2000" dirty="0" smtClean="0">
                <a:latin typeface="Tahoma" pitchFamily="34" charset="0"/>
                <a:cs typeface="Tahoma" pitchFamily="34" charset="0"/>
              </a:rPr>
              <a:t>	</a:t>
            </a:r>
            <a:endParaRPr lang="mk-MK" sz="2400" dirty="0" smtClean="0"/>
          </a:p>
          <a:p>
            <a:pPr algn="just" eaLnBrk="1" hangingPunct="1">
              <a:lnSpc>
                <a:spcPct val="80000"/>
              </a:lnSpc>
              <a:buClr>
                <a:srgbClr val="F2B300"/>
              </a:buClr>
              <a:buFont typeface="Wingdings" pitchFamily="2" charset="2"/>
              <a:buChar char="§"/>
            </a:pPr>
            <a:endParaRPr lang="mk-MK" sz="24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just" eaLnBrk="1" hangingPunct="1">
              <a:lnSpc>
                <a:spcPct val="80000"/>
              </a:lnSpc>
              <a:buClr>
                <a:srgbClr val="F2B300"/>
              </a:buClr>
              <a:buNone/>
            </a:pPr>
            <a:endParaRPr lang="mk-MK" sz="2400" dirty="0" smtClean="0"/>
          </a:p>
        </p:txBody>
      </p:sp>
      <p:sp>
        <p:nvSpPr>
          <p:cNvPr id="3076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460432" y="6165304"/>
            <a:ext cx="360040" cy="340147"/>
          </a:xfrm>
          <a:noFill/>
        </p:spPr>
        <p:txBody>
          <a:bodyPr/>
          <a:lstStyle/>
          <a:p>
            <a:fld id="{F15B87A0-B3BA-4061-A146-956C3B0F9912}" type="slidenum">
              <a:rPr lang="en-US" smtClean="0"/>
              <a:pPr/>
              <a:t>8</a:t>
            </a:fld>
            <a:endParaRPr lang="en-US" dirty="0" smtClean="0"/>
          </a:p>
        </p:txBody>
      </p:sp>
      <p:sp>
        <p:nvSpPr>
          <p:cNvPr id="2" name="Rectangle 1"/>
          <p:cNvSpPr/>
          <p:nvPr/>
        </p:nvSpPr>
        <p:spPr>
          <a:xfrm>
            <a:off x="935596" y="892751"/>
            <a:ext cx="741682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kern="0" dirty="0" smtClean="0">
                <a:solidFill>
                  <a:srgbClr val="000099">
                    <a:lumMod val="60000"/>
                    <a:lumOff val="40000"/>
                  </a:srgbClr>
                </a:solidFill>
                <a:latin typeface="Tahoma" pitchFamily="34" charset="0"/>
                <a:cs typeface="Tahoma" pitchFamily="34" charset="0"/>
              </a:rPr>
              <a:t>Differences between the new and old methodology data</a:t>
            </a:r>
            <a:endParaRPr lang="en-US" b="1" kern="0" dirty="0">
              <a:solidFill>
                <a:srgbClr val="000099">
                  <a:lumMod val="60000"/>
                  <a:lumOff val="40000"/>
                </a:srgbClr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6" name="Rectangle 5"/>
          <p:cNvSpPr txBox="1">
            <a:spLocks noChangeArrowheads="1"/>
          </p:cNvSpPr>
          <p:nvPr/>
        </p:nvSpPr>
        <p:spPr bwMode="auto">
          <a:xfrm>
            <a:off x="467544" y="1556792"/>
            <a:ext cx="8352928" cy="4680520"/>
          </a:xfrm>
          <a:prstGeom prst="rect">
            <a:avLst/>
          </a:prstGeom>
          <a:gradFill rotWithShape="1">
            <a:gsLst>
              <a:gs pos="0">
                <a:srgbClr val="2D2D8A">
                  <a:tint val="50000"/>
                  <a:satMod val="300000"/>
                </a:srgbClr>
              </a:gs>
              <a:gs pos="35000">
                <a:srgbClr val="2D2D8A">
                  <a:tint val="37000"/>
                  <a:satMod val="300000"/>
                </a:srgbClr>
              </a:gs>
              <a:gs pos="100000">
                <a:srgbClr val="2D2D8A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2D2D8A">
                <a:shade val="95000"/>
                <a:satMod val="105000"/>
              </a:srgbClr>
            </a:solidFill>
            <a:prstDash val="solid"/>
            <a:headEnd/>
            <a:tailEnd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vert="horz" wrap="square" lIns="14400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endParaRPr lang="en-US" sz="1400" b="1" kern="0" dirty="0" smtClean="0">
              <a:solidFill>
                <a:srgbClr val="000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342900" marR="0" lvl="0" indent="-34290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en-US" sz="1400" b="1" kern="0" dirty="0" smtClean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Greater scope: </a:t>
            </a:r>
            <a:r>
              <a:rPr lang="en-US" sz="1400" kern="0" dirty="0" smtClean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i</a:t>
            </a:r>
            <a:r>
              <a:rPr lang="en-US" sz="1400" kern="0" dirty="0" smtClean="0">
                <a:latin typeface="Tahoma" pitchFamily="34" charset="0"/>
                <a:cs typeface="Tahoma" pitchFamily="34" charset="0"/>
              </a:rPr>
              <a:t>ncluding </a:t>
            </a:r>
            <a:r>
              <a:rPr lang="en-US" sz="1400" kern="0" dirty="0">
                <a:latin typeface="Tahoma" pitchFamily="34" charset="0"/>
                <a:cs typeface="Tahoma" pitchFamily="34" charset="0"/>
              </a:rPr>
              <a:t>savings houses as reporting </a:t>
            </a:r>
            <a:r>
              <a:rPr lang="en-US" sz="1400" kern="0" dirty="0" smtClean="0">
                <a:latin typeface="Tahoma" pitchFamily="34" charset="0"/>
                <a:cs typeface="Tahoma" pitchFamily="34" charset="0"/>
              </a:rPr>
              <a:t>entities, </a:t>
            </a:r>
            <a:r>
              <a:rPr lang="en-US" sz="1400" kern="0" dirty="0">
                <a:latin typeface="Tahoma" pitchFamily="34" charset="0"/>
                <a:cs typeface="Tahoma" pitchFamily="34" charset="0"/>
              </a:rPr>
              <a:t>non-profit </a:t>
            </a:r>
            <a:r>
              <a:rPr lang="en-US" sz="1400" kern="0" dirty="0">
                <a:latin typeface="Tahoma" pitchFamily="34" charset="0"/>
                <a:cs typeface="Tahoma" pitchFamily="34" charset="0"/>
              </a:rPr>
              <a:t>institutions serving households,</a:t>
            </a:r>
            <a:r>
              <a:rPr lang="en-US" sz="1400" b="1" kern="0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1400" kern="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as well as </a:t>
            </a:r>
            <a:r>
              <a:rPr lang="en-US" sz="1400" b="1" kern="0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more detail breakdown by currencies (EUR, US dollars, CHF and other currencies).</a:t>
            </a:r>
            <a:endParaRPr kumimoji="0" lang="mk-MK" sz="1400" b="1" i="0" u="none" strike="noStrike" kern="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1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2. </a:t>
            </a:r>
            <a:r>
              <a:rPr lang="en-US" sz="1400" b="1" kern="0" dirty="0" smtClean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Outstanding </a:t>
            </a:r>
            <a:r>
              <a:rPr lang="en-US" sz="1400" b="1" kern="0" dirty="0" smtClean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amounts</a:t>
            </a:r>
            <a:r>
              <a:rPr kumimoji="0" lang="ru-RU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:</a:t>
            </a:r>
            <a:endParaRPr kumimoji="0" lang="ru-RU" sz="14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285750" marR="0" lvl="0" indent="-28575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lang="en-US" sz="1400" kern="0" dirty="0" smtClean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For </a:t>
            </a:r>
            <a:r>
              <a:rPr lang="en-US" sz="1400" kern="0" dirty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the category </a:t>
            </a:r>
            <a:r>
              <a:rPr lang="en-US" sz="1400" b="1" kern="0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loans</a:t>
            </a:r>
            <a:r>
              <a:rPr lang="en-US" sz="1400" kern="0" dirty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:</a:t>
            </a:r>
          </a:p>
          <a:p>
            <a:pPr marL="285750" marR="0" lvl="0" indent="-28575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kern="0" dirty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         - New financial instrument </a:t>
            </a:r>
            <a:r>
              <a:rPr lang="en-US" sz="1400" b="1" kern="0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financial leasing</a:t>
            </a:r>
            <a:r>
              <a:rPr lang="en-US" sz="1400" kern="0" dirty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.</a:t>
            </a:r>
            <a:endParaRPr kumimoji="0" lang="ru-RU" sz="14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285750" marR="0" lvl="0" indent="-28575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lang="en-US" sz="1400" kern="0" dirty="0" smtClean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For </a:t>
            </a:r>
            <a:r>
              <a:rPr lang="en-US" sz="1400" kern="0" dirty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the category </a:t>
            </a:r>
            <a:r>
              <a:rPr lang="en-US" sz="1400" b="1" kern="0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deposits</a:t>
            </a:r>
            <a:r>
              <a:rPr lang="en-US" sz="1400" kern="0" dirty="0" smtClean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:</a:t>
            </a:r>
            <a:endParaRPr lang="en-US" sz="1400" kern="0" dirty="0">
              <a:solidFill>
                <a:srgbClr val="000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285750" marR="0" lvl="0" indent="-28575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         - </a:t>
            </a:r>
            <a:r>
              <a:rPr lang="en-US" sz="1400" b="1" kern="0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sight </a:t>
            </a:r>
            <a:r>
              <a:rPr lang="en-US" sz="1400" b="1" kern="0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deposits</a:t>
            </a:r>
            <a:r>
              <a:rPr lang="en-US" sz="1400" kern="0" dirty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and </a:t>
            </a:r>
            <a:r>
              <a:rPr lang="en-US" sz="1400" b="1" kern="0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overnight deposits </a:t>
            </a:r>
            <a:r>
              <a:rPr lang="en-US" sz="1400" kern="0" dirty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are not included in </a:t>
            </a:r>
            <a:r>
              <a:rPr lang="en-US" sz="1400" kern="0" dirty="0" smtClean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the </a:t>
            </a:r>
            <a:r>
              <a:rPr lang="en-US" sz="1400" kern="0" dirty="0" smtClean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Interest </a:t>
            </a:r>
            <a:r>
              <a:rPr lang="en-US" sz="1400" kern="0" dirty="0" smtClean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Rate Statistics for </a:t>
            </a:r>
            <a:r>
              <a:rPr lang="en-US" sz="1400" kern="0" dirty="0" smtClean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outstanding amounts, but </a:t>
            </a:r>
            <a:r>
              <a:rPr lang="en-US" sz="1400" kern="0" dirty="0" smtClean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they are included in </a:t>
            </a:r>
            <a:r>
              <a:rPr lang="en-US" sz="1400" kern="0" dirty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a separate report </a:t>
            </a:r>
            <a:r>
              <a:rPr lang="en-US" sz="1400" kern="0" dirty="0" smtClean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KS5 </a:t>
            </a:r>
            <a:r>
              <a:rPr lang="en-US" sz="1400" kern="0" dirty="0" smtClean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for </a:t>
            </a:r>
            <a:r>
              <a:rPr lang="en-US" sz="1400" kern="0" dirty="0" smtClean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overnight deposits, revolving loans, overdrafts and credit cards credits.</a:t>
            </a:r>
            <a:endParaRPr lang="en-US" sz="1400" kern="0" dirty="0" smtClean="0">
              <a:solidFill>
                <a:srgbClr val="000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285750" marR="0" lvl="0" indent="-28575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         - </a:t>
            </a: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t</a:t>
            </a:r>
            <a:r>
              <a:rPr lang="en-US" sz="1400" kern="0" dirty="0" smtClean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here is </a:t>
            </a:r>
            <a:r>
              <a:rPr lang="en-US" sz="1400" kern="0" dirty="0" smtClean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a slight increase/decrease of the interest rates due to the </a:t>
            </a:r>
            <a:r>
              <a:rPr lang="en-US" sz="1400" b="1" kern="0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changes of maturity breakdown’ margins</a:t>
            </a:r>
            <a:r>
              <a:rPr lang="en-US" sz="1400" kern="0" dirty="0" smtClean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.</a:t>
            </a:r>
            <a:endParaRPr kumimoji="0" lang="ru-RU" sz="14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285750" marR="0" lvl="0" indent="-28575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285750" marR="0" lvl="0" indent="-28575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lang="en-US" sz="1400" b="1" kern="0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Revolving </a:t>
            </a:r>
            <a:r>
              <a:rPr lang="en-US" sz="1400" b="1" kern="0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loans </a:t>
            </a:r>
            <a:r>
              <a:rPr lang="en-US" sz="1400" kern="0" dirty="0">
                <a:latin typeface="Tahoma" pitchFamily="34" charset="0"/>
                <a:ea typeface="Tahoma" pitchFamily="34" charset="0"/>
                <a:cs typeface="Tahoma" pitchFamily="34" charset="0"/>
              </a:rPr>
              <a:t>are shown as a separate category in the report </a:t>
            </a:r>
            <a:r>
              <a:rPr lang="en-US" sz="1400" kern="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KS5, and they are </a:t>
            </a:r>
            <a:r>
              <a:rPr lang="en-US" sz="1400" kern="0" dirty="0">
                <a:latin typeface="Tahoma" pitchFamily="34" charset="0"/>
                <a:ea typeface="Tahoma" pitchFamily="34" charset="0"/>
                <a:cs typeface="Tahoma" pitchFamily="34" charset="0"/>
              </a:rPr>
              <a:t>excluded </a:t>
            </a:r>
            <a:r>
              <a:rPr lang="en-US" sz="1400" kern="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from </a:t>
            </a:r>
            <a:r>
              <a:rPr lang="en-US" sz="1400" kern="0" dirty="0">
                <a:latin typeface="Tahoma" pitchFamily="34" charset="0"/>
                <a:ea typeface="Tahoma" pitchFamily="34" charset="0"/>
                <a:cs typeface="Tahoma" pitchFamily="34" charset="0"/>
              </a:rPr>
              <a:t>Interest Rate Statistics for outstanding amounts.</a:t>
            </a:r>
            <a:endParaRPr lang="mk-MK" sz="1400" kern="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mk-MK" sz="1800" b="1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mk-MK" sz="15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460432" y="6165304"/>
            <a:ext cx="405408" cy="365125"/>
          </a:xfrm>
          <a:noFill/>
        </p:spPr>
        <p:txBody>
          <a:bodyPr/>
          <a:lstStyle/>
          <a:p>
            <a:fld id="{F15B87A0-B3BA-4061-A146-956C3B0F9912}" type="slidenum">
              <a:rPr lang="en-US" smtClean="0"/>
              <a:pPr/>
              <a:t>9</a:t>
            </a:fld>
            <a:endParaRPr lang="en-US" dirty="0" smtClean="0"/>
          </a:p>
        </p:txBody>
      </p:sp>
      <p:sp>
        <p:nvSpPr>
          <p:cNvPr id="7" name="Rectangle 6"/>
          <p:cNvSpPr/>
          <p:nvPr/>
        </p:nvSpPr>
        <p:spPr>
          <a:xfrm>
            <a:off x="971600" y="692696"/>
            <a:ext cx="741682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kern="0" dirty="0">
                <a:solidFill>
                  <a:srgbClr val="000099">
                    <a:lumMod val="60000"/>
                    <a:lumOff val="40000"/>
                  </a:srgbClr>
                </a:solidFill>
                <a:latin typeface="Tahoma" pitchFamily="34" charset="0"/>
                <a:cs typeface="Tahoma" pitchFamily="34" charset="0"/>
              </a:rPr>
              <a:t>Differences between the new and old methodology data</a:t>
            </a:r>
            <a:endParaRPr lang="en-US" b="1" kern="0" dirty="0">
              <a:solidFill>
                <a:srgbClr val="000099">
                  <a:lumMod val="60000"/>
                  <a:lumOff val="40000"/>
                </a:srgbClr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9" name="Rectangle 5"/>
          <p:cNvSpPr txBox="1">
            <a:spLocks noChangeArrowheads="1"/>
          </p:cNvSpPr>
          <p:nvPr/>
        </p:nvSpPr>
        <p:spPr bwMode="auto">
          <a:xfrm>
            <a:off x="539552" y="1400582"/>
            <a:ext cx="8064896" cy="4908738"/>
          </a:xfrm>
          <a:prstGeom prst="rect">
            <a:avLst/>
          </a:prstGeom>
          <a:gradFill rotWithShape="1">
            <a:gsLst>
              <a:gs pos="0">
                <a:srgbClr val="2D2D8A">
                  <a:tint val="50000"/>
                  <a:satMod val="300000"/>
                </a:srgbClr>
              </a:gs>
              <a:gs pos="35000">
                <a:srgbClr val="2D2D8A">
                  <a:tint val="37000"/>
                  <a:satMod val="300000"/>
                </a:srgbClr>
              </a:gs>
              <a:gs pos="100000">
                <a:srgbClr val="2D2D8A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2D2D8A">
                <a:shade val="95000"/>
                <a:satMod val="105000"/>
              </a:srgbClr>
            </a:solidFill>
            <a:prstDash val="solid"/>
            <a:headEnd/>
            <a:tailEnd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vert="horz" wrap="square" lIns="14400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3. </a:t>
            </a:r>
            <a:r>
              <a:rPr kumimoji="0" 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New </a:t>
            </a:r>
            <a:r>
              <a:rPr kumimoji="0" 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business</a:t>
            </a:r>
            <a:endParaRPr kumimoji="0" lang="en-US" sz="1400" b="1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285750" marR="0" lvl="0" indent="-28575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lang="en-US" sz="1400" b="1" kern="0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on </a:t>
            </a:r>
            <a:r>
              <a:rPr lang="en-US" sz="1400" b="1" kern="0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loans:</a:t>
            </a:r>
            <a:endParaRPr kumimoji="0" lang="en-US" sz="1400" b="1" i="0" u="none" strike="noStrike" kern="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285750" marR="0" lvl="0" indent="-28575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US" sz="1400" kern="0" dirty="0" smtClean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new financial instrument </a:t>
            </a:r>
            <a:r>
              <a:rPr lang="en-US" sz="1400" b="1" kern="0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financial </a:t>
            </a:r>
            <a:r>
              <a:rPr lang="en-US" sz="1400" b="1" kern="0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leasing</a:t>
            </a:r>
          </a:p>
          <a:p>
            <a:pPr marL="285750" marR="0" lvl="0" indent="-28575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US" sz="1400" kern="0" dirty="0" smtClean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different </a:t>
            </a:r>
            <a:r>
              <a:rPr lang="en-US" sz="1400" kern="0" dirty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methodological treatment of the </a:t>
            </a:r>
            <a:r>
              <a:rPr lang="en-US" sz="1400" b="1" kern="0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bad loans and </a:t>
            </a:r>
            <a:r>
              <a:rPr lang="en-US" sz="1400" b="1" kern="0" dirty="0" smtClean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loans </a:t>
            </a:r>
            <a:r>
              <a:rPr lang="en-US" sz="1400" b="1" kern="0" dirty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for debt restructuring</a:t>
            </a:r>
            <a:r>
              <a:rPr lang="en-US" sz="1400" b="1" kern="0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1400" kern="0" dirty="0" smtClean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(which are no longer </a:t>
            </a:r>
            <a:r>
              <a:rPr lang="en-US" sz="1400" kern="0" dirty="0" smtClean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reported), </a:t>
            </a:r>
            <a:r>
              <a:rPr lang="en-US" sz="1400" kern="0" dirty="0" smtClean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and</a:t>
            </a:r>
          </a:p>
          <a:p>
            <a:pPr marL="285750" indent="-285750" algn="just" fontAlgn="auto"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en-US" sz="1400" kern="0" dirty="0" smtClean="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All financial </a:t>
            </a:r>
            <a:r>
              <a:rPr lang="en-US" sz="1400" kern="0" dirty="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contracts, that </a:t>
            </a:r>
            <a:r>
              <a:rPr lang="en-US" sz="1400" b="1" kern="0" dirty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specify for the first time the interest rate</a:t>
            </a:r>
            <a:r>
              <a:rPr lang="en-US" sz="1400" kern="0" dirty="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 of deposits/loans and all new negotiations of existing </a:t>
            </a:r>
            <a:r>
              <a:rPr lang="en-US" sz="1400" kern="0" dirty="0" smtClean="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deposits/loans are reported, instead of financial contracts that were covered </a:t>
            </a:r>
            <a:r>
              <a:rPr lang="en-US" sz="1400" kern="0" dirty="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in book keeping </a:t>
            </a:r>
            <a:r>
              <a:rPr lang="en-US" sz="1400" b="1" kern="0" dirty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as a funds’ incomes or outcomes, </a:t>
            </a:r>
            <a:r>
              <a:rPr lang="en-US" sz="1400" kern="0" dirty="0">
                <a:solidFill>
                  <a:srgbClr val="000000"/>
                </a:solidFill>
                <a:latin typeface="Tahoma" pitchFamily="34" charset="0"/>
                <a:ea typeface="Tahoma" panose="020B0604030504040204" pitchFamily="34" charset="0"/>
                <a:cs typeface="Tahoma" panose="020B0604030504040204" pitchFamily="34" charset="0"/>
              </a:rPr>
              <a:t>during the time reference </a:t>
            </a:r>
            <a:r>
              <a:rPr lang="en-US" sz="1400" kern="0" dirty="0" smtClean="0">
                <a:solidFill>
                  <a:srgbClr val="000000"/>
                </a:solidFill>
                <a:latin typeface="Tahoma" pitchFamily="34" charset="0"/>
                <a:ea typeface="Tahoma" panose="020B0604030504040204" pitchFamily="34" charset="0"/>
                <a:cs typeface="Tahoma" panose="020B0604030504040204" pitchFamily="34" charset="0"/>
              </a:rPr>
              <a:t>period</a:t>
            </a:r>
            <a:r>
              <a:rPr lang="en-US" sz="1400" kern="0" dirty="0" smtClean="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.</a:t>
            </a:r>
            <a:endParaRPr lang="mk-MK" sz="1400" kern="0" dirty="0">
              <a:solidFill>
                <a:srgbClr val="000000"/>
              </a:solidFill>
              <a:latin typeface="Tahoma" pitchFamily="34" charset="0"/>
              <a:cs typeface="Tahoma" pitchFamily="34" charset="0"/>
            </a:endParaRPr>
          </a:p>
          <a:p>
            <a:pPr marL="285750" lvl="0" indent="-285750" algn="just" fontAlgn="auto">
              <a:spcBef>
                <a:spcPts val="0"/>
              </a:spcBef>
              <a:spcAft>
                <a:spcPts val="0"/>
              </a:spcAft>
              <a:buFontTx/>
              <a:buChar char="-"/>
            </a:pPr>
            <a:endParaRPr lang="en-US" sz="1400" kern="0" dirty="0">
              <a:solidFill>
                <a:srgbClr val="000000"/>
              </a:solidFill>
              <a:latin typeface="Tahoma" pitchFamily="34" charset="0"/>
              <a:cs typeface="Tahoma" pitchFamily="34" charset="0"/>
            </a:endParaRPr>
          </a:p>
          <a:p>
            <a:pPr marL="285750" indent="-285750" algn="just" fontAlgn="auto">
              <a:spcBef>
                <a:spcPts val="0"/>
              </a:spcBef>
              <a:spcAft>
                <a:spcPts val="0"/>
              </a:spcAft>
              <a:buFontTx/>
              <a:buChar char="-"/>
            </a:pPr>
            <a:endParaRPr lang="en-US" sz="1400" kern="0" dirty="0" smtClean="0">
              <a:solidFill>
                <a:srgbClr val="000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285750" marR="0" lvl="0" indent="-28575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lang="en-US" sz="1400" kern="0" dirty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For the category </a:t>
            </a:r>
            <a:r>
              <a:rPr lang="en-US" sz="1400" b="1" kern="0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deposits</a:t>
            </a:r>
            <a:r>
              <a:rPr lang="en-US" sz="1400" kern="0" dirty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:</a:t>
            </a:r>
          </a:p>
          <a:p>
            <a:pPr marL="285750" marR="0" lvl="0" indent="-28575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400" kern="0" dirty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        - </a:t>
            </a:r>
            <a:r>
              <a:rPr lang="en-US" sz="1400" b="1" kern="0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sight deposits</a:t>
            </a:r>
            <a:r>
              <a:rPr lang="en-US" sz="1400" kern="0" dirty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and </a:t>
            </a:r>
            <a:r>
              <a:rPr lang="en-US" sz="1400" b="1" kern="0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overnight deposits </a:t>
            </a:r>
            <a:r>
              <a:rPr lang="en-US" sz="1400" kern="0" dirty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are not included in the Interest Rate Statistics for outstanding amounts, and they are included in a separate report KS5 for overnight deposits, revolving loans, overdrafts and credit cards credits.</a:t>
            </a:r>
          </a:p>
          <a:p>
            <a:pPr marL="285750" marR="0" lvl="0" indent="-28575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400" kern="0" dirty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        - </a:t>
            </a:r>
            <a:r>
              <a:rPr lang="en-US" sz="1400" kern="0" dirty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there is slight increase/decrease of the interest rates due to the </a:t>
            </a:r>
            <a:r>
              <a:rPr lang="en-US" sz="1400" b="1" kern="0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changes of maturity breakdown’ margins</a:t>
            </a:r>
            <a:r>
              <a:rPr lang="en-US" sz="1400" kern="0" dirty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.</a:t>
            </a:r>
            <a:endParaRPr lang="ru-RU" sz="1400" kern="0" dirty="0">
              <a:solidFill>
                <a:srgbClr val="000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285750" marR="0" lvl="0" indent="-28575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285750" indent="-285750" algn="just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en-US" sz="1400" b="1" kern="0" dirty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Prolongations of existing deposits/loans </a:t>
            </a:r>
            <a:r>
              <a:rPr lang="en-US" sz="1400" kern="0" dirty="0">
                <a:latin typeface="Tahoma" pitchFamily="34" charset="0"/>
                <a:cs typeface="Tahoma" pitchFamily="34" charset="0"/>
              </a:rPr>
              <a:t>contracts  that are carried out automatically, </a:t>
            </a:r>
            <a:r>
              <a:rPr lang="en-US" sz="1400" kern="0" dirty="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are not </a:t>
            </a:r>
            <a:r>
              <a:rPr lang="en-US" sz="1400" kern="0" dirty="0" smtClean="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reported.</a:t>
            </a:r>
            <a:endParaRPr lang="mk-MK" sz="1400" kern="0" dirty="0">
              <a:solidFill>
                <a:srgbClr val="000000"/>
              </a:solidFill>
              <a:latin typeface="Tahoma" pitchFamily="34" charset="0"/>
              <a:cs typeface="Tahoma" pitchFamily="34" charset="0"/>
            </a:endParaRPr>
          </a:p>
          <a:p>
            <a:pPr marR="0" lvl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ru-RU" sz="1400" b="1" i="0" u="none" strike="noStrike" kern="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285750" marR="0" lvl="0" indent="-28575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endParaRPr kumimoji="0" lang="mk-MK" sz="14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9860</TotalTime>
  <Words>1291</Words>
  <Application>Microsoft Office PowerPoint</Application>
  <PresentationFormat>On-screen Show (4:3)</PresentationFormat>
  <Paragraphs>259</Paragraphs>
  <Slides>14</Slides>
  <Notes>12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Office Theme</vt:lpstr>
      <vt:lpstr>    </vt:lpstr>
      <vt:lpstr>PowerPoint Presentation</vt:lpstr>
      <vt:lpstr>PowerPoint Presentation</vt:lpstr>
      <vt:lpstr>PowerPoint Presentation</vt:lpstr>
      <vt:lpstr>PowerPoint Presentation</vt:lpstr>
      <vt:lpstr>  Applied concept for new business and total outstanding amounts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GJ Corp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Jordan</dc:creator>
  <cp:lastModifiedBy>NBRM</cp:lastModifiedBy>
  <cp:revision>906</cp:revision>
  <dcterms:created xsi:type="dcterms:W3CDTF">2004-05-04T18:34:53Z</dcterms:created>
  <dcterms:modified xsi:type="dcterms:W3CDTF">2015-03-10T11:34:28Z</dcterms:modified>
</cp:coreProperties>
</file>