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4" r:id="rId5"/>
  </p:sldMasterIdLst>
  <p:notesMasterIdLst>
    <p:notesMasterId r:id="rId22"/>
  </p:notesMasterIdLst>
  <p:handoutMasterIdLst>
    <p:handoutMasterId r:id="rId23"/>
  </p:handoutMasterIdLst>
  <p:sldIdLst>
    <p:sldId id="290" r:id="rId6"/>
    <p:sldId id="280" r:id="rId7"/>
    <p:sldId id="291" r:id="rId8"/>
    <p:sldId id="292" r:id="rId9"/>
    <p:sldId id="299" r:id="rId10"/>
    <p:sldId id="302" r:id="rId11"/>
    <p:sldId id="303" r:id="rId12"/>
    <p:sldId id="300" r:id="rId13"/>
    <p:sldId id="304" r:id="rId14"/>
    <p:sldId id="307" r:id="rId15"/>
    <p:sldId id="306" r:id="rId16"/>
    <p:sldId id="294" r:id="rId17"/>
    <p:sldId id="296" r:id="rId18"/>
    <p:sldId id="297" r:id="rId19"/>
    <p:sldId id="305" r:id="rId20"/>
    <p:sldId id="30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ECFF"/>
    <a:srgbClr val="FFECC5"/>
    <a:srgbClr val="FFE2A7"/>
    <a:srgbClr val="FFCC66"/>
    <a:srgbClr val="99CCFF"/>
    <a:srgbClr val="FFFFFF"/>
    <a:srgbClr val="E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43" autoAdjust="0"/>
    <p:restoredTop sz="96914" autoAdjust="0"/>
  </p:normalViewPr>
  <p:slideViewPr>
    <p:cSldViewPr>
      <p:cViewPr varScale="1">
        <p:scale>
          <a:sx n="113" d="100"/>
          <a:sy n="113" d="100"/>
        </p:scale>
        <p:origin x="-15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56" y="-96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A0D5D0-1DAF-4C0D-8C26-13D95BFD1E65}" type="slidenum">
              <a:rPr lang="en-US">
                <a:latin typeface="Tahoma" pitchFamily="34" charset="0"/>
                <a:cs typeface="Tahoma" pitchFamily="34" charset="0"/>
              </a:rPr>
              <a:pPr>
                <a:defRPr/>
              </a:pPr>
              <a:t>‹#›</a:t>
            </a:fld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3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mk-MK" noProof="0" smtClean="0"/>
              <a:t>Click to edit Master text styles</a:t>
            </a:r>
          </a:p>
          <a:p>
            <a:pPr lvl="1"/>
            <a:r>
              <a:rPr lang="mk-MK" noProof="0" smtClean="0"/>
              <a:t>Second level</a:t>
            </a:r>
          </a:p>
          <a:p>
            <a:pPr lvl="2"/>
            <a:r>
              <a:rPr lang="mk-MK" noProof="0" smtClean="0"/>
              <a:t>Third level</a:t>
            </a:r>
          </a:p>
          <a:p>
            <a:pPr lvl="3"/>
            <a:r>
              <a:rPr lang="mk-MK" noProof="0" smtClean="0"/>
              <a:t>Fourth level</a:t>
            </a:r>
          </a:p>
          <a:p>
            <a:pPr lvl="4"/>
            <a:r>
              <a:rPr lang="mk-MK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43E0D61-3BC9-41ED-8DCF-DF3ECC3CE115}" type="slidenum">
              <a:rPr lang="mk-MK" smtClean="0"/>
              <a:pPr>
                <a:defRPr/>
              </a:pPr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06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231" descr="samo naslov 0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8" name="Rectangle 32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99" name="Rectangle 3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3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 smtClean="0"/>
            </a:lvl1pPr>
          </a:lstStyle>
          <a:p>
            <a:pPr>
              <a:defRPr/>
            </a:pPr>
            <a:fld id="{00A40F22-58EC-411C-9086-266008EAF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3366"/>
              </a:solidFill>
              <a:latin typeface="Tahoma" pitchFamily="34" charset="0"/>
            </a:endParaRPr>
          </a:p>
        </p:txBody>
      </p:sp>
      <p:pic>
        <p:nvPicPr>
          <p:cNvPr id="6" name="Picture 231" descr="samo naslov 0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8" name="Rectangle 32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99" name="Rectangle 3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3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1"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Tahoma" pitchFamily="34" charset="0"/>
            </a:endParaRPr>
          </a:p>
        </p:txBody>
      </p:sp>
      <p:sp>
        <p:nvSpPr>
          <p:cNvPr id="8" name="Rectangle 3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Tahoma" pitchFamily="34" charset="0"/>
            </a:endParaRPr>
          </a:p>
        </p:txBody>
      </p:sp>
      <p:sp>
        <p:nvSpPr>
          <p:cNvPr id="9" name="Rectangle 3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/>
            </a:lvl1pPr>
          </a:lstStyle>
          <a:p>
            <a:pPr>
              <a:defRPr/>
            </a:pPr>
            <a:fld id="{33F29F58-16D5-4277-BB81-2C4D2E7736C8}" type="slidenum">
              <a:rPr lang="en-US">
                <a:solidFill>
                  <a:srgbClr val="003366"/>
                </a:solidFill>
                <a:latin typeface="Tahoma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rgbClr val="003366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36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77200" y="0"/>
            <a:ext cx="1066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fld id="{969D5628-3834-454B-8E04-D6F1D63B57B2}" type="slidenum">
              <a:rPr lang="en-US" sz="1800" b="1">
                <a:solidFill>
                  <a:srgbClr val="FFFFFF">
                    <a:lumMod val="20000"/>
                    <a:lumOff val="8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0" hangingPunct="0">
                <a:defRPr/>
              </a:pPr>
              <a:t>‹#›</a:t>
            </a:fld>
            <a:r>
              <a:rPr lang="mk-MK" sz="1800" b="1" dirty="0">
                <a:solidFill>
                  <a:srgbClr val="FFFFFF">
                    <a:lumMod val="20000"/>
                    <a:lumOff val="8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/20</a:t>
            </a:r>
            <a:endParaRPr lang="en-US" sz="1800" b="1" dirty="0">
              <a:solidFill>
                <a:srgbClr val="FFFFFF">
                  <a:lumMod val="20000"/>
                  <a:lumOff val="8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9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28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7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79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6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44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784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8276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37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0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5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8" name="Picture 231" descr="samo naslov 0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3366"/>
              </a:solidFill>
              <a:latin typeface="Tahoma" pitchFamily="34" charset="0"/>
            </a:endParaRPr>
          </a:p>
        </p:txBody>
      </p:sp>
      <p:pic>
        <p:nvPicPr>
          <p:cNvPr id="1027" name="Picture 231" descr="samo naslov 0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8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1600200"/>
          </a:xfrm>
          <a:noFill/>
        </p:spPr>
        <p:txBody>
          <a:bodyPr/>
          <a:lstStyle/>
          <a:p>
            <a:pPr eaLnBrk="1" hangingPunct="1"/>
            <a:r>
              <a:rPr lang="mk-M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Статистика на хартии од вредност по принципот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mk-M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хартија од вредност по хартија од вредност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</a:b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05400"/>
            <a:ext cx="7239000" cy="1143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Народна Банка на Република Македонија</a:t>
            </a:r>
          </a:p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Дирекција за статистика</a:t>
            </a:r>
          </a:p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септември 2014</a:t>
            </a:r>
          </a:p>
          <a:p>
            <a:pPr algn="l" eaLnBrk="1" hangingPunct="1">
              <a:lnSpc>
                <a:spcPct val="90000"/>
              </a:lnSpc>
            </a:pPr>
            <a:endParaRPr lang="nl-NL" sz="18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ефиниции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Состојба на вложување </a:t>
            </a:r>
            <a:r>
              <a:rPr lang="ru-RU" sz="1400" b="1" dirty="0" smtClean="0">
                <a:solidFill>
                  <a:srgbClr val="00B0F0"/>
                </a:solidFill>
              </a:rPr>
              <a:t>во </a:t>
            </a:r>
            <a:r>
              <a:rPr lang="ru-RU" sz="1400" b="1" dirty="0">
                <a:solidFill>
                  <a:srgbClr val="00B0F0"/>
                </a:solidFill>
              </a:rPr>
              <a:t>хартиите од вредност </a:t>
            </a:r>
            <a:r>
              <a:rPr lang="ru-RU" sz="1400" dirty="0"/>
              <a:t>го претставува бројот на хартиите од вредност коишто инвеститорот ги има во своето портфолио и вредноста на вложувањата на почетокот и на крајот на извештајниот период.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Промените на вложувањата </a:t>
            </a:r>
            <a:r>
              <a:rPr lang="ru-RU" sz="1400" dirty="0" smtClean="0"/>
              <a:t>ги </a:t>
            </a:r>
            <a:r>
              <a:rPr lang="ru-RU" sz="1400" dirty="0"/>
              <a:t>вклучуваат сите трансакции со хартиите од вредност настанати во извештајниот период, како и останатите движења, односно ценовните промени и останатите промени на вложувањата (како резултат на рекласификација, отпис и друго</a:t>
            </a:r>
            <a:r>
              <a:rPr lang="ru-RU" sz="1400" dirty="0" smtClean="0"/>
              <a:t>).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Акции и други сопственички хартии од вредност </a:t>
            </a:r>
            <a:r>
              <a:rPr lang="mk-MK" sz="1400" dirty="0"/>
              <a:t>се хартиите од вредност со коишто инвеститорот се стекнува со право на сопственост на дел од претпријатието - издавач на хартиите од вредност, пропорционално на бројот на хартиите од вредност што ги поседува во вкупниот капитал и коишто можат да му дадат право на глас, право на дивиденда и право на дел од остатокот од вредноста на претпријатието. 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Потврди за поседување хартии од вредност </a:t>
            </a:r>
            <a:r>
              <a:rPr lang="ru-RU" sz="1400" dirty="0" smtClean="0"/>
              <a:t>(</a:t>
            </a:r>
            <a:r>
              <a:rPr lang="ru-RU" sz="1400" dirty="0"/>
              <a:t>ГДР) претставуваат доказ за сопственост на хартии од вредност издадени од странски издавачи, коишто го олеснуваат тргувањето со хартиите од вредност издадени на странските пазари (надвор од државата на издавачот</a:t>
            </a:r>
            <a:r>
              <a:rPr lang="ru-RU" sz="1400" dirty="0" smtClean="0"/>
              <a:t>).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Удели и акции во инвестициски фонд </a:t>
            </a:r>
            <a:r>
              <a:rPr lang="ru-RU" sz="1400" dirty="0" smtClean="0"/>
              <a:t>се </a:t>
            </a:r>
            <a:r>
              <a:rPr lang="ru-RU" sz="1400" dirty="0"/>
              <a:t>уделите, односно акциите издадени од инвестициските фондови. </a:t>
            </a:r>
            <a:endParaRPr lang="mk-MK" sz="1400" dirty="0" smtClean="0"/>
          </a:p>
          <a:p>
            <a:pPr lvl="0" algn="just"/>
            <a:r>
              <a:rPr lang="mk-MK" sz="1400" b="1" dirty="0" smtClean="0">
                <a:solidFill>
                  <a:srgbClr val="00B0F0"/>
                </a:solidFill>
              </a:rPr>
              <a:t>Должнички хартии од вредност</a:t>
            </a:r>
            <a:r>
              <a:rPr lang="mk-MK" sz="1400" dirty="0" smtClean="0"/>
              <a:t> </a:t>
            </a:r>
            <a:r>
              <a:rPr lang="mk-MK" sz="1400" dirty="0"/>
              <a:t>се хартиите од вредност коишто на инвеститорот му даваат право на главница и/или камата во некој иден период</a:t>
            </a:r>
            <a:r>
              <a:rPr lang="mk-MK" sz="1400" dirty="0" smtClean="0"/>
              <a:t>.</a:t>
            </a:r>
          </a:p>
          <a:p>
            <a:pPr lvl="0" algn="just"/>
            <a:r>
              <a:rPr lang="mk-MK" sz="1400" b="1" dirty="0" smtClean="0">
                <a:solidFill>
                  <a:srgbClr val="00B0F0"/>
                </a:solidFill>
              </a:rPr>
              <a:t>Кодот ИСИН </a:t>
            </a:r>
            <a:r>
              <a:rPr lang="mk-MK" sz="1400" dirty="0"/>
              <a:t>претставува меѓународен број за идентификација на хартиите од вредност.</a:t>
            </a:r>
            <a:endParaRPr lang="en-US" sz="1400" dirty="0"/>
          </a:p>
          <a:p>
            <a:pPr marL="0" indent="0" algn="just">
              <a:buNone/>
            </a:pPr>
            <a:endParaRPr lang="en-US" sz="1400" dirty="0"/>
          </a:p>
          <a:p>
            <a:endParaRPr lang="mk-MK" sz="1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190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Обрасци за известување</a:t>
            </a:r>
            <a:b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mk-MK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dirty="0"/>
              <a:t/>
            </a:r>
            <a:br>
              <a:rPr lang="mk-MK" sz="2800" dirty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1059287"/>
              </p:ext>
            </p:extLst>
          </p:nvPr>
        </p:nvGraphicFramePr>
        <p:xfrm>
          <a:off x="304800" y="2514600"/>
          <a:ext cx="8229598" cy="2780410"/>
        </p:xfrm>
        <a:graphic>
          <a:graphicData uri="http://schemas.openxmlformats.org/drawingml/2006/table">
            <a:tbl>
              <a:tblPr/>
              <a:tblGrid>
                <a:gridCol w="471630"/>
                <a:gridCol w="471630"/>
                <a:gridCol w="693774"/>
                <a:gridCol w="471630"/>
                <a:gridCol w="615169"/>
                <a:gridCol w="399860"/>
                <a:gridCol w="399860"/>
                <a:gridCol w="574158"/>
                <a:gridCol w="574158"/>
                <a:gridCol w="574158"/>
                <a:gridCol w="574158"/>
                <a:gridCol w="365684"/>
                <a:gridCol w="389607"/>
                <a:gridCol w="406695"/>
                <a:gridCol w="686939"/>
                <a:gridCol w="560488"/>
              </a:tblGrid>
              <a:tr h="61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12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– 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 од 2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8160">
                <a:tc gridSpan="13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ПРОМЕНИТЕ НА ВЛОЖУВАЊАТА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СОПСТВЕНИЧКИ ХАРТИИ ОД ВРЕДНОСТ И УДЕЛИ ВО ИНВЕСТИЦИСКИ ФОНДОВИ  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072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979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534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78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mk-MK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 Инвеститор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mk-MK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 Хартија од вредност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 Издавач на хартиjaта од вредност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722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 Матичен број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1.2 Назив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 Институционален  сектор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 Вид на ознаката на х.в.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 Код ИСИН на х.в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 Вид на </a:t>
                      </a:r>
                      <a:r>
                        <a:rPr lang="mk-MK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  <a:r>
                        <a:rPr lang="mk-M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mk-MK" sz="6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2.4 Валута на издавање 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Номинална цена на една х.в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Пазар/берза на извршување на трансакцијата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Држава на пазарот на тргување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 </a:t>
                      </a:r>
                      <a:b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Валута на тргување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 Матичен Број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 Назив и седиште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3.3 Држава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Институционален сектор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3.5 Вид на поврзаноста со издавачот</a:t>
                      </a:r>
                      <a:r>
                        <a:rPr lang="ru-RU" sz="6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19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1675222"/>
              </p:ext>
            </p:extLst>
          </p:nvPr>
        </p:nvGraphicFramePr>
        <p:xfrm>
          <a:off x="609600" y="2286000"/>
          <a:ext cx="8229601" cy="3173647"/>
        </p:xfrm>
        <a:graphic>
          <a:graphicData uri="http://schemas.openxmlformats.org/drawingml/2006/table">
            <a:tbl>
              <a:tblPr/>
              <a:tblGrid>
                <a:gridCol w="473538"/>
                <a:gridCol w="608834"/>
                <a:gridCol w="559977"/>
                <a:gridCol w="563736"/>
                <a:gridCol w="436895"/>
                <a:gridCol w="518637"/>
                <a:gridCol w="420923"/>
                <a:gridCol w="518637"/>
                <a:gridCol w="473538"/>
                <a:gridCol w="537428"/>
                <a:gridCol w="594741"/>
                <a:gridCol w="548703"/>
                <a:gridCol w="646417"/>
                <a:gridCol w="662389"/>
                <a:gridCol w="665208"/>
              </a:tblGrid>
              <a:tr h="6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3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ВХВ - 1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2 од 2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421">
                <a:tc gridSpan="14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И ПРОМЕНИТЕ НА ВЛОЖУВАЊАТА ВО СОПСТВЕНИЧКИ ХАРТИИ ОД ВРЕДНОСТ И УДЕЛИ ВО ИНВЕСТИЦИСКИ ФОНДОВИ  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80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6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7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4. Состојба на почетокот на 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5.Трансакции со хартии од вредност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 Останати движења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7.Состојба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 Доход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 Трошоци 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Забелешка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</a:tr>
              <a:tr h="24812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 Купување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 Продавање </a:t>
                      </a:r>
                      <a:r>
                        <a:rPr lang="mk-M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Број на х.в. на почетокот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почетокот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5.1.1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Број на купени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5.2.1 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продадени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5.2.2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 Ценовни промени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 Останати промени во бројот на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 Останати промени во износот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 Дивиденда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8.2 Реинвестирана добивка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 Трошоци на посредување 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798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0237797"/>
              </p:ext>
            </p:extLst>
          </p:nvPr>
        </p:nvGraphicFramePr>
        <p:xfrm>
          <a:off x="381000" y="1981200"/>
          <a:ext cx="8229599" cy="2713432"/>
        </p:xfrm>
        <a:graphic>
          <a:graphicData uri="http://schemas.openxmlformats.org/drawingml/2006/table">
            <a:tbl>
              <a:tblPr/>
              <a:tblGrid>
                <a:gridCol w="356070"/>
                <a:gridCol w="356070"/>
                <a:gridCol w="516688"/>
                <a:gridCol w="356070"/>
                <a:gridCol w="461859"/>
                <a:gridCol w="301885"/>
                <a:gridCol w="301885"/>
                <a:gridCol w="448958"/>
                <a:gridCol w="433476"/>
                <a:gridCol w="433476"/>
                <a:gridCol w="433476"/>
                <a:gridCol w="433476"/>
                <a:gridCol w="348329"/>
                <a:gridCol w="416060"/>
                <a:gridCol w="322527"/>
                <a:gridCol w="425736"/>
                <a:gridCol w="345749"/>
                <a:gridCol w="325107"/>
                <a:gridCol w="268343"/>
                <a:gridCol w="559907"/>
                <a:gridCol w="384452"/>
              </a:tblGrid>
              <a:tr h="46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74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- 2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 од 2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mk-MK" sz="600" b="1" i="0" u="none" strike="noStrike">
                        <a:solidFill>
                          <a:srgbClr val="003366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6773">
                <a:tc gridSpan="19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И ПРОМЕНИТЕ НА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ВЛОЖУВАЊАТА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ДОЛЖНИЧКИ ХАРТИИ ОД ВРЕДНОСТ  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529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2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06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mk-MK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 Инвеститор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mk-MK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 Хартија од вредност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 Издавач на хартиjaта од вредност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90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 Матичен број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1.2 Назив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 Институционален  сектор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 Вид на ознаката на х.в.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 Код ИСИН на х.в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 Вид на </a:t>
                      </a:r>
                      <a:r>
                        <a:rPr lang="mk-MK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2.4 Валута на издавање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 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Номинална цена на една х.в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Пазар/берза на извршување на трансакцијата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Држава на пазарот на тргување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Валута на тргување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2.9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Вид на каматната стапка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2.10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Висина на каматната стапка (%)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2.11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Фреквенција на плаќања во годината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2.12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Датум на издавање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2.13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Датум на </a:t>
                      </a:r>
                      <a:r>
                        <a:rPr lang="mk-MK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достасување</a:t>
                      </a:r>
                      <a:endParaRPr lang="mk-MK" sz="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 Матичен Број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 Назив и седиште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3.3 Држава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Институционален сектор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3.5 Вид на поврзаноста со издавачот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884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34175717"/>
              </p:ext>
            </p:extLst>
          </p:nvPr>
        </p:nvGraphicFramePr>
        <p:xfrm>
          <a:off x="533400" y="2133600"/>
          <a:ext cx="8229601" cy="2858989"/>
        </p:xfrm>
        <a:graphic>
          <a:graphicData uri="http://schemas.openxmlformats.org/drawingml/2006/table">
            <a:tbl>
              <a:tblPr/>
              <a:tblGrid>
                <a:gridCol w="457581"/>
                <a:gridCol w="481986"/>
                <a:gridCol w="420975"/>
                <a:gridCol w="363777"/>
                <a:gridCol w="384368"/>
                <a:gridCol w="378267"/>
                <a:gridCol w="445379"/>
                <a:gridCol w="448430"/>
                <a:gridCol w="457581"/>
                <a:gridCol w="420975"/>
                <a:gridCol w="473597"/>
                <a:gridCol w="408773"/>
                <a:gridCol w="329459"/>
                <a:gridCol w="384368"/>
                <a:gridCol w="464445"/>
                <a:gridCol w="329459"/>
                <a:gridCol w="411823"/>
                <a:gridCol w="573502"/>
                <a:gridCol w="594856"/>
              </a:tblGrid>
              <a:tr h="5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1542">
                <a:tc gridSpan="3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- 2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3366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2 од 2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4427">
                <a:tc gridSpan="17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СОСТОЈБАТА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 ПРОМЕНИТЕ НА ВЛОЖУВАЊАТА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ДОЛЖНИЧКИ ХАРТИИ ОД ВРЕДНОСТ  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55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840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6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 Состојба на почетокот на 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5.Трансакции со хартии од вредност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 Останати движења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 Состојба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 Трошоци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Забелешка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</a:tr>
              <a:tr h="2013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 Купување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 Продавање и достасување на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</a:t>
                      </a:r>
                      <a:b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5.1.1 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купени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5.2.1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продадени и достасани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 </a:t>
                      </a:r>
                      <a:b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Ценовни промени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Останати промени во бројот на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Останати промени во износот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 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 Состојба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8.2 Купена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8.3 Продадена и наплатена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8.4 Пресметана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 Останати промени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8.6 Состојба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 Трошоци на посредување 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353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mk-MK" sz="2800" b="1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endParaRPr lang="en-US" sz="28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932512"/>
              </p:ext>
            </p:extLst>
          </p:nvPr>
        </p:nvGraphicFramePr>
        <p:xfrm>
          <a:off x="871671" y="2948299"/>
          <a:ext cx="7759581" cy="367469"/>
        </p:xfrm>
        <a:graphic>
          <a:graphicData uri="http://schemas.openxmlformats.org/drawingml/2006/table">
            <a:tbl>
              <a:tblPr/>
              <a:tblGrid>
                <a:gridCol w="7759581"/>
              </a:tblGrid>
              <a:tr h="367469">
                <a:tc>
                  <a:txBody>
                    <a:bodyPr/>
                    <a:lstStyle/>
                    <a:p>
                      <a:r>
                        <a:rPr lang="mk-MK" sz="1600" i="0" dirty="0" smtClean="0"/>
                        <a:t>            До</a:t>
                      </a:r>
                      <a:r>
                        <a:rPr lang="mk-MK" sz="1600" i="0" baseline="0" dirty="0" smtClean="0"/>
                        <a:t> примерот се пристапува со преземање на документот </a:t>
                      </a:r>
                      <a:endParaRPr lang="en-US" sz="1600" i="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334937"/>
              </p:ext>
            </p:extLst>
          </p:nvPr>
        </p:nvGraphicFramePr>
        <p:xfrm>
          <a:off x="4114800" y="1752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Worksheet" showAsIcon="1" r:id="rId3" imgW="914400" imgH="771480" progId="Excel.Sheet.8">
                  <p:embed/>
                </p:oleObj>
              </mc:Choice>
              <mc:Fallback>
                <p:oleObj name="Worksheet" showAsIcon="1" r:id="rId3" imgW="914400" imgH="7714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1752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7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9E92DAE783D544B9BE044408F4B2ABC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1066800"/>
            <a:ext cx="3200400" cy="4953000"/>
          </a:xfrm>
          <a:prstGeom prst="rect">
            <a:avLst/>
          </a:prstGeom>
          <a:blipFill dpi="0" rotWithShape="1">
            <a:blip r:embed="rId3" cstate="print">
              <a:alphaModFix amt="40000"/>
            </a:blip>
            <a:srcRect/>
            <a:tile tx="0" ty="0" sx="100000" sy="100000" flip="none" algn="tl"/>
          </a:blipFill>
          <a:effectLst>
            <a:outerShdw blurRad="50800" dist="50800" sx="1000" sy="1000" algn="ctr" rotWithShape="0">
              <a:srgbClr val="000000"/>
            </a:outerShdw>
          </a:effectLst>
        </p:spPr>
      </p:pic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889761" y="1600200"/>
            <a:ext cx="4572000" cy="3970318"/>
          </a:xfrm>
          <a:prstGeom prst="rect">
            <a:avLst/>
          </a:prstGeom>
          <a:solidFill>
            <a:schemeClr val="accent3">
              <a:lumMod val="95000"/>
            </a:schemeClr>
          </a:solidFill>
          <a:ln/>
          <a:effectLst>
            <a:glow rad="1016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Почитувани известувачи,</a:t>
            </a:r>
          </a:p>
          <a:p>
            <a:pPr eaLnBrk="0" hangingPunct="0">
              <a:defRPr/>
            </a:pPr>
            <a:endParaRPr lang="mk-MK" sz="1800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Доколку Ви се потребни дополнителни информации за начинот на пополнување на обрасците </a:t>
            </a:r>
            <a:r>
              <a:rPr lang="mk-MK" sz="1800" dirty="0" err="1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ВХВ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1 и </a:t>
            </a:r>
            <a:r>
              <a:rPr lang="mk-MK" sz="1800" dirty="0" err="1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ВХВ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2, </a:t>
            </a: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Ве молиме да не 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контактирате </a:t>
            </a: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на некој од следните телефонски броеви:</a:t>
            </a:r>
            <a:endParaRPr lang="en-US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02/3108-372</a:t>
            </a: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02/3108-113</a:t>
            </a:r>
          </a:p>
          <a:p>
            <a:pPr eaLnBrk="0" hangingPunct="0">
              <a:defRPr/>
            </a:pP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02/3108-421</a:t>
            </a: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Дирекција за статистика, </a:t>
            </a: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Народна банка на Република Македонија</a:t>
            </a:r>
            <a:endParaRPr lang="mk-MK" sz="1800" noProof="1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878631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990600"/>
            <a:ext cx="73787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800" b="1" dirty="0" smtClean="0">
                <a:latin typeface="Tahoma" pitchFamily="34" charset="0"/>
              </a:rPr>
              <a:t>                       </a:t>
            </a:r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Содржина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104187" cy="449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mk-MK" sz="2000" dirty="0" smtClean="0">
                <a:latin typeface="Tahoma" pitchFamily="34" charset="0"/>
              </a:rPr>
              <a:t>Законска регулатива </a:t>
            </a:r>
            <a:endParaRPr lang="mk-MK" sz="2000" dirty="0">
              <a:latin typeface="Tahoma" pitchFamily="34" charset="0"/>
            </a:endParaRPr>
          </a:p>
          <a:p>
            <a:pPr algn="just"/>
            <a:r>
              <a:rPr lang="ru-RU" sz="2000" dirty="0" smtClean="0">
                <a:latin typeface="Tahoma" pitchFamily="34" charset="0"/>
              </a:rPr>
              <a:t>Меѓународни и европски стандарди за прибирање на податоци </a:t>
            </a:r>
          </a:p>
          <a:p>
            <a:pPr algn="just"/>
            <a:r>
              <a:rPr lang="mk-MK" sz="2000" dirty="0" smtClean="0">
                <a:latin typeface="Tahoma" pitchFamily="34" charset="0"/>
              </a:rPr>
              <a:t>Цели на прибирањето податоци за хартии од вредност по принципот хартија од вредност по хартија од вредност</a:t>
            </a:r>
          </a:p>
          <a:p>
            <a:pPr algn="just"/>
            <a:r>
              <a:rPr lang="ru-RU" sz="2000" dirty="0" smtClean="0"/>
              <a:t>Значење на статистиката за хартиите од вредност</a:t>
            </a:r>
            <a:endParaRPr lang="en-US" sz="2000" dirty="0"/>
          </a:p>
          <a:p>
            <a:pPr algn="just"/>
            <a:r>
              <a:rPr lang="mk-MK" sz="2000" dirty="0" smtClean="0"/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a:t>
            </a:r>
            <a:r>
              <a:rPr lang="mk-MK" sz="2000" dirty="0" smtClean="0">
                <a:latin typeface="Tahoma" pitchFamily="34" charset="0"/>
              </a:rPr>
              <a:t>: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Кој известува?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Начин на известување 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Дефиниции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Обрасци ВХВ-1 и ВХВ-2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Пример</a:t>
            </a:r>
          </a:p>
          <a:p>
            <a:pPr marL="0" indent="0" eaLnBrk="1" hangingPunct="1">
              <a:buNone/>
            </a:pPr>
            <a:endParaRPr lang="mk-MK" sz="2800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mk-MK" sz="28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Законска регулатива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/>
            <a:r>
              <a:rPr lang="mk-MK" sz="1800" dirty="0" smtClean="0"/>
              <a:t>Закон за Народната Банка на Република Македонија</a:t>
            </a:r>
            <a:r>
              <a:rPr lang="en-US" sz="1800" dirty="0" smtClean="0"/>
              <a:t>- </a:t>
            </a:r>
            <a:r>
              <a:rPr lang="ru-RU" sz="1800" dirty="0" smtClean="0"/>
              <a:t>член </a:t>
            </a:r>
            <a:r>
              <a:rPr lang="ru-RU" sz="1800" dirty="0"/>
              <a:t>48 став 1 точка </a:t>
            </a:r>
            <a:r>
              <a:rPr lang="ru-RU" sz="1800" dirty="0" smtClean="0"/>
              <a:t>3</a:t>
            </a:r>
            <a:r>
              <a:rPr lang="mk-MK" sz="1800" dirty="0" smtClean="0"/>
              <a:t> </a:t>
            </a:r>
            <a:r>
              <a:rPr lang="mk-MK" sz="1800" dirty="0"/>
              <a:t>(„Службен весник на Република Македонија“ бр. 158/10, 123/12 и 43/14</a:t>
            </a:r>
            <a:r>
              <a:rPr lang="mk-MK" sz="1800" dirty="0" smtClean="0"/>
              <a:t>)</a:t>
            </a:r>
            <a:r>
              <a:rPr lang="en-US" sz="1800" dirty="0" smtClean="0"/>
              <a:t>;</a:t>
            </a:r>
          </a:p>
          <a:p>
            <a:pPr marL="0" indent="0" algn="just">
              <a:buNone/>
            </a:pPr>
            <a:endParaRPr lang="mk-MK" sz="1800" dirty="0" smtClean="0"/>
          </a:p>
          <a:p>
            <a:pPr algn="just"/>
            <a:r>
              <a:rPr lang="mk-MK" sz="1800" dirty="0" smtClean="0"/>
              <a:t>Закон за </a:t>
            </a:r>
            <a:r>
              <a:rPr lang="mk-MK" sz="1800" dirty="0"/>
              <a:t>д</a:t>
            </a:r>
            <a:r>
              <a:rPr lang="mk-MK" sz="1800" dirty="0" smtClean="0"/>
              <a:t>евизно работење</a:t>
            </a:r>
            <a:r>
              <a:rPr lang="en-US" sz="1800" dirty="0" smtClean="0"/>
              <a:t>- </a:t>
            </a:r>
            <a:r>
              <a:rPr lang="ru-RU" sz="1800" dirty="0" smtClean="0"/>
              <a:t>член </a:t>
            </a:r>
            <a:r>
              <a:rPr lang="ru-RU" sz="1800" dirty="0"/>
              <a:t>40 став 3 и член 14 став 3 и став </a:t>
            </a:r>
            <a:r>
              <a:rPr lang="ru-RU" sz="1800" dirty="0" smtClean="0"/>
              <a:t>9</a:t>
            </a:r>
            <a:r>
              <a:rPr lang="en-US" sz="1800" dirty="0" smtClean="0"/>
              <a:t> </a:t>
            </a:r>
            <a:r>
              <a:rPr lang="ru-RU" sz="1800" dirty="0" smtClean="0"/>
              <a:t>(„</a:t>
            </a:r>
            <a:r>
              <a:rPr lang="ru-RU" sz="1800" dirty="0"/>
              <a:t>Службен весник на Република Македонија“ бр. 34/01, 49/01, 103/01, 51/03, 81/08, 24/11, 135/11 и 188/13</a:t>
            </a:r>
            <a:r>
              <a:rPr lang="ru-RU" sz="1800" dirty="0" smtClean="0"/>
              <a:t>)</a:t>
            </a:r>
            <a:r>
              <a:rPr lang="en-US" sz="1800" dirty="0" smtClean="0"/>
              <a:t>;</a:t>
            </a:r>
          </a:p>
          <a:p>
            <a:pPr marL="0" indent="0" algn="just">
              <a:buNone/>
            </a:pPr>
            <a:endParaRPr lang="mk-MK" sz="1800" dirty="0" smtClean="0"/>
          </a:p>
          <a:p>
            <a:pPr algn="just"/>
            <a:r>
              <a:rPr lang="mk-MK" sz="1800" dirty="0" smtClean="0"/>
              <a:t>Одлука </a:t>
            </a:r>
            <a:r>
              <a:rPr lang="mk-MK" sz="1800" dirty="0"/>
              <a:t>за начинот и постапката на известување за трансакции со </a:t>
            </a:r>
            <a:r>
              <a:rPr lang="mk-MK" sz="1800" dirty="0" smtClean="0"/>
              <a:t>нерезиденти</a:t>
            </a:r>
            <a:r>
              <a:rPr lang="en-US" sz="1800" dirty="0" smtClean="0"/>
              <a:t>- </a:t>
            </a:r>
            <a:r>
              <a:rPr lang="mk-MK" sz="1800" dirty="0"/>
              <a:t>точка 9</a:t>
            </a:r>
            <a:r>
              <a:rPr lang="mk-MK" sz="1800" dirty="0" smtClean="0"/>
              <a:t> </a:t>
            </a:r>
            <a:r>
              <a:rPr lang="ru-RU" sz="1800" dirty="0"/>
              <a:t>(„Службен весник на Република Македонија“ бр. 87/14</a:t>
            </a:r>
            <a:r>
              <a:rPr lang="ru-RU" sz="1800" dirty="0" smtClean="0"/>
              <a:t>)</a:t>
            </a:r>
            <a:r>
              <a:rPr lang="en-US" sz="1800" dirty="0" smtClean="0"/>
              <a:t>, </a:t>
            </a:r>
            <a:r>
              <a:rPr lang="mk-MK" sz="1800" dirty="0" smtClean="0"/>
              <a:t>и</a:t>
            </a:r>
            <a:endParaRPr lang="en-US" sz="1800" dirty="0" smtClean="0"/>
          </a:p>
          <a:p>
            <a:pPr marL="0" indent="0" algn="just">
              <a:buNone/>
            </a:pPr>
            <a:endParaRPr lang="mk-MK" sz="1800" dirty="0"/>
          </a:p>
          <a:p>
            <a:pPr algn="just"/>
            <a:r>
              <a:rPr lang="mk-MK" sz="1800" dirty="0" smtClean="0"/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 </a:t>
            </a:r>
            <a:r>
              <a:rPr lang="ru-RU" sz="1800" dirty="0" smtClean="0"/>
              <a:t>(„Службен весник на Република Македонија“ бр. 108/14)</a:t>
            </a:r>
            <a:endParaRPr lang="mk-MK" sz="1800" dirty="0" smtClean="0"/>
          </a:p>
          <a:p>
            <a:pPr marL="0" indent="0" algn="just">
              <a:buNone/>
            </a:pPr>
            <a:endParaRPr lang="mk-MK" sz="2000" dirty="0" smtClean="0"/>
          </a:p>
          <a:p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val="258139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685800"/>
          </a:xfrm>
        </p:spPr>
        <p:txBody>
          <a:bodyPr/>
          <a:lstStyle/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Меѓународни и европски стандарди за прибирање на податоци</a:t>
            </a:r>
            <a:b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dirty="0"/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endParaRPr lang="en-US" sz="2000" dirty="0" smtClean="0"/>
          </a:p>
          <a:p>
            <a:pPr algn="just"/>
            <a:r>
              <a:rPr lang="mk-MK" sz="2000" dirty="0" smtClean="0"/>
              <a:t>Прирачник за платниот биланс и меѓународната инвестициска позиција - шесто издание</a:t>
            </a:r>
            <a:r>
              <a:rPr lang="en-US" sz="2000" dirty="0" smtClean="0"/>
              <a:t> (Balance of Payments and International Investment Position Manual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edition, 2009, IMF)</a:t>
            </a:r>
            <a:endParaRPr lang="mk-MK" sz="2000" dirty="0" smtClean="0"/>
          </a:p>
          <a:p>
            <a:pPr algn="just"/>
            <a:r>
              <a:rPr lang="mk-MK" sz="2000" dirty="0" smtClean="0"/>
              <a:t>Прирачници за статистиката на хартии од вредност</a:t>
            </a:r>
            <a:r>
              <a:rPr lang="en-US" sz="2000" dirty="0" smtClean="0"/>
              <a:t> (Handbooks on securities statistics, BIS, ECB, IMF)</a:t>
            </a:r>
            <a:endParaRPr lang="mk-MK" sz="2000" dirty="0" smtClean="0"/>
          </a:p>
          <a:p>
            <a:pPr algn="just"/>
            <a:r>
              <a:rPr lang="mk-MK" sz="2000" dirty="0" smtClean="0"/>
              <a:t>ЕУ регулатива - </a:t>
            </a:r>
            <a:r>
              <a:rPr lang="en-US" sz="2000" dirty="0" smtClean="0"/>
              <a:t>Commission Regulation 555/2012 Community statistics concerning balance of payments, international trade in services and foreign direct investment (2012)</a:t>
            </a:r>
          </a:p>
          <a:p>
            <a:pPr algn="just"/>
            <a:r>
              <a:rPr lang="mk-MK" sz="2000" dirty="0" smtClean="0"/>
              <a:t>Упатство на ЕЦБ за екстерните статистики (</a:t>
            </a:r>
            <a:r>
              <a:rPr lang="en-US" sz="2000" dirty="0" smtClean="0"/>
              <a:t>Guidelines on the statistical reporting requirements of the ECB in the field of external statistics, 2012)</a:t>
            </a:r>
            <a:endParaRPr lang="mk-MK" sz="2000" dirty="0" smtClean="0"/>
          </a:p>
          <a:p>
            <a:pPr algn="just"/>
            <a:r>
              <a:rPr lang="mk-MK" sz="2000" dirty="0" smtClean="0"/>
              <a:t>Прирачник за портфолио инвестиции (</a:t>
            </a:r>
            <a:r>
              <a:rPr lang="en-US" sz="2000" dirty="0" smtClean="0"/>
              <a:t>Coordinated Portfolio Investment Survey Guide, 2002, IMF)</a:t>
            </a:r>
          </a:p>
          <a:p>
            <a:pPr algn="just"/>
            <a:endParaRPr lang="mk-MK" sz="2400" dirty="0" smtClean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165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Цели на прибирањето податоци за хартии од вредност по принципот </a:t>
            </a:r>
            <a:r>
              <a:rPr lang="mk-M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хартија од вредност по хартија од вредност</a:t>
            </a:r>
            <a:r>
              <a:rPr lang="mk-MK" sz="2400" b="1" dirty="0" smtClean="0">
                <a:latin typeface="Tahoma" pitchFamily="34" charset="0"/>
              </a:rPr>
              <a:t/>
            </a:r>
            <a:br>
              <a:rPr lang="mk-MK" sz="2400" b="1" dirty="0" smtClean="0">
                <a:latin typeface="Tahoma" pitchFamily="34" charset="0"/>
              </a:rPr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/>
            <a:endParaRPr lang="mk-MK" sz="2000" dirty="0" smtClean="0"/>
          </a:p>
          <a:p>
            <a:pPr algn="just"/>
            <a:r>
              <a:rPr lang="mk-MK" sz="2000" dirty="0" smtClean="0"/>
              <a:t>Усогласување со измените на стандардите за статистичко известување согласно меѓународните прирачници на ММФ, ЕЦБ, БИС и др.</a:t>
            </a:r>
          </a:p>
          <a:p>
            <a:pPr algn="just">
              <a:buNone/>
            </a:pPr>
            <a:endParaRPr lang="mk-MK" sz="2000" dirty="0" smtClean="0"/>
          </a:p>
          <a:p>
            <a:pPr algn="just">
              <a:lnSpc>
                <a:spcPct val="70000"/>
              </a:lnSpc>
              <a:defRPr/>
            </a:pPr>
            <a:r>
              <a:rPr lang="mk-MK" sz="2000" dirty="0" smtClean="0"/>
              <a:t>Усогласување со статистичките практики во централните банки на земјите членки на ЕУ </a:t>
            </a:r>
          </a:p>
          <a:p>
            <a:pPr algn="just">
              <a:lnSpc>
                <a:spcPct val="70000"/>
              </a:lnSpc>
              <a:buNone/>
              <a:defRPr/>
            </a:pPr>
            <a:endParaRPr lang="en-US" sz="2000" dirty="0" smtClean="0"/>
          </a:p>
          <a:p>
            <a:pPr algn="just">
              <a:lnSpc>
                <a:spcPct val="70000"/>
              </a:lnSpc>
              <a:defRPr/>
            </a:pPr>
            <a:r>
              <a:rPr lang="mk-MK" sz="2000" dirty="0" smtClean="0"/>
              <a:t>Доставување на податоци за ХВ според стандардизирани форми на известување до одредени меѓународни институции</a:t>
            </a:r>
          </a:p>
          <a:p>
            <a:pPr algn="just">
              <a:lnSpc>
                <a:spcPct val="70000"/>
              </a:lnSpc>
              <a:buNone/>
              <a:defRPr/>
            </a:pPr>
            <a:endParaRPr lang="mk-MK" sz="2000" dirty="0" smtClean="0"/>
          </a:p>
          <a:p>
            <a:pPr algn="just"/>
            <a:r>
              <a:rPr lang="mk-MK" sz="2000" dirty="0" smtClean="0"/>
              <a:t>Подобар опфат на статистиката за хартиите од вредност во Р.М.</a:t>
            </a:r>
          </a:p>
          <a:p>
            <a:pPr algn="just">
              <a:buNone/>
            </a:pPr>
            <a:endParaRPr lang="mk-MK" sz="2000" dirty="0" smtClean="0"/>
          </a:p>
          <a:p>
            <a:pPr algn="just"/>
            <a:r>
              <a:rPr lang="mk-MK" sz="2000" dirty="0" smtClean="0"/>
              <a:t>Подобро следење на </a:t>
            </a:r>
            <a:r>
              <a:rPr lang="mk-MK" sz="2000" dirty="0" err="1" smtClean="0"/>
              <a:t>микро</a:t>
            </a:r>
            <a:r>
              <a:rPr lang="mk-MK" sz="2000" dirty="0" smtClean="0"/>
              <a:t> и макро финансиската стабилност и </a:t>
            </a:r>
            <a:r>
              <a:rPr lang="mk-MK" sz="2000" dirty="0" err="1" smtClean="0"/>
              <a:t>изложеноста</a:t>
            </a:r>
            <a:r>
              <a:rPr lang="mk-MK" sz="2000" dirty="0" smtClean="0"/>
              <a:t> кон екстерни ризици на ниво на целиот финансиски систем </a:t>
            </a:r>
          </a:p>
          <a:p>
            <a:endParaRPr lang="mk-MK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342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Значење на статистиката за хартиите од вредност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mk-MK" sz="2000" dirty="0" smtClean="0"/>
              <a:t>Забрзан </a:t>
            </a:r>
            <a:r>
              <a:rPr lang="mk-MK" sz="2000" dirty="0"/>
              <a:t>развој на финансиските пазари </a:t>
            </a:r>
            <a:r>
              <a:rPr lang="mk-MK" sz="2000" dirty="0" smtClean="0"/>
              <a:t>во последните декади </a:t>
            </a:r>
          </a:p>
          <a:p>
            <a:pPr algn="just"/>
            <a:r>
              <a:rPr lang="mk-MK" sz="2000" dirty="0" smtClean="0"/>
              <a:t>Зголемен </a:t>
            </a:r>
            <a:r>
              <a:rPr lang="mk-MK" sz="2000" dirty="0"/>
              <a:t>обем на финансиски </a:t>
            </a:r>
            <a:r>
              <a:rPr lang="mk-MK" sz="2000" dirty="0" smtClean="0"/>
              <a:t>трансакции</a:t>
            </a:r>
            <a:endParaRPr lang="en-US" sz="2000" dirty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>
                <a:solidFill>
                  <a:schemeClr val="accent6"/>
                </a:solidFill>
              </a:rPr>
              <a:t>Зголемен обем на хартии од вредност издадени и тргувани на организирани пазари.</a:t>
            </a:r>
            <a:endParaRPr lang="en-US" sz="2000" dirty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/>
              <a:t>Статистиката на </a:t>
            </a:r>
            <a:r>
              <a:rPr lang="mk-MK" sz="2000" dirty="0"/>
              <a:t>хартии од вредност </a:t>
            </a:r>
            <a:r>
              <a:rPr lang="mk-MK" sz="2000" dirty="0" smtClean="0"/>
              <a:t>е значајна </a:t>
            </a:r>
            <a:r>
              <a:rPr lang="mk-MK" sz="2000" dirty="0"/>
              <a:t>за централните банки</a:t>
            </a:r>
            <a:r>
              <a:rPr lang="mk-MK" sz="2000" dirty="0" smtClean="0"/>
              <a:t>, бидејќи развојот </a:t>
            </a:r>
            <a:r>
              <a:rPr lang="mk-MK" sz="2000" dirty="0"/>
              <a:t>на пазарите на хартии од вредност </a:t>
            </a:r>
            <a:r>
              <a:rPr lang="mk-MK" sz="2000" dirty="0" smtClean="0"/>
              <a:t>влијае врз начинот на кој монетарната </a:t>
            </a:r>
            <a:r>
              <a:rPr lang="mk-MK" sz="2000" dirty="0"/>
              <a:t>политика </a:t>
            </a:r>
            <a:r>
              <a:rPr lang="mk-MK" sz="2000" dirty="0" smtClean="0"/>
              <a:t>се рефлектира врз целокупната економија.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/>
              <a:t>Статистиката на  </a:t>
            </a:r>
            <a:r>
              <a:rPr lang="mk-MK" sz="2000" dirty="0"/>
              <a:t>хартии од вредност </a:t>
            </a:r>
            <a:r>
              <a:rPr lang="mk-MK" sz="2000" dirty="0" smtClean="0"/>
              <a:t>е </a:t>
            </a:r>
            <a:r>
              <a:rPr lang="mk-MK" sz="2000" dirty="0"/>
              <a:t>исто така </a:t>
            </a:r>
            <a:r>
              <a:rPr lang="mk-MK" sz="2000" dirty="0" smtClean="0"/>
              <a:t>важна </a:t>
            </a:r>
            <a:r>
              <a:rPr lang="mk-MK" sz="2000" dirty="0"/>
              <a:t>за следење на финансиската </a:t>
            </a:r>
            <a:r>
              <a:rPr lang="mk-MK" sz="2000" dirty="0" smtClean="0"/>
              <a:t>стабилност на целокупниот финансиски систем.</a:t>
            </a:r>
            <a:endParaRPr lang="en-US" sz="2000" u="sng" dirty="0">
              <a:solidFill>
                <a:schemeClr val="accent6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364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000" b="1" dirty="0" smtClean="0"/>
              <a:t> </a:t>
            </a:r>
            <a:r>
              <a:rPr lang="mk-M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a:t>
            </a:r>
            <a:endParaRPr lang="en-US" sz="20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mk-MK" sz="1600" dirty="0" smtClean="0"/>
          </a:p>
          <a:p>
            <a:pPr algn="ctr">
              <a:buNone/>
            </a:pPr>
            <a:r>
              <a:rPr lang="mk-MK" sz="1600" dirty="0" smtClean="0"/>
              <a:t>	</a:t>
            </a:r>
            <a:r>
              <a:rPr lang="mk-MK" sz="2000" b="1" dirty="0" smtClean="0"/>
              <a:t>Кој известува?</a:t>
            </a:r>
          </a:p>
          <a:p>
            <a:pPr algn="just">
              <a:buNone/>
            </a:pPr>
            <a:endParaRPr lang="mk-MK" sz="1600" dirty="0" smtClean="0"/>
          </a:p>
          <a:p>
            <a:pPr algn="just"/>
            <a:r>
              <a:rPr lang="mk-MK" sz="1900" dirty="0" smtClean="0"/>
              <a:t>Резидентите </a:t>
            </a:r>
            <a:r>
              <a:rPr lang="mk-MK" sz="1900" dirty="0"/>
              <a:t>кои согласно со закон можат да вложуваат во хартии од вредност на </a:t>
            </a:r>
            <a:r>
              <a:rPr lang="mk-MK" sz="1900" dirty="0" smtClean="0"/>
              <a:t>странските </a:t>
            </a:r>
            <a:r>
              <a:rPr lang="mk-MK" sz="1900" dirty="0"/>
              <a:t>финансиски </a:t>
            </a:r>
            <a:r>
              <a:rPr lang="mk-MK" sz="1900" dirty="0" smtClean="0"/>
              <a:t>пазари, ја </a:t>
            </a:r>
            <a:r>
              <a:rPr lang="mk-MK" sz="1900" dirty="0"/>
              <a:t>известуваат Народната банка за состојбата и промените на вложувањата во сите хартии од вредност тргувани на странските финансиски пазари, коишто ги имаат во своето портфолио.</a:t>
            </a:r>
            <a:endParaRPr lang="en-US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4191000"/>
            <a:ext cx="287866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23709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 на известување</a:t>
            </a:r>
            <a:endParaRPr lang="en-US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algn="just"/>
            <a:r>
              <a:rPr lang="ru-RU" sz="2400" dirty="0" smtClean="0"/>
              <a:t>Инвеститорите </a:t>
            </a:r>
            <a:r>
              <a:rPr lang="ru-RU" sz="2400" dirty="0"/>
              <a:t>ја известуваат Народната банка непосредно или </a:t>
            </a:r>
            <a:r>
              <a:rPr lang="ru-RU" sz="2400" dirty="0" smtClean="0"/>
              <a:t>посредно – посредното известување се врши преку регулаторите на </a:t>
            </a:r>
            <a:r>
              <a:rPr lang="mk-MK" sz="2400" dirty="0" smtClean="0"/>
              <a:t>друштвата за осигурување, инвестициските фондови и пензиските фондови</a:t>
            </a:r>
            <a:r>
              <a:rPr lang="en-US" sz="2400" dirty="0" smtClean="0"/>
              <a:t>.</a:t>
            </a:r>
            <a:endParaRPr lang="mk-MK" sz="2400" dirty="0" smtClean="0"/>
          </a:p>
          <a:p>
            <a:pPr algn="just"/>
            <a:r>
              <a:rPr lang="mk-MK" sz="2400" dirty="0" smtClean="0"/>
              <a:t>Точноста на доставените податоци и навременото известување претставува одговорност на инвеститорите. </a:t>
            </a:r>
          </a:p>
          <a:p>
            <a:pPr algn="just"/>
            <a:r>
              <a:rPr lang="mk-MK" sz="2400" dirty="0" smtClean="0"/>
              <a:t>Се известува </a:t>
            </a:r>
            <a:r>
              <a:rPr lang="mk-MK" sz="2400" dirty="0"/>
              <a:t>на месечна основа, најдоцна во рок од 20 (дваесет) дена по истекот на месецот за којшто се </a:t>
            </a:r>
            <a:r>
              <a:rPr lang="mk-MK" sz="2400" dirty="0" smtClean="0"/>
              <a:t>известува.</a:t>
            </a:r>
          </a:p>
          <a:p>
            <a:pPr algn="just"/>
            <a:r>
              <a:rPr lang="ru-RU" sz="2400" dirty="0" smtClean="0"/>
              <a:t>Известувањето </a:t>
            </a:r>
            <a:r>
              <a:rPr lang="ru-RU" sz="2400" dirty="0"/>
              <a:t>се врши во електронска </a:t>
            </a:r>
            <a:r>
              <a:rPr lang="ru-RU" sz="2400" dirty="0" smtClean="0"/>
              <a:t>форма.</a:t>
            </a:r>
          </a:p>
          <a:p>
            <a:pPr algn="just"/>
            <a:r>
              <a:rPr lang="ru-RU" sz="2400" dirty="0" smtClean="0"/>
              <a:t>Прв извештаен период е јануари 2015 година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474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 на известување</a:t>
            </a:r>
            <a:endParaRPr lang="en-US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Се известува за сите странски хартии од вредност што инвеститорот ги има во своето портфолио како и за сите хартии од вредност коишто инвеститорот ги стекнал на странските финансиски пазари. 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Се известува по принципот „хартија од вредност по хартија од вредност“, односно секој ред од обрасците треба да содржи податоци за секоја хартија од вредност. 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Главен белег за идентификација на хартиите од вредност претставува нивниот код ИСИН, со исклучок на оние хартии од вредност коишто се издадени без оваа ознака.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Известувањето се врши во оригинална валута, односно во валутата на издавање на хартијата од вредност.</a:t>
            </a:r>
            <a:endParaRPr lang="en-US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4465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ezentacija s-b-s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NBRM Th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RM_prezentacija_Thma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RM Th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D40DE13E8A1E4581A4FBFE2EFDDBCF" ma:contentTypeVersion="0" ma:contentTypeDescription="Креирај нов документ." ma:contentTypeScope="" ma:versionID="a4c0294c2bd0902ed02c8a5e223c87c5">
  <xsd:schema xmlns:xsd="http://www.w3.org/2001/XMLSchema" xmlns:p="http://schemas.microsoft.com/office/2006/metadata/properties" targetNamespace="http://schemas.microsoft.com/office/2006/metadata/properties" ma:root="true" ma:fieldsID="cbd8e653fed0b352bb2996bf72a0736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Вид содржина" ma:readOnly="true"/>
        <xsd:element ref="dc:title" minOccurs="0" maxOccurs="1" ma:index="4" ma:displayName="Наслов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F208C08-289D-4E9A-9735-5ABF291D9A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2652D0D-EEDA-4A62-AED2-2713756A72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96D396-154E-47DD-9CD3-8FBB5246293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 s-b-s</Template>
  <TotalTime>856</TotalTime>
  <Words>1415</Words>
  <Application>Microsoft Office PowerPoint</Application>
  <PresentationFormat>On-screen Show (4:3)</PresentationFormat>
  <Paragraphs>1260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Prezentacija s-b-s</vt:lpstr>
      <vt:lpstr>NBRM_prezentacija_Thma</vt:lpstr>
      <vt:lpstr>Microsoft Excel 97-2003 Worksheet</vt:lpstr>
      <vt:lpstr>Статистика на хартии од вредност по принципот  хартија од вредност по хартија од вредност </vt:lpstr>
      <vt:lpstr>                       Содржина</vt:lpstr>
      <vt:lpstr>Законска регулатива </vt:lpstr>
      <vt:lpstr>Меѓународни и европски стандарди за прибирање на податоци  </vt:lpstr>
      <vt:lpstr>Цели на прибирањето податоци за хартии од вредност по принципот хартија од вредност по хартија од вредност </vt:lpstr>
      <vt:lpstr>Значење на статистиката за хартиите од вредност </vt:lpstr>
      <vt:lpstr> 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vt:lpstr>
      <vt:lpstr>Начин на известување</vt:lpstr>
      <vt:lpstr>Начин на известување</vt:lpstr>
      <vt:lpstr>Дефиниции</vt:lpstr>
      <vt:lpstr>Обрасци за известување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на хартии од вредност по принципот  security by security</dc:title>
  <dc:creator>Narodna Banka na RM</dc:creator>
  <cp:lastModifiedBy>Jovica Mitik</cp:lastModifiedBy>
  <cp:revision>72</cp:revision>
  <cp:lastPrinted>1601-01-01T00:00:00Z</cp:lastPrinted>
  <dcterms:created xsi:type="dcterms:W3CDTF">2014-09-03T10:19:10Z</dcterms:created>
  <dcterms:modified xsi:type="dcterms:W3CDTF">2014-09-26T08:41:16Z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0x010100DED40DE13E8A1E4581A4FBFE2EFDDBCF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</Properties>
</file>