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9.xml" ContentType="application/vnd.openxmlformats-officedocument.drawingml.chart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7" r:id="rId3"/>
    <p:sldId id="270" r:id="rId4"/>
    <p:sldId id="269" r:id="rId5"/>
    <p:sldId id="275" r:id="rId6"/>
    <p:sldId id="285" r:id="rId7"/>
    <p:sldId id="257" r:id="rId8"/>
    <p:sldId id="273" r:id="rId9"/>
    <p:sldId id="279" r:id="rId10"/>
    <p:sldId id="280" r:id="rId11"/>
    <p:sldId id="274" r:id="rId12"/>
    <p:sldId id="258" r:id="rId13"/>
    <p:sldId id="267" r:id="rId14"/>
    <p:sldId id="268" r:id="rId15"/>
    <p:sldId id="282" r:id="rId16"/>
    <p:sldId id="284" r:id="rId17"/>
    <p:sldId id="262" r:id="rId18"/>
    <p:sldId id="263" r:id="rId19"/>
    <p:sldId id="265" r:id="rId20"/>
    <p:sldId id="264" r:id="rId21"/>
    <p:sldId id="266" r:id="rId22"/>
    <p:sldId id="286" r:id="rId23"/>
    <p:sldId id="288" r:id="rId24"/>
    <p:sldId id="289" r:id="rId25"/>
    <p:sldId id="290" r:id="rId26"/>
    <p:sldId id="291" r:id="rId27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jakv\Desktop\ZA_PREZENTACIJA\&#1052;&#1072;&#1082;&#1088;&#1086;&#1077;&#1082;&#1086;&#1085;&#1086;&#1084;&#1089;&#1082;&#1080;%20&#1087;&#1086;&#1076;&#1072;&#1090;&#1086;&#1094;&#1080;_&#1074;&#1080;&#1094;&#1077;&#1075;&#1091;&#1074;&#1077;&#1088;&#1085;&#1077;&#1088;&#1082;&#107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ocuments\Analiza_INSTRUMENTI\NT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NTR%20SERII%20PODATOCI\vo%20evra\SMTK%20-%20nova%20klasifikacija\SMTK%20-%20Nominal\Izvoz_SMTK%202004-2012_novo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Statistika_PB_WEB_2003_2011_EUR_mak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majakv\Documents\Analiza_INSTRUMENTI\Podatoci%20za%20prezentacija%20na%20Guverner_GRAC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Vienna%20conference\Bruto%20nadvoresen%20dolg-nova%20metodologija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Vienna%20conference\Bruto%20nadvoresen%20dolg-nova%20metodologij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majakv\Documents\Analiza_INSTRUMENTI\Podatoci%20za%20prezentacija%20na%20Guverner_GRAC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&#1052;&#1072;&#1082;&#1088;&#1086;&#1077;&#1082;&#1086;&#1085;&#1086;&#1084;&#1089;&#1082;&#1080;%20&#1087;&#1086;&#1076;&#1072;&#1090;&#1086;&#1094;&#1080;_&#1074;&#1080;&#1094;&#1077;&#1075;&#1091;&#1074;&#1077;&#1088;&#1085;&#1077;&#1088;&#1082;&#1072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&#1052;&#1072;&#1082;&#1088;&#1086;&#1077;&#1082;&#1086;&#1085;&#1086;&#1084;&#1089;&#1082;&#1080;%20&#1087;&#1086;&#1076;&#1072;&#1090;&#1086;&#1094;&#1080;_&#1074;&#1080;&#1094;&#1077;&#1075;&#1091;&#1074;&#1077;&#1088;&#1085;&#1077;&#1088;&#1082;&#1072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Copy%20of%20Regulativa_FSI_ENG_31_12_2011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Copy%20of%20Regulativa_FSI_ENG_31_12_2011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Copy%20of%20Regulativa_FSI_ENG_31_12_2011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Copy%20of%20Regulativa_FSI_ENG_31_12_2011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majakv\Documents\Analiza_INSTRUMENTI\Podatoci%20za%20prezentacija%20na%20Guverner_GRAC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Indikatori%20na%20ranlivost\Azuriranje%20na%20tabeli%20so%20grafici%20FINAL\Indicator%20table%20Macedonia.xls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Makroprudentni%20indikatori%20po%20zemji_najnov%20update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Makroprudentni%20indikatori%20po%20zemji_najnov%20update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Makroprudentni%20indikatori%20po%20zemji_najnov%20update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Makroprudentni%20indikatori%20po%20zemji_najnov%20update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majakv\Desktop\ZA_PREZENTACIJA\&#1052;&#1072;&#1082;&#1088;&#1086;&#1077;&#1082;&#1086;&#1085;&#1086;&#1084;&#1089;&#1082;&#1080;%20&#1087;&#1086;&#1076;&#1072;&#1090;&#1086;&#1094;&#1080;_&#1074;&#1080;&#1094;&#1077;&#1075;&#1091;&#1074;&#1077;&#1088;&#1085;&#1077;&#1088;&#1082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majakv\Desktop\ZA_PREZENTACIJA\&#1055;&#1086;&#1076;&#1072;&#1090;&#1086;&#1094;&#1080;%20&#1085;&#1072;%20&#1084;&#1077;&#1089;&#1077;&#1095;&#1085;&#1086;%20&#1085;&#1080;&#1074;&#1086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&#1052;&#1072;&#1082;&#1088;&#1086;&#1077;&#1082;&#1086;&#1085;&#1086;&#1084;&#1089;&#1082;&#1080;%20&#1087;&#1086;&#1076;&#1072;&#1090;&#1086;&#1094;&#1080;_&#1074;&#1080;&#1094;&#1077;&#1075;&#1091;&#1074;&#1077;&#1088;&#1085;&#1077;&#1088;&#1082;&#1072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majakv\Documents\Analiza_INSTRUMENTI\Podatoci%20za%20prezentacija%20na%20Guverner_GRAC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majakv\Documents\Analiza_INSTRUMENTI\Podatoci%20za%20prezentacija%20na%20Guverner_GRAC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jakv\Desktop\ZA_PREZENTACIJA\NTR%20SERII%20PODATOCI\vo%20evra\SMTK%20-%20nova%20klasifikacija\SMTK%20-%20Nominal\SALDA%20_SMTK%202004-2012_novo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chart>
    <c:plotArea>
      <c:layout/>
      <c:barChart>
        <c:barDir val="col"/>
        <c:grouping val="clustered"/>
        <c:ser>
          <c:idx val="0"/>
          <c:order val="0"/>
          <c:tx>
            <c:strRef>
              <c:f>GDP!$A$24</c:f>
              <c:strCache>
                <c:ptCount val="1"/>
                <c:pt idx="0">
                  <c:v>Serbia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numRef>
              <c:f>GDP!$C$23:$G$23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GDP!$C$24:$G$24</c:f>
              <c:numCache>
                <c:formatCode>0.0</c:formatCode>
                <c:ptCount val="5"/>
                <c:pt idx="0">
                  <c:v>3.8</c:v>
                </c:pt>
                <c:pt idx="1">
                  <c:v>-3.5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GDP!$A$25</c:f>
              <c:strCache>
                <c:ptCount val="1"/>
                <c:pt idx="0">
                  <c:v>Croatia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numRef>
              <c:f>GDP!$C$23:$G$23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GDP!$C$25:$G$25</c:f>
              <c:numCache>
                <c:formatCode>0.0</c:formatCode>
                <c:ptCount val="5"/>
                <c:pt idx="0">
                  <c:v>2.169</c:v>
                </c:pt>
                <c:pt idx="1">
                  <c:v>-5.9909999999999997</c:v>
                </c:pt>
                <c:pt idx="2">
                  <c:v>-1.1910000000000001</c:v>
                </c:pt>
                <c:pt idx="3">
                  <c:v>0.25</c:v>
                </c:pt>
                <c:pt idx="4">
                  <c:v>-1</c:v>
                </c:pt>
              </c:numCache>
            </c:numRef>
          </c:val>
        </c:ser>
        <c:ser>
          <c:idx val="2"/>
          <c:order val="2"/>
          <c:tx>
            <c:strRef>
              <c:f>GDP!$A$26</c:f>
              <c:strCache>
                <c:ptCount val="1"/>
                <c:pt idx="0">
                  <c:v>Bulgaria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cat>
            <c:numRef>
              <c:f>GDP!$C$23:$G$23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GDP!$C$26:$G$26</c:f>
              <c:numCache>
                <c:formatCode>0.0</c:formatCode>
                <c:ptCount val="5"/>
                <c:pt idx="0">
                  <c:v>6.1909999999999989</c:v>
                </c:pt>
                <c:pt idx="1">
                  <c:v>-5.4760000000000009</c:v>
                </c:pt>
                <c:pt idx="2">
                  <c:v>0.15000000000000002</c:v>
                </c:pt>
                <c:pt idx="3">
                  <c:v>2.5</c:v>
                </c:pt>
                <c:pt idx="4">
                  <c:v>3</c:v>
                </c:pt>
              </c:numCache>
            </c:numRef>
          </c:val>
        </c:ser>
        <c:ser>
          <c:idx val="3"/>
          <c:order val="3"/>
          <c:tx>
            <c:strRef>
              <c:f>GDP!$A$27</c:f>
              <c:strCache>
                <c:ptCount val="1"/>
                <c:pt idx="0">
                  <c:v>Greece</c:v>
                </c:pt>
              </c:strCache>
            </c:strRef>
          </c:tx>
          <c:spPr>
            <a:solidFill>
              <a:schemeClr val="tx1"/>
            </a:solidFill>
          </c:spPr>
          <c:cat>
            <c:numRef>
              <c:f>GDP!$C$23:$G$23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GDP!$C$27:$G$27</c:f>
              <c:numCache>
                <c:formatCode>0.0</c:formatCode>
                <c:ptCount val="5"/>
                <c:pt idx="0">
                  <c:v>1.0229999999999997</c:v>
                </c:pt>
                <c:pt idx="1">
                  <c:v>-2.3389999999999995</c:v>
                </c:pt>
                <c:pt idx="2">
                  <c:v>-4.3539999999999992</c:v>
                </c:pt>
                <c:pt idx="3">
                  <c:v>-6.8</c:v>
                </c:pt>
                <c:pt idx="4">
                  <c:v>-4.4000000000000004</c:v>
                </c:pt>
              </c:numCache>
            </c:numRef>
          </c:val>
        </c:ser>
        <c:ser>
          <c:idx val="4"/>
          <c:order val="4"/>
          <c:tx>
            <c:strRef>
              <c:f>GDP!$A$28</c:f>
              <c:strCache>
                <c:ptCount val="1"/>
                <c:pt idx="0">
                  <c:v>Albania</c:v>
                </c:pt>
              </c:strCache>
            </c:strRef>
          </c:tx>
          <c:spPr>
            <a:solidFill>
              <a:srgbClr val="0070C0"/>
            </a:solidFill>
          </c:spPr>
          <c:cat>
            <c:numRef>
              <c:f>GDP!$C$23:$G$23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GDP!$C$28:$G$28</c:f>
              <c:numCache>
                <c:formatCode>0.0</c:formatCode>
                <c:ptCount val="5"/>
                <c:pt idx="0">
                  <c:v>7.7</c:v>
                </c:pt>
                <c:pt idx="1">
                  <c:v>3.3</c:v>
                </c:pt>
                <c:pt idx="2">
                  <c:v>3.5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5"/>
          <c:order val="5"/>
          <c:tx>
            <c:strRef>
              <c:f>GDP!$A$29</c:f>
              <c:strCache>
                <c:ptCount val="1"/>
                <c:pt idx="0">
                  <c:v>B&amp;H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GDP!$C$23:$G$23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GDP!$C$29:$G$29</c:f>
              <c:numCache>
                <c:formatCode>0.0</c:formatCode>
                <c:ptCount val="5"/>
                <c:pt idx="0">
                  <c:v>5.7</c:v>
                </c:pt>
                <c:pt idx="1">
                  <c:v>-3.1</c:v>
                </c:pt>
                <c:pt idx="2">
                  <c:v>0.8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7"/>
          <c:order val="6"/>
          <c:tx>
            <c:strRef>
              <c:f>GDP!$A$31</c:f>
              <c:strCache>
                <c:ptCount val="1"/>
                <c:pt idx="0">
                  <c:v>Macedonia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GDP!$C$23:$G$23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GDP!$C$31:$G$31</c:f>
              <c:numCache>
                <c:formatCode>0.0</c:formatCode>
                <c:ptCount val="5"/>
                <c:pt idx="0">
                  <c:v>4.9515585509688274</c:v>
                </c:pt>
                <c:pt idx="1">
                  <c:v>-0.90000000000000568</c:v>
                </c:pt>
                <c:pt idx="2">
                  <c:v>1.7999999999999972</c:v>
                </c:pt>
                <c:pt idx="3">
                  <c:v>3.3</c:v>
                </c:pt>
                <c:pt idx="4">
                  <c:v>2.4</c:v>
                </c:pt>
              </c:numCache>
            </c:numRef>
          </c:val>
        </c:ser>
        <c:axId val="34031872"/>
        <c:axId val="34045952"/>
      </c:barChart>
      <c:catAx>
        <c:axId val="34031872"/>
        <c:scaling>
          <c:orientation val="minMax"/>
        </c:scaling>
        <c:axPos val="b"/>
        <c:majorGridlines/>
        <c:numFmt formatCode="General" sourceLinked="1"/>
        <c:tickLblPos val="low"/>
        <c:crossAx val="34045952"/>
        <c:crosses val="autoZero"/>
        <c:auto val="1"/>
        <c:lblAlgn val="ctr"/>
        <c:lblOffset val="100"/>
      </c:catAx>
      <c:valAx>
        <c:axId val="34045952"/>
        <c:scaling>
          <c:orientation val="minMax"/>
          <c:max val="8"/>
        </c:scaling>
        <c:axPos val="l"/>
        <c:numFmt formatCode="0.0" sourceLinked="1"/>
        <c:tickLblPos val="nextTo"/>
        <c:crossAx val="34031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517123320150622"/>
          <c:y val="0.21792848884196372"/>
          <c:w val="0.14579527887633847"/>
          <c:h val="0.69164431489807454"/>
        </c:manualLayout>
      </c:layout>
      <c:txPr>
        <a:bodyPr/>
        <a:lstStyle/>
        <a:p>
          <a:pPr>
            <a:defRPr sz="1400"/>
          </a:pPr>
          <a:endParaRPr lang="mk-MK"/>
        </a:p>
      </c:txPr>
    </c:legend>
    <c:plotVisOnly val="1"/>
  </c:chart>
  <c:txPr>
    <a:bodyPr/>
    <a:lstStyle/>
    <a:p>
      <a:pPr>
        <a:defRPr sz="1200"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25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Exports to top 10 countries (share in total %)</a:t>
            </a:r>
            <a:endParaRPr lang="en-US" sz="1600" dirty="0"/>
          </a:p>
        </c:rich>
      </c:tx>
      <c:layout>
        <c:manualLayout>
          <c:xMode val="edge"/>
          <c:yMode val="edge"/>
          <c:x val="0.28674010799710531"/>
          <c:y val="1.55619995576471E-2"/>
        </c:manualLayout>
      </c:layout>
      <c:overlay val="1"/>
    </c:title>
    <c:plotArea>
      <c:layout>
        <c:manualLayout>
          <c:layoutTarget val="inner"/>
          <c:xMode val="edge"/>
          <c:yMode val="edge"/>
          <c:x val="0.24710133542812276"/>
          <c:y val="8.5664011835932946E-2"/>
          <c:w val="0.69811283408898361"/>
          <c:h val="0.84887200500257554"/>
        </c:manualLayout>
      </c:layout>
      <c:barChart>
        <c:barDir val="bar"/>
        <c:grouping val="clustered"/>
        <c:ser>
          <c:idx val="0"/>
          <c:order val="0"/>
          <c:tx>
            <c:strRef>
              <c:f>'Top 10 Ex-Im'!$K$6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'Top 10 Ex-Im'!$B$7:$B$16</c:f>
              <c:strCache>
                <c:ptCount val="10"/>
                <c:pt idx="0">
                  <c:v>Germany</c:v>
                </c:pt>
                <c:pt idx="1">
                  <c:v>Kosovo</c:v>
                </c:pt>
                <c:pt idx="2">
                  <c:v>Bulgaria</c:v>
                </c:pt>
                <c:pt idx="3">
                  <c:v>Serbia</c:v>
                </c:pt>
                <c:pt idx="4">
                  <c:v>Greece</c:v>
                </c:pt>
                <c:pt idx="5">
                  <c:v>Italy</c:v>
                </c:pt>
                <c:pt idx="6">
                  <c:v>Croatia</c:v>
                </c:pt>
                <c:pt idx="7">
                  <c:v>China</c:v>
                </c:pt>
                <c:pt idx="8">
                  <c:v>Bosnia and Herzegovina</c:v>
                </c:pt>
                <c:pt idx="9">
                  <c:v>Belgium</c:v>
                </c:pt>
              </c:strCache>
            </c:strRef>
          </c:cat>
          <c:val>
            <c:numRef>
              <c:f>'Top 10 Ex-Im'!$K$7:$K$16</c:f>
              <c:numCache>
                <c:formatCode>0.0</c:formatCode>
                <c:ptCount val="10"/>
                <c:pt idx="0">
                  <c:v>15.807847795889444</c:v>
                </c:pt>
                <c:pt idx="1">
                  <c:v>13.968362421118162</c:v>
                </c:pt>
                <c:pt idx="2">
                  <c:v>5.4046645200485015</c:v>
                </c:pt>
                <c:pt idx="3">
                  <c:v>9.1688362246177775</c:v>
                </c:pt>
                <c:pt idx="4">
                  <c:v>14.952491684209958</c:v>
                </c:pt>
                <c:pt idx="5">
                  <c:v>9.8944511875338481</c:v>
                </c:pt>
                <c:pt idx="6">
                  <c:v>5.1786229950631215</c:v>
                </c:pt>
                <c:pt idx="7">
                  <c:v>6.147595326760729E-2</c:v>
                </c:pt>
                <c:pt idx="8">
                  <c:v>2.7231565721765949</c:v>
                </c:pt>
                <c:pt idx="9">
                  <c:v>3.4581878261501497</c:v>
                </c:pt>
              </c:numCache>
            </c:numRef>
          </c:val>
        </c:ser>
        <c:ser>
          <c:idx val="1"/>
          <c:order val="1"/>
          <c:tx>
            <c:strRef>
              <c:f>'Top 10 Ex-Im'!$L$6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mk-MK"/>
              </a:p>
            </c:txPr>
            <c:showVal val="1"/>
          </c:dLbls>
          <c:cat>
            <c:strRef>
              <c:f>'Top 10 Ex-Im'!$B$7:$B$16</c:f>
              <c:strCache>
                <c:ptCount val="10"/>
                <c:pt idx="0">
                  <c:v>Germany</c:v>
                </c:pt>
                <c:pt idx="1">
                  <c:v>Kosovo</c:v>
                </c:pt>
                <c:pt idx="2">
                  <c:v>Bulgaria</c:v>
                </c:pt>
                <c:pt idx="3">
                  <c:v>Serbia</c:v>
                </c:pt>
                <c:pt idx="4">
                  <c:v>Greece</c:v>
                </c:pt>
                <c:pt idx="5">
                  <c:v>Italy</c:v>
                </c:pt>
                <c:pt idx="6">
                  <c:v>Croatia</c:v>
                </c:pt>
                <c:pt idx="7">
                  <c:v>China</c:v>
                </c:pt>
                <c:pt idx="8">
                  <c:v>Bosnia and Herzegovina</c:v>
                </c:pt>
                <c:pt idx="9">
                  <c:v>Belgium</c:v>
                </c:pt>
              </c:strCache>
            </c:strRef>
          </c:cat>
          <c:val>
            <c:numRef>
              <c:f>'Top 10 Ex-Im'!$L$7:$L$16</c:f>
              <c:numCache>
                <c:formatCode>0.0</c:formatCode>
                <c:ptCount val="10"/>
                <c:pt idx="0">
                  <c:v>27.913813053131925</c:v>
                </c:pt>
                <c:pt idx="1">
                  <c:v>12.093066891828506</c:v>
                </c:pt>
                <c:pt idx="2">
                  <c:v>6.8987084466960615</c:v>
                </c:pt>
                <c:pt idx="3">
                  <c:v>7.4678675297870356</c:v>
                </c:pt>
                <c:pt idx="4">
                  <c:v>4.8222159677267928</c:v>
                </c:pt>
                <c:pt idx="5">
                  <c:v>6.5046752353253865</c:v>
                </c:pt>
                <c:pt idx="6">
                  <c:v>3.1272477092910553</c:v>
                </c:pt>
                <c:pt idx="7">
                  <c:v>2.8583044062920226</c:v>
                </c:pt>
                <c:pt idx="8">
                  <c:v>2.0890014698064232</c:v>
                </c:pt>
                <c:pt idx="9">
                  <c:v>1.4135159645995561</c:v>
                </c:pt>
              </c:numCache>
            </c:numRef>
          </c:val>
        </c:ser>
        <c:axId val="36633600"/>
        <c:axId val="36668160"/>
      </c:barChart>
      <c:catAx>
        <c:axId val="36633600"/>
        <c:scaling>
          <c:orientation val="minMax"/>
        </c:scaling>
        <c:axPos val="l"/>
        <c:numFmt formatCode="General" sourceLinked="1"/>
        <c:tickLblPos val="nextTo"/>
        <c:crossAx val="36668160"/>
        <c:crosses val="autoZero"/>
        <c:auto val="1"/>
        <c:lblAlgn val="ctr"/>
        <c:lblOffset val="100"/>
      </c:catAx>
      <c:valAx>
        <c:axId val="36668160"/>
        <c:scaling>
          <c:orientation val="minMax"/>
        </c:scaling>
        <c:axPos val="b"/>
        <c:numFmt formatCode="0.0" sourceLinked="1"/>
        <c:tickLblPos val="nextTo"/>
        <c:crossAx val="366336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25"/>
  <c:chart>
    <c:title>
      <c:tx>
        <c:rich>
          <a:bodyPr/>
          <a:lstStyle/>
          <a:p>
            <a:pPr>
              <a:defRPr/>
            </a:pPr>
            <a:r>
              <a:rPr lang="en-US" sz="1600" dirty="0" smtClean="0"/>
              <a:t>Exports by SITC (share in total %)</a:t>
            </a:r>
            <a:endParaRPr lang="en-US" sz="1600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41597957369816091"/>
          <c:y val="7.3683134869350408E-2"/>
          <c:w val="0.52101045210144203"/>
          <c:h val="0.85411690201119173"/>
        </c:manualLayout>
      </c:layout>
      <c:barChart>
        <c:barDir val="bar"/>
        <c:grouping val="clustered"/>
        <c:ser>
          <c:idx val="0"/>
          <c:order val="0"/>
          <c:tx>
            <c:strRef>
              <c:f>'vo milioni evra (kvar&amp;godis)'!$A$67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('vo milioni evra (kvar&amp;godis)'!$C$2,'vo milioni evra (kvar&amp;godis)'!$N$2,'vo milioni evra (kvar&amp;godis)'!$Q$2,'vo milioni evra (kvar&amp;godis)'!$AA$2,'vo milioni evra (kvar&amp;godis)'!$AG$2,'vo milioni evra (kvar&amp;godis)'!$AQ$2,'vo milioni evra (kvar&amp;godis)'!$BA$2,'vo milioni evra (kvar&amp;godis)'!$BK$2,'vo milioni evra (kvar&amp;godis)'!$BV$2)</c:f>
              <c:strCache>
                <c:ptCount val="9"/>
                <c:pt idx="0">
                  <c:v>Food and live animals</c:v>
                </c:pt>
                <c:pt idx="1">
                  <c:v>Beverages and tobacco</c:v>
                </c:pt>
                <c:pt idx="2">
                  <c:v>Crude materials, inedible, except fuels</c:v>
                </c:pt>
                <c:pt idx="3">
                  <c:v>Mineral fuels, lubricants and related materials</c:v>
                </c:pt>
                <c:pt idx="4">
                  <c:v>Chemical Products</c:v>
                </c:pt>
                <c:pt idx="5">
                  <c:v>Manufactured goods classified by materials</c:v>
                </c:pt>
                <c:pt idx="6">
                  <c:v>Machinery and transport equipment</c:v>
                </c:pt>
                <c:pt idx="7">
                  <c:v>Miscellaneous manufactured articles</c:v>
                </c:pt>
                <c:pt idx="8">
                  <c:v>Other </c:v>
                </c:pt>
              </c:strCache>
            </c:strRef>
          </c:cat>
          <c:val>
            <c:numRef>
              <c:f>('vo milioni evra (kvar&amp;godis)'!$C$67,'vo milioni evra (kvar&amp;godis)'!$N$67,'vo milioni evra (kvar&amp;godis)'!$Q$67,'vo milioni evra (kvar&amp;godis)'!$AA$67,'vo milioni evra (kvar&amp;godis)'!$AG$67,'vo milioni evra (kvar&amp;godis)'!$AQ$67,'vo milioni evra (kvar&amp;godis)'!$BA$67,'vo milioni evra (kvar&amp;godis)'!$BK$67,'vo milioni evra (kvar&amp;godis)'!$BV$67)</c:f>
            </c:numRef>
          </c:val>
        </c:ser>
        <c:ser>
          <c:idx val="1"/>
          <c:order val="1"/>
          <c:tx>
            <c:strRef>
              <c:f>'vo milioni evra (kvar&amp;godis)'!$A$68</c:f>
              <c:strCache>
                <c:ptCount val="1"/>
                <c:pt idx="0">
                  <c:v>2005</c:v>
                </c:pt>
              </c:strCache>
            </c:strRef>
          </c:tx>
          <c:cat>
            <c:strRef>
              <c:f>('vo milioni evra (kvar&amp;godis)'!$C$2,'vo milioni evra (kvar&amp;godis)'!$N$2,'vo milioni evra (kvar&amp;godis)'!$Q$2,'vo milioni evra (kvar&amp;godis)'!$AA$2,'vo milioni evra (kvar&amp;godis)'!$AG$2,'vo milioni evra (kvar&amp;godis)'!$AQ$2,'vo milioni evra (kvar&amp;godis)'!$BA$2,'vo milioni evra (kvar&amp;godis)'!$BK$2,'vo milioni evra (kvar&amp;godis)'!$BV$2)</c:f>
              <c:strCache>
                <c:ptCount val="9"/>
                <c:pt idx="0">
                  <c:v>Food and live animals</c:v>
                </c:pt>
                <c:pt idx="1">
                  <c:v>Beverages and tobacco</c:v>
                </c:pt>
                <c:pt idx="2">
                  <c:v>Crude materials, inedible, except fuels</c:v>
                </c:pt>
                <c:pt idx="3">
                  <c:v>Mineral fuels, lubricants and related materials</c:v>
                </c:pt>
                <c:pt idx="4">
                  <c:v>Chemical Products</c:v>
                </c:pt>
                <c:pt idx="5">
                  <c:v>Manufactured goods classified by materials</c:v>
                </c:pt>
                <c:pt idx="6">
                  <c:v>Machinery and transport equipment</c:v>
                </c:pt>
                <c:pt idx="7">
                  <c:v>Miscellaneous manufactured articles</c:v>
                </c:pt>
                <c:pt idx="8">
                  <c:v>Other </c:v>
                </c:pt>
              </c:strCache>
            </c:strRef>
          </c:cat>
          <c:val>
            <c:numRef>
              <c:f>('vo milioni evra (kvar&amp;godis)'!$C$68,'vo milioni evra (kvar&amp;godis)'!$N$68,'vo milioni evra (kvar&amp;godis)'!$Q$68,'vo milioni evra (kvar&amp;godis)'!$AA$68,'vo milioni evra (kvar&amp;godis)'!$AG$68,'vo milioni evra (kvar&amp;godis)'!$AQ$68,'vo milioni evra (kvar&amp;godis)'!$BA$68,'vo milioni evra (kvar&amp;godis)'!$BK$68,'vo milioni evra (kvar&amp;godis)'!$BV$68)</c:f>
            </c:numRef>
          </c:val>
        </c:ser>
        <c:ser>
          <c:idx val="2"/>
          <c:order val="2"/>
          <c:tx>
            <c:strRef>
              <c:f>'vo milioni evra (kvar&amp;godis)'!$A$69</c:f>
              <c:strCache>
                <c:ptCount val="1"/>
                <c:pt idx="0">
                  <c:v>2006</c:v>
                </c:pt>
              </c:strCache>
            </c:strRef>
          </c:tx>
          <c:cat>
            <c:strRef>
              <c:f>('vo milioni evra (kvar&amp;godis)'!$C$2,'vo milioni evra (kvar&amp;godis)'!$N$2,'vo milioni evra (kvar&amp;godis)'!$Q$2,'vo milioni evra (kvar&amp;godis)'!$AA$2,'vo milioni evra (kvar&amp;godis)'!$AG$2,'vo milioni evra (kvar&amp;godis)'!$AQ$2,'vo milioni evra (kvar&amp;godis)'!$BA$2,'vo milioni evra (kvar&amp;godis)'!$BK$2,'vo milioni evra (kvar&amp;godis)'!$BV$2)</c:f>
              <c:strCache>
                <c:ptCount val="9"/>
                <c:pt idx="0">
                  <c:v>Food and live animals</c:v>
                </c:pt>
                <c:pt idx="1">
                  <c:v>Beverages and tobacco</c:v>
                </c:pt>
                <c:pt idx="2">
                  <c:v>Crude materials, inedible, except fuels</c:v>
                </c:pt>
                <c:pt idx="3">
                  <c:v>Mineral fuels, lubricants and related materials</c:v>
                </c:pt>
                <c:pt idx="4">
                  <c:v>Chemical Products</c:v>
                </c:pt>
                <c:pt idx="5">
                  <c:v>Manufactured goods classified by materials</c:v>
                </c:pt>
                <c:pt idx="6">
                  <c:v>Machinery and transport equipment</c:v>
                </c:pt>
                <c:pt idx="7">
                  <c:v>Miscellaneous manufactured articles</c:v>
                </c:pt>
                <c:pt idx="8">
                  <c:v>Other </c:v>
                </c:pt>
              </c:strCache>
            </c:strRef>
          </c:cat>
          <c:val>
            <c:numRef>
              <c:f>('vo milioni evra (kvar&amp;godis)'!$C$69,'vo milioni evra (kvar&amp;godis)'!$N$69,'vo milioni evra (kvar&amp;godis)'!$Q$69,'vo milioni evra (kvar&amp;godis)'!$AA$69,'vo milioni evra (kvar&amp;godis)'!$AG$69,'vo milioni evra (kvar&amp;godis)'!$AQ$69,'vo milioni evra (kvar&amp;godis)'!$BA$69,'vo milioni evra (kvar&amp;godis)'!$BK$69,'vo milioni evra (kvar&amp;godis)'!$BV$69)</c:f>
              <c:numCache>
                <c:formatCode>0.0</c:formatCode>
                <c:ptCount val="9"/>
                <c:pt idx="0">
                  <c:v>7.9821149783818717</c:v>
                </c:pt>
                <c:pt idx="1">
                  <c:v>8.0307304991740605</c:v>
                </c:pt>
                <c:pt idx="2">
                  <c:v>4.6976860894616053</c:v>
                </c:pt>
                <c:pt idx="3">
                  <c:v>9.3014364946452019</c:v>
                </c:pt>
                <c:pt idx="4">
                  <c:v>4.1690071891629001</c:v>
                </c:pt>
                <c:pt idx="5">
                  <c:v>35.298350315478785</c:v>
                </c:pt>
                <c:pt idx="6">
                  <c:v>4.9220215721491458</c:v>
                </c:pt>
                <c:pt idx="7">
                  <c:v>25.382783668991312</c:v>
                </c:pt>
                <c:pt idx="8">
                  <c:v>0.31274539927745953</c:v>
                </c:pt>
              </c:numCache>
            </c:numRef>
          </c:val>
        </c:ser>
        <c:ser>
          <c:idx val="3"/>
          <c:order val="3"/>
          <c:tx>
            <c:strRef>
              <c:f>'vo milioni evra (kvar&amp;godis)'!$A$70</c:f>
              <c:strCache>
                <c:ptCount val="1"/>
                <c:pt idx="0">
                  <c:v>2007</c:v>
                </c:pt>
              </c:strCache>
            </c:strRef>
          </c:tx>
          <c:cat>
            <c:strRef>
              <c:f>('vo milioni evra (kvar&amp;godis)'!$C$2,'vo milioni evra (kvar&amp;godis)'!$N$2,'vo milioni evra (kvar&amp;godis)'!$Q$2,'vo milioni evra (kvar&amp;godis)'!$AA$2,'vo milioni evra (kvar&amp;godis)'!$AG$2,'vo milioni evra (kvar&amp;godis)'!$AQ$2,'vo milioni evra (kvar&amp;godis)'!$BA$2,'vo milioni evra (kvar&amp;godis)'!$BK$2,'vo milioni evra (kvar&amp;godis)'!$BV$2)</c:f>
              <c:strCache>
                <c:ptCount val="9"/>
                <c:pt idx="0">
                  <c:v>Food and live animals</c:v>
                </c:pt>
                <c:pt idx="1">
                  <c:v>Beverages and tobacco</c:v>
                </c:pt>
                <c:pt idx="2">
                  <c:v>Crude materials, inedible, except fuels</c:v>
                </c:pt>
                <c:pt idx="3">
                  <c:v>Mineral fuels, lubricants and related materials</c:v>
                </c:pt>
                <c:pt idx="4">
                  <c:v>Chemical Products</c:v>
                </c:pt>
                <c:pt idx="5">
                  <c:v>Manufactured goods classified by materials</c:v>
                </c:pt>
                <c:pt idx="6">
                  <c:v>Machinery and transport equipment</c:v>
                </c:pt>
                <c:pt idx="7">
                  <c:v>Miscellaneous manufactured articles</c:v>
                </c:pt>
                <c:pt idx="8">
                  <c:v>Other </c:v>
                </c:pt>
              </c:strCache>
            </c:strRef>
          </c:cat>
          <c:val>
            <c:numRef>
              <c:f>('vo milioni evra (kvar&amp;godis)'!$C$70,'vo milioni evra (kvar&amp;godis)'!$N$70,'vo milioni evra (kvar&amp;godis)'!$Q$70,'vo milioni evra (kvar&amp;godis)'!$AA$70,'vo milioni evra (kvar&amp;godis)'!$AG$70,'vo milioni evra (kvar&amp;godis)'!$AQ$70,'vo milioni evra (kvar&amp;godis)'!$BA$70,'vo milioni evra (kvar&amp;godis)'!$BK$70,'vo milioni evra (kvar&amp;godis)'!$BV$70)</c:f>
            </c:numRef>
          </c:val>
        </c:ser>
        <c:ser>
          <c:idx val="5"/>
          <c:order val="4"/>
          <c:tx>
            <c:strRef>
              <c:f>'vo milioni evra (kvar&amp;godis)'!$A$71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('vo milioni evra (kvar&amp;godis)'!$C$2,'vo milioni evra (kvar&amp;godis)'!$N$2,'vo milioni evra (kvar&amp;godis)'!$Q$2,'vo milioni evra (kvar&amp;godis)'!$AA$2,'vo milioni evra (kvar&amp;godis)'!$AG$2,'vo milioni evra (kvar&amp;godis)'!$AQ$2,'vo milioni evra (kvar&amp;godis)'!$BA$2,'vo milioni evra (kvar&amp;godis)'!$BK$2,'vo milioni evra (kvar&amp;godis)'!$BV$2)</c:f>
              <c:strCache>
                <c:ptCount val="9"/>
                <c:pt idx="0">
                  <c:v>Food and live animals</c:v>
                </c:pt>
                <c:pt idx="1">
                  <c:v>Beverages and tobacco</c:v>
                </c:pt>
                <c:pt idx="2">
                  <c:v>Crude materials, inedible, except fuels</c:v>
                </c:pt>
                <c:pt idx="3">
                  <c:v>Mineral fuels, lubricants and related materials</c:v>
                </c:pt>
                <c:pt idx="4">
                  <c:v>Chemical Products</c:v>
                </c:pt>
                <c:pt idx="5">
                  <c:v>Manufactured goods classified by materials</c:v>
                </c:pt>
                <c:pt idx="6">
                  <c:v>Machinery and transport equipment</c:v>
                </c:pt>
                <c:pt idx="7">
                  <c:v>Miscellaneous manufactured articles</c:v>
                </c:pt>
                <c:pt idx="8">
                  <c:v>Other </c:v>
                </c:pt>
              </c:strCache>
            </c:strRef>
          </c:cat>
          <c:val>
            <c:numRef>
              <c:f>('vo milioni evra (kvar&amp;godis)'!$C$71,'vo milioni evra (kvar&amp;godis)'!$N$71,'vo milioni evra (kvar&amp;godis)'!$Q$71,'vo milioni evra (kvar&amp;godis)'!$AA$71,'vo milioni evra (kvar&amp;godis)'!$AG$71,'vo milioni evra (kvar&amp;godis)'!$AQ$71,'vo milioni evra (kvar&amp;godis)'!$BA$71,'vo milioni evra (kvar&amp;godis)'!$BK$71,'vo milioni evra (kvar&amp;godis)'!$BV$71)</c:f>
            </c:numRef>
          </c:val>
        </c:ser>
        <c:ser>
          <c:idx val="6"/>
          <c:order val="5"/>
          <c:tx>
            <c:strRef>
              <c:f>'vo milioni evra (kvar&amp;godis)'!$A$72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('vo milioni evra (kvar&amp;godis)'!$C$2,'vo milioni evra (kvar&amp;godis)'!$N$2,'vo milioni evra (kvar&amp;godis)'!$Q$2,'vo milioni evra (kvar&amp;godis)'!$AA$2,'vo milioni evra (kvar&amp;godis)'!$AG$2,'vo milioni evra (kvar&amp;godis)'!$AQ$2,'vo milioni evra (kvar&amp;godis)'!$BA$2,'vo milioni evra (kvar&amp;godis)'!$BK$2,'vo milioni evra (kvar&amp;godis)'!$BV$2)</c:f>
              <c:strCache>
                <c:ptCount val="9"/>
                <c:pt idx="0">
                  <c:v>Food and live animals</c:v>
                </c:pt>
                <c:pt idx="1">
                  <c:v>Beverages and tobacco</c:v>
                </c:pt>
                <c:pt idx="2">
                  <c:v>Crude materials, inedible, except fuels</c:v>
                </c:pt>
                <c:pt idx="3">
                  <c:v>Mineral fuels, lubricants and related materials</c:v>
                </c:pt>
                <c:pt idx="4">
                  <c:v>Chemical Products</c:v>
                </c:pt>
                <c:pt idx="5">
                  <c:v>Manufactured goods classified by materials</c:v>
                </c:pt>
                <c:pt idx="6">
                  <c:v>Machinery and transport equipment</c:v>
                </c:pt>
                <c:pt idx="7">
                  <c:v>Miscellaneous manufactured articles</c:v>
                </c:pt>
                <c:pt idx="8">
                  <c:v>Other </c:v>
                </c:pt>
              </c:strCache>
            </c:strRef>
          </c:cat>
          <c:val>
            <c:numRef>
              <c:f>('vo milioni evra (kvar&amp;godis)'!$C$72,'vo milioni evra (kvar&amp;godis)'!$N$72,'vo milioni evra (kvar&amp;godis)'!$Q$72,'vo milioni evra (kvar&amp;godis)'!$AA$72,'vo milioni evra (kvar&amp;godis)'!$AG$72,'vo milioni evra (kvar&amp;godis)'!$AQ$72,'vo milioni evra (kvar&amp;godis)'!$BA$72,'vo milioni evra (kvar&amp;godis)'!$BK$72,'vo milioni evra (kvar&amp;godis)'!$BV$72)</c:f>
            </c:numRef>
          </c:val>
        </c:ser>
        <c:ser>
          <c:idx val="7"/>
          <c:order val="6"/>
          <c:tx>
            <c:strRef>
              <c:f>'vo milioni evra (kvar&amp;godis)'!$A$73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('vo milioni evra (kvar&amp;godis)'!$C$2,'vo milioni evra (kvar&amp;godis)'!$N$2,'vo milioni evra (kvar&amp;godis)'!$Q$2,'vo milioni evra (kvar&amp;godis)'!$AA$2,'vo milioni evra (kvar&amp;godis)'!$AG$2,'vo milioni evra (kvar&amp;godis)'!$AQ$2,'vo milioni evra (kvar&amp;godis)'!$BA$2,'vo milioni evra (kvar&amp;godis)'!$BK$2,'vo milioni evra (kvar&amp;godis)'!$BV$2)</c:f>
              <c:strCache>
                <c:ptCount val="9"/>
                <c:pt idx="0">
                  <c:v>Food and live animals</c:v>
                </c:pt>
                <c:pt idx="1">
                  <c:v>Beverages and tobacco</c:v>
                </c:pt>
                <c:pt idx="2">
                  <c:v>Crude materials, inedible, except fuels</c:v>
                </c:pt>
                <c:pt idx="3">
                  <c:v>Mineral fuels, lubricants and related materials</c:v>
                </c:pt>
                <c:pt idx="4">
                  <c:v>Chemical Products</c:v>
                </c:pt>
                <c:pt idx="5">
                  <c:v>Manufactured goods classified by materials</c:v>
                </c:pt>
                <c:pt idx="6">
                  <c:v>Machinery and transport equipment</c:v>
                </c:pt>
                <c:pt idx="7">
                  <c:v>Miscellaneous manufactured articles</c:v>
                </c:pt>
                <c:pt idx="8">
                  <c:v>Other </c:v>
                </c:pt>
              </c:strCache>
            </c:strRef>
          </c:cat>
          <c:val>
            <c:numRef>
              <c:f>('vo milioni evra (kvar&amp;godis)'!$C$73,'vo milioni evra (kvar&amp;godis)'!$N$73,'vo milioni evra (kvar&amp;godis)'!$Q$73,'vo milioni evra (kvar&amp;godis)'!$AA$73,'vo milioni evra (kvar&amp;godis)'!$AG$73,'vo milioni evra (kvar&amp;godis)'!$AQ$73,'vo milioni evra (kvar&amp;godis)'!$BA$73,'vo milioni evra (kvar&amp;godis)'!$BK$73,'vo milioni evra (kvar&amp;godis)'!$BV$73)</c:f>
            </c:numRef>
          </c:val>
        </c:ser>
        <c:ser>
          <c:idx val="8"/>
          <c:order val="7"/>
          <c:tx>
            <c:strRef>
              <c:f>'vo milioni evra (kvar&amp;godis)'!$A$74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('vo milioni evra (kvar&amp;godis)'!$C$2,'vo milioni evra (kvar&amp;godis)'!$N$2,'vo milioni evra (kvar&amp;godis)'!$Q$2,'vo milioni evra (kvar&amp;godis)'!$AA$2,'vo milioni evra (kvar&amp;godis)'!$AG$2,'vo milioni evra (kvar&amp;godis)'!$AQ$2,'vo milioni evra (kvar&amp;godis)'!$BA$2,'vo milioni evra (kvar&amp;godis)'!$BK$2,'vo milioni evra (kvar&amp;godis)'!$BV$2)</c:f>
              <c:strCache>
                <c:ptCount val="9"/>
                <c:pt idx="0">
                  <c:v>Food and live animals</c:v>
                </c:pt>
                <c:pt idx="1">
                  <c:v>Beverages and tobacco</c:v>
                </c:pt>
                <c:pt idx="2">
                  <c:v>Crude materials, inedible, except fuels</c:v>
                </c:pt>
                <c:pt idx="3">
                  <c:v>Mineral fuels, lubricants and related materials</c:v>
                </c:pt>
                <c:pt idx="4">
                  <c:v>Chemical Products</c:v>
                </c:pt>
                <c:pt idx="5">
                  <c:v>Manufactured goods classified by materials</c:v>
                </c:pt>
                <c:pt idx="6">
                  <c:v>Machinery and transport equipment</c:v>
                </c:pt>
                <c:pt idx="7">
                  <c:v>Miscellaneous manufactured articles</c:v>
                </c:pt>
                <c:pt idx="8">
                  <c:v>Other </c:v>
                </c:pt>
              </c:strCache>
            </c:strRef>
          </c:cat>
          <c:val>
            <c:numRef>
              <c:f>('vo milioni evra (kvar&amp;godis)'!$C$74,'vo milioni evra (kvar&amp;godis)'!$N$74,'vo milioni evra (kvar&amp;godis)'!$Q$74,'vo milioni evra (kvar&amp;godis)'!$AA$74,'vo milioni evra (kvar&amp;godis)'!$AG$74,'vo milioni evra (kvar&amp;godis)'!$AQ$74,'vo milioni evra (kvar&amp;godis)'!$BA$74,'vo milioni evra (kvar&amp;godis)'!$BK$74,'vo milioni evra (kvar&amp;godis)'!$BV$74)</c:f>
              <c:numCache>
                <c:formatCode>0.0</c:formatCode>
                <c:ptCount val="9"/>
                <c:pt idx="0">
                  <c:v>8.3607898805773271</c:v>
                </c:pt>
                <c:pt idx="1">
                  <c:v>5.3080516645772278</c:v>
                </c:pt>
                <c:pt idx="2">
                  <c:v>6.4597612171129883</c:v>
                </c:pt>
                <c:pt idx="3">
                  <c:v>8.3156139093829768</c:v>
                </c:pt>
                <c:pt idx="4">
                  <c:v>16.812460480074158</c:v>
                </c:pt>
                <c:pt idx="5">
                  <c:v>27.62708656480023</c:v>
                </c:pt>
                <c:pt idx="6">
                  <c:v>7.9231352065796896</c:v>
                </c:pt>
                <c:pt idx="7">
                  <c:v>18.730445402818535</c:v>
                </c:pt>
                <c:pt idx="8">
                  <c:v>0.58305549663373546</c:v>
                </c:pt>
              </c:numCache>
            </c:numRef>
          </c:val>
        </c:ser>
        <c:axId val="36797056"/>
        <c:axId val="36802944"/>
      </c:barChart>
      <c:catAx>
        <c:axId val="36797056"/>
        <c:scaling>
          <c:orientation val="minMax"/>
        </c:scaling>
        <c:axPos val="l"/>
        <c:numFmt formatCode="General" sourceLinked="1"/>
        <c:tickLblPos val="nextTo"/>
        <c:crossAx val="36802944"/>
        <c:crosses val="autoZero"/>
        <c:auto val="1"/>
        <c:lblAlgn val="ctr"/>
        <c:lblOffset val="100"/>
      </c:catAx>
      <c:valAx>
        <c:axId val="36802944"/>
        <c:scaling>
          <c:orientation val="minMax"/>
          <c:max val="35"/>
        </c:scaling>
        <c:axPos val="b"/>
        <c:numFmt formatCode="0.0" sourceLinked="1"/>
        <c:tickLblPos val="nextTo"/>
        <c:crossAx val="367970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="1"/>
          </a:pPr>
          <a:endParaRPr lang="mk-MK"/>
        </a:p>
      </c:txPr>
    </c:legend>
    <c:plotVisOnly val="1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5"/>
  <c:chart>
    <c:plotArea>
      <c:layout>
        <c:manualLayout>
          <c:layoutTarget val="inner"/>
          <c:xMode val="edge"/>
          <c:yMode val="edge"/>
          <c:x val="6.0824341401769226E-2"/>
          <c:y val="4.5121340098443555E-2"/>
          <c:w val="0.88428125303781469"/>
          <c:h val="0.89210440424500781"/>
        </c:manualLayout>
      </c:layout>
      <c:barChart>
        <c:barDir val="col"/>
        <c:grouping val="clustered"/>
        <c:ser>
          <c:idx val="0"/>
          <c:order val="0"/>
          <c:tx>
            <c:strRef>
              <c:f>BOP!$E$4</c:f>
              <c:strCache>
                <c:ptCount val="1"/>
                <c:pt idx="0">
                  <c:v>FDIs (% GDP)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mk-MK"/>
              </a:p>
            </c:txPr>
            <c:showVal val="1"/>
          </c:dLbls>
          <c:cat>
            <c:numRef>
              <c:f>BOP!$G$9:$N$9</c:f>
              <c:numCache>
                <c:formatCode>0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BOP!$G$4:$N$4</c:f>
              <c:numCache>
                <c:formatCode>0.0</c:formatCode>
                <c:ptCount val="8"/>
                <c:pt idx="0">
                  <c:v>5.8627751544154894</c:v>
                </c:pt>
                <c:pt idx="1">
                  <c:v>1.5611157416978665</c:v>
                </c:pt>
                <c:pt idx="2">
                  <c:v>6.6023730383866015</c:v>
                </c:pt>
                <c:pt idx="3">
                  <c:v>8.5129983907634426</c:v>
                </c:pt>
                <c:pt idx="4">
                  <c:v>6.0882183612741114</c:v>
                </c:pt>
                <c:pt idx="5">
                  <c:v>2.0398783878542472</c:v>
                </c:pt>
                <c:pt idx="6">
                  <c:v>2.2833413812296945</c:v>
                </c:pt>
                <c:pt idx="7">
                  <c:v>4.1309039540915515</c:v>
                </c:pt>
              </c:numCache>
            </c:numRef>
          </c:val>
        </c:ser>
        <c:ser>
          <c:idx val="1"/>
          <c:order val="1"/>
          <c:tx>
            <c:strRef>
              <c:f>BOP!$E$5</c:f>
              <c:strCache>
                <c:ptCount val="1"/>
                <c:pt idx="0">
                  <c:v>Capital and financial account net inflows (% GDP)</c:v>
                </c:pt>
              </c:strCache>
            </c:strRef>
          </c:tx>
          <c:cat>
            <c:numRef>
              <c:f>BOP!$G$9:$N$9</c:f>
              <c:numCache>
                <c:formatCode>0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BOP!$G$5:$N$5</c:f>
              <c:numCache>
                <c:formatCode>0.0</c:formatCode>
                <c:ptCount val="8"/>
                <c:pt idx="0">
                  <c:v>8.193441073732501</c:v>
                </c:pt>
                <c:pt idx="1">
                  <c:v>9.9121926161141705</c:v>
                </c:pt>
                <c:pt idx="2">
                  <c:v>6.0512654296373434</c:v>
                </c:pt>
                <c:pt idx="3">
                  <c:v>9.3337288450849325</c:v>
                </c:pt>
                <c:pt idx="4">
                  <c:v>12.05965498534008</c:v>
                </c:pt>
                <c:pt idx="5">
                  <c:v>7.5522524847451704</c:v>
                </c:pt>
                <c:pt idx="6">
                  <c:v>2.7887105692047265</c:v>
                </c:pt>
                <c:pt idx="7">
                  <c:v>7.3875094494923061</c:v>
                </c:pt>
              </c:numCache>
            </c:numRef>
          </c:val>
        </c:ser>
        <c:gapWidth val="86"/>
        <c:axId val="36836480"/>
        <c:axId val="36838016"/>
      </c:barChart>
      <c:catAx>
        <c:axId val="36836480"/>
        <c:scaling>
          <c:orientation val="minMax"/>
        </c:scaling>
        <c:axPos val="b"/>
        <c:numFmt formatCode="0" sourceLinked="1"/>
        <c:tickLblPos val="nextTo"/>
        <c:crossAx val="36838016"/>
        <c:crosses val="autoZero"/>
        <c:auto val="1"/>
        <c:lblAlgn val="ctr"/>
        <c:lblOffset val="100"/>
      </c:catAx>
      <c:valAx>
        <c:axId val="36838016"/>
        <c:scaling>
          <c:orientation val="minMax"/>
        </c:scaling>
        <c:axPos val="l"/>
        <c:numFmt formatCode="0.0" sourceLinked="1"/>
        <c:tickLblPos val="nextTo"/>
        <c:crossAx val="36836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806855740254694"/>
          <c:y val="5.0735854095166504E-2"/>
          <c:w val="0.33421539321473714"/>
          <c:h val="0.18150737997039443"/>
        </c:manualLayout>
      </c:layout>
    </c:legend>
    <c:plotVisOnly val="1"/>
  </c:chart>
  <c:txPr>
    <a:bodyPr/>
    <a:lstStyle/>
    <a:p>
      <a:pPr>
        <a:defRPr sz="1200"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25"/>
  <c:chart>
    <c:plotArea>
      <c:layout/>
      <c:barChart>
        <c:barDir val="col"/>
        <c:grouping val="stacked"/>
        <c:ser>
          <c:idx val="0"/>
          <c:order val="0"/>
          <c:tx>
            <c:strRef>
              <c:f>'Devizni Rezervi'!$C$2</c:f>
              <c:strCache>
                <c:ptCount val="1"/>
                <c:pt idx="0">
                  <c:v>Gross Reserves (mill.euros)</c:v>
                </c:pt>
              </c:strCache>
            </c:strRef>
          </c:tx>
          <c:spPr>
            <a:solidFill>
              <a:prstClr val="white">
                <a:lumMod val="65000"/>
              </a:prstClr>
            </a:solidFill>
          </c:spPr>
          <c:cat>
            <c:strRef>
              <c:f>'Devizni Rezervi'!$A$54:$A$103</c:f>
              <c:strCache>
                <c:ptCount val="49"/>
                <c:pt idx="0">
                  <c:v>I.2008</c:v>
                </c:pt>
                <c:pt idx="12">
                  <c:v>I.2009</c:v>
                </c:pt>
                <c:pt idx="24">
                  <c:v>I.2010</c:v>
                </c:pt>
                <c:pt idx="36">
                  <c:v>I.2011</c:v>
                </c:pt>
                <c:pt idx="48">
                  <c:v>I.2012</c:v>
                </c:pt>
              </c:strCache>
            </c:strRef>
          </c:cat>
          <c:val>
            <c:numRef>
              <c:f>('Devizni Rezervi'!$C$3,'Devizni Rezervi'!$C$54:$C$103)</c:f>
              <c:numCache>
                <c:formatCode>#,##0.0</c:formatCode>
                <c:ptCount val="51"/>
                <c:pt idx="1">
                  <c:v>1535.769626</c:v>
                </c:pt>
                <c:pt idx="2">
                  <c:v>1548.9163530000014</c:v>
                </c:pt>
                <c:pt idx="3">
                  <c:v>1519.3359250000001</c:v>
                </c:pt>
                <c:pt idx="4">
                  <c:v>1494.2739159999999</c:v>
                </c:pt>
                <c:pt idx="5">
                  <c:v>1509.9365230000014</c:v>
                </c:pt>
                <c:pt idx="6">
                  <c:v>1543.3705930000001</c:v>
                </c:pt>
                <c:pt idx="7">
                  <c:v>1556.9145860000001</c:v>
                </c:pt>
                <c:pt idx="8">
                  <c:v>1599.601625</c:v>
                </c:pt>
                <c:pt idx="9">
                  <c:v>1689.0029079999999</c:v>
                </c:pt>
                <c:pt idx="10">
                  <c:v>1673.1810449999987</c:v>
                </c:pt>
                <c:pt idx="11">
                  <c:v>1589.2314289999988</c:v>
                </c:pt>
                <c:pt idx="12">
                  <c:v>1494.937449</c:v>
                </c:pt>
                <c:pt idx="13">
                  <c:v>1441.7690729999999</c:v>
                </c:pt>
                <c:pt idx="14">
                  <c:v>1413.6102919999998</c:v>
                </c:pt>
                <c:pt idx="15">
                  <c:v>1267.7789580000001</c:v>
                </c:pt>
                <c:pt idx="16">
                  <c:v>1203.817299</c:v>
                </c:pt>
                <c:pt idx="17">
                  <c:v>1166.8244099999988</c:v>
                </c:pt>
                <c:pt idx="18">
                  <c:v>1203.6130739999999</c:v>
                </c:pt>
                <c:pt idx="19">
                  <c:v>1393.4056940000012</c:v>
                </c:pt>
                <c:pt idx="20">
                  <c:v>1505.0053419999999</c:v>
                </c:pt>
                <c:pt idx="21">
                  <c:v>1526.579518</c:v>
                </c:pt>
                <c:pt idx="22">
                  <c:v>1549.0214989999988</c:v>
                </c:pt>
                <c:pt idx="23">
                  <c:v>1591.826127</c:v>
                </c:pt>
                <c:pt idx="24">
                  <c:v>1597.5110609999999</c:v>
                </c:pt>
                <c:pt idx="25">
                  <c:v>1619.7404839999999</c:v>
                </c:pt>
                <c:pt idx="26">
                  <c:v>1619.2824579999999</c:v>
                </c:pt>
                <c:pt idx="27">
                  <c:v>1606.5828610000001</c:v>
                </c:pt>
                <c:pt idx="28">
                  <c:v>1643.99206</c:v>
                </c:pt>
                <c:pt idx="29">
                  <c:v>1682.6180879999999</c:v>
                </c:pt>
                <c:pt idx="30">
                  <c:v>1708.2697470000001</c:v>
                </c:pt>
                <c:pt idx="31">
                  <c:v>1644.1541379999987</c:v>
                </c:pt>
                <c:pt idx="32">
                  <c:v>1718.7562969999999</c:v>
                </c:pt>
                <c:pt idx="33">
                  <c:v>1689.251262</c:v>
                </c:pt>
                <c:pt idx="34">
                  <c:v>1662.9028479999999</c:v>
                </c:pt>
                <c:pt idx="35">
                  <c:v>1686.1675439999999</c:v>
                </c:pt>
                <c:pt idx="36">
                  <c:v>1714.5070790000011</c:v>
                </c:pt>
                <c:pt idx="37">
                  <c:v>1706.840639</c:v>
                </c:pt>
                <c:pt idx="38">
                  <c:v>1702.5417590000011</c:v>
                </c:pt>
                <c:pt idx="39">
                  <c:v>1899.9996189999999</c:v>
                </c:pt>
                <c:pt idx="40">
                  <c:v>1877.1831289999984</c:v>
                </c:pt>
                <c:pt idx="41">
                  <c:v>1882.779904</c:v>
                </c:pt>
                <c:pt idx="42">
                  <c:v>1832.390709</c:v>
                </c:pt>
                <c:pt idx="43">
                  <c:v>1811.4336600000001</c:v>
                </c:pt>
                <c:pt idx="44">
                  <c:v>1843.5389869999999</c:v>
                </c:pt>
                <c:pt idx="45">
                  <c:v>1847.7588520000011</c:v>
                </c:pt>
                <c:pt idx="46">
                  <c:v>1838.6004219999998</c:v>
                </c:pt>
                <c:pt idx="47">
                  <c:v>1846.4412010000001</c:v>
                </c:pt>
                <c:pt idx="48">
                  <c:v>2068.8958689999999</c:v>
                </c:pt>
                <c:pt idx="49">
                  <c:v>2067.1818930700001</c:v>
                </c:pt>
                <c:pt idx="50">
                  <c:v>2061.8127255200002</c:v>
                </c:pt>
              </c:numCache>
            </c:numRef>
          </c:val>
        </c:ser>
        <c:gapWidth val="25"/>
        <c:overlap val="100"/>
        <c:axId val="36884864"/>
        <c:axId val="36886400"/>
      </c:barChart>
      <c:lineChart>
        <c:grouping val="standard"/>
        <c:ser>
          <c:idx val="1"/>
          <c:order val="1"/>
          <c:tx>
            <c:strRef>
              <c:f>'Devizni Rezervi'!$F$2</c:f>
              <c:strCache>
                <c:ptCount val="1"/>
                <c:pt idx="0">
                  <c:v>Gross Reserves (% GDP)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('Devizni Rezervi'!$F$3,'Devizni Rezervi'!$F$54:$F$103)</c:f>
              <c:numCache>
                <c:formatCode>#,##0.0</c:formatCode>
                <c:ptCount val="51"/>
                <c:pt idx="1">
                  <c:v>22.853714672619027</c:v>
                </c:pt>
                <c:pt idx="2">
                  <c:v>23.049350491071433</c:v>
                </c:pt>
                <c:pt idx="3">
                  <c:v>22.60916555059524</c:v>
                </c:pt>
                <c:pt idx="4">
                  <c:v>22.236218988095239</c:v>
                </c:pt>
                <c:pt idx="5">
                  <c:v>22.469293497023788</c:v>
                </c:pt>
                <c:pt idx="6">
                  <c:v>22.966824300595214</c:v>
                </c:pt>
                <c:pt idx="7">
                  <c:v>23.168371815476192</c:v>
                </c:pt>
                <c:pt idx="8">
                  <c:v>23.803595610119046</c:v>
                </c:pt>
                <c:pt idx="9">
                  <c:v>25.133971845238115</c:v>
                </c:pt>
                <c:pt idx="10">
                  <c:v>24.898527455357129</c:v>
                </c:pt>
                <c:pt idx="11">
                  <c:v>23.649277217261886</c:v>
                </c:pt>
                <c:pt idx="12">
                  <c:v>22.246092991071411</c:v>
                </c:pt>
                <c:pt idx="13">
                  <c:v>21.508369999462129</c:v>
                </c:pt>
                <c:pt idx="14">
                  <c:v>21.088296152808169</c:v>
                </c:pt>
                <c:pt idx="15">
                  <c:v>18.912778347685187</c:v>
                </c:pt>
                <c:pt idx="16">
                  <c:v>17.958595702687219</c:v>
                </c:pt>
                <c:pt idx="17">
                  <c:v>17.406734271573619</c:v>
                </c:pt>
                <c:pt idx="18">
                  <c:v>17.955549065784378</c:v>
                </c:pt>
                <c:pt idx="19">
                  <c:v>20.786883133474809</c:v>
                </c:pt>
                <c:pt idx="20">
                  <c:v>22.451731246771583</c:v>
                </c:pt>
                <c:pt idx="21">
                  <c:v>22.773575686724786</c:v>
                </c:pt>
                <c:pt idx="22">
                  <c:v>23.108366077161239</c:v>
                </c:pt>
                <c:pt idx="23">
                  <c:v>23.746927268377306</c:v>
                </c:pt>
                <c:pt idx="24">
                  <c:v>23.831735346303493</c:v>
                </c:pt>
                <c:pt idx="25">
                  <c:v>23.457402015073722</c:v>
                </c:pt>
                <c:pt idx="26">
                  <c:v>23.450768791960829</c:v>
                </c:pt>
                <c:pt idx="27">
                  <c:v>23.266850716688229</c:v>
                </c:pt>
                <c:pt idx="28">
                  <c:v>23.808618134785824</c:v>
                </c:pt>
                <c:pt idx="29">
                  <c:v>24.368007911106019</c:v>
                </c:pt>
                <c:pt idx="30">
                  <c:v>24.739500309709666</c:v>
                </c:pt>
                <c:pt idx="31">
                  <c:v>23.810965380435004</c:v>
                </c:pt>
                <c:pt idx="32">
                  <c:v>24.891368600668038</c:v>
                </c:pt>
                <c:pt idx="33">
                  <c:v>24.464070848774689</c:v>
                </c:pt>
                <c:pt idx="34">
                  <c:v>24.082487906468224</c:v>
                </c:pt>
                <c:pt idx="35">
                  <c:v>24.419411834851367</c:v>
                </c:pt>
                <c:pt idx="36">
                  <c:v>24.829830585251187</c:v>
                </c:pt>
                <c:pt idx="37">
                  <c:v>23.35746261709923</c:v>
                </c:pt>
                <c:pt idx="38">
                  <c:v>23.29863408524858</c:v>
                </c:pt>
                <c:pt idx="39">
                  <c:v>26.000769526612661</c:v>
                </c:pt>
                <c:pt idx="40">
                  <c:v>25.688534570371676</c:v>
                </c:pt>
                <c:pt idx="41">
                  <c:v>25.765124299870649</c:v>
                </c:pt>
                <c:pt idx="42">
                  <c:v>25.075567400635023</c:v>
                </c:pt>
                <c:pt idx="43">
                  <c:v>24.788778184701513</c:v>
                </c:pt>
                <c:pt idx="44">
                  <c:v>25.228127329593914</c:v>
                </c:pt>
                <c:pt idx="45">
                  <c:v>25.285874571330815</c:v>
                </c:pt>
                <c:pt idx="46">
                  <c:v>25.160544952696</c:v>
                </c:pt>
                <c:pt idx="47">
                  <c:v>25.267843020363706</c:v>
                </c:pt>
                <c:pt idx="48">
                  <c:v>28.312050237537452</c:v>
                </c:pt>
                <c:pt idx="49">
                  <c:v>27.236271812051115</c:v>
                </c:pt>
                <c:pt idx="50">
                  <c:v>27.165530041679311</c:v>
                </c:pt>
              </c:numCache>
            </c:numRef>
          </c:val>
        </c:ser>
        <c:marker val="1"/>
        <c:axId val="36893824"/>
        <c:axId val="36887936"/>
      </c:lineChart>
      <c:catAx>
        <c:axId val="36884864"/>
        <c:scaling>
          <c:orientation val="minMax"/>
        </c:scaling>
        <c:axPos val="b"/>
        <c:tickLblPos val="nextTo"/>
        <c:crossAx val="36886400"/>
        <c:crosses val="autoZero"/>
        <c:auto val="1"/>
        <c:lblAlgn val="ctr"/>
        <c:lblOffset val="100"/>
      </c:catAx>
      <c:valAx>
        <c:axId val="36886400"/>
        <c:scaling>
          <c:orientation val="minMax"/>
          <c:max val="2200"/>
          <c:min val="0"/>
        </c:scaling>
        <c:axPos val="l"/>
        <c:numFmt formatCode="General" sourceLinked="1"/>
        <c:tickLblPos val="nextTo"/>
        <c:crossAx val="36884864"/>
        <c:crosses val="autoZero"/>
        <c:crossBetween val="between"/>
      </c:valAx>
      <c:valAx>
        <c:axId val="36887936"/>
        <c:scaling>
          <c:orientation val="minMax"/>
        </c:scaling>
        <c:axPos val="r"/>
        <c:numFmt formatCode="General" sourceLinked="1"/>
        <c:tickLblPos val="nextTo"/>
        <c:crossAx val="36893824"/>
        <c:crosses val="max"/>
        <c:crossBetween val="between"/>
      </c:valAx>
      <c:catAx>
        <c:axId val="36893824"/>
        <c:scaling>
          <c:orientation val="minMax"/>
        </c:scaling>
        <c:delete val="1"/>
        <c:axPos val="b"/>
        <c:tickLblPos val="none"/>
        <c:crossAx val="36887936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txPr>
    <a:bodyPr/>
    <a:lstStyle/>
    <a:p>
      <a:pPr>
        <a:defRPr sz="1200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9"/>
  <c:chart>
    <c:title>
      <c:layout>
        <c:manualLayout>
          <c:xMode val="edge"/>
          <c:yMode val="edge"/>
          <c:x val="0.17889910272843804"/>
          <c:y val="2.3326369707898746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'TO All indicators  '!$B$37</c:f>
              <c:strCache>
                <c:ptCount val="1"/>
                <c:pt idx="0">
                  <c:v>Reserves to short-term external debt </c:v>
                </c:pt>
              </c:strCache>
            </c:strRef>
          </c:tx>
          <c:spPr>
            <a:ln>
              <a:solidFill>
                <a:srgbClr val="00B0F0"/>
              </a:solidFill>
            </a:ln>
            <a:effectLst>
              <a:outerShdw blurRad="50800" dist="50800" dir="5400000" algn="ctr" rotWithShape="0">
                <a:srgbClr val="002060"/>
              </a:outerShdw>
            </a:effectLst>
          </c:spPr>
          <c:marker>
            <c:symbol val="none"/>
          </c:marker>
          <c:cat>
            <c:strRef>
              <c:f>'TO All indicators  '!$K$3:$R$3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 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strCache>
            </c:strRef>
          </c:cat>
          <c:val>
            <c:numRef>
              <c:f>'TO All indicators  '!$K$37:$R$37</c:f>
              <c:numCache>
                <c:formatCode>0.0</c:formatCode>
                <c:ptCount val="8"/>
                <c:pt idx="0">
                  <c:v>1.1386716894141298</c:v>
                </c:pt>
                <c:pt idx="1">
                  <c:v>1.6656794924369918</c:v>
                </c:pt>
                <c:pt idx="2">
                  <c:v>1.9525885623952581</c:v>
                </c:pt>
                <c:pt idx="3">
                  <c:v>1.3536774748410163</c:v>
                </c:pt>
                <c:pt idx="4">
                  <c:v>1.285878198209774</c:v>
                </c:pt>
                <c:pt idx="5">
                  <c:v>1.2859851521592938</c:v>
                </c:pt>
                <c:pt idx="6">
                  <c:v>1.2903964182148082</c:v>
                </c:pt>
                <c:pt idx="7">
                  <c:v>1.4</c:v>
                </c:pt>
              </c:numCache>
            </c:numRef>
          </c:val>
        </c:ser>
        <c:marker val="1"/>
        <c:axId val="36897536"/>
        <c:axId val="36899072"/>
      </c:lineChart>
      <c:catAx>
        <c:axId val="36897536"/>
        <c:scaling>
          <c:orientation val="minMax"/>
        </c:scaling>
        <c:axPos val="b"/>
        <c:majorTickMark val="none"/>
        <c:tickLblPos val="low"/>
        <c:crossAx val="36899072"/>
        <c:crossesAt val="1"/>
        <c:auto val="1"/>
        <c:lblAlgn val="ctr"/>
        <c:lblOffset val="100"/>
      </c:catAx>
      <c:valAx>
        <c:axId val="36899072"/>
        <c:scaling>
          <c:orientation val="minMax"/>
        </c:scaling>
        <c:axPos val="l"/>
        <c:numFmt formatCode="0.0" sourceLinked="1"/>
        <c:tickLblPos val="nextTo"/>
        <c:crossAx val="36897536"/>
        <c:crosses val="autoZero"/>
        <c:crossBetween val="between"/>
      </c:valAx>
    </c:plotArea>
    <c:plotVisOnly val="1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9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'TO All indicators  '!$B$38</c:f>
              <c:strCache>
                <c:ptCount val="1"/>
                <c:pt idx="0">
                  <c:v>Reserves to imports</c:v>
                </c:pt>
              </c:strCache>
            </c:strRef>
          </c:tx>
          <c:spPr>
            <a:ln>
              <a:solidFill>
                <a:srgbClr val="00B0F0"/>
              </a:solidFill>
            </a:ln>
            <a:effectLst>
              <a:outerShdw blurRad="50800" dist="50800" dir="5400000" algn="ctr" rotWithShape="0">
                <a:srgbClr val="002060"/>
              </a:outerShdw>
            </a:effectLst>
          </c:spPr>
          <c:marker>
            <c:symbol val="none"/>
          </c:marker>
          <c:cat>
            <c:strRef>
              <c:f>'TO All indicators  '!$K$3:$R$3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 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strCache>
            </c:strRef>
          </c:cat>
          <c:val>
            <c:numRef>
              <c:f>'TO All indicators  '!$K$38:$R$38</c:f>
              <c:numCache>
                <c:formatCode>0.0</c:formatCode>
                <c:ptCount val="8"/>
                <c:pt idx="0">
                  <c:v>2.9185801616706093</c:v>
                </c:pt>
                <c:pt idx="1">
                  <c:v>3.9901037101192762</c:v>
                </c:pt>
                <c:pt idx="2">
                  <c:v>4.0262329485381985</c:v>
                </c:pt>
                <c:pt idx="3">
                  <c:v>3.5767001677705288</c:v>
                </c:pt>
                <c:pt idx="4">
                  <c:v>4.3826474122922034</c:v>
                </c:pt>
                <c:pt idx="5">
                  <c:v>4.1628900548732375</c:v>
                </c:pt>
                <c:pt idx="6">
                  <c:v>3.6982034795461387</c:v>
                </c:pt>
                <c:pt idx="7">
                  <c:v>4.3</c:v>
                </c:pt>
              </c:numCache>
            </c:numRef>
          </c:val>
        </c:ser>
        <c:marker val="1"/>
        <c:axId val="36931072"/>
        <c:axId val="36932608"/>
      </c:lineChart>
      <c:catAx>
        <c:axId val="36931072"/>
        <c:scaling>
          <c:orientation val="minMax"/>
        </c:scaling>
        <c:axPos val="b"/>
        <c:majorTickMark val="none"/>
        <c:tickLblPos val="low"/>
        <c:crossAx val="36932608"/>
        <c:crossesAt val="4"/>
        <c:auto val="1"/>
        <c:lblAlgn val="ctr"/>
        <c:lblOffset val="100"/>
      </c:catAx>
      <c:valAx>
        <c:axId val="36932608"/>
        <c:scaling>
          <c:orientation val="minMax"/>
        </c:scaling>
        <c:axPos val="l"/>
        <c:numFmt formatCode="0.0" sourceLinked="1"/>
        <c:tickLblPos val="nextTo"/>
        <c:crossAx val="36931072"/>
        <c:crosses val="autoZero"/>
        <c:crossBetween val="between"/>
      </c:valAx>
    </c:plotArea>
    <c:plotVisOnly val="1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9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'TO All indicators  '!$B$39</c:f>
              <c:strCache>
                <c:ptCount val="1"/>
                <c:pt idx="0">
                  <c:v>Private external debt to GDP</c:v>
                </c:pt>
              </c:strCache>
            </c:strRef>
          </c:tx>
          <c:spPr>
            <a:ln>
              <a:solidFill>
                <a:srgbClr val="00B0F0"/>
              </a:solidFill>
            </a:ln>
            <a:effectLst>
              <a:outerShdw blurRad="50800" dist="50800" dir="5400000" algn="ctr" rotWithShape="0">
                <a:srgbClr val="002060"/>
              </a:outerShdw>
            </a:effectLst>
          </c:spPr>
          <c:marker>
            <c:symbol val="none"/>
          </c:marker>
          <c:cat>
            <c:strRef>
              <c:f>'TO All indicators  '!$K$3:$R$3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 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strCache>
            </c:strRef>
          </c:cat>
          <c:val>
            <c:numRef>
              <c:f>'TO All indicators  '!$K$39:$R$39</c:f>
              <c:numCache>
                <c:formatCode>0.0</c:formatCode>
                <c:ptCount val="8"/>
                <c:pt idx="0">
                  <c:v>19.557133018780917</c:v>
                </c:pt>
                <c:pt idx="1">
                  <c:v>21.611907114695114</c:v>
                </c:pt>
                <c:pt idx="2">
                  <c:v>23.573446309425595</c:v>
                </c:pt>
                <c:pt idx="3">
                  <c:v>29.90054786454148</c:v>
                </c:pt>
                <c:pt idx="4">
                  <c:v>32.650260446192405</c:v>
                </c:pt>
                <c:pt idx="5">
                  <c:v>36.630673220338863</c:v>
                </c:pt>
                <c:pt idx="6">
                  <c:v>39.239516765618234</c:v>
                </c:pt>
                <c:pt idx="7">
                  <c:v>38.993482755096089</c:v>
                </c:pt>
              </c:numCache>
            </c:numRef>
          </c:val>
        </c:ser>
        <c:marker val="1"/>
        <c:axId val="36944128"/>
        <c:axId val="36966400"/>
      </c:lineChart>
      <c:catAx>
        <c:axId val="36944128"/>
        <c:scaling>
          <c:orientation val="minMax"/>
        </c:scaling>
        <c:axPos val="b"/>
        <c:majorTickMark val="none"/>
        <c:tickLblPos val="low"/>
        <c:crossAx val="36966400"/>
        <c:crossesAt val="1"/>
        <c:auto val="1"/>
        <c:lblAlgn val="ctr"/>
        <c:lblOffset val="100"/>
      </c:catAx>
      <c:valAx>
        <c:axId val="36966400"/>
        <c:scaling>
          <c:orientation val="minMax"/>
        </c:scaling>
        <c:axPos val="l"/>
        <c:numFmt formatCode="0.0" sourceLinked="1"/>
        <c:tickLblPos val="nextTo"/>
        <c:crossAx val="36944128"/>
        <c:crosses val="autoZero"/>
        <c:crossBetween val="between"/>
      </c:valAx>
    </c:plotArea>
    <c:plotVisOnly val="1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9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'TO All indicators  '!$B$40</c:f>
              <c:strCache>
                <c:ptCount val="1"/>
                <c:pt idx="0">
                  <c:v>Gross external debt to exports</c:v>
                </c:pt>
              </c:strCache>
            </c:strRef>
          </c:tx>
          <c:spPr>
            <a:ln>
              <a:solidFill>
                <a:srgbClr val="00B0F0"/>
              </a:solidFill>
            </a:ln>
            <a:effectLst>
              <a:outerShdw blurRad="50800" dist="50800" dir="5400000" algn="ctr" rotWithShape="0">
                <a:srgbClr val="002060"/>
              </a:outerShdw>
            </a:effectLst>
          </c:spPr>
          <c:marker>
            <c:symbol val="none"/>
          </c:marker>
          <c:cat>
            <c:strRef>
              <c:f>'TO All indicators  '!$K$3:$R$3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 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strCache>
            </c:strRef>
          </c:cat>
          <c:val>
            <c:numRef>
              <c:f>'TO All indicators  '!$K$40:$R$40</c:f>
              <c:numCache>
                <c:formatCode>0.0</c:formatCode>
                <c:ptCount val="8"/>
                <c:pt idx="0">
                  <c:v>121.68829579383436</c:v>
                </c:pt>
                <c:pt idx="1">
                  <c:v>122.72753965912942</c:v>
                </c:pt>
                <c:pt idx="2">
                  <c:v>104.61296219598738</c:v>
                </c:pt>
                <c:pt idx="3">
                  <c:v>92.556011970758718</c:v>
                </c:pt>
                <c:pt idx="4">
                  <c:v>97.622286156819087</c:v>
                </c:pt>
                <c:pt idx="5">
                  <c:v>148.24003144179738</c:v>
                </c:pt>
                <c:pt idx="6">
                  <c:v>129.72568733274341</c:v>
                </c:pt>
                <c:pt idx="7">
                  <c:v>115.50680829405853</c:v>
                </c:pt>
              </c:numCache>
            </c:numRef>
          </c:val>
        </c:ser>
        <c:marker val="1"/>
        <c:axId val="36977664"/>
        <c:axId val="36987648"/>
      </c:lineChart>
      <c:catAx>
        <c:axId val="36977664"/>
        <c:scaling>
          <c:orientation val="minMax"/>
        </c:scaling>
        <c:axPos val="b"/>
        <c:majorTickMark val="none"/>
        <c:tickLblPos val="low"/>
        <c:crossAx val="36987648"/>
        <c:crossesAt val="1"/>
        <c:auto val="1"/>
        <c:lblAlgn val="ctr"/>
        <c:lblOffset val="100"/>
      </c:catAx>
      <c:valAx>
        <c:axId val="36987648"/>
        <c:scaling>
          <c:orientation val="minMax"/>
        </c:scaling>
        <c:axPos val="l"/>
        <c:numFmt formatCode="0.0" sourceLinked="1"/>
        <c:tickLblPos val="nextTo"/>
        <c:crossAx val="36977664"/>
        <c:crosses val="autoZero"/>
        <c:crossBetween val="between"/>
      </c:valAx>
    </c:plotArea>
    <c:plotVisOnly val="1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8"/>
  <c:chart>
    <c:autoTitleDeleted val="1"/>
    <c:plotArea>
      <c:layout>
        <c:manualLayout>
          <c:layoutTarget val="inner"/>
          <c:xMode val="edge"/>
          <c:yMode val="edge"/>
          <c:x val="8.9013822085332941E-2"/>
          <c:y val="0.18303000056346674"/>
          <c:w val="0.8639433040766169"/>
          <c:h val="0.76906370094081955"/>
        </c:manualLayout>
      </c:layout>
      <c:barChart>
        <c:barDir val="col"/>
        <c:grouping val="stacked"/>
        <c:ser>
          <c:idx val="1"/>
          <c:order val="0"/>
          <c:tx>
            <c:strRef>
              <c:f>ТАБЕЛА_Надворешен_ДОЛГ!$A$53</c:f>
              <c:strCache>
                <c:ptCount val="1"/>
                <c:pt idx="0">
                  <c:v>Public sector external debt to GDP (%)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mk-MK"/>
              </a:p>
            </c:txPr>
            <c:showVal val="1"/>
          </c:dLbls>
          <c:cat>
            <c:strRef>
              <c:f>ТАБЕЛА_Надворешен_ДОЛГ!$B$2:$K$2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Q1 2011</c:v>
                </c:pt>
                <c:pt idx="8">
                  <c:v>Q2 2011</c:v>
                </c:pt>
                <c:pt idx="9">
                  <c:v>Q3 2011</c:v>
                </c:pt>
              </c:strCache>
            </c:strRef>
          </c:cat>
          <c:val>
            <c:numRef>
              <c:f>ТАБЕЛА_Надворешен_ДОЛГ!$B$53:$K$53</c:f>
              <c:numCache>
                <c:formatCode>0.0</c:formatCode>
                <c:ptCount val="10"/>
                <c:pt idx="0">
                  <c:v>27.272466816749173</c:v>
                </c:pt>
                <c:pt idx="1">
                  <c:v>30.908378583298713</c:v>
                </c:pt>
                <c:pt idx="2">
                  <c:v>24.285372777671551</c:v>
                </c:pt>
                <c:pt idx="3">
                  <c:v>17.725910142497902</c:v>
                </c:pt>
                <c:pt idx="4">
                  <c:v>16.516910342261902</c:v>
                </c:pt>
                <c:pt idx="5">
                  <c:v>19.764396911532579</c:v>
                </c:pt>
                <c:pt idx="6">
                  <c:v>20.630006182397793</c:v>
                </c:pt>
                <c:pt idx="7">
                  <c:v>22.739975745005587</c:v>
                </c:pt>
                <c:pt idx="8">
                  <c:v>24.414102694287728</c:v>
                </c:pt>
                <c:pt idx="9">
                  <c:v>24.286749842484003</c:v>
                </c:pt>
              </c:numCache>
            </c:numRef>
          </c:val>
        </c:ser>
        <c:ser>
          <c:idx val="0"/>
          <c:order val="1"/>
          <c:tx>
            <c:strRef>
              <c:f>ТАБЕЛА_Надворешен_ДОЛГ!$A$52</c:f>
              <c:strCache>
                <c:ptCount val="1"/>
                <c:pt idx="0">
                  <c:v>Private sector external debt to GDP (%)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dLbls>
            <c:dLbl>
              <c:idx val="9"/>
              <c:layout/>
              <c:showVal val="1"/>
            </c:dLbl>
            <c:delete val="1"/>
          </c:dLbls>
          <c:cat>
            <c:strRef>
              <c:f>ТАБЕЛА_Надворешен_ДОЛГ!$B$2:$K$2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Q1 2011</c:v>
                </c:pt>
                <c:pt idx="8">
                  <c:v>Q2 2011</c:v>
                </c:pt>
                <c:pt idx="9">
                  <c:v>Q3 2011</c:v>
                </c:pt>
              </c:strCache>
            </c:strRef>
          </c:cat>
          <c:val>
            <c:numRef>
              <c:f>ТАБЕЛА_Надворешен_ДОЛГ!$B$52:$K$52</c:f>
              <c:numCache>
                <c:formatCode>0.0</c:formatCode>
                <c:ptCount val="10"/>
                <c:pt idx="0">
                  <c:v>19.557024543188017</c:v>
                </c:pt>
                <c:pt idx="1">
                  <c:v>21.609978368661036</c:v>
                </c:pt>
                <c:pt idx="2">
                  <c:v>23.572109080481713</c:v>
                </c:pt>
                <c:pt idx="3">
                  <c:v>29.902788749538956</c:v>
                </c:pt>
                <c:pt idx="4">
                  <c:v>32.652186029315445</c:v>
                </c:pt>
                <c:pt idx="5">
                  <c:v>36.631094043794398</c:v>
                </c:pt>
                <c:pt idx="6">
                  <c:v>39.244534192125506</c:v>
                </c:pt>
                <c:pt idx="7">
                  <c:v>39.150177615081454</c:v>
                </c:pt>
                <c:pt idx="8">
                  <c:v>39.094214033726146</c:v>
                </c:pt>
                <c:pt idx="9">
                  <c:v>38.982013816771271</c:v>
                </c:pt>
              </c:numCache>
            </c:numRef>
          </c:val>
        </c:ser>
        <c:gapWidth val="10"/>
        <c:overlap val="100"/>
        <c:axId val="37026048"/>
        <c:axId val="37040128"/>
      </c:barChart>
      <c:lineChart>
        <c:grouping val="standard"/>
        <c:ser>
          <c:idx val="2"/>
          <c:order val="2"/>
          <c:tx>
            <c:strRef>
              <c:f>ТАБЕЛА_Надворешен_ДОЛГ!$A$28</c:f>
              <c:strCache>
                <c:ptCount val="1"/>
                <c:pt idx="0">
                  <c:v>Gross External Debt to GDP (%)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9"/>
              <c:layout/>
              <c:showVal val="1"/>
            </c:dLbl>
            <c:delete val="1"/>
          </c:dLbls>
          <c:val>
            <c:numRef>
              <c:f>ТАБЕЛА_Надворешен_ДОЛГ!$B$28:$K$28</c:f>
              <c:numCache>
                <c:formatCode>0.0</c:formatCode>
                <c:ptCount val="10"/>
                <c:pt idx="0">
                  <c:v>46.829599204931313</c:v>
                </c:pt>
                <c:pt idx="1">
                  <c:v>52.518379998954934</c:v>
                </c:pt>
                <c:pt idx="2">
                  <c:v>47.857481858153228</c:v>
                </c:pt>
                <c:pt idx="3">
                  <c:v>47.62869889203693</c:v>
                </c:pt>
                <c:pt idx="4">
                  <c:v>49.169096371577389</c:v>
                </c:pt>
                <c:pt idx="5">
                  <c:v>56.39549095532702</c:v>
                </c:pt>
                <c:pt idx="6">
                  <c:v>59.874540374523235</c:v>
                </c:pt>
                <c:pt idx="7">
                  <c:v>61.890153360087062</c:v>
                </c:pt>
                <c:pt idx="8">
                  <c:v>63.508316728013959</c:v>
                </c:pt>
                <c:pt idx="9">
                  <c:v>63.268763659255278</c:v>
                </c:pt>
              </c:numCache>
            </c:numRef>
          </c:val>
        </c:ser>
        <c:marker val="1"/>
        <c:axId val="37026048"/>
        <c:axId val="37040128"/>
      </c:lineChart>
      <c:catAx>
        <c:axId val="37026048"/>
        <c:scaling>
          <c:orientation val="minMax"/>
        </c:scaling>
        <c:axPos val="b"/>
        <c:tickLblPos val="nextTo"/>
        <c:crossAx val="37040128"/>
        <c:crosses val="autoZero"/>
        <c:auto val="1"/>
        <c:lblAlgn val="ctr"/>
        <c:lblOffset val="100"/>
      </c:catAx>
      <c:valAx>
        <c:axId val="37040128"/>
        <c:scaling>
          <c:orientation val="minMax"/>
          <c:max val="65"/>
        </c:scaling>
        <c:axPos val="l"/>
        <c:numFmt formatCode="0.0" sourceLinked="1"/>
        <c:tickLblPos val="nextTo"/>
        <c:crossAx val="370260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3.6476336675469359E-2"/>
          <c:w val="0.95795963632371584"/>
          <c:h val="0.12551908092620961"/>
        </c:manualLayout>
      </c:layout>
      <c:txPr>
        <a:bodyPr/>
        <a:lstStyle/>
        <a:p>
          <a:pPr>
            <a:defRPr sz="1200" b="1"/>
          </a:pPr>
          <a:endParaRPr lang="mk-MK"/>
        </a:p>
      </c:txPr>
    </c:legend>
    <c:plotVisOnly val="1"/>
    <c:dispBlanksAs val="gap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8"/>
  <c:chart>
    <c:autoTitleDeleted val="1"/>
    <c:plotArea>
      <c:layout/>
      <c:barChart>
        <c:barDir val="col"/>
        <c:grouping val="stacked"/>
        <c:ser>
          <c:idx val="1"/>
          <c:order val="0"/>
          <c:tx>
            <c:strRef>
              <c:f>ТАБЕЛА_Надворешен_ДОЛГ!$A$84</c:f>
              <c:strCache>
                <c:ptCount val="1"/>
                <c:pt idx="0">
                  <c:v>Medium/long-term external debt to gross external debt (%)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dLbls>
            <c:dLbl>
              <c:idx val="9"/>
              <c:layout/>
              <c:showVal val="1"/>
            </c:dLbl>
            <c:delete val="1"/>
            <c:txPr>
              <a:bodyPr/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mk-MK"/>
              </a:p>
            </c:txPr>
          </c:dLbls>
          <c:cat>
            <c:strRef>
              <c:f>ТАБЕЛА_Надворешен_ДОЛГ!$B$2:$K$2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Q1 2011</c:v>
                </c:pt>
                <c:pt idx="8">
                  <c:v>Q2 2011</c:v>
                </c:pt>
                <c:pt idx="9">
                  <c:v>Q3 2011</c:v>
                </c:pt>
              </c:strCache>
            </c:strRef>
          </c:cat>
          <c:val>
            <c:numRef>
              <c:f>ТАБЕЛА_Надворешен_ДОЛГ!$B$84:$K$84</c:f>
              <c:numCache>
                <c:formatCode>0.0</c:formatCode>
                <c:ptCount val="10"/>
                <c:pt idx="0">
                  <c:v>69.731820805444684</c:v>
                </c:pt>
                <c:pt idx="1">
                  <c:v>73.334879150624388</c:v>
                </c:pt>
                <c:pt idx="2">
                  <c:v>71.018321502050824</c:v>
                </c:pt>
                <c:pt idx="3">
                  <c:v>60.180899210396746</c:v>
                </c:pt>
                <c:pt idx="4">
                  <c:v>64.814665157298222</c:v>
                </c:pt>
                <c:pt idx="5">
                  <c:v>67.139411930379438</c:v>
                </c:pt>
                <c:pt idx="6">
                  <c:v>67.858596937378678</c:v>
                </c:pt>
                <c:pt idx="7">
                  <c:v>70.372146910935754</c:v>
                </c:pt>
                <c:pt idx="8">
                  <c:v>68.096922107612585</c:v>
                </c:pt>
                <c:pt idx="9">
                  <c:v>68.450769799969663</c:v>
                </c:pt>
              </c:numCache>
            </c:numRef>
          </c:val>
        </c:ser>
        <c:ser>
          <c:idx val="0"/>
          <c:order val="1"/>
          <c:tx>
            <c:strRef>
              <c:f>ТАБЕЛА_Надворешен_ДОЛГ!$A$83</c:f>
              <c:strCache>
                <c:ptCount val="1"/>
                <c:pt idx="0">
                  <c:v>Short-term external debt to gross external debt (%)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9"/>
              <c:layout/>
              <c:showVal val="1"/>
            </c:dLbl>
            <c:delete val="1"/>
          </c:dLbls>
          <c:cat>
            <c:strRef>
              <c:f>ТАБЕЛА_Надворешен_ДОЛГ!$B$2:$K$2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Q1 2011</c:v>
                </c:pt>
                <c:pt idx="8">
                  <c:v>Q2 2011</c:v>
                </c:pt>
                <c:pt idx="9">
                  <c:v>Q3 2011</c:v>
                </c:pt>
              </c:strCache>
            </c:strRef>
          </c:cat>
          <c:val>
            <c:numRef>
              <c:f>ТАБЕЛА_Надворешен_ДОЛГ!$B$83:$K$83</c:f>
              <c:numCache>
                <c:formatCode>0.0</c:formatCode>
                <c:ptCount val="10"/>
                <c:pt idx="0">
                  <c:v>30.267948902184827</c:v>
                </c:pt>
                <c:pt idx="1">
                  <c:v>26.665076965700568</c:v>
                </c:pt>
                <c:pt idx="2">
                  <c:v>28.981678497949066</c:v>
                </c:pt>
                <c:pt idx="3">
                  <c:v>39.819100789603198</c:v>
                </c:pt>
                <c:pt idx="4">
                  <c:v>35.185334842701863</c:v>
                </c:pt>
                <c:pt idx="5">
                  <c:v>32.860588069620498</c:v>
                </c:pt>
                <c:pt idx="6">
                  <c:v>32.141403062621244</c:v>
                </c:pt>
                <c:pt idx="7">
                  <c:v>29.627853089064136</c:v>
                </c:pt>
                <c:pt idx="8">
                  <c:v>31.903077892387373</c:v>
                </c:pt>
                <c:pt idx="9">
                  <c:v>31.549230200030319</c:v>
                </c:pt>
              </c:numCache>
            </c:numRef>
          </c:val>
        </c:ser>
        <c:gapWidth val="10"/>
        <c:overlap val="100"/>
        <c:axId val="37077760"/>
        <c:axId val="37079296"/>
      </c:barChart>
      <c:catAx>
        <c:axId val="37077760"/>
        <c:scaling>
          <c:orientation val="minMax"/>
        </c:scaling>
        <c:axPos val="b"/>
        <c:tickLblPos val="nextTo"/>
        <c:crossAx val="37079296"/>
        <c:crosses val="autoZero"/>
        <c:auto val="1"/>
        <c:lblAlgn val="ctr"/>
        <c:lblOffset val="100"/>
      </c:catAx>
      <c:valAx>
        <c:axId val="37079296"/>
        <c:scaling>
          <c:orientation val="minMax"/>
          <c:max val="100"/>
        </c:scaling>
        <c:axPos val="l"/>
        <c:numFmt formatCode="0" sourceLinked="0"/>
        <c:tickLblPos val="nextTo"/>
        <c:crossAx val="3707776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200" b="1"/>
          </a:pPr>
          <a:endParaRPr lang="mk-MK"/>
        </a:p>
      </c:txPr>
    </c:legend>
    <c:plotVisOnly val="1"/>
    <c:dispBlanksAs val="gap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chart>
    <c:title>
      <c:layout>
        <c:manualLayout>
          <c:xMode val="edge"/>
          <c:yMode val="edge"/>
          <c:x val="2.5992521546570113E-2"/>
          <c:y val="1.3317276502807101E-3"/>
        </c:manualLayout>
      </c:layout>
      <c:txPr>
        <a:bodyPr/>
        <a:lstStyle/>
        <a:p>
          <a:pPr>
            <a:defRPr sz="1200" i="1"/>
          </a:pPr>
          <a:endParaRPr lang="mk-MK"/>
        </a:p>
      </c:txPr>
    </c:title>
    <c:plotArea>
      <c:layout/>
      <c:lineChart>
        <c:grouping val="standard"/>
        <c:ser>
          <c:idx val="0"/>
          <c:order val="0"/>
          <c:tx>
            <c:strRef>
              <c:f>'tabela rast i prid_sa'!$AK$4</c:f>
              <c:strCache>
                <c:ptCount val="1"/>
                <c:pt idx="0">
                  <c:v>GDP (y-o-y, %)</c:v>
                </c:pt>
              </c:strCache>
            </c:strRef>
          </c:tx>
          <c:spPr>
            <a:ln>
              <a:solidFill>
                <a:srgbClr val="FF0000"/>
              </a:solidFill>
            </a:ln>
            <a:effectLst>
              <a:outerShdw blurRad="50800" dist="50800" dir="5400000" algn="ctr" rotWithShape="0">
                <a:srgbClr val="C00000"/>
              </a:outerShdw>
            </a:effectLst>
          </c:spPr>
          <c:marker>
            <c:symbol val="none"/>
          </c:marker>
          <c:dLbls>
            <c:showVal val="1"/>
          </c:dLbls>
          <c:cat>
            <c:numRef>
              <c:f>'tabela rast i prid_sa'!$AJ$11:$AJ$19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'tabela rast i prid_sa'!$AK$11:$AK$19</c:f>
              <c:numCache>
                <c:formatCode>General</c:formatCode>
                <c:ptCount val="9"/>
                <c:pt idx="0">
                  <c:v>4.5999999999999996</c:v>
                </c:pt>
                <c:pt idx="1">
                  <c:v>4.4000000000000004</c:v>
                </c:pt>
                <c:pt idx="2" formatCode="0.0">
                  <c:v>5</c:v>
                </c:pt>
                <c:pt idx="3">
                  <c:v>6.1</c:v>
                </c:pt>
                <c:pt idx="4" formatCode="0.0">
                  <c:v>4.9515585509688274</c:v>
                </c:pt>
                <c:pt idx="5">
                  <c:v>-0.90000000000000568</c:v>
                </c:pt>
                <c:pt idx="6">
                  <c:v>1.7999999999999954</c:v>
                </c:pt>
                <c:pt idx="7" formatCode="0.0">
                  <c:v>3.3</c:v>
                </c:pt>
                <c:pt idx="8">
                  <c:v>2.4</c:v>
                </c:pt>
              </c:numCache>
            </c:numRef>
          </c:val>
        </c:ser>
        <c:marker val="1"/>
        <c:axId val="34056064"/>
        <c:axId val="34457088"/>
      </c:lineChart>
      <c:catAx>
        <c:axId val="34056064"/>
        <c:scaling>
          <c:orientation val="minMax"/>
        </c:scaling>
        <c:axPos val="b"/>
        <c:numFmt formatCode="General" sourceLinked="1"/>
        <c:tickLblPos val="low"/>
        <c:crossAx val="34457088"/>
        <c:crosses val="autoZero"/>
        <c:auto val="1"/>
        <c:lblAlgn val="ctr"/>
        <c:lblOffset val="100"/>
      </c:catAx>
      <c:valAx>
        <c:axId val="34457088"/>
        <c:scaling>
          <c:orientation val="minMax"/>
        </c:scaling>
        <c:axPos val="l"/>
        <c:numFmt formatCode="#,##0.0" sourceLinked="0"/>
        <c:tickLblPos val="nextTo"/>
        <c:crossAx val="34056064"/>
        <c:crosses val="autoZero"/>
        <c:crossBetween val="between"/>
      </c:valAx>
    </c:plotArea>
    <c:plotVisOnly val="1"/>
  </c:chart>
  <c:txPr>
    <a:bodyPr/>
    <a:lstStyle/>
    <a:p>
      <a:pPr>
        <a:defRPr sz="1200"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5"/>
  <c:chart>
    <c:plotArea>
      <c:layout>
        <c:manualLayout>
          <c:layoutTarget val="inner"/>
          <c:xMode val="edge"/>
          <c:yMode val="edge"/>
          <c:x val="0.1197798742138365"/>
          <c:y val="2.8044774303443241E-2"/>
          <c:w val="0.84562893081761004"/>
          <c:h val="0.87090626821037265"/>
        </c:manualLayout>
      </c:layout>
      <c:barChart>
        <c:barDir val="col"/>
        <c:grouping val="stacked"/>
        <c:ser>
          <c:idx val="1"/>
          <c:order val="1"/>
          <c:tx>
            <c:strRef>
              <c:f>Sheet1!$E$2</c:f>
              <c:strCache>
                <c:ptCount val="1"/>
                <c:pt idx="0">
                  <c:v>External (% GDP)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7"/>
              <c:layout/>
              <c:showVal val="1"/>
            </c:dLbl>
            <c:delete val="1"/>
          </c:dLbls>
          <c:val>
            <c:numRef>
              <c:f>Sheet1!$E$3:$E$10</c:f>
              <c:numCache>
                <c:formatCode>0.0</c:formatCode>
                <c:ptCount val="8"/>
                <c:pt idx="0">
                  <c:v>22.964161849710983</c:v>
                </c:pt>
                <c:pt idx="1">
                  <c:v>26.632805816937555</c:v>
                </c:pt>
                <c:pt idx="2">
                  <c:v>19.598355954884344</c:v>
                </c:pt>
                <c:pt idx="3">
                  <c:v>14.706119027661357</c:v>
                </c:pt>
                <c:pt idx="4">
                  <c:v>13.70863095238095</c:v>
                </c:pt>
                <c:pt idx="5">
                  <c:v>16.553392541560566</c:v>
                </c:pt>
                <c:pt idx="6">
                  <c:v>16.903801843317972</c:v>
                </c:pt>
                <c:pt idx="7">
                  <c:v>21.371065784141578</c:v>
                </c:pt>
              </c:numCache>
            </c:numRef>
          </c:val>
        </c:ser>
        <c:ser>
          <c:idx val="2"/>
          <c:order val="2"/>
          <c:tx>
            <c:strRef>
              <c:f>Sheet1!$F$2</c:f>
              <c:strCache>
                <c:ptCount val="1"/>
                <c:pt idx="0">
                  <c:v>Domestic (% GDP)</c:v>
                </c:pt>
              </c:strCache>
            </c:strRef>
          </c:tx>
          <c:dLbls>
            <c:dLbl>
              <c:idx val="7"/>
              <c:layout/>
              <c:showVal val="1"/>
            </c:dLbl>
            <c:delete val="1"/>
          </c:dLbls>
          <c:val>
            <c:numRef>
              <c:f>Sheet1!$F$3:$F$10</c:f>
              <c:numCache>
                <c:formatCode>0.0</c:formatCode>
                <c:ptCount val="8"/>
                <c:pt idx="0">
                  <c:v>13.636630516679476</c:v>
                </c:pt>
                <c:pt idx="1">
                  <c:v>12.90542616608616</c:v>
                </c:pt>
                <c:pt idx="2">
                  <c:v>12.39186038073918</c:v>
                </c:pt>
                <c:pt idx="3">
                  <c:v>9.2673203992080975</c:v>
                </c:pt>
                <c:pt idx="4">
                  <c:v>6.9265960824177224</c:v>
                </c:pt>
                <c:pt idx="5">
                  <c:v>7.3633815457386254</c:v>
                </c:pt>
                <c:pt idx="6">
                  <c:v>7.7304147465437776</c:v>
                </c:pt>
                <c:pt idx="7">
                  <c:v>6.8445224908820785</c:v>
                </c:pt>
              </c:numCache>
            </c:numRef>
          </c:val>
        </c:ser>
        <c:gapWidth val="25"/>
        <c:overlap val="100"/>
        <c:axId val="37147776"/>
        <c:axId val="37149312"/>
      </c:barChart>
      <c:lineChart>
        <c:grouping val="standard"/>
        <c:ser>
          <c:idx val="0"/>
          <c:order val="0"/>
          <c:tx>
            <c:strRef>
              <c:f>Sheet1!$D$2</c:f>
              <c:strCache>
                <c:ptCount val="1"/>
                <c:pt idx="0">
                  <c:v>CG debt ( % of GDP) 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Sheet1!$A$3:$A$10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Sheet1!$D$3:$D$10</c:f>
              <c:numCache>
                <c:formatCode>0.0</c:formatCode>
                <c:ptCount val="8"/>
                <c:pt idx="0">
                  <c:v>36.600792366390458</c:v>
                </c:pt>
                <c:pt idx="1">
                  <c:v>39.538231983023735</c:v>
                </c:pt>
                <c:pt idx="2">
                  <c:v>31.990216335623515</c:v>
                </c:pt>
                <c:pt idx="3">
                  <c:v>23.97343942686944</c:v>
                </c:pt>
                <c:pt idx="4">
                  <c:v>20.635227034798675</c:v>
                </c:pt>
                <c:pt idx="5">
                  <c:v>23.916774087299206</c:v>
                </c:pt>
                <c:pt idx="6">
                  <c:v>24.634216589861733</c:v>
                </c:pt>
                <c:pt idx="7">
                  <c:v>28.215588275023617</c:v>
                </c:pt>
              </c:numCache>
            </c:numRef>
          </c:val>
        </c:ser>
        <c:marker val="1"/>
        <c:axId val="37147776"/>
        <c:axId val="37149312"/>
      </c:lineChart>
      <c:catAx>
        <c:axId val="37147776"/>
        <c:scaling>
          <c:orientation val="minMax"/>
        </c:scaling>
        <c:axPos val="b"/>
        <c:tickLblPos val="nextTo"/>
        <c:crossAx val="37149312"/>
        <c:crosses val="autoZero"/>
        <c:auto val="1"/>
        <c:lblAlgn val="ctr"/>
        <c:lblOffset val="100"/>
      </c:catAx>
      <c:valAx>
        <c:axId val="37149312"/>
        <c:scaling>
          <c:orientation val="minMax"/>
        </c:scaling>
        <c:axPos val="l"/>
        <c:numFmt formatCode="0.0" sourceLinked="1"/>
        <c:tickLblPos val="nextTo"/>
        <c:crossAx val="371477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77338681721389"/>
          <c:y val="8.2764932726283932E-3"/>
          <c:w val="0.79226624231026177"/>
          <c:h val="0.15054022832291386"/>
        </c:manualLayout>
      </c:layout>
      <c:txPr>
        <a:bodyPr/>
        <a:lstStyle/>
        <a:p>
          <a:pPr>
            <a:defRPr sz="1200"/>
          </a:pPr>
          <a:endParaRPr lang="mk-MK"/>
        </a:p>
      </c:txPr>
    </c:legend>
    <c:plotVisOnly val="1"/>
    <c:dispBlanksAs val="gap"/>
  </c:chart>
  <c:txPr>
    <a:bodyPr/>
    <a:lstStyle/>
    <a:p>
      <a:pPr>
        <a:defRPr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5"/>
  <c:chart>
    <c:title>
      <c:layout/>
      <c:txPr>
        <a:bodyPr/>
        <a:lstStyle/>
        <a:p>
          <a:pPr>
            <a:defRPr sz="1400"/>
          </a:pPr>
          <a:endParaRPr lang="mk-MK"/>
        </a:p>
      </c:txPr>
    </c:title>
    <c:plotArea>
      <c:layout/>
      <c:barChart>
        <c:barDir val="col"/>
        <c:grouping val="clustered"/>
        <c:ser>
          <c:idx val="1"/>
          <c:order val="0"/>
          <c:tx>
            <c:strRef>
              <c:f>Sheet1!$C$2</c:f>
              <c:strCache>
                <c:ptCount val="1"/>
                <c:pt idx="0">
                  <c:v>Central government (CG) fiscal balance in % of GDP </c:v>
                </c:pt>
              </c:strCache>
            </c:strRef>
          </c:tx>
          <c:dLbls>
            <c:dLblPos val="ctr"/>
            <c:showVal val="1"/>
          </c:dLbls>
          <c:cat>
            <c:numRef>
              <c:f>Sheet1!$A$3:$A$10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Sheet1!$C$3:$C$10</c:f>
              <c:numCache>
                <c:formatCode>0.0</c:formatCode>
                <c:ptCount val="8"/>
                <c:pt idx="0">
                  <c:v>2.5691656084151204E-3</c:v>
                </c:pt>
                <c:pt idx="1">
                  <c:v>0.23995770237110758</c:v>
                </c:pt>
                <c:pt idx="2">
                  <c:v>-0.53115206883730737</c:v>
                </c:pt>
                <c:pt idx="3">
                  <c:v>0.5939905038234029</c:v>
                </c:pt>
                <c:pt idx="4">
                  <c:v>-0.93556911358955464</c:v>
                </c:pt>
                <c:pt idx="5">
                  <c:v>-2.6525683288941244</c:v>
                </c:pt>
                <c:pt idx="6">
                  <c:v>-2.4820103964102227</c:v>
                </c:pt>
                <c:pt idx="7">
                  <c:v>-2.5545118345199636</c:v>
                </c:pt>
              </c:numCache>
            </c:numRef>
          </c:val>
        </c:ser>
        <c:gapWidth val="51"/>
        <c:axId val="37173504"/>
        <c:axId val="37187584"/>
      </c:barChart>
      <c:catAx>
        <c:axId val="37173504"/>
        <c:scaling>
          <c:orientation val="minMax"/>
        </c:scaling>
        <c:axPos val="b"/>
        <c:numFmt formatCode="General" sourceLinked="1"/>
        <c:tickLblPos val="low"/>
        <c:crossAx val="37187584"/>
        <c:crosses val="autoZero"/>
        <c:auto val="1"/>
        <c:lblAlgn val="ctr"/>
        <c:lblOffset val="100"/>
      </c:catAx>
      <c:valAx>
        <c:axId val="37187584"/>
        <c:scaling>
          <c:orientation val="minMax"/>
          <c:min val="-5"/>
        </c:scaling>
        <c:axPos val="l"/>
        <c:numFmt formatCode="0.0" sourceLinked="1"/>
        <c:tickLblPos val="nextTo"/>
        <c:crossAx val="37173504"/>
        <c:crosses val="autoZero"/>
        <c:crossBetween val="between"/>
      </c:valAx>
    </c:plotArea>
    <c:plotVisOnly val="1"/>
  </c:chart>
  <c:txPr>
    <a:bodyPr/>
    <a:lstStyle/>
    <a:p>
      <a:pPr>
        <a:defRPr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Budget</a:t>
            </a:r>
            <a:r>
              <a:rPr lang="en-US" sz="1400" baseline="0" dirty="0" smtClean="0"/>
              <a:t> Balance (% GDP)</a:t>
            </a:r>
            <a:endParaRPr lang="en-US" sz="1400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5715842123508159E-2"/>
          <c:y val="6.2759463541837424E-2"/>
          <c:w val="0.81381780107675217"/>
          <c:h val="0.91501043337635479"/>
        </c:manualLayout>
      </c:layout>
      <c:barChart>
        <c:barDir val="col"/>
        <c:grouping val="clustered"/>
        <c:ser>
          <c:idx val="0"/>
          <c:order val="0"/>
          <c:tx>
            <c:strRef>
              <c:f>CA!$B$39</c:f>
              <c:strCache>
                <c:ptCount val="1"/>
                <c:pt idx="0">
                  <c:v>Serbia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numRef>
              <c:f>CA!$A$42:$A$45</c:f>
              <c:numCache>
                <c:formatCode>yyyy</c:formatCode>
                <c:ptCount val="4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</c:numCache>
            </c:numRef>
          </c:cat>
          <c:val>
            <c:numRef>
              <c:f>CA!$B$141:$B$144</c:f>
              <c:numCache>
                <c:formatCode>General</c:formatCode>
                <c:ptCount val="4"/>
                <c:pt idx="0">
                  <c:v>-2.7</c:v>
                </c:pt>
                <c:pt idx="1">
                  <c:v>-4.5</c:v>
                </c:pt>
                <c:pt idx="2">
                  <c:v>-4.5999999999999996</c:v>
                </c:pt>
                <c:pt idx="3">
                  <c:v>-4.7159699892818896</c:v>
                </c:pt>
              </c:numCache>
            </c:numRef>
          </c:val>
        </c:ser>
        <c:ser>
          <c:idx val="1"/>
          <c:order val="1"/>
          <c:tx>
            <c:strRef>
              <c:f>CA!$C$2</c:f>
              <c:strCache>
                <c:ptCount val="1"/>
                <c:pt idx="0">
                  <c:v>Croatia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numRef>
              <c:f>CA!$A$3:$A$8</c:f>
              <c:numCache>
                <c:formatCode>yyyy</c:formatCode>
                <c:ptCount val="6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</c:numCache>
            </c:numRef>
          </c:cat>
          <c:val>
            <c:numRef>
              <c:f>CA!$C$141:$C$144</c:f>
              <c:numCache>
                <c:formatCode>General</c:formatCode>
                <c:ptCount val="4"/>
                <c:pt idx="0">
                  <c:v>-1.3</c:v>
                </c:pt>
                <c:pt idx="1">
                  <c:v>-4.0999999999999996</c:v>
                </c:pt>
                <c:pt idx="2">
                  <c:v>-5</c:v>
                </c:pt>
                <c:pt idx="3">
                  <c:v>-5.7</c:v>
                </c:pt>
              </c:numCache>
            </c:numRef>
          </c:val>
        </c:ser>
        <c:ser>
          <c:idx val="2"/>
          <c:order val="2"/>
          <c:tx>
            <c:strRef>
              <c:f>CA!$D$2</c:f>
              <c:strCache>
                <c:ptCount val="1"/>
                <c:pt idx="0">
                  <c:v>Bulgaria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numRef>
              <c:f>CA!$A$3:$A$8</c:f>
              <c:numCache>
                <c:formatCode>yyyy</c:formatCode>
                <c:ptCount val="6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</c:numCache>
            </c:numRef>
          </c:cat>
          <c:val>
            <c:numRef>
              <c:f>CA!$D$141:$D$144</c:f>
              <c:numCache>
                <c:formatCode>General</c:formatCode>
                <c:ptCount val="4"/>
                <c:pt idx="0">
                  <c:v>2.9</c:v>
                </c:pt>
                <c:pt idx="1">
                  <c:v>-0.9</c:v>
                </c:pt>
                <c:pt idx="2">
                  <c:v>-3.9</c:v>
                </c:pt>
                <c:pt idx="3">
                  <c:v>-2.5</c:v>
                </c:pt>
              </c:numCache>
            </c:numRef>
          </c:val>
        </c:ser>
        <c:ser>
          <c:idx val="4"/>
          <c:order val="3"/>
          <c:tx>
            <c:strRef>
              <c:f>CA!$F$2</c:f>
              <c:strCache>
                <c:ptCount val="1"/>
                <c:pt idx="0">
                  <c:v>Albania</c:v>
                </c:pt>
              </c:strCache>
            </c:strRef>
          </c:tx>
          <c:spPr>
            <a:solidFill>
              <a:srgbClr val="0070C0"/>
            </a:solidFill>
          </c:spPr>
          <c:cat>
            <c:numRef>
              <c:f>CA!$A$3:$A$8</c:f>
              <c:numCache>
                <c:formatCode>yyyy</c:formatCode>
                <c:ptCount val="6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</c:numCache>
            </c:numRef>
          </c:cat>
          <c:val>
            <c:numRef>
              <c:f>CA!$F$141:$F$144</c:f>
              <c:numCache>
                <c:formatCode>General</c:formatCode>
                <c:ptCount val="4"/>
                <c:pt idx="0">
                  <c:v>-5.8</c:v>
                </c:pt>
                <c:pt idx="1">
                  <c:v>-7.4</c:v>
                </c:pt>
                <c:pt idx="2">
                  <c:v>-5.2</c:v>
                </c:pt>
                <c:pt idx="3">
                  <c:v>-6.1</c:v>
                </c:pt>
              </c:numCache>
            </c:numRef>
          </c:val>
        </c:ser>
        <c:ser>
          <c:idx val="5"/>
          <c:order val="4"/>
          <c:tx>
            <c:strRef>
              <c:f>CA!$G$2</c:f>
              <c:strCache>
                <c:ptCount val="1"/>
                <c:pt idx="0">
                  <c:v>B&amp;H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CA!$A$3:$A$8</c:f>
              <c:numCache>
                <c:formatCode>yyyy</c:formatCode>
                <c:ptCount val="6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</c:numCache>
            </c:numRef>
          </c:cat>
          <c:val>
            <c:numRef>
              <c:f>CA!$G$141:$G$144</c:f>
              <c:numCache>
                <c:formatCode>General</c:formatCode>
                <c:ptCount val="4"/>
                <c:pt idx="0">
                  <c:v>-2.2000000000000002</c:v>
                </c:pt>
                <c:pt idx="1">
                  <c:v>-4.4000000000000004</c:v>
                </c:pt>
                <c:pt idx="2">
                  <c:v>-2.5</c:v>
                </c:pt>
              </c:numCache>
            </c:numRef>
          </c:val>
        </c:ser>
        <c:ser>
          <c:idx val="7"/>
          <c:order val="5"/>
          <c:tx>
            <c:strRef>
              <c:f>CA!$I$2</c:f>
              <c:strCache>
                <c:ptCount val="1"/>
                <c:pt idx="0">
                  <c:v>RM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CA!$A$3:$A$8</c:f>
              <c:numCache>
                <c:formatCode>yyyy</c:formatCode>
                <c:ptCount val="6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</c:numCache>
            </c:numRef>
          </c:cat>
          <c:val>
            <c:numRef>
              <c:f>CA!$I$141:$I$144</c:f>
              <c:numCache>
                <c:formatCode>General</c:formatCode>
                <c:ptCount val="4"/>
                <c:pt idx="0">
                  <c:v>-0.93556911358955464</c:v>
                </c:pt>
                <c:pt idx="1">
                  <c:v>-2.6525683288941244</c:v>
                </c:pt>
                <c:pt idx="2">
                  <c:v>-2.4820103964102227</c:v>
                </c:pt>
                <c:pt idx="3">
                  <c:v>-2.5545118345199636</c:v>
                </c:pt>
              </c:numCache>
            </c:numRef>
          </c:val>
        </c:ser>
        <c:axId val="37313920"/>
        <c:axId val="37328000"/>
      </c:barChart>
      <c:dateAx>
        <c:axId val="37313920"/>
        <c:scaling>
          <c:orientation val="minMax"/>
        </c:scaling>
        <c:axPos val="b"/>
        <c:majorGridlines/>
        <c:numFmt formatCode="yyyy" sourceLinked="1"/>
        <c:tickLblPos val="low"/>
        <c:crossAx val="37328000"/>
        <c:crosses val="autoZero"/>
        <c:auto val="1"/>
        <c:lblOffset val="100"/>
      </c:dateAx>
      <c:valAx>
        <c:axId val="37328000"/>
        <c:scaling>
          <c:orientation val="minMax"/>
        </c:scaling>
        <c:axPos val="l"/>
        <c:numFmt formatCode="#,##0.0" sourceLinked="0"/>
        <c:tickLblPos val="nextTo"/>
        <c:crossAx val="37313920"/>
        <c:crosses val="autoZero"/>
        <c:crossBetween val="between"/>
      </c:valAx>
    </c:plotArea>
    <c:plotVisOnly val="1"/>
  </c:chart>
  <c:txPr>
    <a:bodyPr/>
    <a:lstStyle/>
    <a:p>
      <a:pPr>
        <a:defRPr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Public Debt (% GDP)</a:t>
            </a:r>
            <a:endParaRPr lang="en-US" sz="1400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5715842123508159E-2"/>
          <c:y val="6.2759463541837424E-2"/>
          <c:w val="0.65353717311833082"/>
          <c:h val="0.91501043337635479"/>
        </c:manualLayout>
      </c:layout>
      <c:barChart>
        <c:barDir val="col"/>
        <c:grouping val="clustered"/>
        <c:ser>
          <c:idx val="0"/>
          <c:order val="0"/>
          <c:tx>
            <c:strRef>
              <c:f>CA!$B$39</c:f>
              <c:strCache>
                <c:ptCount val="1"/>
                <c:pt idx="0">
                  <c:v>Serbia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numRef>
              <c:f>CA!$A$42:$A$45</c:f>
              <c:numCache>
                <c:formatCode>yyyy</c:formatCode>
                <c:ptCount val="4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</c:numCache>
            </c:numRef>
          </c:cat>
          <c:val>
            <c:numRef>
              <c:f>CA!$B$109:$B$112</c:f>
              <c:numCache>
                <c:formatCode>0.0</c:formatCode>
                <c:ptCount val="4"/>
                <c:pt idx="0">
                  <c:v>29.2</c:v>
                </c:pt>
                <c:pt idx="1">
                  <c:v>34.800000000000011</c:v>
                </c:pt>
                <c:pt idx="2">
                  <c:v>42.9</c:v>
                </c:pt>
                <c:pt idx="3">
                  <c:v>45.1</c:v>
                </c:pt>
              </c:numCache>
            </c:numRef>
          </c:val>
        </c:ser>
        <c:ser>
          <c:idx val="1"/>
          <c:order val="1"/>
          <c:tx>
            <c:strRef>
              <c:f>CA!$C$2</c:f>
              <c:strCache>
                <c:ptCount val="1"/>
                <c:pt idx="0">
                  <c:v>Croatia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numRef>
              <c:f>CA!$A$3:$A$8</c:f>
              <c:numCache>
                <c:formatCode>yyyy</c:formatCode>
                <c:ptCount val="6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</c:numCache>
            </c:numRef>
          </c:cat>
          <c:val>
            <c:numRef>
              <c:f>CA!$C$109:$C$112</c:f>
              <c:numCache>
                <c:formatCode>0.0</c:formatCode>
                <c:ptCount val="4"/>
                <c:pt idx="0">
                  <c:v>29</c:v>
                </c:pt>
                <c:pt idx="1">
                  <c:v>35.200000000000003</c:v>
                </c:pt>
                <c:pt idx="2">
                  <c:v>41.2</c:v>
                </c:pt>
                <c:pt idx="3">
                  <c:v>47.4</c:v>
                </c:pt>
              </c:numCache>
            </c:numRef>
          </c:val>
        </c:ser>
        <c:ser>
          <c:idx val="2"/>
          <c:order val="2"/>
          <c:tx>
            <c:strRef>
              <c:f>CA!$D$2</c:f>
              <c:strCache>
                <c:ptCount val="1"/>
                <c:pt idx="0">
                  <c:v>Bulgaria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numRef>
              <c:f>CA!$A$3:$A$8</c:f>
              <c:numCache>
                <c:formatCode>yyyy</c:formatCode>
                <c:ptCount val="6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</c:numCache>
            </c:numRef>
          </c:cat>
          <c:val>
            <c:numRef>
              <c:f>CA!$D$109:$D$112</c:f>
              <c:numCache>
                <c:formatCode>0.0</c:formatCode>
                <c:ptCount val="4"/>
                <c:pt idx="0">
                  <c:v>16.100000000000001</c:v>
                </c:pt>
                <c:pt idx="1">
                  <c:v>15.6</c:v>
                </c:pt>
                <c:pt idx="2">
                  <c:v>17.399999999999999</c:v>
                </c:pt>
                <c:pt idx="3">
                  <c:v>17.5</c:v>
                </c:pt>
              </c:numCache>
            </c:numRef>
          </c:val>
        </c:ser>
        <c:ser>
          <c:idx val="4"/>
          <c:order val="3"/>
          <c:tx>
            <c:strRef>
              <c:f>CA!$F$2</c:f>
              <c:strCache>
                <c:ptCount val="1"/>
                <c:pt idx="0">
                  <c:v>Albania</c:v>
                </c:pt>
              </c:strCache>
            </c:strRef>
          </c:tx>
          <c:spPr>
            <a:solidFill>
              <a:srgbClr val="0070C0"/>
            </a:solidFill>
          </c:spPr>
          <c:cat>
            <c:numRef>
              <c:f>CA!$A$3:$A$8</c:f>
              <c:numCache>
                <c:formatCode>yyyy</c:formatCode>
                <c:ptCount val="6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</c:numCache>
            </c:numRef>
          </c:cat>
          <c:val>
            <c:numRef>
              <c:f>CA!$F$109:$F$112</c:f>
              <c:numCache>
                <c:formatCode>0.0</c:formatCode>
                <c:ptCount val="4"/>
                <c:pt idx="0">
                  <c:v>55.1</c:v>
                </c:pt>
                <c:pt idx="1">
                  <c:v>59.8</c:v>
                </c:pt>
                <c:pt idx="2">
                  <c:v>58.2</c:v>
                </c:pt>
                <c:pt idx="3">
                  <c:v>59.4</c:v>
                </c:pt>
              </c:numCache>
            </c:numRef>
          </c:val>
        </c:ser>
        <c:ser>
          <c:idx val="5"/>
          <c:order val="4"/>
          <c:tx>
            <c:strRef>
              <c:f>CA!$G$2</c:f>
              <c:strCache>
                <c:ptCount val="1"/>
                <c:pt idx="0">
                  <c:v>B&amp;H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CA!$A$3:$A$8</c:f>
              <c:numCache>
                <c:formatCode>yyyy</c:formatCode>
                <c:ptCount val="6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</c:numCache>
            </c:numRef>
          </c:cat>
          <c:val>
            <c:numRef>
              <c:f>CA!$G$109:$G$112</c:f>
              <c:numCache>
                <c:formatCode>0.0</c:formatCode>
                <c:ptCount val="4"/>
                <c:pt idx="0">
                  <c:v>31.161999999999999</c:v>
                </c:pt>
                <c:pt idx="1">
                  <c:v>35.923000000000002</c:v>
                </c:pt>
                <c:pt idx="2">
                  <c:v>39.674000000000007</c:v>
                </c:pt>
                <c:pt idx="3">
                  <c:v>41.4</c:v>
                </c:pt>
              </c:numCache>
            </c:numRef>
          </c:val>
        </c:ser>
        <c:ser>
          <c:idx val="7"/>
          <c:order val="5"/>
          <c:tx>
            <c:strRef>
              <c:f>CA!$I$2</c:f>
              <c:strCache>
                <c:ptCount val="1"/>
                <c:pt idx="0">
                  <c:v>Macedonia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CA!$A$3:$A$8</c:f>
              <c:numCache>
                <c:formatCode>yyyy</c:formatCode>
                <c:ptCount val="6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</c:numCache>
            </c:numRef>
          </c:cat>
          <c:val>
            <c:numRef>
              <c:f>CA!$I$109:$I$112</c:f>
              <c:numCache>
                <c:formatCode>0.00</c:formatCode>
                <c:ptCount val="4"/>
                <c:pt idx="0">
                  <c:v>20.635227034798675</c:v>
                </c:pt>
                <c:pt idx="1">
                  <c:v>23.916774087299206</c:v>
                </c:pt>
                <c:pt idx="2">
                  <c:v>24.634216589861744</c:v>
                </c:pt>
                <c:pt idx="3">
                  <c:v>28.215588275023627</c:v>
                </c:pt>
              </c:numCache>
            </c:numRef>
          </c:val>
        </c:ser>
        <c:axId val="36385152"/>
        <c:axId val="36386688"/>
      </c:barChart>
      <c:dateAx>
        <c:axId val="36385152"/>
        <c:scaling>
          <c:orientation val="minMax"/>
        </c:scaling>
        <c:axPos val="b"/>
        <c:majorGridlines/>
        <c:numFmt formatCode="yyyy" sourceLinked="1"/>
        <c:tickLblPos val="low"/>
        <c:crossAx val="36386688"/>
        <c:crosses val="autoZero"/>
        <c:auto val="1"/>
        <c:lblOffset val="100"/>
      </c:dateAx>
      <c:valAx>
        <c:axId val="36386688"/>
        <c:scaling>
          <c:orientation val="minMax"/>
        </c:scaling>
        <c:axPos val="l"/>
        <c:numFmt formatCode="0.0" sourceLinked="1"/>
        <c:tickLblPos val="nextTo"/>
        <c:crossAx val="36385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850148925251692"/>
          <c:y val="0.16033600223587438"/>
          <c:w val="0.23470143529025878"/>
          <c:h val="0.4520097854009133"/>
        </c:manualLayout>
      </c:layout>
      <c:txPr>
        <a:bodyPr/>
        <a:lstStyle/>
        <a:p>
          <a:pPr>
            <a:defRPr sz="1200"/>
          </a:pPr>
          <a:endParaRPr lang="mk-MK"/>
        </a:p>
      </c:txPr>
    </c:legend>
    <c:plotVisOnly val="1"/>
  </c:chart>
  <c:txPr>
    <a:bodyPr/>
    <a:lstStyle/>
    <a:p>
      <a:pPr>
        <a:defRPr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5"/>
  <c:chart>
    <c:plotArea>
      <c:layout>
        <c:manualLayout>
          <c:layoutTarget val="inner"/>
          <c:xMode val="edge"/>
          <c:yMode val="edge"/>
          <c:x val="0.13063367266683895"/>
          <c:y val="3.6340169981682664E-2"/>
          <c:w val="0.8581096353855463"/>
          <c:h val="0.86254777126635007"/>
        </c:manualLayout>
      </c:layout>
      <c:barChart>
        <c:barDir val="col"/>
        <c:grouping val="clustered"/>
        <c:ser>
          <c:idx val="0"/>
          <c:order val="0"/>
          <c:tx>
            <c:strRef>
              <c:f>'FSI (2)'!$A$7</c:f>
              <c:strCache>
                <c:ptCount val="1"/>
                <c:pt idx="0">
                  <c:v>Regulatory capital/risk weighted assets (%)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7"/>
              <c:layout/>
              <c:showVal val="1"/>
            </c:dLbl>
            <c:delete val="1"/>
            <c:txPr>
              <a:bodyPr/>
              <a:lstStyle/>
              <a:p>
                <a:pPr>
                  <a:defRPr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mk-MK"/>
              </a:p>
            </c:txPr>
          </c:dLbls>
          <c:cat>
            <c:numRef>
              <c:f>'FSI (2)'!$B$4:$I$4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'FSI (2)'!$B$7:$I$7</c:f>
              <c:numCache>
                <c:formatCode>0.0</c:formatCode>
                <c:ptCount val="8"/>
                <c:pt idx="0">
                  <c:v>23.031771045457091</c:v>
                </c:pt>
                <c:pt idx="1">
                  <c:v>21.32434579565982</c:v>
                </c:pt>
                <c:pt idx="2">
                  <c:v>18.307404548328964</c:v>
                </c:pt>
                <c:pt idx="3">
                  <c:v>16.999729036540558</c:v>
                </c:pt>
                <c:pt idx="4">
                  <c:v>16.158967894842537</c:v>
                </c:pt>
                <c:pt idx="5">
                  <c:v>16.399999999999999</c:v>
                </c:pt>
                <c:pt idx="6">
                  <c:v>16.100000000000001</c:v>
                </c:pt>
                <c:pt idx="7">
                  <c:v>16.8</c:v>
                </c:pt>
              </c:numCache>
            </c:numRef>
          </c:val>
        </c:ser>
        <c:ser>
          <c:idx val="1"/>
          <c:order val="1"/>
          <c:tx>
            <c:strRef>
              <c:f>'FSI (2)'!$A$8</c:f>
              <c:strCache>
                <c:ptCount val="1"/>
                <c:pt idx="0">
                  <c:v>Tier I capital/risk weighted assets  (%)</c:v>
                </c:pt>
              </c:strCache>
            </c:strRef>
          </c:tx>
          <c:dLbls>
            <c:dLbl>
              <c:idx val="7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>
                          <a:lumMod val="6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mk-MK"/>
                </a:p>
              </c:txPr>
              <c:showVal val="1"/>
            </c:dLbl>
            <c:delete val="1"/>
          </c:dLbls>
          <c:cat>
            <c:numRef>
              <c:f>'FSI (2)'!$B$4:$I$4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'FSI (2)'!$B$8:$I$8</c:f>
              <c:numCache>
                <c:formatCode>0.0</c:formatCode>
                <c:ptCount val="8"/>
                <c:pt idx="0">
                  <c:v>23.9</c:v>
                </c:pt>
                <c:pt idx="1">
                  <c:v>21.6</c:v>
                </c:pt>
                <c:pt idx="2">
                  <c:v>17.399999999999999</c:v>
                </c:pt>
                <c:pt idx="3">
                  <c:v>15.658430558741449</c:v>
                </c:pt>
                <c:pt idx="4">
                  <c:v>13.972579609585658</c:v>
                </c:pt>
                <c:pt idx="5" formatCode="#,##0.0">
                  <c:v>13.8</c:v>
                </c:pt>
                <c:pt idx="6">
                  <c:v>13.43</c:v>
                </c:pt>
                <c:pt idx="7">
                  <c:v>14.1</c:v>
                </c:pt>
              </c:numCache>
            </c:numRef>
          </c:val>
        </c:ser>
        <c:axId val="36417536"/>
        <c:axId val="36419072"/>
      </c:barChart>
      <c:catAx>
        <c:axId val="36417536"/>
        <c:scaling>
          <c:orientation val="minMax"/>
        </c:scaling>
        <c:axPos val="b"/>
        <c:numFmt formatCode="General" sourceLinked="1"/>
        <c:tickLblPos val="nextTo"/>
        <c:crossAx val="36419072"/>
        <c:crosses val="autoZero"/>
        <c:auto val="1"/>
        <c:lblAlgn val="ctr"/>
        <c:lblOffset val="100"/>
      </c:catAx>
      <c:valAx>
        <c:axId val="36419072"/>
        <c:scaling>
          <c:orientation val="minMax"/>
        </c:scaling>
        <c:axPos val="l"/>
        <c:numFmt formatCode="0.0" sourceLinked="1"/>
        <c:tickLblPos val="nextTo"/>
        <c:crossAx val="36417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135717653772366"/>
          <c:y val="9.1504865885186203E-3"/>
          <c:w val="0.85099525785362995"/>
          <c:h val="0.20427785049932387"/>
        </c:manualLayout>
      </c:layout>
      <c:txPr>
        <a:bodyPr/>
        <a:lstStyle/>
        <a:p>
          <a:pPr>
            <a:defRPr sz="1400"/>
          </a:pPr>
          <a:endParaRPr lang="mk-MK"/>
        </a:p>
      </c:txPr>
    </c:legend>
    <c:plotVisOnly val="1"/>
  </c:chart>
  <c:txPr>
    <a:bodyPr/>
    <a:lstStyle/>
    <a:p>
      <a:pPr>
        <a:defRPr sz="1200"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10"/>
  <c:chart>
    <c:title>
      <c:layout/>
      <c:txPr>
        <a:bodyPr/>
        <a:lstStyle/>
        <a:p>
          <a:pPr>
            <a:defRPr sz="1400"/>
          </a:pPr>
          <a:endParaRPr lang="mk-MK"/>
        </a:p>
      </c:txPr>
    </c:title>
    <c:plotArea>
      <c:layout/>
      <c:lineChart>
        <c:grouping val="standard"/>
        <c:ser>
          <c:idx val="0"/>
          <c:order val="0"/>
          <c:tx>
            <c:strRef>
              <c:f>FSI!$A$41</c:f>
              <c:strCache>
                <c:ptCount val="1"/>
                <c:pt idx="0">
                  <c:v>Highly liquid assets/total assets</c:v>
                </c:pt>
              </c:strCache>
            </c:strRef>
          </c:tx>
          <c:spPr>
            <a:ln>
              <a:solidFill>
                <a:srgbClr val="00B0F0"/>
              </a:solidFill>
            </a:ln>
            <a:effectLst>
              <a:outerShdw blurRad="50800" dist="50800" dir="5400000" algn="ctr" rotWithShape="0">
                <a:srgbClr val="002060"/>
              </a:outerShdw>
            </a:effectLst>
          </c:spPr>
          <c:marker>
            <c:symbol val="none"/>
          </c:marker>
          <c:dLbls>
            <c:dLbl>
              <c:idx val="15"/>
              <c:layout/>
              <c:spPr/>
              <c:txPr>
                <a:bodyPr/>
                <a:lstStyle/>
                <a:p>
                  <a:pPr>
                    <a:defRPr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mk-MK"/>
                </a:p>
              </c:txPr>
              <c:showVal val="1"/>
            </c:dLbl>
            <c:dLbl>
              <c:idx val="25"/>
              <c:layout>
                <c:manualLayout>
                  <c:x val="0"/>
                  <c:y val="-3.8562701995800842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mk-MK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>
                    <a:solidFill>
                      <a:srgbClr val="00B0F0"/>
                    </a:solidFill>
                  </a:defRPr>
                </a:pPr>
                <a:endParaRPr lang="mk-MK"/>
              </a:p>
            </c:txPr>
          </c:dLbls>
          <c:cat>
            <c:strRef>
              <c:f>FSI!$E$4:$AD$4</c:f>
              <c:strCache>
                <c:ptCount val="26"/>
                <c:pt idx="0">
                  <c:v>2004</c:v>
                </c:pt>
                <c:pt idx="1">
                  <c:v>2005</c:v>
                </c:pt>
                <c:pt idx="2">
                  <c:v>2006Q1</c:v>
                </c:pt>
                <c:pt idx="3">
                  <c:v>2006Q2</c:v>
                </c:pt>
                <c:pt idx="4">
                  <c:v>2006Q3</c:v>
                </c:pt>
                <c:pt idx="5">
                  <c:v>2006Q4</c:v>
                </c:pt>
                <c:pt idx="6">
                  <c:v>2007Q1</c:v>
                </c:pt>
                <c:pt idx="7">
                  <c:v>2007Q2</c:v>
                </c:pt>
                <c:pt idx="8">
                  <c:v>2007Q3</c:v>
                </c:pt>
                <c:pt idx="9">
                  <c:v>2007Q4</c:v>
                </c:pt>
                <c:pt idx="10">
                  <c:v>2008Q1</c:v>
                </c:pt>
                <c:pt idx="11">
                  <c:v>2008Q2</c:v>
                </c:pt>
                <c:pt idx="12">
                  <c:v>2008Q3</c:v>
                </c:pt>
                <c:pt idx="13">
                  <c:v>2008Q4</c:v>
                </c:pt>
                <c:pt idx="14">
                  <c:v>2009Q1</c:v>
                </c:pt>
                <c:pt idx="15">
                  <c:v>2009Q2</c:v>
                </c:pt>
                <c:pt idx="16">
                  <c:v>2009Q3</c:v>
                </c:pt>
                <c:pt idx="17">
                  <c:v>2009Q4</c:v>
                </c:pt>
                <c:pt idx="18">
                  <c:v>2010Q1</c:v>
                </c:pt>
                <c:pt idx="19">
                  <c:v>2010Q2</c:v>
                </c:pt>
                <c:pt idx="20">
                  <c:v>2010Q3</c:v>
                </c:pt>
                <c:pt idx="21">
                  <c:v>2010Q4</c:v>
                </c:pt>
                <c:pt idx="22">
                  <c:v>2011Q1</c:v>
                </c:pt>
                <c:pt idx="23">
                  <c:v>2011Q2</c:v>
                </c:pt>
                <c:pt idx="24">
                  <c:v>2011Q3</c:v>
                </c:pt>
                <c:pt idx="25">
                  <c:v>2011Q4</c:v>
                </c:pt>
              </c:strCache>
            </c:strRef>
          </c:cat>
          <c:val>
            <c:numRef>
              <c:f>FSI!$E$41:$AD$41</c:f>
              <c:numCache>
                <c:formatCode>0.0</c:formatCode>
                <c:ptCount val="26"/>
                <c:pt idx="0">
                  <c:v>12.4</c:v>
                </c:pt>
                <c:pt idx="1">
                  <c:v>15</c:v>
                </c:pt>
                <c:pt idx="2">
                  <c:v>15.5</c:v>
                </c:pt>
                <c:pt idx="3">
                  <c:v>15.9</c:v>
                </c:pt>
                <c:pt idx="4">
                  <c:v>16.2</c:v>
                </c:pt>
                <c:pt idx="5">
                  <c:v>18</c:v>
                </c:pt>
                <c:pt idx="6">
                  <c:v>17.899999999999999</c:v>
                </c:pt>
                <c:pt idx="7">
                  <c:v>20.6</c:v>
                </c:pt>
                <c:pt idx="8">
                  <c:v>18.8</c:v>
                </c:pt>
                <c:pt idx="9">
                  <c:v>20.9</c:v>
                </c:pt>
                <c:pt idx="10">
                  <c:v>18.100000000000001</c:v>
                </c:pt>
                <c:pt idx="11">
                  <c:v>18.2</c:v>
                </c:pt>
                <c:pt idx="12">
                  <c:v>17.600000000000001</c:v>
                </c:pt>
                <c:pt idx="13">
                  <c:v>16.899999999999999</c:v>
                </c:pt>
                <c:pt idx="14">
                  <c:v>15.9</c:v>
                </c:pt>
                <c:pt idx="15">
                  <c:v>15.8</c:v>
                </c:pt>
                <c:pt idx="16">
                  <c:v>17.8</c:v>
                </c:pt>
                <c:pt idx="17">
                  <c:v>20.6</c:v>
                </c:pt>
                <c:pt idx="18">
                  <c:v>22</c:v>
                </c:pt>
                <c:pt idx="19">
                  <c:v>23.7</c:v>
                </c:pt>
                <c:pt idx="20">
                  <c:v>24</c:v>
                </c:pt>
                <c:pt idx="21">
                  <c:v>25.3</c:v>
                </c:pt>
                <c:pt idx="22">
                  <c:v>24.2</c:v>
                </c:pt>
                <c:pt idx="23">
                  <c:v>24.7</c:v>
                </c:pt>
                <c:pt idx="24">
                  <c:v>23.3</c:v>
                </c:pt>
                <c:pt idx="25">
                  <c:v>25.3</c:v>
                </c:pt>
              </c:numCache>
            </c:numRef>
          </c:val>
        </c:ser>
        <c:marker val="1"/>
        <c:axId val="37386112"/>
        <c:axId val="37387648"/>
      </c:lineChart>
      <c:catAx>
        <c:axId val="37386112"/>
        <c:scaling>
          <c:orientation val="minMax"/>
        </c:scaling>
        <c:axPos val="b"/>
        <c:tickLblPos val="nextTo"/>
        <c:txPr>
          <a:bodyPr/>
          <a:lstStyle/>
          <a:p>
            <a:pPr>
              <a:defRPr b="0"/>
            </a:pPr>
            <a:endParaRPr lang="mk-MK"/>
          </a:p>
        </c:txPr>
        <c:crossAx val="37387648"/>
        <c:crosses val="autoZero"/>
        <c:auto val="1"/>
        <c:lblAlgn val="ctr"/>
        <c:lblOffset val="100"/>
      </c:catAx>
      <c:valAx>
        <c:axId val="37387648"/>
        <c:scaling>
          <c:orientation val="minMax"/>
        </c:scaling>
        <c:axPos val="l"/>
        <c:numFmt formatCode="0.0" sourceLinked="1"/>
        <c:tickLblPos val="nextTo"/>
        <c:crossAx val="37386112"/>
        <c:crosses val="autoZero"/>
        <c:crossBetween val="between"/>
      </c:valAx>
    </c:plotArea>
    <c:plotVisOnly val="1"/>
  </c:chart>
  <c:txPr>
    <a:bodyPr/>
    <a:lstStyle/>
    <a:p>
      <a:pPr>
        <a:defRPr sz="900"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10"/>
  <c:chart>
    <c:title>
      <c:layout/>
      <c:txPr>
        <a:bodyPr/>
        <a:lstStyle/>
        <a:p>
          <a:pPr>
            <a:defRPr sz="1600" b="1"/>
          </a:pPr>
          <a:endParaRPr lang="mk-MK"/>
        </a:p>
      </c:txPr>
    </c:title>
    <c:plotArea>
      <c:layout/>
      <c:lineChart>
        <c:grouping val="standard"/>
        <c:ser>
          <c:idx val="0"/>
          <c:order val="0"/>
          <c:tx>
            <c:strRef>
              <c:f>FSI!$A$19</c:f>
              <c:strCache>
                <c:ptCount val="1"/>
                <c:pt idx="0">
                  <c:v>   NPLs / Gross loans (%) </c:v>
                </c:pt>
              </c:strCache>
            </c:strRef>
          </c:tx>
          <c:spPr>
            <a:ln>
              <a:solidFill>
                <a:srgbClr val="FF0000"/>
              </a:solidFill>
            </a:ln>
            <a:effectLst>
              <a:outerShdw blurRad="50800" dist="50800" dir="5400000" algn="ctr" rotWithShape="0">
                <a:srgbClr val="C00000"/>
              </a:outerShdw>
            </a:effectLst>
          </c:spPr>
          <c:marker>
            <c:symbol val="none"/>
          </c:marker>
          <c:dLbls>
            <c:dLbl>
              <c:idx val="12"/>
              <c:layout/>
              <c:showVal val="1"/>
            </c:dLbl>
            <c:dLbl>
              <c:idx val="20"/>
              <c:layout/>
              <c:showVal val="1"/>
            </c:dLbl>
            <c:dLbl>
              <c:idx val="25"/>
              <c:layout>
                <c:manualLayout>
                  <c:x val="0"/>
                  <c:y val="2.2448266247043176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mk-MK"/>
              </a:p>
            </c:txPr>
          </c:dLbls>
          <c:cat>
            <c:strRef>
              <c:f>FSI!$E$4:$AD$4</c:f>
              <c:strCache>
                <c:ptCount val="26"/>
                <c:pt idx="0">
                  <c:v>2004</c:v>
                </c:pt>
                <c:pt idx="1">
                  <c:v>2005</c:v>
                </c:pt>
                <c:pt idx="2">
                  <c:v>2006Q1</c:v>
                </c:pt>
                <c:pt idx="3">
                  <c:v>2006Q2</c:v>
                </c:pt>
                <c:pt idx="4">
                  <c:v>2006Q3</c:v>
                </c:pt>
                <c:pt idx="5">
                  <c:v>2006Q4</c:v>
                </c:pt>
                <c:pt idx="6">
                  <c:v>2007Q1</c:v>
                </c:pt>
                <c:pt idx="7">
                  <c:v>2007Q2</c:v>
                </c:pt>
                <c:pt idx="8">
                  <c:v>2007Q3</c:v>
                </c:pt>
                <c:pt idx="9">
                  <c:v>2007Q4</c:v>
                </c:pt>
                <c:pt idx="10">
                  <c:v>2008Q1</c:v>
                </c:pt>
                <c:pt idx="11">
                  <c:v>2008Q2</c:v>
                </c:pt>
                <c:pt idx="12">
                  <c:v>2008Q3</c:v>
                </c:pt>
                <c:pt idx="13">
                  <c:v>2008Q4</c:v>
                </c:pt>
                <c:pt idx="14">
                  <c:v>2009Q1</c:v>
                </c:pt>
                <c:pt idx="15">
                  <c:v>2009Q2</c:v>
                </c:pt>
                <c:pt idx="16">
                  <c:v>2009Q3</c:v>
                </c:pt>
                <c:pt idx="17">
                  <c:v>2009Q4</c:v>
                </c:pt>
                <c:pt idx="18">
                  <c:v>2010Q1</c:v>
                </c:pt>
                <c:pt idx="19">
                  <c:v>2010Q2</c:v>
                </c:pt>
                <c:pt idx="20">
                  <c:v>2010Q3</c:v>
                </c:pt>
                <c:pt idx="21">
                  <c:v>2010Q4</c:v>
                </c:pt>
                <c:pt idx="22">
                  <c:v>2011Q1</c:v>
                </c:pt>
                <c:pt idx="23">
                  <c:v>2011Q2</c:v>
                </c:pt>
                <c:pt idx="24">
                  <c:v>2011Q3</c:v>
                </c:pt>
                <c:pt idx="25">
                  <c:v>2011Q4</c:v>
                </c:pt>
              </c:strCache>
            </c:strRef>
          </c:cat>
          <c:val>
            <c:numRef>
              <c:f>FSI!$E$19:$AD$19</c:f>
              <c:numCache>
                <c:formatCode>0.0</c:formatCode>
                <c:ptCount val="26"/>
                <c:pt idx="0">
                  <c:v>17.100000000000001</c:v>
                </c:pt>
                <c:pt idx="1">
                  <c:v>14.9</c:v>
                </c:pt>
                <c:pt idx="2">
                  <c:v>14.1</c:v>
                </c:pt>
                <c:pt idx="3">
                  <c:v>13.5</c:v>
                </c:pt>
                <c:pt idx="4">
                  <c:v>12.1</c:v>
                </c:pt>
                <c:pt idx="5">
                  <c:v>11.245351860062158</c:v>
                </c:pt>
                <c:pt idx="6">
                  <c:v>10.3</c:v>
                </c:pt>
                <c:pt idx="7">
                  <c:v>10</c:v>
                </c:pt>
                <c:pt idx="8">
                  <c:v>9.1</c:v>
                </c:pt>
                <c:pt idx="9">
                  <c:v>7.5243015276558953</c:v>
                </c:pt>
                <c:pt idx="10">
                  <c:v>7.2</c:v>
                </c:pt>
                <c:pt idx="11">
                  <c:v>6.8</c:v>
                </c:pt>
                <c:pt idx="12">
                  <c:v>6.5</c:v>
                </c:pt>
                <c:pt idx="13">
                  <c:v>6.7</c:v>
                </c:pt>
                <c:pt idx="14">
                  <c:v>7.4643005465785688</c:v>
                </c:pt>
                <c:pt idx="15">
                  <c:v>8.5</c:v>
                </c:pt>
                <c:pt idx="16">
                  <c:v>9.3000000000000007</c:v>
                </c:pt>
                <c:pt idx="17">
                  <c:v>8.9</c:v>
                </c:pt>
                <c:pt idx="18">
                  <c:v>9.7000000000000011</c:v>
                </c:pt>
                <c:pt idx="19" formatCode="General">
                  <c:v>9.9</c:v>
                </c:pt>
                <c:pt idx="20">
                  <c:v>10.405985330752399</c:v>
                </c:pt>
                <c:pt idx="21">
                  <c:v>9</c:v>
                </c:pt>
                <c:pt idx="22">
                  <c:v>9.1</c:v>
                </c:pt>
                <c:pt idx="23">
                  <c:v>8.9219882442657106</c:v>
                </c:pt>
                <c:pt idx="24">
                  <c:v>9.5</c:v>
                </c:pt>
                <c:pt idx="25">
                  <c:v>9.5</c:v>
                </c:pt>
              </c:numCache>
            </c:numRef>
          </c:val>
        </c:ser>
        <c:marker val="1"/>
        <c:axId val="37404032"/>
        <c:axId val="37516416"/>
      </c:lineChart>
      <c:catAx>
        <c:axId val="37404032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mk-MK"/>
          </a:p>
        </c:txPr>
        <c:crossAx val="37516416"/>
        <c:crosses val="autoZero"/>
        <c:auto val="1"/>
        <c:lblAlgn val="ctr"/>
        <c:lblOffset val="100"/>
      </c:catAx>
      <c:valAx>
        <c:axId val="37516416"/>
        <c:scaling>
          <c:orientation val="minMax"/>
        </c:scaling>
        <c:axPos val="l"/>
        <c:numFmt formatCode="0.0" sourceLinked="1"/>
        <c:tickLblPos val="nextTo"/>
        <c:crossAx val="37404032"/>
        <c:crosses val="autoZero"/>
        <c:crossBetween val="between"/>
      </c:valAx>
    </c:plotArea>
    <c:plotVisOnly val="1"/>
  </c:chart>
  <c:txPr>
    <a:bodyPr/>
    <a:lstStyle/>
    <a:p>
      <a:pPr>
        <a:defRPr sz="900" b="0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28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   Provisions to Non-Performing Loans (%)</a:t>
            </a:r>
          </a:p>
        </c:rich>
      </c:tx>
      <c:layout>
        <c:manualLayout>
          <c:xMode val="edge"/>
          <c:yMode val="edge"/>
          <c:x val="0.15905660377358488"/>
          <c:y val="2.8956002421774756E-2"/>
        </c:manualLayout>
      </c:layout>
    </c:title>
    <c:plotArea>
      <c:layout>
        <c:manualLayout>
          <c:layoutTarget val="inner"/>
          <c:xMode val="edge"/>
          <c:yMode val="edge"/>
          <c:x val="0.11315266841644794"/>
          <c:y val="0.24766185476815397"/>
          <c:w val="0.85629177602799689"/>
          <c:h val="0.63548665791776027"/>
        </c:manualLayout>
      </c:layout>
      <c:barChart>
        <c:barDir val="col"/>
        <c:grouping val="clustered"/>
        <c:ser>
          <c:idx val="0"/>
          <c:order val="0"/>
          <c:tx>
            <c:strRef>
              <c:f>'FSI (2)'!$A$21</c:f>
              <c:strCache>
                <c:ptCount val="1"/>
                <c:pt idx="0">
                  <c:v>   Provisions to Non-Performing Loans (%)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7"/>
              <c:layout/>
              <c:showVal val="1"/>
            </c:dLbl>
            <c:delete val="1"/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mk-MK"/>
              </a:p>
            </c:txPr>
          </c:dLbls>
          <c:cat>
            <c:numRef>
              <c:f>'FSI (2)'!$B$4:$I$4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'FSI (2)'!$B$21:$I$21</c:f>
              <c:numCache>
                <c:formatCode>0.0</c:formatCode>
                <c:ptCount val="8"/>
                <c:pt idx="0">
                  <c:v>92.6</c:v>
                </c:pt>
                <c:pt idx="1">
                  <c:v>94.2</c:v>
                </c:pt>
                <c:pt idx="2">
                  <c:v>98.3</c:v>
                </c:pt>
                <c:pt idx="3">
                  <c:v>114.3</c:v>
                </c:pt>
                <c:pt idx="4">
                  <c:v>118.1</c:v>
                </c:pt>
                <c:pt idx="5">
                  <c:v>101.4</c:v>
                </c:pt>
                <c:pt idx="6">
                  <c:v>100.7</c:v>
                </c:pt>
                <c:pt idx="7">
                  <c:v>104</c:v>
                </c:pt>
              </c:numCache>
            </c:numRef>
          </c:val>
        </c:ser>
        <c:gapWidth val="71"/>
        <c:axId val="37536512"/>
        <c:axId val="37538048"/>
      </c:barChart>
      <c:catAx>
        <c:axId val="37536512"/>
        <c:scaling>
          <c:orientation val="minMax"/>
        </c:scaling>
        <c:axPos val="b"/>
        <c:numFmt formatCode="General" sourceLinked="1"/>
        <c:tickLblPos val="nextTo"/>
        <c:crossAx val="37538048"/>
        <c:crosses val="autoZero"/>
        <c:auto val="1"/>
        <c:lblAlgn val="ctr"/>
        <c:lblOffset val="100"/>
      </c:catAx>
      <c:valAx>
        <c:axId val="37538048"/>
        <c:scaling>
          <c:orientation val="minMax"/>
        </c:scaling>
        <c:axPos val="l"/>
        <c:numFmt formatCode="0.0" sourceLinked="1"/>
        <c:tickLblPos val="nextTo"/>
        <c:crossAx val="37536512"/>
        <c:crosses val="autoZero"/>
        <c:crossBetween val="between"/>
      </c:valAx>
    </c:plotArea>
    <c:plotVisOnly val="1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17"/>
  <c:chart>
    <c:plotArea>
      <c:layout>
        <c:manualLayout>
          <c:layoutTarget val="inner"/>
          <c:xMode val="edge"/>
          <c:yMode val="edge"/>
          <c:x val="0.11092754915069578"/>
          <c:y val="3.0964459939243863E-2"/>
          <c:w val="0.85725896762904652"/>
          <c:h val="0.85494247301623982"/>
        </c:manualLayout>
      </c:layout>
      <c:lineChart>
        <c:grouping val="standard"/>
        <c:ser>
          <c:idx val="0"/>
          <c:order val="0"/>
          <c:tx>
            <c:strRef>
              <c:f>'TI2 other MPIs'!$C$35</c:f>
              <c:strCache>
                <c:ptCount val="1"/>
                <c:pt idx="0">
                  <c:v>Deposits of other sectors at banks, % of GDP 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59"/>
              <c:layout>
                <c:manualLayout>
                  <c:x val="-5.5555555555555558E-3"/>
                  <c:y val="-1.9171415311944162E-2"/>
                </c:manualLayout>
              </c:layout>
              <c:showVal val="1"/>
            </c:dLbl>
            <c:delete val="1"/>
          </c:dLbls>
          <c:cat>
            <c:numRef>
              <c:f>'TI2 other MPIs'!$M$2:$BT$2</c:f>
              <c:numCache>
                <c:formatCode>[$-409]mmm\-yy;@</c:formatCode>
                <c:ptCount val="60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</c:numCache>
            </c:numRef>
          </c:cat>
          <c:val>
            <c:numRef>
              <c:f>'TI2 other MPIs'!$M$35:$BT$35</c:f>
              <c:numCache>
                <c:formatCode>0.0</c:formatCode>
                <c:ptCount val="60"/>
                <c:pt idx="0">
                  <c:v>36.776354359309863</c:v>
                </c:pt>
                <c:pt idx="1">
                  <c:v>37.357959460312081</c:v>
                </c:pt>
                <c:pt idx="2">
                  <c:v>37.559671769423588</c:v>
                </c:pt>
                <c:pt idx="3">
                  <c:v>38.732891125024501</c:v>
                </c:pt>
                <c:pt idx="4">
                  <c:v>39.535706326478511</c:v>
                </c:pt>
                <c:pt idx="5">
                  <c:v>40.116313017481993</c:v>
                </c:pt>
                <c:pt idx="6">
                  <c:v>40.613897995243562</c:v>
                </c:pt>
                <c:pt idx="7">
                  <c:v>40.395433684717773</c:v>
                </c:pt>
                <c:pt idx="8">
                  <c:v>40.090005413328093</c:v>
                </c:pt>
                <c:pt idx="9">
                  <c:v>40.063142073394729</c:v>
                </c:pt>
                <c:pt idx="10">
                  <c:v>40.802798102302731</c:v>
                </c:pt>
                <c:pt idx="11">
                  <c:v>42.407579406502649</c:v>
                </c:pt>
                <c:pt idx="12">
                  <c:v>42.39355334684106</c:v>
                </c:pt>
                <c:pt idx="13">
                  <c:v>42.728016120371656</c:v>
                </c:pt>
                <c:pt idx="14">
                  <c:v>42.258054881711296</c:v>
                </c:pt>
                <c:pt idx="15">
                  <c:v>42.838786868072866</c:v>
                </c:pt>
                <c:pt idx="16">
                  <c:v>43.358332811321759</c:v>
                </c:pt>
                <c:pt idx="17">
                  <c:v>43.608676004258953</c:v>
                </c:pt>
                <c:pt idx="18">
                  <c:v>43.730148090913168</c:v>
                </c:pt>
                <c:pt idx="19">
                  <c:v>44.175119589042822</c:v>
                </c:pt>
                <c:pt idx="20">
                  <c:v>44.142227121692457</c:v>
                </c:pt>
                <c:pt idx="21">
                  <c:v>43.010790842987937</c:v>
                </c:pt>
                <c:pt idx="22">
                  <c:v>41.514778206852192</c:v>
                </c:pt>
                <c:pt idx="23">
                  <c:v>42.009773442661178</c:v>
                </c:pt>
                <c:pt idx="24">
                  <c:v>40.788166795937521</c:v>
                </c:pt>
                <c:pt idx="25">
                  <c:v>40.93208849463484</c:v>
                </c:pt>
                <c:pt idx="26">
                  <c:v>40.608301882021841</c:v>
                </c:pt>
                <c:pt idx="27">
                  <c:v>41.075174967336636</c:v>
                </c:pt>
                <c:pt idx="28">
                  <c:v>40.656125648024968</c:v>
                </c:pt>
                <c:pt idx="29">
                  <c:v>40.879099177947417</c:v>
                </c:pt>
                <c:pt idx="30">
                  <c:v>40.566184802364852</c:v>
                </c:pt>
                <c:pt idx="31">
                  <c:v>41.675546355378629</c:v>
                </c:pt>
                <c:pt idx="32">
                  <c:v>41.625034008972897</c:v>
                </c:pt>
                <c:pt idx="33">
                  <c:v>42.524214022793878</c:v>
                </c:pt>
                <c:pt idx="34">
                  <c:v>42.823095200010073</c:v>
                </c:pt>
                <c:pt idx="35">
                  <c:v>43.695881943058033</c:v>
                </c:pt>
                <c:pt idx="36">
                  <c:v>43.980416393943457</c:v>
                </c:pt>
                <c:pt idx="37">
                  <c:v>43.928999523026256</c:v>
                </c:pt>
                <c:pt idx="38">
                  <c:v>44.310677202706877</c:v>
                </c:pt>
                <c:pt idx="39">
                  <c:v>45.147803630100391</c:v>
                </c:pt>
                <c:pt idx="40">
                  <c:v>45.997016227960358</c:v>
                </c:pt>
                <c:pt idx="41">
                  <c:v>46.083403870275859</c:v>
                </c:pt>
                <c:pt idx="42">
                  <c:v>44.883483577892498</c:v>
                </c:pt>
                <c:pt idx="43">
                  <c:v>45.757762862842362</c:v>
                </c:pt>
                <c:pt idx="44">
                  <c:v>46.168486688585304</c:v>
                </c:pt>
                <c:pt idx="45">
                  <c:v>46.65130551294434</c:v>
                </c:pt>
                <c:pt idx="46">
                  <c:v>47.712304145724808</c:v>
                </c:pt>
                <c:pt idx="47">
                  <c:v>48.107881590161071</c:v>
                </c:pt>
                <c:pt idx="48">
                  <c:v>47.967194317931217</c:v>
                </c:pt>
                <c:pt idx="49">
                  <c:v>47.944830190835226</c:v>
                </c:pt>
                <c:pt idx="50">
                  <c:v>48.083272885943536</c:v>
                </c:pt>
                <c:pt idx="51">
                  <c:v>47.570913199308848</c:v>
                </c:pt>
                <c:pt idx="52">
                  <c:v>48.069581149781534</c:v>
                </c:pt>
                <c:pt idx="53">
                  <c:v>48.21378035113333</c:v>
                </c:pt>
                <c:pt idx="54">
                  <c:v>48.99017101779782</c:v>
                </c:pt>
                <c:pt idx="55">
                  <c:v>49.22567681685927</c:v>
                </c:pt>
                <c:pt idx="56">
                  <c:v>48.844175969463663</c:v>
                </c:pt>
                <c:pt idx="57">
                  <c:v>49.142274409194293</c:v>
                </c:pt>
                <c:pt idx="58">
                  <c:v>49.380576998490206</c:v>
                </c:pt>
                <c:pt idx="59">
                  <c:v>49.8947796546219</c:v>
                </c:pt>
              </c:numCache>
            </c:numRef>
          </c:val>
        </c:ser>
        <c:ser>
          <c:idx val="1"/>
          <c:order val="1"/>
          <c:tx>
            <c:strRef>
              <c:f>'TI2 other MPIs'!$C$33</c:f>
              <c:strCache>
                <c:ptCount val="1"/>
                <c:pt idx="0">
                  <c:v>Banks claims on other sectors, % of GDP </c:v>
                </c:pt>
              </c:strCache>
            </c:strRef>
          </c:tx>
          <c:marker>
            <c:symbol val="none"/>
          </c:marker>
          <c:dLbls>
            <c:dLbl>
              <c:idx val="59"/>
              <c:layout>
                <c:manualLayout>
                  <c:x val="-5.5555555555555558E-3"/>
                  <c:y val="2.4648962543928208E-2"/>
                </c:manualLayout>
              </c:layout>
              <c:showVal val="1"/>
            </c:dLbl>
            <c:delete val="1"/>
          </c:dLbls>
          <c:cat>
            <c:numRef>
              <c:f>'TI2 other MPIs'!$M$2:$BT$2</c:f>
              <c:numCache>
                <c:formatCode>[$-409]mmm\-yy;@</c:formatCode>
                <c:ptCount val="60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</c:numCache>
            </c:numRef>
          </c:cat>
          <c:val>
            <c:numRef>
              <c:f>'TI2 other MPIs'!$M$33:$BT$33</c:f>
              <c:numCache>
                <c:formatCode>0.0</c:formatCode>
                <c:ptCount val="60"/>
                <c:pt idx="0">
                  <c:v>28.945980042402304</c:v>
                </c:pt>
                <c:pt idx="1">
                  <c:v>29.351177743267638</c:v>
                </c:pt>
                <c:pt idx="2">
                  <c:v>29.849845226937603</c:v>
                </c:pt>
                <c:pt idx="3">
                  <c:v>30.169325255918025</c:v>
                </c:pt>
                <c:pt idx="4">
                  <c:v>30.633464506692896</c:v>
                </c:pt>
                <c:pt idx="5">
                  <c:v>31.477502306407729</c:v>
                </c:pt>
                <c:pt idx="6">
                  <c:v>32.121635976740578</c:v>
                </c:pt>
                <c:pt idx="7">
                  <c:v>32.69256226209172</c:v>
                </c:pt>
                <c:pt idx="8">
                  <c:v>33.547086767310262</c:v>
                </c:pt>
                <c:pt idx="9">
                  <c:v>33.57112620769005</c:v>
                </c:pt>
                <c:pt idx="10">
                  <c:v>34.178758727345119</c:v>
                </c:pt>
                <c:pt idx="11">
                  <c:v>35.089002682272614</c:v>
                </c:pt>
                <c:pt idx="12">
                  <c:v>35.56457575745938</c:v>
                </c:pt>
                <c:pt idx="13">
                  <c:v>36.476319962730358</c:v>
                </c:pt>
                <c:pt idx="14">
                  <c:v>37.338678365561712</c:v>
                </c:pt>
                <c:pt idx="15">
                  <c:v>38.267732673735615</c:v>
                </c:pt>
                <c:pt idx="16">
                  <c:v>38.70041440856015</c:v>
                </c:pt>
                <c:pt idx="17">
                  <c:v>39.447314787754095</c:v>
                </c:pt>
                <c:pt idx="18">
                  <c:v>40.277278230633648</c:v>
                </c:pt>
                <c:pt idx="19">
                  <c:v>40.477262304944695</c:v>
                </c:pt>
                <c:pt idx="20">
                  <c:v>41.120053894172699</c:v>
                </c:pt>
                <c:pt idx="21">
                  <c:v>41.492984281009996</c:v>
                </c:pt>
                <c:pt idx="22">
                  <c:v>41.67709951599889</c:v>
                </c:pt>
                <c:pt idx="23">
                  <c:v>41.811584346947491</c:v>
                </c:pt>
                <c:pt idx="24">
                  <c:v>42.099665841382802</c:v>
                </c:pt>
                <c:pt idx="25">
                  <c:v>42.617268520368313</c:v>
                </c:pt>
                <c:pt idx="26">
                  <c:v>42.845018119471327</c:v>
                </c:pt>
                <c:pt idx="27">
                  <c:v>42.965348628584763</c:v>
                </c:pt>
                <c:pt idx="28">
                  <c:v>42.853135846380894</c:v>
                </c:pt>
                <c:pt idx="29">
                  <c:v>42.595139837563323</c:v>
                </c:pt>
                <c:pt idx="30">
                  <c:v>42.736581195312802</c:v>
                </c:pt>
                <c:pt idx="31">
                  <c:v>42.651583219509305</c:v>
                </c:pt>
                <c:pt idx="32">
                  <c:v>42.597017176378557</c:v>
                </c:pt>
                <c:pt idx="33">
                  <c:v>42.682847982219499</c:v>
                </c:pt>
                <c:pt idx="34">
                  <c:v>43.057802389386019</c:v>
                </c:pt>
                <c:pt idx="35">
                  <c:v>43.38472899857328</c:v>
                </c:pt>
                <c:pt idx="36">
                  <c:v>43.384408326309838</c:v>
                </c:pt>
                <c:pt idx="37">
                  <c:v>43.481860417663235</c:v>
                </c:pt>
                <c:pt idx="38">
                  <c:v>43.627204405498233</c:v>
                </c:pt>
                <c:pt idx="39">
                  <c:v>43.971526184360016</c:v>
                </c:pt>
                <c:pt idx="40">
                  <c:v>44.089512398570271</c:v>
                </c:pt>
                <c:pt idx="41">
                  <c:v>44.346831103919101</c:v>
                </c:pt>
                <c:pt idx="42">
                  <c:v>44.453197172709622</c:v>
                </c:pt>
                <c:pt idx="43">
                  <c:v>44.687992458687027</c:v>
                </c:pt>
                <c:pt idx="44">
                  <c:v>44.773118419959417</c:v>
                </c:pt>
                <c:pt idx="45">
                  <c:v>44.828182110864915</c:v>
                </c:pt>
                <c:pt idx="46">
                  <c:v>44.88577478853523</c:v>
                </c:pt>
                <c:pt idx="47">
                  <c:v>44.923039254923943</c:v>
                </c:pt>
                <c:pt idx="48">
                  <c:v>44.701923776386899</c:v>
                </c:pt>
                <c:pt idx="49">
                  <c:v>44.903091761146968</c:v>
                </c:pt>
                <c:pt idx="50">
                  <c:v>45.297251409715031</c:v>
                </c:pt>
                <c:pt idx="51">
                  <c:v>45.465953453690055</c:v>
                </c:pt>
                <c:pt idx="52">
                  <c:v>45.770042806023532</c:v>
                </c:pt>
                <c:pt idx="53">
                  <c:v>46.015215837376033</c:v>
                </c:pt>
                <c:pt idx="54">
                  <c:v>46.077531375777511</c:v>
                </c:pt>
                <c:pt idx="55">
                  <c:v>45.900632792731656</c:v>
                </c:pt>
                <c:pt idx="56">
                  <c:v>46.009142597074167</c:v>
                </c:pt>
                <c:pt idx="57">
                  <c:v>46.047045618380814</c:v>
                </c:pt>
                <c:pt idx="58">
                  <c:v>46.125273579741936</c:v>
                </c:pt>
                <c:pt idx="59">
                  <c:v>46.074391193041315</c:v>
                </c:pt>
              </c:numCache>
            </c:numRef>
          </c:val>
        </c:ser>
        <c:marker val="1"/>
        <c:axId val="37592448"/>
        <c:axId val="37606528"/>
      </c:lineChart>
      <c:dateAx>
        <c:axId val="37592448"/>
        <c:scaling>
          <c:orientation val="minMax"/>
        </c:scaling>
        <c:axPos val="b"/>
        <c:numFmt formatCode="[$-409]mmm\-yy;@" sourceLinked="0"/>
        <c:tickLblPos val="nextTo"/>
        <c:txPr>
          <a:bodyPr/>
          <a:lstStyle/>
          <a:p>
            <a:pPr>
              <a:defRPr sz="800"/>
            </a:pPr>
            <a:endParaRPr lang="mk-MK"/>
          </a:p>
        </c:txPr>
        <c:crossAx val="37606528"/>
        <c:crosses val="autoZero"/>
        <c:auto val="1"/>
        <c:lblOffset val="100"/>
      </c:dateAx>
      <c:valAx>
        <c:axId val="37606528"/>
        <c:scaling>
          <c:orientation val="minMax"/>
          <c:min val="20"/>
        </c:scaling>
        <c:axPos val="l"/>
        <c:numFmt formatCode="0.0" sourceLinked="1"/>
        <c:tickLblPos val="nextTo"/>
        <c:crossAx val="375924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842475940507441"/>
          <c:y val="0.56465899465011871"/>
          <c:w val="0.71533031248452461"/>
          <c:h val="0.25177847763866834"/>
        </c:manualLayout>
      </c:layout>
      <c:txPr>
        <a:bodyPr/>
        <a:lstStyle/>
        <a:p>
          <a:pPr>
            <a:defRPr sz="1400" b="1"/>
          </a:pPr>
          <a:endParaRPr lang="mk-MK"/>
        </a:p>
      </c:txPr>
    </c:legend>
    <c:plotVisOnly val="1"/>
    <c:dispBlanksAs val="gap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5"/>
  <c:chart>
    <c:title>
      <c:layout>
        <c:manualLayout>
          <c:xMode val="edge"/>
          <c:yMode val="edge"/>
          <c:x val="0.15024927667354651"/>
          <c:y val="3.5604057007896296E-2"/>
        </c:manualLayout>
      </c:layout>
      <c:txPr>
        <a:bodyPr/>
        <a:lstStyle/>
        <a:p>
          <a:pPr>
            <a:defRPr sz="1400"/>
          </a:pPr>
          <a:endParaRPr lang="mk-MK"/>
        </a:p>
      </c:txPr>
    </c:title>
    <c:plotArea>
      <c:layout/>
      <c:barChart>
        <c:barDir val="col"/>
        <c:grouping val="stacked"/>
        <c:ser>
          <c:idx val="0"/>
          <c:order val="0"/>
          <c:tx>
            <c:strRef>
              <c:f>'TO All indicators  '!$B$18</c:f>
              <c:strCache>
                <c:ptCount val="1"/>
                <c:pt idx="0">
                  <c:v>Banks claims on other sectors/ Deposits of other sectors at banks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dLbls>
            <c:dLbl>
              <c:idx val="7"/>
              <c:layout/>
              <c:showVal val="1"/>
            </c:dLbl>
            <c:delete val="1"/>
          </c:dLbls>
          <c:cat>
            <c:strRef>
              <c:f>'TO All indicators  '!$K$3:$R$3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 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strCache>
            </c:strRef>
          </c:cat>
          <c:val>
            <c:numRef>
              <c:f>'TO All indicators  '!$K$18:$R$18</c:f>
              <c:numCache>
                <c:formatCode>0.0</c:formatCode>
                <c:ptCount val="8"/>
                <c:pt idx="0">
                  <c:v>73.953140262079643</c:v>
                </c:pt>
                <c:pt idx="1">
                  <c:v>76.057158263682922</c:v>
                </c:pt>
                <c:pt idx="2">
                  <c:v>78.087713640761066</c:v>
                </c:pt>
                <c:pt idx="3">
                  <c:v>82.165793069821447</c:v>
                </c:pt>
                <c:pt idx="4">
                  <c:v>98.298406897733102</c:v>
                </c:pt>
                <c:pt idx="5">
                  <c:v>94.994206819805314</c:v>
                </c:pt>
                <c:pt idx="6">
                  <c:v>89.500308393702639</c:v>
                </c:pt>
                <c:pt idx="7">
                  <c:v>88.95530305633342</c:v>
                </c:pt>
              </c:numCache>
            </c:numRef>
          </c:val>
        </c:ser>
        <c:gapWidth val="55"/>
        <c:overlap val="100"/>
        <c:axId val="37700352"/>
        <c:axId val="37701888"/>
      </c:barChart>
      <c:catAx>
        <c:axId val="37700352"/>
        <c:scaling>
          <c:orientation val="minMax"/>
        </c:scaling>
        <c:axPos val="b"/>
        <c:numFmt formatCode="General" sourceLinked="1"/>
        <c:tickLblPos val="nextTo"/>
        <c:crossAx val="37701888"/>
        <c:crosses val="autoZero"/>
        <c:auto val="1"/>
        <c:lblAlgn val="ctr"/>
        <c:lblOffset val="100"/>
      </c:catAx>
      <c:valAx>
        <c:axId val="37701888"/>
        <c:scaling>
          <c:orientation val="minMax"/>
        </c:scaling>
        <c:axPos val="l"/>
        <c:numFmt formatCode="0.0" sourceLinked="1"/>
        <c:tickLblPos val="nextTo"/>
        <c:crossAx val="37700352"/>
        <c:crosses val="autoZero"/>
        <c:crossBetween val="between"/>
      </c:valAx>
    </c:plotArea>
    <c:plotVisOnly val="1"/>
    <c:dispBlanksAs val="gap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30"/>
  <c:chart>
    <c:title>
      <c:tx>
        <c:rich>
          <a:bodyPr/>
          <a:lstStyle/>
          <a:p>
            <a:pPr>
              <a:defRPr sz="1200" i="1"/>
            </a:pPr>
            <a:r>
              <a:rPr lang="en-US" sz="1200" i="1" dirty="0" smtClean="0"/>
              <a:t>Contributions to GDP</a:t>
            </a:r>
            <a:r>
              <a:rPr lang="en-US" sz="1200" i="1" baseline="0" dirty="0" smtClean="0"/>
              <a:t> growth (p.p.)</a:t>
            </a:r>
            <a:endParaRPr lang="en-US" sz="1200" i="1" dirty="0"/>
          </a:p>
        </c:rich>
      </c:tx>
      <c:layout>
        <c:manualLayout>
          <c:xMode val="edge"/>
          <c:yMode val="edge"/>
          <c:x val="7.0277777777777772E-2"/>
          <c:y val="7.7358144249183441E-3"/>
        </c:manualLayout>
      </c:layout>
    </c:title>
    <c:plotArea>
      <c:layout>
        <c:manualLayout>
          <c:layoutTarget val="inner"/>
          <c:xMode val="edge"/>
          <c:yMode val="edge"/>
          <c:x val="6.9542636426532092E-2"/>
          <c:y val="3.8701598984660156E-2"/>
          <c:w val="0.87708351920499561"/>
          <c:h val="0.87397236360761854"/>
        </c:manualLayout>
      </c:layout>
      <c:barChart>
        <c:barDir val="col"/>
        <c:grouping val="stacked"/>
        <c:ser>
          <c:idx val="0"/>
          <c:order val="0"/>
          <c:tx>
            <c:strRef>
              <c:f>'tabela rast i prid_sa'!$AS$4</c:f>
              <c:strCache>
                <c:ptCount val="1"/>
                <c:pt idx="0">
                  <c:v>Private consumption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'tabela rast i prid_sa'!$AJ$11:$AJ$19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'tabela rast i prid_sa'!$AS$11:$AS$19</c:f>
              <c:numCache>
                <c:formatCode>0.0</c:formatCode>
                <c:ptCount val="9"/>
                <c:pt idx="0">
                  <c:v>6.6880427136160687</c:v>
                </c:pt>
                <c:pt idx="1">
                  <c:v>4.4803463178966325</c:v>
                </c:pt>
                <c:pt idx="2">
                  <c:v>5.7837066560922956</c:v>
                </c:pt>
                <c:pt idx="3">
                  <c:v>6.3828070798173515</c:v>
                </c:pt>
                <c:pt idx="4">
                  <c:v>5.9935978306799456</c:v>
                </c:pt>
                <c:pt idx="5">
                  <c:v>-3.8</c:v>
                </c:pt>
                <c:pt idx="6">
                  <c:v>0.8</c:v>
                </c:pt>
                <c:pt idx="7" formatCode="General">
                  <c:v>3.1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'tabela rast i prid_sa'!$AT$4</c:f>
              <c:strCache>
                <c:ptCount val="1"/>
                <c:pt idx="0">
                  <c:v>Government consumption</c:v>
                </c:pt>
              </c:strCache>
            </c:strRef>
          </c:tx>
          <c:spPr>
            <a:solidFill>
              <a:schemeClr val="tx1"/>
            </a:solidFill>
          </c:spPr>
          <c:cat>
            <c:numRef>
              <c:f>'tabela rast i prid_sa'!$AJ$11:$AJ$19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'tabela rast i prid_sa'!$AT$11:$AT$19</c:f>
              <c:numCache>
                <c:formatCode>0.0</c:formatCode>
                <c:ptCount val="9"/>
                <c:pt idx="0">
                  <c:v>0.26542585478416048</c:v>
                </c:pt>
                <c:pt idx="1">
                  <c:v>0.12873745340340814</c:v>
                </c:pt>
                <c:pt idx="2">
                  <c:v>8.7102995055125684E-2</c:v>
                </c:pt>
                <c:pt idx="3">
                  <c:v>-4.7758111618451414E-2</c:v>
                </c:pt>
                <c:pt idx="4">
                  <c:v>1.7510206687318171</c:v>
                </c:pt>
                <c:pt idx="5">
                  <c:v>0.2</c:v>
                </c:pt>
                <c:pt idx="6">
                  <c:v>0.8</c:v>
                </c:pt>
                <c:pt idx="7" formatCode="General">
                  <c:v>-1.5</c:v>
                </c:pt>
                <c:pt idx="8">
                  <c:v>0.60000000000000053</c:v>
                </c:pt>
              </c:numCache>
            </c:numRef>
          </c:val>
        </c:ser>
        <c:ser>
          <c:idx val="2"/>
          <c:order val="2"/>
          <c:tx>
            <c:strRef>
              <c:f>'tabela rast i prid_sa'!$AW$4</c:f>
              <c:strCache>
                <c:ptCount val="1"/>
                <c:pt idx="0">
                  <c:v>Gross investments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numRef>
              <c:f>'tabela rast i prid_sa'!$AJ$11:$AJ$19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'tabela rast i prid_sa'!$AW$11:$AW$19</c:f>
              <c:numCache>
                <c:formatCode>0.0</c:formatCode>
                <c:ptCount val="9"/>
                <c:pt idx="0">
                  <c:v>2.2508849618764404</c:v>
                </c:pt>
                <c:pt idx="1">
                  <c:v>-0.8251221944784366</c:v>
                </c:pt>
                <c:pt idx="2">
                  <c:v>1.7146072061629598</c:v>
                </c:pt>
                <c:pt idx="3">
                  <c:v>4.8761677342325713</c:v>
                </c:pt>
                <c:pt idx="4">
                  <c:v>1.3579530081987901</c:v>
                </c:pt>
                <c:pt idx="5">
                  <c:v>-0.30000000000000027</c:v>
                </c:pt>
                <c:pt idx="6">
                  <c:v>-2</c:v>
                </c:pt>
                <c:pt idx="7" formatCode="General">
                  <c:v>4.3</c:v>
                </c:pt>
                <c:pt idx="8" formatCode="General">
                  <c:v>1.4</c:v>
                </c:pt>
              </c:numCache>
            </c:numRef>
          </c:val>
        </c:ser>
        <c:gapWidth val="52"/>
        <c:overlap val="100"/>
        <c:axId val="34452224"/>
        <c:axId val="34453760"/>
      </c:barChart>
      <c:lineChart>
        <c:grouping val="standard"/>
        <c:ser>
          <c:idx val="3"/>
          <c:order val="3"/>
          <c:tx>
            <c:strRef>
              <c:f>'tabela rast i prid_sa'!$AX$4</c:f>
              <c:strCache>
                <c:ptCount val="1"/>
                <c:pt idx="0">
                  <c:v>Net exports</c:v>
                </c:pt>
              </c:strCache>
            </c:strRef>
          </c:tx>
          <c:marker>
            <c:symbol val="none"/>
          </c:marker>
          <c:cat>
            <c:numRef>
              <c:f>'tabela rast i prid_sa'!$AJ$11:$AJ$19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'tabela rast i prid_sa'!$AX$11:$AX$19</c:f>
              <c:numCache>
                <c:formatCode>0.0</c:formatCode>
                <c:ptCount val="9"/>
                <c:pt idx="0">
                  <c:v>-4.3522171989636584</c:v>
                </c:pt>
                <c:pt idx="1">
                  <c:v>0.5704766822519155</c:v>
                </c:pt>
                <c:pt idx="2">
                  <c:v>-2.5551341623369406</c:v>
                </c:pt>
                <c:pt idx="3">
                  <c:v>-4.9716839574694687</c:v>
                </c:pt>
                <c:pt idx="4">
                  <c:v>-3.6029682232308136</c:v>
                </c:pt>
                <c:pt idx="5">
                  <c:v>2.9000000000000004</c:v>
                </c:pt>
                <c:pt idx="6">
                  <c:v>2.1000000000000005</c:v>
                </c:pt>
                <c:pt idx="7">
                  <c:v>-2.6000000000000005</c:v>
                </c:pt>
                <c:pt idx="8">
                  <c:v>-0.60000000000000053</c:v>
                </c:pt>
              </c:numCache>
            </c:numRef>
          </c:val>
        </c:ser>
        <c:marker val="1"/>
        <c:axId val="34452224"/>
        <c:axId val="34453760"/>
      </c:lineChart>
      <c:catAx>
        <c:axId val="34452224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sz="1200" b="1"/>
            </a:pPr>
            <a:endParaRPr lang="mk-MK"/>
          </a:p>
        </c:txPr>
        <c:crossAx val="34453760"/>
        <c:crosses val="autoZero"/>
        <c:auto val="1"/>
        <c:lblAlgn val="ctr"/>
        <c:lblOffset val="100"/>
      </c:catAx>
      <c:valAx>
        <c:axId val="34453760"/>
        <c:scaling>
          <c:orientation val="minMax"/>
        </c:scaling>
        <c:axPos val="l"/>
        <c:numFmt formatCode="0.0" sourceLinked="1"/>
        <c:tickLblPos val="nextTo"/>
        <c:crossAx val="34452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7967947359283911"/>
          <c:y val="2.5347925812818996E-2"/>
          <c:w val="0.25183198267990681"/>
          <c:h val="0.31967154814564885"/>
        </c:manualLayout>
      </c:layout>
      <c:txPr>
        <a:bodyPr/>
        <a:lstStyle/>
        <a:p>
          <a:pPr>
            <a:defRPr sz="1200"/>
          </a:pPr>
          <a:endParaRPr lang="mk-MK"/>
        </a:p>
      </c:txPr>
    </c:legend>
    <c:plotVisOnly val="1"/>
    <c:dispBlanksAs val="gap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25"/>
  <c:chart>
    <c:plotArea>
      <c:layout>
        <c:manualLayout>
          <c:layoutTarget val="inner"/>
          <c:xMode val="edge"/>
          <c:yMode val="edge"/>
          <c:x val="0.12350616550289704"/>
          <c:y val="0.14039973371412906"/>
          <c:w val="0.85448125588075052"/>
          <c:h val="0.75804419965430636"/>
        </c:manualLayout>
      </c:layout>
      <c:barChart>
        <c:barDir val="col"/>
        <c:grouping val="stacked"/>
        <c:ser>
          <c:idx val="0"/>
          <c:order val="0"/>
          <c:tx>
            <c:strRef>
              <c:f>'TO All indicators  '!$B$19</c:f>
              <c:strCache>
                <c:ptCount val="1"/>
                <c:pt idx="0">
                  <c:v>Claims on households in % of GDP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4"/>
              <c:layout/>
              <c:showVal val="1"/>
            </c:dLbl>
            <c:dLbl>
              <c:idx val="7"/>
              <c:layout/>
              <c:showVal val="1"/>
            </c:dLbl>
            <c:delete val="1"/>
          </c:dLbls>
          <c:cat>
            <c:strRef>
              <c:f>'TO All indicators  '!$K$3:$R$3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 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strCache>
            </c:strRef>
          </c:cat>
          <c:val>
            <c:numRef>
              <c:f>'TO All indicators  '!$K$19:$R$19</c:f>
              <c:numCache>
                <c:formatCode>0.0</c:formatCode>
                <c:ptCount val="8"/>
                <c:pt idx="0">
                  <c:v>6.0485498895258791</c:v>
                </c:pt>
                <c:pt idx="1">
                  <c:v>7.8376015075308754</c:v>
                </c:pt>
                <c:pt idx="2">
                  <c:v>10.219678246823246</c:v>
                </c:pt>
                <c:pt idx="3">
                  <c:v>13.871376945606581</c:v>
                </c:pt>
                <c:pt idx="4">
                  <c:v>16.870361015039055</c:v>
                </c:pt>
                <c:pt idx="5">
                  <c:v>17.495272674772458</c:v>
                </c:pt>
                <c:pt idx="6">
                  <c:v>17.780545340684874</c:v>
                </c:pt>
                <c:pt idx="7">
                  <c:v>18.161558495496827</c:v>
                </c:pt>
              </c:numCache>
            </c:numRef>
          </c:val>
        </c:ser>
        <c:ser>
          <c:idx val="1"/>
          <c:order val="1"/>
          <c:tx>
            <c:strRef>
              <c:f>'TO All indicators  '!$B$20</c:f>
              <c:strCache>
                <c:ptCount val="1"/>
                <c:pt idx="0">
                  <c:v>Claims on enterprises in % of GDP </c:v>
                </c:pt>
              </c:strCache>
            </c:strRef>
          </c:tx>
          <c:dLbls>
            <c:dLbl>
              <c:idx val="4"/>
              <c:layout/>
              <c:showVal val="1"/>
            </c:dLbl>
            <c:dLbl>
              <c:idx val="7"/>
              <c:layout/>
              <c:showVal val="1"/>
            </c:dLbl>
            <c:delete val="1"/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mk-MK"/>
              </a:p>
            </c:txPr>
          </c:dLbls>
          <c:cat>
            <c:strRef>
              <c:f>'TO All indicators  '!$K$3:$R$3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 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strCache>
            </c:strRef>
          </c:cat>
          <c:val>
            <c:numRef>
              <c:f>'TO All indicators  '!$K$20:$R$20</c:f>
              <c:numCache>
                <c:formatCode>0.0</c:formatCode>
                <c:ptCount val="8"/>
                <c:pt idx="0">
                  <c:v>15.297913103478638</c:v>
                </c:pt>
                <c:pt idx="1">
                  <c:v>16.0412401881702</c:v>
                </c:pt>
                <c:pt idx="2">
                  <c:v>18.513149138127623</c:v>
                </c:pt>
                <c:pt idx="3">
                  <c:v>21.144198866267203</c:v>
                </c:pt>
                <c:pt idx="4">
                  <c:v>24.855729996502529</c:v>
                </c:pt>
                <c:pt idx="5">
                  <c:v>25.846483377806557</c:v>
                </c:pt>
                <c:pt idx="6">
                  <c:v>27.099646390213795</c:v>
                </c:pt>
                <c:pt idx="7">
                  <c:v>27.823556924765359</c:v>
                </c:pt>
              </c:numCache>
            </c:numRef>
          </c:val>
        </c:ser>
        <c:gapWidth val="25"/>
        <c:overlap val="100"/>
        <c:axId val="37621120"/>
        <c:axId val="37627008"/>
      </c:barChart>
      <c:catAx>
        <c:axId val="37621120"/>
        <c:scaling>
          <c:orientation val="minMax"/>
        </c:scaling>
        <c:axPos val="b"/>
        <c:tickLblPos val="nextTo"/>
        <c:crossAx val="37627008"/>
        <c:crosses val="autoZero"/>
        <c:auto val="1"/>
        <c:lblAlgn val="ctr"/>
        <c:lblOffset val="100"/>
      </c:catAx>
      <c:valAx>
        <c:axId val="37627008"/>
        <c:scaling>
          <c:orientation val="minMax"/>
        </c:scaling>
        <c:axPos val="l"/>
        <c:numFmt formatCode="0.0" sourceLinked="1"/>
        <c:tickLblPos val="nextTo"/>
        <c:crossAx val="376211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1862279007576891E-2"/>
          <c:y val="0"/>
          <c:w val="0.91426261575793455"/>
          <c:h val="0.19832066178165381"/>
        </c:manualLayout>
      </c:layout>
      <c:txPr>
        <a:bodyPr/>
        <a:lstStyle/>
        <a:p>
          <a:pPr>
            <a:defRPr sz="1600" b="1"/>
          </a:pPr>
          <a:endParaRPr lang="mk-MK"/>
        </a:p>
      </c:txPr>
    </c:legend>
    <c:plotVisOnly val="1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25"/>
  <c:chart>
    <c:plotArea>
      <c:layout/>
      <c:barChart>
        <c:barDir val="col"/>
        <c:grouping val="clustered"/>
        <c:ser>
          <c:idx val="0"/>
          <c:order val="0"/>
          <c:tx>
            <c:strRef>
              <c:f>'TO All indicators  '!$B$22</c:f>
              <c:strCache>
                <c:ptCount val="1"/>
                <c:pt idx="0">
                  <c:v>Banks FX and FX indexed claims on households - household FX and FX indexed deposits, % of GDP</c:v>
                </c:pt>
              </c:strCache>
            </c:strRef>
          </c:tx>
          <c:spPr>
            <a:solidFill>
              <a:prstClr val="black">
                <a:lumMod val="85000"/>
                <a:lumOff val="15000"/>
              </a:prstClr>
            </a:solidFill>
          </c:spPr>
          <c:dLbls>
            <c:showVal val="1"/>
          </c:dLbls>
          <c:cat>
            <c:strRef>
              <c:f>'TO All indicators  '!$P$3:$R$3</c:f>
              <c:strCach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strCache>
            </c:strRef>
          </c:cat>
          <c:val>
            <c:numRef>
              <c:f>'TO All indicators  '!$P$22:$R$22</c:f>
              <c:numCache>
                <c:formatCode>0.0</c:formatCode>
                <c:ptCount val="3"/>
                <c:pt idx="0">
                  <c:v>-12.212020501589835</c:v>
                </c:pt>
                <c:pt idx="1">
                  <c:v>-12.843543866918415</c:v>
                </c:pt>
                <c:pt idx="2">
                  <c:v>-12.337878162079146</c:v>
                </c:pt>
              </c:numCache>
            </c:numRef>
          </c:val>
        </c:ser>
        <c:ser>
          <c:idx val="1"/>
          <c:order val="1"/>
          <c:tx>
            <c:strRef>
              <c:f>'TO All indicators  '!$B$24</c:f>
              <c:strCache>
                <c:ptCount val="1"/>
                <c:pt idx="0">
                  <c:v>Banks FX and FX indexed claims on enterprises - enterprise FX and FX indexed deposits, % of GDP</c:v>
                </c:pt>
              </c:strCache>
            </c:strRef>
          </c:tx>
          <c:dLbls>
            <c:showVal val="1"/>
          </c:dLbls>
          <c:cat>
            <c:strRef>
              <c:f>'TO All indicators  '!$P$3:$R$3</c:f>
              <c:strCach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strCache>
            </c:strRef>
          </c:cat>
          <c:val>
            <c:numRef>
              <c:f>'TO All indicators  '!$P$24:$R$24</c:f>
              <c:numCache>
                <c:formatCode>0.0</c:formatCode>
                <c:ptCount val="3"/>
                <c:pt idx="0">
                  <c:v>10.325933928771422</c:v>
                </c:pt>
                <c:pt idx="1">
                  <c:v>11.965971767719333</c:v>
                </c:pt>
                <c:pt idx="2">
                  <c:v>12.370730434498071</c:v>
                </c:pt>
              </c:numCache>
            </c:numRef>
          </c:val>
        </c:ser>
        <c:axId val="37664640"/>
        <c:axId val="37666176"/>
      </c:barChart>
      <c:catAx>
        <c:axId val="37664640"/>
        <c:scaling>
          <c:orientation val="minMax"/>
        </c:scaling>
        <c:axPos val="b"/>
        <c:numFmt formatCode="General" sourceLinked="1"/>
        <c:tickLblPos val="low"/>
        <c:crossAx val="37666176"/>
        <c:crosses val="autoZero"/>
        <c:auto val="1"/>
        <c:lblAlgn val="ctr"/>
        <c:lblOffset val="100"/>
      </c:catAx>
      <c:valAx>
        <c:axId val="37666176"/>
        <c:scaling>
          <c:orientation val="minMax"/>
        </c:scaling>
        <c:axPos val="l"/>
        <c:numFmt formatCode="0.0" sourceLinked="1"/>
        <c:tickLblPos val="nextTo"/>
        <c:crossAx val="37664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182436070229698"/>
          <c:y val="6.3995441412137075E-2"/>
          <c:w val="0.3409669050294673"/>
          <c:h val="0.89165112485453368"/>
        </c:manualLayout>
      </c:layout>
      <c:txPr>
        <a:bodyPr/>
        <a:lstStyle/>
        <a:p>
          <a:pPr>
            <a:defRPr sz="1200" b="1"/>
          </a:pPr>
          <a:endParaRPr lang="mk-MK"/>
        </a:p>
      </c:txPr>
    </c:legend>
    <c:plotVisOnly val="1"/>
    <c:dispBlanksAs val="gap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Interest rate differential between NBRM </a:t>
            </a:r>
            <a:r>
              <a:rPr lang="en-US" sz="1200" dirty="0" smtClean="0"/>
              <a:t>CB-Bills </a:t>
            </a:r>
            <a:r>
              <a:rPr lang="en-US" sz="1200" dirty="0"/>
              <a:t>and ECB policy rate (end of period)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'TO All indicators  '!$B$30</c:f>
              <c:strCache>
                <c:ptCount val="1"/>
                <c:pt idx="0">
                  <c:v>Interest rate differential between NBRM CBBills and ECB policy rate (end of period)</c:v>
                </c:pt>
              </c:strCache>
            </c:strRef>
          </c:tx>
          <c:spPr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c:spPr>
          <c:marker>
            <c:symbol val="none"/>
          </c:marker>
          <c:dLbls>
            <c:dLbl>
              <c:idx val="6"/>
              <c:layout/>
              <c:showVal val="1"/>
            </c:dLbl>
            <c:delete val="1"/>
          </c:dLbls>
          <c:cat>
            <c:strRef>
              <c:f>'TO All indicators  '!$L$3:$R$3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 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strCache>
            </c:strRef>
          </c:cat>
          <c:val>
            <c:numRef>
              <c:f>'TO All indicators  '!$L$30:$R$30</c:f>
              <c:numCache>
                <c:formatCode>0.0</c:formatCode>
                <c:ptCount val="7"/>
                <c:pt idx="0">
                  <c:v>6.2700000000000014</c:v>
                </c:pt>
                <c:pt idx="1">
                  <c:v>2.2400000000000002</c:v>
                </c:pt>
                <c:pt idx="2">
                  <c:v>0.77000000000000035</c:v>
                </c:pt>
                <c:pt idx="3">
                  <c:v>4.5</c:v>
                </c:pt>
                <c:pt idx="4">
                  <c:v>7.5</c:v>
                </c:pt>
                <c:pt idx="5">
                  <c:v>3.1100000000000003</c:v>
                </c:pt>
                <c:pt idx="6">
                  <c:v>3</c:v>
                </c:pt>
              </c:numCache>
            </c:numRef>
          </c:val>
        </c:ser>
        <c:marker val="1"/>
        <c:axId val="37777408"/>
        <c:axId val="37778944"/>
      </c:lineChart>
      <c:catAx>
        <c:axId val="37777408"/>
        <c:scaling>
          <c:orientation val="minMax"/>
        </c:scaling>
        <c:axPos val="b"/>
        <c:tickLblPos val="nextTo"/>
        <c:crossAx val="37778944"/>
        <c:crosses val="autoZero"/>
        <c:auto val="1"/>
        <c:lblAlgn val="ctr"/>
        <c:lblOffset val="100"/>
      </c:catAx>
      <c:valAx>
        <c:axId val="37778944"/>
        <c:scaling>
          <c:orientation val="minMax"/>
        </c:scaling>
        <c:axPos val="l"/>
        <c:numFmt formatCode="0.0" sourceLinked="1"/>
        <c:tickLblPos val="nextTo"/>
        <c:crossAx val="37777408"/>
        <c:crosses val="autoZero"/>
        <c:crossBetween val="between"/>
      </c:valAx>
    </c:plotArea>
    <c:plotVisOnly val="1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17"/>
  <c:chart>
    <c:plotArea>
      <c:layout>
        <c:manualLayout>
          <c:layoutTarget val="inner"/>
          <c:xMode val="edge"/>
          <c:yMode val="edge"/>
          <c:x val="9.3757737829941054E-2"/>
          <c:y val="0.14302969556944825"/>
          <c:w val="0.87165106720150565"/>
          <c:h val="0.80238537136450128"/>
        </c:manualLayout>
      </c:layout>
      <c:lineChart>
        <c:grouping val="standard"/>
        <c:ser>
          <c:idx val="0"/>
          <c:order val="0"/>
          <c:tx>
            <c:strRef>
              <c:f>'TO All indicators  '!$B$28</c:f>
              <c:strCache>
                <c:ptCount val="1"/>
                <c:pt idx="0">
                  <c:v>Banks Denar interest rate margin (average for the year)</c:v>
                </c:pt>
              </c:strCache>
            </c:strRef>
          </c:tx>
          <c:spPr>
            <a:ln>
              <a:solidFill>
                <a:srgbClr val="00B0F0"/>
              </a:solidFill>
            </a:ln>
            <a:effectLst>
              <a:outerShdw blurRad="50800" dist="50800" dir="5400000" algn="ctr" rotWithShape="0">
                <a:srgbClr val="002060"/>
              </a:outerShdw>
            </a:effectLst>
          </c:spPr>
          <c:marker>
            <c:symbol val="none"/>
          </c:marker>
          <c:dLbls>
            <c:dLbl>
              <c:idx val="6"/>
              <c:layout/>
              <c:showVal val="1"/>
            </c:dLbl>
            <c:delete val="1"/>
          </c:dLbls>
          <c:cat>
            <c:strRef>
              <c:f>'TO All indicators  '!$L$3:$R$3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 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strCache>
            </c:strRef>
          </c:cat>
          <c:val>
            <c:numRef>
              <c:f>'TO All indicators  '!$L$28:$R$28</c:f>
              <c:numCache>
                <c:formatCode>0.0</c:formatCode>
                <c:ptCount val="7"/>
                <c:pt idx="0">
                  <c:v>6.9097025106705985</c:v>
                </c:pt>
                <c:pt idx="1">
                  <c:v>6.6418562648562496</c:v>
                </c:pt>
                <c:pt idx="2">
                  <c:v>5.3583333333333334</c:v>
                </c:pt>
                <c:pt idx="3">
                  <c:v>3.8060469465023594</c:v>
                </c:pt>
                <c:pt idx="4">
                  <c:v>3.0202271704258621</c:v>
                </c:pt>
                <c:pt idx="5">
                  <c:v>2.4192309898715711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'TO All indicators  '!$B$29</c:f>
              <c:strCache>
                <c:ptCount val="1"/>
                <c:pt idx="0">
                  <c:v>Banks Foreign currency interest rate margin (average for the year)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c:spPr>
          <c:marker>
            <c:symbol val="none"/>
          </c:marker>
          <c:dLbls>
            <c:dLbl>
              <c:idx val="6"/>
              <c:layout/>
              <c:showVal val="1"/>
            </c:dLbl>
            <c:delete val="1"/>
          </c:dLbls>
          <c:cat>
            <c:strRef>
              <c:f>'TO All indicators  '!$L$3:$R$3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 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strCache>
            </c:strRef>
          </c:cat>
          <c:val>
            <c:numRef>
              <c:f>'TO All indicators  '!$L$29:$R$29</c:f>
              <c:numCache>
                <c:formatCode>0.0</c:formatCode>
                <c:ptCount val="7"/>
                <c:pt idx="0">
                  <c:v>6.4463236142658058</c:v>
                </c:pt>
                <c:pt idx="1">
                  <c:v>6.5802562099440376</c:v>
                </c:pt>
                <c:pt idx="2">
                  <c:v>6.5338562525583512</c:v>
                </c:pt>
                <c:pt idx="3">
                  <c:v>5.6014243152699281</c:v>
                </c:pt>
                <c:pt idx="4">
                  <c:v>4.1471530602784714</c:v>
                </c:pt>
                <c:pt idx="5">
                  <c:v>4.249571015016155</c:v>
                </c:pt>
                <c:pt idx="6">
                  <c:v>4.6734524998882891</c:v>
                </c:pt>
              </c:numCache>
            </c:numRef>
          </c:val>
        </c:ser>
        <c:marker val="1"/>
        <c:axId val="37816576"/>
        <c:axId val="37830656"/>
      </c:lineChart>
      <c:catAx>
        <c:axId val="37816576"/>
        <c:scaling>
          <c:orientation val="minMax"/>
        </c:scaling>
        <c:axPos val="b"/>
        <c:numFmt formatCode="General" sourceLinked="1"/>
        <c:tickLblPos val="nextTo"/>
        <c:crossAx val="37830656"/>
        <c:crosses val="autoZero"/>
        <c:auto val="1"/>
        <c:lblAlgn val="ctr"/>
        <c:lblOffset val="100"/>
      </c:catAx>
      <c:valAx>
        <c:axId val="37830656"/>
        <c:scaling>
          <c:orientation val="minMax"/>
        </c:scaling>
        <c:axPos val="l"/>
        <c:numFmt formatCode="0.0" sourceLinked="1"/>
        <c:tickLblPos val="nextTo"/>
        <c:crossAx val="378165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408805031446559E-2"/>
          <c:y val="2.278536117151397E-2"/>
          <c:w val="0.90006289308176102"/>
          <c:h val="0.16589320188256057"/>
        </c:manualLayout>
      </c:layout>
      <c:txPr>
        <a:bodyPr/>
        <a:lstStyle/>
        <a:p>
          <a:pPr>
            <a:defRPr sz="1200" b="1"/>
          </a:pPr>
          <a:endParaRPr lang="mk-MK"/>
        </a:p>
      </c:txPr>
    </c:legend>
    <c:plotVisOnly val="1"/>
    <c:dispBlanksAs val="gap"/>
  </c:chart>
  <c:txPr>
    <a:bodyPr/>
    <a:lstStyle/>
    <a:p>
      <a:pPr>
        <a:defRPr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Regulatory capital to risk-weighted assets (%)</a:t>
            </a:r>
          </a:p>
        </c:rich>
      </c:tx>
      <c:layout/>
      <c:overlay val="1"/>
    </c:title>
    <c:plotArea>
      <c:layout/>
      <c:barChart>
        <c:barDir val="col"/>
        <c:grouping val="clustered"/>
        <c:ser>
          <c:idx val="0"/>
          <c:order val="0"/>
          <c:tx>
            <c:strRef>
              <c:f>'grafikoni '!$B$2</c:f>
              <c:strCache>
                <c:ptCount val="1"/>
                <c:pt idx="0">
                  <c:v>B&amp;H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'grafikoni '!$A$7:$A$10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'!$B$7:$B$10</c:f>
              <c:numCache>
                <c:formatCode>0.0</c:formatCode>
                <c:ptCount val="4"/>
                <c:pt idx="0">
                  <c:v>16.260999999999996</c:v>
                </c:pt>
                <c:pt idx="1">
                  <c:v>16.068999999999996</c:v>
                </c:pt>
                <c:pt idx="2">
                  <c:v>16.2</c:v>
                </c:pt>
                <c:pt idx="3">
                  <c:v>15.3</c:v>
                </c:pt>
              </c:numCache>
            </c:numRef>
          </c:val>
        </c:ser>
        <c:ser>
          <c:idx val="1"/>
          <c:order val="1"/>
          <c:tx>
            <c:strRef>
              <c:f>'grafikoni '!$C$2</c:f>
              <c:strCache>
                <c:ptCount val="1"/>
                <c:pt idx="0">
                  <c:v>Serbia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'grafikoni '!$A$7:$A$10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'!$C$7:$C$10</c:f>
              <c:numCache>
                <c:formatCode>0.0</c:formatCode>
                <c:ptCount val="4"/>
                <c:pt idx="0">
                  <c:v>21.89</c:v>
                </c:pt>
                <c:pt idx="1">
                  <c:v>21.439999999999998</c:v>
                </c:pt>
                <c:pt idx="2">
                  <c:v>19.899999999999999</c:v>
                </c:pt>
                <c:pt idx="3">
                  <c:v>19.7</c:v>
                </c:pt>
              </c:numCache>
            </c:numRef>
          </c:val>
        </c:ser>
        <c:ser>
          <c:idx val="2"/>
          <c:order val="2"/>
          <c:tx>
            <c:strRef>
              <c:f>'grafikoni '!$D$2</c:f>
              <c:strCache>
                <c:ptCount val="1"/>
                <c:pt idx="0">
                  <c:v> Bulgaria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'grafikoni '!$A$7:$A$10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'!$D$7:$D$10</c:f>
              <c:numCache>
                <c:formatCode>0.0</c:formatCode>
                <c:ptCount val="4"/>
                <c:pt idx="0">
                  <c:v>14.9</c:v>
                </c:pt>
                <c:pt idx="1">
                  <c:v>17</c:v>
                </c:pt>
                <c:pt idx="2">
                  <c:v>17.479999999999997</c:v>
                </c:pt>
                <c:pt idx="3">
                  <c:v>17.75</c:v>
                </c:pt>
              </c:numCache>
            </c:numRef>
          </c:val>
        </c:ser>
        <c:ser>
          <c:idx val="3"/>
          <c:order val="3"/>
          <c:tx>
            <c:strRef>
              <c:f>'grafikoni '!$E$2</c:f>
              <c:strCache>
                <c:ptCount val="1"/>
                <c:pt idx="0">
                  <c:v>Albania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'grafikoni '!$A$7:$A$10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'!$E$7:$E$10</c:f>
              <c:numCache>
                <c:formatCode>0.0</c:formatCode>
                <c:ptCount val="4"/>
                <c:pt idx="0">
                  <c:v>17.23</c:v>
                </c:pt>
                <c:pt idx="1">
                  <c:v>16.170000000000005</c:v>
                </c:pt>
                <c:pt idx="2">
                  <c:v>15.38</c:v>
                </c:pt>
                <c:pt idx="3">
                  <c:v>15.1</c:v>
                </c:pt>
              </c:numCache>
            </c:numRef>
          </c:val>
        </c:ser>
        <c:ser>
          <c:idx val="4"/>
          <c:order val="4"/>
          <c:tx>
            <c:strRef>
              <c:f>'grafikoni '!$F$2</c:f>
              <c:strCache>
                <c:ptCount val="1"/>
                <c:pt idx="0">
                  <c:v>Croatia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'grafikoni '!$A$7:$A$10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'!$F$7:$F$10</c:f>
              <c:numCache>
                <c:formatCode>0.0</c:formatCode>
                <c:ptCount val="4"/>
                <c:pt idx="0">
                  <c:v>15.1</c:v>
                </c:pt>
                <c:pt idx="1">
                  <c:v>16.399999999999999</c:v>
                </c:pt>
                <c:pt idx="2">
                  <c:v>18.8</c:v>
                </c:pt>
                <c:pt idx="3">
                  <c:v>19.3</c:v>
                </c:pt>
              </c:numCache>
            </c:numRef>
          </c:val>
        </c:ser>
        <c:ser>
          <c:idx val="5"/>
          <c:order val="5"/>
          <c:tx>
            <c:strRef>
              <c:f>'grafikoni '!$G$2</c:f>
              <c:strCache>
                <c:ptCount val="1"/>
                <c:pt idx="0">
                  <c:v>Tukey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'grafikoni '!$A$7:$A$10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'!$G$7:$G$10</c:f>
              <c:numCache>
                <c:formatCode>0.0</c:formatCode>
                <c:ptCount val="4"/>
                <c:pt idx="0">
                  <c:v>17.989999999999991</c:v>
                </c:pt>
                <c:pt idx="1">
                  <c:v>20.62</c:v>
                </c:pt>
                <c:pt idx="2">
                  <c:v>19</c:v>
                </c:pt>
                <c:pt idx="3">
                  <c:v>16.420000000000002</c:v>
                </c:pt>
              </c:numCache>
            </c:numRef>
          </c:val>
        </c:ser>
        <c:ser>
          <c:idx val="6"/>
          <c:order val="6"/>
          <c:tx>
            <c:strRef>
              <c:f>'grafikoni '!$H$2</c:f>
              <c:strCache>
                <c:ptCount val="1"/>
                <c:pt idx="0">
                  <c:v>Montenegro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'grafikoni '!$A$7:$A$10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'!$H$7:$H$10</c:f>
              <c:numCache>
                <c:formatCode>0.0</c:formatCode>
                <c:ptCount val="4"/>
                <c:pt idx="0">
                  <c:v>15.04</c:v>
                </c:pt>
                <c:pt idx="1">
                  <c:v>15.75</c:v>
                </c:pt>
                <c:pt idx="2">
                  <c:v>15.850000000000001</c:v>
                </c:pt>
                <c:pt idx="3">
                  <c:v>15.1</c:v>
                </c:pt>
              </c:numCache>
            </c:numRef>
          </c:val>
        </c:ser>
        <c:ser>
          <c:idx val="7"/>
          <c:order val="7"/>
          <c:tx>
            <c:strRef>
              <c:f>'grafikoni '!$I$2</c:f>
              <c:strCache>
                <c:ptCount val="1"/>
                <c:pt idx="0">
                  <c:v>RM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showVal val="1"/>
            </c:dLbl>
            <c:dLbl>
              <c:idx val="3"/>
              <c:layout/>
              <c:showVal val="1"/>
            </c:dLbl>
            <c:delete val="1"/>
          </c:dLbls>
          <c:cat>
            <c:strRef>
              <c:f>'grafikoni '!$A$7:$A$10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'!$I$7:$I$10</c:f>
              <c:numCache>
                <c:formatCode>0.0</c:formatCode>
                <c:ptCount val="4"/>
                <c:pt idx="0">
                  <c:v>16.158967894842533</c:v>
                </c:pt>
                <c:pt idx="1">
                  <c:v>16.377199924620367</c:v>
                </c:pt>
                <c:pt idx="2">
                  <c:v>16.138090369365166</c:v>
                </c:pt>
                <c:pt idx="3">
                  <c:v>16.775748665425194</c:v>
                </c:pt>
              </c:numCache>
            </c:numRef>
          </c:val>
        </c:ser>
        <c:axId val="37980032"/>
        <c:axId val="37981568"/>
      </c:barChart>
      <c:catAx>
        <c:axId val="37980032"/>
        <c:scaling>
          <c:orientation val="minMax"/>
        </c:scaling>
        <c:axPos val="b"/>
        <c:tickLblPos val="nextTo"/>
        <c:crossAx val="37981568"/>
        <c:crosses val="autoZero"/>
        <c:auto val="1"/>
        <c:lblAlgn val="ctr"/>
        <c:lblOffset val="100"/>
      </c:catAx>
      <c:valAx>
        <c:axId val="37981568"/>
        <c:scaling>
          <c:orientation val="minMax"/>
        </c:scaling>
        <c:axPos val="l"/>
        <c:numFmt formatCode="0.0" sourceLinked="1"/>
        <c:tickLblPos val="nextTo"/>
        <c:crossAx val="37980032"/>
        <c:crosses val="autoZero"/>
        <c:crossBetween val="between"/>
      </c:valAx>
      <c:spPr>
        <a:solidFill>
          <a:sysClr val="window" lastClr="FFFFFF">
            <a:lumMod val="85000"/>
          </a:sysClr>
        </a:solidFill>
      </c:spPr>
    </c:plotArea>
    <c:legend>
      <c:legendPos val="r"/>
      <c:legendEntry>
        <c:idx val="0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mk-MK"/>
          </a:p>
        </c:txPr>
      </c:legendEntry>
      <c:legendEntry>
        <c:idx val="1"/>
        <c:txPr>
          <a:bodyPr/>
          <a:lstStyle/>
          <a:p>
            <a:pPr>
              <a:defRPr sz="1200" b="1">
                <a:solidFill>
                  <a:schemeClr val="bg1">
                    <a:lumMod val="65000"/>
                  </a:schemeClr>
                </a:solidFill>
              </a:defRPr>
            </a:pPr>
            <a:endParaRPr lang="mk-MK"/>
          </a:p>
        </c:txPr>
      </c:legendEntry>
      <c:legendEntry>
        <c:idx val="2"/>
        <c:txPr>
          <a:bodyPr/>
          <a:lstStyle/>
          <a:p>
            <a:pPr>
              <a:defRPr sz="1200" b="1">
                <a:solidFill>
                  <a:srgbClr val="92D050"/>
                </a:solidFill>
              </a:defRPr>
            </a:pPr>
            <a:endParaRPr lang="mk-MK"/>
          </a:p>
        </c:txPr>
      </c:legendEntry>
      <c:legendEntry>
        <c:idx val="3"/>
        <c:txPr>
          <a:bodyPr/>
          <a:lstStyle/>
          <a:p>
            <a:pPr>
              <a:defRPr sz="1200" b="1">
                <a:solidFill>
                  <a:srgbClr val="00B0F0"/>
                </a:solidFill>
              </a:defRPr>
            </a:pPr>
            <a:endParaRPr lang="mk-MK"/>
          </a:p>
        </c:txPr>
      </c:legendEntry>
      <c:legendEntry>
        <c:idx val="4"/>
        <c:txPr>
          <a:bodyPr/>
          <a:lstStyle/>
          <a:p>
            <a:pPr>
              <a:defRPr sz="1200" b="1">
                <a:solidFill>
                  <a:srgbClr val="002060"/>
                </a:solidFill>
              </a:defRPr>
            </a:pPr>
            <a:endParaRPr lang="mk-MK"/>
          </a:p>
        </c:txPr>
      </c:legendEntry>
      <c:legendEntry>
        <c:idx val="5"/>
        <c:txPr>
          <a:bodyPr/>
          <a:lstStyle/>
          <a:p>
            <a:pPr>
              <a:defRPr sz="1200" b="1">
                <a:solidFill>
                  <a:schemeClr val="accent1">
                    <a:lumMod val="75000"/>
                  </a:schemeClr>
                </a:solidFill>
              </a:defRPr>
            </a:pPr>
            <a:endParaRPr lang="mk-MK"/>
          </a:p>
        </c:txPr>
      </c:legendEntry>
      <c:legendEntry>
        <c:idx val="6"/>
        <c:txPr>
          <a:bodyPr/>
          <a:lstStyle/>
          <a:p>
            <a:pPr>
              <a:defRPr sz="1200" b="1">
                <a:solidFill>
                  <a:schemeClr val="accent2">
                    <a:lumMod val="40000"/>
                    <a:lumOff val="60000"/>
                  </a:schemeClr>
                </a:solidFill>
              </a:defRPr>
            </a:pPr>
            <a:endParaRPr lang="mk-MK"/>
          </a:p>
        </c:txPr>
      </c:legendEntry>
      <c:legendEntry>
        <c:idx val="7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mk-MK"/>
          </a:p>
        </c:txPr>
      </c:legendEntry>
      <c:layout>
        <c:manualLayout>
          <c:xMode val="edge"/>
          <c:yMode val="edge"/>
          <c:x val="0.83498807989781876"/>
          <c:y val="0.14552164523738326"/>
          <c:w val="0.15366440575137322"/>
          <c:h val="0.73596066314495501"/>
        </c:manualLayout>
      </c:layout>
      <c:txPr>
        <a:bodyPr/>
        <a:lstStyle/>
        <a:p>
          <a:pPr>
            <a:defRPr sz="1200" b="1"/>
          </a:pPr>
          <a:endParaRPr lang="mk-MK"/>
        </a:p>
      </c:txPr>
    </c:legend>
    <c:plotVisOnly val="1"/>
  </c:chart>
  <c:spPr>
    <a:solidFill>
      <a:schemeClr val="bg1">
        <a:lumMod val="85000"/>
      </a:schemeClr>
    </a:solidFill>
  </c:sp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Nonperforming loans (NPLs) to total loans (%)</a:t>
            </a:r>
          </a:p>
        </c:rich>
      </c:tx>
      <c:layout/>
      <c:overlay val="1"/>
    </c:title>
    <c:plotArea>
      <c:layout/>
      <c:barChart>
        <c:barDir val="col"/>
        <c:grouping val="clustered"/>
        <c:ser>
          <c:idx val="0"/>
          <c:order val="0"/>
          <c:tx>
            <c:strRef>
              <c:f>'grafikoni '!$B$2</c:f>
              <c:strCache>
                <c:ptCount val="1"/>
                <c:pt idx="0">
                  <c:v>B&amp;H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'grafikoni '!$A$18:$A$21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'!$B$18:$B$21</c:f>
              <c:numCache>
                <c:formatCode>0.0</c:formatCode>
                <c:ptCount val="4"/>
                <c:pt idx="0">
                  <c:v>3.0909999999999997</c:v>
                </c:pt>
                <c:pt idx="1">
                  <c:v>5.8710000000000004</c:v>
                </c:pt>
                <c:pt idx="2">
                  <c:v>11.4</c:v>
                </c:pt>
                <c:pt idx="3">
                  <c:v>12.61</c:v>
                </c:pt>
              </c:numCache>
            </c:numRef>
          </c:val>
        </c:ser>
        <c:ser>
          <c:idx val="1"/>
          <c:order val="1"/>
          <c:tx>
            <c:strRef>
              <c:f>'grafikoni '!$C$2</c:f>
              <c:strCache>
                <c:ptCount val="1"/>
                <c:pt idx="0">
                  <c:v>Serbia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'grafikoni '!$A$18:$A$21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'!$C$18:$C$21</c:f>
              <c:numCache>
                <c:formatCode>0.0</c:formatCode>
                <c:ptCount val="4"/>
                <c:pt idx="0">
                  <c:v>11.3</c:v>
                </c:pt>
                <c:pt idx="1">
                  <c:v>15.7</c:v>
                </c:pt>
                <c:pt idx="2">
                  <c:v>16.899999999999999</c:v>
                </c:pt>
                <c:pt idx="3">
                  <c:v>18.8</c:v>
                </c:pt>
              </c:numCache>
            </c:numRef>
          </c:val>
        </c:ser>
        <c:ser>
          <c:idx val="2"/>
          <c:order val="2"/>
          <c:tx>
            <c:strRef>
              <c:f>'grafikoni '!$D$2</c:f>
              <c:strCache>
                <c:ptCount val="1"/>
                <c:pt idx="0">
                  <c:v> Bulgaria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'grafikoni '!$A$18:$A$21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'!$D$18:$D$21</c:f>
              <c:numCache>
                <c:formatCode>0.0</c:formatCode>
                <c:ptCount val="4"/>
                <c:pt idx="0">
                  <c:v>2.4</c:v>
                </c:pt>
                <c:pt idx="1">
                  <c:v>6.4</c:v>
                </c:pt>
                <c:pt idx="2">
                  <c:v>11.9</c:v>
                </c:pt>
                <c:pt idx="3">
                  <c:v>14.5</c:v>
                </c:pt>
              </c:numCache>
            </c:numRef>
          </c:val>
        </c:ser>
        <c:ser>
          <c:idx val="3"/>
          <c:order val="3"/>
          <c:tx>
            <c:strRef>
              <c:f>'grafikoni '!$E$2</c:f>
              <c:strCache>
                <c:ptCount val="1"/>
                <c:pt idx="0">
                  <c:v>Albania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'grafikoni '!$A$18:$A$21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'!$E$18:$E$21</c:f>
              <c:numCache>
                <c:formatCode>0.0</c:formatCode>
                <c:ptCount val="4"/>
                <c:pt idx="0">
                  <c:v>6.5</c:v>
                </c:pt>
                <c:pt idx="1">
                  <c:v>10.3</c:v>
                </c:pt>
                <c:pt idx="2">
                  <c:v>13.600000000000001</c:v>
                </c:pt>
                <c:pt idx="3">
                  <c:v>18.100000000000001</c:v>
                </c:pt>
              </c:numCache>
            </c:numRef>
          </c:val>
        </c:ser>
        <c:ser>
          <c:idx val="4"/>
          <c:order val="4"/>
          <c:tx>
            <c:strRef>
              <c:f>'grafikoni '!$F$2</c:f>
              <c:strCache>
                <c:ptCount val="1"/>
                <c:pt idx="0">
                  <c:v>Croatia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'grafikoni '!$A$18:$A$21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'!$F$18:$F$21</c:f>
              <c:numCache>
                <c:formatCode>0.0</c:formatCode>
                <c:ptCount val="4"/>
                <c:pt idx="0">
                  <c:v>4.9000000000000004</c:v>
                </c:pt>
                <c:pt idx="1">
                  <c:v>7.7</c:v>
                </c:pt>
                <c:pt idx="2">
                  <c:v>11.1</c:v>
                </c:pt>
                <c:pt idx="3">
                  <c:v>12.1</c:v>
                </c:pt>
              </c:numCache>
            </c:numRef>
          </c:val>
        </c:ser>
        <c:ser>
          <c:idx val="5"/>
          <c:order val="5"/>
          <c:tx>
            <c:strRef>
              <c:f>'grafikoni '!$G$2</c:f>
              <c:strCache>
                <c:ptCount val="1"/>
                <c:pt idx="0">
                  <c:v>Tukey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'grafikoni '!$A$18:$A$21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'!$G$18:$G$21</c:f>
              <c:numCache>
                <c:formatCode>0.0</c:formatCode>
                <c:ptCount val="4"/>
                <c:pt idx="0">
                  <c:v>3.4490497088951799</c:v>
                </c:pt>
                <c:pt idx="1">
                  <c:v>4.9699762541819794</c:v>
                </c:pt>
                <c:pt idx="2">
                  <c:v>3.4895915848240202</c:v>
                </c:pt>
                <c:pt idx="3">
                  <c:v>2.6</c:v>
                </c:pt>
              </c:numCache>
            </c:numRef>
          </c:val>
        </c:ser>
        <c:ser>
          <c:idx val="6"/>
          <c:order val="6"/>
          <c:tx>
            <c:strRef>
              <c:f>'grafikoni '!$H$2</c:f>
              <c:strCache>
                <c:ptCount val="1"/>
                <c:pt idx="0">
                  <c:v>Montenegro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'grafikoni '!$A$18:$A$21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'!$H$18:$H$21</c:f>
              <c:numCache>
                <c:formatCode>0.0</c:formatCode>
                <c:ptCount val="4"/>
                <c:pt idx="0">
                  <c:v>7.2</c:v>
                </c:pt>
                <c:pt idx="1">
                  <c:v>13.5</c:v>
                </c:pt>
                <c:pt idx="2">
                  <c:v>20.9</c:v>
                </c:pt>
                <c:pt idx="3">
                  <c:v>19.73</c:v>
                </c:pt>
              </c:numCache>
            </c:numRef>
          </c:val>
        </c:ser>
        <c:ser>
          <c:idx val="7"/>
          <c:order val="7"/>
          <c:tx>
            <c:strRef>
              <c:f>'grafikoni '!$I$2</c:f>
              <c:strCache>
                <c:ptCount val="1"/>
                <c:pt idx="0">
                  <c:v>RM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mk-MK"/>
              </a:p>
            </c:txPr>
          </c:dLbls>
          <c:cat>
            <c:strRef>
              <c:f>'grafikoni '!$A$18:$A$21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'!$I$18:$I$21</c:f>
              <c:numCache>
                <c:formatCode>0.0</c:formatCode>
                <c:ptCount val="4"/>
                <c:pt idx="0">
                  <c:v>6.7146195488863762</c:v>
                </c:pt>
                <c:pt idx="1">
                  <c:v>8.9373696221656882</c:v>
                </c:pt>
                <c:pt idx="2">
                  <c:v>9.0407095650197107</c:v>
                </c:pt>
                <c:pt idx="3">
                  <c:v>9.5226912113758093</c:v>
                </c:pt>
              </c:numCache>
            </c:numRef>
          </c:val>
        </c:ser>
        <c:axId val="37927936"/>
        <c:axId val="37933824"/>
      </c:barChart>
      <c:catAx>
        <c:axId val="37927936"/>
        <c:scaling>
          <c:orientation val="minMax"/>
        </c:scaling>
        <c:axPos val="b"/>
        <c:tickLblPos val="nextTo"/>
        <c:crossAx val="37933824"/>
        <c:crosses val="autoZero"/>
        <c:auto val="1"/>
        <c:lblAlgn val="ctr"/>
        <c:lblOffset val="100"/>
      </c:catAx>
      <c:valAx>
        <c:axId val="37933824"/>
        <c:scaling>
          <c:orientation val="minMax"/>
        </c:scaling>
        <c:axPos val="l"/>
        <c:numFmt formatCode="0.0" sourceLinked="1"/>
        <c:tickLblPos val="nextTo"/>
        <c:crossAx val="37927936"/>
        <c:crosses val="autoZero"/>
        <c:crossBetween val="between"/>
      </c:valAx>
      <c:spPr>
        <a:solidFill>
          <a:sysClr val="window" lastClr="FFFFFF">
            <a:lumMod val="85000"/>
          </a:sysClr>
        </a:solidFill>
      </c:spPr>
    </c:plotArea>
    <c:legend>
      <c:legendPos val="r"/>
      <c:legendEntry>
        <c:idx val="0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mk-MK"/>
          </a:p>
        </c:txPr>
      </c:legendEntry>
      <c:legendEntry>
        <c:idx val="1"/>
        <c:txPr>
          <a:bodyPr/>
          <a:lstStyle/>
          <a:p>
            <a:pPr>
              <a:defRPr sz="1200" b="1">
                <a:solidFill>
                  <a:schemeClr val="bg1">
                    <a:lumMod val="65000"/>
                  </a:schemeClr>
                </a:solidFill>
              </a:defRPr>
            </a:pPr>
            <a:endParaRPr lang="mk-MK"/>
          </a:p>
        </c:txPr>
      </c:legendEntry>
      <c:legendEntry>
        <c:idx val="2"/>
        <c:txPr>
          <a:bodyPr/>
          <a:lstStyle/>
          <a:p>
            <a:pPr>
              <a:defRPr sz="1200" b="1">
                <a:solidFill>
                  <a:srgbClr val="92D050"/>
                </a:solidFill>
              </a:defRPr>
            </a:pPr>
            <a:endParaRPr lang="mk-MK"/>
          </a:p>
        </c:txPr>
      </c:legendEntry>
      <c:legendEntry>
        <c:idx val="3"/>
        <c:txPr>
          <a:bodyPr/>
          <a:lstStyle/>
          <a:p>
            <a:pPr>
              <a:defRPr sz="1200" b="1">
                <a:solidFill>
                  <a:srgbClr val="00B0F0"/>
                </a:solidFill>
              </a:defRPr>
            </a:pPr>
            <a:endParaRPr lang="mk-MK"/>
          </a:p>
        </c:txPr>
      </c:legendEntry>
      <c:legendEntry>
        <c:idx val="4"/>
        <c:txPr>
          <a:bodyPr/>
          <a:lstStyle/>
          <a:p>
            <a:pPr>
              <a:defRPr sz="1200" b="1">
                <a:solidFill>
                  <a:srgbClr val="002060"/>
                </a:solidFill>
              </a:defRPr>
            </a:pPr>
            <a:endParaRPr lang="mk-MK"/>
          </a:p>
        </c:txPr>
      </c:legendEntry>
      <c:legendEntry>
        <c:idx val="5"/>
        <c:txPr>
          <a:bodyPr/>
          <a:lstStyle/>
          <a:p>
            <a:pPr>
              <a:defRPr sz="1200" b="1">
                <a:solidFill>
                  <a:schemeClr val="accent1">
                    <a:lumMod val="75000"/>
                  </a:schemeClr>
                </a:solidFill>
              </a:defRPr>
            </a:pPr>
            <a:endParaRPr lang="mk-MK"/>
          </a:p>
        </c:txPr>
      </c:legendEntry>
      <c:legendEntry>
        <c:idx val="6"/>
        <c:txPr>
          <a:bodyPr/>
          <a:lstStyle/>
          <a:p>
            <a:pPr>
              <a:defRPr sz="1200" b="1">
                <a:solidFill>
                  <a:schemeClr val="accent2">
                    <a:lumMod val="40000"/>
                    <a:lumOff val="60000"/>
                  </a:schemeClr>
                </a:solidFill>
              </a:defRPr>
            </a:pPr>
            <a:endParaRPr lang="mk-MK"/>
          </a:p>
        </c:txPr>
      </c:legendEntry>
      <c:legendEntry>
        <c:idx val="7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mk-MK"/>
          </a:p>
        </c:txPr>
      </c:legendEntry>
      <c:layout>
        <c:manualLayout>
          <c:xMode val="edge"/>
          <c:yMode val="edge"/>
          <c:x val="0.83498807989781876"/>
          <c:y val="0.14552164523738326"/>
          <c:w val="0.15366440575137333"/>
          <c:h val="0.73596066314495501"/>
        </c:manualLayout>
      </c:layout>
      <c:txPr>
        <a:bodyPr/>
        <a:lstStyle/>
        <a:p>
          <a:pPr>
            <a:defRPr sz="1200" b="1"/>
          </a:pPr>
          <a:endParaRPr lang="mk-MK"/>
        </a:p>
      </c:txPr>
    </c:legend>
    <c:plotVisOnly val="1"/>
  </c:chart>
  <c:spPr>
    <a:solidFill>
      <a:schemeClr val="bg1">
        <a:lumMod val="85000"/>
      </a:schemeClr>
    </a:solidFill>
  </c:sp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Return on assets (ROA, %)</a:t>
            </a:r>
          </a:p>
        </c:rich>
      </c:tx>
      <c:layout/>
      <c:overlay val="1"/>
    </c:title>
    <c:plotArea>
      <c:layout/>
      <c:barChart>
        <c:barDir val="col"/>
        <c:grouping val="clustered"/>
        <c:ser>
          <c:idx val="0"/>
          <c:order val="0"/>
          <c:tx>
            <c:strRef>
              <c:f>'grafikoni '!$B$2</c:f>
              <c:strCache>
                <c:ptCount val="1"/>
                <c:pt idx="0">
                  <c:v>B&amp;H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'grafikoni '!$A$30:$A$33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'!$B$30:$B$33</c:f>
              <c:numCache>
                <c:formatCode>0.0</c:formatCode>
                <c:ptCount val="4"/>
                <c:pt idx="0">
                  <c:v>0.41300000000000003</c:v>
                </c:pt>
                <c:pt idx="1">
                  <c:v>8.8000000000000023E-2</c:v>
                </c:pt>
                <c:pt idx="2">
                  <c:v>-0.60000000000000009</c:v>
                </c:pt>
                <c:pt idx="3">
                  <c:v>0.40100000000000002</c:v>
                </c:pt>
              </c:numCache>
            </c:numRef>
          </c:val>
        </c:ser>
        <c:ser>
          <c:idx val="1"/>
          <c:order val="1"/>
          <c:tx>
            <c:strRef>
              <c:f>'grafikoni '!$C$2</c:f>
              <c:strCache>
                <c:ptCount val="1"/>
                <c:pt idx="0">
                  <c:v>Serbia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'grafikoni '!$A$30:$A$33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'!$C$30:$C$33</c:f>
              <c:numCache>
                <c:formatCode>0.0</c:formatCode>
                <c:ptCount val="4"/>
                <c:pt idx="0">
                  <c:v>2.1</c:v>
                </c:pt>
                <c:pt idx="1">
                  <c:v>1</c:v>
                </c:pt>
                <c:pt idx="2">
                  <c:v>1.1000000000000001</c:v>
                </c:pt>
                <c:pt idx="3">
                  <c:v>1.3</c:v>
                </c:pt>
              </c:numCache>
            </c:numRef>
          </c:val>
        </c:ser>
        <c:ser>
          <c:idx val="2"/>
          <c:order val="2"/>
          <c:tx>
            <c:strRef>
              <c:f>'grafikoni '!$D$2</c:f>
              <c:strCache>
                <c:ptCount val="1"/>
                <c:pt idx="0">
                  <c:v> Bulgaria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'grafikoni '!$A$30:$A$33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'!$D$30:$D$33</c:f>
              <c:numCache>
                <c:formatCode>0.0</c:formatCode>
                <c:ptCount val="4"/>
                <c:pt idx="0">
                  <c:v>2.1</c:v>
                </c:pt>
                <c:pt idx="1">
                  <c:v>1.1000000000000001</c:v>
                </c:pt>
                <c:pt idx="2">
                  <c:v>0.8600000000000001</c:v>
                </c:pt>
                <c:pt idx="3">
                  <c:v>0.8600000000000001</c:v>
                </c:pt>
              </c:numCache>
            </c:numRef>
          </c:val>
        </c:ser>
        <c:ser>
          <c:idx val="3"/>
          <c:order val="3"/>
          <c:tx>
            <c:strRef>
              <c:f>'grafikoni '!$E$2</c:f>
              <c:strCache>
                <c:ptCount val="1"/>
                <c:pt idx="0">
                  <c:v>Albania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'grafikoni '!$A$30:$A$33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'!$E$30:$E$33</c:f>
              <c:numCache>
                <c:formatCode>0.0</c:formatCode>
                <c:ptCount val="4"/>
                <c:pt idx="0">
                  <c:v>0.91</c:v>
                </c:pt>
                <c:pt idx="1">
                  <c:v>0.42000000000000004</c:v>
                </c:pt>
                <c:pt idx="2">
                  <c:v>0.72000000000000008</c:v>
                </c:pt>
                <c:pt idx="3">
                  <c:v>0.2</c:v>
                </c:pt>
              </c:numCache>
            </c:numRef>
          </c:val>
        </c:ser>
        <c:ser>
          <c:idx val="4"/>
          <c:order val="4"/>
          <c:tx>
            <c:strRef>
              <c:f>'grafikoni '!$F$2</c:f>
              <c:strCache>
                <c:ptCount val="1"/>
                <c:pt idx="0">
                  <c:v>Croatia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'grafikoni '!$A$30:$A$33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'!$F$30:$F$33</c:f>
              <c:numCache>
                <c:formatCode>0.0</c:formatCode>
                <c:ptCount val="4"/>
                <c:pt idx="0">
                  <c:v>1.7</c:v>
                </c:pt>
                <c:pt idx="1">
                  <c:v>1.2</c:v>
                </c:pt>
                <c:pt idx="2">
                  <c:v>1.2</c:v>
                </c:pt>
                <c:pt idx="3">
                  <c:v>1.3</c:v>
                </c:pt>
              </c:numCache>
            </c:numRef>
          </c:val>
        </c:ser>
        <c:ser>
          <c:idx val="5"/>
          <c:order val="5"/>
          <c:tx>
            <c:strRef>
              <c:f>'grafikoni '!$G$2</c:f>
              <c:strCache>
                <c:ptCount val="1"/>
                <c:pt idx="0">
                  <c:v>Tukey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'grafikoni '!$A$30:$A$33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'!$G$30:$G$33</c:f>
              <c:numCache>
                <c:formatCode>0.0</c:formatCode>
                <c:ptCount val="4"/>
                <c:pt idx="0">
                  <c:v>2.4959188073859102</c:v>
                </c:pt>
                <c:pt idx="1">
                  <c:v>3.2728333353056196</c:v>
                </c:pt>
                <c:pt idx="2">
                  <c:v>3.0840964656137495</c:v>
                </c:pt>
                <c:pt idx="3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'grafikoni '!$H$2</c:f>
              <c:strCache>
                <c:ptCount val="1"/>
                <c:pt idx="0">
                  <c:v>Montenegro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'grafikoni '!$A$30:$A$33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'!$H$30:$H$33</c:f>
              <c:numCache>
                <c:formatCode>0.0</c:formatCode>
                <c:ptCount val="4"/>
                <c:pt idx="0">
                  <c:v>-0.62000000000000011</c:v>
                </c:pt>
                <c:pt idx="1">
                  <c:v>-0.70000000000000007</c:v>
                </c:pt>
                <c:pt idx="2">
                  <c:v>-2.7600000000000002</c:v>
                </c:pt>
                <c:pt idx="3">
                  <c:v>-1.04</c:v>
                </c:pt>
              </c:numCache>
            </c:numRef>
          </c:val>
        </c:ser>
        <c:ser>
          <c:idx val="7"/>
          <c:order val="7"/>
          <c:tx>
            <c:strRef>
              <c:f>'grafikoni '!$I$2</c:f>
              <c:strCache>
                <c:ptCount val="1"/>
                <c:pt idx="0">
                  <c:v>RM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mk-MK"/>
              </a:p>
            </c:txPr>
          </c:dLbls>
          <c:cat>
            <c:strRef>
              <c:f>'grafikoni '!$A$30:$A$33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'!$I$30:$I$33</c:f>
              <c:numCache>
                <c:formatCode>0.0</c:formatCode>
                <c:ptCount val="4"/>
                <c:pt idx="0">
                  <c:v>1.4378978112744525</c:v>
                </c:pt>
                <c:pt idx="1">
                  <c:v>0.64542036507692369</c:v>
                </c:pt>
                <c:pt idx="2">
                  <c:v>0.80404172086107928</c:v>
                </c:pt>
                <c:pt idx="3">
                  <c:v>0.74376623840540934</c:v>
                </c:pt>
              </c:numCache>
            </c:numRef>
          </c:val>
        </c:ser>
        <c:axId val="37271424"/>
        <c:axId val="37272960"/>
      </c:barChart>
      <c:catAx>
        <c:axId val="37271424"/>
        <c:scaling>
          <c:orientation val="minMax"/>
        </c:scaling>
        <c:axPos val="b"/>
        <c:tickLblPos val="nextTo"/>
        <c:crossAx val="37272960"/>
        <c:crosses val="autoZero"/>
        <c:auto val="1"/>
        <c:lblAlgn val="ctr"/>
        <c:lblOffset val="100"/>
      </c:catAx>
      <c:valAx>
        <c:axId val="37272960"/>
        <c:scaling>
          <c:orientation val="minMax"/>
        </c:scaling>
        <c:axPos val="l"/>
        <c:numFmt formatCode="0.0" sourceLinked="1"/>
        <c:tickLblPos val="nextTo"/>
        <c:crossAx val="37271424"/>
        <c:crosses val="autoZero"/>
        <c:crossBetween val="between"/>
      </c:valAx>
      <c:spPr>
        <a:solidFill>
          <a:sysClr val="window" lastClr="FFFFFF">
            <a:lumMod val="85000"/>
          </a:sysClr>
        </a:solidFill>
      </c:spPr>
    </c:plotArea>
    <c:legend>
      <c:legendPos val="r"/>
      <c:legendEntry>
        <c:idx val="0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mk-MK"/>
          </a:p>
        </c:txPr>
      </c:legendEntry>
      <c:legendEntry>
        <c:idx val="1"/>
        <c:txPr>
          <a:bodyPr/>
          <a:lstStyle/>
          <a:p>
            <a:pPr>
              <a:defRPr sz="1200" b="1">
                <a:solidFill>
                  <a:schemeClr val="bg1">
                    <a:lumMod val="65000"/>
                  </a:schemeClr>
                </a:solidFill>
              </a:defRPr>
            </a:pPr>
            <a:endParaRPr lang="mk-MK"/>
          </a:p>
        </c:txPr>
      </c:legendEntry>
      <c:legendEntry>
        <c:idx val="2"/>
        <c:txPr>
          <a:bodyPr/>
          <a:lstStyle/>
          <a:p>
            <a:pPr>
              <a:defRPr sz="1200" b="1">
                <a:solidFill>
                  <a:srgbClr val="92D050"/>
                </a:solidFill>
              </a:defRPr>
            </a:pPr>
            <a:endParaRPr lang="mk-MK"/>
          </a:p>
        </c:txPr>
      </c:legendEntry>
      <c:legendEntry>
        <c:idx val="3"/>
        <c:txPr>
          <a:bodyPr/>
          <a:lstStyle/>
          <a:p>
            <a:pPr>
              <a:defRPr sz="1200" b="1">
                <a:solidFill>
                  <a:srgbClr val="00B0F0"/>
                </a:solidFill>
              </a:defRPr>
            </a:pPr>
            <a:endParaRPr lang="mk-MK"/>
          </a:p>
        </c:txPr>
      </c:legendEntry>
      <c:legendEntry>
        <c:idx val="4"/>
        <c:txPr>
          <a:bodyPr/>
          <a:lstStyle/>
          <a:p>
            <a:pPr>
              <a:defRPr sz="1200" b="1">
                <a:solidFill>
                  <a:srgbClr val="002060"/>
                </a:solidFill>
              </a:defRPr>
            </a:pPr>
            <a:endParaRPr lang="mk-MK"/>
          </a:p>
        </c:txPr>
      </c:legendEntry>
      <c:legendEntry>
        <c:idx val="5"/>
        <c:txPr>
          <a:bodyPr/>
          <a:lstStyle/>
          <a:p>
            <a:pPr>
              <a:defRPr sz="1200" b="1">
                <a:solidFill>
                  <a:schemeClr val="accent1">
                    <a:lumMod val="75000"/>
                  </a:schemeClr>
                </a:solidFill>
              </a:defRPr>
            </a:pPr>
            <a:endParaRPr lang="mk-MK"/>
          </a:p>
        </c:txPr>
      </c:legendEntry>
      <c:legendEntry>
        <c:idx val="6"/>
        <c:txPr>
          <a:bodyPr/>
          <a:lstStyle/>
          <a:p>
            <a:pPr>
              <a:defRPr sz="1200" b="1">
                <a:solidFill>
                  <a:schemeClr val="accent2">
                    <a:lumMod val="40000"/>
                    <a:lumOff val="60000"/>
                  </a:schemeClr>
                </a:solidFill>
              </a:defRPr>
            </a:pPr>
            <a:endParaRPr lang="mk-MK"/>
          </a:p>
        </c:txPr>
      </c:legendEntry>
      <c:legendEntry>
        <c:idx val="7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mk-MK"/>
          </a:p>
        </c:txPr>
      </c:legendEntry>
      <c:layout>
        <c:manualLayout>
          <c:xMode val="edge"/>
          <c:yMode val="edge"/>
          <c:x val="0.83498807989781876"/>
          <c:y val="0.14552164523738326"/>
          <c:w val="0.15366440575137344"/>
          <c:h val="0.73596066314495501"/>
        </c:manualLayout>
      </c:layout>
      <c:txPr>
        <a:bodyPr/>
        <a:lstStyle/>
        <a:p>
          <a:pPr>
            <a:defRPr sz="1200" b="1"/>
          </a:pPr>
          <a:endParaRPr lang="mk-MK"/>
        </a:p>
      </c:txPr>
    </c:legend>
    <c:plotVisOnly val="1"/>
  </c:chart>
  <c:spPr>
    <a:solidFill>
      <a:schemeClr val="bg1">
        <a:lumMod val="85000"/>
      </a:schemeClr>
    </a:solidFill>
  </c:sp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Liquidity ratio (liquid assets to total assets)</a:t>
            </a:r>
          </a:p>
        </c:rich>
      </c:tx>
      <c:layout/>
      <c:overlay val="1"/>
    </c:title>
    <c:plotArea>
      <c:layout/>
      <c:barChart>
        <c:barDir val="col"/>
        <c:grouping val="clustered"/>
        <c:ser>
          <c:idx val="0"/>
          <c:order val="0"/>
          <c:tx>
            <c:strRef>
              <c:f>'grafikoni '!$B$2</c:f>
              <c:strCache>
                <c:ptCount val="1"/>
                <c:pt idx="0">
                  <c:v>B&amp;H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'grafikoni '!$A$42:$A$45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'!$B$42:$B$45</c:f>
              <c:numCache>
                <c:formatCode>0.0</c:formatCode>
                <c:ptCount val="4"/>
                <c:pt idx="0">
                  <c:v>30</c:v>
                </c:pt>
                <c:pt idx="1">
                  <c:v>30.9</c:v>
                </c:pt>
                <c:pt idx="2">
                  <c:v>29</c:v>
                </c:pt>
                <c:pt idx="3">
                  <c:v>27.186</c:v>
                </c:pt>
              </c:numCache>
            </c:numRef>
          </c:val>
        </c:ser>
        <c:ser>
          <c:idx val="1"/>
          <c:order val="1"/>
          <c:tx>
            <c:strRef>
              <c:f>'grafikoni '!$C$2</c:f>
              <c:strCache>
                <c:ptCount val="1"/>
                <c:pt idx="0">
                  <c:v>Serbia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'grafikoni '!$A$42:$A$45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'!$C$42:$C$45</c:f>
              <c:numCache>
                <c:formatCode>0.0</c:formatCode>
                <c:ptCount val="4"/>
                <c:pt idx="0">
                  <c:v>32</c:v>
                </c:pt>
                <c:pt idx="1">
                  <c:v>34</c:v>
                </c:pt>
              </c:numCache>
            </c:numRef>
          </c:val>
        </c:ser>
        <c:ser>
          <c:idx val="2"/>
          <c:order val="2"/>
          <c:tx>
            <c:strRef>
              <c:f>'grafikoni '!$D$2</c:f>
              <c:strCache>
                <c:ptCount val="1"/>
                <c:pt idx="0">
                  <c:v> Bulgaria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'grafikoni '!$A$42:$A$45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'!$D$42:$D$45</c:f>
              <c:numCache>
                <c:formatCode>0.0</c:formatCode>
                <c:ptCount val="4"/>
                <c:pt idx="0">
                  <c:v>19</c:v>
                </c:pt>
                <c:pt idx="1">
                  <c:v>18.899999999999999</c:v>
                </c:pt>
                <c:pt idx="2">
                  <c:v>24.4</c:v>
                </c:pt>
                <c:pt idx="3" formatCode="General">
                  <c:v>25.9</c:v>
                </c:pt>
              </c:numCache>
            </c:numRef>
          </c:val>
        </c:ser>
        <c:ser>
          <c:idx val="3"/>
          <c:order val="3"/>
          <c:tx>
            <c:strRef>
              <c:f>'grafikoni '!$E$2</c:f>
              <c:strCache>
                <c:ptCount val="1"/>
                <c:pt idx="0">
                  <c:v>Albania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'grafikoni '!$A$42:$A$45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'!$E$42:$E$45</c:f>
              <c:numCache>
                <c:formatCode>0.0</c:formatCode>
                <c:ptCount val="4"/>
                <c:pt idx="0">
                  <c:v>64.86</c:v>
                </c:pt>
                <c:pt idx="1">
                  <c:v>32.58</c:v>
                </c:pt>
                <c:pt idx="2">
                  <c:v>30.6</c:v>
                </c:pt>
              </c:numCache>
            </c:numRef>
          </c:val>
        </c:ser>
        <c:ser>
          <c:idx val="4"/>
          <c:order val="4"/>
          <c:tx>
            <c:strRef>
              <c:f>'grafikoni '!$F$2</c:f>
              <c:strCache>
                <c:ptCount val="1"/>
                <c:pt idx="0">
                  <c:v>Croatia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'grafikoni '!$A$42:$A$45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'!$F$42:$F$45</c:f>
              <c:numCache>
                <c:formatCode>0.0</c:formatCode>
                <c:ptCount val="4"/>
                <c:pt idx="0">
                  <c:v>37</c:v>
                </c:pt>
                <c:pt idx="1">
                  <c:v>35.800000000000011</c:v>
                </c:pt>
                <c:pt idx="2">
                  <c:v>33.700000000000003</c:v>
                </c:pt>
                <c:pt idx="3" formatCode="General">
                  <c:v>32.700000000000003</c:v>
                </c:pt>
              </c:numCache>
            </c:numRef>
          </c:val>
        </c:ser>
        <c:ser>
          <c:idx val="5"/>
          <c:order val="5"/>
          <c:tx>
            <c:strRef>
              <c:f>'grafikoni '!$G$2</c:f>
              <c:strCache>
                <c:ptCount val="1"/>
                <c:pt idx="0">
                  <c:v>Tukey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'grafikoni '!$A$42:$A$45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'!$G$42:$G$45</c:f>
              <c:numCache>
                <c:formatCode>0.0</c:formatCode>
                <c:ptCount val="4"/>
                <c:pt idx="0">
                  <c:v>53</c:v>
                </c:pt>
                <c:pt idx="1">
                  <c:v>57.6</c:v>
                </c:pt>
                <c:pt idx="2">
                  <c:v>55.3</c:v>
                </c:pt>
                <c:pt idx="3" formatCode="General">
                  <c:v>50.4</c:v>
                </c:pt>
              </c:numCache>
            </c:numRef>
          </c:val>
        </c:ser>
        <c:ser>
          <c:idx val="6"/>
          <c:order val="6"/>
          <c:tx>
            <c:strRef>
              <c:f>'grafikoni '!$H$2</c:f>
              <c:strCache>
                <c:ptCount val="1"/>
                <c:pt idx="0">
                  <c:v>Montenegro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'grafikoni '!$A$42:$A$45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'!$H$42:$H$45</c:f>
              <c:numCache>
                <c:formatCode>0.0</c:formatCode>
                <c:ptCount val="4"/>
                <c:pt idx="0">
                  <c:v>11.2</c:v>
                </c:pt>
                <c:pt idx="1">
                  <c:v>15.26</c:v>
                </c:pt>
                <c:pt idx="2">
                  <c:v>19.100000000000001</c:v>
                </c:pt>
                <c:pt idx="3" formatCode="General">
                  <c:v>23</c:v>
                </c:pt>
              </c:numCache>
            </c:numRef>
          </c:val>
        </c:ser>
        <c:ser>
          <c:idx val="7"/>
          <c:order val="7"/>
          <c:tx>
            <c:strRef>
              <c:f>'grafikoni '!$I$2</c:f>
              <c:strCache>
                <c:ptCount val="1"/>
                <c:pt idx="0">
                  <c:v>RM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mk-MK"/>
              </a:p>
            </c:txPr>
          </c:dLbls>
          <c:cat>
            <c:strRef>
              <c:f>'grafikoni '!$A$42:$A$45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Q3 2011</c:v>
                </c:pt>
              </c:strCache>
            </c:strRef>
          </c:cat>
          <c:val>
            <c:numRef>
              <c:f>'grafikoni '!$I$42:$I$45</c:f>
              <c:numCache>
                <c:formatCode>0.0</c:formatCode>
                <c:ptCount val="4"/>
                <c:pt idx="0">
                  <c:v>22.906664656183526</c:v>
                </c:pt>
                <c:pt idx="1">
                  <c:v>25.656285382003816</c:v>
                </c:pt>
                <c:pt idx="2">
                  <c:v>30.955392648058744</c:v>
                </c:pt>
                <c:pt idx="3">
                  <c:v>31.258527409272848</c:v>
                </c:pt>
              </c:numCache>
            </c:numRef>
          </c:val>
        </c:ser>
        <c:axId val="38277888"/>
        <c:axId val="38279424"/>
      </c:barChart>
      <c:catAx>
        <c:axId val="38277888"/>
        <c:scaling>
          <c:orientation val="minMax"/>
        </c:scaling>
        <c:axPos val="b"/>
        <c:tickLblPos val="nextTo"/>
        <c:crossAx val="38279424"/>
        <c:crosses val="autoZero"/>
        <c:auto val="1"/>
        <c:lblAlgn val="ctr"/>
        <c:lblOffset val="100"/>
      </c:catAx>
      <c:valAx>
        <c:axId val="38279424"/>
        <c:scaling>
          <c:orientation val="minMax"/>
        </c:scaling>
        <c:axPos val="l"/>
        <c:numFmt formatCode="0.0" sourceLinked="1"/>
        <c:tickLblPos val="nextTo"/>
        <c:crossAx val="38277888"/>
        <c:crosses val="autoZero"/>
        <c:crossBetween val="between"/>
      </c:valAx>
      <c:spPr>
        <a:solidFill>
          <a:sysClr val="window" lastClr="FFFFFF">
            <a:lumMod val="85000"/>
          </a:sysClr>
        </a:solidFill>
      </c:spPr>
    </c:plotArea>
    <c:legend>
      <c:legendPos val="r"/>
      <c:legendEntry>
        <c:idx val="0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mk-MK"/>
          </a:p>
        </c:txPr>
      </c:legendEntry>
      <c:legendEntry>
        <c:idx val="1"/>
        <c:txPr>
          <a:bodyPr/>
          <a:lstStyle/>
          <a:p>
            <a:pPr>
              <a:defRPr sz="1200" b="1">
                <a:solidFill>
                  <a:schemeClr val="bg1">
                    <a:lumMod val="65000"/>
                  </a:schemeClr>
                </a:solidFill>
              </a:defRPr>
            </a:pPr>
            <a:endParaRPr lang="mk-MK"/>
          </a:p>
        </c:txPr>
      </c:legendEntry>
      <c:legendEntry>
        <c:idx val="2"/>
        <c:txPr>
          <a:bodyPr/>
          <a:lstStyle/>
          <a:p>
            <a:pPr>
              <a:defRPr sz="1200" b="1">
                <a:solidFill>
                  <a:srgbClr val="92D050"/>
                </a:solidFill>
              </a:defRPr>
            </a:pPr>
            <a:endParaRPr lang="mk-MK"/>
          </a:p>
        </c:txPr>
      </c:legendEntry>
      <c:legendEntry>
        <c:idx val="3"/>
        <c:txPr>
          <a:bodyPr/>
          <a:lstStyle/>
          <a:p>
            <a:pPr>
              <a:defRPr sz="1200" b="1">
                <a:solidFill>
                  <a:srgbClr val="00B0F0"/>
                </a:solidFill>
              </a:defRPr>
            </a:pPr>
            <a:endParaRPr lang="mk-MK"/>
          </a:p>
        </c:txPr>
      </c:legendEntry>
      <c:legendEntry>
        <c:idx val="4"/>
        <c:txPr>
          <a:bodyPr/>
          <a:lstStyle/>
          <a:p>
            <a:pPr>
              <a:defRPr sz="1200" b="1">
                <a:solidFill>
                  <a:srgbClr val="002060"/>
                </a:solidFill>
              </a:defRPr>
            </a:pPr>
            <a:endParaRPr lang="mk-MK"/>
          </a:p>
        </c:txPr>
      </c:legendEntry>
      <c:legendEntry>
        <c:idx val="5"/>
        <c:txPr>
          <a:bodyPr/>
          <a:lstStyle/>
          <a:p>
            <a:pPr>
              <a:defRPr sz="1200" b="1">
                <a:solidFill>
                  <a:schemeClr val="accent1">
                    <a:lumMod val="75000"/>
                  </a:schemeClr>
                </a:solidFill>
              </a:defRPr>
            </a:pPr>
            <a:endParaRPr lang="mk-MK"/>
          </a:p>
        </c:txPr>
      </c:legendEntry>
      <c:legendEntry>
        <c:idx val="6"/>
        <c:txPr>
          <a:bodyPr/>
          <a:lstStyle/>
          <a:p>
            <a:pPr>
              <a:defRPr sz="1200" b="1">
                <a:solidFill>
                  <a:schemeClr val="accent2">
                    <a:lumMod val="40000"/>
                    <a:lumOff val="60000"/>
                  </a:schemeClr>
                </a:solidFill>
              </a:defRPr>
            </a:pPr>
            <a:endParaRPr lang="mk-MK"/>
          </a:p>
        </c:txPr>
      </c:legendEntry>
      <c:legendEntry>
        <c:idx val="7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mk-MK"/>
          </a:p>
        </c:txPr>
      </c:legendEntry>
      <c:layout>
        <c:manualLayout>
          <c:xMode val="edge"/>
          <c:yMode val="edge"/>
          <c:x val="0.83498807989781876"/>
          <c:y val="0.14552164523738326"/>
          <c:w val="0.15366440575137352"/>
          <c:h val="0.73596066314495501"/>
        </c:manualLayout>
      </c:layout>
      <c:txPr>
        <a:bodyPr/>
        <a:lstStyle/>
        <a:p>
          <a:pPr>
            <a:defRPr sz="1200" b="1"/>
          </a:pPr>
          <a:endParaRPr lang="mk-MK"/>
        </a:p>
      </c:txPr>
    </c:legend>
    <c:plotVisOnly val="1"/>
  </c:chart>
  <c:spPr>
    <a:solidFill>
      <a:schemeClr val="bg1">
        <a:lumMod val="85000"/>
      </a:schemeClr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chart>
    <c:plotArea>
      <c:layout/>
      <c:lineChart>
        <c:grouping val="standard"/>
        <c:ser>
          <c:idx val="0"/>
          <c:order val="0"/>
          <c:tx>
            <c:strRef>
              <c:f>Инфлација!$B$3</c:f>
              <c:strCache>
                <c:ptCount val="1"/>
                <c:pt idx="0">
                  <c:v>Serbia</c:v>
                </c:pt>
              </c:strCache>
            </c:strRef>
          </c:tx>
          <c:marker>
            <c:symbol val="none"/>
          </c:marker>
          <c:cat>
            <c:numRef>
              <c:f>Инфлација!$A$4:$A$10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Инфлација!$B$4:$B$10</c:f>
              <c:numCache>
                <c:formatCode>0.0</c:formatCode>
                <c:ptCount val="7"/>
                <c:pt idx="0">
                  <c:v>12.67</c:v>
                </c:pt>
                <c:pt idx="1">
                  <c:v>6.5</c:v>
                </c:pt>
                <c:pt idx="2">
                  <c:v>12.426</c:v>
                </c:pt>
                <c:pt idx="3">
                  <c:v>8.1050000000000004</c:v>
                </c:pt>
                <c:pt idx="4">
                  <c:v>6.173</c:v>
                </c:pt>
                <c:pt idx="5">
                  <c:v>11.259</c:v>
                </c:pt>
                <c:pt idx="6">
                  <c:v>4.3279999999999994</c:v>
                </c:pt>
              </c:numCache>
            </c:numRef>
          </c:val>
        </c:ser>
        <c:ser>
          <c:idx val="1"/>
          <c:order val="1"/>
          <c:tx>
            <c:strRef>
              <c:f>Инфлација!$C$3</c:f>
              <c:strCache>
                <c:ptCount val="1"/>
                <c:pt idx="0">
                  <c:v>Croatia</c:v>
                </c:pt>
              </c:strCache>
            </c:strRef>
          </c:tx>
          <c:spPr>
            <a:ln>
              <a:solidFill>
                <a:schemeClr val="accent6">
                  <a:lumMod val="40000"/>
                  <a:lumOff val="60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Инфлација!$A$4:$A$10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Инфлација!$C$4:$C$10</c:f>
              <c:numCache>
                <c:formatCode>0.0</c:formatCode>
                <c:ptCount val="7"/>
                <c:pt idx="0">
                  <c:v>3.2080000000000002</c:v>
                </c:pt>
                <c:pt idx="1">
                  <c:v>2.8739999999999997</c:v>
                </c:pt>
                <c:pt idx="2">
                  <c:v>6.0669999999999993</c:v>
                </c:pt>
                <c:pt idx="3">
                  <c:v>2.3749999999999996</c:v>
                </c:pt>
                <c:pt idx="4">
                  <c:v>1.048</c:v>
                </c:pt>
                <c:pt idx="5">
                  <c:v>3.2</c:v>
                </c:pt>
                <c:pt idx="6">
                  <c:v>2.4</c:v>
                </c:pt>
              </c:numCache>
            </c:numRef>
          </c:val>
        </c:ser>
        <c:ser>
          <c:idx val="4"/>
          <c:order val="2"/>
          <c:tx>
            <c:strRef>
              <c:f>Инфлација!$F$3</c:f>
              <c:strCache>
                <c:ptCount val="1"/>
                <c:pt idx="0">
                  <c:v>Albania</c:v>
                </c:pt>
              </c:strCache>
            </c:strRef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cat>
            <c:numRef>
              <c:f>Инфлација!$A$4:$A$10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Инфлација!$F$4:$F$10</c:f>
              <c:numCache>
                <c:formatCode>0.0</c:formatCode>
                <c:ptCount val="7"/>
                <c:pt idx="0">
                  <c:v>2.3709999999999996</c:v>
                </c:pt>
                <c:pt idx="1">
                  <c:v>2.9369999999999994</c:v>
                </c:pt>
                <c:pt idx="2">
                  <c:v>3.3589999999999995</c:v>
                </c:pt>
                <c:pt idx="3">
                  <c:v>2.2229999999999999</c:v>
                </c:pt>
                <c:pt idx="4">
                  <c:v>3.6</c:v>
                </c:pt>
                <c:pt idx="5">
                  <c:v>3.9</c:v>
                </c:pt>
                <c:pt idx="6">
                  <c:v>3.5</c:v>
                </c:pt>
              </c:numCache>
            </c:numRef>
          </c:val>
        </c:ser>
        <c:ser>
          <c:idx val="5"/>
          <c:order val="3"/>
          <c:tx>
            <c:strRef>
              <c:f>Инфлација!$G$3</c:f>
              <c:strCache>
                <c:ptCount val="1"/>
                <c:pt idx="0">
                  <c:v>B&amp;H</c:v>
                </c:pt>
              </c:strCache>
            </c:strRef>
          </c:tx>
          <c:spPr>
            <a:ln>
              <a:solidFill>
                <a:schemeClr val="bg1"/>
              </a:solidFill>
              <a:prstDash val="lgDash"/>
            </a:ln>
          </c:spPr>
          <c:marker>
            <c:symbol val="none"/>
          </c:marker>
          <c:cat>
            <c:numRef>
              <c:f>Инфлација!$A$4:$A$10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Инфлација!$G$4:$G$10</c:f>
              <c:numCache>
                <c:formatCode>0.0</c:formatCode>
                <c:ptCount val="7"/>
                <c:pt idx="0">
                  <c:v>6.1259999999999994</c:v>
                </c:pt>
                <c:pt idx="1">
                  <c:v>1.4949999999999999</c:v>
                </c:pt>
                <c:pt idx="2">
                  <c:v>7.4329999999999998</c:v>
                </c:pt>
                <c:pt idx="3">
                  <c:v>-0.38100000000000006</c:v>
                </c:pt>
                <c:pt idx="4">
                  <c:v>2.1230000000000002</c:v>
                </c:pt>
                <c:pt idx="5">
                  <c:v>4</c:v>
                </c:pt>
                <c:pt idx="6">
                  <c:v>2.5</c:v>
                </c:pt>
              </c:numCache>
            </c:numRef>
          </c:val>
        </c:ser>
        <c:ser>
          <c:idx val="6"/>
          <c:order val="4"/>
          <c:tx>
            <c:strRef>
              <c:f>Инфлација!$H$3</c:f>
              <c:strCache>
                <c:ptCount val="1"/>
                <c:pt idx="0">
                  <c:v>Kosovo</c:v>
                </c:pt>
              </c:strCache>
            </c:strRef>
          </c:tx>
          <c:spPr>
            <a:ln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numRef>
              <c:f>Инфлација!$A$4:$A$10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Инфлација!$H$4:$H$10</c:f>
              <c:numCache>
                <c:formatCode>0.0</c:formatCode>
                <c:ptCount val="7"/>
                <c:pt idx="0">
                  <c:v>0.62200000000000011</c:v>
                </c:pt>
                <c:pt idx="1">
                  <c:v>4.3579999999999988</c:v>
                </c:pt>
                <c:pt idx="2">
                  <c:v>9.3500000000000014</c:v>
                </c:pt>
                <c:pt idx="3">
                  <c:v>-2.4099999999999997</c:v>
                </c:pt>
                <c:pt idx="4">
                  <c:v>3.4809999999999999</c:v>
                </c:pt>
                <c:pt idx="5">
                  <c:v>8.2960000000000012</c:v>
                </c:pt>
                <c:pt idx="6">
                  <c:v>2.5509999999999997</c:v>
                </c:pt>
              </c:numCache>
            </c:numRef>
          </c:val>
        </c:ser>
        <c:ser>
          <c:idx val="7"/>
          <c:order val="5"/>
          <c:tx>
            <c:strRef>
              <c:f>Инфлација!$I$3</c:f>
              <c:strCache>
                <c:ptCount val="1"/>
                <c:pt idx="0">
                  <c:v>Macedonia</c:v>
                </c:pt>
              </c:strCache>
            </c:strRef>
          </c:tx>
          <c:spPr>
            <a:ln w="5397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Инфлација!$A$4:$A$10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Инфлација!$I$4:$I$10</c:f>
              <c:numCache>
                <c:formatCode>General</c:formatCode>
                <c:ptCount val="7"/>
                <c:pt idx="0">
                  <c:v>3.2</c:v>
                </c:pt>
                <c:pt idx="1">
                  <c:v>2.2999999999999998</c:v>
                </c:pt>
                <c:pt idx="2">
                  <c:v>8.2999999999999989</c:v>
                </c:pt>
                <c:pt idx="3">
                  <c:v>-0.79999999999999727</c:v>
                </c:pt>
                <c:pt idx="4">
                  <c:v>1.5999999999999939</c:v>
                </c:pt>
                <c:pt idx="5">
                  <c:v>3.8</c:v>
                </c:pt>
                <c:pt idx="6">
                  <c:v>2</c:v>
                </c:pt>
              </c:numCache>
            </c:numRef>
          </c:val>
        </c:ser>
        <c:marker val="1"/>
        <c:axId val="36333824"/>
        <c:axId val="36339712"/>
      </c:lineChart>
      <c:catAx>
        <c:axId val="36333824"/>
        <c:scaling>
          <c:orientation val="minMax"/>
        </c:scaling>
        <c:axPos val="b"/>
        <c:numFmt formatCode="General" sourceLinked="1"/>
        <c:tickLblPos val="nextTo"/>
        <c:crossAx val="36339712"/>
        <c:crosses val="autoZero"/>
        <c:auto val="1"/>
        <c:lblAlgn val="ctr"/>
        <c:lblOffset val="100"/>
      </c:catAx>
      <c:valAx>
        <c:axId val="36339712"/>
        <c:scaling>
          <c:orientation val="minMax"/>
        </c:scaling>
        <c:axPos val="l"/>
        <c:numFmt formatCode="0.0" sourceLinked="1"/>
        <c:tickLblPos val="nextTo"/>
        <c:crossAx val="36333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914135998446547"/>
          <c:y val="0.19417514969315178"/>
          <c:w val="0.17174737351601146"/>
          <c:h val="0.64060585308100115"/>
        </c:manualLayout>
      </c:layout>
      <c:txPr>
        <a:bodyPr/>
        <a:lstStyle/>
        <a:p>
          <a:pPr>
            <a:defRPr sz="1400"/>
          </a:pPr>
          <a:endParaRPr lang="mk-MK"/>
        </a:p>
      </c:txPr>
    </c:legend>
    <c:plotVisOnly val="1"/>
  </c:chart>
  <c:txPr>
    <a:bodyPr/>
    <a:lstStyle/>
    <a:p>
      <a:pPr>
        <a:defRPr sz="1200"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17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податоци_цени!$B$3</c:f>
              <c:strCache>
                <c:ptCount val="1"/>
                <c:pt idx="0">
                  <c:v>CB-Bills interest rate</c:v>
                </c:pt>
              </c:strCache>
            </c:strRef>
          </c:tx>
          <c:spPr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c:spPr>
          <c:marker>
            <c:symbol val="none"/>
          </c:marker>
          <c:cat>
            <c:numRef>
              <c:f>податоци_цени!$A$40:$A$113</c:f>
              <c:numCache>
                <c:formatCode>General</c:formatCode>
                <c:ptCount val="74"/>
                <c:pt idx="0">
                  <c:v>2006</c:v>
                </c:pt>
                <c:pt idx="12">
                  <c:v>2007</c:v>
                </c:pt>
                <c:pt idx="24">
                  <c:v>2008</c:v>
                </c:pt>
                <c:pt idx="36">
                  <c:v>2009</c:v>
                </c:pt>
                <c:pt idx="48">
                  <c:v>2010</c:v>
                </c:pt>
                <c:pt idx="60">
                  <c:v>2011</c:v>
                </c:pt>
                <c:pt idx="72">
                  <c:v>2012</c:v>
                </c:pt>
              </c:numCache>
            </c:numRef>
          </c:cat>
          <c:val>
            <c:numRef>
              <c:f>податоци_цени!$B$40:$B$113</c:f>
              <c:numCache>
                <c:formatCode>#,##0.0</c:formatCode>
                <c:ptCount val="74"/>
                <c:pt idx="0">
                  <c:v>7.3102297543873096</c:v>
                </c:pt>
                <c:pt idx="1">
                  <c:v>7.0958523769292539</c:v>
                </c:pt>
                <c:pt idx="2">
                  <c:v>6.776832068389183</c:v>
                </c:pt>
                <c:pt idx="3">
                  <c:v>6.1865645853868552</c:v>
                </c:pt>
                <c:pt idx="4">
                  <c:v>5.7018871584846726</c:v>
                </c:pt>
                <c:pt idx="5">
                  <c:v>5.7731781226903225</c:v>
                </c:pt>
                <c:pt idx="6">
                  <c:v>5.5744952178533476</c:v>
                </c:pt>
                <c:pt idx="7">
                  <c:v>5.5163438206868189</c:v>
                </c:pt>
                <c:pt idx="8">
                  <c:v>5.3587172950489705</c:v>
                </c:pt>
                <c:pt idx="9">
                  <c:v>5.46</c:v>
                </c:pt>
                <c:pt idx="10">
                  <c:v>5.6599999999999975</c:v>
                </c:pt>
                <c:pt idx="11">
                  <c:v>5.74</c:v>
                </c:pt>
                <c:pt idx="12">
                  <c:v>5.71</c:v>
                </c:pt>
                <c:pt idx="13">
                  <c:v>5.44</c:v>
                </c:pt>
                <c:pt idx="14">
                  <c:v>5.3</c:v>
                </c:pt>
                <c:pt idx="15">
                  <c:v>5.09</c:v>
                </c:pt>
                <c:pt idx="16">
                  <c:v>5.04</c:v>
                </c:pt>
                <c:pt idx="17">
                  <c:v>4.9000000000000004</c:v>
                </c:pt>
                <c:pt idx="18">
                  <c:v>5.13</c:v>
                </c:pt>
                <c:pt idx="19">
                  <c:v>5.1099999999999985</c:v>
                </c:pt>
                <c:pt idx="20">
                  <c:v>4.83</c:v>
                </c:pt>
                <c:pt idx="21">
                  <c:v>4.78</c:v>
                </c:pt>
                <c:pt idx="22">
                  <c:v>4.6599999999999975</c:v>
                </c:pt>
                <c:pt idx="23">
                  <c:v>4.7699999999999996</c:v>
                </c:pt>
                <c:pt idx="24">
                  <c:v>4.8899999999999997</c:v>
                </c:pt>
                <c:pt idx="25">
                  <c:v>5.1499999999999995</c:v>
                </c:pt>
                <c:pt idx="26">
                  <c:v>5.85</c:v>
                </c:pt>
                <c:pt idx="27">
                  <c:v>6</c:v>
                </c:pt>
                <c:pt idx="28">
                  <c:v>6.8</c:v>
                </c:pt>
                <c:pt idx="29">
                  <c:v>7</c:v>
                </c:pt>
                <c:pt idx="30">
                  <c:v>7</c:v>
                </c:pt>
                <c:pt idx="31">
                  <c:v>7</c:v>
                </c:pt>
                <c:pt idx="32">
                  <c:v>7</c:v>
                </c:pt>
                <c:pt idx="33">
                  <c:v>7</c:v>
                </c:pt>
                <c:pt idx="34">
                  <c:v>7</c:v>
                </c:pt>
                <c:pt idx="35">
                  <c:v>7</c:v>
                </c:pt>
                <c:pt idx="36">
                  <c:v>7</c:v>
                </c:pt>
                <c:pt idx="37">
                  <c:v>7</c:v>
                </c:pt>
                <c:pt idx="38">
                  <c:v>7</c:v>
                </c:pt>
                <c:pt idx="39">
                  <c:v>9</c:v>
                </c:pt>
                <c:pt idx="40">
                  <c:v>9</c:v>
                </c:pt>
                <c:pt idx="41">
                  <c:v>9</c:v>
                </c:pt>
                <c:pt idx="42">
                  <c:v>9</c:v>
                </c:pt>
                <c:pt idx="43">
                  <c:v>9</c:v>
                </c:pt>
                <c:pt idx="44">
                  <c:v>9</c:v>
                </c:pt>
                <c:pt idx="45">
                  <c:v>9</c:v>
                </c:pt>
                <c:pt idx="46">
                  <c:v>9</c:v>
                </c:pt>
                <c:pt idx="47">
                  <c:v>8.5</c:v>
                </c:pt>
                <c:pt idx="48">
                  <c:v>8</c:v>
                </c:pt>
                <c:pt idx="49">
                  <c:v>7.6094827586206897</c:v>
                </c:pt>
                <c:pt idx="50">
                  <c:v>7.2633200189560627</c:v>
                </c:pt>
                <c:pt idx="51">
                  <c:v>6.5</c:v>
                </c:pt>
                <c:pt idx="52">
                  <c:v>6.2383356125814498</c:v>
                </c:pt>
                <c:pt idx="53">
                  <c:v>5.4605743957946062</c:v>
                </c:pt>
                <c:pt idx="54">
                  <c:v>5</c:v>
                </c:pt>
                <c:pt idx="55">
                  <c:v>4.6825980392156845</c:v>
                </c:pt>
                <c:pt idx="56">
                  <c:v>4.5</c:v>
                </c:pt>
                <c:pt idx="57">
                  <c:v>4.5</c:v>
                </c:pt>
                <c:pt idx="58">
                  <c:v>4.5</c:v>
                </c:pt>
                <c:pt idx="59">
                  <c:v>4.1096153846153864</c:v>
                </c:pt>
                <c:pt idx="60">
                  <c:v>4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4</c:v>
                </c:pt>
                <c:pt idx="66">
                  <c:v>4</c:v>
                </c:pt>
                <c:pt idx="67">
                  <c:v>4</c:v>
                </c:pt>
                <c:pt idx="68">
                  <c:v>4</c:v>
                </c:pt>
                <c:pt idx="69">
                  <c:v>4</c:v>
                </c:pt>
                <c:pt idx="70">
                  <c:v>4</c:v>
                </c:pt>
                <c:pt idx="71">
                  <c:v>4</c:v>
                </c:pt>
                <c:pt idx="72" formatCode="0.0">
                  <c:v>4</c:v>
                </c:pt>
                <c:pt idx="73" formatCode="0.0">
                  <c:v>4</c:v>
                </c:pt>
              </c:numCache>
            </c:numRef>
          </c:val>
        </c:ser>
        <c:marker val="1"/>
        <c:axId val="36366208"/>
        <c:axId val="36094720"/>
      </c:lineChart>
      <c:catAx>
        <c:axId val="36366208"/>
        <c:scaling>
          <c:orientation val="minMax"/>
        </c:scaling>
        <c:axPos val="b"/>
        <c:numFmt formatCode="General" sourceLinked="1"/>
        <c:tickLblPos val="nextTo"/>
        <c:crossAx val="36094720"/>
        <c:crosses val="autoZero"/>
        <c:auto val="1"/>
        <c:lblAlgn val="ctr"/>
        <c:lblOffset val="100"/>
      </c:catAx>
      <c:valAx>
        <c:axId val="36094720"/>
        <c:scaling>
          <c:orientation val="minMax"/>
        </c:scaling>
        <c:axPos val="l"/>
        <c:numFmt formatCode="#,##0.0" sourceLinked="1"/>
        <c:tickLblPos val="nextTo"/>
        <c:crossAx val="36366208"/>
        <c:crosses val="autoZero"/>
        <c:crossBetween val="between"/>
      </c:valAx>
    </c:plotArea>
    <c:plotVisOnly val="1"/>
  </c:chart>
  <c:txPr>
    <a:bodyPr/>
    <a:lstStyle/>
    <a:p>
      <a:pPr>
        <a:defRPr sz="1200"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chart>
    <c:plotArea>
      <c:layout>
        <c:manualLayout>
          <c:layoutTarget val="inner"/>
          <c:xMode val="edge"/>
          <c:yMode val="edge"/>
          <c:x val="6.5715842123508159E-2"/>
          <c:y val="6.2759463541837424E-2"/>
          <c:w val="0.79158558602717122"/>
          <c:h val="0.91501043337635479"/>
        </c:manualLayout>
      </c:layout>
      <c:barChart>
        <c:barDir val="col"/>
        <c:grouping val="clustered"/>
        <c:ser>
          <c:idx val="0"/>
          <c:order val="0"/>
          <c:tx>
            <c:strRef>
              <c:f>CA!$B$2</c:f>
              <c:strCache>
                <c:ptCount val="1"/>
                <c:pt idx="0">
                  <c:v>Serbia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numRef>
              <c:f>CA!$A$5:$A$8</c:f>
              <c:numCache>
                <c:formatCode>yyyy</c:formatCode>
                <c:ptCount val="4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</c:numCache>
            </c:numRef>
          </c:cat>
          <c:val>
            <c:numRef>
              <c:f>CA!$B$5:$B$8</c:f>
              <c:numCache>
                <c:formatCode>0.0</c:formatCode>
                <c:ptCount val="4"/>
                <c:pt idx="0">
                  <c:v>-22.1</c:v>
                </c:pt>
                <c:pt idx="1">
                  <c:v>-7.9</c:v>
                </c:pt>
                <c:pt idx="2">
                  <c:v>-7.8</c:v>
                </c:pt>
                <c:pt idx="3">
                  <c:v>-7.6869999999999994</c:v>
                </c:pt>
              </c:numCache>
            </c:numRef>
          </c:val>
        </c:ser>
        <c:ser>
          <c:idx val="1"/>
          <c:order val="1"/>
          <c:tx>
            <c:strRef>
              <c:f>CA!$C$2</c:f>
              <c:strCache>
                <c:ptCount val="1"/>
                <c:pt idx="0">
                  <c:v>Croatia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numRef>
              <c:f>CA!$A$5:$A$8</c:f>
              <c:numCache>
                <c:formatCode>yyyy</c:formatCode>
                <c:ptCount val="4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</c:numCache>
            </c:numRef>
          </c:cat>
          <c:val>
            <c:numRef>
              <c:f>CA!$C$5:$C$8</c:f>
              <c:numCache>
                <c:formatCode>0.0</c:formatCode>
                <c:ptCount val="4"/>
                <c:pt idx="0">
                  <c:v>-8.827</c:v>
                </c:pt>
                <c:pt idx="1">
                  <c:v>-5.1849999999999987</c:v>
                </c:pt>
                <c:pt idx="2">
                  <c:v>-1.095</c:v>
                </c:pt>
                <c:pt idx="3">
                  <c:v>-1.837</c:v>
                </c:pt>
              </c:numCache>
            </c:numRef>
          </c:val>
        </c:ser>
        <c:ser>
          <c:idx val="2"/>
          <c:order val="2"/>
          <c:tx>
            <c:strRef>
              <c:f>CA!$D$2</c:f>
              <c:strCache>
                <c:ptCount val="1"/>
                <c:pt idx="0">
                  <c:v>Bulgaria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numRef>
              <c:f>CA!$A$5:$A$8</c:f>
              <c:numCache>
                <c:formatCode>yyyy</c:formatCode>
                <c:ptCount val="4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</c:numCache>
            </c:numRef>
          </c:cat>
          <c:val>
            <c:numRef>
              <c:f>CA!$D$5:$D$8</c:f>
              <c:numCache>
                <c:formatCode>0.0</c:formatCode>
                <c:ptCount val="4"/>
                <c:pt idx="0">
                  <c:v>-23.181000000000001</c:v>
                </c:pt>
                <c:pt idx="1">
                  <c:v>-8.94</c:v>
                </c:pt>
                <c:pt idx="2">
                  <c:v>-0.99199999999999999</c:v>
                </c:pt>
                <c:pt idx="3">
                  <c:v>1.6400000000000001</c:v>
                </c:pt>
              </c:numCache>
            </c:numRef>
          </c:val>
        </c:ser>
        <c:ser>
          <c:idx val="3"/>
          <c:order val="3"/>
          <c:tx>
            <c:strRef>
              <c:f>CA!$E$2</c:f>
              <c:strCache>
                <c:ptCount val="1"/>
                <c:pt idx="0">
                  <c:v>Greece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</c:spPr>
          <c:cat>
            <c:numRef>
              <c:f>CA!$A$5:$A$8</c:f>
              <c:numCache>
                <c:formatCode>yyyy</c:formatCode>
                <c:ptCount val="4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</c:numCache>
            </c:numRef>
          </c:cat>
          <c:val>
            <c:numRef>
              <c:f>CA!$E$5:$E$8</c:f>
              <c:numCache>
                <c:formatCode>0.0</c:formatCode>
                <c:ptCount val="4"/>
                <c:pt idx="0">
                  <c:v>-14.688000000000001</c:v>
                </c:pt>
                <c:pt idx="1">
                  <c:v>-10.986000000000002</c:v>
                </c:pt>
                <c:pt idx="2">
                  <c:v>-10.453000000000003</c:v>
                </c:pt>
                <c:pt idx="3">
                  <c:v>-8.3710000000000004</c:v>
                </c:pt>
              </c:numCache>
            </c:numRef>
          </c:val>
        </c:ser>
        <c:ser>
          <c:idx val="4"/>
          <c:order val="4"/>
          <c:tx>
            <c:strRef>
              <c:f>CA!$F$2</c:f>
              <c:strCache>
                <c:ptCount val="1"/>
                <c:pt idx="0">
                  <c:v>Albania</c:v>
                </c:pt>
              </c:strCache>
            </c:strRef>
          </c:tx>
          <c:spPr>
            <a:solidFill>
              <a:srgbClr val="0070C0"/>
            </a:solidFill>
          </c:spPr>
          <c:cat>
            <c:numRef>
              <c:f>CA!$A$5:$A$8</c:f>
              <c:numCache>
                <c:formatCode>yyyy</c:formatCode>
                <c:ptCount val="4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</c:numCache>
            </c:numRef>
          </c:cat>
          <c:val>
            <c:numRef>
              <c:f>CA!$F$5:$F$8</c:f>
              <c:numCache>
                <c:formatCode>0.0</c:formatCode>
                <c:ptCount val="4"/>
                <c:pt idx="0">
                  <c:v>-15.117000000000001</c:v>
                </c:pt>
                <c:pt idx="1">
                  <c:v>-13.543999999999999</c:v>
                </c:pt>
                <c:pt idx="2">
                  <c:v>-11.76</c:v>
                </c:pt>
                <c:pt idx="3">
                  <c:v>-10.906000000000002</c:v>
                </c:pt>
              </c:numCache>
            </c:numRef>
          </c:val>
        </c:ser>
        <c:ser>
          <c:idx val="5"/>
          <c:order val="5"/>
          <c:tx>
            <c:strRef>
              <c:f>CA!$G$2</c:f>
              <c:strCache>
                <c:ptCount val="1"/>
                <c:pt idx="0">
                  <c:v>B&amp;H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CA!$A$5:$A$8</c:f>
              <c:numCache>
                <c:formatCode>yyyy</c:formatCode>
                <c:ptCount val="4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</c:numCache>
            </c:numRef>
          </c:cat>
          <c:val>
            <c:numRef>
              <c:f>CA!$G$5:$G$8</c:f>
              <c:numCache>
                <c:formatCode>0.0</c:formatCode>
                <c:ptCount val="4"/>
                <c:pt idx="0">
                  <c:v>-14.290999999999999</c:v>
                </c:pt>
                <c:pt idx="1">
                  <c:v>-6.2210000000000001</c:v>
                </c:pt>
                <c:pt idx="2">
                  <c:v>-5.5890000000000004</c:v>
                </c:pt>
                <c:pt idx="3">
                  <c:v>-6.2389999999999999</c:v>
                </c:pt>
              </c:numCache>
            </c:numRef>
          </c:val>
        </c:ser>
        <c:ser>
          <c:idx val="6"/>
          <c:order val="6"/>
          <c:tx>
            <c:strRef>
              <c:f>CA!$H$2</c:f>
              <c:strCache>
                <c:ptCount val="1"/>
                <c:pt idx="0">
                  <c:v>Kosovo</c:v>
                </c:pt>
              </c:strCache>
            </c:strRef>
          </c:tx>
          <c:cat>
            <c:numRef>
              <c:f>CA!$A$5:$A$8</c:f>
              <c:numCache>
                <c:formatCode>yyyy</c:formatCode>
                <c:ptCount val="4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</c:numCache>
            </c:numRef>
          </c:cat>
          <c:val>
            <c:numRef>
              <c:f>CA!$H$5:$H$8</c:f>
              <c:numCache>
                <c:formatCode>0.0</c:formatCode>
                <c:ptCount val="4"/>
                <c:pt idx="0">
                  <c:v>-15.206</c:v>
                </c:pt>
                <c:pt idx="1">
                  <c:v>-17.064999999999998</c:v>
                </c:pt>
                <c:pt idx="2">
                  <c:v>-16.324999999999999</c:v>
                </c:pt>
                <c:pt idx="3">
                  <c:v>-24.97</c:v>
                </c:pt>
              </c:numCache>
            </c:numRef>
          </c:val>
        </c:ser>
        <c:ser>
          <c:idx val="7"/>
          <c:order val="7"/>
          <c:tx>
            <c:strRef>
              <c:f>CA!$I$2</c:f>
              <c:strCache>
                <c:ptCount val="1"/>
                <c:pt idx="0">
                  <c:v>Macedonia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mk-MK"/>
              </a:p>
            </c:txPr>
            <c:showVal val="1"/>
          </c:dLbls>
          <c:cat>
            <c:numRef>
              <c:f>CA!$A$5:$A$8</c:f>
              <c:numCache>
                <c:formatCode>yyyy</c:formatCode>
                <c:ptCount val="4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</c:numCache>
            </c:numRef>
          </c:cat>
          <c:val>
            <c:numRef>
              <c:f>CA!$I$5:$I$8</c:f>
              <c:numCache>
                <c:formatCode>0.0</c:formatCode>
                <c:ptCount val="4"/>
                <c:pt idx="0">
                  <c:v>-12.822808506440319</c:v>
                </c:pt>
                <c:pt idx="1">
                  <c:v>-6.8100049795555098</c:v>
                </c:pt>
                <c:pt idx="2">
                  <c:v>-2.1782738537203894</c:v>
                </c:pt>
                <c:pt idx="3">
                  <c:v>-2.8151968799347644</c:v>
                </c:pt>
              </c:numCache>
            </c:numRef>
          </c:val>
        </c:ser>
        <c:axId val="36444416"/>
        <c:axId val="36462592"/>
      </c:barChart>
      <c:dateAx>
        <c:axId val="36444416"/>
        <c:scaling>
          <c:orientation val="minMax"/>
        </c:scaling>
        <c:axPos val="b"/>
        <c:majorGridlines/>
        <c:numFmt formatCode="yyyy" sourceLinked="1"/>
        <c:tickLblPos val="high"/>
        <c:crossAx val="36462592"/>
        <c:crosses val="autoZero"/>
        <c:auto val="1"/>
        <c:lblOffset val="100"/>
      </c:dateAx>
      <c:valAx>
        <c:axId val="36462592"/>
        <c:scaling>
          <c:orientation val="minMax"/>
        </c:scaling>
        <c:axPos val="l"/>
        <c:numFmt formatCode="0.0" sourceLinked="1"/>
        <c:tickLblPos val="nextTo"/>
        <c:crossAx val="36444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65196536669224"/>
          <c:y val="0.26370286528318182"/>
          <c:w val="0.14348034633307774"/>
          <c:h val="0.4725942694336363"/>
        </c:manualLayout>
      </c:layout>
      <c:txPr>
        <a:bodyPr/>
        <a:lstStyle/>
        <a:p>
          <a:pPr>
            <a:defRPr sz="1400"/>
          </a:pPr>
          <a:endParaRPr lang="mk-MK"/>
        </a:p>
      </c:txPr>
    </c:legend>
    <c:plotVisOnly val="1"/>
  </c:chart>
  <c:txPr>
    <a:bodyPr/>
    <a:lstStyle/>
    <a:p>
      <a:pPr>
        <a:defRPr sz="1200"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26"/>
  <c:chart>
    <c:title>
      <c:tx>
        <c:rich>
          <a:bodyPr/>
          <a:lstStyle/>
          <a:p>
            <a:pPr>
              <a:defRPr sz="1200" i="1"/>
            </a:pPr>
            <a:r>
              <a:rPr lang="en-US" sz="1200" i="1" dirty="0" smtClean="0"/>
              <a:t>%  of GDP</a:t>
            </a:r>
            <a:endParaRPr lang="en-US" sz="1200" i="1" dirty="0"/>
          </a:p>
        </c:rich>
      </c:tx>
      <c:layout>
        <c:manualLayout>
          <c:xMode val="edge"/>
          <c:yMode val="edge"/>
          <c:x val="8.8796296296296554E-2"/>
          <c:y val="7.2463768115942125E-3"/>
        </c:manualLayout>
      </c:layout>
      <c:overlay val="1"/>
    </c:title>
    <c:plotArea>
      <c:layout/>
      <c:barChart>
        <c:barDir val="col"/>
        <c:grouping val="stacked"/>
        <c:ser>
          <c:idx val="1"/>
          <c:order val="0"/>
          <c:tx>
            <c:strRef>
              <c:f>'M-T BOP-detailed_f'!$B$97</c:f>
              <c:strCache>
                <c:ptCount val="1"/>
                <c:pt idx="0">
                  <c:v>Trade balance</c:v>
                </c:pt>
              </c:strCache>
            </c:strRef>
          </c:tx>
          <c:cat>
            <c:numRef>
              <c:f>'M-T BOP-detailed_f'!$N$7:$V$7</c:f>
              <c:numCache>
                <c:formatCode>0</c:formatCode>
                <c:ptCount val="9"/>
                <c:pt idx="0">
                  <c:v>2004</c:v>
                </c:pt>
                <c:pt idx="1">
                  <c:v>2005</c:v>
                </c:pt>
                <c:pt idx="2" formatCode="General">
                  <c:v>2006</c:v>
                </c:pt>
                <c:pt idx="3" formatCode="General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'M-T BOP-detailed_f'!$N$97:$V$97</c:f>
              <c:numCache>
                <c:formatCode>#,##0.0</c:formatCode>
                <c:ptCount val="9"/>
                <c:pt idx="0">
                  <c:v>-20.63865848792809</c:v>
                </c:pt>
                <c:pt idx="1">
                  <c:v>-17.891753082510366</c:v>
                </c:pt>
                <c:pt idx="2">
                  <c:v>-19.183387837958829</c:v>
                </c:pt>
                <c:pt idx="3">
                  <c:v>-19.83642495009483</c:v>
                </c:pt>
                <c:pt idx="4">
                  <c:v>-26.213042053548492</c:v>
                </c:pt>
                <c:pt idx="5">
                  <c:v>-23.236786972215825</c:v>
                </c:pt>
                <c:pt idx="6">
                  <c:v>-21.260116210089457</c:v>
                </c:pt>
                <c:pt idx="7">
                  <c:v>-23.079292444542126</c:v>
                </c:pt>
                <c:pt idx="8">
                  <c:v>-23.169360232331069</c:v>
                </c:pt>
              </c:numCache>
            </c:numRef>
          </c:val>
        </c:ser>
        <c:ser>
          <c:idx val="2"/>
          <c:order val="1"/>
          <c:tx>
            <c:strRef>
              <c:f>'M-T BOP-detailed_f'!$B$101</c:f>
              <c:strCache>
                <c:ptCount val="1"/>
                <c:pt idx="0">
                  <c:v>Services balance</c:v>
                </c:pt>
              </c:strCache>
            </c:strRef>
          </c:tx>
          <c:cat>
            <c:numRef>
              <c:f>'M-T BOP-detailed_f'!$N$7:$V$7</c:f>
              <c:numCache>
                <c:formatCode>0</c:formatCode>
                <c:ptCount val="9"/>
                <c:pt idx="0">
                  <c:v>2004</c:v>
                </c:pt>
                <c:pt idx="1">
                  <c:v>2005</c:v>
                </c:pt>
                <c:pt idx="2" formatCode="General">
                  <c:v>2006</c:v>
                </c:pt>
                <c:pt idx="3" formatCode="General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'M-T BOP-detailed_f'!$N$101:$V$101</c:f>
              <c:numCache>
                <c:formatCode>#,##0.0</c:formatCode>
                <c:ptCount val="9"/>
                <c:pt idx="0">
                  <c:v>-1.0290915189444838</c:v>
                </c:pt>
                <c:pt idx="1">
                  <c:v>-0.60919418435481465</c:v>
                </c:pt>
                <c:pt idx="2">
                  <c:v>0.33324012619167648</c:v>
                </c:pt>
                <c:pt idx="3">
                  <c:v>0.47465083547745623</c:v>
                </c:pt>
                <c:pt idx="4">
                  <c:v>0.13798421409526629</c:v>
                </c:pt>
                <c:pt idx="5">
                  <c:v>0.24566546750589593</c:v>
                </c:pt>
                <c:pt idx="6">
                  <c:v>0.71557776994017352</c:v>
                </c:pt>
                <c:pt idx="7">
                  <c:v>1.7230599024977367</c:v>
                </c:pt>
                <c:pt idx="8">
                  <c:v>1.6744246829049081</c:v>
                </c:pt>
              </c:numCache>
            </c:numRef>
          </c:val>
        </c:ser>
        <c:ser>
          <c:idx val="3"/>
          <c:order val="2"/>
          <c:tx>
            <c:strRef>
              <c:f>'M-T BOP-detailed_f'!$B$103</c:f>
              <c:strCache>
                <c:ptCount val="1"/>
                <c:pt idx="0">
                  <c:v>Income, net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numRef>
              <c:f>'M-T BOP-detailed_f'!$N$7:$V$7</c:f>
              <c:numCache>
                <c:formatCode>0</c:formatCode>
                <c:ptCount val="9"/>
                <c:pt idx="0">
                  <c:v>2004</c:v>
                </c:pt>
                <c:pt idx="1">
                  <c:v>2005</c:v>
                </c:pt>
                <c:pt idx="2" formatCode="General">
                  <c:v>2006</c:v>
                </c:pt>
                <c:pt idx="3" formatCode="General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'M-T BOP-detailed_f'!$N$103:$V$103</c:f>
              <c:numCache>
                <c:formatCode>#,##0.0</c:formatCode>
                <c:ptCount val="9"/>
                <c:pt idx="0">
                  <c:v>-0.68035653146969854</c:v>
                </c:pt>
                <c:pt idx="1">
                  <c:v>-1.8354198158370492</c:v>
                </c:pt>
                <c:pt idx="2">
                  <c:v>-0.4056441335167868</c:v>
                </c:pt>
                <c:pt idx="3">
                  <c:v>-4.7166876279380805</c:v>
                </c:pt>
                <c:pt idx="4">
                  <c:v>-1.4040825237432781</c:v>
                </c:pt>
                <c:pt idx="5">
                  <c:v>-0.70473430891964739</c:v>
                </c:pt>
                <c:pt idx="6">
                  <c:v>-1.4357471031937201</c:v>
                </c:pt>
                <c:pt idx="7">
                  <c:v>-1.7803529256247208</c:v>
                </c:pt>
                <c:pt idx="8">
                  <c:v>-1.730265225672611</c:v>
                </c:pt>
              </c:numCache>
            </c:numRef>
          </c:val>
        </c:ser>
        <c:ser>
          <c:idx val="4"/>
          <c:order val="3"/>
          <c:tx>
            <c:strRef>
              <c:f>'M-T BOP-detailed_f'!$B$106</c:f>
              <c:strCache>
                <c:ptCount val="1"/>
                <c:pt idx="0">
                  <c:v>Transfers, net</c:v>
                </c:pt>
              </c:strCache>
            </c:strRef>
          </c:tx>
          <c:cat>
            <c:numRef>
              <c:f>'M-T BOP-detailed_f'!$N$7:$V$7</c:f>
              <c:numCache>
                <c:formatCode>0</c:formatCode>
                <c:ptCount val="9"/>
                <c:pt idx="0">
                  <c:v>2004</c:v>
                </c:pt>
                <c:pt idx="1">
                  <c:v>2005</c:v>
                </c:pt>
                <c:pt idx="2" formatCode="General">
                  <c:v>2006</c:v>
                </c:pt>
                <c:pt idx="3" formatCode="General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'M-T BOP-detailed_f'!$N$106:$V$106</c:f>
              <c:numCache>
                <c:formatCode>#,##0.0</c:formatCode>
                <c:ptCount val="9"/>
                <c:pt idx="0">
                  <c:v>14.180776316379937</c:v>
                </c:pt>
                <c:pt idx="1">
                  <c:v>17.7842786622213</c:v>
                </c:pt>
                <c:pt idx="2">
                  <c:v>18.808122687827669</c:v>
                </c:pt>
                <c:pt idx="3">
                  <c:v>17.00473999604527</c:v>
                </c:pt>
                <c:pt idx="4">
                  <c:v>14.656331856756186</c:v>
                </c:pt>
                <c:pt idx="5">
                  <c:v>16.88585083407408</c:v>
                </c:pt>
                <c:pt idx="6">
                  <c:v>19.802011689622628</c:v>
                </c:pt>
                <c:pt idx="7">
                  <c:v>20.321388587734337</c:v>
                </c:pt>
                <c:pt idx="8">
                  <c:v>18.731590822575807</c:v>
                </c:pt>
              </c:numCache>
            </c:numRef>
          </c:val>
        </c:ser>
        <c:gapWidth val="46"/>
        <c:overlap val="100"/>
        <c:axId val="36490240"/>
        <c:axId val="36496128"/>
      </c:barChart>
      <c:lineChart>
        <c:grouping val="standard"/>
        <c:ser>
          <c:idx val="0"/>
          <c:order val="4"/>
          <c:tx>
            <c:strRef>
              <c:f>'M-T BOP-detailed_f'!$B$94</c:f>
              <c:strCache>
                <c:ptCount val="1"/>
                <c:pt idx="0">
                  <c:v>Current account (% GDP)</c:v>
                </c:pt>
              </c:strCache>
            </c:strRef>
          </c:tx>
          <c:marker>
            <c:symbol val="none"/>
          </c:marker>
          <c:val>
            <c:numRef>
              <c:f>'M-T BOP-detailed_f'!$N$94:$V$94</c:f>
              <c:numCache>
                <c:formatCode>#,##0.0</c:formatCode>
                <c:ptCount val="9"/>
                <c:pt idx="0">
                  <c:v>-8.1673302219623274</c:v>
                </c:pt>
                <c:pt idx="1">
                  <c:v>-2.5520884204809127</c:v>
                </c:pt>
                <c:pt idx="2">
                  <c:v>-0.44766915745625424</c:v>
                </c:pt>
                <c:pt idx="3">
                  <c:v>-7.0737217465101594</c:v>
                </c:pt>
                <c:pt idx="4">
                  <c:v>-12.822808506440326</c:v>
                </c:pt>
                <c:pt idx="5">
                  <c:v>-6.8100049795555027</c:v>
                </c:pt>
                <c:pt idx="6">
                  <c:v>-2.1782738537203894</c:v>
                </c:pt>
                <c:pt idx="7">
                  <c:v>-2.8151968799347626</c:v>
                </c:pt>
                <c:pt idx="8">
                  <c:v>-4.49360995252297</c:v>
                </c:pt>
              </c:numCache>
            </c:numRef>
          </c:val>
        </c:ser>
        <c:marker val="1"/>
        <c:axId val="36490240"/>
        <c:axId val="36496128"/>
      </c:lineChart>
      <c:catAx>
        <c:axId val="36490240"/>
        <c:scaling>
          <c:orientation val="minMax"/>
        </c:scaling>
        <c:axPos val="b"/>
        <c:numFmt formatCode="0" sourceLinked="1"/>
        <c:tickLblPos val="low"/>
        <c:crossAx val="36496128"/>
        <c:crosses val="autoZero"/>
        <c:auto val="1"/>
        <c:lblAlgn val="ctr"/>
        <c:lblOffset val="100"/>
      </c:catAx>
      <c:valAx>
        <c:axId val="36496128"/>
        <c:scaling>
          <c:orientation val="minMax"/>
          <c:max val="35"/>
          <c:min val="-35"/>
        </c:scaling>
        <c:axPos val="l"/>
        <c:numFmt formatCode="#,##0.0" sourceLinked="1"/>
        <c:tickLblPos val="nextTo"/>
        <c:crossAx val="364902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mk-MK"/>
        </a:p>
      </c:txPr>
    </c:legend>
    <c:plotVisOnly val="1"/>
    <c:dispBlanksAs val="gap"/>
  </c:chart>
  <c:txPr>
    <a:bodyPr/>
    <a:lstStyle/>
    <a:p>
      <a:pPr>
        <a:defRPr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style val="25"/>
  <c:chart>
    <c:plotArea>
      <c:layout>
        <c:manualLayout>
          <c:layoutTarget val="inner"/>
          <c:xMode val="edge"/>
          <c:yMode val="edge"/>
          <c:x val="0.12088740610892766"/>
          <c:y val="0.18173894024116577"/>
          <c:w val="0.84021318103423825"/>
          <c:h val="0.77131975350907356"/>
        </c:manualLayout>
      </c:layout>
      <c:barChart>
        <c:barDir val="col"/>
        <c:grouping val="stacked"/>
        <c:ser>
          <c:idx val="1"/>
          <c:order val="0"/>
          <c:tx>
            <c:strRef>
              <c:f>'M-T BOP-detailed_f'!$B$181</c:f>
              <c:strCache>
                <c:ptCount val="1"/>
                <c:pt idx="0">
                  <c:v>Energy trade balance (% of GDP)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</c:spPr>
          <c:cat>
            <c:numRef>
              <c:f>'M-T BOP-detailed_f'!$N$7:$V$7</c:f>
              <c:numCache>
                <c:formatCode>0</c:formatCode>
                <c:ptCount val="9"/>
                <c:pt idx="0">
                  <c:v>2004</c:v>
                </c:pt>
                <c:pt idx="1">
                  <c:v>2005</c:v>
                </c:pt>
                <c:pt idx="2" formatCode="General">
                  <c:v>2006</c:v>
                </c:pt>
                <c:pt idx="3" formatCode="General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'M-T BOP-detailed_f'!$C$181:$V$181</c:f>
              <c:numCache>
                <c:formatCode>0.0</c:formatCode>
                <c:ptCount val="9"/>
                <c:pt idx="0">
                  <c:v>-5.526844378530865</c:v>
                </c:pt>
                <c:pt idx="1">
                  <c:v>-7.2640026542947025</c:v>
                </c:pt>
                <c:pt idx="2">
                  <c:v>-7.6847273014818125</c:v>
                </c:pt>
                <c:pt idx="3">
                  <c:v>-9.3722133447035709</c:v>
                </c:pt>
                <c:pt idx="4">
                  <c:v>-10.540079804588871</c:v>
                </c:pt>
                <c:pt idx="5">
                  <c:v>-6.1998341662744521</c:v>
                </c:pt>
                <c:pt idx="6">
                  <c:v>-7.3296972046541971</c:v>
                </c:pt>
                <c:pt idx="7">
                  <c:v>-9.9693879023172904</c:v>
                </c:pt>
                <c:pt idx="8">
                  <c:v>-10.589640427477551</c:v>
                </c:pt>
              </c:numCache>
            </c:numRef>
          </c:val>
        </c:ser>
        <c:ser>
          <c:idx val="0"/>
          <c:order val="1"/>
          <c:tx>
            <c:strRef>
              <c:f>'M-T BOP-detailed_f'!$B$178</c:f>
              <c:strCache>
                <c:ptCount val="1"/>
                <c:pt idx="0">
                  <c:v>Non-energy trade balance (% of GDP)</c:v>
                </c:pt>
              </c:strCache>
            </c:strRef>
          </c:tx>
          <c:spPr>
            <a:solidFill>
              <a:srgbClr val="0070C0"/>
            </a:solidFill>
          </c:spPr>
          <c:cat>
            <c:numRef>
              <c:f>'M-T BOP-detailed_f'!$N$7:$V$7</c:f>
              <c:numCache>
                <c:formatCode>0</c:formatCode>
                <c:ptCount val="9"/>
                <c:pt idx="0">
                  <c:v>2004</c:v>
                </c:pt>
                <c:pt idx="1">
                  <c:v>2005</c:v>
                </c:pt>
                <c:pt idx="2" formatCode="General">
                  <c:v>2006</c:v>
                </c:pt>
                <c:pt idx="3" formatCode="General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'M-T BOP-detailed_f'!$C$178:$V$178</c:f>
              <c:numCache>
                <c:formatCode>0.0</c:formatCode>
                <c:ptCount val="9"/>
                <c:pt idx="0">
                  <c:v>-15.111814109397191</c:v>
                </c:pt>
                <c:pt idx="1">
                  <c:v>-10.627750428215665</c:v>
                </c:pt>
                <c:pt idx="2">
                  <c:v>-11.49866053647702</c:v>
                </c:pt>
                <c:pt idx="3">
                  <c:v>-10.464211605391245</c:v>
                </c:pt>
                <c:pt idx="4">
                  <c:v>-15.672962248959621</c:v>
                </c:pt>
                <c:pt idx="5">
                  <c:v>-16.910637690985681</c:v>
                </c:pt>
                <c:pt idx="6">
                  <c:v>-13.934143470520263</c:v>
                </c:pt>
                <c:pt idx="7">
                  <c:v>-13.10990454222485</c:v>
                </c:pt>
                <c:pt idx="8">
                  <c:v>-12.579719804853507</c:v>
                </c:pt>
              </c:numCache>
            </c:numRef>
          </c:val>
        </c:ser>
        <c:gapWidth val="37"/>
        <c:overlap val="100"/>
        <c:axId val="36554624"/>
        <c:axId val="36556160"/>
      </c:barChart>
      <c:catAx>
        <c:axId val="36554624"/>
        <c:scaling>
          <c:orientation val="minMax"/>
        </c:scaling>
        <c:axPos val="b"/>
        <c:numFmt formatCode="0" sourceLinked="1"/>
        <c:tickLblPos val="low"/>
        <c:crossAx val="36556160"/>
        <c:crosses val="autoZero"/>
        <c:auto val="1"/>
        <c:lblAlgn val="ctr"/>
        <c:lblOffset val="100"/>
      </c:catAx>
      <c:valAx>
        <c:axId val="36556160"/>
        <c:scaling>
          <c:orientation val="minMax"/>
        </c:scaling>
        <c:axPos val="l"/>
        <c:numFmt formatCode="0.0" sourceLinked="1"/>
        <c:tickLblPos val="nextTo"/>
        <c:crossAx val="365546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3693111670295098E-2"/>
          <c:y val="7.2463768115942125E-3"/>
          <c:w val="0.85056711621287961"/>
          <c:h val="0.16172011107307238"/>
        </c:manualLayout>
      </c:layout>
      <c:txPr>
        <a:bodyPr/>
        <a:lstStyle/>
        <a:p>
          <a:pPr>
            <a:defRPr sz="1400"/>
          </a:pPr>
          <a:endParaRPr lang="mk-MK"/>
        </a:p>
      </c:txPr>
    </c:legend>
    <c:plotVisOnly val="1"/>
  </c:chart>
  <c:txPr>
    <a:bodyPr/>
    <a:lstStyle/>
    <a:p>
      <a:pPr>
        <a:defRPr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mk-MK"/>
  <c:style val="25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Trade Balance by determinants (%</a:t>
            </a:r>
            <a:r>
              <a:rPr lang="en-US" sz="1400" baseline="0" dirty="0" smtClean="0"/>
              <a:t> GDP)</a:t>
            </a:r>
            <a:endParaRPr lang="en-US" sz="1400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1418112237108617"/>
          <c:y val="2.6654494275172132E-2"/>
          <c:w val="0.78566378909655898"/>
          <c:h val="0.91237951234356662"/>
        </c:manualLayout>
      </c:layout>
      <c:barChart>
        <c:barDir val="col"/>
        <c:grouping val="stacked"/>
        <c:ser>
          <c:idx val="0"/>
          <c:order val="0"/>
          <c:tx>
            <c:strRef>
              <c:f>'vo milioni evra (kvar&amp;godis)'!$BW$46</c:f>
              <c:strCache>
                <c:ptCount val="1"/>
                <c:pt idx="0">
                  <c:v>Consumption </c:v>
                </c:pt>
              </c:strCache>
            </c:strRef>
          </c:tx>
          <c:cat>
            <c:numRef>
              <c:f>'vo milioni evra (kvar&amp;godis)'!$A$38:$A$45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'vo milioni evra (kvar&amp;godis)'!$BW$48:$BW$55</c:f>
              <c:numCache>
                <c:formatCode>0.0</c:formatCode>
                <c:ptCount val="8"/>
                <c:pt idx="0">
                  <c:v>-5.2287626402193634</c:v>
                </c:pt>
                <c:pt idx="1">
                  <c:v>1.379502167624542</c:v>
                </c:pt>
                <c:pt idx="2">
                  <c:v>1.0926519608516205</c:v>
                </c:pt>
                <c:pt idx="3">
                  <c:v>-0.26248980234271696</c:v>
                </c:pt>
                <c:pt idx="4">
                  <c:v>-2.0468375534052847</c:v>
                </c:pt>
                <c:pt idx="5">
                  <c:v>-1.864271504627864</c:v>
                </c:pt>
                <c:pt idx="6">
                  <c:v>-2.1223583155518977</c:v>
                </c:pt>
                <c:pt idx="7">
                  <c:v>-1.9304755709657293</c:v>
                </c:pt>
              </c:numCache>
            </c:numRef>
          </c:val>
        </c:ser>
        <c:ser>
          <c:idx val="1"/>
          <c:order val="1"/>
          <c:tx>
            <c:strRef>
              <c:f>'vo milioni evra (kvar&amp;godis)'!$BX$46</c:f>
              <c:strCache>
                <c:ptCount val="1"/>
                <c:pt idx="0">
                  <c:v>Industry</c:v>
                </c:pt>
              </c:strCache>
            </c:strRef>
          </c:tx>
          <c:cat>
            <c:numRef>
              <c:f>'vo milioni evra (kvar&amp;godis)'!$A$38:$A$45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'vo milioni evra (kvar&amp;godis)'!$BX$48:$BX$55</c:f>
              <c:numCache>
                <c:formatCode>0.0</c:formatCode>
                <c:ptCount val="8"/>
                <c:pt idx="0">
                  <c:v>-5.5210063973357055</c:v>
                </c:pt>
                <c:pt idx="1">
                  <c:v>-7.0472852140348126</c:v>
                </c:pt>
                <c:pt idx="2">
                  <c:v>-6.0836736555710438</c:v>
                </c:pt>
                <c:pt idx="3">
                  <c:v>-3.9898051324517785</c:v>
                </c:pt>
                <c:pt idx="4">
                  <c:v>-6.0744200498450445</c:v>
                </c:pt>
                <c:pt idx="5">
                  <c:v>-7.1988774183903228</c:v>
                </c:pt>
                <c:pt idx="6">
                  <c:v>-5.5326517055295739</c:v>
                </c:pt>
                <c:pt idx="7">
                  <c:v>-6.9777335802952773</c:v>
                </c:pt>
              </c:numCache>
            </c:numRef>
          </c:val>
        </c:ser>
        <c:ser>
          <c:idx val="2"/>
          <c:order val="2"/>
          <c:tx>
            <c:strRef>
              <c:f>'vo milioni evra (kvar&amp;godis)'!$BZ$46</c:f>
              <c:strCache>
                <c:ptCount val="1"/>
                <c:pt idx="0">
                  <c:v>Investment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'vo milioni evra (kvar&amp;godis)'!$A$38:$A$45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'vo milioni evra (kvar&amp;godis)'!$BZ$48:$BZ$55</c:f>
              <c:numCache>
                <c:formatCode>0.0</c:formatCode>
                <c:ptCount val="8"/>
                <c:pt idx="0">
                  <c:v>-6.1558001659718302</c:v>
                </c:pt>
                <c:pt idx="1">
                  <c:v>-6.6560227260378415</c:v>
                </c:pt>
                <c:pt idx="2">
                  <c:v>-7.2011077365711733</c:v>
                </c:pt>
                <c:pt idx="3">
                  <c:v>-8.6780287066509025</c:v>
                </c:pt>
                <c:pt idx="4">
                  <c:v>-10.055622502649022</c:v>
                </c:pt>
                <c:pt idx="5">
                  <c:v>-9.750356284583523</c:v>
                </c:pt>
                <c:pt idx="6">
                  <c:v>-8.0925310848331673</c:v>
                </c:pt>
                <c:pt idx="7">
                  <c:v>-6.7108883455163095</c:v>
                </c:pt>
              </c:numCache>
            </c:numRef>
          </c:val>
        </c:ser>
        <c:gapWidth val="37"/>
        <c:overlap val="100"/>
        <c:axId val="36611200"/>
        <c:axId val="36612736"/>
      </c:barChart>
      <c:catAx>
        <c:axId val="36611200"/>
        <c:scaling>
          <c:orientation val="minMax"/>
        </c:scaling>
        <c:axPos val="b"/>
        <c:numFmt formatCode="General" sourceLinked="1"/>
        <c:tickLblPos val="low"/>
        <c:crossAx val="36612736"/>
        <c:crosses val="autoZero"/>
        <c:auto val="1"/>
        <c:lblAlgn val="ctr"/>
        <c:lblOffset val="100"/>
      </c:catAx>
      <c:valAx>
        <c:axId val="36612736"/>
        <c:scaling>
          <c:orientation val="minMax"/>
          <c:min val="-30"/>
        </c:scaling>
        <c:axPos val="l"/>
        <c:numFmt formatCode="0.0" sourceLinked="1"/>
        <c:tickLblPos val="nextTo"/>
        <c:crossAx val="3661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4554793707230876"/>
          <c:y val="0.72965194568070346"/>
          <c:w val="0.45553450200338574"/>
          <c:h val="0.13006789912130562"/>
        </c:manualLayout>
      </c:layout>
      <c:txPr>
        <a:bodyPr/>
        <a:lstStyle/>
        <a:p>
          <a:pPr>
            <a:defRPr sz="1200"/>
          </a:pPr>
          <a:endParaRPr lang="mk-MK"/>
        </a:p>
      </c:txPr>
    </c:legend>
    <c:plotVisOnly val="1"/>
  </c:chart>
  <c:txPr>
    <a:bodyPr/>
    <a:lstStyle/>
    <a:p>
      <a:pPr>
        <a:defRPr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pPr>
      <a:endParaRPr lang="mk-MK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0.33542</cdr:x>
      <cdr:y>0.4345</cdr:y>
    </cdr:from>
    <cdr:to>
      <cdr:x>0.37344</cdr:x>
      <cdr:y>0.55807</cdr:y>
    </cdr:to>
    <cdr:sp macro="" textlink="">
      <cdr:nvSpPr>
        <cdr:cNvPr id="2" name="Oval 1"/>
        <cdr:cNvSpPr/>
      </cdr:nvSpPr>
      <cdr:spPr>
        <a:xfrm xmlns:a="http://schemas.openxmlformats.org/drawingml/2006/main" rot="2467714">
          <a:off x="2829383" y="2077390"/>
          <a:ext cx="320681" cy="590831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33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mk-MK"/>
        </a:p>
      </cdr:txBody>
    </cdr:sp>
  </cdr:relSizeAnchor>
  <cdr:relSizeAnchor xmlns:cdr="http://schemas.openxmlformats.org/drawingml/2006/chartDrawing">
    <cdr:from>
      <cdr:x>0.67561</cdr:x>
      <cdr:y>0.02104</cdr:y>
    </cdr:from>
    <cdr:to>
      <cdr:x>0.82927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98976" y="100608"/>
          <a:ext cx="1296144" cy="468052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29000"/>
          </a:sysClr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mk-MK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0.88499</cdr:x>
      <cdr:y>0.11141</cdr:y>
    </cdr:from>
    <cdr:to>
      <cdr:x>0.98124</cdr:x>
      <cdr:y>1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7283152" y="532656"/>
          <a:ext cx="792088" cy="424847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29000"/>
          </a:sysClr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mk-MK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0.84125</cdr:x>
      <cdr:y>0.10815</cdr:y>
    </cdr:from>
    <cdr:to>
      <cdr:x>0.94624</cdr:x>
      <cdr:y>0.97076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6923112" y="532656"/>
          <a:ext cx="864096" cy="424847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29000"/>
          </a:sysClr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mk-MK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0.69865</cdr:x>
      <cdr:y>0.02985</cdr:y>
    </cdr:from>
    <cdr:to>
      <cdr:x>0.79644</cdr:x>
      <cdr:y>0.94168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5842992" y="144016"/>
          <a:ext cx="817831" cy="439915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29000"/>
          </a:sysClr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mk-MK" sz="11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0.04501</cdr:x>
      <cdr:y>0.05116</cdr:y>
    </cdr:from>
    <cdr:to>
      <cdr:x>0.15612</cdr:x>
      <cdr:y>0.24242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0384" y="2446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bg1"/>
              </a:solidFill>
            </a:rPr>
            <a:t>%</a:t>
          </a:r>
          <a:endParaRPr lang="mk-MK" sz="1200" dirty="0">
            <a:solidFill>
              <a:schemeClr val="bg1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0.63118</cdr:x>
      <cdr:y>0.00544</cdr:y>
    </cdr:from>
    <cdr:to>
      <cdr:x>0.70118</cdr:x>
      <cdr:y>1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5482952" y="28600"/>
          <a:ext cx="608067" cy="52292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29000"/>
          </a:sysClr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mk-MK" sz="110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0.86526</cdr:x>
      <cdr:y>0.17804</cdr:y>
    </cdr:from>
    <cdr:to>
      <cdr:x>0.96706</cdr:x>
      <cdr:y>0.99977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672408" y="936104"/>
          <a:ext cx="432067" cy="432048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29000"/>
          </a:sysClr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mk-MK" sz="110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0.86749</cdr:x>
      <cdr:y>0.04653</cdr:y>
    </cdr:from>
    <cdr:to>
      <cdr:x>0.95265</cdr:x>
      <cdr:y>0.09628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7139136" y="244624"/>
          <a:ext cx="700833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mk-MK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 b="1" i="1" dirty="0" smtClean="0">
              <a:solidFill>
                <a:sysClr val="window" lastClr="FFFFFF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% GDP</a:t>
          </a:r>
          <a:endParaRPr lang="mk-MK" sz="1100" b="1" i="1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E5258-53E4-474B-802A-F6789DF03839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85007-C10C-48D8-93EA-79CEDBCBBA81}" type="slidenum">
              <a:rPr lang="mk-MK" smtClean="0"/>
              <a:pPr/>
              <a:t>‹#›</a:t>
            </a:fld>
            <a:endParaRPr lang="mk-M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85007-C10C-48D8-93EA-79CEDBCBBA81}" type="slidenum">
              <a:rPr lang="mk-MK" smtClean="0"/>
              <a:pPr/>
              <a:t>9</a:t>
            </a:fld>
            <a:endParaRPr lang="mk-M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85007-C10C-48D8-93EA-79CEDBCBBA81}" type="slidenum">
              <a:rPr lang="mk-MK" smtClean="0"/>
              <a:pPr/>
              <a:t>17</a:t>
            </a:fld>
            <a:endParaRPr lang="mk-M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85007-C10C-48D8-93EA-79CEDBCBBA81}" type="slidenum">
              <a:rPr lang="mk-MK" smtClean="0"/>
              <a:pPr/>
              <a:t>21</a:t>
            </a:fld>
            <a:endParaRPr lang="mk-M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85007-C10C-48D8-93EA-79CEDBCBBA81}" type="slidenum">
              <a:rPr lang="mk-MK" smtClean="0"/>
              <a:pPr/>
              <a:t>22</a:t>
            </a:fld>
            <a:endParaRPr lang="mk-M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94D6C-DD4F-4FA9-88ED-36EAC04AD710}" type="datetimeFigureOut">
              <a:rPr lang="mk-MK" smtClean="0"/>
              <a:pPr/>
              <a:t>19.03.2012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E9382-56BF-4274-BF8D-F5AFDCDEF2CD}" type="slidenum">
              <a:rPr lang="mk-MK" smtClean="0"/>
              <a:pPr/>
              <a:t>‹#›</a:t>
            </a:fld>
            <a:endParaRPr lang="mk-M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//upload.wikimedia.org/wikipedia/en/d/d5/MK_NBRM.pn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643182"/>
            <a:ext cx="7772400" cy="197009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Maintaining Macroeconomic Stability in Turbulent Times: The Case of Macedonia</a:t>
            </a:r>
            <a:br>
              <a:rPr lang="en-US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mk-MK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653136"/>
            <a:ext cx="6400800" cy="1752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Dimitar Bogov 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Governor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National Bank of the Republic of Macedonia </a:t>
            </a:r>
          </a:p>
          <a:p>
            <a:endParaRPr lang="mk-MK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4338" name="Picture 2" descr="File:MK NBRM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60648"/>
            <a:ext cx="2049016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Some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positive trends 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are evident in the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export structure</a:t>
            </a:r>
            <a:r>
              <a:rPr lang="en-US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the capacity of the economy is increased with the FDIs and there is a trend of geographical diversification of export </a:t>
            </a:r>
            <a:endParaRPr lang="mk-MK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4645025" y="1556792"/>
          <a:ext cx="4498975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0" y="1628800"/>
          <a:ext cx="4464496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611779"/>
            <a:ext cx="2592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State Statistical Office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6611779"/>
            <a:ext cx="2592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State Statistical Office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After the external shock to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FDIs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these inflows were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recovered </a:t>
            </a:r>
            <a:r>
              <a:rPr lang="en-US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with the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modest external debt rise 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contributed for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Gross Reserves increase </a:t>
            </a:r>
            <a:endParaRPr lang="mk-MK" sz="24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6611779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level of Gross Reserves </a:t>
            </a:r>
            <a:r>
              <a:rPr lang="en-US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 adequate </a:t>
            </a:r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protects the exchange rate peg... </a:t>
            </a:r>
            <a:endParaRPr lang="mk-MK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1600200"/>
          <a:ext cx="82296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1844824"/>
            <a:ext cx="11031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million Euros</a:t>
            </a:r>
            <a:endParaRPr lang="mk-MK" sz="1100" b="1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611779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... sustainability and vulnerability indicators don't show some imbalances...</a:t>
            </a:r>
            <a:endParaRPr lang="mk-MK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323528" y="1124744"/>
          <a:ext cx="4095750" cy="2650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644008" y="1076325"/>
          <a:ext cx="3771900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251520" y="3861048"/>
          <a:ext cx="409575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424933" y="3971925"/>
          <a:ext cx="4095750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1520" y="6611779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51520" y="1268760"/>
          <a:ext cx="43194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4824536" y="1340768"/>
          <a:ext cx="431946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67544" y="0"/>
            <a:ext cx="8229600" cy="134076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... the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low level of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sovereign external debt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in the years before the crisis was significant buffer and the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higher share of long-term debt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 protects the country from capital flights </a:t>
            </a:r>
            <a:endParaRPr kumimoji="0" lang="mk-MK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Government has built significant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fiscal buffers 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before the crisis; balanced budget and low level of public debt...</a:t>
            </a:r>
            <a:endParaRPr lang="mk-MK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4038600" cy="4781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611779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Ministry of Finance 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024" y="6611779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Ministry of Finance 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Macedonia is one of the countries with lowest deficit and public debt</a:t>
            </a:r>
            <a:endParaRPr lang="mk-MK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427984" y="1600200"/>
          <a:ext cx="4536504" cy="46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520" y="6611779"/>
            <a:ext cx="53285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IMF , Country  Reports  and  Ministry of Finance , 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Financial sector</a:t>
            </a:r>
            <a:r>
              <a:rPr lang="mk-MK" sz="3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mk-MK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indicators continue to suggest sound overall conditions</a:t>
            </a:r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 the capital adequacy ratio is high and liquidity risk is low</a:t>
            </a:r>
            <a:endParaRPr lang="mk-MK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179512" y="1700808"/>
          <a:ext cx="4317876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51520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88024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quarter" idx="4"/>
          </p:nvPr>
        </p:nvGraphicFramePr>
        <p:xfrm>
          <a:off x="4645025" y="1844824"/>
          <a:ext cx="4498975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mk-MK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PLs</a:t>
            </a:r>
            <a:r>
              <a:rPr lang="mk-MK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rose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mk-MK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but remain below their post-crisis peak (10.4%) and are </a:t>
            </a:r>
            <a:r>
              <a:rPr lang="mk-MK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fully covered by bank provisions</a:t>
            </a:r>
            <a:endParaRPr lang="mk-MK" sz="2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0" y="1772816"/>
          <a:ext cx="45720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</p:nvPr>
        </p:nvGraphicFramePr>
        <p:xfrm>
          <a:off x="4572000" y="1628775"/>
          <a:ext cx="4038600" cy="4824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1520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16016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r>
              <a:rPr lang="mk-MK" sz="3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Loans</a:t>
            </a:r>
            <a:r>
              <a:rPr lang="mk-MK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continue to be </a:t>
            </a:r>
            <a:r>
              <a:rPr lang="mk-MK" sz="3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financed</a:t>
            </a:r>
            <a:r>
              <a:rPr lang="mk-MK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predominantly by </a:t>
            </a:r>
            <a:r>
              <a:rPr lang="mk-MK" sz="3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local deposits </a:t>
            </a:r>
            <a:r>
              <a:rPr lang="mk-MK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(loan-to-deposits ratio is 0.8</a:t>
            </a:r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r>
              <a:rPr lang="mk-MK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), with limited reliance on external financing</a:t>
            </a:r>
            <a:endParaRPr lang="mk-MK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0" y="1600200"/>
          <a:ext cx="4572000" cy="46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244280" cy="46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1520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6056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Macedonia was one of the countries in Europe with the </a:t>
            </a:r>
            <a:r>
              <a:rPr lang="en-US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lowest fall in output </a:t>
            </a:r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2009...</a:t>
            </a:r>
            <a:endParaRPr lang="mk-MK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35280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5576" y="1412776"/>
            <a:ext cx="138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GDP (y-o-y, %)</a:t>
            </a:r>
            <a:endParaRPr lang="mk-MK" sz="1200" b="1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6396335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IMF, World Economic Outlook database , Euro stat and NBRM projections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Private sector 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 not heavily indebted, but there is a significant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currency mismatch 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of the non-banking sector (short FX position by the companies and long FX position by households)</a:t>
            </a:r>
            <a:endParaRPr lang="mk-MK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395536" y="1772816"/>
          <a:ext cx="403860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716016" y="1916832"/>
          <a:ext cx="442798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Banks interest rate margin 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 increasing recently</a:t>
            </a:r>
            <a:endParaRPr lang="mk-MK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6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457200" y="1340768"/>
          <a:ext cx="4038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520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6016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22114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Summary:</a:t>
            </a:r>
            <a:endParaRPr lang="mk-MK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464496"/>
          </a:xfrm>
        </p:spPr>
        <p:txBody>
          <a:bodyPr>
            <a:normAutofit fontScale="77500" lnSpcReduction="20000"/>
          </a:bodyPr>
          <a:lstStyle/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endParaRPr lang="en-US" sz="1050" dirty="0" smtClean="0">
              <a:solidFill>
                <a:schemeClr val="tx2">
                  <a:lumMod val="20000"/>
                  <a:lumOff val="8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GDP growth is supported by FDIs and government investment;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endParaRPr lang="en-US" sz="1050" dirty="0" smtClean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Inflation is on declining path;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endParaRPr lang="en-US" sz="1050" dirty="0" smtClean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The EU crisis imposes risks to exports, but more diversified structure is a buffer for adjustment in a case of potential external shocks;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Banking system remains sound, with higher capital-adequacy ratios and liquidity ratios;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endParaRPr lang="en-US" sz="1050" dirty="0" smtClean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The public debt is sustainable; 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endParaRPr lang="en-US" sz="1050" dirty="0" smtClean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Foreign reserves are at an adequate level.</a:t>
            </a:r>
          </a:p>
          <a:p>
            <a:pPr algn="just">
              <a:buClr>
                <a:srgbClr val="002060"/>
              </a:buClr>
              <a:buFont typeface="Wingdings" pitchFamily="2" charset="2"/>
              <a:buChar char="q"/>
            </a:pPr>
            <a:endParaRPr lang="en-US" sz="1050" dirty="0" smtClean="0">
              <a:solidFill>
                <a:schemeClr val="tx2">
                  <a:lumMod val="20000"/>
                  <a:lumOff val="8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q"/>
            </a:pPr>
            <a:endParaRPr lang="mk-MK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1052736"/>
            <a:ext cx="8373616" cy="92211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buNone/>
            </a:pPr>
            <a:r>
              <a:rPr lang="en-US" sz="4400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Macedonian economy is more resilient now then in 2009 crisis;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Appendix:</a:t>
            </a:r>
            <a:b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Macro prudential Indicators –Regional Comparison</a:t>
            </a:r>
            <a:endParaRPr lang="mk-MK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611779"/>
            <a:ext cx="33123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National Central Banks official web sites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600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611779"/>
            <a:ext cx="33123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National Central Banks official web sites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600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611779"/>
            <a:ext cx="33123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National Central Banks official web sites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229600" cy="5289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611779"/>
            <a:ext cx="33123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National Central Banks official web sites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570186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... economy had recovered after the negative impact of the global financial crisis, but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economic downturn and financial stress in the euro area poses risks 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the growth...</a:t>
            </a:r>
            <a:endParaRPr lang="mk-MK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844824"/>
          <a:ext cx="849694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396335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State Statistical Office and NBRM projections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2011 the surge in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investments and private consumption 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were main growth drivers</a:t>
            </a:r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2012 growth is expected to driven predominantly by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investments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...</a:t>
            </a:r>
            <a:endParaRPr lang="mk-MK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396335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State Statistical Office and NBRM projections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628800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mk-MK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Inflation</a:t>
            </a:r>
            <a:r>
              <a:rPr lang="mk-MK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is expected to decline to 2 percent in 2012, as the effects of higher food and commodity prices fade and in response to slowing demand</a:t>
            </a:r>
            <a:br>
              <a:rPr lang="mk-MK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mk-MK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2816"/>
          <a:ext cx="836327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6611779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IMF, World Economic Outlook database and NBRM projections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Policy rate </a:t>
            </a:r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(Central Bank Bills rate- CB-Bills) is remaining unchanged, at the historically low level of 4%</a:t>
            </a:r>
            <a:endParaRPr lang="mk-MK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396335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the post-crisis period, there is an evident </a:t>
            </a:r>
            <a:r>
              <a:rPr lang="en-US" sz="3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external imbalances correction</a:t>
            </a:r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...</a:t>
            </a:r>
            <a:endParaRPr lang="mk-MK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340768"/>
            <a:ext cx="30909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 Account Balance (% of GDP)</a:t>
            </a:r>
            <a:endParaRPr lang="mk-MK" sz="1200" b="1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251520" y="1700808"/>
          <a:ext cx="8568630" cy="4885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Oval 9"/>
          <p:cNvSpPr/>
          <p:nvPr/>
        </p:nvSpPr>
        <p:spPr>
          <a:xfrm>
            <a:off x="899592" y="1556792"/>
            <a:ext cx="1584176" cy="4896544"/>
          </a:xfrm>
          <a:prstGeom prst="ellipse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1" name="TextBox 10"/>
          <p:cNvSpPr txBox="1"/>
          <p:nvPr/>
        </p:nvSpPr>
        <p:spPr>
          <a:xfrm>
            <a:off x="251520" y="6611779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IMF, World Economic Outlook database and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...the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trade deficit 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 almost fully financed by the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strong private transfers inflows 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(net-foreign currency purchases by exchange offices) and improved service balance ...</a:t>
            </a:r>
            <a:endParaRPr lang="mk-MK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6868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396335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0146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Trade deficit is largely due to energy dependence and imports by investment  </a:t>
            </a:r>
            <a:endParaRPr lang="mk-MK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251520" y="1340768"/>
          <a:ext cx="424428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427984" y="1340768"/>
          <a:ext cx="471601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661177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Source: NBRM</a:t>
            </a:r>
            <a:endParaRPr lang="mk-MK" sz="1000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2280</TotalTime>
  <Words>859</Words>
  <Application>Microsoft Office PowerPoint</Application>
  <PresentationFormat>On-screen Show (4:3)</PresentationFormat>
  <Paragraphs>135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Maintaining Macroeconomic Stability in Turbulent Times: The Case of Macedonia  </vt:lpstr>
      <vt:lpstr>Macedonia was one of the countries in Europe with the lowest fall in output in 2009...</vt:lpstr>
      <vt:lpstr>... economy had recovered after the negative impact of the global financial crisis, but economic downturn and financial stress in the euro area poses risks to the growth...</vt:lpstr>
      <vt:lpstr>In 2011 the surge in investments and private consumption were main growth drivers; 2012 growth is expected to driven predominantly by investments...</vt:lpstr>
      <vt:lpstr>  Inflation is expected to decline to 2 percent in 2012, as the effects of higher food and commodity prices fade and in response to slowing demand </vt:lpstr>
      <vt:lpstr>Policy rate (Central Bank Bills rate- CB-Bills) is remaining unchanged, at the historically low level of 4%</vt:lpstr>
      <vt:lpstr>In the post-crisis period, there is an evident external imbalances correction...</vt:lpstr>
      <vt:lpstr>...the trade deficit is almost fully financed by the strong private transfers inflows (net-foreign currency purchases by exchange offices) and improved service balance ...</vt:lpstr>
      <vt:lpstr>Trade deficit is largely due to energy dependence and imports by investment  </vt:lpstr>
      <vt:lpstr>Some positive trends are evident in the export structure; the capacity of the economy is increased with the FDIs and there is a trend of geographical diversification of export </vt:lpstr>
      <vt:lpstr>After the external shock to FDIs these inflows were recovered and with the modest external debt rise contributed for Gross Reserves increase </vt:lpstr>
      <vt:lpstr>The level of Gross Reserves is adequate and protects the exchange rate peg... </vt:lpstr>
      <vt:lpstr>... sustainability and vulnerability indicators don't show some imbalances...</vt:lpstr>
      <vt:lpstr>Slide 14</vt:lpstr>
      <vt:lpstr>Government has built significant fiscal buffers before the crisis; balanced budget and low level of public debt...</vt:lpstr>
      <vt:lpstr>Macedonia is one of the countries with lowest deficit and public debt</vt:lpstr>
      <vt:lpstr>Financial sector indicators continue to suggest sound overall conditions; the capital adequacy ratio is high and liquidity risk is low</vt:lpstr>
      <vt:lpstr>NPLs rose, but remain below their post-crisis peak (10.4%) and are fully covered by bank provisions</vt:lpstr>
      <vt:lpstr>Loans continue to be financed predominantly by local deposits (loan-to-deposits ratio is 0.89), with limited reliance on external financing</vt:lpstr>
      <vt:lpstr>Private sector is not heavily indebted, but there is a significant currency mismatch  of the non-banking sector (short FX position by the companies and long FX position by households)</vt:lpstr>
      <vt:lpstr>Banks interest rate margin is increasing recently</vt:lpstr>
      <vt:lpstr>Summary:</vt:lpstr>
      <vt:lpstr>Appendix: Macro prudential Indicators –Regional Comparison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Maja Kadievska Vojnovik</dc:creator>
  <cp:lastModifiedBy>Narodna Banka</cp:lastModifiedBy>
  <cp:revision>47</cp:revision>
  <dcterms:created xsi:type="dcterms:W3CDTF">2012-03-09T08:12:42Z</dcterms:created>
  <dcterms:modified xsi:type="dcterms:W3CDTF">2012-03-19T08:14:59Z</dcterms:modified>
</cp:coreProperties>
</file>