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6" r:id="rId2"/>
    <p:sldId id="257" r:id="rId3"/>
    <p:sldId id="258" r:id="rId4"/>
    <p:sldId id="322" r:id="rId5"/>
    <p:sldId id="321" r:id="rId6"/>
    <p:sldId id="323" r:id="rId7"/>
    <p:sldId id="263" r:id="rId8"/>
    <p:sldId id="324" r:id="rId9"/>
    <p:sldId id="259" r:id="rId10"/>
    <p:sldId id="260" r:id="rId11"/>
    <p:sldId id="311" r:id="rId12"/>
    <p:sldId id="262" r:id="rId13"/>
    <p:sldId id="325" r:id="rId14"/>
    <p:sldId id="328" r:id="rId15"/>
    <p:sldId id="264" r:id="rId16"/>
    <p:sldId id="282" r:id="rId17"/>
    <p:sldId id="284" r:id="rId18"/>
    <p:sldId id="287" r:id="rId19"/>
    <p:sldId id="285" r:id="rId20"/>
    <p:sldId id="281" r:id="rId21"/>
    <p:sldId id="286" r:id="rId22"/>
    <p:sldId id="288" r:id="rId23"/>
    <p:sldId id="289" r:id="rId24"/>
    <p:sldId id="290" r:id="rId25"/>
    <p:sldId id="291" r:id="rId26"/>
    <p:sldId id="265" r:id="rId27"/>
    <p:sldId id="266" r:id="rId28"/>
    <p:sldId id="267" r:id="rId29"/>
    <p:sldId id="326" r:id="rId30"/>
    <p:sldId id="268" r:id="rId31"/>
    <p:sldId id="269" r:id="rId32"/>
    <p:sldId id="270" r:id="rId33"/>
    <p:sldId id="271" r:id="rId34"/>
    <p:sldId id="272" r:id="rId35"/>
    <p:sldId id="273" r:id="rId36"/>
    <p:sldId id="275" r:id="rId37"/>
    <p:sldId id="312" r:id="rId38"/>
    <p:sldId id="313" r:id="rId39"/>
    <p:sldId id="314" r:id="rId40"/>
    <p:sldId id="292" r:id="rId41"/>
    <p:sldId id="276" r:id="rId42"/>
    <p:sldId id="327" r:id="rId43"/>
    <p:sldId id="329" r:id="rId44"/>
    <p:sldId id="304" r:id="rId45"/>
    <p:sldId id="293" r:id="rId46"/>
    <p:sldId id="330" r:id="rId47"/>
    <p:sldId id="331" r:id="rId48"/>
    <p:sldId id="332" r:id="rId49"/>
    <p:sldId id="320" r:id="rId50"/>
    <p:sldId id="280" r:id="rId51"/>
    <p:sldId id="295" r:id="rId52"/>
    <p:sldId id="333" r:id="rId53"/>
    <p:sldId id="307" r:id="rId5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59" autoAdjust="0"/>
  </p:normalViewPr>
  <p:slideViewPr>
    <p:cSldViewPr>
      <p:cViewPr varScale="1">
        <p:scale>
          <a:sx n="72" d="100"/>
          <a:sy n="72" d="100"/>
        </p:scale>
        <p:origin x="684" y="24"/>
      </p:cViewPr>
      <p:guideLst>
        <p:guide orient="horz" pos="2160"/>
        <p:guide pos="2880"/>
      </p:guideLst>
    </p:cSldViewPr>
  </p:slideViewPr>
  <p:outlineViewPr>
    <p:cViewPr>
      <p:scale>
        <a:sx n="33" d="100"/>
        <a:sy n="33" d="100"/>
      </p:scale>
      <p:origin x="0" y="3129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charts/_rels/chart1.xml.rels><?xml version="1.0" encoding="UTF-8" standalone="yes"?>
<Relationships xmlns="http://schemas.openxmlformats.org/package/2006/relationships"><Relationship Id="rId1" Type="http://schemas.openxmlformats.org/officeDocument/2006/relationships/oleObject" Target="file:///D:\Igor\American%20College\Marjan_Research\CERGE-EI_GDN\GRC\Project\Data\Database%20CORE3_graphs.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D:\Igor\American%20College\Marjan_Research\CERGE-EI_GDN\GRC\Project\Data\Database%20CORE3_graphs.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Igor\American%20College\Marjan_Research\CERGE-EI_GDN\GRC\Project\Data\Database%20CORE3_graphs.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Igor\American%20College\Marjan_Research\CERGE-EI_GDN\GRC\Project\Data\Database%20CORE3_graphs.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Igor\American%20College\Marjan_Research\CERGE-EI_GDN\GRC\Project\Data\Database%20CORE3_graphs.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Igor\American%20College\Marjan_Research\CERGE-EI_GDN\GRC\Project\Data\Database%20CORE3_graphs.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D:\Igor\American%20College\Marjan_Research\CERGE-EI_GDN\GRC\Project\Data\Database%20CORE3_graphs.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D:\Igor\American%20College\Marjan_Research\CERGE-EI_GDN\GRC\Project\Data\Database%20CORE3_graphs.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D:\Igor\American%20College\Marjan_Research\CERGE-EI_GDN\GRC\Project\Data\Database%20CORE3_graphs.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D:\Igor\American%20College\Marjan_Research\CERGE-EI_GDN\GRC\Project\Data\Database%20CORE3_graph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6644596805529E-2"/>
          <c:y val="5.1400554097404488E-2"/>
          <c:w val="0.86043873463185561"/>
          <c:h val="0.73226228358463819"/>
        </c:manualLayout>
      </c:layout>
      <c:lineChart>
        <c:grouping val="standard"/>
        <c:varyColors val="0"/>
        <c:ser>
          <c:idx val="0"/>
          <c:order val="0"/>
          <c:tx>
            <c:v>Whole sample</c:v>
          </c:tx>
          <c:marker>
            <c:symbol val="none"/>
          </c:marker>
          <c:cat>
            <c:strRef>
              <c:f>'Baza Core3'!$B$1567:$B$1626</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Core3'!$E$1567:$E$1626</c:f>
              <c:numCache>
                <c:formatCode>0.000</c:formatCode>
                <c:ptCount val="60"/>
                <c:pt idx="0">
                  <c:v>0.46195946117485787</c:v>
                </c:pt>
                <c:pt idx="1">
                  <c:v>0.4684583128452075</c:v>
                </c:pt>
                <c:pt idx="2">
                  <c:v>0.46461081524653436</c:v>
                </c:pt>
                <c:pt idx="3">
                  <c:v>0.46030324578937781</c:v>
                </c:pt>
                <c:pt idx="4">
                  <c:v>0.46246363517884603</c:v>
                </c:pt>
                <c:pt idx="5">
                  <c:v>0.46432053537001416</c:v>
                </c:pt>
                <c:pt idx="6">
                  <c:v>0.45949136937565066</c:v>
                </c:pt>
                <c:pt idx="7">
                  <c:v>0.46082075406431544</c:v>
                </c:pt>
                <c:pt idx="8">
                  <c:v>0.4679300169229248</c:v>
                </c:pt>
                <c:pt idx="9">
                  <c:v>0.45751587561224755</c:v>
                </c:pt>
                <c:pt idx="10">
                  <c:v>0.45644250176892537</c:v>
                </c:pt>
                <c:pt idx="11">
                  <c:v>0.46246300638322457</c:v>
                </c:pt>
                <c:pt idx="12">
                  <c:v>0.4640292752760789</c:v>
                </c:pt>
                <c:pt idx="13">
                  <c:v>0.46196459731402978</c:v>
                </c:pt>
                <c:pt idx="14">
                  <c:v>0.46533100169511077</c:v>
                </c:pt>
                <c:pt idx="15">
                  <c:v>0.46625347425262131</c:v>
                </c:pt>
                <c:pt idx="16">
                  <c:v>0.46111963762945812</c:v>
                </c:pt>
                <c:pt idx="17">
                  <c:v>0.47025576812388231</c:v>
                </c:pt>
                <c:pt idx="18">
                  <c:v>0.47289324070627275</c:v>
                </c:pt>
                <c:pt idx="19">
                  <c:v>0.46031297637580343</c:v>
                </c:pt>
                <c:pt idx="20">
                  <c:v>0.45704973635560736</c:v>
                </c:pt>
                <c:pt idx="21">
                  <c:v>0.45650131711506181</c:v>
                </c:pt>
                <c:pt idx="22">
                  <c:v>0.46230236889854653</c:v>
                </c:pt>
                <c:pt idx="23">
                  <c:v>0.46163981867279963</c:v>
                </c:pt>
                <c:pt idx="24">
                  <c:v>0.46726818089439381</c:v>
                </c:pt>
                <c:pt idx="25">
                  <c:v>0.46565024364026408</c:v>
                </c:pt>
                <c:pt idx="26">
                  <c:v>0.45975473138175132</c:v>
                </c:pt>
                <c:pt idx="27">
                  <c:v>0.45802571869367081</c:v>
                </c:pt>
                <c:pt idx="28">
                  <c:v>0.4574911002592808</c:v>
                </c:pt>
                <c:pt idx="29">
                  <c:v>0.45583502908275592</c:v>
                </c:pt>
                <c:pt idx="30">
                  <c:v>0.4547369176084623</c:v>
                </c:pt>
                <c:pt idx="31">
                  <c:v>0.45771477127085763</c:v>
                </c:pt>
                <c:pt idx="32">
                  <c:v>0.45923763279581659</c:v>
                </c:pt>
                <c:pt idx="33">
                  <c:v>0.45988012466127282</c:v>
                </c:pt>
                <c:pt idx="34">
                  <c:v>0.45831443983308451</c:v>
                </c:pt>
                <c:pt idx="35">
                  <c:v>0.46332086611445794</c:v>
                </c:pt>
                <c:pt idx="36">
                  <c:v>0.43436249502556962</c:v>
                </c:pt>
                <c:pt idx="37">
                  <c:v>0.43219553409273265</c:v>
                </c:pt>
                <c:pt idx="38">
                  <c:v>0.42874028635142081</c:v>
                </c:pt>
                <c:pt idx="39">
                  <c:v>0.43034205234862588</c:v>
                </c:pt>
                <c:pt idx="40">
                  <c:v>0.46633524665909876</c:v>
                </c:pt>
                <c:pt idx="41">
                  <c:v>0.46896461725490796</c:v>
                </c:pt>
                <c:pt idx="42">
                  <c:v>0.46505981985002398</c:v>
                </c:pt>
                <c:pt idx="43">
                  <c:v>0.46256475064798358</c:v>
                </c:pt>
                <c:pt idx="44">
                  <c:v>0.46633571341181485</c:v>
                </c:pt>
                <c:pt idx="45">
                  <c:v>0.45787070594766693</c:v>
                </c:pt>
                <c:pt idx="46">
                  <c:v>0.46051467393929568</c:v>
                </c:pt>
                <c:pt idx="47">
                  <c:v>0.46270063655743227</c:v>
                </c:pt>
                <c:pt idx="48">
                  <c:v>0.4628943064188753</c:v>
                </c:pt>
                <c:pt idx="49">
                  <c:v>0.4736433547795581</c:v>
                </c:pt>
                <c:pt idx="50">
                  <c:v>0.46976061335279518</c:v>
                </c:pt>
                <c:pt idx="51">
                  <c:v>0.46906356209939787</c:v>
                </c:pt>
                <c:pt idx="52">
                  <c:v>0.46665721906637864</c:v>
                </c:pt>
                <c:pt idx="53">
                  <c:v>0.46293283330674551</c:v>
                </c:pt>
                <c:pt idx="54">
                  <c:v>0.4615801619404955</c:v>
                </c:pt>
                <c:pt idx="55">
                  <c:v>0.46132296433981634</c:v>
                </c:pt>
                <c:pt idx="56">
                  <c:v>0.46106733242792475</c:v>
                </c:pt>
                <c:pt idx="57">
                  <c:v>0.46499696133291946</c:v>
                </c:pt>
                <c:pt idx="58">
                  <c:v>0.46863627139647385</c:v>
                </c:pt>
                <c:pt idx="59">
                  <c:v>0.46895610285848038</c:v>
                </c:pt>
              </c:numCache>
            </c:numRef>
          </c:val>
          <c:smooth val="0"/>
        </c:ser>
        <c:ser>
          <c:idx val="1"/>
          <c:order val="1"/>
          <c:tx>
            <c:v>Transition countries</c:v>
          </c:tx>
          <c:spPr>
            <a:ln>
              <a:prstDash val="sysDot"/>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Core3'!$E$1629:$E$1688</c:f>
              <c:numCache>
                <c:formatCode>0.000</c:formatCode>
                <c:ptCount val="60"/>
                <c:pt idx="0">
                  <c:v>0.44920667217497096</c:v>
                </c:pt>
                <c:pt idx="1">
                  <c:v>0.45584991710938688</c:v>
                </c:pt>
                <c:pt idx="2">
                  <c:v>0.45253092373066695</c:v>
                </c:pt>
                <c:pt idx="3">
                  <c:v>0.44837921252668156</c:v>
                </c:pt>
                <c:pt idx="4">
                  <c:v>0.45190223677845087</c:v>
                </c:pt>
                <c:pt idx="5">
                  <c:v>0.45421616008627302</c:v>
                </c:pt>
                <c:pt idx="6">
                  <c:v>0.45149609939780155</c:v>
                </c:pt>
                <c:pt idx="7">
                  <c:v>0.45287317917175091</c:v>
                </c:pt>
                <c:pt idx="8">
                  <c:v>0.46173253793630326</c:v>
                </c:pt>
                <c:pt idx="9">
                  <c:v>0.45346676233621092</c:v>
                </c:pt>
                <c:pt idx="10">
                  <c:v>0.45217629038163737</c:v>
                </c:pt>
                <c:pt idx="11">
                  <c:v>0.45831595509370332</c:v>
                </c:pt>
                <c:pt idx="12">
                  <c:v>0.45991375595262607</c:v>
                </c:pt>
                <c:pt idx="13">
                  <c:v>0.45855092592474517</c:v>
                </c:pt>
                <c:pt idx="14">
                  <c:v>0.46340096195977359</c:v>
                </c:pt>
                <c:pt idx="15">
                  <c:v>0.46380704490516178</c:v>
                </c:pt>
                <c:pt idx="16">
                  <c:v>0.45756664041642275</c:v>
                </c:pt>
                <c:pt idx="17">
                  <c:v>0.46607938001978338</c:v>
                </c:pt>
                <c:pt idx="18">
                  <c:v>0.46888318805080198</c:v>
                </c:pt>
                <c:pt idx="19">
                  <c:v>0.45649982318050386</c:v>
                </c:pt>
                <c:pt idx="20">
                  <c:v>0.45179845993689344</c:v>
                </c:pt>
                <c:pt idx="21">
                  <c:v>0.45110275673462136</c:v>
                </c:pt>
                <c:pt idx="22">
                  <c:v>0.45732837498161416</c:v>
                </c:pt>
                <c:pt idx="23">
                  <c:v>0.45666520972711833</c:v>
                </c:pt>
                <c:pt idx="24">
                  <c:v>0.4630853306509915</c:v>
                </c:pt>
                <c:pt idx="25">
                  <c:v>0.46111189283143783</c:v>
                </c:pt>
                <c:pt idx="26">
                  <c:v>0.45468118759017417</c:v>
                </c:pt>
                <c:pt idx="27">
                  <c:v>0.45348684987322402</c:v>
                </c:pt>
                <c:pt idx="28">
                  <c:v>0.45223436136941647</c:v>
                </c:pt>
                <c:pt idx="29">
                  <c:v>0.45137025465852693</c:v>
                </c:pt>
                <c:pt idx="30">
                  <c:v>0.45061703727198071</c:v>
                </c:pt>
                <c:pt idx="31">
                  <c:v>0.45390559233850636</c:v>
                </c:pt>
                <c:pt idx="32">
                  <c:v>0.45523590133152575</c:v>
                </c:pt>
                <c:pt idx="33">
                  <c:v>0.4563348600401998</c:v>
                </c:pt>
                <c:pt idx="34">
                  <c:v>0.45229704855284225</c:v>
                </c:pt>
                <c:pt idx="35">
                  <c:v>0.45837868049055452</c:v>
                </c:pt>
                <c:pt idx="36">
                  <c:v>0.425570954396222</c:v>
                </c:pt>
                <c:pt idx="37">
                  <c:v>0.42279615621869843</c:v>
                </c:pt>
                <c:pt idx="38">
                  <c:v>0.41825357670683183</c:v>
                </c:pt>
                <c:pt idx="39">
                  <c:v>0.41900354804596185</c:v>
                </c:pt>
                <c:pt idx="40">
                  <c:v>0.45176588015557001</c:v>
                </c:pt>
                <c:pt idx="41">
                  <c:v>0.45405516454042855</c:v>
                </c:pt>
                <c:pt idx="42">
                  <c:v>0.44954576101772148</c:v>
                </c:pt>
                <c:pt idx="43">
                  <c:v>0.44752447605249107</c:v>
                </c:pt>
                <c:pt idx="44">
                  <c:v>0.45133286070202738</c:v>
                </c:pt>
                <c:pt idx="45">
                  <c:v>0.44292558188035086</c:v>
                </c:pt>
                <c:pt idx="46">
                  <c:v>0.44621180278614131</c:v>
                </c:pt>
                <c:pt idx="47">
                  <c:v>0.44867830229262962</c:v>
                </c:pt>
                <c:pt idx="48">
                  <c:v>0.44965577608523832</c:v>
                </c:pt>
                <c:pt idx="49">
                  <c:v>0.46154911519931208</c:v>
                </c:pt>
                <c:pt idx="50">
                  <c:v>0.45778679230358882</c:v>
                </c:pt>
                <c:pt idx="51">
                  <c:v>0.45714688897364292</c:v>
                </c:pt>
                <c:pt idx="52">
                  <c:v>0.45534714485647876</c:v>
                </c:pt>
                <c:pt idx="53">
                  <c:v>0.45209195406110986</c:v>
                </c:pt>
                <c:pt idx="54">
                  <c:v>0.45083969369055188</c:v>
                </c:pt>
                <c:pt idx="55">
                  <c:v>0.45030811013703598</c:v>
                </c:pt>
                <c:pt idx="56">
                  <c:v>0.45076238982778932</c:v>
                </c:pt>
                <c:pt idx="57">
                  <c:v>0.45475641681179679</c:v>
                </c:pt>
                <c:pt idx="58">
                  <c:v>0.45839203803158629</c:v>
                </c:pt>
                <c:pt idx="59">
                  <c:v>0.45880746469313594</c:v>
                </c:pt>
              </c:numCache>
            </c:numRef>
          </c:val>
          <c:smooth val="0"/>
        </c:ser>
        <c:ser>
          <c:idx val="2"/>
          <c:order val="2"/>
          <c:tx>
            <c:v>Periphery countries</c:v>
          </c:tx>
          <c:spPr>
            <a:ln w="22225">
              <a:solidFill>
                <a:schemeClr val="tx1"/>
              </a:solidFill>
              <a:prstDash val="dash"/>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Core3'!$E$1691:$E$1750</c:f>
              <c:numCache>
                <c:formatCode>0.000</c:formatCode>
                <c:ptCount val="60"/>
                <c:pt idx="0">
                  <c:v>0.50021782817451654</c:v>
                </c:pt>
                <c:pt idx="1">
                  <c:v>0.50628350005266487</c:v>
                </c:pt>
                <c:pt idx="2">
                  <c:v>0.50085048979413838</c:v>
                </c:pt>
                <c:pt idx="3">
                  <c:v>0.49607534557746891</c:v>
                </c:pt>
                <c:pt idx="4">
                  <c:v>0.4962601100601069</c:v>
                </c:pt>
                <c:pt idx="5">
                  <c:v>0.49665453627798112</c:v>
                </c:pt>
                <c:pt idx="6">
                  <c:v>0.48507623330476801</c:v>
                </c:pt>
                <c:pt idx="7">
                  <c:v>0.48625299372052255</c:v>
                </c:pt>
                <c:pt idx="8">
                  <c:v>0.48776194968011283</c:v>
                </c:pt>
                <c:pt idx="9">
                  <c:v>0.47047303809556318</c:v>
                </c:pt>
                <c:pt idx="10">
                  <c:v>0.47009437820824773</c:v>
                </c:pt>
                <c:pt idx="11">
                  <c:v>0.47573357050969356</c:v>
                </c:pt>
                <c:pt idx="12">
                  <c:v>0.47719893711112676</c:v>
                </c:pt>
                <c:pt idx="13">
                  <c:v>0.4728883457597402</c:v>
                </c:pt>
                <c:pt idx="14">
                  <c:v>0.47150712884819529</c:v>
                </c:pt>
                <c:pt idx="15">
                  <c:v>0.4740820481644919</c:v>
                </c:pt>
                <c:pt idx="16">
                  <c:v>0.47248922871116816</c:v>
                </c:pt>
                <c:pt idx="17">
                  <c:v>0.48362021005699962</c:v>
                </c:pt>
                <c:pt idx="18">
                  <c:v>0.48572540920378332</c:v>
                </c:pt>
                <c:pt idx="19">
                  <c:v>0.47251506660075432</c:v>
                </c:pt>
                <c:pt idx="20">
                  <c:v>0.47385382089549188</c:v>
                </c:pt>
                <c:pt idx="21">
                  <c:v>0.47377671033247215</c:v>
                </c:pt>
                <c:pt idx="22">
                  <c:v>0.4782191494327302</c:v>
                </c:pt>
                <c:pt idx="23">
                  <c:v>0.47755856729898088</c:v>
                </c:pt>
                <c:pt idx="24">
                  <c:v>0.48065330167328035</c:v>
                </c:pt>
                <c:pt idx="25">
                  <c:v>0.48017296622850852</c:v>
                </c:pt>
                <c:pt idx="26">
                  <c:v>0.47599007151479888</c:v>
                </c:pt>
                <c:pt idx="27">
                  <c:v>0.47255009891910332</c:v>
                </c:pt>
                <c:pt idx="28">
                  <c:v>0.47431266470685002</c:v>
                </c:pt>
                <c:pt idx="29">
                  <c:v>0.47012230724028953</c:v>
                </c:pt>
                <c:pt idx="30">
                  <c:v>0.46792053468520345</c:v>
                </c:pt>
                <c:pt idx="31">
                  <c:v>0.46990414385437673</c:v>
                </c:pt>
                <c:pt idx="32">
                  <c:v>0.47204317348154684</c:v>
                </c:pt>
                <c:pt idx="33">
                  <c:v>0.47122497144870651</c:v>
                </c:pt>
                <c:pt idx="34">
                  <c:v>0.47757009192985789</c:v>
                </c:pt>
                <c:pt idx="35">
                  <c:v>0.47913586011094444</c:v>
                </c:pt>
                <c:pt idx="36">
                  <c:v>0.46249542503947838</c:v>
                </c:pt>
                <c:pt idx="37">
                  <c:v>0.46227354328964304</c:v>
                </c:pt>
                <c:pt idx="38">
                  <c:v>0.46229775721410504</c:v>
                </c:pt>
                <c:pt idx="39">
                  <c:v>0.46662526611714988</c:v>
                </c:pt>
                <c:pt idx="40">
                  <c:v>0.51295721947039163</c:v>
                </c:pt>
                <c:pt idx="41">
                  <c:v>0.51667486594123557</c:v>
                </c:pt>
                <c:pt idx="42">
                  <c:v>0.51470480811339625</c:v>
                </c:pt>
                <c:pt idx="43">
                  <c:v>0.51069362935356521</c:v>
                </c:pt>
                <c:pt idx="44">
                  <c:v>0.51434484208313624</c:v>
                </c:pt>
                <c:pt idx="45">
                  <c:v>0.5056951029630774</c:v>
                </c:pt>
                <c:pt idx="46">
                  <c:v>0.50628386162938399</c:v>
                </c:pt>
                <c:pt idx="47">
                  <c:v>0.50757210620480486</c:v>
                </c:pt>
                <c:pt idx="48">
                  <c:v>0.50525760348651461</c:v>
                </c:pt>
                <c:pt idx="49">
                  <c:v>0.51234492143634458</c:v>
                </c:pt>
                <c:pt idx="50">
                  <c:v>0.50807684071025183</c:v>
                </c:pt>
                <c:pt idx="51">
                  <c:v>0.50719691610181694</c:v>
                </c:pt>
                <c:pt idx="52">
                  <c:v>0.50284945653806079</c:v>
                </c:pt>
                <c:pt idx="53">
                  <c:v>0.49762364689277439</c:v>
                </c:pt>
                <c:pt idx="54">
                  <c:v>0.49594966034031046</c:v>
                </c:pt>
                <c:pt idx="55">
                  <c:v>0.49657049778870688</c:v>
                </c:pt>
                <c:pt idx="56">
                  <c:v>0.49404314874836003</c:v>
                </c:pt>
                <c:pt idx="57">
                  <c:v>0.49776670380050653</c:v>
                </c:pt>
                <c:pt idx="58">
                  <c:v>0.50141781816411002</c:v>
                </c:pt>
                <c:pt idx="59">
                  <c:v>0.50143174498758158</c:v>
                </c:pt>
              </c:numCache>
            </c:numRef>
          </c:val>
          <c:smooth val="0"/>
        </c:ser>
        <c:dLbls>
          <c:showLegendKey val="0"/>
          <c:showVal val="0"/>
          <c:showCatName val="0"/>
          <c:showSerName val="0"/>
          <c:showPercent val="0"/>
          <c:showBubbleSize val="0"/>
        </c:dLbls>
        <c:smooth val="0"/>
        <c:axId val="150572192"/>
        <c:axId val="148328944"/>
      </c:lineChart>
      <c:catAx>
        <c:axId val="150572192"/>
        <c:scaling>
          <c:orientation val="minMax"/>
        </c:scaling>
        <c:delete val="0"/>
        <c:axPos val="b"/>
        <c:numFmt formatCode="General" sourceLinked="1"/>
        <c:majorTickMark val="out"/>
        <c:minorTickMark val="none"/>
        <c:tickLblPos val="nextTo"/>
        <c:txPr>
          <a:bodyPr rot="-5400000" vert="horz"/>
          <a:lstStyle/>
          <a:p>
            <a:pPr>
              <a:defRPr/>
            </a:pPr>
            <a:endParaRPr lang="mk-MK"/>
          </a:p>
        </c:txPr>
        <c:crossAx val="148328944"/>
        <c:crosses val="autoZero"/>
        <c:auto val="1"/>
        <c:lblAlgn val="ctr"/>
        <c:lblOffset val="100"/>
        <c:tickLblSkip val="4"/>
        <c:noMultiLvlLbl val="0"/>
      </c:catAx>
      <c:valAx>
        <c:axId val="148328944"/>
        <c:scaling>
          <c:orientation val="minMax"/>
          <c:max val="0.55000000000000004"/>
          <c:min val="0.4"/>
        </c:scaling>
        <c:delete val="0"/>
        <c:axPos val="l"/>
        <c:majorGridlines/>
        <c:numFmt formatCode="0.00" sourceLinked="0"/>
        <c:majorTickMark val="out"/>
        <c:minorTickMark val="none"/>
        <c:tickLblPos val="nextTo"/>
        <c:crossAx val="150572192"/>
        <c:crosses val="autoZero"/>
        <c:crossBetween val="between"/>
        <c:majorUnit val="5.0000000000000107E-2"/>
      </c:valAx>
      <c:spPr>
        <a:noFill/>
        <a:ln>
          <a:solidFill>
            <a:schemeClr val="bg1">
              <a:lumMod val="65000"/>
            </a:schemeClr>
          </a:solidFill>
        </a:ln>
      </c:spPr>
    </c:plotArea>
    <c:legend>
      <c:legendPos val="r"/>
      <c:layout>
        <c:manualLayout>
          <c:xMode val="edge"/>
          <c:yMode val="edge"/>
          <c:x val="8.9439325403473879E-2"/>
          <c:y val="0.52830422863808846"/>
          <c:w val="0.49961300050259677"/>
          <c:h val="0.19980449110527926"/>
        </c:manualLayout>
      </c:layout>
      <c:overlay val="0"/>
    </c:legend>
    <c:plotVisOnly val="1"/>
    <c:dispBlanksAs val="gap"/>
    <c:showDLblsOverMax val="0"/>
  </c:chart>
  <c:txPr>
    <a:bodyPr/>
    <a:lstStyle/>
    <a:p>
      <a:pPr>
        <a:defRPr>
          <a:latin typeface="Tahoma" pitchFamily="34" charset="0"/>
          <a:ea typeface="Tahoma" pitchFamily="34" charset="0"/>
          <a:cs typeface="Tahoma" pitchFamily="34" charset="0"/>
        </a:defRPr>
      </a:pPr>
      <a:endParaRPr lang="mk-MK"/>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664459680553025E-2"/>
          <c:y val="5.1400554097404488E-2"/>
          <c:w val="0.88109787527427763"/>
          <c:h val="0.92069218515315643"/>
        </c:manualLayout>
      </c:layout>
      <c:lineChart>
        <c:grouping val="standard"/>
        <c:varyColors val="0"/>
        <c:ser>
          <c:idx val="0"/>
          <c:order val="0"/>
          <c:tx>
            <c:v>Whole sample</c:v>
          </c:tx>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Core3'!$T$1567:$T$1626</c:f>
              <c:numCache>
                <c:formatCode>0.000</c:formatCode>
                <c:ptCount val="60"/>
                <c:pt idx="0">
                  <c:v>9.2735101969318681</c:v>
                </c:pt>
                <c:pt idx="1">
                  <c:v>9.5334730473355442</c:v>
                </c:pt>
                <c:pt idx="2">
                  <c:v>9.9075742944980547</c:v>
                </c:pt>
                <c:pt idx="3">
                  <c:v>10.719442461234497</c:v>
                </c:pt>
                <c:pt idx="4">
                  <c:v>9.6166958748851048</c:v>
                </c:pt>
                <c:pt idx="5">
                  <c:v>9.8475323191773452</c:v>
                </c:pt>
                <c:pt idx="6">
                  <c:v>9.7564407952279453</c:v>
                </c:pt>
                <c:pt idx="7">
                  <c:v>10.247331010709658</c:v>
                </c:pt>
                <c:pt idx="8">
                  <c:v>9.7964020237246707</c:v>
                </c:pt>
                <c:pt idx="9">
                  <c:v>9.8632198793821768</c:v>
                </c:pt>
                <c:pt idx="10">
                  <c:v>9.5117399731946275</c:v>
                </c:pt>
                <c:pt idx="11">
                  <c:v>10.302638123698546</c:v>
                </c:pt>
                <c:pt idx="12">
                  <c:v>8.6691584750314519</c:v>
                </c:pt>
                <c:pt idx="13">
                  <c:v>9.8188922588761205</c:v>
                </c:pt>
                <c:pt idx="14">
                  <c:v>10.230868408109043</c:v>
                </c:pt>
                <c:pt idx="15">
                  <c:v>10.763080857983409</c:v>
                </c:pt>
                <c:pt idx="16">
                  <c:v>8.9474737377083464</c:v>
                </c:pt>
                <c:pt idx="17">
                  <c:v>9.8355978988391826</c:v>
                </c:pt>
                <c:pt idx="18">
                  <c:v>9.74000731398346</c:v>
                </c:pt>
                <c:pt idx="19">
                  <c:v>10.974921049469039</c:v>
                </c:pt>
                <c:pt idx="20">
                  <c:v>8.8971390525488996</c:v>
                </c:pt>
                <c:pt idx="21">
                  <c:v>9.6024430679492347</c:v>
                </c:pt>
                <c:pt idx="22">
                  <c:v>9.7887081585330389</c:v>
                </c:pt>
                <c:pt idx="23">
                  <c:v>11.207900197159338</c:v>
                </c:pt>
                <c:pt idx="24">
                  <c:v>9.3749830086670212</c:v>
                </c:pt>
                <c:pt idx="25">
                  <c:v>9.8474715411360219</c:v>
                </c:pt>
                <c:pt idx="26">
                  <c:v>9.7546146694260027</c:v>
                </c:pt>
                <c:pt idx="27">
                  <c:v>10.52959744743765</c:v>
                </c:pt>
                <c:pt idx="28">
                  <c:v>8.8385533761491271</c:v>
                </c:pt>
                <c:pt idx="29">
                  <c:v>9.8047188327821448</c:v>
                </c:pt>
                <c:pt idx="30">
                  <c:v>9.9289017414009919</c:v>
                </c:pt>
                <c:pt idx="31">
                  <c:v>10.936397478239169</c:v>
                </c:pt>
                <c:pt idx="32">
                  <c:v>8.9491714683860479</c:v>
                </c:pt>
                <c:pt idx="33">
                  <c:v>9.7504193491413247</c:v>
                </c:pt>
                <c:pt idx="34">
                  <c:v>9.8204037588273714</c:v>
                </c:pt>
                <c:pt idx="35">
                  <c:v>11.035243518883391</c:v>
                </c:pt>
                <c:pt idx="36">
                  <c:v>9.7621283600482602</c:v>
                </c:pt>
                <c:pt idx="37">
                  <c:v>11.016038228140559</c:v>
                </c:pt>
                <c:pt idx="38">
                  <c:v>10.447967795201141</c:v>
                </c:pt>
                <c:pt idx="39">
                  <c:v>8.3233894261338488</c:v>
                </c:pt>
                <c:pt idx="40">
                  <c:v>8.6134866290368048</c:v>
                </c:pt>
                <c:pt idx="41">
                  <c:v>9.5073745110900649</c:v>
                </c:pt>
                <c:pt idx="42">
                  <c:v>10.260811624656561</c:v>
                </c:pt>
                <c:pt idx="43">
                  <c:v>11.179279616168955</c:v>
                </c:pt>
                <c:pt idx="44">
                  <c:v>9.0203691258742289</c:v>
                </c:pt>
                <c:pt idx="45">
                  <c:v>9.4812895173520513</c:v>
                </c:pt>
                <c:pt idx="46">
                  <c:v>9.8184140715187063</c:v>
                </c:pt>
                <c:pt idx="47">
                  <c:v>11.247546332874078</c:v>
                </c:pt>
                <c:pt idx="48">
                  <c:v>9.1931245813175089</c:v>
                </c:pt>
                <c:pt idx="49">
                  <c:v>10.26225262012505</c:v>
                </c:pt>
                <c:pt idx="50">
                  <c:v>10.023131510711666</c:v>
                </c:pt>
                <c:pt idx="51">
                  <c:v>10.105300811655304</c:v>
                </c:pt>
                <c:pt idx="52">
                  <c:v>9.5486445084001303</c:v>
                </c:pt>
                <c:pt idx="53">
                  <c:v>9.8758460708959088</c:v>
                </c:pt>
                <c:pt idx="54">
                  <c:v>9.7996005276312346</c:v>
                </c:pt>
                <c:pt idx="55">
                  <c:v>10.35305175021562</c:v>
                </c:pt>
                <c:pt idx="56">
                  <c:v>9.4207406664244004</c:v>
                </c:pt>
                <c:pt idx="57">
                  <c:v>9.9955590857425527</c:v>
                </c:pt>
                <c:pt idx="58">
                  <c:v>10.148954008373918</c:v>
                </c:pt>
                <c:pt idx="59">
                  <c:v>10.051889096602018</c:v>
                </c:pt>
              </c:numCache>
            </c:numRef>
          </c:val>
          <c:smooth val="0"/>
        </c:ser>
        <c:ser>
          <c:idx val="2"/>
          <c:order val="1"/>
          <c:tx>
            <c:v>Transition countries</c:v>
          </c:tx>
          <c:spPr>
            <a:ln w="22225">
              <a:solidFill>
                <a:schemeClr val="tx1"/>
              </a:solidFill>
              <a:prstDash val="dash"/>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Core3'!$T$1691:$T$1750</c:f>
              <c:numCache>
                <c:formatCode>0.000</c:formatCode>
                <c:ptCount val="60"/>
                <c:pt idx="0">
                  <c:v>9.6623519501774915</c:v>
                </c:pt>
                <c:pt idx="1">
                  <c:v>9.8791321074812561</c:v>
                </c:pt>
                <c:pt idx="2">
                  <c:v>9.3861983864405438</c:v>
                </c:pt>
                <c:pt idx="3">
                  <c:v>10.712317555900746</c:v>
                </c:pt>
                <c:pt idx="4">
                  <c:v>9.9430006110909837</c:v>
                </c:pt>
                <c:pt idx="5">
                  <c:v>10.035419884428586</c:v>
                </c:pt>
                <c:pt idx="6">
                  <c:v>9.3802233094534486</c:v>
                </c:pt>
                <c:pt idx="7">
                  <c:v>10.345356195026998</c:v>
                </c:pt>
                <c:pt idx="8">
                  <c:v>9.7794458275920508</c:v>
                </c:pt>
                <c:pt idx="9">
                  <c:v>9.6706496795965098</c:v>
                </c:pt>
                <c:pt idx="10">
                  <c:v>8.9522629079820177</c:v>
                </c:pt>
                <c:pt idx="11">
                  <c:v>11.301641584829452</c:v>
                </c:pt>
                <c:pt idx="12">
                  <c:v>9.2592279281666574</c:v>
                </c:pt>
                <c:pt idx="13">
                  <c:v>10.023038596650022</c:v>
                </c:pt>
                <c:pt idx="14">
                  <c:v>9.9034873183727825</c:v>
                </c:pt>
                <c:pt idx="15">
                  <c:v>10.550246156810562</c:v>
                </c:pt>
                <c:pt idx="16">
                  <c:v>9.2922421884388449</c:v>
                </c:pt>
                <c:pt idx="17">
                  <c:v>9.9146010897286274</c:v>
                </c:pt>
                <c:pt idx="18">
                  <c:v>9.2729925613850757</c:v>
                </c:pt>
                <c:pt idx="19">
                  <c:v>11.264164160447448</c:v>
                </c:pt>
                <c:pt idx="20">
                  <c:v>9.4698589189642242</c:v>
                </c:pt>
                <c:pt idx="21">
                  <c:v>9.9380145013508585</c:v>
                </c:pt>
                <c:pt idx="22">
                  <c:v>9.4569471819499267</c:v>
                </c:pt>
                <c:pt idx="23">
                  <c:v>10.919179397735</c:v>
                </c:pt>
                <c:pt idx="24">
                  <c:v>9.9401754763302979</c:v>
                </c:pt>
                <c:pt idx="25">
                  <c:v>9.7882584554964023</c:v>
                </c:pt>
                <c:pt idx="26">
                  <c:v>9.668457494933568</c:v>
                </c:pt>
                <c:pt idx="27">
                  <c:v>10.403108573239672</c:v>
                </c:pt>
                <c:pt idx="28">
                  <c:v>9.2099687611327692</c:v>
                </c:pt>
                <c:pt idx="29">
                  <c:v>10.116826718768596</c:v>
                </c:pt>
                <c:pt idx="30">
                  <c:v>9.7134982504473548</c:v>
                </c:pt>
                <c:pt idx="31">
                  <c:v>10.751706269651256</c:v>
                </c:pt>
                <c:pt idx="32">
                  <c:v>9.374334908434184</c:v>
                </c:pt>
                <c:pt idx="33">
                  <c:v>9.8723000576328008</c:v>
                </c:pt>
                <c:pt idx="34">
                  <c:v>9.685367466671563</c:v>
                </c:pt>
                <c:pt idx="35">
                  <c:v>10.923997567261427</c:v>
                </c:pt>
                <c:pt idx="36">
                  <c:v>10.065919817252164</c:v>
                </c:pt>
                <c:pt idx="37">
                  <c:v>11.052777507768042</c:v>
                </c:pt>
                <c:pt idx="38">
                  <c:v>10.218113531660498</c:v>
                </c:pt>
                <c:pt idx="39">
                  <c:v>8.4951891433193527</c:v>
                </c:pt>
                <c:pt idx="40">
                  <c:v>8.9207627424790186</c:v>
                </c:pt>
                <c:pt idx="41">
                  <c:v>9.9462033233908862</c:v>
                </c:pt>
                <c:pt idx="42">
                  <c:v>10.138382183227648</c:v>
                </c:pt>
                <c:pt idx="43">
                  <c:v>10.834651750902413</c:v>
                </c:pt>
                <c:pt idx="44">
                  <c:v>9.4450532086142047</c:v>
                </c:pt>
                <c:pt idx="45">
                  <c:v>9.7032791749736589</c:v>
                </c:pt>
                <c:pt idx="46">
                  <c:v>9.5577003171370762</c:v>
                </c:pt>
                <c:pt idx="47">
                  <c:v>11.133967299275051</c:v>
                </c:pt>
                <c:pt idx="48">
                  <c:v>9.4127227989397646</c:v>
                </c:pt>
                <c:pt idx="49">
                  <c:v>10.581532658560274</c:v>
                </c:pt>
                <c:pt idx="50">
                  <c:v>9.9685831617350207</c:v>
                </c:pt>
                <c:pt idx="51">
                  <c:v>9.8771613807649654</c:v>
                </c:pt>
                <c:pt idx="52">
                  <c:v>9.9737166073938361</c:v>
                </c:pt>
                <c:pt idx="53">
                  <c:v>9.9587183692312529</c:v>
                </c:pt>
                <c:pt idx="54">
                  <c:v>9.5886284561987907</c:v>
                </c:pt>
                <c:pt idx="55">
                  <c:v>10.2949365671761</c:v>
                </c:pt>
                <c:pt idx="56">
                  <c:v>9.6189277445032992</c:v>
                </c:pt>
                <c:pt idx="57">
                  <c:v>10.148614460506138</c:v>
                </c:pt>
                <c:pt idx="58">
                  <c:v>9.8376848124311067</c:v>
                </c:pt>
                <c:pt idx="59">
                  <c:v>10.210772982559403</c:v>
                </c:pt>
              </c:numCache>
            </c:numRef>
          </c:val>
          <c:smooth val="0"/>
        </c:ser>
        <c:ser>
          <c:idx val="1"/>
          <c:order val="2"/>
          <c:tx>
            <c:v>Periphery countries</c:v>
          </c:tx>
          <c:spPr>
            <a:ln>
              <a:prstDash val="sysDot"/>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Core3'!$T$1629:$T$1688</c:f>
              <c:numCache>
                <c:formatCode>0.000</c:formatCode>
                <c:ptCount val="60"/>
                <c:pt idx="0">
                  <c:v>9.1438962791833713</c:v>
                </c:pt>
                <c:pt idx="1">
                  <c:v>9.4182533606203389</c:v>
                </c:pt>
                <c:pt idx="2">
                  <c:v>10.081366263850548</c:v>
                </c:pt>
                <c:pt idx="3">
                  <c:v>10.721817429679056</c:v>
                </c:pt>
                <c:pt idx="4">
                  <c:v>9.5079276294831416</c:v>
                </c:pt>
                <c:pt idx="5">
                  <c:v>9.7849031307602239</c:v>
                </c:pt>
                <c:pt idx="6">
                  <c:v>9.8818466238194098</c:v>
                </c:pt>
                <c:pt idx="7">
                  <c:v>10.214655949270529</c:v>
                </c:pt>
                <c:pt idx="8">
                  <c:v>9.8020540891022261</c:v>
                </c:pt>
                <c:pt idx="9">
                  <c:v>9.9274099459773844</c:v>
                </c:pt>
                <c:pt idx="10">
                  <c:v>9.698232328265501</c:v>
                </c:pt>
                <c:pt idx="11">
                  <c:v>9.9696369699882901</c:v>
                </c:pt>
                <c:pt idx="12">
                  <c:v>8.4724686573197268</c:v>
                </c:pt>
                <c:pt idx="13">
                  <c:v>9.7508434796181476</c:v>
                </c:pt>
                <c:pt idx="14">
                  <c:v>10.339995438021139</c:v>
                </c:pt>
                <c:pt idx="15">
                  <c:v>10.834025758374318</c:v>
                </c:pt>
                <c:pt idx="16">
                  <c:v>8.8325509207981803</c:v>
                </c:pt>
                <c:pt idx="17">
                  <c:v>9.8092635018760017</c:v>
                </c:pt>
                <c:pt idx="18">
                  <c:v>9.8956788981829487</c:v>
                </c:pt>
                <c:pt idx="19">
                  <c:v>10.878506679142941</c:v>
                </c:pt>
                <c:pt idx="20">
                  <c:v>8.7181640942940675</c:v>
                </c:pt>
                <c:pt idx="21">
                  <c:v>9.4975769950111779</c:v>
                </c:pt>
                <c:pt idx="22">
                  <c:v>9.8923834637152837</c:v>
                </c:pt>
                <c:pt idx="23">
                  <c:v>11.298125446979412</c:v>
                </c:pt>
                <c:pt idx="24">
                  <c:v>9.1983603625222159</c:v>
                </c:pt>
                <c:pt idx="25">
                  <c:v>9.8659756303984008</c:v>
                </c:pt>
                <c:pt idx="26">
                  <c:v>9.7815387864548526</c:v>
                </c:pt>
                <c:pt idx="27">
                  <c:v>10.569125220624505</c:v>
                </c:pt>
                <c:pt idx="28">
                  <c:v>8.7224860683417447</c:v>
                </c:pt>
                <c:pt idx="29">
                  <c:v>9.7071851184113687</c:v>
                </c:pt>
                <c:pt idx="30">
                  <c:v>9.9962153323240042</c:v>
                </c:pt>
                <c:pt idx="31">
                  <c:v>10.994113480922875</c:v>
                </c:pt>
                <c:pt idx="32">
                  <c:v>8.8163078933710128</c:v>
                </c:pt>
                <c:pt idx="33">
                  <c:v>9.7123316277377416</c:v>
                </c:pt>
                <c:pt idx="34">
                  <c:v>9.8626026001260545</c:v>
                </c:pt>
                <c:pt idx="35">
                  <c:v>11.070007878765265</c:v>
                </c:pt>
                <c:pt idx="36">
                  <c:v>9.6671935296720477</c:v>
                </c:pt>
                <c:pt idx="37">
                  <c:v>11.004557203256979</c:v>
                </c:pt>
                <c:pt idx="38">
                  <c:v>10.519797252557614</c:v>
                </c:pt>
                <c:pt idx="39">
                  <c:v>8.2697020145133848</c:v>
                </c:pt>
                <c:pt idx="40">
                  <c:v>8.5174628435861006</c:v>
                </c:pt>
                <c:pt idx="41">
                  <c:v>9.370240507246077</c:v>
                </c:pt>
                <c:pt idx="42">
                  <c:v>10.299070825103128</c:v>
                </c:pt>
                <c:pt idx="43">
                  <c:v>11.286975824064717</c:v>
                </c:pt>
                <c:pt idx="44">
                  <c:v>8.8876553500180027</c:v>
                </c:pt>
                <c:pt idx="45">
                  <c:v>9.4119177493452693</c:v>
                </c:pt>
                <c:pt idx="46">
                  <c:v>9.8998871197629956</c:v>
                </c:pt>
                <c:pt idx="47">
                  <c:v>11.283039780873768</c:v>
                </c:pt>
                <c:pt idx="48">
                  <c:v>9.1245001383105659</c:v>
                </c:pt>
                <c:pt idx="49">
                  <c:v>10.162477608114052</c:v>
                </c:pt>
                <c:pt idx="50">
                  <c:v>10.040177869766863</c:v>
                </c:pt>
                <c:pt idx="51">
                  <c:v>10.176594383808522</c:v>
                </c:pt>
                <c:pt idx="52">
                  <c:v>9.4158094774646219</c:v>
                </c:pt>
                <c:pt idx="53">
                  <c:v>9.8499484776660751</c:v>
                </c:pt>
                <c:pt idx="54">
                  <c:v>9.8655292999538915</c:v>
                </c:pt>
                <c:pt idx="55">
                  <c:v>10.371212744915448</c:v>
                </c:pt>
                <c:pt idx="56">
                  <c:v>9.3588072045247532</c:v>
                </c:pt>
                <c:pt idx="57">
                  <c:v>9.94772928112892</c:v>
                </c:pt>
                <c:pt idx="58">
                  <c:v>10.246225632106048</c:v>
                </c:pt>
                <c:pt idx="59">
                  <c:v>10.002237882240317</c:v>
                </c:pt>
              </c:numCache>
            </c:numRef>
          </c:val>
          <c:smooth val="0"/>
        </c:ser>
        <c:dLbls>
          <c:showLegendKey val="0"/>
          <c:showVal val="0"/>
          <c:showCatName val="0"/>
          <c:showSerName val="0"/>
          <c:showPercent val="0"/>
          <c:showBubbleSize val="0"/>
        </c:dLbls>
        <c:smooth val="0"/>
        <c:axId val="222846336"/>
        <c:axId val="222846896"/>
      </c:lineChart>
      <c:catAx>
        <c:axId val="222846336"/>
        <c:scaling>
          <c:orientation val="minMax"/>
        </c:scaling>
        <c:delete val="0"/>
        <c:axPos val="b"/>
        <c:numFmt formatCode="General" sourceLinked="1"/>
        <c:majorTickMark val="out"/>
        <c:minorTickMark val="none"/>
        <c:tickLblPos val="low"/>
        <c:txPr>
          <a:bodyPr rot="-5400000" vert="horz"/>
          <a:lstStyle/>
          <a:p>
            <a:pPr>
              <a:defRPr/>
            </a:pPr>
            <a:endParaRPr lang="mk-MK"/>
          </a:p>
        </c:txPr>
        <c:crossAx val="222846896"/>
        <c:crosses val="autoZero"/>
        <c:auto val="1"/>
        <c:lblAlgn val="ctr"/>
        <c:lblOffset val="100"/>
        <c:tickLblSkip val="4"/>
        <c:noMultiLvlLbl val="0"/>
      </c:catAx>
      <c:valAx>
        <c:axId val="222846896"/>
        <c:scaling>
          <c:orientation val="minMax"/>
          <c:max val="12"/>
          <c:min val="8"/>
        </c:scaling>
        <c:delete val="0"/>
        <c:axPos val="l"/>
        <c:majorGridlines/>
        <c:numFmt formatCode="#,##0" sourceLinked="0"/>
        <c:majorTickMark val="out"/>
        <c:minorTickMark val="none"/>
        <c:tickLblPos val="nextTo"/>
        <c:crossAx val="222846336"/>
        <c:crosses val="autoZero"/>
        <c:crossBetween val="between"/>
        <c:majorUnit val="1"/>
      </c:valAx>
      <c:spPr>
        <a:noFill/>
        <a:ln>
          <a:solidFill>
            <a:schemeClr val="bg1">
              <a:lumMod val="65000"/>
            </a:schemeClr>
          </a:solidFill>
        </a:ln>
      </c:spPr>
    </c:plotArea>
    <c:legend>
      <c:legendPos val="r"/>
      <c:layout>
        <c:manualLayout>
          <c:xMode val="edge"/>
          <c:yMode val="edge"/>
          <c:x val="0.10232453133331973"/>
          <c:y val="2.3714682723483087E-2"/>
          <c:w val="0.86216248034958765"/>
          <c:h val="0.15285471668982553"/>
        </c:manualLayout>
      </c:layout>
      <c:overlay val="0"/>
    </c:legend>
    <c:plotVisOnly val="1"/>
    <c:dispBlanksAs val="gap"/>
    <c:showDLblsOverMax val="0"/>
  </c:chart>
  <c:txPr>
    <a:bodyPr/>
    <a:lstStyle/>
    <a:p>
      <a:pPr>
        <a:defRPr>
          <a:latin typeface="Tahoma" pitchFamily="34" charset="0"/>
          <a:ea typeface="Tahoma" pitchFamily="34" charset="0"/>
          <a:cs typeface="Tahoma" pitchFamily="34" charset="0"/>
        </a:defRPr>
      </a:pPr>
      <a:endParaRPr lang="mk-MK"/>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664459680552886E-2"/>
          <c:y val="5.1400554097404488E-2"/>
          <c:w val="0.86043873463185561"/>
          <c:h val="0.73793673478676436"/>
        </c:manualLayout>
      </c:layout>
      <c:lineChart>
        <c:grouping val="standard"/>
        <c:varyColors val="0"/>
        <c:ser>
          <c:idx val="0"/>
          <c:order val="0"/>
          <c:tx>
            <c:v>Whole sample</c:v>
          </c:tx>
          <c:marker>
            <c:symbol val="none"/>
          </c:marker>
          <c:cat>
            <c:strRef>
              <c:f>'Baza Core3'!$B$1567:$B$1626</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Core3'!$F$1567:$F$1626</c:f>
              <c:numCache>
                <c:formatCode>0.000</c:formatCode>
                <c:ptCount val="60"/>
                <c:pt idx="0">
                  <c:v>0.43330372383835047</c:v>
                </c:pt>
                <c:pt idx="1">
                  <c:v>0.45130468447537408</c:v>
                </c:pt>
                <c:pt idx="2">
                  <c:v>0.45137561535293907</c:v>
                </c:pt>
                <c:pt idx="3">
                  <c:v>0.45359267934860326</c:v>
                </c:pt>
                <c:pt idx="4">
                  <c:v>0.45843750386786708</c:v>
                </c:pt>
                <c:pt idx="5">
                  <c:v>0.43986670172757469</c:v>
                </c:pt>
                <c:pt idx="6">
                  <c:v>0.46126151184010905</c:v>
                </c:pt>
                <c:pt idx="7">
                  <c:v>0.454213167469185</c:v>
                </c:pt>
                <c:pt idx="8">
                  <c:v>0.45383178758135678</c:v>
                </c:pt>
                <c:pt idx="9">
                  <c:v>0.44887267592318486</c:v>
                </c:pt>
                <c:pt idx="10">
                  <c:v>0.44846744120980386</c:v>
                </c:pt>
                <c:pt idx="11">
                  <c:v>0.45601989748155186</c:v>
                </c:pt>
                <c:pt idx="12">
                  <c:v>0.45167670795685089</c:v>
                </c:pt>
                <c:pt idx="13">
                  <c:v>0.44504322288735959</c:v>
                </c:pt>
                <c:pt idx="14">
                  <c:v>0.44844974970527701</c:v>
                </c:pt>
                <c:pt idx="15">
                  <c:v>0.44677181761909784</c:v>
                </c:pt>
                <c:pt idx="16">
                  <c:v>0.44898124943807166</c:v>
                </c:pt>
                <c:pt idx="17">
                  <c:v>0.45361812428858367</c:v>
                </c:pt>
                <c:pt idx="18">
                  <c:v>0.45586881199837775</c:v>
                </c:pt>
                <c:pt idx="19">
                  <c:v>0.45481216160001448</c:v>
                </c:pt>
                <c:pt idx="20">
                  <c:v>0.45382416356487848</c:v>
                </c:pt>
                <c:pt idx="21">
                  <c:v>0.45579279622194546</c:v>
                </c:pt>
                <c:pt idx="22">
                  <c:v>0.45625798347129504</c:v>
                </c:pt>
                <c:pt idx="23">
                  <c:v>0.45768791688992538</c:v>
                </c:pt>
                <c:pt idx="24">
                  <c:v>0.44782383197926939</c:v>
                </c:pt>
                <c:pt idx="25">
                  <c:v>0.44741791802135289</c:v>
                </c:pt>
                <c:pt idx="26">
                  <c:v>0.44795520759696522</c:v>
                </c:pt>
                <c:pt idx="27">
                  <c:v>0.44998211254120868</c:v>
                </c:pt>
                <c:pt idx="28">
                  <c:v>0.46580748951517881</c:v>
                </c:pt>
                <c:pt idx="29">
                  <c:v>0.46582690919197739</c:v>
                </c:pt>
                <c:pt idx="30">
                  <c:v>0.4626333763921946</c:v>
                </c:pt>
                <c:pt idx="31">
                  <c:v>0.46223638984915688</c:v>
                </c:pt>
                <c:pt idx="32">
                  <c:v>0.46475491230645338</c:v>
                </c:pt>
                <c:pt idx="33">
                  <c:v>0.44798493553481261</c:v>
                </c:pt>
                <c:pt idx="34">
                  <c:v>0.44709523384128214</c:v>
                </c:pt>
                <c:pt idx="35">
                  <c:v>0.44080817301098252</c:v>
                </c:pt>
                <c:pt idx="36">
                  <c:v>0.44586108532777224</c:v>
                </c:pt>
                <c:pt idx="37">
                  <c:v>0.44951696583924466</c:v>
                </c:pt>
                <c:pt idx="38">
                  <c:v>0.44964815897517413</c:v>
                </c:pt>
                <c:pt idx="39">
                  <c:v>0.45016024154185902</c:v>
                </c:pt>
                <c:pt idx="40">
                  <c:v>0.45037367869790168</c:v>
                </c:pt>
                <c:pt idx="41">
                  <c:v>0.45059704287242625</c:v>
                </c:pt>
                <c:pt idx="42">
                  <c:v>0.4508117513915903</c:v>
                </c:pt>
                <c:pt idx="43">
                  <c:v>0.43380493403705139</c:v>
                </c:pt>
                <c:pt idx="44">
                  <c:v>0.43416908611854932</c:v>
                </c:pt>
                <c:pt idx="45">
                  <c:v>0.43628438191809965</c:v>
                </c:pt>
                <c:pt idx="46">
                  <c:v>0.43740717772544002</c:v>
                </c:pt>
                <c:pt idx="47">
                  <c:v>0.4447951828898371</c:v>
                </c:pt>
                <c:pt idx="48">
                  <c:v>0.45234654855287132</c:v>
                </c:pt>
                <c:pt idx="49">
                  <c:v>0.45168399195340797</c:v>
                </c:pt>
                <c:pt idx="50">
                  <c:v>0.45188178346569297</c:v>
                </c:pt>
                <c:pt idx="51">
                  <c:v>0.4487265863403393</c:v>
                </c:pt>
                <c:pt idx="52">
                  <c:v>0.44377540765263884</c:v>
                </c:pt>
                <c:pt idx="53">
                  <c:v>0.44271961589023689</c:v>
                </c:pt>
                <c:pt idx="54">
                  <c:v>0.4420963954279048</c:v>
                </c:pt>
                <c:pt idx="55">
                  <c:v>0.44331351653501433</c:v>
                </c:pt>
                <c:pt idx="56">
                  <c:v>0.44745702905764717</c:v>
                </c:pt>
                <c:pt idx="57">
                  <c:v>0.44775724176983639</c:v>
                </c:pt>
                <c:pt idx="58">
                  <c:v>0.44790492352377148</c:v>
                </c:pt>
                <c:pt idx="59">
                  <c:v>0.44645798867859843</c:v>
                </c:pt>
              </c:numCache>
            </c:numRef>
          </c:val>
          <c:smooth val="0"/>
        </c:ser>
        <c:ser>
          <c:idx val="2"/>
          <c:order val="1"/>
          <c:tx>
            <c:v>Periphery countries</c:v>
          </c:tx>
          <c:spPr>
            <a:ln w="22225">
              <a:solidFill>
                <a:schemeClr val="tx1"/>
              </a:solidFill>
              <a:prstDash val="dash"/>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Core3'!$F$1691:$F$1750</c:f>
              <c:numCache>
                <c:formatCode>0.000</c:formatCode>
                <c:ptCount val="60"/>
                <c:pt idx="0">
                  <c:v>0.47601514253050559</c:v>
                </c:pt>
                <c:pt idx="1">
                  <c:v>0.49078163990804374</c:v>
                </c:pt>
                <c:pt idx="2">
                  <c:v>0.49077078466850332</c:v>
                </c:pt>
                <c:pt idx="3">
                  <c:v>0.49307573778231689</c:v>
                </c:pt>
                <c:pt idx="4">
                  <c:v>0.49765535667639266</c:v>
                </c:pt>
                <c:pt idx="5">
                  <c:v>0.47860414240638727</c:v>
                </c:pt>
                <c:pt idx="6">
                  <c:v>0.50393846440457135</c:v>
                </c:pt>
                <c:pt idx="7">
                  <c:v>0.4938952512819933</c:v>
                </c:pt>
                <c:pt idx="8">
                  <c:v>0.49401930499275387</c:v>
                </c:pt>
                <c:pt idx="9">
                  <c:v>0.48894355534902367</c:v>
                </c:pt>
                <c:pt idx="10">
                  <c:v>0.48869624091448682</c:v>
                </c:pt>
                <c:pt idx="11">
                  <c:v>0.49955876789970199</c:v>
                </c:pt>
                <c:pt idx="12">
                  <c:v>0.49499142338263413</c:v>
                </c:pt>
                <c:pt idx="13">
                  <c:v>0.47733223601985791</c:v>
                </c:pt>
                <c:pt idx="14">
                  <c:v>0.48237568659993657</c:v>
                </c:pt>
                <c:pt idx="15">
                  <c:v>0.48658883299862504</c:v>
                </c:pt>
                <c:pt idx="16">
                  <c:v>0.48861121472291141</c:v>
                </c:pt>
                <c:pt idx="17">
                  <c:v>0.48581514140094395</c:v>
                </c:pt>
                <c:pt idx="18">
                  <c:v>0.48866968046911718</c:v>
                </c:pt>
                <c:pt idx="19">
                  <c:v>0.48800190338909466</c:v>
                </c:pt>
                <c:pt idx="20">
                  <c:v>0.48765474353376231</c:v>
                </c:pt>
                <c:pt idx="21">
                  <c:v>0.48917973390995761</c:v>
                </c:pt>
                <c:pt idx="22">
                  <c:v>0.48794684741885325</c:v>
                </c:pt>
                <c:pt idx="23">
                  <c:v>0.48621769203892928</c:v>
                </c:pt>
                <c:pt idx="24">
                  <c:v>0.48403079077534822</c:v>
                </c:pt>
                <c:pt idx="25">
                  <c:v>0.48382526153154354</c:v>
                </c:pt>
                <c:pt idx="26">
                  <c:v>0.48441656047473797</c:v>
                </c:pt>
                <c:pt idx="27">
                  <c:v>0.48695116302226454</c:v>
                </c:pt>
                <c:pt idx="28">
                  <c:v>0.49961462884898888</c:v>
                </c:pt>
                <c:pt idx="29">
                  <c:v>0.49963899664648581</c:v>
                </c:pt>
                <c:pt idx="30">
                  <c:v>0.49555318318613495</c:v>
                </c:pt>
                <c:pt idx="31">
                  <c:v>0.49471614525717938</c:v>
                </c:pt>
                <c:pt idx="32">
                  <c:v>0.49777972285754413</c:v>
                </c:pt>
                <c:pt idx="33">
                  <c:v>0.4790919017785174</c:v>
                </c:pt>
                <c:pt idx="34">
                  <c:v>0.47707980737301964</c:v>
                </c:pt>
                <c:pt idx="35">
                  <c:v>0.46444994327968636</c:v>
                </c:pt>
                <c:pt idx="36">
                  <c:v>0.48145097059198078</c:v>
                </c:pt>
                <c:pt idx="37">
                  <c:v>0.48043934484522521</c:v>
                </c:pt>
                <c:pt idx="38">
                  <c:v>0.48034496120500347</c:v>
                </c:pt>
                <c:pt idx="39">
                  <c:v>0.48059402144305186</c:v>
                </c:pt>
                <c:pt idx="40">
                  <c:v>0.48589703321333921</c:v>
                </c:pt>
                <c:pt idx="41">
                  <c:v>0.4805815398084099</c:v>
                </c:pt>
                <c:pt idx="42">
                  <c:v>0.47819600288528896</c:v>
                </c:pt>
                <c:pt idx="43">
                  <c:v>0.45115231989262516</c:v>
                </c:pt>
                <c:pt idx="44">
                  <c:v>0.45203240870344635</c:v>
                </c:pt>
                <c:pt idx="45">
                  <c:v>0.45473081825524098</c:v>
                </c:pt>
                <c:pt idx="46">
                  <c:v>0.45760848387703351</c:v>
                </c:pt>
                <c:pt idx="47">
                  <c:v>0.46204868373875813</c:v>
                </c:pt>
                <c:pt idx="48">
                  <c:v>0.48103061225784588</c:v>
                </c:pt>
                <c:pt idx="49">
                  <c:v>0.47884715961366831</c:v>
                </c:pt>
                <c:pt idx="50">
                  <c:v>0.47780241202432688</c:v>
                </c:pt>
                <c:pt idx="51">
                  <c:v>0.4737333835902876</c:v>
                </c:pt>
                <c:pt idx="52">
                  <c:v>0.47155457612480589</c:v>
                </c:pt>
                <c:pt idx="53">
                  <c:v>0.47292174763666411</c:v>
                </c:pt>
                <c:pt idx="54">
                  <c:v>0.47267791489805139</c:v>
                </c:pt>
                <c:pt idx="55">
                  <c:v>0.47486415232872381</c:v>
                </c:pt>
                <c:pt idx="56">
                  <c:v>0.48423932433531225</c:v>
                </c:pt>
                <c:pt idx="57">
                  <c:v>0.4837284930130839</c:v>
                </c:pt>
                <c:pt idx="58">
                  <c:v>0.48382686550937193</c:v>
                </c:pt>
                <c:pt idx="59">
                  <c:v>0.48126372159499542</c:v>
                </c:pt>
              </c:numCache>
            </c:numRef>
          </c:val>
          <c:smooth val="0"/>
        </c:ser>
        <c:ser>
          <c:idx val="1"/>
          <c:order val="2"/>
          <c:tx>
            <c:v>Transition countries</c:v>
          </c:tx>
          <c:spPr>
            <a:ln>
              <a:prstDash val="sysDot"/>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Core3'!$F$1629:$F$1688</c:f>
              <c:numCache>
                <c:formatCode>0.000</c:formatCode>
                <c:ptCount val="60"/>
                <c:pt idx="0">
                  <c:v>0.41906658427429844</c:v>
                </c:pt>
                <c:pt idx="1">
                  <c:v>0.43814569933115138</c:v>
                </c:pt>
                <c:pt idx="2">
                  <c:v>0.43824389224775073</c:v>
                </c:pt>
                <c:pt idx="3">
                  <c:v>0.44043165987069766</c:v>
                </c:pt>
                <c:pt idx="4">
                  <c:v>0.44618192486520181</c:v>
                </c:pt>
                <c:pt idx="5">
                  <c:v>0.42776125151544381</c:v>
                </c:pt>
                <c:pt idx="6">
                  <c:v>0.44792496416371591</c:v>
                </c:pt>
                <c:pt idx="7">
                  <c:v>0.44181251627768348</c:v>
                </c:pt>
                <c:pt idx="8">
                  <c:v>0.44127318839029561</c:v>
                </c:pt>
                <c:pt idx="9">
                  <c:v>0.43635052610261038</c:v>
                </c:pt>
                <c:pt idx="10">
                  <c:v>0.43589594130209003</c:v>
                </c:pt>
                <c:pt idx="11">
                  <c:v>0.44241400047588048</c:v>
                </c:pt>
                <c:pt idx="12">
                  <c:v>0.43814085938629238</c:v>
                </c:pt>
                <c:pt idx="13">
                  <c:v>0.43495290628345562</c:v>
                </c:pt>
                <c:pt idx="14">
                  <c:v>0.43784789442569638</c:v>
                </c:pt>
                <c:pt idx="15">
                  <c:v>0.43432900031299704</c:v>
                </c:pt>
                <c:pt idx="16">
                  <c:v>0.43659688528656038</c:v>
                </c:pt>
                <c:pt idx="17">
                  <c:v>0.44355655644097125</c:v>
                </c:pt>
                <c:pt idx="18">
                  <c:v>0.44561854060127049</c:v>
                </c:pt>
                <c:pt idx="19">
                  <c:v>0.44444036729092667</c:v>
                </c:pt>
                <c:pt idx="20">
                  <c:v>0.44325210732460096</c:v>
                </c:pt>
                <c:pt idx="21">
                  <c:v>0.44535937819444327</c:v>
                </c:pt>
                <c:pt idx="22">
                  <c:v>0.44635521348768342</c:v>
                </c:pt>
                <c:pt idx="23">
                  <c:v>0.44877236215586214</c:v>
                </c:pt>
                <c:pt idx="24">
                  <c:v>0.43650915735549389</c:v>
                </c:pt>
                <c:pt idx="25">
                  <c:v>0.43604062317441988</c:v>
                </c:pt>
                <c:pt idx="26">
                  <c:v>0.43656103482266201</c:v>
                </c:pt>
                <c:pt idx="27">
                  <c:v>0.43842928426588057</c:v>
                </c:pt>
                <c:pt idx="28">
                  <c:v>0.45524275847336226</c:v>
                </c:pt>
                <c:pt idx="29">
                  <c:v>0.45526063186244287</c:v>
                </c:pt>
                <c:pt idx="30">
                  <c:v>0.45234593676908835</c:v>
                </c:pt>
                <c:pt idx="31">
                  <c:v>0.45208646628415083</c:v>
                </c:pt>
                <c:pt idx="32">
                  <c:v>0.45443465900923735</c:v>
                </c:pt>
                <c:pt idx="33">
                  <c:v>0.43826400858365383</c:v>
                </c:pt>
                <c:pt idx="34">
                  <c:v>0.43772505461261452</c:v>
                </c:pt>
                <c:pt idx="35">
                  <c:v>0.43342011980201323</c:v>
                </c:pt>
                <c:pt idx="36">
                  <c:v>0.43473924618270626</c:v>
                </c:pt>
                <c:pt idx="37">
                  <c:v>0.43985372239987469</c:v>
                </c:pt>
                <c:pt idx="38">
                  <c:v>0.44005540827835304</c:v>
                </c:pt>
                <c:pt idx="39">
                  <c:v>0.4406496853227363</c:v>
                </c:pt>
                <c:pt idx="40">
                  <c:v>0.4392726304118264</c:v>
                </c:pt>
                <c:pt idx="41">
                  <c:v>0.44122688757993245</c:v>
                </c:pt>
                <c:pt idx="42">
                  <c:v>0.44225417279980983</c:v>
                </c:pt>
                <c:pt idx="43">
                  <c:v>0.42838387595718447</c:v>
                </c:pt>
                <c:pt idx="44">
                  <c:v>0.42858679781076997</c:v>
                </c:pt>
                <c:pt idx="45">
                  <c:v>0.43051987056274266</c:v>
                </c:pt>
                <c:pt idx="46">
                  <c:v>0.43109426955306701</c:v>
                </c:pt>
                <c:pt idx="47">
                  <c:v>0.43940346387455143</c:v>
                </c:pt>
                <c:pt idx="48">
                  <c:v>0.44338277864506753</c:v>
                </c:pt>
                <c:pt idx="49">
                  <c:v>0.44319550205957525</c:v>
                </c:pt>
                <c:pt idx="50">
                  <c:v>0.44378158704111875</c:v>
                </c:pt>
                <c:pt idx="51">
                  <c:v>0.44091196219973111</c:v>
                </c:pt>
                <c:pt idx="52">
                  <c:v>0.43509441750508687</c:v>
                </c:pt>
                <c:pt idx="53">
                  <c:v>0.43328144971947946</c:v>
                </c:pt>
                <c:pt idx="54">
                  <c:v>0.43253967059348392</c:v>
                </c:pt>
                <c:pt idx="55">
                  <c:v>0.43345394284948097</c:v>
                </c:pt>
                <c:pt idx="56">
                  <c:v>0.43596256178337711</c:v>
                </c:pt>
                <c:pt idx="57">
                  <c:v>0.43651622575632182</c:v>
                </c:pt>
                <c:pt idx="58">
                  <c:v>0.43667931665327181</c:v>
                </c:pt>
                <c:pt idx="59">
                  <c:v>0.43558119714222554</c:v>
                </c:pt>
              </c:numCache>
            </c:numRef>
          </c:val>
          <c:smooth val="0"/>
        </c:ser>
        <c:dLbls>
          <c:showLegendKey val="0"/>
          <c:showVal val="0"/>
          <c:showCatName val="0"/>
          <c:showSerName val="0"/>
          <c:showPercent val="0"/>
          <c:showBubbleSize val="0"/>
        </c:dLbls>
        <c:smooth val="0"/>
        <c:axId val="222432976"/>
        <c:axId val="222433536"/>
      </c:lineChart>
      <c:catAx>
        <c:axId val="222432976"/>
        <c:scaling>
          <c:orientation val="minMax"/>
        </c:scaling>
        <c:delete val="0"/>
        <c:axPos val="b"/>
        <c:numFmt formatCode="General" sourceLinked="1"/>
        <c:majorTickMark val="out"/>
        <c:minorTickMark val="none"/>
        <c:tickLblPos val="nextTo"/>
        <c:txPr>
          <a:bodyPr rot="-5400000" vert="horz"/>
          <a:lstStyle/>
          <a:p>
            <a:pPr>
              <a:defRPr/>
            </a:pPr>
            <a:endParaRPr lang="mk-MK"/>
          </a:p>
        </c:txPr>
        <c:crossAx val="222433536"/>
        <c:crosses val="autoZero"/>
        <c:auto val="1"/>
        <c:lblAlgn val="ctr"/>
        <c:lblOffset val="100"/>
        <c:tickLblSkip val="4"/>
        <c:noMultiLvlLbl val="0"/>
      </c:catAx>
      <c:valAx>
        <c:axId val="222433536"/>
        <c:scaling>
          <c:orientation val="minMax"/>
          <c:max val="0.55000000000000004"/>
          <c:min val="0.4"/>
        </c:scaling>
        <c:delete val="0"/>
        <c:axPos val="l"/>
        <c:majorGridlines/>
        <c:numFmt formatCode="0.00" sourceLinked="0"/>
        <c:majorTickMark val="out"/>
        <c:minorTickMark val="none"/>
        <c:tickLblPos val="nextTo"/>
        <c:crossAx val="222432976"/>
        <c:crosses val="autoZero"/>
        <c:crossBetween val="between"/>
        <c:majorUnit val="0.05"/>
      </c:valAx>
      <c:spPr>
        <a:noFill/>
        <a:ln>
          <a:solidFill>
            <a:schemeClr val="bg1">
              <a:lumMod val="65000"/>
            </a:schemeClr>
          </a:solidFill>
        </a:ln>
      </c:spPr>
    </c:plotArea>
    <c:legend>
      <c:legendPos val="r"/>
      <c:layout>
        <c:manualLayout>
          <c:xMode val="edge"/>
          <c:yMode val="edge"/>
          <c:x val="9.8917183224437377E-2"/>
          <c:y val="6.0331202994244583E-2"/>
          <c:w val="0.48646255654213427"/>
          <c:h val="0.18990949001330079"/>
        </c:manualLayout>
      </c:layout>
      <c:overlay val="0"/>
    </c:legend>
    <c:plotVisOnly val="1"/>
    <c:dispBlanksAs val="gap"/>
    <c:showDLblsOverMax val="0"/>
  </c:chart>
  <c:txPr>
    <a:bodyPr/>
    <a:lstStyle/>
    <a:p>
      <a:pPr>
        <a:defRPr>
          <a:latin typeface="Tahoma" pitchFamily="34" charset="0"/>
          <a:ea typeface="Tahoma" pitchFamily="34" charset="0"/>
          <a:cs typeface="Tahoma" pitchFamily="34" charset="0"/>
        </a:defRPr>
      </a:pPr>
      <a:endParaRPr lang="mk-MK"/>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664459680553025E-2"/>
          <c:y val="5.1400554097404488E-2"/>
          <c:w val="0.83365591397849792"/>
          <c:h val="0.8812893359428321"/>
        </c:manualLayout>
      </c:layout>
      <c:lineChart>
        <c:grouping val="standard"/>
        <c:varyColors val="0"/>
        <c:ser>
          <c:idx val="0"/>
          <c:order val="0"/>
          <c:tx>
            <c:v>Whole sample</c:v>
          </c:tx>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Core3'!$N$1567:$N$1626</c:f>
              <c:numCache>
                <c:formatCode>0.000</c:formatCode>
                <c:ptCount val="60"/>
                <c:pt idx="0">
                  <c:v>-5.8340261713461317</c:v>
                </c:pt>
                <c:pt idx="1">
                  <c:v>-5.8730316926180324</c:v>
                </c:pt>
                <c:pt idx="2">
                  <c:v>-5.8057372053345597</c:v>
                </c:pt>
                <c:pt idx="3">
                  <c:v>-5.7758555041110284</c:v>
                </c:pt>
                <c:pt idx="4">
                  <c:v>-5.7874478319925684</c:v>
                </c:pt>
                <c:pt idx="5">
                  <c:v>-5.8038741923471804</c:v>
                </c:pt>
                <c:pt idx="6">
                  <c:v>-5.7655409423627457</c:v>
                </c:pt>
                <c:pt idx="7">
                  <c:v>-5.7746697901216484</c:v>
                </c:pt>
                <c:pt idx="8">
                  <c:v>-5.7782115036619324</c:v>
                </c:pt>
                <c:pt idx="9">
                  <c:v>-5.751794436255131</c:v>
                </c:pt>
                <c:pt idx="10">
                  <c:v>-5.7051779533992244</c:v>
                </c:pt>
                <c:pt idx="11">
                  <c:v>-5.6936670555729094</c:v>
                </c:pt>
                <c:pt idx="12">
                  <c:v>-5.7197535310465568</c:v>
                </c:pt>
                <c:pt idx="13">
                  <c:v>-5.6691261919460105</c:v>
                </c:pt>
                <c:pt idx="14">
                  <c:v>-5.6659759036334645</c:v>
                </c:pt>
                <c:pt idx="15">
                  <c:v>-5.6640716214307698</c:v>
                </c:pt>
                <c:pt idx="16">
                  <c:v>-5.7094049139171021</c:v>
                </c:pt>
                <c:pt idx="17">
                  <c:v>-5.5965954458319169</c:v>
                </c:pt>
                <c:pt idx="18">
                  <c:v>-5.6004354642341116</c:v>
                </c:pt>
                <c:pt idx="19">
                  <c:v>-5.6307781866456983</c:v>
                </c:pt>
                <c:pt idx="20">
                  <c:v>-5.6340030417983149</c:v>
                </c:pt>
                <c:pt idx="21">
                  <c:v>-5.6236060259147784</c:v>
                </c:pt>
                <c:pt idx="22">
                  <c:v>-5.6429215311423695</c:v>
                </c:pt>
                <c:pt idx="23">
                  <c:v>-5.6300135147351087</c:v>
                </c:pt>
                <c:pt idx="24">
                  <c:v>-5.6600874687492491</c:v>
                </c:pt>
                <c:pt idx="25">
                  <c:v>-5.6663348184695002</c:v>
                </c:pt>
                <c:pt idx="26">
                  <c:v>-5.6606722832662202</c:v>
                </c:pt>
                <c:pt idx="27">
                  <c:v>-5.6400866297456895</c:v>
                </c:pt>
                <c:pt idx="28">
                  <c:v>-5.6455130533734446</c:v>
                </c:pt>
                <c:pt idx="29">
                  <c:v>-5.6018035425134807</c:v>
                </c:pt>
                <c:pt idx="30">
                  <c:v>-5.5929514755770215</c:v>
                </c:pt>
                <c:pt idx="31">
                  <c:v>-5.6019234014791381</c:v>
                </c:pt>
                <c:pt idx="32">
                  <c:v>-5.569857269924376</c:v>
                </c:pt>
                <c:pt idx="33">
                  <c:v>-5.5567219789487297</c:v>
                </c:pt>
                <c:pt idx="34">
                  <c:v>-5.5728284922201432</c:v>
                </c:pt>
                <c:pt idx="35">
                  <c:v>-5.5706872715916091</c:v>
                </c:pt>
                <c:pt idx="36">
                  <c:v>-5.586798098563893</c:v>
                </c:pt>
                <c:pt idx="37">
                  <c:v>-5.5735576632965085</c:v>
                </c:pt>
                <c:pt idx="38">
                  <c:v>-5.5864284580701824</c:v>
                </c:pt>
                <c:pt idx="39">
                  <c:v>-5.6109101479089665</c:v>
                </c:pt>
                <c:pt idx="40">
                  <c:v>-5.6211164000923954</c:v>
                </c:pt>
                <c:pt idx="41">
                  <c:v>-5.6043016025599766</c:v>
                </c:pt>
                <c:pt idx="42">
                  <c:v>-5.6127080293504807</c:v>
                </c:pt>
                <c:pt idx="43">
                  <c:v>-5.6351244797189759</c:v>
                </c:pt>
                <c:pt idx="44">
                  <c:v>-5.6319511611707025</c:v>
                </c:pt>
                <c:pt idx="45">
                  <c:v>-5.6172002672618753</c:v>
                </c:pt>
                <c:pt idx="46">
                  <c:v>-5.6103576350479862</c:v>
                </c:pt>
                <c:pt idx="47">
                  <c:v>-5.5806280326883124</c:v>
                </c:pt>
                <c:pt idx="48">
                  <c:v>-5.5835527472943793</c:v>
                </c:pt>
                <c:pt idx="49">
                  <c:v>-5.5781836173176238</c:v>
                </c:pt>
                <c:pt idx="50">
                  <c:v>-5.5866177199210023</c:v>
                </c:pt>
                <c:pt idx="51">
                  <c:v>-5.5839075917798304</c:v>
                </c:pt>
                <c:pt idx="52">
                  <c:v>-5.6152051681831905</c:v>
                </c:pt>
                <c:pt idx="53">
                  <c:v>-5.5943182771553985</c:v>
                </c:pt>
                <c:pt idx="54">
                  <c:v>-5.6047929037792263</c:v>
                </c:pt>
                <c:pt idx="55">
                  <c:v>-5.6065724599898159</c:v>
                </c:pt>
                <c:pt idx="56">
                  <c:v>-5.5978014625019243</c:v>
                </c:pt>
                <c:pt idx="57">
                  <c:v>-5.5463444186988324</c:v>
                </c:pt>
                <c:pt idx="58">
                  <c:v>-5.5693017936717464</c:v>
                </c:pt>
                <c:pt idx="59">
                  <c:v>-5.5674982965063755</c:v>
                </c:pt>
              </c:numCache>
            </c:numRef>
          </c:val>
          <c:smooth val="0"/>
        </c:ser>
        <c:ser>
          <c:idx val="1"/>
          <c:order val="1"/>
          <c:tx>
            <c:v>Transition countries</c:v>
          </c:tx>
          <c:spPr>
            <a:ln>
              <a:prstDash val="sysDot"/>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Core3'!$N$1629:$N$1688</c:f>
              <c:numCache>
                <c:formatCode>0.000</c:formatCode>
                <c:ptCount val="60"/>
                <c:pt idx="0">
                  <c:v>-6.3899503484485205</c:v>
                </c:pt>
                <c:pt idx="1">
                  <c:v>-6.4350517525952906</c:v>
                </c:pt>
                <c:pt idx="2">
                  <c:v>-6.3325778294090043</c:v>
                </c:pt>
                <c:pt idx="3">
                  <c:v>-6.2990111308720094</c:v>
                </c:pt>
                <c:pt idx="4">
                  <c:v>-6.3206206288582685</c:v>
                </c:pt>
                <c:pt idx="5">
                  <c:v>-6.3475720108131117</c:v>
                </c:pt>
                <c:pt idx="6">
                  <c:v>-6.2885974345258884</c:v>
                </c:pt>
                <c:pt idx="7">
                  <c:v>-6.2949466808483221</c:v>
                </c:pt>
                <c:pt idx="8">
                  <c:v>-6.3143564466742141</c:v>
                </c:pt>
                <c:pt idx="9">
                  <c:v>-6.2940697166855815</c:v>
                </c:pt>
                <c:pt idx="10">
                  <c:v>-6.2241358149695944</c:v>
                </c:pt>
                <c:pt idx="11">
                  <c:v>-6.2092110466235182</c:v>
                </c:pt>
                <c:pt idx="12">
                  <c:v>-6.2481413283976694</c:v>
                </c:pt>
                <c:pt idx="13">
                  <c:v>-6.1737512338110498</c:v>
                </c:pt>
                <c:pt idx="14">
                  <c:v>-6.1716582842615644</c:v>
                </c:pt>
                <c:pt idx="15">
                  <c:v>-6.1702940439340814</c:v>
                </c:pt>
                <c:pt idx="16">
                  <c:v>-6.2274820241865445</c:v>
                </c:pt>
                <c:pt idx="17">
                  <c:v>-6.0928658183468745</c:v>
                </c:pt>
                <c:pt idx="18">
                  <c:v>-6.0921300046468652</c:v>
                </c:pt>
                <c:pt idx="19">
                  <c:v>-6.1344636322610944</c:v>
                </c:pt>
                <c:pt idx="20">
                  <c:v>-6.1435179539254268</c:v>
                </c:pt>
                <c:pt idx="21">
                  <c:v>-6.1231936974210148</c:v>
                </c:pt>
                <c:pt idx="22">
                  <c:v>-6.1298700427825805</c:v>
                </c:pt>
                <c:pt idx="23">
                  <c:v>-6.112906800640955</c:v>
                </c:pt>
                <c:pt idx="24">
                  <c:v>-6.1588188357881855</c:v>
                </c:pt>
                <c:pt idx="25">
                  <c:v>-6.1582789463166145</c:v>
                </c:pt>
                <c:pt idx="26">
                  <c:v>-6.1326054624755777</c:v>
                </c:pt>
                <c:pt idx="27">
                  <c:v>-6.1084243793321251</c:v>
                </c:pt>
                <c:pt idx="28">
                  <c:v>-6.1044273418558808</c:v>
                </c:pt>
                <c:pt idx="29">
                  <c:v>-6.0457541447004095</c:v>
                </c:pt>
                <c:pt idx="30">
                  <c:v>-6.0214671963891382</c:v>
                </c:pt>
                <c:pt idx="31">
                  <c:v>-6.0350276476325044</c:v>
                </c:pt>
                <c:pt idx="32">
                  <c:v>-6.0075171662695599</c:v>
                </c:pt>
                <c:pt idx="33">
                  <c:v>-5.9811283116964153</c:v>
                </c:pt>
                <c:pt idx="34">
                  <c:v>-5.9877574833922544</c:v>
                </c:pt>
                <c:pt idx="35">
                  <c:v>-5.9929131741090576</c:v>
                </c:pt>
                <c:pt idx="36">
                  <c:v>-6.0083924968293401</c:v>
                </c:pt>
                <c:pt idx="37">
                  <c:v>-5.9835272622867262</c:v>
                </c:pt>
                <c:pt idx="38">
                  <c:v>-5.9848480345674391</c:v>
                </c:pt>
                <c:pt idx="39">
                  <c:v>-6.023154727098329</c:v>
                </c:pt>
                <c:pt idx="40">
                  <c:v>-6.0586906778409872</c:v>
                </c:pt>
                <c:pt idx="41">
                  <c:v>-6.0372496573077328</c:v>
                </c:pt>
                <c:pt idx="42">
                  <c:v>-6.0349147028614745</c:v>
                </c:pt>
                <c:pt idx="43">
                  <c:v>-6.0641651542849475</c:v>
                </c:pt>
                <c:pt idx="44">
                  <c:v>-6.0618103032767365</c:v>
                </c:pt>
                <c:pt idx="45">
                  <c:v>-6.0275792373038355</c:v>
                </c:pt>
                <c:pt idx="46">
                  <c:v>-6.0013290987632679</c:v>
                </c:pt>
                <c:pt idx="47">
                  <c:v>-5.9731594749385488</c:v>
                </c:pt>
                <c:pt idx="48">
                  <c:v>-5.9693020827955134</c:v>
                </c:pt>
                <c:pt idx="49">
                  <c:v>-5.9572988763768899</c:v>
                </c:pt>
                <c:pt idx="50">
                  <c:v>-5.9482657250414421</c:v>
                </c:pt>
                <c:pt idx="51">
                  <c:v>-5.9463887440437873</c:v>
                </c:pt>
                <c:pt idx="52">
                  <c:v>-5.9851172978313052</c:v>
                </c:pt>
                <c:pt idx="53">
                  <c:v>-5.9518966868706134</c:v>
                </c:pt>
                <c:pt idx="54">
                  <c:v>-5.9581183079548525</c:v>
                </c:pt>
                <c:pt idx="55">
                  <c:v>-5.9627903298309795</c:v>
                </c:pt>
                <c:pt idx="56">
                  <c:v>-5.9566299350675891</c:v>
                </c:pt>
                <c:pt idx="57">
                  <c:v>-5.895813021698677</c:v>
                </c:pt>
                <c:pt idx="58">
                  <c:v>-5.914115838529816</c:v>
                </c:pt>
                <c:pt idx="59">
                  <c:v>-5.9132859239568951</c:v>
                </c:pt>
              </c:numCache>
            </c:numRef>
          </c:val>
          <c:smooth val="0"/>
        </c:ser>
        <c:ser>
          <c:idx val="2"/>
          <c:order val="2"/>
          <c:tx>
            <c:v>Periphery countries</c:v>
          </c:tx>
          <c:spPr>
            <a:ln w="22225">
              <a:solidFill>
                <a:schemeClr val="tx1"/>
              </a:solidFill>
              <a:prstDash val="dash"/>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Core3'!$N$1691:$N$1750</c:f>
              <c:numCache>
                <c:formatCode>0.000</c:formatCode>
                <c:ptCount val="60"/>
                <c:pt idx="0">
                  <c:v>-4.0550688046184877</c:v>
                </c:pt>
                <c:pt idx="1">
                  <c:v>-4.0745675006907955</c:v>
                </c:pt>
                <c:pt idx="2">
                  <c:v>-4.1198472082962887</c:v>
                </c:pt>
                <c:pt idx="3">
                  <c:v>-4.1017574984759015</c:v>
                </c:pt>
                <c:pt idx="4">
                  <c:v>-4.0812948820223136</c:v>
                </c:pt>
                <c:pt idx="5">
                  <c:v>-4.0640411732561885</c:v>
                </c:pt>
                <c:pt idx="6">
                  <c:v>-4.0917601674406914</c:v>
                </c:pt>
                <c:pt idx="7">
                  <c:v>-4.1097837397961792</c:v>
                </c:pt>
                <c:pt idx="8">
                  <c:v>-4.0625476860225671</c:v>
                </c:pt>
                <c:pt idx="9">
                  <c:v>-4.0165135388776765</c:v>
                </c:pt>
                <c:pt idx="10">
                  <c:v>-4.0445127963739882</c:v>
                </c:pt>
                <c:pt idx="11">
                  <c:v>-4.0439262842109382</c:v>
                </c:pt>
                <c:pt idx="12">
                  <c:v>-4.028912579522979</c:v>
                </c:pt>
                <c:pt idx="13">
                  <c:v>-4.0543260579778808</c:v>
                </c:pt>
                <c:pt idx="14">
                  <c:v>-4.0477922856236459</c:v>
                </c:pt>
                <c:pt idx="15">
                  <c:v>-4.0441598694202279</c:v>
                </c:pt>
                <c:pt idx="16">
                  <c:v>-4.0515581610548734</c:v>
                </c:pt>
                <c:pt idx="17">
                  <c:v>-4.0085302537840395</c:v>
                </c:pt>
                <c:pt idx="18">
                  <c:v>-4.0270129349132899</c:v>
                </c:pt>
                <c:pt idx="19">
                  <c:v>-4.0189847606764122</c:v>
                </c:pt>
                <c:pt idx="20">
                  <c:v>-4.0035553229915095</c:v>
                </c:pt>
                <c:pt idx="21">
                  <c:v>-4.0249254770948006</c:v>
                </c:pt>
                <c:pt idx="22">
                  <c:v>-4.0846862938937063</c:v>
                </c:pt>
                <c:pt idx="23">
                  <c:v>-4.0847549998363455</c:v>
                </c:pt>
                <c:pt idx="24">
                  <c:v>-4.0641470942246984</c:v>
                </c:pt>
                <c:pt idx="25">
                  <c:v>-4.0921136093587833</c:v>
                </c:pt>
                <c:pt idx="26">
                  <c:v>-4.1504861097962671</c:v>
                </c:pt>
                <c:pt idx="27">
                  <c:v>-4.1414058310691555</c:v>
                </c:pt>
                <c:pt idx="28">
                  <c:v>-4.1769873302296077</c:v>
                </c:pt>
                <c:pt idx="29">
                  <c:v>-4.181161615515288</c:v>
                </c:pt>
                <c:pt idx="30">
                  <c:v>-4.2217011689782877</c:v>
                </c:pt>
                <c:pt idx="31">
                  <c:v>-4.2159898137883145</c:v>
                </c:pt>
                <c:pt idx="32">
                  <c:v>-4.1693456016197485</c:v>
                </c:pt>
                <c:pt idx="33">
                  <c:v>-4.1986217141561424</c:v>
                </c:pt>
                <c:pt idx="34">
                  <c:v>-4.2450557204693427</c:v>
                </c:pt>
                <c:pt idx="35">
                  <c:v>-4.2195643835357703</c:v>
                </c:pt>
                <c:pt idx="36">
                  <c:v>-4.2376960241144523</c:v>
                </c:pt>
                <c:pt idx="37">
                  <c:v>-4.2616549465278295</c:v>
                </c:pt>
                <c:pt idx="38">
                  <c:v>-4.3114858132789253</c:v>
                </c:pt>
                <c:pt idx="39">
                  <c:v>-4.2917274945030757</c:v>
                </c:pt>
                <c:pt idx="40">
                  <c:v>-4.2208787112969155</c:v>
                </c:pt>
                <c:pt idx="41">
                  <c:v>-4.2188678273671636</c:v>
                </c:pt>
                <c:pt idx="42">
                  <c:v>-4.2616466741153394</c:v>
                </c:pt>
                <c:pt idx="43">
                  <c:v>-4.2621943211079003</c:v>
                </c:pt>
                <c:pt idx="44">
                  <c:v>-4.2564019064313925</c:v>
                </c:pt>
                <c:pt idx="45">
                  <c:v>-4.3039875631276345</c:v>
                </c:pt>
                <c:pt idx="46">
                  <c:v>-4.3592489511591834</c:v>
                </c:pt>
                <c:pt idx="47">
                  <c:v>-4.3245274174875368</c:v>
                </c:pt>
                <c:pt idx="48">
                  <c:v>-4.3491548736907655</c:v>
                </c:pt>
                <c:pt idx="49">
                  <c:v>-4.365014788327926</c:v>
                </c:pt>
                <c:pt idx="50">
                  <c:v>-4.4293441035356524</c:v>
                </c:pt>
                <c:pt idx="51">
                  <c:v>-4.4239679045351794</c:v>
                </c:pt>
                <c:pt idx="52">
                  <c:v>-4.4314863533092304</c:v>
                </c:pt>
                <c:pt idx="53">
                  <c:v>-4.4500673660668371</c:v>
                </c:pt>
                <c:pt idx="54">
                  <c:v>-4.4741516104172065</c:v>
                </c:pt>
                <c:pt idx="55">
                  <c:v>-4.4666752764980755</c:v>
                </c:pt>
                <c:pt idx="56">
                  <c:v>-4.4495503502918314</c:v>
                </c:pt>
                <c:pt idx="57">
                  <c:v>-4.4280448890993238</c:v>
                </c:pt>
                <c:pt idx="58">
                  <c:v>-4.4658968501258247</c:v>
                </c:pt>
                <c:pt idx="59">
                  <c:v>-4.4609778886647353</c:v>
                </c:pt>
              </c:numCache>
            </c:numRef>
          </c:val>
          <c:smooth val="0"/>
        </c:ser>
        <c:dLbls>
          <c:showLegendKey val="0"/>
          <c:showVal val="0"/>
          <c:showCatName val="0"/>
          <c:showSerName val="0"/>
          <c:showPercent val="0"/>
          <c:showBubbleSize val="0"/>
        </c:dLbls>
        <c:smooth val="0"/>
        <c:axId val="222436896"/>
        <c:axId val="222437456"/>
      </c:lineChart>
      <c:catAx>
        <c:axId val="222436896"/>
        <c:scaling>
          <c:orientation val="minMax"/>
        </c:scaling>
        <c:delete val="0"/>
        <c:axPos val="b"/>
        <c:numFmt formatCode="General" sourceLinked="1"/>
        <c:majorTickMark val="out"/>
        <c:minorTickMark val="none"/>
        <c:tickLblPos val="low"/>
        <c:txPr>
          <a:bodyPr rot="-5400000" vert="horz"/>
          <a:lstStyle/>
          <a:p>
            <a:pPr>
              <a:defRPr/>
            </a:pPr>
            <a:endParaRPr lang="mk-MK"/>
          </a:p>
        </c:txPr>
        <c:crossAx val="222437456"/>
        <c:crosses val="autoZero"/>
        <c:auto val="1"/>
        <c:lblAlgn val="ctr"/>
        <c:lblOffset val="100"/>
        <c:tickLblSkip val="4"/>
        <c:noMultiLvlLbl val="0"/>
      </c:catAx>
      <c:valAx>
        <c:axId val="222437456"/>
        <c:scaling>
          <c:orientation val="minMax"/>
          <c:max val="-3.5"/>
          <c:min val="-7"/>
        </c:scaling>
        <c:delete val="0"/>
        <c:axPos val="l"/>
        <c:majorGridlines/>
        <c:numFmt formatCode="0.00" sourceLinked="0"/>
        <c:majorTickMark val="out"/>
        <c:minorTickMark val="none"/>
        <c:tickLblPos val="nextTo"/>
        <c:crossAx val="222436896"/>
        <c:crosses val="autoZero"/>
        <c:crossBetween val="between"/>
        <c:majorUnit val="0.5"/>
      </c:valAx>
      <c:spPr>
        <a:noFill/>
        <a:ln>
          <a:solidFill>
            <a:schemeClr val="bg1">
              <a:lumMod val="65000"/>
            </a:schemeClr>
          </a:solidFill>
        </a:ln>
      </c:spPr>
    </c:plotArea>
    <c:legend>
      <c:legendPos val="r"/>
      <c:layout>
        <c:manualLayout>
          <c:xMode val="edge"/>
          <c:yMode val="edge"/>
          <c:x val="8.5240523796314097E-2"/>
          <c:y val="0.18802480572281421"/>
          <c:w val="0.52741907261592302"/>
          <c:h val="0.23826617261077659"/>
        </c:manualLayout>
      </c:layout>
      <c:overlay val="0"/>
    </c:legend>
    <c:plotVisOnly val="1"/>
    <c:dispBlanksAs val="gap"/>
    <c:showDLblsOverMax val="0"/>
  </c:chart>
  <c:txPr>
    <a:bodyPr/>
    <a:lstStyle/>
    <a:p>
      <a:pPr>
        <a:defRPr>
          <a:latin typeface="Tahoma" pitchFamily="34" charset="0"/>
          <a:ea typeface="Tahoma" pitchFamily="34" charset="0"/>
          <a:cs typeface="Tahoma" pitchFamily="34" charset="0"/>
        </a:defRPr>
      </a:pPr>
      <a:endParaRPr lang="mk-MK"/>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66445968055308E-2"/>
          <c:y val="5.1400554097404488E-2"/>
          <c:w val="0.84139285714285761"/>
          <c:h val="0.88128933594283188"/>
        </c:manualLayout>
      </c:layout>
      <c:lineChart>
        <c:grouping val="standard"/>
        <c:varyColors val="0"/>
        <c:ser>
          <c:idx val="0"/>
          <c:order val="0"/>
          <c:tx>
            <c:v>Whole sample</c:v>
          </c:tx>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Core3'!$O$1567:$O$1626</c:f>
              <c:numCache>
                <c:formatCode>0.000</c:formatCode>
                <c:ptCount val="60"/>
                <c:pt idx="0">
                  <c:v>-6.4295522413089854</c:v>
                </c:pt>
                <c:pt idx="1">
                  <c:v>-6.4384469338556123</c:v>
                </c:pt>
                <c:pt idx="2">
                  <c:v>-6.3831317165944865</c:v>
                </c:pt>
                <c:pt idx="3">
                  <c:v>-6.2926975950876738</c:v>
                </c:pt>
                <c:pt idx="4">
                  <c:v>-6.2339755249233724</c:v>
                </c:pt>
                <c:pt idx="5">
                  <c:v>-6.2342168326093228</c:v>
                </c:pt>
                <c:pt idx="6">
                  <c:v>-6.2061285259764505</c:v>
                </c:pt>
                <c:pt idx="7">
                  <c:v>-6.1211287880651852</c:v>
                </c:pt>
                <c:pt idx="8">
                  <c:v>-6.1425675787621685</c:v>
                </c:pt>
                <c:pt idx="9">
                  <c:v>-6.1432106383894389</c:v>
                </c:pt>
                <c:pt idx="10">
                  <c:v>-6.1676711692621726</c:v>
                </c:pt>
                <c:pt idx="11">
                  <c:v>-6.1461881483855665</c:v>
                </c:pt>
                <c:pt idx="12">
                  <c:v>-6.1558187950573169</c:v>
                </c:pt>
                <c:pt idx="13">
                  <c:v>-6.1051934203653975</c:v>
                </c:pt>
                <c:pt idx="14">
                  <c:v>-6.1397558422273448</c:v>
                </c:pt>
                <c:pt idx="15">
                  <c:v>-6.1052182615057919</c:v>
                </c:pt>
                <c:pt idx="16">
                  <c:v>-6.1374686759601813</c:v>
                </c:pt>
                <c:pt idx="17">
                  <c:v>-6.0648727531048729</c:v>
                </c:pt>
                <c:pt idx="18">
                  <c:v>-6.1013879239829691</c:v>
                </c:pt>
                <c:pt idx="19">
                  <c:v>-6.0742978364879745</c:v>
                </c:pt>
                <c:pt idx="20">
                  <c:v>-6.0134441531531522</c:v>
                </c:pt>
                <c:pt idx="21">
                  <c:v>-6.0356619756739924</c:v>
                </c:pt>
                <c:pt idx="22">
                  <c:v>-6.1174163880753314</c:v>
                </c:pt>
                <c:pt idx="23">
                  <c:v>-6.0181636303933725</c:v>
                </c:pt>
                <c:pt idx="24">
                  <c:v>-5.9935053321979765</c:v>
                </c:pt>
                <c:pt idx="25">
                  <c:v>-5.9807874588779875</c:v>
                </c:pt>
                <c:pt idx="26">
                  <c:v>-5.9912712260969743</c:v>
                </c:pt>
                <c:pt idx="27">
                  <c:v>-5.9643934328284915</c:v>
                </c:pt>
                <c:pt idx="28">
                  <c:v>-5.9653385850306426</c:v>
                </c:pt>
                <c:pt idx="29">
                  <c:v>-5.9033643037095382</c:v>
                </c:pt>
                <c:pt idx="30">
                  <c:v>-5.924190686157524</c:v>
                </c:pt>
                <c:pt idx="31">
                  <c:v>-5.8988497051638191</c:v>
                </c:pt>
                <c:pt idx="32">
                  <c:v>-5.8510965052661916</c:v>
                </c:pt>
                <c:pt idx="33">
                  <c:v>-5.8463413614300999</c:v>
                </c:pt>
                <c:pt idx="34">
                  <c:v>-5.9101835791129647</c:v>
                </c:pt>
                <c:pt idx="35">
                  <c:v>-5.8641368621799357</c:v>
                </c:pt>
                <c:pt idx="36">
                  <c:v>-5.8577253797293531</c:v>
                </c:pt>
                <c:pt idx="37">
                  <c:v>-5.7604751290172285</c:v>
                </c:pt>
                <c:pt idx="38">
                  <c:v>-5.6968648144689791</c:v>
                </c:pt>
                <c:pt idx="39">
                  <c:v>-5.9070114672271981</c:v>
                </c:pt>
                <c:pt idx="40">
                  <c:v>-6.063435808607518</c:v>
                </c:pt>
                <c:pt idx="41">
                  <c:v>-6.0948785859483294</c:v>
                </c:pt>
                <c:pt idx="42">
                  <c:v>-6.0661062575644031</c:v>
                </c:pt>
                <c:pt idx="43">
                  <c:v>-5.9660728629033724</c:v>
                </c:pt>
                <c:pt idx="44">
                  <c:v>-5.9009862253620398</c:v>
                </c:pt>
                <c:pt idx="45">
                  <c:v>-5.9366426791044891</c:v>
                </c:pt>
                <c:pt idx="46">
                  <c:v>-5.9673005281720775</c:v>
                </c:pt>
                <c:pt idx="47">
                  <c:v>-5.8698502670377248</c:v>
                </c:pt>
                <c:pt idx="48">
                  <c:v>-5.8527598016669264</c:v>
                </c:pt>
                <c:pt idx="49">
                  <c:v>-5.7901745942287155</c:v>
                </c:pt>
                <c:pt idx="50">
                  <c:v>-5.7892517829672503</c:v>
                </c:pt>
                <c:pt idx="51">
                  <c:v>-5.8142770756909545</c:v>
                </c:pt>
                <c:pt idx="52">
                  <c:v>-5.7983504387142499</c:v>
                </c:pt>
                <c:pt idx="53">
                  <c:v>-5.793992390863643</c:v>
                </c:pt>
                <c:pt idx="54">
                  <c:v>-5.8886566256700394</c:v>
                </c:pt>
                <c:pt idx="55">
                  <c:v>-5.8763628395272196</c:v>
                </c:pt>
                <c:pt idx="56">
                  <c:v>-5.8157726116869055</c:v>
                </c:pt>
                <c:pt idx="57">
                  <c:v>-5.8079643131948764</c:v>
                </c:pt>
                <c:pt idx="58">
                  <c:v>-5.8769287405729083</c:v>
                </c:pt>
                <c:pt idx="59">
                  <c:v>-5.8404460302104555</c:v>
                </c:pt>
              </c:numCache>
            </c:numRef>
          </c:val>
          <c:smooth val="0"/>
        </c:ser>
        <c:ser>
          <c:idx val="1"/>
          <c:order val="1"/>
          <c:tx>
            <c:v>Transition countries</c:v>
          </c:tx>
          <c:spPr>
            <a:ln>
              <a:prstDash val="sysDot"/>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Core3'!$O$1629:$O$1688</c:f>
              <c:numCache>
                <c:formatCode>0.000</c:formatCode>
                <c:ptCount val="60"/>
                <c:pt idx="0">
                  <c:v>-6.9806941514663094</c:v>
                </c:pt>
                <c:pt idx="1">
                  <c:v>-6.9954190647693864</c:v>
                </c:pt>
                <c:pt idx="2">
                  <c:v>-6.9049343918686166</c:v>
                </c:pt>
                <c:pt idx="3">
                  <c:v>-6.8104853516626145</c:v>
                </c:pt>
                <c:pt idx="4">
                  <c:v>-6.7619509249025826</c:v>
                </c:pt>
                <c:pt idx="5">
                  <c:v>-6.7725643394240214</c:v>
                </c:pt>
                <c:pt idx="6">
                  <c:v>-6.7241594080059919</c:v>
                </c:pt>
                <c:pt idx="7">
                  <c:v>-6.6353905809179956</c:v>
                </c:pt>
                <c:pt idx="8">
                  <c:v>-6.6727867628782453</c:v>
                </c:pt>
                <c:pt idx="9">
                  <c:v>-6.6794145093483968</c:v>
                </c:pt>
                <c:pt idx="10">
                  <c:v>-6.6803897314550307</c:v>
                </c:pt>
                <c:pt idx="11">
                  <c:v>-6.6549781288309413</c:v>
                </c:pt>
                <c:pt idx="12">
                  <c:v>-6.6781696743008094</c:v>
                </c:pt>
                <c:pt idx="13">
                  <c:v>-6.6031211176856361</c:v>
                </c:pt>
                <c:pt idx="14">
                  <c:v>-6.6387757733845927</c:v>
                </c:pt>
                <c:pt idx="15">
                  <c:v>-6.6043055779264463</c:v>
                </c:pt>
                <c:pt idx="16">
                  <c:v>-6.6486680751325133</c:v>
                </c:pt>
                <c:pt idx="17">
                  <c:v>-6.5538318800776398</c:v>
                </c:pt>
                <c:pt idx="18">
                  <c:v>-6.5859288792011768</c:v>
                </c:pt>
                <c:pt idx="19">
                  <c:v>-6.5701186549881001</c:v>
                </c:pt>
                <c:pt idx="20">
                  <c:v>-6.5156119098736953</c:v>
                </c:pt>
                <c:pt idx="21">
                  <c:v>-6.5273196023667275</c:v>
                </c:pt>
                <c:pt idx="22">
                  <c:v>-6.5964976346266084</c:v>
                </c:pt>
                <c:pt idx="23">
                  <c:v>-6.4923969332167459</c:v>
                </c:pt>
                <c:pt idx="24">
                  <c:v>-6.4845966273875035</c:v>
                </c:pt>
                <c:pt idx="25">
                  <c:v>-6.4646908797370077</c:v>
                </c:pt>
                <c:pt idx="26">
                  <c:v>-6.4553212033463714</c:v>
                </c:pt>
                <c:pt idx="27">
                  <c:v>-6.4240298911588729</c:v>
                </c:pt>
                <c:pt idx="28">
                  <c:v>-6.4161539291022374</c:v>
                </c:pt>
                <c:pt idx="29">
                  <c:v>-6.3385633622516924</c:v>
                </c:pt>
                <c:pt idx="30">
                  <c:v>-6.3441372195952557</c:v>
                </c:pt>
                <c:pt idx="31">
                  <c:v>-6.3227791033373473</c:v>
                </c:pt>
                <c:pt idx="32">
                  <c:v>-6.2802940415932884</c:v>
                </c:pt>
                <c:pt idx="33">
                  <c:v>-6.2616674357520772</c:v>
                </c:pt>
                <c:pt idx="34">
                  <c:v>-6.3166594042127802</c:v>
                </c:pt>
                <c:pt idx="35">
                  <c:v>-6.2770624287129939</c:v>
                </c:pt>
                <c:pt idx="36">
                  <c:v>-6.270762826455309</c:v>
                </c:pt>
                <c:pt idx="37">
                  <c:v>-6.1613651342488094</c:v>
                </c:pt>
                <c:pt idx="38">
                  <c:v>-6.0866883460343137</c:v>
                </c:pt>
                <c:pt idx="39">
                  <c:v>-6.3096318956149524</c:v>
                </c:pt>
                <c:pt idx="40">
                  <c:v>-6.4916433790363124</c:v>
                </c:pt>
                <c:pt idx="41">
                  <c:v>-6.5181372573874201</c:v>
                </c:pt>
                <c:pt idx="42">
                  <c:v>-6.4790195114506712</c:v>
                </c:pt>
                <c:pt idx="43">
                  <c:v>-6.3855587965037026</c:v>
                </c:pt>
                <c:pt idx="44">
                  <c:v>-6.3221643509956769</c:v>
                </c:pt>
                <c:pt idx="45">
                  <c:v>-6.3381674048295924</c:v>
                </c:pt>
                <c:pt idx="46">
                  <c:v>-6.349656405914625</c:v>
                </c:pt>
                <c:pt idx="47">
                  <c:v>-6.2537769592003372</c:v>
                </c:pt>
                <c:pt idx="48">
                  <c:v>-6.2302425297329513</c:v>
                </c:pt>
                <c:pt idx="49">
                  <c:v>-6.1605659156987045</c:v>
                </c:pt>
                <c:pt idx="50">
                  <c:v>-6.142291657525405</c:v>
                </c:pt>
                <c:pt idx="51">
                  <c:v>-6.1679942484299888</c:v>
                </c:pt>
                <c:pt idx="52">
                  <c:v>-6.1601717746081945</c:v>
                </c:pt>
                <c:pt idx="53">
                  <c:v>-6.1431239303788274</c:v>
                </c:pt>
                <c:pt idx="54">
                  <c:v>-6.2340308907201294</c:v>
                </c:pt>
                <c:pt idx="55">
                  <c:v>-6.2243941647302155</c:v>
                </c:pt>
                <c:pt idx="56">
                  <c:v>-6.1666467227969264</c:v>
                </c:pt>
                <c:pt idx="57">
                  <c:v>-6.1496194400063979</c:v>
                </c:pt>
                <c:pt idx="58">
                  <c:v>-6.2140296223885212</c:v>
                </c:pt>
                <c:pt idx="59">
                  <c:v>-6.1782597450714434</c:v>
                </c:pt>
              </c:numCache>
            </c:numRef>
          </c:val>
          <c:smooth val="0"/>
        </c:ser>
        <c:ser>
          <c:idx val="2"/>
          <c:order val="2"/>
          <c:tx>
            <c:v>Periphery</c:v>
          </c:tx>
          <c:spPr>
            <a:ln w="22225">
              <a:solidFill>
                <a:schemeClr val="tx1"/>
              </a:solidFill>
              <a:prstDash val="dash"/>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Core3'!$O$1691:$O$1750</c:f>
              <c:numCache>
                <c:formatCode>0.000</c:formatCode>
                <c:ptCount val="60"/>
                <c:pt idx="0">
                  <c:v>-4.6658981288055843</c:v>
                </c:pt>
                <c:pt idx="1">
                  <c:v>-4.6561361149315363</c:v>
                </c:pt>
                <c:pt idx="2">
                  <c:v>-4.7133631557173121</c:v>
                </c:pt>
                <c:pt idx="3">
                  <c:v>-4.6357767740478115</c:v>
                </c:pt>
                <c:pt idx="4">
                  <c:v>-4.5444542449898897</c:v>
                </c:pt>
                <c:pt idx="5">
                  <c:v>-4.5115048108022782</c:v>
                </c:pt>
                <c:pt idx="6">
                  <c:v>-4.5484297034818839</c:v>
                </c:pt>
                <c:pt idx="7">
                  <c:v>-4.4754910509361903</c:v>
                </c:pt>
                <c:pt idx="8">
                  <c:v>-4.4458661895907126</c:v>
                </c:pt>
                <c:pt idx="9">
                  <c:v>-4.4273582513207668</c:v>
                </c:pt>
                <c:pt idx="10">
                  <c:v>-4.5269717702450265</c:v>
                </c:pt>
                <c:pt idx="11">
                  <c:v>-4.5180602109603294</c:v>
                </c:pt>
                <c:pt idx="12">
                  <c:v>-4.4842959814781524</c:v>
                </c:pt>
                <c:pt idx="13">
                  <c:v>-4.5118247889406424</c:v>
                </c:pt>
                <c:pt idx="14">
                  <c:v>-4.5428920625241522</c:v>
                </c:pt>
                <c:pt idx="15">
                  <c:v>-4.5081388489596685</c:v>
                </c:pt>
                <c:pt idx="16">
                  <c:v>-4.5016305986087399</c:v>
                </c:pt>
                <c:pt idx="17">
                  <c:v>-4.5002035467920232</c:v>
                </c:pt>
                <c:pt idx="18">
                  <c:v>-4.5508568672846907</c:v>
                </c:pt>
                <c:pt idx="19">
                  <c:v>-4.4876712172875761</c:v>
                </c:pt>
                <c:pt idx="20">
                  <c:v>-4.4065073316474095</c:v>
                </c:pt>
                <c:pt idx="21">
                  <c:v>-4.4623575702572049</c:v>
                </c:pt>
                <c:pt idx="22">
                  <c:v>-4.5843563991113054</c:v>
                </c:pt>
                <c:pt idx="23">
                  <c:v>-4.5006170613585299</c:v>
                </c:pt>
                <c:pt idx="24">
                  <c:v>-4.4220131875914541</c:v>
                </c:pt>
                <c:pt idx="25">
                  <c:v>-4.4322965121290894</c:v>
                </c:pt>
                <c:pt idx="26">
                  <c:v>-4.5063112988989165</c:v>
                </c:pt>
                <c:pt idx="27">
                  <c:v>-4.4935567661712765</c:v>
                </c:pt>
                <c:pt idx="28">
                  <c:v>-4.5227294840014984</c:v>
                </c:pt>
                <c:pt idx="29">
                  <c:v>-4.5107273163745871</c:v>
                </c:pt>
                <c:pt idx="30">
                  <c:v>-4.5803617791567159</c:v>
                </c:pt>
                <c:pt idx="31">
                  <c:v>-4.5422756310084695</c:v>
                </c:pt>
                <c:pt idx="32">
                  <c:v>-4.4776643890194814</c:v>
                </c:pt>
                <c:pt idx="33">
                  <c:v>-4.5172979235998394</c:v>
                </c:pt>
                <c:pt idx="34">
                  <c:v>-4.6094609387935979</c:v>
                </c:pt>
                <c:pt idx="35">
                  <c:v>-4.5427750492742653</c:v>
                </c:pt>
                <c:pt idx="36">
                  <c:v>-4.5360055502063386</c:v>
                </c:pt>
                <c:pt idx="37">
                  <c:v>-4.4776271122761946</c:v>
                </c:pt>
                <c:pt idx="38">
                  <c:v>-4.4494295134599504</c:v>
                </c:pt>
                <c:pt idx="39">
                  <c:v>-4.6186260963864365</c:v>
                </c:pt>
                <c:pt idx="40">
                  <c:v>-4.6931715832354506</c:v>
                </c:pt>
                <c:pt idx="41">
                  <c:v>-4.7404508373431629</c:v>
                </c:pt>
                <c:pt idx="42">
                  <c:v>-4.7447838451284365</c:v>
                </c:pt>
                <c:pt idx="43">
                  <c:v>-4.6237178753822672</c:v>
                </c:pt>
                <c:pt idx="44">
                  <c:v>-4.5532162233343589</c:v>
                </c:pt>
                <c:pt idx="45">
                  <c:v>-4.6517635567841173</c:v>
                </c:pt>
                <c:pt idx="46">
                  <c:v>-4.7437617193960024</c:v>
                </c:pt>
                <c:pt idx="47">
                  <c:v>-4.6412848521174217</c:v>
                </c:pt>
                <c:pt idx="48">
                  <c:v>-4.6448150718556809</c:v>
                </c:pt>
                <c:pt idx="49">
                  <c:v>-4.6049223655247706</c:v>
                </c:pt>
                <c:pt idx="50">
                  <c:v>-4.6595241843810484</c:v>
                </c:pt>
                <c:pt idx="51">
                  <c:v>-4.6823821229259615</c:v>
                </c:pt>
                <c:pt idx="52">
                  <c:v>-4.6405221638536318</c:v>
                </c:pt>
                <c:pt idx="53">
                  <c:v>-4.6767714644149834</c:v>
                </c:pt>
                <c:pt idx="54">
                  <c:v>-4.7834589775097651</c:v>
                </c:pt>
                <c:pt idx="55">
                  <c:v>-4.7626625988776334</c:v>
                </c:pt>
                <c:pt idx="56">
                  <c:v>-4.6929754561348371</c:v>
                </c:pt>
                <c:pt idx="57">
                  <c:v>-4.7146679073980007</c:v>
                </c:pt>
                <c:pt idx="58">
                  <c:v>-4.7982059187629416</c:v>
                </c:pt>
                <c:pt idx="59">
                  <c:v>-4.7594421426553124</c:v>
                </c:pt>
              </c:numCache>
            </c:numRef>
          </c:val>
          <c:smooth val="0"/>
        </c:ser>
        <c:dLbls>
          <c:showLegendKey val="0"/>
          <c:showVal val="0"/>
          <c:showCatName val="0"/>
          <c:showSerName val="0"/>
          <c:showPercent val="0"/>
          <c:showBubbleSize val="0"/>
        </c:dLbls>
        <c:smooth val="0"/>
        <c:axId val="222566880"/>
        <c:axId val="222567440"/>
      </c:lineChart>
      <c:catAx>
        <c:axId val="222566880"/>
        <c:scaling>
          <c:orientation val="minMax"/>
        </c:scaling>
        <c:delete val="0"/>
        <c:axPos val="b"/>
        <c:numFmt formatCode="General" sourceLinked="1"/>
        <c:majorTickMark val="out"/>
        <c:minorTickMark val="none"/>
        <c:tickLblPos val="low"/>
        <c:txPr>
          <a:bodyPr rot="-5400000" vert="horz"/>
          <a:lstStyle/>
          <a:p>
            <a:pPr>
              <a:defRPr/>
            </a:pPr>
            <a:endParaRPr lang="mk-MK"/>
          </a:p>
        </c:txPr>
        <c:crossAx val="222567440"/>
        <c:crosses val="autoZero"/>
        <c:auto val="1"/>
        <c:lblAlgn val="ctr"/>
        <c:lblOffset val="100"/>
        <c:tickLblSkip val="4"/>
        <c:noMultiLvlLbl val="0"/>
      </c:catAx>
      <c:valAx>
        <c:axId val="222567440"/>
        <c:scaling>
          <c:orientation val="minMax"/>
          <c:max val="-3.5"/>
          <c:min val="-7"/>
        </c:scaling>
        <c:delete val="0"/>
        <c:axPos val="l"/>
        <c:majorGridlines/>
        <c:numFmt formatCode="0.00" sourceLinked="0"/>
        <c:majorTickMark val="out"/>
        <c:minorTickMark val="none"/>
        <c:tickLblPos val="nextTo"/>
        <c:crossAx val="222566880"/>
        <c:crosses val="autoZero"/>
        <c:crossBetween val="between"/>
        <c:majorUnit val="0.5"/>
      </c:valAx>
      <c:spPr>
        <a:noFill/>
        <a:ln>
          <a:solidFill>
            <a:schemeClr val="bg1">
              <a:lumMod val="65000"/>
            </a:schemeClr>
          </a:solidFill>
        </a:ln>
      </c:spPr>
    </c:plotArea>
    <c:legend>
      <c:legendPos val="r"/>
      <c:layout>
        <c:manualLayout>
          <c:xMode val="edge"/>
          <c:yMode val="edge"/>
          <c:x val="5.4494147690998092E-2"/>
          <c:y val="0.28857717175597064"/>
          <c:w val="0.57899553096403633"/>
          <c:h val="0.24439049996799253"/>
        </c:manualLayout>
      </c:layout>
      <c:overlay val="0"/>
    </c:legend>
    <c:plotVisOnly val="1"/>
    <c:dispBlanksAs val="gap"/>
    <c:showDLblsOverMax val="0"/>
  </c:chart>
  <c:txPr>
    <a:bodyPr/>
    <a:lstStyle/>
    <a:p>
      <a:pPr>
        <a:defRPr>
          <a:latin typeface="Tahoma" pitchFamily="34" charset="0"/>
          <a:ea typeface="Tahoma" pitchFamily="34" charset="0"/>
          <a:cs typeface="Tahoma" pitchFamily="34" charset="0"/>
        </a:defRPr>
      </a:pPr>
      <a:endParaRPr lang="mk-MK"/>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664459680552955E-2"/>
          <c:y val="5.1400554097404488E-2"/>
          <c:w val="0.8829465691788525"/>
          <c:h val="0.69781097301588513"/>
        </c:manualLayout>
      </c:layout>
      <c:lineChart>
        <c:grouping val="standard"/>
        <c:varyColors val="0"/>
        <c:ser>
          <c:idx val="0"/>
          <c:order val="0"/>
          <c:tx>
            <c:v>Whole sample</c:v>
          </c:tx>
          <c:marker>
            <c:symbol val="none"/>
          </c:marker>
          <c:cat>
            <c:strRef>
              <c:f>'Baza Core3'!$B$1567:$B$1626</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Core3'!$Z$1567:$Z$1626</c:f>
              <c:numCache>
                <c:formatCode>0.0</c:formatCode>
                <c:ptCount val="60"/>
                <c:pt idx="0">
                  <c:v>29.074541819428227</c:v>
                </c:pt>
                <c:pt idx="1">
                  <c:v>30.040269436841889</c:v>
                </c:pt>
                <c:pt idx="2">
                  <c:v>31.968724188528441</c:v>
                </c:pt>
                <c:pt idx="3">
                  <c:v>34.133095135469063</c:v>
                </c:pt>
                <c:pt idx="4">
                  <c:v>31.782031726462112</c:v>
                </c:pt>
                <c:pt idx="5">
                  <c:v>31.0750384203224</c:v>
                </c:pt>
                <c:pt idx="6">
                  <c:v>29.257175798457379</c:v>
                </c:pt>
                <c:pt idx="7">
                  <c:v>33.105587129510624</c:v>
                </c:pt>
                <c:pt idx="8">
                  <c:v>33.256464889799574</c:v>
                </c:pt>
                <c:pt idx="9">
                  <c:v>31.843720234386318</c:v>
                </c:pt>
                <c:pt idx="10">
                  <c:v>31.647543289161725</c:v>
                </c:pt>
                <c:pt idx="11">
                  <c:v>33.374952178305684</c:v>
                </c:pt>
                <c:pt idx="12">
                  <c:v>30.803184434221127</c:v>
                </c:pt>
                <c:pt idx="13">
                  <c:v>32.545395153728762</c:v>
                </c:pt>
                <c:pt idx="14">
                  <c:v>33.208174516223451</c:v>
                </c:pt>
                <c:pt idx="15">
                  <c:v>35.516866608073954</c:v>
                </c:pt>
                <c:pt idx="16">
                  <c:v>32.985012577183902</c:v>
                </c:pt>
                <c:pt idx="17">
                  <c:v>36.126254424780967</c:v>
                </c:pt>
                <c:pt idx="18">
                  <c:v>36.425360185880315</c:v>
                </c:pt>
                <c:pt idx="19">
                  <c:v>34.614946796388594</c:v>
                </c:pt>
                <c:pt idx="20">
                  <c:v>36.145988890432456</c:v>
                </c:pt>
                <c:pt idx="21">
                  <c:v>37.471759205313589</c:v>
                </c:pt>
                <c:pt idx="22">
                  <c:v>36.088597363720908</c:v>
                </c:pt>
                <c:pt idx="23">
                  <c:v>36.163149736624412</c:v>
                </c:pt>
                <c:pt idx="24">
                  <c:v>35.988224962079691</c:v>
                </c:pt>
                <c:pt idx="25">
                  <c:v>37.928355889675757</c:v>
                </c:pt>
                <c:pt idx="26">
                  <c:v>37.891082883630055</c:v>
                </c:pt>
                <c:pt idx="27">
                  <c:v>39.535096316418183</c:v>
                </c:pt>
                <c:pt idx="28">
                  <c:v>38.524979659091784</c:v>
                </c:pt>
                <c:pt idx="29">
                  <c:v>40.710583929226004</c:v>
                </c:pt>
                <c:pt idx="30">
                  <c:v>38.896956660614975</c:v>
                </c:pt>
                <c:pt idx="31">
                  <c:v>38.225510802313913</c:v>
                </c:pt>
                <c:pt idx="32">
                  <c:v>40.849263586622463</c:v>
                </c:pt>
                <c:pt idx="33">
                  <c:v>39.196617962236026</c:v>
                </c:pt>
                <c:pt idx="34">
                  <c:v>40.78572855148991</c:v>
                </c:pt>
                <c:pt idx="35">
                  <c:v>40.583894345454304</c:v>
                </c:pt>
                <c:pt idx="36">
                  <c:v>40.655226056941991</c:v>
                </c:pt>
                <c:pt idx="37">
                  <c:v>42.169030334496362</c:v>
                </c:pt>
                <c:pt idx="38">
                  <c:v>41.496459513769842</c:v>
                </c:pt>
                <c:pt idx="39">
                  <c:v>41.536572417427401</c:v>
                </c:pt>
                <c:pt idx="40">
                  <c:v>39.837870824590546</c:v>
                </c:pt>
                <c:pt idx="41">
                  <c:v>41.402162825969988</c:v>
                </c:pt>
                <c:pt idx="42">
                  <c:v>42.125011065166525</c:v>
                </c:pt>
                <c:pt idx="43">
                  <c:v>42.62198229148224</c:v>
                </c:pt>
                <c:pt idx="44">
                  <c:v>41.338225453088974</c:v>
                </c:pt>
                <c:pt idx="45">
                  <c:v>40.160057280589868</c:v>
                </c:pt>
                <c:pt idx="46">
                  <c:v>41.268689302538839</c:v>
                </c:pt>
                <c:pt idx="47">
                  <c:v>41.405014016473082</c:v>
                </c:pt>
                <c:pt idx="48">
                  <c:v>39.275317010132113</c:v>
                </c:pt>
                <c:pt idx="49">
                  <c:v>39.934486558241773</c:v>
                </c:pt>
                <c:pt idx="50">
                  <c:v>41.864313176786005</c:v>
                </c:pt>
                <c:pt idx="51">
                  <c:v>39.647222288759153</c:v>
                </c:pt>
                <c:pt idx="52">
                  <c:v>40.202326782104237</c:v>
                </c:pt>
                <c:pt idx="53">
                  <c:v>40.465301518565987</c:v>
                </c:pt>
                <c:pt idx="54">
                  <c:v>40.426504095696927</c:v>
                </c:pt>
                <c:pt idx="55">
                  <c:v>40.818053471746467</c:v>
                </c:pt>
                <c:pt idx="56">
                  <c:v>39.881671155705192</c:v>
                </c:pt>
                <c:pt idx="57">
                  <c:v>41.870012211262107</c:v>
                </c:pt>
                <c:pt idx="58">
                  <c:v>41.771959307257006</c:v>
                </c:pt>
                <c:pt idx="59">
                  <c:v>40.483303767491044</c:v>
                </c:pt>
              </c:numCache>
            </c:numRef>
          </c:val>
          <c:smooth val="0"/>
        </c:ser>
        <c:ser>
          <c:idx val="1"/>
          <c:order val="1"/>
          <c:tx>
            <c:v>Transition countries</c:v>
          </c:tx>
          <c:spPr>
            <a:ln>
              <a:prstDash val="sysDot"/>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Core3'!$Z$1629:$Z$1688</c:f>
              <c:numCache>
                <c:formatCode>0.0</c:formatCode>
                <c:ptCount val="60"/>
                <c:pt idx="0">
                  <c:v>24.725697057350889</c:v>
                </c:pt>
                <c:pt idx="1">
                  <c:v>25.943671582622589</c:v>
                </c:pt>
                <c:pt idx="2">
                  <c:v>27.164837237683692</c:v>
                </c:pt>
                <c:pt idx="3">
                  <c:v>29.514027603825433</c:v>
                </c:pt>
                <c:pt idx="4">
                  <c:v>27.813690745892131</c:v>
                </c:pt>
                <c:pt idx="5">
                  <c:v>26.456531077379701</c:v>
                </c:pt>
                <c:pt idx="6">
                  <c:v>23.258538220382253</c:v>
                </c:pt>
                <c:pt idx="7">
                  <c:v>28.991931598987026</c:v>
                </c:pt>
                <c:pt idx="8">
                  <c:v>28.929270569100421</c:v>
                </c:pt>
                <c:pt idx="9">
                  <c:v>27.091697591717526</c:v>
                </c:pt>
                <c:pt idx="10">
                  <c:v>25.76947782733718</c:v>
                </c:pt>
                <c:pt idx="11">
                  <c:v>28.714024040663269</c:v>
                </c:pt>
                <c:pt idx="12">
                  <c:v>26.236082182698535</c:v>
                </c:pt>
                <c:pt idx="13">
                  <c:v>27.910503250649189</c:v>
                </c:pt>
                <c:pt idx="14">
                  <c:v>28.209553177014591</c:v>
                </c:pt>
                <c:pt idx="15">
                  <c:v>31.458980920891875</c:v>
                </c:pt>
                <c:pt idx="16">
                  <c:v>28.462015870222125</c:v>
                </c:pt>
                <c:pt idx="17">
                  <c:v>31.600018983080538</c:v>
                </c:pt>
                <c:pt idx="18">
                  <c:v>31.940908898903089</c:v>
                </c:pt>
                <c:pt idx="19">
                  <c:v>29.155175261768768</c:v>
                </c:pt>
                <c:pt idx="20">
                  <c:v>31.838596861918639</c:v>
                </c:pt>
                <c:pt idx="21">
                  <c:v>33.268249945094063</c:v>
                </c:pt>
                <c:pt idx="22">
                  <c:v>30.751653602595876</c:v>
                </c:pt>
                <c:pt idx="23">
                  <c:v>31.539356099007332</c:v>
                </c:pt>
                <c:pt idx="24">
                  <c:v>31.840126750952656</c:v>
                </c:pt>
                <c:pt idx="25">
                  <c:v>34.26898337947555</c:v>
                </c:pt>
                <c:pt idx="26">
                  <c:v>33.438267821751992</c:v>
                </c:pt>
                <c:pt idx="27">
                  <c:v>36.079808454088955</c:v>
                </c:pt>
                <c:pt idx="28">
                  <c:v>35.097239333826138</c:v>
                </c:pt>
                <c:pt idx="29">
                  <c:v>37.855010628232286</c:v>
                </c:pt>
                <c:pt idx="30">
                  <c:v>34.690025523188162</c:v>
                </c:pt>
                <c:pt idx="31">
                  <c:v>34.966858933234334</c:v>
                </c:pt>
                <c:pt idx="32">
                  <c:v>38.240138935109997</c:v>
                </c:pt>
                <c:pt idx="33">
                  <c:v>36.249361902168111</c:v>
                </c:pt>
                <c:pt idx="34">
                  <c:v>37.667085661240122</c:v>
                </c:pt>
                <c:pt idx="35">
                  <c:v>37.80717416562787</c:v>
                </c:pt>
                <c:pt idx="36">
                  <c:v>38.208157276000613</c:v>
                </c:pt>
                <c:pt idx="37">
                  <c:v>40.122441343177954</c:v>
                </c:pt>
                <c:pt idx="38">
                  <c:v>38.693186183418177</c:v>
                </c:pt>
                <c:pt idx="39">
                  <c:v>38.817852652890444</c:v>
                </c:pt>
                <c:pt idx="40">
                  <c:v>36.530451871651096</c:v>
                </c:pt>
                <c:pt idx="41">
                  <c:v>38.428699242553158</c:v>
                </c:pt>
                <c:pt idx="42">
                  <c:v>38.729223553993045</c:v>
                </c:pt>
                <c:pt idx="43">
                  <c:v>39.858781652622532</c:v>
                </c:pt>
                <c:pt idx="44">
                  <c:v>38.472622841833733</c:v>
                </c:pt>
                <c:pt idx="45">
                  <c:v>37.368757601655901</c:v>
                </c:pt>
                <c:pt idx="46">
                  <c:v>38.464601108402064</c:v>
                </c:pt>
                <c:pt idx="47">
                  <c:v>38.637868826818355</c:v>
                </c:pt>
                <c:pt idx="48">
                  <c:v>36.033928720031163</c:v>
                </c:pt>
                <c:pt idx="49">
                  <c:v>37.217482673842177</c:v>
                </c:pt>
                <c:pt idx="50">
                  <c:v>39.116105446181137</c:v>
                </c:pt>
                <c:pt idx="51">
                  <c:v>37.364334325019762</c:v>
                </c:pt>
                <c:pt idx="52">
                  <c:v>38.122904556925313</c:v>
                </c:pt>
                <c:pt idx="53">
                  <c:v>38.275539568759037</c:v>
                </c:pt>
                <c:pt idx="54">
                  <c:v>38.150803436301992</c:v>
                </c:pt>
                <c:pt idx="55">
                  <c:v>38.986427586281494</c:v>
                </c:pt>
                <c:pt idx="56">
                  <c:v>37.609302142019466</c:v>
                </c:pt>
                <c:pt idx="57">
                  <c:v>40.002607830266172</c:v>
                </c:pt>
                <c:pt idx="58">
                  <c:v>39.497539390348315</c:v>
                </c:pt>
                <c:pt idx="59">
                  <c:v>38.137458975321607</c:v>
                </c:pt>
              </c:numCache>
            </c:numRef>
          </c:val>
          <c:smooth val="0"/>
        </c:ser>
        <c:ser>
          <c:idx val="2"/>
          <c:order val="2"/>
          <c:tx>
            <c:v>Periphery countries</c:v>
          </c:tx>
          <c:spPr>
            <a:ln w="22225">
              <a:solidFill>
                <a:schemeClr val="tx1"/>
              </a:solidFill>
              <a:prstDash val="dash"/>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Core3'!$Z$1691:$Z$1750</c:f>
              <c:numCache>
                <c:formatCode>0.0</c:formatCode>
                <c:ptCount val="60"/>
                <c:pt idx="0">
                  <c:v>42.990845058075649</c:v>
                </c:pt>
                <c:pt idx="1">
                  <c:v>43.149382570343448</c:v>
                </c:pt>
                <c:pt idx="2">
                  <c:v>47.341162431231794</c:v>
                </c:pt>
                <c:pt idx="3">
                  <c:v>48.914111236728637</c:v>
                </c:pt>
                <c:pt idx="4">
                  <c:v>44.480722864286086</c:v>
                </c:pt>
                <c:pt idx="5">
                  <c:v>45.854261917738697</c:v>
                </c:pt>
                <c:pt idx="6">
                  <c:v>48.452816048297414</c:v>
                </c:pt>
                <c:pt idx="7">
                  <c:v>46.269284827186155</c:v>
                </c:pt>
                <c:pt idx="8">
                  <c:v>47.103486716037345</c:v>
                </c:pt>
                <c:pt idx="9">
                  <c:v>47.050192690926785</c:v>
                </c:pt>
                <c:pt idx="10">
                  <c:v>50.457352767000394</c:v>
                </c:pt>
                <c:pt idx="11">
                  <c:v>48.289922218761411</c:v>
                </c:pt>
                <c:pt idx="12">
                  <c:v>45.417911639093518</c:v>
                </c:pt>
                <c:pt idx="13">
                  <c:v>47.377049243583294</c:v>
                </c:pt>
                <c:pt idx="14">
                  <c:v>49.203762801691859</c:v>
                </c:pt>
                <c:pt idx="15">
                  <c:v>48.50210080705665</c:v>
                </c:pt>
                <c:pt idx="16">
                  <c:v>47.458602039461304</c:v>
                </c:pt>
                <c:pt idx="17">
                  <c:v>50.610207838222344</c:v>
                </c:pt>
                <c:pt idx="18">
                  <c:v>50.775604304207391</c:v>
                </c:pt>
                <c:pt idx="19">
                  <c:v>52.08621570717203</c:v>
                </c:pt>
                <c:pt idx="20">
                  <c:v>49.929643381676577</c:v>
                </c:pt>
                <c:pt idx="21">
                  <c:v>50.922988838016636</c:v>
                </c:pt>
                <c:pt idx="22">
                  <c:v>53.166817399320983</c:v>
                </c:pt>
                <c:pt idx="23">
                  <c:v>50.959289376998996</c:v>
                </c:pt>
                <c:pt idx="24">
                  <c:v>49.262139237686213</c:v>
                </c:pt>
                <c:pt idx="25">
                  <c:v>49.638347922316242</c:v>
                </c:pt>
                <c:pt idx="26">
                  <c:v>52.140091081639994</c:v>
                </c:pt>
                <c:pt idx="27">
                  <c:v>50.592017475871785</c:v>
                </c:pt>
                <c:pt idx="28">
                  <c:v>49.493748699941861</c:v>
                </c:pt>
                <c:pt idx="29">
                  <c:v>49.848418492405671</c:v>
                </c:pt>
                <c:pt idx="30">
                  <c:v>52.359136300380861</c:v>
                </c:pt>
                <c:pt idx="31">
                  <c:v>48.653196783367946</c:v>
                </c:pt>
                <c:pt idx="32">
                  <c:v>49.198462471463621</c:v>
                </c:pt>
                <c:pt idx="33">
                  <c:v>48.627837354453405</c:v>
                </c:pt>
                <c:pt idx="34">
                  <c:v>50.765385800288875</c:v>
                </c:pt>
                <c:pt idx="35">
                  <c:v>49.469398920898612</c:v>
                </c:pt>
                <c:pt idx="36">
                  <c:v>48.485846155954334</c:v>
                </c:pt>
                <c:pt idx="37">
                  <c:v>48.718115106715864</c:v>
                </c:pt>
                <c:pt idx="38">
                  <c:v>50.466934170895151</c:v>
                </c:pt>
                <c:pt idx="39">
                  <c:v>50.236475663945207</c:v>
                </c:pt>
                <c:pt idx="40">
                  <c:v>50.421611473996734</c:v>
                </c:pt>
                <c:pt idx="41">
                  <c:v>50.917246292903705</c:v>
                </c:pt>
                <c:pt idx="42">
                  <c:v>52.991531100921662</c:v>
                </c:pt>
                <c:pt idx="43">
                  <c:v>51.464224335832704</c:v>
                </c:pt>
                <c:pt idx="44">
                  <c:v>50.50815380910592</c:v>
                </c:pt>
                <c:pt idx="45">
                  <c:v>49.092216253178137</c:v>
                </c:pt>
                <c:pt idx="46">
                  <c:v>50.241771523775789</c:v>
                </c:pt>
                <c:pt idx="47">
                  <c:v>50.259878623368195</c:v>
                </c:pt>
                <c:pt idx="48">
                  <c:v>49.647759538455112</c:v>
                </c:pt>
                <c:pt idx="49">
                  <c:v>48.62889898832055</c:v>
                </c:pt>
                <c:pt idx="50">
                  <c:v>50.658577914721867</c:v>
                </c:pt>
                <c:pt idx="51">
                  <c:v>46.952463772725245</c:v>
                </c:pt>
                <c:pt idx="52">
                  <c:v>46.856477902676389</c:v>
                </c:pt>
                <c:pt idx="53">
                  <c:v>47.472539757948155</c:v>
                </c:pt>
                <c:pt idx="54">
                  <c:v>47.708746205761109</c:v>
                </c:pt>
                <c:pt idx="55">
                  <c:v>46.679256305234773</c:v>
                </c:pt>
                <c:pt idx="56">
                  <c:v>47.153251999500625</c:v>
                </c:pt>
                <c:pt idx="57">
                  <c:v>47.845706230449181</c:v>
                </c:pt>
                <c:pt idx="58">
                  <c:v>49.050103041364842</c:v>
                </c:pt>
                <c:pt idx="59">
                  <c:v>47.990007102433225</c:v>
                </c:pt>
              </c:numCache>
            </c:numRef>
          </c:val>
          <c:smooth val="0"/>
        </c:ser>
        <c:dLbls>
          <c:showLegendKey val="0"/>
          <c:showVal val="0"/>
          <c:showCatName val="0"/>
          <c:showSerName val="0"/>
          <c:showPercent val="0"/>
          <c:showBubbleSize val="0"/>
        </c:dLbls>
        <c:smooth val="0"/>
        <c:axId val="222570800"/>
        <c:axId val="222571360"/>
      </c:lineChart>
      <c:catAx>
        <c:axId val="222570800"/>
        <c:scaling>
          <c:orientation val="minMax"/>
        </c:scaling>
        <c:delete val="0"/>
        <c:axPos val="b"/>
        <c:numFmt formatCode="General" sourceLinked="1"/>
        <c:majorTickMark val="out"/>
        <c:minorTickMark val="none"/>
        <c:tickLblPos val="nextTo"/>
        <c:txPr>
          <a:bodyPr rot="-5400000" vert="horz"/>
          <a:lstStyle/>
          <a:p>
            <a:pPr>
              <a:defRPr/>
            </a:pPr>
            <a:endParaRPr lang="mk-MK"/>
          </a:p>
        </c:txPr>
        <c:crossAx val="222571360"/>
        <c:crosses val="autoZero"/>
        <c:auto val="1"/>
        <c:lblAlgn val="ctr"/>
        <c:lblOffset val="100"/>
        <c:tickLblSkip val="4"/>
        <c:noMultiLvlLbl val="0"/>
      </c:catAx>
      <c:valAx>
        <c:axId val="222571360"/>
        <c:scaling>
          <c:orientation val="minMax"/>
          <c:max val="60"/>
          <c:min val="0"/>
        </c:scaling>
        <c:delete val="0"/>
        <c:axPos val="l"/>
        <c:majorGridlines/>
        <c:numFmt formatCode="#,##0" sourceLinked="0"/>
        <c:majorTickMark val="out"/>
        <c:minorTickMark val="none"/>
        <c:tickLblPos val="nextTo"/>
        <c:crossAx val="222570800"/>
        <c:crosses val="autoZero"/>
        <c:crossBetween val="between"/>
        <c:majorUnit val="10"/>
      </c:valAx>
      <c:spPr>
        <a:noFill/>
        <a:ln>
          <a:solidFill>
            <a:schemeClr val="bg1">
              <a:lumMod val="65000"/>
            </a:schemeClr>
          </a:solidFill>
        </a:ln>
      </c:spPr>
    </c:plotArea>
    <c:legend>
      <c:legendPos val="r"/>
      <c:layout>
        <c:manualLayout>
          <c:xMode val="edge"/>
          <c:yMode val="edge"/>
          <c:x val="5.6482086080703424E-2"/>
          <c:y val="0.50373611952352115"/>
          <c:w val="0.49654980119355097"/>
          <c:h val="0.23211286089238886"/>
        </c:manualLayout>
      </c:layout>
      <c:overlay val="0"/>
    </c:legend>
    <c:plotVisOnly val="1"/>
    <c:dispBlanksAs val="gap"/>
    <c:showDLblsOverMax val="0"/>
  </c:chart>
  <c:txPr>
    <a:bodyPr/>
    <a:lstStyle/>
    <a:p>
      <a:pPr>
        <a:defRPr>
          <a:latin typeface="Tahoma" pitchFamily="34" charset="0"/>
          <a:ea typeface="Tahoma" pitchFamily="34" charset="0"/>
          <a:cs typeface="Tahoma" pitchFamily="34" charset="0"/>
        </a:defRPr>
      </a:pPr>
      <a:endParaRPr lang="mk-MK"/>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664459680553025E-2"/>
          <c:y val="5.1400554097404488E-2"/>
          <c:w val="0.88651799775027929"/>
          <c:h val="0.69781097301588535"/>
        </c:manualLayout>
      </c:layout>
      <c:lineChart>
        <c:grouping val="standard"/>
        <c:varyColors val="0"/>
        <c:ser>
          <c:idx val="0"/>
          <c:order val="0"/>
          <c:tx>
            <c:v>Whole sample</c:v>
          </c:tx>
          <c:marker>
            <c:symbol val="none"/>
          </c:marker>
          <c:cat>
            <c:strRef>
              <c:f>'Baza Core3'!$B$1567:$B$1626</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Core3'!$AC$1567:$AC$1626</c:f>
              <c:numCache>
                <c:formatCode>0.0</c:formatCode>
                <c:ptCount val="60"/>
                <c:pt idx="0">
                  <c:v>28.715513993959341</c:v>
                </c:pt>
                <c:pt idx="1">
                  <c:v>29.043745258255786</c:v>
                </c:pt>
                <c:pt idx="2">
                  <c:v>28.159278015620231</c:v>
                </c:pt>
                <c:pt idx="3">
                  <c:v>32.864444559993828</c:v>
                </c:pt>
                <c:pt idx="4">
                  <c:v>31.717225043070993</c:v>
                </c:pt>
                <c:pt idx="5">
                  <c:v>30.664535967249495</c:v>
                </c:pt>
                <c:pt idx="6">
                  <c:v>29.729474799934223</c:v>
                </c:pt>
                <c:pt idx="7">
                  <c:v>29.868072782427095</c:v>
                </c:pt>
                <c:pt idx="8">
                  <c:v>31.457776264835587</c:v>
                </c:pt>
                <c:pt idx="9">
                  <c:v>30.648333306625677</c:v>
                </c:pt>
                <c:pt idx="10">
                  <c:v>29.839128103365329</c:v>
                </c:pt>
                <c:pt idx="11">
                  <c:v>31.741170663001537</c:v>
                </c:pt>
                <c:pt idx="12">
                  <c:v>31.063477359518203</c:v>
                </c:pt>
                <c:pt idx="13">
                  <c:v>29.575934157071114</c:v>
                </c:pt>
                <c:pt idx="14">
                  <c:v>29.452776653239177</c:v>
                </c:pt>
                <c:pt idx="15">
                  <c:v>31.967421175999952</c:v>
                </c:pt>
                <c:pt idx="16">
                  <c:v>32.487570569132124</c:v>
                </c:pt>
                <c:pt idx="17">
                  <c:v>32.101432308104116</c:v>
                </c:pt>
                <c:pt idx="18">
                  <c:v>32.031015275522307</c:v>
                </c:pt>
                <c:pt idx="19">
                  <c:v>30.761155914934868</c:v>
                </c:pt>
                <c:pt idx="20">
                  <c:v>30.58564015804151</c:v>
                </c:pt>
                <c:pt idx="21">
                  <c:v>30.836609564589459</c:v>
                </c:pt>
                <c:pt idx="22">
                  <c:v>31.073065052110106</c:v>
                </c:pt>
                <c:pt idx="23">
                  <c:v>32.227127706941857</c:v>
                </c:pt>
                <c:pt idx="24">
                  <c:v>34.333511676189261</c:v>
                </c:pt>
                <c:pt idx="25">
                  <c:v>32.655186069754755</c:v>
                </c:pt>
                <c:pt idx="26">
                  <c:v>35.043693156943426</c:v>
                </c:pt>
                <c:pt idx="27">
                  <c:v>36.2743350654168</c:v>
                </c:pt>
                <c:pt idx="28">
                  <c:v>36.843614805677291</c:v>
                </c:pt>
                <c:pt idx="29">
                  <c:v>37.946106958267094</c:v>
                </c:pt>
                <c:pt idx="30">
                  <c:v>37.086399625518006</c:v>
                </c:pt>
                <c:pt idx="31">
                  <c:v>35.507909658832794</c:v>
                </c:pt>
                <c:pt idx="32">
                  <c:v>35.910237735813133</c:v>
                </c:pt>
                <c:pt idx="33">
                  <c:v>36.618566051574241</c:v>
                </c:pt>
                <c:pt idx="34">
                  <c:v>37.395568017871483</c:v>
                </c:pt>
                <c:pt idx="35">
                  <c:v>38.498594786406343</c:v>
                </c:pt>
                <c:pt idx="36">
                  <c:v>36.939482508609998</c:v>
                </c:pt>
                <c:pt idx="37">
                  <c:v>37.198121673939653</c:v>
                </c:pt>
                <c:pt idx="38">
                  <c:v>37.598729539589918</c:v>
                </c:pt>
                <c:pt idx="39">
                  <c:v>39.443993811882414</c:v>
                </c:pt>
                <c:pt idx="40">
                  <c:v>39.773394471874596</c:v>
                </c:pt>
                <c:pt idx="41">
                  <c:v>38.888447932877355</c:v>
                </c:pt>
                <c:pt idx="42">
                  <c:v>41.058723563044367</c:v>
                </c:pt>
                <c:pt idx="43">
                  <c:v>41.748260434046792</c:v>
                </c:pt>
                <c:pt idx="44">
                  <c:v>41.497459011031907</c:v>
                </c:pt>
                <c:pt idx="45">
                  <c:v>39.598943196507008</c:v>
                </c:pt>
                <c:pt idx="46">
                  <c:v>40.081194434664148</c:v>
                </c:pt>
                <c:pt idx="47">
                  <c:v>39.338063690188676</c:v>
                </c:pt>
                <c:pt idx="48">
                  <c:v>40.070522291043474</c:v>
                </c:pt>
                <c:pt idx="49">
                  <c:v>38.479075493726484</c:v>
                </c:pt>
                <c:pt idx="50">
                  <c:v>41.71302932388069</c:v>
                </c:pt>
                <c:pt idx="51">
                  <c:v>40.750047114125408</c:v>
                </c:pt>
                <c:pt idx="52">
                  <c:v>40.540594117541225</c:v>
                </c:pt>
                <c:pt idx="53">
                  <c:v>41.242041165961346</c:v>
                </c:pt>
                <c:pt idx="54">
                  <c:v>40.927842299770496</c:v>
                </c:pt>
                <c:pt idx="55">
                  <c:v>42.50361050495566</c:v>
                </c:pt>
                <c:pt idx="56">
                  <c:v>43.321856051822223</c:v>
                </c:pt>
                <c:pt idx="57">
                  <c:v>41.920912230512563</c:v>
                </c:pt>
                <c:pt idx="58">
                  <c:v>42.196813251138018</c:v>
                </c:pt>
                <c:pt idx="59">
                  <c:v>41.79163509893116</c:v>
                </c:pt>
              </c:numCache>
            </c:numRef>
          </c:val>
          <c:smooth val="0"/>
        </c:ser>
        <c:ser>
          <c:idx val="1"/>
          <c:order val="1"/>
          <c:tx>
            <c:v>Transition countries</c:v>
          </c:tx>
          <c:spPr>
            <a:ln>
              <a:prstDash val="sysDot"/>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Core3'!$AC$1629:$AC$1688</c:f>
              <c:numCache>
                <c:formatCode>0.0</c:formatCode>
                <c:ptCount val="60"/>
                <c:pt idx="0">
                  <c:v>26.934463584628929</c:v>
                </c:pt>
                <c:pt idx="1">
                  <c:v>26.616023253387027</c:v>
                </c:pt>
                <c:pt idx="2">
                  <c:v>26.597821921473191</c:v>
                </c:pt>
                <c:pt idx="3">
                  <c:v>32.263451934348531</c:v>
                </c:pt>
                <c:pt idx="4">
                  <c:v>30.43316077915712</c:v>
                </c:pt>
                <c:pt idx="5">
                  <c:v>29.547822073865689</c:v>
                </c:pt>
                <c:pt idx="6">
                  <c:v>27.920080765255555</c:v>
                </c:pt>
                <c:pt idx="7">
                  <c:v>28.229037858791685</c:v>
                </c:pt>
                <c:pt idx="8">
                  <c:v>30.059122802509954</c:v>
                </c:pt>
                <c:pt idx="9">
                  <c:v>30.077080113632331</c:v>
                </c:pt>
                <c:pt idx="10">
                  <c:v>28.320404362738302</c:v>
                </c:pt>
                <c:pt idx="11">
                  <c:v>31.455577141191629</c:v>
                </c:pt>
                <c:pt idx="12">
                  <c:v>29.775618741516929</c:v>
                </c:pt>
                <c:pt idx="13">
                  <c:v>27.864158594364532</c:v>
                </c:pt>
                <c:pt idx="14">
                  <c:v>27.858959032650144</c:v>
                </c:pt>
                <c:pt idx="15">
                  <c:v>30.648675555149829</c:v>
                </c:pt>
                <c:pt idx="16">
                  <c:v>30.391934422858061</c:v>
                </c:pt>
                <c:pt idx="17">
                  <c:v>30.524517468382491</c:v>
                </c:pt>
                <c:pt idx="18">
                  <c:v>30.830798245737032</c:v>
                </c:pt>
                <c:pt idx="19">
                  <c:v>29.660281564442631</c:v>
                </c:pt>
                <c:pt idx="20">
                  <c:v>29.100900985884145</c:v>
                </c:pt>
                <c:pt idx="21">
                  <c:v>29.883828893585086</c:v>
                </c:pt>
                <c:pt idx="22">
                  <c:v>29.61082423627413</c:v>
                </c:pt>
                <c:pt idx="23">
                  <c:v>31.113603897518033</c:v>
                </c:pt>
                <c:pt idx="24">
                  <c:v>33.886963337104554</c:v>
                </c:pt>
                <c:pt idx="25">
                  <c:v>31.686060519549329</c:v>
                </c:pt>
                <c:pt idx="26">
                  <c:v>33.121335867098942</c:v>
                </c:pt>
                <c:pt idx="27">
                  <c:v>34.778532300922372</c:v>
                </c:pt>
                <c:pt idx="28">
                  <c:v>35.619275455632007</c:v>
                </c:pt>
                <c:pt idx="29">
                  <c:v>36.475035490136491</c:v>
                </c:pt>
                <c:pt idx="30">
                  <c:v>36.820266908125063</c:v>
                </c:pt>
                <c:pt idx="31">
                  <c:v>35.336830976405061</c:v>
                </c:pt>
                <c:pt idx="32">
                  <c:v>36.003853059041184</c:v>
                </c:pt>
                <c:pt idx="33">
                  <c:v>36.705872042445421</c:v>
                </c:pt>
                <c:pt idx="34">
                  <c:v>36.544527074455999</c:v>
                </c:pt>
                <c:pt idx="35">
                  <c:v>37.775880070338097</c:v>
                </c:pt>
                <c:pt idx="36">
                  <c:v>36.943871176582775</c:v>
                </c:pt>
                <c:pt idx="37">
                  <c:v>37.449259808919429</c:v>
                </c:pt>
                <c:pt idx="38">
                  <c:v>36.551621187951177</c:v>
                </c:pt>
                <c:pt idx="39">
                  <c:v>39.064110237882311</c:v>
                </c:pt>
                <c:pt idx="40">
                  <c:v>39.881236044209594</c:v>
                </c:pt>
                <c:pt idx="41">
                  <c:v>39.462841376548475</c:v>
                </c:pt>
                <c:pt idx="42">
                  <c:v>41.525103427682396</c:v>
                </c:pt>
                <c:pt idx="43">
                  <c:v>42.257225091509206</c:v>
                </c:pt>
                <c:pt idx="44">
                  <c:v>42.534805587704042</c:v>
                </c:pt>
                <c:pt idx="45">
                  <c:v>39.930042879633291</c:v>
                </c:pt>
                <c:pt idx="46">
                  <c:v>40.543181415338005</c:v>
                </c:pt>
                <c:pt idx="47">
                  <c:v>39.998722394913315</c:v>
                </c:pt>
                <c:pt idx="48">
                  <c:v>40.190245433757802</c:v>
                </c:pt>
                <c:pt idx="49">
                  <c:v>38.276025481977818</c:v>
                </c:pt>
                <c:pt idx="50">
                  <c:v>41.022657558041395</c:v>
                </c:pt>
                <c:pt idx="51">
                  <c:v>40.673720635654441</c:v>
                </c:pt>
                <c:pt idx="52">
                  <c:v>41.189081406580854</c:v>
                </c:pt>
                <c:pt idx="53">
                  <c:v>41.378499577863245</c:v>
                </c:pt>
                <c:pt idx="54">
                  <c:v>40.896470739016095</c:v>
                </c:pt>
                <c:pt idx="55">
                  <c:v>42.854130112497046</c:v>
                </c:pt>
                <c:pt idx="56">
                  <c:v>42.5651628212186</c:v>
                </c:pt>
                <c:pt idx="57">
                  <c:v>41.42713969161877</c:v>
                </c:pt>
                <c:pt idx="58">
                  <c:v>42.272455152995363</c:v>
                </c:pt>
                <c:pt idx="59">
                  <c:v>41.240459688336294</c:v>
                </c:pt>
              </c:numCache>
            </c:numRef>
          </c:val>
          <c:smooth val="0"/>
        </c:ser>
        <c:ser>
          <c:idx val="2"/>
          <c:order val="2"/>
          <c:tx>
            <c:v>Periphery countries</c:v>
          </c:tx>
          <c:spPr>
            <a:ln w="22225">
              <a:solidFill>
                <a:schemeClr val="tx1"/>
              </a:solidFill>
              <a:prstDash val="dash"/>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Core3'!$AC$1691:$AC$1750</c:f>
              <c:numCache>
                <c:formatCode>0.0</c:formatCode>
                <c:ptCount val="60"/>
                <c:pt idx="0">
                  <c:v>34.414875303816665</c:v>
                </c:pt>
                <c:pt idx="1">
                  <c:v>36.8124556738358</c:v>
                </c:pt>
                <c:pt idx="2">
                  <c:v>33.155937516890674</c:v>
                </c:pt>
                <c:pt idx="3">
                  <c:v>34.787620962059478</c:v>
                </c:pt>
                <c:pt idx="4">
                  <c:v>35.826230687595356</c:v>
                </c:pt>
                <c:pt idx="5">
                  <c:v>34.238020426077661</c:v>
                </c:pt>
                <c:pt idx="6">
                  <c:v>35.519535710906013</c:v>
                </c:pt>
                <c:pt idx="7">
                  <c:v>35.112984538060445</c:v>
                </c:pt>
                <c:pt idx="8">
                  <c:v>35.933467344277474</c:v>
                </c:pt>
                <c:pt idx="9">
                  <c:v>32.476343524204701</c:v>
                </c:pt>
                <c:pt idx="10">
                  <c:v>34.699044073371972</c:v>
                </c:pt>
                <c:pt idx="11">
                  <c:v>32.655069932793225</c:v>
                </c:pt>
                <c:pt idx="12">
                  <c:v>35.184624937122194</c:v>
                </c:pt>
                <c:pt idx="13">
                  <c:v>35.05361595773207</c:v>
                </c:pt>
                <c:pt idx="14">
                  <c:v>34.552993039124317</c:v>
                </c:pt>
                <c:pt idx="15">
                  <c:v>36.187407162720305</c:v>
                </c:pt>
                <c:pt idx="16">
                  <c:v>39.193606237209963</c:v>
                </c:pt>
                <c:pt idx="17">
                  <c:v>37.147559795212928</c:v>
                </c:pt>
                <c:pt idx="18">
                  <c:v>35.871709770835047</c:v>
                </c:pt>
                <c:pt idx="19">
                  <c:v>34.283953836510136</c:v>
                </c:pt>
                <c:pt idx="20">
                  <c:v>35.336805508945247</c:v>
                </c:pt>
                <c:pt idx="21">
                  <c:v>33.885507711803257</c:v>
                </c:pt>
                <c:pt idx="22">
                  <c:v>35.752235662785083</c:v>
                </c:pt>
                <c:pt idx="23">
                  <c:v>35.790403897097839</c:v>
                </c:pt>
                <c:pt idx="24">
                  <c:v>35.762466361260245</c:v>
                </c:pt>
                <c:pt idx="25">
                  <c:v>35.756387830412145</c:v>
                </c:pt>
                <c:pt idx="26">
                  <c:v>41.19523648444644</c:v>
                </c:pt>
                <c:pt idx="27">
                  <c:v>41.060903911799514</c:v>
                </c:pt>
                <c:pt idx="28">
                  <c:v>40.761500725822081</c:v>
                </c:pt>
                <c:pt idx="29">
                  <c:v>42.653535656285115</c:v>
                </c:pt>
                <c:pt idx="30">
                  <c:v>37.938024321175469</c:v>
                </c:pt>
                <c:pt idx="31">
                  <c:v>36.055361442601544</c:v>
                </c:pt>
                <c:pt idx="32">
                  <c:v>35.610668701483384</c:v>
                </c:pt>
                <c:pt idx="33">
                  <c:v>36.339186880786613</c:v>
                </c:pt>
                <c:pt idx="34">
                  <c:v>40.118899036800812</c:v>
                </c:pt>
                <c:pt idx="35">
                  <c:v>40.811281877824513</c:v>
                </c:pt>
                <c:pt idx="36">
                  <c:v>36.925438771097291</c:v>
                </c:pt>
                <c:pt idx="37">
                  <c:v>36.394479642004356</c:v>
                </c:pt>
                <c:pt idx="38">
                  <c:v>40.949476264833024</c:v>
                </c:pt>
                <c:pt idx="39">
                  <c:v>40.659621248683095</c:v>
                </c:pt>
                <c:pt idx="40">
                  <c:v>39.428301440402649</c:v>
                </c:pt>
                <c:pt idx="41">
                  <c:v>37.050388913129886</c:v>
                </c:pt>
                <c:pt idx="42">
                  <c:v>39.56630799620315</c:v>
                </c:pt>
                <c:pt idx="43">
                  <c:v>40.119573530167031</c:v>
                </c:pt>
                <c:pt idx="44">
                  <c:v>38.177949965680796</c:v>
                </c:pt>
                <c:pt idx="45">
                  <c:v>38.539424210502176</c:v>
                </c:pt>
                <c:pt idx="46">
                  <c:v>38.602836096507922</c:v>
                </c:pt>
                <c:pt idx="47">
                  <c:v>37.223955835070292</c:v>
                </c:pt>
                <c:pt idx="48">
                  <c:v>39.687408234357733</c:v>
                </c:pt>
                <c:pt idx="49">
                  <c:v>39.128835531322679</c:v>
                </c:pt>
                <c:pt idx="50">
                  <c:v>43.922218974566363</c:v>
                </c:pt>
                <c:pt idx="51">
                  <c:v>40.994291845232375</c:v>
                </c:pt>
                <c:pt idx="52">
                  <c:v>38.465434792614374</c:v>
                </c:pt>
                <c:pt idx="53">
                  <c:v>40.805374247874909</c:v>
                </c:pt>
                <c:pt idx="54">
                  <c:v>41.0282312941846</c:v>
                </c:pt>
                <c:pt idx="55">
                  <c:v>41.381947760823039</c:v>
                </c:pt>
                <c:pt idx="56">
                  <c:v>45.743274389754355</c:v>
                </c:pt>
                <c:pt idx="57">
                  <c:v>43.500984354972708</c:v>
                </c:pt>
                <c:pt idx="58">
                  <c:v>41.954759165194439</c:v>
                </c:pt>
                <c:pt idx="59">
                  <c:v>43.555396412834241</c:v>
                </c:pt>
              </c:numCache>
            </c:numRef>
          </c:val>
          <c:smooth val="0"/>
        </c:ser>
        <c:dLbls>
          <c:showLegendKey val="0"/>
          <c:showVal val="0"/>
          <c:showCatName val="0"/>
          <c:showSerName val="0"/>
          <c:showPercent val="0"/>
          <c:showBubbleSize val="0"/>
        </c:dLbls>
        <c:smooth val="0"/>
        <c:axId val="222329040"/>
        <c:axId val="222329600"/>
      </c:lineChart>
      <c:catAx>
        <c:axId val="222329040"/>
        <c:scaling>
          <c:orientation val="minMax"/>
        </c:scaling>
        <c:delete val="0"/>
        <c:axPos val="b"/>
        <c:numFmt formatCode="General" sourceLinked="1"/>
        <c:majorTickMark val="out"/>
        <c:minorTickMark val="none"/>
        <c:tickLblPos val="nextTo"/>
        <c:txPr>
          <a:bodyPr rot="-5400000" vert="horz"/>
          <a:lstStyle/>
          <a:p>
            <a:pPr>
              <a:defRPr/>
            </a:pPr>
            <a:endParaRPr lang="mk-MK"/>
          </a:p>
        </c:txPr>
        <c:crossAx val="222329600"/>
        <c:crosses val="autoZero"/>
        <c:auto val="1"/>
        <c:lblAlgn val="ctr"/>
        <c:lblOffset val="100"/>
        <c:tickLblSkip val="4"/>
        <c:noMultiLvlLbl val="0"/>
      </c:catAx>
      <c:valAx>
        <c:axId val="222329600"/>
        <c:scaling>
          <c:orientation val="minMax"/>
          <c:max val="50"/>
          <c:min val="0"/>
        </c:scaling>
        <c:delete val="0"/>
        <c:axPos val="l"/>
        <c:majorGridlines/>
        <c:numFmt formatCode="#,##0" sourceLinked="0"/>
        <c:majorTickMark val="out"/>
        <c:minorTickMark val="none"/>
        <c:tickLblPos val="nextTo"/>
        <c:crossAx val="222329040"/>
        <c:crosses val="autoZero"/>
        <c:crossBetween val="between"/>
        <c:majorUnit val="10"/>
      </c:valAx>
      <c:spPr>
        <a:noFill/>
        <a:ln>
          <a:solidFill>
            <a:schemeClr val="bg1">
              <a:lumMod val="65000"/>
            </a:schemeClr>
          </a:solidFill>
        </a:ln>
      </c:spPr>
    </c:plotArea>
    <c:legend>
      <c:legendPos val="r"/>
      <c:layout>
        <c:manualLayout>
          <c:xMode val="edge"/>
          <c:yMode val="edge"/>
          <c:x val="0.10291069021777681"/>
          <c:y val="0.52889359983848172"/>
          <c:w val="0.49654990423494488"/>
          <c:h val="0.20695538057742907"/>
        </c:manualLayout>
      </c:layout>
      <c:overlay val="0"/>
    </c:legend>
    <c:plotVisOnly val="1"/>
    <c:dispBlanksAs val="gap"/>
    <c:showDLblsOverMax val="0"/>
  </c:chart>
  <c:txPr>
    <a:bodyPr/>
    <a:lstStyle/>
    <a:p>
      <a:pPr>
        <a:defRPr>
          <a:latin typeface="Tahoma" pitchFamily="34" charset="0"/>
          <a:ea typeface="Tahoma" pitchFamily="34" charset="0"/>
          <a:cs typeface="Tahoma" pitchFamily="34" charset="0"/>
        </a:defRPr>
      </a:pPr>
      <a:endParaRPr lang="mk-MK"/>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440972222222222"/>
          <c:y val="5.1400554097404488E-2"/>
          <c:w val="0.86822916666666672"/>
          <c:h val="0.92069218515315643"/>
        </c:manualLayout>
      </c:layout>
      <c:lineChart>
        <c:grouping val="standard"/>
        <c:varyColors val="0"/>
        <c:ser>
          <c:idx val="0"/>
          <c:order val="0"/>
          <c:tx>
            <c:v>Whole sample</c:v>
          </c:tx>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Core3'!$AG$1567:$AG$1626</c:f>
              <c:numCache>
                <c:formatCode>0.000</c:formatCode>
                <c:ptCount val="60"/>
                <c:pt idx="0">
                  <c:v>-0.22960728251577062</c:v>
                </c:pt>
                <c:pt idx="1">
                  <c:v>-0.21744453846259465</c:v>
                </c:pt>
                <c:pt idx="2">
                  <c:v>-0.19681307983766574</c:v>
                </c:pt>
                <c:pt idx="3">
                  <c:v>-0.17557314886477071</c:v>
                </c:pt>
                <c:pt idx="4">
                  <c:v>-0.1450112252734877</c:v>
                </c:pt>
                <c:pt idx="5">
                  <c:v>-0.12093608279468313</c:v>
                </c:pt>
                <c:pt idx="6">
                  <c:v>-9.9589652744331028E-2</c:v>
                </c:pt>
                <c:pt idx="7">
                  <c:v>-6.9909614816722004E-2</c:v>
                </c:pt>
                <c:pt idx="8">
                  <c:v>-0.14953574500851513</c:v>
                </c:pt>
                <c:pt idx="9">
                  <c:v>-0.14002532904951037</c:v>
                </c:pt>
                <c:pt idx="10">
                  <c:v>-0.14299338742320936</c:v>
                </c:pt>
                <c:pt idx="11">
                  <c:v>-0.13451349050399719</c:v>
                </c:pt>
                <c:pt idx="12">
                  <c:v>-0.11147438325529527</c:v>
                </c:pt>
                <c:pt idx="13">
                  <c:v>-0.11757389710290948</c:v>
                </c:pt>
                <c:pt idx="14">
                  <c:v>-0.13369724346981901</c:v>
                </c:pt>
                <c:pt idx="15">
                  <c:v>-0.12284607450297426</c:v>
                </c:pt>
                <c:pt idx="16">
                  <c:v>-0.13654921482140264</c:v>
                </c:pt>
                <c:pt idx="17">
                  <c:v>-0.13940434114685676</c:v>
                </c:pt>
                <c:pt idx="18">
                  <c:v>-0.13855934817676707</c:v>
                </c:pt>
                <c:pt idx="19">
                  <c:v>-0.14483380459605191</c:v>
                </c:pt>
                <c:pt idx="20">
                  <c:v>-0.14334199512089851</c:v>
                </c:pt>
                <c:pt idx="21">
                  <c:v>-0.13330914676525393</c:v>
                </c:pt>
                <c:pt idx="22">
                  <c:v>-0.12831992683607721</c:v>
                </c:pt>
                <c:pt idx="23">
                  <c:v>-0.128303704306658</c:v>
                </c:pt>
                <c:pt idx="24">
                  <c:v>-0.11632159879583501</c:v>
                </c:pt>
                <c:pt idx="25">
                  <c:v>-0.10757244999187819</c:v>
                </c:pt>
                <c:pt idx="26">
                  <c:v>-9.8911840071023036E-2</c:v>
                </c:pt>
                <c:pt idx="27">
                  <c:v>-8.9534557181500066E-2</c:v>
                </c:pt>
                <c:pt idx="28">
                  <c:v>-8.0002472422819298E-2</c:v>
                </c:pt>
                <c:pt idx="29">
                  <c:v>-8.4927707001578381E-2</c:v>
                </c:pt>
                <c:pt idx="30">
                  <c:v>-8.3714798436131777E-2</c:v>
                </c:pt>
                <c:pt idx="31">
                  <c:v>-6.827685079098314E-2</c:v>
                </c:pt>
                <c:pt idx="32">
                  <c:v>-6.1453992437514433E-2</c:v>
                </c:pt>
                <c:pt idx="33">
                  <c:v>-5.4095890663943894E-2</c:v>
                </c:pt>
                <c:pt idx="34">
                  <c:v>-4.3971206654832097E-2</c:v>
                </c:pt>
                <c:pt idx="35">
                  <c:v>-3.4089597501845252E-2</c:v>
                </c:pt>
                <c:pt idx="36">
                  <c:v>-2.5283811055159248E-2</c:v>
                </c:pt>
                <c:pt idx="37">
                  <c:v>-1.3745352683877781E-2</c:v>
                </c:pt>
                <c:pt idx="38">
                  <c:v>7.3244420149754423E-3</c:v>
                </c:pt>
                <c:pt idx="39">
                  <c:v>-4.2684013109600101E-3</c:v>
                </c:pt>
                <c:pt idx="40">
                  <c:v>-2.5018774055637277E-2</c:v>
                </c:pt>
                <c:pt idx="41">
                  <c:v>-2.4943385685173403E-2</c:v>
                </c:pt>
                <c:pt idx="42">
                  <c:v>-2.1210051488552002E-2</c:v>
                </c:pt>
                <c:pt idx="43">
                  <c:v>-2.5625264145219602E-2</c:v>
                </c:pt>
                <c:pt idx="44">
                  <c:v>-1.3825680013502777E-2</c:v>
                </c:pt>
                <c:pt idx="45">
                  <c:v>-4.9225751462823337E-3</c:v>
                </c:pt>
                <c:pt idx="46">
                  <c:v>-9.7670584683801878E-4</c:v>
                </c:pt>
                <c:pt idx="47">
                  <c:v>1.2297880829763045E-3</c:v>
                </c:pt>
                <c:pt idx="48">
                  <c:v>6.8181649295412528E-3</c:v>
                </c:pt>
                <c:pt idx="49">
                  <c:v>1.0439950448628575E-2</c:v>
                </c:pt>
                <c:pt idx="50">
                  <c:v>3.7846234563941069E-3</c:v>
                </c:pt>
                <c:pt idx="51">
                  <c:v>4.1910621812199327E-4</c:v>
                </c:pt>
                <c:pt idx="52">
                  <c:v>6.3716673272573637E-3</c:v>
                </c:pt>
                <c:pt idx="53">
                  <c:v>1.1249374529753445E-2</c:v>
                </c:pt>
                <c:pt idx="54">
                  <c:v>1.8427878398081087E-2</c:v>
                </c:pt>
                <c:pt idx="55">
                  <c:v>1.7088055112575967E-2</c:v>
                </c:pt>
                <c:pt idx="56">
                  <c:v>1.3003459023776901E-2</c:v>
                </c:pt>
                <c:pt idx="57">
                  <c:v>1.047758778428674E-2</c:v>
                </c:pt>
                <c:pt idx="58">
                  <c:v>2.6850858215257487E-3</c:v>
                </c:pt>
                <c:pt idx="59">
                  <c:v>-3.6200379044073611E-3</c:v>
                </c:pt>
              </c:numCache>
            </c:numRef>
          </c:val>
          <c:smooth val="0"/>
        </c:ser>
        <c:ser>
          <c:idx val="2"/>
          <c:order val="1"/>
          <c:tx>
            <c:v>Transition countries</c:v>
          </c:tx>
          <c:spPr>
            <a:ln w="22225">
              <a:solidFill>
                <a:schemeClr val="tx1"/>
              </a:solidFill>
              <a:prstDash val="dash"/>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Core3'!$AG$1691:$AG$1750</c:f>
              <c:numCache>
                <c:formatCode>0.000</c:formatCode>
                <c:ptCount val="60"/>
                <c:pt idx="0">
                  <c:v>-0.12115072251932606</c:v>
                </c:pt>
                <c:pt idx="1">
                  <c:v>-0.11742821680434611</c:v>
                </c:pt>
                <c:pt idx="2">
                  <c:v>-0.11442779724622792</c:v>
                </c:pt>
                <c:pt idx="3">
                  <c:v>-0.11215555679923916</c:v>
                </c:pt>
                <c:pt idx="4">
                  <c:v>-0.10748881967550648</c:v>
                </c:pt>
                <c:pt idx="5">
                  <c:v>-0.10059135490586275</c:v>
                </c:pt>
                <c:pt idx="6">
                  <c:v>-9.4935734894562168E-2</c:v>
                </c:pt>
                <c:pt idx="7">
                  <c:v>-8.9016425820763745E-2</c:v>
                </c:pt>
                <c:pt idx="8">
                  <c:v>-8.4876414866839764E-2</c:v>
                </c:pt>
                <c:pt idx="9">
                  <c:v>-8.1345403238042527E-2</c:v>
                </c:pt>
                <c:pt idx="10">
                  <c:v>-7.7378669901909114E-2</c:v>
                </c:pt>
                <c:pt idx="11">
                  <c:v>-7.3575139426040076E-2</c:v>
                </c:pt>
                <c:pt idx="12">
                  <c:v>-7.0489914687344599E-2</c:v>
                </c:pt>
                <c:pt idx="13">
                  <c:v>-6.3391136028841749E-2</c:v>
                </c:pt>
                <c:pt idx="14">
                  <c:v>-6.2260537480828715E-2</c:v>
                </c:pt>
                <c:pt idx="15">
                  <c:v>-5.5018196723095714E-2</c:v>
                </c:pt>
                <c:pt idx="16">
                  <c:v>-5.3749401677523082E-2</c:v>
                </c:pt>
                <c:pt idx="17">
                  <c:v>-4.9763739106621782E-2</c:v>
                </c:pt>
                <c:pt idx="18">
                  <c:v>-5.139169495721041E-2</c:v>
                </c:pt>
                <c:pt idx="19">
                  <c:v>-5.0614905882672548E-2</c:v>
                </c:pt>
                <c:pt idx="20">
                  <c:v>-5.2009547202477788E-2</c:v>
                </c:pt>
                <c:pt idx="21">
                  <c:v>-4.8459972717758856E-2</c:v>
                </c:pt>
                <c:pt idx="22">
                  <c:v>-4.6663324610149472E-2</c:v>
                </c:pt>
                <c:pt idx="23">
                  <c:v>-4.5165517733001814E-2</c:v>
                </c:pt>
                <c:pt idx="24">
                  <c:v>-4.2697813854610252E-2</c:v>
                </c:pt>
                <c:pt idx="25">
                  <c:v>-3.8902959047765334E-2</c:v>
                </c:pt>
                <c:pt idx="26">
                  <c:v>-3.5304671592764195E-2</c:v>
                </c:pt>
                <c:pt idx="27">
                  <c:v>-3.0347527054760282E-2</c:v>
                </c:pt>
                <c:pt idx="28">
                  <c:v>-2.5134380036106484E-2</c:v>
                </c:pt>
                <c:pt idx="29">
                  <c:v>-2.4649886154369052E-2</c:v>
                </c:pt>
                <c:pt idx="30">
                  <c:v>-2.0515421000700033E-2</c:v>
                </c:pt>
                <c:pt idx="31">
                  <c:v>-1.7062104624400661E-2</c:v>
                </c:pt>
                <c:pt idx="32">
                  <c:v>-1.4267165895856949E-2</c:v>
                </c:pt>
                <c:pt idx="33">
                  <c:v>-1.2225126319377503E-2</c:v>
                </c:pt>
                <c:pt idx="34">
                  <c:v>-1.1225443041742101E-2</c:v>
                </c:pt>
                <c:pt idx="35">
                  <c:v>-9.1208991704670346E-3</c:v>
                </c:pt>
                <c:pt idx="36">
                  <c:v>-1.6485531179579768E-3</c:v>
                </c:pt>
                <c:pt idx="37">
                  <c:v>2.0997735392889192E-3</c:v>
                </c:pt>
                <c:pt idx="38">
                  <c:v>4.8838516618911294E-3</c:v>
                </c:pt>
                <c:pt idx="39">
                  <c:v>6.4999387813344566E-3</c:v>
                </c:pt>
                <c:pt idx="40">
                  <c:v>-3.9691509216090992E-3</c:v>
                </c:pt>
                <c:pt idx="41">
                  <c:v>-9.3835588702143643E-3</c:v>
                </c:pt>
                <c:pt idx="42">
                  <c:v>-1.0485174664083682E-2</c:v>
                </c:pt>
                <c:pt idx="43">
                  <c:v>-1.1191807284760501E-2</c:v>
                </c:pt>
                <c:pt idx="44">
                  <c:v>-7.5412808450481894E-3</c:v>
                </c:pt>
                <c:pt idx="45">
                  <c:v>-1.2128636390571039E-3</c:v>
                </c:pt>
                <c:pt idx="46">
                  <c:v>4.2476558456748239E-3</c:v>
                </c:pt>
                <c:pt idx="47">
                  <c:v>4.6086059974848933E-3</c:v>
                </c:pt>
                <c:pt idx="48">
                  <c:v>1.0032092679674748E-2</c:v>
                </c:pt>
                <c:pt idx="49">
                  <c:v>9.3548223075741246E-3</c:v>
                </c:pt>
                <c:pt idx="50">
                  <c:v>9.253449343357395E-3</c:v>
                </c:pt>
                <c:pt idx="51">
                  <c:v>1.0433110634143894E-2</c:v>
                </c:pt>
                <c:pt idx="52">
                  <c:v>1.3567756209559623E-2</c:v>
                </c:pt>
                <c:pt idx="53">
                  <c:v>1.4628072984168482E-2</c:v>
                </c:pt>
                <c:pt idx="54">
                  <c:v>1.6228639367982696E-2</c:v>
                </c:pt>
                <c:pt idx="55">
                  <c:v>1.326726491759409E-2</c:v>
                </c:pt>
                <c:pt idx="56">
                  <c:v>8.6021434931753508E-3</c:v>
                </c:pt>
                <c:pt idx="57">
                  <c:v>5.77457757926485E-3</c:v>
                </c:pt>
                <c:pt idx="58">
                  <c:v>8.1146695165088814E-4</c:v>
                </c:pt>
                <c:pt idx="59">
                  <c:v>-3.8871335170952773E-3</c:v>
                </c:pt>
              </c:numCache>
            </c:numRef>
          </c:val>
          <c:smooth val="0"/>
        </c:ser>
        <c:ser>
          <c:idx val="1"/>
          <c:order val="2"/>
          <c:tx>
            <c:v>Periphery countries</c:v>
          </c:tx>
          <c:spPr>
            <a:ln>
              <a:prstDash val="sysDot"/>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Core3'!$AG$1629:$AG$1688</c:f>
              <c:numCache>
                <c:formatCode>0.000</c:formatCode>
                <c:ptCount val="60"/>
                <c:pt idx="0">
                  <c:v>-0.26349995751465932</c:v>
                </c:pt>
                <c:pt idx="1">
                  <c:v>-0.24869963898079644</c:v>
                </c:pt>
                <c:pt idx="2">
                  <c:v>-0.2225584806474907</c:v>
                </c:pt>
                <c:pt idx="3">
                  <c:v>-0.19539114638524921</c:v>
                </c:pt>
                <c:pt idx="4">
                  <c:v>-0.15673697702285674</c:v>
                </c:pt>
                <c:pt idx="5">
                  <c:v>-0.1272938102599393</c:v>
                </c:pt>
                <c:pt idx="6">
                  <c:v>-0.10104400207238379</c:v>
                </c:pt>
                <c:pt idx="7">
                  <c:v>-6.3938736377958619E-2</c:v>
                </c:pt>
                <c:pt idx="8">
                  <c:v>-0.16974178567778891</c:v>
                </c:pt>
                <c:pt idx="9">
                  <c:v>-0.15836280586559467</c:v>
                </c:pt>
                <c:pt idx="10">
                  <c:v>-0.16349798664861492</c:v>
                </c:pt>
                <c:pt idx="11">
                  <c:v>-0.15355672521585775</c:v>
                </c:pt>
                <c:pt idx="12">
                  <c:v>-0.12428202968278004</c:v>
                </c:pt>
                <c:pt idx="13">
                  <c:v>-0.13450600993855535</c:v>
                </c:pt>
                <c:pt idx="14">
                  <c:v>-0.15602121409137892</c:v>
                </c:pt>
                <c:pt idx="15">
                  <c:v>-0.14404228630918661</c:v>
                </c:pt>
                <c:pt idx="16">
                  <c:v>-0.16242415642886421</c:v>
                </c:pt>
                <c:pt idx="17">
                  <c:v>-0.16741702928443006</c:v>
                </c:pt>
                <c:pt idx="18">
                  <c:v>-0.16579923980787858</c:v>
                </c:pt>
                <c:pt idx="19">
                  <c:v>-0.17427721044398264</c:v>
                </c:pt>
                <c:pt idx="20">
                  <c:v>-0.17188338509540488</c:v>
                </c:pt>
                <c:pt idx="21">
                  <c:v>-0.1598245136550962</c:v>
                </c:pt>
                <c:pt idx="22">
                  <c:v>-0.15383761503167953</c:v>
                </c:pt>
                <c:pt idx="23">
                  <c:v>-0.15428438761092664</c:v>
                </c:pt>
                <c:pt idx="24">
                  <c:v>-0.13932903158996823</c:v>
                </c:pt>
                <c:pt idx="25">
                  <c:v>-0.12903166591191337</c:v>
                </c:pt>
                <c:pt idx="26">
                  <c:v>-0.11878908022047846</c:v>
                </c:pt>
                <c:pt idx="27">
                  <c:v>-0.10803050409610566</c:v>
                </c:pt>
                <c:pt idx="28">
                  <c:v>-9.7148751293667013E-2</c:v>
                </c:pt>
                <c:pt idx="29">
                  <c:v>-0.10376452601633163</c:v>
                </c:pt>
                <c:pt idx="30">
                  <c:v>-0.10346460388470419</c:v>
                </c:pt>
                <c:pt idx="31">
                  <c:v>-8.4281458968040263E-2</c:v>
                </c:pt>
                <c:pt idx="32">
                  <c:v>-7.6199875731782385E-2</c:v>
                </c:pt>
                <c:pt idx="33">
                  <c:v>-6.7180504521620901E-2</c:v>
                </c:pt>
                <c:pt idx="34">
                  <c:v>-5.4204257783922738E-2</c:v>
                </c:pt>
                <c:pt idx="35">
                  <c:v>-4.189231573040092E-2</c:v>
                </c:pt>
                <c:pt idx="36">
                  <c:v>-3.2669829160534541E-2</c:v>
                </c:pt>
                <c:pt idx="37">
                  <c:v>-1.8696954628617413E-2</c:v>
                </c:pt>
                <c:pt idx="38">
                  <c:v>8.0871265003143004E-3</c:v>
                </c:pt>
                <c:pt idx="39">
                  <c:v>-7.6335075898020391E-3</c:v>
                </c:pt>
                <c:pt idx="40">
                  <c:v>-3.1596781285021081E-2</c:v>
                </c:pt>
                <c:pt idx="41">
                  <c:v>-2.9805831564848003E-2</c:v>
                </c:pt>
                <c:pt idx="42">
                  <c:v>-2.4561575496198362E-2</c:v>
                </c:pt>
                <c:pt idx="43">
                  <c:v>-3.0135719414113152E-2</c:v>
                </c:pt>
                <c:pt idx="44">
                  <c:v>-1.57895547536448E-2</c:v>
                </c:pt>
                <c:pt idx="45">
                  <c:v>-6.0818599922902389E-3</c:v>
                </c:pt>
                <c:pt idx="46">
                  <c:v>-2.6093188757482792E-3</c:v>
                </c:pt>
                <c:pt idx="47">
                  <c:v>1.7390748469237104E-4</c:v>
                </c:pt>
                <c:pt idx="48">
                  <c:v>5.8138125076245334E-3</c:v>
                </c:pt>
                <c:pt idx="49">
                  <c:v>1.0779052992708095E-2</c:v>
                </c:pt>
                <c:pt idx="50">
                  <c:v>2.0756153667180754E-3</c:v>
                </c:pt>
                <c:pt idx="51">
                  <c:v>-2.7102701618848552E-3</c:v>
                </c:pt>
                <c:pt idx="52">
                  <c:v>4.1228895515378781E-3</c:v>
                </c:pt>
                <c:pt idx="53">
                  <c:v>1.0193531262748771E-2</c:v>
                </c:pt>
                <c:pt idx="54">
                  <c:v>1.911514059498676E-2</c:v>
                </c:pt>
                <c:pt idx="55">
                  <c:v>1.8282052048507847E-2</c:v>
                </c:pt>
                <c:pt idx="56">
                  <c:v>1.4378870127089882E-2</c:v>
                </c:pt>
                <c:pt idx="57">
                  <c:v>1.1947278473356087E-2</c:v>
                </c:pt>
                <c:pt idx="58">
                  <c:v>3.2705917183616542E-3</c:v>
                </c:pt>
                <c:pt idx="59">
                  <c:v>-3.5365705254423829E-3</c:v>
                </c:pt>
              </c:numCache>
            </c:numRef>
          </c:val>
          <c:smooth val="0"/>
        </c:ser>
        <c:dLbls>
          <c:showLegendKey val="0"/>
          <c:showVal val="0"/>
          <c:showCatName val="0"/>
          <c:showSerName val="0"/>
          <c:showPercent val="0"/>
          <c:showBubbleSize val="0"/>
        </c:dLbls>
        <c:smooth val="0"/>
        <c:axId val="222332960"/>
        <c:axId val="222333520"/>
      </c:lineChart>
      <c:catAx>
        <c:axId val="222332960"/>
        <c:scaling>
          <c:orientation val="minMax"/>
        </c:scaling>
        <c:delete val="0"/>
        <c:axPos val="b"/>
        <c:numFmt formatCode="General" sourceLinked="1"/>
        <c:majorTickMark val="out"/>
        <c:minorTickMark val="none"/>
        <c:tickLblPos val="low"/>
        <c:txPr>
          <a:bodyPr rot="-5400000" vert="horz"/>
          <a:lstStyle/>
          <a:p>
            <a:pPr>
              <a:defRPr/>
            </a:pPr>
            <a:endParaRPr lang="mk-MK"/>
          </a:p>
        </c:txPr>
        <c:crossAx val="222333520"/>
        <c:crosses val="autoZero"/>
        <c:auto val="1"/>
        <c:lblAlgn val="ctr"/>
        <c:lblOffset val="100"/>
        <c:tickLblSkip val="4"/>
        <c:noMultiLvlLbl val="0"/>
      </c:catAx>
      <c:valAx>
        <c:axId val="222333520"/>
        <c:scaling>
          <c:orientation val="minMax"/>
          <c:max val="0.1"/>
          <c:min val="-0.30000000000000032"/>
        </c:scaling>
        <c:delete val="0"/>
        <c:axPos val="l"/>
        <c:majorGridlines/>
        <c:numFmt formatCode="#,##0.0" sourceLinked="0"/>
        <c:majorTickMark val="out"/>
        <c:minorTickMark val="none"/>
        <c:tickLblPos val="nextTo"/>
        <c:crossAx val="222332960"/>
        <c:crosses val="autoZero"/>
        <c:crossBetween val="between"/>
        <c:majorUnit val="0.1"/>
      </c:valAx>
      <c:spPr>
        <a:noFill/>
        <a:ln>
          <a:solidFill>
            <a:schemeClr val="bg1">
              <a:lumMod val="65000"/>
            </a:schemeClr>
          </a:solidFill>
        </a:ln>
      </c:spPr>
    </c:plotArea>
    <c:legend>
      <c:legendPos val="r"/>
      <c:layout>
        <c:manualLayout>
          <c:xMode val="edge"/>
          <c:yMode val="edge"/>
          <c:x val="0.52254786572730827"/>
          <c:y val="0.49728818380461276"/>
          <c:w val="0.47249951650780497"/>
          <c:h val="0.26836352352507681"/>
        </c:manualLayout>
      </c:layout>
      <c:overlay val="0"/>
    </c:legend>
    <c:plotVisOnly val="1"/>
    <c:dispBlanksAs val="gap"/>
    <c:showDLblsOverMax val="0"/>
  </c:chart>
  <c:txPr>
    <a:bodyPr/>
    <a:lstStyle/>
    <a:p>
      <a:pPr>
        <a:defRPr>
          <a:latin typeface="Tahoma" pitchFamily="34" charset="0"/>
          <a:ea typeface="Tahoma" pitchFamily="34" charset="0"/>
          <a:cs typeface="Tahoma" pitchFamily="34" charset="0"/>
        </a:defRPr>
      </a:pPr>
      <a:endParaRPr lang="mk-MK"/>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664459680552983E-2"/>
          <c:y val="5.1400554097404488E-2"/>
          <c:w val="0.88109787527427763"/>
          <c:h val="0.71159285821756368"/>
        </c:manualLayout>
      </c:layout>
      <c:lineChart>
        <c:grouping val="standard"/>
        <c:varyColors val="0"/>
        <c:ser>
          <c:idx val="0"/>
          <c:order val="0"/>
          <c:tx>
            <c:v>Whole sample</c:v>
          </c:tx>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Core3'!$P$1567:$P$1626</c:f>
              <c:numCache>
                <c:formatCode>0.000</c:formatCode>
                <c:ptCount val="60"/>
                <c:pt idx="0">
                  <c:v>-2.615285643008983</c:v>
                </c:pt>
                <c:pt idx="1">
                  <c:v>1.2833456458978492</c:v>
                </c:pt>
                <c:pt idx="2">
                  <c:v>-3.0724061257687691</c:v>
                </c:pt>
                <c:pt idx="3">
                  <c:v>4.4655556913147301</c:v>
                </c:pt>
                <c:pt idx="4">
                  <c:v>-3.4381269210445708</c:v>
                </c:pt>
                <c:pt idx="5">
                  <c:v>1.3584147518739735</c:v>
                </c:pt>
                <c:pt idx="6">
                  <c:v>3.3927773932874929</c:v>
                </c:pt>
                <c:pt idx="7">
                  <c:v>4.5849586926132977</c:v>
                </c:pt>
                <c:pt idx="8">
                  <c:v>-3.2285966245962006</c:v>
                </c:pt>
                <c:pt idx="9">
                  <c:v>2.3539132235065932</c:v>
                </c:pt>
                <c:pt idx="10">
                  <c:v>-1.2412800213247503</c:v>
                </c:pt>
                <c:pt idx="11">
                  <c:v>3.6723371395292737</c:v>
                </c:pt>
                <c:pt idx="12">
                  <c:v>-2.1516823920027677</c:v>
                </c:pt>
                <c:pt idx="13">
                  <c:v>1.1571905001828182</c:v>
                </c:pt>
                <c:pt idx="14">
                  <c:v>-2.129098443765753</c:v>
                </c:pt>
                <c:pt idx="15">
                  <c:v>3.3510042297244937</c:v>
                </c:pt>
                <c:pt idx="16">
                  <c:v>-2.7822732163109491</c:v>
                </c:pt>
                <c:pt idx="17">
                  <c:v>0.33747918450262354</c:v>
                </c:pt>
                <c:pt idx="18">
                  <c:v>-2.8413828108877404</c:v>
                </c:pt>
                <c:pt idx="19">
                  <c:v>3.3710748308497624</c:v>
                </c:pt>
                <c:pt idx="20">
                  <c:v>-3.9616417545388867</c:v>
                </c:pt>
                <c:pt idx="21">
                  <c:v>0.93687414824535531</c:v>
                </c:pt>
                <c:pt idx="22">
                  <c:v>-2.6025183931707661</c:v>
                </c:pt>
                <c:pt idx="23">
                  <c:v>2.0914518662783093</c:v>
                </c:pt>
                <c:pt idx="24">
                  <c:v>-3.3156744260296955</c:v>
                </c:pt>
                <c:pt idx="25">
                  <c:v>0.30532841804994676</c:v>
                </c:pt>
                <c:pt idx="26">
                  <c:v>-2.5618845751344752</c:v>
                </c:pt>
                <c:pt idx="27">
                  <c:v>3.2300377986673601</c:v>
                </c:pt>
                <c:pt idx="28">
                  <c:v>-1.9282355362143881</c:v>
                </c:pt>
                <c:pt idx="29">
                  <c:v>6.7742043941203714E-2</c:v>
                </c:pt>
                <c:pt idx="30">
                  <c:v>-2.5757323768871552</c:v>
                </c:pt>
                <c:pt idx="31">
                  <c:v>4.9147164551372375</c:v>
                </c:pt>
                <c:pt idx="32">
                  <c:v>-2.6443473801040005</c:v>
                </c:pt>
                <c:pt idx="33">
                  <c:v>0.71376846729080545</c:v>
                </c:pt>
                <c:pt idx="34">
                  <c:v>-3.7385610172453902</c:v>
                </c:pt>
                <c:pt idx="35">
                  <c:v>4.4961966215954385</c:v>
                </c:pt>
                <c:pt idx="36">
                  <c:v>-2.0991073597473138</c:v>
                </c:pt>
                <c:pt idx="37">
                  <c:v>1.95300983995716</c:v>
                </c:pt>
                <c:pt idx="38">
                  <c:v>-2.3188470885754073</c:v>
                </c:pt>
                <c:pt idx="39">
                  <c:v>6.2201874300991786</c:v>
                </c:pt>
                <c:pt idx="40">
                  <c:v>-0.56985813149476194</c:v>
                </c:pt>
                <c:pt idx="41">
                  <c:v>2.8401953809819895</c:v>
                </c:pt>
                <c:pt idx="42">
                  <c:v>-3.0379032947980273</c:v>
                </c:pt>
                <c:pt idx="43">
                  <c:v>2.8169061425424906</c:v>
                </c:pt>
                <c:pt idx="44">
                  <c:v>-1.3082181761089309</c:v>
                </c:pt>
                <c:pt idx="45">
                  <c:v>1.2484088620559304</c:v>
                </c:pt>
                <c:pt idx="46">
                  <c:v>-4.7403074315451903</c:v>
                </c:pt>
                <c:pt idx="47">
                  <c:v>4.3200265393194304</c:v>
                </c:pt>
                <c:pt idx="48">
                  <c:v>-3.5744648181504552</c:v>
                </c:pt>
                <c:pt idx="49">
                  <c:v>1.123247936425245</c:v>
                </c:pt>
                <c:pt idx="50">
                  <c:v>-2.4463891976011998</c:v>
                </c:pt>
                <c:pt idx="51">
                  <c:v>2.4823348940391945</c:v>
                </c:pt>
                <c:pt idx="52">
                  <c:v>-1.2500111397624361</c:v>
                </c:pt>
                <c:pt idx="53">
                  <c:v>0.48192900234575475</c:v>
                </c:pt>
                <c:pt idx="54">
                  <c:v>-3.4484682868843235</c:v>
                </c:pt>
                <c:pt idx="55">
                  <c:v>3.4059345971920614</c:v>
                </c:pt>
                <c:pt idx="56">
                  <c:v>-0.70889955093344115</c:v>
                </c:pt>
                <c:pt idx="57">
                  <c:v>1.3659113822474818</c:v>
                </c:pt>
                <c:pt idx="58">
                  <c:v>-3.5423763375094088</c:v>
                </c:pt>
                <c:pt idx="59">
                  <c:v>2.7036145147929846</c:v>
                </c:pt>
              </c:numCache>
            </c:numRef>
          </c:val>
          <c:smooth val="0"/>
        </c:ser>
        <c:ser>
          <c:idx val="2"/>
          <c:order val="1"/>
          <c:tx>
            <c:v>Periphery countries</c:v>
          </c:tx>
          <c:spPr>
            <a:ln w="22225">
              <a:solidFill>
                <a:schemeClr val="tx1"/>
              </a:solidFill>
              <a:prstDash val="dash"/>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Core3'!$P$1691:$P$1750</c:f>
              <c:numCache>
                <c:formatCode>0.000</c:formatCode>
                <c:ptCount val="60"/>
                <c:pt idx="0">
                  <c:v>-3.1626911616322082</c:v>
                </c:pt>
                <c:pt idx="1">
                  <c:v>-0.67380655905883713</c:v>
                </c:pt>
                <c:pt idx="2">
                  <c:v>-2.6365644312492704</c:v>
                </c:pt>
                <c:pt idx="3">
                  <c:v>6.5343234027349553</c:v>
                </c:pt>
                <c:pt idx="4">
                  <c:v>-3.9199967465709769</c:v>
                </c:pt>
                <c:pt idx="5">
                  <c:v>0.24921747633326499</c:v>
                </c:pt>
                <c:pt idx="6">
                  <c:v>2.9595848006896883</c:v>
                </c:pt>
                <c:pt idx="7">
                  <c:v>4.4398814482514233</c:v>
                </c:pt>
                <c:pt idx="8">
                  <c:v>-2.4718337947932856</c:v>
                </c:pt>
                <c:pt idx="9">
                  <c:v>1.6080070641821094</c:v>
                </c:pt>
                <c:pt idx="10">
                  <c:v>-1.1391105226165597</c:v>
                </c:pt>
                <c:pt idx="11">
                  <c:v>4.2253663578256955</c:v>
                </c:pt>
                <c:pt idx="12">
                  <c:v>-2.5359701408477404</c:v>
                </c:pt>
                <c:pt idx="13">
                  <c:v>1.4465066954045696</c:v>
                </c:pt>
                <c:pt idx="14">
                  <c:v>-1.3412569863750841</c:v>
                </c:pt>
                <c:pt idx="15">
                  <c:v>0.98743617400043793</c:v>
                </c:pt>
                <c:pt idx="16">
                  <c:v>-2.1061632001756871</c:v>
                </c:pt>
                <c:pt idx="17">
                  <c:v>0.29439560925840846</c:v>
                </c:pt>
                <c:pt idx="18">
                  <c:v>-1.6042371305016592</c:v>
                </c:pt>
                <c:pt idx="19">
                  <c:v>0.82480410519474423</c:v>
                </c:pt>
                <c:pt idx="20">
                  <c:v>-1.6451611990999395</c:v>
                </c:pt>
                <c:pt idx="21">
                  <c:v>1.6064834205908569</c:v>
                </c:pt>
                <c:pt idx="22">
                  <c:v>-1.7669947436547078</c:v>
                </c:pt>
                <c:pt idx="23">
                  <c:v>0.46506088147440511</c:v>
                </c:pt>
                <c:pt idx="24">
                  <c:v>-2.0910408727391507</c:v>
                </c:pt>
                <c:pt idx="25">
                  <c:v>1.67436619381644</c:v>
                </c:pt>
                <c:pt idx="26">
                  <c:v>-2.2129038834804278</c:v>
                </c:pt>
                <c:pt idx="27">
                  <c:v>1.3947818348170407</c:v>
                </c:pt>
                <c:pt idx="28">
                  <c:v>-3.1950344558440245</c:v>
                </c:pt>
                <c:pt idx="29">
                  <c:v>1.4087697639318595</c:v>
                </c:pt>
                <c:pt idx="30">
                  <c:v>-3.2224082503531357</c:v>
                </c:pt>
                <c:pt idx="31">
                  <c:v>1.1451082939498938</c:v>
                </c:pt>
                <c:pt idx="32">
                  <c:v>-2.6423569551314992</c:v>
                </c:pt>
                <c:pt idx="33">
                  <c:v>1.5213619253196138</c:v>
                </c:pt>
                <c:pt idx="34">
                  <c:v>-4.1409952566557138</c:v>
                </c:pt>
                <c:pt idx="35">
                  <c:v>-0.16605062493637288</c:v>
                </c:pt>
                <c:pt idx="36">
                  <c:v>-1.2728833393873902</c:v>
                </c:pt>
                <c:pt idx="37">
                  <c:v>3.6844667501380792</c:v>
                </c:pt>
                <c:pt idx="38">
                  <c:v>-1.1876030054693878</c:v>
                </c:pt>
                <c:pt idx="39">
                  <c:v>1.6627604399161866</c:v>
                </c:pt>
                <c:pt idx="40">
                  <c:v>0.30608652442537682</c:v>
                </c:pt>
                <c:pt idx="41">
                  <c:v>4.2472366277311764</c:v>
                </c:pt>
                <c:pt idx="42">
                  <c:v>-1.9502528459377961</c:v>
                </c:pt>
                <c:pt idx="43">
                  <c:v>2.3923467913030367</c:v>
                </c:pt>
                <c:pt idx="44">
                  <c:v>2.4855304309045199</c:v>
                </c:pt>
                <c:pt idx="45">
                  <c:v>1.1371036969696966</c:v>
                </c:pt>
                <c:pt idx="46">
                  <c:v>-1.5415546659261559</c:v>
                </c:pt>
                <c:pt idx="47">
                  <c:v>7.125722643098686</c:v>
                </c:pt>
                <c:pt idx="48">
                  <c:v>-2.8572962392822507</c:v>
                </c:pt>
                <c:pt idx="49">
                  <c:v>1.5603685762932149</c:v>
                </c:pt>
                <c:pt idx="50">
                  <c:v>-0.15627861513171695</c:v>
                </c:pt>
                <c:pt idx="51">
                  <c:v>-1.4453449689536328</c:v>
                </c:pt>
                <c:pt idx="52">
                  <c:v>-2.3119324458679591</c:v>
                </c:pt>
                <c:pt idx="53">
                  <c:v>0.46993700849028025</c:v>
                </c:pt>
                <c:pt idx="54">
                  <c:v>-3.3480665750940237</c:v>
                </c:pt>
                <c:pt idx="55">
                  <c:v>2.0279947725918608</c:v>
                </c:pt>
                <c:pt idx="56">
                  <c:v>-8.3972263590072982E-2</c:v>
                </c:pt>
                <c:pt idx="57">
                  <c:v>4.1899004547514105</c:v>
                </c:pt>
                <c:pt idx="58">
                  <c:v>-4.3832261887596875</c:v>
                </c:pt>
                <c:pt idx="59">
                  <c:v>-1.501069567162937</c:v>
                </c:pt>
              </c:numCache>
            </c:numRef>
          </c:val>
          <c:smooth val="0"/>
        </c:ser>
        <c:ser>
          <c:idx val="1"/>
          <c:order val="2"/>
          <c:tx>
            <c:v>Transition countries</c:v>
          </c:tx>
          <c:spPr>
            <a:ln>
              <a:prstDash val="sysDot"/>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Core3'!$P$1629:$P$1688</c:f>
              <c:numCache>
                <c:formatCode>0.000</c:formatCode>
                <c:ptCount val="60"/>
                <c:pt idx="0">
                  <c:v>-2.4328171368012392</c:v>
                </c:pt>
                <c:pt idx="1">
                  <c:v>1.935729714216744</c:v>
                </c:pt>
                <c:pt idx="2">
                  <c:v>-3.2176866906086121</c:v>
                </c:pt>
                <c:pt idx="3">
                  <c:v>3.7759664541746587</c:v>
                </c:pt>
                <c:pt idx="4">
                  <c:v>-3.2775036458691051</c:v>
                </c:pt>
                <c:pt idx="5">
                  <c:v>1.7281471770542101</c:v>
                </c:pt>
                <c:pt idx="6">
                  <c:v>3.5371749241534274</c:v>
                </c:pt>
                <c:pt idx="7">
                  <c:v>4.6333177740672555</c:v>
                </c:pt>
                <c:pt idx="8">
                  <c:v>-3.4650850089096101</c:v>
                </c:pt>
                <c:pt idx="9">
                  <c:v>2.5870088982955002</c:v>
                </c:pt>
                <c:pt idx="10">
                  <c:v>-1.273207989671064</c:v>
                </c:pt>
                <c:pt idx="11">
                  <c:v>3.4995155088116419</c:v>
                </c:pt>
                <c:pt idx="12">
                  <c:v>-2.0315924704887127</c:v>
                </c:pt>
                <c:pt idx="13">
                  <c:v>1.0667791891760201</c:v>
                </c:pt>
                <c:pt idx="14">
                  <c:v>-2.3752988992003377</c:v>
                </c:pt>
                <c:pt idx="15">
                  <c:v>4.0896192471382609</c:v>
                </c:pt>
                <c:pt idx="16">
                  <c:v>-2.9935575963532148</c:v>
                </c:pt>
                <c:pt idx="17">
                  <c:v>0.35094280176643988</c:v>
                </c:pt>
                <c:pt idx="18">
                  <c:v>-3.2279908360083995</c:v>
                </c:pt>
                <c:pt idx="19">
                  <c:v>4.1667844326169465</c:v>
                </c:pt>
                <c:pt idx="20">
                  <c:v>-4.6855419281135555</c:v>
                </c:pt>
                <c:pt idx="21">
                  <c:v>0.72762125063739003</c:v>
                </c:pt>
                <c:pt idx="22">
                  <c:v>-2.8636195336445387</c:v>
                </c:pt>
                <c:pt idx="23">
                  <c:v>2.59969904902953</c:v>
                </c:pt>
                <c:pt idx="24">
                  <c:v>-3.6983724114330001</c:v>
                </c:pt>
                <c:pt idx="25">
                  <c:v>-0.12249588687708507</c:v>
                </c:pt>
                <c:pt idx="26">
                  <c:v>-2.6709410412763703</c:v>
                </c:pt>
                <c:pt idx="27">
                  <c:v>3.8035552873705671</c:v>
                </c:pt>
                <c:pt idx="28">
                  <c:v>-1.5323608738301266</c:v>
                </c:pt>
                <c:pt idx="29">
                  <c:v>-0.35132911855587717</c:v>
                </c:pt>
                <c:pt idx="30">
                  <c:v>-2.3736461664290323</c:v>
                </c:pt>
                <c:pt idx="31">
                  <c:v>6.0927190055082869</c:v>
                </c:pt>
                <c:pt idx="32">
                  <c:v>-2.6449693879079157</c:v>
                </c:pt>
                <c:pt idx="33">
                  <c:v>0.46139551165680082</c:v>
                </c:pt>
                <c:pt idx="34">
                  <c:v>-3.612800317429643</c:v>
                </c:pt>
                <c:pt idx="35">
                  <c:v>5.9531488861366322</c:v>
                </c:pt>
                <c:pt idx="36">
                  <c:v>-2.3573023661097787</c:v>
                </c:pt>
                <c:pt idx="37">
                  <c:v>1.4119295555256177</c:v>
                </c:pt>
                <c:pt idx="38">
                  <c:v>-2.6723608645460382</c:v>
                </c:pt>
                <c:pt idx="39">
                  <c:v>7.6443833645313664</c:v>
                </c:pt>
                <c:pt idx="40">
                  <c:v>-0.84359083646980837</c:v>
                </c:pt>
                <c:pt idx="41">
                  <c:v>2.4004949913728697</c:v>
                </c:pt>
                <c:pt idx="42">
                  <c:v>-3.3777940600668512</c:v>
                </c:pt>
                <c:pt idx="43">
                  <c:v>2.9495809398048167</c:v>
                </c:pt>
                <c:pt idx="44">
                  <c:v>-2.4937646158006301</c:v>
                </c:pt>
                <c:pt idx="45">
                  <c:v>1.2831917261453776</c:v>
                </c:pt>
                <c:pt idx="46">
                  <c:v>-5.7399176708011383</c:v>
                </c:pt>
                <c:pt idx="47">
                  <c:v>3.4432465068884381</c:v>
                </c:pt>
                <c:pt idx="48">
                  <c:v>-3.7985799990467677</c:v>
                </c:pt>
                <c:pt idx="49">
                  <c:v>0.98664773646650106</c:v>
                </c:pt>
                <c:pt idx="50">
                  <c:v>-3.1620487546229152</c:v>
                </c:pt>
                <c:pt idx="51">
                  <c:v>3.7097348512244643</c:v>
                </c:pt>
                <c:pt idx="52">
                  <c:v>-0.91816073160445899</c:v>
                </c:pt>
                <c:pt idx="53">
                  <c:v>0.4856765004255893</c:v>
                </c:pt>
                <c:pt idx="54">
                  <c:v>-3.4798438218187813</c:v>
                </c:pt>
                <c:pt idx="55">
                  <c:v>3.8365407923796173</c:v>
                </c:pt>
                <c:pt idx="56">
                  <c:v>-0.9041893282282415</c:v>
                </c:pt>
                <c:pt idx="57">
                  <c:v>0.48341479709001173</c:v>
                </c:pt>
                <c:pt idx="58">
                  <c:v>-3.2796107589937042</c:v>
                </c:pt>
                <c:pt idx="59">
                  <c:v>4.0175782904041979</c:v>
                </c:pt>
              </c:numCache>
            </c:numRef>
          </c:val>
          <c:smooth val="0"/>
        </c:ser>
        <c:dLbls>
          <c:showLegendKey val="0"/>
          <c:showVal val="0"/>
          <c:showCatName val="0"/>
          <c:showSerName val="0"/>
          <c:showPercent val="0"/>
          <c:showBubbleSize val="0"/>
        </c:dLbls>
        <c:smooth val="0"/>
        <c:axId val="222913632"/>
        <c:axId val="222914192"/>
      </c:lineChart>
      <c:catAx>
        <c:axId val="222913632"/>
        <c:scaling>
          <c:orientation val="minMax"/>
        </c:scaling>
        <c:delete val="0"/>
        <c:axPos val="b"/>
        <c:numFmt formatCode="General" sourceLinked="1"/>
        <c:majorTickMark val="out"/>
        <c:minorTickMark val="none"/>
        <c:tickLblPos val="low"/>
        <c:txPr>
          <a:bodyPr rot="-5400000" vert="horz"/>
          <a:lstStyle/>
          <a:p>
            <a:pPr>
              <a:defRPr/>
            </a:pPr>
            <a:endParaRPr lang="mk-MK"/>
          </a:p>
        </c:txPr>
        <c:crossAx val="222914192"/>
        <c:crosses val="autoZero"/>
        <c:auto val="1"/>
        <c:lblAlgn val="ctr"/>
        <c:lblOffset val="100"/>
        <c:tickLblSkip val="4"/>
        <c:noMultiLvlLbl val="0"/>
      </c:catAx>
      <c:valAx>
        <c:axId val="222914192"/>
        <c:scaling>
          <c:orientation val="minMax"/>
          <c:max val="9"/>
          <c:min val="-6"/>
        </c:scaling>
        <c:delete val="0"/>
        <c:axPos val="l"/>
        <c:majorGridlines/>
        <c:numFmt formatCode="#,##0" sourceLinked="0"/>
        <c:majorTickMark val="out"/>
        <c:minorTickMark val="none"/>
        <c:tickLblPos val="nextTo"/>
        <c:crossAx val="222913632"/>
        <c:crosses val="autoZero"/>
        <c:crossBetween val="between"/>
        <c:majorUnit val="3"/>
      </c:valAx>
      <c:spPr>
        <a:noFill/>
        <a:ln>
          <a:solidFill>
            <a:schemeClr val="bg1">
              <a:lumMod val="65000"/>
            </a:schemeClr>
          </a:solidFill>
        </a:ln>
      </c:spPr>
    </c:plotArea>
    <c:legend>
      <c:legendPos val="r"/>
      <c:layout>
        <c:manualLayout>
          <c:xMode val="edge"/>
          <c:yMode val="edge"/>
          <c:x val="9.1378832337646848E-2"/>
          <c:y val="4.6620830932718793E-2"/>
          <c:w val="0.44835335261376513"/>
          <c:h val="0.20442225209653694"/>
        </c:manualLayout>
      </c:layout>
      <c:overlay val="0"/>
    </c:legend>
    <c:plotVisOnly val="1"/>
    <c:dispBlanksAs val="gap"/>
    <c:showDLblsOverMax val="0"/>
  </c:chart>
  <c:txPr>
    <a:bodyPr/>
    <a:lstStyle/>
    <a:p>
      <a:pPr>
        <a:defRPr>
          <a:latin typeface="Tahoma" pitchFamily="34" charset="0"/>
          <a:ea typeface="Tahoma" pitchFamily="34" charset="0"/>
          <a:cs typeface="Tahoma" pitchFamily="34" charset="0"/>
        </a:defRPr>
      </a:pPr>
      <a:endParaRPr lang="mk-MK"/>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664459680553025E-2"/>
          <c:y val="5.1400554097404488E-2"/>
          <c:w val="0.88109787527427763"/>
          <c:h val="0.92069218515315643"/>
        </c:manualLayout>
      </c:layout>
      <c:lineChart>
        <c:grouping val="standard"/>
        <c:varyColors val="0"/>
        <c:ser>
          <c:idx val="0"/>
          <c:order val="0"/>
          <c:tx>
            <c:v>Whole sample</c:v>
          </c:tx>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Core3'!$R$1567:$R$1626</c:f>
              <c:numCache>
                <c:formatCode>0.000</c:formatCode>
                <c:ptCount val="60"/>
                <c:pt idx="0">
                  <c:v>0.28197249825645354</c:v>
                </c:pt>
                <c:pt idx="1">
                  <c:v>0.29271957103250634</c:v>
                </c:pt>
                <c:pt idx="2">
                  <c:v>0.32308869700550913</c:v>
                </c:pt>
                <c:pt idx="3">
                  <c:v>0.30023362673209425</c:v>
                </c:pt>
                <c:pt idx="4">
                  <c:v>0.29951605467497888</c:v>
                </c:pt>
                <c:pt idx="5">
                  <c:v>0.3147420504173597</c:v>
                </c:pt>
                <c:pt idx="6">
                  <c:v>0.34424687116532982</c:v>
                </c:pt>
                <c:pt idx="7">
                  <c:v>0.32132258334169483</c:v>
                </c:pt>
                <c:pt idx="8">
                  <c:v>0.3054980894917288</c:v>
                </c:pt>
                <c:pt idx="9">
                  <c:v>0.30954179542815996</c:v>
                </c:pt>
                <c:pt idx="10">
                  <c:v>0.34170057469489667</c:v>
                </c:pt>
                <c:pt idx="11">
                  <c:v>0.31173397891157134</c:v>
                </c:pt>
                <c:pt idx="12">
                  <c:v>0.29113302978206634</c:v>
                </c:pt>
                <c:pt idx="13">
                  <c:v>0.29682085126462793</c:v>
                </c:pt>
                <c:pt idx="14">
                  <c:v>0.32940782019503051</c:v>
                </c:pt>
                <c:pt idx="15">
                  <c:v>0.29908884010573283</c:v>
                </c:pt>
                <c:pt idx="16">
                  <c:v>0.27950742554628322</c:v>
                </c:pt>
                <c:pt idx="17">
                  <c:v>0.28912161173385653</c:v>
                </c:pt>
                <c:pt idx="18">
                  <c:v>0.32209829879898838</c:v>
                </c:pt>
                <c:pt idx="19">
                  <c:v>0.2971270263528209</c:v>
                </c:pt>
                <c:pt idx="20">
                  <c:v>0.27887272145059455</c:v>
                </c:pt>
                <c:pt idx="21">
                  <c:v>0.29708938665034951</c:v>
                </c:pt>
                <c:pt idx="22">
                  <c:v>0.32662209020819116</c:v>
                </c:pt>
                <c:pt idx="23">
                  <c:v>0.29728090419577491</c:v>
                </c:pt>
                <c:pt idx="24">
                  <c:v>0.27536463323538146</c:v>
                </c:pt>
                <c:pt idx="25">
                  <c:v>0.28185683332558448</c:v>
                </c:pt>
                <c:pt idx="26">
                  <c:v>0.31278090071791087</c:v>
                </c:pt>
                <c:pt idx="27">
                  <c:v>0.29340445675570187</c:v>
                </c:pt>
                <c:pt idx="28">
                  <c:v>0.2803086652170792</c:v>
                </c:pt>
                <c:pt idx="29">
                  <c:v>0.28613594164001055</c:v>
                </c:pt>
                <c:pt idx="30">
                  <c:v>0.31984291864062298</c:v>
                </c:pt>
                <c:pt idx="31">
                  <c:v>0.2973214107503569</c:v>
                </c:pt>
                <c:pt idx="32">
                  <c:v>0.27971862778766526</c:v>
                </c:pt>
                <c:pt idx="33">
                  <c:v>0.28732138620300396</c:v>
                </c:pt>
                <c:pt idx="34">
                  <c:v>0.31140885314568323</c:v>
                </c:pt>
                <c:pt idx="35">
                  <c:v>0.29493924242885555</c:v>
                </c:pt>
                <c:pt idx="36">
                  <c:v>0.27642687792559129</c:v>
                </c:pt>
                <c:pt idx="37">
                  <c:v>0.27945650778431802</c:v>
                </c:pt>
                <c:pt idx="38">
                  <c:v>0.29960586798238947</c:v>
                </c:pt>
                <c:pt idx="39">
                  <c:v>0.27663202925725838</c:v>
                </c:pt>
                <c:pt idx="40">
                  <c:v>0.25199201127888882</c:v>
                </c:pt>
                <c:pt idx="41">
                  <c:v>0.26619963016956527</c:v>
                </c:pt>
                <c:pt idx="42">
                  <c:v>0.28352681643840538</c:v>
                </c:pt>
                <c:pt idx="43">
                  <c:v>0.26667773626424307</c:v>
                </c:pt>
                <c:pt idx="44">
                  <c:v>0.25480707570272737</c:v>
                </c:pt>
                <c:pt idx="45">
                  <c:v>0.26639057756098078</c:v>
                </c:pt>
                <c:pt idx="46">
                  <c:v>0.28954377352901667</c:v>
                </c:pt>
                <c:pt idx="47">
                  <c:v>0.28018222783208108</c:v>
                </c:pt>
                <c:pt idx="48">
                  <c:v>0.26490324232862222</c:v>
                </c:pt>
                <c:pt idx="49">
                  <c:v>0.27240036510322607</c:v>
                </c:pt>
                <c:pt idx="50">
                  <c:v>0.30414342213045381</c:v>
                </c:pt>
                <c:pt idx="51">
                  <c:v>0.29668377610345104</c:v>
                </c:pt>
                <c:pt idx="52">
                  <c:v>0.28199578975966777</c:v>
                </c:pt>
                <c:pt idx="53">
                  <c:v>0.28419264669529776</c:v>
                </c:pt>
                <c:pt idx="54">
                  <c:v>0.30859757130055604</c:v>
                </c:pt>
                <c:pt idx="55">
                  <c:v>0.29951544007545888</c:v>
                </c:pt>
                <c:pt idx="56">
                  <c:v>0.28270668888106981</c:v>
                </c:pt>
                <c:pt idx="57">
                  <c:v>0.28991875729285033</c:v>
                </c:pt>
                <c:pt idx="58">
                  <c:v>0.31991371931799922</c:v>
                </c:pt>
                <c:pt idx="59">
                  <c:v>0.31013096482445246</c:v>
                </c:pt>
              </c:numCache>
            </c:numRef>
          </c:val>
          <c:smooth val="0"/>
        </c:ser>
        <c:ser>
          <c:idx val="2"/>
          <c:order val="1"/>
          <c:tx>
            <c:v>Transition countreis</c:v>
          </c:tx>
          <c:spPr>
            <a:ln w="22225">
              <a:solidFill>
                <a:schemeClr val="tx1"/>
              </a:solidFill>
              <a:prstDash val="dash"/>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Core3'!$R$1691:$R$1750</c:f>
              <c:numCache>
                <c:formatCode>0.000</c:formatCode>
                <c:ptCount val="60"/>
                <c:pt idx="0">
                  <c:v>0.2461068316281792</c:v>
                </c:pt>
                <c:pt idx="1">
                  <c:v>0.22869927045758751</c:v>
                </c:pt>
                <c:pt idx="2">
                  <c:v>0.24257628768149792</c:v>
                </c:pt>
                <c:pt idx="3">
                  <c:v>0.23417205063471305</c:v>
                </c:pt>
                <c:pt idx="4">
                  <c:v>0.2691369514844158</c:v>
                </c:pt>
                <c:pt idx="5">
                  <c:v>0.26781548104153907</c:v>
                </c:pt>
                <c:pt idx="6">
                  <c:v>0.27158863383218101</c:v>
                </c:pt>
                <c:pt idx="7">
                  <c:v>0.27352254009304888</c:v>
                </c:pt>
                <c:pt idx="8">
                  <c:v>0.27789959892261984</c:v>
                </c:pt>
                <c:pt idx="9">
                  <c:v>0.27553860396400415</c:v>
                </c:pt>
                <c:pt idx="10">
                  <c:v>0.28118646791620394</c:v>
                </c:pt>
                <c:pt idx="11">
                  <c:v>0.27560480368390683</c:v>
                </c:pt>
                <c:pt idx="12">
                  <c:v>0.28437217215955057</c:v>
                </c:pt>
                <c:pt idx="13">
                  <c:v>0.27494103658216529</c:v>
                </c:pt>
                <c:pt idx="14">
                  <c:v>0.27732001676799684</c:v>
                </c:pt>
                <c:pt idx="15">
                  <c:v>0.27642537931172806</c:v>
                </c:pt>
                <c:pt idx="16">
                  <c:v>0.25811494303070281</c:v>
                </c:pt>
                <c:pt idx="17">
                  <c:v>0.25918678505451676</c:v>
                </c:pt>
                <c:pt idx="18">
                  <c:v>0.25846470975135832</c:v>
                </c:pt>
                <c:pt idx="19">
                  <c:v>0.25542962127389707</c:v>
                </c:pt>
                <c:pt idx="20">
                  <c:v>0.24577173241747838</c:v>
                </c:pt>
                <c:pt idx="21">
                  <c:v>0.23979547550626243</c:v>
                </c:pt>
                <c:pt idx="22">
                  <c:v>0.24418486229751588</c:v>
                </c:pt>
                <c:pt idx="23">
                  <c:v>0.24176159622926921</c:v>
                </c:pt>
                <c:pt idx="24">
                  <c:v>0.22623341436620467</c:v>
                </c:pt>
                <c:pt idx="25">
                  <c:v>0.22421118261580109</c:v>
                </c:pt>
                <c:pt idx="26">
                  <c:v>0.22951524593672287</c:v>
                </c:pt>
                <c:pt idx="27">
                  <c:v>0.22185892538686638</c:v>
                </c:pt>
                <c:pt idx="28">
                  <c:v>0.21667844343326451</c:v>
                </c:pt>
                <c:pt idx="29">
                  <c:v>0.21449038737148751</c:v>
                </c:pt>
                <c:pt idx="30">
                  <c:v>0.22470111325863668</c:v>
                </c:pt>
                <c:pt idx="31">
                  <c:v>0.21318063166536991</c:v>
                </c:pt>
                <c:pt idx="32">
                  <c:v>0.21692377714846442</c:v>
                </c:pt>
                <c:pt idx="33">
                  <c:v>0.22489796672619691</c:v>
                </c:pt>
                <c:pt idx="34">
                  <c:v>0.22751976329053064</c:v>
                </c:pt>
                <c:pt idx="35">
                  <c:v>0.22348193900478247</c:v>
                </c:pt>
                <c:pt idx="36">
                  <c:v>0.21837945225164596</c:v>
                </c:pt>
                <c:pt idx="37">
                  <c:v>0.21986271611586433</c:v>
                </c:pt>
                <c:pt idx="38">
                  <c:v>0.21724955923453892</c:v>
                </c:pt>
                <c:pt idx="39">
                  <c:v>0.21780390327388002</c:v>
                </c:pt>
                <c:pt idx="40">
                  <c:v>0.23472896095222906</c:v>
                </c:pt>
                <c:pt idx="41">
                  <c:v>0.24005562648128448</c:v>
                </c:pt>
                <c:pt idx="42">
                  <c:v>0.23238740445889991</c:v>
                </c:pt>
                <c:pt idx="43">
                  <c:v>0.22729135748891149</c:v>
                </c:pt>
                <c:pt idx="44">
                  <c:v>0.22809046380848624</c:v>
                </c:pt>
                <c:pt idx="45">
                  <c:v>0.23889643673483163</c:v>
                </c:pt>
                <c:pt idx="46">
                  <c:v>0.24173896818656362</c:v>
                </c:pt>
                <c:pt idx="47">
                  <c:v>0.24086863521325147</c:v>
                </c:pt>
                <c:pt idx="48">
                  <c:v>0.23742905723556521</c:v>
                </c:pt>
                <c:pt idx="49">
                  <c:v>0.2551941930595969</c:v>
                </c:pt>
                <c:pt idx="50">
                  <c:v>0.2600105228296809</c:v>
                </c:pt>
                <c:pt idx="51">
                  <c:v>0.26243688539043286</c:v>
                </c:pt>
                <c:pt idx="52">
                  <c:v>0.24248059616915271</c:v>
                </c:pt>
                <c:pt idx="53">
                  <c:v>0.25498644268627035</c:v>
                </c:pt>
                <c:pt idx="54">
                  <c:v>0.26355217536307307</c:v>
                </c:pt>
                <c:pt idx="55">
                  <c:v>0.26180881929730937</c:v>
                </c:pt>
                <c:pt idx="56">
                  <c:v>0.22356360017168414</c:v>
                </c:pt>
                <c:pt idx="57">
                  <c:v>0.23987817891322138</c:v>
                </c:pt>
                <c:pt idx="58">
                  <c:v>0.25323770324764738</c:v>
                </c:pt>
                <c:pt idx="59">
                  <c:v>0.24061020715481626</c:v>
                </c:pt>
              </c:numCache>
            </c:numRef>
          </c:val>
          <c:smooth val="0"/>
        </c:ser>
        <c:ser>
          <c:idx val="1"/>
          <c:order val="2"/>
          <c:tx>
            <c:v>Periphery countries</c:v>
          </c:tx>
          <c:spPr>
            <a:ln>
              <a:prstDash val="sysDot"/>
            </a:ln>
          </c:spPr>
          <c:marker>
            <c:symbol val="none"/>
          </c:marker>
          <c:cat>
            <c:strRef>
              <c:f>'Baza Core3'!$B$1505:$B$1564</c:f>
              <c:strCache>
                <c:ptCount val="60"/>
                <c:pt idx="0">
                  <c:v>1999</c:v>
                </c:pt>
                <c:pt idx="1">
                  <c:v>1999q2</c:v>
                </c:pt>
                <c:pt idx="2">
                  <c:v>1999q3</c:v>
                </c:pt>
                <c:pt idx="3">
                  <c:v>1999q4</c:v>
                </c:pt>
                <c:pt idx="4">
                  <c:v>2000</c:v>
                </c:pt>
                <c:pt idx="5">
                  <c:v>2000q2</c:v>
                </c:pt>
                <c:pt idx="6">
                  <c:v>2000q3</c:v>
                </c:pt>
                <c:pt idx="7">
                  <c:v>2000q4</c:v>
                </c:pt>
                <c:pt idx="8">
                  <c:v>2001</c:v>
                </c:pt>
                <c:pt idx="9">
                  <c:v>2001q2</c:v>
                </c:pt>
                <c:pt idx="10">
                  <c:v>2001q3</c:v>
                </c:pt>
                <c:pt idx="11">
                  <c:v>2001q4</c:v>
                </c:pt>
                <c:pt idx="12">
                  <c:v>2002</c:v>
                </c:pt>
                <c:pt idx="13">
                  <c:v>2002q2</c:v>
                </c:pt>
                <c:pt idx="14">
                  <c:v>2002q3</c:v>
                </c:pt>
                <c:pt idx="15">
                  <c:v>2002q4</c:v>
                </c:pt>
                <c:pt idx="16">
                  <c:v>2003</c:v>
                </c:pt>
                <c:pt idx="17">
                  <c:v>2003q2</c:v>
                </c:pt>
                <c:pt idx="18">
                  <c:v>2003q3</c:v>
                </c:pt>
                <c:pt idx="19">
                  <c:v>2003q4</c:v>
                </c:pt>
                <c:pt idx="20">
                  <c:v>2004</c:v>
                </c:pt>
                <c:pt idx="21">
                  <c:v>2004q2</c:v>
                </c:pt>
                <c:pt idx="22">
                  <c:v>2004q3</c:v>
                </c:pt>
                <c:pt idx="23">
                  <c:v>2004q4</c:v>
                </c:pt>
                <c:pt idx="24">
                  <c:v>2005</c:v>
                </c:pt>
                <c:pt idx="25">
                  <c:v>2005q2</c:v>
                </c:pt>
                <c:pt idx="26">
                  <c:v>2005q3</c:v>
                </c:pt>
                <c:pt idx="27">
                  <c:v>2005q4</c:v>
                </c:pt>
                <c:pt idx="28">
                  <c:v>2006</c:v>
                </c:pt>
                <c:pt idx="29">
                  <c:v>2006q2</c:v>
                </c:pt>
                <c:pt idx="30">
                  <c:v>2006q3</c:v>
                </c:pt>
                <c:pt idx="31">
                  <c:v>2006q4</c:v>
                </c:pt>
                <c:pt idx="32">
                  <c:v>2007</c:v>
                </c:pt>
                <c:pt idx="33">
                  <c:v>2007q2</c:v>
                </c:pt>
                <c:pt idx="34">
                  <c:v>2007q3</c:v>
                </c:pt>
                <c:pt idx="35">
                  <c:v>2007q4</c:v>
                </c:pt>
                <c:pt idx="36">
                  <c:v>2008</c:v>
                </c:pt>
                <c:pt idx="37">
                  <c:v>2008q2</c:v>
                </c:pt>
                <c:pt idx="38">
                  <c:v>2008q3</c:v>
                </c:pt>
                <c:pt idx="39">
                  <c:v>2008q4</c:v>
                </c:pt>
                <c:pt idx="40">
                  <c:v>2009</c:v>
                </c:pt>
                <c:pt idx="41">
                  <c:v>2009q2</c:v>
                </c:pt>
                <c:pt idx="42">
                  <c:v>2009q3</c:v>
                </c:pt>
                <c:pt idx="43">
                  <c:v>2009q4</c:v>
                </c:pt>
                <c:pt idx="44">
                  <c:v>2010</c:v>
                </c:pt>
                <c:pt idx="45">
                  <c:v>2010q2</c:v>
                </c:pt>
                <c:pt idx="46">
                  <c:v>2010q3</c:v>
                </c:pt>
                <c:pt idx="47">
                  <c:v>2010q4</c:v>
                </c:pt>
                <c:pt idx="48">
                  <c:v>2011</c:v>
                </c:pt>
                <c:pt idx="49">
                  <c:v>2011q2</c:v>
                </c:pt>
                <c:pt idx="50">
                  <c:v>2011q3</c:v>
                </c:pt>
                <c:pt idx="51">
                  <c:v>2011q4</c:v>
                </c:pt>
                <c:pt idx="52">
                  <c:v>2012</c:v>
                </c:pt>
                <c:pt idx="53">
                  <c:v>2012q2</c:v>
                </c:pt>
                <c:pt idx="54">
                  <c:v>2012q3</c:v>
                </c:pt>
                <c:pt idx="55">
                  <c:v>2012q4</c:v>
                </c:pt>
                <c:pt idx="56">
                  <c:v>2013</c:v>
                </c:pt>
                <c:pt idx="57">
                  <c:v>2013q2</c:v>
                </c:pt>
                <c:pt idx="58">
                  <c:v>2013q3</c:v>
                </c:pt>
                <c:pt idx="59">
                  <c:v>2013q4</c:v>
                </c:pt>
              </c:strCache>
            </c:strRef>
          </c:cat>
          <c:val>
            <c:numRef>
              <c:f>'Baza Core3'!$R$1629:$R$1688</c:f>
              <c:numCache>
                <c:formatCode>0.000</c:formatCode>
                <c:ptCount val="60"/>
                <c:pt idx="0">
                  <c:v>0.29318051907778875</c:v>
                </c:pt>
                <c:pt idx="1">
                  <c:v>0.31272591496216823</c:v>
                </c:pt>
                <c:pt idx="2">
                  <c:v>0.34824882491926185</c:v>
                </c:pt>
                <c:pt idx="3">
                  <c:v>0.32087786926252776</c:v>
                </c:pt>
                <c:pt idx="4">
                  <c:v>0.30900952442202961</c:v>
                </c:pt>
                <c:pt idx="5">
                  <c:v>0.32940660334730543</c:v>
                </c:pt>
                <c:pt idx="6">
                  <c:v>0.36695257033193951</c:v>
                </c:pt>
                <c:pt idx="7">
                  <c:v>0.33626009685689506</c:v>
                </c:pt>
                <c:pt idx="8">
                  <c:v>0.3141226177945769</c:v>
                </c:pt>
                <c:pt idx="9">
                  <c:v>0.32016779276070967</c:v>
                </c:pt>
                <c:pt idx="10">
                  <c:v>0.36061123306323767</c:v>
                </c:pt>
                <c:pt idx="11">
                  <c:v>0.32302434617021747</c:v>
                </c:pt>
                <c:pt idx="12">
                  <c:v>0.29324579778910298</c:v>
                </c:pt>
                <c:pt idx="13">
                  <c:v>0.30365829335289646</c:v>
                </c:pt>
                <c:pt idx="14">
                  <c:v>0.34568525876597794</c:v>
                </c:pt>
                <c:pt idx="15">
                  <c:v>0.30617117160385976</c:v>
                </c:pt>
                <c:pt idx="16">
                  <c:v>0.28619257633240303</c:v>
                </c:pt>
                <c:pt idx="17">
                  <c:v>0.29847624507115</c:v>
                </c:pt>
                <c:pt idx="18">
                  <c:v>0.34198379537637352</c:v>
                </c:pt>
                <c:pt idx="19">
                  <c:v>0.31015746543998457</c:v>
                </c:pt>
                <c:pt idx="20">
                  <c:v>0.28921678052344346</c:v>
                </c:pt>
                <c:pt idx="21">
                  <c:v>0.31499373388287727</c:v>
                </c:pt>
                <c:pt idx="22">
                  <c:v>0.35238372393027773</c:v>
                </c:pt>
                <c:pt idx="23">
                  <c:v>0.31463068793530757</c:v>
                </c:pt>
                <c:pt idx="24">
                  <c:v>0.29071813913199834</c:v>
                </c:pt>
                <c:pt idx="25">
                  <c:v>0.29987109917239146</c:v>
                </c:pt>
                <c:pt idx="26">
                  <c:v>0.33880141783703194</c:v>
                </c:pt>
                <c:pt idx="27">
                  <c:v>0.31576243530846404</c:v>
                </c:pt>
                <c:pt idx="28">
                  <c:v>0.30019310952451939</c:v>
                </c:pt>
                <c:pt idx="29">
                  <c:v>0.30852517734892537</c:v>
                </c:pt>
                <c:pt idx="30">
                  <c:v>0.34957473282249341</c:v>
                </c:pt>
                <c:pt idx="31">
                  <c:v>0.32361540421441554</c:v>
                </c:pt>
                <c:pt idx="32">
                  <c:v>0.29934201861241438</c:v>
                </c:pt>
                <c:pt idx="33">
                  <c:v>0.30682870478950658</c:v>
                </c:pt>
                <c:pt idx="34">
                  <c:v>0.33762419372541813</c:v>
                </c:pt>
                <c:pt idx="35">
                  <c:v>0.317269649748879</c:v>
                </c:pt>
                <c:pt idx="36">
                  <c:v>0.29456669844869737</c:v>
                </c:pt>
                <c:pt idx="37">
                  <c:v>0.29807956768070987</c:v>
                </c:pt>
                <c:pt idx="38">
                  <c:v>0.32534221446609157</c:v>
                </c:pt>
                <c:pt idx="39">
                  <c:v>0.29501581862706466</c:v>
                </c:pt>
                <c:pt idx="40">
                  <c:v>0.25738671450597067</c:v>
                </c:pt>
                <c:pt idx="41">
                  <c:v>0.27436963132215397</c:v>
                </c:pt>
                <c:pt idx="42">
                  <c:v>0.29950788268200107</c:v>
                </c:pt>
                <c:pt idx="43">
                  <c:v>0.27898597963153332</c:v>
                </c:pt>
                <c:pt idx="44">
                  <c:v>0.26315601691967788</c:v>
                </c:pt>
                <c:pt idx="45">
                  <c:v>0.27498249656915252</c:v>
                </c:pt>
                <c:pt idx="46">
                  <c:v>0.30448277519853401</c:v>
                </c:pt>
                <c:pt idx="47">
                  <c:v>0.29246772552546513</c:v>
                </c:pt>
                <c:pt idx="48">
                  <c:v>0.2734889251702039</c:v>
                </c:pt>
                <c:pt idx="49">
                  <c:v>0.2777772938668599</c:v>
                </c:pt>
                <c:pt idx="50">
                  <c:v>0.31793495316194614</c:v>
                </c:pt>
                <c:pt idx="51">
                  <c:v>0.30738592945126897</c:v>
                </c:pt>
                <c:pt idx="52">
                  <c:v>0.29434428775670307</c:v>
                </c:pt>
                <c:pt idx="53">
                  <c:v>0.29331958544811881</c:v>
                </c:pt>
                <c:pt idx="54">
                  <c:v>0.32267425753101836</c:v>
                </c:pt>
                <c:pt idx="55">
                  <c:v>0.31129875906863091</c:v>
                </c:pt>
                <c:pt idx="56">
                  <c:v>0.30118890410275401</c:v>
                </c:pt>
                <c:pt idx="57">
                  <c:v>0.30555643803648208</c:v>
                </c:pt>
                <c:pt idx="58">
                  <c:v>0.34074997433998322</c:v>
                </c:pt>
                <c:pt idx="59">
                  <c:v>0.33185620159621287</c:v>
                </c:pt>
              </c:numCache>
            </c:numRef>
          </c:val>
          <c:smooth val="0"/>
        </c:ser>
        <c:dLbls>
          <c:showLegendKey val="0"/>
          <c:showVal val="0"/>
          <c:showCatName val="0"/>
          <c:showSerName val="0"/>
          <c:showPercent val="0"/>
          <c:showBubbleSize val="0"/>
        </c:dLbls>
        <c:smooth val="0"/>
        <c:axId val="222918112"/>
        <c:axId val="222918672"/>
      </c:lineChart>
      <c:catAx>
        <c:axId val="222918112"/>
        <c:scaling>
          <c:orientation val="minMax"/>
        </c:scaling>
        <c:delete val="0"/>
        <c:axPos val="b"/>
        <c:numFmt formatCode="General" sourceLinked="1"/>
        <c:majorTickMark val="out"/>
        <c:minorTickMark val="none"/>
        <c:tickLblPos val="low"/>
        <c:txPr>
          <a:bodyPr rot="-5400000" vert="horz"/>
          <a:lstStyle/>
          <a:p>
            <a:pPr>
              <a:defRPr/>
            </a:pPr>
            <a:endParaRPr lang="mk-MK"/>
          </a:p>
        </c:txPr>
        <c:crossAx val="222918672"/>
        <c:crosses val="autoZero"/>
        <c:auto val="1"/>
        <c:lblAlgn val="ctr"/>
        <c:lblOffset val="100"/>
        <c:tickLblSkip val="4"/>
        <c:noMultiLvlLbl val="0"/>
      </c:catAx>
      <c:valAx>
        <c:axId val="222918672"/>
        <c:scaling>
          <c:orientation val="minMax"/>
          <c:max val="0.5"/>
          <c:min val="0"/>
        </c:scaling>
        <c:delete val="0"/>
        <c:axPos val="l"/>
        <c:majorGridlines/>
        <c:numFmt formatCode="#,##0.0" sourceLinked="0"/>
        <c:majorTickMark val="out"/>
        <c:minorTickMark val="none"/>
        <c:tickLblPos val="nextTo"/>
        <c:crossAx val="222918112"/>
        <c:crosses val="autoZero"/>
        <c:crossBetween val="between"/>
        <c:majorUnit val="0.1"/>
      </c:valAx>
      <c:spPr>
        <a:noFill/>
        <a:ln>
          <a:solidFill>
            <a:schemeClr val="bg1">
              <a:lumMod val="65000"/>
            </a:schemeClr>
          </a:solidFill>
        </a:ln>
      </c:spPr>
    </c:plotArea>
    <c:legend>
      <c:legendPos val="r"/>
      <c:layout>
        <c:manualLayout>
          <c:xMode val="edge"/>
          <c:yMode val="edge"/>
          <c:x val="7.3897602799650061E-2"/>
          <c:y val="0.55677681315476746"/>
          <c:w val="0.4947997900262468"/>
          <c:h val="0.23224891760324828"/>
        </c:manualLayout>
      </c:layout>
      <c:overlay val="0"/>
    </c:legend>
    <c:plotVisOnly val="1"/>
    <c:dispBlanksAs val="gap"/>
    <c:showDLblsOverMax val="0"/>
  </c:chart>
  <c:txPr>
    <a:bodyPr/>
    <a:lstStyle/>
    <a:p>
      <a:pPr>
        <a:defRPr>
          <a:latin typeface="Tahoma" pitchFamily="34" charset="0"/>
          <a:ea typeface="Tahoma" pitchFamily="34" charset="0"/>
          <a:cs typeface="Tahoma" pitchFamily="34" charset="0"/>
        </a:defRPr>
      </a:pPr>
      <a:endParaRPr lang="mk-MK"/>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15B096-9D55-4457-A26D-2A7BB532EF64}"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0CB860E3-F115-4DA5-A0BF-37BD5CD9F0A3}">
      <dgm:prSet phldrT="[Text]"/>
      <dgm:spPr>
        <a:solidFill>
          <a:schemeClr val="accent6">
            <a:lumMod val="50000"/>
          </a:schemeClr>
        </a:solidFill>
        <a:ln>
          <a:solidFill>
            <a:schemeClr val="accent6">
              <a:lumMod val="50000"/>
            </a:schemeClr>
          </a:solidFill>
        </a:ln>
      </dgm:spPr>
      <dgm:t>
        <a:bodyPr/>
        <a:lstStyle/>
        <a:p>
          <a:r>
            <a:rPr lang="en-US" dirty="0" smtClean="0"/>
            <a:t>Time-varying coefficient for the demand/supply shocks’</a:t>
          </a:r>
          <a:endParaRPr lang="en-US" dirty="0"/>
        </a:p>
      </dgm:t>
    </dgm:pt>
    <dgm:pt modelId="{BA5991CE-F728-4A5E-96F5-E264C7A701D7}" type="parTrans" cxnId="{FB331036-4E97-4F4E-8397-55A9350AF12D}">
      <dgm:prSet/>
      <dgm:spPr/>
      <dgm:t>
        <a:bodyPr/>
        <a:lstStyle/>
        <a:p>
          <a:endParaRPr lang="en-US"/>
        </a:p>
      </dgm:t>
    </dgm:pt>
    <dgm:pt modelId="{EF50E5CA-DBDA-485B-83BE-D8F117942F40}" type="sibTrans" cxnId="{FB331036-4E97-4F4E-8397-55A9350AF12D}">
      <dgm:prSet/>
      <dgm:spPr/>
      <dgm:t>
        <a:bodyPr/>
        <a:lstStyle/>
        <a:p>
          <a:endParaRPr lang="en-US"/>
        </a:p>
      </dgm:t>
    </dgm:pt>
    <dgm:pt modelId="{1AA28E0B-65B8-44EF-B24F-271540E5810F}">
      <dgm:prSet phldrT="[Text]"/>
      <dgm:spPr>
        <a:solidFill>
          <a:schemeClr val="accent6">
            <a:lumMod val="75000"/>
          </a:schemeClr>
        </a:solidFill>
      </dgm:spPr>
      <dgm:t>
        <a:bodyPr/>
        <a:lstStyle/>
        <a:p>
          <a:r>
            <a:rPr lang="en-US" dirty="0" smtClean="0">
              <a:solidFill>
                <a:srgbClr val="FF0000"/>
              </a:solidFill>
            </a:rPr>
            <a:t>Intra-industry trade</a:t>
          </a:r>
          <a:endParaRPr lang="en-US" dirty="0">
            <a:solidFill>
              <a:srgbClr val="FF0000"/>
            </a:solidFill>
          </a:endParaRPr>
        </a:p>
      </dgm:t>
    </dgm:pt>
    <dgm:pt modelId="{336C6C1C-12B4-4B4E-982C-88751A6D1793}" type="parTrans" cxnId="{E4B654C9-C908-4448-8EEA-A3FC4E373C17}">
      <dgm:prSet/>
      <dgm:spPr/>
      <dgm:t>
        <a:bodyPr/>
        <a:lstStyle/>
        <a:p>
          <a:endParaRPr lang="en-US"/>
        </a:p>
      </dgm:t>
    </dgm:pt>
    <dgm:pt modelId="{E638748B-78CA-46E1-84F7-DC22CE6521E7}" type="sibTrans" cxnId="{E4B654C9-C908-4448-8EEA-A3FC4E373C17}">
      <dgm:prSet/>
      <dgm:spPr/>
      <dgm:t>
        <a:bodyPr/>
        <a:lstStyle/>
        <a:p>
          <a:endParaRPr lang="en-US"/>
        </a:p>
      </dgm:t>
    </dgm:pt>
    <dgm:pt modelId="{9997460C-65EC-4011-9C03-10309920A880}">
      <dgm:prSet phldrT="[Text]"/>
      <dgm:spPr>
        <a:solidFill>
          <a:schemeClr val="accent2">
            <a:lumMod val="60000"/>
            <a:lumOff val="40000"/>
          </a:schemeClr>
        </a:solidFill>
      </dgm:spPr>
      <dgm:t>
        <a:bodyPr/>
        <a:lstStyle/>
        <a:p>
          <a:r>
            <a:rPr lang="en-US" dirty="0" smtClean="0">
              <a:solidFill>
                <a:schemeClr val="tx1"/>
              </a:solidFill>
            </a:rPr>
            <a:t>Adjusted weighted Grubel-</a:t>
          </a:r>
          <a:r>
            <a:rPr lang="en-US" dirty="0" err="1" smtClean="0">
              <a:solidFill>
                <a:schemeClr val="tx1"/>
              </a:solidFill>
            </a:rPr>
            <a:t>Loyd</a:t>
          </a:r>
          <a:r>
            <a:rPr lang="en-US" dirty="0" smtClean="0">
              <a:solidFill>
                <a:schemeClr val="tx1"/>
              </a:solidFill>
            </a:rPr>
            <a:t> Index </a:t>
          </a:r>
          <a:endParaRPr lang="en-US" dirty="0">
            <a:solidFill>
              <a:schemeClr val="tx1"/>
            </a:solidFill>
          </a:endParaRPr>
        </a:p>
      </dgm:t>
    </dgm:pt>
    <dgm:pt modelId="{D3B18ED3-549C-46D0-B25B-D6CB609F5D27}" type="parTrans" cxnId="{DA4D9DBE-2C2D-4BD2-A184-4D5108C89183}">
      <dgm:prSet/>
      <dgm:spPr/>
      <dgm:t>
        <a:bodyPr/>
        <a:lstStyle/>
        <a:p>
          <a:endParaRPr lang="en-US"/>
        </a:p>
      </dgm:t>
    </dgm:pt>
    <dgm:pt modelId="{21985994-06B0-4E5E-807F-35BB33995BC0}" type="sibTrans" cxnId="{DA4D9DBE-2C2D-4BD2-A184-4D5108C89183}">
      <dgm:prSet/>
      <dgm:spPr/>
      <dgm:t>
        <a:bodyPr/>
        <a:lstStyle/>
        <a:p>
          <a:endParaRPr lang="en-US"/>
        </a:p>
      </dgm:t>
    </dgm:pt>
    <dgm:pt modelId="{6462F768-CF03-4E08-9FD6-8C2CB5637C8B}">
      <dgm:prSet phldrT="[Text]"/>
      <dgm:spPr>
        <a:solidFill>
          <a:schemeClr val="accent6">
            <a:lumMod val="60000"/>
            <a:lumOff val="40000"/>
          </a:schemeClr>
        </a:solidFill>
        <a:ln>
          <a:solidFill>
            <a:schemeClr val="accent6">
              <a:lumMod val="60000"/>
              <a:lumOff val="40000"/>
            </a:schemeClr>
          </a:solidFill>
        </a:ln>
      </dgm:spPr>
      <dgm:t>
        <a:bodyPr/>
        <a:lstStyle/>
        <a:p>
          <a:r>
            <a:rPr lang="en-US" dirty="0" smtClean="0">
              <a:solidFill>
                <a:srgbClr val="FF0000"/>
              </a:solidFill>
            </a:rPr>
            <a:t>Fiscal policy </a:t>
          </a:r>
        </a:p>
        <a:p>
          <a:r>
            <a:rPr lang="en-US" dirty="0" smtClean="0">
              <a:solidFill>
                <a:srgbClr val="FF0000"/>
              </a:solidFill>
            </a:rPr>
            <a:t>synchronization</a:t>
          </a:r>
          <a:endParaRPr lang="en-US" dirty="0">
            <a:solidFill>
              <a:srgbClr val="FF0000"/>
            </a:solidFill>
          </a:endParaRPr>
        </a:p>
      </dgm:t>
    </dgm:pt>
    <dgm:pt modelId="{7FA1238E-95AC-4927-B6AD-98A58A278AA3}" type="parTrans" cxnId="{723470D3-AD79-4FB1-8743-F071567AF419}">
      <dgm:prSet/>
      <dgm:spPr/>
      <dgm:t>
        <a:bodyPr/>
        <a:lstStyle/>
        <a:p>
          <a:endParaRPr lang="en-US"/>
        </a:p>
      </dgm:t>
    </dgm:pt>
    <dgm:pt modelId="{C2244DDA-828D-4B14-9B1C-AC4BBC7085D4}" type="sibTrans" cxnId="{723470D3-AD79-4FB1-8743-F071567AF419}">
      <dgm:prSet/>
      <dgm:spPr/>
      <dgm:t>
        <a:bodyPr/>
        <a:lstStyle/>
        <a:p>
          <a:endParaRPr lang="en-US"/>
        </a:p>
      </dgm:t>
    </dgm:pt>
    <dgm:pt modelId="{AD2D0E31-F1AA-4CBA-874D-62191D4D572A}">
      <dgm:prSet phldrT="[Text]"/>
      <dgm:spPr>
        <a:solidFill>
          <a:schemeClr val="accent2">
            <a:lumMod val="60000"/>
            <a:lumOff val="40000"/>
          </a:schemeClr>
        </a:solidFill>
      </dgm:spPr>
      <dgm:t>
        <a:bodyPr/>
        <a:lstStyle/>
        <a:p>
          <a:r>
            <a:rPr lang="en-US" dirty="0" smtClean="0">
              <a:solidFill>
                <a:schemeClr val="tx1"/>
              </a:solidFill>
            </a:rPr>
            <a:t>Two-way (intra-industry) trade index</a:t>
          </a:r>
          <a:endParaRPr lang="en-US" dirty="0">
            <a:solidFill>
              <a:schemeClr val="tx1"/>
            </a:solidFill>
          </a:endParaRPr>
        </a:p>
      </dgm:t>
    </dgm:pt>
    <dgm:pt modelId="{87D264EE-B576-4111-9392-28C77CB64FBC}" type="parTrans" cxnId="{459F84F7-CA49-4F17-B05A-36317EBE582C}">
      <dgm:prSet/>
      <dgm:spPr/>
      <dgm:t>
        <a:bodyPr/>
        <a:lstStyle/>
        <a:p>
          <a:endParaRPr lang="en-US"/>
        </a:p>
      </dgm:t>
    </dgm:pt>
    <dgm:pt modelId="{FB255E88-02BA-4D4B-9051-02A8BE280442}" type="sibTrans" cxnId="{459F84F7-CA49-4F17-B05A-36317EBE582C}">
      <dgm:prSet/>
      <dgm:spPr/>
      <dgm:t>
        <a:bodyPr/>
        <a:lstStyle/>
        <a:p>
          <a:endParaRPr lang="en-US"/>
        </a:p>
      </dgm:t>
    </dgm:pt>
    <dgm:pt modelId="{8D2107B3-5D26-45C1-8EC8-BF043088938C}">
      <dgm:prSet phldrT="[Text]"/>
      <dgm:spPr>
        <a:solidFill>
          <a:schemeClr val="accent6">
            <a:lumMod val="75000"/>
          </a:schemeClr>
        </a:solidFill>
      </dgm:spPr>
      <dgm:t>
        <a:bodyPr/>
        <a:lstStyle/>
        <a:p>
          <a:r>
            <a:rPr lang="en-US" dirty="0" smtClean="0"/>
            <a:t>Vertical </a:t>
          </a:r>
          <a:r>
            <a:rPr lang="en-US" dirty="0" err="1" smtClean="0"/>
            <a:t>IIT</a:t>
          </a:r>
          <a:endParaRPr lang="en-US" dirty="0"/>
        </a:p>
      </dgm:t>
    </dgm:pt>
    <dgm:pt modelId="{36445045-41AF-46EF-84F9-2D08D3C42606}" type="parTrans" cxnId="{0E4AE8EF-F6B0-4F49-9CC9-665AE3FF4C38}">
      <dgm:prSet/>
      <dgm:spPr/>
      <dgm:t>
        <a:bodyPr/>
        <a:lstStyle/>
        <a:p>
          <a:endParaRPr lang="en-US"/>
        </a:p>
      </dgm:t>
    </dgm:pt>
    <dgm:pt modelId="{6AC9DFAD-6A36-427A-BB28-ACAA3E656ABE}" type="sibTrans" cxnId="{0E4AE8EF-F6B0-4F49-9CC9-665AE3FF4C38}">
      <dgm:prSet/>
      <dgm:spPr/>
      <dgm:t>
        <a:bodyPr/>
        <a:lstStyle/>
        <a:p>
          <a:endParaRPr lang="en-US"/>
        </a:p>
      </dgm:t>
    </dgm:pt>
    <dgm:pt modelId="{BB82D3A1-BE6D-4F26-887B-76A391DC3B9A}">
      <dgm:prSet phldrT="[Text]"/>
      <dgm:spPr>
        <a:solidFill>
          <a:schemeClr val="accent6">
            <a:lumMod val="40000"/>
            <a:lumOff val="60000"/>
          </a:schemeClr>
        </a:solidFill>
        <a:ln>
          <a:solidFill>
            <a:schemeClr val="accent6">
              <a:lumMod val="40000"/>
              <a:lumOff val="60000"/>
            </a:schemeClr>
          </a:solidFill>
        </a:ln>
      </dgm:spPr>
      <dgm:t>
        <a:bodyPr/>
        <a:lstStyle/>
        <a:p>
          <a:r>
            <a:rPr lang="en-US" dirty="0" smtClean="0">
              <a:solidFill>
                <a:srgbClr val="FF0000"/>
              </a:solidFill>
            </a:rPr>
            <a:t>Financial integration </a:t>
          </a:r>
          <a:endParaRPr lang="en-US" dirty="0">
            <a:solidFill>
              <a:srgbClr val="FF0000"/>
            </a:solidFill>
          </a:endParaRPr>
        </a:p>
      </dgm:t>
    </dgm:pt>
    <dgm:pt modelId="{0316AEEC-D977-4876-864C-3CA23D1196E7}" type="parTrans" cxnId="{2BA33AC5-7E45-43C5-AA56-89FA5696E6C8}">
      <dgm:prSet/>
      <dgm:spPr/>
      <dgm:t>
        <a:bodyPr/>
        <a:lstStyle/>
        <a:p>
          <a:endParaRPr lang="en-US"/>
        </a:p>
      </dgm:t>
    </dgm:pt>
    <dgm:pt modelId="{459AC186-BD0B-4B96-B287-371B8E5E122E}" type="sibTrans" cxnId="{2BA33AC5-7E45-43C5-AA56-89FA5696E6C8}">
      <dgm:prSet/>
      <dgm:spPr/>
      <dgm:t>
        <a:bodyPr/>
        <a:lstStyle/>
        <a:p>
          <a:endParaRPr lang="en-US"/>
        </a:p>
      </dgm:t>
    </dgm:pt>
    <dgm:pt modelId="{85E9137F-9C76-4F13-9D11-63557DD50D25}">
      <dgm:prSet phldrT="[Text]"/>
      <dgm:spPr>
        <a:solidFill>
          <a:schemeClr val="bg1">
            <a:lumMod val="65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u="sng" dirty="0" smtClean="0">
              <a:solidFill>
                <a:schemeClr val="tx1"/>
              </a:solidFill>
            </a:rPr>
            <a:t>Production structures</a:t>
          </a:r>
        </a:p>
        <a:p>
          <a:pPr defTabSz="444500">
            <a:lnSpc>
              <a:spcPct val="90000"/>
            </a:lnSpc>
            <a:spcBef>
              <a:spcPct val="0"/>
            </a:spcBef>
            <a:spcAft>
              <a:spcPct val="35000"/>
            </a:spcAft>
          </a:pPr>
          <a:endParaRPr lang="en-US" dirty="0">
            <a:solidFill>
              <a:schemeClr val="tx1"/>
            </a:solidFill>
          </a:endParaRPr>
        </a:p>
      </dgm:t>
    </dgm:pt>
    <dgm:pt modelId="{DD36BCCF-E830-4EA6-8316-A683E9327C17}" type="parTrans" cxnId="{1DA973FB-B418-4DA6-A481-3B171116B304}">
      <dgm:prSet/>
      <dgm:spPr/>
      <dgm:t>
        <a:bodyPr/>
        <a:lstStyle/>
        <a:p>
          <a:endParaRPr lang="en-US"/>
        </a:p>
      </dgm:t>
    </dgm:pt>
    <dgm:pt modelId="{DA952012-0DF5-4435-94FC-48709EA1CFD1}" type="sibTrans" cxnId="{1DA973FB-B418-4DA6-A481-3B171116B304}">
      <dgm:prSet/>
      <dgm:spPr/>
      <dgm:t>
        <a:bodyPr/>
        <a:lstStyle/>
        <a:p>
          <a:endParaRPr lang="en-US"/>
        </a:p>
      </dgm:t>
    </dgm:pt>
    <dgm:pt modelId="{F5F78906-7F28-4A73-B04D-FA9D04628327}">
      <dgm:prSet phldrT="[Text]"/>
      <dgm:spPr>
        <a:solidFill>
          <a:schemeClr val="accent2">
            <a:lumMod val="75000"/>
          </a:schemeClr>
        </a:solidFill>
      </dgm:spPr>
      <dgm:t>
        <a:bodyPr/>
        <a:lstStyle/>
        <a:p>
          <a:r>
            <a:rPr lang="en-US" dirty="0" smtClean="0"/>
            <a:t>Horizontal </a:t>
          </a:r>
          <a:r>
            <a:rPr lang="en-US" dirty="0" err="1" smtClean="0"/>
            <a:t>IIT</a:t>
          </a:r>
          <a:endParaRPr lang="en-US" dirty="0"/>
        </a:p>
      </dgm:t>
    </dgm:pt>
    <dgm:pt modelId="{8ECBF90E-A23E-4674-9ED3-EF97CDF0402A}" type="parTrans" cxnId="{DBA80E73-BEFC-4886-9F21-699810DFBC76}">
      <dgm:prSet/>
      <dgm:spPr/>
      <dgm:t>
        <a:bodyPr/>
        <a:lstStyle/>
        <a:p>
          <a:endParaRPr lang="en-US"/>
        </a:p>
      </dgm:t>
    </dgm:pt>
    <dgm:pt modelId="{9752D44B-972D-4B51-9E9F-2C901F457F36}" type="sibTrans" cxnId="{DBA80E73-BEFC-4886-9F21-699810DFBC76}">
      <dgm:prSet/>
      <dgm:spPr/>
      <dgm:t>
        <a:bodyPr/>
        <a:lstStyle/>
        <a:p>
          <a:endParaRPr lang="en-US"/>
        </a:p>
      </dgm:t>
    </dgm:pt>
    <dgm:pt modelId="{6401BE63-F86E-4C4A-B1C0-B55A5B70F84D}">
      <dgm:prSet/>
      <dgm:spPr/>
      <dgm:t>
        <a:bodyPr/>
        <a:lstStyle/>
        <a:p>
          <a:r>
            <a:rPr lang="en-US" dirty="0"/>
            <a:t>Trade intensity</a:t>
          </a:r>
        </a:p>
      </dgm:t>
    </dgm:pt>
    <dgm:pt modelId="{AA5CC0CA-D3C1-485E-A0E3-9BE02F83BFC4}" type="parTrans" cxnId="{B66E5E62-C8CB-4B3C-8421-D758C49C1A32}">
      <dgm:prSet/>
      <dgm:spPr/>
      <dgm:t>
        <a:bodyPr/>
        <a:lstStyle/>
        <a:p>
          <a:endParaRPr lang="en-US"/>
        </a:p>
      </dgm:t>
    </dgm:pt>
    <dgm:pt modelId="{4456931C-B253-43BC-B3EA-869C959DD11F}" type="sibTrans" cxnId="{B66E5E62-C8CB-4B3C-8421-D758C49C1A32}">
      <dgm:prSet/>
      <dgm:spPr/>
      <dgm:t>
        <a:bodyPr/>
        <a:lstStyle/>
        <a:p>
          <a:endParaRPr lang="en-US"/>
        </a:p>
      </dgm:t>
    </dgm:pt>
    <dgm:pt modelId="{0CB70AAD-EFA7-4E56-B02F-04B3100D30F0}">
      <dgm:prSet/>
      <dgm:spPr>
        <a:solidFill>
          <a:schemeClr val="accent1">
            <a:lumMod val="40000"/>
            <a:lumOff val="60000"/>
          </a:schemeClr>
        </a:solidFill>
      </dgm:spPr>
      <dgm:t>
        <a:bodyPr/>
        <a:lstStyle/>
        <a:p>
          <a:r>
            <a:rPr lang="en-US" dirty="0" smtClean="0">
              <a:solidFill>
                <a:schemeClr val="tx1"/>
              </a:solidFill>
            </a:rPr>
            <a:t>Normalized by the total trade flows</a:t>
          </a:r>
          <a:endParaRPr lang="en-US" dirty="0">
            <a:solidFill>
              <a:schemeClr val="tx1"/>
            </a:solidFill>
          </a:endParaRPr>
        </a:p>
      </dgm:t>
    </dgm:pt>
    <dgm:pt modelId="{8A93120A-9D51-4F16-85C6-CEB8F18D27F0}" type="parTrans" cxnId="{796DB282-5F56-4C39-887F-C3FCD1773D90}">
      <dgm:prSet/>
      <dgm:spPr/>
      <dgm:t>
        <a:bodyPr/>
        <a:lstStyle/>
        <a:p>
          <a:endParaRPr lang="en-US"/>
        </a:p>
      </dgm:t>
    </dgm:pt>
    <dgm:pt modelId="{2DCF1348-14FE-4B86-8F6F-392C955D8AEC}" type="sibTrans" cxnId="{796DB282-5F56-4C39-887F-C3FCD1773D90}">
      <dgm:prSet/>
      <dgm:spPr/>
      <dgm:t>
        <a:bodyPr/>
        <a:lstStyle/>
        <a:p>
          <a:endParaRPr lang="en-US"/>
        </a:p>
      </dgm:t>
    </dgm:pt>
    <dgm:pt modelId="{00B21A9D-CAB5-4B4C-A64F-84D427BA0F96}">
      <dgm:prSet/>
      <dgm:spPr>
        <a:solidFill>
          <a:schemeClr val="accent1">
            <a:lumMod val="60000"/>
            <a:lumOff val="40000"/>
          </a:schemeClr>
        </a:solidFill>
        <a:ln>
          <a:solidFill>
            <a:schemeClr val="accent1">
              <a:lumMod val="40000"/>
              <a:lumOff val="60000"/>
            </a:schemeClr>
          </a:solidFill>
        </a:ln>
      </dgm:spPr>
      <dgm:t>
        <a:bodyPr/>
        <a:lstStyle/>
        <a:p>
          <a:r>
            <a:rPr lang="en-US" dirty="0" smtClean="0">
              <a:solidFill>
                <a:schemeClr val="tx1"/>
              </a:solidFill>
            </a:rPr>
            <a:t>Normalized by GDP</a:t>
          </a:r>
          <a:endParaRPr lang="en-US" dirty="0">
            <a:solidFill>
              <a:schemeClr val="tx1"/>
            </a:solidFill>
          </a:endParaRPr>
        </a:p>
      </dgm:t>
    </dgm:pt>
    <dgm:pt modelId="{189E9E16-3E45-4CDF-8879-6E7CB4B74E30}" type="parTrans" cxnId="{3F6EBDCE-FE0E-4640-9973-A3FBC6993109}">
      <dgm:prSet/>
      <dgm:spPr/>
      <dgm:t>
        <a:bodyPr/>
        <a:lstStyle/>
        <a:p>
          <a:endParaRPr lang="en-US"/>
        </a:p>
      </dgm:t>
    </dgm:pt>
    <dgm:pt modelId="{B7817880-0FC8-49E6-AB51-CC32E187C5B3}" type="sibTrans" cxnId="{3F6EBDCE-FE0E-4640-9973-A3FBC6993109}">
      <dgm:prSet/>
      <dgm:spPr/>
      <dgm:t>
        <a:bodyPr/>
        <a:lstStyle/>
        <a:p>
          <a:endParaRPr lang="en-US"/>
        </a:p>
      </dgm:t>
    </dgm:pt>
    <dgm:pt modelId="{AD1A07FF-D9DE-41CA-8500-FDB844EAADA3}">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u="sng" dirty="0" smtClean="0">
              <a:solidFill>
                <a:schemeClr val="tx1"/>
              </a:solidFill>
            </a:rPr>
            <a:t>Export sophistication</a:t>
          </a:r>
        </a:p>
        <a:p>
          <a:pPr defTabSz="488950">
            <a:lnSpc>
              <a:spcPct val="90000"/>
            </a:lnSpc>
            <a:spcBef>
              <a:spcPct val="0"/>
            </a:spcBef>
            <a:spcAft>
              <a:spcPct val="35000"/>
            </a:spcAft>
          </a:pPr>
          <a:endParaRPr lang="en-US" dirty="0"/>
        </a:p>
      </dgm:t>
    </dgm:pt>
    <dgm:pt modelId="{D2358AB2-9E6D-4963-9FB0-41A26B912A14}" type="parTrans" cxnId="{2F8D8249-C018-4F2D-AC32-70A0E3860192}">
      <dgm:prSet/>
      <dgm:spPr/>
      <dgm:t>
        <a:bodyPr/>
        <a:lstStyle/>
        <a:p>
          <a:endParaRPr lang="en-US"/>
        </a:p>
      </dgm:t>
    </dgm:pt>
    <dgm:pt modelId="{FB58517C-75DD-4052-AE6D-B724076D88E7}" type="sibTrans" cxnId="{2F8D8249-C018-4F2D-AC32-70A0E3860192}">
      <dgm:prSet/>
      <dgm:spPr/>
      <dgm:t>
        <a:bodyPr/>
        <a:lstStyle/>
        <a:p>
          <a:endParaRPr lang="en-US"/>
        </a:p>
      </dgm:t>
    </dgm:pt>
    <dgm:pt modelId="{5B2B99D5-B937-4A34-A5BB-9C3BE3D27795}">
      <dgm:prSet/>
      <dgm:spPr/>
      <dgm:t>
        <a:bodyPr/>
        <a:lstStyle/>
        <a:p>
          <a:r>
            <a:rPr lang="en-US" dirty="0" smtClean="0"/>
            <a:t>Great Recession effects</a:t>
          </a:r>
          <a:endParaRPr lang="en-US" dirty="0"/>
        </a:p>
      </dgm:t>
    </dgm:pt>
    <dgm:pt modelId="{B109DBD3-599F-4F8C-AD63-92B3495A0365}" type="parTrans" cxnId="{1C8D9407-A187-48A9-8888-C8B698787CFD}">
      <dgm:prSet/>
      <dgm:spPr/>
      <dgm:t>
        <a:bodyPr/>
        <a:lstStyle/>
        <a:p>
          <a:endParaRPr lang="en-US"/>
        </a:p>
      </dgm:t>
    </dgm:pt>
    <dgm:pt modelId="{31E4C865-6FDC-46C4-B4D9-A5390FFBD8D2}" type="sibTrans" cxnId="{1C8D9407-A187-48A9-8888-C8B698787CFD}">
      <dgm:prSet/>
      <dgm:spPr/>
      <dgm:t>
        <a:bodyPr/>
        <a:lstStyle/>
        <a:p>
          <a:endParaRPr lang="en-US"/>
        </a:p>
      </dgm:t>
    </dgm:pt>
    <dgm:pt modelId="{B7A14E1C-DF70-4CC4-BC13-6108B170859D}">
      <dgm:prSet/>
      <dgm:spPr/>
      <dgm:t>
        <a:bodyPr/>
        <a:lstStyle/>
        <a:p>
          <a:r>
            <a:rPr lang="en-US" dirty="0" smtClean="0"/>
            <a:t>Periphery  VS transition countries</a:t>
          </a:r>
          <a:endParaRPr lang="en-US" dirty="0"/>
        </a:p>
      </dgm:t>
    </dgm:pt>
    <dgm:pt modelId="{5AF0B744-EAA1-41DE-8274-9AC098D06CC2}" type="parTrans" cxnId="{80D5B22C-9645-476F-B7D9-BE21EB92DA6B}">
      <dgm:prSet/>
      <dgm:spPr/>
      <dgm:t>
        <a:bodyPr/>
        <a:lstStyle/>
        <a:p>
          <a:endParaRPr lang="en-US"/>
        </a:p>
      </dgm:t>
    </dgm:pt>
    <dgm:pt modelId="{031299AC-8640-4ECF-AF29-A1A07E8CF556}" type="sibTrans" cxnId="{80D5B22C-9645-476F-B7D9-BE21EB92DA6B}">
      <dgm:prSet/>
      <dgm:spPr/>
      <dgm:t>
        <a:bodyPr/>
        <a:lstStyle/>
        <a:p>
          <a:endParaRPr lang="en-US"/>
        </a:p>
      </dgm:t>
    </dgm:pt>
    <dgm:pt modelId="{7A2D47F4-32D2-4544-8E67-10CF3754BC9F}" type="pres">
      <dgm:prSet presAssocID="{A015B096-9D55-4457-A26D-2A7BB532EF64}" presName="diagram" presStyleCnt="0">
        <dgm:presLayoutVars>
          <dgm:chPref val="1"/>
          <dgm:dir/>
          <dgm:animOne val="branch"/>
          <dgm:animLvl val="lvl"/>
          <dgm:resizeHandles val="exact"/>
        </dgm:presLayoutVars>
      </dgm:prSet>
      <dgm:spPr/>
      <dgm:t>
        <a:bodyPr/>
        <a:lstStyle/>
        <a:p>
          <a:endParaRPr lang="en-US"/>
        </a:p>
      </dgm:t>
    </dgm:pt>
    <dgm:pt modelId="{14CDC9E7-4176-40BF-A77E-79105E28A108}" type="pres">
      <dgm:prSet presAssocID="{0CB860E3-F115-4DA5-A0BF-37BD5CD9F0A3}" presName="root1" presStyleCnt="0"/>
      <dgm:spPr/>
    </dgm:pt>
    <dgm:pt modelId="{D4A38F22-DB06-4559-905F-EEF1FA9CCFDB}" type="pres">
      <dgm:prSet presAssocID="{0CB860E3-F115-4DA5-A0BF-37BD5CD9F0A3}" presName="LevelOneTextNode" presStyleLbl="node0" presStyleIdx="0" presStyleCnt="3" custScaleY="180008" custLinFactNeighborX="-56519" custLinFactNeighborY="-16383">
        <dgm:presLayoutVars>
          <dgm:chPref val="3"/>
        </dgm:presLayoutVars>
      </dgm:prSet>
      <dgm:spPr/>
      <dgm:t>
        <a:bodyPr/>
        <a:lstStyle/>
        <a:p>
          <a:endParaRPr lang="en-US"/>
        </a:p>
      </dgm:t>
    </dgm:pt>
    <dgm:pt modelId="{7021B5DF-DE44-46B4-B6A4-D3C4EBCC3EB9}" type="pres">
      <dgm:prSet presAssocID="{0CB860E3-F115-4DA5-A0BF-37BD5CD9F0A3}" presName="level2hierChild" presStyleCnt="0"/>
      <dgm:spPr/>
    </dgm:pt>
    <dgm:pt modelId="{C9F16008-C109-4A5A-B3BE-2C7F34907D9F}" type="pres">
      <dgm:prSet presAssocID="{AA5CC0CA-D3C1-485E-A0E3-9BE02F83BFC4}" presName="conn2-1" presStyleLbl="parChTrans1D2" presStyleIdx="0" presStyleCnt="6"/>
      <dgm:spPr/>
      <dgm:t>
        <a:bodyPr/>
        <a:lstStyle/>
        <a:p>
          <a:endParaRPr lang="en-US"/>
        </a:p>
      </dgm:t>
    </dgm:pt>
    <dgm:pt modelId="{02BD8DDD-13AB-455A-8DC5-F59263F9F3E7}" type="pres">
      <dgm:prSet presAssocID="{AA5CC0CA-D3C1-485E-A0E3-9BE02F83BFC4}" presName="connTx" presStyleLbl="parChTrans1D2" presStyleIdx="0" presStyleCnt="6"/>
      <dgm:spPr/>
      <dgm:t>
        <a:bodyPr/>
        <a:lstStyle/>
        <a:p>
          <a:endParaRPr lang="en-US"/>
        </a:p>
      </dgm:t>
    </dgm:pt>
    <dgm:pt modelId="{15B4CCFE-9321-4B72-BD75-5642A27CB0DA}" type="pres">
      <dgm:prSet presAssocID="{6401BE63-F86E-4C4A-B1C0-B55A5B70F84D}" presName="root2" presStyleCnt="0"/>
      <dgm:spPr/>
    </dgm:pt>
    <dgm:pt modelId="{86BA6CD6-BAF5-4234-A23B-B5C1BF7BA4BA}" type="pres">
      <dgm:prSet presAssocID="{6401BE63-F86E-4C4A-B1C0-B55A5B70F84D}" presName="LevelTwoTextNode" presStyleLbl="node2" presStyleIdx="0" presStyleCnt="6">
        <dgm:presLayoutVars>
          <dgm:chPref val="3"/>
        </dgm:presLayoutVars>
      </dgm:prSet>
      <dgm:spPr/>
      <dgm:t>
        <a:bodyPr/>
        <a:lstStyle/>
        <a:p>
          <a:endParaRPr lang="en-US"/>
        </a:p>
      </dgm:t>
    </dgm:pt>
    <dgm:pt modelId="{A675FF83-C77A-404A-A3EA-FA0524BF7B6A}" type="pres">
      <dgm:prSet presAssocID="{6401BE63-F86E-4C4A-B1C0-B55A5B70F84D}" presName="level3hierChild" presStyleCnt="0"/>
      <dgm:spPr/>
    </dgm:pt>
    <dgm:pt modelId="{DA25760C-88FD-46D1-B8D6-68CE3B671170}" type="pres">
      <dgm:prSet presAssocID="{8A93120A-9D51-4F16-85C6-CEB8F18D27F0}" presName="conn2-1" presStyleLbl="parChTrans1D3" presStyleIdx="0" presStyleCnt="4"/>
      <dgm:spPr/>
      <dgm:t>
        <a:bodyPr/>
        <a:lstStyle/>
        <a:p>
          <a:endParaRPr lang="en-US"/>
        </a:p>
      </dgm:t>
    </dgm:pt>
    <dgm:pt modelId="{90D2E61C-D4B3-4C6D-A323-8028ABF1E91E}" type="pres">
      <dgm:prSet presAssocID="{8A93120A-9D51-4F16-85C6-CEB8F18D27F0}" presName="connTx" presStyleLbl="parChTrans1D3" presStyleIdx="0" presStyleCnt="4"/>
      <dgm:spPr/>
      <dgm:t>
        <a:bodyPr/>
        <a:lstStyle/>
        <a:p>
          <a:endParaRPr lang="en-US"/>
        </a:p>
      </dgm:t>
    </dgm:pt>
    <dgm:pt modelId="{0EE7467D-D0DA-4F34-AB92-3959277CC148}" type="pres">
      <dgm:prSet presAssocID="{0CB70AAD-EFA7-4E56-B02F-04B3100D30F0}" presName="root2" presStyleCnt="0"/>
      <dgm:spPr/>
    </dgm:pt>
    <dgm:pt modelId="{E6D41E11-1C60-43CB-9029-A744803A52CC}" type="pres">
      <dgm:prSet presAssocID="{0CB70AAD-EFA7-4E56-B02F-04B3100D30F0}" presName="LevelTwoTextNode" presStyleLbl="node3" presStyleIdx="0" presStyleCnt="4">
        <dgm:presLayoutVars>
          <dgm:chPref val="3"/>
        </dgm:presLayoutVars>
      </dgm:prSet>
      <dgm:spPr/>
      <dgm:t>
        <a:bodyPr/>
        <a:lstStyle/>
        <a:p>
          <a:endParaRPr lang="en-US"/>
        </a:p>
      </dgm:t>
    </dgm:pt>
    <dgm:pt modelId="{B77DAEFE-3D89-4A73-BD25-7014AB67FBFF}" type="pres">
      <dgm:prSet presAssocID="{0CB70AAD-EFA7-4E56-B02F-04B3100D30F0}" presName="level3hierChild" presStyleCnt="0"/>
      <dgm:spPr/>
    </dgm:pt>
    <dgm:pt modelId="{B0C274C1-DA55-4011-B77E-E9347FA215C6}" type="pres">
      <dgm:prSet presAssocID="{189E9E16-3E45-4CDF-8879-6E7CB4B74E30}" presName="conn2-1" presStyleLbl="parChTrans1D3" presStyleIdx="1" presStyleCnt="4"/>
      <dgm:spPr/>
      <dgm:t>
        <a:bodyPr/>
        <a:lstStyle/>
        <a:p>
          <a:endParaRPr lang="en-US"/>
        </a:p>
      </dgm:t>
    </dgm:pt>
    <dgm:pt modelId="{334D9ED3-34A3-4BE0-9D0D-DED7040A78AE}" type="pres">
      <dgm:prSet presAssocID="{189E9E16-3E45-4CDF-8879-6E7CB4B74E30}" presName="connTx" presStyleLbl="parChTrans1D3" presStyleIdx="1" presStyleCnt="4"/>
      <dgm:spPr/>
      <dgm:t>
        <a:bodyPr/>
        <a:lstStyle/>
        <a:p>
          <a:endParaRPr lang="en-US"/>
        </a:p>
      </dgm:t>
    </dgm:pt>
    <dgm:pt modelId="{7C19F485-A7ED-41E0-89BC-2B56846A284B}" type="pres">
      <dgm:prSet presAssocID="{00B21A9D-CAB5-4B4C-A64F-84D427BA0F96}" presName="root2" presStyleCnt="0"/>
      <dgm:spPr/>
    </dgm:pt>
    <dgm:pt modelId="{A29FBA3B-757B-4AB7-B5D4-BFC67D325916}" type="pres">
      <dgm:prSet presAssocID="{00B21A9D-CAB5-4B4C-A64F-84D427BA0F96}" presName="LevelTwoTextNode" presStyleLbl="node3" presStyleIdx="1" presStyleCnt="4">
        <dgm:presLayoutVars>
          <dgm:chPref val="3"/>
        </dgm:presLayoutVars>
      </dgm:prSet>
      <dgm:spPr/>
      <dgm:t>
        <a:bodyPr/>
        <a:lstStyle/>
        <a:p>
          <a:endParaRPr lang="en-US"/>
        </a:p>
      </dgm:t>
    </dgm:pt>
    <dgm:pt modelId="{A063DF7D-72E0-4990-B8F8-63F848778266}" type="pres">
      <dgm:prSet presAssocID="{00B21A9D-CAB5-4B4C-A64F-84D427BA0F96}" presName="level3hierChild" presStyleCnt="0"/>
      <dgm:spPr/>
    </dgm:pt>
    <dgm:pt modelId="{93A2B7E7-7159-4EDD-A298-1A4F3FBCBD19}" type="pres">
      <dgm:prSet presAssocID="{336C6C1C-12B4-4B4E-982C-88751A6D1793}" presName="conn2-1" presStyleLbl="parChTrans1D2" presStyleIdx="1" presStyleCnt="6"/>
      <dgm:spPr/>
      <dgm:t>
        <a:bodyPr/>
        <a:lstStyle/>
        <a:p>
          <a:endParaRPr lang="en-US"/>
        </a:p>
      </dgm:t>
    </dgm:pt>
    <dgm:pt modelId="{8C4292E6-2F96-4EF7-9F9B-9745F51F8FCA}" type="pres">
      <dgm:prSet presAssocID="{336C6C1C-12B4-4B4E-982C-88751A6D1793}" presName="connTx" presStyleLbl="parChTrans1D2" presStyleIdx="1" presStyleCnt="6"/>
      <dgm:spPr/>
      <dgm:t>
        <a:bodyPr/>
        <a:lstStyle/>
        <a:p>
          <a:endParaRPr lang="en-US"/>
        </a:p>
      </dgm:t>
    </dgm:pt>
    <dgm:pt modelId="{78859E27-151D-4F77-9D1F-642735D91F7C}" type="pres">
      <dgm:prSet presAssocID="{1AA28E0B-65B8-44EF-B24F-271540E5810F}" presName="root2" presStyleCnt="0"/>
      <dgm:spPr/>
    </dgm:pt>
    <dgm:pt modelId="{245A172B-C49E-4BD2-BDD3-111E20A14A2C}" type="pres">
      <dgm:prSet presAssocID="{1AA28E0B-65B8-44EF-B24F-271540E5810F}" presName="LevelTwoTextNode" presStyleLbl="node2" presStyleIdx="1" presStyleCnt="6" custLinFactNeighborX="559" custLinFactNeighborY="-24996">
        <dgm:presLayoutVars>
          <dgm:chPref val="3"/>
        </dgm:presLayoutVars>
      </dgm:prSet>
      <dgm:spPr/>
      <dgm:t>
        <a:bodyPr/>
        <a:lstStyle/>
        <a:p>
          <a:endParaRPr lang="en-US"/>
        </a:p>
      </dgm:t>
    </dgm:pt>
    <dgm:pt modelId="{D5330148-0929-4976-BDFC-888404317C9A}" type="pres">
      <dgm:prSet presAssocID="{1AA28E0B-65B8-44EF-B24F-271540E5810F}" presName="level3hierChild" presStyleCnt="0"/>
      <dgm:spPr/>
    </dgm:pt>
    <dgm:pt modelId="{F64B51AB-5FE2-4C81-907E-9836B3556EEE}" type="pres">
      <dgm:prSet presAssocID="{D3B18ED3-549C-46D0-B25B-D6CB609F5D27}" presName="conn2-1" presStyleLbl="parChTrans1D3" presStyleIdx="2" presStyleCnt="4"/>
      <dgm:spPr/>
      <dgm:t>
        <a:bodyPr/>
        <a:lstStyle/>
        <a:p>
          <a:endParaRPr lang="en-US"/>
        </a:p>
      </dgm:t>
    </dgm:pt>
    <dgm:pt modelId="{9E8FED48-275B-4355-86F7-E4718A6FD8CA}" type="pres">
      <dgm:prSet presAssocID="{D3B18ED3-549C-46D0-B25B-D6CB609F5D27}" presName="connTx" presStyleLbl="parChTrans1D3" presStyleIdx="2" presStyleCnt="4"/>
      <dgm:spPr/>
      <dgm:t>
        <a:bodyPr/>
        <a:lstStyle/>
        <a:p>
          <a:endParaRPr lang="en-US"/>
        </a:p>
      </dgm:t>
    </dgm:pt>
    <dgm:pt modelId="{C8DB4F60-54D3-4D75-B621-BE587C7B71E9}" type="pres">
      <dgm:prSet presAssocID="{9997460C-65EC-4011-9C03-10309920A880}" presName="root2" presStyleCnt="0"/>
      <dgm:spPr/>
    </dgm:pt>
    <dgm:pt modelId="{76A81929-6076-4EFE-AEA6-FACA82AFAB4D}" type="pres">
      <dgm:prSet presAssocID="{9997460C-65EC-4011-9C03-10309920A880}" presName="LevelTwoTextNode" presStyleLbl="node3" presStyleIdx="2" presStyleCnt="4">
        <dgm:presLayoutVars>
          <dgm:chPref val="3"/>
        </dgm:presLayoutVars>
      </dgm:prSet>
      <dgm:spPr/>
      <dgm:t>
        <a:bodyPr/>
        <a:lstStyle/>
        <a:p>
          <a:endParaRPr lang="en-US"/>
        </a:p>
      </dgm:t>
    </dgm:pt>
    <dgm:pt modelId="{4D0950F3-3726-4E61-B090-9384A36E9018}" type="pres">
      <dgm:prSet presAssocID="{9997460C-65EC-4011-9C03-10309920A880}" presName="level3hierChild" presStyleCnt="0"/>
      <dgm:spPr/>
    </dgm:pt>
    <dgm:pt modelId="{74AEF8DE-E5C1-4A67-9E13-A7129C97ABE4}" type="pres">
      <dgm:prSet presAssocID="{87D264EE-B576-4111-9392-28C77CB64FBC}" presName="conn2-1" presStyleLbl="parChTrans1D3" presStyleIdx="3" presStyleCnt="4"/>
      <dgm:spPr/>
      <dgm:t>
        <a:bodyPr/>
        <a:lstStyle/>
        <a:p>
          <a:endParaRPr lang="en-US"/>
        </a:p>
      </dgm:t>
    </dgm:pt>
    <dgm:pt modelId="{44B21C30-C403-4092-BE69-D9DF93019ADA}" type="pres">
      <dgm:prSet presAssocID="{87D264EE-B576-4111-9392-28C77CB64FBC}" presName="connTx" presStyleLbl="parChTrans1D3" presStyleIdx="3" presStyleCnt="4"/>
      <dgm:spPr/>
      <dgm:t>
        <a:bodyPr/>
        <a:lstStyle/>
        <a:p>
          <a:endParaRPr lang="en-US"/>
        </a:p>
      </dgm:t>
    </dgm:pt>
    <dgm:pt modelId="{028E1EFD-2D64-4465-B885-5E6620B99ED6}" type="pres">
      <dgm:prSet presAssocID="{AD2D0E31-F1AA-4CBA-874D-62191D4D572A}" presName="root2" presStyleCnt="0"/>
      <dgm:spPr/>
    </dgm:pt>
    <dgm:pt modelId="{4431ADE8-10DC-4122-92DB-3A1B29EE4FE8}" type="pres">
      <dgm:prSet presAssocID="{AD2D0E31-F1AA-4CBA-874D-62191D4D572A}" presName="LevelTwoTextNode" presStyleLbl="node3" presStyleIdx="3" presStyleCnt="4">
        <dgm:presLayoutVars>
          <dgm:chPref val="3"/>
        </dgm:presLayoutVars>
      </dgm:prSet>
      <dgm:spPr/>
      <dgm:t>
        <a:bodyPr/>
        <a:lstStyle/>
        <a:p>
          <a:endParaRPr lang="en-US"/>
        </a:p>
      </dgm:t>
    </dgm:pt>
    <dgm:pt modelId="{BA502DCB-02A8-49E9-960C-36F71396EA1D}" type="pres">
      <dgm:prSet presAssocID="{AD2D0E31-F1AA-4CBA-874D-62191D4D572A}" presName="level3hierChild" presStyleCnt="0"/>
      <dgm:spPr/>
    </dgm:pt>
    <dgm:pt modelId="{0F95012B-DBB4-4C0F-A407-E0F502994EBB}" type="pres">
      <dgm:prSet presAssocID="{8ECBF90E-A23E-4674-9ED3-EF97CDF0402A}" presName="conn2-1" presStyleLbl="parChTrans1D4" presStyleIdx="0" presStyleCnt="2"/>
      <dgm:spPr/>
      <dgm:t>
        <a:bodyPr/>
        <a:lstStyle/>
        <a:p>
          <a:endParaRPr lang="en-US"/>
        </a:p>
      </dgm:t>
    </dgm:pt>
    <dgm:pt modelId="{D75C28BD-1365-42CC-91DC-697236C6E6F8}" type="pres">
      <dgm:prSet presAssocID="{8ECBF90E-A23E-4674-9ED3-EF97CDF0402A}" presName="connTx" presStyleLbl="parChTrans1D4" presStyleIdx="0" presStyleCnt="2"/>
      <dgm:spPr/>
      <dgm:t>
        <a:bodyPr/>
        <a:lstStyle/>
        <a:p>
          <a:endParaRPr lang="en-US"/>
        </a:p>
      </dgm:t>
    </dgm:pt>
    <dgm:pt modelId="{18394C2F-C903-4F68-86F4-FB8E7B0797F4}" type="pres">
      <dgm:prSet presAssocID="{F5F78906-7F28-4A73-B04D-FA9D04628327}" presName="root2" presStyleCnt="0"/>
      <dgm:spPr/>
    </dgm:pt>
    <dgm:pt modelId="{951CED81-A87E-430B-9579-ED018BA20D44}" type="pres">
      <dgm:prSet presAssocID="{F5F78906-7F28-4A73-B04D-FA9D04628327}" presName="LevelTwoTextNode" presStyleLbl="node4" presStyleIdx="0" presStyleCnt="2">
        <dgm:presLayoutVars>
          <dgm:chPref val="3"/>
        </dgm:presLayoutVars>
      </dgm:prSet>
      <dgm:spPr/>
      <dgm:t>
        <a:bodyPr/>
        <a:lstStyle/>
        <a:p>
          <a:endParaRPr lang="en-US"/>
        </a:p>
      </dgm:t>
    </dgm:pt>
    <dgm:pt modelId="{07D603F1-93F2-4A0C-9D01-920576180099}" type="pres">
      <dgm:prSet presAssocID="{F5F78906-7F28-4A73-B04D-FA9D04628327}" presName="level3hierChild" presStyleCnt="0"/>
      <dgm:spPr/>
    </dgm:pt>
    <dgm:pt modelId="{231C9960-93CE-4A7B-B435-6D286FC364F0}" type="pres">
      <dgm:prSet presAssocID="{36445045-41AF-46EF-84F9-2D08D3C42606}" presName="conn2-1" presStyleLbl="parChTrans1D4" presStyleIdx="1" presStyleCnt="2"/>
      <dgm:spPr/>
      <dgm:t>
        <a:bodyPr/>
        <a:lstStyle/>
        <a:p>
          <a:endParaRPr lang="en-US"/>
        </a:p>
      </dgm:t>
    </dgm:pt>
    <dgm:pt modelId="{508C1518-F753-46D0-A6D1-BA029C8EC2EC}" type="pres">
      <dgm:prSet presAssocID="{36445045-41AF-46EF-84F9-2D08D3C42606}" presName="connTx" presStyleLbl="parChTrans1D4" presStyleIdx="1" presStyleCnt="2"/>
      <dgm:spPr/>
      <dgm:t>
        <a:bodyPr/>
        <a:lstStyle/>
        <a:p>
          <a:endParaRPr lang="en-US"/>
        </a:p>
      </dgm:t>
    </dgm:pt>
    <dgm:pt modelId="{C2259849-0071-400D-88ED-E6E2C152FAED}" type="pres">
      <dgm:prSet presAssocID="{8D2107B3-5D26-45C1-8EC8-BF043088938C}" presName="root2" presStyleCnt="0"/>
      <dgm:spPr/>
    </dgm:pt>
    <dgm:pt modelId="{9AB377AB-5D33-4143-9ADC-3C92B18D630C}" type="pres">
      <dgm:prSet presAssocID="{8D2107B3-5D26-45C1-8EC8-BF043088938C}" presName="LevelTwoTextNode" presStyleLbl="node4" presStyleIdx="1" presStyleCnt="2">
        <dgm:presLayoutVars>
          <dgm:chPref val="3"/>
        </dgm:presLayoutVars>
      </dgm:prSet>
      <dgm:spPr/>
      <dgm:t>
        <a:bodyPr/>
        <a:lstStyle/>
        <a:p>
          <a:endParaRPr lang="en-US"/>
        </a:p>
      </dgm:t>
    </dgm:pt>
    <dgm:pt modelId="{D61C3FDD-6DB1-4304-8939-B29B83DF478E}" type="pres">
      <dgm:prSet presAssocID="{8D2107B3-5D26-45C1-8EC8-BF043088938C}" presName="level3hierChild" presStyleCnt="0"/>
      <dgm:spPr/>
    </dgm:pt>
    <dgm:pt modelId="{8C8C2289-FD6B-4E1E-B03D-5DE7E6662F84}" type="pres">
      <dgm:prSet presAssocID="{7FA1238E-95AC-4927-B6AD-98A58A278AA3}" presName="conn2-1" presStyleLbl="parChTrans1D2" presStyleIdx="2" presStyleCnt="6"/>
      <dgm:spPr/>
      <dgm:t>
        <a:bodyPr/>
        <a:lstStyle/>
        <a:p>
          <a:endParaRPr lang="en-US"/>
        </a:p>
      </dgm:t>
    </dgm:pt>
    <dgm:pt modelId="{F3B9CEF0-A924-4FE5-B9B6-2A136BC40DBD}" type="pres">
      <dgm:prSet presAssocID="{7FA1238E-95AC-4927-B6AD-98A58A278AA3}" presName="connTx" presStyleLbl="parChTrans1D2" presStyleIdx="2" presStyleCnt="6"/>
      <dgm:spPr/>
      <dgm:t>
        <a:bodyPr/>
        <a:lstStyle/>
        <a:p>
          <a:endParaRPr lang="en-US"/>
        </a:p>
      </dgm:t>
    </dgm:pt>
    <dgm:pt modelId="{519112C0-C972-4D5C-831F-7561CD342027}" type="pres">
      <dgm:prSet presAssocID="{6462F768-CF03-4E08-9FD6-8C2CB5637C8B}" presName="root2" presStyleCnt="0"/>
      <dgm:spPr/>
    </dgm:pt>
    <dgm:pt modelId="{7CCF6615-53C8-4761-A5ED-A67C0BCA45A5}" type="pres">
      <dgm:prSet presAssocID="{6462F768-CF03-4E08-9FD6-8C2CB5637C8B}" presName="LevelTwoTextNode" presStyleLbl="node2" presStyleIdx="2" presStyleCnt="6" custLinFactNeighborX="1317" custLinFactNeighborY="-129">
        <dgm:presLayoutVars>
          <dgm:chPref val="3"/>
        </dgm:presLayoutVars>
      </dgm:prSet>
      <dgm:spPr/>
      <dgm:t>
        <a:bodyPr/>
        <a:lstStyle/>
        <a:p>
          <a:endParaRPr lang="en-US"/>
        </a:p>
      </dgm:t>
    </dgm:pt>
    <dgm:pt modelId="{BBC4B156-3E3C-45BD-A3C9-577B8267504D}" type="pres">
      <dgm:prSet presAssocID="{6462F768-CF03-4E08-9FD6-8C2CB5637C8B}" presName="level3hierChild" presStyleCnt="0"/>
      <dgm:spPr/>
    </dgm:pt>
    <dgm:pt modelId="{33FE6E53-941F-4146-9C3C-1D96063C427F}" type="pres">
      <dgm:prSet presAssocID="{0316AEEC-D977-4876-864C-3CA23D1196E7}" presName="conn2-1" presStyleLbl="parChTrans1D2" presStyleIdx="3" presStyleCnt="6"/>
      <dgm:spPr/>
      <dgm:t>
        <a:bodyPr/>
        <a:lstStyle/>
        <a:p>
          <a:endParaRPr lang="en-US"/>
        </a:p>
      </dgm:t>
    </dgm:pt>
    <dgm:pt modelId="{086C5520-3ED9-4106-99BF-3E75CE2C625D}" type="pres">
      <dgm:prSet presAssocID="{0316AEEC-D977-4876-864C-3CA23D1196E7}" presName="connTx" presStyleLbl="parChTrans1D2" presStyleIdx="3" presStyleCnt="6"/>
      <dgm:spPr/>
      <dgm:t>
        <a:bodyPr/>
        <a:lstStyle/>
        <a:p>
          <a:endParaRPr lang="en-US"/>
        </a:p>
      </dgm:t>
    </dgm:pt>
    <dgm:pt modelId="{700EBE73-00CD-419A-AC15-F5F23ECF710B}" type="pres">
      <dgm:prSet presAssocID="{BB82D3A1-BE6D-4F26-887B-76A391DC3B9A}" presName="root2" presStyleCnt="0"/>
      <dgm:spPr/>
    </dgm:pt>
    <dgm:pt modelId="{7C56316C-C33D-4617-B7BB-BFD7B121B863}" type="pres">
      <dgm:prSet presAssocID="{BB82D3A1-BE6D-4F26-887B-76A391DC3B9A}" presName="LevelTwoTextNode" presStyleLbl="node2" presStyleIdx="3" presStyleCnt="6">
        <dgm:presLayoutVars>
          <dgm:chPref val="3"/>
        </dgm:presLayoutVars>
      </dgm:prSet>
      <dgm:spPr/>
      <dgm:t>
        <a:bodyPr/>
        <a:lstStyle/>
        <a:p>
          <a:endParaRPr lang="en-US"/>
        </a:p>
      </dgm:t>
    </dgm:pt>
    <dgm:pt modelId="{FCF6BFCD-15DE-45CF-9E27-2A70E3FBE017}" type="pres">
      <dgm:prSet presAssocID="{BB82D3A1-BE6D-4F26-887B-76A391DC3B9A}" presName="level3hierChild" presStyleCnt="0"/>
      <dgm:spPr/>
    </dgm:pt>
    <dgm:pt modelId="{2FE91D98-C7F8-4919-A762-625EB333A365}" type="pres">
      <dgm:prSet presAssocID="{DD36BCCF-E830-4EA6-8316-A683E9327C17}" presName="conn2-1" presStyleLbl="parChTrans1D2" presStyleIdx="4" presStyleCnt="6"/>
      <dgm:spPr/>
      <dgm:t>
        <a:bodyPr/>
        <a:lstStyle/>
        <a:p>
          <a:endParaRPr lang="en-US"/>
        </a:p>
      </dgm:t>
    </dgm:pt>
    <dgm:pt modelId="{B92782CF-B7FF-40EB-9722-52357D85BFA7}" type="pres">
      <dgm:prSet presAssocID="{DD36BCCF-E830-4EA6-8316-A683E9327C17}" presName="connTx" presStyleLbl="parChTrans1D2" presStyleIdx="4" presStyleCnt="6"/>
      <dgm:spPr/>
      <dgm:t>
        <a:bodyPr/>
        <a:lstStyle/>
        <a:p>
          <a:endParaRPr lang="en-US"/>
        </a:p>
      </dgm:t>
    </dgm:pt>
    <dgm:pt modelId="{9932E490-7510-4061-BE17-868F32B500EE}" type="pres">
      <dgm:prSet presAssocID="{85E9137F-9C76-4F13-9D11-63557DD50D25}" presName="root2" presStyleCnt="0"/>
      <dgm:spPr/>
    </dgm:pt>
    <dgm:pt modelId="{5F6B4DC0-E239-48E3-A165-12974094451D}" type="pres">
      <dgm:prSet presAssocID="{85E9137F-9C76-4F13-9D11-63557DD50D25}" presName="LevelTwoTextNode" presStyleLbl="node2" presStyleIdx="4" presStyleCnt="6">
        <dgm:presLayoutVars>
          <dgm:chPref val="3"/>
        </dgm:presLayoutVars>
      </dgm:prSet>
      <dgm:spPr/>
      <dgm:t>
        <a:bodyPr/>
        <a:lstStyle/>
        <a:p>
          <a:endParaRPr lang="en-US"/>
        </a:p>
      </dgm:t>
    </dgm:pt>
    <dgm:pt modelId="{3CD4F721-0EC5-4F63-AD3D-8095D77AE1B5}" type="pres">
      <dgm:prSet presAssocID="{85E9137F-9C76-4F13-9D11-63557DD50D25}" presName="level3hierChild" presStyleCnt="0"/>
      <dgm:spPr/>
    </dgm:pt>
    <dgm:pt modelId="{F9727E0D-15D6-4022-9854-14468E0052CC}" type="pres">
      <dgm:prSet presAssocID="{D2358AB2-9E6D-4963-9FB0-41A26B912A14}" presName="conn2-1" presStyleLbl="parChTrans1D2" presStyleIdx="5" presStyleCnt="6"/>
      <dgm:spPr/>
      <dgm:t>
        <a:bodyPr/>
        <a:lstStyle/>
        <a:p>
          <a:endParaRPr lang="en-US"/>
        </a:p>
      </dgm:t>
    </dgm:pt>
    <dgm:pt modelId="{7CA0294E-3DB2-469B-8EF4-475D4904FC53}" type="pres">
      <dgm:prSet presAssocID="{D2358AB2-9E6D-4963-9FB0-41A26B912A14}" presName="connTx" presStyleLbl="parChTrans1D2" presStyleIdx="5" presStyleCnt="6"/>
      <dgm:spPr/>
      <dgm:t>
        <a:bodyPr/>
        <a:lstStyle/>
        <a:p>
          <a:endParaRPr lang="en-US"/>
        </a:p>
      </dgm:t>
    </dgm:pt>
    <dgm:pt modelId="{C4D71F24-17C7-4306-BE90-9969FD568EC8}" type="pres">
      <dgm:prSet presAssocID="{AD1A07FF-D9DE-41CA-8500-FDB844EAADA3}" presName="root2" presStyleCnt="0"/>
      <dgm:spPr/>
    </dgm:pt>
    <dgm:pt modelId="{7A8804EF-BF29-4337-9EBD-0B8033D50AD0}" type="pres">
      <dgm:prSet presAssocID="{AD1A07FF-D9DE-41CA-8500-FDB844EAADA3}" presName="LevelTwoTextNode" presStyleLbl="node2" presStyleIdx="5" presStyleCnt="6" custLinFactNeighborX="559" custLinFactNeighborY="12211">
        <dgm:presLayoutVars>
          <dgm:chPref val="3"/>
        </dgm:presLayoutVars>
      </dgm:prSet>
      <dgm:spPr/>
      <dgm:t>
        <a:bodyPr/>
        <a:lstStyle/>
        <a:p>
          <a:endParaRPr lang="en-US"/>
        </a:p>
      </dgm:t>
    </dgm:pt>
    <dgm:pt modelId="{7D8A4452-5FAB-499E-A37A-C6F5FEE27C7E}" type="pres">
      <dgm:prSet presAssocID="{AD1A07FF-D9DE-41CA-8500-FDB844EAADA3}" presName="level3hierChild" presStyleCnt="0"/>
      <dgm:spPr/>
    </dgm:pt>
    <dgm:pt modelId="{F3491357-9D01-4C24-ABAE-ED4CC012E154}" type="pres">
      <dgm:prSet presAssocID="{B7A14E1C-DF70-4CC4-BC13-6108B170859D}" presName="root1" presStyleCnt="0"/>
      <dgm:spPr/>
    </dgm:pt>
    <dgm:pt modelId="{0392B942-56F5-48D8-B58F-9483676862E3}" type="pres">
      <dgm:prSet presAssocID="{B7A14E1C-DF70-4CC4-BC13-6108B170859D}" presName="LevelOneTextNode" presStyleLbl="node0" presStyleIdx="1" presStyleCnt="3" custLinFactY="-130832" custLinFactNeighborX="15145" custLinFactNeighborY="-200000">
        <dgm:presLayoutVars>
          <dgm:chPref val="3"/>
        </dgm:presLayoutVars>
      </dgm:prSet>
      <dgm:spPr/>
      <dgm:t>
        <a:bodyPr/>
        <a:lstStyle/>
        <a:p>
          <a:endParaRPr lang="en-US"/>
        </a:p>
      </dgm:t>
    </dgm:pt>
    <dgm:pt modelId="{FE2E2E56-9651-4C82-BA7E-B3F5776E435A}" type="pres">
      <dgm:prSet presAssocID="{B7A14E1C-DF70-4CC4-BC13-6108B170859D}" presName="level2hierChild" presStyleCnt="0"/>
      <dgm:spPr/>
    </dgm:pt>
    <dgm:pt modelId="{7CBAF347-209A-4E09-BCB2-73D8FDE29121}" type="pres">
      <dgm:prSet presAssocID="{5B2B99D5-B937-4A34-A5BB-9C3BE3D27795}" presName="root1" presStyleCnt="0"/>
      <dgm:spPr/>
    </dgm:pt>
    <dgm:pt modelId="{3C5BF037-B84F-4D12-81FD-F0C3C1F235D5}" type="pres">
      <dgm:prSet presAssocID="{5B2B99D5-B937-4A34-A5BB-9C3BE3D27795}" presName="LevelOneTextNode" presStyleLbl="node0" presStyleIdx="2" presStyleCnt="3" custLinFactY="-23341" custLinFactNeighborX="9173" custLinFactNeighborY="-100000">
        <dgm:presLayoutVars>
          <dgm:chPref val="3"/>
        </dgm:presLayoutVars>
      </dgm:prSet>
      <dgm:spPr/>
      <dgm:t>
        <a:bodyPr/>
        <a:lstStyle/>
        <a:p>
          <a:endParaRPr lang="en-US"/>
        </a:p>
      </dgm:t>
    </dgm:pt>
    <dgm:pt modelId="{6FECC1DB-A8BF-4674-AC27-CECD53B79755}" type="pres">
      <dgm:prSet presAssocID="{5B2B99D5-B937-4A34-A5BB-9C3BE3D27795}" presName="level2hierChild" presStyleCnt="0"/>
      <dgm:spPr/>
    </dgm:pt>
  </dgm:ptLst>
  <dgm:cxnLst>
    <dgm:cxn modelId="{B22C152C-0997-408C-A3E9-97E077465869}" type="presOf" srcId="{AD1A07FF-D9DE-41CA-8500-FDB844EAADA3}" destId="{7A8804EF-BF29-4337-9EBD-0B8033D50AD0}" srcOrd="0" destOrd="0" presId="urn:microsoft.com/office/officeart/2005/8/layout/hierarchy2"/>
    <dgm:cxn modelId="{23E0338D-0091-4666-8240-BE0E0B573816}" type="presOf" srcId="{36445045-41AF-46EF-84F9-2D08D3C42606}" destId="{231C9960-93CE-4A7B-B435-6D286FC364F0}" srcOrd="0" destOrd="0" presId="urn:microsoft.com/office/officeart/2005/8/layout/hierarchy2"/>
    <dgm:cxn modelId="{ADE70B76-DE79-4781-9CB5-223873CC76B9}" type="presOf" srcId="{87D264EE-B576-4111-9392-28C77CB64FBC}" destId="{44B21C30-C403-4092-BE69-D9DF93019ADA}" srcOrd="1" destOrd="0" presId="urn:microsoft.com/office/officeart/2005/8/layout/hierarchy2"/>
    <dgm:cxn modelId="{2A8D1816-CC7C-4548-A5FA-EE48DA535CA5}" type="presOf" srcId="{D2358AB2-9E6D-4963-9FB0-41A26B912A14}" destId="{7CA0294E-3DB2-469B-8EF4-475D4904FC53}" srcOrd="1" destOrd="0" presId="urn:microsoft.com/office/officeart/2005/8/layout/hierarchy2"/>
    <dgm:cxn modelId="{2F8D8249-C018-4F2D-AC32-70A0E3860192}" srcId="{0CB860E3-F115-4DA5-A0BF-37BD5CD9F0A3}" destId="{AD1A07FF-D9DE-41CA-8500-FDB844EAADA3}" srcOrd="5" destOrd="0" parTransId="{D2358AB2-9E6D-4963-9FB0-41A26B912A14}" sibTransId="{FB58517C-75DD-4052-AE6D-B724076D88E7}"/>
    <dgm:cxn modelId="{75CB0105-84BA-4C63-B4DD-9668F3AA3A7B}" type="presOf" srcId="{F5F78906-7F28-4A73-B04D-FA9D04628327}" destId="{951CED81-A87E-430B-9579-ED018BA20D44}" srcOrd="0" destOrd="0" presId="urn:microsoft.com/office/officeart/2005/8/layout/hierarchy2"/>
    <dgm:cxn modelId="{E801595C-F5A4-4A56-B961-2D723EC33D5D}" type="presOf" srcId="{D3B18ED3-549C-46D0-B25B-D6CB609F5D27}" destId="{9E8FED48-275B-4355-86F7-E4718A6FD8CA}" srcOrd="1" destOrd="0" presId="urn:microsoft.com/office/officeart/2005/8/layout/hierarchy2"/>
    <dgm:cxn modelId="{3AC6194F-30CA-43CB-8702-076CD8497982}" type="presOf" srcId="{D3B18ED3-549C-46D0-B25B-D6CB609F5D27}" destId="{F64B51AB-5FE2-4C81-907E-9836B3556EEE}" srcOrd="0" destOrd="0" presId="urn:microsoft.com/office/officeart/2005/8/layout/hierarchy2"/>
    <dgm:cxn modelId="{1DA973FB-B418-4DA6-A481-3B171116B304}" srcId="{0CB860E3-F115-4DA5-A0BF-37BD5CD9F0A3}" destId="{85E9137F-9C76-4F13-9D11-63557DD50D25}" srcOrd="4" destOrd="0" parTransId="{DD36BCCF-E830-4EA6-8316-A683E9327C17}" sibTransId="{DA952012-0DF5-4435-94FC-48709EA1CFD1}"/>
    <dgm:cxn modelId="{105282DE-F78A-448B-AAD9-17117B5CAC39}" type="presOf" srcId="{D2358AB2-9E6D-4963-9FB0-41A26B912A14}" destId="{F9727E0D-15D6-4022-9854-14468E0052CC}" srcOrd="0" destOrd="0" presId="urn:microsoft.com/office/officeart/2005/8/layout/hierarchy2"/>
    <dgm:cxn modelId="{FB331036-4E97-4F4E-8397-55A9350AF12D}" srcId="{A015B096-9D55-4457-A26D-2A7BB532EF64}" destId="{0CB860E3-F115-4DA5-A0BF-37BD5CD9F0A3}" srcOrd="0" destOrd="0" parTransId="{BA5991CE-F728-4A5E-96F5-E264C7A701D7}" sibTransId="{EF50E5CA-DBDA-485B-83BE-D8F117942F40}"/>
    <dgm:cxn modelId="{E4B654C9-C908-4448-8EEA-A3FC4E373C17}" srcId="{0CB860E3-F115-4DA5-A0BF-37BD5CD9F0A3}" destId="{1AA28E0B-65B8-44EF-B24F-271540E5810F}" srcOrd="1" destOrd="0" parTransId="{336C6C1C-12B4-4B4E-982C-88751A6D1793}" sibTransId="{E638748B-78CA-46E1-84F7-DC22CE6521E7}"/>
    <dgm:cxn modelId="{EEE276B9-F541-4CF0-8D0B-CF9AAEE6A966}" type="presOf" srcId="{6401BE63-F86E-4C4A-B1C0-B55A5B70F84D}" destId="{86BA6CD6-BAF5-4234-A23B-B5C1BF7BA4BA}" srcOrd="0" destOrd="0" presId="urn:microsoft.com/office/officeart/2005/8/layout/hierarchy2"/>
    <dgm:cxn modelId="{B79968D9-8D55-4355-84D2-21252E5AB1EE}" type="presOf" srcId="{8ECBF90E-A23E-4674-9ED3-EF97CDF0402A}" destId="{0F95012B-DBB4-4C0F-A407-E0F502994EBB}" srcOrd="0" destOrd="0" presId="urn:microsoft.com/office/officeart/2005/8/layout/hierarchy2"/>
    <dgm:cxn modelId="{06B94EBD-7947-4BF1-9013-DBC5C373D757}" type="presOf" srcId="{7FA1238E-95AC-4927-B6AD-98A58A278AA3}" destId="{8C8C2289-FD6B-4E1E-B03D-5DE7E6662F84}" srcOrd="0" destOrd="0" presId="urn:microsoft.com/office/officeart/2005/8/layout/hierarchy2"/>
    <dgm:cxn modelId="{DBA80E73-BEFC-4886-9F21-699810DFBC76}" srcId="{AD2D0E31-F1AA-4CBA-874D-62191D4D572A}" destId="{F5F78906-7F28-4A73-B04D-FA9D04628327}" srcOrd="0" destOrd="0" parTransId="{8ECBF90E-A23E-4674-9ED3-EF97CDF0402A}" sibTransId="{9752D44B-972D-4B51-9E9F-2C901F457F36}"/>
    <dgm:cxn modelId="{6486ADB0-1D26-4A2F-ABF9-3540B37BD5B8}" type="presOf" srcId="{0CB70AAD-EFA7-4E56-B02F-04B3100D30F0}" destId="{E6D41E11-1C60-43CB-9029-A744803A52CC}" srcOrd="0" destOrd="0" presId="urn:microsoft.com/office/officeart/2005/8/layout/hierarchy2"/>
    <dgm:cxn modelId="{95A6EF6E-481F-4E88-8E73-83539A919F3B}" type="presOf" srcId="{B7A14E1C-DF70-4CC4-BC13-6108B170859D}" destId="{0392B942-56F5-48D8-B58F-9483676862E3}" srcOrd="0" destOrd="0" presId="urn:microsoft.com/office/officeart/2005/8/layout/hierarchy2"/>
    <dgm:cxn modelId="{90F4F4B3-DB57-4B8B-AD84-C844890F3A77}" type="presOf" srcId="{5B2B99D5-B937-4A34-A5BB-9C3BE3D27795}" destId="{3C5BF037-B84F-4D12-81FD-F0C3C1F235D5}" srcOrd="0" destOrd="0" presId="urn:microsoft.com/office/officeart/2005/8/layout/hierarchy2"/>
    <dgm:cxn modelId="{0E4AE8EF-F6B0-4F49-9CC9-665AE3FF4C38}" srcId="{AD2D0E31-F1AA-4CBA-874D-62191D4D572A}" destId="{8D2107B3-5D26-45C1-8EC8-BF043088938C}" srcOrd="1" destOrd="0" parTransId="{36445045-41AF-46EF-84F9-2D08D3C42606}" sibTransId="{6AC9DFAD-6A36-427A-BB28-ACAA3E656ABE}"/>
    <dgm:cxn modelId="{796DB282-5F56-4C39-887F-C3FCD1773D90}" srcId="{6401BE63-F86E-4C4A-B1C0-B55A5B70F84D}" destId="{0CB70AAD-EFA7-4E56-B02F-04B3100D30F0}" srcOrd="0" destOrd="0" parTransId="{8A93120A-9D51-4F16-85C6-CEB8F18D27F0}" sibTransId="{2DCF1348-14FE-4B86-8F6F-392C955D8AEC}"/>
    <dgm:cxn modelId="{100694AF-2DF7-418B-811B-2275D60737A5}" type="presOf" srcId="{0316AEEC-D977-4876-864C-3CA23D1196E7}" destId="{33FE6E53-941F-4146-9C3C-1D96063C427F}" srcOrd="0" destOrd="0" presId="urn:microsoft.com/office/officeart/2005/8/layout/hierarchy2"/>
    <dgm:cxn modelId="{0CF8D49B-98BB-4944-92CB-FCB8EA4DAAAB}" type="presOf" srcId="{AA5CC0CA-D3C1-485E-A0E3-9BE02F83BFC4}" destId="{C9F16008-C109-4A5A-B3BE-2C7F34907D9F}" srcOrd="0" destOrd="0" presId="urn:microsoft.com/office/officeart/2005/8/layout/hierarchy2"/>
    <dgm:cxn modelId="{ED60F3EF-A885-4B3D-A86D-E0E12415C119}" type="presOf" srcId="{189E9E16-3E45-4CDF-8879-6E7CB4B74E30}" destId="{334D9ED3-34A3-4BE0-9D0D-DED7040A78AE}" srcOrd="1" destOrd="0" presId="urn:microsoft.com/office/officeart/2005/8/layout/hierarchy2"/>
    <dgm:cxn modelId="{D743F358-D219-4BA2-8825-4173F48E4BAD}" type="presOf" srcId="{85E9137F-9C76-4F13-9D11-63557DD50D25}" destId="{5F6B4DC0-E239-48E3-A165-12974094451D}" srcOrd="0" destOrd="0" presId="urn:microsoft.com/office/officeart/2005/8/layout/hierarchy2"/>
    <dgm:cxn modelId="{5A650BC4-1FDE-42F9-A034-EB2725A4A0CC}" type="presOf" srcId="{AA5CC0CA-D3C1-485E-A0E3-9BE02F83BFC4}" destId="{02BD8DDD-13AB-455A-8DC5-F59263F9F3E7}" srcOrd="1" destOrd="0" presId="urn:microsoft.com/office/officeart/2005/8/layout/hierarchy2"/>
    <dgm:cxn modelId="{FCE8E0AF-D61B-40FA-B347-362094A66208}" type="presOf" srcId="{9997460C-65EC-4011-9C03-10309920A880}" destId="{76A81929-6076-4EFE-AEA6-FACA82AFAB4D}" srcOrd="0" destOrd="0" presId="urn:microsoft.com/office/officeart/2005/8/layout/hierarchy2"/>
    <dgm:cxn modelId="{6B28AB20-4B5B-40A1-B1FE-2D765DCFD07D}" type="presOf" srcId="{8A93120A-9D51-4F16-85C6-CEB8F18D27F0}" destId="{90D2E61C-D4B3-4C6D-A323-8028ABF1E91E}" srcOrd="1" destOrd="0" presId="urn:microsoft.com/office/officeart/2005/8/layout/hierarchy2"/>
    <dgm:cxn modelId="{6B024729-F0EA-4448-A62A-7AA22E60E8E5}" type="presOf" srcId="{336C6C1C-12B4-4B4E-982C-88751A6D1793}" destId="{8C4292E6-2F96-4EF7-9F9B-9745F51F8FCA}" srcOrd="1" destOrd="0" presId="urn:microsoft.com/office/officeart/2005/8/layout/hierarchy2"/>
    <dgm:cxn modelId="{459F84F7-CA49-4F17-B05A-36317EBE582C}" srcId="{1AA28E0B-65B8-44EF-B24F-271540E5810F}" destId="{AD2D0E31-F1AA-4CBA-874D-62191D4D572A}" srcOrd="1" destOrd="0" parTransId="{87D264EE-B576-4111-9392-28C77CB64FBC}" sibTransId="{FB255E88-02BA-4D4B-9051-02A8BE280442}"/>
    <dgm:cxn modelId="{B8F3E351-DB4B-44B1-8A1C-77550CCFA9DA}" type="presOf" srcId="{00B21A9D-CAB5-4B4C-A64F-84D427BA0F96}" destId="{A29FBA3B-757B-4AB7-B5D4-BFC67D325916}" srcOrd="0" destOrd="0" presId="urn:microsoft.com/office/officeart/2005/8/layout/hierarchy2"/>
    <dgm:cxn modelId="{B558AAD4-BB2C-4EF4-B5BD-A2C1134002F5}" type="presOf" srcId="{A015B096-9D55-4457-A26D-2A7BB532EF64}" destId="{7A2D47F4-32D2-4544-8E67-10CF3754BC9F}" srcOrd="0" destOrd="0" presId="urn:microsoft.com/office/officeart/2005/8/layout/hierarchy2"/>
    <dgm:cxn modelId="{723470D3-AD79-4FB1-8743-F071567AF419}" srcId="{0CB860E3-F115-4DA5-A0BF-37BD5CD9F0A3}" destId="{6462F768-CF03-4E08-9FD6-8C2CB5637C8B}" srcOrd="2" destOrd="0" parTransId="{7FA1238E-95AC-4927-B6AD-98A58A278AA3}" sibTransId="{C2244DDA-828D-4B14-9B1C-AC4BBC7085D4}"/>
    <dgm:cxn modelId="{F367D642-7883-4602-9BCC-B21731DC2E07}" type="presOf" srcId="{87D264EE-B576-4111-9392-28C77CB64FBC}" destId="{74AEF8DE-E5C1-4A67-9E13-A7129C97ABE4}" srcOrd="0" destOrd="0" presId="urn:microsoft.com/office/officeart/2005/8/layout/hierarchy2"/>
    <dgm:cxn modelId="{B66E5E62-C8CB-4B3C-8421-D758C49C1A32}" srcId="{0CB860E3-F115-4DA5-A0BF-37BD5CD9F0A3}" destId="{6401BE63-F86E-4C4A-B1C0-B55A5B70F84D}" srcOrd="0" destOrd="0" parTransId="{AA5CC0CA-D3C1-485E-A0E3-9BE02F83BFC4}" sibTransId="{4456931C-B253-43BC-B3EA-869C959DD11F}"/>
    <dgm:cxn modelId="{2BA33AC5-7E45-43C5-AA56-89FA5696E6C8}" srcId="{0CB860E3-F115-4DA5-A0BF-37BD5CD9F0A3}" destId="{BB82D3A1-BE6D-4F26-887B-76A391DC3B9A}" srcOrd="3" destOrd="0" parTransId="{0316AEEC-D977-4876-864C-3CA23D1196E7}" sibTransId="{459AC186-BD0B-4B96-B287-371B8E5E122E}"/>
    <dgm:cxn modelId="{0A376735-7E82-478B-8AE7-880E76028EFB}" type="presOf" srcId="{8ECBF90E-A23E-4674-9ED3-EF97CDF0402A}" destId="{D75C28BD-1365-42CC-91DC-697236C6E6F8}" srcOrd="1" destOrd="0" presId="urn:microsoft.com/office/officeart/2005/8/layout/hierarchy2"/>
    <dgm:cxn modelId="{DA4D9DBE-2C2D-4BD2-A184-4D5108C89183}" srcId="{1AA28E0B-65B8-44EF-B24F-271540E5810F}" destId="{9997460C-65EC-4011-9C03-10309920A880}" srcOrd="0" destOrd="0" parTransId="{D3B18ED3-549C-46D0-B25B-D6CB609F5D27}" sibTransId="{21985994-06B0-4E5E-807F-35BB33995BC0}"/>
    <dgm:cxn modelId="{7812E2CC-B54D-4410-B5AC-7406A0E77F39}" type="presOf" srcId="{336C6C1C-12B4-4B4E-982C-88751A6D1793}" destId="{93A2B7E7-7159-4EDD-A298-1A4F3FBCBD19}" srcOrd="0" destOrd="0" presId="urn:microsoft.com/office/officeart/2005/8/layout/hierarchy2"/>
    <dgm:cxn modelId="{8877C16D-9C6C-4031-87A5-32AADB5E501C}" type="presOf" srcId="{DD36BCCF-E830-4EA6-8316-A683E9327C17}" destId="{B92782CF-B7FF-40EB-9722-52357D85BFA7}" srcOrd="1" destOrd="0" presId="urn:microsoft.com/office/officeart/2005/8/layout/hierarchy2"/>
    <dgm:cxn modelId="{46EDB49E-E9CD-40A0-88A6-C4806D94DDAF}" type="presOf" srcId="{AD2D0E31-F1AA-4CBA-874D-62191D4D572A}" destId="{4431ADE8-10DC-4122-92DB-3A1B29EE4FE8}" srcOrd="0" destOrd="0" presId="urn:microsoft.com/office/officeart/2005/8/layout/hierarchy2"/>
    <dgm:cxn modelId="{F8A55B38-4569-41B3-894F-510952FCF466}" type="presOf" srcId="{1AA28E0B-65B8-44EF-B24F-271540E5810F}" destId="{245A172B-C49E-4BD2-BDD3-111E20A14A2C}" srcOrd="0" destOrd="0" presId="urn:microsoft.com/office/officeart/2005/8/layout/hierarchy2"/>
    <dgm:cxn modelId="{1DDB681F-8791-46B6-8383-83D66638BCA2}" type="presOf" srcId="{0CB860E3-F115-4DA5-A0BF-37BD5CD9F0A3}" destId="{D4A38F22-DB06-4559-905F-EEF1FA9CCFDB}" srcOrd="0" destOrd="0" presId="urn:microsoft.com/office/officeart/2005/8/layout/hierarchy2"/>
    <dgm:cxn modelId="{20F395D9-C036-4BA3-B049-14B85972F793}" type="presOf" srcId="{DD36BCCF-E830-4EA6-8316-A683E9327C17}" destId="{2FE91D98-C7F8-4919-A762-625EB333A365}" srcOrd="0" destOrd="0" presId="urn:microsoft.com/office/officeart/2005/8/layout/hierarchy2"/>
    <dgm:cxn modelId="{1C8D9407-A187-48A9-8888-C8B698787CFD}" srcId="{A015B096-9D55-4457-A26D-2A7BB532EF64}" destId="{5B2B99D5-B937-4A34-A5BB-9C3BE3D27795}" srcOrd="2" destOrd="0" parTransId="{B109DBD3-599F-4F8C-AD63-92B3495A0365}" sibTransId="{31E4C865-6FDC-46C4-B4D9-A5390FFBD8D2}"/>
    <dgm:cxn modelId="{CD68ECB4-0BFA-473A-954E-753A9493C670}" type="presOf" srcId="{7FA1238E-95AC-4927-B6AD-98A58A278AA3}" destId="{F3B9CEF0-A924-4FE5-B9B6-2A136BC40DBD}" srcOrd="1" destOrd="0" presId="urn:microsoft.com/office/officeart/2005/8/layout/hierarchy2"/>
    <dgm:cxn modelId="{997FE347-FC07-4101-A34D-727E6294F4DC}" type="presOf" srcId="{8D2107B3-5D26-45C1-8EC8-BF043088938C}" destId="{9AB377AB-5D33-4143-9ADC-3C92B18D630C}" srcOrd="0" destOrd="0" presId="urn:microsoft.com/office/officeart/2005/8/layout/hierarchy2"/>
    <dgm:cxn modelId="{3F6EBDCE-FE0E-4640-9973-A3FBC6993109}" srcId="{6401BE63-F86E-4C4A-B1C0-B55A5B70F84D}" destId="{00B21A9D-CAB5-4B4C-A64F-84D427BA0F96}" srcOrd="1" destOrd="0" parTransId="{189E9E16-3E45-4CDF-8879-6E7CB4B74E30}" sibTransId="{B7817880-0FC8-49E6-AB51-CC32E187C5B3}"/>
    <dgm:cxn modelId="{59097A18-5BF2-4694-8F3C-66729FF61CD0}" type="presOf" srcId="{BB82D3A1-BE6D-4F26-887B-76A391DC3B9A}" destId="{7C56316C-C33D-4617-B7BB-BFD7B121B863}" srcOrd="0" destOrd="0" presId="urn:microsoft.com/office/officeart/2005/8/layout/hierarchy2"/>
    <dgm:cxn modelId="{80D5B22C-9645-476F-B7D9-BE21EB92DA6B}" srcId="{A015B096-9D55-4457-A26D-2A7BB532EF64}" destId="{B7A14E1C-DF70-4CC4-BC13-6108B170859D}" srcOrd="1" destOrd="0" parTransId="{5AF0B744-EAA1-41DE-8274-9AC098D06CC2}" sibTransId="{031299AC-8640-4ECF-AF29-A1A07E8CF556}"/>
    <dgm:cxn modelId="{DAB32724-54A7-481D-BD36-6D682B79EE68}" type="presOf" srcId="{6462F768-CF03-4E08-9FD6-8C2CB5637C8B}" destId="{7CCF6615-53C8-4761-A5ED-A67C0BCA45A5}" srcOrd="0" destOrd="0" presId="urn:microsoft.com/office/officeart/2005/8/layout/hierarchy2"/>
    <dgm:cxn modelId="{852A59E3-29D6-4F07-98D6-3EA6F54DAE77}" type="presOf" srcId="{189E9E16-3E45-4CDF-8879-6E7CB4B74E30}" destId="{B0C274C1-DA55-4011-B77E-E9347FA215C6}" srcOrd="0" destOrd="0" presId="urn:microsoft.com/office/officeart/2005/8/layout/hierarchy2"/>
    <dgm:cxn modelId="{97065A27-E6F6-4154-B0D1-46A4F38DBFC0}" type="presOf" srcId="{8A93120A-9D51-4F16-85C6-CEB8F18D27F0}" destId="{DA25760C-88FD-46D1-B8D6-68CE3B671170}" srcOrd="0" destOrd="0" presId="urn:microsoft.com/office/officeart/2005/8/layout/hierarchy2"/>
    <dgm:cxn modelId="{E703BC8C-6F41-484D-9172-4979B0567920}" type="presOf" srcId="{0316AEEC-D977-4876-864C-3CA23D1196E7}" destId="{086C5520-3ED9-4106-99BF-3E75CE2C625D}" srcOrd="1" destOrd="0" presId="urn:microsoft.com/office/officeart/2005/8/layout/hierarchy2"/>
    <dgm:cxn modelId="{5EB0D3B6-DDBF-4800-9814-CCB6FDDD8EE4}" type="presOf" srcId="{36445045-41AF-46EF-84F9-2D08D3C42606}" destId="{508C1518-F753-46D0-A6D1-BA029C8EC2EC}" srcOrd="1" destOrd="0" presId="urn:microsoft.com/office/officeart/2005/8/layout/hierarchy2"/>
    <dgm:cxn modelId="{65699686-231D-4FA7-A132-E1A312582A4B}" type="presParOf" srcId="{7A2D47F4-32D2-4544-8E67-10CF3754BC9F}" destId="{14CDC9E7-4176-40BF-A77E-79105E28A108}" srcOrd="0" destOrd="0" presId="urn:microsoft.com/office/officeart/2005/8/layout/hierarchy2"/>
    <dgm:cxn modelId="{DAF04362-E8D1-4336-BF1B-939829E9198A}" type="presParOf" srcId="{14CDC9E7-4176-40BF-A77E-79105E28A108}" destId="{D4A38F22-DB06-4559-905F-EEF1FA9CCFDB}" srcOrd="0" destOrd="0" presId="urn:microsoft.com/office/officeart/2005/8/layout/hierarchy2"/>
    <dgm:cxn modelId="{3E590B3B-A5F2-4041-B712-E49446D5D2A9}" type="presParOf" srcId="{14CDC9E7-4176-40BF-A77E-79105E28A108}" destId="{7021B5DF-DE44-46B4-B6A4-D3C4EBCC3EB9}" srcOrd="1" destOrd="0" presId="urn:microsoft.com/office/officeart/2005/8/layout/hierarchy2"/>
    <dgm:cxn modelId="{9E6BC91B-5689-426C-B983-62B02E2CE51F}" type="presParOf" srcId="{7021B5DF-DE44-46B4-B6A4-D3C4EBCC3EB9}" destId="{C9F16008-C109-4A5A-B3BE-2C7F34907D9F}" srcOrd="0" destOrd="0" presId="urn:microsoft.com/office/officeart/2005/8/layout/hierarchy2"/>
    <dgm:cxn modelId="{E3B99457-B447-4F32-83DA-8AA0CFCD6B74}" type="presParOf" srcId="{C9F16008-C109-4A5A-B3BE-2C7F34907D9F}" destId="{02BD8DDD-13AB-455A-8DC5-F59263F9F3E7}" srcOrd="0" destOrd="0" presId="urn:microsoft.com/office/officeart/2005/8/layout/hierarchy2"/>
    <dgm:cxn modelId="{3735047B-3562-4C1E-ABE9-B30D95D2B60D}" type="presParOf" srcId="{7021B5DF-DE44-46B4-B6A4-D3C4EBCC3EB9}" destId="{15B4CCFE-9321-4B72-BD75-5642A27CB0DA}" srcOrd="1" destOrd="0" presId="urn:microsoft.com/office/officeart/2005/8/layout/hierarchy2"/>
    <dgm:cxn modelId="{1A219DFE-EB51-4CAC-AB27-7729A320B4D3}" type="presParOf" srcId="{15B4CCFE-9321-4B72-BD75-5642A27CB0DA}" destId="{86BA6CD6-BAF5-4234-A23B-B5C1BF7BA4BA}" srcOrd="0" destOrd="0" presId="urn:microsoft.com/office/officeart/2005/8/layout/hierarchy2"/>
    <dgm:cxn modelId="{3EF9C4B2-B873-4940-ACC7-81B331CEE7CC}" type="presParOf" srcId="{15B4CCFE-9321-4B72-BD75-5642A27CB0DA}" destId="{A675FF83-C77A-404A-A3EA-FA0524BF7B6A}" srcOrd="1" destOrd="0" presId="urn:microsoft.com/office/officeart/2005/8/layout/hierarchy2"/>
    <dgm:cxn modelId="{24A17C01-B7C1-4184-9137-695472B2B37C}" type="presParOf" srcId="{A675FF83-C77A-404A-A3EA-FA0524BF7B6A}" destId="{DA25760C-88FD-46D1-B8D6-68CE3B671170}" srcOrd="0" destOrd="0" presId="urn:microsoft.com/office/officeart/2005/8/layout/hierarchy2"/>
    <dgm:cxn modelId="{5EBBEDFD-F3AC-4903-9993-517393BDD90C}" type="presParOf" srcId="{DA25760C-88FD-46D1-B8D6-68CE3B671170}" destId="{90D2E61C-D4B3-4C6D-A323-8028ABF1E91E}" srcOrd="0" destOrd="0" presId="urn:microsoft.com/office/officeart/2005/8/layout/hierarchy2"/>
    <dgm:cxn modelId="{CAE14C91-622C-4CDB-99A3-A72409AE796C}" type="presParOf" srcId="{A675FF83-C77A-404A-A3EA-FA0524BF7B6A}" destId="{0EE7467D-D0DA-4F34-AB92-3959277CC148}" srcOrd="1" destOrd="0" presId="urn:microsoft.com/office/officeart/2005/8/layout/hierarchy2"/>
    <dgm:cxn modelId="{0F5B7B3A-6A9A-41E5-9B98-9CA6DFEF3671}" type="presParOf" srcId="{0EE7467D-D0DA-4F34-AB92-3959277CC148}" destId="{E6D41E11-1C60-43CB-9029-A744803A52CC}" srcOrd="0" destOrd="0" presId="urn:microsoft.com/office/officeart/2005/8/layout/hierarchy2"/>
    <dgm:cxn modelId="{30B8C285-C314-4F85-B52D-666344284BAA}" type="presParOf" srcId="{0EE7467D-D0DA-4F34-AB92-3959277CC148}" destId="{B77DAEFE-3D89-4A73-BD25-7014AB67FBFF}" srcOrd="1" destOrd="0" presId="urn:microsoft.com/office/officeart/2005/8/layout/hierarchy2"/>
    <dgm:cxn modelId="{92B8AE59-FD6B-45DB-B4FD-CE47CBE9BEDB}" type="presParOf" srcId="{A675FF83-C77A-404A-A3EA-FA0524BF7B6A}" destId="{B0C274C1-DA55-4011-B77E-E9347FA215C6}" srcOrd="2" destOrd="0" presId="urn:microsoft.com/office/officeart/2005/8/layout/hierarchy2"/>
    <dgm:cxn modelId="{CC5EC8DB-A353-4062-9E06-F268A379EEAE}" type="presParOf" srcId="{B0C274C1-DA55-4011-B77E-E9347FA215C6}" destId="{334D9ED3-34A3-4BE0-9D0D-DED7040A78AE}" srcOrd="0" destOrd="0" presId="urn:microsoft.com/office/officeart/2005/8/layout/hierarchy2"/>
    <dgm:cxn modelId="{1E7D285C-29E5-4DA6-AA63-E0CCCF1907B7}" type="presParOf" srcId="{A675FF83-C77A-404A-A3EA-FA0524BF7B6A}" destId="{7C19F485-A7ED-41E0-89BC-2B56846A284B}" srcOrd="3" destOrd="0" presId="urn:microsoft.com/office/officeart/2005/8/layout/hierarchy2"/>
    <dgm:cxn modelId="{8AB15A98-FCF3-41D6-85AD-1FCEF4A171EF}" type="presParOf" srcId="{7C19F485-A7ED-41E0-89BC-2B56846A284B}" destId="{A29FBA3B-757B-4AB7-B5D4-BFC67D325916}" srcOrd="0" destOrd="0" presId="urn:microsoft.com/office/officeart/2005/8/layout/hierarchy2"/>
    <dgm:cxn modelId="{3F3C9875-503B-488F-92B8-8D4912B546AF}" type="presParOf" srcId="{7C19F485-A7ED-41E0-89BC-2B56846A284B}" destId="{A063DF7D-72E0-4990-B8F8-63F848778266}" srcOrd="1" destOrd="0" presId="urn:microsoft.com/office/officeart/2005/8/layout/hierarchy2"/>
    <dgm:cxn modelId="{C8E5B11E-FFD3-4E13-8F13-04F401A713AC}" type="presParOf" srcId="{7021B5DF-DE44-46B4-B6A4-D3C4EBCC3EB9}" destId="{93A2B7E7-7159-4EDD-A298-1A4F3FBCBD19}" srcOrd="2" destOrd="0" presId="urn:microsoft.com/office/officeart/2005/8/layout/hierarchy2"/>
    <dgm:cxn modelId="{BE0FED34-1149-4112-8D29-F4D34249BFB5}" type="presParOf" srcId="{93A2B7E7-7159-4EDD-A298-1A4F3FBCBD19}" destId="{8C4292E6-2F96-4EF7-9F9B-9745F51F8FCA}" srcOrd="0" destOrd="0" presId="urn:microsoft.com/office/officeart/2005/8/layout/hierarchy2"/>
    <dgm:cxn modelId="{BC9714A2-77BF-4D73-9F1B-E0B62CA6814A}" type="presParOf" srcId="{7021B5DF-DE44-46B4-B6A4-D3C4EBCC3EB9}" destId="{78859E27-151D-4F77-9D1F-642735D91F7C}" srcOrd="3" destOrd="0" presId="urn:microsoft.com/office/officeart/2005/8/layout/hierarchy2"/>
    <dgm:cxn modelId="{615329BE-E7E6-4972-BC13-5DBD8FEF51B5}" type="presParOf" srcId="{78859E27-151D-4F77-9D1F-642735D91F7C}" destId="{245A172B-C49E-4BD2-BDD3-111E20A14A2C}" srcOrd="0" destOrd="0" presId="urn:microsoft.com/office/officeart/2005/8/layout/hierarchy2"/>
    <dgm:cxn modelId="{8EA741F9-18C3-4265-A8EF-70731605B0D2}" type="presParOf" srcId="{78859E27-151D-4F77-9D1F-642735D91F7C}" destId="{D5330148-0929-4976-BDFC-888404317C9A}" srcOrd="1" destOrd="0" presId="urn:microsoft.com/office/officeart/2005/8/layout/hierarchy2"/>
    <dgm:cxn modelId="{EA1709A7-EB9F-4B99-8924-C3AC293D9ED1}" type="presParOf" srcId="{D5330148-0929-4976-BDFC-888404317C9A}" destId="{F64B51AB-5FE2-4C81-907E-9836B3556EEE}" srcOrd="0" destOrd="0" presId="urn:microsoft.com/office/officeart/2005/8/layout/hierarchy2"/>
    <dgm:cxn modelId="{6303F964-14F3-42F6-951E-89177C6681A4}" type="presParOf" srcId="{F64B51AB-5FE2-4C81-907E-9836B3556EEE}" destId="{9E8FED48-275B-4355-86F7-E4718A6FD8CA}" srcOrd="0" destOrd="0" presId="urn:microsoft.com/office/officeart/2005/8/layout/hierarchy2"/>
    <dgm:cxn modelId="{01C988CB-EA93-45AF-8ADB-1811C2CC2F87}" type="presParOf" srcId="{D5330148-0929-4976-BDFC-888404317C9A}" destId="{C8DB4F60-54D3-4D75-B621-BE587C7B71E9}" srcOrd="1" destOrd="0" presId="urn:microsoft.com/office/officeart/2005/8/layout/hierarchy2"/>
    <dgm:cxn modelId="{B3380DA4-1A6C-4DEC-8D87-3A281507BF02}" type="presParOf" srcId="{C8DB4F60-54D3-4D75-B621-BE587C7B71E9}" destId="{76A81929-6076-4EFE-AEA6-FACA82AFAB4D}" srcOrd="0" destOrd="0" presId="urn:microsoft.com/office/officeart/2005/8/layout/hierarchy2"/>
    <dgm:cxn modelId="{D4ADBF5A-B99E-4EC7-89F8-8B9C69B58FB4}" type="presParOf" srcId="{C8DB4F60-54D3-4D75-B621-BE587C7B71E9}" destId="{4D0950F3-3726-4E61-B090-9384A36E9018}" srcOrd="1" destOrd="0" presId="urn:microsoft.com/office/officeart/2005/8/layout/hierarchy2"/>
    <dgm:cxn modelId="{2D9E7843-AE85-4B5F-8C34-6EE55A126B99}" type="presParOf" srcId="{D5330148-0929-4976-BDFC-888404317C9A}" destId="{74AEF8DE-E5C1-4A67-9E13-A7129C97ABE4}" srcOrd="2" destOrd="0" presId="urn:microsoft.com/office/officeart/2005/8/layout/hierarchy2"/>
    <dgm:cxn modelId="{B6E4BEE2-6468-4EFA-A013-5BB5F4F70F65}" type="presParOf" srcId="{74AEF8DE-E5C1-4A67-9E13-A7129C97ABE4}" destId="{44B21C30-C403-4092-BE69-D9DF93019ADA}" srcOrd="0" destOrd="0" presId="urn:microsoft.com/office/officeart/2005/8/layout/hierarchy2"/>
    <dgm:cxn modelId="{D245AC23-325F-4EDA-90CE-689DD50132F4}" type="presParOf" srcId="{D5330148-0929-4976-BDFC-888404317C9A}" destId="{028E1EFD-2D64-4465-B885-5E6620B99ED6}" srcOrd="3" destOrd="0" presId="urn:microsoft.com/office/officeart/2005/8/layout/hierarchy2"/>
    <dgm:cxn modelId="{71C1D4FC-C18A-4A56-962B-E1E67187B0B0}" type="presParOf" srcId="{028E1EFD-2D64-4465-B885-5E6620B99ED6}" destId="{4431ADE8-10DC-4122-92DB-3A1B29EE4FE8}" srcOrd="0" destOrd="0" presId="urn:microsoft.com/office/officeart/2005/8/layout/hierarchy2"/>
    <dgm:cxn modelId="{A6692EE0-A5DF-454F-843F-8F0ED942976F}" type="presParOf" srcId="{028E1EFD-2D64-4465-B885-5E6620B99ED6}" destId="{BA502DCB-02A8-49E9-960C-36F71396EA1D}" srcOrd="1" destOrd="0" presId="urn:microsoft.com/office/officeart/2005/8/layout/hierarchy2"/>
    <dgm:cxn modelId="{916871A4-AB1B-43EA-8F46-67C2D19E7277}" type="presParOf" srcId="{BA502DCB-02A8-49E9-960C-36F71396EA1D}" destId="{0F95012B-DBB4-4C0F-A407-E0F502994EBB}" srcOrd="0" destOrd="0" presId="urn:microsoft.com/office/officeart/2005/8/layout/hierarchy2"/>
    <dgm:cxn modelId="{3537E0F8-C357-4F10-AC09-A370813E8F6E}" type="presParOf" srcId="{0F95012B-DBB4-4C0F-A407-E0F502994EBB}" destId="{D75C28BD-1365-42CC-91DC-697236C6E6F8}" srcOrd="0" destOrd="0" presId="urn:microsoft.com/office/officeart/2005/8/layout/hierarchy2"/>
    <dgm:cxn modelId="{1D25647B-3221-41C8-9DC5-C7CA479688D8}" type="presParOf" srcId="{BA502DCB-02A8-49E9-960C-36F71396EA1D}" destId="{18394C2F-C903-4F68-86F4-FB8E7B0797F4}" srcOrd="1" destOrd="0" presId="urn:microsoft.com/office/officeart/2005/8/layout/hierarchy2"/>
    <dgm:cxn modelId="{2CE6C560-2B08-4A65-8746-F5446A873E82}" type="presParOf" srcId="{18394C2F-C903-4F68-86F4-FB8E7B0797F4}" destId="{951CED81-A87E-430B-9579-ED018BA20D44}" srcOrd="0" destOrd="0" presId="urn:microsoft.com/office/officeart/2005/8/layout/hierarchy2"/>
    <dgm:cxn modelId="{B0EE55A5-BD0E-4087-B849-E6EC77ACE37D}" type="presParOf" srcId="{18394C2F-C903-4F68-86F4-FB8E7B0797F4}" destId="{07D603F1-93F2-4A0C-9D01-920576180099}" srcOrd="1" destOrd="0" presId="urn:microsoft.com/office/officeart/2005/8/layout/hierarchy2"/>
    <dgm:cxn modelId="{3073B8E8-C491-4ED3-9B42-353581F618A2}" type="presParOf" srcId="{BA502DCB-02A8-49E9-960C-36F71396EA1D}" destId="{231C9960-93CE-4A7B-B435-6D286FC364F0}" srcOrd="2" destOrd="0" presId="urn:microsoft.com/office/officeart/2005/8/layout/hierarchy2"/>
    <dgm:cxn modelId="{FE50795B-1979-47C5-A1B3-001F48213E88}" type="presParOf" srcId="{231C9960-93CE-4A7B-B435-6D286FC364F0}" destId="{508C1518-F753-46D0-A6D1-BA029C8EC2EC}" srcOrd="0" destOrd="0" presId="urn:microsoft.com/office/officeart/2005/8/layout/hierarchy2"/>
    <dgm:cxn modelId="{BBA1AEA1-25EC-4095-872C-20170BBF2A4C}" type="presParOf" srcId="{BA502DCB-02A8-49E9-960C-36F71396EA1D}" destId="{C2259849-0071-400D-88ED-E6E2C152FAED}" srcOrd="3" destOrd="0" presId="urn:microsoft.com/office/officeart/2005/8/layout/hierarchy2"/>
    <dgm:cxn modelId="{F3B49BAC-7DDB-4F1C-A014-2DBB3BB1D3C4}" type="presParOf" srcId="{C2259849-0071-400D-88ED-E6E2C152FAED}" destId="{9AB377AB-5D33-4143-9ADC-3C92B18D630C}" srcOrd="0" destOrd="0" presId="urn:microsoft.com/office/officeart/2005/8/layout/hierarchy2"/>
    <dgm:cxn modelId="{7823FF9C-04BB-41B6-9B96-6CBD5634AE6C}" type="presParOf" srcId="{C2259849-0071-400D-88ED-E6E2C152FAED}" destId="{D61C3FDD-6DB1-4304-8939-B29B83DF478E}" srcOrd="1" destOrd="0" presId="urn:microsoft.com/office/officeart/2005/8/layout/hierarchy2"/>
    <dgm:cxn modelId="{C11BCD3F-B1CC-4BD7-9FC9-F823FB8A01EB}" type="presParOf" srcId="{7021B5DF-DE44-46B4-B6A4-D3C4EBCC3EB9}" destId="{8C8C2289-FD6B-4E1E-B03D-5DE7E6662F84}" srcOrd="4" destOrd="0" presId="urn:microsoft.com/office/officeart/2005/8/layout/hierarchy2"/>
    <dgm:cxn modelId="{23EE8BB3-3BFE-46E5-8EC9-BB0DD7D10DBA}" type="presParOf" srcId="{8C8C2289-FD6B-4E1E-B03D-5DE7E6662F84}" destId="{F3B9CEF0-A924-4FE5-B9B6-2A136BC40DBD}" srcOrd="0" destOrd="0" presId="urn:microsoft.com/office/officeart/2005/8/layout/hierarchy2"/>
    <dgm:cxn modelId="{D2F32A57-9217-4F8E-924E-788B3C13FC77}" type="presParOf" srcId="{7021B5DF-DE44-46B4-B6A4-D3C4EBCC3EB9}" destId="{519112C0-C972-4D5C-831F-7561CD342027}" srcOrd="5" destOrd="0" presId="urn:microsoft.com/office/officeart/2005/8/layout/hierarchy2"/>
    <dgm:cxn modelId="{3160877A-7828-46FF-A775-0B1DF393FFA5}" type="presParOf" srcId="{519112C0-C972-4D5C-831F-7561CD342027}" destId="{7CCF6615-53C8-4761-A5ED-A67C0BCA45A5}" srcOrd="0" destOrd="0" presId="urn:microsoft.com/office/officeart/2005/8/layout/hierarchy2"/>
    <dgm:cxn modelId="{D5F973CF-F624-4325-8445-CC7FE27C6667}" type="presParOf" srcId="{519112C0-C972-4D5C-831F-7561CD342027}" destId="{BBC4B156-3E3C-45BD-A3C9-577B8267504D}" srcOrd="1" destOrd="0" presId="urn:microsoft.com/office/officeart/2005/8/layout/hierarchy2"/>
    <dgm:cxn modelId="{C4A9B442-EF25-4A85-BCA8-43D69A2BD916}" type="presParOf" srcId="{7021B5DF-DE44-46B4-B6A4-D3C4EBCC3EB9}" destId="{33FE6E53-941F-4146-9C3C-1D96063C427F}" srcOrd="6" destOrd="0" presId="urn:microsoft.com/office/officeart/2005/8/layout/hierarchy2"/>
    <dgm:cxn modelId="{4DEAD7C7-FEE5-4BEA-93A7-A91DE72ABD31}" type="presParOf" srcId="{33FE6E53-941F-4146-9C3C-1D96063C427F}" destId="{086C5520-3ED9-4106-99BF-3E75CE2C625D}" srcOrd="0" destOrd="0" presId="urn:microsoft.com/office/officeart/2005/8/layout/hierarchy2"/>
    <dgm:cxn modelId="{B9D827B9-ADC5-42A3-928E-AFC00388E1A1}" type="presParOf" srcId="{7021B5DF-DE44-46B4-B6A4-D3C4EBCC3EB9}" destId="{700EBE73-00CD-419A-AC15-F5F23ECF710B}" srcOrd="7" destOrd="0" presId="urn:microsoft.com/office/officeart/2005/8/layout/hierarchy2"/>
    <dgm:cxn modelId="{7C13AC63-FBB1-4F7C-B7C2-482E99932056}" type="presParOf" srcId="{700EBE73-00CD-419A-AC15-F5F23ECF710B}" destId="{7C56316C-C33D-4617-B7BB-BFD7B121B863}" srcOrd="0" destOrd="0" presId="urn:microsoft.com/office/officeart/2005/8/layout/hierarchy2"/>
    <dgm:cxn modelId="{95FB03A1-27B5-4665-8B3E-1B421F48C027}" type="presParOf" srcId="{700EBE73-00CD-419A-AC15-F5F23ECF710B}" destId="{FCF6BFCD-15DE-45CF-9E27-2A70E3FBE017}" srcOrd="1" destOrd="0" presId="urn:microsoft.com/office/officeart/2005/8/layout/hierarchy2"/>
    <dgm:cxn modelId="{843A51D9-3F68-4D04-9E94-25AB9D5E2152}" type="presParOf" srcId="{7021B5DF-DE44-46B4-B6A4-D3C4EBCC3EB9}" destId="{2FE91D98-C7F8-4919-A762-625EB333A365}" srcOrd="8" destOrd="0" presId="urn:microsoft.com/office/officeart/2005/8/layout/hierarchy2"/>
    <dgm:cxn modelId="{30783115-0A69-4E91-968B-8B68754E715E}" type="presParOf" srcId="{2FE91D98-C7F8-4919-A762-625EB333A365}" destId="{B92782CF-B7FF-40EB-9722-52357D85BFA7}" srcOrd="0" destOrd="0" presId="urn:microsoft.com/office/officeart/2005/8/layout/hierarchy2"/>
    <dgm:cxn modelId="{20DD0AA7-075F-4677-BE06-56CD814E3705}" type="presParOf" srcId="{7021B5DF-DE44-46B4-B6A4-D3C4EBCC3EB9}" destId="{9932E490-7510-4061-BE17-868F32B500EE}" srcOrd="9" destOrd="0" presId="urn:microsoft.com/office/officeart/2005/8/layout/hierarchy2"/>
    <dgm:cxn modelId="{36B92F78-DBA2-4B94-847A-68BB3FD0DEA3}" type="presParOf" srcId="{9932E490-7510-4061-BE17-868F32B500EE}" destId="{5F6B4DC0-E239-48E3-A165-12974094451D}" srcOrd="0" destOrd="0" presId="urn:microsoft.com/office/officeart/2005/8/layout/hierarchy2"/>
    <dgm:cxn modelId="{718B7174-DCF6-42F1-961D-AE7385C83B6A}" type="presParOf" srcId="{9932E490-7510-4061-BE17-868F32B500EE}" destId="{3CD4F721-0EC5-4F63-AD3D-8095D77AE1B5}" srcOrd="1" destOrd="0" presId="urn:microsoft.com/office/officeart/2005/8/layout/hierarchy2"/>
    <dgm:cxn modelId="{090AA7F0-6EAE-425D-8931-DF79DC0DAAAA}" type="presParOf" srcId="{7021B5DF-DE44-46B4-B6A4-D3C4EBCC3EB9}" destId="{F9727E0D-15D6-4022-9854-14468E0052CC}" srcOrd="10" destOrd="0" presId="urn:microsoft.com/office/officeart/2005/8/layout/hierarchy2"/>
    <dgm:cxn modelId="{1FA6A171-B044-47EC-AB33-1A9FE77DB884}" type="presParOf" srcId="{F9727E0D-15D6-4022-9854-14468E0052CC}" destId="{7CA0294E-3DB2-469B-8EF4-475D4904FC53}" srcOrd="0" destOrd="0" presId="urn:microsoft.com/office/officeart/2005/8/layout/hierarchy2"/>
    <dgm:cxn modelId="{00FDD242-67CA-4B5A-B095-D10098A326F7}" type="presParOf" srcId="{7021B5DF-DE44-46B4-B6A4-D3C4EBCC3EB9}" destId="{C4D71F24-17C7-4306-BE90-9969FD568EC8}" srcOrd="11" destOrd="0" presId="urn:microsoft.com/office/officeart/2005/8/layout/hierarchy2"/>
    <dgm:cxn modelId="{6F382D90-1076-4A61-AC70-D62836A6C896}" type="presParOf" srcId="{C4D71F24-17C7-4306-BE90-9969FD568EC8}" destId="{7A8804EF-BF29-4337-9EBD-0B8033D50AD0}" srcOrd="0" destOrd="0" presId="urn:microsoft.com/office/officeart/2005/8/layout/hierarchy2"/>
    <dgm:cxn modelId="{43839809-97C9-4326-8A0B-EF0928F92323}" type="presParOf" srcId="{C4D71F24-17C7-4306-BE90-9969FD568EC8}" destId="{7D8A4452-5FAB-499E-A37A-C6F5FEE27C7E}" srcOrd="1" destOrd="0" presId="urn:microsoft.com/office/officeart/2005/8/layout/hierarchy2"/>
    <dgm:cxn modelId="{D8CCF3A9-D1BE-45ED-B075-D6EE8DED5121}" type="presParOf" srcId="{7A2D47F4-32D2-4544-8E67-10CF3754BC9F}" destId="{F3491357-9D01-4C24-ABAE-ED4CC012E154}" srcOrd="1" destOrd="0" presId="urn:microsoft.com/office/officeart/2005/8/layout/hierarchy2"/>
    <dgm:cxn modelId="{2549C576-CDDF-4F91-BF68-59AE5580FF3E}" type="presParOf" srcId="{F3491357-9D01-4C24-ABAE-ED4CC012E154}" destId="{0392B942-56F5-48D8-B58F-9483676862E3}" srcOrd="0" destOrd="0" presId="urn:microsoft.com/office/officeart/2005/8/layout/hierarchy2"/>
    <dgm:cxn modelId="{D0AD9E94-155D-4032-BDD7-CCDD76908253}" type="presParOf" srcId="{F3491357-9D01-4C24-ABAE-ED4CC012E154}" destId="{FE2E2E56-9651-4C82-BA7E-B3F5776E435A}" srcOrd="1" destOrd="0" presId="urn:microsoft.com/office/officeart/2005/8/layout/hierarchy2"/>
    <dgm:cxn modelId="{17803EBB-C62C-493D-BF7C-B3EF711069F7}" type="presParOf" srcId="{7A2D47F4-32D2-4544-8E67-10CF3754BC9F}" destId="{7CBAF347-209A-4E09-BCB2-73D8FDE29121}" srcOrd="2" destOrd="0" presId="urn:microsoft.com/office/officeart/2005/8/layout/hierarchy2"/>
    <dgm:cxn modelId="{6E2CDD88-D562-44DA-8775-AD5129AB0939}" type="presParOf" srcId="{7CBAF347-209A-4E09-BCB2-73D8FDE29121}" destId="{3C5BF037-B84F-4D12-81FD-F0C3C1F235D5}" srcOrd="0" destOrd="0" presId="urn:microsoft.com/office/officeart/2005/8/layout/hierarchy2"/>
    <dgm:cxn modelId="{7ED62B06-3467-4622-9D90-BB142BB836C1}" type="presParOf" srcId="{7CBAF347-209A-4E09-BCB2-73D8FDE29121}" destId="{6FECC1DB-A8BF-4674-AC27-CECD53B7975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image" Target="../media/image14.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image" Target="../media/image18.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15F32AD5-5C07-4176-8497-289CB7C6375B}" type="datetimeFigureOut">
              <a:rPr lang="en-US" smtClean="0"/>
              <a:pPr/>
              <a:t>12/10/2015</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21FC1793-1A7C-46A1-9302-77BD30385918}" type="slidenum">
              <a:rPr lang="en-US" smtClean="0"/>
              <a:pPr/>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15F32AD5-5C07-4176-8497-289CB7C6375B}" type="datetimeFigureOut">
              <a:rPr lang="en-US" smtClean="0"/>
              <a:pPr/>
              <a:t>12/10/2015</a:t>
            </a:fld>
            <a:endParaRPr lang="en-US"/>
          </a:p>
        </p:txBody>
      </p:sp>
      <p:sp>
        <p:nvSpPr>
          <p:cNvPr id="14" name="Slide Number Placeholder 13"/>
          <p:cNvSpPr>
            <a:spLocks noGrp="1"/>
          </p:cNvSpPr>
          <p:nvPr>
            <p:ph type="sldNum" sz="quarter" idx="11"/>
          </p:nvPr>
        </p:nvSpPr>
        <p:spPr/>
        <p:txBody>
          <a:bodyPr/>
          <a:lstStyle/>
          <a:p>
            <a:fld id="{21FC1793-1A7C-46A1-9302-77BD30385918}" type="slidenum">
              <a:rPr lang="en-US" smtClean="0"/>
              <a:pPr/>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15F32AD5-5C07-4176-8497-289CB7C6375B}" type="datetimeFigureOut">
              <a:rPr lang="en-US" smtClean="0"/>
              <a:pPr/>
              <a:t>12/10/2015</a:t>
            </a:fld>
            <a:endParaRPr lang="en-US"/>
          </a:p>
        </p:txBody>
      </p:sp>
      <p:sp>
        <p:nvSpPr>
          <p:cNvPr id="14" name="Slide Number Placeholder 13"/>
          <p:cNvSpPr>
            <a:spLocks noGrp="1"/>
          </p:cNvSpPr>
          <p:nvPr>
            <p:ph type="sldNum" sz="quarter" idx="11"/>
          </p:nvPr>
        </p:nvSpPr>
        <p:spPr/>
        <p:txBody>
          <a:bodyPr/>
          <a:lstStyle/>
          <a:p>
            <a:fld id="{21FC1793-1A7C-46A1-9302-77BD30385918}" type="slidenum">
              <a:rPr lang="en-US" smtClean="0"/>
              <a:pPr/>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15F32AD5-5C07-4176-8497-289CB7C6375B}" type="datetimeFigureOut">
              <a:rPr lang="en-US" smtClean="0"/>
              <a:pPr/>
              <a:t>12/10/2015</a:t>
            </a:fld>
            <a:endParaRPr lang="en-US"/>
          </a:p>
        </p:txBody>
      </p:sp>
      <p:sp>
        <p:nvSpPr>
          <p:cNvPr id="11" name="Slide Number Placeholder 10"/>
          <p:cNvSpPr>
            <a:spLocks noGrp="1"/>
          </p:cNvSpPr>
          <p:nvPr>
            <p:ph type="sldNum" sz="quarter" idx="11"/>
          </p:nvPr>
        </p:nvSpPr>
        <p:spPr/>
        <p:txBody>
          <a:bodyPr/>
          <a:lstStyle/>
          <a:p>
            <a:fld id="{21FC1793-1A7C-46A1-9302-77BD30385918}" type="slidenum">
              <a:rPr lang="en-US" smtClean="0"/>
              <a:pP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15F32AD5-5C07-4176-8497-289CB7C6375B}" type="datetimeFigureOut">
              <a:rPr lang="en-US" smtClean="0"/>
              <a:pPr/>
              <a:t>12/10/2015</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21FC1793-1A7C-46A1-9302-77BD30385918}" type="slidenum">
              <a:rPr lang="en-US" smtClean="0"/>
              <a:pPr/>
              <a:t>‹#›</a:t>
            </a:fld>
            <a:endParaRPr lang="en-US"/>
          </a:p>
        </p:txBody>
      </p:sp>
      <p:sp>
        <p:nvSpPr>
          <p:cNvPr id="14" name="Footer Placeholder 13"/>
          <p:cNvSpPr>
            <a:spLocks noGrp="1"/>
          </p:cNvSpPr>
          <p:nvPr>
            <p:ph type="ftr" sz="quarter" idx="12"/>
          </p:nvPr>
        </p:nvSpPr>
        <p:spPr>
          <a:xfrm>
            <a:off x="838200" y="6296248"/>
            <a:ext cx="2820987" cy="152400"/>
          </a:xfrm>
        </p:spPr>
        <p:txBody>
          <a:bodyPr/>
          <a:lstStyle/>
          <a:p>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15F32AD5-5C07-4176-8497-289CB7C6375B}" type="datetimeFigureOut">
              <a:rPr lang="en-US" smtClean="0"/>
              <a:pPr/>
              <a:t>12/10/2015</a:t>
            </a:fld>
            <a:endParaRPr lang="en-US"/>
          </a:p>
        </p:txBody>
      </p:sp>
      <p:sp>
        <p:nvSpPr>
          <p:cNvPr id="13" name="Slide Number Placeholder 12"/>
          <p:cNvSpPr>
            <a:spLocks noGrp="1"/>
          </p:cNvSpPr>
          <p:nvPr>
            <p:ph type="sldNum" sz="quarter" idx="11"/>
          </p:nvPr>
        </p:nvSpPr>
        <p:spPr/>
        <p:txBody>
          <a:bodyPr/>
          <a:lstStyle/>
          <a:p>
            <a:fld id="{21FC1793-1A7C-46A1-9302-77BD30385918}"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15F32AD5-5C07-4176-8497-289CB7C6375B}" type="datetimeFigureOut">
              <a:rPr lang="en-US" smtClean="0"/>
              <a:pPr/>
              <a:t>12/10/2015</a:t>
            </a:fld>
            <a:endParaRPr lang="en-US"/>
          </a:p>
        </p:txBody>
      </p:sp>
      <p:sp>
        <p:nvSpPr>
          <p:cNvPr id="14" name="Slide Number Placeholder 13"/>
          <p:cNvSpPr>
            <a:spLocks noGrp="1"/>
          </p:cNvSpPr>
          <p:nvPr>
            <p:ph type="sldNum" sz="quarter" idx="11"/>
          </p:nvPr>
        </p:nvSpPr>
        <p:spPr/>
        <p:txBody>
          <a:bodyPr/>
          <a:lstStyle/>
          <a:p>
            <a:fld id="{21FC1793-1A7C-46A1-9302-77BD30385918}" type="slidenum">
              <a:rPr lang="en-US" smtClean="0"/>
              <a:pPr/>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15F32AD5-5C07-4176-8497-289CB7C6375B}" type="datetimeFigureOut">
              <a:rPr lang="en-US" smtClean="0"/>
              <a:pPr/>
              <a:t>12/10/2015</a:t>
            </a:fld>
            <a:endParaRPr lang="en-US"/>
          </a:p>
        </p:txBody>
      </p:sp>
      <p:sp>
        <p:nvSpPr>
          <p:cNvPr id="10" name="Slide Number Placeholder 9"/>
          <p:cNvSpPr>
            <a:spLocks noGrp="1"/>
          </p:cNvSpPr>
          <p:nvPr>
            <p:ph type="sldNum" sz="quarter" idx="11"/>
          </p:nvPr>
        </p:nvSpPr>
        <p:spPr/>
        <p:txBody>
          <a:bodyPr/>
          <a:lstStyle/>
          <a:p>
            <a:fld id="{21FC1793-1A7C-46A1-9302-77BD30385918}" type="slidenum">
              <a:rPr lang="en-US" smtClean="0"/>
              <a:pP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15F32AD5-5C07-4176-8497-289CB7C6375B}" type="datetimeFigureOut">
              <a:rPr lang="en-US" smtClean="0"/>
              <a:pPr/>
              <a:t>12/10/2015</a:t>
            </a:fld>
            <a:endParaRPr lang="en-US"/>
          </a:p>
        </p:txBody>
      </p:sp>
      <p:sp>
        <p:nvSpPr>
          <p:cNvPr id="9" name="Slide Number Placeholder 8"/>
          <p:cNvSpPr>
            <a:spLocks noGrp="1"/>
          </p:cNvSpPr>
          <p:nvPr>
            <p:ph type="sldNum" sz="quarter" idx="11"/>
          </p:nvPr>
        </p:nvSpPr>
        <p:spPr/>
        <p:txBody>
          <a:bodyPr/>
          <a:lstStyle/>
          <a:p>
            <a:fld id="{21FC1793-1A7C-46A1-9302-77BD30385918}"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15F32AD5-5C07-4176-8497-289CB7C6375B}" type="datetimeFigureOut">
              <a:rPr lang="en-US" smtClean="0"/>
              <a:pPr/>
              <a:t>12/10/2015</a:t>
            </a:fld>
            <a:endParaRPr lang="en-US"/>
          </a:p>
        </p:txBody>
      </p:sp>
      <p:sp>
        <p:nvSpPr>
          <p:cNvPr id="16" name="Slide Number Placeholder 15"/>
          <p:cNvSpPr>
            <a:spLocks noGrp="1"/>
          </p:cNvSpPr>
          <p:nvPr>
            <p:ph type="sldNum" sz="quarter" idx="11"/>
          </p:nvPr>
        </p:nvSpPr>
        <p:spPr/>
        <p:txBody>
          <a:bodyPr/>
          <a:lstStyle/>
          <a:p>
            <a:fld id="{21FC1793-1A7C-46A1-9302-77BD30385918}"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15F32AD5-5C07-4176-8497-289CB7C6375B}" type="datetimeFigureOut">
              <a:rPr lang="en-US" smtClean="0"/>
              <a:pPr/>
              <a:t>12/10/2015</a:t>
            </a:fld>
            <a:endParaRPr lang="en-US"/>
          </a:p>
        </p:txBody>
      </p:sp>
      <p:sp>
        <p:nvSpPr>
          <p:cNvPr id="17" name="Slide Number Placeholder 16"/>
          <p:cNvSpPr>
            <a:spLocks noGrp="1"/>
          </p:cNvSpPr>
          <p:nvPr>
            <p:ph type="sldNum" sz="quarter" idx="11"/>
          </p:nvPr>
        </p:nvSpPr>
        <p:spPr/>
        <p:txBody>
          <a:bodyPr/>
          <a:lstStyle/>
          <a:p>
            <a:fld id="{21FC1793-1A7C-46A1-9302-77BD30385918}" type="slidenum">
              <a:rPr lang="en-US" smtClean="0"/>
              <a:pPr/>
              <a:t>‹#›</a:t>
            </a:fld>
            <a:endParaRPr lang="en-US"/>
          </a:p>
        </p:txBody>
      </p:sp>
      <p:sp>
        <p:nvSpPr>
          <p:cNvPr id="18" name="Footer Placeholder 17"/>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21FC1793-1A7C-46A1-9302-77BD30385918}" type="slidenum">
              <a:rPr lang="en-US" smtClean="0"/>
              <a:pPr/>
              <a:t>‹#›</a:t>
            </a:fld>
            <a:endParaRPr lang="en-US"/>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15F32AD5-5C07-4176-8497-289CB7C6375B}" type="datetimeFigureOut">
              <a:rPr lang="en-US" smtClean="0"/>
              <a:pPr/>
              <a:t>12/10/2015</a:t>
            </a:fld>
            <a:endParaRPr lang="en-US"/>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8.bin"/><Relationship Id="rId4" Type="http://schemas.openxmlformats.org/officeDocument/2006/relationships/image" Target="../media/image9.wmf"/><Relationship Id="rId9" Type="http://schemas.openxmlformats.org/officeDocument/2006/relationships/oleObject" Target="../embeddings/oleObject10.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3.wmf"/><Relationship Id="rId5" Type="http://schemas.openxmlformats.org/officeDocument/2006/relationships/oleObject" Target="../embeddings/oleObject12.bin"/><Relationship Id="rId4" Type="http://schemas.openxmlformats.org/officeDocument/2006/relationships/image" Target="../media/image12.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5.emf"/><Relationship Id="rId5" Type="http://schemas.openxmlformats.org/officeDocument/2006/relationships/oleObject" Target="../embeddings/oleObject14.bin"/><Relationship Id="rId4" Type="http://schemas.openxmlformats.org/officeDocument/2006/relationships/image" Target="../media/image14.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chart" Target="../charts/chart4.xml"/><Relationship Id="rId3" Type="http://schemas.openxmlformats.org/officeDocument/2006/relationships/oleObject" Target="../embeddings/oleObject16.bin"/><Relationship Id="rId7" Type="http://schemas.openxmlformats.org/officeDocument/2006/relationships/chart" Target="../charts/chart3.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9.emf"/><Relationship Id="rId5" Type="http://schemas.openxmlformats.org/officeDocument/2006/relationships/oleObject" Target="../embeddings/oleObject17.bin"/><Relationship Id="rId4" Type="http://schemas.openxmlformats.org/officeDocument/2006/relationships/image" Target="../media/image18.e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chart" Target="../charts/chart5.xml"/><Relationship Id="rId4" Type="http://schemas.openxmlformats.org/officeDocument/2006/relationships/image" Target="../media/image20.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9.bin"/><Relationship Id="rId7" Type="http://schemas.openxmlformats.org/officeDocument/2006/relationships/chart" Target="../charts/chart6.xml"/><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2.wmf"/><Relationship Id="rId5" Type="http://schemas.openxmlformats.org/officeDocument/2006/relationships/oleObject" Target="../embeddings/oleObject20.bin"/><Relationship Id="rId4" Type="http://schemas.openxmlformats.org/officeDocument/2006/relationships/image" Target="../media/image21.wmf"/></Relationships>
</file>

<file path=ppt/slides/_rels/slide3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886200"/>
            <a:ext cx="6400800" cy="2209800"/>
          </a:xfrm>
        </p:spPr>
        <p:txBody>
          <a:bodyPr>
            <a:noAutofit/>
          </a:bodyPr>
          <a:lstStyle/>
          <a:p>
            <a:r>
              <a:rPr lang="en-GB" sz="1800" b="1" dirty="0" smtClean="0"/>
              <a:t>Igor VELIČKOVSKI</a:t>
            </a:r>
          </a:p>
          <a:p>
            <a:r>
              <a:rPr lang="en-GB" sz="1800" dirty="0" smtClean="0"/>
              <a:t>National Bank of the Republic of Macedonia</a:t>
            </a:r>
          </a:p>
          <a:p>
            <a:endParaRPr lang="en-GB" sz="1800" dirty="0" smtClean="0"/>
          </a:p>
          <a:p>
            <a:r>
              <a:rPr lang="en-GB" sz="1800" b="1" dirty="0" smtClean="0"/>
              <a:t>Aleksandar STOJKOV</a:t>
            </a:r>
          </a:p>
          <a:p>
            <a:r>
              <a:rPr lang="it-IT" sz="1800" dirty="0" smtClean="0"/>
              <a:t>Ss. Cyril and Methodius University in Skopje, Republic of Macedonia</a:t>
            </a:r>
            <a:endParaRPr lang="en-US" sz="1800" dirty="0" smtClean="0"/>
          </a:p>
          <a:p>
            <a:endParaRPr lang="en-US" sz="1800" dirty="0" smtClean="0"/>
          </a:p>
          <a:p>
            <a:r>
              <a:rPr lang="en-GB" sz="1800" b="1" dirty="0" err="1" smtClean="0"/>
              <a:t>Ivana</a:t>
            </a:r>
            <a:r>
              <a:rPr lang="en-GB" sz="1800" b="1" dirty="0" smtClean="0"/>
              <a:t> RAJKOVIĆ</a:t>
            </a:r>
          </a:p>
          <a:p>
            <a:r>
              <a:rPr lang="en-GB" sz="1800" dirty="0" smtClean="0"/>
              <a:t>National Bank of Serbia</a:t>
            </a:r>
          </a:p>
          <a:p>
            <a:endParaRPr lang="en-US" sz="1800" dirty="0" smtClean="0"/>
          </a:p>
          <a:p>
            <a:endParaRPr lang="en-US" sz="1800" dirty="0"/>
          </a:p>
        </p:txBody>
      </p:sp>
      <p:sp>
        <p:nvSpPr>
          <p:cNvPr id="2" name="Title 1"/>
          <p:cNvSpPr>
            <a:spLocks noGrp="1"/>
          </p:cNvSpPr>
          <p:nvPr>
            <p:ph type="title"/>
          </p:nvPr>
        </p:nvSpPr>
        <p:spPr>
          <a:xfrm>
            <a:off x="152400" y="456415"/>
            <a:ext cx="6629400" cy="2500312"/>
          </a:xfrm>
        </p:spPr>
        <p:txBody>
          <a:bodyPr>
            <a:normAutofit fontScale="90000"/>
          </a:bodyPr>
          <a:lstStyle/>
          <a:p>
            <a:pPr algn="ctr"/>
            <a:r>
              <a:rPr lang="en-US" sz="3600" dirty="0" smtClean="0"/>
              <a:t>RECONNECTING THE PERIPHERAL WAGONS TO THE EURO AREA CORE </a:t>
            </a:r>
            <a:r>
              <a:rPr lang="en-US" sz="3600" dirty="0"/>
              <a:t>LOCOMOTIVE: </a:t>
            </a:r>
            <a:r>
              <a:rPr lang="en-US" sz="3600" b="1" dirty="0"/>
              <a:t>MISSION IMPOSSIBLE?</a:t>
            </a:r>
            <a:r>
              <a:rPr lang="en-US" sz="3600" b="1" dirty="0" smtClean="0"/>
              <a:t/>
            </a:r>
            <a:br>
              <a:rPr lang="en-US" sz="3600" b="1" dirty="0" smtClean="0"/>
            </a:br>
            <a:endParaRPr lang="en-US" sz="3600" b="1" dirty="0"/>
          </a:p>
        </p:txBody>
      </p:sp>
      <p:sp>
        <p:nvSpPr>
          <p:cNvPr id="4" name="Subtitle 2"/>
          <p:cNvSpPr txBox="1">
            <a:spLocks/>
          </p:cNvSpPr>
          <p:nvPr/>
        </p:nvSpPr>
        <p:spPr>
          <a:xfrm>
            <a:off x="685800" y="2971800"/>
            <a:ext cx="6019800" cy="990600"/>
          </a:xfrm>
          <a:prstGeom prst="rect">
            <a:avLst/>
          </a:prstGeom>
        </p:spPr>
        <p:txBody>
          <a:bodyPr vert="horz">
            <a:normAutofit/>
          </a:bodyPr>
          <a:lstStyle/>
          <a:p>
            <a:pPr algn="ctr"/>
            <a:r>
              <a:rPr lang="en-US" dirty="0" smtClean="0"/>
              <a:t>Researchers Club, Session No. 19</a:t>
            </a:r>
          </a:p>
          <a:p>
            <a:pPr algn="ctr"/>
            <a:r>
              <a:rPr lang="en-GB" dirty="0" smtClean="0"/>
              <a:t>National </a:t>
            </a:r>
            <a:r>
              <a:rPr lang="en-GB" dirty="0"/>
              <a:t>Bank of the Republic of </a:t>
            </a:r>
            <a:r>
              <a:rPr lang="en-GB" dirty="0" smtClean="0"/>
              <a:t>Macedonia</a:t>
            </a:r>
            <a:endParaRPr lang="sr-Latn-RS" dirty="0" smtClean="0"/>
          </a:p>
          <a:p>
            <a:pPr algn="ctr"/>
            <a:r>
              <a:rPr lang="sr-Latn-RS" dirty="0" err="1" smtClean="0"/>
              <a:t>December</a:t>
            </a:r>
            <a:r>
              <a:rPr lang="sr-Latn-RS" dirty="0" smtClean="0"/>
              <a:t> 2015</a:t>
            </a:r>
            <a:endParaRPr lang="en-GB" dirty="0"/>
          </a:p>
          <a:p>
            <a:pPr marL="64008" marR="0" lvl="0" indent="0" algn="ctr"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i="0" u="none" strike="noStrike" kern="1200" cap="none" spc="0" normalizeH="0" baseline="0" noProof="0" dirty="0" smtClean="0">
              <a:ln>
                <a:noFill/>
              </a:ln>
              <a:solidFill>
                <a:schemeClr val="bg1"/>
              </a:solidFill>
              <a:effectLst/>
              <a:uLnTx/>
              <a:uFillTx/>
              <a:latin typeface="+mn-lt"/>
              <a:ea typeface="+mn-ea"/>
              <a:cs typeface="+mn-cs"/>
            </a:endParaRPr>
          </a:p>
          <a:p>
            <a:pPr marL="64008" marR="0" lvl="0" indent="0"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i="0" u="none" strike="noStrike" kern="1200" cap="none" spc="0" normalizeH="0" baseline="0" noProof="0" dirty="0">
              <a:ln>
                <a:noFill/>
              </a:ln>
              <a:solidFill>
                <a:schemeClr val="bg1"/>
              </a:solidFill>
              <a:effectLst/>
              <a:uLnTx/>
              <a:uFillTx/>
              <a:latin typeface="+mn-lt"/>
              <a:ea typeface="+mn-ea"/>
              <a:cs typeface="+mn-cs"/>
            </a:endParaRPr>
          </a:p>
        </p:txBody>
      </p:sp>
      <p:sp>
        <p:nvSpPr>
          <p:cNvPr id="5" name="Subtitle 2"/>
          <p:cNvSpPr txBox="1">
            <a:spLocks/>
          </p:cNvSpPr>
          <p:nvPr/>
        </p:nvSpPr>
        <p:spPr>
          <a:xfrm>
            <a:off x="6934200" y="2975113"/>
            <a:ext cx="2209800" cy="990600"/>
          </a:xfrm>
          <a:prstGeom prst="rect">
            <a:avLst/>
          </a:prstGeom>
        </p:spPr>
        <p:txBody>
          <a:bodyPr vert="horz">
            <a:normAutofit/>
          </a:bodyPr>
          <a:lstStyle/>
          <a:p>
            <a:r>
              <a:rPr lang="en-US" smtClean="0">
                <a:solidFill>
                  <a:schemeClr val="bg1"/>
                </a:solidFill>
              </a:rPr>
              <a:t>Supported by the Global Development Network (GDN)</a:t>
            </a:r>
            <a:endParaRPr lang="en-GB" dirty="0">
              <a:solidFill>
                <a:schemeClr val="bg1"/>
              </a:solidFill>
            </a:endParaRPr>
          </a:p>
          <a:p>
            <a:pPr marL="64008" marR="0" lvl="0" indent="0" algn="ctr"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i="0" u="none" strike="noStrike" kern="1200" cap="none" spc="0" normalizeH="0" baseline="0" noProof="0" dirty="0" smtClean="0">
              <a:ln>
                <a:noFill/>
              </a:ln>
              <a:solidFill>
                <a:schemeClr val="bg1"/>
              </a:solidFill>
              <a:effectLst/>
              <a:uLnTx/>
              <a:uFillTx/>
              <a:latin typeface="+mn-lt"/>
              <a:ea typeface="+mn-ea"/>
              <a:cs typeface="+mn-cs"/>
            </a:endParaRPr>
          </a:p>
          <a:p>
            <a:pPr marL="64008" marR="0" lvl="0" indent="0"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458200" cy="5410200"/>
          </a:xfrm>
        </p:spPr>
        <p:txBody>
          <a:bodyPr>
            <a:normAutofit/>
          </a:bodyPr>
          <a:lstStyle/>
          <a:p>
            <a:r>
              <a:rPr lang="en-US" dirty="0" smtClean="0"/>
              <a:t>Potential drivers of business cycle synchronization (BCS):</a:t>
            </a:r>
          </a:p>
          <a:p>
            <a:pPr lvl="1"/>
            <a:r>
              <a:rPr lang="en-GB" b="1" u="sng" dirty="0" smtClean="0"/>
              <a:t>Trade integration</a:t>
            </a:r>
          </a:p>
          <a:p>
            <a:pPr lvl="2"/>
            <a:r>
              <a:rPr lang="en-GB" u="sng" dirty="0" smtClean="0"/>
              <a:t>Trade intensity </a:t>
            </a:r>
            <a:r>
              <a:rPr lang="en-GB" dirty="0" smtClean="0"/>
              <a:t>- Most studies empirically demonstrate that there exists a strong and positive relationship (Clark and van </a:t>
            </a:r>
            <a:r>
              <a:rPr lang="en-GB" dirty="0" err="1" smtClean="0"/>
              <a:t>Wincoop</a:t>
            </a:r>
            <a:r>
              <a:rPr lang="en-GB" dirty="0" smtClean="0"/>
              <a:t>, 2001; </a:t>
            </a:r>
            <a:r>
              <a:rPr lang="en-GB" dirty="0" err="1" smtClean="0"/>
              <a:t>Imbs</a:t>
            </a:r>
            <a:r>
              <a:rPr lang="en-GB" dirty="0" smtClean="0"/>
              <a:t>, 2004; Baxter and </a:t>
            </a:r>
            <a:r>
              <a:rPr lang="en-GB" dirty="0" err="1" smtClean="0"/>
              <a:t>Kouparitsas</a:t>
            </a:r>
            <a:r>
              <a:rPr lang="en-GB" dirty="0" smtClean="0"/>
              <a:t>, 2005; Abbott, </a:t>
            </a:r>
            <a:r>
              <a:rPr lang="en-GB" dirty="0" err="1" smtClean="0"/>
              <a:t>Easaw</a:t>
            </a:r>
            <a:r>
              <a:rPr lang="en-GB" dirty="0" smtClean="0"/>
              <a:t>, and Xing 2008; </a:t>
            </a:r>
            <a:r>
              <a:rPr lang="en-GB" dirty="0" err="1" smtClean="0"/>
              <a:t>Inklaar</a:t>
            </a:r>
            <a:r>
              <a:rPr lang="en-GB" dirty="0" smtClean="0"/>
              <a:t> et al. 2008);</a:t>
            </a:r>
          </a:p>
          <a:p>
            <a:pPr lvl="2"/>
            <a:r>
              <a:rPr lang="en-GB" u="sng" dirty="0" smtClean="0"/>
              <a:t>Structure of trade </a:t>
            </a:r>
            <a:r>
              <a:rPr lang="en-GB" dirty="0" smtClean="0"/>
              <a:t>- intra-industry trade was estimated to contribute to a higher correlation of output fluctuations (Shin and Wang, 2003; </a:t>
            </a:r>
            <a:r>
              <a:rPr lang="en-GB" dirty="0" err="1" smtClean="0"/>
              <a:t>Fidrmuc</a:t>
            </a:r>
            <a:r>
              <a:rPr lang="en-GB" dirty="0" smtClean="0"/>
              <a:t>, 2004; Akin, 2009);</a:t>
            </a:r>
          </a:p>
          <a:p>
            <a:pPr lvl="1"/>
            <a:r>
              <a:rPr lang="en-GB" b="1" u="sng" dirty="0"/>
              <a:t>Financial integration</a:t>
            </a:r>
          </a:p>
          <a:p>
            <a:pPr lvl="2"/>
            <a:r>
              <a:rPr lang="en-GB" dirty="0"/>
              <a:t>Countries that have more intensive financial relations also have more synchronized business cycles (Jansen and </a:t>
            </a:r>
            <a:r>
              <a:rPr lang="en-GB" dirty="0" err="1"/>
              <a:t>Stokman</a:t>
            </a:r>
            <a:r>
              <a:rPr lang="en-GB" dirty="0"/>
              <a:t>, 2004; Morgan et al. 2004; </a:t>
            </a:r>
            <a:r>
              <a:rPr lang="en-GB" dirty="0" err="1"/>
              <a:t>Inklaar</a:t>
            </a:r>
            <a:r>
              <a:rPr lang="en-GB" dirty="0"/>
              <a:t> et al. 2008) </a:t>
            </a:r>
            <a:r>
              <a:rPr lang="en-GB" dirty="0" smtClean="0"/>
              <a:t>;</a:t>
            </a:r>
            <a:endParaRPr lang="en-GB" dirty="0"/>
          </a:p>
          <a:p>
            <a:pPr lvl="2"/>
            <a:r>
              <a:rPr lang="en-GB" dirty="0"/>
              <a:t>Greater financial integration leads to less BCS (</a:t>
            </a:r>
            <a:r>
              <a:rPr lang="en-GB" dirty="0" err="1"/>
              <a:t>Kalemli-Ozcan</a:t>
            </a:r>
            <a:r>
              <a:rPr lang="en-GB" dirty="0"/>
              <a:t> et al. 2001; </a:t>
            </a:r>
            <a:r>
              <a:rPr lang="en-GB" dirty="0" err="1"/>
              <a:t>Imbs</a:t>
            </a:r>
            <a:r>
              <a:rPr lang="en-GB" dirty="0"/>
              <a:t>, 2004; Jones and Witte, 2011; </a:t>
            </a:r>
            <a:r>
              <a:rPr lang="en-GB" dirty="0" err="1"/>
              <a:t>Kalemli-Ozcan</a:t>
            </a:r>
            <a:r>
              <a:rPr lang="en-GB" dirty="0"/>
              <a:t> et al. 2013</a:t>
            </a:r>
            <a:r>
              <a:rPr lang="en-GB" dirty="0" smtClean="0"/>
              <a:t>);</a:t>
            </a:r>
            <a:endParaRPr lang="en-GB" dirty="0"/>
          </a:p>
          <a:p>
            <a:pPr lvl="2"/>
            <a:r>
              <a:rPr lang="en-GB" dirty="0" err="1"/>
              <a:t>Ehrmann</a:t>
            </a:r>
            <a:r>
              <a:rPr lang="en-GB" dirty="0"/>
              <a:t> and </a:t>
            </a:r>
            <a:r>
              <a:rPr lang="en-GB" dirty="0" err="1"/>
              <a:t>Fratzcher</a:t>
            </a:r>
            <a:r>
              <a:rPr lang="en-GB" dirty="0"/>
              <a:t> (2015) documented that European sovereign debt crisis triggered a massive repatriation of capital to investors’ home countries resulting in substantial financial fragmentation in euro area compared to the period before crisis. </a:t>
            </a:r>
          </a:p>
          <a:p>
            <a:pPr lvl="1"/>
            <a:r>
              <a:rPr lang="en-GB" b="1" u="sng" dirty="0"/>
              <a:t>Fiscal policy</a:t>
            </a:r>
          </a:p>
          <a:p>
            <a:pPr lvl="2"/>
            <a:r>
              <a:rPr lang="en-GB" dirty="0"/>
              <a:t>More coordinated fiscal policies promote synchronization (</a:t>
            </a:r>
            <a:r>
              <a:rPr lang="en-GB" dirty="0" err="1"/>
              <a:t>Antonakakis</a:t>
            </a:r>
            <a:r>
              <a:rPr lang="en-GB" dirty="0"/>
              <a:t> and </a:t>
            </a:r>
            <a:r>
              <a:rPr lang="en-GB" dirty="0" err="1"/>
              <a:t>Tondl</a:t>
            </a:r>
            <a:r>
              <a:rPr lang="en-GB" dirty="0"/>
              <a:t>, 2014</a:t>
            </a:r>
            <a:r>
              <a:rPr lang="en-GB" dirty="0" smtClean="0"/>
              <a:t>);</a:t>
            </a:r>
            <a:endParaRPr lang="en-GB" dirty="0"/>
          </a:p>
          <a:p>
            <a:pPr lvl="2"/>
            <a:r>
              <a:rPr lang="en-GB" dirty="0"/>
              <a:t>Fiscal policy is an important source of business cycles’ divergence (</a:t>
            </a:r>
            <a:r>
              <a:rPr lang="en-GB" dirty="0" err="1"/>
              <a:t>Darvas</a:t>
            </a:r>
            <a:r>
              <a:rPr lang="en-GB" dirty="0"/>
              <a:t> et al. 2005; </a:t>
            </a:r>
            <a:r>
              <a:rPr lang="en-GB" dirty="0" err="1"/>
              <a:t>Artis</a:t>
            </a:r>
            <a:r>
              <a:rPr lang="en-GB" dirty="0"/>
              <a:t> et al. 2008; </a:t>
            </a:r>
            <a:r>
              <a:rPr lang="en-GB" dirty="0" err="1"/>
              <a:t>Crespo-Cuaresma</a:t>
            </a:r>
            <a:r>
              <a:rPr lang="en-GB" dirty="0"/>
              <a:t> et al. 2011);</a:t>
            </a:r>
          </a:p>
          <a:p>
            <a:pPr lvl="2"/>
            <a:endParaRPr lang="en-GB" dirty="0" smtClean="0"/>
          </a:p>
          <a:p>
            <a:pPr lvl="2"/>
            <a:endParaRPr lang="en-GB" dirty="0" smtClean="0"/>
          </a:p>
          <a:p>
            <a:pPr lvl="2"/>
            <a:endParaRPr lang="en-US" dirty="0" smtClean="0"/>
          </a:p>
        </p:txBody>
      </p:sp>
      <p:sp>
        <p:nvSpPr>
          <p:cNvPr id="2" name="Title 1"/>
          <p:cNvSpPr>
            <a:spLocks noGrp="1"/>
          </p:cNvSpPr>
          <p:nvPr>
            <p:ph type="title"/>
          </p:nvPr>
        </p:nvSpPr>
        <p:spPr>
          <a:xfrm>
            <a:off x="457200" y="457200"/>
            <a:ext cx="4876800" cy="762000"/>
          </a:xfrm>
        </p:spPr>
        <p:txBody>
          <a:bodyPr>
            <a:normAutofit/>
          </a:bodyPr>
          <a:lstStyle/>
          <a:p>
            <a:r>
              <a:rPr lang="en-US" dirty="0" smtClean="0"/>
              <a:t>Literature review</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458200" cy="5410200"/>
          </a:xfrm>
        </p:spPr>
        <p:txBody>
          <a:bodyPr>
            <a:normAutofit/>
          </a:bodyPr>
          <a:lstStyle/>
          <a:p>
            <a:pPr marL="0" indent="0">
              <a:buNone/>
            </a:pPr>
            <a:r>
              <a:rPr lang="en-US" dirty="0"/>
              <a:t>The recent European economic and financial crisis intensified the interest in the OCA theory from a new perspective ‒ the European core vis-à-vis periphery. </a:t>
            </a:r>
            <a:endParaRPr lang="en-US" dirty="0" smtClean="0"/>
          </a:p>
          <a:p>
            <a:pPr marL="0" indent="0">
              <a:buNone/>
            </a:pPr>
            <a:endParaRPr lang="en-US" dirty="0" smtClean="0"/>
          </a:p>
          <a:p>
            <a:r>
              <a:rPr lang="en-GB" i="1" u="sng" dirty="0" smtClean="0"/>
              <a:t>Core vis-à-vis Periphery</a:t>
            </a:r>
            <a:endParaRPr lang="en-GB" u="sng" dirty="0" smtClean="0"/>
          </a:p>
          <a:p>
            <a:pPr lvl="2"/>
            <a:r>
              <a:rPr lang="en-GB" dirty="0" smtClean="0"/>
              <a:t>Strong co-movement in output, consumption and investment growth for most EA countries already in the pre-euro period, which has further increased for the core EA group, while it has decreased for most of the peripheral countries (</a:t>
            </a:r>
            <a:r>
              <a:rPr lang="en-GB" dirty="0" err="1" smtClean="0"/>
              <a:t>Lehwald</a:t>
            </a:r>
            <a:r>
              <a:rPr lang="en-GB" dirty="0" smtClean="0"/>
              <a:t>, 2013);</a:t>
            </a:r>
          </a:p>
          <a:p>
            <a:pPr lvl="2"/>
            <a:endParaRPr lang="en-GB" dirty="0" smtClean="0"/>
          </a:p>
          <a:p>
            <a:pPr lvl="2"/>
            <a:r>
              <a:rPr lang="en-GB" dirty="0" smtClean="0"/>
              <a:t>Trade intensified the synchronization between the EA members since the start of the run-up to the EMU, but the inception of the euro does not seem to have had a strong effect (</a:t>
            </a:r>
            <a:r>
              <a:rPr lang="en-GB" dirty="0" err="1" smtClean="0"/>
              <a:t>Gouveia</a:t>
            </a:r>
            <a:r>
              <a:rPr lang="en-GB" dirty="0" smtClean="0"/>
              <a:t> and </a:t>
            </a:r>
            <a:r>
              <a:rPr lang="en-GB" dirty="0" err="1" smtClean="0"/>
              <a:t>Correia</a:t>
            </a:r>
            <a:r>
              <a:rPr lang="en-GB" dirty="0" smtClean="0"/>
              <a:t>, 2013);</a:t>
            </a:r>
          </a:p>
          <a:p>
            <a:pPr lvl="2"/>
            <a:endParaRPr lang="en-GB" dirty="0" smtClean="0"/>
          </a:p>
          <a:p>
            <a:pPr lvl="2"/>
            <a:r>
              <a:rPr lang="en-GB" dirty="0" smtClean="0"/>
              <a:t>Diverging patterns between the core and the peripheral EA countries estimated by </a:t>
            </a:r>
            <a:r>
              <a:rPr lang="en-GB" dirty="0" err="1" smtClean="0"/>
              <a:t>Caporale</a:t>
            </a:r>
            <a:r>
              <a:rPr lang="en-GB" dirty="0" smtClean="0"/>
              <a:t> et al. (2015). Their study suggests that trade intensity supports the specialisation paradigm rather than the </a:t>
            </a:r>
            <a:r>
              <a:rPr lang="en-GB" dirty="0" err="1" smtClean="0"/>
              <a:t>endogeneity</a:t>
            </a:r>
            <a:r>
              <a:rPr lang="en-GB" dirty="0" smtClean="0"/>
              <a:t> hypothesis.</a:t>
            </a:r>
            <a:endParaRPr lang="en-US" dirty="0" smtClean="0"/>
          </a:p>
          <a:p>
            <a:pPr lvl="2"/>
            <a:endParaRPr lang="en-GB" dirty="0" smtClean="0"/>
          </a:p>
          <a:p>
            <a:pPr lvl="2">
              <a:buNone/>
            </a:pPr>
            <a:endParaRPr lang="en-US" dirty="0" smtClean="0"/>
          </a:p>
        </p:txBody>
      </p:sp>
      <p:sp>
        <p:nvSpPr>
          <p:cNvPr id="2" name="Title 1"/>
          <p:cNvSpPr>
            <a:spLocks noGrp="1"/>
          </p:cNvSpPr>
          <p:nvPr>
            <p:ph type="title"/>
          </p:nvPr>
        </p:nvSpPr>
        <p:spPr>
          <a:xfrm>
            <a:off x="457200" y="457200"/>
            <a:ext cx="4876800" cy="762000"/>
          </a:xfrm>
        </p:spPr>
        <p:txBody>
          <a:bodyPr>
            <a:normAutofit/>
          </a:bodyPr>
          <a:lstStyle/>
          <a:p>
            <a:r>
              <a:rPr lang="en-US" dirty="0" smtClean="0"/>
              <a:t>Literature review</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410200"/>
          </a:xfrm>
        </p:spPr>
        <p:txBody>
          <a:bodyPr>
            <a:normAutofit/>
          </a:bodyPr>
          <a:lstStyle/>
          <a:p>
            <a:pPr marL="0" indent="0">
              <a:buNone/>
            </a:pPr>
            <a:r>
              <a:rPr lang="en-GB" b="1" dirty="0"/>
              <a:t>Despite the abundant literature related to OCA, most of the empirical work in this area investigates business cycles, encompassing both shocks and policy responses</a:t>
            </a:r>
            <a:r>
              <a:rPr lang="en-GB" b="1" dirty="0" smtClean="0"/>
              <a:t>.</a:t>
            </a:r>
          </a:p>
          <a:p>
            <a:pPr marL="0" indent="0">
              <a:buNone/>
            </a:pPr>
            <a:endParaRPr lang="en-GB" b="1" dirty="0" smtClean="0"/>
          </a:p>
          <a:p>
            <a:r>
              <a:rPr lang="en-GB" dirty="0" smtClean="0"/>
              <a:t>An alternative approach for investigation of the shock synchronization</a:t>
            </a:r>
          </a:p>
          <a:p>
            <a:endParaRPr lang="en-US" dirty="0" smtClean="0"/>
          </a:p>
          <a:p>
            <a:pPr lvl="1"/>
            <a:r>
              <a:rPr lang="en-GB" dirty="0" smtClean="0"/>
              <a:t>Isolation of shock incidence from the effects of responses on the synchronisation of economic variables</a:t>
            </a:r>
            <a:endParaRPr lang="en-US" dirty="0" smtClean="0"/>
          </a:p>
          <a:p>
            <a:pPr lvl="2"/>
            <a:r>
              <a:rPr lang="en-US" dirty="0" smtClean="0"/>
              <a:t>Differentiation between the types of shocks: aggregate supply and demand shocks.</a:t>
            </a:r>
          </a:p>
          <a:p>
            <a:pPr lvl="2"/>
            <a:endParaRPr lang="en-US" dirty="0" smtClean="0"/>
          </a:p>
          <a:p>
            <a:pPr lvl="1"/>
            <a:r>
              <a:rPr lang="en-GB" dirty="0" smtClean="0"/>
              <a:t>Only two studies consider the relationship between shocks and several potential drivers, conducted by Babetskii (2005) and </a:t>
            </a:r>
            <a:r>
              <a:rPr lang="en-GB" dirty="0" err="1" smtClean="0"/>
              <a:t>Velickovski</a:t>
            </a:r>
            <a:r>
              <a:rPr lang="en-GB" dirty="0" smtClean="0"/>
              <a:t> and </a:t>
            </a:r>
            <a:r>
              <a:rPr lang="en-GB" dirty="0" err="1" smtClean="0"/>
              <a:t>Stojkov</a:t>
            </a:r>
            <a:r>
              <a:rPr lang="en-GB" dirty="0" smtClean="0"/>
              <a:t> (2014):</a:t>
            </a:r>
          </a:p>
          <a:p>
            <a:pPr lvl="2"/>
            <a:r>
              <a:rPr lang="en-GB" dirty="0" smtClean="0"/>
              <a:t>An increase in trade intensity positively influences the symmetry of demand shocks, whereas the effects of trade intensity on the symmetry of supply shocks are found to be ambiguous;</a:t>
            </a:r>
          </a:p>
          <a:p>
            <a:pPr lvl="2"/>
            <a:r>
              <a:rPr lang="en-GB" dirty="0" smtClean="0"/>
              <a:t>Intra-industry trade and financial integration support the shock synchronization;</a:t>
            </a:r>
          </a:p>
          <a:p>
            <a:pPr lvl="2"/>
            <a:r>
              <a:rPr lang="en-GB" dirty="0" smtClean="0"/>
              <a:t>Divergent fiscal policies increase the shock divergence process.</a:t>
            </a:r>
            <a:endParaRPr lang="en-US" dirty="0" smtClean="0"/>
          </a:p>
        </p:txBody>
      </p:sp>
      <p:sp>
        <p:nvSpPr>
          <p:cNvPr id="2" name="Title 1"/>
          <p:cNvSpPr>
            <a:spLocks noGrp="1"/>
          </p:cNvSpPr>
          <p:nvPr>
            <p:ph type="title"/>
          </p:nvPr>
        </p:nvSpPr>
        <p:spPr>
          <a:xfrm>
            <a:off x="457200" y="457200"/>
            <a:ext cx="4876800" cy="762000"/>
          </a:xfrm>
        </p:spPr>
        <p:txBody>
          <a:bodyPr/>
          <a:lstStyle/>
          <a:p>
            <a:r>
              <a:rPr lang="en-US" dirty="0" smtClean="0"/>
              <a:t>Literature review</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lnSpcReduction="10000"/>
          </a:bodyPr>
          <a:lstStyle/>
          <a:p>
            <a:r>
              <a:rPr lang="en-US" dirty="0" smtClean="0"/>
              <a:t>Objectives of the study</a:t>
            </a:r>
          </a:p>
          <a:p>
            <a:pPr marL="0" indent="0">
              <a:buNone/>
            </a:pPr>
            <a:endParaRPr lang="en-US" b="1" dirty="0" smtClean="0"/>
          </a:p>
          <a:p>
            <a:r>
              <a:rPr lang="en-US" dirty="0"/>
              <a:t>Main findings</a:t>
            </a:r>
          </a:p>
          <a:p>
            <a:pPr marL="0" indent="0">
              <a:buNone/>
            </a:pPr>
            <a:endParaRPr lang="en-US" dirty="0" smtClean="0"/>
          </a:p>
          <a:p>
            <a:r>
              <a:rPr lang="en-US" dirty="0" smtClean="0"/>
              <a:t>Contributions</a:t>
            </a:r>
            <a:endParaRPr lang="en-US" dirty="0"/>
          </a:p>
          <a:p>
            <a:endParaRPr lang="en-US" dirty="0" smtClean="0"/>
          </a:p>
          <a:p>
            <a:r>
              <a:rPr lang="en-US" dirty="0" smtClean="0"/>
              <a:t>Literature review</a:t>
            </a:r>
          </a:p>
          <a:p>
            <a:endParaRPr lang="en-US" dirty="0" smtClean="0"/>
          </a:p>
          <a:p>
            <a:r>
              <a:rPr lang="en-US" b="1" dirty="0" smtClean="0"/>
              <a:t>Methodology</a:t>
            </a:r>
          </a:p>
          <a:p>
            <a:endParaRPr lang="en-US" dirty="0" smtClean="0"/>
          </a:p>
          <a:p>
            <a:r>
              <a:rPr lang="en-US" dirty="0"/>
              <a:t>Estimation of variables and data description</a:t>
            </a:r>
          </a:p>
          <a:p>
            <a:pPr marL="0" indent="0">
              <a:buNone/>
            </a:pPr>
            <a:endParaRPr lang="en-US" dirty="0" smtClean="0"/>
          </a:p>
          <a:p>
            <a:r>
              <a:rPr lang="en-US" dirty="0" smtClean="0"/>
              <a:t>Results and consistency tests</a:t>
            </a:r>
          </a:p>
          <a:p>
            <a:endParaRPr lang="en-US" dirty="0"/>
          </a:p>
          <a:p>
            <a:r>
              <a:rPr lang="en-US" dirty="0" smtClean="0"/>
              <a:t>Conclusion</a:t>
            </a:r>
          </a:p>
          <a:p>
            <a:endParaRPr lang="en-US" dirty="0" smtClean="0"/>
          </a:p>
        </p:txBody>
      </p:sp>
      <p:sp>
        <p:nvSpPr>
          <p:cNvPr id="2" name="Title 1"/>
          <p:cNvSpPr>
            <a:spLocks noGrp="1"/>
          </p:cNvSpPr>
          <p:nvPr>
            <p:ph type="title"/>
          </p:nvPr>
        </p:nvSpPr>
        <p:spPr>
          <a:xfrm>
            <a:off x="457200" y="381000"/>
            <a:ext cx="8229600" cy="1066800"/>
          </a:xfrm>
        </p:spPr>
        <p:txBody>
          <a:bodyPr/>
          <a:lstStyle/>
          <a:p>
            <a:endParaRPr lang="en-US" dirty="0"/>
          </a:p>
        </p:txBody>
      </p:sp>
    </p:spTree>
    <p:extLst>
      <p:ext uri="{BB962C8B-B14F-4D97-AF65-F5344CB8AC3E}">
        <p14:creationId xmlns:p14="http://schemas.microsoft.com/office/powerpoint/2010/main" val="29399935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533400" y="1371600"/>
          <a:ext cx="85344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p:cNvSpPr txBox="1">
            <a:spLocks/>
          </p:cNvSpPr>
          <p:nvPr/>
        </p:nvSpPr>
        <p:spPr>
          <a:xfrm>
            <a:off x="4187" y="762000"/>
            <a:ext cx="2590800" cy="2057400"/>
          </a:xfrm>
          <a:prstGeom prst="rect">
            <a:avLst/>
          </a:prstGeom>
        </p:spPr>
        <p:txBody>
          <a:bodyPr vert="horz" anchor="ctr">
            <a:noAutofit/>
          </a:bodyPr>
          <a:lstStyle/>
          <a:p>
            <a:pPr lvl="0">
              <a:spcBef>
                <a:spcPct val="0"/>
              </a:spcBef>
            </a:pPr>
            <a:endParaRPr lang="en-US" sz="2000" dirty="0">
              <a:solidFill>
                <a:schemeClr val="tx2"/>
              </a:solidFill>
              <a:ea typeface="+mj-ea"/>
              <a:cs typeface="+mj-cs"/>
            </a:endParaRPr>
          </a:p>
        </p:txBody>
      </p:sp>
      <p:sp>
        <p:nvSpPr>
          <p:cNvPr id="8" name="Title 1"/>
          <p:cNvSpPr txBox="1">
            <a:spLocks/>
          </p:cNvSpPr>
          <p:nvPr/>
        </p:nvSpPr>
        <p:spPr>
          <a:xfrm>
            <a:off x="457200" y="457200"/>
            <a:ext cx="8229600" cy="762000"/>
          </a:xfrm>
          <a:prstGeom prst="rect">
            <a:avLst/>
          </a:prstGeom>
        </p:spPr>
        <p:txBody>
          <a:bodyPr vert="horz" lIns="91440" tIns="45720" rIns="91440" bIns="45720" rtlCol="0" anchor="ctr">
            <a:normAutofit fontScale="92500" lnSpcReduction="20000"/>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lvl="0" algn="ctr"/>
            <a:r>
              <a:rPr lang="en-US" b="1" dirty="0">
                <a:solidFill>
                  <a:schemeClr val="tx1"/>
                </a:solidFill>
              </a:rPr>
              <a:t>Hierarchical representation of the main determinants of the shock convergence</a:t>
            </a:r>
          </a:p>
        </p:txBody>
      </p:sp>
    </p:spTree>
    <p:extLst>
      <p:ext uri="{BB962C8B-B14F-4D97-AF65-F5344CB8AC3E}">
        <p14:creationId xmlns:p14="http://schemas.microsoft.com/office/powerpoint/2010/main" val="755786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410200"/>
          </a:xfrm>
        </p:spPr>
        <p:txBody>
          <a:bodyPr>
            <a:normAutofit/>
          </a:bodyPr>
          <a:lstStyle/>
          <a:p>
            <a:pPr>
              <a:buNone/>
            </a:pPr>
            <a:r>
              <a:rPr lang="en-US" b="1" u="sng" dirty="0" smtClean="0">
                <a:solidFill>
                  <a:schemeClr val="tx2"/>
                </a:solidFill>
              </a:rPr>
              <a:t>Step 1: Estimation of structural shocks</a:t>
            </a:r>
          </a:p>
          <a:p>
            <a:pPr>
              <a:buNone/>
            </a:pPr>
            <a:endParaRPr lang="en-US" b="1" u="sng" dirty="0" smtClean="0">
              <a:solidFill>
                <a:schemeClr val="tx2"/>
              </a:solidFill>
            </a:endParaRPr>
          </a:p>
          <a:p>
            <a:r>
              <a:rPr lang="en-GB" dirty="0" smtClean="0"/>
              <a:t>The identification of aggregate supply and demand shocks is based on the model of Blanchard and Quah (1989)</a:t>
            </a:r>
          </a:p>
          <a:p>
            <a:r>
              <a:rPr lang="en-GB" dirty="0" smtClean="0"/>
              <a:t>Fundamental assumption:</a:t>
            </a:r>
            <a:endParaRPr lang="en-US" dirty="0" smtClean="0"/>
          </a:p>
          <a:p>
            <a:pPr lvl="1"/>
            <a:r>
              <a:rPr lang="en-GB" dirty="0" smtClean="0"/>
              <a:t>Supply shocks affect output and prices permanently;</a:t>
            </a:r>
          </a:p>
          <a:p>
            <a:pPr lvl="1"/>
            <a:r>
              <a:rPr lang="en-GB" dirty="0" smtClean="0"/>
              <a:t>Demand shocks change prices permanently, but output temporarily;</a:t>
            </a:r>
          </a:p>
          <a:p>
            <a:pPr lvl="1"/>
            <a:r>
              <a:rPr lang="en-GB" dirty="0" smtClean="0"/>
              <a:t>Both shocks affect the output in the same direction;</a:t>
            </a:r>
          </a:p>
          <a:p>
            <a:pPr lvl="1"/>
            <a:r>
              <a:rPr lang="en-GB" dirty="0" smtClean="0"/>
              <a:t>The effect on the prices has opposite direction:</a:t>
            </a:r>
          </a:p>
          <a:p>
            <a:pPr lvl="2"/>
            <a:r>
              <a:rPr lang="en-US" dirty="0" smtClean="0"/>
              <a:t>Favourable supply shock reduces prices;</a:t>
            </a:r>
          </a:p>
          <a:p>
            <a:pPr lvl="2"/>
            <a:r>
              <a:rPr lang="en-US" dirty="0" smtClean="0"/>
              <a:t>Favourable demand shock increases prices.</a:t>
            </a:r>
          </a:p>
        </p:txBody>
      </p:sp>
      <p:sp>
        <p:nvSpPr>
          <p:cNvPr id="2" name="Title 1"/>
          <p:cNvSpPr>
            <a:spLocks noGrp="1"/>
          </p:cNvSpPr>
          <p:nvPr>
            <p:ph type="title"/>
          </p:nvPr>
        </p:nvSpPr>
        <p:spPr>
          <a:xfrm>
            <a:off x="457200" y="457200"/>
            <a:ext cx="4876800" cy="762000"/>
          </a:xfrm>
        </p:spPr>
        <p:txBody>
          <a:bodyPr>
            <a:normAutofit/>
          </a:bodyPr>
          <a:lstStyle/>
          <a:p>
            <a:r>
              <a:rPr lang="en-US" dirty="0" smtClean="0"/>
              <a:t>4.Methodology</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305800" cy="5334000"/>
          </a:xfrm>
        </p:spPr>
        <p:txBody>
          <a:bodyPr>
            <a:normAutofit/>
          </a:bodyPr>
          <a:lstStyle/>
          <a:p>
            <a:pPr>
              <a:buNone/>
            </a:pPr>
            <a:r>
              <a:rPr lang="en-US" b="1" u="sng" dirty="0" smtClean="0">
                <a:solidFill>
                  <a:schemeClr val="tx2"/>
                </a:solidFill>
              </a:rPr>
              <a:t>Step 1: Estimation of structural shocks</a:t>
            </a:r>
          </a:p>
          <a:p>
            <a:pPr>
              <a:buNone/>
            </a:pPr>
            <a:endParaRPr lang="en-US" b="1" u="sng" dirty="0" smtClean="0">
              <a:solidFill>
                <a:schemeClr val="tx2"/>
              </a:solidFill>
            </a:endParaRPr>
          </a:p>
          <a:p>
            <a:r>
              <a:rPr lang="en-US" dirty="0" smtClean="0"/>
              <a:t>In the first step, we decompose the fluctuations in the macroeconomic aggregates (output and prices) into shocks and responses to shocks, based on a bi-</a:t>
            </a:r>
            <a:r>
              <a:rPr lang="en-US" dirty="0" err="1" smtClean="0"/>
              <a:t>variate</a:t>
            </a:r>
            <a:r>
              <a:rPr lang="en-US" dirty="0" smtClean="0"/>
              <a:t> structural VAR method.</a:t>
            </a:r>
          </a:p>
          <a:p>
            <a:endParaRPr lang="en-US" dirty="0" smtClean="0"/>
          </a:p>
          <a:p>
            <a:r>
              <a:rPr lang="en-US" dirty="0" smtClean="0"/>
              <a:t>The disturbances that have a </a:t>
            </a:r>
            <a:r>
              <a:rPr lang="en-US" b="1" dirty="0" smtClean="0"/>
              <a:t>temporary</a:t>
            </a:r>
            <a:r>
              <a:rPr lang="en-US" dirty="0" smtClean="0"/>
              <a:t> effect on output are interpreted as being mostly </a:t>
            </a:r>
            <a:r>
              <a:rPr lang="en-US" u="sng" dirty="0" smtClean="0"/>
              <a:t>demand disturbances</a:t>
            </a:r>
            <a:r>
              <a:rPr lang="en-US" dirty="0" smtClean="0"/>
              <a:t>, and those that have a </a:t>
            </a:r>
            <a:r>
              <a:rPr lang="en-US" b="1" dirty="0" smtClean="0"/>
              <a:t>permanent</a:t>
            </a:r>
            <a:r>
              <a:rPr lang="en-US" dirty="0" smtClean="0"/>
              <a:t> effect on output as mostly </a:t>
            </a:r>
            <a:r>
              <a:rPr lang="en-US" u="sng" dirty="0" smtClean="0"/>
              <a:t>supply disturbances</a:t>
            </a:r>
            <a:r>
              <a:rPr lang="en-US" dirty="0" smtClean="0"/>
              <a:t>.</a:t>
            </a:r>
          </a:p>
          <a:p>
            <a:endParaRPr lang="en-US" dirty="0" smtClean="0"/>
          </a:p>
          <a:p>
            <a:endParaRPr lang="en-US" dirty="0"/>
          </a:p>
        </p:txBody>
      </p:sp>
      <p:sp>
        <p:nvSpPr>
          <p:cNvPr id="4" name="Title 1"/>
          <p:cNvSpPr txBox="1">
            <a:spLocks/>
          </p:cNvSpPr>
          <p:nvPr/>
        </p:nvSpPr>
        <p:spPr>
          <a:xfrm>
            <a:off x="2057400" y="381000"/>
            <a:ext cx="4876800" cy="762000"/>
          </a:xfrm>
          <a:prstGeom prst="rect">
            <a:avLst/>
          </a:prstGeom>
        </p:spPr>
        <p:txBody>
          <a:bodyPr vert="horz" anchor="ctr">
            <a:normAutofit/>
          </a:bodyPr>
          <a:lstStyle/>
          <a:p>
            <a:pPr marL="0" marR="0" lvl="0" indent="0" algn="ctr" fontAlgn="auto">
              <a:lnSpc>
                <a:spcPct val="100000"/>
              </a:lnSpc>
              <a:spcBef>
                <a:spcPct val="0"/>
              </a:spcBef>
              <a:spcAft>
                <a:spcPts val="0"/>
              </a:spcAft>
              <a:buClrTx/>
              <a:buSzTx/>
              <a:tabLst/>
              <a:defRPr/>
            </a:pPr>
            <a:r>
              <a:rPr lang="en-US" sz="2800" dirty="0">
                <a:gradFill>
                  <a:gsLst>
                    <a:gs pos="0">
                      <a:schemeClr val="tx1">
                        <a:lumMod val="50000"/>
                      </a:schemeClr>
                    </a:gs>
                    <a:gs pos="61000">
                      <a:schemeClr val="tx1"/>
                    </a:gs>
                  </a:gsLst>
                  <a:lin ang="5400000" scaled="0"/>
                </a:gradFill>
                <a:latin typeface="+mj-lt"/>
                <a:ea typeface="+mj-ea"/>
                <a:cs typeface="+mj-cs"/>
              </a:rPr>
              <a:t>Methodology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79136"/>
          </a:xfrm>
        </p:spPr>
        <p:txBody>
          <a:bodyPr>
            <a:normAutofit/>
          </a:bodyPr>
          <a:lstStyle/>
          <a:p>
            <a:pPr>
              <a:buNone/>
            </a:pPr>
            <a:r>
              <a:rPr lang="en-US" b="1" u="sng" dirty="0">
                <a:solidFill>
                  <a:schemeClr val="tx2"/>
                </a:solidFill>
              </a:rPr>
              <a:t>Step 1: Estimation of structural shocks</a:t>
            </a:r>
          </a:p>
          <a:p>
            <a:pPr>
              <a:buNone/>
            </a:pPr>
            <a:endParaRPr lang="en-US" dirty="0" smtClean="0"/>
          </a:p>
          <a:p>
            <a:r>
              <a:rPr lang="en-US" b="1" dirty="0" smtClean="0"/>
              <a:t>Supply shocks</a:t>
            </a:r>
            <a:r>
              <a:rPr lang="en-US" dirty="0" smtClean="0"/>
              <a:t>, which are associated with a shift in the aggregate supply curve, have both short- and long-term impacts on both output and prices. </a:t>
            </a:r>
          </a:p>
          <a:p>
            <a:endParaRPr lang="en-US" dirty="0" smtClean="0"/>
          </a:p>
          <a:p>
            <a:r>
              <a:rPr lang="en-US" b="1" dirty="0" smtClean="0"/>
              <a:t>Demand shocks </a:t>
            </a:r>
            <a:r>
              <a:rPr lang="en-US" dirty="0" smtClean="0"/>
              <a:t>also have short term effects on both variables. However, since the long-term supply curve is vertical, demand shocks do not have a long-term effect on the level of output.</a:t>
            </a:r>
            <a:endParaRPr lang="en-US" dirty="0"/>
          </a:p>
        </p:txBody>
      </p:sp>
      <p:sp>
        <p:nvSpPr>
          <p:cNvPr id="6" name="Title 1"/>
          <p:cNvSpPr txBox="1">
            <a:spLocks/>
          </p:cNvSpPr>
          <p:nvPr/>
        </p:nvSpPr>
        <p:spPr>
          <a:xfrm>
            <a:off x="2057400" y="381000"/>
            <a:ext cx="4876800" cy="762000"/>
          </a:xfrm>
          <a:prstGeom prst="rect">
            <a:avLst/>
          </a:prstGeom>
        </p:spPr>
        <p:txBody>
          <a:bodyPr vert="horz" anchor="ctr">
            <a:normAutofit/>
          </a:bodyPr>
          <a:lstStyle/>
          <a:p>
            <a:pPr marL="0" marR="0" lvl="0" indent="0" algn="ctr" fontAlgn="auto">
              <a:lnSpc>
                <a:spcPct val="100000"/>
              </a:lnSpc>
              <a:spcBef>
                <a:spcPct val="0"/>
              </a:spcBef>
              <a:spcAft>
                <a:spcPts val="0"/>
              </a:spcAft>
              <a:buClrTx/>
              <a:buSzTx/>
              <a:tabLst/>
              <a:defRPr/>
            </a:pPr>
            <a:r>
              <a:rPr lang="en-US" sz="2800" dirty="0">
                <a:gradFill>
                  <a:gsLst>
                    <a:gs pos="0">
                      <a:schemeClr val="tx1">
                        <a:lumMod val="50000"/>
                      </a:schemeClr>
                    </a:gs>
                    <a:gs pos="61000">
                      <a:schemeClr val="tx1"/>
                    </a:gs>
                  </a:gsLst>
                  <a:lin ang="5400000" scaled="0"/>
                </a:gradFill>
                <a:latin typeface="+mj-lt"/>
                <a:ea typeface="+mj-ea"/>
                <a:cs typeface="+mj-cs"/>
              </a:rPr>
              <a:t>Methodology</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97864"/>
            <a:ext cx="8229600" cy="5507736"/>
          </a:xfrm>
        </p:spPr>
        <p:txBody>
          <a:bodyPr>
            <a:normAutofit/>
          </a:bodyPr>
          <a:lstStyle/>
          <a:p>
            <a:pPr>
              <a:buNone/>
            </a:pPr>
            <a:r>
              <a:rPr lang="en-US" b="1" u="sng" dirty="0">
                <a:solidFill>
                  <a:schemeClr val="tx2"/>
                </a:solidFill>
              </a:rPr>
              <a:t>Step 1: Estimation of structural shocks</a:t>
            </a:r>
          </a:p>
          <a:p>
            <a:endParaRPr lang="en-GB" dirty="0" smtClean="0"/>
          </a:p>
          <a:p>
            <a:r>
              <a:rPr lang="en-GB" dirty="0" smtClean="0"/>
              <a:t>Starting from the theoretical considerations, changes in output and prices following a stationary stochastic process can be expressed in the form:</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r>
              <a:rPr lang="en-GB" dirty="0" smtClean="0"/>
              <a:t>where </a:t>
            </a:r>
            <a:r>
              <a:rPr lang="en-GB" i="1" dirty="0" smtClean="0"/>
              <a:t>y</a:t>
            </a:r>
            <a:r>
              <a:rPr lang="en-GB" dirty="0" smtClean="0"/>
              <a:t> is output, </a:t>
            </a:r>
            <a:r>
              <a:rPr lang="en-GB" i="1" dirty="0" smtClean="0"/>
              <a:t>p</a:t>
            </a:r>
            <a:r>
              <a:rPr lang="en-GB" dirty="0" smtClean="0"/>
              <a:t> denotes prices, </a:t>
            </a:r>
            <a:r>
              <a:rPr lang="en-GB" i="1" dirty="0" err="1" smtClean="0"/>
              <a:t>ε</a:t>
            </a:r>
            <a:r>
              <a:rPr lang="en-GB" i="1" baseline="30000" dirty="0" err="1" smtClean="0"/>
              <a:t>S</a:t>
            </a:r>
            <a:r>
              <a:rPr lang="en-GB" dirty="0" smtClean="0"/>
              <a:t> and </a:t>
            </a:r>
            <a:r>
              <a:rPr lang="en-GB" i="1" dirty="0" err="1" smtClean="0"/>
              <a:t>ε</a:t>
            </a:r>
            <a:r>
              <a:rPr lang="en-GB" i="1" baseline="30000" dirty="0" err="1" smtClean="0"/>
              <a:t>D</a:t>
            </a:r>
            <a:r>
              <a:rPr lang="en-GB" dirty="0" smtClean="0"/>
              <a:t> are supply and demand shocks, respectively, </a:t>
            </a:r>
            <a:r>
              <a:rPr lang="en-GB" i="1" dirty="0" smtClean="0"/>
              <a:t>k</a:t>
            </a:r>
            <a:r>
              <a:rPr lang="en-GB" dirty="0" smtClean="0"/>
              <a:t> is number of lags, and coefficients </a:t>
            </a:r>
            <a:r>
              <a:rPr lang="en-GB" i="1" dirty="0" err="1" smtClean="0"/>
              <a:t>a</a:t>
            </a:r>
            <a:r>
              <a:rPr lang="en-GB" i="1" baseline="-25000" dirty="0" err="1" smtClean="0"/>
              <a:t>ij</a:t>
            </a:r>
            <a:r>
              <a:rPr lang="en-GB" dirty="0" smtClean="0"/>
              <a:t> denote the effects of structural shocks on the output (prices) after </a:t>
            </a:r>
            <a:r>
              <a:rPr lang="en-GB" i="1" dirty="0" smtClean="0"/>
              <a:t>k</a:t>
            </a:r>
            <a:r>
              <a:rPr lang="en-GB" dirty="0" smtClean="0"/>
              <a:t> periods.</a:t>
            </a:r>
            <a:endParaRPr lang="en-US" dirty="0" smtClean="0"/>
          </a:p>
        </p:txBody>
      </p:sp>
      <p:graphicFrame>
        <p:nvGraphicFramePr>
          <p:cNvPr id="65538" name="Object 2"/>
          <p:cNvGraphicFramePr>
            <a:graphicFrameLocks noChangeAspect="1"/>
          </p:cNvGraphicFramePr>
          <p:nvPr/>
        </p:nvGraphicFramePr>
        <p:xfrm>
          <a:off x="914400" y="3124200"/>
          <a:ext cx="3962400" cy="787846"/>
        </p:xfrm>
        <a:graphic>
          <a:graphicData uri="http://schemas.openxmlformats.org/presentationml/2006/ole">
            <mc:AlternateContent xmlns:mc="http://schemas.openxmlformats.org/markup-compatibility/2006">
              <mc:Choice xmlns:v="urn:schemas-microsoft-com:vml" Requires="v">
                <p:oleObj spid="_x0000_s65552" name="Equation" r:id="rId3" imgW="2171700" imgH="431800" progId="Equation.3">
                  <p:embed/>
                </p:oleObj>
              </mc:Choice>
              <mc:Fallback>
                <p:oleObj name="Equation" r:id="rId3" imgW="2171700" imgH="431800" progId="Equation.3">
                  <p:embed/>
                  <p:pic>
                    <p:nvPicPr>
                      <p:cNvPr id="0"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3124200"/>
                        <a:ext cx="3962400" cy="787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5539" name="Object 3"/>
          <p:cNvGraphicFramePr>
            <a:graphicFrameLocks noChangeAspect="1"/>
          </p:cNvGraphicFramePr>
          <p:nvPr/>
        </p:nvGraphicFramePr>
        <p:xfrm>
          <a:off x="914400" y="4038600"/>
          <a:ext cx="3877235" cy="762000"/>
        </p:xfrm>
        <a:graphic>
          <a:graphicData uri="http://schemas.openxmlformats.org/presentationml/2006/ole">
            <mc:AlternateContent xmlns:mc="http://schemas.openxmlformats.org/markup-compatibility/2006">
              <mc:Choice xmlns:v="urn:schemas-microsoft-com:vml" Requires="v">
                <p:oleObj spid="_x0000_s65553" name="Equation" r:id="rId5" imgW="2197100" imgH="431800" progId="Equation.3">
                  <p:embed/>
                </p:oleObj>
              </mc:Choice>
              <mc:Fallback>
                <p:oleObj name="Equation" r:id="rId5" imgW="2197100" imgH="431800" progId="Equation.3">
                  <p:embed/>
                  <p:pic>
                    <p:nvPicPr>
                      <p:cNvPr id="0" name="Picture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400" y="4038600"/>
                        <a:ext cx="387723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TextBox 5"/>
          <p:cNvSpPr txBox="1"/>
          <p:nvPr/>
        </p:nvSpPr>
        <p:spPr>
          <a:xfrm>
            <a:off x="5638800" y="3272135"/>
            <a:ext cx="696024" cy="461665"/>
          </a:xfrm>
          <a:prstGeom prst="rect">
            <a:avLst/>
          </a:prstGeom>
          <a:noFill/>
        </p:spPr>
        <p:txBody>
          <a:bodyPr wrap="none" rtlCol="0">
            <a:spAutoFit/>
          </a:bodyPr>
          <a:lstStyle/>
          <a:p>
            <a:r>
              <a:rPr lang="en-US" sz="2400" dirty="0" smtClean="0"/>
              <a:t>( 1 )</a:t>
            </a:r>
            <a:endParaRPr lang="en-US" sz="2400" dirty="0"/>
          </a:p>
        </p:txBody>
      </p:sp>
      <p:sp>
        <p:nvSpPr>
          <p:cNvPr id="7" name="TextBox 6"/>
          <p:cNvSpPr txBox="1"/>
          <p:nvPr/>
        </p:nvSpPr>
        <p:spPr>
          <a:xfrm>
            <a:off x="5638800" y="4186535"/>
            <a:ext cx="734496" cy="461665"/>
          </a:xfrm>
          <a:prstGeom prst="rect">
            <a:avLst/>
          </a:prstGeom>
          <a:noFill/>
        </p:spPr>
        <p:txBody>
          <a:bodyPr wrap="none" rtlCol="0">
            <a:spAutoFit/>
          </a:bodyPr>
          <a:lstStyle/>
          <a:p>
            <a:r>
              <a:rPr lang="en-US" sz="2400" dirty="0" smtClean="0"/>
              <a:t>( 2 )</a:t>
            </a:r>
            <a:endParaRPr lang="en-US" sz="2400" dirty="0"/>
          </a:p>
        </p:txBody>
      </p:sp>
      <p:sp>
        <p:nvSpPr>
          <p:cNvPr id="10" name="Title 1"/>
          <p:cNvSpPr txBox="1">
            <a:spLocks/>
          </p:cNvSpPr>
          <p:nvPr/>
        </p:nvSpPr>
        <p:spPr>
          <a:xfrm>
            <a:off x="2057400" y="381000"/>
            <a:ext cx="4876800" cy="762000"/>
          </a:xfrm>
          <a:prstGeom prst="rect">
            <a:avLst/>
          </a:prstGeom>
        </p:spPr>
        <p:txBody>
          <a:bodyPr vert="horz" anchor="ctr">
            <a:normAutofit/>
          </a:bodyPr>
          <a:lstStyle/>
          <a:p>
            <a:pPr marL="0" marR="0" lvl="0" indent="0" algn="ctr" fontAlgn="auto">
              <a:lnSpc>
                <a:spcPct val="100000"/>
              </a:lnSpc>
              <a:spcBef>
                <a:spcPct val="0"/>
              </a:spcBef>
              <a:spcAft>
                <a:spcPts val="0"/>
              </a:spcAft>
              <a:buClrTx/>
              <a:buSzTx/>
              <a:tabLst/>
              <a:defRPr/>
            </a:pPr>
            <a:r>
              <a:rPr lang="en-US" sz="2800" dirty="0">
                <a:gradFill>
                  <a:gsLst>
                    <a:gs pos="0">
                      <a:schemeClr val="tx1">
                        <a:lumMod val="50000"/>
                      </a:schemeClr>
                    </a:gs>
                    <a:gs pos="61000">
                      <a:schemeClr val="tx1"/>
                    </a:gs>
                  </a:gsLst>
                  <a:lin ang="5400000" scaled="0"/>
                </a:gradFill>
                <a:latin typeface="+mj-lt"/>
                <a:ea typeface="+mj-ea"/>
                <a:cs typeface="+mj-cs"/>
              </a:rPr>
              <a:t>Methodology</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13688"/>
            <a:ext cx="8229600" cy="5163312"/>
          </a:xfrm>
        </p:spPr>
        <p:txBody>
          <a:bodyPr>
            <a:normAutofit/>
          </a:bodyPr>
          <a:lstStyle/>
          <a:p>
            <a:pPr>
              <a:buNone/>
            </a:pPr>
            <a:r>
              <a:rPr lang="en-US" b="1" u="sng" dirty="0" smtClean="0">
                <a:solidFill>
                  <a:schemeClr val="tx2"/>
                </a:solidFill>
              </a:rPr>
              <a:t>Step 1: Estimation of structural shocks</a:t>
            </a:r>
          </a:p>
          <a:p>
            <a:endParaRPr lang="en-US" dirty="0" smtClean="0"/>
          </a:p>
          <a:p>
            <a:r>
              <a:rPr lang="en-GB" dirty="0" smtClean="0"/>
              <a:t>In practice, it is not possible to extract the supply and demand shocks in a straightforward manner from the previous system of equations because of simultaneity issues.</a:t>
            </a:r>
          </a:p>
          <a:p>
            <a:pPr>
              <a:buNone/>
            </a:pPr>
            <a:endParaRPr lang="en-US" dirty="0" smtClean="0"/>
          </a:p>
          <a:p>
            <a:r>
              <a:rPr lang="en-US" dirty="0" smtClean="0"/>
              <a:t>Let us consider stationary variables </a:t>
            </a:r>
            <a:r>
              <a:rPr lang="el-GR" i="1" dirty="0" smtClean="0"/>
              <a:t>Δ</a:t>
            </a:r>
            <a:r>
              <a:rPr lang="en-US" i="1" dirty="0" smtClean="0"/>
              <a:t>y</a:t>
            </a:r>
            <a:r>
              <a:rPr lang="en-US" i="1" baseline="-25000" dirty="0" smtClean="0"/>
              <a:t>t</a:t>
            </a:r>
            <a:r>
              <a:rPr lang="en-US" i="1" dirty="0" smtClean="0"/>
              <a:t> </a:t>
            </a:r>
            <a:r>
              <a:rPr lang="en-US" dirty="0" smtClean="0"/>
              <a:t>and</a:t>
            </a:r>
            <a:r>
              <a:rPr lang="en-US" i="1" dirty="0" smtClean="0"/>
              <a:t> </a:t>
            </a:r>
            <a:r>
              <a:rPr lang="el-GR" i="1" dirty="0" smtClean="0"/>
              <a:t>Δ</a:t>
            </a:r>
            <a:r>
              <a:rPr lang="en-US" i="1" dirty="0" smtClean="0"/>
              <a:t>p</a:t>
            </a:r>
            <a:r>
              <a:rPr lang="en-US" i="1" baseline="-25000" dirty="0" smtClean="0"/>
              <a:t>t</a:t>
            </a:r>
            <a:r>
              <a:rPr lang="en-US" i="1" dirty="0" smtClean="0"/>
              <a:t> </a:t>
            </a:r>
            <a:r>
              <a:rPr lang="en-US" dirty="0" smtClean="0"/>
              <a:t>defined as the first differences of logarithmic GDP and logarithmic prices:</a:t>
            </a:r>
          </a:p>
          <a:p>
            <a:pPr>
              <a:buNone/>
            </a:pPr>
            <a:endParaRPr lang="en-US" i="1" dirty="0" smtClean="0"/>
          </a:p>
          <a:p>
            <a:pPr>
              <a:buNone/>
            </a:pPr>
            <a:r>
              <a:rPr lang="en-US" i="1" dirty="0" smtClean="0"/>
              <a:t>	</a:t>
            </a:r>
            <a:r>
              <a:rPr lang="el-GR" i="1" dirty="0" smtClean="0"/>
              <a:t>Δ</a:t>
            </a:r>
            <a:r>
              <a:rPr lang="en-US" i="1" dirty="0" smtClean="0"/>
              <a:t>y</a:t>
            </a:r>
            <a:r>
              <a:rPr lang="en-US" i="1" baseline="-25000" dirty="0" smtClean="0"/>
              <a:t>t </a:t>
            </a:r>
            <a:r>
              <a:rPr lang="en-US" dirty="0" smtClean="0"/>
              <a:t>= log (</a:t>
            </a:r>
            <a:r>
              <a:rPr lang="en-US" i="1" dirty="0" smtClean="0"/>
              <a:t>GDP</a:t>
            </a:r>
            <a:r>
              <a:rPr lang="en-US" i="1" baseline="-25000" dirty="0" smtClean="0"/>
              <a:t>t</a:t>
            </a:r>
            <a:r>
              <a:rPr lang="en-US" dirty="0" smtClean="0"/>
              <a:t>) - log (</a:t>
            </a:r>
            <a:r>
              <a:rPr lang="en-US" i="1" dirty="0" smtClean="0"/>
              <a:t>GDP</a:t>
            </a:r>
            <a:r>
              <a:rPr lang="en-US" i="1" baseline="-25000" dirty="0" smtClean="0"/>
              <a:t>t-1</a:t>
            </a:r>
            <a:r>
              <a:rPr lang="en-US" dirty="0" smtClean="0"/>
              <a:t>) </a:t>
            </a:r>
            <a:endParaRPr lang="en-US" i="1" dirty="0" smtClean="0"/>
          </a:p>
          <a:p>
            <a:pPr>
              <a:buNone/>
            </a:pPr>
            <a:r>
              <a:rPr lang="en-US" i="1" dirty="0" smtClean="0"/>
              <a:t>	</a:t>
            </a:r>
            <a:r>
              <a:rPr lang="el-GR" i="1" dirty="0" smtClean="0"/>
              <a:t>Δ</a:t>
            </a:r>
            <a:r>
              <a:rPr lang="en-US" i="1" dirty="0" smtClean="0"/>
              <a:t>p</a:t>
            </a:r>
            <a:r>
              <a:rPr lang="en-US" i="1" baseline="-25000" dirty="0" smtClean="0"/>
              <a:t>t </a:t>
            </a:r>
            <a:r>
              <a:rPr lang="en-US" dirty="0" smtClean="0"/>
              <a:t>= log (</a:t>
            </a:r>
            <a:r>
              <a:rPr lang="en-US" i="1" dirty="0" smtClean="0"/>
              <a:t>P</a:t>
            </a:r>
            <a:r>
              <a:rPr lang="en-US" i="1" baseline="-25000" dirty="0" smtClean="0"/>
              <a:t>t</a:t>
            </a:r>
            <a:r>
              <a:rPr lang="en-US" dirty="0" smtClean="0"/>
              <a:t>) - log (</a:t>
            </a:r>
            <a:r>
              <a:rPr lang="en-US" i="1" dirty="0" smtClean="0"/>
              <a:t>P</a:t>
            </a:r>
            <a:r>
              <a:rPr lang="en-US" i="1" baseline="-25000" dirty="0" smtClean="0"/>
              <a:t>t-1</a:t>
            </a:r>
            <a:r>
              <a:rPr lang="en-US" dirty="0" smtClean="0"/>
              <a:t>)</a:t>
            </a:r>
            <a:endParaRPr lang="en-US" i="1" dirty="0" smtClean="0"/>
          </a:p>
        </p:txBody>
      </p:sp>
      <p:sp>
        <p:nvSpPr>
          <p:cNvPr id="6" name="Title 1"/>
          <p:cNvSpPr txBox="1">
            <a:spLocks/>
          </p:cNvSpPr>
          <p:nvPr/>
        </p:nvSpPr>
        <p:spPr>
          <a:xfrm>
            <a:off x="2057400" y="381000"/>
            <a:ext cx="4876800" cy="762000"/>
          </a:xfrm>
          <a:prstGeom prst="rect">
            <a:avLst/>
          </a:prstGeom>
        </p:spPr>
        <p:txBody>
          <a:bodyPr vert="horz" anchor="ctr">
            <a:normAutofit/>
          </a:bodyPr>
          <a:lstStyle/>
          <a:p>
            <a:pPr marL="0" marR="0" lvl="0" indent="0" algn="ctr" fontAlgn="auto">
              <a:lnSpc>
                <a:spcPct val="100000"/>
              </a:lnSpc>
              <a:spcBef>
                <a:spcPct val="0"/>
              </a:spcBef>
              <a:spcAft>
                <a:spcPts val="0"/>
              </a:spcAft>
              <a:buClrTx/>
              <a:buSzTx/>
              <a:tabLst/>
              <a:defRPr/>
            </a:pPr>
            <a:r>
              <a:rPr lang="en-US" sz="2800" dirty="0">
                <a:gradFill>
                  <a:gsLst>
                    <a:gs pos="0">
                      <a:schemeClr val="tx1">
                        <a:lumMod val="50000"/>
                      </a:schemeClr>
                    </a:gs>
                    <a:gs pos="61000">
                      <a:schemeClr val="tx1"/>
                    </a:gs>
                  </a:gsLst>
                  <a:lin ang="5400000" scaled="0"/>
                </a:gradFill>
                <a:latin typeface="+mj-lt"/>
                <a:ea typeface="+mj-ea"/>
                <a:cs typeface="+mj-cs"/>
              </a:rPr>
              <a:t>Methodology</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lnSpcReduction="10000"/>
          </a:bodyPr>
          <a:lstStyle/>
          <a:p>
            <a:r>
              <a:rPr lang="en-US" b="1" dirty="0" smtClean="0"/>
              <a:t>Objectives of the study</a:t>
            </a:r>
          </a:p>
          <a:p>
            <a:pPr marL="0" indent="0">
              <a:buNone/>
            </a:pPr>
            <a:endParaRPr lang="en-US" b="1" dirty="0" smtClean="0"/>
          </a:p>
          <a:p>
            <a:r>
              <a:rPr lang="en-US" dirty="0"/>
              <a:t>Main findings</a:t>
            </a:r>
          </a:p>
          <a:p>
            <a:pPr marL="0" indent="0">
              <a:buNone/>
            </a:pPr>
            <a:endParaRPr lang="en-US" dirty="0" smtClean="0"/>
          </a:p>
          <a:p>
            <a:r>
              <a:rPr lang="en-US" dirty="0" smtClean="0"/>
              <a:t>Contributions</a:t>
            </a:r>
            <a:endParaRPr lang="en-US" dirty="0"/>
          </a:p>
          <a:p>
            <a:endParaRPr lang="en-US" dirty="0" smtClean="0"/>
          </a:p>
          <a:p>
            <a:r>
              <a:rPr lang="en-US" dirty="0" smtClean="0"/>
              <a:t>Literature review</a:t>
            </a:r>
          </a:p>
          <a:p>
            <a:endParaRPr lang="en-US" dirty="0" smtClean="0"/>
          </a:p>
          <a:p>
            <a:r>
              <a:rPr lang="en-US" dirty="0" smtClean="0"/>
              <a:t>Methodology</a:t>
            </a:r>
          </a:p>
          <a:p>
            <a:endParaRPr lang="en-US" dirty="0" smtClean="0"/>
          </a:p>
          <a:p>
            <a:r>
              <a:rPr lang="en-US" dirty="0" smtClean="0"/>
              <a:t>Estimation of variables and data description</a:t>
            </a:r>
          </a:p>
          <a:p>
            <a:endParaRPr lang="en-US" dirty="0" smtClean="0"/>
          </a:p>
          <a:p>
            <a:r>
              <a:rPr lang="en-US" dirty="0" smtClean="0"/>
              <a:t>Results and consistency tests</a:t>
            </a:r>
          </a:p>
          <a:p>
            <a:pPr marL="0" indent="0">
              <a:buNone/>
            </a:pPr>
            <a:endParaRPr lang="en-US" dirty="0" smtClean="0"/>
          </a:p>
          <a:p>
            <a:r>
              <a:rPr lang="en-US" dirty="0" smtClean="0"/>
              <a:t>Conclusion</a:t>
            </a:r>
          </a:p>
          <a:p>
            <a:endParaRPr lang="en-US" dirty="0" smtClean="0"/>
          </a:p>
        </p:txBody>
      </p:sp>
      <p:sp>
        <p:nvSpPr>
          <p:cNvPr id="2" name="Title 1"/>
          <p:cNvSpPr>
            <a:spLocks noGrp="1"/>
          </p:cNvSpPr>
          <p:nvPr>
            <p:ph type="title"/>
          </p:nvPr>
        </p:nvSpPr>
        <p:spPr>
          <a:xfrm>
            <a:off x="457200" y="381000"/>
            <a:ext cx="8229600" cy="1066800"/>
          </a:xfrm>
        </p:spPr>
        <p:txBody>
          <a:bodyPr/>
          <a:lstStyle/>
          <a:p>
            <a:r>
              <a:rPr lang="en-US" dirty="0" smtClean="0"/>
              <a:t>Structure of the presentation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126736"/>
          </a:xfrm>
        </p:spPr>
        <p:txBody>
          <a:bodyPr>
            <a:normAutofit fontScale="92500" lnSpcReduction="10000"/>
          </a:bodyPr>
          <a:lstStyle/>
          <a:p>
            <a:pPr>
              <a:buNone/>
            </a:pPr>
            <a:r>
              <a:rPr lang="en-US" sz="1900" b="1" u="sng" dirty="0" smtClean="0">
                <a:solidFill>
                  <a:schemeClr val="tx2"/>
                </a:solidFill>
              </a:rPr>
              <a:t>Step 1: Estimation of structural shocks</a:t>
            </a:r>
          </a:p>
          <a:p>
            <a:endParaRPr lang="en-GB" sz="2400" dirty="0" smtClean="0"/>
          </a:p>
          <a:p>
            <a:r>
              <a:rPr lang="en-GB" sz="1900" dirty="0" smtClean="0"/>
              <a:t>Then, the following reduced form VAR representation can be used: </a:t>
            </a:r>
          </a:p>
          <a:p>
            <a:endParaRPr lang="en-GB" sz="1900" dirty="0" smtClean="0"/>
          </a:p>
          <a:p>
            <a:endParaRPr lang="en-GB" sz="2200" dirty="0" smtClean="0"/>
          </a:p>
          <a:p>
            <a:endParaRPr lang="en-US" sz="2200" dirty="0" smtClean="0"/>
          </a:p>
          <a:p>
            <a:endParaRPr lang="en-US" sz="2200" dirty="0" smtClean="0"/>
          </a:p>
          <a:p>
            <a:endParaRPr lang="en-US" sz="2200" dirty="0" smtClean="0"/>
          </a:p>
          <a:p>
            <a:pPr>
              <a:buNone/>
            </a:pPr>
            <a:endParaRPr lang="en-US" sz="2200" dirty="0" smtClean="0"/>
          </a:p>
          <a:p>
            <a:pPr>
              <a:buNone/>
            </a:pPr>
            <a:r>
              <a:rPr lang="en-GB" sz="2200" dirty="0" smtClean="0"/>
              <a:t>	</a:t>
            </a:r>
          </a:p>
          <a:p>
            <a:pPr>
              <a:buNone/>
            </a:pPr>
            <a:r>
              <a:rPr lang="en-GB" sz="2200" dirty="0" smtClean="0"/>
              <a:t>	where </a:t>
            </a:r>
            <a:r>
              <a:rPr lang="en-GB" sz="2200" i="1" dirty="0" err="1" smtClean="0"/>
              <a:t>b</a:t>
            </a:r>
            <a:r>
              <a:rPr lang="en-GB" sz="2200" i="1" baseline="-25000" dirty="0" err="1" smtClean="0"/>
              <a:t>ij</a:t>
            </a:r>
            <a:r>
              <a:rPr lang="en-GB" sz="2200" dirty="0" smtClean="0"/>
              <a:t> denotes coefficients and </a:t>
            </a:r>
            <a:r>
              <a:rPr lang="en-GB" sz="2200" i="1" dirty="0" smtClean="0"/>
              <a:t>K</a:t>
            </a:r>
            <a:r>
              <a:rPr lang="en-GB" sz="2200" dirty="0" smtClean="0"/>
              <a:t> is the lag length chosen.</a:t>
            </a:r>
          </a:p>
          <a:p>
            <a:pPr>
              <a:buNone/>
            </a:pPr>
            <a:endParaRPr lang="en-GB" sz="2200" dirty="0" smtClean="0"/>
          </a:p>
          <a:p>
            <a:pPr>
              <a:buNone/>
            </a:pPr>
            <a:r>
              <a:rPr lang="en-GB" sz="2200" dirty="0" smtClean="0"/>
              <a:t>	</a:t>
            </a:r>
            <a:r>
              <a:rPr lang="en-GB" sz="1900" dirty="0" smtClean="0"/>
              <a:t>The white-noise disturbances </a:t>
            </a:r>
            <a:r>
              <a:rPr lang="en-GB" sz="1900" i="1" dirty="0" smtClean="0"/>
              <a:t>u</a:t>
            </a:r>
            <a:r>
              <a:rPr lang="en-GB" sz="1900" i="1" baseline="30000" dirty="0" smtClean="0"/>
              <a:t>y</a:t>
            </a:r>
            <a:r>
              <a:rPr lang="en-GB" sz="1900" dirty="0" smtClean="0"/>
              <a:t> and </a:t>
            </a:r>
            <a:r>
              <a:rPr lang="en-GB" sz="1900" i="1" dirty="0" smtClean="0"/>
              <a:t>u</a:t>
            </a:r>
            <a:r>
              <a:rPr lang="en-GB" sz="1900" i="1" baseline="30000" dirty="0" smtClean="0"/>
              <a:t>p</a:t>
            </a:r>
            <a:r>
              <a:rPr lang="en-GB" sz="1900" dirty="0" smtClean="0"/>
              <a:t> are not structural; they rather represent the unexplained components in the equations for output growth and inflation movements.</a:t>
            </a:r>
          </a:p>
          <a:p>
            <a:endParaRPr lang="en-GB" sz="2400" baseline="-25000" dirty="0" smtClean="0"/>
          </a:p>
          <a:p>
            <a:endParaRPr lang="en-GB" sz="2400" baseline="-25000" dirty="0" smtClean="0"/>
          </a:p>
          <a:p>
            <a:endParaRPr lang="en-US" sz="2400" dirty="0" smtClean="0"/>
          </a:p>
        </p:txBody>
      </p:sp>
      <p:graphicFrame>
        <p:nvGraphicFramePr>
          <p:cNvPr id="32770" name="Object 2"/>
          <p:cNvGraphicFramePr>
            <a:graphicFrameLocks noChangeAspect="1"/>
          </p:cNvGraphicFramePr>
          <p:nvPr/>
        </p:nvGraphicFramePr>
        <p:xfrm>
          <a:off x="838200" y="2438400"/>
          <a:ext cx="6019800" cy="976244"/>
        </p:xfrm>
        <a:graphic>
          <a:graphicData uri="http://schemas.openxmlformats.org/presentationml/2006/ole">
            <mc:AlternateContent xmlns:mc="http://schemas.openxmlformats.org/markup-compatibility/2006">
              <mc:Choice xmlns:v="urn:schemas-microsoft-com:vml" Requires="v">
                <p:oleObj spid="_x0000_s32784" name="Equation" r:id="rId3" imgW="2628900" imgH="431800" progId="Equation.3">
                  <p:embed/>
                </p:oleObj>
              </mc:Choice>
              <mc:Fallback>
                <p:oleObj name="Equation" r:id="rId3" imgW="2628900" imgH="431800" progId="Equation.3">
                  <p:embed/>
                  <p:pic>
                    <p:nvPicPr>
                      <p:cNvPr id="0"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2438400"/>
                        <a:ext cx="6019800" cy="976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2771" name="Object 3"/>
          <p:cNvGraphicFramePr>
            <a:graphicFrameLocks noChangeAspect="1"/>
          </p:cNvGraphicFramePr>
          <p:nvPr/>
        </p:nvGraphicFramePr>
        <p:xfrm>
          <a:off x="838200" y="3276600"/>
          <a:ext cx="6118411" cy="990600"/>
        </p:xfrm>
        <a:graphic>
          <a:graphicData uri="http://schemas.openxmlformats.org/presentationml/2006/ole">
            <mc:AlternateContent xmlns:mc="http://schemas.openxmlformats.org/markup-compatibility/2006">
              <mc:Choice xmlns:v="urn:schemas-microsoft-com:vml" Requires="v">
                <p:oleObj spid="_x0000_s32785" name="Equation" r:id="rId5" imgW="2667000" imgH="431800" progId="Equation.3">
                  <p:embed/>
                </p:oleObj>
              </mc:Choice>
              <mc:Fallback>
                <p:oleObj name="Equation" r:id="rId5" imgW="2667000" imgH="431800" progId="Equation.3">
                  <p:embed/>
                  <p:pic>
                    <p:nvPicPr>
                      <p:cNvPr id="0" name="Picture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200" y="3276600"/>
                        <a:ext cx="6118411"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TextBox 5"/>
          <p:cNvSpPr txBox="1"/>
          <p:nvPr/>
        </p:nvSpPr>
        <p:spPr>
          <a:xfrm>
            <a:off x="7467600" y="2743200"/>
            <a:ext cx="686406" cy="430887"/>
          </a:xfrm>
          <a:prstGeom prst="rect">
            <a:avLst/>
          </a:prstGeom>
          <a:noFill/>
        </p:spPr>
        <p:txBody>
          <a:bodyPr wrap="none" rtlCol="0">
            <a:spAutoFit/>
          </a:bodyPr>
          <a:lstStyle/>
          <a:p>
            <a:r>
              <a:rPr lang="en-US" sz="2200" dirty="0" smtClean="0"/>
              <a:t>( 3 )</a:t>
            </a:r>
            <a:endParaRPr lang="en-US" sz="2200" dirty="0"/>
          </a:p>
        </p:txBody>
      </p:sp>
      <p:sp>
        <p:nvSpPr>
          <p:cNvPr id="7" name="TextBox 6"/>
          <p:cNvSpPr txBox="1"/>
          <p:nvPr/>
        </p:nvSpPr>
        <p:spPr>
          <a:xfrm>
            <a:off x="7467600" y="3505200"/>
            <a:ext cx="686406" cy="430887"/>
          </a:xfrm>
          <a:prstGeom prst="rect">
            <a:avLst/>
          </a:prstGeom>
          <a:noFill/>
        </p:spPr>
        <p:txBody>
          <a:bodyPr wrap="none" rtlCol="0">
            <a:spAutoFit/>
          </a:bodyPr>
          <a:lstStyle/>
          <a:p>
            <a:r>
              <a:rPr lang="en-US" sz="2200" dirty="0" smtClean="0"/>
              <a:t>( 4 )</a:t>
            </a:r>
            <a:endParaRPr lang="en-US" sz="2200" dirty="0"/>
          </a:p>
        </p:txBody>
      </p:sp>
      <p:sp>
        <p:nvSpPr>
          <p:cNvPr id="9" name="Title 1"/>
          <p:cNvSpPr txBox="1">
            <a:spLocks/>
          </p:cNvSpPr>
          <p:nvPr/>
        </p:nvSpPr>
        <p:spPr>
          <a:xfrm>
            <a:off x="2057400" y="381000"/>
            <a:ext cx="4876800" cy="762000"/>
          </a:xfrm>
          <a:prstGeom prst="rect">
            <a:avLst/>
          </a:prstGeom>
        </p:spPr>
        <p:txBody>
          <a:bodyPr vert="horz" anchor="ctr">
            <a:normAutofit/>
          </a:bodyPr>
          <a:lstStyle/>
          <a:p>
            <a:pPr marL="0" marR="0" lvl="0" indent="0" algn="ctr" fontAlgn="auto">
              <a:lnSpc>
                <a:spcPct val="100000"/>
              </a:lnSpc>
              <a:spcBef>
                <a:spcPct val="0"/>
              </a:spcBef>
              <a:spcAft>
                <a:spcPts val="0"/>
              </a:spcAft>
              <a:buClrTx/>
              <a:buSzTx/>
              <a:tabLst/>
              <a:defRPr/>
            </a:pPr>
            <a:r>
              <a:rPr lang="en-US" sz="2800" dirty="0">
                <a:gradFill>
                  <a:gsLst>
                    <a:gs pos="0">
                      <a:schemeClr val="tx1">
                        <a:lumMod val="50000"/>
                      </a:schemeClr>
                    </a:gs>
                    <a:gs pos="61000">
                      <a:schemeClr val="tx1"/>
                    </a:gs>
                  </a:gsLst>
                  <a:lin ang="5400000" scaled="0"/>
                </a:gradFill>
                <a:latin typeface="+mj-lt"/>
                <a:ea typeface="+mj-ea"/>
                <a:cs typeface="+mj-cs"/>
              </a:rPr>
              <a:t>Methodology</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5334000"/>
          </a:xfrm>
        </p:spPr>
        <p:txBody>
          <a:bodyPr>
            <a:normAutofit/>
          </a:bodyPr>
          <a:lstStyle/>
          <a:p>
            <a:pPr>
              <a:buNone/>
            </a:pPr>
            <a:r>
              <a:rPr lang="en-US" sz="2000" b="1" u="sng" dirty="0" smtClean="0">
                <a:solidFill>
                  <a:schemeClr val="tx2"/>
                </a:solidFill>
              </a:rPr>
              <a:t>Step 1: Estimation of structural shocks</a:t>
            </a:r>
          </a:p>
          <a:p>
            <a:r>
              <a:rPr lang="en-GB" sz="2000" dirty="0" smtClean="0"/>
              <a:t>The critical insight for identification of the supply and demand shocks is that the unexplained components of output and prices from equation (3) and (4) are composites of the structural shocks from equations (1) and (2). </a:t>
            </a:r>
          </a:p>
          <a:p>
            <a:endParaRPr lang="en-GB" sz="2000" dirty="0" smtClean="0"/>
          </a:p>
          <a:p>
            <a:r>
              <a:rPr lang="en-GB" sz="2000" dirty="0" smtClean="0"/>
              <a:t>In other words, the VAR residuals are a linear combination of supply and demand shocks in the matrix form </a:t>
            </a:r>
            <a:r>
              <a:rPr lang="en-GB" sz="2000" i="1" dirty="0" err="1" smtClean="0"/>
              <a:t>u</a:t>
            </a:r>
            <a:r>
              <a:rPr lang="en-GB" sz="2000" i="1" baseline="-25000" dirty="0" err="1" smtClean="0"/>
              <a:t>t</a:t>
            </a:r>
            <a:r>
              <a:rPr lang="en-GB" sz="2000" i="1" dirty="0" smtClean="0"/>
              <a:t>=C*</a:t>
            </a:r>
            <a:r>
              <a:rPr lang="en-GB" sz="2000" i="1" dirty="0" err="1" smtClean="0"/>
              <a:t>ε</a:t>
            </a:r>
            <a:r>
              <a:rPr lang="en-GB" sz="2000" i="1" baseline="-25000" dirty="0" err="1" smtClean="0"/>
              <a:t>t</a:t>
            </a:r>
            <a:r>
              <a:rPr lang="en-GB" sz="2000" dirty="0" smtClean="0"/>
              <a:t>.</a:t>
            </a:r>
          </a:p>
          <a:p>
            <a:pPr>
              <a:buNone/>
            </a:pPr>
            <a:endParaRPr lang="en-GB" sz="1600" baseline="-25000" dirty="0" smtClean="0"/>
          </a:p>
          <a:p>
            <a:endParaRPr lang="en-GB" sz="1600" dirty="0" smtClean="0"/>
          </a:p>
          <a:p>
            <a:endParaRPr lang="en-GB" sz="1600" dirty="0" smtClean="0"/>
          </a:p>
          <a:p>
            <a:endParaRPr lang="en-GB" sz="1600" dirty="0" smtClean="0"/>
          </a:p>
          <a:p>
            <a:endParaRPr lang="en-GB" sz="1600" dirty="0" smtClean="0"/>
          </a:p>
          <a:p>
            <a:endParaRPr lang="en-US" dirty="0"/>
          </a:p>
        </p:txBody>
      </p:sp>
      <p:graphicFrame>
        <p:nvGraphicFramePr>
          <p:cNvPr id="60417" name="Object 1"/>
          <p:cNvGraphicFramePr>
            <a:graphicFrameLocks noChangeAspect="1"/>
          </p:cNvGraphicFramePr>
          <p:nvPr/>
        </p:nvGraphicFramePr>
        <p:xfrm>
          <a:off x="838199" y="5105400"/>
          <a:ext cx="2743201" cy="566531"/>
        </p:xfrm>
        <a:graphic>
          <a:graphicData uri="http://schemas.openxmlformats.org/presentationml/2006/ole">
            <mc:AlternateContent xmlns:mc="http://schemas.openxmlformats.org/markup-compatibility/2006">
              <mc:Choice xmlns:v="urn:schemas-microsoft-com:vml" Requires="v">
                <p:oleObj spid="_x0000_s60431" name="Equation" r:id="rId3" imgW="1168400" imgH="241300" progId="Equation.3">
                  <p:embed/>
                </p:oleObj>
              </mc:Choice>
              <mc:Fallback>
                <p:oleObj name="Equation" r:id="rId3" imgW="1168400" imgH="241300" progId="Equation.3">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199" y="5105400"/>
                        <a:ext cx="2743201" cy="566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0418" name="Object 2"/>
          <p:cNvGraphicFramePr>
            <a:graphicFrameLocks noChangeAspect="1"/>
          </p:cNvGraphicFramePr>
          <p:nvPr/>
        </p:nvGraphicFramePr>
        <p:xfrm>
          <a:off x="838200" y="5791200"/>
          <a:ext cx="2638926" cy="533400"/>
        </p:xfrm>
        <a:graphic>
          <a:graphicData uri="http://schemas.openxmlformats.org/presentationml/2006/ole">
            <mc:AlternateContent xmlns:mc="http://schemas.openxmlformats.org/markup-compatibility/2006">
              <mc:Choice xmlns:v="urn:schemas-microsoft-com:vml" Requires="v">
                <p:oleObj spid="_x0000_s60432" name="Equation" r:id="rId5" imgW="1193800" imgH="241300" progId="Equation.3">
                  <p:embed/>
                </p:oleObj>
              </mc:Choice>
              <mc:Fallback>
                <p:oleObj name="Equation" r:id="rId5" imgW="1193800" imgH="241300" progId="Equation.3">
                  <p:embed/>
                  <p:pic>
                    <p:nvPicPr>
                      <p:cNvPr id="0" name="Picture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200" y="5791200"/>
                        <a:ext cx="2638926"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TextBox 5"/>
          <p:cNvSpPr txBox="1"/>
          <p:nvPr/>
        </p:nvSpPr>
        <p:spPr>
          <a:xfrm>
            <a:off x="4648200" y="5181600"/>
            <a:ext cx="686406" cy="430887"/>
          </a:xfrm>
          <a:prstGeom prst="rect">
            <a:avLst/>
          </a:prstGeom>
          <a:noFill/>
        </p:spPr>
        <p:txBody>
          <a:bodyPr wrap="none" rtlCol="0">
            <a:spAutoFit/>
          </a:bodyPr>
          <a:lstStyle/>
          <a:p>
            <a:r>
              <a:rPr lang="en-US" sz="2200" dirty="0" smtClean="0"/>
              <a:t>( 5 )</a:t>
            </a:r>
            <a:endParaRPr lang="en-US" sz="2200" dirty="0"/>
          </a:p>
        </p:txBody>
      </p:sp>
      <p:sp>
        <p:nvSpPr>
          <p:cNvPr id="7" name="TextBox 6"/>
          <p:cNvSpPr txBox="1"/>
          <p:nvPr/>
        </p:nvSpPr>
        <p:spPr>
          <a:xfrm>
            <a:off x="4648200" y="5791200"/>
            <a:ext cx="686406" cy="430887"/>
          </a:xfrm>
          <a:prstGeom prst="rect">
            <a:avLst/>
          </a:prstGeom>
          <a:noFill/>
        </p:spPr>
        <p:txBody>
          <a:bodyPr wrap="none" rtlCol="0">
            <a:spAutoFit/>
          </a:bodyPr>
          <a:lstStyle/>
          <a:p>
            <a:r>
              <a:rPr lang="en-US" sz="2200" dirty="0" smtClean="0"/>
              <a:t>( 6 )</a:t>
            </a:r>
            <a:endParaRPr lang="en-US" sz="2200" dirty="0"/>
          </a:p>
        </p:txBody>
      </p:sp>
      <p:sp>
        <p:nvSpPr>
          <p:cNvPr id="10" name="Title 1"/>
          <p:cNvSpPr txBox="1">
            <a:spLocks/>
          </p:cNvSpPr>
          <p:nvPr/>
        </p:nvSpPr>
        <p:spPr>
          <a:xfrm>
            <a:off x="2057400" y="381000"/>
            <a:ext cx="4876800" cy="762000"/>
          </a:xfrm>
          <a:prstGeom prst="rect">
            <a:avLst/>
          </a:prstGeom>
        </p:spPr>
        <p:txBody>
          <a:bodyPr vert="horz" anchor="ctr">
            <a:normAutofit/>
          </a:bodyPr>
          <a:lstStyle/>
          <a:p>
            <a:pPr marL="0" marR="0" lvl="0" indent="0" algn="ctr" fontAlgn="auto">
              <a:lnSpc>
                <a:spcPct val="100000"/>
              </a:lnSpc>
              <a:spcBef>
                <a:spcPct val="0"/>
              </a:spcBef>
              <a:spcAft>
                <a:spcPts val="0"/>
              </a:spcAft>
              <a:buClrTx/>
              <a:buSzTx/>
              <a:tabLst/>
              <a:defRPr/>
            </a:pPr>
            <a:r>
              <a:rPr lang="en-US" sz="2800" dirty="0">
                <a:gradFill>
                  <a:gsLst>
                    <a:gs pos="0">
                      <a:schemeClr val="tx1">
                        <a:lumMod val="50000"/>
                      </a:schemeClr>
                    </a:gs>
                    <a:gs pos="61000">
                      <a:schemeClr val="tx1"/>
                    </a:gs>
                  </a:gsLst>
                  <a:lin ang="5400000" scaled="0"/>
                </a:gradFill>
                <a:latin typeface="+mj-lt"/>
                <a:ea typeface="+mj-ea"/>
                <a:cs typeface="+mj-cs"/>
              </a:rPr>
              <a:t>Methodology</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610600" cy="5486400"/>
          </a:xfrm>
        </p:spPr>
        <p:txBody>
          <a:bodyPr>
            <a:normAutofit/>
          </a:bodyPr>
          <a:lstStyle/>
          <a:p>
            <a:pPr>
              <a:buNone/>
            </a:pPr>
            <a:r>
              <a:rPr lang="en-US" sz="2000" b="1" u="sng" dirty="0" smtClean="0">
                <a:solidFill>
                  <a:schemeClr val="tx2"/>
                </a:solidFill>
              </a:rPr>
              <a:t>Step 1: Estimation of structural shocks</a:t>
            </a:r>
          </a:p>
          <a:p>
            <a:pPr>
              <a:buNone/>
            </a:pPr>
            <a:endParaRPr lang="en-GB" sz="2000" dirty="0" smtClean="0"/>
          </a:p>
          <a:p>
            <a:r>
              <a:rPr lang="en-GB" sz="2000" dirty="0" smtClean="0"/>
              <a:t>The main contribution of Blanchard and </a:t>
            </a:r>
            <a:r>
              <a:rPr lang="en-GB" sz="2000" dirty="0" err="1" smtClean="0"/>
              <a:t>Quah</a:t>
            </a:r>
            <a:r>
              <a:rPr lang="en-GB" sz="2000" dirty="0" smtClean="0"/>
              <a:t> (1989) and </a:t>
            </a:r>
            <a:r>
              <a:rPr lang="en-GB" sz="2000" dirty="0" err="1" smtClean="0"/>
              <a:t>Bayoumi</a:t>
            </a:r>
            <a:r>
              <a:rPr lang="en-GB" sz="2000" dirty="0" smtClean="0"/>
              <a:t> and Eichengreen (1993) consist of recovering the four coefficients in matrix </a:t>
            </a:r>
            <a:r>
              <a:rPr lang="en-GB" sz="2000" i="1" dirty="0" smtClean="0"/>
              <a:t>C</a:t>
            </a:r>
            <a:r>
              <a:rPr lang="en-GB" sz="2000" dirty="0" smtClean="0"/>
              <a:t>. </a:t>
            </a:r>
          </a:p>
          <a:p>
            <a:endParaRPr lang="en-GB" sz="1200" dirty="0" smtClean="0"/>
          </a:p>
          <a:p>
            <a:r>
              <a:rPr lang="en-GB" sz="2000" dirty="0" smtClean="0"/>
              <a:t>They define four restrictions necessary for identification of the four coefficients of matrix </a:t>
            </a:r>
            <a:r>
              <a:rPr lang="en-GB" sz="2000" i="1" dirty="0" smtClean="0"/>
              <a:t>C</a:t>
            </a:r>
            <a:r>
              <a:rPr lang="en-GB" sz="2000" dirty="0" smtClean="0"/>
              <a:t> in the following way:</a:t>
            </a:r>
          </a:p>
          <a:p>
            <a:pPr>
              <a:buNone/>
            </a:pPr>
            <a:r>
              <a:rPr lang="en-GB" sz="1200" dirty="0" smtClean="0"/>
              <a:t> </a:t>
            </a:r>
            <a:endParaRPr lang="en-US" sz="1200" dirty="0" smtClean="0"/>
          </a:p>
          <a:p>
            <a:pPr lvl="1"/>
            <a:r>
              <a:rPr lang="en-GB" sz="1800" i="1" dirty="0" smtClean="0"/>
              <a:t>Restriction 1:</a:t>
            </a:r>
            <a:r>
              <a:rPr lang="en-GB" sz="1800" dirty="0" smtClean="0"/>
              <a:t> The variance of supply shocks is unity: </a:t>
            </a:r>
            <a:r>
              <a:rPr lang="en-GB" sz="1800" dirty="0" err="1" smtClean="0"/>
              <a:t>Var</a:t>
            </a:r>
            <a:r>
              <a:rPr lang="en-GB" sz="1800" dirty="0" smtClean="0"/>
              <a:t>(</a:t>
            </a:r>
            <a:r>
              <a:rPr lang="en-GB" sz="1800" i="1" dirty="0" err="1" smtClean="0"/>
              <a:t>ε</a:t>
            </a:r>
            <a:r>
              <a:rPr lang="en-GB" sz="1800" i="1" baseline="30000" dirty="0" err="1" smtClean="0"/>
              <a:t>S</a:t>
            </a:r>
            <a:r>
              <a:rPr lang="en-GB" sz="1800" i="1" dirty="0" smtClean="0"/>
              <a:t>)</a:t>
            </a:r>
            <a:r>
              <a:rPr lang="en-GB" sz="1800" dirty="0" smtClean="0"/>
              <a:t>=1</a:t>
            </a:r>
            <a:endParaRPr lang="en-US" sz="1800" dirty="0" smtClean="0"/>
          </a:p>
          <a:p>
            <a:pPr lvl="1"/>
            <a:r>
              <a:rPr lang="en-GB" sz="1800" i="1" dirty="0" smtClean="0"/>
              <a:t>Restriction 2:</a:t>
            </a:r>
            <a:r>
              <a:rPr lang="en-GB" sz="1800" dirty="0" smtClean="0"/>
              <a:t> The variance of demand shocks is unity: </a:t>
            </a:r>
            <a:r>
              <a:rPr lang="en-GB" sz="1800" dirty="0" err="1" smtClean="0"/>
              <a:t>Var</a:t>
            </a:r>
            <a:r>
              <a:rPr lang="en-GB" sz="1800" dirty="0" smtClean="0"/>
              <a:t>(</a:t>
            </a:r>
            <a:r>
              <a:rPr lang="en-GB" sz="1800" i="1" dirty="0" err="1" smtClean="0"/>
              <a:t>ε</a:t>
            </a:r>
            <a:r>
              <a:rPr lang="en-GB" sz="1800" i="1" baseline="30000" dirty="0" err="1" smtClean="0"/>
              <a:t>D</a:t>
            </a:r>
            <a:r>
              <a:rPr lang="en-GB" sz="1800" i="1" dirty="0" smtClean="0"/>
              <a:t>)</a:t>
            </a:r>
            <a:r>
              <a:rPr lang="en-GB" sz="1800" dirty="0" smtClean="0"/>
              <a:t>=1</a:t>
            </a:r>
            <a:endParaRPr lang="en-US" sz="1800" dirty="0" smtClean="0"/>
          </a:p>
          <a:p>
            <a:pPr lvl="1"/>
            <a:r>
              <a:rPr lang="en-GB" sz="1800" i="1" dirty="0" smtClean="0"/>
              <a:t>Restriction 3:</a:t>
            </a:r>
            <a:r>
              <a:rPr lang="en-GB" sz="1800" dirty="0" smtClean="0"/>
              <a:t> The supply and demand shocks are orthogonal, implying that: </a:t>
            </a:r>
            <a:r>
              <a:rPr lang="en-GB" sz="1800" dirty="0" err="1" smtClean="0"/>
              <a:t>Cov</a:t>
            </a:r>
            <a:r>
              <a:rPr lang="en-GB" sz="1800" dirty="0" smtClean="0"/>
              <a:t> (</a:t>
            </a:r>
            <a:r>
              <a:rPr lang="en-GB" sz="1800" i="1" dirty="0" err="1" smtClean="0"/>
              <a:t>ε</a:t>
            </a:r>
            <a:r>
              <a:rPr lang="en-GB" sz="1800" i="1" baseline="30000" dirty="0" err="1" smtClean="0"/>
              <a:t>S</a:t>
            </a:r>
            <a:r>
              <a:rPr lang="en-GB" sz="1800" dirty="0" smtClean="0"/>
              <a:t>, </a:t>
            </a:r>
            <a:r>
              <a:rPr lang="en-GB" sz="1800" i="1" dirty="0" err="1" smtClean="0"/>
              <a:t>ε</a:t>
            </a:r>
            <a:r>
              <a:rPr lang="en-GB" sz="1800" i="1" baseline="30000" dirty="0" err="1" smtClean="0"/>
              <a:t>D</a:t>
            </a:r>
            <a:r>
              <a:rPr lang="en-GB" sz="1800" i="1" dirty="0" smtClean="0"/>
              <a:t>)</a:t>
            </a:r>
            <a:r>
              <a:rPr lang="en-GB" sz="1800" dirty="0" smtClean="0"/>
              <a:t>=0.</a:t>
            </a:r>
          </a:p>
          <a:p>
            <a:endParaRPr lang="en-GB" sz="1200" dirty="0" smtClean="0"/>
          </a:p>
          <a:p>
            <a:r>
              <a:rPr lang="en-GB" sz="2000" dirty="0" smtClean="0"/>
              <a:t>The first two restrictions represent simple normalization, setting the variance of supply and demand shocks to unity. The third one is derived from the assumption that the supply and demand shocks are uncorrelated.</a:t>
            </a:r>
            <a:endParaRPr lang="en-US" sz="2000" dirty="0"/>
          </a:p>
        </p:txBody>
      </p:sp>
      <p:sp>
        <p:nvSpPr>
          <p:cNvPr id="6" name="Title 1"/>
          <p:cNvSpPr txBox="1">
            <a:spLocks/>
          </p:cNvSpPr>
          <p:nvPr/>
        </p:nvSpPr>
        <p:spPr>
          <a:xfrm>
            <a:off x="2057400" y="381000"/>
            <a:ext cx="4876800" cy="762000"/>
          </a:xfrm>
          <a:prstGeom prst="rect">
            <a:avLst/>
          </a:prstGeom>
        </p:spPr>
        <p:txBody>
          <a:bodyPr vert="horz" anchor="ctr">
            <a:normAutofit/>
          </a:bodyPr>
          <a:lstStyle/>
          <a:p>
            <a:pPr marL="0" marR="0" lvl="0" indent="0" algn="ctr" fontAlgn="auto">
              <a:lnSpc>
                <a:spcPct val="100000"/>
              </a:lnSpc>
              <a:spcBef>
                <a:spcPct val="0"/>
              </a:spcBef>
              <a:spcAft>
                <a:spcPts val="0"/>
              </a:spcAft>
              <a:buClrTx/>
              <a:buSzTx/>
              <a:tabLst/>
              <a:defRPr/>
            </a:pPr>
            <a:r>
              <a:rPr lang="en-US" sz="2800" dirty="0">
                <a:gradFill>
                  <a:gsLst>
                    <a:gs pos="0">
                      <a:schemeClr val="tx1">
                        <a:lumMod val="50000"/>
                      </a:schemeClr>
                    </a:gs>
                    <a:gs pos="61000">
                      <a:schemeClr val="tx1"/>
                    </a:gs>
                  </a:gsLst>
                  <a:lin ang="5400000" scaled="0"/>
                </a:gradFill>
                <a:latin typeface="+mj-lt"/>
                <a:ea typeface="+mj-ea"/>
                <a:cs typeface="+mj-cs"/>
              </a:rPr>
              <a:t>Methodology</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89888"/>
            <a:ext cx="8229600" cy="5163312"/>
          </a:xfrm>
        </p:spPr>
        <p:txBody>
          <a:bodyPr>
            <a:normAutofit/>
          </a:bodyPr>
          <a:lstStyle/>
          <a:p>
            <a:pPr>
              <a:buNone/>
            </a:pPr>
            <a:r>
              <a:rPr lang="en-US" sz="2000" b="1" u="sng" dirty="0" smtClean="0">
                <a:solidFill>
                  <a:schemeClr val="tx2"/>
                </a:solidFill>
              </a:rPr>
              <a:t>Step 1: Estimation of structural shocks</a:t>
            </a:r>
          </a:p>
          <a:p>
            <a:r>
              <a:rPr lang="en-GB" sz="2000" dirty="0" smtClean="0"/>
              <a:t>As Enders (2004) explains, given equation (5) and assuming that the expectation of a supply or demand shock is zero:</a:t>
            </a:r>
          </a:p>
          <a:p>
            <a:endParaRPr lang="en-GB" sz="2000" dirty="0" smtClean="0"/>
          </a:p>
          <a:p>
            <a:endParaRPr lang="en-GB" sz="2000" dirty="0" smtClean="0"/>
          </a:p>
          <a:p>
            <a:pPr>
              <a:buNone/>
            </a:pPr>
            <a:r>
              <a:rPr lang="en-GB" sz="2000" dirty="0" smtClean="0"/>
              <a:t>	the normalization: </a:t>
            </a:r>
            <a:r>
              <a:rPr lang="en-GB" sz="2000" dirty="0" err="1" smtClean="0"/>
              <a:t>Var</a:t>
            </a:r>
            <a:r>
              <a:rPr lang="en-GB" sz="2000" dirty="0" smtClean="0"/>
              <a:t>(</a:t>
            </a:r>
            <a:r>
              <a:rPr lang="en-GB" sz="2000" i="1" dirty="0" err="1" smtClean="0"/>
              <a:t>ε</a:t>
            </a:r>
            <a:r>
              <a:rPr lang="en-GB" sz="2000" i="1" baseline="30000" dirty="0" err="1" smtClean="0"/>
              <a:t>S</a:t>
            </a:r>
            <a:r>
              <a:rPr lang="en-GB" sz="2000" i="1" dirty="0" smtClean="0"/>
              <a:t>) </a:t>
            </a:r>
            <a:r>
              <a:rPr lang="en-GB" sz="2000" dirty="0" smtClean="0"/>
              <a:t>= </a:t>
            </a:r>
            <a:r>
              <a:rPr lang="en-GB" sz="2000" dirty="0" err="1" smtClean="0"/>
              <a:t>Var</a:t>
            </a:r>
            <a:r>
              <a:rPr lang="en-GB" sz="2000" dirty="0" smtClean="0"/>
              <a:t>(</a:t>
            </a:r>
            <a:r>
              <a:rPr lang="en-GB" sz="2000" i="1" dirty="0" err="1" smtClean="0"/>
              <a:t>ε</a:t>
            </a:r>
            <a:r>
              <a:rPr lang="en-GB" sz="2000" i="1" baseline="30000" dirty="0" err="1" smtClean="0"/>
              <a:t>D</a:t>
            </a:r>
            <a:r>
              <a:rPr lang="en-GB" sz="2000" i="1" dirty="0" smtClean="0"/>
              <a:t>) </a:t>
            </a:r>
            <a:r>
              <a:rPr lang="en-GB" sz="2000" dirty="0" smtClean="0"/>
              <a:t>= 1, means that the variance of </a:t>
            </a:r>
            <a:r>
              <a:rPr lang="en-GB" sz="2000" i="1" dirty="0" err="1" smtClean="0"/>
              <a:t>u</a:t>
            </a:r>
            <a:r>
              <a:rPr lang="en-GB" sz="2000" i="1" baseline="30000" dirty="0" err="1" smtClean="0"/>
              <a:t>y</a:t>
            </a:r>
            <a:r>
              <a:rPr lang="en-GB" sz="2000" i="1" dirty="0" smtClean="0"/>
              <a:t> is:</a:t>
            </a:r>
            <a:r>
              <a:rPr lang="en-GB" sz="2000" dirty="0" smtClean="0"/>
              <a:t>  </a:t>
            </a:r>
            <a:endParaRPr lang="en-US" sz="2000" dirty="0" smtClean="0"/>
          </a:p>
          <a:p>
            <a:endParaRPr lang="en-US" sz="2000" dirty="0" smtClean="0"/>
          </a:p>
          <a:p>
            <a:endParaRPr lang="en-GB" sz="2000" dirty="0" smtClean="0"/>
          </a:p>
          <a:p>
            <a:r>
              <a:rPr lang="en-GB" sz="2000" dirty="0" smtClean="0"/>
              <a:t>Also, given equation (6) and assuming that </a:t>
            </a:r>
          </a:p>
          <a:p>
            <a:pPr>
              <a:buNone/>
            </a:pPr>
            <a:r>
              <a:rPr lang="en-GB" sz="2000" dirty="0" smtClean="0"/>
              <a:t>	the normalization implies that the variance of </a:t>
            </a:r>
            <a:r>
              <a:rPr lang="en-GB" sz="2000" i="1" dirty="0" smtClean="0"/>
              <a:t>u</a:t>
            </a:r>
            <a:r>
              <a:rPr lang="en-GB" sz="2000" i="1" baseline="30000" dirty="0" smtClean="0"/>
              <a:t>p</a:t>
            </a:r>
            <a:r>
              <a:rPr lang="en-GB" sz="2000" i="1" dirty="0" smtClean="0"/>
              <a:t> </a:t>
            </a:r>
            <a:r>
              <a:rPr lang="en-GB" sz="2000" dirty="0" smtClean="0"/>
              <a:t>is: </a:t>
            </a:r>
            <a:endParaRPr lang="en-US" sz="2000" dirty="0" smtClean="0"/>
          </a:p>
          <a:p>
            <a:pPr>
              <a:buNone/>
            </a:pPr>
            <a:endParaRPr lang="en-US" sz="2000" dirty="0" smtClean="0"/>
          </a:p>
          <a:p>
            <a:endParaRPr lang="en-US" sz="2400" dirty="0"/>
          </a:p>
        </p:txBody>
      </p:sp>
      <p:graphicFrame>
        <p:nvGraphicFramePr>
          <p:cNvPr id="66562" name="Object 2"/>
          <p:cNvGraphicFramePr>
            <a:graphicFrameLocks noChangeAspect="1"/>
          </p:cNvGraphicFramePr>
          <p:nvPr>
            <p:extLst>
              <p:ext uri="{D42A27DB-BD31-4B8C-83A1-F6EECF244321}">
                <p14:modId xmlns:p14="http://schemas.microsoft.com/office/powerpoint/2010/main" val="2555864607"/>
              </p:ext>
            </p:extLst>
          </p:nvPr>
        </p:nvGraphicFramePr>
        <p:xfrm>
          <a:off x="914400" y="2895600"/>
          <a:ext cx="1807635" cy="533400"/>
        </p:xfrm>
        <a:graphic>
          <a:graphicData uri="http://schemas.openxmlformats.org/presentationml/2006/ole">
            <mc:AlternateContent xmlns:mc="http://schemas.openxmlformats.org/markup-compatibility/2006">
              <mc:Choice xmlns:v="urn:schemas-microsoft-com:vml" Requires="v">
                <p:oleObj spid="_x0000_s66595" name="Equation" r:id="rId3" imgW="774364" imgH="228501" progId="Equation.3">
                  <p:embed/>
                </p:oleObj>
              </mc:Choice>
              <mc:Fallback>
                <p:oleObj name="Equation" r:id="rId3" imgW="774364" imgH="228501" progId="Equation.3">
                  <p:embed/>
                  <p:pic>
                    <p:nvPicPr>
                      <p:cNvPr id="0" name="Picture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2895600"/>
                        <a:ext cx="1807635" cy="533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6563" name="Object 3"/>
          <p:cNvGraphicFramePr>
            <a:graphicFrameLocks noChangeAspect="1"/>
          </p:cNvGraphicFramePr>
          <p:nvPr>
            <p:extLst>
              <p:ext uri="{D42A27DB-BD31-4B8C-83A1-F6EECF244321}">
                <p14:modId xmlns:p14="http://schemas.microsoft.com/office/powerpoint/2010/main" val="133627420"/>
              </p:ext>
            </p:extLst>
          </p:nvPr>
        </p:nvGraphicFramePr>
        <p:xfrm>
          <a:off x="838200" y="4038600"/>
          <a:ext cx="2133600" cy="412955"/>
        </p:xfrm>
        <a:graphic>
          <a:graphicData uri="http://schemas.openxmlformats.org/presentationml/2006/ole">
            <mc:AlternateContent xmlns:mc="http://schemas.openxmlformats.org/markup-compatibility/2006">
              <mc:Choice xmlns:v="urn:schemas-microsoft-com:vml" Requires="v">
                <p:oleObj spid="_x0000_s66596" name="Equation" r:id="rId5" imgW="1181100" imgH="228600" progId="Equation.3">
                  <p:embed/>
                </p:oleObj>
              </mc:Choice>
              <mc:Fallback>
                <p:oleObj name="Equation" r:id="rId5" imgW="1181100" imgH="228600" progId="Equation.3">
                  <p:embed/>
                  <p:pic>
                    <p:nvPicPr>
                      <p:cNvPr id="0" name="Picture 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200" y="4038600"/>
                        <a:ext cx="2133600" cy="4129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6564" name="Object 4"/>
          <p:cNvGraphicFramePr>
            <a:graphicFrameLocks noChangeAspect="1"/>
          </p:cNvGraphicFramePr>
          <p:nvPr>
            <p:extLst>
              <p:ext uri="{D42A27DB-BD31-4B8C-83A1-F6EECF244321}">
                <p14:modId xmlns:p14="http://schemas.microsoft.com/office/powerpoint/2010/main" val="2302982427"/>
              </p:ext>
            </p:extLst>
          </p:nvPr>
        </p:nvGraphicFramePr>
        <p:xfrm>
          <a:off x="838201" y="5638800"/>
          <a:ext cx="2590800" cy="496111"/>
        </p:xfrm>
        <a:graphic>
          <a:graphicData uri="http://schemas.openxmlformats.org/presentationml/2006/ole">
            <mc:AlternateContent xmlns:mc="http://schemas.openxmlformats.org/markup-compatibility/2006">
              <mc:Choice xmlns:v="urn:schemas-microsoft-com:vml" Requires="v">
                <p:oleObj spid="_x0000_s66597" name="Equation" r:id="rId7" imgW="1193800" imgH="228600" progId="Equation.3">
                  <p:embed/>
                </p:oleObj>
              </mc:Choice>
              <mc:Fallback>
                <p:oleObj name="Equation" r:id="rId7" imgW="1193800" imgH="228600" progId="Equation.3">
                  <p:embed/>
                  <p:pic>
                    <p:nvPicPr>
                      <p:cNvPr id="0" name="Picture 3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8201" y="5638800"/>
                        <a:ext cx="2590800" cy="49611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6566" name="Object 6"/>
          <p:cNvGraphicFramePr>
            <a:graphicFrameLocks noChangeAspect="1"/>
          </p:cNvGraphicFramePr>
          <p:nvPr>
            <p:extLst>
              <p:ext uri="{D42A27DB-BD31-4B8C-83A1-F6EECF244321}">
                <p14:modId xmlns:p14="http://schemas.microsoft.com/office/powerpoint/2010/main" val="1697599643"/>
              </p:ext>
            </p:extLst>
          </p:nvPr>
        </p:nvGraphicFramePr>
        <p:xfrm>
          <a:off x="5334000" y="4648200"/>
          <a:ext cx="1031965" cy="304800"/>
        </p:xfrm>
        <a:graphic>
          <a:graphicData uri="http://schemas.openxmlformats.org/presentationml/2006/ole">
            <mc:AlternateContent xmlns:mc="http://schemas.openxmlformats.org/markup-compatibility/2006">
              <mc:Choice xmlns:v="urn:schemas-microsoft-com:vml" Requires="v">
                <p:oleObj spid="_x0000_s66598" name="Equation" r:id="rId9" imgW="774364" imgH="228501" progId="Equation.3">
                  <p:embed/>
                </p:oleObj>
              </mc:Choice>
              <mc:Fallback>
                <p:oleObj name="Equation" r:id="rId9" imgW="774364" imgH="228501" progId="Equation.3">
                  <p:embed/>
                  <p:pic>
                    <p:nvPicPr>
                      <p:cNvPr id="0" name="Picture 3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4648200"/>
                        <a:ext cx="1031965" cy="304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itle 1"/>
          <p:cNvSpPr txBox="1">
            <a:spLocks/>
          </p:cNvSpPr>
          <p:nvPr/>
        </p:nvSpPr>
        <p:spPr>
          <a:xfrm>
            <a:off x="2057400" y="381000"/>
            <a:ext cx="4876800" cy="762000"/>
          </a:xfrm>
          <a:prstGeom prst="rect">
            <a:avLst/>
          </a:prstGeom>
        </p:spPr>
        <p:txBody>
          <a:bodyPr vert="horz" anchor="ctr">
            <a:normAutofit/>
          </a:bodyPr>
          <a:lstStyle/>
          <a:p>
            <a:pPr marL="0" marR="0" lvl="0" indent="0" algn="ctr" fontAlgn="auto">
              <a:lnSpc>
                <a:spcPct val="100000"/>
              </a:lnSpc>
              <a:spcBef>
                <a:spcPct val="0"/>
              </a:spcBef>
              <a:spcAft>
                <a:spcPts val="0"/>
              </a:spcAft>
              <a:buClrTx/>
              <a:buSzTx/>
              <a:tabLst/>
              <a:defRPr/>
            </a:pPr>
            <a:r>
              <a:rPr lang="en-US" sz="2800" dirty="0">
                <a:gradFill>
                  <a:gsLst>
                    <a:gs pos="0">
                      <a:schemeClr val="tx1">
                        <a:lumMod val="50000"/>
                      </a:schemeClr>
                    </a:gs>
                    <a:gs pos="61000">
                      <a:schemeClr val="tx1"/>
                    </a:gs>
                  </a:gsLst>
                  <a:lin ang="5400000" scaled="0"/>
                </a:gradFill>
                <a:latin typeface="+mj-lt"/>
                <a:ea typeface="+mj-ea"/>
                <a:cs typeface="+mj-cs"/>
              </a:rPr>
              <a:t>Methodology</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334000"/>
          </a:xfrm>
        </p:spPr>
        <p:txBody>
          <a:bodyPr>
            <a:normAutofit/>
          </a:bodyPr>
          <a:lstStyle/>
          <a:p>
            <a:pPr>
              <a:buNone/>
            </a:pPr>
            <a:r>
              <a:rPr lang="en-US" sz="2000" b="1" u="sng" dirty="0" smtClean="0">
                <a:solidFill>
                  <a:schemeClr val="tx2"/>
                </a:solidFill>
              </a:rPr>
              <a:t>Step 1: Estimation of structural shocks</a:t>
            </a:r>
          </a:p>
          <a:p>
            <a:r>
              <a:rPr lang="en-GB" sz="2000" dirty="0" smtClean="0"/>
              <a:t>The covariance of VAR residuals is related to the C matrix by taking the expectation of the product of </a:t>
            </a:r>
            <a:r>
              <a:rPr lang="en-GB" sz="2000" i="1" dirty="0" err="1" smtClean="0"/>
              <a:t>u</a:t>
            </a:r>
            <a:r>
              <a:rPr lang="en-GB" sz="2000" i="1" baseline="30000" dirty="0" err="1" smtClean="0"/>
              <a:t>y</a:t>
            </a:r>
            <a:r>
              <a:rPr lang="en-GB" sz="2000" dirty="0" smtClean="0"/>
              <a:t> and </a:t>
            </a:r>
            <a:r>
              <a:rPr lang="en-GB" sz="2000" i="1" dirty="0" smtClean="0"/>
              <a:t>u</a:t>
            </a:r>
            <a:r>
              <a:rPr lang="en-GB" sz="2000" i="1" baseline="30000" dirty="0" smtClean="0"/>
              <a:t>p</a:t>
            </a:r>
            <a:r>
              <a:rPr lang="en-GB" sz="2000" dirty="0" smtClean="0"/>
              <a:t>:</a:t>
            </a:r>
          </a:p>
          <a:p>
            <a:endParaRPr lang="en-GB" sz="2000" dirty="0" smtClean="0"/>
          </a:p>
          <a:p>
            <a:endParaRPr lang="en-GB" sz="2000" dirty="0" smtClean="0"/>
          </a:p>
          <a:p>
            <a:r>
              <a:rPr lang="en-GB" sz="2000" dirty="0" smtClean="0"/>
              <a:t>which yields the following equation:</a:t>
            </a:r>
          </a:p>
          <a:p>
            <a:endParaRPr lang="en-US" sz="2000" dirty="0" smtClean="0"/>
          </a:p>
          <a:p>
            <a:endParaRPr lang="en-US" sz="2000" dirty="0" smtClean="0"/>
          </a:p>
          <a:p>
            <a:r>
              <a:rPr lang="en-GB" sz="2000" i="1" dirty="0" smtClean="0"/>
              <a:t>Restriction 4:</a:t>
            </a:r>
            <a:r>
              <a:rPr lang="en-GB" sz="2000" dirty="0" smtClean="0"/>
              <a:t> Demand shocks do not have permanent effects on output. Relating this restriction to the system of equations defined in (1) and (2), it means that the cumulative effect of demand shocks on output is zero.</a:t>
            </a:r>
            <a:endParaRPr lang="en-US" sz="2000" dirty="0"/>
          </a:p>
        </p:txBody>
      </p:sp>
      <p:graphicFrame>
        <p:nvGraphicFramePr>
          <p:cNvPr id="67586" name="Object 2"/>
          <p:cNvGraphicFramePr>
            <a:graphicFrameLocks noChangeAspect="1"/>
          </p:cNvGraphicFramePr>
          <p:nvPr>
            <p:extLst>
              <p:ext uri="{D42A27DB-BD31-4B8C-83A1-F6EECF244321}">
                <p14:modId xmlns:p14="http://schemas.microsoft.com/office/powerpoint/2010/main" val="671853757"/>
              </p:ext>
            </p:extLst>
          </p:nvPr>
        </p:nvGraphicFramePr>
        <p:xfrm>
          <a:off x="990601" y="3200400"/>
          <a:ext cx="3810000" cy="405885"/>
        </p:xfrm>
        <a:graphic>
          <a:graphicData uri="http://schemas.openxmlformats.org/presentationml/2006/ole">
            <mc:AlternateContent xmlns:mc="http://schemas.openxmlformats.org/markup-compatibility/2006">
              <mc:Choice xmlns:v="urn:schemas-microsoft-com:vml" Requires="v">
                <p:oleObj spid="_x0000_s67600" name="Equation" r:id="rId3" imgW="2146300" imgH="228600" progId="Equation.3">
                  <p:embed/>
                </p:oleObj>
              </mc:Choice>
              <mc:Fallback>
                <p:oleObj name="Equation" r:id="rId3" imgW="2146300" imgH="228600" progId="Equation.3">
                  <p:embed/>
                  <p:pic>
                    <p:nvPicPr>
                      <p:cNvPr id="0"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1" y="3200400"/>
                        <a:ext cx="3810000" cy="4058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7587" name="Object 3"/>
          <p:cNvGraphicFramePr>
            <a:graphicFrameLocks noChangeAspect="1"/>
          </p:cNvGraphicFramePr>
          <p:nvPr>
            <p:extLst>
              <p:ext uri="{D42A27DB-BD31-4B8C-83A1-F6EECF244321}">
                <p14:modId xmlns:p14="http://schemas.microsoft.com/office/powerpoint/2010/main" val="2811168322"/>
              </p:ext>
            </p:extLst>
          </p:nvPr>
        </p:nvGraphicFramePr>
        <p:xfrm>
          <a:off x="914400" y="4191000"/>
          <a:ext cx="3429000" cy="447261"/>
        </p:xfrm>
        <a:graphic>
          <a:graphicData uri="http://schemas.openxmlformats.org/presentationml/2006/ole">
            <mc:AlternateContent xmlns:mc="http://schemas.openxmlformats.org/markup-compatibility/2006">
              <mc:Choice xmlns:v="urn:schemas-microsoft-com:vml" Requires="v">
                <p:oleObj spid="_x0000_s67601" name="Equation" r:id="rId5" imgW="1752600" imgH="228600" progId="Equation.3">
                  <p:embed/>
                </p:oleObj>
              </mc:Choice>
              <mc:Fallback>
                <p:oleObj name="Equation" r:id="rId5" imgW="1752600" imgH="228600" progId="Equation.3">
                  <p:embed/>
                  <p:pic>
                    <p:nvPicPr>
                      <p:cNvPr id="0" name="Picture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400" y="4191000"/>
                        <a:ext cx="3429000" cy="44726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itle 1"/>
          <p:cNvSpPr txBox="1">
            <a:spLocks/>
          </p:cNvSpPr>
          <p:nvPr/>
        </p:nvSpPr>
        <p:spPr>
          <a:xfrm>
            <a:off x="2057400" y="381000"/>
            <a:ext cx="4876800" cy="762000"/>
          </a:xfrm>
          <a:prstGeom prst="rect">
            <a:avLst/>
          </a:prstGeom>
        </p:spPr>
        <p:txBody>
          <a:bodyPr vert="horz" anchor="ctr">
            <a:normAutofit/>
          </a:bodyPr>
          <a:lstStyle/>
          <a:p>
            <a:pPr marL="0" marR="0" lvl="0" indent="0" algn="ctr" fontAlgn="auto">
              <a:lnSpc>
                <a:spcPct val="100000"/>
              </a:lnSpc>
              <a:spcBef>
                <a:spcPct val="0"/>
              </a:spcBef>
              <a:spcAft>
                <a:spcPts val="0"/>
              </a:spcAft>
              <a:buClrTx/>
              <a:buSzTx/>
              <a:tabLst/>
              <a:defRPr/>
            </a:pPr>
            <a:r>
              <a:rPr lang="en-US" sz="2800" dirty="0">
                <a:gradFill>
                  <a:gsLst>
                    <a:gs pos="0">
                      <a:schemeClr val="tx1">
                        <a:lumMod val="50000"/>
                      </a:schemeClr>
                    </a:gs>
                    <a:gs pos="61000">
                      <a:schemeClr val="tx1"/>
                    </a:gs>
                  </a:gsLst>
                  <a:lin ang="5400000" scaled="0"/>
                </a:gradFill>
                <a:latin typeface="+mj-lt"/>
                <a:ea typeface="+mj-ea"/>
                <a:cs typeface="+mj-cs"/>
              </a:rPr>
              <a:t>Methodology</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normAutofit/>
          </a:bodyPr>
          <a:lstStyle/>
          <a:p>
            <a:pPr>
              <a:buNone/>
            </a:pPr>
            <a:r>
              <a:rPr lang="en-US" b="1" u="sng" dirty="0" smtClean="0">
                <a:solidFill>
                  <a:schemeClr val="tx2"/>
                </a:solidFill>
              </a:rPr>
              <a:t>Step 1: Estimation of structural shocks</a:t>
            </a:r>
          </a:p>
          <a:p>
            <a:r>
              <a:rPr lang="en-GB" dirty="0" smtClean="0"/>
              <a:t>These four restrictions permit the elements of matrix </a:t>
            </a:r>
            <a:r>
              <a:rPr lang="en-GB" i="1" dirty="0" smtClean="0"/>
              <a:t>C</a:t>
            </a:r>
            <a:r>
              <a:rPr lang="en-GB" dirty="0" smtClean="0"/>
              <a:t> to be uniquely defined which enables identification of the supply and demand shocks from the equation:</a:t>
            </a:r>
          </a:p>
          <a:p>
            <a:endParaRPr lang="en-US" dirty="0" smtClean="0"/>
          </a:p>
          <a:p>
            <a:pPr>
              <a:buNone/>
            </a:pPr>
            <a:r>
              <a:rPr lang="en-GB" i="1" dirty="0" smtClean="0"/>
              <a:t>	</a:t>
            </a:r>
            <a:r>
              <a:rPr lang="en-GB" i="1" dirty="0" err="1" smtClean="0"/>
              <a:t>ε</a:t>
            </a:r>
            <a:r>
              <a:rPr lang="en-GB" i="1" baseline="-25000" dirty="0" err="1" smtClean="0"/>
              <a:t>t</a:t>
            </a:r>
            <a:r>
              <a:rPr lang="en-GB" i="1" dirty="0" smtClean="0"/>
              <a:t> =C</a:t>
            </a:r>
            <a:r>
              <a:rPr lang="en-GB" i="1" baseline="30000" dirty="0" smtClean="0"/>
              <a:t>-1</a:t>
            </a:r>
            <a:r>
              <a:rPr lang="en-GB" i="1" dirty="0" smtClean="0"/>
              <a:t>* </a:t>
            </a:r>
            <a:r>
              <a:rPr lang="en-GB" i="1" dirty="0" err="1" smtClean="0"/>
              <a:t>u</a:t>
            </a:r>
            <a:r>
              <a:rPr lang="en-GB" i="1" baseline="-25000" dirty="0" err="1" smtClean="0"/>
              <a:t>t</a:t>
            </a:r>
            <a:r>
              <a:rPr lang="en-GB" dirty="0" smtClean="0"/>
              <a:t> 									</a:t>
            </a:r>
            <a:endParaRPr lang="en-US" dirty="0" smtClean="0"/>
          </a:p>
          <a:p>
            <a:r>
              <a:rPr lang="en-GB" dirty="0" smtClean="0"/>
              <a:t>The estimated supply and demand shocks for each country are related with those in the core of the euro area in order to measure the extent of synchronisation. </a:t>
            </a:r>
          </a:p>
          <a:p>
            <a:endParaRPr lang="en-GB" dirty="0" smtClean="0"/>
          </a:p>
          <a:p>
            <a:r>
              <a:rPr lang="en-GB" dirty="0" smtClean="0"/>
              <a:t>This methodology enables estimation of a static measure of shock symmetry and does not reveal how it evolves over time. </a:t>
            </a:r>
          </a:p>
          <a:p>
            <a:endParaRPr lang="en-GB" dirty="0" smtClean="0"/>
          </a:p>
          <a:p>
            <a:r>
              <a:rPr lang="en-GB" dirty="0" smtClean="0"/>
              <a:t>This is important, because it is expected that the shocks similarity evolves in line with market integration in Europe. </a:t>
            </a:r>
            <a:endParaRPr lang="en-US" dirty="0"/>
          </a:p>
        </p:txBody>
      </p:sp>
      <p:sp>
        <p:nvSpPr>
          <p:cNvPr id="6" name="Title 1"/>
          <p:cNvSpPr txBox="1">
            <a:spLocks/>
          </p:cNvSpPr>
          <p:nvPr/>
        </p:nvSpPr>
        <p:spPr>
          <a:xfrm>
            <a:off x="2057400" y="381000"/>
            <a:ext cx="4876800" cy="762000"/>
          </a:xfrm>
          <a:prstGeom prst="rect">
            <a:avLst/>
          </a:prstGeom>
        </p:spPr>
        <p:txBody>
          <a:bodyPr vert="horz" anchor="ctr">
            <a:normAutofit/>
          </a:bodyPr>
          <a:lstStyle/>
          <a:p>
            <a:pPr marL="0" marR="0" lvl="0" indent="0" algn="ctr" fontAlgn="auto">
              <a:lnSpc>
                <a:spcPct val="100000"/>
              </a:lnSpc>
              <a:spcBef>
                <a:spcPct val="0"/>
              </a:spcBef>
              <a:spcAft>
                <a:spcPts val="0"/>
              </a:spcAft>
              <a:buClrTx/>
              <a:buSzTx/>
              <a:tabLst/>
              <a:defRPr/>
            </a:pPr>
            <a:r>
              <a:rPr lang="en-US" sz="2800" dirty="0">
                <a:gradFill>
                  <a:gsLst>
                    <a:gs pos="0">
                      <a:schemeClr val="tx1">
                        <a:lumMod val="50000"/>
                      </a:schemeClr>
                    </a:gs>
                    <a:gs pos="61000">
                      <a:schemeClr val="tx1"/>
                    </a:gs>
                  </a:gsLst>
                  <a:lin ang="5400000" scaled="0"/>
                </a:gradFill>
                <a:latin typeface="+mj-lt"/>
                <a:ea typeface="+mj-ea"/>
                <a:cs typeface="+mj-cs"/>
              </a:rPr>
              <a:t>Methodology</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8763000" cy="5257800"/>
          </a:xfrm>
        </p:spPr>
        <p:txBody>
          <a:bodyPr>
            <a:normAutofit/>
          </a:bodyPr>
          <a:lstStyle/>
          <a:p>
            <a:pPr>
              <a:buNone/>
            </a:pPr>
            <a:r>
              <a:rPr lang="en-US" sz="2400" b="1" u="sng" dirty="0" smtClean="0">
                <a:solidFill>
                  <a:schemeClr val="tx2"/>
                </a:solidFill>
              </a:rPr>
              <a:t>Step 2: Estimation of </a:t>
            </a:r>
            <a:r>
              <a:rPr lang="en-GB" sz="2400" b="1" u="sng" dirty="0" smtClean="0">
                <a:solidFill>
                  <a:schemeClr val="tx2"/>
                </a:solidFill>
              </a:rPr>
              <a:t>a dynamic measure of convergence</a:t>
            </a:r>
            <a:endParaRPr lang="en-US" sz="2400" b="1" u="sng" dirty="0" smtClean="0">
              <a:solidFill>
                <a:schemeClr val="tx2"/>
              </a:solidFill>
            </a:endParaRPr>
          </a:p>
          <a:p>
            <a:endParaRPr lang="en-GB" dirty="0" smtClean="0"/>
          </a:p>
          <a:p>
            <a:r>
              <a:rPr lang="en-GB" dirty="0" smtClean="0"/>
              <a:t>System of equations enables estimation of the evolution of shock symmetry, measured by the time-varying correlation coefficients for supply and demand shocks, by using the Kalman filter technique:</a:t>
            </a:r>
          </a:p>
          <a:p>
            <a:pPr>
              <a:buNone/>
            </a:pPr>
            <a:r>
              <a:rPr lang="en-GB" i="1" dirty="0" smtClean="0"/>
              <a:t>		</a:t>
            </a:r>
            <a:r>
              <a:rPr lang="en-GB" i="1" dirty="0" smtClean="0">
                <a:solidFill>
                  <a:schemeClr val="accent2"/>
                </a:solidFill>
              </a:rPr>
              <a:t>Measurement (observation) equation</a:t>
            </a:r>
            <a:endParaRPr lang="en-US" i="1" dirty="0" smtClean="0">
              <a:solidFill>
                <a:schemeClr val="accent2"/>
              </a:solidFill>
            </a:endParaRPr>
          </a:p>
          <a:p>
            <a:pPr>
              <a:buNone/>
            </a:pPr>
            <a:r>
              <a:rPr lang="en-GB" dirty="0" smtClean="0"/>
              <a:t>						</a:t>
            </a:r>
            <a:endParaRPr lang="en-US" dirty="0" smtClean="0"/>
          </a:p>
          <a:p>
            <a:pPr>
              <a:buNone/>
            </a:pPr>
            <a:r>
              <a:rPr lang="en-GB" i="1" dirty="0" smtClean="0"/>
              <a:t>		</a:t>
            </a:r>
          </a:p>
          <a:p>
            <a:pPr>
              <a:buNone/>
            </a:pPr>
            <a:r>
              <a:rPr lang="en-GB" i="1" dirty="0" smtClean="0"/>
              <a:t>		</a:t>
            </a:r>
            <a:r>
              <a:rPr lang="en-GB" i="1" dirty="0" smtClean="0">
                <a:solidFill>
                  <a:schemeClr val="accent2"/>
                </a:solidFill>
              </a:rPr>
              <a:t>Transition (state) equations</a:t>
            </a:r>
            <a:endParaRPr lang="en-US" i="1" dirty="0" smtClean="0">
              <a:solidFill>
                <a:schemeClr val="accent2"/>
              </a:solidFill>
            </a:endParaRPr>
          </a:p>
          <a:p>
            <a:pPr>
              <a:buNone/>
            </a:pPr>
            <a:r>
              <a:rPr lang="en-GB" dirty="0" smtClean="0"/>
              <a:t>									</a:t>
            </a:r>
            <a:endParaRPr lang="en-US" dirty="0" smtClean="0"/>
          </a:p>
          <a:p>
            <a:pPr>
              <a:buNone/>
            </a:pPr>
            <a:r>
              <a:rPr lang="en-GB" dirty="0" smtClean="0"/>
              <a:t>								</a:t>
            </a:r>
            <a:endParaRPr lang="en-US" dirty="0" smtClean="0"/>
          </a:p>
          <a:p>
            <a:pPr>
              <a:buNone/>
            </a:pPr>
            <a:endParaRPr lang="en-US" dirty="0" smtClean="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7" name="Object 3"/>
          <p:cNvGraphicFramePr>
            <a:graphicFrameLocks noChangeAspect="1"/>
          </p:cNvGraphicFramePr>
          <p:nvPr>
            <p:extLst>
              <p:ext uri="{D42A27DB-BD31-4B8C-83A1-F6EECF244321}">
                <p14:modId xmlns:p14="http://schemas.microsoft.com/office/powerpoint/2010/main" val="1641831578"/>
              </p:ext>
            </p:extLst>
          </p:nvPr>
        </p:nvGraphicFramePr>
        <p:xfrm>
          <a:off x="1447800" y="4038600"/>
          <a:ext cx="3124200" cy="430925"/>
        </p:xfrm>
        <a:graphic>
          <a:graphicData uri="http://schemas.openxmlformats.org/presentationml/2006/ole">
            <mc:AlternateContent xmlns:mc="http://schemas.openxmlformats.org/markup-compatibility/2006">
              <mc:Choice xmlns:v="urn:schemas-microsoft-com:vml" Requires="v">
                <p:oleObj spid="_x0000_s1048" name="Equation" r:id="rId3" imgW="2130213" imgH="270748" progId="Equation.3">
                  <p:embed/>
                </p:oleObj>
              </mc:Choice>
              <mc:Fallback>
                <p:oleObj name="Equation" r:id="rId3" imgW="2130213" imgH="270748" progId="Equation.3">
                  <p:embed/>
                  <p:pic>
                    <p:nvPicPr>
                      <p:cNvPr id="0"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4038600"/>
                        <a:ext cx="3124200" cy="430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4"/>
          <p:cNvGraphicFramePr>
            <a:graphicFrameLocks noChangeAspect="1"/>
          </p:cNvGraphicFramePr>
          <p:nvPr>
            <p:extLst>
              <p:ext uri="{D42A27DB-BD31-4B8C-83A1-F6EECF244321}">
                <p14:modId xmlns:p14="http://schemas.microsoft.com/office/powerpoint/2010/main" val="138238311"/>
              </p:ext>
            </p:extLst>
          </p:nvPr>
        </p:nvGraphicFramePr>
        <p:xfrm>
          <a:off x="1676400" y="5181600"/>
          <a:ext cx="1371600" cy="457200"/>
        </p:xfrm>
        <a:graphic>
          <a:graphicData uri="http://schemas.openxmlformats.org/presentationml/2006/ole">
            <mc:AlternateContent xmlns:mc="http://schemas.openxmlformats.org/markup-compatibility/2006">
              <mc:Choice xmlns:v="urn:schemas-microsoft-com:vml" Requires="v">
                <p:oleObj spid="_x0000_s1049" name="Equation" r:id="rId5" imgW="850646" imgH="239022" progId="Equation.3">
                  <p:embed/>
                </p:oleObj>
              </mc:Choice>
              <mc:Fallback>
                <p:oleObj name="Equation" r:id="rId5" imgW="850646" imgH="239022" progId="Equation.3">
                  <p:embed/>
                  <p:pic>
                    <p:nvPicPr>
                      <p:cNvPr id="0" name="Picture 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6400" y="5181600"/>
                        <a:ext cx="13716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9" name="Object 5"/>
          <p:cNvGraphicFramePr>
            <a:graphicFrameLocks noChangeAspect="1"/>
          </p:cNvGraphicFramePr>
          <p:nvPr>
            <p:extLst>
              <p:ext uri="{D42A27DB-BD31-4B8C-83A1-F6EECF244321}">
                <p14:modId xmlns:p14="http://schemas.microsoft.com/office/powerpoint/2010/main" val="3955899631"/>
              </p:ext>
            </p:extLst>
          </p:nvPr>
        </p:nvGraphicFramePr>
        <p:xfrm>
          <a:off x="1676400" y="5791200"/>
          <a:ext cx="1600200" cy="457200"/>
        </p:xfrm>
        <a:graphic>
          <a:graphicData uri="http://schemas.openxmlformats.org/presentationml/2006/ole">
            <mc:AlternateContent xmlns:mc="http://schemas.openxmlformats.org/markup-compatibility/2006">
              <mc:Choice xmlns:v="urn:schemas-microsoft-com:vml" Requires="v">
                <p:oleObj spid="_x0000_s1050" name="Equation" r:id="rId7" imgW="818621" imgH="239022" progId="Equation.3">
                  <p:embed/>
                </p:oleObj>
              </mc:Choice>
              <mc:Fallback>
                <p:oleObj name="Equation" r:id="rId7" imgW="818621" imgH="239022" progId="Equation.3">
                  <p:embed/>
                  <p:pic>
                    <p:nvPicPr>
                      <p:cNvPr id="0" name="Picture 2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76400" y="5791200"/>
                        <a:ext cx="1600200"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Title 1"/>
          <p:cNvSpPr txBox="1">
            <a:spLocks/>
          </p:cNvSpPr>
          <p:nvPr/>
        </p:nvSpPr>
        <p:spPr>
          <a:xfrm>
            <a:off x="2057400" y="381000"/>
            <a:ext cx="4876800" cy="762000"/>
          </a:xfrm>
          <a:prstGeom prst="rect">
            <a:avLst/>
          </a:prstGeom>
        </p:spPr>
        <p:txBody>
          <a:bodyPr vert="horz" anchor="ctr">
            <a:normAutofit/>
          </a:bodyPr>
          <a:lstStyle/>
          <a:p>
            <a:pPr marL="0" marR="0" lvl="0" indent="0" algn="ctr" fontAlgn="auto">
              <a:lnSpc>
                <a:spcPct val="100000"/>
              </a:lnSpc>
              <a:spcBef>
                <a:spcPct val="0"/>
              </a:spcBef>
              <a:spcAft>
                <a:spcPts val="0"/>
              </a:spcAft>
              <a:buClrTx/>
              <a:buSzTx/>
              <a:tabLst/>
              <a:defRPr/>
            </a:pPr>
            <a:r>
              <a:rPr lang="en-US" sz="2800" dirty="0">
                <a:gradFill>
                  <a:gsLst>
                    <a:gs pos="0">
                      <a:schemeClr val="tx1">
                        <a:lumMod val="50000"/>
                      </a:schemeClr>
                    </a:gs>
                    <a:gs pos="61000">
                      <a:schemeClr val="tx1"/>
                    </a:gs>
                  </a:gsLst>
                  <a:lin ang="5400000" scaled="0"/>
                </a:gradFill>
                <a:latin typeface="+mj-lt"/>
                <a:ea typeface="+mj-ea"/>
                <a:cs typeface="+mj-cs"/>
              </a:rPr>
              <a:t>Methodology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257800"/>
          </a:xfrm>
        </p:spPr>
        <p:txBody>
          <a:bodyPr>
            <a:normAutofit fontScale="62500" lnSpcReduction="20000"/>
          </a:bodyPr>
          <a:lstStyle/>
          <a:p>
            <a:pPr>
              <a:buNone/>
            </a:pPr>
            <a:r>
              <a:rPr lang="en-US" sz="2300" b="1" u="sng" dirty="0" smtClean="0">
                <a:solidFill>
                  <a:schemeClr val="tx2"/>
                </a:solidFill>
              </a:rPr>
              <a:t>Step 3: </a:t>
            </a:r>
            <a:r>
              <a:rPr lang="en-GB" sz="2300" b="1" u="sng" dirty="0" smtClean="0">
                <a:solidFill>
                  <a:schemeClr val="tx2"/>
                </a:solidFill>
              </a:rPr>
              <a:t>Determinants of shocks convergence</a:t>
            </a:r>
            <a:endParaRPr lang="en-US" sz="2300" b="1" u="sng" dirty="0" smtClean="0">
              <a:solidFill>
                <a:schemeClr val="tx2"/>
              </a:solidFill>
            </a:endParaRPr>
          </a:p>
          <a:p>
            <a:endParaRPr lang="en-GB" dirty="0" smtClean="0"/>
          </a:p>
          <a:p>
            <a:r>
              <a:rPr lang="en-GB" sz="2200" dirty="0" smtClean="0"/>
              <a:t>The main empirical specification has the following form:</a:t>
            </a:r>
          </a:p>
          <a:p>
            <a:endParaRPr lang="en-GB" sz="2200" dirty="0" smtClean="0"/>
          </a:p>
          <a:p>
            <a:endParaRPr lang="en-GB" sz="2200" dirty="0" smtClean="0"/>
          </a:p>
          <a:p>
            <a:endParaRPr lang="en-GB" sz="2400" dirty="0" smtClean="0"/>
          </a:p>
          <a:p>
            <a:endParaRPr lang="en-GB" sz="2400" dirty="0" smtClean="0"/>
          </a:p>
          <a:p>
            <a:r>
              <a:rPr lang="en-GB" sz="2400" dirty="0" smtClean="0"/>
              <a:t>where, </a:t>
            </a:r>
            <a:r>
              <a:rPr lang="en-GB" sz="2400" i="1" dirty="0" smtClean="0"/>
              <a:t>B</a:t>
            </a:r>
            <a:r>
              <a:rPr lang="en-GB" sz="2400" i="1" baseline="30000" dirty="0" smtClean="0"/>
              <a:t>s(d)</a:t>
            </a:r>
            <a:r>
              <a:rPr lang="en-GB" sz="2400" dirty="0" smtClean="0"/>
              <a:t> is the time-varying coefficient of supply (</a:t>
            </a:r>
            <a:r>
              <a:rPr lang="en-GB" sz="2400" i="1" dirty="0" err="1" smtClean="0"/>
              <a:t>b</a:t>
            </a:r>
            <a:r>
              <a:rPr lang="en-GB" sz="2400" i="1" baseline="30000" dirty="0" err="1" smtClean="0"/>
              <a:t>s</a:t>
            </a:r>
            <a:r>
              <a:rPr lang="en-GB" sz="2400" dirty="0" smtClean="0"/>
              <a:t>) or demand (</a:t>
            </a:r>
            <a:r>
              <a:rPr lang="en-GB" sz="2400" i="1" dirty="0" err="1" smtClean="0"/>
              <a:t>b</a:t>
            </a:r>
            <a:r>
              <a:rPr lang="en-GB" sz="2400" i="1" baseline="30000" dirty="0" err="1" smtClean="0"/>
              <a:t>d</a:t>
            </a:r>
            <a:r>
              <a:rPr lang="en-GB" sz="2400" dirty="0" smtClean="0"/>
              <a:t>) shocks;</a:t>
            </a:r>
          </a:p>
          <a:p>
            <a:r>
              <a:rPr lang="en-GB" sz="2400" i="1" dirty="0" smtClean="0"/>
              <a:t>TI</a:t>
            </a:r>
            <a:r>
              <a:rPr lang="en-GB" sz="2400" dirty="0" smtClean="0"/>
              <a:t> is log of the index of bilateral trade intensity calculated as a sum of exports and imports between a particular country and the core of the euro area and normalised by total trade or nominal GDP;</a:t>
            </a:r>
          </a:p>
          <a:p>
            <a:r>
              <a:rPr lang="en-GB" sz="2400" i="1" dirty="0" smtClean="0"/>
              <a:t>IIT</a:t>
            </a:r>
            <a:r>
              <a:rPr lang="en-GB" sz="2400" dirty="0" smtClean="0"/>
              <a:t> denotes the log of the index of intra-industry trade of a particular country with the core of the euro area;</a:t>
            </a:r>
          </a:p>
          <a:p>
            <a:r>
              <a:rPr lang="en-GB" sz="2400" i="1" dirty="0" smtClean="0"/>
              <a:t>FI</a:t>
            </a:r>
            <a:r>
              <a:rPr lang="en-GB" sz="2400" dirty="0" smtClean="0"/>
              <a:t> denotes </a:t>
            </a:r>
            <a:r>
              <a:rPr lang="en-US" sz="2500" dirty="0" smtClean="0"/>
              <a:t>financial integration;</a:t>
            </a:r>
            <a:endParaRPr lang="en-GB" sz="2500" dirty="0" smtClean="0"/>
          </a:p>
          <a:p>
            <a:r>
              <a:rPr lang="en-GB" sz="2400" i="1" dirty="0" smtClean="0"/>
              <a:t>FPC</a:t>
            </a:r>
            <a:r>
              <a:rPr lang="en-GB" sz="2400" dirty="0" smtClean="0"/>
              <a:t> denotes fiscal policy coordination in quarter </a:t>
            </a:r>
            <a:r>
              <a:rPr lang="en-GB" sz="2400" i="1" dirty="0" smtClean="0"/>
              <a:t>t</a:t>
            </a:r>
            <a:r>
              <a:rPr lang="en-GB" sz="2400" dirty="0" smtClean="0"/>
              <a:t> which represents the difference in general government budget balance between a particular country and the core of the euro area;</a:t>
            </a:r>
          </a:p>
          <a:p>
            <a:r>
              <a:rPr lang="en-US" sz="2400" i="1" dirty="0" smtClean="0"/>
              <a:t>PS</a:t>
            </a:r>
            <a:r>
              <a:rPr lang="en-US" sz="2400" dirty="0" smtClean="0"/>
              <a:t> denotes production structure similarity; </a:t>
            </a:r>
          </a:p>
          <a:p>
            <a:r>
              <a:rPr lang="de-DE" sz="2400" i="1" dirty="0"/>
              <a:t>ES</a:t>
            </a:r>
            <a:r>
              <a:rPr lang="en-US" sz="2400" i="1" dirty="0"/>
              <a:t> </a:t>
            </a:r>
            <a:r>
              <a:rPr lang="en-US" sz="2400" dirty="0"/>
              <a:t>denotes </a:t>
            </a:r>
            <a:r>
              <a:rPr lang="en-GB" sz="2400" dirty="0"/>
              <a:t>a measure of a country’s </a:t>
            </a:r>
            <a:r>
              <a:rPr lang="en-US" sz="2400" dirty="0"/>
              <a:t>export sophistication</a:t>
            </a:r>
            <a:r>
              <a:rPr lang="en-US" sz="2400" dirty="0" smtClean="0"/>
              <a:t>;</a:t>
            </a:r>
          </a:p>
          <a:p>
            <a:r>
              <a:rPr lang="en-US" sz="2400" i="1" dirty="0"/>
              <a:t>DEA</a:t>
            </a:r>
            <a:r>
              <a:rPr lang="en-US" sz="2400" dirty="0"/>
              <a:t> denotes dummy for the Euro area membership</a:t>
            </a:r>
            <a:endParaRPr lang="en-GB" sz="2400" dirty="0" smtClean="0"/>
          </a:p>
          <a:p>
            <a:r>
              <a:rPr lang="en-GB" sz="2400" i="1" dirty="0" smtClean="0"/>
              <a:t>i</a:t>
            </a:r>
            <a:r>
              <a:rPr lang="en-GB" sz="2400" dirty="0" smtClean="0"/>
              <a:t> = 1,...</a:t>
            </a:r>
            <a:r>
              <a:rPr lang="en-GB" sz="2400" i="1" dirty="0" smtClean="0"/>
              <a:t>N</a:t>
            </a:r>
            <a:r>
              <a:rPr lang="en-GB" sz="2400" dirty="0" smtClean="0"/>
              <a:t> denotes the periphery and transition countries; </a:t>
            </a:r>
            <a:r>
              <a:rPr lang="en-GB" sz="2400" i="1" dirty="0" smtClean="0"/>
              <a:t>t</a:t>
            </a:r>
            <a:r>
              <a:rPr lang="en-GB" sz="2400" dirty="0" smtClean="0"/>
              <a:t> is for time (quarter); and </a:t>
            </a:r>
            <a:r>
              <a:rPr lang="en-GB" sz="2400" i="1" dirty="0" smtClean="0"/>
              <a:t>ε</a:t>
            </a:r>
            <a:r>
              <a:rPr lang="en-GB" sz="2400" dirty="0" smtClean="0"/>
              <a:t> denotes the disturbance term.</a:t>
            </a:r>
            <a:endParaRPr lang="en-US" sz="2400" dirty="0" smtClean="0"/>
          </a:p>
        </p:txBody>
      </p:sp>
      <p:sp>
        <p:nvSpPr>
          <p:cNvPr id="2" name="Title 1"/>
          <p:cNvSpPr>
            <a:spLocks noGrp="1"/>
          </p:cNvSpPr>
          <p:nvPr>
            <p:ph type="title"/>
          </p:nvPr>
        </p:nvSpPr>
        <p:spPr>
          <a:xfrm>
            <a:off x="457200" y="457200"/>
            <a:ext cx="4876800" cy="762000"/>
          </a:xfrm>
        </p:spPr>
        <p:txBody>
          <a:bodyPr>
            <a:normAutofit/>
          </a:bodyPr>
          <a:lstStyle/>
          <a:p>
            <a:r>
              <a:rPr lang="en-US" dirty="0" smtClean="0"/>
              <a:t>Methodology</a:t>
            </a:r>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7" name="Rectangle 6"/>
          <p:cNvSpPr/>
          <p:nvPr/>
        </p:nvSpPr>
        <p:spPr>
          <a:xfrm>
            <a:off x="838200" y="2514600"/>
            <a:ext cx="8305800" cy="369332"/>
          </a:xfrm>
          <a:prstGeom prst="rect">
            <a:avLst/>
          </a:prstGeom>
        </p:spPr>
        <p:txBody>
          <a:bodyPr wrap="square">
            <a:spAutoFit/>
          </a:bodyPr>
          <a:lstStyle/>
          <a:p>
            <a:r>
              <a:rPr lang="de-DE" i="1" dirty="0"/>
              <a:t>B</a:t>
            </a:r>
            <a:r>
              <a:rPr lang="de-DE" i="1" baseline="-25000" dirty="0"/>
              <a:t>i,t</a:t>
            </a:r>
            <a:r>
              <a:rPr lang="de-DE" i="1" baseline="30000" dirty="0"/>
              <a:t>s(d)</a:t>
            </a:r>
            <a:r>
              <a:rPr lang="de-DE" i="1" dirty="0"/>
              <a:t> = c</a:t>
            </a:r>
            <a:r>
              <a:rPr lang="de-DE" i="1" baseline="-25000" dirty="0"/>
              <a:t>1i</a:t>
            </a:r>
            <a:r>
              <a:rPr lang="de-DE" i="1" dirty="0"/>
              <a:t> + c</a:t>
            </a:r>
            <a:r>
              <a:rPr lang="de-DE" i="1" baseline="-25000" dirty="0"/>
              <a:t>2</a:t>
            </a:r>
            <a:r>
              <a:rPr lang="de-DE" i="1" dirty="0"/>
              <a:t>TI</a:t>
            </a:r>
            <a:r>
              <a:rPr lang="de-DE" i="1" baseline="-25000" dirty="0"/>
              <a:t>i,t</a:t>
            </a:r>
            <a:r>
              <a:rPr lang="de-DE" i="1" dirty="0"/>
              <a:t> + c</a:t>
            </a:r>
            <a:r>
              <a:rPr lang="de-DE" i="1" baseline="-25000" dirty="0"/>
              <a:t>3</a:t>
            </a:r>
            <a:r>
              <a:rPr lang="de-DE" i="1" dirty="0"/>
              <a:t>IIT</a:t>
            </a:r>
            <a:r>
              <a:rPr lang="de-DE" i="1" baseline="-25000" dirty="0"/>
              <a:t>i,t</a:t>
            </a:r>
            <a:r>
              <a:rPr lang="de-DE" i="1" dirty="0"/>
              <a:t> + c</a:t>
            </a:r>
            <a:r>
              <a:rPr lang="de-DE" i="1" baseline="-25000" dirty="0"/>
              <a:t>4</a:t>
            </a:r>
            <a:r>
              <a:rPr lang="de-DE" i="1" dirty="0"/>
              <a:t>FI</a:t>
            </a:r>
            <a:r>
              <a:rPr lang="de-DE" i="1" baseline="-25000" dirty="0"/>
              <a:t>i,t</a:t>
            </a:r>
            <a:r>
              <a:rPr lang="de-DE" i="1" dirty="0"/>
              <a:t> + c</a:t>
            </a:r>
            <a:r>
              <a:rPr lang="de-DE" i="1" baseline="-25000" dirty="0"/>
              <a:t>5</a:t>
            </a:r>
            <a:r>
              <a:rPr lang="de-DE" i="1" dirty="0"/>
              <a:t>FPS</a:t>
            </a:r>
            <a:r>
              <a:rPr lang="de-DE" i="1" baseline="-25000" dirty="0"/>
              <a:t>i,t</a:t>
            </a:r>
            <a:r>
              <a:rPr lang="de-DE" i="1" dirty="0"/>
              <a:t> + PS</a:t>
            </a:r>
            <a:r>
              <a:rPr lang="de-DE" i="1" baseline="-25000" dirty="0"/>
              <a:t>t</a:t>
            </a:r>
            <a:r>
              <a:rPr lang="de-DE" i="1" dirty="0"/>
              <a:t>+ ES</a:t>
            </a:r>
            <a:r>
              <a:rPr lang="de-DE" i="1" baseline="-25000" dirty="0"/>
              <a:t>i,t</a:t>
            </a:r>
            <a:r>
              <a:rPr lang="de-DE" i="1" dirty="0"/>
              <a:t> +DEA</a:t>
            </a:r>
            <a:r>
              <a:rPr lang="en-US" i="1" dirty="0"/>
              <a:t>ε</a:t>
            </a:r>
            <a:r>
              <a:rPr lang="de-DE" i="1" baseline="-25000" dirty="0"/>
              <a:t>i,t</a:t>
            </a:r>
            <a:r>
              <a:rPr lang="en-GB" dirty="0"/>
              <a:t>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410200"/>
          </a:xfrm>
        </p:spPr>
        <p:txBody>
          <a:bodyPr>
            <a:normAutofit/>
          </a:bodyPr>
          <a:lstStyle/>
          <a:p>
            <a:pPr>
              <a:buNone/>
            </a:pPr>
            <a:r>
              <a:rPr lang="en-US" b="1" u="sng" dirty="0" smtClean="0">
                <a:solidFill>
                  <a:schemeClr val="tx2"/>
                </a:solidFill>
              </a:rPr>
              <a:t>Step 4: Estimation strategy</a:t>
            </a:r>
          </a:p>
          <a:p>
            <a:r>
              <a:rPr lang="en-US" dirty="0" smtClean="0"/>
              <a:t>Dynamic panel - </a:t>
            </a:r>
            <a:r>
              <a:rPr lang="en-GB" dirty="0" smtClean="0"/>
              <a:t>Pooled Mean Group </a:t>
            </a:r>
            <a:r>
              <a:rPr lang="en-US" dirty="0" smtClean="0"/>
              <a:t>estimator</a:t>
            </a:r>
          </a:p>
          <a:p>
            <a:pPr lvl="1"/>
            <a:r>
              <a:rPr lang="en-GB" dirty="0" smtClean="0"/>
              <a:t>Homogeneity of the slope coefficients entering the long-run relationships;</a:t>
            </a:r>
          </a:p>
          <a:p>
            <a:pPr lvl="1"/>
            <a:r>
              <a:rPr lang="en-GB" dirty="0" smtClean="0"/>
              <a:t>Heterogeneity of the coefficients characterizing the short-run dynamics;</a:t>
            </a:r>
          </a:p>
          <a:p>
            <a:pPr lvl="1"/>
            <a:r>
              <a:rPr lang="en-GB" dirty="0" smtClean="0"/>
              <a:t>A panel equivalent to the time-series error correction re-parameterisation of an autoregressive distributed lag (ARDL) model:</a:t>
            </a:r>
          </a:p>
          <a:p>
            <a:pPr lvl="2"/>
            <a:r>
              <a:rPr lang="en-GB" dirty="0" smtClean="0"/>
              <a:t>Non-stationary series</a:t>
            </a:r>
            <a:r>
              <a:rPr lang="en-US" dirty="0" smtClean="0"/>
              <a:t>;</a:t>
            </a:r>
          </a:p>
          <a:p>
            <a:pPr lvl="2"/>
            <a:r>
              <a:rPr lang="en-GB" dirty="0" smtClean="0"/>
              <a:t>No requirement for the order of integration to be the same</a:t>
            </a:r>
            <a:r>
              <a:rPr lang="en-US" dirty="0" smtClean="0"/>
              <a:t>;</a:t>
            </a:r>
          </a:p>
          <a:p>
            <a:pPr lvl="2"/>
            <a:r>
              <a:rPr lang="en-GB" dirty="0" smtClean="0"/>
              <a:t>Endogeneity.</a:t>
            </a:r>
            <a:endParaRPr lang="en-US" dirty="0" smtClean="0"/>
          </a:p>
        </p:txBody>
      </p:sp>
      <p:sp>
        <p:nvSpPr>
          <p:cNvPr id="2" name="Title 1"/>
          <p:cNvSpPr>
            <a:spLocks noGrp="1"/>
          </p:cNvSpPr>
          <p:nvPr>
            <p:ph type="title"/>
          </p:nvPr>
        </p:nvSpPr>
        <p:spPr>
          <a:xfrm>
            <a:off x="457200" y="457200"/>
            <a:ext cx="4876800" cy="762000"/>
          </a:xfrm>
        </p:spPr>
        <p:txBody>
          <a:bodyPr>
            <a:normAutofit/>
          </a:bodyPr>
          <a:lstStyle/>
          <a:p>
            <a:r>
              <a:rPr lang="en-US" dirty="0" smtClean="0"/>
              <a:t>Methodology</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lnSpcReduction="10000"/>
          </a:bodyPr>
          <a:lstStyle/>
          <a:p>
            <a:r>
              <a:rPr lang="en-US" dirty="0" smtClean="0"/>
              <a:t>Objectives of the study</a:t>
            </a:r>
          </a:p>
          <a:p>
            <a:pPr marL="0" indent="0">
              <a:buNone/>
            </a:pPr>
            <a:endParaRPr lang="en-US" b="1" dirty="0" smtClean="0"/>
          </a:p>
          <a:p>
            <a:r>
              <a:rPr lang="en-US" dirty="0"/>
              <a:t>Main findings</a:t>
            </a:r>
          </a:p>
          <a:p>
            <a:pPr marL="0" indent="0">
              <a:buNone/>
            </a:pPr>
            <a:endParaRPr lang="en-US" dirty="0" smtClean="0"/>
          </a:p>
          <a:p>
            <a:r>
              <a:rPr lang="en-US" dirty="0" smtClean="0"/>
              <a:t>Contributions</a:t>
            </a:r>
            <a:endParaRPr lang="en-US" dirty="0"/>
          </a:p>
          <a:p>
            <a:endParaRPr lang="en-US" dirty="0" smtClean="0"/>
          </a:p>
          <a:p>
            <a:r>
              <a:rPr lang="en-US" dirty="0" smtClean="0"/>
              <a:t>Literature review</a:t>
            </a:r>
          </a:p>
          <a:p>
            <a:endParaRPr lang="en-US" dirty="0" smtClean="0"/>
          </a:p>
          <a:p>
            <a:r>
              <a:rPr lang="en-US" dirty="0" smtClean="0"/>
              <a:t>Methodology</a:t>
            </a:r>
          </a:p>
          <a:p>
            <a:endParaRPr lang="en-US" dirty="0" smtClean="0"/>
          </a:p>
          <a:p>
            <a:r>
              <a:rPr lang="en-US" b="1" dirty="0"/>
              <a:t>Estimation of variables and data description</a:t>
            </a:r>
          </a:p>
          <a:p>
            <a:endParaRPr lang="en-US" dirty="0" smtClean="0"/>
          </a:p>
          <a:p>
            <a:r>
              <a:rPr lang="en-US" dirty="0" smtClean="0"/>
              <a:t>Results and consistency tests</a:t>
            </a:r>
          </a:p>
          <a:p>
            <a:endParaRPr lang="en-US" dirty="0"/>
          </a:p>
          <a:p>
            <a:r>
              <a:rPr lang="en-US" dirty="0" smtClean="0"/>
              <a:t>Conclusion</a:t>
            </a:r>
          </a:p>
          <a:p>
            <a:endParaRPr lang="en-US" dirty="0" smtClean="0"/>
          </a:p>
        </p:txBody>
      </p:sp>
      <p:sp>
        <p:nvSpPr>
          <p:cNvPr id="2" name="Title 1"/>
          <p:cNvSpPr>
            <a:spLocks noGrp="1"/>
          </p:cNvSpPr>
          <p:nvPr>
            <p:ph type="title"/>
          </p:nvPr>
        </p:nvSpPr>
        <p:spPr>
          <a:xfrm>
            <a:off x="457200" y="381000"/>
            <a:ext cx="8229600" cy="1066800"/>
          </a:xfrm>
        </p:spPr>
        <p:txBody>
          <a:bodyPr/>
          <a:lstStyle/>
          <a:p>
            <a:endParaRPr lang="en-US" dirty="0"/>
          </a:p>
        </p:txBody>
      </p:sp>
    </p:spTree>
    <p:extLst>
      <p:ext uri="{BB962C8B-B14F-4D97-AF65-F5344CB8AC3E}">
        <p14:creationId xmlns:p14="http://schemas.microsoft.com/office/powerpoint/2010/main" val="19261648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953000"/>
          </a:xfrm>
        </p:spPr>
        <p:txBody>
          <a:bodyPr>
            <a:normAutofit/>
          </a:bodyPr>
          <a:lstStyle/>
          <a:p>
            <a:r>
              <a:rPr lang="en-US" dirty="0" smtClean="0"/>
              <a:t>To </a:t>
            </a:r>
            <a:r>
              <a:rPr lang="en-US" dirty="0"/>
              <a:t>investigate whether the Euro area core is a driving force of the shock convergence process in the rest of the EU and the EU candidate countries with the special attention brought to the different </a:t>
            </a:r>
            <a:r>
              <a:rPr lang="en-US" dirty="0" err="1"/>
              <a:t>behaviour</a:t>
            </a:r>
            <a:r>
              <a:rPr lang="en-US" dirty="0"/>
              <a:t> of </a:t>
            </a:r>
            <a:r>
              <a:rPr lang="en-US" b="1" dirty="0"/>
              <a:t>periphery</a:t>
            </a:r>
            <a:r>
              <a:rPr lang="en-US" dirty="0"/>
              <a:t> versus </a:t>
            </a:r>
            <a:r>
              <a:rPr lang="en-US" b="1" dirty="0"/>
              <a:t>transition </a:t>
            </a:r>
            <a:r>
              <a:rPr lang="en-US" dirty="0"/>
              <a:t>countries</a:t>
            </a:r>
            <a:r>
              <a:rPr lang="en-US" dirty="0" smtClean="0"/>
              <a:t>;</a:t>
            </a:r>
          </a:p>
          <a:p>
            <a:pPr marL="0" indent="0">
              <a:buNone/>
            </a:pPr>
            <a:endParaRPr lang="en-US" dirty="0"/>
          </a:p>
          <a:p>
            <a:r>
              <a:rPr lang="en-US" dirty="0" smtClean="0"/>
              <a:t>To identify main driving forces of shock synchronization of peripheral and transition countries vis-à-vis the core of the euro area and its relative contribution to the process of convergence/divergence. </a:t>
            </a:r>
          </a:p>
          <a:p>
            <a:pPr marL="0" indent="0">
              <a:buNone/>
            </a:pPr>
            <a:endParaRPr lang="en-US" dirty="0" smtClean="0"/>
          </a:p>
          <a:p>
            <a:r>
              <a:rPr lang="en-GB" dirty="0" smtClean="0"/>
              <a:t>To </a:t>
            </a:r>
            <a:r>
              <a:rPr lang="en-GB" dirty="0"/>
              <a:t>propose policy-relevant </a:t>
            </a:r>
            <a:r>
              <a:rPr lang="en-GB" dirty="0" smtClean="0"/>
              <a:t>recommendations.</a:t>
            </a:r>
            <a:endParaRPr lang="en-US" dirty="0" smtClean="0"/>
          </a:p>
          <a:p>
            <a:endParaRPr lang="en-US" dirty="0" smtClean="0"/>
          </a:p>
        </p:txBody>
      </p:sp>
      <p:sp>
        <p:nvSpPr>
          <p:cNvPr id="2" name="Title 1"/>
          <p:cNvSpPr>
            <a:spLocks noGrp="1"/>
          </p:cNvSpPr>
          <p:nvPr>
            <p:ph type="title"/>
          </p:nvPr>
        </p:nvSpPr>
        <p:spPr>
          <a:xfrm>
            <a:off x="457200" y="609600"/>
            <a:ext cx="8229600" cy="1066800"/>
          </a:xfrm>
        </p:spPr>
        <p:txBody>
          <a:bodyPr/>
          <a:lstStyle/>
          <a:p>
            <a:r>
              <a:rPr lang="en-US" dirty="0" smtClean="0"/>
              <a:t>1. Objectives of the study</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3124200"/>
          </a:xfrm>
        </p:spPr>
        <p:txBody>
          <a:bodyPr>
            <a:normAutofit/>
          </a:bodyPr>
          <a:lstStyle/>
          <a:p>
            <a:pPr>
              <a:buNone/>
            </a:pPr>
            <a:r>
              <a:rPr lang="en-US" b="1" u="sng" dirty="0" smtClean="0">
                <a:solidFill>
                  <a:schemeClr val="tx2"/>
                </a:solidFill>
              </a:rPr>
              <a:t>Dependent variable</a:t>
            </a:r>
          </a:p>
          <a:p>
            <a:r>
              <a:rPr lang="en-US" sz="2000" dirty="0" smtClean="0"/>
              <a:t>Data set consists of </a:t>
            </a:r>
            <a:r>
              <a:rPr lang="en-GB" sz="2000" dirty="0" smtClean="0"/>
              <a:t>seasonally adjusted output and prices for</a:t>
            </a:r>
            <a:r>
              <a:rPr lang="en-US" sz="2000" dirty="0" smtClean="0"/>
              <a:t> 5 periphery and 16 European transition countries, 6 core of the euro area and the USA </a:t>
            </a:r>
            <a:r>
              <a:rPr lang="en-GB" sz="2000" dirty="0" smtClean="0"/>
              <a:t>from q1:1997 to q4:2013.</a:t>
            </a:r>
            <a:endParaRPr lang="en-US" sz="2000" dirty="0" smtClean="0"/>
          </a:p>
          <a:p>
            <a:pPr lvl="1"/>
            <a:endParaRPr lang="en-GB" sz="2000" dirty="0" smtClean="0"/>
          </a:p>
          <a:p>
            <a:pPr lvl="1"/>
            <a:r>
              <a:rPr lang="en-GB" sz="2000" dirty="0" smtClean="0"/>
              <a:t>Stationarity of data;</a:t>
            </a:r>
          </a:p>
          <a:p>
            <a:pPr lvl="1"/>
            <a:r>
              <a:rPr lang="en-GB" sz="2000" dirty="0" smtClean="0"/>
              <a:t>Order of VAR;</a:t>
            </a:r>
          </a:p>
          <a:p>
            <a:pPr lvl="1"/>
            <a:r>
              <a:rPr lang="en-GB" sz="2000" dirty="0" smtClean="0"/>
              <a:t>Stability of VAR</a:t>
            </a:r>
            <a:r>
              <a:rPr lang="en-GB" sz="1200" dirty="0" smtClean="0"/>
              <a:t>.</a:t>
            </a:r>
          </a:p>
        </p:txBody>
      </p:sp>
      <p:sp>
        <p:nvSpPr>
          <p:cNvPr id="2" name="Title 1"/>
          <p:cNvSpPr>
            <a:spLocks noGrp="1"/>
          </p:cNvSpPr>
          <p:nvPr>
            <p:ph type="title"/>
          </p:nvPr>
        </p:nvSpPr>
        <p:spPr>
          <a:xfrm>
            <a:off x="457200" y="457200"/>
            <a:ext cx="8001000" cy="762000"/>
          </a:xfrm>
        </p:spPr>
        <p:txBody>
          <a:bodyPr>
            <a:normAutofit/>
          </a:bodyPr>
          <a:lstStyle/>
          <a:p>
            <a:pPr algn="ctr"/>
            <a:r>
              <a:rPr lang="en-US" dirty="0" smtClean="0"/>
              <a:t>5. Estimation of variables and data description</a:t>
            </a:r>
            <a:endParaRPr lang="en-US" dirty="0"/>
          </a:p>
        </p:txBody>
      </p:sp>
      <p:pic>
        <p:nvPicPr>
          <p:cNvPr id="91138" name="Picture 2"/>
          <p:cNvPicPr>
            <a:picLocks noChangeAspect="1" noChangeArrowheads="1"/>
          </p:cNvPicPr>
          <p:nvPr/>
        </p:nvPicPr>
        <p:blipFill>
          <a:blip r:embed="rId2"/>
          <a:srcRect/>
          <a:stretch>
            <a:fillRect/>
          </a:stretch>
        </p:blipFill>
        <p:spPr bwMode="auto">
          <a:xfrm>
            <a:off x="3886200" y="3657600"/>
            <a:ext cx="4345021" cy="3048000"/>
          </a:xfrm>
          <a:prstGeom prst="rect">
            <a:avLst/>
          </a:prstGeom>
          <a:noFill/>
          <a:ln w="9525">
            <a:noFill/>
            <a:miter lim="800000"/>
            <a:headEnd/>
            <a:tailEnd/>
          </a:ln>
          <a:effectLst/>
        </p:spPr>
      </p:pic>
      <p:sp>
        <p:nvSpPr>
          <p:cNvPr id="9" name="TextBox 7"/>
          <p:cNvSpPr txBox="1"/>
          <p:nvPr/>
        </p:nvSpPr>
        <p:spPr>
          <a:xfrm>
            <a:off x="4648200" y="3276600"/>
            <a:ext cx="4114800" cy="304800"/>
          </a:xfrm>
          <a:prstGeom prst="rect">
            <a:avLst/>
          </a:prstGeom>
          <a:solidFill>
            <a:sysClr val="window" lastClr="FFFFFF">
              <a:alpha val="0"/>
            </a:sysClr>
          </a:solidFill>
          <a:ln w="9525" cmpd="sng">
            <a:noFill/>
          </a:ln>
          <a:effectLst/>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b="1" dirty="0" smtClean="0">
                <a:solidFill>
                  <a:sysClr val="windowText" lastClr="000000"/>
                </a:solidFill>
              </a:rPr>
              <a:t>Shock synchronization with the core EA</a:t>
            </a:r>
            <a:endParaRPr lang="en-US" sz="1400" b="1" dirty="0">
              <a:solidFill>
                <a:sysClr val="windowText" lastClr="00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257800"/>
          </a:xfrm>
        </p:spPr>
        <p:txBody>
          <a:bodyPr>
            <a:normAutofit/>
          </a:bodyPr>
          <a:lstStyle/>
          <a:p>
            <a:pPr>
              <a:buNone/>
            </a:pPr>
            <a:r>
              <a:rPr lang="en-US" b="1" u="sng" dirty="0" smtClean="0">
                <a:solidFill>
                  <a:schemeClr val="tx2"/>
                </a:solidFill>
              </a:rPr>
              <a:t>Dependent variable</a:t>
            </a:r>
          </a:p>
          <a:p>
            <a:r>
              <a:rPr lang="en-GB" dirty="0" smtClean="0"/>
              <a:t>Time-varying coefficients for supply and demand shocks estimated by State space specification in Eviews:</a:t>
            </a:r>
          </a:p>
          <a:p>
            <a:pPr lvl="2">
              <a:buNone/>
            </a:pPr>
            <a:r>
              <a:rPr lang="es-ES" sz="2200" i="1" dirty="0" smtClean="0"/>
              <a:t>@</a:t>
            </a:r>
            <a:r>
              <a:rPr lang="es-ES" sz="2200" i="1" dirty="0" err="1" smtClean="0"/>
              <a:t>signal</a:t>
            </a:r>
            <a:r>
              <a:rPr lang="es-ES" sz="2200" i="1" dirty="0" smtClean="0"/>
              <a:t> y = sv1 + sv2*x + [</a:t>
            </a:r>
            <a:r>
              <a:rPr lang="es-ES" sz="2200" i="1" dirty="0" err="1" smtClean="0"/>
              <a:t>var</a:t>
            </a:r>
            <a:r>
              <a:rPr lang="es-ES" sz="2200" i="1" dirty="0" smtClean="0"/>
              <a:t> = </a:t>
            </a:r>
            <a:r>
              <a:rPr lang="es-ES" sz="2200" i="1" dirty="0" err="1" smtClean="0"/>
              <a:t>exp</a:t>
            </a:r>
            <a:r>
              <a:rPr lang="es-ES" sz="2200" i="1" dirty="0" smtClean="0"/>
              <a:t>(c(1))]</a:t>
            </a:r>
            <a:endParaRPr lang="en-US" sz="2200" dirty="0" smtClean="0"/>
          </a:p>
          <a:p>
            <a:pPr lvl="2">
              <a:buNone/>
            </a:pPr>
            <a:r>
              <a:rPr lang="es-ES" sz="2200" i="1" dirty="0" smtClean="0"/>
              <a:t>@</a:t>
            </a:r>
            <a:r>
              <a:rPr lang="es-ES" sz="2200" i="1" dirty="0" err="1" smtClean="0"/>
              <a:t>state</a:t>
            </a:r>
            <a:r>
              <a:rPr lang="es-ES" sz="2200" i="1" dirty="0" smtClean="0"/>
              <a:t> sv1 = sv1(-1) + [</a:t>
            </a:r>
            <a:r>
              <a:rPr lang="es-ES" sz="2200" i="1" dirty="0" err="1" smtClean="0"/>
              <a:t>var</a:t>
            </a:r>
            <a:r>
              <a:rPr lang="es-ES" sz="2200" i="1" dirty="0" smtClean="0"/>
              <a:t> = </a:t>
            </a:r>
            <a:r>
              <a:rPr lang="es-ES" sz="2200" i="1" dirty="0" err="1" smtClean="0"/>
              <a:t>exp</a:t>
            </a:r>
            <a:r>
              <a:rPr lang="es-ES" sz="2200" i="1" dirty="0" smtClean="0"/>
              <a:t>(c(2))]</a:t>
            </a:r>
            <a:endParaRPr lang="en-US" sz="2200" dirty="0" smtClean="0"/>
          </a:p>
          <a:p>
            <a:pPr lvl="2">
              <a:buNone/>
            </a:pPr>
            <a:r>
              <a:rPr lang="es-ES" sz="2200" i="1" dirty="0" smtClean="0"/>
              <a:t>@</a:t>
            </a:r>
            <a:r>
              <a:rPr lang="es-ES" sz="2200" i="1" dirty="0" err="1" smtClean="0"/>
              <a:t>state</a:t>
            </a:r>
            <a:r>
              <a:rPr lang="es-ES" sz="2200" i="1" dirty="0" smtClean="0"/>
              <a:t> sv2 = sv2(-1) + [</a:t>
            </a:r>
            <a:r>
              <a:rPr lang="es-ES" sz="2200" i="1" dirty="0" err="1" smtClean="0"/>
              <a:t>var</a:t>
            </a:r>
            <a:r>
              <a:rPr lang="es-ES" sz="2200" i="1" dirty="0" smtClean="0"/>
              <a:t> = </a:t>
            </a:r>
            <a:r>
              <a:rPr lang="es-ES" sz="2200" i="1" dirty="0" err="1" smtClean="0"/>
              <a:t>exp</a:t>
            </a:r>
            <a:r>
              <a:rPr lang="es-ES" sz="2200" i="1" dirty="0" smtClean="0"/>
              <a:t>(c(3))]</a:t>
            </a:r>
            <a:endParaRPr lang="en-US" sz="2200" dirty="0" smtClean="0"/>
          </a:p>
          <a:p>
            <a:pPr lvl="1"/>
            <a:r>
              <a:rPr lang="en-GB" dirty="0" smtClean="0"/>
              <a:t>Default procedure of </a:t>
            </a:r>
            <a:r>
              <a:rPr lang="en-GB" i="1" dirty="0" smtClean="0"/>
              <a:t>Eviews</a:t>
            </a:r>
            <a:r>
              <a:rPr lang="en-GB" dirty="0" smtClean="0"/>
              <a:t> is used for defining the starting values of the parameters </a:t>
            </a:r>
            <a:r>
              <a:rPr lang="en-GB" i="1" dirty="0" smtClean="0"/>
              <a:t>c(1)</a:t>
            </a:r>
            <a:r>
              <a:rPr lang="en-GB" dirty="0" smtClean="0"/>
              <a:t>, </a:t>
            </a:r>
            <a:r>
              <a:rPr lang="en-GB" i="1" dirty="0" smtClean="0"/>
              <a:t>c(2)</a:t>
            </a:r>
            <a:r>
              <a:rPr lang="en-GB" dirty="0" smtClean="0"/>
              <a:t> and </a:t>
            </a:r>
            <a:r>
              <a:rPr lang="en-GB" i="1" dirty="0" smtClean="0"/>
              <a:t>c(3).</a:t>
            </a:r>
          </a:p>
          <a:p>
            <a:pPr lvl="1"/>
            <a:r>
              <a:rPr lang="en-GB" dirty="0" smtClean="0"/>
              <a:t>In defining the initial state of the model the approach of Zhang and Sato (2005) was followed.</a:t>
            </a:r>
          </a:p>
          <a:p>
            <a:endParaRPr lang="en-GB" dirty="0" smtClean="0"/>
          </a:p>
          <a:p>
            <a:endParaRPr lang="en-GB" dirty="0" smtClean="0"/>
          </a:p>
          <a:p>
            <a:endParaRPr lang="en-GB" dirty="0" smtClean="0"/>
          </a:p>
          <a:p>
            <a:endParaRPr lang="en-US" dirty="0" smtClean="0"/>
          </a:p>
        </p:txBody>
      </p:sp>
      <p:sp>
        <p:nvSpPr>
          <p:cNvPr id="6" name="Title 1"/>
          <p:cNvSpPr txBox="1">
            <a:spLocks/>
          </p:cNvSpPr>
          <p:nvPr/>
        </p:nvSpPr>
        <p:spPr>
          <a:xfrm>
            <a:off x="457200" y="457200"/>
            <a:ext cx="8001000" cy="76200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algn="ctr"/>
            <a:r>
              <a:rPr lang="en-US" smtClean="0"/>
              <a:t>5. Estimation of variables and data description</a:t>
            </a:r>
            <a:endParaRPr lang="en-US"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257800"/>
          </a:xfrm>
        </p:spPr>
        <p:txBody>
          <a:bodyPr>
            <a:normAutofit lnSpcReduction="10000"/>
          </a:bodyPr>
          <a:lstStyle/>
          <a:p>
            <a:pPr>
              <a:buNone/>
            </a:pPr>
            <a:endParaRPr lang="en-US" b="1" u="sng" dirty="0" smtClean="0">
              <a:solidFill>
                <a:schemeClr val="tx2"/>
              </a:solidFill>
            </a:endParaRPr>
          </a:p>
          <a:p>
            <a:pPr>
              <a:buNone/>
            </a:pPr>
            <a:r>
              <a:rPr lang="en-US" b="1" u="sng" dirty="0" smtClean="0">
                <a:solidFill>
                  <a:schemeClr val="tx2"/>
                </a:solidFill>
              </a:rPr>
              <a:t>Dependent variable</a:t>
            </a:r>
          </a:p>
          <a:p>
            <a:pPr algn="ctr">
              <a:buNone/>
            </a:pPr>
            <a:r>
              <a:rPr lang="en-GB" dirty="0" smtClean="0"/>
              <a:t>Time-varying coefficients for:</a:t>
            </a:r>
          </a:p>
          <a:p>
            <a:pPr>
              <a:buNone/>
            </a:pPr>
            <a:endParaRPr lang="en-GB" dirty="0" smtClean="0"/>
          </a:p>
          <a:p>
            <a:pPr>
              <a:buNone/>
            </a:pPr>
            <a:r>
              <a:rPr lang="en-GB" sz="2000" dirty="0" smtClean="0"/>
              <a:t>		Demand shocks                         	 Supply shocks</a:t>
            </a:r>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endParaRPr lang="en-GB" dirty="0" smtClean="0"/>
          </a:p>
          <a:p>
            <a:pPr>
              <a:buNone/>
            </a:pPr>
            <a:r>
              <a:rPr lang="en-GB" sz="1600" dirty="0" smtClean="0"/>
              <a:t>* </a:t>
            </a:r>
          </a:p>
          <a:p>
            <a:pPr>
              <a:buNone/>
            </a:pPr>
            <a:endParaRPr lang="en-GB" sz="1600" dirty="0"/>
          </a:p>
          <a:p>
            <a:pPr>
              <a:buNone/>
            </a:pPr>
            <a:endParaRPr lang="en-GB" sz="1600" dirty="0" smtClean="0"/>
          </a:p>
          <a:p>
            <a:pPr>
              <a:buNone/>
            </a:pPr>
            <a:endParaRPr lang="en-GB" sz="1600" dirty="0"/>
          </a:p>
          <a:p>
            <a:pPr>
              <a:buNone/>
            </a:pPr>
            <a:endParaRPr lang="en-GB" sz="1600" dirty="0" smtClean="0"/>
          </a:p>
          <a:p>
            <a:pPr>
              <a:buNone/>
            </a:pPr>
            <a:r>
              <a:rPr lang="en-GB" sz="1600" dirty="0" smtClean="0"/>
              <a:t>Note: Average values for periphery and transition countries.</a:t>
            </a:r>
          </a:p>
          <a:p>
            <a:endParaRPr lang="en-GB" dirty="0" smtClean="0"/>
          </a:p>
          <a:p>
            <a:endParaRPr lang="en-US" dirty="0" smtClean="0"/>
          </a:p>
        </p:txBody>
      </p:sp>
      <p:graphicFrame>
        <p:nvGraphicFramePr>
          <p:cNvPr id="7" name="Chart 6"/>
          <p:cNvGraphicFramePr>
            <a:graphicFrameLocks/>
          </p:cNvGraphicFramePr>
          <p:nvPr>
            <p:extLst>
              <p:ext uri="{D42A27DB-BD31-4B8C-83A1-F6EECF244321}">
                <p14:modId xmlns:p14="http://schemas.microsoft.com/office/powerpoint/2010/main" val="1147897980"/>
              </p:ext>
            </p:extLst>
          </p:nvPr>
        </p:nvGraphicFramePr>
        <p:xfrm>
          <a:off x="990600" y="3124200"/>
          <a:ext cx="3619500" cy="2590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nvGraphicFramePr>
        <p:xfrm>
          <a:off x="4648200" y="3048000"/>
          <a:ext cx="3619500" cy="2971800"/>
        </p:xfrm>
        <a:graphic>
          <a:graphicData uri="http://schemas.openxmlformats.org/drawingml/2006/chart">
            <c:chart xmlns:c="http://schemas.openxmlformats.org/drawingml/2006/chart" xmlns:r="http://schemas.openxmlformats.org/officeDocument/2006/relationships" r:id="rId3"/>
          </a:graphicData>
        </a:graphic>
      </p:graphicFrame>
      <p:sp>
        <p:nvSpPr>
          <p:cNvPr id="11" name="Title 1"/>
          <p:cNvSpPr>
            <a:spLocks noGrp="1"/>
          </p:cNvSpPr>
          <p:nvPr>
            <p:ph type="title"/>
          </p:nvPr>
        </p:nvSpPr>
        <p:spPr>
          <a:xfrm>
            <a:off x="457200" y="457200"/>
            <a:ext cx="8001000" cy="762000"/>
          </a:xfrm>
        </p:spPr>
        <p:txBody>
          <a:bodyPr>
            <a:normAutofit/>
          </a:bodyPr>
          <a:lstStyle/>
          <a:p>
            <a:pPr algn="ctr"/>
            <a:r>
              <a:rPr lang="en-US" dirty="0" smtClean="0"/>
              <a:t>5. Estimation of variables and data description</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0934"/>
            <a:ext cx="8229600" cy="5257800"/>
          </a:xfrm>
        </p:spPr>
        <p:txBody>
          <a:bodyPr>
            <a:normAutofit/>
          </a:bodyPr>
          <a:lstStyle/>
          <a:p>
            <a:pPr>
              <a:buNone/>
            </a:pPr>
            <a:r>
              <a:rPr lang="en-US" b="1" u="sng" dirty="0" smtClean="0">
                <a:solidFill>
                  <a:schemeClr val="tx2"/>
                </a:solidFill>
              </a:rPr>
              <a:t>Independent variables</a:t>
            </a:r>
            <a:r>
              <a:rPr lang="en-US" b="1" dirty="0" smtClean="0">
                <a:solidFill>
                  <a:schemeClr val="tx2"/>
                </a:solidFill>
              </a:rPr>
              <a:t> :</a:t>
            </a:r>
          </a:p>
          <a:p>
            <a:pPr>
              <a:buNone/>
            </a:pPr>
            <a:r>
              <a:rPr lang="en-US" b="1" dirty="0" smtClean="0">
                <a:solidFill>
                  <a:schemeClr val="tx2"/>
                </a:solidFill>
              </a:rPr>
              <a:t> </a:t>
            </a:r>
            <a:r>
              <a:rPr lang="en-US" b="1" u="sng" dirty="0" smtClean="0">
                <a:solidFill>
                  <a:schemeClr val="accent2"/>
                </a:solidFill>
              </a:rPr>
              <a:t>1. Trade intensity</a:t>
            </a:r>
          </a:p>
          <a:p>
            <a:r>
              <a:rPr lang="en-GB" sz="2000" dirty="0" smtClean="0"/>
              <a:t>Natural logarithm of the average bilateral trade intensity between transition country </a:t>
            </a:r>
            <a:r>
              <a:rPr lang="en-GB" sz="2000" i="1" dirty="0" err="1" smtClean="0"/>
              <a:t>i</a:t>
            </a:r>
            <a:r>
              <a:rPr lang="en-GB" sz="2000" dirty="0" smtClean="0"/>
              <a:t> and the euro area </a:t>
            </a:r>
            <a:r>
              <a:rPr lang="en-GB" sz="2000" i="1" dirty="0" smtClean="0"/>
              <a:t>j</a:t>
            </a:r>
            <a:r>
              <a:rPr lang="en-GB" sz="2000" dirty="0" smtClean="0"/>
              <a:t> over time period </a:t>
            </a:r>
            <a:r>
              <a:rPr lang="en-GB" sz="2000" i="1" dirty="0" smtClean="0"/>
              <a:t>t. </a:t>
            </a:r>
          </a:p>
          <a:p>
            <a:pPr>
              <a:buNone/>
            </a:pPr>
            <a:r>
              <a:rPr lang="en-GB" dirty="0" smtClean="0"/>
              <a:t>Two measures employed: </a:t>
            </a:r>
          </a:p>
          <a:p>
            <a:endParaRPr lang="en-GB" dirty="0" smtClean="0"/>
          </a:p>
          <a:p>
            <a:endParaRPr lang="en-US" dirty="0" smtClean="0"/>
          </a:p>
        </p:txBody>
      </p:sp>
      <p:graphicFrame>
        <p:nvGraphicFramePr>
          <p:cNvPr id="25602" name="Object 2"/>
          <p:cNvGraphicFramePr>
            <a:graphicFrameLocks noChangeAspect="1"/>
          </p:cNvGraphicFramePr>
          <p:nvPr>
            <p:extLst>
              <p:ext uri="{D42A27DB-BD31-4B8C-83A1-F6EECF244321}">
                <p14:modId xmlns:p14="http://schemas.microsoft.com/office/powerpoint/2010/main" val="2835317127"/>
              </p:ext>
            </p:extLst>
          </p:nvPr>
        </p:nvGraphicFramePr>
        <p:xfrm>
          <a:off x="533400" y="3505200"/>
          <a:ext cx="3962400" cy="396240"/>
        </p:xfrm>
        <a:graphic>
          <a:graphicData uri="http://schemas.openxmlformats.org/presentationml/2006/ole">
            <mc:AlternateContent xmlns:mc="http://schemas.openxmlformats.org/markup-compatibility/2006">
              <mc:Choice xmlns:v="urn:schemas-microsoft-com:vml" Requires="v">
                <p:oleObj spid="_x0000_s25618" name="Equation" r:id="rId3" imgW="3330977" imgH="246593" progId="Equation.3">
                  <p:embed/>
                </p:oleObj>
              </mc:Choice>
              <mc:Fallback>
                <p:oleObj name="Equation" r:id="rId3" imgW="3330977" imgH="246593" progId="Equation.3">
                  <p:embed/>
                  <p:pic>
                    <p:nvPicPr>
                      <p:cNvPr id="0"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3505200"/>
                        <a:ext cx="3962400" cy="3962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3" name="Object 3"/>
          <p:cNvGraphicFramePr>
            <a:graphicFrameLocks noChangeAspect="1"/>
          </p:cNvGraphicFramePr>
          <p:nvPr>
            <p:extLst>
              <p:ext uri="{D42A27DB-BD31-4B8C-83A1-F6EECF244321}">
                <p14:modId xmlns:p14="http://schemas.microsoft.com/office/powerpoint/2010/main" val="2663793864"/>
              </p:ext>
            </p:extLst>
          </p:nvPr>
        </p:nvGraphicFramePr>
        <p:xfrm>
          <a:off x="5334000" y="3505200"/>
          <a:ext cx="3124200" cy="435935"/>
        </p:xfrm>
        <a:graphic>
          <a:graphicData uri="http://schemas.openxmlformats.org/presentationml/2006/ole">
            <mc:AlternateContent xmlns:mc="http://schemas.openxmlformats.org/markup-compatibility/2006">
              <mc:Choice xmlns:v="urn:schemas-microsoft-com:vml" Requires="v">
                <p:oleObj spid="_x0000_s25619" name="Equation" r:id="rId5" imgW="2185988" imgH="246593" progId="Equation.3">
                  <p:embed/>
                </p:oleObj>
              </mc:Choice>
              <mc:Fallback>
                <p:oleObj name="Equation" r:id="rId5" imgW="2185988" imgH="246593" progId="Equation.3">
                  <p:embed/>
                  <p:pic>
                    <p:nvPicPr>
                      <p:cNvPr id="0" name="Picture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0" y="3505200"/>
                        <a:ext cx="3124200" cy="4359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Chart 8"/>
          <p:cNvGraphicFramePr>
            <a:graphicFrameLocks/>
          </p:cNvGraphicFramePr>
          <p:nvPr/>
        </p:nvGraphicFramePr>
        <p:xfrm>
          <a:off x="762000" y="4038600"/>
          <a:ext cx="3546475" cy="26670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10" name="Chart 9"/>
          <p:cNvGraphicFramePr>
            <a:graphicFrameLocks/>
          </p:cNvGraphicFramePr>
          <p:nvPr/>
        </p:nvGraphicFramePr>
        <p:xfrm>
          <a:off x="4953000" y="4114800"/>
          <a:ext cx="3556000" cy="2590800"/>
        </p:xfrm>
        <a:graphic>
          <a:graphicData uri="http://schemas.openxmlformats.org/drawingml/2006/chart">
            <c:chart xmlns:c="http://schemas.openxmlformats.org/drawingml/2006/chart" xmlns:r="http://schemas.openxmlformats.org/officeDocument/2006/relationships" r:id="rId8"/>
          </a:graphicData>
        </a:graphic>
      </p:graphicFrame>
      <p:sp>
        <p:nvSpPr>
          <p:cNvPr id="12" name="Title 1"/>
          <p:cNvSpPr>
            <a:spLocks noGrp="1"/>
          </p:cNvSpPr>
          <p:nvPr>
            <p:ph type="title"/>
          </p:nvPr>
        </p:nvSpPr>
        <p:spPr>
          <a:xfrm>
            <a:off x="457200" y="457200"/>
            <a:ext cx="8001000" cy="762000"/>
          </a:xfrm>
        </p:spPr>
        <p:txBody>
          <a:bodyPr>
            <a:normAutofit/>
          </a:bodyPr>
          <a:lstStyle/>
          <a:p>
            <a:pPr algn="ctr"/>
            <a:r>
              <a:rPr lang="en-US" dirty="0" smtClean="0"/>
              <a:t>5. Estimation of variables and data description</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534400" cy="5410200"/>
          </a:xfrm>
        </p:spPr>
        <p:txBody>
          <a:bodyPr>
            <a:normAutofit/>
          </a:bodyPr>
          <a:lstStyle/>
          <a:p>
            <a:pPr>
              <a:buNone/>
            </a:pPr>
            <a:r>
              <a:rPr lang="en-US" b="1" u="sng" dirty="0" smtClean="0">
                <a:solidFill>
                  <a:schemeClr val="tx2"/>
                </a:solidFill>
              </a:rPr>
              <a:t>Independent variables</a:t>
            </a:r>
            <a:r>
              <a:rPr lang="en-US" b="1" dirty="0" smtClean="0">
                <a:solidFill>
                  <a:schemeClr val="tx2"/>
                </a:solidFill>
              </a:rPr>
              <a:t> : </a:t>
            </a:r>
          </a:p>
          <a:p>
            <a:pPr>
              <a:buNone/>
            </a:pPr>
            <a:r>
              <a:rPr lang="en-US" b="1" u="sng" dirty="0" smtClean="0">
                <a:solidFill>
                  <a:schemeClr val="accent2"/>
                </a:solidFill>
              </a:rPr>
              <a:t>2. II trade</a:t>
            </a:r>
          </a:p>
          <a:p>
            <a:r>
              <a:rPr lang="en-GB" dirty="0" smtClean="0"/>
              <a:t>Two indices for measuring intra-industry trade employed:</a:t>
            </a:r>
          </a:p>
          <a:p>
            <a:pPr lvl="1"/>
            <a:r>
              <a:rPr lang="en-GB" sz="2400" dirty="0" smtClean="0"/>
              <a:t>Adjusted G-L index (adjustment for the trade imbalance)</a:t>
            </a:r>
          </a:p>
          <a:p>
            <a:endParaRPr lang="en-GB" dirty="0" smtClean="0"/>
          </a:p>
          <a:p>
            <a:endParaRPr lang="en-US" dirty="0" smtClean="0"/>
          </a:p>
        </p:txBody>
      </p:sp>
      <p:sp>
        <p:nvSpPr>
          <p:cNvPr id="266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6630" name="Object 6"/>
          <p:cNvGraphicFramePr>
            <a:graphicFrameLocks noChangeAspect="1"/>
          </p:cNvGraphicFramePr>
          <p:nvPr>
            <p:extLst>
              <p:ext uri="{D42A27DB-BD31-4B8C-83A1-F6EECF244321}">
                <p14:modId xmlns:p14="http://schemas.microsoft.com/office/powerpoint/2010/main" val="4209817062"/>
              </p:ext>
            </p:extLst>
          </p:nvPr>
        </p:nvGraphicFramePr>
        <p:xfrm>
          <a:off x="1066800" y="3124200"/>
          <a:ext cx="4800600" cy="1218063"/>
        </p:xfrm>
        <a:graphic>
          <a:graphicData uri="http://schemas.openxmlformats.org/presentationml/2006/ole">
            <mc:AlternateContent xmlns:mc="http://schemas.openxmlformats.org/markup-compatibility/2006">
              <mc:Choice xmlns:v="urn:schemas-microsoft-com:vml" Requires="v">
                <p:oleObj spid="_x0000_s26638" name="Equation" r:id="rId3" imgW="2870200" imgH="914400" progId="Equation.3">
                  <p:embed/>
                </p:oleObj>
              </mc:Choice>
              <mc:Fallback>
                <p:oleObj name="Equation" r:id="rId3" imgW="2870200" imgH="914400" progId="Equation.3">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3124200"/>
                        <a:ext cx="4800600" cy="1218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66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5"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Chart 10"/>
          <p:cNvGraphicFramePr>
            <a:graphicFrameLocks/>
          </p:cNvGraphicFramePr>
          <p:nvPr/>
        </p:nvGraphicFramePr>
        <p:xfrm>
          <a:off x="1981200" y="4572000"/>
          <a:ext cx="3552825" cy="2286000"/>
        </p:xfrm>
        <a:graphic>
          <a:graphicData uri="http://schemas.openxmlformats.org/drawingml/2006/chart">
            <c:chart xmlns:c="http://schemas.openxmlformats.org/drawingml/2006/chart" xmlns:r="http://schemas.openxmlformats.org/officeDocument/2006/relationships" r:id="rId5"/>
          </a:graphicData>
        </a:graphic>
      </p:graphicFrame>
      <p:sp>
        <p:nvSpPr>
          <p:cNvPr id="13" name="Title 1"/>
          <p:cNvSpPr>
            <a:spLocks noGrp="1"/>
          </p:cNvSpPr>
          <p:nvPr>
            <p:ph type="title"/>
          </p:nvPr>
        </p:nvSpPr>
        <p:spPr>
          <a:xfrm>
            <a:off x="457200" y="457200"/>
            <a:ext cx="8001000" cy="762000"/>
          </a:xfrm>
        </p:spPr>
        <p:txBody>
          <a:bodyPr>
            <a:normAutofit/>
          </a:bodyPr>
          <a:lstStyle/>
          <a:p>
            <a:pPr algn="ctr"/>
            <a:r>
              <a:rPr lang="en-US" dirty="0" smtClean="0"/>
              <a:t>5. Estimation of variables and data description</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5410200"/>
          </a:xfrm>
        </p:spPr>
        <p:txBody>
          <a:bodyPr>
            <a:normAutofit/>
          </a:bodyPr>
          <a:lstStyle/>
          <a:p>
            <a:pPr>
              <a:buNone/>
            </a:pPr>
            <a:r>
              <a:rPr lang="en-US" b="1" u="sng" dirty="0" smtClean="0">
                <a:solidFill>
                  <a:schemeClr val="tx2"/>
                </a:solidFill>
              </a:rPr>
              <a:t>Independent variables</a:t>
            </a:r>
            <a:r>
              <a:rPr lang="en-US" b="1" dirty="0" smtClean="0">
                <a:solidFill>
                  <a:schemeClr val="tx2"/>
                </a:solidFill>
              </a:rPr>
              <a:t> : </a:t>
            </a:r>
          </a:p>
          <a:p>
            <a:pPr>
              <a:buNone/>
            </a:pPr>
            <a:r>
              <a:rPr lang="en-US" b="1" u="sng" dirty="0" smtClean="0">
                <a:solidFill>
                  <a:schemeClr val="accent2"/>
                </a:solidFill>
              </a:rPr>
              <a:t>2. Intra-industry trade</a:t>
            </a:r>
          </a:p>
          <a:p>
            <a:pPr lvl="1"/>
            <a:r>
              <a:rPr lang="en-GB" sz="1600" dirty="0" err="1" smtClean="0"/>
              <a:t>Fontagné</a:t>
            </a:r>
            <a:r>
              <a:rPr lang="en-GB" sz="1600" dirty="0" smtClean="0"/>
              <a:t>-Freudenberg  index</a:t>
            </a:r>
          </a:p>
          <a:p>
            <a:pPr marL="228600" lvl="1" indent="0">
              <a:buNone/>
            </a:pPr>
            <a:endParaRPr lang="en-GB" i="1" dirty="0" smtClean="0"/>
          </a:p>
          <a:p>
            <a:pPr lvl="2"/>
            <a:r>
              <a:rPr lang="en-GB" sz="1600" dirty="0" smtClean="0"/>
              <a:t>The latter allows the intra-industry trade to be broken down into horizontal and </a:t>
            </a:r>
            <a:r>
              <a:rPr lang="en-GB" sz="1600" b="1" u="sng" dirty="0" smtClean="0"/>
              <a:t>vertical components</a:t>
            </a:r>
            <a:endParaRPr lang="en-GB" sz="1600" b="1" i="1" u="sng" dirty="0" smtClean="0"/>
          </a:p>
          <a:p>
            <a:pPr lvl="1"/>
            <a:endParaRPr lang="en-GB" dirty="0" smtClean="0"/>
          </a:p>
          <a:p>
            <a:endParaRPr lang="en-US" dirty="0" smtClean="0"/>
          </a:p>
        </p:txBody>
      </p:sp>
      <p:sp>
        <p:nvSpPr>
          <p:cNvPr id="266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5"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0732" name="Object 12"/>
          <p:cNvGraphicFramePr>
            <a:graphicFrameLocks noChangeAspect="1"/>
          </p:cNvGraphicFramePr>
          <p:nvPr>
            <p:extLst>
              <p:ext uri="{D42A27DB-BD31-4B8C-83A1-F6EECF244321}">
                <p14:modId xmlns:p14="http://schemas.microsoft.com/office/powerpoint/2010/main" val="3898520968"/>
              </p:ext>
            </p:extLst>
          </p:nvPr>
        </p:nvGraphicFramePr>
        <p:xfrm>
          <a:off x="1447800" y="3124200"/>
          <a:ext cx="1557867" cy="609600"/>
        </p:xfrm>
        <a:graphic>
          <a:graphicData uri="http://schemas.openxmlformats.org/presentationml/2006/ole">
            <mc:AlternateContent xmlns:mc="http://schemas.openxmlformats.org/markup-compatibility/2006">
              <mc:Choice xmlns:v="urn:schemas-microsoft-com:vml" Requires="v">
                <p:oleObj spid="_x0000_s30750" name="Equation" r:id="rId3" imgW="1091726" imgH="444307" progId="Equation.3">
                  <p:embed/>
                </p:oleObj>
              </mc:Choice>
              <mc:Fallback>
                <p:oleObj name="Equation" r:id="rId3" imgW="1091726" imgH="444307" progId="Equation.3">
                  <p:embed/>
                  <p:pic>
                    <p:nvPicPr>
                      <p:cNvPr id="0"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3124200"/>
                        <a:ext cx="1557867"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33" name="Object 13"/>
          <p:cNvGraphicFramePr>
            <a:graphicFrameLocks noChangeAspect="1"/>
          </p:cNvGraphicFramePr>
          <p:nvPr>
            <p:extLst>
              <p:ext uri="{D42A27DB-BD31-4B8C-83A1-F6EECF244321}">
                <p14:modId xmlns:p14="http://schemas.microsoft.com/office/powerpoint/2010/main" val="369272163"/>
              </p:ext>
            </p:extLst>
          </p:nvPr>
        </p:nvGraphicFramePr>
        <p:xfrm>
          <a:off x="4876800" y="3124200"/>
          <a:ext cx="1920240" cy="685800"/>
        </p:xfrm>
        <a:graphic>
          <a:graphicData uri="http://schemas.openxmlformats.org/presentationml/2006/ole">
            <mc:AlternateContent xmlns:mc="http://schemas.openxmlformats.org/markup-compatibility/2006">
              <mc:Choice xmlns:v="urn:schemas-microsoft-com:vml" Requires="v">
                <p:oleObj spid="_x0000_s30751" name="Equation" r:id="rId5" imgW="1524000" imgH="457200" progId="Equation.3">
                  <p:embed/>
                </p:oleObj>
              </mc:Choice>
              <mc:Fallback>
                <p:oleObj name="Equation" r:id="rId5" imgW="1524000" imgH="457200" progId="Equation.3">
                  <p:embed/>
                  <p:pic>
                    <p:nvPicPr>
                      <p:cNvPr id="0" name="Picture 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6800" y="3124200"/>
                        <a:ext cx="1920240" cy="685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Title 1"/>
          <p:cNvSpPr>
            <a:spLocks noGrp="1"/>
          </p:cNvSpPr>
          <p:nvPr>
            <p:ph type="title"/>
          </p:nvPr>
        </p:nvSpPr>
        <p:spPr>
          <a:xfrm>
            <a:off x="457200" y="457200"/>
            <a:ext cx="8001000" cy="762000"/>
          </a:xfrm>
        </p:spPr>
        <p:txBody>
          <a:bodyPr>
            <a:normAutofit/>
          </a:bodyPr>
          <a:lstStyle/>
          <a:p>
            <a:pPr algn="ctr"/>
            <a:r>
              <a:rPr lang="en-US" dirty="0" smtClean="0"/>
              <a:t>5. Estimation of variables and data description</a:t>
            </a:r>
            <a:endParaRPr lang="en-US" dirty="0"/>
          </a:p>
        </p:txBody>
      </p:sp>
      <p:graphicFrame>
        <p:nvGraphicFramePr>
          <p:cNvPr id="11" name="Chart 10"/>
          <p:cNvGraphicFramePr>
            <a:graphicFrameLocks/>
          </p:cNvGraphicFramePr>
          <p:nvPr>
            <p:extLst>
              <p:ext uri="{D42A27DB-BD31-4B8C-83A1-F6EECF244321}">
                <p14:modId xmlns:p14="http://schemas.microsoft.com/office/powerpoint/2010/main" val="2311756446"/>
              </p:ext>
            </p:extLst>
          </p:nvPr>
        </p:nvGraphicFramePr>
        <p:xfrm>
          <a:off x="2286000" y="3962400"/>
          <a:ext cx="3556000" cy="2743200"/>
        </p:xfrm>
        <a:graphic>
          <a:graphicData uri="http://schemas.openxmlformats.org/drawingml/2006/chart">
            <c:chart xmlns:c="http://schemas.openxmlformats.org/drawingml/2006/chart" xmlns:r="http://schemas.openxmlformats.org/officeDocument/2006/relationships" r:id="rId7"/>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229600" cy="5638800"/>
          </a:xfrm>
        </p:spPr>
        <p:txBody>
          <a:bodyPr>
            <a:normAutofit/>
          </a:bodyPr>
          <a:lstStyle/>
          <a:p>
            <a:pPr>
              <a:buNone/>
            </a:pPr>
            <a:r>
              <a:rPr lang="en-US" b="1" u="sng" dirty="0" smtClean="0">
                <a:solidFill>
                  <a:schemeClr val="tx2"/>
                </a:solidFill>
              </a:rPr>
              <a:t>Independent variables</a:t>
            </a:r>
            <a:r>
              <a:rPr lang="en-US" b="1" dirty="0" smtClean="0">
                <a:solidFill>
                  <a:schemeClr val="tx2"/>
                </a:solidFill>
              </a:rPr>
              <a:t> : </a:t>
            </a:r>
          </a:p>
          <a:p>
            <a:pPr>
              <a:buNone/>
            </a:pPr>
            <a:r>
              <a:rPr lang="en-US" b="1" u="sng" dirty="0">
                <a:solidFill>
                  <a:schemeClr val="accent2"/>
                </a:solidFill>
              </a:rPr>
              <a:t>3. Financial integration</a:t>
            </a:r>
          </a:p>
          <a:p>
            <a:pPr lvl="0">
              <a:buFont typeface="Arial" pitchFamily="34" charset="0"/>
              <a:buChar char="•"/>
            </a:pPr>
            <a:r>
              <a:rPr lang="en-GB" sz="2000" dirty="0" smtClean="0"/>
              <a:t>Log deviation of the country’s real effective exchange rate index from the core of the euro area average (CPI-based, 2005=100)</a:t>
            </a:r>
            <a:endParaRPr lang="en-GB" dirty="0" smtClean="0"/>
          </a:p>
          <a:p>
            <a:endParaRPr lang="en-GB" dirty="0" smtClean="0"/>
          </a:p>
          <a:p>
            <a:endParaRPr lang="en-US" dirty="0" smtClean="0"/>
          </a:p>
        </p:txBody>
      </p:sp>
      <p:graphicFrame>
        <p:nvGraphicFramePr>
          <p:cNvPr id="14" name="Chart 13"/>
          <p:cNvGraphicFramePr>
            <a:graphicFrameLocks/>
          </p:cNvGraphicFramePr>
          <p:nvPr/>
        </p:nvGraphicFramePr>
        <p:xfrm>
          <a:off x="533400" y="3276600"/>
          <a:ext cx="4267200" cy="2514600"/>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p:cNvSpPr>
            <a:spLocks noGrp="1"/>
          </p:cNvSpPr>
          <p:nvPr>
            <p:ph type="title"/>
          </p:nvPr>
        </p:nvSpPr>
        <p:spPr>
          <a:xfrm>
            <a:off x="457200" y="457200"/>
            <a:ext cx="8001000" cy="762000"/>
          </a:xfrm>
        </p:spPr>
        <p:txBody>
          <a:bodyPr>
            <a:normAutofit/>
          </a:bodyPr>
          <a:lstStyle/>
          <a:p>
            <a:pPr algn="ctr"/>
            <a:r>
              <a:rPr lang="en-US" dirty="0" smtClean="0"/>
              <a:t>5. Estimation of variables and data description</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6400800" cy="5638800"/>
          </a:xfrm>
        </p:spPr>
        <p:txBody>
          <a:bodyPr>
            <a:normAutofit/>
          </a:bodyPr>
          <a:lstStyle/>
          <a:p>
            <a:pPr>
              <a:buNone/>
            </a:pPr>
            <a:r>
              <a:rPr lang="en-US" b="1" u="sng" dirty="0" smtClean="0">
                <a:solidFill>
                  <a:schemeClr val="tx2"/>
                </a:solidFill>
              </a:rPr>
              <a:t>Independent variables</a:t>
            </a:r>
            <a:r>
              <a:rPr lang="en-US" b="1" dirty="0" smtClean="0">
                <a:solidFill>
                  <a:schemeClr val="tx2"/>
                </a:solidFill>
              </a:rPr>
              <a:t> : </a:t>
            </a:r>
          </a:p>
          <a:p>
            <a:pPr>
              <a:buNone/>
            </a:pPr>
            <a:r>
              <a:rPr lang="en-US" b="1" u="sng" dirty="0">
                <a:solidFill>
                  <a:schemeClr val="accent2"/>
                </a:solidFill>
              </a:rPr>
              <a:t>4. FP coordination</a:t>
            </a:r>
          </a:p>
          <a:p>
            <a:pPr lvl="0">
              <a:buFont typeface="Arial" pitchFamily="34" charset="0"/>
              <a:buChar char="•"/>
            </a:pPr>
            <a:r>
              <a:rPr lang="en-GB" sz="2000" dirty="0" smtClean="0"/>
              <a:t>Difference in government budget balance measured as a percentage of country’s GDP, between the periphery/transition country and the core of the euro area</a:t>
            </a:r>
          </a:p>
          <a:p>
            <a:pPr>
              <a:buNone/>
            </a:pPr>
            <a:endParaRPr lang="en-GB" dirty="0" smtClean="0"/>
          </a:p>
          <a:p>
            <a:endParaRPr lang="en-GB" dirty="0" smtClean="0"/>
          </a:p>
          <a:p>
            <a:endParaRPr lang="en-US" dirty="0" smtClean="0"/>
          </a:p>
        </p:txBody>
      </p:sp>
      <p:graphicFrame>
        <p:nvGraphicFramePr>
          <p:cNvPr id="13" name="Chart 12"/>
          <p:cNvGraphicFramePr>
            <a:graphicFrameLocks/>
          </p:cNvGraphicFramePr>
          <p:nvPr/>
        </p:nvGraphicFramePr>
        <p:xfrm>
          <a:off x="533400" y="3505200"/>
          <a:ext cx="3886200" cy="2514600"/>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p:cNvSpPr>
            <a:spLocks noGrp="1"/>
          </p:cNvSpPr>
          <p:nvPr>
            <p:ph type="title"/>
          </p:nvPr>
        </p:nvSpPr>
        <p:spPr>
          <a:xfrm>
            <a:off x="457200" y="457200"/>
            <a:ext cx="8001000" cy="762000"/>
          </a:xfrm>
        </p:spPr>
        <p:txBody>
          <a:bodyPr>
            <a:normAutofit/>
          </a:bodyPr>
          <a:lstStyle/>
          <a:p>
            <a:pPr algn="ctr"/>
            <a:r>
              <a:rPr lang="en-US" dirty="0" smtClean="0"/>
              <a:t>5. Estimation of variables and data description</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382000" cy="5638800"/>
          </a:xfrm>
        </p:spPr>
        <p:txBody>
          <a:bodyPr>
            <a:normAutofit/>
          </a:bodyPr>
          <a:lstStyle/>
          <a:p>
            <a:pPr>
              <a:buNone/>
            </a:pPr>
            <a:r>
              <a:rPr lang="en-US" b="1" u="sng" dirty="0" smtClean="0">
                <a:solidFill>
                  <a:schemeClr val="tx2"/>
                </a:solidFill>
              </a:rPr>
              <a:t>Independent variables</a:t>
            </a:r>
            <a:r>
              <a:rPr lang="en-US" b="1" dirty="0" smtClean="0">
                <a:solidFill>
                  <a:schemeClr val="tx2"/>
                </a:solidFill>
              </a:rPr>
              <a:t> : </a:t>
            </a:r>
          </a:p>
          <a:p>
            <a:pPr>
              <a:buNone/>
            </a:pPr>
            <a:r>
              <a:rPr lang="en-US" b="1" u="sng" dirty="0">
                <a:solidFill>
                  <a:schemeClr val="accent2"/>
                </a:solidFill>
              </a:rPr>
              <a:t>5. Production structures</a:t>
            </a:r>
          </a:p>
          <a:p>
            <a:pPr lvl="0">
              <a:buFont typeface="Arial" pitchFamily="34" charset="0"/>
              <a:buChar char="•"/>
            </a:pPr>
            <a:r>
              <a:rPr lang="en-US" sz="2000" dirty="0" smtClean="0"/>
              <a:t>Constructed according to the definition of </a:t>
            </a:r>
            <a:r>
              <a:rPr lang="en-US" sz="2000" dirty="0" err="1" smtClean="0"/>
              <a:t>Krugman</a:t>
            </a:r>
            <a:r>
              <a:rPr lang="en-US" sz="2000" dirty="0" smtClean="0"/>
              <a:t> </a:t>
            </a:r>
            <a:r>
              <a:rPr lang="en-US" sz="2000" dirty="0" err="1" smtClean="0"/>
              <a:t>specialisation</a:t>
            </a:r>
            <a:r>
              <a:rPr lang="en-US" sz="2000" dirty="0" smtClean="0"/>
              <a:t> index - takes value zero if a country has an industrial structure identical to the core of the euro area, indicating that country is not specialized, and takes a maximum value of 2 if it has no sectors in common with the core of the euro area, reflecting strong </a:t>
            </a:r>
            <a:r>
              <a:rPr lang="en-US" sz="2000" dirty="0" err="1" smtClean="0"/>
              <a:t>sectoral</a:t>
            </a:r>
            <a:r>
              <a:rPr lang="en-US" sz="2000" dirty="0" smtClean="0"/>
              <a:t> specialization.</a:t>
            </a:r>
          </a:p>
          <a:p>
            <a:pPr lvl="0">
              <a:buNone/>
            </a:pPr>
            <a:endParaRPr lang="en-GB" dirty="0" smtClean="0"/>
          </a:p>
          <a:p>
            <a:endParaRPr lang="en-GB" dirty="0" smtClean="0"/>
          </a:p>
          <a:p>
            <a:endParaRPr lang="en-US" dirty="0" smtClean="0"/>
          </a:p>
        </p:txBody>
      </p:sp>
      <p:graphicFrame>
        <p:nvGraphicFramePr>
          <p:cNvPr id="6" name="Chart 5"/>
          <p:cNvGraphicFramePr>
            <a:graphicFrameLocks/>
          </p:cNvGraphicFramePr>
          <p:nvPr/>
        </p:nvGraphicFramePr>
        <p:xfrm>
          <a:off x="609600" y="4114800"/>
          <a:ext cx="4038600" cy="2514600"/>
        </p:xfrm>
        <a:graphic>
          <a:graphicData uri="http://schemas.openxmlformats.org/drawingml/2006/chart">
            <c:chart xmlns:c="http://schemas.openxmlformats.org/drawingml/2006/chart" xmlns:r="http://schemas.openxmlformats.org/officeDocument/2006/relationships" r:id="rId2"/>
          </a:graphicData>
        </a:graphic>
      </p:graphicFrame>
      <p:sp>
        <p:nvSpPr>
          <p:cNvPr id="9" name="Title 1"/>
          <p:cNvSpPr>
            <a:spLocks noGrp="1"/>
          </p:cNvSpPr>
          <p:nvPr>
            <p:ph type="title"/>
          </p:nvPr>
        </p:nvSpPr>
        <p:spPr>
          <a:xfrm>
            <a:off x="457200" y="457200"/>
            <a:ext cx="8001000" cy="762000"/>
          </a:xfrm>
        </p:spPr>
        <p:txBody>
          <a:bodyPr>
            <a:normAutofit/>
          </a:bodyPr>
          <a:lstStyle/>
          <a:p>
            <a:pPr algn="ctr"/>
            <a:r>
              <a:rPr lang="en-US" dirty="0" smtClean="0"/>
              <a:t>5. Estimation of variables and data description</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8382000" cy="5638800"/>
          </a:xfrm>
        </p:spPr>
        <p:txBody>
          <a:bodyPr>
            <a:normAutofit/>
          </a:bodyPr>
          <a:lstStyle/>
          <a:p>
            <a:pPr>
              <a:buNone/>
            </a:pPr>
            <a:r>
              <a:rPr lang="en-US" b="1" u="sng" dirty="0" smtClean="0">
                <a:solidFill>
                  <a:schemeClr val="tx2"/>
                </a:solidFill>
              </a:rPr>
              <a:t>Independent variables</a:t>
            </a:r>
            <a:r>
              <a:rPr lang="en-US" b="1" dirty="0" smtClean="0">
                <a:solidFill>
                  <a:schemeClr val="tx2"/>
                </a:solidFill>
              </a:rPr>
              <a:t> : </a:t>
            </a:r>
          </a:p>
          <a:p>
            <a:pPr>
              <a:buNone/>
            </a:pPr>
            <a:r>
              <a:rPr lang="en-US" b="1" u="sng" dirty="0">
                <a:solidFill>
                  <a:schemeClr val="accent2"/>
                </a:solidFill>
              </a:rPr>
              <a:t>6. </a:t>
            </a:r>
            <a:r>
              <a:rPr lang="en-US" b="1" u="sng" dirty="0" smtClean="0">
                <a:solidFill>
                  <a:schemeClr val="accent2"/>
                </a:solidFill>
              </a:rPr>
              <a:t>Export sophistication</a:t>
            </a:r>
            <a:endParaRPr lang="en-US" b="1" u="sng" dirty="0">
              <a:solidFill>
                <a:schemeClr val="accent2"/>
              </a:solidFill>
            </a:endParaRPr>
          </a:p>
          <a:p>
            <a:pPr lvl="0">
              <a:buFont typeface="Arial" pitchFamily="34" charset="0"/>
              <a:buChar char="•"/>
            </a:pPr>
            <a:r>
              <a:rPr lang="en-US" sz="2000" dirty="0" smtClean="0"/>
              <a:t>Estimates the level of technological sophistication embodied in a country’s export portfolio.</a:t>
            </a:r>
            <a:r>
              <a:rPr lang="en-GB" sz="2000" dirty="0" smtClean="0"/>
              <a:t> It is calculated as a weighted average of per capita GDP of countries producing that product, with weights derived from revealed comparative advantage.</a:t>
            </a:r>
            <a:endParaRPr lang="en-GB" dirty="0" smtClean="0"/>
          </a:p>
          <a:p>
            <a:pPr>
              <a:buNone/>
            </a:pPr>
            <a:endParaRPr lang="en-GB" dirty="0" smtClean="0"/>
          </a:p>
          <a:p>
            <a:endParaRPr lang="en-US" dirty="0" smtClean="0"/>
          </a:p>
        </p:txBody>
      </p:sp>
      <p:graphicFrame>
        <p:nvGraphicFramePr>
          <p:cNvPr id="7" name="Chart 6"/>
          <p:cNvGraphicFramePr>
            <a:graphicFrameLocks/>
          </p:cNvGraphicFramePr>
          <p:nvPr/>
        </p:nvGraphicFramePr>
        <p:xfrm>
          <a:off x="838200" y="3733800"/>
          <a:ext cx="4419600" cy="2590800"/>
        </p:xfrm>
        <a:graphic>
          <a:graphicData uri="http://schemas.openxmlformats.org/drawingml/2006/chart">
            <c:chart xmlns:c="http://schemas.openxmlformats.org/drawingml/2006/chart" xmlns:r="http://schemas.openxmlformats.org/officeDocument/2006/relationships" r:id="rId2"/>
          </a:graphicData>
        </a:graphic>
      </p:graphicFrame>
      <p:sp>
        <p:nvSpPr>
          <p:cNvPr id="10" name="Title 1"/>
          <p:cNvSpPr>
            <a:spLocks noGrp="1"/>
          </p:cNvSpPr>
          <p:nvPr>
            <p:ph type="title"/>
          </p:nvPr>
        </p:nvSpPr>
        <p:spPr>
          <a:xfrm>
            <a:off x="457200" y="457200"/>
            <a:ext cx="8001000" cy="762000"/>
          </a:xfrm>
        </p:spPr>
        <p:txBody>
          <a:bodyPr>
            <a:normAutofit/>
          </a:bodyPr>
          <a:lstStyle/>
          <a:p>
            <a:pPr algn="ctr"/>
            <a:r>
              <a:rPr lang="en-US" dirty="0" smtClean="0"/>
              <a:t>5. Estimation of variables and data description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lnSpcReduction="10000"/>
          </a:bodyPr>
          <a:lstStyle/>
          <a:p>
            <a:r>
              <a:rPr lang="en-US" dirty="0" smtClean="0"/>
              <a:t>Objectives of the study</a:t>
            </a:r>
          </a:p>
          <a:p>
            <a:pPr marL="0" indent="0">
              <a:buNone/>
            </a:pPr>
            <a:endParaRPr lang="en-US" b="1" dirty="0" smtClean="0"/>
          </a:p>
          <a:p>
            <a:r>
              <a:rPr lang="en-US" b="1" dirty="0"/>
              <a:t>Main findings</a:t>
            </a:r>
          </a:p>
          <a:p>
            <a:pPr marL="0" indent="0">
              <a:buNone/>
            </a:pPr>
            <a:endParaRPr lang="en-US" dirty="0" smtClean="0"/>
          </a:p>
          <a:p>
            <a:r>
              <a:rPr lang="en-US" dirty="0" smtClean="0"/>
              <a:t>Contributions</a:t>
            </a:r>
            <a:endParaRPr lang="en-US" dirty="0"/>
          </a:p>
          <a:p>
            <a:endParaRPr lang="en-US" dirty="0" smtClean="0"/>
          </a:p>
          <a:p>
            <a:r>
              <a:rPr lang="en-US" dirty="0" smtClean="0"/>
              <a:t>Literature review</a:t>
            </a:r>
          </a:p>
          <a:p>
            <a:endParaRPr lang="en-US" dirty="0" smtClean="0"/>
          </a:p>
          <a:p>
            <a:r>
              <a:rPr lang="en-US" dirty="0" smtClean="0"/>
              <a:t>Methodology</a:t>
            </a:r>
          </a:p>
          <a:p>
            <a:endParaRPr lang="en-US" dirty="0" smtClean="0"/>
          </a:p>
          <a:p>
            <a:r>
              <a:rPr lang="en-US" dirty="0"/>
              <a:t>Estimation of variables and data description</a:t>
            </a:r>
          </a:p>
          <a:p>
            <a:endParaRPr lang="en-US" dirty="0" smtClean="0"/>
          </a:p>
          <a:p>
            <a:r>
              <a:rPr lang="en-US" dirty="0" smtClean="0"/>
              <a:t>Results and consistency tests</a:t>
            </a:r>
          </a:p>
          <a:p>
            <a:endParaRPr lang="en-US" dirty="0"/>
          </a:p>
          <a:p>
            <a:r>
              <a:rPr lang="en-US" dirty="0"/>
              <a:t>Conclusion</a:t>
            </a:r>
          </a:p>
          <a:p>
            <a:pPr marL="0" indent="0">
              <a:buNone/>
            </a:pPr>
            <a:endParaRPr lang="en-US" dirty="0" smtClean="0"/>
          </a:p>
        </p:txBody>
      </p:sp>
      <p:sp>
        <p:nvSpPr>
          <p:cNvPr id="2" name="Title 1"/>
          <p:cNvSpPr>
            <a:spLocks noGrp="1"/>
          </p:cNvSpPr>
          <p:nvPr>
            <p:ph type="title"/>
          </p:nvPr>
        </p:nvSpPr>
        <p:spPr>
          <a:xfrm>
            <a:off x="457200" y="381000"/>
            <a:ext cx="8229600" cy="1066800"/>
          </a:xfrm>
        </p:spPr>
        <p:txBody>
          <a:bodyPr/>
          <a:lstStyle/>
          <a:p>
            <a:endParaRPr lang="en-US" dirty="0"/>
          </a:p>
        </p:txBody>
      </p:sp>
    </p:spTree>
    <p:extLst>
      <p:ext uri="{BB962C8B-B14F-4D97-AF65-F5344CB8AC3E}">
        <p14:creationId xmlns:p14="http://schemas.microsoft.com/office/powerpoint/2010/main" val="476252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02936"/>
          </a:xfrm>
        </p:spPr>
        <p:txBody>
          <a:bodyPr>
            <a:normAutofit/>
          </a:bodyPr>
          <a:lstStyle/>
          <a:p>
            <a:pPr>
              <a:buNone/>
            </a:pPr>
            <a:r>
              <a:rPr lang="en-US" sz="2400" b="1" u="sng" dirty="0" err="1" smtClean="0">
                <a:solidFill>
                  <a:schemeClr val="tx2"/>
                </a:solidFill>
              </a:rPr>
              <a:t>Stationarity</a:t>
            </a:r>
            <a:r>
              <a:rPr lang="en-US" sz="2400" b="1" dirty="0" smtClean="0">
                <a:solidFill>
                  <a:schemeClr val="tx2"/>
                </a:solidFill>
              </a:rPr>
              <a:t>: </a:t>
            </a:r>
          </a:p>
          <a:p>
            <a:pPr>
              <a:buNone/>
            </a:pPr>
            <a:endParaRPr lang="en-GB" dirty="0" smtClean="0"/>
          </a:p>
          <a:p>
            <a:r>
              <a:rPr lang="en-GB" dirty="0" smtClean="0"/>
              <a:t>Although the estimator developed by </a:t>
            </a:r>
            <a:r>
              <a:rPr lang="en-GB" dirty="0" err="1" smtClean="0"/>
              <a:t>Pesaran</a:t>
            </a:r>
            <a:r>
              <a:rPr lang="en-GB" dirty="0" smtClean="0"/>
              <a:t> et al. (1999) does not require the order of integration to be the same for all variables since it is consistent in estimating long-run relationship between both stationary and integrated variables, we run several tests for non-stationarity to inspect more systematically the data. </a:t>
            </a:r>
          </a:p>
          <a:p>
            <a:endParaRPr lang="en-GB" dirty="0" smtClean="0"/>
          </a:p>
          <a:p>
            <a:r>
              <a:rPr lang="en-US" dirty="0" smtClean="0"/>
              <a:t>The results suggest that the null of unit root is strongly rejected for all variables, except for time-varying coefficients of supply shocks which is non-stationary at the 1% or 5% significance level according to at least two tests.</a:t>
            </a:r>
          </a:p>
          <a:p>
            <a:endParaRPr lang="en-GB" dirty="0" smtClean="0"/>
          </a:p>
          <a:p>
            <a:r>
              <a:rPr lang="en-GB" dirty="0" smtClean="0"/>
              <a:t>Stationarity of the data for supply shocks is obtained by first differencing which suggest tentatively that the data are integrated of order 1 that is I(1). </a:t>
            </a:r>
          </a:p>
          <a:p>
            <a:endParaRPr lang="en-GB" dirty="0" smtClean="0"/>
          </a:p>
          <a:p>
            <a:endParaRPr lang="en-US" dirty="0"/>
          </a:p>
        </p:txBody>
      </p:sp>
      <p:sp>
        <p:nvSpPr>
          <p:cNvPr id="7" name="Title 1"/>
          <p:cNvSpPr txBox="1">
            <a:spLocks/>
          </p:cNvSpPr>
          <p:nvPr/>
        </p:nvSpPr>
        <p:spPr>
          <a:xfrm>
            <a:off x="457200" y="457200"/>
            <a:ext cx="8001000" cy="76200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algn="ctr"/>
            <a:r>
              <a:rPr lang="en-US" smtClean="0"/>
              <a:t>5. Estimation of variables and data description</a:t>
            </a:r>
            <a:endParaRPr lang="en-US" dirty="0"/>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7681"/>
            <a:ext cx="8458200" cy="3810000"/>
          </a:xfrm>
        </p:spPr>
        <p:txBody>
          <a:bodyPr>
            <a:normAutofit/>
          </a:bodyPr>
          <a:lstStyle/>
          <a:p>
            <a:pPr>
              <a:buNone/>
            </a:pPr>
            <a:r>
              <a:rPr lang="en-US" b="1" u="sng" dirty="0" smtClean="0">
                <a:solidFill>
                  <a:schemeClr val="tx2"/>
                </a:solidFill>
              </a:rPr>
              <a:t>Stationarity</a:t>
            </a:r>
            <a:r>
              <a:rPr lang="en-US" b="1" dirty="0" smtClean="0">
                <a:solidFill>
                  <a:schemeClr val="tx2"/>
                </a:solidFill>
              </a:rPr>
              <a:t>: </a:t>
            </a:r>
          </a:p>
          <a:p>
            <a:r>
              <a:rPr lang="en-GB" sz="1600" dirty="0" smtClean="0"/>
              <a:t>Most of the variables are stationary at the 1% or 5% significance level</a:t>
            </a:r>
          </a:p>
          <a:p>
            <a:pPr lvl="1"/>
            <a:r>
              <a:rPr lang="en-GB" dirty="0" smtClean="0"/>
              <a:t>The non-stationary data are integrated of order 1 - I(1)</a:t>
            </a:r>
          </a:p>
          <a:p>
            <a:endParaRPr lang="en-GB" dirty="0" smtClean="0"/>
          </a:p>
          <a:p>
            <a:endParaRPr lang="en-US" dirty="0" smtClean="0"/>
          </a:p>
        </p:txBody>
      </p:sp>
      <p:graphicFrame>
        <p:nvGraphicFramePr>
          <p:cNvPr id="6" name="Table 5"/>
          <p:cNvGraphicFramePr>
            <a:graphicFrameLocks noGrp="1"/>
          </p:cNvGraphicFramePr>
          <p:nvPr>
            <p:extLst>
              <p:ext uri="{D42A27DB-BD31-4B8C-83A1-F6EECF244321}">
                <p14:modId xmlns:p14="http://schemas.microsoft.com/office/powerpoint/2010/main" val="984085835"/>
              </p:ext>
            </p:extLst>
          </p:nvPr>
        </p:nvGraphicFramePr>
        <p:xfrm>
          <a:off x="762000" y="1981200"/>
          <a:ext cx="6248399" cy="4607609"/>
        </p:xfrm>
        <a:graphic>
          <a:graphicData uri="http://schemas.openxmlformats.org/drawingml/2006/table">
            <a:tbl>
              <a:tblPr/>
              <a:tblGrid>
                <a:gridCol w="1443380"/>
                <a:gridCol w="801045"/>
                <a:gridCol w="802294"/>
                <a:gridCol w="802294"/>
                <a:gridCol w="801045"/>
                <a:gridCol w="801045"/>
                <a:gridCol w="797296"/>
              </a:tblGrid>
              <a:tr h="219411">
                <a:tc rowSpan="2">
                  <a:txBody>
                    <a:bodyPr/>
                    <a:lstStyle/>
                    <a:p>
                      <a:pPr marL="0" marR="0" algn="ctr">
                        <a:lnSpc>
                          <a:spcPct val="150000"/>
                        </a:lnSpc>
                        <a:spcBef>
                          <a:spcPts val="0"/>
                        </a:spcBef>
                        <a:spcAft>
                          <a:spcPts val="0"/>
                        </a:spcAft>
                      </a:pPr>
                      <a:r>
                        <a:rPr lang="en-GB" sz="1000" dirty="0">
                          <a:latin typeface="Times New Roman"/>
                          <a:ea typeface="Times New Roman"/>
                        </a:rPr>
                        <a:t>Variables</a:t>
                      </a:r>
                      <a:endParaRPr lang="en-US" sz="1100" dirty="0">
                        <a:latin typeface="Times New Roman"/>
                        <a:ea typeface="Times New Roman"/>
                      </a:endParaRPr>
                    </a:p>
                  </a:txBody>
                  <a:tcPr marL="65198" marR="6519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algn="ctr">
                        <a:lnSpc>
                          <a:spcPct val="150000"/>
                        </a:lnSpc>
                        <a:spcBef>
                          <a:spcPts val="0"/>
                        </a:spcBef>
                        <a:spcAft>
                          <a:spcPts val="0"/>
                        </a:spcAft>
                      </a:pPr>
                      <a:r>
                        <a:rPr lang="en-GB" sz="1000" dirty="0">
                          <a:latin typeface="Times New Roman"/>
                          <a:ea typeface="Times New Roman"/>
                        </a:rPr>
                        <a:t>Original data</a:t>
                      </a:r>
                      <a:endParaRPr lang="en-US" sz="1100" dirty="0">
                        <a:latin typeface="Times New Roman"/>
                        <a:ea typeface="Times New Roman"/>
                      </a:endParaRPr>
                    </a:p>
                  </a:txBody>
                  <a:tcPr marL="65198" marR="6519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lnSpc>
                          <a:spcPct val="150000"/>
                        </a:lnSpc>
                        <a:spcBef>
                          <a:spcPts val="0"/>
                        </a:spcBef>
                        <a:spcAft>
                          <a:spcPts val="0"/>
                        </a:spcAft>
                      </a:pPr>
                      <a:r>
                        <a:rPr lang="en-GB" sz="1000">
                          <a:latin typeface="Times New Roman"/>
                          <a:ea typeface="Times New Roman"/>
                        </a:rPr>
                        <a:t>First difference of the data</a:t>
                      </a:r>
                      <a:endParaRPr lang="en-US" sz="1100">
                        <a:latin typeface="Times New Roman"/>
                        <a:ea typeface="Times New Roman"/>
                      </a:endParaRPr>
                    </a:p>
                  </a:txBody>
                  <a:tcPr marL="65198" marR="6519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547376">
                <a:tc vMerge="1">
                  <a:txBody>
                    <a:bodyPr/>
                    <a:lstStyle/>
                    <a:p>
                      <a:endParaRPr lang="en-US"/>
                    </a:p>
                  </a:txBody>
                  <a:tcPr/>
                </a:tc>
                <a:tc>
                  <a:txBody>
                    <a:bodyPr/>
                    <a:lstStyle/>
                    <a:p>
                      <a:pPr marL="0" marR="0" algn="ctr">
                        <a:lnSpc>
                          <a:spcPct val="150000"/>
                        </a:lnSpc>
                        <a:spcBef>
                          <a:spcPts val="0"/>
                        </a:spcBef>
                        <a:spcAft>
                          <a:spcPts val="0"/>
                        </a:spcAft>
                      </a:pPr>
                      <a:r>
                        <a:rPr lang="en-GB" sz="1000">
                          <a:latin typeface="Times New Roman"/>
                          <a:ea typeface="Times New Roman"/>
                        </a:rPr>
                        <a:t>IPS</a:t>
                      </a:r>
                      <a:endParaRPr lang="en-US" sz="1100">
                        <a:latin typeface="Times New Roman"/>
                        <a:ea typeface="Times New Roman"/>
                      </a:endParaRPr>
                    </a:p>
                  </a:txBody>
                  <a:tcPr marL="65198" marR="6519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000">
                          <a:latin typeface="Times New Roman"/>
                          <a:ea typeface="Times New Roman"/>
                        </a:rPr>
                        <a:t>Fisher ADF</a:t>
                      </a:r>
                      <a:endParaRPr lang="en-US" sz="1100">
                        <a:latin typeface="Times New Roman"/>
                        <a:ea typeface="Times New Roman"/>
                      </a:endParaRPr>
                    </a:p>
                  </a:txBody>
                  <a:tcPr marL="65198" marR="6519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000">
                          <a:latin typeface="Times New Roman"/>
                          <a:ea typeface="Times New Roman"/>
                        </a:rPr>
                        <a:t>Fisher PP</a:t>
                      </a:r>
                      <a:endParaRPr lang="en-US" sz="1100">
                        <a:latin typeface="Times New Roman"/>
                        <a:ea typeface="Times New Roman"/>
                      </a:endParaRPr>
                    </a:p>
                  </a:txBody>
                  <a:tcPr marL="65198" marR="6519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000">
                          <a:latin typeface="Times New Roman"/>
                          <a:ea typeface="Times New Roman"/>
                        </a:rPr>
                        <a:t>IPS</a:t>
                      </a:r>
                      <a:endParaRPr lang="en-US" sz="1100">
                        <a:latin typeface="Times New Roman"/>
                        <a:ea typeface="Times New Roman"/>
                      </a:endParaRPr>
                    </a:p>
                  </a:txBody>
                  <a:tcPr marL="65198" marR="6519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000">
                          <a:latin typeface="Times New Roman"/>
                          <a:ea typeface="Times New Roman"/>
                        </a:rPr>
                        <a:t>Fisher ADF</a:t>
                      </a:r>
                      <a:endParaRPr lang="en-US" sz="1100">
                        <a:latin typeface="Times New Roman"/>
                        <a:ea typeface="Times New Roman"/>
                      </a:endParaRPr>
                    </a:p>
                  </a:txBody>
                  <a:tcPr marL="65198" marR="6519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GB" sz="1000">
                          <a:latin typeface="Times New Roman"/>
                          <a:ea typeface="Times New Roman"/>
                        </a:rPr>
                        <a:t>Fisher PP</a:t>
                      </a:r>
                      <a:endParaRPr lang="en-US" sz="1100">
                        <a:latin typeface="Times New Roman"/>
                        <a:ea typeface="Times New Roman"/>
                      </a:endParaRPr>
                    </a:p>
                  </a:txBody>
                  <a:tcPr marL="65198" marR="6519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7376">
                <a:tc>
                  <a:txBody>
                    <a:bodyPr/>
                    <a:lstStyle/>
                    <a:p>
                      <a:pPr marL="0" marR="0">
                        <a:spcBef>
                          <a:spcPts val="0"/>
                        </a:spcBef>
                        <a:spcAft>
                          <a:spcPts val="0"/>
                        </a:spcAft>
                      </a:pPr>
                      <a:r>
                        <a:rPr lang="en-US" sz="1000">
                          <a:solidFill>
                            <a:srgbClr val="000000"/>
                          </a:solidFill>
                          <a:latin typeface="Times New Roman"/>
                          <a:ea typeface="Times New Roman"/>
                        </a:rPr>
                        <a:t>Time-varying coefficients for demand shocks</a:t>
                      </a:r>
                      <a:endParaRPr lang="en-US" sz="1100">
                        <a:latin typeface="Times New Roman"/>
                        <a:ea typeface="Times New Roman"/>
                      </a:endParaRPr>
                    </a:p>
                  </a:txBody>
                  <a:tcPr marL="65198" marR="65198"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GB" sz="1000">
                          <a:latin typeface="Times New Roman"/>
                          <a:ea typeface="Times New Roman"/>
                        </a:rPr>
                        <a:t>0.001</a:t>
                      </a:r>
                      <a:endParaRPr lang="en-US" sz="1100">
                        <a:latin typeface="Times New Roman"/>
                        <a:ea typeface="Times New Roman"/>
                      </a:endParaRPr>
                    </a:p>
                  </a:txBody>
                  <a:tcPr marL="65198" marR="65198"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GB" sz="1000">
                          <a:latin typeface="Times New Roman"/>
                          <a:ea typeface="Times New Roman"/>
                        </a:rPr>
                        <a:t>0.001</a:t>
                      </a:r>
                      <a:endParaRPr lang="en-US" sz="1100">
                        <a:latin typeface="Times New Roman"/>
                        <a:ea typeface="Times New Roman"/>
                      </a:endParaRPr>
                    </a:p>
                  </a:txBody>
                  <a:tcPr marL="65198" marR="65198"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50000"/>
                        </a:lnSpc>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w="12700" cap="flat" cmpd="sng" algn="ctr">
                      <a:solidFill>
                        <a:srgbClr val="000000"/>
                      </a:solidFill>
                      <a:prstDash val="solid"/>
                      <a:round/>
                      <a:headEnd type="none" w="med" len="med"/>
                      <a:tailEnd type="none" w="med" len="med"/>
                    </a:lnT>
                    <a:lnB>
                      <a:noFill/>
                    </a:lnB>
                  </a:tcPr>
                </a:tc>
              </a:tr>
              <a:tr h="547376">
                <a:tc>
                  <a:txBody>
                    <a:bodyPr/>
                    <a:lstStyle/>
                    <a:p>
                      <a:pPr marL="0" marR="0">
                        <a:spcBef>
                          <a:spcPts val="0"/>
                        </a:spcBef>
                        <a:spcAft>
                          <a:spcPts val="0"/>
                        </a:spcAft>
                      </a:pPr>
                      <a:r>
                        <a:rPr lang="en-US" sz="1000">
                          <a:solidFill>
                            <a:srgbClr val="000000"/>
                          </a:solidFill>
                          <a:latin typeface="Times New Roman"/>
                          <a:ea typeface="Times New Roman"/>
                        </a:rPr>
                        <a:t>Time-varying coefficients for supply shocks</a:t>
                      </a:r>
                      <a:endParaRPr lang="en-US" sz="1100">
                        <a:latin typeface="Times New Roman"/>
                        <a:ea typeface="Times New Roman"/>
                      </a:endParaRPr>
                    </a:p>
                  </a:txBody>
                  <a:tcPr marL="65198" marR="65198" marT="0" marB="0" anchor="b">
                    <a:lnL>
                      <a:noFill/>
                    </a:lnL>
                    <a:lnR>
                      <a:noFill/>
                    </a:lnR>
                    <a:lnT>
                      <a:noFill/>
                    </a:lnT>
                    <a:lnB>
                      <a:noFill/>
                    </a:lnB>
                  </a:tcPr>
                </a:tc>
                <a:tc>
                  <a:txBody>
                    <a:bodyPr/>
                    <a:lstStyle/>
                    <a:p>
                      <a:pPr marL="0" marR="0" algn="ctr">
                        <a:lnSpc>
                          <a:spcPct val="150000"/>
                        </a:lnSpc>
                        <a:spcBef>
                          <a:spcPts val="0"/>
                        </a:spcBef>
                        <a:spcAft>
                          <a:spcPts val="0"/>
                        </a:spcAft>
                      </a:pPr>
                      <a:r>
                        <a:rPr lang="en-GB" sz="1000">
                          <a:latin typeface="Times New Roman"/>
                          <a:ea typeface="Times New Roman"/>
                        </a:rPr>
                        <a:t>0.525</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lnSpc>
                          <a:spcPct val="150000"/>
                        </a:lnSpc>
                        <a:spcBef>
                          <a:spcPts val="0"/>
                        </a:spcBef>
                        <a:spcAft>
                          <a:spcPts val="0"/>
                        </a:spcAft>
                      </a:pPr>
                      <a:r>
                        <a:rPr lang="en-GB" sz="1000">
                          <a:latin typeface="Times New Roman"/>
                          <a:ea typeface="Times New Roman"/>
                        </a:rPr>
                        <a:t>0.634</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lnSpc>
                          <a:spcPct val="150000"/>
                        </a:lnSpc>
                        <a:spcBef>
                          <a:spcPts val="0"/>
                        </a:spcBef>
                        <a:spcAft>
                          <a:spcPts val="0"/>
                        </a:spcAft>
                      </a:pPr>
                      <a:r>
                        <a:rPr lang="en-GB" sz="1000">
                          <a:latin typeface="Times New Roman"/>
                          <a:ea typeface="Times New Roman"/>
                        </a:rPr>
                        <a:t>0.040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r>
              <a:tr h="547376">
                <a:tc>
                  <a:txBody>
                    <a:bodyPr/>
                    <a:lstStyle/>
                    <a:p>
                      <a:pPr marL="0" marR="0">
                        <a:spcBef>
                          <a:spcPts val="0"/>
                        </a:spcBef>
                        <a:spcAft>
                          <a:spcPts val="0"/>
                        </a:spcAft>
                      </a:pPr>
                      <a:r>
                        <a:rPr lang="en-US" sz="1000">
                          <a:solidFill>
                            <a:srgbClr val="000000"/>
                          </a:solidFill>
                          <a:latin typeface="Times New Roman"/>
                          <a:ea typeface="Times New Roman"/>
                        </a:rPr>
                        <a:t>Trade intensity (normalized by total trade)</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lnSpc>
                          <a:spcPct val="150000"/>
                        </a:lnSpc>
                        <a:spcBef>
                          <a:spcPts val="0"/>
                        </a:spcBef>
                        <a:spcAft>
                          <a:spcPts val="0"/>
                        </a:spcAft>
                      </a:pPr>
                      <a:r>
                        <a:rPr lang="en-GB" sz="1000">
                          <a:latin typeface="Times New Roman"/>
                          <a:ea typeface="Times New Roman"/>
                        </a:rPr>
                        <a:t>0.015</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lnSpc>
                          <a:spcPct val="150000"/>
                        </a:lnSpc>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lnSpc>
                          <a:spcPct val="150000"/>
                        </a:lnSpc>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r>
              <a:tr h="364917">
                <a:tc>
                  <a:txBody>
                    <a:bodyPr/>
                    <a:lstStyle/>
                    <a:p>
                      <a:pPr marL="0" marR="0">
                        <a:spcBef>
                          <a:spcPts val="0"/>
                        </a:spcBef>
                        <a:spcAft>
                          <a:spcPts val="0"/>
                        </a:spcAft>
                      </a:pPr>
                      <a:r>
                        <a:rPr lang="en-US" sz="1000">
                          <a:solidFill>
                            <a:srgbClr val="000000"/>
                          </a:solidFill>
                          <a:latin typeface="Times New Roman"/>
                          <a:ea typeface="Times New Roman"/>
                        </a:rPr>
                        <a:t>Trade intensity (normalized by GDP)</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r>
              <a:tr h="364917">
                <a:tc>
                  <a:txBody>
                    <a:bodyPr/>
                    <a:lstStyle/>
                    <a:p>
                      <a:pPr marL="0" marR="0">
                        <a:spcBef>
                          <a:spcPts val="0"/>
                        </a:spcBef>
                        <a:spcAft>
                          <a:spcPts val="0"/>
                        </a:spcAft>
                      </a:pPr>
                      <a:r>
                        <a:rPr lang="en-US" sz="1000">
                          <a:solidFill>
                            <a:srgbClr val="000000"/>
                          </a:solidFill>
                          <a:latin typeface="Times New Roman"/>
                          <a:ea typeface="Times New Roman"/>
                        </a:rPr>
                        <a:t> Adjusted weighted GLI</a:t>
                      </a:r>
                      <a:endParaRPr lang="en-US" sz="1100">
                        <a:latin typeface="Times New Roman"/>
                        <a:ea typeface="Times New Roman"/>
                      </a:endParaRPr>
                    </a:p>
                  </a:txBody>
                  <a:tcPr marL="65198" marR="65198" marT="0" marB="0" anchor="b">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r>
              <a:tr h="364917">
                <a:tc>
                  <a:txBody>
                    <a:bodyPr/>
                    <a:lstStyle/>
                    <a:p>
                      <a:pPr marL="0" marR="0">
                        <a:spcBef>
                          <a:spcPts val="0"/>
                        </a:spcBef>
                        <a:spcAft>
                          <a:spcPts val="0"/>
                        </a:spcAft>
                      </a:pPr>
                      <a:r>
                        <a:rPr lang="en-US" sz="1000">
                          <a:solidFill>
                            <a:srgbClr val="000000"/>
                          </a:solidFill>
                          <a:latin typeface="Times New Roman"/>
                          <a:ea typeface="Times New Roman"/>
                        </a:rPr>
                        <a:t>Vertical intra-industry trade</a:t>
                      </a:r>
                      <a:endParaRPr lang="en-US" sz="1100">
                        <a:latin typeface="Times New Roman"/>
                        <a:ea typeface="Times New Roman"/>
                      </a:endParaRPr>
                    </a:p>
                  </a:txBody>
                  <a:tcPr marL="65198" marR="65198" marT="0" marB="0" anchor="b">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dirty="0">
                          <a:latin typeface="Times New Roman"/>
                          <a:ea typeface="Times New Roman"/>
                        </a:rPr>
                        <a:t>0.000</a:t>
                      </a:r>
                      <a:endParaRPr lang="en-US" sz="1100" dirty="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r>
              <a:tr h="364917">
                <a:tc>
                  <a:txBody>
                    <a:bodyPr/>
                    <a:lstStyle/>
                    <a:p>
                      <a:pPr marL="0" marR="0">
                        <a:spcBef>
                          <a:spcPts val="0"/>
                        </a:spcBef>
                        <a:spcAft>
                          <a:spcPts val="0"/>
                        </a:spcAft>
                      </a:pPr>
                      <a:r>
                        <a:rPr lang="en-US" sz="1000">
                          <a:solidFill>
                            <a:srgbClr val="000000"/>
                          </a:solidFill>
                          <a:latin typeface="Times New Roman"/>
                          <a:ea typeface="Times New Roman"/>
                        </a:rPr>
                        <a:t>Fiscal policy coordination</a:t>
                      </a:r>
                      <a:endParaRPr lang="en-US" sz="1100">
                        <a:latin typeface="Times New Roman"/>
                        <a:ea typeface="Times New Roman"/>
                      </a:endParaRPr>
                    </a:p>
                  </a:txBody>
                  <a:tcPr marL="65198" marR="65198" marT="0" marB="0" anchor="b">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r>
              <a:tr h="182460">
                <a:tc>
                  <a:txBody>
                    <a:bodyPr/>
                    <a:lstStyle/>
                    <a:p>
                      <a:pPr marL="0" marR="0">
                        <a:spcBef>
                          <a:spcPts val="0"/>
                        </a:spcBef>
                        <a:spcAft>
                          <a:spcPts val="0"/>
                        </a:spcAft>
                      </a:pPr>
                      <a:r>
                        <a:rPr lang="en-US" sz="1000">
                          <a:solidFill>
                            <a:srgbClr val="000000"/>
                          </a:solidFill>
                          <a:latin typeface="Times New Roman"/>
                          <a:ea typeface="Times New Roman"/>
                        </a:rPr>
                        <a:t>Financial integration</a:t>
                      </a:r>
                      <a:endParaRPr lang="en-US" sz="1100">
                        <a:latin typeface="Times New Roman"/>
                        <a:ea typeface="Times New Roman"/>
                      </a:endParaRPr>
                    </a:p>
                  </a:txBody>
                  <a:tcPr marL="65198" marR="65198" marT="0" marB="0" anchor="b">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0.001</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r>
              <a:tr h="182460">
                <a:tc>
                  <a:txBody>
                    <a:bodyPr/>
                    <a:lstStyle/>
                    <a:p>
                      <a:pPr marL="0" marR="0">
                        <a:spcBef>
                          <a:spcPts val="0"/>
                        </a:spcBef>
                        <a:spcAft>
                          <a:spcPts val="0"/>
                        </a:spcAft>
                      </a:pPr>
                      <a:r>
                        <a:rPr lang="en-US" sz="1000" dirty="0">
                          <a:solidFill>
                            <a:srgbClr val="000000"/>
                          </a:solidFill>
                          <a:latin typeface="Times New Roman"/>
                          <a:ea typeface="Times New Roman"/>
                        </a:rPr>
                        <a:t>Production structure</a:t>
                      </a:r>
                      <a:endParaRPr lang="en-US" sz="1100" dirty="0">
                        <a:latin typeface="Times New Roman"/>
                        <a:ea typeface="Times New Roman"/>
                      </a:endParaRPr>
                    </a:p>
                  </a:txBody>
                  <a:tcPr marL="65198" marR="65198" marT="0" marB="0" anchor="b">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a:noFill/>
                    </a:lnB>
                  </a:tcPr>
                </a:tc>
              </a:tr>
              <a:tr h="364917">
                <a:tc>
                  <a:txBody>
                    <a:bodyPr/>
                    <a:lstStyle/>
                    <a:p>
                      <a:pPr marL="0" marR="0">
                        <a:spcBef>
                          <a:spcPts val="0"/>
                        </a:spcBef>
                        <a:spcAft>
                          <a:spcPts val="0"/>
                        </a:spcAft>
                      </a:pPr>
                      <a:r>
                        <a:rPr lang="en-US" sz="1000" dirty="0" smtClean="0">
                          <a:solidFill>
                            <a:srgbClr val="000000"/>
                          </a:solidFill>
                          <a:latin typeface="Times New Roman"/>
                          <a:ea typeface="Times New Roman"/>
                        </a:rPr>
                        <a:t>Export sophistication</a:t>
                      </a:r>
                      <a:endParaRPr lang="en-US" sz="1100" dirty="0">
                        <a:latin typeface="Times New Roman"/>
                        <a:ea typeface="Times New Roman"/>
                      </a:endParaRPr>
                    </a:p>
                  </a:txBody>
                  <a:tcPr marL="65198" marR="65198"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000">
                          <a:latin typeface="Times New Roman"/>
                          <a:ea typeface="Times New Roman"/>
                        </a:rPr>
                        <a:t>0.000</a:t>
                      </a:r>
                      <a:endParaRPr lang="en-US" sz="1100">
                        <a:latin typeface="Times New Roman"/>
                        <a:ea typeface="Times New Roman"/>
                      </a:endParaRPr>
                    </a:p>
                  </a:txBody>
                  <a:tcPr marL="65198" marR="65198"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1000" dirty="0">
                          <a:latin typeface="Times New Roman"/>
                          <a:ea typeface="Times New Roman"/>
                        </a:rPr>
                        <a:t>0.000</a:t>
                      </a:r>
                      <a:endParaRPr lang="en-US" sz="1100" dirty="0">
                        <a:latin typeface="Times New Roman"/>
                        <a:ea typeface="Times New Roman"/>
                      </a:endParaRPr>
                    </a:p>
                  </a:txBody>
                  <a:tcPr marL="65198" marR="65198" marT="0" marB="0">
                    <a:lnL>
                      <a:noFill/>
                    </a:lnL>
                    <a:lnR>
                      <a:noFill/>
                    </a:lnR>
                    <a:lnT>
                      <a:noFill/>
                    </a:lnT>
                    <a:lnB w="12700" cap="flat" cmpd="sng" algn="ctr">
                      <a:solidFill>
                        <a:srgbClr val="000000"/>
                      </a:solidFill>
                      <a:prstDash val="solid"/>
                      <a:round/>
                      <a:headEnd type="none" w="med" len="med"/>
                      <a:tailEnd type="none" w="med" len="med"/>
                    </a:lnB>
                  </a:tcPr>
                </a:tc>
              </a:tr>
            </a:tbl>
          </a:graphicData>
        </a:graphic>
      </p:graphicFrame>
      <p:sp>
        <p:nvSpPr>
          <p:cNvPr id="9" name="Title 1"/>
          <p:cNvSpPr>
            <a:spLocks noGrp="1"/>
          </p:cNvSpPr>
          <p:nvPr>
            <p:ph type="title"/>
          </p:nvPr>
        </p:nvSpPr>
        <p:spPr>
          <a:xfrm>
            <a:off x="457200" y="457200"/>
            <a:ext cx="8001000" cy="762000"/>
          </a:xfrm>
        </p:spPr>
        <p:txBody>
          <a:bodyPr>
            <a:normAutofit/>
          </a:bodyPr>
          <a:lstStyle/>
          <a:p>
            <a:pPr algn="ctr"/>
            <a:r>
              <a:rPr lang="en-US" dirty="0" smtClean="0"/>
              <a:t>5. Estimation of variables and data description</a:t>
            </a:r>
            <a:endParaRPr lang="en-US" dirty="0"/>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lnSpcReduction="10000"/>
          </a:bodyPr>
          <a:lstStyle/>
          <a:p>
            <a:r>
              <a:rPr lang="en-US" dirty="0" smtClean="0"/>
              <a:t>Objectives of the study</a:t>
            </a:r>
          </a:p>
          <a:p>
            <a:pPr marL="0" indent="0">
              <a:buNone/>
            </a:pPr>
            <a:endParaRPr lang="en-US" b="1" dirty="0" smtClean="0"/>
          </a:p>
          <a:p>
            <a:r>
              <a:rPr lang="en-US" dirty="0"/>
              <a:t>Main findings</a:t>
            </a:r>
          </a:p>
          <a:p>
            <a:pPr marL="0" indent="0">
              <a:buNone/>
            </a:pPr>
            <a:endParaRPr lang="en-US" dirty="0" smtClean="0"/>
          </a:p>
          <a:p>
            <a:r>
              <a:rPr lang="en-US" dirty="0" smtClean="0"/>
              <a:t>Contributions</a:t>
            </a:r>
            <a:endParaRPr lang="en-US" dirty="0"/>
          </a:p>
          <a:p>
            <a:endParaRPr lang="en-US" dirty="0" smtClean="0"/>
          </a:p>
          <a:p>
            <a:r>
              <a:rPr lang="en-US" dirty="0" smtClean="0"/>
              <a:t>Literature review</a:t>
            </a:r>
          </a:p>
          <a:p>
            <a:endParaRPr lang="en-US" dirty="0" smtClean="0"/>
          </a:p>
          <a:p>
            <a:r>
              <a:rPr lang="en-US" dirty="0" smtClean="0"/>
              <a:t>Methodology</a:t>
            </a:r>
          </a:p>
          <a:p>
            <a:endParaRPr lang="en-US" dirty="0" smtClean="0"/>
          </a:p>
          <a:p>
            <a:r>
              <a:rPr lang="en-US" dirty="0" smtClean="0"/>
              <a:t>Estimation of variables and data description</a:t>
            </a:r>
          </a:p>
          <a:p>
            <a:endParaRPr lang="en-US" dirty="0" smtClean="0"/>
          </a:p>
          <a:p>
            <a:r>
              <a:rPr lang="en-US" b="1" dirty="0" smtClean="0"/>
              <a:t>Results and consistency tests</a:t>
            </a:r>
          </a:p>
          <a:p>
            <a:endParaRPr lang="en-US" b="1" dirty="0"/>
          </a:p>
          <a:p>
            <a:r>
              <a:rPr lang="en-US" dirty="0" smtClean="0"/>
              <a:t>Conclusion</a:t>
            </a:r>
          </a:p>
          <a:p>
            <a:endParaRPr lang="en-US" dirty="0" smtClean="0"/>
          </a:p>
        </p:txBody>
      </p:sp>
      <p:sp>
        <p:nvSpPr>
          <p:cNvPr id="2" name="Title 1"/>
          <p:cNvSpPr>
            <a:spLocks noGrp="1"/>
          </p:cNvSpPr>
          <p:nvPr>
            <p:ph type="title"/>
          </p:nvPr>
        </p:nvSpPr>
        <p:spPr>
          <a:xfrm>
            <a:off x="457200" y="381000"/>
            <a:ext cx="8229600" cy="1066800"/>
          </a:xfrm>
        </p:spPr>
        <p:txBody>
          <a:bodyPr/>
          <a:lstStyle/>
          <a:p>
            <a:r>
              <a:rPr lang="en-US" dirty="0" smtClean="0"/>
              <a:t>Structure of the presentation</a:t>
            </a:r>
            <a:endParaRPr lang="en-US" dirty="0"/>
          </a:p>
        </p:txBody>
      </p:sp>
    </p:spTree>
    <p:extLst>
      <p:ext uri="{BB962C8B-B14F-4D97-AF65-F5344CB8AC3E}">
        <p14:creationId xmlns:p14="http://schemas.microsoft.com/office/powerpoint/2010/main" val="35188747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00600"/>
            <a:ext cx="8229600" cy="2057400"/>
          </a:xfrm>
        </p:spPr>
        <p:txBody>
          <a:bodyPr>
            <a:normAutofit/>
          </a:bodyPr>
          <a:lstStyle/>
          <a:p>
            <a:r>
              <a:rPr lang="en-GB" sz="1400" dirty="0" smtClean="0"/>
              <a:t>The coefficient on the </a:t>
            </a:r>
            <a:r>
              <a:rPr lang="en-GB" sz="1400" b="1" dirty="0" smtClean="0"/>
              <a:t>error correction term </a:t>
            </a:r>
            <a:r>
              <a:rPr lang="en-GB" sz="1400" dirty="0" smtClean="0"/>
              <a:t>across all empirical specifications is statistically significant at the 1% level suggesting that the selected variables in the model show a return to a long-run equilibrium.</a:t>
            </a:r>
          </a:p>
          <a:p>
            <a:pPr lvl="1"/>
            <a:r>
              <a:rPr lang="en-GB" sz="1100" b="1" dirty="0" smtClean="0"/>
              <a:t>Demand shock </a:t>
            </a:r>
            <a:r>
              <a:rPr lang="en-GB" sz="1100" dirty="0" smtClean="0"/>
              <a:t>convergence/divergence is likely to occur relatively slowly (on average, 0.111), implying a period of 5 years for around 90 percent of the total adjustment required to take place;</a:t>
            </a:r>
          </a:p>
          <a:p>
            <a:pPr lvl="1"/>
            <a:r>
              <a:rPr lang="en-GB" sz="1100" dirty="0" smtClean="0"/>
              <a:t>The error-correction speed of the adjustment parameter for </a:t>
            </a:r>
            <a:r>
              <a:rPr lang="en-GB" sz="1100" b="1" dirty="0" smtClean="0"/>
              <a:t>supply shocks</a:t>
            </a:r>
            <a:r>
              <a:rPr lang="en-GB" sz="1100" dirty="0" smtClean="0"/>
              <a:t> is of slightly higher magnitude (on average, 0.123) suggesting that the supply shock convergence/divergence is likely to occur faster, but yet it will need around 4.5 years to eliminate 90 percent of the remaining disequilibrium.</a:t>
            </a:r>
          </a:p>
          <a:p>
            <a:pPr lvl="1"/>
            <a:endParaRPr lang="en-GB" dirty="0" smtClean="0"/>
          </a:p>
          <a:p>
            <a:pPr lvl="1"/>
            <a:endParaRPr lang="en-GB" dirty="0" smtClean="0"/>
          </a:p>
          <a:p>
            <a:endParaRPr lang="en-GB" dirty="0" smtClean="0"/>
          </a:p>
        </p:txBody>
      </p:sp>
      <p:sp>
        <p:nvSpPr>
          <p:cNvPr id="2" name="Title 1"/>
          <p:cNvSpPr>
            <a:spLocks noGrp="1"/>
          </p:cNvSpPr>
          <p:nvPr>
            <p:ph type="title"/>
          </p:nvPr>
        </p:nvSpPr>
        <p:spPr>
          <a:xfrm>
            <a:off x="514141" y="228600"/>
            <a:ext cx="8229600" cy="381000"/>
          </a:xfrm>
        </p:spPr>
        <p:txBody>
          <a:bodyPr>
            <a:normAutofit fontScale="90000"/>
          </a:bodyPr>
          <a:lstStyle/>
          <a:p>
            <a:pPr algn="ctr"/>
            <a:r>
              <a:rPr lang="en-US" sz="3200" dirty="0" smtClean="0"/>
              <a:t>Results from the baseline model</a:t>
            </a:r>
            <a:endParaRPr lang="en-US" sz="3200" dirty="0"/>
          </a:p>
        </p:txBody>
      </p:sp>
      <p:pic>
        <p:nvPicPr>
          <p:cNvPr id="4" name="Picture 3"/>
          <p:cNvPicPr/>
          <p:nvPr/>
        </p:nvPicPr>
        <p:blipFill>
          <a:blip r:embed="rId2"/>
          <a:srcRect/>
          <a:stretch>
            <a:fillRect/>
          </a:stretch>
        </p:blipFill>
        <p:spPr bwMode="auto">
          <a:xfrm>
            <a:off x="2094401" y="1219200"/>
            <a:ext cx="4300538" cy="3414713"/>
          </a:xfrm>
          <a:prstGeom prst="rect">
            <a:avLst/>
          </a:prstGeom>
          <a:noFill/>
          <a:ln w="9525">
            <a:noFill/>
            <a:miter lim="800000"/>
            <a:headEnd/>
            <a:tailEnd/>
          </a:ln>
        </p:spPr>
      </p:pic>
      <p:sp>
        <p:nvSpPr>
          <p:cNvPr id="5" name="Rectangle 4"/>
          <p:cNvSpPr/>
          <p:nvPr/>
        </p:nvSpPr>
        <p:spPr>
          <a:xfrm>
            <a:off x="152400" y="838200"/>
            <a:ext cx="8610600" cy="276999"/>
          </a:xfrm>
          <a:prstGeom prst="rect">
            <a:avLst/>
          </a:prstGeom>
        </p:spPr>
        <p:txBody>
          <a:bodyPr wrap="square">
            <a:spAutoFit/>
          </a:bodyPr>
          <a:lstStyle/>
          <a:p>
            <a:r>
              <a:rPr lang="en-GB" sz="1200" b="1" dirty="0"/>
              <a:t>Table 3 </a:t>
            </a:r>
            <a:r>
              <a:rPr lang="en-GB" sz="1200" dirty="0"/>
              <a:t>PMG estimation of the long-run coefficients of the determinants of supply and demand shock convergence (q1:1999 - q4:2013)</a:t>
            </a:r>
            <a:endParaRPr lang="en-US" sz="1200" dirty="0"/>
          </a:p>
        </p:txBody>
      </p:sp>
    </p:spTree>
    <p:extLst>
      <p:ext uri="{BB962C8B-B14F-4D97-AF65-F5344CB8AC3E}">
        <p14:creationId xmlns:p14="http://schemas.microsoft.com/office/powerpoint/2010/main" val="13355655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6464"/>
            <a:ext cx="8229600" cy="4440936"/>
          </a:xfrm>
        </p:spPr>
        <p:txBody>
          <a:bodyPr>
            <a:normAutofit/>
          </a:bodyPr>
          <a:lstStyle/>
          <a:p>
            <a:r>
              <a:rPr lang="en-US" dirty="0"/>
              <a:t>Due to the limited number of observations, it is nearly impossible to estimate a model that includes numerous interaction dummies (at least 12 dummies) which simultaneously control for heterogeneity and crisis. </a:t>
            </a:r>
            <a:endParaRPr lang="en-US" dirty="0" smtClean="0"/>
          </a:p>
          <a:p>
            <a:r>
              <a:rPr lang="en-US" dirty="0" smtClean="0"/>
              <a:t>Therefore</a:t>
            </a:r>
            <a:r>
              <a:rPr lang="en-US" dirty="0"/>
              <a:t>, we developed two versions of this </a:t>
            </a:r>
            <a:r>
              <a:rPr lang="en-US" dirty="0" smtClean="0"/>
              <a:t>model: </a:t>
            </a:r>
            <a:endParaRPr lang="en-US" dirty="0"/>
          </a:p>
          <a:p>
            <a:pPr lvl="1"/>
            <a:r>
              <a:rPr lang="en-GB" sz="1600" dirty="0" smtClean="0"/>
              <a:t> The first one (</a:t>
            </a:r>
            <a:r>
              <a:rPr lang="en-GB" sz="1600" b="1" dirty="0" smtClean="0"/>
              <a:t>Panel A</a:t>
            </a:r>
            <a:r>
              <a:rPr lang="en-GB" sz="1600" dirty="0" smtClean="0"/>
              <a:t>) investigates whether the convergence process differs between </a:t>
            </a:r>
            <a:r>
              <a:rPr lang="en-GB" sz="1600" b="1" dirty="0" smtClean="0"/>
              <a:t>transition and periphery </a:t>
            </a:r>
            <a:r>
              <a:rPr lang="en-GB" sz="1600" dirty="0" smtClean="0"/>
              <a:t>countries and includes interaction dummies of periphery countries with each variable;</a:t>
            </a:r>
          </a:p>
          <a:p>
            <a:pPr lvl="1"/>
            <a:r>
              <a:rPr lang="en-GB" sz="1600" dirty="0" smtClean="0"/>
              <a:t>The second one (</a:t>
            </a:r>
            <a:r>
              <a:rPr lang="en-GB" sz="1600" b="1" dirty="0" smtClean="0"/>
              <a:t>Panel B</a:t>
            </a:r>
            <a:r>
              <a:rPr lang="en-GB" sz="1600" dirty="0" smtClean="0"/>
              <a:t>) investigates the </a:t>
            </a:r>
            <a:r>
              <a:rPr lang="en-GB" sz="1600" b="1" dirty="0" smtClean="0"/>
              <a:t>effects of the crisis </a:t>
            </a:r>
            <a:r>
              <a:rPr lang="en-GB" sz="1600" dirty="0" smtClean="0"/>
              <a:t>on the convergence process and includes interaction dummies of the crisis with each variable.</a:t>
            </a:r>
          </a:p>
          <a:p>
            <a:pPr lvl="1"/>
            <a:endParaRPr lang="en-GB" dirty="0" smtClean="0"/>
          </a:p>
          <a:p>
            <a:pPr lvl="1"/>
            <a:endParaRPr lang="en-GB" dirty="0" smtClean="0"/>
          </a:p>
          <a:p>
            <a:endParaRPr lang="en-GB" dirty="0" smtClean="0"/>
          </a:p>
        </p:txBody>
      </p:sp>
      <p:sp>
        <p:nvSpPr>
          <p:cNvPr id="2" name="Title 1"/>
          <p:cNvSpPr>
            <a:spLocks noGrp="1"/>
          </p:cNvSpPr>
          <p:nvPr>
            <p:ph type="title"/>
          </p:nvPr>
        </p:nvSpPr>
        <p:spPr>
          <a:xfrm>
            <a:off x="457200" y="228600"/>
            <a:ext cx="8229600" cy="1066800"/>
          </a:xfrm>
        </p:spPr>
        <p:txBody>
          <a:bodyPr>
            <a:normAutofit/>
          </a:bodyPr>
          <a:lstStyle/>
          <a:p>
            <a:pPr algn="ctr"/>
            <a:r>
              <a:rPr lang="en-US" sz="3200" dirty="0" smtClean="0"/>
              <a:t>Results – </a:t>
            </a:r>
            <a:r>
              <a:rPr lang="en-US" sz="3200" dirty="0" err="1" smtClean="0"/>
              <a:t>con’t</a:t>
            </a:r>
            <a:endParaRPr lang="en-US" sz="32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37" y="937846"/>
            <a:ext cx="4238309" cy="762000"/>
          </a:xfrm>
        </p:spPr>
        <p:txBody>
          <a:bodyPr>
            <a:noAutofit/>
          </a:bodyPr>
          <a:lstStyle/>
          <a:p>
            <a:r>
              <a:rPr lang="en-GB" sz="1200" b="1" dirty="0"/>
              <a:t>Table 4 </a:t>
            </a:r>
            <a:r>
              <a:rPr lang="en-GB" sz="1200" dirty="0"/>
              <a:t>PMG estimation of the long-run coefficients of the determinants of supply and demand shock convergence – Interaction dummies (q1:1999 - q4:2013)</a:t>
            </a:r>
            <a:endParaRPr lang="en-US" sz="1200" dirty="0"/>
          </a:p>
        </p:txBody>
      </p:sp>
      <p:sp>
        <p:nvSpPr>
          <p:cNvPr id="266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5"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p:nvPr/>
        </p:nvPicPr>
        <p:blipFill rotWithShape="1">
          <a:blip r:embed="rId2" cstate="print"/>
          <a:srcRect r="34052"/>
          <a:stretch/>
        </p:blipFill>
        <p:spPr bwMode="auto">
          <a:xfrm>
            <a:off x="533399" y="1676400"/>
            <a:ext cx="3781109" cy="5181600"/>
          </a:xfrm>
          <a:prstGeom prst="rect">
            <a:avLst/>
          </a:prstGeom>
          <a:noFill/>
          <a:ln w="9525">
            <a:noFill/>
            <a:miter lim="800000"/>
            <a:headEnd/>
            <a:tailEnd/>
          </a:ln>
        </p:spPr>
      </p:pic>
      <p:sp>
        <p:nvSpPr>
          <p:cNvPr id="10" name="Title 1"/>
          <p:cNvSpPr txBox="1">
            <a:spLocks/>
          </p:cNvSpPr>
          <p:nvPr/>
        </p:nvSpPr>
        <p:spPr>
          <a:xfrm>
            <a:off x="457200" y="228600"/>
            <a:ext cx="8229600" cy="60960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algn="ctr"/>
            <a:r>
              <a:rPr lang="en-US" dirty="0"/>
              <a:t>Results </a:t>
            </a:r>
            <a:r>
              <a:rPr lang="en-GB" dirty="0"/>
              <a:t> </a:t>
            </a:r>
            <a:r>
              <a:rPr lang="en-US" dirty="0"/>
              <a:t>- Transition versus peripheral </a:t>
            </a:r>
            <a:r>
              <a:rPr lang="en-US" dirty="0" smtClean="0"/>
              <a:t>countries (1)</a:t>
            </a:r>
            <a:endParaRPr lang="en-US" dirty="0"/>
          </a:p>
        </p:txBody>
      </p:sp>
      <p:sp>
        <p:nvSpPr>
          <p:cNvPr id="13" name="Content Placeholder 2"/>
          <p:cNvSpPr>
            <a:spLocks noGrp="1"/>
          </p:cNvSpPr>
          <p:nvPr>
            <p:ph idx="1"/>
          </p:nvPr>
        </p:nvSpPr>
        <p:spPr>
          <a:xfrm>
            <a:off x="4800600" y="1447800"/>
            <a:ext cx="3886200" cy="5417736"/>
          </a:xfrm>
        </p:spPr>
        <p:txBody>
          <a:bodyPr>
            <a:normAutofit/>
          </a:bodyPr>
          <a:lstStyle/>
          <a:p>
            <a:pPr lvl="1"/>
            <a:endParaRPr lang="en-GB" dirty="0" smtClean="0"/>
          </a:p>
          <a:p>
            <a:pPr lvl="1"/>
            <a:endParaRPr lang="en-GB" dirty="0" smtClean="0"/>
          </a:p>
          <a:p>
            <a:endParaRPr lang="en-GB" dirty="0" smtClean="0"/>
          </a:p>
        </p:txBody>
      </p:sp>
      <p:sp>
        <p:nvSpPr>
          <p:cNvPr id="3" name="Rectangle 2"/>
          <p:cNvSpPr/>
          <p:nvPr/>
        </p:nvSpPr>
        <p:spPr>
          <a:xfrm>
            <a:off x="4724400" y="1447800"/>
            <a:ext cx="4162108" cy="4247317"/>
          </a:xfrm>
          <a:prstGeom prst="rect">
            <a:avLst/>
          </a:prstGeom>
        </p:spPr>
        <p:txBody>
          <a:bodyPr wrap="square">
            <a:spAutoFit/>
          </a:bodyPr>
          <a:lstStyle/>
          <a:p>
            <a:pPr marL="342900" indent="-342900">
              <a:buFont typeface="Wingdings" pitchFamily="2" charset="2"/>
              <a:buChar char="§"/>
            </a:pPr>
            <a:r>
              <a:rPr lang="en-GB" dirty="0" smtClean="0"/>
              <a:t>The </a:t>
            </a:r>
            <a:r>
              <a:rPr lang="en-GB" dirty="0"/>
              <a:t>selected variables did not affect </a:t>
            </a:r>
            <a:r>
              <a:rPr lang="en-GB" dirty="0" smtClean="0"/>
              <a:t>the </a:t>
            </a:r>
            <a:r>
              <a:rPr lang="en-GB" b="1" u="sng" dirty="0" smtClean="0"/>
              <a:t>demand </a:t>
            </a:r>
            <a:r>
              <a:rPr lang="en-GB" b="1" u="sng" dirty="0"/>
              <a:t>shock convergence </a:t>
            </a:r>
            <a:r>
              <a:rPr lang="en-GB" dirty="0"/>
              <a:t>in transition countries (</a:t>
            </a:r>
            <a:r>
              <a:rPr lang="en-GB" dirty="0" smtClean="0"/>
              <a:t>all </a:t>
            </a:r>
            <a:r>
              <a:rPr lang="en-GB" dirty="0"/>
              <a:t>coefficients are statistically </a:t>
            </a:r>
            <a:r>
              <a:rPr lang="en-GB" dirty="0" smtClean="0"/>
              <a:t>insignificant). </a:t>
            </a:r>
          </a:p>
          <a:p>
            <a:pPr marL="342900" indent="-342900">
              <a:buFont typeface="Wingdings" pitchFamily="2" charset="2"/>
              <a:buChar char="§"/>
            </a:pPr>
            <a:r>
              <a:rPr lang="en-GB" dirty="0" smtClean="0"/>
              <a:t>Trade </a:t>
            </a:r>
            <a:r>
              <a:rPr lang="en-GB" dirty="0"/>
              <a:t>intensity is estimated as supportive for shock convergence in peripheral countries </a:t>
            </a:r>
            <a:r>
              <a:rPr lang="en-GB" dirty="0" smtClean="0"/>
              <a:t>(negative </a:t>
            </a:r>
            <a:r>
              <a:rPr lang="en-GB" dirty="0"/>
              <a:t>and statistically significant </a:t>
            </a:r>
            <a:r>
              <a:rPr lang="en-GB" dirty="0" smtClean="0"/>
              <a:t>coefficient)</a:t>
            </a:r>
          </a:p>
          <a:p>
            <a:pPr marL="342900" indent="-342900">
              <a:buFont typeface="Wingdings" pitchFamily="2" charset="2"/>
              <a:buChar char="§"/>
            </a:pPr>
            <a:r>
              <a:rPr lang="en-GB" dirty="0" smtClean="0"/>
              <a:t>Yet</a:t>
            </a:r>
            <a:r>
              <a:rPr lang="en-GB" dirty="0"/>
              <a:t>, its converging efforts have not been supported by the rest of the variables and, in particular, by the financial integration and production structure which created diverging tendencies of the demand shocks vis-à-vis the Euro area core.</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37" y="937846"/>
            <a:ext cx="4238309" cy="762000"/>
          </a:xfrm>
        </p:spPr>
        <p:txBody>
          <a:bodyPr>
            <a:noAutofit/>
          </a:bodyPr>
          <a:lstStyle/>
          <a:p>
            <a:r>
              <a:rPr lang="en-GB" sz="1200" b="1" dirty="0"/>
              <a:t>Table 4 </a:t>
            </a:r>
            <a:r>
              <a:rPr lang="en-GB" sz="1200" dirty="0"/>
              <a:t>PMG estimation of the long-run coefficients of the determinants of supply and demand shock convergence – Interaction dummies (q1:1999 - q4:2013)</a:t>
            </a:r>
            <a:endParaRPr lang="en-US" sz="1200" dirty="0"/>
          </a:p>
        </p:txBody>
      </p:sp>
      <p:sp>
        <p:nvSpPr>
          <p:cNvPr id="266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5"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 name="Picture 8"/>
          <p:cNvPicPr/>
          <p:nvPr/>
        </p:nvPicPr>
        <p:blipFill rotWithShape="1">
          <a:blip r:embed="rId2" cstate="print"/>
          <a:srcRect r="34052"/>
          <a:stretch/>
        </p:blipFill>
        <p:spPr bwMode="auto">
          <a:xfrm>
            <a:off x="533399" y="1676400"/>
            <a:ext cx="3781109" cy="5181600"/>
          </a:xfrm>
          <a:prstGeom prst="rect">
            <a:avLst/>
          </a:prstGeom>
          <a:noFill/>
          <a:ln w="9525">
            <a:noFill/>
            <a:miter lim="800000"/>
            <a:headEnd/>
            <a:tailEnd/>
          </a:ln>
        </p:spPr>
      </p:pic>
      <p:sp>
        <p:nvSpPr>
          <p:cNvPr id="10" name="Title 1"/>
          <p:cNvSpPr txBox="1">
            <a:spLocks/>
          </p:cNvSpPr>
          <p:nvPr/>
        </p:nvSpPr>
        <p:spPr>
          <a:xfrm>
            <a:off x="457200" y="228600"/>
            <a:ext cx="8229600" cy="60960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algn="ctr"/>
            <a:r>
              <a:rPr lang="en-US" dirty="0"/>
              <a:t>Results </a:t>
            </a:r>
            <a:r>
              <a:rPr lang="en-GB" dirty="0"/>
              <a:t> </a:t>
            </a:r>
            <a:r>
              <a:rPr lang="en-US" dirty="0"/>
              <a:t>- Transition versus peripheral </a:t>
            </a:r>
            <a:r>
              <a:rPr lang="en-US" dirty="0" smtClean="0"/>
              <a:t>countries (2)</a:t>
            </a:r>
            <a:endParaRPr lang="en-US" dirty="0"/>
          </a:p>
        </p:txBody>
      </p:sp>
      <p:sp>
        <p:nvSpPr>
          <p:cNvPr id="13" name="Content Placeholder 2"/>
          <p:cNvSpPr>
            <a:spLocks noGrp="1"/>
          </p:cNvSpPr>
          <p:nvPr>
            <p:ph idx="1"/>
          </p:nvPr>
        </p:nvSpPr>
        <p:spPr>
          <a:xfrm>
            <a:off x="4800600" y="1143000"/>
            <a:ext cx="3886200" cy="5486400"/>
          </a:xfrm>
        </p:spPr>
        <p:txBody>
          <a:bodyPr>
            <a:normAutofit/>
          </a:bodyPr>
          <a:lstStyle/>
          <a:p>
            <a:pPr lvl="1"/>
            <a:endParaRPr lang="en-GB" dirty="0" smtClean="0"/>
          </a:p>
          <a:p>
            <a:pPr lvl="1"/>
            <a:endParaRPr lang="en-GB" dirty="0" smtClean="0"/>
          </a:p>
          <a:p>
            <a:endParaRPr lang="en-GB" dirty="0" smtClean="0"/>
          </a:p>
        </p:txBody>
      </p:sp>
      <p:sp>
        <p:nvSpPr>
          <p:cNvPr id="3" name="Rectangle 2"/>
          <p:cNvSpPr/>
          <p:nvPr/>
        </p:nvSpPr>
        <p:spPr>
          <a:xfrm>
            <a:off x="4489523" y="1219199"/>
            <a:ext cx="4390708" cy="6001643"/>
          </a:xfrm>
          <a:prstGeom prst="rect">
            <a:avLst/>
          </a:prstGeom>
        </p:spPr>
        <p:txBody>
          <a:bodyPr wrap="square">
            <a:spAutoFit/>
          </a:bodyPr>
          <a:lstStyle/>
          <a:p>
            <a:pPr marL="342900" indent="-342900" algn="just">
              <a:buFont typeface="Wingdings" pitchFamily="2" charset="2"/>
              <a:buChar char="§"/>
            </a:pPr>
            <a:r>
              <a:rPr lang="en-GB" sz="1600" dirty="0" smtClean="0"/>
              <a:t>The </a:t>
            </a:r>
            <a:r>
              <a:rPr lang="en-GB" sz="1600" dirty="0"/>
              <a:t>increase in the volume of trade with the Euro area core causes </a:t>
            </a:r>
            <a:r>
              <a:rPr lang="en-GB" sz="1600" b="1" u="sng" dirty="0"/>
              <a:t>supply shock divergence</a:t>
            </a:r>
            <a:r>
              <a:rPr lang="en-GB" sz="1600" dirty="0"/>
              <a:t> in transition countries. </a:t>
            </a:r>
            <a:endParaRPr lang="en-GB" sz="1600" dirty="0" smtClean="0"/>
          </a:p>
          <a:p>
            <a:pPr marL="361950" indent="-361950" algn="just">
              <a:buFont typeface="Wingdings" pitchFamily="2" charset="2"/>
              <a:buChar char="§"/>
            </a:pPr>
            <a:r>
              <a:rPr lang="en-GB" sz="1600" dirty="0" smtClean="0"/>
              <a:t>The </a:t>
            </a:r>
            <a:r>
              <a:rPr lang="en-GB" sz="1600" dirty="0"/>
              <a:t>extent of divergence is substantially smaller in peripheral than in transition countries (</a:t>
            </a:r>
            <a:r>
              <a:rPr lang="en-GB" sz="1600" dirty="0" smtClean="0"/>
              <a:t>interaction </a:t>
            </a:r>
            <a:r>
              <a:rPr lang="en-GB" sz="1600" dirty="0"/>
              <a:t>dummy has a negative value of </a:t>
            </a:r>
            <a:r>
              <a:rPr lang="en-GB" sz="1600" dirty="0" smtClean="0"/>
              <a:t>0.161). </a:t>
            </a:r>
          </a:p>
          <a:p>
            <a:pPr marL="361950" indent="-361950" algn="just">
              <a:buFont typeface="Wingdings" pitchFamily="2" charset="2"/>
              <a:buChar char="§"/>
            </a:pPr>
            <a:r>
              <a:rPr lang="en-US" sz="1600" dirty="0" smtClean="0"/>
              <a:t>The </a:t>
            </a:r>
            <a:r>
              <a:rPr lang="en-US" sz="1600" dirty="0"/>
              <a:t>increased </a:t>
            </a:r>
            <a:r>
              <a:rPr lang="en-US" sz="1600" b="1" dirty="0"/>
              <a:t>similarity in the trade patterns </a:t>
            </a:r>
            <a:r>
              <a:rPr lang="en-US" sz="1600" dirty="0"/>
              <a:t>is likely to contribute to </a:t>
            </a:r>
            <a:r>
              <a:rPr lang="en-US" sz="1600" b="1" dirty="0"/>
              <a:t>convergence</a:t>
            </a:r>
            <a:r>
              <a:rPr lang="en-US" sz="1600" dirty="0"/>
              <a:t> of the supply shocks in transition </a:t>
            </a:r>
            <a:r>
              <a:rPr lang="en-US" sz="1600" dirty="0" smtClean="0"/>
              <a:t>countries, while the extent of convergence is smaller in peripheral countries (positive </a:t>
            </a:r>
            <a:r>
              <a:rPr lang="en-US" sz="1600" dirty="0"/>
              <a:t>value </a:t>
            </a:r>
            <a:r>
              <a:rPr lang="en-US" sz="1600" dirty="0" smtClean="0"/>
              <a:t>of coefficient on interaction term (0.157))</a:t>
            </a:r>
          </a:p>
          <a:p>
            <a:pPr marL="361950" indent="-361950">
              <a:buFont typeface="Wingdings" pitchFamily="2" charset="2"/>
              <a:buChar char="§"/>
            </a:pPr>
            <a:r>
              <a:rPr lang="en-US" sz="1600" b="1" dirty="0" smtClean="0"/>
              <a:t>Financial </a:t>
            </a:r>
            <a:r>
              <a:rPr lang="en-US" sz="1600" b="1" dirty="0"/>
              <a:t>integration </a:t>
            </a:r>
            <a:r>
              <a:rPr lang="en-US" sz="1600" dirty="0"/>
              <a:t>contributed to </a:t>
            </a:r>
            <a:r>
              <a:rPr lang="en-US" sz="1600" b="1" u="sng" dirty="0"/>
              <a:t>supply shock convergence</a:t>
            </a:r>
            <a:r>
              <a:rPr lang="en-US" sz="1600" dirty="0"/>
              <a:t> of both transition and peripheral countries (-0.264</a:t>
            </a:r>
            <a:r>
              <a:rPr lang="en-US" sz="1600" dirty="0" smtClean="0"/>
              <a:t>).</a:t>
            </a:r>
            <a:r>
              <a:rPr lang="en-US" sz="1600" dirty="0"/>
              <a:t> </a:t>
            </a:r>
            <a:r>
              <a:rPr lang="en-US" sz="1600" dirty="0" smtClean="0"/>
              <a:t>There </a:t>
            </a:r>
            <a:r>
              <a:rPr lang="en-US" sz="1600" dirty="0"/>
              <a:t>are </a:t>
            </a:r>
            <a:r>
              <a:rPr lang="en-US" sz="1600" b="1" dirty="0"/>
              <a:t>no statistically significant differences </a:t>
            </a:r>
            <a:r>
              <a:rPr lang="en-US" sz="1600" dirty="0"/>
              <a:t>between transition and peripheral countries regarding the estimated effects of financial integration to the supply shock convergence process. </a:t>
            </a:r>
            <a:endParaRPr lang="en-US" sz="1600" dirty="0" smtClean="0"/>
          </a:p>
          <a:p>
            <a:pPr marL="361950" indent="-361950">
              <a:buFont typeface="Wingdings" pitchFamily="2" charset="2"/>
              <a:buChar char="§"/>
            </a:pPr>
            <a:r>
              <a:rPr lang="en-US" sz="1600" dirty="0" smtClean="0"/>
              <a:t>The </a:t>
            </a:r>
            <a:r>
              <a:rPr lang="en-US" sz="1600" dirty="0"/>
              <a:t>developments in </a:t>
            </a:r>
            <a:r>
              <a:rPr lang="en-US" sz="1600" b="1" dirty="0"/>
              <a:t>production structure </a:t>
            </a:r>
            <a:r>
              <a:rPr lang="en-US" sz="1600" dirty="0"/>
              <a:t>in peripheral countries induced supply shock divergence towards the Euro area core.</a:t>
            </a:r>
          </a:p>
          <a:p>
            <a:pPr marL="457200" indent="-457200">
              <a:buFont typeface="Wingdings" pitchFamily="2" charset="2"/>
              <a:buChar char="§"/>
            </a:pPr>
            <a:endParaRPr lang="en-US" sz="1600" dirty="0"/>
          </a:p>
        </p:txBody>
      </p:sp>
    </p:spTree>
    <p:extLst>
      <p:ext uri="{BB962C8B-B14F-4D97-AF65-F5344CB8AC3E}">
        <p14:creationId xmlns:p14="http://schemas.microsoft.com/office/powerpoint/2010/main" val="254341590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37" y="937846"/>
            <a:ext cx="4238309" cy="762000"/>
          </a:xfrm>
        </p:spPr>
        <p:txBody>
          <a:bodyPr>
            <a:noAutofit/>
          </a:bodyPr>
          <a:lstStyle/>
          <a:p>
            <a:r>
              <a:rPr lang="en-GB" sz="1200" b="1" dirty="0"/>
              <a:t>Table 4 </a:t>
            </a:r>
            <a:r>
              <a:rPr lang="en-GB" sz="1200" dirty="0"/>
              <a:t>PMG estimation of the long-run coefficients of the determinants of supply and demand shock convergence – Interaction dummies (q1:1999 - q4:2013)</a:t>
            </a:r>
            <a:endParaRPr lang="en-US" sz="1200" dirty="0"/>
          </a:p>
        </p:txBody>
      </p:sp>
      <p:sp>
        <p:nvSpPr>
          <p:cNvPr id="266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5"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 name="Title 1"/>
          <p:cNvSpPr txBox="1">
            <a:spLocks/>
          </p:cNvSpPr>
          <p:nvPr/>
        </p:nvSpPr>
        <p:spPr>
          <a:xfrm>
            <a:off x="457200" y="228600"/>
            <a:ext cx="8229600" cy="60960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algn="ctr"/>
            <a:r>
              <a:rPr lang="en-US" dirty="0"/>
              <a:t>Results </a:t>
            </a:r>
            <a:r>
              <a:rPr lang="en-GB" dirty="0"/>
              <a:t> </a:t>
            </a:r>
            <a:r>
              <a:rPr lang="en-US" dirty="0"/>
              <a:t>- </a:t>
            </a:r>
            <a:r>
              <a:rPr lang="en-US" dirty="0" smtClean="0"/>
              <a:t>Crisis effects (1)</a:t>
            </a:r>
            <a:endParaRPr lang="en-US" dirty="0"/>
          </a:p>
        </p:txBody>
      </p:sp>
      <p:sp>
        <p:nvSpPr>
          <p:cNvPr id="13" name="Content Placeholder 2"/>
          <p:cNvSpPr>
            <a:spLocks noGrp="1"/>
          </p:cNvSpPr>
          <p:nvPr>
            <p:ph idx="1"/>
          </p:nvPr>
        </p:nvSpPr>
        <p:spPr>
          <a:xfrm>
            <a:off x="4800600" y="1143000"/>
            <a:ext cx="3886200" cy="5486400"/>
          </a:xfrm>
        </p:spPr>
        <p:txBody>
          <a:bodyPr>
            <a:normAutofit/>
          </a:bodyPr>
          <a:lstStyle/>
          <a:p>
            <a:pPr lvl="1"/>
            <a:endParaRPr lang="en-GB" dirty="0" smtClean="0"/>
          </a:p>
          <a:p>
            <a:pPr lvl="1"/>
            <a:endParaRPr lang="en-GB" dirty="0" smtClean="0"/>
          </a:p>
          <a:p>
            <a:endParaRPr lang="en-GB" dirty="0" smtClean="0"/>
          </a:p>
        </p:txBody>
      </p:sp>
      <p:pic>
        <p:nvPicPr>
          <p:cNvPr id="686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154" y="1600200"/>
            <a:ext cx="3384000" cy="5165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p:nvPr/>
        </p:nvSpPr>
        <p:spPr>
          <a:xfrm>
            <a:off x="4489523" y="1219200"/>
            <a:ext cx="4390708" cy="3293209"/>
          </a:xfrm>
          <a:prstGeom prst="rect">
            <a:avLst/>
          </a:prstGeom>
        </p:spPr>
        <p:txBody>
          <a:bodyPr wrap="square">
            <a:spAutoFit/>
          </a:bodyPr>
          <a:lstStyle/>
          <a:p>
            <a:pPr marL="342900" indent="-342900" algn="just">
              <a:buFont typeface="Wingdings" pitchFamily="2" charset="2"/>
              <a:buChar char="§"/>
            </a:pPr>
            <a:r>
              <a:rPr lang="en-US" sz="1600" dirty="0" smtClean="0"/>
              <a:t>The IIT </a:t>
            </a:r>
            <a:r>
              <a:rPr lang="en-US" sz="1600" dirty="0"/>
              <a:t>supported faster </a:t>
            </a:r>
            <a:r>
              <a:rPr lang="en-US" sz="1600" b="1" u="sng" dirty="0" smtClean="0"/>
              <a:t>demand shock </a:t>
            </a:r>
            <a:r>
              <a:rPr lang="en-US" sz="1600" b="1" u="sng" dirty="0"/>
              <a:t>convergence</a:t>
            </a:r>
            <a:r>
              <a:rPr lang="en-US" sz="1600" dirty="0"/>
              <a:t> during the crisis </a:t>
            </a:r>
            <a:r>
              <a:rPr lang="en-US" sz="1600" dirty="0" smtClean="0"/>
              <a:t>period</a:t>
            </a:r>
          </a:p>
          <a:p>
            <a:pPr marL="342900" indent="-342900" algn="just">
              <a:buFont typeface="Wingdings" pitchFamily="2" charset="2"/>
              <a:buChar char="§"/>
            </a:pPr>
            <a:r>
              <a:rPr lang="en-US" sz="1600" dirty="0" smtClean="0"/>
              <a:t>Controlling </a:t>
            </a:r>
            <a:r>
              <a:rPr lang="en-US" sz="1600" dirty="0"/>
              <a:t>for crisis yields a statistically significant effect </a:t>
            </a:r>
            <a:r>
              <a:rPr lang="en-US" sz="1600" dirty="0" smtClean="0"/>
              <a:t>of </a:t>
            </a:r>
            <a:r>
              <a:rPr lang="en-US" sz="1600" dirty="0"/>
              <a:t>export sophistication on demand shock </a:t>
            </a:r>
            <a:r>
              <a:rPr lang="en-US" sz="1600" dirty="0" smtClean="0"/>
              <a:t>convergence which </a:t>
            </a:r>
            <a:r>
              <a:rPr lang="en-US" sz="1600" dirty="0"/>
              <a:t>was estimated insignificant in the baseline specification; albeit both the </a:t>
            </a:r>
            <a:r>
              <a:rPr lang="en-US" sz="1600" dirty="0" smtClean="0"/>
              <a:t>intra industry trade </a:t>
            </a:r>
            <a:r>
              <a:rPr lang="en-US" sz="1600" dirty="0"/>
              <a:t>interaction dummy and the export sophistication coefficient are statistically significant at 10% level</a:t>
            </a:r>
            <a:r>
              <a:rPr lang="en-US" sz="1600" dirty="0" smtClean="0"/>
              <a:t>.</a:t>
            </a:r>
          </a:p>
          <a:p>
            <a:pPr marL="342900" indent="-342900" algn="just">
              <a:buFont typeface="Wingdings" pitchFamily="2" charset="2"/>
              <a:buChar char="§"/>
            </a:pPr>
            <a:r>
              <a:rPr lang="en-US" sz="1600" dirty="0" smtClean="0"/>
              <a:t>On </a:t>
            </a:r>
            <a:r>
              <a:rPr lang="en-US" sz="1600" dirty="0"/>
              <a:t>the other hand, the crisis implied </a:t>
            </a:r>
            <a:r>
              <a:rPr lang="en-US" sz="1600" b="1" dirty="0"/>
              <a:t>divergent effects</a:t>
            </a:r>
            <a:r>
              <a:rPr lang="en-US" sz="1600" dirty="0"/>
              <a:t> of </a:t>
            </a:r>
            <a:r>
              <a:rPr lang="en-US" sz="1600" b="1" dirty="0"/>
              <a:t>production structure </a:t>
            </a:r>
            <a:r>
              <a:rPr lang="en-US" sz="1600" dirty="0"/>
              <a:t>on </a:t>
            </a:r>
            <a:r>
              <a:rPr lang="en-US" sz="1600" b="1" u="sng" dirty="0" smtClean="0"/>
              <a:t>demand shocks dynamic</a:t>
            </a:r>
            <a:r>
              <a:rPr lang="en-US" sz="1600" dirty="0" smtClean="0"/>
              <a:t>. </a:t>
            </a:r>
          </a:p>
        </p:txBody>
      </p:sp>
    </p:spTree>
    <p:extLst>
      <p:ext uri="{BB962C8B-B14F-4D97-AF65-F5344CB8AC3E}">
        <p14:creationId xmlns:p14="http://schemas.microsoft.com/office/powerpoint/2010/main" val="145950913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37" y="937846"/>
            <a:ext cx="4238309" cy="762000"/>
          </a:xfrm>
        </p:spPr>
        <p:txBody>
          <a:bodyPr>
            <a:noAutofit/>
          </a:bodyPr>
          <a:lstStyle/>
          <a:p>
            <a:r>
              <a:rPr lang="en-GB" sz="1200" b="1" dirty="0"/>
              <a:t>Table 4 </a:t>
            </a:r>
            <a:r>
              <a:rPr lang="en-GB" sz="1200" dirty="0"/>
              <a:t>PMG estimation of the long-run coefficients of the determinants of supply and demand shock convergence – Interaction dummies (q1:1999 - q4:2013)</a:t>
            </a:r>
            <a:endParaRPr lang="en-US" sz="1200" dirty="0"/>
          </a:p>
        </p:txBody>
      </p:sp>
      <p:sp>
        <p:nvSpPr>
          <p:cNvPr id="266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5"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 name="Title 1"/>
          <p:cNvSpPr txBox="1">
            <a:spLocks/>
          </p:cNvSpPr>
          <p:nvPr/>
        </p:nvSpPr>
        <p:spPr>
          <a:xfrm>
            <a:off x="457200" y="228600"/>
            <a:ext cx="8229600" cy="60960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algn="ctr"/>
            <a:r>
              <a:rPr lang="en-US" dirty="0"/>
              <a:t>Results </a:t>
            </a:r>
            <a:r>
              <a:rPr lang="en-GB" dirty="0"/>
              <a:t> </a:t>
            </a:r>
            <a:r>
              <a:rPr lang="en-US" dirty="0"/>
              <a:t>- </a:t>
            </a:r>
            <a:r>
              <a:rPr lang="en-US" dirty="0" smtClean="0"/>
              <a:t>Crisis effects (2)</a:t>
            </a:r>
            <a:endParaRPr lang="en-US" dirty="0"/>
          </a:p>
        </p:txBody>
      </p:sp>
      <p:sp>
        <p:nvSpPr>
          <p:cNvPr id="13" name="Content Placeholder 2"/>
          <p:cNvSpPr>
            <a:spLocks noGrp="1"/>
          </p:cNvSpPr>
          <p:nvPr>
            <p:ph idx="1"/>
          </p:nvPr>
        </p:nvSpPr>
        <p:spPr>
          <a:xfrm>
            <a:off x="4800600" y="1143000"/>
            <a:ext cx="3886200" cy="5486400"/>
          </a:xfrm>
        </p:spPr>
        <p:txBody>
          <a:bodyPr>
            <a:normAutofit/>
          </a:bodyPr>
          <a:lstStyle/>
          <a:p>
            <a:pPr lvl="1"/>
            <a:endParaRPr lang="en-GB" dirty="0" smtClean="0"/>
          </a:p>
          <a:p>
            <a:pPr lvl="1"/>
            <a:endParaRPr lang="en-GB" dirty="0" smtClean="0"/>
          </a:p>
          <a:p>
            <a:endParaRPr lang="en-GB" dirty="0" smtClean="0"/>
          </a:p>
        </p:txBody>
      </p:sp>
      <p:pic>
        <p:nvPicPr>
          <p:cNvPr id="686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154" y="1600200"/>
            <a:ext cx="3384000" cy="51659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p:nvPr/>
        </p:nvSpPr>
        <p:spPr>
          <a:xfrm>
            <a:off x="4495385" y="1371599"/>
            <a:ext cx="4390708" cy="3539430"/>
          </a:xfrm>
          <a:prstGeom prst="rect">
            <a:avLst/>
          </a:prstGeom>
        </p:spPr>
        <p:txBody>
          <a:bodyPr wrap="square">
            <a:spAutoFit/>
          </a:bodyPr>
          <a:lstStyle/>
          <a:p>
            <a:pPr marL="342900" indent="-342900" algn="just">
              <a:buFont typeface="Wingdings" pitchFamily="2" charset="2"/>
              <a:buChar char="§"/>
            </a:pPr>
            <a:r>
              <a:rPr lang="en-US" sz="1600" dirty="0" smtClean="0"/>
              <a:t>The </a:t>
            </a:r>
            <a:r>
              <a:rPr lang="en-US" sz="1600" dirty="0"/>
              <a:t>crisis </a:t>
            </a:r>
            <a:r>
              <a:rPr lang="en-US" sz="1600" dirty="0" smtClean="0"/>
              <a:t>also implied </a:t>
            </a:r>
            <a:r>
              <a:rPr lang="en-US" sz="1600" dirty="0"/>
              <a:t>divergent effects of production structure on </a:t>
            </a:r>
            <a:r>
              <a:rPr lang="en-US" sz="1600" b="1" dirty="0" smtClean="0"/>
              <a:t>supply shocks </a:t>
            </a:r>
            <a:r>
              <a:rPr lang="en-US" sz="1600" b="1" dirty="0"/>
              <a:t>dynamic</a:t>
            </a:r>
            <a:r>
              <a:rPr lang="en-US" sz="1600" dirty="0"/>
              <a:t> </a:t>
            </a:r>
            <a:endParaRPr lang="en-US" sz="1600" dirty="0" smtClean="0"/>
          </a:p>
          <a:p>
            <a:pPr marL="342900" indent="-342900" algn="just">
              <a:buFont typeface="Wingdings" pitchFamily="2" charset="2"/>
              <a:buChar char="§"/>
            </a:pPr>
            <a:r>
              <a:rPr lang="en-US" sz="1600" dirty="0" smtClean="0"/>
              <a:t>In </a:t>
            </a:r>
            <a:r>
              <a:rPr lang="en-US" sz="1600" dirty="0"/>
              <a:t>addition, </a:t>
            </a:r>
            <a:r>
              <a:rPr lang="en-US" sz="1600" b="1" dirty="0"/>
              <a:t>financial integration </a:t>
            </a:r>
            <a:r>
              <a:rPr lang="en-US" sz="1600" dirty="0"/>
              <a:t>is estimated to lead to divergent tendencies of the supply shock developments during the crisis (</a:t>
            </a:r>
            <a:r>
              <a:rPr lang="en-US" sz="1600" dirty="0" smtClean="0"/>
              <a:t>interaction </a:t>
            </a:r>
            <a:r>
              <a:rPr lang="en-US" sz="1600" dirty="0"/>
              <a:t>coefficient </a:t>
            </a:r>
            <a:r>
              <a:rPr lang="en-US" sz="1600" dirty="0" smtClean="0"/>
              <a:t>positive </a:t>
            </a:r>
            <a:r>
              <a:rPr lang="en-US" sz="1600" dirty="0"/>
              <a:t>and statistically </a:t>
            </a:r>
            <a:r>
              <a:rPr lang="en-US" sz="1600" dirty="0" smtClean="0"/>
              <a:t>significant). </a:t>
            </a:r>
          </a:p>
          <a:p>
            <a:pPr marL="342900" indent="-342900" algn="just">
              <a:buFont typeface="Wingdings" pitchFamily="2" charset="2"/>
              <a:buChar char="§"/>
            </a:pPr>
            <a:r>
              <a:rPr lang="en-US" sz="1600" dirty="0" smtClean="0"/>
              <a:t>This </a:t>
            </a:r>
            <a:r>
              <a:rPr lang="en-US" sz="1600" dirty="0"/>
              <a:t>divergent </a:t>
            </a:r>
            <a:r>
              <a:rPr lang="en-US" sz="1600" dirty="0" err="1"/>
              <a:t>behaviour</a:t>
            </a:r>
            <a:r>
              <a:rPr lang="en-US" sz="1600" dirty="0"/>
              <a:t> may be explained by the fact that in post-crisis period, compared to pre-crisis, financial flows to periphery/transition countries were substantially reduced imposing significant productivity shock to these countries. </a:t>
            </a:r>
            <a:endParaRPr lang="en-US" sz="1600" dirty="0" smtClean="0"/>
          </a:p>
        </p:txBody>
      </p:sp>
    </p:spTree>
    <p:extLst>
      <p:ext uri="{BB962C8B-B14F-4D97-AF65-F5344CB8AC3E}">
        <p14:creationId xmlns:p14="http://schemas.microsoft.com/office/powerpoint/2010/main" val="42991473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876800"/>
            <a:ext cx="8229600" cy="1697736"/>
          </a:xfrm>
        </p:spPr>
        <p:txBody>
          <a:bodyPr>
            <a:normAutofit fontScale="70000" lnSpcReduction="20000"/>
          </a:bodyPr>
          <a:lstStyle/>
          <a:p>
            <a:r>
              <a:rPr lang="en-GB" sz="2000" dirty="0" smtClean="0"/>
              <a:t>On the whole, the </a:t>
            </a:r>
            <a:r>
              <a:rPr lang="en-GB" sz="2000" u="sng" dirty="0" smtClean="0"/>
              <a:t>demand shock </a:t>
            </a:r>
            <a:r>
              <a:rPr lang="en-GB" sz="2000" dirty="0" smtClean="0"/>
              <a:t>convergence has been supported by trade intensity and  intra-industry trade. </a:t>
            </a:r>
            <a:r>
              <a:rPr lang="en-US" sz="2000" dirty="0" smtClean="0"/>
              <a:t>However</a:t>
            </a:r>
            <a:r>
              <a:rPr lang="en-US" sz="2000" dirty="0"/>
              <a:t>, the rest of the variables caused demand shock divergent movements in a range of 0.01-0.05 units, which intensified during the crisis and in particular for peripheral countries driven primarily by production structure and financial integration developments</a:t>
            </a:r>
            <a:r>
              <a:rPr lang="en-US" sz="2000" dirty="0" smtClean="0"/>
              <a:t>.</a:t>
            </a:r>
          </a:p>
          <a:p>
            <a:r>
              <a:rPr lang="en-US" sz="2000" dirty="0" smtClean="0"/>
              <a:t> </a:t>
            </a:r>
            <a:r>
              <a:rPr lang="en-GB" sz="2000" dirty="0" smtClean="0"/>
              <a:t>Trade intensity in tandem with fiscal policy strongly contributed to the divergent movements of </a:t>
            </a:r>
            <a:r>
              <a:rPr lang="en-GB" sz="2000" u="sng" dirty="0" smtClean="0"/>
              <a:t>supply shocks </a:t>
            </a:r>
            <a:r>
              <a:rPr lang="en-GB" sz="2000" dirty="0" smtClean="0"/>
              <a:t>and annulled the convergence supporting effects of intra-industry trade and financial integration</a:t>
            </a:r>
            <a:r>
              <a:rPr lang="en-GB" sz="2400" dirty="0" smtClean="0"/>
              <a:t>.</a:t>
            </a:r>
            <a:endParaRPr lang="en-GB" dirty="0" smtClean="0"/>
          </a:p>
        </p:txBody>
      </p:sp>
      <p:pic>
        <p:nvPicPr>
          <p:cNvPr id="6963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066800"/>
            <a:ext cx="572452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itle 1"/>
          <p:cNvSpPr txBox="1">
            <a:spLocks/>
          </p:cNvSpPr>
          <p:nvPr/>
        </p:nvSpPr>
        <p:spPr>
          <a:xfrm>
            <a:off x="457200" y="228600"/>
            <a:ext cx="8229600" cy="609600"/>
          </a:xfrm>
          <a:prstGeom prst="rect">
            <a:avLst/>
          </a:prstGeom>
        </p:spPr>
        <p:txBody>
          <a:bodyPr vert="horz" lIns="91440" tIns="45720" rIns="91440" bIns="45720" rtlCol="0" anchor="ctr">
            <a:normAutofit/>
          </a:bodyPr>
          <a:lst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a:lstStyle>
          <a:p>
            <a:pPr algn="ctr"/>
            <a:r>
              <a:rPr lang="en-US" dirty="0" smtClean="0"/>
              <a:t>Relative size of the effects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410200"/>
          </a:xfrm>
        </p:spPr>
        <p:txBody>
          <a:bodyPr>
            <a:normAutofit/>
          </a:bodyPr>
          <a:lstStyle/>
          <a:p>
            <a:r>
              <a:rPr lang="en-GB" dirty="0"/>
              <a:t>Results from panel error-correction models suggest that the Euro area </a:t>
            </a:r>
            <a:r>
              <a:rPr lang="en-GB" b="1" dirty="0"/>
              <a:t>core has not been strong magnetizer of the shock convergence </a:t>
            </a:r>
            <a:r>
              <a:rPr lang="en-GB" dirty="0"/>
              <a:t>of peripheral and transition countries since the Euro inception as a result of the offsetting effects of the various factors that affected the shock convergence </a:t>
            </a:r>
            <a:r>
              <a:rPr lang="en-GB" dirty="0" smtClean="0"/>
              <a:t>process:</a:t>
            </a:r>
          </a:p>
          <a:p>
            <a:pPr lvl="1"/>
            <a:r>
              <a:rPr lang="en-US" dirty="0" smtClean="0"/>
              <a:t>The </a:t>
            </a:r>
            <a:r>
              <a:rPr lang="en-GB" dirty="0"/>
              <a:t>demand shock convergence has been supported by the intra-industry trade developments and to some extent by the trade intensity, at least for the peripheral countries, but their effects were offset by the divergent fiscal policies, production structure changes and financial flows. </a:t>
            </a:r>
            <a:endParaRPr lang="en-US" dirty="0"/>
          </a:p>
          <a:p>
            <a:pPr lvl="1"/>
            <a:r>
              <a:rPr lang="en-GB" dirty="0" smtClean="0"/>
              <a:t>Divergent </a:t>
            </a:r>
            <a:r>
              <a:rPr lang="en-GB" dirty="0"/>
              <a:t>tendency </a:t>
            </a:r>
            <a:r>
              <a:rPr lang="en-GB" dirty="0" smtClean="0"/>
              <a:t>of supply shocks was mainly </a:t>
            </a:r>
            <a:r>
              <a:rPr lang="en-GB" dirty="0"/>
              <a:t>driven by trade intensity flows and uncoordinated fiscal policies. </a:t>
            </a:r>
            <a:endParaRPr lang="en-GB" dirty="0" smtClean="0"/>
          </a:p>
          <a:p>
            <a:r>
              <a:rPr lang="en-GB" b="1" dirty="0" smtClean="0"/>
              <a:t>Finding from this study support the </a:t>
            </a:r>
            <a:r>
              <a:rPr lang="en-US" b="1" dirty="0" err="1"/>
              <a:t>specialisation</a:t>
            </a:r>
            <a:r>
              <a:rPr lang="en-US" b="1" dirty="0"/>
              <a:t> paradigm of </a:t>
            </a:r>
            <a:r>
              <a:rPr lang="en-US" b="1" dirty="0" err="1"/>
              <a:t>Krugman</a:t>
            </a:r>
            <a:r>
              <a:rPr lang="en-US" b="1" dirty="0"/>
              <a:t> (1993) which is a concerning evidence for the future stability of the Euro area.</a:t>
            </a:r>
            <a:endParaRPr lang="en-GB" b="1" dirty="0" smtClean="0"/>
          </a:p>
          <a:p>
            <a:pPr>
              <a:buNone/>
            </a:pPr>
            <a:endParaRPr lang="en-US" dirty="0" smtClean="0"/>
          </a:p>
        </p:txBody>
      </p:sp>
      <p:sp>
        <p:nvSpPr>
          <p:cNvPr id="2" name="Title 1"/>
          <p:cNvSpPr>
            <a:spLocks noGrp="1"/>
          </p:cNvSpPr>
          <p:nvPr>
            <p:ph type="title"/>
          </p:nvPr>
        </p:nvSpPr>
        <p:spPr>
          <a:xfrm>
            <a:off x="457200" y="457200"/>
            <a:ext cx="5638800" cy="762000"/>
          </a:xfrm>
        </p:spPr>
        <p:txBody>
          <a:bodyPr>
            <a:normAutofit/>
          </a:bodyPr>
          <a:lstStyle/>
          <a:p>
            <a:r>
              <a:rPr lang="en-US" dirty="0" smtClean="0"/>
              <a:t>2. Main findings</a:t>
            </a:r>
            <a:endParaRPr lang="en-US" dirty="0"/>
          </a:p>
        </p:txBody>
      </p:sp>
    </p:spTree>
    <p:extLst>
      <p:ext uri="{BB962C8B-B14F-4D97-AF65-F5344CB8AC3E}">
        <p14:creationId xmlns:p14="http://schemas.microsoft.com/office/powerpoint/2010/main" val="361092850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410200"/>
          </a:xfrm>
        </p:spPr>
        <p:txBody>
          <a:bodyPr>
            <a:normAutofit/>
          </a:bodyPr>
          <a:lstStyle/>
          <a:p>
            <a:pPr>
              <a:defRPr/>
            </a:pPr>
            <a:r>
              <a:rPr lang="en-GB" dirty="0" smtClean="0"/>
              <a:t>We modify the baseline specification by:</a:t>
            </a:r>
          </a:p>
          <a:p>
            <a:pPr lvl="1">
              <a:defRPr/>
            </a:pPr>
            <a:r>
              <a:rPr lang="en-GB" dirty="0"/>
              <a:t>(1) employing an alternative measure of trade intensity and intra-industry-trade; </a:t>
            </a:r>
            <a:endParaRPr lang="en-GB" dirty="0" smtClean="0"/>
          </a:p>
          <a:p>
            <a:pPr lvl="1">
              <a:defRPr/>
            </a:pPr>
            <a:r>
              <a:rPr lang="en-GB" dirty="0"/>
              <a:t>(2) using a different measure of financial integration</a:t>
            </a:r>
            <a:r>
              <a:rPr lang="en-GB" dirty="0" smtClean="0"/>
              <a:t>;</a:t>
            </a:r>
          </a:p>
          <a:p>
            <a:pPr lvl="1">
              <a:defRPr/>
            </a:pPr>
            <a:r>
              <a:rPr lang="en-GB" dirty="0"/>
              <a:t>(3) controlling for the membership in the </a:t>
            </a:r>
            <a:r>
              <a:rPr lang="en-GB" dirty="0" smtClean="0"/>
              <a:t>EU;</a:t>
            </a:r>
          </a:p>
          <a:p>
            <a:pPr lvl="1">
              <a:defRPr/>
            </a:pPr>
            <a:r>
              <a:rPr lang="en-GB" dirty="0"/>
              <a:t>(4) excluding France from the Euro area </a:t>
            </a:r>
            <a:r>
              <a:rPr lang="en-GB" dirty="0" smtClean="0"/>
              <a:t>core and </a:t>
            </a:r>
          </a:p>
          <a:p>
            <a:pPr lvl="1">
              <a:defRPr/>
            </a:pPr>
            <a:r>
              <a:rPr lang="en-GB" dirty="0"/>
              <a:t>(5) excluding Italy from the periphery.</a:t>
            </a:r>
            <a:endParaRPr lang="en-GB" dirty="0" smtClean="0"/>
          </a:p>
          <a:p>
            <a:pPr lvl="1">
              <a:defRPr/>
            </a:pPr>
            <a:endParaRPr lang="en-US" dirty="0" smtClean="0"/>
          </a:p>
          <a:p>
            <a:pPr>
              <a:defRPr/>
            </a:pPr>
            <a:r>
              <a:rPr lang="en-US" dirty="0" smtClean="0"/>
              <a:t>The general conclusions arising from the baseline model estimate are largely confirmed.</a:t>
            </a:r>
          </a:p>
          <a:p>
            <a:pPr marL="365760" marR="0" indent="-256032" algn="l" defTabSz="914400" rtl="0" eaLnBrk="1" fontAlgn="auto" latinLnBrk="0" hangingPunct="1">
              <a:lnSpc>
                <a:spcPct val="100000"/>
              </a:lnSpc>
              <a:spcBef>
                <a:spcPts val="300"/>
              </a:spcBef>
              <a:spcAft>
                <a:spcPts val="0"/>
              </a:spcAft>
              <a:buClr>
                <a:schemeClr val="accent3"/>
              </a:buClr>
              <a:buSzTx/>
              <a:buNone/>
              <a:tabLst/>
              <a:defRPr/>
            </a:pPr>
            <a:endParaRPr lang="en-GB" dirty="0" smtClean="0"/>
          </a:p>
          <a:p>
            <a:endParaRPr lang="en-US" dirty="0" smtClean="0"/>
          </a:p>
        </p:txBody>
      </p:sp>
      <p:sp>
        <p:nvSpPr>
          <p:cNvPr id="2" name="Title 1"/>
          <p:cNvSpPr>
            <a:spLocks noGrp="1"/>
          </p:cNvSpPr>
          <p:nvPr>
            <p:ph type="title"/>
          </p:nvPr>
        </p:nvSpPr>
        <p:spPr>
          <a:xfrm>
            <a:off x="457200" y="457200"/>
            <a:ext cx="4876800" cy="762000"/>
          </a:xfrm>
        </p:spPr>
        <p:txBody>
          <a:bodyPr>
            <a:normAutofit/>
          </a:bodyPr>
          <a:lstStyle/>
          <a:p>
            <a:r>
              <a:rPr lang="en-US" dirty="0" smtClean="0"/>
              <a:t>Consistency tests</a:t>
            </a:r>
            <a:endParaRPr lang="en-US" dirty="0"/>
          </a:p>
        </p:txBody>
      </p:sp>
      <p:sp>
        <p:nvSpPr>
          <p:cNvPr id="26629"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3"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5"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752600" y="152400"/>
            <a:ext cx="4876800" cy="457200"/>
          </a:xfrm>
        </p:spPr>
        <p:txBody>
          <a:bodyPr>
            <a:normAutofit fontScale="90000"/>
          </a:bodyPr>
          <a:lstStyle/>
          <a:p>
            <a:pPr algn="ctr"/>
            <a:r>
              <a:rPr lang="en-US" dirty="0" smtClean="0"/>
              <a:t>Consistency tests</a:t>
            </a:r>
            <a:endParaRPr lang="en-US" dirty="0"/>
          </a:p>
        </p:txBody>
      </p:sp>
      <p:pic>
        <p:nvPicPr>
          <p:cNvPr id="7" name="Picture 6"/>
          <p:cNvPicPr/>
          <p:nvPr/>
        </p:nvPicPr>
        <p:blipFill>
          <a:blip r:embed="rId2" cstate="print"/>
          <a:srcRect/>
          <a:stretch>
            <a:fillRect/>
          </a:stretch>
        </p:blipFill>
        <p:spPr bwMode="auto">
          <a:xfrm>
            <a:off x="17585" y="914400"/>
            <a:ext cx="8860790" cy="52749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lnSpcReduction="10000"/>
          </a:bodyPr>
          <a:lstStyle/>
          <a:p>
            <a:r>
              <a:rPr lang="en-US" dirty="0" smtClean="0"/>
              <a:t>Objectives of the study</a:t>
            </a:r>
          </a:p>
          <a:p>
            <a:pPr marL="0" indent="0">
              <a:buNone/>
            </a:pPr>
            <a:endParaRPr lang="en-US" b="1" dirty="0" smtClean="0"/>
          </a:p>
          <a:p>
            <a:r>
              <a:rPr lang="en-US" dirty="0"/>
              <a:t>Main findings</a:t>
            </a:r>
          </a:p>
          <a:p>
            <a:pPr marL="0" indent="0">
              <a:buNone/>
            </a:pPr>
            <a:endParaRPr lang="en-US" dirty="0" smtClean="0"/>
          </a:p>
          <a:p>
            <a:r>
              <a:rPr lang="en-US" dirty="0" smtClean="0"/>
              <a:t>Contributions</a:t>
            </a:r>
            <a:endParaRPr lang="en-US" dirty="0"/>
          </a:p>
          <a:p>
            <a:endParaRPr lang="en-US" dirty="0" smtClean="0"/>
          </a:p>
          <a:p>
            <a:r>
              <a:rPr lang="en-US" dirty="0" smtClean="0"/>
              <a:t>Literature review</a:t>
            </a:r>
          </a:p>
          <a:p>
            <a:endParaRPr lang="en-US" dirty="0" smtClean="0"/>
          </a:p>
          <a:p>
            <a:r>
              <a:rPr lang="en-US" dirty="0" smtClean="0"/>
              <a:t>Methodology</a:t>
            </a:r>
          </a:p>
          <a:p>
            <a:endParaRPr lang="en-US" dirty="0" smtClean="0"/>
          </a:p>
          <a:p>
            <a:r>
              <a:rPr lang="en-US" dirty="0" smtClean="0"/>
              <a:t>Estimation of variables and data description</a:t>
            </a:r>
          </a:p>
          <a:p>
            <a:endParaRPr lang="en-US" dirty="0" smtClean="0"/>
          </a:p>
          <a:p>
            <a:r>
              <a:rPr lang="en-US" dirty="0" smtClean="0"/>
              <a:t>Results and consistency tests</a:t>
            </a:r>
          </a:p>
          <a:p>
            <a:endParaRPr lang="en-US" b="1" dirty="0"/>
          </a:p>
          <a:p>
            <a:r>
              <a:rPr lang="en-US" b="1" dirty="0" smtClean="0"/>
              <a:t>Conclusion</a:t>
            </a:r>
          </a:p>
          <a:p>
            <a:endParaRPr lang="en-US" dirty="0" smtClean="0"/>
          </a:p>
        </p:txBody>
      </p:sp>
      <p:sp>
        <p:nvSpPr>
          <p:cNvPr id="2" name="Title 1"/>
          <p:cNvSpPr>
            <a:spLocks noGrp="1"/>
          </p:cNvSpPr>
          <p:nvPr>
            <p:ph type="title"/>
          </p:nvPr>
        </p:nvSpPr>
        <p:spPr>
          <a:xfrm>
            <a:off x="457200" y="381000"/>
            <a:ext cx="8229600" cy="1066800"/>
          </a:xfrm>
        </p:spPr>
        <p:txBody>
          <a:bodyPr/>
          <a:lstStyle/>
          <a:p>
            <a:r>
              <a:rPr lang="en-US" dirty="0" smtClean="0"/>
              <a:t>Structure of the presentation</a:t>
            </a:r>
            <a:endParaRPr lang="en-US" dirty="0"/>
          </a:p>
        </p:txBody>
      </p:sp>
    </p:spTree>
    <p:extLst>
      <p:ext uri="{BB962C8B-B14F-4D97-AF65-F5344CB8AC3E}">
        <p14:creationId xmlns:p14="http://schemas.microsoft.com/office/powerpoint/2010/main" val="5937303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normAutofit/>
          </a:bodyPr>
          <a:lstStyle/>
          <a:p>
            <a:r>
              <a:rPr lang="en-US" dirty="0"/>
              <a:t>Our findings suggest that Euro area core has not been strong magnetizer of the shock convergence of peripheral and transition countries since the Euro inception until the end of 2013. This is due to the offsetting effects of the various variables that affected the shock convergence process</a:t>
            </a:r>
            <a:r>
              <a:rPr lang="en-US" dirty="0" smtClean="0"/>
              <a:t>.</a:t>
            </a:r>
          </a:p>
          <a:p>
            <a:pPr lvl="1"/>
            <a:r>
              <a:rPr lang="en-US" b="1" dirty="0"/>
              <a:t>The demand shock convergence has been supported by the IIT developments and to some extent by the trade intensity, at least for the peripheral countries, but their effects were offset by the divergent fiscal policies, production structure changes and financial flows. </a:t>
            </a:r>
            <a:endParaRPr lang="en-GB" b="1" dirty="0"/>
          </a:p>
          <a:p>
            <a:pPr lvl="1"/>
            <a:r>
              <a:rPr lang="en-US" b="1" dirty="0"/>
              <a:t>On the other hand, supply shocks registered divergent tendency which was mainly driven by trade intensity flows and uncoordinated fiscal policies. The centripetal (or convergence-supporting) effects of IIT and financial integration were not strong enough to counteract the diverging forces. </a:t>
            </a:r>
            <a:endParaRPr lang="en-US" b="1" dirty="0" smtClean="0"/>
          </a:p>
          <a:p>
            <a:pPr lvl="1"/>
            <a:r>
              <a:rPr lang="en-US" sz="1800" dirty="0" smtClean="0"/>
              <a:t>The </a:t>
            </a:r>
            <a:r>
              <a:rPr lang="en-US" sz="1800" dirty="0"/>
              <a:t>current crisis questioned the feasibility of the Euro area as a monetary union underlining the differences between the core and periphery</a:t>
            </a:r>
            <a:r>
              <a:rPr lang="en-US" sz="1800" dirty="0" smtClean="0"/>
              <a:t>.</a:t>
            </a:r>
            <a:endParaRPr lang="en-GB" dirty="0" smtClean="0"/>
          </a:p>
          <a:p>
            <a:r>
              <a:rPr lang="en-GB" sz="1700" dirty="0"/>
              <a:t>Taken together, it appears that trade flows are prevailing force in the shock divergence and in particular for supply-side shocks in transition countries vis-à-vis the Euro area core</a:t>
            </a:r>
            <a:r>
              <a:rPr lang="en-GB" sz="1700" dirty="0" smtClean="0"/>
              <a:t>.</a:t>
            </a:r>
          </a:p>
          <a:p>
            <a:r>
              <a:rPr lang="en-US" sz="1700" dirty="0"/>
              <a:t>The estimated divergent shock effects of trade flows support the </a:t>
            </a:r>
            <a:r>
              <a:rPr lang="en-US" sz="1700" b="1" dirty="0" err="1"/>
              <a:t>specialisation</a:t>
            </a:r>
            <a:r>
              <a:rPr lang="en-US" sz="1700" b="1" dirty="0"/>
              <a:t> hypothesis of </a:t>
            </a:r>
            <a:r>
              <a:rPr lang="en-US" sz="1700" b="1" dirty="0" err="1"/>
              <a:t>Krugman</a:t>
            </a:r>
            <a:r>
              <a:rPr lang="en-US" sz="1700" b="1" dirty="0"/>
              <a:t> (1993) </a:t>
            </a:r>
            <a:r>
              <a:rPr lang="en-US" sz="1700" dirty="0"/>
              <a:t>and in combination with the reversal in financial flows during the crisis and increasing production structure dissimilarities, in particular for the peripheral countries</a:t>
            </a:r>
            <a:r>
              <a:rPr lang="en-US" sz="1700" b="1" dirty="0"/>
              <a:t>, raise the question of setting appropriate monetary policy</a:t>
            </a:r>
            <a:r>
              <a:rPr lang="en-US" sz="1700" dirty="0"/>
              <a:t>, </a:t>
            </a:r>
            <a:r>
              <a:rPr lang="en-US" sz="1700" b="1" dirty="0"/>
              <a:t>fiscal policy and financial stability mix </a:t>
            </a:r>
            <a:r>
              <a:rPr lang="en-US" sz="1700" dirty="0"/>
              <a:t>in order to overcome the weaknesses of the Eurozone’s institutional underpinnings and maintain the future stability of the Euro area.</a:t>
            </a:r>
          </a:p>
        </p:txBody>
      </p:sp>
      <p:sp>
        <p:nvSpPr>
          <p:cNvPr id="2" name="Title 1"/>
          <p:cNvSpPr>
            <a:spLocks noGrp="1"/>
          </p:cNvSpPr>
          <p:nvPr>
            <p:ph type="title"/>
          </p:nvPr>
        </p:nvSpPr>
        <p:spPr>
          <a:xfrm>
            <a:off x="457200" y="381000"/>
            <a:ext cx="8229600" cy="1066800"/>
          </a:xfrm>
        </p:spPr>
        <p:txBody>
          <a:bodyPr/>
          <a:lstStyle/>
          <a:p>
            <a:r>
              <a:rPr lang="en-US" dirty="0" smtClean="0"/>
              <a:t>Conclusions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lnSpcReduction="10000"/>
          </a:bodyPr>
          <a:lstStyle/>
          <a:p>
            <a:r>
              <a:rPr lang="en-US" dirty="0" smtClean="0"/>
              <a:t>Objectives of the study</a:t>
            </a:r>
          </a:p>
          <a:p>
            <a:pPr marL="0" indent="0">
              <a:buNone/>
            </a:pPr>
            <a:endParaRPr lang="en-US" b="1" dirty="0" smtClean="0"/>
          </a:p>
          <a:p>
            <a:r>
              <a:rPr lang="en-US" dirty="0"/>
              <a:t>Main findings</a:t>
            </a:r>
          </a:p>
          <a:p>
            <a:pPr marL="0" indent="0">
              <a:buNone/>
            </a:pPr>
            <a:endParaRPr lang="en-US" dirty="0" smtClean="0"/>
          </a:p>
          <a:p>
            <a:r>
              <a:rPr lang="en-US" b="1" dirty="0" smtClean="0"/>
              <a:t>Contributions</a:t>
            </a:r>
            <a:endParaRPr lang="en-US" b="1" dirty="0"/>
          </a:p>
          <a:p>
            <a:endParaRPr lang="en-US" dirty="0" smtClean="0"/>
          </a:p>
          <a:p>
            <a:r>
              <a:rPr lang="en-US" dirty="0" smtClean="0"/>
              <a:t>Literature review</a:t>
            </a:r>
          </a:p>
          <a:p>
            <a:endParaRPr lang="en-US" dirty="0" smtClean="0"/>
          </a:p>
          <a:p>
            <a:r>
              <a:rPr lang="en-US" dirty="0" smtClean="0"/>
              <a:t>Methodology</a:t>
            </a:r>
          </a:p>
          <a:p>
            <a:endParaRPr lang="en-US" dirty="0" smtClean="0"/>
          </a:p>
          <a:p>
            <a:r>
              <a:rPr lang="en-US" dirty="0"/>
              <a:t>Estimation of variables and data description</a:t>
            </a:r>
          </a:p>
          <a:p>
            <a:endParaRPr lang="en-US" dirty="0" smtClean="0"/>
          </a:p>
          <a:p>
            <a:r>
              <a:rPr lang="en-US" dirty="0" smtClean="0"/>
              <a:t>Results and consistency tests</a:t>
            </a:r>
          </a:p>
          <a:p>
            <a:pPr marL="0" indent="0">
              <a:buNone/>
            </a:pPr>
            <a:endParaRPr lang="en-US" dirty="0" smtClean="0"/>
          </a:p>
          <a:p>
            <a:r>
              <a:rPr lang="en-US" dirty="0" smtClean="0"/>
              <a:t>Conclusion</a:t>
            </a:r>
          </a:p>
          <a:p>
            <a:endParaRPr lang="en-US" dirty="0" smtClean="0"/>
          </a:p>
        </p:txBody>
      </p:sp>
      <p:sp>
        <p:nvSpPr>
          <p:cNvPr id="2" name="Title 1"/>
          <p:cNvSpPr>
            <a:spLocks noGrp="1"/>
          </p:cNvSpPr>
          <p:nvPr>
            <p:ph type="title"/>
          </p:nvPr>
        </p:nvSpPr>
        <p:spPr>
          <a:xfrm>
            <a:off x="457200" y="381000"/>
            <a:ext cx="8229600" cy="1066800"/>
          </a:xfrm>
        </p:spPr>
        <p:txBody>
          <a:bodyPr/>
          <a:lstStyle/>
          <a:p>
            <a:endParaRPr lang="en-US" dirty="0"/>
          </a:p>
        </p:txBody>
      </p:sp>
    </p:spTree>
    <p:extLst>
      <p:ext uri="{BB962C8B-B14F-4D97-AF65-F5344CB8AC3E}">
        <p14:creationId xmlns:p14="http://schemas.microsoft.com/office/powerpoint/2010/main" val="3771555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410200"/>
          </a:xfrm>
        </p:spPr>
        <p:txBody>
          <a:bodyPr>
            <a:normAutofit/>
          </a:bodyPr>
          <a:lstStyle/>
          <a:p>
            <a:pPr marL="0" indent="0">
              <a:buNone/>
            </a:pPr>
            <a:r>
              <a:rPr lang="en-GB" dirty="0"/>
              <a:t>The contribution of the paper to the literature on business cycle synchronization (BCS) is threefold: </a:t>
            </a:r>
            <a:endParaRPr lang="en-GB" dirty="0" smtClean="0"/>
          </a:p>
          <a:p>
            <a:r>
              <a:rPr lang="en-GB" dirty="0"/>
              <a:t>I</a:t>
            </a:r>
            <a:r>
              <a:rPr lang="en-GB" dirty="0" smtClean="0"/>
              <a:t>t </a:t>
            </a:r>
            <a:r>
              <a:rPr lang="en-GB" dirty="0"/>
              <a:t>examines whether the Euro area core can be long-term driving force of the shock convergence process of Euro area peripheral as well as EU candidate </a:t>
            </a:r>
            <a:r>
              <a:rPr lang="en-GB" dirty="0" smtClean="0"/>
              <a:t>countries</a:t>
            </a:r>
          </a:p>
          <a:p>
            <a:endParaRPr lang="en-GB" dirty="0" smtClean="0"/>
          </a:p>
          <a:p>
            <a:r>
              <a:rPr lang="en-GB" dirty="0" smtClean="0"/>
              <a:t>It </a:t>
            </a:r>
            <a:r>
              <a:rPr lang="en-GB" dirty="0"/>
              <a:t>quantifies the effects of the recent economic turmoil on shock convergence process</a:t>
            </a:r>
            <a:endParaRPr lang="en-US" dirty="0"/>
          </a:p>
          <a:p>
            <a:endParaRPr lang="en-GB" dirty="0" smtClean="0"/>
          </a:p>
          <a:p>
            <a:r>
              <a:rPr lang="en-US" dirty="0" smtClean="0"/>
              <a:t>It extends the model set by Babetskii (2005) and </a:t>
            </a:r>
            <a:r>
              <a:rPr lang="en-US" dirty="0" err="1" smtClean="0"/>
              <a:t>Velickovski</a:t>
            </a:r>
            <a:r>
              <a:rPr lang="en-US" dirty="0" smtClean="0"/>
              <a:t> and </a:t>
            </a:r>
            <a:r>
              <a:rPr lang="en-US" dirty="0" err="1" smtClean="0"/>
              <a:t>Stojkov</a:t>
            </a:r>
            <a:r>
              <a:rPr lang="en-US" dirty="0" smtClean="0"/>
              <a:t> (2014); </a:t>
            </a:r>
          </a:p>
          <a:p>
            <a:pPr lvl="1"/>
            <a:r>
              <a:rPr lang="en-US" dirty="0" smtClean="0"/>
              <a:t>Larger </a:t>
            </a:r>
            <a:r>
              <a:rPr lang="en-US" dirty="0"/>
              <a:t>data set covering 27 European countries and more recent time span.</a:t>
            </a:r>
          </a:p>
          <a:p>
            <a:pPr lvl="1"/>
            <a:r>
              <a:rPr lang="en-US" dirty="0" smtClean="0"/>
              <a:t>Variables for production structure </a:t>
            </a:r>
            <a:r>
              <a:rPr lang="en-US" dirty="0" smtClean="0">
                <a:solidFill>
                  <a:schemeClr val="tx1"/>
                </a:solidFill>
              </a:rPr>
              <a:t>and export sophistication </a:t>
            </a:r>
            <a:r>
              <a:rPr lang="en-US" dirty="0" smtClean="0"/>
              <a:t>added to the model;</a:t>
            </a:r>
          </a:p>
          <a:p>
            <a:pPr lvl="1"/>
            <a:endParaRPr lang="en-US" dirty="0" smtClean="0"/>
          </a:p>
          <a:p>
            <a:endParaRPr lang="en-GB" dirty="0" smtClean="0"/>
          </a:p>
          <a:p>
            <a:pPr>
              <a:buNone/>
            </a:pPr>
            <a:endParaRPr lang="en-US" dirty="0" smtClean="0"/>
          </a:p>
        </p:txBody>
      </p:sp>
      <p:sp>
        <p:nvSpPr>
          <p:cNvPr id="2" name="Title 1"/>
          <p:cNvSpPr>
            <a:spLocks noGrp="1"/>
          </p:cNvSpPr>
          <p:nvPr>
            <p:ph type="title"/>
          </p:nvPr>
        </p:nvSpPr>
        <p:spPr>
          <a:xfrm>
            <a:off x="457200" y="457200"/>
            <a:ext cx="7620000" cy="762000"/>
          </a:xfrm>
        </p:spPr>
        <p:txBody>
          <a:bodyPr>
            <a:normAutofit/>
          </a:bodyPr>
          <a:lstStyle/>
          <a:p>
            <a:r>
              <a:rPr lang="en-US" dirty="0" smtClean="0"/>
              <a:t>3. Contributions to the present literature on BSC</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821936"/>
          </a:xfrm>
        </p:spPr>
        <p:txBody>
          <a:bodyPr>
            <a:normAutofit lnSpcReduction="10000"/>
          </a:bodyPr>
          <a:lstStyle/>
          <a:p>
            <a:r>
              <a:rPr lang="en-US" dirty="0" smtClean="0"/>
              <a:t>Objectives of the study</a:t>
            </a:r>
          </a:p>
          <a:p>
            <a:pPr marL="0" indent="0">
              <a:buNone/>
            </a:pPr>
            <a:endParaRPr lang="en-US" b="1" dirty="0" smtClean="0"/>
          </a:p>
          <a:p>
            <a:r>
              <a:rPr lang="en-US" dirty="0"/>
              <a:t>Main findings</a:t>
            </a:r>
          </a:p>
          <a:p>
            <a:pPr marL="0" indent="0">
              <a:buNone/>
            </a:pPr>
            <a:endParaRPr lang="en-US" dirty="0" smtClean="0"/>
          </a:p>
          <a:p>
            <a:r>
              <a:rPr lang="en-US" dirty="0" smtClean="0"/>
              <a:t>Contributions</a:t>
            </a:r>
            <a:endParaRPr lang="en-US" dirty="0"/>
          </a:p>
          <a:p>
            <a:endParaRPr lang="en-US" dirty="0" smtClean="0"/>
          </a:p>
          <a:p>
            <a:r>
              <a:rPr lang="en-US" b="1" dirty="0" smtClean="0"/>
              <a:t>Literature review</a:t>
            </a:r>
          </a:p>
          <a:p>
            <a:endParaRPr lang="en-US" dirty="0" smtClean="0"/>
          </a:p>
          <a:p>
            <a:r>
              <a:rPr lang="en-US" dirty="0" smtClean="0"/>
              <a:t>Methodology</a:t>
            </a:r>
          </a:p>
          <a:p>
            <a:endParaRPr lang="en-US" dirty="0" smtClean="0"/>
          </a:p>
          <a:p>
            <a:r>
              <a:rPr lang="en-US" dirty="0" smtClean="0"/>
              <a:t>Estimation </a:t>
            </a:r>
            <a:r>
              <a:rPr lang="en-US" dirty="0"/>
              <a:t>of variables and data </a:t>
            </a:r>
            <a:r>
              <a:rPr lang="en-US" dirty="0" smtClean="0"/>
              <a:t>description</a:t>
            </a:r>
          </a:p>
          <a:p>
            <a:endParaRPr lang="en-US" dirty="0" smtClean="0"/>
          </a:p>
          <a:p>
            <a:r>
              <a:rPr lang="en-US" dirty="0" smtClean="0"/>
              <a:t>Results and consistency tests</a:t>
            </a:r>
          </a:p>
          <a:p>
            <a:endParaRPr lang="en-US" dirty="0"/>
          </a:p>
          <a:p>
            <a:r>
              <a:rPr lang="en-US" dirty="0" smtClean="0"/>
              <a:t>Conclusion</a:t>
            </a:r>
          </a:p>
          <a:p>
            <a:endParaRPr lang="en-US" dirty="0" smtClean="0"/>
          </a:p>
        </p:txBody>
      </p:sp>
      <p:sp>
        <p:nvSpPr>
          <p:cNvPr id="2" name="Title 1"/>
          <p:cNvSpPr>
            <a:spLocks noGrp="1"/>
          </p:cNvSpPr>
          <p:nvPr>
            <p:ph type="title"/>
          </p:nvPr>
        </p:nvSpPr>
        <p:spPr>
          <a:xfrm>
            <a:off x="457200" y="381000"/>
            <a:ext cx="8229600" cy="1066800"/>
          </a:xfrm>
        </p:spPr>
        <p:txBody>
          <a:bodyPr/>
          <a:lstStyle/>
          <a:p>
            <a:endParaRPr lang="en-US" dirty="0"/>
          </a:p>
        </p:txBody>
      </p:sp>
    </p:spTree>
    <p:extLst>
      <p:ext uri="{BB962C8B-B14F-4D97-AF65-F5344CB8AC3E}">
        <p14:creationId xmlns:p14="http://schemas.microsoft.com/office/powerpoint/2010/main" val="7544308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953000"/>
          </a:xfrm>
        </p:spPr>
        <p:txBody>
          <a:bodyPr>
            <a:normAutofit/>
          </a:bodyPr>
          <a:lstStyle/>
          <a:p>
            <a:r>
              <a:rPr lang="en-US" dirty="0" smtClean="0"/>
              <a:t>Two competing views on the shocks’ and business cycles’ synchronization:</a:t>
            </a:r>
          </a:p>
          <a:p>
            <a:endParaRPr lang="en-US" dirty="0" smtClean="0"/>
          </a:p>
          <a:p>
            <a:pPr lvl="1"/>
            <a:r>
              <a:rPr lang="en-US" dirty="0" smtClean="0"/>
              <a:t>Monetary integration may enhance intra-industry trade and strengthen industrial diversification leading to an exposure to similar shocks (European </a:t>
            </a:r>
            <a:r>
              <a:rPr lang="en-GB" dirty="0" smtClean="0"/>
              <a:t>Commission, 1990);</a:t>
            </a:r>
          </a:p>
          <a:p>
            <a:pPr lvl="1"/>
            <a:endParaRPr lang="en-US" dirty="0" smtClean="0"/>
          </a:p>
          <a:p>
            <a:pPr lvl="1"/>
            <a:r>
              <a:rPr lang="en-GB" dirty="0" smtClean="0"/>
              <a:t>Monetary integration could enhance greater specialisation leading to greater vulnerability of sectors (regions) to asymmetric shocks (Krugman, 1993).</a:t>
            </a:r>
            <a:endParaRPr lang="en-US" dirty="0" smtClean="0"/>
          </a:p>
        </p:txBody>
      </p:sp>
      <p:sp>
        <p:nvSpPr>
          <p:cNvPr id="2" name="Title 1"/>
          <p:cNvSpPr>
            <a:spLocks noGrp="1"/>
          </p:cNvSpPr>
          <p:nvPr>
            <p:ph type="title"/>
          </p:nvPr>
        </p:nvSpPr>
        <p:spPr>
          <a:xfrm>
            <a:off x="457200" y="457200"/>
            <a:ext cx="8229600" cy="914400"/>
          </a:xfrm>
        </p:spPr>
        <p:txBody>
          <a:bodyPr/>
          <a:lstStyle/>
          <a:p>
            <a:r>
              <a:rPr lang="en-US" dirty="0" smtClean="0"/>
              <a:t>4. Literature review</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3436</TotalTime>
  <Words>4257</Words>
  <Application>Microsoft Office PowerPoint</Application>
  <PresentationFormat>On-screen Show (4:3)</PresentationFormat>
  <Paragraphs>585</Paragraphs>
  <Slides>53</Slides>
  <Notes>0</Notes>
  <HiddenSlides>11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0" baseType="lpstr">
      <vt:lpstr>Arial</vt:lpstr>
      <vt:lpstr>Calibri</vt:lpstr>
      <vt:lpstr>Georgia</vt:lpstr>
      <vt:lpstr>Times New Roman</vt:lpstr>
      <vt:lpstr>Wingdings</vt:lpstr>
      <vt:lpstr>Composite</vt:lpstr>
      <vt:lpstr>Equation</vt:lpstr>
      <vt:lpstr>RECONNECTING THE PERIPHERAL WAGONS TO THE EURO AREA CORE LOCOMOTIVE: MISSION IMPOSSIBLE? </vt:lpstr>
      <vt:lpstr>Structure of the presentation</vt:lpstr>
      <vt:lpstr>1. Objectives of the study</vt:lpstr>
      <vt:lpstr>PowerPoint Presentation</vt:lpstr>
      <vt:lpstr>2. Main findings</vt:lpstr>
      <vt:lpstr>PowerPoint Presentation</vt:lpstr>
      <vt:lpstr>3. Contributions to the present literature on BSC</vt:lpstr>
      <vt:lpstr>PowerPoint Presentation</vt:lpstr>
      <vt:lpstr>4. Literature review</vt:lpstr>
      <vt:lpstr>Literature review</vt:lpstr>
      <vt:lpstr>Literature review</vt:lpstr>
      <vt:lpstr>Literature review</vt:lpstr>
      <vt:lpstr>PowerPoint Presentation</vt:lpstr>
      <vt:lpstr>PowerPoint Presentation</vt:lpstr>
      <vt:lpstr>4.Methodology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Methodology</vt:lpstr>
      <vt:lpstr>Methodology</vt:lpstr>
      <vt:lpstr>PowerPoint Presentation</vt:lpstr>
      <vt:lpstr>5. Estimation of variables and data description</vt:lpstr>
      <vt:lpstr>PowerPoint Presentation</vt:lpstr>
      <vt:lpstr>5. Estimation of variables and data description</vt:lpstr>
      <vt:lpstr>5. Estimation of variables and data description</vt:lpstr>
      <vt:lpstr>5. Estimation of variables and data description</vt:lpstr>
      <vt:lpstr>5. Estimation of variables and data description</vt:lpstr>
      <vt:lpstr>5. Estimation of variables and data description</vt:lpstr>
      <vt:lpstr>5. Estimation of variables and data description</vt:lpstr>
      <vt:lpstr>5. Estimation of variables and data description</vt:lpstr>
      <vt:lpstr>5. Estimation of variables and data description</vt:lpstr>
      <vt:lpstr>PowerPoint Presentation</vt:lpstr>
      <vt:lpstr>5. Estimation of variables and data description</vt:lpstr>
      <vt:lpstr>Structure of the presentation</vt:lpstr>
      <vt:lpstr>Results from the baseline model</vt:lpstr>
      <vt:lpstr>Results – con’t</vt:lpstr>
      <vt:lpstr>Table 4 PMG estimation of the long-run coefficients of the determinants of supply and demand shock convergence – Interaction dummies (q1:1999 - q4:2013)</vt:lpstr>
      <vt:lpstr>Table 4 PMG estimation of the long-run coefficients of the determinants of supply and demand shock convergence – Interaction dummies (q1:1999 - q4:2013)</vt:lpstr>
      <vt:lpstr>Table 4 PMG estimation of the long-run coefficients of the determinants of supply and demand shock convergence – Interaction dummies (q1:1999 - q4:2013)</vt:lpstr>
      <vt:lpstr>Table 4 PMG estimation of the long-run coefficients of the determinants of supply and demand shock convergence – Interaction dummies (q1:1999 - q4:2013)</vt:lpstr>
      <vt:lpstr>PowerPoint Presentation</vt:lpstr>
      <vt:lpstr>Consistency tests</vt:lpstr>
      <vt:lpstr>Consistency tests</vt:lpstr>
      <vt:lpstr>Structure of the presentation</vt:lpstr>
      <vt:lpstr>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the European Integration Speeding Up the Economic Convergence Process of the Transition Countries? A Shock Perspective</dc:title>
  <dc:creator>hp</dc:creator>
  <cp:lastModifiedBy>Igor Velickovski</cp:lastModifiedBy>
  <cp:revision>259</cp:revision>
  <dcterms:created xsi:type="dcterms:W3CDTF">2012-08-04T15:05:48Z</dcterms:created>
  <dcterms:modified xsi:type="dcterms:W3CDTF">2015-12-10T08:17:37Z</dcterms:modified>
</cp:coreProperties>
</file>