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sldIdLst>
    <p:sldId id="256" r:id="rId2"/>
    <p:sldId id="257" r:id="rId3"/>
    <p:sldId id="258" r:id="rId4"/>
    <p:sldId id="322" r:id="rId5"/>
    <p:sldId id="321" r:id="rId6"/>
    <p:sldId id="323" r:id="rId7"/>
    <p:sldId id="263" r:id="rId8"/>
    <p:sldId id="324" r:id="rId9"/>
    <p:sldId id="259" r:id="rId10"/>
    <p:sldId id="260" r:id="rId11"/>
    <p:sldId id="311" r:id="rId12"/>
    <p:sldId id="262" r:id="rId13"/>
    <p:sldId id="325" r:id="rId14"/>
    <p:sldId id="328" r:id="rId15"/>
    <p:sldId id="264" r:id="rId16"/>
    <p:sldId id="282" r:id="rId17"/>
    <p:sldId id="284" r:id="rId18"/>
    <p:sldId id="287" r:id="rId19"/>
    <p:sldId id="285" r:id="rId20"/>
    <p:sldId id="281" r:id="rId21"/>
    <p:sldId id="286" r:id="rId22"/>
    <p:sldId id="288" r:id="rId23"/>
    <p:sldId id="289" r:id="rId24"/>
    <p:sldId id="290" r:id="rId25"/>
    <p:sldId id="291" r:id="rId26"/>
    <p:sldId id="265" r:id="rId27"/>
    <p:sldId id="266" r:id="rId28"/>
    <p:sldId id="267" r:id="rId29"/>
    <p:sldId id="326" r:id="rId30"/>
    <p:sldId id="268" r:id="rId31"/>
    <p:sldId id="269" r:id="rId32"/>
    <p:sldId id="270" r:id="rId33"/>
    <p:sldId id="271" r:id="rId34"/>
    <p:sldId id="272" r:id="rId35"/>
    <p:sldId id="273" r:id="rId36"/>
    <p:sldId id="275" r:id="rId37"/>
    <p:sldId id="312" r:id="rId38"/>
    <p:sldId id="313" r:id="rId39"/>
    <p:sldId id="314" r:id="rId40"/>
    <p:sldId id="292" r:id="rId41"/>
    <p:sldId id="276" r:id="rId42"/>
    <p:sldId id="327" r:id="rId43"/>
    <p:sldId id="329" r:id="rId44"/>
    <p:sldId id="304" r:id="rId45"/>
    <p:sldId id="293" r:id="rId46"/>
    <p:sldId id="330" r:id="rId47"/>
    <p:sldId id="331" r:id="rId48"/>
    <p:sldId id="332" r:id="rId49"/>
    <p:sldId id="320" r:id="rId50"/>
    <p:sldId id="280" r:id="rId51"/>
    <p:sldId id="295" r:id="rId52"/>
    <p:sldId id="333" r:id="rId53"/>
    <p:sldId id="307" r:id="rId5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59" autoAdjust="0"/>
  </p:normalViewPr>
  <p:slideViewPr>
    <p:cSldViewPr>
      <p:cViewPr varScale="1">
        <p:scale>
          <a:sx n="72" d="100"/>
          <a:sy n="72" d="100"/>
        </p:scale>
        <p:origin x="684" y="24"/>
      </p:cViewPr>
      <p:guideLst>
        <p:guide orient="horz" pos="2160"/>
        <p:guide pos="2880"/>
      </p:guideLst>
    </p:cSldViewPr>
  </p:slideViewPr>
  <p:outlineViewPr>
    <p:cViewPr>
      <p:scale>
        <a:sx n="33" d="100"/>
        <a:sy n="33" d="100"/>
      </p:scale>
      <p:origin x="0" y="3129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charts/_rels/chart1.xml.rels><?xml version="1.0" encoding="UTF-8" standalone="yes"?>
<Relationships xmlns="http://schemas.openxmlformats.org/package/2006/relationships"><Relationship Id="rId1" Type="http://schemas.openxmlformats.org/officeDocument/2006/relationships/oleObject" Target="file:///D:\Igor\American%20College\Marjan_Research\CERGE-EI_GDN\GRC\Project\Data\Database%20CORE3_graphs.xls"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D:\Igor\American%20College\Marjan_Research\CERGE-EI_GDN\GRC\Project\Data\Database%20CORE3_graphs.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Igor\American%20College\Marjan_Research\CERGE-EI_GDN\GRC\Project\Data\Database%20CORE3_graphs.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Igor\American%20College\Marjan_Research\CERGE-EI_GDN\GRC\Project\Data\Database%20CORE3_graphs.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Igor\American%20College\Marjan_Research\CERGE-EI_GDN\GRC\Project\Data\Database%20CORE3_graphs.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Igor\American%20College\Marjan_Research\CERGE-EI_GDN\GRC\Project\Data\Database%20CORE3_graphs.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Igor\American%20College\Marjan_Research\CERGE-EI_GDN\GRC\Project\Data\Database%20CORE3_graphs.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D:\Igor\American%20College\Marjan_Research\CERGE-EI_GDN\GRC\Project\Data\Database%20CORE3_graphs.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D:\Igor\American%20College\Marjan_Research\CERGE-EI_GDN\GRC\Project\Data\Database%20CORE3_graphs.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D:\Igor\American%20College\Marjan_Research\CERGE-EI_GDN\GRC\Project\Data\Database%20CORE3_graph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66644596805529E-2"/>
          <c:y val="5.1400554097404488E-2"/>
          <c:w val="0.86043873463185561"/>
          <c:h val="0.73226228358463819"/>
        </c:manualLayout>
      </c:layout>
      <c:lineChart>
        <c:grouping val="standard"/>
        <c:varyColors val="0"/>
        <c:ser>
          <c:idx val="0"/>
          <c:order val="0"/>
          <c:tx>
            <c:v>Whole sample</c:v>
          </c:tx>
          <c:marker>
            <c:symbol val="none"/>
          </c:marker>
          <c:cat>
            <c:strRef>
              <c:f>'Baza Core3'!$B$1567:$B$1626</c:f>
              <c:strCache>
                <c:ptCount val="60"/>
                <c:pt idx="0">
                  <c:v>1999</c:v>
                </c:pt>
                <c:pt idx="1">
                  <c:v>1999q2</c:v>
                </c:pt>
                <c:pt idx="2">
                  <c:v>1999q3</c:v>
                </c:pt>
                <c:pt idx="3">
                  <c:v>1999q4</c:v>
                </c:pt>
                <c:pt idx="4">
                  <c:v>2000</c:v>
                </c:pt>
                <c:pt idx="5">
                  <c:v>2000q2</c:v>
                </c:pt>
                <c:pt idx="6">
                  <c:v>2000q3</c:v>
                </c:pt>
                <c:pt idx="7">
                  <c:v>2000q4</c:v>
                </c:pt>
                <c:pt idx="8">
                  <c:v>2001</c:v>
                </c:pt>
                <c:pt idx="9">
                  <c:v>2001q2</c:v>
                </c:pt>
                <c:pt idx="10">
                  <c:v>2001q3</c:v>
                </c:pt>
                <c:pt idx="11">
                  <c:v>2001q4</c:v>
                </c:pt>
                <c:pt idx="12">
                  <c:v>2002</c:v>
                </c:pt>
                <c:pt idx="13">
                  <c:v>2002q2</c:v>
                </c:pt>
                <c:pt idx="14">
                  <c:v>2002q3</c:v>
                </c:pt>
                <c:pt idx="15">
                  <c:v>2002q4</c:v>
                </c:pt>
                <c:pt idx="16">
                  <c:v>2003</c:v>
                </c:pt>
                <c:pt idx="17">
                  <c:v>2003q2</c:v>
                </c:pt>
                <c:pt idx="18">
                  <c:v>2003q3</c:v>
                </c:pt>
                <c:pt idx="19">
                  <c:v>2003q4</c:v>
                </c:pt>
                <c:pt idx="20">
                  <c:v>2004</c:v>
                </c:pt>
                <c:pt idx="21">
                  <c:v>2004q2</c:v>
                </c:pt>
                <c:pt idx="22">
                  <c:v>2004q3</c:v>
                </c:pt>
                <c:pt idx="23">
                  <c:v>2004q4</c:v>
                </c:pt>
                <c:pt idx="24">
                  <c:v>2005</c:v>
                </c:pt>
                <c:pt idx="25">
                  <c:v>2005q2</c:v>
                </c:pt>
                <c:pt idx="26">
                  <c:v>2005q3</c:v>
                </c:pt>
                <c:pt idx="27">
                  <c:v>2005q4</c:v>
                </c:pt>
                <c:pt idx="28">
                  <c:v>2006</c:v>
                </c:pt>
                <c:pt idx="29">
                  <c:v>2006q2</c:v>
                </c:pt>
                <c:pt idx="30">
                  <c:v>2006q3</c:v>
                </c:pt>
                <c:pt idx="31">
                  <c:v>2006q4</c:v>
                </c:pt>
                <c:pt idx="32">
                  <c:v>2007</c:v>
                </c:pt>
                <c:pt idx="33">
                  <c:v>2007q2</c:v>
                </c:pt>
                <c:pt idx="34">
                  <c:v>2007q3</c:v>
                </c:pt>
                <c:pt idx="35">
                  <c:v>2007q4</c:v>
                </c:pt>
                <c:pt idx="36">
                  <c:v>2008</c:v>
                </c:pt>
                <c:pt idx="37">
                  <c:v>2008q2</c:v>
                </c:pt>
                <c:pt idx="38">
                  <c:v>2008q3</c:v>
                </c:pt>
                <c:pt idx="39">
                  <c:v>2008q4</c:v>
                </c:pt>
                <c:pt idx="40">
                  <c:v>2009</c:v>
                </c:pt>
                <c:pt idx="41">
                  <c:v>2009q2</c:v>
                </c:pt>
                <c:pt idx="42">
                  <c:v>2009q3</c:v>
                </c:pt>
                <c:pt idx="43">
                  <c:v>2009q4</c:v>
                </c:pt>
                <c:pt idx="44">
                  <c:v>2010</c:v>
                </c:pt>
                <c:pt idx="45">
                  <c:v>2010q2</c:v>
                </c:pt>
                <c:pt idx="46">
                  <c:v>2010q3</c:v>
                </c:pt>
                <c:pt idx="47">
                  <c:v>2010q4</c:v>
                </c:pt>
                <c:pt idx="48">
                  <c:v>2011</c:v>
                </c:pt>
                <c:pt idx="49">
                  <c:v>2011q2</c:v>
                </c:pt>
                <c:pt idx="50">
                  <c:v>2011q3</c:v>
                </c:pt>
                <c:pt idx="51">
                  <c:v>2011q4</c:v>
                </c:pt>
                <c:pt idx="52">
                  <c:v>2012</c:v>
                </c:pt>
                <c:pt idx="53">
                  <c:v>2012q2</c:v>
                </c:pt>
                <c:pt idx="54">
                  <c:v>2012q3</c:v>
                </c:pt>
                <c:pt idx="55">
                  <c:v>2012q4</c:v>
                </c:pt>
                <c:pt idx="56">
                  <c:v>2013</c:v>
                </c:pt>
                <c:pt idx="57">
                  <c:v>2013q2</c:v>
                </c:pt>
                <c:pt idx="58">
                  <c:v>2013q3</c:v>
                </c:pt>
                <c:pt idx="59">
                  <c:v>2013q4</c:v>
                </c:pt>
              </c:strCache>
            </c:strRef>
          </c:cat>
          <c:val>
            <c:numRef>
              <c:f>'Baza Core3'!$E$1567:$E$1626</c:f>
              <c:numCache>
                <c:formatCode>0.000</c:formatCode>
                <c:ptCount val="60"/>
                <c:pt idx="0">
                  <c:v>0.46195946117485787</c:v>
                </c:pt>
                <c:pt idx="1">
                  <c:v>0.4684583128452075</c:v>
                </c:pt>
                <c:pt idx="2">
                  <c:v>0.46461081524653436</c:v>
                </c:pt>
                <c:pt idx="3">
                  <c:v>0.46030324578937781</c:v>
                </c:pt>
                <c:pt idx="4">
                  <c:v>0.46246363517884603</c:v>
                </c:pt>
                <c:pt idx="5">
                  <c:v>0.46432053537001416</c:v>
                </c:pt>
                <c:pt idx="6">
                  <c:v>0.45949136937565066</c:v>
                </c:pt>
                <c:pt idx="7">
                  <c:v>0.46082075406431544</c:v>
                </c:pt>
                <c:pt idx="8">
                  <c:v>0.4679300169229248</c:v>
                </c:pt>
                <c:pt idx="9">
                  <c:v>0.45751587561224755</c:v>
                </c:pt>
                <c:pt idx="10">
                  <c:v>0.45644250176892537</c:v>
                </c:pt>
                <c:pt idx="11">
                  <c:v>0.46246300638322457</c:v>
                </c:pt>
                <c:pt idx="12">
                  <c:v>0.4640292752760789</c:v>
                </c:pt>
                <c:pt idx="13">
                  <c:v>0.46196459731402978</c:v>
                </c:pt>
                <c:pt idx="14">
                  <c:v>0.46533100169511077</c:v>
                </c:pt>
                <c:pt idx="15">
                  <c:v>0.46625347425262131</c:v>
                </c:pt>
                <c:pt idx="16">
                  <c:v>0.46111963762945812</c:v>
                </c:pt>
                <c:pt idx="17">
                  <c:v>0.47025576812388231</c:v>
                </c:pt>
                <c:pt idx="18">
                  <c:v>0.47289324070627275</c:v>
                </c:pt>
                <c:pt idx="19">
                  <c:v>0.46031297637580343</c:v>
                </c:pt>
                <c:pt idx="20">
                  <c:v>0.45704973635560736</c:v>
                </c:pt>
                <c:pt idx="21">
                  <c:v>0.45650131711506181</c:v>
                </c:pt>
                <c:pt idx="22">
                  <c:v>0.46230236889854653</c:v>
                </c:pt>
                <c:pt idx="23">
                  <c:v>0.46163981867279963</c:v>
                </c:pt>
                <c:pt idx="24">
                  <c:v>0.46726818089439381</c:v>
                </c:pt>
                <c:pt idx="25">
                  <c:v>0.46565024364026408</c:v>
                </c:pt>
                <c:pt idx="26">
                  <c:v>0.45975473138175132</c:v>
                </c:pt>
                <c:pt idx="27">
                  <c:v>0.45802571869367081</c:v>
                </c:pt>
                <c:pt idx="28">
                  <c:v>0.4574911002592808</c:v>
                </c:pt>
                <c:pt idx="29">
                  <c:v>0.45583502908275592</c:v>
                </c:pt>
                <c:pt idx="30">
                  <c:v>0.4547369176084623</c:v>
                </c:pt>
                <c:pt idx="31">
                  <c:v>0.45771477127085763</c:v>
                </c:pt>
                <c:pt idx="32">
                  <c:v>0.45923763279581659</c:v>
                </c:pt>
                <c:pt idx="33">
                  <c:v>0.45988012466127282</c:v>
                </c:pt>
                <c:pt idx="34">
                  <c:v>0.45831443983308451</c:v>
                </c:pt>
                <c:pt idx="35">
                  <c:v>0.46332086611445794</c:v>
                </c:pt>
                <c:pt idx="36">
                  <c:v>0.43436249502556962</c:v>
                </c:pt>
                <c:pt idx="37">
                  <c:v>0.43219553409273265</c:v>
                </c:pt>
                <c:pt idx="38">
                  <c:v>0.42874028635142081</c:v>
                </c:pt>
                <c:pt idx="39">
                  <c:v>0.43034205234862588</c:v>
                </c:pt>
                <c:pt idx="40">
                  <c:v>0.46633524665909876</c:v>
                </c:pt>
                <c:pt idx="41">
                  <c:v>0.46896461725490796</c:v>
                </c:pt>
                <c:pt idx="42">
                  <c:v>0.46505981985002398</c:v>
                </c:pt>
                <c:pt idx="43">
                  <c:v>0.46256475064798358</c:v>
                </c:pt>
                <c:pt idx="44">
                  <c:v>0.46633571341181485</c:v>
                </c:pt>
                <c:pt idx="45">
                  <c:v>0.45787070594766693</c:v>
                </c:pt>
                <c:pt idx="46">
                  <c:v>0.46051467393929568</c:v>
                </c:pt>
                <c:pt idx="47">
                  <c:v>0.46270063655743227</c:v>
                </c:pt>
                <c:pt idx="48">
                  <c:v>0.4628943064188753</c:v>
                </c:pt>
                <c:pt idx="49">
                  <c:v>0.4736433547795581</c:v>
                </c:pt>
                <c:pt idx="50">
                  <c:v>0.46976061335279518</c:v>
                </c:pt>
                <c:pt idx="51">
                  <c:v>0.46906356209939787</c:v>
                </c:pt>
                <c:pt idx="52">
                  <c:v>0.46665721906637864</c:v>
                </c:pt>
                <c:pt idx="53">
                  <c:v>0.46293283330674551</c:v>
                </c:pt>
                <c:pt idx="54">
                  <c:v>0.4615801619404955</c:v>
                </c:pt>
                <c:pt idx="55">
                  <c:v>0.46132296433981634</c:v>
                </c:pt>
                <c:pt idx="56">
                  <c:v>0.46106733242792475</c:v>
                </c:pt>
                <c:pt idx="57">
                  <c:v>0.46499696133291946</c:v>
                </c:pt>
                <c:pt idx="58">
                  <c:v>0.46863627139647385</c:v>
                </c:pt>
                <c:pt idx="59">
                  <c:v>0.46895610285848038</c:v>
                </c:pt>
              </c:numCache>
            </c:numRef>
          </c:val>
          <c:smooth val="0"/>
        </c:ser>
        <c:ser>
          <c:idx val="1"/>
          <c:order val="1"/>
          <c:tx>
            <c:v>Transition countries</c:v>
          </c:tx>
          <c:spPr>
            <a:ln>
              <a:prstDash val="sysDot"/>
            </a:ln>
          </c:spPr>
          <c:marker>
            <c:symbol val="none"/>
          </c:marker>
          <c:cat>
            <c:strRef>
              <c:f>'Baza Core3'!$B$1505:$B$1564</c:f>
              <c:strCache>
                <c:ptCount val="60"/>
                <c:pt idx="0">
                  <c:v>1999</c:v>
                </c:pt>
                <c:pt idx="1">
                  <c:v>1999q2</c:v>
                </c:pt>
                <c:pt idx="2">
                  <c:v>1999q3</c:v>
                </c:pt>
                <c:pt idx="3">
                  <c:v>1999q4</c:v>
                </c:pt>
                <c:pt idx="4">
                  <c:v>2000</c:v>
                </c:pt>
                <c:pt idx="5">
                  <c:v>2000q2</c:v>
                </c:pt>
                <c:pt idx="6">
                  <c:v>2000q3</c:v>
                </c:pt>
                <c:pt idx="7">
                  <c:v>2000q4</c:v>
                </c:pt>
                <c:pt idx="8">
                  <c:v>2001</c:v>
                </c:pt>
                <c:pt idx="9">
                  <c:v>2001q2</c:v>
                </c:pt>
                <c:pt idx="10">
                  <c:v>2001q3</c:v>
                </c:pt>
                <c:pt idx="11">
                  <c:v>2001q4</c:v>
                </c:pt>
                <c:pt idx="12">
                  <c:v>2002</c:v>
                </c:pt>
                <c:pt idx="13">
                  <c:v>2002q2</c:v>
                </c:pt>
                <c:pt idx="14">
                  <c:v>2002q3</c:v>
                </c:pt>
                <c:pt idx="15">
                  <c:v>2002q4</c:v>
                </c:pt>
                <c:pt idx="16">
                  <c:v>2003</c:v>
                </c:pt>
                <c:pt idx="17">
                  <c:v>2003q2</c:v>
                </c:pt>
                <c:pt idx="18">
                  <c:v>2003q3</c:v>
                </c:pt>
                <c:pt idx="19">
                  <c:v>2003q4</c:v>
                </c:pt>
                <c:pt idx="20">
                  <c:v>2004</c:v>
                </c:pt>
                <c:pt idx="21">
                  <c:v>2004q2</c:v>
                </c:pt>
                <c:pt idx="22">
                  <c:v>2004q3</c:v>
                </c:pt>
                <c:pt idx="23">
                  <c:v>2004q4</c:v>
                </c:pt>
                <c:pt idx="24">
                  <c:v>2005</c:v>
                </c:pt>
                <c:pt idx="25">
                  <c:v>2005q2</c:v>
                </c:pt>
                <c:pt idx="26">
                  <c:v>2005q3</c:v>
                </c:pt>
                <c:pt idx="27">
                  <c:v>2005q4</c:v>
                </c:pt>
                <c:pt idx="28">
                  <c:v>2006</c:v>
                </c:pt>
                <c:pt idx="29">
                  <c:v>2006q2</c:v>
                </c:pt>
                <c:pt idx="30">
                  <c:v>2006q3</c:v>
                </c:pt>
                <c:pt idx="31">
                  <c:v>2006q4</c:v>
                </c:pt>
                <c:pt idx="32">
                  <c:v>2007</c:v>
                </c:pt>
                <c:pt idx="33">
                  <c:v>2007q2</c:v>
                </c:pt>
                <c:pt idx="34">
                  <c:v>2007q3</c:v>
                </c:pt>
                <c:pt idx="35">
                  <c:v>2007q4</c:v>
                </c:pt>
                <c:pt idx="36">
                  <c:v>2008</c:v>
                </c:pt>
                <c:pt idx="37">
                  <c:v>2008q2</c:v>
                </c:pt>
                <c:pt idx="38">
                  <c:v>2008q3</c:v>
                </c:pt>
                <c:pt idx="39">
                  <c:v>2008q4</c:v>
                </c:pt>
                <c:pt idx="40">
                  <c:v>2009</c:v>
                </c:pt>
                <c:pt idx="41">
                  <c:v>2009q2</c:v>
                </c:pt>
                <c:pt idx="42">
                  <c:v>2009q3</c:v>
                </c:pt>
                <c:pt idx="43">
                  <c:v>2009q4</c:v>
                </c:pt>
                <c:pt idx="44">
                  <c:v>2010</c:v>
                </c:pt>
                <c:pt idx="45">
                  <c:v>2010q2</c:v>
                </c:pt>
                <c:pt idx="46">
                  <c:v>2010q3</c:v>
                </c:pt>
                <c:pt idx="47">
                  <c:v>2010q4</c:v>
                </c:pt>
                <c:pt idx="48">
                  <c:v>2011</c:v>
                </c:pt>
                <c:pt idx="49">
                  <c:v>2011q2</c:v>
                </c:pt>
                <c:pt idx="50">
                  <c:v>2011q3</c:v>
                </c:pt>
                <c:pt idx="51">
                  <c:v>2011q4</c:v>
                </c:pt>
                <c:pt idx="52">
                  <c:v>2012</c:v>
                </c:pt>
                <c:pt idx="53">
                  <c:v>2012q2</c:v>
                </c:pt>
                <c:pt idx="54">
                  <c:v>2012q3</c:v>
                </c:pt>
                <c:pt idx="55">
                  <c:v>2012q4</c:v>
                </c:pt>
                <c:pt idx="56">
                  <c:v>2013</c:v>
                </c:pt>
                <c:pt idx="57">
                  <c:v>2013q2</c:v>
                </c:pt>
                <c:pt idx="58">
                  <c:v>2013q3</c:v>
                </c:pt>
                <c:pt idx="59">
                  <c:v>2013q4</c:v>
                </c:pt>
              </c:strCache>
            </c:strRef>
          </c:cat>
          <c:val>
            <c:numRef>
              <c:f>'Baza Core3'!$E$1629:$E$1688</c:f>
              <c:numCache>
                <c:formatCode>0.000</c:formatCode>
                <c:ptCount val="60"/>
                <c:pt idx="0">
                  <c:v>0.44920667217497096</c:v>
                </c:pt>
                <c:pt idx="1">
                  <c:v>0.45584991710938688</c:v>
                </c:pt>
                <c:pt idx="2">
                  <c:v>0.45253092373066695</c:v>
                </c:pt>
                <c:pt idx="3">
                  <c:v>0.44837921252668156</c:v>
                </c:pt>
                <c:pt idx="4">
                  <c:v>0.45190223677845087</c:v>
                </c:pt>
                <c:pt idx="5">
                  <c:v>0.45421616008627302</c:v>
                </c:pt>
                <c:pt idx="6">
                  <c:v>0.45149609939780155</c:v>
                </c:pt>
                <c:pt idx="7">
                  <c:v>0.45287317917175091</c:v>
                </c:pt>
                <c:pt idx="8">
                  <c:v>0.46173253793630326</c:v>
                </c:pt>
                <c:pt idx="9">
                  <c:v>0.45346676233621092</c:v>
                </c:pt>
                <c:pt idx="10">
                  <c:v>0.45217629038163737</c:v>
                </c:pt>
                <c:pt idx="11">
                  <c:v>0.45831595509370332</c:v>
                </c:pt>
                <c:pt idx="12">
                  <c:v>0.45991375595262607</c:v>
                </c:pt>
                <c:pt idx="13">
                  <c:v>0.45855092592474517</c:v>
                </c:pt>
                <c:pt idx="14">
                  <c:v>0.46340096195977359</c:v>
                </c:pt>
                <c:pt idx="15">
                  <c:v>0.46380704490516178</c:v>
                </c:pt>
                <c:pt idx="16">
                  <c:v>0.45756664041642275</c:v>
                </c:pt>
                <c:pt idx="17">
                  <c:v>0.46607938001978338</c:v>
                </c:pt>
                <c:pt idx="18">
                  <c:v>0.46888318805080198</c:v>
                </c:pt>
                <c:pt idx="19">
                  <c:v>0.45649982318050386</c:v>
                </c:pt>
                <c:pt idx="20">
                  <c:v>0.45179845993689344</c:v>
                </c:pt>
                <c:pt idx="21">
                  <c:v>0.45110275673462136</c:v>
                </c:pt>
                <c:pt idx="22">
                  <c:v>0.45732837498161416</c:v>
                </c:pt>
                <c:pt idx="23">
                  <c:v>0.45666520972711833</c:v>
                </c:pt>
                <c:pt idx="24">
                  <c:v>0.4630853306509915</c:v>
                </c:pt>
                <c:pt idx="25">
                  <c:v>0.46111189283143783</c:v>
                </c:pt>
                <c:pt idx="26">
                  <c:v>0.45468118759017417</c:v>
                </c:pt>
                <c:pt idx="27">
                  <c:v>0.45348684987322402</c:v>
                </c:pt>
                <c:pt idx="28">
                  <c:v>0.45223436136941647</c:v>
                </c:pt>
                <c:pt idx="29">
                  <c:v>0.45137025465852693</c:v>
                </c:pt>
                <c:pt idx="30">
                  <c:v>0.45061703727198071</c:v>
                </c:pt>
                <c:pt idx="31">
                  <c:v>0.45390559233850636</c:v>
                </c:pt>
                <c:pt idx="32">
                  <c:v>0.45523590133152575</c:v>
                </c:pt>
                <c:pt idx="33">
                  <c:v>0.4563348600401998</c:v>
                </c:pt>
                <c:pt idx="34">
                  <c:v>0.45229704855284225</c:v>
                </c:pt>
                <c:pt idx="35">
                  <c:v>0.45837868049055452</c:v>
                </c:pt>
                <c:pt idx="36">
                  <c:v>0.425570954396222</c:v>
                </c:pt>
                <c:pt idx="37">
                  <c:v>0.42279615621869843</c:v>
                </c:pt>
                <c:pt idx="38">
                  <c:v>0.41825357670683183</c:v>
                </c:pt>
                <c:pt idx="39">
                  <c:v>0.41900354804596185</c:v>
                </c:pt>
                <c:pt idx="40">
                  <c:v>0.45176588015557001</c:v>
                </c:pt>
                <c:pt idx="41">
                  <c:v>0.45405516454042855</c:v>
                </c:pt>
                <c:pt idx="42">
                  <c:v>0.44954576101772148</c:v>
                </c:pt>
                <c:pt idx="43">
                  <c:v>0.44752447605249107</c:v>
                </c:pt>
                <c:pt idx="44">
                  <c:v>0.45133286070202738</c:v>
                </c:pt>
                <c:pt idx="45">
                  <c:v>0.44292558188035086</c:v>
                </c:pt>
                <c:pt idx="46">
                  <c:v>0.44621180278614131</c:v>
                </c:pt>
                <c:pt idx="47">
                  <c:v>0.44867830229262962</c:v>
                </c:pt>
                <c:pt idx="48">
                  <c:v>0.44965577608523832</c:v>
                </c:pt>
                <c:pt idx="49">
                  <c:v>0.46154911519931208</c:v>
                </c:pt>
                <c:pt idx="50">
                  <c:v>0.45778679230358882</c:v>
                </c:pt>
                <c:pt idx="51">
                  <c:v>0.45714688897364292</c:v>
                </c:pt>
                <c:pt idx="52">
                  <c:v>0.45534714485647876</c:v>
                </c:pt>
                <c:pt idx="53">
                  <c:v>0.45209195406110986</c:v>
                </c:pt>
                <c:pt idx="54">
                  <c:v>0.45083969369055188</c:v>
                </c:pt>
                <c:pt idx="55">
                  <c:v>0.45030811013703598</c:v>
                </c:pt>
                <c:pt idx="56">
                  <c:v>0.45076238982778932</c:v>
                </c:pt>
                <c:pt idx="57">
                  <c:v>0.45475641681179679</c:v>
                </c:pt>
                <c:pt idx="58">
                  <c:v>0.45839203803158629</c:v>
                </c:pt>
                <c:pt idx="59">
                  <c:v>0.45880746469313594</c:v>
                </c:pt>
              </c:numCache>
            </c:numRef>
          </c:val>
          <c:smooth val="0"/>
        </c:ser>
        <c:ser>
          <c:idx val="2"/>
          <c:order val="2"/>
          <c:tx>
            <c:v>Periphery countries</c:v>
          </c:tx>
          <c:spPr>
            <a:ln w="22225">
              <a:solidFill>
                <a:schemeClr val="tx1"/>
              </a:solidFill>
              <a:prstDash val="dash"/>
            </a:ln>
          </c:spPr>
          <c:marker>
            <c:symbol val="none"/>
          </c:marker>
          <c:cat>
            <c:strRef>
              <c:f>'Baza Core3'!$B$1505:$B$1564</c:f>
              <c:strCache>
                <c:ptCount val="60"/>
                <c:pt idx="0">
                  <c:v>1999</c:v>
                </c:pt>
                <c:pt idx="1">
                  <c:v>1999q2</c:v>
                </c:pt>
                <c:pt idx="2">
                  <c:v>1999q3</c:v>
                </c:pt>
                <c:pt idx="3">
                  <c:v>1999q4</c:v>
                </c:pt>
                <c:pt idx="4">
                  <c:v>2000</c:v>
                </c:pt>
                <c:pt idx="5">
                  <c:v>2000q2</c:v>
                </c:pt>
                <c:pt idx="6">
                  <c:v>2000q3</c:v>
                </c:pt>
                <c:pt idx="7">
                  <c:v>2000q4</c:v>
                </c:pt>
                <c:pt idx="8">
                  <c:v>2001</c:v>
                </c:pt>
                <c:pt idx="9">
                  <c:v>2001q2</c:v>
                </c:pt>
                <c:pt idx="10">
                  <c:v>2001q3</c:v>
                </c:pt>
                <c:pt idx="11">
                  <c:v>2001q4</c:v>
                </c:pt>
                <c:pt idx="12">
                  <c:v>2002</c:v>
                </c:pt>
                <c:pt idx="13">
                  <c:v>2002q2</c:v>
                </c:pt>
                <c:pt idx="14">
                  <c:v>2002q3</c:v>
                </c:pt>
                <c:pt idx="15">
                  <c:v>2002q4</c:v>
                </c:pt>
                <c:pt idx="16">
                  <c:v>2003</c:v>
                </c:pt>
                <c:pt idx="17">
                  <c:v>2003q2</c:v>
                </c:pt>
                <c:pt idx="18">
                  <c:v>2003q3</c:v>
                </c:pt>
                <c:pt idx="19">
                  <c:v>2003q4</c:v>
                </c:pt>
                <c:pt idx="20">
                  <c:v>2004</c:v>
                </c:pt>
                <c:pt idx="21">
                  <c:v>2004q2</c:v>
                </c:pt>
                <c:pt idx="22">
                  <c:v>2004q3</c:v>
                </c:pt>
                <c:pt idx="23">
                  <c:v>2004q4</c:v>
                </c:pt>
                <c:pt idx="24">
                  <c:v>2005</c:v>
                </c:pt>
                <c:pt idx="25">
                  <c:v>2005q2</c:v>
                </c:pt>
                <c:pt idx="26">
                  <c:v>2005q3</c:v>
                </c:pt>
                <c:pt idx="27">
                  <c:v>2005q4</c:v>
                </c:pt>
                <c:pt idx="28">
                  <c:v>2006</c:v>
                </c:pt>
                <c:pt idx="29">
                  <c:v>2006q2</c:v>
                </c:pt>
                <c:pt idx="30">
                  <c:v>2006q3</c:v>
                </c:pt>
                <c:pt idx="31">
                  <c:v>2006q4</c:v>
                </c:pt>
                <c:pt idx="32">
                  <c:v>2007</c:v>
                </c:pt>
                <c:pt idx="33">
                  <c:v>2007q2</c:v>
                </c:pt>
                <c:pt idx="34">
                  <c:v>2007q3</c:v>
                </c:pt>
                <c:pt idx="35">
                  <c:v>2007q4</c:v>
                </c:pt>
                <c:pt idx="36">
                  <c:v>2008</c:v>
                </c:pt>
                <c:pt idx="37">
                  <c:v>2008q2</c:v>
                </c:pt>
                <c:pt idx="38">
                  <c:v>2008q3</c:v>
                </c:pt>
                <c:pt idx="39">
                  <c:v>2008q4</c:v>
                </c:pt>
                <c:pt idx="40">
                  <c:v>2009</c:v>
                </c:pt>
                <c:pt idx="41">
                  <c:v>2009q2</c:v>
                </c:pt>
                <c:pt idx="42">
                  <c:v>2009q3</c:v>
                </c:pt>
                <c:pt idx="43">
                  <c:v>2009q4</c:v>
                </c:pt>
                <c:pt idx="44">
                  <c:v>2010</c:v>
                </c:pt>
                <c:pt idx="45">
                  <c:v>2010q2</c:v>
                </c:pt>
                <c:pt idx="46">
                  <c:v>2010q3</c:v>
                </c:pt>
                <c:pt idx="47">
                  <c:v>2010q4</c:v>
                </c:pt>
                <c:pt idx="48">
                  <c:v>2011</c:v>
                </c:pt>
                <c:pt idx="49">
                  <c:v>2011q2</c:v>
                </c:pt>
                <c:pt idx="50">
                  <c:v>2011q3</c:v>
                </c:pt>
                <c:pt idx="51">
                  <c:v>2011q4</c:v>
                </c:pt>
                <c:pt idx="52">
                  <c:v>2012</c:v>
                </c:pt>
                <c:pt idx="53">
                  <c:v>2012q2</c:v>
                </c:pt>
                <c:pt idx="54">
                  <c:v>2012q3</c:v>
                </c:pt>
                <c:pt idx="55">
                  <c:v>2012q4</c:v>
                </c:pt>
                <c:pt idx="56">
                  <c:v>2013</c:v>
                </c:pt>
                <c:pt idx="57">
                  <c:v>2013q2</c:v>
                </c:pt>
                <c:pt idx="58">
                  <c:v>2013q3</c:v>
                </c:pt>
                <c:pt idx="59">
                  <c:v>2013q4</c:v>
                </c:pt>
              </c:strCache>
            </c:strRef>
          </c:cat>
          <c:val>
            <c:numRef>
              <c:f>'Baza Core3'!$E$1691:$E$1750</c:f>
              <c:numCache>
                <c:formatCode>0.000</c:formatCode>
                <c:ptCount val="60"/>
                <c:pt idx="0">
                  <c:v>0.50021782817451654</c:v>
                </c:pt>
                <c:pt idx="1">
                  <c:v>0.50628350005266487</c:v>
                </c:pt>
                <c:pt idx="2">
                  <c:v>0.50085048979413838</c:v>
                </c:pt>
                <c:pt idx="3">
                  <c:v>0.49607534557746891</c:v>
                </c:pt>
                <c:pt idx="4">
                  <c:v>0.4962601100601069</c:v>
                </c:pt>
                <c:pt idx="5">
                  <c:v>0.49665453627798112</c:v>
                </c:pt>
                <c:pt idx="6">
                  <c:v>0.48507623330476801</c:v>
                </c:pt>
                <c:pt idx="7">
                  <c:v>0.48625299372052255</c:v>
                </c:pt>
                <c:pt idx="8">
                  <c:v>0.48776194968011283</c:v>
                </c:pt>
                <c:pt idx="9">
                  <c:v>0.47047303809556318</c:v>
                </c:pt>
                <c:pt idx="10">
                  <c:v>0.47009437820824773</c:v>
                </c:pt>
                <c:pt idx="11">
                  <c:v>0.47573357050969356</c:v>
                </c:pt>
                <c:pt idx="12">
                  <c:v>0.47719893711112676</c:v>
                </c:pt>
                <c:pt idx="13">
                  <c:v>0.4728883457597402</c:v>
                </c:pt>
                <c:pt idx="14">
                  <c:v>0.47150712884819529</c:v>
                </c:pt>
                <c:pt idx="15">
                  <c:v>0.4740820481644919</c:v>
                </c:pt>
                <c:pt idx="16">
                  <c:v>0.47248922871116816</c:v>
                </c:pt>
                <c:pt idx="17">
                  <c:v>0.48362021005699962</c:v>
                </c:pt>
                <c:pt idx="18">
                  <c:v>0.48572540920378332</c:v>
                </c:pt>
                <c:pt idx="19">
                  <c:v>0.47251506660075432</c:v>
                </c:pt>
                <c:pt idx="20">
                  <c:v>0.47385382089549188</c:v>
                </c:pt>
                <c:pt idx="21">
                  <c:v>0.47377671033247215</c:v>
                </c:pt>
                <c:pt idx="22">
                  <c:v>0.4782191494327302</c:v>
                </c:pt>
                <c:pt idx="23">
                  <c:v>0.47755856729898088</c:v>
                </c:pt>
                <c:pt idx="24">
                  <c:v>0.48065330167328035</c:v>
                </c:pt>
                <c:pt idx="25">
                  <c:v>0.48017296622850852</c:v>
                </c:pt>
                <c:pt idx="26">
                  <c:v>0.47599007151479888</c:v>
                </c:pt>
                <c:pt idx="27">
                  <c:v>0.47255009891910332</c:v>
                </c:pt>
                <c:pt idx="28">
                  <c:v>0.47431266470685002</c:v>
                </c:pt>
                <c:pt idx="29">
                  <c:v>0.47012230724028953</c:v>
                </c:pt>
                <c:pt idx="30">
                  <c:v>0.46792053468520345</c:v>
                </c:pt>
                <c:pt idx="31">
                  <c:v>0.46990414385437673</c:v>
                </c:pt>
                <c:pt idx="32">
                  <c:v>0.47204317348154684</c:v>
                </c:pt>
                <c:pt idx="33">
                  <c:v>0.47122497144870651</c:v>
                </c:pt>
                <c:pt idx="34">
                  <c:v>0.47757009192985789</c:v>
                </c:pt>
                <c:pt idx="35">
                  <c:v>0.47913586011094444</c:v>
                </c:pt>
                <c:pt idx="36">
                  <c:v>0.46249542503947838</c:v>
                </c:pt>
                <c:pt idx="37">
                  <c:v>0.46227354328964304</c:v>
                </c:pt>
                <c:pt idx="38">
                  <c:v>0.46229775721410504</c:v>
                </c:pt>
                <c:pt idx="39">
                  <c:v>0.46662526611714988</c:v>
                </c:pt>
                <c:pt idx="40">
                  <c:v>0.51295721947039163</c:v>
                </c:pt>
                <c:pt idx="41">
                  <c:v>0.51667486594123557</c:v>
                </c:pt>
                <c:pt idx="42">
                  <c:v>0.51470480811339625</c:v>
                </c:pt>
                <c:pt idx="43">
                  <c:v>0.51069362935356521</c:v>
                </c:pt>
                <c:pt idx="44">
                  <c:v>0.51434484208313624</c:v>
                </c:pt>
                <c:pt idx="45">
                  <c:v>0.5056951029630774</c:v>
                </c:pt>
                <c:pt idx="46">
                  <c:v>0.50628386162938399</c:v>
                </c:pt>
                <c:pt idx="47">
                  <c:v>0.50757210620480486</c:v>
                </c:pt>
                <c:pt idx="48">
                  <c:v>0.50525760348651461</c:v>
                </c:pt>
                <c:pt idx="49">
                  <c:v>0.51234492143634458</c:v>
                </c:pt>
                <c:pt idx="50">
                  <c:v>0.50807684071025183</c:v>
                </c:pt>
                <c:pt idx="51">
                  <c:v>0.50719691610181694</c:v>
                </c:pt>
                <c:pt idx="52">
                  <c:v>0.50284945653806079</c:v>
                </c:pt>
                <c:pt idx="53">
                  <c:v>0.49762364689277439</c:v>
                </c:pt>
                <c:pt idx="54">
                  <c:v>0.49594966034031046</c:v>
                </c:pt>
                <c:pt idx="55">
                  <c:v>0.49657049778870688</c:v>
                </c:pt>
                <c:pt idx="56">
                  <c:v>0.49404314874836003</c:v>
                </c:pt>
                <c:pt idx="57">
                  <c:v>0.49776670380050653</c:v>
                </c:pt>
                <c:pt idx="58">
                  <c:v>0.50141781816411002</c:v>
                </c:pt>
                <c:pt idx="59">
                  <c:v>0.50143174498758158</c:v>
                </c:pt>
              </c:numCache>
            </c:numRef>
          </c:val>
          <c:smooth val="0"/>
        </c:ser>
        <c:dLbls>
          <c:showLegendKey val="0"/>
          <c:showVal val="0"/>
          <c:showCatName val="0"/>
          <c:showSerName val="0"/>
          <c:showPercent val="0"/>
          <c:showBubbleSize val="0"/>
        </c:dLbls>
        <c:smooth val="0"/>
        <c:axId val="150572192"/>
        <c:axId val="148328944"/>
      </c:lineChart>
      <c:catAx>
        <c:axId val="150572192"/>
        <c:scaling>
          <c:orientation val="minMax"/>
        </c:scaling>
        <c:delete val="0"/>
        <c:axPos val="b"/>
        <c:numFmt formatCode="General" sourceLinked="1"/>
        <c:majorTickMark val="out"/>
        <c:minorTickMark val="none"/>
        <c:tickLblPos val="nextTo"/>
        <c:txPr>
          <a:bodyPr rot="-5400000" vert="horz"/>
          <a:lstStyle/>
          <a:p>
            <a:pPr>
              <a:defRPr/>
            </a:pPr>
            <a:endParaRPr lang="mk-MK"/>
          </a:p>
        </c:txPr>
        <c:crossAx val="148328944"/>
        <c:crosses val="autoZero"/>
        <c:auto val="1"/>
        <c:lblAlgn val="ctr"/>
        <c:lblOffset val="100"/>
        <c:tickLblSkip val="4"/>
        <c:noMultiLvlLbl val="0"/>
      </c:catAx>
      <c:valAx>
        <c:axId val="148328944"/>
        <c:scaling>
          <c:orientation val="minMax"/>
          <c:max val="0.55000000000000004"/>
          <c:min val="0.4"/>
        </c:scaling>
        <c:delete val="0"/>
        <c:axPos val="l"/>
        <c:majorGridlines/>
        <c:numFmt formatCode="0.00" sourceLinked="0"/>
        <c:majorTickMark val="out"/>
        <c:minorTickMark val="none"/>
        <c:tickLblPos val="nextTo"/>
        <c:crossAx val="150572192"/>
        <c:crosses val="autoZero"/>
        <c:crossBetween val="between"/>
        <c:majorUnit val="5.0000000000000107E-2"/>
      </c:valAx>
      <c:spPr>
        <a:noFill/>
        <a:ln>
          <a:solidFill>
            <a:schemeClr val="bg1">
              <a:lumMod val="65000"/>
            </a:schemeClr>
          </a:solidFill>
        </a:ln>
      </c:spPr>
    </c:plotArea>
    <c:legend>
      <c:legendPos val="r"/>
      <c:layout>
        <c:manualLayout>
          <c:xMode val="edge"/>
          <c:yMode val="edge"/>
          <c:x val="8.9439325403473879E-2"/>
          <c:y val="0.52830422863808846"/>
          <c:w val="0.49961300050259677"/>
          <c:h val="0.19980449110527926"/>
        </c:manualLayout>
      </c:layout>
      <c:overlay val="0"/>
    </c:legend>
    <c:plotVisOnly val="1"/>
    <c:dispBlanksAs val="gap"/>
    <c:showDLblsOverMax val="0"/>
  </c:chart>
  <c:txPr>
    <a:bodyPr/>
    <a:lstStyle/>
    <a:p>
      <a:pPr>
        <a:defRPr>
          <a:latin typeface="Tahoma" pitchFamily="34" charset="0"/>
          <a:ea typeface="Tahoma" pitchFamily="34" charset="0"/>
          <a:cs typeface="Tahoma" pitchFamily="34" charset="0"/>
        </a:defRPr>
      </a:pPr>
      <a:endParaRPr lang="mk-MK"/>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6664459680553025E-2"/>
          <c:y val="5.1400554097404488E-2"/>
          <c:w val="0.88109787527427763"/>
          <c:h val="0.92069218515315643"/>
        </c:manualLayout>
      </c:layout>
      <c:lineChart>
        <c:grouping val="standard"/>
        <c:varyColors val="0"/>
        <c:ser>
          <c:idx val="0"/>
          <c:order val="0"/>
          <c:tx>
            <c:v>Whole sample</c:v>
          </c:tx>
          <c:marker>
            <c:symbol val="none"/>
          </c:marker>
          <c:cat>
            <c:strRef>
              <c:f>'Baza Core3'!$B$1505:$B$1564</c:f>
              <c:strCache>
                <c:ptCount val="60"/>
                <c:pt idx="0">
                  <c:v>1999</c:v>
                </c:pt>
                <c:pt idx="1">
                  <c:v>1999q2</c:v>
                </c:pt>
                <c:pt idx="2">
                  <c:v>1999q3</c:v>
                </c:pt>
                <c:pt idx="3">
                  <c:v>1999q4</c:v>
                </c:pt>
                <c:pt idx="4">
                  <c:v>2000</c:v>
                </c:pt>
                <c:pt idx="5">
                  <c:v>2000q2</c:v>
                </c:pt>
                <c:pt idx="6">
                  <c:v>2000q3</c:v>
                </c:pt>
                <c:pt idx="7">
                  <c:v>2000q4</c:v>
                </c:pt>
                <c:pt idx="8">
                  <c:v>2001</c:v>
                </c:pt>
                <c:pt idx="9">
                  <c:v>2001q2</c:v>
                </c:pt>
                <c:pt idx="10">
                  <c:v>2001q3</c:v>
                </c:pt>
                <c:pt idx="11">
                  <c:v>2001q4</c:v>
                </c:pt>
                <c:pt idx="12">
                  <c:v>2002</c:v>
                </c:pt>
                <c:pt idx="13">
                  <c:v>2002q2</c:v>
                </c:pt>
                <c:pt idx="14">
                  <c:v>2002q3</c:v>
                </c:pt>
                <c:pt idx="15">
                  <c:v>2002q4</c:v>
                </c:pt>
                <c:pt idx="16">
                  <c:v>2003</c:v>
                </c:pt>
                <c:pt idx="17">
                  <c:v>2003q2</c:v>
                </c:pt>
                <c:pt idx="18">
                  <c:v>2003q3</c:v>
                </c:pt>
                <c:pt idx="19">
                  <c:v>2003q4</c:v>
                </c:pt>
                <c:pt idx="20">
                  <c:v>2004</c:v>
                </c:pt>
                <c:pt idx="21">
                  <c:v>2004q2</c:v>
                </c:pt>
                <c:pt idx="22">
                  <c:v>2004q3</c:v>
                </c:pt>
                <c:pt idx="23">
                  <c:v>2004q4</c:v>
                </c:pt>
                <c:pt idx="24">
                  <c:v>2005</c:v>
                </c:pt>
                <c:pt idx="25">
                  <c:v>2005q2</c:v>
                </c:pt>
                <c:pt idx="26">
                  <c:v>2005q3</c:v>
                </c:pt>
                <c:pt idx="27">
                  <c:v>2005q4</c:v>
                </c:pt>
                <c:pt idx="28">
                  <c:v>2006</c:v>
                </c:pt>
                <c:pt idx="29">
                  <c:v>2006q2</c:v>
                </c:pt>
                <c:pt idx="30">
                  <c:v>2006q3</c:v>
                </c:pt>
                <c:pt idx="31">
                  <c:v>2006q4</c:v>
                </c:pt>
                <c:pt idx="32">
                  <c:v>2007</c:v>
                </c:pt>
                <c:pt idx="33">
                  <c:v>2007q2</c:v>
                </c:pt>
                <c:pt idx="34">
                  <c:v>2007q3</c:v>
                </c:pt>
                <c:pt idx="35">
                  <c:v>2007q4</c:v>
                </c:pt>
                <c:pt idx="36">
                  <c:v>2008</c:v>
                </c:pt>
                <c:pt idx="37">
                  <c:v>2008q2</c:v>
                </c:pt>
                <c:pt idx="38">
                  <c:v>2008q3</c:v>
                </c:pt>
                <c:pt idx="39">
                  <c:v>2008q4</c:v>
                </c:pt>
                <c:pt idx="40">
                  <c:v>2009</c:v>
                </c:pt>
                <c:pt idx="41">
                  <c:v>2009q2</c:v>
                </c:pt>
                <c:pt idx="42">
                  <c:v>2009q3</c:v>
                </c:pt>
                <c:pt idx="43">
                  <c:v>2009q4</c:v>
                </c:pt>
                <c:pt idx="44">
                  <c:v>2010</c:v>
                </c:pt>
                <c:pt idx="45">
                  <c:v>2010q2</c:v>
                </c:pt>
                <c:pt idx="46">
                  <c:v>2010q3</c:v>
                </c:pt>
                <c:pt idx="47">
                  <c:v>2010q4</c:v>
                </c:pt>
                <c:pt idx="48">
                  <c:v>2011</c:v>
                </c:pt>
                <c:pt idx="49">
                  <c:v>2011q2</c:v>
                </c:pt>
                <c:pt idx="50">
                  <c:v>2011q3</c:v>
                </c:pt>
                <c:pt idx="51">
                  <c:v>2011q4</c:v>
                </c:pt>
                <c:pt idx="52">
                  <c:v>2012</c:v>
                </c:pt>
                <c:pt idx="53">
                  <c:v>2012q2</c:v>
                </c:pt>
                <c:pt idx="54">
                  <c:v>2012q3</c:v>
                </c:pt>
                <c:pt idx="55">
                  <c:v>2012q4</c:v>
                </c:pt>
                <c:pt idx="56">
                  <c:v>2013</c:v>
                </c:pt>
                <c:pt idx="57">
                  <c:v>2013q2</c:v>
                </c:pt>
                <c:pt idx="58">
                  <c:v>2013q3</c:v>
                </c:pt>
                <c:pt idx="59">
                  <c:v>2013q4</c:v>
                </c:pt>
              </c:strCache>
            </c:strRef>
          </c:cat>
          <c:val>
            <c:numRef>
              <c:f>'Baza Core3'!$T$1567:$T$1626</c:f>
              <c:numCache>
                <c:formatCode>0.000</c:formatCode>
                <c:ptCount val="60"/>
                <c:pt idx="0">
                  <c:v>9.2735101969318681</c:v>
                </c:pt>
                <c:pt idx="1">
                  <c:v>9.5334730473355442</c:v>
                </c:pt>
                <c:pt idx="2">
                  <c:v>9.9075742944980547</c:v>
                </c:pt>
                <c:pt idx="3">
                  <c:v>10.719442461234497</c:v>
                </c:pt>
                <c:pt idx="4">
                  <c:v>9.6166958748851048</c:v>
                </c:pt>
                <c:pt idx="5">
                  <c:v>9.8475323191773452</c:v>
                </c:pt>
                <c:pt idx="6">
                  <c:v>9.7564407952279453</c:v>
                </c:pt>
                <c:pt idx="7">
                  <c:v>10.247331010709658</c:v>
                </c:pt>
                <c:pt idx="8">
                  <c:v>9.7964020237246707</c:v>
                </c:pt>
                <c:pt idx="9">
                  <c:v>9.8632198793821768</c:v>
                </c:pt>
                <c:pt idx="10">
                  <c:v>9.5117399731946275</c:v>
                </c:pt>
                <c:pt idx="11">
                  <c:v>10.302638123698546</c:v>
                </c:pt>
                <c:pt idx="12">
                  <c:v>8.6691584750314519</c:v>
                </c:pt>
                <c:pt idx="13">
                  <c:v>9.8188922588761205</c:v>
                </c:pt>
                <c:pt idx="14">
                  <c:v>10.230868408109043</c:v>
                </c:pt>
                <c:pt idx="15">
                  <c:v>10.763080857983409</c:v>
                </c:pt>
                <c:pt idx="16">
                  <c:v>8.9474737377083464</c:v>
                </c:pt>
                <c:pt idx="17">
                  <c:v>9.8355978988391826</c:v>
                </c:pt>
                <c:pt idx="18">
                  <c:v>9.74000731398346</c:v>
                </c:pt>
                <c:pt idx="19">
                  <c:v>10.974921049469039</c:v>
                </c:pt>
                <c:pt idx="20">
                  <c:v>8.8971390525488996</c:v>
                </c:pt>
                <c:pt idx="21">
                  <c:v>9.6024430679492347</c:v>
                </c:pt>
                <c:pt idx="22">
                  <c:v>9.7887081585330389</c:v>
                </c:pt>
                <c:pt idx="23">
                  <c:v>11.207900197159338</c:v>
                </c:pt>
                <c:pt idx="24">
                  <c:v>9.3749830086670212</c:v>
                </c:pt>
                <c:pt idx="25">
                  <c:v>9.8474715411360219</c:v>
                </c:pt>
                <c:pt idx="26">
                  <c:v>9.7546146694260027</c:v>
                </c:pt>
                <c:pt idx="27">
                  <c:v>10.52959744743765</c:v>
                </c:pt>
                <c:pt idx="28">
                  <c:v>8.8385533761491271</c:v>
                </c:pt>
                <c:pt idx="29">
                  <c:v>9.8047188327821448</c:v>
                </c:pt>
                <c:pt idx="30">
                  <c:v>9.9289017414009919</c:v>
                </c:pt>
                <c:pt idx="31">
                  <c:v>10.936397478239169</c:v>
                </c:pt>
                <c:pt idx="32">
                  <c:v>8.9491714683860479</c:v>
                </c:pt>
                <c:pt idx="33">
                  <c:v>9.7504193491413247</c:v>
                </c:pt>
                <c:pt idx="34">
                  <c:v>9.8204037588273714</c:v>
                </c:pt>
                <c:pt idx="35">
                  <c:v>11.035243518883391</c:v>
                </c:pt>
                <c:pt idx="36">
                  <c:v>9.7621283600482602</c:v>
                </c:pt>
                <c:pt idx="37">
                  <c:v>11.016038228140559</c:v>
                </c:pt>
                <c:pt idx="38">
                  <c:v>10.447967795201141</c:v>
                </c:pt>
                <c:pt idx="39">
                  <c:v>8.3233894261338488</c:v>
                </c:pt>
                <c:pt idx="40">
                  <c:v>8.6134866290368048</c:v>
                </c:pt>
                <c:pt idx="41">
                  <c:v>9.5073745110900649</c:v>
                </c:pt>
                <c:pt idx="42">
                  <c:v>10.260811624656561</c:v>
                </c:pt>
                <c:pt idx="43">
                  <c:v>11.179279616168955</c:v>
                </c:pt>
                <c:pt idx="44">
                  <c:v>9.0203691258742289</c:v>
                </c:pt>
                <c:pt idx="45">
                  <c:v>9.4812895173520513</c:v>
                </c:pt>
                <c:pt idx="46">
                  <c:v>9.8184140715187063</c:v>
                </c:pt>
                <c:pt idx="47">
                  <c:v>11.247546332874078</c:v>
                </c:pt>
                <c:pt idx="48">
                  <c:v>9.1931245813175089</c:v>
                </c:pt>
                <c:pt idx="49">
                  <c:v>10.26225262012505</c:v>
                </c:pt>
                <c:pt idx="50">
                  <c:v>10.023131510711666</c:v>
                </c:pt>
                <c:pt idx="51">
                  <c:v>10.105300811655304</c:v>
                </c:pt>
                <c:pt idx="52">
                  <c:v>9.5486445084001303</c:v>
                </c:pt>
                <c:pt idx="53">
                  <c:v>9.8758460708959088</c:v>
                </c:pt>
                <c:pt idx="54">
                  <c:v>9.7996005276312346</c:v>
                </c:pt>
                <c:pt idx="55">
                  <c:v>10.35305175021562</c:v>
                </c:pt>
                <c:pt idx="56">
                  <c:v>9.4207406664244004</c:v>
                </c:pt>
                <c:pt idx="57">
                  <c:v>9.9955590857425527</c:v>
                </c:pt>
                <c:pt idx="58">
                  <c:v>10.148954008373918</c:v>
                </c:pt>
                <c:pt idx="59">
                  <c:v>10.051889096602018</c:v>
                </c:pt>
              </c:numCache>
            </c:numRef>
          </c:val>
          <c:smooth val="0"/>
        </c:ser>
        <c:ser>
          <c:idx val="2"/>
          <c:order val="1"/>
          <c:tx>
            <c:v>Transition countries</c:v>
          </c:tx>
          <c:spPr>
            <a:ln w="22225">
              <a:solidFill>
                <a:schemeClr val="tx1"/>
              </a:solidFill>
              <a:prstDash val="dash"/>
            </a:ln>
          </c:spPr>
          <c:marker>
            <c:symbol val="none"/>
          </c:marker>
          <c:cat>
            <c:strRef>
              <c:f>'Baza Core3'!$B$1505:$B$1564</c:f>
              <c:strCache>
                <c:ptCount val="60"/>
                <c:pt idx="0">
                  <c:v>1999</c:v>
                </c:pt>
                <c:pt idx="1">
                  <c:v>1999q2</c:v>
                </c:pt>
                <c:pt idx="2">
                  <c:v>1999q3</c:v>
                </c:pt>
                <c:pt idx="3">
                  <c:v>1999q4</c:v>
                </c:pt>
                <c:pt idx="4">
                  <c:v>2000</c:v>
                </c:pt>
                <c:pt idx="5">
                  <c:v>2000q2</c:v>
                </c:pt>
                <c:pt idx="6">
                  <c:v>2000q3</c:v>
                </c:pt>
                <c:pt idx="7">
                  <c:v>2000q4</c:v>
                </c:pt>
                <c:pt idx="8">
                  <c:v>2001</c:v>
                </c:pt>
                <c:pt idx="9">
                  <c:v>2001q2</c:v>
                </c:pt>
                <c:pt idx="10">
                  <c:v>2001q3</c:v>
                </c:pt>
                <c:pt idx="11">
                  <c:v>2001q4</c:v>
                </c:pt>
                <c:pt idx="12">
                  <c:v>2002</c:v>
                </c:pt>
                <c:pt idx="13">
                  <c:v>2002q2</c:v>
                </c:pt>
                <c:pt idx="14">
                  <c:v>2002q3</c:v>
                </c:pt>
                <c:pt idx="15">
                  <c:v>2002q4</c:v>
                </c:pt>
                <c:pt idx="16">
                  <c:v>2003</c:v>
                </c:pt>
                <c:pt idx="17">
                  <c:v>2003q2</c:v>
                </c:pt>
                <c:pt idx="18">
                  <c:v>2003q3</c:v>
                </c:pt>
                <c:pt idx="19">
                  <c:v>2003q4</c:v>
                </c:pt>
                <c:pt idx="20">
                  <c:v>2004</c:v>
                </c:pt>
                <c:pt idx="21">
                  <c:v>2004q2</c:v>
                </c:pt>
                <c:pt idx="22">
                  <c:v>2004q3</c:v>
                </c:pt>
                <c:pt idx="23">
                  <c:v>2004q4</c:v>
                </c:pt>
                <c:pt idx="24">
                  <c:v>2005</c:v>
                </c:pt>
                <c:pt idx="25">
                  <c:v>2005q2</c:v>
                </c:pt>
                <c:pt idx="26">
                  <c:v>2005q3</c:v>
                </c:pt>
                <c:pt idx="27">
                  <c:v>2005q4</c:v>
                </c:pt>
                <c:pt idx="28">
                  <c:v>2006</c:v>
                </c:pt>
                <c:pt idx="29">
                  <c:v>2006q2</c:v>
                </c:pt>
                <c:pt idx="30">
                  <c:v>2006q3</c:v>
                </c:pt>
                <c:pt idx="31">
                  <c:v>2006q4</c:v>
                </c:pt>
                <c:pt idx="32">
                  <c:v>2007</c:v>
                </c:pt>
                <c:pt idx="33">
                  <c:v>2007q2</c:v>
                </c:pt>
                <c:pt idx="34">
                  <c:v>2007q3</c:v>
                </c:pt>
                <c:pt idx="35">
                  <c:v>2007q4</c:v>
                </c:pt>
                <c:pt idx="36">
                  <c:v>2008</c:v>
                </c:pt>
                <c:pt idx="37">
                  <c:v>2008q2</c:v>
                </c:pt>
                <c:pt idx="38">
                  <c:v>2008q3</c:v>
                </c:pt>
                <c:pt idx="39">
                  <c:v>2008q4</c:v>
                </c:pt>
                <c:pt idx="40">
                  <c:v>2009</c:v>
                </c:pt>
                <c:pt idx="41">
                  <c:v>2009q2</c:v>
                </c:pt>
                <c:pt idx="42">
                  <c:v>2009q3</c:v>
                </c:pt>
                <c:pt idx="43">
                  <c:v>2009q4</c:v>
                </c:pt>
                <c:pt idx="44">
                  <c:v>2010</c:v>
                </c:pt>
                <c:pt idx="45">
                  <c:v>2010q2</c:v>
                </c:pt>
                <c:pt idx="46">
                  <c:v>2010q3</c:v>
                </c:pt>
                <c:pt idx="47">
                  <c:v>2010q4</c:v>
                </c:pt>
                <c:pt idx="48">
                  <c:v>2011</c:v>
                </c:pt>
                <c:pt idx="49">
                  <c:v>2011q2</c:v>
                </c:pt>
                <c:pt idx="50">
                  <c:v>2011q3</c:v>
                </c:pt>
                <c:pt idx="51">
                  <c:v>2011q4</c:v>
                </c:pt>
                <c:pt idx="52">
                  <c:v>2012</c:v>
                </c:pt>
                <c:pt idx="53">
                  <c:v>2012q2</c:v>
                </c:pt>
                <c:pt idx="54">
                  <c:v>2012q3</c:v>
                </c:pt>
                <c:pt idx="55">
                  <c:v>2012q4</c:v>
                </c:pt>
                <c:pt idx="56">
                  <c:v>2013</c:v>
                </c:pt>
                <c:pt idx="57">
                  <c:v>2013q2</c:v>
                </c:pt>
                <c:pt idx="58">
                  <c:v>2013q3</c:v>
                </c:pt>
                <c:pt idx="59">
                  <c:v>2013q4</c:v>
                </c:pt>
              </c:strCache>
            </c:strRef>
          </c:cat>
          <c:val>
            <c:numRef>
              <c:f>'Baza Core3'!$T$1691:$T$1750</c:f>
              <c:numCache>
                <c:formatCode>0.000</c:formatCode>
                <c:ptCount val="60"/>
                <c:pt idx="0">
                  <c:v>9.6623519501774915</c:v>
                </c:pt>
                <c:pt idx="1">
                  <c:v>9.8791321074812561</c:v>
                </c:pt>
                <c:pt idx="2">
                  <c:v>9.3861983864405438</c:v>
                </c:pt>
                <c:pt idx="3">
                  <c:v>10.712317555900746</c:v>
                </c:pt>
                <c:pt idx="4">
                  <c:v>9.9430006110909837</c:v>
                </c:pt>
                <c:pt idx="5">
                  <c:v>10.035419884428586</c:v>
                </c:pt>
                <c:pt idx="6">
                  <c:v>9.3802233094534486</c:v>
                </c:pt>
                <c:pt idx="7">
                  <c:v>10.345356195026998</c:v>
                </c:pt>
                <c:pt idx="8">
                  <c:v>9.7794458275920508</c:v>
                </c:pt>
                <c:pt idx="9">
                  <c:v>9.6706496795965098</c:v>
                </c:pt>
                <c:pt idx="10">
                  <c:v>8.9522629079820177</c:v>
                </c:pt>
                <c:pt idx="11">
                  <c:v>11.301641584829452</c:v>
                </c:pt>
                <c:pt idx="12">
                  <c:v>9.2592279281666574</c:v>
                </c:pt>
                <c:pt idx="13">
                  <c:v>10.023038596650022</c:v>
                </c:pt>
                <c:pt idx="14">
                  <c:v>9.9034873183727825</c:v>
                </c:pt>
                <c:pt idx="15">
                  <c:v>10.550246156810562</c:v>
                </c:pt>
                <c:pt idx="16">
                  <c:v>9.2922421884388449</c:v>
                </c:pt>
                <c:pt idx="17">
                  <c:v>9.9146010897286274</c:v>
                </c:pt>
                <c:pt idx="18">
                  <c:v>9.2729925613850757</c:v>
                </c:pt>
                <c:pt idx="19">
                  <c:v>11.264164160447448</c:v>
                </c:pt>
                <c:pt idx="20">
                  <c:v>9.4698589189642242</c:v>
                </c:pt>
                <c:pt idx="21">
                  <c:v>9.9380145013508585</c:v>
                </c:pt>
                <c:pt idx="22">
                  <c:v>9.4569471819499267</c:v>
                </c:pt>
                <c:pt idx="23">
                  <c:v>10.919179397735</c:v>
                </c:pt>
                <c:pt idx="24">
                  <c:v>9.9401754763302979</c:v>
                </c:pt>
                <c:pt idx="25">
                  <c:v>9.7882584554964023</c:v>
                </c:pt>
                <c:pt idx="26">
                  <c:v>9.668457494933568</c:v>
                </c:pt>
                <c:pt idx="27">
                  <c:v>10.403108573239672</c:v>
                </c:pt>
                <c:pt idx="28">
                  <c:v>9.2099687611327692</c:v>
                </c:pt>
                <c:pt idx="29">
                  <c:v>10.116826718768596</c:v>
                </c:pt>
                <c:pt idx="30">
                  <c:v>9.7134982504473548</c:v>
                </c:pt>
                <c:pt idx="31">
                  <c:v>10.751706269651256</c:v>
                </c:pt>
                <c:pt idx="32">
                  <c:v>9.374334908434184</c:v>
                </c:pt>
                <c:pt idx="33">
                  <c:v>9.8723000576328008</c:v>
                </c:pt>
                <c:pt idx="34">
                  <c:v>9.685367466671563</c:v>
                </c:pt>
                <c:pt idx="35">
                  <c:v>10.923997567261427</c:v>
                </c:pt>
                <c:pt idx="36">
                  <c:v>10.065919817252164</c:v>
                </c:pt>
                <c:pt idx="37">
                  <c:v>11.052777507768042</c:v>
                </c:pt>
                <c:pt idx="38">
                  <c:v>10.218113531660498</c:v>
                </c:pt>
                <c:pt idx="39">
                  <c:v>8.4951891433193527</c:v>
                </c:pt>
                <c:pt idx="40">
                  <c:v>8.9207627424790186</c:v>
                </c:pt>
                <c:pt idx="41">
                  <c:v>9.9462033233908862</c:v>
                </c:pt>
                <c:pt idx="42">
                  <c:v>10.138382183227648</c:v>
                </c:pt>
                <c:pt idx="43">
                  <c:v>10.834651750902413</c:v>
                </c:pt>
                <c:pt idx="44">
                  <c:v>9.4450532086142047</c:v>
                </c:pt>
                <c:pt idx="45">
                  <c:v>9.7032791749736589</c:v>
                </c:pt>
                <c:pt idx="46">
                  <c:v>9.5577003171370762</c:v>
                </c:pt>
                <c:pt idx="47">
                  <c:v>11.133967299275051</c:v>
                </c:pt>
                <c:pt idx="48">
                  <c:v>9.4127227989397646</c:v>
                </c:pt>
                <c:pt idx="49">
                  <c:v>10.581532658560274</c:v>
                </c:pt>
                <c:pt idx="50">
                  <c:v>9.9685831617350207</c:v>
                </c:pt>
                <c:pt idx="51">
                  <c:v>9.8771613807649654</c:v>
                </c:pt>
                <c:pt idx="52">
                  <c:v>9.9737166073938361</c:v>
                </c:pt>
                <c:pt idx="53">
                  <c:v>9.9587183692312529</c:v>
                </c:pt>
                <c:pt idx="54">
                  <c:v>9.5886284561987907</c:v>
                </c:pt>
                <c:pt idx="55">
                  <c:v>10.2949365671761</c:v>
                </c:pt>
                <c:pt idx="56">
                  <c:v>9.6189277445032992</c:v>
                </c:pt>
                <c:pt idx="57">
                  <c:v>10.148614460506138</c:v>
                </c:pt>
                <c:pt idx="58">
                  <c:v>9.8376848124311067</c:v>
                </c:pt>
                <c:pt idx="59">
                  <c:v>10.210772982559403</c:v>
                </c:pt>
              </c:numCache>
            </c:numRef>
          </c:val>
          <c:smooth val="0"/>
        </c:ser>
        <c:ser>
          <c:idx val="1"/>
          <c:order val="2"/>
          <c:tx>
            <c:v>Periphery countries</c:v>
          </c:tx>
          <c:spPr>
            <a:ln>
              <a:prstDash val="sysDot"/>
            </a:ln>
          </c:spPr>
          <c:marker>
            <c:symbol val="none"/>
          </c:marker>
          <c:cat>
            <c:strRef>
              <c:f>'Baza Core3'!$B$1505:$B$1564</c:f>
              <c:strCache>
                <c:ptCount val="60"/>
                <c:pt idx="0">
                  <c:v>1999</c:v>
                </c:pt>
                <c:pt idx="1">
                  <c:v>1999q2</c:v>
                </c:pt>
                <c:pt idx="2">
                  <c:v>1999q3</c:v>
                </c:pt>
                <c:pt idx="3">
                  <c:v>1999q4</c:v>
                </c:pt>
                <c:pt idx="4">
                  <c:v>2000</c:v>
                </c:pt>
                <c:pt idx="5">
                  <c:v>2000q2</c:v>
                </c:pt>
                <c:pt idx="6">
                  <c:v>2000q3</c:v>
                </c:pt>
                <c:pt idx="7">
                  <c:v>2000q4</c:v>
                </c:pt>
                <c:pt idx="8">
                  <c:v>2001</c:v>
                </c:pt>
                <c:pt idx="9">
                  <c:v>2001q2</c:v>
                </c:pt>
                <c:pt idx="10">
                  <c:v>2001q3</c:v>
                </c:pt>
                <c:pt idx="11">
                  <c:v>2001q4</c:v>
                </c:pt>
                <c:pt idx="12">
                  <c:v>2002</c:v>
                </c:pt>
                <c:pt idx="13">
                  <c:v>2002q2</c:v>
                </c:pt>
                <c:pt idx="14">
                  <c:v>2002q3</c:v>
                </c:pt>
                <c:pt idx="15">
                  <c:v>2002q4</c:v>
                </c:pt>
                <c:pt idx="16">
                  <c:v>2003</c:v>
                </c:pt>
                <c:pt idx="17">
                  <c:v>2003q2</c:v>
                </c:pt>
                <c:pt idx="18">
                  <c:v>2003q3</c:v>
                </c:pt>
                <c:pt idx="19">
                  <c:v>2003q4</c:v>
                </c:pt>
                <c:pt idx="20">
                  <c:v>2004</c:v>
                </c:pt>
                <c:pt idx="21">
                  <c:v>2004q2</c:v>
                </c:pt>
                <c:pt idx="22">
                  <c:v>2004q3</c:v>
                </c:pt>
                <c:pt idx="23">
                  <c:v>2004q4</c:v>
                </c:pt>
                <c:pt idx="24">
                  <c:v>2005</c:v>
                </c:pt>
                <c:pt idx="25">
                  <c:v>2005q2</c:v>
                </c:pt>
                <c:pt idx="26">
                  <c:v>2005q3</c:v>
                </c:pt>
                <c:pt idx="27">
                  <c:v>2005q4</c:v>
                </c:pt>
                <c:pt idx="28">
                  <c:v>2006</c:v>
                </c:pt>
                <c:pt idx="29">
                  <c:v>2006q2</c:v>
                </c:pt>
                <c:pt idx="30">
                  <c:v>2006q3</c:v>
                </c:pt>
                <c:pt idx="31">
                  <c:v>2006q4</c:v>
                </c:pt>
                <c:pt idx="32">
                  <c:v>2007</c:v>
                </c:pt>
                <c:pt idx="33">
                  <c:v>2007q2</c:v>
                </c:pt>
                <c:pt idx="34">
                  <c:v>2007q3</c:v>
                </c:pt>
                <c:pt idx="35">
                  <c:v>2007q4</c:v>
                </c:pt>
                <c:pt idx="36">
                  <c:v>2008</c:v>
                </c:pt>
                <c:pt idx="37">
                  <c:v>2008q2</c:v>
                </c:pt>
                <c:pt idx="38">
                  <c:v>2008q3</c:v>
                </c:pt>
                <c:pt idx="39">
                  <c:v>2008q4</c:v>
                </c:pt>
                <c:pt idx="40">
                  <c:v>2009</c:v>
                </c:pt>
                <c:pt idx="41">
                  <c:v>2009q2</c:v>
                </c:pt>
                <c:pt idx="42">
                  <c:v>2009q3</c:v>
                </c:pt>
                <c:pt idx="43">
                  <c:v>2009q4</c:v>
                </c:pt>
                <c:pt idx="44">
                  <c:v>2010</c:v>
                </c:pt>
                <c:pt idx="45">
                  <c:v>2010q2</c:v>
                </c:pt>
                <c:pt idx="46">
                  <c:v>2010q3</c:v>
                </c:pt>
                <c:pt idx="47">
                  <c:v>2010q4</c:v>
                </c:pt>
                <c:pt idx="48">
                  <c:v>2011</c:v>
                </c:pt>
                <c:pt idx="49">
                  <c:v>2011q2</c:v>
                </c:pt>
                <c:pt idx="50">
                  <c:v>2011q3</c:v>
                </c:pt>
                <c:pt idx="51">
                  <c:v>2011q4</c:v>
                </c:pt>
                <c:pt idx="52">
                  <c:v>2012</c:v>
                </c:pt>
                <c:pt idx="53">
                  <c:v>2012q2</c:v>
                </c:pt>
                <c:pt idx="54">
                  <c:v>2012q3</c:v>
                </c:pt>
                <c:pt idx="55">
                  <c:v>2012q4</c:v>
                </c:pt>
                <c:pt idx="56">
                  <c:v>2013</c:v>
                </c:pt>
                <c:pt idx="57">
                  <c:v>2013q2</c:v>
                </c:pt>
                <c:pt idx="58">
                  <c:v>2013q3</c:v>
                </c:pt>
                <c:pt idx="59">
                  <c:v>2013q4</c:v>
                </c:pt>
              </c:strCache>
            </c:strRef>
          </c:cat>
          <c:val>
            <c:numRef>
              <c:f>'Baza Core3'!$T$1629:$T$1688</c:f>
              <c:numCache>
                <c:formatCode>0.000</c:formatCode>
                <c:ptCount val="60"/>
                <c:pt idx="0">
                  <c:v>9.1438962791833713</c:v>
                </c:pt>
                <c:pt idx="1">
                  <c:v>9.4182533606203389</c:v>
                </c:pt>
                <c:pt idx="2">
                  <c:v>10.081366263850548</c:v>
                </c:pt>
                <c:pt idx="3">
                  <c:v>10.721817429679056</c:v>
                </c:pt>
                <c:pt idx="4">
                  <c:v>9.5079276294831416</c:v>
                </c:pt>
                <c:pt idx="5">
                  <c:v>9.7849031307602239</c:v>
                </c:pt>
                <c:pt idx="6">
                  <c:v>9.8818466238194098</c:v>
                </c:pt>
                <c:pt idx="7">
                  <c:v>10.214655949270529</c:v>
                </c:pt>
                <c:pt idx="8">
                  <c:v>9.8020540891022261</c:v>
                </c:pt>
                <c:pt idx="9">
                  <c:v>9.9274099459773844</c:v>
                </c:pt>
                <c:pt idx="10">
                  <c:v>9.698232328265501</c:v>
                </c:pt>
                <c:pt idx="11">
                  <c:v>9.9696369699882901</c:v>
                </c:pt>
                <c:pt idx="12">
                  <c:v>8.4724686573197268</c:v>
                </c:pt>
                <c:pt idx="13">
                  <c:v>9.7508434796181476</c:v>
                </c:pt>
                <c:pt idx="14">
                  <c:v>10.339995438021139</c:v>
                </c:pt>
                <c:pt idx="15">
                  <c:v>10.834025758374318</c:v>
                </c:pt>
                <c:pt idx="16">
                  <c:v>8.8325509207981803</c:v>
                </c:pt>
                <c:pt idx="17">
                  <c:v>9.8092635018760017</c:v>
                </c:pt>
                <c:pt idx="18">
                  <c:v>9.8956788981829487</c:v>
                </c:pt>
                <c:pt idx="19">
                  <c:v>10.878506679142941</c:v>
                </c:pt>
                <c:pt idx="20">
                  <c:v>8.7181640942940675</c:v>
                </c:pt>
                <c:pt idx="21">
                  <c:v>9.4975769950111779</c:v>
                </c:pt>
                <c:pt idx="22">
                  <c:v>9.8923834637152837</c:v>
                </c:pt>
                <c:pt idx="23">
                  <c:v>11.298125446979412</c:v>
                </c:pt>
                <c:pt idx="24">
                  <c:v>9.1983603625222159</c:v>
                </c:pt>
                <c:pt idx="25">
                  <c:v>9.8659756303984008</c:v>
                </c:pt>
                <c:pt idx="26">
                  <c:v>9.7815387864548526</c:v>
                </c:pt>
                <c:pt idx="27">
                  <c:v>10.569125220624505</c:v>
                </c:pt>
                <c:pt idx="28">
                  <c:v>8.7224860683417447</c:v>
                </c:pt>
                <c:pt idx="29">
                  <c:v>9.7071851184113687</c:v>
                </c:pt>
                <c:pt idx="30">
                  <c:v>9.9962153323240042</c:v>
                </c:pt>
                <c:pt idx="31">
                  <c:v>10.994113480922875</c:v>
                </c:pt>
                <c:pt idx="32">
                  <c:v>8.8163078933710128</c:v>
                </c:pt>
                <c:pt idx="33">
                  <c:v>9.7123316277377416</c:v>
                </c:pt>
                <c:pt idx="34">
                  <c:v>9.8626026001260545</c:v>
                </c:pt>
                <c:pt idx="35">
                  <c:v>11.070007878765265</c:v>
                </c:pt>
                <c:pt idx="36">
                  <c:v>9.6671935296720477</c:v>
                </c:pt>
                <c:pt idx="37">
                  <c:v>11.004557203256979</c:v>
                </c:pt>
                <c:pt idx="38">
                  <c:v>10.519797252557614</c:v>
                </c:pt>
                <c:pt idx="39">
                  <c:v>8.2697020145133848</c:v>
                </c:pt>
                <c:pt idx="40">
                  <c:v>8.5174628435861006</c:v>
                </c:pt>
                <c:pt idx="41">
                  <c:v>9.370240507246077</c:v>
                </c:pt>
                <c:pt idx="42">
                  <c:v>10.299070825103128</c:v>
                </c:pt>
                <c:pt idx="43">
                  <c:v>11.286975824064717</c:v>
                </c:pt>
                <c:pt idx="44">
                  <c:v>8.8876553500180027</c:v>
                </c:pt>
                <c:pt idx="45">
                  <c:v>9.4119177493452693</c:v>
                </c:pt>
                <c:pt idx="46">
                  <c:v>9.8998871197629956</c:v>
                </c:pt>
                <c:pt idx="47">
                  <c:v>11.283039780873768</c:v>
                </c:pt>
                <c:pt idx="48">
                  <c:v>9.1245001383105659</c:v>
                </c:pt>
                <c:pt idx="49">
                  <c:v>10.162477608114052</c:v>
                </c:pt>
                <c:pt idx="50">
                  <c:v>10.040177869766863</c:v>
                </c:pt>
                <c:pt idx="51">
                  <c:v>10.176594383808522</c:v>
                </c:pt>
                <c:pt idx="52">
                  <c:v>9.4158094774646219</c:v>
                </c:pt>
                <c:pt idx="53">
                  <c:v>9.8499484776660751</c:v>
                </c:pt>
                <c:pt idx="54">
                  <c:v>9.8655292999538915</c:v>
                </c:pt>
                <c:pt idx="55">
                  <c:v>10.371212744915448</c:v>
                </c:pt>
                <c:pt idx="56">
                  <c:v>9.3588072045247532</c:v>
                </c:pt>
                <c:pt idx="57">
                  <c:v>9.94772928112892</c:v>
                </c:pt>
                <c:pt idx="58">
                  <c:v>10.246225632106048</c:v>
                </c:pt>
                <c:pt idx="59">
                  <c:v>10.002237882240317</c:v>
                </c:pt>
              </c:numCache>
            </c:numRef>
          </c:val>
          <c:smooth val="0"/>
        </c:ser>
        <c:dLbls>
          <c:showLegendKey val="0"/>
          <c:showVal val="0"/>
          <c:showCatName val="0"/>
          <c:showSerName val="0"/>
          <c:showPercent val="0"/>
          <c:showBubbleSize val="0"/>
        </c:dLbls>
        <c:smooth val="0"/>
        <c:axId val="222846336"/>
        <c:axId val="222846896"/>
      </c:lineChart>
      <c:catAx>
        <c:axId val="222846336"/>
        <c:scaling>
          <c:orientation val="minMax"/>
        </c:scaling>
        <c:delete val="0"/>
        <c:axPos val="b"/>
        <c:numFmt formatCode="General" sourceLinked="1"/>
        <c:majorTickMark val="out"/>
        <c:minorTickMark val="none"/>
        <c:tickLblPos val="low"/>
        <c:txPr>
          <a:bodyPr rot="-5400000" vert="horz"/>
          <a:lstStyle/>
          <a:p>
            <a:pPr>
              <a:defRPr/>
            </a:pPr>
            <a:endParaRPr lang="mk-MK"/>
          </a:p>
        </c:txPr>
        <c:crossAx val="222846896"/>
        <c:crosses val="autoZero"/>
        <c:auto val="1"/>
        <c:lblAlgn val="ctr"/>
        <c:lblOffset val="100"/>
        <c:tickLblSkip val="4"/>
        <c:noMultiLvlLbl val="0"/>
      </c:catAx>
      <c:valAx>
        <c:axId val="222846896"/>
        <c:scaling>
          <c:orientation val="minMax"/>
          <c:max val="12"/>
          <c:min val="8"/>
        </c:scaling>
        <c:delete val="0"/>
        <c:axPos val="l"/>
        <c:majorGridlines/>
        <c:numFmt formatCode="#,##0" sourceLinked="0"/>
        <c:majorTickMark val="out"/>
        <c:minorTickMark val="none"/>
        <c:tickLblPos val="nextTo"/>
        <c:crossAx val="222846336"/>
        <c:crosses val="autoZero"/>
        <c:crossBetween val="between"/>
        <c:majorUnit val="1"/>
      </c:valAx>
      <c:spPr>
        <a:noFill/>
        <a:ln>
          <a:solidFill>
            <a:schemeClr val="bg1">
              <a:lumMod val="65000"/>
            </a:schemeClr>
          </a:solidFill>
        </a:ln>
      </c:spPr>
    </c:plotArea>
    <c:legend>
      <c:legendPos val="r"/>
      <c:layout>
        <c:manualLayout>
          <c:xMode val="edge"/>
          <c:yMode val="edge"/>
          <c:x val="0.10232453133331973"/>
          <c:y val="2.3714682723483087E-2"/>
          <c:w val="0.86216248034958765"/>
          <c:h val="0.15285471668982553"/>
        </c:manualLayout>
      </c:layout>
      <c:overlay val="0"/>
    </c:legend>
    <c:plotVisOnly val="1"/>
    <c:dispBlanksAs val="gap"/>
    <c:showDLblsOverMax val="0"/>
  </c:chart>
  <c:txPr>
    <a:bodyPr/>
    <a:lstStyle/>
    <a:p>
      <a:pPr>
        <a:defRPr>
          <a:latin typeface="Tahoma" pitchFamily="34" charset="0"/>
          <a:ea typeface="Tahoma" pitchFamily="34" charset="0"/>
          <a:cs typeface="Tahoma" pitchFamily="34" charset="0"/>
        </a:defRPr>
      </a:pPr>
      <a:endParaRPr lang="mk-MK"/>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6664459680552886E-2"/>
          <c:y val="5.1400554097404488E-2"/>
          <c:w val="0.86043873463185561"/>
          <c:h val="0.73793673478676436"/>
        </c:manualLayout>
      </c:layout>
      <c:lineChart>
        <c:grouping val="standard"/>
        <c:varyColors val="0"/>
        <c:ser>
          <c:idx val="0"/>
          <c:order val="0"/>
          <c:tx>
            <c:v>Whole sample</c:v>
          </c:tx>
          <c:marker>
            <c:symbol val="none"/>
          </c:marker>
          <c:cat>
            <c:strRef>
              <c:f>'Baza Core3'!$B$1567:$B$1626</c:f>
              <c:strCache>
                <c:ptCount val="60"/>
                <c:pt idx="0">
                  <c:v>1999</c:v>
                </c:pt>
                <c:pt idx="1">
                  <c:v>1999q2</c:v>
                </c:pt>
                <c:pt idx="2">
                  <c:v>1999q3</c:v>
                </c:pt>
                <c:pt idx="3">
                  <c:v>1999q4</c:v>
                </c:pt>
                <c:pt idx="4">
                  <c:v>2000</c:v>
                </c:pt>
                <c:pt idx="5">
                  <c:v>2000q2</c:v>
                </c:pt>
                <c:pt idx="6">
                  <c:v>2000q3</c:v>
                </c:pt>
                <c:pt idx="7">
                  <c:v>2000q4</c:v>
                </c:pt>
                <c:pt idx="8">
                  <c:v>2001</c:v>
                </c:pt>
                <c:pt idx="9">
                  <c:v>2001q2</c:v>
                </c:pt>
                <c:pt idx="10">
                  <c:v>2001q3</c:v>
                </c:pt>
                <c:pt idx="11">
                  <c:v>2001q4</c:v>
                </c:pt>
                <c:pt idx="12">
                  <c:v>2002</c:v>
                </c:pt>
                <c:pt idx="13">
                  <c:v>2002q2</c:v>
                </c:pt>
                <c:pt idx="14">
                  <c:v>2002q3</c:v>
                </c:pt>
                <c:pt idx="15">
                  <c:v>2002q4</c:v>
                </c:pt>
                <c:pt idx="16">
                  <c:v>2003</c:v>
                </c:pt>
                <c:pt idx="17">
                  <c:v>2003q2</c:v>
                </c:pt>
                <c:pt idx="18">
                  <c:v>2003q3</c:v>
                </c:pt>
                <c:pt idx="19">
                  <c:v>2003q4</c:v>
                </c:pt>
                <c:pt idx="20">
                  <c:v>2004</c:v>
                </c:pt>
                <c:pt idx="21">
                  <c:v>2004q2</c:v>
                </c:pt>
                <c:pt idx="22">
                  <c:v>2004q3</c:v>
                </c:pt>
                <c:pt idx="23">
                  <c:v>2004q4</c:v>
                </c:pt>
                <c:pt idx="24">
                  <c:v>2005</c:v>
                </c:pt>
                <c:pt idx="25">
                  <c:v>2005q2</c:v>
                </c:pt>
                <c:pt idx="26">
                  <c:v>2005q3</c:v>
                </c:pt>
                <c:pt idx="27">
                  <c:v>2005q4</c:v>
                </c:pt>
                <c:pt idx="28">
                  <c:v>2006</c:v>
                </c:pt>
                <c:pt idx="29">
                  <c:v>2006q2</c:v>
                </c:pt>
                <c:pt idx="30">
                  <c:v>2006q3</c:v>
                </c:pt>
                <c:pt idx="31">
                  <c:v>2006q4</c:v>
                </c:pt>
                <c:pt idx="32">
                  <c:v>2007</c:v>
                </c:pt>
                <c:pt idx="33">
                  <c:v>2007q2</c:v>
                </c:pt>
                <c:pt idx="34">
                  <c:v>2007q3</c:v>
                </c:pt>
                <c:pt idx="35">
                  <c:v>2007q4</c:v>
                </c:pt>
                <c:pt idx="36">
                  <c:v>2008</c:v>
                </c:pt>
                <c:pt idx="37">
                  <c:v>2008q2</c:v>
                </c:pt>
                <c:pt idx="38">
                  <c:v>2008q3</c:v>
                </c:pt>
                <c:pt idx="39">
                  <c:v>2008q4</c:v>
                </c:pt>
                <c:pt idx="40">
                  <c:v>2009</c:v>
                </c:pt>
                <c:pt idx="41">
                  <c:v>2009q2</c:v>
                </c:pt>
                <c:pt idx="42">
                  <c:v>2009q3</c:v>
                </c:pt>
                <c:pt idx="43">
                  <c:v>2009q4</c:v>
                </c:pt>
                <c:pt idx="44">
                  <c:v>2010</c:v>
                </c:pt>
                <c:pt idx="45">
                  <c:v>2010q2</c:v>
                </c:pt>
                <c:pt idx="46">
                  <c:v>2010q3</c:v>
                </c:pt>
                <c:pt idx="47">
                  <c:v>2010q4</c:v>
                </c:pt>
                <c:pt idx="48">
                  <c:v>2011</c:v>
                </c:pt>
                <c:pt idx="49">
                  <c:v>2011q2</c:v>
                </c:pt>
                <c:pt idx="50">
                  <c:v>2011q3</c:v>
                </c:pt>
                <c:pt idx="51">
                  <c:v>2011q4</c:v>
                </c:pt>
                <c:pt idx="52">
                  <c:v>2012</c:v>
                </c:pt>
                <c:pt idx="53">
                  <c:v>2012q2</c:v>
                </c:pt>
                <c:pt idx="54">
                  <c:v>2012q3</c:v>
                </c:pt>
                <c:pt idx="55">
                  <c:v>2012q4</c:v>
                </c:pt>
                <c:pt idx="56">
                  <c:v>2013</c:v>
                </c:pt>
                <c:pt idx="57">
                  <c:v>2013q2</c:v>
                </c:pt>
                <c:pt idx="58">
                  <c:v>2013q3</c:v>
                </c:pt>
                <c:pt idx="59">
                  <c:v>2013q4</c:v>
                </c:pt>
              </c:strCache>
            </c:strRef>
          </c:cat>
          <c:val>
            <c:numRef>
              <c:f>'Baza Core3'!$F$1567:$F$1626</c:f>
              <c:numCache>
                <c:formatCode>0.000</c:formatCode>
                <c:ptCount val="60"/>
                <c:pt idx="0">
                  <c:v>0.43330372383835047</c:v>
                </c:pt>
                <c:pt idx="1">
                  <c:v>0.45130468447537408</c:v>
                </c:pt>
                <c:pt idx="2">
                  <c:v>0.45137561535293907</c:v>
                </c:pt>
                <c:pt idx="3">
                  <c:v>0.45359267934860326</c:v>
                </c:pt>
                <c:pt idx="4">
                  <c:v>0.45843750386786708</c:v>
                </c:pt>
                <c:pt idx="5">
                  <c:v>0.43986670172757469</c:v>
                </c:pt>
                <c:pt idx="6">
                  <c:v>0.46126151184010905</c:v>
                </c:pt>
                <c:pt idx="7">
                  <c:v>0.454213167469185</c:v>
                </c:pt>
                <c:pt idx="8">
                  <c:v>0.45383178758135678</c:v>
                </c:pt>
                <c:pt idx="9">
                  <c:v>0.44887267592318486</c:v>
                </c:pt>
                <c:pt idx="10">
                  <c:v>0.44846744120980386</c:v>
                </c:pt>
                <c:pt idx="11">
                  <c:v>0.45601989748155186</c:v>
                </c:pt>
                <c:pt idx="12">
                  <c:v>0.45167670795685089</c:v>
                </c:pt>
                <c:pt idx="13">
                  <c:v>0.44504322288735959</c:v>
                </c:pt>
                <c:pt idx="14">
                  <c:v>0.44844974970527701</c:v>
                </c:pt>
                <c:pt idx="15">
                  <c:v>0.44677181761909784</c:v>
                </c:pt>
                <c:pt idx="16">
                  <c:v>0.44898124943807166</c:v>
                </c:pt>
                <c:pt idx="17">
                  <c:v>0.45361812428858367</c:v>
                </c:pt>
                <c:pt idx="18">
                  <c:v>0.45586881199837775</c:v>
                </c:pt>
                <c:pt idx="19">
                  <c:v>0.45481216160001448</c:v>
                </c:pt>
                <c:pt idx="20">
                  <c:v>0.45382416356487848</c:v>
                </c:pt>
                <c:pt idx="21">
                  <c:v>0.45579279622194546</c:v>
                </c:pt>
                <c:pt idx="22">
                  <c:v>0.45625798347129504</c:v>
                </c:pt>
                <c:pt idx="23">
                  <c:v>0.45768791688992538</c:v>
                </c:pt>
                <c:pt idx="24">
                  <c:v>0.44782383197926939</c:v>
                </c:pt>
                <c:pt idx="25">
                  <c:v>0.44741791802135289</c:v>
                </c:pt>
                <c:pt idx="26">
                  <c:v>0.44795520759696522</c:v>
                </c:pt>
                <c:pt idx="27">
                  <c:v>0.44998211254120868</c:v>
                </c:pt>
                <c:pt idx="28">
                  <c:v>0.46580748951517881</c:v>
                </c:pt>
                <c:pt idx="29">
                  <c:v>0.46582690919197739</c:v>
                </c:pt>
                <c:pt idx="30">
                  <c:v>0.4626333763921946</c:v>
                </c:pt>
                <c:pt idx="31">
                  <c:v>0.46223638984915688</c:v>
                </c:pt>
                <c:pt idx="32">
                  <c:v>0.46475491230645338</c:v>
                </c:pt>
                <c:pt idx="33">
                  <c:v>0.44798493553481261</c:v>
                </c:pt>
                <c:pt idx="34">
                  <c:v>0.44709523384128214</c:v>
                </c:pt>
                <c:pt idx="35">
                  <c:v>0.44080817301098252</c:v>
                </c:pt>
                <c:pt idx="36">
                  <c:v>0.44586108532777224</c:v>
                </c:pt>
                <c:pt idx="37">
                  <c:v>0.44951696583924466</c:v>
                </c:pt>
                <c:pt idx="38">
                  <c:v>0.44964815897517413</c:v>
                </c:pt>
                <c:pt idx="39">
                  <c:v>0.45016024154185902</c:v>
                </c:pt>
                <c:pt idx="40">
                  <c:v>0.45037367869790168</c:v>
                </c:pt>
                <c:pt idx="41">
                  <c:v>0.45059704287242625</c:v>
                </c:pt>
                <c:pt idx="42">
                  <c:v>0.4508117513915903</c:v>
                </c:pt>
                <c:pt idx="43">
                  <c:v>0.43380493403705139</c:v>
                </c:pt>
                <c:pt idx="44">
                  <c:v>0.43416908611854932</c:v>
                </c:pt>
                <c:pt idx="45">
                  <c:v>0.43628438191809965</c:v>
                </c:pt>
                <c:pt idx="46">
                  <c:v>0.43740717772544002</c:v>
                </c:pt>
                <c:pt idx="47">
                  <c:v>0.4447951828898371</c:v>
                </c:pt>
                <c:pt idx="48">
                  <c:v>0.45234654855287132</c:v>
                </c:pt>
                <c:pt idx="49">
                  <c:v>0.45168399195340797</c:v>
                </c:pt>
                <c:pt idx="50">
                  <c:v>0.45188178346569297</c:v>
                </c:pt>
                <c:pt idx="51">
                  <c:v>0.4487265863403393</c:v>
                </c:pt>
                <c:pt idx="52">
                  <c:v>0.44377540765263884</c:v>
                </c:pt>
                <c:pt idx="53">
                  <c:v>0.44271961589023689</c:v>
                </c:pt>
                <c:pt idx="54">
                  <c:v>0.4420963954279048</c:v>
                </c:pt>
                <c:pt idx="55">
                  <c:v>0.44331351653501433</c:v>
                </c:pt>
                <c:pt idx="56">
                  <c:v>0.44745702905764717</c:v>
                </c:pt>
                <c:pt idx="57">
                  <c:v>0.44775724176983639</c:v>
                </c:pt>
                <c:pt idx="58">
                  <c:v>0.44790492352377148</c:v>
                </c:pt>
                <c:pt idx="59">
                  <c:v>0.44645798867859843</c:v>
                </c:pt>
              </c:numCache>
            </c:numRef>
          </c:val>
          <c:smooth val="0"/>
        </c:ser>
        <c:ser>
          <c:idx val="2"/>
          <c:order val="1"/>
          <c:tx>
            <c:v>Periphery countries</c:v>
          </c:tx>
          <c:spPr>
            <a:ln w="22225">
              <a:solidFill>
                <a:schemeClr val="tx1"/>
              </a:solidFill>
              <a:prstDash val="dash"/>
            </a:ln>
          </c:spPr>
          <c:marker>
            <c:symbol val="none"/>
          </c:marker>
          <c:cat>
            <c:strRef>
              <c:f>'Baza Core3'!$B$1505:$B$1564</c:f>
              <c:strCache>
                <c:ptCount val="60"/>
                <c:pt idx="0">
                  <c:v>1999</c:v>
                </c:pt>
                <c:pt idx="1">
                  <c:v>1999q2</c:v>
                </c:pt>
                <c:pt idx="2">
                  <c:v>1999q3</c:v>
                </c:pt>
                <c:pt idx="3">
                  <c:v>1999q4</c:v>
                </c:pt>
                <c:pt idx="4">
                  <c:v>2000</c:v>
                </c:pt>
                <c:pt idx="5">
                  <c:v>2000q2</c:v>
                </c:pt>
                <c:pt idx="6">
                  <c:v>2000q3</c:v>
                </c:pt>
                <c:pt idx="7">
                  <c:v>2000q4</c:v>
                </c:pt>
                <c:pt idx="8">
                  <c:v>2001</c:v>
                </c:pt>
                <c:pt idx="9">
                  <c:v>2001q2</c:v>
                </c:pt>
                <c:pt idx="10">
                  <c:v>2001q3</c:v>
                </c:pt>
                <c:pt idx="11">
                  <c:v>2001q4</c:v>
                </c:pt>
                <c:pt idx="12">
                  <c:v>2002</c:v>
                </c:pt>
                <c:pt idx="13">
                  <c:v>2002q2</c:v>
                </c:pt>
                <c:pt idx="14">
                  <c:v>2002q3</c:v>
                </c:pt>
                <c:pt idx="15">
                  <c:v>2002q4</c:v>
                </c:pt>
                <c:pt idx="16">
                  <c:v>2003</c:v>
                </c:pt>
                <c:pt idx="17">
                  <c:v>2003q2</c:v>
                </c:pt>
                <c:pt idx="18">
                  <c:v>2003q3</c:v>
                </c:pt>
                <c:pt idx="19">
                  <c:v>2003q4</c:v>
                </c:pt>
                <c:pt idx="20">
                  <c:v>2004</c:v>
                </c:pt>
                <c:pt idx="21">
                  <c:v>2004q2</c:v>
                </c:pt>
                <c:pt idx="22">
                  <c:v>2004q3</c:v>
                </c:pt>
                <c:pt idx="23">
                  <c:v>2004q4</c:v>
                </c:pt>
                <c:pt idx="24">
                  <c:v>2005</c:v>
                </c:pt>
                <c:pt idx="25">
                  <c:v>2005q2</c:v>
                </c:pt>
                <c:pt idx="26">
                  <c:v>2005q3</c:v>
                </c:pt>
                <c:pt idx="27">
                  <c:v>2005q4</c:v>
                </c:pt>
                <c:pt idx="28">
                  <c:v>2006</c:v>
                </c:pt>
                <c:pt idx="29">
                  <c:v>2006q2</c:v>
                </c:pt>
                <c:pt idx="30">
                  <c:v>2006q3</c:v>
                </c:pt>
                <c:pt idx="31">
                  <c:v>2006q4</c:v>
                </c:pt>
                <c:pt idx="32">
                  <c:v>2007</c:v>
                </c:pt>
                <c:pt idx="33">
                  <c:v>2007q2</c:v>
                </c:pt>
                <c:pt idx="34">
                  <c:v>2007q3</c:v>
                </c:pt>
                <c:pt idx="35">
                  <c:v>2007q4</c:v>
                </c:pt>
                <c:pt idx="36">
                  <c:v>2008</c:v>
                </c:pt>
                <c:pt idx="37">
                  <c:v>2008q2</c:v>
                </c:pt>
                <c:pt idx="38">
                  <c:v>2008q3</c:v>
                </c:pt>
                <c:pt idx="39">
                  <c:v>2008q4</c:v>
                </c:pt>
                <c:pt idx="40">
                  <c:v>2009</c:v>
                </c:pt>
                <c:pt idx="41">
                  <c:v>2009q2</c:v>
                </c:pt>
                <c:pt idx="42">
                  <c:v>2009q3</c:v>
                </c:pt>
                <c:pt idx="43">
                  <c:v>2009q4</c:v>
                </c:pt>
                <c:pt idx="44">
                  <c:v>2010</c:v>
                </c:pt>
                <c:pt idx="45">
                  <c:v>2010q2</c:v>
                </c:pt>
                <c:pt idx="46">
                  <c:v>2010q3</c:v>
                </c:pt>
                <c:pt idx="47">
                  <c:v>2010q4</c:v>
                </c:pt>
                <c:pt idx="48">
                  <c:v>2011</c:v>
                </c:pt>
                <c:pt idx="49">
                  <c:v>2011q2</c:v>
                </c:pt>
                <c:pt idx="50">
                  <c:v>2011q3</c:v>
                </c:pt>
                <c:pt idx="51">
                  <c:v>2011q4</c:v>
                </c:pt>
                <c:pt idx="52">
                  <c:v>2012</c:v>
                </c:pt>
                <c:pt idx="53">
                  <c:v>2012q2</c:v>
                </c:pt>
                <c:pt idx="54">
                  <c:v>2012q3</c:v>
                </c:pt>
                <c:pt idx="55">
                  <c:v>2012q4</c:v>
                </c:pt>
                <c:pt idx="56">
                  <c:v>2013</c:v>
                </c:pt>
                <c:pt idx="57">
                  <c:v>2013q2</c:v>
                </c:pt>
                <c:pt idx="58">
                  <c:v>2013q3</c:v>
                </c:pt>
                <c:pt idx="59">
                  <c:v>2013q4</c:v>
                </c:pt>
              </c:strCache>
            </c:strRef>
          </c:cat>
          <c:val>
            <c:numRef>
              <c:f>'Baza Core3'!$F$1691:$F$1750</c:f>
              <c:numCache>
                <c:formatCode>0.000</c:formatCode>
                <c:ptCount val="60"/>
                <c:pt idx="0">
                  <c:v>0.47601514253050559</c:v>
                </c:pt>
                <c:pt idx="1">
                  <c:v>0.49078163990804374</c:v>
                </c:pt>
                <c:pt idx="2">
                  <c:v>0.49077078466850332</c:v>
                </c:pt>
                <c:pt idx="3">
                  <c:v>0.49307573778231689</c:v>
                </c:pt>
                <c:pt idx="4">
                  <c:v>0.49765535667639266</c:v>
                </c:pt>
                <c:pt idx="5">
                  <c:v>0.47860414240638727</c:v>
                </c:pt>
                <c:pt idx="6">
                  <c:v>0.50393846440457135</c:v>
                </c:pt>
                <c:pt idx="7">
                  <c:v>0.4938952512819933</c:v>
                </c:pt>
                <c:pt idx="8">
                  <c:v>0.49401930499275387</c:v>
                </c:pt>
                <c:pt idx="9">
                  <c:v>0.48894355534902367</c:v>
                </c:pt>
                <c:pt idx="10">
                  <c:v>0.48869624091448682</c:v>
                </c:pt>
                <c:pt idx="11">
                  <c:v>0.49955876789970199</c:v>
                </c:pt>
                <c:pt idx="12">
                  <c:v>0.49499142338263413</c:v>
                </c:pt>
                <c:pt idx="13">
                  <c:v>0.47733223601985791</c:v>
                </c:pt>
                <c:pt idx="14">
                  <c:v>0.48237568659993657</c:v>
                </c:pt>
                <c:pt idx="15">
                  <c:v>0.48658883299862504</c:v>
                </c:pt>
                <c:pt idx="16">
                  <c:v>0.48861121472291141</c:v>
                </c:pt>
                <c:pt idx="17">
                  <c:v>0.48581514140094395</c:v>
                </c:pt>
                <c:pt idx="18">
                  <c:v>0.48866968046911718</c:v>
                </c:pt>
                <c:pt idx="19">
                  <c:v>0.48800190338909466</c:v>
                </c:pt>
                <c:pt idx="20">
                  <c:v>0.48765474353376231</c:v>
                </c:pt>
                <c:pt idx="21">
                  <c:v>0.48917973390995761</c:v>
                </c:pt>
                <c:pt idx="22">
                  <c:v>0.48794684741885325</c:v>
                </c:pt>
                <c:pt idx="23">
                  <c:v>0.48621769203892928</c:v>
                </c:pt>
                <c:pt idx="24">
                  <c:v>0.48403079077534822</c:v>
                </c:pt>
                <c:pt idx="25">
                  <c:v>0.48382526153154354</c:v>
                </c:pt>
                <c:pt idx="26">
                  <c:v>0.48441656047473797</c:v>
                </c:pt>
                <c:pt idx="27">
                  <c:v>0.48695116302226454</c:v>
                </c:pt>
                <c:pt idx="28">
                  <c:v>0.49961462884898888</c:v>
                </c:pt>
                <c:pt idx="29">
                  <c:v>0.49963899664648581</c:v>
                </c:pt>
                <c:pt idx="30">
                  <c:v>0.49555318318613495</c:v>
                </c:pt>
                <c:pt idx="31">
                  <c:v>0.49471614525717938</c:v>
                </c:pt>
                <c:pt idx="32">
                  <c:v>0.49777972285754413</c:v>
                </c:pt>
                <c:pt idx="33">
                  <c:v>0.4790919017785174</c:v>
                </c:pt>
                <c:pt idx="34">
                  <c:v>0.47707980737301964</c:v>
                </c:pt>
                <c:pt idx="35">
                  <c:v>0.46444994327968636</c:v>
                </c:pt>
                <c:pt idx="36">
                  <c:v>0.48145097059198078</c:v>
                </c:pt>
                <c:pt idx="37">
                  <c:v>0.48043934484522521</c:v>
                </c:pt>
                <c:pt idx="38">
                  <c:v>0.48034496120500347</c:v>
                </c:pt>
                <c:pt idx="39">
                  <c:v>0.48059402144305186</c:v>
                </c:pt>
                <c:pt idx="40">
                  <c:v>0.48589703321333921</c:v>
                </c:pt>
                <c:pt idx="41">
                  <c:v>0.4805815398084099</c:v>
                </c:pt>
                <c:pt idx="42">
                  <c:v>0.47819600288528896</c:v>
                </c:pt>
                <c:pt idx="43">
                  <c:v>0.45115231989262516</c:v>
                </c:pt>
                <c:pt idx="44">
                  <c:v>0.45203240870344635</c:v>
                </c:pt>
                <c:pt idx="45">
                  <c:v>0.45473081825524098</c:v>
                </c:pt>
                <c:pt idx="46">
                  <c:v>0.45760848387703351</c:v>
                </c:pt>
                <c:pt idx="47">
                  <c:v>0.46204868373875813</c:v>
                </c:pt>
                <c:pt idx="48">
                  <c:v>0.48103061225784588</c:v>
                </c:pt>
                <c:pt idx="49">
                  <c:v>0.47884715961366831</c:v>
                </c:pt>
                <c:pt idx="50">
                  <c:v>0.47780241202432688</c:v>
                </c:pt>
                <c:pt idx="51">
                  <c:v>0.4737333835902876</c:v>
                </c:pt>
                <c:pt idx="52">
                  <c:v>0.47155457612480589</c:v>
                </c:pt>
                <c:pt idx="53">
                  <c:v>0.47292174763666411</c:v>
                </c:pt>
                <c:pt idx="54">
                  <c:v>0.47267791489805139</c:v>
                </c:pt>
                <c:pt idx="55">
                  <c:v>0.47486415232872381</c:v>
                </c:pt>
                <c:pt idx="56">
                  <c:v>0.48423932433531225</c:v>
                </c:pt>
                <c:pt idx="57">
                  <c:v>0.4837284930130839</c:v>
                </c:pt>
                <c:pt idx="58">
                  <c:v>0.48382686550937193</c:v>
                </c:pt>
                <c:pt idx="59">
                  <c:v>0.48126372159499542</c:v>
                </c:pt>
              </c:numCache>
            </c:numRef>
          </c:val>
          <c:smooth val="0"/>
        </c:ser>
        <c:ser>
          <c:idx val="1"/>
          <c:order val="2"/>
          <c:tx>
            <c:v>Transition countries</c:v>
          </c:tx>
          <c:spPr>
            <a:ln>
              <a:prstDash val="sysDot"/>
            </a:ln>
          </c:spPr>
          <c:marker>
            <c:symbol val="none"/>
          </c:marker>
          <c:cat>
            <c:strRef>
              <c:f>'Baza Core3'!$B$1505:$B$1564</c:f>
              <c:strCache>
                <c:ptCount val="60"/>
                <c:pt idx="0">
                  <c:v>1999</c:v>
                </c:pt>
                <c:pt idx="1">
                  <c:v>1999q2</c:v>
                </c:pt>
                <c:pt idx="2">
                  <c:v>1999q3</c:v>
                </c:pt>
                <c:pt idx="3">
                  <c:v>1999q4</c:v>
                </c:pt>
                <c:pt idx="4">
                  <c:v>2000</c:v>
                </c:pt>
                <c:pt idx="5">
                  <c:v>2000q2</c:v>
                </c:pt>
                <c:pt idx="6">
                  <c:v>2000q3</c:v>
                </c:pt>
                <c:pt idx="7">
                  <c:v>2000q4</c:v>
                </c:pt>
                <c:pt idx="8">
                  <c:v>2001</c:v>
                </c:pt>
                <c:pt idx="9">
                  <c:v>2001q2</c:v>
                </c:pt>
                <c:pt idx="10">
                  <c:v>2001q3</c:v>
                </c:pt>
                <c:pt idx="11">
                  <c:v>2001q4</c:v>
                </c:pt>
                <c:pt idx="12">
                  <c:v>2002</c:v>
                </c:pt>
                <c:pt idx="13">
                  <c:v>2002q2</c:v>
                </c:pt>
                <c:pt idx="14">
                  <c:v>2002q3</c:v>
                </c:pt>
                <c:pt idx="15">
                  <c:v>2002q4</c:v>
                </c:pt>
                <c:pt idx="16">
                  <c:v>2003</c:v>
                </c:pt>
                <c:pt idx="17">
                  <c:v>2003q2</c:v>
                </c:pt>
                <c:pt idx="18">
                  <c:v>2003q3</c:v>
                </c:pt>
                <c:pt idx="19">
                  <c:v>2003q4</c:v>
                </c:pt>
                <c:pt idx="20">
                  <c:v>2004</c:v>
                </c:pt>
                <c:pt idx="21">
                  <c:v>2004q2</c:v>
                </c:pt>
                <c:pt idx="22">
                  <c:v>2004q3</c:v>
                </c:pt>
                <c:pt idx="23">
                  <c:v>2004q4</c:v>
                </c:pt>
                <c:pt idx="24">
                  <c:v>2005</c:v>
                </c:pt>
                <c:pt idx="25">
                  <c:v>2005q2</c:v>
                </c:pt>
                <c:pt idx="26">
                  <c:v>2005q3</c:v>
                </c:pt>
                <c:pt idx="27">
                  <c:v>2005q4</c:v>
                </c:pt>
                <c:pt idx="28">
                  <c:v>2006</c:v>
                </c:pt>
                <c:pt idx="29">
                  <c:v>2006q2</c:v>
                </c:pt>
                <c:pt idx="30">
                  <c:v>2006q3</c:v>
                </c:pt>
                <c:pt idx="31">
                  <c:v>2006q4</c:v>
                </c:pt>
                <c:pt idx="32">
                  <c:v>2007</c:v>
                </c:pt>
                <c:pt idx="33">
                  <c:v>2007q2</c:v>
                </c:pt>
                <c:pt idx="34">
                  <c:v>2007q3</c:v>
                </c:pt>
                <c:pt idx="35">
                  <c:v>2007q4</c:v>
                </c:pt>
                <c:pt idx="36">
                  <c:v>2008</c:v>
                </c:pt>
                <c:pt idx="37">
                  <c:v>2008q2</c:v>
                </c:pt>
                <c:pt idx="38">
                  <c:v>2008q3</c:v>
                </c:pt>
                <c:pt idx="39">
                  <c:v>2008q4</c:v>
                </c:pt>
                <c:pt idx="40">
                  <c:v>2009</c:v>
                </c:pt>
                <c:pt idx="41">
                  <c:v>2009q2</c:v>
                </c:pt>
                <c:pt idx="42">
                  <c:v>2009q3</c:v>
                </c:pt>
                <c:pt idx="43">
                  <c:v>2009q4</c:v>
                </c:pt>
                <c:pt idx="44">
                  <c:v>2010</c:v>
                </c:pt>
                <c:pt idx="45">
                  <c:v>2010q2</c:v>
                </c:pt>
                <c:pt idx="46">
                  <c:v>2010q3</c:v>
                </c:pt>
                <c:pt idx="47">
                  <c:v>2010q4</c:v>
                </c:pt>
                <c:pt idx="48">
                  <c:v>2011</c:v>
                </c:pt>
                <c:pt idx="49">
                  <c:v>2011q2</c:v>
                </c:pt>
                <c:pt idx="50">
                  <c:v>2011q3</c:v>
                </c:pt>
                <c:pt idx="51">
                  <c:v>2011q4</c:v>
                </c:pt>
                <c:pt idx="52">
                  <c:v>2012</c:v>
                </c:pt>
                <c:pt idx="53">
                  <c:v>2012q2</c:v>
                </c:pt>
                <c:pt idx="54">
                  <c:v>2012q3</c:v>
                </c:pt>
                <c:pt idx="55">
                  <c:v>2012q4</c:v>
                </c:pt>
                <c:pt idx="56">
                  <c:v>2013</c:v>
                </c:pt>
                <c:pt idx="57">
                  <c:v>2013q2</c:v>
                </c:pt>
                <c:pt idx="58">
                  <c:v>2013q3</c:v>
                </c:pt>
                <c:pt idx="59">
                  <c:v>2013q4</c:v>
                </c:pt>
              </c:strCache>
            </c:strRef>
          </c:cat>
          <c:val>
            <c:numRef>
              <c:f>'Baza Core3'!$F$1629:$F$1688</c:f>
              <c:numCache>
                <c:formatCode>0.000</c:formatCode>
                <c:ptCount val="60"/>
                <c:pt idx="0">
                  <c:v>0.41906658427429844</c:v>
                </c:pt>
                <c:pt idx="1">
                  <c:v>0.43814569933115138</c:v>
                </c:pt>
                <c:pt idx="2">
                  <c:v>0.43824389224775073</c:v>
                </c:pt>
                <c:pt idx="3">
                  <c:v>0.44043165987069766</c:v>
                </c:pt>
                <c:pt idx="4">
                  <c:v>0.44618192486520181</c:v>
                </c:pt>
                <c:pt idx="5">
                  <c:v>0.42776125151544381</c:v>
                </c:pt>
                <c:pt idx="6">
                  <c:v>0.44792496416371591</c:v>
                </c:pt>
                <c:pt idx="7">
                  <c:v>0.44181251627768348</c:v>
                </c:pt>
                <c:pt idx="8">
                  <c:v>0.44127318839029561</c:v>
                </c:pt>
                <c:pt idx="9">
                  <c:v>0.43635052610261038</c:v>
                </c:pt>
                <c:pt idx="10">
                  <c:v>0.43589594130209003</c:v>
                </c:pt>
                <c:pt idx="11">
                  <c:v>0.44241400047588048</c:v>
                </c:pt>
                <c:pt idx="12">
                  <c:v>0.43814085938629238</c:v>
                </c:pt>
                <c:pt idx="13">
                  <c:v>0.43495290628345562</c:v>
                </c:pt>
                <c:pt idx="14">
                  <c:v>0.43784789442569638</c:v>
                </c:pt>
                <c:pt idx="15">
                  <c:v>0.43432900031299704</c:v>
                </c:pt>
                <c:pt idx="16">
                  <c:v>0.43659688528656038</c:v>
                </c:pt>
                <c:pt idx="17">
                  <c:v>0.44355655644097125</c:v>
                </c:pt>
                <c:pt idx="18">
                  <c:v>0.44561854060127049</c:v>
                </c:pt>
                <c:pt idx="19">
                  <c:v>0.44444036729092667</c:v>
                </c:pt>
                <c:pt idx="20">
                  <c:v>0.44325210732460096</c:v>
                </c:pt>
                <c:pt idx="21">
                  <c:v>0.44535937819444327</c:v>
                </c:pt>
                <c:pt idx="22">
                  <c:v>0.44635521348768342</c:v>
                </c:pt>
                <c:pt idx="23">
                  <c:v>0.44877236215586214</c:v>
                </c:pt>
                <c:pt idx="24">
                  <c:v>0.43650915735549389</c:v>
                </c:pt>
                <c:pt idx="25">
                  <c:v>0.43604062317441988</c:v>
                </c:pt>
                <c:pt idx="26">
                  <c:v>0.43656103482266201</c:v>
                </c:pt>
                <c:pt idx="27">
                  <c:v>0.43842928426588057</c:v>
                </c:pt>
                <c:pt idx="28">
                  <c:v>0.45524275847336226</c:v>
                </c:pt>
                <c:pt idx="29">
                  <c:v>0.45526063186244287</c:v>
                </c:pt>
                <c:pt idx="30">
                  <c:v>0.45234593676908835</c:v>
                </c:pt>
                <c:pt idx="31">
                  <c:v>0.45208646628415083</c:v>
                </c:pt>
                <c:pt idx="32">
                  <c:v>0.45443465900923735</c:v>
                </c:pt>
                <c:pt idx="33">
                  <c:v>0.43826400858365383</c:v>
                </c:pt>
                <c:pt idx="34">
                  <c:v>0.43772505461261452</c:v>
                </c:pt>
                <c:pt idx="35">
                  <c:v>0.43342011980201323</c:v>
                </c:pt>
                <c:pt idx="36">
                  <c:v>0.43473924618270626</c:v>
                </c:pt>
                <c:pt idx="37">
                  <c:v>0.43985372239987469</c:v>
                </c:pt>
                <c:pt idx="38">
                  <c:v>0.44005540827835304</c:v>
                </c:pt>
                <c:pt idx="39">
                  <c:v>0.4406496853227363</c:v>
                </c:pt>
                <c:pt idx="40">
                  <c:v>0.4392726304118264</c:v>
                </c:pt>
                <c:pt idx="41">
                  <c:v>0.44122688757993245</c:v>
                </c:pt>
                <c:pt idx="42">
                  <c:v>0.44225417279980983</c:v>
                </c:pt>
                <c:pt idx="43">
                  <c:v>0.42838387595718447</c:v>
                </c:pt>
                <c:pt idx="44">
                  <c:v>0.42858679781076997</c:v>
                </c:pt>
                <c:pt idx="45">
                  <c:v>0.43051987056274266</c:v>
                </c:pt>
                <c:pt idx="46">
                  <c:v>0.43109426955306701</c:v>
                </c:pt>
                <c:pt idx="47">
                  <c:v>0.43940346387455143</c:v>
                </c:pt>
                <c:pt idx="48">
                  <c:v>0.44338277864506753</c:v>
                </c:pt>
                <c:pt idx="49">
                  <c:v>0.44319550205957525</c:v>
                </c:pt>
                <c:pt idx="50">
                  <c:v>0.44378158704111875</c:v>
                </c:pt>
                <c:pt idx="51">
                  <c:v>0.44091196219973111</c:v>
                </c:pt>
                <c:pt idx="52">
                  <c:v>0.43509441750508687</c:v>
                </c:pt>
                <c:pt idx="53">
                  <c:v>0.43328144971947946</c:v>
                </c:pt>
                <c:pt idx="54">
                  <c:v>0.43253967059348392</c:v>
                </c:pt>
                <c:pt idx="55">
                  <c:v>0.43345394284948097</c:v>
                </c:pt>
                <c:pt idx="56">
                  <c:v>0.43596256178337711</c:v>
                </c:pt>
                <c:pt idx="57">
                  <c:v>0.43651622575632182</c:v>
                </c:pt>
                <c:pt idx="58">
                  <c:v>0.43667931665327181</c:v>
                </c:pt>
                <c:pt idx="59">
                  <c:v>0.43558119714222554</c:v>
                </c:pt>
              </c:numCache>
            </c:numRef>
          </c:val>
          <c:smooth val="0"/>
        </c:ser>
        <c:dLbls>
          <c:showLegendKey val="0"/>
          <c:showVal val="0"/>
          <c:showCatName val="0"/>
          <c:showSerName val="0"/>
          <c:showPercent val="0"/>
          <c:showBubbleSize val="0"/>
        </c:dLbls>
        <c:smooth val="0"/>
        <c:axId val="222432976"/>
        <c:axId val="222433536"/>
      </c:lineChart>
      <c:catAx>
        <c:axId val="222432976"/>
        <c:scaling>
          <c:orientation val="minMax"/>
        </c:scaling>
        <c:delete val="0"/>
        <c:axPos val="b"/>
        <c:numFmt formatCode="General" sourceLinked="1"/>
        <c:majorTickMark val="out"/>
        <c:minorTickMark val="none"/>
        <c:tickLblPos val="nextTo"/>
        <c:txPr>
          <a:bodyPr rot="-5400000" vert="horz"/>
          <a:lstStyle/>
          <a:p>
            <a:pPr>
              <a:defRPr/>
            </a:pPr>
            <a:endParaRPr lang="mk-MK"/>
          </a:p>
        </c:txPr>
        <c:crossAx val="222433536"/>
        <c:crosses val="autoZero"/>
        <c:auto val="1"/>
        <c:lblAlgn val="ctr"/>
        <c:lblOffset val="100"/>
        <c:tickLblSkip val="4"/>
        <c:noMultiLvlLbl val="0"/>
      </c:catAx>
      <c:valAx>
        <c:axId val="222433536"/>
        <c:scaling>
          <c:orientation val="minMax"/>
          <c:max val="0.55000000000000004"/>
          <c:min val="0.4"/>
        </c:scaling>
        <c:delete val="0"/>
        <c:axPos val="l"/>
        <c:majorGridlines/>
        <c:numFmt formatCode="0.00" sourceLinked="0"/>
        <c:majorTickMark val="out"/>
        <c:minorTickMark val="none"/>
        <c:tickLblPos val="nextTo"/>
        <c:crossAx val="222432976"/>
        <c:crosses val="autoZero"/>
        <c:crossBetween val="between"/>
        <c:majorUnit val="0.05"/>
      </c:valAx>
      <c:spPr>
        <a:noFill/>
        <a:ln>
          <a:solidFill>
            <a:schemeClr val="bg1">
              <a:lumMod val="65000"/>
            </a:schemeClr>
          </a:solidFill>
        </a:ln>
      </c:spPr>
    </c:plotArea>
    <c:legend>
      <c:legendPos val="r"/>
      <c:layout>
        <c:manualLayout>
          <c:xMode val="edge"/>
          <c:yMode val="edge"/>
          <c:x val="9.8917183224437377E-2"/>
          <c:y val="6.0331202994244583E-2"/>
          <c:w val="0.48646255654213427"/>
          <c:h val="0.18990949001330079"/>
        </c:manualLayout>
      </c:layout>
      <c:overlay val="0"/>
    </c:legend>
    <c:plotVisOnly val="1"/>
    <c:dispBlanksAs val="gap"/>
    <c:showDLblsOverMax val="0"/>
  </c:chart>
  <c:txPr>
    <a:bodyPr/>
    <a:lstStyle/>
    <a:p>
      <a:pPr>
        <a:defRPr>
          <a:latin typeface="Tahoma" pitchFamily="34" charset="0"/>
          <a:ea typeface="Tahoma" pitchFamily="34" charset="0"/>
          <a:cs typeface="Tahoma" pitchFamily="34" charset="0"/>
        </a:defRPr>
      </a:pPr>
      <a:endParaRPr lang="mk-MK"/>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6664459680553025E-2"/>
          <c:y val="5.1400554097404488E-2"/>
          <c:w val="0.83365591397849792"/>
          <c:h val="0.8812893359428321"/>
        </c:manualLayout>
      </c:layout>
      <c:lineChart>
        <c:grouping val="standard"/>
        <c:varyColors val="0"/>
        <c:ser>
          <c:idx val="0"/>
          <c:order val="0"/>
          <c:tx>
            <c:v>Whole sample</c:v>
          </c:tx>
          <c:marker>
            <c:symbol val="none"/>
          </c:marker>
          <c:cat>
            <c:strRef>
              <c:f>'Baza Core3'!$B$1505:$B$1564</c:f>
              <c:strCache>
                <c:ptCount val="60"/>
                <c:pt idx="0">
                  <c:v>1999</c:v>
                </c:pt>
                <c:pt idx="1">
                  <c:v>1999q2</c:v>
                </c:pt>
                <c:pt idx="2">
                  <c:v>1999q3</c:v>
                </c:pt>
                <c:pt idx="3">
                  <c:v>1999q4</c:v>
                </c:pt>
                <c:pt idx="4">
                  <c:v>2000</c:v>
                </c:pt>
                <c:pt idx="5">
                  <c:v>2000q2</c:v>
                </c:pt>
                <c:pt idx="6">
                  <c:v>2000q3</c:v>
                </c:pt>
                <c:pt idx="7">
                  <c:v>2000q4</c:v>
                </c:pt>
                <c:pt idx="8">
                  <c:v>2001</c:v>
                </c:pt>
                <c:pt idx="9">
                  <c:v>2001q2</c:v>
                </c:pt>
                <c:pt idx="10">
                  <c:v>2001q3</c:v>
                </c:pt>
                <c:pt idx="11">
                  <c:v>2001q4</c:v>
                </c:pt>
                <c:pt idx="12">
                  <c:v>2002</c:v>
                </c:pt>
                <c:pt idx="13">
                  <c:v>2002q2</c:v>
                </c:pt>
                <c:pt idx="14">
                  <c:v>2002q3</c:v>
                </c:pt>
                <c:pt idx="15">
                  <c:v>2002q4</c:v>
                </c:pt>
                <c:pt idx="16">
                  <c:v>2003</c:v>
                </c:pt>
                <c:pt idx="17">
                  <c:v>2003q2</c:v>
                </c:pt>
                <c:pt idx="18">
                  <c:v>2003q3</c:v>
                </c:pt>
                <c:pt idx="19">
                  <c:v>2003q4</c:v>
                </c:pt>
                <c:pt idx="20">
                  <c:v>2004</c:v>
                </c:pt>
                <c:pt idx="21">
                  <c:v>2004q2</c:v>
                </c:pt>
                <c:pt idx="22">
                  <c:v>2004q3</c:v>
                </c:pt>
                <c:pt idx="23">
                  <c:v>2004q4</c:v>
                </c:pt>
                <c:pt idx="24">
                  <c:v>2005</c:v>
                </c:pt>
                <c:pt idx="25">
                  <c:v>2005q2</c:v>
                </c:pt>
                <c:pt idx="26">
                  <c:v>2005q3</c:v>
                </c:pt>
                <c:pt idx="27">
                  <c:v>2005q4</c:v>
                </c:pt>
                <c:pt idx="28">
                  <c:v>2006</c:v>
                </c:pt>
                <c:pt idx="29">
                  <c:v>2006q2</c:v>
                </c:pt>
                <c:pt idx="30">
                  <c:v>2006q3</c:v>
                </c:pt>
                <c:pt idx="31">
                  <c:v>2006q4</c:v>
                </c:pt>
                <c:pt idx="32">
                  <c:v>2007</c:v>
                </c:pt>
                <c:pt idx="33">
                  <c:v>2007q2</c:v>
                </c:pt>
                <c:pt idx="34">
                  <c:v>2007q3</c:v>
                </c:pt>
                <c:pt idx="35">
                  <c:v>2007q4</c:v>
                </c:pt>
                <c:pt idx="36">
                  <c:v>2008</c:v>
                </c:pt>
                <c:pt idx="37">
                  <c:v>2008q2</c:v>
                </c:pt>
                <c:pt idx="38">
                  <c:v>2008q3</c:v>
                </c:pt>
                <c:pt idx="39">
                  <c:v>2008q4</c:v>
                </c:pt>
                <c:pt idx="40">
                  <c:v>2009</c:v>
                </c:pt>
                <c:pt idx="41">
                  <c:v>2009q2</c:v>
                </c:pt>
                <c:pt idx="42">
                  <c:v>2009q3</c:v>
                </c:pt>
                <c:pt idx="43">
                  <c:v>2009q4</c:v>
                </c:pt>
                <c:pt idx="44">
                  <c:v>2010</c:v>
                </c:pt>
                <c:pt idx="45">
                  <c:v>2010q2</c:v>
                </c:pt>
                <c:pt idx="46">
                  <c:v>2010q3</c:v>
                </c:pt>
                <c:pt idx="47">
                  <c:v>2010q4</c:v>
                </c:pt>
                <c:pt idx="48">
                  <c:v>2011</c:v>
                </c:pt>
                <c:pt idx="49">
                  <c:v>2011q2</c:v>
                </c:pt>
                <c:pt idx="50">
                  <c:v>2011q3</c:v>
                </c:pt>
                <c:pt idx="51">
                  <c:v>2011q4</c:v>
                </c:pt>
                <c:pt idx="52">
                  <c:v>2012</c:v>
                </c:pt>
                <c:pt idx="53">
                  <c:v>2012q2</c:v>
                </c:pt>
                <c:pt idx="54">
                  <c:v>2012q3</c:v>
                </c:pt>
                <c:pt idx="55">
                  <c:v>2012q4</c:v>
                </c:pt>
                <c:pt idx="56">
                  <c:v>2013</c:v>
                </c:pt>
                <c:pt idx="57">
                  <c:v>2013q2</c:v>
                </c:pt>
                <c:pt idx="58">
                  <c:v>2013q3</c:v>
                </c:pt>
                <c:pt idx="59">
                  <c:v>2013q4</c:v>
                </c:pt>
              </c:strCache>
            </c:strRef>
          </c:cat>
          <c:val>
            <c:numRef>
              <c:f>'Baza Core3'!$N$1567:$N$1626</c:f>
              <c:numCache>
                <c:formatCode>0.000</c:formatCode>
                <c:ptCount val="60"/>
                <c:pt idx="0">
                  <c:v>-5.8340261713461317</c:v>
                </c:pt>
                <c:pt idx="1">
                  <c:v>-5.8730316926180324</c:v>
                </c:pt>
                <c:pt idx="2">
                  <c:v>-5.8057372053345597</c:v>
                </c:pt>
                <c:pt idx="3">
                  <c:v>-5.7758555041110284</c:v>
                </c:pt>
                <c:pt idx="4">
                  <c:v>-5.7874478319925684</c:v>
                </c:pt>
                <c:pt idx="5">
                  <c:v>-5.8038741923471804</c:v>
                </c:pt>
                <c:pt idx="6">
                  <c:v>-5.7655409423627457</c:v>
                </c:pt>
                <c:pt idx="7">
                  <c:v>-5.7746697901216484</c:v>
                </c:pt>
                <c:pt idx="8">
                  <c:v>-5.7782115036619324</c:v>
                </c:pt>
                <c:pt idx="9">
                  <c:v>-5.751794436255131</c:v>
                </c:pt>
                <c:pt idx="10">
                  <c:v>-5.7051779533992244</c:v>
                </c:pt>
                <c:pt idx="11">
                  <c:v>-5.6936670555729094</c:v>
                </c:pt>
                <c:pt idx="12">
                  <c:v>-5.7197535310465568</c:v>
                </c:pt>
                <c:pt idx="13">
                  <c:v>-5.6691261919460105</c:v>
                </c:pt>
                <c:pt idx="14">
                  <c:v>-5.6659759036334645</c:v>
                </c:pt>
                <c:pt idx="15">
                  <c:v>-5.6640716214307698</c:v>
                </c:pt>
                <c:pt idx="16">
                  <c:v>-5.7094049139171021</c:v>
                </c:pt>
                <c:pt idx="17">
                  <c:v>-5.5965954458319169</c:v>
                </c:pt>
                <c:pt idx="18">
                  <c:v>-5.6004354642341116</c:v>
                </c:pt>
                <c:pt idx="19">
                  <c:v>-5.6307781866456983</c:v>
                </c:pt>
                <c:pt idx="20">
                  <c:v>-5.6340030417983149</c:v>
                </c:pt>
                <c:pt idx="21">
                  <c:v>-5.6236060259147784</c:v>
                </c:pt>
                <c:pt idx="22">
                  <c:v>-5.6429215311423695</c:v>
                </c:pt>
                <c:pt idx="23">
                  <c:v>-5.6300135147351087</c:v>
                </c:pt>
                <c:pt idx="24">
                  <c:v>-5.6600874687492491</c:v>
                </c:pt>
                <c:pt idx="25">
                  <c:v>-5.6663348184695002</c:v>
                </c:pt>
                <c:pt idx="26">
                  <c:v>-5.6606722832662202</c:v>
                </c:pt>
                <c:pt idx="27">
                  <c:v>-5.6400866297456895</c:v>
                </c:pt>
                <c:pt idx="28">
                  <c:v>-5.6455130533734446</c:v>
                </c:pt>
                <c:pt idx="29">
                  <c:v>-5.6018035425134807</c:v>
                </c:pt>
                <c:pt idx="30">
                  <c:v>-5.5929514755770215</c:v>
                </c:pt>
                <c:pt idx="31">
                  <c:v>-5.6019234014791381</c:v>
                </c:pt>
                <c:pt idx="32">
                  <c:v>-5.569857269924376</c:v>
                </c:pt>
                <c:pt idx="33">
                  <c:v>-5.5567219789487297</c:v>
                </c:pt>
                <c:pt idx="34">
                  <c:v>-5.5728284922201432</c:v>
                </c:pt>
                <c:pt idx="35">
                  <c:v>-5.5706872715916091</c:v>
                </c:pt>
                <c:pt idx="36">
                  <c:v>-5.586798098563893</c:v>
                </c:pt>
                <c:pt idx="37">
                  <c:v>-5.5735576632965085</c:v>
                </c:pt>
                <c:pt idx="38">
                  <c:v>-5.5864284580701824</c:v>
                </c:pt>
                <c:pt idx="39">
                  <c:v>-5.6109101479089665</c:v>
                </c:pt>
                <c:pt idx="40">
                  <c:v>-5.6211164000923954</c:v>
                </c:pt>
                <c:pt idx="41">
                  <c:v>-5.6043016025599766</c:v>
                </c:pt>
                <c:pt idx="42">
                  <c:v>-5.6127080293504807</c:v>
                </c:pt>
                <c:pt idx="43">
                  <c:v>-5.6351244797189759</c:v>
                </c:pt>
                <c:pt idx="44">
                  <c:v>-5.6319511611707025</c:v>
                </c:pt>
                <c:pt idx="45">
                  <c:v>-5.6172002672618753</c:v>
                </c:pt>
                <c:pt idx="46">
                  <c:v>-5.6103576350479862</c:v>
                </c:pt>
                <c:pt idx="47">
                  <c:v>-5.5806280326883124</c:v>
                </c:pt>
                <c:pt idx="48">
                  <c:v>-5.5835527472943793</c:v>
                </c:pt>
                <c:pt idx="49">
                  <c:v>-5.5781836173176238</c:v>
                </c:pt>
                <c:pt idx="50">
                  <c:v>-5.5866177199210023</c:v>
                </c:pt>
                <c:pt idx="51">
                  <c:v>-5.5839075917798304</c:v>
                </c:pt>
                <c:pt idx="52">
                  <c:v>-5.6152051681831905</c:v>
                </c:pt>
                <c:pt idx="53">
                  <c:v>-5.5943182771553985</c:v>
                </c:pt>
                <c:pt idx="54">
                  <c:v>-5.6047929037792263</c:v>
                </c:pt>
                <c:pt idx="55">
                  <c:v>-5.6065724599898159</c:v>
                </c:pt>
                <c:pt idx="56">
                  <c:v>-5.5978014625019243</c:v>
                </c:pt>
                <c:pt idx="57">
                  <c:v>-5.5463444186988324</c:v>
                </c:pt>
                <c:pt idx="58">
                  <c:v>-5.5693017936717464</c:v>
                </c:pt>
                <c:pt idx="59">
                  <c:v>-5.5674982965063755</c:v>
                </c:pt>
              </c:numCache>
            </c:numRef>
          </c:val>
          <c:smooth val="0"/>
        </c:ser>
        <c:ser>
          <c:idx val="1"/>
          <c:order val="1"/>
          <c:tx>
            <c:v>Transition countries</c:v>
          </c:tx>
          <c:spPr>
            <a:ln>
              <a:prstDash val="sysDot"/>
            </a:ln>
          </c:spPr>
          <c:marker>
            <c:symbol val="none"/>
          </c:marker>
          <c:cat>
            <c:strRef>
              <c:f>'Baza Core3'!$B$1505:$B$1564</c:f>
              <c:strCache>
                <c:ptCount val="60"/>
                <c:pt idx="0">
                  <c:v>1999</c:v>
                </c:pt>
                <c:pt idx="1">
                  <c:v>1999q2</c:v>
                </c:pt>
                <c:pt idx="2">
                  <c:v>1999q3</c:v>
                </c:pt>
                <c:pt idx="3">
                  <c:v>1999q4</c:v>
                </c:pt>
                <c:pt idx="4">
                  <c:v>2000</c:v>
                </c:pt>
                <c:pt idx="5">
                  <c:v>2000q2</c:v>
                </c:pt>
                <c:pt idx="6">
                  <c:v>2000q3</c:v>
                </c:pt>
                <c:pt idx="7">
                  <c:v>2000q4</c:v>
                </c:pt>
                <c:pt idx="8">
                  <c:v>2001</c:v>
                </c:pt>
                <c:pt idx="9">
                  <c:v>2001q2</c:v>
                </c:pt>
                <c:pt idx="10">
                  <c:v>2001q3</c:v>
                </c:pt>
                <c:pt idx="11">
                  <c:v>2001q4</c:v>
                </c:pt>
                <c:pt idx="12">
                  <c:v>2002</c:v>
                </c:pt>
                <c:pt idx="13">
                  <c:v>2002q2</c:v>
                </c:pt>
                <c:pt idx="14">
                  <c:v>2002q3</c:v>
                </c:pt>
                <c:pt idx="15">
                  <c:v>2002q4</c:v>
                </c:pt>
                <c:pt idx="16">
                  <c:v>2003</c:v>
                </c:pt>
                <c:pt idx="17">
                  <c:v>2003q2</c:v>
                </c:pt>
                <c:pt idx="18">
                  <c:v>2003q3</c:v>
                </c:pt>
                <c:pt idx="19">
                  <c:v>2003q4</c:v>
                </c:pt>
                <c:pt idx="20">
                  <c:v>2004</c:v>
                </c:pt>
                <c:pt idx="21">
                  <c:v>2004q2</c:v>
                </c:pt>
                <c:pt idx="22">
                  <c:v>2004q3</c:v>
                </c:pt>
                <c:pt idx="23">
                  <c:v>2004q4</c:v>
                </c:pt>
                <c:pt idx="24">
                  <c:v>2005</c:v>
                </c:pt>
                <c:pt idx="25">
                  <c:v>2005q2</c:v>
                </c:pt>
                <c:pt idx="26">
                  <c:v>2005q3</c:v>
                </c:pt>
                <c:pt idx="27">
                  <c:v>2005q4</c:v>
                </c:pt>
                <c:pt idx="28">
                  <c:v>2006</c:v>
                </c:pt>
                <c:pt idx="29">
                  <c:v>2006q2</c:v>
                </c:pt>
                <c:pt idx="30">
                  <c:v>2006q3</c:v>
                </c:pt>
                <c:pt idx="31">
                  <c:v>2006q4</c:v>
                </c:pt>
                <c:pt idx="32">
                  <c:v>2007</c:v>
                </c:pt>
                <c:pt idx="33">
                  <c:v>2007q2</c:v>
                </c:pt>
                <c:pt idx="34">
                  <c:v>2007q3</c:v>
                </c:pt>
                <c:pt idx="35">
                  <c:v>2007q4</c:v>
                </c:pt>
                <c:pt idx="36">
                  <c:v>2008</c:v>
                </c:pt>
                <c:pt idx="37">
                  <c:v>2008q2</c:v>
                </c:pt>
                <c:pt idx="38">
                  <c:v>2008q3</c:v>
                </c:pt>
                <c:pt idx="39">
                  <c:v>2008q4</c:v>
                </c:pt>
                <c:pt idx="40">
                  <c:v>2009</c:v>
                </c:pt>
                <c:pt idx="41">
                  <c:v>2009q2</c:v>
                </c:pt>
                <c:pt idx="42">
                  <c:v>2009q3</c:v>
                </c:pt>
                <c:pt idx="43">
                  <c:v>2009q4</c:v>
                </c:pt>
                <c:pt idx="44">
                  <c:v>2010</c:v>
                </c:pt>
                <c:pt idx="45">
                  <c:v>2010q2</c:v>
                </c:pt>
                <c:pt idx="46">
                  <c:v>2010q3</c:v>
                </c:pt>
                <c:pt idx="47">
                  <c:v>2010q4</c:v>
                </c:pt>
                <c:pt idx="48">
                  <c:v>2011</c:v>
                </c:pt>
                <c:pt idx="49">
                  <c:v>2011q2</c:v>
                </c:pt>
                <c:pt idx="50">
                  <c:v>2011q3</c:v>
                </c:pt>
                <c:pt idx="51">
                  <c:v>2011q4</c:v>
                </c:pt>
                <c:pt idx="52">
                  <c:v>2012</c:v>
                </c:pt>
                <c:pt idx="53">
                  <c:v>2012q2</c:v>
                </c:pt>
                <c:pt idx="54">
                  <c:v>2012q3</c:v>
                </c:pt>
                <c:pt idx="55">
                  <c:v>2012q4</c:v>
                </c:pt>
                <c:pt idx="56">
                  <c:v>2013</c:v>
                </c:pt>
                <c:pt idx="57">
                  <c:v>2013q2</c:v>
                </c:pt>
                <c:pt idx="58">
                  <c:v>2013q3</c:v>
                </c:pt>
                <c:pt idx="59">
                  <c:v>2013q4</c:v>
                </c:pt>
              </c:strCache>
            </c:strRef>
          </c:cat>
          <c:val>
            <c:numRef>
              <c:f>'Baza Core3'!$N$1629:$N$1688</c:f>
              <c:numCache>
                <c:formatCode>0.000</c:formatCode>
                <c:ptCount val="60"/>
                <c:pt idx="0">
                  <c:v>-6.3899503484485205</c:v>
                </c:pt>
                <c:pt idx="1">
                  <c:v>-6.4350517525952906</c:v>
                </c:pt>
                <c:pt idx="2">
                  <c:v>-6.3325778294090043</c:v>
                </c:pt>
                <c:pt idx="3">
                  <c:v>-6.2990111308720094</c:v>
                </c:pt>
                <c:pt idx="4">
                  <c:v>-6.3206206288582685</c:v>
                </c:pt>
                <c:pt idx="5">
                  <c:v>-6.3475720108131117</c:v>
                </c:pt>
                <c:pt idx="6">
                  <c:v>-6.2885974345258884</c:v>
                </c:pt>
                <c:pt idx="7">
                  <c:v>-6.2949466808483221</c:v>
                </c:pt>
                <c:pt idx="8">
                  <c:v>-6.3143564466742141</c:v>
                </c:pt>
                <c:pt idx="9">
                  <c:v>-6.2940697166855815</c:v>
                </c:pt>
                <c:pt idx="10">
                  <c:v>-6.2241358149695944</c:v>
                </c:pt>
                <c:pt idx="11">
                  <c:v>-6.2092110466235182</c:v>
                </c:pt>
                <c:pt idx="12">
                  <c:v>-6.2481413283976694</c:v>
                </c:pt>
                <c:pt idx="13">
                  <c:v>-6.1737512338110498</c:v>
                </c:pt>
                <c:pt idx="14">
                  <c:v>-6.1716582842615644</c:v>
                </c:pt>
                <c:pt idx="15">
                  <c:v>-6.1702940439340814</c:v>
                </c:pt>
                <c:pt idx="16">
                  <c:v>-6.2274820241865445</c:v>
                </c:pt>
                <c:pt idx="17">
                  <c:v>-6.0928658183468745</c:v>
                </c:pt>
                <c:pt idx="18">
                  <c:v>-6.0921300046468652</c:v>
                </c:pt>
                <c:pt idx="19">
                  <c:v>-6.1344636322610944</c:v>
                </c:pt>
                <c:pt idx="20">
                  <c:v>-6.1435179539254268</c:v>
                </c:pt>
                <c:pt idx="21">
                  <c:v>-6.1231936974210148</c:v>
                </c:pt>
                <c:pt idx="22">
                  <c:v>-6.1298700427825805</c:v>
                </c:pt>
                <c:pt idx="23">
                  <c:v>-6.112906800640955</c:v>
                </c:pt>
                <c:pt idx="24">
                  <c:v>-6.1588188357881855</c:v>
                </c:pt>
                <c:pt idx="25">
                  <c:v>-6.1582789463166145</c:v>
                </c:pt>
                <c:pt idx="26">
                  <c:v>-6.1326054624755777</c:v>
                </c:pt>
                <c:pt idx="27">
                  <c:v>-6.1084243793321251</c:v>
                </c:pt>
                <c:pt idx="28">
                  <c:v>-6.1044273418558808</c:v>
                </c:pt>
                <c:pt idx="29">
                  <c:v>-6.0457541447004095</c:v>
                </c:pt>
                <c:pt idx="30">
                  <c:v>-6.0214671963891382</c:v>
                </c:pt>
                <c:pt idx="31">
                  <c:v>-6.0350276476325044</c:v>
                </c:pt>
                <c:pt idx="32">
                  <c:v>-6.0075171662695599</c:v>
                </c:pt>
                <c:pt idx="33">
                  <c:v>-5.9811283116964153</c:v>
                </c:pt>
                <c:pt idx="34">
                  <c:v>-5.9877574833922544</c:v>
                </c:pt>
                <c:pt idx="35">
                  <c:v>-5.9929131741090576</c:v>
                </c:pt>
                <c:pt idx="36">
                  <c:v>-6.0083924968293401</c:v>
                </c:pt>
                <c:pt idx="37">
                  <c:v>-5.9835272622867262</c:v>
                </c:pt>
                <c:pt idx="38">
                  <c:v>-5.9848480345674391</c:v>
                </c:pt>
                <c:pt idx="39">
                  <c:v>-6.023154727098329</c:v>
                </c:pt>
                <c:pt idx="40">
                  <c:v>-6.0586906778409872</c:v>
                </c:pt>
                <c:pt idx="41">
                  <c:v>-6.0372496573077328</c:v>
                </c:pt>
                <c:pt idx="42">
                  <c:v>-6.0349147028614745</c:v>
                </c:pt>
                <c:pt idx="43">
                  <c:v>-6.0641651542849475</c:v>
                </c:pt>
                <c:pt idx="44">
                  <c:v>-6.0618103032767365</c:v>
                </c:pt>
                <c:pt idx="45">
                  <c:v>-6.0275792373038355</c:v>
                </c:pt>
                <c:pt idx="46">
                  <c:v>-6.0013290987632679</c:v>
                </c:pt>
                <c:pt idx="47">
                  <c:v>-5.9731594749385488</c:v>
                </c:pt>
                <c:pt idx="48">
                  <c:v>-5.9693020827955134</c:v>
                </c:pt>
                <c:pt idx="49">
                  <c:v>-5.9572988763768899</c:v>
                </c:pt>
                <c:pt idx="50">
                  <c:v>-5.9482657250414421</c:v>
                </c:pt>
                <c:pt idx="51">
                  <c:v>-5.9463887440437873</c:v>
                </c:pt>
                <c:pt idx="52">
                  <c:v>-5.9851172978313052</c:v>
                </c:pt>
                <c:pt idx="53">
                  <c:v>-5.9518966868706134</c:v>
                </c:pt>
                <c:pt idx="54">
                  <c:v>-5.9581183079548525</c:v>
                </c:pt>
                <c:pt idx="55">
                  <c:v>-5.9627903298309795</c:v>
                </c:pt>
                <c:pt idx="56">
                  <c:v>-5.9566299350675891</c:v>
                </c:pt>
                <c:pt idx="57">
                  <c:v>-5.895813021698677</c:v>
                </c:pt>
                <c:pt idx="58">
                  <c:v>-5.914115838529816</c:v>
                </c:pt>
                <c:pt idx="59">
                  <c:v>-5.9132859239568951</c:v>
                </c:pt>
              </c:numCache>
            </c:numRef>
          </c:val>
          <c:smooth val="0"/>
        </c:ser>
        <c:ser>
          <c:idx val="2"/>
          <c:order val="2"/>
          <c:tx>
            <c:v>Periphery countries</c:v>
          </c:tx>
          <c:spPr>
            <a:ln w="22225">
              <a:solidFill>
                <a:schemeClr val="tx1"/>
              </a:solidFill>
              <a:prstDash val="dash"/>
            </a:ln>
          </c:spPr>
          <c:marker>
            <c:symbol val="none"/>
          </c:marker>
          <c:cat>
            <c:strRef>
              <c:f>'Baza Core3'!$B$1505:$B$1564</c:f>
              <c:strCache>
                <c:ptCount val="60"/>
                <c:pt idx="0">
                  <c:v>1999</c:v>
                </c:pt>
                <c:pt idx="1">
                  <c:v>1999q2</c:v>
                </c:pt>
                <c:pt idx="2">
                  <c:v>1999q3</c:v>
                </c:pt>
                <c:pt idx="3">
                  <c:v>1999q4</c:v>
                </c:pt>
                <c:pt idx="4">
                  <c:v>2000</c:v>
                </c:pt>
                <c:pt idx="5">
                  <c:v>2000q2</c:v>
                </c:pt>
                <c:pt idx="6">
                  <c:v>2000q3</c:v>
                </c:pt>
                <c:pt idx="7">
                  <c:v>2000q4</c:v>
                </c:pt>
                <c:pt idx="8">
                  <c:v>2001</c:v>
                </c:pt>
                <c:pt idx="9">
                  <c:v>2001q2</c:v>
                </c:pt>
                <c:pt idx="10">
                  <c:v>2001q3</c:v>
                </c:pt>
                <c:pt idx="11">
                  <c:v>2001q4</c:v>
                </c:pt>
                <c:pt idx="12">
                  <c:v>2002</c:v>
                </c:pt>
                <c:pt idx="13">
                  <c:v>2002q2</c:v>
                </c:pt>
                <c:pt idx="14">
                  <c:v>2002q3</c:v>
                </c:pt>
                <c:pt idx="15">
                  <c:v>2002q4</c:v>
                </c:pt>
                <c:pt idx="16">
                  <c:v>2003</c:v>
                </c:pt>
                <c:pt idx="17">
                  <c:v>2003q2</c:v>
                </c:pt>
                <c:pt idx="18">
                  <c:v>2003q3</c:v>
                </c:pt>
                <c:pt idx="19">
                  <c:v>2003q4</c:v>
                </c:pt>
                <c:pt idx="20">
                  <c:v>2004</c:v>
                </c:pt>
                <c:pt idx="21">
                  <c:v>2004q2</c:v>
                </c:pt>
                <c:pt idx="22">
                  <c:v>2004q3</c:v>
                </c:pt>
                <c:pt idx="23">
                  <c:v>2004q4</c:v>
                </c:pt>
                <c:pt idx="24">
                  <c:v>2005</c:v>
                </c:pt>
                <c:pt idx="25">
                  <c:v>2005q2</c:v>
                </c:pt>
                <c:pt idx="26">
                  <c:v>2005q3</c:v>
                </c:pt>
                <c:pt idx="27">
                  <c:v>2005q4</c:v>
                </c:pt>
                <c:pt idx="28">
                  <c:v>2006</c:v>
                </c:pt>
                <c:pt idx="29">
                  <c:v>2006q2</c:v>
                </c:pt>
                <c:pt idx="30">
                  <c:v>2006q3</c:v>
                </c:pt>
                <c:pt idx="31">
                  <c:v>2006q4</c:v>
                </c:pt>
                <c:pt idx="32">
                  <c:v>2007</c:v>
                </c:pt>
                <c:pt idx="33">
                  <c:v>2007q2</c:v>
                </c:pt>
                <c:pt idx="34">
                  <c:v>2007q3</c:v>
                </c:pt>
                <c:pt idx="35">
                  <c:v>2007q4</c:v>
                </c:pt>
                <c:pt idx="36">
                  <c:v>2008</c:v>
                </c:pt>
                <c:pt idx="37">
                  <c:v>2008q2</c:v>
                </c:pt>
                <c:pt idx="38">
                  <c:v>2008q3</c:v>
                </c:pt>
                <c:pt idx="39">
                  <c:v>2008q4</c:v>
                </c:pt>
                <c:pt idx="40">
                  <c:v>2009</c:v>
                </c:pt>
                <c:pt idx="41">
                  <c:v>2009q2</c:v>
                </c:pt>
                <c:pt idx="42">
                  <c:v>2009q3</c:v>
                </c:pt>
                <c:pt idx="43">
                  <c:v>2009q4</c:v>
                </c:pt>
                <c:pt idx="44">
                  <c:v>2010</c:v>
                </c:pt>
                <c:pt idx="45">
                  <c:v>2010q2</c:v>
                </c:pt>
                <c:pt idx="46">
                  <c:v>2010q3</c:v>
                </c:pt>
                <c:pt idx="47">
                  <c:v>2010q4</c:v>
                </c:pt>
                <c:pt idx="48">
                  <c:v>2011</c:v>
                </c:pt>
                <c:pt idx="49">
                  <c:v>2011q2</c:v>
                </c:pt>
                <c:pt idx="50">
                  <c:v>2011q3</c:v>
                </c:pt>
                <c:pt idx="51">
                  <c:v>2011q4</c:v>
                </c:pt>
                <c:pt idx="52">
                  <c:v>2012</c:v>
                </c:pt>
                <c:pt idx="53">
                  <c:v>2012q2</c:v>
                </c:pt>
                <c:pt idx="54">
                  <c:v>2012q3</c:v>
                </c:pt>
                <c:pt idx="55">
                  <c:v>2012q4</c:v>
                </c:pt>
                <c:pt idx="56">
                  <c:v>2013</c:v>
                </c:pt>
                <c:pt idx="57">
                  <c:v>2013q2</c:v>
                </c:pt>
                <c:pt idx="58">
                  <c:v>2013q3</c:v>
                </c:pt>
                <c:pt idx="59">
                  <c:v>2013q4</c:v>
                </c:pt>
              </c:strCache>
            </c:strRef>
          </c:cat>
          <c:val>
            <c:numRef>
              <c:f>'Baza Core3'!$N$1691:$N$1750</c:f>
              <c:numCache>
                <c:formatCode>0.000</c:formatCode>
                <c:ptCount val="60"/>
                <c:pt idx="0">
                  <c:v>-4.0550688046184877</c:v>
                </c:pt>
                <c:pt idx="1">
                  <c:v>-4.0745675006907955</c:v>
                </c:pt>
                <c:pt idx="2">
                  <c:v>-4.1198472082962887</c:v>
                </c:pt>
                <c:pt idx="3">
                  <c:v>-4.1017574984759015</c:v>
                </c:pt>
                <c:pt idx="4">
                  <c:v>-4.0812948820223136</c:v>
                </c:pt>
                <c:pt idx="5">
                  <c:v>-4.0640411732561885</c:v>
                </c:pt>
                <c:pt idx="6">
                  <c:v>-4.0917601674406914</c:v>
                </c:pt>
                <c:pt idx="7">
                  <c:v>-4.1097837397961792</c:v>
                </c:pt>
                <c:pt idx="8">
                  <c:v>-4.0625476860225671</c:v>
                </c:pt>
                <c:pt idx="9">
                  <c:v>-4.0165135388776765</c:v>
                </c:pt>
                <c:pt idx="10">
                  <c:v>-4.0445127963739882</c:v>
                </c:pt>
                <c:pt idx="11">
                  <c:v>-4.0439262842109382</c:v>
                </c:pt>
                <c:pt idx="12">
                  <c:v>-4.028912579522979</c:v>
                </c:pt>
                <c:pt idx="13">
                  <c:v>-4.0543260579778808</c:v>
                </c:pt>
                <c:pt idx="14">
                  <c:v>-4.0477922856236459</c:v>
                </c:pt>
                <c:pt idx="15">
                  <c:v>-4.0441598694202279</c:v>
                </c:pt>
                <c:pt idx="16">
                  <c:v>-4.0515581610548734</c:v>
                </c:pt>
                <c:pt idx="17">
                  <c:v>-4.0085302537840395</c:v>
                </c:pt>
                <c:pt idx="18">
                  <c:v>-4.0270129349132899</c:v>
                </c:pt>
                <c:pt idx="19">
                  <c:v>-4.0189847606764122</c:v>
                </c:pt>
                <c:pt idx="20">
                  <c:v>-4.0035553229915095</c:v>
                </c:pt>
                <c:pt idx="21">
                  <c:v>-4.0249254770948006</c:v>
                </c:pt>
                <c:pt idx="22">
                  <c:v>-4.0846862938937063</c:v>
                </c:pt>
                <c:pt idx="23">
                  <c:v>-4.0847549998363455</c:v>
                </c:pt>
                <c:pt idx="24">
                  <c:v>-4.0641470942246984</c:v>
                </c:pt>
                <c:pt idx="25">
                  <c:v>-4.0921136093587833</c:v>
                </c:pt>
                <c:pt idx="26">
                  <c:v>-4.1504861097962671</c:v>
                </c:pt>
                <c:pt idx="27">
                  <c:v>-4.1414058310691555</c:v>
                </c:pt>
                <c:pt idx="28">
                  <c:v>-4.1769873302296077</c:v>
                </c:pt>
                <c:pt idx="29">
                  <c:v>-4.181161615515288</c:v>
                </c:pt>
                <c:pt idx="30">
                  <c:v>-4.2217011689782877</c:v>
                </c:pt>
                <c:pt idx="31">
                  <c:v>-4.2159898137883145</c:v>
                </c:pt>
                <c:pt idx="32">
                  <c:v>-4.1693456016197485</c:v>
                </c:pt>
                <c:pt idx="33">
                  <c:v>-4.1986217141561424</c:v>
                </c:pt>
                <c:pt idx="34">
                  <c:v>-4.2450557204693427</c:v>
                </c:pt>
                <c:pt idx="35">
                  <c:v>-4.2195643835357703</c:v>
                </c:pt>
                <c:pt idx="36">
                  <c:v>-4.2376960241144523</c:v>
                </c:pt>
                <c:pt idx="37">
                  <c:v>-4.2616549465278295</c:v>
                </c:pt>
                <c:pt idx="38">
                  <c:v>-4.3114858132789253</c:v>
                </c:pt>
                <c:pt idx="39">
                  <c:v>-4.2917274945030757</c:v>
                </c:pt>
                <c:pt idx="40">
                  <c:v>-4.2208787112969155</c:v>
                </c:pt>
                <c:pt idx="41">
                  <c:v>-4.2188678273671636</c:v>
                </c:pt>
                <c:pt idx="42">
                  <c:v>-4.2616466741153394</c:v>
                </c:pt>
                <c:pt idx="43">
                  <c:v>-4.2621943211079003</c:v>
                </c:pt>
                <c:pt idx="44">
                  <c:v>-4.2564019064313925</c:v>
                </c:pt>
                <c:pt idx="45">
                  <c:v>-4.3039875631276345</c:v>
                </c:pt>
                <c:pt idx="46">
                  <c:v>-4.3592489511591834</c:v>
                </c:pt>
                <c:pt idx="47">
                  <c:v>-4.3245274174875368</c:v>
                </c:pt>
                <c:pt idx="48">
                  <c:v>-4.3491548736907655</c:v>
                </c:pt>
                <c:pt idx="49">
                  <c:v>-4.365014788327926</c:v>
                </c:pt>
                <c:pt idx="50">
                  <c:v>-4.4293441035356524</c:v>
                </c:pt>
                <c:pt idx="51">
                  <c:v>-4.4239679045351794</c:v>
                </c:pt>
                <c:pt idx="52">
                  <c:v>-4.4314863533092304</c:v>
                </c:pt>
                <c:pt idx="53">
                  <c:v>-4.4500673660668371</c:v>
                </c:pt>
                <c:pt idx="54">
                  <c:v>-4.4741516104172065</c:v>
                </c:pt>
                <c:pt idx="55">
                  <c:v>-4.4666752764980755</c:v>
                </c:pt>
                <c:pt idx="56">
                  <c:v>-4.4495503502918314</c:v>
                </c:pt>
                <c:pt idx="57">
                  <c:v>-4.4280448890993238</c:v>
                </c:pt>
                <c:pt idx="58">
                  <c:v>-4.4658968501258247</c:v>
                </c:pt>
                <c:pt idx="59">
                  <c:v>-4.4609778886647353</c:v>
                </c:pt>
              </c:numCache>
            </c:numRef>
          </c:val>
          <c:smooth val="0"/>
        </c:ser>
        <c:dLbls>
          <c:showLegendKey val="0"/>
          <c:showVal val="0"/>
          <c:showCatName val="0"/>
          <c:showSerName val="0"/>
          <c:showPercent val="0"/>
          <c:showBubbleSize val="0"/>
        </c:dLbls>
        <c:smooth val="0"/>
        <c:axId val="222436896"/>
        <c:axId val="222437456"/>
      </c:lineChart>
      <c:catAx>
        <c:axId val="222436896"/>
        <c:scaling>
          <c:orientation val="minMax"/>
        </c:scaling>
        <c:delete val="0"/>
        <c:axPos val="b"/>
        <c:numFmt formatCode="General" sourceLinked="1"/>
        <c:majorTickMark val="out"/>
        <c:minorTickMark val="none"/>
        <c:tickLblPos val="low"/>
        <c:txPr>
          <a:bodyPr rot="-5400000" vert="horz"/>
          <a:lstStyle/>
          <a:p>
            <a:pPr>
              <a:defRPr/>
            </a:pPr>
            <a:endParaRPr lang="mk-MK"/>
          </a:p>
        </c:txPr>
        <c:crossAx val="222437456"/>
        <c:crosses val="autoZero"/>
        <c:auto val="1"/>
        <c:lblAlgn val="ctr"/>
        <c:lblOffset val="100"/>
        <c:tickLblSkip val="4"/>
        <c:noMultiLvlLbl val="0"/>
      </c:catAx>
      <c:valAx>
        <c:axId val="222437456"/>
        <c:scaling>
          <c:orientation val="minMax"/>
          <c:max val="-3.5"/>
          <c:min val="-7"/>
        </c:scaling>
        <c:delete val="0"/>
        <c:axPos val="l"/>
        <c:majorGridlines/>
        <c:numFmt formatCode="0.00" sourceLinked="0"/>
        <c:majorTickMark val="out"/>
        <c:minorTickMark val="none"/>
        <c:tickLblPos val="nextTo"/>
        <c:crossAx val="222436896"/>
        <c:crosses val="autoZero"/>
        <c:crossBetween val="between"/>
        <c:majorUnit val="0.5"/>
      </c:valAx>
      <c:spPr>
        <a:noFill/>
        <a:ln>
          <a:solidFill>
            <a:schemeClr val="bg1">
              <a:lumMod val="65000"/>
            </a:schemeClr>
          </a:solidFill>
        </a:ln>
      </c:spPr>
    </c:plotArea>
    <c:legend>
      <c:legendPos val="r"/>
      <c:layout>
        <c:manualLayout>
          <c:xMode val="edge"/>
          <c:yMode val="edge"/>
          <c:x val="8.5240523796314097E-2"/>
          <c:y val="0.18802480572281421"/>
          <c:w val="0.52741907261592302"/>
          <c:h val="0.23826617261077659"/>
        </c:manualLayout>
      </c:layout>
      <c:overlay val="0"/>
    </c:legend>
    <c:plotVisOnly val="1"/>
    <c:dispBlanksAs val="gap"/>
    <c:showDLblsOverMax val="0"/>
  </c:chart>
  <c:txPr>
    <a:bodyPr/>
    <a:lstStyle/>
    <a:p>
      <a:pPr>
        <a:defRPr>
          <a:latin typeface="Tahoma" pitchFamily="34" charset="0"/>
          <a:ea typeface="Tahoma" pitchFamily="34" charset="0"/>
          <a:cs typeface="Tahoma" pitchFamily="34" charset="0"/>
        </a:defRPr>
      </a:pPr>
      <a:endParaRPr lang="mk-MK"/>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666445968055308E-2"/>
          <c:y val="5.1400554097404488E-2"/>
          <c:w val="0.84139285714285761"/>
          <c:h val="0.88128933594283188"/>
        </c:manualLayout>
      </c:layout>
      <c:lineChart>
        <c:grouping val="standard"/>
        <c:varyColors val="0"/>
        <c:ser>
          <c:idx val="0"/>
          <c:order val="0"/>
          <c:tx>
            <c:v>Whole sample</c:v>
          </c:tx>
          <c:marker>
            <c:symbol val="none"/>
          </c:marker>
          <c:cat>
            <c:strRef>
              <c:f>'Baza Core3'!$B$1505:$B$1564</c:f>
              <c:strCache>
                <c:ptCount val="60"/>
                <c:pt idx="0">
                  <c:v>1999</c:v>
                </c:pt>
                <c:pt idx="1">
                  <c:v>1999q2</c:v>
                </c:pt>
                <c:pt idx="2">
                  <c:v>1999q3</c:v>
                </c:pt>
                <c:pt idx="3">
                  <c:v>1999q4</c:v>
                </c:pt>
                <c:pt idx="4">
                  <c:v>2000</c:v>
                </c:pt>
                <c:pt idx="5">
                  <c:v>2000q2</c:v>
                </c:pt>
                <c:pt idx="6">
                  <c:v>2000q3</c:v>
                </c:pt>
                <c:pt idx="7">
                  <c:v>2000q4</c:v>
                </c:pt>
                <c:pt idx="8">
                  <c:v>2001</c:v>
                </c:pt>
                <c:pt idx="9">
                  <c:v>2001q2</c:v>
                </c:pt>
                <c:pt idx="10">
                  <c:v>2001q3</c:v>
                </c:pt>
                <c:pt idx="11">
                  <c:v>2001q4</c:v>
                </c:pt>
                <c:pt idx="12">
                  <c:v>2002</c:v>
                </c:pt>
                <c:pt idx="13">
                  <c:v>2002q2</c:v>
                </c:pt>
                <c:pt idx="14">
                  <c:v>2002q3</c:v>
                </c:pt>
                <c:pt idx="15">
                  <c:v>2002q4</c:v>
                </c:pt>
                <c:pt idx="16">
                  <c:v>2003</c:v>
                </c:pt>
                <c:pt idx="17">
                  <c:v>2003q2</c:v>
                </c:pt>
                <c:pt idx="18">
                  <c:v>2003q3</c:v>
                </c:pt>
                <c:pt idx="19">
                  <c:v>2003q4</c:v>
                </c:pt>
                <c:pt idx="20">
                  <c:v>2004</c:v>
                </c:pt>
                <c:pt idx="21">
                  <c:v>2004q2</c:v>
                </c:pt>
                <c:pt idx="22">
                  <c:v>2004q3</c:v>
                </c:pt>
                <c:pt idx="23">
                  <c:v>2004q4</c:v>
                </c:pt>
                <c:pt idx="24">
                  <c:v>2005</c:v>
                </c:pt>
                <c:pt idx="25">
                  <c:v>2005q2</c:v>
                </c:pt>
                <c:pt idx="26">
                  <c:v>2005q3</c:v>
                </c:pt>
                <c:pt idx="27">
                  <c:v>2005q4</c:v>
                </c:pt>
                <c:pt idx="28">
                  <c:v>2006</c:v>
                </c:pt>
                <c:pt idx="29">
                  <c:v>2006q2</c:v>
                </c:pt>
                <c:pt idx="30">
                  <c:v>2006q3</c:v>
                </c:pt>
                <c:pt idx="31">
                  <c:v>2006q4</c:v>
                </c:pt>
                <c:pt idx="32">
                  <c:v>2007</c:v>
                </c:pt>
                <c:pt idx="33">
                  <c:v>2007q2</c:v>
                </c:pt>
                <c:pt idx="34">
                  <c:v>2007q3</c:v>
                </c:pt>
                <c:pt idx="35">
                  <c:v>2007q4</c:v>
                </c:pt>
                <c:pt idx="36">
                  <c:v>2008</c:v>
                </c:pt>
                <c:pt idx="37">
                  <c:v>2008q2</c:v>
                </c:pt>
                <c:pt idx="38">
                  <c:v>2008q3</c:v>
                </c:pt>
                <c:pt idx="39">
                  <c:v>2008q4</c:v>
                </c:pt>
                <c:pt idx="40">
                  <c:v>2009</c:v>
                </c:pt>
                <c:pt idx="41">
                  <c:v>2009q2</c:v>
                </c:pt>
                <c:pt idx="42">
                  <c:v>2009q3</c:v>
                </c:pt>
                <c:pt idx="43">
                  <c:v>2009q4</c:v>
                </c:pt>
                <c:pt idx="44">
                  <c:v>2010</c:v>
                </c:pt>
                <c:pt idx="45">
                  <c:v>2010q2</c:v>
                </c:pt>
                <c:pt idx="46">
                  <c:v>2010q3</c:v>
                </c:pt>
                <c:pt idx="47">
                  <c:v>2010q4</c:v>
                </c:pt>
                <c:pt idx="48">
                  <c:v>2011</c:v>
                </c:pt>
                <c:pt idx="49">
                  <c:v>2011q2</c:v>
                </c:pt>
                <c:pt idx="50">
                  <c:v>2011q3</c:v>
                </c:pt>
                <c:pt idx="51">
                  <c:v>2011q4</c:v>
                </c:pt>
                <c:pt idx="52">
                  <c:v>2012</c:v>
                </c:pt>
                <c:pt idx="53">
                  <c:v>2012q2</c:v>
                </c:pt>
                <c:pt idx="54">
                  <c:v>2012q3</c:v>
                </c:pt>
                <c:pt idx="55">
                  <c:v>2012q4</c:v>
                </c:pt>
                <c:pt idx="56">
                  <c:v>2013</c:v>
                </c:pt>
                <c:pt idx="57">
                  <c:v>2013q2</c:v>
                </c:pt>
                <c:pt idx="58">
                  <c:v>2013q3</c:v>
                </c:pt>
                <c:pt idx="59">
                  <c:v>2013q4</c:v>
                </c:pt>
              </c:strCache>
            </c:strRef>
          </c:cat>
          <c:val>
            <c:numRef>
              <c:f>'Baza Core3'!$O$1567:$O$1626</c:f>
              <c:numCache>
                <c:formatCode>0.000</c:formatCode>
                <c:ptCount val="60"/>
                <c:pt idx="0">
                  <c:v>-6.4295522413089854</c:v>
                </c:pt>
                <c:pt idx="1">
                  <c:v>-6.4384469338556123</c:v>
                </c:pt>
                <c:pt idx="2">
                  <c:v>-6.3831317165944865</c:v>
                </c:pt>
                <c:pt idx="3">
                  <c:v>-6.2926975950876738</c:v>
                </c:pt>
                <c:pt idx="4">
                  <c:v>-6.2339755249233724</c:v>
                </c:pt>
                <c:pt idx="5">
                  <c:v>-6.2342168326093228</c:v>
                </c:pt>
                <c:pt idx="6">
                  <c:v>-6.2061285259764505</c:v>
                </c:pt>
                <c:pt idx="7">
                  <c:v>-6.1211287880651852</c:v>
                </c:pt>
                <c:pt idx="8">
                  <c:v>-6.1425675787621685</c:v>
                </c:pt>
                <c:pt idx="9">
                  <c:v>-6.1432106383894389</c:v>
                </c:pt>
                <c:pt idx="10">
                  <c:v>-6.1676711692621726</c:v>
                </c:pt>
                <c:pt idx="11">
                  <c:v>-6.1461881483855665</c:v>
                </c:pt>
                <c:pt idx="12">
                  <c:v>-6.1558187950573169</c:v>
                </c:pt>
                <c:pt idx="13">
                  <c:v>-6.1051934203653975</c:v>
                </c:pt>
                <c:pt idx="14">
                  <c:v>-6.1397558422273448</c:v>
                </c:pt>
                <c:pt idx="15">
                  <c:v>-6.1052182615057919</c:v>
                </c:pt>
                <c:pt idx="16">
                  <c:v>-6.1374686759601813</c:v>
                </c:pt>
                <c:pt idx="17">
                  <c:v>-6.0648727531048729</c:v>
                </c:pt>
                <c:pt idx="18">
                  <c:v>-6.1013879239829691</c:v>
                </c:pt>
                <c:pt idx="19">
                  <c:v>-6.0742978364879745</c:v>
                </c:pt>
                <c:pt idx="20">
                  <c:v>-6.0134441531531522</c:v>
                </c:pt>
                <c:pt idx="21">
                  <c:v>-6.0356619756739924</c:v>
                </c:pt>
                <c:pt idx="22">
                  <c:v>-6.1174163880753314</c:v>
                </c:pt>
                <c:pt idx="23">
                  <c:v>-6.0181636303933725</c:v>
                </c:pt>
                <c:pt idx="24">
                  <c:v>-5.9935053321979765</c:v>
                </c:pt>
                <c:pt idx="25">
                  <c:v>-5.9807874588779875</c:v>
                </c:pt>
                <c:pt idx="26">
                  <c:v>-5.9912712260969743</c:v>
                </c:pt>
                <c:pt idx="27">
                  <c:v>-5.9643934328284915</c:v>
                </c:pt>
                <c:pt idx="28">
                  <c:v>-5.9653385850306426</c:v>
                </c:pt>
                <c:pt idx="29">
                  <c:v>-5.9033643037095382</c:v>
                </c:pt>
                <c:pt idx="30">
                  <c:v>-5.924190686157524</c:v>
                </c:pt>
                <c:pt idx="31">
                  <c:v>-5.8988497051638191</c:v>
                </c:pt>
                <c:pt idx="32">
                  <c:v>-5.8510965052661916</c:v>
                </c:pt>
                <c:pt idx="33">
                  <c:v>-5.8463413614300999</c:v>
                </c:pt>
                <c:pt idx="34">
                  <c:v>-5.9101835791129647</c:v>
                </c:pt>
                <c:pt idx="35">
                  <c:v>-5.8641368621799357</c:v>
                </c:pt>
                <c:pt idx="36">
                  <c:v>-5.8577253797293531</c:v>
                </c:pt>
                <c:pt idx="37">
                  <c:v>-5.7604751290172285</c:v>
                </c:pt>
                <c:pt idx="38">
                  <c:v>-5.6968648144689791</c:v>
                </c:pt>
                <c:pt idx="39">
                  <c:v>-5.9070114672271981</c:v>
                </c:pt>
                <c:pt idx="40">
                  <c:v>-6.063435808607518</c:v>
                </c:pt>
                <c:pt idx="41">
                  <c:v>-6.0948785859483294</c:v>
                </c:pt>
                <c:pt idx="42">
                  <c:v>-6.0661062575644031</c:v>
                </c:pt>
                <c:pt idx="43">
                  <c:v>-5.9660728629033724</c:v>
                </c:pt>
                <c:pt idx="44">
                  <c:v>-5.9009862253620398</c:v>
                </c:pt>
                <c:pt idx="45">
                  <c:v>-5.9366426791044891</c:v>
                </c:pt>
                <c:pt idx="46">
                  <c:v>-5.9673005281720775</c:v>
                </c:pt>
                <c:pt idx="47">
                  <c:v>-5.8698502670377248</c:v>
                </c:pt>
                <c:pt idx="48">
                  <c:v>-5.8527598016669264</c:v>
                </c:pt>
                <c:pt idx="49">
                  <c:v>-5.7901745942287155</c:v>
                </c:pt>
                <c:pt idx="50">
                  <c:v>-5.7892517829672503</c:v>
                </c:pt>
                <c:pt idx="51">
                  <c:v>-5.8142770756909545</c:v>
                </c:pt>
                <c:pt idx="52">
                  <c:v>-5.7983504387142499</c:v>
                </c:pt>
                <c:pt idx="53">
                  <c:v>-5.793992390863643</c:v>
                </c:pt>
                <c:pt idx="54">
                  <c:v>-5.8886566256700394</c:v>
                </c:pt>
                <c:pt idx="55">
                  <c:v>-5.8763628395272196</c:v>
                </c:pt>
                <c:pt idx="56">
                  <c:v>-5.8157726116869055</c:v>
                </c:pt>
                <c:pt idx="57">
                  <c:v>-5.8079643131948764</c:v>
                </c:pt>
                <c:pt idx="58">
                  <c:v>-5.8769287405729083</c:v>
                </c:pt>
                <c:pt idx="59">
                  <c:v>-5.8404460302104555</c:v>
                </c:pt>
              </c:numCache>
            </c:numRef>
          </c:val>
          <c:smooth val="0"/>
        </c:ser>
        <c:ser>
          <c:idx val="1"/>
          <c:order val="1"/>
          <c:tx>
            <c:v>Transition countries</c:v>
          </c:tx>
          <c:spPr>
            <a:ln>
              <a:prstDash val="sysDot"/>
            </a:ln>
          </c:spPr>
          <c:marker>
            <c:symbol val="none"/>
          </c:marker>
          <c:cat>
            <c:strRef>
              <c:f>'Baza Core3'!$B$1505:$B$1564</c:f>
              <c:strCache>
                <c:ptCount val="60"/>
                <c:pt idx="0">
                  <c:v>1999</c:v>
                </c:pt>
                <c:pt idx="1">
                  <c:v>1999q2</c:v>
                </c:pt>
                <c:pt idx="2">
                  <c:v>1999q3</c:v>
                </c:pt>
                <c:pt idx="3">
                  <c:v>1999q4</c:v>
                </c:pt>
                <c:pt idx="4">
                  <c:v>2000</c:v>
                </c:pt>
                <c:pt idx="5">
                  <c:v>2000q2</c:v>
                </c:pt>
                <c:pt idx="6">
                  <c:v>2000q3</c:v>
                </c:pt>
                <c:pt idx="7">
                  <c:v>2000q4</c:v>
                </c:pt>
                <c:pt idx="8">
                  <c:v>2001</c:v>
                </c:pt>
                <c:pt idx="9">
                  <c:v>2001q2</c:v>
                </c:pt>
                <c:pt idx="10">
                  <c:v>2001q3</c:v>
                </c:pt>
                <c:pt idx="11">
                  <c:v>2001q4</c:v>
                </c:pt>
                <c:pt idx="12">
                  <c:v>2002</c:v>
                </c:pt>
                <c:pt idx="13">
                  <c:v>2002q2</c:v>
                </c:pt>
                <c:pt idx="14">
                  <c:v>2002q3</c:v>
                </c:pt>
                <c:pt idx="15">
                  <c:v>2002q4</c:v>
                </c:pt>
                <c:pt idx="16">
                  <c:v>2003</c:v>
                </c:pt>
                <c:pt idx="17">
                  <c:v>2003q2</c:v>
                </c:pt>
                <c:pt idx="18">
                  <c:v>2003q3</c:v>
                </c:pt>
                <c:pt idx="19">
                  <c:v>2003q4</c:v>
                </c:pt>
                <c:pt idx="20">
                  <c:v>2004</c:v>
                </c:pt>
                <c:pt idx="21">
                  <c:v>2004q2</c:v>
                </c:pt>
                <c:pt idx="22">
                  <c:v>2004q3</c:v>
                </c:pt>
                <c:pt idx="23">
                  <c:v>2004q4</c:v>
                </c:pt>
                <c:pt idx="24">
                  <c:v>2005</c:v>
                </c:pt>
                <c:pt idx="25">
                  <c:v>2005q2</c:v>
                </c:pt>
                <c:pt idx="26">
                  <c:v>2005q3</c:v>
                </c:pt>
                <c:pt idx="27">
                  <c:v>2005q4</c:v>
                </c:pt>
                <c:pt idx="28">
                  <c:v>2006</c:v>
                </c:pt>
                <c:pt idx="29">
                  <c:v>2006q2</c:v>
                </c:pt>
                <c:pt idx="30">
                  <c:v>2006q3</c:v>
                </c:pt>
                <c:pt idx="31">
                  <c:v>2006q4</c:v>
                </c:pt>
                <c:pt idx="32">
                  <c:v>2007</c:v>
                </c:pt>
                <c:pt idx="33">
                  <c:v>2007q2</c:v>
                </c:pt>
                <c:pt idx="34">
                  <c:v>2007q3</c:v>
                </c:pt>
                <c:pt idx="35">
                  <c:v>2007q4</c:v>
                </c:pt>
                <c:pt idx="36">
                  <c:v>2008</c:v>
                </c:pt>
                <c:pt idx="37">
                  <c:v>2008q2</c:v>
                </c:pt>
                <c:pt idx="38">
                  <c:v>2008q3</c:v>
                </c:pt>
                <c:pt idx="39">
                  <c:v>2008q4</c:v>
                </c:pt>
                <c:pt idx="40">
                  <c:v>2009</c:v>
                </c:pt>
                <c:pt idx="41">
                  <c:v>2009q2</c:v>
                </c:pt>
                <c:pt idx="42">
                  <c:v>2009q3</c:v>
                </c:pt>
                <c:pt idx="43">
                  <c:v>2009q4</c:v>
                </c:pt>
                <c:pt idx="44">
                  <c:v>2010</c:v>
                </c:pt>
                <c:pt idx="45">
                  <c:v>2010q2</c:v>
                </c:pt>
                <c:pt idx="46">
                  <c:v>2010q3</c:v>
                </c:pt>
                <c:pt idx="47">
                  <c:v>2010q4</c:v>
                </c:pt>
                <c:pt idx="48">
                  <c:v>2011</c:v>
                </c:pt>
                <c:pt idx="49">
                  <c:v>2011q2</c:v>
                </c:pt>
                <c:pt idx="50">
                  <c:v>2011q3</c:v>
                </c:pt>
                <c:pt idx="51">
                  <c:v>2011q4</c:v>
                </c:pt>
                <c:pt idx="52">
                  <c:v>2012</c:v>
                </c:pt>
                <c:pt idx="53">
                  <c:v>2012q2</c:v>
                </c:pt>
                <c:pt idx="54">
                  <c:v>2012q3</c:v>
                </c:pt>
                <c:pt idx="55">
                  <c:v>2012q4</c:v>
                </c:pt>
                <c:pt idx="56">
                  <c:v>2013</c:v>
                </c:pt>
                <c:pt idx="57">
                  <c:v>2013q2</c:v>
                </c:pt>
                <c:pt idx="58">
                  <c:v>2013q3</c:v>
                </c:pt>
                <c:pt idx="59">
                  <c:v>2013q4</c:v>
                </c:pt>
              </c:strCache>
            </c:strRef>
          </c:cat>
          <c:val>
            <c:numRef>
              <c:f>'Baza Core3'!$O$1629:$O$1688</c:f>
              <c:numCache>
                <c:formatCode>0.000</c:formatCode>
                <c:ptCount val="60"/>
                <c:pt idx="0">
                  <c:v>-6.9806941514663094</c:v>
                </c:pt>
                <c:pt idx="1">
                  <c:v>-6.9954190647693864</c:v>
                </c:pt>
                <c:pt idx="2">
                  <c:v>-6.9049343918686166</c:v>
                </c:pt>
                <c:pt idx="3">
                  <c:v>-6.8104853516626145</c:v>
                </c:pt>
                <c:pt idx="4">
                  <c:v>-6.7619509249025826</c:v>
                </c:pt>
                <c:pt idx="5">
                  <c:v>-6.7725643394240214</c:v>
                </c:pt>
                <c:pt idx="6">
                  <c:v>-6.7241594080059919</c:v>
                </c:pt>
                <c:pt idx="7">
                  <c:v>-6.6353905809179956</c:v>
                </c:pt>
                <c:pt idx="8">
                  <c:v>-6.6727867628782453</c:v>
                </c:pt>
                <c:pt idx="9">
                  <c:v>-6.6794145093483968</c:v>
                </c:pt>
                <c:pt idx="10">
                  <c:v>-6.6803897314550307</c:v>
                </c:pt>
                <c:pt idx="11">
                  <c:v>-6.6549781288309413</c:v>
                </c:pt>
                <c:pt idx="12">
                  <c:v>-6.6781696743008094</c:v>
                </c:pt>
                <c:pt idx="13">
                  <c:v>-6.6031211176856361</c:v>
                </c:pt>
                <c:pt idx="14">
                  <c:v>-6.6387757733845927</c:v>
                </c:pt>
                <c:pt idx="15">
                  <c:v>-6.6043055779264463</c:v>
                </c:pt>
                <c:pt idx="16">
                  <c:v>-6.6486680751325133</c:v>
                </c:pt>
                <c:pt idx="17">
                  <c:v>-6.5538318800776398</c:v>
                </c:pt>
                <c:pt idx="18">
                  <c:v>-6.5859288792011768</c:v>
                </c:pt>
                <c:pt idx="19">
                  <c:v>-6.5701186549881001</c:v>
                </c:pt>
                <c:pt idx="20">
                  <c:v>-6.5156119098736953</c:v>
                </c:pt>
                <c:pt idx="21">
                  <c:v>-6.5273196023667275</c:v>
                </c:pt>
                <c:pt idx="22">
                  <c:v>-6.5964976346266084</c:v>
                </c:pt>
                <c:pt idx="23">
                  <c:v>-6.4923969332167459</c:v>
                </c:pt>
                <c:pt idx="24">
                  <c:v>-6.4845966273875035</c:v>
                </c:pt>
                <c:pt idx="25">
                  <c:v>-6.4646908797370077</c:v>
                </c:pt>
                <c:pt idx="26">
                  <c:v>-6.4553212033463714</c:v>
                </c:pt>
                <c:pt idx="27">
                  <c:v>-6.4240298911588729</c:v>
                </c:pt>
                <c:pt idx="28">
                  <c:v>-6.4161539291022374</c:v>
                </c:pt>
                <c:pt idx="29">
                  <c:v>-6.3385633622516924</c:v>
                </c:pt>
                <c:pt idx="30">
                  <c:v>-6.3441372195952557</c:v>
                </c:pt>
                <c:pt idx="31">
                  <c:v>-6.3227791033373473</c:v>
                </c:pt>
                <c:pt idx="32">
                  <c:v>-6.2802940415932884</c:v>
                </c:pt>
                <c:pt idx="33">
                  <c:v>-6.2616674357520772</c:v>
                </c:pt>
                <c:pt idx="34">
                  <c:v>-6.3166594042127802</c:v>
                </c:pt>
                <c:pt idx="35">
                  <c:v>-6.2770624287129939</c:v>
                </c:pt>
                <c:pt idx="36">
                  <c:v>-6.270762826455309</c:v>
                </c:pt>
                <c:pt idx="37">
                  <c:v>-6.1613651342488094</c:v>
                </c:pt>
                <c:pt idx="38">
                  <c:v>-6.0866883460343137</c:v>
                </c:pt>
                <c:pt idx="39">
                  <c:v>-6.3096318956149524</c:v>
                </c:pt>
                <c:pt idx="40">
                  <c:v>-6.4916433790363124</c:v>
                </c:pt>
                <c:pt idx="41">
                  <c:v>-6.5181372573874201</c:v>
                </c:pt>
                <c:pt idx="42">
                  <c:v>-6.4790195114506712</c:v>
                </c:pt>
                <c:pt idx="43">
                  <c:v>-6.3855587965037026</c:v>
                </c:pt>
                <c:pt idx="44">
                  <c:v>-6.3221643509956769</c:v>
                </c:pt>
                <c:pt idx="45">
                  <c:v>-6.3381674048295924</c:v>
                </c:pt>
                <c:pt idx="46">
                  <c:v>-6.349656405914625</c:v>
                </c:pt>
                <c:pt idx="47">
                  <c:v>-6.2537769592003372</c:v>
                </c:pt>
                <c:pt idx="48">
                  <c:v>-6.2302425297329513</c:v>
                </c:pt>
                <c:pt idx="49">
                  <c:v>-6.1605659156987045</c:v>
                </c:pt>
                <c:pt idx="50">
                  <c:v>-6.142291657525405</c:v>
                </c:pt>
                <c:pt idx="51">
                  <c:v>-6.1679942484299888</c:v>
                </c:pt>
                <c:pt idx="52">
                  <c:v>-6.1601717746081945</c:v>
                </c:pt>
                <c:pt idx="53">
                  <c:v>-6.1431239303788274</c:v>
                </c:pt>
                <c:pt idx="54">
                  <c:v>-6.2340308907201294</c:v>
                </c:pt>
                <c:pt idx="55">
                  <c:v>-6.2243941647302155</c:v>
                </c:pt>
                <c:pt idx="56">
                  <c:v>-6.1666467227969264</c:v>
                </c:pt>
                <c:pt idx="57">
                  <c:v>-6.1496194400063979</c:v>
                </c:pt>
                <c:pt idx="58">
                  <c:v>-6.2140296223885212</c:v>
                </c:pt>
                <c:pt idx="59">
                  <c:v>-6.1782597450714434</c:v>
                </c:pt>
              </c:numCache>
            </c:numRef>
          </c:val>
          <c:smooth val="0"/>
        </c:ser>
        <c:ser>
          <c:idx val="2"/>
          <c:order val="2"/>
          <c:tx>
            <c:v>Periphery</c:v>
          </c:tx>
          <c:spPr>
            <a:ln w="22225">
              <a:solidFill>
                <a:schemeClr val="tx1"/>
              </a:solidFill>
              <a:prstDash val="dash"/>
            </a:ln>
          </c:spPr>
          <c:marker>
            <c:symbol val="none"/>
          </c:marker>
          <c:cat>
            <c:strRef>
              <c:f>'Baza Core3'!$B$1505:$B$1564</c:f>
              <c:strCache>
                <c:ptCount val="60"/>
                <c:pt idx="0">
                  <c:v>1999</c:v>
                </c:pt>
                <c:pt idx="1">
                  <c:v>1999q2</c:v>
                </c:pt>
                <c:pt idx="2">
                  <c:v>1999q3</c:v>
                </c:pt>
                <c:pt idx="3">
                  <c:v>1999q4</c:v>
                </c:pt>
                <c:pt idx="4">
                  <c:v>2000</c:v>
                </c:pt>
                <c:pt idx="5">
                  <c:v>2000q2</c:v>
                </c:pt>
                <c:pt idx="6">
                  <c:v>2000q3</c:v>
                </c:pt>
                <c:pt idx="7">
                  <c:v>2000q4</c:v>
                </c:pt>
                <c:pt idx="8">
                  <c:v>2001</c:v>
                </c:pt>
                <c:pt idx="9">
                  <c:v>2001q2</c:v>
                </c:pt>
                <c:pt idx="10">
                  <c:v>2001q3</c:v>
                </c:pt>
                <c:pt idx="11">
                  <c:v>2001q4</c:v>
                </c:pt>
                <c:pt idx="12">
                  <c:v>2002</c:v>
                </c:pt>
                <c:pt idx="13">
                  <c:v>2002q2</c:v>
                </c:pt>
                <c:pt idx="14">
                  <c:v>2002q3</c:v>
                </c:pt>
                <c:pt idx="15">
                  <c:v>2002q4</c:v>
                </c:pt>
                <c:pt idx="16">
                  <c:v>2003</c:v>
                </c:pt>
                <c:pt idx="17">
                  <c:v>2003q2</c:v>
                </c:pt>
                <c:pt idx="18">
                  <c:v>2003q3</c:v>
                </c:pt>
                <c:pt idx="19">
                  <c:v>2003q4</c:v>
                </c:pt>
                <c:pt idx="20">
                  <c:v>2004</c:v>
                </c:pt>
                <c:pt idx="21">
                  <c:v>2004q2</c:v>
                </c:pt>
                <c:pt idx="22">
                  <c:v>2004q3</c:v>
                </c:pt>
                <c:pt idx="23">
                  <c:v>2004q4</c:v>
                </c:pt>
                <c:pt idx="24">
                  <c:v>2005</c:v>
                </c:pt>
                <c:pt idx="25">
                  <c:v>2005q2</c:v>
                </c:pt>
                <c:pt idx="26">
                  <c:v>2005q3</c:v>
                </c:pt>
                <c:pt idx="27">
                  <c:v>2005q4</c:v>
                </c:pt>
                <c:pt idx="28">
                  <c:v>2006</c:v>
                </c:pt>
                <c:pt idx="29">
                  <c:v>2006q2</c:v>
                </c:pt>
                <c:pt idx="30">
                  <c:v>2006q3</c:v>
                </c:pt>
                <c:pt idx="31">
                  <c:v>2006q4</c:v>
                </c:pt>
                <c:pt idx="32">
                  <c:v>2007</c:v>
                </c:pt>
                <c:pt idx="33">
                  <c:v>2007q2</c:v>
                </c:pt>
                <c:pt idx="34">
                  <c:v>2007q3</c:v>
                </c:pt>
                <c:pt idx="35">
                  <c:v>2007q4</c:v>
                </c:pt>
                <c:pt idx="36">
                  <c:v>2008</c:v>
                </c:pt>
                <c:pt idx="37">
                  <c:v>2008q2</c:v>
                </c:pt>
                <c:pt idx="38">
                  <c:v>2008q3</c:v>
                </c:pt>
                <c:pt idx="39">
                  <c:v>2008q4</c:v>
                </c:pt>
                <c:pt idx="40">
                  <c:v>2009</c:v>
                </c:pt>
                <c:pt idx="41">
                  <c:v>2009q2</c:v>
                </c:pt>
                <c:pt idx="42">
                  <c:v>2009q3</c:v>
                </c:pt>
                <c:pt idx="43">
                  <c:v>2009q4</c:v>
                </c:pt>
                <c:pt idx="44">
                  <c:v>2010</c:v>
                </c:pt>
                <c:pt idx="45">
                  <c:v>2010q2</c:v>
                </c:pt>
                <c:pt idx="46">
                  <c:v>2010q3</c:v>
                </c:pt>
                <c:pt idx="47">
                  <c:v>2010q4</c:v>
                </c:pt>
                <c:pt idx="48">
                  <c:v>2011</c:v>
                </c:pt>
                <c:pt idx="49">
                  <c:v>2011q2</c:v>
                </c:pt>
                <c:pt idx="50">
                  <c:v>2011q3</c:v>
                </c:pt>
                <c:pt idx="51">
                  <c:v>2011q4</c:v>
                </c:pt>
                <c:pt idx="52">
                  <c:v>2012</c:v>
                </c:pt>
                <c:pt idx="53">
                  <c:v>2012q2</c:v>
                </c:pt>
                <c:pt idx="54">
                  <c:v>2012q3</c:v>
                </c:pt>
                <c:pt idx="55">
                  <c:v>2012q4</c:v>
                </c:pt>
                <c:pt idx="56">
                  <c:v>2013</c:v>
                </c:pt>
                <c:pt idx="57">
                  <c:v>2013q2</c:v>
                </c:pt>
                <c:pt idx="58">
                  <c:v>2013q3</c:v>
                </c:pt>
                <c:pt idx="59">
                  <c:v>2013q4</c:v>
                </c:pt>
              </c:strCache>
            </c:strRef>
          </c:cat>
          <c:val>
            <c:numRef>
              <c:f>'Baza Core3'!$O$1691:$O$1750</c:f>
              <c:numCache>
                <c:formatCode>0.000</c:formatCode>
                <c:ptCount val="60"/>
                <c:pt idx="0">
                  <c:v>-4.6658981288055843</c:v>
                </c:pt>
                <c:pt idx="1">
                  <c:v>-4.6561361149315363</c:v>
                </c:pt>
                <c:pt idx="2">
                  <c:v>-4.7133631557173121</c:v>
                </c:pt>
                <c:pt idx="3">
                  <c:v>-4.6357767740478115</c:v>
                </c:pt>
                <c:pt idx="4">
                  <c:v>-4.5444542449898897</c:v>
                </c:pt>
                <c:pt idx="5">
                  <c:v>-4.5115048108022782</c:v>
                </c:pt>
                <c:pt idx="6">
                  <c:v>-4.5484297034818839</c:v>
                </c:pt>
                <c:pt idx="7">
                  <c:v>-4.4754910509361903</c:v>
                </c:pt>
                <c:pt idx="8">
                  <c:v>-4.4458661895907126</c:v>
                </c:pt>
                <c:pt idx="9">
                  <c:v>-4.4273582513207668</c:v>
                </c:pt>
                <c:pt idx="10">
                  <c:v>-4.5269717702450265</c:v>
                </c:pt>
                <c:pt idx="11">
                  <c:v>-4.5180602109603294</c:v>
                </c:pt>
                <c:pt idx="12">
                  <c:v>-4.4842959814781524</c:v>
                </c:pt>
                <c:pt idx="13">
                  <c:v>-4.5118247889406424</c:v>
                </c:pt>
                <c:pt idx="14">
                  <c:v>-4.5428920625241522</c:v>
                </c:pt>
                <c:pt idx="15">
                  <c:v>-4.5081388489596685</c:v>
                </c:pt>
                <c:pt idx="16">
                  <c:v>-4.5016305986087399</c:v>
                </c:pt>
                <c:pt idx="17">
                  <c:v>-4.5002035467920232</c:v>
                </c:pt>
                <c:pt idx="18">
                  <c:v>-4.5508568672846907</c:v>
                </c:pt>
                <c:pt idx="19">
                  <c:v>-4.4876712172875761</c:v>
                </c:pt>
                <c:pt idx="20">
                  <c:v>-4.4065073316474095</c:v>
                </c:pt>
                <c:pt idx="21">
                  <c:v>-4.4623575702572049</c:v>
                </c:pt>
                <c:pt idx="22">
                  <c:v>-4.5843563991113054</c:v>
                </c:pt>
                <c:pt idx="23">
                  <c:v>-4.5006170613585299</c:v>
                </c:pt>
                <c:pt idx="24">
                  <c:v>-4.4220131875914541</c:v>
                </c:pt>
                <c:pt idx="25">
                  <c:v>-4.4322965121290894</c:v>
                </c:pt>
                <c:pt idx="26">
                  <c:v>-4.5063112988989165</c:v>
                </c:pt>
                <c:pt idx="27">
                  <c:v>-4.4935567661712765</c:v>
                </c:pt>
                <c:pt idx="28">
                  <c:v>-4.5227294840014984</c:v>
                </c:pt>
                <c:pt idx="29">
                  <c:v>-4.5107273163745871</c:v>
                </c:pt>
                <c:pt idx="30">
                  <c:v>-4.5803617791567159</c:v>
                </c:pt>
                <c:pt idx="31">
                  <c:v>-4.5422756310084695</c:v>
                </c:pt>
                <c:pt idx="32">
                  <c:v>-4.4776643890194814</c:v>
                </c:pt>
                <c:pt idx="33">
                  <c:v>-4.5172979235998394</c:v>
                </c:pt>
                <c:pt idx="34">
                  <c:v>-4.6094609387935979</c:v>
                </c:pt>
                <c:pt idx="35">
                  <c:v>-4.5427750492742653</c:v>
                </c:pt>
                <c:pt idx="36">
                  <c:v>-4.5360055502063386</c:v>
                </c:pt>
                <c:pt idx="37">
                  <c:v>-4.4776271122761946</c:v>
                </c:pt>
                <c:pt idx="38">
                  <c:v>-4.4494295134599504</c:v>
                </c:pt>
                <c:pt idx="39">
                  <c:v>-4.6186260963864365</c:v>
                </c:pt>
                <c:pt idx="40">
                  <c:v>-4.6931715832354506</c:v>
                </c:pt>
                <c:pt idx="41">
                  <c:v>-4.7404508373431629</c:v>
                </c:pt>
                <c:pt idx="42">
                  <c:v>-4.7447838451284365</c:v>
                </c:pt>
                <c:pt idx="43">
                  <c:v>-4.6237178753822672</c:v>
                </c:pt>
                <c:pt idx="44">
                  <c:v>-4.5532162233343589</c:v>
                </c:pt>
                <c:pt idx="45">
                  <c:v>-4.6517635567841173</c:v>
                </c:pt>
                <c:pt idx="46">
                  <c:v>-4.7437617193960024</c:v>
                </c:pt>
                <c:pt idx="47">
                  <c:v>-4.6412848521174217</c:v>
                </c:pt>
                <c:pt idx="48">
                  <c:v>-4.6448150718556809</c:v>
                </c:pt>
                <c:pt idx="49">
                  <c:v>-4.6049223655247706</c:v>
                </c:pt>
                <c:pt idx="50">
                  <c:v>-4.6595241843810484</c:v>
                </c:pt>
                <c:pt idx="51">
                  <c:v>-4.6823821229259615</c:v>
                </c:pt>
                <c:pt idx="52">
                  <c:v>-4.6405221638536318</c:v>
                </c:pt>
                <c:pt idx="53">
                  <c:v>-4.6767714644149834</c:v>
                </c:pt>
                <c:pt idx="54">
                  <c:v>-4.7834589775097651</c:v>
                </c:pt>
                <c:pt idx="55">
                  <c:v>-4.7626625988776334</c:v>
                </c:pt>
                <c:pt idx="56">
                  <c:v>-4.6929754561348371</c:v>
                </c:pt>
                <c:pt idx="57">
                  <c:v>-4.7146679073980007</c:v>
                </c:pt>
                <c:pt idx="58">
                  <c:v>-4.7982059187629416</c:v>
                </c:pt>
                <c:pt idx="59">
                  <c:v>-4.7594421426553124</c:v>
                </c:pt>
              </c:numCache>
            </c:numRef>
          </c:val>
          <c:smooth val="0"/>
        </c:ser>
        <c:dLbls>
          <c:showLegendKey val="0"/>
          <c:showVal val="0"/>
          <c:showCatName val="0"/>
          <c:showSerName val="0"/>
          <c:showPercent val="0"/>
          <c:showBubbleSize val="0"/>
        </c:dLbls>
        <c:smooth val="0"/>
        <c:axId val="222566880"/>
        <c:axId val="222567440"/>
      </c:lineChart>
      <c:catAx>
        <c:axId val="222566880"/>
        <c:scaling>
          <c:orientation val="minMax"/>
        </c:scaling>
        <c:delete val="0"/>
        <c:axPos val="b"/>
        <c:numFmt formatCode="General" sourceLinked="1"/>
        <c:majorTickMark val="out"/>
        <c:minorTickMark val="none"/>
        <c:tickLblPos val="low"/>
        <c:txPr>
          <a:bodyPr rot="-5400000" vert="horz"/>
          <a:lstStyle/>
          <a:p>
            <a:pPr>
              <a:defRPr/>
            </a:pPr>
            <a:endParaRPr lang="mk-MK"/>
          </a:p>
        </c:txPr>
        <c:crossAx val="222567440"/>
        <c:crosses val="autoZero"/>
        <c:auto val="1"/>
        <c:lblAlgn val="ctr"/>
        <c:lblOffset val="100"/>
        <c:tickLblSkip val="4"/>
        <c:noMultiLvlLbl val="0"/>
      </c:catAx>
      <c:valAx>
        <c:axId val="222567440"/>
        <c:scaling>
          <c:orientation val="minMax"/>
          <c:max val="-3.5"/>
          <c:min val="-7"/>
        </c:scaling>
        <c:delete val="0"/>
        <c:axPos val="l"/>
        <c:majorGridlines/>
        <c:numFmt formatCode="0.00" sourceLinked="0"/>
        <c:majorTickMark val="out"/>
        <c:minorTickMark val="none"/>
        <c:tickLblPos val="nextTo"/>
        <c:crossAx val="222566880"/>
        <c:crosses val="autoZero"/>
        <c:crossBetween val="between"/>
        <c:majorUnit val="0.5"/>
      </c:valAx>
      <c:spPr>
        <a:noFill/>
        <a:ln>
          <a:solidFill>
            <a:schemeClr val="bg1">
              <a:lumMod val="65000"/>
            </a:schemeClr>
          </a:solidFill>
        </a:ln>
      </c:spPr>
    </c:plotArea>
    <c:legend>
      <c:legendPos val="r"/>
      <c:layout>
        <c:manualLayout>
          <c:xMode val="edge"/>
          <c:yMode val="edge"/>
          <c:x val="5.4494147690998092E-2"/>
          <c:y val="0.28857717175597064"/>
          <c:w val="0.57899553096403633"/>
          <c:h val="0.24439049996799253"/>
        </c:manualLayout>
      </c:layout>
      <c:overlay val="0"/>
    </c:legend>
    <c:plotVisOnly val="1"/>
    <c:dispBlanksAs val="gap"/>
    <c:showDLblsOverMax val="0"/>
  </c:chart>
  <c:txPr>
    <a:bodyPr/>
    <a:lstStyle/>
    <a:p>
      <a:pPr>
        <a:defRPr>
          <a:latin typeface="Tahoma" pitchFamily="34" charset="0"/>
          <a:ea typeface="Tahoma" pitchFamily="34" charset="0"/>
          <a:cs typeface="Tahoma" pitchFamily="34" charset="0"/>
        </a:defRPr>
      </a:pPr>
      <a:endParaRPr lang="mk-MK"/>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6664459680552955E-2"/>
          <c:y val="5.1400554097404488E-2"/>
          <c:w val="0.8829465691788525"/>
          <c:h val="0.69781097301588513"/>
        </c:manualLayout>
      </c:layout>
      <c:lineChart>
        <c:grouping val="standard"/>
        <c:varyColors val="0"/>
        <c:ser>
          <c:idx val="0"/>
          <c:order val="0"/>
          <c:tx>
            <c:v>Whole sample</c:v>
          </c:tx>
          <c:marker>
            <c:symbol val="none"/>
          </c:marker>
          <c:cat>
            <c:strRef>
              <c:f>'Baza Core3'!$B$1567:$B$1626</c:f>
              <c:strCache>
                <c:ptCount val="60"/>
                <c:pt idx="0">
                  <c:v>1999</c:v>
                </c:pt>
                <c:pt idx="1">
                  <c:v>1999q2</c:v>
                </c:pt>
                <c:pt idx="2">
                  <c:v>1999q3</c:v>
                </c:pt>
                <c:pt idx="3">
                  <c:v>1999q4</c:v>
                </c:pt>
                <c:pt idx="4">
                  <c:v>2000</c:v>
                </c:pt>
                <c:pt idx="5">
                  <c:v>2000q2</c:v>
                </c:pt>
                <c:pt idx="6">
                  <c:v>2000q3</c:v>
                </c:pt>
                <c:pt idx="7">
                  <c:v>2000q4</c:v>
                </c:pt>
                <c:pt idx="8">
                  <c:v>2001</c:v>
                </c:pt>
                <c:pt idx="9">
                  <c:v>2001q2</c:v>
                </c:pt>
                <c:pt idx="10">
                  <c:v>2001q3</c:v>
                </c:pt>
                <c:pt idx="11">
                  <c:v>2001q4</c:v>
                </c:pt>
                <c:pt idx="12">
                  <c:v>2002</c:v>
                </c:pt>
                <c:pt idx="13">
                  <c:v>2002q2</c:v>
                </c:pt>
                <c:pt idx="14">
                  <c:v>2002q3</c:v>
                </c:pt>
                <c:pt idx="15">
                  <c:v>2002q4</c:v>
                </c:pt>
                <c:pt idx="16">
                  <c:v>2003</c:v>
                </c:pt>
                <c:pt idx="17">
                  <c:v>2003q2</c:v>
                </c:pt>
                <c:pt idx="18">
                  <c:v>2003q3</c:v>
                </c:pt>
                <c:pt idx="19">
                  <c:v>2003q4</c:v>
                </c:pt>
                <c:pt idx="20">
                  <c:v>2004</c:v>
                </c:pt>
                <c:pt idx="21">
                  <c:v>2004q2</c:v>
                </c:pt>
                <c:pt idx="22">
                  <c:v>2004q3</c:v>
                </c:pt>
                <c:pt idx="23">
                  <c:v>2004q4</c:v>
                </c:pt>
                <c:pt idx="24">
                  <c:v>2005</c:v>
                </c:pt>
                <c:pt idx="25">
                  <c:v>2005q2</c:v>
                </c:pt>
                <c:pt idx="26">
                  <c:v>2005q3</c:v>
                </c:pt>
                <c:pt idx="27">
                  <c:v>2005q4</c:v>
                </c:pt>
                <c:pt idx="28">
                  <c:v>2006</c:v>
                </c:pt>
                <c:pt idx="29">
                  <c:v>2006q2</c:v>
                </c:pt>
                <c:pt idx="30">
                  <c:v>2006q3</c:v>
                </c:pt>
                <c:pt idx="31">
                  <c:v>2006q4</c:v>
                </c:pt>
                <c:pt idx="32">
                  <c:v>2007</c:v>
                </c:pt>
                <c:pt idx="33">
                  <c:v>2007q2</c:v>
                </c:pt>
                <c:pt idx="34">
                  <c:v>2007q3</c:v>
                </c:pt>
                <c:pt idx="35">
                  <c:v>2007q4</c:v>
                </c:pt>
                <c:pt idx="36">
                  <c:v>2008</c:v>
                </c:pt>
                <c:pt idx="37">
                  <c:v>2008q2</c:v>
                </c:pt>
                <c:pt idx="38">
                  <c:v>2008q3</c:v>
                </c:pt>
                <c:pt idx="39">
                  <c:v>2008q4</c:v>
                </c:pt>
                <c:pt idx="40">
                  <c:v>2009</c:v>
                </c:pt>
                <c:pt idx="41">
                  <c:v>2009q2</c:v>
                </c:pt>
                <c:pt idx="42">
                  <c:v>2009q3</c:v>
                </c:pt>
                <c:pt idx="43">
                  <c:v>2009q4</c:v>
                </c:pt>
                <c:pt idx="44">
                  <c:v>2010</c:v>
                </c:pt>
                <c:pt idx="45">
                  <c:v>2010q2</c:v>
                </c:pt>
                <c:pt idx="46">
                  <c:v>2010q3</c:v>
                </c:pt>
                <c:pt idx="47">
                  <c:v>2010q4</c:v>
                </c:pt>
                <c:pt idx="48">
                  <c:v>2011</c:v>
                </c:pt>
                <c:pt idx="49">
                  <c:v>2011q2</c:v>
                </c:pt>
                <c:pt idx="50">
                  <c:v>2011q3</c:v>
                </c:pt>
                <c:pt idx="51">
                  <c:v>2011q4</c:v>
                </c:pt>
                <c:pt idx="52">
                  <c:v>2012</c:v>
                </c:pt>
                <c:pt idx="53">
                  <c:v>2012q2</c:v>
                </c:pt>
                <c:pt idx="54">
                  <c:v>2012q3</c:v>
                </c:pt>
                <c:pt idx="55">
                  <c:v>2012q4</c:v>
                </c:pt>
                <c:pt idx="56">
                  <c:v>2013</c:v>
                </c:pt>
                <c:pt idx="57">
                  <c:v>2013q2</c:v>
                </c:pt>
                <c:pt idx="58">
                  <c:v>2013q3</c:v>
                </c:pt>
                <c:pt idx="59">
                  <c:v>2013q4</c:v>
                </c:pt>
              </c:strCache>
            </c:strRef>
          </c:cat>
          <c:val>
            <c:numRef>
              <c:f>'Baza Core3'!$Z$1567:$Z$1626</c:f>
              <c:numCache>
                <c:formatCode>0.0</c:formatCode>
                <c:ptCount val="60"/>
                <c:pt idx="0">
                  <c:v>29.074541819428227</c:v>
                </c:pt>
                <c:pt idx="1">
                  <c:v>30.040269436841889</c:v>
                </c:pt>
                <c:pt idx="2">
                  <c:v>31.968724188528441</c:v>
                </c:pt>
                <c:pt idx="3">
                  <c:v>34.133095135469063</c:v>
                </c:pt>
                <c:pt idx="4">
                  <c:v>31.782031726462112</c:v>
                </c:pt>
                <c:pt idx="5">
                  <c:v>31.0750384203224</c:v>
                </c:pt>
                <c:pt idx="6">
                  <c:v>29.257175798457379</c:v>
                </c:pt>
                <c:pt idx="7">
                  <c:v>33.105587129510624</c:v>
                </c:pt>
                <c:pt idx="8">
                  <c:v>33.256464889799574</c:v>
                </c:pt>
                <c:pt idx="9">
                  <c:v>31.843720234386318</c:v>
                </c:pt>
                <c:pt idx="10">
                  <c:v>31.647543289161725</c:v>
                </c:pt>
                <c:pt idx="11">
                  <c:v>33.374952178305684</c:v>
                </c:pt>
                <c:pt idx="12">
                  <c:v>30.803184434221127</c:v>
                </c:pt>
                <c:pt idx="13">
                  <c:v>32.545395153728762</c:v>
                </c:pt>
                <c:pt idx="14">
                  <c:v>33.208174516223451</c:v>
                </c:pt>
                <c:pt idx="15">
                  <c:v>35.516866608073954</c:v>
                </c:pt>
                <c:pt idx="16">
                  <c:v>32.985012577183902</c:v>
                </c:pt>
                <c:pt idx="17">
                  <c:v>36.126254424780967</c:v>
                </c:pt>
                <c:pt idx="18">
                  <c:v>36.425360185880315</c:v>
                </c:pt>
                <c:pt idx="19">
                  <c:v>34.614946796388594</c:v>
                </c:pt>
                <c:pt idx="20">
                  <c:v>36.145988890432456</c:v>
                </c:pt>
                <c:pt idx="21">
                  <c:v>37.471759205313589</c:v>
                </c:pt>
                <c:pt idx="22">
                  <c:v>36.088597363720908</c:v>
                </c:pt>
                <c:pt idx="23">
                  <c:v>36.163149736624412</c:v>
                </c:pt>
                <c:pt idx="24">
                  <c:v>35.988224962079691</c:v>
                </c:pt>
                <c:pt idx="25">
                  <c:v>37.928355889675757</c:v>
                </c:pt>
                <c:pt idx="26">
                  <c:v>37.891082883630055</c:v>
                </c:pt>
                <c:pt idx="27">
                  <c:v>39.535096316418183</c:v>
                </c:pt>
                <c:pt idx="28">
                  <c:v>38.524979659091784</c:v>
                </c:pt>
                <c:pt idx="29">
                  <c:v>40.710583929226004</c:v>
                </c:pt>
                <c:pt idx="30">
                  <c:v>38.896956660614975</c:v>
                </c:pt>
                <c:pt idx="31">
                  <c:v>38.225510802313913</c:v>
                </c:pt>
                <c:pt idx="32">
                  <c:v>40.849263586622463</c:v>
                </c:pt>
                <c:pt idx="33">
                  <c:v>39.196617962236026</c:v>
                </c:pt>
                <c:pt idx="34">
                  <c:v>40.78572855148991</c:v>
                </c:pt>
                <c:pt idx="35">
                  <c:v>40.583894345454304</c:v>
                </c:pt>
                <c:pt idx="36">
                  <c:v>40.655226056941991</c:v>
                </c:pt>
                <c:pt idx="37">
                  <c:v>42.169030334496362</c:v>
                </c:pt>
                <c:pt idx="38">
                  <c:v>41.496459513769842</c:v>
                </c:pt>
                <c:pt idx="39">
                  <c:v>41.536572417427401</c:v>
                </c:pt>
                <c:pt idx="40">
                  <c:v>39.837870824590546</c:v>
                </c:pt>
                <c:pt idx="41">
                  <c:v>41.402162825969988</c:v>
                </c:pt>
                <c:pt idx="42">
                  <c:v>42.125011065166525</c:v>
                </c:pt>
                <c:pt idx="43">
                  <c:v>42.62198229148224</c:v>
                </c:pt>
                <c:pt idx="44">
                  <c:v>41.338225453088974</c:v>
                </c:pt>
                <c:pt idx="45">
                  <c:v>40.160057280589868</c:v>
                </c:pt>
                <c:pt idx="46">
                  <c:v>41.268689302538839</c:v>
                </c:pt>
                <c:pt idx="47">
                  <c:v>41.405014016473082</c:v>
                </c:pt>
                <c:pt idx="48">
                  <c:v>39.275317010132113</c:v>
                </c:pt>
                <c:pt idx="49">
                  <c:v>39.934486558241773</c:v>
                </c:pt>
                <c:pt idx="50">
                  <c:v>41.864313176786005</c:v>
                </c:pt>
                <c:pt idx="51">
                  <c:v>39.647222288759153</c:v>
                </c:pt>
                <c:pt idx="52">
                  <c:v>40.202326782104237</c:v>
                </c:pt>
                <c:pt idx="53">
                  <c:v>40.465301518565987</c:v>
                </c:pt>
                <c:pt idx="54">
                  <c:v>40.426504095696927</c:v>
                </c:pt>
                <c:pt idx="55">
                  <c:v>40.818053471746467</c:v>
                </c:pt>
                <c:pt idx="56">
                  <c:v>39.881671155705192</c:v>
                </c:pt>
                <c:pt idx="57">
                  <c:v>41.870012211262107</c:v>
                </c:pt>
                <c:pt idx="58">
                  <c:v>41.771959307257006</c:v>
                </c:pt>
                <c:pt idx="59">
                  <c:v>40.483303767491044</c:v>
                </c:pt>
              </c:numCache>
            </c:numRef>
          </c:val>
          <c:smooth val="0"/>
        </c:ser>
        <c:ser>
          <c:idx val="1"/>
          <c:order val="1"/>
          <c:tx>
            <c:v>Transition countries</c:v>
          </c:tx>
          <c:spPr>
            <a:ln>
              <a:prstDash val="sysDot"/>
            </a:ln>
          </c:spPr>
          <c:marker>
            <c:symbol val="none"/>
          </c:marker>
          <c:cat>
            <c:strRef>
              <c:f>'Baza Core3'!$B$1505:$B$1564</c:f>
              <c:strCache>
                <c:ptCount val="60"/>
                <c:pt idx="0">
                  <c:v>1999</c:v>
                </c:pt>
                <c:pt idx="1">
                  <c:v>1999q2</c:v>
                </c:pt>
                <c:pt idx="2">
                  <c:v>1999q3</c:v>
                </c:pt>
                <c:pt idx="3">
                  <c:v>1999q4</c:v>
                </c:pt>
                <c:pt idx="4">
                  <c:v>2000</c:v>
                </c:pt>
                <c:pt idx="5">
                  <c:v>2000q2</c:v>
                </c:pt>
                <c:pt idx="6">
                  <c:v>2000q3</c:v>
                </c:pt>
                <c:pt idx="7">
                  <c:v>2000q4</c:v>
                </c:pt>
                <c:pt idx="8">
                  <c:v>2001</c:v>
                </c:pt>
                <c:pt idx="9">
                  <c:v>2001q2</c:v>
                </c:pt>
                <c:pt idx="10">
                  <c:v>2001q3</c:v>
                </c:pt>
                <c:pt idx="11">
                  <c:v>2001q4</c:v>
                </c:pt>
                <c:pt idx="12">
                  <c:v>2002</c:v>
                </c:pt>
                <c:pt idx="13">
                  <c:v>2002q2</c:v>
                </c:pt>
                <c:pt idx="14">
                  <c:v>2002q3</c:v>
                </c:pt>
                <c:pt idx="15">
                  <c:v>2002q4</c:v>
                </c:pt>
                <c:pt idx="16">
                  <c:v>2003</c:v>
                </c:pt>
                <c:pt idx="17">
                  <c:v>2003q2</c:v>
                </c:pt>
                <c:pt idx="18">
                  <c:v>2003q3</c:v>
                </c:pt>
                <c:pt idx="19">
                  <c:v>2003q4</c:v>
                </c:pt>
                <c:pt idx="20">
                  <c:v>2004</c:v>
                </c:pt>
                <c:pt idx="21">
                  <c:v>2004q2</c:v>
                </c:pt>
                <c:pt idx="22">
                  <c:v>2004q3</c:v>
                </c:pt>
                <c:pt idx="23">
                  <c:v>2004q4</c:v>
                </c:pt>
                <c:pt idx="24">
                  <c:v>2005</c:v>
                </c:pt>
                <c:pt idx="25">
                  <c:v>2005q2</c:v>
                </c:pt>
                <c:pt idx="26">
                  <c:v>2005q3</c:v>
                </c:pt>
                <c:pt idx="27">
                  <c:v>2005q4</c:v>
                </c:pt>
                <c:pt idx="28">
                  <c:v>2006</c:v>
                </c:pt>
                <c:pt idx="29">
                  <c:v>2006q2</c:v>
                </c:pt>
                <c:pt idx="30">
                  <c:v>2006q3</c:v>
                </c:pt>
                <c:pt idx="31">
                  <c:v>2006q4</c:v>
                </c:pt>
                <c:pt idx="32">
                  <c:v>2007</c:v>
                </c:pt>
                <c:pt idx="33">
                  <c:v>2007q2</c:v>
                </c:pt>
                <c:pt idx="34">
                  <c:v>2007q3</c:v>
                </c:pt>
                <c:pt idx="35">
                  <c:v>2007q4</c:v>
                </c:pt>
                <c:pt idx="36">
                  <c:v>2008</c:v>
                </c:pt>
                <c:pt idx="37">
                  <c:v>2008q2</c:v>
                </c:pt>
                <c:pt idx="38">
                  <c:v>2008q3</c:v>
                </c:pt>
                <c:pt idx="39">
                  <c:v>2008q4</c:v>
                </c:pt>
                <c:pt idx="40">
                  <c:v>2009</c:v>
                </c:pt>
                <c:pt idx="41">
                  <c:v>2009q2</c:v>
                </c:pt>
                <c:pt idx="42">
                  <c:v>2009q3</c:v>
                </c:pt>
                <c:pt idx="43">
                  <c:v>2009q4</c:v>
                </c:pt>
                <c:pt idx="44">
                  <c:v>2010</c:v>
                </c:pt>
                <c:pt idx="45">
                  <c:v>2010q2</c:v>
                </c:pt>
                <c:pt idx="46">
                  <c:v>2010q3</c:v>
                </c:pt>
                <c:pt idx="47">
                  <c:v>2010q4</c:v>
                </c:pt>
                <c:pt idx="48">
                  <c:v>2011</c:v>
                </c:pt>
                <c:pt idx="49">
                  <c:v>2011q2</c:v>
                </c:pt>
                <c:pt idx="50">
                  <c:v>2011q3</c:v>
                </c:pt>
                <c:pt idx="51">
                  <c:v>2011q4</c:v>
                </c:pt>
                <c:pt idx="52">
                  <c:v>2012</c:v>
                </c:pt>
                <c:pt idx="53">
                  <c:v>2012q2</c:v>
                </c:pt>
                <c:pt idx="54">
                  <c:v>2012q3</c:v>
                </c:pt>
                <c:pt idx="55">
                  <c:v>2012q4</c:v>
                </c:pt>
                <c:pt idx="56">
                  <c:v>2013</c:v>
                </c:pt>
                <c:pt idx="57">
                  <c:v>2013q2</c:v>
                </c:pt>
                <c:pt idx="58">
                  <c:v>2013q3</c:v>
                </c:pt>
                <c:pt idx="59">
                  <c:v>2013q4</c:v>
                </c:pt>
              </c:strCache>
            </c:strRef>
          </c:cat>
          <c:val>
            <c:numRef>
              <c:f>'Baza Core3'!$Z$1629:$Z$1688</c:f>
              <c:numCache>
                <c:formatCode>0.0</c:formatCode>
                <c:ptCount val="60"/>
                <c:pt idx="0">
                  <c:v>24.725697057350889</c:v>
                </c:pt>
                <c:pt idx="1">
                  <c:v>25.943671582622589</c:v>
                </c:pt>
                <c:pt idx="2">
                  <c:v>27.164837237683692</c:v>
                </c:pt>
                <c:pt idx="3">
                  <c:v>29.514027603825433</c:v>
                </c:pt>
                <c:pt idx="4">
                  <c:v>27.813690745892131</c:v>
                </c:pt>
                <c:pt idx="5">
                  <c:v>26.456531077379701</c:v>
                </c:pt>
                <c:pt idx="6">
                  <c:v>23.258538220382253</c:v>
                </c:pt>
                <c:pt idx="7">
                  <c:v>28.991931598987026</c:v>
                </c:pt>
                <c:pt idx="8">
                  <c:v>28.929270569100421</c:v>
                </c:pt>
                <c:pt idx="9">
                  <c:v>27.091697591717526</c:v>
                </c:pt>
                <c:pt idx="10">
                  <c:v>25.76947782733718</c:v>
                </c:pt>
                <c:pt idx="11">
                  <c:v>28.714024040663269</c:v>
                </c:pt>
                <c:pt idx="12">
                  <c:v>26.236082182698535</c:v>
                </c:pt>
                <c:pt idx="13">
                  <c:v>27.910503250649189</c:v>
                </c:pt>
                <c:pt idx="14">
                  <c:v>28.209553177014591</c:v>
                </c:pt>
                <c:pt idx="15">
                  <c:v>31.458980920891875</c:v>
                </c:pt>
                <c:pt idx="16">
                  <c:v>28.462015870222125</c:v>
                </c:pt>
                <c:pt idx="17">
                  <c:v>31.600018983080538</c:v>
                </c:pt>
                <c:pt idx="18">
                  <c:v>31.940908898903089</c:v>
                </c:pt>
                <c:pt idx="19">
                  <c:v>29.155175261768768</c:v>
                </c:pt>
                <c:pt idx="20">
                  <c:v>31.838596861918639</c:v>
                </c:pt>
                <c:pt idx="21">
                  <c:v>33.268249945094063</c:v>
                </c:pt>
                <c:pt idx="22">
                  <c:v>30.751653602595876</c:v>
                </c:pt>
                <c:pt idx="23">
                  <c:v>31.539356099007332</c:v>
                </c:pt>
                <c:pt idx="24">
                  <c:v>31.840126750952656</c:v>
                </c:pt>
                <c:pt idx="25">
                  <c:v>34.26898337947555</c:v>
                </c:pt>
                <c:pt idx="26">
                  <c:v>33.438267821751992</c:v>
                </c:pt>
                <c:pt idx="27">
                  <c:v>36.079808454088955</c:v>
                </c:pt>
                <c:pt idx="28">
                  <c:v>35.097239333826138</c:v>
                </c:pt>
                <c:pt idx="29">
                  <c:v>37.855010628232286</c:v>
                </c:pt>
                <c:pt idx="30">
                  <c:v>34.690025523188162</c:v>
                </c:pt>
                <c:pt idx="31">
                  <c:v>34.966858933234334</c:v>
                </c:pt>
                <c:pt idx="32">
                  <c:v>38.240138935109997</c:v>
                </c:pt>
                <c:pt idx="33">
                  <c:v>36.249361902168111</c:v>
                </c:pt>
                <c:pt idx="34">
                  <c:v>37.667085661240122</c:v>
                </c:pt>
                <c:pt idx="35">
                  <c:v>37.80717416562787</c:v>
                </c:pt>
                <c:pt idx="36">
                  <c:v>38.208157276000613</c:v>
                </c:pt>
                <c:pt idx="37">
                  <c:v>40.122441343177954</c:v>
                </c:pt>
                <c:pt idx="38">
                  <c:v>38.693186183418177</c:v>
                </c:pt>
                <c:pt idx="39">
                  <c:v>38.817852652890444</c:v>
                </c:pt>
                <c:pt idx="40">
                  <c:v>36.530451871651096</c:v>
                </c:pt>
                <c:pt idx="41">
                  <c:v>38.428699242553158</c:v>
                </c:pt>
                <c:pt idx="42">
                  <c:v>38.729223553993045</c:v>
                </c:pt>
                <c:pt idx="43">
                  <c:v>39.858781652622532</c:v>
                </c:pt>
                <c:pt idx="44">
                  <c:v>38.472622841833733</c:v>
                </c:pt>
                <c:pt idx="45">
                  <c:v>37.368757601655901</c:v>
                </c:pt>
                <c:pt idx="46">
                  <c:v>38.464601108402064</c:v>
                </c:pt>
                <c:pt idx="47">
                  <c:v>38.637868826818355</c:v>
                </c:pt>
                <c:pt idx="48">
                  <c:v>36.033928720031163</c:v>
                </c:pt>
                <c:pt idx="49">
                  <c:v>37.217482673842177</c:v>
                </c:pt>
                <c:pt idx="50">
                  <c:v>39.116105446181137</c:v>
                </c:pt>
                <c:pt idx="51">
                  <c:v>37.364334325019762</c:v>
                </c:pt>
                <c:pt idx="52">
                  <c:v>38.122904556925313</c:v>
                </c:pt>
                <c:pt idx="53">
                  <c:v>38.275539568759037</c:v>
                </c:pt>
                <c:pt idx="54">
                  <c:v>38.150803436301992</c:v>
                </c:pt>
                <c:pt idx="55">
                  <c:v>38.986427586281494</c:v>
                </c:pt>
                <c:pt idx="56">
                  <c:v>37.609302142019466</c:v>
                </c:pt>
                <c:pt idx="57">
                  <c:v>40.002607830266172</c:v>
                </c:pt>
                <c:pt idx="58">
                  <c:v>39.497539390348315</c:v>
                </c:pt>
                <c:pt idx="59">
                  <c:v>38.137458975321607</c:v>
                </c:pt>
              </c:numCache>
            </c:numRef>
          </c:val>
          <c:smooth val="0"/>
        </c:ser>
        <c:ser>
          <c:idx val="2"/>
          <c:order val="2"/>
          <c:tx>
            <c:v>Periphery countries</c:v>
          </c:tx>
          <c:spPr>
            <a:ln w="22225">
              <a:solidFill>
                <a:schemeClr val="tx1"/>
              </a:solidFill>
              <a:prstDash val="dash"/>
            </a:ln>
          </c:spPr>
          <c:marker>
            <c:symbol val="none"/>
          </c:marker>
          <c:cat>
            <c:strRef>
              <c:f>'Baza Core3'!$B$1505:$B$1564</c:f>
              <c:strCache>
                <c:ptCount val="60"/>
                <c:pt idx="0">
                  <c:v>1999</c:v>
                </c:pt>
                <c:pt idx="1">
                  <c:v>1999q2</c:v>
                </c:pt>
                <c:pt idx="2">
                  <c:v>1999q3</c:v>
                </c:pt>
                <c:pt idx="3">
                  <c:v>1999q4</c:v>
                </c:pt>
                <c:pt idx="4">
                  <c:v>2000</c:v>
                </c:pt>
                <c:pt idx="5">
                  <c:v>2000q2</c:v>
                </c:pt>
                <c:pt idx="6">
                  <c:v>2000q3</c:v>
                </c:pt>
                <c:pt idx="7">
                  <c:v>2000q4</c:v>
                </c:pt>
                <c:pt idx="8">
                  <c:v>2001</c:v>
                </c:pt>
                <c:pt idx="9">
                  <c:v>2001q2</c:v>
                </c:pt>
                <c:pt idx="10">
                  <c:v>2001q3</c:v>
                </c:pt>
                <c:pt idx="11">
                  <c:v>2001q4</c:v>
                </c:pt>
                <c:pt idx="12">
                  <c:v>2002</c:v>
                </c:pt>
                <c:pt idx="13">
                  <c:v>2002q2</c:v>
                </c:pt>
                <c:pt idx="14">
                  <c:v>2002q3</c:v>
                </c:pt>
                <c:pt idx="15">
                  <c:v>2002q4</c:v>
                </c:pt>
                <c:pt idx="16">
                  <c:v>2003</c:v>
                </c:pt>
                <c:pt idx="17">
                  <c:v>2003q2</c:v>
                </c:pt>
                <c:pt idx="18">
                  <c:v>2003q3</c:v>
                </c:pt>
                <c:pt idx="19">
                  <c:v>2003q4</c:v>
                </c:pt>
                <c:pt idx="20">
                  <c:v>2004</c:v>
                </c:pt>
                <c:pt idx="21">
                  <c:v>2004q2</c:v>
                </c:pt>
                <c:pt idx="22">
                  <c:v>2004q3</c:v>
                </c:pt>
                <c:pt idx="23">
                  <c:v>2004q4</c:v>
                </c:pt>
                <c:pt idx="24">
                  <c:v>2005</c:v>
                </c:pt>
                <c:pt idx="25">
                  <c:v>2005q2</c:v>
                </c:pt>
                <c:pt idx="26">
                  <c:v>2005q3</c:v>
                </c:pt>
                <c:pt idx="27">
                  <c:v>2005q4</c:v>
                </c:pt>
                <c:pt idx="28">
                  <c:v>2006</c:v>
                </c:pt>
                <c:pt idx="29">
                  <c:v>2006q2</c:v>
                </c:pt>
                <c:pt idx="30">
                  <c:v>2006q3</c:v>
                </c:pt>
                <c:pt idx="31">
                  <c:v>2006q4</c:v>
                </c:pt>
                <c:pt idx="32">
                  <c:v>2007</c:v>
                </c:pt>
                <c:pt idx="33">
                  <c:v>2007q2</c:v>
                </c:pt>
                <c:pt idx="34">
                  <c:v>2007q3</c:v>
                </c:pt>
                <c:pt idx="35">
                  <c:v>2007q4</c:v>
                </c:pt>
                <c:pt idx="36">
                  <c:v>2008</c:v>
                </c:pt>
                <c:pt idx="37">
                  <c:v>2008q2</c:v>
                </c:pt>
                <c:pt idx="38">
                  <c:v>2008q3</c:v>
                </c:pt>
                <c:pt idx="39">
                  <c:v>2008q4</c:v>
                </c:pt>
                <c:pt idx="40">
                  <c:v>2009</c:v>
                </c:pt>
                <c:pt idx="41">
                  <c:v>2009q2</c:v>
                </c:pt>
                <c:pt idx="42">
                  <c:v>2009q3</c:v>
                </c:pt>
                <c:pt idx="43">
                  <c:v>2009q4</c:v>
                </c:pt>
                <c:pt idx="44">
                  <c:v>2010</c:v>
                </c:pt>
                <c:pt idx="45">
                  <c:v>2010q2</c:v>
                </c:pt>
                <c:pt idx="46">
                  <c:v>2010q3</c:v>
                </c:pt>
                <c:pt idx="47">
                  <c:v>2010q4</c:v>
                </c:pt>
                <c:pt idx="48">
                  <c:v>2011</c:v>
                </c:pt>
                <c:pt idx="49">
                  <c:v>2011q2</c:v>
                </c:pt>
                <c:pt idx="50">
                  <c:v>2011q3</c:v>
                </c:pt>
                <c:pt idx="51">
                  <c:v>2011q4</c:v>
                </c:pt>
                <c:pt idx="52">
                  <c:v>2012</c:v>
                </c:pt>
                <c:pt idx="53">
                  <c:v>2012q2</c:v>
                </c:pt>
                <c:pt idx="54">
                  <c:v>2012q3</c:v>
                </c:pt>
                <c:pt idx="55">
                  <c:v>2012q4</c:v>
                </c:pt>
                <c:pt idx="56">
                  <c:v>2013</c:v>
                </c:pt>
                <c:pt idx="57">
                  <c:v>2013q2</c:v>
                </c:pt>
                <c:pt idx="58">
                  <c:v>2013q3</c:v>
                </c:pt>
                <c:pt idx="59">
                  <c:v>2013q4</c:v>
                </c:pt>
              </c:strCache>
            </c:strRef>
          </c:cat>
          <c:val>
            <c:numRef>
              <c:f>'Baza Core3'!$Z$1691:$Z$1750</c:f>
              <c:numCache>
                <c:formatCode>0.0</c:formatCode>
                <c:ptCount val="60"/>
                <c:pt idx="0">
                  <c:v>42.990845058075649</c:v>
                </c:pt>
                <c:pt idx="1">
                  <c:v>43.149382570343448</c:v>
                </c:pt>
                <c:pt idx="2">
                  <c:v>47.341162431231794</c:v>
                </c:pt>
                <c:pt idx="3">
                  <c:v>48.914111236728637</c:v>
                </c:pt>
                <c:pt idx="4">
                  <c:v>44.480722864286086</c:v>
                </c:pt>
                <c:pt idx="5">
                  <c:v>45.854261917738697</c:v>
                </c:pt>
                <c:pt idx="6">
                  <c:v>48.452816048297414</c:v>
                </c:pt>
                <c:pt idx="7">
                  <c:v>46.269284827186155</c:v>
                </c:pt>
                <c:pt idx="8">
                  <c:v>47.103486716037345</c:v>
                </c:pt>
                <c:pt idx="9">
                  <c:v>47.050192690926785</c:v>
                </c:pt>
                <c:pt idx="10">
                  <c:v>50.457352767000394</c:v>
                </c:pt>
                <c:pt idx="11">
                  <c:v>48.289922218761411</c:v>
                </c:pt>
                <c:pt idx="12">
                  <c:v>45.417911639093518</c:v>
                </c:pt>
                <c:pt idx="13">
                  <c:v>47.377049243583294</c:v>
                </c:pt>
                <c:pt idx="14">
                  <c:v>49.203762801691859</c:v>
                </c:pt>
                <c:pt idx="15">
                  <c:v>48.50210080705665</c:v>
                </c:pt>
                <c:pt idx="16">
                  <c:v>47.458602039461304</c:v>
                </c:pt>
                <c:pt idx="17">
                  <c:v>50.610207838222344</c:v>
                </c:pt>
                <c:pt idx="18">
                  <c:v>50.775604304207391</c:v>
                </c:pt>
                <c:pt idx="19">
                  <c:v>52.08621570717203</c:v>
                </c:pt>
                <c:pt idx="20">
                  <c:v>49.929643381676577</c:v>
                </c:pt>
                <c:pt idx="21">
                  <c:v>50.922988838016636</c:v>
                </c:pt>
                <c:pt idx="22">
                  <c:v>53.166817399320983</c:v>
                </c:pt>
                <c:pt idx="23">
                  <c:v>50.959289376998996</c:v>
                </c:pt>
                <c:pt idx="24">
                  <c:v>49.262139237686213</c:v>
                </c:pt>
                <c:pt idx="25">
                  <c:v>49.638347922316242</c:v>
                </c:pt>
                <c:pt idx="26">
                  <c:v>52.140091081639994</c:v>
                </c:pt>
                <c:pt idx="27">
                  <c:v>50.592017475871785</c:v>
                </c:pt>
                <c:pt idx="28">
                  <c:v>49.493748699941861</c:v>
                </c:pt>
                <c:pt idx="29">
                  <c:v>49.848418492405671</c:v>
                </c:pt>
                <c:pt idx="30">
                  <c:v>52.359136300380861</c:v>
                </c:pt>
                <c:pt idx="31">
                  <c:v>48.653196783367946</c:v>
                </c:pt>
                <c:pt idx="32">
                  <c:v>49.198462471463621</c:v>
                </c:pt>
                <c:pt idx="33">
                  <c:v>48.627837354453405</c:v>
                </c:pt>
                <c:pt idx="34">
                  <c:v>50.765385800288875</c:v>
                </c:pt>
                <c:pt idx="35">
                  <c:v>49.469398920898612</c:v>
                </c:pt>
                <c:pt idx="36">
                  <c:v>48.485846155954334</c:v>
                </c:pt>
                <c:pt idx="37">
                  <c:v>48.718115106715864</c:v>
                </c:pt>
                <c:pt idx="38">
                  <c:v>50.466934170895151</c:v>
                </c:pt>
                <c:pt idx="39">
                  <c:v>50.236475663945207</c:v>
                </c:pt>
                <c:pt idx="40">
                  <c:v>50.421611473996734</c:v>
                </c:pt>
                <c:pt idx="41">
                  <c:v>50.917246292903705</c:v>
                </c:pt>
                <c:pt idx="42">
                  <c:v>52.991531100921662</c:v>
                </c:pt>
                <c:pt idx="43">
                  <c:v>51.464224335832704</c:v>
                </c:pt>
                <c:pt idx="44">
                  <c:v>50.50815380910592</c:v>
                </c:pt>
                <c:pt idx="45">
                  <c:v>49.092216253178137</c:v>
                </c:pt>
                <c:pt idx="46">
                  <c:v>50.241771523775789</c:v>
                </c:pt>
                <c:pt idx="47">
                  <c:v>50.259878623368195</c:v>
                </c:pt>
                <c:pt idx="48">
                  <c:v>49.647759538455112</c:v>
                </c:pt>
                <c:pt idx="49">
                  <c:v>48.62889898832055</c:v>
                </c:pt>
                <c:pt idx="50">
                  <c:v>50.658577914721867</c:v>
                </c:pt>
                <c:pt idx="51">
                  <c:v>46.952463772725245</c:v>
                </c:pt>
                <c:pt idx="52">
                  <c:v>46.856477902676389</c:v>
                </c:pt>
                <c:pt idx="53">
                  <c:v>47.472539757948155</c:v>
                </c:pt>
                <c:pt idx="54">
                  <c:v>47.708746205761109</c:v>
                </c:pt>
                <c:pt idx="55">
                  <c:v>46.679256305234773</c:v>
                </c:pt>
                <c:pt idx="56">
                  <c:v>47.153251999500625</c:v>
                </c:pt>
                <c:pt idx="57">
                  <c:v>47.845706230449181</c:v>
                </c:pt>
                <c:pt idx="58">
                  <c:v>49.050103041364842</c:v>
                </c:pt>
                <c:pt idx="59">
                  <c:v>47.990007102433225</c:v>
                </c:pt>
              </c:numCache>
            </c:numRef>
          </c:val>
          <c:smooth val="0"/>
        </c:ser>
        <c:dLbls>
          <c:showLegendKey val="0"/>
          <c:showVal val="0"/>
          <c:showCatName val="0"/>
          <c:showSerName val="0"/>
          <c:showPercent val="0"/>
          <c:showBubbleSize val="0"/>
        </c:dLbls>
        <c:smooth val="0"/>
        <c:axId val="222570800"/>
        <c:axId val="222571360"/>
      </c:lineChart>
      <c:catAx>
        <c:axId val="222570800"/>
        <c:scaling>
          <c:orientation val="minMax"/>
        </c:scaling>
        <c:delete val="0"/>
        <c:axPos val="b"/>
        <c:numFmt formatCode="General" sourceLinked="1"/>
        <c:majorTickMark val="out"/>
        <c:minorTickMark val="none"/>
        <c:tickLblPos val="nextTo"/>
        <c:txPr>
          <a:bodyPr rot="-5400000" vert="horz"/>
          <a:lstStyle/>
          <a:p>
            <a:pPr>
              <a:defRPr/>
            </a:pPr>
            <a:endParaRPr lang="mk-MK"/>
          </a:p>
        </c:txPr>
        <c:crossAx val="222571360"/>
        <c:crosses val="autoZero"/>
        <c:auto val="1"/>
        <c:lblAlgn val="ctr"/>
        <c:lblOffset val="100"/>
        <c:tickLblSkip val="4"/>
        <c:noMultiLvlLbl val="0"/>
      </c:catAx>
      <c:valAx>
        <c:axId val="222571360"/>
        <c:scaling>
          <c:orientation val="minMax"/>
          <c:max val="60"/>
          <c:min val="0"/>
        </c:scaling>
        <c:delete val="0"/>
        <c:axPos val="l"/>
        <c:majorGridlines/>
        <c:numFmt formatCode="#,##0" sourceLinked="0"/>
        <c:majorTickMark val="out"/>
        <c:minorTickMark val="none"/>
        <c:tickLblPos val="nextTo"/>
        <c:crossAx val="222570800"/>
        <c:crosses val="autoZero"/>
        <c:crossBetween val="between"/>
        <c:majorUnit val="10"/>
      </c:valAx>
      <c:spPr>
        <a:noFill/>
        <a:ln>
          <a:solidFill>
            <a:schemeClr val="bg1">
              <a:lumMod val="65000"/>
            </a:schemeClr>
          </a:solidFill>
        </a:ln>
      </c:spPr>
    </c:plotArea>
    <c:legend>
      <c:legendPos val="r"/>
      <c:layout>
        <c:manualLayout>
          <c:xMode val="edge"/>
          <c:yMode val="edge"/>
          <c:x val="5.6482086080703424E-2"/>
          <c:y val="0.50373611952352115"/>
          <c:w val="0.49654980119355097"/>
          <c:h val="0.23211286089238886"/>
        </c:manualLayout>
      </c:layout>
      <c:overlay val="0"/>
    </c:legend>
    <c:plotVisOnly val="1"/>
    <c:dispBlanksAs val="gap"/>
    <c:showDLblsOverMax val="0"/>
  </c:chart>
  <c:txPr>
    <a:bodyPr/>
    <a:lstStyle/>
    <a:p>
      <a:pPr>
        <a:defRPr>
          <a:latin typeface="Tahoma" pitchFamily="34" charset="0"/>
          <a:ea typeface="Tahoma" pitchFamily="34" charset="0"/>
          <a:cs typeface="Tahoma" pitchFamily="34" charset="0"/>
        </a:defRPr>
      </a:pPr>
      <a:endParaRPr lang="mk-MK"/>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6664459680553025E-2"/>
          <c:y val="5.1400554097404488E-2"/>
          <c:w val="0.88651799775027929"/>
          <c:h val="0.69781097301588535"/>
        </c:manualLayout>
      </c:layout>
      <c:lineChart>
        <c:grouping val="standard"/>
        <c:varyColors val="0"/>
        <c:ser>
          <c:idx val="0"/>
          <c:order val="0"/>
          <c:tx>
            <c:v>Whole sample</c:v>
          </c:tx>
          <c:marker>
            <c:symbol val="none"/>
          </c:marker>
          <c:cat>
            <c:strRef>
              <c:f>'Baza Core3'!$B$1567:$B$1626</c:f>
              <c:strCache>
                <c:ptCount val="60"/>
                <c:pt idx="0">
                  <c:v>1999</c:v>
                </c:pt>
                <c:pt idx="1">
                  <c:v>1999q2</c:v>
                </c:pt>
                <c:pt idx="2">
                  <c:v>1999q3</c:v>
                </c:pt>
                <c:pt idx="3">
                  <c:v>1999q4</c:v>
                </c:pt>
                <c:pt idx="4">
                  <c:v>2000</c:v>
                </c:pt>
                <c:pt idx="5">
                  <c:v>2000q2</c:v>
                </c:pt>
                <c:pt idx="6">
                  <c:v>2000q3</c:v>
                </c:pt>
                <c:pt idx="7">
                  <c:v>2000q4</c:v>
                </c:pt>
                <c:pt idx="8">
                  <c:v>2001</c:v>
                </c:pt>
                <c:pt idx="9">
                  <c:v>2001q2</c:v>
                </c:pt>
                <c:pt idx="10">
                  <c:v>2001q3</c:v>
                </c:pt>
                <c:pt idx="11">
                  <c:v>2001q4</c:v>
                </c:pt>
                <c:pt idx="12">
                  <c:v>2002</c:v>
                </c:pt>
                <c:pt idx="13">
                  <c:v>2002q2</c:v>
                </c:pt>
                <c:pt idx="14">
                  <c:v>2002q3</c:v>
                </c:pt>
                <c:pt idx="15">
                  <c:v>2002q4</c:v>
                </c:pt>
                <c:pt idx="16">
                  <c:v>2003</c:v>
                </c:pt>
                <c:pt idx="17">
                  <c:v>2003q2</c:v>
                </c:pt>
                <c:pt idx="18">
                  <c:v>2003q3</c:v>
                </c:pt>
                <c:pt idx="19">
                  <c:v>2003q4</c:v>
                </c:pt>
                <c:pt idx="20">
                  <c:v>2004</c:v>
                </c:pt>
                <c:pt idx="21">
                  <c:v>2004q2</c:v>
                </c:pt>
                <c:pt idx="22">
                  <c:v>2004q3</c:v>
                </c:pt>
                <c:pt idx="23">
                  <c:v>2004q4</c:v>
                </c:pt>
                <c:pt idx="24">
                  <c:v>2005</c:v>
                </c:pt>
                <c:pt idx="25">
                  <c:v>2005q2</c:v>
                </c:pt>
                <c:pt idx="26">
                  <c:v>2005q3</c:v>
                </c:pt>
                <c:pt idx="27">
                  <c:v>2005q4</c:v>
                </c:pt>
                <c:pt idx="28">
                  <c:v>2006</c:v>
                </c:pt>
                <c:pt idx="29">
                  <c:v>2006q2</c:v>
                </c:pt>
                <c:pt idx="30">
                  <c:v>2006q3</c:v>
                </c:pt>
                <c:pt idx="31">
                  <c:v>2006q4</c:v>
                </c:pt>
                <c:pt idx="32">
                  <c:v>2007</c:v>
                </c:pt>
                <c:pt idx="33">
                  <c:v>2007q2</c:v>
                </c:pt>
                <c:pt idx="34">
                  <c:v>2007q3</c:v>
                </c:pt>
                <c:pt idx="35">
                  <c:v>2007q4</c:v>
                </c:pt>
                <c:pt idx="36">
                  <c:v>2008</c:v>
                </c:pt>
                <c:pt idx="37">
                  <c:v>2008q2</c:v>
                </c:pt>
                <c:pt idx="38">
                  <c:v>2008q3</c:v>
                </c:pt>
                <c:pt idx="39">
                  <c:v>2008q4</c:v>
                </c:pt>
                <c:pt idx="40">
                  <c:v>2009</c:v>
                </c:pt>
                <c:pt idx="41">
                  <c:v>2009q2</c:v>
                </c:pt>
                <c:pt idx="42">
                  <c:v>2009q3</c:v>
                </c:pt>
                <c:pt idx="43">
                  <c:v>2009q4</c:v>
                </c:pt>
                <c:pt idx="44">
                  <c:v>2010</c:v>
                </c:pt>
                <c:pt idx="45">
                  <c:v>2010q2</c:v>
                </c:pt>
                <c:pt idx="46">
                  <c:v>2010q3</c:v>
                </c:pt>
                <c:pt idx="47">
                  <c:v>2010q4</c:v>
                </c:pt>
                <c:pt idx="48">
                  <c:v>2011</c:v>
                </c:pt>
                <c:pt idx="49">
                  <c:v>2011q2</c:v>
                </c:pt>
                <c:pt idx="50">
                  <c:v>2011q3</c:v>
                </c:pt>
                <c:pt idx="51">
                  <c:v>2011q4</c:v>
                </c:pt>
                <c:pt idx="52">
                  <c:v>2012</c:v>
                </c:pt>
                <c:pt idx="53">
                  <c:v>2012q2</c:v>
                </c:pt>
                <c:pt idx="54">
                  <c:v>2012q3</c:v>
                </c:pt>
                <c:pt idx="55">
                  <c:v>2012q4</c:v>
                </c:pt>
                <c:pt idx="56">
                  <c:v>2013</c:v>
                </c:pt>
                <c:pt idx="57">
                  <c:v>2013q2</c:v>
                </c:pt>
                <c:pt idx="58">
                  <c:v>2013q3</c:v>
                </c:pt>
                <c:pt idx="59">
                  <c:v>2013q4</c:v>
                </c:pt>
              </c:strCache>
            </c:strRef>
          </c:cat>
          <c:val>
            <c:numRef>
              <c:f>'Baza Core3'!$AC$1567:$AC$1626</c:f>
              <c:numCache>
                <c:formatCode>0.0</c:formatCode>
                <c:ptCount val="60"/>
                <c:pt idx="0">
                  <c:v>28.715513993959341</c:v>
                </c:pt>
                <c:pt idx="1">
                  <c:v>29.043745258255786</c:v>
                </c:pt>
                <c:pt idx="2">
                  <c:v>28.159278015620231</c:v>
                </c:pt>
                <c:pt idx="3">
                  <c:v>32.864444559993828</c:v>
                </c:pt>
                <c:pt idx="4">
                  <c:v>31.717225043070993</c:v>
                </c:pt>
                <c:pt idx="5">
                  <c:v>30.664535967249495</c:v>
                </c:pt>
                <c:pt idx="6">
                  <c:v>29.729474799934223</c:v>
                </c:pt>
                <c:pt idx="7">
                  <c:v>29.868072782427095</c:v>
                </c:pt>
                <c:pt idx="8">
                  <c:v>31.457776264835587</c:v>
                </c:pt>
                <c:pt idx="9">
                  <c:v>30.648333306625677</c:v>
                </c:pt>
                <c:pt idx="10">
                  <c:v>29.839128103365329</c:v>
                </c:pt>
                <c:pt idx="11">
                  <c:v>31.741170663001537</c:v>
                </c:pt>
                <c:pt idx="12">
                  <c:v>31.063477359518203</c:v>
                </c:pt>
                <c:pt idx="13">
                  <c:v>29.575934157071114</c:v>
                </c:pt>
                <c:pt idx="14">
                  <c:v>29.452776653239177</c:v>
                </c:pt>
                <c:pt idx="15">
                  <c:v>31.967421175999952</c:v>
                </c:pt>
                <c:pt idx="16">
                  <c:v>32.487570569132124</c:v>
                </c:pt>
                <c:pt idx="17">
                  <c:v>32.101432308104116</c:v>
                </c:pt>
                <c:pt idx="18">
                  <c:v>32.031015275522307</c:v>
                </c:pt>
                <c:pt idx="19">
                  <c:v>30.761155914934868</c:v>
                </c:pt>
                <c:pt idx="20">
                  <c:v>30.58564015804151</c:v>
                </c:pt>
                <c:pt idx="21">
                  <c:v>30.836609564589459</c:v>
                </c:pt>
                <c:pt idx="22">
                  <c:v>31.073065052110106</c:v>
                </c:pt>
                <c:pt idx="23">
                  <c:v>32.227127706941857</c:v>
                </c:pt>
                <c:pt idx="24">
                  <c:v>34.333511676189261</c:v>
                </c:pt>
                <c:pt idx="25">
                  <c:v>32.655186069754755</c:v>
                </c:pt>
                <c:pt idx="26">
                  <c:v>35.043693156943426</c:v>
                </c:pt>
                <c:pt idx="27">
                  <c:v>36.2743350654168</c:v>
                </c:pt>
                <c:pt idx="28">
                  <c:v>36.843614805677291</c:v>
                </c:pt>
                <c:pt idx="29">
                  <c:v>37.946106958267094</c:v>
                </c:pt>
                <c:pt idx="30">
                  <c:v>37.086399625518006</c:v>
                </c:pt>
                <c:pt idx="31">
                  <c:v>35.507909658832794</c:v>
                </c:pt>
                <c:pt idx="32">
                  <c:v>35.910237735813133</c:v>
                </c:pt>
                <c:pt idx="33">
                  <c:v>36.618566051574241</c:v>
                </c:pt>
                <c:pt idx="34">
                  <c:v>37.395568017871483</c:v>
                </c:pt>
                <c:pt idx="35">
                  <c:v>38.498594786406343</c:v>
                </c:pt>
                <c:pt idx="36">
                  <c:v>36.939482508609998</c:v>
                </c:pt>
                <c:pt idx="37">
                  <c:v>37.198121673939653</c:v>
                </c:pt>
                <c:pt idx="38">
                  <c:v>37.598729539589918</c:v>
                </c:pt>
                <c:pt idx="39">
                  <c:v>39.443993811882414</c:v>
                </c:pt>
                <c:pt idx="40">
                  <c:v>39.773394471874596</c:v>
                </c:pt>
                <c:pt idx="41">
                  <c:v>38.888447932877355</c:v>
                </c:pt>
                <c:pt idx="42">
                  <c:v>41.058723563044367</c:v>
                </c:pt>
                <c:pt idx="43">
                  <c:v>41.748260434046792</c:v>
                </c:pt>
                <c:pt idx="44">
                  <c:v>41.497459011031907</c:v>
                </c:pt>
                <c:pt idx="45">
                  <c:v>39.598943196507008</c:v>
                </c:pt>
                <c:pt idx="46">
                  <c:v>40.081194434664148</c:v>
                </c:pt>
                <c:pt idx="47">
                  <c:v>39.338063690188676</c:v>
                </c:pt>
                <c:pt idx="48">
                  <c:v>40.070522291043474</c:v>
                </c:pt>
                <c:pt idx="49">
                  <c:v>38.479075493726484</c:v>
                </c:pt>
                <c:pt idx="50">
                  <c:v>41.71302932388069</c:v>
                </c:pt>
                <c:pt idx="51">
                  <c:v>40.750047114125408</c:v>
                </c:pt>
                <c:pt idx="52">
                  <c:v>40.540594117541225</c:v>
                </c:pt>
                <c:pt idx="53">
                  <c:v>41.242041165961346</c:v>
                </c:pt>
                <c:pt idx="54">
                  <c:v>40.927842299770496</c:v>
                </c:pt>
                <c:pt idx="55">
                  <c:v>42.50361050495566</c:v>
                </c:pt>
                <c:pt idx="56">
                  <c:v>43.321856051822223</c:v>
                </c:pt>
                <c:pt idx="57">
                  <c:v>41.920912230512563</c:v>
                </c:pt>
                <c:pt idx="58">
                  <c:v>42.196813251138018</c:v>
                </c:pt>
                <c:pt idx="59">
                  <c:v>41.79163509893116</c:v>
                </c:pt>
              </c:numCache>
            </c:numRef>
          </c:val>
          <c:smooth val="0"/>
        </c:ser>
        <c:ser>
          <c:idx val="1"/>
          <c:order val="1"/>
          <c:tx>
            <c:v>Transition countries</c:v>
          </c:tx>
          <c:spPr>
            <a:ln>
              <a:prstDash val="sysDot"/>
            </a:ln>
          </c:spPr>
          <c:marker>
            <c:symbol val="none"/>
          </c:marker>
          <c:cat>
            <c:strRef>
              <c:f>'Baza Core3'!$B$1505:$B$1564</c:f>
              <c:strCache>
                <c:ptCount val="60"/>
                <c:pt idx="0">
                  <c:v>1999</c:v>
                </c:pt>
                <c:pt idx="1">
                  <c:v>1999q2</c:v>
                </c:pt>
                <c:pt idx="2">
                  <c:v>1999q3</c:v>
                </c:pt>
                <c:pt idx="3">
                  <c:v>1999q4</c:v>
                </c:pt>
                <c:pt idx="4">
                  <c:v>2000</c:v>
                </c:pt>
                <c:pt idx="5">
                  <c:v>2000q2</c:v>
                </c:pt>
                <c:pt idx="6">
                  <c:v>2000q3</c:v>
                </c:pt>
                <c:pt idx="7">
                  <c:v>2000q4</c:v>
                </c:pt>
                <c:pt idx="8">
                  <c:v>2001</c:v>
                </c:pt>
                <c:pt idx="9">
                  <c:v>2001q2</c:v>
                </c:pt>
                <c:pt idx="10">
                  <c:v>2001q3</c:v>
                </c:pt>
                <c:pt idx="11">
                  <c:v>2001q4</c:v>
                </c:pt>
                <c:pt idx="12">
                  <c:v>2002</c:v>
                </c:pt>
                <c:pt idx="13">
                  <c:v>2002q2</c:v>
                </c:pt>
                <c:pt idx="14">
                  <c:v>2002q3</c:v>
                </c:pt>
                <c:pt idx="15">
                  <c:v>2002q4</c:v>
                </c:pt>
                <c:pt idx="16">
                  <c:v>2003</c:v>
                </c:pt>
                <c:pt idx="17">
                  <c:v>2003q2</c:v>
                </c:pt>
                <c:pt idx="18">
                  <c:v>2003q3</c:v>
                </c:pt>
                <c:pt idx="19">
                  <c:v>2003q4</c:v>
                </c:pt>
                <c:pt idx="20">
                  <c:v>2004</c:v>
                </c:pt>
                <c:pt idx="21">
                  <c:v>2004q2</c:v>
                </c:pt>
                <c:pt idx="22">
                  <c:v>2004q3</c:v>
                </c:pt>
                <c:pt idx="23">
                  <c:v>2004q4</c:v>
                </c:pt>
                <c:pt idx="24">
                  <c:v>2005</c:v>
                </c:pt>
                <c:pt idx="25">
                  <c:v>2005q2</c:v>
                </c:pt>
                <c:pt idx="26">
                  <c:v>2005q3</c:v>
                </c:pt>
                <c:pt idx="27">
                  <c:v>2005q4</c:v>
                </c:pt>
                <c:pt idx="28">
                  <c:v>2006</c:v>
                </c:pt>
                <c:pt idx="29">
                  <c:v>2006q2</c:v>
                </c:pt>
                <c:pt idx="30">
                  <c:v>2006q3</c:v>
                </c:pt>
                <c:pt idx="31">
                  <c:v>2006q4</c:v>
                </c:pt>
                <c:pt idx="32">
                  <c:v>2007</c:v>
                </c:pt>
                <c:pt idx="33">
                  <c:v>2007q2</c:v>
                </c:pt>
                <c:pt idx="34">
                  <c:v>2007q3</c:v>
                </c:pt>
                <c:pt idx="35">
                  <c:v>2007q4</c:v>
                </c:pt>
                <c:pt idx="36">
                  <c:v>2008</c:v>
                </c:pt>
                <c:pt idx="37">
                  <c:v>2008q2</c:v>
                </c:pt>
                <c:pt idx="38">
                  <c:v>2008q3</c:v>
                </c:pt>
                <c:pt idx="39">
                  <c:v>2008q4</c:v>
                </c:pt>
                <c:pt idx="40">
                  <c:v>2009</c:v>
                </c:pt>
                <c:pt idx="41">
                  <c:v>2009q2</c:v>
                </c:pt>
                <c:pt idx="42">
                  <c:v>2009q3</c:v>
                </c:pt>
                <c:pt idx="43">
                  <c:v>2009q4</c:v>
                </c:pt>
                <c:pt idx="44">
                  <c:v>2010</c:v>
                </c:pt>
                <c:pt idx="45">
                  <c:v>2010q2</c:v>
                </c:pt>
                <c:pt idx="46">
                  <c:v>2010q3</c:v>
                </c:pt>
                <c:pt idx="47">
                  <c:v>2010q4</c:v>
                </c:pt>
                <c:pt idx="48">
                  <c:v>2011</c:v>
                </c:pt>
                <c:pt idx="49">
                  <c:v>2011q2</c:v>
                </c:pt>
                <c:pt idx="50">
                  <c:v>2011q3</c:v>
                </c:pt>
                <c:pt idx="51">
                  <c:v>2011q4</c:v>
                </c:pt>
                <c:pt idx="52">
                  <c:v>2012</c:v>
                </c:pt>
                <c:pt idx="53">
                  <c:v>2012q2</c:v>
                </c:pt>
                <c:pt idx="54">
                  <c:v>2012q3</c:v>
                </c:pt>
                <c:pt idx="55">
                  <c:v>2012q4</c:v>
                </c:pt>
                <c:pt idx="56">
                  <c:v>2013</c:v>
                </c:pt>
                <c:pt idx="57">
                  <c:v>2013q2</c:v>
                </c:pt>
                <c:pt idx="58">
                  <c:v>2013q3</c:v>
                </c:pt>
                <c:pt idx="59">
                  <c:v>2013q4</c:v>
                </c:pt>
              </c:strCache>
            </c:strRef>
          </c:cat>
          <c:val>
            <c:numRef>
              <c:f>'Baza Core3'!$AC$1629:$AC$1688</c:f>
              <c:numCache>
                <c:formatCode>0.0</c:formatCode>
                <c:ptCount val="60"/>
                <c:pt idx="0">
                  <c:v>26.934463584628929</c:v>
                </c:pt>
                <c:pt idx="1">
                  <c:v>26.616023253387027</c:v>
                </c:pt>
                <c:pt idx="2">
                  <c:v>26.597821921473191</c:v>
                </c:pt>
                <c:pt idx="3">
                  <c:v>32.263451934348531</c:v>
                </c:pt>
                <c:pt idx="4">
                  <c:v>30.43316077915712</c:v>
                </c:pt>
                <c:pt idx="5">
                  <c:v>29.547822073865689</c:v>
                </c:pt>
                <c:pt idx="6">
                  <c:v>27.920080765255555</c:v>
                </c:pt>
                <c:pt idx="7">
                  <c:v>28.229037858791685</c:v>
                </c:pt>
                <c:pt idx="8">
                  <c:v>30.059122802509954</c:v>
                </c:pt>
                <c:pt idx="9">
                  <c:v>30.077080113632331</c:v>
                </c:pt>
                <c:pt idx="10">
                  <c:v>28.320404362738302</c:v>
                </c:pt>
                <c:pt idx="11">
                  <c:v>31.455577141191629</c:v>
                </c:pt>
                <c:pt idx="12">
                  <c:v>29.775618741516929</c:v>
                </c:pt>
                <c:pt idx="13">
                  <c:v>27.864158594364532</c:v>
                </c:pt>
                <c:pt idx="14">
                  <c:v>27.858959032650144</c:v>
                </c:pt>
                <c:pt idx="15">
                  <c:v>30.648675555149829</c:v>
                </c:pt>
                <c:pt idx="16">
                  <c:v>30.391934422858061</c:v>
                </c:pt>
                <c:pt idx="17">
                  <c:v>30.524517468382491</c:v>
                </c:pt>
                <c:pt idx="18">
                  <c:v>30.830798245737032</c:v>
                </c:pt>
                <c:pt idx="19">
                  <c:v>29.660281564442631</c:v>
                </c:pt>
                <c:pt idx="20">
                  <c:v>29.100900985884145</c:v>
                </c:pt>
                <c:pt idx="21">
                  <c:v>29.883828893585086</c:v>
                </c:pt>
                <c:pt idx="22">
                  <c:v>29.61082423627413</c:v>
                </c:pt>
                <c:pt idx="23">
                  <c:v>31.113603897518033</c:v>
                </c:pt>
                <c:pt idx="24">
                  <c:v>33.886963337104554</c:v>
                </c:pt>
                <c:pt idx="25">
                  <c:v>31.686060519549329</c:v>
                </c:pt>
                <c:pt idx="26">
                  <c:v>33.121335867098942</c:v>
                </c:pt>
                <c:pt idx="27">
                  <c:v>34.778532300922372</c:v>
                </c:pt>
                <c:pt idx="28">
                  <c:v>35.619275455632007</c:v>
                </c:pt>
                <c:pt idx="29">
                  <c:v>36.475035490136491</c:v>
                </c:pt>
                <c:pt idx="30">
                  <c:v>36.820266908125063</c:v>
                </c:pt>
                <c:pt idx="31">
                  <c:v>35.336830976405061</c:v>
                </c:pt>
                <c:pt idx="32">
                  <c:v>36.003853059041184</c:v>
                </c:pt>
                <c:pt idx="33">
                  <c:v>36.705872042445421</c:v>
                </c:pt>
                <c:pt idx="34">
                  <c:v>36.544527074455999</c:v>
                </c:pt>
                <c:pt idx="35">
                  <c:v>37.775880070338097</c:v>
                </c:pt>
                <c:pt idx="36">
                  <c:v>36.943871176582775</c:v>
                </c:pt>
                <c:pt idx="37">
                  <c:v>37.449259808919429</c:v>
                </c:pt>
                <c:pt idx="38">
                  <c:v>36.551621187951177</c:v>
                </c:pt>
                <c:pt idx="39">
                  <c:v>39.064110237882311</c:v>
                </c:pt>
                <c:pt idx="40">
                  <c:v>39.881236044209594</c:v>
                </c:pt>
                <c:pt idx="41">
                  <c:v>39.462841376548475</c:v>
                </c:pt>
                <c:pt idx="42">
                  <c:v>41.525103427682396</c:v>
                </c:pt>
                <c:pt idx="43">
                  <c:v>42.257225091509206</c:v>
                </c:pt>
                <c:pt idx="44">
                  <c:v>42.534805587704042</c:v>
                </c:pt>
                <c:pt idx="45">
                  <c:v>39.930042879633291</c:v>
                </c:pt>
                <c:pt idx="46">
                  <c:v>40.543181415338005</c:v>
                </c:pt>
                <c:pt idx="47">
                  <c:v>39.998722394913315</c:v>
                </c:pt>
                <c:pt idx="48">
                  <c:v>40.190245433757802</c:v>
                </c:pt>
                <c:pt idx="49">
                  <c:v>38.276025481977818</c:v>
                </c:pt>
                <c:pt idx="50">
                  <c:v>41.022657558041395</c:v>
                </c:pt>
                <c:pt idx="51">
                  <c:v>40.673720635654441</c:v>
                </c:pt>
                <c:pt idx="52">
                  <c:v>41.189081406580854</c:v>
                </c:pt>
                <c:pt idx="53">
                  <c:v>41.378499577863245</c:v>
                </c:pt>
                <c:pt idx="54">
                  <c:v>40.896470739016095</c:v>
                </c:pt>
                <c:pt idx="55">
                  <c:v>42.854130112497046</c:v>
                </c:pt>
                <c:pt idx="56">
                  <c:v>42.5651628212186</c:v>
                </c:pt>
                <c:pt idx="57">
                  <c:v>41.42713969161877</c:v>
                </c:pt>
                <c:pt idx="58">
                  <c:v>42.272455152995363</c:v>
                </c:pt>
                <c:pt idx="59">
                  <c:v>41.240459688336294</c:v>
                </c:pt>
              </c:numCache>
            </c:numRef>
          </c:val>
          <c:smooth val="0"/>
        </c:ser>
        <c:ser>
          <c:idx val="2"/>
          <c:order val="2"/>
          <c:tx>
            <c:v>Periphery countries</c:v>
          </c:tx>
          <c:spPr>
            <a:ln w="22225">
              <a:solidFill>
                <a:schemeClr val="tx1"/>
              </a:solidFill>
              <a:prstDash val="dash"/>
            </a:ln>
          </c:spPr>
          <c:marker>
            <c:symbol val="none"/>
          </c:marker>
          <c:cat>
            <c:strRef>
              <c:f>'Baza Core3'!$B$1505:$B$1564</c:f>
              <c:strCache>
                <c:ptCount val="60"/>
                <c:pt idx="0">
                  <c:v>1999</c:v>
                </c:pt>
                <c:pt idx="1">
                  <c:v>1999q2</c:v>
                </c:pt>
                <c:pt idx="2">
                  <c:v>1999q3</c:v>
                </c:pt>
                <c:pt idx="3">
                  <c:v>1999q4</c:v>
                </c:pt>
                <c:pt idx="4">
                  <c:v>2000</c:v>
                </c:pt>
                <c:pt idx="5">
                  <c:v>2000q2</c:v>
                </c:pt>
                <c:pt idx="6">
                  <c:v>2000q3</c:v>
                </c:pt>
                <c:pt idx="7">
                  <c:v>2000q4</c:v>
                </c:pt>
                <c:pt idx="8">
                  <c:v>2001</c:v>
                </c:pt>
                <c:pt idx="9">
                  <c:v>2001q2</c:v>
                </c:pt>
                <c:pt idx="10">
                  <c:v>2001q3</c:v>
                </c:pt>
                <c:pt idx="11">
                  <c:v>2001q4</c:v>
                </c:pt>
                <c:pt idx="12">
                  <c:v>2002</c:v>
                </c:pt>
                <c:pt idx="13">
                  <c:v>2002q2</c:v>
                </c:pt>
                <c:pt idx="14">
                  <c:v>2002q3</c:v>
                </c:pt>
                <c:pt idx="15">
                  <c:v>2002q4</c:v>
                </c:pt>
                <c:pt idx="16">
                  <c:v>2003</c:v>
                </c:pt>
                <c:pt idx="17">
                  <c:v>2003q2</c:v>
                </c:pt>
                <c:pt idx="18">
                  <c:v>2003q3</c:v>
                </c:pt>
                <c:pt idx="19">
                  <c:v>2003q4</c:v>
                </c:pt>
                <c:pt idx="20">
                  <c:v>2004</c:v>
                </c:pt>
                <c:pt idx="21">
                  <c:v>2004q2</c:v>
                </c:pt>
                <c:pt idx="22">
                  <c:v>2004q3</c:v>
                </c:pt>
                <c:pt idx="23">
                  <c:v>2004q4</c:v>
                </c:pt>
                <c:pt idx="24">
                  <c:v>2005</c:v>
                </c:pt>
                <c:pt idx="25">
                  <c:v>2005q2</c:v>
                </c:pt>
                <c:pt idx="26">
                  <c:v>2005q3</c:v>
                </c:pt>
                <c:pt idx="27">
                  <c:v>2005q4</c:v>
                </c:pt>
                <c:pt idx="28">
                  <c:v>2006</c:v>
                </c:pt>
                <c:pt idx="29">
                  <c:v>2006q2</c:v>
                </c:pt>
                <c:pt idx="30">
                  <c:v>2006q3</c:v>
                </c:pt>
                <c:pt idx="31">
                  <c:v>2006q4</c:v>
                </c:pt>
                <c:pt idx="32">
                  <c:v>2007</c:v>
                </c:pt>
                <c:pt idx="33">
                  <c:v>2007q2</c:v>
                </c:pt>
                <c:pt idx="34">
                  <c:v>2007q3</c:v>
                </c:pt>
                <c:pt idx="35">
                  <c:v>2007q4</c:v>
                </c:pt>
                <c:pt idx="36">
                  <c:v>2008</c:v>
                </c:pt>
                <c:pt idx="37">
                  <c:v>2008q2</c:v>
                </c:pt>
                <c:pt idx="38">
                  <c:v>2008q3</c:v>
                </c:pt>
                <c:pt idx="39">
                  <c:v>2008q4</c:v>
                </c:pt>
                <c:pt idx="40">
                  <c:v>2009</c:v>
                </c:pt>
                <c:pt idx="41">
                  <c:v>2009q2</c:v>
                </c:pt>
                <c:pt idx="42">
                  <c:v>2009q3</c:v>
                </c:pt>
                <c:pt idx="43">
                  <c:v>2009q4</c:v>
                </c:pt>
                <c:pt idx="44">
                  <c:v>2010</c:v>
                </c:pt>
                <c:pt idx="45">
                  <c:v>2010q2</c:v>
                </c:pt>
                <c:pt idx="46">
                  <c:v>2010q3</c:v>
                </c:pt>
                <c:pt idx="47">
                  <c:v>2010q4</c:v>
                </c:pt>
                <c:pt idx="48">
                  <c:v>2011</c:v>
                </c:pt>
                <c:pt idx="49">
                  <c:v>2011q2</c:v>
                </c:pt>
                <c:pt idx="50">
                  <c:v>2011q3</c:v>
                </c:pt>
                <c:pt idx="51">
                  <c:v>2011q4</c:v>
                </c:pt>
                <c:pt idx="52">
                  <c:v>2012</c:v>
                </c:pt>
                <c:pt idx="53">
                  <c:v>2012q2</c:v>
                </c:pt>
                <c:pt idx="54">
                  <c:v>2012q3</c:v>
                </c:pt>
                <c:pt idx="55">
                  <c:v>2012q4</c:v>
                </c:pt>
                <c:pt idx="56">
                  <c:v>2013</c:v>
                </c:pt>
                <c:pt idx="57">
                  <c:v>2013q2</c:v>
                </c:pt>
                <c:pt idx="58">
                  <c:v>2013q3</c:v>
                </c:pt>
                <c:pt idx="59">
                  <c:v>2013q4</c:v>
                </c:pt>
              </c:strCache>
            </c:strRef>
          </c:cat>
          <c:val>
            <c:numRef>
              <c:f>'Baza Core3'!$AC$1691:$AC$1750</c:f>
              <c:numCache>
                <c:formatCode>0.0</c:formatCode>
                <c:ptCount val="60"/>
                <c:pt idx="0">
                  <c:v>34.414875303816665</c:v>
                </c:pt>
                <c:pt idx="1">
                  <c:v>36.8124556738358</c:v>
                </c:pt>
                <c:pt idx="2">
                  <c:v>33.155937516890674</c:v>
                </c:pt>
                <c:pt idx="3">
                  <c:v>34.787620962059478</c:v>
                </c:pt>
                <c:pt idx="4">
                  <c:v>35.826230687595356</c:v>
                </c:pt>
                <c:pt idx="5">
                  <c:v>34.238020426077661</c:v>
                </c:pt>
                <c:pt idx="6">
                  <c:v>35.519535710906013</c:v>
                </c:pt>
                <c:pt idx="7">
                  <c:v>35.112984538060445</c:v>
                </c:pt>
                <c:pt idx="8">
                  <c:v>35.933467344277474</c:v>
                </c:pt>
                <c:pt idx="9">
                  <c:v>32.476343524204701</c:v>
                </c:pt>
                <c:pt idx="10">
                  <c:v>34.699044073371972</c:v>
                </c:pt>
                <c:pt idx="11">
                  <c:v>32.655069932793225</c:v>
                </c:pt>
                <c:pt idx="12">
                  <c:v>35.184624937122194</c:v>
                </c:pt>
                <c:pt idx="13">
                  <c:v>35.05361595773207</c:v>
                </c:pt>
                <c:pt idx="14">
                  <c:v>34.552993039124317</c:v>
                </c:pt>
                <c:pt idx="15">
                  <c:v>36.187407162720305</c:v>
                </c:pt>
                <c:pt idx="16">
                  <c:v>39.193606237209963</c:v>
                </c:pt>
                <c:pt idx="17">
                  <c:v>37.147559795212928</c:v>
                </c:pt>
                <c:pt idx="18">
                  <c:v>35.871709770835047</c:v>
                </c:pt>
                <c:pt idx="19">
                  <c:v>34.283953836510136</c:v>
                </c:pt>
                <c:pt idx="20">
                  <c:v>35.336805508945247</c:v>
                </c:pt>
                <c:pt idx="21">
                  <c:v>33.885507711803257</c:v>
                </c:pt>
                <c:pt idx="22">
                  <c:v>35.752235662785083</c:v>
                </c:pt>
                <c:pt idx="23">
                  <c:v>35.790403897097839</c:v>
                </c:pt>
                <c:pt idx="24">
                  <c:v>35.762466361260245</c:v>
                </c:pt>
                <c:pt idx="25">
                  <c:v>35.756387830412145</c:v>
                </c:pt>
                <c:pt idx="26">
                  <c:v>41.19523648444644</c:v>
                </c:pt>
                <c:pt idx="27">
                  <c:v>41.060903911799514</c:v>
                </c:pt>
                <c:pt idx="28">
                  <c:v>40.761500725822081</c:v>
                </c:pt>
                <c:pt idx="29">
                  <c:v>42.653535656285115</c:v>
                </c:pt>
                <c:pt idx="30">
                  <c:v>37.938024321175469</c:v>
                </c:pt>
                <c:pt idx="31">
                  <c:v>36.055361442601544</c:v>
                </c:pt>
                <c:pt idx="32">
                  <c:v>35.610668701483384</c:v>
                </c:pt>
                <c:pt idx="33">
                  <c:v>36.339186880786613</c:v>
                </c:pt>
                <c:pt idx="34">
                  <c:v>40.118899036800812</c:v>
                </c:pt>
                <c:pt idx="35">
                  <c:v>40.811281877824513</c:v>
                </c:pt>
                <c:pt idx="36">
                  <c:v>36.925438771097291</c:v>
                </c:pt>
                <c:pt idx="37">
                  <c:v>36.394479642004356</c:v>
                </c:pt>
                <c:pt idx="38">
                  <c:v>40.949476264833024</c:v>
                </c:pt>
                <c:pt idx="39">
                  <c:v>40.659621248683095</c:v>
                </c:pt>
                <c:pt idx="40">
                  <c:v>39.428301440402649</c:v>
                </c:pt>
                <c:pt idx="41">
                  <c:v>37.050388913129886</c:v>
                </c:pt>
                <c:pt idx="42">
                  <c:v>39.56630799620315</c:v>
                </c:pt>
                <c:pt idx="43">
                  <c:v>40.119573530167031</c:v>
                </c:pt>
                <c:pt idx="44">
                  <c:v>38.177949965680796</c:v>
                </c:pt>
                <c:pt idx="45">
                  <c:v>38.539424210502176</c:v>
                </c:pt>
                <c:pt idx="46">
                  <c:v>38.602836096507922</c:v>
                </c:pt>
                <c:pt idx="47">
                  <c:v>37.223955835070292</c:v>
                </c:pt>
                <c:pt idx="48">
                  <c:v>39.687408234357733</c:v>
                </c:pt>
                <c:pt idx="49">
                  <c:v>39.128835531322679</c:v>
                </c:pt>
                <c:pt idx="50">
                  <c:v>43.922218974566363</c:v>
                </c:pt>
                <c:pt idx="51">
                  <c:v>40.994291845232375</c:v>
                </c:pt>
                <c:pt idx="52">
                  <c:v>38.465434792614374</c:v>
                </c:pt>
                <c:pt idx="53">
                  <c:v>40.805374247874909</c:v>
                </c:pt>
                <c:pt idx="54">
                  <c:v>41.0282312941846</c:v>
                </c:pt>
                <c:pt idx="55">
                  <c:v>41.381947760823039</c:v>
                </c:pt>
                <c:pt idx="56">
                  <c:v>45.743274389754355</c:v>
                </c:pt>
                <c:pt idx="57">
                  <c:v>43.500984354972708</c:v>
                </c:pt>
                <c:pt idx="58">
                  <c:v>41.954759165194439</c:v>
                </c:pt>
                <c:pt idx="59">
                  <c:v>43.555396412834241</c:v>
                </c:pt>
              </c:numCache>
            </c:numRef>
          </c:val>
          <c:smooth val="0"/>
        </c:ser>
        <c:dLbls>
          <c:showLegendKey val="0"/>
          <c:showVal val="0"/>
          <c:showCatName val="0"/>
          <c:showSerName val="0"/>
          <c:showPercent val="0"/>
          <c:showBubbleSize val="0"/>
        </c:dLbls>
        <c:smooth val="0"/>
        <c:axId val="222329040"/>
        <c:axId val="222329600"/>
      </c:lineChart>
      <c:catAx>
        <c:axId val="222329040"/>
        <c:scaling>
          <c:orientation val="minMax"/>
        </c:scaling>
        <c:delete val="0"/>
        <c:axPos val="b"/>
        <c:numFmt formatCode="General" sourceLinked="1"/>
        <c:majorTickMark val="out"/>
        <c:minorTickMark val="none"/>
        <c:tickLblPos val="nextTo"/>
        <c:txPr>
          <a:bodyPr rot="-5400000" vert="horz"/>
          <a:lstStyle/>
          <a:p>
            <a:pPr>
              <a:defRPr/>
            </a:pPr>
            <a:endParaRPr lang="mk-MK"/>
          </a:p>
        </c:txPr>
        <c:crossAx val="222329600"/>
        <c:crosses val="autoZero"/>
        <c:auto val="1"/>
        <c:lblAlgn val="ctr"/>
        <c:lblOffset val="100"/>
        <c:tickLblSkip val="4"/>
        <c:noMultiLvlLbl val="0"/>
      </c:catAx>
      <c:valAx>
        <c:axId val="222329600"/>
        <c:scaling>
          <c:orientation val="minMax"/>
          <c:max val="50"/>
          <c:min val="0"/>
        </c:scaling>
        <c:delete val="0"/>
        <c:axPos val="l"/>
        <c:majorGridlines/>
        <c:numFmt formatCode="#,##0" sourceLinked="0"/>
        <c:majorTickMark val="out"/>
        <c:minorTickMark val="none"/>
        <c:tickLblPos val="nextTo"/>
        <c:crossAx val="222329040"/>
        <c:crosses val="autoZero"/>
        <c:crossBetween val="between"/>
        <c:majorUnit val="10"/>
      </c:valAx>
      <c:spPr>
        <a:noFill/>
        <a:ln>
          <a:solidFill>
            <a:schemeClr val="bg1">
              <a:lumMod val="65000"/>
            </a:schemeClr>
          </a:solidFill>
        </a:ln>
      </c:spPr>
    </c:plotArea>
    <c:legend>
      <c:legendPos val="r"/>
      <c:layout>
        <c:manualLayout>
          <c:xMode val="edge"/>
          <c:yMode val="edge"/>
          <c:x val="0.10291069021777681"/>
          <c:y val="0.52889359983848172"/>
          <c:w val="0.49654990423494488"/>
          <c:h val="0.20695538057742907"/>
        </c:manualLayout>
      </c:layout>
      <c:overlay val="0"/>
    </c:legend>
    <c:plotVisOnly val="1"/>
    <c:dispBlanksAs val="gap"/>
    <c:showDLblsOverMax val="0"/>
  </c:chart>
  <c:txPr>
    <a:bodyPr/>
    <a:lstStyle/>
    <a:p>
      <a:pPr>
        <a:defRPr>
          <a:latin typeface="Tahoma" pitchFamily="34" charset="0"/>
          <a:ea typeface="Tahoma" pitchFamily="34" charset="0"/>
          <a:cs typeface="Tahoma" pitchFamily="34" charset="0"/>
        </a:defRPr>
      </a:pPr>
      <a:endParaRPr lang="mk-MK"/>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440972222222222"/>
          <c:y val="5.1400554097404488E-2"/>
          <c:w val="0.86822916666666672"/>
          <c:h val="0.92069218515315643"/>
        </c:manualLayout>
      </c:layout>
      <c:lineChart>
        <c:grouping val="standard"/>
        <c:varyColors val="0"/>
        <c:ser>
          <c:idx val="0"/>
          <c:order val="0"/>
          <c:tx>
            <c:v>Whole sample</c:v>
          </c:tx>
          <c:marker>
            <c:symbol val="none"/>
          </c:marker>
          <c:cat>
            <c:strRef>
              <c:f>'Baza Core3'!$B$1505:$B$1564</c:f>
              <c:strCache>
                <c:ptCount val="60"/>
                <c:pt idx="0">
                  <c:v>1999</c:v>
                </c:pt>
                <c:pt idx="1">
                  <c:v>1999q2</c:v>
                </c:pt>
                <c:pt idx="2">
                  <c:v>1999q3</c:v>
                </c:pt>
                <c:pt idx="3">
                  <c:v>1999q4</c:v>
                </c:pt>
                <c:pt idx="4">
                  <c:v>2000</c:v>
                </c:pt>
                <c:pt idx="5">
                  <c:v>2000q2</c:v>
                </c:pt>
                <c:pt idx="6">
                  <c:v>2000q3</c:v>
                </c:pt>
                <c:pt idx="7">
                  <c:v>2000q4</c:v>
                </c:pt>
                <c:pt idx="8">
                  <c:v>2001</c:v>
                </c:pt>
                <c:pt idx="9">
                  <c:v>2001q2</c:v>
                </c:pt>
                <c:pt idx="10">
                  <c:v>2001q3</c:v>
                </c:pt>
                <c:pt idx="11">
                  <c:v>2001q4</c:v>
                </c:pt>
                <c:pt idx="12">
                  <c:v>2002</c:v>
                </c:pt>
                <c:pt idx="13">
                  <c:v>2002q2</c:v>
                </c:pt>
                <c:pt idx="14">
                  <c:v>2002q3</c:v>
                </c:pt>
                <c:pt idx="15">
                  <c:v>2002q4</c:v>
                </c:pt>
                <c:pt idx="16">
                  <c:v>2003</c:v>
                </c:pt>
                <c:pt idx="17">
                  <c:v>2003q2</c:v>
                </c:pt>
                <c:pt idx="18">
                  <c:v>2003q3</c:v>
                </c:pt>
                <c:pt idx="19">
                  <c:v>2003q4</c:v>
                </c:pt>
                <c:pt idx="20">
                  <c:v>2004</c:v>
                </c:pt>
                <c:pt idx="21">
                  <c:v>2004q2</c:v>
                </c:pt>
                <c:pt idx="22">
                  <c:v>2004q3</c:v>
                </c:pt>
                <c:pt idx="23">
                  <c:v>2004q4</c:v>
                </c:pt>
                <c:pt idx="24">
                  <c:v>2005</c:v>
                </c:pt>
                <c:pt idx="25">
                  <c:v>2005q2</c:v>
                </c:pt>
                <c:pt idx="26">
                  <c:v>2005q3</c:v>
                </c:pt>
                <c:pt idx="27">
                  <c:v>2005q4</c:v>
                </c:pt>
                <c:pt idx="28">
                  <c:v>2006</c:v>
                </c:pt>
                <c:pt idx="29">
                  <c:v>2006q2</c:v>
                </c:pt>
                <c:pt idx="30">
                  <c:v>2006q3</c:v>
                </c:pt>
                <c:pt idx="31">
                  <c:v>2006q4</c:v>
                </c:pt>
                <c:pt idx="32">
                  <c:v>2007</c:v>
                </c:pt>
                <c:pt idx="33">
                  <c:v>2007q2</c:v>
                </c:pt>
                <c:pt idx="34">
                  <c:v>2007q3</c:v>
                </c:pt>
                <c:pt idx="35">
                  <c:v>2007q4</c:v>
                </c:pt>
                <c:pt idx="36">
                  <c:v>2008</c:v>
                </c:pt>
                <c:pt idx="37">
                  <c:v>2008q2</c:v>
                </c:pt>
                <c:pt idx="38">
                  <c:v>2008q3</c:v>
                </c:pt>
                <c:pt idx="39">
                  <c:v>2008q4</c:v>
                </c:pt>
                <c:pt idx="40">
                  <c:v>2009</c:v>
                </c:pt>
                <c:pt idx="41">
                  <c:v>2009q2</c:v>
                </c:pt>
                <c:pt idx="42">
                  <c:v>2009q3</c:v>
                </c:pt>
                <c:pt idx="43">
                  <c:v>2009q4</c:v>
                </c:pt>
                <c:pt idx="44">
                  <c:v>2010</c:v>
                </c:pt>
                <c:pt idx="45">
                  <c:v>2010q2</c:v>
                </c:pt>
                <c:pt idx="46">
                  <c:v>2010q3</c:v>
                </c:pt>
                <c:pt idx="47">
                  <c:v>2010q4</c:v>
                </c:pt>
                <c:pt idx="48">
                  <c:v>2011</c:v>
                </c:pt>
                <c:pt idx="49">
                  <c:v>2011q2</c:v>
                </c:pt>
                <c:pt idx="50">
                  <c:v>2011q3</c:v>
                </c:pt>
                <c:pt idx="51">
                  <c:v>2011q4</c:v>
                </c:pt>
                <c:pt idx="52">
                  <c:v>2012</c:v>
                </c:pt>
                <c:pt idx="53">
                  <c:v>2012q2</c:v>
                </c:pt>
                <c:pt idx="54">
                  <c:v>2012q3</c:v>
                </c:pt>
                <c:pt idx="55">
                  <c:v>2012q4</c:v>
                </c:pt>
                <c:pt idx="56">
                  <c:v>2013</c:v>
                </c:pt>
                <c:pt idx="57">
                  <c:v>2013q2</c:v>
                </c:pt>
                <c:pt idx="58">
                  <c:v>2013q3</c:v>
                </c:pt>
                <c:pt idx="59">
                  <c:v>2013q4</c:v>
                </c:pt>
              </c:strCache>
            </c:strRef>
          </c:cat>
          <c:val>
            <c:numRef>
              <c:f>'Baza Core3'!$AG$1567:$AG$1626</c:f>
              <c:numCache>
                <c:formatCode>0.000</c:formatCode>
                <c:ptCount val="60"/>
                <c:pt idx="0">
                  <c:v>-0.22960728251577062</c:v>
                </c:pt>
                <c:pt idx="1">
                  <c:v>-0.21744453846259465</c:v>
                </c:pt>
                <c:pt idx="2">
                  <c:v>-0.19681307983766574</c:v>
                </c:pt>
                <c:pt idx="3">
                  <c:v>-0.17557314886477071</c:v>
                </c:pt>
                <c:pt idx="4">
                  <c:v>-0.1450112252734877</c:v>
                </c:pt>
                <c:pt idx="5">
                  <c:v>-0.12093608279468313</c:v>
                </c:pt>
                <c:pt idx="6">
                  <c:v>-9.9589652744331028E-2</c:v>
                </c:pt>
                <c:pt idx="7">
                  <c:v>-6.9909614816722004E-2</c:v>
                </c:pt>
                <c:pt idx="8">
                  <c:v>-0.14953574500851513</c:v>
                </c:pt>
                <c:pt idx="9">
                  <c:v>-0.14002532904951037</c:v>
                </c:pt>
                <c:pt idx="10">
                  <c:v>-0.14299338742320936</c:v>
                </c:pt>
                <c:pt idx="11">
                  <c:v>-0.13451349050399719</c:v>
                </c:pt>
                <c:pt idx="12">
                  <c:v>-0.11147438325529527</c:v>
                </c:pt>
                <c:pt idx="13">
                  <c:v>-0.11757389710290948</c:v>
                </c:pt>
                <c:pt idx="14">
                  <c:v>-0.13369724346981901</c:v>
                </c:pt>
                <c:pt idx="15">
                  <c:v>-0.12284607450297426</c:v>
                </c:pt>
                <c:pt idx="16">
                  <c:v>-0.13654921482140264</c:v>
                </c:pt>
                <c:pt idx="17">
                  <c:v>-0.13940434114685676</c:v>
                </c:pt>
                <c:pt idx="18">
                  <c:v>-0.13855934817676707</c:v>
                </c:pt>
                <c:pt idx="19">
                  <c:v>-0.14483380459605191</c:v>
                </c:pt>
                <c:pt idx="20">
                  <c:v>-0.14334199512089851</c:v>
                </c:pt>
                <c:pt idx="21">
                  <c:v>-0.13330914676525393</c:v>
                </c:pt>
                <c:pt idx="22">
                  <c:v>-0.12831992683607721</c:v>
                </c:pt>
                <c:pt idx="23">
                  <c:v>-0.128303704306658</c:v>
                </c:pt>
                <c:pt idx="24">
                  <c:v>-0.11632159879583501</c:v>
                </c:pt>
                <c:pt idx="25">
                  <c:v>-0.10757244999187819</c:v>
                </c:pt>
                <c:pt idx="26">
                  <c:v>-9.8911840071023036E-2</c:v>
                </c:pt>
                <c:pt idx="27">
                  <c:v>-8.9534557181500066E-2</c:v>
                </c:pt>
                <c:pt idx="28">
                  <c:v>-8.0002472422819298E-2</c:v>
                </c:pt>
                <c:pt idx="29">
                  <c:v>-8.4927707001578381E-2</c:v>
                </c:pt>
                <c:pt idx="30">
                  <c:v>-8.3714798436131777E-2</c:v>
                </c:pt>
                <c:pt idx="31">
                  <c:v>-6.827685079098314E-2</c:v>
                </c:pt>
                <c:pt idx="32">
                  <c:v>-6.1453992437514433E-2</c:v>
                </c:pt>
                <c:pt idx="33">
                  <c:v>-5.4095890663943894E-2</c:v>
                </c:pt>
                <c:pt idx="34">
                  <c:v>-4.3971206654832097E-2</c:v>
                </c:pt>
                <c:pt idx="35">
                  <c:v>-3.4089597501845252E-2</c:v>
                </c:pt>
                <c:pt idx="36">
                  <c:v>-2.5283811055159248E-2</c:v>
                </c:pt>
                <c:pt idx="37">
                  <c:v>-1.3745352683877781E-2</c:v>
                </c:pt>
                <c:pt idx="38">
                  <c:v>7.3244420149754423E-3</c:v>
                </c:pt>
                <c:pt idx="39">
                  <c:v>-4.2684013109600101E-3</c:v>
                </c:pt>
                <c:pt idx="40">
                  <c:v>-2.5018774055637277E-2</c:v>
                </c:pt>
                <c:pt idx="41">
                  <c:v>-2.4943385685173403E-2</c:v>
                </c:pt>
                <c:pt idx="42">
                  <c:v>-2.1210051488552002E-2</c:v>
                </c:pt>
                <c:pt idx="43">
                  <c:v>-2.5625264145219602E-2</c:v>
                </c:pt>
                <c:pt idx="44">
                  <c:v>-1.3825680013502777E-2</c:v>
                </c:pt>
                <c:pt idx="45">
                  <c:v>-4.9225751462823337E-3</c:v>
                </c:pt>
                <c:pt idx="46">
                  <c:v>-9.7670584683801878E-4</c:v>
                </c:pt>
                <c:pt idx="47">
                  <c:v>1.2297880829763045E-3</c:v>
                </c:pt>
                <c:pt idx="48">
                  <c:v>6.8181649295412528E-3</c:v>
                </c:pt>
                <c:pt idx="49">
                  <c:v>1.0439950448628575E-2</c:v>
                </c:pt>
                <c:pt idx="50">
                  <c:v>3.7846234563941069E-3</c:v>
                </c:pt>
                <c:pt idx="51">
                  <c:v>4.1910621812199327E-4</c:v>
                </c:pt>
                <c:pt idx="52">
                  <c:v>6.3716673272573637E-3</c:v>
                </c:pt>
                <c:pt idx="53">
                  <c:v>1.1249374529753445E-2</c:v>
                </c:pt>
                <c:pt idx="54">
                  <c:v>1.8427878398081087E-2</c:v>
                </c:pt>
                <c:pt idx="55">
                  <c:v>1.7088055112575967E-2</c:v>
                </c:pt>
                <c:pt idx="56">
                  <c:v>1.3003459023776901E-2</c:v>
                </c:pt>
                <c:pt idx="57">
                  <c:v>1.047758778428674E-2</c:v>
                </c:pt>
                <c:pt idx="58">
                  <c:v>2.6850858215257487E-3</c:v>
                </c:pt>
                <c:pt idx="59">
                  <c:v>-3.6200379044073611E-3</c:v>
                </c:pt>
              </c:numCache>
            </c:numRef>
          </c:val>
          <c:smooth val="0"/>
        </c:ser>
        <c:ser>
          <c:idx val="2"/>
          <c:order val="1"/>
          <c:tx>
            <c:v>Transition countries</c:v>
          </c:tx>
          <c:spPr>
            <a:ln w="22225">
              <a:solidFill>
                <a:schemeClr val="tx1"/>
              </a:solidFill>
              <a:prstDash val="dash"/>
            </a:ln>
          </c:spPr>
          <c:marker>
            <c:symbol val="none"/>
          </c:marker>
          <c:cat>
            <c:strRef>
              <c:f>'Baza Core3'!$B$1505:$B$1564</c:f>
              <c:strCache>
                <c:ptCount val="60"/>
                <c:pt idx="0">
                  <c:v>1999</c:v>
                </c:pt>
                <c:pt idx="1">
                  <c:v>1999q2</c:v>
                </c:pt>
                <c:pt idx="2">
                  <c:v>1999q3</c:v>
                </c:pt>
                <c:pt idx="3">
                  <c:v>1999q4</c:v>
                </c:pt>
                <c:pt idx="4">
                  <c:v>2000</c:v>
                </c:pt>
                <c:pt idx="5">
                  <c:v>2000q2</c:v>
                </c:pt>
                <c:pt idx="6">
                  <c:v>2000q3</c:v>
                </c:pt>
                <c:pt idx="7">
                  <c:v>2000q4</c:v>
                </c:pt>
                <c:pt idx="8">
                  <c:v>2001</c:v>
                </c:pt>
                <c:pt idx="9">
                  <c:v>2001q2</c:v>
                </c:pt>
                <c:pt idx="10">
                  <c:v>2001q3</c:v>
                </c:pt>
                <c:pt idx="11">
                  <c:v>2001q4</c:v>
                </c:pt>
                <c:pt idx="12">
                  <c:v>2002</c:v>
                </c:pt>
                <c:pt idx="13">
                  <c:v>2002q2</c:v>
                </c:pt>
                <c:pt idx="14">
                  <c:v>2002q3</c:v>
                </c:pt>
                <c:pt idx="15">
                  <c:v>2002q4</c:v>
                </c:pt>
                <c:pt idx="16">
                  <c:v>2003</c:v>
                </c:pt>
                <c:pt idx="17">
                  <c:v>2003q2</c:v>
                </c:pt>
                <c:pt idx="18">
                  <c:v>2003q3</c:v>
                </c:pt>
                <c:pt idx="19">
                  <c:v>2003q4</c:v>
                </c:pt>
                <c:pt idx="20">
                  <c:v>2004</c:v>
                </c:pt>
                <c:pt idx="21">
                  <c:v>2004q2</c:v>
                </c:pt>
                <c:pt idx="22">
                  <c:v>2004q3</c:v>
                </c:pt>
                <c:pt idx="23">
                  <c:v>2004q4</c:v>
                </c:pt>
                <c:pt idx="24">
                  <c:v>2005</c:v>
                </c:pt>
                <c:pt idx="25">
                  <c:v>2005q2</c:v>
                </c:pt>
                <c:pt idx="26">
                  <c:v>2005q3</c:v>
                </c:pt>
                <c:pt idx="27">
                  <c:v>2005q4</c:v>
                </c:pt>
                <c:pt idx="28">
                  <c:v>2006</c:v>
                </c:pt>
                <c:pt idx="29">
                  <c:v>2006q2</c:v>
                </c:pt>
                <c:pt idx="30">
                  <c:v>2006q3</c:v>
                </c:pt>
                <c:pt idx="31">
                  <c:v>2006q4</c:v>
                </c:pt>
                <c:pt idx="32">
                  <c:v>2007</c:v>
                </c:pt>
                <c:pt idx="33">
                  <c:v>2007q2</c:v>
                </c:pt>
                <c:pt idx="34">
                  <c:v>2007q3</c:v>
                </c:pt>
                <c:pt idx="35">
                  <c:v>2007q4</c:v>
                </c:pt>
                <c:pt idx="36">
                  <c:v>2008</c:v>
                </c:pt>
                <c:pt idx="37">
                  <c:v>2008q2</c:v>
                </c:pt>
                <c:pt idx="38">
                  <c:v>2008q3</c:v>
                </c:pt>
                <c:pt idx="39">
                  <c:v>2008q4</c:v>
                </c:pt>
                <c:pt idx="40">
                  <c:v>2009</c:v>
                </c:pt>
                <c:pt idx="41">
                  <c:v>2009q2</c:v>
                </c:pt>
                <c:pt idx="42">
                  <c:v>2009q3</c:v>
                </c:pt>
                <c:pt idx="43">
                  <c:v>2009q4</c:v>
                </c:pt>
                <c:pt idx="44">
                  <c:v>2010</c:v>
                </c:pt>
                <c:pt idx="45">
                  <c:v>2010q2</c:v>
                </c:pt>
                <c:pt idx="46">
                  <c:v>2010q3</c:v>
                </c:pt>
                <c:pt idx="47">
                  <c:v>2010q4</c:v>
                </c:pt>
                <c:pt idx="48">
                  <c:v>2011</c:v>
                </c:pt>
                <c:pt idx="49">
                  <c:v>2011q2</c:v>
                </c:pt>
                <c:pt idx="50">
                  <c:v>2011q3</c:v>
                </c:pt>
                <c:pt idx="51">
                  <c:v>2011q4</c:v>
                </c:pt>
                <c:pt idx="52">
                  <c:v>2012</c:v>
                </c:pt>
                <c:pt idx="53">
                  <c:v>2012q2</c:v>
                </c:pt>
                <c:pt idx="54">
                  <c:v>2012q3</c:v>
                </c:pt>
                <c:pt idx="55">
                  <c:v>2012q4</c:v>
                </c:pt>
                <c:pt idx="56">
                  <c:v>2013</c:v>
                </c:pt>
                <c:pt idx="57">
                  <c:v>2013q2</c:v>
                </c:pt>
                <c:pt idx="58">
                  <c:v>2013q3</c:v>
                </c:pt>
                <c:pt idx="59">
                  <c:v>2013q4</c:v>
                </c:pt>
              </c:strCache>
            </c:strRef>
          </c:cat>
          <c:val>
            <c:numRef>
              <c:f>'Baza Core3'!$AG$1691:$AG$1750</c:f>
              <c:numCache>
                <c:formatCode>0.000</c:formatCode>
                <c:ptCount val="60"/>
                <c:pt idx="0">
                  <c:v>-0.12115072251932606</c:v>
                </c:pt>
                <c:pt idx="1">
                  <c:v>-0.11742821680434611</c:v>
                </c:pt>
                <c:pt idx="2">
                  <c:v>-0.11442779724622792</c:v>
                </c:pt>
                <c:pt idx="3">
                  <c:v>-0.11215555679923916</c:v>
                </c:pt>
                <c:pt idx="4">
                  <c:v>-0.10748881967550648</c:v>
                </c:pt>
                <c:pt idx="5">
                  <c:v>-0.10059135490586275</c:v>
                </c:pt>
                <c:pt idx="6">
                  <c:v>-9.4935734894562168E-2</c:v>
                </c:pt>
                <c:pt idx="7">
                  <c:v>-8.9016425820763745E-2</c:v>
                </c:pt>
                <c:pt idx="8">
                  <c:v>-8.4876414866839764E-2</c:v>
                </c:pt>
                <c:pt idx="9">
                  <c:v>-8.1345403238042527E-2</c:v>
                </c:pt>
                <c:pt idx="10">
                  <c:v>-7.7378669901909114E-2</c:v>
                </c:pt>
                <c:pt idx="11">
                  <c:v>-7.3575139426040076E-2</c:v>
                </c:pt>
                <c:pt idx="12">
                  <c:v>-7.0489914687344599E-2</c:v>
                </c:pt>
                <c:pt idx="13">
                  <c:v>-6.3391136028841749E-2</c:v>
                </c:pt>
                <c:pt idx="14">
                  <c:v>-6.2260537480828715E-2</c:v>
                </c:pt>
                <c:pt idx="15">
                  <c:v>-5.5018196723095714E-2</c:v>
                </c:pt>
                <c:pt idx="16">
                  <c:v>-5.3749401677523082E-2</c:v>
                </c:pt>
                <c:pt idx="17">
                  <c:v>-4.9763739106621782E-2</c:v>
                </c:pt>
                <c:pt idx="18">
                  <c:v>-5.139169495721041E-2</c:v>
                </c:pt>
                <c:pt idx="19">
                  <c:v>-5.0614905882672548E-2</c:v>
                </c:pt>
                <c:pt idx="20">
                  <c:v>-5.2009547202477788E-2</c:v>
                </c:pt>
                <c:pt idx="21">
                  <c:v>-4.8459972717758856E-2</c:v>
                </c:pt>
                <c:pt idx="22">
                  <c:v>-4.6663324610149472E-2</c:v>
                </c:pt>
                <c:pt idx="23">
                  <c:v>-4.5165517733001814E-2</c:v>
                </c:pt>
                <c:pt idx="24">
                  <c:v>-4.2697813854610252E-2</c:v>
                </c:pt>
                <c:pt idx="25">
                  <c:v>-3.8902959047765334E-2</c:v>
                </c:pt>
                <c:pt idx="26">
                  <c:v>-3.5304671592764195E-2</c:v>
                </c:pt>
                <c:pt idx="27">
                  <c:v>-3.0347527054760282E-2</c:v>
                </c:pt>
                <c:pt idx="28">
                  <c:v>-2.5134380036106484E-2</c:v>
                </c:pt>
                <c:pt idx="29">
                  <c:v>-2.4649886154369052E-2</c:v>
                </c:pt>
                <c:pt idx="30">
                  <c:v>-2.0515421000700033E-2</c:v>
                </c:pt>
                <c:pt idx="31">
                  <c:v>-1.7062104624400661E-2</c:v>
                </c:pt>
                <c:pt idx="32">
                  <c:v>-1.4267165895856949E-2</c:v>
                </c:pt>
                <c:pt idx="33">
                  <c:v>-1.2225126319377503E-2</c:v>
                </c:pt>
                <c:pt idx="34">
                  <c:v>-1.1225443041742101E-2</c:v>
                </c:pt>
                <c:pt idx="35">
                  <c:v>-9.1208991704670346E-3</c:v>
                </c:pt>
                <c:pt idx="36">
                  <c:v>-1.6485531179579768E-3</c:v>
                </c:pt>
                <c:pt idx="37">
                  <c:v>2.0997735392889192E-3</c:v>
                </c:pt>
                <c:pt idx="38">
                  <c:v>4.8838516618911294E-3</c:v>
                </c:pt>
                <c:pt idx="39">
                  <c:v>6.4999387813344566E-3</c:v>
                </c:pt>
                <c:pt idx="40">
                  <c:v>-3.9691509216090992E-3</c:v>
                </c:pt>
                <c:pt idx="41">
                  <c:v>-9.3835588702143643E-3</c:v>
                </c:pt>
                <c:pt idx="42">
                  <c:v>-1.0485174664083682E-2</c:v>
                </c:pt>
                <c:pt idx="43">
                  <c:v>-1.1191807284760501E-2</c:v>
                </c:pt>
                <c:pt idx="44">
                  <c:v>-7.5412808450481894E-3</c:v>
                </c:pt>
                <c:pt idx="45">
                  <c:v>-1.2128636390571039E-3</c:v>
                </c:pt>
                <c:pt idx="46">
                  <c:v>4.2476558456748239E-3</c:v>
                </c:pt>
                <c:pt idx="47">
                  <c:v>4.6086059974848933E-3</c:v>
                </c:pt>
                <c:pt idx="48">
                  <c:v>1.0032092679674748E-2</c:v>
                </c:pt>
                <c:pt idx="49">
                  <c:v>9.3548223075741246E-3</c:v>
                </c:pt>
                <c:pt idx="50">
                  <c:v>9.253449343357395E-3</c:v>
                </c:pt>
                <c:pt idx="51">
                  <c:v>1.0433110634143894E-2</c:v>
                </c:pt>
                <c:pt idx="52">
                  <c:v>1.3567756209559623E-2</c:v>
                </c:pt>
                <c:pt idx="53">
                  <c:v>1.4628072984168482E-2</c:v>
                </c:pt>
                <c:pt idx="54">
                  <c:v>1.6228639367982696E-2</c:v>
                </c:pt>
                <c:pt idx="55">
                  <c:v>1.326726491759409E-2</c:v>
                </c:pt>
                <c:pt idx="56">
                  <c:v>8.6021434931753508E-3</c:v>
                </c:pt>
                <c:pt idx="57">
                  <c:v>5.77457757926485E-3</c:v>
                </c:pt>
                <c:pt idx="58">
                  <c:v>8.1146695165088814E-4</c:v>
                </c:pt>
                <c:pt idx="59">
                  <c:v>-3.8871335170952773E-3</c:v>
                </c:pt>
              </c:numCache>
            </c:numRef>
          </c:val>
          <c:smooth val="0"/>
        </c:ser>
        <c:ser>
          <c:idx val="1"/>
          <c:order val="2"/>
          <c:tx>
            <c:v>Periphery countries</c:v>
          </c:tx>
          <c:spPr>
            <a:ln>
              <a:prstDash val="sysDot"/>
            </a:ln>
          </c:spPr>
          <c:marker>
            <c:symbol val="none"/>
          </c:marker>
          <c:cat>
            <c:strRef>
              <c:f>'Baza Core3'!$B$1505:$B$1564</c:f>
              <c:strCache>
                <c:ptCount val="60"/>
                <c:pt idx="0">
                  <c:v>1999</c:v>
                </c:pt>
                <c:pt idx="1">
                  <c:v>1999q2</c:v>
                </c:pt>
                <c:pt idx="2">
                  <c:v>1999q3</c:v>
                </c:pt>
                <c:pt idx="3">
                  <c:v>1999q4</c:v>
                </c:pt>
                <c:pt idx="4">
                  <c:v>2000</c:v>
                </c:pt>
                <c:pt idx="5">
                  <c:v>2000q2</c:v>
                </c:pt>
                <c:pt idx="6">
                  <c:v>2000q3</c:v>
                </c:pt>
                <c:pt idx="7">
                  <c:v>2000q4</c:v>
                </c:pt>
                <c:pt idx="8">
                  <c:v>2001</c:v>
                </c:pt>
                <c:pt idx="9">
                  <c:v>2001q2</c:v>
                </c:pt>
                <c:pt idx="10">
                  <c:v>2001q3</c:v>
                </c:pt>
                <c:pt idx="11">
                  <c:v>2001q4</c:v>
                </c:pt>
                <c:pt idx="12">
                  <c:v>2002</c:v>
                </c:pt>
                <c:pt idx="13">
                  <c:v>2002q2</c:v>
                </c:pt>
                <c:pt idx="14">
                  <c:v>2002q3</c:v>
                </c:pt>
                <c:pt idx="15">
                  <c:v>2002q4</c:v>
                </c:pt>
                <c:pt idx="16">
                  <c:v>2003</c:v>
                </c:pt>
                <c:pt idx="17">
                  <c:v>2003q2</c:v>
                </c:pt>
                <c:pt idx="18">
                  <c:v>2003q3</c:v>
                </c:pt>
                <c:pt idx="19">
                  <c:v>2003q4</c:v>
                </c:pt>
                <c:pt idx="20">
                  <c:v>2004</c:v>
                </c:pt>
                <c:pt idx="21">
                  <c:v>2004q2</c:v>
                </c:pt>
                <c:pt idx="22">
                  <c:v>2004q3</c:v>
                </c:pt>
                <c:pt idx="23">
                  <c:v>2004q4</c:v>
                </c:pt>
                <c:pt idx="24">
                  <c:v>2005</c:v>
                </c:pt>
                <c:pt idx="25">
                  <c:v>2005q2</c:v>
                </c:pt>
                <c:pt idx="26">
                  <c:v>2005q3</c:v>
                </c:pt>
                <c:pt idx="27">
                  <c:v>2005q4</c:v>
                </c:pt>
                <c:pt idx="28">
                  <c:v>2006</c:v>
                </c:pt>
                <c:pt idx="29">
                  <c:v>2006q2</c:v>
                </c:pt>
                <c:pt idx="30">
                  <c:v>2006q3</c:v>
                </c:pt>
                <c:pt idx="31">
                  <c:v>2006q4</c:v>
                </c:pt>
                <c:pt idx="32">
                  <c:v>2007</c:v>
                </c:pt>
                <c:pt idx="33">
                  <c:v>2007q2</c:v>
                </c:pt>
                <c:pt idx="34">
                  <c:v>2007q3</c:v>
                </c:pt>
                <c:pt idx="35">
                  <c:v>2007q4</c:v>
                </c:pt>
                <c:pt idx="36">
                  <c:v>2008</c:v>
                </c:pt>
                <c:pt idx="37">
                  <c:v>2008q2</c:v>
                </c:pt>
                <c:pt idx="38">
                  <c:v>2008q3</c:v>
                </c:pt>
                <c:pt idx="39">
                  <c:v>2008q4</c:v>
                </c:pt>
                <c:pt idx="40">
                  <c:v>2009</c:v>
                </c:pt>
                <c:pt idx="41">
                  <c:v>2009q2</c:v>
                </c:pt>
                <c:pt idx="42">
                  <c:v>2009q3</c:v>
                </c:pt>
                <c:pt idx="43">
                  <c:v>2009q4</c:v>
                </c:pt>
                <c:pt idx="44">
                  <c:v>2010</c:v>
                </c:pt>
                <c:pt idx="45">
                  <c:v>2010q2</c:v>
                </c:pt>
                <c:pt idx="46">
                  <c:v>2010q3</c:v>
                </c:pt>
                <c:pt idx="47">
                  <c:v>2010q4</c:v>
                </c:pt>
                <c:pt idx="48">
                  <c:v>2011</c:v>
                </c:pt>
                <c:pt idx="49">
                  <c:v>2011q2</c:v>
                </c:pt>
                <c:pt idx="50">
                  <c:v>2011q3</c:v>
                </c:pt>
                <c:pt idx="51">
                  <c:v>2011q4</c:v>
                </c:pt>
                <c:pt idx="52">
                  <c:v>2012</c:v>
                </c:pt>
                <c:pt idx="53">
                  <c:v>2012q2</c:v>
                </c:pt>
                <c:pt idx="54">
                  <c:v>2012q3</c:v>
                </c:pt>
                <c:pt idx="55">
                  <c:v>2012q4</c:v>
                </c:pt>
                <c:pt idx="56">
                  <c:v>2013</c:v>
                </c:pt>
                <c:pt idx="57">
                  <c:v>2013q2</c:v>
                </c:pt>
                <c:pt idx="58">
                  <c:v>2013q3</c:v>
                </c:pt>
                <c:pt idx="59">
                  <c:v>2013q4</c:v>
                </c:pt>
              </c:strCache>
            </c:strRef>
          </c:cat>
          <c:val>
            <c:numRef>
              <c:f>'Baza Core3'!$AG$1629:$AG$1688</c:f>
              <c:numCache>
                <c:formatCode>0.000</c:formatCode>
                <c:ptCount val="60"/>
                <c:pt idx="0">
                  <c:v>-0.26349995751465932</c:v>
                </c:pt>
                <c:pt idx="1">
                  <c:v>-0.24869963898079644</c:v>
                </c:pt>
                <c:pt idx="2">
                  <c:v>-0.2225584806474907</c:v>
                </c:pt>
                <c:pt idx="3">
                  <c:v>-0.19539114638524921</c:v>
                </c:pt>
                <c:pt idx="4">
                  <c:v>-0.15673697702285674</c:v>
                </c:pt>
                <c:pt idx="5">
                  <c:v>-0.1272938102599393</c:v>
                </c:pt>
                <c:pt idx="6">
                  <c:v>-0.10104400207238379</c:v>
                </c:pt>
                <c:pt idx="7">
                  <c:v>-6.3938736377958619E-2</c:v>
                </c:pt>
                <c:pt idx="8">
                  <c:v>-0.16974178567778891</c:v>
                </c:pt>
                <c:pt idx="9">
                  <c:v>-0.15836280586559467</c:v>
                </c:pt>
                <c:pt idx="10">
                  <c:v>-0.16349798664861492</c:v>
                </c:pt>
                <c:pt idx="11">
                  <c:v>-0.15355672521585775</c:v>
                </c:pt>
                <c:pt idx="12">
                  <c:v>-0.12428202968278004</c:v>
                </c:pt>
                <c:pt idx="13">
                  <c:v>-0.13450600993855535</c:v>
                </c:pt>
                <c:pt idx="14">
                  <c:v>-0.15602121409137892</c:v>
                </c:pt>
                <c:pt idx="15">
                  <c:v>-0.14404228630918661</c:v>
                </c:pt>
                <c:pt idx="16">
                  <c:v>-0.16242415642886421</c:v>
                </c:pt>
                <c:pt idx="17">
                  <c:v>-0.16741702928443006</c:v>
                </c:pt>
                <c:pt idx="18">
                  <c:v>-0.16579923980787858</c:v>
                </c:pt>
                <c:pt idx="19">
                  <c:v>-0.17427721044398264</c:v>
                </c:pt>
                <c:pt idx="20">
                  <c:v>-0.17188338509540488</c:v>
                </c:pt>
                <c:pt idx="21">
                  <c:v>-0.1598245136550962</c:v>
                </c:pt>
                <c:pt idx="22">
                  <c:v>-0.15383761503167953</c:v>
                </c:pt>
                <c:pt idx="23">
                  <c:v>-0.15428438761092664</c:v>
                </c:pt>
                <c:pt idx="24">
                  <c:v>-0.13932903158996823</c:v>
                </c:pt>
                <c:pt idx="25">
                  <c:v>-0.12903166591191337</c:v>
                </c:pt>
                <c:pt idx="26">
                  <c:v>-0.11878908022047846</c:v>
                </c:pt>
                <c:pt idx="27">
                  <c:v>-0.10803050409610566</c:v>
                </c:pt>
                <c:pt idx="28">
                  <c:v>-9.7148751293667013E-2</c:v>
                </c:pt>
                <c:pt idx="29">
                  <c:v>-0.10376452601633163</c:v>
                </c:pt>
                <c:pt idx="30">
                  <c:v>-0.10346460388470419</c:v>
                </c:pt>
                <c:pt idx="31">
                  <c:v>-8.4281458968040263E-2</c:v>
                </c:pt>
                <c:pt idx="32">
                  <c:v>-7.6199875731782385E-2</c:v>
                </c:pt>
                <c:pt idx="33">
                  <c:v>-6.7180504521620901E-2</c:v>
                </c:pt>
                <c:pt idx="34">
                  <c:v>-5.4204257783922738E-2</c:v>
                </c:pt>
                <c:pt idx="35">
                  <c:v>-4.189231573040092E-2</c:v>
                </c:pt>
                <c:pt idx="36">
                  <c:v>-3.2669829160534541E-2</c:v>
                </c:pt>
                <c:pt idx="37">
                  <c:v>-1.8696954628617413E-2</c:v>
                </c:pt>
                <c:pt idx="38">
                  <c:v>8.0871265003143004E-3</c:v>
                </c:pt>
                <c:pt idx="39">
                  <c:v>-7.6335075898020391E-3</c:v>
                </c:pt>
                <c:pt idx="40">
                  <c:v>-3.1596781285021081E-2</c:v>
                </c:pt>
                <c:pt idx="41">
                  <c:v>-2.9805831564848003E-2</c:v>
                </c:pt>
                <c:pt idx="42">
                  <c:v>-2.4561575496198362E-2</c:v>
                </c:pt>
                <c:pt idx="43">
                  <c:v>-3.0135719414113152E-2</c:v>
                </c:pt>
                <c:pt idx="44">
                  <c:v>-1.57895547536448E-2</c:v>
                </c:pt>
                <c:pt idx="45">
                  <c:v>-6.0818599922902389E-3</c:v>
                </c:pt>
                <c:pt idx="46">
                  <c:v>-2.6093188757482792E-3</c:v>
                </c:pt>
                <c:pt idx="47">
                  <c:v>1.7390748469237104E-4</c:v>
                </c:pt>
                <c:pt idx="48">
                  <c:v>5.8138125076245334E-3</c:v>
                </c:pt>
                <c:pt idx="49">
                  <c:v>1.0779052992708095E-2</c:v>
                </c:pt>
                <c:pt idx="50">
                  <c:v>2.0756153667180754E-3</c:v>
                </c:pt>
                <c:pt idx="51">
                  <c:v>-2.7102701618848552E-3</c:v>
                </c:pt>
                <c:pt idx="52">
                  <c:v>4.1228895515378781E-3</c:v>
                </c:pt>
                <c:pt idx="53">
                  <c:v>1.0193531262748771E-2</c:v>
                </c:pt>
                <c:pt idx="54">
                  <c:v>1.911514059498676E-2</c:v>
                </c:pt>
                <c:pt idx="55">
                  <c:v>1.8282052048507847E-2</c:v>
                </c:pt>
                <c:pt idx="56">
                  <c:v>1.4378870127089882E-2</c:v>
                </c:pt>
                <c:pt idx="57">
                  <c:v>1.1947278473356087E-2</c:v>
                </c:pt>
                <c:pt idx="58">
                  <c:v>3.2705917183616542E-3</c:v>
                </c:pt>
                <c:pt idx="59">
                  <c:v>-3.5365705254423829E-3</c:v>
                </c:pt>
              </c:numCache>
            </c:numRef>
          </c:val>
          <c:smooth val="0"/>
        </c:ser>
        <c:dLbls>
          <c:showLegendKey val="0"/>
          <c:showVal val="0"/>
          <c:showCatName val="0"/>
          <c:showSerName val="0"/>
          <c:showPercent val="0"/>
          <c:showBubbleSize val="0"/>
        </c:dLbls>
        <c:smooth val="0"/>
        <c:axId val="222332960"/>
        <c:axId val="222333520"/>
      </c:lineChart>
      <c:catAx>
        <c:axId val="222332960"/>
        <c:scaling>
          <c:orientation val="minMax"/>
        </c:scaling>
        <c:delete val="0"/>
        <c:axPos val="b"/>
        <c:numFmt formatCode="General" sourceLinked="1"/>
        <c:majorTickMark val="out"/>
        <c:minorTickMark val="none"/>
        <c:tickLblPos val="low"/>
        <c:txPr>
          <a:bodyPr rot="-5400000" vert="horz"/>
          <a:lstStyle/>
          <a:p>
            <a:pPr>
              <a:defRPr/>
            </a:pPr>
            <a:endParaRPr lang="mk-MK"/>
          </a:p>
        </c:txPr>
        <c:crossAx val="222333520"/>
        <c:crosses val="autoZero"/>
        <c:auto val="1"/>
        <c:lblAlgn val="ctr"/>
        <c:lblOffset val="100"/>
        <c:tickLblSkip val="4"/>
        <c:noMultiLvlLbl val="0"/>
      </c:catAx>
      <c:valAx>
        <c:axId val="222333520"/>
        <c:scaling>
          <c:orientation val="minMax"/>
          <c:max val="0.1"/>
          <c:min val="-0.30000000000000032"/>
        </c:scaling>
        <c:delete val="0"/>
        <c:axPos val="l"/>
        <c:majorGridlines/>
        <c:numFmt formatCode="#,##0.0" sourceLinked="0"/>
        <c:majorTickMark val="out"/>
        <c:minorTickMark val="none"/>
        <c:tickLblPos val="nextTo"/>
        <c:crossAx val="222332960"/>
        <c:crosses val="autoZero"/>
        <c:crossBetween val="between"/>
        <c:majorUnit val="0.1"/>
      </c:valAx>
      <c:spPr>
        <a:noFill/>
        <a:ln>
          <a:solidFill>
            <a:schemeClr val="bg1">
              <a:lumMod val="65000"/>
            </a:schemeClr>
          </a:solidFill>
        </a:ln>
      </c:spPr>
    </c:plotArea>
    <c:legend>
      <c:legendPos val="r"/>
      <c:layout>
        <c:manualLayout>
          <c:xMode val="edge"/>
          <c:yMode val="edge"/>
          <c:x val="0.52254786572730827"/>
          <c:y val="0.49728818380461276"/>
          <c:w val="0.47249951650780497"/>
          <c:h val="0.26836352352507681"/>
        </c:manualLayout>
      </c:layout>
      <c:overlay val="0"/>
    </c:legend>
    <c:plotVisOnly val="1"/>
    <c:dispBlanksAs val="gap"/>
    <c:showDLblsOverMax val="0"/>
  </c:chart>
  <c:txPr>
    <a:bodyPr/>
    <a:lstStyle/>
    <a:p>
      <a:pPr>
        <a:defRPr>
          <a:latin typeface="Tahoma" pitchFamily="34" charset="0"/>
          <a:ea typeface="Tahoma" pitchFamily="34" charset="0"/>
          <a:cs typeface="Tahoma" pitchFamily="34" charset="0"/>
        </a:defRPr>
      </a:pPr>
      <a:endParaRPr lang="mk-MK"/>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6664459680552983E-2"/>
          <c:y val="5.1400554097404488E-2"/>
          <c:w val="0.88109787527427763"/>
          <c:h val="0.71159285821756368"/>
        </c:manualLayout>
      </c:layout>
      <c:lineChart>
        <c:grouping val="standard"/>
        <c:varyColors val="0"/>
        <c:ser>
          <c:idx val="0"/>
          <c:order val="0"/>
          <c:tx>
            <c:v>Whole sample</c:v>
          </c:tx>
          <c:marker>
            <c:symbol val="none"/>
          </c:marker>
          <c:cat>
            <c:strRef>
              <c:f>'Baza Core3'!$B$1505:$B$1564</c:f>
              <c:strCache>
                <c:ptCount val="60"/>
                <c:pt idx="0">
                  <c:v>1999</c:v>
                </c:pt>
                <c:pt idx="1">
                  <c:v>1999q2</c:v>
                </c:pt>
                <c:pt idx="2">
                  <c:v>1999q3</c:v>
                </c:pt>
                <c:pt idx="3">
                  <c:v>1999q4</c:v>
                </c:pt>
                <c:pt idx="4">
                  <c:v>2000</c:v>
                </c:pt>
                <c:pt idx="5">
                  <c:v>2000q2</c:v>
                </c:pt>
                <c:pt idx="6">
                  <c:v>2000q3</c:v>
                </c:pt>
                <c:pt idx="7">
                  <c:v>2000q4</c:v>
                </c:pt>
                <c:pt idx="8">
                  <c:v>2001</c:v>
                </c:pt>
                <c:pt idx="9">
                  <c:v>2001q2</c:v>
                </c:pt>
                <c:pt idx="10">
                  <c:v>2001q3</c:v>
                </c:pt>
                <c:pt idx="11">
                  <c:v>2001q4</c:v>
                </c:pt>
                <c:pt idx="12">
                  <c:v>2002</c:v>
                </c:pt>
                <c:pt idx="13">
                  <c:v>2002q2</c:v>
                </c:pt>
                <c:pt idx="14">
                  <c:v>2002q3</c:v>
                </c:pt>
                <c:pt idx="15">
                  <c:v>2002q4</c:v>
                </c:pt>
                <c:pt idx="16">
                  <c:v>2003</c:v>
                </c:pt>
                <c:pt idx="17">
                  <c:v>2003q2</c:v>
                </c:pt>
                <c:pt idx="18">
                  <c:v>2003q3</c:v>
                </c:pt>
                <c:pt idx="19">
                  <c:v>2003q4</c:v>
                </c:pt>
                <c:pt idx="20">
                  <c:v>2004</c:v>
                </c:pt>
                <c:pt idx="21">
                  <c:v>2004q2</c:v>
                </c:pt>
                <c:pt idx="22">
                  <c:v>2004q3</c:v>
                </c:pt>
                <c:pt idx="23">
                  <c:v>2004q4</c:v>
                </c:pt>
                <c:pt idx="24">
                  <c:v>2005</c:v>
                </c:pt>
                <c:pt idx="25">
                  <c:v>2005q2</c:v>
                </c:pt>
                <c:pt idx="26">
                  <c:v>2005q3</c:v>
                </c:pt>
                <c:pt idx="27">
                  <c:v>2005q4</c:v>
                </c:pt>
                <c:pt idx="28">
                  <c:v>2006</c:v>
                </c:pt>
                <c:pt idx="29">
                  <c:v>2006q2</c:v>
                </c:pt>
                <c:pt idx="30">
                  <c:v>2006q3</c:v>
                </c:pt>
                <c:pt idx="31">
                  <c:v>2006q4</c:v>
                </c:pt>
                <c:pt idx="32">
                  <c:v>2007</c:v>
                </c:pt>
                <c:pt idx="33">
                  <c:v>2007q2</c:v>
                </c:pt>
                <c:pt idx="34">
                  <c:v>2007q3</c:v>
                </c:pt>
                <c:pt idx="35">
                  <c:v>2007q4</c:v>
                </c:pt>
                <c:pt idx="36">
                  <c:v>2008</c:v>
                </c:pt>
                <c:pt idx="37">
                  <c:v>2008q2</c:v>
                </c:pt>
                <c:pt idx="38">
                  <c:v>2008q3</c:v>
                </c:pt>
                <c:pt idx="39">
                  <c:v>2008q4</c:v>
                </c:pt>
                <c:pt idx="40">
                  <c:v>2009</c:v>
                </c:pt>
                <c:pt idx="41">
                  <c:v>2009q2</c:v>
                </c:pt>
                <c:pt idx="42">
                  <c:v>2009q3</c:v>
                </c:pt>
                <c:pt idx="43">
                  <c:v>2009q4</c:v>
                </c:pt>
                <c:pt idx="44">
                  <c:v>2010</c:v>
                </c:pt>
                <c:pt idx="45">
                  <c:v>2010q2</c:v>
                </c:pt>
                <c:pt idx="46">
                  <c:v>2010q3</c:v>
                </c:pt>
                <c:pt idx="47">
                  <c:v>2010q4</c:v>
                </c:pt>
                <c:pt idx="48">
                  <c:v>2011</c:v>
                </c:pt>
                <c:pt idx="49">
                  <c:v>2011q2</c:v>
                </c:pt>
                <c:pt idx="50">
                  <c:v>2011q3</c:v>
                </c:pt>
                <c:pt idx="51">
                  <c:v>2011q4</c:v>
                </c:pt>
                <c:pt idx="52">
                  <c:v>2012</c:v>
                </c:pt>
                <c:pt idx="53">
                  <c:v>2012q2</c:v>
                </c:pt>
                <c:pt idx="54">
                  <c:v>2012q3</c:v>
                </c:pt>
                <c:pt idx="55">
                  <c:v>2012q4</c:v>
                </c:pt>
                <c:pt idx="56">
                  <c:v>2013</c:v>
                </c:pt>
                <c:pt idx="57">
                  <c:v>2013q2</c:v>
                </c:pt>
                <c:pt idx="58">
                  <c:v>2013q3</c:v>
                </c:pt>
                <c:pt idx="59">
                  <c:v>2013q4</c:v>
                </c:pt>
              </c:strCache>
            </c:strRef>
          </c:cat>
          <c:val>
            <c:numRef>
              <c:f>'Baza Core3'!$P$1567:$P$1626</c:f>
              <c:numCache>
                <c:formatCode>0.000</c:formatCode>
                <c:ptCount val="60"/>
                <c:pt idx="0">
                  <c:v>-2.615285643008983</c:v>
                </c:pt>
                <c:pt idx="1">
                  <c:v>1.2833456458978492</c:v>
                </c:pt>
                <c:pt idx="2">
                  <c:v>-3.0724061257687691</c:v>
                </c:pt>
                <c:pt idx="3">
                  <c:v>4.4655556913147301</c:v>
                </c:pt>
                <c:pt idx="4">
                  <c:v>-3.4381269210445708</c:v>
                </c:pt>
                <c:pt idx="5">
                  <c:v>1.3584147518739735</c:v>
                </c:pt>
                <c:pt idx="6">
                  <c:v>3.3927773932874929</c:v>
                </c:pt>
                <c:pt idx="7">
                  <c:v>4.5849586926132977</c:v>
                </c:pt>
                <c:pt idx="8">
                  <c:v>-3.2285966245962006</c:v>
                </c:pt>
                <c:pt idx="9">
                  <c:v>2.3539132235065932</c:v>
                </c:pt>
                <c:pt idx="10">
                  <c:v>-1.2412800213247503</c:v>
                </c:pt>
                <c:pt idx="11">
                  <c:v>3.6723371395292737</c:v>
                </c:pt>
                <c:pt idx="12">
                  <c:v>-2.1516823920027677</c:v>
                </c:pt>
                <c:pt idx="13">
                  <c:v>1.1571905001828182</c:v>
                </c:pt>
                <c:pt idx="14">
                  <c:v>-2.129098443765753</c:v>
                </c:pt>
                <c:pt idx="15">
                  <c:v>3.3510042297244937</c:v>
                </c:pt>
                <c:pt idx="16">
                  <c:v>-2.7822732163109491</c:v>
                </c:pt>
                <c:pt idx="17">
                  <c:v>0.33747918450262354</c:v>
                </c:pt>
                <c:pt idx="18">
                  <c:v>-2.8413828108877404</c:v>
                </c:pt>
                <c:pt idx="19">
                  <c:v>3.3710748308497624</c:v>
                </c:pt>
                <c:pt idx="20">
                  <c:v>-3.9616417545388867</c:v>
                </c:pt>
                <c:pt idx="21">
                  <c:v>0.93687414824535531</c:v>
                </c:pt>
                <c:pt idx="22">
                  <c:v>-2.6025183931707661</c:v>
                </c:pt>
                <c:pt idx="23">
                  <c:v>2.0914518662783093</c:v>
                </c:pt>
                <c:pt idx="24">
                  <c:v>-3.3156744260296955</c:v>
                </c:pt>
                <c:pt idx="25">
                  <c:v>0.30532841804994676</c:v>
                </c:pt>
                <c:pt idx="26">
                  <c:v>-2.5618845751344752</c:v>
                </c:pt>
                <c:pt idx="27">
                  <c:v>3.2300377986673601</c:v>
                </c:pt>
                <c:pt idx="28">
                  <c:v>-1.9282355362143881</c:v>
                </c:pt>
                <c:pt idx="29">
                  <c:v>6.7742043941203714E-2</c:v>
                </c:pt>
                <c:pt idx="30">
                  <c:v>-2.5757323768871552</c:v>
                </c:pt>
                <c:pt idx="31">
                  <c:v>4.9147164551372375</c:v>
                </c:pt>
                <c:pt idx="32">
                  <c:v>-2.6443473801040005</c:v>
                </c:pt>
                <c:pt idx="33">
                  <c:v>0.71376846729080545</c:v>
                </c:pt>
                <c:pt idx="34">
                  <c:v>-3.7385610172453902</c:v>
                </c:pt>
                <c:pt idx="35">
                  <c:v>4.4961966215954385</c:v>
                </c:pt>
                <c:pt idx="36">
                  <c:v>-2.0991073597473138</c:v>
                </c:pt>
                <c:pt idx="37">
                  <c:v>1.95300983995716</c:v>
                </c:pt>
                <c:pt idx="38">
                  <c:v>-2.3188470885754073</c:v>
                </c:pt>
                <c:pt idx="39">
                  <c:v>6.2201874300991786</c:v>
                </c:pt>
                <c:pt idx="40">
                  <c:v>-0.56985813149476194</c:v>
                </c:pt>
                <c:pt idx="41">
                  <c:v>2.8401953809819895</c:v>
                </c:pt>
                <c:pt idx="42">
                  <c:v>-3.0379032947980273</c:v>
                </c:pt>
                <c:pt idx="43">
                  <c:v>2.8169061425424906</c:v>
                </c:pt>
                <c:pt idx="44">
                  <c:v>-1.3082181761089309</c:v>
                </c:pt>
                <c:pt idx="45">
                  <c:v>1.2484088620559304</c:v>
                </c:pt>
                <c:pt idx="46">
                  <c:v>-4.7403074315451903</c:v>
                </c:pt>
                <c:pt idx="47">
                  <c:v>4.3200265393194304</c:v>
                </c:pt>
                <c:pt idx="48">
                  <c:v>-3.5744648181504552</c:v>
                </c:pt>
                <c:pt idx="49">
                  <c:v>1.123247936425245</c:v>
                </c:pt>
                <c:pt idx="50">
                  <c:v>-2.4463891976011998</c:v>
                </c:pt>
                <c:pt idx="51">
                  <c:v>2.4823348940391945</c:v>
                </c:pt>
                <c:pt idx="52">
                  <c:v>-1.2500111397624361</c:v>
                </c:pt>
                <c:pt idx="53">
                  <c:v>0.48192900234575475</c:v>
                </c:pt>
                <c:pt idx="54">
                  <c:v>-3.4484682868843235</c:v>
                </c:pt>
                <c:pt idx="55">
                  <c:v>3.4059345971920614</c:v>
                </c:pt>
                <c:pt idx="56">
                  <c:v>-0.70889955093344115</c:v>
                </c:pt>
                <c:pt idx="57">
                  <c:v>1.3659113822474818</c:v>
                </c:pt>
                <c:pt idx="58">
                  <c:v>-3.5423763375094088</c:v>
                </c:pt>
                <c:pt idx="59">
                  <c:v>2.7036145147929846</c:v>
                </c:pt>
              </c:numCache>
            </c:numRef>
          </c:val>
          <c:smooth val="0"/>
        </c:ser>
        <c:ser>
          <c:idx val="2"/>
          <c:order val="1"/>
          <c:tx>
            <c:v>Periphery countries</c:v>
          </c:tx>
          <c:spPr>
            <a:ln w="22225">
              <a:solidFill>
                <a:schemeClr val="tx1"/>
              </a:solidFill>
              <a:prstDash val="dash"/>
            </a:ln>
          </c:spPr>
          <c:marker>
            <c:symbol val="none"/>
          </c:marker>
          <c:cat>
            <c:strRef>
              <c:f>'Baza Core3'!$B$1505:$B$1564</c:f>
              <c:strCache>
                <c:ptCount val="60"/>
                <c:pt idx="0">
                  <c:v>1999</c:v>
                </c:pt>
                <c:pt idx="1">
                  <c:v>1999q2</c:v>
                </c:pt>
                <c:pt idx="2">
                  <c:v>1999q3</c:v>
                </c:pt>
                <c:pt idx="3">
                  <c:v>1999q4</c:v>
                </c:pt>
                <c:pt idx="4">
                  <c:v>2000</c:v>
                </c:pt>
                <c:pt idx="5">
                  <c:v>2000q2</c:v>
                </c:pt>
                <c:pt idx="6">
                  <c:v>2000q3</c:v>
                </c:pt>
                <c:pt idx="7">
                  <c:v>2000q4</c:v>
                </c:pt>
                <c:pt idx="8">
                  <c:v>2001</c:v>
                </c:pt>
                <c:pt idx="9">
                  <c:v>2001q2</c:v>
                </c:pt>
                <c:pt idx="10">
                  <c:v>2001q3</c:v>
                </c:pt>
                <c:pt idx="11">
                  <c:v>2001q4</c:v>
                </c:pt>
                <c:pt idx="12">
                  <c:v>2002</c:v>
                </c:pt>
                <c:pt idx="13">
                  <c:v>2002q2</c:v>
                </c:pt>
                <c:pt idx="14">
                  <c:v>2002q3</c:v>
                </c:pt>
                <c:pt idx="15">
                  <c:v>2002q4</c:v>
                </c:pt>
                <c:pt idx="16">
                  <c:v>2003</c:v>
                </c:pt>
                <c:pt idx="17">
                  <c:v>2003q2</c:v>
                </c:pt>
                <c:pt idx="18">
                  <c:v>2003q3</c:v>
                </c:pt>
                <c:pt idx="19">
                  <c:v>2003q4</c:v>
                </c:pt>
                <c:pt idx="20">
                  <c:v>2004</c:v>
                </c:pt>
                <c:pt idx="21">
                  <c:v>2004q2</c:v>
                </c:pt>
                <c:pt idx="22">
                  <c:v>2004q3</c:v>
                </c:pt>
                <c:pt idx="23">
                  <c:v>2004q4</c:v>
                </c:pt>
                <c:pt idx="24">
                  <c:v>2005</c:v>
                </c:pt>
                <c:pt idx="25">
                  <c:v>2005q2</c:v>
                </c:pt>
                <c:pt idx="26">
                  <c:v>2005q3</c:v>
                </c:pt>
                <c:pt idx="27">
                  <c:v>2005q4</c:v>
                </c:pt>
                <c:pt idx="28">
                  <c:v>2006</c:v>
                </c:pt>
                <c:pt idx="29">
                  <c:v>2006q2</c:v>
                </c:pt>
                <c:pt idx="30">
                  <c:v>2006q3</c:v>
                </c:pt>
                <c:pt idx="31">
                  <c:v>2006q4</c:v>
                </c:pt>
                <c:pt idx="32">
                  <c:v>2007</c:v>
                </c:pt>
                <c:pt idx="33">
                  <c:v>2007q2</c:v>
                </c:pt>
                <c:pt idx="34">
                  <c:v>2007q3</c:v>
                </c:pt>
                <c:pt idx="35">
                  <c:v>2007q4</c:v>
                </c:pt>
                <c:pt idx="36">
                  <c:v>2008</c:v>
                </c:pt>
                <c:pt idx="37">
                  <c:v>2008q2</c:v>
                </c:pt>
                <c:pt idx="38">
                  <c:v>2008q3</c:v>
                </c:pt>
                <c:pt idx="39">
                  <c:v>2008q4</c:v>
                </c:pt>
                <c:pt idx="40">
                  <c:v>2009</c:v>
                </c:pt>
                <c:pt idx="41">
                  <c:v>2009q2</c:v>
                </c:pt>
                <c:pt idx="42">
                  <c:v>2009q3</c:v>
                </c:pt>
                <c:pt idx="43">
                  <c:v>2009q4</c:v>
                </c:pt>
                <c:pt idx="44">
                  <c:v>2010</c:v>
                </c:pt>
                <c:pt idx="45">
                  <c:v>2010q2</c:v>
                </c:pt>
                <c:pt idx="46">
                  <c:v>2010q3</c:v>
                </c:pt>
                <c:pt idx="47">
                  <c:v>2010q4</c:v>
                </c:pt>
                <c:pt idx="48">
                  <c:v>2011</c:v>
                </c:pt>
                <c:pt idx="49">
                  <c:v>2011q2</c:v>
                </c:pt>
                <c:pt idx="50">
                  <c:v>2011q3</c:v>
                </c:pt>
                <c:pt idx="51">
                  <c:v>2011q4</c:v>
                </c:pt>
                <c:pt idx="52">
                  <c:v>2012</c:v>
                </c:pt>
                <c:pt idx="53">
                  <c:v>2012q2</c:v>
                </c:pt>
                <c:pt idx="54">
                  <c:v>2012q3</c:v>
                </c:pt>
                <c:pt idx="55">
                  <c:v>2012q4</c:v>
                </c:pt>
                <c:pt idx="56">
                  <c:v>2013</c:v>
                </c:pt>
                <c:pt idx="57">
                  <c:v>2013q2</c:v>
                </c:pt>
                <c:pt idx="58">
                  <c:v>2013q3</c:v>
                </c:pt>
                <c:pt idx="59">
                  <c:v>2013q4</c:v>
                </c:pt>
              </c:strCache>
            </c:strRef>
          </c:cat>
          <c:val>
            <c:numRef>
              <c:f>'Baza Core3'!$P$1691:$P$1750</c:f>
              <c:numCache>
                <c:formatCode>0.000</c:formatCode>
                <c:ptCount val="60"/>
                <c:pt idx="0">
                  <c:v>-3.1626911616322082</c:v>
                </c:pt>
                <c:pt idx="1">
                  <c:v>-0.67380655905883713</c:v>
                </c:pt>
                <c:pt idx="2">
                  <c:v>-2.6365644312492704</c:v>
                </c:pt>
                <c:pt idx="3">
                  <c:v>6.5343234027349553</c:v>
                </c:pt>
                <c:pt idx="4">
                  <c:v>-3.9199967465709769</c:v>
                </c:pt>
                <c:pt idx="5">
                  <c:v>0.24921747633326499</c:v>
                </c:pt>
                <c:pt idx="6">
                  <c:v>2.9595848006896883</c:v>
                </c:pt>
                <c:pt idx="7">
                  <c:v>4.4398814482514233</c:v>
                </c:pt>
                <c:pt idx="8">
                  <c:v>-2.4718337947932856</c:v>
                </c:pt>
                <c:pt idx="9">
                  <c:v>1.6080070641821094</c:v>
                </c:pt>
                <c:pt idx="10">
                  <c:v>-1.1391105226165597</c:v>
                </c:pt>
                <c:pt idx="11">
                  <c:v>4.2253663578256955</c:v>
                </c:pt>
                <c:pt idx="12">
                  <c:v>-2.5359701408477404</c:v>
                </c:pt>
                <c:pt idx="13">
                  <c:v>1.4465066954045696</c:v>
                </c:pt>
                <c:pt idx="14">
                  <c:v>-1.3412569863750841</c:v>
                </c:pt>
                <c:pt idx="15">
                  <c:v>0.98743617400043793</c:v>
                </c:pt>
                <c:pt idx="16">
                  <c:v>-2.1061632001756871</c:v>
                </c:pt>
                <c:pt idx="17">
                  <c:v>0.29439560925840846</c:v>
                </c:pt>
                <c:pt idx="18">
                  <c:v>-1.6042371305016592</c:v>
                </c:pt>
                <c:pt idx="19">
                  <c:v>0.82480410519474423</c:v>
                </c:pt>
                <c:pt idx="20">
                  <c:v>-1.6451611990999395</c:v>
                </c:pt>
                <c:pt idx="21">
                  <c:v>1.6064834205908569</c:v>
                </c:pt>
                <c:pt idx="22">
                  <c:v>-1.7669947436547078</c:v>
                </c:pt>
                <c:pt idx="23">
                  <c:v>0.46506088147440511</c:v>
                </c:pt>
                <c:pt idx="24">
                  <c:v>-2.0910408727391507</c:v>
                </c:pt>
                <c:pt idx="25">
                  <c:v>1.67436619381644</c:v>
                </c:pt>
                <c:pt idx="26">
                  <c:v>-2.2129038834804278</c:v>
                </c:pt>
                <c:pt idx="27">
                  <c:v>1.3947818348170407</c:v>
                </c:pt>
                <c:pt idx="28">
                  <c:v>-3.1950344558440245</c:v>
                </c:pt>
                <c:pt idx="29">
                  <c:v>1.4087697639318595</c:v>
                </c:pt>
                <c:pt idx="30">
                  <c:v>-3.2224082503531357</c:v>
                </c:pt>
                <c:pt idx="31">
                  <c:v>1.1451082939498938</c:v>
                </c:pt>
                <c:pt idx="32">
                  <c:v>-2.6423569551314992</c:v>
                </c:pt>
                <c:pt idx="33">
                  <c:v>1.5213619253196138</c:v>
                </c:pt>
                <c:pt idx="34">
                  <c:v>-4.1409952566557138</c:v>
                </c:pt>
                <c:pt idx="35">
                  <c:v>-0.16605062493637288</c:v>
                </c:pt>
                <c:pt idx="36">
                  <c:v>-1.2728833393873902</c:v>
                </c:pt>
                <c:pt idx="37">
                  <c:v>3.6844667501380792</c:v>
                </c:pt>
                <c:pt idx="38">
                  <c:v>-1.1876030054693878</c:v>
                </c:pt>
                <c:pt idx="39">
                  <c:v>1.6627604399161866</c:v>
                </c:pt>
                <c:pt idx="40">
                  <c:v>0.30608652442537682</c:v>
                </c:pt>
                <c:pt idx="41">
                  <c:v>4.2472366277311764</c:v>
                </c:pt>
                <c:pt idx="42">
                  <c:v>-1.9502528459377961</c:v>
                </c:pt>
                <c:pt idx="43">
                  <c:v>2.3923467913030367</c:v>
                </c:pt>
                <c:pt idx="44">
                  <c:v>2.4855304309045199</c:v>
                </c:pt>
                <c:pt idx="45">
                  <c:v>1.1371036969696966</c:v>
                </c:pt>
                <c:pt idx="46">
                  <c:v>-1.5415546659261559</c:v>
                </c:pt>
                <c:pt idx="47">
                  <c:v>7.125722643098686</c:v>
                </c:pt>
                <c:pt idx="48">
                  <c:v>-2.8572962392822507</c:v>
                </c:pt>
                <c:pt idx="49">
                  <c:v>1.5603685762932149</c:v>
                </c:pt>
                <c:pt idx="50">
                  <c:v>-0.15627861513171695</c:v>
                </c:pt>
                <c:pt idx="51">
                  <c:v>-1.4453449689536328</c:v>
                </c:pt>
                <c:pt idx="52">
                  <c:v>-2.3119324458679591</c:v>
                </c:pt>
                <c:pt idx="53">
                  <c:v>0.46993700849028025</c:v>
                </c:pt>
                <c:pt idx="54">
                  <c:v>-3.3480665750940237</c:v>
                </c:pt>
                <c:pt idx="55">
                  <c:v>2.0279947725918608</c:v>
                </c:pt>
                <c:pt idx="56">
                  <c:v>-8.3972263590072982E-2</c:v>
                </c:pt>
                <c:pt idx="57">
                  <c:v>4.1899004547514105</c:v>
                </c:pt>
                <c:pt idx="58">
                  <c:v>-4.3832261887596875</c:v>
                </c:pt>
                <c:pt idx="59">
                  <c:v>-1.501069567162937</c:v>
                </c:pt>
              </c:numCache>
            </c:numRef>
          </c:val>
          <c:smooth val="0"/>
        </c:ser>
        <c:ser>
          <c:idx val="1"/>
          <c:order val="2"/>
          <c:tx>
            <c:v>Transition countries</c:v>
          </c:tx>
          <c:spPr>
            <a:ln>
              <a:prstDash val="sysDot"/>
            </a:ln>
          </c:spPr>
          <c:marker>
            <c:symbol val="none"/>
          </c:marker>
          <c:cat>
            <c:strRef>
              <c:f>'Baza Core3'!$B$1505:$B$1564</c:f>
              <c:strCache>
                <c:ptCount val="60"/>
                <c:pt idx="0">
                  <c:v>1999</c:v>
                </c:pt>
                <c:pt idx="1">
                  <c:v>1999q2</c:v>
                </c:pt>
                <c:pt idx="2">
                  <c:v>1999q3</c:v>
                </c:pt>
                <c:pt idx="3">
                  <c:v>1999q4</c:v>
                </c:pt>
                <c:pt idx="4">
                  <c:v>2000</c:v>
                </c:pt>
                <c:pt idx="5">
                  <c:v>2000q2</c:v>
                </c:pt>
                <c:pt idx="6">
                  <c:v>2000q3</c:v>
                </c:pt>
                <c:pt idx="7">
                  <c:v>2000q4</c:v>
                </c:pt>
                <c:pt idx="8">
                  <c:v>2001</c:v>
                </c:pt>
                <c:pt idx="9">
                  <c:v>2001q2</c:v>
                </c:pt>
                <c:pt idx="10">
                  <c:v>2001q3</c:v>
                </c:pt>
                <c:pt idx="11">
                  <c:v>2001q4</c:v>
                </c:pt>
                <c:pt idx="12">
                  <c:v>2002</c:v>
                </c:pt>
                <c:pt idx="13">
                  <c:v>2002q2</c:v>
                </c:pt>
                <c:pt idx="14">
                  <c:v>2002q3</c:v>
                </c:pt>
                <c:pt idx="15">
                  <c:v>2002q4</c:v>
                </c:pt>
                <c:pt idx="16">
                  <c:v>2003</c:v>
                </c:pt>
                <c:pt idx="17">
                  <c:v>2003q2</c:v>
                </c:pt>
                <c:pt idx="18">
                  <c:v>2003q3</c:v>
                </c:pt>
                <c:pt idx="19">
                  <c:v>2003q4</c:v>
                </c:pt>
                <c:pt idx="20">
                  <c:v>2004</c:v>
                </c:pt>
                <c:pt idx="21">
                  <c:v>2004q2</c:v>
                </c:pt>
                <c:pt idx="22">
                  <c:v>2004q3</c:v>
                </c:pt>
                <c:pt idx="23">
                  <c:v>2004q4</c:v>
                </c:pt>
                <c:pt idx="24">
                  <c:v>2005</c:v>
                </c:pt>
                <c:pt idx="25">
                  <c:v>2005q2</c:v>
                </c:pt>
                <c:pt idx="26">
                  <c:v>2005q3</c:v>
                </c:pt>
                <c:pt idx="27">
                  <c:v>2005q4</c:v>
                </c:pt>
                <c:pt idx="28">
                  <c:v>2006</c:v>
                </c:pt>
                <c:pt idx="29">
                  <c:v>2006q2</c:v>
                </c:pt>
                <c:pt idx="30">
                  <c:v>2006q3</c:v>
                </c:pt>
                <c:pt idx="31">
                  <c:v>2006q4</c:v>
                </c:pt>
                <c:pt idx="32">
                  <c:v>2007</c:v>
                </c:pt>
                <c:pt idx="33">
                  <c:v>2007q2</c:v>
                </c:pt>
                <c:pt idx="34">
                  <c:v>2007q3</c:v>
                </c:pt>
                <c:pt idx="35">
                  <c:v>2007q4</c:v>
                </c:pt>
                <c:pt idx="36">
                  <c:v>2008</c:v>
                </c:pt>
                <c:pt idx="37">
                  <c:v>2008q2</c:v>
                </c:pt>
                <c:pt idx="38">
                  <c:v>2008q3</c:v>
                </c:pt>
                <c:pt idx="39">
                  <c:v>2008q4</c:v>
                </c:pt>
                <c:pt idx="40">
                  <c:v>2009</c:v>
                </c:pt>
                <c:pt idx="41">
                  <c:v>2009q2</c:v>
                </c:pt>
                <c:pt idx="42">
                  <c:v>2009q3</c:v>
                </c:pt>
                <c:pt idx="43">
                  <c:v>2009q4</c:v>
                </c:pt>
                <c:pt idx="44">
                  <c:v>2010</c:v>
                </c:pt>
                <c:pt idx="45">
                  <c:v>2010q2</c:v>
                </c:pt>
                <c:pt idx="46">
                  <c:v>2010q3</c:v>
                </c:pt>
                <c:pt idx="47">
                  <c:v>2010q4</c:v>
                </c:pt>
                <c:pt idx="48">
                  <c:v>2011</c:v>
                </c:pt>
                <c:pt idx="49">
                  <c:v>2011q2</c:v>
                </c:pt>
                <c:pt idx="50">
                  <c:v>2011q3</c:v>
                </c:pt>
                <c:pt idx="51">
                  <c:v>2011q4</c:v>
                </c:pt>
                <c:pt idx="52">
                  <c:v>2012</c:v>
                </c:pt>
                <c:pt idx="53">
                  <c:v>2012q2</c:v>
                </c:pt>
                <c:pt idx="54">
                  <c:v>2012q3</c:v>
                </c:pt>
                <c:pt idx="55">
                  <c:v>2012q4</c:v>
                </c:pt>
                <c:pt idx="56">
                  <c:v>2013</c:v>
                </c:pt>
                <c:pt idx="57">
                  <c:v>2013q2</c:v>
                </c:pt>
                <c:pt idx="58">
                  <c:v>2013q3</c:v>
                </c:pt>
                <c:pt idx="59">
                  <c:v>2013q4</c:v>
                </c:pt>
              </c:strCache>
            </c:strRef>
          </c:cat>
          <c:val>
            <c:numRef>
              <c:f>'Baza Core3'!$P$1629:$P$1688</c:f>
              <c:numCache>
                <c:formatCode>0.000</c:formatCode>
                <c:ptCount val="60"/>
                <c:pt idx="0">
                  <c:v>-2.4328171368012392</c:v>
                </c:pt>
                <c:pt idx="1">
                  <c:v>1.935729714216744</c:v>
                </c:pt>
                <c:pt idx="2">
                  <c:v>-3.2176866906086121</c:v>
                </c:pt>
                <c:pt idx="3">
                  <c:v>3.7759664541746587</c:v>
                </c:pt>
                <c:pt idx="4">
                  <c:v>-3.2775036458691051</c:v>
                </c:pt>
                <c:pt idx="5">
                  <c:v>1.7281471770542101</c:v>
                </c:pt>
                <c:pt idx="6">
                  <c:v>3.5371749241534274</c:v>
                </c:pt>
                <c:pt idx="7">
                  <c:v>4.6333177740672555</c:v>
                </c:pt>
                <c:pt idx="8">
                  <c:v>-3.4650850089096101</c:v>
                </c:pt>
                <c:pt idx="9">
                  <c:v>2.5870088982955002</c:v>
                </c:pt>
                <c:pt idx="10">
                  <c:v>-1.273207989671064</c:v>
                </c:pt>
                <c:pt idx="11">
                  <c:v>3.4995155088116419</c:v>
                </c:pt>
                <c:pt idx="12">
                  <c:v>-2.0315924704887127</c:v>
                </c:pt>
                <c:pt idx="13">
                  <c:v>1.0667791891760201</c:v>
                </c:pt>
                <c:pt idx="14">
                  <c:v>-2.3752988992003377</c:v>
                </c:pt>
                <c:pt idx="15">
                  <c:v>4.0896192471382609</c:v>
                </c:pt>
                <c:pt idx="16">
                  <c:v>-2.9935575963532148</c:v>
                </c:pt>
                <c:pt idx="17">
                  <c:v>0.35094280176643988</c:v>
                </c:pt>
                <c:pt idx="18">
                  <c:v>-3.2279908360083995</c:v>
                </c:pt>
                <c:pt idx="19">
                  <c:v>4.1667844326169465</c:v>
                </c:pt>
                <c:pt idx="20">
                  <c:v>-4.6855419281135555</c:v>
                </c:pt>
                <c:pt idx="21">
                  <c:v>0.72762125063739003</c:v>
                </c:pt>
                <c:pt idx="22">
                  <c:v>-2.8636195336445387</c:v>
                </c:pt>
                <c:pt idx="23">
                  <c:v>2.59969904902953</c:v>
                </c:pt>
                <c:pt idx="24">
                  <c:v>-3.6983724114330001</c:v>
                </c:pt>
                <c:pt idx="25">
                  <c:v>-0.12249588687708507</c:v>
                </c:pt>
                <c:pt idx="26">
                  <c:v>-2.6709410412763703</c:v>
                </c:pt>
                <c:pt idx="27">
                  <c:v>3.8035552873705671</c:v>
                </c:pt>
                <c:pt idx="28">
                  <c:v>-1.5323608738301266</c:v>
                </c:pt>
                <c:pt idx="29">
                  <c:v>-0.35132911855587717</c:v>
                </c:pt>
                <c:pt idx="30">
                  <c:v>-2.3736461664290323</c:v>
                </c:pt>
                <c:pt idx="31">
                  <c:v>6.0927190055082869</c:v>
                </c:pt>
                <c:pt idx="32">
                  <c:v>-2.6449693879079157</c:v>
                </c:pt>
                <c:pt idx="33">
                  <c:v>0.46139551165680082</c:v>
                </c:pt>
                <c:pt idx="34">
                  <c:v>-3.612800317429643</c:v>
                </c:pt>
                <c:pt idx="35">
                  <c:v>5.9531488861366322</c:v>
                </c:pt>
                <c:pt idx="36">
                  <c:v>-2.3573023661097787</c:v>
                </c:pt>
                <c:pt idx="37">
                  <c:v>1.4119295555256177</c:v>
                </c:pt>
                <c:pt idx="38">
                  <c:v>-2.6723608645460382</c:v>
                </c:pt>
                <c:pt idx="39">
                  <c:v>7.6443833645313664</c:v>
                </c:pt>
                <c:pt idx="40">
                  <c:v>-0.84359083646980837</c:v>
                </c:pt>
                <c:pt idx="41">
                  <c:v>2.4004949913728697</c:v>
                </c:pt>
                <c:pt idx="42">
                  <c:v>-3.3777940600668512</c:v>
                </c:pt>
                <c:pt idx="43">
                  <c:v>2.9495809398048167</c:v>
                </c:pt>
                <c:pt idx="44">
                  <c:v>-2.4937646158006301</c:v>
                </c:pt>
                <c:pt idx="45">
                  <c:v>1.2831917261453776</c:v>
                </c:pt>
                <c:pt idx="46">
                  <c:v>-5.7399176708011383</c:v>
                </c:pt>
                <c:pt idx="47">
                  <c:v>3.4432465068884381</c:v>
                </c:pt>
                <c:pt idx="48">
                  <c:v>-3.7985799990467677</c:v>
                </c:pt>
                <c:pt idx="49">
                  <c:v>0.98664773646650106</c:v>
                </c:pt>
                <c:pt idx="50">
                  <c:v>-3.1620487546229152</c:v>
                </c:pt>
                <c:pt idx="51">
                  <c:v>3.7097348512244643</c:v>
                </c:pt>
                <c:pt idx="52">
                  <c:v>-0.91816073160445899</c:v>
                </c:pt>
                <c:pt idx="53">
                  <c:v>0.4856765004255893</c:v>
                </c:pt>
                <c:pt idx="54">
                  <c:v>-3.4798438218187813</c:v>
                </c:pt>
                <c:pt idx="55">
                  <c:v>3.8365407923796173</c:v>
                </c:pt>
                <c:pt idx="56">
                  <c:v>-0.9041893282282415</c:v>
                </c:pt>
                <c:pt idx="57">
                  <c:v>0.48341479709001173</c:v>
                </c:pt>
                <c:pt idx="58">
                  <c:v>-3.2796107589937042</c:v>
                </c:pt>
                <c:pt idx="59">
                  <c:v>4.0175782904041979</c:v>
                </c:pt>
              </c:numCache>
            </c:numRef>
          </c:val>
          <c:smooth val="0"/>
        </c:ser>
        <c:dLbls>
          <c:showLegendKey val="0"/>
          <c:showVal val="0"/>
          <c:showCatName val="0"/>
          <c:showSerName val="0"/>
          <c:showPercent val="0"/>
          <c:showBubbleSize val="0"/>
        </c:dLbls>
        <c:smooth val="0"/>
        <c:axId val="222913632"/>
        <c:axId val="222914192"/>
      </c:lineChart>
      <c:catAx>
        <c:axId val="222913632"/>
        <c:scaling>
          <c:orientation val="minMax"/>
        </c:scaling>
        <c:delete val="0"/>
        <c:axPos val="b"/>
        <c:numFmt formatCode="General" sourceLinked="1"/>
        <c:majorTickMark val="out"/>
        <c:minorTickMark val="none"/>
        <c:tickLblPos val="low"/>
        <c:txPr>
          <a:bodyPr rot="-5400000" vert="horz"/>
          <a:lstStyle/>
          <a:p>
            <a:pPr>
              <a:defRPr/>
            </a:pPr>
            <a:endParaRPr lang="mk-MK"/>
          </a:p>
        </c:txPr>
        <c:crossAx val="222914192"/>
        <c:crosses val="autoZero"/>
        <c:auto val="1"/>
        <c:lblAlgn val="ctr"/>
        <c:lblOffset val="100"/>
        <c:tickLblSkip val="4"/>
        <c:noMultiLvlLbl val="0"/>
      </c:catAx>
      <c:valAx>
        <c:axId val="222914192"/>
        <c:scaling>
          <c:orientation val="minMax"/>
          <c:max val="9"/>
          <c:min val="-6"/>
        </c:scaling>
        <c:delete val="0"/>
        <c:axPos val="l"/>
        <c:majorGridlines/>
        <c:numFmt formatCode="#,##0" sourceLinked="0"/>
        <c:majorTickMark val="out"/>
        <c:minorTickMark val="none"/>
        <c:tickLblPos val="nextTo"/>
        <c:crossAx val="222913632"/>
        <c:crosses val="autoZero"/>
        <c:crossBetween val="between"/>
        <c:majorUnit val="3"/>
      </c:valAx>
      <c:spPr>
        <a:noFill/>
        <a:ln>
          <a:solidFill>
            <a:schemeClr val="bg1">
              <a:lumMod val="65000"/>
            </a:schemeClr>
          </a:solidFill>
        </a:ln>
      </c:spPr>
    </c:plotArea>
    <c:legend>
      <c:legendPos val="r"/>
      <c:layout>
        <c:manualLayout>
          <c:xMode val="edge"/>
          <c:yMode val="edge"/>
          <c:x val="9.1378832337646848E-2"/>
          <c:y val="4.6620830932718793E-2"/>
          <c:w val="0.44835335261376513"/>
          <c:h val="0.20442225209653694"/>
        </c:manualLayout>
      </c:layout>
      <c:overlay val="0"/>
    </c:legend>
    <c:plotVisOnly val="1"/>
    <c:dispBlanksAs val="gap"/>
    <c:showDLblsOverMax val="0"/>
  </c:chart>
  <c:txPr>
    <a:bodyPr/>
    <a:lstStyle/>
    <a:p>
      <a:pPr>
        <a:defRPr>
          <a:latin typeface="Tahoma" pitchFamily="34" charset="0"/>
          <a:ea typeface="Tahoma" pitchFamily="34" charset="0"/>
          <a:cs typeface="Tahoma" pitchFamily="34" charset="0"/>
        </a:defRPr>
      </a:pPr>
      <a:endParaRPr lang="mk-MK"/>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6664459680553025E-2"/>
          <c:y val="5.1400554097404488E-2"/>
          <c:w val="0.88109787527427763"/>
          <c:h val="0.92069218515315643"/>
        </c:manualLayout>
      </c:layout>
      <c:lineChart>
        <c:grouping val="standard"/>
        <c:varyColors val="0"/>
        <c:ser>
          <c:idx val="0"/>
          <c:order val="0"/>
          <c:tx>
            <c:v>Whole sample</c:v>
          </c:tx>
          <c:marker>
            <c:symbol val="none"/>
          </c:marker>
          <c:cat>
            <c:strRef>
              <c:f>'Baza Core3'!$B$1505:$B$1564</c:f>
              <c:strCache>
                <c:ptCount val="60"/>
                <c:pt idx="0">
                  <c:v>1999</c:v>
                </c:pt>
                <c:pt idx="1">
                  <c:v>1999q2</c:v>
                </c:pt>
                <c:pt idx="2">
                  <c:v>1999q3</c:v>
                </c:pt>
                <c:pt idx="3">
                  <c:v>1999q4</c:v>
                </c:pt>
                <c:pt idx="4">
                  <c:v>2000</c:v>
                </c:pt>
                <c:pt idx="5">
                  <c:v>2000q2</c:v>
                </c:pt>
                <c:pt idx="6">
                  <c:v>2000q3</c:v>
                </c:pt>
                <c:pt idx="7">
                  <c:v>2000q4</c:v>
                </c:pt>
                <c:pt idx="8">
                  <c:v>2001</c:v>
                </c:pt>
                <c:pt idx="9">
                  <c:v>2001q2</c:v>
                </c:pt>
                <c:pt idx="10">
                  <c:v>2001q3</c:v>
                </c:pt>
                <c:pt idx="11">
                  <c:v>2001q4</c:v>
                </c:pt>
                <c:pt idx="12">
                  <c:v>2002</c:v>
                </c:pt>
                <c:pt idx="13">
                  <c:v>2002q2</c:v>
                </c:pt>
                <c:pt idx="14">
                  <c:v>2002q3</c:v>
                </c:pt>
                <c:pt idx="15">
                  <c:v>2002q4</c:v>
                </c:pt>
                <c:pt idx="16">
                  <c:v>2003</c:v>
                </c:pt>
                <c:pt idx="17">
                  <c:v>2003q2</c:v>
                </c:pt>
                <c:pt idx="18">
                  <c:v>2003q3</c:v>
                </c:pt>
                <c:pt idx="19">
                  <c:v>2003q4</c:v>
                </c:pt>
                <c:pt idx="20">
                  <c:v>2004</c:v>
                </c:pt>
                <c:pt idx="21">
                  <c:v>2004q2</c:v>
                </c:pt>
                <c:pt idx="22">
                  <c:v>2004q3</c:v>
                </c:pt>
                <c:pt idx="23">
                  <c:v>2004q4</c:v>
                </c:pt>
                <c:pt idx="24">
                  <c:v>2005</c:v>
                </c:pt>
                <c:pt idx="25">
                  <c:v>2005q2</c:v>
                </c:pt>
                <c:pt idx="26">
                  <c:v>2005q3</c:v>
                </c:pt>
                <c:pt idx="27">
                  <c:v>2005q4</c:v>
                </c:pt>
                <c:pt idx="28">
                  <c:v>2006</c:v>
                </c:pt>
                <c:pt idx="29">
                  <c:v>2006q2</c:v>
                </c:pt>
                <c:pt idx="30">
                  <c:v>2006q3</c:v>
                </c:pt>
                <c:pt idx="31">
                  <c:v>2006q4</c:v>
                </c:pt>
                <c:pt idx="32">
                  <c:v>2007</c:v>
                </c:pt>
                <c:pt idx="33">
                  <c:v>2007q2</c:v>
                </c:pt>
                <c:pt idx="34">
                  <c:v>2007q3</c:v>
                </c:pt>
                <c:pt idx="35">
                  <c:v>2007q4</c:v>
                </c:pt>
                <c:pt idx="36">
                  <c:v>2008</c:v>
                </c:pt>
                <c:pt idx="37">
                  <c:v>2008q2</c:v>
                </c:pt>
                <c:pt idx="38">
                  <c:v>2008q3</c:v>
                </c:pt>
                <c:pt idx="39">
                  <c:v>2008q4</c:v>
                </c:pt>
                <c:pt idx="40">
                  <c:v>2009</c:v>
                </c:pt>
                <c:pt idx="41">
                  <c:v>2009q2</c:v>
                </c:pt>
                <c:pt idx="42">
                  <c:v>2009q3</c:v>
                </c:pt>
                <c:pt idx="43">
                  <c:v>2009q4</c:v>
                </c:pt>
                <c:pt idx="44">
                  <c:v>2010</c:v>
                </c:pt>
                <c:pt idx="45">
                  <c:v>2010q2</c:v>
                </c:pt>
                <c:pt idx="46">
                  <c:v>2010q3</c:v>
                </c:pt>
                <c:pt idx="47">
                  <c:v>2010q4</c:v>
                </c:pt>
                <c:pt idx="48">
                  <c:v>2011</c:v>
                </c:pt>
                <c:pt idx="49">
                  <c:v>2011q2</c:v>
                </c:pt>
                <c:pt idx="50">
                  <c:v>2011q3</c:v>
                </c:pt>
                <c:pt idx="51">
                  <c:v>2011q4</c:v>
                </c:pt>
                <c:pt idx="52">
                  <c:v>2012</c:v>
                </c:pt>
                <c:pt idx="53">
                  <c:v>2012q2</c:v>
                </c:pt>
                <c:pt idx="54">
                  <c:v>2012q3</c:v>
                </c:pt>
                <c:pt idx="55">
                  <c:v>2012q4</c:v>
                </c:pt>
                <c:pt idx="56">
                  <c:v>2013</c:v>
                </c:pt>
                <c:pt idx="57">
                  <c:v>2013q2</c:v>
                </c:pt>
                <c:pt idx="58">
                  <c:v>2013q3</c:v>
                </c:pt>
                <c:pt idx="59">
                  <c:v>2013q4</c:v>
                </c:pt>
              </c:strCache>
            </c:strRef>
          </c:cat>
          <c:val>
            <c:numRef>
              <c:f>'Baza Core3'!$R$1567:$R$1626</c:f>
              <c:numCache>
                <c:formatCode>0.000</c:formatCode>
                <c:ptCount val="60"/>
                <c:pt idx="0">
                  <c:v>0.28197249825645354</c:v>
                </c:pt>
                <c:pt idx="1">
                  <c:v>0.29271957103250634</c:v>
                </c:pt>
                <c:pt idx="2">
                  <c:v>0.32308869700550913</c:v>
                </c:pt>
                <c:pt idx="3">
                  <c:v>0.30023362673209425</c:v>
                </c:pt>
                <c:pt idx="4">
                  <c:v>0.29951605467497888</c:v>
                </c:pt>
                <c:pt idx="5">
                  <c:v>0.3147420504173597</c:v>
                </c:pt>
                <c:pt idx="6">
                  <c:v>0.34424687116532982</c:v>
                </c:pt>
                <c:pt idx="7">
                  <c:v>0.32132258334169483</c:v>
                </c:pt>
                <c:pt idx="8">
                  <c:v>0.3054980894917288</c:v>
                </c:pt>
                <c:pt idx="9">
                  <c:v>0.30954179542815996</c:v>
                </c:pt>
                <c:pt idx="10">
                  <c:v>0.34170057469489667</c:v>
                </c:pt>
                <c:pt idx="11">
                  <c:v>0.31173397891157134</c:v>
                </c:pt>
                <c:pt idx="12">
                  <c:v>0.29113302978206634</c:v>
                </c:pt>
                <c:pt idx="13">
                  <c:v>0.29682085126462793</c:v>
                </c:pt>
                <c:pt idx="14">
                  <c:v>0.32940782019503051</c:v>
                </c:pt>
                <c:pt idx="15">
                  <c:v>0.29908884010573283</c:v>
                </c:pt>
                <c:pt idx="16">
                  <c:v>0.27950742554628322</c:v>
                </c:pt>
                <c:pt idx="17">
                  <c:v>0.28912161173385653</c:v>
                </c:pt>
                <c:pt idx="18">
                  <c:v>0.32209829879898838</c:v>
                </c:pt>
                <c:pt idx="19">
                  <c:v>0.2971270263528209</c:v>
                </c:pt>
                <c:pt idx="20">
                  <c:v>0.27887272145059455</c:v>
                </c:pt>
                <c:pt idx="21">
                  <c:v>0.29708938665034951</c:v>
                </c:pt>
                <c:pt idx="22">
                  <c:v>0.32662209020819116</c:v>
                </c:pt>
                <c:pt idx="23">
                  <c:v>0.29728090419577491</c:v>
                </c:pt>
                <c:pt idx="24">
                  <c:v>0.27536463323538146</c:v>
                </c:pt>
                <c:pt idx="25">
                  <c:v>0.28185683332558448</c:v>
                </c:pt>
                <c:pt idx="26">
                  <c:v>0.31278090071791087</c:v>
                </c:pt>
                <c:pt idx="27">
                  <c:v>0.29340445675570187</c:v>
                </c:pt>
                <c:pt idx="28">
                  <c:v>0.2803086652170792</c:v>
                </c:pt>
                <c:pt idx="29">
                  <c:v>0.28613594164001055</c:v>
                </c:pt>
                <c:pt idx="30">
                  <c:v>0.31984291864062298</c:v>
                </c:pt>
                <c:pt idx="31">
                  <c:v>0.2973214107503569</c:v>
                </c:pt>
                <c:pt idx="32">
                  <c:v>0.27971862778766526</c:v>
                </c:pt>
                <c:pt idx="33">
                  <c:v>0.28732138620300396</c:v>
                </c:pt>
                <c:pt idx="34">
                  <c:v>0.31140885314568323</c:v>
                </c:pt>
                <c:pt idx="35">
                  <c:v>0.29493924242885555</c:v>
                </c:pt>
                <c:pt idx="36">
                  <c:v>0.27642687792559129</c:v>
                </c:pt>
                <c:pt idx="37">
                  <c:v>0.27945650778431802</c:v>
                </c:pt>
                <c:pt idx="38">
                  <c:v>0.29960586798238947</c:v>
                </c:pt>
                <c:pt idx="39">
                  <c:v>0.27663202925725838</c:v>
                </c:pt>
                <c:pt idx="40">
                  <c:v>0.25199201127888882</c:v>
                </c:pt>
                <c:pt idx="41">
                  <c:v>0.26619963016956527</c:v>
                </c:pt>
                <c:pt idx="42">
                  <c:v>0.28352681643840538</c:v>
                </c:pt>
                <c:pt idx="43">
                  <c:v>0.26667773626424307</c:v>
                </c:pt>
                <c:pt idx="44">
                  <c:v>0.25480707570272737</c:v>
                </c:pt>
                <c:pt idx="45">
                  <c:v>0.26639057756098078</c:v>
                </c:pt>
                <c:pt idx="46">
                  <c:v>0.28954377352901667</c:v>
                </c:pt>
                <c:pt idx="47">
                  <c:v>0.28018222783208108</c:v>
                </c:pt>
                <c:pt idx="48">
                  <c:v>0.26490324232862222</c:v>
                </c:pt>
                <c:pt idx="49">
                  <c:v>0.27240036510322607</c:v>
                </c:pt>
                <c:pt idx="50">
                  <c:v>0.30414342213045381</c:v>
                </c:pt>
                <c:pt idx="51">
                  <c:v>0.29668377610345104</c:v>
                </c:pt>
                <c:pt idx="52">
                  <c:v>0.28199578975966777</c:v>
                </c:pt>
                <c:pt idx="53">
                  <c:v>0.28419264669529776</c:v>
                </c:pt>
                <c:pt idx="54">
                  <c:v>0.30859757130055604</c:v>
                </c:pt>
                <c:pt idx="55">
                  <c:v>0.29951544007545888</c:v>
                </c:pt>
                <c:pt idx="56">
                  <c:v>0.28270668888106981</c:v>
                </c:pt>
                <c:pt idx="57">
                  <c:v>0.28991875729285033</c:v>
                </c:pt>
                <c:pt idx="58">
                  <c:v>0.31991371931799922</c:v>
                </c:pt>
                <c:pt idx="59">
                  <c:v>0.31013096482445246</c:v>
                </c:pt>
              </c:numCache>
            </c:numRef>
          </c:val>
          <c:smooth val="0"/>
        </c:ser>
        <c:ser>
          <c:idx val="2"/>
          <c:order val="1"/>
          <c:tx>
            <c:v>Transition countreis</c:v>
          </c:tx>
          <c:spPr>
            <a:ln w="22225">
              <a:solidFill>
                <a:schemeClr val="tx1"/>
              </a:solidFill>
              <a:prstDash val="dash"/>
            </a:ln>
          </c:spPr>
          <c:marker>
            <c:symbol val="none"/>
          </c:marker>
          <c:cat>
            <c:strRef>
              <c:f>'Baza Core3'!$B$1505:$B$1564</c:f>
              <c:strCache>
                <c:ptCount val="60"/>
                <c:pt idx="0">
                  <c:v>1999</c:v>
                </c:pt>
                <c:pt idx="1">
                  <c:v>1999q2</c:v>
                </c:pt>
                <c:pt idx="2">
                  <c:v>1999q3</c:v>
                </c:pt>
                <c:pt idx="3">
                  <c:v>1999q4</c:v>
                </c:pt>
                <c:pt idx="4">
                  <c:v>2000</c:v>
                </c:pt>
                <c:pt idx="5">
                  <c:v>2000q2</c:v>
                </c:pt>
                <c:pt idx="6">
                  <c:v>2000q3</c:v>
                </c:pt>
                <c:pt idx="7">
                  <c:v>2000q4</c:v>
                </c:pt>
                <c:pt idx="8">
                  <c:v>2001</c:v>
                </c:pt>
                <c:pt idx="9">
                  <c:v>2001q2</c:v>
                </c:pt>
                <c:pt idx="10">
                  <c:v>2001q3</c:v>
                </c:pt>
                <c:pt idx="11">
                  <c:v>2001q4</c:v>
                </c:pt>
                <c:pt idx="12">
                  <c:v>2002</c:v>
                </c:pt>
                <c:pt idx="13">
                  <c:v>2002q2</c:v>
                </c:pt>
                <c:pt idx="14">
                  <c:v>2002q3</c:v>
                </c:pt>
                <c:pt idx="15">
                  <c:v>2002q4</c:v>
                </c:pt>
                <c:pt idx="16">
                  <c:v>2003</c:v>
                </c:pt>
                <c:pt idx="17">
                  <c:v>2003q2</c:v>
                </c:pt>
                <c:pt idx="18">
                  <c:v>2003q3</c:v>
                </c:pt>
                <c:pt idx="19">
                  <c:v>2003q4</c:v>
                </c:pt>
                <c:pt idx="20">
                  <c:v>2004</c:v>
                </c:pt>
                <c:pt idx="21">
                  <c:v>2004q2</c:v>
                </c:pt>
                <c:pt idx="22">
                  <c:v>2004q3</c:v>
                </c:pt>
                <c:pt idx="23">
                  <c:v>2004q4</c:v>
                </c:pt>
                <c:pt idx="24">
                  <c:v>2005</c:v>
                </c:pt>
                <c:pt idx="25">
                  <c:v>2005q2</c:v>
                </c:pt>
                <c:pt idx="26">
                  <c:v>2005q3</c:v>
                </c:pt>
                <c:pt idx="27">
                  <c:v>2005q4</c:v>
                </c:pt>
                <c:pt idx="28">
                  <c:v>2006</c:v>
                </c:pt>
                <c:pt idx="29">
                  <c:v>2006q2</c:v>
                </c:pt>
                <c:pt idx="30">
                  <c:v>2006q3</c:v>
                </c:pt>
                <c:pt idx="31">
                  <c:v>2006q4</c:v>
                </c:pt>
                <c:pt idx="32">
                  <c:v>2007</c:v>
                </c:pt>
                <c:pt idx="33">
                  <c:v>2007q2</c:v>
                </c:pt>
                <c:pt idx="34">
                  <c:v>2007q3</c:v>
                </c:pt>
                <c:pt idx="35">
                  <c:v>2007q4</c:v>
                </c:pt>
                <c:pt idx="36">
                  <c:v>2008</c:v>
                </c:pt>
                <c:pt idx="37">
                  <c:v>2008q2</c:v>
                </c:pt>
                <c:pt idx="38">
                  <c:v>2008q3</c:v>
                </c:pt>
                <c:pt idx="39">
                  <c:v>2008q4</c:v>
                </c:pt>
                <c:pt idx="40">
                  <c:v>2009</c:v>
                </c:pt>
                <c:pt idx="41">
                  <c:v>2009q2</c:v>
                </c:pt>
                <c:pt idx="42">
                  <c:v>2009q3</c:v>
                </c:pt>
                <c:pt idx="43">
                  <c:v>2009q4</c:v>
                </c:pt>
                <c:pt idx="44">
                  <c:v>2010</c:v>
                </c:pt>
                <c:pt idx="45">
                  <c:v>2010q2</c:v>
                </c:pt>
                <c:pt idx="46">
                  <c:v>2010q3</c:v>
                </c:pt>
                <c:pt idx="47">
                  <c:v>2010q4</c:v>
                </c:pt>
                <c:pt idx="48">
                  <c:v>2011</c:v>
                </c:pt>
                <c:pt idx="49">
                  <c:v>2011q2</c:v>
                </c:pt>
                <c:pt idx="50">
                  <c:v>2011q3</c:v>
                </c:pt>
                <c:pt idx="51">
                  <c:v>2011q4</c:v>
                </c:pt>
                <c:pt idx="52">
                  <c:v>2012</c:v>
                </c:pt>
                <c:pt idx="53">
                  <c:v>2012q2</c:v>
                </c:pt>
                <c:pt idx="54">
                  <c:v>2012q3</c:v>
                </c:pt>
                <c:pt idx="55">
                  <c:v>2012q4</c:v>
                </c:pt>
                <c:pt idx="56">
                  <c:v>2013</c:v>
                </c:pt>
                <c:pt idx="57">
                  <c:v>2013q2</c:v>
                </c:pt>
                <c:pt idx="58">
                  <c:v>2013q3</c:v>
                </c:pt>
                <c:pt idx="59">
                  <c:v>2013q4</c:v>
                </c:pt>
              </c:strCache>
            </c:strRef>
          </c:cat>
          <c:val>
            <c:numRef>
              <c:f>'Baza Core3'!$R$1691:$R$1750</c:f>
              <c:numCache>
                <c:formatCode>0.000</c:formatCode>
                <c:ptCount val="60"/>
                <c:pt idx="0">
                  <c:v>0.2461068316281792</c:v>
                </c:pt>
                <c:pt idx="1">
                  <c:v>0.22869927045758751</c:v>
                </c:pt>
                <c:pt idx="2">
                  <c:v>0.24257628768149792</c:v>
                </c:pt>
                <c:pt idx="3">
                  <c:v>0.23417205063471305</c:v>
                </c:pt>
                <c:pt idx="4">
                  <c:v>0.2691369514844158</c:v>
                </c:pt>
                <c:pt idx="5">
                  <c:v>0.26781548104153907</c:v>
                </c:pt>
                <c:pt idx="6">
                  <c:v>0.27158863383218101</c:v>
                </c:pt>
                <c:pt idx="7">
                  <c:v>0.27352254009304888</c:v>
                </c:pt>
                <c:pt idx="8">
                  <c:v>0.27789959892261984</c:v>
                </c:pt>
                <c:pt idx="9">
                  <c:v>0.27553860396400415</c:v>
                </c:pt>
                <c:pt idx="10">
                  <c:v>0.28118646791620394</c:v>
                </c:pt>
                <c:pt idx="11">
                  <c:v>0.27560480368390683</c:v>
                </c:pt>
                <c:pt idx="12">
                  <c:v>0.28437217215955057</c:v>
                </c:pt>
                <c:pt idx="13">
                  <c:v>0.27494103658216529</c:v>
                </c:pt>
                <c:pt idx="14">
                  <c:v>0.27732001676799684</c:v>
                </c:pt>
                <c:pt idx="15">
                  <c:v>0.27642537931172806</c:v>
                </c:pt>
                <c:pt idx="16">
                  <c:v>0.25811494303070281</c:v>
                </c:pt>
                <c:pt idx="17">
                  <c:v>0.25918678505451676</c:v>
                </c:pt>
                <c:pt idx="18">
                  <c:v>0.25846470975135832</c:v>
                </c:pt>
                <c:pt idx="19">
                  <c:v>0.25542962127389707</c:v>
                </c:pt>
                <c:pt idx="20">
                  <c:v>0.24577173241747838</c:v>
                </c:pt>
                <c:pt idx="21">
                  <c:v>0.23979547550626243</c:v>
                </c:pt>
                <c:pt idx="22">
                  <c:v>0.24418486229751588</c:v>
                </c:pt>
                <c:pt idx="23">
                  <c:v>0.24176159622926921</c:v>
                </c:pt>
                <c:pt idx="24">
                  <c:v>0.22623341436620467</c:v>
                </c:pt>
                <c:pt idx="25">
                  <c:v>0.22421118261580109</c:v>
                </c:pt>
                <c:pt idx="26">
                  <c:v>0.22951524593672287</c:v>
                </c:pt>
                <c:pt idx="27">
                  <c:v>0.22185892538686638</c:v>
                </c:pt>
                <c:pt idx="28">
                  <c:v>0.21667844343326451</c:v>
                </c:pt>
                <c:pt idx="29">
                  <c:v>0.21449038737148751</c:v>
                </c:pt>
                <c:pt idx="30">
                  <c:v>0.22470111325863668</c:v>
                </c:pt>
                <c:pt idx="31">
                  <c:v>0.21318063166536991</c:v>
                </c:pt>
                <c:pt idx="32">
                  <c:v>0.21692377714846442</c:v>
                </c:pt>
                <c:pt idx="33">
                  <c:v>0.22489796672619691</c:v>
                </c:pt>
                <c:pt idx="34">
                  <c:v>0.22751976329053064</c:v>
                </c:pt>
                <c:pt idx="35">
                  <c:v>0.22348193900478247</c:v>
                </c:pt>
                <c:pt idx="36">
                  <c:v>0.21837945225164596</c:v>
                </c:pt>
                <c:pt idx="37">
                  <c:v>0.21986271611586433</c:v>
                </c:pt>
                <c:pt idx="38">
                  <c:v>0.21724955923453892</c:v>
                </c:pt>
                <c:pt idx="39">
                  <c:v>0.21780390327388002</c:v>
                </c:pt>
                <c:pt idx="40">
                  <c:v>0.23472896095222906</c:v>
                </c:pt>
                <c:pt idx="41">
                  <c:v>0.24005562648128448</c:v>
                </c:pt>
                <c:pt idx="42">
                  <c:v>0.23238740445889991</c:v>
                </c:pt>
                <c:pt idx="43">
                  <c:v>0.22729135748891149</c:v>
                </c:pt>
                <c:pt idx="44">
                  <c:v>0.22809046380848624</c:v>
                </c:pt>
                <c:pt idx="45">
                  <c:v>0.23889643673483163</c:v>
                </c:pt>
                <c:pt idx="46">
                  <c:v>0.24173896818656362</c:v>
                </c:pt>
                <c:pt idx="47">
                  <c:v>0.24086863521325147</c:v>
                </c:pt>
                <c:pt idx="48">
                  <c:v>0.23742905723556521</c:v>
                </c:pt>
                <c:pt idx="49">
                  <c:v>0.2551941930595969</c:v>
                </c:pt>
                <c:pt idx="50">
                  <c:v>0.2600105228296809</c:v>
                </c:pt>
                <c:pt idx="51">
                  <c:v>0.26243688539043286</c:v>
                </c:pt>
                <c:pt idx="52">
                  <c:v>0.24248059616915271</c:v>
                </c:pt>
                <c:pt idx="53">
                  <c:v>0.25498644268627035</c:v>
                </c:pt>
                <c:pt idx="54">
                  <c:v>0.26355217536307307</c:v>
                </c:pt>
                <c:pt idx="55">
                  <c:v>0.26180881929730937</c:v>
                </c:pt>
                <c:pt idx="56">
                  <c:v>0.22356360017168414</c:v>
                </c:pt>
                <c:pt idx="57">
                  <c:v>0.23987817891322138</c:v>
                </c:pt>
                <c:pt idx="58">
                  <c:v>0.25323770324764738</c:v>
                </c:pt>
                <c:pt idx="59">
                  <c:v>0.24061020715481626</c:v>
                </c:pt>
              </c:numCache>
            </c:numRef>
          </c:val>
          <c:smooth val="0"/>
        </c:ser>
        <c:ser>
          <c:idx val="1"/>
          <c:order val="2"/>
          <c:tx>
            <c:v>Periphery countries</c:v>
          </c:tx>
          <c:spPr>
            <a:ln>
              <a:prstDash val="sysDot"/>
            </a:ln>
          </c:spPr>
          <c:marker>
            <c:symbol val="none"/>
          </c:marker>
          <c:cat>
            <c:strRef>
              <c:f>'Baza Core3'!$B$1505:$B$1564</c:f>
              <c:strCache>
                <c:ptCount val="60"/>
                <c:pt idx="0">
                  <c:v>1999</c:v>
                </c:pt>
                <c:pt idx="1">
                  <c:v>1999q2</c:v>
                </c:pt>
                <c:pt idx="2">
                  <c:v>1999q3</c:v>
                </c:pt>
                <c:pt idx="3">
                  <c:v>1999q4</c:v>
                </c:pt>
                <c:pt idx="4">
                  <c:v>2000</c:v>
                </c:pt>
                <c:pt idx="5">
                  <c:v>2000q2</c:v>
                </c:pt>
                <c:pt idx="6">
                  <c:v>2000q3</c:v>
                </c:pt>
                <c:pt idx="7">
                  <c:v>2000q4</c:v>
                </c:pt>
                <c:pt idx="8">
                  <c:v>2001</c:v>
                </c:pt>
                <c:pt idx="9">
                  <c:v>2001q2</c:v>
                </c:pt>
                <c:pt idx="10">
                  <c:v>2001q3</c:v>
                </c:pt>
                <c:pt idx="11">
                  <c:v>2001q4</c:v>
                </c:pt>
                <c:pt idx="12">
                  <c:v>2002</c:v>
                </c:pt>
                <c:pt idx="13">
                  <c:v>2002q2</c:v>
                </c:pt>
                <c:pt idx="14">
                  <c:v>2002q3</c:v>
                </c:pt>
                <c:pt idx="15">
                  <c:v>2002q4</c:v>
                </c:pt>
                <c:pt idx="16">
                  <c:v>2003</c:v>
                </c:pt>
                <c:pt idx="17">
                  <c:v>2003q2</c:v>
                </c:pt>
                <c:pt idx="18">
                  <c:v>2003q3</c:v>
                </c:pt>
                <c:pt idx="19">
                  <c:v>2003q4</c:v>
                </c:pt>
                <c:pt idx="20">
                  <c:v>2004</c:v>
                </c:pt>
                <c:pt idx="21">
                  <c:v>2004q2</c:v>
                </c:pt>
                <c:pt idx="22">
                  <c:v>2004q3</c:v>
                </c:pt>
                <c:pt idx="23">
                  <c:v>2004q4</c:v>
                </c:pt>
                <c:pt idx="24">
                  <c:v>2005</c:v>
                </c:pt>
                <c:pt idx="25">
                  <c:v>2005q2</c:v>
                </c:pt>
                <c:pt idx="26">
                  <c:v>2005q3</c:v>
                </c:pt>
                <c:pt idx="27">
                  <c:v>2005q4</c:v>
                </c:pt>
                <c:pt idx="28">
                  <c:v>2006</c:v>
                </c:pt>
                <c:pt idx="29">
                  <c:v>2006q2</c:v>
                </c:pt>
                <c:pt idx="30">
                  <c:v>2006q3</c:v>
                </c:pt>
                <c:pt idx="31">
                  <c:v>2006q4</c:v>
                </c:pt>
                <c:pt idx="32">
                  <c:v>2007</c:v>
                </c:pt>
                <c:pt idx="33">
                  <c:v>2007q2</c:v>
                </c:pt>
                <c:pt idx="34">
                  <c:v>2007q3</c:v>
                </c:pt>
                <c:pt idx="35">
                  <c:v>2007q4</c:v>
                </c:pt>
                <c:pt idx="36">
                  <c:v>2008</c:v>
                </c:pt>
                <c:pt idx="37">
                  <c:v>2008q2</c:v>
                </c:pt>
                <c:pt idx="38">
                  <c:v>2008q3</c:v>
                </c:pt>
                <c:pt idx="39">
                  <c:v>2008q4</c:v>
                </c:pt>
                <c:pt idx="40">
                  <c:v>2009</c:v>
                </c:pt>
                <c:pt idx="41">
                  <c:v>2009q2</c:v>
                </c:pt>
                <c:pt idx="42">
                  <c:v>2009q3</c:v>
                </c:pt>
                <c:pt idx="43">
                  <c:v>2009q4</c:v>
                </c:pt>
                <c:pt idx="44">
                  <c:v>2010</c:v>
                </c:pt>
                <c:pt idx="45">
                  <c:v>2010q2</c:v>
                </c:pt>
                <c:pt idx="46">
                  <c:v>2010q3</c:v>
                </c:pt>
                <c:pt idx="47">
                  <c:v>2010q4</c:v>
                </c:pt>
                <c:pt idx="48">
                  <c:v>2011</c:v>
                </c:pt>
                <c:pt idx="49">
                  <c:v>2011q2</c:v>
                </c:pt>
                <c:pt idx="50">
                  <c:v>2011q3</c:v>
                </c:pt>
                <c:pt idx="51">
                  <c:v>2011q4</c:v>
                </c:pt>
                <c:pt idx="52">
                  <c:v>2012</c:v>
                </c:pt>
                <c:pt idx="53">
                  <c:v>2012q2</c:v>
                </c:pt>
                <c:pt idx="54">
                  <c:v>2012q3</c:v>
                </c:pt>
                <c:pt idx="55">
                  <c:v>2012q4</c:v>
                </c:pt>
                <c:pt idx="56">
                  <c:v>2013</c:v>
                </c:pt>
                <c:pt idx="57">
                  <c:v>2013q2</c:v>
                </c:pt>
                <c:pt idx="58">
                  <c:v>2013q3</c:v>
                </c:pt>
                <c:pt idx="59">
                  <c:v>2013q4</c:v>
                </c:pt>
              </c:strCache>
            </c:strRef>
          </c:cat>
          <c:val>
            <c:numRef>
              <c:f>'Baza Core3'!$R$1629:$R$1688</c:f>
              <c:numCache>
                <c:formatCode>0.000</c:formatCode>
                <c:ptCount val="60"/>
                <c:pt idx="0">
                  <c:v>0.29318051907778875</c:v>
                </c:pt>
                <c:pt idx="1">
                  <c:v>0.31272591496216823</c:v>
                </c:pt>
                <c:pt idx="2">
                  <c:v>0.34824882491926185</c:v>
                </c:pt>
                <c:pt idx="3">
                  <c:v>0.32087786926252776</c:v>
                </c:pt>
                <c:pt idx="4">
                  <c:v>0.30900952442202961</c:v>
                </c:pt>
                <c:pt idx="5">
                  <c:v>0.32940660334730543</c:v>
                </c:pt>
                <c:pt idx="6">
                  <c:v>0.36695257033193951</c:v>
                </c:pt>
                <c:pt idx="7">
                  <c:v>0.33626009685689506</c:v>
                </c:pt>
                <c:pt idx="8">
                  <c:v>0.3141226177945769</c:v>
                </c:pt>
                <c:pt idx="9">
                  <c:v>0.32016779276070967</c:v>
                </c:pt>
                <c:pt idx="10">
                  <c:v>0.36061123306323767</c:v>
                </c:pt>
                <c:pt idx="11">
                  <c:v>0.32302434617021747</c:v>
                </c:pt>
                <c:pt idx="12">
                  <c:v>0.29324579778910298</c:v>
                </c:pt>
                <c:pt idx="13">
                  <c:v>0.30365829335289646</c:v>
                </c:pt>
                <c:pt idx="14">
                  <c:v>0.34568525876597794</c:v>
                </c:pt>
                <c:pt idx="15">
                  <c:v>0.30617117160385976</c:v>
                </c:pt>
                <c:pt idx="16">
                  <c:v>0.28619257633240303</c:v>
                </c:pt>
                <c:pt idx="17">
                  <c:v>0.29847624507115</c:v>
                </c:pt>
                <c:pt idx="18">
                  <c:v>0.34198379537637352</c:v>
                </c:pt>
                <c:pt idx="19">
                  <c:v>0.31015746543998457</c:v>
                </c:pt>
                <c:pt idx="20">
                  <c:v>0.28921678052344346</c:v>
                </c:pt>
                <c:pt idx="21">
                  <c:v>0.31499373388287727</c:v>
                </c:pt>
                <c:pt idx="22">
                  <c:v>0.35238372393027773</c:v>
                </c:pt>
                <c:pt idx="23">
                  <c:v>0.31463068793530757</c:v>
                </c:pt>
                <c:pt idx="24">
                  <c:v>0.29071813913199834</c:v>
                </c:pt>
                <c:pt idx="25">
                  <c:v>0.29987109917239146</c:v>
                </c:pt>
                <c:pt idx="26">
                  <c:v>0.33880141783703194</c:v>
                </c:pt>
                <c:pt idx="27">
                  <c:v>0.31576243530846404</c:v>
                </c:pt>
                <c:pt idx="28">
                  <c:v>0.30019310952451939</c:v>
                </c:pt>
                <c:pt idx="29">
                  <c:v>0.30852517734892537</c:v>
                </c:pt>
                <c:pt idx="30">
                  <c:v>0.34957473282249341</c:v>
                </c:pt>
                <c:pt idx="31">
                  <c:v>0.32361540421441554</c:v>
                </c:pt>
                <c:pt idx="32">
                  <c:v>0.29934201861241438</c:v>
                </c:pt>
                <c:pt idx="33">
                  <c:v>0.30682870478950658</c:v>
                </c:pt>
                <c:pt idx="34">
                  <c:v>0.33762419372541813</c:v>
                </c:pt>
                <c:pt idx="35">
                  <c:v>0.317269649748879</c:v>
                </c:pt>
                <c:pt idx="36">
                  <c:v>0.29456669844869737</c:v>
                </c:pt>
                <c:pt idx="37">
                  <c:v>0.29807956768070987</c:v>
                </c:pt>
                <c:pt idx="38">
                  <c:v>0.32534221446609157</c:v>
                </c:pt>
                <c:pt idx="39">
                  <c:v>0.29501581862706466</c:v>
                </c:pt>
                <c:pt idx="40">
                  <c:v>0.25738671450597067</c:v>
                </c:pt>
                <c:pt idx="41">
                  <c:v>0.27436963132215397</c:v>
                </c:pt>
                <c:pt idx="42">
                  <c:v>0.29950788268200107</c:v>
                </c:pt>
                <c:pt idx="43">
                  <c:v>0.27898597963153332</c:v>
                </c:pt>
                <c:pt idx="44">
                  <c:v>0.26315601691967788</c:v>
                </c:pt>
                <c:pt idx="45">
                  <c:v>0.27498249656915252</c:v>
                </c:pt>
                <c:pt idx="46">
                  <c:v>0.30448277519853401</c:v>
                </c:pt>
                <c:pt idx="47">
                  <c:v>0.29246772552546513</c:v>
                </c:pt>
                <c:pt idx="48">
                  <c:v>0.2734889251702039</c:v>
                </c:pt>
                <c:pt idx="49">
                  <c:v>0.2777772938668599</c:v>
                </c:pt>
                <c:pt idx="50">
                  <c:v>0.31793495316194614</c:v>
                </c:pt>
                <c:pt idx="51">
                  <c:v>0.30738592945126897</c:v>
                </c:pt>
                <c:pt idx="52">
                  <c:v>0.29434428775670307</c:v>
                </c:pt>
                <c:pt idx="53">
                  <c:v>0.29331958544811881</c:v>
                </c:pt>
                <c:pt idx="54">
                  <c:v>0.32267425753101836</c:v>
                </c:pt>
                <c:pt idx="55">
                  <c:v>0.31129875906863091</c:v>
                </c:pt>
                <c:pt idx="56">
                  <c:v>0.30118890410275401</c:v>
                </c:pt>
                <c:pt idx="57">
                  <c:v>0.30555643803648208</c:v>
                </c:pt>
                <c:pt idx="58">
                  <c:v>0.34074997433998322</c:v>
                </c:pt>
                <c:pt idx="59">
                  <c:v>0.33185620159621287</c:v>
                </c:pt>
              </c:numCache>
            </c:numRef>
          </c:val>
          <c:smooth val="0"/>
        </c:ser>
        <c:dLbls>
          <c:showLegendKey val="0"/>
          <c:showVal val="0"/>
          <c:showCatName val="0"/>
          <c:showSerName val="0"/>
          <c:showPercent val="0"/>
          <c:showBubbleSize val="0"/>
        </c:dLbls>
        <c:smooth val="0"/>
        <c:axId val="222918112"/>
        <c:axId val="222918672"/>
      </c:lineChart>
      <c:catAx>
        <c:axId val="222918112"/>
        <c:scaling>
          <c:orientation val="minMax"/>
        </c:scaling>
        <c:delete val="0"/>
        <c:axPos val="b"/>
        <c:numFmt formatCode="General" sourceLinked="1"/>
        <c:majorTickMark val="out"/>
        <c:minorTickMark val="none"/>
        <c:tickLblPos val="low"/>
        <c:txPr>
          <a:bodyPr rot="-5400000" vert="horz"/>
          <a:lstStyle/>
          <a:p>
            <a:pPr>
              <a:defRPr/>
            </a:pPr>
            <a:endParaRPr lang="mk-MK"/>
          </a:p>
        </c:txPr>
        <c:crossAx val="222918672"/>
        <c:crosses val="autoZero"/>
        <c:auto val="1"/>
        <c:lblAlgn val="ctr"/>
        <c:lblOffset val="100"/>
        <c:tickLblSkip val="4"/>
        <c:noMultiLvlLbl val="0"/>
      </c:catAx>
      <c:valAx>
        <c:axId val="222918672"/>
        <c:scaling>
          <c:orientation val="minMax"/>
          <c:max val="0.5"/>
          <c:min val="0"/>
        </c:scaling>
        <c:delete val="0"/>
        <c:axPos val="l"/>
        <c:majorGridlines/>
        <c:numFmt formatCode="#,##0.0" sourceLinked="0"/>
        <c:majorTickMark val="out"/>
        <c:minorTickMark val="none"/>
        <c:tickLblPos val="nextTo"/>
        <c:crossAx val="222918112"/>
        <c:crosses val="autoZero"/>
        <c:crossBetween val="between"/>
        <c:majorUnit val="0.1"/>
      </c:valAx>
      <c:spPr>
        <a:noFill/>
        <a:ln>
          <a:solidFill>
            <a:schemeClr val="bg1">
              <a:lumMod val="65000"/>
            </a:schemeClr>
          </a:solidFill>
        </a:ln>
      </c:spPr>
    </c:plotArea>
    <c:legend>
      <c:legendPos val="r"/>
      <c:layout>
        <c:manualLayout>
          <c:xMode val="edge"/>
          <c:yMode val="edge"/>
          <c:x val="7.3897602799650061E-2"/>
          <c:y val="0.55677681315476746"/>
          <c:w val="0.4947997900262468"/>
          <c:h val="0.23224891760324828"/>
        </c:manualLayout>
      </c:layout>
      <c:overlay val="0"/>
    </c:legend>
    <c:plotVisOnly val="1"/>
    <c:dispBlanksAs val="gap"/>
    <c:showDLblsOverMax val="0"/>
  </c:chart>
  <c:txPr>
    <a:bodyPr/>
    <a:lstStyle/>
    <a:p>
      <a:pPr>
        <a:defRPr>
          <a:latin typeface="Tahoma" pitchFamily="34" charset="0"/>
          <a:ea typeface="Tahoma" pitchFamily="34" charset="0"/>
          <a:cs typeface="Tahoma" pitchFamily="34" charset="0"/>
        </a:defRPr>
      </a:pPr>
      <a:endParaRPr lang="mk-MK"/>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15B096-9D55-4457-A26D-2A7BB532EF64}"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0CB860E3-F115-4DA5-A0BF-37BD5CD9F0A3}">
      <dgm:prSet phldrT="[Text]"/>
      <dgm:spPr>
        <a:solidFill>
          <a:schemeClr val="accent6">
            <a:lumMod val="50000"/>
          </a:schemeClr>
        </a:solidFill>
        <a:ln>
          <a:solidFill>
            <a:schemeClr val="accent6">
              <a:lumMod val="50000"/>
            </a:schemeClr>
          </a:solidFill>
        </a:ln>
      </dgm:spPr>
      <dgm:t>
        <a:bodyPr/>
        <a:lstStyle/>
        <a:p>
          <a:r>
            <a:rPr lang="en-US" dirty="0" smtClean="0"/>
            <a:t>Time-varying coefficient for the demand/supply shocks’</a:t>
          </a:r>
          <a:endParaRPr lang="en-US" dirty="0"/>
        </a:p>
      </dgm:t>
    </dgm:pt>
    <dgm:pt modelId="{BA5991CE-F728-4A5E-96F5-E264C7A701D7}" type="parTrans" cxnId="{FB331036-4E97-4F4E-8397-55A9350AF12D}">
      <dgm:prSet/>
      <dgm:spPr/>
      <dgm:t>
        <a:bodyPr/>
        <a:lstStyle/>
        <a:p>
          <a:endParaRPr lang="en-US"/>
        </a:p>
      </dgm:t>
    </dgm:pt>
    <dgm:pt modelId="{EF50E5CA-DBDA-485B-83BE-D8F117942F40}" type="sibTrans" cxnId="{FB331036-4E97-4F4E-8397-55A9350AF12D}">
      <dgm:prSet/>
      <dgm:spPr/>
      <dgm:t>
        <a:bodyPr/>
        <a:lstStyle/>
        <a:p>
          <a:endParaRPr lang="en-US"/>
        </a:p>
      </dgm:t>
    </dgm:pt>
    <dgm:pt modelId="{1AA28E0B-65B8-44EF-B24F-271540E5810F}">
      <dgm:prSet phldrT="[Text]"/>
      <dgm:spPr>
        <a:solidFill>
          <a:schemeClr val="accent6">
            <a:lumMod val="75000"/>
          </a:schemeClr>
        </a:solidFill>
      </dgm:spPr>
      <dgm:t>
        <a:bodyPr/>
        <a:lstStyle/>
        <a:p>
          <a:r>
            <a:rPr lang="en-US" dirty="0" smtClean="0">
              <a:solidFill>
                <a:srgbClr val="FF0000"/>
              </a:solidFill>
            </a:rPr>
            <a:t>Intra-industry trade</a:t>
          </a:r>
          <a:endParaRPr lang="en-US" dirty="0">
            <a:solidFill>
              <a:srgbClr val="FF0000"/>
            </a:solidFill>
          </a:endParaRPr>
        </a:p>
      </dgm:t>
    </dgm:pt>
    <dgm:pt modelId="{336C6C1C-12B4-4B4E-982C-88751A6D1793}" type="parTrans" cxnId="{E4B654C9-C908-4448-8EEA-A3FC4E373C17}">
      <dgm:prSet/>
      <dgm:spPr/>
      <dgm:t>
        <a:bodyPr/>
        <a:lstStyle/>
        <a:p>
          <a:endParaRPr lang="en-US"/>
        </a:p>
      </dgm:t>
    </dgm:pt>
    <dgm:pt modelId="{E638748B-78CA-46E1-84F7-DC22CE6521E7}" type="sibTrans" cxnId="{E4B654C9-C908-4448-8EEA-A3FC4E373C17}">
      <dgm:prSet/>
      <dgm:spPr/>
      <dgm:t>
        <a:bodyPr/>
        <a:lstStyle/>
        <a:p>
          <a:endParaRPr lang="en-US"/>
        </a:p>
      </dgm:t>
    </dgm:pt>
    <dgm:pt modelId="{9997460C-65EC-4011-9C03-10309920A880}">
      <dgm:prSet phldrT="[Text]"/>
      <dgm:spPr>
        <a:solidFill>
          <a:schemeClr val="accent2">
            <a:lumMod val="60000"/>
            <a:lumOff val="40000"/>
          </a:schemeClr>
        </a:solidFill>
      </dgm:spPr>
      <dgm:t>
        <a:bodyPr/>
        <a:lstStyle/>
        <a:p>
          <a:r>
            <a:rPr lang="en-US" dirty="0" smtClean="0">
              <a:solidFill>
                <a:schemeClr val="tx1"/>
              </a:solidFill>
            </a:rPr>
            <a:t>Adjusted weighted Grubel-</a:t>
          </a:r>
          <a:r>
            <a:rPr lang="en-US" dirty="0" err="1" smtClean="0">
              <a:solidFill>
                <a:schemeClr val="tx1"/>
              </a:solidFill>
            </a:rPr>
            <a:t>Loyd</a:t>
          </a:r>
          <a:r>
            <a:rPr lang="en-US" dirty="0" smtClean="0">
              <a:solidFill>
                <a:schemeClr val="tx1"/>
              </a:solidFill>
            </a:rPr>
            <a:t> Index </a:t>
          </a:r>
          <a:endParaRPr lang="en-US" dirty="0">
            <a:solidFill>
              <a:schemeClr val="tx1"/>
            </a:solidFill>
          </a:endParaRPr>
        </a:p>
      </dgm:t>
    </dgm:pt>
    <dgm:pt modelId="{D3B18ED3-549C-46D0-B25B-D6CB609F5D27}" type="parTrans" cxnId="{DA4D9DBE-2C2D-4BD2-A184-4D5108C89183}">
      <dgm:prSet/>
      <dgm:spPr/>
      <dgm:t>
        <a:bodyPr/>
        <a:lstStyle/>
        <a:p>
          <a:endParaRPr lang="en-US"/>
        </a:p>
      </dgm:t>
    </dgm:pt>
    <dgm:pt modelId="{21985994-06B0-4E5E-807F-35BB33995BC0}" type="sibTrans" cxnId="{DA4D9DBE-2C2D-4BD2-A184-4D5108C89183}">
      <dgm:prSet/>
      <dgm:spPr/>
      <dgm:t>
        <a:bodyPr/>
        <a:lstStyle/>
        <a:p>
          <a:endParaRPr lang="en-US"/>
        </a:p>
      </dgm:t>
    </dgm:pt>
    <dgm:pt modelId="{6462F768-CF03-4E08-9FD6-8C2CB5637C8B}">
      <dgm:prSet phldrT="[Text]"/>
      <dgm:spPr>
        <a:solidFill>
          <a:schemeClr val="accent6">
            <a:lumMod val="60000"/>
            <a:lumOff val="40000"/>
          </a:schemeClr>
        </a:solidFill>
        <a:ln>
          <a:solidFill>
            <a:schemeClr val="accent6">
              <a:lumMod val="60000"/>
              <a:lumOff val="40000"/>
            </a:schemeClr>
          </a:solidFill>
        </a:ln>
      </dgm:spPr>
      <dgm:t>
        <a:bodyPr/>
        <a:lstStyle/>
        <a:p>
          <a:r>
            <a:rPr lang="en-US" dirty="0" smtClean="0">
              <a:solidFill>
                <a:srgbClr val="FF0000"/>
              </a:solidFill>
            </a:rPr>
            <a:t>Fiscal policy </a:t>
          </a:r>
        </a:p>
        <a:p>
          <a:r>
            <a:rPr lang="en-US" dirty="0" smtClean="0">
              <a:solidFill>
                <a:srgbClr val="FF0000"/>
              </a:solidFill>
            </a:rPr>
            <a:t>synchronization</a:t>
          </a:r>
          <a:endParaRPr lang="en-US" dirty="0">
            <a:solidFill>
              <a:srgbClr val="FF0000"/>
            </a:solidFill>
          </a:endParaRPr>
        </a:p>
      </dgm:t>
    </dgm:pt>
    <dgm:pt modelId="{7FA1238E-95AC-4927-B6AD-98A58A278AA3}" type="parTrans" cxnId="{723470D3-AD79-4FB1-8743-F071567AF419}">
      <dgm:prSet/>
      <dgm:spPr/>
      <dgm:t>
        <a:bodyPr/>
        <a:lstStyle/>
        <a:p>
          <a:endParaRPr lang="en-US"/>
        </a:p>
      </dgm:t>
    </dgm:pt>
    <dgm:pt modelId="{C2244DDA-828D-4B14-9B1C-AC4BBC7085D4}" type="sibTrans" cxnId="{723470D3-AD79-4FB1-8743-F071567AF419}">
      <dgm:prSet/>
      <dgm:spPr/>
      <dgm:t>
        <a:bodyPr/>
        <a:lstStyle/>
        <a:p>
          <a:endParaRPr lang="en-US"/>
        </a:p>
      </dgm:t>
    </dgm:pt>
    <dgm:pt modelId="{AD2D0E31-F1AA-4CBA-874D-62191D4D572A}">
      <dgm:prSet phldrT="[Text]"/>
      <dgm:spPr>
        <a:solidFill>
          <a:schemeClr val="accent2">
            <a:lumMod val="60000"/>
            <a:lumOff val="40000"/>
          </a:schemeClr>
        </a:solidFill>
      </dgm:spPr>
      <dgm:t>
        <a:bodyPr/>
        <a:lstStyle/>
        <a:p>
          <a:r>
            <a:rPr lang="en-US" dirty="0" smtClean="0">
              <a:solidFill>
                <a:schemeClr val="tx1"/>
              </a:solidFill>
            </a:rPr>
            <a:t>Two-way (intra-industry) trade index</a:t>
          </a:r>
          <a:endParaRPr lang="en-US" dirty="0">
            <a:solidFill>
              <a:schemeClr val="tx1"/>
            </a:solidFill>
          </a:endParaRPr>
        </a:p>
      </dgm:t>
    </dgm:pt>
    <dgm:pt modelId="{87D264EE-B576-4111-9392-28C77CB64FBC}" type="parTrans" cxnId="{459F84F7-CA49-4F17-B05A-36317EBE582C}">
      <dgm:prSet/>
      <dgm:spPr/>
      <dgm:t>
        <a:bodyPr/>
        <a:lstStyle/>
        <a:p>
          <a:endParaRPr lang="en-US"/>
        </a:p>
      </dgm:t>
    </dgm:pt>
    <dgm:pt modelId="{FB255E88-02BA-4D4B-9051-02A8BE280442}" type="sibTrans" cxnId="{459F84F7-CA49-4F17-B05A-36317EBE582C}">
      <dgm:prSet/>
      <dgm:spPr/>
      <dgm:t>
        <a:bodyPr/>
        <a:lstStyle/>
        <a:p>
          <a:endParaRPr lang="en-US"/>
        </a:p>
      </dgm:t>
    </dgm:pt>
    <dgm:pt modelId="{8D2107B3-5D26-45C1-8EC8-BF043088938C}">
      <dgm:prSet phldrT="[Text]"/>
      <dgm:spPr>
        <a:solidFill>
          <a:schemeClr val="accent6">
            <a:lumMod val="75000"/>
          </a:schemeClr>
        </a:solidFill>
      </dgm:spPr>
      <dgm:t>
        <a:bodyPr/>
        <a:lstStyle/>
        <a:p>
          <a:r>
            <a:rPr lang="en-US" dirty="0" smtClean="0"/>
            <a:t>Vertical </a:t>
          </a:r>
          <a:r>
            <a:rPr lang="en-US" dirty="0" err="1" smtClean="0"/>
            <a:t>IIT</a:t>
          </a:r>
          <a:endParaRPr lang="en-US" dirty="0"/>
        </a:p>
      </dgm:t>
    </dgm:pt>
    <dgm:pt modelId="{36445045-41AF-46EF-84F9-2D08D3C42606}" type="parTrans" cxnId="{0E4AE8EF-F6B0-4F49-9CC9-665AE3FF4C38}">
      <dgm:prSet/>
      <dgm:spPr/>
      <dgm:t>
        <a:bodyPr/>
        <a:lstStyle/>
        <a:p>
          <a:endParaRPr lang="en-US"/>
        </a:p>
      </dgm:t>
    </dgm:pt>
    <dgm:pt modelId="{6AC9DFAD-6A36-427A-BB28-ACAA3E656ABE}" type="sibTrans" cxnId="{0E4AE8EF-F6B0-4F49-9CC9-665AE3FF4C38}">
      <dgm:prSet/>
      <dgm:spPr/>
      <dgm:t>
        <a:bodyPr/>
        <a:lstStyle/>
        <a:p>
          <a:endParaRPr lang="en-US"/>
        </a:p>
      </dgm:t>
    </dgm:pt>
    <dgm:pt modelId="{BB82D3A1-BE6D-4F26-887B-76A391DC3B9A}">
      <dgm:prSet phldrT="[Text]"/>
      <dgm:spPr>
        <a:solidFill>
          <a:schemeClr val="accent6">
            <a:lumMod val="40000"/>
            <a:lumOff val="60000"/>
          </a:schemeClr>
        </a:solidFill>
        <a:ln>
          <a:solidFill>
            <a:schemeClr val="accent6">
              <a:lumMod val="40000"/>
              <a:lumOff val="60000"/>
            </a:schemeClr>
          </a:solidFill>
        </a:ln>
      </dgm:spPr>
      <dgm:t>
        <a:bodyPr/>
        <a:lstStyle/>
        <a:p>
          <a:r>
            <a:rPr lang="en-US" dirty="0" smtClean="0">
              <a:solidFill>
                <a:srgbClr val="FF0000"/>
              </a:solidFill>
            </a:rPr>
            <a:t>Financial integration </a:t>
          </a:r>
          <a:endParaRPr lang="en-US" dirty="0">
            <a:solidFill>
              <a:srgbClr val="FF0000"/>
            </a:solidFill>
          </a:endParaRPr>
        </a:p>
      </dgm:t>
    </dgm:pt>
    <dgm:pt modelId="{0316AEEC-D977-4876-864C-3CA23D1196E7}" type="parTrans" cxnId="{2BA33AC5-7E45-43C5-AA56-89FA5696E6C8}">
      <dgm:prSet/>
      <dgm:spPr/>
      <dgm:t>
        <a:bodyPr/>
        <a:lstStyle/>
        <a:p>
          <a:endParaRPr lang="en-US"/>
        </a:p>
      </dgm:t>
    </dgm:pt>
    <dgm:pt modelId="{459AC186-BD0B-4B96-B287-371B8E5E122E}" type="sibTrans" cxnId="{2BA33AC5-7E45-43C5-AA56-89FA5696E6C8}">
      <dgm:prSet/>
      <dgm:spPr/>
      <dgm:t>
        <a:bodyPr/>
        <a:lstStyle/>
        <a:p>
          <a:endParaRPr lang="en-US"/>
        </a:p>
      </dgm:t>
    </dgm:pt>
    <dgm:pt modelId="{85E9137F-9C76-4F13-9D11-63557DD50D25}">
      <dgm:prSet phldrT="[Text]"/>
      <dgm:spPr>
        <a:solidFill>
          <a:schemeClr val="bg1">
            <a:lumMod val="65000"/>
          </a:schemeClr>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u="sng" dirty="0" smtClean="0">
              <a:solidFill>
                <a:schemeClr val="tx1"/>
              </a:solidFill>
            </a:rPr>
            <a:t>Production structures</a:t>
          </a:r>
        </a:p>
        <a:p>
          <a:pPr defTabSz="444500">
            <a:lnSpc>
              <a:spcPct val="90000"/>
            </a:lnSpc>
            <a:spcBef>
              <a:spcPct val="0"/>
            </a:spcBef>
            <a:spcAft>
              <a:spcPct val="35000"/>
            </a:spcAft>
          </a:pPr>
          <a:endParaRPr lang="en-US" dirty="0">
            <a:solidFill>
              <a:schemeClr val="tx1"/>
            </a:solidFill>
          </a:endParaRPr>
        </a:p>
      </dgm:t>
    </dgm:pt>
    <dgm:pt modelId="{DD36BCCF-E830-4EA6-8316-A683E9327C17}" type="parTrans" cxnId="{1DA973FB-B418-4DA6-A481-3B171116B304}">
      <dgm:prSet/>
      <dgm:spPr/>
      <dgm:t>
        <a:bodyPr/>
        <a:lstStyle/>
        <a:p>
          <a:endParaRPr lang="en-US"/>
        </a:p>
      </dgm:t>
    </dgm:pt>
    <dgm:pt modelId="{DA952012-0DF5-4435-94FC-48709EA1CFD1}" type="sibTrans" cxnId="{1DA973FB-B418-4DA6-A481-3B171116B304}">
      <dgm:prSet/>
      <dgm:spPr/>
      <dgm:t>
        <a:bodyPr/>
        <a:lstStyle/>
        <a:p>
          <a:endParaRPr lang="en-US"/>
        </a:p>
      </dgm:t>
    </dgm:pt>
    <dgm:pt modelId="{F5F78906-7F28-4A73-B04D-FA9D04628327}">
      <dgm:prSet phldrT="[Text]"/>
      <dgm:spPr>
        <a:solidFill>
          <a:schemeClr val="accent2">
            <a:lumMod val="75000"/>
          </a:schemeClr>
        </a:solidFill>
      </dgm:spPr>
      <dgm:t>
        <a:bodyPr/>
        <a:lstStyle/>
        <a:p>
          <a:r>
            <a:rPr lang="en-US" dirty="0" smtClean="0"/>
            <a:t>Horizontal </a:t>
          </a:r>
          <a:r>
            <a:rPr lang="en-US" dirty="0" err="1" smtClean="0"/>
            <a:t>IIT</a:t>
          </a:r>
          <a:endParaRPr lang="en-US" dirty="0"/>
        </a:p>
      </dgm:t>
    </dgm:pt>
    <dgm:pt modelId="{8ECBF90E-A23E-4674-9ED3-EF97CDF0402A}" type="parTrans" cxnId="{DBA80E73-BEFC-4886-9F21-699810DFBC76}">
      <dgm:prSet/>
      <dgm:spPr/>
      <dgm:t>
        <a:bodyPr/>
        <a:lstStyle/>
        <a:p>
          <a:endParaRPr lang="en-US"/>
        </a:p>
      </dgm:t>
    </dgm:pt>
    <dgm:pt modelId="{9752D44B-972D-4B51-9E9F-2C901F457F36}" type="sibTrans" cxnId="{DBA80E73-BEFC-4886-9F21-699810DFBC76}">
      <dgm:prSet/>
      <dgm:spPr/>
      <dgm:t>
        <a:bodyPr/>
        <a:lstStyle/>
        <a:p>
          <a:endParaRPr lang="en-US"/>
        </a:p>
      </dgm:t>
    </dgm:pt>
    <dgm:pt modelId="{6401BE63-F86E-4C4A-B1C0-B55A5B70F84D}">
      <dgm:prSet/>
      <dgm:spPr/>
      <dgm:t>
        <a:bodyPr/>
        <a:lstStyle/>
        <a:p>
          <a:r>
            <a:rPr lang="en-US" dirty="0"/>
            <a:t>Trade intensity</a:t>
          </a:r>
        </a:p>
      </dgm:t>
    </dgm:pt>
    <dgm:pt modelId="{AA5CC0CA-D3C1-485E-A0E3-9BE02F83BFC4}" type="parTrans" cxnId="{B66E5E62-C8CB-4B3C-8421-D758C49C1A32}">
      <dgm:prSet/>
      <dgm:spPr/>
      <dgm:t>
        <a:bodyPr/>
        <a:lstStyle/>
        <a:p>
          <a:endParaRPr lang="en-US"/>
        </a:p>
      </dgm:t>
    </dgm:pt>
    <dgm:pt modelId="{4456931C-B253-43BC-B3EA-869C959DD11F}" type="sibTrans" cxnId="{B66E5E62-C8CB-4B3C-8421-D758C49C1A32}">
      <dgm:prSet/>
      <dgm:spPr/>
      <dgm:t>
        <a:bodyPr/>
        <a:lstStyle/>
        <a:p>
          <a:endParaRPr lang="en-US"/>
        </a:p>
      </dgm:t>
    </dgm:pt>
    <dgm:pt modelId="{0CB70AAD-EFA7-4E56-B02F-04B3100D30F0}">
      <dgm:prSet/>
      <dgm:spPr>
        <a:solidFill>
          <a:schemeClr val="accent1">
            <a:lumMod val="40000"/>
            <a:lumOff val="60000"/>
          </a:schemeClr>
        </a:solidFill>
      </dgm:spPr>
      <dgm:t>
        <a:bodyPr/>
        <a:lstStyle/>
        <a:p>
          <a:r>
            <a:rPr lang="en-US" dirty="0" smtClean="0">
              <a:solidFill>
                <a:schemeClr val="tx1"/>
              </a:solidFill>
            </a:rPr>
            <a:t>Normalized by the total trade flows</a:t>
          </a:r>
          <a:endParaRPr lang="en-US" dirty="0">
            <a:solidFill>
              <a:schemeClr val="tx1"/>
            </a:solidFill>
          </a:endParaRPr>
        </a:p>
      </dgm:t>
    </dgm:pt>
    <dgm:pt modelId="{8A93120A-9D51-4F16-85C6-CEB8F18D27F0}" type="parTrans" cxnId="{796DB282-5F56-4C39-887F-C3FCD1773D90}">
      <dgm:prSet/>
      <dgm:spPr/>
      <dgm:t>
        <a:bodyPr/>
        <a:lstStyle/>
        <a:p>
          <a:endParaRPr lang="en-US"/>
        </a:p>
      </dgm:t>
    </dgm:pt>
    <dgm:pt modelId="{2DCF1348-14FE-4B86-8F6F-392C955D8AEC}" type="sibTrans" cxnId="{796DB282-5F56-4C39-887F-C3FCD1773D90}">
      <dgm:prSet/>
      <dgm:spPr/>
      <dgm:t>
        <a:bodyPr/>
        <a:lstStyle/>
        <a:p>
          <a:endParaRPr lang="en-US"/>
        </a:p>
      </dgm:t>
    </dgm:pt>
    <dgm:pt modelId="{00B21A9D-CAB5-4B4C-A64F-84D427BA0F96}">
      <dgm:prSet/>
      <dgm:spPr>
        <a:solidFill>
          <a:schemeClr val="accent1">
            <a:lumMod val="60000"/>
            <a:lumOff val="40000"/>
          </a:schemeClr>
        </a:solidFill>
        <a:ln>
          <a:solidFill>
            <a:schemeClr val="accent1">
              <a:lumMod val="40000"/>
              <a:lumOff val="60000"/>
            </a:schemeClr>
          </a:solidFill>
        </a:ln>
      </dgm:spPr>
      <dgm:t>
        <a:bodyPr/>
        <a:lstStyle/>
        <a:p>
          <a:r>
            <a:rPr lang="en-US" dirty="0" smtClean="0">
              <a:solidFill>
                <a:schemeClr val="tx1"/>
              </a:solidFill>
            </a:rPr>
            <a:t>Normalized by GDP</a:t>
          </a:r>
          <a:endParaRPr lang="en-US" dirty="0">
            <a:solidFill>
              <a:schemeClr val="tx1"/>
            </a:solidFill>
          </a:endParaRPr>
        </a:p>
      </dgm:t>
    </dgm:pt>
    <dgm:pt modelId="{189E9E16-3E45-4CDF-8879-6E7CB4B74E30}" type="parTrans" cxnId="{3F6EBDCE-FE0E-4640-9973-A3FBC6993109}">
      <dgm:prSet/>
      <dgm:spPr/>
      <dgm:t>
        <a:bodyPr/>
        <a:lstStyle/>
        <a:p>
          <a:endParaRPr lang="en-US"/>
        </a:p>
      </dgm:t>
    </dgm:pt>
    <dgm:pt modelId="{B7817880-0FC8-49E6-AB51-CC32E187C5B3}" type="sibTrans" cxnId="{3F6EBDCE-FE0E-4640-9973-A3FBC6993109}">
      <dgm:prSet/>
      <dgm:spPr/>
      <dgm:t>
        <a:bodyPr/>
        <a:lstStyle/>
        <a:p>
          <a:endParaRPr lang="en-US"/>
        </a:p>
      </dgm:t>
    </dgm:pt>
    <dgm:pt modelId="{AD1A07FF-D9DE-41CA-8500-FDB844EAADA3}">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u="sng" dirty="0" smtClean="0">
              <a:solidFill>
                <a:schemeClr val="tx1"/>
              </a:solidFill>
            </a:rPr>
            <a:t>Export sophistication</a:t>
          </a:r>
        </a:p>
        <a:p>
          <a:pPr defTabSz="488950">
            <a:lnSpc>
              <a:spcPct val="90000"/>
            </a:lnSpc>
            <a:spcBef>
              <a:spcPct val="0"/>
            </a:spcBef>
            <a:spcAft>
              <a:spcPct val="35000"/>
            </a:spcAft>
          </a:pPr>
          <a:endParaRPr lang="en-US" dirty="0"/>
        </a:p>
      </dgm:t>
    </dgm:pt>
    <dgm:pt modelId="{D2358AB2-9E6D-4963-9FB0-41A26B912A14}" type="parTrans" cxnId="{2F8D8249-C018-4F2D-AC32-70A0E3860192}">
      <dgm:prSet/>
      <dgm:spPr/>
      <dgm:t>
        <a:bodyPr/>
        <a:lstStyle/>
        <a:p>
          <a:endParaRPr lang="en-US"/>
        </a:p>
      </dgm:t>
    </dgm:pt>
    <dgm:pt modelId="{FB58517C-75DD-4052-AE6D-B724076D88E7}" type="sibTrans" cxnId="{2F8D8249-C018-4F2D-AC32-70A0E3860192}">
      <dgm:prSet/>
      <dgm:spPr/>
      <dgm:t>
        <a:bodyPr/>
        <a:lstStyle/>
        <a:p>
          <a:endParaRPr lang="en-US"/>
        </a:p>
      </dgm:t>
    </dgm:pt>
    <dgm:pt modelId="{5B2B99D5-B937-4A34-A5BB-9C3BE3D27795}">
      <dgm:prSet/>
      <dgm:spPr/>
      <dgm:t>
        <a:bodyPr/>
        <a:lstStyle/>
        <a:p>
          <a:r>
            <a:rPr lang="en-US" dirty="0" smtClean="0"/>
            <a:t>Great Recession effects</a:t>
          </a:r>
          <a:endParaRPr lang="en-US" dirty="0"/>
        </a:p>
      </dgm:t>
    </dgm:pt>
    <dgm:pt modelId="{B109DBD3-599F-4F8C-AD63-92B3495A0365}" type="parTrans" cxnId="{1C8D9407-A187-48A9-8888-C8B698787CFD}">
      <dgm:prSet/>
      <dgm:spPr/>
      <dgm:t>
        <a:bodyPr/>
        <a:lstStyle/>
        <a:p>
          <a:endParaRPr lang="en-US"/>
        </a:p>
      </dgm:t>
    </dgm:pt>
    <dgm:pt modelId="{31E4C865-6FDC-46C4-B4D9-A5390FFBD8D2}" type="sibTrans" cxnId="{1C8D9407-A187-48A9-8888-C8B698787CFD}">
      <dgm:prSet/>
      <dgm:spPr/>
      <dgm:t>
        <a:bodyPr/>
        <a:lstStyle/>
        <a:p>
          <a:endParaRPr lang="en-US"/>
        </a:p>
      </dgm:t>
    </dgm:pt>
    <dgm:pt modelId="{B7A14E1C-DF70-4CC4-BC13-6108B170859D}">
      <dgm:prSet/>
      <dgm:spPr/>
      <dgm:t>
        <a:bodyPr/>
        <a:lstStyle/>
        <a:p>
          <a:r>
            <a:rPr lang="en-US" dirty="0" smtClean="0"/>
            <a:t>Periphery  VS transition countries</a:t>
          </a:r>
          <a:endParaRPr lang="en-US" dirty="0"/>
        </a:p>
      </dgm:t>
    </dgm:pt>
    <dgm:pt modelId="{5AF0B744-EAA1-41DE-8274-9AC098D06CC2}" type="parTrans" cxnId="{80D5B22C-9645-476F-B7D9-BE21EB92DA6B}">
      <dgm:prSet/>
      <dgm:spPr/>
      <dgm:t>
        <a:bodyPr/>
        <a:lstStyle/>
        <a:p>
          <a:endParaRPr lang="en-US"/>
        </a:p>
      </dgm:t>
    </dgm:pt>
    <dgm:pt modelId="{031299AC-8640-4ECF-AF29-A1A07E8CF556}" type="sibTrans" cxnId="{80D5B22C-9645-476F-B7D9-BE21EB92DA6B}">
      <dgm:prSet/>
      <dgm:spPr/>
      <dgm:t>
        <a:bodyPr/>
        <a:lstStyle/>
        <a:p>
          <a:endParaRPr lang="en-US"/>
        </a:p>
      </dgm:t>
    </dgm:pt>
    <dgm:pt modelId="{7A2D47F4-32D2-4544-8E67-10CF3754BC9F}" type="pres">
      <dgm:prSet presAssocID="{A015B096-9D55-4457-A26D-2A7BB532EF64}" presName="diagram" presStyleCnt="0">
        <dgm:presLayoutVars>
          <dgm:chPref val="1"/>
          <dgm:dir/>
          <dgm:animOne val="branch"/>
          <dgm:animLvl val="lvl"/>
          <dgm:resizeHandles val="exact"/>
        </dgm:presLayoutVars>
      </dgm:prSet>
      <dgm:spPr/>
      <dgm:t>
        <a:bodyPr/>
        <a:lstStyle/>
        <a:p>
          <a:endParaRPr lang="en-US"/>
        </a:p>
      </dgm:t>
    </dgm:pt>
    <dgm:pt modelId="{14CDC9E7-4176-40BF-A77E-79105E28A108}" type="pres">
      <dgm:prSet presAssocID="{0CB860E3-F115-4DA5-A0BF-37BD5CD9F0A3}" presName="root1" presStyleCnt="0"/>
      <dgm:spPr/>
    </dgm:pt>
    <dgm:pt modelId="{D4A38F22-DB06-4559-905F-EEF1FA9CCFDB}" type="pres">
      <dgm:prSet presAssocID="{0CB860E3-F115-4DA5-A0BF-37BD5CD9F0A3}" presName="LevelOneTextNode" presStyleLbl="node0" presStyleIdx="0" presStyleCnt="3" custScaleY="180008" custLinFactNeighborX="-56519" custLinFactNeighborY="-16383">
        <dgm:presLayoutVars>
          <dgm:chPref val="3"/>
        </dgm:presLayoutVars>
      </dgm:prSet>
      <dgm:spPr/>
      <dgm:t>
        <a:bodyPr/>
        <a:lstStyle/>
        <a:p>
          <a:endParaRPr lang="en-US"/>
        </a:p>
      </dgm:t>
    </dgm:pt>
    <dgm:pt modelId="{7021B5DF-DE44-46B4-B6A4-D3C4EBCC3EB9}" type="pres">
      <dgm:prSet presAssocID="{0CB860E3-F115-4DA5-A0BF-37BD5CD9F0A3}" presName="level2hierChild" presStyleCnt="0"/>
      <dgm:spPr/>
    </dgm:pt>
    <dgm:pt modelId="{C9F16008-C109-4A5A-B3BE-2C7F34907D9F}" type="pres">
      <dgm:prSet presAssocID="{AA5CC0CA-D3C1-485E-A0E3-9BE02F83BFC4}" presName="conn2-1" presStyleLbl="parChTrans1D2" presStyleIdx="0" presStyleCnt="6"/>
      <dgm:spPr/>
      <dgm:t>
        <a:bodyPr/>
        <a:lstStyle/>
        <a:p>
          <a:endParaRPr lang="en-US"/>
        </a:p>
      </dgm:t>
    </dgm:pt>
    <dgm:pt modelId="{02BD8DDD-13AB-455A-8DC5-F59263F9F3E7}" type="pres">
      <dgm:prSet presAssocID="{AA5CC0CA-D3C1-485E-A0E3-9BE02F83BFC4}" presName="connTx" presStyleLbl="parChTrans1D2" presStyleIdx="0" presStyleCnt="6"/>
      <dgm:spPr/>
      <dgm:t>
        <a:bodyPr/>
        <a:lstStyle/>
        <a:p>
          <a:endParaRPr lang="en-US"/>
        </a:p>
      </dgm:t>
    </dgm:pt>
    <dgm:pt modelId="{15B4CCFE-9321-4B72-BD75-5642A27CB0DA}" type="pres">
      <dgm:prSet presAssocID="{6401BE63-F86E-4C4A-B1C0-B55A5B70F84D}" presName="root2" presStyleCnt="0"/>
      <dgm:spPr/>
    </dgm:pt>
    <dgm:pt modelId="{86BA6CD6-BAF5-4234-A23B-B5C1BF7BA4BA}" type="pres">
      <dgm:prSet presAssocID="{6401BE63-F86E-4C4A-B1C0-B55A5B70F84D}" presName="LevelTwoTextNode" presStyleLbl="node2" presStyleIdx="0" presStyleCnt="6">
        <dgm:presLayoutVars>
          <dgm:chPref val="3"/>
        </dgm:presLayoutVars>
      </dgm:prSet>
      <dgm:spPr/>
      <dgm:t>
        <a:bodyPr/>
        <a:lstStyle/>
        <a:p>
          <a:endParaRPr lang="en-US"/>
        </a:p>
      </dgm:t>
    </dgm:pt>
    <dgm:pt modelId="{A675FF83-C77A-404A-A3EA-FA0524BF7B6A}" type="pres">
      <dgm:prSet presAssocID="{6401BE63-F86E-4C4A-B1C0-B55A5B70F84D}" presName="level3hierChild" presStyleCnt="0"/>
      <dgm:spPr/>
    </dgm:pt>
    <dgm:pt modelId="{DA25760C-88FD-46D1-B8D6-68CE3B671170}" type="pres">
      <dgm:prSet presAssocID="{8A93120A-9D51-4F16-85C6-CEB8F18D27F0}" presName="conn2-1" presStyleLbl="parChTrans1D3" presStyleIdx="0" presStyleCnt="4"/>
      <dgm:spPr/>
      <dgm:t>
        <a:bodyPr/>
        <a:lstStyle/>
        <a:p>
          <a:endParaRPr lang="en-US"/>
        </a:p>
      </dgm:t>
    </dgm:pt>
    <dgm:pt modelId="{90D2E61C-D4B3-4C6D-A323-8028ABF1E91E}" type="pres">
      <dgm:prSet presAssocID="{8A93120A-9D51-4F16-85C6-CEB8F18D27F0}" presName="connTx" presStyleLbl="parChTrans1D3" presStyleIdx="0" presStyleCnt="4"/>
      <dgm:spPr/>
      <dgm:t>
        <a:bodyPr/>
        <a:lstStyle/>
        <a:p>
          <a:endParaRPr lang="en-US"/>
        </a:p>
      </dgm:t>
    </dgm:pt>
    <dgm:pt modelId="{0EE7467D-D0DA-4F34-AB92-3959277CC148}" type="pres">
      <dgm:prSet presAssocID="{0CB70AAD-EFA7-4E56-B02F-04B3100D30F0}" presName="root2" presStyleCnt="0"/>
      <dgm:spPr/>
    </dgm:pt>
    <dgm:pt modelId="{E6D41E11-1C60-43CB-9029-A744803A52CC}" type="pres">
      <dgm:prSet presAssocID="{0CB70AAD-EFA7-4E56-B02F-04B3100D30F0}" presName="LevelTwoTextNode" presStyleLbl="node3" presStyleIdx="0" presStyleCnt="4">
        <dgm:presLayoutVars>
          <dgm:chPref val="3"/>
        </dgm:presLayoutVars>
      </dgm:prSet>
      <dgm:spPr/>
      <dgm:t>
        <a:bodyPr/>
        <a:lstStyle/>
        <a:p>
          <a:endParaRPr lang="en-US"/>
        </a:p>
      </dgm:t>
    </dgm:pt>
    <dgm:pt modelId="{B77DAEFE-3D89-4A73-BD25-7014AB67FBFF}" type="pres">
      <dgm:prSet presAssocID="{0CB70AAD-EFA7-4E56-B02F-04B3100D30F0}" presName="level3hierChild" presStyleCnt="0"/>
      <dgm:spPr/>
    </dgm:pt>
    <dgm:pt modelId="{B0C274C1-DA55-4011-B77E-E9347FA215C6}" type="pres">
      <dgm:prSet presAssocID="{189E9E16-3E45-4CDF-8879-6E7CB4B74E30}" presName="conn2-1" presStyleLbl="parChTrans1D3" presStyleIdx="1" presStyleCnt="4"/>
      <dgm:spPr/>
      <dgm:t>
        <a:bodyPr/>
        <a:lstStyle/>
        <a:p>
          <a:endParaRPr lang="en-US"/>
        </a:p>
      </dgm:t>
    </dgm:pt>
    <dgm:pt modelId="{334D9ED3-34A3-4BE0-9D0D-DED7040A78AE}" type="pres">
      <dgm:prSet presAssocID="{189E9E16-3E45-4CDF-8879-6E7CB4B74E30}" presName="connTx" presStyleLbl="parChTrans1D3" presStyleIdx="1" presStyleCnt="4"/>
      <dgm:spPr/>
      <dgm:t>
        <a:bodyPr/>
        <a:lstStyle/>
        <a:p>
          <a:endParaRPr lang="en-US"/>
        </a:p>
      </dgm:t>
    </dgm:pt>
    <dgm:pt modelId="{7C19F485-A7ED-41E0-89BC-2B56846A284B}" type="pres">
      <dgm:prSet presAssocID="{00B21A9D-CAB5-4B4C-A64F-84D427BA0F96}" presName="root2" presStyleCnt="0"/>
      <dgm:spPr/>
    </dgm:pt>
    <dgm:pt modelId="{A29FBA3B-757B-4AB7-B5D4-BFC67D325916}" type="pres">
      <dgm:prSet presAssocID="{00B21A9D-CAB5-4B4C-A64F-84D427BA0F96}" presName="LevelTwoTextNode" presStyleLbl="node3" presStyleIdx="1" presStyleCnt="4">
        <dgm:presLayoutVars>
          <dgm:chPref val="3"/>
        </dgm:presLayoutVars>
      </dgm:prSet>
      <dgm:spPr/>
      <dgm:t>
        <a:bodyPr/>
        <a:lstStyle/>
        <a:p>
          <a:endParaRPr lang="en-US"/>
        </a:p>
      </dgm:t>
    </dgm:pt>
    <dgm:pt modelId="{A063DF7D-72E0-4990-B8F8-63F848778266}" type="pres">
      <dgm:prSet presAssocID="{00B21A9D-CAB5-4B4C-A64F-84D427BA0F96}" presName="level3hierChild" presStyleCnt="0"/>
      <dgm:spPr/>
    </dgm:pt>
    <dgm:pt modelId="{93A2B7E7-7159-4EDD-A298-1A4F3FBCBD19}" type="pres">
      <dgm:prSet presAssocID="{336C6C1C-12B4-4B4E-982C-88751A6D1793}" presName="conn2-1" presStyleLbl="parChTrans1D2" presStyleIdx="1" presStyleCnt="6"/>
      <dgm:spPr/>
      <dgm:t>
        <a:bodyPr/>
        <a:lstStyle/>
        <a:p>
          <a:endParaRPr lang="en-US"/>
        </a:p>
      </dgm:t>
    </dgm:pt>
    <dgm:pt modelId="{8C4292E6-2F96-4EF7-9F9B-9745F51F8FCA}" type="pres">
      <dgm:prSet presAssocID="{336C6C1C-12B4-4B4E-982C-88751A6D1793}" presName="connTx" presStyleLbl="parChTrans1D2" presStyleIdx="1" presStyleCnt="6"/>
      <dgm:spPr/>
      <dgm:t>
        <a:bodyPr/>
        <a:lstStyle/>
        <a:p>
          <a:endParaRPr lang="en-US"/>
        </a:p>
      </dgm:t>
    </dgm:pt>
    <dgm:pt modelId="{78859E27-151D-4F77-9D1F-642735D91F7C}" type="pres">
      <dgm:prSet presAssocID="{1AA28E0B-65B8-44EF-B24F-271540E5810F}" presName="root2" presStyleCnt="0"/>
      <dgm:spPr/>
    </dgm:pt>
    <dgm:pt modelId="{245A172B-C49E-4BD2-BDD3-111E20A14A2C}" type="pres">
      <dgm:prSet presAssocID="{1AA28E0B-65B8-44EF-B24F-271540E5810F}" presName="LevelTwoTextNode" presStyleLbl="node2" presStyleIdx="1" presStyleCnt="6" custLinFactNeighborX="559" custLinFactNeighborY="-24996">
        <dgm:presLayoutVars>
          <dgm:chPref val="3"/>
        </dgm:presLayoutVars>
      </dgm:prSet>
      <dgm:spPr/>
      <dgm:t>
        <a:bodyPr/>
        <a:lstStyle/>
        <a:p>
          <a:endParaRPr lang="en-US"/>
        </a:p>
      </dgm:t>
    </dgm:pt>
    <dgm:pt modelId="{D5330148-0929-4976-BDFC-888404317C9A}" type="pres">
      <dgm:prSet presAssocID="{1AA28E0B-65B8-44EF-B24F-271540E5810F}" presName="level3hierChild" presStyleCnt="0"/>
      <dgm:spPr/>
    </dgm:pt>
    <dgm:pt modelId="{F64B51AB-5FE2-4C81-907E-9836B3556EEE}" type="pres">
      <dgm:prSet presAssocID="{D3B18ED3-549C-46D0-B25B-D6CB609F5D27}" presName="conn2-1" presStyleLbl="parChTrans1D3" presStyleIdx="2" presStyleCnt="4"/>
      <dgm:spPr/>
      <dgm:t>
        <a:bodyPr/>
        <a:lstStyle/>
        <a:p>
          <a:endParaRPr lang="en-US"/>
        </a:p>
      </dgm:t>
    </dgm:pt>
    <dgm:pt modelId="{9E8FED48-275B-4355-86F7-E4718A6FD8CA}" type="pres">
      <dgm:prSet presAssocID="{D3B18ED3-549C-46D0-B25B-D6CB609F5D27}" presName="connTx" presStyleLbl="parChTrans1D3" presStyleIdx="2" presStyleCnt="4"/>
      <dgm:spPr/>
      <dgm:t>
        <a:bodyPr/>
        <a:lstStyle/>
        <a:p>
          <a:endParaRPr lang="en-US"/>
        </a:p>
      </dgm:t>
    </dgm:pt>
    <dgm:pt modelId="{C8DB4F60-54D3-4D75-B621-BE587C7B71E9}" type="pres">
      <dgm:prSet presAssocID="{9997460C-65EC-4011-9C03-10309920A880}" presName="root2" presStyleCnt="0"/>
      <dgm:spPr/>
    </dgm:pt>
    <dgm:pt modelId="{76A81929-6076-4EFE-AEA6-FACA82AFAB4D}" type="pres">
      <dgm:prSet presAssocID="{9997460C-65EC-4011-9C03-10309920A880}" presName="LevelTwoTextNode" presStyleLbl="node3" presStyleIdx="2" presStyleCnt="4">
        <dgm:presLayoutVars>
          <dgm:chPref val="3"/>
        </dgm:presLayoutVars>
      </dgm:prSet>
      <dgm:spPr/>
      <dgm:t>
        <a:bodyPr/>
        <a:lstStyle/>
        <a:p>
          <a:endParaRPr lang="en-US"/>
        </a:p>
      </dgm:t>
    </dgm:pt>
    <dgm:pt modelId="{4D0950F3-3726-4E61-B090-9384A36E9018}" type="pres">
      <dgm:prSet presAssocID="{9997460C-65EC-4011-9C03-10309920A880}" presName="level3hierChild" presStyleCnt="0"/>
      <dgm:spPr/>
    </dgm:pt>
    <dgm:pt modelId="{74AEF8DE-E5C1-4A67-9E13-A7129C97ABE4}" type="pres">
      <dgm:prSet presAssocID="{87D264EE-B576-4111-9392-28C77CB64FBC}" presName="conn2-1" presStyleLbl="parChTrans1D3" presStyleIdx="3" presStyleCnt="4"/>
      <dgm:spPr/>
      <dgm:t>
        <a:bodyPr/>
        <a:lstStyle/>
        <a:p>
          <a:endParaRPr lang="en-US"/>
        </a:p>
      </dgm:t>
    </dgm:pt>
    <dgm:pt modelId="{44B21C30-C403-4092-BE69-D9DF93019ADA}" type="pres">
      <dgm:prSet presAssocID="{87D264EE-B576-4111-9392-28C77CB64FBC}" presName="connTx" presStyleLbl="parChTrans1D3" presStyleIdx="3" presStyleCnt="4"/>
      <dgm:spPr/>
      <dgm:t>
        <a:bodyPr/>
        <a:lstStyle/>
        <a:p>
          <a:endParaRPr lang="en-US"/>
        </a:p>
      </dgm:t>
    </dgm:pt>
    <dgm:pt modelId="{028E1EFD-2D64-4465-B885-5E6620B99ED6}" type="pres">
      <dgm:prSet presAssocID="{AD2D0E31-F1AA-4CBA-874D-62191D4D572A}" presName="root2" presStyleCnt="0"/>
      <dgm:spPr/>
    </dgm:pt>
    <dgm:pt modelId="{4431ADE8-10DC-4122-92DB-3A1B29EE4FE8}" type="pres">
      <dgm:prSet presAssocID="{AD2D0E31-F1AA-4CBA-874D-62191D4D572A}" presName="LevelTwoTextNode" presStyleLbl="node3" presStyleIdx="3" presStyleCnt="4">
        <dgm:presLayoutVars>
          <dgm:chPref val="3"/>
        </dgm:presLayoutVars>
      </dgm:prSet>
      <dgm:spPr/>
      <dgm:t>
        <a:bodyPr/>
        <a:lstStyle/>
        <a:p>
          <a:endParaRPr lang="en-US"/>
        </a:p>
      </dgm:t>
    </dgm:pt>
    <dgm:pt modelId="{BA502DCB-02A8-49E9-960C-36F71396EA1D}" type="pres">
      <dgm:prSet presAssocID="{AD2D0E31-F1AA-4CBA-874D-62191D4D572A}" presName="level3hierChild" presStyleCnt="0"/>
      <dgm:spPr/>
    </dgm:pt>
    <dgm:pt modelId="{0F95012B-DBB4-4C0F-A407-E0F502994EBB}" type="pres">
      <dgm:prSet presAssocID="{8ECBF90E-A23E-4674-9ED3-EF97CDF0402A}" presName="conn2-1" presStyleLbl="parChTrans1D4" presStyleIdx="0" presStyleCnt="2"/>
      <dgm:spPr/>
      <dgm:t>
        <a:bodyPr/>
        <a:lstStyle/>
        <a:p>
          <a:endParaRPr lang="en-US"/>
        </a:p>
      </dgm:t>
    </dgm:pt>
    <dgm:pt modelId="{D75C28BD-1365-42CC-91DC-697236C6E6F8}" type="pres">
      <dgm:prSet presAssocID="{8ECBF90E-A23E-4674-9ED3-EF97CDF0402A}" presName="connTx" presStyleLbl="parChTrans1D4" presStyleIdx="0" presStyleCnt="2"/>
      <dgm:spPr/>
      <dgm:t>
        <a:bodyPr/>
        <a:lstStyle/>
        <a:p>
          <a:endParaRPr lang="en-US"/>
        </a:p>
      </dgm:t>
    </dgm:pt>
    <dgm:pt modelId="{18394C2F-C903-4F68-86F4-FB8E7B0797F4}" type="pres">
      <dgm:prSet presAssocID="{F5F78906-7F28-4A73-B04D-FA9D04628327}" presName="root2" presStyleCnt="0"/>
      <dgm:spPr/>
    </dgm:pt>
    <dgm:pt modelId="{951CED81-A87E-430B-9579-ED018BA20D44}" type="pres">
      <dgm:prSet presAssocID="{F5F78906-7F28-4A73-B04D-FA9D04628327}" presName="LevelTwoTextNode" presStyleLbl="node4" presStyleIdx="0" presStyleCnt="2">
        <dgm:presLayoutVars>
          <dgm:chPref val="3"/>
        </dgm:presLayoutVars>
      </dgm:prSet>
      <dgm:spPr/>
      <dgm:t>
        <a:bodyPr/>
        <a:lstStyle/>
        <a:p>
          <a:endParaRPr lang="en-US"/>
        </a:p>
      </dgm:t>
    </dgm:pt>
    <dgm:pt modelId="{07D603F1-93F2-4A0C-9D01-920576180099}" type="pres">
      <dgm:prSet presAssocID="{F5F78906-7F28-4A73-B04D-FA9D04628327}" presName="level3hierChild" presStyleCnt="0"/>
      <dgm:spPr/>
    </dgm:pt>
    <dgm:pt modelId="{231C9960-93CE-4A7B-B435-6D286FC364F0}" type="pres">
      <dgm:prSet presAssocID="{36445045-41AF-46EF-84F9-2D08D3C42606}" presName="conn2-1" presStyleLbl="parChTrans1D4" presStyleIdx="1" presStyleCnt="2"/>
      <dgm:spPr/>
      <dgm:t>
        <a:bodyPr/>
        <a:lstStyle/>
        <a:p>
          <a:endParaRPr lang="en-US"/>
        </a:p>
      </dgm:t>
    </dgm:pt>
    <dgm:pt modelId="{508C1518-F753-46D0-A6D1-BA029C8EC2EC}" type="pres">
      <dgm:prSet presAssocID="{36445045-41AF-46EF-84F9-2D08D3C42606}" presName="connTx" presStyleLbl="parChTrans1D4" presStyleIdx="1" presStyleCnt="2"/>
      <dgm:spPr/>
      <dgm:t>
        <a:bodyPr/>
        <a:lstStyle/>
        <a:p>
          <a:endParaRPr lang="en-US"/>
        </a:p>
      </dgm:t>
    </dgm:pt>
    <dgm:pt modelId="{C2259849-0071-400D-88ED-E6E2C152FAED}" type="pres">
      <dgm:prSet presAssocID="{8D2107B3-5D26-45C1-8EC8-BF043088938C}" presName="root2" presStyleCnt="0"/>
      <dgm:spPr/>
    </dgm:pt>
    <dgm:pt modelId="{9AB377AB-5D33-4143-9ADC-3C92B18D630C}" type="pres">
      <dgm:prSet presAssocID="{8D2107B3-5D26-45C1-8EC8-BF043088938C}" presName="LevelTwoTextNode" presStyleLbl="node4" presStyleIdx="1" presStyleCnt="2">
        <dgm:presLayoutVars>
          <dgm:chPref val="3"/>
        </dgm:presLayoutVars>
      </dgm:prSet>
      <dgm:spPr/>
      <dgm:t>
        <a:bodyPr/>
        <a:lstStyle/>
        <a:p>
          <a:endParaRPr lang="en-US"/>
        </a:p>
      </dgm:t>
    </dgm:pt>
    <dgm:pt modelId="{D61C3FDD-6DB1-4304-8939-B29B83DF478E}" type="pres">
      <dgm:prSet presAssocID="{8D2107B3-5D26-45C1-8EC8-BF043088938C}" presName="level3hierChild" presStyleCnt="0"/>
      <dgm:spPr/>
    </dgm:pt>
    <dgm:pt modelId="{8C8C2289-FD6B-4E1E-B03D-5DE7E6662F84}" type="pres">
      <dgm:prSet presAssocID="{7FA1238E-95AC-4927-B6AD-98A58A278AA3}" presName="conn2-1" presStyleLbl="parChTrans1D2" presStyleIdx="2" presStyleCnt="6"/>
      <dgm:spPr/>
      <dgm:t>
        <a:bodyPr/>
        <a:lstStyle/>
        <a:p>
          <a:endParaRPr lang="en-US"/>
        </a:p>
      </dgm:t>
    </dgm:pt>
    <dgm:pt modelId="{F3B9CEF0-A924-4FE5-B9B6-2A136BC40DBD}" type="pres">
      <dgm:prSet presAssocID="{7FA1238E-95AC-4927-B6AD-98A58A278AA3}" presName="connTx" presStyleLbl="parChTrans1D2" presStyleIdx="2" presStyleCnt="6"/>
      <dgm:spPr/>
      <dgm:t>
        <a:bodyPr/>
        <a:lstStyle/>
        <a:p>
          <a:endParaRPr lang="en-US"/>
        </a:p>
      </dgm:t>
    </dgm:pt>
    <dgm:pt modelId="{519112C0-C972-4D5C-831F-7561CD342027}" type="pres">
      <dgm:prSet presAssocID="{6462F768-CF03-4E08-9FD6-8C2CB5637C8B}" presName="root2" presStyleCnt="0"/>
      <dgm:spPr/>
    </dgm:pt>
    <dgm:pt modelId="{7CCF6615-53C8-4761-A5ED-A67C0BCA45A5}" type="pres">
      <dgm:prSet presAssocID="{6462F768-CF03-4E08-9FD6-8C2CB5637C8B}" presName="LevelTwoTextNode" presStyleLbl="node2" presStyleIdx="2" presStyleCnt="6" custLinFactNeighborX="1317" custLinFactNeighborY="-129">
        <dgm:presLayoutVars>
          <dgm:chPref val="3"/>
        </dgm:presLayoutVars>
      </dgm:prSet>
      <dgm:spPr/>
      <dgm:t>
        <a:bodyPr/>
        <a:lstStyle/>
        <a:p>
          <a:endParaRPr lang="en-US"/>
        </a:p>
      </dgm:t>
    </dgm:pt>
    <dgm:pt modelId="{BBC4B156-3E3C-45BD-A3C9-577B8267504D}" type="pres">
      <dgm:prSet presAssocID="{6462F768-CF03-4E08-9FD6-8C2CB5637C8B}" presName="level3hierChild" presStyleCnt="0"/>
      <dgm:spPr/>
    </dgm:pt>
    <dgm:pt modelId="{33FE6E53-941F-4146-9C3C-1D96063C427F}" type="pres">
      <dgm:prSet presAssocID="{0316AEEC-D977-4876-864C-3CA23D1196E7}" presName="conn2-1" presStyleLbl="parChTrans1D2" presStyleIdx="3" presStyleCnt="6"/>
      <dgm:spPr/>
      <dgm:t>
        <a:bodyPr/>
        <a:lstStyle/>
        <a:p>
          <a:endParaRPr lang="en-US"/>
        </a:p>
      </dgm:t>
    </dgm:pt>
    <dgm:pt modelId="{086C5520-3ED9-4106-99BF-3E75CE2C625D}" type="pres">
      <dgm:prSet presAssocID="{0316AEEC-D977-4876-864C-3CA23D1196E7}" presName="connTx" presStyleLbl="parChTrans1D2" presStyleIdx="3" presStyleCnt="6"/>
      <dgm:spPr/>
      <dgm:t>
        <a:bodyPr/>
        <a:lstStyle/>
        <a:p>
          <a:endParaRPr lang="en-US"/>
        </a:p>
      </dgm:t>
    </dgm:pt>
    <dgm:pt modelId="{700EBE73-00CD-419A-AC15-F5F23ECF710B}" type="pres">
      <dgm:prSet presAssocID="{BB82D3A1-BE6D-4F26-887B-76A391DC3B9A}" presName="root2" presStyleCnt="0"/>
      <dgm:spPr/>
    </dgm:pt>
    <dgm:pt modelId="{7C56316C-C33D-4617-B7BB-BFD7B121B863}" type="pres">
      <dgm:prSet presAssocID="{BB82D3A1-BE6D-4F26-887B-76A391DC3B9A}" presName="LevelTwoTextNode" presStyleLbl="node2" presStyleIdx="3" presStyleCnt="6">
        <dgm:presLayoutVars>
          <dgm:chPref val="3"/>
        </dgm:presLayoutVars>
      </dgm:prSet>
      <dgm:spPr/>
      <dgm:t>
        <a:bodyPr/>
        <a:lstStyle/>
        <a:p>
          <a:endParaRPr lang="en-US"/>
        </a:p>
      </dgm:t>
    </dgm:pt>
    <dgm:pt modelId="{FCF6BFCD-15DE-45CF-9E27-2A70E3FBE017}" type="pres">
      <dgm:prSet presAssocID="{BB82D3A1-BE6D-4F26-887B-76A391DC3B9A}" presName="level3hierChild" presStyleCnt="0"/>
      <dgm:spPr/>
    </dgm:pt>
    <dgm:pt modelId="{2FE91D98-C7F8-4919-A762-625EB333A365}" type="pres">
      <dgm:prSet presAssocID="{DD36BCCF-E830-4EA6-8316-A683E9327C17}" presName="conn2-1" presStyleLbl="parChTrans1D2" presStyleIdx="4" presStyleCnt="6"/>
      <dgm:spPr/>
      <dgm:t>
        <a:bodyPr/>
        <a:lstStyle/>
        <a:p>
          <a:endParaRPr lang="en-US"/>
        </a:p>
      </dgm:t>
    </dgm:pt>
    <dgm:pt modelId="{B92782CF-B7FF-40EB-9722-52357D85BFA7}" type="pres">
      <dgm:prSet presAssocID="{DD36BCCF-E830-4EA6-8316-A683E9327C17}" presName="connTx" presStyleLbl="parChTrans1D2" presStyleIdx="4" presStyleCnt="6"/>
      <dgm:spPr/>
      <dgm:t>
        <a:bodyPr/>
        <a:lstStyle/>
        <a:p>
          <a:endParaRPr lang="en-US"/>
        </a:p>
      </dgm:t>
    </dgm:pt>
    <dgm:pt modelId="{9932E490-7510-4061-BE17-868F32B500EE}" type="pres">
      <dgm:prSet presAssocID="{85E9137F-9C76-4F13-9D11-63557DD50D25}" presName="root2" presStyleCnt="0"/>
      <dgm:spPr/>
    </dgm:pt>
    <dgm:pt modelId="{5F6B4DC0-E239-48E3-A165-12974094451D}" type="pres">
      <dgm:prSet presAssocID="{85E9137F-9C76-4F13-9D11-63557DD50D25}" presName="LevelTwoTextNode" presStyleLbl="node2" presStyleIdx="4" presStyleCnt="6">
        <dgm:presLayoutVars>
          <dgm:chPref val="3"/>
        </dgm:presLayoutVars>
      </dgm:prSet>
      <dgm:spPr/>
      <dgm:t>
        <a:bodyPr/>
        <a:lstStyle/>
        <a:p>
          <a:endParaRPr lang="en-US"/>
        </a:p>
      </dgm:t>
    </dgm:pt>
    <dgm:pt modelId="{3CD4F721-0EC5-4F63-AD3D-8095D77AE1B5}" type="pres">
      <dgm:prSet presAssocID="{85E9137F-9C76-4F13-9D11-63557DD50D25}" presName="level3hierChild" presStyleCnt="0"/>
      <dgm:spPr/>
    </dgm:pt>
    <dgm:pt modelId="{F9727E0D-15D6-4022-9854-14468E0052CC}" type="pres">
      <dgm:prSet presAssocID="{D2358AB2-9E6D-4963-9FB0-41A26B912A14}" presName="conn2-1" presStyleLbl="parChTrans1D2" presStyleIdx="5" presStyleCnt="6"/>
      <dgm:spPr/>
      <dgm:t>
        <a:bodyPr/>
        <a:lstStyle/>
        <a:p>
          <a:endParaRPr lang="en-US"/>
        </a:p>
      </dgm:t>
    </dgm:pt>
    <dgm:pt modelId="{7CA0294E-3DB2-469B-8EF4-475D4904FC53}" type="pres">
      <dgm:prSet presAssocID="{D2358AB2-9E6D-4963-9FB0-41A26B912A14}" presName="connTx" presStyleLbl="parChTrans1D2" presStyleIdx="5" presStyleCnt="6"/>
      <dgm:spPr/>
      <dgm:t>
        <a:bodyPr/>
        <a:lstStyle/>
        <a:p>
          <a:endParaRPr lang="en-US"/>
        </a:p>
      </dgm:t>
    </dgm:pt>
    <dgm:pt modelId="{C4D71F24-17C7-4306-BE90-9969FD568EC8}" type="pres">
      <dgm:prSet presAssocID="{AD1A07FF-D9DE-41CA-8500-FDB844EAADA3}" presName="root2" presStyleCnt="0"/>
      <dgm:spPr/>
    </dgm:pt>
    <dgm:pt modelId="{7A8804EF-BF29-4337-9EBD-0B8033D50AD0}" type="pres">
      <dgm:prSet presAssocID="{AD1A07FF-D9DE-41CA-8500-FDB844EAADA3}" presName="LevelTwoTextNode" presStyleLbl="node2" presStyleIdx="5" presStyleCnt="6" custLinFactNeighborX="559" custLinFactNeighborY="12211">
        <dgm:presLayoutVars>
          <dgm:chPref val="3"/>
        </dgm:presLayoutVars>
      </dgm:prSet>
      <dgm:spPr/>
      <dgm:t>
        <a:bodyPr/>
        <a:lstStyle/>
        <a:p>
          <a:endParaRPr lang="en-US"/>
        </a:p>
      </dgm:t>
    </dgm:pt>
    <dgm:pt modelId="{7D8A4452-5FAB-499E-A37A-C6F5FEE27C7E}" type="pres">
      <dgm:prSet presAssocID="{AD1A07FF-D9DE-41CA-8500-FDB844EAADA3}" presName="level3hierChild" presStyleCnt="0"/>
      <dgm:spPr/>
    </dgm:pt>
    <dgm:pt modelId="{F3491357-9D01-4C24-ABAE-ED4CC012E154}" type="pres">
      <dgm:prSet presAssocID="{B7A14E1C-DF70-4CC4-BC13-6108B170859D}" presName="root1" presStyleCnt="0"/>
      <dgm:spPr/>
    </dgm:pt>
    <dgm:pt modelId="{0392B942-56F5-48D8-B58F-9483676862E3}" type="pres">
      <dgm:prSet presAssocID="{B7A14E1C-DF70-4CC4-BC13-6108B170859D}" presName="LevelOneTextNode" presStyleLbl="node0" presStyleIdx="1" presStyleCnt="3" custLinFactY="-130832" custLinFactNeighborX="15145" custLinFactNeighborY="-200000">
        <dgm:presLayoutVars>
          <dgm:chPref val="3"/>
        </dgm:presLayoutVars>
      </dgm:prSet>
      <dgm:spPr/>
      <dgm:t>
        <a:bodyPr/>
        <a:lstStyle/>
        <a:p>
          <a:endParaRPr lang="en-US"/>
        </a:p>
      </dgm:t>
    </dgm:pt>
    <dgm:pt modelId="{FE2E2E56-9651-4C82-BA7E-B3F5776E435A}" type="pres">
      <dgm:prSet presAssocID="{B7A14E1C-DF70-4CC4-BC13-6108B170859D}" presName="level2hierChild" presStyleCnt="0"/>
      <dgm:spPr/>
    </dgm:pt>
    <dgm:pt modelId="{7CBAF347-209A-4E09-BCB2-73D8FDE29121}" type="pres">
      <dgm:prSet presAssocID="{5B2B99D5-B937-4A34-A5BB-9C3BE3D27795}" presName="root1" presStyleCnt="0"/>
      <dgm:spPr/>
    </dgm:pt>
    <dgm:pt modelId="{3C5BF037-B84F-4D12-81FD-F0C3C1F235D5}" type="pres">
      <dgm:prSet presAssocID="{5B2B99D5-B937-4A34-A5BB-9C3BE3D27795}" presName="LevelOneTextNode" presStyleLbl="node0" presStyleIdx="2" presStyleCnt="3" custLinFactY="-23341" custLinFactNeighborX="9173" custLinFactNeighborY="-100000">
        <dgm:presLayoutVars>
          <dgm:chPref val="3"/>
        </dgm:presLayoutVars>
      </dgm:prSet>
      <dgm:spPr/>
      <dgm:t>
        <a:bodyPr/>
        <a:lstStyle/>
        <a:p>
          <a:endParaRPr lang="en-US"/>
        </a:p>
      </dgm:t>
    </dgm:pt>
    <dgm:pt modelId="{6FECC1DB-A8BF-4674-AC27-CECD53B79755}" type="pres">
      <dgm:prSet presAssocID="{5B2B99D5-B937-4A34-A5BB-9C3BE3D27795}" presName="level2hierChild" presStyleCnt="0"/>
      <dgm:spPr/>
    </dgm:pt>
  </dgm:ptLst>
  <dgm:cxnLst>
    <dgm:cxn modelId="{B22C152C-0997-408C-A3E9-97E077465869}" type="presOf" srcId="{AD1A07FF-D9DE-41CA-8500-FDB844EAADA3}" destId="{7A8804EF-BF29-4337-9EBD-0B8033D50AD0}" srcOrd="0" destOrd="0" presId="urn:microsoft.com/office/officeart/2005/8/layout/hierarchy2"/>
    <dgm:cxn modelId="{23E0338D-0091-4666-8240-BE0E0B573816}" type="presOf" srcId="{36445045-41AF-46EF-84F9-2D08D3C42606}" destId="{231C9960-93CE-4A7B-B435-6D286FC364F0}" srcOrd="0" destOrd="0" presId="urn:microsoft.com/office/officeart/2005/8/layout/hierarchy2"/>
    <dgm:cxn modelId="{ADE70B76-DE79-4781-9CB5-223873CC76B9}" type="presOf" srcId="{87D264EE-B576-4111-9392-28C77CB64FBC}" destId="{44B21C30-C403-4092-BE69-D9DF93019ADA}" srcOrd="1" destOrd="0" presId="urn:microsoft.com/office/officeart/2005/8/layout/hierarchy2"/>
    <dgm:cxn modelId="{2A8D1816-CC7C-4548-A5FA-EE48DA535CA5}" type="presOf" srcId="{D2358AB2-9E6D-4963-9FB0-41A26B912A14}" destId="{7CA0294E-3DB2-469B-8EF4-475D4904FC53}" srcOrd="1" destOrd="0" presId="urn:microsoft.com/office/officeart/2005/8/layout/hierarchy2"/>
    <dgm:cxn modelId="{2F8D8249-C018-4F2D-AC32-70A0E3860192}" srcId="{0CB860E3-F115-4DA5-A0BF-37BD5CD9F0A3}" destId="{AD1A07FF-D9DE-41CA-8500-FDB844EAADA3}" srcOrd="5" destOrd="0" parTransId="{D2358AB2-9E6D-4963-9FB0-41A26B912A14}" sibTransId="{FB58517C-75DD-4052-AE6D-B724076D88E7}"/>
    <dgm:cxn modelId="{75CB0105-84BA-4C63-B4DD-9668F3AA3A7B}" type="presOf" srcId="{F5F78906-7F28-4A73-B04D-FA9D04628327}" destId="{951CED81-A87E-430B-9579-ED018BA20D44}" srcOrd="0" destOrd="0" presId="urn:microsoft.com/office/officeart/2005/8/layout/hierarchy2"/>
    <dgm:cxn modelId="{E801595C-F5A4-4A56-B961-2D723EC33D5D}" type="presOf" srcId="{D3B18ED3-549C-46D0-B25B-D6CB609F5D27}" destId="{9E8FED48-275B-4355-86F7-E4718A6FD8CA}" srcOrd="1" destOrd="0" presId="urn:microsoft.com/office/officeart/2005/8/layout/hierarchy2"/>
    <dgm:cxn modelId="{3AC6194F-30CA-43CB-8702-076CD8497982}" type="presOf" srcId="{D3B18ED3-549C-46D0-B25B-D6CB609F5D27}" destId="{F64B51AB-5FE2-4C81-907E-9836B3556EEE}" srcOrd="0" destOrd="0" presId="urn:microsoft.com/office/officeart/2005/8/layout/hierarchy2"/>
    <dgm:cxn modelId="{1DA973FB-B418-4DA6-A481-3B171116B304}" srcId="{0CB860E3-F115-4DA5-A0BF-37BD5CD9F0A3}" destId="{85E9137F-9C76-4F13-9D11-63557DD50D25}" srcOrd="4" destOrd="0" parTransId="{DD36BCCF-E830-4EA6-8316-A683E9327C17}" sibTransId="{DA952012-0DF5-4435-94FC-48709EA1CFD1}"/>
    <dgm:cxn modelId="{105282DE-F78A-448B-AAD9-17117B5CAC39}" type="presOf" srcId="{D2358AB2-9E6D-4963-9FB0-41A26B912A14}" destId="{F9727E0D-15D6-4022-9854-14468E0052CC}" srcOrd="0" destOrd="0" presId="urn:microsoft.com/office/officeart/2005/8/layout/hierarchy2"/>
    <dgm:cxn modelId="{FB331036-4E97-4F4E-8397-55A9350AF12D}" srcId="{A015B096-9D55-4457-A26D-2A7BB532EF64}" destId="{0CB860E3-F115-4DA5-A0BF-37BD5CD9F0A3}" srcOrd="0" destOrd="0" parTransId="{BA5991CE-F728-4A5E-96F5-E264C7A701D7}" sibTransId="{EF50E5CA-DBDA-485B-83BE-D8F117942F40}"/>
    <dgm:cxn modelId="{E4B654C9-C908-4448-8EEA-A3FC4E373C17}" srcId="{0CB860E3-F115-4DA5-A0BF-37BD5CD9F0A3}" destId="{1AA28E0B-65B8-44EF-B24F-271540E5810F}" srcOrd="1" destOrd="0" parTransId="{336C6C1C-12B4-4B4E-982C-88751A6D1793}" sibTransId="{E638748B-78CA-46E1-84F7-DC22CE6521E7}"/>
    <dgm:cxn modelId="{EEE276B9-F541-4CF0-8D0B-CF9AAEE6A966}" type="presOf" srcId="{6401BE63-F86E-4C4A-B1C0-B55A5B70F84D}" destId="{86BA6CD6-BAF5-4234-A23B-B5C1BF7BA4BA}" srcOrd="0" destOrd="0" presId="urn:microsoft.com/office/officeart/2005/8/layout/hierarchy2"/>
    <dgm:cxn modelId="{B79968D9-8D55-4355-84D2-21252E5AB1EE}" type="presOf" srcId="{8ECBF90E-A23E-4674-9ED3-EF97CDF0402A}" destId="{0F95012B-DBB4-4C0F-A407-E0F502994EBB}" srcOrd="0" destOrd="0" presId="urn:microsoft.com/office/officeart/2005/8/layout/hierarchy2"/>
    <dgm:cxn modelId="{06B94EBD-7947-4BF1-9013-DBC5C373D757}" type="presOf" srcId="{7FA1238E-95AC-4927-B6AD-98A58A278AA3}" destId="{8C8C2289-FD6B-4E1E-B03D-5DE7E6662F84}" srcOrd="0" destOrd="0" presId="urn:microsoft.com/office/officeart/2005/8/layout/hierarchy2"/>
    <dgm:cxn modelId="{DBA80E73-BEFC-4886-9F21-699810DFBC76}" srcId="{AD2D0E31-F1AA-4CBA-874D-62191D4D572A}" destId="{F5F78906-7F28-4A73-B04D-FA9D04628327}" srcOrd="0" destOrd="0" parTransId="{8ECBF90E-A23E-4674-9ED3-EF97CDF0402A}" sibTransId="{9752D44B-972D-4B51-9E9F-2C901F457F36}"/>
    <dgm:cxn modelId="{6486ADB0-1D26-4A2F-ABF9-3540B37BD5B8}" type="presOf" srcId="{0CB70AAD-EFA7-4E56-B02F-04B3100D30F0}" destId="{E6D41E11-1C60-43CB-9029-A744803A52CC}" srcOrd="0" destOrd="0" presId="urn:microsoft.com/office/officeart/2005/8/layout/hierarchy2"/>
    <dgm:cxn modelId="{95A6EF6E-481F-4E88-8E73-83539A919F3B}" type="presOf" srcId="{B7A14E1C-DF70-4CC4-BC13-6108B170859D}" destId="{0392B942-56F5-48D8-B58F-9483676862E3}" srcOrd="0" destOrd="0" presId="urn:microsoft.com/office/officeart/2005/8/layout/hierarchy2"/>
    <dgm:cxn modelId="{90F4F4B3-DB57-4B8B-AD84-C844890F3A77}" type="presOf" srcId="{5B2B99D5-B937-4A34-A5BB-9C3BE3D27795}" destId="{3C5BF037-B84F-4D12-81FD-F0C3C1F235D5}" srcOrd="0" destOrd="0" presId="urn:microsoft.com/office/officeart/2005/8/layout/hierarchy2"/>
    <dgm:cxn modelId="{0E4AE8EF-F6B0-4F49-9CC9-665AE3FF4C38}" srcId="{AD2D0E31-F1AA-4CBA-874D-62191D4D572A}" destId="{8D2107B3-5D26-45C1-8EC8-BF043088938C}" srcOrd="1" destOrd="0" parTransId="{36445045-41AF-46EF-84F9-2D08D3C42606}" sibTransId="{6AC9DFAD-6A36-427A-BB28-ACAA3E656ABE}"/>
    <dgm:cxn modelId="{796DB282-5F56-4C39-887F-C3FCD1773D90}" srcId="{6401BE63-F86E-4C4A-B1C0-B55A5B70F84D}" destId="{0CB70AAD-EFA7-4E56-B02F-04B3100D30F0}" srcOrd="0" destOrd="0" parTransId="{8A93120A-9D51-4F16-85C6-CEB8F18D27F0}" sibTransId="{2DCF1348-14FE-4B86-8F6F-392C955D8AEC}"/>
    <dgm:cxn modelId="{100694AF-2DF7-418B-811B-2275D60737A5}" type="presOf" srcId="{0316AEEC-D977-4876-864C-3CA23D1196E7}" destId="{33FE6E53-941F-4146-9C3C-1D96063C427F}" srcOrd="0" destOrd="0" presId="urn:microsoft.com/office/officeart/2005/8/layout/hierarchy2"/>
    <dgm:cxn modelId="{0CF8D49B-98BB-4944-92CB-FCB8EA4DAAAB}" type="presOf" srcId="{AA5CC0CA-D3C1-485E-A0E3-9BE02F83BFC4}" destId="{C9F16008-C109-4A5A-B3BE-2C7F34907D9F}" srcOrd="0" destOrd="0" presId="urn:microsoft.com/office/officeart/2005/8/layout/hierarchy2"/>
    <dgm:cxn modelId="{ED60F3EF-A885-4B3D-A86D-E0E12415C119}" type="presOf" srcId="{189E9E16-3E45-4CDF-8879-6E7CB4B74E30}" destId="{334D9ED3-34A3-4BE0-9D0D-DED7040A78AE}" srcOrd="1" destOrd="0" presId="urn:microsoft.com/office/officeart/2005/8/layout/hierarchy2"/>
    <dgm:cxn modelId="{D743F358-D219-4BA2-8825-4173F48E4BAD}" type="presOf" srcId="{85E9137F-9C76-4F13-9D11-63557DD50D25}" destId="{5F6B4DC0-E239-48E3-A165-12974094451D}" srcOrd="0" destOrd="0" presId="urn:microsoft.com/office/officeart/2005/8/layout/hierarchy2"/>
    <dgm:cxn modelId="{5A650BC4-1FDE-42F9-A034-EB2725A4A0CC}" type="presOf" srcId="{AA5CC0CA-D3C1-485E-A0E3-9BE02F83BFC4}" destId="{02BD8DDD-13AB-455A-8DC5-F59263F9F3E7}" srcOrd="1" destOrd="0" presId="urn:microsoft.com/office/officeart/2005/8/layout/hierarchy2"/>
    <dgm:cxn modelId="{FCE8E0AF-D61B-40FA-B347-362094A66208}" type="presOf" srcId="{9997460C-65EC-4011-9C03-10309920A880}" destId="{76A81929-6076-4EFE-AEA6-FACA82AFAB4D}" srcOrd="0" destOrd="0" presId="urn:microsoft.com/office/officeart/2005/8/layout/hierarchy2"/>
    <dgm:cxn modelId="{6B28AB20-4B5B-40A1-B1FE-2D765DCFD07D}" type="presOf" srcId="{8A93120A-9D51-4F16-85C6-CEB8F18D27F0}" destId="{90D2E61C-D4B3-4C6D-A323-8028ABF1E91E}" srcOrd="1" destOrd="0" presId="urn:microsoft.com/office/officeart/2005/8/layout/hierarchy2"/>
    <dgm:cxn modelId="{6B024729-F0EA-4448-A62A-7AA22E60E8E5}" type="presOf" srcId="{336C6C1C-12B4-4B4E-982C-88751A6D1793}" destId="{8C4292E6-2F96-4EF7-9F9B-9745F51F8FCA}" srcOrd="1" destOrd="0" presId="urn:microsoft.com/office/officeart/2005/8/layout/hierarchy2"/>
    <dgm:cxn modelId="{459F84F7-CA49-4F17-B05A-36317EBE582C}" srcId="{1AA28E0B-65B8-44EF-B24F-271540E5810F}" destId="{AD2D0E31-F1AA-4CBA-874D-62191D4D572A}" srcOrd="1" destOrd="0" parTransId="{87D264EE-B576-4111-9392-28C77CB64FBC}" sibTransId="{FB255E88-02BA-4D4B-9051-02A8BE280442}"/>
    <dgm:cxn modelId="{B8F3E351-DB4B-44B1-8A1C-77550CCFA9DA}" type="presOf" srcId="{00B21A9D-CAB5-4B4C-A64F-84D427BA0F96}" destId="{A29FBA3B-757B-4AB7-B5D4-BFC67D325916}" srcOrd="0" destOrd="0" presId="urn:microsoft.com/office/officeart/2005/8/layout/hierarchy2"/>
    <dgm:cxn modelId="{B558AAD4-BB2C-4EF4-B5BD-A2C1134002F5}" type="presOf" srcId="{A015B096-9D55-4457-A26D-2A7BB532EF64}" destId="{7A2D47F4-32D2-4544-8E67-10CF3754BC9F}" srcOrd="0" destOrd="0" presId="urn:microsoft.com/office/officeart/2005/8/layout/hierarchy2"/>
    <dgm:cxn modelId="{723470D3-AD79-4FB1-8743-F071567AF419}" srcId="{0CB860E3-F115-4DA5-A0BF-37BD5CD9F0A3}" destId="{6462F768-CF03-4E08-9FD6-8C2CB5637C8B}" srcOrd="2" destOrd="0" parTransId="{7FA1238E-95AC-4927-B6AD-98A58A278AA3}" sibTransId="{C2244DDA-828D-4B14-9B1C-AC4BBC7085D4}"/>
    <dgm:cxn modelId="{F367D642-7883-4602-9BCC-B21731DC2E07}" type="presOf" srcId="{87D264EE-B576-4111-9392-28C77CB64FBC}" destId="{74AEF8DE-E5C1-4A67-9E13-A7129C97ABE4}" srcOrd="0" destOrd="0" presId="urn:microsoft.com/office/officeart/2005/8/layout/hierarchy2"/>
    <dgm:cxn modelId="{B66E5E62-C8CB-4B3C-8421-D758C49C1A32}" srcId="{0CB860E3-F115-4DA5-A0BF-37BD5CD9F0A3}" destId="{6401BE63-F86E-4C4A-B1C0-B55A5B70F84D}" srcOrd="0" destOrd="0" parTransId="{AA5CC0CA-D3C1-485E-A0E3-9BE02F83BFC4}" sibTransId="{4456931C-B253-43BC-B3EA-869C959DD11F}"/>
    <dgm:cxn modelId="{2BA33AC5-7E45-43C5-AA56-89FA5696E6C8}" srcId="{0CB860E3-F115-4DA5-A0BF-37BD5CD9F0A3}" destId="{BB82D3A1-BE6D-4F26-887B-76A391DC3B9A}" srcOrd="3" destOrd="0" parTransId="{0316AEEC-D977-4876-864C-3CA23D1196E7}" sibTransId="{459AC186-BD0B-4B96-B287-371B8E5E122E}"/>
    <dgm:cxn modelId="{0A376735-7E82-478B-8AE7-880E76028EFB}" type="presOf" srcId="{8ECBF90E-A23E-4674-9ED3-EF97CDF0402A}" destId="{D75C28BD-1365-42CC-91DC-697236C6E6F8}" srcOrd="1" destOrd="0" presId="urn:microsoft.com/office/officeart/2005/8/layout/hierarchy2"/>
    <dgm:cxn modelId="{DA4D9DBE-2C2D-4BD2-A184-4D5108C89183}" srcId="{1AA28E0B-65B8-44EF-B24F-271540E5810F}" destId="{9997460C-65EC-4011-9C03-10309920A880}" srcOrd="0" destOrd="0" parTransId="{D3B18ED3-549C-46D0-B25B-D6CB609F5D27}" sibTransId="{21985994-06B0-4E5E-807F-35BB33995BC0}"/>
    <dgm:cxn modelId="{7812E2CC-B54D-4410-B5AC-7406A0E77F39}" type="presOf" srcId="{336C6C1C-12B4-4B4E-982C-88751A6D1793}" destId="{93A2B7E7-7159-4EDD-A298-1A4F3FBCBD19}" srcOrd="0" destOrd="0" presId="urn:microsoft.com/office/officeart/2005/8/layout/hierarchy2"/>
    <dgm:cxn modelId="{8877C16D-9C6C-4031-87A5-32AADB5E501C}" type="presOf" srcId="{DD36BCCF-E830-4EA6-8316-A683E9327C17}" destId="{B92782CF-B7FF-40EB-9722-52357D85BFA7}" srcOrd="1" destOrd="0" presId="urn:microsoft.com/office/officeart/2005/8/layout/hierarchy2"/>
    <dgm:cxn modelId="{46EDB49E-E9CD-40A0-88A6-C4806D94DDAF}" type="presOf" srcId="{AD2D0E31-F1AA-4CBA-874D-62191D4D572A}" destId="{4431ADE8-10DC-4122-92DB-3A1B29EE4FE8}" srcOrd="0" destOrd="0" presId="urn:microsoft.com/office/officeart/2005/8/layout/hierarchy2"/>
    <dgm:cxn modelId="{F8A55B38-4569-41B3-894F-510952FCF466}" type="presOf" srcId="{1AA28E0B-65B8-44EF-B24F-271540E5810F}" destId="{245A172B-C49E-4BD2-BDD3-111E20A14A2C}" srcOrd="0" destOrd="0" presId="urn:microsoft.com/office/officeart/2005/8/layout/hierarchy2"/>
    <dgm:cxn modelId="{1DDB681F-8791-46B6-8383-83D66638BCA2}" type="presOf" srcId="{0CB860E3-F115-4DA5-A0BF-37BD5CD9F0A3}" destId="{D4A38F22-DB06-4559-905F-EEF1FA9CCFDB}" srcOrd="0" destOrd="0" presId="urn:microsoft.com/office/officeart/2005/8/layout/hierarchy2"/>
    <dgm:cxn modelId="{20F395D9-C036-4BA3-B049-14B85972F793}" type="presOf" srcId="{DD36BCCF-E830-4EA6-8316-A683E9327C17}" destId="{2FE91D98-C7F8-4919-A762-625EB333A365}" srcOrd="0" destOrd="0" presId="urn:microsoft.com/office/officeart/2005/8/layout/hierarchy2"/>
    <dgm:cxn modelId="{1C8D9407-A187-48A9-8888-C8B698787CFD}" srcId="{A015B096-9D55-4457-A26D-2A7BB532EF64}" destId="{5B2B99D5-B937-4A34-A5BB-9C3BE3D27795}" srcOrd="2" destOrd="0" parTransId="{B109DBD3-599F-4F8C-AD63-92B3495A0365}" sibTransId="{31E4C865-6FDC-46C4-B4D9-A5390FFBD8D2}"/>
    <dgm:cxn modelId="{CD68ECB4-0BFA-473A-954E-753A9493C670}" type="presOf" srcId="{7FA1238E-95AC-4927-B6AD-98A58A278AA3}" destId="{F3B9CEF0-A924-4FE5-B9B6-2A136BC40DBD}" srcOrd="1" destOrd="0" presId="urn:microsoft.com/office/officeart/2005/8/layout/hierarchy2"/>
    <dgm:cxn modelId="{997FE347-FC07-4101-A34D-727E6294F4DC}" type="presOf" srcId="{8D2107B3-5D26-45C1-8EC8-BF043088938C}" destId="{9AB377AB-5D33-4143-9ADC-3C92B18D630C}" srcOrd="0" destOrd="0" presId="urn:microsoft.com/office/officeart/2005/8/layout/hierarchy2"/>
    <dgm:cxn modelId="{3F6EBDCE-FE0E-4640-9973-A3FBC6993109}" srcId="{6401BE63-F86E-4C4A-B1C0-B55A5B70F84D}" destId="{00B21A9D-CAB5-4B4C-A64F-84D427BA0F96}" srcOrd="1" destOrd="0" parTransId="{189E9E16-3E45-4CDF-8879-6E7CB4B74E30}" sibTransId="{B7817880-0FC8-49E6-AB51-CC32E187C5B3}"/>
    <dgm:cxn modelId="{59097A18-5BF2-4694-8F3C-66729FF61CD0}" type="presOf" srcId="{BB82D3A1-BE6D-4F26-887B-76A391DC3B9A}" destId="{7C56316C-C33D-4617-B7BB-BFD7B121B863}" srcOrd="0" destOrd="0" presId="urn:microsoft.com/office/officeart/2005/8/layout/hierarchy2"/>
    <dgm:cxn modelId="{80D5B22C-9645-476F-B7D9-BE21EB92DA6B}" srcId="{A015B096-9D55-4457-A26D-2A7BB532EF64}" destId="{B7A14E1C-DF70-4CC4-BC13-6108B170859D}" srcOrd="1" destOrd="0" parTransId="{5AF0B744-EAA1-41DE-8274-9AC098D06CC2}" sibTransId="{031299AC-8640-4ECF-AF29-A1A07E8CF556}"/>
    <dgm:cxn modelId="{DAB32724-54A7-481D-BD36-6D682B79EE68}" type="presOf" srcId="{6462F768-CF03-4E08-9FD6-8C2CB5637C8B}" destId="{7CCF6615-53C8-4761-A5ED-A67C0BCA45A5}" srcOrd="0" destOrd="0" presId="urn:microsoft.com/office/officeart/2005/8/layout/hierarchy2"/>
    <dgm:cxn modelId="{852A59E3-29D6-4F07-98D6-3EA6F54DAE77}" type="presOf" srcId="{189E9E16-3E45-4CDF-8879-6E7CB4B74E30}" destId="{B0C274C1-DA55-4011-B77E-E9347FA215C6}" srcOrd="0" destOrd="0" presId="urn:microsoft.com/office/officeart/2005/8/layout/hierarchy2"/>
    <dgm:cxn modelId="{97065A27-E6F6-4154-B0D1-46A4F38DBFC0}" type="presOf" srcId="{8A93120A-9D51-4F16-85C6-CEB8F18D27F0}" destId="{DA25760C-88FD-46D1-B8D6-68CE3B671170}" srcOrd="0" destOrd="0" presId="urn:microsoft.com/office/officeart/2005/8/layout/hierarchy2"/>
    <dgm:cxn modelId="{E703BC8C-6F41-484D-9172-4979B0567920}" type="presOf" srcId="{0316AEEC-D977-4876-864C-3CA23D1196E7}" destId="{086C5520-3ED9-4106-99BF-3E75CE2C625D}" srcOrd="1" destOrd="0" presId="urn:microsoft.com/office/officeart/2005/8/layout/hierarchy2"/>
    <dgm:cxn modelId="{5EB0D3B6-DDBF-4800-9814-CCB6FDDD8EE4}" type="presOf" srcId="{36445045-41AF-46EF-84F9-2D08D3C42606}" destId="{508C1518-F753-46D0-A6D1-BA029C8EC2EC}" srcOrd="1" destOrd="0" presId="urn:microsoft.com/office/officeart/2005/8/layout/hierarchy2"/>
    <dgm:cxn modelId="{65699686-231D-4FA7-A132-E1A312582A4B}" type="presParOf" srcId="{7A2D47F4-32D2-4544-8E67-10CF3754BC9F}" destId="{14CDC9E7-4176-40BF-A77E-79105E28A108}" srcOrd="0" destOrd="0" presId="urn:microsoft.com/office/officeart/2005/8/layout/hierarchy2"/>
    <dgm:cxn modelId="{DAF04362-E8D1-4336-BF1B-939829E9198A}" type="presParOf" srcId="{14CDC9E7-4176-40BF-A77E-79105E28A108}" destId="{D4A38F22-DB06-4559-905F-EEF1FA9CCFDB}" srcOrd="0" destOrd="0" presId="urn:microsoft.com/office/officeart/2005/8/layout/hierarchy2"/>
    <dgm:cxn modelId="{3E590B3B-A5F2-4041-B712-E49446D5D2A9}" type="presParOf" srcId="{14CDC9E7-4176-40BF-A77E-79105E28A108}" destId="{7021B5DF-DE44-46B4-B6A4-D3C4EBCC3EB9}" srcOrd="1" destOrd="0" presId="urn:microsoft.com/office/officeart/2005/8/layout/hierarchy2"/>
    <dgm:cxn modelId="{9E6BC91B-5689-426C-B983-62B02E2CE51F}" type="presParOf" srcId="{7021B5DF-DE44-46B4-B6A4-D3C4EBCC3EB9}" destId="{C9F16008-C109-4A5A-B3BE-2C7F34907D9F}" srcOrd="0" destOrd="0" presId="urn:microsoft.com/office/officeart/2005/8/layout/hierarchy2"/>
    <dgm:cxn modelId="{E3B99457-B447-4F32-83DA-8AA0CFCD6B74}" type="presParOf" srcId="{C9F16008-C109-4A5A-B3BE-2C7F34907D9F}" destId="{02BD8DDD-13AB-455A-8DC5-F59263F9F3E7}" srcOrd="0" destOrd="0" presId="urn:microsoft.com/office/officeart/2005/8/layout/hierarchy2"/>
    <dgm:cxn modelId="{3735047B-3562-4C1E-ABE9-B30D95D2B60D}" type="presParOf" srcId="{7021B5DF-DE44-46B4-B6A4-D3C4EBCC3EB9}" destId="{15B4CCFE-9321-4B72-BD75-5642A27CB0DA}" srcOrd="1" destOrd="0" presId="urn:microsoft.com/office/officeart/2005/8/layout/hierarchy2"/>
    <dgm:cxn modelId="{1A219DFE-EB51-4CAC-AB27-7729A320B4D3}" type="presParOf" srcId="{15B4CCFE-9321-4B72-BD75-5642A27CB0DA}" destId="{86BA6CD6-BAF5-4234-A23B-B5C1BF7BA4BA}" srcOrd="0" destOrd="0" presId="urn:microsoft.com/office/officeart/2005/8/layout/hierarchy2"/>
    <dgm:cxn modelId="{3EF9C4B2-B873-4940-ACC7-81B331CEE7CC}" type="presParOf" srcId="{15B4CCFE-9321-4B72-BD75-5642A27CB0DA}" destId="{A675FF83-C77A-404A-A3EA-FA0524BF7B6A}" srcOrd="1" destOrd="0" presId="urn:microsoft.com/office/officeart/2005/8/layout/hierarchy2"/>
    <dgm:cxn modelId="{24A17C01-B7C1-4184-9137-695472B2B37C}" type="presParOf" srcId="{A675FF83-C77A-404A-A3EA-FA0524BF7B6A}" destId="{DA25760C-88FD-46D1-B8D6-68CE3B671170}" srcOrd="0" destOrd="0" presId="urn:microsoft.com/office/officeart/2005/8/layout/hierarchy2"/>
    <dgm:cxn modelId="{5EBBEDFD-F3AC-4903-9993-517393BDD90C}" type="presParOf" srcId="{DA25760C-88FD-46D1-B8D6-68CE3B671170}" destId="{90D2E61C-D4B3-4C6D-A323-8028ABF1E91E}" srcOrd="0" destOrd="0" presId="urn:microsoft.com/office/officeart/2005/8/layout/hierarchy2"/>
    <dgm:cxn modelId="{CAE14C91-622C-4CDB-99A3-A72409AE796C}" type="presParOf" srcId="{A675FF83-C77A-404A-A3EA-FA0524BF7B6A}" destId="{0EE7467D-D0DA-4F34-AB92-3959277CC148}" srcOrd="1" destOrd="0" presId="urn:microsoft.com/office/officeart/2005/8/layout/hierarchy2"/>
    <dgm:cxn modelId="{0F5B7B3A-6A9A-41E5-9B98-9CA6DFEF3671}" type="presParOf" srcId="{0EE7467D-D0DA-4F34-AB92-3959277CC148}" destId="{E6D41E11-1C60-43CB-9029-A744803A52CC}" srcOrd="0" destOrd="0" presId="urn:microsoft.com/office/officeart/2005/8/layout/hierarchy2"/>
    <dgm:cxn modelId="{30B8C285-C314-4F85-B52D-666344284BAA}" type="presParOf" srcId="{0EE7467D-D0DA-4F34-AB92-3959277CC148}" destId="{B77DAEFE-3D89-4A73-BD25-7014AB67FBFF}" srcOrd="1" destOrd="0" presId="urn:microsoft.com/office/officeart/2005/8/layout/hierarchy2"/>
    <dgm:cxn modelId="{92B8AE59-FD6B-45DB-B4FD-CE47CBE9BEDB}" type="presParOf" srcId="{A675FF83-C77A-404A-A3EA-FA0524BF7B6A}" destId="{B0C274C1-DA55-4011-B77E-E9347FA215C6}" srcOrd="2" destOrd="0" presId="urn:microsoft.com/office/officeart/2005/8/layout/hierarchy2"/>
    <dgm:cxn modelId="{CC5EC8DB-A353-4062-9E06-F268A379EEAE}" type="presParOf" srcId="{B0C274C1-DA55-4011-B77E-E9347FA215C6}" destId="{334D9ED3-34A3-4BE0-9D0D-DED7040A78AE}" srcOrd="0" destOrd="0" presId="urn:microsoft.com/office/officeart/2005/8/layout/hierarchy2"/>
    <dgm:cxn modelId="{1E7D285C-29E5-4DA6-AA63-E0CCCF1907B7}" type="presParOf" srcId="{A675FF83-C77A-404A-A3EA-FA0524BF7B6A}" destId="{7C19F485-A7ED-41E0-89BC-2B56846A284B}" srcOrd="3" destOrd="0" presId="urn:microsoft.com/office/officeart/2005/8/layout/hierarchy2"/>
    <dgm:cxn modelId="{8AB15A98-FCF3-41D6-85AD-1FCEF4A171EF}" type="presParOf" srcId="{7C19F485-A7ED-41E0-89BC-2B56846A284B}" destId="{A29FBA3B-757B-4AB7-B5D4-BFC67D325916}" srcOrd="0" destOrd="0" presId="urn:microsoft.com/office/officeart/2005/8/layout/hierarchy2"/>
    <dgm:cxn modelId="{3F3C9875-503B-488F-92B8-8D4912B546AF}" type="presParOf" srcId="{7C19F485-A7ED-41E0-89BC-2B56846A284B}" destId="{A063DF7D-72E0-4990-B8F8-63F848778266}" srcOrd="1" destOrd="0" presId="urn:microsoft.com/office/officeart/2005/8/layout/hierarchy2"/>
    <dgm:cxn modelId="{C8E5B11E-FFD3-4E13-8F13-04F401A713AC}" type="presParOf" srcId="{7021B5DF-DE44-46B4-B6A4-D3C4EBCC3EB9}" destId="{93A2B7E7-7159-4EDD-A298-1A4F3FBCBD19}" srcOrd="2" destOrd="0" presId="urn:microsoft.com/office/officeart/2005/8/layout/hierarchy2"/>
    <dgm:cxn modelId="{BE0FED34-1149-4112-8D29-F4D34249BFB5}" type="presParOf" srcId="{93A2B7E7-7159-4EDD-A298-1A4F3FBCBD19}" destId="{8C4292E6-2F96-4EF7-9F9B-9745F51F8FCA}" srcOrd="0" destOrd="0" presId="urn:microsoft.com/office/officeart/2005/8/layout/hierarchy2"/>
    <dgm:cxn modelId="{BC9714A2-77BF-4D73-9F1B-E0B62CA6814A}" type="presParOf" srcId="{7021B5DF-DE44-46B4-B6A4-D3C4EBCC3EB9}" destId="{78859E27-151D-4F77-9D1F-642735D91F7C}" srcOrd="3" destOrd="0" presId="urn:microsoft.com/office/officeart/2005/8/layout/hierarchy2"/>
    <dgm:cxn modelId="{615329BE-E7E6-4972-BC13-5DBD8FEF51B5}" type="presParOf" srcId="{78859E27-151D-4F77-9D1F-642735D91F7C}" destId="{245A172B-C49E-4BD2-BDD3-111E20A14A2C}" srcOrd="0" destOrd="0" presId="urn:microsoft.com/office/officeart/2005/8/layout/hierarchy2"/>
    <dgm:cxn modelId="{8EA741F9-18C3-4265-A8EF-70731605B0D2}" type="presParOf" srcId="{78859E27-151D-4F77-9D1F-642735D91F7C}" destId="{D5330148-0929-4976-BDFC-888404317C9A}" srcOrd="1" destOrd="0" presId="urn:microsoft.com/office/officeart/2005/8/layout/hierarchy2"/>
    <dgm:cxn modelId="{EA1709A7-EB9F-4B99-8924-C3AC293D9ED1}" type="presParOf" srcId="{D5330148-0929-4976-BDFC-888404317C9A}" destId="{F64B51AB-5FE2-4C81-907E-9836B3556EEE}" srcOrd="0" destOrd="0" presId="urn:microsoft.com/office/officeart/2005/8/layout/hierarchy2"/>
    <dgm:cxn modelId="{6303F964-14F3-42F6-951E-89177C6681A4}" type="presParOf" srcId="{F64B51AB-5FE2-4C81-907E-9836B3556EEE}" destId="{9E8FED48-275B-4355-86F7-E4718A6FD8CA}" srcOrd="0" destOrd="0" presId="urn:microsoft.com/office/officeart/2005/8/layout/hierarchy2"/>
    <dgm:cxn modelId="{01C988CB-EA93-45AF-8ADB-1811C2CC2F87}" type="presParOf" srcId="{D5330148-0929-4976-BDFC-888404317C9A}" destId="{C8DB4F60-54D3-4D75-B621-BE587C7B71E9}" srcOrd="1" destOrd="0" presId="urn:microsoft.com/office/officeart/2005/8/layout/hierarchy2"/>
    <dgm:cxn modelId="{B3380DA4-1A6C-4DEC-8D87-3A281507BF02}" type="presParOf" srcId="{C8DB4F60-54D3-4D75-B621-BE587C7B71E9}" destId="{76A81929-6076-4EFE-AEA6-FACA82AFAB4D}" srcOrd="0" destOrd="0" presId="urn:microsoft.com/office/officeart/2005/8/layout/hierarchy2"/>
    <dgm:cxn modelId="{D4ADBF5A-B99E-4EC7-89F8-8B9C69B58FB4}" type="presParOf" srcId="{C8DB4F60-54D3-4D75-B621-BE587C7B71E9}" destId="{4D0950F3-3726-4E61-B090-9384A36E9018}" srcOrd="1" destOrd="0" presId="urn:microsoft.com/office/officeart/2005/8/layout/hierarchy2"/>
    <dgm:cxn modelId="{2D9E7843-AE85-4B5F-8C34-6EE55A126B99}" type="presParOf" srcId="{D5330148-0929-4976-BDFC-888404317C9A}" destId="{74AEF8DE-E5C1-4A67-9E13-A7129C97ABE4}" srcOrd="2" destOrd="0" presId="urn:microsoft.com/office/officeart/2005/8/layout/hierarchy2"/>
    <dgm:cxn modelId="{B6E4BEE2-6468-4EFA-A013-5BB5F4F70F65}" type="presParOf" srcId="{74AEF8DE-E5C1-4A67-9E13-A7129C97ABE4}" destId="{44B21C30-C403-4092-BE69-D9DF93019ADA}" srcOrd="0" destOrd="0" presId="urn:microsoft.com/office/officeart/2005/8/layout/hierarchy2"/>
    <dgm:cxn modelId="{D245AC23-325F-4EDA-90CE-689DD50132F4}" type="presParOf" srcId="{D5330148-0929-4976-BDFC-888404317C9A}" destId="{028E1EFD-2D64-4465-B885-5E6620B99ED6}" srcOrd="3" destOrd="0" presId="urn:microsoft.com/office/officeart/2005/8/layout/hierarchy2"/>
    <dgm:cxn modelId="{71C1D4FC-C18A-4A56-962B-E1E67187B0B0}" type="presParOf" srcId="{028E1EFD-2D64-4465-B885-5E6620B99ED6}" destId="{4431ADE8-10DC-4122-92DB-3A1B29EE4FE8}" srcOrd="0" destOrd="0" presId="urn:microsoft.com/office/officeart/2005/8/layout/hierarchy2"/>
    <dgm:cxn modelId="{A6692EE0-A5DF-454F-843F-8F0ED942976F}" type="presParOf" srcId="{028E1EFD-2D64-4465-B885-5E6620B99ED6}" destId="{BA502DCB-02A8-49E9-960C-36F71396EA1D}" srcOrd="1" destOrd="0" presId="urn:microsoft.com/office/officeart/2005/8/layout/hierarchy2"/>
    <dgm:cxn modelId="{916871A4-AB1B-43EA-8F46-67C2D19E7277}" type="presParOf" srcId="{BA502DCB-02A8-49E9-960C-36F71396EA1D}" destId="{0F95012B-DBB4-4C0F-A407-E0F502994EBB}" srcOrd="0" destOrd="0" presId="urn:microsoft.com/office/officeart/2005/8/layout/hierarchy2"/>
    <dgm:cxn modelId="{3537E0F8-C357-4F10-AC09-A370813E8F6E}" type="presParOf" srcId="{0F95012B-DBB4-4C0F-A407-E0F502994EBB}" destId="{D75C28BD-1365-42CC-91DC-697236C6E6F8}" srcOrd="0" destOrd="0" presId="urn:microsoft.com/office/officeart/2005/8/layout/hierarchy2"/>
    <dgm:cxn modelId="{1D25647B-3221-41C8-9DC5-C7CA479688D8}" type="presParOf" srcId="{BA502DCB-02A8-49E9-960C-36F71396EA1D}" destId="{18394C2F-C903-4F68-86F4-FB8E7B0797F4}" srcOrd="1" destOrd="0" presId="urn:microsoft.com/office/officeart/2005/8/layout/hierarchy2"/>
    <dgm:cxn modelId="{2CE6C560-2B08-4A65-8746-F5446A873E82}" type="presParOf" srcId="{18394C2F-C903-4F68-86F4-FB8E7B0797F4}" destId="{951CED81-A87E-430B-9579-ED018BA20D44}" srcOrd="0" destOrd="0" presId="urn:microsoft.com/office/officeart/2005/8/layout/hierarchy2"/>
    <dgm:cxn modelId="{B0EE55A5-BD0E-4087-B849-E6EC77ACE37D}" type="presParOf" srcId="{18394C2F-C903-4F68-86F4-FB8E7B0797F4}" destId="{07D603F1-93F2-4A0C-9D01-920576180099}" srcOrd="1" destOrd="0" presId="urn:microsoft.com/office/officeart/2005/8/layout/hierarchy2"/>
    <dgm:cxn modelId="{3073B8E8-C491-4ED3-9B42-353581F618A2}" type="presParOf" srcId="{BA502DCB-02A8-49E9-960C-36F71396EA1D}" destId="{231C9960-93CE-4A7B-B435-6D286FC364F0}" srcOrd="2" destOrd="0" presId="urn:microsoft.com/office/officeart/2005/8/layout/hierarchy2"/>
    <dgm:cxn modelId="{FE50795B-1979-47C5-A1B3-001F48213E88}" type="presParOf" srcId="{231C9960-93CE-4A7B-B435-6D286FC364F0}" destId="{508C1518-F753-46D0-A6D1-BA029C8EC2EC}" srcOrd="0" destOrd="0" presId="urn:microsoft.com/office/officeart/2005/8/layout/hierarchy2"/>
    <dgm:cxn modelId="{BBA1AEA1-25EC-4095-872C-20170BBF2A4C}" type="presParOf" srcId="{BA502DCB-02A8-49E9-960C-36F71396EA1D}" destId="{C2259849-0071-400D-88ED-E6E2C152FAED}" srcOrd="3" destOrd="0" presId="urn:microsoft.com/office/officeart/2005/8/layout/hierarchy2"/>
    <dgm:cxn modelId="{F3B49BAC-7DDB-4F1C-A014-2DBB3BB1D3C4}" type="presParOf" srcId="{C2259849-0071-400D-88ED-E6E2C152FAED}" destId="{9AB377AB-5D33-4143-9ADC-3C92B18D630C}" srcOrd="0" destOrd="0" presId="urn:microsoft.com/office/officeart/2005/8/layout/hierarchy2"/>
    <dgm:cxn modelId="{7823FF9C-04BB-41B6-9B96-6CBD5634AE6C}" type="presParOf" srcId="{C2259849-0071-400D-88ED-E6E2C152FAED}" destId="{D61C3FDD-6DB1-4304-8939-B29B83DF478E}" srcOrd="1" destOrd="0" presId="urn:microsoft.com/office/officeart/2005/8/layout/hierarchy2"/>
    <dgm:cxn modelId="{C11BCD3F-B1CC-4BD7-9FC9-F823FB8A01EB}" type="presParOf" srcId="{7021B5DF-DE44-46B4-B6A4-D3C4EBCC3EB9}" destId="{8C8C2289-FD6B-4E1E-B03D-5DE7E6662F84}" srcOrd="4" destOrd="0" presId="urn:microsoft.com/office/officeart/2005/8/layout/hierarchy2"/>
    <dgm:cxn modelId="{23EE8BB3-3BFE-46E5-8EC9-BB0DD7D10DBA}" type="presParOf" srcId="{8C8C2289-FD6B-4E1E-B03D-5DE7E6662F84}" destId="{F3B9CEF0-A924-4FE5-B9B6-2A136BC40DBD}" srcOrd="0" destOrd="0" presId="urn:microsoft.com/office/officeart/2005/8/layout/hierarchy2"/>
    <dgm:cxn modelId="{D2F32A57-9217-4F8E-924E-788B3C13FC77}" type="presParOf" srcId="{7021B5DF-DE44-46B4-B6A4-D3C4EBCC3EB9}" destId="{519112C0-C972-4D5C-831F-7561CD342027}" srcOrd="5" destOrd="0" presId="urn:microsoft.com/office/officeart/2005/8/layout/hierarchy2"/>
    <dgm:cxn modelId="{3160877A-7828-46FF-A775-0B1DF393FFA5}" type="presParOf" srcId="{519112C0-C972-4D5C-831F-7561CD342027}" destId="{7CCF6615-53C8-4761-A5ED-A67C0BCA45A5}" srcOrd="0" destOrd="0" presId="urn:microsoft.com/office/officeart/2005/8/layout/hierarchy2"/>
    <dgm:cxn modelId="{D5F973CF-F624-4325-8445-CC7FE27C6667}" type="presParOf" srcId="{519112C0-C972-4D5C-831F-7561CD342027}" destId="{BBC4B156-3E3C-45BD-A3C9-577B8267504D}" srcOrd="1" destOrd="0" presId="urn:microsoft.com/office/officeart/2005/8/layout/hierarchy2"/>
    <dgm:cxn modelId="{C4A9B442-EF25-4A85-BCA8-43D69A2BD916}" type="presParOf" srcId="{7021B5DF-DE44-46B4-B6A4-D3C4EBCC3EB9}" destId="{33FE6E53-941F-4146-9C3C-1D96063C427F}" srcOrd="6" destOrd="0" presId="urn:microsoft.com/office/officeart/2005/8/layout/hierarchy2"/>
    <dgm:cxn modelId="{4DEAD7C7-FEE5-4BEA-93A7-A91DE72ABD31}" type="presParOf" srcId="{33FE6E53-941F-4146-9C3C-1D96063C427F}" destId="{086C5520-3ED9-4106-99BF-3E75CE2C625D}" srcOrd="0" destOrd="0" presId="urn:microsoft.com/office/officeart/2005/8/layout/hierarchy2"/>
    <dgm:cxn modelId="{B9D827B9-ADC5-42A3-928E-AFC00388E1A1}" type="presParOf" srcId="{7021B5DF-DE44-46B4-B6A4-D3C4EBCC3EB9}" destId="{700EBE73-00CD-419A-AC15-F5F23ECF710B}" srcOrd="7" destOrd="0" presId="urn:microsoft.com/office/officeart/2005/8/layout/hierarchy2"/>
    <dgm:cxn modelId="{7C13AC63-FBB1-4F7C-B7C2-482E99932056}" type="presParOf" srcId="{700EBE73-00CD-419A-AC15-F5F23ECF710B}" destId="{7C56316C-C33D-4617-B7BB-BFD7B121B863}" srcOrd="0" destOrd="0" presId="urn:microsoft.com/office/officeart/2005/8/layout/hierarchy2"/>
    <dgm:cxn modelId="{95FB03A1-27B5-4665-8B3E-1B421F48C027}" type="presParOf" srcId="{700EBE73-00CD-419A-AC15-F5F23ECF710B}" destId="{FCF6BFCD-15DE-45CF-9E27-2A70E3FBE017}" srcOrd="1" destOrd="0" presId="urn:microsoft.com/office/officeart/2005/8/layout/hierarchy2"/>
    <dgm:cxn modelId="{843A51D9-3F68-4D04-9E94-25AB9D5E2152}" type="presParOf" srcId="{7021B5DF-DE44-46B4-B6A4-D3C4EBCC3EB9}" destId="{2FE91D98-C7F8-4919-A762-625EB333A365}" srcOrd="8" destOrd="0" presId="urn:microsoft.com/office/officeart/2005/8/layout/hierarchy2"/>
    <dgm:cxn modelId="{30783115-0A69-4E91-968B-8B68754E715E}" type="presParOf" srcId="{2FE91D98-C7F8-4919-A762-625EB333A365}" destId="{B92782CF-B7FF-40EB-9722-52357D85BFA7}" srcOrd="0" destOrd="0" presId="urn:microsoft.com/office/officeart/2005/8/layout/hierarchy2"/>
    <dgm:cxn modelId="{20DD0AA7-075F-4677-BE06-56CD814E3705}" type="presParOf" srcId="{7021B5DF-DE44-46B4-B6A4-D3C4EBCC3EB9}" destId="{9932E490-7510-4061-BE17-868F32B500EE}" srcOrd="9" destOrd="0" presId="urn:microsoft.com/office/officeart/2005/8/layout/hierarchy2"/>
    <dgm:cxn modelId="{36B92F78-DBA2-4B94-847A-68BB3FD0DEA3}" type="presParOf" srcId="{9932E490-7510-4061-BE17-868F32B500EE}" destId="{5F6B4DC0-E239-48E3-A165-12974094451D}" srcOrd="0" destOrd="0" presId="urn:microsoft.com/office/officeart/2005/8/layout/hierarchy2"/>
    <dgm:cxn modelId="{718B7174-DCF6-42F1-961D-AE7385C83B6A}" type="presParOf" srcId="{9932E490-7510-4061-BE17-868F32B500EE}" destId="{3CD4F721-0EC5-4F63-AD3D-8095D77AE1B5}" srcOrd="1" destOrd="0" presId="urn:microsoft.com/office/officeart/2005/8/layout/hierarchy2"/>
    <dgm:cxn modelId="{090AA7F0-6EAE-425D-8931-DF79DC0DAAAA}" type="presParOf" srcId="{7021B5DF-DE44-46B4-B6A4-D3C4EBCC3EB9}" destId="{F9727E0D-15D6-4022-9854-14468E0052CC}" srcOrd="10" destOrd="0" presId="urn:microsoft.com/office/officeart/2005/8/layout/hierarchy2"/>
    <dgm:cxn modelId="{1FA6A171-B044-47EC-AB33-1A9FE77DB884}" type="presParOf" srcId="{F9727E0D-15D6-4022-9854-14468E0052CC}" destId="{7CA0294E-3DB2-469B-8EF4-475D4904FC53}" srcOrd="0" destOrd="0" presId="urn:microsoft.com/office/officeart/2005/8/layout/hierarchy2"/>
    <dgm:cxn modelId="{00FDD242-67CA-4B5A-B095-D10098A326F7}" type="presParOf" srcId="{7021B5DF-DE44-46B4-B6A4-D3C4EBCC3EB9}" destId="{C4D71F24-17C7-4306-BE90-9969FD568EC8}" srcOrd="11" destOrd="0" presId="urn:microsoft.com/office/officeart/2005/8/layout/hierarchy2"/>
    <dgm:cxn modelId="{6F382D90-1076-4A61-AC70-D62836A6C896}" type="presParOf" srcId="{C4D71F24-17C7-4306-BE90-9969FD568EC8}" destId="{7A8804EF-BF29-4337-9EBD-0B8033D50AD0}" srcOrd="0" destOrd="0" presId="urn:microsoft.com/office/officeart/2005/8/layout/hierarchy2"/>
    <dgm:cxn modelId="{43839809-97C9-4326-8A0B-EF0928F92323}" type="presParOf" srcId="{C4D71F24-17C7-4306-BE90-9969FD568EC8}" destId="{7D8A4452-5FAB-499E-A37A-C6F5FEE27C7E}" srcOrd="1" destOrd="0" presId="urn:microsoft.com/office/officeart/2005/8/layout/hierarchy2"/>
    <dgm:cxn modelId="{D8CCF3A9-D1BE-45ED-B075-D6EE8DED5121}" type="presParOf" srcId="{7A2D47F4-32D2-4544-8E67-10CF3754BC9F}" destId="{F3491357-9D01-4C24-ABAE-ED4CC012E154}" srcOrd="1" destOrd="0" presId="urn:microsoft.com/office/officeart/2005/8/layout/hierarchy2"/>
    <dgm:cxn modelId="{2549C576-CDDF-4F91-BF68-59AE5580FF3E}" type="presParOf" srcId="{F3491357-9D01-4C24-ABAE-ED4CC012E154}" destId="{0392B942-56F5-48D8-B58F-9483676862E3}" srcOrd="0" destOrd="0" presId="urn:microsoft.com/office/officeart/2005/8/layout/hierarchy2"/>
    <dgm:cxn modelId="{D0AD9E94-155D-4032-BDD7-CCDD76908253}" type="presParOf" srcId="{F3491357-9D01-4C24-ABAE-ED4CC012E154}" destId="{FE2E2E56-9651-4C82-BA7E-B3F5776E435A}" srcOrd="1" destOrd="0" presId="urn:microsoft.com/office/officeart/2005/8/layout/hierarchy2"/>
    <dgm:cxn modelId="{17803EBB-C62C-493D-BF7C-B3EF711069F7}" type="presParOf" srcId="{7A2D47F4-32D2-4544-8E67-10CF3754BC9F}" destId="{7CBAF347-209A-4E09-BCB2-73D8FDE29121}" srcOrd="2" destOrd="0" presId="urn:microsoft.com/office/officeart/2005/8/layout/hierarchy2"/>
    <dgm:cxn modelId="{6E2CDD88-D562-44DA-8775-AD5129AB0939}" type="presParOf" srcId="{7CBAF347-209A-4E09-BCB2-73D8FDE29121}" destId="{3C5BF037-B84F-4D12-81FD-F0C3C1F235D5}" srcOrd="0" destOrd="0" presId="urn:microsoft.com/office/officeart/2005/8/layout/hierarchy2"/>
    <dgm:cxn modelId="{7ED62B06-3467-4622-9D90-BB142BB836C1}" type="presParOf" srcId="{7CBAF347-209A-4E09-BCB2-73D8FDE29121}" destId="{6FECC1DB-A8BF-4674-AC27-CECD53B79755}"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image" Target="../media/image14.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image" Target="../media/image18.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Title 15"/>
          <p:cNvSpPr>
            <a:spLocks noGrp="1"/>
          </p:cNvSpPr>
          <p:nvPr>
            <p:ph type="title"/>
          </p:nvPr>
        </p:nvSpPr>
        <p:spPr>
          <a:xfrm>
            <a:off x="2438400" y="1447800"/>
            <a:ext cx="3962400" cy="2133600"/>
          </a:xfrm>
        </p:spPr>
        <p:txBody>
          <a:bodyPr anchor="b"/>
          <a:lstStyle/>
          <a:p>
            <a:r>
              <a:rPr lang="en-US" smtClean="0"/>
              <a:t>Click to edit Master title style</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15F32AD5-5C07-4176-8497-289CB7C6375B}" type="datetimeFigureOut">
              <a:rPr lang="en-US" smtClean="0"/>
              <a:pPr/>
              <a:t>12/10/2015</a:t>
            </a:fld>
            <a:endParaRPr lang="en-US"/>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21FC1793-1A7C-46A1-9302-77BD30385918}" type="slidenum">
              <a:rPr lang="en-US" smtClean="0"/>
              <a:pPr/>
              <a:t>‹#›</a:t>
            </a:fld>
            <a:endParaRPr lang="en-US"/>
          </a:p>
        </p:txBody>
      </p:sp>
      <p:sp>
        <p:nvSpPr>
          <p:cNvPr id="15" name="Footer Placeholder 14"/>
          <p:cNvSpPr>
            <a:spLocks noGrp="1"/>
          </p:cNvSpPr>
          <p:nvPr>
            <p:ph type="ftr" sz="quarter" idx="12"/>
          </p:nvPr>
        </p:nvSpPr>
        <p:spPr>
          <a:xfrm>
            <a:off x="3581400" y="6296248"/>
            <a:ext cx="2820987" cy="152400"/>
          </a:xfrm>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15F32AD5-5C07-4176-8497-289CB7C6375B}" type="datetimeFigureOut">
              <a:rPr lang="en-US" smtClean="0"/>
              <a:pPr/>
              <a:t>12/10/2015</a:t>
            </a:fld>
            <a:endParaRPr lang="en-US"/>
          </a:p>
        </p:txBody>
      </p:sp>
      <p:sp>
        <p:nvSpPr>
          <p:cNvPr id="14" name="Slide Number Placeholder 13"/>
          <p:cNvSpPr>
            <a:spLocks noGrp="1"/>
          </p:cNvSpPr>
          <p:nvPr>
            <p:ph type="sldNum" sz="quarter" idx="11"/>
          </p:nvPr>
        </p:nvSpPr>
        <p:spPr/>
        <p:txBody>
          <a:bodyPr/>
          <a:lstStyle/>
          <a:p>
            <a:fld id="{21FC1793-1A7C-46A1-9302-77BD30385918}" type="slidenum">
              <a:rPr lang="en-US" smtClean="0"/>
              <a:pPr/>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15F32AD5-5C07-4176-8497-289CB7C6375B}" type="datetimeFigureOut">
              <a:rPr lang="en-US" smtClean="0"/>
              <a:pPr/>
              <a:t>12/10/2015</a:t>
            </a:fld>
            <a:endParaRPr lang="en-US"/>
          </a:p>
        </p:txBody>
      </p:sp>
      <p:sp>
        <p:nvSpPr>
          <p:cNvPr id="14" name="Slide Number Placeholder 13"/>
          <p:cNvSpPr>
            <a:spLocks noGrp="1"/>
          </p:cNvSpPr>
          <p:nvPr>
            <p:ph type="sldNum" sz="quarter" idx="11"/>
          </p:nvPr>
        </p:nvSpPr>
        <p:spPr/>
        <p:txBody>
          <a:bodyPr/>
          <a:lstStyle/>
          <a:p>
            <a:fld id="{21FC1793-1A7C-46A1-9302-77BD30385918}" type="slidenum">
              <a:rPr lang="en-US" smtClean="0"/>
              <a:pPr/>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fld id="{15F32AD5-5C07-4176-8497-289CB7C6375B}" type="datetimeFigureOut">
              <a:rPr lang="en-US" smtClean="0"/>
              <a:pPr/>
              <a:t>12/10/2015</a:t>
            </a:fld>
            <a:endParaRPr lang="en-US"/>
          </a:p>
        </p:txBody>
      </p:sp>
      <p:sp>
        <p:nvSpPr>
          <p:cNvPr id="11" name="Slide Number Placeholder 10"/>
          <p:cNvSpPr>
            <a:spLocks noGrp="1"/>
          </p:cNvSpPr>
          <p:nvPr>
            <p:ph type="sldNum" sz="quarter" idx="11"/>
          </p:nvPr>
        </p:nvSpPr>
        <p:spPr/>
        <p:txBody>
          <a:bodyPr/>
          <a:lstStyle/>
          <a:p>
            <a:fld id="{21FC1793-1A7C-46A1-9302-77BD30385918}" type="slidenum">
              <a:rPr lang="en-US" smtClean="0"/>
              <a:pPr/>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15F32AD5-5C07-4176-8497-289CB7C6375B}" type="datetimeFigureOut">
              <a:rPr lang="en-US" smtClean="0"/>
              <a:pPr/>
              <a:t>12/10/2015</a:t>
            </a:fld>
            <a:endParaRPr lang="en-US"/>
          </a:p>
        </p:txBody>
      </p:sp>
      <p:sp>
        <p:nvSpPr>
          <p:cNvPr id="13" name="Slide Number Placeholder 12"/>
          <p:cNvSpPr>
            <a:spLocks noGrp="1"/>
          </p:cNvSpPr>
          <p:nvPr>
            <p:ph type="sldNum" sz="quarter" idx="11"/>
          </p:nvPr>
        </p:nvSpPr>
        <p:spPr>
          <a:xfrm>
            <a:off x="4116388" y="6400800"/>
            <a:ext cx="533400" cy="152400"/>
          </a:xfrm>
        </p:spPr>
        <p:txBody>
          <a:bodyPr/>
          <a:lstStyle/>
          <a:p>
            <a:fld id="{21FC1793-1A7C-46A1-9302-77BD30385918}" type="slidenum">
              <a:rPr lang="en-US" smtClean="0"/>
              <a:pPr/>
              <a:t>‹#›</a:t>
            </a:fld>
            <a:endParaRPr lang="en-US"/>
          </a:p>
        </p:txBody>
      </p:sp>
      <p:sp>
        <p:nvSpPr>
          <p:cNvPr id="14" name="Footer Placeholder 13"/>
          <p:cNvSpPr>
            <a:spLocks noGrp="1"/>
          </p:cNvSpPr>
          <p:nvPr>
            <p:ph type="ftr" sz="quarter" idx="12"/>
          </p:nvPr>
        </p:nvSpPr>
        <p:spPr>
          <a:xfrm>
            <a:off x="838200" y="6296248"/>
            <a:ext cx="2820987" cy="152400"/>
          </a:xfrm>
        </p:spPr>
        <p:txBody>
          <a:bodyPr/>
          <a:lstStyle/>
          <a:p>
            <a:endParaRPr lang="en-US"/>
          </a:p>
        </p:txBody>
      </p:sp>
      <p:sp>
        <p:nvSpPr>
          <p:cNvPr id="15" name="Title 14"/>
          <p:cNvSpPr>
            <a:spLocks noGrp="1"/>
          </p:cNvSpPr>
          <p:nvPr>
            <p:ph type="title"/>
          </p:nvPr>
        </p:nvSpPr>
        <p:spPr>
          <a:xfrm>
            <a:off x="457200" y="1828800"/>
            <a:ext cx="3200400" cy="1752600"/>
          </a:xfrm>
        </p:spPr>
        <p:txBody>
          <a:bodyPr anchor="b"/>
          <a:lstStyle/>
          <a:p>
            <a:r>
              <a:rPr lang="en-US" smtClean="0"/>
              <a:t>Click to edit Master title style</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fld id="{15F32AD5-5C07-4176-8497-289CB7C6375B}" type="datetimeFigureOut">
              <a:rPr lang="en-US" smtClean="0"/>
              <a:pPr/>
              <a:t>12/10/2015</a:t>
            </a:fld>
            <a:endParaRPr lang="en-US"/>
          </a:p>
        </p:txBody>
      </p:sp>
      <p:sp>
        <p:nvSpPr>
          <p:cNvPr id="13" name="Slide Number Placeholder 12"/>
          <p:cNvSpPr>
            <a:spLocks noGrp="1"/>
          </p:cNvSpPr>
          <p:nvPr>
            <p:ph type="sldNum" sz="quarter" idx="11"/>
          </p:nvPr>
        </p:nvSpPr>
        <p:spPr/>
        <p:txBody>
          <a:bodyPr/>
          <a:lstStyle/>
          <a:p>
            <a:fld id="{21FC1793-1A7C-46A1-9302-77BD30385918}"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fld id="{15F32AD5-5C07-4176-8497-289CB7C6375B}" type="datetimeFigureOut">
              <a:rPr lang="en-US" smtClean="0"/>
              <a:pPr/>
              <a:t>12/10/2015</a:t>
            </a:fld>
            <a:endParaRPr lang="en-US"/>
          </a:p>
        </p:txBody>
      </p:sp>
      <p:sp>
        <p:nvSpPr>
          <p:cNvPr id="14" name="Slide Number Placeholder 13"/>
          <p:cNvSpPr>
            <a:spLocks noGrp="1"/>
          </p:cNvSpPr>
          <p:nvPr>
            <p:ph type="sldNum" sz="quarter" idx="11"/>
          </p:nvPr>
        </p:nvSpPr>
        <p:spPr/>
        <p:txBody>
          <a:bodyPr/>
          <a:lstStyle/>
          <a:p>
            <a:fld id="{21FC1793-1A7C-46A1-9302-77BD30385918}" type="slidenum">
              <a:rPr lang="en-US" smtClean="0"/>
              <a:pPr/>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n-US" smtClean="0"/>
              <a:t>Click to edit Master title style</a:t>
            </a:r>
            <a:endParaRPr lang="en-US" dirty="0"/>
          </a:p>
        </p:txBody>
      </p:sp>
      <p:sp>
        <p:nvSpPr>
          <p:cNvPr id="9" name="Date Placeholder 8"/>
          <p:cNvSpPr>
            <a:spLocks noGrp="1"/>
          </p:cNvSpPr>
          <p:nvPr>
            <p:ph type="dt" sz="half" idx="10"/>
          </p:nvPr>
        </p:nvSpPr>
        <p:spPr/>
        <p:txBody>
          <a:bodyPr/>
          <a:lstStyle/>
          <a:p>
            <a:fld id="{15F32AD5-5C07-4176-8497-289CB7C6375B}" type="datetimeFigureOut">
              <a:rPr lang="en-US" smtClean="0"/>
              <a:pPr/>
              <a:t>12/10/2015</a:t>
            </a:fld>
            <a:endParaRPr lang="en-US"/>
          </a:p>
        </p:txBody>
      </p:sp>
      <p:sp>
        <p:nvSpPr>
          <p:cNvPr id="10" name="Slide Number Placeholder 9"/>
          <p:cNvSpPr>
            <a:spLocks noGrp="1"/>
          </p:cNvSpPr>
          <p:nvPr>
            <p:ph type="sldNum" sz="quarter" idx="11"/>
          </p:nvPr>
        </p:nvSpPr>
        <p:spPr/>
        <p:txBody>
          <a:bodyPr/>
          <a:lstStyle/>
          <a:p>
            <a:fld id="{21FC1793-1A7C-46A1-9302-77BD30385918}" type="slidenum">
              <a:rPr lang="en-US" smtClean="0"/>
              <a:pPr/>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15F32AD5-5C07-4176-8497-289CB7C6375B}" type="datetimeFigureOut">
              <a:rPr lang="en-US" smtClean="0"/>
              <a:pPr/>
              <a:t>12/10/2015</a:t>
            </a:fld>
            <a:endParaRPr lang="en-US"/>
          </a:p>
        </p:txBody>
      </p:sp>
      <p:sp>
        <p:nvSpPr>
          <p:cNvPr id="9" name="Slide Number Placeholder 8"/>
          <p:cNvSpPr>
            <a:spLocks noGrp="1"/>
          </p:cNvSpPr>
          <p:nvPr>
            <p:ph type="sldNum" sz="quarter" idx="11"/>
          </p:nvPr>
        </p:nvSpPr>
        <p:spPr/>
        <p:txBody>
          <a:bodyPr/>
          <a:lstStyle/>
          <a:p>
            <a:fld id="{21FC1793-1A7C-46A1-9302-77BD30385918}"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15F32AD5-5C07-4176-8497-289CB7C6375B}" type="datetimeFigureOut">
              <a:rPr lang="en-US" smtClean="0"/>
              <a:pPr/>
              <a:t>12/10/2015</a:t>
            </a:fld>
            <a:endParaRPr lang="en-US"/>
          </a:p>
        </p:txBody>
      </p:sp>
      <p:sp>
        <p:nvSpPr>
          <p:cNvPr id="16" name="Slide Number Placeholder 15"/>
          <p:cNvSpPr>
            <a:spLocks noGrp="1"/>
          </p:cNvSpPr>
          <p:nvPr>
            <p:ph type="sldNum" sz="quarter" idx="11"/>
          </p:nvPr>
        </p:nvSpPr>
        <p:spPr/>
        <p:txBody>
          <a:bodyPr/>
          <a:lstStyle/>
          <a:p>
            <a:fld id="{21FC1793-1A7C-46A1-9302-77BD30385918}"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n-US" smtClean="0"/>
              <a:t>Click to edit Master title style</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Date Placeholder 15"/>
          <p:cNvSpPr>
            <a:spLocks noGrp="1"/>
          </p:cNvSpPr>
          <p:nvPr>
            <p:ph type="dt" sz="half" idx="10"/>
          </p:nvPr>
        </p:nvSpPr>
        <p:spPr/>
        <p:txBody>
          <a:bodyPr/>
          <a:lstStyle/>
          <a:p>
            <a:fld id="{15F32AD5-5C07-4176-8497-289CB7C6375B}" type="datetimeFigureOut">
              <a:rPr lang="en-US" smtClean="0"/>
              <a:pPr/>
              <a:t>12/10/2015</a:t>
            </a:fld>
            <a:endParaRPr lang="en-US"/>
          </a:p>
        </p:txBody>
      </p:sp>
      <p:sp>
        <p:nvSpPr>
          <p:cNvPr id="17" name="Slide Number Placeholder 16"/>
          <p:cNvSpPr>
            <a:spLocks noGrp="1"/>
          </p:cNvSpPr>
          <p:nvPr>
            <p:ph type="sldNum" sz="quarter" idx="11"/>
          </p:nvPr>
        </p:nvSpPr>
        <p:spPr/>
        <p:txBody>
          <a:bodyPr/>
          <a:lstStyle/>
          <a:p>
            <a:fld id="{21FC1793-1A7C-46A1-9302-77BD30385918}" type="slidenum">
              <a:rPr lang="en-US" smtClean="0"/>
              <a:pPr/>
              <a:t>‹#›</a:t>
            </a:fld>
            <a:endParaRPr lang="en-US"/>
          </a:p>
        </p:txBody>
      </p:sp>
      <p:sp>
        <p:nvSpPr>
          <p:cNvPr id="18" name="Footer Placeholder 17"/>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21FC1793-1A7C-46A1-9302-77BD30385918}" type="slidenum">
              <a:rPr lang="en-US" smtClean="0"/>
              <a:pPr/>
              <a:t>‹#›</a:t>
            </a:fld>
            <a:endParaRPr lang="en-US"/>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15F32AD5-5C07-4176-8497-289CB7C6375B}" type="datetimeFigureOut">
              <a:rPr lang="en-US" smtClean="0"/>
              <a:pPr/>
              <a:t>12/10/2015</a:t>
            </a:fld>
            <a:endParaRPr lang="en-US"/>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iming>
    <p:tnLst>
      <p:par>
        <p:cTn id="1" dur="indefinite" restart="never" nodeType="tmRoot"/>
      </p:par>
    </p:tnLst>
  </p:timing>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4.bin"/><Relationship Id="rId4" Type="http://schemas.openxmlformats.org/officeDocument/2006/relationships/image" Target="../media/image5.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8.wmf"/><Relationship Id="rId5" Type="http://schemas.openxmlformats.org/officeDocument/2006/relationships/oleObject" Target="../embeddings/oleObject6.bin"/><Relationship Id="rId4" Type="http://schemas.openxmlformats.org/officeDocument/2006/relationships/image" Target="../media/image7.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0.wmf"/><Relationship Id="rId5" Type="http://schemas.openxmlformats.org/officeDocument/2006/relationships/oleObject" Target="../embeddings/oleObject8.bin"/><Relationship Id="rId4" Type="http://schemas.openxmlformats.org/officeDocument/2006/relationships/image" Target="../media/image9.wmf"/><Relationship Id="rId9" Type="http://schemas.openxmlformats.org/officeDocument/2006/relationships/oleObject" Target="../embeddings/oleObject10.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3.wmf"/><Relationship Id="rId5" Type="http://schemas.openxmlformats.org/officeDocument/2006/relationships/oleObject" Target="../embeddings/oleObject12.bin"/><Relationship Id="rId4" Type="http://schemas.openxmlformats.org/officeDocument/2006/relationships/image" Target="../media/image12.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image" Target="../media/image16.emf"/><Relationship Id="rId3" Type="http://schemas.openxmlformats.org/officeDocument/2006/relationships/oleObject" Target="../embeddings/oleObject13.bin"/><Relationship Id="rId7"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5.emf"/><Relationship Id="rId5" Type="http://schemas.openxmlformats.org/officeDocument/2006/relationships/oleObject" Target="../embeddings/oleObject14.bin"/><Relationship Id="rId4" Type="http://schemas.openxmlformats.org/officeDocument/2006/relationships/image" Target="../media/image14.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chart" Target="../charts/chart4.xml"/><Relationship Id="rId3" Type="http://schemas.openxmlformats.org/officeDocument/2006/relationships/oleObject" Target="../embeddings/oleObject16.bin"/><Relationship Id="rId7" Type="http://schemas.openxmlformats.org/officeDocument/2006/relationships/chart" Target="../charts/chart3.xml"/><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9.emf"/><Relationship Id="rId5" Type="http://schemas.openxmlformats.org/officeDocument/2006/relationships/oleObject" Target="../embeddings/oleObject17.bin"/><Relationship Id="rId4" Type="http://schemas.openxmlformats.org/officeDocument/2006/relationships/image" Target="../media/image18.e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chart" Target="../charts/chart5.xml"/><Relationship Id="rId4" Type="http://schemas.openxmlformats.org/officeDocument/2006/relationships/image" Target="../media/image20.wmf"/></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19.bin"/><Relationship Id="rId7" Type="http://schemas.openxmlformats.org/officeDocument/2006/relationships/chart" Target="../charts/chart6.xml"/><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22.wmf"/><Relationship Id="rId5" Type="http://schemas.openxmlformats.org/officeDocument/2006/relationships/oleObject" Target="../embeddings/oleObject20.bin"/><Relationship Id="rId4" Type="http://schemas.openxmlformats.org/officeDocument/2006/relationships/image" Target="../media/image21.wmf"/></Relationships>
</file>

<file path=ppt/slides/_rels/slide3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886200"/>
            <a:ext cx="6400800" cy="2209800"/>
          </a:xfrm>
        </p:spPr>
        <p:txBody>
          <a:bodyPr>
            <a:noAutofit/>
          </a:bodyPr>
          <a:lstStyle/>
          <a:p>
            <a:r>
              <a:rPr lang="en-GB" sz="1800" b="1" dirty="0" smtClean="0"/>
              <a:t>Igor VELIČKOVSKI</a:t>
            </a:r>
          </a:p>
          <a:p>
            <a:r>
              <a:rPr lang="en-GB" sz="1800" dirty="0" smtClean="0"/>
              <a:t>National Bank of the Republic of Macedonia</a:t>
            </a:r>
          </a:p>
          <a:p>
            <a:endParaRPr lang="en-GB" sz="1800" dirty="0" smtClean="0"/>
          </a:p>
          <a:p>
            <a:r>
              <a:rPr lang="en-GB" sz="1800" b="1" dirty="0" smtClean="0"/>
              <a:t>Aleksandar STOJKOV</a:t>
            </a:r>
          </a:p>
          <a:p>
            <a:r>
              <a:rPr lang="it-IT" sz="1800" dirty="0" smtClean="0"/>
              <a:t>Ss. Cyril and Methodius University in Skopje, Republic of Macedonia</a:t>
            </a:r>
            <a:endParaRPr lang="en-US" sz="1800" dirty="0" smtClean="0"/>
          </a:p>
          <a:p>
            <a:endParaRPr lang="en-US" sz="1800" dirty="0" smtClean="0"/>
          </a:p>
          <a:p>
            <a:r>
              <a:rPr lang="en-GB" sz="1800" b="1" dirty="0" err="1" smtClean="0"/>
              <a:t>Ivana</a:t>
            </a:r>
            <a:r>
              <a:rPr lang="en-GB" sz="1800" b="1" dirty="0" smtClean="0"/>
              <a:t> RAJKOVIĆ</a:t>
            </a:r>
          </a:p>
          <a:p>
            <a:r>
              <a:rPr lang="en-GB" sz="1800" dirty="0" smtClean="0"/>
              <a:t>National Bank of Serbia</a:t>
            </a:r>
          </a:p>
          <a:p>
            <a:endParaRPr lang="en-US" sz="1800" dirty="0" smtClean="0"/>
          </a:p>
          <a:p>
            <a:endParaRPr lang="en-US" sz="1800" dirty="0"/>
          </a:p>
        </p:txBody>
      </p:sp>
      <p:sp>
        <p:nvSpPr>
          <p:cNvPr id="2" name="Title 1"/>
          <p:cNvSpPr>
            <a:spLocks noGrp="1"/>
          </p:cNvSpPr>
          <p:nvPr>
            <p:ph type="title"/>
          </p:nvPr>
        </p:nvSpPr>
        <p:spPr>
          <a:xfrm>
            <a:off x="152400" y="456415"/>
            <a:ext cx="6629400" cy="2500312"/>
          </a:xfrm>
        </p:spPr>
        <p:txBody>
          <a:bodyPr>
            <a:normAutofit fontScale="90000"/>
          </a:bodyPr>
          <a:lstStyle/>
          <a:p>
            <a:pPr algn="ctr"/>
            <a:r>
              <a:rPr lang="en-US" sz="3600" dirty="0" smtClean="0"/>
              <a:t>RECONNECTING THE PERIPHERAL WAGONS TO THE EURO AREA CORE </a:t>
            </a:r>
            <a:r>
              <a:rPr lang="en-US" sz="3600" dirty="0"/>
              <a:t>LOCOMOTIVE: </a:t>
            </a:r>
            <a:r>
              <a:rPr lang="en-US" sz="3600" b="1" dirty="0"/>
              <a:t>MISSION IMPOSSIBLE?</a:t>
            </a:r>
            <a:r>
              <a:rPr lang="en-US" sz="3600" b="1" dirty="0" smtClean="0"/>
              <a:t/>
            </a:r>
            <a:br>
              <a:rPr lang="en-US" sz="3600" b="1" dirty="0" smtClean="0"/>
            </a:br>
            <a:endParaRPr lang="en-US" sz="3600" b="1" dirty="0"/>
          </a:p>
        </p:txBody>
      </p:sp>
      <p:sp>
        <p:nvSpPr>
          <p:cNvPr id="4" name="Subtitle 2"/>
          <p:cNvSpPr txBox="1">
            <a:spLocks/>
          </p:cNvSpPr>
          <p:nvPr/>
        </p:nvSpPr>
        <p:spPr>
          <a:xfrm>
            <a:off x="685800" y="2971800"/>
            <a:ext cx="6019800" cy="990600"/>
          </a:xfrm>
          <a:prstGeom prst="rect">
            <a:avLst/>
          </a:prstGeom>
        </p:spPr>
        <p:txBody>
          <a:bodyPr vert="horz">
            <a:normAutofit/>
          </a:bodyPr>
          <a:lstStyle/>
          <a:p>
            <a:pPr algn="ctr"/>
            <a:r>
              <a:rPr lang="en-US" dirty="0" smtClean="0"/>
              <a:t>Researchers Club, Session No. 19</a:t>
            </a:r>
          </a:p>
          <a:p>
            <a:pPr algn="ctr"/>
            <a:r>
              <a:rPr lang="en-GB" dirty="0" smtClean="0"/>
              <a:t>National </a:t>
            </a:r>
            <a:r>
              <a:rPr lang="en-GB" dirty="0"/>
              <a:t>Bank of the Republic of </a:t>
            </a:r>
            <a:r>
              <a:rPr lang="en-GB" dirty="0" smtClean="0"/>
              <a:t>Macedonia</a:t>
            </a:r>
            <a:endParaRPr lang="sr-Latn-RS" dirty="0" smtClean="0"/>
          </a:p>
          <a:p>
            <a:pPr algn="ctr"/>
            <a:r>
              <a:rPr lang="sr-Latn-RS" dirty="0" err="1" smtClean="0"/>
              <a:t>December</a:t>
            </a:r>
            <a:r>
              <a:rPr lang="sr-Latn-RS" dirty="0" smtClean="0"/>
              <a:t> 2015</a:t>
            </a:r>
            <a:endParaRPr lang="en-GB" dirty="0"/>
          </a:p>
          <a:p>
            <a:pPr marL="64008" marR="0" lvl="0" indent="0" algn="ctr"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en-US" i="0" u="none" strike="noStrike" kern="1200" cap="none" spc="0" normalizeH="0" baseline="0" noProof="0" dirty="0" smtClean="0">
              <a:ln>
                <a:noFill/>
              </a:ln>
              <a:solidFill>
                <a:schemeClr val="bg1"/>
              </a:solidFill>
              <a:effectLst/>
              <a:uLnTx/>
              <a:uFillTx/>
              <a:latin typeface="+mn-lt"/>
              <a:ea typeface="+mn-ea"/>
              <a:cs typeface="+mn-cs"/>
            </a:endParaRPr>
          </a:p>
          <a:p>
            <a:pPr marL="64008"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en-US" i="0" u="none" strike="noStrike" kern="1200" cap="none" spc="0" normalizeH="0" baseline="0" noProof="0" dirty="0">
              <a:ln>
                <a:noFill/>
              </a:ln>
              <a:solidFill>
                <a:schemeClr val="bg1"/>
              </a:solidFill>
              <a:effectLst/>
              <a:uLnTx/>
              <a:uFillTx/>
              <a:latin typeface="+mn-lt"/>
              <a:ea typeface="+mn-ea"/>
              <a:cs typeface="+mn-cs"/>
            </a:endParaRPr>
          </a:p>
        </p:txBody>
      </p:sp>
      <p:sp>
        <p:nvSpPr>
          <p:cNvPr id="5" name="Subtitle 2"/>
          <p:cNvSpPr txBox="1">
            <a:spLocks/>
          </p:cNvSpPr>
          <p:nvPr/>
        </p:nvSpPr>
        <p:spPr>
          <a:xfrm>
            <a:off x="6934200" y="2975113"/>
            <a:ext cx="2209800" cy="990600"/>
          </a:xfrm>
          <a:prstGeom prst="rect">
            <a:avLst/>
          </a:prstGeom>
        </p:spPr>
        <p:txBody>
          <a:bodyPr vert="horz">
            <a:normAutofit/>
          </a:bodyPr>
          <a:lstStyle/>
          <a:p>
            <a:r>
              <a:rPr lang="en-US" smtClean="0">
                <a:solidFill>
                  <a:schemeClr val="bg1"/>
                </a:solidFill>
              </a:rPr>
              <a:t>Supported by the Global Development Network (GDN)</a:t>
            </a:r>
            <a:endParaRPr lang="en-GB" dirty="0">
              <a:solidFill>
                <a:schemeClr val="bg1"/>
              </a:solidFill>
            </a:endParaRPr>
          </a:p>
          <a:p>
            <a:pPr marL="64008" marR="0" lvl="0" indent="0" algn="ctr"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en-US" i="0" u="none" strike="noStrike" kern="1200" cap="none" spc="0" normalizeH="0" baseline="0" noProof="0" dirty="0" smtClean="0">
              <a:ln>
                <a:noFill/>
              </a:ln>
              <a:solidFill>
                <a:schemeClr val="bg1"/>
              </a:solidFill>
              <a:effectLst/>
              <a:uLnTx/>
              <a:uFillTx/>
              <a:latin typeface="+mn-lt"/>
              <a:ea typeface="+mn-ea"/>
              <a:cs typeface="+mn-cs"/>
            </a:endParaRPr>
          </a:p>
          <a:p>
            <a:pPr marL="64008"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en-US"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458200" cy="5410200"/>
          </a:xfrm>
        </p:spPr>
        <p:txBody>
          <a:bodyPr>
            <a:normAutofit/>
          </a:bodyPr>
          <a:lstStyle/>
          <a:p>
            <a:r>
              <a:rPr lang="en-US" dirty="0" smtClean="0"/>
              <a:t>Potential drivers of business cycle synchronization (BCS):</a:t>
            </a:r>
          </a:p>
          <a:p>
            <a:pPr lvl="1"/>
            <a:r>
              <a:rPr lang="en-GB" b="1" u="sng" dirty="0" smtClean="0"/>
              <a:t>Trade integration</a:t>
            </a:r>
          </a:p>
          <a:p>
            <a:pPr lvl="2"/>
            <a:r>
              <a:rPr lang="en-GB" u="sng" dirty="0" smtClean="0"/>
              <a:t>Trade intensity </a:t>
            </a:r>
            <a:r>
              <a:rPr lang="en-GB" dirty="0" smtClean="0"/>
              <a:t>- Most studies empirically demonstrate that there exists a strong and positive relationship (Clark and van </a:t>
            </a:r>
            <a:r>
              <a:rPr lang="en-GB" dirty="0" err="1" smtClean="0"/>
              <a:t>Wincoop</a:t>
            </a:r>
            <a:r>
              <a:rPr lang="en-GB" dirty="0" smtClean="0"/>
              <a:t>, 2001; </a:t>
            </a:r>
            <a:r>
              <a:rPr lang="en-GB" dirty="0" err="1" smtClean="0"/>
              <a:t>Imbs</a:t>
            </a:r>
            <a:r>
              <a:rPr lang="en-GB" dirty="0" smtClean="0"/>
              <a:t>, 2004; Baxter and </a:t>
            </a:r>
            <a:r>
              <a:rPr lang="en-GB" dirty="0" err="1" smtClean="0"/>
              <a:t>Kouparitsas</a:t>
            </a:r>
            <a:r>
              <a:rPr lang="en-GB" dirty="0" smtClean="0"/>
              <a:t>, 2005; Abbott, </a:t>
            </a:r>
            <a:r>
              <a:rPr lang="en-GB" dirty="0" err="1" smtClean="0"/>
              <a:t>Easaw</a:t>
            </a:r>
            <a:r>
              <a:rPr lang="en-GB" dirty="0" smtClean="0"/>
              <a:t>, and Xing 2008; </a:t>
            </a:r>
            <a:r>
              <a:rPr lang="en-GB" dirty="0" err="1" smtClean="0"/>
              <a:t>Inklaar</a:t>
            </a:r>
            <a:r>
              <a:rPr lang="en-GB" dirty="0" smtClean="0"/>
              <a:t> et al. 2008);</a:t>
            </a:r>
          </a:p>
          <a:p>
            <a:pPr lvl="2"/>
            <a:r>
              <a:rPr lang="en-GB" u="sng" dirty="0" smtClean="0"/>
              <a:t>Structure of trade </a:t>
            </a:r>
            <a:r>
              <a:rPr lang="en-GB" dirty="0" smtClean="0"/>
              <a:t>- intra-industry trade was estimated to contribute to a higher correlation of output fluctuations (Shin and Wang, 2003; </a:t>
            </a:r>
            <a:r>
              <a:rPr lang="en-GB" dirty="0" err="1" smtClean="0"/>
              <a:t>Fidrmuc</a:t>
            </a:r>
            <a:r>
              <a:rPr lang="en-GB" dirty="0" smtClean="0"/>
              <a:t>, 2004; Akin, 2009);</a:t>
            </a:r>
          </a:p>
          <a:p>
            <a:pPr lvl="1"/>
            <a:r>
              <a:rPr lang="en-GB" b="1" u="sng" dirty="0"/>
              <a:t>Financial integration</a:t>
            </a:r>
          </a:p>
          <a:p>
            <a:pPr lvl="2"/>
            <a:r>
              <a:rPr lang="en-GB" dirty="0"/>
              <a:t>Countries that have more intensive financial relations also have more synchronized business cycles (Jansen and </a:t>
            </a:r>
            <a:r>
              <a:rPr lang="en-GB" dirty="0" err="1"/>
              <a:t>Stokman</a:t>
            </a:r>
            <a:r>
              <a:rPr lang="en-GB" dirty="0"/>
              <a:t>, 2004; Morgan et al. 2004; </a:t>
            </a:r>
            <a:r>
              <a:rPr lang="en-GB" dirty="0" err="1"/>
              <a:t>Inklaar</a:t>
            </a:r>
            <a:r>
              <a:rPr lang="en-GB" dirty="0"/>
              <a:t> et al. 2008) </a:t>
            </a:r>
            <a:r>
              <a:rPr lang="en-GB" dirty="0" smtClean="0"/>
              <a:t>;</a:t>
            </a:r>
            <a:endParaRPr lang="en-GB" dirty="0"/>
          </a:p>
          <a:p>
            <a:pPr lvl="2"/>
            <a:r>
              <a:rPr lang="en-GB" dirty="0"/>
              <a:t>Greater financial integration leads to less BCS (</a:t>
            </a:r>
            <a:r>
              <a:rPr lang="en-GB" dirty="0" err="1"/>
              <a:t>Kalemli-Ozcan</a:t>
            </a:r>
            <a:r>
              <a:rPr lang="en-GB" dirty="0"/>
              <a:t> et al. 2001; </a:t>
            </a:r>
            <a:r>
              <a:rPr lang="en-GB" dirty="0" err="1"/>
              <a:t>Imbs</a:t>
            </a:r>
            <a:r>
              <a:rPr lang="en-GB" dirty="0"/>
              <a:t>, 2004; Jones and Witte, 2011; </a:t>
            </a:r>
            <a:r>
              <a:rPr lang="en-GB" dirty="0" err="1"/>
              <a:t>Kalemli-Ozcan</a:t>
            </a:r>
            <a:r>
              <a:rPr lang="en-GB" dirty="0"/>
              <a:t> et al. 2013</a:t>
            </a:r>
            <a:r>
              <a:rPr lang="en-GB" dirty="0" smtClean="0"/>
              <a:t>);</a:t>
            </a:r>
            <a:endParaRPr lang="en-GB" dirty="0"/>
          </a:p>
          <a:p>
            <a:pPr lvl="2"/>
            <a:r>
              <a:rPr lang="en-GB" dirty="0" err="1"/>
              <a:t>Ehrmann</a:t>
            </a:r>
            <a:r>
              <a:rPr lang="en-GB" dirty="0"/>
              <a:t> and </a:t>
            </a:r>
            <a:r>
              <a:rPr lang="en-GB" dirty="0" err="1"/>
              <a:t>Fratzcher</a:t>
            </a:r>
            <a:r>
              <a:rPr lang="en-GB" dirty="0"/>
              <a:t> (2015) documented that European sovereign debt crisis triggered a massive repatriation of capital to investors’ home countries resulting in substantial financial fragmentation in euro area compared to the period before crisis. </a:t>
            </a:r>
          </a:p>
          <a:p>
            <a:pPr lvl="1"/>
            <a:r>
              <a:rPr lang="en-GB" b="1" u="sng" dirty="0"/>
              <a:t>Fiscal policy</a:t>
            </a:r>
          </a:p>
          <a:p>
            <a:pPr lvl="2"/>
            <a:r>
              <a:rPr lang="en-GB" dirty="0"/>
              <a:t>More coordinated fiscal policies promote synchronization (</a:t>
            </a:r>
            <a:r>
              <a:rPr lang="en-GB" dirty="0" err="1"/>
              <a:t>Antonakakis</a:t>
            </a:r>
            <a:r>
              <a:rPr lang="en-GB" dirty="0"/>
              <a:t> and </a:t>
            </a:r>
            <a:r>
              <a:rPr lang="en-GB" dirty="0" err="1"/>
              <a:t>Tondl</a:t>
            </a:r>
            <a:r>
              <a:rPr lang="en-GB" dirty="0"/>
              <a:t>, 2014</a:t>
            </a:r>
            <a:r>
              <a:rPr lang="en-GB" dirty="0" smtClean="0"/>
              <a:t>);</a:t>
            </a:r>
            <a:endParaRPr lang="en-GB" dirty="0"/>
          </a:p>
          <a:p>
            <a:pPr lvl="2"/>
            <a:r>
              <a:rPr lang="en-GB" dirty="0"/>
              <a:t>Fiscal policy is an important source of business cycles’ divergence (</a:t>
            </a:r>
            <a:r>
              <a:rPr lang="en-GB" dirty="0" err="1"/>
              <a:t>Darvas</a:t>
            </a:r>
            <a:r>
              <a:rPr lang="en-GB" dirty="0"/>
              <a:t> et al. 2005; </a:t>
            </a:r>
            <a:r>
              <a:rPr lang="en-GB" dirty="0" err="1"/>
              <a:t>Artis</a:t>
            </a:r>
            <a:r>
              <a:rPr lang="en-GB" dirty="0"/>
              <a:t> et al. 2008; </a:t>
            </a:r>
            <a:r>
              <a:rPr lang="en-GB" dirty="0" err="1"/>
              <a:t>Crespo-Cuaresma</a:t>
            </a:r>
            <a:r>
              <a:rPr lang="en-GB" dirty="0"/>
              <a:t> et al. 2011);</a:t>
            </a:r>
          </a:p>
          <a:p>
            <a:pPr lvl="2"/>
            <a:endParaRPr lang="en-GB" dirty="0" smtClean="0"/>
          </a:p>
          <a:p>
            <a:pPr lvl="2"/>
            <a:endParaRPr lang="en-GB" dirty="0" smtClean="0"/>
          </a:p>
          <a:p>
            <a:pPr lvl="2"/>
            <a:endParaRPr lang="en-US" dirty="0" smtClean="0"/>
          </a:p>
        </p:txBody>
      </p:sp>
      <p:sp>
        <p:nvSpPr>
          <p:cNvPr id="2" name="Title 1"/>
          <p:cNvSpPr>
            <a:spLocks noGrp="1"/>
          </p:cNvSpPr>
          <p:nvPr>
            <p:ph type="title"/>
          </p:nvPr>
        </p:nvSpPr>
        <p:spPr>
          <a:xfrm>
            <a:off x="457200" y="457200"/>
            <a:ext cx="4876800" cy="762000"/>
          </a:xfrm>
        </p:spPr>
        <p:txBody>
          <a:bodyPr>
            <a:normAutofit/>
          </a:bodyPr>
          <a:lstStyle/>
          <a:p>
            <a:r>
              <a:rPr lang="en-US" dirty="0" smtClean="0"/>
              <a:t>Literature review</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458200" cy="5410200"/>
          </a:xfrm>
        </p:spPr>
        <p:txBody>
          <a:bodyPr>
            <a:normAutofit/>
          </a:bodyPr>
          <a:lstStyle/>
          <a:p>
            <a:pPr marL="0" indent="0">
              <a:buNone/>
            </a:pPr>
            <a:r>
              <a:rPr lang="en-US" dirty="0"/>
              <a:t>The recent European economic and financial crisis intensified the interest in the OCA theory from a new perspective ‒ the European core vis-à-vis periphery. </a:t>
            </a:r>
            <a:endParaRPr lang="en-US" dirty="0" smtClean="0"/>
          </a:p>
          <a:p>
            <a:pPr marL="0" indent="0">
              <a:buNone/>
            </a:pPr>
            <a:endParaRPr lang="en-US" dirty="0" smtClean="0"/>
          </a:p>
          <a:p>
            <a:r>
              <a:rPr lang="en-GB" i="1" u="sng" dirty="0" smtClean="0"/>
              <a:t>Core vis-à-vis Periphery</a:t>
            </a:r>
            <a:endParaRPr lang="en-GB" u="sng" dirty="0" smtClean="0"/>
          </a:p>
          <a:p>
            <a:pPr lvl="2"/>
            <a:r>
              <a:rPr lang="en-GB" dirty="0" smtClean="0"/>
              <a:t>Strong co-movement in output, consumption and investment growth for most EA countries already in the pre-euro period, which has further increased for the core EA group, while it has decreased for most of the peripheral countries (</a:t>
            </a:r>
            <a:r>
              <a:rPr lang="en-GB" dirty="0" err="1" smtClean="0"/>
              <a:t>Lehwald</a:t>
            </a:r>
            <a:r>
              <a:rPr lang="en-GB" dirty="0" smtClean="0"/>
              <a:t>, 2013);</a:t>
            </a:r>
          </a:p>
          <a:p>
            <a:pPr lvl="2"/>
            <a:endParaRPr lang="en-GB" dirty="0" smtClean="0"/>
          </a:p>
          <a:p>
            <a:pPr lvl="2"/>
            <a:r>
              <a:rPr lang="en-GB" dirty="0" smtClean="0"/>
              <a:t>Trade intensified the synchronization between the EA members since the start of the run-up to the EMU, but the inception of the euro does not seem to have had a strong effect (</a:t>
            </a:r>
            <a:r>
              <a:rPr lang="en-GB" dirty="0" err="1" smtClean="0"/>
              <a:t>Gouveia</a:t>
            </a:r>
            <a:r>
              <a:rPr lang="en-GB" dirty="0" smtClean="0"/>
              <a:t> and </a:t>
            </a:r>
            <a:r>
              <a:rPr lang="en-GB" dirty="0" err="1" smtClean="0"/>
              <a:t>Correia</a:t>
            </a:r>
            <a:r>
              <a:rPr lang="en-GB" dirty="0" smtClean="0"/>
              <a:t>, 2013);</a:t>
            </a:r>
          </a:p>
          <a:p>
            <a:pPr lvl="2"/>
            <a:endParaRPr lang="en-GB" dirty="0" smtClean="0"/>
          </a:p>
          <a:p>
            <a:pPr lvl="2"/>
            <a:r>
              <a:rPr lang="en-GB" dirty="0" smtClean="0"/>
              <a:t>Diverging patterns between the core and the peripheral EA countries estimated by </a:t>
            </a:r>
            <a:r>
              <a:rPr lang="en-GB" dirty="0" err="1" smtClean="0"/>
              <a:t>Caporale</a:t>
            </a:r>
            <a:r>
              <a:rPr lang="en-GB" dirty="0" smtClean="0"/>
              <a:t> et al. (2015). Their study suggests that trade intensity supports the specialisation paradigm rather than the </a:t>
            </a:r>
            <a:r>
              <a:rPr lang="en-GB" dirty="0" err="1" smtClean="0"/>
              <a:t>endogeneity</a:t>
            </a:r>
            <a:r>
              <a:rPr lang="en-GB" dirty="0" smtClean="0"/>
              <a:t> hypothesis.</a:t>
            </a:r>
            <a:endParaRPr lang="en-US" dirty="0" smtClean="0"/>
          </a:p>
          <a:p>
            <a:pPr lvl="2"/>
            <a:endParaRPr lang="en-GB" dirty="0" smtClean="0"/>
          </a:p>
          <a:p>
            <a:pPr lvl="2">
              <a:buNone/>
            </a:pPr>
            <a:endParaRPr lang="en-US" dirty="0" smtClean="0"/>
          </a:p>
        </p:txBody>
      </p:sp>
      <p:sp>
        <p:nvSpPr>
          <p:cNvPr id="2" name="Title 1"/>
          <p:cNvSpPr>
            <a:spLocks noGrp="1"/>
          </p:cNvSpPr>
          <p:nvPr>
            <p:ph type="title"/>
          </p:nvPr>
        </p:nvSpPr>
        <p:spPr>
          <a:xfrm>
            <a:off x="457200" y="457200"/>
            <a:ext cx="4876800" cy="762000"/>
          </a:xfrm>
        </p:spPr>
        <p:txBody>
          <a:bodyPr>
            <a:normAutofit/>
          </a:bodyPr>
          <a:lstStyle/>
          <a:p>
            <a:r>
              <a:rPr lang="en-US" dirty="0" smtClean="0"/>
              <a:t>Literature review</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5410200"/>
          </a:xfrm>
        </p:spPr>
        <p:txBody>
          <a:bodyPr>
            <a:normAutofit/>
          </a:bodyPr>
          <a:lstStyle/>
          <a:p>
            <a:pPr marL="0" indent="0">
              <a:buNone/>
            </a:pPr>
            <a:r>
              <a:rPr lang="en-GB" b="1" dirty="0"/>
              <a:t>Despite the abundant literature related to OCA, most of the empirical work in this area investigates business cycles, encompassing both shocks and policy responses</a:t>
            </a:r>
            <a:r>
              <a:rPr lang="en-GB" b="1" dirty="0" smtClean="0"/>
              <a:t>.</a:t>
            </a:r>
          </a:p>
          <a:p>
            <a:pPr marL="0" indent="0">
              <a:buNone/>
            </a:pPr>
            <a:endParaRPr lang="en-GB" b="1" dirty="0" smtClean="0"/>
          </a:p>
          <a:p>
            <a:r>
              <a:rPr lang="en-GB" dirty="0" smtClean="0"/>
              <a:t>An alternative approach for investigation of the shock synchronization</a:t>
            </a:r>
          </a:p>
          <a:p>
            <a:endParaRPr lang="en-US" dirty="0" smtClean="0"/>
          </a:p>
          <a:p>
            <a:pPr lvl="1"/>
            <a:r>
              <a:rPr lang="en-GB" dirty="0" smtClean="0"/>
              <a:t>Isolation of shock incidence from the effects of responses on the synchronisation of economic variables</a:t>
            </a:r>
            <a:endParaRPr lang="en-US" dirty="0" smtClean="0"/>
          </a:p>
          <a:p>
            <a:pPr lvl="2"/>
            <a:r>
              <a:rPr lang="en-US" dirty="0" smtClean="0"/>
              <a:t>Differentiation between the types of shocks: aggregate supply and demand shocks.</a:t>
            </a:r>
          </a:p>
          <a:p>
            <a:pPr lvl="2"/>
            <a:endParaRPr lang="en-US" dirty="0" smtClean="0"/>
          </a:p>
          <a:p>
            <a:pPr lvl="1"/>
            <a:r>
              <a:rPr lang="en-GB" dirty="0" smtClean="0"/>
              <a:t>Only two studies consider the relationship between shocks and several potential drivers, conducted by Babetskii (2005) and </a:t>
            </a:r>
            <a:r>
              <a:rPr lang="en-GB" dirty="0" err="1" smtClean="0"/>
              <a:t>Velickovski</a:t>
            </a:r>
            <a:r>
              <a:rPr lang="en-GB" dirty="0" smtClean="0"/>
              <a:t> and </a:t>
            </a:r>
            <a:r>
              <a:rPr lang="en-GB" dirty="0" err="1" smtClean="0"/>
              <a:t>Stojkov</a:t>
            </a:r>
            <a:r>
              <a:rPr lang="en-GB" dirty="0" smtClean="0"/>
              <a:t> (2014):</a:t>
            </a:r>
          </a:p>
          <a:p>
            <a:pPr lvl="2"/>
            <a:r>
              <a:rPr lang="en-GB" dirty="0" smtClean="0"/>
              <a:t>An increase in trade intensity positively influences the symmetry of demand shocks, whereas the effects of trade intensity on the symmetry of supply shocks are found to be ambiguous;</a:t>
            </a:r>
          </a:p>
          <a:p>
            <a:pPr lvl="2"/>
            <a:r>
              <a:rPr lang="en-GB" dirty="0" smtClean="0"/>
              <a:t>Intra-industry trade and financial integration support the shock synchronization;</a:t>
            </a:r>
          </a:p>
          <a:p>
            <a:pPr lvl="2"/>
            <a:r>
              <a:rPr lang="en-GB" dirty="0" smtClean="0"/>
              <a:t>Divergent fiscal policies increase the shock divergence process.</a:t>
            </a:r>
            <a:endParaRPr lang="en-US" dirty="0" smtClean="0"/>
          </a:p>
        </p:txBody>
      </p:sp>
      <p:sp>
        <p:nvSpPr>
          <p:cNvPr id="2" name="Title 1"/>
          <p:cNvSpPr>
            <a:spLocks noGrp="1"/>
          </p:cNvSpPr>
          <p:nvPr>
            <p:ph type="title"/>
          </p:nvPr>
        </p:nvSpPr>
        <p:spPr>
          <a:xfrm>
            <a:off x="457200" y="457200"/>
            <a:ext cx="4876800" cy="762000"/>
          </a:xfrm>
        </p:spPr>
        <p:txBody>
          <a:bodyPr/>
          <a:lstStyle/>
          <a:p>
            <a:r>
              <a:rPr lang="en-US" dirty="0" smtClean="0"/>
              <a:t>Literature review</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821936"/>
          </a:xfrm>
        </p:spPr>
        <p:txBody>
          <a:bodyPr>
            <a:normAutofit lnSpcReduction="10000"/>
          </a:bodyPr>
          <a:lstStyle/>
          <a:p>
            <a:r>
              <a:rPr lang="en-US" dirty="0" smtClean="0"/>
              <a:t>Objectives of the study</a:t>
            </a:r>
          </a:p>
          <a:p>
            <a:pPr marL="0" indent="0">
              <a:buNone/>
            </a:pPr>
            <a:endParaRPr lang="en-US" b="1" dirty="0" smtClean="0"/>
          </a:p>
          <a:p>
            <a:r>
              <a:rPr lang="en-US" dirty="0"/>
              <a:t>Main findings</a:t>
            </a:r>
          </a:p>
          <a:p>
            <a:pPr marL="0" indent="0">
              <a:buNone/>
            </a:pPr>
            <a:endParaRPr lang="en-US" dirty="0" smtClean="0"/>
          </a:p>
          <a:p>
            <a:r>
              <a:rPr lang="en-US" dirty="0" smtClean="0"/>
              <a:t>Contributions</a:t>
            </a:r>
            <a:endParaRPr lang="en-US" dirty="0"/>
          </a:p>
          <a:p>
            <a:endParaRPr lang="en-US" dirty="0" smtClean="0"/>
          </a:p>
          <a:p>
            <a:r>
              <a:rPr lang="en-US" dirty="0" smtClean="0"/>
              <a:t>Literature review</a:t>
            </a:r>
          </a:p>
          <a:p>
            <a:endParaRPr lang="en-US" dirty="0" smtClean="0"/>
          </a:p>
          <a:p>
            <a:r>
              <a:rPr lang="en-US" b="1" dirty="0" smtClean="0"/>
              <a:t>Methodology</a:t>
            </a:r>
          </a:p>
          <a:p>
            <a:endParaRPr lang="en-US" dirty="0" smtClean="0"/>
          </a:p>
          <a:p>
            <a:r>
              <a:rPr lang="en-US" dirty="0"/>
              <a:t>Estimation of variables and data description</a:t>
            </a:r>
          </a:p>
          <a:p>
            <a:pPr marL="0" indent="0">
              <a:buNone/>
            </a:pPr>
            <a:endParaRPr lang="en-US" dirty="0" smtClean="0"/>
          </a:p>
          <a:p>
            <a:r>
              <a:rPr lang="en-US" dirty="0" smtClean="0"/>
              <a:t>Results and consistency tests</a:t>
            </a:r>
          </a:p>
          <a:p>
            <a:endParaRPr lang="en-US" dirty="0"/>
          </a:p>
          <a:p>
            <a:r>
              <a:rPr lang="en-US" dirty="0" smtClean="0"/>
              <a:t>Conclusion</a:t>
            </a:r>
          </a:p>
          <a:p>
            <a:endParaRPr lang="en-US" dirty="0" smtClean="0"/>
          </a:p>
        </p:txBody>
      </p:sp>
      <p:sp>
        <p:nvSpPr>
          <p:cNvPr id="2" name="Title 1"/>
          <p:cNvSpPr>
            <a:spLocks noGrp="1"/>
          </p:cNvSpPr>
          <p:nvPr>
            <p:ph type="title"/>
          </p:nvPr>
        </p:nvSpPr>
        <p:spPr>
          <a:xfrm>
            <a:off x="457200" y="381000"/>
            <a:ext cx="8229600" cy="1066800"/>
          </a:xfrm>
        </p:spPr>
        <p:txBody>
          <a:bodyPr/>
          <a:lstStyle/>
          <a:p>
            <a:endParaRPr lang="en-US" dirty="0"/>
          </a:p>
        </p:txBody>
      </p:sp>
    </p:spTree>
    <p:extLst>
      <p:ext uri="{BB962C8B-B14F-4D97-AF65-F5344CB8AC3E}">
        <p14:creationId xmlns:p14="http://schemas.microsoft.com/office/powerpoint/2010/main" val="29399935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533400" y="1371600"/>
          <a:ext cx="85344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1"/>
          <p:cNvSpPr txBox="1">
            <a:spLocks/>
          </p:cNvSpPr>
          <p:nvPr/>
        </p:nvSpPr>
        <p:spPr>
          <a:xfrm>
            <a:off x="4187" y="762000"/>
            <a:ext cx="2590800" cy="2057400"/>
          </a:xfrm>
          <a:prstGeom prst="rect">
            <a:avLst/>
          </a:prstGeom>
        </p:spPr>
        <p:txBody>
          <a:bodyPr vert="horz" anchor="ctr">
            <a:noAutofit/>
          </a:bodyPr>
          <a:lstStyle/>
          <a:p>
            <a:pPr lvl="0">
              <a:spcBef>
                <a:spcPct val="0"/>
              </a:spcBef>
            </a:pPr>
            <a:endParaRPr lang="en-US" sz="2000" dirty="0">
              <a:solidFill>
                <a:schemeClr val="tx2"/>
              </a:solidFill>
              <a:ea typeface="+mj-ea"/>
              <a:cs typeface="+mj-cs"/>
            </a:endParaRPr>
          </a:p>
        </p:txBody>
      </p:sp>
      <p:sp>
        <p:nvSpPr>
          <p:cNvPr id="8" name="Title 1"/>
          <p:cNvSpPr txBox="1">
            <a:spLocks/>
          </p:cNvSpPr>
          <p:nvPr/>
        </p:nvSpPr>
        <p:spPr>
          <a:xfrm>
            <a:off x="457200" y="457200"/>
            <a:ext cx="8229600" cy="762000"/>
          </a:xfrm>
          <a:prstGeom prst="rect">
            <a:avLst/>
          </a:prstGeom>
        </p:spPr>
        <p:txBody>
          <a:bodyPr vert="horz" lIns="91440" tIns="45720" rIns="91440" bIns="45720" rtlCol="0" anchor="ctr">
            <a:normAutofit fontScale="92500" lnSpcReduction="20000"/>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lvl="0" algn="ctr"/>
            <a:r>
              <a:rPr lang="en-US" b="1" dirty="0">
                <a:solidFill>
                  <a:schemeClr val="tx1"/>
                </a:solidFill>
              </a:rPr>
              <a:t>Hierarchical representation of the main determinants of the shock convergence</a:t>
            </a:r>
          </a:p>
        </p:txBody>
      </p:sp>
    </p:spTree>
    <p:extLst>
      <p:ext uri="{BB962C8B-B14F-4D97-AF65-F5344CB8AC3E}">
        <p14:creationId xmlns:p14="http://schemas.microsoft.com/office/powerpoint/2010/main" val="755786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5410200"/>
          </a:xfrm>
        </p:spPr>
        <p:txBody>
          <a:bodyPr>
            <a:normAutofit/>
          </a:bodyPr>
          <a:lstStyle/>
          <a:p>
            <a:pPr>
              <a:buNone/>
            </a:pPr>
            <a:r>
              <a:rPr lang="en-US" b="1" u="sng" dirty="0" smtClean="0">
                <a:solidFill>
                  <a:schemeClr val="tx2"/>
                </a:solidFill>
              </a:rPr>
              <a:t>Step 1: Estimation of structural shocks</a:t>
            </a:r>
          </a:p>
          <a:p>
            <a:pPr>
              <a:buNone/>
            </a:pPr>
            <a:endParaRPr lang="en-US" b="1" u="sng" dirty="0" smtClean="0">
              <a:solidFill>
                <a:schemeClr val="tx2"/>
              </a:solidFill>
            </a:endParaRPr>
          </a:p>
          <a:p>
            <a:r>
              <a:rPr lang="en-GB" dirty="0" smtClean="0"/>
              <a:t>The identification of aggregate supply and demand shocks is based on the model of Blanchard and Quah (1989)</a:t>
            </a:r>
          </a:p>
          <a:p>
            <a:r>
              <a:rPr lang="en-GB" dirty="0" smtClean="0"/>
              <a:t>Fundamental assumption:</a:t>
            </a:r>
            <a:endParaRPr lang="en-US" dirty="0" smtClean="0"/>
          </a:p>
          <a:p>
            <a:pPr lvl="1"/>
            <a:r>
              <a:rPr lang="en-GB" dirty="0" smtClean="0"/>
              <a:t>Supply shocks affect output and prices permanently;</a:t>
            </a:r>
          </a:p>
          <a:p>
            <a:pPr lvl="1"/>
            <a:r>
              <a:rPr lang="en-GB" dirty="0" smtClean="0"/>
              <a:t>Demand shocks change prices permanently, but output temporarily;</a:t>
            </a:r>
          </a:p>
          <a:p>
            <a:pPr lvl="1"/>
            <a:r>
              <a:rPr lang="en-GB" dirty="0" smtClean="0"/>
              <a:t>Both shocks affect the output in the same direction;</a:t>
            </a:r>
          </a:p>
          <a:p>
            <a:pPr lvl="1"/>
            <a:r>
              <a:rPr lang="en-GB" dirty="0" smtClean="0"/>
              <a:t>The effect on the prices has opposite direction:</a:t>
            </a:r>
          </a:p>
          <a:p>
            <a:pPr lvl="2"/>
            <a:r>
              <a:rPr lang="en-US" dirty="0" smtClean="0"/>
              <a:t>Favourable supply shock reduces prices;</a:t>
            </a:r>
          </a:p>
          <a:p>
            <a:pPr lvl="2"/>
            <a:r>
              <a:rPr lang="en-US" dirty="0" smtClean="0"/>
              <a:t>Favourable demand shock increases prices.</a:t>
            </a:r>
          </a:p>
        </p:txBody>
      </p:sp>
      <p:sp>
        <p:nvSpPr>
          <p:cNvPr id="2" name="Title 1"/>
          <p:cNvSpPr>
            <a:spLocks noGrp="1"/>
          </p:cNvSpPr>
          <p:nvPr>
            <p:ph type="title"/>
          </p:nvPr>
        </p:nvSpPr>
        <p:spPr>
          <a:xfrm>
            <a:off x="457200" y="457200"/>
            <a:ext cx="4876800" cy="762000"/>
          </a:xfrm>
        </p:spPr>
        <p:txBody>
          <a:bodyPr>
            <a:normAutofit/>
          </a:bodyPr>
          <a:lstStyle/>
          <a:p>
            <a:r>
              <a:rPr lang="en-US" dirty="0" smtClean="0"/>
              <a:t>4.Methodology</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305800" cy="5334000"/>
          </a:xfrm>
        </p:spPr>
        <p:txBody>
          <a:bodyPr>
            <a:normAutofit/>
          </a:bodyPr>
          <a:lstStyle/>
          <a:p>
            <a:pPr>
              <a:buNone/>
            </a:pPr>
            <a:r>
              <a:rPr lang="en-US" b="1" u="sng" dirty="0" smtClean="0">
                <a:solidFill>
                  <a:schemeClr val="tx2"/>
                </a:solidFill>
              </a:rPr>
              <a:t>Step 1: Estimation of structural shocks</a:t>
            </a:r>
          </a:p>
          <a:p>
            <a:pPr>
              <a:buNone/>
            </a:pPr>
            <a:endParaRPr lang="en-US" b="1" u="sng" dirty="0" smtClean="0">
              <a:solidFill>
                <a:schemeClr val="tx2"/>
              </a:solidFill>
            </a:endParaRPr>
          </a:p>
          <a:p>
            <a:r>
              <a:rPr lang="en-US" dirty="0" smtClean="0"/>
              <a:t>In the first step, we decompose the fluctuations in the macroeconomic aggregates (output and prices) into shocks and responses to shocks, based on a bi-</a:t>
            </a:r>
            <a:r>
              <a:rPr lang="en-US" dirty="0" err="1" smtClean="0"/>
              <a:t>variate</a:t>
            </a:r>
            <a:r>
              <a:rPr lang="en-US" dirty="0" smtClean="0"/>
              <a:t> structural VAR method.</a:t>
            </a:r>
          </a:p>
          <a:p>
            <a:endParaRPr lang="en-US" dirty="0" smtClean="0"/>
          </a:p>
          <a:p>
            <a:r>
              <a:rPr lang="en-US" dirty="0" smtClean="0"/>
              <a:t>The disturbances that have a </a:t>
            </a:r>
            <a:r>
              <a:rPr lang="en-US" b="1" dirty="0" smtClean="0"/>
              <a:t>temporary</a:t>
            </a:r>
            <a:r>
              <a:rPr lang="en-US" dirty="0" smtClean="0"/>
              <a:t> effect on output are interpreted as being mostly </a:t>
            </a:r>
            <a:r>
              <a:rPr lang="en-US" u="sng" dirty="0" smtClean="0"/>
              <a:t>demand disturbances</a:t>
            </a:r>
            <a:r>
              <a:rPr lang="en-US" dirty="0" smtClean="0"/>
              <a:t>, and those that have a </a:t>
            </a:r>
            <a:r>
              <a:rPr lang="en-US" b="1" dirty="0" smtClean="0"/>
              <a:t>permanent</a:t>
            </a:r>
            <a:r>
              <a:rPr lang="en-US" dirty="0" smtClean="0"/>
              <a:t> effect on output as mostly </a:t>
            </a:r>
            <a:r>
              <a:rPr lang="en-US" u="sng" dirty="0" smtClean="0"/>
              <a:t>supply disturbances</a:t>
            </a:r>
            <a:r>
              <a:rPr lang="en-US" dirty="0" smtClean="0"/>
              <a:t>.</a:t>
            </a:r>
          </a:p>
          <a:p>
            <a:endParaRPr lang="en-US" dirty="0" smtClean="0"/>
          </a:p>
          <a:p>
            <a:endParaRPr lang="en-US" dirty="0"/>
          </a:p>
        </p:txBody>
      </p:sp>
      <p:sp>
        <p:nvSpPr>
          <p:cNvPr id="4" name="Title 1"/>
          <p:cNvSpPr txBox="1">
            <a:spLocks/>
          </p:cNvSpPr>
          <p:nvPr/>
        </p:nvSpPr>
        <p:spPr>
          <a:xfrm>
            <a:off x="2057400" y="381000"/>
            <a:ext cx="4876800" cy="762000"/>
          </a:xfrm>
          <a:prstGeom prst="rect">
            <a:avLst/>
          </a:prstGeom>
        </p:spPr>
        <p:txBody>
          <a:bodyPr vert="horz" anchor="ctr">
            <a:normAutofit/>
          </a:bodyPr>
          <a:lstStyle/>
          <a:p>
            <a:pPr marL="0" marR="0" lvl="0" indent="0" algn="ctr" fontAlgn="auto">
              <a:lnSpc>
                <a:spcPct val="100000"/>
              </a:lnSpc>
              <a:spcBef>
                <a:spcPct val="0"/>
              </a:spcBef>
              <a:spcAft>
                <a:spcPts val="0"/>
              </a:spcAft>
              <a:buClrTx/>
              <a:buSzTx/>
              <a:tabLst/>
              <a:defRPr/>
            </a:pPr>
            <a:r>
              <a:rPr lang="en-US" sz="2800" dirty="0">
                <a:gradFill>
                  <a:gsLst>
                    <a:gs pos="0">
                      <a:schemeClr val="tx1">
                        <a:lumMod val="50000"/>
                      </a:schemeClr>
                    </a:gs>
                    <a:gs pos="61000">
                      <a:schemeClr val="tx1"/>
                    </a:gs>
                  </a:gsLst>
                  <a:lin ang="5400000" scaled="0"/>
                </a:gradFill>
                <a:latin typeface="+mj-lt"/>
                <a:ea typeface="+mj-ea"/>
                <a:cs typeface="+mj-cs"/>
              </a:rPr>
              <a:t>Methodology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279136"/>
          </a:xfrm>
        </p:spPr>
        <p:txBody>
          <a:bodyPr>
            <a:normAutofit/>
          </a:bodyPr>
          <a:lstStyle/>
          <a:p>
            <a:pPr>
              <a:buNone/>
            </a:pPr>
            <a:r>
              <a:rPr lang="en-US" b="1" u="sng" dirty="0">
                <a:solidFill>
                  <a:schemeClr val="tx2"/>
                </a:solidFill>
              </a:rPr>
              <a:t>Step 1: Estimation of structural shocks</a:t>
            </a:r>
          </a:p>
          <a:p>
            <a:pPr>
              <a:buNone/>
            </a:pPr>
            <a:endParaRPr lang="en-US" dirty="0" smtClean="0"/>
          </a:p>
          <a:p>
            <a:r>
              <a:rPr lang="en-US" b="1" dirty="0" smtClean="0"/>
              <a:t>Supply shocks</a:t>
            </a:r>
            <a:r>
              <a:rPr lang="en-US" dirty="0" smtClean="0"/>
              <a:t>, which are associated with a shift in the aggregate supply curve, have both short- and long-term impacts on both output and prices. </a:t>
            </a:r>
          </a:p>
          <a:p>
            <a:endParaRPr lang="en-US" dirty="0" smtClean="0"/>
          </a:p>
          <a:p>
            <a:r>
              <a:rPr lang="en-US" b="1" dirty="0" smtClean="0"/>
              <a:t>Demand shocks </a:t>
            </a:r>
            <a:r>
              <a:rPr lang="en-US" dirty="0" smtClean="0"/>
              <a:t>also have short term effects on both variables. However, since the long-term supply curve is vertical, demand shocks do not have a long-term effect on the level of output.</a:t>
            </a:r>
            <a:endParaRPr lang="en-US" dirty="0"/>
          </a:p>
        </p:txBody>
      </p:sp>
      <p:sp>
        <p:nvSpPr>
          <p:cNvPr id="6" name="Title 1"/>
          <p:cNvSpPr txBox="1">
            <a:spLocks/>
          </p:cNvSpPr>
          <p:nvPr/>
        </p:nvSpPr>
        <p:spPr>
          <a:xfrm>
            <a:off x="2057400" y="381000"/>
            <a:ext cx="4876800" cy="762000"/>
          </a:xfrm>
          <a:prstGeom prst="rect">
            <a:avLst/>
          </a:prstGeom>
        </p:spPr>
        <p:txBody>
          <a:bodyPr vert="horz" anchor="ctr">
            <a:normAutofit/>
          </a:bodyPr>
          <a:lstStyle/>
          <a:p>
            <a:pPr marL="0" marR="0" lvl="0" indent="0" algn="ctr" fontAlgn="auto">
              <a:lnSpc>
                <a:spcPct val="100000"/>
              </a:lnSpc>
              <a:spcBef>
                <a:spcPct val="0"/>
              </a:spcBef>
              <a:spcAft>
                <a:spcPts val="0"/>
              </a:spcAft>
              <a:buClrTx/>
              <a:buSzTx/>
              <a:tabLst/>
              <a:defRPr/>
            </a:pPr>
            <a:r>
              <a:rPr lang="en-US" sz="2800" dirty="0">
                <a:gradFill>
                  <a:gsLst>
                    <a:gs pos="0">
                      <a:schemeClr val="tx1">
                        <a:lumMod val="50000"/>
                      </a:schemeClr>
                    </a:gs>
                    <a:gs pos="61000">
                      <a:schemeClr val="tx1"/>
                    </a:gs>
                  </a:gsLst>
                  <a:lin ang="5400000" scaled="0"/>
                </a:gradFill>
                <a:latin typeface="+mj-lt"/>
                <a:ea typeface="+mj-ea"/>
                <a:cs typeface="+mj-cs"/>
              </a:rPr>
              <a:t>Methodology</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7864"/>
            <a:ext cx="8229600" cy="5507736"/>
          </a:xfrm>
        </p:spPr>
        <p:txBody>
          <a:bodyPr>
            <a:normAutofit/>
          </a:bodyPr>
          <a:lstStyle/>
          <a:p>
            <a:pPr>
              <a:buNone/>
            </a:pPr>
            <a:r>
              <a:rPr lang="en-US" b="1" u="sng" dirty="0">
                <a:solidFill>
                  <a:schemeClr val="tx2"/>
                </a:solidFill>
              </a:rPr>
              <a:t>Step 1: Estimation of structural shocks</a:t>
            </a:r>
          </a:p>
          <a:p>
            <a:endParaRPr lang="en-GB" dirty="0" smtClean="0"/>
          </a:p>
          <a:p>
            <a:r>
              <a:rPr lang="en-GB" dirty="0" smtClean="0"/>
              <a:t>Starting from the theoretical considerations, changes in output and prices following a stationary stochastic process can be expressed in the form:</a:t>
            </a:r>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r>
              <a:rPr lang="en-GB" dirty="0" smtClean="0"/>
              <a:t>where </a:t>
            </a:r>
            <a:r>
              <a:rPr lang="en-GB" i="1" dirty="0" smtClean="0"/>
              <a:t>y</a:t>
            </a:r>
            <a:r>
              <a:rPr lang="en-GB" dirty="0" smtClean="0"/>
              <a:t> is output, </a:t>
            </a:r>
            <a:r>
              <a:rPr lang="en-GB" i="1" dirty="0" smtClean="0"/>
              <a:t>p</a:t>
            </a:r>
            <a:r>
              <a:rPr lang="en-GB" dirty="0" smtClean="0"/>
              <a:t> denotes prices, </a:t>
            </a:r>
            <a:r>
              <a:rPr lang="en-GB" i="1" dirty="0" err="1" smtClean="0"/>
              <a:t>ε</a:t>
            </a:r>
            <a:r>
              <a:rPr lang="en-GB" i="1" baseline="30000" dirty="0" err="1" smtClean="0"/>
              <a:t>S</a:t>
            </a:r>
            <a:r>
              <a:rPr lang="en-GB" dirty="0" smtClean="0"/>
              <a:t> and </a:t>
            </a:r>
            <a:r>
              <a:rPr lang="en-GB" i="1" dirty="0" err="1" smtClean="0"/>
              <a:t>ε</a:t>
            </a:r>
            <a:r>
              <a:rPr lang="en-GB" i="1" baseline="30000" dirty="0" err="1" smtClean="0"/>
              <a:t>D</a:t>
            </a:r>
            <a:r>
              <a:rPr lang="en-GB" dirty="0" smtClean="0"/>
              <a:t> are supply and demand shocks, respectively, </a:t>
            </a:r>
            <a:r>
              <a:rPr lang="en-GB" i="1" dirty="0" smtClean="0"/>
              <a:t>k</a:t>
            </a:r>
            <a:r>
              <a:rPr lang="en-GB" dirty="0" smtClean="0"/>
              <a:t> is number of lags, and coefficients </a:t>
            </a:r>
            <a:r>
              <a:rPr lang="en-GB" i="1" dirty="0" err="1" smtClean="0"/>
              <a:t>a</a:t>
            </a:r>
            <a:r>
              <a:rPr lang="en-GB" i="1" baseline="-25000" dirty="0" err="1" smtClean="0"/>
              <a:t>ij</a:t>
            </a:r>
            <a:r>
              <a:rPr lang="en-GB" dirty="0" smtClean="0"/>
              <a:t> denote the effects of structural shocks on the output (prices) after </a:t>
            </a:r>
            <a:r>
              <a:rPr lang="en-GB" i="1" dirty="0" smtClean="0"/>
              <a:t>k</a:t>
            </a:r>
            <a:r>
              <a:rPr lang="en-GB" dirty="0" smtClean="0"/>
              <a:t> periods.</a:t>
            </a:r>
            <a:endParaRPr lang="en-US" dirty="0" smtClean="0"/>
          </a:p>
        </p:txBody>
      </p:sp>
      <p:graphicFrame>
        <p:nvGraphicFramePr>
          <p:cNvPr id="65538" name="Object 2"/>
          <p:cNvGraphicFramePr>
            <a:graphicFrameLocks noChangeAspect="1"/>
          </p:cNvGraphicFramePr>
          <p:nvPr/>
        </p:nvGraphicFramePr>
        <p:xfrm>
          <a:off x="914400" y="3124200"/>
          <a:ext cx="3962400" cy="787846"/>
        </p:xfrm>
        <a:graphic>
          <a:graphicData uri="http://schemas.openxmlformats.org/presentationml/2006/ole">
            <mc:AlternateContent xmlns:mc="http://schemas.openxmlformats.org/markup-compatibility/2006">
              <mc:Choice xmlns:v="urn:schemas-microsoft-com:vml" Requires="v">
                <p:oleObj spid="_x0000_s65552" name="Equation" r:id="rId3" imgW="2171700" imgH="431800" progId="Equation.3">
                  <p:embed/>
                </p:oleObj>
              </mc:Choice>
              <mc:Fallback>
                <p:oleObj name="Equation" r:id="rId3" imgW="2171700" imgH="431800" progId="Equation.3">
                  <p:embed/>
                  <p:pic>
                    <p:nvPicPr>
                      <p:cNvPr id="0"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3124200"/>
                        <a:ext cx="3962400" cy="787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5539" name="Object 3"/>
          <p:cNvGraphicFramePr>
            <a:graphicFrameLocks noChangeAspect="1"/>
          </p:cNvGraphicFramePr>
          <p:nvPr/>
        </p:nvGraphicFramePr>
        <p:xfrm>
          <a:off x="914400" y="4038600"/>
          <a:ext cx="3877235" cy="762000"/>
        </p:xfrm>
        <a:graphic>
          <a:graphicData uri="http://schemas.openxmlformats.org/presentationml/2006/ole">
            <mc:AlternateContent xmlns:mc="http://schemas.openxmlformats.org/markup-compatibility/2006">
              <mc:Choice xmlns:v="urn:schemas-microsoft-com:vml" Requires="v">
                <p:oleObj spid="_x0000_s65553" name="Equation" r:id="rId5" imgW="2197100" imgH="431800" progId="Equation.3">
                  <p:embed/>
                </p:oleObj>
              </mc:Choice>
              <mc:Fallback>
                <p:oleObj name="Equation" r:id="rId5" imgW="2197100" imgH="431800" progId="Equation.3">
                  <p:embed/>
                  <p:pic>
                    <p:nvPicPr>
                      <p:cNvPr id="0" name="Picture 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4400" y="4038600"/>
                        <a:ext cx="387723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TextBox 5"/>
          <p:cNvSpPr txBox="1"/>
          <p:nvPr/>
        </p:nvSpPr>
        <p:spPr>
          <a:xfrm>
            <a:off x="5638800" y="3272135"/>
            <a:ext cx="696024" cy="461665"/>
          </a:xfrm>
          <a:prstGeom prst="rect">
            <a:avLst/>
          </a:prstGeom>
          <a:noFill/>
        </p:spPr>
        <p:txBody>
          <a:bodyPr wrap="none" rtlCol="0">
            <a:spAutoFit/>
          </a:bodyPr>
          <a:lstStyle/>
          <a:p>
            <a:r>
              <a:rPr lang="en-US" sz="2400" dirty="0" smtClean="0"/>
              <a:t>( 1 )</a:t>
            </a:r>
            <a:endParaRPr lang="en-US" sz="2400" dirty="0"/>
          </a:p>
        </p:txBody>
      </p:sp>
      <p:sp>
        <p:nvSpPr>
          <p:cNvPr id="7" name="TextBox 6"/>
          <p:cNvSpPr txBox="1"/>
          <p:nvPr/>
        </p:nvSpPr>
        <p:spPr>
          <a:xfrm>
            <a:off x="5638800" y="4186535"/>
            <a:ext cx="734496" cy="461665"/>
          </a:xfrm>
          <a:prstGeom prst="rect">
            <a:avLst/>
          </a:prstGeom>
          <a:noFill/>
        </p:spPr>
        <p:txBody>
          <a:bodyPr wrap="none" rtlCol="0">
            <a:spAutoFit/>
          </a:bodyPr>
          <a:lstStyle/>
          <a:p>
            <a:r>
              <a:rPr lang="en-US" sz="2400" dirty="0" smtClean="0"/>
              <a:t>( 2 )</a:t>
            </a:r>
            <a:endParaRPr lang="en-US" sz="2400" dirty="0"/>
          </a:p>
        </p:txBody>
      </p:sp>
      <p:sp>
        <p:nvSpPr>
          <p:cNvPr id="10" name="Title 1"/>
          <p:cNvSpPr txBox="1">
            <a:spLocks/>
          </p:cNvSpPr>
          <p:nvPr/>
        </p:nvSpPr>
        <p:spPr>
          <a:xfrm>
            <a:off x="2057400" y="381000"/>
            <a:ext cx="4876800" cy="762000"/>
          </a:xfrm>
          <a:prstGeom prst="rect">
            <a:avLst/>
          </a:prstGeom>
        </p:spPr>
        <p:txBody>
          <a:bodyPr vert="horz" anchor="ctr">
            <a:normAutofit/>
          </a:bodyPr>
          <a:lstStyle/>
          <a:p>
            <a:pPr marL="0" marR="0" lvl="0" indent="0" algn="ctr" fontAlgn="auto">
              <a:lnSpc>
                <a:spcPct val="100000"/>
              </a:lnSpc>
              <a:spcBef>
                <a:spcPct val="0"/>
              </a:spcBef>
              <a:spcAft>
                <a:spcPts val="0"/>
              </a:spcAft>
              <a:buClrTx/>
              <a:buSzTx/>
              <a:tabLst/>
              <a:defRPr/>
            </a:pPr>
            <a:r>
              <a:rPr lang="en-US" sz="2800" dirty="0">
                <a:gradFill>
                  <a:gsLst>
                    <a:gs pos="0">
                      <a:schemeClr val="tx1">
                        <a:lumMod val="50000"/>
                      </a:schemeClr>
                    </a:gs>
                    <a:gs pos="61000">
                      <a:schemeClr val="tx1"/>
                    </a:gs>
                  </a:gsLst>
                  <a:lin ang="5400000" scaled="0"/>
                </a:gradFill>
                <a:latin typeface="+mj-lt"/>
                <a:ea typeface="+mj-ea"/>
                <a:cs typeface="+mj-cs"/>
              </a:rPr>
              <a:t>Methodology</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13688"/>
            <a:ext cx="8229600" cy="5163312"/>
          </a:xfrm>
        </p:spPr>
        <p:txBody>
          <a:bodyPr>
            <a:normAutofit/>
          </a:bodyPr>
          <a:lstStyle/>
          <a:p>
            <a:pPr>
              <a:buNone/>
            </a:pPr>
            <a:r>
              <a:rPr lang="en-US" b="1" u="sng" dirty="0" smtClean="0">
                <a:solidFill>
                  <a:schemeClr val="tx2"/>
                </a:solidFill>
              </a:rPr>
              <a:t>Step 1: Estimation of structural shocks</a:t>
            </a:r>
          </a:p>
          <a:p>
            <a:endParaRPr lang="en-US" dirty="0" smtClean="0"/>
          </a:p>
          <a:p>
            <a:r>
              <a:rPr lang="en-GB" dirty="0" smtClean="0"/>
              <a:t>In practice, it is not possible to extract the supply and demand shocks in a straightforward manner from the previous system of equations because of simultaneity issues.</a:t>
            </a:r>
          </a:p>
          <a:p>
            <a:pPr>
              <a:buNone/>
            </a:pPr>
            <a:endParaRPr lang="en-US" dirty="0" smtClean="0"/>
          </a:p>
          <a:p>
            <a:r>
              <a:rPr lang="en-US" dirty="0" smtClean="0"/>
              <a:t>Let us consider stationary variables </a:t>
            </a:r>
            <a:r>
              <a:rPr lang="el-GR" i="1" dirty="0" smtClean="0"/>
              <a:t>Δ</a:t>
            </a:r>
            <a:r>
              <a:rPr lang="en-US" i="1" dirty="0" smtClean="0"/>
              <a:t>y</a:t>
            </a:r>
            <a:r>
              <a:rPr lang="en-US" i="1" baseline="-25000" dirty="0" smtClean="0"/>
              <a:t>t</a:t>
            </a:r>
            <a:r>
              <a:rPr lang="en-US" i="1" dirty="0" smtClean="0"/>
              <a:t> </a:t>
            </a:r>
            <a:r>
              <a:rPr lang="en-US" dirty="0" smtClean="0"/>
              <a:t>and</a:t>
            </a:r>
            <a:r>
              <a:rPr lang="en-US" i="1" dirty="0" smtClean="0"/>
              <a:t> </a:t>
            </a:r>
            <a:r>
              <a:rPr lang="el-GR" i="1" dirty="0" smtClean="0"/>
              <a:t>Δ</a:t>
            </a:r>
            <a:r>
              <a:rPr lang="en-US" i="1" dirty="0" smtClean="0"/>
              <a:t>p</a:t>
            </a:r>
            <a:r>
              <a:rPr lang="en-US" i="1" baseline="-25000" dirty="0" smtClean="0"/>
              <a:t>t</a:t>
            </a:r>
            <a:r>
              <a:rPr lang="en-US" i="1" dirty="0" smtClean="0"/>
              <a:t> </a:t>
            </a:r>
            <a:r>
              <a:rPr lang="en-US" dirty="0" smtClean="0"/>
              <a:t>defined as the first differences of logarithmic GDP and logarithmic prices:</a:t>
            </a:r>
          </a:p>
          <a:p>
            <a:pPr>
              <a:buNone/>
            </a:pPr>
            <a:endParaRPr lang="en-US" i="1" dirty="0" smtClean="0"/>
          </a:p>
          <a:p>
            <a:pPr>
              <a:buNone/>
            </a:pPr>
            <a:r>
              <a:rPr lang="en-US" i="1" dirty="0" smtClean="0"/>
              <a:t>	</a:t>
            </a:r>
            <a:r>
              <a:rPr lang="el-GR" i="1" dirty="0" smtClean="0"/>
              <a:t>Δ</a:t>
            </a:r>
            <a:r>
              <a:rPr lang="en-US" i="1" dirty="0" smtClean="0"/>
              <a:t>y</a:t>
            </a:r>
            <a:r>
              <a:rPr lang="en-US" i="1" baseline="-25000" dirty="0" smtClean="0"/>
              <a:t>t </a:t>
            </a:r>
            <a:r>
              <a:rPr lang="en-US" dirty="0" smtClean="0"/>
              <a:t>= log (</a:t>
            </a:r>
            <a:r>
              <a:rPr lang="en-US" i="1" dirty="0" smtClean="0"/>
              <a:t>GDP</a:t>
            </a:r>
            <a:r>
              <a:rPr lang="en-US" i="1" baseline="-25000" dirty="0" smtClean="0"/>
              <a:t>t</a:t>
            </a:r>
            <a:r>
              <a:rPr lang="en-US" dirty="0" smtClean="0"/>
              <a:t>) - log (</a:t>
            </a:r>
            <a:r>
              <a:rPr lang="en-US" i="1" dirty="0" smtClean="0"/>
              <a:t>GDP</a:t>
            </a:r>
            <a:r>
              <a:rPr lang="en-US" i="1" baseline="-25000" dirty="0" smtClean="0"/>
              <a:t>t-1</a:t>
            </a:r>
            <a:r>
              <a:rPr lang="en-US" dirty="0" smtClean="0"/>
              <a:t>) </a:t>
            </a:r>
            <a:endParaRPr lang="en-US" i="1" dirty="0" smtClean="0"/>
          </a:p>
          <a:p>
            <a:pPr>
              <a:buNone/>
            </a:pPr>
            <a:r>
              <a:rPr lang="en-US" i="1" dirty="0" smtClean="0"/>
              <a:t>	</a:t>
            </a:r>
            <a:r>
              <a:rPr lang="el-GR" i="1" dirty="0" smtClean="0"/>
              <a:t>Δ</a:t>
            </a:r>
            <a:r>
              <a:rPr lang="en-US" i="1" dirty="0" smtClean="0"/>
              <a:t>p</a:t>
            </a:r>
            <a:r>
              <a:rPr lang="en-US" i="1" baseline="-25000" dirty="0" smtClean="0"/>
              <a:t>t </a:t>
            </a:r>
            <a:r>
              <a:rPr lang="en-US" dirty="0" smtClean="0"/>
              <a:t>= log (</a:t>
            </a:r>
            <a:r>
              <a:rPr lang="en-US" i="1" dirty="0" smtClean="0"/>
              <a:t>P</a:t>
            </a:r>
            <a:r>
              <a:rPr lang="en-US" i="1" baseline="-25000" dirty="0" smtClean="0"/>
              <a:t>t</a:t>
            </a:r>
            <a:r>
              <a:rPr lang="en-US" dirty="0" smtClean="0"/>
              <a:t>) - log (</a:t>
            </a:r>
            <a:r>
              <a:rPr lang="en-US" i="1" dirty="0" smtClean="0"/>
              <a:t>P</a:t>
            </a:r>
            <a:r>
              <a:rPr lang="en-US" i="1" baseline="-25000" dirty="0" smtClean="0"/>
              <a:t>t-1</a:t>
            </a:r>
            <a:r>
              <a:rPr lang="en-US" dirty="0" smtClean="0"/>
              <a:t>)</a:t>
            </a:r>
            <a:endParaRPr lang="en-US" i="1" dirty="0" smtClean="0"/>
          </a:p>
        </p:txBody>
      </p:sp>
      <p:sp>
        <p:nvSpPr>
          <p:cNvPr id="6" name="Title 1"/>
          <p:cNvSpPr txBox="1">
            <a:spLocks/>
          </p:cNvSpPr>
          <p:nvPr/>
        </p:nvSpPr>
        <p:spPr>
          <a:xfrm>
            <a:off x="2057400" y="381000"/>
            <a:ext cx="4876800" cy="762000"/>
          </a:xfrm>
          <a:prstGeom prst="rect">
            <a:avLst/>
          </a:prstGeom>
        </p:spPr>
        <p:txBody>
          <a:bodyPr vert="horz" anchor="ctr">
            <a:normAutofit/>
          </a:bodyPr>
          <a:lstStyle/>
          <a:p>
            <a:pPr marL="0" marR="0" lvl="0" indent="0" algn="ctr" fontAlgn="auto">
              <a:lnSpc>
                <a:spcPct val="100000"/>
              </a:lnSpc>
              <a:spcBef>
                <a:spcPct val="0"/>
              </a:spcBef>
              <a:spcAft>
                <a:spcPts val="0"/>
              </a:spcAft>
              <a:buClrTx/>
              <a:buSzTx/>
              <a:tabLst/>
              <a:defRPr/>
            </a:pPr>
            <a:r>
              <a:rPr lang="en-US" sz="2800" dirty="0">
                <a:gradFill>
                  <a:gsLst>
                    <a:gs pos="0">
                      <a:schemeClr val="tx1">
                        <a:lumMod val="50000"/>
                      </a:schemeClr>
                    </a:gs>
                    <a:gs pos="61000">
                      <a:schemeClr val="tx1"/>
                    </a:gs>
                  </a:gsLst>
                  <a:lin ang="5400000" scaled="0"/>
                </a:gradFill>
                <a:latin typeface="+mj-lt"/>
                <a:ea typeface="+mj-ea"/>
                <a:cs typeface="+mj-cs"/>
              </a:rPr>
              <a:t>Methodology</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821936"/>
          </a:xfrm>
        </p:spPr>
        <p:txBody>
          <a:bodyPr>
            <a:normAutofit lnSpcReduction="10000"/>
          </a:bodyPr>
          <a:lstStyle/>
          <a:p>
            <a:r>
              <a:rPr lang="en-US" b="1" dirty="0" smtClean="0"/>
              <a:t>Objectives of the study</a:t>
            </a:r>
          </a:p>
          <a:p>
            <a:pPr marL="0" indent="0">
              <a:buNone/>
            </a:pPr>
            <a:endParaRPr lang="en-US" b="1" dirty="0" smtClean="0"/>
          </a:p>
          <a:p>
            <a:r>
              <a:rPr lang="en-US" dirty="0"/>
              <a:t>Main findings</a:t>
            </a:r>
          </a:p>
          <a:p>
            <a:pPr marL="0" indent="0">
              <a:buNone/>
            </a:pPr>
            <a:endParaRPr lang="en-US" dirty="0" smtClean="0"/>
          </a:p>
          <a:p>
            <a:r>
              <a:rPr lang="en-US" dirty="0" smtClean="0"/>
              <a:t>Contributions</a:t>
            </a:r>
            <a:endParaRPr lang="en-US" dirty="0"/>
          </a:p>
          <a:p>
            <a:endParaRPr lang="en-US" dirty="0" smtClean="0"/>
          </a:p>
          <a:p>
            <a:r>
              <a:rPr lang="en-US" dirty="0" smtClean="0"/>
              <a:t>Literature review</a:t>
            </a:r>
          </a:p>
          <a:p>
            <a:endParaRPr lang="en-US" dirty="0" smtClean="0"/>
          </a:p>
          <a:p>
            <a:r>
              <a:rPr lang="en-US" dirty="0" smtClean="0"/>
              <a:t>Methodology</a:t>
            </a:r>
          </a:p>
          <a:p>
            <a:endParaRPr lang="en-US" dirty="0" smtClean="0"/>
          </a:p>
          <a:p>
            <a:r>
              <a:rPr lang="en-US" dirty="0" smtClean="0"/>
              <a:t>Estimation of variables and data description</a:t>
            </a:r>
          </a:p>
          <a:p>
            <a:endParaRPr lang="en-US" dirty="0" smtClean="0"/>
          </a:p>
          <a:p>
            <a:r>
              <a:rPr lang="en-US" dirty="0" smtClean="0"/>
              <a:t>Results and consistency tests</a:t>
            </a:r>
          </a:p>
          <a:p>
            <a:pPr marL="0" indent="0">
              <a:buNone/>
            </a:pPr>
            <a:endParaRPr lang="en-US" dirty="0" smtClean="0"/>
          </a:p>
          <a:p>
            <a:r>
              <a:rPr lang="en-US" dirty="0" smtClean="0"/>
              <a:t>Conclusion</a:t>
            </a:r>
          </a:p>
          <a:p>
            <a:endParaRPr lang="en-US" dirty="0" smtClean="0"/>
          </a:p>
        </p:txBody>
      </p:sp>
      <p:sp>
        <p:nvSpPr>
          <p:cNvPr id="2" name="Title 1"/>
          <p:cNvSpPr>
            <a:spLocks noGrp="1"/>
          </p:cNvSpPr>
          <p:nvPr>
            <p:ph type="title"/>
          </p:nvPr>
        </p:nvSpPr>
        <p:spPr>
          <a:xfrm>
            <a:off x="457200" y="381000"/>
            <a:ext cx="8229600" cy="1066800"/>
          </a:xfrm>
        </p:spPr>
        <p:txBody>
          <a:bodyPr/>
          <a:lstStyle/>
          <a:p>
            <a:r>
              <a:rPr lang="en-US" dirty="0" smtClean="0"/>
              <a:t>Structure of the presentation</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5126736"/>
          </a:xfrm>
        </p:spPr>
        <p:txBody>
          <a:bodyPr>
            <a:normAutofit fontScale="92500" lnSpcReduction="10000"/>
          </a:bodyPr>
          <a:lstStyle/>
          <a:p>
            <a:pPr>
              <a:buNone/>
            </a:pPr>
            <a:r>
              <a:rPr lang="en-US" sz="1900" b="1" u="sng" dirty="0" smtClean="0">
                <a:solidFill>
                  <a:schemeClr val="tx2"/>
                </a:solidFill>
              </a:rPr>
              <a:t>Step 1: Estimation of structural shocks</a:t>
            </a:r>
          </a:p>
          <a:p>
            <a:endParaRPr lang="en-GB" sz="2400" dirty="0" smtClean="0"/>
          </a:p>
          <a:p>
            <a:r>
              <a:rPr lang="en-GB" sz="1900" dirty="0" smtClean="0"/>
              <a:t>Then, the following reduced form VAR representation can be used: </a:t>
            </a:r>
          </a:p>
          <a:p>
            <a:endParaRPr lang="en-GB" sz="1900" dirty="0" smtClean="0"/>
          </a:p>
          <a:p>
            <a:endParaRPr lang="en-GB" sz="2200" dirty="0" smtClean="0"/>
          </a:p>
          <a:p>
            <a:endParaRPr lang="en-US" sz="2200" dirty="0" smtClean="0"/>
          </a:p>
          <a:p>
            <a:endParaRPr lang="en-US" sz="2200" dirty="0" smtClean="0"/>
          </a:p>
          <a:p>
            <a:endParaRPr lang="en-US" sz="2200" dirty="0" smtClean="0"/>
          </a:p>
          <a:p>
            <a:pPr>
              <a:buNone/>
            </a:pPr>
            <a:endParaRPr lang="en-US" sz="2200" dirty="0" smtClean="0"/>
          </a:p>
          <a:p>
            <a:pPr>
              <a:buNone/>
            </a:pPr>
            <a:r>
              <a:rPr lang="en-GB" sz="2200" dirty="0" smtClean="0"/>
              <a:t>	</a:t>
            </a:r>
          </a:p>
          <a:p>
            <a:pPr>
              <a:buNone/>
            </a:pPr>
            <a:r>
              <a:rPr lang="en-GB" sz="2200" dirty="0" smtClean="0"/>
              <a:t>	where </a:t>
            </a:r>
            <a:r>
              <a:rPr lang="en-GB" sz="2200" i="1" dirty="0" err="1" smtClean="0"/>
              <a:t>b</a:t>
            </a:r>
            <a:r>
              <a:rPr lang="en-GB" sz="2200" i="1" baseline="-25000" dirty="0" err="1" smtClean="0"/>
              <a:t>ij</a:t>
            </a:r>
            <a:r>
              <a:rPr lang="en-GB" sz="2200" dirty="0" smtClean="0"/>
              <a:t> denotes coefficients and </a:t>
            </a:r>
            <a:r>
              <a:rPr lang="en-GB" sz="2200" i="1" dirty="0" smtClean="0"/>
              <a:t>K</a:t>
            </a:r>
            <a:r>
              <a:rPr lang="en-GB" sz="2200" dirty="0" smtClean="0"/>
              <a:t> is the lag length chosen.</a:t>
            </a:r>
          </a:p>
          <a:p>
            <a:pPr>
              <a:buNone/>
            </a:pPr>
            <a:endParaRPr lang="en-GB" sz="2200" dirty="0" smtClean="0"/>
          </a:p>
          <a:p>
            <a:pPr>
              <a:buNone/>
            </a:pPr>
            <a:r>
              <a:rPr lang="en-GB" sz="2200" dirty="0" smtClean="0"/>
              <a:t>	</a:t>
            </a:r>
            <a:r>
              <a:rPr lang="en-GB" sz="1900" dirty="0" smtClean="0"/>
              <a:t>The white-noise disturbances </a:t>
            </a:r>
            <a:r>
              <a:rPr lang="en-GB" sz="1900" i="1" dirty="0" smtClean="0"/>
              <a:t>u</a:t>
            </a:r>
            <a:r>
              <a:rPr lang="en-GB" sz="1900" i="1" baseline="30000" dirty="0" smtClean="0"/>
              <a:t>y</a:t>
            </a:r>
            <a:r>
              <a:rPr lang="en-GB" sz="1900" dirty="0" smtClean="0"/>
              <a:t> and </a:t>
            </a:r>
            <a:r>
              <a:rPr lang="en-GB" sz="1900" i="1" dirty="0" smtClean="0"/>
              <a:t>u</a:t>
            </a:r>
            <a:r>
              <a:rPr lang="en-GB" sz="1900" i="1" baseline="30000" dirty="0" smtClean="0"/>
              <a:t>p</a:t>
            </a:r>
            <a:r>
              <a:rPr lang="en-GB" sz="1900" dirty="0" smtClean="0"/>
              <a:t> are not structural; they rather represent the unexplained components in the equations for output growth and inflation movements.</a:t>
            </a:r>
          </a:p>
          <a:p>
            <a:endParaRPr lang="en-GB" sz="2400" baseline="-25000" dirty="0" smtClean="0"/>
          </a:p>
          <a:p>
            <a:endParaRPr lang="en-GB" sz="2400" baseline="-25000" dirty="0" smtClean="0"/>
          </a:p>
          <a:p>
            <a:endParaRPr lang="en-US" sz="2400" dirty="0" smtClean="0"/>
          </a:p>
        </p:txBody>
      </p:sp>
      <p:graphicFrame>
        <p:nvGraphicFramePr>
          <p:cNvPr id="32770" name="Object 2"/>
          <p:cNvGraphicFramePr>
            <a:graphicFrameLocks noChangeAspect="1"/>
          </p:cNvGraphicFramePr>
          <p:nvPr/>
        </p:nvGraphicFramePr>
        <p:xfrm>
          <a:off x="838200" y="2438400"/>
          <a:ext cx="6019800" cy="976244"/>
        </p:xfrm>
        <a:graphic>
          <a:graphicData uri="http://schemas.openxmlformats.org/presentationml/2006/ole">
            <mc:AlternateContent xmlns:mc="http://schemas.openxmlformats.org/markup-compatibility/2006">
              <mc:Choice xmlns:v="urn:schemas-microsoft-com:vml" Requires="v">
                <p:oleObj spid="_x0000_s32784" name="Equation" r:id="rId3" imgW="2628900" imgH="431800" progId="Equation.3">
                  <p:embed/>
                </p:oleObj>
              </mc:Choice>
              <mc:Fallback>
                <p:oleObj name="Equation" r:id="rId3" imgW="2628900" imgH="431800" progId="Equation.3">
                  <p:embed/>
                  <p:pic>
                    <p:nvPicPr>
                      <p:cNvPr id="0"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2438400"/>
                        <a:ext cx="6019800" cy="976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2771" name="Object 3"/>
          <p:cNvGraphicFramePr>
            <a:graphicFrameLocks noChangeAspect="1"/>
          </p:cNvGraphicFramePr>
          <p:nvPr/>
        </p:nvGraphicFramePr>
        <p:xfrm>
          <a:off x="838200" y="3276600"/>
          <a:ext cx="6118411" cy="990600"/>
        </p:xfrm>
        <a:graphic>
          <a:graphicData uri="http://schemas.openxmlformats.org/presentationml/2006/ole">
            <mc:AlternateContent xmlns:mc="http://schemas.openxmlformats.org/markup-compatibility/2006">
              <mc:Choice xmlns:v="urn:schemas-microsoft-com:vml" Requires="v">
                <p:oleObj spid="_x0000_s32785" name="Equation" r:id="rId5" imgW="2667000" imgH="431800" progId="Equation.3">
                  <p:embed/>
                </p:oleObj>
              </mc:Choice>
              <mc:Fallback>
                <p:oleObj name="Equation" r:id="rId5" imgW="2667000" imgH="431800" progId="Equation.3">
                  <p:embed/>
                  <p:pic>
                    <p:nvPicPr>
                      <p:cNvPr id="0" name="Picture 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8200" y="3276600"/>
                        <a:ext cx="6118411"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TextBox 5"/>
          <p:cNvSpPr txBox="1"/>
          <p:nvPr/>
        </p:nvSpPr>
        <p:spPr>
          <a:xfrm>
            <a:off x="7467600" y="2743200"/>
            <a:ext cx="686406" cy="430887"/>
          </a:xfrm>
          <a:prstGeom prst="rect">
            <a:avLst/>
          </a:prstGeom>
          <a:noFill/>
        </p:spPr>
        <p:txBody>
          <a:bodyPr wrap="none" rtlCol="0">
            <a:spAutoFit/>
          </a:bodyPr>
          <a:lstStyle/>
          <a:p>
            <a:r>
              <a:rPr lang="en-US" sz="2200" dirty="0" smtClean="0"/>
              <a:t>( 3 )</a:t>
            </a:r>
            <a:endParaRPr lang="en-US" sz="2200" dirty="0"/>
          </a:p>
        </p:txBody>
      </p:sp>
      <p:sp>
        <p:nvSpPr>
          <p:cNvPr id="7" name="TextBox 6"/>
          <p:cNvSpPr txBox="1"/>
          <p:nvPr/>
        </p:nvSpPr>
        <p:spPr>
          <a:xfrm>
            <a:off x="7467600" y="3505200"/>
            <a:ext cx="686406" cy="430887"/>
          </a:xfrm>
          <a:prstGeom prst="rect">
            <a:avLst/>
          </a:prstGeom>
          <a:noFill/>
        </p:spPr>
        <p:txBody>
          <a:bodyPr wrap="none" rtlCol="0">
            <a:spAutoFit/>
          </a:bodyPr>
          <a:lstStyle/>
          <a:p>
            <a:r>
              <a:rPr lang="en-US" sz="2200" dirty="0" smtClean="0"/>
              <a:t>( 4 )</a:t>
            </a:r>
            <a:endParaRPr lang="en-US" sz="2200" dirty="0"/>
          </a:p>
        </p:txBody>
      </p:sp>
      <p:sp>
        <p:nvSpPr>
          <p:cNvPr id="9" name="Title 1"/>
          <p:cNvSpPr txBox="1">
            <a:spLocks/>
          </p:cNvSpPr>
          <p:nvPr/>
        </p:nvSpPr>
        <p:spPr>
          <a:xfrm>
            <a:off x="2057400" y="381000"/>
            <a:ext cx="4876800" cy="762000"/>
          </a:xfrm>
          <a:prstGeom prst="rect">
            <a:avLst/>
          </a:prstGeom>
        </p:spPr>
        <p:txBody>
          <a:bodyPr vert="horz" anchor="ctr">
            <a:normAutofit/>
          </a:bodyPr>
          <a:lstStyle/>
          <a:p>
            <a:pPr marL="0" marR="0" lvl="0" indent="0" algn="ctr" fontAlgn="auto">
              <a:lnSpc>
                <a:spcPct val="100000"/>
              </a:lnSpc>
              <a:spcBef>
                <a:spcPct val="0"/>
              </a:spcBef>
              <a:spcAft>
                <a:spcPts val="0"/>
              </a:spcAft>
              <a:buClrTx/>
              <a:buSzTx/>
              <a:tabLst/>
              <a:defRPr/>
            </a:pPr>
            <a:r>
              <a:rPr lang="en-US" sz="2800" dirty="0">
                <a:gradFill>
                  <a:gsLst>
                    <a:gs pos="0">
                      <a:schemeClr val="tx1">
                        <a:lumMod val="50000"/>
                      </a:schemeClr>
                    </a:gs>
                    <a:gs pos="61000">
                      <a:schemeClr val="tx1"/>
                    </a:gs>
                  </a:gsLst>
                  <a:lin ang="5400000" scaled="0"/>
                </a:gradFill>
                <a:latin typeface="+mj-lt"/>
                <a:ea typeface="+mj-ea"/>
                <a:cs typeface="+mj-cs"/>
              </a:rPr>
              <a:t>Methodology</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71600"/>
            <a:ext cx="8229600" cy="5334000"/>
          </a:xfrm>
        </p:spPr>
        <p:txBody>
          <a:bodyPr>
            <a:normAutofit/>
          </a:bodyPr>
          <a:lstStyle/>
          <a:p>
            <a:pPr>
              <a:buNone/>
            </a:pPr>
            <a:r>
              <a:rPr lang="en-US" sz="2000" b="1" u="sng" dirty="0" smtClean="0">
                <a:solidFill>
                  <a:schemeClr val="tx2"/>
                </a:solidFill>
              </a:rPr>
              <a:t>Step 1: Estimation of structural shocks</a:t>
            </a:r>
          </a:p>
          <a:p>
            <a:r>
              <a:rPr lang="en-GB" sz="2000" dirty="0" smtClean="0"/>
              <a:t>The critical insight for identification of the supply and demand shocks is that the unexplained components of output and prices from equation (3) and (4) are composites of the structural shocks from equations (1) and (2). </a:t>
            </a:r>
          </a:p>
          <a:p>
            <a:endParaRPr lang="en-GB" sz="2000" dirty="0" smtClean="0"/>
          </a:p>
          <a:p>
            <a:r>
              <a:rPr lang="en-GB" sz="2000" dirty="0" smtClean="0"/>
              <a:t>In other words, the VAR residuals are a linear combination of supply and demand shocks in the matrix form </a:t>
            </a:r>
            <a:r>
              <a:rPr lang="en-GB" sz="2000" i="1" dirty="0" err="1" smtClean="0"/>
              <a:t>u</a:t>
            </a:r>
            <a:r>
              <a:rPr lang="en-GB" sz="2000" i="1" baseline="-25000" dirty="0" err="1" smtClean="0"/>
              <a:t>t</a:t>
            </a:r>
            <a:r>
              <a:rPr lang="en-GB" sz="2000" i="1" dirty="0" smtClean="0"/>
              <a:t>=C*</a:t>
            </a:r>
            <a:r>
              <a:rPr lang="en-GB" sz="2000" i="1" dirty="0" err="1" smtClean="0"/>
              <a:t>ε</a:t>
            </a:r>
            <a:r>
              <a:rPr lang="en-GB" sz="2000" i="1" baseline="-25000" dirty="0" err="1" smtClean="0"/>
              <a:t>t</a:t>
            </a:r>
            <a:r>
              <a:rPr lang="en-GB" sz="2000" dirty="0" smtClean="0"/>
              <a:t>.</a:t>
            </a:r>
          </a:p>
          <a:p>
            <a:pPr>
              <a:buNone/>
            </a:pPr>
            <a:endParaRPr lang="en-GB" sz="1600" baseline="-25000" dirty="0" smtClean="0"/>
          </a:p>
          <a:p>
            <a:endParaRPr lang="en-GB" sz="1600" dirty="0" smtClean="0"/>
          </a:p>
          <a:p>
            <a:endParaRPr lang="en-GB" sz="1600" dirty="0" smtClean="0"/>
          </a:p>
          <a:p>
            <a:endParaRPr lang="en-GB" sz="1600" dirty="0" smtClean="0"/>
          </a:p>
          <a:p>
            <a:endParaRPr lang="en-GB" sz="1600" dirty="0" smtClean="0"/>
          </a:p>
          <a:p>
            <a:endParaRPr lang="en-US" dirty="0"/>
          </a:p>
        </p:txBody>
      </p:sp>
      <p:graphicFrame>
        <p:nvGraphicFramePr>
          <p:cNvPr id="60417" name="Object 1"/>
          <p:cNvGraphicFramePr>
            <a:graphicFrameLocks noChangeAspect="1"/>
          </p:cNvGraphicFramePr>
          <p:nvPr/>
        </p:nvGraphicFramePr>
        <p:xfrm>
          <a:off x="838199" y="5105400"/>
          <a:ext cx="2743201" cy="566531"/>
        </p:xfrm>
        <a:graphic>
          <a:graphicData uri="http://schemas.openxmlformats.org/presentationml/2006/ole">
            <mc:AlternateContent xmlns:mc="http://schemas.openxmlformats.org/markup-compatibility/2006">
              <mc:Choice xmlns:v="urn:schemas-microsoft-com:vml" Requires="v">
                <p:oleObj spid="_x0000_s60431" name="Equation" r:id="rId3" imgW="1168400" imgH="241300" progId="Equation.3">
                  <p:embed/>
                </p:oleObj>
              </mc:Choice>
              <mc:Fallback>
                <p:oleObj name="Equation" r:id="rId3" imgW="1168400" imgH="241300" progId="Equation.3">
                  <p:embed/>
                  <p:pic>
                    <p:nvPicPr>
                      <p:cNvPr id="0"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199" y="5105400"/>
                        <a:ext cx="2743201" cy="566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0418" name="Object 2"/>
          <p:cNvGraphicFramePr>
            <a:graphicFrameLocks noChangeAspect="1"/>
          </p:cNvGraphicFramePr>
          <p:nvPr/>
        </p:nvGraphicFramePr>
        <p:xfrm>
          <a:off x="838200" y="5791200"/>
          <a:ext cx="2638926" cy="533400"/>
        </p:xfrm>
        <a:graphic>
          <a:graphicData uri="http://schemas.openxmlformats.org/presentationml/2006/ole">
            <mc:AlternateContent xmlns:mc="http://schemas.openxmlformats.org/markup-compatibility/2006">
              <mc:Choice xmlns:v="urn:schemas-microsoft-com:vml" Requires="v">
                <p:oleObj spid="_x0000_s60432" name="Equation" r:id="rId5" imgW="1193800" imgH="241300" progId="Equation.3">
                  <p:embed/>
                </p:oleObj>
              </mc:Choice>
              <mc:Fallback>
                <p:oleObj name="Equation" r:id="rId5" imgW="1193800" imgH="241300" progId="Equation.3">
                  <p:embed/>
                  <p:pic>
                    <p:nvPicPr>
                      <p:cNvPr id="0" name="Picture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8200" y="5791200"/>
                        <a:ext cx="2638926"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TextBox 5"/>
          <p:cNvSpPr txBox="1"/>
          <p:nvPr/>
        </p:nvSpPr>
        <p:spPr>
          <a:xfrm>
            <a:off x="4648200" y="5181600"/>
            <a:ext cx="686406" cy="430887"/>
          </a:xfrm>
          <a:prstGeom prst="rect">
            <a:avLst/>
          </a:prstGeom>
          <a:noFill/>
        </p:spPr>
        <p:txBody>
          <a:bodyPr wrap="none" rtlCol="0">
            <a:spAutoFit/>
          </a:bodyPr>
          <a:lstStyle/>
          <a:p>
            <a:r>
              <a:rPr lang="en-US" sz="2200" dirty="0" smtClean="0"/>
              <a:t>( 5 )</a:t>
            </a:r>
            <a:endParaRPr lang="en-US" sz="2200" dirty="0"/>
          </a:p>
        </p:txBody>
      </p:sp>
      <p:sp>
        <p:nvSpPr>
          <p:cNvPr id="7" name="TextBox 6"/>
          <p:cNvSpPr txBox="1"/>
          <p:nvPr/>
        </p:nvSpPr>
        <p:spPr>
          <a:xfrm>
            <a:off x="4648200" y="5791200"/>
            <a:ext cx="686406" cy="430887"/>
          </a:xfrm>
          <a:prstGeom prst="rect">
            <a:avLst/>
          </a:prstGeom>
          <a:noFill/>
        </p:spPr>
        <p:txBody>
          <a:bodyPr wrap="none" rtlCol="0">
            <a:spAutoFit/>
          </a:bodyPr>
          <a:lstStyle/>
          <a:p>
            <a:r>
              <a:rPr lang="en-US" sz="2200" dirty="0" smtClean="0"/>
              <a:t>( 6 )</a:t>
            </a:r>
            <a:endParaRPr lang="en-US" sz="2200" dirty="0"/>
          </a:p>
        </p:txBody>
      </p:sp>
      <p:sp>
        <p:nvSpPr>
          <p:cNvPr id="10" name="Title 1"/>
          <p:cNvSpPr txBox="1">
            <a:spLocks/>
          </p:cNvSpPr>
          <p:nvPr/>
        </p:nvSpPr>
        <p:spPr>
          <a:xfrm>
            <a:off x="2057400" y="381000"/>
            <a:ext cx="4876800" cy="762000"/>
          </a:xfrm>
          <a:prstGeom prst="rect">
            <a:avLst/>
          </a:prstGeom>
        </p:spPr>
        <p:txBody>
          <a:bodyPr vert="horz" anchor="ctr">
            <a:normAutofit/>
          </a:bodyPr>
          <a:lstStyle/>
          <a:p>
            <a:pPr marL="0" marR="0" lvl="0" indent="0" algn="ctr" fontAlgn="auto">
              <a:lnSpc>
                <a:spcPct val="100000"/>
              </a:lnSpc>
              <a:spcBef>
                <a:spcPct val="0"/>
              </a:spcBef>
              <a:spcAft>
                <a:spcPts val="0"/>
              </a:spcAft>
              <a:buClrTx/>
              <a:buSzTx/>
              <a:tabLst/>
              <a:defRPr/>
            </a:pPr>
            <a:r>
              <a:rPr lang="en-US" sz="2800" dirty="0">
                <a:gradFill>
                  <a:gsLst>
                    <a:gs pos="0">
                      <a:schemeClr val="tx1">
                        <a:lumMod val="50000"/>
                      </a:schemeClr>
                    </a:gs>
                    <a:gs pos="61000">
                      <a:schemeClr val="tx1"/>
                    </a:gs>
                  </a:gsLst>
                  <a:lin ang="5400000" scaled="0"/>
                </a:gradFill>
                <a:latin typeface="+mj-lt"/>
                <a:ea typeface="+mj-ea"/>
                <a:cs typeface="+mj-cs"/>
              </a:rPr>
              <a:t>Methodology</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610600" cy="5486400"/>
          </a:xfrm>
        </p:spPr>
        <p:txBody>
          <a:bodyPr>
            <a:normAutofit/>
          </a:bodyPr>
          <a:lstStyle/>
          <a:p>
            <a:pPr>
              <a:buNone/>
            </a:pPr>
            <a:r>
              <a:rPr lang="en-US" sz="2000" b="1" u="sng" dirty="0" smtClean="0">
                <a:solidFill>
                  <a:schemeClr val="tx2"/>
                </a:solidFill>
              </a:rPr>
              <a:t>Step 1: Estimation of structural shocks</a:t>
            </a:r>
          </a:p>
          <a:p>
            <a:pPr>
              <a:buNone/>
            </a:pPr>
            <a:endParaRPr lang="en-GB" sz="2000" dirty="0" smtClean="0"/>
          </a:p>
          <a:p>
            <a:r>
              <a:rPr lang="en-GB" sz="2000" dirty="0" smtClean="0"/>
              <a:t>The main contribution of Blanchard and </a:t>
            </a:r>
            <a:r>
              <a:rPr lang="en-GB" sz="2000" dirty="0" err="1" smtClean="0"/>
              <a:t>Quah</a:t>
            </a:r>
            <a:r>
              <a:rPr lang="en-GB" sz="2000" dirty="0" smtClean="0"/>
              <a:t> (1989) and </a:t>
            </a:r>
            <a:r>
              <a:rPr lang="en-GB" sz="2000" dirty="0" err="1" smtClean="0"/>
              <a:t>Bayoumi</a:t>
            </a:r>
            <a:r>
              <a:rPr lang="en-GB" sz="2000" dirty="0" smtClean="0"/>
              <a:t> and Eichengreen (1993) consist of recovering the four coefficients in matrix </a:t>
            </a:r>
            <a:r>
              <a:rPr lang="en-GB" sz="2000" i="1" dirty="0" smtClean="0"/>
              <a:t>C</a:t>
            </a:r>
            <a:r>
              <a:rPr lang="en-GB" sz="2000" dirty="0" smtClean="0"/>
              <a:t>. </a:t>
            </a:r>
          </a:p>
          <a:p>
            <a:endParaRPr lang="en-GB" sz="1200" dirty="0" smtClean="0"/>
          </a:p>
          <a:p>
            <a:r>
              <a:rPr lang="en-GB" sz="2000" dirty="0" smtClean="0"/>
              <a:t>They define four restrictions necessary for identification of the four coefficients of matrix </a:t>
            </a:r>
            <a:r>
              <a:rPr lang="en-GB" sz="2000" i="1" dirty="0" smtClean="0"/>
              <a:t>C</a:t>
            </a:r>
            <a:r>
              <a:rPr lang="en-GB" sz="2000" dirty="0" smtClean="0"/>
              <a:t> in the following way:</a:t>
            </a:r>
          </a:p>
          <a:p>
            <a:pPr>
              <a:buNone/>
            </a:pPr>
            <a:r>
              <a:rPr lang="en-GB" sz="1200" dirty="0" smtClean="0"/>
              <a:t> </a:t>
            </a:r>
            <a:endParaRPr lang="en-US" sz="1200" dirty="0" smtClean="0"/>
          </a:p>
          <a:p>
            <a:pPr lvl="1"/>
            <a:r>
              <a:rPr lang="en-GB" sz="1800" i="1" dirty="0" smtClean="0"/>
              <a:t>Restriction 1:</a:t>
            </a:r>
            <a:r>
              <a:rPr lang="en-GB" sz="1800" dirty="0" smtClean="0"/>
              <a:t> The variance of supply shocks is unity: </a:t>
            </a:r>
            <a:r>
              <a:rPr lang="en-GB" sz="1800" dirty="0" err="1" smtClean="0"/>
              <a:t>Var</a:t>
            </a:r>
            <a:r>
              <a:rPr lang="en-GB" sz="1800" dirty="0" smtClean="0"/>
              <a:t>(</a:t>
            </a:r>
            <a:r>
              <a:rPr lang="en-GB" sz="1800" i="1" dirty="0" err="1" smtClean="0"/>
              <a:t>ε</a:t>
            </a:r>
            <a:r>
              <a:rPr lang="en-GB" sz="1800" i="1" baseline="30000" dirty="0" err="1" smtClean="0"/>
              <a:t>S</a:t>
            </a:r>
            <a:r>
              <a:rPr lang="en-GB" sz="1800" i="1" dirty="0" smtClean="0"/>
              <a:t>)</a:t>
            </a:r>
            <a:r>
              <a:rPr lang="en-GB" sz="1800" dirty="0" smtClean="0"/>
              <a:t>=1</a:t>
            </a:r>
            <a:endParaRPr lang="en-US" sz="1800" dirty="0" smtClean="0"/>
          </a:p>
          <a:p>
            <a:pPr lvl="1"/>
            <a:r>
              <a:rPr lang="en-GB" sz="1800" i="1" dirty="0" smtClean="0"/>
              <a:t>Restriction 2:</a:t>
            </a:r>
            <a:r>
              <a:rPr lang="en-GB" sz="1800" dirty="0" smtClean="0"/>
              <a:t> The variance of demand shocks is unity: </a:t>
            </a:r>
            <a:r>
              <a:rPr lang="en-GB" sz="1800" dirty="0" err="1" smtClean="0"/>
              <a:t>Var</a:t>
            </a:r>
            <a:r>
              <a:rPr lang="en-GB" sz="1800" dirty="0" smtClean="0"/>
              <a:t>(</a:t>
            </a:r>
            <a:r>
              <a:rPr lang="en-GB" sz="1800" i="1" dirty="0" err="1" smtClean="0"/>
              <a:t>ε</a:t>
            </a:r>
            <a:r>
              <a:rPr lang="en-GB" sz="1800" i="1" baseline="30000" dirty="0" err="1" smtClean="0"/>
              <a:t>D</a:t>
            </a:r>
            <a:r>
              <a:rPr lang="en-GB" sz="1800" i="1" dirty="0" smtClean="0"/>
              <a:t>)</a:t>
            </a:r>
            <a:r>
              <a:rPr lang="en-GB" sz="1800" dirty="0" smtClean="0"/>
              <a:t>=1</a:t>
            </a:r>
            <a:endParaRPr lang="en-US" sz="1800" dirty="0" smtClean="0"/>
          </a:p>
          <a:p>
            <a:pPr lvl="1"/>
            <a:r>
              <a:rPr lang="en-GB" sz="1800" i="1" dirty="0" smtClean="0"/>
              <a:t>Restriction 3:</a:t>
            </a:r>
            <a:r>
              <a:rPr lang="en-GB" sz="1800" dirty="0" smtClean="0"/>
              <a:t> The supply and demand shocks are orthogonal, implying that: </a:t>
            </a:r>
            <a:r>
              <a:rPr lang="en-GB" sz="1800" dirty="0" err="1" smtClean="0"/>
              <a:t>Cov</a:t>
            </a:r>
            <a:r>
              <a:rPr lang="en-GB" sz="1800" dirty="0" smtClean="0"/>
              <a:t> (</a:t>
            </a:r>
            <a:r>
              <a:rPr lang="en-GB" sz="1800" i="1" dirty="0" err="1" smtClean="0"/>
              <a:t>ε</a:t>
            </a:r>
            <a:r>
              <a:rPr lang="en-GB" sz="1800" i="1" baseline="30000" dirty="0" err="1" smtClean="0"/>
              <a:t>S</a:t>
            </a:r>
            <a:r>
              <a:rPr lang="en-GB" sz="1800" dirty="0" smtClean="0"/>
              <a:t>, </a:t>
            </a:r>
            <a:r>
              <a:rPr lang="en-GB" sz="1800" i="1" dirty="0" err="1" smtClean="0"/>
              <a:t>ε</a:t>
            </a:r>
            <a:r>
              <a:rPr lang="en-GB" sz="1800" i="1" baseline="30000" dirty="0" err="1" smtClean="0"/>
              <a:t>D</a:t>
            </a:r>
            <a:r>
              <a:rPr lang="en-GB" sz="1800" i="1" dirty="0" smtClean="0"/>
              <a:t>)</a:t>
            </a:r>
            <a:r>
              <a:rPr lang="en-GB" sz="1800" dirty="0" smtClean="0"/>
              <a:t>=0.</a:t>
            </a:r>
          </a:p>
          <a:p>
            <a:endParaRPr lang="en-GB" sz="1200" dirty="0" smtClean="0"/>
          </a:p>
          <a:p>
            <a:r>
              <a:rPr lang="en-GB" sz="2000" dirty="0" smtClean="0"/>
              <a:t>The first two restrictions represent simple normalization, setting the variance of supply and demand shocks to unity. The third one is derived from the assumption that the supply and demand shocks are uncorrelated.</a:t>
            </a:r>
            <a:endParaRPr lang="en-US" sz="2000" dirty="0"/>
          </a:p>
        </p:txBody>
      </p:sp>
      <p:sp>
        <p:nvSpPr>
          <p:cNvPr id="6" name="Title 1"/>
          <p:cNvSpPr txBox="1">
            <a:spLocks/>
          </p:cNvSpPr>
          <p:nvPr/>
        </p:nvSpPr>
        <p:spPr>
          <a:xfrm>
            <a:off x="2057400" y="381000"/>
            <a:ext cx="4876800" cy="762000"/>
          </a:xfrm>
          <a:prstGeom prst="rect">
            <a:avLst/>
          </a:prstGeom>
        </p:spPr>
        <p:txBody>
          <a:bodyPr vert="horz" anchor="ctr">
            <a:normAutofit/>
          </a:bodyPr>
          <a:lstStyle/>
          <a:p>
            <a:pPr marL="0" marR="0" lvl="0" indent="0" algn="ctr" fontAlgn="auto">
              <a:lnSpc>
                <a:spcPct val="100000"/>
              </a:lnSpc>
              <a:spcBef>
                <a:spcPct val="0"/>
              </a:spcBef>
              <a:spcAft>
                <a:spcPts val="0"/>
              </a:spcAft>
              <a:buClrTx/>
              <a:buSzTx/>
              <a:tabLst/>
              <a:defRPr/>
            </a:pPr>
            <a:r>
              <a:rPr lang="en-US" sz="2800" dirty="0">
                <a:gradFill>
                  <a:gsLst>
                    <a:gs pos="0">
                      <a:schemeClr val="tx1">
                        <a:lumMod val="50000"/>
                      </a:schemeClr>
                    </a:gs>
                    <a:gs pos="61000">
                      <a:schemeClr val="tx1"/>
                    </a:gs>
                  </a:gsLst>
                  <a:lin ang="5400000" scaled="0"/>
                </a:gradFill>
                <a:latin typeface="+mj-lt"/>
                <a:ea typeface="+mj-ea"/>
                <a:cs typeface="+mj-cs"/>
              </a:rPr>
              <a:t>Methodology</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89888"/>
            <a:ext cx="8229600" cy="5163312"/>
          </a:xfrm>
        </p:spPr>
        <p:txBody>
          <a:bodyPr>
            <a:normAutofit/>
          </a:bodyPr>
          <a:lstStyle/>
          <a:p>
            <a:pPr>
              <a:buNone/>
            </a:pPr>
            <a:r>
              <a:rPr lang="en-US" sz="2000" b="1" u="sng" dirty="0" smtClean="0">
                <a:solidFill>
                  <a:schemeClr val="tx2"/>
                </a:solidFill>
              </a:rPr>
              <a:t>Step 1: Estimation of structural shocks</a:t>
            </a:r>
          </a:p>
          <a:p>
            <a:r>
              <a:rPr lang="en-GB" sz="2000" dirty="0" smtClean="0"/>
              <a:t>As Enders (2004) explains, given equation (5) and assuming that the expectation of a supply or demand shock is zero:</a:t>
            </a:r>
          </a:p>
          <a:p>
            <a:endParaRPr lang="en-GB" sz="2000" dirty="0" smtClean="0"/>
          </a:p>
          <a:p>
            <a:endParaRPr lang="en-GB" sz="2000" dirty="0" smtClean="0"/>
          </a:p>
          <a:p>
            <a:pPr>
              <a:buNone/>
            </a:pPr>
            <a:r>
              <a:rPr lang="en-GB" sz="2000" dirty="0" smtClean="0"/>
              <a:t>	the normalization: </a:t>
            </a:r>
            <a:r>
              <a:rPr lang="en-GB" sz="2000" dirty="0" err="1" smtClean="0"/>
              <a:t>Var</a:t>
            </a:r>
            <a:r>
              <a:rPr lang="en-GB" sz="2000" dirty="0" smtClean="0"/>
              <a:t>(</a:t>
            </a:r>
            <a:r>
              <a:rPr lang="en-GB" sz="2000" i="1" dirty="0" err="1" smtClean="0"/>
              <a:t>ε</a:t>
            </a:r>
            <a:r>
              <a:rPr lang="en-GB" sz="2000" i="1" baseline="30000" dirty="0" err="1" smtClean="0"/>
              <a:t>S</a:t>
            </a:r>
            <a:r>
              <a:rPr lang="en-GB" sz="2000" i="1" dirty="0" smtClean="0"/>
              <a:t>) </a:t>
            </a:r>
            <a:r>
              <a:rPr lang="en-GB" sz="2000" dirty="0" smtClean="0"/>
              <a:t>= </a:t>
            </a:r>
            <a:r>
              <a:rPr lang="en-GB" sz="2000" dirty="0" err="1" smtClean="0"/>
              <a:t>Var</a:t>
            </a:r>
            <a:r>
              <a:rPr lang="en-GB" sz="2000" dirty="0" smtClean="0"/>
              <a:t>(</a:t>
            </a:r>
            <a:r>
              <a:rPr lang="en-GB" sz="2000" i="1" dirty="0" err="1" smtClean="0"/>
              <a:t>ε</a:t>
            </a:r>
            <a:r>
              <a:rPr lang="en-GB" sz="2000" i="1" baseline="30000" dirty="0" err="1" smtClean="0"/>
              <a:t>D</a:t>
            </a:r>
            <a:r>
              <a:rPr lang="en-GB" sz="2000" i="1" dirty="0" smtClean="0"/>
              <a:t>) </a:t>
            </a:r>
            <a:r>
              <a:rPr lang="en-GB" sz="2000" dirty="0" smtClean="0"/>
              <a:t>= 1, means that the variance of </a:t>
            </a:r>
            <a:r>
              <a:rPr lang="en-GB" sz="2000" i="1" dirty="0" err="1" smtClean="0"/>
              <a:t>u</a:t>
            </a:r>
            <a:r>
              <a:rPr lang="en-GB" sz="2000" i="1" baseline="30000" dirty="0" err="1" smtClean="0"/>
              <a:t>y</a:t>
            </a:r>
            <a:r>
              <a:rPr lang="en-GB" sz="2000" i="1" dirty="0" smtClean="0"/>
              <a:t> is:</a:t>
            </a:r>
            <a:r>
              <a:rPr lang="en-GB" sz="2000" dirty="0" smtClean="0"/>
              <a:t>  </a:t>
            </a:r>
            <a:endParaRPr lang="en-US" sz="2000" dirty="0" smtClean="0"/>
          </a:p>
          <a:p>
            <a:endParaRPr lang="en-US" sz="2000" dirty="0" smtClean="0"/>
          </a:p>
          <a:p>
            <a:endParaRPr lang="en-GB" sz="2000" dirty="0" smtClean="0"/>
          </a:p>
          <a:p>
            <a:r>
              <a:rPr lang="en-GB" sz="2000" dirty="0" smtClean="0"/>
              <a:t>Also, given equation (6) and assuming that </a:t>
            </a:r>
          </a:p>
          <a:p>
            <a:pPr>
              <a:buNone/>
            </a:pPr>
            <a:r>
              <a:rPr lang="en-GB" sz="2000" dirty="0" smtClean="0"/>
              <a:t>	the normalization implies that the variance of </a:t>
            </a:r>
            <a:r>
              <a:rPr lang="en-GB" sz="2000" i="1" dirty="0" smtClean="0"/>
              <a:t>u</a:t>
            </a:r>
            <a:r>
              <a:rPr lang="en-GB" sz="2000" i="1" baseline="30000" dirty="0" smtClean="0"/>
              <a:t>p</a:t>
            </a:r>
            <a:r>
              <a:rPr lang="en-GB" sz="2000" i="1" dirty="0" smtClean="0"/>
              <a:t> </a:t>
            </a:r>
            <a:r>
              <a:rPr lang="en-GB" sz="2000" dirty="0" smtClean="0"/>
              <a:t>is: </a:t>
            </a:r>
            <a:endParaRPr lang="en-US" sz="2000" dirty="0" smtClean="0"/>
          </a:p>
          <a:p>
            <a:pPr>
              <a:buNone/>
            </a:pPr>
            <a:endParaRPr lang="en-US" sz="2000" dirty="0" smtClean="0"/>
          </a:p>
          <a:p>
            <a:endParaRPr lang="en-US" sz="2400" dirty="0"/>
          </a:p>
        </p:txBody>
      </p:sp>
      <p:graphicFrame>
        <p:nvGraphicFramePr>
          <p:cNvPr id="66562" name="Object 2"/>
          <p:cNvGraphicFramePr>
            <a:graphicFrameLocks noChangeAspect="1"/>
          </p:cNvGraphicFramePr>
          <p:nvPr>
            <p:extLst>
              <p:ext uri="{D42A27DB-BD31-4B8C-83A1-F6EECF244321}">
                <p14:modId xmlns:p14="http://schemas.microsoft.com/office/powerpoint/2010/main" val="2555864607"/>
              </p:ext>
            </p:extLst>
          </p:nvPr>
        </p:nvGraphicFramePr>
        <p:xfrm>
          <a:off x="914400" y="2895600"/>
          <a:ext cx="1807635" cy="533400"/>
        </p:xfrm>
        <a:graphic>
          <a:graphicData uri="http://schemas.openxmlformats.org/presentationml/2006/ole">
            <mc:AlternateContent xmlns:mc="http://schemas.openxmlformats.org/markup-compatibility/2006">
              <mc:Choice xmlns:v="urn:schemas-microsoft-com:vml" Requires="v">
                <p:oleObj spid="_x0000_s66595" name="Equation" r:id="rId3" imgW="774364" imgH="228501" progId="Equation.3">
                  <p:embed/>
                </p:oleObj>
              </mc:Choice>
              <mc:Fallback>
                <p:oleObj name="Equation" r:id="rId3" imgW="774364" imgH="228501" progId="Equation.3">
                  <p:embed/>
                  <p:pic>
                    <p:nvPicPr>
                      <p:cNvPr id="0" name="Picture 3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2895600"/>
                        <a:ext cx="1807635"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6563" name="Object 3"/>
          <p:cNvGraphicFramePr>
            <a:graphicFrameLocks noChangeAspect="1"/>
          </p:cNvGraphicFramePr>
          <p:nvPr>
            <p:extLst>
              <p:ext uri="{D42A27DB-BD31-4B8C-83A1-F6EECF244321}">
                <p14:modId xmlns:p14="http://schemas.microsoft.com/office/powerpoint/2010/main" val="133627420"/>
              </p:ext>
            </p:extLst>
          </p:nvPr>
        </p:nvGraphicFramePr>
        <p:xfrm>
          <a:off x="838200" y="4038600"/>
          <a:ext cx="2133600" cy="412955"/>
        </p:xfrm>
        <a:graphic>
          <a:graphicData uri="http://schemas.openxmlformats.org/presentationml/2006/ole">
            <mc:AlternateContent xmlns:mc="http://schemas.openxmlformats.org/markup-compatibility/2006">
              <mc:Choice xmlns:v="urn:schemas-microsoft-com:vml" Requires="v">
                <p:oleObj spid="_x0000_s66596" name="Equation" r:id="rId5" imgW="1181100" imgH="228600" progId="Equation.3">
                  <p:embed/>
                </p:oleObj>
              </mc:Choice>
              <mc:Fallback>
                <p:oleObj name="Equation" r:id="rId5" imgW="1181100" imgH="228600" progId="Equation.3">
                  <p:embed/>
                  <p:pic>
                    <p:nvPicPr>
                      <p:cNvPr id="0" name="Picture 3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8200" y="4038600"/>
                        <a:ext cx="2133600" cy="41295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6564" name="Object 4"/>
          <p:cNvGraphicFramePr>
            <a:graphicFrameLocks noChangeAspect="1"/>
          </p:cNvGraphicFramePr>
          <p:nvPr>
            <p:extLst>
              <p:ext uri="{D42A27DB-BD31-4B8C-83A1-F6EECF244321}">
                <p14:modId xmlns:p14="http://schemas.microsoft.com/office/powerpoint/2010/main" val="2302982427"/>
              </p:ext>
            </p:extLst>
          </p:nvPr>
        </p:nvGraphicFramePr>
        <p:xfrm>
          <a:off x="838201" y="5638800"/>
          <a:ext cx="2590800" cy="496111"/>
        </p:xfrm>
        <a:graphic>
          <a:graphicData uri="http://schemas.openxmlformats.org/presentationml/2006/ole">
            <mc:AlternateContent xmlns:mc="http://schemas.openxmlformats.org/markup-compatibility/2006">
              <mc:Choice xmlns:v="urn:schemas-microsoft-com:vml" Requires="v">
                <p:oleObj spid="_x0000_s66597" name="Equation" r:id="rId7" imgW="1193800" imgH="228600" progId="Equation.3">
                  <p:embed/>
                </p:oleObj>
              </mc:Choice>
              <mc:Fallback>
                <p:oleObj name="Equation" r:id="rId7" imgW="1193800" imgH="228600" progId="Equation.3">
                  <p:embed/>
                  <p:pic>
                    <p:nvPicPr>
                      <p:cNvPr id="0" name="Picture 3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38201" y="5638800"/>
                        <a:ext cx="2590800" cy="49611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6566" name="Object 6"/>
          <p:cNvGraphicFramePr>
            <a:graphicFrameLocks noChangeAspect="1"/>
          </p:cNvGraphicFramePr>
          <p:nvPr>
            <p:extLst>
              <p:ext uri="{D42A27DB-BD31-4B8C-83A1-F6EECF244321}">
                <p14:modId xmlns:p14="http://schemas.microsoft.com/office/powerpoint/2010/main" val="1697599643"/>
              </p:ext>
            </p:extLst>
          </p:nvPr>
        </p:nvGraphicFramePr>
        <p:xfrm>
          <a:off x="5334000" y="4648200"/>
          <a:ext cx="1031965" cy="304800"/>
        </p:xfrm>
        <a:graphic>
          <a:graphicData uri="http://schemas.openxmlformats.org/presentationml/2006/ole">
            <mc:AlternateContent xmlns:mc="http://schemas.openxmlformats.org/markup-compatibility/2006">
              <mc:Choice xmlns:v="urn:schemas-microsoft-com:vml" Requires="v">
                <p:oleObj spid="_x0000_s66598" name="Equation" r:id="rId9" imgW="774364" imgH="228501" progId="Equation.3">
                  <p:embed/>
                </p:oleObj>
              </mc:Choice>
              <mc:Fallback>
                <p:oleObj name="Equation" r:id="rId9" imgW="774364" imgH="228501" progId="Equation.3">
                  <p:embed/>
                  <p:pic>
                    <p:nvPicPr>
                      <p:cNvPr id="0" name="Picture 3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4648200"/>
                        <a:ext cx="1031965"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Title 1"/>
          <p:cNvSpPr txBox="1">
            <a:spLocks/>
          </p:cNvSpPr>
          <p:nvPr/>
        </p:nvSpPr>
        <p:spPr>
          <a:xfrm>
            <a:off x="2057400" y="381000"/>
            <a:ext cx="4876800" cy="762000"/>
          </a:xfrm>
          <a:prstGeom prst="rect">
            <a:avLst/>
          </a:prstGeom>
        </p:spPr>
        <p:txBody>
          <a:bodyPr vert="horz" anchor="ctr">
            <a:normAutofit/>
          </a:bodyPr>
          <a:lstStyle/>
          <a:p>
            <a:pPr marL="0" marR="0" lvl="0" indent="0" algn="ctr" fontAlgn="auto">
              <a:lnSpc>
                <a:spcPct val="100000"/>
              </a:lnSpc>
              <a:spcBef>
                <a:spcPct val="0"/>
              </a:spcBef>
              <a:spcAft>
                <a:spcPts val="0"/>
              </a:spcAft>
              <a:buClrTx/>
              <a:buSzTx/>
              <a:tabLst/>
              <a:defRPr/>
            </a:pPr>
            <a:r>
              <a:rPr lang="en-US" sz="2800" dirty="0">
                <a:gradFill>
                  <a:gsLst>
                    <a:gs pos="0">
                      <a:schemeClr val="tx1">
                        <a:lumMod val="50000"/>
                      </a:schemeClr>
                    </a:gs>
                    <a:gs pos="61000">
                      <a:schemeClr val="tx1"/>
                    </a:gs>
                  </a:gsLst>
                  <a:lin ang="5400000" scaled="0"/>
                </a:gradFill>
                <a:latin typeface="+mj-lt"/>
                <a:ea typeface="+mj-ea"/>
                <a:cs typeface="+mj-cs"/>
              </a:rPr>
              <a:t>Methodology</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334000"/>
          </a:xfrm>
        </p:spPr>
        <p:txBody>
          <a:bodyPr>
            <a:normAutofit/>
          </a:bodyPr>
          <a:lstStyle/>
          <a:p>
            <a:pPr>
              <a:buNone/>
            </a:pPr>
            <a:r>
              <a:rPr lang="en-US" sz="2000" b="1" u="sng" dirty="0" smtClean="0">
                <a:solidFill>
                  <a:schemeClr val="tx2"/>
                </a:solidFill>
              </a:rPr>
              <a:t>Step 1: Estimation of structural shocks</a:t>
            </a:r>
          </a:p>
          <a:p>
            <a:r>
              <a:rPr lang="en-GB" sz="2000" dirty="0" smtClean="0"/>
              <a:t>The covariance of VAR residuals is related to the C matrix by taking the expectation of the product of </a:t>
            </a:r>
            <a:r>
              <a:rPr lang="en-GB" sz="2000" i="1" dirty="0" err="1" smtClean="0"/>
              <a:t>u</a:t>
            </a:r>
            <a:r>
              <a:rPr lang="en-GB" sz="2000" i="1" baseline="30000" dirty="0" err="1" smtClean="0"/>
              <a:t>y</a:t>
            </a:r>
            <a:r>
              <a:rPr lang="en-GB" sz="2000" dirty="0" smtClean="0"/>
              <a:t> and </a:t>
            </a:r>
            <a:r>
              <a:rPr lang="en-GB" sz="2000" i="1" dirty="0" smtClean="0"/>
              <a:t>u</a:t>
            </a:r>
            <a:r>
              <a:rPr lang="en-GB" sz="2000" i="1" baseline="30000" dirty="0" smtClean="0"/>
              <a:t>p</a:t>
            </a:r>
            <a:r>
              <a:rPr lang="en-GB" sz="2000" dirty="0" smtClean="0"/>
              <a:t>:</a:t>
            </a:r>
          </a:p>
          <a:p>
            <a:endParaRPr lang="en-GB" sz="2000" dirty="0" smtClean="0"/>
          </a:p>
          <a:p>
            <a:endParaRPr lang="en-GB" sz="2000" dirty="0" smtClean="0"/>
          </a:p>
          <a:p>
            <a:r>
              <a:rPr lang="en-GB" sz="2000" dirty="0" smtClean="0"/>
              <a:t>which yields the following equation:</a:t>
            </a:r>
          </a:p>
          <a:p>
            <a:endParaRPr lang="en-US" sz="2000" dirty="0" smtClean="0"/>
          </a:p>
          <a:p>
            <a:endParaRPr lang="en-US" sz="2000" dirty="0" smtClean="0"/>
          </a:p>
          <a:p>
            <a:r>
              <a:rPr lang="en-GB" sz="2000" i="1" dirty="0" smtClean="0"/>
              <a:t>Restriction 4:</a:t>
            </a:r>
            <a:r>
              <a:rPr lang="en-GB" sz="2000" dirty="0" smtClean="0"/>
              <a:t> Demand shocks do not have permanent effects on output. Relating this restriction to the system of equations defined in (1) and (2), it means that the cumulative effect of demand shocks on output is zero.</a:t>
            </a:r>
            <a:endParaRPr lang="en-US" sz="2000" dirty="0"/>
          </a:p>
        </p:txBody>
      </p:sp>
      <p:graphicFrame>
        <p:nvGraphicFramePr>
          <p:cNvPr id="67586" name="Object 2"/>
          <p:cNvGraphicFramePr>
            <a:graphicFrameLocks noChangeAspect="1"/>
          </p:cNvGraphicFramePr>
          <p:nvPr>
            <p:extLst>
              <p:ext uri="{D42A27DB-BD31-4B8C-83A1-F6EECF244321}">
                <p14:modId xmlns:p14="http://schemas.microsoft.com/office/powerpoint/2010/main" val="671853757"/>
              </p:ext>
            </p:extLst>
          </p:nvPr>
        </p:nvGraphicFramePr>
        <p:xfrm>
          <a:off x="990601" y="3200400"/>
          <a:ext cx="3810000" cy="405885"/>
        </p:xfrm>
        <a:graphic>
          <a:graphicData uri="http://schemas.openxmlformats.org/presentationml/2006/ole">
            <mc:AlternateContent xmlns:mc="http://schemas.openxmlformats.org/markup-compatibility/2006">
              <mc:Choice xmlns:v="urn:schemas-microsoft-com:vml" Requires="v">
                <p:oleObj spid="_x0000_s67600" name="Equation" r:id="rId3" imgW="2146300" imgH="228600" progId="Equation.3">
                  <p:embed/>
                </p:oleObj>
              </mc:Choice>
              <mc:Fallback>
                <p:oleObj name="Equation" r:id="rId3" imgW="2146300" imgH="228600" progId="Equation.3">
                  <p:embed/>
                  <p:pic>
                    <p:nvPicPr>
                      <p:cNvPr id="0"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1" y="3200400"/>
                        <a:ext cx="3810000" cy="40588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7587" name="Object 3"/>
          <p:cNvGraphicFramePr>
            <a:graphicFrameLocks noChangeAspect="1"/>
          </p:cNvGraphicFramePr>
          <p:nvPr>
            <p:extLst>
              <p:ext uri="{D42A27DB-BD31-4B8C-83A1-F6EECF244321}">
                <p14:modId xmlns:p14="http://schemas.microsoft.com/office/powerpoint/2010/main" val="2811168322"/>
              </p:ext>
            </p:extLst>
          </p:nvPr>
        </p:nvGraphicFramePr>
        <p:xfrm>
          <a:off x="914400" y="4191000"/>
          <a:ext cx="3429000" cy="447261"/>
        </p:xfrm>
        <a:graphic>
          <a:graphicData uri="http://schemas.openxmlformats.org/presentationml/2006/ole">
            <mc:AlternateContent xmlns:mc="http://schemas.openxmlformats.org/markup-compatibility/2006">
              <mc:Choice xmlns:v="urn:schemas-microsoft-com:vml" Requires="v">
                <p:oleObj spid="_x0000_s67601" name="Equation" r:id="rId5" imgW="1752600" imgH="228600" progId="Equation.3">
                  <p:embed/>
                </p:oleObj>
              </mc:Choice>
              <mc:Fallback>
                <p:oleObj name="Equation" r:id="rId5" imgW="1752600" imgH="228600" progId="Equation.3">
                  <p:embed/>
                  <p:pic>
                    <p:nvPicPr>
                      <p:cNvPr id="0" name="Picture 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4400" y="4191000"/>
                        <a:ext cx="3429000" cy="44726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Title 1"/>
          <p:cNvSpPr txBox="1">
            <a:spLocks/>
          </p:cNvSpPr>
          <p:nvPr/>
        </p:nvSpPr>
        <p:spPr>
          <a:xfrm>
            <a:off x="2057400" y="381000"/>
            <a:ext cx="4876800" cy="762000"/>
          </a:xfrm>
          <a:prstGeom prst="rect">
            <a:avLst/>
          </a:prstGeom>
        </p:spPr>
        <p:txBody>
          <a:bodyPr vert="horz" anchor="ctr">
            <a:normAutofit/>
          </a:bodyPr>
          <a:lstStyle/>
          <a:p>
            <a:pPr marL="0" marR="0" lvl="0" indent="0" algn="ctr" fontAlgn="auto">
              <a:lnSpc>
                <a:spcPct val="100000"/>
              </a:lnSpc>
              <a:spcBef>
                <a:spcPct val="0"/>
              </a:spcBef>
              <a:spcAft>
                <a:spcPts val="0"/>
              </a:spcAft>
              <a:buClrTx/>
              <a:buSzTx/>
              <a:tabLst/>
              <a:defRPr/>
            </a:pPr>
            <a:r>
              <a:rPr lang="en-US" sz="2800" dirty="0">
                <a:gradFill>
                  <a:gsLst>
                    <a:gs pos="0">
                      <a:schemeClr val="tx1">
                        <a:lumMod val="50000"/>
                      </a:schemeClr>
                    </a:gs>
                    <a:gs pos="61000">
                      <a:schemeClr val="tx1"/>
                    </a:gs>
                  </a:gsLst>
                  <a:lin ang="5400000" scaled="0"/>
                </a:gradFill>
                <a:latin typeface="+mj-lt"/>
                <a:ea typeface="+mj-ea"/>
                <a:cs typeface="+mj-cs"/>
              </a:rPr>
              <a:t>Methodology</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355336"/>
          </a:xfrm>
        </p:spPr>
        <p:txBody>
          <a:bodyPr>
            <a:normAutofit/>
          </a:bodyPr>
          <a:lstStyle/>
          <a:p>
            <a:pPr>
              <a:buNone/>
            </a:pPr>
            <a:r>
              <a:rPr lang="en-US" b="1" u="sng" dirty="0" smtClean="0">
                <a:solidFill>
                  <a:schemeClr val="tx2"/>
                </a:solidFill>
              </a:rPr>
              <a:t>Step 1: Estimation of structural shocks</a:t>
            </a:r>
          </a:p>
          <a:p>
            <a:r>
              <a:rPr lang="en-GB" dirty="0" smtClean="0"/>
              <a:t>These four restrictions permit the elements of matrix </a:t>
            </a:r>
            <a:r>
              <a:rPr lang="en-GB" i="1" dirty="0" smtClean="0"/>
              <a:t>C</a:t>
            </a:r>
            <a:r>
              <a:rPr lang="en-GB" dirty="0" smtClean="0"/>
              <a:t> to be uniquely defined which enables identification of the supply and demand shocks from the equation:</a:t>
            </a:r>
          </a:p>
          <a:p>
            <a:endParaRPr lang="en-US" dirty="0" smtClean="0"/>
          </a:p>
          <a:p>
            <a:pPr>
              <a:buNone/>
            </a:pPr>
            <a:r>
              <a:rPr lang="en-GB" i="1" dirty="0" smtClean="0"/>
              <a:t>	</a:t>
            </a:r>
            <a:r>
              <a:rPr lang="en-GB" i="1" dirty="0" err="1" smtClean="0"/>
              <a:t>ε</a:t>
            </a:r>
            <a:r>
              <a:rPr lang="en-GB" i="1" baseline="-25000" dirty="0" err="1" smtClean="0"/>
              <a:t>t</a:t>
            </a:r>
            <a:r>
              <a:rPr lang="en-GB" i="1" dirty="0" smtClean="0"/>
              <a:t> =C</a:t>
            </a:r>
            <a:r>
              <a:rPr lang="en-GB" i="1" baseline="30000" dirty="0" smtClean="0"/>
              <a:t>-1</a:t>
            </a:r>
            <a:r>
              <a:rPr lang="en-GB" i="1" dirty="0" smtClean="0"/>
              <a:t>* </a:t>
            </a:r>
            <a:r>
              <a:rPr lang="en-GB" i="1" dirty="0" err="1" smtClean="0"/>
              <a:t>u</a:t>
            </a:r>
            <a:r>
              <a:rPr lang="en-GB" i="1" baseline="-25000" dirty="0" err="1" smtClean="0"/>
              <a:t>t</a:t>
            </a:r>
            <a:r>
              <a:rPr lang="en-GB" dirty="0" smtClean="0"/>
              <a:t> 									</a:t>
            </a:r>
            <a:endParaRPr lang="en-US" dirty="0" smtClean="0"/>
          </a:p>
          <a:p>
            <a:r>
              <a:rPr lang="en-GB" dirty="0" smtClean="0"/>
              <a:t>The estimated supply and demand shocks for each country are related with those in the core of the euro area in order to measure the extent of synchronisation. </a:t>
            </a:r>
          </a:p>
          <a:p>
            <a:endParaRPr lang="en-GB" dirty="0" smtClean="0"/>
          </a:p>
          <a:p>
            <a:r>
              <a:rPr lang="en-GB" dirty="0" smtClean="0"/>
              <a:t>This methodology enables estimation of a static measure of shock symmetry and does not reveal how it evolves over time. </a:t>
            </a:r>
          </a:p>
          <a:p>
            <a:endParaRPr lang="en-GB" dirty="0" smtClean="0"/>
          </a:p>
          <a:p>
            <a:r>
              <a:rPr lang="en-GB" dirty="0" smtClean="0"/>
              <a:t>This is important, because it is expected that the shocks similarity evolves in line with market integration in Europe. </a:t>
            </a:r>
            <a:endParaRPr lang="en-US" dirty="0"/>
          </a:p>
        </p:txBody>
      </p:sp>
      <p:sp>
        <p:nvSpPr>
          <p:cNvPr id="6" name="Title 1"/>
          <p:cNvSpPr txBox="1">
            <a:spLocks/>
          </p:cNvSpPr>
          <p:nvPr/>
        </p:nvSpPr>
        <p:spPr>
          <a:xfrm>
            <a:off x="2057400" y="381000"/>
            <a:ext cx="4876800" cy="762000"/>
          </a:xfrm>
          <a:prstGeom prst="rect">
            <a:avLst/>
          </a:prstGeom>
        </p:spPr>
        <p:txBody>
          <a:bodyPr vert="horz" anchor="ctr">
            <a:normAutofit/>
          </a:bodyPr>
          <a:lstStyle/>
          <a:p>
            <a:pPr marL="0" marR="0" lvl="0" indent="0" algn="ctr" fontAlgn="auto">
              <a:lnSpc>
                <a:spcPct val="100000"/>
              </a:lnSpc>
              <a:spcBef>
                <a:spcPct val="0"/>
              </a:spcBef>
              <a:spcAft>
                <a:spcPts val="0"/>
              </a:spcAft>
              <a:buClrTx/>
              <a:buSzTx/>
              <a:tabLst/>
              <a:defRPr/>
            </a:pPr>
            <a:r>
              <a:rPr lang="en-US" sz="2800" dirty="0">
                <a:gradFill>
                  <a:gsLst>
                    <a:gs pos="0">
                      <a:schemeClr val="tx1">
                        <a:lumMod val="50000"/>
                      </a:schemeClr>
                    </a:gs>
                    <a:gs pos="61000">
                      <a:schemeClr val="tx1"/>
                    </a:gs>
                  </a:gsLst>
                  <a:lin ang="5400000" scaled="0"/>
                </a:gradFill>
                <a:latin typeface="+mj-lt"/>
                <a:ea typeface="+mj-ea"/>
                <a:cs typeface="+mj-cs"/>
              </a:rPr>
              <a:t>Methodology</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47800"/>
            <a:ext cx="8763000" cy="5257800"/>
          </a:xfrm>
        </p:spPr>
        <p:txBody>
          <a:bodyPr>
            <a:normAutofit/>
          </a:bodyPr>
          <a:lstStyle/>
          <a:p>
            <a:pPr>
              <a:buNone/>
            </a:pPr>
            <a:r>
              <a:rPr lang="en-US" sz="2400" b="1" u="sng" dirty="0" smtClean="0">
                <a:solidFill>
                  <a:schemeClr val="tx2"/>
                </a:solidFill>
              </a:rPr>
              <a:t>Step 2: Estimation of </a:t>
            </a:r>
            <a:r>
              <a:rPr lang="en-GB" sz="2400" b="1" u="sng" dirty="0" smtClean="0">
                <a:solidFill>
                  <a:schemeClr val="tx2"/>
                </a:solidFill>
              </a:rPr>
              <a:t>a dynamic measure of convergence</a:t>
            </a:r>
            <a:endParaRPr lang="en-US" sz="2400" b="1" u="sng" dirty="0" smtClean="0">
              <a:solidFill>
                <a:schemeClr val="tx2"/>
              </a:solidFill>
            </a:endParaRPr>
          </a:p>
          <a:p>
            <a:endParaRPr lang="en-GB" dirty="0" smtClean="0"/>
          </a:p>
          <a:p>
            <a:r>
              <a:rPr lang="en-GB" dirty="0" smtClean="0"/>
              <a:t>System of equations enables estimation of the evolution of shock symmetry, measured by the time-varying correlation coefficients for supply and demand shocks, by using the Kalman filter technique:</a:t>
            </a:r>
          </a:p>
          <a:p>
            <a:pPr>
              <a:buNone/>
            </a:pPr>
            <a:r>
              <a:rPr lang="en-GB" i="1" dirty="0" smtClean="0"/>
              <a:t>		</a:t>
            </a:r>
            <a:r>
              <a:rPr lang="en-GB" i="1" dirty="0" smtClean="0">
                <a:solidFill>
                  <a:schemeClr val="accent2"/>
                </a:solidFill>
              </a:rPr>
              <a:t>Measurement (observation) equation</a:t>
            </a:r>
            <a:endParaRPr lang="en-US" i="1" dirty="0" smtClean="0">
              <a:solidFill>
                <a:schemeClr val="accent2"/>
              </a:solidFill>
            </a:endParaRPr>
          </a:p>
          <a:p>
            <a:pPr>
              <a:buNone/>
            </a:pPr>
            <a:r>
              <a:rPr lang="en-GB" dirty="0" smtClean="0"/>
              <a:t>						</a:t>
            </a:r>
            <a:endParaRPr lang="en-US" dirty="0" smtClean="0"/>
          </a:p>
          <a:p>
            <a:pPr>
              <a:buNone/>
            </a:pPr>
            <a:r>
              <a:rPr lang="en-GB" i="1" dirty="0" smtClean="0"/>
              <a:t>		</a:t>
            </a:r>
          </a:p>
          <a:p>
            <a:pPr>
              <a:buNone/>
            </a:pPr>
            <a:r>
              <a:rPr lang="en-GB" i="1" dirty="0" smtClean="0"/>
              <a:t>		</a:t>
            </a:r>
            <a:r>
              <a:rPr lang="en-GB" i="1" dirty="0" smtClean="0">
                <a:solidFill>
                  <a:schemeClr val="accent2"/>
                </a:solidFill>
              </a:rPr>
              <a:t>Transition (state) equations</a:t>
            </a:r>
            <a:endParaRPr lang="en-US" i="1" dirty="0" smtClean="0">
              <a:solidFill>
                <a:schemeClr val="accent2"/>
              </a:solidFill>
            </a:endParaRPr>
          </a:p>
          <a:p>
            <a:pPr>
              <a:buNone/>
            </a:pPr>
            <a:r>
              <a:rPr lang="en-GB" dirty="0" smtClean="0"/>
              <a:t>									</a:t>
            </a:r>
            <a:endParaRPr lang="en-US" dirty="0" smtClean="0"/>
          </a:p>
          <a:p>
            <a:pPr>
              <a:buNone/>
            </a:pPr>
            <a:r>
              <a:rPr lang="en-GB" dirty="0" smtClean="0"/>
              <a:t>								</a:t>
            </a:r>
            <a:endParaRPr lang="en-US" dirty="0" smtClean="0"/>
          </a:p>
          <a:p>
            <a:pPr>
              <a:buNone/>
            </a:pPr>
            <a:endParaRPr lang="en-US" dirty="0" smtClean="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27" name="Object 3"/>
          <p:cNvGraphicFramePr>
            <a:graphicFrameLocks noChangeAspect="1"/>
          </p:cNvGraphicFramePr>
          <p:nvPr>
            <p:extLst>
              <p:ext uri="{D42A27DB-BD31-4B8C-83A1-F6EECF244321}">
                <p14:modId xmlns:p14="http://schemas.microsoft.com/office/powerpoint/2010/main" val="1641831578"/>
              </p:ext>
            </p:extLst>
          </p:nvPr>
        </p:nvGraphicFramePr>
        <p:xfrm>
          <a:off x="1447800" y="4038600"/>
          <a:ext cx="3124200" cy="430925"/>
        </p:xfrm>
        <a:graphic>
          <a:graphicData uri="http://schemas.openxmlformats.org/presentationml/2006/ole">
            <mc:AlternateContent xmlns:mc="http://schemas.openxmlformats.org/markup-compatibility/2006">
              <mc:Choice xmlns:v="urn:schemas-microsoft-com:vml" Requires="v">
                <p:oleObj spid="_x0000_s1048" name="Equation" r:id="rId3" imgW="2130213" imgH="270748" progId="Equation.3">
                  <p:embed/>
                </p:oleObj>
              </mc:Choice>
              <mc:Fallback>
                <p:oleObj name="Equation" r:id="rId3" imgW="2130213" imgH="270748" progId="Equation.3">
                  <p:embed/>
                  <p:pic>
                    <p:nvPicPr>
                      <p:cNvPr id="0" name="Picture 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4038600"/>
                        <a:ext cx="3124200" cy="430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8" name="Object 4"/>
          <p:cNvGraphicFramePr>
            <a:graphicFrameLocks noChangeAspect="1"/>
          </p:cNvGraphicFramePr>
          <p:nvPr>
            <p:extLst>
              <p:ext uri="{D42A27DB-BD31-4B8C-83A1-F6EECF244321}">
                <p14:modId xmlns:p14="http://schemas.microsoft.com/office/powerpoint/2010/main" val="138238311"/>
              </p:ext>
            </p:extLst>
          </p:nvPr>
        </p:nvGraphicFramePr>
        <p:xfrm>
          <a:off x="1676400" y="5181600"/>
          <a:ext cx="1371600" cy="457200"/>
        </p:xfrm>
        <a:graphic>
          <a:graphicData uri="http://schemas.openxmlformats.org/presentationml/2006/ole">
            <mc:AlternateContent xmlns:mc="http://schemas.openxmlformats.org/markup-compatibility/2006">
              <mc:Choice xmlns:v="urn:schemas-microsoft-com:vml" Requires="v">
                <p:oleObj spid="_x0000_s1049" name="Equation" r:id="rId5" imgW="850646" imgH="239022" progId="Equation.3">
                  <p:embed/>
                </p:oleObj>
              </mc:Choice>
              <mc:Fallback>
                <p:oleObj name="Equation" r:id="rId5" imgW="850646" imgH="239022" progId="Equation.3">
                  <p:embed/>
                  <p:pic>
                    <p:nvPicPr>
                      <p:cNvPr id="0" name="Picture 2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76400" y="5181600"/>
                        <a:ext cx="137160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9" name="Object 5"/>
          <p:cNvGraphicFramePr>
            <a:graphicFrameLocks noChangeAspect="1"/>
          </p:cNvGraphicFramePr>
          <p:nvPr>
            <p:extLst>
              <p:ext uri="{D42A27DB-BD31-4B8C-83A1-F6EECF244321}">
                <p14:modId xmlns:p14="http://schemas.microsoft.com/office/powerpoint/2010/main" val="3955899631"/>
              </p:ext>
            </p:extLst>
          </p:nvPr>
        </p:nvGraphicFramePr>
        <p:xfrm>
          <a:off x="1676400" y="5791200"/>
          <a:ext cx="1600200" cy="457200"/>
        </p:xfrm>
        <a:graphic>
          <a:graphicData uri="http://schemas.openxmlformats.org/presentationml/2006/ole">
            <mc:AlternateContent xmlns:mc="http://schemas.openxmlformats.org/markup-compatibility/2006">
              <mc:Choice xmlns:v="urn:schemas-microsoft-com:vml" Requires="v">
                <p:oleObj spid="_x0000_s1050" name="Equation" r:id="rId7" imgW="818621" imgH="239022" progId="Equation.3">
                  <p:embed/>
                </p:oleObj>
              </mc:Choice>
              <mc:Fallback>
                <p:oleObj name="Equation" r:id="rId7" imgW="818621" imgH="239022" progId="Equation.3">
                  <p:embed/>
                  <p:pic>
                    <p:nvPicPr>
                      <p:cNvPr id="0" name="Picture 2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76400" y="5791200"/>
                        <a:ext cx="160020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Title 1"/>
          <p:cNvSpPr txBox="1">
            <a:spLocks/>
          </p:cNvSpPr>
          <p:nvPr/>
        </p:nvSpPr>
        <p:spPr>
          <a:xfrm>
            <a:off x="2057400" y="381000"/>
            <a:ext cx="4876800" cy="762000"/>
          </a:xfrm>
          <a:prstGeom prst="rect">
            <a:avLst/>
          </a:prstGeom>
        </p:spPr>
        <p:txBody>
          <a:bodyPr vert="horz" anchor="ctr">
            <a:normAutofit/>
          </a:bodyPr>
          <a:lstStyle/>
          <a:p>
            <a:pPr marL="0" marR="0" lvl="0" indent="0" algn="ctr" fontAlgn="auto">
              <a:lnSpc>
                <a:spcPct val="100000"/>
              </a:lnSpc>
              <a:spcBef>
                <a:spcPct val="0"/>
              </a:spcBef>
              <a:spcAft>
                <a:spcPts val="0"/>
              </a:spcAft>
              <a:buClrTx/>
              <a:buSzTx/>
              <a:tabLst/>
              <a:defRPr/>
            </a:pPr>
            <a:r>
              <a:rPr lang="en-US" sz="2800" dirty="0">
                <a:gradFill>
                  <a:gsLst>
                    <a:gs pos="0">
                      <a:schemeClr val="tx1">
                        <a:lumMod val="50000"/>
                      </a:schemeClr>
                    </a:gs>
                    <a:gs pos="61000">
                      <a:schemeClr val="tx1"/>
                    </a:gs>
                  </a:gsLst>
                  <a:lin ang="5400000" scaled="0"/>
                </a:gradFill>
                <a:latin typeface="+mj-lt"/>
                <a:ea typeface="+mj-ea"/>
                <a:cs typeface="+mj-cs"/>
              </a:rPr>
              <a:t>Methodology</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5257800"/>
          </a:xfrm>
        </p:spPr>
        <p:txBody>
          <a:bodyPr>
            <a:normAutofit fontScale="62500" lnSpcReduction="20000"/>
          </a:bodyPr>
          <a:lstStyle/>
          <a:p>
            <a:pPr>
              <a:buNone/>
            </a:pPr>
            <a:r>
              <a:rPr lang="en-US" sz="2300" b="1" u="sng" dirty="0" smtClean="0">
                <a:solidFill>
                  <a:schemeClr val="tx2"/>
                </a:solidFill>
              </a:rPr>
              <a:t>Step 3: </a:t>
            </a:r>
            <a:r>
              <a:rPr lang="en-GB" sz="2300" b="1" u="sng" dirty="0" smtClean="0">
                <a:solidFill>
                  <a:schemeClr val="tx2"/>
                </a:solidFill>
              </a:rPr>
              <a:t>Determinants of shocks convergence</a:t>
            </a:r>
            <a:endParaRPr lang="en-US" sz="2300" b="1" u="sng" dirty="0" smtClean="0">
              <a:solidFill>
                <a:schemeClr val="tx2"/>
              </a:solidFill>
            </a:endParaRPr>
          </a:p>
          <a:p>
            <a:endParaRPr lang="en-GB" dirty="0" smtClean="0"/>
          </a:p>
          <a:p>
            <a:r>
              <a:rPr lang="en-GB" sz="2200" dirty="0" smtClean="0"/>
              <a:t>The main empirical specification has the following form:</a:t>
            </a:r>
          </a:p>
          <a:p>
            <a:endParaRPr lang="en-GB" sz="2200" dirty="0" smtClean="0"/>
          </a:p>
          <a:p>
            <a:endParaRPr lang="en-GB" sz="2200" dirty="0" smtClean="0"/>
          </a:p>
          <a:p>
            <a:endParaRPr lang="en-GB" sz="2400" dirty="0" smtClean="0"/>
          </a:p>
          <a:p>
            <a:endParaRPr lang="en-GB" sz="2400" dirty="0" smtClean="0"/>
          </a:p>
          <a:p>
            <a:r>
              <a:rPr lang="en-GB" sz="2400" dirty="0" smtClean="0"/>
              <a:t>where, </a:t>
            </a:r>
            <a:r>
              <a:rPr lang="en-GB" sz="2400" i="1" dirty="0" smtClean="0"/>
              <a:t>B</a:t>
            </a:r>
            <a:r>
              <a:rPr lang="en-GB" sz="2400" i="1" baseline="30000" dirty="0" smtClean="0"/>
              <a:t>s(d)</a:t>
            </a:r>
            <a:r>
              <a:rPr lang="en-GB" sz="2400" dirty="0" smtClean="0"/>
              <a:t> is the time-varying coefficient of supply (</a:t>
            </a:r>
            <a:r>
              <a:rPr lang="en-GB" sz="2400" i="1" dirty="0" err="1" smtClean="0"/>
              <a:t>b</a:t>
            </a:r>
            <a:r>
              <a:rPr lang="en-GB" sz="2400" i="1" baseline="30000" dirty="0" err="1" smtClean="0"/>
              <a:t>s</a:t>
            </a:r>
            <a:r>
              <a:rPr lang="en-GB" sz="2400" dirty="0" smtClean="0"/>
              <a:t>) or demand (</a:t>
            </a:r>
            <a:r>
              <a:rPr lang="en-GB" sz="2400" i="1" dirty="0" err="1" smtClean="0"/>
              <a:t>b</a:t>
            </a:r>
            <a:r>
              <a:rPr lang="en-GB" sz="2400" i="1" baseline="30000" dirty="0" err="1" smtClean="0"/>
              <a:t>d</a:t>
            </a:r>
            <a:r>
              <a:rPr lang="en-GB" sz="2400" dirty="0" smtClean="0"/>
              <a:t>) shocks;</a:t>
            </a:r>
          </a:p>
          <a:p>
            <a:r>
              <a:rPr lang="en-GB" sz="2400" i="1" dirty="0" smtClean="0"/>
              <a:t>TI</a:t>
            </a:r>
            <a:r>
              <a:rPr lang="en-GB" sz="2400" dirty="0" smtClean="0"/>
              <a:t> is log of the index of bilateral trade intensity calculated as a sum of exports and imports between a particular country and the core of the euro area and normalised by total trade or nominal GDP;</a:t>
            </a:r>
          </a:p>
          <a:p>
            <a:r>
              <a:rPr lang="en-GB" sz="2400" i="1" dirty="0" smtClean="0"/>
              <a:t>IIT</a:t>
            </a:r>
            <a:r>
              <a:rPr lang="en-GB" sz="2400" dirty="0" smtClean="0"/>
              <a:t> denotes the log of the index of intra-industry trade of a particular country with the core of the euro area;</a:t>
            </a:r>
          </a:p>
          <a:p>
            <a:r>
              <a:rPr lang="en-GB" sz="2400" i="1" dirty="0" smtClean="0"/>
              <a:t>FI</a:t>
            </a:r>
            <a:r>
              <a:rPr lang="en-GB" sz="2400" dirty="0" smtClean="0"/>
              <a:t> denotes </a:t>
            </a:r>
            <a:r>
              <a:rPr lang="en-US" sz="2500" dirty="0" smtClean="0"/>
              <a:t>financial integration;</a:t>
            </a:r>
            <a:endParaRPr lang="en-GB" sz="2500" dirty="0" smtClean="0"/>
          </a:p>
          <a:p>
            <a:r>
              <a:rPr lang="en-GB" sz="2400" i="1" dirty="0" smtClean="0"/>
              <a:t>FPC</a:t>
            </a:r>
            <a:r>
              <a:rPr lang="en-GB" sz="2400" dirty="0" smtClean="0"/>
              <a:t> denotes fiscal policy coordination in quarter </a:t>
            </a:r>
            <a:r>
              <a:rPr lang="en-GB" sz="2400" i="1" dirty="0" smtClean="0"/>
              <a:t>t</a:t>
            </a:r>
            <a:r>
              <a:rPr lang="en-GB" sz="2400" dirty="0" smtClean="0"/>
              <a:t> which represents the difference in general government budget balance between a particular country and the core of the euro area;</a:t>
            </a:r>
          </a:p>
          <a:p>
            <a:r>
              <a:rPr lang="en-US" sz="2400" i="1" dirty="0" smtClean="0"/>
              <a:t>PS</a:t>
            </a:r>
            <a:r>
              <a:rPr lang="en-US" sz="2400" dirty="0" smtClean="0"/>
              <a:t> denotes production structure similarity; </a:t>
            </a:r>
          </a:p>
          <a:p>
            <a:r>
              <a:rPr lang="de-DE" sz="2400" i="1" dirty="0"/>
              <a:t>ES</a:t>
            </a:r>
            <a:r>
              <a:rPr lang="en-US" sz="2400" i="1" dirty="0"/>
              <a:t> </a:t>
            </a:r>
            <a:r>
              <a:rPr lang="en-US" sz="2400" dirty="0"/>
              <a:t>denotes </a:t>
            </a:r>
            <a:r>
              <a:rPr lang="en-GB" sz="2400" dirty="0"/>
              <a:t>a measure of a country’s </a:t>
            </a:r>
            <a:r>
              <a:rPr lang="en-US" sz="2400" dirty="0"/>
              <a:t>export sophistication</a:t>
            </a:r>
            <a:r>
              <a:rPr lang="en-US" sz="2400" dirty="0" smtClean="0"/>
              <a:t>;</a:t>
            </a:r>
          </a:p>
          <a:p>
            <a:r>
              <a:rPr lang="en-US" sz="2400" i="1" dirty="0"/>
              <a:t>DEA</a:t>
            </a:r>
            <a:r>
              <a:rPr lang="en-US" sz="2400" dirty="0"/>
              <a:t> denotes dummy for the Euro area membership</a:t>
            </a:r>
            <a:endParaRPr lang="en-GB" sz="2400" dirty="0" smtClean="0"/>
          </a:p>
          <a:p>
            <a:r>
              <a:rPr lang="en-GB" sz="2400" i="1" dirty="0" smtClean="0"/>
              <a:t>i</a:t>
            </a:r>
            <a:r>
              <a:rPr lang="en-GB" sz="2400" dirty="0" smtClean="0"/>
              <a:t> = 1,...</a:t>
            </a:r>
            <a:r>
              <a:rPr lang="en-GB" sz="2400" i="1" dirty="0" smtClean="0"/>
              <a:t>N</a:t>
            </a:r>
            <a:r>
              <a:rPr lang="en-GB" sz="2400" dirty="0" smtClean="0"/>
              <a:t> denotes the periphery and transition countries; </a:t>
            </a:r>
            <a:r>
              <a:rPr lang="en-GB" sz="2400" i="1" dirty="0" smtClean="0"/>
              <a:t>t</a:t>
            </a:r>
            <a:r>
              <a:rPr lang="en-GB" sz="2400" dirty="0" smtClean="0"/>
              <a:t> is for time (quarter); and </a:t>
            </a:r>
            <a:r>
              <a:rPr lang="en-GB" sz="2400" i="1" dirty="0" smtClean="0"/>
              <a:t>ε</a:t>
            </a:r>
            <a:r>
              <a:rPr lang="en-GB" sz="2400" dirty="0" smtClean="0"/>
              <a:t> denotes the disturbance term.</a:t>
            </a:r>
            <a:endParaRPr lang="en-US" sz="2400" dirty="0" smtClean="0"/>
          </a:p>
        </p:txBody>
      </p:sp>
      <p:sp>
        <p:nvSpPr>
          <p:cNvPr id="2" name="Title 1"/>
          <p:cNvSpPr>
            <a:spLocks noGrp="1"/>
          </p:cNvSpPr>
          <p:nvPr>
            <p:ph type="title"/>
          </p:nvPr>
        </p:nvSpPr>
        <p:spPr>
          <a:xfrm>
            <a:off x="457200" y="457200"/>
            <a:ext cx="4876800" cy="762000"/>
          </a:xfrm>
        </p:spPr>
        <p:txBody>
          <a:bodyPr>
            <a:normAutofit/>
          </a:bodyPr>
          <a:lstStyle/>
          <a:p>
            <a:r>
              <a:rPr lang="en-US" dirty="0" smtClean="0"/>
              <a:t>Methodology</a:t>
            </a:r>
            <a:endParaRPr lang="en-US"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7" name="Rectangle 6"/>
          <p:cNvSpPr/>
          <p:nvPr/>
        </p:nvSpPr>
        <p:spPr>
          <a:xfrm>
            <a:off x="838200" y="2514600"/>
            <a:ext cx="8305800" cy="369332"/>
          </a:xfrm>
          <a:prstGeom prst="rect">
            <a:avLst/>
          </a:prstGeom>
        </p:spPr>
        <p:txBody>
          <a:bodyPr wrap="square">
            <a:spAutoFit/>
          </a:bodyPr>
          <a:lstStyle/>
          <a:p>
            <a:r>
              <a:rPr lang="de-DE" i="1" dirty="0"/>
              <a:t>B</a:t>
            </a:r>
            <a:r>
              <a:rPr lang="de-DE" i="1" baseline="-25000" dirty="0"/>
              <a:t>i,t</a:t>
            </a:r>
            <a:r>
              <a:rPr lang="de-DE" i="1" baseline="30000" dirty="0"/>
              <a:t>s(d)</a:t>
            </a:r>
            <a:r>
              <a:rPr lang="de-DE" i="1" dirty="0"/>
              <a:t> = c</a:t>
            </a:r>
            <a:r>
              <a:rPr lang="de-DE" i="1" baseline="-25000" dirty="0"/>
              <a:t>1i</a:t>
            </a:r>
            <a:r>
              <a:rPr lang="de-DE" i="1" dirty="0"/>
              <a:t> + c</a:t>
            </a:r>
            <a:r>
              <a:rPr lang="de-DE" i="1" baseline="-25000" dirty="0"/>
              <a:t>2</a:t>
            </a:r>
            <a:r>
              <a:rPr lang="de-DE" i="1" dirty="0"/>
              <a:t>TI</a:t>
            </a:r>
            <a:r>
              <a:rPr lang="de-DE" i="1" baseline="-25000" dirty="0"/>
              <a:t>i,t</a:t>
            </a:r>
            <a:r>
              <a:rPr lang="de-DE" i="1" dirty="0"/>
              <a:t> + c</a:t>
            </a:r>
            <a:r>
              <a:rPr lang="de-DE" i="1" baseline="-25000" dirty="0"/>
              <a:t>3</a:t>
            </a:r>
            <a:r>
              <a:rPr lang="de-DE" i="1" dirty="0"/>
              <a:t>IIT</a:t>
            </a:r>
            <a:r>
              <a:rPr lang="de-DE" i="1" baseline="-25000" dirty="0"/>
              <a:t>i,t</a:t>
            </a:r>
            <a:r>
              <a:rPr lang="de-DE" i="1" dirty="0"/>
              <a:t> + c</a:t>
            </a:r>
            <a:r>
              <a:rPr lang="de-DE" i="1" baseline="-25000" dirty="0"/>
              <a:t>4</a:t>
            </a:r>
            <a:r>
              <a:rPr lang="de-DE" i="1" dirty="0"/>
              <a:t>FI</a:t>
            </a:r>
            <a:r>
              <a:rPr lang="de-DE" i="1" baseline="-25000" dirty="0"/>
              <a:t>i,t</a:t>
            </a:r>
            <a:r>
              <a:rPr lang="de-DE" i="1" dirty="0"/>
              <a:t> + c</a:t>
            </a:r>
            <a:r>
              <a:rPr lang="de-DE" i="1" baseline="-25000" dirty="0"/>
              <a:t>5</a:t>
            </a:r>
            <a:r>
              <a:rPr lang="de-DE" i="1" dirty="0"/>
              <a:t>FPS</a:t>
            </a:r>
            <a:r>
              <a:rPr lang="de-DE" i="1" baseline="-25000" dirty="0"/>
              <a:t>i,t</a:t>
            </a:r>
            <a:r>
              <a:rPr lang="de-DE" i="1" dirty="0"/>
              <a:t> + PS</a:t>
            </a:r>
            <a:r>
              <a:rPr lang="de-DE" i="1" baseline="-25000" dirty="0"/>
              <a:t>t</a:t>
            </a:r>
            <a:r>
              <a:rPr lang="de-DE" i="1" dirty="0"/>
              <a:t>+ ES</a:t>
            </a:r>
            <a:r>
              <a:rPr lang="de-DE" i="1" baseline="-25000" dirty="0"/>
              <a:t>i,t</a:t>
            </a:r>
            <a:r>
              <a:rPr lang="de-DE" i="1" dirty="0"/>
              <a:t> +DEA</a:t>
            </a:r>
            <a:r>
              <a:rPr lang="en-US" i="1" dirty="0"/>
              <a:t>ε</a:t>
            </a:r>
            <a:r>
              <a:rPr lang="de-DE" i="1" baseline="-25000" dirty="0"/>
              <a:t>i,t</a:t>
            </a:r>
            <a:r>
              <a:rPr lang="en-GB" dirty="0"/>
              <a:t>		</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5410200"/>
          </a:xfrm>
        </p:spPr>
        <p:txBody>
          <a:bodyPr>
            <a:normAutofit/>
          </a:bodyPr>
          <a:lstStyle/>
          <a:p>
            <a:pPr>
              <a:buNone/>
            </a:pPr>
            <a:r>
              <a:rPr lang="en-US" b="1" u="sng" dirty="0" smtClean="0">
                <a:solidFill>
                  <a:schemeClr val="tx2"/>
                </a:solidFill>
              </a:rPr>
              <a:t>Step 4: Estimation strategy</a:t>
            </a:r>
          </a:p>
          <a:p>
            <a:r>
              <a:rPr lang="en-US" dirty="0" smtClean="0"/>
              <a:t>Dynamic panel - </a:t>
            </a:r>
            <a:r>
              <a:rPr lang="en-GB" dirty="0" smtClean="0"/>
              <a:t>Pooled Mean Group </a:t>
            </a:r>
            <a:r>
              <a:rPr lang="en-US" dirty="0" smtClean="0"/>
              <a:t>estimator</a:t>
            </a:r>
          </a:p>
          <a:p>
            <a:pPr lvl="1"/>
            <a:r>
              <a:rPr lang="en-GB" dirty="0" smtClean="0"/>
              <a:t>Homogeneity of the slope coefficients entering the long-run relationships;</a:t>
            </a:r>
          </a:p>
          <a:p>
            <a:pPr lvl="1"/>
            <a:r>
              <a:rPr lang="en-GB" dirty="0" smtClean="0"/>
              <a:t>Heterogeneity of the coefficients characterizing the short-run dynamics;</a:t>
            </a:r>
          </a:p>
          <a:p>
            <a:pPr lvl="1"/>
            <a:r>
              <a:rPr lang="en-GB" dirty="0" smtClean="0"/>
              <a:t>A panel equivalent to the time-series error correction re-parameterisation of an autoregressive distributed lag (ARDL) model:</a:t>
            </a:r>
          </a:p>
          <a:p>
            <a:pPr lvl="2"/>
            <a:r>
              <a:rPr lang="en-GB" dirty="0" smtClean="0"/>
              <a:t>Non-stationary series</a:t>
            </a:r>
            <a:r>
              <a:rPr lang="en-US" dirty="0" smtClean="0"/>
              <a:t>;</a:t>
            </a:r>
          </a:p>
          <a:p>
            <a:pPr lvl="2"/>
            <a:r>
              <a:rPr lang="en-GB" dirty="0" smtClean="0"/>
              <a:t>No requirement for the order of integration to be the same</a:t>
            </a:r>
            <a:r>
              <a:rPr lang="en-US" dirty="0" smtClean="0"/>
              <a:t>;</a:t>
            </a:r>
          </a:p>
          <a:p>
            <a:pPr lvl="2"/>
            <a:r>
              <a:rPr lang="en-GB" dirty="0" smtClean="0"/>
              <a:t>Endogeneity.</a:t>
            </a:r>
            <a:endParaRPr lang="en-US" dirty="0" smtClean="0"/>
          </a:p>
        </p:txBody>
      </p:sp>
      <p:sp>
        <p:nvSpPr>
          <p:cNvPr id="2" name="Title 1"/>
          <p:cNvSpPr>
            <a:spLocks noGrp="1"/>
          </p:cNvSpPr>
          <p:nvPr>
            <p:ph type="title"/>
          </p:nvPr>
        </p:nvSpPr>
        <p:spPr>
          <a:xfrm>
            <a:off x="457200" y="457200"/>
            <a:ext cx="4876800" cy="762000"/>
          </a:xfrm>
        </p:spPr>
        <p:txBody>
          <a:bodyPr>
            <a:normAutofit/>
          </a:bodyPr>
          <a:lstStyle/>
          <a:p>
            <a:r>
              <a:rPr lang="en-US" dirty="0" smtClean="0"/>
              <a:t>Methodology</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821936"/>
          </a:xfrm>
        </p:spPr>
        <p:txBody>
          <a:bodyPr>
            <a:normAutofit lnSpcReduction="10000"/>
          </a:bodyPr>
          <a:lstStyle/>
          <a:p>
            <a:r>
              <a:rPr lang="en-US" dirty="0" smtClean="0"/>
              <a:t>Objectives of the study</a:t>
            </a:r>
          </a:p>
          <a:p>
            <a:pPr marL="0" indent="0">
              <a:buNone/>
            </a:pPr>
            <a:endParaRPr lang="en-US" b="1" dirty="0" smtClean="0"/>
          </a:p>
          <a:p>
            <a:r>
              <a:rPr lang="en-US" dirty="0"/>
              <a:t>Main findings</a:t>
            </a:r>
          </a:p>
          <a:p>
            <a:pPr marL="0" indent="0">
              <a:buNone/>
            </a:pPr>
            <a:endParaRPr lang="en-US" dirty="0" smtClean="0"/>
          </a:p>
          <a:p>
            <a:r>
              <a:rPr lang="en-US" dirty="0" smtClean="0"/>
              <a:t>Contributions</a:t>
            </a:r>
            <a:endParaRPr lang="en-US" dirty="0"/>
          </a:p>
          <a:p>
            <a:endParaRPr lang="en-US" dirty="0" smtClean="0"/>
          </a:p>
          <a:p>
            <a:r>
              <a:rPr lang="en-US" dirty="0" smtClean="0"/>
              <a:t>Literature review</a:t>
            </a:r>
          </a:p>
          <a:p>
            <a:endParaRPr lang="en-US" dirty="0" smtClean="0"/>
          </a:p>
          <a:p>
            <a:r>
              <a:rPr lang="en-US" dirty="0" smtClean="0"/>
              <a:t>Methodology</a:t>
            </a:r>
          </a:p>
          <a:p>
            <a:endParaRPr lang="en-US" dirty="0" smtClean="0"/>
          </a:p>
          <a:p>
            <a:r>
              <a:rPr lang="en-US" b="1" dirty="0"/>
              <a:t>Estimation of variables and data description</a:t>
            </a:r>
          </a:p>
          <a:p>
            <a:endParaRPr lang="en-US" dirty="0" smtClean="0"/>
          </a:p>
          <a:p>
            <a:r>
              <a:rPr lang="en-US" dirty="0" smtClean="0"/>
              <a:t>Results and consistency tests</a:t>
            </a:r>
          </a:p>
          <a:p>
            <a:endParaRPr lang="en-US" dirty="0"/>
          </a:p>
          <a:p>
            <a:r>
              <a:rPr lang="en-US" dirty="0" smtClean="0"/>
              <a:t>Conclusion</a:t>
            </a:r>
          </a:p>
          <a:p>
            <a:endParaRPr lang="en-US" dirty="0" smtClean="0"/>
          </a:p>
        </p:txBody>
      </p:sp>
      <p:sp>
        <p:nvSpPr>
          <p:cNvPr id="2" name="Title 1"/>
          <p:cNvSpPr>
            <a:spLocks noGrp="1"/>
          </p:cNvSpPr>
          <p:nvPr>
            <p:ph type="title"/>
          </p:nvPr>
        </p:nvSpPr>
        <p:spPr>
          <a:xfrm>
            <a:off x="457200" y="381000"/>
            <a:ext cx="8229600" cy="1066800"/>
          </a:xfrm>
        </p:spPr>
        <p:txBody>
          <a:bodyPr/>
          <a:lstStyle/>
          <a:p>
            <a:endParaRPr lang="en-US" dirty="0"/>
          </a:p>
        </p:txBody>
      </p:sp>
    </p:spTree>
    <p:extLst>
      <p:ext uri="{BB962C8B-B14F-4D97-AF65-F5344CB8AC3E}">
        <p14:creationId xmlns:p14="http://schemas.microsoft.com/office/powerpoint/2010/main" val="19261648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953000"/>
          </a:xfrm>
        </p:spPr>
        <p:txBody>
          <a:bodyPr>
            <a:normAutofit/>
          </a:bodyPr>
          <a:lstStyle/>
          <a:p>
            <a:r>
              <a:rPr lang="en-US" dirty="0" smtClean="0"/>
              <a:t>To </a:t>
            </a:r>
            <a:r>
              <a:rPr lang="en-US" dirty="0"/>
              <a:t>investigate whether the Euro area core is a driving force of the shock convergence process in the rest of the EU and the EU candidate countries with the special attention brought to the different </a:t>
            </a:r>
            <a:r>
              <a:rPr lang="en-US" dirty="0" err="1"/>
              <a:t>behaviour</a:t>
            </a:r>
            <a:r>
              <a:rPr lang="en-US" dirty="0"/>
              <a:t> of </a:t>
            </a:r>
            <a:r>
              <a:rPr lang="en-US" b="1" dirty="0"/>
              <a:t>periphery</a:t>
            </a:r>
            <a:r>
              <a:rPr lang="en-US" dirty="0"/>
              <a:t> versus </a:t>
            </a:r>
            <a:r>
              <a:rPr lang="en-US" b="1" dirty="0"/>
              <a:t>transition </a:t>
            </a:r>
            <a:r>
              <a:rPr lang="en-US" dirty="0"/>
              <a:t>countries</a:t>
            </a:r>
            <a:r>
              <a:rPr lang="en-US" dirty="0" smtClean="0"/>
              <a:t>;</a:t>
            </a:r>
          </a:p>
          <a:p>
            <a:pPr marL="0" indent="0">
              <a:buNone/>
            </a:pPr>
            <a:endParaRPr lang="en-US" dirty="0"/>
          </a:p>
          <a:p>
            <a:r>
              <a:rPr lang="en-US" dirty="0" smtClean="0"/>
              <a:t>To identify main driving forces of shock synchronization of peripheral and transition countries vis-à-vis the core of the euro area and its relative contribution to the process of convergence/divergence. </a:t>
            </a:r>
          </a:p>
          <a:p>
            <a:pPr marL="0" indent="0">
              <a:buNone/>
            </a:pPr>
            <a:endParaRPr lang="en-US" dirty="0" smtClean="0"/>
          </a:p>
          <a:p>
            <a:r>
              <a:rPr lang="en-GB" dirty="0" smtClean="0"/>
              <a:t>To </a:t>
            </a:r>
            <a:r>
              <a:rPr lang="en-GB" dirty="0"/>
              <a:t>propose policy-relevant </a:t>
            </a:r>
            <a:r>
              <a:rPr lang="en-GB" dirty="0" smtClean="0"/>
              <a:t>recommendations.</a:t>
            </a:r>
            <a:endParaRPr lang="en-US" dirty="0" smtClean="0"/>
          </a:p>
          <a:p>
            <a:endParaRPr lang="en-US" dirty="0" smtClean="0"/>
          </a:p>
        </p:txBody>
      </p:sp>
      <p:sp>
        <p:nvSpPr>
          <p:cNvPr id="2" name="Title 1"/>
          <p:cNvSpPr>
            <a:spLocks noGrp="1"/>
          </p:cNvSpPr>
          <p:nvPr>
            <p:ph type="title"/>
          </p:nvPr>
        </p:nvSpPr>
        <p:spPr>
          <a:xfrm>
            <a:off x="457200" y="609600"/>
            <a:ext cx="8229600" cy="1066800"/>
          </a:xfrm>
        </p:spPr>
        <p:txBody>
          <a:bodyPr/>
          <a:lstStyle/>
          <a:p>
            <a:r>
              <a:rPr lang="en-US" dirty="0" smtClean="0"/>
              <a:t>1. Objectives of the study</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3124200"/>
          </a:xfrm>
        </p:spPr>
        <p:txBody>
          <a:bodyPr>
            <a:normAutofit/>
          </a:bodyPr>
          <a:lstStyle/>
          <a:p>
            <a:pPr>
              <a:buNone/>
            </a:pPr>
            <a:r>
              <a:rPr lang="en-US" b="1" u="sng" dirty="0" smtClean="0">
                <a:solidFill>
                  <a:schemeClr val="tx2"/>
                </a:solidFill>
              </a:rPr>
              <a:t>Dependent variable</a:t>
            </a:r>
          </a:p>
          <a:p>
            <a:r>
              <a:rPr lang="en-US" sz="2000" dirty="0" smtClean="0"/>
              <a:t>Data set consists of </a:t>
            </a:r>
            <a:r>
              <a:rPr lang="en-GB" sz="2000" dirty="0" smtClean="0"/>
              <a:t>seasonally adjusted output and prices for</a:t>
            </a:r>
            <a:r>
              <a:rPr lang="en-US" sz="2000" dirty="0" smtClean="0"/>
              <a:t> 5 periphery and 16 European transition countries, 6 core of the euro area and the USA </a:t>
            </a:r>
            <a:r>
              <a:rPr lang="en-GB" sz="2000" dirty="0" smtClean="0"/>
              <a:t>from q1:1997 to q4:2013.</a:t>
            </a:r>
            <a:endParaRPr lang="en-US" sz="2000" dirty="0" smtClean="0"/>
          </a:p>
          <a:p>
            <a:pPr lvl="1"/>
            <a:endParaRPr lang="en-GB" sz="2000" dirty="0" smtClean="0"/>
          </a:p>
          <a:p>
            <a:pPr lvl="1"/>
            <a:r>
              <a:rPr lang="en-GB" sz="2000" dirty="0" smtClean="0"/>
              <a:t>Stationarity of data;</a:t>
            </a:r>
          </a:p>
          <a:p>
            <a:pPr lvl="1"/>
            <a:r>
              <a:rPr lang="en-GB" sz="2000" dirty="0" smtClean="0"/>
              <a:t>Order of VAR;</a:t>
            </a:r>
          </a:p>
          <a:p>
            <a:pPr lvl="1"/>
            <a:r>
              <a:rPr lang="en-GB" sz="2000" dirty="0" smtClean="0"/>
              <a:t>Stability of VAR</a:t>
            </a:r>
            <a:r>
              <a:rPr lang="en-GB" sz="1200" dirty="0" smtClean="0"/>
              <a:t>.</a:t>
            </a:r>
          </a:p>
        </p:txBody>
      </p:sp>
      <p:sp>
        <p:nvSpPr>
          <p:cNvPr id="2" name="Title 1"/>
          <p:cNvSpPr>
            <a:spLocks noGrp="1"/>
          </p:cNvSpPr>
          <p:nvPr>
            <p:ph type="title"/>
          </p:nvPr>
        </p:nvSpPr>
        <p:spPr>
          <a:xfrm>
            <a:off x="457200" y="457200"/>
            <a:ext cx="8001000" cy="762000"/>
          </a:xfrm>
        </p:spPr>
        <p:txBody>
          <a:bodyPr>
            <a:normAutofit/>
          </a:bodyPr>
          <a:lstStyle/>
          <a:p>
            <a:pPr algn="ctr"/>
            <a:r>
              <a:rPr lang="en-US" dirty="0" smtClean="0"/>
              <a:t>5. Estimation of variables and data description</a:t>
            </a:r>
            <a:endParaRPr lang="en-US" dirty="0"/>
          </a:p>
        </p:txBody>
      </p:sp>
      <p:pic>
        <p:nvPicPr>
          <p:cNvPr id="91138" name="Picture 2"/>
          <p:cNvPicPr>
            <a:picLocks noChangeAspect="1" noChangeArrowheads="1"/>
          </p:cNvPicPr>
          <p:nvPr/>
        </p:nvPicPr>
        <p:blipFill>
          <a:blip r:embed="rId2"/>
          <a:srcRect/>
          <a:stretch>
            <a:fillRect/>
          </a:stretch>
        </p:blipFill>
        <p:spPr bwMode="auto">
          <a:xfrm>
            <a:off x="3886200" y="3657600"/>
            <a:ext cx="4345021" cy="3048000"/>
          </a:xfrm>
          <a:prstGeom prst="rect">
            <a:avLst/>
          </a:prstGeom>
          <a:noFill/>
          <a:ln w="9525">
            <a:noFill/>
            <a:miter lim="800000"/>
            <a:headEnd/>
            <a:tailEnd/>
          </a:ln>
          <a:effectLst/>
        </p:spPr>
      </p:pic>
      <p:sp>
        <p:nvSpPr>
          <p:cNvPr id="9" name="TextBox 7"/>
          <p:cNvSpPr txBox="1"/>
          <p:nvPr/>
        </p:nvSpPr>
        <p:spPr>
          <a:xfrm>
            <a:off x="4648200" y="3276600"/>
            <a:ext cx="4114800" cy="304800"/>
          </a:xfrm>
          <a:prstGeom prst="rect">
            <a:avLst/>
          </a:prstGeom>
          <a:solidFill>
            <a:sysClr val="window" lastClr="FFFFFF">
              <a:alpha val="0"/>
            </a:sysClr>
          </a:solidFill>
          <a:ln w="9525" cmpd="sng">
            <a:noFill/>
          </a:ln>
          <a:effectLst/>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400" b="1" dirty="0" smtClean="0">
                <a:solidFill>
                  <a:sysClr val="windowText" lastClr="000000"/>
                </a:solidFill>
              </a:rPr>
              <a:t>Shock synchronization with the core EA</a:t>
            </a:r>
            <a:endParaRPr lang="en-US" sz="1400" b="1" dirty="0">
              <a:solidFill>
                <a:sysClr val="windowText" lastClr="00000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5257800"/>
          </a:xfrm>
        </p:spPr>
        <p:txBody>
          <a:bodyPr>
            <a:normAutofit/>
          </a:bodyPr>
          <a:lstStyle/>
          <a:p>
            <a:pPr>
              <a:buNone/>
            </a:pPr>
            <a:r>
              <a:rPr lang="en-US" b="1" u="sng" dirty="0" smtClean="0">
                <a:solidFill>
                  <a:schemeClr val="tx2"/>
                </a:solidFill>
              </a:rPr>
              <a:t>Dependent variable</a:t>
            </a:r>
          </a:p>
          <a:p>
            <a:r>
              <a:rPr lang="en-GB" dirty="0" smtClean="0"/>
              <a:t>Time-varying coefficients for supply and demand shocks estimated by State space specification in Eviews:</a:t>
            </a:r>
          </a:p>
          <a:p>
            <a:pPr lvl="2">
              <a:buNone/>
            </a:pPr>
            <a:r>
              <a:rPr lang="es-ES" sz="2200" i="1" dirty="0" smtClean="0"/>
              <a:t>@</a:t>
            </a:r>
            <a:r>
              <a:rPr lang="es-ES" sz="2200" i="1" dirty="0" err="1" smtClean="0"/>
              <a:t>signal</a:t>
            </a:r>
            <a:r>
              <a:rPr lang="es-ES" sz="2200" i="1" dirty="0" smtClean="0"/>
              <a:t> y = sv1 + sv2*x + [</a:t>
            </a:r>
            <a:r>
              <a:rPr lang="es-ES" sz="2200" i="1" dirty="0" err="1" smtClean="0"/>
              <a:t>var</a:t>
            </a:r>
            <a:r>
              <a:rPr lang="es-ES" sz="2200" i="1" dirty="0" smtClean="0"/>
              <a:t> = </a:t>
            </a:r>
            <a:r>
              <a:rPr lang="es-ES" sz="2200" i="1" dirty="0" err="1" smtClean="0"/>
              <a:t>exp</a:t>
            </a:r>
            <a:r>
              <a:rPr lang="es-ES" sz="2200" i="1" dirty="0" smtClean="0"/>
              <a:t>(c(1))]</a:t>
            </a:r>
            <a:endParaRPr lang="en-US" sz="2200" dirty="0" smtClean="0"/>
          </a:p>
          <a:p>
            <a:pPr lvl="2">
              <a:buNone/>
            </a:pPr>
            <a:r>
              <a:rPr lang="es-ES" sz="2200" i="1" dirty="0" smtClean="0"/>
              <a:t>@</a:t>
            </a:r>
            <a:r>
              <a:rPr lang="es-ES" sz="2200" i="1" dirty="0" err="1" smtClean="0"/>
              <a:t>state</a:t>
            </a:r>
            <a:r>
              <a:rPr lang="es-ES" sz="2200" i="1" dirty="0" smtClean="0"/>
              <a:t> sv1 = sv1(-1) + [</a:t>
            </a:r>
            <a:r>
              <a:rPr lang="es-ES" sz="2200" i="1" dirty="0" err="1" smtClean="0"/>
              <a:t>var</a:t>
            </a:r>
            <a:r>
              <a:rPr lang="es-ES" sz="2200" i="1" dirty="0" smtClean="0"/>
              <a:t> = </a:t>
            </a:r>
            <a:r>
              <a:rPr lang="es-ES" sz="2200" i="1" dirty="0" err="1" smtClean="0"/>
              <a:t>exp</a:t>
            </a:r>
            <a:r>
              <a:rPr lang="es-ES" sz="2200" i="1" dirty="0" smtClean="0"/>
              <a:t>(c(2))]</a:t>
            </a:r>
            <a:endParaRPr lang="en-US" sz="2200" dirty="0" smtClean="0"/>
          </a:p>
          <a:p>
            <a:pPr lvl="2">
              <a:buNone/>
            </a:pPr>
            <a:r>
              <a:rPr lang="es-ES" sz="2200" i="1" dirty="0" smtClean="0"/>
              <a:t>@</a:t>
            </a:r>
            <a:r>
              <a:rPr lang="es-ES" sz="2200" i="1" dirty="0" err="1" smtClean="0"/>
              <a:t>state</a:t>
            </a:r>
            <a:r>
              <a:rPr lang="es-ES" sz="2200" i="1" dirty="0" smtClean="0"/>
              <a:t> sv2 = sv2(-1) + [</a:t>
            </a:r>
            <a:r>
              <a:rPr lang="es-ES" sz="2200" i="1" dirty="0" err="1" smtClean="0"/>
              <a:t>var</a:t>
            </a:r>
            <a:r>
              <a:rPr lang="es-ES" sz="2200" i="1" dirty="0" smtClean="0"/>
              <a:t> = </a:t>
            </a:r>
            <a:r>
              <a:rPr lang="es-ES" sz="2200" i="1" dirty="0" err="1" smtClean="0"/>
              <a:t>exp</a:t>
            </a:r>
            <a:r>
              <a:rPr lang="es-ES" sz="2200" i="1" dirty="0" smtClean="0"/>
              <a:t>(c(3))]</a:t>
            </a:r>
            <a:endParaRPr lang="en-US" sz="2200" dirty="0" smtClean="0"/>
          </a:p>
          <a:p>
            <a:pPr lvl="1"/>
            <a:r>
              <a:rPr lang="en-GB" dirty="0" smtClean="0"/>
              <a:t>Default procedure of </a:t>
            </a:r>
            <a:r>
              <a:rPr lang="en-GB" i="1" dirty="0" smtClean="0"/>
              <a:t>Eviews</a:t>
            </a:r>
            <a:r>
              <a:rPr lang="en-GB" dirty="0" smtClean="0"/>
              <a:t> is used for defining the starting values of the parameters </a:t>
            </a:r>
            <a:r>
              <a:rPr lang="en-GB" i="1" dirty="0" smtClean="0"/>
              <a:t>c(1)</a:t>
            </a:r>
            <a:r>
              <a:rPr lang="en-GB" dirty="0" smtClean="0"/>
              <a:t>, </a:t>
            </a:r>
            <a:r>
              <a:rPr lang="en-GB" i="1" dirty="0" smtClean="0"/>
              <a:t>c(2)</a:t>
            </a:r>
            <a:r>
              <a:rPr lang="en-GB" dirty="0" smtClean="0"/>
              <a:t> and </a:t>
            </a:r>
            <a:r>
              <a:rPr lang="en-GB" i="1" dirty="0" smtClean="0"/>
              <a:t>c(3).</a:t>
            </a:r>
          </a:p>
          <a:p>
            <a:pPr lvl="1"/>
            <a:r>
              <a:rPr lang="en-GB" dirty="0" smtClean="0"/>
              <a:t>In defining the initial state of the model the approach of Zhang and Sato (2005) was followed.</a:t>
            </a:r>
          </a:p>
          <a:p>
            <a:endParaRPr lang="en-GB" dirty="0" smtClean="0"/>
          </a:p>
          <a:p>
            <a:endParaRPr lang="en-GB" dirty="0" smtClean="0"/>
          </a:p>
          <a:p>
            <a:endParaRPr lang="en-GB" dirty="0" smtClean="0"/>
          </a:p>
          <a:p>
            <a:endParaRPr lang="en-US" dirty="0" smtClean="0"/>
          </a:p>
        </p:txBody>
      </p:sp>
      <p:sp>
        <p:nvSpPr>
          <p:cNvPr id="6" name="Title 1"/>
          <p:cNvSpPr txBox="1">
            <a:spLocks/>
          </p:cNvSpPr>
          <p:nvPr/>
        </p:nvSpPr>
        <p:spPr>
          <a:xfrm>
            <a:off x="457200" y="457200"/>
            <a:ext cx="8001000" cy="762000"/>
          </a:xfrm>
          <a:prstGeom prst="rect">
            <a:avLst/>
          </a:prstGeom>
        </p:spPr>
        <p:txBody>
          <a:bodyPr vert="horz" lIns="91440" tIns="45720" rIns="91440" bIns="45720" rtlCol="0" anchor="ctr">
            <a:norm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ctr"/>
            <a:r>
              <a:rPr lang="en-US" smtClean="0"/>
              <a:t>5. Estimation of variables and data description</a:t>
            </a:r>
            <a:endParaRPr lang="en-US" dirty="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257800"/>
          </a:xfrm>
        </p:spPr>
        <p:txBody>
          <a:bodyPr>
            <a:normAutofit lnSpcReduction="10000"/>
          </a:bodyPr>
          <a:lstStyle/>
          <a:p>
            <a:pPr>
              <a:buNone/>
            </a:pPr>
            <a:endParaRPr lang="en-US" b="1" u="sng" dirty="0" smtClean="0">
              <a:solidFill>
                <a:schemeClr val="tx2"/>
              </a:solidFill>
            </a:endParaRPr>
          </a:p>
          <a:p>
            <a:pPr>
              <a:buNone/>
            </a:pPr>
            <a:r>
              <a:rPr lang="en-US" b="1" u="sng" dirty="0" smtClean="0">
                <a:solidFill>
                  <a:schemeClr val="tx2"/>
                </a:solidFill>
              </a:rPr>
              <a:t>Dependent variable</a:t>
            </a:r>
          </a:p>
          <a:p>
            <a:pPr algn="ctr">
              <a:buNone/>
            </a:pPr>
            <a:r>
              <a:rPr lang="en-GB" dirty="0" smtClean="0"/>
              <a:t>Time-varying coefficients for:</a:t>
            </a:r>
          </a:p>
          <a:p>
            <a:pPr>
              <a:buNone/>
            </a:pPr>
            <a:endParaRPr lang="en-GB" dirty="0" smtClean="0"/>
          </a:p>
          <a:p>
            <a:pPr>
              <a:buNone/>
            </a:pPr>
            <a:r>
              <a:rPr lang="en-GB" sz="2000" dirty="0" smtClean="0"/>
              <a:t>		Demand shocks                         	 Supply shocks</a:t>
            </a:r>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r>
              <a:rPr lang="en-GB" sz="1600" dirty="0" smtClean="0"/>
              <a:t>* </a:t>
            </a:r>
          </a:p>
          <a:p>
            <a:pPr>
              <a:buNone/>
            </a:pPr>
            <a:endParaRPr lang="en-GB" sz="1600" dirty="0"/>
          </a:p>
          <a:p>
            <a:pPr>
              <a:buNone/>
            </a:pPr>
            <a:endParaRPr lang="en-GB" sz="1600" dirty="0" smtClean="0"/>
          </a:p>
          <a:p>
            <a:pPr>
              <a:buNone/>
            </a:pPr>
            <a:endParaRPr lang="en-GB" sz="1600" dirty="0"/>
          </a:p>
          <a:p>
            <a:pPr>
              <a:buNone/>
            </a:pPr>
            <a:endParaRPr lang="en-GB" sz="1600" dirty="0" smtClean="0"/>
          </a:p>
          <a:p>
            <a:pPr>
              <a:buNone/>
            </a:pPr>
            <a:r>
              <a:rPr lang="en-GB" sz="1600" dirty="0" smtClean="0"/>
              <a:t>Note: Average values for periphery and transition countries.</a:t>
            </a:r>
          </a:p>
          <a:p>
            <a:endParaRPr lang="en-GB" dirty="0" smtClean="0"/>
          </a:p>
          <a:p>
            <a:endParaRPr lang="en-US" dirty="0" smtClean="0"/>
          </a:p>
        </p:txBody>
      </p:sp>
      <p:graphicFrame>
        <p:nvGraphicFramePr>
          <p:cNvPr id="7" name="Chart 6"/>
          <p:cNvGraphicFramePr>
            <a:graphicFrameLocks/>
          </p:cNvGraphicFramePr>
          <p:nvPr>
            <p:extLst>
              <p:ext uri="{D42A27DB-BD31-4B8C-83A1-F6EECF244321}">
                <p14:modId xmlns:p14="http://schemas.microsoft.com/office/powerpoint/2010/main" val="1147897980"/>
              </p:ext>
            </p:extLst>
          </p:nvPr>
        </p:nvGraphicFramePr>
        <p:xfrm>
          <a:off x="990600" y="3124200"/>
          <a:ext cx="3619500" cy="2590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a:graphicFrameLocks/>
          </p:cNvGraphicFramePr>
          <p:nvPr/>
        </p:nvGraphicFramePr>
        <p:xfrm>
          <a:off x="4648200" y="3048000"/>
          <a:ext cx="3619500" cy="2971800"/>
        </p:xfrm>
        <a:graphic>
          <a:graphicData uri="http://schemas.openxmlformats.org/drawingml/2006/chart">
            <c:chart xmlns:c="http://schemas.openxmlformats.org/drawingml/2006/chart" xmlns:r="http://schemas.openxmlformats.org/officeDocument/2006/relationships" r:id="rId3"/>
          </a:graphicData>
        </a:graphic>
      </p:graphicFrame>
      <p:sp>
        <p:nvSpPr>
          <p:cNvPr id="11" name="Title 1"/>
          <p:cNvSpPr>
            <a:spLocks noGrp="1"/>
          </p:cNvSpPr>
          <p:nvPr>
            <p:ph type="title"/>
          </p:nvPr>
        </p:nvSpPr>
        <p:spPr>
          <a:xfrm>
            <a:off x="457200" y="457200"/>
            <a:ext cx="8001000" cy="762000"/>
          </a:xfrm>
        </p:spPr>
        <p:txBody>
          <a:bodyPr>
            <a:normAutofit/>
          </a:bodyPr>
          <a:lstStyle/>
          <a:p>
            <a:pPr algn="ctr"/>
            <a:r>
              <a:rPr lang="en-US" dirty="0" smtClean="0"/>
              <a:t>5. Estimation of variables and data description</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0934"/>
            <a:ext cx="8229600" cy="5257800"/>
          </a:xfrm>
        </p:spPr>
        <p:txBody>
          <a:bodyPr>
            <a:normAutofit/>
          </a:bodyPr>
          <a:lstStyle/>
          <a:p>
            <a:pPr>
              <a:buNone/>
            </a:pPr>
            <a:r>
              <a:rPr lang="en-US" b="1" u="sng" dirty="0" smtClean="0">
                <a:solidFill>
                  <a:schemeClr val="tx2"/>
                </a:solidFill>
              </a:rPr>
              <a:t>Independent variables</a:t>
            </a:r>
            <a:r>
              <a:rPr lang="en-US" b="1" dirty="0" smtClean="0">
                <a:solidFill>
                  <a:schemeClr val="tx2"/>
                </a:solidFill>
              </a:rPr>
              <a:t> :</a:t>
            </a:r>
          </a:p>
          <a:p>
            <a:pPr>
              <a:buNone/>
            </a:pPr>
            <a:r>
              <a:rPr lang="en-US" b="1" dirty="0" smtClean="0">
                <a:solidFill>
                  <a:schemeClr val="tx2"/>
                </a:solidFill>
              </a:rPr>
              <a:t> </a:t>
            </a:r>
            <a:r>
              <a:rPr lang="en-US" b="1" u="sng" dirty="0" smtClean="0">
                <a:solidFill>
                  <a:schemeClr val="accent2"/>
                </a:solidFill>
              </a:rPr>
              <a:t>1. Trade intensity</a:t>
            </a:r>
          </a:p>
          <a:p>
            <a:r>
              <a:rPr lang="en-GB" sz="2000" dirty="0" smtClean="0"/>
              <a:t>Natural logarithm of the average bilateral trade intensity between transition country </a:t>
            </a:r>
            <a:r>
              <a:rPr lang="en-GB" sz="2000" i="1" dirty="0" err="1" smtClean="0"/>
              <a:t>i</a:t>
            </a:r>
            <a:r>
              <a:rPr lang="en-GB" sz="2000" dirty="0" smtClean="0"/>
              <a:t> and the euro area </a:t>
            </a:r>
            <a:r>
              <a:rPr lang="en-GB" sz="2000" i="1" dirty="0" smtClean="0"/>
              <a:t>j</a:t>
            </a:r>
            <a:r>
              <a:rPr lang="en-GB" sz="2000" dirty="0" smtClean="0"/>
              <a:t> over time period </a:t>
            </a:r>
            <a:r>
              <a:rPr lang="en-GB" sz="2000" i="1" dirty="0" smtClean="0"/>
              <a:t>t. </a:t>
            </a:r>
          </a:p>
          <a:p>
            <a:pPr>
              <a:buNone/>
            </a:pPr>
            <a:r>
              <a:rPr lang="en-GB" dirty="0" smtClean="0"/>
              <a:t>Two measures employed: </a:t>
            </a:r>
          </a:p>
          <a:p>
            <a:endParaRPr lang="en-GB" dirty="0" smtClean="0"/>
          </a:p>
          <a:p>
            <a:endParaRPr lang="en-US" dirty="0" smtClean="0"/>
          </a:p>
        </p:txBody>
      </p:sp>
      <p:graphicFrame>
        <p:nvGraphicFramePr>
          <p:cNvPr id="25602" name="Object 2"/>
          <p:cNvGraphicFramePr>
            <a:graphicFrameLocks noChangeAspect="1"/>
          </p:cNvGraphicFramePr>
          <p:nvPr>
            <p:extLst>
              <p:ext uri="{D42A27DB-BD31-4B8C-83A1-F6EECF244321}">
                <p14:modId xmlns:p14="http://schemas.microsoft.com/office/powerpoint/2010/main" val="2835317127"/>
              </p:ext>
            </p:extLst>
          </p:nvPr>
        </p:nvGraphicFramePr>
        <p:xfrm>
          <a:off x="533400" y="3505200"/>
          <a:ext cx="3962400" cy="396240"/>
        </p:xfrm>
        <a:graphic>
          <a:graphicData uri="http://schemas.openxmlformats.org/presentationml/2006/ole">
            <mc:AlternateContent xmlns:mc="http://schemas.openxmlformats.org/markup-compatibility/2006">
              <mc:Choice xmlns:v="urn:schemas-microsoft-com:vml" Requires="v">
                <p:oleObj spid="_x0000_s25618" name="Equation" r:id="rId3" imgW="3330977" imgH="246593" progId="Equation.3">
                  <p:embed/>
                </p:oleObj>
              </mc:Choice>
              <mc:Fallback>
                <p:oleObj name="Equation" r:id="rId3" imgW="3330977" imgH="246593" progId="Equation.3">
                  <p:embed/>
                  <p:pic>
                    <p:nvPicPr>
                      <p:cNvPr id="0"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3505200"/>
                        <a:ext cx="3962400" cy="3962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603" name="Object 3"/>
          <p:cNvGraphicFramePr>
            <a:graphicFrameLocks noChangeAspect="1"/>
          </p:cNvGraphicFramePr>
          <p:nvPr>
            <p:extLst>
              <p:ext uri="{D42A27DB-BD31-4B8C-83A1-F6EECF244321}">
                <p14:modId xmlns:p14="http://schemas.microsoft.com/office/powerpoint/2010/main" val="2663793864"/>
              </p:ext>
            </p:extLst>
          </p:nvPr>
        </p:nvGraphicFramePr>
        <p:xfrm>
          <a:off x="5334000" y="3505200"/>
          <a:ext cx="3124200" cy="435935"/>
        </p:xfrm>
        <a:graphic>
          <a:graphicData uri="http://schemas.openxmlformats.org/presentationml/2006/ole">
            <mc:AlternateContent xmlns:mc="http://schemas.openxmlformats.org/markup-compatibility/2006">
              <mc:Choice xmlns:v="urn:schemas-microsoft-com:vml" Requires="v">
                <p:oleObj spid="_x0000_s25619" name="Equation" r:id="rId5" imgW="2185988" imgH="246593" progId="Equation.3">
                  <p:embed/>
                </p:oleObj>
              </mc:Choice>
              <mc:Fallback>
                <p:oleObj name="Equation" r:id="rId5" imgW="2185988" imgH="246593" progId="Equation.3">
                  <p:embed/>
                  <p:pic>
                    <p:nvPicPr>
                      <p:cNvPr id="0" name="Picture 1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0" y="3505200"/>
                        <a:ext cx="3124200" cy="43593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Chart 8"/>
          <p:cNvGraphicFramePr>
            <a:graphicFrameLocks/>
          </p:cNvGraphicFramePr>
          <p:nvPr/>
        </p:nvGraphicFramePr>
        <p:xfrm>
          <a:off x="762000" y="4038600"/>
          <a:ext cx="3546475" cy="266700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0" name="Chart 9"/>
          <p:cNvGraphicFramePr>
            <a:graphicFrameLocks/>
          </p:cNvGraphicFramePr>
          <p:nvPr/>
        </p:nvGraphicFramePr>
        <p:xfrm>
          <a:off x="4953000" y="4114800"/>
          <a:ext cx="3556000" cy="2590800"/>
        </p:xfrm>
        <a:graphic>
          <a:graphicData uri="http://schemas.openxmlformats.org/drawingml/2006/chart">
            <c:chart xmlns:c="http://schemas.openxmlformats.org/drawingml/2006/chart" xmlns:r="http://schemas.openxmlformats.org/officeDocument/2006/relationships" r:id="rId8"/>
          </a:graphicData>
        </a:graphic>
      </p:graphicFrame>
      <p:sp>
        <p:nvSpPr>
          <p:cNvPr id="12" name="Title 1"/>
          <p:cNvSpPr>
            <a:spLocks noGrp="1"/>
          </p:cNvSpPr>
          <p:nvPr>
            <p:ph type="title"/>
          </p:nvPr>
        </p:nvSpPr>
        <p:spPr>
          <a:xfrm>
            <a:off x="457200" y="457200"/>
            <a:ext cx="8001000" cy="762000"/>
          </a:xfrm>
        </p:spPr>
        <p:txBody>
          <a:bodyPr>
            <a:normAutofit/>
          </a:bodyPr>
          <a:lstStyle/>
          <a:p>
            <a:pPr algn="ctr"/>
            <a:r>
              <a:rPr lang="en-US" dirty="0" smtClean="0"/>
              <a:t>5. Estimation of variables and data description</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534400" cy="5410200"/>
          </a:xfrm>
        </p:spPr>
        <p:txBody>
          <a:bodyPr>
            <a:normAutofit/>
          </a:bodyPr>
          <a:lstStyle/>
          <a:p>
            <a:pPr>
              <a:buNone/>
            </a:pPr>
            <a:r>
              <a:rPr lang="en-US" b="1" u="sng" dirty="0" smtClean="0">
                <a:solidFill>
                  <a:schemeClr val="tx2"/>
                </a:solidFill>
              </a:rPr>
              <a:t>Independent variables</a:t>
            </a:r>
            <a:r>
              <a:rPr lang="en-US" b="1" dirty="0" smtClean="0">
                <a:solidFill>
                  <a:schemeClr val="tx2"/>
                </a:solidFill>
              </a:rPr>
              <a:t> : </a:t>
            </a:r>
          </a:p>
          <a:p>
            <a:pPr>
              <a:buNone/>
            </a:pPr>
            <a:r>
              <a:rPr lang="en-US" b="1" u="sng" dirty="0" smtClean="0">
                <a:solidFill>
                  <a:schemeClr val="accent2"/>
                </a:solidFill>
              </a:rPr>
              <a:t>2. II trade</a:t>
            </a:r>
          </a:p>
          <a:p>
            <a:r>
              <a:rPr lang="en-GB" dirty="0" smtClean="0"/>
              <a:t>Two indices for measuring intra-industry trade employed:</a:t>
            </a:r>
          </a:p>
          <a:p>
            <a:pPr lvl="1"/>
            <a:r>
              <a:rPr lang="en-GB" sz="2400" dirty="0" smtClean="0"/>
              <a:t>Adjusted G-L index (adjustment for the trade imbalance)</a:t>
            </a:r>
          </a:p>
          <a:p>
            <a:endParaRPr lang="en-GB" dirty="0" smtClean="0"/>
          </a:p>
          <a:p>
            <a:endParaRPr lang="en-US" dirty="0" smtClean="0"/>
          </a:p>
        </p:txBody>
      </p:sp>
      <p:sp>
        <p:nvSpPr>
          <p:cNvPr id="266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3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6630" name="Object 6"/>
          <p:cNvGraphicFramePr>
            <a:graphicFrameLocks noChangeAspect="1"/>
          </p:cNvGraphicFramePr>
          <p:nvPr>
            <p:extLst>
              <p:ext uri="{D42A27DB-BD31-4B8C-83A1-F6EECF244321}">
                <p14:modId xmlns:p14="http://schemas.microsoft.com/office/powerpoint/2010/main" val="4209817062"/>
              </p:ext>
            </p:extLst>
          </p:nvPr>
        </p:nvGraphicFramePr>
        <p:xfrm>
          <a:off x="1066800" y="3124200"/>
          <a:ext cx="4800600" cy="1218063"/>
        </p:xfrm>
        <a:graphic>
          <a:graphicData uri="http://schemas.openxmlformats.org/presentationml/2006/ole">
            <mc:AlternateContent xmlns:mc="http://schemas.openxmlformats.org/markup-compatibility/2006">
              <mc:Choice xmlns:v="urn:schemas-microsoft-com:vml" Requires="v">
                <p:oleObj spid="_x0000_s26638" name="Equation" r:id="rId3" imgW="2870200" imgH="914400" progId="Equation.3">
                  <p:embed/>
                </p:oleObj>
              </mc:Choice>
              <mc:Fallback>
                <p:oleObj name="Equation" r:id="rId3" imgW="2870200" imgH="914400" progId="Equation.3">
                  <p:embed/>
                  <p:pic>
                    <p:nvPicPr>
                      <p:cNvPr id="0"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3124200"/>
                        <a:ext cx="4800600" cy="12180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633"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35"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Chart 10"/>
          <p:cNvGraphicFramePr>
            <a:graphicFrameLocks/>
          </p:cNvGraphicFramePr>
          <p:nvPr/>
        </p:nvGraphicFramePr>
        <p:xfrm>
          <a:off x="1981200" y="4572000"/>
          <a:ext cx="3552825" cy="2286000"/>
        </p:xfrm>
        <a:graphic>
          <a:graphicData uri="http://schemas.openxmlformats.org/drawingml/2006/chart">
            <c:chart xmlns:c="http://schemas.openxmlformats.org/drawingml/2006/chart" xmlns:r="http://schemas.openxmlformats.org/officeDocument/2006/relationships" r:id="rId5"/>
          </a:graphicData>
        </a:graphic>
      </p:graphicFrame>
      <p:sp>
        <p:nvSpPr>
          <p:cNvPr id="13" name="Title 1"/>
          <p:cNvSpPr>
            <a:spLocks noGrp="1"/>
          </p:cNvSpPr>
          <p:nvPr>
            <p:ph type="title"/>
          </p:nvPr>
        </p:nvSpPr>
        <p:spPr>
          <a:xfrm>
            <a:off x="457200" y="457200"/>
            <a:ext cx="8001000" cy="762000"/>
          </a:xfrm>
        </p:spPr>
        <p:txBody>
          <a:bodyPr>
            <a:normAutofit/>
          </a:bodyPr>
          <a:lstStyle/>
          <a:p>
            <a:pPr algn="ctr"/>
            <a:r>
              <a:rPr lang="en-US" dirty="0" smtClean="0"/>
              <a:t>5. Estimation of variables and data description</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5410200"/>
          </a:xfrm>
        </p:spPr>
        <p:txBody>
          <a:bodyPr>
            <a:normAutofit/>
          </a:bodyPr>
          <a:lstStyle/>
          <a:p>
            <a:pPr>
              <a:buNone/>
            </a:pPr>
            <a:r>
              <a:rPr lang="en-US" b="1" u="sng" dirty="0" smtClean="0">
                <a:solidFill>
                  <a:schemeClr val="tx2"/>
                </a:solidFill>
              </a:rPr>
              <a:t>Independent variables</a:t>
            </a:r>
            <a:r>
              <a:rPr lang="en-US" b="1" dirty="0" smtClean="0">
                <a:solidFill>
                  <a:schemeClr val="tx2"/>
                </a:solidFill>
              </a:rPr>
              <a:t> : </a:t>
            </a:r>
          </a:p>
          <a:p>
            <a:pPr>
              <a:buNone/>
            </a:pPr>
            <a:r>
              <a:rPr lang="en-US" b="1" u="sng" dirty="0" smtClean="0">
                <a:solidFill>
                  <a:schemeClr val="accent2"/>
                </a:solidFill>
              </a:rPr>
              <a:t>2. Intra-industry trade</a:t>
            </a:r>
          </a:p>
          <a:p>
            <a:pPr lvl="1"/>
            <a:r>
              <a:rPr lang="en-GB" sz="1600" dirty="0" err="1" smtClean="0"/>
              <a:t>Fontagné</a:t>
            </a:r>
            <a:r>
              <a:rPr lang="en-GB" sz="1600" dirty="0" smtClean="0"/>
              <a:t>-Freudenberg  index</a:t>
            </a:r>
          </a:p>
          <a:p>
            <a:pPr marL="228600" lvl="1" indent="0">
              <a:buNone/>
            </a:pPr>
            <a:endParaRPr lang="en-GB" i="1" dirty="0" smtClean="0"/>
          </a:p>
          <a:p>
            <a:pPr lvl="2"/>
            <a:r>
              <a:rPr lang="en-GB" sz="1600" dirty="0" smtClean="0"/>
              <a:t>The latter allows the intra-industry trade to be broken down into horizontal and </a:t>
            </a:r>
            <a:r>
              <a:rPr lang="en-GB" sz="1600" b="1" u="sng" dirty="0" smtClean="0"/>
              <a:t>vertical components</a:t>
            </a:r>
            <a:endParaRPr lang="en-GB" sz="1600" b="1" i="1" u="sng" dirty="0" smtClean="0"/>
          </a:p>
          <a:p>
            <a:pPr lvl="1"/>
            <a:endParaRPr lang="en-GB" dirty="0" smtClean="0"/>
          </a:p>
          <a:p>
            <a:endParaRPr lang="en-US" dirty="0" smtClean="0"/>
          </a:p>
        </p:txBody>
      </p:sp>
      <p:sp>
        <p:nvSpPr>
          <p:cNvPr id="266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3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33"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35"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0732" name="Object 12"/>
          <p:cNvGraphicFramePr>
            <a:graphicFrameLocks noChangeAspect="1"/>
          </p:cNvGraphicFramePr>
          <p:nvPr>
            <p:extLst>
              <p:ext uri="{D42A27DB-BD31-4B8C-83A1-F6EECF244321}">
                <p14:modId xmlns:p14="http://schemas.microsoft.com/office/powerpoint/2010/main" val="3898520968"/>
              </p:ext>
            </p:extLst>
          </p:nvPr>
        </p:nvGraphicFramePr>
        <p:xfrm>
          <a:off x="1447800" y="3124200"/>
          <a:ext cx="1557867" cy="609600"/>
        </p:xfrm>
        <a:graphic>
          <a:graphicData uri="http://schemas.openxmlformats.org/presentationml/2006/ole">
            <mc:AlternateContent xmlns:mc="http://schemas.openxmlformats.org/markup-compatibility/2006">
              <mc:Choice xmlns:v="urn:schemas-microsoft-com:vml" Requires="v">
                <p:oleObj spid="_x0000_s30750" name="Equation" r:id="rId3" imgW="1091726" imgH="444307" progId="Equation.3">
                  <p:embed/>
                </p:oleObj>
              </mc:Choice>
              <mc:Fallback>
                <p:oleObj name="Equation" r:id="rId3" imgW="1091726" imgH="444307" progId="Equation.3">
                  <p:embed/>
                  <p:pic>
                    <p:nvPicPr>
                      <p:cNvPr id="0" name="Picture 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3124200"/>
                        <a:ext cx="1557867"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33" name="Object 13"/>
          <p:cNvGraphicFramePr>
            <a:graphicFrameLocks noChangeAspect="1"/>
          </p:cNvGraphicFramePr>
          <p:nvPr>
            <p:extLst>
              <p:ext uri="{D42A27DB-BD31-4B8C-83A1-F6EECF244321}">
                <p14:modId xmlns:p14="http://schemas.microsoft.com/office/powerpoint/2010/main" val="369272163"/>
              </p:ext>
            </p:extLst>
          </p:nvPr>
        </p:nvGraphicFramePr>
        <p:xfrm>
          <a:off x="4876800" y="3124200"/>
          <a:ext cx="1920240" cy="685800"/>
        </p:xfrm>
        <a:graphic>
          <a:graphicData uri="http://schemas.openxmlformats.org/presentationml/2006/ole">
            <mc:AlternateContent xmlns:mc="http://schemas.openxmlformats.org/markup-compatibility/2006">
              <mc:Choice xmlns:v="urn:schemas-microsoft-com:vml" Requires="v">
                <p:oleObj spid="_x0000_s30751" name="Equation" r:id="rId5" imgW="1524000" imgH="457200" progId="Equation.3">
                  <p:embed/>
                </p:oleObj>
              </mc:Choice>
              <mc:Fallback>
                <p:oleObj name="Equation" r:id="rId5" imgW="1524000" imgH="457200" progId="Equation.3">
                  <p:embed/>
                  <p:pic>
                    <p:nvPicPr>
                      <p:cNvPr id="0" name="Picture 2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76800" y="3124200"/>
                        <a:ext cx="192024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Title 1"/>
          <p:cNvSpPr>
            <a:spLocks noGrp="1"/>
          </p:cNvSpPr>
          <p:nvPr>
            <p:ph type="title"/>
          </p:nvPr>
        </p:nvSpPr>
        <p:spPr>
          <a:xfrm>
            <a:off x="457200" y="457200"/>
            <a:ext cx="8001000" cy="762000"/>
          </a:xfrm>
        </p:spPr>
        <p:txBody>
          <a:bodyPr>
            <a:normAutofit/>
          </a:bodyPr>
          <a:lstStyle/>
          <a:p>
            <a:pPr algn="ctr"/>
            <a:r>
              <a:rPr lang="en-US" dirty="0" smtClean="0"/>
              <a:t>5. Estimation of variables and data description</a:t>
            </a:r>
            <a:endParaRPr lang="en-US" dirty="0"/>
          </a:p>
        </p:txBody>
      </p:sp>
      <p:graphicFrame>
        <p:nvGraphicFramePr>
          <p:cNvPr id="11" name="Chart 10"/>
          <p:cNvGraphicFramePr>
            <a:graphicFrameLocks/>
          </p:cNvGraphicFramePr>
          <p:nvPr>
            <p:extLst>
              <p:ext uri="{D42A27DB-BD31-4B8C-83A1-F6EECF244321}">
                <p14:modId xmlns:p14="http://schemas.microsoft.com/office/powerpoint/2010/main" val="2311756446"/>
              </p:ext>
            </p:extLst>
          </p:nvPr>
        </p:nvGraphicFramePr>
        <p:xfrm>
          <a:off x="2286000" y="3962400"/>
          <a:ext cx="3556000" cy="2743200"/>
        </p:xfrm>
        <a:graphic>
          <a:graphicData uri="http://schemas.openxmlformats.org/drawingml/2006/chart">
            <c:chart xmlns:c="http://schemas.openxmlformats.org/drawingml/2006/chart" xmlns:r="http://schemas.openxmlformats.org/officeDocument/2006/relationships" r:id="rId7"/>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229600" cy="5638800"/>
          </a:xfrm>
        </p:spPr>
        <p:txBody>
          <a:bodyPr>
            <a:normAutofit/>
          </a:bodyPr>
          <a:lstStyle/>
          <a:p>
            <a:pPr>
              <a:buNone/>
            </a:pPr>
            <a:r>
              <a:rPr lang="en-US" b="1" u="sng" dirty="0" smtClean="0">
                <a:solidFill>
                  <a:schemeClr val="tx2"/>
                </a:solidFill>
              </a:rPr>
              <a:t>Independent variables</a:t>
            </a:r>
            <a:r>
              <a:rPr lang="en-US" b="1" dirty="0" smtClean="0">
                <a:solidFill>
                  <a:schemeClr val="tx2"/>
                </a:solidFill>
              </a:rPr>
              <a:t> : </a:t>
            </a:r>
          </a:p>
          <a:p>
            <a:pPr>
              <a:buNone/>
            </a:pPr>
            <a:r>
              <a:rPr lang="en-US" b="1" u="sng" dirty="0">
                <a:solidFill>
                  <a:schemeClr val="accent2"/>
                </a:solidFill>
              </a:rPr>
              <a:t>3. Financial integration</a:t>
            </a:r>
          </a:p>
          <a:p>
            <a:pPr lvl="0">
              <a:buFont typeface="Arial" pitchFamily="34" charset="0"/>
              <a:buChar char="•"/>
            </a:pPr>
            <a:r>
              <a:rPr lang="en-GB" sz="2000" dirty="0" smtClean="0"/>
              <a:t>Log deviation of the country’s real effective exchange rate index from the core of the euro area average (CPI-based, 2005=100)</a:t>
            </a:r>
            <a:endParaRPr lang="en-GB" dirty="0" smtClean="0"/>
          </a:p>
          <a:p>
            <a:endParaRPr lang="en-GB" dirty="0" smtClean="0"/>
          </a:p>
          <a:p>
            <a:endParaRPr lang="en-US" dirty="0" smtClean="0"/>
          </a:p>
        </p:txBody>
      </p:sp>
      <p:graphicFrame>
        <p:nvGraphicFramePr>
          <p:cNvPr id="14" name="Chart 13"/>
          <p:cNvGraphicFramePr>
            <a:graphicFrameLocks/>
          </p:cNvGraphicFramePr>
          <p:nvPr/>
        </p:nvGraphicFramePr>
        <p:xfrm>
          <a:off x="533400" y="3276600"/>
          <a:ext cx="4267200" cy="2514600"/>
        </p:xfrm>
        <a:graphic>
          <a:graphicData uri="http://schemas.openxmlformats.org/drawingml/2006/chart">
            <c:chart xmlns:c="http://schemas.openxmlformats.org/drawingml/2006/chart" xmlns:r="http://schemas.openxmlformats.org/officeDocument/2006/relationships" r:id="rId2"/>
          </a:graphicData>
        </a:graphic>
      </p:graphicFrame>
      <p:sp>
        <p:nvSpPr>
          <p:cNvPr id="9" name="Title 1"/>
          <p:cNvSpPr>
            <a:spLocks noGrp="1"/>
          </p:cNvSpPr>
          <p:nvPr>
            <p:ph type="title"/>
          </p:nvPr>
        </p:nvSpPr>
        <p:spPr>
          <a:xfrm>
            <a:off x="457200" y="457200"/>
            <a:ext cx="8001000" cy="762000"/>
          </a:xfrm>
        </p:spPr>
        <p:txBody>
          <a:bodyPr>
            <a:normAutofit/>
          </a:bodyPr>
          <a:lstStyle/>
          <a:p>
            <a:pPr algn="ctr"/>
            <a:r>
              <a:rPr lang="en-US" dirty="0" smtClean="0"/>
              <a:t>5. Estimation of variables and data description</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
            <a:ext cx="6400800" cy="5638800"/>
          </a:xfrm>
        </p:spPr>
        <p:txBody>
          <a:bodyPr>
            <a:normAutofit/>
          </a:bodyPr>
          <a:lstStyle/>
          <a:p>
            <a:pPr>
              <a:buNone/>
            </a:pPr>
            <a:r>
              <a:rPr lang="en-US" b="1" u="sng" dirty="0" smtClean="0">
                <a:solidFill>
                  <a:schemeClr val="tx2"/>
                </a:solidFill>
              </a:rPr>
              <a:t>Independent variables</a:t>
            </a:r>
            <a:r>
              <a:rPr lang="en-US" b="1" dirty="0" smtClean="0">
                <a:solidFill>
                  <a:schemeClr val="tx2"/>
                </a:solidFill>
              </a:rPr>
              <a:t> : </a:t>
            </a:r>
          </a:p>
          <a:p>
            <a:pPr>
              <a:buNone/>
            </a:pPr>
            <a:r>
              <a:rPr lang="en-US" b="1" u="sng" dirty="0">
                <a:solidFill>
                  <a:schemeClr val="accent2"/>
                </a:solidFill>
              </a:rPr>
              <a:t>4. FP coordination</a:t>
            </a:r>
          </a:p>
          <a:p>
            <a:pPr lvl="0">
              <a:buFont typeface="Arial" pitchFamily="34" charset="0"/>
              <a:buChar char="•"/>
            </a:pPr>
            <a:r>
              <a:rPr lang="en-GB" sz="2000" dirty="0" smtClean="0"/>
              <a:t>Difference in government budget balance measured as a percentage of country’s GDP, between the periphery/transition country and the core of the euro area</a:t>
            </a:r>
          </a:p>
          <a:p>
            <a:pPr>
              <a:buNone/>
            </a:pPr>
            <a:endParaRPr lang="en-GB" dirty="0" smtClean="0"/>
          </a:p>
          <a:p>
            <a:endParaRPr lang="en-GB" dirty="0" smtClean="0"/>
          </a:p>
          <a:p>
            <a:endParaRPr lang="en-US" dirty="0" smtClean="0"/>
          </a:p>
        </p:txBody>
      </p:sp>
      <p:graphicFrame>
        <p:nvGraphicFramePr>
          <p:cNvPr id="13" name="Chart 12"/>
          <p:cNvGraphicFramePr>
            <a:graphicFrameLocks/>
          </p:cNvGraphicFramePr>
          <p:nvPr/>
        </p:nvGraphicFramePr>
        <p:xfrm>
          <a:off x="533400" y="3505200"/>
          <a:ext cx="3886200" cy="2514600"/>
        </p:xfrm>
        <a:graphic>
          <a:graphicData uri="http://schemas.openxmlformats.org/drawingml/2006/chart">
            <c:chart xmlns:c="http://schemas.openxmlformats.org/drawingml/2006/chart" xmlns:r="http://schemas.openxmlformats.org/officeDocument/2006/relationships" r:id="rId2"/>
          </a:graphicData>
        </a:graphic>
      </p:graphicFrame>
      <p:sp>
        <p:nvSpPr>
          <p:cNvPr id="9" name="Title 1"/>
          <p:cNvSpPr>
            <a:spLocks noGrp="1"/>
          </p:cNvSpPr>
          <p:nvPr>
            <p:ph type="title"/>
          </p:nvPr>
        </p:nvSpPr>
        <p:spPr>
          <a:xfrm>
            <a:off x="457200" y="457200"/>
            <a:ext cx="8001000" cy="762000"/>
          </a:xfrm>
        </p:spPr>
        <p:txBody>
          <a:bodyPr>
            <a:normAutofit/>
          </a:bodyPr>
          <a:lstStyle/>
          <a:p>
            <a:pPr algn="ctr"/>
            <a:r>
              <a:rPr lang="en-US" dirty="0" smtClean="0"/>
              <a:t>5. Estimation of variables and data description</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
            <a:ext cx="8382000" cy="5638800"/>
          </a:xfrm>
        </p:spPr>
        <p:txBody>
          <a:bodyPr>
            <a:normAutofit/>
          </a:bodyPr>
          <a:lstStyle/>
          <a:p>
            <a:pPr>
              <a:buNone/>
            </a:pPr>
            <a:r>
              <a:rPr lang="en-US" b="1" u="sng" dirty="0" smtClean="0">
                <a:solidFill>
                  <a:schemeClr val="tx2"/>
                </a:solidFill>
              </a:rPr>
              <a:t>Independent variables</a:t>
            </a:r>
            <a:r>
              <a:rPr lang="en-US" b="1" dirty="0" smtClean="0">
                <a:solidFill>
                  <a:schemeClr val="tx2"/>
                </a:solidFill>
              </a:rPr>
              <a:t> : </a:t>
            </a:r>
          </a:p>
          <a:p>
            <a:pPr>
              <a:buNone/>
            </a:pPr>
            <a:r>
              <a:rPr lang="en-US" b="1" u="sng" dirty="0">
                <a:solidFill>
                  <a:schemeClr val="accent2"/>
                </a:solidFill>
              </a:rPr>
              <a:t>5. Production structures</a:t>
            </a:r>
          </a:p>
          <a:p>
            <a:pPr lvl="0">
              <a:buFont typeface="Arial" pitchFamily="34" charset="0"/>
              <a:buChar char="•"/>
            </a:pPr>
            <a:r>
              <a:rPr lang="en-US" sz="2000" dirty="0" smtClean="0"/>
              <a:t>Constructed according to the definition of </a:t>
            </a:r>
            <a:r>
              <a:rPr lang="en-US" sz="2000" dirty="0" err="1" smtClean="0"/>
              <a:t>Krugman</a:t>
            </a:r>
            <a:r>
              <a:rPr lang="en-US" sz="2000" dirty="0" smtClean="0"/>
              <a:t> </a:t>
            </a:r>
            <a:r>
              <a:rPr lang="en-US" sz="2000" dirty="0" err="1" smtClean="0"/>
              <a:t>specialisation</a:t>
            </a:r>
            <a:r>
              <a:rPr lang="en-US" sz="2000" dirty="0" smtClean="0"/>
              <a:t> index - takes value zero if a country has an industrial structure identical to the core of the euro area, indicating that country is not specialized, and takes a maximum value of 2 if it has no sectors in common with the core of the euro area, reflecting strong </a:t>
            </a:r>
            <a:r>
              <a:rPr lang="en-US" sz="2000" dirty="0" err="1" smtClean="0"/>
              <a:t>sectoral</a:t>
            </a:r>
            <a:r>
              <a:rPr lang="en-US" sz="2000" dirty="0" smtClean="0"/>
              <a:t> specialization.</a:t>
            </a:r>
          </a:p>
          <a:p>
            <a:pPr lvl="0">
              <a:buNone/>
            </a:pPr>
            <a:endParaRPr lang="en-GB" dirty="0" smtClean="0"/>
          </a:p>
          <a:p>
            <a:endParaRPr lang="en-GB" dirty="0" smtClean="0"/>
          </a:p>
          <a:p>
            <a:endParaRPr lang="en-US" dirty="0" smtClean="0"/>
          </a:p>
        </p:txBody>
      </p:sp>
      <p:graphicFrame>
        <p:nvGraphicFramePr>
          <p:cNvPr id="6" name="Chart 5"/>
          <p:cNvGraphicFramePr>
            <a:graphicFrameLocks/>
          </p:cNvGraphicFramePr>
          <p:nvPr/>
        </p:nvGraphicFramePr>
        <p:xfrm>
          <a:off x="609600" y="4114800"/>
          <a:ext cx="4038600" cy="2514600"/>
        </p:xfrm>
        <a:graphic>
          <a:graphicData uri="http://schemas.openxmlformats.org/drawingml/2006/chart">
            <c:chart xmlns:c="http://schemas.openxmlformats.org/drawingml/2006/chart" xmlns:r="http://schemas.openxmlformats.org/officeDocument/2006/relationships" r:id="rId2"/>
          </a:graphicData>
        </a:graphic>
      </p:graphicFrame>
      <p:sp>
        <p:nvSpPr>
          <p:cNvPr id="9" name="Title 1"/>
          <p:cNvSpPr>
            <a:spLocks noGrp="1"/>
          </p:cNvSpPr>
          <p:nvPr>
            <p:ph type="title"/>
          </p:nvPr>
        </p:nvSpPr>
        <p:spPr>
          <a:xfrm>
            <a:off x="457200" y="457200"/>
            <a:ext cx="8001000" cy="762000"/>
          </a:xfrm>
        </p:spPr>
        <p:txBody>
          <a:bodyPr>
            <a:normAutofit/>
          </a:bodyPr>
          <a:lstStyle/>
          <a:p>
            <a:pPr algn="ctr"/>
            <a:r>
              <a:rPr lang="en-US" dirty="0" smtClean="0"/>
              <a:t>5. Estimation of variables and data description</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0"/>
            <a:ext cx="8382000" cy="5638800"/>
          </a:xfrm>
        </p:spPr>
        <p:txBody>
          <a:bodyPr>
            <a:normAutofit/>
          </a:bodyPr>
          <a:lstStyle/>
          <a:p>
            <a:pPr>
              <a:buNone/>
            </a:pPr>
            <a:r>
              <a:rPr lang="en-US" b="1" u="sng" dirty="0" smtClean="0">
                <a:solidFill>
                  <a:schemeClr val="tx2"/>
                </a:solidFill>
              </a:rPr>
              <a:t>Independent variables</a:t>
            </a:r>
            <a:r>
              <a:rPr lang="en-US" b="1" dirty="0" smtClean="0">
                <a:solidFill>
                  <a:schemeClr val="tx2"/>
                </a:solidFill>
              </a:rPr>
              <a:t> : </a:t>
            </a:r>
          </a:p>
          <a:p>
            <a:pPr>
              <a:buNone/>
            </a:pPr>
            <a:r>
              <a:rPr lang="en-US" b="1" u="sng" dirty="0">
                <a:solidFill>
                  <a:schemeClr val="accent2"/>
                </a:solidFill>
              </a:rPr>
              <a:t>6. </a:t>
            </a:r>
            <a:r>
              <a:rPr lang="en-US" b="1" u="sng" dirty="0" smtClean="0">
                <a:solidFill>
                  <a:schemeClr val="accent2"/>
                </a:solidFill>
              </a:rPr>
              <a:t>Export sophistication</a:t>
            </a:r>
            <a:endParaRPr lang="en-US" b="1" u="sng" dirty="0">
              <a:solidFill>
                <a:schemeClr val="accent2"/>
              </a:solidFill>
            </a:endParaRPr>
          </a:p>
          <a:p>
            <a:pPr lvl="0">
              <a:buFont typeface="Arial" pitchFamily="34" charset="0"/>
              <a:buChar char="•"/>
            </a:pPr>
            <a:r>
              <a:rPr lang="en-US" sz="2000" dirty="0" smtClean="0"/>
              <a:t>Estimates the level of technological sophistication embodied in a country’s export portfolio.</a:t>
            </a:r>
            <a:r>
              <a:rPr lang="en-GB" sz="2000" dirty="0" smtClean="0"/>
              <a:t> It is calculated as a weighted average of per capita GDP of countries producing that product, with weights derived from revealed comparative advantage.</a:t>
            </a:r>
            <a:endParaRPr lang="en-GB" dirty="0" smtClean="0"/>
          </a:p>
          <a:p>
            <a:pPr>
              <a:buNone/>
            </a:pPr>
            <a:endParaRPr lang="en-GB" dirty="0" smtClean="0"/>
          </a:p>
          <a:p>
            <a:endParaRPr lang="en-US" dirty="0" smtClean="0"/>
          </a:p>
        </p:txBody>
      </p:sp>
      <p:graphicFrame>
        <p:nvGraphicFramePr>
          <p:cNvPr id="7" name="Chart 6"/>
          <p:cNvGraphicFramePr>
            <a:graphicFrameLocks/>
          </p:cNvGraphicFramePr>
          <p:nvPr/>
        </p:nvGraphicFramePr>
        <p:xfrm>
          <a:off x="838200" y="3733800"/>
          <a:ext cx="4419600" cy="2590800"/>
        </p:xfrm>
        <a:graphic>
          <a:graphicData uri="http://schemas.openxmlformats.org/drawingml/2006/chart">
            <c:chart xmlns:c="http://schemas.openxmlformats.org/drawingml/2006/chart" xmlns:r="http://schemas.openxmlformats.org/officeDocument/2006/relationships" r:id="rId2"/>
          </a:graphicData>
        </a:graphic>
      </p:graphicFrame>
      <p:sp>
        <p:nvSpPr>
          <p:cNvPr id="10" name="Title 1"/>
          <p:cNvSpPr>
            <a:spLocks noGrp="1"/>
          </p:cNvSpPr>
          <p:nvPr>
            <p:ph type="title"/>
          </p:nvPr>
        </p:nvSpPr>
        <p:spPr>
          <a:xfrm>
            <a:off x="457200" y="457200"/>
            <a:ext cx="8001000" cy="762000"/>
          </a:xfrm>
        </p:spPr>
        <p:txBody>
          <a:bodyPr>
            <a:normAutofit/>
          </a:bodyPr>
          <a:lstStyle/>
          <a:p>
            <a:pPr algn="ctr"/>
            <a:r>
              <a:rPr lang="en-US" dirty="0" smtClean="0"/>
              <a:t>5. Estimation of variables and data description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821936"/>
          </a:xfrm>
        </p:spPr>
        <p:txBody>
          <a:bodyPr>
            <a:normAutofit lnSpcReduction="10000"/>
          </a:bodyPr>
          <a:lstStyle/>
          <a:p>
            <a:r>
              <a:rPr lang="en-US" dirty="0" smtClean="0"/>
              <a:t>Objectives of the study</a:t>
            </a:r>
          </a:p>
          <a:p>
            <a:pPr marL="0" indent="0">
              <a:buNone/>
            </a:pPr>
            <a:endParaRPr lang="en-US" b="1" dirty="0" smtClean="0"/>
          </a:p>
          <a:p>
            <a:r>
              <a:rPr lang="en-US" b="1" dirty="0"/>
              <a:t>Main findings</a:t>
            </a:r>
          </a:p>
          <a:p>
            <a:pPr marL="0" indent="0">
              <a:buNone/>
            </a:pPr>
            <a:endParaRPr lang="en-US" dirty="0" smtClean="0"/>
          </a:p>
          <a:p>
            <a:r>
              <a:rPr lang="en-US" dirty="0" smtClean="0"/>
              <a:t>Contributions</a:t>
            </a:r>
            <a:endParaRPr lang="en-US" dirty="0"/>
          </a:p>
          <a:p>
            <a:endParaRPr lang="en-US" dirty="0" smtClean="0"/>
          </a:p>
          <a:p>
            <a:r>
              <a:rPr lang="en-US" dirty="0" smtClean="0"/>
              <a:t>Literature review</a:t>
            </a:r>
          </a:p>
          <a:p>
            <a:endParaRPr lang="en-US" dirty="0" smtClean="0"/>
          </a:p>
          <a:p>
            <a:r>
              <a:rPr lang="en-US" dirty="0" smtClean="0"/>
              <a:t>Methodology</a:t>
            </a:r>
          </a:p>
          <a:p>
            <a:endParaRPr lang="en-US" dirty="0" smtClean="0"/>
          </a:p>
          <a:p>
            <a:r>
              <a:rPr lang="en-US" dirty="0"/>
              <a:t>Estimation of variables and data description</a:t>
            </a:r>
          </a:p>
          <a:p>
            <a:endParaRPr lang="en-US" dirty="0" smtClean="0"/>
          </a:p>
          <a:p>
            <a:r>
              <a:rPr lang="en-US" dirty="0" smtClean="0"/>
              <a:t>Results and consistency tests</a:t>
            </a:r>
          </a:p>
          <a:p>
            <a:endParaRPr lang="en-US" dirty="0"/>
          </a:p>
          <a:p>
            <a:r>
              <a:rPr lang="en-US" dirty="0"/>
              <a:t>Conclusion</a:t>
            </a:r>
          </a:p>
          <a:p>
            <a:pPr marL="0" indent="0">
              <a:buNone/>
            </a:pPr>
            <a:endParaRPr lang="en-US" dirty="0" smtClean="0"/>
          </a:p>
        </p:txBody>
      </p:sp>
      <p:sp>
        <p:nvSpPr>
          <p:cNvPr id="2" name="Title 1"/>
          <p:cNvSpPr>
            <a:spLocks noGrp="1"/>
          </p:cNvSpPr>
          <p:nvPr>
            <p:ph type="title"/>
          </p:nvPr>
        </p:nvSpPr>
        <p:spPr>
          <a:xfrm>
            <a:off x="457200" y="381000"/>
            <a:ext cx="8229600" cy="1066800"/>
          </a:xfrm>
        </p:spPr>
        <p:txBody>
          <a:bodyPr/>
          <a:lstStyle/>
          <a:p>
            <a:endParaRPr lang="en-US" dirty="0"/>
          </a:p>
        </p:txBody>
      </p:sp>
    </p:spTree>
    <p:extLst>
      <p:ext uri="{BB962C8B-B14F-4D97-AF65-F5344CB8AC3E}">
        <p14:creationId xmlns:p14="http://schemas.microsoft.com/office/powerpoint/2010/main" val="4762524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202936"/>
          </a:xfrm>
        </p:spPr>
        <p:txBody>
          <a:bodyPr>
            <a:normAutofit/>
          </a:bodyPr>
          <a:lstStyle/>
          <a:p>
            <a:pPr>
              <a:buNone/>
            </a:pPr>
            <a:r>
              <a:rPr lang="en-US" sz="2400" b="1" u="sng" dirty="0" err="1" smtClean="0">
                <a:solidFill>
                  <a:schemeClr val="tx2"/>
                </a:solidFill>
              </a:rPr>
              <a:t>Stationarity</a:t>
            </a:r>
            <a:r>
              <a:rPr lang="en-US" sz="2400" b="1" dirty="0" smtClean="0">
                <a:solidFill>
                  <a:schemeClr val="tx2"/>
                </a:solidFill>
              </a:rPr>
              <a:t>: </a:t>
            </a:r>
          </a:p>
          <a:p>
            <a:pPr>
              <a:buNone/>
            </a:pPr>
            <a:endParaRPr lang="en-GB" dirty="0" smtClean="0"/>
          </a:p>
          <a:p>
            <a:r>
              <a:rPr lang="en-GB" dirty="0" smtClean="0"/>
              <a:t>Although the estimator developed by </a:t>
            </a:r>
            <a:r>
              <a:rPr lang="en-GB" dirty="0" err="1" smtClean="0"/>
              <a:t>Pesaran</a:t>
            </a:r>
            <a:r>
              <a:rPr lang="en-GB" dirty="0" smtClean="0"/>
              <a:t> et al. (1999) does not require the order of integration to be the same for all variables since it is consistent in estimating long-run relationship between both stationary and integrated variables, we run several tests for non-stationarity to inspect more systematically the data. </a:t>
            </a:r>
          </a:p>
          <a:p>
            <a:endParaRPr lang="en-GB" dirty="0" smtClean="0"/>
          </a:p>
          <a:p>
            <a:r>
              <a:rPr lang="en-US" dirty="0" smtClean="0"/>
              <a:t>The results suggest that the null of unit root is strongly rejected for all variables, except for time-varying coefficients of supply shocks which is non-stationary at the 1% or 5% significance level according to at least two tests.</a:t>
            </a:r>
          </a:p>
          <a:p>
            <a:endParaRPr lang="en-GB" dirty="0" smtClean="0"/>
          </a:p>
          <a:p>
            <a:r>
              <a:rPr lang="en-GB" dirty="0" smtClean="0"/>
              <a:t>Stationarity of the data for supply shocks is obtained by first differencing which suggest tentatively that the data are integrated of order 1 that is I(1). </a:t>
            </a:r>
          </a:p>
          <a:p>
            <a:endParaRPr lang="en-GB" dirty="0" smtClean="0"/>
          </a:p>
          <a:p>
            <a:endParaRPr lang="en-US" dirty="0"/>
          </a:p>
        </p:txBody>
      </p:sp>
      <p:sp>
        <p:nvSpPr>
          <p:cNvPr id="7" name="Title 1"/>
          <p:cNvSpPr txBox="1">
            <a:spLocks/>
          </p:cNvSpPr>
          <p:nvPr/>
        </p:nvSpPr>
        <p:spPr>
          <a:xfrm>
            <a:off x="457200" y="457200"/>
            <a:ext cx="8001000" cy="762000"/>
          </a:xfrm>
          <a:prstGeom prst="rect">
            <a:avLst/>
          </a:prstGeom>
        </p:spPr>
        <p:txBody>
          <a:bodyPr vert="horz" lIns="91440" tIns="45720" rIns="91440" bIns="45720" rtlCol="0" anchor="ctr">
            <a:norm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ctr"/>
            <a:r>
              <a:rPr lang="en-US" smtClean="0"/>
              <a:t>5. Estimation of variables and data description</a:t>
            </a:r>
            <a:endParaRPr lang="en-US" dirty="0"/>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7681"/>
            <a:ext cx="8458200" cy="3810000"/>
          </a:xfrm>
        </p:spPr>
        <p:txBody>
          <a:bodyPr>
            <a:normAutofit/>
          </a:bodyPr>
          <a:lstStyle/>
          <a:p>
            <a:pPr>
              <a:buNone/>
            </a:pPr>
            <a:r>
              <a:rPr lang="en-US" b="1" u="sng" dirty="0" smtClean="0">
                <a:solidFill>
                  <a:schemeClr val="tx2"/>
                </a:solidFill>
              </a:rPr>
              <a:t>Stationarity</a:t>
            </a:r>
            <a:r>
              <a:rPr lang="en-US" b="1" dirty="0" smtClean="0">
                <a:solidFill>
                  <a:schemeClr val="tx2"/>
                </a:solidFill>
              </a:rPr>
              <a:t>: </a:t>
            </a:r>
          </a:p>
          <a:p>
            <a:r>
              <a:rPr lang="en-GB" sz="1600" dirty="0" smtClean="0"/>
              <a:t>Most of the variables are stationary at the 1% or 5% significance level</a:t>
            </a:r>
          </a:p>
          <a:p>
            <a:pPr lvl="1"/>
            <a:r>
              <a:rPr lang="en-GB" dirty="0" smtClean="0"/>
              <a:t>The non-stationary data are integrated of order 1 - I(1)</a:t>
            </a:r>
          </a:p>
          <a:p>
            <a:endParaRPr lang="en-GB" dirty="0" smtClean="0"/>
          </a:p>
          <a:p>
            <a:endParaRPr lang="en-US" dirty="0" smtClean="0"/>
          </a:p>
        </p:txBody>
      </p:sp>
      <p:graphicFrame>
        <p:nvGraphicFramePr>
          <p:cNvPr id="6" name="Table 5"/>
          <p:cNvGraphicFramePr>
            <a:graphicFrameLocks noGrp="1"/>
          </p:cNvGraphicFramePr>
          <p:nvPr>
            <p:extLst>
              <p:ext uri="{D42A27DB-BD31-4B8C-83A1-F6EECF244321}">
                <p14:modId xmlns:p14="http://schemas.microsoft.com/office/powerpoint/2010/main" val="984085835"/>
              </p:ext>
            </p:extLst>
          </p:nvPr>
        </p:nvGraphicFramePr>
        <p:xfrm>
          <a:off x="762000" y="1981200"/>
          <a:ext cx="6248399" cy="4607609"/>
        </p:xfrm>
        <a:graphic>
          <a:graphicData uri="http://schemas.openxmlformats.org/drawingml/2006/table">
            <a:tbl>
              <a:tblPr/>
              <a:tblGrid>
                <a:gridCol w="1443380"/>
                <a:gridCol w="801045"/>
                <a:gridCol w="802294"/>
                <a:gridCol w="802294"/>
                <a:gridCol w="801045"/>
                <a:gridCol w="801045"/>
                <a:gridCol w="797296"/>
              </a:tblGrid>
              <a:tr h="219411">
                <a:tc rowSpan="2">
                  <a:txBody>
                    <a:bodyPr/>
                    <a:lstStyle/>
                    <a:p>
                      <a:pPr marL="0" marR="0" algn="ctr">
                        <a:lnSpc>
                          <a:spcPct val="150000"/>
                        </a:lnSpc>
                        <a:spcBef>
                          <a:spcPts val="0"/>
                        </a:spcBef>
                        <a:spcAft>
                          <a:spcPts val="0"/>
                        </a:spcAft>
                      </a:pPr>
                      <a:r>
                        <a:rPr lang="en-GB" sz="1000" dirty="0">
                          <a:latin typeface="Times New Roman"/>
                          <a:ea typeface="Times New Roman"/>
                        </a:rPr>
                        <a:t>Variables</a:t>
                      </a:r>
                      <a:endParaRPr lang="en-US" sz="1100" dirty="0">
                        <a:latin typeface="Times New Roman"/>
                        <a:ea typeface="Times New Roman"/>
                      </a:endParaRPr>
                    </a:p>
                  </a:txBody>
                  <a:tcPr marL="65198" marR="65198"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lnSpc>
                          <a:spcPct val="150000"/>
                        </a:lnSpc>
                        <a:spcBef>
                          <a:spcPts val="0"/>
                        </a:spcBef>
                        <a:spcAft>
                          <a:spcPts val="0"/>
                        </a:spcAft>
                      </a:pPr>
                      <a:r>
                        <a:rPr lang="en-GB" sz="1000" dirty="0">
                          <a:latin typeface="Times New Roman"/>
                          <a:ea typeface="Times New Roman"/>
                        </a:rPr>
                        <a:t>Original data</a:t>
                      </a:r>
                      <a:endParaRPr lang="en-US" sz="1100" dirty="0">
                        <a:latin typeface="Times New Roman"/>
                        <a:ea typeface="Times New Roman"/>
                      </a:endParaRPr>
                    </a:p>
                  </a:txBody>
                  <a:tcPr marL="65198" marR="6519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algn="ctr">
                        <a:lnSpc>
                          <a:spcPct val="150000"/>
                        </a:lnSpc>
                        <a:spcBef>
                          <a:spcPts val="0"/>
                        </a:spcBef>
                        <a:spcAft>
                          <a:spcPts val="0"/>
                        </a:spcAft>
                      </a:pPr>
                      <a:r>
                        <a:rPr lang="en-GB" sz="1000">
                          <a:latin typeface="Times New Roman"/>
                          <a:ea typeface="Times New Roman"/>
                        </a:rPr>
                        <a:t>First difference of the data</a:t>
                      </a:r>
                      <a:endParaRPr lang="en-US" sz="1100">
                        <a:latin typeface="Times New Roman"/>
                        <a:ea typeface="Times New Roman"/>
                      </a:endParaRPr>
                    </a:p>
                  </a:txBody>
                  <a:tcPr marL="65198" marR="6519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547376">
                <a:tc vMerge="1">
                  <a:txBody>
                    <a:bodyPr/>
                    <a:lstStyle/>
                    <a:p>
                      <a:endParaRPr lang="en-US"/>
                    </a:p>
                  </a:txBody>
                  <a:tcPr/>
                </a:tc>
                <a:tc>
                  <a:txBody>
                    <a:bodyPr/>
                    <a:lstStyle/>
                    <a:p>
                      <a:pPr marL="0" marR="0" algn="ctr">
                        <a:lnSpc>
                          <a:spcPct val="150000"/>
                        </a:lnSpc>
                        <a:spcBef>
                          <a:spcPts val="0"/>
                        </a:spcBef>
                        <a:spcAft>
                          <a:spcPts val="0"/>
                        </a:spcAft>
                      </a:pPr>
                      <a:r>
                        <a:rPr lang="en-GB" sz="1000">
                          <a:latin typeface="Times New Roman"/>
                          <a:ea typeface="Times New Roman"/>
                        </a:rPr>
                        <a:t>IPS</a:t>
                      </a:r>
                      <a:endParaRPr lang="en-US" sz="1100">
                        <a:latin typeface="Times New Roman"/>
                        <a:ea typeface="Times New Roman"/>
                      </a:endParaRPr>
                    </a:p>
                  </a:txBody>
                  <a:tcPr marL="65198" marR="6519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000">
                          <a:latin typeface="Times New Roman"/>
                          <a:ea typeface="Times New Roman"/>
                        </a:rPr>
                        <a:t>Fisher ADF</a:t>
                      </a:r>
                      <a:endParaRPr lang="en-US" sz="1100">
                        <a:latin typeface="Times New Roman"/>
                        <a:ea typeface="Times New Roman"/>
                      </a:endParaRPr>
                    </a:p>
                  </a:txBody>
                  <a:tcPr marL="65198" marR="6519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000">
                          <a:latin typeface="Times New Roman"/>
                          <a:ea typeface="Times New Roman"/>
                        </a:rPr>
                        <a:t>Fisher PP</a:t>
                      </a:r>
                      <a:endParaRPr lang="en-US" sz="1100">
                        <a:latin typeface="Times New Roman"/>
                        <a:ea typeface="Times New Roman"/>
                      </a:endParaRPr>
                    </a:p>
                  </a:txBody>
                  <a:tcPr marL="65198" marR="6519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000">
                          <a:latin typeface="Times New Roman"/>
                          <a:ea typeface="Times New Roman"/>
                        </a:rPr>
                        <a:t>IPS</a:t>
                      </a:r>
                      <a:endParaRPr lang="en-US" sz="1100">
                        <a:latin typeface="Times New Roman"/>
                        <a:ea typeface="Times New Roman"/>
                      </a:endParaRPr>
                    </a:p>
                  </a:txBody>
                  <a:tcPr marL="65198" marR="6519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000">
                          <a:latin typeface="Times New Roman"/>
                          <a:ea typeface="Times New Roman"/>
                        </a:rPr>
                        <a:t>Fisher ADF</a:t>
                      </a:r>
                      <a:endParaRPr lang="en-US" sz="1100">
                        <a:latin typeface="Times New Roman"/>
                        <a:ea typeface="Times New Roman"/>
                      </a:endParaRPr>
                    </a:p>
                  </a:txBody>
                  <a:tcPr marL="65198" marR="6519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GB" sz="1000">
                          <a:latin typeface="Times New Roman"/>
                          <a:ea typeface="Times New Roman"/>
                        </a:rPr>
                        <a:t>Fisher PP</a:t>
                      </a:r>
                      <a:endParaRPr lang="en-US" sz="1100">
                        <a:latin typeface="Times New Roman"/>
                        <a:ea typeface="Times New Roman"/>
                      </a:endParaRPr>
                    </a:p>
                  </a:txBody>
                  <a:tcPr marL="65198" marR="6519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7376">
                <a:tc>
                  <a:txBody>
                    <a:bodyPr/>
                    <a:lstStyle/>
                    <a:p>
                      <a:pPr marL="0" marR="0">
                        <a:spcBef>
                          <a:spcPts val="0"/>
                        </a:spcBef>
                        <a:spcAft>
                          <a:spcPts val="0"/>
                        </a:spcAft>
                      </a:pPr>
                      <a:r>
                        <a:rPr lang="en-US" sz="1000">
                          <a:solidFill>
                            <a:srgbClr val="000000"/>
                          </a:solidFill>
                          <a:latin typeface="Times New Roman"/>
                          <a:ea typeface="Times New Roman"/>
                        </a:rPr>
                        <a:t>Time-varying coefficients for demand shocks</a:t>
                      </a:r>
                      <a:endParaRPr lang="en-US" sz="1100">
                        <a:latin typeface="Times New Roman"/>
                        <a:ea typeface="Times New Roman"/>
                      </a:endParaRPr>
                    </a:p>
                  </a:txBody>
                  <a:tcPr marL="65198" marR="65198"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50000"/>
                        </a:lnSpc>
                        <a:spcBef>
                          <a:spcPts val="0"/>
                        </a:spcBef>
                        <a:spcAft>
                          <a:spcPts val="0"/>
                        </a:spcAft>
                      </a:pPr>
                      <a:r>
                        <a:rPr lang="en-GB" sz="1000">
                          <a:latin typeface="Times New Roman"/>
                          <a:ea typeface="Times New Roman"/>
                        </a:rPr>
                        <a:t>0.000</a:t>
                      </a:r>
                      <a:endParaRPr lang="en-US" sz="1100">
                        <a:latin typeface="Times New Roman"/>
                        <a:ea typeface="Times New Roman"/>
                      </a:endParaRPr>
                    </a:p>
                  </a:txBody>
                  <a:tcPr marL="65198" marR="65198"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50000"/>
                        </a:lnSpc>
                        <a:spcBef>
                          <a:spcPts val="0"/>
                        </a:spcBef>
                        <a:spcAft>
                          <a:spcPts val="0"/>
                        </a:spcAft>
                      </a:pPr>
                      <a:r>
                        <a:rPr lang="en-GB" sz="1000">
                          <a:latin typeface="Times New Roman"/>
                          <a:ea typeface="Times New Roman"/>
                        </a:rPr>
                        <a:t>0.001</a:t>
                      </a:r>
                      <a:endParaRPr lang="en-US" sz="1100">
                        <a:latin typeface="Times New Roman"/>
                        <a:ea typeface="Times New Roman"/>
                      </a:endParaRPr>
                    </a:p>
                  </a:txBody>
                  <a:tcPr marL="65198" marR="65198"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50000"/>
                        </a:lnSpc>
                        <a:spcBef>
                          <a:spcPts val="0"/>
                        </a:spcBef>
                        <a:spcAft>
                          <a:spcPts val="0"/>
                        </a:spcAft>
                      </a:pPr>
                      <a:r>
                        <a:rPr lang="en-GB" sz="1000">
                          <a:latin typeface="Times New Roman"/>
                          <a:ea typeface="Times New Roman"/>
                        </a:rPr>
                        <a:t>0.001</a:t>
                      </a:r>
                      <a:endParaRPr lang="en-US" sz="1100">
                        <a:latin typeface="Times New Roman"/>
                        <a:ea typeface="Times New Roman"/>
                      </a:endParaRPr>
                    </a:p>
                  </a:txBody>
                  <a:tcPr marL="65198" marR="65198"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50000"/>
                        </a:lnSpc>
                        <a:spcBef>
                          <a:spcPts val="0"/>
                        </a:spcBef>
                        <a:spcAft>
                          <a:spcPts val="0"/>
                        </a:spcAft>
                      </a:pPr>
                      <a:r>
                        <a:rPr lang="en-GB" sz="1000">
                          <a:latin typeface="Times New Roman"/>
                          <a:ea typeface="Times New Roman"/>
                        </a:rPr>
                        <a:t>0.000</a:t>
                      </a:r>
                      <a:endParaRPr lang="en-US" sz="1100">
                        <a:latin typeface="Times New Roman"/>
                        <a:ea typeface="Times New Roman"/>
                      </a:endParaRPr>
                    </a:p>
                  </a:txBody>
                  <a:tcPr marL="65198" marR="65198"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000">
                          <a:latin typeface="Times New Roman"/>
                          <a:ea typeface="Times New Roman"/>
                        </a:rPr>
                        <a:t>0.000</a:t>
                      </a:r>
                      <a:endParaRPr lang="en-US" sz="1100">
                        <a:latin typeface="Times New Roman"/>
                        <a:ea typeface="Times New Roman"/>
                      </a:endParaRPr>
                    </a:p>
                  </a:txBody>
                  <a:tcPr marL="65198" marR="65198"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000">
                          <a:latin typeface="Times New Roman"/>
                          <a:ea typeface="Times New Roman"/>
                        </a:rPr>
                        <a:t>0.000</a:t>
                      </a:r>
                      <a:endParaRPr lang="en-US" sz="1100">
                        <a:latin typeface="Times New Roman"/>
                        <a:ea typeface="Times New Roman"/>
                      </a:endParaRPr>
                    </a:p>
                  </a:txBody>
                  <a:tcPr marL="65198" marR="65198" marT="0" marB="0">
                    <a:lnL>
                      <a:noFill/>
                    </a:lnL>
                    <a:lnR>
                      <a:noFill/>
                    </a:lnR>
                    <a:lnT w="12700" cap="flat" cmpd="sng" algn="ctr">
                      <a:solidFill>
                        <a:srgbClr val="000000"/>
                      </a:solidFill>
                      <a:prstDash val="solid"/>
                      <a:round/>
                      <a:headEnd type="none" w="med" len="med"/>
                      <a:tailEnd type="none" w="med" len="med"/>
                    </a:lnT>
                    <a:lnB>
                      <a:noFill/>
                    </a:lnB>
                  </a:tcPr>
                </a:tc>
              </a:tr>
              <a:tr h="547376">
                <a:tc>
                  <a:txBody>
                    <a:bodyPr/>
                    <a:lstStyle/>
                    <a:p>
                      <a:pPr marL="0" marR="0">
                        <a:spcBef>
                          <a:spcPts val="0"/>
                        </a:spcBef>
                        <a:spcAft>
                          <a:spcPts val="0"/>
                        </a:spcAft>
                      </a:pPr>
                      <a:r>
                        <a:rPr lang="en-US" sz="1000">
                          <a:solidFill>
                            <a:srgbClr val="000000"/>
                          </a:solidFill>
                          <a:latin typeface="Times New Roman"/>
                          <a:ea typeface="Times New Roman"/>
                        </a:rPr>
                        <a:t>Time-varying coefficients for supply shocks</a:t>
                      </a:r>
                      <a:endParaRPr lang="en-US" sz="1100">
                        <a:latin typeface="Times New Roman"/>
                        <a:ea typeface="Times New Roman"/>
                      </a:endParaRPr>
                    </a:p>
                  </a:txBody>
                  <a:tcPr marL="65198" marR="65198" marT="0" marB="0" anchor="b">
                    <a:lnL>
                      <a:noFill/>
                    </a:lnL>
                    <a:lnR>
                      <a:noFill/>
                    </a:lnR>
                    <a:lnT>
                      <a:noFill/>
                    </a:lnT>
                    <a:lnB>
                      <a:noFill/>
                    </a:lnB>
                  </a:tcPr>
                </a:tc>
                <a:tc>
                  <a:txBody>
                    <a:bodyPr/>
                    <a:lstStyle/>
                    <a:p>
                      <a:pPr marL="0" marR="0" algn="ctr">
                        <a:lnSpc>
                          <a:spcPct val="150000"/>
                        </a:lnSpc>
                        <a:spcBef>
                          <a:spcPts val="0"/>
                        </a:spcBef>
                        <a:spcAft>
                          <a:spcPts val="0"/>
                        </a:spcAft>
                      </a:pPr>
                      <a:r>
                        <a:rPr lang="en-GB" sz="1000">
                          <a:latin typeface="Times New Roman"/>
                          <a:ea typeface="Times New Roman"/>
                        </a:rPr>
                        <a:t>0.525</a:t>
                      </a:r>
                      <a:endParaRPr lang="en-US" sz="1100">
                        <a:latin typeface="Times New Roman"/>
                        <a:ea typeface="Times New Roman"/>
                      </a:endParaRPr>
                    </a:p>
                  </a:txBody>
                  <a:tcPr marL="65198" marR="65198" marT="0" marB="0">
                    <a:lnL>
                      <a:noFill/>
                    </a:lnL>
                    <a:lnR>
                      <a:noFill/>
                    </a:lnR>
                    <a:lnT>
                      <a:noFill/>
                    </a:lnT>
                    <a:lnB>
                      <a:noFill/>
                    </a:lnB>
                  </a:tcPr>
                </a:tc>
                <a:tc>
                  <a:txBody>
                    <a:bodyPr/>
                    <a:lstStyle/>
                    <a:p>
                      <a:pPr marL="0" marR="0" algn="ctr">
                        <a:lnSpc>
                          <a:spcPct val="150000"/>
                        </a:lnSpc>
                        <a:spcBef>
                          <a:spcPts val="0"/>
                        </a:spcBef>
                        <a:spcAft>
                          <a:spcPts val="0"/>
                        </a:spcAft>
                      </a:pPr>
                      <a:r>
                        <a:rPr lang="en-GB" sz="1000">
                          <a:latin typeface="Times New Roman"/>
                          <a:ea typeface="Times New Roman"/>
                        </a:rPr>
                        <a:t>0.634</a:t>
                      </a:r>
                      <a:endParaRPr lang="en-US" sz="1100">
                        <a:latin typeface="Times New Roman"/>
                        <a:ea typeface="Times New Roman"/>
                      </a:endParaRPr>
                    </a:p>
                  </a:txBody>
                  <a:tcPr marL="65198" marR="65198" marT="0" marB="0">
                    <a:lnL>
                      <a:noFill/>
                    </a:lnL>
                    <a:lnR>
                      <a:noFill/>
                    </a:lnR>
                    <a:lnT>
                      <a:noFill/>
                    </a:lnT>
                    <a:lnB>
                      <a:noFill/>
                    </a:lnB>
                  </a:tcPr>
                </a:tc>
                <a:tc>
                  <a:txBody>
                    <a:bodyPr/>
                    <a:lstStyle/>
                    <a:p>
                      <a:pPr marL="0" marR="0" algn="ctr">
                        <a:lnSpc>
                          <a:spcPct val="150000"/>
                        </a:lnSpc>
                        <a:spcBef>
                          <a:spcPts val="0"/>
                        </a:spcBef>
                        <a:spcAft>
                          <a:spcPts val="0"/>
                        </a:spcAft>
                      </a:pPr>
                      <a:r>
                        <a:rPr lang="en-GB" sz="1000">
                          <a:latin typeface="Times New Roman"/>
                          <a:ea typeface="Times New Roman"/>
                        </a:rPr>
                        <a:t>0.040</a:t>
                      </a:r>
                      <a:endParaRPr lang="en-US" sz="1100">
                        <a:latin typeface="Times New Roman"/>
                        <a:ea typeface="Times New Roman"/>
                      </a:endParaRPr>
                    </a:p>
                  </a:txBody>
                  <a:tcPr marL="65198" marR="65198" marT="0" marB="0">
                    <a:lnL>
                      <a:noFill/>
                    </a:lnL>
                    <a:lnR>
                      <a:noFill/>
                    </a:lnR>
                    <a:lnT>
                      <a:noFill/>
                    </a:lnT>
                    <a:lnB>
                      <a:noFill/>
                    </a:lnB>
                  </a:tcPr>
                </a:tc>
                <a:tc>
                  <a:txBody>
                    <a:bodyPr/>
                    <a:lstStyle/>
                    <a:p>
                      <a:pPr marL="0" marR="0" algn="ctr">
                        <a:spcBef>
                          <a:spcPts val="0"/>
                        </a:spcBef>
                        <a:spcAft>
                          <a:spcPts val="0"/>
                        </a:spcAft>
                      </a:pPr>
                      <a:r>
                        <a:rPr lang="en-GB" sz="1000">
                          <a:latin typeface="Times New Roman"/>
                          <a:ea typeface="Times New Roman"/>
                        </a:rPr>
                        <a:t>0.000</a:t>
                      </a:r>
                      <a:endParaRPr lang="en-US" sz="1100">
                        <a:latin typeface="Times New Roman"/>
                        <a:ea typeface="Times New Roman"/>
                      </a:endParaRPr>
                    </a:p>
                  </a:txBody>
                  <a:tcPr marL="65198" marR="65198" marT="0" marB="0">
                    <a:lnL>
                      <a:noFill/>
                    </a:lnL>
                    <a:lnR>
                      <a:noFill/>
                    </a:lnR>
                    <a:lnT>
                      <a:noFill/>
                    </a:lnT>
                    <a:lnB>
                      <a:noFill/>
                    </a:lnB>
                  </a:tcPr>
                </a:tc>
                <a:tc>
                  <a:txBody>
                    <a:bodyPr/>
                    <a:lstStyle/>
                    <a:p>
                      <a:pPr marL="0" marR="0" algn="ctr">
                        <a:spcBef>
                          <a:spcPts val="0"/>
                        </a:spcBef>
                        <a:spcAft>
                          <a:spcPts val="0"/>
                        </a:spcAft>
                      </a:pPr>
                      <a:r>
                        <a:rPr lang="en-GB" sz="1000">
                          <a:latin typeface="Times New Roman"/>
                          <a:ea typeface="Times New Roman"/>
                        </a:rPr>
                        <a:t>0.000</a:t>
                      </a:r>
                      <a:endParaRPr lang="en-US" sz="1100">
                        <a:latin typeface="Times New Roman"/>
                        <a:ea typeface="Times New Roman"/>
                      </a:endParaRPr>
                    </a:p>
                  </a:txBody>
                  <a:tcPr marL="65198" marR="65198" marT="0" marB="0">
                    <a:lnL>
                      <a:noFill/>
                    </a:lnL>
                    <a:lnR>
                      <a:noFill/>
                    </a:lnR>
                    <a:lnT>
                      <a:noFill/>
                    </a:lnT>
                    <a:lnB>
                      <a:noFill/>
                    </a:lnB>
                  </a:tcPr>
                </a:tc>
                <a:tc>
                  <a:txBody>
                    <a:bodyPr/>
                    <a:lstStyle/>
                    <a:p>
                      <a:pPr marL="0" marR="0" algn="ctr">
                        <a:spcBef>
                          <a:spcPts val="0"/>
                        </a:spcBef>
                        <a:spcAft>
                          <a:spcPts val="0"/>
                        </a:spcAft>
                      </a:pPr>
                      <a:r>
                        <a:rPr lang="en-GB" sz="1000">
                          <a:latin typeface="Times New Roman"/>
                          <a:ea typeface="Times New Roman"/>
                        </a:rPr>
                        <a:t>0.000</a:t>
                      </a:r>
                      <a:endParaRPr lang="en-US" sz="1100">
                        <a:latin typeface="Times New Roman"/>
                        <a:ea typeface="Times New Roman"/>
                      </a:endParaRPr>
                    </a:p>
                  </a:txBody>
                  <a:tcPr marL="65198" marR="65198" marT="0" marB="0">
                    <a:lnL>
                      <a:noFill/>
                    </a:lnL>
                    <a:lnR>
                      <a:noFill/>
                    </a:lnR>
                    <a:lnT>
                      <a:noFill/>
                    </a:lnT>
                    <a:lnB>
                      <a:noFill/>
                    </a:lnB>
                  </a:tcPr>
                </a:tc>
              </a:tr>
              <a:tr h="547376">
                <a:tc>
                  <a:txBody>
                    <a:bodyPr/>
                    <a:lstStyle/>
                    <a:p>
                      <a:pPr marL="0" marR="0">
                        <a:spcBef>
                          <a:spcPts val="0"/>
                        </a:spcBef>
                        <a:spcAft>
                          <a:spcPts val="0"/>
                        </a:spcAft>
                      </a:pPr>
                      <a:r>
                        <a:rPr lang="en-US" sz="1000">
                          <a:solidFill>
                            <a:srgbClr val="000000"/>
                          </a:solidFill>
                          <a:latin typeface="Times New Roman"/>
                          <a:ea typeface="Times New Roman"/>
                        </a:rPr>
                        <a:t>Trade intensity (normalized by total trade)</a:t>
                      </a:r>
                      <a:endParaRPr lang="en-US" sz="1100">
                        <a:latin typeface="Times New Roman"/>
                        <a:ea typeface="Times New Roman"/>
                      </a:endParaRPr>
                    </a:p>
                  </a:txBody>
                  <a:tcPr marL="65198" marR="65198" marT="0" marB="0">
                    <a:lnL>
                      <a:noFill/>
                    </a:lnL>
                    <a:lnR>
                      <a:noFill/>
                    </a:lnR>
                    <a:lnT>
                      <a:noFill/>
                    </a:lnT>
                    <a:lnB>
                      <a:noFill/>
                    </a:lnB>
                  </a:tcPr>
                </a:tc>
                <a:tc>
                  <a:txBody>
                    <a:bodyPr/>
                    <a:lstStyle/>
                    <a:p>
                      <a:pPr marL="0" marR="0" algn="ctr">
                        <a:lnSpc>
                          <a:spcPct val="150000"/>
                        </a:lnSpc>
                        <a:spcBef>
                          <a:spcPts val="0"/>
                        </a:spcBef>
                        <a:spcAft>
                          <a:spcPts val="0"/>
                        </a:spcAft>
                      </a:pPr>
                      <a:r>
                        <a:rPr lang="en-GB" sz="1000">
                          <a:latin typeface="Times New Roman"/>
                          <a:ea typeface="Times New Roman"/>
                        </a:rPr>
                        <a:t>0.015</a:t>
                      </a:r>
                      <a:endParaRPr lang="en-US" sz="1100">
                        <a:latin typeface="Times New Roman"/>
                        <a:ea typeface="Times New Roman"/>
                      </a:endParaRPr>
                    </a:p>
                  </a:txBody>
                  <a:tcPr marL="65198" marR="65198" marT="0" marB="0">
                    <a:lnL>
                      <a:noFill/>
                    </a:lnL>
                    <a:lnR>
                      <a:noFill/>
                    </a:lnR>
                    <a:lnT>
                      <a:noFill/>
                    </a:lnT>
                    <a:lnB>
                      <a:noFill/>
                    </a:lnB>
                  </a:tcPr>
                </a:tc>
                <a:tc>
                  <a:txBody>
                    <a:bodyPr/>
                    <a:lstStyle/>
                    <a:p>
                      <a:pPr marL="0" marR="0" algn="ctr">
                        <a:lnSpc>
                          <a:spcPct val="150000"/>
                        </a:lnSpc>
                        <a:spcBef>
                          <a:spcPts val="0"/>
                        </a:spcBef>
                        <a:spcAft>
                          <a:spcPts val="0"/>
                        </a:spcAft>
                      </a:pPr>
                      <a:r>
                        <a:rPr lang="en-GB" sz="1000">
                          <a:latin typeface="Times New Roman"/>
                          <a:ea typeface="Times New Roman"/>
                        </a:rPr>
                        <a:t>0.000</a:t>
                      </a:r>
                      <a:endParaRPr lang="en-US" sz="1100">
                        <a:latin typeface="Times New Roman"/>
                        <a:ea typeface="Times New Roman"/>
                      </a:endParaRPr>
                    </a:p>
                  </a:txBody>
                  <a:tcPr marL="65198" marR="65198" marT="0" marB="0">
                    <a:lnL>
                      <a:noFill/>
                    </a:lnL>
                    <a:lnR>
                      <a:noFill/>
                    </a:lnR>
                    <a:lnT>
                      <a:noFill/>
                    </a:lnT>
                    <a:lnB>
                      <a:noFill/>
                    </a:lnB>
                  </a:tcPr>
                </a:tc>
                <a:tc>
                  <a:txBody>
                    <a:bodyPr/>
                    <a:lstStyle/>
                    <a:p>
                      <a:pPr marL="0" marR="0" algn="ctr">
                        <a:lnSpc>
                          <a:spcPct val="150000"/>
                        </a:lnSpc>
                        <a:spcBef>
                          <a:spcPts val="0"/>
                        </a:spcBef>
                        <a:spcAft>
                          <a:spcPts val="0"/>
                        </a:spcAft>
                      </a:pPr>
                      <a:r>
                        <a:rPr lang="en-GB" sz="1000">
                          <a:latin typeface="Times New Roman"/>
                          <a:ea typeface="Times New Roman"/>
                        </a:rPr>
                        <a:t>0.000</a:t>
                      </a:r>
                      <a:endParaRPr lang="en-US" sz="1100">
                        <a:latin typeface="Times New Roman"/>
                        <a:ea typeface="Times New Roman"/>
                      </a:endParaRPr>
                    </a:p>
                  </a:txBody>
                  <a:tcPr marL="65198" marR="65198" marT="0" marB="0">
                    <a:lnL>
                      <a:noFill/>
                    </a:lnL>
                    <a:lnR>
                      <a:noFill/>
                    </a:lnR>
                    <a:lnT>
                      <a:noFill/>
                    </a:lnT>
                    <a:lnB>
                      <a:noFill/>
                    </a:lnB>
                  </a:tcPr>
                </a:tc>
                <a:tc>
                  <a:txBody>
                    <a:bodyPr/>
                    <a:lstStyle/>
                    <a:p>
                      <a:pPr marL="0" marR="0" algn="ctr">
                        <a:spcBef>
                          <a:spcPts val="0"/>
                        </a:spcBef>
                        <a:spcAft>
                          <a:spcPts val="0"/>
                        </a:spcAft>
                      </a:pPr>
                      <a:r>
                        <a:rPr lang="en-GB" sz="1000">
                          <a:latin typeface="Times New Roman"/>
                          <a:ea typeface="Times New Roman"/>
                        </a:rPr>
                        <a:t>0.000</a:t>
                      </a:r>
                      <a:endParaRPr lang="en-US" sz="1100">
                        <a:latin typeface="Times New Roman"/>
                        <a:ea typeface="Times New Roman"/>
                      </a:endParaRPr>
                    </a:p>
                  </a:txBody>
                  <a:tcPr marL="65198" marR="65198" marT="0" marB="0">
                    <a:lnL>
                      <a:noFill/>
                    </a:lnL>
                    <a:lnR>
                      <a:noFill/>
                    </a:lnR>
                    <a:lnT>
                      <a:noFill/>
                    </a:lnT>
                    <a:lnB>
                      <a:noFill/>
                    </a:lnB>
                  </a:tcPr>
                </a:tc>
                <a:tc>
                  <a:txBody>
                    <a:bodyPr/>
                    <a:lstStyle/>
                    <a:p>
                      <a:pPr marL="0" marR="0" algn="ctr">
                        <a:spcBef>
                          <a:spcPts val="0"/>
                        </a:spcBef>
                        <a:spcAft>
                          <a:spcPts val="0"/>
                        </a:spcAft>
                      </a:pPr>
                      <a:r>
                        <a:rPr lang="en-GB" sz="1000">
                          <a:latin typeface="Times New Roman"/>
                          <a:ea typeface="Times New Roman"/>
                        </a:rPr>
                        <a:t>0.000</a:t>
                      </a:r>
                      <a:endParaRPr lang="en-US" sz="1100">
                        <a:latin typeface="Times New Roman"/>
                        <a:ea typeface="Times New Roman"/>
                      </a:endParaRPr>
                    </a:p>
                  </a:txBody>
                  <a:tcPr marL="65198" marR="65198" marT="0" marB="0">
                    <a:lnL>
                      <a:noFill/>
                    </a:lnL>
                    <a:lnR>
                      <a:noFill/>
                    </a:lnR>
                    <a:lnT>
                      <a:noFill/>
                    </a:lnT>
                    <a:lnB>
                      <a:noFill/>
                    </a:lnB>
                  </a:tcPr>
                </a:tc>
                <a:tc>
                  <a:txBody>
                    <a:bodyPr/>
                    <a:lstStyle/>
                    <a:p>
                      <a:pPr marL="0" marR="0" algn="ctr">
                        <a:spcBef>
                          <a:spcPts val="0"/>
                        </a:spcBef>
                        <a:spcAft>
                          <a:spcPts val="0"/>
                        </a:spcAft>
                      </a:pPr>
                      <a:r>
                        <a:rPr lang="en-GB" sz="1000">
                          <a:latin typeface="Times New Roman"/>
                          <a:ea typeface="Times New Roman"/>
                        </a:rPr>
                        <a:t>0.000</a:t>
                      </a:r>
                      <a:endParaRPr lang="en-US" sz="1100">
                        <a:latin typeface="Times New Roman"/>
                        <a:ea typeface="Times New Roman"/>
                      </a:endParaRPr>
                    </a:p>
                  </a:txBody>
                  <a:tcPr marL="65198" marR="65198" marT="0" marB="0">
                    <a:lnL>
                      <a:noFill/>
                    </a:lnL>
                    <a:lnR>
                      <a:noFill/>
                    </a:lnR>
                    <a:lnT>
                      <a:noFill/>
                    </a:lnT>
                    <a:lnB>
                      <a:noFill/>
                    </a:lnB>
                  </a:tcPr>
                </a:tc>
              </a:tr>
              <a:tr h="364917">
                <a:tc>
                  <a:txBody>
                    <a:bodyPr/>
                    <a:lstStyle/>
                    <a:p>
                      <a:pPr marL="0" marR="0">
                        <a:spcBef>
                          <a:spcPts val="0"/>
                        </a:spcBef>
                        <a:spcAft>
                          <a:spcPts val="0"/>
                        </a:spcAft>
                      </a:pPr>
                      <a:r>
                        <a:rPr lang="en-US" sz="1000">
                          <a:solidFill>
                            <a:srgbClr val="000000"/>
                          </a:solidFill>
                          <a:latin typeface="Times New Roman"/>
                          <a:ea typeface="Times New Roman"/>
                        </a:rPr>
                        <a:t>Trade intensity (normalized by GDP)</a:t>
                      </a:r>
                      <a:endParaRPr lang="en-US" sz="1100">
                        <a:latin typeface="Times New Roman"/>
                        <a:ea typeface="Times New Roman"/>
                      </a:endParaRPr>
                    </a:p>
                  </a:txBody>
                  <a:tcPr marL="65198" marR="65198" marT="0" marB="0">
                    <a:lnL>
                      <a:noFill/>
                    </a:lnL>
                    <a:lnR>
                      <a:noFill/>
                    </a:lnR>
                    <a:lnT>
                      <a:noFill/>
                    </a:lnT>
                    <a:lnB>
                      <a:noFill/>
                    </a:lnB>
                  </a:tcPr>
                </a:tc>
                <a:tc>
                  <a:txBody>
                    <a:bodyPr/>
                    <a:lstStyle/>
                    <a:p>
                      <a:pPr marL="0" marR="0" algn="ctr">
                        <a:spcBef>
                          <a:spcPts val="0"/>
                        </a:spcBef>
                        <a:spcAft>
                          <a:spcPts val="0"/>
                        </a:spcAft>
                      </a:pPr>
                      <a:r>
                        <a:rPr lang="en-GB" sz="1000">
                          <a:latin typeface="Times New Roman"/>
                          <a:ea typeface="Times New Roman"/>
                        </a:rPr>
                        <a:t>0.000</a:t>
                      </a:r>
                      <a:endParaRPr lang="en-US" sz="1100">
                        <a:latin typeface="Times New Roman"/>
                        <a:ea typeface="Times New Roman"/>
                      </a:endParaRPr>
                    </a:p>
                  </a:txBody>
                  <a:tcPr marL="65198" marR="65198" marT="0" marB="0">
                    <a:lnL>
                      <a:noFill/>
                    </a:lnL>
                    <a:lnR>
                      <a:noFill/>
                    </a:lnR>
                    <a:lnT>
                      <a:noFill/>
                    </a:lnT>
                    <a:lnB>
                      <a:noFill/>
                    </a:lnB>
                  </a:tcPr>
                </a:tc>
                <a:tc>
                  <a:txBody>
                    <a:bodyPr/>
                    <a:lstStyle/>
                    <a:p>
                      <a:pPr marL="0" marR="0" algn="ctr">
                        <a:spcBef>
                          <a:spcPts val="0"/>
                        </a:spcBef>
                        <a:spcAft>
                          <a:spcPts val="0"/>
                        </a:spcAft>
                      </a:pPr>
                      <a:r>
                        <a:rPr lang="en-GB" sz="1000">
                          <a:latin typeface="Times New Roman"/>
                          <a:ea typeface="Times New Roman"/>
                        </a:rPr>
                        <a:t>0.000</a:t>
                      </a:r>
                      <a:endParaRPr lang="en-US" sz="1100">
                        <a:latin typeface="Times New Roman"/>
                        <a:ea typeface="Times New Roman"/>
                      </a:endParaRPr>
                    </a:p>
                  </a:txBody>
                  <a:tcPr marL="65198" marR="65198" marT="0" marB="0">
                    <a:lnL>
                      <a:noFill/>
                    </a:lnL>
                    <a:lnR>
                      <a:noFill/>
                    </a:lnR>
                    <a:lnT>
                      <a:noFill/>
                    </a:lnT>
                    <a:lnB>
                      <a:noFill/>
                    </a:lnB>
                  </a:tcPr>
                </a:tc>
                <a:tc>
                  <a:txBody>
                    <a:bodyPr/>
                    <a:lstStyle/>
                    <a:p>
                      <a:pPr marL="0" marR="0" algn="ctr">
                        <a:spcBef>
                          <a:spcPts val="0"/>
                        </a:spcBef>
                        <a:spcAft>
                          <a:spcPts val="0"/>
                        </a:spcAft>
                      </a:pPr>
                      <a:r>
                        <a:rPr lang="en-GB" sz="1000">
                          <a:latin typeface="Times New Roman"/>
                          <a:ea typeface="Times New Roman"/>
                        </a:rPr>
                        <a:t>0.000</a:t>
                      </a:r>
                      <a:endParaRPr lang="en-US" sz="1100">
                        <a:latin typeface="Times New Roman"/>
                        <a:ea typeface="Times New Roman"/>
                      </a:endParaRPr>
                    </a:p>
                  </a:txBody>
                  <a:tcPr marL="65198" marR="65198" marT="0" marB="0">
                    <a:lnL>
                      <a:noFill/>
                    </a:lnL>
                    <a:lnR>
                      <a:noFill/>
                    </a:lnR>
                    <a:lnT>
                      <a:noFill/>
                    </a:lnT>
                    <a:lnB>
                      <a:noFill/>
                    </a:lnB>
                  </a:tcPr>
                </a:tc>
                <a:tc>
                  <a:txBody>
                    <a:bodyPr/>
                    <a:lstStyle/>
                    <a:p>
                      <a:pPr marL="0" marR="0" algn="ctr">
                        <a:spcBef>
                          <a:spcPts val="0"/>
                        </a:spcBef>
                        <a:spcAft>
                          <a:spcPts val="0"/>
                        </a:spcAft>
                      </a:pPr>
                      <a:r>
                        <a:rPr lang="en-GB" sz="1000">
                          <a:latin typeface="Times New Roman"/>
                          <a:ea typeface="Times New Roman"/>
                        </a:rPr>
                        <a:t>0.000</a:t>
                      </a:r>
                      <a:endParaRPr lang="en-US" sz="1100">
                        <a:latin typeface="Times New Roman"/>
                        <a:ea typeface="Times New Roman"/>
                      </a:endParaRPr>
                    </a:p>
                  </a:txBody>
                  <a:tcPr marL="65198" marR="65198" marT="0" marB="0">
                    <a:lnL>
                      <a:noFill/>
                    </a:lnL>
                    <a:lnR>
                      <a:noFill/>
                    </a:lnR>
                    <a:lnT>
                      <a:noFill/>
                    </a:lnT>
                    <a:lnB>
                      <a:noFill/>
                    </a:lnB>
                  </a:tcPr>
                </a:tc>
                <a:tc>
                  <a:txBody>
                    <a:bodyPr/>
                    <a:lstStyle/>
                    <a:p>
                      <a:pPr marL="0" marR="0" algn="ctr">
                        <a:spcBef>
                          <a:spcPts val="0"/>
                        </a:spcBef>
                        <a:spcAft>
                          <a:spcPts val="0"/>
                        </a:spcAft>
                      </a:pPr>
                      <a:r>
                        <a:rPr lang="en-GB" sz="1000">
                          <a:latin typeface="Times New Roman"/>
                          <a:ea typeface="Times New Roman"/>
                        </a:rPr>
                        <a:t>0.000</a:t>
                      </a:r>
                      <a:endParaRPr lang="en-US" sz="1100">
                        <a:latin typeface="Times New Roman"/>
                        <a:ea typeface="Times New Roman"/>
                      </a:endParaRPr>
                    </a:p>
                  </a:txBody>
                  <a:tcPr marL="65198" marR="65198" marT="0" marB="0">
                    <a:lnL>
                      <a:noFill/>
                    </a:lnL>
                    <a:lnR>
                      <a:noFill/>
                    </a:lnR>
                    <a:lnT>
                      <a:noFill/>
                    </a:lnT>
                    <a:lnB>
                      <a:noFill/>
                    </a:lnB>
                  </a:tcPr>
                </a:tc>
                <a:tc>
                  <a:txBody>
                    <a:bodyPr/>
                    <a:lstStyle/>
                    <a:p>
                      <a:pPr marL="0" marR="0" algn="ctr">
                        <a:spcBef>
                          <a:spcPts val="0"/>
                        </a:spcBef>
                        <a:spcAft>
                          <a:spcPts val="0"/>
                        </a:spcAft>
                      </a:pPr>
                      <a:r>
                        <a:rPr lang="en-GB" sz="1000">
                          <a:latin typeface="Times New Roman"/>
                          <a:ea typeface="Times New Roman"/>
                        </a:rPr>
                        <a:t>0.000</a:t>
                      </a:r>
                      <a:endParaRPr lang="en-US" sz="1100">
                        <a:latin typeface="Times New Roman"/>
                        <a:ea typeface="Times New Roman"/>
                      </a:endParaRPr>
                    </a:p>
                  </a:txBody>
                  <a:tcPr marL="65198" marR="65198" marT="0" marB="0">
                    <a:lnL>
                      <a:noFill/>
                    </a:lnL>
                    <a:lnR>
                      <a:noFill/>
                    </a:lnR>
                    <a:lnT>
                      <a:noFill/>
                    </a:lnT>
                    <a:lnB>
                      <a:noFill/>
                    </a:lnB>
                  </a:tcPr>
                </a:tc>
              </a:tr>
              <a:tr h="364917">
                <a:tc>
                  <a:txBody>
                    <a:bodyPr/>
                    <a:lstStyle/>
                    <a:p>
                      <a:pPr marL="0" marR="0">
                        <a:spcBef>
                          <a:spcPts val="0"/>
                        </a:spcBef>
                        <a:spcAft>
                          <a:spcPts val="0"/>
                        </a:spcAft>
                      </a:pPr>
                      <a:r>
                        <a:rPr lang="en-US" sz="1000">
                          <a:solidFill>
                            <a:srgbClr val="000000"/>
                          </a:solidFill>
                          <a:latin typeface="Times New Roman"/>
                          <a:ea typeface="Times New Roman"/>
                        </a:rPr>
                        <a:t> Adjusted weighted GLI</a:t>
                      </a:r>
                      <a:endParaRPr lang="en-US" sz="1100">
                        <a:latin typeface="Times New Roman"/>
                        <a:ea typeface="Times New Roman"/>
                      </a:endParaRPr>
                    </a:p>
                  </a:txBody>
                  <a:tcPr marL="65198" marR="65198" marT="0" marB="0" anchor="b">
                    <a:lnL>
                      <a:noFill/>
                    </a:lnL>
                    <a:lnR>
                      <a:noFill/>
                    </a:lnR>
                    <a:lnT>
                      <a:noFill/>
                    </a:lnT>
                    <a:lnB>
                      <a:noFill/>
                    </a:lnB>
                  </a:tcPr>
                </a:tc>
                <a:tc>
                  <a:txBody>
                    <a:bodyPr/>
                    <a:lstStyle/>
                    <a:p>
                      <a:pPr marL="0" marR="0" algn="ctr">
                        <a:spcBef>
                          <a:spcPts val="0"/>
                        </a:spcBef>
                        <a:spcAft>
                          <a:spcPts val="0"/>
                        </a:spcAft>
                      </a:pPr>
                      <a:r>
                        <a:rPr lang="en-GB" sz="1000">
                          <a:latin typeface="Times New Roman"/>
                          <a:ea typeface="Times New Roman"/>
                        </a:rPr>
                        <a:t>0.000</a:t>
                      </a:r>
                      <a:endParaRPr lang="en-US" sz="1100">
                        <a:latin typeface="Times New Roman"/>
                        <a:ea typeface="Times New Roman"/>
                      </a:endParaRPr>
                    </a:p>
                  </a:txBody>
                  <a:tcPr marL="65198" marR="65198" marT="0" marB="0">
                    <a:lnL>
                      <a:noFill/>
                    </a:lnL>
                    <a:lnR>
                      <a:noFill/>
                    </a:lnR>
                    <a:lnT>
                      <a:noFill/>
                    </a:lnT>
                    <a:lnB>
                      <a:noFill/>
                    </a:lnB>
                  </a:tcPr>
                </a:tc>
                <a:tc>
                  <a:txBody>
                    <a:bodyPr/>
                    <a:lstStyle/>
                    <a:p>
                      <a:pPr marL="0" marR="0" algn="ctr">
                        <a:spcBef>
                          <a:spcPts val="0"/>
                        </a:spcBef>
                        <a:spcAft>
                          <a:spcPts val="0"/>
                        </a:spcAft>
                      </a:pPr>
                      <a:r>
                        <a:rPr lang="en-GB" sz="1000">
                          <a:latin typeface="Times New Roman"/>
                          <a:ea typeface="Times New Roman"/>
                        </a:rPr>
                        <a:t>0.000</a:t>
                      </a:r>
                      <a:endParaRPr lang="en-US" sz="1100">
                        <a:latin typeface="Times New Roman"/>
                        <a:ea typeface="Times New Roman"/>
                      </a:endParaRPr>
                    </a:p>
                  </a:txBody>
                  <a:tcPr marL="65198" marR="65198" marT="0" marB="0">
                    <a:lnL>
                      <a:noFill/>
                    </a:lnL>
                    <a:lnR>
                      <a:noFill/>
                    </a:lnR>
                    <a:lnT>
                      <a:noFill/>
                    </a:lnT>
                    <a:lnB>
                      <a:noFill/>
                    </a:lnB>
                  </a:tcPr>
                </a:tc>
                <a:tc>
                  <a:txBody>
                    <a:bodyPr/>
                    <a:lstStyle/>
                    <a:p>
                      <a:pPr marL="0" marR="0" algn="ctr">
                        <a:spcBef>
                          <a:spcPts val="0"/>
                        </a:spcBef>
                        <a:spcAft>
                          <a:spcPts val="0"/>
                        </a:spcAft>
                      </a:pPr>
                      <a:r>
                        <a:rPr lang="en-GB" sz="1000">
                          <a:latin typeface="Times New Roman"/>
                          <a:ea typeface="Times New Roman"/>
                        </a:rPr>
                        <a:t>0.000</a:t>
                      </a:r>
                      <a:endParaRPr lang="en-US" sz="1100">
                        <a:latin typeface="Times New Roman"/>
                        <a:ea typeface="Times New Roman"/>
                      </a:endParaRPr>
                    </a:p>
                  </a:txBody>
                  <a:tcPr marL="65198" marR="65198" marT="0" marB="0">
                    <a:lnL>
                      <a:noFill/>
                    </a:lnL>
                    <a:lnR>
                      <a:noFill/>
                    </a:lnR>
                    <a:lnT>
                      <a:noFill/>
                    </a:lnT>
                    <a:lnB>
                      <a:noFill/>
                    </a:lnB>
                  </a:tcPr>
                </a:tc>
                <a:tc>
                  <a:txBody>
                    <a:bodyPr/>
                    <a:lstStyle/>
                    <a:p>
                      <a:pPr marL="0" marR="0" algn="ctr">
                        <a:spcBef>
                          <a:spcPts val="0"/>
                        </a:spcBef>
                        <a:spcAft>
                          <a:spcPts val="0"/>
                        </a:spcAft>
                      </a:pPr>
                      <a:r>
                        <a:rPr lang="en-GB" sz="1000">
                          <a:latin typeface="Times New Roman"/>
                          <a:ea typeface="Times New Roman"/>
                        </a:rPr>
                        <a:t>0.000</a:t>
                      </a:r>
                      <a:endParaRPr lang="en-US" sz="1100">
                        <a:latin typeface="Times New Roman"/>
                        <a:ea typeface="Times New Roman"/>
                      </a:endParaRPr>
                    </a:p>
                  </a:txBody>
                  <a:tcPr marL="65198" marR="65198" marT="0" marB="0">
                    <a:lnL>
                      <a:noFill/>
                    </a:lnL>
                    <a:lnR>
                      <a:noFill/>
                    </a:lnR>
                    <a:lnT>
                      <a:noFill/>
                    </a:lnT>
                    <a:lnB>
                      <a:noFill/>
                    </a:lnB>
                  </a:tcPr>
                </a:tc>
                <a:tc>
                  <a:txBody>
                    <a:bodyPr/>
                    <a:lstStyle/>
                    <a:p>
                      <a:pPr marL="0" marR="0" algn="ctr">
                        <a:spcBef>
                          <a:spcPts val="0"/>
                        </a:spcBef>
                        <a:spcAft>
                          <a:spcPts val="0"/>
                        </a:spcAft>
                      </a:pPr>
                      <a:r>
                        <a:rPr lang="en-GB" sz="1000">
                          <a:latin typeface="Times New Roman"/>
                          <a:ea typeface="Times New Roman"/>
                        </a:rPr>
                        <a:t>0.000</a:t>
                      </a:r>
                      <a:endParaRPr lang="en-US" sz="1100">
                        <a:latin typeface="Times New Roman"/>
                        <a:ea typeface="Times New Roman"/>
                      </a:endParaRPr>
                    </a:p>
                  </a:txBody>
                  <a:tcPr marL="65198" marR="65198" marT="0" marB="0">
                    <a:lnL>
                      <a:noFill/>
                    </a:lnL>
                    <a:lnR>
                      <a:noFill/>
                    </a:lnR>
                    <a:lnT>
                      <a:noFill/>
                    </a:lnT>
                    <a:lnB>
                      <a:noFill/>
                    </a:lnB>
                  </a:tcPr>
                </a:tc>
                <a:tc>
                  <a:txBody>
                    <a:bodyPr/>
                    <a:lstStyle/>
                    <a:p>
                      <a:pPr marL="0" marR="0" algn="ctr">
                        <a:spcBef>
                          <a:spcPts val="0"/>
                        </a:spcBef>
                        <a:spcAft>
                          <a:spcPts val="0"/>
                        </a:spcAft>
                      </a:pPr>
                      <a:r>
                        <a:rPr lang="en-GB" sz="1000">
                          <a:latin typeface="Times New Roman"/>
                          <a:ea typeface="Times New Roman"/>
                        </a:rPr>
                        <a:t>0.000</a:t>
                      </a:r>
                      <a:endParaRPr lang="en-US" sz="1100">
                        <a:latin typeface="Times New Roman"/>
                        <a:ea typeface="Times New Roman"/>
                      </a:endParaRPr>
                    </a:p>
                  </a:txBody>
                  <a:tcPr marL="65198" marR="65198" marT="0" marB="0">
                    <a:lnL>
                      <a:noFill/>
                    </a:lnL>
                    <a:lnR>
                      <a:noFill/>
                    </a:lnR>
                    <a:lnT>
                      <a:noFill/>
                    </a:lnT>
                    <a:lnB>
                      <a:noFill/>
                    </a:lnB>
                  </a:tcPr>
                </a:tc>
              </a:tr>
              <a:tr h="364917">
                <a:tc>
                  <a:txBody>
                    <a:bodyPr/>
                    <a:lstStyle/>
                    <a:p>
                      <a:pPr marL="0" marR="0">
                        <a:spcBef>
                          <a:spcPts val="0"/>
                        </a:spcBef>
                        <a:spcAft>
                          <a:spcPts val="0"/>
                        </a:spcAft>
                      </a:pPr>
                      <a:r>
                        <a:rPr lang="en-US" sz="1000">
                          <a:solidFill>
                            <a:srgbClr val="000000"/>
                          </a:solidFill>
                          <a:latin typeface="Times New Roman"/>
                          <a:ea typeface="Times New Roman"/>
                        </a:rPr>
                        <a:t>Vertical intra-industry trade</a:t>
                      </a:r>
                      <a:endParaRPr lang="en-US" sz="1100">
                        <a:latin typeface="Times New Roman"/>
                        <a:ea typeface="Times New Roman"/>
                      </a:endParaRPr>
                    </a:p>
                  </a:txBody>
                  <a:tcPr marL="65198" marR="65198" marT="0" marB="0" anchor="b">
                    <a:lnL>
                      <a:noFill/>
                    </a:lnL>
                    <a:lnR>
                      <a:noFill/>
                    </a:lnR>
                    <a:lnT>
                      <a:noFill/>
                    </a:lnT>
                    <a:lnB>
                      <a:noFill/>
                    </a:lnB>
                  </a:tcPr>
                </a:tc>
                <a:tc>
                  <a:txBody>
                    <a:bodyPr/>
                    <a:lstStyle/>
                    <a:p>
                      <a:pPr marL="0" marR="0" algn="ctr">
                        <a:spcBef>
                          <a:spcPts val="0"/>
                        </a:spcBef>
                        <a:spcAft>
                          <a:spcPts val="0"/>
                        </a:spcAft>
                      </a:pPr>
                      <a:r>
                        <a:rPr lang="en-GB" sz="1000">
                          <a:latin typeface="Times New Roman"/>
                          <a:ea typeface="Times New Roman"/>
                        </a:rPr>
                        <a:t>0.000</a:t>
                      </a:r>
                      <a:endParaRPr lang="en-US" sz="1100">
                        <a:latin typeface="Times New Roman"/>
                        <a:ea typeface="Times New Roman"/>
                      </a:endParaRPr>
                    </a:p>
                  </a:txBody>
                  <a:tcPr marL="65198" marR="65198" marT="0" marB="0">
                    <a:lnL>
                      <a:noFill/>
                    </a:lnL>
                    <a:lnR>
                      <a:noFill/>
                    </a:lnR>
                    <a:lnT>
                      <a:noFill/>
                    </a:lnT>
                    <a:lnB>
                      <a:noFill/>
                    </a:lnB>
                  </a:tcPr>
                </a:tc>
                <a:tc>
                  <a:txBody>
                    <a:bodyPr/>
                    <a:lstStyle/>
                    <a:p>
                      <a:pPr marL="0" marR="0" algn="ctr">
                        <a:spcBef>
                          <a:spcPts val="0"/>
                        </a:spcBef>
                        <a:spcAft>
                          <a:spcPts val="0"/>
                        </a:spcAft>
                      </a:pPr>
                      <a:r>
                        <a:rPr lang="en-GB" sz="1000">
                          <a:latin typeface="Times New Roman"/>
                          <a:ea typeface="Times New Roman"/>
                        </a:rPr>
                        <a:t>0.000</a:t>
                      </a:r>
                      <a:endParaRPr lang="en-US" sz="1100">
                        <a:latin typeface="Times New Roman"/>
                        <a:ea typeface="Times New Roman"/>
                      </a:endParaRPr>
                    </a:p>
                  </a:txBody>
                  <a:tcPr marL="65198" marR="65198" marT="0" marB="0">
                    <a:lnL>
                      <a:noFill/>
                    </a:lnL>
                    <a:lnR>
                      <a:noFill/>
                    </a:lnR>
                    <a:lnT>
                      <a:noFill/>
                    </a:lnT>
                    <a:lnB>
                      <a:noFill/>
                    </a:lnB>
                  </a:tcPr>
                </a:tc>
                <a:tc>
                  <a:txBody>
                    <a:bodyPr/>
                    <a:lstStyle/>
                    <a:p>
                      <a:pPr marL="0" marR="0" algn="ctr">
                        <a:spcBef>
                          <a:spcPts val="0"/>
                        </a:spcBef>
                        <a:spcAft>
                          <a:spcPts val="0"/>
                        </a:spcAft>
                      </a:pPr>
                      <a:r>
                        <a:rPr lang="en-GB" sz="1000" dirty="0">
                          <a:latin typeface="Times New Roman"/>
                          <a:ea typeface="Times New Roman"/>
                        </a:rPr>
                        <a:t>0.000</a:t>
                      </a:r>
                      <a:endParaRPr lang="en-US" sz="1100" dirty="0">
                        <a:latin typeface="Times New Roman"/>
                        <a:ea typeface="Times New Roman"/>
                      </a:endParaRPr>
                    </a:p>
                  </a:txBody>
                  <a:tcPr marL="65198" marR="65198" marT="0" marB="0">
                    <a:lnL>
                      <a:noFill/>
                    </a:lnL>
                    <a:lnR>
                      <a:noFill/>
                    </a:lnR>
                    <a:lnT>
                      <a:noFill/>
                    </a:lnT>
                    <a:lnB>
                      <a:noFill/>
                    </a:lnB>
                  </a:tcPr>
                </a:tc>
                <a:tc>
                  <a:txBody>
                    <a:bodyPr/>
                    <a:lstStyle/>
                    <a:p>
                      <a:pPr marL="0" marR="0" algn="ctr">
                        <a:spcBef>
                          <a:spcPts val="0"/>
                        </a:spcBef>
                        <a:spcAft>
                          <a:spcPts val="0"/>
                        </a:spcAft>
                      </a:pPr>
                      <a:r>
                        <a:rPr lang="en-GB" sz="1000">
                          <a:latin typeface="Times New Roman"/>
                          <a:ea typeface="Times New Roman"/>
                        </a:rPr>
                        <a:t>0.000</a:t>
                      </a:r>
                      <a:endParaRPr lang="en-US" sz="1100">
                        <a:latin typeface="Times New Roman"/>
                        <a:ea typeface="Times New Roman"/>
                      </a:endParaRPr>
                    </a:p>
                  </a:txBody>
                  <a:tcPr marL="65198" marR="65198" marT="0" marB="0">
                    <a:lnL>
                      <a:noFill/>
                    </a:lnL>
                    <a:lnR>
                      <a:noFill/>
                    </a:lnR>
                    <a:lnT>
                      <a:noFill/>
                    </a:lnT>
                    <a:lnB>
                      <a:noFill/>
                    </a:lnB>
                  </a:tcPr>
                </a:tc>
                <a:tc>
                  <a:txBody>
                    <a:bodyPr/>
                    <a:lstStyle/>
                    <a:p>
                      <a:pPr marL="0" marR="0" algn="ctr">
                        <a:spcBef>
                          <a:spcPts val="0"/>
                        </a:spcBef>
                        <a:spcAft>
                          <a:spcPts val="0"/>
                        </a:spcAft>
                      </a:pPr>
                      <a:r>
                        <a:rPr lang="en-GB" sz="1000">
                          <a:latin typeface="Times New Roman"/>
                          <a:ea typeface="Times New Roman"/>
                        </a:rPr>
                        <a:t>0.000</a:t>
                      </a:r>
                      <a:endParaRPr lang="en-US" sz="1100">
                        <a:latin typeface="Times New Roman"/>
                        <a:ea typeface="Times New Roman"/>
                      </a:endParaRPr>
                    </a:p>
                  </a:txBody>
                  <a:tcPr marL="65198" marR="65198" marT="0" marB="0">
                    <a:lnL>
                      <a:noFill/>
                    </a:lnL>
                    <a:lnR>
                      <a:noFill/>
                    </a:lnR>
                    <a:lnT>
                      <a:noFill/>
                    </a:lnT>
                    <a:lnB>
                      <a:noFill/>
                    </a:lnB>
                  </a:tcPr>
                </a:tc>
                <a:tc>
                  <a:txBody>
                    <a:bodyPr/>
                    <a:lstStyle/>
                    <a:p>
                      <a:pPr marL="0" marR="0" algn="ctr">
                        <a:spcBef>
                          <a:spcPts val="0"/>
                        </a:spcBef>
                        <a:spcAft>
                          <a:spcPts val="0"/>
                        </a:spcAft>
                      </a:pPr>
                      <a:r>
                        <a:rPr lang="en-GB" sz="1000">
                          <a:latin typeface="Times New Roman"/>
                          <a:ea typeface="Times New Roman"/>
                        </a:rPr>
                        <a:t>0.000</a:t>
                      </a:r>
                      <a:endParaRPr lang="en-US" sz="1100">
                        <a:latin typeface="Times New Roman"/>
                        <a:ea typeface="Times New Roman"/>
                      </a:endParaRPr>
                    </a:p>
                  </a:txBody>
                  <a:tcPr marL="65198" marR="65198" marT="0" marB="0">
                    <a:lnL>
                      <a:noFill/>
                    </a:lnL>
                    <a:lnR>
                      <a:noFill/>
                    </a:lnR>
                    <a:lnT>
                      <a:noFill/>
                    </a:lnT>
                    <a:lnB>
                      <a:noFill/>
                    </a:lnB>
                  </a:tcPr>
                </a:tc>
              </a:tr>
              <a:tr h="364917">
                <a:tc>
                  <a:txBody>
                    <a:bodyPr/>
                    <a:lstStyle/>
                    <a:p>
                      <a:pPr marL="0" marR="0">
                        <a:spcBef>
                          <a:spcPts val="0"/>
                        </a:spcBef>
                        <a:spcAft>
                          <a:spcPts val="0"/>
                        </a:spcAft>
                      </a:pPr>
                      <a:r>
                        <a:rPr lang="en-US" sz="1000">
                          <a:solidFill>
                            <a:srgbClr val="000000"/>
                          </a:solidFill>
                          <a:latin typeface="Times New Roman"/>
                          <a:ea typeface="Times New Roman"/>
                        </a:rPr>
                        <a:t>Fiscal policy coordination</a:t>
                      </a:r>
                      <a:endParaRPr lang="en-US" sz="1100">
                        <a:latin typeface="Times New Roman"/>
                        <a:ea typeface="Times New Roman"/>
                      </a:endParaRPr>
                    </a:p>
                  </a:txBody>
                  <a:tcPr marL="65198" marR="65198" marT="0" marB="0" anchor="b">
                    <a:lnL>
                      <a:noFill/>
                    </a:lnL>
                    <a:lnR>
                      <a:noFill/>
                    </a:lnR>
                    <a:lnT>
                      <a:noFill/>
                    </a:lnT>
                    <a:lnB>
                      <a:noFill/>
                    </a:lnB>
                  </a:tcPr>
                </a:tc>
                <a:tc>
                  <a:txBody>
                    <a:bodyPr/>
                    <a:lstStyle/>
                    <a:p>
                      <a:pPr marL="0" marR="0" algn="ctr">
                        <a:spcBef>
                          <a:spcPts val="0"/>
                        </a:spcBef>
                        <a:spcAft>
                          <a:spcPts val="0"/>
                        </a:spcAft>
                      </a:pPr>
                      <a:r>
                        <a:rPr lang="en-GB" sz="1000">
                          <a:latin typeface="Times New Roman"/>
                          <a:ea typeface="Times New Roman"/>
                        </a:rPr>
                        <a:t>0.000</a:t>
                      </a:r>
                      <a:endParaRPr lang="en-US" sz="1100">
                        <a:latin typeface="Times New Roman"/>
                        <a:ea typeface="Times New Roman"/>
                      </a:endParaRPr>
                    </a:p>
                  </a:txBody>
                  <a:tcPr marL="65198" marR="65198" marT="0" marB="0">
                    <a:lnL>
                      <a:noFill/>
                    </a:lnL>
                    <a:lnR>
                      <a:noFill/>
                    </a:lnR>
                    <a:lnT>
                      <a:noFill/>
                    </a:lnT>
                    <a:lnB>
                      <a:noFill/>
                    </a:lnB>
                  </a:tcPr>
                </a:tc>
                <a:tc>
                  <a:txBody>
                    <a:bodyPr/>
                    <a:lstStyle/>
                    <a:p>
                      <a:pPr marL="0" marR="0" algn="ctr">
                        <a:spcBef>
                          <a:spcPts val="0"/>
                        </a:spcBef>
                        <a:spcAft>
                          <a:spcPts val="0"/>
                        </a:spcAft>
                      </a:pPr>
                      <a:r>
                        <a:rPr lang="en-GB" sz="1000">
                          <a:latin typeface="Times New Roman"/>
                          <a:ea typeface="Times New Roman"/>
                        </a:rPr>
                        <a:t>0.000</a:t>
                      </a:r>
                      <a:endParaRPr lang="en-US" sz="1100">
                        <a:latin typeface="Times New Roman"/>
                        <a:ea typeface="Times New Roman"/>
                      </a:endParaRPr>
                    </a:p>
                  </a:txBody>
                  <a:tcPr marL="65198" marR="65198" marT="0" marB="0">
                    <a:lnL>
                      <a:noFill/>
                    </a:lnL>
                    <a:lnR>
                      <a:noFill/>
                    </a:lnR>
                    <a:lnT>
                      <a:noFill/>
                    </a:lnT>
                    <a:lnB>
                      <a:noFill/>
                    </a:lnB>
                  </a:tcPr>
                </a:tc>
                <a:tc>
                  <a:txBody>
                    <a:bodyPr/>
                    <a:lstStyle/>
                    <a:p>
                      <a:pPr marL="0" marR="0" algn="ctr">
                        <a:spcBef>
                          <a:spcPts val="0"/>
                        </a:spcBef>
                        <a:spcAft>
                          <a:spcPts val="0"/>
                        </a:spcAft>
                      </a:pPr>
                      <a:r>
                        <a:rPr lang="en-GB" sz="1000">
                          <a:latin typeface="Times New Roman"/>
                          <a:ea typeface="Times New Roman"/>
                        </a:rPr>
                        <a:t>0.000</a:t>
                      </a:r>
                      <a:endParaRPr lang="en-US" sz="1100">
                        <a:latin typeface="Times New Roman"/>
                        <a:ea typeface="Times New Roman"/>
                      </a:endParaRPr>
                    </a:p>
                  </a:txBody>
                  <a:tcPr marL="65198" marR="65198" marT="0" marB="0">
                    <a:lnL>
                      <a:noFill/>
                    </a:lnL>
                    <a:lnR>
                      <a:noFill/>
                    </a:lnR>
                    <a:lnT>
                      <a:noFill/>
                    </a:lnT>
                    <a:lnB>
                      <a:noFill/>
                    </a:lnB>
                  </a:tcPr>
                </a:tc>
                <a:tc>
                  <a:txBody>
                    <a:bodyPr/>
                    <a:lstStyle/>
                    <a:p>
                      <a:pPr marL="0" marR="0" algn="ctr">
                        <a:spcBef>
                          <a:spcPts val="0"/>
                        </a:spcBef>
                        <a:spcAft>
                          <a:spcPts val="0"/>
                        </a:spcAft>
                      </a:pPr>
                      <a:r>
                        <a:rPr lang="en-GB" sz="1000">
                          <a:latin typeface="Times New Roman"/>
                          <a:ea typeface="Times New Roman"/>
                        </a:rPr>
                        <a:t>0.000</a:t>
                      </a:r>
                      <a:endParaRPr lang="en-US" sz="1100">
                        <a:latin typeface="Times New Roman"/>
                        <a:ea typeface="Times New Roman"/>
                      </a:endParaRPr>
                    </a:p>
                  </a:txBody>
                  <a:tcPr marL="65198" marR="65198" marT="0" marB="0">
                    <a:lnL>
                      <a:noFill/>
                    </a:lnL>
                    <a:lnR>
                      <a:noFill/>
                    </a:lnR>
                    <a:lnT>
                      <a:noFill/>
                    </a:lnT>
                    <a:lnB>
                      <a:noFill/>
                    </a:lnB>
                  </a:tcPr>
                </a:tc>
                <a:tc>
                  <a:txBody>
                    <a:bodyPr/>
                    <a:lstStyle/>
                    <a:p>
                      <a:pPr marL="0" marR="0" algn="ctr">
                        <a:spcBef>
                          <a:spcPts val="0"/>
                        </a:spcBef>
                        <a:spcAft>
                          <a:spcPts val="0"/>
                        </a:spcAft>
                      </a:pPr>
                      <a:r>
                        <a:rPr lang="en-GB" sz="1000">
                          <a:latin typeface="Times New Roman"/>
                          <a:ea typeface="Times New Roman"/>
                        </a:rPr>
                        <a:t>0.000</a:t>
                      </a:r>
                      <a:endParaRPr lang="en-US" sz="1100">
                        <a:latin typeface="Times New Roman"/>
                        <a:ea typeface="Times New Roman"/>
                      </a:endParaRPr>
                    </a:p>
                  </a:txBody>
                  <a:tcPr marL="65198" marR="65198" marT="0" marB="0">
                    <a:lnL>
                      <a:noFill/>
                    </a:lnL>
                    <a:lnR>
                      <a:noFill/>
                    </a:lnR>
                    <a:lnT>
                      <a:noFill/>
                    </a:lnT>
                    <a:lnB>
                      <a:noFill/>
                    </a:lnB>
                  </a:tcPr>
                </a:tc>
                <a:tc>
                  <a:txBody>
                    <a:bodyPr/>
                    <a:lstStyle/>
                    <a:p>
                      <a:pPr marL="0" marR="0" algn="ctr">
                        <a:spcBef>
                          <a:spcPts val="0"/>
                        </a:spcBef>
                        <a:spcAft>
                          <a:spcPts val="0"/>
                        </a:spcAft>
                      </a:pPr>
                      <a:r>
                        <a:rPr lang="en-GB" sz="1000">
                          <a:latin typeface="Times New Roman"/>
                          <a:ea typeface="Times New Roman"/>
                        </a:rPr>
                        <a:t>0.000</a:t>
                      </a:r>
                      <a:endParaRPr lang="en-US" sz="1100">
                        <a:latin typeface="Times New Roman"/>
                        <a:ea typeface="Times New Roman"/>
                      </a:endParaRPr>
                    </a:p>
                  </a:txBody>
                  <a:tcPr marL="65198" marR="65198" marT="0" marB="0">
                    <a:lnL>
                      <a:noFill/>
                    </a:lnL>
                    <a:lnR>
                      <a:noFill/>
                    </a:lnR>
                    <a:lnT>
                      <a:noFill/>
                    </a:lnT>
                    <a:lnB>
                      <a:noFill/>
                    </a:lnB>
                  </a:tcPr>
                </a:tc>
              </a:tr>
              <a:tr h="182460">
                <a:tc>
                  <a:txBody>
                    <a:bodyPr/>
                    <a:lstStyle/>
                    <a:p>
                      <a:pPr marL="0" marR="0">
                        <a:spcBef>
                          <a:spcPts val="0"/>
                        </a:spcBef>
                        <a:spcAft>
                          <a:spcPts val="0"/>
                        </a:spcAft>
                      </a:pPr>
                      <a:r>
                        <a:rPr lang="en-US" sz="1000">
                          <a:solidFill>
                            <a:srgbClr val="000000"/>
                          </a:solidFill>
                          <a:latin typeface="Times New Roman"/>
                          <a:ea typeface="Times New Roman"/>
                        </a:rPr>
                        <a:t>Financial integration</a:t>
                      </a:r>
                      <a:endParaRPr lang="en-US" sz="1100">
                        <a:latin typeface="Times New Roman"/>
                        <a:ea typeface="Times New Roman"/>
                      </a:endParaRPr>
                    </a:p>
                  </a:txBody>
                  <a:tcPr marL="65198" marR="65198" marT="0" marB="0" anchor="b">
                    <a:lnL>
                      <a:noFill/>
                    </a:lnL>
                    <a:lnR>
                      <a:noFill/>
                    </a:lnR>
                    <a:lnT>
                      <a:noFill/>
                    </a:lnT>
                    <a:lnB>
                      <a:noFill/>
                    </a:lnB>
                  </a:tcPr>
                </a:tc>
                <a:tc>
                  <a:txBody>
                    <a:bodyPr/>
                    <a:lstStyle/>
                    <a:p>
                      <a:pPr marL="0" marR="0" algn="ctr">
                        <a:spcBef>
                          <a:spcPts val="0"/>
                        </a:spcBef>
                        <a:spcAft>
                          <a:spcPts val="0"/>
                        </a:spcAft>
                      </a:pPr>
                      <a:r>
                        <a:rPr lang="en-GB" sz="1000">
                          <a:latin typeface="Times New Roman"/>
                          <a:ea typeface="Times New Roman"/>
                        </a:rPr>
                        <a:t>0.000</a:t>
                      </a:r>
                      <a:endParaRPr lang="en-US" sz="1100">
                        <a:latin typeface="Times New Roman"/>
                        <a:ea typeface="Times New Roman"/>
                      </a:endParaRPr>
                    </a:p>
                  </a:txBody>
                  <a:tcPr marL="65198" marR="65198" marT="0" marB="0">
                    <a:lnL>
                      <a:noFill/>
                    </a:lnL>
                    <a:lnR>
                      <a:noFill/>
                    </a:lnR>
                    <a:lnT>
                      <a:noFill/>
                    </a:lnT>
                    <a:lnB>
                      <a:noFill/>
                    </a:lnB>
                  </a:tcPr>
                </a:tc>
                <a:tc>
                  <a:txBody>
                    <a:bodyPr/>
                    <a:lstStyle/>
                    <a:p>
                      <a:pPr marL="0" marR="0" algn="ctr">
                        <a:spcBef>
                          <a:spcPts val="0"/>
                        </a:spcBef>
                        <a:spcAft>
                          <a:spcPts val="0"/>
                        </a:spcAft>
                      </a:pPr>
                      <a:r>
                        <a:rPr lang="en-GB" sz="1000">
                          <a:latin typeface="Times New Roman"/>
                          <a:ea typeface="Times New Roman"/>
                        </a:rPr>
                        <a:t>0.001</a:t>
                      </a:r>
                      <a:endParaRPr lang="en-US" sz="1100">
                        <a:latin typeface="Times New Roman"/>
                        <a:ea typeface="Times New Roman"/>
                      </a:endParaRPr>
                    </a:p>
                  </a:txBody>
                  <a:tcPr marL="65198" marR="65198" marT="0" marB="0">
                    <a:lnL>
                      <a:noFill/>
                    </a:lnL>
                    <a:lnR>
                      <a:noFill/>
                    </a:lnR>
                    <a:lnT>
                      <a:noFill/>
                    </a:lnT>
                    <a:lnB>
                      <a:noFill/>
                    </a:lnB>
                  </a:tcPr>
                </a:tc>
                <a:tc>
                  <a:txBody>
                    <a:bodyPr/>
                    <a:lstStyle/>
                    <a:p>
                      <a:pPr marL="0" marR="0" algn="ctr">
                        <a:spcBef>
                          <a:spcPts val="0"/>
                        </a:spcBef>
                        <a:spcAft>
                          <a:spcPts val="0"/>
                        </a:spcAft>
                      </a:pPr>
                      <a:r>
                        <a:rPr lang="en-GB" sz="1000">
                          <a:latin typeface="Times New Roman"/>
                          <a:ea typeface="Times New Roman"/>
                        </a:rPr>
                        <a:t>0.000</a:t>
                      </a:r>
                      <a:endParaRPr lang="en-US" sz="1100">
                        <a:latin typeface="Times New Roman"/>
                        <a:ea typeface="Times New Roman"/>
                      </a:endParaRPr>
                    </a:p>
                  </a:txBody>
                  <a:tcPr marL="65198" marR="65198" marT="0" marB="0">
                    <a:lnL>
                      <a:noFill/>
                    </a:lnL>
                    <a:lnR>
                      <a:noFill/>
                    </a:lnR>
                    <a:lnT>
                      <a:noFill/>
                    </a:lnT>
                    <a:lnB>
                      <a:noFill/>
                    </a:lnB>
                  </a:tcPr>
                </a:tc>
                <a:tc>
                  <a:txBody>
                    <a:bodyPr/>
                    <a:lstStyle/>
                    <a:p>
                      <a:pPr marL="0" marR="0" algn="ctr">
                        <a:spcBef>
                          <a:spcPts val="0"/>
                        </a:spcBef>
                        <a:spcAft>
                          <a:spcPts val="0"/>
                        </a:spcAft>
                      </a:pPr>
                      <a:r>
                        <a:rPr lang="en-GB" sz="1000">
                          <a:latin typeface="Times New Roman"/>
                          <a:ea typeface="Times New Roman"/>
                        </a:rPr>
                        <a:t>0.000</a:t>
                      </a:r>
                      <a:endParaRPr lang="en-US" sz="1100">
                        <a:latin typeface="Times New Roman"/>
                        <a:ea typeface="Times New Roman"/>
                      </a:endParaRPr>
                    </a:p>
                  </a:txBody>
                  <a:tcPr marL="65198" marR="65198" marT="0" marB="0">
                    <a:lnL>
                      <a:noFill/>
                    </a:lnL>
                    <a:lnR>
                      <a:noFill/>
                    </a:lnR>
                    <a:lnT>
                      <a:noFill/>
                    </a:lnT>
                    <a:lnB>
                      <a:noFill/>
                    </a:lnB>
                  </a:tcPr>
                </a:tc>
                <a:tc>
                  <a:txBody>
                    <a:bodyPr/>
                    <a:lstStyle/>
                    <a:p>
                      <a:pPr marL="0" marR="0" algn="ctr">
                        <a:spcBef>
                          <a:spcPts val="0"/>
                        </a:spcBef>
                        <a:spcAft>
                          <a:spcPts val="0"/>
                        </a:spcAft>
                      </a:pPr>
                      <a:r>
                        <a:rPr lang="en-GB" sz="1000">
                          <a:latin typeface="Times New Roman"/>
                          <a:ea typeface="Times New Roman"/>
                        </a:rPr>
                        <a:t>0.000</a:t>
                      </a:r>
                      <a:endParaRPr lang="en-US" sz="1100">
                        <a:latin typeface="Times New Roman"/>
                        <a:ea typeface="Times New Roman"/>
                      </a:endParaRPr>
                    </a:p>
                  </a:txBody>
                  <a:tcPr marL="65198" marR="65198" marT="0" marB="0">
                    <a:lnL>
                      <a:noFill/>
                    </a:lnL>
                    <a:lnR>
                      <a:noFill/>
                    </a:lnR>
                    <a:lnT>
                      <a:noFill/>
                    </a:lnT>
                    <a:lnB>
                      <a:noFill/>
                    </a:lnB>
                  </a:tcPr>
                </a:tc>
                <a:tc>
                  <a:txBody>
                    <a:bodyPr/>
                    <a:lstStyle/>
                    <a:p>
                      <a:pPr marL="0" marR="0" algn="ctr">
                        <a:spcBef>
                          <a:spcPts val="0"/>
                        </a:spcBef>
                        <a:spcAft>
                          <a:spcPts val="0"/>
                        </a:spcAft>
                      </a:pPr>
                      <a:r>
                        <a:rPr lang="en-GB" sz="1000">
                          <a:latin typeface="Times New Roman"/>
                          <a:ea typeface="Times New Roman"/>
                        </a:rPr>
                        <a:t>0.000</a:t>
                      </a:r>
                      <a:endParaRPr lang="en-US" sz="1100">
                        <a:latin typeface="Times New Roman"/>
                        <a:ea typeface="Times New Roman"/>
                      </a:endParaRPr>
                    </a:p>
                  </a:txBody>
                  <a:tcPr marL="65198" marR="65198" marT="0" marB="0">
                    <a:lnL>
                      <a:noFill/>
                    </a:lnL>
                    <a:lnR>
                      <a:noFill/>
                    </a:lnR>
                    <a:lnT>
                      <a:noFill/>
                    </a:lnT>
                    <a:lnB>
                      <a:noFill/>
                    </a:lnB>
                  </a:tcPr>
                </a:tc>
              </a:tr>
              <a:tr h="182460">
                <a:tc>
                  <a:txBody>
                    <a:bodyPr/>
                    <a:lstStyle/>
                    <a:p>
                      <a:pPr marL="0" marR="0">
                        <a:spcBef>
                          <a:spcPts val="0"/>
                        </a:spcBef>
                        <a:spcAft>
                          <a:spcPts val="0"/>
                        </a:spcAft>
                      </a:pPr>
                      <a:r>
                        <a:rPr lang="en-US" sz="1000" dirty="0">
                          <a:solidFill>
                            <a:srgbClr val="000000"/>
                          </a:solidFill>
                          <a:latin typeface="Times New Roman"/>
                          <a:ea typeface="Times New Roman"/>
                        </a:rPr>
                        <a:t>Production structure</a:t>
                      </a:r>
                      <a:endParaRPr lang="en-US" sz="1100" dirty="0">
                        <a:latin typeface="Times New Roman"/>
                        <a:ea typeface="Times New Roman"/>
                      </a:endParaRPr>
                    </a:p>
                  </a:txBody>
                  <a:tcPr marL="65198" marR="65198" marT="0" marB="0" anchor="b">
                    <a:lnL>
                      <a:noFill/>
                    </a:lnL>
                    <a:lnR>
                      <a:noFill/>
                    </a:lnR>
                    <a:lnT>
                      <a:noFill/>
                    </a:lnT>
                    <a:lnB>
                      <a:noFill/>
                    </a:lnB>
                  </a:tcPr>
                </a:tc>
                <a:tc>
                  <a:txBody>
                    <a:bodyPr/>
                    <a:lstStyle/>
                    <a:p>
                      <a:pPr marL="0" marR="0" algn="ctr">
                        <a:spcBef>
                          <a:spcPts val="0"/>
                        </a:spcBef>
                        <a:spcAft>
                          <a:spcPts val="0"/>
                        </a:spcAft>
                      </a:pPr>
                      <a:r>
                        <a:rPr lang="en-GB" sz="1000">
                          <a:latin typeface="Times New Roman"/>
                          <a:ea typeface="Times New Roman"/>
                        </a:rPr>
                        <a:t>0.000</a:t>
                      </a:r>
                      <a:endParaRPr lang="en-US" sz="1100">
                        <a:latin typeface="Times New Roman"/>
                        <a:ea typeface="Times New Roman"/>
                      </a:endParaRPr>
                    </a:p>
                  </a:txBody>
                  <a:tcPr marL="65198" marR="65198" marT="0" marB="0">
                    <a:lnL>
                      <a:noFill/>
                    </a:lnL>
                    <a:lnR>
                      <a:noFill/>
                    </a:lnR>
                    <a:lnT>
                      <a:noFill/>
                    </a:lnT>
                    <a:lnB>
                      <a:noFill/>
                    </a:lnB>
                  </a:tcPr>
                </a:tc>
                <a:tc>
                  <a:txBody>
                    <a:bodyPr/>
                    <a:lstStyle/>
                    <a:p>
                      <a:pPr marL="0" marR="0" algn="ctr">
                        <a:spcBef>
                          <a:spcPts val="0"/>
                        </a:spcBef>
                        <a:spcAft>
                          <a:spcPts val="0"/>
                        </a:spcAft>
                      </a:pPr>
                      <a:r>
                        <a:rPr lang="en-GB" sz="1000">
                          <a:latin typeface="Times New Roman"/>
                          <a:ea typeface="Times New Roman"/>
                        </a:rPr>
                        <a:t>0.000</a:t>
                      </a:r>
                      <a:endParaRPr lang="en-US" sz="1100">
                        <a:latin typeface="Times New Roman"/>
                        <a:ea typeface="Times New Roman"/>
                      </a:endParaRPr>
                    </a:p>
                  </a:txBody>
                  <a:tcPr marL="65198" marR="65198" marT="0" marB="0">
                    <a:lnL>
                      <a:noFill/>
                    </a:lnL>
                    <a:lnR>
                      <a:noFill/>
                    </a:lnR>
                    <a:lnT>
                      <a:noFill/>
                    </a:lnT>
                    <a:lnB>
                      <a:noFill/>
                    </a:lnB>
                  </a:tcPr>
                </a:tc>
                <a:tc>
                  <a:txBody>
                    <a:bodyPr/>
                    <a:lstStyle/>
                    <a:p>
                      <a:pPr marL="0" marR="0" algn="ctr">
                        <a:spcBef>
                          <a:spcPts val="0"/>
                        </a:spcBef>
                        <a:spcAft>
                          <a:spcPts val="0"/>
                        </a:spcAft>
                      </a:pPr>
                      <a:r>
                        <a:rPr lang="en-GB" sz="1000">
                          <a:latin typeface="Times New Roman"/>
                          <a:ea typeface="Times New Roman"/>
                        </a:rPr>
                        <a:t>0.000</a:t>
                      </a:r>
                      <a:endParaRPr lang="en-US" sz="1100">
                        <a:latin typeface="Times New Roman"/>
                        <a:ea typeface="Times New Roman"/>
                      </a:endParaRPr>
                    </a:p>
                  </a:txBody>
                  <a:tcPr marL="65198" marR="65198" marT="0" marB="0">
                    <a:lnL>
                      <a:noFill/>
                    </a:lnL>
                    <a:lnR>
                      <a:noFill/>
                    </a:lnR>
                    <a:lnT>
                      <a:noFill/>
                    </a:lnT>
                    <a:lnB>
                      <a:noFill/>
                    </a:lnB>
                  </a:tcPr>
                </a:tc>
                <a:tc>
                  <a:txBody>
                    <a:bodyPr/>
                    <a:lstStyle/>
                    <a:p>
                      <a:pPr marL="0" marR="0" algn="ctr">
                        <a:spcBef>
                          <a:spcPts val="0"/>
                        </a:spcBef>
                        <a:spcAft>
                          <a:spcPts val="0"/>
                        </a:spcAft>
                      </a:pPr>
                      <a:r>
                        <a:rPr lang="en-GB" sz="1000">
                          <a:latin typeface="Times New Roman"/>
                          <a:ea typeface="Times New Roman"/>
                        </a:rPr>
                        <a:t>0.000</a:t>
                      </a:r>
                      <a:endParaRPr lang="en-US" sz="1100">
                        <a:latin typeface="Times New Roman"/>
                        <a:ea typeface="Times New Roman"/>
                      </a:endParaRPr>
                    </a:p>
                  </a:txBody>
                  <a:tcPr marL="65198" marR="65198" marT="0" marB="0">
                    <a:lnL>
                      <a:noFill/>
                    </a:lnL>
                    <a:lnR>
                      <a:noFill/>
                    </a:lnR>
                    <a:lnT>
                      <a:noFill/>
                    </a:lnT>
                    <a:lnB>
                      <a:noFill/>
                    </a:lnB>
                  </a:tcPr>
                </a:tc>
                <a:tc>
                  <a:txBody>
                    <a:bodyPr/>
                    <a:lstStyle/>
                    <a:p>
                      <a:pPr marL="0" marR="0" algn="ctr">
                        <a:spcBef>
                          <a:spcPts val="0"/>
                        </a:spcBef>
                        <a:spcAft>
                          <a:spcPts val="0"/>
                        </a:spcAft>
                      </a:pPr>
                      <a:r>
                        <a:rPr lang="en-GB" sz="1000">
                          <a:latin typeface="Times New Roman"/>
                          <a:ea typeface="Times New Roman"/>
                        </a:rPr>
                        <a:t>0.000</a:t>
                      </a:r>
                      <a:endParaRPr lang="en-US" sz="1100">
                        <a:latin typeface="Times New Roman"/>
                        <a:ea typeface="Times New Roman"/>
                      </a:endParaRPr>
                    </a:p>
                  </a:txBody>
                  <a:tcPr marL="65198" marR="65198" marT="0" marB="0">
                    <a:lnL>
                      <a:noFill/>
                    </a:lnL>
                    <a:lnR>
                      <a:noFill/>
                    </a:lnR>
                    <a:lnT>
                      <a:noFill/>
                    </a:lnT>
                    <a:lnB>
                      <a:noFill/>
                    </a:lnB>
                  </a:tcPr>
                </a:tc>
                <a:tc>
                  <a:txBody>
                    <a:bodyPr/>
                    <a:lstStyle/>
                    <a:p>
                      <a:pPr marL="0" marR="0" algn="ctr">
                        <a:spcBef>
                          <a:spcPts val="0"/>
                        </a:spcBef>
                        <a:spcAft>
                          <a:spcPts val="0"/>
                        </a:spcAft>
                      </a:pPr>
                      <a:r>
                        <a:rPr lang="en-GB" sz="1000">
                          <a:latin typeface="Times New Roman"/>
                          <a:ea typeface="Times New Roman"/>
                        </a:rPr>
                        <a:t>0.000</a:t>
                      </a:r>
                      <a:endParaRPr lang="en-US" sz="1100">
                        <a:latin typeface="Times New Roman"/>
                        <a:ea typeface="Times New Roman"/>
                      </a:endParaRPr>
                    </a:p>
                  </a:txBody>
                  <a:tcPr marL="65198" marR="65198" marT="0" marB="0">
                    <a:lnL>
                      <a:noFill/>
                    </a:lnL>
                    <a:lnR>
                      <a:noFill/>
                    </a:lnR>
                    <a:lnT>
                      <a:noFill/>
                    </a:lnT>
                    <a:lnB>
                      <a:noFill/>
                    </a:lnB>
                  </a:tcPr>
                </a:tc>
              </a:tr>
              <a:tr h="364917">
                <a:tc>
                  <a:txBody>
                    <a:bodyPr/>
                    <a:lstStyle/>
                    <a:p>
                      <a:pPr marL="0" marR="0">
                        <a:spcBef>
                          <a:spcPts val="0"/>
                        </a:spcBef>
                        <a:spcAft>
                          <a:spcPts val="0"/>
                        </a:spcAft>
                      </a:pPr>
                      <a:r>
                        <a:rPr lang="en-US" sz="1000" dirty="0" smtClean="0">
                          <a:solidFill>
                            <a:srgbClr val="000000"/>
                          </a:solidFill>
                          <a:latin typeface="Times New Roman"/>
                          <a:ea typeface="Times New Roman"/>
                        </a:rPr>
                        <a:t>Export sophistication</a:t>
                      </a:r>
                      <a:endParaRPr lang="en-US" sz="1100" dirty="0">
                        <a:latin typeface="Times New Roman"/>
                        <a:ea typeface="Times New Roman"/>
                      </a:endParaRPr>
                    </a:p>
                  </a:txBody>
                  <a:tcPr marL="65198" marR="65198"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000">
                          <a:latin typeface="Times New Roman"/>
                          <a:ea typeface="Times New Roman"/>
                        </a:rPr>
                        <a:t>0.000</a:t>
                      </a:r>
                      <a:endParaRPr lang="en-US" sz="1100">
                        <a:latin typeface="Times New Roman"/>
                        <a:ea typeface="Times New Roman"/>
                      </a:endParaRPr>
                    </a:p>
                  </a:txBody>
                  <a:tcPr marL="65198" marR="65198"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000">
                          <a:latin typeface="Times New Roman"/>
                          <a:ea typeface="Times New Roman"/>
                        </a:rPr>
                        <a:t>0.000</a:t>
                      </a:r>
                      <a:endParaRPr lang="en-US" sz="1100">
                        <a:latin typeface="Times New Roman"/>
                        <a:ea typeface="Times New Roman"/>
                      </a:endParaRPr>
                    </a:p>
                  </a:txBody>
                  <a:tcPr marL="65198" marR="65198"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000">
                          <a:latin typeface="Times New Roman"/>
                          <a:ea typeface="Times New Roman"/>
                        </a:rPr>
                        <a:t>0.000</a:t>
                      </a:r>
                      <a:endParaRPr lang="en-US" sz="1100">
                        <a:latin typeface="Times New Roman"/>
                        <a:ea typeface="Times New Roman"/>
                      </a:endParaRPr>
                    </a:p>
                  </a:txBody>
                  <a:tcPr marL="65198" marR="65198"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000">
                          <a:latin typeface="Times New Roman"/>
                          <a:ea typeface="Times New Roman"/>
                        </a:rPr>
                        <a:t>0.000</a:t>
                      </a:r>
                      <a:endParaRPr lang="en-US" sz="1100">
                        <a:latin typeface="Times New Roman"/>
                        <a:ea typeface="Times New Roman"/>
                      </a:endParaRPr>
                    </a:p>
                  </a:txBody>
                  <a:tcPr marL="65198" marR="65198"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000">
                          <a:latin typeface="Times New Roman"/>
                          <a:ea typeface="Times New Roman"/>
                        </a:rPr>
                        <a:t>0.000</a:t>
                      </a:r>
                      <a:endParaRPr lang="en-US" sz="1100">
                        <a:latin typeface="Times New Roman"/>
                        <a:ea typeface="Times New Roman"/>
                      </a:endParaRPr>
                    </a:p>
                  </a:txBody>
                  <a:tcPr marL="65198" marR="65198"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000" dirty="0">
                          <a:latin typeface="Times New Roman"/>
                          <a:ea typeface="Times New Roman"/>
                        </a:rPr>
                        <a:t>0.000</a:t>
                      </a:r>
                      <a:endParaRPr lang="en-US" sz="1100" dirty="0">
                        <a:latin typeface="Times New Roman"/>
                        <a:ea typeface="Times New Roman"/>
                      </a:endParaRPr>
                    </a:p>
                  </a:txBody>
                  <a:tcPr marL="65198" marR="65198" marT="0" marB="0">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
        <p:nvSpPr>
          <p:cNvPr id="9" name="Title 1"/>
          <p:cNvSpPr>
            <a:spLocks noGrp="1"/>
          </p:cNvSpPr>
          <p:nvPr>
            <p:ph type="title"/>
          </p:nvPr>
        </p:nvSpPr>
        <p:spPr>
          <a:xfrm>
            <a:off x="457200" y="457200"/>
            <a:ext cx="8001000" cy="762000"/>
          </a:xfrm>
        </p:spPr>
        <p:txBody>
          <a:bodyPr>
            <a:normAutofit/>
          </a:bodyPr>
          <a:lstStyle/>
          <a:p>
            <a:pPr algn="ctr"/>
            <a:r>
              <a:rPr lang="en-US" dirty="0" smtClean="0"/>
              <a:t>5. Estimation of variables and data description</a:t>
            </a:r>
            <a:endParaRPr lang="en-US" dirty="0"/>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821936"/>
          </a:xfrm>
        </p:spPr>
        <p:txBody>
          <a:bodyPr>
            <a:normAutofit lnSpcReduction="10000"/>
          </a:bodyPr>
          <a:lstStyle/>
          <a:p>
            <a:r>
              <a:rPr lang="en-US" dirty="0" smtClean="0"/>
              <a:t>Objectives of the study</a:t>
            </a:r>
          </a:p>
          <a:p>
            <a:pPr marL="0" indent="0">
              <a:buNone/>
            </a:pPr>
            <a:endParaRPr lang="en-US" b="1" dirty="0" smtClean="0"/>
          </a:p>
          <a:p>
            <a:r>
              <a:rPr lang="en-US" dirty="0"/>
              <a:t>Main findings</a:t>
            </a:r>
          </a:p>
          <a:p>
            <a:pPr marL="0" indent="0">
              <a:buNone/>
            </a:pPr>
            <a:endParaRPr lang="en-US" dirty="0" smtClean="0"/>
          </a:p>
          <a:p>
            <a:r>
              <a:rPr lang="en-US" dirty="0" smtClean="0"/>
              <a:t>Contributions</a:t>
            </a:r>
            <a:endParaRPr lang="en-US" dirty="0"/>
          </a:p>
          <a:p>
            <a:endParaRPr lang="en-US" dirty="0" smtClean="0"/>
          </a:p>
          <a:p>
            <a:r>
              <a:rPr lang="en-US" dirty="0" smtClean="0"/>
              <a:t>Literature review</a:t>
            </a:r>
          </a:p>
          <a:p>
            <a:endParaRPr lang="en-US" dirty="0" smtClean="0"/>
          </a:p>
          <a:p>
            <a:r>
              <a:rPr lang="en-US" dirty="0" smtClean="0"/>
              <a:t>Methodology</a:t>
            </a:r>
          </a:p>
          <a:p>
            <a:endParaRPr lang="en-US" dirty="0" smtClean="0"/>
          </a:p>
          <a:p>
            <a:r>
              <a:rPr lang="en-US" dirty="0" smtClean="0"/>
              <a:t>Estimation of variables and data description</a:t>
            </a:r>
          </a:p>
          <a:p>
            <a:endParaRPr lang="en-US" dirty="0" smtClean="0"/>
          </a:p>
          <a:p>
            <a:r>
              <a:rPr lang="en-US" b="1" dirty="0" smtClean="0"/>
              <a:t>Results and consistency tests</a:t>
            </a:r>
          </a:p>
          <a:p>
            <a:endParaRPr lang="en-US" b="1" dirty="0"/>
          </a:p>
          <a:p>
            <a:r>
              <a:rPr lang="en-US" dirty="0" smtClean="0"/>
              <a:t>Conclusion</a:t>
            </a:r>
          </a:p>
          <a:p>
            <a:endParaRPr lang="en-US" dirty="0" smtClean="0"/>
          </a:p>
        </p:txBody>
      </p:sp>
      <p:sp>
        <p:nvSpPr>
          <p:cNvPr id="2" name="Title 1"/>
          <p:cNvSpPr>
            <a:spLocks noGrp="1"/>
          </p:cNvSpPr>
          <p:nvPr>
            <p:ph type="title"/>
          </p:nvPr>
        </p:nvSpPr>
        <p:spPr>
          <a:xfrm>
            <a:off x="457200" y="381000"/>
            <a:ext cx="8229600" cy="1066800"/>
          </a:xfrm>
        </p:spPr>
        <p:txBody>
          <a:bodyPr/>
          <a:lstStyle/>
          <a:p>
            <a:r>
              <a:rPr lang="en-US" dirty="0" smtClean="0"/>
              <a:t>Structure of the presentation</a:t>
            </a:r>
            <a:endParaRPr lang="en-US" dirty="0"/>
          </a:p>
        </p:txBody>
      </p:sp>
    </p:spTree>
    <p:extLst>
      <p:ext uri="{BB962C8B-B14F-4D97-AF65-F5344CB8AC3E}">
        <p14:creationId xmlns:p14="http://schemas.microsoft.com/office/powerpoint/2010/main" val="351887477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800600"/>
            <a:ext cx="8229600" cy="2057400"/>
          </a:xfrm>
        </p:spPr>
        <p:txBody>
          <a:bodyPr>
            <a:normAutofit/>
          </a:bodyPr>
          <a:lstStyle/>
          <a:p>
            <a:r>
              <a:rPr lang="en-GB" sz="1400" dirty="0" smtClean="0"/>
              <a:t>The coefficient on the </a:t>
            </a:r>
            <a:r>
              <a:rPr lang="en-GB" sz="1400" b="1" dirty="0" smtClean="0"/>
              <a:t>error correction term </a:t>
            </a:r>
            <a:r>
              <a:rPr lang="en-GB" sz="1400" dirty="0" smtClean="0"/>
              <a:t>across all empirical specifications is statistically significant at the 1% level suggesting that the selected variables in the model show a return to a long-run equilibrium.</a:t>
            </a:r>
          </a:p>
          <a:p>
            <a:pPr lvl="1"/>
            <a:r>
              <a:rPr lang="en-GB" sz="1100" b="1" dirty="0" smtClean="0"/>
              <a:t>Demand shock </a:t>
            </a:r>
            <a:r>
              <a:rPr lang="en-GB" sz="1100" dirty="0" smtClean="0"/>
              <a:t>convergence/divergence is likely to occur relatively slowly (on average, 0.111), implying a period of 5 years for around 90 percent of the total adjustment required to take place;</a:t>
            </a:r>
          </a:p>
          <a:p>
            <a:pPr lvl="1"/>
            <a:r>
              <a:rPr lang="en-GB" sz="1100" dirty="0" smtClean="0"/>
              <a:t>The error-correction speed of the adjustment parameter for </a:t>
            </a:r>
            <a:r>
              <a:rPr lang="en-GB" sz="1100" b="1" dirty="0" smtClean="0"/>
              <a:t>supply shocks</a:t>
            </a:r>
            <a:r>
              <a:rPr lang="en-GB" sz="1100" dirty="0" smtClean="0"/>
              <a:t> is of slightly higher magnitude (on average, 0.123) suggesting that the supply shock convergence/divergence is likely to occur faster, but yet it will need around 4.5 years to eliminate 90 percent of the remaining disequilibrium.</a:t>
            </a:r>
          </a:p>
          <a:p>
            <a:pPr lvl="1"/>
            <a:endParaRPr lang="en-GB" dirty="0" smtClean="0"/>
          </a:p>
          <a:p>
            <a:pPr lvl="1"/>
            <a:endParaRPr lang="en-GB" dirty="0" smtClean="0"/>
          </a:p>
          <a:p>
            <a:endParaRPr lang="en-GB" dirty="0" smtClean="0"/>
          </a:p>
        </p:txBody>
      </p:sp>
      <p:sp>
        <p:nvSpPr>
          <p:cNvPr id="2" name="Title 1"/>
          <p:cNvSpPr>
            <a:spLocks noGrp="1"/>
          </p:cNvSpPr>
          <p:nvPr>
            <p:ph type="title"/>
          </p:nvPr>
        </p:nvSpPr>
        <p:spPr>
          <a:xfrm>
            <a:off x="514141" y="228600"/>
            <a:ext cx="8229600" cy="381000"/>
          </a:xfrm>
        </p:spPr>
        <p:txBody>
          <a:bodyPr>
            <a:normAutofit fontScale="90000"/>
          </a:bodyPr>
          <a:lstStyle/>
          <a:p>
            <a:pPr algn="ctr"/>
            <a:r>
              <a:rPr lang="en-US" sz="3200" dirty="0" smtClean="0"/>
              <a:t>Results from the baseline model</a:t>
            </a:r>
            <a:endParaRPr lang="en-US" sz="3200" dirty="0"/>
          </a:p>
        </p:txBody>
      </p:sp>
      <p:pic>
        <p:nvPicPr>
          <p:cNvPr id="4" name="Picture 3"/>
          <p:cNvPicPr/>
          <p:nvPr/>
        </p:nvPicPr>
        <p:blipFill>
          <a:blip r:embed="rId2"/>
          <a:srcRect/>
          <a:stretch>
            <a:fillRect/>
          </a:stretch>
        </p:blipFill>
        <p:spPr bwMode="auto">
          <a:xfrm>
            <a:off x="2094401" y="1219200"/>
            <a:ext cx="4300538" cy="3414713"/>
          </a:xfrm>
          <a:prstGeom prst="rect">
            <a:avLst/>
          </a:prstGeom>
          <a:noFill/>
          <a:ln w="9525">
            <a:noFill/>
            <a:miter lim="800000"/>
            <a:headEnd/>
            <a:tailEnd/>
          </a:ln>
        </p:spPr>
      </p:pic>
      <p:sp>
        <p:nvSpPr>
          <p:cNvPr id="5" name="Rectangle 4"/>
          <p:cNvSpPr/>
          <p:nvPr/>
        </p:nvSpPr>
        <p:spPr>
          <a:xfrm>
            <a:off x="152400" y="838200"/>
            <a:ext cx="8610600" cy="276999"/>
          </a:xfrm>
          <a:prstGeom prst="rect">
            <a:avLst/>
          </a:prstGeom>
        </p:spPr>
        <p:txBody>
          <a:bodyPr wrap="square">
            <a:spAutoFit/>
          </a:bodyPr>
          <a:lstStyle/>
          <a:p>
            <a:r>
              <a:rPr lang="en-GB" sz="1200" b="1" dirty="0"/>
              <a:t>Table 3 </a:t>
            </a:r>
            <a:r>
              <a:rPr lang="en-GB" sz="1200" dirty="0"/>
              <a:t>PMG estimation of the long-run coefficients of the determinants of supply and demand shock convergence (q1:1999 - q4:2013)</a:t>
            </a:r>
            <a:endParaRPr lang="en-US" sz="1200" dirty="0"/>
          </a:p>
        </p:txBody>
      </p:sp>
    </p:spTree>
    <p:extLst>
      <p:ext uri="{BB962C8B-B14F-4D97-AF65-F5344CB8AC3E}">
        <p14:creationId xmlns:p14="http://schemas.microsoft.com/office/powerpoint/2010/main" val="133556554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6464"/>
            <a:ext cx="8229600" cy="4440936"/>
          </a:xfrm>
        </p:spPr>
        <p:txBody>
          <a:bodyPr>
            <a:normAutofit/>
          </a:bodyPr>
          <a:lstStyle/>
          <a:p>
            <a:r>
              <a:rPr lang="en-US" dirty="0"/>
              <a:t>Due to the limited number of observations, it is nearly impossible to estimate a model that includes numerous interaction dummies (at least 12 dummies) which simultaneously control for heterogeneity and crisis. </a:t>
            </a:r>
            <a:endParaRPr lang="en-US" dirty="0" smtClean="0"/>
          </a:p>
          <a:p>
            <a:r>
              <a:rPr lang="en-US" dirty="0" smtClean="0"/>
              <a:t>Therefore</a:t>
            </a:r>
            <a:r>
              <a:rPr lang="en-US" dirty="0"/>
              <a:t>, we developed two versions of this </a:t>
            </a:r>
            <a:r>
              <a:rPr lang="en-US" dirty="0" smtClean="0"/>
              <a:t>model: </a:t>
            </a:r>
            <a:endParaRPr lang="en-US" dirty="0"/>
          </a:p>
          <a:p>
            <a:pPr lvl="1"/>
            <a:r>
              <a:rPr lang="en-GB" sz="1600" dirty="0" smtClean="0"/>
              <a:t> The first one (</a:t>
            </a:r>
            <a:r>
              <a:rPr lang="en-GB" sz="1600" b="1" dirty="0" smtClean="0"/>
              <a:t>Panel A</a:t>
            </a:r>
            <a:r>
              <a:rPr lang="en-GB" sz="1600" dirty="0" smtClean="0"/>
              <a:t>) investigates whether the convergence process differs between </a:t>
            </a:r>
            <a:r>
              <a:rPr lang="en-GB" sz="1600" b="1" dirty="0" smtClean="0"/>
              <a:t>transition and periphery </a:t>
            </a:r>
            <a:r>
              <a:rPr lang="en-GB" sz="1600" dirty="0" smtClean="0"/>
              <a:t>countries and includes interaction dummies of periphery countries with each variable;</a:t>
            </a:r>
          </a:p>
          <a:p>
            <a:pPr lvl="1"/>
            <a:r>
              <a:rPr lang="en-GB" sz="1600" dirty="0" smtClean="0"/>
              <a:t>The second one (</a:t>
            </a:r>
            <a:r>
              <a:rPr lang="en-GB" sz="1600" b="1" dirty="0" smtClean="0"/>
              <a:t>Panel B</a:t>
            </a:r>
            <a:r>
              <a:rPr lang="en-GB" sz="1600" dirty="0" smtClean="0"/>
              <a:t>) investigates the </a:t>
            </a:r>
            <a:r>
              <a:rPr lang="en-GB" sz="1600" b="1" dirty="0" smtClean="0"/>
              <a:t>effects of the crisis </a:t>
            </a:r>
            <a:r>
              <a:rPr lang="en-GB" sz="1600" dirty="0" smtClean="0"/>
              <a:t>on the convergence process and includes interaction dummies of the crisis with each variable.</a:t>
            </a:r>
          </a:p>
          <a:p>
            <a:pPr lvl="1"/>
            <a:endParaRPr lang="en-GB" dirty="0" smtClean="0"/>
          </a:p>
          <a:p>
            <a:pPr lvl="1"/>
            <a:endParaRPr lang="en-GB" dirty="0" smtClean="0"/>
          </a:p>
          <a:p>
            <a:endParaRPr lang="en-GB" dirty="0" smtClean="0"/>
          </a:p>
        </p:txBody>
      </p:sp>
      <p:sp>
        <p:nvSpPr>
          <p:cNvPr id="2" name="Title 1"/>
          <p:cNvSpPr>
            <a:spLocks noGrp="1"/>
          </p:cNvSpPr>
          <p:nvPr>
            <p:ph type="title"/>
          </p:nvPr>
        </p:nvSpPr>
        <p:spPr>
          <a:xfrm>
            <a:off x="457200" y="228600"/>
            <a:ext cx="8229600" cy="1066800"/>
          </a:xfrm>
        </p:spPr>
        <p:txBody>
          <a:bodyPr>
            <a:normAutofit/>
          </a:bodyPr>
          <a:lstStyle/>
          <a:p>
            <a:pPr algn="ctr"/>
            <a:r>
              <a:rPr lang="en-US" sz="3200" dirty="0" smtClean="0"/>
              <a:t>Results – </a:t>
            </a:r>
            <a:r>
              <a:rPr lang="en-US" sz="3200" dirty="0" err="1" smtClean="0"/>
              <a:t>con’t</a:t>
            </a:r>
            <a:endParaRPr lang="en-US" sz="32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337" y="937846"/>
            <a:ext cx="4238309" cy="762000"/>
          </a:xfrm>
        </p:spPr>
        <p:txBody>
          <a:bodyPr>
            <a:noAutofit/>
          </a:bodyPr>
          <a:lstStyle/>
          <a:p>
            <a:r>
              <a:rPr lang="en-GB" sz="1200" b="1" dirty="0"/>
              <a:t>Table 4 </a:t>
            </a:r>
            <a:r>
              <a:rPr lang="en-GB" sz="1200" dirty="0"/>
              <a:t>PMG estimation of the long-run coefficients of the determinants of supply and demand shock convergence – Interaction dummies (q1:1999 - q4:2013)</a:t>
            </a:r>
            <a:endParaRPr lang="en-US" sz="1200" dirty="0"/>
          </a:p>
        </p:txBody>
      </p:sp>
      <p:sp>
        <p:nvSpPr>
          <p:cNvPr id="266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3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33"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35"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p:nvPr/>
        </p:nvPicPr>
        <p:blipFill rotWithShape="1">
          <a:blip r:embed="rId2" cstate="print"/>
          <a:srcRect r="34052"/>
          <a:stretch/>
        </p:blipFill>
        <p:spPr bwMode="auto">
          <a:xfrm>
            <a:off x="533399" y="1676400"/>
            <a:ext cx="3781109" cy="5181600"/>
          </a:xfrm>
          <a:prstGeom prst="rect">
            <a:avLst/>
          </a:prstGeom>
          <a:noFill/>
          <a:ln w="9525">
            <a:noFill/>
            <a:miter lim="800000"/>
            <a:headEnd/>
            <a:tailEnd/>
          </a:ln>
        </p:spPr>
      </p:pic>
      <p:sp>
        <p:nvSpPr>
          <p:cNvPr id="10" name="Title 1"/>
          <p:cNvSpPr txBox="1">
            <a:spLocks/>
          </p:cNvSpPr>
          <p:nvPr/>
        </p:nvSpPr>
        <p:spPr>
          <a:xfrm>
            <a:off x="457200" y="228600"/>
            <a:ext cx="8229600" cy="609600"/>
          </a:xfrm>
          <a:prstGeom prst="rect">
            <a:avLst/>
          </a:prstGeom>
        </p:spPr>
        <p:txBody>
          <a:bodyPr vert="horz" lIns="91440" tIns="45720" rIns="91440" bIns="45720" rtlCol="0" anchor="ctr">
            <a:norm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ctr"/>
            <a:r>
              <a:rPr lang="en-US" dirty="0"/>
              <a:t>Results </a:t>
            </a:r>
            <a:r>
              <a:rPr lang="en-GB" dirty="0"/>
              <a:t> </a:t>
            </a:r>
            <a:r>
              <a:rPr lang="en-US" dirty="0"/>
              <a:t>- Transition versus peripheral </a:t>
            </a:r>
            <a:r>
              <a:rPr lang="en-US" dirty="0" smtClean="0"/>
              <a:t>countries (1)</a:t>
            </a:r>
            <a:endParaRPr lang="en-US" dirty="0"/>
          </a:p>
        </p:txBody>
      </p:sp>
      <p:sp>
        <p:nvSpPr>
          <p:cNvPr id="13" name="Content Placeholder 2"/>
          <p:cNvSpPr>
            <a:spLocks noGrp="1"/>
          </p:cNvSpPr>
          <p:nvPr>
            <p:ph idx="1"/>
          </p:nvPr>
        </p:nvSpPr>
        <p:spPr>
          <a:xfrm>
            <a:off x="4800600" y="1447800"/>
            <a:ext cx="3886200" cy="5417736"/>
          </a:xfrm>
        </p:spPr>
        <p:txBody>
          <a:bodyPr>
            <a:normAutofit/>
          </a:bodyPr>
          <a:lstStyle/>
          <a:p>
            <a:pPr lvl="1"/>
            <a:endParaRPr lang="en-GB" dirty="0" smtClean="0"/>
          </a:p>
          <a:p>
            <a:pPr lvl="1"/>
            <a:endParaRPr lang="en-GB" dirty="0" smtClean="0"/>
          </a:p>
          <a:p>
            <a:endParaRPr lang="en-GB" dirty="0" smtClean="0"/>
          </a:p>
        </p:txBody>
      </p:sp>
      <p:sp>
        <p:nvSpPr>
          <p:cNvPr id="3" name="Rectangle 2"/>
          <p:cNvSpPr/>
          <p:nvPr/>
        </p:nvSpPr>
        <p:spPr>
          <a:xfrm>
            <a:off x="4724400" y="1447800"/>
            <a:ext cx="4162108" cy="4247317"/>
          </a:xfrm>
          <a:prstGeom prst="rect">
            <a:avLst/>
          </a:prstGeom>
        </p:spPr>
        <p:txBody>
          <a:bodyPr wrap="square">
            <a:spAutoFit/>
          </a:bodyPr>
          <a:lstStyle/>
          <a:p>
            <a:pPr marL="342900" indent="-342900">
              <a:buFont typeface="Wingdings" pitchFamily="2" charset="2"/>
              <a:buChar char="§"/>
            </a:pPr>
            <a:r>
              <a:rPr lang="en-GB" dirty="0" smtClean="0"/>
              <a:t>The </a:t>
            </a:r>
            <a:r>
              <a:rPr lang="en-GB" dirty="0"/>
              <a:t>selected variables did not affect </a:t>
            </a:r>
            <a:r>
              <a:rPr lang="en-GB" dirty="0" smtClean="0"/>
              <a:t>the </a:t>
            </a:r>
            <a:r>
              <a:rPr lang="en-GB" b="1" u="sng" dirty="0" smtClean="0"/>
              <a:t>demand </a:t>
            </a:r>
            <a:r>
              <a:rPr lang="en-GB" b="1" u="sng" dirty="0"/>
              <a:t>shock convergence </a:t>
            </a:r>
            <a:r>
              <a:rPr lang="en-GB" dirty="0"/>
              <a:t>in transition countries (</a:t>
            </a:r>
            <a:r>
              <a:rPr lang="en-GB" dirty="0" smtClean="0"/>
              <a:t>all </a:t>
            </a:r>
            <a:r>
              <a:rPr lang="en-GB" dirty="0"/>
              <a:t>coefficients are statistically </a:t>
            </a:r>
            <a:r>
              <a:rPr lang="en-GB" dirty="0" smtClean="0"/>
              <a:t>insignificant). </a:t>
            </a:r>
          </a:p>
          <a:p>
            <a:pPr marL="342900" indent="-342900">
              <a:buFont typeface="Wingdings" pitchFamily="2" charset="2"/>
              <a:buChar char="§"/>
            </a:pPr>
            <a:r>
              <a:rPr lang="en-GB" dirty="0" smtClean="0"/>
              <a:t>Trade </a:t>
            </a:r>
            <a:r>
              <a:rPr lang="en-GB" dirty="0"/>
              <a:t>intensity is estimated as supportive for shock convergence in peripheral countries </a:t>
            </a:r>
            <a:r>
              <a:rPr lang="en-GB" dirty="0" smtClean="0"/>
              <a:t>(negative </a:t>
            </a:r>
            <a:r>
              <a:rPr lang="en-GB" dirty="0"/>
              <a:t>and statistically significant </a:t>
            </a:r>
            <a:r>
              <a:rPr lang="en-GB" dirty="0" smtClean="0"/>
              <a:t>coefficient)</a:t>
            </a:r>
          </a:p>
          <a:p>
            <a:pPr marL="342900" indent="-342900">
              <a:buFont typeface="Wingdings" pitchFamily="2" charset="2"/>
              <a:buChar char="§"/>
            </a:pPr>
            <a:r>
              <a:rPr lang="en-GB" dirty="0" smtClean="0"/>
              <a:t>Yet</a:t>
            </a:r>
            <a:r>
              <a:rPr lang="en-GB" dirty="0"/>
              <a:t>, its converging efforts have not been supported by the rest of the variables and, in particular, by the financial integration and production structure which created diverging tendencies of the demand shocks vis-à-vis the Euro area core.</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337" y="937846"/>
            <a:ext cx="4238309" cy="762000"/>
          </a:xfrm>
        </p:spPr>
        <p:txBody>
          <a:bodyPr>
            <a:noAutofit/>
          </a:bodyPr>
          <a:lstStyle/>
          <a:p>
            <a:r>
              <a:rPr lang="en-GB" sz="1200" b="1" dirty="0"/>
              <a:t>Table 4 </a:t>
            </a:r>
            <a:r>
              <a:rPr lang="en-GB" sz="1200" dirty="0"/>
              <a:t>PMG estimation of the long-run coefficients of the determinants of supply and demand shock convergence – Interaction dummies (q1:1999 - q4:2013)</a:t>
            </a:r>
            <a:endParaRPr lang="en-US" sz="1200" dirty="0"/>
          </a:p>
        </p:txBody>
      </p:sp>
      <p:sp>
        <p:nvSpPr>
          <p:cNvPr id="266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3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33"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35"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p:nvPr/>
        </p:nvPicPr>
        <p:blipFill rotWithShape="1">
          <a:blip r:embed="rId2" cstate="print"/>
          <a:srcRect r="34052"/>
          <a:stretch/>
        </p:blipFill>
        <p:spPr bwMode="auto">
          <a:xfrm>
            <a:off x="533399" y="1676400"/>
            <a:ext cx="3781109" cy="5181600"/>
          </a:xfrm>
          <a:prstGeom prst="rect">
            <a:avLst/>
          </a:prstGeom>
          <a:noFill/>
          <a:ln w="9525">
            <a:noFill/>
            <a:miter lim="800000"/>
            <a:headEnd/>
            <a:tailEnd/>
          </a:ln>
        </p:spPr>
      </p:pic>
      <p:sp>
        <p:nvSpPr>
          <p:cNvPr id="10" name="Title 1"/>
          <p:cNvSpPr txBox="1">
            <a:spLocks/>
          </p:cNvSpPr>
          <p:nvPr/>
        </p:nvSpPr>
        <p:spPr>
          <a:xfrm>
            <a:off x="457200" y="228600"/>
            <a:ext cx="8229600" cy="609600"/>
          </a:xfrm>
          <a:prstGeom prst="rect">
            <a:avLst/>
          </a:prstGeom>
        </p:spPr>
        <p:txBody>
          <a:bodyPr vert="horz" lIns="91440" tIns="45720" rIns="91440" bIns="45720" rtlCol="0" anchor="ctr">
            <a:norm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ctr"/>
            <a:r>
              <a:rPr lang="en-US" dirty="0"/>
              <a:t>Results </a:t>
            </a:r>
            <a:r>
              <a:rPr lang="en-GB" dirty="0"/>
              <a:t> </a:t>
            </a:r>
            <a:r>
              <a:rPr lang="en-US" dirty="0"/>
              <a:t>- Transition versus peripheral </a:t>
            </a:r>
            <a:r>
              <a:rPr lang="en-US" dirty="0" smtClean="0"/>
              <a:t>countries (2)</a:t>
            </a:r>
            <a:endParaRPr lang="en-US" dirty="0"/>
          </a:p>
        </p:txBody>
      </p:sp>
      <p:sp>
        <p:nvSpPr>
          <p:cNvPr id="13" name="Content Placeholder 2"/>
          <p:cNvSpPr>
            <a:spLocks noGrp="1"/>
          </p:cNvSpPr>
          <p:nvPr>
            <p:ph idx="1"/>
          </p:nvPr>
        </p:nvSpPr>
        <p:spPr>
          <a:xfrm>
            <a:off x="4800600" y="1143000"/>
            <a:ext cx="3886200" cy="5486400"/>
          </a:xfrm>
        </p:spPr>
        <p:txBody>
          <a:bodyPr>
            <a:normAutofit/>
          </a:bodyPr>
          <a:lstStyle/>
          <a:p>
            <a:pPr lvl="1"/>
            <a:endParaRPr lang="en-GB" dirty="0" smtClean="0"/>
          </a:p>
          <a:p>
            <a:pPr lvl="1"/>
            <a:endParaRPr lang="en-GB" dirty="0" smtClean="0"/>
          </a:p>
          <a:p>
            <a:endParaRPr lang="en-GB" dirty="0" smtClean="0"/>
          </a:p>
        </p:txBody>
      </p:sp>
      <p:sp>
        <p:nvSpPr>
          <p:cNvPr id="3" name="Rectangle 2"/>
          <p:cNvSpPr/>
          <p:nvPr/>
        </p:nvSpPr>
        <p:spPr>
          <a:xfrm>
            <a:off x="4489523" y="1219199"/>
            <a:ext cx="4390708" cy="6001643"/>
          </a:xfrm>
          <a:prstGeom prst="rect">
            <a:avLst/>
          </a:prstGeom>
        </p:spPr>
        <p:txBody>
          <a:bodyPr wrap="square">
            <a:spAutoFit/>
          </a:bodyPr>
          <a:lstStyle/>
          <a:p>
            <a:pPr marL="342900" indent="-342900" algn="just">
              <a:buFont typeface="Wingdings" pitchFamily="2" charset="2"/>
              <a:buChar char="§"/>
            </a:pPr>
            <a:r>
              <a:rPr lang="en-GB" sz="1600" dirty="0" smtClean="0"/>
              <a:t>The </a:t>
            </a:r>
            <a:r>
              <a:rPr lang="en-GB" sz="1600" dirty="0"/>
              <a:t>increase in the volume of trade with the Euro area core causes </a:t>
            </a:r>
            <a:r>
              <a:rPr lang="en-GB" sz="1600" b="1" u="sng" dirty="0"/>
              <a:t>supply shock divergence</a:t>
            </a:r>
            <a:r>
              <a:rPr lang="en-GB" sz="1600" dirty="0"/>
              <a:t> in transition countries. </a:t>
            </a:r>
            <a:endParaRPr lang="en-GB" sz="1600" dirty="0" smtClean="0"/>
          </a:p>
          <a:p>
            <a:pPr marL="361950" indent="-361950" algn="just">
              <a:buFont typeface="Wingdings" pitchFamily="2" charset="2"/>
              <a:buChar char="§"/>
            </a:pPr>
            <a:r>
              <a:rPr lang="en-GB" sz="1600" dirty="0" smtClean="0"/>
              <a:t>The </a:t>
            </a:r>
            <a:r>
              <a:rPr lang="en-GB" sz="1600" dirty="0"/>
              <a:t>extent of divergence is substantially smaller in peripheral than in transition countries (</a:t>
            </a:r>
            <a:r>
              <a:rPr lang="en-GB" sz="1600" dirty="0" smtClean="0"/>
              <a:t>interaction </a:t>
            </a:r>
            <a:r>
              <a:rPr lang="en-GB" sz="1600" dirty="0"/>
              <a:t>dummy has a negative value of </a:t>
            </a:r>
            <a:r>
              <a:rPr lang="en-GB" sz="1600" dirty="0" smtClean="0"/>
              <a:t>0.161). </a:t>
            </a:r>
          </a:p>
          <a:p>
            <a:pPr marL="361950" indent="-361950" algn="just">
              <a:buFont typeface="Wingdings" pitchFamily="2" charset="2"/>
              <a:buChar char="§"/>
            </a:pPr>
            <a:r>
              <a:rPr lang="en-US" sz="1600" dirty="0" smtClean="0"/>
              <a:t>The </a:t>
            </a:r>
            <a:r>
              <a:rPr lang="en-US" sz="1600" dirty="0"/>
              <a:t>increased </a:t>
            </a:r>
            <a:r>
              <a:rPr lang="en-US" sz="1600" b="1" dirty="0"/>
              <a:t>similarity in the trade patterns </a:t>
            </a:r>
            <a:r>
              <a:rPr lang="en-US" sz="1600" dirty="0"/>
              <a:t>is likely to contribute to </a:t>
            </a:r>
            <a:r>
              <a:rPr lang="en-US" sz="1600" b="1" dirty="0"/>
              <a:t>convergence</a:t>
            </a:r>
            <a:r>
              <a:rPr lang="en-US" sz="1600" dirty="0"/>
              <a:t> of the supply shocks in transition </a:t>
            </a:r>
            <a:r>
              <a:rPr lang="en-US" sz="1600" dirty="0" smtClean="0"/>
              <a:t>countries, while the extent of convergence is smaller in peripheral countries (positive </a:t>
            </a:r>
            <a:r>
              <a:rPr lang="en-US" sz="1600" dirty="0"/>
              <a:t>value </a:t>
            </a:r>
            <a:r>
              <a:rPr lang="en-US" sz="1600" dirty="0" smtClean="0"/>
              <a:t>of coefficient on interaction term (0.157))</a:t>
            </a:r>
          </a:p>
          <a:p>
            <a:pPr marL="361950" indent="-361950">
              <a:buFont typeface="Wingdings" pitchFamily="2" charset="2"/>
              <a:buChar char="§"/>
            </a:pPr>
            <a:r>
              <a:rPr lang="en-US" sz="1600" b="1" dirty="0" smtClean="0"/>
              <a:t>Financial </a:t>
            </a:r>
            <a:r>
              <a:rPr lang="en-US" sz="1600" b="1" dirty="0"/>
              <a:t>integration </a:t>
            </a:r>
            <a:r>
              <a:rPr lang="en-US" sz="1600" dirty="0"/>
              <a:t>contributed to </a:t>
            </a:r>
            <a:r>
              <a:rPr lang="en-US" sz="1600" b="1" u="sng" dirty="0"/>
              <a:t>supply shock convergence</a:t>
            </a:r>
            <a:r>
              <a:rPr lang="en-US" sz="1600" dirty="0"/>
              <a:t> of both transition and peripheral countries (-0.264</a:t>
            </a:r>
            <a:r>
              <a:rPr lang="en-US" sz="1600" dirty="0" smtClean="0"/>
              <a:t>).</a:t>
            </a:r>
            <a:r>
              <a:rPr lang="en-US" sz="1600" dirty="0"/>
              <a:t> </a:t>
            </a:r>
            <a:r>
              <a:rPr lang="en-US" sz="1600" dirty="0" smtClean="0"/>
              <a:t>There </a:t>
            </a:r>
            <a:r>
              <a:rPr lang="en-US" sz="1600" dirty="0"/>
              <a:t>are </a:t>
            </a:r>
            <a:r>
              <a:rPr lang="en-US" sz="1600" b="1" dirty="0"/>
              <a:t>no statistically significant differences </a:t>
            </a:r>
            <a:r>
              <a:rPr lang="en-US" sz="1600" dirty="0"/>
              <a:t>between transition and peripheral countries regarding the estimated effects of financial integration to the supply shock convergence process. </a:t>
            </a:r>
            <a:endParaRPr lang="en-US" sz="1600" dirty="0" smtClean="0"/>
          </a:p>
          <a:p>
            <a:pPr marL="361950" indent="-361950">
              <a:buFont typeface="Wingdings" pitchFamily="2" charset="2"/>
              <a:buChar char="§"/>
            </a:pPr>
            <a:r>
              <a:rPr lang="en-US" sz="1600" dirty="0" smtClean="0"/>
              <a:t>The </a:t>
            </a:r>
            <a:r>
              <a:rPr lang="en-US" sz="1600" dirty="0"/>
              <a:t>developments in </a:t>
            </a:r>
            <a:r>
              <a:rPr lang="en-US" sz="1600" b="1" dirty="0"/>
              <a:t>production structure </a:t>
            </a:r>
            <a:r>
              <a:rPr lang="en-US" sz="1600" dirty="0"/>
              <a:t>in peripheral countries induced supply shock divergence towards the Euro area core.</a:t>
            </a:r>
          </a:p>
          <a:p>
            <a:pPr marL="457200" indent="-457200">
              <a:buFont typeface="Wingdings" pitchFamily="2" charset="2"/>
              <a:buChar char="§"/>
            </a:pPr>
            <a:endParaRPr lang="en-US" sz="1600" dirty="0"/>
          </a:p>
        </p:txBody>
      </p:sp>
    </p:spTree>
    <p:extLst>
      <p:ext uri="{BB962C8B-B14F-4D97-AF65-F5344CB8AC3E}">
        <p14:creationId xmlns:p14="http://schemas.microsoft.com/office/powerpoint/2010/main" val="254341590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337" y="937846"/>
            <a:ext cx="4238309" cy="762000"/>
          </a:xfrm>
        </p:spPr>
        <p:txBody>
          <a:bodyPr>
            <a:noAutofit/>
          </a:bodyPr>
          <a:lstStyle/>
          <a:p>
            <a:r>
              <a:rPr lang="en-GB" sz="1200" b="1" dirty="0"/>
              <a:t>Table 4 </a:t>
            </a:r>
            <a:r>
              <a:rPr lang="en-GB" sz="1200" dirty="0"/>
              <a:t>PMG estimation of the long-run coefficients of the determinants of supply and demand shock convergence – Interaction dummies (q1:1999 - q4:2013)</a:t>
            </a:r>
            <a:endParaRPr lang="en-US" sz="1200" dirty="0"/>
          </a:p>
        </p:txBody>
      </p:sp>
      <p:sp>
        <p:nvSpPr>
          <p:cNvPr id="266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3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33"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35"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 name="Title 1"/>
          <p:cNvSpPr txBox="1">
            <a:spLocks/>
          </p:cNvSpPr>
          <p:nvPr/>
        </p:nvSpPr>
        <p:spPr>
          <a:xfrm>
            <a:off x="457200" y="228600"/>
            <a:ext cx="8229600" cy="609600"/>
          </a:xfrm>
          <a:prstGeom prst="rect">
            <a:avLst/>
          </a:prstGeom>
        </p:spPr>
        <p:txBody>
          <a:bodyPr vert="horz" lIns="91440" tIns="45720" rIns="91440" bIns="45720" rtlCol="0" anchor="ctr">
            <a:norm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ctr"/>
            <a:r>
              <a:rPr lang="en-US" dirty="0"/>
              <a:t>Results </a:t>
            </a:r>
            <a:r>
              <a:rPr lang="en-GB" dirty="0"/>
              <a:t> </a:t>
            </a:r>
            <a:r>
              <a:rPr lang="en-US" dirty="0"/>
              <a:t>- </a:t>
            </a:r>
            <a:r>
              <a:rPr lang="en-US" dirty="0" smtClean="0"/>
              <a:t>Crisis effects (1)</a:t>
            </a:r>
            <a:endParaRPr lang="en-US" dirty="0"/>
          </a:p>
        </p:txBody>
      </p:sp>
      <p:sp>
        <p:nvSpPr>
          <p:cNvPr id="13" name="Content Placeholder 2"/>
          <p:cNvSpPr>
            <a:spLocks noGrp="1"/>
          </p:cNvSpPr>
          <p:nvPr>
            <p:ph idx="1"/>
          </p:nvPr>
        </p:nvSpPr>
        <p:spPr>
          <a:xfrm>
            <a:off x="4800600" y="1143000"/>
            <a:ext cx="3886200" cy="5486400"/>
          </a:xfrm>
        </p:spPr>
        <p:txBody>
          <a:bodyPr>
            <a:normAutofit/>
          </a:bodyPr>
          <a:lstStyle/>
          <a:p>
            <a:pPr lvl="1"/>
            <a:endParaRPr lang="en-GB" dirty="0" smtClean="0"/>
          </a:p>
          <a:p>
            <a:pPr lvl="1"/>
            <a:endParaRPr lang="en-GB" dirty="0" smtClean="0"/>
          </a:p>
          <a:p>
            <a:endParaRPr lang="en-GB" dirty="0" smtClean="0"/>
          </a:p>
        </p:txBody>
      </p:sp>
      <p:pic>
        <p:nvPicPr>
          <p:cNvPr id="686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154" y="1600200"/>
            <a:ext cx="3384000" cy="51659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4489523" y="1219200"/>
            <a:ext cx="4390708" cy="3293209"/>
          </a:xfrm>
          <a:prstGeom prst="rect">
            <a:avLst/>
          </a:prstGeom>
        </p:spPr>
        <p:txBody>
          <a:bodyPr wrap="square">
            <a:spAutoFit/>
          </a:bodyPr>
          <a:lstStyle/>
          <a:p>
            <a:pPr marL="342900" indent="-342900" algn="just">
              <a:buFont typeface="Wingdings" pitchFamily="2" charset="2"/>
              <a:buChar char="§"/>
            </a:pPr>
            <a:r>
              <a:rPr lang="en-US" sz="1600" dirty="0" smtClean="0"/>
              <a:t>The IIT </a:t>
            </a:r>
            <a:r>
              <a:rPr lang="en-US" sz="1600" dirty="0"/>
              <a:t>supported faster </a:t>
            </a:r>
            <a:r>
              <a:rPr lang="en-US" sz="1600" b="1" u="sng" dirty="0" smtClean="0"/>
              <a:t>demand shock </a:t>
            </a:r>
            <a:r>
              <a:rPr lang="en-US" sz="1600" b="1" u="sng" dirty="0"/>
              <a:t>convergence</a:t>
            </a:r>
            <a:r>
              <a:rPr lang="en-US" sz="1600" dirty="0"/>
              <a:t> during the crisis </a:t>
            </a:r>
            <a:r>
              <a:rPr lang="en-US" sz="1600" dirty="0" smtClean="0"/>
              <a:t>period</a:t>
            </a:r>
          </a:p>
          <a:p>
            <a:pPr marL="342900" indent="-342900" algn="just">
              <a:buFont typeface="Wingdings" pitchFamily="2" charset="2"/>
              <a:buChar char="§"/>
            </a:pPr>
            <a:r>
              <a:rPr lang="en-US" sz="1600" dirty="0" smtClean="0"/>
              <a:t>Controlling </a:t>
            </a:r>
            <a:r>
              <a:rPr lang="en-US" sz="1600" dirty="0"/>
              <a:t>for crisis yields a statistically significant effect </a:t>
            </a:r>
            <a:r>
              <a:rPr lang="en-US" sz="1600" dirty="0" smtClean="0"/>
              <a:t>of </a:t>
            </a:r>
            <a:r>
              <a:rPr lang="en-US" sz="1600" dirty="0"/>
              <a:t>export sophistication on demand shock </a:t>
            </a:r>
            <a:r>
              <a:rPr lang="en-US" sz="1600" dirty="0" smtClean="0"/>
              <a:t>convergence which </a:t>
            </a:r>
            <a:r>
              <a:rPr lang="en-US" sz="1600" dirty="0"/>
              <a:t>was estimated insignificant in the baseline specification; albeit both the </a:t>
            </a:r>
            <a:r>
              <a:rPr lang="en-US" sz="1600" dirty="0" smtClean="0"/>
              <a:t>intra industry trade </a:t>
            </a:r>
            <a:r>
              <a:rPr lang="en-US" sz="1600" dirty="0"/>
              <a:t>interaction dummy and the export sophistication coefficient are statistically significant at 10% level</a:t>
            </a:r>
            <a:r>
              <a:rPr lang="en-US" sz="1600" dirty="0" smtClean="0"/>
              <a:t>.</a:t>
            </a:r>
          </a:p>
          <a:p>
            <a:pPr marL="342900" indent="-342900" algn="just">
              <a:buFont typeface="Wingdings" pitchFamily="2" charset="2"/>
              <a:buChar char="§"/>
            </a:pPr>
            <a:r>
              <a:rPr lang="en-US" sz="1600" dirty="0" smtClean="0"/>
              <a:t>On </a:t>
            </a:r>
            <a:r>
              <a:rPr lang="en-US" sz="1600" dirty="0"/>
              <a:t>the other hand, the crisis implied </a:t>
            </a:r>
            <a:r>
              <a:rPr lang="en-US" sz="1600" b="1" dirty="0"/>
              <a:t>divergent effects</a:t>
            </a:r>
            <a:r>
              <a:rPr lang="en-US" sz="1600" dirty="0"/>
              <a:t> of </a:t>
            </a:r>
            <a:r>
              <a:rPr lang="en-US" sz="1600" b="1" dirty="0"/>
              <a:t>production structure </a:t>
            </a:r>
            <a:r>
              <a:rPr lang="en-US" sz="1600" dirty="0"/>
              <a:t>on </a:t>
            </a:r>
            <a:r>
              <a:rPr lang="en-US" sz="1600" b="1" u="sng" dirty="0" smtClean="0"/>
              <a:t>demand shocks dynamic</a:t>
            </a:r>
            <a:r>
              <a:rPr lang="en-US" sz="1600" dirty="0" smtClean="0"/>
              <a:t>. </a:t>
            </a:r>
          </a:p>
        </p:txBody>
      </p:sp>
    </p:spTree>
    <p:extLst>
      <p:ext uri="{BB962C8B-B14F-4D97-AF65-F5344CB8AC3E}">
        <p14:creationId xmlns:p14="http://schemas.microsoft.com/office/powerpoint/2010/main" val="145950913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337" y="937846"/>
            <a:ext cx="4238309" cy="762000"/>
          </a:xfrm>
        </p:spPr>
        <p:txBody>
          <a:bodyPr>
            <a:noAutofit/>
          </a:bodyPr>
          <a:lstStyle/>
          <a:p>
            <a:r>
              <a:rPr lang="en-GB" sz="1200" b="1" dirty="0"/>
              <a:t>Table 4 </a:t>
            </a:r>
            <a:r>
              <a:rPr lang="en-GB" sz="1200" dirty="0"/>
              <a:t>PMG estimation of the long-run coefficients of the determinants of supply and demand shock convergence – Interaction dummies (q1:1999 - q4:2013)</a:t>
            </a:r>
            <a:endParaRPr lang="en-US" sz="1200" dirty="0"/>
          </a:p>
        </p:txBody>
      </p:sp>
      <p:sp>
        <p:nvSpPr>
          <p:cNvPr id="266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3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33"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35"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 name="Title 1"/>
          <p:cNvSpPr txBox="1">
            <a:spLocks/>
          </p:cNvSpPr>
          <p:nvPr/>
        </p:nvSpPr>
        <p:spPr>
          <a:xfrm>
            <a:off x="457200" y="228600"/>
            <a:ext cx="8229600" cy="609600"/>
          </a:xfrm>
          <a:prstGeom prst="rect">
            <a:avLst/>
          </a:prstGeom>
        </p:spPr>
        <p:txBody>
          <a:bodyPr vert="horz" lIns="91440" tIns="45720" rIns="91440" bIns="45720" rtlCol="0" anchor="ctr">
            <a:norm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ctr"/>
            <a:r>
              <a:rPr lang="en-US" dirty="0"/>
              <a:t>Results </a:t>
            </a:r>
            <a:r>
              <a:rPr lang="en-GB" dirty="0"/>
              <a:t> </a:t>
            </a:r>
            <a:r>
              <a:rPr lang="en-US" dirty="0"/>
              <a:t>- </a:t>
            </a:r>
            <a:r>
              <a:rPr lang="en-US" dirty="0" smtClean="0"/>
              <a:t>Crisis effects (2)</a:t>
            </a:r>
            <a:endParaRPr lang="en-US" dirty="0"/>
          </a:p>
        </p:txBody>
      </p:sp>
      <p:sp>
        <p:nvSpPr>
          <p:cNvPr id="13" name="Content Placeholder 2"/>
          <p:cNvSpPr>
            <a:spLocks noGrp="1"/>
          </p:cNvSpPr>
          <p:nvPr>
            <p:ph idx="1"/>
          </p:nvPr>
        </p:nvSpPr>
        <p:spPr>
          <a:xfrm>
            <a:off x="4800600" y="1143000"/>
            <a:ext cx="3886200" cy="5486400"/>
          </a:xfrm>
        </p:spPr>
        <p:txBody>
          <a:bodyPr>
            <a:normAutofit/>
          </a:bodyPr>
          <a:lstStyle/>
          <a:p>
            <a:pPr lvl="1"/>
            <a:endParaRPr lang="en-GB" dirty="0" smtClean="0"/>
          </a:p>
          <a:p>
            <a:pPr lvl="1"/>
            <a:endParaRPr lang="en-GB" dirty="0" smtClean="0"/>
          </a:p>
          <a:p>
            <a:endParaRPr lang="en-GB" dirty="0" smtClean="0"/>
          </a:p>
        </p:txBody>
      </p:sp>
      <p:pic>
        <p:nvPicPr>
          <p:cNvPr id="686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154" y="1600200"/>
            <a:ext cx="3384000" cy="51659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4495385" y="1371599"/>
            <a:ext cx="4390708" cy="3539430"/>
          </a:xfrm>
          <a:prstGeom prst="rect">
            <a:avLst/>
          </a:prstGeom>
        </p:spPr>
        <p:txBody>
          <a:bodyPr wrap="square">
            <a:spAutoFit/>
          </a:bodyPr>
          <a:lstStyle/>
          <a:p>
            <a:pPr marL="342900" indent="-342900" algn="just">
              <a:buFont typeface="Wingdings" pitchFamily="2" charset="2"/>
              <a:buChar char="§"/>
            </a:pPr>
            <a:r>
              <a:rPr lang="en-US" sz="1600" dirty="0" smtClean="0"/>
              <a:t>The </a:t>
            </a:r>
            <a:r>
              <a:rPr lang="en-US" sz="1600" dirty="0"/>
              <a:t>crisis </a:t>
            </a:r>
            <a:r>
              <a:rPr lang="en-US" sz="1600" dirty="0" smtClean="0"/>
              <a:t>also implied </a:t>
            </a:r>
            <a:r>
              <a:rPr lang="en-US" sz="1600" dirty="0"/>
              <a:t>divergent effects of production structure on </a:t>
            </a:r>
            <a:r>
              <a:rPr lang="en-US" sz="1600" b="1" dirty="0" smtClean="0"/>
              <a:t>supply shocks </a:t>
            </a:r>
            <a:r>
              <a:rPr lang="en-US" sz="1600" b="1" dirty="0"/>
              <a:t>dynamic</a:t>
            </a:r>
            <a:r>
              <a:rPr lang="en-US" sz="1600" dirty="0"/>
              <a:t> </a:t>
            </a:r>
            <a:endParaRPr lang="en-US" sz="1600" dirty="0" smtClean="0"/>
          </a:p>
          <a:p>
            <a:pPr marL="342900" indent="-342900" algn="just">
              <a:buFont typeface="Wingdings" pitchFamily="2" charset="2"/>
              <a:buChar char="§"/>
            </a:pPr>
            <a:r>
              <a:rPr lang="en-US" sz="1600" dirty="0" smtClean="0"/>
              <a:t>In </a:t>
            </a:r>
            <a:r>
              <a:rPr lang="en-US" sz="1600" dirty="0"/>
              <a:t>addition, </a:t>
            </a:r>
            <a:r>
              <a:rPr lang="en-US" sz="1600" b="1" dirty="0"/>
              <a:t>financial integration </a:t>
            </a:r>
            <a:r>
              <a:rPr lang="en-US" sz="1600" dirty="0"/>
              <a:t>is estimated to lead to divergent tendencies of the supply shock developments during the crisis (</a:t>
            </a:r>
            <a:r>
              <a:rPr lang="en-US" sz="1600" dirty="0" smtClean="0"/>
              <a:t>interaction </a:t>
            </a:r>
            <a:r>
              <a:rPr lang="en-US" sz="1600" dirty="0"/>
              <a:t>coefficient </a:t>
            </a:r>
            <a:r>
              <a:rPr lang="en-US" sz="1600" dirty="0" smtClean="0"/>
              <a:t>positive </a:t>
            </a:r>
            <a:r>
              <a:rPr lang="en-US" sz="1600" dirty="0"/>
              <a:t>and statistically </a:t>
            </a:r>
            <a:r>
              <a:rPr lang="en-US" sz="1600" dirty="0" smtClean="0"/>
              <a:t>significant). </a:t>
            </a:r>
          </a:p>
          <a:p>
            <a:pPr marL="342900" indent="-342900" algn="just">
              <a:buFont typeface="Wingdings" pitchFamily="2" charset="2"/>
              <a:buChar char="§"/>
            </a:pPr>
            <a:r>
              <a:rPr lang="en-US" sz="1600" dirty="0" smtClean="0"/>
              <a:t>This </a:t>
            </a:r>
            <a:r>
              <a:rPr lang="en-US" sz="1600" dirty="0"/>
              <a:t>divergent </a:t>
            </a:r>
            <a:r>
              <a:rPr lang="en-US" sz="1600" dirty="0" err="1"/>
              <a:t>behaviour</a:t>
            </a:r>
            <a:r>
              <a:rPr lang="en-US" sz="1600" dirty="0"/>
              <a:t> may be explained by the fact that in post-crisis period, compared to pre-crisis, financial flows to periphery/transition countries were substantially reduced imposing significant productivity shock to these countries. </a:t>
            </a:r>
            <a:endParaRPr lang="en-US" sz="1600" dirty="0" smtClean="0"/>
          </a:p>
        </p:txBody>
      </p:sp>
    </p:spTree>
    <p:extLst>
      <p:ext uri="{BB962C8B-B14F-4D97-AF65-F5344CB8AC3E}">
        <p14:creationId xmlns:p14="http://schemas.microsoft.com/office/powerpoint/2010/main" val="42991473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876800"/>
            <a:ext cx="8229600" cy="1697736"/>
          </a:xfrm>
        </p:spPr>
        <p:txBody>
          <a:bodyPr>
            <a:normAutofit fontScale="70000" lnSpcReduction="20000"/>
          </a:bodyPr>
          <a:lstStyle/>
          <a:p>
            <a:r>
              <a:rPr lang="en-GB" sz="2000" dirty="0" smtClean="0"/>
              <a:t>On the whole, the </a:t>
            </a:r>
            <a:r>
              <a:rPr lang="en-GB" sz="2000" u="sng" dirty="0" smtClean="0"/>
              <a:t>demand shock </a:t>
            </a:r>
            <a:r>
              <a:rPr lang="en-GB" sz="2000" dirty="0" smtClean="0"/>
              <a:t>convergence has been supported by trade intensity and  intra-industry trade. </a:t>
            </a:r>
            <a:r>
              <a:rPr lang="en-US" sz="2000" dirty="0" smtClean="0"/>
              <a:t>However</a:t>
            </a:r>
            <a:r>
              <a:rPr lang="en-US" sz="2000" dirty="0"/>
              <a:t>, the rest of the variables caused demand shock divergent movements in a range of 0.01-0.05 units, which intensified during the crisis and in particular for peripheral countries driven primarily by production structure and financial integration developments</a:t>
            </a:r>
            <a:r>
              <a:rPr lang="en-US" sz="2000" dirty="0" smtClean="0"/>
              <a:t>.</a:t>
            </a:r>
          </a:p>
          <a:p>
            <a:r>
              <a:rPr lang="en-US" sz="2000" dirty="0" smtClean="0"/>
              <a:t> </a:t>
            </a:r>
            <a:r>
              <a:rPr lang="en-GB" sz="2000" dirty="0" smtClean="0"/>
              <a:t>Trade intensity in tandem with fiscal policy strongly contributed to the divergent movements of </a:t>
            </a:r>
            <a:r>
              <a:rPr lang="en-GB" sz="2000" u="sng" dirty="0" smtClean="0"/>
              <a:t>supply shocks </a:t>
            </a:r>
            <a:r>
              <a:rPr lang="en-GB" sz="2000" dirty="0" smtClean="0"/>
              <a:t>and annulled the convergence supporting effects of intra-industry trade and financial integration</a:t>
            </a:r>
            <a:r>
              <a:rPr lang="en-GB" sz="2400" dirty="0" smtClean="0"/>
              <a:t>.</a:t>
            </a:r>
            <a:endParaRPr lang="en-GB" dirty="0" smtClean="0"/>
          </a:p>
        </p:txBody>
      </p:sp>
      <p:pic>
        <p:nvPicPr>
          <p:cNvPr id="6963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066800"/>
            <a:ext cx="5724525"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itle 1"/>
          <p:cNvSpPr txBox="1">
            <a:spLocks/>
          </p:cNvSpPr>
          <p:nvPr/>
        </p:nvSpPr>
        <p:spPr>
          <a:xfrm>
            <a:off x="457200" y="228600"/>
            <a:ext cx="8229600" cy="609600"/>
          </a:xfrm>
          <a:prstGeom prst="rect">
            <a:avLst/>
          </a:prstGeom>
        </p:spPr>
        <p:txBody>
          <a:bodyPr vert="horz" lIns="91440" tIns="45720" rIns="91440" bIns="45720" rtlCol="0" anchor="ctr">
            <a:norm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ctr"/>
            <a:r>
              <a:rPr lang="en-US" dirty="0" smtClean="0"/>
              <a:t>Relative size of the effects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5410200"/>
          </a:xfrm>
        </p:spPr>
        <p:txBody>
          <a:bodyPr>
            <a:normAutofit/>
          </a:bodyPr>
          <a:lstStyle/>
          <a:p>
            <a:r>
              <a:rPr lang="en-GB" dirty="0"/>
              <a:t>Results from panel error-correction models suggest that the Euro area </a:t>
            </a:r>
            <a:r>
              <a:rPr lang="en-GB" b="1" dirty="0"/>
              <a:t>core has not been strong magnetizer of the shock convergence </a:t>
            </a:r>
            <a:r>
              <a:rPr lang="en-GB" dirty="0"/>
              <a:t>of peripheral and transition countries since the Euro inception as a result of the offsetting effects of the various factors that affected the shock convergence </a:t>
            </a:r>
            <a:r>
              <a:rPr lang="en-GB" dirty="0" smtClean="0"/>
              <a:t>process:</a:t>
            </a:r>
          </a:p>
          <a:p>
            <a:pPr lvl="1"/>
            <a:r>
              <a:rPr lang="en-US" dirty="0" smtClean="0"/>
              <a:t>The </a:t>
            </a:r>
            <a:r>
              <a:rPr lang="en-GB" dirty="0"/>
              <a:t>demand shock convergence has been supported by the intra-industry trade developments and to some extent by the trade intensity, at least for the peripheral countries, but their effects were offset by the divergent fiscal policies, production structure changes and financial flows. </a:t>
            </a:r>
            <a:endParaRPr lang="en-US" dirty="0"/>
          </a:p>
          <a:p>
            <a:pPr lvl="1"/>
            <a:r>
              <a:rPr lang="en-GB" dirty="0" smtClean="0"/>
              <a:t>Divergent </a:t>
            </a:r>
            <a:r>
              <a:rPr lang="en-GB" dirty="0"/>
              <a:t>tendency </a:t>
            </a:r>
            <a:r>
              <a:rPr lang="en-GB" dirty="0" smtClean="0"/>
              <a:t>of supply shocks was mainly </a:t>
            </a:r>
            <a:r>
              <a:rPr lang="en-GB" dirty="0"/>
              <a:t>driven by trade intensity flows and uncoordinated fiscal policies. </a:t>
            </a:r>
            <a:endParaRPr lang="en-GB" dirty="0" smtClean="0"/>
          </a:p>
          <a:p>
            <a:r>
              <a:rPr lang="en-GB" b="1" dirty="0" smtClean="0"/>
              <a:t>Finding from this study support the </a:t>
            </a:r>
            <a:r>
              <a:rPr lang="en-US" b="1" dirty="0" err="1"/>
              <a:t>specialisation</a:t>
            </a:r>
            <a:r>
              <a:rPr lang="en-US" b="1" dirty="0"/>
              <a:t> paradigm of </a:t>
            </a:r>
            <a:r>
              <a:rPr lang="en-US" b="1" dirty="0" err="1"/>
              <a:t>Krugman</a:t>
            </a:r>
            <a:r>
              <a:rPr lang="en-US" b="1" dirty="0"/>
              <a:t> (1993) which is a concerning evidence for the future stability of the Euro area.</a:t>
            </a:r>
            <a:endParaRPr lang="en-GB" b="1" dirty="0" smtClean="0"/>
          </a:p>
          <a:p>
            <a:pPr>
              <a:buNone/>
            </a:pPr>
            <a:endParaRPr lang="en-US" dirty="0" smtClean="0"/>
          </a:p>
        </p:txBody>
      </p:sp>
      <p:sp>
        <p:nvSpPr>
          <p:cNvPr id="2" name="Title 1"/>
          <p:cNvSpPr>
            <a:spLocks noGrp="1"/>
          </p:cNvSpPr>
          <p:nvPr>
            <p:ph type="title"/>
          </p:nvPr>
        </p:nvSpPr>
        <p:spPr>
          <a:xfrm>
            <a:off x="457200" y="457200"/>
            <a:ext cx="5638800" cy="762000"/>
          </a:xfrm>
        </p:spPr>
        <p:txBody>
          <a:bodyPr>
            <a:normAutofit/>
          </a:bodyPr>
          <a:lstStyle/>
          <a:p>
            <a:r>
              <a:rPr lang="en-US" dirty="0" smtClean="0"/>
              <a:t>2. Main findings</a:t>
            </a:r>
            <a:endParaRPr lang="en-US" dirty="0"/>
          </a:p>
        </p:txBody>
      </p:sp>
    </p:spTree>
    <p:extLst>
      <p:ext uri="{BB962C8B-B14F-4D97-AF65-F5344CB8AC3E}">
        <p14:creationId xmlns:p14="http://schemas.microsoft.com/office/powerpoint/2010/main" val="361092850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5410200"/>
          </a:xfrm>
        </p:spPr>
        <p:txBody>
          <a:bodyPr>
            <a:normAutofit/>
          </a:bodyPr>
          <a:lstStyle/>
          <a:p>
            <a:pPr>
              <a:defRPr/>
            </a:pPr>
            <a:r>
              <a:rPr lang="en-GB" dirty="0" smtClean="0"/>
              <a:t>We modify the baseline specification by:</a:t>
            </a:r>
          </a:p>
          <a:p>
            <a:pPr lvl="1">
              <a:defRPr/>
            </a:pPr>
            <a:r>
              <a:rPr lang="en-GB" dirty="0"/>
              <a:t>(1) employing an alternative measure of trade intensity and intra-industry-trade; </a:t>
            </a:r>
            <a:endParaRPr lang="en-GB" dirty="0" smtClean="0"/>
          </a:p>
          <a:p>
            <a:pPr lvl="1">
              <a:defRPr/>
            </a:pPr>
            <a:r>
              <a:rPr lang="en-GB" dirty="0"/>
              <a:t>(2) using a different measure of financial integration</a:t>
            </a:r>
            <a:r>
              <a:rPr lang="en-GB" dirty="0" smtClean="0"/>
              <a:t>;</a:t>
            </a:r>
          </a:p>
          <a:p>
            <a:pPr lvl="1">
              <a:defRPr/>
            </a:pPr>
            <a:r>
              <a:rPr lang="en-GB" dirty="0"/>
              <a:t>(3) controlling for the membership in the </a:t>
            </a:r>
            <a:r>
              <a:rPr lang="en-GB" dirty="0" smtClean="0"/>
              <a:t>EU;</a:t>
            </a:r>
          </a:p>
          <a:p>
            <a:pPr lvl="1">
              <a:defRPr/>
            </a:pPr>
            <a:r>
              <a:rPr lang="en-GB" dirty="0"/>
              <a:t>(4) excluding France from the Euro area </a:t>
            </a:r>
            <a:r>
              <a:rPr lang="en-GB" dirty="0" smtClean="0"/>
              <a:t>core and </a:t>
            </a:r>
          </a:p>
          <a:p>
            <a:pPr lvl="1">
              <a:defRPr/>
            </a:pPr>
            <a:r>
              <a:rPr lang="en-GB" dirty="0"/>
              <a:t>(5) excluding Italy from the periphery.</a:t>
            </a:r>
            <a:endParaRPr lang="en-GB" dirty="0" smtClean="0"/>
          </a:p>
          <a:p>
            <a:pPr lvl="1">
              <a:defRPr/>
            </a:pPr>
            <a:endParaRPr lang="en-US" dirty="0" smtClean="0"/>
          </a:p>
          <a:p>
            <a:pPr>
              <a:defRPr/>
            </a:pPr>
            <a:r>
              <a:rPr lang="en-US" dirty="0" smtClean="0"/>
              <a:t>The general conclusions arising from the baseline model estimate are largely confirmed.</a:t>
            </a:r>
          </a:p>
          <a:p>
            <a:pPr marL="365760" marR="0" indent="-256032" algn="l" defTabSz="914400" rtl="0" eaLnBrk="1" fontAlgn="auto" latinLnBrk="0" hangingPunct="1">
              <a:lnSpc>
                <a:spcPct val="100000"/>
              </a:lnSpc>
              <a:spcBef>
                <a:spcPts val="300"/>
              </a:spcBef>
              <a:spcAft>
                <a:spcPts val="0"/>
              </a:spcAft>
              <a:buClr>
                <a:schemeClr val="accent3"/>
              </a:buClr>
              <a:buSzTx/>
              <a:buNone/>
              <a:tabLst/>
              <a:defRPr/>
            </a:pPr>
            <a:endParaRPr lang="en-GB" dirty="0" smtClean="0"/>
          </a:p>
          <a:p>
            <a:endParaRPr lang="en-US" dirty="0" smtClean="0"/>
          </a:p>
        </p:txBody>
      </p:sp>
      <p:sp>
        <p:nvSpPr>
          <p:cNvPr id="2" name="Title 1"/>
          <p:cNvSpPr>
            <a:spLocks noGrp="1"/>
          </p:cNvSpPr>
          <p:nvPr>
            <p:ph type="title"/>
          </p:nvPr>
        </p:nvSpPr>
        <p:spPr>
          <a:xfrm>
            <a:off x="457200" y="457200"/>
            <a:ext cx="4876800" cy="762000"/>
          </a:xfrm>
        </p:spPr>
        <p:txBody>
          <a:bodyPr>
            <a:normAutofit/>
          </a:bodyPr>
          <a:lstStyle/>
          <a:p>
            <a:r>
              <a:rPr lang="en-US" dirty="0" smtClean="0"/>
              <a:t>Consistency tests</a:t>
            </a:r>
            <a:endParaRPr lang="en-US" dirty="0"/>
          </a:p>
        </p:txBody>
      </p:sp>
      <p:sp>
        <p:nvSpPr>
          <p:cNvPr id="266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3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33"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35"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752600" y="152400"/>
            <a:ext cx="4876800" cy="457200"/>
          </a:xfrm>
        </p:spPr>
        <p:txBody>
          <a:bodyPr>
            <a:normAutofit fontScale="90000"/>
          </a:bodyPr>
          <a:lstStyle/>
          <a:p>
            <a:pPr algn="ctr"/>
            <a:r>
              <a:rPr lang="en-US" dirty="0" smtClean="0"/>
              <a:t>Consistency tests</a:t>
            </a:r>
            <a:endParaRPr lang="en-US" dirty="0"/>
          </a:p>
        </p:txBody>
      </p:sp>
      <p:pic>
        <p:nvPicPr>
          <p:cNvPr id="7" name="Picture 6"/>
          <p:cNvPicPr/>
          <p:nvPr/>
        </p:nvPicPr>
        <p:blipFill>
          <a:blip r:embed="rId2" cstate="print"/>
          <a:srcRect/>
          <a:stretch>
            <a:fillRect/>
          </a:stretch>
        </p:blipFill>
        <p:spPr bwMode="auto">
          <a:xfrm>
            <a:off x="17585" y="914400"/>
            <a:ext cx="8860790" cy="527494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821936"/>
          </a:xfrm>
        </p:spPr>
        <p:txBody>
          <a:bodyPr>
            <a:normAutofit lnSpcReduction="10000"/>
          </a:bodyPr>
          <a:lstStyle/>
          <a:p>
            <a:r>
              <a:rPr lang="en-US" dirty="0" smtClean="0"/>
              <a:t>Objectives of the study</a:t>
            </a:r>
          </a:p>
          <a:p>
            <a:pPr marL="0" indent="0">
              <a:buNone/>
            </a:pPr>
            <a:endParaRPr lang="en-US" b="1" dirty="0" smtClean="0"/>
          </a:p>
          <a:p>
            <a:r>
              <a:rPr lang="en-US" dirty="0"/>
              <a:t>Main findings</a:t>
            </a:r>
          </a:p>
          <a:p>
            <a:pPr marL="0" indent="0">
              <a:buNone/>
            </a:pPr>
            <a:endParaRPr lang="en-US" dirty="0" smtClean="0"/>
          </a:p>
          <a:p>
            <a:r>
              <a:rPr lang="en-US" dirty="0" smtClean="0"/>
              <a:t>Contributions</a:t>
            </a:r>
            <a:endParaRPr lang="en-US" dirty="0"/>
          </a:p>
          <a:p>
            <a:endParaRPr lang="en-US" dirty="0" smtClean="0"/>
          </a:p>
          <a:p>
            <a:r>
              <a:rPr lang="en-US" dirty="0" smtClean="0"/>
              <a:t>Literature review</a:t>
            </a:r>
          </a:p>
          <a:p>
            <a:endParaRPr lang="en-US" dirty="0" smtClean="0"/>
          </a:p>
          <a:p>
            <a:r>
              <a:rPr lang="en-US" dirty="0" smtClean="0"/>
              <a:t>Methodology</a:t>
            </a:r>
          </a:p>
          <a:p>
            <a:endParaRPr lang="en-US" dirty="0" smtClean="0"/>
          </a:p>
          <a:p>
            <a:r>
              <a:rPr lang="en-US" dirty="0" smtClean="0"/>
              <a:t>Estimation of variables and data description</a:t>
            </a:r>
          </a:p>
          <a:p>
            <a:endParaRPr lang="en-US" dirty="0" smtClean="0"/>
          </a:p>
          <a:p>
            <a:r>
              <a:rPr lang="en-US" dirty="0" smtClean="0"/>
              <a:t>Results and consistency tests</a:t>
            </a:r>
          </a:p>
          <a:p>
            <a:endParaRPr lang="en-US" b="1" dirty="0"/>
          </a:p>
          <a:p>
            <a:r>
              <a:rPr lang="en-US" b="1" dirty="0" smtClean="0"/>
              <a:t>Conclusion</a:t>
            </a:r>
          </a:p>
          <a:p>
            <a:endParaRPr lang="en-US" dirty="0" smtClean="0"/>
          </a:p>
        </p:txBody>
      </p:sp>
      <p:sp>
        <p:nvSpPr>
          <p:cNvPr id="2" name="Title 1"/>
          <p:cNvSpPr>
            <a:spLocks noGrp="1"/>
          </p:cNvSpPr>
          <p:nvPr>
            <p:ph type="title"/>
          </p:nvPr>
        </p:nvSpPr>
        <p:spPr>
          <a:xfrm>
            <a:off x="457200" y="381000"/>
            <a:ext cx="8229600" cy="1066800"/>
          </a:xfrm>
        </p:spPr>
        <p:txBody>
          <a:bodyPr/>
          <a:lstStyle/>
          <a:p>
            <a:r>
              <a:rPr lang="en-US" dirty="0" smtClean="0"/>
              <a:t>Structure of the presentation</a:t>
            </a:r>
            <a:endParaRPr lang="en-US" dirty="0"/>
          </a:p>
        </p:txBody>
      </p:sp>
    </p:spTree>
    <p:extLst>
      <p:ext uri="{BB962C8B-B14F-4D97-AF65-F5344CB8AC3E}">
        <p14:creationId xmlns:p14="http://schemas.microsoft.com/office/powerpoint/2010/main" val="5937303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355336"/>
          </a:xfrm>
        </p:spPr>
        <p:txBody>
          <a:bodyPr>
            <a:normAutofit/>
          </a:bodyPr>
          <a:lstStyle/>
          <a:p>
            <a:r>
              <a:rPr lang="en-US" dirty="0"/>
              <a:t>Our findings suggest that Euro area core has not been strong magnetizer of the shock convergence of peripheral and transition countries since the Euro inception until the end of 2013. This is due to the offsetting effects of the various variables that affected the shock convergence process</a:t>
            </a:r>
            <a:r>
              <a:rPr lang="en-US" dirty="0" smtClean="0"/>
              <a:t>.</a:t>
            </a:r>
          </a:p>
          <a:p>
            <a:pPr lvl="1"/>
            <a:r>
              <a:rPr lang="en-US" b="1" dirty="0"/>
              <a:t>The demand shock convergence has been supported by the IIT developments and to some extent by the trade intensity, at least for the peripheral countries, but their effects were offset by the divergent fiscal policies, production structure changes and financial flows. </a:t>
            </a:r>
            <a:endParaRPr lang="en-GB" b="1" dirty="0"/>
          </a:p>
          <a:p>
            <a:pPr lvl="1"/>
            <a:r>
              <a:rPr lang="en-US" b="1" dirty="0"/>
              <a:t>On the other hand, supply shocks registered divergent tendency which was mainly driven by trade intensity flows and uncoordinated fiscal policies. The centripetal (or convergence-supporting) effects of IIT and financial integration were not strong enough to counteract the diverging forces. </a:t>
            </a:r>
            <a:endParaRPr lang="en-US" b="1" dirty="0" smtClean="0"/>
          </a:p>
          <a:p>
            <a:pPr lvl="1"/>
            <a:r>
              <a:rPr lang="en-US" sz="1800" dirty="0" smtClean="0"/>
              <a:t>The </a:t>
            </a:r>
            <a:r>
              <a:rPr lang="en-US" sz="1800" dirty="0"/>
              <a:t>current crisis questioned the feasibility of the Euro area as a monetary union underlining the differences between the core and periphery</a:t>
            </a:r>
            <a:r>
              <a:rPr lang="en-US" sz="1800" dirty="0" smtClean="0"/>
              <a:t>.</a:t>
            </a:r>
            <a:endParaRPr lang="en-GB" dirty="0" smtClean="0"/>
          </a:p>
          <a:p>
            <a:r>
              <a:rPr lang="en-GB" sz="1700" dirty="0"/>
              <a:t>Taken together, it appears that trade flows are prevailing force in the shock divergence and in particular for supply-side shocks in transition countries vis-à-vis the Euro area core</a:t>
            </a:r>
            <a:r>
              <a:rPr lang="en-GB" sz="1700" dirty="0" smtClean="0"/>
              <a:t>.</a:t>
            </a:r>
          </a:p>
          <a:p>
            <a:r>
              <a:rPr lang="en-US" sz="1700" dirty="0"/>
              <a:t>The estimated divergent shock effects of trade flows support the </a:t>
            </a:r>
            <a:r>
              <a:rPr lang="en-US" sz="1700" b="1" dirty="0" err="1"/>
              <a:t>specialisation</a:t>
            </a:r>
            <a:r>
              <a:rPr lang="en-US" sz="1700" b="1" dirty="0"/>
              <a:t> hypothesis of </a:t>
            </a:r>
            <a:r>
              <a:rPr lang="en-US" sz="1700" b="1" dirty="0" err="1"/>
              <a:t>Krugman</a:t>
            </a:r>
            <a:r>
              <a:rPr lang="en-US" sz="1700" b="1" dirty="0"/>
              <a:t> (1993) </a:t>
            </a:r>
            <a:r>
              <a:rPr lang="en-US" sz="1700" dirty="0"/>
              <a:t>and in combination with the reversal in financial flows during the crisis and increasing production structure dissimilarities, in particular for the peripheral countries</a:t>
            </a:r>
            <a:r>
              <a:rPr lang="en-US" sz="1700" b="1" dirty="0"/>
              <a:t>, raise the question of setting appropriate monetary policy</a:t>
            </a:r>
            <a:r>
              <a:rPr lang="en-US" sz="1700" dirty="0"/>
              <a:t>, </a:t>
            </a:r>
            <a:r>
              <a:rPr lang="en-US" sz="1700" b="1" dirty="0"/>
              <a:t>fiscal policy and financial stability mix </a:t>
            </a:r>
            <a:r>
              <a:rPr lang="en-US" sz="1700" dirty="0"/>
              <a:t>in order to overcome the weaknesses of the Eurozone’s institutional underpinnings and maintain the future stability of the Euro area.</a:t>
            </a:r>
          </a:p>
        </p:txBody>
      </p:sp>
      <p:sp>
        <p:nvSpPr>
          <p:cNvPr id="2" name="Title 1"/>
          <p:cNvSpPr>
            <a:spLocks noGrp="1"/>
          </p:cNvSpPr>
          <p:nvPr>
            <p:ph type="title"/>
          </p:nvPr>
        </p:nvSpPr>
        <p:spPr>
          <a:xfrm>
            <a:off x="457200" y="381000"/>
            <a:ext cx="8229600" cy="1066800"/>
          </a:xfrm>
        </p:spPr>
        <p:txBody>
          <a:bodyPr/>
          <a:lstStyle/>
          <a:p>
            <a:r>
              <a:rPr lang="en-US" dirty="0" smtClean="0"/>
              <a:t>Conclusions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821936"/>
          </a:xfrm>
        </p:spPr>
        <p:txBody>
          <a:bodyPr>
            <a:normAutofit lnSpcReduction="10000"/>
          </a:bodyPr>
          <a:lstStyle/>
          <a:p>
            <a:r>
              <a:rPr lang="en-US" dirty="0" smtClean="0"/>
              <a:t>Objectives of the study</a:t>
            </a:r>
          </a:p>
          <a:p>
            <a:pPr marL="0" indent="0">
              <a:buNone/>
            </a:pPr>
            <a:endParaRPr lang="en-US" b="1" dirty="0" smtClean="0"/>
          </a:p>
          <a:p>
            <a:r>
              <a:rPr lang="en-US" dirty="0"/>
              <a:t>Main findings</a:t>
            </a:r>
          </a:p>
          <a:p>
            <a:pPr marL="0" indent="0">
              <a:buNone/>
            </a:pPr>
            <a:endParaRPr lang="en-US" dirty="0" smtClean="0"/>
          </a:p>
          <a:p>
            <a:r>
              <a:rPr lang="en-US" b="1" dirty="0" smtClean="0"/>
              <a:t>Contributions</a:t>
            </a:r>
            <a:endParaRPr lang="en-US" b="1" dirty="0"/>
          </a:p>
          <a:p>
            <a:endParaRPr lang="en-US" dirty="0" smtClean="0"/>
          </a:p>
          <a:p>
            <a:r>
              <a:rPr lang="en-US" dirty="0" smtClean="0"/>
              <a:t>Literature review</a:t>
            </a:r>
          </a:p>
          <a:p>
            <a:endParaRPr lang="en-US" dirty="0" smtClean="0"/>
          </a:p>
          <a:p>
            <a:r>
              <a:rPr lang="en-US" dirty="0" smtClean="0"/>
              <a:t>Methodology</a:t>
            </a:r>
          </a:p>
          <a:p>
            <a:endParaRPr lang="en-US" dirty="0" smtClean="0"/>
          </a:p>
          <a:p>
            <a:r>
              <a:rPr lang="en-US" dirty="0"/>
              <a:t>Estimation of variables and data description</a:t>
            </a:r>
          </a:p>
          <a:p>
            <a:endParaRPr lang="en-US" dirty="0" smtClean="0"/>
          </a:p>
          <a:p>
            <a:r>
              <a:rPr lang="en-US" dirty="0" smtClean="0"/>
              <a:t>Results and consistency tests</a:t>
            </a:r>
          </a:p>
          <a:p>
            <a:pPr marL="0" indent="0">
              <a:buNone/>
            </a:pPr>
            <a:endParaRPr lang="en-US" dirty="0" smtClean="0"/>
          </a:p>
          <a:p>
            <a:r>
              <a:rPr lang="en-US" dirty="0" smtClean="0"/>
              <a:t>Conclusion</a:t>
            </a:r>
          </a:p>
          <a:p>
            <a:endParaRPr lang="en-US" dirty="0" smtClean="0"/>
          </a:p>
        </p:txBody>
      </p:sp>
      <p:sp>
        <p:nvSpPr>
          <p:cNvPr id="2" name="Title 1"/>
          <p:cNvSpPr>
            <a:spLocks noGrp="1"/>
          </p:cNvSpPr>
          <p:nvPr>
            <p:ph type="title"/>
          </p:nvPr>
        </p:nvSpPr>
        <p:spPr>
          <a:xfrm>
            <a:off x="457200" y="381000"/>
            <a:ext cx="8229600" cy="1066800"/>
          </a:xfrm>
        </p:spPr>
        <p:txBody>
          <a:bodyPr/>
          <a:lstStyle/>
          <a:p>
            <a:endParaRPr lang="en-US" dirty="0"/>
          </a:p>
        </p:txBody>
      </p:sp>
    </p:spTree>
    <p:extLst>
      <p:ext uri="{BB962C8B-B14F-4D97-AF65-F5344CB8AC3E}">
        <p14:creationId xmlns:p14="http://schemas.microsoft.com/office/powerpoint/2010/main" val="37715555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5410200"/>
          </a:xfrm>
        </p:spPr>
        <p:txBody>
          <a:bodyPr>
            <a:normAutofit/>
          </a:bodyPr>
          <a:lstStyle/>
          <a:p>
            <a:pPr marL="0" indent="0">
              <a:buNone/>
            </a:pPr>
            <a:r>
              <a:rPr lang="en-GB" dirty="0"/>
              <a:t>The contribution of the paper to the literature on business cycle synchronization (BCS) is threefold: </a:t>
            </a:r>
            <a:endParaRPr lang="en-GB" dirty="0" smtClean="0"/>
          </a:p>
          <a:p>
            <a:r>
              <a:rPr lang="en-GB" dirty="0"/>
              <a:t>I</a:t>
            </a:r>
            <a:r>
              <a:rPr lang="en-GB" dirty="0" smtClean="0"/>
              <a:t>t </a:t>
            </a:r>
            <a:r>
              <a:rPr lang="en-GB" dirty="0"/>
              <a:t>examines whether the Euro area core can be long-term driving force of the shock convergence process of Euro area peripheral as well as EU candidate </a:t>
            </a:r>
            <a:r>
              <a:rPr lang="en-GB" dirty="0" smtClean="0"/>
              <a:t>countries</a:t>
            </a:r>
          </a:p>
          <a:p>
            <a:endParaRPr lang="en-GB" dirty="0" smtClean="0"/>
          </a:p>
          <a:p>
            <a:r>
              <a:rPr lang="en-GB" dirty="0" smtClean="0"/>
              <a:t>It </a:t>
            </a:r>
            <a:r>
              <a:rPr lang="en-GB" dirty="0"/>
              <a:t>quantifies the effects of the recent economic turmoil on shock convergence process</a:t>
            </a:r>
            <a:endParaRPr lang="en-US" dirty="0"/>
          </a:p>
          <a:p>
            <a:endParaRPr lang="en-GB" dirty="0" smtClean="0"/>
          </a:p>
          <a:p>
            <a:r>
              <a:rPr lang="en-US" dirty="0" smtClean="0"/>
              <a:t>It extends the model set by Babetskii (2005) and </a:t>
            </a:r>
            <a:r>
              <a:rPr lang="en-US" dirty="0" err="1" smtClean="0"/>
              <a:t>Velickovski</a:t>
            </a:r>
            <a:r>
              <a:rPr lang="en-US" dirty="0" smtClean="0"/>
              <a:t> and </a:t>
            </a:r>
            <a:r>
              <a:rPr lang="en-US" dirty="0" err="1" smtClean="0"/>
              <a:t>Stojkov</a:t>
            </a:r>
            <a:r>
              <a:rPr lang="en-US" dirty="0" smtClean="0"/>
              <a:t> (2014); </a:t>
            </a:r>
          </a:p>
          <a:p>
            <a:pPr lvl="1"/>
            <a:r>
              <a:rPr lang="en-US" dirty="0" smtClean="0"/>
              <a:t>Larger </a:t>
            </a:r>
            <a:r>
              <a:rPr lang="en-US" dirty="0"/>
              <a:t>data set covering 27 European countries and more recent time span.</a:t>
            </a:r>
          </a:p>
          <a:p>
            <a:pPr lvl="1"/>
            <a:r>
              <a:rPr lang="en-US" dirty="0" smtClean="0"/>
              <a:t>Variables for production structure </a:t>
            </a:r>
            <a:r>
              <a:rPr lang="en-US" dirty="0" smtClean="0">
                <a:solidFill>
                  <a:schemeClr val="tx1"/>
                </a:solidFill>
              </a:rPr>
              <a:t>and export sophistication </a:t>
            </a:r>
            <a:r>
              <a:rPr lang="en-US" dirty="0" smtClean="0"/>
              <a:t>added to the model;</a:t>
            </a:r>
          </a:p>
          <a:p>
            <a:pPr lvl="1"/>
            <a:endParaRPr lang="en-US" dirty="0" smtClean="0"/>
          </a:p>
          <a:p>
            <a:endParaRPr lang="en-GB" dirty="0" smtClean="0"/>
          </a:p>
          <a:p>
            <a:pPr>
              <a:buNone/>
            </a:pPr>
            <a:endParaRPr lang="en-US" dirty="0" smtClean="0"/>
          </a:p>
        </p:txBody>
      </p:sp>
      <p:sp>
        <p:nvSpPr>
          <p:cNvPr id="2" name="Title 1"/>
          <p:cNvSpPr>
            <a:spLocks noGrp="1"/>
          </p:cNvSpPr>
          <p:nvPr>
            <p:ph type="title"/>
          </p:nvPr>
        </p:nvSpPr>
        <p:spPr>
          <a:xfrm>
            <a:off x="457200" y="457200"/>
            <a:ext cx="7620000" cy="762000"/>
          </a:xfrm>
        </p:spPr>
        <p:txBody>
          <a:bodyPr>
            <a:normAutofit/>
          </a:bodyPr>
          <a:lstStyle/>
          <a:p>
            <a:r>
              <a:rPr lang="en-US" dirty="0" smtClean="0"/>
              <a:t>3. Contributions to the present literature on BSC</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821936"/>
          </a:xfrm>
        </p:spPr>
        <p:txBody>
          <a:bodyPr>
            <a:normAutofit lnSpcReduction="10000"/>
          </a:bodyPr>
          <a:lstStyle/>
          <a:p>
            <a:r>
              <a:rPr lang="en-US" dirty="0" smtClean="0"/>
              <a:t>Objectives of the study</a:t>
            </a:r>
          </a:p>
          <a:p>
            <a:pPr marL="0" indent="0">
              <a:buNone/>
            </a:pPr>
            <a:endParaRPr lang="en-US" b="1" dirty="0" smtClean="0"/>
          </a:p>
          <a:p>
            <a:r>
              <a:rPr lang="en-US" dirty="0"/>
              <a:t>Main findings</a:t>
            </a:r>
          </a:p>
          <a:p>
            <a:pPr marL="0" indent="0">
              <a:buNone/>
            </a:pPr>
            <a:endParaRPr lang="en-US" dirty="0" smtClean="0"/>
          </a:p>
          <a:p>
            <a:r>
              <a:rPr lang="en-US" dirty="0" smtClean="0"/>
              <a:t>Contributions</a:t>
            </a:r>
            <a:endParaRPr lang="en-US" dirty="0"/>
          </a:p>
          <a:p>
            <a:endParaRPr lang="en-US" dirty="0" smtClean="0"/>
          </a:p>
          <a:p>
            <a:r>
              <a:rPr lang="en-US" b="1" dirty="0" smtClean="0"/>
              <a:t>Literature review</a:t>
            </a:r>
          </a:p>
          <a:p>
            <a:endParaRPr lang="en-US" dirty="0" smtClean="0"/>
          </a:p>
          <a:p>
            <a:r>
              <a:rPr lang="en-US" dirty="0" smtClean="0"/>
              <a:t>Methodology</a:t>
            </a:r>
          </a:p>
          <a:p>
            <a:endParaRPr lang="en-US" dirty="0" smtClean="0"/>
          </a:p>
          <a:p>
            <a:r>
              <a:rPr lang="en-US" dirty="0" smtClean="0"/>
              <a:t>Estimation </a:t>
            </a:r>
            <a:r>
              <a:rPr lang="en-US" dirty="0"/>
              <a:t>of variables and data </a:t>
            </a:r>
            <a:r>
              <a:rPr lang="en-US" dirty="0" smtClean="0"/>
              <a:t>description</a:t>
            </a:r>
          </a:p>
          <a:p>
            <a:endParaRPr lang="en-US" dirty="0" smtClean="0"/>
          </a:p>
          <a:p>
            <a:r>
              <a:rPr lang="en-US" dirty="0" smtClean="0"/>
              <a:t>Results and consistency tests</a:t>
            </a:r>
          </a:p>
          <a:p>
            <a:endParaRPr lang="en-US" dirty="0"/>
          </a:p>
          <a:p>
            <a:r>
              <a:rPr lang="en-US" dirty="0" smtClean="0"/>
              <a:t>Conclusion</a:t>
            </a:r>
          </a:p>
          <a:p>
            <a:endParaRPr lang="en-US" dirty="0" smtClean="0"/>
          </a:p>
        </p:txBody>
      </p:sp>
      <p:sp>
        <p:nvSpPr>
          <p:cNvPr id="2" name="Title 1"/>
          <p:cNvSpPr>
            <a:spLocks noGrp="1"/>
          </p:cNvSpPr>
          <p:nvPr>
            <p:ph type="title"/>
          </p:nvPr>
        </p:nvSpPr>
        <p:spPr>
          <a:xfrm>
            <a:off x="457200" y="381000"/>
            <a:ext cx="8229600" cy="1066800"/>
          </a:xfrm>
        </p:spPr>
        <p:txBody>
          <a:bodyPr/>
          <a:lstStyle/>
          <a:p>
            <a:endParaRPr lang="en-US" dirty="0"/>
          </a:p>
        </p:txBody>
      </p:sp>
    </p:spTree>
    <p:extLst>
      <p:ext uri="{BB962C8B-B14F-4D97-AF65-F5344CB8AC3E}">
        <p14:creationId xmlns:p14="http://schemas.microsoft.com/office/powerpoint/2010/main" val="7544308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953000"/>
          </a:xfrm>
        </p:spPr>
        <p:txBody>
          <a:bodyPr>
            <a:normAutofit/>
          </a:bodyPr>
          <a:lstStyle/>
          <a:p>
            <a:r>
              <a:rPr lang="en-US" dirty="0" smtClean="0"/>
              <a:t>Two competing views on the shocks’ and business cycles’ synchronization:</a:t>
            </a:r>
          </a:p>
          <a:p>
            <a:endParaRPr lang="en-US" dirty="0" smtClean="0"/>
          </a:p>
          <a:p>
            <a:pPr lvl="1"/>
            <a:r>
              <a:rPr lang="en-US" dirty="0" smtClean="0"/>
              <a:t>Monetary integration may enhance intra-industry trade and strengthen industrial diversification leading to an exposure to similar shocks (European </a:t>
            </a:r>
            <a:r>
              <a:rPr lang="en-GB" dirty="0" smtClean="0"/>
              <a:t>Commission, 1990);</a:t>
            </a:r>
          </a:p>
          <a:p>
            <a:pPr lvl="1"/>
            <a:endParaRPr lang="en-US" dirty="0" smtClean="0"/>
          </a:p>
          <a:p>
            <a:pPr lvl="1"/>
            <a:r>
              <a:rPr lang="en-GB" dirty="0" smtClean="0"/>
              <a:t>Monetary integration could enhance greater specialisation leading to greater vulnerability of sectors (regions) to asymmetric shocks (Krugman, 1993).</a:t>
            </a:r>
            <a:endParaRPr lang="en-US" dirty="0" smtClean="0"/>
          </a:p>
        </p:txBody>
      </p:sp>
      <p:sp>
        <p:nvSpPr>
          <p:cNvPr id="2" name="Title 1"/>
          <p:cNvSpPr>
            <a:spLocks noGrp="1"/>
          </p:cNvSpPr>
          <p:nvPr>
            <p:ph type="title"/>
          </p:nvPr>
        </p:nvSpPr>
        <p:spPr>
          <a:xfrm>
            <a:off x="457200" y="457200"/>
            <a:ext cx="8229600" cy="914400"/>
          </a:xfrm>
        </p:spPr>
        <p:txBody>
          <a:bodyPr/>
          <a:lstStyle/>
          <a:p>
            <a:r>
              <a:rPr lang="en-US" dirty="0" smtClean="0"/>
              <a:t>4. Literature review</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omposit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3436</TotalTime>
  <Words>4257</Words>
  <Application>Microsoft Office PowerPoint</Application>
  <PresentationFormat>On-screen Show (4:3)</PresentationFormat>
  <Paragraphs>585</Paragraphs>
  <Slides>53</Slides>
  <Notes>0</Notes>
  <HiddenSlides>11</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60" baseType="lpstr">
      <vt:lpstr>Arial</vt:lpstr>
      <vt:lpstr>Calibri</vt:lpstr>
      <vt:lpstr>Georgia</vt:lpstr>
      <vt:lpstr>Times New Roman</vt:lpstr>
      <vt:lpstr>Wingdings</vt:lpstr>
      <vt:lpstr>Composite</vt:lpstr>
      <vt:lpstr>Equation</vt:lpstr>
      <vt:lpstr>RECONNECTING THE PERIPHERAL WAGONS TO THE EURO AREA CORE LOCOMOTIVE: MISSION IMPOSSIBLE? </vt:lpstr>
      <vt:lpstr>Structure of the presentation</vt:lpstr>
      <vt:lpstr>1. Objectives of the study</vt:lpstr>
      <vt:lpstr>PowerPoint Presentation</vt:lpstr>
      <vt:lpstr>2. Main findings</vt:lpstr>
      <vt:lpstr>PowerPoint Presentation</vt:lpstr>
      <vt:lpstr>3. Contributions to the present literature on BSC</vt:lpstr>
      <vt:lpstr>PowerPoint Presentation</vt:lpstr>
      <vt:lpstr>4. Literature review</vt:lpstr>
      <vt:lpstr>Literature review</vt:lpstr>
      <vt:lpstr>Literature review</vt:lpstr>
      <vt:lpstr>Literature review</vt:lpstr>
      <vt:lpstr>PowerPoint Presentation</vt:lpstr>
      <vt:lpstr>PowerPoint Presentation</vt:lpstr>
      <vt:lpstr>4.Methodology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Methodology</vt:lpstr>
      <vt:lpstr>Methodology</vt:lpstr>
      <vt:lpstr>PowerPoint Presentation</vt:lpstr>
      <vt:lpstr>5. Estimation of variables and data description</vt:lpstr>
      <vt:lpstr>PowerPoint Presentation</vt:lpstr>
      <vt:lpstr>5. Estimation of variables and data description</vt:lpstr>
      <vt:lpstr>5. Estimation of variables and data description</vt:lpstr>
      <vt:lpstr>5. Estimation of variables and data description</vt:lpstr>
      <vt:lpstr>5. Estimation of variables and data description</vt:lpstr>
      <vt:lpstr>5. Estimation of variables and data description</vt:lpstr>
      <vt:lpstr>5. Estimation of variables and data description</vt:lpstr>
      <vt:lpstr>5. Estimation of variables and data description</vt:lpstr>
      <vt:lpstr>5. Estimation of variables and data description</vt:lpstr>
      <vt:lpstr>PowerPoint Presentation</vt:lpstr>
      <vt:lpstr>5. Estimation of variables and data description</vt:lpstr>
      <vt:lpstr>Structure of the presentation</vt:lpstr>
      <vt:lpstr>Results from the baseline model</vt:lpstr>
      <vt:lpstr>Results – con’t</vt:lpstr>
      <vt:lpstr>Table 4 PMG estimation of the long-run coefficients of the determinants of supply and demand shock convergence – Interaction dummies (q1:1999 - q4:2013)</vt:lpstr>
      <vt:lpstr>Table 4 PMG estimation of the long-run coefficients of the determinants of supply and demand shock convergence – Interaction dummies (q1:1999 - q4:2013)</vt:lpstr>
      <vt:lpstr>Table 4 PMG estimation of the long-run coefficients of the determinants of supply and demand shock convergence – Interaction dummies (q1:1999 - q4:2013)</vt:lpstr>
      <vt:lpstr>Table 4 PMG estimation of the long-run coefficients of the determinants of supply and demand shock convergence – Interaction dummies (q1:1999 - q4:2013)</vt:lpstr>
      <vt:lpstr>PowerPoint Presentation</vt:lpstr>
      <vt:lpstr>Consistency tests</vt:lpstr>
      <vt:lpstr>Consistency tests</vt:lpstr>
      <vt:lpstr>Structure of the presentation</vt:lpstr>
      <vt:lpstr>Conclusions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the European Integration Speeding Up the Economic Convergence Process of the Transition Countries? A Shock Perspective</dc:title>
  <dc:creator>hp</dc:creator>
  <cp:lastModifiedBy>Igor Velickovski</cp:lastModifiedBy>
  <cp:revision>259</cp:revision>
  <dcterms:created xsi:type="dcterms:W3CDTF">2012-08-04T15:05:48Z</dcterms:created>
  <dcterms:modified xsi:type="dcterms:W3CDTF">2015-12-10T08:17:37Z</dcterms:modified>
</cp:coreProperties>
</file>