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handoutMasterIdLst>
    <p:handoutMasterId r:id="rId19"/>
  </p:handoutMasterIdLst>
  <p:sldIdLst>
    <p:sldId id="256" r:id="rId2"/>
    <p:sldId id="260" r:id="rId3"/>
    <p:sldId id="270" r:id="rId4"/>
    <p:sldId id="263" r:id="rId5"/>
    <p:sldId id="262" r:id="rId6"/>
    <p:sldId id="266" r:id="rId7"/>
    <p:sldId id="272" r:id="rId8"/>
    <p:sldId id="278" r:id="rId9"/>
    <p:sldId id="273" r:id="rId10"/>
    <p:sldId id="280" r:id="rId11"/>
    <p:sldId id="279" r:id="rId12"/>
    <p:sldId id="277" r:id="rId13"/>
    <p:sldId id="271" r:id="rId14"/>
    <p:sldId id="275" r:id="rId15"/>
    <p:sldId id="276" r:id="rId16"/>
    <p:sldId id="268" r:id="rId17"/>
  </p:sldIdLst>
  <p:sldSz cx="9144000" cy="6858000" type="screen4x3"/>
  <p:notesSz cx="6743700" cy="9855200"/>
  <p:defaultTextStyle>
    <a:defPPr>
      <a:defRPr lang="bg-BG"/>
    </a:defPPr>
    <a:lvl1pPr algn="ctr" rtl="0" fontAlgn="base">
      <a:spcBef>
        <a:spcPct val="0"/>
      </a:spcBef>
      <a:spcAft>
        <a:spcPct val="0"/>
      </a:spcAft>
      <a:defRPr b="1" kern="1200">
        <a:solidFill>
          <a:schemeClr val="tx1"/>
        </a:solidFill>
        <a:latin typeface="Verdana" pitchFamily="34" charset="0"/>
        <a:ea typeface="+mn-ea"/>
        <a:cs typeface="Arial" charset="0"/>
      </a:defRPr>
    </a:lvl1pPr>
    <a:lvl2pPr marL="457200" algn="ctr" rtl="0" fontAlgn="base">
      <a:spcBef>
        <a:spcPct val="0"/>
      </a:spcBef>
      <a:spcAft>
        <a:spcPct val="0"/>
      </a:spcAft>
      <a:defRPr b="1" kern="1200">
        <a:solidFill>
          <a:schemeClr val="tx1"/>
        </a:solidFill>
        <a:latin typeface="Verdana" pitchFamily="34" charset="0"/>
        <a:ea typeface="+mn-ea"/>
        <a:cs typeface="Arial" charset="0"/>
      </a:defRPr>
    </a:lvl2pPr>
    <a:lvl3pPr marL="914400" algn="ctr" rtl="0" fontAlgn="base">
      <a:spcBef>
        <a:spcPct val="0"/>
      </a:spcBef>
      <a:spcAft>
        <a:spcPct val="0"/>
      </a:spcAft>
      <a:defRPr b="1" kern="1200">
        <a:solidFill>
          <a:schemeClr val="tx1"/>
        </a:solidFill>
        <a:latin typeface="Verdana" pitchFamily="34" charset="0"/>
        <a:ea typeface="+mn-ea"/>
        <a:cs typeface="Arial" charset="0"/>
      </a:defRPr>
    </a:lvl3pPr>
    <a:lvl4pPr marL="1371600" algn="ctr" rtl="0" fontAlgn="base">
      <a:spcBef>
        <a:spcPct val="0"/>
      </a:spcBef>
      <a:spcAft>
        <a:spcPct val="0"/>
      </a:spcAft>
      <a:defRPr b="1" kern="1200">
        <a:solidFill>
          <a:schemeClr val="tx1"/>
        </a:solidFill>
        <a:latin typeface="Verdana" pitchFamily="34" charset="0"/>
        <a:ea typeface="+mn-ea"/>
        <a:cs typeface="Arial" charset="0"/>
      </a:defRPr>
    </a:lvl4pPr>
    <a:lvl5pPr marL="1828800" algn="ctr" rtl="0" fontAlgn="base">
      <a:spcBef>
        <a:spcPct val="0"/>
      </a:spcBef>
      <a:spcAft>
        <a:spcPct val="0"/>
      </a:spcAft>
      <a:defRPr b="1" kern="1200">
        <a:solidFill>
          <a:schemeClr val="tx1"/>
        </a:solidFill>
        <a:latin typeface="Verdana" pitchFamily="34" charset="0"/>
        <a:ea typeface="+mn-ea"/>
        <a:cs typeface="Arial" charset="0"/>
      </a:defRPr>
    </a:lvl5pPr>
    <a:lvl6pPr marL="2286000" algn="l" defTabSz="914400" rtl="0" eaLnBrk="1" latinLnBrk="0" hangingPunct="1">
      <a:defRPr b="1" kern="1200">
        <a:solidFill>
          <a:schemeClr val="tx1"/>
        </a:solidFill>
        <a:latin typeface="Verdana" pitchFamily="34" charset="0"/>
        <a:ea typeface="+mn-ea"/>
        <a:cs typeface="Arial" charset="0"/>
      </a:defRPr>
    </a:lvl6pPr>
    <a:lvl7pPr marL="2743200" algn="l" defTabSz="914400" rtl="0" eaLnBrk="1" latinLnBrk="0" hangingPunct="1">
      <a:defRPr b="1" kern="1200">
        <a:solidFill>
          <a:schemeClr val="tx1"/>
        </a:solidFill>
        <a:latin typeface="Verdana" pitchFamily="34" charset="0"/>
        <a:ea typeface="+mn-ea"/>
        <a:cs typeface="Arial" charset="0"/>
      </a:defRPr>
    </a:lvl7pPr>
    <a:lvl8pPr marL="3200400" algn="l" defTabSz="914400" rtl="0" eaLnBrk="1" latinLnBrk="0" hangingPunct="1">
      <a:defRPr b="1" kern="1200">
        <a:solidFill>
          <a:schemeClr val="tx1"/>
        </a:solidFill>
        <a:latin typeface="Verdana" pitchFamily="34" charset="0"/>
        <a:ea typeface="+mn-ea"/>
        <a:cs typeface="Arial" charset="0"/>
      </a:defRPr>
    </a:lvl8pPr>
    <a:lvl9pPr marL="3657600" algn="l" defTabSz="914400" rtl="0" eaLnBrk="1" latinLnBrk="0" hangingPunct="1">
      <a:defRPr b="1" kern="1200">
        <a:solidFill>
          <a:schemeClr val="tx1"/>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a:srgbClr val="CCFF99"/>
    <a:srgbClr val="FFFFCC"/>
    <a:srgbClr val="33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42" autoAdjust="0"/>
    <p:restoredTop sz="83010" autoAdjust="0"/>
  </p:normalViewPr>
  <p:slideViewPr>
    <p:cSldViewPr>
      <p:cViewPr>
        <p:scale>
          <a:sx n="75" d="100"/>
          <a:sy n="75" d="100"/>
        </p:scale>
        <p:origin x="-1020" y="-4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2922588"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lvl1pPr>
          </a:lstStyle>
          <a:p>
            <a:pPr>
              <a:defRPr/>
            </a:pPr>
            <a:endParaRPr lang="bg-BG"/>
          </a:p>
        </p:txBody>
      </p:sp>
      <p:sp>
        <p:nvSpPr>
          <p:cNvPr id="50179" name="Rectangle 3"/>
          <p:cNvSpPr>
            <a:spLocks noGrp="1" noChangeArrowheads="1"/>
          </p:cNvSpPr>
          <p:nvPr>
            <p:ph type="dt" sz="quarter" idx="1"/>
          </p:nvPr>
        </p:nvSpPr>
        <p:spPr bwMode="auto">
          <a:xfrm>
            <a:off x="3819525" y="0"/>
            <a:ext cx="2922588"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pPr>
              <a:defRPr/>
            </a:pPr>
            <a:fld id="{D3047C13-37B3-4E4A-93D1-9113EC4B9C2E}" type="datetime1">
              <a:rPr lang="bg-BG"/>
              <a:pPr>
                <a:defRPr/>
              </a:pPr>
              <a:t>27.9.2013 г.</a:t>
            </a:fld>
            <a:endParaRPr lang="bg-BG"/>
          </a:p>
        </p:txBody>
      </p:sp>
      <p:sp>
        <p:nvSpPr>
          <p:cNvPr id="50180" name="Rectangle 4"/>
          <p:cNvSpPr>
            <a:spLocks noGrp="1" noChangeArrowheads="1"/>
          </p:cNvSpPr>
          <p:nvPr>
            <p:ph type="ftr" sz="quarter" idx="2"/>
          </p:nvPr>
        </p:nvSpPr>
        <p:spPr bwMode="auto">
          <a:xfrm>
            <a:off x="0" y="9361488"/>
            <a:ext cx="2922588" cy="4921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lvl1pPr>
          </a:lstStyle>
          <a:p>
            <a:pPr>
              <a:defRPr/>
            </a:pPr>
            <a:endParaRPr lang="bg-BG"/>
          </a:p>
        </p:txBody>
      </p:sp>
      <p:sp>
        <p:nvSpPr>
          <p:cNvPr id="50181" name="Rectangle 5"/>
          <p:cNvSpPr>
            <a:spLocks noGrp="1" noChangeArrowheads="1"/>
          </p:cNvSpPr>
          <p:nvPr>
            <p:ph type="sldNum" sz="quarter" idx="3"/>
          </p:nvPr>
        </p:nvSpPr>
        <p:spPr bwMode="auto">
          <a:xfrm>
            <a:off x="3819525" y="9361488"/>
            <a:ext cx="2922588" cy="4921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pPr>
              <a:defRPr/>
            </a:pPr>
            <a:fld id="{1F5F54BA-ADD8-4735-A32A-FF5CAD91DADD}" type="slidenum">
              <a:rPr lang="bg-BG"/>
              <a:pPr>
                <a:defRPr/>
              </a:pPr>
              <a:t>‹#›</a:t>
            </a:fld>
            <a:endParaRPr lang="bg-BG"/>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2922588"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lvl1pPr>
          </a:lstStyle>
          <a:p>
            <a:pPr>
              <a:defRPr/>
            </a:pPr>
            <a:endParaRPr lang="bg-BG"/>
          </a:p>
        </p:txBody>
      </p:sp>
      <p:sp>
        <p:nvSpPr>
          <p:cNvPr id="92163" name="Rectangle 3"/>
          <p:cNvSpPr>
            <a:spLocks noGrp="1" noChangeArrowheads="1"/>
          </p:cNvSpPr>
          <p:nvPr>
            <p:ph type="dt" idx="1"/>
          </p:nvPr>
        </p:nvSpPr>
        <p:spPr bwMode="auto">
          <a:xfrm>
            <a:off x="3819525" y="0"/>
            <a:ext cx="2922588"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pPr>
              <a:defRPr/>
            </a:pPr>
            <a:fld id="{73F42B22-5A7C-4F89-838E-FC04BF47A781}" type="datetime1">
              <a:rPr lang="bg-BG"/>
              <a:pPr>
                <a:defRPr/>
              </a:pPr>
              <a:t>27.9.2013 г.</a:t>
            </a:fld>
            <a:endParaRPr lang="bg-BG"/>
          </a:p>
        </p:txBody>
      </p:sp>
      <p:sp>
        <p:nvSpPr>
          <p:cNvPr id="18436" name="Rectangle 4"/>
          <p:cNvSpPr>
            <a:spLocks noGrp="1" noRot="1" noChangeAspect="1" noChangeArrowheads="1" noTextEdit="1"/>
          </p:cNvSpPr>
          <p:nvPr>
            <p:ph type="sldImg" idx="2"/>
          </p:nvPr>
        </p:nvSpPr>
        <p:spPr bwMode="auto">
          <a:xfrm>
            <a:off x="908050" y="739775"/>
            <a:ext cx="4927600" cy="3695700"/>
          </a:xfrm>
          <a:prstGeom prst="rect">
            <a:avLst/>
          </a:prstGeom>
          <a:noFill/>
          <a:ln w="9525">
            <a:solidFill>
              <a:srgbClr val="000000"/>
            </a:solidFill>
            <a:miter lim="800000"/>
            <a:headEnd/>
            <a:tailEnd/>
          </a:ln>
        </p:spPr>
      </p:sp>
      <p:sp>
        <p:nvSpPr>
          <p:cNvPr id="92165" name="Rectangle 5"/>
          <p:cNvSpPr>
            <a:spLocks noGrp="1" noChangeArrowheads="1"/>
          </p:cNvSpPr>
          <p:nvPr>
            <p:ph type="body" sz="quarter" idx="3"/>
          </p:nvPr>
        </p:nvSpPr>
        <p:spPr bwMode="auto">
          <a:xfrm>
            <a:off x="674688" y="4681538"/>
            <a:ext cx="5394325" cy="44338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bg-BG" noProof="0" smtClean="0"/>
              <a:t>Click to edit Master text styles</a:t>
            </a:r>
          </a:p>
          <a:p>
            <a:pPr lvl="1"/>
            <a:r>
              <a:rPr lang="bg-BG" noProof="0" smtClean="0"/>
              <a:t>Second level</a:t>
            </a:r>
          </a:p>
          <a:p>
            <a:pPr lvl="2"/>
            <a:r>
              <a:rPr lang="bg-BG" noProof="0" smtClean="0"/>
              <a:t>Third level</a:t>
            </a:r>
          </a:p>
          <a:p>
            <a:pPr lvl="3"/>
            <a:r>
              <a:rPr lang="bg-BG" noProof="0" smtClean="0"/>
              <a:t>Fourth level</a:t>
            </a:r>
          </a:p>
          <a:p>
            <a:pPr lvl="4"/>
            <a:r>
              <a:rPr lang="bg-BG" noProof="0" smtClean="0"/>
              <a:t>Fifth level</a:t>
            </a:r>
          </a:p>
        </p:txBody>
      </p:sp>
      <p:sp>
        <p:nvSpPr>
          <p:cNvPr id="92166" name="Rectangle 6"/>
          <p:cNvSpPr>
            <a:spLocks noGrp="1" noChangeArrowheads="1"/>
          </p:cNvSpPr>
          <p:nvPr>
            <p:ph type="ftr" sz="quarter" idx="4"/>
          </p:nvPr>
        </p:nvSpPr>
        <p:spPr bwMode="auto">
          <a:xfrm>
            <a:off x="0" y="9361488"/>
            <a:ext cx="2922588" cy="4921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lvl1pPr>
          </a:lstStyle>
          <a:p>
            <a:pPr>
              <a:defRPr/>
            </a:pPr>
            <a:endParaRPr lang="bg-BG"/>
          </a:p>
        </p:txBody>
      </p:sp>
      <p:sp>
        <p:nvSpPr>
          <p:cNvPr id="92167" name="Rectangle 7"/>
          <p:cNvSpPr>
            <a:spLocks noGrp="1" noChangeArrowheads="1"/>
          </p:cNvSpPr>
          <p:nvPr>
            <p:ph type="sldNum" sz="quarter" idx="5"/>
          </p:nvPr>
        </p:nvSpPr>
        <p:spPr bwMode="auto">
          <a:xfrm>
            <a:off x="3819525" y="9361488"/>
            <a:ext cx="2922588" cy="4921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pPr>
              <a:defRPr/>
            </a:pPr>
            <a:fld id="{BF6CEC9B-0A63-4217-8B15-932E1AABD55D}" type="slidenum">
              <a:rPr lang="bg-BG"/>
              <a:pPr>
                <a:defRPr/>
              </a:pPr>
              <a:t>‹#›</a:t>
            </a:fld>
            <a:endParaRPr lang="bg-BG"/>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Verdana" pitchFamily="34" charset="0"/>
        <a:ea typeface="+mn-ea"/>
        <a:cs typeface="Arial" charset="0"/>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Arial" charset="0"/>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dt" sz="quarter" idx="1"/>
          </p:nvPr>
        </p:nvSpPr>
        <p:spPr>
          <a:noFill/>
        </p:spPr>
        <p:txBody>
          <a:bodyPr/>
          <a:lstStyle/>
          <a:p>
            <a:fld id="{0E60C1BD-81D1-473C-BF25-4271908AFA2D}" type="datetime1">
              <a:rPr lang="bg-BG" smtClean="0"/>
              <a:pPr/>
              <a:t>27.9.2013 г.</a:t>
            </a:fld>
            <a:endParaRPr lang="bg-BG" smtClean="0"/>
          </a:p>
        </p:txBody>
      </p:sp>
      <p:sp>
        <p:nvSpPr>
          <p:cNvPr id="19459" name="Rectangle 7"/>
          <p:cNvSpPr>
            <a:spLocks noGrp="1" noChangeArrowheads="1"/>
          </p:cNvSpPr>
          <p:nvPr>
            <p:ph type="sldNum" sz="quarter" idx="5"/>
          </p:nvPr>
        </p:nvSpPr>
        <p:spPr>
          <a:noFill/>
        </p:spPr>
        <p:txBody>
          <a:bodyPr/>
          <a:lstStyle/>
          <a:p>
            <a:fld id="{62C9640D-DBD1-43B1-8499-B9925AA39196}" type="slidenum">
              <a:rPr lang="bg-BG" smtClean="0"/>
              <a:pPr/>
              <a:t>1</a:t>
            </a:fld>
            <a:endParaRPr lang="bg-BG" smtClean="0"/>
          </a:p>
        </p:txBody>
      </p:sp>
      <p:sp>
        <p:nvSpPr>
          <p:cNvPr id="19460" name="Rectangle 2"/>
          <p:cNvSpPr>
            <a:spLocks noGrp="1" noRot="1" noChangeAspect="1" noChangeArrowheads="1" noTextEdit="1"/>
          </p:cNvSpPr>
          <p:nvPr>
            <p:ph type="sldImg"/>
          </p:nvPr>
        </p:nvSpPr>
        <p:spPr>
          <a:ln/>
        </p:spPr>
      </p:sp>
      <p:sp>
        <p:nvSpPr>
          <p:cNvPr id="1946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p:spPr>
        <p:txBody>
          <a:bodyPr/>
          <a:lstStyle/>
          <a:p>
            <a:r>
              <a:rPr lang="en-GB" b="1" smtClean="0">
                <a:solidFill>
                  <a:srgbClr val="000000"/>
                </a:solidFill>
                <a:latin typeface="Arial" charset="0"/>
              </a:rPr>
              <a:t>Constantly increasing requirements for the quality, coverage and timeliness</a:t>
            </a:r>
            <a:r>
              <a:rPr lang="en-GB" smtClean="0">
                <a:solidFill>
                  <a:srgbClr val="000000"/>
                </a:solidFill>
                <a:latin typeface="Arial" charset="0"/>
              </a:rPr>
              <a:t> of the statistical data, necessitating constant development and improvement in the collection and compilation practices.</a:t>
            </a:r>
            <a:endParaRPr lang="en-US" smtClean="0">
              <a:latin typeface="Arial" charset="0"/>
            </a:endParaRPr>
          </a:p>
          <a:p>
            <a:endParaRPr lang="en-US" smtClean="0">
              <a:latin typeface="Arial" charset="0"/>
            </a:endParaRPr>
          </a:p>
          <a:p>
            <a:r>
              <a:rPr lang="en-US" smtClean="0">
                <a:latin typeface="Arial" charset="0"/>
              </a:rPr>
              <a:t>In accordance with Regulation (EC) No 924/2009 of the European Parliament and of the Council of 16 September 2009 on cross-border payments in the Community and repealing Regulation (EC) No 2560/2001 with effect from January 2010, </a:t>
            </a:r>
            <a:r>
              <a:rPr lang="en-US" b="1" smtClean="0">
                <a:latin typeface="Arial" charset="0"/>
              </a:rPr>
              <a:t>the settlement-based national reporting obligations on payment service providers for balance of payments statistics related to payment transactions of their customers up to EUR 50 000 were removed</a:t>
            </a:r>
          </a:p>
          <a:p>
            <a:r>
              <a:rPr lang="en-US" smtClean="0">
                <a:latin typeface="Arial" charset="0"/>
              </a:rPr>
              <a:t>Led to loss of information and stronger need to directly approach companies involved in transactions with non-residents.</a:t>
            </a:r>
          </a:p>
          <a:p>
            <a:endParaRPr lang="bg-BG" smtClean="0"/>
          </a:p>
        </p:txBody>
      </p:sp>
      <p:sp>
        <p:nvSpPr>
          <p:cNvPr id="20484" name="Date Placeholder 3"/>
          <p:cNvSpPr>
            <a:spLocks noGrp="1"/>
          </p:cNvSpPr>
          <p:nvPr>
            <p:ph type="dt" sz="quarter" idx="1"/>
          </p:nvPr>
        </p:nvSpPr>
        <p:spPr>
          <a:noFill/>
        </p:spPr>
        <p:txBody>
          <a:bodyPr/>
          <a:lstStyle/>
          <a:p>
            <a:fld id="{86005DDE-836C-480A-9757-E4EEB1AA7EA4}" type="datetime1">
              <a:rPr lang="bg-BG" smtClean="0"/>
              <a:pPr/>
              <a:t>27.9.2013 г.</a:t>
            </a:fld>
            <a:endParaRPr lang="bg-BG" smtClean="0"/>
          </a:p>
        </p:txBody>
      </p:sp>
      <p:sp>
        <p:nvSpPr>
          <p:cNvPr id="20485" name="Slide Number Placeholder 4"/>
          <p:cNvSpPr>
            <a:spLocks noGrp="1"/>
          </p:cNvSpPr>
          <p:nvPr>
            <p:ph type="sldNum" sz="quarter" idx="5"/>
          </p:nvPr>
        </p:nvSpPr>
        <p:spPr>
          <a:noFill/>
        </p:spPr>
        <p:txBody>
          <a:bodyPr/>
          <a:lstStyle/>
          <a:p>
            <a:fld id="{78FFAC4D-7D4F-4BE6-8DC0-41E41BF9246C}" type="slidenum">
              <a:rPr lang="bg-BG" smtClean="0"/>
              <a:pPr/>
              <a:t>4</a:t>
            </a:fld>
            <a:endParaRPr lang="bg-BG"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p:spPr>
        <p:txBody>
          <a:bodyPr/>
          <a:lstStyle/>
          <a:p>
            <a:endParaRPr lang="bg-BG" smtClean="0"/>
          </a:p>
        </p:txBody>
      </p:sp>
      <p:sp>
        <p:nvSpPr>
          <p:cNvPr id="21508" name="Date Placeholder 3"/>
          <p:cNvSpPr>
            <a:spLocks noGrp="1"/>
          </p:cNvSpPr>
          <p:nvPr>
            <p:ph type="dt" sz="quarter" idx="1"/>
          </p:nvPr>
        </p:nvSpPr>
        <p:spPr>
          <a:noFill/>
        </p:spPr>
        <p:txBody>
          <a:bodyPr/>
          <a:lstStyle/>
          <a:p>
            <a:fld id="{F56086E9-513E-41ED-A981-0600D238E526}" type="datetime1">
              <a:rPr lang="bg-BG" smtClean="0"/>
              <a:pPr/>
              <a:t>27.9.2013 г.</a:t>
            </a:fld>
            <a:endParaRPr lang="bg-BG" smtClean="0"/>
          </a:p>
        </p:txBody>
      </p:sp>
      <p:sp>
        <p:nvSpPr>
          <p:cNvPr id="21509" name="Slide Number Placeholder 4"/>
          <p:cNvSpPr>
            <a:spLocks noGrp="1"/>
          </p:cNvSpPr>
          <p:nvPr>
            <p:ph type="sldNum" sz="quarter" idx="5"/>
          </p:nvPr>
        </p:nvSpPr>
        <p:spPr>
          <a:noFill/>
        </p:spPr>
        <p:txBody>
          <a:bodyPr/>
          <a:lstStyle/>
          <a:p>
            <a:fld id="{B47C07B1-9628-4770-A1B8-945E9FE3B1C7}" type="slidenum">
              <a:rPr lang="bg-BG" smtClean="0"/>
              <a:pPr/>
              <a:t>5</a:t>
            </a:fld>
            <a:endParaRPr lang="bg-BG"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85000" lnSpcReduction="20000"/>
          </a:bodyPr>
          <a:lstStyle/>
          <a:p>
            <a:pPr lvl="1" eaLnBrk="1" hangingPunct="1">
              <a:lnSpc>
                <a:spcPct val="80000"/>
              </a:lnSpc>
              <a:defRPr/>
            </a:pPr>
            <a:r>
              <a:rPr lang="en-US" sz="1800" dirty="0" smtClean="0"/>
              <a:t>The quality and the scope of the data collected by the banks depend to a great extent on the threshold above which they report the transactions between residents and non-residents. Raising the threshold without alternative source for these data would have considerably deteriorated the quality of the balance of payments data and particularly of the current account. The analysis showed that the loss of information for some services items could reach up to 90%. For that reason the BNB has changed the methodology for collection and compilation of data on other services and other items in the current account that still relied on the settlement data.</a:t>
            </a:r>
          </a:p>
          <a:p>
            <a:pPr lvl="1" eaLnBrk="1" hangingPunct="1">
              <a:lnSpc>
                <a:spcPct val="80000"/>
              </a:lnSpc>
              <a:defRPr/>
            </a:pPr>
            <a:r>
              <a:rPr lang="en-US" sz="1800" dirty="0" smtClean="0"/>
              <a:t>As of the beginning of 2010 the BNB started conducting regular quarterly survey among enterprises trading internationally in services. Based on the results of the survey, with the publication of January 2011 balance of payments figures, data on other services for 2010 are revised. For the purpose of the monthly publications data on other services item is based on the settlement data from banks for the transactions above the threshold of BGN 100 000 and BNB estimations for transactions below the threshold. After the quarterly reports by enterprises are processed data is to be revised.</a:t>
            </a:r>
          </a:p>
          <a:p>
            <a:pPr>
              <a:defRPr/>
            </a:pPr>
            <a:endParaRPr lang="bg-BG" dirty="0"/>
          </a:p>
        </p:txBody>
      </p:sp>
      <p:sp>
        <p:nvSpPr>
          <p:cNvPr id="22532" name="Date Placeholder 3"/>
          <p:cNvSpPr>
            <a:spLocks noGrp="1"/>
          </p:cNvSpPr>
          <p:nvPr>
            <p:ph type="dt" sz="quarter" idx="1"/>
          </p:nvPr>
        </p:nvSpPr>
        <p:spPr>
          <a:noFill/>
        </p:spPr>
        <p:txBody>
          <a:bodyPr/>
          <a:lstStyle/>
          <a:p>
            <a:fld id="{FC89ACB3-55CF-4769-BAFF-A5B62586BB20}" type="datetime1">
              <a:rPr lang="bg-BG" smtClean="0"/>
              <a:pPr/>
              <a:t>27.9.2013 г.</a:t>
            </a:fld>
            <a:endParaRPr lang="bg-BG" smtClean="0"/>
          </a:p>
        </p:txBody>
      </p:sp>
      <p:sp>
        <p:nvSpPr>
          <p:cNvPr id="22533" name="Slide Number Placeholder 4"/>
          <p:cNvSpPr>
            <a:spLocks noGrp="1"/>
          </p:cNvSpPr>
          <p:nvPr>
            <p:ph type="sldNum" sz="quarter" idx="5"/>
          </p:nvPr>
        </p:nvSpPr>
        <p:spPr>
          <a:noFill/>
        </p:spPr>
        <p:txBody>
          <a:bodyPr/>
          <a:lstStyle/>
          <a:p>
            <a:fld id="{7A4B177A-279C-4CFE-AE4D-C6FC71CDC07F}" type="slidenum">
              <a:rPr lang="bg-BG" smtClean="0"/>
              <a:pPr/>
              <a:t>9</a:t>
            </a:fld>
            <a:endParaRPr lang="bg-BG"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85000" lnSpcReduction="20000"/>
          </a:bodyPr>
          <a:lstStyle/>
          <a:p>
            <a:pPr>
              <a:defRPr/>
            </a:pPr>
            <a:endParaRPr lang="bg-BG" dirty="0"/>
          </a:p>
        </p:txBody>
      </p:sp>
      <p:sp>
        <p:nvSpPr>
          <p:cNvPr id="23556" name="Date Placeholder 3"/>
          <p:cNvSpPr>
            <a:spLocks noGrp="1"/>
          </p:cNvSpPr>
          <p:nvPr>
            <p:ph type="dt" sz="quarter" idx="1"/>
          </p:nvPr>
        </p:nvSpPr>
        <p:spPr>
          <a:noFill/>
        </p:spPr>
        <p:txBody>
          <a:bodyPr/>
          <a:lstStyle/>
          <a:p>
            <a:fld id="{886652CE-0955-49B3-8615-7B25640BAFEC}" type="datetime1">
              <a:rPr lang="bg-BG" smtClean="0"/>
              <a:pPr/>
              <a:t>27.9.2013 г.</a:t>
            </a:fld>
            <a:endParaRPr lang="bg-BG" smtClean="0"/>
          </a:p>
        </p:txBody>
      </p:sp>
      <p:sp>
        <p:nvSpPr>
          <p:cNvPr id="23557" name="Slide Number Placeholder 4"/>
          <p:cNvSpPr>
            <a:spLocks noGrp="1"/>
          </p:cNvSpPr>
          <p:nvPr>
            <p:ph type="sldNum" sz="quarter" idx="5"/>
          </p:nvPr>
        </p:nvSpPr>
        <p:spPr>
          <a:noFill/>
        </p:spPr>
        <p:txBody>
          <a:bodyPr/>
          <a:lstStyle/>
          <a:p>
            <a:fld id="{0AFBBB73-E658-4662-84CB-B5058E4AD3C0}" type="slidenum">
              <a:rPr lang="bg-BG" smtClean="0"/>
              <a:pPr/>
              <a:t>10</a:t>
            </a:fld>
            <a:endParaRPr lang="bg-BG"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85000" lnSpcReduction="20000"/>
          </a:bodyPr>
          <a:lstStyle/>
          <a:p>
            <a:pPr>
              <a:defRPr/>
            </a:pPr>
            <a:endParaRPr lang="bg-BG" dirty="0"/>
          </a:p>
        </p:txBody>
      </p:sp>
      <p:sp>
        <p:nvSpPr>
          <p:cNvPr id="24580" name="Date Placeholder 3"/>
          <p:cNvSpPr>
            <a:spLocks noGrp="1"/>
          </p:cNvSpPr>
          <p:nvPr>
            <p:ph type="dt" sz="quarter" idx="1"/>
          </p:nvPr>
        </p:nvSpPr>
        <p:spPr>
          <a:noFill/>
        </p:spPr>
        <p:txBody>
          <a:bodyPr/>
          <a:lstStyle/>
          <a:p>
            <a:fld id="{C6B3C544-216E-40A5-98B1-9760DB63D152}" type="datetime1">
              <a:rPr lang="bg-BG" smtClean="0"/>
              <a:pPr/>
              <a:t>27.9.2013 г.</a:t>
            </a:fld>
            <a:endParaRPr lang="bg-BG" smtClean="0"/>
          </a:p>
        </p:txBody>
      </p:sp>
      <p:sp>
        <p:nvSpPr>
          <p:cNvPr id="24581" name="Slide Number Placeholder 4"/>
          <p:cNvSpPr>
            <a:spLocks noGrp="1"/>
          </p:cNvSpPr>
          <p:nvPr>
            <p:ph type="sldNum" sz="quarter" idx="5"/>
          </p:nvPr>
        </p:nvSpPr>
        <p:spPr>
          <a:noFill/>
        </p:spPr>
        <p:txBody>
          <a:bodyPr/>
          <a:lstStyle/>
          <a:p>
            <a:fld id="{00496E20-7B0A-45A5-B288-EFF83C9EBA8D}" type="slidenum">
              <a:rPr lang="bg-BG" smtClean="0"/>
              <a:pPr/>
              <a:t>11</a:t>
            </a:fld>
            <a:endParaRPr lang="bg-BG"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85000" lnSpcReduction="20000"/>
          </a:bodyPr>
          <a:lstStyle/>
          <a:p>
            <a:pPr>
              <a:defRPr/>
            </a:pPr>
            <a:endParaRPr lang="bg-BG" dirty="0"/>
          </a:p>
        </p:txBody>
      </p:sp>
      <p:sp>
        <p:nvSpPr>
          <p:cNvPr id="25604" name="Date Placeholder 3"/>
          <p:cNvSpPr>
            <a:spLocks noGrp="1"/>
          </p:cNvSpPr>
          <p:nvPr>
            <p:ph type="dt" sz="quarter" idx="1"/>
          </p:nvPr>
        </p:nvSpPr>
        <p:spPr>
          <a:noFill/>
        </p:spPr>
        <p:txBody>
          <a:bodyPr/>
          <a:lstStyle/>
          <a:p>
            <a:fld id="{0C83D5C7-6A62-437E-933F-5577659C3F81}" type="datetime1">
              <a:rPr lang="bg-BG" smtClean="0"/>
              <a:pPr/>
              <a:t>27.9.2013 г.</a:t>
            </a:fld>
            <a:endParaRPr lang="bg-BG" smtClean="0"/>
          </a:p>
        </p:txBody>
      </p:sp>
      <p:sp>
        <p:nvSpPr>
          <p:cNvPr id="25605" name="Slide Number Placeholder 4"/>
          <p:cNvSpPr>
            <a:spLocks noGrp="1"/>
          </p:cNvSpPr>
          <p:nvPr>
            <p:ph type="sldNum" sz="quarter" idx="5"/>
          </p:nvPr>
        </p:nvSpPr>
        <p:spPr>
          <a:noFill/>
        </p:spPr>
        <p:txBody>
          <a:bodyPr/>
          <a:lstStyle/>
          <a:p>
            <a:fld id="{48DA6890-3800-4559-B253-40440E9FA68A}" type="slidenum">
              <a:rPr lang="bg-BG" smtClean="0"/>
              <a:pPr/>
              <a:t>12</a:t>
            </a:fld>
            <a:endParaRPr lang="bg-BG"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85000" lnSpcReduction="20000"/>
          </a:bodyPr>
          <a:lstStyle/>
          <a:p>
            <a:pPr>
              <a:defRPr/>
            </a:pPr>
            <a:endParaRPr lang="bg-BG" dirty="0"/>
          </a:p>
        </p:txBody>
      </p:sp>
      <p:sp>
        <p:nvSpPr>
          <p:cNvPr id="26628" name="Date Placeholder 3"/>
          <p:cNvSpPr>
            <a:spLocks noGrp="1"/>
          </p:cNvSpPr>
          <p:nvPr>
            <p:ph type="dt" sz="quarter" idx="1"/>
          </p:nvPr>
        </p:nvSpPr>
        <p:spPr>
          <a:noFill/>
        </p:spPr>
        <p:txBody>
          <a:bodyPr/>
          <a:lstStyle/>
          <a:p>
            <a:fld id="{A83E23B1-87FC-482D-B64F-C9FD5369D8C5}" type="datetime1">
              <a:rPr lang="bg-BG" smtClean="0"/>
              <a:pPr/>
              <a:t>27.9.2013 г.</a:t>
            </a:fld>
            <a:endParaRPr lang="bg-BG" smtClean="0"/>
          </a:p>
        </p:txBody>
      </p:sp>
      <p:sp>
        <p:nvSpPr>
          <p:cNvPr id="26629" name="Slide Number Placeholder 4"/>
          <p:cNvSpPr>
            <a:spLocks noGrp="1"/>
          </p:cNvSpPr>
          <p:nvPr>
            <p:ph type="sldNum" sz="quarter" idx="5"/>
          </p:nvPr>
        </p:nvSpPr>
        <p:spPr>
          <a:noFill/>
        </p:spPr>
        <p:txBody>
          <a:bodyPr/>
          <a:lstStyle/>
          <a:p>
            <a:fld id="{E60A7353-8AA2-448E-A3B4-D9EA9C85D1B3}" type="slidenum">
              <a:rPr lang="bg-BG" smtClean="0"/>
              <a:pPr/>
              <a:t>13</a:t>
            </a:fld>
            <a:endParaRPr lang="bg-BG"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dt" sz="quarter" idx="1"/>
          </p:nvPr>
        </p:nvSpPr>
        <p:spPr>
          <a:noFill/>
        </p:spPr>
        <p:txBody>
          <a:bodyPr/>
          <a:lstStyle/>
          <a:p>
            <a:fld id="{A56077E9-0345-4638-80FF-1820526DBFB3}" type="datetime1">
              <a:rPr lang="bg-BG" smtClean="0"/>
              <a:pPr/>
              <a:t>27.9.2013 г.</a:t>
            </a:fld>
            <a:endParaRPr lang="bg-BG" smtClean="0"/>
          </a:p>
        </p:txBody>
      </p:sp>
      <p:sp>
        <p:nvSpPr>
          <p:cNvPr id="27651" name="Rectangle 7"/>
          <p:cNvSpPr>
            <a:spLocks noGrp="1" noChangeArrowheads="1"/>
          </p:cNvSpPr>
          <p:nvPr>
            <p:ph type="sldNum" sz="quarter" idx="5"/>
          </p:nvPr>
        </p:nvSpPr>
        <p:spPr>
          <a:noFill/>
        </p:spPr>
        <p:txBody>
          <a:bodyPr/>
          <a:lstStyle/>
          <a:p>
            <a:fld id="{6E991911-302D-48EC-A6C8-573721CE76B6}" type="slidenum">
              <a:rPr lang="bg-BG" smtClean="0"/>
              <a:pPr/>
              <a:t>16</a:t>
            </a:fld>
            <a:endParaRPr lang="bg-BG" smtClean="0"/>
          </a:p>
        </p:txBody>
      </p:sp>
      <p:sp>
        <p:nvSpPr>
          <p:cNvPr id="27652" name="Rectangle 2"/>
          <p:cNvSpPr>
            <a:spLocks noGrp="1" noRot="1" noChangeAspect="1" noChangeArrowheads="1" noTextEdit="1"/>
          </p:cNvSpPr>
          <p:nvPr>
            <p:ph type="sldImg"/>
          </p:nvPr>
        </p:nvSpPr>
        <p:spPr>
          <a:ln/>
        </p:spPr>
      </p:sp>
      <p:sp>
        <p:nvSpPr>
          <p:cNvPr id="2765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bg-BG"/>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bg-BG"/>
          </a:p>
        </p:txBody>
      </p:sp>
      <p:sp>
        <p:nvSpPr>
          <p:cNvPr id="4" name="Rectangle 4"/>
          <p:cNvSpPr>
            <a:spLocks noGrp="1" noChangeArrowheads="1"/>
          </p:cNvSpPr>
          <p:nvPr>
            <p:ph type="dt" sz="half" idx="10"/>
          </p:nvPr>
        </p:nvSpPr>
        <p:spPr>
          <a:ln/>
        </p:spPr>
        <p:txBody>
          <a:bodyPr/>
          <a:lstStyle>
            <a:lvl1pPr>
              <a:defRPr/>
            </a:lvl1pPr>
          </a:lstStyle>
          <a:p>
            <a:pPr>
              <a:defRPr/>
            </a:pPr>
            <a:endParaRPr lang="bg-BG"/>
          </a:p>
        </p:txBody>
      </p:sp>
      <p:sp>
        <p:nvSpPr>
          <p:cNvPr id="5" name="Rectangle 5"/>
          <p:cNvSpPr>
            <a:spLocks noGrp="1" noChangeArrowheads="1"/>
          </p:cNvSpPr>
          <p:nvPr>
            <p:ph type="ftr" sz="quarter" idx="11"/>
          </p:nvPr>
        </p:nvSpPr>
        <p:spPr>
          <a:ln/>
        </p:spPr>
        <p:txBody>
          <a:bodyPr/>
          <a:lstStyle>
            <a:lvl1pPr>
              <a:defRPr/>
            </a:lvl1pPr>
          </a:lstStyle>
          <a:p>
            <a:pPr>
              <a:defRPr/>
            </a:pPr>
            <a:endParaRPr lang="bg-BG"/>
          </a:p>
        </p:txBody>
      </p:sp>
      <p:sp>
        <p:nvSpPr>
          <p:cNvPr id="6" name="Rectangle 6"/>
          <p:cNvSpPr>
            <a:spLocks noGrp="1" noChangeArrowheads="1"/>
          </p:cNvSpPr>
          <p:nvPr>
            <p:ph type="sldNum" sz="quarter" idx="12"/>
          </p:nvPr>
        </p:nvSpPr>
        <p:spPr>
          <a:ln/>
        </p:spPr>
        <p:txBody>
          <a:bodyPr/>
          <a:lstStyle>
            <a:lvl1pPr>
              <a:defRPr/>
            </a:lvl1pPr>
          </a:lstStyle>
          <a:p>
            <a:pPr>
              <a:defRPr/>
            </a:pPr>
            <a:fld id="{182383B7-A435-4B0B-87AE-52660912D462}" type="slidenum">
              <a:rPr lang="bg-BG"/>
              <a:pPr>
                <a:defRPr/>
              </a:pPr>
              <a:t>‹#›</a:t>
            </a:fld>
            <a:endParaRPr lang="bg-B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Rectangle 4"/>
          <p:cNvSpPr>
            <a:spLocks noGrp="1" noChangeArrowheads="1"/>
          </p:cNvSpPr>
          <p:nvPr>
            <p:ph type="dt" sz="half" idx="10"/>
          </p:nvPr>
        </p:nvSpPr>
        <p:spPr>
          <a:ln/>
        </p:spPr>
        <p:txBody>
          <a:bodyPr/>
          <a:lstStyle>
            <a:lvl1pPr>
              <a:defRPr/>
            </a:lvl1pPr>
          </a:lstStyle>
          <a:p>
            <a:pPr>
              <a:defRPr/>
            </a:pPr>
            <a:endParaRPr lang="bg-BG"/>
          </a:p>
        </p:txBody>
      </p:sp>
      <p:sp>
        <p:nvSpPr>
          <p:cNvPr id="5" name="Rectangle 5"/>
          <p:cNvSpPr>
            <a:spLocks noGrp="1" noChangeArrowheads="1"/>
          </p:cNvSpPr>
          <p:nvPr>
            <p:ph type="ftr" sz="quarter" idx="11"/>
          </p:nvPr>
        </p:nvSpPr>
        <p:spPr>
          <a:ln/>
        </p:spPr>
        <p:txBody>
          <a:bodyPr/>
          <a:lstStyle>
            <a:lvl1pPr>
              <a:defRPr/>
            </a:lvl1pPr>
          </a:lstStyle>
          <a:p>
            <a:pPr>
              <a:defRPr/>
            </a:pPr>
            <a:endParaRPr lang="bg-BG"/>
          </a:p>
        </p:txBody>
      </p:sp>
      <p:sp>
        <p:nvSpPr>
          <p:cNvPr id="6" name="Rectangle 6"/>
          <p:cNvSpPr>
            <a:spLocks noGrp="1" noChangeArrowheads="1"/>
          </p:cNvSpPr>
          <p:nvPr>
            <p:ph type="sldNum" sz="quarter" idx="12"/>
          </p:nvPr>
        </p:nvSpPr>
        <p:spPr>
          <a:ln/>
        </p:spPr>
        <p:txBody>
          <a:bodyPr/>
          <a:lstStyle>
            <a:lvl1pPr>
              <a:defRPr/>
            </a:lvl1pPr>
          </a:lstStyle>
          <a:p>
            <a:pPr>
              <a:defRPr/>
            </a:pPr>
            <a:fld id="{447D1F1E-3F65-4B05-B350-D19C98D3B040}" type="slidenum">
              <a:rPr lang="bg-BG"/>
              <a:pPr>
                <a:defRPr/>
              </a:pPr>
              <a:t>‹#›</a:t>
            </a:fld>
            <a:endParaRPr lang="bg-B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bg-B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Rectangle 4"/>
          <p:cNvSpPr>
            <a:spLocks noGrp="1" noChangeArrowheads="1"/>
          </p:cNvSpPr>
          <p:nvPr>
            <p:ph type="dt" sz="half" idx="10"/>
          </p:nvPr>
        </p:nvSpPr>
        <p:spPr>
          <a:ln/>
        </p:spPr>
        <p:txBody>
          <a:bodyPr/>
          <a:lstStyle>
            <a:lvl1pPr>
              <a:defRPr/>
            </a:lvl1pPr>
          </a:lstStyle>
          <a:p>
            <a:pPr>
              <a:defRPr/>
            </a:pPr>
            <a:endParaRPr lang="bg-BG"/>
          </a:p>
        </p:txBody>
      </p:sp>
      <p:sp>
        <p:nvSpPr>
          <p:cNvPr id="5" name="Rectangle 5"/>
          <p:cNvSpPr>
            <a:spLocks noGrp="1" noChangeArrowheads="1"/>
          </p:cNvSpPr>
          <p:nvPr>
            <p:ph type="ftr" sz="quarter" idx="11"/>
          </p:nvPr>
        </p:nvSpPr>
        <p:spPr>
          <a:ln/>
        </p:spPr>
        <p:txBody>
          <a:bodyPr/>
          <a:lstStyle>
            <a:lvl1pPr>
              <a:defRPr/>
            </a:lvl1pPr>
          </a:lstStyle>
          <a:p>
            <a:pPr>
              <a:defRPr/>
            </a:pPr>
            <a:endParaRPr lang="bg-BG"/>
          </a:p>
        </p:txBody>
      </p:sp>
      <p:sp>
        <p:nvSpPr>
          <p:cNvPr id="6" name="Rectangle 6"/>
          <p:cNvSpPr>
            <a:spLocks noGrp="1" noChangeArrowheads="1"/>
          </p:cNvSpPr>
          <p:nvPr>
            <p:ph type="sldNum" sz="quarter" idx="12"/>
          </p:nvPr>
        </p:nvSpPr>
        <p:spPr>
          <a:ln/>
        </p:spPr>
        <p:txBody>
          <a:bodyPr/>
          <a:lstStyle>
            <a:lvl1pPr>
              <a:defRPr/>
            </a:lvl1pPr>
          </a:lstStyle>
          <a:p>
            <a:pPr>
              <a:defRPr/>
            </a:pPr>
            <a:fld id="{A132DC4C-3B52-40ED-9B93-C5764D3F36E1}" type="slidenum">
              <a:rPr lang="bg-BG"/>
              <a:pPr>
                <a:defRPr/>
              </a:pPr>
              <a:t>‹#›</a:t>
            </a:fld>
            <a:endParaRPr lang="bg-B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Rectangle 4"/>
          <p:cNvSpPr>
            <a:spLocks noGrp="1" noChangeArrowheads="1"/>
          </p:cNvSpPr>
          <p:nvPr>
            <p:ph type="dt" sz="half" idx="10"/>
          </p:nvPr>
        </p:nvSpPr>
        <p:spPr>
          <a:ln/>
        </p:spPr>
        <p:txBody>
          <a:bodyPr/>
          <a:lstStyle>
            <a:lvl1pPr>
              <a:defRPr/>
            </a:lvl1pPr>
          </a:lstStyle>
          <a:p>
            <a:pPr>
              <a:defRPr/>
            </a:pPr>
            <a:endParaRPr lang="bg-BG"/>
          </a:p>
        </p:txBody>
      </p:sp>
      <p:sp>
        <p:nvSpPr>
          <p:cNvPr id="5" name="Rectangle 5"/>
          <p:cNvSpPr>
            <a:spLocks noGrp="1" noChangeArrowheads="1"/>
          </p:cNvSpPr>
          <p:nvPr>
            <p:ph type="ftr" sz="quarter" idx="11"/>
          </p:nvPr>
        </p:nvSpPr>
        <p:spPr>
          <a:ln/>
        </p:spPr>
        <p:txBody>
          <a:bodyPr/>
          <a:lstStyle>
            <a:lvl1pPr>
              <a:defRPr/>
            </a:lvl1pPr>
          </a:lstStyle>
          <a:p>
            <a:pPr>
              <a:defRPr/>
            </a:pPr>
            <a:endParaRPr lang="bg-BG"/>
          </a:p>
        </p:txBody>
      </p:sp>
      <p:sp>
        <p:nvSpPr>
          <p:cNvPr id="6" name="Rectangle 6"/>
          <p:cNvSpPr>
            <a:spLocks noGrp="1" noChangeArrowheads="1"/>
          </p:cNvSpPr>
          <p:nvPr>
            <p:ph type="sldNum" sz="quarter" idx="12"/>
          </p:nvPr>
        </p:nvSpPr>
        <p:spPr>
          <a:ln/>
        </p:spPr>
        <p:txBody>
          <a:bodyPr/>
          <a:lstStyle>
            <a:lvl1pPr>
              <a:defRPr/>
            </a:lvl1pPr>
          </a:lstStyle>
          <a:p>
            <a:pPr>
              <a:defRPr/>
            </a:pPr>
            <a:fld id="{74A139F3-BD37-47D8-8083-0030AEE23463}" type="slidenum">
              <a:rPr lang="bg-BG"/>
              <a:pPr>
                <a:defRPr/>
              </a:pPr>
              <a:t>‹#›</a:t>
            </a:fld>
            <a:endParaRPr lang="bg-B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bg-B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bg-BG"/>
          </a:p>
        </p:txBody>
      </p:sp>
      <p:sp>
        <p:nvSpPr>
          <p:cNvPr id="5" name="Rectangle 5"/>
          <p:cNvSpPr>
            <a:spLocks noGrp="1" noChangeArrowheads="1"/>
          </p:cNvSpPr>
          <p:nvPr>
            <p:ph type="ftr" sz="quarter" idx="11"/>
          </p:nvPr>
        </p:nvSpPr>
        <p:spPr>
          <a:ln/>
        </p:spPr>
        <p:txBody>
          <a:bodyPr/>
          <a:lstStyle>
            <a:lvl1pPr>
              <a:defRPr/>
            </a:lvl1pPr>
          </a:lstStyle>
          <a:p>
            <a:pPr>
              <a:defRPr/>
            </a:pPr>
            <a:endParaRPr lang="bg-BG"/>
          </a:p>
        </p:txBody>
      </p:sp>
      <p:sp>
        <p:nvSpPr>
          <p:cNvPr id="6" name="Rectangle 6"/>
          <p:cNvSpPr>
            <a:spLocks noGrp="1" noChangeArrowheads="1"/>
          </p:cNvSpPr>
          <p:nvPr>
            <p:ph type="sldNum" sz="quarter" idx="12"/>
          </p:nvPr>
        </p:nvSpPr>
        <p:spPr>
          <a:ln/>
        </p:spPr>
        <p:txBody>
          <a:bodyPr/>
          <a:lstStyle>
            <a:lvl1pPr>
              <a:defRPr/>
            </a:lvl1pPr>
          </a:lstStyle>
          <a:p>
            <a:pPr>
              <a:defRPr/>
            </a:pPr>
            <a:fld id="{B2937F5D-8AA8-4BAA-8F1E-43BF1A97DED4}" type="slidenum">
              <a:rPr lang="bg-BG"/>
              <a:pPr>
                <a:defRPr/>
              </a:pPr>
              <a:t>‹#›</a:t>
            </a:fld>
            <a:endParaRPr lang="bg-B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Rectangle 4"/>
          <p:cNvSpPr>
            <a:spLocks noGrp="1" noChangeArrowheads="1"/>
          </p:cNvSpPr>
          <p:nvPr>
            <p:ph type="dt" sz="half" idx="10"/>
          </p:nvPr>
        </p:nvSpPr>
        <p:spPr>
          <a:ln/>
        </p:spPr>
        <p:txBody>
          <a:bodyPr/>
          <a:lstStyle>
            <a:lvl1pPr>
              <a:defRPr/>
            </a:lvl1pPr>
          </a:lstStyle>
          <a:p>
            <a:pPr>
              <a:defRPr/>
            </a:pPr>
            <a:endParaRPr lang="bg-BG"/>
          </a:p>
        </p:txBody>
      </p:sp>
      <p:sp>
        <p:nvSpPr>
          <p:cNvPr id="6" name="Rectangle 5"/>
          <p:cNvSpPr>
            <a:spLocks noGrp="1" noChangeArrowheads="1"/>
          </p:cNvSpPr>
          <p:nvPr>
            <p:ph type="ftr" sz="quarter" idx="11"/>
          </p:nvPr>
        </p:nvSpPr>
        <p:spPr>
          <a:ln/>
        </p:spPr>
        <p:txBody>
          <a:bodyPr/>
          <a:lstStyle>
            <a:lvl1pPr>
              <a:defRPr/>
            </a:lvl1pPr>
          </a:lstStyle>
          <a:p>
            <a:pPr>
              <a:defRPr/>
            </a:pPr>
            <a:endParaRPr lang="bg-BG"/>
          </a:p>
        </p:txBody>
      </p:sp>
      <p:sp>
        <p:nvSpPr>
          <p:cNvPr id="7" name="Rectangle 6"/>
          <p:cNvSpPr>
            <a:spLocks noGrp="1" noChangeArrowheads="1"/>
          </p:cNvSpPr>
          <p:nvPr>
            <p:ph type="sldNum" sz="quarter" idx="12"/>
          </p:nvPr>
        </p:nvSpPr>
        <p:spPr>
          <a:ln/>
        </p:spPr>
        <p:txBody>
          <a:bodyPr/>
          <a:lstStyle>
            <a:lvl1pPr>
              <a:defRPr/>
            </a:lvl1pPr>
          </a:lstStyle>
          <a:p>
            <a:pPr>
              <a:defRPr/>
            </a:pPr>
            <a:fld id="{5A0B773A-BAF4-410E-AE08-F0A271AE0344}" type="slidenum">
              <a:rPr lang="bg-BG"/>
              <a:pPr>
                <a:defRPr/>
              </a:pPr>
              <a:t>‹#›</a:t>
            </a:fld>
            <a:endParaRPr lang="bg-B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bg-B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7" name="Rectangle 4"/>
          <p:cNvSpPr>
            <a:spLocks noGrp="1" noChangeArrowheads="1"/>
          </p:cNvSpPr>
          <p:nvPr>
            <p:ph type="dt" sz="half" idx="10"/>
          </p:nvPr>
        </p:nvSpPr>
        <p:spPr>
          <a:ln/>
        </p:spPr>
        <p:txBody>
          <a:bodyPr/>
          <a:lstStyle>
            <a:lvl1pPr>
              <a:defRPr/>
            </a:lvl1pPr>
          </a:lstStyle>
          <a:p>
            <a:pPr>
              <a:defRPr/>
            </a:pPr>
            <a:endParaRPr lang="bg-BG"/>
          </a:p>
        </p:txBody>
      </p:sp>
      <p:sp>
        <p:nvSpPr>
          <p:cNvPr id="8" name="Rectangle 5"/>
          <p:cNvSpPr>
            <a:spLocks noGrp="1" noChangeArrowheads="1"/>
          </p:cNvSpPr>
          <p:nvPr>
            <p:ph type="ftr" sz="quarter" idx="11"/>
          </p:nvPr>
        </p:nvSpPr>
        <p:spPr>
          <a:ln/>
        </p:spPr>
        <p:txBody>
          <a:bodyPr/>
          <a:lstStyle>
            <a:lvl1pPr>
              <a:defRPr/>
            </a:lvl1pPr>
          </a:lstStyle>
          <a:p>
            <a:pPr>
              <a:defRPr/>
            </a:pPr>
            <a:endParaRPr lang="bg-BG"/>
          </a:p>
        </p:txBody>
      </p:sp>
      <p:sp>
        <p:nvSpPr>
          <p:cNvPr id="9" name="Rectangle 6"/>
          <p:cNvSpPr>
            <a:spLocks noGrp="1" noChangeArrowheads="1"/>
          </p:cNvSpPr>
          <p:nvPr>
            <p:ph type="sldNum" sz="quarter" idx="12"/>
          </p:nvPr>
        </p:nvSpPr>
        <p:spPr>
          <a:ln/>
        </p:spPr>
        <p:txBody>
          <a:bodyPr/>
          <a:lstStyle>
            <a:lvl1pPr>
              <a:defRPr/>
            </a:lvl1pPr>
          </a:lstStyle>
          <a:p>
            <a:pPr>
              <a:defRPr/>
            </a:pPr>
            <a:fld id="{E495DE57-5F0E-4A57-B090-64933865B1E8}" type="slidenum">
              <a:rPr lang="bg-BG"/>
              <a:pPr>
                <a:defRPr/>
              </a:pPr>
              <a:t>‹#›</a:t>
            </a:fld>
            <a:endParaRPr lang="bg-B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Rectangle 4"/>
          <p:cNvSpPr>
            <a:spLocks noGrp="1" noChangeArrowheads="1"/>
          </p:cNvSpPr>
          <p:nvPr>
            <p:ph type="dt" sz="half" idx="10"/>
          </p:nvPr>
        </p:nvSpPr>
        <p:spPr>
          <a:ln/>
        </p:spPr>
        <p:txBody>
          <a:bodyPr/>
          <a:lstStyle>
            <a:lvl1pPr>
              <a:defRPr/>
            </a:lvl1pPr>
          </a:lstStyle>
          <a:p>
            <a:pPr>
              <a:defRPr/>
            </a:pPr>
            <a:endParaRPr lang="bg-BG"/>
          </a:p>
        </p:txBody>
      </p:sp>
      <p:sp>
        <p:nvSpPr>
          <p:cNvPr id="4" name="Rectangle 5"/>
          <p:cNvSpPr>
            <a:spLocks noGrp="1" noChangeArrowheads="1"/>
          </p:cNvSpPr>
          <p:nvPr>
            <p:ph type="ftr" sz="quarter" idx="11"/>
          </p:nvPr>
        </p:nvSpPr>
        <p:spPr>
          <a:ln/>
        </p:spPr>
        <p:txBody>
          <a:bodyPr/>
          <a:lstStyle>
            <a:lvl1pPr>
              <a:defRPr/>
            </a:lvl1pPr>
          </a:lstStyle>
          <a:p>
            <a:pPr>
              <a:defRPr/>
            </a:pPr>
            <a:endParaRPr lang="bg-BG"/>
          </a:p>
        </p:txBody>
      </p:sp>
      <p:sp>
        <p:nvSpPr>
          <p:cNvPr id="5" name="Rectangle 6"/>
          <p:cNvSpPr>
            <a:spLocks noGrp="1" noChangeArrowheads="1"/>
          </p:cNvSpPr>
          <p:nvPr>
            <p:ph type="sldNum" sz="quarter" idx="12"/>
          </p:nvPr>
        </p:nvSpPr>
        <p:spPr>
          <a:ln/>
        </p:spPr>
        <p:txBody>
          <a:bodyPr/>
          <a:lstStyle>
            <a:lvl1pPr>
              <a:defRPr/>
            </a:lvl1pPr>
          </a:lstStyle>
          <a:p>
            <a:pPr>
              <a:defRPr/>
            </a:pPr>
            <a:fld id="{55731065-218F-4E20-8666-D314E8F4412C}" type="slidenum">
              <a:rPr lang="bg-BG"/>
              <a:pPr>
                <a:defRPr/>
              </a:pPr>
              <a:t>‹#›</a:t>
            </a:fld>
            <a:endParaRPr lang="bg-B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bg-BG"/>
          </a:p>
        </p:txBody>
      </p:sp>
      <p:sp>
        <p:nvSpPr>
          <p:cNvPr id="3" name="Rectangle 5"/>
          <p:cNvSpPr>
            <a:spLocks noGrp="1" noChangeArrowheads="1"/>
          </p:cNvSpPr>
          <p:nvPr>
            <p:ph type="ftr" sz="quarter" idx="11"/>
          </p:nvPr>
        </p:nvSpPr>
        <p:spPr>
          <a:ln/>
        </p:spPr>
        <p:txBody>
          <a:bodyPr/>
          <a:lstStyle>
            <a:lvl1pPr>
              <a:defRPr/>
            </a:lvl1pPr>
          </a:lstStyle>
          <a:p>
            <a:pPr>
              <a:defRPr/>
            </a:pPr>
            <a:endParaRPr lang="bg-BG"/>
          </a:p>
        </p:txBody>
      </p:sp>
      <p:sp>
        <p:nvSpPr>
          <p:cNvPr id="4" name="Rectangle 6"/>
          <p:cNvSpPr>
            <a:spLocks noGrp="1" noChangeArrowheads="1"/>
          </p:cNvSpPr>
          <p:nvPr>
            <p:ph type="sldNum" sz="quarter" idx="12"/>
          </p:nvPr>
        </p:nvSpPr>
        <p:spPr>
          <a:ln/>
        </p:spPr>
        <p:txBody>
          <a:bodyPr/>
          <a:lstStyle>
            <a:lvl1pPr>
              <a:defRPr/>
            </a:lvl1pPr>
          </a:lstStyle>
          <a:p>
            <a:pPr>
              <a:defRPr/>
            </a:pPr>
            <a:fld id="{90CBB05E-189A-4035-87E3-C5395E0EA619}" type="slidenum">
              <a:rPr lang="bg-BG"/>
              <a:pPr>
                <a:defRPr/>
              </a:pPr>
              <a:t>‹#›</a:t>
            </a:fld>
            <a:endParaRPr lang="bg-B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bg-B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bg-BG"/>
          </a:p>
        </p:txBody>
      </p:sp>
      <p:sp>
        <p:nvSpPr>
          <p:cNvPr id="6" name="Rectangle 5"/>
          <p:cNvSpPr>
            <a:spLocks noGrp="1" noChangeArrowheads="1"/>
          </p:cNvSpPr>
          <p:nvPr>
            <p:ph type="ftr" sz="quarter" idx="11"/>
          </p:nvPr>
        </p:nvSpPr>
        <p:spPr>
          <a:ln/>
        </p:spPr>
        <p:txBody>
          <a:bodyPr/>
          <a:lstStyle>
            <a:lvl1pPr>
              <a:defRPr/>
            </a:lvl1pPr>
          </a:lstStyle>
          <a:p>
            <a:pPr>
              <a:defRPr/>
            </a:pPr>
            <a:endParaRPr lang="bg-BG"/>
          </a:p>
        </p:txBody>
      </p:sp>
      <p:sp>
        <p:nvSpPr>
          <p:cNvPr id="7" name="Rectangle 6"/>
          <p:cNvSpPr>
            <a:spLocks noGrp="1" noChangeArrowheads="1"/>
          </p:cNvSpPr>
          <p:nvPr>
            <p:ph type="sldNum" sz="quarter" idx="12"/>
          </p:nvPr>
        </p:nvSpPr>
        <p:spPr>
          <a:ln/>
        </p:spPr>
        <p:txBody>
          <a:bodyPr/>
          <a:lstStyle>
            <a:lvl1pPr>
              <a:defRPr/>
            </a:lvl1pPr>
          </a:lstStyle>
          <a:p>
            <a:pPr>
              <a:defRPr/>
            </a:pPr>
            <a:fld id="{AEA7EFB1-53C3-4594-B6DF-43278B436CFA}" type="slidenum">
              <a:rPr lang="bg-BG"/>
              <a:pPr>
                <a:defRPr/>
              </a:pPr>
              <a:t>‹#›</a:t>
            </a:fld>
            <a:endParaRPr lang="bg-B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bg-B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bg-BG"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bg-BG"/>
          </a:p>
        </p:txBody>
      </p:sp>
      <p:sp>
        <p:nvSpPr>
          <p:cNvPr id="6" name="Rectangle 5"/>
          <p:cNvSpPr>
            <a:spLocks noGrp="1" noChangeArrowheads="1"/>
          </p:cNvSpPr>
          <p:nvPr>
            <p:ph type="ftr" sz="quarter" idx="11"/>
          </p:nvPr>
        </p:nvSpPr>
        <p:spPr>
          <a:ln/>
        </p:spPr>
        <p:txBody>
          <a:bodyPr/>
          <a:lstStyle>
            <a:lvl1pPr>
              <a:defRPr/>
            </a:lvl1pPr>
          </a:lstStyle>
          <a:p>
            <a:pPr>
              <a:defRPr/>
            </a:pPr>
            <a:endParaRPr lang="bg-BG"/>
          </a:p>
        </p:txBody>
      </p:sp>
      <p:sp>
        <p:nvSpPr>
          <p:cNvPr id="7" name="Rectangle 6"/>
          <p:cNvSpPr>
            <a:spLocks noGrp="1" noChangeArrowheads="1"/>
          </p:cNvSpPr>
          <p:nvPr>
            <p:ph type="sldNum" sz="quarter" idx="12"/>
          </p:nvPr>
        </p:nvSpPr>
        <p:spPr>
          <a:ln/>
        </p:spPr>
        <p:txBody>
          <a:bodyPr/>
          <a:lstStyle>
            <a:lvl1pPr>
              <a:defRPr/>
            </a:lvl1pPr>
          </a:lstStyle>
          <a:p>
            <a:pPr>
              <a:defRPr/>
            </a:pPr>
            <a:fld id="{A01D38D0-0915-4BD0-AE45-94A558942D9F}" type="slidenum">
              <a:rPr lang="bg-BG"/>
              <a:pPr>
                <a:defRPr/>
              </a:pPr>
              <a:t>‹#›</a:t>
            </a:fld>
            <a:endParaRPr lang="bg-B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bg-BG"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bg-BG" smtClean="0"/>
              <a:t>Click to edit Master text styles</a:t>
            </a:r>
          </a:p>
          <a:p>
            <a:pPr lvl="1"/>
            <a:r>
              <a:rPr lang="bg-BG" smtClean="0"/>
              <a:t>Second level</a:t>
            </a:r>
          </a:p>
          <a:p>
            <a:pPr lvl="2"/>
            <a:r>
              <a:rPr lang="bg-BG" smtClean="0"/>
              <a:t>Third level</a:t>
            </a:r>
          </a:p>
          <a:p>
            <a:pPr lvl="3"/>
            <a:r>
              <a:rPr lang="bg-BG" smtClean="0"/>
              <a:t>Fourth level</a:t>
            </a:r>
          </a:p>
          <a:p>
            <a:pPr lvl="4"/>
            <a:r>
              <a:rPr lang="bg-BG"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b="0"/>
            </a:lvl1pPr>
          </a:lstStyle>
          <a:p>
            <a:pPr>
              <a:defRPr/>
            </a:pPr>
            <a:endParaRPr lang="bg-BG"/>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vl1pPr>
          </a:lstStyle>
          <a:p>
            <a:pPr>
              <a:defRPr/>
            </a:pPr>
            <a:endParaRPr lang="bg-BG"/>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vl1pPr>
          </a:lstStyle>
          <a:p>
            <a:pPr>
              <a:defRPr/>
            </a:pPr>
            <a:fld id="{44A89535-0791-48BB-B6CC-B19DCCED646A}" type="slidenum">
              <a:rPr lang="bg-BG"/>
              <a:pPr>
                <a:defRPr/>
              </a:pPr>
              <a:t>‹#›</a:t>
            </a:fld>
            <a:endParaRPr lang="bg-BG"/>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Verdana" pitchFamily="34" charset="0"/>
          <a:cs typeface="Arial" charset="0"/>
        </a:defRPr>
      </a:lvl2pPr>
      <a:lvl3pPr algn="ctr" rtl="0" eaLnBrk="0" fontAlgn="base" hangingPunct="0">
        <a:spcBef>
          <a:spcPct val="0"/>
        </a:spcBef>
        <a:spcAft>
          <a:spcPct val="0"/>
        </a:spcAft>
        <a:defRPr sz="4400">
          <a:solidFill>
            <a:schemeClr val="tx2"/>
          </a:solidFill>
          <a:latin typeface="Verdana" pitchFamily="34" charset="0"/>
          <a:cs typeface="Arial" charset="0"/>
        </a:defRPr>
      </a:lvl3pPr>
      <a:lvl4pPr algn="ctr" rtl="0" eaLnBrk="0" fontAlgn="base" hangingPunct="0">
        <a:spcBef>
          <a:spcPct val="0"/>
        </a:spcBef>
        <a:spcAft>
          <a:spcPct val="0"/>
        </a:spcAft>
        <a:defRPr sz="4400">
          <a:solidFill>
            <a:schemeClr val="tx2"/>
          </a:solidFill>
          <a:latin typeface="Verdana" pitchFamily="34" charset="0"/>
          <a:cs typeface="Arial" charset="0"/>
        </a:defRPr>
      </a:lvl4pPr>
      <a:lvl5pPr algn="ctr" rtl="0" eaLnBrk="0" fontAlgn="base" hangingPunct="0">
        <a:spcBef>
          <a:spcPct val="0"/>
        </a:spcBef>
        <a:spcAft>
          <a:spcPct val="0"/>
        </a:spcAft>
        <a:defRPr sz="4400">
          <a:solidFill>
            <a:schemeClr val="tx2"/>
          </a:solidFill>
          <a:latin typeface="Verdana" pitchFamily="34" charset="0"/>
          <a:cs typeface="Arial" charset="0"/>
        </a:defRPr>
      </a:lvl5pPr>
      <a:lvl6pPr marL="457200" algn="ctr" rtl="0" fontAlgn="base">
        <a:spcBef>
          <a:spcPct val="0"/>
        </a:spcBef>
        <a:spcAft>
          <a:spcPct val="0"/>
        </a:spcAft>
        <a:defRPr sz="4400">
          <a:solidFill>
            <a:schemeClr val="tx2"/>
          </a:solidFill>
          <a:latin typeface="Verdana" pitchFamily="34" charset="0"/>
          <a:cs typeface="Arial" charset="0"/>
        </a:defRPr>
      </a:lvl6pPr>
      <a:lvl7pPr marL="914400" algn="ctr" rtl="0" fontAlgn="base">
        <a:spcBef>
          <a:spcPct val="0"/>
        </a:spcBef>
        <a:spcAft>
          <a:spcPct val="0"/>
        </a:spcAft>
        <a:defRPr sz="4400">
          <a:solidFill>
            <a:schemeClr val="tx2"/>
          </a:solidFill>
          <a:latin typeface="Verdana" pitchFamily="34" charset="0"/>
          <a:cs typeface="Arial" charset="0"/>
        </a:defRPr>
      </a:lvl7pPr>
      <a:lvl8pPr marL="1371600" algn="ctr" rtl="0" fontAlgn="base">
        <a:spcBef>
          <a:spcPct val="0"/>
        </a:spcBef>
        <a:spcAft>
          <a:spcPct val="0"/>
        </a:spcAft>
        <a:defRPr sz="4400">
          <a:solidFill>
            <a:schemeClr val="tx2"/>
          </a:solidFill>
          <a:latin typeface="Verdana" pitchFamily="34" charset="0"/>
          <a:cs typeface="Arial" charset="0"/>
        </a:defRPr>
      </a:lvl8pPr>
      <a:lvl9pPr marL="1828800" algn="ctr" rtl="0" fontAlgn="base">
        <a:spcBef>
          <a:spcPct val="0"/>
        </a:spcBef>
        <a:spcAft>
          <a:spcPct val="0"/>
        </a:spcAft>
        <a:defRPr sz="4400">
          <a:solidFill>
            <a:schemeClr val="tx2"/>
          </a:solidFill>
          <a:latin typeface="Verdan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23850" y="2130425"/>
            <a:ext cx="8496300" cy="1470025"/>
          </a:xfrm>
        </p:spPr>
        <p:txBody>
          <a:bodyPr/>
          <a:lstStyle/>
          <a:p>
            <a:pPr eaLnBrk="1" hangingPunct="1"/>
            <a:r>
              <a:rPr lang="en-US" sz="3600" b="1" smtClean="0"/>
              <a:t>Transition from ITRS to Direct reporting</a:t>
            </a:r>
            <a:r>
              <a:rPr lang="en-US" sz="2000" i="1" smtClean="0"/>
              <a:t/>
            </a:r>
            <a:br>
              <a:rPr lang="en-US" sz="2000" i="1" smtClean="0"/>
            </a:br>
            <a:r>
              <a:rPr lang="en-US" sz="2000" i="1" smtClean="0"/>
              <a:t>Skopje, October 3, 2013</a:t>
            </a:r>
            <a:endParaRPr lang="bg-BG" sz="2000" i="1" smtClean="0"/>
          </a:p>
        </p:txBody>
      </p:sp>
      <p:sp>
        <p:nvSpPr>
          <p:cNvPr id="2051" name="Rectangle 3"/>
          <p:cNvSpPr>
            <a:spLocks noGrp="1" noChangeArrowheads="1"/>
          </p:cNvSpPr>
          <p:nvPr>
            <p:ph type="subTitle" idx="1"/>
          </p:nvPr>
        </p:nvSpPr>
        <p:spPr>
          <a:xfrm>
            <a:off x="1403350" y="5229225"/>
            <a:ext cx="6624638" cy="1008063"/>
          </a:xfrm>
        </p:spPr>
        <p:txBody>
          <a:bodyPr/>
          <a:lstStyle/>
          <a:p>
            <a:pPr eaLnBrk="1" hangingPunct="1">
              <a:lnSpc>
                <a:spcPct val="80000"/>
              </a:lnSpc>
            </a:pPr>
            <a:r>
              <a:rPr lang="en-US" sz="1400" b="1" smtClean="0"/>
              <a:t>Liliana Bancheva</a:t>
            </a:r>
          </a:p>
          <a:p>
            <a:pPr eaLnBrk="1" hangingPunct="1">
              <a:lnSpc>
                <a:spcPct val="80000"/>
              </a:lnSpc>
              <a:spcBef>
                <a:spcPts val="600"/>
              </a:spcBef>
            </a:pPr>
            <a:r>
              <a:rPr lang="en-US" sz="1400" b="1" smtClean="0"/>
              <a:t>Bulgarian National Bank</a:t>
            </a:r>
          </a:p>
          <a:p>
            <a:pPr eaLnBrk="1" hangingPunct="1">
              <a:lnSpc>
                <a:spcPct val="80000"/>
              </a:lnSpc>
              <a:spcBef>
                <a:spcPts val="600"/>
              </a:spcBef>
            </a:pPr>
            <a:r>
              <a:rPr lang="en-GB" sz="1400" smtClean="0">
                <a:latin typeface="Arial" charset="0"/>
              </a:rPr>
              <a:t>Balance of Payments and External Debt Division,</a:t>
            </a:r>
          </a:p>
          <a:p>
            <a:pPr eaLnBrk="1" hangingPunct="1">
              <a:lnSpc>
                <a:spcPct val="80000"/>
              </a:lnSpc>
              <a:spcBef>
                <a:spcPts val="600"/>
              </a:spcBef>
            </a:pPr>
            <a:r>
              <a:rPr lang="en-GB" sz="1400" smtClean="0">
                <a:latin typeface="Arial" charset="0"/>
              </a:rPr>
              <a:t>Statistics Directorate</a:t>
            </a:r>
          </a:p>
          <a:p>
            <a:pPr eaLnBrk="1" hangingPunct="1">
              <a:lnSpc>
                <a:spcPct val="80000"/>
              </a:lnSpc>
            </a:pPr>
            <a:endParaRPr lang="bg-BG" sz="1400" b="1"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noFill/>
        </p:spPr>
        <p:txBody>
          <a:bodyPr/>
          <a:lstStyle/>
          <a:p>
            <a:fld id="{7E50DAC0-EB86-4C37-A71A-7E77114BE88C}" type="slidenum">
              <a:rPr lang="bg-BG" smtClean="0"/>
              <a:pPr/>
              <a:t>10</a:t>
            </a:fld>
            <a:endParaRPr lang="bg-BG" smtClean="0"/>
          </a:p>
        </p:txBody>
      </p:sp>
      <p:sp>
        <p:nvSpPr>
          <p:cNvPr id="11267" name="Rectangle 2"/>
          <p:cNvSpPr>
            <a:spLocks noGrp="1" noChangeArrowheads="1"/>
          </p:cNvSpPr>
          <p:nvPr>
            <p:ph type="title"/>
          </p:nvPr>
        </p:nvSpPr>
        <p:spPr>
          <a:xfrm>
            <a:off x="457200" y="274638"/>
            <a:ext cx="8229600" cy="922337"/>
          </a:xfrm>
        </p:spPr>
        <p:txBody>
          <a:bodyPr/>
          <a:lstStyle/>
          <a:p>
            <a:pPr eaLnBrk="1" hangingPunct="1"/>
            <a:r>
              <a:rPr lang="en-US" sz="2000" i="1" u="sng" smtClean="0"/>
              <a:t>Transition from ITRS to direct reporting</a:t>
            </a:r>
            <a:br>
              <a:rPr lang="en-US" sz="2000" i="1" u="sng" smtClean="0"/>
            </a:br>
            <a:r>
              <a:rPr lang="en-GB" sz="2000" i="1" u="sng" smtClean="0"/>
              <a:t>Defining reporting population</a:t>
            </a:r>
            <a:r>
              <a:rPr lang="en-GB" sz="2000" b="1" u="sng" smtClean="0">
                <a:latin typeface="Arial" charset="0"/>
              </a:rPr>
              <a:t/>
            </a:r>
            <a:br>
              <a:rPr lang="en-GB" sz="2000" b="1" u="sng" smtClean="0">
                <a:latin typeface="Arial" charset="0"/>
              </a:rPr>
            </a:br>
            <a:r>
              <a:rPr lang="en-US" sz="2000" i="1" u="sng" smtClean="0"/>
              <a:t/>
            </a:r>
            <a:br>
              <a:rPr lang="en-US" sz="2000" i="1" u="sng" smtClean="0"/>
            </a:br>
            <a:endParaRPr lang="en-US" sz="2000" i="1" u="sng" smtClean="0"/>
          </a:p>
        </p:txBody>
      </p:sp>
      <p:sp>
        <p:nvSpPr>
          <p:cNvPr id="11268" name="Rectangle 3"/>
          <p:cNvSpPr>
            <a:spLocks noGrp="1" noChangeArrowheads="1"/>
          </p:cNvSpPr>
          <p:nvPr>
            <p:ph type="body" idx="1"/>
          </p:nvPr>
        </p:nvSpPr>
        <p:spPr>
          <a:xfrm>
            <a:off x="457200" y="1052513"/>
            <a:ext cx="8229600" cy="5616575"/>
          </a:xfrm>
        </p:spPr>
        <p:txBody>
          <a:bodyPr/>
          <a:lstStyle/>
          <a:p>
            <a:pPr eaLnBrk="1" hangingPunct="1">
              <a:lnSpc>
                <a:spcPct val="80000"/>
              </a:lnSpc>
              <a:spcBef>
                <a:spcPts val="600"/>
              </a:spcBef>
              <a:buFontTx/>
              <a:buNone/>
            </a:pPr>
            <a:r>
              <a:rPr lang="en-GB" sz="2000" b="1" smtClean="0"/>
              <a:t>Item tailored approach </a:t>
            </a:r>
          </a:p>
          <a:p>
            <a:pPr eaLnBrk="1" hangingPunct="1">
              <a:lnSpc>
                <a:spcPct val="80000"/>
              </a:lnSpc>
              <a:spcBef>
                <a:spcPts val="600"/>
              </a:spcBef>
              <a:buFontTx/>
              <a:buNone/>
            </a:pPr>
            <a:endParaRPr lang="en-GB" sz="2000" b="1" smtClean="0"/>
          </a:p>
          <a:p>
            <a:pPr eaLnBrk="1" hangingPunct="1">
              <a:lnSpc>
                <a:spcPct val="80000"/>
              </a:lnSpc>
              <a:spcBef>
                <a:spcPts val="600"/>
              </a:spcBef>
              <a:buFontTx/>
              <a:buNone/>
            </a:pPr>
            <a:endParaRPr lang="en-GB" sz="2000" b="1" smtClean="0"/>
          </a:p>
          <a:p>
            <a:pPr eaLnBrk="1" hangingPunct="1">
              <a:lnSpc>
                <a:spcPct val="80000"/>
              </a:lnSpc>
              <a:buFontTx/>
              <a:buNone/>
            </a:pPr>
            <a:r>
              <a:rPr lang="en-US" sz="2000" b="1" smtClean="0"/>
              <a:t>For FDI abroad, company loans, issue/purchase of securities abroad</a:t>
            </a:r>
          </a:p>
          <a:p>
            <a:pPr eaLnBrk="1" hangingPunct="1">
              <a:lnSpc>
                <a:spcPct val="80000"/>
              </a:lnSpc>
              <a:spcBef>
                <a:spcPts val="600"/>
              </a:spcBef>
              <a:buFont typeface="Wingdings" pitchFamily="2" charset="2"/>
              <a:buChar char="ü"/>
            </a:pPr>
            <a:r>
              <a:rPr lang="en-US" sz="2000" b="1" smtClean="0"/>
              <a:t>Direct Reporting based on Statistical Declaration </a:t>
            </a:r>
            <a:r>
              <a:rPr lang="en-US" sz="2000" smtClean="0"/>
              <a:t>- any resident legal entity or sole proprietor who has concluded a transaction under Article 7, paragraph 5 of the Currency Law shall submit to the BNB a declaration within 15 business days after the conclusion of the transaction as follows:</a:t>
            </a:r>
          </a:p>
          <a:p>
            <a:pPr eaLnBrk="1" hangingPunct="1">
              <a:lnSpc>
                <a:spcPct val="80000"/>
              </a:lnSpc>
              <a:spcBef>
                <a:spcPts val="600"/>
              </a:spcBef>
              <a:buFont typeface="Wingdings" pitchFamily="2" charset="2"/>
              <a:buChar char="ü"/>
            </a:pPr>
            <a:r>
              <a:rPr lang="en-US" sz="2000" smtClean="0"/>
              <a:t>on transactions related to extending or borrowing of loans – exemption threshold of the lev equivalent of BGN 50,000</a:t>
            </a:r>
          </a:p>
          <a:p>
            <a:pPr algn="just" eaLnBrk="1" hangingPunct="1">
              <a:lnSpc>
                <a:spcPct val="80000"/>
              </a:lnSpc>
              <a:spcBef>
                <a:spcPts val="600"/>
              </a:spcBef>
            </a:pPr>
            <a:endParaRPr lang="en-US" sz="1400" smtClean="0">
              <a:latin typeface="Arial" charset="0"/>
            </a:endParaRPr>
          </a:p>
          <a:p>
            <a:pPr eaLnBrk="1" hangingPunct="1">
              <a:lnSpc>
                <a:spcPct val="80000"/>
              </a:lnSpc>
            </a:pPr>
            <a:endParaRPr lang="en-US" sz="140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noFill/>
        </p:spPr>
        <p:txBody>
          <a:bodyPr/>
          <a:lstStyle/>
          <a:p>
            <a:fld id="{096ACD3F-C2D6-4619-A6A1-A935B515B2D5}" type="slidenum">
              <a:rPr lang="bg-BG" smtClean="0"/>
              <a:pPr/>
              <a:t>11</a:t>
            </a:fld>
            <a:endParaRPr lang="bg-BG" smtClean="0"/>
          </a:p>
        </p:txBody>
      </p:sp>
      <p:sp>
        <p:nvSpPr>
          <p:cNvPr id="12291" name="Rectangle 2"/>
          <p:cNvSpPr>
            <a:spLocks noGrp="1" noChangeArrowheads="1"/>
          </p:cNvSpPr>
          <p:nvPr>
            <p:ph type="title"/>
          </p:nvPr>
        </p:nvSpPr>
        <p:spPr>
          <a:xfrm>
            <a:off x="457200" y="274638"/>
            <a:ext cx="8229600" cy="922337"/>
          </a:xfrm>
        </p:spPr>
        <p:txBody>
          <a:bodyPr/>
          <a:lstStyle/>
          <a:p>
            <a:pPr eaLnBrk="1" hangingPunct="1"/>
            <a:r>
              <a:rPr lang="en-US" sz="2000" i="1" u="sng" smtClean="0"/>
              <a:t>Transition from ITRS to direct reporting</a:t>
            </a:r>
            <a:br>
              <a:rPr lang="en-US" sz="2000" i="1" u="sng" smtClean="0"/>
            </a:br>
            <a:r>
              <a:rPr lang="en-GB" sz="2000" i="1" u="sng" smtClean="0"/>
              <a:t>Defining reporting population</a:t>
            </a:r>
            <a:r>
              <a:rPr lang="en-GB" sz="2000" b="1" u="sng" smtClean="0">
                <a:latin typeface="Arial" charset="0"/>
              </a:rPr>
              <a:t/>
            </a:r>
            <a:br>
              <a:rPr lang="en-GB" sz="2000" b="1" u="sng" smtClean="0">
                <a:latin typeface="Arial" charset="0"/>
              </a:rPr>
            </a:br>
            <a:r>
              <a:rPr lang="en-US" sz="2000" i="1" u="sng" smtClean="0"/>
              <a:t/>
            </a:r>
            <a:br>
              <a:rPr lang="en-US" sz="2000" i="1" u="sng" smtClean="0"/>
            </a:br>
            <a:endParaRPr lang="en-US" sz="2000" i="1" u="sng" smtClean="0"/>
          </a:p>
        </p:txBody>
      </p:sp>
      <p:sp>
        <p:nvSpPr>
          <p:cNvPr id="10244" name="Rectangle 3"/>
          <p:cNvSpPr>
            <a:spLocks noGrp="1" noChangeArrowheads="1"/>
          </p:cNvSpPr>
          <p:nvPr>
            <p:ph type="body" idx="1"/>
          </p:nvPr>
        </p:nvSpPr>
        <p:spPr>
          <a:xfrm>
            <a:off x="468313" y="1052513"/>
            <a:ext cx="8229600" cy="5616575"/>
          </a:xfrm>
        </p:spPr>
        <p:txBody>
          <a:bodyPr/>
          <a:lstStyle/>
          <a:p>
            <a:pPr eaLnBrk="1" hangingPunct="1">
              <a:lnSpc>
                <a:spcPct val="80000"/>
              </a:lnSpc>
              <a:spcBef>
                <a:spcPts val="600"/>
              </a:spcBef>
              <a:buFontTx/>
              <a:buNone/>
              <a:defRPr/>
            </a:pPr>
            <a:r>
              <a:rPr lang="en-GB" sz="2000" b="1" dirty="0" smtClean="0"/>
              <a:t>Item tailored approach </a:t>
            </a:r>
          </a:p>
          <a:p>
            <a:pPr eaLnBrk="1" hangingPunct="1">
              <a:lnSpc>
                <a:spcPct val="80000"/>
              </a:lnSpc>
              <a:spcBef>
                <a:spcPts val="600"/>
              </a:spcBef>
              <a:buFontTx/>
              <a:buNone/>
              <a:defRPr/>
            </a:pPr>
            <a:endParaRPr lang="en-GB" sz="2000" b="1" dirty="0" smtClean="0"/>
          </a:p>
          <a:p>
            <a:pPr eaLnBrk="1" hangingPunct="1">
              <a:lnSpc>
                <a:spcPct val="80000"/>
              </a:lnSpc>
              <a:defRPr/>
            </a:pPr>
            <a:endParaRPr lang="en-US" sz="2000" dirty="0" smtClean="0"/>
          </a:p>
          <a:p>
            <a:pPr eaLnBrk="1" hangingPunct="1">
              <a:lnSpc>
                <a:spcPct val="80000"/>
              </a:lnSpc>
              <a:buFontTx/>
              <a:buNone/>
              <a:defRPr/>
            </a:pPr>
            <a:r>
              <a:rPr lang="en-US" sz="2000" b="1" dirty="0" smtClean="0"/>
              <a:t>For portfolio investments</a:t>
            </a:r>
          </a:p>
          <a:p>
            <a:pPr eaLnBrk="1" hangingPunct="1">
              <a:lnSpc>
                <a:spcPct val="80000"/>
              </a:lnSpc>
              <a:buFont typeface="Wingdings" pitchFamily="2" charset="2"/>
              <a:buChar char="ü"/>
              <a:defRPr/>
            </a:pPr>
            <a:r>
              <a:rPr lang="en-US" sz="2000" dirty="0" smtClean="0"/>
              <a:t>Direct reporting to the BNB by:</a:t>
            </a:r>
          </a:p>
          <a:p>
            <a:pPr eaLnBrk="1" hangingPunct="1">
              <a:lnSpc>
                <a:spcPct val="80000"/>
              </a:lnSpc>
              <a:buFontTx/>
              <a:buNone/>
              <a:defRPr/>
            </a:pPr>
            <a:r>
              <a:rPr lang="en-US" sz="2000" dirty="0" smtClean="0"/>
              <a:t>		- domestic issuers/end investors is applied for </a:t>
            </a:r>
            <a:r>
              <a:rPr lang="bg-BG" sz="2000" dirty="0" smtClean="0"/>
              <a:t>financial and government sectors (S12 and S13), which are perceived as main institutional investors and issuers</a:t>
            </a:r>
            <a:endParaRPr lang="en-US" sz="2000" dirty="0" smtClean="0"/>
          </a:p>
          <a:p>
            <a:pPr eaLnBrk="1" hangingPunct="1">
              <a:lnSpc>
                <a:spcPct val="80000"/>
              </a:lnSpc>
              <a:buFontTx/>
              <a:buNone/>
              <a:defRPr/>
            </a:pPr>
            <a:r>
              <a:rPr lang="en-US" sz="2000" dirty="0" smtClean="0"/>
              <a:t>		- </a:t>
            </a:r>
            <a:r>
              <a:rPr lang="bg-BG" sz="2000" dirty="0" smtClean="0"/>
              <a:t>resident issues abroad and</a:t>
            </a:r>
            <a:endParaRPr lang="en-US" sz="2000" dirty="0" smtClean="0"/>
          </a:p>
          <a:p>
            <a:pPr marL="901700" indent="-901700" eaLnBrk="1" hangingPunct="1">
              <a:lnSpc>
                <a:spcPct val="80000"/>
              </a:lnSpc>
              <a:buFontTx/>
              <a:buNone/>
              <a:defRPr/>
            </a:pPr>
            <a:r>
              <a:rPr lang="en-US" sz="2000" dirty="0" smtClean="0"/>
              <a:t>	-</a:t>
            </a:r>
            <a:r>
              <a:rPr lang="bg-BG" sz="2000" dirty="0" smtClean="0"/>
              <a:t> residents holding securities in self-custody or with foreign custodians </a:t>
            </a:r>
            <a:endParaRPr lang="en-US" sz="2000" dirty="0" smtClean="0"/>
          </a:p>
          <a:p>
            <a:pPr eaLnBrk="1" hangingPunct="1">
              <a:lnSpc>
                <a:spcPct val="80000"/>
              </a:lnSpc>
              <a:buFont typeface="Wingdings" pitchFamily="2" charset="2"/>
              <a:buChar char="ü"/>
              <a:defRPr/>
            </a:pPr>
            <a:r>
              <a:rPr lang="bg-BG" sz="2000" dirty="0" smtClean="0"/>
              <a:t>Indirect reporting by custodians or other intermediaries </a:t>
            </a:r>
            <a:r>
              <a:rPr lang="en-US" sz="2000" dirty="0" smtClean="0"/>
              <a:t>is </a:t>
            </a:r>
            <a:r>
              <a:rPr lang="bg-BG" sz="2000" dirty="0" smtClean="0"/>
              <a:t>applied towards non-financial sector, households and non-profit institutions serving households (S11, S14 and S15). </a:t>
            </a:r>
            <a:endParaRPr lang="en-US" sz="2000" dirty="0" smtClean="0"/>
          </a:p>
          <a:p>
            <a:pPr eaLnBrk="1" hangingPunct="1">
              <a:lnSpc>
                <a:spcPct val="80000"/>
              </a:lnSpc>
              <a:buFontTx/>
              <a:buNone/>
              <a:defRPr/>
            </a:pPr>
            <a:endParaRPr lang="en-US" sz="20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p:spPr>
        <p:txBody>
          <a:bodyPr/>
          <a:lstStyle/>
          <a:p>
            <a:fld id="{E73042ED-5204-495A-854B-52DA470B18D7}" type="slidenum">
              <a:rPr lang="bg-BG" smtClean="0"/>
              <a:pPr/>
              <a:t>12</a:t>
            </a:fld>
            <a:endParaRPr lang="bg-BG" smtClean="0"/>
          </a:p>
        </p:txBody>
      </p:sp>
      <p:sp>
        <p:nvSpPr>
          <p:cNvPr id="13315" name="Rectangle 2"/>
          <p:cNvSpPr>
            <a:spLocks noGrp="1" noChangeArrowheads="1"/>
          </p:cNvSpPr>
          <p:nvPr>
            <p:ph type="title"/>
          </p:nvPr>
        </p:nvSpPr>
        <p:spPr>
          <a:xfrm>
            <a:off x="457200" y="274638"/>
            <a:ext cx="8229600" cy="922337"/>
          </a:xfrm>
        </p:spPr>
        <p:txBody>
          <a:bodyPr/>
          <a:lstStyle/>
          <a:p>
            <a:pPr eaLnBrk="1" hangingPunct="1"/>
            <a:r>
              <a:rPr lang="en-US" sz="2000" i="1" u="sng" smtClean="0"/>
              <a:t>Transition from ITRS to direct reporting</a:t>
            </a:r>
            <a:br>
              <a:rPr lang="en-US" sz="2000" i="1" u="sng" smtClean="0"/>
            </a:br>
            <a:r>
              <a:rPr lang="en-GB" sz="2000" i="1" u="sng" smtClean="0"/>
              <a:t>Defining reporting population</a:t>
            </a:r>
            <a:endParaRPr lang="en-US" sz="2000" i="1" u="sng" smtClean="0">
              <a:latin typeface="Arial" charset="0"/>
            </a:endParaRPr>
          </a:p>
        </p:txBody>
      </p:sp>
      <p:sp>
        <p:nvSpPr>
          <p:cNvPr id="13316" name="Rectangle 3"/>
          <p:cNvSpPr>
            <a:spLocks noGrp="1" noChangeArrowheads="1"/>
          </p:cNvSpPr>
          <p:nvPr>
            <p:ph type="body" idx="1"/>
          </p:nvPr>
        </p:nvSpPr>
        <p:spPr>
          <a:xfrm>
            <a:off x="457200" y="1125538"/>
            <a:ext cx="8229600" cy="5000625"/>
          </a:xfrm>
        </p:spPr>
        <p:txBody>
          <a:bodyPr/>
          <a:lstStyle/>
          <a:p>
            <a:pPr algn="just" eaLnBrk="1" hangingPunct="1">
              <a:lnSpc>
                <a:spcPct val="80000"/>
              </a:lnSpc>
              <a:spcBef>
                <a:spcPts val="600"/>
              </a:spcBef>
              <a:buFontTx/>
              <a:buNone/>
            </a:pPr>
            <a:endParaRPr lang="en-US" sz="1800" smtClean="0">
              <a:latin typeface="Arial" charset="0"/>
            </a:endParaRPr>
          </a:p>
          <a:p>
            <a:pPr marL="0" lvl="2" indent="0" algn="just" eaLnBrk="1" hangingPunct="1">
              <a:lnSpc>
                <a:spcPct val="80000"/>
              </a:lnSpc>
              <a:spcBef>
                <a:spcPts val="600"/>
              </a:spcBef>
              <a:buFontTx/>
              <a:buNone/>
            </a:pPr>
            <a:r>
              <a:rPr lang="en-US" sz="2000" b="1" smtClean="0"/>
              <a:t>For natural persons (loans and other assets and liabilities) and companies trade credits and advances</a:t>
            </a:r>
          </a:p>
          <a:p>
            <a:pPr algn="just" eaLnBrk="1" hangingPunct="1">
              <a:lnSpc>
                <a:spcPct val="80000"/>
              </a:lnSpc>
              <a:spcBef>
                <a:spcPts val="600"/>
              </a:spcBef>
            </a:pPr>
            <a:endParaRPr lang="en-US" sz="2000" smtClean="0"/>
          </a:p>
          <a:p>
            <a:pPr algn="just" eaLnBrk="1" hangingPunct="1">
              <a:lnSpc>
                <a:spcPct val="80000"/>
              </a:lnSpc>
              <a:spcBef>
                <a:spcPts val="600"/>
              </a:spcBef>
              <a:buFontTx/>
              <a:buNone/>
            </a:pPr>
            <a:r>
              <a:rPr lang="en-US" sz="2000" b="1" smtClean="0"/>
              <a:t>Statistical Reporting without prior Declaration</a:t>
            </a:r>
          </a:p>
          <a:p>
            <a:pPr eaLnBrk="1" hangingPunct="1">
              <a:lnSpc>
                <a:spcPct val="80000"/>
              </a:lnSpc>
            </a:pPr>
            <a:endParaRPr lang="en-US" sz="2000" smtClean="0"/>
          </a:p>
          <a:p>
            <a:pPr eaLnBrk="1" hangingPunct="1">
              <a:lnSpc>
                <a:spcPct val="80000"/>
              </a:lnSpc>
              <a:buFont typeface="Wingdings" pitchFamily="2" charset="2"/>
              <a:buChar char="ü"/>
            </a:pPr>
            <a:r>
              <a:rPr lang="en-US" sz="2000" smtClean="0"/>
              <a:t>Resident legal entities and sole proprietors report on a quarterly basis to the BNB in statistical forms receivables/payables from/to non-residents on commercial credits and transactions other than financial loans provided the total amount of receivables/payables is equal to or exceeding the lev equivalent of BGN 50,000;</a:t>
            </a:r>
          </a:p>
          <a:p>
            <a:pPr eaLnBrk="1" hangingPunct="1">
              <a:lnSpc>
                <a:spcPct val="80000"/>
              </a:lnSpc>
              <a:buFont typeface="Wingdings" pitchFamily="2" charset="2"/>
              <a:buChar char="ü"/>
            </a:pPr>
            <a:endParaRPr lang="en-US" sz="2000" smtClean="0"/>
          </a:p>
          <a:p>
            <a:pPr eaLnBrk="1" hangingPunct="1">
              <a:lnSpc>
                <a:spcPct val="80000"/>
              </a:lnSpc>
              <a:buFont typeface="Wingdings" pitchFamily="2" charset="2"/>
              <a:buChar char="ü"/>
            </a:pPr>
            <a:r>
              <a:rPr lang="en-US" sz="2000" smtClean="0"/>
              <a:t>Resident natural persons report annually to the BNB in statistical forms their receivables from or liabilities to non-residents on financial credits, including on extended financial credits by opening bank accounts in other countries, by 31 March in the year following the reporting year – exemption threshold of of BGN 50,000 (about EUR 25 000 mln.)</a:t>
            </a:r>
          </a:p>
          <a:p>
            <a:pPr algn="just" eaLnBrk="1" hangingPunct="1">
              <a:lnSpc>
                <a:spcPct val="80000"/>
              </a:lnSpc>
              <a:spcBef>
                <a:spcPts val="600"/>
              </a:spcBef>
              <a:buFontTx/>
              <a:buNone/>
            </a:pPr>
            <a:endParaRPr lang="en-US" sz="2000" b="1"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a:noFill/>
        </p:spPr>
        <p:txBody>
          <a:bodyPr/>
          <a:lstStyle/>
          <a:p>
            <a:fld id="{B9C7C613-8DAB-41C3-A34D-5258841A0C98}" type="slidenum">
              <a:rPr lang="bg-BG" smtClean="0"/>
              <a:pPr/>
              <a:t>13</a:t>
            </a:fld>
            <a:endParaRPr lang="bg-BG" smtClean="0"/>
          </a:p>
        </p:txBody>
      </p:sp>
      <p:sp>
        <p:nvSpPr>
          <p:cNvPr id="14339" name="Rectangle 2"/>
          <p:cNvSpPr>
            <a:spLocks noGrp="1" noChangeArrowheads="1"/>
          </p:cNvSpPr>
          <p:nvPr>
            <p:ph type="title"/>
          </p:nvPr>
        </p:nvSpPr>
        <p:spPr>
          <a:xfrm>
            <a:off x="457200" y="274638"/>
            <a:ext cx="8229600" cy="922337"/>
          </a:xfrm>
        </p:spPr>
        <p:txBody>
          <a:bodyPr/>
          <a:lstStyle/>
          <a:p>
            <a:pPr eaLnBrk="1" hangingPunct="1"/>
            <a:r>
              <a:rPr lang="en-US" sz="2000" i="1" u="sng" smtClean="0"/>
              <a:t>Transition from ITRS to direct reporting</a:t>
            </a:r>
            <a:br>
              <a:rPr lang="en-US" sz="2000" i="1" u="sng" smtClean="0"/>
            </a:br>
            <a:r>
              <a:rPr lang="en-GB" sz="2000" i="1" u="sng" smtClean="0"/>
              <a:t>Identifying user needs</a:t>
            </a:r>
            <a:endParaRPr lang="en-US" sz="2000" i="1" u="sng" smtClean="0"/>
          </a:p>
        </p:txBody>
      </p:sp>
      <p:sp>
        <p:nvSpPr>
          <p:cNvPr id="14340" name="Rectangle 3"/>
          <p:cNvSpPr>
            <a:spLocks noGrp="1" noChangeArrowheads="1"/>
          </p:cNvSpPr>
          <p:nvPr>
            <p:ph type="body" idx="1"/>
          </p:nvPr>
        </p:nvSpPr>
        <p:spPr>
          <a:xfrm>
            <a:off x="457200" y="1268413"/>
            <a:ext cx="8229600" cy="4857750"/>
          </a:xfrm>
        </p:spPr>
        <p:txBody>
          <a:bodyPr/>
          <a:lstStyle/>
          <a:p>
            <a:pPr algn="just" eaLnBrk="1" hangingPunct="1">
              <a:lnSpc>
                <a:spcPct val="80000"/>
              </a:lnSpc>
              <a:spcBef>
                <a:spcPts val="600"/>
              </a:spcBef>
              <a:buFontTx/>
              <a:buNone/>
            </a:pPr>
            <a:endParaRPr lang="en-US" sz="1800" dirty="0" smtClean="0"/>
          </a:p>
          <a:p>
            <a:pPr eaLnBrk="1" hangingPunct="1">
              <a:lnSpc>
                <a:spcPct val="80000"/>
              </a:lnSpc>
              <a:buFontTx/>
              <a:buNone/>
            </a:pPr>
            <a:r>
              <a:rPr lang="en-US" sz="2000" b="1" dirty="0" smtClean="0"/>
              <a:t>Main users of external statistics data of the BNB:</a:t>
            </a:r>
          </a:p>
          <a:p>
            <a:pPr eaLnBrk="1" hangingPunct="1">
              <a:lnSpc>
                <a:spcPct val="80000"/>
              </a:lnSpc>
            </a:pPr>
            <a:endParaRPr lang="en-US" sz="2000" dirty="0" smtClean="0"/>
          </a:p>
          <a:p>
            <a:pPr eaLnBrk="1" hangingPunct="1">
              <a:lnSpc>
                <a:spcPct val="80000"/>
              </a:lnSpc>
              <a:buFont typeface="Wingdings" pitchFamily="2" charset="2"/>
              <a:buChar char="ü"/>
            </a:pPr>
            <a:r>
              <a:rPr lang="en-US" sz="2000" dirty="0" smtClean="0"/>
              <a:t>National accounts – both Financial Accounts and </a:t>
            </a:r>
            <a:r>
              <a:rPr lang="en-US" sz="2000" smtClean="0"/>
              <a:t>Non-financial Accounts</a:t>
            </a:r>
            <a:endParaRPr lang="en-US" sz="2000" dirty="0" smtClean="0"/>
          </a:p>
          <a:p>
            <a:pPr eaLnBrk="1" hangingPunct="1">
              <a:lnSpc>
                <a:spcPct val="80000"/>
              </a:lnSpc>
              <a:buFont typeface="Wingdings" pitchFamily="2" charset="2"/>
              <a:buChar char="ü"/>
            </a:pPr>
            <a:r>
              <a:rPr lang="en-US" sz="2000" dirty="0" smtClean="0"/>
              <a:t>Researchers</a:t>
            </a:r>
          </a:p>
          <a:p>
            <a:pPr eaLnBrk="1" hangingPunct="1">
              <a:lnSpc>
                <a:spcPct val="80000"/>
              </a:lnSpc>
              <a:buFont typeface="Wingdings" pitchFamily="2" charset="2"/>
              <a:buChar char="ü"/>
            </a:pPr>
            <a:r>
              <a:rPr lang="en-US" sz="2000" dirty="0" smtClean="0"/>
              <a:t>International organizations</a:t>
            </a:r>
          </a:p>
          <a:p>
            <a:pPr eaLnBrk="1" hangingPunct="1">
              <a:lnSpc>
                <a:spcPct val="80000"/>
              </a:lnSpc>
              <a:buFont typeface="Wingdings" pitchFamily="2" charset="2"/>
              <a:buChar char="ü"/>
            </a:pPr>
            <a:r>
              <a:rPr lang="en-US" sz="2000" dirty="0" smtClean="0"/>
              <a:t>National specific needs</a:t>
            </a:r>
          </a:p>
          <a:p>
            <a:pPr eaLnBrk="1" hangingPunct="1">
              <a:lnSpc>
                <a:spcPct val="80000"/>
              </a:lnSpc>
            </a:pPr>
            <a:endParaRPr lang="en-US" sz="2000" dirty="0" smtClean="0"/>
          </a:p>
          <a:p>
            <a:pPr eaLnBrk="1" hangingPunct="1">
              <a:lnSpc>
                <a:spcPct val="80000"/>
              </a:lnSpc>
              <a:buFontTx/>
              <a:buNone/>
            </a:pPr>
            <a:r>
              <a:rPr lang="en-US" sz="2000" dirty="0" smtClean="0"/>
              <a:t>When designing the </a:t>
            </a:r>
            <a:r>
              <a:rPr lang="en-US" sz="2000" b="1" dirty="0" smtClean="0"/>
              <a:t>reporting forms and requirements </a:t>
            </a:r>
            <a:r>
              <a:rPr lang="en-US" sz="2000" dirty="0" smtClean="0"/>
              <a:t>all users’ need have to be analyzed and taken aboard regarding:</a:t>
            </a:r>
          </a:p>
          <a:p>
            <a:pPr eaLnBrk="1" hangingPunct="1">
              <a:lnSpc>
                <a:spcPct val="80000"/>
              </a:lnSpc>
              <a:buFontTx/>
              <a:buNone/>
            </a:pPr>
            <a:endParaRPr lang="en-US" sz="2000" dirty="0" smtClean="0"/>
          </a:p>
          <a:p>
            <a:pPr eaLnBrk="1" hangingPunct="1">
              <a:lnSpc>
                <a:spcPct val="80000"/>
              </a:lnSpc>
              <a:buFont typeface="Wingdings" pitchFamily="2" charset="2"/>
              <a:buChar char="ü"/>
            </a:pPr>
            <a:r>
              <a:rPr lang="en-US" sz="2000" dirty="0" smtClean="0"/>
              <a:t>Level of detail of the information</a:t>
            </a:r>
          </a:p>
          <a:p>
            <a:pPr eaLnBrk="1" hangingPunct="1">
              <a:lnSpc>
                <a:spcPct val="80000"/>
              </a:lnSpc>
              <a:buFont typeface="Wingdings" pitchFamily="2" charset="2"/>
              <a:buChar char="ü"/>
            </a:pPr>
            <a:r>
              <a:rPr lang="en-US" sz="2000" dirty="0" smtClean="0"/>
              <a:t>Level of detail of breakdowns (geographical, instrument, maturity, etc.)</a:t>
            </a:r>
          </a:p>
          <a:p>
            <a:pPr eaLnBrk="1" hangingPunct="1">
              <a:lnSpc>
                <a:spcPct val="80000"/>
              </a:lnSpc>
              <a:buFont typeface="Wingdings" pitchFamily="2" charset="2"/>
              <a:buChar char="ü"/>
            </a:pPr>
            <a:r>
              <a:rPr lang="en-US" sz="2000" dirty="0" smtClean="0"/>
              <a:t>Periodicity</a:t>
            </a:r>
          </a:p>
          <a:p>
            <a:pPr eaLnBrk="1" hangingPunct="1">
              <a:lnSpc>
                <a:spcPct val="80000"/>
              </a:lnSpc>
              <a:buFont typeface="Wingdings" pitchFamily="2" charset="2"/>
              <a:buChar char="ü"/>
            </a:pPr>
            <a:r>
              <a:rPr lang="en-US" sz="2000" dirty="0" smtClean="0"/>
              <a:t>Timeliness</a:t>
            </a:r>
          </a:p>
          <a:p>
            <a:pPr eaLnBrk="1" hangingPunct="1">
              <a:lnSpc>
                <a:spcPct val="80000"/>
              </a:lnSpc>
              <a:buFontTx/>
              <a:buNone/>
            </a:pPr>
            <a:endParaRPr lang="en-US" sz="1800" dirty="0" smtClean="0"/>
          </a:p>
          <a:p>
            <a:pPr eaLnBrk="1" hangingPunct="1">
              <a:lnSpc>
                <a:spcPct val="80000"/>
              </a:lnSpc>
            </a:pPr>
            <a:endParaRPr lang="en-US" sz="14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68313" y="260350"/>
            <a:ext cx="8229600" cy="1143000"/>
          </a:xfrm>
        </p:spPr>
        <p:txBody>
          <a:bodyPr/>
          <a:lstStyle/>
          <a:p>
            <a:r>
              <a:rPr lang="en-US" sz="2000" i="1" u="sng" smtClean="0"/>
              <a:t>Transition from ITRS to direct reporting</a:t>
            </a:r>
            <a:br>
              <a:rPr lang="en-US" sz="2000" i="1" u="sng" smtClean="0"/>
            </a:br>
            <a:r>
              <a:rPr lang="en-GB" sz="2000" i="1" u="sng" smtClean="0"/>
              <a:t>Design and development of IT system</a:t>
            </a:r>
            <a:endParaRPr lang="bg-BG" sz="2000" b="1" smtClean="0"/>
          </a:p>
        </p:txBody>
      </p:sp>
      <p:sp>
        <p:nvSpPr>
          <p:cNvPr id="15363" name="Rectangle 3"/>
          <p:cNvSpPr>
            <a:spLocks noGrp="1" noChangeArrowheads="1"/>
          </p:cNvSpPr>
          <p:nvPr>
            <p:ph type="body" idx="1"/>
          </p:nvPr>
        </p:nvSpPr>
        <p:spPr/>
        <p:txBody>
          <a:bodyPr/>
          <a:lstStyle/>
          <a:p>
            <a:pPr marL="990600" indent="-549275">
              <a:lnSpc>
                <a:spcPct val="80000"/>
              </a:lnSpc>
              <a:buFontTx/>
              <a:buNone/>
            </a:pPr>
            <a:r>
              <a:rPr lang="en-US" sz="2000" b="1" smtClean="0"/>
              <a:t>IT two step solution in the BNB</a:t>
            </a:r>
            <a:r>
              <a:rPr lang="en-US" sz="2000" smtClean="0"/>
              <a:t>: </a:t>
            </a:r>
          </a:p>
          <a:p>
            <a:pPr marL="990600" indent="-549275">
              <a:lnSpc>
                <a:spcPct val="80000"/>
              </a:lnSpc>
              <a:buFontTx/>
              <a:buNone/>
            </a:pPr>
            <a:endParaRPr lang="en-US" sz="2000" smtClean="0"/>
          </a:p>
          <a:p>
            <a:pPr marL="990600" indent="-549275">
              <a:lnSpc>
                <a:spcPct val="80000"/>
              </a:lnSpc>
              <a:buFontTx/>
              <a:buNone/>
            </a:pPr>
            <a:r>
              <a:rPr lang="en-US" sz="2000" smtClean="0"/>
              <a:t>As a </a:t>
            </a:r>
            <a:r>
              <a:rPr lang="en-US" sz="2000" u="sng" smtClean="0"/>
              <a:t>first step</a:t>
            </a:r>
            <a:r>
              <a:rPr lang="en-US" sz="2000" smtClean="0"/>
              <a:t> - a simple model of the future Integrated Statistical Information System called the “Prototype” was developed and implemented by the Statistics Directorate.</a:t>
            </a:r>
          </a:p>
          <a:p>
            <a:pPr marL="990600" indent="-549275">
              <a:lnSpc>
                <a:spcPct val="80000"/>
              </a:lnSpc>
              <a:buFontTx/>
              <a:buNone/>
            </a:pPr>
            <a:r>
              <a:rPr lang="en-US" sz="2000" smtClean="0"/>
              <a:t>It allowed for:</a:t>
            </a:r>
          </a:p>
          <a:p>
            <a:pPr marL="990600" indent="-549275">
              <a:lnSpc>
                <a:spcPct val="80000"/>
              </a:lnSpc>
              <a:buFontTx/>
              <a:buNone/>
            </a:pPr>
            <a:r>
              <a:rPr lang="en-US" sz="2000" smtClean="0"/>
              <a:t> - formal checks of reports</a:t>
            </a:r>
          </a:p>
          <a:p>
            <a:pPr marL="990600" indent="-549275">
              <a:lnSpc>
                <a:spcPct val="80000"/>
              </a:lnSpc>
              <a:buFontTx/>
              <a:buNone/>
            </a:pPr>
            <a:r>
              <a:rPr lang="en-US" sz="2000" smtClean="0"/>
              <a:t> - processing of large amounts of data</a:t>
            </a:r>
          </a:p>
          <a:p>
            <a:pPr marL="990600" indent="-549275">
              <a:lnSpc>
                <a:spcPct val="80000"/>
              </a:lnSpc>
              <a:buFontTx/>
              <a:buNone/>
            </a:pPr>
            <a:r>
              <a:rPr lang="en-US" sz="2000" smtClean="0"/>
              <a:t> - production of aggregated statistical reports</a:t>
            </a:r>
          </a:p>
          <a:p>
            <a:pPr marL="990600" indent="-549275">
              <a:lnSpc>
                <a:spcPct val="80000"/>
              </a:lnSpc>
              <a:buFontTx/>
              <a:buNone/>
            </a:pPr>
            <a:r>
              <a:rPr lang="en-US" sz="2000" smtClean="0"/>
              <a:t> - better understanding of the processes that will facilitate the requirements for the future ISIS</a:t>
            </a:r>
          </a:p>
          <a:p>
            <a:pPr marL="990600" indent="-549275">
              <a:lnSpc>
                <a:spcPct val="80000"/>
              </a:lnSpc>
              <a:buFontTx/>
              <a:buNone/>
            </a:pPr>
            <a:endParaRPr lang="en-US" sz="200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z="2000" i="1" u="sng" smtClean="0"/>
              <a:t>Transition from ITRS to direct reporting</a:t>
            </a:r>
            <a:br>
              <a:rPr lang="en-US" sz="2000" i="1" u="sng" smtClean="0"/>
            </a:br>
            <a:r>
              <a:rPr lang="en-GB" sz="2000" i="1" u="sng" smtClean="0"/>
              <a:t>Design and development of IT system</a:t>
            </a:r>
            <a:endParaRPr lang="bg-BG" sz="2000" b="1" smtClean="0"/>
          </a:p>
        </p:txBody>
      </p:sp>
      <p:sp>
        <p:nvSpPr>
          <p:cNvPr id="16387" name="Rectangle 3"/>
          <p:cNvSpPr>
            <a:spLocks noGrp="1" noChangeArrowheads="1"/>
          </p:cNvSpPr>
          <p:nvPr>
            <p:ph type="body" idx="1"/>
          </p:nvPr>
        </p:nvSpPr>
        <p:spPr>
          <a:xfrm>
            <a:off x="457200" y="1484313"/>
            <a:ext cx="8229600" cy="4641850"/>
          </a:xfrm>
        </p:spPr>
        <p:txBody>
          <a:bodyPr/>
          <a:lstStyle/>
          <a:p>
            <a:pPr marL="990600" indent="-549275">
              <a:lnSpc>
                <a:spcPct val="80000"/>
              </a:lnSpc>
              <a:buFontTx/>
              <a:buNone/>
            </a:pPr>
            <a:r>
              <a:rPr lang="en-US" sz="2000" b="1" smtClean="0"/>
              <a:t>IT two step solutions</a:t>
            </a:r>
            <a:r>
              <a:rPr lang="en-US" sz="2000" smtClean="0"/>
              <a:t>: </a:t>
            </a:r>
          </a:p>
          <a:p>
            <a:pPr marL="990600" indent="-549275">
              <a:lnSpc>
                <a:spcPct val="80000"/>
              </a:lnSpc>
              <a:buFontTx/>
              <a:buNone/>
            </a:pPr>
            <a:endParaRPr lang="en-US" sz="2000" smtClean="0"/>
          </a:p>
          <a:p>
            <a:pPr marL="990600" indent="-549275">
              <a:lnSpc>
                <a:spcPct val="80000"/>
              </a:lnSpc>
              <a:buFontTx/>
              <a:buNone/>
            </a:pPr>
            <a:r>
              <a:rPr lang="en-US" sz="2000" smtClean="0"/>
              <a:t>The </a:t>
            </a:r>
            <a:r>
              <a:rPr lang="en-US" sz="2000" u="sng" smtClean="0"/>
              <a:t>second step</a:t>
            </a:r>
            <a:r>
              <a:rPr lang="en-US" sz="2000" smtClean="0"/>
              <a:t> is the development and implementation of the Integrated Statistical Information System.</a:t>
            </a:r>
          </a:p>
          <a:p>
            <a:pPr marL="990600" indent="-549275">
              <a:lnSpc>
                <a:spcPct val="80000"/>
              </a:lnSpc>
              <a:buFontTx/>
              <a:buNone/>
            </a:pPr>
            <a:r>
              <a:rPr lang="en-US" sz="2000" smtClean="0"/>
              <a:t>In addition to the functionalities of the Prototype it will allow for:</a:t>
            </a:r>
          </a:p>
          <a:p>
            <a:pPr marL="990600" indent="-549275">
              <a:lnSpc>
                <a:spcPct val="80000"/>
              </a:lnSpc>
              <a:buFontTx/>
              <a:buNone/>
            </a:pPr>
            <a:r>
              <a:rPr lang="en-US" sz="2000" smtClean="0"/>
              <a:t>- Production of various structures of the aggregated data depending on the user’s needs</a:t>
            </a:r>
          </a:p>
          <a:p>
            <a:pPr marL="990600" indent="-549275">
              <a:lnSpc>
                <a:spcPct val="80000"/>
              </a:lnSpc>
              <a:buFontTx/>
              <a:buNone/>
            </a:pPr>
            <a:r>
              <a:rPr lang="en-US" sz="2000" smtClean="0"/>
              <a:t> - automate reporting</a:t>
            </a:r>
          </a:p>
          <a:p>
            <a:pPr marL="990600" indent="-549275">
              <a:lnSpc>
                <a:spcPct val="80000"/>
              </a:lnSpc>
              <a:buFontTx/>
              <a:buNone/>
            </a:pPr>
            <a:r>
              <a:rPr lang="en-US" sz="2000" smtClean="0"/>
              <a:t> - provide access of internal and external users to aggregate data</a:t>
            </a:r>
          </a:p>
          <a:p>
            <a:pPr marL="990600" indent="-549275">
              <a:lnSpc>
                <a:spcPct val="80000"/>
              </a:lnSpc>
              <a:buFontTx/>
              <a:buNone/>
            </a:pPr>
            <a:endParaRPr lang="en-US" sz="240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p:spPr>
        <p:txBody>
          <a:bodyPr/>
          <a:lstStyle/>
          <a:p>
            <a:fld id="{B07E5DB8-9712-40E1-A74C-9F7DE53221A1}" type="slidenum">
              <a:rPr lang="bg-BG" smtClean="0"/>
              <a:pPr/>
              <a:t>16</a:t>
            </a:fld>
            <a:endParaRPr lang="bg-BG" smtClean="0"/>
          </a:p>
        </p:txBody>
      </p:sp>
      <p:sp>
        <p:nvSpPr>
          <p:cNvPr id="17411" name="Rectangle 2"/>
          <p:cNvSpPr>
            <a:spLocks noGrp="1" noChangeArrowheads="1"/>
          </p:cNvSpPr>
          <p:nvPr>
            <p:ph type="title"/>
          </p:nvPr>
        </p:nvSpPr>
        <p:spPr>
          <a:xfrm>
            <a:off x="457200" y="274638"/>
            <a:ext cx="8229600" cy="850900"/>
          </a:xfrm>
        </p:spPr>
        <p:txBody>
          <a:bodyPr/>
          <a:lstStyle/>
          <a:p>
            <a:pPr eaLnBrk="1" hangingPunct="1"/>
            <a:r>
              <a:rPr lang="en-US" sz="2000" i="1" u="sng" smtClean="0"/>
              <a:t>Transition from ITRS to direct reporting</a:t>
            </a:r>
            <a:br>
              <a:rPr lang="en-US" sz="2000" i="1" u="sng" smtClean="0"/>
            </a:br>
            <a:r>
              <a:rPr lang="en-GB" sz="2000" i="1" u="sng" smtClean="0"/>
              <a:t>Conclusions</a:t>
            </a:r>
            <a:endParaRPr lang="en-US" sz="2000" i="1" u="sng" smtClean="0"/>
          </a:p>
        </p:txBody>
      </p:sp>
      <p:sp>
        <p:nvSpPr>
          <p:cNvPr id="16388" name="Rectangle 3"/>
          <p:cNvSpPr>
            <a:spLocks noGrp="1" noChangeArrowheads="1"/>
          </p:cNvSpPr>
          <p:nvPr>
            <p:ph type="body" idx="1"/>
          </p:nvPr>
        </p:nvSpPr>
        <p:spPr>
          <a:xfrm>
            <a:off x="468313" y="1196975"/>
            <a:ext cx="8229600" cy="4968875"/>
          </a:xfrm>
        </p:spPr>
        <p:txBody>
          <a:bodyPr/>
          <a:lstStyle/>
          <a:p>
            <a:pPr eaLnBrk="1" hangingPunct="1">
              <a:buFontTx/>
              <a:buNone/>
              <a:defRPr/>
            </a:pPr>
            <a:endParaRPr lang="en-US" sz="1800" dirty="0" smtClean="0"/>
          </a:p>
          <a:p>
            <a:pPr algn="just" eaLnBrk="1" hangingPunct="1">
              <a:defRPr/>
            </a:pPr>
            <a:r>
              <a:rPr lang="en-GB" sz="1800" dirty="0" smtClean="0"/>
              <a:t>Our experience with the collection of external statistics data so far confirms the importance of the effective and efficient use of business registers. </a:t>
            </a:r>
          </a:p>
          <a:p>
            <a:pPr marL="723900" indent="-368300" algn="just" eaLnBrk="1" hangingPunct="1">
              <a:buFont typeface="Wingdings" pitchFamily="2" charset="2"/>
              <a:buChar char="ü"/>
              <a:defRPr/>
            </a:pPr>
            <a:r>
              <a:rPr lang="en-GB" sz="1800" dirty="0" smtClean="0"/>
              <a:t>Results may be inaccurate for reasons </a:t>
            </a:r>
            <a:r>
              <a:rPr lang="en-US" sz="1800" dirty="0" smtClean="0"/>
              <a:t>like</a:t>
            </a:r>
            <a:r>
              <a:rPr lang="en-GB" sz="1800" dirty="0" smtClean="0"/>
              <a:t> non-response and inaccurate returns, but a </a:t>
            </a:r>
            <a:r>
              <a:rPr lang="en-US" sz="1800" dirty="0" smtClean="0"/>
              <a:t>crucial</a:t>
            </a:r>
            <a:r>
              <a:rPr lang="en-GB" sz="1800" dirty="0" smtClean="0"/>
              <a:t> cause may also be non-coverage due to poor keeping of a register. </a:t>
            </a:r>
          </a:p>
          <a:p>
            <a:pPr algn="just" eaLnBrk="1" hangingPunct="1">
              <a:buFont typeface="Arial" pitchFamily="34" charset="0"/>
              <a:buChar char="•"/>
              <a:defRPr/>
            </a:pPr>
            <a:r>
              <a:rPr lang="en-GB" sz="1800" dirty="0" smtClean="0"/>
              <a:t>This requires a flexible user-friendly IT system, well-trained staff and good co-operation with the respondents and users.</a:t>
            </a:r>
            <a:endParaRPr lang="en-US" sz="1800" dirty="0" smtClean="0"/>
          </a:p>
          <a:p>
            <a:pPr eaLnBrk="1" hangingPunct="1">
              <a:defRPr/>
            </a:pPr>
            <a:endParaRPr lang="en-GB" sz="1800" b="1" dirty="0" smtClean="0">
              <a:solidFill>
                <a:srgbClr val="0C5D55"/>
              </a:solidFill>
            </a:endParaRPr>
          </a:p>
          <a:p>
            <a:pPr algn="just" eaLnBrk="1" hangingPunct="1">
              <a:defRPr/>
            </a:pPr>
            <a:r>
              <a:rPr lang="en-US" sz="1800" dirty="0" smtClean="0"/>
              <a:t>Since 1999 the BNB direct reporting system is in a constant change and improvement, BUT “Life changes faster than any Regulation”</a:t>
            </a:r>
          </a:p>
          <a:p>
            <a:pPr eaLnBrk="1" hangingPunct="1">
              <a:defRPr/>
            </a:pPr>
            <a:endParaRPr lang="en-US" sz="18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a:noFill/>
        </p:spPr>
        <p:txBody>
          <a:bodyPr/>
          <a:lstStyle/>
          <a:p>
            <a:fld id="{3307BE3B-A0E4-48B1-828F-9C346AAA2E84}" type="slidenum">
              <a:rPr lang="bg-BG" smtClean="0"/>
              <a:pPr/>
              <a:t>2</a:t>
            </a:fld>
            <a:endParaRPr lang="bg-BG" smtClean="0"/>
          </a:p>
        </p:txBody>
      </p:sp>
      <p:sp>
        <p:nvSpPr>
          <p:cNvPr id="3075" name="Rectangle 2"/>
          <p:cNvSpPr>
            <a:spLocks noGrp="1" noChangeArrowheads="1"/>
          </p:cNvSpPr>
          <p:nvPr>
            <p:ph type="title"/>
          </p:nvPr>
        </p:nvSpPr>
        <p:spPr>
          <a:xfrm>
            <a:off x="457200" y="274638"/>
            <a:ext cx="8229600" cy="993775"/>
          </a:xfrm>
        </p:spPr>
        <p:txBody>
          <a:bodyPr/>
          <a:lstStyle/>
          <a:p>
            <a:pPr eaLnBrk="1" hangingPunct="1"/>
            <a:r>
              <a:rPr lang="en-US" sz="2000" i="1" u="sng" smtClean="0"/>
              <a:t>Transition from ITRS to direct reporting</a:t>
            </a:r>
            <a:br>
              <a:rPr lang="en-US" sz="2000" i="1" u="sng" smtClean="0"/>
            </a:br>
            <a:r>
              <a:rPr lang="en-US" altLang="ja-JP" sz="2000" b="1" i="1" smtClean="0">
                <a:ea typeface="ＭＳ Ｐゴシック" charset="-128"/>
              </a:rPr>
              <a:t> </a:t>
            </a:r>
            <a:r>
              <a:rPr lang="en-US" altLang="ja-JP" sz="2000" i="1" u="sng" smtClean="0">
                <a:ea typeface="ＭＳ Ｐゴシック" charset="-128"/>
              </a:rPr>
              <a:t>Introduction</a:t>
            </a:r>
            <a:endParaRPr lang="en-US" sz="2000" i="1" u="sng" smtClean="0"/>
          </a:p>
        </p:txBody>
      </p:sp>
      <p:sp>
        <p:nvSpPr>
          <p:cNvPr id="3076" name="Rectangle 3"/>
          <p:cNvSpPr>
            <a:spLocks noGrp="1" noChangeArrowheads="1"/>
          </p:cNvSpPr>
          <p:nvPr>
            <p:ph type="body" idx="1"/>
          </p:nvPr>
        </p:nvSpPr>
        <p:spPr>
          <a:xfrm>
            <a:off x="468313" y="1125538"/>
            <a:ext cx="8229600" cy="5040312"/>
          </a:xfrm>
        </p:spPr>
        <p:txBody>
          <a:bodyPr/>
          <a:lstStyle/>
          <a:p>
            <a:pPr marL="88900" lvl="2" indent="444500" eaLnBrk="1" hangingPunct="1">
              <a:lnSpc>
                <a:spcPct val="140000"/>
              </a:lnSpc>
              <a:buFont typeface="Wingdings" pitchFamily="2" charset="2"/>
              <a:buNone/>
            </a:pPr>
            <a:r>
              <a:rPr lang="en-US" altLang="ja-JP" sz="2000" dirty="0" smtClean="0">
                <a:ea typeface="ＭＳ Ｐゴシック" charset="-128"/>
              </a:rPr>
              <a:t>BOPED Division within the Statistics directorate of the BNB independently compiles:</a:t>
            </a:r>
          </a:p>
          <a:p>
            <a:pPr marL="88900" lvl="2" indent="444500" eaLnBrk="1" hangingPunct="1">
              <a:lnSpc>
                <a:spcPct val="140000"/>
              </a:lnSpc>
              <a:buFont typeface="Wingdings" pitchFamily="2" charset="2"/>
              <a:buNone/>
            </a:pPr>
            <a:r>
              <a:rPr lang="en-US" altLang="ja-JP" sz="2000" dirty="0" smtClean="0">
                <a:ea typeface="ＭＳ Ｐゴシック" charset="-128"/>
              </a:rPr>
              <a:t>	</a:t>
            </a:r>
            <a:r>
              <a:rPr lang="en-US" altLang="ja-JP" sz="2000" b="1" dirty="0" smtClean="0">
                <a:ea typeface="ＭＳ Ｐゴシック" charset="-128"/>
              </a:rPr>
              <a:t>Balance of payments</a:t>
            </a:r>
            <a:r>
              <a:rPr lang="en-US" altLang="ja-JP" sz="2000" dirty="0" smtClean="0">
                <a:ea typeface="ＭＳ Ｐゴシック" charset="-128"/>
              </a:rPr>
              <a:t> (</a:t>
            </a:r>
            <a:r>
              <a:rPr lang="en-US" altLang="ja-JP" sz="2000" dirty="0" err="1" smtClean="0">
                <a:ea typeface="ＭＳ Ｐゴシック" charset="-128"/>
              </a:rPr>
              <a:t>b.o.p</a:t>
            </a:r>
            <a:r>
              <a:rPr lang="en-US" altLang="ja-JP" sz="2000" dirty="0" smtClean="0">
                <a:ea typeface="ＭＳ Ｐゴシック" charset="-128"/>
              </a:rPr>
              <a:t>.) statistics - since 1994 </a:t>
            </a:r>
          </a:p>
          <a:p>
            <a:pPr marL="88900" lvl="2" indent="444500" eaLnBrk="1" hangingPunct="1">
              <a:lnSpc>
                <a:spcPct val="140000"/>
              </a:lnSpc>
              <a:buFont typeface="Wingdings" pitchFamily="2" charset="2"/>
              <a:buNone/>
            </a:pPr>
            <a:r>
              <a:rPr lang="en-US" altLang="ja-JP" sz="2000" dirty="0" smtClean="0">
                <a:ea typeface="ＭＳ Ｐゴシック" charset="-128"/>
              </a:rPr>
              <a:t>	</a:t>
            </a:r>
            <a:r>
              <a:rPr lang="en-US" altLang="ja-JP" sz="2000" b="1" dirty="0" smtClean="0">
                <a:ea typeface="ＭＳ Ｐゴシック" charset="-128"/>
              </a:rPr>
              <a:t>External debt statistics</a:t>
            </a:r>
            <a:r>
              <a:rPr lang="en-US" altLang="ja-JP" sz="2000" dirty="0" smtClean="0">
                <a:ea typeface="ＭＳ Ｐゴシック" charset="-128"/>
              </a:rPr>
              <a:t> – since 1996</a:t>
            </a:r>
          </a:p>
          <a:p>
            <a:pPr marL="88900" lvl="2" indent="444500" eaLnBrk="1" hangingPunct="1">
              <a:lnSpc>
                <a:spcPct val="140000"/>
              </a:lnSpc>
              <a:buFont typeface="Wingdings" pitchFamily="2" charset="2"/>
              <a:buNone/>
            </a:pPr>
            <a:r>
              <a:rPr lang="en-US" altLang="ja-JP" sz="2000" dirty="0" smtClean="0">
                <a:ea typeface="ＭＳ Ｐゴシック" charset="-128"/>
              </a:rPr>
              <a:t>	</a:t>
            </a:r>
            <a:r>
              <a:rPr lang="en-US" altLang="ja-JP" sz="2000" b="1" dirty="0" smtClean="0">
                <a:ea typeface="ＭＳ Ｐゴシック" charset="-128"/>
              </a:rPr>
              <a:t>International investment position</a:t>
            </a:r>
            <a:r>
              <a:rPr lang="en-US" altLang="ja-JP" sz="2000" dirty="0" smtClean="0">
                <a:ea typeface="ＭＳ Ｐゴシック" charset="-128"/>
              </a:rPr>
              <a:t> (</a:t>
            </a:r>
            <a:r>
              <a:rPr lang="en-US" altLang="ja-JP" sz="2000" dirty="0" err="1" smtClean="0">
                <a:ea typeface="ＭＳ Ｐゴシック" charset="-128"/>
              </a:rPr>
              <a:t>i.i.p</a:t>
            </a:r>
            <a:r>
              <a:rPr lang="en-US" altLang="ja-JP" sz="2000" dirty="0" smtClean="0">
                <a:ea typeface="ＭＳ Ｐゴシック" charset="-128"/>
              </a:rPr>
              <a:t>.) – since 1998</a:t>
            </a:r>
          </a:p>
          <a:p>
            <a:pPr marL="88900" lvl="2" indent="444500" eaLnBrk="1" hangingPunct="1">
              <a:lnSpc>
                <a:spcPct val="140000"/>
              </a:lnSpc>
              <a:buFont typeface="Wingdings" pitchFamily="2" charset="2"/>
              <a:buNone/>
            </a:pPr>
            <a:r>
              <a:rPr lang="en-US" altLang="ja-JP" sz="2000" dirty="0" smtClean="0">
                <a:ea typeface="ＭＳ Ｐゴシック" charset="-128"/>
              </a:rPr>
              <a:t>	</a:t>
            </a:r>
            <a:r>
              <a:rPr lang="en-US" altLang="ja-JP" sz="2000" b="1" dirty="0" smtClean="0">
                <a:ea typeface="ＭＳ Ｐゴシック" charset="-128"/>
              </a:rPr>
              <a:t>International reserves and foreign currency liquidity data template</a:t>
            </a:r>
            <a:r>
              <a:rPr lang="en-US" altLang="ja-JP" sz="2000" dirty="0" smtClean="0">
                <a:ea typeface="ＭＳ Ｐゴシック" charset="-128"/>
              </a:rPr>
              <a:t> (Data Template) – since 2003</a:t>
            </a:r>
          </a:p>
          <a:p>
            <a:pPr marL="88900" lvl="2" indent="444500" eaLnBrk="1" hangingPunct="1">
              <a:lnSpc>
                <a:spcPct val="140000"/>
              </a:lnSpc>
              <a:buFont typeface="Wingdings" pitchFamily="2" charset="2"/>
              <a:buNone/>
            </a:pPr>
            <a:r>
              <a:rPr lang="en-US" altLang="ja-JP" sz="2000" dirty="0" smtClean="0">
                <a:ea typeface="ＭＳ Ｐゴシック" charset="-128"/>
              </a:rPr>
              <a:t>	</a:t>
            </a:r>
            <a:r>
              <a:rPr lang="en-US" altLang="ja-JP" sz="2000" b="1" dirty="0" smtClean="0">
                <a:ea typeface="ＭＳ Ｐゴシック" charset="-128"/>
              </a:rPr>
              <a:t>Investment fund statistics </a:t>
            </a:r>
            <a:r>
              <a:rPr lang="en-US" altLang="ja-JP" sz="2000" dirty="0" smtClean="0">
                <a:ea typeface="ＭＳ Ｐゴシック" charset="-128"/>
              </a:rPr>
              <a:t>– since 2007</a:t>
            </a:r>
          </a:p>
          <a:p>
            <a:pPr marL="88900" lvl="2" indent="444500" eaLnBrk="1" hangingPunct="1">
              <a:lnSpc>
                <a:spcPct val="140000"/>
              </a:lnSpc>
              <a:buFont typeface="Wingdings" pitchFamily="2" charset="2"/>
              <a:buNone/>
            </a:pPr>
            <a:r>
              <a:rPr lang="en-US" sz="2000" dirty="0" smtClean="0"/>
              <a:t>Staff – 16 well qualified specialists: 14 experts in statistics, </a:t>
            </a:r>
            <a:r>
              <a:rPr lang="en-US" sz="2000" smtClean="0"/>
              <a:t>2 registrars</a:t>
            </a:r>
            <a:endParaRPr lang="bg-BG" sz="2000" dirty="0" smtClean="0"/>
          </a:p>
          <a:p>
            <a:pPr marL="914400" lvl="1" indent="-457200" eaLnBrk="1" hangingPunct="1">
              <a:lnSpc>
                <a:spcPct val="80000"/>
              </a:lnSpc>
              <a:spcBef>
                <a:spcPts val="300"/>
              </a:spcBef>
              <a:spcAft>
                <a:spcPts val="300"/>
              </a:spcAft>
              <a:buFont typeface="Wingdings" pitchFamily="2" charset="2"/>
              <a:buChar char="Ø"/>
            </a:pPr>
            <a:endParaRPr lang="en-GB" sz="1600" dirty="0" smtClean="0">
              <a:solidFill>
                <a:srgbClr val="000000"/>
              </a:solidFill>
              <a:latin typeface="Arial"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a:noFill/>
        </p:spPr>
        <p:txBody>
          <a:bodyPr/>
          <a:lstStyle/>
          <a:p>
            <a:fld id="{D6353771-BFF3-4B78-9909-AE9483C9D940}" type="slidenum">
              <a:rPr lang="bg-BG" smtClean="0"/>
              <a:pPr/>
              <a:t>3</a:t>
            </a:fld>
            <a:endParaRPr lang="bg-BG" smtClean="0"/>
          </a:p>
        </p:txBody>
      </p:sp>
      <p:sp>
        <p:nvSpPr>
          <p:cNvPr id="4099" name="Rectangle 2"/>
          <p:cNvSpPr>
            <a:spLocks noGrp="1" noChangeArrowheads="1"/>
          </p:cNvSpPr>
          <p:nvPr>
            <p:ph type="title"/>
          </p:nvPr>
        </p:nvSpPr>
        <p:spPr>
          <a:xfrm>
            <a:off x="457200" y="274638"/>
            <a:ext cx="8229600" cy="850900"/>
          </a:xfrm>
        </p:spPr>
        <p:txBody>
          <a:bodyPr/>
          <a:lstStyle/>
          <a:p>
            <a:pPr eaLnBrk="1" hangingPunct="1"/>
            <a:r>
              <a:rPr lang="en-US" sz="2000" i="1" u="sng" smtClean="0"/>
              <a:t>Transition from ITRS to direct reporting</a:t>
            </a:r>
            <a:br>
              <a:rPr lang="en-US" sz="2000" i="1" u="sng" smtClean="0"/>
            </a:br>
            <a:r>
              <a:rPr lang="en-US" sz="2000" i="1" u="sng" smtClean="0"/>
              <a:t>Why?</a:t>
            </a:r>
          </a:p>
        </p:txBody>
      </p:sp>
      <p:sp>
        <p:nvSpPr>
          <p:cNvPr id="4100" name="Rectangle 3"/>
          <p:cNvSpPr>
            <a:spLocks noGrp="1" noChangeArrowheads="1"/>
          </p:cNvSpPr>
          <p:nvPr>
            <p:ph type="body" idx="1"/>
          </p:nvPr>
        </p:nvSpPr>
        <p:spPr>
          <a:xfrm>
            <a:off x="457200" y="1125538"/>
            <a:ext cx="8229600" cy="5256212"/>
          </a:xfrm>
        </p:spPr>
        <p:txBody>
          <a:bodyPr/>
          <a:lstStyle/>
          <a:p>
            <a:pPr algn="ctr" eaLnBrk="1" hangingPunct="1">
              <a:lnSpc>
                <a:spcPct val="80000"/>
              </a:lnSpc>
              <a:spcBef>
                <a:spcPts val="600"/>
              </a:spcBef>
              <a:buFontTx/>
              <a:buNone/>
            </a:pPr>
            <a:endParaRPr lang="en-GB" sz="1800" b="1" dirty="0" smtClean="0">
              <a:latin typeface="Arial" charset="0"/>
            </a:endParaRPr>
          </a:p>
          <a:p>
            <a:pPr>
              <a:lnSpc>
                <a:spcPct val="120000"/>
              </a:lnSpc>
              <a:buFontTx/>
              <a:buNone/>
            </a:pPr>
            <a:r>
              <a:rPr lang="en-GB" sz="2000" dirty="0" smtClean="0"/>
              <a:t>Due to the changing environment (legal and methodological) Bulgarian bop statistical production system has evolved from:</a:t>
            </a:r>
          </a:p>
          <a:p>
            <a:pPr>
              <a:lnSpc>
                <a:spcPct val="120000"/>
              </a:lnSpc>
            </a:pPr>
            <a:r>
              <a:rPr lang="en-GB" sz="2000" dirty="0" smtClean="0"/>
              <a:t>An </a:t>
            </a:r>
            <a:r>
              <a:rPr lang="en-GB" sz="2000" u="sng" dirty="0" smtClean="0"/>
              <a:t>exchange control system </a:t>
            </a:r>
            <a:r>
              <a:rPr lang="en-GB" sz="2000" dirty="0" smtClean="0"/>
              <a:t>before 1994, to</a:t>
            </a:r>
          </a:p>
          <a:p>
            <a:pPr>
              <a:lnSpc>
                <a:spcPct val="120000"/>
              </a:lnSpc>
              <a:spcBef>
                <a:spcPct val="30000"/>
              </a:spcBef>
            </a:pPr>
            <a:r>
              <a:rPr lang="en-GB" sz="2000" dirty="0" smtClean="0"/>
              <a:t>A </a:t>
            </a:r>
            <a:r>
              <a:rPr lang="en-GB" sz="2000" u="sng" dirty="0" smtClean="0"/>
              <a:t>system mainly based in settlements </a:t>
            </a:r>
            <a:r>
              <a:rPr lang="en-GB" sz="2000" dirty="0" smtClean="0"/>
              <a:t>(ITRS), as it was first implemented in 1994 based on an aggregated reporting by </a:t>
            </a:r>
            <a:r>
              <a:rPr lang="en-GB" sz="2000" dirty="0" err="1" smtClean="0"/>
              <a:t>BoP</a:t>
            </a:r>
            <a:r>
              <a:rPr lang="en-GB" sz="2000" dirty="0" smtClean="0"/>
              <a:t> code, to</a:t>
            </a:r>
          </a:p>
          <a:p>
            <a:pPr>
              <a:lnSpc>
                <a:spcPct val="120000"/>
              </a:lnSpc>
              <a:spcBef>
                <a:spcPct val="30000"/>
              </a:spcBef>
            </a:pPr>
            <a:r>
              <a:rPr lang="en-GB" sz="2000" dirty="0" smtClean="0"/>
              <a:t>An open system based on the aggregation of a growing number of different data sources (e.g. Direct reporting + Administrative sources + Surveys + ITRS).</a:t>
            </a:r>
          </a:p>
          <a:p>
            <a:pPr>
              <a:lnSpc>
                <a:spcPct val="120000"/>
              </a:lnSpc>
              <a:spcBef>
                <a:spcPct val="30000"/>
              </a:spcBef>
              <a:buFontTx/>
              <a:buNone/>
            </a:pPr>
            <a:r>
              <a:rPr lang="en-GB" sz="2000" dirty="0" smtClean="0"/>
              <a:t>	This “new” system has been running on a monthly basis since 2010.</a:t>
            </a:r>
          </a:p>
          <a:p>
            <a:pPr algn="just" eaLnBrk="1" hangingPunct="1">
              <a:lnSpc>
                <a:spcPct val="80000"/>
              </a:lnSpc>
              <a:spcBef>
                <a:spcPts val="600"/>
              </a:spcBef>
              <a:buFontTx/>
              <a:buNone/>
            </a:pPr>
            <a:endParaRPr lang="en-GB" sz="1800" dirty="0" smtClean="0">
              <a:latin typeface="Arial" charset="0"/>
            </a:endParaRPr>
          </a:p>
          <a:p>
            <a:pPr eaLnBrk="1" hangingPunct="1">
              <a:lnSpc>
                <a:spcPct val="80000"/>
              </a:lnSpc>
            </a:pPr>
            <a:endParaRPr lang="en-US" sz="1800" dirty="0" smtClean="0">
              <a:latin typeface="Arial"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2"/>
          </p:nvPr>
        </p:nvSpPr>
        <p:spPr>
          <a:noFill/>
        </p:spPr>
        <p:txBody>
          <a:bodyPr/>
          <a:lstStyle/>
          <a:p>
            <a:fld id="{F2EF2115-75BA-434F-A70C-A9F7B2A89BDD}" type="slidenum">
              <a:rPr lang="bg-BG" smtClean="0"/>
              <a:pPr/>
              <a:t>4</a:t>
            </a:fld>
            <a:endParaRPr lang="bg-BG" smtClean="0"/>
          </a:p>
        </p:txBody>
      </p:sp>
      <p:sp>
        <p:nvSpPr>
          <p:cNvPr id="5123" name="Rectangle 2"/>
          <p:cNvSpPr>
            <a:spLocks noGrp="1" noChangeArrowheads="1"/>
          </p:cNvSpPr>
          <p:nvPr>
            <p:ph type="title"/>
          </p:nvPr>
        </p:nvSpPr>
        <p:spPr>
          <a:xfrm>
            <a:off x="457200" y="274638"/>
            <a:ext cx="8229600" cy="850900"/>
          </a:xfrm>
        </p:spPr>
        <p:txBody>
          <a:bodyPr/>
          <a:lstStyle/>
          <a:p>
            <a:pPr eaLnBrk="1" hangingPunct="1"/>
            <a:r>
              <a:rPr lang="en-US" sz="2000" i="1" u="sng" smtClean="0"/>
              <a:t>Transition from ITRS to direct reporting</a:t>
            </a:r>
            <a:br>
              <a:rPr lang="en-US" sz="2000" i="1" u="sng" smtClean="0"/>
            </a:br>
            <a:r>
              <a:rPr lang="en-US" sz="2000" i="1" u="sng" smtClean="0"/>
              <a:t>Why?</a:t>
            </a:r>
          </a:p>
        </p:txBody>
      </p:sp>
      <p:sp>
        <p:nvSpPr>
          <p:cNvPr id="5124" name="Rectangle 3"/>
          <p:cNvSpPr>
            <a:spLocks noGrp="1" noChangeArrowheads="1"/>
          </p:cNvSpPr>
          <p:nvPr>
            <p:ph type="body" idx="1"/>
          </p:nvPr>
        </p:nvSpPr>
        <p:spPr>
          <a:xfrm>
            <a:off x="457200" y="1125538"/>
            <a:ext cx="8229600" cy="5399087"/>
          </a:xfrm>
        </p:spPr>
        <p:txBody>
          <a:bodyPr/>
          <a:lstStyle/>
          <a:p>
            <a:pPr algn="just" eaLnBrk="1" hangingPunct="1">
              <a:lnSpc>
                <a:spcPct val="90000"/>
              </a:lnSpc>
            </a:pPr>
            <a:r>
              <a:rPr lang="en-US" sz="2000" smtClean="0"/>
              <a:t>The </a:t>
            </a:r>
            <a:r>
              <a:rPr lang="en-US" sz="2000" b="1" smtClean="0"/>
              <a:t>free capital movements </a:t>
            </a:r>
            <a:r>
              <a:rPr lang="en-US" sz="2000" smtClean="0"/>
              <a:t>in Bulgaria have to be backed by an efficient system for monitoring capital flows, among which the portfolio capital flows to and from the rest of the world.</a:t>
            </a:r>
            <a:endParaRPr lang="en-GB" sz="2000" b="1" smtClean="0">
              <a:solidFill>
                <a:srgbClr val="000000"/>
              </a:solidFill>
            </a:endParaRPr>
          </a:p>
          <a:p>
            <a:pPr algn="just" eaLnBrk="1" hangingPunct="1">
              <a:lnSpc>
                <a:spcPct val="90000"/>
              </a:lnSpc>
            </a:pPr>
            <a:endParaRPr lang="en-GB" sz="2000" b="1" smtClean="0">
              <a:solidFill>
                <a:srgbClr val="000000"/>
              </a:solidFill>
            </a:endParaRPr>
          </a:p>
          <a:p>
            <a:pPr algn="just" eaLnBrk="1" hangingPunct="1">
              <a:lnSpc>
                <a:spcPct val="90000"/>
              </a:lnSpc>
            </a:pPr>
            <a:r>
              <a:rPr lang="en-GB" sz="2000" b="1" smtClean="0">
                <a:solidFill>
                  <a:srgbClr val="000000"/>
                </a:solidFill>
              </a:rPr>
              <a:t>Changes in the methodological requirements </a:t>
            </a:r>
            <a:r>
              <a:rPr lang="en-GB" sz="2000" smtClean="0">
                <a:solidFill>
                  <a:srgbClr val="000000"/>
                </a:solidFill>
              </a:rPr>
              <a:t>– form BPM4, through BPM5 to BPM6</a:t>
            </a:r>
          </a:p>
          <a:p>
            <a:pPr algn="just" eaLnBrk="1" hangingPunct="1">
              <a:lnSpc>
                <a:spcPct val="90000"/>
              </a:lnSpc>
            </a:pPr>
            <a:endParaRPr lang="en-GB" sz="2000" b="1" smtClean="0">
              <a:solidFill>
                <a:srgbClr val="000000"/>
              </a:solidFill>
            </a:endParaRPr>
          </a:p>
          <a:p>
            <a:pPr algn="just" eaLnBrk="1" hangingPunct="1">
              <a:lnSpc>
                <a:spcPct val="90000"/>
              </a:lnSpc>
            </a:pPr>
            <a:r>
              <a:rPr lang="en-GB" sz="2000" b="1" smtClean="0">
                <a:solidFill>
                  <a:srgbClr val="000000"/>
                </a:solidFill>
              </a:rPr>
              <a:t>Constantly increasing requirements for the quality, coverage and timeliness</a:t>
            </a:r>
            <a:r>
              <a:rPr lang="en-GB" sz="2000" smtClean="0">
                <a:solidFill>
                  <a:srgbClr val="000000"/>
                </a:solidFill>
              </a:rPr>
              <a:t> of the statistical data</a:t>
            </a:r>
          </a:p>
          <a:p>
            <a:pPr algn="just" eaLnBrk="1" hangingPunct="1">
              <a:lnSpc>
                <a:spcPct val="90000"/>
              </a:lnSpc>
            </a:pPr>
            <a:endParaRPr lang="en-US" sz="2000" smtClean="0"/>
          </a:p>
          <a:p>
            <a:pPr algn="just" eaLnBrk="1" hangingPunct="1">
              <a:lnSpc>
                <a:spcPct val="90000"/>
              </a:lnSpc>
            </a:pPr>
            <a:r>
              <a:rPr lang="en-US" sz="2000" b="1" smtClean="0"/>
              <a:t>Removal of the settlement-based national reporting obligations on payment service providers for balance of payments statistics – </a:t>
            </a:r>
            <a:r>
              <a:rPr lang="en-US" sz="2000" smtClean="0"/>
              <a:t>loss of information particularly in other services</a:t>
            </a:r>
          </a:p>
          <a:p>
            <a:pPr algn="just" eaLnBrk="1" hangingPunct="1">
              <a:lnSpc>
                <a:spcPct val="90000"/>
              </a:lnSpc>
              <a:buFontTx/>
              <a:buNone/>
            </a:pPr>
            <a:r>
              <a:rPr lang="en-US" sz="2000" b="1" smtClean="0"/>
              <a:t>	</a:t>
            </a:r>
            <a:endParaRPr lang="en-US" sz="2000" smtClean="0"/>
          </a:p>
          <a:p>
            <a:pPr algn="just" eaLnBrk="1" hangingPunct="1">
              <a:lnSpc>
                <a:spcPct val="90000"/>
              </a:lnSpc>
              <a:buFontTx/>
              <a:buNone/>
            </a:pPr>
            <a:r>
              <a:rPr lang="en-US" sz="2000" smtClean="0"/>
              <a:t>Led to stronger need to directly approach companies involved in transactions with non-residents.</a:t>
            </a:r>
          </a:p>
          <a:p>
            <a:pPr algn="just" eaLnBrk="1" hangingPunct="1">
              <a:lnSpc>
                <a:spcPct val="90000"/>
              </a:lnSpc>
              <a:buFontTx/>
              <a:buNone/>
            </a:pPr>
            <a:endParaRPr lang="en-US" sz="2000" smtClean="0">
              <a:latin typeface="Arial"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p:spPr>
        <p:txBody>
          <a:bodyPr/>
          <a:lstStyle/>
          <a:p>
            <a:fld id="{2EEE5A50-82F4-4F61-A2EF-ACAA107F1A6F}" type="slidenum">
              <a:rPr lang="bg-BG" smtClean="0"/>
              <a:pPr/>
              <a:t>5</a:t>
            </a:fld>
            <a:endParaRPr lang="bg-BG" smtClean="0"/>
          </a:p>
        </p:txBody>
      </p:sp>
      <p:sp>
        <p:nvSpPr>
          <p:cNvPr id="6147" name="Rectangle 2"/>
          <p:cNvSpPr>
            <a:spLocks noGrp="1" noChangeArrowheads="1"/>
          </p:cNvSpPr>
          <p:nvPr>
            <p:ph type="title"/>
          </p:nvPr>
        </p:nvSpPr>
        <p:spPr>
          <a:xfrm>
            <a:off x="457200" y="274638"/>
            <a:ext cx="8229600" cy="922337"/>
          </a:xfrm>
        </p:spPr>
        <p:txBody>
          <a:bodyPr/>
          <a:lstStyle/>
          <a:p>
            <a:pPr eaLnBrk="1" hangingPunct="1"/>
            <a:r>
              <a:rPr lang="en-US" sz="2000" i="1" u="sng" smtClean="0"/>
              <a:t>Transition from ITRS to direct reporting</a:t>
            </a:r>
            <a:br>
              <a:rPr lang="en-US" sz="2000" i="1" u="sng" smtClean="0"/>
            </a:br>
            <a:r>
              <a:rPr lang="en-US" sz="2000" i="1" u="sng" smtClean="0"/>
              <a:t>What?</a:t>
            </a:r>
          </a:p>
        </p:txBody>
      </p:sp>
      <p:sp>
        <p:nvSpPr>
          <p:cNvPr id="6148" name="Rectangle 3"/>
          <p:cNvSpPr>
            <a:spLocks noGrp="1" noChangeArrowheads="1"/>
          </p:cNvSpPr>
          <p:nvPr>
            <p:ph type="body" idx="1"/>
          </p:nvPr>
        </p:nvSpPr>
        <p:spPr/>
        <p:txBody>
          <a:bodyPr/>
          <a:lstStyle/>
          <a:p>
            <a:pPr algn="just" eaLnBrk="1" hangingPunct="1">
              <a:lnSpc>
                <a:spcPct val="80000"/>
              </a:lnSpc>
              <a:spcBef>
                <a:spcPts val="600"/>
              </a:spcBef>
              <a:buFontTx/>
              <a:buNone/>
            </a:pPr>
            <a:endParaRPr lang="en-US" sz="1800" smtClean="0">
              <a:latin typeface="Arial" charset="0"/>
            </a:endParaRPr>
          </a:p>
          <a:p>
            <a:pPr eaLnBrk="1" hangingPunct="1">
              <a:lnSpc>
                <a:spcPct val="80000"/>
              </a:lnSpc>
            </a:pPr>
            <a:endParaRPr lang="en-US" sz="1800" smtClean="0"/>
          </a:p>
        </p:txBody>
      </p:sp>
      <p:graphicFrame>
        <p:nvGraphicFramePr>
          <p:cNvPr id="12" name="Table 11"/>
          <p:cNvGraphicFramePr>
            <a:graphicFrameLocks noGrp="1"/>
          </p:cNvGraphicFramePr>
          <p:nvPr/>
        </p:nvGraphicFramePr>
        <p:xfrm>
          <a:off x="899592" y="1497503"/>
          <a:ext cx="7560840" cy="4523784"/>
        </p:xfrm>
        <a:graphic>
          <a:graphicData uri="http://schemas.openxmlformats.org/drawingml/2006/table">
            <a:tbl>
              <a:tblPr/>
              <a:tblGrid>
                <a:gridCol w="1999396"/>
                <a:gridCol w="1522945"/>
                <a:gridCol w="862151"/>
                <a:gridCol w="862151"/>
                <a:gridCol w="975593"/>
                <a:gridCol w="1338604"/>
              </a:tblGrid>
              <a:tr h="235425">
                <a:tc>
                  <a:txBody>
                    <a:bodyPr/>
                    <a:lstStyle/>
                    <a:p>
                      <a:pPr algn="r" fontAlgn="ctr"/>
                      <a:r>
                        <a:rPr lang="en-US" sz="900" b="0" i="0" u="none" strike="noStrike">
                          <a:latin typeface="Times New Roman"/>
                        </a:rPr>
                        <a:t>Institutional sectors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rowSpan="2">
                  <a:txBody>
                    <a:bodyPr/>
                    <a:lstStyle/>
                    <a:p>
                      <a:pPr algn="ctr" fontAlgn="ctr"/>
                      <a:r>
                        <a:rPr lang="en-US" sz="900" b="0" i="0" u="none" strike="noStrike">
                          <a:latin typeface="Times New Roman"/>
                        </a:rPr>
                        <a:t>Non financial corporations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a:latin typeface="Times New Roman"/>
                        </a:rPr>
                        <a:t>Financial corporations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a:latin typeface="Times New Roman"/>
                        </a:rPr>
                        <a:t>Central bank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a:latin typeface="Times New Roman"/>
                        </a:rPr>
                        <a:t>General government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a:latin typeface="Times New Roman"/>
                        </a:rPr>
                        <a:t>Households and NPISH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5425">
                <a:tc>
                  <a:txBody>
                    <a:bodyPr/>
                    <a:lstStyle/>
                    <a:p>
                      <a:pPr algn="l" fontAlgn="b"/>
                      <a:r>
                        <a:rPr lang="en-US" sz="900" b="0" i="0" u="none" strike="noStrike">
                          <a:latin typeface="Times New Roman"/>
                        </a:rPr>
                        <a:t>BoP/IIP item</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vMerge="1">
                  <a:txBody>
                    <a:bodyPr/>
                    <a:lstStyle/>
                    <a:p>
                      <a:endParaRPr lang="bg-BG"/>
                    </a:p>
                  </a:txBody>
                  <a:tcPr/>
                </a:tc>
                <a:tc vMerge="1">
                  <a:txBody>
                    <a:bodyPr/>
                    <a:lstStyle/>
                    <a:p>
                      <a:endParaRPr lang="bg-BG"/>
                    </a:p>
                  </a:txBody>
                  <a:tcPr/>
                </a:tc>
                <a:tc vMerge="1">
                  <a:txBody>
                    <a:bodyPr/>
                    <a:lstStyle/>
                    <a:p>
                      <a:endParaRPr lang="bg-BG"/>
                    </a:p>
                  </a:txBody>
                  <a:tcPr/>
                </a:tc>
                <a:tc vMerge="1">
                  <a:txBody>
                    <a:bodyPr/>
                    <a:lstStyle/>
                    <a:p>
                      <a:endParaRPr lang="bg-BG"/>
                    </a:p>
                  </a:txBody>
                  <a:tcPr/>
                </a:tc>
                <a:tc vMerge="1">
                  <a:txBody>
                    <a:bodyPr/>
                    <a:lstStyle/>
                    <a:p>
                      <a:endParaRPr lang="bg-BG"/>
                    </a:p>
                  </a:txBody>
                  <a:tcPr/>
                </a:tc>
              </a:tr>
              <a:tr h="190151">
                <a:tc>
                  <a:txBody>
                    <a:bodyPr/>
                    <a:lstStyle/>
                    <a:p>
                      <a:pPr algn="l" fontAlgn="b"/>
                      <a:r>
                        <a:rPr lang="en-US" sz="900" b="1" i="0" u="none" strike="noStrike">
                          <a:latin typeface="Times New Roman"/>
                        </a:rPr>
                        <a:t>A. Current account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bg-BG" sz="900" b="0" i="0" u="none" strike="noStrike">
                          <a:latin typeface="Times New Roman"/>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bg-BG" sz="900" b="0" i="0" u="none" strike="noStrike">
                          <a:latin typeface="Times New Roman"/>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bg-BG" sz="900" b="0" i="0" u="none" strike="noStrike">
                          <a:latin typeface="Times New Roman"/>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bg-BG" sz="900" b="0" i="0" u="none" strike="noStrike">
                          <a:latin typeface="Times New Roman"/>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bg-BG" sz="900" b="0" i="0" u="none" strike="noStrike">
                          <a:latin typeface="Times New Roman"/>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151">
                <a:tc>
                  <a:txBody>
                    <a:bodyPr/>
                    <a:lstStyle/>
                    <a:p>
                      <a:pPr algn="l" fontAlgn="b"/>
                      <a:r>
                        <a:rPr lang="en-US" sz="900" b="0" i="0" u="none" strike="noStrike">
                          <a:latin typeface="Times New Roman"/>
                        </a:rPr>
                        <a:t>Goods</a:t>
                      </a:r>
                    </a:p>
                  </a:txBody>
                  <a:tcPr marL="164757"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b"/>
                      <a:r>
                        <a:rPr lang="en-US" sz="900" b="0" i="0" u="none" strike="noStrike">
                          <a:latin typeface="Times New Roman"/>
                        </a:rPr>
                        <a:t>National Statistical Institute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r>
              <a:tr h="190151">
                <a:tc>
                  <a:txBody>
                    <a:bodyPr/>
                    <a:lstStyle/>
                    <a:p>
                      <a:pPr algn="l" fontAlgn="b"/>
                      <a:r>
                        <a:rPr lang="en-US" sz="900" b="0" i="0" u="none" strike="noStrike">
                          <a:latin typeface="Times New Roman"/>
                        </a:rPr>
                        <a:t>Services</a:t>
                      </a:r>
                    </a:p>
                  </a:txBody>
                  <a:tcPr marL="164757"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bg-BG" sz="900" b="0" i="0" u="none" strike="noStrike">
                          <a:latin typeface="Times New Roman"/>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bg-BG" sz="900" b="0" i="0" u="none" strike="noStrike">
                          <a:latin typeface="Times New Roman"/>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bg-BG" sz="900" b="0" i="0" u="none" strike="noStrike">
                          <a:latin typeface="Times New Roman"/>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bg-BG" sz="900" b="0" i="0" u="none" strike="noStrike">
                          <a:latin typeface="Times New Roman"/>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bg-BG" sz="900" b="0" i="0" u="none" strike="noStrike">
                          <a:latin typeface="Times New Roman"/>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151">
                <a:tc>
                  <a:txBody>
                    <a:bodyPr/>
                    <a:lstStyle/>
                    <a:p>
                      <a:pPr algn="l" fontAlgn="b"/>
                      <a:r>
                        <a:rPr lang="en-US" sz="900" b="0" i="0" u="none" strike="noStrike">
                          <a:latin typeface="Times New Roman"/>
                        </a:rPr>
                        <a:t>Transportation</a:t>
                      </a:r>
                    </a:p>
                  </a:txBody>
                  <a:tcPr marL="329513"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b"/>
                      <a:r>
                        <a:rPr lang="en-US" sz="900" b="0" i="0" u="none" strike="noStrike">
                          <a:latin typeface="Times New Roman"/>
                        </a:rPr>
                        <a:t>Estimation methodology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r>
              <a:tr h="190151">
                <a:tc>
                  <a:txBody>
                    <a:bodyPr/>
                    <a:lstStyle/>
                    <a:p>
                      <a:pPr algn="l" fontAlgn="b"/>
                      <a:r>
                        <a:rPr lang="en-US" sz="900" b="0" i="0" u="none" strike="noStrike">
                          <a:latin typeface="Times New Roman"/>
                        </a:rPr>
                        <a:t>Travel</a:t>
                      </a:r>
                    </a:p>
                  </a:txBody>
                  <a:tcPr marL="329513"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b"/>
                      <a:r>
                        <a:rPr lang="en-US" sz="900" b="0" i="0" u="none" strike="noStrike">
                          <a:latin typeface="Times New Roman"/>
                        </a:rPr>
                        <a:t>Border survey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r>
              <a:tr h="190151">
                <a:tc>
                  <a:txBody>
                    <a:bodyPr/>
                    <a:lstStyle/>
                    <a:p>
                      <a:pPr algn="l" fontAlgn="b"/>
                      <a:r>
                        <a:rPr lang="en-US" sz="900" b="0" i="0" u="none" strike="noStrike">
                          <a:latin typeface="Times New Roman"/>
                        </a:rPr>
                        <a:t>Other services</a:t>
                      </a:r>
                    </a:p>
                  </a:txBody>
                  <a:tcPr marL="329513"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gridSpan="5">
                  <a:txBody>
                    <a:bodyPr/>
                    <a:lstStyle/>
                    <a:p>
                      <a:pPr algn="ctr" fontAlgn="b"/>
                      <a:r>
                        <a:rPr lang="en-US" sz="900" b="0" i="0" u="none" strike="noStrike">
                          <a:latin typeface="Times New Roman"/>
                        </a:rPr>
                        <a:t>Direct reporting</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r>
              <a:tr h="190151">
                <a:tc>
                  <a:txBody>
                    <a:bodyPr/>
                    <a:lstStyle/>
                    <a:p>
                      <a:pPr algn="l" fontAlgn="b"/>
                      <a:r>
                        <a:rPr lang="en-US" sz="900" b="0" i="0" u="none" strike="noStrike">
                          <a:latin typeface="Times New Roman"/>
                        </a:rPr>
                        <a:t>Income</a:t>
                      </a:r>
                    </a:p>
                  </a:txBody>
                  <a:tcPr marL="164757"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bg-BG" sz="900" b="0" i="0" u="none" strike="noStrike">
                          <a:latin typeface="Times New Roman"/>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bg-BG" sz="900" b="0" i="0" u="none" strike="noStrike">
                          <a:latin typeface="Times New Roman"/>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bg-BG" sz="900" b="0" i="0" u="none" strike="noStrike">
                          <a:latin typeface="Times New Roman"/>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bg-BG" sz="900" b="0" i="0" u="none" strike="noStrike">
                          <a:latin typeface="Times New Roman"/>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bg-BG" sz="900" b="0" i="0" u="none" strike="noStrike">
                          <a:latin typeface="Times New Roman"/>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151">
                <a:tc>
                  <a:txBody>
                    <a:bodyPr/>
                    <a:lstStyle/>
                    <a:p>
                      <a:pPr algn="l" fontAlgn="b"/>
                      <a:r>
                        <a:rPr lang="en-US" sz="900" b="0" i="0" u="none" strike="noStrike">
                          <a:latin typeface="Times New Roman"/>
                        </a:rPr>
                        <a:t>Copmensation of employees</a:t>
                      </a:r>
                    </a:p>
                  </a:txBody>
                  <a:tcPr marL="329513"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b"/>
                      <a:r>
                        <a:rPr lang="en-US" sz="900" b="0" i="0" u="none" strike="noStrike">
                          <a:latin typeface="Times New Roman"/>
                        </a:rPr>
                        <a:t>Estimation methodology + ITRS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r>
              <a:tr h="190151">
                <a:tc>
                  <a:txBody>
                    <a:bodyPr/>
                    <a:lstStyle/>
                    <a:p>
                      <a:pPr algn="l" fontAlgn="b"/>
                      <a:r>
                        <a:rPr lang="en-US" sz="900" b="0" i="0" u="none" strike="noStrike">
                          <a:latin typeface="Times New Roman"/>
                        </a:rPr>
                        <a:t>Investment income</a:t>
                      </a:r>
                    </a:p>
                  </a:txBody>
                  <a:tcPr marL="329513"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gridSpan="5">
                  <a:txBody>
                    <a:bodyPr/>
                    <a:lstStyle/>
                    <a:p>
                      <a:pPr algn="ctr" fontAlgn="b"/>
                      <a:r>
                        <a:rPr lang="en-US" sz="900" b="0" i="0" u="none" strike="noStrike">
                          <a:latin typeface="Times New Roman"/>
                        </a:rPr>
                        <a:t>Direct reporting</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r>
              <a:tr h="190151">
                <a:tc>
                  <a:txBody>
                    <a:bodyPr/>
                    <a:lstStyle/>
                    <a:p>
                      <a:pPr algn="l" fontAlgn="b"/>
                      <a:r>
                        <a:rPr lang="en-US" sz="900" b="0" i="0" u="none" strike="noStrike">
                          <a:latin typeface="Times New Roman"/>
                        </a:rPr>
                        <a:t>Current transfers</a:t>
                      </a:r>
                    </a:p>
                  </a:txBody>
                  <a:tcPr marL="164757"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gridSpan="3">
                  <a:txBody>
                    <a:bodyPr/>
                    <a:lstStyle/>
                    <a:p>
                      <a:pPr algn="ctr" fontAlgn="b"/>
                      <a:r>
                        <a:rPr lang="en-US" sz="900" b="0" i="0" u="none" strike="noStrike">
                          <a:latin typeface="Times New Roman"/>
                        </a:rPr>
                        <a:t>Direct reporting + ITRS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hMerge="1">
                  <a:txBody>
                    <a:bodyPr/>
                    <a:lstStyle/>
                    <a:p>
                      <a:endParaRPr lang="bg-BG"/>
                    </a:p>
                  </a:txBody>
                  <a:tcPr/>
                </a:tc>
                <a:tc hMerge="1">
                  <a:txBody>
                    <a:bodyPr/>
                    <a:lstStyle/>
                    <a:p>
                      <a:endParaRPr lang="bg-BG"/>
                    </a:p>
                  </a:txBody>
                  <a:tcPr/>
                </a:tc>
                <a:tc>
                  <a:txBody>
                    <a:bodyPr/>
                    <a:lstStyle/>
                    <a:p>
                      <a:pPr algn="ctr" fontAlgn="b"/>
                      <a:r>
                        <a:rPr lang="en-US" sz="900" b="0" i="0" u="none" strike="noStrike">
                          <a:latin typeface="Times New Roman"/>
                        </a:rPr>
                        <a:t>Direct reporting</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900" b="0" i="0" u="none" strike="noStrike">
                          <a:latin typeface="Times New Roman"/>
                        </a:rPr>
                        <a:t>Direct reporting + ITRS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190151">
                <a:tc>
                  <a:txBody>
                    <a:bodyPr/>
                    <a:lstStyle/>
                    <a:p>
                      <a:pPr algn="l" fontAlgn="b"/>
                      <a:r>
                        <a:rPr lang="en-US" sz="900" b="1" i="0" u="none" strike="noStrike">
                          <a:latin typeface="Times New Roman"/>
                        </a:rPr>
                        <a:t>B. Capital account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gridSpan="3">
                  <a:txBody>
                    <a:bodyPr/>
                    <a:lstStyle/>
                    <a:p>
                      <a:pPr algn="ctr" fontAlgn="b"/>
                      <a:r>
                        <a:rPr lang="en-US" sz="900" b="0" i="0" u="none" strike="noStrike">
                          <a:latin typeface="Times New Roman"/>
                        </a:rPr>
                        <a:t>Direct reporting + ITRS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hMerge="1">
                  <a:txBody>
                    <a:bodyPr/>
                    <a:lstStyle/>
                    <a:p>
                      <a:endParaRPr lang="bg-BG"/>
                    </a:p>
                  </a:txBody>
                  <a:tcPr/>
                </a:tc>
                <a:tc hMerge="1">
                  <a:txBody>
                    <a:bodyPr/>
                    <a:lstStyle/>
                    <a:p>
                      <a:endParaRPr lang="bg-BG"/>
                    </a:p>
                  </a:txBody>
                  <a:tcPr/>
                </a:tc>
                <a:tc>
                  <a:txBody>
                    <a:bodyPr/>
                    <a:lstStyle/>
                    <a:p>
                      <a:pPr algn="ctr" fontAlgn="b"/>
                      <a:r>
                        <a:rPr lang="en-US" sz="900" b="0" i="0" u="none" strike="noStrike">
                          <a:latin typeface="Times New Roman"/>
                        </a:rPr>
                        <a:t>Direct reporting</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900" b="0" i="0" u="none" strike="noStrike">
                          <a:latin typeface="Times New Roman"/>
                        </a:rPr>
                        <a:t>Direct reporting + ITRS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190151">
                <a:tc>
                  <a:txBody>
                    <a:bodyPr/>
                    <a:lstStyle/>
                    <a:p>
                      <a:pPr algn="l" fontAlgn="b"/>
                      <a:r>
                        <a:rPr lang="en-US" sz="900" b="1" i="0" u="none" strike="noStrike">
                          <a:latin typeface="Times New Roman"/>
                        </a:rPr>
                        <a:t>C. Financial account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bg-BG" sz="900" b="0" i="0" u="none" strike="noStrike">
                          <a:latin typeface="Times New Roman"/>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bg-BG" sz="900" b="0" i="0" u="none" strike="noStrike">
                          <a:latin typeface="Times New Roman"/>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bg-BG" sz="900" b="0" i="0" u="none" strike="noStrike">
                          <a:latin typeface="Times New Roman"/>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bg-BG" sz="900" b="0" i="0" u="none" strike="noStrike">
                          <a:latin typeface="Times New Roman"/>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bg-BG" sz="900" b="0" i="0" u="none" strike="noStrike">
                          <a:latin typeface="Times New Roman"/>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7705">
                <a:tc>
                  <a:txBody>
                    <a:bodyPr/>
                    <a:lstStyle/>
                    <a:p>
                      <a:pPr algn="l" fontAlgn="b"/>
                      <a:r>
                        <a:rPr lang="en-US" sz="900" b="0" i="0" u="none" strike="noStrike">
                          <a:latin typeface="Times New Roman"/>
                        </a:rPr>
                        <a:t>Foreign direct investment abroad</a:t>
                      </a:r>
                    </a:p>
                  </a:txBody>
                  <a:tcPr marL="164757"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gridSpan="4">
                  <a:txBody>
                    <a:bodyPr/>
                    <a:lstStyle/>
                    <a:p>
                      <a:pPr algn="ctr" fontAlgn="b"/>
                      <a:r>
                        <a:rPr lang="en-US" sz="900" b="0" i="0" u="none" strike="noStrike">
                          <a:latin typeface="Times New Roman"/>
                        </a:rPr>
                        <a:t>Direct reporting</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hMerge="1">
                  <a:txBody>
                    <a:bodyPr/>
                    <a:lstStyle/>
                    <a:p>
                      <a:endParaRPr lang="bg-BG"/>
                    </a:p>
                  </a:txBody>
                  <a:tcPr/>
                </a:tc>
                <a:tc hMerge="1">
                  <a:txBody>
                    <a:bodyPr/>
                    <a:lstStyle/>
                    <a:p>
                      <a:endParaRPr lang="bg-BG"/>
                    </a:p>
                  </a:txBody>
                  <a:tcPr/>
                </a:tc>
                <a:tc hMerge="1">
                  <a:txBody>
                    <a:bodyPr/>
                    <a:lstStyle/>
                    <a:p>
                      <a:endParaRPr lang="bg-BG"/>
                    </a:p>
                  </a:txBody>
                  <a:tcPr/>
                </a:tc>
                <a:tc>
                  <a:txBody>
                    <a:bodyPr/>
                    <a:lstStyle/>
                    <a:p>
                      <a:pPr algn="ctr" fontAlgn="b"/>
                      <a:r>
                        <a:rPr lang="en-US" sz="900" b="0" i="0" u="none" strike="noStrike">
                          <a:latin typeface="Times New Roman"/>
                        </a:rPr>
                        <a:t>ITRS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7705">
                <a:tc>
                  <a:txBody>
                    <a:bodyPr/>
                    <a:lstStyle/>
                    <a:p>
                      <a:pPr algn="l" fontAlgn="b"/>
                      <a:r>
                        <a:rPr lang="en-US" sz="900" b="0" i="0" u="none" strike="noStrike">
                          <a:latin typeface="Times New Roman"/>
                        </a:rPr>
                        <a:t>Foreign direct investment in Bulgaria</a:t>
                      </a:r>
                    </a:p>
                  </a:txBody>
                  <a:tcPr marL="164757"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gridSpan="4">
                  <a:txBody>
                    <a:bodyPr/>
                    <a:lstStyle/>
                    <a:p>
                      <a:pPr algn="ctr" fontAlgn="b"/>
                      <a:r>
                        <a:rPr lang="en-US" sz="900" b="0" i="0" u="none" strike="noStrike">
                          <a:latin typeface="Times New Roman"/>
                        </a:rPr>
                        <a:t>Direct reporting + Annual census survey of the NSI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hMerge="1">
                  <a:txBody>
                    <a:bodyPr/>
                    <a:lstStyle/>
                    <a:p>
                      <a:endParaRPr lang="bg-BG"/>
                    </a:p>
                  </a:txBody>
                  <a:tcPr/>
                </a:tc>
                <a:tc hMerge="1">
                  <a:txBody>
                    <a:bodyPr/>
                    <a:lstStyle/>
                    <a:p>
                      <a:endParaRPr lang="bg-BG"/>
                    </a:p>
                  </a:txBody>
                  <a:tcPr/>
                </a:tc>
                <a:tc hMerge="1">
                  <a:txBody>
                    <a:bodyPr/>
                    <a:lstStyle/>
                    <a:p>
                      <a:endParaRPr lang="bg-BG"/>
                    </a:p>
                  </a:txBody>
                  <a:tcPr/>
                </a:tc>
                <a:tc>
                  <a:txBody>
                    <a:bodyPr/>
                    <a:lstStyle/>
                    <a:p>
                      <a:pPr algn="ctr" fontAlgn="b"/>
                      <a:r>
                        <a:rPr lang="en-US" sz="900" b="0" i="0" u="none" strike="noStrike">
                          <a:latin typeface="Times New Roman"/>
                        </a:rPr>
                        <a:t>ITRS + Admin. rec.</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7705">
                <a:tc>
                  <a:txBody>
                    <a:bodyPr/>
                    <a:lstStyle/>
                    <a:p>
                      <a:pPr algn="l" fontAlgn="b"/>
                      <a:r>
                        <a:rPr lang="en-US" sz="900" b="0" i="0" u="none" strike="noStrike">
                          <a:latin typeface="Times New Roman"/>
                        </a:rPr>
                        <a:t>Portfolio investment, assets</a:t>
                      </a:r>
                    </a:p>
                  </a:txBody>
                  <a:tcPr marL="164757"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900" b="0" i="0" u="none" strike="noStrike">
                          <a:latin typeface="Times New Roman"/>
                        </a:rPr>
                        <a:t>Reporting through custodians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gridSpan="2">
                  <a:txBody>
                    <a:bodyPr/>
                    <a:lstStyle/>
                    <a:p>
                      <a:pPr algn="ctr" fontAlgn="b"/>
                      <a:r>
                        <a:rPr lang="en-US" sz="900" b="0" i="0" u="none" strike="noStrike">
                          <a:latin typeface="Times New Roman"/>
                        </a:rPr>
                        <a:t>Direct reporting</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hMerge="1">
                  <a:txBody>
                    <a:bodyPr/>
                    <a:lstStyle/>
                    <a:p>
                      <a:endParaRPr lang="bg-BG"/>
                    </a:p>
                  </a:txBody>
                  <a:tcPr/>
                </a:tc>
                <a:tc gridSpan="2">
                  <a:txBody>
                    <a:bodyPr/>
                    <a:lstStyle/>
                    <a:p>
                      <a:pPr algn="ctr" fontAlgn="b"/>
                      <a:r>
                        <a:rPr lang="en-US" sz="900" b="0" i="0" u="none" strike="noStrike">
                          <a:latin typeface="Times New Roman"/>
                        </a:rPr>
                        <a:t>Reporting through custodians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hMerge="1">
                  <a:txBody>
                    <a:bodyPr/>
                    <a:lstStyle/>
                    <a:p>
                      <a:endParaRPr lang="bg-BG"/>
                    </a:p>
                  </a:txBody>
                  <a:tcPr/>
                </a:tc>
              </a:tr>
              <a:tr h="347705">
                <a:tc>
                  <a:txBody>
                    <a:bodyPr/>
                    <a:lstStyle/>
                    <a:p>
                      <a:pPr algn="l" fontAlgn="b"/>
                      <a:r>
                        <a:rPr lang="en-US" sz="900" b="0" i="0" u="none" strike="noStrike">
                          <a:latin typeface="Times New Roman"/>
                        </a:rPr>
                        <a:t>Portfolio investment, liabilities</a:t>
                      </a:r>
                    </a:p>
                  </a:txBody>
                  <a:tcPr marL="164757"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900" b="0" i="0" u="none" strike="noStrike">
                          <a:latin typeface="Times New Roman"/>
                        </a:rPr>
                        <a:t>Reporting through custodians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gridSpan="2">
                  <a:txBody>
                    <a:bodyPr/>
                    <a:lstStyle/>
                    <a:p>
                      <a:pPr algn="ctr" fontAlgn="b"/>
                      <a:r>
                        <a:rPr lang="en-US" sz="900" b="0" i="0" u="none" strike="noStrike">
                          <a:latin typeface="Times New Roman"/>
                        </a:rPr>
                        <a:t>Direct reporting</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hMerge="1">
                  <a:txBody>
                    <a:bodyPr/>
                    <a:lstStyle/>
                    <a:p>
                      <a:endParaRPr lang="bg-BG"/>
                    </a:p>
                  </a:txBody>
                  <a:tcPr/>
                </a:tc>
                <a:tc gridSpan="2">
                  <a:txBody>
                    <a:bodyPr/>
                    <a:lstStyle/>
                    <a:p>
                      <a:pPr algn="ctr" fontAlgn="b"/>
                      <a:r>
                        <a:rPr lang="en-US" sz="900" b="0" i="0" u="none" strike="noStrike">
                          <a:latin typeface="Times New Roman"/>
                        </a:rPr>
                        <a:t>Reporting through custodians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hMerge="1">
                  <a:txBody>
                    <a:bodyPr/>
                    <a:lstStyle/>
                    <a:p>
                      <a:endParaRPr lang="bg-BG"/>
                    </a:p>
                  </a:txBody>
                  <a:tcPr/>
                </a:tc>
              </a:tr>
              <a:tr h="190151">
                <a:tc>
                  <a:txBody>
                    <a:bodyPr/>
                    <a:lstStyle/>
                    <a:p>
                      <a:pPr algn="l" fontAlgn="b"/>
                      <a:r>
                        <a:rPr lang="en-US" sz="900" b="0" i="0" u="none" strike="noStrike">
                          <a:latin typeface="Times New Roman"/>
                        </a:rPr>
                        <a:t>Other investment, assets</a:t>
                      </a:r>
                    </a:p>
                  </a:txBody>
                  <a:tcPr marL="164757"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gridSpan="5">
                  <a:txBody>
                    <a:bodyPr/>
                    <a:lstStyle/>
                    <a:p>
                      <a:pPr algn="ctr" fontAlgn="b"/>
                      <a:r>
                        <a:rPr lang="en-US" sz="900" b="0" i="0" u="none" strike="noStrike">
                          <a:latin typeface="Times New Roman"/>
                        </a:rPr>
                        <a:t>Direct reporting</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r>
              <a:tr h="190151">
                <a:tc>
                  <a:txBody>
                    <a:bodyPr/>
                    <a:lstStyle/>
                    <a:p>
                      <a:pPr algn="l" fontAlgn="b"/>
                      <a:r>
                        <a:rPr lang="en-US" sz="900" b="0" i="0" u="none" strike="noStrike">
                          <a:latin typeface="Times New Roman"/>
                        </a:rPr>
                        <a:t>Other investment, liabilities</a:t>
                      </a:r>
                    </a:p>
                  </a:txBody>
                  <a:tcPr marL="164757"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gridSpan="5">
                  <a:txBody>
                    <a:bodyPr/>
                    <a:lstStyle/>
                    <a:p>
                      <a:pPr algn="ctr" fontAlgn="b"/>
                      <a:r>
                        <a:rPr lang="en-US" sz="900" b="0" i="0" u="none" strike="noStrike" dirty="0">
                          <a:latin typeface="Times New Roman"/>
                        </a:rPr>
                        <a:t>Direct reporting</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hMerge="1">
                  <a:txBody>
                    <a:bodyPr/>
                    <a:lstStyle/>
                    <a:p>
                      <a:endParaRPr lang="bg-BG"/>
                    </a:p>
                  </a:txBody>
                  <a:tcPr/>
                </a:tc>
                <a:tc hMerge="1">
                  <a:txBody>
                    <a:bodyPr/>
                    <a:lstStyle/>
                    <a:p>
                      <a:endParaRPr lang="bg-BG"/>
                    </a:p>
                  </a:txBody>
                  <a:tcPr/>
                </a:tc>
                <a:tc hMerge="1">
                  <a:txBody>
                    <a:bodyPr/>
                    <a:lstStyle/>
                    <a:p>
                      <a:endParaRPr lang="bg-BG"/>
                    </a:p>
                  </a:txBody>
                  <a:tcPr/>
                </a:tc>
                <a:tc hMerge="1">
                  <a:txBody>
                    <a:bodyPr/>
                    <a:lstStyle/>
                    <a:p>
                      <a:endParaRPr lang="bg-BG"/>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p:spPr>
        <p:txBody>
          <a:bodyPr/>
          <a:lstStyle/>
          <a:p>
            <a:fld id="{0AB4E2D3-FF1B-4FD4-AB45-7294FEA22280}" type="slidenum">
              <a:rPr lang="bg-BG" smtClean="0"/>
              <a:pPr/>
              <a:t>6</a:t>
            </a:fld>
            <a:endParaRPr lang="bg-BG" smtClean="0"/>
          </a:p>
        </p:txBody>
      </p:sp>
      <p:sp>
        <p:nvSpPr>
          <p:cNvPr id="7171" name="Rectangle 2"/>
          <p:cNvSpPr>
            <a:spLocks noGrp="1" noChangeArrowheads="1"/>
          </p:cNvSpPr>
          <p:nvPr>
            <p:ph type="title"/>
          </p:nvPr>
        </p:nvSpPr>
        <p:spPr/>
        <p:txBody>
          <a:bodyPr/>
          <a:lstStyle/>
          <a:p>
            <a:pPr eaLnBrk="1" hangingPunct="1"/>
            <a:r>
              <a:rPr lang="en-US" sz="2000" i="1" u="sng" smtClean="0"/>
              <a:t>Transition from ITRS to direct reporting</a:t>
            </a:r>
            <a:br>
              <a:rPr lang="en-US" sz="2000" i="1" u="sng" smtClean="0"/>
            </a:br>
            <a:r>
              <a:rPr lang="en-US" sz="2000" i="1" u="sng" smtClean="0"/>
              <a:t>Key success factors</a:t>
            </a:r>
          </a:p>
        </p:txBody>
      </p:sp>
      <p:sp>
        <p:nvSpPr>
          <p:cNvPr id="7172" name="Rectangle 3"/>
          <p:cNvSpPr>
            <a:spLocks noGrp="1" noChangeArrowheads="1"/>
          </p:cNvSpPr>
          <p:nvPr>
            <p:ph type="body" idx="1"/>
          </p:nvPr>
        </p:nvSpPr>
        <p:spPr>
          <a:xfrm>
            <a:off x="457200" y="1268413"/>
            <a:ext cx="8229600" cy="5040312"/>
          </a:xfrm>
        </p:spPr>
        <p:txBody>
          <a:bodyPr/>
          <a:lstStyle/>
          <a:p>
            <a:pPr algn="just" eaLnBrk="1" hangingPunct="1">
              <a:lnSpc>
                <a:spcPct val="90000"/>
              </a:lnSpc>
            </a:pPr>
            <a:r>
              <a:rPr lang="en-GB" sz="2000" b="1" smtClean="0"/>
              <a:t>Sound legal basis </a:t>
            </a:r>
            <a:r>
              <a:rPr lang="en-GB" sz="2000" smtClean="0"/>
              <a:t>– requirements, penalties</a:t>
            </a:r>
          </a:p>
          <a:p>
            <a:pPr algn="just" eaLnBrk="1" hangingPunct="1">
              <a:lnSpc>
                <a:spcPct val="90000"/>
              </a:lnSpc>
            </a:pPr>
            <a:endParaRPr lang="en-GB" sz="2000" b="1" smtClean="0"/>
          </a:p>
          <a:p>
            <a:pPr algn="just" eaLnBrk="1" hangingPunct="1">
              <a:lnSpc>
                <a:spcPct val="90000"/>
              </a:lnSpc>
            </a:pPr>
            <a:r>
              <a:rPr lang="en-GB" sz="2000" b="1" smtClean="0"/>
              <a:t>Define the reporting population </a:t>
            </a:r>
            <a:r>
              <a:rPr lang="en-GB" sz="2000" smtClean="0"/>
              <a:t>- item tailored approach (bop register, ITRS, conditional reporting)</a:t>
            </a:r>
          </a:p>
          <a:p>
            <a:pPr algn="just" eaLnBrk="1" hangingPunct="1">
              <a:lnSpc>
                <a:spcPct val="90000"/>
              </a:lnSpc>
            </a:pPr>
            <a:endParaRPr lang="en-GB" sz="2000" b="1" smtClean="0"/>
          </a:p>
          <a:p>
            <a:pPr algn="just" eaLnBrk="1" hangingPunct="1">
              <a:lnSpc>
                <a:spcPct val="90000"/>
              </a:lnSpc>
            </a:pPr>
            <a:r>
              <a:rPr lang="en-GB" sz="2000" b="1" smtClean="0"/>
              <a:t>Explore internal and external users’ needs</a:t>
            </a:r>
            <a:endParaRPr lang="en-US" sz="2000" b="1" smtClean="0"/>
          </a:p>
          <a:p>
            <a:pPr algn="just" eaLnBrk="1" hangingPunct="1">
              <a:lnSpc>
                <a:spcPct val="90000"/>
              </a:lnSpc>
            </a:pPr>
            <a:endParaRPr lang="en-GB" sz="2000" b="1" smtClean="0"/>
          </a:p>
          <a:p>
            <a:pPr algn="just" eaLnBrk="1" hangingPunct="1">
              <a:lnSpc>
                <a:spcPct val="90000"/>
              </a:lnSpc>
            </a:pPr>
            <a:r>
              <a:rPr lang="en-GB" sz="2000" b="1" smtClean="0"/>
              <a:t>Flexible user-friendly IT system IT support</a:t>
            </a:r>
          </a:p>
          <a:p>
            <a:pPr algn="just" eaLnBrk="1" hangingPunct="1">
              <a:lnSpc>
                <a:spcPct val="90000"/>
              </a:lnSpc>
            </a:pPr>
            <a:endParaRPr lang="en-GB" sz="2000" smtClean="0"/>
          </a:p>
          <a:p>
            <a:pPr algn="just" eaLnBrk="1" hangingPunct="1">
              <a:lnSpc>
                <a:spcPct val="90000"/>
              </a:lnSpc>
            </a:pPr>
            <a:r>
              <a:rPr lang="en-GB" sz="2000" b="1" smtClean="0"/>
              <a:t>Re-use of already available data</a:t>
            </a:r>
          </a:p>
          <a:p>
            <a:pPr algn="just" eaLnBrk="1" hangingPunct="1">
              <a:lnSpc>
                <a:spcPct val="90000"/>
              </a:lnSpc>
            </a:pPr>
            <a:endParaRPr lang="en-GB" sz="2000" smtClean="0"/>
          </a:p>
          <a:p>
            <a:pPr algn="just" eaLnBrk="1" hangingPunct="1">
              <a:lnSpc>
                <a:spcPct val="90000"/>
              </a:lnSpc>
            </a:pPr>
            <a:r>
              <a:rPr lang="en-GB" sz="2000" b="1" smtClean="0"/>
              <a:t>Well-trained staff </a:t>
            </a:r>
            <a:r>
              <a:rPr lang="en-GB" sz="2000" smtClean="0"/>
              <a:t>and </a:t>
            </a:r>
            <a:r>
              <a:rPr lang="en-GB" sz="2000" b="1" smtClean="0"/>
              <a:t>good co-operation with the respondents</a:t>
            </a:r>
          </a:p>
          <a:p>
            <a:pPr algn="just" eaLnBrk="1" hangingPunct="1">
              <a:lnSpc>
                <a:spcPct val="90000"/>
              </a:lnSpc>
              <a:buFontTx/>
              <a:buNone/>
            </a:pPr>
            <a:r>
              <a:rPr lang="en-GB" sz="2000" smtClean="0"/>
              <a:t> </a:t>
            </a:r>
          </a:p>
          <a:p>
            <a:pPr algn="just" eaLnBrk="1" hangingPunct="1">
              <a:lnSpc>
                <a:spcPct val="90000"/>
              </a:lnSpc>
            </a:pPr>
            <a:r>
              <a:rPr lang="en-GB" sz="2000" b="1" smtClean="0"/>
              <a:t>Learning from others</a:t>
            </a:r>
          </a:p>
          <a:p>
            <a:pPr algn="just" eaLnBrk="1" hangingPunct="1">
              <a:lnSpc>
                <a:spcPct val="90000"/>
              </a:lnSpc>
            </a:pPr>
            <a:endParaRPr lang="en-GB" sz="20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p:spPr>
        <p:txBody>
          <a:bodyPr/>
          <a:lstStyle/>
          <a:p>
            <a:fld id="{3E3963C1-1724-45AD-BF43-EDDC83AAE27B}" type="slidenum">
              <a:rPr lang="bg-BG" smtClean="0"/>
              <a:pPr/>
              <a:t>7</a:t>
            </a:fld>
            <a:endParaRPr lang="bg-BG" smtClean="0"/>
          </a:p>
        </p:txBody>
      </p:sp>
      <p:sp>
        <p:nvSpPr>
          <p:cNvPr id="8195" name="Rectangle 2"/>
          <p:cNvSpPr>
            <a:spLocks noGrp="1" noChangeArrowheads="1"/>
          </p:cNvSpPr>
          <p:nvPr>
            <p:ph type="title"/>
          </p:nvPr>
        </p:nvSpPr>
        <p:spPr>
          <a:xfrm>
            <a:off x="457200" y="274638"/>
            <a:ext cx="8229600" cy="922337"/>
          </a:xfrm>
        </p:spPr>
        <p:txBody>
          <a:bodyPr/>
          <a:lstStyle/>
          <a:p>
            <a:pPr eaLnBrk="1" hangingPunct="1"/>
            <a:r>
              <a:rPr lang="en-US" sz="2000" i="1" u="sng" smtClean="0"/>
              <a:t>Transition from ITRS to direct reporting</a:t>
            </a:r>
            <a:br>
              <a:rPr lang="en-US" sz="2000" i="1" u="sng" smtClean="0"/>
            </a:br>
            <a:r>
              <a:rPr lang="en-US" sz="2000" i="1" u="sng" smtClean="0"/>
              <a:t>Setting up the legal requirements</a:t>
            </a:r>
          </a:p>
        </p:txBody>
      </p:sp>
      <p:sp>
        <p:nvSpPr>
          <p:cNvPr id="8196" name="Rectangle 3"/>
          <p:cNvSpPr>
            <a:spLocks noGrp="1" noChangeArrowheads="1"/>
          </p:cNvSpPr>
          <p:nvPr>
            <p:ph type="body" idx="1"/>
          </p:nvPr>
        </p:nvSpPr>
        <p:spPr>
          <a:xfrm>
            <a:off x="457200" y="1268413"/>
            <a:ext cx="8229600" cy="4857750"/>
          </a:xfrm>
        </p:spPr>
        <p:txBody>
          <a:bodyPr/>
          <a:lstStyle/>
          <a:p>
            <a:pPr algn="just" eaLnBrk="1" hangingPunct="1">
              <a:lnSpc>
                <a:spcPct val="80000"/>
              </a:lnSpc>
              <a:spcBef>
                <a:spcPts val="600"/>
              </a:spcBef>
            </a:pPr>
            <a:endParaRPr lang="en-US" sz="1800" smtClean="0">
              <a:latin typeface="Arial" charset="0"/>
            </a:endParaRPr>
          </a:p>
          <a:p>
            <a:pPr algn="just" eaLnBrk="1" hangingPunct="1">
              <a:lnSpc>
                <a:spcPct val="80000"/>
              </a:lnSpc>
              <a:spcBef>
                <a:spcPts val="600"/>
              </a:spcBef>
            </a:pPr>
            <a:endParaRPr lang="en-US" sz="2000" smtClean="0"/>
          </a:p>
          <a:p>
            <a:pPr algn="just" eaLnBrk="1" hangingPunct="1">
              <a:lnSpc>
                <a:spcPct val="80000"/>
              </a:lnSpc>
              <a:spcBef>
                <a:spcPts val="600"/>
              </a:spcBef>
            </a:pPr>
            <a:r>
              <a:rPr lang="en-US" sz="2000" b="1" i="1" smtClean="0"/>
              <a:t>The BNB Law</a:t>
            </a:r>
            <a:r>
              <a:rPr lang="en-US" sz="2000" b="1" smtClean="0"/>
              <a:t> – Art. 42</a:t>
            </a:r>
            <a:r>
              <a:rPr lang="en-US" sz="2000" smtClean="0"/>
              <a:t> “</a:t>
            </a:r>
            <a:r>
              <a:rPr lang="en-AU" sz="2000" smtClean="0"/>
              <a:t>The Bulgarian National Bank shall compile the balance of payments of this country. For this purpose, all government and municipal authorities, as well as legal entities and physical persons, shall provide information to the BNB in accordance with a procedure established by the BNB</a:t>
            </a:r>
            <a:r>
              <a:rPr lang="en-US" sz="2000" smtClean="0"/>
              <a:t>”.</a:t>
            </a:r>
          </a:p>
          <a:p>
            <a:pPr algn="just" eaLnBrk="1" hangingPunct="1">
              <a:lnSpc>
                <a:spcPct val="80000"/>
              </a:lnSpc>
              <a:spcBef>
                <a:spcPts val="600"/>
              </a:spcBef>
            </a:pPr>
            <a:endParaRPr lang="en-US" sz="2000" smtClean="0"/>
          </a:p>
          <a:p>
            <a:pPr algn="just" eaLnBrk="1" hangingPunct="1">
              <a:lnSpc>
                <a:spcPct val="80000"/>
              </a:lnSpc>
              <a:spcBef>
                <a:spcPts val="600"/>
              </a:spcBef>
            </a:pPr>
            <a:endParaRPr lang="en-US" sz="2000" smtClean="0"/>
          </a:p>
          <a:p>
            <a:pPr algn="just" eaLnBrk="1" hangingPunct="1">
              <a:lnSpc>
                <a:spcPct val="80000"/>
              </a:lnSpc>
              <a:spcBef>
                <a:spcPts val="600"/>
              </a:spcBef>
            </a:pPr>
            <a:r>
              <a:rPr lang="en-US" sz="2000" b="1" i="1" smtClean="0"/>
              <a:t>Foreign Exchange Law</a:t>
            </a:r>
            <a:r>
              <a:rPr lang="en-US" sz="2000" b="1" smtClean="0"/>
              <a:t> – Art. 7 – 10 </a:t>
            </a:r>
            <a:r>
              <a:rPr lang="en-US" sz="2000" smtClean="0"/>
              <a:t>–</a:t>
            </a:r>
            <a:r>
              <a:rPr lang="en-US" sz="2000" b="1" smtClean="0"/>
              <a:t> </a:t>
            </a:r>
            <a:r>
              <a:rPr lang="en-US" sz="2000" smtClean="0"/>
              <a:t>specify the subjects that shall keep register for  the purpose of the BOP statistics and provide the information to the BNB, also gives BNB the right to require from any legal entity and person information, which may be relevant to the country’s Balance of Payments and International Investment Position.</a:t>
            </a:r>
          </a:p>
          <a:p>
            <a:pPr algn="just" eaLnBrk="1" hangingPunct="1">
              <a:lnSpc>
                <a:spcPct val="80000"/>
              </a:lnSpc>
              <a:spcBef>
                <a:spcPts val="600"/>
              </a:spcBef>
              <a:buFontTx/>
              <a:buNone/>
            </a:pPr>
            <a:endParaRPr lang="en-US" sz="2000" smtClean="0"/>
          </a:p>
          <a:p>
            <a:pPr algn="just" eaLnBrk="1" hangingPunct="1">
              <a:lnSpc>
                <a:spcPct val="80000"/>
              </a:lnSpc>
              <a:spcBef>
                <a:spcPts val="600"/>
              </a:spcBef>
            </a:pPr>
            <a:endParaRPr lang="en-US" sz="1800" smtClean="0">
              <a:latin typeface="Arial" charset="0"/>
            </a:endParaRPr>
          </a:p>
          <a:p>
            <a:pPr eaLnBrk="1" hangingPunct="1">
              <a:lnSpc>
                <a:spcPct val="80000"/>
              </a:lnSpc>
            </a:pPr>
            <a:endParaRPr lang="en-US" sz="180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p:spPr>
        <p:txBody>
          <a:bodyPr/>
          <a:lstStyle/>
          <a:p>
            <a:fld id="{520CC57D-3D24-4942-913B-1886EDDCB88A}" type="slidenum">
              <a:rPr lang="bg-BG" smtClean="0"/>
              <a:pPr/>
              <a:t>8</a:t>
            </a:fld>
            <a:endParaRPr lang="bg-BG" smtClean="0"/>
          </a:p>
        </p:txBody>
      </p:sp>
      <p:sp>
        <p:nvSpPr>
          <p:cNvPr id="9219" name="Rectangle 2"/>
          <p:cNvSpPr>
            <a:spLocks noGrp="1" noChangeArrowheads="1"/>
          </p:cNvSpPr>
          <p:nvPr>
            <p:ph type="title"/>
          </p:nvPr>
        </p:nvSpPr>
        <p:spPr>
          <a:xfrm>
            <a:off x="457200" y="274638"/>
            <a:ext cx="8229600" cy="922337"/>
          </a:xfrm>
        </p:spPr>
        <p:txBody>
          <a:bodyPr/>
          <a:lstStyle/>
          <a:p>
            <a:pPr eaLnBrk="1" hangingPunct="1"/>
            <a:r>
              <a:rPr lang="en-US" sz="2000" i="1" u="sng" smtClean="0"/>
              <a:t>Transition from ITRS to direct reporting</a:t>
            </a:r>
            <a:br>
              <a:rPr lang="en-US" sz="2000" i="1" u="sng" smtClean="0"/>
            </a:br>
            <a:r>
              <a:rPr lang="en-US" sz="2000" i="1" u="sng" smtClean="0"/>
              <a:t>Setting up the legal requirements</a:t>
            </a:r>
            <a:endParaRPr lang="en-US" sz="2000" i="1" u="sng" smtClean="0">
              <a:latin typeface="Arial" charset="0"/>
            </a:endParaRPr>
          </a:p>
        </p:txBody>
      </p:sp>
      <p:sp>
        <p:nvSpPr>
          <p:cNvPr id="9220" name="Rectangle 3"/>
          <p:cNvSpPr>
            <a:spLocks noGrp="1" noChangeArrowheads="1"/>
          </p:cNvSpPr>
          <p:nvPr>
            <p:ph type="body" idx="1"/>
          </p:nvPr>
        </p:nvSpPr>
        <p:spPr>
          <a:xfrm>
            <a:off x="468313" y="1341438"/>
            <a:ext cx="8229600" cy="4813300"/>
          </a:xfrm>
        </p:spPr>
        <p:txBody>
          <a:bodyPr/>
          <a:lstStyle/>
          <a:p>
            <a:pPr eaLnBrk="1" hangingPunct="1">
              <a:lnSpc>
                <a:spcPct val="80000"/>
              </a:lnSpc>
              <a:buFontTx/>
              <a:buNone/>
              <a:defRPr/>
            </a:pPr>
            <a:endParaRPr lang="en-US" sz="1800" dirty="0" smtClean="0">
              <a:latin typeface="Arial" charset="0"/>
            </a:endParaRPr>
          </a:p>
          <a:p>
            <a:pPr eaLnBrk="1" hangingPunct="1">
              <a:lnSpc>
                <a:spcPct val="80000"/>
              </a:lnSpc>
              <a:defRPr/>
            </a:pPr>
            <a:r>
              <a:rPr lang="en-US" sz="2000" b="1" dirty="0" smtClean="0"/>
              <a:t>Penalties for not declaring and not reporting - </a:t>
            </a:r>
            <a:r>
              <a:rPr lang="en-US" sz="2000" dirty="0" smtClean="0"/>
              <a:t>Foreign Exchange Law</a:t>
            </a:r>
          </a:p>
          <a:p>
            <a:pPr eaLnBrk="1" hangingPunct="1">
              <a:lnSpc>
                <a:spcPct val="80000"/>
              </a:lnSpc>
              <a:buFontTx/>
              <a:buNone/>
              <a:defRPr/>
            </a:pPr>
            <a:endParaRPr lang="en-US" sz="2000" dirty="0" smtClean="0"/>
          </a:p>
          <a:p>
            <a:pPr lvl="1" eaLnBrk="1" hangingPunct="1">
              <a:lnSpc>
                <a:spcPct val="80000"/>
              </a:lnSpc>
              <a:buFont typeface="Wingdings" pitchFamily="2" charset="2"/>
              <a:buChar char="Ø"/>
              <a:defRPr/>
            </a:pPr>
            <a:r>
              <a:rPr lang="en-US" sz="2000" dirty="0" smtClean="0"/>
              <a:t>For natural persons - Anyone who is found to have violated or permitted a violation under Art. 7, Art. 8 and Art. 10, Para 2 shall be fined from 200 to 1 000 </a:t>
            </a:r>
            <a:r>
              <a:rPr lang="en-US" sz="2000" dirty="0" err="1" smtClean="0"/>
              <a:t>levs</a:t>
            </a:r>
            <a:r>
              <a:rPr lang="en-US" sz="2000" dirty="0" smtClean="0"/>
              <a:t>, unless the violation constitutes a criminal offence.</a:t>
            </a:r>
            <a:br>
              <a:rPr lang="en-US" sz="2000" dirty="0" smtClean="0"/>
            </a:br>
            <a:endParaRPr lang="en-US" sz="2000" dirty="0" smtClean="0"/>
          </a:p>
          <a:p>
            <a:pPr lvl="1" eaLnBrk="1" hangingPunct="1">
              <a:lnSpc>
                <a:spcPct val="80000"/>
              </a:lnSpc>
              <a:buFont typeface="Wingdings" pitchFamily="2" charset="2"/>
              <a:buChar char="Ø"/>
              <a:defRPr/>
            </a:pPr>
            <a:r>
              <a:rPr lang="en-US" sz="2000" dirty="0" smtClean="0"/>
              <a:t>For a violation under Art. 7, Art. 8 and Art. 10, Para 1, legal entities and sole proprietors shall be subject to property sanctions in amounts from 2 000 to 10 000 </a:t>
            </a:r>
            <a:r>
              <a:rPr lang="en-US" sz="2000" dirty="0" err="1" smtClean="0"/>
              <a:t>levs</a:t>
            </a:r>
            <a:r>
              <a:rPr lang="en-US" sz="2000" dirty="0" smtClean="0"/>
              <a:t> (</a:t>
            </a:r>
            <a:r>
              <a:rPr lang="en-US" sz="2000" dirty="0" err="1" smtClean="0"/>
              <a:t>aprox</a:t>
            </a:r>
            <a:r>
              <a:rPr lang="en-US" sz="2000" dirty="0" smtClean="0"/>
              <a:t>. 5 000 euro).</a:t>
            </a:r>
          </a:p>
          <a:p>
            <a:pPr marL="0" lvl="1" indent="0" eaLnBrk="1" hangingPunct="1">
              <a:lnSpc>
                <a:spcPct val="80000"/>
              </a:lnSpc>
              <a:buFontTx/>
              <a:buNone/>
              <a:defRPr/>
            </a:pPr>
            <a:endParaRPr lang="en-US" sz="2000" dirty="0" smtClean="0"/>
          </a:p>
          <a:p>
            <a:pPr lvl="1" eaLnBrk="1" hangingPunct="1">
              <a:lnSpc>
                <a:spcPct val="80000"/>
              </a:lnSpc>
              <a:buFontTx/>
              <a:buNone/>
              <a:defRPr/>
            </a:pPr>
            <a:endParaRPr lang="en-US" sz="2000" dirty="0" smtClean="0"/>
          </a:p>
          <a:p>
            <a:pPr eaLnBrk="1" hangingPunct="1">
              <a:lnSpc>
                <a:spcPct val="80000"/>
              </a:lnSpc>
              <a:defRPr/>
            </a:pPr>
            <a:r>
              <a:rPr lang="en-US" sz="2000" b="1" dirty="0" smtClean="0"/>
              <a:t>Procedures for declaring and reporting for the BOP and IIP statistics </a:t>
            </a:r>
            <a:r>
              <a:rPr lang="en-US" sz="2000" dirty="0" smtClean="0"/>
              <a:t>- Regulation No 27 of the BNB</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p:spPr>
        <p:txBody>
          <a:bodyPr/>
          <a:lstStyle/>
          <a:p>
            <a:fld id="{EE8E3263-347C-4730-B35C-75B71E182F92}" type="slidenum">
              <a:rPr lang="bg-BG" smtClean="0"/>
              <a:pPr/>
              <a:t>9</a:t>
            </a:fld>
            <a:endParaRPr lang="bg-BG" smtClean="0"/>
          </a:p>
        </p:txBody>
      </p:sp>
      <p:sp>
        <p:nvSpPr>
          <p:cNvPr id="10243" name="Rectangle 2"/>
          <p:cNvSpPr>
            <a:spLocks noGrp="1" noChangeArrowheads="1"/>
          </p:cNvSpPr>
          <p:nvPr>
            <p:ph type="title"/>
          </p:nvPr>
        </p:nvSpPr>
        <p:spPr>
          <a:xfrm>
            <a:off x="457200" y="274638"/>
            <a:ext cx="8229600" cy="922337"/>
          </a:xfrm>
        </p:spPr>
        <p:txBody>
          <a:bodyPr/>
          <a:lstStyle/>
          <a:p>
            <a:pPr eaLnBrk="1" hangingPunct="1"/>
            <a:r>
              <a:rPr lang="en-US" sz="2000" i="1" u="sng" smtClean="0"/>
              <a:t>Transition from ITRS to direct reporting</a:t>
            </a:r>
            <a:br>
              <a:rPr lang="en-US" sz="2000" i="1" u="sng" smtClean="0"/>
            </a:br>
            <a:r>
              <a:rPr lang="en-GB" sz="2000" i="1" u="sng" smtClean="0"/>
              <a:t>Defining reporting population</a:t>
            </a:r>
            <a:r>
              <a:rPr lang="en-GB" sz="2000" b="1" u="sng" smtClean="0">
                <a:latin typeface="Arial" charset="0"/>
              </a:rPr>
              <a:t/>
            </a:r>
            <a:br>
              <a:rPr lang="en-GB" sz="2000" b="1" u="sng" smtClean="0">
                <a:latin typeface="Arial" charset="0"/>
              </a:rPr>
            </a:br>
            <a:r>
              <a:rPr lang="en-US" sz="2000" i="1" u="sng" smtClean="0"/>
              <a:t/>
            </a:r>
            <a:br>
              <a:rPr lang="en-US" sz="2000" i="1" u="sng" smtClean="0"/>
            </a:br>
            <a:endParaRPr lang="en-US" sz="2000" i="1" u="sng" smtClean="0"/>
          </a:p>
        </p:txBody>
      </p:sp>
      <p:sp>
        <p:nvSpPr>
          <p:cNvPr id="10244" name="Rectangle 3"/>
          <p:cNvSpPr>
            <a:spLocks noGrp="1" noChangeArrowheads="1"/>
          </p:cNvSpPr>
          <p:nvPr>
            <p:ph type="body" idx="1"/>
          </p:nvPr>
        </p:nvSpPr>
        <p:spPr>
          <a:xfrm>
            <a:off x="457200" y="1052513"/>
            <a:ext cx="8229600" cy="5616575"/>
          </a:xfrm>
        </p:spPr>
        <p:txBody>
          <a:bodyPr/>
          <a:lstStyle/>
          <a:p>
            <a:pPr eaLnBrk="1" hangingPunct="1">
              <a:lnSpc>
                <a:spcPct val="80000"/>
              </a:lnSpc>
              <a:spcBef>
                <a:spcPts val="600"/>
              </a:spcBef>
              <a:buFontTx/>
              <a:buNone/>
            </a:pPr>
            <a:r>
              <a:rPr lang="en-GB" sz="2000" b="1" smtClean="0"/>
              <a:t>Item tailored approach </a:t>
            </a:r>
          </a:p>
          <a:p>
            <a:pPr eaLnBrk="1" hangingPunct="1">
              <a:lnSpc>
                <a:spcPct val="80000"/>
              </a:lnSpc>
              <a:spcBef>
                <a:spcPts val="600"/>
              </a:spcBef>
              <a:buFontTx/>
              <a:buNone/>
            </a:pPr>
            <a:endParaRPr lang="en-GB" sz="2000" b="1" smtClean="0"/>
          </a:p>
          <a:p>
            <a:pPr eaLnBrk="1" hangingPunct="1">
              <a:lnSpc>
                <a:spcPct val="80000"/>
              </a:lnSpc>
              <a:spcBef>
                <a:spcPts val="600"/>
              </a:spcBef>
              <a:buFontTx/>
              <a:buNone/>
            </a:pPr>
            <a:endParaRPr lang="en-GB" sz="2000" b="1" smtClean="0"/>
          </a:p>
          <a:p>
            <a:pPr eaLnBrk="1" hangingPunct="1">
              <a:lnSpc>
                <a:spcPct val="80000"/>
              </a:lnSpc>
              <a:spcBef>
                <a:spcPts val="600"/>
              </a:spcBef>
              <a:buFontTx/>
              <a:buNone/>
            </a:pPr>
            <a:r>
              <a:rPr lang="en-GB" sz="2000" b="1" smtClean="0"/>
              <a:t>For other services</a:t>
            </a:r>
          </a:p>
          <a:p>
            <a:pPr eaLnBrk="1" hangingPunct="1">
              <a:lnSpc>
                <a:spcPct val="80000"/>
              </a:lnSpc>
              <a:spcBef>
                <a:spcPts val="600"/>
              </a:spcBef>
              <a:buFont typeface="Wingdings" pitchFamily="2" charset="2"/>
              <a:buChar char="ü"/>
            </a:pPr>
            <a:r>
              <a:rPr lang="en-GB" sz="2000" smtClean="0"/>
              <a:t>Unstable reporting population based on various sources, mainly ITRS, administrative records </a:t>
            </a:r>
            <a:r>
              <a:rPr lang="en-GB" sz="2000" b="1" smtClean="0"/>
              <a:t>- stratified sampling </a:t>
            </a:r>
            <a:r>
              <a:rPr lang="en-GB" sz="2000" smtClean="0"/>
              <a:t>– strata are selected based upon the account entry (debit/credit) and item </a:t>
            </a:r>
          </a:p>
          <a:p>
            <a:pPr eaLnBrk="1" hangingPunct="1">
              <a:lnSpc>
                <a:spcPct val="80000"/>
              </a:lnSpc>
              <a:spcBef>
                <a:spcPts val="600"/>
              </a:spcBef>
              <a:buFont typeface="Wingdings" pitchFamily="2" charset="2"/>
              <a:buChar char="ü"/>
            </a:pPr>
            <a:endParaRPr lang="en-GB" sz="2000" smtClean="0"/>
          </a:p>
          <a:p>
            <a:pPr eaLnBrk="1" hangingPunct="1">
              <a:lnSpc>
                <a:spcPct val="80000"/>
              </a:lnSpc>
              <a:spcBef>
                <a:spcPts val="600"/>
              </a:spcBef>
              <a:buFont typeface="Wingdings" pitchFamily="2" charset="2"/>
              <a:buChar char="ü"/>
            </a:pPr>
            <a:r>
              <a:rPr lang="en-GB" sz="2000" smtClean="0"/>
              <a:t>Stable reporting population - all Banks and insurance – census survey</a:t>
            </a:r>
          </a:p>
          <a:p>
            <a:pPr eaLnBrk="1" hangingPunct="1">
              <a:lnSpc>
                <a:spcPct val="80000"/>
              </a:lnSpc>
              <a:spcBef>
                <a:spcPts val="600"/>
              </a:spcBef>
              <a:buFontTx/>
              <a:buNone/>
            </a:pPr>
            <a:endParaRPr lang="en-GB" sz="2000" b="1" smtClean="0"/>
          </a:p>
          <a:p>
            <a:pPr eaLnBrk="1" hangingPunct="1">
              <a:lnSpc>
                <a:spcPct val="80000"/>
              </a:lnSpc>
              <a:buFontTx/>
              <a:buNone/>
            </a:pPr>
            <a:endParaRPr lang="en-US" sz="1400" smtClean="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bg-BG" sz="1800" b="1" i="0" u="none" strike="noStrike" cap="none" normalizeH="0" baseline="0" smtClean="0">
            <a:ln>
              <a:noFill/>
            </a:ln>
            <a:solidFill>
              <a:schemeClr val="tx1"/>
            </a:solidFill>
            <a:effectLst/>
            <a:latin typeface="Verdan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bg-BG" sz="1800" b="1" i="0" u="none" strike="noStrike" cap="none" normalizeH="0" baseline="0" smtClean="0">
            <a:ln>
              <a:noFill/>
            </a:ln>
            <a:solidFill>
              <a:schemeClr val="tx1"/>
            </a:solidFill>
            <a:effectLst/>
            <a:latin typeface="Verdan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3140</TotalTime>
  <Words>1590</Words>
  <Application>Microsoft Office PowerPoint</Application>
  <PresentationFormat>On-screen Show (4:3)</PresentationFormat>
  <Paragraphs>241</Paragraphs>
  <Slides>16</Slides>
  <Notes>9</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Default Design</vt:lpstr>
      <vt:lpstr>Transition from ITRS to Direct reporting Skopje, October 3, 2013</vt:lpstr>
      <vt:lpstr>Transition from ITRS to direct reporting  Introduction</vt:lpstr>
      <vt:lpstr>Transition from ITRS to direct reporting Why?</vt:lpstr>
      <vt:lpstr>Transition from ITRS to direct reporting Why?</vt:lpstr>
      <vt:lpstr>Transition from ITRS to direct reporting What?</vt:lpstr>
      <vt:lpstr>Transition from ITRS to direct reporting Key success factors</vt:lpstr>
      <vt:lpstr>Transition from ITRS to direct reporting Setting up the legal requirements</vt:lpstr>
      <vt:lpstr>Transition from ITRS to direct reporting Setting up the legal requirements</vt:lpstr>
      <vt:lpstr>Transition from ITRS to direct reporting Defining reporting population  </vt:lpstr>
      <vt:lpstr>Transition from ITRS to direct reporting Defining reporting population  </vt:lpstr>
      <vt:lpstr>Transition from ITRS to direct reporting Defining reporting population  </vt:lpstr>
      <vt:lpstr>Transition from ITRS to direct reporting Defining reporting population</vt:lpstr>
      <vt:lpstr>Transition from ITRS to direct reporting Identifying user needs</vt:lpstr>
      <vt:lpstr>Transition from ITRS to direct reporting Design and development of IT system</vt:lpstr>
      <vt:lpstr>Transition from ITRS to direct reporting Design and development of IT system</vt:lpstr>
      <vt:lpstr>Transition from ITRS to direct reporting Conclusions</vt:lpstr>
    </vt:vector>
  </TitlesOfParts>
  <Company>BNB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Improved System for Monitoring Portfolio Capital Movements</dc:title>
  <dc:creator>User</dc:creator>
  <cp:lastModifiedBy>MarijaPe</cp:lastModifiedBy>
  <cp:revision>152</cp:revision>
  <dcterms:created xsi:type="dcterms:W3CDTF">2008-05-07T06:58:21Z</dcterms:created>
  <dcterms:modified xsi:type="dcterms:W3CDTF">2013-09-27T12:34:20Z</dcterms:modified>
</cp:coreProperties>
</file>