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chart1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6" r:id="rId2"/>
    <p:sldId id="321" r:id="rId3"/>
    <p:sldId id="312" r:id="rId4"/>
    <p:sldId id="302" r:id="rId5"/>
    <p:sldId id="303" r:id="rId6"/>
    <p:sldId id="305" r:id="rId7"/>
    <p:sldId id="306" r:id="rId8"/>
    <p:sldId id="313" r:id="rId9"/>
    <p:sldId id="308" r:id="rId10"/>
    <p:sldId id="309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2" r:id="rId19"/>
  </p:sldIdLst>
  <p:sldSz cx="9902825" cy="6858000"/>
  <p:notesSz cx="6794500" cy="99314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chemeClr val="tx1"/>
    </p:penClr>
  </p:showPr>
  <p:clrMru>
    <a:srgbClr val="FE2D95"/>
    <a:srgbClr val="00CC99"/>
    <a:srgbClr val="99CCFF"/>
    <a:srgbClr val="FF7C80"/>
    <a:srgbClr val="CCFF99"/>
    <a:srgbClr val="E46C0A"/>
    <a:srgbClr val="2F4334"/>
    <a:srgbClr val="305232"/>
    <a:srgbClr val="00808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>
        <p:scale>
          <a:sx n="95" d="100"/>
          <a:sy n="95" d="100"/>
        </p:scale>
        <p:origin x="-78" y="-72"/>
      </p:cViewPr>
      <p:guideLst>
        <p:guide orient="horz" pos="2160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56" y="6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ofsnt\OFSANA\FINTRG\Financni_racuni\Vsebinske%20analize\Analiza%202007_2012\S.11\S11_Tabele_Grafi_link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ofsnt\OFSANA\FINTRG\Financni_racuni\Vsebinske%20analize\Analiza%202007_2012\S.2\S2_Tabele_Grafi_link_2007_2012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ofsnt\OFSANA\FINTRG\Financni_racuni\Direktor_No&#269;\Makedonija_2013\Vsebinska%20predstavitev\grafi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ofsnt\OFSANA\FINTRG\Financni_racuni\Direktor_No&#269;\Makedonija_2013\Vsebinska%20predstavitev\grafi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ofsnt\OFSANA\FINTRG\Financni_racuni\Direktor_No&#269;\Makedonija_2013\Vsebinska%20predstavitev\grafi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ofsnt\OFSANA\FINTRG\Financni_racuni\Publiciranje\Svet_BS\Svet_Julij_2013\Predstavitev\Medsektorske%20tabele%20in%20mednarodna%20primerjava%202012%20za%20v%20prezentacijo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ofsnt\OFSANA\FINTRG\Financni_racuni\Vsebinske%20analize\Analiza%202007_2012\S.11\S11_Tabele_Grafi_link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ofsnt\OFSANA\FINTRG\Financni_racuni\Vsebinske%20analize\Analiza%202007_2012\S.122\S122_grafi_tabel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ofsnt\OFSANA\FINTRG\Financni_racuni\Vsebinske%20analize\Analiza%202007_2012\S.122\S122_grafi_tabel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ofsnt\OFSANA\FINTRG\Financni_racuni\Direktor_No&#269;\Makedonija_2013\Vsebinska%20predstavitev\grafi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ofsnt\OFSANA\FINTRG\Financni_racuni\Direktor_No&#269;\Makedonija_2013\Vsebinska%20predstavitev\grafi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ofsnt\OFSANA\FINTRG\Financni_racuni\Direktor_No&#269;\Makedonija_2013\Vsebinska%20predstavitev\grafi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ofsnt\OFSANA\FINTRG\Financni_racuni\Direktor_No&#269;\Makedonija_2013\Vsebinska%20predstavitev\grafi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ofsnt\OFSANA\FINTRG\Financni_racuni\Vsebinske%20analize\Analiza%202007_2012\S.2\S2_Tabele_Grafi_link_2007_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800">
                <a:latin typeface="Arial" pitchFamily="34" charset="0"/>
                <a:cs typeface="Arial" pitchFamily="34" charset="0"/>
              </a:defRPr>
            </a:pPr>
            <a:r>
              <a:rPr lang="en-GB" sz="800" baseline="0" noProof="0" dirty="0" smtClean="0">
                <a:latin typeface="Arial" pitchFamily="34" charset="0"/>
                <a:cs typeface="Arial" pitchFamily="34" charset="0"/>
              </a:rPr>
              <a:t>Liabilities of S.11 from F.4</a:t>
            </a:r>
          </a:p>
          <a:p>
            <a:pPr>
              <a:defRPr sz="800">
                <a:latin typeface="Arial" pitchFamily="34" charset="0"/>
                <a:cs typeface="Arial" pitchFamily="34" charset="0"/>
              </a:defRPr>
            </a:pPr>
            <a:r>
              <a:rPr lang="en-GB" sz="800" b="0" baseline="0" noProof="0" dirty="0" smtClean="0">
                <a:latin typeface="Arial" pitchFamily="34" charset="0"/>
                <a:cs typeface="Arial" pitchFamily="34" charset="0"/>
              </a:rPr>
              <a:t>(stock at year end, EUR million)</a:t>
            </a:r>
            <a:endParaRPr lang="en-GB" sz="800" b="0" noProof="0" dirty="0">
              <a:latin typeface="Arial" pitchFamily="34" charset="0"/>
              <a:cs typeface="Arial" pitchFamily="34" charset="0"/>
            </a:endParaRPr>
          </a:p>
        </c:rich>
      </c:tx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S.11_grafi_letni!$Q$139</c:f>
              <c:strCache>
                <c:ptCount val="1"/>
                <c:pt idx="0">
                  <c:v>S.11</c:v>
                </c:pt>
              </c:strCache>
            </c:strRef>
          </c:tx>
          <c:spPr>
            <a:solidFill>
              <a:srgbClr val="99CCFF"/>
            </a:solidFill>
          </c:spPr>
          <c:cat>
            <c:numRef>
              <c:f>S.11_grafi_letni!$P$146:$P$151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S.11_grafi_letni!$Q$146:$Q$151</c:f>
              <c:numCache>
                <c:formatCode>#,##0</c:formatCode>
                <c:ptCount val="6"/>
                <c:pt idx="0">
                  <c:v>2574.4354149309715</c:v>
                </c:pt>
                <c:pt idx="1">
                  <c:v>3349.2359480662981</c:v>
                </c:pt>
                <c:pt idx="2">
                  <c:v>3748.0952756696397</c:v>
                </c:pt>
                <c:pt idx="3">
                  <c:v>3581.9137451649603</c:v>
                </c:pt>
                <c:pt idx="4">
                  <c:v>4438.5363341317434</c:v>
                </c:pt>
                <c:pt idx="5">
                  <c:v>4057.9378217189537</c:v>
                </c:pt>
              </c:numCache>
            </c:numRef>
          </c:val>
        </c:ser>
        <c:ser>
          <c:idx val="1"/>
          <c:order val="1"/>
          <c:tx>
            <c:strRef>
              <c:f>S.11_grafi_letni!$R$139</c:f>
              <c:strCache>
                <c:ptCount val="1"/>
                <c:pt idx="0">
                  <c:v>S.122</c:v>
                </c:pt>
              </c:strCache>
            </c:strRef>
          </c:tx>
          <c:spPr>
            <a:solidFill>
              <a:srgbClr val="00CC99"/>
            </a:solidFill>
          </c:spPr>
          <c:cat>
            <c:numRef>
              <c:f>S.11_grafi_letni!$P$146:$P$151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S.11_grafi_letni!$R$146:$R$151</c:f>
              <c:numCache>
                <c:formatCode>#,##0</c:formatCode>
                <c:ptCount val="6"/>
                <c:pt idx="0">
                  <c:v>17508.588687000021</c:v>
                </c:pt>
                <c:pt idx="1">
                  <c:v>20704.404626000003</c:v>
                </c:pt>
                <c:pt idx="2">
                  <c:v>20908.255512</c:v>
                </c:pt>
                <c:pt idx="3">
                  <c:v>21000.029652999947</c:v>
                </c:pt>
                <c:pt idx="4">
                  <c:v>20458.325825000025</c:v>
                </c:pt>
                <c:pt idx="5">
                  <c:v>19099.77491</c:v>
                </c:pt>
              </c:numCache>
            </c:numRef>
          </c:val>
        </c:ser>
        <c:ser>
          <c:idx val="2"/>
          <c:order val="2"/>
          <c:tx>
            <c:strRef>
              <c:f>S.11_grafi_letni!$S$139</c:f>
              <c:strCache>
                <c:ptCount val="1"/>
                <c:pt idx="0">
                  <c:v>S.123</c:v>
                </c:pt>
              </c:strCache>
            </c:strRef>
          </c:tx>
          <c:spPr>
            <a:solidFill>
              <a:srgbClr val="FF3399"/>
            </a:solidFill>
          </c:spPr>
          <c:cat>
            <c:numRef>
              <c:f>S.11_grafi_letni!$P$146:$P$151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S.11_grafi_letni!$S$146:$S$151</c:f>
              <c:numCache>
                <c:formatCode>#,##0</c:formatCode>
                <c:ptCount val="6"/>
                <c:pt idx="0">
                  <c:v>2414.5</c:v>
                </c:pt>
                <c:pt idx="1">
                  <c:v>3077.4315560000118</c:v>
                </c:pt>
                <c:pt idx="2">
                  <c:v>3111.8615170000089</c:v>
                </c:pt>
                <c:pt idx="3">
                  <c:v>2749.0795819999998</c:v>
                </c:pt>
                <c:pt idx="4">
                  <c:v>2410.0804029999999</c:v>
                </c:pt>
                <c:pt idx="5">
                  <c:v>2117.2675829999998</c:v>
                </c:pt>
              </c:numCache>
            </c:numRef>
          </c:val>
        </c:ser>
        <c:ser>
          <c:idx val="3"/>
          <c:order val="3"/>
          <c:tx>
            <c:strRef>
              <c:f>S.11_grafi_letni!$T$139</c:f>
              <c:strCache>
                <c:ptCount val="1"/>
                <c:pt idx="0">
                  <c:v>S.14</c:v>
                </c:pt>
              </c:strCache>
            </c:strRef>
          </c:tx>
          <c:spPr>
            <a:solidFill>
              <a:srgbClr val="CCFF99"/>
            </a:solidFill>
          </c:spPr>
          <c:cat>
            <c:numRef>
              <c:f>S.11_grafi_letni!$P$146:$P$151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S.11_grafi_letni!$T$146:$T$151</c:f>
              <c:numCache>
                <c:formatCode>#,##0</c:formatCode>
                <c:ptCount val="6"/>
                <c:pt idx="0">
                  <c:v>792.4455125667946</c:v>
                </c:pt>
                <c:pt idx="1">
                  <c:v>842.20573922652216</c:v>
                </c:pt>
                <c:pt idx="2">
                  <c:v>876.0688174778777</c:v>
                </c:pt>
                <c:pt idx="3">
                  <c:v>879.73448372615314</c:v>
                </c:pt>
                <c:pt idx="4">
                  <c:v>655.01306470588258</c:v>
                </c:pt>
                <c:pt idx="5">
                  <c:v>692.31329190877273</c:v>
                </c:pt>
              </c:numCache>
            </c:numRef>
          </c:val>
        </c:ser>
        <c:ser>
          <c:idx val="4"/>
          <c:order val="4"/>
          <c:tx>
            <c:strRef>
              <c:f>S.11_grafi_letni!$U$139</c:f>
              <c:strCache>
                <c:ptCount val="1"/>
                <c:pt idx="0">
                  <c:v>S.2</c:v>
                </c:pt>
              </c:strCache>
            </c:strRef>
          </c:tx>
          <c:spPr>
            <a:solidFill>
              <a:srgbClr val="FF7C80"/>
            </a:solidFill>
          </c:spPr>
          <c:cat>
            <c:numRef>
              <c:f>S.11_grafi_letni!$P$146:$P$151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S.11_grafi_letni!$U$146:$U$151</c:f>
              <c:numCache>
                <c:formatCode>#,##0</c:formatCode>
                <c:ptCount val="6"/>
                <c:pt idx="0">
                  <c:v>3762.3353218000079</c:v>
                </c:pt>
                <c:pt idx="1">
                  <c:v>4972.1333992999998</c:v>
                </c:pt>
                <c:pt idx="2">
                  <c:v>4820.9222449000044</c:v>
                </c:pt>
                <c:pt idx="3">
                  <c:v>5134.5651972000005</c:v>
                </c:pt>
                <c:pt idx="4">
                  <c:v>6189.7994597000006</c:v>
                </c:pt>
                <c:pt idx="5">
                  <c:v>6434.838856299999</c:v>
                </c:pt>
              </c:numCache>
            </c:numRef>
          </c:val>
        </c:ser>
        <c:ser>
          <c:idx val="5"/>
          <c:order val="5"/>
          <c:tx>
            <c:strRef>
              <c:f>S.11_grafi_letni!$V$139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FF66FF"/>
            </a:solidFill>
          </c:spPr>
          <c:cat>
            <c:numRef>
              <c:f>S.11_grafi_letni!$P$146:$P$151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S.11_grafi_letni!$V$146:$V$151</c:f>
              <c:numCache>
                <c:formatCode>#,##0</c:formatCode>
                <c:ptCount val="6"/>
                <c:pt idx="0">
                  <c:v>346.05815438900567</c:v>
                </c:pt>
                <c:pt idx="1">
                  <c:v>375.21231476794844</c:v>
                </c:pt>
                <c:pt idx="2">
                  <c:v>221.07468862831919</c:v>
                </c:pt>
                <c:pt idx="3">
                  <c:v>245.7856615858577</c:v>
                </c:pt>
                <c:pt idx="4">
                  <c:v>277.82131776470493</c:v>
                </c:pt>
                <c:pt idx="5">
                  <c:v>286.63507824812586</c:v>
                </c:pt>
              </c:numCache>
            </c:numRef>
          </c:val>
        </c:ser>
        <c:gapWidth val="75"/>
        <c:gapDepth val="0"/>
        <c:shape val="box"/>
        <c:axId val="61317888"/>
        <c:axId val="61319424"/>
        <c:axId val="0"/>
      </c:bar3DChart>
      <c:catAx>
        <c:axId val="6131788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7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319424"/>
        <c:crosses val="autoZero"/>
        <c:auto val="1"/>
        <c:lblAlgn val="ctr"/>
        <c:lblOffset val="100"/>
      </c:catAx>
      <c:valAx>
        <c:axId val="61319424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/>
          <a:lstStyle/>
          <a:p>
            <a:pPr>
              <a:defRPr sz="7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317888"/>
        <c:crosses val="autoZero"/>
        <c:crossBetween val="between"/>
      </c:valAx>
    </c:plotArea>
    <c:legend>
      <c:legendPos val="b"/>
      <c:txPr>
        <a:bodyPr/>
        <a:lstStyle/>
        <a:p>
          <a:pPr>
            <a:defRPr sz="7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spPr>
    <a:ln>
      <a:solidFill>
        <a:schemeClr val="bg2"/>
      </a:solidFill>
    </a:ln>
  </c:sp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800">
                <a:latin typeface="Arial" pitchFamily="34" charset="0"/>
                <a:cs typeface="Arial" pitchFamily="34" charset="0"/>
              </a:defRPr>
            </a:pPr>
            <a:r>
              <a:rPr lang="en-GB" sz="800" baseline="0" noProof="0" dirty="0" smtClean="0">
                <a:latin typeface="Arial" pitchFamily="34" charset="0"/>
                <a:cs typeface="Arial" pitchFamily="34" charset="0"/>
              </a:rPr>
              <a:t>Net financial assets of S.2 to domestic sectors by financial instruments</a:t>
            </a:r>
          </a:p>
          <a:p>
            <a:pPr>
              <a:defRPr sz="800">
                <a:latin typeface="Arial" pitchFamily="34" charset="0"/>
                <a:cs typeface="Arial" pitchFamily="34" charset="0"/>
              </a:defRPr>
            </a:pPr>
            <a:r>
              <a:rPr lang="en-GB" sz="800" b="0" baseline="0" noProof="0" dirty="0" smtClean="0">
                <a:latin typeface="Arial" pitchFamily="34" charset="0"/>
                <a:cs typeface="Arial" pitchFamily="34" charset="0"/>
              </a:rPr>
              <a:t>  (stock at year</a:t>
            </a:r>
            <a:r>
              <a:rPr lang="sl-SI" sz="800" b="0" baseline="0" noProof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800" b="0" baseline="0" noProof="0" dirty="0" smtClean="0">
                <a:latin typeface="Arial" pitchFamily="34" charset="0"/>
                <a:cs typeface="Arial" pitchFamily="34" charset="0"/>
              </a:rPr>
              <a:t>end, EUR million)</a:t>
            </a:r>
            <a:endParaRPr lang="en-GB" sz="800" b="0" noProof="0" dirty="0">
              <a:latin typeface="Arial" pitchFamily="34" charset="0"/>
              <a:cs typeface="Arial" pitchFamily="34" charset="0"/>
            </a:endParaRPr>
          </a:p>
        </c:rich>
      </c:tx>
    </c:title>
    <c:plotArea>
      <c:layout/>
      <c:barChart>
        <c:barDir val="col"/>
        <c:grouping val="stacked"/>
        <c:ser>
          <c:idx val="0"/>
          <c:order val="0"/>
          <c:tx>
            <c:strRef>
              <c:f>List2!$A$137</c:f>
              <c:strCache>
                <c:ptCount val="1"/>
                <c:pt idx="0">
                  <c:v>F.2</c:v>
                </c:pt>
              </c:strCache>
            </c:strRef>
          </c:tx>
          <c:spPr>
            <a:solidFill>
              <a:srgbClr val="99CCFF"/>
            </a:solidFill>
          </c:spPr>
          <c:cat>
            <c:strRef>
              <c:f>List2!$F$136:$K$136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strCache>
            </c:strRef>
          </c:cat>
          <c:val>
            <c:numRef>
              <c:f>List2!$F$137:$K$137</c:f>
              <c:numCache>
                <c:formatCode>#,##0</c:formatCode>
                <c:ptCount val="6"/>
                <c:pt idx="0">
                  <c:v>1076.7997105561128</c:v>
                </c:pt>
                <c:pt idx="1">
                  <c:v>2552.0600174884012</c:v>
                </c:pt>
                <c:pt idx="2">
                  <c:v>1361.3188893188626</c:v>
                </c:pt>
                <c:pt idx="3">
                  <c:v>978.96231104745448</c:v>
                </c:pt>
                <c:pt idx="4">
                  <c:v>309.47124750778397</c:v>
                </c:pt>
                <c:pt idx="5">
                  <c:v>1507.2967159500201</c:v>
                </c:pt>
              </c:numCache>
            </c:numRef>
          </c:val>
        </c:ser>
        <c:ser>
          <c:idx val="1"/>
          <c:order val="1"/>
          <c:tx>
            <c:strRef>
              <c:f>List2!$A$138</c:f>
              <c:strCache>
                <c:ptCount val="1"/>
                <c:pt idx="0">
                  <c:v>F.3</c:v>
                </c:pt>
              </c:strCache>
            </c:strRef>
          </c:tx>
          <c:spPr>
            <a:solidFill>
              <a:srgbClr val="00CC99"/>
            </a:solidFill>
          </c:spPr>
          <c:cat>
            <c:strRef>
              <c:f>List2!$F$136:$K$136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strCache>
            </c:strRef>
          </c:cat>
          <c:val>
            <c:numRef>
              <c:f>List2!$F$138:$K$138</c:f>
              <c:numCache>
                <c:formatCode>#,##0</c:formatCode>
                <c:ptCount val="6"/>
                <c:pt idx="0">
                  <c:v>-6293.1954350112401</c:v>
                </c:pt>
                <c:pt idx="1">
                  <c:v>-5215.3164759572801</c:v>
                </c:pt>
                <c:pt idx="2">
                  <c:v>-293.02284767925272</c:v>
                </c:pt>
                <c:pt idx="3">
                  <c:v>2020.584337273893</c:v>
                </c:pt>
                <c:pt idx="4">
                  <c:v>2448.2543583693532</c:v>
                </c:pt>
                <c:pt idx="5">
                  <c:v>2635.0571987423264</c:v>
                </c:pt>
              </c:numCache>
            </c:numRef>
          </c:val>
        </c:ser>
        <c:ser>
          <c:idx val="2"/>
          <c:order val="2"/>
          <c:tx>
            <c:strRef>
              <c:f>List2!$A$139</c:f>
              <c:strCache>
                <c:ptCount val="1"/>
                <c:pt idx="0">
                  <c:v>F.4</c:v>
                </c:pt>
              </c:strCache>
            </c:strRef>
          </c:tx>
          <c:spPr>
            <a:solidFill>
              <a:srgbClr val="FE2D95"/>
            </a:solidFill>
          </c:spPr>
          <c:cat>
            <c:strRef>
              <c:f>List2!$F$136:$K$136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strCache>
            </c:strRef>
          </c:cat>
          <c:val>
            <c:numRef>
              <c:f>List2!$F$139:$K$139</c:f>
              <c:numCache>
                <c:formatCode>#,##0</c:formatCode>
                <c:ptCount val="6"/>
                <c:pt idx="0">
                  <c:v>13067.754754900006</c:v>
                </c:pt>
                <c:pt idx="1">
                  <c:v>15155.085728299424</c:v>
                </c:pt>
                <c:pt idx="2">
                  <c:v>13110.674554493042</c:v>
                </c:pt>
                <c:pt idx="3">
                  <c:v>12414.679112122516</c:v>
                </c:pt>
                <c:pt idx="4">
                  <c:v>11936.659077689987</c:v>
                </c:pt>
                <c:pt idx="5">
                  <c:v>11088.351463699983</c:v>
                </c:pt>
              </c:numCache>
            </c:numRef>
          </c:val>
        </c:ser>
        <c:ser>
          <c:idx val="3"/>
          <c:order val="3"/>
          <c:tx>
            <c:strRef>
              <c:f>List2!$A$140</c:f>
              <c:strCache>
                <c:ptCount val="1"/>
                <c:pt idx="0">
                  <c:v>F.5</c:v>
                </c:pt>
              </c:strCache>
            </c:strRef>
          </c:tx>
          <c:spPr>
            <a:solidFill>
              <a:srgbClr val="CCFF99"/>
            </a:solidFill>
          </c:spPr>
          <c:cat>
            <c:strRef>
              <c:f>List2!$F$136:$K$136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strCache>
            </c:strRef>
          </c:cat>
          <c:val>
            <c:numRef>
              <c:f>List2!$F$140:$K$140</c:f>
              <c:numCache>
                <c:formatCode>#,##0</c:formatCode>
                <c:ptCount val="6"/>
                <c:pt idx="0">
                  <c:v>1200.1308205970092</c:v>
                </c:pt>
                <c:pt idx="1">
                  <c:v>2114.3429971999994</c:v>
                </c:pt>
                <c:pt idx="2">
                  <c:v>1477.6547645907276</c:v>
                </c:pt>
                <c:pt idx="3">
                  <c:v>1662.5820049721949</c:v>
                </c:pt>
                <c:pt idx="4">
                  <c:v>2061.2980267714702</c:v>
                </c:pt>
                <c:pt idx="5">
                  <c:v>1831.2154683718059</c:v>
                </c:pt>
              </c:numCache>
            </c:numRef>
          </c:val>
        </c:ser>
        <c:ser>
          <c:idx val="4"/>
          <c:order val="4"/>
          <c:tx>
            <c:strRef>
              <c:f>List2!$A$141</c:f>
              <c:strCache>
                <c:ptCount val="1"/>
                <c:pt idx="0">
                  <c:v>F.7</c:v>
                </c:pt>
              </c:strCache>
            </c:strRef>
          </c:tx>
          <c:spPr>
            <a:solidFill>
              <a:srgbClr val="FF7C80"/>
            </a:solidFill>
            <a:ln w="12700">
              <a:noFill/>
            </a:ln>
          </c:spPr>
          <c:cat>
            <c:strRef>
              <c:f>List2!$F$136:$K$136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strCache>
            </c:strRef>
          </c:cat>
          <c:val>
            <c:numRef>
              <c:f>List2!$F$141:$K$141</c:f>
              <c:numCache>
                <c:formatCode>#,##0</c:formatCode>
                <c:ptCount val="6"/>
                <c:pt idx="0">
                  <c:v>-594.33932339999808</c:v>
                </c:pt>
                <c:pt idx="1">
                  <c:v>-511.1034492</c:v>
                </c:pt>
                <c:pt idx="2">
                  <c:v>-575.75649499999849</c:v>
                </c:pt>
                <c:pt idx="3">
                  <c:v>-576.13137730000153</c:v>
                </c:pt>
                <c:pt idx="4">
                  <c:v>-384.54477190000131</c:v>
                </c:pt>
                <c:pt idx="5">
                  <c:v>-36.828357000000331</c:v>
                </c:pt>
              </c:numCache>
            </c:numRef>
          </c:val>
        </c:ser>
        <c:overlap val="100"/>
        <c:axId val="62042112"/>
        <c:axId val="62044032"/>
      </c:barChart>
      <c:lineChart>
        <c:grouping val="stacked"/>
        <c:ser>
          <c:idx val="5"/>
          <c:order val="5"/>
          <c:tx>
            <c:strRef>
              <c:f>List2!$A$142</c:f>
              <c:strCache>
                <c:ptCount val="1"/>
                <c:pt idx="0">
                  <c:v>total</c:v>
                </c:pt>
              </c:strCache>
            </c:strRef>
          </c:tx>
          <c:spPr>
            <a:ln w="12700">
              <a:solidFill>
                <a:srgbClr val="000080"/>
              </a:solidFill>
            </a:ln>
          </c:spPr>
          <c:marker>
            <c:symbol val="circle"/>
            <c:size val="2"/>
            <c:spPr>
              <a:solidFill>
                <a:srgbClr val="000080"/>
              </a:solidFill>
              <a:ln>
                <a:solidFill>
                  <a:srgbClr val="000080"/>
                </a:solidFill>
              </a:ln>
            </c:spPr>
          </c:marker>
          <c:cat>
            <c:strRef>
              <c:f>List2!$F$136:$K$136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strCache>
            </c:strRef>
          </c:cat>
          <c:val>
            <c:numRef>
              <c:f>List2!$F$142:$K$142</c:f>
              <c:numCache>
                <c:formatCode>#,##0</c:formatCode>
                <c:ptCount val="6"/>
                <c:pt idx="0">
                  <c:v>8397.8061104775825</c:v>
                </c:pt>
                <c:pt idx="1">
                  <c:v>14031.933003410115</c:v>
                </c:pt>
                <c:pt idx="2">
                  <c:v>15054.811549652724</c:v>
                </c:pt>
                <c:pt idx="3">
                  <c:v>16503.159320980474</c:v>
                </c:pt>
                <c:pt idx="4">
                  <c:v>16455.146266438529</c:v>
                </c:pt>
                <c:pt idx="5">
                  <c:v>17123.258567764147</c:v>
                </c:pt>
              </c:numCache>
            </c:numRef>
          </c:val>
        </c:ser>
        <c:marker val="1"/>
        <c:axId val="62042112"/>
        <c:axId val="62044032"/>
      </c:lineChart>
      <c:catAx>
        <c:axId val="62042112"/>
        <c:scaling>
          <c:orientation val="minMax"/>
        </c:scaling>
        <c:axPos val="b"/>
        <c:numFmt formatCode="#,##0" sourceLinked="1"/>
        <c:majorTickMark val="none"/>
        <c:tickLblPos val="low"/>
        <c:txPr>
          <a:bodyPr/>
          <a:lstStyle/>
          <a:p>
            <a:pPr>
              <a:defRPr sz="7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2044032"/>
        <c:crosses val="autoZero"/>
        <c:auto val="1"/>
        <c:lblAlgn val="ctr"/>
        <c:lblOffset val="100"/>
      </c:catAx>
      <c:valAx>
        <c:axId val="62044032"/>
        <c:scaling>
          <c:orientation val="minMax"/>
          <c:max val="20000"/>
        </c:scaling>
        <c:axPos val="l"/>
        <c:majorGridlines/>
        <c:numFmt formatCode="#,##0" sourceLinked="1"/>
        <c:majorTickMark val="none"/>
        <c:tickLblPos val="nextTo"/>
        <c:txPr>
          <a:bodyPr/>
          <a:lstStyle/>
          <a:p>
            <a:pPr>
              <a:defRPr sz="7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20421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5656759348034748E-2"/>
          <c:y val="0.8622975264312801"/>
          <c:w val="0.84346116970277885"/>
          <c:h val="8.7034211051266713E-2"/>
        </c:manualLayout>
      </c:layout>
      <c:txPr>
        <a:bodyPr/>
        <a:lstStyle/>
        <a:p>
          <a:pPr>
            <a:defRPr sz="7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zero"/>
  </c:chart>
  <c:spPr>
    <a:ln>
      <a:solidFill>
        <a:schemeClr val="bg2"/>
      </a:solidFill>
    </a:ln>
  </c:sp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en-GB" sz="700" b="1" i="0" u="none" strike="noStrike" baseline="0" noProof="0" dirty="0" smtClean="0">
                <a:solidFill>
                  <a:srgbClr val="000000"/>
                </a:solidFill>
                <a:latin typeface="Arial"/>
                <a:cs typeface="Arial"/>
              </a:rPr>
              <a:t>Net financial assets of domestic sectors and rest of the world</a:t>
            </a:r>
          </a:p>
          <a:p>
            <a:pPr>
              <a:defRPr sz="7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en-GB" sz="700" b="0" i="0" u="none" strike="noStrike" baseline="0" noProof="0" dirty="0" smtClean="0">
                <a:solidFill>
                  <a:srgbClr val="000000"/>
                </a:solidFill>
                <a:latin typeface="Arial"/>
                <a:cs typeface="Arial"/>
              </a:rPr>
              <a:t>(stock at year end, % GDP)</a:t>
            </a:r>
          </a:p>
          <a:p>
            <a:pPr>
              <a:defRPr sz="7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sl-SI" sz="700" b="1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sl-SI" sz="700" b="1" i="0" u="none" strike="noStrike" baseline="0" dirty="0">
              <a:solidFill>
                <a:srgbClr val="000000"/>
              </a:solidFill>
              <a:latin typeface="Arial"/>
              <a:cs typeface="Arial"/>
            </a:endParaRPr>
          </a:p>
        </c:rich>
      </c:tx>
      <c:layout>
        <c:manualLayout>
          <c:xMode val="edge"/>
          <c:yMode val="edge"/>
          <c:x val="0.19525054239126124"/>
          <c:y val="3.846162670605969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9.3184979137692622E-2"/>
          <c:y val="0.17179497933880419"/>
          <c:w val="0.88317107093184988"/>
          <c:h val="0.63076962563202765"/>
        </c:manualLayout>
      </c:layout>
      <c:barChart>
        <c:barDir val="col"/>
        <c:grouping val="clustered"/>
        <c:ser>
          <c:idx val="0"/>
          <c:order val="0"/>
          <c:tx>
            <c:strRef>
              <c:f>'F:\FINTRG\Financni_racuni\Publiciranje\Svet_BS\Svet_Julij_2013\Predstavitev\[Medsektorske tabele in mednarodna primerjava 2012 za v prezentacijo.xlsx]neto pozicija -publikacija'!$B$12</c:f>
              <c:strCache>
                <c:ptCount val="1"/>
                <c:pt idx="0">
                  <c:v>S.11</c:v>
                </c:pt>
              </c:strCache>
            </c:strRef>
          </c:tx>
          <c:spPr>
            <a:solidFill>
              <a:srgbClr val="99CCFF"/>
            </a:solidFill>
            <a:ln w="12700">
              <a:noFill/>
              <a:prstDash val="solid"/>
            </a:ln>
          </c:spPr>
          <c:cat>
            <c:strRef>
              <c:f>'F:\FINTRG\Financni_racuni\Publiciranje\Svet_BS\Svet_Julij_2013\Predstavitev\[Medsektorske tabele in mednarodna primerjava 2012 za v prezentacijo.xlsx]neto pozicija -publikacija'!$C$11:$N$11</c:f>
              <c:strCach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strCache>
            </c:strRef>
          </c:cat>
          <c:val>
            <c:numRef>
              <c:f>'F:\FINTRG\Financni_racuni\Publiciranje\Svet_BS\Svet_Julij_2013\Predstavitev\[Medsektorske tabele in mednarodna primerjava 2012 za v prezentacijo.xlsx]neto pozicija -publikacija'!$C$12:$N$12</c:f>
              <c:numCache>
                <c:formatCode>General</c:formatCode>
                <c:ptCount val="12"/>
                <c:pt idx="0">
                  <c:v>-0.90450898844308469</c:v>
                </c:pt>
                <c:pt idx="1">
                  <c:v>-0.92137406230408525</c:v>
                </c:pt>
                <c:pt idx="2">
                  <c:v>-0.91789440152902912</c:v>
                </c:pt>
                <c:pt idx="3">
                  <c:v>-0.9893474775979374</c:v>
                </c:pt>
                <c:pt idx="4">
                  <c:v>-1.0023354646043121</c:v>
                </c:pt>
                <c:pt idx="5">
                  <c:v>-1.0851929264074562</c:v>
                </c:pt>
                <c:pt idx="6">
                  <c:v>-1.2656676379445881</c:v>
                </c:pt>
                <c:pt idx="7">
                  <c:v>-1.1218599306204422</c:v>
                </c:pt>
                <c:pt idx="8">
                  <c:v>-1.1912723836416261</c:v>
                </c:pt>
                <c:pt idx="9">
                  <c:v>-1.2454854382565241</c:v>
                </c:pt>
                <c:pt idx="10">
                  <c:v>-1.1833527775781141</c:v>
                </c:pt>
                <c:pt idx="11">
                  <c:v>-1.1964597378356361</c:v>
                </c:pt>
              </c:numCache>
            </c:numRef>
          </c:val>
        </c:ser>
        <c:ser>
          <c:idx val="1"/>
          <c:order val="1"/>
          <c:tx>
            <c:strRef>
              <c:f>'F:\FINTRG\Financni_racuni\Publiciranje\Svet_BS\Svet_Julij_2013\Predstavitev\[Medsektorske tabele in mednarodna primerjava 2012 za v prezentacijo.xlsx]neto pozicija -publikacija'!$B$13</c:f>
              <c:strCache>
                <c:ptCount val="1"/>
                <c:pt idx="0">
                  <c:v>S.12</c:v>
                </c:pt>
              </c:strCache>
            </c:strRef>
          </c:tx>
          <c:spPr>
            <a:solidFill>
              <a:srgbClr val="00CC99"/>
            </a:solidFill>
            <a:ln w="12700">
              <a:noFill/>
              <a:prstDash val="solid"/>
            </a:ln>
          </c:spPr>
          <c:cat>
            <c:strRef>
              <c:f>'F:\FINTRG\Financni_racuni\Publiciranje\Svet_BS\Svet_Julij_2013\Predstavitev\[Medsektorske tabele in mednarodna primerjava 2012 za v prezentacijo.xlsx]neto pozicija -publikacija'!$C$11:$N$11</c:f>
              <c:strCach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strCache>
            </c:strRef>
          </c:cat>
          <c:val>
            <c:numRef>
              <c:f>'F:\FINTRG\Financni_racuni\Publiciranje\Svet_BS\Svet_Julij_2013\Predstavitev\[Medsektorske tabele in mednarodna primerjava 2012 za v prezentacijo.xlsx]neto pozicija -publikacija'!$C$13:$N$13</c:f>
              <c:numCache>
                <c:formatCode>General</c:formatCode>
                <c:ptCount val="12"/>
                <c:pt idx="0">
                  <c:v>9.712263305945977E-2</c:v>
                </c:pt>
                <c:pt idx="1">
                  <c:v>7.6701904576604626E-2</c:v>
                </c:pt>
                <c:pt idx="2">
                  <c:v>6.1320379071434263E-2</c:v>
                </c:pt>
                <c:pt idx="3">
                  <c:v>5.8766169007217414E-2</c:v>
                </c:pt>
                <c:pt idx="4">
                  <c:v>5.374004991141941E-2</c:v>
                </c:pt>
                <c:pt idx="5">
                  <c:v>3.5200494674838247E-2</c:v>
                </c:pt>
                <c:pt idx="6">
                  <c:v>4.4777068590721988E-2</c:v>
                </c:pt>
                <c:pt idx="7">
                  <c:v>2.6608026978552479E-2</c:v>
                </c:pt>
                <c:pt idx="8">
                  <c:v>3.4143227181833852E-2</c:v>
                </c:pt>
                <c:pt idx="9">
                  <c:v>4.4541803577948159E-2</c:v>
                </c:pt>
                <c:pt idx="10">
                  <c:v>6.3253694867272323E-2</c:v>
                </c:pt>
                <c:pt idx="11">
                  <c:v>9.1156957449748069E-2</c:v>
                </c:pt>
              </c:numCache>
            </c:numRef>
          </c:val>
        </c:ser>
        <c:ser>
          <c:idx val="2"/>
          <c:order val="2"/>
          <c:tx>
            <c:strRef>
              <c:f>'F:\FINTRG\Financni_racuni\Publiciranje\Svet_BS\Svet_Julij_2013\Predstavitev\[Medsektorske tabele in mednarodna primerjava 2012 za v prezentacijo.xlsx]neto pozicija -publikacija'!$B$14</c:f>
              <c:strCache>
                <c:ptCount val="1"/>
                <c:pt idx="0">
                  <c:v>S.13</c:v>
                </c:pt>
              </c:strCache>
            </c:strRef>
          </c:tx>
          <c:spPr>
            <a:solidFill>
              <a:srgbClr val="FF3399"/>
            </a:solidFill>
            <a:ln w="12700">
              <a:noFill/>
              <a:prstDash val="solid"/>
            </a:ln>
          </c:spPr>
          <c:cat>
            <c:strRef>
              <c:f>'F:\FINTRG\Financni_racuni\Publiciranje\Svet_BS\Svet_Julij_2013\Predstavitev\[Medsektorske tabele in mednarodna primerjava 2012 za v prezentacijo.xlsx]neto pozicija -publikacija'!$C$11:$N$11</c:f>
              <c:strCach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strCache>
            </c:strRef>
          </c:cat>
          <c:val>
            <c:numRef>
              <c:f>'F:\FINTRG\Financni_racuni\Publiciranje\Svet_BS\Svet_Julij_2013\Predstavitev\[Medsektorske tabele in mednarodna primerjava 2012 za v prezentacijo.xlsx]neto pozicija -publikacija'!$C$14:$N$14</c:f>
              <c:numCache>
                <c:formatCode>General</c:formatCode>
                <c:ptCount val="12"/>
                <c:pt idx="0">
                  <c:v>0.15667439709890921</c:v>
                </c:pt>
                <c:pt idx="1">
                  <c:v>0.14237845082906403</c:v>
                </c:pt>
                <c:pt idx="2">
                  <c:v>9.4927132276817747E-2</c:v>
                </c:pt>
                <c:pt idx="3">
                  <c:v>9.7143321488989201E-2</c:v>
                </c:pt>
                <c:pt idx="4">
                  <c:v>8.5343654393005453E-2</c:v>
                </c:pt>
                <c:pt idx="5">
                  <c:v>9.9289226973949055E-2</c:v>
                </c:pt>
                <c:pt idx="6">
                  <c:v>0.18630613755145531</c:v>
                </c:pt>
                <c:pt idx="7">
                  <c:v>6.5405805973515474E-2</c:v>
                </c:pt>
                <c:pt idx="8">
                  <c:v>1.3049800174934822E-2</c:v>
                </c:pt>
                <c:pt idx="9">
                  <c:v>4.3811610076670334E-3</c:v>
                </c:pt>
                <c:pt idx="10">
                  <c:v>-2.363719803825081E-2</c:v>
                </c:pt>
                <c:pt idx="11">
                  <c:v>-8.1711371076204714E-2</c:v>
                </c:pt>
              </c:numCache>
            </c:numRef>
          </c:val>
        </c:ser>
        <c:ser>
          <c:idx val="3"/>
          <c:order val="3"/>
          <c:tx>
            <c:strRef>
              <c:f>'F:\FINTRG\Financni_racuni\Publiciranje\Svet_BS\Svet_Julij_2013\Predstavitev\[Medsektorske tabele in mednarodna primerjava 2012 za v prezentacijo.xlsx]neto pozicija -publikacija'!$B$15</c:f>
              <c:strCache>
                <c:ptCount val="1"/>
                <c:pt idx="0">
                  <c:v>S.14</c:v>
                </c:pt>
              </c:strCache>
            </c:strRef>
          </c:tx>
          <c:spPr>
            <a:solidFill>
              <a:srgbClr val="CCFF99"/>
            </a:solidFill>
            <a:ln w="12700">
              <a:noFill/>
              <a:prstDash val="solid"/>
            </a:ln>
          </c:spPr>
          <c:cat>
            <c:strRef>
              <c:f>'F:\FINTRG\Financni_racuni\Publiciranje\Svet_BS\Svet_Julij_2013\Predstavitev\[Medsektorske tabele in mednarodna primerjava 2012 za v prezentacijo.xlsx]neto pozicija -publikacija'!$C$11:$N$11</c:f>
              <c:strCach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strCache>
            </c:strRef>
          </c:cat>
          <c:val>
            <c:numRef>
              <c:f>'F:\FINTRG\Financni_racuni\Publiciranje\Svet_BS\Svet_Julij_2013\Predstavitev\[Medsektorske tabele in mednarodna primerjava 2012 za v prezentacijo.xlsx]neto pozicija -publikacija'!$C$15:$N$15</c:f>
              <c:numCache>
                <c:formatCode>General</c:formatCode>
                <c:ptCount val="12"/>
                <c:pt idx="0">
                  <c:v>0.60287688277985763</c:v>
                </c:pt>
                <c:pt idx="1">
                  <c:v>0.6589272974901127</c:v>
                </c:pt>
                <c:pt idx="2">
                  <c:v>0.68854025643067807</c:v>
                </c:pt>
                <c:pt idx="3">
                  <c:v>0.73899103917498599</c:v>
                </c:pt>
                <c:pt idx="4">
                  <c:v>0.73273026602020863</c:v>
                </c:pt>
                <c:pt idx="5">
                  <c:v>0.75695555977804063</c:v>
                </c:pt>
                <c:pt idx="6">
                  <c:v>0.7817920077702234</c:v>
                </c:pt>
                <c:pt idx="7">
                  <c:v>0.644231079034702</c:v>
                </c:pt>
                <c:pt idx="8">
                  <c:v>0.71773900962141679</c:v>
                </c:pt>
                <c:pt idx="9">
                  <c:v>0.73196281630016713</c:v>
                </c:pt>
                <c:pt idx="10">
                  <c:v>0.68840920274910422</c:v>
                </c:pt>
                <c:pt idx="11">
                  <c:v>0.70418961098282062</c:v>
                </c:pt>
              </c:numCache>
            </c:numRef>
          </c:val>
        </c:ser>
        <c:axId val="62337024"/>
        <c:axId val="62338944"/>
      </c:barChart>
      <c:lineChart>
        <c:grouping val="standard"/>
        <c:ser>
          <c:idx val="4"/>
          <c:order val="4"/>
          <c:tx>
            <c:strRef>
              <c:f>'F:\FINTRG\Financni_racuni\Publiciranje\Svet_BS\Svet_Julij_2013\Predstavitev\[Medsektorske tabele in mednarodna primerjava 2012 za v prezentacijo.xlsx]neto pozicija -publikacija'!$B$16</c:f>
              <c:strCache>
                <c:ptCount val="1"/>
                <c:pt idx="0">
                  <c:v>S.2</c:v>
                </c:pt>
              </c:strCache>
            </c:strRef>
          </c:tx>
          <c:spPr>
            <a:ln w="12700">
              <a:solidFill>
                <a:srgbClr val="00FFFF"/>
              </a:solidFill>
              <a:prstDash val="solid"/>
            </a:ln>
          </c:spPr>
          <c:marker>
            <c:symbol val="circle"/>
            <c:size val="3"/>
            <c:spPr>
              <a:solidFill>
                <a:srgbClr val="00FFFF"/>
              </a:solidFill>
              <a:ln>
                <a:solidFill>
                  <a:srgbClr val="00FFFF"/>
                </a:solidFill>
                <a:prstDash val="solid"/>
              </a:ln>
            </c:spPr>
          </c:marker>
          <c:cat>
            <c:strRef>
              <c:f>'F:\FINTRG\Financni_racuni\Publiciranje\Svet_BS\Svet_Julij_2013\Predstavitev\[Medsektorske tabele in mednarodna primerjava 2012 za v prezentacijo.xlsx]neto pozicija -publikacija'!$C$11:$N$11</c:f>
              <c:strCach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strCache>
            </c:strRef>
          </c:cat>
          <c:val>
            <c:numRef>
              <c:f>'F:\FINTRG\Financni_racuni\Publiciranje\Svet_BS\Svet_Julij_2013\Predstavitev\[Medsektorske tabele in mednarodna primerjava 2012 za v prezentacijo.xlsx]neto pozicija -publikacija'!$C$16:$N$16</c:f>
              <c:numCache>
                <c:formatCode>General</c:formatCode>
                <c:ptCount val="12"/>
                <c:pt idx="0">
                  <c:v>4.2896636535733827E-2</c:v>
                </c:pt>
                <c:pt idx="1">
                  <c:v>3.7140324707611819E-2</c:v>
                </c:pt>
                <c:pt idx="2">
                  <c:v>6.7412598550609409E-2</c:v>
                </c:pt>
                <c:pt idx="3">
                  <c:v>8.9165010674684547E-2</c:v>
                </c:pt>
                <c:pt idx="4">
                  <c:v>0.12154161547323641</c:v>
                </c:pt>
                <c:pt idx="5">
                  <c:v>0.18427925940477993</c:v>
                </c:pt>
                <c:pt idx="6">
                  <c:v>0.24276166689792397</c:v>
                </c:pt>
                <c:pt idx="7">
                  <c:v>0.37675462619883798</c:v>
                </c:pt>
                <c:pt idx="8">
                  <c:v>0.42341539145181906</c:v>
                </c:pt>
                <c:pt idx="9">
                  <c:v>0.46347628275339131</c:v>
                </c:pt>
                <c:pt idx="10">
                  <c:v>0.45491239031510738</c:v>
                </c:pt>
                <c:pt idx="11">
                  <c:v>0.4827963446990523</c:v>
                </c:pt>
              </c:numCache>
            </c:numRef>
          </c:val>
        </c:ser>
        <c:marker val="1"/>
        <c:axId val="62337024"/>
        <c:axId val="62338944"/>
      </c:lineChart>
      <c:catAx>
        <c:axId val="62337024"/>
        <c:scaling>
          <c:orientation val="minMax"/>
        </c:scaling>
        <c:axPos val="b"/>
        <c:numFmt formatCode="General" sourceLinked="1"/>
        <c:majorTickMark val="none"/>
        <c:tickLblPos val="low"/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338944"/>
        <c:crosses val="autoZero"/>
        <c:auto val="1"/>
        <c:lblAlgn val="ctr"/>
        <c:lblOffset val="100"/>
        <c:tickLblSkip val="1"/>
        <c:tickMarkSkip val="1"/>
      </c:catAx>
      <c:valAx>
        <c:axId val="62338944"/>
        <c:scaling>
          <c:orientation val="minMax"/>
        </c:scaling>
        <c:axPos val="l"/>
        <c:majorGridlines/>
        <c:numFmt formatCode="0%" sourceLinked="0"/>
        <c:tickLblPos val="nextTo"/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3370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9485396383867019"/>
          <c:y val="0.91794939094151695"/>
          <c:w val="0.53271202713012755"/>
          <c:h val="6.1286885973598486E-2"/>
        </c:manualLayout>
      </c:layout>
      <c:spPr>
        <a:solidFill>
          <a:srgbClr val="FFFFFF"/>
        </a:solidFill>
        <a:ln w="3175">
          <a:noFill/>
          <a:prstDash val="solid"/>
        </a:ln>
      </c:spPr>
      <c:txPr>
        <a:bodyPr/>
        <a:lstStyle/>
        <a:p>
          <a:pPr>
            <a:defRPr sz="5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ln>
      <a:solidFill>
        <a:schemeClr val="bg2"/>
      </a:solidFill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en-GB" sz="700" b="1" i="0" u="none" strike="noStrike" baseline="0" noProof="0" dirty="0" smtClean="0">
                <a:latin typeface="Arial" pitchFamily="34" charset="0"/>
                <a:cs typeface="Arial" pitchFamily="34" charset="0"/>
              </a:rPr>
              <a:t>Net financial assets of domestic sectors and rest of the world</a:t>
            </a:r>
            <a:r>
              <a:rPr lang="en-GB" sz="700" b="1" i="0" u="none" strike="noStrike" baseline="0" noProof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defRPr sz="7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en-GB" sz="700" b="0" i="0" u="none" strike="noStrike" baseline="0" noProof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(transactions</a:t>
            </a:r>
            <a:r>
              <a:rPr lang="sl-SI" sz="700" b="0" i="0" u="none" strike="noStrike" baseline="0" noProof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700" b="0" i="0" u="none" strike="noStrike" baseline="0" noProof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% GDP)</a:t>
            </a:r>
          </a:p>
          <a:p>
            <a:pPr>
              <a:defRPr sz="7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sl-SI" sz="700" b="0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sl-SI" sz="700" b="0" i="0" u="none" strike="noStrike" baseline="0" dirty="0">
              <a:solidFill>
                <a:srgbClr val="000000"/>
              </a:solidFill>
              <a:latin typeface="Arial"/>
              <a:cs typeface="Arial"/>
            </a:endParaRPr>
          </a:p>
        </c:rich>
      </c:tx>
      <c:layout>
        <c:manualLayout>
          <c:xMode val="edge"/>
          <c:yMode val="edge"/>
          <c:x val="0.19484139482564691"/>
          <c:y val="3.8363142341973251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8.3333361590360727E-2"/>
          <c:y val="0.16879816475953691"/>
          <c:w val="0.89305585837669299"/>
          <c:h val="0.63427189182371935"/>
        </c:manualLayout>
      </c:layout>
      <c:barChart>
        <c:barDir val="col"/>
        <c:grouping val="clustered"/>
        <c:ser>
          <c:idx val="0"/>
          <c:order val="0"/>
          <c:tx>
            <c:strRef>
              <c:f>'F:\FINTRG\Financni_racuni\Publiciranje\Svet_BS\Svet_Julij_2013\Predstavitev\[Medsektorske tabele in mednarodna primerjava 2012 za v prezentacijo.xlsx]neto pozicija -publikacija'!$Q$12</c:f>
              <c:strCache>
                <c:ptCount val="1"/>
                <c:pt idx="0">
                  <c:v>S.11</c:v>
                </c:pt>
              </c:strCache>
            </c:strRef>
          </c:tx>
          <c:spPr>
            <a:solidFill>
              <a:srgbClr val="99CCFF"/>
            </a:solidFill>
            <a:ln w="12700">
              <a:noFill/>
              <a:prstDash val="solid"/>
            </a:ln>
          </c:spPr>
          <c:cat>
            <c:strRef>
              <c:f>'F:\FINTRG\Financni_racuni\Publiciranje\Svet_BS\Svet_Julij_2013\Predstavitev\[Medsektorske tabele in mednarodna primerjava 2012 za v prezentacijo.xlsx]neto pozicija -publikacija'!$R$11:$AB$11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strCache>
            </c:strRef>
          </c:cat>
          <c:val>
            <c:numRef>
              <c:f>'F:\FINTRG\Financni_racuni\Publiciranje\Svet_BS\Svet_Julij_2013\Predstavitev\[Medsektorske tabele in mednarodna primerjava 2012 za v prezentacijo.xlsx]neto pozicija -publikacija'!$R$12:$AB$12</c:f>
              <c:numCache>
                <c:formatCode>General</c:formatCode>
                <c:ptCount val="11"/>
                <c:pt idx="0">
                  <c:v>-3.6189117322783668E-2</c:v>
                </c:pt>
                <c:pt idx="1">
                  <c:v>-3.9977701680337659E-2</c:v>
                </c:pt>
                <c:pt idx="2">
                  <c:v>-6.9293106887202929E-2</c:v>
                </c:pt>
                <c:pt idx="3">
                  <c:v>-6.5504387262494385E-2</c:v>
                </c:pt>
                <c:pt idx="4">
                  <c:v>-6.6568547568975886E-2</c:v>
                </c:pt>
                <c:pt idx="5">
                  <c:v>-9.6260579991674797E-2</c:v>
                </c:pt>
                <c:pt idx="6">
                  <c:v>-9.3087819913866263E-2</c:v>
                </c:pt>
                <c:pt idx="7">
                  <c:v>-1.3556042423100398E-2</c:v>
                </c:pt>
                <c:pt idx="8">
                  <c:v>-8.5657314572977483E-3</c:v>
                </c:pt>
                <c:pt idx="9">
                  <c:v>2.2946051896781468E-3</c:v>
                </c:pt>
                <c:pt idx="10">
                  <c:v>7.86662268124955E-3</c:v>
                </c:pt>
              </c:numCache>
            </c:numRef>
          </c:val>
        </c:ser>
        <c:ser>
          <c:idx val="1"/>
          <c:order val="1"/>
          <c:tx>
            <c:strRef>
              <c:f>'F:\FINTRG\Financni_racuni\Publiciranje\Svet_BS\Svet_Julij_2013\Predstavitev\[Medsektorske tabele in mednarodna primerjava 2012 za v prezentacijo.xlsx]neto pozicija -publikacija'!$Q$13</c:f>
              <c:strCache>
                <c:ptCount val="1"/>
                <c:pt idx="0">
                  <c:v>S.12</c:v>
                </c:pt>
              </c:strCache>
            </c:strRef>
          </c:tx>
          <c:spPr>
            <a:solidFill>
              <a:srgbClr val="00CC99"/>
            </a:solidFill>
            <a:ln w="12700">
              <a:noFill/>
              <a:prstDash val="solid"/>
            </a:ln>
          </c:spPr>
          <c:cat>
            <c:strRef>
              <c:f>'F:\FINTRG\Financni_racuni\Publiciranje\Svet_BS\Svet_Julij_2013\Predstavitev\[Medsektorske tabele in mednarodna primerjava 2012 za v prezentacijo.xlsx]neto pozicija -publikacija'!$R$11:$AB$11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strCache>
            </c:strRef>
          </c:cat>
          <c:val>
            <c:numRef>
              <c:f>'F:\FINTRG\Financni_racuni\Publiciranje\Svet_BS\Svet_Julij_2013\Predstavitev\[Medsektorske tabele in mednarodna primerjava 2012 za v prezentacijo.xlsx]neto pozicija -publikacija'!$R$13:$AB$13</c:f>
              <c:numCache>
                <c:formatCode>General</c:formatCode>
                <c:ptCount val="11"/>
                <c:pt idx="0">
                  <c:v>-2.4644918606913667E-2</c:v>
                </c:pt>
                <c:pt idx="1">
                  <c:v>-2.7474715298240089E-3</c:v>
                </c:pt>
                <c:pt idx="2">
                  <c:v>-2.3270073208389052E-3</c:v>
                </c:pt>
                <c:pt idx="3">
                  <c:v>1.9143152494352843E-3</c:v>
                </c:pt>
                <c:pt idx="4">
                  <c:v>1.6714599026753062E-2</c:v>
                </c:pt>
                <c:pt idx="5">
                  <c:v>1.5725452106748073E-2</c:v>
                </c:pt>
                <c:pt idx="6">
                  <c:v>3.9737517586536618E-3</c:v>
                </c:pt>
                <c:pt idx="7">
                  <c:v>1.9434077415689623E-2</c:v>
                </c:pt>
                <c:pt idx="8">
                  <c:v>1.9125452860392623E-2</c:v>
                </c:pt>
                <c:pt idx="9">
                  <c:v>3.1848014198906351E-2</c:v>
                </c:pt>
                <c:pt idx="10">
                  <c:v>3.8600023120539791E-2</c:v>
                </c:pt>
              </c:numCache>
            </c:numRef>
          </c:val>
        </c:ser>
        <c:ser>
          <c:idx val="2"/>
          <c:order val="2"/>
          <c:tx>
            <c:strRef>
              <c:f>'F:\FINTRG\Financni_racuni\Publiciranje\Svet_BS\Svet_Julij_2013\Predstavitev\[Medsektorske tabele in mednarodna primerjava 2012 za v prezentacijo.xlsx]neto pozicija -publikacija'!$Q$14</c:f>
              <c:strCache>
                <c:ptCount val="1"/>
                <c:pt idx="0">
                  <c:v>S.13</c:v>
                </c:pt>
              </c:strCache>
            </c:strRef>
          </c:tx>
          <c:spPr>
            <a:solidFill>
              <a:srgbClr val="FF3399"/>
            </a:solidFill>
            <a:ln w="12700">
              <a:noFill/>
              <a:prstDash val="solid"/>
            </a:ln>
          </c:spPr>
          <c:cat>
            <c:strRef>
              <c:f>'F:\FINTRG\Financni_racuni\Publiciranje\Svet_BS\Svet_Julij_2013\Predstavitev\[Medsektorske tabele in mednarodna primerjava 2012 za v prezentacijo.xlsx]neto pozicija -publikacija'!$R$11:$AB$11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strCache>
            </c:strRef>
          </c:cat>
          <c:val>
            <c:numRef>
              <c:f>'F:\FINTRG\Financni_racuni\Publiciranje\Svet_BS\Svet_Julij_2013\Predstavitev\[Medsektorske tabele in mednarodna primerjava 2012 za v prezentacijo.xlsx]neto pozicija -publikacija'!$R$14:$AB$14</c:f>
              <c:numCache>
                <c:formatCode>General</c:formatCode>
                <c:ptCount val="11"/>
                <c:pt idx="0">
                  <c:v>-2.3909894718637179E-2</c:v>
                </c:pt>
                <c:pt idx="1">
                  <c:v>-2.6439436171060045E-2</c:v>
                </c:pt>
                <c:pt idx="2">
                  <c:v>-2.2494404101442739E-2</c:v>
                </c:pt>
                <c:pt idx="3">
                  <c:v>-1.4200738577628959E-2</c:v>
                </c:pt>
                <c:pt idx="4">
                  <c:v>-1.3043184211628138E-2</c:v>
                </c:pt>
                <c:pt idx="5">
                  <c:v>-1.156283243143245E-3</c:v>
                </c:pt>
                <c:pt idx="6">
                  <c:v>-1.9170667268099364E-2</c:v>
                </c:pt>
                <c:pt idx="7">
                  <c:v>-6.1536557721459877E-2</c:v>
                </c:pt>
                <c:pt idx="8">
                  <c:v>-5.9623107815878922E-2</c:v>
                </c:pt>
                <c:pt idx="9">
                  <c:v>-6.3087819793319649E-2</c:v>
                </c:pt>
                <c:pt idx="10">
                  <c:v>-4.0122595252394526E-2</c:v>
                </c:pt>
              </c:numCache>
            </c:numRef>
          </c:val>
        </c:ser>
        <c:ser>
          <c:idx val="3"/>
          <c:order val="3"/>
          <c:tx>
            <c:strRef>
              <c:f>'F:\FINTRG\Financni_racuni\Publiciranje\Svet_BS\Svet_Julij_2013\Predstavitev\[Medsektorske tabele in mednarodna primerjava 2012 za v prezentacijo.xlsx]neto pozicija -publikacija'!$Q$15</c:f>
              <c:strCache>
                <c:ptCount val="1"/>
                <c:pt idx="0">
                  <c:v>S.14</c:v>
                </c:pt>
              </c:strCache>
            </c:strRef>
          </c:tx>
          <c:spPr>
            <a:solidFill>
              <a:srgbClr val="CCFF99"/>
            </a:solidFill>
            <a:ln w="12700">
              <a:noFill/>
              <a:prstDash val="solid"/>
            </a:ln>
          </c:spPr>
          <c:cat>
            <c:strRef>
              <c:f>'F:\FINTRG\Financni_racuni\Publiciranje\Svet_BS\Svet_Julij_2013\Predstavitev\[Medsektorske tabele in mednarodna primerjava 2012 za v prezentacijo.xlsx]neto pozicija -publikacija'!$R$11:$AB$11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strCache>
            </c:strRef>
          </c:cat>
          <c:val>
            <c:numRef>
              <c:f>'F:\FINTRG\Financni_racuni\Publiciranje\Svet_BS\Svet_Julij_2013\Predstavitev\[Medsektorske tabele in mednarodna primerjava 2012 za v prezentacijo.xlsx]neto pozicija -publikacija'!$R$15:$AB$15</c:f>
              <c:numCache>
                <c:formatCode>General</c:formatCode>
                <c:ptCount val="11"/>
                <c:pt idx="0">
                  <c:v>7.3070021834533413E-2</c:v>
                </c:pt>
                <c:pt idx="1">
                  <c:v>5.4750338456637904E-2</c:v>
                </c:pt>
                <c:pt idx="2">
                  <c:v>6.3789549890298239E-2</c:v>
                </c:pt>
                <c:pt idx="3">
                  <c:v>4.4516530982322437E-2</c:v>
                </c:pt>
                <c:pt idx="4">
                  <c:v>2.2833623718628026E-2</c:v>
                </c:pt>
                <c:pt idx="5">
                  <c:v>2.3328014430414868E-2</c:v>
                </c:pt>
                <c:pt idx="6">
                  <c:v>3.1843713417319286E-2</c:v>
                </c:pt>
                <c:pt idx="7">
                  <c:v>3.5465081940932779E-2</c:v>
                </c:pt>
                <c:pt idx="8">
                  <c:v>4.0216811301148826E-2</c:v>
                </c:pt>
                <c:pt idx="9">
                  <c:v>3.1295097285730891E-2</c:v>
                </c:pt>
                <c:pt idx="10">
                  <c:v>2.7829235076678515E-2</c:v>
                </c:pt>
              </c:numCache>
            </c:numRef>
          </c:val>
        </c:ser>
        <c:axId val="62259968"/>
        <c:axId val="62261888"/>
      </c:barChart>
      <c:lineChart>
        <c:grouping val="standard"/>
        <c:ser>
          <c:idx val="4"/>
          <c:order val="4"/>
          <c:tx>
            <c:strRef>
              <c:f>'F:\FINTRG\Financni_racuni\Publiciranje\Svet_BS\Svet_Julij_2013\Predstavitev\[Medsektorske tabele in mednarodna primerjava 2012 za v prezentacijo.xlsx]neto pozicija -publikacija'!$Q$16</c:f>
              <c:strCache>
                <c:ptCount val="1"/>
                <c:pt idx="0">
                  <c:v>S.2</c:v>
                </c:pt>
              </c:strCache>
            </c:strRef>
          </c:tx>
          <c:spPr>
            <a:ln w="12700">
              <a:solidFill>
                <a:srgbClr val="00FFFF"/>
              </a:solidFill>
              <a:prstDash val="solid"/>
            </a:ln>
          </c:spPr>
          <c:marker>
            <c:symbol val="circle"/>
            <c:size val="3"/>
            <c:spPr>
              <a:solidFill>
                <a:srgbClr val="00FFFF"/>
              </a:solidFill>
              <a:ln>
                <a:solidFill>
                  <a:srgbClr val="00FFFF"/>
                </a:solidFill>
                <a:prstDash val="solid"/>
              </a:ln>
            </c:spPr>
          </c:marker>
          <c:cat>
            <c:strRef>
              <c:f>'F:\FINTRG\Financni_racuni\Publiciranje\Svet_BS\Svet_Julij_2013\Predstavitev\[Medsektorske tabele in mednarodna primerjava 2012 za v prezentacijo.xlsx]neto pozicija -publikacija'!$R$11:$AB$11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strCache>
            </c:strRef>
          </c:cat>
          <c:val>
            <c:numRef>
              <c:f>'F:\FINTRG\Financni_racuni\Publiciranje\Svet_BS\Svet_Julij_2013\Predstavitev\[Medsektorske tabele in mednarodna primerjava 2012 za v prezentacijo.xlsx]neto pozicija -publikacija'!$R$16:$AB$16</c:f>
              <c:numCache>
                <c:formatCode>General</c:formatCode>
                <c:ptCount val="11"/>
                <c:pt idx="0">
                  <c:v>9.5985472469031982E-3</c:v>
                </c:pt>
                <c:pt idx="1">
                  <c:v>1.4493907780520818E-2</c:v>
                </c:pt>
                <c:pt idx="2">
                  <c:v>3.0768207908870002E-2</c:v>
                </c:pt>
                <c:pt idx="3">
                  <c:v>3.0907489845427745E-2</c:v>
                </c:pt>
                <c:pt idx="4">
                  <c:v>3.8582060951927011E-2</c:v>
                </c:pt>
                <c:pt idx="5">
                  <c:v>5.7380555940983444E-2</c:v>
                </c:pt>
                <c:pt idx="6">
                  <c:v>7.6145675591498319E-2</c:v>
                </c:pt>
                <c:pt idx="7">
                  <c:v>2.0390312773335691E-2</c:v>
                </c:pt>
                <c:pt idx="8">
                  <c:v>9.3520936894431316E-3</c:v>
                </c:pt>
                <c:pt idx="9">
                  <c:v>-2.5157719549483296E-3</c:v>
                </c:pt>
                <c:pt idx="10">
                  <c:v>-3.3665761582121652E-2</c:v>
                </c:pt>
              </c:numCache>
            </c:numRef>
          </c:val>
        </c:ser>
        <c:marker val="1"/>
        <c:axId val="62259968"/>
        <c:axId val="62261888"/>
      </c:lineChart>
      <c:catAx>
        <c:axId val="62259968"/>
        <c:scaling>
          <c:orientation val="minMax"/>
        </c:scaling>
        <c:axPos val="b"/>
        <c:numFmt formatCode="General" sourceLinked="1"/>
        <c:majorTickMark val="none"/>
        <c:tickLblPos val="low"/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261888"/>
        <c:crosses val="autoZero"/>
        <c:auto val="1"/>
        <c:lblAlgn val="ctr"/>
        <c:lblOffset val="100"/>
        <c:tickLblSkip val="1"/>
        <c:tickMarkSkip val="1"/>
      </c:catAx>
      <c:valAx>
        <c:axId val="62261888"/>
        <c:scaling>
          <c:orientation val="minMax"/>
        </c:scaling>
        <c:axPos val="l"/>
        <c:majorGridlines/>
        <c:numFmt formatCode="0%" sourceLinked="0"/>
        <c:majorTickMark val="none"/>
        <c:tickLblPos val="nextTo"/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2599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0844811951126471"/>
          <c:y val="0.90175150732127474"/>
          <c:w val="0.57034197212676663"/>
          <c:h val="6.1381074168798011E-2"/>
        </c:manualLayout>
      </c:layout>
      <c:spPr>
        <a:solidFill>
          <a:srgbClr val="FFFFFF"/>
        </a:solidFill>
        <a:ln w="3175">
          <a:noFill/>
          <a:prstDash val="solid"/>
        </a:ln>
      </c:spPr>
      <c:txPr>
        <a:bodyPr/>
        <a:lstStyle/>
        <a:p>
          <a:pPr>
            <a:defRPr sz="5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ln>
      <a:solidFill>
        <a:schemeClr val="bg2"/>
      </a:solidFill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en-GB" sz="700" b="1" i="0" u="none" strike="noStrike" baseline="0" noProof="0" dirty="0" smtClean="0">
                <a:latin typeface="Arial" pitchFamily="34" charset="0"/>
                <a:cs typeface="Arial" pitchFamily="34" charset="0"/>
              </a:rPr>
              <a:t>Net financial assets of domestic sectors and rest of the world</a:t>
            </a:r>
            <a:r>
              <a:rPr lang="en-GB" sz="700" b="1" i="0" u="none" strike="noStrike" baseline="0" noProof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defRPr sz="7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en-GB" sz="700" b="0" i="0" u="none" strike="noStrike" baseline="0" noProof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(revaluation changes, % GDP)</a:t>
            </a:r>
          </a:p>
          <a:p>
            <a:pPr>
              <a:defRPr sz="7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sl-SI" sz="700" b="1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sl-SI" sz="700" b="1" i="0" u="none" strike="noStrike" baseline="0" dirty="0">
              <a:solidFill>
                <a:srgbClr val="000000"/>
              </a:solidFill>
              <a:latin typeface="Arial"/>
              <a:cs typeface="Arial"/>
            </a:endParaRPr>
          </a:p>
        </c:rich>
      </c:tx>
      <c:layout>
        <c:manualLayout>
          <c:xMode val="edge"/>
          <c:yMode val="edge"/>
          <c:x val="0.19358471774480387"/>
          <c:y val="3.8265242059968042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8.3217809478080745E-2"/>
          <c:y val="0.17091868669537197"/>
          <c:w val="0.89320448839806399"/>
          <c:h val="0.63265424329033049"/>
        </c:manualLayout>
      </c:layout>
      <c:barChart>
        <c:barDir val="col"/>
        <c:grouping val="clustered"/>
        <c:ser>
          <c:idx val="0"/>
          <c:order val="0"/>
          <c:tx>
            <c:strRef>
              <c:f>'F:\FINTRG\Financni_racuni\Publiciranje\Svet_BS\Svet_Julij_2013\Predstavitev\[Medsektorske tabele in mednarodna primerjava 2012 za v prezentacijo.xlsx]neto pozicija -publikacija'!$AE$12</c:f>
              <c:strCache>
                <c:ptCount val="1"/>
                <c:pt idx="0">
                  <c:v>S.11</c:v>
                </c:pt>
              </c:strCache>
            </c:strRef>
          </c:tx>
          <c:spPr>
            <a:solidFill>
              <a:srgbClr val="99CCFF"/>
            </a:solidFill>
            <a:ln w="12700">
              <a:noFill/>
              <a:prstDash val="solid"/>
            </a:ln>
          </c:spPr>
          <c:cat>
            <c:strRef>
              <c:f>'F:\FINTRG\Financni_racuni\Publiciranje\Svet_BS\Svet_Julij_2013\Predstavitev\[Medsektorske tabele in mednarodna primerjava 2012 za v prezentacijo.xlsx]neto pozicija -publikacija'!$AF$11:$AP$11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strCache>
            </c:strRef>
          </c:cat>
          <c:val>
            <c:numRef>
              <c:f>'F:\FINTRG\Financni_racuni\Publiciranje\Svet_BS\Svet_Julij_2013\Predstavitev\[Medsektorske tabele in mednarodna primerjava 2012 za v prezentacijo.xlsx]neto pozicija -publikacija'!$AF$12:$AP$12</c:f>
              <c:numCache>
                <c:formatCode>General</c:formatCode>
                <c:ptCount val="11"/>
                <c:pt idx="0">
                  <c:v>-7.7480165164191372E-2</c:v>
                </c:pt>
                <c:pt idx="1">
                  <c:v>-2.938599984072629E-2</c:v>
                </c:pt>
                <c:pt idx="2">
                  <c:v>-6.8591311028537397E-2</c:v>
                </c:pt>
                <c:pt idx="3">
                  <c:v>-4.5595508668367455E-3</c:v>
                </c:pt>
                <c:pt idx="4">
                  <c:v>-9.1173467908936032E-2</c:v>
                </c:pt>
                <c:pt idx="5">
                  <c:v>-0.19538296101012906</c:v>
                </c:pt>
                <c:pt idx="6">
                  <c:v>0.14681401767782579</c:v>
                </c:pt>
                <c:pt idx="7">
                  <c:v>-2.5874603795129477E-3</c:v>
                </c:pt>
                <c:pt idx="8">
                  <c:v>-4.7322155755890702E-2</c:v>
                </c:pt>
                <c:pt idx="9">
                  <c:v>4.0362934661808549E-2</c:v>
                </c:pt>
                <c:pt idx="10">
                  <c:v>2.5376202197579215E-3</c:v>
                </c:pt>
              </c:numCache>
            </c:numRef>
          </c:val>
        </c:ser>
        <c:ser>
          <c:idx val="1"/>
          <c:order val="1"/>
          <c:tx>
            <c:strRef>
              <c:f>'F:\FINTRG\Financni_racuni\Publiciranje\Svet_BS\Svet_Julij_2013\Predstavitev\[Medsektorske tabele in mednarodna primerjava 2012 za v prezentacijo.xlsx]neto pozicija -publikacija'!$AE$13</c:f>
              <c:strCache>
                <c:ptCount val="1"/>
                <c:pt idx="0">
                  <c:v>S.12</c:v>
                </c:pt>
              </c:strCache>
            </c:strRef>
          </c:tx>
          <c:spPr>
            <a:solidFill>
              <a:srgbClr val="00CC99"/>
            </a:solidFill>
            <a:ln w="12700">
              <a:noFill/>
              <a:prstDash val="solid"/>
            </a:ln>
          </c:spPr>
          <c:cat>
            <c:strRef>
              <c:f>'F:\FINTRG\Financni_racuni\Publiciranje\Svet_BS\Svet_Julij_2013\Predstavitev\[Medsektorske tabele in mednarodna primerjava 2012 za v prezentacijo.xlsx]neto pozicija -publikacija'!$AF$11:$AP$11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strCache>
            </c:strRef>
          </c:cat>
          <c:val>
            <c:numRef>
              <c:f>'F:\FINTRG\Financni_racuni\Publiciranje\Svet_BS\Svet_Julij_2013\Predstavitev\[Medsektorske tabele in mednarodna primerjava 2012 za v prezentacijo.xlsx]neto pozicija -publikacija'!$AF$13:$AP$13</c:f>
              <c:numCache>
                <c:formatCode>General</c:formatCode>
                <c:ptCount val="11"/>
                <c:pt idx="0">
                  <c:v>1.4614004366906633E-2</c:v>
                </c:pt>
                <c:pt idx="1">
                  <c:v>-6.5700406147965488E-3</c:v>
                </c:pt>
                <c:pt idx="2">
                  <c:v>4.1738385278539082E-3</c:v>
                </c:pt>
                <c:pt idx="3">
                  <c:v>-3.5501846444072498E-3</c:v>
                </c:pt>
                <c:pt idx="4">
                  <c:v>-3.1207025928562067E-2</c:v>
                </c:pt>
                <c:pt idx="5">
                  <c:v>-2.5438231349151292E-3</c:v>
                </c:pt>
                <c:pt idx="6">
                  <c:v>-1.8955869875739707E-2</c:v>
                </c:pt>
                <c:pt idx="7">
                  <c:v>-1.316229845230495E-2</c:v>
                </c:pt>
                <c:pt idx="8">
                  <c:v>-8.6780689190327706E-3</c:v>
                </c:pt>
                <c:pt idx="9">
                  <c:v>-1.2440630546447787E-2</c:v>
                </c:pt>
                <c:pt idx="10">
                  <c:v>-1.1955010813081713E-2</c:v>
                </c:pt>
              </c:numCache>
            </c:numRef>
          </c:val>
        </c:ser>
        <c:ser>
          <c:idx val="2"/>
          <c:order val="2"/>
          <c:tx>
            <c:strRef>
              <c:f>'F:\FINTRG\Financni_racuni\Publiciranje\Svet_BS\Svet_Julij_2013\Predstavitev\[Medsektorske tabele in mednarodna primerjava 2012 za v prezentacijo.xlsx]neto pozicija -publikacija'!$AE$14</c:f>
              <c:strCache>
                <c:ptCount val="1"/>
                <c:pt idx="0">
                  <c:v>S.13</c:v>
                </c:pt>
              </c:strCache>
            </c:strRef>
          </c:tx>
          <c:spPr>
            <a:solidFill>
              <a:srgbClr val="FF3399"/>
            </a:solidFill>
            <a:ln w="12700">
              <a:noFill/>
              <a:prstDash val="solid"/>
            </a:ln>
          </c:spPr>
          <c:cat>
            <c:strRef>
              <c:f>'F:\FINTRG\Financni_racuni\Publiciranje\Svet_BS\Svet_Julij_2013\Predstavitev\[Medsektorske tabele in mednarodna primerjava 2012 za v prezentacijo.xlsx]neto pozicija -publikacija'!$AF$11:$AP$11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strCache>
            </c:strRef>
          </c:cat>
          <c:val>
            <c:numRef>
              <c:f>'F:\FINTRG\Financni_racuni\Publiciranje\Svet_BS\Svet_Julij_2013\Predstavitev\[Medsektorske tabele in mednarodna primerjava 2012 za v prezentacijo.xlsx]neto pozicija -publikacija'!$AF$14:$AP$14</c:f>
              <c:numCache>
                <c:formatCode>General</c:formatCode>
                <c:ptCount val="11"/>
                <c:pt idx="0">
                  <c:v>2.6374386579328613E-2</c:v>
                </c:pt>
                <c:pt idx="1">
                  <c:v>-9.755514852273682E-3</c:v>
                </c:pt>
                <c:pt idx="2">
                  <c:v>3.1580813639956601E-2</c:v>
                </c:pt>
                <c:pt idx="3">
                  <c:v>8.0053183158202788E-3</c:v>
                </c:pt>
                <c:pt idx="4">
                  <c:v>3.3364787267275778E-2</c:v>
                </c:pt>
                <c:pt idx="5">
                  <c:v>9.8341889829332604E-2</c:v>
                </c:pt>
                <c:pt idx="6">
                  <c:v>-8.8469675978133724E-2</c:v>
                </c:pt>
                <c:pt idx="7">
                  <c:v>6.0749069779868882E-3</c:v>
                </c:pt>
                <c:pt idx="8">
                  <c:v>5.0945038896846123E-2</c:v>
                </c:pt>
                <c:pt idx="9">
                  <c:v>3.51378698323003E-2</c:v>
                </c:pt>
                <c:pt idx="10">
                  <c:v>-1.7481383736110061E-2</c:v>
                </c:pt>
              </c:numCache>
            </c:numRef>
          </c:val>
        </c:ser>
        <c:ser>
          <c:idx val="3"/>
          <c:order val="3"/>
          <c:tx>
            <c:strRef>
              <c:f>'F:\FINTRG\Financni_racuni\Publiciranje\Svet_BS\Svet_Julij_2013\Predstavitev\[Medsektorske tabele in mednarodna primerjava 2012 za v prezentacijo.xlsx]neto pozicija -publikacija'!$AE$15</c:f>
              <c:strCache>
                <c:ptCount val="1"/>
                <c:pt idx="0">
                  <c:v>S.14</c:v>
                </c:pt>
              </c:strCache>
            </c:strRef>
          </c:tx>
          <c:spPr>
            <a:solidFill>
              <a:srgbClr val="CCFF99"/>
            </a:solidFill>
            <a:ln w="12700">
              <a:noFill/>
              <a:prstDash val="solid"/>
            </a:ln>
          </c:spPr>
          <c:cat>
            <c:strRef>
              <c:f>'F:\FINTRG\Financni_racuni\Publiciranje\Svet_BS\Svet_Julij_2013\Predstavitev\[Medsektorske tabele in mednarodna primerjava 2012 za v prezentacijo.xlsx]neto pozicija -publikacija'!$AF$11:$AP$11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strCache>
            </c:strRef>
          </c:cat>
          <c:val>
            <c:numRef>
              <c:f>'F:\FINTRG\Financni_racuni\Publiciranje\Svet_BS\Svet_Julij_2013\Predstavitev\[Medsektorske tabele in mednarodna primerjava 2012 za v prezentacijo.xlsx]neto pozicija -publikacija'!$AF$15:$AP$15</c:f>
              <c:numCache>
                <c:formatCode>General</c:formatCode>
                <c:ptCount val="11"/>
                <c:pt idx="0">
                  <c:v>4.7473895842791512E-2</c:v>
                </c:pt>
                <c:pt idx="1">
                  <c:v>2.6957075734650011E-2</c:v>
                </c:pt>
                <c:pt idx="2">
                  <c:v>3.6493384650616495E-2</c:v>
                </c:pt>
                <c:pt idx="3">
                  <c:v>-8.1445412430519049E-3</c:v>
                </c:pt>
                <c:pt idx="4">
                  <c:v>5.6166205592788572E-2</c:v>
                </c:pt>
                <c:pt idx="5">
                  <c:v>7.9031959668840482E-2</c:v>
                </c:pt>
                <c:pt idx="6">
                  <c:v>-0.11378891860252784</c:v>
                </c:pt>
                <c:pt idx="7">
                  <c:v>7.4530108757709769E-3</c:v>
                </c:pt>
                <c:pt idx="8">
                  <c:v>-2.4967000870615388E-2</c:v>
                </c:pt>
                <c:pt idx="9">
                  <c:v>-6.3419569941224926E-2</c:v>
                </c:pt>
                <c:pt idx="10">
                  <c:v>-2.5714551560213489E-2</c:v>
                </c:pt>
              </c:numCache>
            </c:numRef>
          </c:val>
        </c:ser>
        <c:axId val="62347520"/>
        <c:axId val="62361984"/>
      </c:barChart>
      <c:lineChart>
        <c:grouping val="standard"/>
        <c:ser>
          <c:idx val="4"/>
          <c:order val="4"/>
          <c:tx>
            <c:strRef>
              <c:f>'F:\FINTRG\Financni_racuni\Publiciranje\Svet_BS\Svet_Julij_2013\Predstavitev\[Medsektorske tabele in mednarodna primerjava 2012 za v prezentacijo.xlsx]neto pozicija -publikacija'!$AE$16</c:f>
              <c:strCache>
                <c:ptCount val="1"/>
                <c:pt idx="0">
                  <c:v>S.2</c:v>
                </c:pt>
              </c:strCache>
            </c:strRef>
          </c:tx>
          <c:spPr>
            <a:ln w="12700">
              <a:solidFill>
                <a:srgbClr val="00FFFF"/>
              </a:solidFill>
              <a:prstDash val="solid"/>
            </a:ln>
          </c:spPr>
          <c:marker>
            <c:symbol val="circle"/>
            <c:size val="3"/>
            <c:spPr>
              <a:solidFill>
                <a:srgbClr val="00FFFF"/>
              </a:solidFill>
              <a:ln>
                <a:solidFill>
                  <a:srgbClr val="00FFFF"/>
                </a:solidFill>
                <a:prstDash val="solid"/>
              </a:ln>
            </c:spPr>
          </c:marker>
          <c:cat>
            <c:strRef>
              <c:f>'F:\FINTRG\Financni_racuni\Publiciranje\Svet_BS\Svet_Julij_2013\Predstavitev\[Medsektorske tabele in mednarodna primerjava 2012 za v prezentacijo.xlsx]neto pozicija -publikacija'!$AF$11:$AP$11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strCache>
            </c:strRef>
          </c:cat>
          <c:val>
            <c:numRef>
              <c:f>'F:\FINTRG\Financni_racuni\Publiciranje\Svet_BS\Svet_Julij_2013\Predstavitev\[Medsektorske tabele in mednarodna primerjava 2012 za v prezentacijo.xlsx]neto pozicija -publikacija'!$AF$16:$AP$16</c:f>
              <c:numCache>
                <c:formatCode>General</c:formatCode>
                <c:ptCount val="11"/>
                <c:pt idx="0">
                  <c:v>-1.0722701428972942E-2</c:v>
                </c:pt>
                <c:pt idx="1">
                  <c:v>1.8674842717209525E-2</c:v>
                </c:pt>
                <c:pt idx="2">
                  <c:v>-4.1369019037136205E-3</c:v>
                </c:pt>
                <c:pt idx="3">
                  <c:v>6.613089043503698E-3</c:v>
                </c:pt>
                <c:pt idx="4">
                  <c:v>3.320376030170015E-2</c:v>
                </c:pt>
                <c:pt idx="5">
                  <c:v>1.9974793025299479E-2</c:v>
                </c:pt>
                <c:pt idx="6">
                  <c:v>7.5152237651835097E-2</c:v>
                </c:pt>
                <c:pt idx="7">
                  <c:v>8.3529970947320304E-3</c:v>
                </c:pt>
                <c:pt idx="8">
                  <c:v>3.1314067458645796E-2</c:v>
                </c:pt>
                <c:pt idx="9">
                  <c:v>1.1887713633272367E-3</c:v>
                </c:pt>
                <c:pt idx="10">
                  <c:v>5.2500542768769018E-2</c:v>
                </c:pt>
              </c:numCache>
            </c:numRef>
          </c:val>
        </c:ser>
        <c:marker val="1"/>
        <c:axId val="62347520"/>
        <c:axId val="62361984"/>
      </c:lineChart>
      <c:catAx>
        <c:axId val="62347520"/>
        <c:scaling>
          <c:orientation val="minMax"/>
        </c:scaling>
        <c:axPos val="b"/>
        <c:numFmt formatCode="General" sourceLinked="1"/>
        <c:majorTickMark val="none"/>
        <c:tickLblPos val="low"/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361984"/>
        <c:crosses val="autoZero"/>
        <c:auto val="1"/>
        <c:lblAlgn val="ctr"/>
        <c:lblOffset val="100"/>
        <c:tickLblSkip val="1"/>
        <c:tickMarkSkip val="1"/>
      </c:catAx>
      <c:valAx>
        <c:axId val="62361984"/>
        <c:scaling>
          <c:orientation val="minMax"/>
        </c:scaling>
        <c:axPos val="l"/>
        <c:majorGridlines/>
        <c:numFmt formatCode="0%" sourceLinked="0"/>
        <c:tickLblPos val="nextTo"/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3475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0856942062130782"/>
          <c:y val="0.90074461670973471"/>
          <c:w val="0.53123432386485658"/>
          <c:h val="6.0969611326626247E-2"/>
        </c:manualLayout>
      </c:layout>
      <c:spPr>
        <a:solidFill>
          <a:srgbClr val="FFFFFF"/>
        </a:solidFill>
        <a:ln w="3175">
          <a:noFill/>
          <a:prstDash val="solid"/>
        </a:ln>
      </c:spPr>
      <c:txPr>
        <a:bodyPr/>
        <a:lstStyle/>
        <a:p>
          <a:pPr>
            <a:defRPr sz="5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ln>
      <a:solidFill>
        <a:schemeClr val="bg2"/>
      </a:solidFill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sl-SI" sz="8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Net financial assets in Slovenia and the euro area</a:t>
            </a:r>
          </a:p>
          <a:p>
            <a:pPr>
              <a:defRPr sz="8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sl-SI" sz="8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(stock at year end, % GDP)</a:t>
            </a:r>
            <a:endParaRPr lang="sl-SI" sz="800" b="1" i="0" u="none" strike="noStrike" baseline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 sz="8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sl-SI" sz="8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</c:rich>
      </c:tx>
      <c:layout>
        <c:manualLayout>
          <c:xMode val="edge"/>
          <c:yMode val="edge"/>
          <c:x val="0.22960736331569664"/>
          <c:y val="2.5454545454545452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4375007311506821"/>
          <c:y val="0.18060701503221191"/>
          <c:w val="0.81458374765204689"/>
          <c:h val="0.58303316630875657"/>
        </c:manualLayout>
      </c:layout>
      <c:barChart>
        <c:barDir val="col"/>
        <c:grouping val="clustered"/>
        <c:ser>
          <c:idx val="0"/>
          <c:order val="0"/>
          <c:tx>
            <c:strRef>
              <c:f>'[2]Primerjava z EMU 2012'!$B$99</c:f>
              <c:strCache>
                <c:ptCount val="1"/>
                <c:pt idx="0">
                  <c:v>S.11-SI</c:v>
                </c:pt>
              </c:strCache>
            </c:strRef>
          </c:tx>
          <c:spPr>
            <a:solidFill>
              <a:srgbClr val="3366FF"/>
            </a:solidFill>
            <a:ln w="12700">
              <a:noFill/>
              <a:prstDash val="solid"/>
            </a:ln>
          </c:spPr>
          <c:cat>
            <c:strRef>
              <c:f>'[2]Primerjava z EMU 2012'!$G$98:$L$98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strCache>
            </c:strRef>
          </c:cat>
          <c:val>
            <c:numRef>
              <c:f>'[2]Primerjava z EMU 2012'!$G$99:$L$99</c:f>
              <c:numCache>
                <c:formatCode>General</c:formatCode>
                <c:ptCount val="6"/>
                <c:pt idx="0">
                  <c:v>-1.2656777554229663</c:v>
                </c:pt>
                <c:pt idx="1">
                  <c:v>-1.1218612731041411</c:v>
                </c:pt>
                <c:pt idx="2">
                  <c:v>-1.1912771648184173</c:v>
                </c:pt>
                <c:pt idx="3">
                  <c:v>-1.2454756087286198</c:v>
                </c:pt>
                <c:pt idx="4">
                  <c:v>-1.1833508423689181</c:v>
                </c:pt>
                <c:pt idx="5">
                  <c:v>-1.1964690424431079</c:v>
                </c:pt>
              </c:numCache>
            </c:numRef>
          </c:val>
        </c:ser>
        <c:ser>
          <c:idx val="1"/>
          <c:order val="1"/>
          <c:tx>
            <c:strRef>
              <c:f>'[2]Primerjava z EMU 2012'!$B$100</c:f>
              <c:strCache>
                <c:ptCount val="1"/>
                <c:pt idx="0">
                  <c:v>S.11-EA</c:v>
                </c:pt>
              </c:strCache>
            </c:strRef>
          </c:tx>
          <c:spPr>
            <a:solidFill>
              <a:srgbClr val="99CCFF"/>
            </a:solidFill>
            <a:ln w="12700">
              <a:noFill/>
              <a:prstDash val="solid"/>
            </a:ln>
          </c:spPr>
          <c:cat>
            <c:strRef>
              <c:f>'[2]Primerjava z EMU 2012'!$G$98:$L$98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strCache>
            </c:strRef>
          </c:cat>
          <c:val>
            <c:numRef>
              <c:f>'[2]Primerjava z EMU 2012'!$G$100:$L$100</c:f>
              <c:numCache>
                <c:formatCode>General</c:formatCode>
                <c:ptCount val="6"/>
                <c:pt idx="0">
                  <c:v>-1.1170848031540694</c:v>
                </c:pt>
                <c:pt idx="1">
                  <c:v>-0.95965446820478173</c:v>
                </c:pt>
                <c:pt idx="2">
                  <c:v>-1.0320197665721162</c:v>
                </c:pt>
                <c:pt idx="3">
                  <c:v>-1.0539263381422956</c:v>
                </c:pt>
                <c:pt idx="4">
                  <c:v>-0.97039514949218064</c:v>
                </c:pt>
                <c:pt idx="5">
                  <c:v>-0.98072178274036359</c:v>
                </c:pt>
              </c:numCache>
            </c:numRef>
          </c:val>
        </c:ser>
        <c:ser>
          <c:idx val="2"/>
          <c:order val="2"/>
          <c:tx>
            <c:strRef>
              <c:f>'[2]Primerjava z EMU 2012'!$B$101</c:f>
              <c:strCache>
                <c:ptCount val="1"/>
                <c:pt idx="0">
                  <c:v>S.13-SI</c:v>
                </c:pt>
              </c:strCache>
            </c:strRef>
          </c:tx>
          <c:spPr>
            <a:solidFill>
              <a:srgbClr val="CC0066"/>
            </a:solidFill>
            <a:ln w="12700">
              <a:noFill/>
              <a:prstDash val="solid"/>
            </a:ln>
          </c:spPr>
          <c:cat>
            <c:strRef>
              <c:f>'[2]Primerjava z EMU 2012'!$G$98:$L$98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strCache>
            </c:strRef>
          </c:cat>
          <c:val>
            <c:numRef>
              <c:f>'[2]Primerjava z EMU 2012'!$G$101:$L$101</c:f>
              <c:numCache>
                <c:formatCode>General</c:formatCode>
                <c:ptCount val="6"/>
                <c:pt idx="0">
                  <c:v>0.18631741131307544</c:v>
                </c:pt>
                <c:pt idx="1">
                  <c:v>6.5398556561523338E-2</c:v>
                </c:pt>
                <c:pt idx="2">
                  <c:v>1.3043894015372915E-2</c:v>
                </c:pt>
                <c:pt idx="3">
                  <c:v>4.3713314797652154E-3</c:v>
                </c:pt>
                <c:pt idx="4">
                  <c:v>-2.3624204490791171E-2</c:v>
                </c:pt>
                <c:pt idx="5">
                  <c:v>-8.1706577793567506E-2</c:v>
                </c:pt>
              </c:numCache>
            </c:numRef>
          </c:val>
        </c:ser>
        <c:ser>
          <c:idx val="3"/>
          <c:order val="3"/>
          <c:tx>
            <c:strRef>
              <c:f>'[2]Primerjava z EMU 2012'!$B$102</c:f>
              <c:strCache>
                <c:ptCount val="1"/>
                <c:pt idx="0">
                  <c:v>S.13-EA</c:v>
                </c:pt>
              </c:strCache>
            </c:strRef>
          </c:tx>
          <c:spPr>
            <a:solidFill>
              <a:srgbClr val="FF9999"/>
            </a:solidFill>
            <a:ln w="12700">
              <a:noFill/>
              <a:prstDash val="solid"/>
            </a:ln>
          </c:spPr>
          <c:cat>
            <c:strRef>
              <c:f>'[2]Primerjava z EMU 2012'!$G$98:$L$98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strCache>
            </c:strRef>
          </c:cat>
          <c:val>
            <c:numRef>
              <c:f>'[2]Primerjava z EMU 2012'!$G$102:$L$102</c:f>
              <c:numCache>
                <c:formatCode>General</c:formatCode>
                <c:ptCount val="6"/>
                <c:pt idx="0">
                  <c:v>-0.433257791273708</c:v>
                </c:pt>
                <c:pt idx="1">
                  <c:v>-0.47845033107826923</c:v>
                </c:pt>
                <c:pt idx="2">
                  <c:v>-0.5518618761486388</c:v>
                </c:pt>
                <c:pt idx="3">
                  <c:v>-0.5723576734328959</c:v>
                </c:pt>
                <c:pt idx="4">
                  <c:v>-0.58919899930679132</c:v>
                </c:pt>
                <c:pt idx="5">
                  <c:v>-0.66069715786839589</c:v>
                </c:pt>
              </c:numCache>
            </c:numRef>
          </c:val>
        </c:ser>
        <c:ser>
          <c:idx val="4"/>
          <c:order val="4"/>
          <c:tx>
            <c:strRef>
              <c:f>'[2]Primerjava z EMU 2012'!$B$103</c:f>
              <c:strCache>
                <c:ptCount val="1"/>
                <c:pt idx="0">
                  <c:v>S.14-SI</c:v>
                </c:pt>
              </c:strCache>
            </c:strRef>
          </c:tx>
          <c:spPr>
            <a:solidFill>
              <a:srgbClr val="339966"/>
            </a:solidFill>
            <a:ln w="12700">
              <a:noFill/>
              <a:prstDash val="solid"/>
            </a:ln>
          </c:spPr>
          <c:cat>
            <c:strRef>
              <c:f>'[2]Primerjava z EMU 2012'!$G$98:$L$98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strCache>
            </c:strRef>
          </c:cat>
          <c:val>
            <c:numRef>
              <c:f>'[2]Primerjava z EMU 2012'!$G$103:$L$103</c:f>
              <c:numCache>
                <c:formatCode>General</c:formatCode>
                <c:ptCount val="6"/>
                <c:pt idx="0">
                  <c:v>0.78180067989454693</c:v>
                </c:pt>
                <c:pt idx="1">
                  <c:v>0.64422946805425774</c:v>
                </c:pt>
                <c:pt idx="2">
                  <c:v>0.71772719730229162</c:v>
                </c:pt>
                <c:pt idx="3">
                  <c:v>0.7319574802707336</c:v>
                </c:pt>
                <c:pt idx="4">
                  <c:v>0.68840920274910378</c:v>
                </c:pt>
                <c:pt idx="5">
                  <c:v>0.70420229908391907</c:v>
                </c:pt>
              </c:numCache>
            </c:numRef>
          </c:val>
        </c:ser>
        <c:ser>
          <c:idx val="5"/>
          <c:order val="5"/>
          <c:tx>
            <c:strRef>
              <c:f>'[2]Primerjava z EMU 2012'!$B$104</c:f>
              <c:strCache>
                <c:ptCount val="1"/>
                <c:pt idx="0">
                  <c:v>S.14-EA</c:v>
                </c:pt>
              </c:strCache>
            </c:strRef>
          </c:tx>
          <c:spPr>
            <a:solidFill>
              <a:srgbClr val="99FF99"/>
            </a:solidFill>
            <a:ln w="12700">
              <a:noFill/>
              <a:prstDash val="solid"/>
            </a:ln>
          </c:spPr>
          <c:cat>
            <c:strRef>
              <c:f>'[2]Primerjava z EMU 2012'!$G$98:$L$98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strCache>
            </c:strRef>
          </c:cat>
          <c:val>
            <c:numRef>
              <c:f>'[2]Primerjava z EMU 2012'!$G$104:$L$104</c:f>
              <c:numCache>
                <c:formatCode>General</c:formatCode>
                <c:ptCount val="6"/>
                <c:pt idx="0">
                  <c:v>1.3491013408545014</c:v>
                </c:pt>
                <c:pt idx="1">
                  <c:v>1.1967364766448161</c:v>
                </c:pt>
                <c:pt idx="2">
                  <c:v>1.3155641496975479</c:v>
                </c:pt>
                <c:pt idx="3">
                  <c:v>1.3212178795392735</c:v>
                </c:pt>
                <c:pt idx="4">
                  <c:v>1.2804901359202747</c:v>
                </c:pt>
                <c:pt idx="5">
                  <c:v>1.3493807850923578</c:v>
                </c:pt>
              </c:numCache>
            </c:numRef>
          </c:val>
        </c:ser>
        <c:ser>
          <c:idx val="6"/>
          <c:order val="6"/>
          <c:tx>
            <c:strRef>
              <c:f>'[2]Primerjava z EMU 2012'!$B$105</c:f>
              <c:strCache>
                <c:ptCount val="1"/>
                <c:pt idx="0">
                  <c:v>S.2-SI</c:v>
                </c:pt>
              </c:strCache>
            </c:strRef>
          </c:tx>
          <c:spPr>
            <a:solidFill>
              <a:srgbClr val="E46C0A"/>
            </a:solidFill>
            <a:ln w="12700">
              <a:noFill/>
              <a:prstDash val="solid"/>
            </a:ln>
          </c:spPr>
          <c:cat>
            <c:strRef>
              <c:f>'[2]Primerjava z EMU 2012'!$G$98:$L$98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strCache>
            </c:strRef>
          </c:cat>
          <c:val>
            <c:numRef>
              <c:f>'[2]Primerjava z EMU 2012'!$G$105:$L$105</c:f>
              <c:numCache>
                <c:formatCode>General</c:formatCode>
                <c:ptCount val="6"/>
                <c:pt idx="0">
                  <c:v>0.22215275025099587</c:v>
                </c:pt>
                <c:pt idx="1">
                  <c:v>0.3395176973940115</c:v>
                </c:pt>
                <c:pt idx="2">
                  <c:v>0.36548996618579205</c:v>
                </c:pt>
                <c:pt idx="3">
                  <c:v>0.37738325831973352</c:v>
                </c:pt>
                <c:pt idx="4">
                  <c:v>0.36751135005303243</c:v>
                </c:pt>
                <c:pt idx="5">
                  <c:v>0.36751135005303243</c:v>
                </c:pt>
              </c:numCache>
            </c:numRef>
          </c:val>
        </c:ser>
        <c:ser>
          <c:idx val="7"/>
          <c:order val="7"/>
          <c:tx>
            <c:strRef>
              <c:f>'[2]Primerjava z EMU 2012'!$B$106</c:f>
              <c:strCache>
                <c:ptCount val="1"/>
                <c:pt idx="0">
                  <c:v>S.2-EA</c:v>
                </c:pt>
              </c:strCache>
            </c:strRef>
          </c:tx>
          <c:spPr>
            <a:solidFill>
              <a:srgbClr val="FFC000"/>
            </a:solidFill>
            <a:ln w="12700">
              <a:noFill/>
              <a:prstDash val="solid"/>
            </a:ln>
          </c:spPr>
          <c:cat>
            <c:strRef>
              <c:f>'[2]Primerjava z EMU 2012'!$G$98:$L$98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strCache>
            </c:strRef>
          </c:cat>
          <c:val>
            <c:numRef>
              <c:f>'[2]Primerjava z EMU 2012'!$G$106:$L$106</c:f>
              <c:numCache>
                <c:formatCode>General</c:formatCode>
                <c:ptCount val="6"/>
                <c:pt idx="0">
                  <c:v>0.19684121771230428</c:v>
                </c:pt>
                <c:pt idx="1">
                  <c:v>0.20808866700734999</c:v>
                </c:pt>
                <c:pt idx="2">
                  <c:v>0.22879903028562767</c:v>
                </c:pt>
                <c:pt idx="3">
                  <c:v>0.20957972450955589</c:v>
                </c:pt>
                <c:pt idx="4">
                  <c:v>0.20821171645387224</c:v>
                </c:pt>
                <c:pt idx="5">
                  <c:v>0.19863848575866724</c:v>
                </c:pt>
              </c:numCache>
            </c:numRef>
          </c:val>
        </c:ser>
        <c:axId val="62256256"/>
        <c:axId val="62257792"/>
      </c:barChart>
      <c:catAx>
        <c:axId val="62256256"/>
        <c:scaling>
          <c:orientation val="minMax"/>
        </c:scaling>
        <c:axPos val="b"/>
        <c:numFmt formatCode="General" sourceLinked="1"/>
        <c:majorTickMark val="none"/>
        <c:tickLblPos val="low"/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257792"/>
        <c:crosses val="autoZero"/>
        <c:auto val="1"/>
        <c:lblAlgn val="ctr"/>
        <c:lblOffset val="100"/>
        <c:tickLblSkip val="1"/>
        <c:tickMarkSkip val="1"/>
      </c:catAx>
      <c:valAx>
        <c:axId val="62257792"/>
        <c:scaling>
          <c:orientation val="minMax"/>
          <c:max val="1.5"/>
        </c:scaling>
        <c:axPos val="l"/>
        <c:majorGridlines/>
        <c:numFmt formatCode="0%" sourceLinked="0"/>
        <c:majorTickMark val="none"/>
        <c:tickLblPos val="nextTo"/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256256"/>
        <c:crosses val="autoZero"/>
        <c:crossBetween val="between"/>
      </c:valAx>
      <c:spPr>
        <a:noFill/>
        <a:ln w="25400">
          <a:noFill/>
        </a:ln>
        <a:scene3d>
          <a:camera prst="orthographicFront"/>
          <a:lightRig rig="threePt" dir="t"/>
        </a:scene3d>
        <a:sp3d>
          <a:bevelT w="6350"/>
        </a:sp3d>
      </c:spPr>
    </c:plotArea>
    <c:legend>
      <c:legendPos val="b"/>
      <c:spPr>
        <a:noFill/>
        <a:ln w="3175">
          <a:noFill/>
          <a:prstDash val="solid"/>
        </a:ln>
      </c:spPr>
      <c:txPr>
        <a:bodyPr/>
        <a:lstStyle/>
        <a:p>
          <a:pPr>
            <a:defRPr sz="65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ln w="0">
      <a:solidFill>
        <a:schemeClr val="bg2"/>
      </a:solidFill>
    </a:ln>
  </c:spPr>
  <c:txPr>
    <a:bodyPr/>
    <a:lstStyle/>
    <a:p>
      <a:pPr>
        <a:defRPr sz="525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800">
                <a:latin typeface="Arial" pitchFamily="34" charset="0"/>
                <a:cs typeface="Arial" pitchFamily="34" charset="0"/>
              </a:defRPr>
            </a:pPr>
            <a:r>
              <a:rPr lang="en-GB" sz="800" baseline="0" noProof="0" dirty="0" smtClean="0">
                <a:latin typeface="Arial" pitchFamily="34" charset="0"/>
                <a:cs typeface="Arial" pitchFamily="34" charset="0"/>
              </a:rPr>
              <a:t>Liabilities of S.11 from F.4</a:t>
            </a:r>
          </a:p>
          <a:p>
            <a:pPr>
              <a:defRPr sz="800">
                <a:latin typeface="Arial" pitchFamily="34" charset="0"/>
                <a:cs typeface="Arial" pitchFamily="34" charset="0"/>
              </a:defRPr>
            </a:pPr>
            <a:r>
              <a:rPr lang="en-GB" sz="800" b="0" baseline="0" noProof="0" dirty="0" smtClean="0">
                <a:latin typeface="Arial" pitchFamily="34" charset="0"/>
                <a:cs typeface="Arial" pitchFamily="34" charset="0"/>
              </a:rPr>
              <a:t>(quarterly transactions, EUR million)</a:t>
            </a:r>
            <a:endParaRPr lang="en-GB" sz="800" b="0" baseline="0" noProof="0" dirty="0">
              <a:latin typeface="Arial" pitchFamily="34" charset="0"/>
              <a:cs typeface="Arial" pitchFamily="34" charset="0"/>
            </a:endParaRPr>
          </a:p>
        </c:rich>
      </c:tx>
    </c:title>
    <c:plotArea>
      <c:layout/>
      <c:lineChart>
        <c:grouping val="standard"/>
        <c:ser>
          <c:idx val="1"/>
          <c:order val="0"/>
          <c:tx>
            <c:strRef>
              <c:f>S.11_grafi_letni!$B$172</c:f>
              <c:strCache>
                <c:ptCount val="1"/>
                <c:pt idx="0">
                  <c:v>S.11</c:v>
                </c:pt>
              </c:strCache>
            </c:strRef>
          </c:tx>
          <c:spPr>
            <a:ln w="12700">
              <a:solidFill>
                <a:srgbClr val="99CCFF"/>
              </a:solidFill>
            </a:ln>
          </c:spPr>
          <c:marker>
            <c:symbol val="square"/>
            <c:size val="2"/>
            <c:spPr>
              <a:solidFill>
                <a:srgbClr val="99CCFF"/>
              </a:solidFill>
              <a:ln>
                <a:solidFill>
                  <a:srgbClr val="99CCFF"/>
                </a:solidFill>
              </a:ln>
            </c:spPr>
          </c:marker>
          <c:cat>
            <c:numRef>
              <c:f>S.11_grafi_letni!$A$189:$A$208</c:f>
              <c:numCache>
                <c:formatCode>General</c:formatCode>
                <c:ptCount val="20"/>
                <c:pt idx="0">
                  <c:v>2008</c:v>
                </c:pt>
                <c:pt idx="1">
                  <c:v>2008</c:v>
                </c:pt>
                <c:pt idx="2">
                  <c:v>2008</c:v>
                </c:pt>
                <c:pt idx="3">
                  <c:v>2008</c:v>
                </c:pt>
                <c:pt idx="4">
                  <c:v>2009</c:v>
                </c:pt>
                <c:pt idx="5">
                  <c:v>2009</c:v>
                </c:pt>
                <c:pt idx="6">
                  <c:v>2009</c:v>
                </c:pt>
                <c:pt idx="7">
                  <c:v>2009</c:v>
                </c:pt>
                <c:pt idx="8">
                  <c:v>2010</c:v>
                </c:pt>
                <c:pt idx="9">
                  <c:v>2010</c:v>
                </c:pt>
                <c:pt idx="10">
                  <c:v>2010</c:v>
                </c:pt>
                <c:pt idx="11">
                  <c:v>2010</c:v>
                </c:pt>
                <c:pt idx="12">
                  <c:v>2011</c:v>
                </c:pt>
                <c:pt idx="13">
                  <c:v>2011</c:v>
                </c:pt>
                <c:pt idx="14">
                  <c:v>2011</c:v>
                </c:pt>
                <c:pt idx="15">
                  <c:v>2011</c:v>
                </c:pt>
                <c:pt idx="16">
                  <c:v>2012</c:v>
                </c:pt>
                <c:pt idx="17">
                  <c:v>2012</c:v>
                </c:pt>
                <c:pt idx="18">
                  <c:v>2012</c:v>
                </c:pt>
                <c:pt idx="19">
                  <c:v>2012</c:v>
                </c:pt>
              </c:numCache>
            </c:numRef>
          </c:cat>
          <c:val>
            <c:numRef>
              <c:f>S.11_grafi_letni!$B$189:$B$208</c:f>
              <c:numCache>
                <c:formatCode>#,##0</c:formatCode>
                <c:ptCount val="20"/>
                <c:pt idx="0">
                  <c:v>515.6102344008857</c:v>
                </c:pt>
                <c:pt idx="1">
                  <c:v>-24.0102438757968</c:v>
                </c:pt>
                <c:pt idx="2">
                  <c:v>289.21900581323371</c:v>
                </c:pt>
                <c:pt idx="3">
                  <c:v>55.863536634029622</c:v>
                </c:pt>
                <c:pt idx="4">
                  <c:v>94.698387951912849</c:v>
                </c:pt>
                <c:pt idx="5">
                  <c:v>65.038533294744482</c:v>
                </c:pt>
                <c:pt idx="6">
                  <c:v>-80.890400863888658</c:v>
                </c:pt>
                <c:pt idx="7">
                  <c:v>408.98169314829232</c:v>
                </c:pt>
                <c:pt idx="8">
                  <c:v>265.14654526723626</c:v>
                </c:pt>
                <c:pt idx="9">
                  <c:v>44.948214953200704</c:v>
                </c:pt>
                <c:pt idx="10">
                  <c:v>-94.800000000000011</c:v>
                </c:pt>
                <c:pt idx="11">
                  <c:v>-52.146555176336761</c:v>
                </c:pt>
                <c:pt idx="12">
                  <c:v>31.257650650887605</c:v>
                </c:pt>
                <c:pt idx="13">
                  <c:v>-23.357378714201314</c:v>
                </c:pt>
                <c:pt idx="14">
                  <c:v>220.90279261904718</c:v>
                </c:pt>
                <c:pt idx="15">
                  <c:v>380.41899748502914</c:v>
                </c:pt>
                <c:pt idx="16">
                  <c:v>-44.246092033872301</c:v>
                </c:pt>
                <c:pt idx="17">
                  <c:v>5.4979452929877475</c:v>
                </c:pt>
                <c:pt idx="18">
                  <c:v>-153.62024013116374</c:v>
                </c:pt>
                <c:pt idx="19">
                  <c:v>-150.26868974848895</c:v>
                </c:pt>
              </c:numCache>
            </c:numRef>
          </c:val>
        </c:ser>
        <c:ser>
          <c:idx val="0"/>
          <c:order val="1"/>
          <c:tx>
            <c:strRef>
              <c:f>S.11_grafi_letni!$C$172</c:f>
              <c:strCache>
                <c:ptCount val="1"/>
                <c:pt idx="0">
                  <c:v>S.122</c:v>
                </c:pt>
              </c:strCache>
            </c:strRef>
          </c:tx>
          <c:spPr>
            <a:ln w="12700">
              <a:solidFill>
                <a:srgbClr val="00CC99"/>
              </a:solidFill>
            </a:ln>
          </c:spPr>
          <c:marker>
            <c:symbol val="square"/>
            <c:size val="2"/>
            <c:spPr>
              <a:solidFill>
                <a:srgbClr val="00CC99"/>
              </a:solidFill>
              <a:ln>
                <a:solidFill>
                  <a:srgbClr val="00CC99"/>
                </a:solidFill>
              </a:ln>
            </c:spPr>
          </c:marker>
          <c:cat>
            <c:numRef>
              <c:f>S.11_grafi_letni!$A$189:$A$208</c:f>
              <c:numCache>
                <c:formatCode>General</c:formatCode>
                <c:ptCount val="20"/>
                <c:pt idx="0">
                  <c:v>2008</c:v>
                </c:pt>
                <c:pt idx="1">
                  <c:v>2008</c:v>
                </c:pt>
                <c:pt idx="2">
                  <c:v>2008</c:v>
                </c:pt>
                <c:pt idx="3">
                  <c:v>2008</c:v>
                </c:pt>
                <c:pt idx="4">
                  <c:v>2009</c:v>
                </c:pt>
                <c:pt idx="5">
                  <c:v>2009</c:v>
                </c:pt>
                <c:pt idx="6">
                  <c:v>2009</c:v>
                </c:pt>
                <c:pt idx="7">
                  <c:v>2009</c:v>
                </c:pt>
                <c:pt idx="8">
                  <c:v>2010</c:v>
                </c:pt>
                <c:pt idx="9">
                  <c:v>2010</c:v>
                </c:pt>
                <c:pt idx="10">
                  <c:v>2010</c:v>
                </c:pt>
                <c:pt idx="11">
                  <c:v>2010</c:v>
                </c:pt>
                <c:pt idx="12">
                  <c:v>2011</c:v>
                </c:pt>
                <c:pt idx="13">
                  <c:v>2011</c:v>
                </c:pt>
                <c:pt idx="14">
                  <c:v>2011</c:v>
                </c:pt>
                <c:pt idx="15">
                  <c:v>2011</c:v>
                </c:pt>
                <c:pt idx="16">
                  <c:v>2012</c:v>
                </c:pt>
                <c:pt idx="17">
                  <c:v>2012</c:v>
                </c:pt>
                <c:pt idx="18">
                  <c:v>2012</c:v>
                </c:pt>
                <c:pt idx="19">
                  <c:v>2012</c:v>
                </c:pt>
              </c:numCache>
            </c:numRef>
          </c:cat>
          <c:val>
            <c:numRef>
              <c:f>S.11_grafi_letni!$C$189:$C$208</c:f>
              <c:numCache>
                <c:formatCode>#,##0</c:formatCode>
                <c:ptCount val="20"/>
                <c:pt idx="0">
                  <c:v>822.37826899999948</c:v>
                </c:pt>
                <c:pt idx="1">
                  <c:v>1170.502289</c:v>
                </c:pt>
                <c:pt idx="2">
                  <c:v>831.24165899999946</c:v>
                </c:pt>
                <c:pt idx="3">
                  <c:v>303.80656700000003</c:v>
                </c:pt>
                <c:pt idx="4">
                  <c:v>246.98146100000039</c:v>
                </c:pt>
                <c:pt idx="5">
                  <c:v>-1.676864000000009</c:v>
                </c:pt>
                <c:pt idx="6">
                  <c:v>1.8918140000000676</c:v>
                </c:pt>
                <c:pt idx="7">
                  <c:v>-35.813711000000005</c:v>
                </c:pt>
                <c:pt idx="8">
                  <c:v>248.49595600000001</c:v>
                </c:pt>
                <c:pt idx="9">
                  <c:v>50.946733000000009</c:v>
                </c:pt>
                <c:pt idx="10">
                  <c:v>-49.137268000000006</c:v>
                </c:pt>
                <c:pt idx="11">
                  <c:v>-210.10321000000002</c:v>
                </c:pt>
                <c:pt idx="12">
                  <c:v>163.59274700000043</c:v>
                </c:pt>
                <c:pt idx="13">
                  <c:v>11.977021000000001</c:v>
                </c:pt>
                <c:pt idx="14">
                  <c:v>-248.28429199999999</c:v>
                </c:pt>
                <c:pt idx="15">
                  <c:v>-481.137879</c:v>
                </c:pt>
                <c:pt idx="16">
                  <c:v>35.524302000000013</c:v>
                </c:pt>
                <c:pt idx="17">
                  <c:v>-143.03205199999996</c:v>
                </c:pt>
                <c:pt idx="18">
                  <c:v>-209.72861700000001</c:v>
                </c:pt>
                <c:pt idx="19">
                  <c:v>-528.65660199999854</c:v>
                </c:pt>
              </c:numCache>
            </c:numRef>
          </c:val>
        </c:ser>
        <c:ser>
          <c:idx val="2"/>
          <c:order val="2"/>
          <c:tx>
            <c:strRef>
              <c:f>S.11_grafi_letni!$D$172</c:f>
              <c:strCache>
                <c:ptCount val="1"/>
                <c:pt idx="0">
                  <c:v>S.123</c:v>
                </c:pt>
              </c:strCache>
            </c:strRef>
          </c:tx>
          <c:spPr>
            <a:ln w="12700">
              <a:solidFill>
                <a:srgbClr val="FF3399"/>
              </a:solidFill>
            </a:ln>
            <a:effectLst>
              <a:outerShdw blurRad="50800" dist="50800" dir="5400000" algn="ctr" rotWithShape="0">
                <a:schemeClr val="bg1"/>
              </a:outerShdw>
            </a:effectLst>
          </c:spPr>
          <c:marker>
            <c:symbol val="triangle"/>
            <c:size val="2"/>
            <c:spPr>
              <a:solidFill>
                <a:srgbClr val="FF3399"/>
              </a:solidFill>
              <a:ln>
                <a:solidFill>
                  <a:srgbClr val="FF3399"/>
                </a:solidFill>
              </a:ln>
              <a:effectLst>
                <a:outerShdw blurRad="50800" dist="50800" dir="5400000" algn="ctr" rotWithShape="0">
                  <a:schemeClr val="bg1"/>
                </a:outerShdw>
              </a:effectLst>
            </c:spPr>
          </c:marker>
          <c:cat>
            <c:numRef>
              <c:f>S.11_grafi_letni!$A$189:$A$208</c:f>
              <c:numCache>
                <c:formatCode>General</c:formatCode>
                <c:ptCount val="20"/>
                <c:pt idx="0">
                  <c:v>2008</c:v>
                </c:pt>
                <c:pt idx="1">
                  <c:v>2008</c:v>
                </c:pt>
                <c:pt idx="2">
                  <c:v>2008</c:v>
                </c:pt>
                <c:pt idx="3">
                  <c:v>2008</c:v>
                </c:pt>
                <c:pt idx="4">
                  <c:v>2009</c:v>
                </c:pt>
                <c:pt idx="5">
                  <c:v>2009</c:v>
                </c:pt>
                <c:pt idx="6">
                  <c:v>2009</c:v>
                </c:pt>
                <c:pt idx="7">
                  <c:v>2009</c:v>
                </c:pt>
                <c:pt idx="8">
                  <c:v>2010</c:v>
                </c:pt>
                <c:pt idx="9">
                  <c:v>2010</c:v>
                </c:pt>
                <c:pt idx="10">
                  <c:v>2010</c:v>
                </c:pt>
                <c:pt idx="11">
                  <c:v>2010</c:v>
                </c:pt>
                <c:pt idx="12">
                  <c:v>2011</c:v>
                </c:pt>
                <c:pt idx="13">
                  <c:v>2011</c:v>
                </c:pt>
                <c:pt idx="14">
                  <c:v>2011</c:v>
                </c:pt>
                <c:pt idx="15">
                  <c:v>2011</c:v>
                </c:pt>
                <c:pt idx="16">
                  <c:v>2012</c:v>
                </c:pt>
                <c:pt idx="17">
                  <c:v>2012</c:v>
                </c:pt>
                <c:pt idx="18">
                  <c:v>2012</c:v>
                </c:pt>
                <c:pt idx="19">
                  <c:v>2012</c:v>
                </c:pt>
              </c:numCache>
            </c:numRef>
          </c:cat>
          <c:val>
            <c:numRef>
              <c:f>S.11_grafi_letni!$D$189:$D$208</c:f>
              <c:numCache>
                <c:formatCode>#,##0</c:formatCode>
                <c:ptCount val="20"/>
                <c:pt idx="0">
                  <c:v>326.7316759999988</c:v>
                </c:pt>
                <c:pt idx="1">
                  <c:v>160.00182924100022</c:v>
                </c:pt>
                <c:pt idx="2">
                  <c:v>64.357769077000114</c:v>
                </c:pt>
                <c:pt idx="3">
                  <c:v>150.22822384800034</c:v>
                </c:pt>
                <c:pt idx="4">
                  <c:v>77.5</c:v>
                </c:pt>
                <c:pt idx="5">
                  <c:v>44.255566000000201</c:v>
                </c:pt>
                <c:pt idx="6">
                  <c:v>86.444785480999826</c:v>
                </c:pt>
                <c:pt idx="7">
                  <c:v>-60.98692194550032</c:v>
                </c:pt>
                <c:pt idx="8">
                  <c:v>-21.578784690499752</c:v>
                </c:pt>
                <c:pt idx="9">
                  <c:v>28.162621255999955</c:v>
                </c:pt>
                <c:pt idx="10">
                  <c:v>-89</c:v>
                </c:pt>
                <c:pt idx="11">
                  <c:v>-142.15349399999999</c:v>
                </c:pt>
                <c:pt idx="12">
                  <c:v>-123.82809099999982</c:v>
                </c:pt>
                <c:pt idx="13">
                  <c:v>102.35837299999965</c:v>
                </c:pt>
                <c:pt idx="14">
                  <c:v>6.643219000000002</c:v>
                </c:pt>
                <c:pt idx="15">
                  <c:v>-292.95293837049928</c:v>
                </c:pt>
                <c:pt idx="16">
                  <c:v>-19.689812999999987</c:v>
                </c:pt>
                <c:pt idx="17">
                  <c:v>-4.6335069999999945</c:v>
                </c:pt>
                <c:pt idx="18">
                  <c:v>-56.798963000000093</c:v>
                </c:pt>
                <c:pt idx="19">
                  <c:v>-55.791585000000012</c:v>
                </c:pt>
              </c:numCache>
            </c:numRef>
          </c:val>
        </c:ser>
        <c:ser>
          <c:idx val="3"/>
          <c:order val="3"/>
          <c:tx>
            <c:strRef>
              <c:f>S.11_grafi_letni!$E$172</c:f>
              <c:strCache>
                <c:ptCount val="1"/>
                <c:pt idx="0">
                  <c:v>S.2</c:v>
                </c:pt>
              </c:strCache>
            </c:strRef>
          </c:tx>
          <c:spPr>
            <a:ln w="12700">
              <a:solidFill>
                <a:srgbClr val="FFC000"/>
              </a:solidFill>
            </a:ln>
          </c:spPr>
          <c:marker>
            <c:symbol val="x"/>
            <c:size val="2"/>
            <c:spPr>
              <a:ln>
                <a:solidFill>
                  <a:srgbClr val="FFC000"/>
                </a:solidFill>
              </a:ln>
            </c:spPr>
          </c:marker>
          <c:cat>
            <c:numRef>
              <c:f>S.11_grafi_letni!$A$189:$A$208</c:f>
              <c:numCache>
                <c:formatCode>General</c:formatCode>
                <c:ptCount val="20"/>
                <c:pt idx="0">
                  <c:v>2008</c:v>
                </c:pt>
                <c:pt idx="1">
                  <c:v>2008</c:v>
                </c:pt>
                <c:pt idx="2">
                  <c:v>2008</c:v>
                </c:pt>
                <c:pt idx="3">
                  <c:v>2008</c:v>
                </c:pt>
                <c:pt idx="4">
                  <c:v>2009</c:v>
                </c:pt>
                <c:pt idx="5">
                  <c:v>2009</c:v>
                </c:pt>
                <c:pt idx="6">
                  <c:v>2009</c:v>
                </c:pt>
                <c:pt idx="7">
                  <c:v>2009</c:v>
                </c:pt>
                <c:pt idx="8">
                  <c:v>2010</c:v>
                </c:pt>
                <c:pt idx="9">
                  <c:v>2010</c:v>
                </c:pt>
                <c:pt idx="10">
                  <c:v>2010</c:v>
                </c:pt>
                <c:pt idx="11">
                  <c:v>2010</c:v>
                </c:pt>
                <c:pt idx="12">
                  <c:v>2011</c:v>
                </c:pt>
                <c:pt idx="13">
                  <c:v>2011</c:v>
                </c:pt>
                <c:pt idx="14">
                  <c:v>2011</c:v>
                </c:pt>
                <c:pt idx="15">
                  <c:v>2011</c:v>
                </c:pt>
                <c:pt idx="16">
                  <c:v>2012</c:v>
                </c:pt>
                <c:pt idx="17">
                  <c:v>2012</c:v>
                </c:pt>
                <c:pt idx="18">
                  <c:v>2012</c:v>
                </c:pt>
                <c:pt idx="19">
                  <c:v>2012</c:v>
                </c:pt>
              </c:numCache>
            </c:numRef>
          </c:cat>
          <c:val>
            <c:numRef>
              <c:f>S.11_grafi_letni!$E$189:$E$208</c:f>
              <c:numCache>
                <c:formatCode>#,##0</c:formatCode>
                <c:ptCount val="20"/>
                <c:pt idx="0">
                  <c:v>112.14026600000012</c:v>
                </c:pt>
                <c:pt idx="1">
                  <c:v>100.7321089</c:v>
                </c:pt>
                <c:pt idx="2">
                  <c:v>461.31337959999928</c:v>
                </c:pt>
                <c:pt idx="3">
                  <c:v>285.46842869999995</c:v>
                </c:pt>
                <c:pt idx="4">
                  <c:v>24.083398899999949</c:v>
                </c:pt>
                <c:pt idx="5">
                  <c:v>-23.147254599999997</c:v>
                </c:pt>
                <c:pt idx="6">
                  <c:v>-70.440387700000002</c:v>
                </c:pt>
                <c:pt idx="7">
                  <c:v>-344.53132699999878</c:v>
                </c:pt>
                <c:pt idx="8">
                  <c:v>27.771356399999988</c:v>
                </c:pt>
                <c:pt idx="9">
                  <c:v>-67.427271500000003</c:v>
                </c:pt>
                <c:pt idx="10">
                  <c:v>126.23679039999998</c:v>
                </c:pt>
                <c:pt idx="11">
                  <c:v>93.420702900000009</c:v>
                </c:pt>
                <c:pt idx="12">
                  <c:v>196.45801950000049</c:v>
                </c:pt>
                <c:pt idx="13">
                  <c:v>102.59506570000002</c:v>
                </c:pt>
                <c:pt idx="14">
                  <c:v>244.6169064</c:v>
                </c:pt>
                <c:pt idx="15">
                  <c:v>551.65867240000011</c:v>
                </c:pt>
                <c:pt idx="16">
                  <c:v>224.7405801999995</c:v>
                </c:pt>
                <c:pt idx="17">
                  <c:v>-32.836327600000004</c:v>
                </c:pt>
                <c:pt idx="18">
                  <c:v>-18.871810200000031</c:v>
                </c:pt>
                <c:pt idx="19">
                  <c:v>24.974650199999992</c:v>
                </c:pt>
              </c:numCache>
            </c:numRef>
          </c:val>
        </c:ser>
        <c:marker val="1"/>
        <c:axId val="61685760"/>
        <c:axId val="61687680"/>
      </c:lineChart>
      <c:catAx>
        <c:axId val="61685760"/>
        <c:scaling>
          <c:orientation val="minMax"/>
        </c:scaling>
        <c:axPos val="b"/>
        <c:numFmt formatCode="General" sourceLinked="1"/>
        <c:tickLblPos val="low"/>
        <c:txPr>
          <a:bodyPr/>
          <a:lstStyle/>
          <a:p>
            <a:pPr>
              <a:defRPr sz="7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687680"/>
        <c:crosses val="autoZero"/>
        <c:auto val="1"/>
        <c:lblAlgn val="ctr"/>
        <c:lblOffset val="100"/>
        <c:tickLblSkip val="4"/>
        <c:tickMarkSkip val="4"/>
      </c:catAx>
      <c:valAx>
        <c:axId val="61687680"/>
        <c:scaling>
          <c:orientation val="minMax"/>
          <c:max val="1500"/>
          <c:min val="-600"/>
        </c:scaling>
        <c:axPos val="l"/>
        <c:majorGridlines/>
        <c:numFmt formatCode="#,##0" sourceLinked="1"/>
        <c:majorTickMark val="in"/>
        <c:tickLblPos val="nextTo"/>
        <c:txPr>
          <a:bodyPr/>
          <a:lstStyle/>
          <a:p>
            <a:pPr>
              <a:defRPr sz="7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685760"/>
        <c:crosses val="autoZero"/>
        <c:crossBetween val="between"/>
        <c:majorUnit val="300"/>
      </c:valAx>
    </c:plotArea>
    <c:legend>
      <c:legendPos val="b"/>
      <c:txPr>
        <a:bodyPr/>
        <a:lstStyle/>
        <a:p>
          <a:pPr>
            <a:defRPr sz="7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spPr>
    <a:ln>
      <a:solidFill>
        <a:schemeClr val="bg2"/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800">
                <a:latin typeface="Arial" pitchFamily="34" charset="0"/>
                <a:cs typeface="Arial" pitchFamily="34" charset="0"/>
              </a:defRPr>
            </a:pPr>
            <a:r>
              <a:rPr lang="en-GB" sz="800" b="1" i="0" u="none" strike="noStrike" baseline="0" noProof="0" dirty="0" smtClean="0"/>
              <a:t>Claims of S.122 from F.4</a:t>
            </a:r>
            <a:br>
              <a:rPr lang="en-GB" sz="800" b="1" i="0" u="none" strike="noStrike" baseline="0" noProof="0" dirty="0" smtClean="0"/>
            </a:br>
            <a:r>
              <a:rPr lang="en-GB" sz="800" b="0" i="0" u="none" strike="noStrike" baseline="0" noProof="0" dirty="0" smtClean="0"/>
              <a:t>(quarterly transactions, EUR million</a:t>
            </a:r>
            <a:r>
              <a:rPr lang="en-GB" sz="800" b="0" baseline="0" noProof="0" dirty="0" smtClean="0">
                <a:latin typeface="Arial" pitchFamily="34" charset="0"/>
                <a:cs typeface="Arial" pitchFamily="34" charset="0"/>
              </a:rPr>
              <a:t>)</a:t>
            </a:r>
            <a:endParaRPr lang="en-GB" sz="800" b="0" noProof="0" dirty="0">
              <a:latin typeface="Arial" pitchFamily="34" charset="0"/>
              <a:cs typeface="Arial" pitchFamily="34" charset="0"/>
            </a:endParaRPr>
          </a:p>
        </c:rich>
      </c:tx>
      <c:spPr>
        <a:noFill/>
      </c:spPr>
    </c:title>
    <c:view3D>
      <c:hPercent val="50"/>
      <c:depthPercent val="230"/>
      <c:rAngAx val="1"/>
    </c:view3D>
    <c:plotArea>
      <c:layout>
        <c:manualLayout>
          <c:layoutTarget val="inner"/>
          <c:xMode val="edge"/>
          <c:yMode val="edge"/>
          <c:x val="0.14162481534154017"/>
          <c:y val="0.18695769798117057"/>
          <c:w val="0.79895037875434849"/>
          <c:h val="0.60365882370063684"/>
        </c:manualLayout>
      </c:layout>
      <c:bar3DChart>
        <c:barDir val="col"/>
        <c:grouping val="stacked"/>
        <c:ser>
          <c:idx val="0"/>
          <c:order val="0"/>
          <c:tx>
            <c:strRef>
              <c:f>S122_grafi_letni!$D$181</c:f>
              <c:strCache>
                <c:ptCount val="1"/>
                <c:pt idx="0">
                  <c:v>S.11</c:v>
                </c:pt>
              </c:strCache>
            </c:strRef>
          </c:tx>
          <c:spPr>
            <a:solidFill>
              <a:srgbClr val="99CCFF"/>
            </a:solidFill>
          </c:spPr>
          <c:cat>
            <c:strRef>
              <c:f>S122_grafi_letni!$B$198:$B$218</c:f>
              <c:strCache>
                <c:ptCount val="21"/>
                <c:pt idx="0">
                  <c:v>2008</c:v>
                </c:pt>
                <c:pt idx="1">
                  <c:v>2008</c:v>
                </c:pt>
                <c:pt idx="2">
                  <c:v>2008</c:v>
                </c:pt>
                <c:pt idx="3">
                  <c:v>2008</c:v>
                </c:pt>
                <c:pt idx="4">
                  <c:v>2009</c:v>
                </c:pt>
                <c:pt idx="5">
                  <c:v>2009</c:v>
                </c:pt>
                <c:pt idx="6">
                  <c:v>2009</c:v>
                </c:pt>
                <c:pt idx="7">
                  <c:v>2009</c:v>
                </c:pt>
                <c:pt idx="8">
                  <c:v>2010</c:v>
                </c:pt>
                <c:pt idx="9">
                  <c:v>2010</c:v>
                </c:pt>
                <c:pt idx="10">
                  <c:v>2010</c:v>
                </c:pt>
                <c:pt idx="11">
                  <c:v>2010</c:v>
                </c:pt>
                <c:pt idx="12">
                  <c:v>2011</c:v>
                </c:pt>
                <c:pt idx="13">
                  <c:v>2011</c:v>
                </c:pt>
                <c:pt idx="14">
                  <c:v>2011</c:v>
                </c:pt>
                <c:pt idx="15">
                  <c:v>2011</c:v>
                </c:pt>
                <c:pt idx="16">
                  <c:v>2012</c:v>
                </c:pt>
                <c:pt idx="17">
                  <c:v>2012</c:v>
                </c:pt>
                <c:pt idx="18">
                  <c:v>2012</c:v>
                </c:pt>
                <c:pt idx="19">
                  <c:v>2012</c:v>
                </c:pt>
                <c:pt idx="20">
                  <c:v>2013</c:v>
                </c:pt>
              </c:strCache>
            </c:strRef>
          </c:cat>
          <c:val>
            <c:numRef>
              <c:f>S122_grafi_letni!$D$198:$D$218</c:f>
              <c:numCache>
                <c:formatCode>#,##0</c:formatCode>
                <c:ptCount val="21"/>
                <c:pt idx="0">
                  <c:v>822</c:v>
                </c:pt>
                <c:pt idx="1">
                  <c:v>1171</c:v>
                </c:pt>
                <c:pt idx="2">
                  <c:v>831</c:v>
                </c:pt>
                <c:pt idx="3">
                  <c:v>304</c:v>
                </c:pt>
                <c:pt idx="4" formatCode="General">
                  <c:v>247</c:v>
                </c:pt>
                <c:pt idx="5" formatCode="General">
                  <c:v>-2</c:v>
                </c:pt>
                <c:pt idx="6" formatCode="General">
                  <c:v>2</c:v>
                </c:pt>
                <c:pt idx="7" formatCode="General">
                  <c:v>-36</c:v>
                </c:pt>
                <c:pt idx="8" formatCode="General">
                  <c:v>249</c:v>
                </c:pt>
                <c:pt idx="9" formatCode="General">
                  <c:v>51</c:v>
                </c:pt>
                <c:pt idx="10" formatCode="General">
                  <c:v>-49</c:v>
                </c:pt>
                <c:pt idx="11">
                  <c:v>-210</c:v>
                </c:pt>
                <c:pt idx="12">
                  <c:v>164</c:v>
                </c:pt>
                <c:pt idx="13" formatCode="General">
                  <c:v>12</c:v>
                </c:pt>
                <c:pt idx="14">
                  <c:v>-248</c:v>
                </c:pt>
                <c:pt idx="15" formatCode="General">
                  <c:v>-481</c:v>
                </c:pt>
                <c:pt idx="16" formatCode="General">
                  <c:v>36</c:v>
                </c:pt>
                <c:pt idx="17" formatCode="General">
                  <c:v>-143</c:v>
                </c:pt>
                <c:pt idx="18" formatCode="General">
                  <c:v>-210</c:v>
                </c:pt>
                <c:pt idx="19" formatCode="General">
                  <c:v>-529</c:v>
                </c:pt>
                <c:pt idx="20" formatCode="General">
                  <c:v>-271</c:v>
                </c:pt>
              </c:numCache>
            </c:numRef>
          </c:val>
        </c:ser>
        <c:ser>
          <c:idx val="1"/>
          <c:order val="1"/>
          <c:tx>
            <c:strRef>
              <c:f>S122_grafi_letni!$E$181</c:f>
              <c:strCache>
                <c:ptCount val="1"/>
                <c:pt idx="0">
                  <c:v>S.12</c:v>
                </c:pt>
              </c:strCache>
            </c:strRef>
          </c:tx>
          <c:spPr>
            <a:solidFill>
              <a:srgbClr val="00CC99"/>
            </a:solidFill>
          </c:spPr>
          <c:cat>
            <c:strRef>
              <c:f>S122_grafi_letni!$B$198:$B$218</c:f>
              <c:strCache>
                <c:ptCount val="21"/>
                <c:pt idx="0">
                  <c:v>2008</c:v>
                </c:pt>
                <c:pt idx="1">
                  <c:v>2008</c:v>
                </c:pt>
                <c:pt idx="2">
                  <c:v>2008</c:v>
                </c:pt>
                <c:pt idx="3">
                  <c:v>2008</c:v>
                </c:pt>
                <c:pt idx="4">
                  <c:v>2009</c:v>
                </c:pt>
                <c:pt idx="5">
                  <c:v>2009</c:v>
                </c:pt>
                <c:pt idx="6">
                  <c:v>2009</c:v>
                </c:pt>
                <c:pt idx="7">
                  <c:v>2009</c:v>
                </c:pt>
                <c:pt idx="8">
                  <c:v>2010</c:v>
                </c:pt>
                <c:pt idx="9">
                  <c:v>2010</c:v>
                </c:pt>
                <c:pt idx="10">
                  <c:v>2010</c:v>
                </c:pt>
                <c:pt idx="11">
                  <c:v>2010</c:v>
                </c:pt>
                <c:pt idx="12">
                  <c:v>2011</c:v>
                </c:pt>
                <c:pt idx="13">
                  <c:v>2011</c:v>
                </c:pt>
                <c:pt idx="14">
                  <c:v>2011</c:v>
                </c:pt>
                <c:pt idx="15">
                  <c:v>2011</c:v>
                </c:pt>
                <c:pt idx="16">
                  <c:v>2012</c:v>
                </c:pt>
                <c:pt idx="17">
                  <c:v>2012</c:v>
                </c:pt>
                <c:pt idx="18">
                  <c:v>2012</c:v>
                </c:pt>
                <c:pt idx="19">
                  <c:v>2012</c:v>
                </c:pt>
                <c:pt idx="20">
                  <c:v>2013</c:v>
                </c:pt>
              </c:strCache>
            </c:strRef>
          </c:cat>
          <c:val>
            <c:numRef>
              <c:f>S122_grafi_letni!$E$198:$E$218</c:f>
              <c:numCache>
                <c:formatCode>#,##0</c:formatCode>
                <c:ptCount val="21"/>
                <c:pt idx="0">
                  <c:v>198</c:v>
                </c:pt>
                <c:pt idx="1">
                  <c:v>278</c:v>
                </c:pt>
                <c:pt idx="2">
                  <c:v>221</c:v>
                </c:pt>
                <c:pt idx="3">
                  <c:v>533</c:v>
                </c:pt>
                <c:pt idx="4" formatCode="General">
                  <c:v>241</c:v>
                </c:pt>
                <c:pt idx="5" formatCode="General">
                  <c:v>165</c:v>
                </c:pt>
                <c:pt idx="6" formatCode="General">
                  <c:v>-48</c:v>
                </c:pt>
                <c:pt idx="7" formatCode="General">
                  <c:v>291</c:v>
                </c:pt>
                <c:pt idx="8" formatCode="General">
                  <c:v>-76</c:v>
                </c:pt>
                <c:pt idx="9" formatCode="General">
                  <c:v>211</c:v>
                </c:pt>
                <c:pt idx="10" formatCode="General">
                  <c:v>-87</c:v>
                </c:pt>
                <c:pt idx="11">
                  <c:v>365</c:v>
                </c:pt>
                <c:pt idx="12">
                  <c:v>-132</c:v>
                </c:pt>
                <c:pt idx="13" formatCode="General">
                  <c:v>-129</c:v>
                </c:pt>
                <c:pt idx="14">
                  <c:v>50</c:v>
                </c:pt>
                <c:pt idx="15" formatCode="General">
                  <c:v>-64</c:v>
                </c:pt>
                <c:pt idx="16" formatCode="General">
                  <c:v>-136</c:v>
                </c:pt>
                <c:pt idx="17" formatCode="General">
                  <c:v>7</c:v>
                </c:pt>
                <c:pt idx="18" formatCode="General">
                  <c:v>-78</c:v>
                </c:pt>
                <c:pt idx="19" formatCode="General">
                  <c:v>-102</c:v>
                </c:pt>
                <c:pt idx="20" formatCode="General">
                  <c:v>-76</c:v>
                </c:pt>
              </c:numCache>
            </c:numRef>
          </c:val>
        </c:ser>
        <c:ser>
          <c:idx val="2"/>
          <c:order val="2"/>
          <c:tx>
            <c:strRef>
              <c:f>S122_grafi_letni!$F$181</c:f>
              <c:strCache>
                <c:ptCount val="1"/>
                <c:pt idx="0">
                  <c:v>S.13</c:v>
                </c:pt>
              </c:strCache>
            </c:strRef>
          </c:tx>
          <c:spPr>
            <a:solidFill>
              <a:srgbClr val="FE2D95"/>
            </a:solidFill>
          </c:spPr>
          <c:cat>
            <c:strRef>
              <c:f>S122_grafi_letni!$B$198:$B$218</c:f>
              <c:strCache>
                <c:ptCount val="21"/>
                <c:pt idx="0">
                  <c:v>2008</c:v>
                </c:pt>
                <c:pt idx="1">
                  <c:v>2008</c:v>
                </c:pt>
                <c:pt idx="2">
                  <c:v>2008</c:v>
                </c:pt>
                <c:pt idx="3">
                  <c:v>2008</c:v>
                </c:pt>
                <c:pt idx="4">
                  <c:v>2009</c:v>
                </c:pt>
                <c:pt idx="5">
                  <c:v>2009</c:v>
                </c:pt>
                <c:pt idx="6">
                  <c:v>2009</c:v>
                </c:pt>
                <c:pt idx="7">
                  <c:v>2009</c:v>
                </c:pt>
                <c:pt idx="8">
                  <c:v>2010</c:v>
                </c:pt>
                <c:pt idx="9">
                  <c:v>2010</c:v>
                </c:pt>
                <c:pt idx="10">
                  <c:v>2010</c:v>
                </c:pt>
                <c:pt idx="11">
                  <c:v>2010</c:v>
                </c:pt>
                <c:pt idx="12">
                  <c:v>2011</c:v>
                </c:pt>
                <c:pt idx="13">
                  <c:v>2011</c:v>
                </c:pt>
                <c:pt idx="14">
                  <c:v>2011</c:v>
                </c:pt>
                <c:pt idx="15">
                  <c:v>2011</c:v>
                </c:pt>
                <c:pt idx="16">
                  <c:v>2012</c:v>
                </c:pt>
                <c:pt idx="17">
                  <c:v>2012</c:v>
                </c:pt>
                <c:pt idx="18">
                  <c:v>2012</c:v>
                </c:pt>
                <c:pt idx="19">
                  <c:v>2012</c:v>
                </c:pt>
                <c:pt idx="20">
                  <c:v>2013</c:v>
                </c:pt>
              </c:strCache>
            </c:strRef>
          </c:cat>
          <c:val>
            <c:numRef>
              <c:f>S122_grafi_letni!$F$198:$F$218</c:f>
              <c:numCache>
                <c:formatCode>#,##0</c:formatCode>
                <c:ptCount val="21"/>
                <c:pt idx="0">
                  <c:v>-5</c:v>
                </c:pt>
                <c:pt idx="1">
                  <c:v>-63</c:v>
                </c:pt>
                <c:pt idx="2">
                  <c:v>37</c:v>
                </c:pt>
                <c:pt idx="3">
                  <c:v>76</c:v>
                </c:pt>
                <c:pt idx="4" formatCode="General">
                  <c:v>40</c:v>
                </c:pt>
                <c:pt idx="5" formatCode="General">
                  <c:v>45</c:v>
                </c:pt>
                <c:pt idx="6" formatCode="General">
                  <c:v>96</c:v>
                </c:pt>
                <c:pt idx="7" formatCode="General">
                  <c:v>52</c:v>
                </c:pt>
                <c:pt idx="8" formatCode="General">
                  <c:v>4</c:v>
                </c:pt>
                <c:pt idx="9" formatCode="General">
                  <c:v>78</c:v>
                </c:pt>
                <c:pt idx="10" formatCode="General">
                  <c:v>187</c:v>
                </c:pt>
                <c:pt idx="11">
                  <c:v>156</c:v>
                </c:pt>
                <c:pt idx="12">
                  <c:v>17</c:v>
                </c:pt>
                <c:pt idx="13" formatCode="General">
                  <c:v>-18</c:v>
                </c:pt>
                <c:pt idx="14">
                  <c:v>-4</c:v>
                </c:pt>
                <c:pt idx="15" formatCode="General">
                  <c:v>63</c:v>
                </c:pt>
                <c:pt idx="16" formatCode="General">
                  <c:v>308</c:v>
                </c:pt>
                <c:pt idx="17" formatCode="General">
                  <c:v>-4</c:v>
                </c:pt>
                <c:pt idx="18" formatCode="General">
                  <c:v>-6</c:v>
                </c:pt>
                <c:pt idx="19" formatCode="General">
                  <c:v>213</c:v>
                </c:pt>
                <c:pt idx="20" formatCode="General">
                  <c:v>-3</c:v>
                </c:pt>
              </c:numCache>
            </c:numRef>
          </c:val>
        </c:ser>
        <c:ser>
          <c:idx val="3"/>
          <c:order val="3"/>
          <c:tx>
            <c:strRef>
              <c:f>S122_grafi_letni!$G$181</c:f>
              <c:strCache>
                <c:ptCount val="1"/>
                <c:pt idx="0">
                  <c:v>S.14</c:v>
                </c:pt>
              </c:strCache>
            </c:strRef>
          </c:tx>
          <c:spPr>
            <a:solidFill>
              <a:srgbClr val="CCFF99"/>
            </a:solidFill>
          </c:spPr>
          <c:cat>
            <c:strRef>
              <c:f>S122_grafi_letni!$B$198:$B$218</c:f>
              <c:strCache>
                <c:ptCount val="21"/>
                <c:pt idx="0">
                  <c:v>2008</c:v>
                </c:pt>
                <c:pt idx="1">
                  <c:v>2008</c:v>
                </c:pt>
                <c:pt idx="2">
                  <c:v>2008</c:v>
                </c:pt>
                <c:pt idx="3">
                  <c:v>2008</c:v>
                </c:pt>
                <c:pt idx="4">
                  <c:v>2009</c:v>
                </c:pt>
                <c:pt idx="5">
                  <c:v>2009</c:v>
                </c:pt>
                <c:pt idx="6">
                  <c:v>2009</c:v>
                </c:pt>
                <c:pt idx="7">
                  <c:v>2009</c:v>
                </c:pt>
                <c:pt idx="8">
                  <c:v>2010</c:v>
                </c:pt>
                <c:pt idx="9">
                  <c:v>2010</c:v>
                </c:pt>
                <c:pt idx="10">
                  <c:v>2010</c:v>
                </c:pt>
                <c:pt idx="11">
                  <c:v>2010</c:v>
                </c:pt>
                <c:pt idx="12">
                  <c:v>2011</c:v>
                </c:pt>
                <c:pt idx="13">
                  <c:v>2011</c:v>
                </c:pt>
                <c:pt idx="14">
                  <c:v>2011</c:v>
                </c:pt>
                <c:pt idx="15">
                  <c:v>2011</c:v>
                </c:pt>
                <c:pt idx="16">
                  <c:v>2012</c:v>
                </c:pt>
                <c:pt idx="17">
                  <c:v>2012</c:v>
                </c:pt>
                <c:pt idx="18">
                  <c:v>2012</c:v>
                </c:pt>
                <c:pt idx="19">
                  <c:v>2012</c:v>
                </c:pt>
                <c:pt idx="20">
                  <c:v>2013</c:v>
                </c:pt>
              </c:strCache>
            </c:strRef>
          </c:cat>
          <c:val>
            <c:numRef>
              <c:f>S122_grafi_letni!$G$198:$G$218</c:f>
              <c:numCache>
                <c:formatCode>General</c:formatCode>
                <c:ptCount val="21"/>
                <c:pt idx="0">
                  <c:v>282</c:v>
                </c:pt>
                <c:pt idx="1">
                  <c:v>254</c:v>
                </c:pt>
                <c:pt idx="2">
                  <c:v>262</c:v>
                </c:pt>
                <c:pt idx="3">
                  <c:v>93</c:v>
                </c:pt>
                <c:pt idx="4">
                  <c:v>55</c:v>
                </c:pt>
                <c:pt idx="5">
                  <c:v>88</c:v>
                </c:pt>
                <c:pt idx="6">
                  <c:v>276</c:v>
                </c:pt>
                <c:pt idx="7">
                  <c:v>165</c:v>
                </c:pt>
                <c:pt idx="8">
                  <c:v>159</c:v>
                </c:pt>
                <c:pt idx="9">
                  <c:v>207</c:v>
                </c:pt>
                <c:pt idx="10">
                  <c:v>185</c:v>
                </c:pt>
                <c:pt idx="11" formatCode="#,##0">
                  <c:v>106</c:v>
                </c:pt>
                <c:pt idx="12" formatCode="#,##0">
                  <c:v>42</c:v>
                </c:pt>
                <c:pt idx="13">
                  <c:v>62</c:v>
                </c:pt>
                <c:pt idx="14" formatCode="#,##0">
                  <c:v>62</c:v>
                </c:pt>
                <c:pt idx="15">
                  <c:v>-5</c:v>
                </c:pt>
                <c:pt idx="16">
                  <c:v>-46</c:v>
                </c:pt>
                <c:pt idx="17">
                  <c:v>-47</c:v>
                </c:pt>
                <c:pt idx="18">
                  <c:v>-5</c:v>
                </c:pt>
                <c:pt idx="19">
                  <c:v>-43</c:v>
                </c:pt>
                <c:pt idx="20">
                  <c:v>-89</c:v>
                </c:pt>
              </c:numCache>
            </c:numRef>
          </c:val>
        </c:ser>
        <c:ser>
          <c:idx val="4"/>
          <c:order val="4"/>
          <c:tx>
            <c:strRef>
              <c:f>S122_grafi_letni!$H$181</c:f>
              <c:strCache>
                <c:ptCount val="1"/>
                <c:pt idx="0">
                  <c:v>S.2</c:v>
                </c:pt>
              </c:strCache>
            </c:strRef>
          </c:tx>
          <c:spPr>
            <a:solidFill>
              <a:srgbClr val="FF7C80"/>
            </a:solidFill>
          </c:spPr>
          <c:cat>
            <c:strRef>
              <c:f>S122_grafi_letni!$B$198:$B$218</c:f>
              <c:strCache>
                <c:ptCount val="21"/>
                <c:pt idx="0">
                  <c:v>2008</c:v>
                </c:pt>
                <c:pt idx="1">
                  <c:v>2008</c:v>
                </c:pt>
                <c:pt idx="2">
                  <c:v>2008</c:v>
                </c:pt>
                <c:pt idx="3">
                  <c:v>2008</c:v>
                </c:pt>
                <c:pt idx="4">
                  <c:v>2009</c:v>
                </c:pt>
                <c:pt idx="5">
                  <c:v>2009</c:v>
                </c:pt>
                <c:pt idx="6">
                  <c:v>2009</c:v>
                </c:pt>
                <c:pt idx="7">
                  <c:v>2009</c:v>
                </c:pt>
                <c:pt idx="8">
                  <c:v>2010</c:v>
                </c:pt>
                <c:pt idx="9">
                  <c:v>2010</c:v>
                </c:pt>
                <c:pt idx="10">
                  <c:v>2010</c:v>
                </c:pt>
                <c:pt idx="11">
                  <c:v>2010</c:v>
                </c:pt>
                <c:pt idx="12">
                  <c:v>2011</c:v>
                </c:pt>
                <c:pt idx="13">
                  <c:v>2011</c:v>
                </c:pt>
                <c:pt idx="14">
                  <c:v>2011</c:v>
                </c:pt>
                <c:pt idx="15">
                  <c:v>2011</c:v>
                </c:pt>
                <c:pt idx="16">
                  <c:v>2012</c:v>
                </c:pt>
                <c:pt idx="17">
                  <c:v>2012</c:v>
                </c:pt>
                <c:pt idx="18">
                  <c:v>2012</c:v>
                </c:pt>
                <c:pt idx="19">
                  <c:v>2012</c:v>
                </c:pt>
                <c:pt idx="20">
                  <c:v>2013</c:v>
                </c:pt>
              </c:strCache>
            </c:strRef>
          </c:cat>
          <c:val>
            <c:numRef>
              <c:f>S122_grafi_letni!$H$198:$H$218</c:f>
              <c:numCache>
                <c:formatCode>#,##0</c:formatCode>
                <c:ptCount val="21"/>
                <c:pt idx="0">
                  <c:v>167</c:v>
                </c:pt>
                <c:pt idx="1">
                  <c:v>241</c:v>
                </c:pt>
                <c:pt idx="2">
                  <c:v>99</c:v>
                </c:pt>
                <c:pt idx="3">
                  <c:v>20</c:v>
                </c:pt>
                <c:pt idx="4" formatCode="General">
                  <c:v>-74</c:v>
                </c:pt>
                <c:pt idx="5" formatCode="General">
                  <c:v>72</c:v>
                </c:pt>
                <c:pt idx="6" formatCode="General">
                  <c:v>74</c:v>
                </c:pt>
                <c:pt idx="7" formatCode="General">
                  <c:v>27</c:v>
                </c:pt>
                <c:pt idx="8" formatCode="General">
                  <c:v>-27</c:v>
                </c:pt>
                <c:pt idx="9" formatCode="General">
                  <c:v>-13</c:v>
                </c:pt>
                <c:pt idx="10" formatCode="General">
                  <c:v>7</c:v>
                </c:pt>
                <c:pt idx="11">
                  <c:v>0</c:v>
                </c:pt>
                <c:pt idx="12">
                  <c:v>-9</c:v>
                </c:pt>
                <c:pt idx="13" formatCode="General">
                  <c:v>-26</c:v>
                </c:pt>
                <c:pt idx="14">
                  <c:v>23</c:v>
                </c:pt>
                <c:pt idx="15" formatCode="General">
                  <c:v>-60</c:v>
                </c:pt>
                <c:pt idx="16" formatCode="General">
                  <c:v>-73</c:v>
                </c:pt>
                <c:pt idx="17" formatCode="General">
                  <c:v>-121</c:v>
                </c:pt>
                <c:pt idx="18" formatCode="General">
                  <c:v>-84</c:v>
                </c:pt>
                <c:pt idx="19" formatCode="General">
                  <c:v>155</c:v>
                </c:pt>
                <c:pt idx="20" formatCode="General">
                  <c:v>-44</c:v>
                </c:pt>
              </c:numCache>
            </c:numRef>
          </c:val>
        </c:ser>
        <c:gapWidth val="40"/>
        <c:gapDepth val="0"/>
        <c:shape val="box"/>
        <c:axId val="61748736"/>
        <c:axId val="61750272"/>
        <c:axId val="0"/>
      </c:bar3DChart>
      <c:catAx>
        <c:axId val="61748736"/>
        <c:scaling>
          <c:orientation val="minMax"/>
        </c:scaling>
        <c:axPos val="b"/>
        <c:majorGridlines/>
        <c:numFmt formatCode="General" sourceLinked="1"/>
        <c:majorTickMark val="none"/>
        <c:tickLblPos val="low"/>
        <c:txPr>
          <a:bodyPr/>
          <a:lstStyle/>
          <a:p>
            <a:pPr>
              <a:defRPr sz="7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750272"/>
        <c:crosses val="autoZero"/>
        <c:auto val="1"/>
        <c:lblAlgn val="ctr"/>
        <c:lblOffset val="100"/>
        <c:tickLblSkip val="4"/>
        <c:tickMarkSkip val="4"/>
        <c:noMultiLvlLbl val="1"/>
      </c:catAx>
      <c:valAx>
        <c:axId val="61750272"/>
        <c:scaling>
          <c:orientation val="minMax"/>
        </c:scaling>
        <c:axPos val="l"/>
        <c:majorGridlines/>
        <c:numFmt formatCode="#,##0" sourceLinked="0"/>
        <c:majorTickMark val="none"/>
        <c:tickLblPos val="nextTo"/>
        <c:txPr>
          <a:bodyPr/>
          <a:lstStyle/>
          <a:p>
            <a:pPr>
              <a:defRPr sz="7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748736"/>
        <c:crosses val="autoZero"/>
        <c:crossBetween val="between"/>
      </c:valAx>
    </c:plotArea>
    <c:legend>
      <c:legendPos val="b"/>
      <c:txPr>
        <a:bodyPr/>
        <a:lstStyle/>
        <a:p>
          <a:pPr>
            <a:defRPr sz="7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spPr>
    <a:ln>
      <a:solidFill>
        <a:schemeClr val="bg2"/>
      </a:solidFill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800">
                <a:latin typeface="Arial" pitchFamily="34" charset="0"/>
                <a:cs typeface="Arial" pitchFamily="34" charset="0"/>
              </a:defRPr>
            </a:pPr>
            <a:r>
              <a:rPr lang="en-GB" sz="800" b="1" i="0" u="none" strike="noStrike" baseline="0" noProof="0" dirty="0" smtClean="0"/>
              <a:t>Liabilities of S.122 to S.2 from F.2, F.3 and F.4</a:t>
            </a:r>
          </a:p>
          <a:p>
            <a:pPr>
              <a:defRPr sz="800">
                <a:latin typeface="Arial" pitchFamily="34" charset="0"/>
                <a:cs typeface="Arial" pitchFamily="34" charset="0"/>
              </a:defRPr>
            </a:pPr>
            <a:r>
              <a:rPr lang="en-GB" sz="800" b="0" i="0" u="none" strike="noStrike" baseline="0" noProof="0" dirty="0" smtClean="0"/>
              <a:t>(quarterly transactions, EUR million</a:t>
            </a:r>
            <a:r>
              <a:rPr lang="en-GB" sz="800" b="0" baseline="0" noProof="0" dirty="0" smtClean="0">
                <a:latin typeface="Arial" pitchFamily="34" charset="0"/>
                <a:cs typeface="Arial" pitchFamily="34" charset="0"/>
              </a:rPr>
              <a:t>)</a:t>
            </a:r>
            <a:endParaRPr lang="en-GB" sz="800" b="0" noProof="0" dirty="0">
              <a:latin typeface="Arial" pitchFamily="34" charset="0"/>
              <a:cs typeface="Arial" pitchFamily="34" charset="0"/>
            </a:endParaRPr>
          </a:p>
        </c:rich>
      </c:tx>
    </c:title>
    <c:view3D>
      <c:hPercent val="50"/>
      <c:depthPercent val="230"/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S122_grafi_letni!$D$314</c:f>
              <c:strCache>
                <c:ptCount val="1"/>
                <c:pt idx="0">
                  <c:v>F.2</c:v>
                </c:pt>
              </c:strCache>
            </c:strRef>
          </c:tx>
          <c:spPr>
            <a:solidFill>
              <a:srgbClr val="99CCFF"/>
            </a:solidFill>
          </c:spPr>
          <c:cat>
            <c:strRef>
              <c:f>S122_grafi_letni!$B$331:$B$351</c:f>
              <c:strCache>
                <c:ptCount val="21"/>
                <c:pt idx="0">
                  <c:v>2008</c:v>
                </c:pt>
                <c:pt idx="1">
                  <c:v>2008</c:v>
                </c:pt>
                <c:pt idx="2">
                  <c:v>2008</c:v>
                </c:pt>
                <c:pt idx="3">
                  <c:v>2008</c:v>
                </c:pt>
                <c:pt idx="4">
                  <c:v>2009</c:v>
                </c:pt>
                <c:pt idx="5">
                  <c:v>2009</c:v>
                </c:pt>
                <c:pt idx="6">
                  <c:v>2009</c:v>
                </c:pt>
                <c:pt idx="7">
                  <c:v>2009</c:v>
                </c:pt>
                <c:pt idx="8">
                  <c:v>2010</c:v>
                </c:pt>
                <c:pt idx="9">
                  <c:v>2010</c:v>
                </c:pt>
                <c:pt idx="10">
                  <c:v>2010</c:v>
                </c:pt>
                <c:pt idx="11">
                  <c:v>2010</c:v>
                </c:pt>
                <c:pt idx="12">
                  <c:v>2011</c:v>
                </c:pt>
                <c:pt idx="13">
                  <c:v>2011</c:v>
                </c:pt>
                <c:pt idx="14">
                  <c:v>2011</c:v>
                </c:pt>
                <c:pt idx="15">
                  <c:v>2011</c:v>
                </c:pt>
                <c:pt idx="16">
                  <c:v>2012</c:v>
                </c:pt>
                <c:pt idx="17">
                  <c:v>2012</c:v>
                </c:pt>
                <c:pt idx="18">
                  <c:v>2012</c:v>
                </c:pt>
                <c:pt idx="19">
                  <c:v>2012</c:v>
                </c:pt>
                <c:pt idx="20">
                  <c:v>2013</c:v>
                </c:pt>
              </c:strCache>
            </c:strRef>
          </c:cat>
          <c:val>
            <c:numRef>
              <c:f>S122_grafi_letni!$D$331:$D$351</c:f>
              <c:numCache>
                <c:formatCode>#,##0</c:formatCode>
                <c:ptCount val="21"/>
                <c:pt idx="0">
                  <c:v>353</c:v>
                </c:pt>
                <c:pt idx="1">
                  <c:v>1189</c:v>
                </c:pt>
                <c:pt idx="2">
                  <c:v>-387</c:v>
                </c:pt>
                <c:pt idx="3">
                  <c:v>-814</c:v>
                </c:pt>
                <c:pt idx="4">
                  <c:v>-522</c:v>
                </c:pt>
                <c:pt idx="5">
                  <c:v>-729</c:v>
                </c:pt>
                <c:pt idx="6">
                  <c:v>-245</c:v>
                </c:pt>
                <c:pt idx="7">
                  <c:v>50</c:v>
                </c:pt>
                <c:pt idx="8" formatCode="General">
                  <c:v>-583</c:v>
                </c:pt>
                <c:pt idx="9" formatCode="General">
                  <c:v>106</c:v>
                </c:pt>
                <c:pt idx="10" formatCode="General">
                  <c:v>24</c:v>
                </c:pt>
                <c:pt idx="11">
                  <c:v>-160</c:v>
                </c:pt>
                <c:pt idx="12">
                  <c:v>-245</c:v>
                </c:pt>
                <c:pt idx="13" formatCode="General">
                  <c:v>-63</c:v>
                </c:pt>
                <c:pt idx="14">
                  <c:v>-250</c:v>
                </c:pt>
                <c:pt idx="15" formatCode="General">
                  <c:v>-576</c:v>
                </c:pt>
                <c:pt idx="16">
                  <c:v>-314</c:v>
                </c:pt>
                <c:pt idx="17" formatCode="General">
                  <c:v>-85</c:v>
                </c:pt>
                <c:pt idx="18" formatCode="General">
                  <c:v>-84</c:v>
                </c:pt>
                <c:pt idx="19" formatCode="General">
                  <c:v>-263</c:v>
                </c:pt>
                <c:pt idx="20" formatCode="0">
                  <c:v>-305.20999999999964</c:v>
                </c:pt>
              </c:numCache>
            </c:numRef>
          </c:val>
        </c:ser>
        <c:ser>
          <c:idx val="1"/>
          <c:order val="1"/>
          <c:tx>
            <c:strRef>
              <c:f>S122_grafi_letni!$E$314</c:f>
              <c:strCache>
                <c:ptCount val="1"/>
                <c:pt idx="0">
                  <c:v>F.3</c:v>
                </c:pt>
              </c:strCache>
            </c:strRef>
          </c:tx>
          <c:spPr>
            <a:solidFill>
              <a:srgbClr val="00CC99"/>
            </a:solidFill>
          </c:spPr>
          <c:cat>
            <c:strRef>
              <c:f>S122_grafi_letni!$B$331:$B$351</c:f>
              <c:strCache>
                <c:ptCount val="21"/>
                <c:pt idx="0">
                  <c:v>2008</c:v>
                </c:pt>
                <c:pt idx="1">
                  <c:v>2008</c:v>
                </c:pt>
                <c:pt idx="2">
                  <c:v>2008</c:v>
                </c:pt>
                <c:pt idx="3">
                  <c:v>2008</c:v>
                </c:pt>
                <c:pt idx="4">
                  <c:v>2009</c:v>
                </c:pt>
                <c:pt idx="5">
                  <c:v>2009</c:v>
                </c:pt>
                <c:pt idx="6">
                  <c:v>2009</c:v>
                </c:pt>
                <c:pt idx="7">
                  <c:v>2009</c:v>
                </c:pt>
                <c:pt idx="8">
                  <c:v>2010</c:v>
                </c:pt>
                <c:pt idx="9">
                  <c:v>2010</c:v>
                </c:pt>
                <c:pt idx="10">
                  <c:v>2010</c:v>
                </c:pt>
                <c:pt idx="11">
                  <c:v>2010</c:v>
                </c:pt>
                <c:pt idx="12">
                  <c:v>2011</c:v>
                </c:pt>
                <c:pt idx="13">
                  <c:v>2011</c:v>
                </c:pt>
                <c:pt idx="14">
                  <c:v>2011</c:v>
                </c:pt>
                <c:pt idx="15">
                  <c:v>2011</c:v>
                </c:pt>
                <c:pt idx="16">
                  <c:v>2012</c:v>
                </c:pt>
                <c:pt idx="17">
                  <c:v>2012</c:v>
                </c:pt>
                <c:pt idx="18">
                  <c:v>2012</c:v>
                </c:pt>
                <c:pt idx="19">
                  <c:v>2012</c:v>
                </c:pt>
                <c:pt idx="20">
                  <c:v>2013</c:v>
                </c:pt>
              </c:strCache>
            </c:strRef>
          </c:cat>
          <c:val>
            <c:numRef>
              <c:f>S122_grafi_letni!$E$331:$E$351</c:f>
              <c:numCache>
                <c:formatCode>#,##0</c:formatCode>
                <c:ptCount val="21"/>
                <c:pt idx="0">
                  <c:v>8</c:v>
                </c:pt>
                <c:pt idx="1">
                  <c:v>79</c:v>
                </c:pt>
                <c:pt idx="2">
                  <c:v>12</c:v>
                </c:pt>
                <c:pt idx="3">
                  <c:v>8</c:v>
                </c:pt>
                <c:pt idx="4">
                  <c:v>-11</c:v>
                </c:pt>
                <c:pt idx="5">
                  <c:v>-143</c:v>
                </c:pt>
                <c:pt idx="6">
                  <c:v>1848</c:v>
                </c:pt>
                <c:pt idx="7">
                  <c:v>-57</c:v>
                </c:pt>
                <c:pt idx="8" formatCode="General">
                  <c:v>8</c:v>
                </c:pt>
                <c:pt idx="9" formatCode="General">
                  <c:v>612</c:v>
                </c:pt>
                <c:pt idx="10" formatCode="General">
                  <c:v>-14</c:v>
                </c:pt>
                <c:pt idx="11">
                  <c:v>6</c:v>
                </c:pt>
                <c:pt idx="12">
                  <c:v>186</c:v>
                </c:pt>
                <c:pt idx="13" formatCode="General">
                  <c:v>-292</c:v>
                </c:pt>
                <c:pt idx="14">
                  <c:v>-249</c:v>
                </c:pt>
                <c:pt idx="15" formatCode="General">
                  <c:v>111</c:v>
                </c:pt>
                <c:pt idx="16">
                  <c:v>-347</c:v>
                </c:pt>
                <c:pt idx="17" formatCode="General">
                  <c:v>-139</c:v>
                </c:pt>
                <c:pt idx="18" formatCode="General">
                  <c:v>-806</c:v>
                </c:pt>
                <c:pt idx="19" formatCode="General">
                  <c:v>-135</c:v>
                </c:pt>
                <c:pt idx="20" formatCode="0">
                  <c:v>151.99</c:v>
                </c:pt>
              </c:numCache>
            </c:numRef>
          </c:val>
        </c:ser>
        <c:ser>
          <c:idx val="2"/>
          <c:order val="2"/>
          <c:tx>
            <c:strRef>
              <c:f>S122_grafi_letni!$F$314</c:f>
              <c:strCache>
                <c:ptCount val="1"/>
                <c:pt idx="0">
                  <c:v>F.4</c:v>
                </c:pt>
              </c:strCache>
            </c:strRef>
          </c:tx>
          <c:spPr>
            <a:solidFill>
              <a:srgbClr val="FE2D95"/>
            </a:solidFill>
          </c:spPr>
          <c:cat>
            <c:strRef>
              <c:f>S122_grafi_letni!$B$331:$B$351</c:f>
              <c:strCache>
                <c:ptCount val="21"/>
                <c:pt idx="0">
                  <c:v>2008</c:v>
                </c:pt>
                <c:pt idx="1">
                  <c:v>2008</c:v>
                </c:pt>
                <c:pt idx="2">
                  <c:v>2008</c:v>
                </c:pt>
                <c:pt idx="3">
                  <c:v>2008</c:v>
                </c:pt>
                <c:pt idx="4">
                  <c:v>2009</c:v>
                </c:pt>
                <c:pt idx="5">
                  <c:v>2009</c:v>
                </c:pt>
                <c:pt idx="6">
                  <c:v>2009</c:v>
                </c:pt>
                <c:pt idx="7">
                  <c:v>2009</c:v>
                </c:pt>
                <c:pt idx="8">
                  <c:v>2010</c:v>
                </c:pt>
                <c:pt idx="9">
                  <c:v>2010</c:v>
                </c:pt>
                <c:pt idx="10">
                  <c:v>2010</c:v>
                </c:pt>
                <c:pt idx="11">
                  <c:v>2010</c:v>
                </c:pt>
                <c:pt idx="12">
                  <c:v>2011</c:v>
                </c:pt>
                <c:pt idx="13">
                  <c:v>2011</c:v>
                </c:pt>
                <c:pt idx="14">
                  <c:v>2011</c:v>
                </c:pt>
                <c:pt idx="15">
                  <c:v>2011</c:v>
                </c:pt>
                <c:pt idx="16">
                  <c:v>2012</c:v>
                </c:pt>
                <c:pt idx="17">
                  <c:v>2012</c:v>
                </c:pt>
                <c:pt idx="18">
                  <c:v>2012</c:v>
                </c:pt>
                <c:pt idx="19">
                  <c:v>2012</c:v>
                </c:pt>
                <c:pt idx="20">
                  <c:v>2013</c:v>
                </c:pt>
              </c:strCache>
            </c:strRef>
          </c:cat>
          <c:val>
            <c:numRef>
              <c:f>S122_grafi_letni!$F$331:$F$351</c:f>
              <c:numCache>
                <c:formatCode>#,##0</c:formatCode>
                <c:ptCount val="21"/>
                <c:pt idx="0">
                  <c:v>320</c:v>
                </c:pt>
                <c:pt idx="1">
                  <c:v>562</c:v>
                </c:pt>
                <c:pt idx="2">
                  <c:v>57</c:v>
                </c:pt>
                <c:pt idx="3">
                  <c:v>152</c:v>
                </c:pt>
                <c:pt idx="4">
                  <c:v>-319</c:v>
                </c:pt>
                <c:pt idx="5">
                  <c:v>-815</c:v>
                </c:pt>
                <c:pt idx="6">
                  <c:v>-114</c:v>
                </c:pt>
                <c:pt idx="7">
                  <c:v>-380</c:v>
                </c:pt>
                <c:pt idx="8" formatCode="General">
                  <c:v>-143</c:v>
                </c:pt>
                <c:pt idx="9" formatCode="General">
                  <c:v>-159</c:v>
                </c:pt>
                <c:pt idx="10" formatCode="General">
                  <c:v>44</c:v>
                </c:pt>
                <c:pt idx="11">
                  <c:v>-416</c:v>
                </c:pt>
                <c:pt idx="12">
                  <c:v>-308</c:v>
                </c:pt>
                <c:pt idx="13" formatCode="General">
                  <c:v>-524</c:v>
                </c:pt>
                <c:pt idx="14">
                  <c:v>240</c:v>
                </c:pt>
                <c:pt idx="15" formatCode="General">
                  <c:v>-582</c:v>
                </c:pt>
                <c:pt idx="16">
                  <c:v>-392</c:v>
                </c:pt>
                <c:pt idx="17" formatCode="General">
                  <c:v>-470</c:v>
                </c:pt>
                <c:pt idx="18" formatCode="General">
                  <c:v>-119</c:v>
                </c:pt>
                <c:pt idx="19" formatCode="General">
                  <c:v>-317</c:v>
                </c:pt>
                <c:pt idx="20" formatCode="0">
                  <c:v>-239.9</c:v>
                </c:pt>
              </c:numCache>
            </c:numRef>
          </c:val>
        </c:ser>
        <c:gapWidth val="40"/>
        <c:gapDepth val="0"/>
        <c:shape val="box"/>
        <c:axId val="61796352"/>
        <c:axId val="61797888"/>
        <c:axId val="0"/>
      </c:bar3DChart>
      <c:catAx>
        <c:axId val="61796352"/>
        <c:scaling>
          <c:orientation val="minMax"/>
        </c:scaling>
        <c:axPos val="b"/>
        <c:majorGridlines/>
        <c:numFmt formatCode="General" sourceLinked="1"/>
        <c:tickLblPos val="low"/>
        <c:txPr>
          <a:bodyPr/>
          <a:lstStyle/>
          <a:p>
            <a:pPr>
              <a:defRPr sz="7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797888"/>
        <c:crosses val="autoZero"/>
        <c:auto val="1"/>
        <c:lblAlgn val="ctr"/>
        <c:lblOffset val="100"/>
        <c:tickLblSkip val="4"/>
        <c:tickMarkSkip val="4"/>
        <c:noMultiLvlLbl val="1"/>
      </c:catAx>
      <c:valAx>
        <c:axId val="61797888"/>
        <c:scaling>
          <c:orientation val="minMax"/>
        </c:scaling>
        <c:axPos val="l"/>
        <c:majorGridlines/>
        <c:numFmt formatCode="#,##0" sourceLinked="0"/>
        <c:majorTickMark val="none"/>
        <c:tickLblPos val="nextTo"/>
        <c:txPr>
          <a:bodyPr/>
          <a:lstStyle/>
          <a:p>
            <a:pPr>
              <a:defRPr sz="7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796352"/>
        <c:crosses val="autoZero"/>
        <c:crossBetween val="between"/>
      </c:valAx>
    </c:plotArea>
    <c:legend>
      <c:legendPos val="b"/>
      <c:txPr>
        <a:bodyPr/>
        <a:lstStyle/>
        <a:p>
          <a:pPr>
            <a:defRPr sz="7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spPr>
    <a:ln>
      <a:solidFill>
        <a:srgbClr val="808080"/>
      </a:solidFill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800">
                <a:latin typeface="Arial" pitchFamily="34" charset="0"/>
                <a:cs typeface="Arial" pitchFamily="34" charset="0"/>
              </a:defRPr>
            </a:pPr>
            <a:r>
              <a:rPr lang="en-GB" sz="800" baseline="0" noProof="0" dirty="0" smtClean="0">
                <a:latin typeface="Arial" pitchFamily="34" charset="0"/>
                <a:cs typeface="Arial" pitchFamily="34" charset="0"/>
              </a:rPr>
              <a:t>Liabilities of S.13 from F.3</a:t>
            </a:r>
          </a:p>
          <a:p>
            <a:pPr>
              <a:defRPr sz="800">
                <a:latin typeface="Arial" pitchFamily="34" charset="0"/>
                <a:cs typeface="Arial" pitchFamily="34" charset="0"/>
              </a:defRPr>
            </a:pPr>
            <a:r>
              <a:rPr lang="en-GB" sz="800" b="0" baseline="0" noProof="0" dirty="0" smtClean="0">
                <a:latin typeface="Arial" pitchFamily="34" charset="0"/>
                <a:cs typeface="Arial" pitchFamily="34" charset="0"/>
              </a:rPr>
              <a:t>(stock at year end, EUR million)</a:t>
            </a:r>
            <a:endParaRPr lang="en-GB" sz="800" b="0" noProof="0" dirty="0">
              <a:latin typeface="Arial" pitchFamily="34" charset="0"/>
              <a:cs typeface="Arial" pitchFamily="34" charset="0"/>
            </a:endParaRPr>
          </a:p>
        </c:rich>
      </c:tx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'F:\FINTRG\Financni_racuni\Vsebinske analize\Analiza 2007_2012\S.13\[S.13_grafi_tabele2007_2012.xlsx]List1'!$B$88</c:f>
              <c:strCache>
                <c:ptCount val="1"/>
                <c:pt idx="0">
                  <c:v>S.122</c:v>
                </c:pt>
              </c:strCache>
            </c:strRef>
          </c:tx>
          <c:spPr>
            <a:solidFill>
              <a:srgbClr val="99CCFF"/>
            </a:solidFill>
          </c:spPr>
          <c:cat>
            <c:numRef>
              <c:f>'F:\FINTRG\Financni_racuni\Vsebinske analize\Analiza 2007_2012\S.13\[S.13_grafi_tabele2007_2012.xlsx]List1'!$A$95:$A$100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'F:\FINTRG\Financni_racuni\Vsebinske analize\Analiza 2007_2012\S.13\[S.13_grafi_tabele2007_2012.xlsx]List1'!$B$95:$B$100</c:f>
              <c:numCache>
                <c:formatCode>General</c:formatCode>
                <c:ptCount val="6"/>
                <c:pt idx="0">
                  <c:v>2161</c:v>
                </c:pt>
                <c:pt idx="1">
                  <c:v>1976</c:v>
                </c:pt>
                <c:pt idx="2">
                  <c:v>3234</c:v>
                </c:pt>
                <c:pt idx="3">
                  <c:v>2877</c:v>
                </c:pt>
                <c:pt idx="4">
                  <c:v>3720</c:v>
                </c:pt>
                <c:pt idx="5">
                  <c:v>3904</c:v>
                </c:pt>
              </c:numCache>
            </c:numRef>
          </c:val>
        </c:ser>
        <c:ser>
          <c:idx val="1"/>
          <c:order val="1"/>
          <c:tx>
            <c:strRef>
              <c:f>'F:\FINTRG\Financni_racuni\Vsebinske analize\Analiza 2007_2012\S.13\[S.13_grafi_tabele2007_2012.xlsx]List1'!$C$88</c:f>
              <c:strCache>
                <c:ptCount val="1"/>
                <c:pt idx="0">
                  <c:v>S.125</c:v>
                </c:pt>
              </c:strCache>
            </c:strRef>
          </c:tx>
          <c:spPr>
            <a:solidFill>
              <a:srgbClr val="00CC99"/>
            </a:solidFill>
          </c:spPr>
          <c:cat>
            <c:numRef>
              <c:f>'F:\FINTRG\Financni_racuni\Vsebinske analize\Analiza 2007_2012\S.13\[S.13_grafi_tabele2007_2012.xlsx]List1'!$A$95:$A$100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'F:\FINTRG\Financni_racuni\Vsebinske analize\Analiza 2007_2012\S.13\[S.13_grafi_tabele2007_2012.xlsx]List1'!$C$95:$C$100</c:f>
              <c:numCache>
                <c:formatCode>General</c:formatCode>
                <c:ptCount val="6"/>
                <c:pt idx="0">
                  <c:v>1465</c:v>
                </c:pt>
                <c:pt idx="1">
                  <c:v>1410</c:v>
                </c:pt>
                <c:pt idx="2">
                  <c:v>1485</c:v>
                </c:pt>
                <c:pt idx="3">
                  <c:v>1319</c:v>
                </c:pt>
                <c:pt idx="4">
                  <c:v>1170</c:v>
                </c:pt>
                <c:pt idx="5">
                  <c:v>1296</c:v>
                </c:pt>
              </c:numCache>
            </c:numRef>
          </c:val>
        </c:ser>
        <c:ser>
          <c:idx val="2"/>
          <c:order val="2"/>
          <c:tx>
            <c:strRef>
              <c:f>'F:\FINTRG\Financni_racuni\Vsebinske analize\Analiza 2007_2012\S.13\[S.13_grafi_tabele2007_2012.xlsx]List1'!$D$88</c:f>
              <c:strCache>
                <c:ptCount val="1"/>
                <c:pt idx="0">
                  <c:v>S.14</c:v>
                </c:pt>
              </c:strCache>
            </c:strRef>
          </c:tx>
          <c:spPr>
            <a:solidFill>
              <a:srgbClr val="FE2D95"/>
            </a:solidFill>
          </c:spPr>
          <c:cat>
            <c:numRef>
              <c:f>'F:\FINTRG\Financni_racuni\Vsebinske analize\Analiza 2007_2012\S.13\[S.13_grafi_tabele2007_2012.xlsx]List1'!$A$95:$A$100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'F:\FINTRG\Financni_racuni\Vsebinske analize\Analiza 2007_2012\S.13\[S.13_grafi_tabele2007_2012.xlsx]List1'!$D$95:$D$100</c:f>
              <c:numCache>
                <c:formatCode>General</c:formatCode>
                <c:ptCount val="6"/>
                <c:pt idx="0">
                  <c:v>314</c:v>
                </c:pt>
                <c:pt idx="1">
                  <c:v>311</c:v>
                </c:pt>
                <c:pt idx="2">
                  <c:v>303</c:v>
                </c:pt>
                <c:pt idx="3">
                  <c:v>274</c:v>
                </c:pt>
                <c:pt idx="4">
                  <c:v>284</c:v>
                </c:pt>
                <c:pt idx="5">
                  <c:v>205</c:v>
                </c:pt>
              </c:numCache>
            </c:numRef>
          </c:val>
        </c:ser>
        <c:ser>
          <c:idx val="3"/>
          <c:order val="3"/>
          <c:tx>
            <c:strRef>
              <c:f>'F:\FINTRG\Financni_racuni\Vsebinske analize\Analiza 2007_2012\S.13\[S.13_grafi_tabele2007_2012.xlsx]List1'!$E$88</c:f>
              <c:strCache>
                <c:ptCount val="1"/>
                <c:pt idx="0">
                  <c:v>S.2</c:v>
                </c:pt>
              </c:strCache>
            </c:strRef>
          </c:tx>
          <c:spPr>
            <a:solidFill>
              <a:srgbClr val="CCFF99"/>
            </a:solidFill>
          </c:spPr>
          <c:cat>
            <c:numRef>
              <c:f>'F:\FINTRG\Financni_racuni\Vsebinske analize\Analiza 2007_2012\S.13\[S.13_grafi_tabele2007_2012.xlsx]List1'!$A$95:$A$100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'F:\FINTRG\Financni_racuni\Vsebinske analize\Analiza 2007_2012\S.13\[S.13_grafi_tabele2007_2012.xlsx]List1'!$E$95:$E$100</c:f>
              <c:numCache>
                <c:formatCode>General</c:formatCode>
                <c:ptCount val="6"/>
                <c:pt idx="0">
                  <c:v>2921</c:v>
                </c:pt>
                <c:pt idx="1">
                  <c:v>3660</c:v>
                </c:pt>
                <c:pt idx="2">
                  <c:v>6589</c:v>
                </c:pt>
                <c:pt idx="3">
                  <c:v>8246</c:v>
                </c:pt>
                <c:pt idx="4">
                  <c:v>8811</c:v>
                </c:pt>
                <c:pt idx="5">
                  <c:v>10542</c:v>
                </c:pt>
              </c:numCache>
            </c:numRef>
          </c:val>
        </c:ser>
        <c:ser>
          <c:idx val="4"/>
          <c:order val="4"/>
          <c:tx>
            <c:strRef>
              <c:f>'F:\FINTRG\Financni_racuni\Vsebinske analize\Analiza 2007_2012\S.13\[S.13_grafi_tabele2007_2012.xlsx]List1'!$F$88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FF7C80"/>
            </a:solidFill>
          </c:spPr>
          <c:cat>
            <c:numRef>
              <c:f>'F:\FINTRG\Financni_racuni\Vsebinske analize\Analiza 2007_2012\S.13\[S.13_grafi_tabele2007_2012.xlsx]List1'!$A$95:$A$100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'F:\FINTRG\Financni_racuni\Vsebinske analize\Analiza 2007_2012\S.13\[S.13_grafi_tabele2007_2012.xlsx]List1'!$F$95:$F$100</c:f>
              <c:numCache>
                <c:formatCode>General</c:formatCode>
                <c:ptCount val="6"/>
                <c:pt idx="0">
                  <c:v>502</c:v>
                </c:pt>
                <c:pt idx="1">
                  <c:v>410</c:v>
                </c:pt>
                <c:pt idx="2">
                  <c:v>488</c:v>
                </c:pt>
                <c:pt idx="3">
                  <c:v>406</c:v>
                </c:pt>
                <c:pt idx="4">
                  <c:v>345</c:v>
                </c:pt>
                <c:pt idx="5">
                  <c:v>510</c:v>
                </c:pt>
              </c:numCache>
            </c:numRef>
          </c:val>
        </c:ser>
        <c:gapWidth val="75"/>
        <c:gapDepth val="0"/>
        <c:shape val="box"/>
        <c:axId val="61405056"/>
        <c:axId val="61406592"/>
        <c:axId val="0"/>
      </c:bar3DChart>
      <c:catAx>
        <c:axId val="6140505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7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406592"/>
        <c:crosses val="autoZero"/>
        <c:auto val="1"/>
        <c:lblAlgn val="ctr"/>
        <c:lblOffset val="100"/>
      </c:catAx>
      <c:valAx>
        <c:axId val="61406592"/>
        <c:scaling>
          <c:orientation val="minMax"/>
        </c:scaling>
        <c:axPos val="l"/>
        <c:majorGridlines/>
        <c:numFmt formatCode="#,##0" sourceLinked="0"/>
        <c:majorTickMark val="none"/>
        <c:tickLblPos val="nextTo"/>
        <c:txPr>
          <a:bodyPr/>
          <a:lstStyle/>
          <a:p>
            <a:pPr>
              <a:defRPr sz="7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405056"/>
        <c:crosses val="autoZero"/>
        <c:crossBetween val="between"/>
        <c:majorUnit val="3000"/>
      </c:valAx>
    </c:plotArea>
    <c:legend>
      <c:legendPos val="b"/>
      <c:txPr>
        <a:bodyPr/>
        <a:lstStyle/>
        <a:p>
          <a:pPr>
            <a:defRPr sz="7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spPr>
    <a:ln>
      <a:solidFill>
        <a:schemeClr val="bg2"/>
      </a:solidFill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800">
                <a:latin typeface="Arial" pitchFamily="34" charset="0"/>
                <a:cs typeface="Arial" pitchFamily="34" charset="0"/>
              </a:defRPr>
            </a:pPr>
            <a:r>
              <a:rPr lang="en-GB" sz="800" baseline="0" noProof="0" dirty="0" smtClean="0">
                <a:latin typeface="Arial" pitchFamily="34" charset="0"/>
                <a:cs typeface="Arial" pitchFamily="34" charset="0"/>
              </a:rPr>
              <a:t>Net financial assets of S.13</a:t>
            </a:r>
          </a:p>
          <a:p>
            <a:pPr>
              <a:defRPr sz="800">
                <a:latin typeface="Arial" pitchFamily="34" charset="0"/>
                <a:cs typeface="Arial" pitchFamily="34" charset="0"/>
              </a:defRPr>
            </a:pPr>
            <a:r>
              <a:rPr lang="en-GB" sz="800" b="0" baseline="0" noProof="0" dirty="0" smtClean="0">
                <a:latin typeface="Arial" pitchFamily="34" charset="0"/>
                <a:cs typeface="Arial" pitchFamily="34" charset="0"/>
              </a:rPr>
              <a:t>(stock, transactions and revaluation </a:t>
            </a:r>
          </a:p>
          <a:p>
            <a:pPr>
              <a:defRPr sz="800">
                <a:latin typeface="Arial" pitchFamily="34" charset="0"/>
                <a:cs typeface="Arial" pitchFamily="34" charset="0"/>
              </a:defRPr>
            </a:pPr>
            <a:r>
              <a:rPr lang="en-GB" sz="800" b="0" baseline="0" noProof="0" dirty="0" smtClean="0">
                <a:latin typeface="Arial" pitchFamily="34" charset="0"/>
                <a:cs typeface="Arial" pitchFamily="34" charset="0"/>
              </a:rPr>
              <a:t>changes, EUR million)</a:t>
            </a:r>
            <a:endParaRPr lang="en-GB" sz="800" b="0" noProof="0" dirty="0">
              <a:latin typeface="Arial" pitchFamily="34" charset="0"/>
              <a:cs typeface="Arial" pitchFamily="34" charset="0"/>
            </a:endParaRPr>
          </a:p>
        </c:rich>
      </c:tx>
    </c:title>
    <c:plotArea>
      <c:layout/>
      <c:barChart>
        <c:barDir val="col"/>
        <c:grouping val="stacked"/>
        <c:ser>
          <c:idx val="0"/>
          <c:order val="0"/>
          <c:tx>
            <c:strRef>
              <c:f>'F:\FINTRG\Financni_racuni\Vsebinske analize\Analiza 2007_2012\S.13\[S.13_grafi_tabele2007_2012.xlsx]List1'!$A$112</c:f>
              <c:strCache>
                <c:ptCount val="1"/>
                <c:pt idx="0">
                  <c:v>stock</c:v>
                </c:pt>
              </c:strCache>
            </c:strRef>
          </c:tx>
          <c:spPr>
            <a:solidFill>
              <a:srgbClr val="99CCFF"/>
            </a:solidFill>
          </c:spPr>
          <c:cat>
            <c:numRef>
              <c:f>'F:\FINTRG\Financni_racuni\Vsebinske analize\Analiza 2007_2012\S.13\[S.13_grafi_tabele2007_2012.xlsx]List1'!$H$111:$M$111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'F:\FINTRG\Financni_racuni\Vsebinske analize\Analiza 2007_2012\S.13\[S.13_grafi_tabele2007_2012.xlsx]List1'!$H$112:$M$112</c:f>
              <c:numCache>
                <c:formatCode>General</c:formatCode>
                <c:ptCount val="6"/>
                <c:pt idx="0">
                  <c:v>6445</c:v>
                </c:pt>
                <c:pt idx="1">
                  <c:v>2436</c:v>
                </c:pt>
                <c:pt idx="2">
                  <c:v>464</c:v>
                </c:pt>
                <c:pt idx="3">
                  <c:v>156</c:v>
                </c:pt>
                <c:pt idx="4">
                  <c:v>-855</c:v>
                </c:pt>
                <c:pt idx="5">
                  <c:v>-2898</c:v>
                </c:pt>
              </c:numCache>
            </c:numRef>
          </c:val>
        </c:ser>
        <c:gapWidth val="75"/>
        <c:overlap val="100"/>
        <c:axId val="61911808"/>
        <c:axId val="61913728"/>
      </c:barChart>
      <c:lineChart>
        <c:grouping val="stacked"/>
        <c:ser>
          <c:idx val="1"/>
          <c:order val="1"/>
          <c:tx>
            <c:strRef>
              <c:f>'F:\FINTRG\Financni_racuni\Vsebinske analize\Analiza 2007_2012\S.13\[S.13_grafi_tabele2007_2012.xlsx]List1'!$A$113</c:f>
              <c:strCache>
                <c:ptCount val="1"/>
                <c:pt idx="0">
                  <c:v>transactions</c:v>
                </c:pt>
              </c:strCache>
            </c:strRef>
          </c:tx>
          <c:spPr>
            <a:ln w="12700">
              <a:solidFill>
                <a:srgbClr val="00CC99"/>
              </a:solidFill>
            </a:ln>
          </c:spPr>
          <c:marker>
            <c:symbol val="square"/>
            <c:size val="2"/>
            <c:spPr>
              <a:solidFill>
                <a:srgbClr val="00CC99"/>
              </a:solidFill>
              <a:ln>
                <a:solidFill>
                  <a:srgbClr val="00CC99"/>
                </a:solidFill>
              </a:ln>
            </c:spPr>
          </c:marker>
          <c:cat>
            <c:numRef>
              <c:f>'F:\FINTRG\Financni_racuni\Vsebinske analize\Analiza 2007_2012\S.13\[S.13_grafi_tabele2007_2012.xlsx]List1'!$H$111:$M$111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'F:\FINTRG\Financni_racuni\Vsebinske analize\Analiza 2007_2012\S.13\[S.13_grafi_tabele2007_2012.xlsx]List1'!$H$113:$M$113</c:f>
              <c:numCache>
                <c:formatCode>General</c:formatCode>
                <c:ptCount val="6"/>
                <c:pt idx="0">
                  <c:v>-40</c:v>
                </c:pt>
                <c:pt idx="1">
                  <c:v>-714</c:v>
                </c:pt>
                <c:pt idx="2">
                  <c:v>-2188</c:v>
                </c:pt>
                <c:pt idx="3">
                  <c:v>-2123</c:v>
                </c:pt>
                <c:pt idx="4">
                  <c:v>-2282</c:v>
                </c:pt>
                <c:pt idx="5">
                  <c:v>-1423</c:v>
                </c:pt>
              </c:numCache>
            </c:numRef>
          </c:val>
        </c:ser>
        <c:ser>
          <c:idx val="2"/>
          <c:order val="2"/>
          <c:tx>
            <c:strRef>
              <c:f>'F:\FINTRG\Financni_racuni\Vsebinske analize\Analiza 2007_2012\S.13\[S.13_grafi_tabele2007_2012.xlsx]List1'!$A$114</c:f>
              <c:strCache>
                <c:ptCount val="1"/>
                <c:pt idx="0">
                  <c:v>rev.changes</c:v>
                </c:pt>
              </c:strCache>
            </c:strRef>
          </c:tx>
          <c:spPr>
            <a:ln w="12700">
              <a:solidFill>
                <a:srgbClr val="FE2D95"/>
              </a:solidFill>
            </a:ln>
          </c:spPr>
          <c:marker>
            <c:symbol val="square"/>
            <c:size val="2"/>
            <c:spPr>
              <a:solidFill>
                <a:srgbClr val="FE2D95"/>
              </a:solidFill>
              <a:ln>
                <a:solidFill>
                  <a:srgbClr val="FE2D95"/>
                </a:solidFill>
              </a:ln>
            </c:spPr>
          </c:marker>
          <c:cat>
            <c:numRef>
              <c:f>'F:\FINTRG\Financni_racuni\Vsebinske analize\Analiza 2007_2012\S.13\[S.13_grafi_tabele2007_2012.xlsx]List1'!$H$111:$M$111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'F:\FINTRG\Financni_racuni\Vsebinske analize\Analiza 2007_2012\S.13\[S.13_grafi_tabele2007_2012.xlsx]List1'!$H$114:$M$114</c:f>
              <c:numCache>
                <c:formatCode>General</c:formatCode>
                <c:ptCount val="6"/>
                <c:pt idx="0">
                  <c:v>3402</c:v>
                </c:pt>
                <c:pt idx="1">
                  <c:v>-3295</c:v>
                </c:pt>
                <c:pt idx="2">
                  <c:v>216</c:v>
                </c:pt>
                <c:pt idx="3">
                  <c:v>1814</c:v>
                </c:pt>
                <c:pt idx="4">
                  <c:v>1271</c:v>
                </c:pt>
                <c:pt idx="5">
                  <c:v>-620</c:v>
                </c:pt>
              </c:numCache>
            </c:numRef>
          </c:val>
        </c:ser>
        <c:marker val="1"/>
        <c:axId val="61911808"/>
        <c:axId val="61913728"/>
      </c:lineChart>
      <c:catAx>
        <c:axId val="61911808"/>
        <c:scaling>
          <c:orientation val="minMax"/>
        </c:scaling>
        <c:axPos val="b"/>
        <c:numFmt formatCode="General" sourceLinked="1"/>
        <c:majorTickMark val="none"/>
        <c:tickLblPos val="low"/>
        <c:txPr>
          <a:bodyPr/>
          <a:lstStyle/>
          <a:p>
            <a:pPr>
              <a:defRPr sz="7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913728"/>
        <c:crosses val="autoZero"/>
        <c:auto val="1"/>
        <c:lblAlgn val="ctr"/>
        <c:lblOffset val="100"/>
      </c:catAx>
      <c:valAx>
        <c:axId val="61913728"/>
        <c:scaling>
          <c:orientation val="minMax"/>
        </c:scaling>
        <c:axPos val="l"/>
        <c:majorGridlines/>
        <c:numFmt formatCode="#,##0" sourceLinked="0"/>
        <c:majorTickMark val="none"/>
        <c:tickLblPos val="nextTo"/>
        <c:txPr>
          <a:bodyPr/>
          <a:lstStyle/>
          <a:p>
            <a:pPr>
              <a:defRPr sz="7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911808"/>
        <c:crosses val="autoZero"/>
        <c:crossBetween val="between"/>
      </c:valAx>
    </c:plotArea>
    <c:legend>
      <c:legendPos val="b"/>
      <c:txPr>
        <a:bodyPr/>
        <a:lstStyle/>
        <a:p>
          <a:pPr>
            <a:defRPr sz="7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zero"/>
  </c:chart>
  <c:spPr>
    <a:ln>
      <a:solidFill>
        <a:schemeClr val="bg2"/>
      </a:solidFill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800">
                <a:latin typeface="Arial" pitchFamily="34" charset="0"/>
                <a:cs typeface="Arial" pitchFamily="34" charset="0"/>
              </a:defRPr>
            </a:pPr>
            <a:r>
              <a:rPr lang="en-GB" sz="800" baseline="0" noProof="0" dirty="0" smtClean="0">
                <a:latin typeface="Arial" pitchFamily="34" charset="0"/>
                <a:cs typeface="Arial" pitchFamily="34" charset="0"/>
              </a:rPr>
              <a:t>Claims of S.14 from F.2 and liabilities from F.4 to S.122 </a:t>
            </a:r>
            <a:endParaRPr lang="sl-SI" sz="800" baseline="0" noProof="0" dirty="0" smtClean="0">
              <a:latin typeface="Arial" pitchFamily="34" charset="0"/>
              <a:cs typeface="Arial" pitchFamily="34" charset="0"/>
            </a:endParaRPr>
          </a:p>
          <a:p>
            <a:pPr>
              <a:defRPr sz="800">
                <a:latin typeface="Arial" pitchFamily="34" charset="0"/>
                <a:cs typeface="Arial" pitchFamily="34" charset="0"/>
              </a:defRPr>
            </a:pPr>
            <a:r>
              <a:rPr lang="en-GB" sz="800" b="0" baseline="0" noProof="0" dirty="0" smtClean="0">
                <a:latin typeface="Arial" pitchFamily="34" charset="0"/>
                <a:cs typeface="Arial" pitchFamily="34" charset="0"/>
              </a:rPr>
              <a:t>(stock at year end, EUR million)</a:t>
            </a:r>
            <a:endParaRPr lang="en-GB" sz="800" b="0" baseline="0" noProof="0" dirty="0">
              <a:latin typeface="Arial" pitchFamily="34" charset="0"/>
              <a:cs typeface="Arial" pitchFamily="34" charset="0"/>
            </a:endParaRPr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1"/>
          <c:order val="0"/>
          <c:tx>
            <c:strRef>
              <c:f>'F:\FINTRG\Financni_racuni\Vsebinske analize\Analiza 2007_2012\S.14\[S.14_grafi_tabele2007_2012.xlsx]List2'!$C$34</c:f>
              <c:strCache>
                <c:ptCount val="1"/>
                <c:pt idx="0">
                  <c:v>F.4</c:v>
                </c:pt>
              </c:strCache>
            </c:strRef>
          </c:tx>
          <c:spPr>
            <a:solidFill>
              <a:srgbClr val="00CC99"/>
            </a:solidFill>
          </c:spPr>
          <c:cat>
            <c:numRef>
              <c:f>'F:\FINTRG\Financni_racuni\Vsebinske analize\Analiza 2007_2012\S.14\[S.14_grafi_tabele2007_2012.xlsx]List2'!$A$41:$A$46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'F:\FINTRG\Financni_racuni\Vsebinske analize\Analiza 2007_2012\S.14\[S.14_grafi_tabele2007_2012.xlsx]List2'!$C$41:$C$46</c:f>
              <c:numCache>
                <c:formatCode>General</c:formatCode>
                <c:ptCount val="6"/>
                <c:pt idx="0">
                  <c:v>6880</c:v>
                </c:pt>
                <c:pt idx="1">
                  <c:v>7852</c:v>
                </c:pt>
                <c:pt idx="2">
                  <c:v>8424</c:v>
                </c:pt>
                <c:pt idx="3">
                  <c:v>9234</c:v>
                </c:pt>
                <c:pt idx="4">
                  <c:v>9436</c:v>
                </c:pt>
                <c:pt idx="5">
                  <c:v>9253</c:v>
                </c:pt>
              </c:numCache>
            </c:numRef>
          </c:val>
        </c:ser>
        <c:ser>
          <c:idx val="0"/>
          <c:order val="1"/>
          <c:tx>
            <c:strRef>
              <c:f>'F:\FINTRG\Financni_racuni\Vsebinske analize\Analiza 2007_2012\S.14\[S.14_grafi_tabele2007_2012.xlsx]List2'!$B$34</c:f>
              <c:strCache>
                <c:ptCount val="1"/>
                <c:pt idx="0">
                  <c:v>F.2</c:v>
                </c:pt>
              </c:strCache>
            </c:strRef>
          </c:tx>
          <c:spPr>
            <a:solidFill>
              <a:srgbClr val="99CCFF"/>
            </a:solidFill>
          </c:spPr>
          <c:cat>
            <c:numRef>
              <c:f>'F:\FINTRG\Financni_racuni\Vsebinske analize\Analiza 2007_2012\S.14\[S.14_grafi_tabele2007_2012.xlsx]List2'!$A$41:$A$46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'F:\FINTRG\Financni_racuni\Vsebinske analize\Analiza 2007_2012\S.14\[S.14_grafi_tabele2007_2012.xlsx]List2'!$B$41:$B$46</c:f>
              <c:numCache>
                <c:formatCode>General</c:formatCode>
                <c:ptCount val="6"/>
                <c:pt idx="0">
                  <c:v>12254</c:v>
                </c:pt>
                <c:pt idx="1">
                  <c:v>13372</c:v>
                </c:pt>
                <c:pt idx="2">
                  <c:v>14013</c:v>
                </c:pt>
                <c:pt idx="3">
                  <c:v>14535</c:v>
                </c:pt>
                <c:pt idx="4">
                  <c:v>14891</c:v>
                </c:pt>
                <c:pt idx="5">
                  <c:v>14853</c:v>
                </c:pt>
              </c:numCache>
            </c:numRef>
          </c:val>
        </c:ser>
        <c:gapWidth val="75"/>
        <c:shape val="box"/>
        <c:axId val="61961728"/>
        <c:axId val="61963264"/>
        <c:axId val="0"/>
      </c:bar3DChart>
      <c:catAx>
        <c:axId val="61961728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sz="7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963264"/>
        <c:crosses val="autoZero"/>
        <c:auto val="1"/>
        <c:lblAlgn val="ctr"/>
        <c:lblOffset val="100"/>
      </c:catAx>
      <c:valAx>
        <c:axId val="61963264"/>
        <c:scaling>
          <c:orientation val="minMax"/>
        </c:scaling>
        <c:axPos val="b"/>
        <c:majorGridlines/>
        <c:numFmt formatCode="#,##0" sourceLinked="0"/>
        <c:majorTickMark val="none"/>
        <c:tickLblPos val="nextTo"/>
        <c:txPr>
          <a:bodyPr/>
          <a:lstStyle/>
          <a:p>
            <a:pPr>
              <a:defRPr sz="7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961728"/>
        <c:crosses val="autoZero"/>
        <c:crossBetween val="between"/>
        <c:majorUnit val="2500"/>
      </c:valAx>
    </c:plotArea>
    <c:legend>
      <c:legendPos val="b"/>
      <c:txPr>
        <a:bodyPr/>
        <a:lstStyle/>
        <a:p>
          <a:pPr>
            <a:defRPr sz="7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spPr>
    <a:ln>
      <a:solidFill>
        <a:schemeClr val="bg2"/>
      </a:solidFill>
    </a:ln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800">
                <a:latin typeface="Arial" pitchFamily="34" charset="0"/>
                <a:cs typeface="Arial" pitchFamily="34" charset="0"/>
              </a:defRPr>
            </a:pPr>
            <a:r>
              <a:rPr lang="en-GB" sz="800" baseline="0" noProof="0" dirty="0" smtClean="0">
                <a:latin typeface="Arial" pitchFamily="34" charset="0"/>
                <a:cs typeface="Arial" pitchFamily="34" charset="0"/>
              </a:rPr>
              <a:t>Claims of S.14 from F.2 and liabilities from F.4 toS.122</a:t>
            </a:r>
            <a:endParaRPr lang="sl-SI" sz="800" baseline="0" noProof="0" dirty="0" smtClean="0">
              <a:latin typeface="Arial" pitchFamily="34" charset="0"/>
              <a:cs typeface="Arial" pitchFamily="34" charset="0"/>
            </a:endParaRPr>
          </a:p>
          <a:p>
            <a:pPr>
              <a:defRPr sz="800">
                <a:latin typeface="Arial" pitchFamily="34" charset="0"/>
                <a:cs typeface="Arial" pitchFamily="34" charset="0"/>
              </a:defRPr>
            </a:pPr>
            <a:r>
              <a:rPr lang="en-GB" sz="800" b="0" baseline="0" noProof="0" dirty="0" smtClean="0">
                <a:latin typeface="Arial" pitchFamily="34" charset="0"/>
                <a:cs typeface="Arial" pitchFamily="34" charset="0"/>
              </a:rPr>
              <a:t>(transactions, EUR million)</a:t>
            </a:r>
            <a:endParaRPr lang="en-GB" sz="800" b="0" baseline="0" noProof="0" dirty="0">
              <a:latin typeface="Arial" pitchFamily="34" charset="0"/>
              <a:cs typeface="Arial" pitchFamily="34" charset="0"/>
            </a:endParaRPr>
          </a:p>
        </c:rich>
      </c:tx>
    </c:title>
    <c:plotArea>
      <c:layout/>
      <c:lineChart>
        <c:grouping val="standard"/>
        <c:ser>
          <c:idx val="1"/>
          <c:order val="0"/>
          <c:tx>
            <c:strRef>
              <c:f>'F:\FINTRG\Financni_racuni\Vsebinske analize\Analiza 2007_2012\S.14\[S.14_grafi_tabele2007_2012.xlsx]List2'!$B$50</c:f>
              <c:strCache>
                <c:ptCount val="1"/>
                <c:pt idx="0">
                  <c:v>F.2</c:v>
                </c:pt>
              </c:strCache>
            </c:strRef>
          </c:tx>
          <c:spPr>
            <a:ln w="12700">
              <a:solidFill>
                <a:srgbClr val="99CCFF"/>
              </a:solidFill>
            </a:ln>
          </c:spPr>
          <c:marker>
            <c:symbol val="square"/>
            <c:size val="2"/>
            <c:spPr>
              <a:solidFill>
                <a:srgbClr val="99CCFF"/>
              </a:solidFill>
              <a:ln>
                <a:solidFill>
                  <a:srgbClr val="99CCFF"/>
                </a:solidFill>
              </a:ln>
            </c:spPr>
          </c:marker>
          <c:cat>
            <c:numRef>
              <c:f>'F:\FINTRG\Financni_racuni\Vsebinske analize\Analiza 2007_2012\S.14\[S.14_grafi_tabele2007_2012.xlsx]List2'!$A$57:$A$61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'F:\FINTRG\Financni_racuni\Vsebinske analize\Analiza 2007_2012\S.14\[S.14_grafi_tabele2007_2012.xlsx]List2'!$B$57:$B$61</c:f>
              <c:numCache>
                <c:formatCode>General</c:formatCode>
                <c:ptCount val="5"/>
                <c:pt idx="0">
                  <c:v>1090</c:v>
                </c:pt>
                <c:pt idx="1">
                  <c:v>619</c:v>
                </c:pt>
                <c:pt idx="2">
                  <c:v>475</c:v>
                </c:pt>
                <c:pt idx="3">
                  <c:v>247</c:v>
                </c:pt>
                <c:pt idx="4">
                  <c:v>-15</c:v>
                </c:pt>
              </c:numCache>
            </c:numRef>
          </c:val>
        </c:ser>
        <c:ser>
          <c:idx val="0"/>
          <c:order val="1"/>
          <c:tx>
            <c:strRef>
              <c:f>'F:\FINTRG\Financni_racuni\Vsebinske analize\Analiza 2007_2012\S.14\[S.14_grafi_tabele2007_2012.xlsx]List2'!$C$50</c:f>
              <c:strCache>
                <c:ptCount val="1"/>
                <c:pt idx="0">
                  <c:v>F.4</c:v>
                </c:pt>
              </c:strCache>
            </c:strRef>
          </c:tx>
          <c:spPr>
            <a:ln w="12700">
              <a:solidFill>
                <a:srgbClr val="00CC99"/>
              </a:solidFill>
            </a:ln>
          </c:spPr>
          <c:marker>
            <c:symbol val="square"/>
            <c:size val="2"/>
            <c:spPr>
              <a:solidFill>
                <a:srgbClr val="00CC99"/>
              </a:solidFill>
              <a:ln>
                <a:solidFill>
                  <a:srgbClr val="00CC99"/>
                </a:solidFill>
              </a:ln>
            </c:spPr>
          </c:marker>
          <c:cat>
            <c:numRef>
              <c:f>'F:\FINTRG\Financni_racuni\Vsebinske analize\Analiza 2007_2012\S.14\[S.14_grafi_tabele2007_2012.xlsx]List2'!$A$57:$A$61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'F:\FINTRG\Financni_racuni\Vsebinske analize\Analiza 2007_2012\S.14\[S.14_grafi_tabele2007_2012.xlsx]List2'!$C$57:$C$61</c:f>
              <c:numCache>
                <c:formatCode>General</c:formatCode>
                <c:ptCount val="5"/>
                <c:pt idx="0">
                  <c:v>891</c:v>
                </c:pt>
                <c:pt idx="1">
                  <c:v>584</c:v>
                </c:pt>
                <c:pt idx="2">
                  <c:v>657</c:v>
                </c:pt>
                <c:pt idx="3">
                  <c:v>161</c:v>
                </c:pt>
                <c:pt idx="4">
                  <c:v>-141</c:v>
                </c:pt>
              </c:numCache>
            </c:numRef>
          </c:val>
        </c:ser>
        <c:marker val="1"/>
        <c:axId val="62065664"/>
        <c:axId val="62067840"/>
      </c:lineChart>
      <c:catAx>
        <c:axId val="62065664"/>
        <c:scaling>
          <c:orientation val="minMax"/>
        </c:scaling>
        <c:axPos val="b"/>
        <c:numFmt formatCode="General" sourceLinked="1"/>
        <c:majorTickMark val="none"/>
        <c:tickLblPos val="low"/>
        <c:txPr>
          <a:bodyPr/>
          <a:lstStyle/>
          <a:p>
            <a:pPr>
              <a:defRPr sz="7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2067840"/>
        <c:crosses val="autoZero"/>
        <c:auto val="1"/>
        <c:lblAlgn val="ctr"/>
        <c:lblOffset val="100"/>
      </c:catAx>
      <c:valAx>
        <c:axId val="62067840"/>
        <c:scaling>
          <c:orientation val="minMax"/>
        </c:scaling>
        <c:axPos val="l"/>
        <c:majorGridlines/>
        <c:numFmt formatCode="#,##0" sourceLinked="0"/>
        <c:majorTickMark val="none"/>
        <c:tickLblPos val="nextTo"/>
        <c:txPr>
          <a:bodyPr/>
          <a:lstStyle/>
          <a:p>
            <a:pPr>
              <a:defRPr sz="7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2065664"/>
        <c:crosses val="autoZero"/>
        <c:crossBetween val="between"/>
      </c:valAx>
    </c:plotArea>
    <c:legend>
      <c:legendPos val="b"/>
      <c:txPr>
        <a:bodyPr/>
        <a:lstStyle/>
        <a:p>
          <a:pPr>
            <a:defRPr sz="7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spPr>
    <a:ln>
      <a:solidFill>
        <a:schemeClr val="bg2"/>
      </a:solidFill>
    </a:ln>
  </c:sp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800">
                <a:latin typeface="Arial" pitchFamily="34" charset="0"/>
                <a:cs typeface="Arial" pitchFamily="34" charset="0"/>
              </a:defRPr>
            </a:pPr>
            <a:r>
              <a:rPr lang="en-GB" sz="800" baseline="0" noProof="0" dirty="0" smtClean="0">
                <a:latin typeface="Arial" pitchFamily="34" charset="0"/>
                <a:cs typeface="Arial" pitchFamily="34" charset="0"/>
              </a:rPr>
              <a:t>Net financial assets of S.2 to domestic sectors</a:t>
            </a:r>
          </a:p>
          <a:p>
            <a:pPr>
              <a:defRPr sz="800">
                <a:latin typeface="Arial" pitchFamily="34" charset="0"/>
                <a:cs typeface="Arial" pitchFamily="34" charset="0"/>
              </a:defRPr>
            </a:pPr>
            <a:r>
              <a:rPr lang="en-GB" sz="800" b="0" baseline="0" noProof="0" dirty="0" smtClean="0">
                <a:latin typeface="Arial" pitchFamily="34" charset="0"/>
                <a:cs typeface="Arial" pitchFamily="34" charset="0"/>
              </a:rPr>
              <a:t> (stock at year end, EUR million)</a:t>
            </a:r>
            <a:endParaRPr lang="en-GB" sz="800" b="0" noProof="0" dirty="0"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26117702821869476"/>
          <c:y val="3.2656144781144834E-2"/>
        </c:manualLayout>
      </c:layout>
    </c:title>
    <c:plotArea>
      <c:layout/>
      <c:barChart>
        <c:barDir val="col"/>
        <c:grouping val="stacked"/>
        <c:ser>
          <c:idx val="0"/>
          <c:order val="0"/>
          <c:tx>
            <c:strRef>
              <c:f>List2!$A$87</c:f>
              <c:strCache>
                <c:ptCount val="1"/>
                <c:pt idx="0">
                  <c:v>S.11</c:v>
                </c:pt>
              </c:strCache>
            </c:strRef>
          </c:tx>
          <c:spPr>
            <a:solidFill>
              <a:srgbClr val="99CCFF"/>
            </a:solidFill>
          </c:spPr>
          <c:cat>
            <c:strRef>
              <c:f>List2!$F$86:$K$86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strCache>
            </c:strRef>
          </c:cat>
          <c:val>
            <c:numRef>
              <c:f>List2!$F$87:$K$87</c:f>
              <c:numCache>
                <c:formatCode>#,##0</c:formatCode>
                <c:ptCount val="6"/>
                <c:pt idx="0">
                  <c:v>5413.3268124365704</c:v>
                </c:pt>
                <c:pt idx="1">
                  <c:v>5472.9984352906085</c:v>
                </c:pt>
                <c:pt idx="2">
                  <c:v>5108.3473134614924</c:v>
                </c:pt>
                <c:pt idx="3">
                  <c:v>5767.1559306578965</c:v>
                </c:pt>
                <c:pt idx="4">
                  <c:v>6912.0528315908387</c:v>
                </c:pt>
                <c:pt idx="5">
                  <c:v>7853.1172115355939</c:v>
                </c:pt>
              </c:numCache>
            </c:numRef>
          </c:val>
        </c:ser>
        <c:ser>
          <c:idx val="1"/>
          <c:order val="1"/>
          <c:tx>
            <c:strRef>
              <c:f>List2!$A$88</c:f>
              <c:strCache>
                <c:ptCount val="1"/>
                <c:pt idx="0">
                  <c:v>S.12</c:v>
                </c:pt>
              </c:strCache>
            </c:strRef>
          </c:tx>
          <c:spPr>
            <a:solidFill>
              <a:srgbClr val="00CC99"/>
            </a:solidFill>
          </c:spPr>
          <c:cat>
            <c:strRef>
              <c:f>List2!$F$86:$K$86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strCache>
            </c:strRef>
          </c:cat>
          <c:val>
            <c:numRef>
              <c:f>List2!$F$88:$K$88</c:f>
              <c:numCache>
                <c:formatCode>#,##0</c:formatCode>
                <c:ptCount val="6"/>
                <c:pt idx="0">
                  <c:v>2557.8433906000018</c:v>
                </c:pt>
                <c:pt idx="1">
                  <c:v>6741.4297065899054</c:v>
                </c:pt>
                <c:pt idx="2">
                  <c:v>5074.6826702100134</c:v>
                </c:pt>
                <c:pt idx="3">
                  <c:v>4515.5694286500166</c:v>
                </c:pt>
                <c:pt idx="4">
                  <c:v>2704.507596280007</c:v>
                </c:pt>
                <c:pt idx="5">
                  <c:v>709.34857209000256</c:v>
                </c:pt>
              </c:numCache>
            </c:numRef>
          </c:val>
        </c:ser>
        <c:ser>
          <c:idx val="2"/>
          <c:order val="2"/>
          <c:tx>
            <c:strRef>
              <c:f>List2!$A$89</c:f>
              <c:strCache>
                <c:ptCount val="1"/>
                <c:pt idx="0">
                  <c:v>S.13</c:v>
                </c:pt>
              </c:strCache>
            </c:strRef>
          </c:tx>
          <c:spPr>
            <a:solidFill>
              <a:srgbClr val="FE2D95"/>
            </a:solidFill>
          </c:spPr>
          <c:cat>
            <c:strRef>
              <c:f>List2!$F$86:$K$86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strCache>
            </c:strRef>
          </c:cat>
          <c:val>
            <c:numRef>
              <c:f>List2!$F$89:$K$89</c:f>
              <c:numCache>
                <c:formatCode>#,##0</c:formatCode>
                <c:ptCount val="6"/>
                <c:pt idx="0">
                  <c:v>2835.1965967053279</c:v>
                </c:pt>
                <c:pt idx="1">
                  <c:v>3675.4611332500558</c:v>
                </c:pt>
                <c:pt idx="2">
                  <c:v>6639.5212088519111</c:v>
                </c:pt>
                <c:pt idx="3">
                  <c:v>8133.9689924081795</c:v>
                </c:pt>
                <c:pt idx="4">
                  <c:v>8628.2412665677948</c:v>
                </c:pt>
                <c:pt idx="5">
                  <c:v>10068.773594238564</c:v>
                </c:pt>
              </c:numCache>
            </c:numRef>
          </c:val>
        </c:ser>
        <c:ser>
          <c:idx val="3"/>
          <c:order val="3"/>
          <c:tx>
            <c:strRef>
              <c:f>List2!$A$90</c:f>
              <c:strCache>
                <c:ptCount val="1"/>
                <c:pt idx="0">
                  <c:v>S.14</c:v>
                </c:pt>
              </c:strCache>
            </c:strRef>
          </c:tx>
          <c:spPr>
            <a:solidFill>
              <a:srgbClr val="CCFF99"/>
            </a:solidFill>
          </c:spPr>
          <c:cat>
            <c:strRef>
              <c:f>List2!$F$86:$K$86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strCache>
            </c:strRef>
          </c:cat>
          <c:val>
            <c:numRef>
              <c:f>List2!$F$90:$K$90</c:f>
              <c:numCache>
                <c:formatCode>#,##0</c:formatCode>
                <c:ptCount val="6"/>
                <c:pt idx="0">
                  <c:v>-2387.9409144642646</c:v>
                </c:pt>
                <c:pt idx="1">
                  <c:v>-1848.9012826204439</c:v>
                </c:pt>
                <c:pt idx="2">
                  <c:v>-1756.255510270656</c:v>
                </c:pt>
                <c:pt idx="3">
                  <c:v>-1903.2100095355038</c:v>
                </c:pt>
                <c:pt idx="4">
                  <c:v>-1784.4058523000037</c:v>
                </c:pt>
                <c:pt idx="5">
                  <c:v>-1502.7085102000001</c:v>
                </c:pt>
              </c:numCache>
            </c:numRef>
          </c:val>
        </c:ser>
        <c:gapWidth val="75"/>
        <c:overlap val="100"/>
        <c:axId val="62123008"/>
        <c:axId val="62010112"/>
      </c:barChart>
      <c:lineChart>
        <c:grouping val="stacked"/>
        <c:ser>
          <c:idx val="4"/>
          <c:order val="4"/>
          <c:tx>
            <c:strRef>
              <c:f>List2!$A$91</c:f>
              <c:strCache>
                <c:ptCount val="1"/>
                <c:pt idx="0">
                  <c:v>total</c:v>
                </c:pt>
              </c:strCache>
            </c:strRef>
          </c:tx>
          <c:spPr>
            <a:ln w="12700">
              <a:solidFill>
                <a:srgbClr val="000080"/>
              </a:solidFill>
            </a:ln>
          </c:spPr>
          <c:marker>
            <c:symbol val="circle"/>
            <c:size val="2"/>
            <c:spPr>
              <a:solidFill>
                <a:srgbClr val="000080"/>
              </a:solidFill>
              <a:ln>
                <a:solidFill>
                  <a:srgbClr val="000080"/>
                </a:solidFill>
              </a:ln>
            </c:spPr>
          </c:marker>
          <c:cat>
            <c:strRef>
              <c:f>List2!$F$86:$K$86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strCache>
            </c:strRef>
          </c:cat>
          <c:val>
            <c:numRef>
              <c:f>List2!$F$91:$K$91</c:f>
              <c:numCache>
                <c:formatCode>#,##0</c:formatCode>
                <c:ptCount val="6"/>
                <c:pt idx="0">
                  <c:v>8397.8061104775788</c:v>
                </c:pt>
                <c:pt idx="1">
                  <c:v>14031.933003410115</c:v>
                </c:pt>
                <c:pt idx="2">
                  <c:v>15054.811549652724</c:v>
                </c:pt>
                <c:pt idx="3">
                  <c:v>16503.159320980467</c:v>
                </c:pt>
                <c:pt idx="4">
                  <c:v>16455.146266438518</c:v>
                </c:pt>
                <c:pt idx="5">
                  <c:v>17123.258567764147</c:v>
                </c:pt>
              </c:numCache>
            </c:numRef>
          </c:val>
        </c:ser>
        <c:marker val="1"/>
        <c:axId val="62123008"/>
        <c:axId val="62010112"/>
      </c:lineChart>
      <c:catAx>
        <c:axId val="62123008"/>
        <c:scaling>
          <c:orientation val="minMax"/>
        </c:scaling>
        <c:axPos val="b"/>
        <c:numFmt formatCode="#,##0" sourceLinked="1"/>
        <c:majorTickMark val="none"/>
        <c:tickLblPos val="low"/>
        <c:txPr>
          <a:bodyPr/>
          <a:lstStyle/>
          <a:p>
            <a:pPr>
              <a:defRPr sz="7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2010112"/>
        <c:crosses val="autoZero"/>
        <c:auto val="1"/>
        <c:lblAlgn val="ctr"/>
        <c:lblOffset val="100"/>
      </c:catAx>
      <c:valAx>
        <c:axId val="62010112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/>
          <a:lstStyle/>
          <a:p>
            <a:pPr>
              <a:defRPr sz="7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2123008"/>
        <c:crosses val="autoZero"/>
        <c:crossBetween val="between"/>
      </c:valAx>
    </c:plotArea>
    <c:legend>
      <c:legendPos val="b"/>
      <c:txPr>
        <a:bodyPr/>
        <a:lstStyle/>
        <a:p>
          <a:pPr>
            <a:defRPr sz="7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zero"/>
  </c:chart>
  <c:spPr>
    <a:ln>
      <a:solidFill>
        <a:schemeClr val="bg2"/>
      </a:solidFill>
    </a:ln>
  </c:sp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00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2" tIns="46436" rIns="92872" bIns="46436" numCol="1" anchor="t" anchorCtr="0" compatLnSpc="1">
            <a:prstTxWarp prst="textNoShape">
              <a:avLst/>
            </a:prstTxWarp>
          </a:bodyPr>
          <a:lstStyle>
            <a:lvl1pPr defTabSz="929440">
              <a:spcBef>
                <a:spcPct val="0"/>
              </a:spcBef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300" y="0"/>
            <a:ext cx="2945200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2" tIns="46436" rIns="92872" bIns="46436" numCol="1" anchor="t" anchorCtr="0" compatLnSpc="1">
            <a:prstTxWarp prst="textNoShape">
              <a:avLst/>
            </a:prstTxWarp>
          </a:bodyPr>
          <a:lstStyle>
            <a:lvl1pPr algn="r" defTabSz="929440">
              <a:spcBef>
                <a:spcPct val="0"/>
              </a:spcBef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5942"/>
            <a:ext cx="2945200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2" tIns="46436" rIns="92872" bIns="46436" numCol="1" anchor="b" anchorCtr="0" compatLnSpc="1">
            <a:prstTxWarp prst="textNoShape">
              <a:avLst/>
            </a:prstTxWarp>
          </a:bodyPr>
          <a:lstStyle>
            <a:lvl1pPr defTabSz="929440">
              <a:spcBef>
                <a:spcPct val="0"/>
              </a:spcBef>
              <a:buFontTx/>
              <a:buNone/>
              <a:defRPr sz="1200"/>
            </a:lvl1pPr>
          </a:lstStyle>
          <a:p>
            <a:r>
              <a:rPr lang="en-US"/>
              <a:t>Naslov prezentacije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300" y="9435942"/>
            <a:ext cx="2945200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2" tIns="46436" rIns="92872" bIns="46436" numCol="1" anchor="b" anchorCtr="0" compatLnSpc="1">
            <a:prstTxWarp prst="textNoShape">
              <a:avLst/>
            </a:prstTxWarp>
          </a:bodyPr>
          <a:lstStyle>
            <a:lvl1pPr algn="r" defTabSz="929440">
              <a:spcBef>
                <a:spcPct val="0"/>
              </a:spcBef>
              <a:buFontTx/>
              <a:buNone/>
              <a:defRPr sz="1200"/>
            </a:lvl1pPr>
          </a:lstStyle>
          <a:p>
            <a:fld id="{275C4ED3-9E0C-43EA-A979-AD78816425C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00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2" tIns="46436" rIns="92872" bIns="46436" numCol="1" anchor="t" anchorCtr="0" compatLnSpc="1">
            <a:prstTxWarp prst="textNoShape">
              <a:avLst/>
            </a:prstTxWarp>
          </a:bodyPr>
          <a:lstStyle>
            <a:lvl1pPr defTabSz="929440">
              <a:spcBef>
                <a:spcPct val="0"/>
              </a:spcBef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300" y="0"/>
            <a:ext cx="2945200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2" tIns="46436" rIns="92872" bIns="46436" numCol="1" anchor="t" anchorCtr="0" compatLnSpc="1">
            <a:prstTxWarp prst="textNoShape">
              <a:avLst/>
            </a:prstTxWarp>
          </a:bodyPr>
          <a:lstStyle>
            <a:lvl1pPr algn="r" defTabSz="929440">
              <a:spcBef>
                <a:spcPct val="0"/>
              </a:spcBef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4538"/>
            <a:ext cx="5376862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336" y="4717972"/>
            <a:ext cx="4979829" cy="4468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2" tIns="46436" rIns="92872" bIns="464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5942"/>
            <a:ext cx="2945200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2" tIns="46436" rIns="92872" bIns="46436" numCol="1" anchor="b" anchorCtr="0" compatLnSpc="1">
            <a:prstTxWarp prst="textNoShape">
              <a:avLst/>
            </a:prstTxWarp>
          </a:bodyPr>
          <a:lstStyle>
            <a:lvl1pPr defTabSz="929440">
              <a:spcBef>
                <a:spcPct val="0"/>
              </a:spcBef>
              <a:buFontTx/>
              <a:buNone/>
              <a:defRPr sz="1200"/>
            </a:lvl1pPr>
          </a:lstStyle>
          <a:p>
            <a:endParaRPr lang="sl-SI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300" y="9435942"/>
            <a:ext cx="2945200" cy="49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2" tIns="46436" rIns="92872" bIns="46436" numCol="1" anchor="b" anchorCtr="0" compatLnSpc="1">
            <a:prstTxWarp prst="textNoShape">
              <a:avLst/>
            </a:prstTxWarp>
          </a:bodyPr>
          <a:lstStyle>
            <a:lvl1pPr algn="r" defTabSz="929440">
              <a:spcBef>
                <a:spcPct val="0"/>
              </a:spcBef>
              <a:buFontTx/>
              <a:buNone/>
              <a:defRPr sz="1200"/>
            </a:lvl1pPr>
          </a:lstStyle>
          <a:p>
            <a:fld id="{838ECC35-AFAD-4692-8EC2-24F23B2C924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78F09E-9E99-446A-A1EE-94C5E3137324}" type="slidenum">
              <a:rPr lang="en-US"/>
              <a:pPr/>
              <a:t>1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ECC35-AFAD-4692-8EC2-24F23B2C924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4BE12C-211D-4F54-B5D6-25AD9FC70B4B}" type="slidenum">
              <a:rPr lang="sl-SI" smtClean="0"/>
              <a:pPr/>
              <a:t>11</a:t>
            </a:fld>
            <a:endParaRPr lang="sl-SI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just"/>
            <a:endParaRPr lang="sl-SI" sz="1000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591BC7-9680-4D5A-8E81-3D588E2EB532}" type="slidenum">
              <a:rPr lang="sl-SI" smtClean="0"/>
              <a:pPr/>
              <a:t>12</a:t>
            </a:fld>
            <a:endParaRPr lang="sl-SI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just"/>
            <a:endParaRPr lang="sl-SI" sz="1100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808EEA-D3A2-476D-A7A3-A270077CB95C}" type="slidenum">
              <a:rPr lang="sl-SI" smtClean="0"/>
              <a:pPr/>
              <a:t>13</a:t>
            </a:fld>
            <a:endParaRPr lang="sl-SI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just"/>
            <a:endParaRPr lang="sl-SI" sz="1100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383E71-3312-4E46-8AAC-160C287E2042}" type="slidenum">
              <a:rPr lang="sl-SI" smtClean="0"/>
              <a:pPr/>
              <a:t>14</a:t>
            </a:fld>
            <a:endParaRPr lang="sl-SI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l-SI" sz="1100" dirty="0" smtClean="0"/>
          </a:p>
          <a:p>
            <a:pPr algn="just"/>
            <a:endParaRPr lang="sl-SI" sz="1100" i="1" dirty="0" smtClean="0"/>
          </a:p>
          <a:p>
            <a:pPr algn="just"/>
            <a:endParaRPr lang="sl-SI" sz="1100" i="1" dirty="0" smtClean="0"/>
          </a:p>
          <a:p>
            <a:pPr algn="just" eaLnBrk="1" hangingPunct="1"/>
            <a:endParaRPr lang="sl-SI" sz="1100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9D8A68-AB7D-4367-9282-E70FC3A0B0D2}" type="slidenum">
              <a:rPr lang="sl-SI" smtClean="0"/>
              <a:pPr/>
              <a:t>15</a:t>
            </a:fld>
            <a:endParaRPr lang="sl-SI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4538" y="788988"/>
            <a:ext cx="5375275" cy="3724275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just"/>
            <a:endParaRPr lang="sl-SI" sz="1100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EC4C7C-C7DB-46AD-9B0E-18A14E9036DD}" type="slidenum">
              <a:rPr lang="sl-SI" smtClean="0"/>
              <a:pPr/>
              <a:t>16</a:t>
            </a:fld>
            <a:endParaRPr lang="sl-SI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0947" y="4677668"/>
            <a:ext cx="5436235" cy="4468654"/>
          </a:xfrm>
          <a:noFill/>
          <a:ln/>
        </p:spPr>
        <p:txBody>
          <a:bodyPr/>
          <a:lstStyle/>
          <a:p>
            <a:pPr algn="just"/>
            <a:endParaRPr lang="sl-SI" sz="1000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26E4B6-13CF-4890-8352-D449AF013B76}" type="slidenum">
              <a:rPr lang="sl-SI" smtClean="0"/>
              <a:pPr/>
              <a:t>17</a:t>
            </a:fld>
            <a:endParaRPr lang="sl-SI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just" eaLnBrk="1" hangingPunct="1"/>
            <a:endParaRPr lang="sl-SI" sz="1100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ECC35-AFAD-4692-8EC2-24F23B2C924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ECC35-AFAD-4692-8EC2-24F23B2C924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ECC35-AFAD-4692-8EC2-24F23B2C924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729003-ACF8-4BC1-AF17-2098D2BD59B6}" type="slidenum">
              <a:rPr lang="en-US"/>
              <a:pPr/>
              <a:t>4</a:t>
            </a:fld>
            <a:endParaRPr lang="en-US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BDB381-62EE-47BF-BC72-C329300C52F6}" type="slidenum">
              <a:rPr lang="en-US"/>
              <a:pPr/>
              <a:t>5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F6AF5F-77C4-4DE9-8663-600BF11D1955}" type="slidenum">
              <a:rPr lang="en-US"/>
              <a:pPr/>
              <a:t>6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l-SI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2802F1-684F-4761-8D4E-68FD33D50C87}" type="slidenum">
              <a:rPr lang="en-US"/>
              <a:pPr/>
              <a:t>7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2802F1-684F-4761-8D4E-68FD33D50C87}" type="slidenum">
              <a:rPr lang="en-US"/>
              <a:pPr/>
              <a:t>8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ECC35-AFAD-4692-8EC2-24F23B2C924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16925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102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6E4B1E3-77C0-41E7-AAD9-A5CBA679925C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3B7868-2DCC-4F96-B7FD-DC98EF9BB25D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7056438" y="381000"/>
            <a:ext cx="2103437" cy="5715000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742950" y="381000"/>
            <a:ext cx="6161088" cy="5715000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6DA066D-17E9-458D-BC7D-831D169D578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7733EE4-2CC5-4BAC-AC45-5478F5B32C8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8736D3C-1E22-4CA7-A16A-ED7EA64EF40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742950" y="1524000"/>
            <a:ext cx="4132263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027613" y="1524000"/>
            <a:ext cx="4132262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E152DA-70C3-4CBC-978F-8D8378FA102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Ograda datuma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3DA4830-EB7C-4CA9-A1B6-C2D59AF9D07E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Ograda datuma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številke diapoz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B00D09-9B4F-4D4E-AAC1-B1DBCDAF673D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številke diapoz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85597D0-F913-4273-8779-AAD565AF83C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8D1F4F-E443-412E-ABD5-7230960504C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Ograda datuma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D09E7A4-2A8D-44B2-8997-9F535B3FE42D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Ograda datuma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902825" cy="2133600"/>
          </a:xfrm>
          <a:prstGeom prst="rect">
            <a:avLst/>
          </a:prstGeom>
          <a:gradFill rotWithShape="0">
            <a:gsLst>
              <a:gs pos="0">
                <a:srgbClr val="006600"/>
              </a:gs>
              <a:gs pos="100000">
                <a:srgbClr val="006600">
                  <a:gamma/>
                  <a:tint val="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l-SI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838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1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524000"/>
            <a:ext cx="841692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6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/>
            </a:lvl1pPr>
          </a:lstStyle>
          <a:p>
            <a:fld id="{5776847C-56A2-4A7B-B9B4-61ACE08CE23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67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248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/>
            </a:lvl1pPr>
          </a:lstStyle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1" grpId="0" animBg="1"/>
    </p:bld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si.si/en/publications.asp?MapaId=923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si.si/en/financial-data-r.asp?MapaId=982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636912"/>
            <a:ext cx="8569325" cy="38400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  <a:effectLst/>
                <a:latin typeface="Arial" charset="0"/>
              </a:rPr>
              <a:t>   </a:t>
            </a:r>
            <a:r>
              <a:rPr lang="sl-SI" sz="2400" dirty="0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sl-SI" sz="2400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sl-SI" sz="2400" dirty="0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sl-SI" sz="2400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sl-SI" sz="2400" dirty="0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sl-SI" sz="2400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sl-SI" sz="2400" dirty="0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sl-SI" sz="2400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en-US" sz="2800" dirty="0" smtClean="0">
                <a:solidFill>
                  <a:schemeClr val="tx1"/>
                </a:solidFill>
                <a:effectLst/>
                <a:latin typeface="Arial" charset="0"/>
              </a:rPr>
              <a:t>FINANCIAL ACCOUNTS </a:t>
            </a:r>
            <a:br>
              <a:rPr lang="en-US" sz="2800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en-US" sz="2800" dirty="0" smtClean="0">
                <a:solidFill>
                  <a:schemeClr val="tx1"/>
                </a:solidFill>
                <a:effectLst/>
                <a:latin typeface="Arial" charset="0"/>
              </a:rPr>
              <a:t>IN SLOVENIA</a:t>
            </a:r>
            <a:br>
              <a:rPr lang="en-US" sz="2800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sl-SI" sz="2400" dirty="0" smtClean="0">
                <a:solidFill>
                  <a:schemeClr val="tx1"/>
                </a:solidFill>
                <a:effectLst/>
                <a:latin typeface="Arial" charset="0"/>
              </a:rPr>
              <a:t>Skopje, 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Arial" charset="0"/>
              </a:rPr>
              <a:t>October 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Arial" charset="0"/>
              </a:rPr>
              <a:t>201</a:t>
            </a:r>
            <a:r>
              <a:rPr lang="sl-SI" sz="2400" dirty="0" smtClean="0">
                <a:solidFill>
                  <a:schemeClr val="tx1"/>
                </a:solidFill>
                <a:effectLst/>
                <a:latin typeface="Arial" charset="0"/>
              </a:rPr>
              <a:t>3</a:t>
            </a:r>
            <a:br>
              <a:rPr lang="sl-SI" sz="2400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sl-SI" sz="2400" dirty="0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sl-SI" sz="2400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sl-SI" sz="2400" dirty="0" smtClean="0">
                <a:solidFill>
                  <a:schemeClr val="tx1"/>
                </a:solidFill>
                <a:effectLst/>
                <a:latin typeface="Arial" charset="0"/>
              </a:rPr>
              <a:t>Matjaž Noč</a:t>
            </a:r>
            <a:br>
              <a:rPr lang="sl-SI" sz="2400" dirty="0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en-US" sz="2800" dirty="0">
                <a:solidFill>
                  <a:srgbClr val="2F4334"/>
                </a:solidFill>
                <a:effectLst/>
                <a:latin typeface="Arial" charset="0"/>
              </a:rPr>
              <a:t/>
            </a:r>
            <a:br>
              <a:rPr lang="en-US" sz="2800" dirty="0">
                <a:solidFill>
                  <a:srgbClr val="2F4334"/>
                </a:solidFill>
                <a:effectLst/>
                <a:latin typeface="Arial" charset="0"/>
              </a:rPr>
            </a:br>
            <a:r>
              <a:rPr lang="en-US" sz="2000" dirty="0">
                <a:solidFill>
                  <a:srgbClr val="2F4334"/>
                </a:solidFill>
                <a:effectLst/>
                <a:latin typeface="Arial" charset="0"/>
              </a:rPr>
              <a:t/>
            </a:r>
            <a:br>
              <a:rPr lang="en-US" sz="2000" dirty="0">
                <a:solidFill>
                  <a:srgbClr val="2F4334"/>
                </a:solidFill>
                <a:effectLst/>
                <a:latin typeface="Arial" charset="0"/>
              </a:rPr>
            </a:br>
            <a:r>
              <a:rPr lang="en-US" sz="2000" dirty="0">
                <a:solidFill>
                  <a:srgbClr val="2F4334"/>
                </a:solidFill>
                <a:effectLst/>
                <a:latin typeface="Arial" charset="0"/>
              </a:rPr>
              <a:t/>
            </a:r>
            <a:br>
              <a:rPr lang="en-US" sz="2000" dirty="0">
                <a:solidFill>
                  <a:srgbClr val="2F4334"/>
                </a:solidFill>
                <a:effectLst/>
                <a:latin typeface="Arial" charset="0"/>
              </a:rPr>
            </a:br>
            <a:r>
              <a:rPr lang="en-US" sz="2000" dirty="0">
                <a:solidFill>
                  <a:srgbClr val="305232"/>
                </a:solidFill>
                <a:effectLst/>
                <a:latin typeface="Arial" charset="0"/>
              </a:rPr>
              <a:t/>
            </a:r>
            <a:br>
              <a:rPr lang="en-US" sz="2000" dirty="0">
                <a:solidFill>
                  <a:srgbClr val="305232"/>
                </a:solidFill>
                <a:effectLst/>
                <a:latin typeface="Arial" charset="0"/>
              </a:rPr>
            </a:br>
            <a:endParaRPr lang="en-US" sz="2000" dirty="0">
              <a:solidFill>
                <a:srgbClr val="2F4334"/>
              </a:solidFill>
              <a:effectLst/>
              <a:latin typeface="Arial" charset="0"/>
            </a:endParaRPr>
          </a:p>
        </p:txBody>
      </p:sp>
      <p:pic>
        <p:nvPicPr>
          <p:cNvPr id="117766" name="Picture 6" descr="lg-1vr-col_a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1371600"/>
            <a:ext cx="5181600" cy="8445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200" dirty="0" smtClean="0">
                <a:latin typeface="Arial" charset="0"/>
              </a:rPr>
              <a:t>Publication</a:t>
            </a:r>
            <a:endParaRPr lang="en-US" sz="2200" dirty="0">
              <a:latin typeface="Arial" charset="0"/>
            </a:endParaRP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6570" y="1052736"/>
            <a:ext cx="8416925" cy="49480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GB" sz="2200" dirty="0" smtClean="0">
                <a:latin typeface="Arial" charset="0"/>
              </a:rPr>
              <a:t>Financial accounts are published on the BS web-side:</a:t>
            </a:r>
          </a:p>
          <a:p>
            <a:pPr>
              <a:lnSpc>
                <a:spcPct val="80000"/>
              </a:lnSpc>
              <a:buNone/>
            </a:pPr>
            <a:endParaRPr lang="en-GB" sz="16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GB" sz="2200" dirty="0" smtClean="0">
                <a:latin typeface="Arial" charset="0"/>
              </a:rPr>
              <a:t>Annual financial accounts tables (2001 - 2012)</a:t>
            </a:r>
          </a:p>
          <a:p>
            <a:pPr lvl="1">
              <a:lnSpc>
                <a:spcPct val="80000"/>
              </a:lnSpc>
            </a:pPr>
            <a:r>
              <a:rPr lang="en-GB" sz="2200" dirty="0" smtClean="0">
                <a:latin typeface="Arial" charset="0"/>
              </a:rPr>
              <a:t>Quarterly financial accounts tables (2004q1 – 2013q1)</a:t>
            </a:r>
          </a:p>
          <a:p>
            <a:pPr lvl="1">
              <a:lnSpc>
                <a:spcPct val="80000"/>
              </a:lnSpc>
            </a:pPr>
            <a:r>
              <a:rPr lang="en-GB" sz="2200" dirty="0" smtClean="0">
                <a:latin typeface="Arial" charset="0"/>
              </a:rPr>
              <a:t>Methodology and the compilation process</a:t>
            </a:r>
          </a:p>
          <a:p>
            <a:pPr lvl="1" algn="just">
              <a:lnSpc>
                <a:spcPct val="80000"/>
              </a:lnSpc>
            </a:pPr>
            <a:r>
              <a:rPr lang="en-GB" sz="2200" dirty="0" smtClean="0">
                <a:latin typeface="Arial" charset="0"/>
              </a:rPr>
              <a:t>Yearly publications Financial accounts of Slovenia (the latest 2007 - 2012)</a:t>
            </a:r>
          </a:p>
          <a:p>
            <a:pPr lvl="1" algn="just">
              <a:lnSpc>
                <a:spcPct val="80000"/>
              </a:lnSpc>
            </a:pPr>
            <a:r>
              <a:rPr lang="en-GB" sz="2200" dirty="0" smtClean="0">
                <a:latin typeface="Arial" charset="0"/>
              </a:rPr>
              <a:t>Quarterly information on Financial accounts (in Slovene only)</a:t>
            </a:r>
          </a:p>
          <a:p>
            <a:pPr lvl="1" algn="just">
              <a:lnSpc>
                <a:spcPct val="80000"/>
              </a:lnSpc>
            </a:pPr>
            <a:r>
              <a:rPr lang="en-GB" sz="2200" dirty="0" smtClean="0">
                <a:latin typeface="Arial" charset="0"/>
              </a:rPr>
              <a:t>Monthly Bulletin (tables 5.1 – 5.6)</a:t>
            </a:r>
            <a:endParaRPr lang="sl-SI" sz="2200" dirty="0" smtClean="0">
              <a:latin typeface="Arial" charset="0"/>
            </a:endParaRPr>
          </a:p>
          <a:p>
            <a:pPr lvl="1" algn="just">
              <a:lnSpc>
                <a:spcPct val="80000"/>
              </a:lnSpc>
              <a:buNone/>
            </a:pPr>
            <a:endParaRPr lang="en-GB" sz="1000" dirty="0" smtClean="0">
              <a:latin typeface="Arial" charset="0"/>
            </a:endParaRPr>
          </a:p>
          <a:p>
            <a:pPr marL="1080000" lvl="1" algn="just">
              <a:lnSpc>
                <a:spcPct val="80000"/>
              </a:lnSpc>
              <a:buFont typeface="Arial" pitchFamily="34" charset="0"/>
              <a:buChar char="→"/>
            </a:pPr>
            <a:r>
              <a:rPr lang="sl-SI" sz="2200" b="1" dirty="0" smtClean="0">
                <a:latin typeface="Arial" charset="0"/>
                <a:hlinkClick r:id="rId3"/>
              </a:rPr>
              <a:t> </a:t>
            </a:r>
            <a:r>
              <a:rPr lang="en-GB" sz="2200" b="1" dirty="0" smtClean="0">
                <a:latin typeface="Arial" charset="0"/>
                <a:hlinkClick r:id="rId3"/>
              </a:rPr>
              <a:t>http://www.bsi.si/en/publications.asp?MapaId=923</a:t>
            </a:r>
            <a:endParaRPr lang="sl-SI" sz="2200" b="1" dirty="0" smtClean="0">
              <a:latin typeface="Arial" charset="0"/>
            </a:endParaRPr>
          </a:p>
          <a:p>
            <a:pPr lvl="1" algn="just">
              <a:lnSpc>
                <a:spcPct val="80000"/>
              </a:lnSpc>
              <a:buNone/>
            </a:pPr>
            <a:endParaRPr lang="en-GB" sz="2200" b="1" dirty="0" smtClean="0">
              <a:latin typeface="Arial" charset="0"/>
            </a:endParaRPr>
          </a:p>
          <a:p>
            <a:pPr lvl="1" algn="just">
              <a:lnSpc>
                <a:spcPct val="80000"/>
              </a:lnSpc>
            </a:pPr>
            <a:r>
              <a:rPr lang="en-GB" sz="2200" dirty="0" smtClean="0">
                <a:latin typeface="Arial" charset="0"/>
              </a:rPr>
              <a:t>Financial accounts data series</a:t>
            </a:r>
            <a:endParaRPr lang="sl-SI" sz="2200" dirty="0" smtClean="0">
              <a:latin typeface="Arial" charset="0"/>
            </a:endParaRPr>
          </a:p>
          <a:p>
            <a:pPr lvl="1" algn="just">
              <a:lnSpc>
                <a:spcPct val="80000"/>
              </a:lnSpc>
              <a:buNone/>
            </a:pPr>
            <a:endParaRPr lang="sl-SI" sz="1000" dirty="0" smtClean="0">
              <a:latin typeface="Arial" charset="0"/>
            </a:endParaRPr>
          </a:p>
          <a:p>
            <a:pPr marL="1080000" lvl="1" algn="just">
              <a:lnSpc>
                <a:spcPct val="80000"/>
              </a:lnSpc>
              <a:buFont typeface="Arial" pitchFamily="34" charset="0"/>
              <a:buChar char="→"/>
            </a:pPr>
            <a:r>
              <a:rPr lang="sl-SI" sz="2200" b="1" dirty="0" smtClean="0">
                <a:latin typeface="Arial" charset="0"/>
                <a:hlinkClick r:id="rId3"/>
              </a:rPr>
              <a:t> </a:t>
            </a:r>
            <a:r>
              <a:rPr lang="sl-SI" sz="2200" b="1" dirty="0" smtClean="0">
                <a:latin typeface="Arial" charset="0"/>
                <a:hlinkClick r:id="rId4"/>
              </a:rPr>
              <a:t>http://www.bsi.si/en/financial-data-r.asp?MapaId=982</a:t>
            </a:r>
            <a:endParaRPr lang="sl-SI" sz="2200" b="1" dirty="0" smtClean="0">
              <a:latin typeface="Arial" charset="0"/>
              <a:hlinkClick r:id="rId3"/>
            </a:endParaRPr>
          </a:p>
          <a:p>
            <a:pPr lvl="1" algn="just">
              <a:lnSpc>
                <a:spcPct val="80000"/>
              </a:lnSpc>
              <a:buNone/>
            </a:pPr>
            <a:endParaRPr lang="sl-SI" sz="2200" b="1" dirty="0" smtClean="0">
              <a:latin typeface="Arial" charset="0"/>
            </a:endParaRPr>
          </a:p>
          <a:p>
            <a:pPr lvl="1" algn="just">
              <a:lnSpc>
                <a:spcPct val="80000"/>
              </a:lnSpc>
              <a:buNone/>
            </a:pPr>
            <a:endParaRPr lang="en-GB" sz="1000" dirty="0" smtClean="0">
              <a:latin typeface="Arial" charset="0"/>
            </a:endParaRPr>
          </a:p>
          <a:p>
            <a:pPr lvl="1" algn="just">
              <a:lnSpc>
                <a:spcPct val="80000"/>
              </a:lnSpc>
              <a:buNone/>
            </a:pPr>
            <a:endParaRPr lang="en-GB" sz="2200" dirty="0" smtClean="0"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200" dirty="0" smtClean="0"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200" dirty="0" smtClean="0"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200" dirty="0" smtClean="0"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2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712" y="428626"/>
            <a:ext cx="8417401" cy="574675"/>
          </a:xfrm>
        </p:spPr>
        <p:txBody>
          <a:bodyPr/>
          <a:lstStyle/>
          <a:p>
            <a:pPr eaLnBrk="1" hangingPunct="1">
              <a:defRPr/>
            </a:pPr>
            <a:r>
              <a:rPr lang="en-GB" sz="2000" dirty="0" smtClean="0"/>
              <a:t>  Non-financial corporations </a:t>
            </a:r>
            <a:r>
              <a:rPr lang="sl-SI" sz="2000" dirty="0" smtClean="0"/>
              <a:t>(</a:t>
            </a:r>
            <a:r>
              <a:rPr lang="sl-SI" sz="2000" noProof="1" smtClean="0"/>
              <a:t>S.11</a:t>
            </a:r>
            <a:r>
              <a:rPr lang="sl-SI" sz="2000" dirty="0" smtClean="0"/>
              <a:t>)</a:t>
            </a:r>
          </a:p>
        </p:txBody>
      </p:sp>
      <p:graphicFrame>
        <p:nvGraphicFramePr>
          <p:cNvPr id="5" name="Grafikon 4"/>
          <p:cNvGraphicFramePr/>
          <p:nvPr/>
        </p:nvGraphicFramePr>
        <p:xfrm>
          <a:off x="2683412" y="1267200"/>
          <a:ext cx="4536000" cy="23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on 5"/>
          <p:cNvGraphicFramePr/>
          <p:nvPr/>
        </p:nvGraphicFramePr>
        <p:xfrm>
          <a:off x="2683412" y="3787200"/>
          <a:ext cx="4536000" cy="23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618927" y="428626"/>
            <a:ext cx="8417401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1" i="0" u="none" strike="noStrike" kern="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en-GB" sz="2000" b="1" i="0" u="none" strike="noStrike" kern="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Other monetary financial institutions </a:t>
            </a:r>
            <a:r>
              <a:rPr kumimoji="0" lang="sl-SI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sl-SI" sz="2000" b="1" i="0" u="none" strike="noStrike" kern="0" cap="none" spc="0" normalizeH="0" baseline="0" noProof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S.122</a:t>
            </a:r>
            <a:r>
              <a:rPr kumimoji="0" lang="sl-SI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</a:p>
        </p:txBody>
      </p:sp>
      <p:graphicFrame>
        <p:nvGraphicFramePr>
          <p:cNvPr id="5" name="Grafikon 4"/>
          <p:cNvGraphicFramePr/>
          <p:nvPr/>
        </p:nvGraphicFramePr>
        <p:xfrm>
          <a:off x="2682000" y="1267200"/>
          <a:ext cx="4536000" cy="23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on 5"/>
          <p:cNvGraphicFramePr/>
          <p:nvPr/>
        </p:nvGraphicFramePr>
        <p:xfrm>
          <a:off x="2682000" y="3787200"/>
          <a:ext cx="4536000" cy="23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18927" y="428626"/>
            <a:ext cx="8417401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1" i="0" u="none" strike="noStrike" kern="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</a:t>
            </a:r>
            <a:r>
              <a:rPr kumimoji="0" lang="en-GB" sz="2000" b="1" i="0" u="none" strike="noStrike" kern="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General government </a:t>
            </a:r>
            <a:r>
              <a:rPr kumimoji="0" lang="sl-SI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sl-SI" sz="2000" b="1" i="0" u="none" strike="noStrike" kern="0" cap="none" spc="0" normalizeH="0" baseline="0" noProof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S.13</a:t>
            </a:r>
            <a:r>
              <a:rPr kumimoji="0" lang="sl-SI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</a:p>
        </p:txBody>
      </p:sp>
      <p:graphicFrame>
        <p:nvGraphicFramePr>
          <p:cNvPr id="5" name="Grafikon 4"/>
          <p:cNvGraphicFramePr/>
          <p:nvPr/>
        </p:nvGraphicFramePr>
        <p:xfrm>
          <a:off x="2683412" y="1267200"/>
          <a:ext cx="4536000" cy="23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on 5"/>
          <p:cNvGraphicFramePr/>
          <p:nvPr/>
        </p:nvGraphicFramePr>
        <p:xfrm>
          <a:off x="2683412" y="3717032"/>
          <a:ext cx="4536000" cy="2446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18927" y="428626"/>
            <a:ext cx="8417401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Households</a:t>
            </a:r>
            <a:r>
              <a:rPr kumimoji="0" lang="sl-SI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(</a:t>
            </a:r>
            <a:r>
              <a:rPr kumimoji="0" lang="sl-SI" sz="2000" b="1" i="0" u="none" strike="noStrike" kern="0" cap="none" spc="0" normalizeH="0" baseline="0" noProof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S.14</a:t>
            </a:r>
            <a:r>
              <a:rPr kumimoji="0" lang="sl-SI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</a:p>
        </p:txBody>
      </p:sp>
      <p:graphicFrame>
        <p:nvGraphicFramePr>
          <p:cNvPr id="5" name="Grafikon 4"/>
          <p:cNvGraphicFramePr/>
          <p:nvPr/>
        </p:nvGraphicFramePr>
        <p:xfrm>
          <a:off x="2683412" y="1270800"/>
          <a:ext cx="4536000" cy="23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on 5"/>
          <p:cNvGraphicFramePr/>
          <p:nvPr/>
        </p:nvGraphicFramePr>
        <p:xfrm>
          <a:off x="2683412" y="3787200"/>
          <a:ext cx="4536000" cy="23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618927" y="428626"/>
            <a:ext cx="8417401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1" i="0" u="none" strike="noStrike" kern="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 </a:t>
            </a:r>
            <a:r>
              <a:rPr kumimoji="0" lang="en-GB" sz="2000" b="1" i="0" u="none" strike="noStrike" kern="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Rest of the world </a:t>
            </a:r>
            <a:r>
              <a:rPr kumimoji="0" lang="sl-SI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sl-SI" sz="2000" b="1" i="0" u="none" strike="noStrike" kern="0" cap="none" spc="0" normalizeH="0" baseline="0" noProof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S.2</a:t>
            </a:r>
            <a:r>
              <a:rPr kumimoji="0" lang="sl-SI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</a:p>
        </p:txBody>
      </p:sp>
      <p:graphicFrame>
        <p:nvGraphicFramePr>
          <p:cNvPr id="8" name="Grafikon 7"/>
          <p:cNvGraphicFramePr/>
          <p:nvPr/>
        </p:nvGraphicFramePr>
        <p:xfrm>
          <a:off x="2683412" y="1267200"/>
          <a:ext cx="4536000" cy="23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afikon 4"/>
          <p:cNvGraphicFramePr/>
          <p:nvPr/>
        </p:nvGraphicFramePr>
        <p:xfrm>
          <a:off x="2683412" y="3787200"/>
          <a:ext cx="4536000" cy="23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18927" y="428626"/>
            <a:ext cx="8417401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Net financial assets of domestic sectors and rest</a:t>
            </a:r>
            <a:r>
              <a:rPr kumimoji="0" lang="en-GB" sz="2000" b="1" i="0" u="none" strike="noStrike" kern="0" cap="none" spc="0" normalizeH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of the world</a:t>
            </a:r>
          </a:p>
        </p:txBody>
      </p:sp>
      <p:graphicFrame>
        <p:nvGraphicFramePr>
          <p:cNvPr id="8" name="Chart 4"/>
          <p:cNvGraphicFramePr>
            <a:graphicFrameLocks/>
          </p:cNvGraphicFramePr>
          <p:nvPr/>
        </p:nvGraphicFramePr>
        <p:xfrm>
          <a:off x="2674542" y="1267200"/>
          <a:ext cx="4557639" cy="232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5"/>
          <p:cNvGraphicFramePr>
            <a:graphicFrameLocks/>
          </p:cNvGraphicFramePr>
          <p:nvPr/>
        </p:nvGraphicFramePr>
        <p:xfrm>
          <a:off x="339191" y="3718800"/>
          <a:ext cx="4538145" cy="232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6"/>
          <p:cNvGraphicFramePr>
            <a:graphicFrameLocks/>
          </p:cNvGraphicFramePr>
          <p:nvPr/>
        </p:nvGraphicFramePr>
        <p:xfrm>
          <a:off x="5017691" y="3718800"/>
          <a:ext cx="4545943" cy="232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667146" y="357189"/>
            <a:ext cx="8417401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Net financial assets in Slovenia and </a:t>
            </a:r>
            <a:r>
              <a:rPr lang="en-GB" sz="2000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the euro area</a:t>
            </a:r>
            <a:endParaRPr kumimoji="0" lang="en-GB" sz="2000" b="1" i="0" u="none" strike="noStrike" kern="0" cap="none" spc="0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Chart 55"/>
          <p:cNvGraphicFramePr>
            <a:graphicFrameLocks/>
          </p:cNvGraphicFramePr>
          <p:nvPr/>
        </p:nvGraphicFramePr>
        <p:xfrm>
          <a:off x="2683412" y="2348880"/>
          <a:ext cx="4536000" cy="23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2200" dirty="0" smtClean="0">
                <a:latin typeface="Arial" pitchFamily="34" charset="0"/>
                <a:cs typeface="Arial" pitchFamily="34" charset="0"/>
              </a:rPr>
              <a:t>Future challenges</a:t>
            </a:r>
            <a:endParaRPr lang="en-GB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200" dirty="0" smtClean="0">
                <a:latin typeface="Arial" pitchFamily="34" charset="0"/>
                <a:cs typeface="Arial" pitchFamily="34" charset="0"/>
              </a:rPr>
              <a:t>Consistency with non-financial accounts</a:t>
            </a:r>
          </a:p>
          <a:p>
            <a:r>
              <a:rPr lang="en-GB" sz="2200" dirty="0" smtClean="0">
                <a:latin typeface="Arial" pitchFamily="34" charset="0"/>
                <a:cs typeface="Arial" pitchFamily="34" charset="0"/>
              </a:rPr>
              <a:t>ESA2010 implementation</a:t>
            </a:r>
            <a:endParaRPr lang="en-GB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2200" dirty="0" smtClean="0">
                <a:latin typeface="Arial" pitchFamily="34" charset="0"/>
                <a:cs typeface="Arial" pitchFamily="34" charset="0"/>
              </a:rPr>
              <a:t>Outline</a:t>
            </a:r>
            <a:endParaRPr lang="en-GB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Development of FA in BS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Responsibility of BS in the field of FA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Sources of </a:t>
            </a:r>
            <a:r>
              <a:rPr lang="sl-SI" sz="2400" dirty="0" smtClean="0">
                <a:latin typeface="Arial" pitchFamily="34" charset="0"/>
                <a:cs typeface="Arial" pitchFamily="34" charset="0"/>
              </a:rPr>
              <a:t>FA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compilation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Compilation process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Publication</a:t>
            </a:r>
            <a:endParaRPr lang="sl-SI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Overview of Slovenia's FA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Future challenges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200" dirty="0" smtClean="0">
                <a:latin typeface="Arial" charset="0"/>
              </a:rPr>
              <a:t>Development of </a:t>
            </a:r>
            <a:r>
              <a:rPr lang="sl-SI" sz="2200" dirty="0" smtClean="0">
                <a:latin typeface="Arial" charset="0"/>
              </a:rPr>
              <a:t>FA in BS</a:t>
            </a:r>
            <a:endParaRPr lang="en-US" sz="2200" dirty="0">
              <a:latin typeface="Arial" charset="0"/>
            </a:endParaRP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6956" y="1124744"/>
            <a:ext cx="8416925" cy="4572000"/>
          </a:xfrm>
        </p:spPr>
        <p:txBody>
          <a:bodyPr/>
          <a:lstStyle/>
          <a:p>
            <a:pPr>
              <a:buNone/>
            </a:pPr>
            <a:endParaRPr lang="en-US" sz="2000" dirty="0" smtClean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Annual FA:</a:t>
            </a:r>
          </a:p>
          <a:p>
            <a:pPr lvl="1" algn="just"/>
            <a:r>
              <a:rPr lang="en-US" sz="2400" dirty="0" smtClean="0">
                <a:latin typeface="Arial" charset="0"/>
              </a:rPr>
              <a:t>First compilation in 2004 (for 2001 stock</a:t>
            </a:r>
            <a:r>
              <a:rPr lang="sl-SI" sz="2400" dirty="0" smtClean="0">
                <a:latin typeface="Arial" charset="0"/>
              </a:rPr>
              <a:t> </a:t>
            </a:r>
            <a:r>
              <a:rPr lang="en-GB" sz="2400" dirty="0" smtClean="0">
                <a:latin typeface="Arial" charset="0"/>
              </a:rPr>
              <a:t>only</a:t>
            </a:r>
            <a:r>
              <a:rPr lang="en-US" sz="2400" dirty="0" smtClean="0">
                <a:latin typeface="Arial" charset="0"/>
              </a:rPr>
              <a:t>, for 2002 stock and transactions)</a:t>
            </a:r>
          </a:p>
          <a:p>
            <a:pPr lvl="1"/>
            <a:r>
              <a:rPr lang="en-US" sz="2400" dirty="0" smtClean="0">
                <a:latin typeface="Arial" charset="0"/>
              </a:rPr>
              <a:t>Available data 2001 – 201</a:t>
            </a:r>
            <a:r>
              <a:rPr lang="sl-SI" sz="2400" dirty="0" smtClean="0">
                <a:latin typeface="Arial" charset="0"/>
              </a:rPr>
              <a:t>2</a:t>
            </a:r>
          </a:p>
          <a:p>
            <a:pPr lvl="1">
              <a:buNone/>
            </a:pPr>
            <a:endParaRPr lang="en-US" sz="2400" dirty="0" smtClean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Quarterly FA (including QFAGG):</a:t>
            </a:r>
          </a:p>
          <a:p>
            <a:pPr lvl="1" algn="just"/>
            <a:r>
              <a:rPr lang="en-US" sz="2400" dirty="0" smtClean="0">
                <a:latin typeface="Arial" charset="0"/>
              </a:rPr>
              <a:t>First compilation in 2006 (for 2004 and 2005)</a:t>
            </a:r>
          </a:p>
          <a:p>
            <a:pPr lvl="1"/>
            <a:r>
              <a:rPr lang="en-US" sz="2400" dirty="0" smtClean="0">
                <a:latin typeface="Arial" charset="0"/>
              </a:rPr>
              <a:t>Available data from 2004q1 to 201</a:t>
            </a:r>
            <a:r>
              <a:rPr lang="sl-SI" sz="2400" dirty="0" smtClean="0">
                <a:latin typeface="Arial" charset="0"/>
              </a:rPr>
              <a:t>3</a:t>
            </a:r>
            <a:r>
              <a:rPr lang="en-US" sz="2400" dirty="0" smtClean="0">
                <a:latin typeface="Arial" charset="0"/>
              </a:rPr>
              <a:t>q</a:t>
            </a:r>
            <a:r>
              <a:rPr lang="sl-SI" sz="2400" dirty="0" smtClean="0">
                <a:latin typeface="Arial" charset="0"/>
              </a:rPr>
              <a:t>1</a:t>
            </a:r>
            <a:endParaRPr lang="en-US" sz="2400" dirty="0" smtClean="0">
              <a:latin typeface="Arial" charset="0"/>
            </a:endParaRP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200" dirty="0" smtClean="0">
                <a:latin typeface="Arial" charset="0"/>
              </a:rPr>
              <a:t>Responsibility of BS in the field of FA</a:t>
            </a:r>
            <a:endParaRPr lang="en-US" sz="2200" dirty="0">
              <a:latin typeface="Arial" charset="0"/>
            </a:endParaRP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219200"/>
            <a:ext cx="8416925" cy="4876800"/>
          </a:xfrm>
        </p:spPr>
        <p:txBody>
          <a:bodyPr/>
          <a:lstStyle/>
          <a:p>
            <a:endParaRPr lang="en-US" sz="2200" dirty="0" smtClean="0">
              <a:latin typeface="Arial" charset="0"/>
            </a:endParaRPr>
          </a:p>
          <a:p>
            <a:pPr algn="just"/>
            <a:r>
              <a:rPr lang="en-US" sz="2400" b="1" dirty="0" smtClean="0">
                <a:latin typeface="Arial" charset="0"/>
              </a:rPr>
              <a:t>Annual FA </a:t>
            </a:r>
            <a:r>
              <a:rPr lang="en-US" sz="2400" dirty="0" smtClean="0">
                <a:latin typeface="Arial" charset="0"/>
              </a:rPr>
              <a:t>to </a:t>
            </a:r>
            <a:r>
              <a:rPr lang="en-US" sz="2400" dirty="0" err="1" smtClean="0">
                <a:latin typeface="Arial" charset="0"/>
              </a:rPr>
              <a:t>Eurostat</a:t>
            </a:r>
            <a:r>
              <a:rPr lang="en-US" sz="2400" dirty="0" smtClean="0">
                <a:latin typeface="Arial" charset="0"/>
              </a:rPr>
              <a:t> (European Commission - Council Regulation (EC) No 2223/96)</a:t>
            </a:r>
            <a:r>
              <a:rPr lang="sl-SI" sz="2400" dirty="0" smtClean="0">
                <a:latin typeface="Arial" charset="0"/>
              </a:rPr>
              <a:t>, </a:t>
            </a:r>
            <a:r>
              <a:rPr lang="en-GB" sz="2400" dirty="0" smtClean="0">
                <a:latin typeface="Arial" charset="0"/>
              </a:rPr>
              <a:t>deadline T+9 months </a:t>
            </a:r>
          </a:p>
          <a:p>
            <a:pPr algn="just"/>
            <a:r>
              <a:rPr lang="en-US" sz="2400" b="1" dirty="0" smtClean="0">
                <a:latin typeface="Arial" charset="0"/>
              </a:rPr>
              <a:t>Quarterly FA </a:t>
            </a:r>
            <a:r>
              <a:rPr lang="en-US" sz="2400" dirty="0" smtClean="0">
                <a:latin typeface="Arial" charset="0"/>
              </a:rPr>
              <a:t>to ECB (MUFA – </a:t>
            </a:r>
            <a:r>
              <a:rPr lang="en-GB" sz="2400" dirty="0" smtClean="0">
                <a:latin typeface="Arial" charset="0"/>
              </a:rPr>
              <a:t>Guideline </a:t>
            </a:r>
            <a:r>
              <a:rPr lang="en-US" sz="2400" dirty="0" smtClean="0">
                <a:latin typeface="Arial" charset="0"/>
              </a:rPr>
              <a:t>ECB/2002/7; Guideline amending Guideline ECB/2002/7 on the statistical reporting requirements of the ECB in the field of quarterly financial accounts - ECB/2005/13)</a:t>
            </a:r>
            <a:r>
              <a:rPr lang="sl-SI" sz="2400" dirty="0" smtClean="0">
                <a:latin typeface="Arial" charset="0"/>
              </a:rPr>
              <a:t>, </a:t>
            </a:r>
            <a:r>
              <a:rPr lang="en-GB" sz="2400" dirty="0" smtClean="0">
                <a:latin typeface="Arial" charset="0"/>
              </a:rPr>
              <a:t>deadline T+110 days</a:t>
            </a:r>
          </a:p>
          <a:p>
            <a:pPr algn="just"/>
            <a:r>
              <a:rPr lang="en-US" sz="2400" b="1" dirty="0" smtClean="0">
                <a:latin typeface="Arial" charset="0"/>
              </a:rPr>
              <a:t>Quarterly FA for general government</a:t>
            </a:r>
            <a:r>
              <a:rPr lang="en-US" sz="2400" dirty="0" smtClean="0">
                <a:latin typeface="Arial" charset="0"/>
              </a:rPr>
              <a:t> to ECB and </a:t>
            </a:r>
            <a:r>
              <a:rPr lang="en-US" sz="2400" dirty="0" err="1" smtClean="0">
                <a:latin typeface="Arial" charset="0"/>
              </a:rPr>
              <a:t>Eurostat</a:t>
            </a:r>
            <a:r>
              <a:rPr lang="en-US" sz="2400" dirty="0" smtClean="0">
                <a:latin typeface="Arial" charset="0"/>
              </a:rPr>
              <a:t> (Regulation (EC) No 501/2004 of the European Parliament and of the Council)</a:t>
            </a:r>
            <a:r>
              <a:rPr lang="sl-SI" sz="2400" dirty="0" smtClean="0">
                <a:latin typeface="Arial" charset="0"/>
              </a:rPr>
              <a:t>, </a:t>
            </a:r>
            <a:r>
              <a:rPr lang="en-GB" sz="2400" dirty="0" smtClean="0">
                <a:latin typeface="Arial" charset="0"/>
              </a:rPr>
              <a:t>deadline T+90 days</a:t>
            </a:r>
          </a:p>
          <a:p>
            <a:pPr>
              <a:buNone/>
            </a:pPr>
            <a:endParaRPr lang="en-US" sz="24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200" dirty="0" smtClean="0">
                <a:latin typeface="Arial" charset="0"/>
              </a:rPr>
              <a:t>Sources for FA compilation</a:t>
            </a:r>
            <a:endParaRPr lang="en-US" sz="2200" dirty="0">
              <a:latin typeface="Arial" charset="0"/>
            </a:endParaRP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6570" y="1071546"/>
            <a:ext cx="8416925" cy="5500726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dirty="0">
                <a:latin typeface="Arial" charset="0"/>
              </a:rPr>
              <a:t>Primary sources: </a:t>
            </a:r>
          </a:p>
          <a:p>
            <a:pPr lvl="1" algn="just"/>
            <a:r>
              <a:rPr lang="en-GB" sz="2200" dirty="0" smtClean="0">
                <a:latin typeface="Arial" charset="0"/>
              </a:rPr>
              <a:t>Quarterly data (stock and transactions) based on direct reporting by individual institutional units (non-financial corporations, financial corporations and general government units)</a:t>
            </a:r>
          </a:p>
          <a:p>
            <a:pPr lvl="1"/>
            <a:r>
              <a:rPr lang="en-GB" sz="2200" dirty="0" smtClean="0">
                <a:latin typeface="Arial" charset="0"/>
              </a:rPr>
              <a:t>Banking statistics</a:t>
            </a:r>
          </a:p>
          <a:p>
            <a:pPr lvl="1"/>
            <a:r>
              <a:rPr lang="en-GB" sz="2200" dirty="0" smtClean="0">
                <a:latin typeface="Arial" charset="0"/>
              </a:rPr>
              <a:t>Investment fund statistics</a:t>
            </a:r>
          </a:p>
          <a:p>
            <a:pPr lvl="1"/>
            <a:r>
              <a:rPr lang="en-GB" sz="2200" dirty="0" smtClean="0">
                <a:latin typeface="Arial" charset="0"/>
              </a:rPr>
              <a:t>Leasing companies statistics</a:t>
            </a:r>
          </a:p>
          <a:p>
            <a:pPr lvl="1"/>
            <a:r>
              <a:rPr lang="en-GB" sz="2200" dirty="0" smtClean="0">
                <a:latin typeface="Arial" charset="0"/>
              </a:rPr>
              <a:t>IIP and BOP statistics</a:t>
            </a:r>
          </a:p>
          <a:p>
            <a:pPr lvl="1"/>
            <a:r>
              <a:rPr lang="en-GB" sz="2200" dirty="0" smtClean="0">
                <a:latin typeface="Arial" charset="0"/>
              </a:rPr>
              <a:t>Securities statistics</a:t>
            </a:r>
          </a:p>
          <a:p>
            <a:pPr lvl="1">
              <a:buNone/>
            </a:pPr>
            <a:endParaRPr lang="en-GB" sz="1400" dirty="0" smtClean="0">
              <a:latin typeface="Arial" charset="0"/>
            </a:endParaRPr>
          </a:p>
          <a:p>
            <a:pPr>
              <a:buFontTx/>
              <a:buNone/>
            </a:pPr>
            <a:r>
              <a:rPr lang="en-GB" sz="2200" b="1" dirty="0" smtClean="0">
                <a:latin typeface="Arial" charset="0"/>
              </a:rPr>
              <a:t>Secondary sources:</a:t>
            </a:r>
          </a:p>
          <a:p>
            <a:pPr lvl="1"/>
            <a:r>
              <a:rPr lang="en-GB" sz="2200" dirty="0" smtClean="0">
                <a:latin typeface="Arial" charset="0"/>
              </a:rPr>
              <a:t>Public finance statistics</a:t>
            </a:r>
          </a:p>
          <a:p>
            <a:pPr lvl="1"/>
            <a:r>
              <a:rPr lang="en-GB" sz="2200" dirty="0" smtClean="0">
                <a:latin typeface="Arial" charset="0"/>
              </a:rPr>
              <a:t>Other sources</a:t>
            </a:r>
            <a:endParaRPr lang="en-GB" sz="22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200" dirty="0" smtClean="0">
                <a:latin typeface="Arial" charset="0"/>
              </a:rPr>
              <a:t>Compilation Process</a:t>
            </a:r>
            <a:endParaRPr lang="en-US" sz="2200" dirty="0">
              <a:latin typeface="Arial" charset="0"/>
            </a:endParaRP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196975"/>
            <a:ext cx="8416925" cy="51117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sz="2200" dirty="0" smtClean="0">
              <a:latin typeface="Arial" charset="0"/>
            </a:endParaRPr>
          </a:p>
          <a:p>
            <a:pPr marL="0" algn="just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Arial" charset="0"/>
              </a:rPr>
              <a:t>Compilation </a:t>
            </a:r>
            <a:r>
              <a:rPr lang="en-GB" sz="2400" dirty="0" smtClean="0">
                <a:latin typeface="Arial" charset="0"/>
              </a:rPr>
              <a:t>process, made in Excel, is divided into three phases.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sl-SI" sz="2400" dirty="0" smtClean="0">
              <a:latin typeface="Arial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GB" sz="2400" b="1" dirty="0" smtClean="0">
                <a:latin typeface="Arial" charset="0"/>
              </a:rPr>
              <a:t>Phase 1: preparation of basic data</a:t>
            </a:r>
            <a:endParaRPr lang="en-GB" sz="2400" u="sng" dirty="0" smtClean="0">
              <a:latin typeface="Arial" charset="0"/>
            </a:endParaRPr>
          </a:p>
          <a:p>
            <a:pPr algn="just">
              <a:lnSpc>
                <a:spcPct val="80000"/>
              </a:lnSpc>
            </a:pPr>
            <a:r>
              <a:rPr lang="en-GB" sz="2200" u="sng" dirty="0" smtClean="0">
                <a:latin typeface="Arial" charset="0"/>
              </a:rPr>
              <a:t>Formation of the FA tables</a:t>
            </a:r>
            <a:r>
              <a:rPr lang="en-GB" sz="2200" dirty="0" smtClean="0">
                <a:latin typeface="Arial" charset="0"/>
              </a:rPr>
              <a:t> for each </a:t>
            </a:r>
            <a:r>
              <a:rPr lang="en-US" sz="2200" dirty="0" smtClean="0">
                <a:latin typeface="Arial" charset="0"/>
              </a:rPr>
              <a:t>sector with primary data</a:t>
            </a:r>
          </a:p>
          <a:p>
            <a:pPr algn="just">
              <a:lnSpc>
                <a:spcPct val="80000"/>
              </a:lnSpc>
            </a:pPr>
            <a:endParaRPr lang="en-US" sz="22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200" u="sng" dirty="0" smtClean="0">
                <a:latin typeface="Arial" charset="0"/>
              </a:rPr>
              <a:t>Checking the primary data</a:t>
            </a:r>
            <a:r>
              <a:rPr lang="en-US" sz="2200" dirty="0" smtClean="0">
                <a:latin typeface="Arial" charset="0"/>
              </a:rPr>
              <a:t>: </a:t>
            </a:r>
          </a:p>
          <a:p>
            <a:pPr lvl="1" algn="just">
              <a:lnSpc>
                <a:spcPct val="80000"/>
              </a:lnSpc>
            </a:pPr>
            <a:r>
              <a:rPr lang="en-US" sz="2200" dirty="0" smtClean="0">
                <a:latin typeface="Arial" charset="0"/>
              </a:rPr>
              <a:t>On the aggregate basis for each sector</a:t>
            </a:r>
          </a:p>
          <a:p>
            <a:pPr lvl="1" algn="just">
              <a:lnSpc>
                <a:spcPct val="80000"/>
              </a:lnSpc>
            </a:pPr>
            <a:r>
              <a:rPr lang="en-US" sz="2200" dirty="0" smtClean="0">
                <a:latin typeface="Arial" charset="0"/>
              </a:rPr>
              <a:t>On the individual basis</a:t>
            </a:r>
            <a:endParaRPr lang="en-US" sz="22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200" dirty="0" smtClean="0">
                <a:latin typeface="Arial" charset="0"/>
              </a:rPr>
              <a:t>Compilation Process</a:t>
            </a:r>
            <a:endParaRPr lang="en-US" sz="2200" dirty="0">
              <a:latin typeface="Arial" charset="0"/>
            </a:endParaRP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132" y="1071546"/>
            <a:ext cx="8750776" cy="5093758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200" dirty="0" smtClean="0">
                <a:latin typeface="Arial" charset="0"/>
              </a:rPr>
              <a:t> </a:t>
            </a:r>
          </a:p>
          <a:p>
            <a:pPr>
              <a:buFontTx/>
              <a:buNone/>
            </a:pPr>
            <a:r>
              <a:rPr lang="en-GB" sz="2200" b="1" dirty="0" smtClean="0">
                <a:latin typeface="Arial" charset="0"/>
              </a:rPr>
              <a:t>Phase 2:</a:t>
            </a:r>
            <a:r>
              <a:rPr lang="en-GB" sz="2200" dirty="0" smtClean="0">
                <a:latin typeface="Arial" charset="0"/>
              </a:rPr>
              <a:t> </a:t>
            </a:r>
            <a:r>
              <a:rPr lang="en-GB" sz="2200" b="1" dirty="0" smtClean="0">
                <a:latin typeface="Arial" charset="0"/>
              </a:rPr>
              <a:t>Compilation of non-consolidated financial accounts</a:t>
            </a:r>
          </a:p>
          <a:p>
            <a:pPr>
              <a:buFont typeface="Arial" pitchFamily="34" charset="0"/>
              <a:buChar char="•"/>
            </a:pPr>
            <a:r>
              <a:rPr lang="en-GB" sz="2200" u="sng" dirty="0" smtClean="0">
                <a:latin typeface="Arial" charset="0"/>
              </a:rPr>
              <a:t>Compilation of stock</a:t>
            </a:r>
          </a:p>
          <a:p>
            <a:pPr lvl="1" algn="just"/>
            <a:r>
              <a:rPr lang="en-GB" sz="2200" dirty="0" smtClean="0">
                <a:latin typeface="Arial" charset="0"/>
              </a:rPr>
              <a:t>Comparing the information from one sector with information from the counterpart sector</a:t>
            </a:r>
          </a:p>
          <a:p>
            <a:pPr lvl="1" algn="just"/>
            <a:r>
              <a:rPr lang="en-GB" sz="2200" dirty="0" smtClean="0">
                <a:latin typeface="Arial" charset="0"/>
              </a:rPr>
              <a:t>A hierarchy of sources is used (most reliable sources, experience)</a:t>
            </a:r>
          </a:p>
          <a:p>
            <a:pPr lvl="1" algn="just"/>
            <a:r>
              <a:rPr lang="en-GB" sz="2200" dirty="0" smtClean="0">
                <a:latin typeface="Arial" charset="0"/>
              </a:rPr>
              <a:t>Choose the data from one side and allocate it to the both sides</a:t>
            </a:r>
          </a:p>
          <a:p>
            <a:pPr lvl="1" algn="just"/>
            <a:r>
              <a:rPr lang="en-GB" sz="2200" dirty="0" smtClean="0">
                <a:latin typeface="Arial" charset="0"/>
              </a:rPr>
              <a:t>Adjustment of the primary data with the secondary sources where necessary</a:t>
            </a:r>
          </a:p>
          <a:p>
            <a:pPr lvl="1" algn="just"/>
            <a:r>
              <a:rPr lang="en-GB" sz="2200" dirty="0" smtClean="0">
                <a:latin typeface="Arial" charset="0"/>
              </a:rPr>
              <a:t>Compilation for S.14 and S.15 based on the data from the counterpart side</a:t>
            </a:r>
          </a:p>
          <a:p>
            <a:pPr lvl="1" algn="just"/>
            <a:endParaRPr lang="en-US" sz="22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200" dirty="0" smtClean="0">
                <a:latin typeface="Arial" charset="0"/>
              </a:rPr>
              <a:t>Compilation Process</a:t>
            </a:r>
            <a:endParaRPr lang="en-US" sz="2200" dirty="0">
              <a:latin typeface="Arial" charset="0"/>
            </a:endParaRP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132" y="1071546"/>
            <a:ext cx="8750776" cy="5093758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200" dirty="0" smtClean="0">
                <a:latin typeface="Arial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GB" sz="2200" u="sng" dirty="0" smtClean="0">
                <a:latin typeface="Arial" charset="0"/>
              </a:rPr>
              <a:t>Compilation of transactions</a:t>
            </a:r>
          </a:p>
          <a:p>
            <a:pPr lvl="1" algn="just"/>
            <a:r>
              <a:rPr lang="en-GB" sz="2200" dirty="0" smtClean="0">
                <a:latin typeface="Arial" charset="0"/>
              </a:rPr>
              <a:t>Directly reported data (especially for S.121 and S.122)</a:t>
            </a:r>
          </a:p>
          <a:p>
            <a:pPr lvl="1" algn="just"/>
            <a:r>
              <a:rPr lang="en-GB" sz="2200" dirty="0" smtClean="0">
                <a:latin typeface="Arial" charset="0"/>
              </a:rPr>
              <a:t>Information from the securities statistics</a:t>
            </a:r>
          </a:p>
          <a:p>
            <a:pPr lvl="1"/>
            <a:r>
              <a:rPr lang="en-GB" sz="2200" dirty="0" smtClean="0">
                <a:latin typeface="Arial" charset="0"/>
              </a:rPr>
              <a:t>Estimations of revaluation changes</a:t>
            </a:r>
          </a:p>
          <a:p>
            <a:pPr lvl="1" algn="just"/>
            <a:r>
              <a:rPr lang="en-GB" sz="2200" dirty="0" smtClean="0">
                <a:latin typeface="Arial" charset="0"/>
              </a:rPr>
              <a:t>Other information (changes in sector and instrument classifications)</a:t>
            </a:r>
          </a:p>
          <a:p>
            <a:pPr lvl="1" algn="just"/>
            <a:endParaRPr lang="en-GB" sz="2200" dirty="0" smtClean="0"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2200" b="1" dirty="0" smtClean="0">
                <a:latin typeface="Arial" charset="0"/>
              </a:rPr>
              <a:t>Phase 3:</a:t>
            </a:r>
            <a:r>
              <a:rPr lang="en-GB" sz="2200" dirty="0" smtClean="0">
                <a:latin typeface="Arial" charset="0"/>
              </a:rPr>
              <a:t> </a:t>
            </a:r>
            <a:r>
              <a:rPr lang="en-GB" sz="2200" b="1" dirty="0" smtClean="0">
                <a:latin typeface="Arial" charset="0"/>
              </a:rPr>
              <a:t>Compilation of consolidated financial accounts</a:t>
            </a:r>
            <a:endParaRPr lang="en-GB" sz="22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GB" sz="2200" u="sng" dirty="0" smtClean="0">
                <a:latin typeface="Arial" charset="0"/>
              </a:rPr>
              <a:t>Consolidation process</a:t>
            </a:r>
            <a:r>
              <a:rPr lang="en-GB" sz="2200" dirty="0" smtClean="0">
                <a:latin typeface="Arial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GB" sz="2200" dirty="0" smtClean="0">
                <a:latin typeface="Arial" charset="0"/>
              </a:rPr>
              <a:t>Consolidation at the subsector level</a:t>
            </a:r>
          </a:p>
          <a:p>
            <a:pPr lvl="1">
              <a:lnSpc>
                <a:spcPct val="90000"/>
              </a:lnSpc>
            </a:pPr>
            <a:r>
              <a:rPr lang="en-GB" sz="2200" dirty="0" smtClean="0">
                <a:latin typeface="Arial" charset="0"/>
              </a:rPr>
              <a:t>Consolidation at the sector level</a:t>
            </a:r>
          </a:p>
          <a:p>
            <a:pPr lvl="1" algn="just">
              <a:buNone/>
            </a:pPr>
            <a:endParaRPr lang="en-US" sz="22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2200" dirty="0" smtClean="0">
                <a:latin typeface="Arial" charset="0"/>
              </a:rPr>
              <a:t>Consistency of financial accounts</a:t>
            </a:r>
            <a:endParaRPr lang="en-GB" sz="2200" dirty="0">
              <a:latin typeface="Arial" charset="0"/>
            </a:endParaRP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6570" y="1214422"/>
            <a:ext cx="8416925" cy="4899025"/>
          </a:xfrm>
        </p:spPr>
        <p:txBody>
          <a:bodyPr/>
          <a:lstStyle/>
          <a:p>
            <a:pPr marL="0" algn="just">
              <a:lnSpc>
                <a:spcPct val="90000"/>
              </a:lnSpc>
              <a:buFontTx/>
              <a:buNone/>
            </a:pPr>
            <a:r>
              <a:rPr lang="en-GB" sz="2200" dirty="0" smtClean="0">
                <a:latin typeface="Arial" charset="0"/>
              </a:rPr>
              <a:t>At the end of the compilation process the final data are analysed and checked for: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GB" sz="2200" b="1" dirty="0" smtClean="0">
                <a:latin typeface="Arial" charset="0"/>
              </a:rPr>
              <a:t> Internal consistency:</a:t>
            </a:r>
          </a:p>
          <a:p>
            <a:pPr lvl="1" algn="just">
              <a:lnSpc>
                <a:spcPct val="90000"/>
              </a:lnSpc>
            </a:pPr>
            <a:r>
              <a:rPr lang="en-GB" sz="2200" dirty="0" smtClean="0">
                <a:latin typeface="Arial" charset="0"/>
              </a:rPr>
              <a:t>Checking and analysing stock, changes in stock, transactions, revaluations and other changes</a:t>
            </a:r>
            <a:endParaRPr lang="sl-SI" sz="2200" dirty="0" smtClean="0">
              <a:latin typeface="Arial" charset="0"/>
            </a:endParaRPr>
          </a:p>
          <a:p>
            <a:pPr lvl="1" algn="just">
              <a:lnSpc>
                <a:spcPct val="90000"/>
              </a:lnSpc>
            </a:pPr>
            <a:r>
              <a:rPr lang="en-GB" sz="2200" dirty="0" smtClean="0">
                <a:latin typeface="Arial" charset="0"/>
              </a:rPr>
              <a:t>The sum of net items of domestic sectors is equal to the net item of </a:t>
            </a:r>
            <a:r>
              <a:rPr lang="en-GB" sz="2200" dirty="0" err="1" smtClean="0">
                <a:latin typeface="Arial" charset="0"/>
              </a:rPr>
              <a:t>RoW</a:t>
            </a:r>
            <a:endParaRPr lang="en-GB" sz="22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GB" sz="2200" b="1" dirty="0" smtClean="0">
                <a:latin typeface="Arial" charset="0"/>
              </a:rPr>
              <a:t>External consistency </a:t>
            </a:r>
            <a:r>
              <a:rPr lang="en-GB" sz="2200" dirty="0" smtClean="0">
                <a:latin typeface="Arial" charset="0"/>
              </a:rPr>
              <a:t>with</a:t>
            </a:r>
            <a:r>
              <a:rPr lang="en-GB" sz="2200" b="1" dirty="0" smtClean="0">
                <a:latin typeface="Arial" charset="0"/>
              </a:rPr>
              <a:t>:</a:t>
            </a:r>
            <a:endParaRPr lang="en-GB" sz="2200" dirty="0" smtClean="0">
              <a:latin typeface="Arial" charset="0"/>
            </a:endParaRPr>
          </a:p>
          <a:p>
            <a:pPr lvl="1" algn="just">
              <a:lnSpc>
                <a:spcPct val="90000"/>
              </a:lnSpc>
            </a:pPr>
            <a:r>
              <a:rPr lang="en-GB" sz="2200" dirty="0" smtClean="0">
                <a:latin typeface="Arial" charset="0"/>
              </a:rPr>
              <a:t>Government sector data </a:t>
            </a:r>
            <a:r>
              <a:rPr lang="sl-SI" sz="2200" dirty="0" smtClean="0">
                <a:latin typeface="Arial" charset="0"/>
              </a:rPr>
              <a:t>(deficit, </a:t>
            </a:r>
            <a:r>
              <a:rPr lang="en-GB" sz="2200" dirty="0" smtClean="0">
                <a:latin typeface="Arial" charset="0"/>
              </a:rPr>
              <a:t>debt</a:t>
            </a:r>
            <a:r>
              <a:rPr lang="sl-SI" sz="2200" dirty="0" smtClean="0">
                <a:latin typeface="Arial" charset="0"/>
              </a:rPr>
              <a:t>)</a:t>
            </a:r>
            <a:endParaRPr lang="en-GB" sz="2200" dirty="0" smtClean="0">
              <a:latin typeface="Arial" charset="0"/>
            </a:endParaRPr>
          </a:p>
          <a:p>
            <a:pPr lvl="1" algn="just">
              <a:lnSpc>
                <a:spcPct val="90000"/>
              </a:lnSpc>
            </a:pPr>
            <a:r>
              <a:rPr lang="en-GB" sz="2200" dirty="0" smtClean="0">
                <a:latin typeface="Arial" charset="0"/>
              </a:rPr>
              <a:t>IIP/BOP</a:t>
            </a:r>
          </a:p>
          <a:p>
            <a:pPr lvl="1" algn="just">
              <a:lnSpc>
                <a:spcPct val="90000"/>
              </a:lnSpc>
            </a:pPr>
            <a:r>
              <a:rPr lang="en-GB" sz="2200" dirty="0" smtClean="0">
                <a:latin typeface="Arial" charset="0"/>
              </a:rPr>
              <a:t>Non-financial accounts for all sectors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GB" sz="2200" b="1" dirty="0" smtClean="0">
                <a:latin typeface="Arial" charset="0"/>
              </a:rPr>
              <a:t>Consistency of the content:</a:t>
            </a:r>
          </a:p>
          <a:p>
            <a:pPr lvl="1" algn="just">
              <a:lnSpc>
                <a:spcPct val="90000"/>
              </a:lnSpc>
            </a:pPr>
            <a:r>
              <a:rPr lang="en-GB" sz="2200" dirty="0" smtClean="0">
                <a:latin typeface="Arial" charset="0"/>
              </a:rPr>
              <a:t>Consistency of data in time series and with real economic situation</a:t>
            </a:r>
            <a:endParaRPr lang="en-GB" sz="2200" b="1" dirty="0"/>
          </a:p>
        </p:txBody>
      </p:sp>
      <p:sp>
        <p:nvSpPr>
          <p:cNvPr id="324613" name="AutoShape 5"/>
          <p:cNvSpPr>
            <a:spLocks noChangeArrowheads="1"/>
          </p:cNvSpPr>
          <p:nvPr/>
        </p:nvSpPr>
        <p:spPr bwMode="auto">
          <a:xfrm>
            <a:off x="3511550" y="5445125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4614" name="AutoShape 6"/>
          <p:cNvSpPr>
            <a:spLocks noChangeArrowheads="1"/>
          </p:cNvSpPr>
          <p:nvPr/>
        </p:nvSpPr>
        <p:spPr bwMode="auto">
          <a:xfrm>
            <a:off x="1422400" y="5805488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4615" name="AutoShape 7"/>
          <p:cNvSpPr>
            <a:spLocks noChangeArrowheads="1"/>
          </p:cNvSpPr>
          <p:nvPr/>
        </p:nvSpPr>
        <p:spPr bwMode="auto">
          <a:xfrm>
            <a:off x="4664075" y="5805488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4617" name="AutoShape 9"/>
          <p:cNvSpPr>
            <a:spLocks noChangeArrowheads="1"/>
          </p:cNvSpPr>
          <p:nvPr/>
        </p:nvSpPr>
        <p:spPr bwMode="auto">
          <a:xfrm>
            <a:off x="4375150" y="5445125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6981</TotalTime>
  <Words>885</Words>
  <Application>Microsoft Office PowerPoint</Application>
  <PresentationFormat>Custom</PresentationFormat>
  <Paragraphs>161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       FINANCIAL ACCOUNTS  IN SLOVENIA Skopje, October 2013  Matjaž Noč     </vt:lpstr>
      <vt:lpstr>Outline</vt:lpstr>
      <vt:lpstr>Development of FA in BS</vt:lpstr>
      <vt:lpstr>Responsibility of BS in the field of FA</vt:lpstr>
      <vt:lpstr>Sources for FA compilation</vt:lpstr>
      <vt:lpstr>Compilation Process</vt:lpstr>
      <vt:lpstr>Compilation Process</vt:lpstr>
      <vt:lpstr>Compilation Process</vt:lpstr>
      <vt:lpstr>Consistency of financial accounts</vt:lpstr>
      <vt:lpstr>Publication</vt:lpstr>
      <vt:lpstr>  Non-financial corporations (S.11)</vt:lpstr>
      <vt:lpstr>Slide 12</vt:lpstr>
      <vt:lpstr>Slide 13</vt:lpstr>
      <vt:lpstr>Slide 14</vt:lpstr>
      <vt:lpstr>Slide 15</vt:lpstr>
      <vt:lpstr>Slide 16</vt:lpstr>
      <vt:lpstr>Slide 17</vt:lpstr>
      <vt:lpstr>Future challenges</vt:lpstr>
    </vt:vector>
  </TitlesOfParts>
  <Company>Banka Slovenije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Accounts in Slovenia</dc:title>
  <dc:creator>Alenka Repovž</dc:creator>
  <cp:lastModifiedBy>MarijaPe</cp:lastModifiedBy>
  <cp:revision>566</cp:revision>
  <cp:lastPrinted>2005-09-06T11:50:58Z</cp:lastPrinted>
  <dcterms:created xsi:type="dcterms:W3CDTF">1999-07-27T11:02:51Z</dcterms:created>
  <dcterms:modified xsi:type="dcterms:W3CDTF">2013-09-27T12:35:50Z</dcterms:modified>
</cp:coreProperties>
</file>