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ags/tag7.xml" ContentType="application/vnd.openxmlformats-officedocument.presentationml.tags+xml"/>
  <Override PartName="/ppt/theme/themeOverride11.xml" ContentType="application/vnd.openxmlformats-officedocument.themeOverr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ags/tag11.xml" ContentType="application/vnd.openxmlformats-officedocument.presentationml.tags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310" r:id="rId3"/>
    <p:sldId id="404" r:id="rId4"/>
    <p:sldId id="435" r:id="rId5"/>
    <p:sldId id="434" r:id="rId6"/>
    <p:sldId id="437" r:id="rId7"/>
    <p:sldId id="438" r:id="rId8"/>
    <p:sldId id="436" r:id="rId9"/>
    <p:sldId id="445" r:id="rId10"/>
    <p:sldId id="442" r:id="rId11"/>
    <p:sldId id="440" r:id="rId12"/>
    <p:sldId id="441" r:id="rId13"/>
    <p:sldId id="439" r:id="rId14"/>
    <p:sldId id="443" r:id="rId15"/>
    <p:sldId id="444" r:id="rId16"/>
    <p:sldId id="432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FF8080"/>
    <a:srgbClr val="990000"/>
    <a:srgbClr val="660033"/>
    <a:srgbClr val="CD0385"/>
    <a:srgbClr val="3E07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1596" autoAdjust="0"/>
  </p:normalViewPr>
  <p:slideViewPr>
    <p:cSldViewPr>
      <p:cViewPr>
        <p:scale>
          <a:sx n="70" d="100"/>
          <a:sy n="70" d="100"/>
        </p:scale>
        <p:origin x="-1050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2672" tIns="46336" rIns="92672" bIns="4633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672" tIns="46336" rIns="92672" bIns="46336" rtlCol="0"/>
          <a:lstStyle>
            <a:lvl1pPr algn="r">
              <a:defRPr sz="1200"/>
            </a:lvl1pPr>
          </a:lstStyle>
          <a:p>
            <a:fld id="{F90B1E5B-AD7C-4D53-A816-116B7C339B25}" type="datetimeFigureOut">
              <a:rPr lang="tr-TR" smtClean="0"/>
              <a:pPr/>
              <a:t>27.09.2013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2672" tIns="46336" rIns="92672" bIns="4633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672" tIns="46336" rIns="92672" bIns="46336" rtlCol="0" anchor="b"/>
          <a:lstStyle>
            <a:lvl1pPr algn="r">
              <a:defRPr sz="1200"/>
            </a:lvl1pPr>
          </a:lstStyle>
          <a:p>
            <a:fld id="{E024051A-1A61-4F4E-8125-621C1561BE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44420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2672" tIns="46336" rIns="92672" bIns="463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672" tIns="46336" rIns="92672" bIns="46336" rtlCol="0"/>
          <a:lstStyle>
            <a:lvl1pPr algn="r">
              <a:defRPr sz="1200"/>
            </a:lvl1pPr>
          </a:lstStyle>
          <a:p>
            <a:fld id="{DFD1E525-E0FD-4DE4-A011-6E215FB171C6}" type="datetimeFigureOut">
              <a:rPr lang="en-US" smtClean="0"/>
              <a:pPr/>
              <a:t>27.09.2013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2" tIns="46336" rIns="92672" bIns="463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672" tIns="46336" rIns="92672" bIns="4633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2672" tIns="46336" rIns="92672" bIns="463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672" tIns="46336" rIns="92672" bIns="46336" rtlCol="0" anchor="b"/>
          <a:lstStyle>
            <a:lvl1pPr algn="r">
              <a:defRPr sz="1200"/>
            </a:lvl1pPr>
          </a:lstStyle>
          <a:p>
            <a:fld id="{DC61D773-417D-47A8-8AD9-6B2A91FB9D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02547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6463" y="771525"/>
            <a:ext cx="4916487" cy="3689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6339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E29D3-36DF-4EE7-B29F-BB48172C3EF8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29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A46C1-2328-43E9-A15E-D1828F166F90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23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B8468-8EF5-4DC8-A2E1-312B29690542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2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29D3-36DF-4EE7-B29F-BB48172C3EF8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368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5723-35C8-4D7A-BE55-6D20D74743A6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106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080A-AEF2-4261-BDF8-5B476651DBEF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750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5DC5B-19C7-4187-B27F-9185F8B463F0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05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749AD-BD4E-4565-A9EE-ECE142E55FB7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829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FE40-DC7A-4C2A-9D82-BD631ADB7C30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427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02A37-98FA-4A3E-87C7-492A7BF2AE4A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061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0BCA8-9326-4995-8699-3891F7415B66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27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A5723-35C8-4D7A-BE55-6D20D74743A6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699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C954-BCB2-4CB7-9C6E-FC71D665A19D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91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46C1-2328-43E9-A15E-D1828F166F90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34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8468-8EF5-4DC8-A2E1-312B29690542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13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3080A-AEF2-4261-BDF8-5B476651DBEF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32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5DC5B-19C7-4187-B27F-9185F8B463F0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9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749AD-BD4E-4565-A9EE-ECE142E55FB7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89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1FE40-DC7A-4C2A-9D82-BD631ADB7C30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44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2A37-98FA-4A3E-87C7-492A7BF2AE4A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7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0BCA8-9326-4995-8699-3891F7415B66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09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8C954-BCB2-4CB7-9C6E-FC71D665A19D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80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27AC3-51D8-4DCD-B13E-70ADB4972805}" type="slidenum">
              <a:rPr 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15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2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Reel Sektör Verileri Müdürlüğü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27AC3-51D8-4DCD-B13E-70ADB4972805}" type="slidenum">
              <a:rPr 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3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9.e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0.e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1.e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png"/><Relationship Id="rId5" Type="http://schemas.openxmlformats.org/officeDocument/2006/relationships/hyperlink" Target="http://www.tcmb.gov.tr/research/discus/2010/WP1012.pdf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png"/><Relationship Id="rId5" Type="http://schemas.openxmlformats.org/officeDocument/2006/relationships/hyperlink" Target="http://www.oanda.com/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cepd.gov.tw/" TargetMode="External"/><Relationship Id="rId5" Type="http://schemas.openxmlformats.org/officeDocument/2006/relationships/hyperlink" Target="http://cus93.trade.gov.tw/ENGLISH/FSCE/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2" Type="http://schemas.openxmlformats.org/officeDocument/2006/relationships/tags" Target="../tags/tag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2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6147"/>
          <p:cNvSpPr>
            <a:spLocks noChangeArrowheads="1"/>
          </p:cNvSpPr>
          <p:nvPr/>
        </p:nvSpPr>
        <p:spPr bwMode="auto">
          <a:xfrm>
            <a:off x="1600200" y="5334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5" name="Rectangle 22"/>
          <p:cNvSpPr>
            <a:spLocks noChangeArrowheads="1"/>
          </p:cNvSpPr>
          <p:nvPr/>
        </p:nvSpPr>
        <p:spPr bwMode="auto">
          <a:xfrm>
            <a:off x="1524000" y="4293096"/>
            <a:ext cx="64008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Serdar ERKILIÇ</a:t>
            </a:r>
          </a:p>
          <a:p>
            <a:pPr algn="ctr"/>
            <a:endParaRPr lang="tr-T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Central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Bank of the Republic of Turkey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Statistics Department 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/ </a:t>
            </a:r>
            <a:r>
              <a:rPr lang="tr-TR" sz="2400" b="1" dirty="0" err="1" smtClean="0">
                <a:solidFill>
                  <a:schemeClr val="bg1"/>
                </a:solidFill>
                <a:latin typeface="Calibri" pitchFamily="34" charset="0"/>
              </a:rPr>
              <a:t>Balance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tr-TR" sz="2400" b="1" dirty="0" err="1" smtClean="0">
                <a:solidFill>
                  <a:schemeClr val="bg1"/>
                </a:solidFill>
                <a:latin typeface="Calibri" pitchFamily="34" charset="0"/>
              </a:rPr>
              <a:t>Payments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  <a:latin typeface="Calibri" pitchFamily="34" charset="0"/>
              </a:rPr>
              <a:t>Division</a:t>
            </a:r>
            <a:endParaRPr lang="tr-T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Joint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NBRM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 &amp;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ECB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Seminar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on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Statistics</a:t>
            </a:r>
            <a:endParaRPr lang="tr-TR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</a:rPr>
              <a:t>2-5 </a:t>
            </a:r>
            <a:r>
              <a:rPr lang="tr-TR" sz="2400" b="1" dirty="0" err="1">
                <a:solidFill>
                  <a:schemeClr val="bg1"/>
                </a:solidFill>
                <a:latin typeface="Calibri" pitchFamily="34" charset="0"/>
              </a:rPr>
              <a:t>October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</a:rPr>
              <a:t>2013, </a:t>
            </a:r>
            <a:r>
              <a:rPr lang="tr-TR" sz="2400" b="1" dirty="0" err="1" smtClean="0">
                <a:solidFill>
                  <a:schemeClr val="bg1"/>
                </a:solidFill>
                <a:latin typeface="Calibri" pitchFamily="34" charset="0"/>
              </a:rPr>
              <a:t>Skopje</a:t>
            </a:r>
            <a:endParaRPr lang="tr-T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44624"/>
            <a:ext cx="52562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113173" y="1772816"/>
            <a:ext cx="7128792" cy="13849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tr-TR" sz="2800" b="1" dirty="0" smtClean="0">
              <a:solidFill>
                <a:schemeClr val="bg1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Measuring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the Real Effective Exchange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Rate 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E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xperience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of Turkey</a:t>
            </a:r>
            <a:endParaRPr lang="tr-TR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873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Data: Exchange 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Rates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CBRT EDDS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919" y="908720"/>
            <a:ext cx="8497553" cy="5328592"/>
          </a:xfrm>
        </p:spPr>
        <p:txBody>
          <a:bodyPr/>
          <a:lstStyle/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5656" y="908720"/>
            <a:ext cx="6408752" cy="542450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303121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Data: Exchange 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Rates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OANDA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919" y="908720"/>
            <a:ext cx="8497553" cy="5328592"/>
          </a:xfrm>
        </p:spPr>
        <p:txBody>
          <a:bodyPr/>
          <a:lstStyle/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7624" y="994766"/>
            <a:ext cx="6912808" cy="531455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1598739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Consumer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Price Index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(CPI)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Based </a:t>
            </a:r>
            <a:r>
              <a:rPr lang="tr-T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REER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(2003=100)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6105"/>
            <a:ext cx="7561449" cy="53732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4103912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Producer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Price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Index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PPI)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Based 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REER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(2003=100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b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tr-TR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rgbClr val="FFFFFF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344816" cy="542450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2832871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Unit Labor Cost (ULC) Based 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REER*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(2003=100)</a:t>
            </a:r>
            <a:b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tr-TR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rgbClr val="FFFFFF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007" y="5954153"/>
            <a:ext cx="7273417" cy="360040"/>
          </a:xfrm>
        </p:spPr>
        <p:txBody>
          <a:bodyPr/>
          <a:lstStyle/>
          <a:p>
            <a:pPr algn="l" eaLnBrk="1" hangingPunct="1">
              <a:spcBef>
                <a:spcPts val="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(*) Due to the fact that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for Economic Co-operation and Development (OECD) has terminated releasing unit labor cost data of countries, the data cannot be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  <a:r>
              <a:rPr lang="tr-T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tr-T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2012Q1.</a:t>
            </a: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96744" cy="496855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2832871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725872699"/>
              </p:ext>
            </p:extLst>
          </p:nvPr>
        </p:nvGraphicFramePr>
        <p:xfrm>
          <a:off x="250350" y="1539365"/>
          <a:ext cx="8642130" cy="5075970"/>
        </p:xfrm>
        <a:graphic>
          <a:graphicData uri="http://schemas.openxmlformats.org/presentationml/2006/ole">
            <p:oleObj spid="_x0000_s1077" name="Bitmap Image" r:id="rId4" imgW="5723810" imgH="3742857" progId="PBrush">
              <p:embed/>
            </p:oleObj>
          </a:graphicData>
        </a:graphic>
      </p:graphicFrame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2483172" y="2060848"/>
            <a:ext cx="63373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the Central Bank of </a:t>
            </a:r>
            <a:endParaRPr lang="tr-TR" altLang="tr-TR" sz="2800" b="1" dirty="0" smtClean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the Republic </a:t>
            </a:r>
            <a:r>
              <a:rPr lang="en-US" altLang="tr-TR" sz="28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altLang="tr-TR" sz="2800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Turkey</a:t>
            </a:r>
            <a:endParaRPr lang="tr-TR" altLang="tr-TR" sz="2800" b="1" dirty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800" b="1" dirty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http://www.tcmb.gov.tr/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b="1" dirty="0" smtClean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Data/</a:t>
            </a:r>
            <a:r>
              <a:rPr lang="tr-TR" altLang="tr-TR" b="1" dirty="0" err="1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Periodic</a:t>
            </a:r>
            <a:r>
              <a:rPr lang="tr-TR" altLang="tr-TR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tr-TR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Data/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«Real </a:t>
            </a:r>
            <a:r>
              <a:rPr lang="tr-TR" altLang="tr-TR" b="1" dirty="0" err="1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Effective</a:t>
            </a:r>
            <a:r>
              <a:rPr lang="tr-TR" altLang="tr-TR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 Exchange Rate</a:t>
            </a:r>
            <a:r>
              <a:rPr lang="tr-TR" altLang="tr-TR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endParaRPr lang="tr-TR" altLang="tr-TR" b="1" dirty="0" smtClean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tr-TR" altLang="tr-TR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Data/Statistical </a:t>
            </a:r>
            <a:r>
              <a:rPr lang="tr-TR" altLang="tr-TR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Data/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altLang="tr-TR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Electronic Data Delivery System (EDDS)»</a:t>
            </a:r>
          </a:p>
        </p:txBody>
      </p:sp>
      <p:pic>
        <p:nvPicPr>
          <p:cNvPr id="10244" name="Picture 4" descr="N:\ODM\Anketler\YAZISMALAR\TCMB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67" y="44624"/>
            <a:ext cx="5761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www.tcmb.gov.tr/yeni/iletisimgm/TLSimge/TLSim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592288" cy="3146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2553" y="2257708"/>
            <a:ext cx="2667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Turkish</a:t>
            </a:r>
            <a:r>
              <a:rPr lang="tr-TR" altLang="tr-T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tr-T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Lira </a:t>
            </a:r>
            <a:r>
              <a:rPr lang="tr-TR" altLang="tr-TR" sz="2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Sign</a:t>
            </a:r>
            <a:endParaRPr lang="tr-TR" altLang="tr-TR" sz="2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8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tr-TR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980728"/>
            <a:ext cx="8352928" cy="5256584"/>
          </a:xfrm>
        </p:spPr>
        <p:txBody>
          <a:bodyPr/>
          <a:lstStyle/>
          <a:p>
            <a:pPr algn="l" eaLnBrk="1" hangingPunct="1">
              <a:spcBef>
                <a:spcPts val="0"/>
              </a:spcBef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References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ts val="0"/>
              </a:spcBef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Real Effective Exchange Rate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Methodology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ts val="0"/>
              </a:spcBef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Turkey’s REER (2003-2013)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v"/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427885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References</a:t>
            </a:r>
            <a:endParaRPr lang="tr-TR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919" y="908720"/>
            <a:ext cx="8497553" cy="5328592"/>
          </a:xfrm>
        </p:spPr>
        <p:txBody>
          <a:bodyPr/>
          <a:lstStyle/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tr-TR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Saygılı, H., Saygılı, M. </a:t>
            </a:r>
            <a:r>
              <a:rPr lang="tr-TR" sz="18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tr-TR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Yılmaz, G. (2010). Türkiye için Yeni </a:t>
            </a:r>
            <a:r>
              <a:rPr lang="tr-TR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Reel Efektif </a:t>
            </a:r>
            <a:r>
              <a:rPr lang="tr-TR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Döviz Kuru Endeksleri (New Real </a:t>
            </a:r>
            <a:r>
              <a:rPr lang="tr-TR" sz="18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Effective</a:t>
            </a:r>
            <a:r>
              <a:rPr lang="tr-TR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Exchange Rate </a:t>
            </a:r>
            <a:r>
              <a:rPr lang="tr-TR" sz="18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Indexes</a:t>
            </a:r>
            <a:r>
              <a:rPr lang="tr-TR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8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tr-TR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8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Turkey</a:t>
            </a:r>
            <a:r>
              <a:rPr lang="tr-TR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). CBT </a:t>
            </a:r>
            <a:r>
              <a:rPr lang="tr-TR" sz="18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Working</a:t>
            </a:r>
            <a:r>
              <a:rPr lang="tr-TR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8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Paper</a:t>
            </a:r>
            <a:r>
              <a:rPr lang="tr-TR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No: 10/12. </a:t>
            </a:r>
            <a:r>
              <a:rPr lang="tr-TR" sz="1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5"/>
              </a:rPr>
              <a:t>http://</a:t>
            </a:r>
            <a:r>
              <a:rPr lang="tr-TR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5"/>
              </a:rPr>
              <a:t>www.tcmb.gov.tr/research/discus/2010/WP1012.pdf</a:t>
            </a:r>
            <a:endParaRPr lang="tr-TR" sz="1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ts val="0"/>
              </a:spcBef>
            </a:pPr>
            <a:endParaRPr lang="tr-TR" sz="1800" dirty="0"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tr-TR" sz="1800" dirty="0">
                <a:latin typeface="Calibri" pitchFamily="34" charset="0"/>
                <a:cs typeface="Calibri" pitchFamily="34" charset="0"/>
              </a:rPr>
              <a:t>Saygılı, H., Saygılı, M. </a:t>
            </a:r>
            <a:r>
              <a:rPr lang="tr-TR" sz="1800" dirty="0" err="1">
                <a:latin typeface="Calibri" pitchFamily="34" charset="0"/>
                <a:cs typeface="Calibri" pitchFamily="34" charset="0"/>
              </a:rPr>
              <a:t>and</a:t>
            </a:r>
            <a:r>
              <a:rPr lang="tr-TR" sz="1800" dirty="0">
                <a:latin typeface="Calibri" pitchFamily="34" charset="0"/>
                <a:cs typeface="Calibri" pitchFamily="34" charset="0"/>
              </a:rPr>
              <a:t> Yılmaz, G. (2010). Yeni Endekslerle 2003-2010 Dönemi Reel Efektif Döviz Kuru Gelişmelerine İlişkin Gözlemler (Observations with New Indexes on 2003-2010 Period Real Effective Exchange Rate Developments). Research Notes in Economics, CBT, Ankara</a:t>
            </a:r>
            <a:r>
              <a:rPr lang="tr-TR" sz="1800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1800" dirty="0"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tr-TR" sz="1800" dirty="0" smtClean="0">
                <a:latin typeface="Calibri" pitchFamily="34" charset="0"/>
                <a:cs typeface="Calibri" pitchFamily="34" charset="0"/>
              </a:rPr>
              <a:t>Yılmaz, G. </a:t>
            </a:r>
            <a:r>
              <a:rPr lang="tr-TR" sz="18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tr-TR" sz="1800" dirty="0" smtClean="0">
                <a:latin typeface="Calibri" pitchFamily="34" charset="0"/>
                <a:cs typeface="Calibri" pitchFamily="34" charset="0"/>
              </a:rPr>
              <a:t> Gönenç, R. </a:t>
            </a:r>
            <a:r>
              <a:rPr lang="tr-TR" sz="1800" dirty="0">
                <a:latin typeface="Calibri" pitchFamily="34" charset="0"/>
                <a:cs typeface="Calibri" pitchFamily="34" charset="0"/>
              </a:rPr>
              <a:t>(2008). How did the Turkish Industry Respond to Increased Competitive Pressures, 1998-2007? Working Paper, CBT, Ankara.</a:t>
            </a: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800" dirty="0"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tr-TR" sz="1800" dirty="0" smtClean="0">
                <a:latin typeface="Calibri" pitchFamily="34" charset="0"/>
                <a:cs typeface="Calibri" pitchFamily="34" charset="0"/>
              </a:rPr>
              <a:t>Saygılı, M., Şahinbeyoğlu  G. </a:t>
            </a:r>
            <a:r>
              <a:rPr lang="tr-TR" sz="18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tr-TR" sz="1800" dirty="0" smtClean="0">
                <a:latin typeface="Calibri" pitchFamily="34" charset="0"/>
                <a:cs typeface="Calibri" pitchFamily="34" charset="0"/>
              </a:rPr>
              <a:t> Özbay, P. </a:t>
            </a:r>
            <a:r>
              <a:rPr lang="tr-TR" sz="1800" dirty="0">
                <a:latin typeface="Calibri" pitchFamily="34" charset="0"/>
                <a:cs typeface="Calibri" pitchFamily="34" charset="0"/>
              </a:rPr>
              <a:t>(1998). Competitiveness Indicators and the Equilibrium Real Exchange Rate Dynamics in Turkey", in Macroeconomic Analysis of Turkey: Essays on Current Issues. Working Paper, CBT, Ankara</a:t>
            </a:r>
            <a:r>
              <a:rPr lang="tr-TR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tr-TR" sz="1800" dirty="0" smtClean="0">
                <a:latin typeface="Calibri" pitchFamily="34" charset="0"/>
                <a:cs typeface="Calibri" pitchFamily="34" charset="0"/>
              </a:rPr>
              <a:t>Kıpıcı, A.N. </a:t>
            </a:r>
            <a:r>
              <a:rPr lang="tr-TR" sz="18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tr-TR" sz="1800" dirty="0" smtClean="0">
                <a:latin typeface="Calibri" pitchFamily="34" charset="0"/>
                <a:cs typeface="Calibri" pitchFamily="34" charset="0"/>
              </a:rPr>
              <a:t> Kesriyeli , M. </a:t>
            </a:r>
            <a:r>
              <a:rPr lang="tr-TR" sz="1800" dirty="0">
                <a:latin typeface="Calibri" pitchFamily="34" charset="0"/>
                <a:cs typeface="Calibri" pitchFamily="34" charset="0"/>
              </a:rPr>
              <a:t>(1997). Reel Döviz Kuru Tanımları ve Hesaplama Yöntemleri (Real Exchange Rate Definitions and Calculation Methods). Working Paper, CBT, Ankara.</a:t>
            </a: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2823089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Methodology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919" y="908720"/>
            <a:ext cx="8497553" cy="5328592"/>
          </a:xfrm>
        </p:spPr>
        <p:txBody>
          <a:bodyPr/>
          <a:lstStyle/>
          <a:p>
            <a:pPr marL="342900" indent="-3429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REER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released by the Central Bank of Turkey (CBT), is computed as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weighted geometric average of the prices in Turkey relative to the prices of its principal trade partners in international markets.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The real effective exchange rate can be formulated as follows:  </a:t>
            </a:r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spcBef>
                <a:spcPts val="0"/>
              </a:spcBef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800" b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is country i’s weight in Turkey’s REER index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is the price index in Turkey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is the price index in country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b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,TUR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is the nominal exchange rate of country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 terms of Turkish Lira (TL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is the number of countries included in the analysis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1"/>
              <p:cNvSpPr txBox="1"/>
              <p:nvPr/>
            </p:nvSpPr>
            <p:spPr>
              <a:xfrm>
                <a:off x="2267744" y="2348880"/>
                <a:ext cx="4176464" cy="158417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tr-TR" sz="3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3000" b="0" i="1">
                              <a:latin typeface="Cambria Math"/>
                            </a:rPr>
                            <m:t>𝑖</m:t>
                          </m:r>
                          <m:r>
                            <a:rPr lang="tr-TR" sz="3000" b="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tr-TR" sz="3000" b="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tr-TR" sz="3000" b="0" i="1">
                              <a:latin typeface="Cambria Math"/>
                            </a:rPr>
                            <m:t>[</m:t>
                          </m:r>
                          <m:f>
                            <m:fPr>
                              <m:ctrlPr>
                                <a:rPr lang="tr-TR" sz="3000" b="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30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r>
                                <a:rPr lang="tr-TR" sz="3000" b="0" i="1" baseline="-250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𝑇𝑈𝑅</m:t>
                              </m:r>
                            </m:num>
                            <m:den>
                              <m:r>
                                <a:rPr lang="tr-TR" sz="3000" b="0" i="1" baseline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r>
                                <a:rPr lang="tr-TR" sz="3000" b="0" i="1" baseline="-250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  <m:r>
                                <a:rPr lang="tr-TR" sz="3000" b="0" i="1" baseline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∗</m:t>
                              </m:r>
                              <m:r>
                                <a:rPr lang="tr-TR" sz="3000" b="0" i="1" baseline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𝑒𝑖</m:t>
                              </m:r>
                              <m:r>
                                <a:rPr lang="tr-TR" sz="3000" b="0" i="1" baseline="-2500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tr-TR" sz="3000" b="0" i="1" baseline="-250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𝑇𝑈𝑅</m:t>
                              </m:r>
                            </m:den>
                          </m:f>
                          <m:r>
                            <a:rPr lang="tr-TR" sz="3000" b="0" i="1">
                              <a:latin typeface="Cambria Math"/>
                            </a:rPr>
                            <m:t>]</m:t>
                          </m:r>
                          <m:sSub>
                            <m:sSubPr>
                              <m:ctrlPr>
                                <a:rPr lang="tr-TR" sz="30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3000" b="0" i="1" baseline="5000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tr-TR" sz="3000" b="0" i="1" baseline="2400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348880"/>
                <a:ext cx="4176464" cy="158417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="" xmlns:p14="http://schemas.microsoft.com/office/powerpoint/2010/main" val="1465125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Methodology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919" y="908720"/>
            <a:ext cx="8497553" cy="5328592"/>
          </a:xfrm>
        </p:spPr>
        <p:txBody>
          <a:bodyPr/>
          <a:lstStyle/>
          <a:p>
            <a:pPr algn="l"/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sources are as follows:</a:t>
            </a:r>
            <a:endParaRPr lang="tr-T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CPI and PPI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CBT Electronic Data Delivery System (CBT EDDS)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International Financial Statistics (IMF IFS)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Taiwan CPI data, International Labor Organization database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Exchange Rates (monthly averages of nominal exchange rates)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CBT EDDS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IMF IFS (For pre-April 2009, IMF IFS database is used for Czech Republic, Poland, Hungary, Bulgaria, Romania, Malaysia, Russia, Kazakhstan, Thailand, Iran, China, Indonesia, Egypt and India. Figures are converted to TL).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Oanda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www.oanda.com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 (For Taiwan dollar exchange rates, figures are converted to TL) </a:t>
            </a:r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Eurostat (For Pre-2001 Greece and pre-2009 Slovak Republic generic euro rates)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3574663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Methodology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-3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919" y="908720"/>
            <a:ext cx="8497553" cy="532859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Labor Cost indexes (seasonally adjusted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(*)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OECD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Olisnet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Bilateral Trade (SITC 5-8)</a:t>
            </a:r>
            <a:endParaRPr lang="tr-TR" sz="1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Comtrade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Taiwan Bureau of Foreign Trade 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(**)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http://cus93.trade.gov.tw/ENGLISH/FSCE/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GDP and Manufacturing Production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World Bank Development Indicators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OECD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Olisnet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(For countries not available on World Bank database)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Taiwan Council for Economic Planning and Development 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http://www.cepd.gov.tw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(*)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for Turkey is available on OECD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Olisnet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until 2006. For later periods, quarterly “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Production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Index” from CBT EDDS and “Manufacturing Industry Gross Wage Index” from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Turkish</a:t>
            </a: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(TURKSTAT) are used to extend the ULC series. “Nominal Unit Wage” is calculated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dividing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production index by the wage index. To be compatible with OECD data, seasonally</a:t>
            </a:r>
          </a:p>
          <a:p>
            <a:pPr algn="just"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adjusted ULC index for the post first quarter of 2007 is expanded by using the year on year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generated nominal unit wage index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tr-T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(**)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Bilateral aggregate exports and imports data are available. The ratio of manufacturing trade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determined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by using World Trade Organization database.</a:t>
            </a:r>
            <a:endParaRPr lang="tr-T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680692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ountr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ies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’s 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eight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Turkey’s 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CPI 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PPI 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Based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REER 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919" y="908720"/>
            <a:ext cx="8497553" cy="5328592"/>
          </a:xfrm>
        </p:spPr>
        <p:txBody>
          <a:bodyPr/>
          <a:lstStyle/>
          <a:p>
            <a:pPr algn="l" eaLnBrk="1" hangingPunct="1">
              <a:spcBef>
                <a:spcPts val="0"/>
              </a:spcBef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11960" y="5805264"/>
            <a:ext cx="4536504" cy="44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tr-TR" sz="1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tr-TR" sz="1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UN COMTRADE</a:t>
            </a:r>
          </a:p>
          <a:p>
            <a:pPr algn="just" eaLnBrk="1" hangingPunct="1">
              <a:spcBef>
                <a:spcPts val="0"/>
              </a:spcBef>
            </a:pPr>
            <a:r>
              <a:rPr lang="tr-TR" sz="12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tr-TR" sz="1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2009 </a:t>
            </a: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IMF classification is used for grouping 36 countries according to their development level</a:t>
            </a:r>
            <a:r>
              <a:rPr lang="en-US" sz="1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200" b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0361"/>
            <a:ext cx="3817033" cy="536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51" y="1006599"/>
            <a:ext cx="4524921" cy="47986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3531334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Coverage</a:t>
            </a:r>
            <a:endParaRPr lang="tr-TR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919" y="908720"/>
            <a:ext cx="8497553" cy="5328592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</a:pP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tr-T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selecting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 eaLnBrk="1" hangingPunct="1">
              <a:spcBef>
                <a:spcPts val="0"/>
              </a:spcBef>
              <a:buFont typeface="Arial" charset="0"/>
              <a:buChar char="•"/>
            </a:pPr>
            <a:r>
              <a:rPr lang="tr-TR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shares</a:t>
            </a:r>
            <a:r>
              <a:rPr lang="tr-TR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Turkey’s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tr-TR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trade</a:t>
            </a:r>
            <a:r>
              <a:rPr lang="tr-TR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market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just" eaLnBrk="1" hangingPunct="1">
              <a:spcBef>
                <a:spcPts val="0"/>
              </a:spcBef>
              <a:buFont typeface="Arial" charset="0"/>
              <a:buChar char="•"/>
            </a:pPr>
            <a:r>
              <a:rPr lang="tr-TR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</a:t>
            </a:r>
            <a:r>
              <a:rPr lang="tr-TR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tr-TR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markets</a:t>
            </a:r>
            <a:r>
              <a:rPr lang="tr-TR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third-country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just" eaLnBrk="1" hangingPunct="1">
              <a:spcBef>
                <a:spcPts val="0"/>
              </a:spcBef>
              <a:buFont typeface="Arial" charset="0"/>
              <a:buChar char="•"/>
            </a:pPr>
            <a:endParaRPr lang="tr-T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tr-T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CPI </a:t>
            </a:r>
            <a:r>
              <a:rPr lang="tr-T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REER</a:t>
            </a:r>
          </a:p>
          <a:p>
            <a:pPr marL="342900" indent="-3429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Countries’ </a:t>
            </a:r>
            <a:r>
              <a:rPr lang="tr-TR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exports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(X) </a:t>
            </a:r>
            <a:r>
              <a:rPr lang="tr-TR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imports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(M)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Turkey’s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total </a:t>
            </a: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trade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2006-2008 </a:t>
            </a: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terms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UN </a:t>
            </a: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Trade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(SITC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5-8, </a:t>
            </a: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Manufactured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goods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spcBef>
                <a:spcPts val="0"/>
              </a:spcBef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 79,4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Shares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tr-TR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(22) </a:t>
            </a:r>
            <a:r>
              <a:rPr lang="tr-TR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(14)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X) </a:t>
            </a:r>
            <a:r>
              <a:rPr lang="tr-TR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M)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80% of </a:t>
            </a: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Turkey’s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trade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2006-2008 </a:t>
            </a: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respectively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 73,2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algn="just" eaLnBrk="1" hangingPunct="1"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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26,8%</a:t>
            </a:r>
          </a:p>
          <a:p>
            <a:pPr algn="l" eaLnBrk="1" hangingPunct="1">
              <a:spcBef>
                <a:spcPts val="0"/>
              </a:spcBef>
            </a:pPr>
            <a:r>
              <a:rPr lang="tr-TR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tr-TR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calculation</a:t>
            </a:r>
            <a:r>
              <a:rPr lang="tr-TR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 eaLnBrk="1" hangingPunct="1">
              <a:spcBef>
                <a:spcPts val="0"/>
              </a:spcBef>
            </a:pPr>
            <a:r>
              <a:rPr lang="tr-TR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Germany’s</a:t>
            </a:r>
            <a:r>
              <a:rPr lang="tr-T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tr-T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tr-T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 </a:t>
            </a:r>
            <a:r>
              <a:rPr lang="tr-T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22,4 % ((16,4/73,2)*100)</a:t>
            </a:r>
          </a:p>
          <a:p>
            <a:pPr algn="l" eaLnBrk="1" hangingPunct="1">
              <a:spcBef>
                <a:spcPts val="0"/>
              </a:spcBef>
            </a:pPr>
            <a:r>
              <a:rPr lang="tr-TR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China’s</a:t>
            </a:r>
            <a:r>
              <a:rPr lang="tr-T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developing</a:t>
            </a:r>
            <a:r>
              <a:rPr lang="tr-T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i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 </a:t>
            </a:r>
            <a:r>
              <a:rPr lang="tr-T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% ((</a:t>
            </a:r>
            <a:r>
              <a:rPr lang="tr-TR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10,9/26,8)*</a:t>
            </a:r>
            <a:r>
              <a:rPr lang="tr-TR" sz="1800" i="1" dirty="0">
                <a:latin typeface="Calibri" panose="020F0502020204030204" pitchFamily="34" charset="0"/>
                <a:cs typeface="Calibri" panose="020F0502020204030204" pitchFamily="34" charset="0"/>
              </a:rPr>
              <a:t>100)</a:t>
            </a:r>
          </a:p>
          <a:p>
            <a:pPr algn="l" eaLnBrk="1" hangingPunct="1">
              <a:spcBef>
                <a:spcPts val="0"/>
              </a:spcBef>
            </a:pPr>
            <a:endParaRPr lang="tr-TR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</a:pPr>
            <a:endParaRPr lang="tr-T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rgbClr val="FFFFFF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374865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648072"/>
          </a:xfrm>
          <a:solidFill>
            <a:srgbClr val="800000"/>
          </a:solidFill>
        </p:spPr>
        <p:txBody>
          <a:bodyPr anchor="t"/>
          <a:lstStyle/>
          <a:p>
            <a:pPr eaLnBrk="1" hangingPunct="1"/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Data: Consumer 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Producer </a:t>
            </a:r>
            <a:r>
              <a:rPr lang="tr-T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Prices</a:t>
            </a:r>
            <a:r>
              <a:rPr lang="tr-T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IMF IFS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919" y="908720"/>
            <a:ext cx="8497553" cy="5328592"/>
          </a:xfrm>
        </p:spPr>
        <p:txBody>
          <a:bodyPr/>
          <a:lstStyle/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tr-T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6439456"/>
            <a:ext cx="6696744" cy="22901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</a:t>
            </a:r>
            <a:endParaRPr lang="tr-TR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" y="6405232"/>
            <a:ext cx="1440160" cy="2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3608" y="908720"/>
            <a:ext cx="7056824" cy="542906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="" xmlns:p14="http://schemas.microsoft.com/office/powerpoint/2010/main" val="1414577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|6.2|2.6|5.4|1.7|6.1"/>
</p:tagLst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16375</TotalTime>
  <Words>923</Words>
  <Application>Microsoft Office PowerPoint</Application>
  <PresentationFormat>On-screen Show (4:3)</PresentationFormat>
  <Paragraphs>123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Default Design</vt:lpstr>
      <vt:lpstr>Bitmap Image</vt:lpstr>
      <vt:lpstr>Slide 1</vt:lpstr>
      <vt:lpstr>Contents</vt:lpstr>
      <vt:lpstr>References</vt:lpstr>
      <vt:lpstr>Methodology-1</vt:lpstr>
      <vt:lpstr>Methodology-2</vt:lpstr>
      <vt:lpstr>Methodology-3</vt:lpstr>
      <vt:lpstr>Countries’s Weight in Turkey’s CPI and PPI Based REER </vt:lpstr>
      <vt:lpstr>Coverage</vt:lpstr>
      <vt:lpstr>Data: Consumer and Producer Prices, IMF IFS</vt:lpstr>
      <vt:lpstr>Data: Exchange Rates, CBRT EDDS</vt:lpstr>
      <vt:lpstr>Data: Exchange Rates, OANDA</vt:lpstr>
      <vt:lpstr>Consumer Price Index (CPI) Based REER (2003=100) </vt:lpstr>
      <vt:lpstr>Producer Price Index (PPI) Based REER (2003=100) </vt:lpstr>
      <vt:lpstr>Unit Labor Cost (ULC) Based REER* (2003=100)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Emine Meltem  Baştan</dc:creator>
  <cp:lastModifiedBy>MarijaPe</cp:lastModifiedBy>
  <cp:revision>982</cp:revision>
  <cp:lastPrinted>2013-08-19T12:31:26Z</cp:lastPrinted>
  <dcterms:created xsi:type="dcterms:W3CDTF">2012-08-15T10:52:00Z</dcterms:created>
  <dcterms:modified xsi:type="dcterms:W3CDTF">2013-09-27T12:35:34Z</dcterms:modified>
</cp:coreProperties>
</file>