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2" r:id="rId1"/>
  </p:sldMasterIdLst>
  <p:notesMasterIdLst>
    <p:notesMasterId r:id="rId22"/>
  </p:notesMasterIdLst>
  <p:handoutMasterIdLst>
    <p:handoutMasterId r:id="rId23"/>
  </p:handoutMasterIdLst>
  <p:sldIdLst>
    <p:sldId id="705" r:id="rId2"/>
    <p:sldId id="706" r:id="rId3"/>
    <p:sldId id="708" r:id="rId4"/>
    <p:sldId id="716" r:id="rId5"/>
    <p:sldId id="709" r:id="rId6"/>
    <p:sldId id="717" r:id="rId7"/>
    <p:sldId id="720" r:id="rId8"/>
    <p:sldId id="719" r:id="rId9"/>
    <p:sldId id="710" r:id="rId10"/>
    <p:sldId id="711" r:id="rId11"/>
    <p:sldId id="718" r:id="rId12"/>
    <p:sldId id="721" r:id="rId13"/>
    <p:sldId id="724" r:id="rId14"/>
    <p:sldId id="725" r:id="rId15"/>
    <p:sldId id="722" r:id="rId16"/>
    <p:sldId id="723" r:id="rId17"/>
    <p:sldId id="726" r:id="rId18"/>
    <p:sldId id="727" r:id="rId19"/>
    <p:sldId id="712" r:id="rId20"/>
    <p:sldId id="655" r:id="rId21"/>
  </p:sldIdLst>
  <p:sldSz cx="9144000" cy="6858000" type="screen4x3"/>
  <p:notesSz cx="6669088" cy="9896475"/>
  <p:defaultTextStyle>
    <a:defPPr>
      <a:defRPr lang="en-US"/>
    </a:defPPr>
    <a:lvl1pPr algn="l" rtl="0" eaLnBrk="0" fontAlgn="base" hangingPunct="0">
      <a:spcBef>
        <a:spcPct val="20000"/>
      </a:spcBef>
      <a:spcAft>
        <a:spcPct val="0"/>
      </a:spcAft>
      <a:defRPr kumimoji="1" sz="3600" kern="1200">
        <a:solidFill>
          <a:schemeClr val="tx1"/>
        </a:solidFill>
        <a:latin typeface="MAC C Times" pitchFamily="18" charset="0"/>
        <a:ea typeface="+mn-ea"/>
        <a:cs typeface="+mn-cs"/>
      </a:defRPr>
    </a:lvl1pPr>
    <a:lvl2pPr marL="457200" algn="l" rtl="0" eaLnBrk="0" fontAlgn="base" hangingPunct="0">
      <a:spcBef>
        <a:spcPct val="20000"/>
      </a:spcBef>
      <a:spcAft>
        <a:spcPct val="0"/>
      </a:spcAft>
      <a:defRPr kumimoji="1" sz="3600" kern="1200">
        <a:solidFill>
          <a:schemeClr val="tx1"/>
        </a:solidFill>
        <a:latin typeface="MAC C Times" pitchFamily="18" charset="0"/>
        <a:ea typeface="+mn-ea"/>
        <a:cs typeface="+mn-cs"/>
      </a:defRPr>
    </a:lvl2pPr>
    <a:lvl3pPr marL="914400" algn="l" rtl="0" eaLnBrk="0" fontAlgn="base" hangingPunct="0">
      <a:spcBef>
        <a:spcPct val="20000"/>
      </a:spcBef>
      <a:spcAft>
        <a:spcPct val="0"/>
      </a:spcAft>
      <a:defRPr kumimoji="1" sz="3600" kern="1200">
        <a:solidFill>
          <a:schemeClr val="tx1"/>
        </a:solidFill>
        <a:latin typeface="MAC C Times" pitchFamily="18" charset="0"/>
        <a:ea typeface="+mn-ea"/>
        <a:cs typeface="+mn-cs"/>
      </a:defRPr>
    </a:lvl3pPr>
    <a:lvl4pPr marL="1371600" algn="l" rtl="0" eaLnBrk="0" fontAlgn="base" hangingPunct="0">
      <a:spcBef>
        <a:spcPct val="20000"/>
      </a:spcBef>
      <a:spcAft>
        <a:spcPct val="0"/>
      </a:spcAft>
      <a:defRPr kumimoji="1" sz="3600" kern="1200">
        <a:solidFill>
          <a:schemeClr val="tx1"/>
        </a:solidFill>
        <a:latin typeface="MAC C Times" pitchFamily="18" charset="0"/>
        <a:ea typeface="+mn-ea"/>
        <a:cs typeface="+mn-cs"/>
      </a:defRPr>
    </a:lvl4pPr>
    <a:lvl5pPr marL="1828800" algn="l" rtl="0" eaLnBrk="0" fontAlgn="base" hangingPunct="0">
      <a:spcBef>
        <a:spcPct val="20000"/>
      </a:spcBef>
      <a:spcAft>
        <a:spcPct val="0"/>
      </a:spcAft>
      <a:defRPr kumimoji="1" sz="3600" kern="1200">
        <a:solidFill>
          <a:schemeClr val="tx1"/>
        </a:solidFill>
        <a:latin typeface="MAC C Times" pitchFamily="18" charset="0"/>
        <a:ea typeface="+mn-ea"/>
        <a:cs typeface="+mn-cs"/>
      </a:defRPr>
    </a:lvl5pPr>
    <a:lvl6pPr marL="2286000" algn="l" defTabSz="914400" rtl="0" eaLnBrk="1" latinLnBrk="0" hangingPunct="1">
      <a:defRPr kumimoji="1" sz="3600" kern="1200">
        <a:solidFill>
          <a:schemeClr val="tx1"/>
        </a:solidFill>
        <a:latin typeface="MAC C Times" pitchFamily="18" charset="0"/>
        <a:ea typeface="+mn-ea"/>
        <a:cs typeface="+mn-cs"/>
      </a:defRPr>
    </a:lvl6pPr>
    <a:lvl7pPr marL="2743200" algn="l" defTabSz="914400" rtl="0" eaLnBrk="1" latinLnBrk="0" hangingPunct="1">
      <a:defRPr kumimoji="1" sz="3600" kern="1200">
        <a:solidFill>
          <a:schemeClr val="tx1"/>
        </a:solidFill>
        <a:latin typeface="MAC C Times" pitchFamily="18" charset="0"/>
        <a:ea typeface="+mn-ea"/>
        <a:cs typeface="+mn-cs"/>
      </a:defRPr>
    </a:lvl7pPr>
    <a:lvl8pPr marL="3200400" algn="l" defTabSz="914400" rtl="0" eaLnBrk="1" latinLnBrk="0" hangingPunct="1">
      <a:defRPr kumimoji="1" sz="3600" kern="1200">
        <a:solidFill>
          <a:schemeClr val="tx1"/>
        </a:solidFill>
        <a:latin typeface="MAC C Times" pitchFamily="18" charset="0"/>
        <a:ea typeface="+mn-ea"/>
        <a:cs typeface="+mn-cs"/>
      </a:defRPr>
    </a:lvl8pPr>
    <a:lvl9pPr marL="3657600" algn="l" defTabSz="914400" rtl="0" eaLnBrk="1" latinLnBrk="0" hangingPunct="1">
      <a:defRPr kumimoji="1" sz="3600" kern="1200">
        <a:solidFill>
          <a:schemeClr val="tx1"/>
        </a:solidFill>
        <a:latin typeface="MAC C 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showPr>
  <p:clrMru>
    <a:srgbClr val="333399"/>
    <a:srgbClr val="000099"/>
    <a:srgbClr val="080808"/>
    <a:srgbClr val="FFFFFF"/>
    <a:srgbClr val="FFFF99"/>
    <a:srgbClr val="0000CC"/>
    <a:srgbClr val="003366"/>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8" autoAdjust="0"/>
    <p:restoredTop sz="94602" autoAdjust="0"/>
  </p:normalViewPr>
  <p:slideViewPr>
    <p:cSldViewPr>
      <p:cViewPr>
        <p:scale>
          <a:sx n="80" d="100"/>
          <a:sy n="80" d="100"/>
        </p:scale>
        <p:origin x="-858" y="-6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598" y="-96"/>
      </p:cViewPr>
      <p:guideLst>
        <p:guide orient="horz" pos="311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L:\Govori\KORISNICI_%20grafikoni_prevod.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L:\Govori\KORISNICI_%20grafikoni_prevod.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L:\Govori\KORISNICI_%20grafikoni_prevod.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L:\Govori\KORISNICI_%20grafikoni_prevod.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L:\Govori\KORISNICI_%20grafikoni_prevod.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L:\Govori\IZVESTUVACI_grafikoni_prevod%20.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L:\Govori\IZVESTUVACI_grafikoni_prevod%20.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L:\Govori\IZVESTUVACI_grafikoni_prevod%20.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mk-MK"/>
  <c:style val="26"/>
  <c:chart>
    <c:title>
      <c:tx>
        <c:rich>
          <a:bodyPr/>
          <a:lstStyle/>
          <a:p>
            <a:pPr>
              <a:defRPr/>
            </a:pPr>
            <a:r>
              <a:rPr lang="en-US"/>
              <a:t>Identify areas that need most improvement </a:t>
            </a:r>
            <a:r>
              <a:rPr lang="mk-MK"/>
              <a:t>(</a:t>
            </a:r>
            <a:r>
              <a:rPr lang="en-US"/>
              <a:t>by  group of users)</a:t>
            </a:r>
          </a:p>
        </c:rich>
      </c:tx>
      <c:layout>
        <c:manualLayout>
          <c:xMode val="edge"/>
          <c:yMode val="edge"/>
          <c:x val="0.15986237717991542"/>
          <c:y val="1.7021276595744681E-2"/>
        </c:manualLayout>
      </c:layout>
    </c:title>
    <c:plotArea>
      <c:layout>
        <c:manualLayout>
          <c:layoutTarget val="inner"/>
          <c:xMode val="edge"/>
          <c:yMode val="edge"/>
          <c:x val="0.17969815530433594"/>
          <c:y val="0.28845334490668983"/>
          <c:w val="0.80286377613331195"/>
          <c:h val="0.69171653543307177"/>
        </c:manualLayout>
      </c:layout>
      <c:barChart>
        <c:barDir val="bar"/>
        <c:grouping val="percentStacked"/>
        <c:ser>
          <c:idx val="0"/>
          <c:order val="0"/>
          <c:tx>
            <c:strRef>
              <c:f>'Q18 po grupi'!$B$2</c:f>
              <c:strCache>
                <c:ptCount val="1"/>
                <c:pt idx="0">
                  <c:v>Access to data</c:v>
                </c:pt>
              </c:strCache>
            </c:strRef>
          </c:tx>
          <c:spPr>
            <a:solidFill>
              <a:srgbClr val="D9D9D9"/>
            </a:solidFill>
          </c:spPr>
          <c:cat>
            <c:strRef>
              <c:f>'Q18 po grupi'!$A$3:$A$13</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'Q18 po grupi'!$B$3:$B$13</c:f>
              <c:numCache>
                <c:formatCode>###0%</c:formatCode>
                <c:ptCount val="11"/>
                <c:pt idx="0">
                  <c:v>0.13559322033898305</c:v>
                </c:pt>
                <c:pt idx="1">
                  <c:v>0.19767441860465115</c:v>
                </c:pt>
                <c:pt idx="2">
                  <c:v>0.15151515151515152</c:v>
                </c:pt>
                <c:pt idx="3">
                  <c:v>0.25</c:v>
                </c:pt>
                <c:pt idx="4">
                  <c:v>0.169811320754717</c:v>
                </c:pt>
                <c:pt idx="6">
                  <c:v>0.15909090909090909</c:v>
                </c:pt>
                <c:pt idx="7">
                  <c:v>0.375</c:v>
                </c:pt>
                <c:pt idx="10">
                  <c:v>0.1</c:v>
                </c:pt>
              </c:numCache>
            </c:numRef>
          </c:val>
        </c:ser>
        <c:ser>
          <c:idx val="1"/>
          <c:order val="1"/>
          <c:tx>
            <c:strRef>
              <c:f>'Q18 po grupi'!$C$2</c:f>
              <c:strCache>
                <c:ptCount val="1"/>
                <c:pt idx="0">
                  <c:v>Volume of the available assets</c:v>
                </c:pt>
              </c:strCache>
            </c:strRef>
          </c:tx>
          <c:spPr>
            <a:solidFill>
              <a:srgbClr val="FFC000"/>
            </a:solidFill>
          </c:spPr>
          <c:cat>
            <c:strRef>
              <c:f>'Q18 po grupi'!$A$3:$A$13</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'Q18 po grupi'!$C$3:$C$13</c:f>
              <c:numCache>
                <c:formatCode>###0%</c:formatCode>
                <c:ptCount val="11"/>
                <c:pt idx="0">
                  <c:v>0.2711864406779661</c:v>
                </c:pt>
                <c:pt idx="1">
                  <c:v>0.24418604651162792</c:v>
                </c:pt>
                <c:pt idx="2">
                  <c:v>0.24242424242424243</c:v>
                </c:pt>
                <c:pt idx="3">
                  <c:v>0.2</c:v>
                </c:pt>
                <c:pt idx="4">
                  <c:v>0.26415094339622641</c:v>
                </c:pt>
                <c:pt idx="6">
                  <c:v>0.25</c:v>
                </c:pt>
                <c:pt idx="7">
                  <c:v>0.25</c:v>
                </c:pt>
                <c:pt idx="8">
                  <c:v>0.2</c:v>
                </c:pt>
                <c:pt idx="10">
                  <c:v>0.33333333333333337</c:v>
                </c:pt>
              </c:numCache>
            </c:numRef>
          </c:val>
        </c:ser>
        <c:ser>
          <c:idx val="2"/>
          <c:order val="2"/>
          <c:tx>
            <c:strRef>
              <c:f>'Q18 po grupi'!$D$2</c:f>
              <c:strCache>
                <c:ptCount val="1"/>
                <c:pt idx="0">
                  <c:v>Data quality</c:v>
                </c:pt>
              </c:strCache>
            </c:strRef>
          </c:tx>
          <c:cat>
            <c:strRef>
              <c:f>'Q18 po grupi'!$A$3:$A$13</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'Q18 po grupi'!$D$3:$D$13</c:f>
              <c:numCache>
                <c:formatCode>###0%</c:formatCode>
                <c:ptCount val="11"/>
                <c:pt idx="0">
                  <c:v>0.10169491525423728</c:v>
                </c:pt>
                <c:pt idx="1">
                  <c:v>0.12790697674418605</c:v>
                </c:pt>
                <c:pt idx="2">
                  <c:v>0.12121212121212122</c:v>
                </c:pt>
                <c:pt idx="3">
                  <c:v>0.1</c:v>
                </c:pt>
                <c:pt idx="4">
                  <c:v>5.6603773584905655E-2</c:v>
                </c:pt>
                <c:pt idx="6">
                  <c:v>0.13636363636363635</c:v>
                </c:pt>
                <c:pt idx="7">
                  <c:v>0.125</c:v>
                </c:pt>
                <c:pt idx="10">
                  <c:v>0.1</c:v>
                </c:pt>
              </c:numCache>
            </c:numRef>
          </c:val>
        </c:ser>
        <c:ser>
          <c:idx val="3"/>
          <c:order val="3"/>
          <c:tx>
            <c:strRef>
              <c:f>'Q18 po grupi'!$E$2</c:f>
              <c:strCache>
                <c:ptCount val="1"/>
                <c:pt idx="0">
                  <c:v>Timeframe for data dissemination</c:v>
                </c:pt>
              </c:strCache>
            </c:strRef>
          </c:tx>
          <c:spPr>
            <a:solidFill>
              <a:srgbClr val="5591D5"/>
            </a:solidFill>
          </c:spPr>
          <c:cat>
            <c:strRef>
              <c:f>'Q18 po grupi'!$A$3:$A$13</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'Q18 po grupi'!$E$3:$E$13</c:f>
              <c:numCache>
                <c:formatCode>###0%</c:formatCode>
                <c:ptCount val="11"/>
                <c:pt idx="0">
                  <c:v>0.15254237288135594</c:v>
                </c:pt>
                <c:pt idx="1">
                  <c:v>0.19767441860465115</c:v>
                </c:pt>
                <c:pt idx="2">
                  <c:v>0.30303030303030304</c:v>
                </c:pt>
                <c:pt idx="3">
                  <c:v>0.2</c:v>
                </c:pt>
                <c:pt idx="4">
                  <c:v>0.26415094339622641</c:v>
                </c:pt>
                <c:pt idx="6">
                  <c:v>0.14772727272727273</c:v>
                </c:pt>
                <c:pt idx="9">
                  <c:v>0.25</c:v>
                </c:pt>
                <c:pt idx="10">
                  <c:v>0.1</c:v>
                </c:pt>
              </c:numCache>
            </c:numRef>
          </c:val>
        </c:ser>
        <c:ser>
          <c:idx val="4"/>
          <c:order val="4"/>
          <c:tx>
            <c:strRef>
              <c:f>'Q18 po grupi'!$F$2</c:f>
              <c:strCache>
                <c:ptCount val="1"/>
                <c:pt idx="0">
                  <c:v>Data dissemination format</c:v>
                </c:pt>
              </c:strCache>
            </c:strRef>
          </c:tx>
          <c:spPr>
            <a:solidFill>
              <a:srgbClr val="FFFF00"/>
            </a:solidFill>
          </c:spPr>
          <c:cat>
            <c:strRef>
              <c:f>'Q18 po grupi'!$A$3:$A$13</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'Q18 po grupi'!$F$3:$F$13</c:f>
              <c:numCache>
                <c:formatCode>###0%</c:formatCode>
                <c:ptCount val="11"/>
                <c:pt idx="0">
                  <c:v>0.16949152542372883</c:v>
                </c:pt>
                <c:pt idx="1">
                  <c:v>0.16279069767441862</c:v>
                </c:pt>
                <c:pt idx="2">
                  <c:v>0.12121212121212122</c:v>
                </c:pt>
                <c:pt idx="3">
                  <c:v>0.2</c:v>
                </c:pt>
                <c:pt idx="4">
                  <c:v>0.169811320754717</c:v>
                </c:pt>
                <c:pt idx="6">
                  <c:v>0.17045454545454547</c:v>
                </c:pt>
                <c:pt idx="7">
                  <c:v>0.125</c:v>
                </c:pt>
                <c:pt idx="8">
                  <c:v>0.4</c:v>
                </c:pt>
                <c:pt idx="9">
                  <c:v>0.75</c:v>
                </c:pt>
                <c:pt idx="10">
                  <c:v>0.23333333333333331</c:v>
                </c:pt>
              </c:numCache>
            </c:numRef>
          </c:val>
        </c:ser>
        <c:ser>
          <c:idx val="5"/>
          <c:order val="5"/>
          <c:tx>
            <c:strRef>
              <c:f>'Q18 po grupi'!$G$2</c:f>
              <c:strCache>
                <c:ptCount val="1"/>
                <c:pt idx="0">
                  <c:v>Staff attitude</c:v>
                </c:pt>
              </c:strCache>
            </c:strRef>
          </c:tx>
          <c:dLbls>
            <c:dLbl>
              <c:idx val="1"/>
              <c:delete val="1"/>
            </c:dLbl>
            <c:dLbl>
              <c:idx val="4"/>
              <c:delete val="1"/>
            </c:dLbl>
            <c:dLbl>
              <c:idx val="6"/>
              <c:delete val="1"/>
            </c:dLbl>
            <c:showVal val="1"/>
          </c:dLbls>
          <c:cat>
            <c:strRef>
              <c:f>'Q18 po grupi'!$A$3:$A$13</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'Q18 po grupi'!$G$3:$G$13</c:f>
              <c:numCache>
                <c:formatCode>###0%</c:formatCode>
                <c:ptCount val="11"/>
                <c:pt idx="0">
                  <c:v>5.084745762711864E-2</c:v>
                </c:pt>
                <c:pt idx="1">
                  <c:v>2.3255813953488372E-2</c:v>
                </c:pt>
                <c:pt idx="4">
                  <c:v>3.7735849056603772E-2</c:v>
                </c:pt>
                <c:pt idx="6">
                  <c:v>2.2727272727272728E-2</c:v>
                </c:pt>
                <c:pt idx="10">
                  <c:v>3.3333333333333333E-2</c:v>
                </c:pt>
              </c:numCache>
            </c:numRef>
          </c:val>
        </c:ser>
        <c:ser>
          <c:idx val="6"/>
          <c:order val="6"/>
          <c:tx>
            <c:strRef>
              <c:f>'Q18 po grupi'!$H$2</c:f>
              <c:strCache>
                <c:ptCount val="1"/>
                <c:pt idx="0">
                  <c:v>Staff professionalism</c:v>
                </c:pt>
              </c:strCache>
            </c:strRef>
          </c:tx>
          <c:spPr>
            <a:solidFill>
              <a:schemeClr val="accent4">
                <a:lumMod val="60000"/>
                <a:lumOff val="40000"/>
              </a:schemeClr>
            </a:solidFill>
          </c:spPr>
          <c:dLbls>
            <c:dLbl>
              <c:idx val="1"/>
              <c:delete val="1"/>
            </c:dLbl>
            <c:dLbl>
              <c:idx val="6"/>
              <c:delete val="1"/>
            </c:dLbl>
            <c:showVal val="1"/>
          </c:dLbls>
          <c:cat>
            <c:strRef>
              <c:f>'Q18 po grupi'!$A$3:$A$13</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'Q18 po grupi'!$H$3:$H$13</c:f>
              <c:numCache>
                <c:formatCode>###0%</c:formatCode>
                <c:ptCount val="11"/>
                <c:pt idx="0">
                  <c:v>5.084745762711864E-2</c:v>
                </c:pt>
                <c:pt idx="1">
                  <c:v>1.1627906976744186E-2</c:v>
                </c:pt>
                <c:pt idx="5">
                  <c:v>0.66666666666666674</c:v>
                </c:pt>
                <c:pt idx="6">
                  <c:v>2.2727272727272728E-2</c:v>
                </c:pt>
                <c:pt idx="10">
                  <c:v>3.3333333333333333E-2</c:v>
                </c:pt>
              </c:numCache>
            </c:numRef>
          </c:val>
        </c:ser>
        <c:ser>
          <c:idx val="7"/>
          <c:order val="7"/>
          <c:tx>
            <c:strRef>
              <c:f>'Q18 po grupi'!$I$2</c:f>
              <c:strCache>
                <c:ptCount val="1"/>
                <c:pt idx="0">
                  <c:v>Efficiency in responding to your data requests</c:v>
                </c:pt>
              </c:strCache>
            </c:strRef>
          </c:tx>
          <c:spPr>
            <a:solidFill>
              <a:srgbClr val="FF0000"/>
            </a:solidFill>
          </c:spPr>
          <c:dLbls>
            <c:dLbl>
              <c:idx val="1"/>
              <c:delete val="1"/>
            </c:dLbl>
            <c:showVal val="1"/>
          </c:dLbls>
          <c:cat>
            <c:strRef>
              <c:f>'Q18 po grupi'!$A$3:$A$13</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'Q18 po grupi'!$I$3:$I$13</c:f>
              <c:numCache>
                <c:formatCode>###0%</c:formatCode>
                <c:ptCount val="11"/>
                <c:pt idx="0">
                  <c:v>6.7796610169491525E-2</c:v>
                </c:pt>
                <c:pt idx="1">
                  <c:v>3.4883720930232558E-2</c:v>
                </c:pt>
                <c:pt idx="2">
                  <c:v>6.0606060606060608E-2</c:v>
                </c:pt>
                <c:pt idx="3">
                  <c:v>0.05</c:v>
                </c:pt>
                <c:pt idx="4">
                  <c:v>3.7735849056603772E-2</c:v>
                </c:pt>
                <c:pt idx="5">
                  <c:v>0.33333333333333337</c:v>
                </c:pt>
                <c:pt idx="6">
                  <c:v>9.0909090909090912E-2</c:v>
                </c:pt>
                <c:pt idx="7">
                  <c:v>0.125</c:v>
                </c:pt>
                <c:pt idx="8">
                  <c:v>0.4</c:v>
                </c:pt>
                <c:pt idx="10">
                  <c:v>6.6666666666666666E-2</c:v>
                </c:pt>
              </c:numCache>
            </c:numRef>
          </c:val>
        </c:ser>
        <c:dLbls>
          <c:showVal val="1"/>
        </c:dLbls>
        <c:overlap val="100"/>
        <c:axId val="75335168"/>
        <c:axId val="75358592"/>
      </c:barChart>
      <c:catAx>
        <c:axId val="75335168"/>
        <c:scaling>
          <c:orientation val="maxMin"/>
        </c:scaling>
        <c:axPos val="l"/>
        <c:numFmt formatCode="General" sourceLinked="1"/>
        <c:majorTickMark val="none"/>
        <c:tickLblPos val="nextTo"/>
        <c:crossAx val="75358592"/>
        <c:crosses val="autoZero"/>
        <c:auto val="1"/>
        <c:lblAlgn val="ctr"/>
        <c:lblOffset val="100"/>
      </c:catAx>
      <c:valAx>
        <c:axId val="75358592"/>
        <c:scaling>
          <c:orientation val="minMax"/>
        </c:scaling>
        <c:delete val="1"/>
        <c:axPos val="t"/>
        <c:numFmt formatCode="0%" sourceLinked="1"/>
        <c:tickLblPos val="none"/>
        <c:crossAx val="75335168"/>
        <c:crosses val="autoZero"/>
        <c:crossBetween val="between"/>
      </c:valAx>
    </c:plotArea>
    <c:legend>
      <c:legendPos val="t"/>
      <c:layout>
        <c:manualLayout>
          <c:xMode val="edge"/>
          <c:yMode val="edge"/>
          <c:x val="6.0066384009691137E-2"/>
          <c:y val="0.12053074216786734"/>
          <c:w val="0.91657699710613072"/>
          <c:h val="0.15627028536326582"/>
        </c:manualLayout>
      </c:layout>
    </c:legend>
    <c:plotVisOnly val="1"/>
    <c:dispBlanksAs val="gap"/>
  </c:chart>
  <c:txPr>
    <a:bodyPr/>
    <a:lstStyle/>
    <a:p>
      <a:pPr>
        <a:defRPr sz="1000">
          <a:solidFill>
            <a:srgbClr val="333399"/>
          </a:solidFill>
          <a:latin typeface="Tahoma" pitchFamily="34" charset="0"/>
          <a:ea typeface="Tahoma" pitchFamily="34" charset="0"/>
          <a:cs typeface="Tahoma" pitchFamily="34" charset="0"/>
        </a:defRPr>
      </a:pPr>
      <a:endParaRPr lang="mk-MK"/>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mk-MK"/>
  <c:style val="31"/>
  <c:chart>
    <c:title>
      <c:tx>
        <c:rich>
          <a:bodyPr/>
          <a:lstStyle/>
          <a:p>
            <a:pPr>
              <a:defRPr/>
            </a:pPr>
            <a:r>
              <a:rPr lang="en-US"/>
              <a:t>Share by the group of users </a:t>
            </a:r>
          </a:p>
        </c:rich>
      </c:tx>
      <c:layout/>
    </c:title>
    <c:plotArea>
      <c:layout>
        <c:manualLayout>
          <c:layoutTarget val="inner"/>
          <c:xMode val="edge"/>
          <c:yMode val="edge"/>
          <c:x val="0.39691085107020768"/>
          <c:y val="0.13039820376017491"/>
          <c:w val="0.5965301237834657"/>
          <c:h val="0.84254668580643011"/>
        </c:manualLayout>
      </c:layout>
      <c:barChart>
        <c:barDir val="bar"/>
        <c:grouping val="clustered"/>
        <c:ser>
          <c:idx val="0"/>
          <c:order val="0"/>
          <c:spPr>
            <a:solidFill>
              <a:srgbClr val="0070C0"/>
            </a:solidFill>
          </c:spPr>
          <c:cat>
            <c:strRef>
              <c:f>'Grafikon 1'!$A$2:$A$12</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'Grafikon 1'!$B$2:$B$12</c:f>
              <c:numCache>
                <c:formatCode>0%</c:formatCode>
                <c:ptCount val="11"/>
                <c:pt idx="0">
                  <c:v>0.12328767123287671</c:v>
                </c:pt>
                <c:pt idx="1">
                  <c:v>0.26484018264840187</c:v>
                </c:pt>
                <c:pt idx="2">
                  <c:v>0.15068493150684931</c:v>
                </c:pt>
                <c:pt idx="3">
                  <c:v>5.4794520547945202E-2</c:v>
                </c:pt>
                <c:pt idx="4">
                  <c:v>0.12328767123287671</c:v>
                </c:pt>
                <c:pt idx="5">
                  <c:v>1.3698630136986301E-2</c:v>
                </c:pt>
                <c:pt idx="6">
                  <c:v>0.14155251141552511</c:v>
                </c:pt>
                <c:pt idx="7">
                  <c:v>2.2831050228310504E-2</c:v>
                </c:pt>
                <c:pt idx="8">
                  <c:v>9.1324200913242004E-3</c:v>
                </c:pt>
                <c:pt idx="9">
                  <c:v>1.3698630136986301E-2</c:v>
                </c:pt>
                <c:pt idx="10">
                  <c:v>8.2191780821917818E-2</c:v>
                </c:pt>
              </c:numCache>
            </c:numRef>
          </c:val>
        </c:ser>
        <c:dLbls>
          <c:showVal val="1"/>
        </c:dLbls>
        <c:overlap val="-25"/>
        <c:axId val="59144064"/>
        <c:axId val="59145600"/>
      </c:barChart>
      <c:catAx>
        <c:axId val="59144064"/>
        <c:scaling>
          <c:orientation val="maxMin"/>
        </c:scaling>
        <c:axPos val="l"/>
        <c:numFmt formatCode="General" sourceLinked="1"/>
        <c:majorTickMark val="none"/>
        <c:tickLblPos val="nextTo"/>
        <c:crossAx val="59145600"/>
        <c:crosses val="autoZero"/>
        <c:auto val="1"/>
        <c:lblAlgn val="ctr"/>
        <c:lblOffset val="100"/>
      </c:catAx>
      <c:valAx>
        <c:axId val="59145600"/>
        <c:scaling>
          <c:orientation val="minMax"/>
        </c:scaling>
        <c:delete val="1"/>
        <c:axPos val="t"/>
        <c:numFmt formatCode="0%" sourceLinked="1"/>
        <c:tickLblPos val="none"/>
        <c:crossAx val="59144064"/>
        <c:crosses val="autoZero"/>
        <c:crossBetween val="between"/>
      </c:valAx>
    </c:plotArea>
    <c:plotVisOnly val="1"/>
    <c:dispBlanksAs val="gap"/>
  </c:chart>
  <c:txPr>
    <a:bodyPr/>
    <a:lstStyle/>
    <a:p>
      <a:pPr>
        <a:defRPr sz="800">
          <a:solidFill>
            <a:srgbClr val="333399"/>
          </a:solidFill>
          <a:latin typeface="Tahoma" pitchFamily="34" charset="0"/>
          <a:ea typeface="Tahoma" pitchFamily="34" charset="0"/>
          <a:cs typeface="Tahoma" pitchFamily="34" charset="0"/>
        </a:defRPr>
      </a:pPr>
      <a:endParaRPr lang="mk-MK"/>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mk-MK"/>
  <c:style val="31"/>
  <c:chart>
    <c:title>
      <c:tx>
        <c:rich>
          <a:bodyPr/>
          <a:lstStyle/>
          <a:p>
            <a:pPr>
              <a:defRPr/>
            </a:pPr>
            <a:r>
              <a:rPr lang="en-US"/>
              <a:t>Share by the group of users </a:t>
            </a:r>
          </a:p>
        </c:rich>
      </c:tx>
      <c:layout/>
    </c:title>
    <c:plotArea>
      <c:layout>
        <c:manualLayout>
          <c:layoutTarget val="inner"/>
          <c:xMode val="edge"/>
          <c:yMode val="edge"/>
          <c:x val="0.39691085107020779"/>
          <c:y val="0.13039820376017491"/>
          <c:w val="0.59653012378346548"/>
          <c:h val="0.84254668580643"/>
        </c:manualLayout>
      </c:layout>
      <c:barChart>
        <c:barDir val="bar"/>
        <c:grouping val="clustered"/>
        <c:dLbls>
          <c:showVal val="1"/>
        </c:dLbls>
        <c:overlap val="-25"/>
        <c:axId val="58891648"/>
        <c:axId val="59709312"/>
      </c:barChart>
      <c:catAx>
        <c:axId val="58891648"/>
        <c:scaling>
          <c:orientation val="maxMin"/>
        </c:scaling>
        <c:axPos val="l"/>
        <c:numFmt formatCode="General" sourceLinked="1"/>
        <c:majorTickMark val="none"/>
        <c:tickLblPos val="nextTo"/>
        <c:crossAx val="59709312"/>
        <c:crosses val="autoZero"/>
        <c:auto val="1"/>
        <c:lblAlgn val="ctr"/>
        <c:lblOffset val="100"/>
      </c:catAx>
      <c:valAx>
        <c:axId val="59709312"/>
        <c:scaling>
          <c:orientation val="minMax"/>
        </c:scaling>
        <c:delete val="1"/>
        <c:axPos val="t"/>
        <c:numFmt formatCode="0%" sourceLinked="1"/>
        <c:tickLblPos val="none"/>
        <c:crossAx val="58891648"/>
        <c:crosses val="autoZero"/>
        <c:crossBetween val="between"/>
      </c:valAx>
    </c:plotArea>
    <c:plotVisOnly val="1"/>
    <c:dispBlanksAs val="gap"/>
  </c:chart>
  <c:txPr>
    <a:bodyPr/>
    <a:lstStyle/>
    <a:p>
      <a:pPr>
        <a:defRPr sz="800">
          <a:solidFill>
            <a:srgbClr val="333399"/>
          </a:solidFill>
          <a:latin typeface="Tahoma" pitchFamily="34" charset="0"/>
          <a:ea typeface="Tahoma" pitchFamily="34" charset="0"/>
          <a:cs typeface="Tahoma" pitchFamily="34" charset="0"/>
        </a:defRPr>
      </a:pPr>
      <a:endParaRPr lang="mk-MK"/>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mk-MK"/>
  <c:style val="30"/>
  <c:chart>
    <c:title>
      <c:tx>
        <c:rich>
          <a:bodyPr/>
          <a:lstStyle/>
          <a:p>
            <a:pPr>
              <a:defRPr/>
            </a:pPr>
            <a:r>
              <a:rPr lang="en-US"/>
              <a:t>How do you find the quality of statistical information and data produced by NBRM? (by groups of users)</a:t>
            </a:r>
          </a:p>
        </c:rich>
      </c:tx>
      <c:layout/>
    </c:title>
    <c:plotArea>
      <c:layout>
        <c:manualLayout>
          <c:layoutTarget val="inner"/>
          <c:xMode val="edge"/>
          <c:yMode val="edge"/>
          <c:x val="0.19779165937591131"/>
          <c:y val="0.20996621382829875"/>
          <c:w val="0.79049355497229457"/>
          <c:h val="0.77213776464656469"/>
        </c:manualLayout>
      </c:layout>
      <c:barChart>
        <c:barDir val="bar"/>
        <c:grouping val="percentStacked"/>
        <c:ser>
          <c:idx val="0"/>
          <c:order val="0"/>
          <c:tx>
            <c:strRef>
              <c:f>'Q8 po grupi'!$B$1</c:f>
              <c:strCache>
                <c:ptCount val="1"/>
                <c:pt idx="0">
                  <c:v>Very satisfactory</c:v>
                </c:pt>
              </c:strCache>
            </c:strRef>
          </c:tx>
          <c:spPr>
            <a:solidFill>
              <a:srgbClr val="FF0000"/>
            </a:solidFill>
          </c:spPr>
          <c:cat>
            <c:strRef>
              <c:f>'Q8 po grupi'!$A$2:$A$12</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'Q8 po grupi'!$B$2:$B$12</c:f>
              <c:numCache>
                <c:formatCode>###0%</c:formatCode>
                <c:ptCount val="11"/>
                <c:pt idx="0">
                  <c:v>0.1851851851851852</c:v>
                </c:pt>
                <c:pt idx="1">
                  <c:v>0.17241379310344829</c:v>
                </c:pt>
                <c:pt idx="2">
                  <c:v>0.15151515151515152</c:v>
                </c:pt>
                <c:pt idx="3">
                  <c:v>8.3333333333333343E-2</c:v>
                </c:pt>
                <c:pt idx="4">
                  <c:v>0.37037037037037041</c:v>
                </c:pt>
                <c:pt idx="6">
                  <c:v>0.19354838709677419</c:v>
                </c:pt>
                <c:pt idx="7">
                  <c:v>0.4</c:v>
                </c:pt>
                <c:pt idx="10">
                  <c:v>0.16666666666666669</c:v>
                </c:pt>
              </c:numCache>
            </c:numRef>
          </c:val>
        </c:ser>
        <c:ser>
          <c:idx val="1"/>
          <c:order val="1"/>
          <c:tx>
            <c:strRef>
              <c:f>'Q8 po grupi'!$C$1</c:f>
              <c:strCache>
                <c:ptCount val="1"/>
                <c:pt idx="0">
                  <c:v>Satisfactory</c:v>
                </c:pt>
              </c:strCache>
            </c:strRef>
          </c:tx>
          <c:spPr>
            <a:solidFill>
              <a:srgbClr val="FFC000"/>
            </a:solidFill>
          </c:spPr>
          <c:cat>
            <c:strRef>
              <c:f>'Q8 po grupi'!$A$2:$A$12</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'Q8 po grupi'!$C$2:$C$12</c:f>
              <c:numCache>
                <c:formatCode>###0%</c:formatCode>
                <c:ptCount val="11"/>
                <c:pt idx="0">
                  <c:v>0.59259259259259256</c:v>
                </c:pt>
                <c:pt idx="1">
                  <c:v>0.7068965517241379</c:v>
                </c:pt>
                <c:pt idx="2">
                  <c:v>0.66666666666666674</c:v>
                </c:pt>
                <c:pt idx="3">
                  <c:v>0.75</c:v>
                </c:pt>
                <c:pt idx="4">
                  <c:v>0.62962962962962965</c:v>
                </c:pt>
                <c:pt idx="5">
                  <c:v>1</c:v>
                </c:pt>
                <c:pt idx="6">
                  <c:v>0.58064516129032251</c:v>
                </c:pt>
                <c:pt idx="7">
                  <c:v>0.4</c:v>
                </c:pt>
                <c:pt idx="8">
                  <c:v>0.5</c:v>
                </c:pt>
                <c:pt idx="9">
                  <c:v>1</c:v>
                </c:pt>
                <c:pt idx="10">
                  <c:v>0.72222222222222232</c:v>
                </c:pt>
              </c:numCache>
            </c:numRef>
          </c:val>
        </c:ser>
        <c:ser>
          <c:idx val="2"/>
          <c:order val="2"/>
          <c:tx>
            <c:strRef>
              <c:f>'Q8 po grupi'!$D$1</c:f>
              <c:strCache>
                <c:ptCount val="1"/>
                <c:pt idx="0">
                  <c:v>Partly satisfactory</c:v>
                </c:pt>
              </c:strCache>
            </c:strRef>
          </c:tx>
          <c:spPr>
            <a:solidFill>
              <a:srgbClr val="5591D5"/>
            </a:solidFill>
          </c:spPr>
          <c:cat>
            <c:strRef>
              <c:f>'Q8 po grupi'!$A$2:$A$12</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'Q8 po grupi'!$D$2:$D$12</c:f>
              <c:numCache>
                <c:formatCode>###0%</c:formatCode>
                <c:ptCount val="11"/>
                <c:pt idx="0">
                  <c:v>0.22222222222222221</c:v>
                </c:pt>
                <c:pt idx="1">
                  <c:v>0.12068965517241378</c:v>
                </c:pt>
                <c:pt idx="2">
                  <c:v>0.15151515151515152</c:v>
                </c:pt>
                <c:pt idx="3">
                  <c:v>0.16666666666666669</c:v>
                </c:pt>
                <c:pt idx="6">
                  <c:v>0.22580645161290325</c:v>
                </c:pt>
                <c:pt idx="8">
                  <c:v>0.5</c:v>
                </c:pt>
                <c:pt idx="10">
                  <c:v>0.1111111111111111</c:v>
                </c:pt>
              </c:numCache>
            </c:numRef>
          </c:val>
        </c:ser>
        <c:ser>
          <c:idx val="3"/>
          <c:order val="3"/>
          <c:tx>
            <c:strRef>
              <c:f>'Q8 po grupi'!$E$1</c:f>
              <c:strCache>
                <c:ptCount val="1"/>
                <c:pt idx="0">
                  <c:v>Less satisfactory</c:v>
                </c:pt>
              </c:strCache>
            </c:strRef>
          </c:tx>
          <c:spPr>
            <a:solidFill>
              <a:srgbClr val="D9D9D9"/>
            </a:solidFill>
          </c:spPr>
          <c:dLbls>
            <c:dLbl>
              <c:idx val="2"/>
              <c:layout>
                <c:manualLayout>
                  <c:x val="1.6877637130801688E-3"/>
                  <c:y val="2.2823234052265283E-7"/>
                </c:manualLayout>
              </c:layout>
              <c:dLblPos val="ctr"/>
              <c:showVal val="1"/>
            </c:dLbl>
            <c:showVal val="1"/>
          </c:dLbls>
          <c:cat>
            <c:strRef>
              <c:f>'Q8 po grupi'!$A$2:$A$12</c:f>
              <c:strCache>
                <c:ptCount val="11"/>
                <c:pt idx="0">
                  <c:v>Individuals</c:v>
                </c:pt>
                <c:pt idx="1">
                  <c:v>NFC's</c:v>
                </c:pt>
                <c:pt idx="2">
                  <c:v>MFI's</c:v>
                </c:pt>
                <c:pt idx="3">
                  <c:v>OFI's</c:v>
                </c:pt>
                <c:pt idx="4">
                  <c:v>Administration</c:v>
                </c:pt>
                <c:pt idx="5">
                  <c:v>Students</c:v>
                </c:pt>
                <c:pt idx="6">
                  <c:v>Scientists</c:v>
                </c:pt>
                <c:pt idx="7">
                  <c:v>Media</c:v>
                </c:pt>
                <c:pt idx="8">
                  <c:v>IO</c:v>
                </c:pt>
                <c:pt idx="9">
                  <c:v>NGO</c:v>
                </c:pt>
                <c:pt idx="10">
                  <c:v>Other </c:v>
                </c:pt>
              </c:strCache>
            </c:strRef>
          </c:cat>
          <c:val>
            <c:numRef>
              <c:f>'Q8 po grupi'!$E$2:$E$12</c:f>
              <c:numCache>
                <c:formatCode>###0%</c:formatCode>
                <c:ptCount val="11"/>
                <c:pt idx="2">
                  <c:v>3.0303030303030304E-2</c:v>
                </c:pt>
                <c:pt idx="7">
                  <c:v>0.2</c:v>
                </c:pt>
              </c:numCache>
            </c:numRef>
          </c:val>
        </c:ser>
        <c:dLbls>
          <c:showVal val="1"/>
        </c:dLbls>
        <c:gapWidth val="95"/>
        <c:overlap val="100"/>
        <c:axId val="46372736"/>
        <c:axId val="46374272"/>
      </c:barChart>
      <c:catAx>
        <c:axId val="46372736"/>
        <c:scaling>
          <c:orientation val="maxMin"/>
        </c:scaling>
        <c:axPos val="l"/>
        <c:numFmt formatCode="General" sourceLinked="1"/>
        <c:majorTickMark val="none"/>
        <c:tickLblPos val="nextTo"/>
        <c:crossAx val="46374272"/>
        <c:crosses val="autoZero"/>
        <c:auto val="1"/>
        <c:lblAlgn val="ctr"/>
        <c:lblOffset val="100"/>
      </c:catAx>
      <c:valAx>
        <c:axId val="46374272"/>
        <c:scaling>
          <c:orientation val="minMax"/>
        </c:scaling>
        <c:delete val="1"/>
        <c:axPos val="t"/>
        <c:numFmt formatCode="0%" sourceLinked="1"/>
        <c:tickLblPos val="none"/>
        <c:crossAx val="46372736"/>
        <c:crosses val="autoZero"/>
        <c:crossBetween val="between"/>
      </c:valAx>
    </c:plotArea>
    <c:legend>
      <c:legendPos val="t"/>
      <c:layout>
        <c:manualLayout>
          <c:xMode val="edge"/>
          <c:yMode val="edge"/>
          <c:x val="5.0643897983753794E-2"/>
          <c:y val="0.15103145909578208"/>
          <c:w val="0.92831499753216251"/>
          <c:h val="5.4636057816716606E-2"/>
        </c:manualLayout>
      </c:layout>
    </c:legend>
    <c:plotVisOnly val="1"/>
    <c:dispBlanksAs val="gap"/>
  </c:chart>
  <c:txPr>
    <a:bodyPr/>
    <a:lstStyle/>
    <a:p>
      <a:pPr>
        <a:defRPr sz="1000">
          <a:solidFill>
            <a:srgbClr val="333399"/>
          </a:solidFill>
          <a:latin typeface="Tahoma" pitchFamily="34" charset="0"/>
          <a:ea typeface="Tahoma" pitchFamily="34" charset="0"/>
          <a:cs typeface="Tahoma" pitchFamily="34" charset="0"/>
        </a:defRPr>
      </a:pPr>
      <a:endParaRPr lang="mk-MK"/>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mk-MK"/>
  <c:style val="26"/>
  <c:chart>
    <c:title>
      <c:tx>
        <c:rich>
          <a:bodyPr/>
          <a:lstStyle/>
          <a:p>
            <a:pPr>
              <a:defRPr sz="1400"/>
            </a:pPr>
            <a:r>
              <a:rPr lang="en-US" sz="1400"/>
              <a:t>Responce period of NBRM staff to ad hoc data requirements</a:t>
            </a:r>
          </a:p>
        </c:rich>
      </c:tx>
      <c:layout>
        <c:manualLayout>
          <c:xMode val="edge"/>
          <c:yMode val="edge"/>
          <c:x val="0.20993377483443709"/>
          <c:y val="5.1118228008763894E-2"/>
        </c:manualLayout>
      </c:layout>
    </c:title>
    <c:plotArea>
      <c:layout>
        <c:manualLayout>
          <c:layoutTarget val="inner"/>
          <c:xMode val="edge"/>
          <c:yMode val="edge"/>
          <c:x val="0.21274339051989363"/>
          <c:y val="0.49127971330858372"/>
          <c:w val="0.55685352244876674"/>
          <c:h val="0.50872028669141633"/>
        </c:manualLayout>
      </c:layout>
      <c:doughnutChart>
        <c:varyColors val="1"/>
        <c:ser>
          <c:idx val="0"/>
          <c:order val="0"/>
          <c:dPt>
            <c:idx val="0"/>
            <c:explosion val="10"/>
            <c:spPr>
              <a:solidFill>
                <a:srgbClr val="FFC000"/>
              </a:solidFill>
            </c:spPr>
          </c:dPt>
          <c:dPt>
            <c:idx val="1"/>
            <c:spPr>
              <a:solidFill>
                <a:srgbClr val="FF0000"/>
              </a:solidFill>
            </c:spPr>
          </c:dPt>
          <c:dPt>
            <c:idx val="2"/>
            <c:spPr>
              <a:solidFill>
                <a:srgbClr val="5591D5"/>
              </a:solidFill>
            </c:spPr>
          </c:dPt>
          <c:dPt>
            <c:idx val="3"/>
            <c:spPr>
              <a:solidFill>
                <a:srgbClr val="D9D9D9"/>
              </a:solidFill>
            </c:spPr>
          </c:dPt>
          <c:dPt>
            <c:idx val="4"/>
            <c:spPr>
              <a:solidFill>
                <a:srgbClr val="31859C"/>
              </a:solidFill>
            </c:spPr>
          </c:dPt>
          <c:cat>
            <c:strRef>
              <c:f>'Q17'!$A$1:$A$5</c:f>
              <c:strCache>
                <c:ptCount val="5"/>
                <c:pt idx="0">
                  <c:v>During the day</c:v>
                </c:pt>
                <c:pt idx="1">
                  <c:v>The following day</c:v>
                </c:pt>
                <c:pt idx="2">
                  <c:v>From 2 to 5 days</c:v>
                </c:pt>
                <c:pt idx="3">
                  <c:v>More than a week</c:v>
                </c:pt>
                <c:pt idx="4">
                  <c:v>One month</c:v>
                </c:pt>
              </c:strCache>
            </c:strRef>
          </c:cat>
          <c:val>
            <c:numRef>
              <c:f>'Q17'!$B$1:$B$5</c:f>
              <c:numCache>
                <c:formatCode>0%</c:formatCode>
                <c:ptCount val="5"/>
                <c:pt idx="0">
                  <c:v>0.39726027397260277</c:v>
                </c:pt>
                <c:pt idx="1">
                  <c:v>0.16894977168949774</c:v>
                </c:pt>
                <c:pt idx="2">
                  <c:v>0.33789954337899547</c:v>
                </c:pt>
                <c:pt idx="3">
                  <c:v>5.4794520547945202E-2</c:v>
                </c:pt>
                <c:pt idx="4">
                  <c:v>4.1095890410958909E-2</c:v>
                </c:pt>
              </c:numCache>
            </c:numRef>
          </c:val>
        </c:ser>
        <c:dLbls>
          <c:showPercent val="1"/>
        </c:dLbls>
        <c:firstSliceAng val="0"/>
        <c:holeSize val="50"/>
      </c:doughnutChart>
      <c:spPr>
        <a:noFill/>
        <a:ln w="25400">
          <a:noFill/>
        </a:ln>
      </c:spPr>
    </c:plotArea>
    <c:legend>
      <c:legendPos val="t"/>
      <c:layout/>
    </c:legend>
    <c:plotVisOnly val="1"/>
    <c:dispBlanksAs val="zero"/>
  </c:chart>
  <c:txPr>
    <a:bodyPr/>
    <a:lstStyle/>
    <a:p>
      <a:pPr>
        <a:defRPr>
          <a:solidFill>
            <a:srgbClr val="333399"/>
          </a:solidFill>
          <a:latin typeface="Tahoma" pitchFamily="34" charset="0"/>
          <a:ea typeface="Tahoma" pitchFamily="34" charset="0"/>
          <a:cs typeface="Tahoma" pitchFamily="34" charset="0"/>
        </a:defRPr>
      </a:pPr>
      <a:endParaRPr lang="mk-MK"/>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mk-MK"/>
  <c:style val="26"/>
  <c:chart>
    <c:title>
      <c:tx>
        <c:rich>
          <a:bodyPr/>
          <a:lstStyle/>
          <a:p>
            <a:pPr>
              <a:defRPr/>
            </a:pPr>
            <a:r>
              <a:rPr lang="en-US"/>
              <a:t>What are the areas that need improvement?</a:t>
            </a:r>
          </a:p>
        </c:rich>
      </c:tx>
      <c:layout/>
    </c:title>
    <c:plotArea>
      <c:layout>
        <c:manualLayout>
          <c:layoutTarget val="inner"/>
          <c:xMode val="edge"/>
          <c:yMode val="edge"/>
          <c:x val="3.0102690405658201E-3"/>
          <c:y val="0.40213627384627237"/>
          <c:w val="0.98947979992503332"/>
          <c:h val="0.48722560623318312"/>
        </c:manualLayout>
      </c:layout>
      <c:barChart>
        <c:barDir val="col"/>
        <c:grouping val="percentStacked"/>
        <c:ser>
          <c:idx val="0"/>
          <c:order val="0"/>
          <c:tx>
            <c:strRef>
              <c:f>'Q15 po grupi'!$B$3</c:f>
              <c:strCache>
                <c:ptCount val="1"/>
                <c:pt idx="0">
                  <c:v>Decisions and instructions on statistical reporting</c:v>
                </c:pt>
              </c:strCache>
            </c:strRef>
          </c:tx>
          <c:spPr>
            <a:solidFill>
              <a:srgbClr val="5591D5"/>
            </a:solidFill>
          </c:spPr>
          <c:cat>
            <c:strRef>
              <c:f>'Q15 po grupi'!$A$4:$A$10</c:f>
              <c:strCache>
                <c:ptCount val="7"/>
                <c:pt idx="0">
                  <c:v>Individuals</c:v>
                </c:pt>
                <c:pt idx="1">
                  <c:v>NFC's</c:v>
                </c:pt>
                <c:pt idx="2">
                  <c:v>MFI's</c:v>
                </c:pt>
                <c:pt idx="3">
                  <c:v>OFI's</c:v>
                </c:pt>
                <c:pt idx="4">
                  <c:v>Administration</c:v>
                </c:pt>
                <c:pt idx="5">
                  <c:v>NGO</c:v>
                </c:pt>
                <c:pt idx="6">
                  <c:v>Other</c:v>
                </c:pt>
              </c:strCache>
            </c:strRef>
          </c:cat>
          <c:val>
            <c:numRef>
              <c:f>'Q15 po grupi'!$B$4:$B$10</c:f>
              <c:numCache>
                <c:formatCode>###0%</c:formatCode>
                <c:ptCount val="7"/>
                <c:pt idx="0">
                  <c:v>0.26428571428571429</c:v>
                </c:pt>
                <c:pt idx="1">
                  <c:v>0.31319910514541388</c:v>
                </c:pt>
                <c:pt idx="2">
                  <c:v>0.44827586206896552</c:v>
                </c:pt>
                <c:pt idx="3">
                  <c:v>0.14285714285714288</c:v>
                </c:pt>
                <c:pt idx="5">
                  <c:v>0.5</c:v>
                </c:pt>
                <c:pt idx="6">
                  <c:v>0.2608695652173913</c:v>
                </c:pt>
              </c:numCache>
            </c:numRef>
          </c:val>
        </c:ser>
        <c:ser>
          <c:idx val="1"/>
          <c:order val="1"/>
          <c:tx>
            <c:strRef>
              <c:f>'Q15 po grupi'!$C$3</c:f>
              <c:strCache>
                <c:ptCount val="1"/>
                <c:pt idx="0">
                  <c:v>Simplification of the software solutions for electronic reporting</c:v>
                </c:pt>
              </c:strCache>
            </c:strRef>
          </c:tx>
          <c:spPr>
            <a:solidFill>
              <a:srgbClr val="FF0000"/>
            </a:solidFill>
          </c:spPr>
          <c:cat>
            <c:strRef>
              <c:f>'Q15 po grupi'!$A$4:$A$10</c:f>
              <c:strCache>
                <c:ptCount val="7"/>
                <c:pt idx="0">
                  <c:v>Individuals</c:v>
                </c:pt>
                <c:pt idx="1">
                  <c:v>NFC's</c:v>
                </c:pt>
                <c:pt idx="2">
                  <c:v>MFI's</c:v>
                </c:pt>
                <c:pt idx="3">
                  <c:v>OFI's</c:v>
                </c:pt>
                <c:pt idx="4">
                  <c:v>Administration</c:v>
                </c:pt>
                <c:pt idx="5">
                  <c:v>NGO</c:v>
                </c:pt>
                <c:pt idx="6">
                  <c:v>Other</c:v>
                </c:pt>
              </c:strCache>
            </c:strRef>
          </c:cat>
          <c:val>
            <c:numRef>
              <c:f>'Q15 po grupi'!$C$4:$C$10</c:f>
              <c:numCache>
                <c:formatCode>###0%</c:formatCode>
                <c:ptCount val="7"/>
                <c:pt idx="0">
                  <c:v>0.29285714285714287</c:v>
                </c:pt>
                <c:pt idx="1">
                  <c:v>0.31543624161073824</c:v>
                </c:pt>
                <c:pt idx="2">
                  <c:v>0.29310344827586204</c:v>
                </c:pt>
                <c:pt idx="3">
                  <c:v>0.28571428571428575</c:v>
                </c:pt>
                <c:pt idx="4">
                  <c:v>0.5</c:v>
                </c:pt>
                <c:pt idx="5">
                  <c:v>0.25</c:v>
                </c:pt>
                <c:pt idx="6">
                  <c:v>0.2608695652173913</c:v>
                </c:pt>
              </c:numCache>
            </c:numRef>
          </c:val>
        </c:ser>
        <c:ser>
          <c:idx val="2"/>
          <c:order val="2"/>
          <c:tx>
            <c:strRef>
              <c:f>'Q15 po grupi'!$D$3</c:f>
              <c:strCache>
                <c:ptCount val="1"/>
                <c:pt idx="0">
                  <c:v>Simplification of the format and the contents of the reporting forms</c:v>
                </c:pt>
              </c:strCache>
            </c:strRef>
          </c:tx>
          <c:spPr>
            <a:solidFill>
              <a:srgbClr val="FFC000"/>
            </a:solidFill>
          </c:spPr>
          <c:cat>
            <c:strRef>
              <c:f>'Q15 po grupi'!$A$4:$A$10</c:f>
              <c:strCache>
                <c:ptCount val="7"/>
                <c:pt idx="0">
                  <c:v>Individuals</c:v>
                </c:pt>
                <c:pt idx="1">
                  <c:v>NFC's</c:v>
                </c:pt>
                <c:pt idx="2">
                  <c:v>MFI's</c:v>
                </c:pt>
                <c:pt idx="3">
                  <c:v>OFI's</c:v>
                </c:pt>
                <c:pt idx="4">
                  <c:v>Administration</c:v>
                </c:pt>
                <c:pt idx="5">
                  <c:v>NGO</c:v>
                </c:pt>
                <c:pt idx="6">
                  <c:v>Other</c:v>
                </c:pt>
              </c:strCache>
            </c:strRef>
          </c:cat>
          <c:val>
            <c:numRef>
              <c:f>'Q15 po grupi'!$D$4:$D$10</c:f>
              <c:numCache>
                <c:formatCode>###0%</c:formatCode>
                <c:ptCount val="7"/>
                <c:pt idx="0">
                  <c:v>0.33571428571428569</c:v>
                </c:pt>
                <c:pt idx="1">
                  <c:v>0.2796420581655481</c:v>
                </c:pt>
                <c:pt idx="2">
                  <c:v>0.25862068965517243</c:v>
                </c:pt>
                <c:pt idx="3">
                  <c:v>0.42857142857142855</c:v>
                </c:pt>
                <c:pt idx="5">
                  <c:v>0.25</c:v>
                </c:pt>
                <c:pt idx="6">
                  <c:v>0.47826086956521741</c:v>
                </c:pt>
              </c:numCache>
            </c:numRef>
          </c:val>
        </c:ser>
        <c:ser>
          <c:idx val="3"/>
          <c:order val="3"/>
          <c:tx>
            <c:strRef>
              <c:f>'Q15 po grupi'!$E$3</c:f>
              <c:strCache>
                <c:ptCount val="1"/>
                <c:pt idx="0">
                  <c:v>Staff attitude</c:v>
                </c:pt>
              </c:strCache>
            </c:strRef>
          </c:tx>
          <c:spPr>
            <a:solidFill>
              <a:schemeClr val="bg1">
                <a:lumMod val="85000"/>
              </a:schemeClr>
            </a:solidFill>
          </c:spPr>
          <c:dLbls>
            <c:dLbl>
              <c:idx val="1"/>
              <c:delete val="1"/>
            </c:dLbl>
            <c:showVal val="1"/>
          </c:dLbls>
          <c:cat>
            <c:strRef>
              <c:f>'Q15 po grupi'!$A$4:$A$10</c:f>
              <c:strCache>
                <c:ptCount val="7"/>
                <c:pt idx="0">
                  <c:v>Individuals</c:v>
                </c:pt>
                <c:pt idx="1">
                  <c:v>NFC's</c:v>
                </c:pt>
                <c:pt idx="2">
                  <c:v>MFI's</c:v>
                </c:pt>
                <c:pt idx="3">
                  <c:v>OFI's</c:v>
                </c:pt>
                <c:pt idx="4">
                  <c:v>Administration</c:v>
                </c:pt>
                <c:pt idx="5">
                  <c:v>NGO</c:v>
                </c:pt>
                <c:pt idx="6">
                  <c:v>Other</c:v>
                </c:pt>
              </c:strCache>
            </c:strRef>
          </c:cat>
          <c:val>
            <c:numRef>
              <c:f>'Q15 po grupi'!$E$4:$E$10</c:f>
              <c:numCache>
                <c:formatCode>###0%</c:formatCode>
                <c:ptCount val="7"/>
                <c:pt idx="0">
                  <c:v>0.05</c:v>
                </c:pt>
                <c:pt idx="1">
                  <c:v>3.1319910514541388E-2</c:v>
                </c:pt>
                <c:pt idx="3">
                  <c:v>9.5238095238095233E-2</c:v>
                </c:pt>
              </c:numCache>
            </c:numRef>
          </c:val>
        </c:ser>
        <c:ser>
          <c:idx val="4"/>
          <c:order val="4"/>
          <c:tx>
            <c:strRef>
              <c:f>'Q15 po grupi'!$F$3</c:f>
              <c:strCache>
                <c:ptCount val="1"/>
                <c:pt idx="0">
                  <c:v>Staff professionalism</c:v>
                </c:pt>
              </c:strCache>
            </c:strRef>
          </c:tx>
          <c:spPr>
            <a:solidFill>
              <a:srgbClr val="92D050"/>
            </a:solidFill>
          </c:spPr>
          <c:dLbls>
            <c:dLbl>
              <c:idx val="0"/>
              <c:delete val="1"/>
            </c:dLbl>
            <c:dLbl>
              <c:idx val="1"/>
              <c:delete val="1"/>
            </c:dLbl>
            <c:showVal val="1"/>
          </c:dLbls>
          <c:cat>
            <c:strRef>
              <c:f>'Q15 po grupi'!$A$4:$A$10</c:f>
              <c:strCache>
                <c:ptCount val="7"/>
                <c:pt idx="0">
                  <c:v>Individuals</c:v>
                </c:pt>
                <c:pt idx="1">
                  <c:v>NFC's</c:v>
                </c:pt>
                <c:pt idx="2">
                  <c:v>MFI's</c:v>
                </c:pt>
                <c:pt idx="3">
                  <c:v>OFI's</c:v>
                </c:pt>
                <c:pt idx="4">
                  <c:v>Administration</c:v>
                </c:pt>
                <c:pt idx="5">
                  <c:v>NGO</c:v>
                </c:pt>
                <c:pt idx="6">
                  <c:v>Other</c:v>
                </c:pt>
              </c:strCache>
            </c:strRef>
          </c:cat>
          <c:val>
            <c:numRef>
              <c:f>'Q15 po grupi'!$F$4:$F$10</c:f>
              <c:numCache>
                <c:formatCode>###0%</c:formatCode>
                <c:ptCount val="7"/>
                <c:pt idx="0">
                  <c:v>1.4285714285714285E-2</c:v>
                </c:pt>
                <c:pt idx="1">
                  <c:v>1.7897091722595078E-2</c:v>
                </c:pt>
                <c:pt idx="3">
                  <c:v>4.7619047619047616E-2</c:v>
                </c:pt>
              </c:numCache>
            </c:numRef>
          </c:val>
        </c:ser>
        <c:ser>
          <c:idx val="5"/>
          <c:order val="5"/>
          <c:tx>
            <c:strRef>
              <c:f>'Q15 po grupi'!$G$3</c:f>
              <c:strCache>
                <c:ptCount val="1"/>
                <c:pt idx="0">
                  <c:v>Conditions in the premises where the communication with the reporters is made</c:v>
                </c:pt>
              </c:strCache>
            </c:strRef>
          </c:tx>
          <c:spPr>
            <a:solidFill>
              <a:schemeClr val="bg1">
                <a:lumMod val="65000"/>
              </a:schemeClr>
            </a:solidFill>
          </c:spPr>
          <c:dLbls>
            <c:dLbl>
              <c:idx val="0"/>
              <c:delete val="1"/>
            </c:dLbl>
            <c:dLbl>
              <c:idx val="1"/>
              <c:delete val="1"/>
            </c:dLbl>
            <c:showVal val="1"/>
          </c:dLbls>
          <c:cat>
            <c:strRef>
              <c:f>'Q15 po grupi'!$A$4:$A$10</c:f>
              <c:strCache>
                <c:ptCount val="7"/>
                <c:pt idx="0">
                  <c:v>Individuals</c:v>
                </c:pt>
                <c:pt idx="1">
                  <c:v>NFC's</c:v>
                </c:pt>
                <c:pt idx="2">
                  <c:v>MFI's</c:v>
                </c:pt>
                <c:pt idx="3">
                  <c:v>OFI's</c:v>
                </c:pt>
                <c:pt idx="4">
                  <c:v>Administration</c:v>
                </c:pt>
                <c:pt idx="5">
                  <c:v>NGO</c:v>
                </c:pt>
                <c:pt idx="6">
                  <c:v>Other</c:v>
                </c:pt>
              </c:strCache>
            </c:strRef>
          </c:cat>
          <c:val>
            <c:numRef>
              <c:f>'Q15 po grupi'!$G$4:$G$10</c:f>
              <c:numCache>
                <c:formatCode>###0%</c:formatCode>
                <c:ptCount val="7"/>
                <c:pt idx="0">
                  <c:v>4.2857142857142858E-2</c:v>
                </c:pt>
                <c:pt idx="1">
                  <c:v>4.2505592841163314E-2</c:v>
                </c:pt>
                <c:pt idx="4">
                  <c:v>0.5</c:v>
                </c:pt>
              </c:numCache>
            </c:numRef>
          </c:val>
        </c:ser>
        <c:dLbls>
          <c:showVal val="1"/>
        </c:dLbls>
        <c:gapWidth val="95"/>
        <c:overlap val="100"/>
        <c:axId val="46196608"/>
        <c:axId val="46303104"/>
      </c:barChart>
      <c:catAx>
        <c:axId val="46196608"/>
        <c:scaling>
          <c:orientation val="minMax"/>
        </c:scaling>
        <c:axPos val="b"/>
        <c:numFmt formatCode="General" sourceLinked="1"/>
        <c:majorTickMark val="none"/>
        <c:tickLblPos val="nextTo"/>
        <c:crossAx val="46303104"/>
        <c:crosses val="autoZero"/>
        <c:auto val="1"/>
        <c:lblAlgn val="ctr"/>
        <c:lblOffset val="100"/>
      </c:catAx>
      <c:valAx>
        <c:axId val="46303104"/>
        <c:scaling>
          <c:orientation val="minMax"/>
        </c:scaling>
        <c:delete val="1"/>
        <c:axPos val="l"/>
        <c:numFmt formatCode="0%" sourceLinked="1"/>
        <c:tickLblPos val="none"/>
        <c:crossAx val="46196608"/>
        <c:crosses val="autoZero"/>
        <c:crossBetween val="between"/>
      </c:valAx>
    </c:plotArea>
    <c:legend>
      <c:legendPos val="t"/>
      <c:layout>
        <c:manualLayout>
          <c:xMode val="edge"/>
          <c:yMode val="edge"/>
          <c:x val="4.9247327315792844E-2"/>
          <c:y val="0.20115243456203191"/>
          <c:w val="0.91751215524288943"/>
          <c:h val="0.16995537174014869"/>
        </c:manualLayout>
      </c:layout>
    </c:legend>
    <c:plotVisOnly val="1"/>
    <c:dispBlanksAs val="gap"/>
  </c:chart>
  <c:txPr>
    <a:bodyPr/>
    <a:lstStyle/>
    <a:p>
      <a:pPr>
        <a:defRPr>
          <a:solidFill>
            <a:srgbClr val="333399"/>
          </a:solidFill>
          <a:latin typeface="Tahoma" pitchFamily="34" charset="0"/>
          <a:ea typeface="Tahoma" pitchFamily="34" charset="0"/>
          <a:cs typeface="Tahoma" pitchFamily="34" charset="0"/>
        </a:defRPr>
      </a:pPr>
      <a:endParaRPr lang="mk-MK"/>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mk-MK"/>
  <c:style val="26"/>
  <c:chart>
    <c:title>
      <c:tx>
        <c:rich>
          <a:bodyPr/>
          <a:lstStyle/>
          <a:p>
            <a:pPr>
              <a:defRPr sz="1400"/>
            </a:pPr>
            <a:r>
              <a:rPr lang="en-US" sz="1400"/>
              <a:t>Do you find the reporting instructions  in the area of statistics sufficient? </a:t>
            </a:r>
            <a:r>
              <a:rPr lang="mk-MK" sz="1400"/>
              <a:t>(</a:t>
            </a:r>
            <a:r>
              <a:rPr lang="en-US" sz="1400"/>
              <a:t>by group of reporters)</a:t>
            </a:r>
          </a:p>
        </c:rich>
      </c:tx>
      <c:layout>
        <c:manualLayout>
          <c:xMode val="edge"/>
          <c:yMode val="edge"/>
          <c:x val="0.11064491003462469"/>
          <c:y val="9.0703062117235382E-3"/>
        </c:manualLayout>
      </c:layout>
    </c:title>
    <c:plotArea>
      <c:layout>
        <c:manualLayout>
          <c:layoutTarget val="inner"/>
          <c:xMode val="edge"/>
          <c:yMode val="edge"/>
          <c:x val="4.8604116509070046E-2"/>
          <c:y val="0.34742985126859144"/>
          <c:w val="0.92501186909158484"/>
          <c:h val="0.43386624671916013"/>
        </c:manualLayout>
      </c:layout>
      <c:barChart>
        <c:barDir val="col"/>
        <c:grouping val="percentStacked"/>
        <c:ser>
          <c:idx val="0"/>
          <c:order val="0"/>
          <c:tx>
            <c:strRef>
              <c:f>'Q10 po grupi'!$B$3</c:f>
              <c:strCache>
                <c:ptCount val="1"/>
                <c:pt idx="0">
                  <c:v>Always</c:v>
                </c:pt>
              </c:strCache>
            </c:strRef>
          </c:tx>
          <c:spPr>
            <a:solidFill>
              <a:srgbClr val="FF0000"/>
            </a:solidFill>
          </c:spPr>
          <c:cat>
            <c:strRef>
              <c:f>'Q10 po grupi'!$A$4:$A$10</c:f>
              <c:strCache>
                <c:ptCount val="7"/>
                <c:pt idx="0">
                  <c:v>Individuals</c:v>
                </c:pt>
                <c:pt idx="1">
                  <c:v>NFC's</c:v>
                </c:pt>
                <c:pt idx="2">
                  <c:v>MFI's</c:v>
                </c:pt>
                <c:pt idx="3">
                  <c:v>OFI's</c:v>
                </c:pt>
                <c:pt idx="4">
                  <c:v>Administration</c:v>
                </c:pt>
                <c:pt idx="5">
                  <c:v>NGO</c:v>
                </c:pt>
                <c:pt idx="6">
                  <c:v>Other</c:v>
                </c:pt>
              </c:strCache>
            </c:strRef>
          </c:cat>
          <c:val>
            <c:numRef>
              <c:f>'Q10 po grupi'!$B$4:$B$10</c:f>
              <c:numCache>
                <c:formatCode>####%</c:formatCode>
                <c:ptCount val="7"/>
                <c:pt idx="0">
                  <c:v>0.17475728155339806</c:v>
                </c:pt>
                <c:pt idx="1">
                  <c:v>0.20783132530120482</c:v>
                </c:pt>
                <c:pt idx="2">
                  <c:v>0.11363636363636363</c:v>
                </c:pt>
                <c:pt idx="3">
                  <c:v>0.25</c:v>
                </c:pt>
                <c:pt idx="6">
                  <c:v>0.33333333333333337</c:v>
                </c:pt>
              </c:numCache>
            </c:numRef>
          </c:val>
        </c:ser>
        <c:ser>
          <c:idx val="1"/>
          <c:order val="1"/>
          <c:tx>
            <c:strRef>
              <c:f>'Q10 po grupi'!$C$3</c:f>
              <c:strCache>
                <c:ptCount val="1"/>
                <c:pt idx="0">
                  <c:v>Often</c:v>
                </c:pt>
              </c:strCache>
            </c:strRef>
          </c:tx>
          <c:spPr>
            <a:solidFill>
              <a:srgbClr val="FFC000"/>
            </a:solidFill>
          </c:spPr>
          <c:cat>
            <c:strRef>
              <c:f>'Q10 po grupi'!$A$4:$A$10</c:f>
              <c:strCache>
                <c:ptCount val="7"/>
                <c:pt idx="0">
                  <c:v>Individuals</c:v>
                </c:pt>
                <c:pt idx="1">
                  <c:v>NFC's</c:v>
                </c:pt>
                <c:pt idx="2">
                  <c:v>MFI's</c:v>
                </c:pt>
                <c:pt idx="3">
                  <c:v>OFI's</c:v>
                </c:pt>
                <c:pt idx="4">
                  <c:v>Administration</c:v>
                </c:pt>
                <c:pt idx="5">
                  <c:v>NGO</c:v>
                </c:pt>
                <c:pt idx="6">
                  <c:v>Other</c:v>
                </c:pt>
              </c:strCache>
            </c:strRef>
          </c:cat>
          <c:val>
            <c:numRef>
              <c:f>'Q10 po grupi'!$C$4:$C$10</c:f>
              <c:numCache>
                <c:formatCode>####%</c:formatCode>
                <c:ptCount val="7"/>
                <c:pt idx="0">
                  <c:v>0.66019417475728159</c:v>
                </c:pt>
                <c:pt idx="1">
                  <c:v>0.63554216867469882</c:v>
                </c:pt>
                <c:pt idx="2">
                  <c:v>0.75</c:v>
                </c:pt>
                <c:pt idx="3">
                  <c:v>0.66666666666666674</c:v>
                </c:pt>
                <c:pt idx="4">
                  <c:v>1</c:v>
                </c:pt>
                <c:pt idx="5">
                  <c:v>0.5</c:v>
                </c:pt>
                <c:pt idx="6">
                  <c:v>0.33333333333333337</c:v>
                </c:pt>
              </c:numCache>
            </c:numRef>
          </c:val>
        </c:ser>
        <c:ser>
          <c:idx val="2"/>
          <c:order val="2"/>
          <c:tx>
            <c:strRef>
              <c:f>'Q10 po grupi'!$D$3</c:f>
              <c:strCache>
                <c:ptCount val="1"/>
                <c:pt idx="0">
                  <c:v>Sometimes</c:v>
                </c:pt>
              </c:strCache>
            </c:strRef>
          </c:tx>
          <c:spPr>
            <a:solidFill>
              <a:srgbClr val="5591D5"/>
            </a:solidFill>
          </c:spPr>
          <c:dLbls>
            <c:dLbl>
              <c:idx val="0"/>
              <c:layout>
                <c:manualLayout>
                  <c:x val="-2.0665862735295155E-3"/>
                  <c:y val="6.0468631897203588E-3"/>
                </c:manualLayout>
              </c:layout>
              <c:dLblPos val="ctr"/>
              <c:showVal val="1"/>
            </c:dLbl>
            <c:dLbl>
              <c:idx val="1"/>
              <c:layout>
                <c:manualLayout>
                  <c:x val="-1.012941099339382E-4"/>
                  <c:y val="1.814058956916105E-2"/>
                </c:manualLayout>
              </c:layout>
              <c:dLblPos val="ctr"/>
              <c:showVal val="1"/>
            </c:dLbl>
            <c:dLbl>
              <c:idx val="2"/>
              <c:layout>
                <c:manualLayout>
                  <c:x val="5.8256541937159794E-3"/>
                  <c:y val="1.814058956916105E-2"/>
                </c:manualLayout>
              </c:layout>
              <c:dLblPos val="ctr"/>
              <c:showVal val="1"/>
            </c:dLbl>
            <c:dLbl>
              <c:idx val="3"/>
              <c:layout>
                <c:manualLayout>
                  <c:x val="1.8768928559998604E-3"/>
                  <c:y val="3.0234315948601733E-3"/>
                </c:manualLayout>
              </c:layout>
              <c:dLblPos val="ctr"/>
              <c:showVal val="1"/>
            </c:dLbl>
            <c:dLbl>
              <c:idx val="5"/>
              <c:layout>
                <c:manualLayout>
                  <c:x val="1.9652860969926783E-3"/>
                  <c:y val="2.1164021164021166E-2"/>
                </c:manualLayout>
              </c:layout>
              <c:dLblPos val="ctr"/>
              <c:showVal val="1"/>
            </c:dLbl>
            <c:dLbl>
              <c:idx val="6"/>
              <c:layout>
                <c:manualLayout>
                  <c:x val="1.9652860969926783E-3"/>
                  <c:y val="1.8140589569161026E-2"/>
                </c:manualLayout>
              </c:layout>
              <c:dLblPos val="ctr"/>
              <c:showVal val="1"/>
            </c:dLbl>
            <c:showVal val="1"/>
          </c:dLbls>
          <c:cat>
            <c:strRef>
              <c:f>'Q10 po grupi'!$A$4:$A$10</c:f>
              <c:strCache>
                <c:ptCount val="7"/>
                <c:pt idx="0">
                  <c:v>Individuals</c:v>
                </c:pt>
                <c:pt idx="1">
                  <c:v>NFC's</c:v>
                </c:pt>
                <c:pt idx="2">
                  <c:v>MFI's</c:v>
                </c:pt>
                <c:pt idx="3">
                  <c:v>OFI's</c:v>
                </c:pt>
                <c:pt idx="4">
                  <c:v>Administration</c:v>
                </c:pt>
                <c:pt idx="5">
                  <c:v>NGO</c:v>
                </c:pt>
                <c:pt idx="6">
                  <c:v>Other</c:v>
                </c:pt>
              </c:strCache>
            </c:strRef>
          </c:cat>
          <c:val>
            <c:numRef>
              <c:f>'Q10 po grupi'!$D$4:$D$10</c:f>
              <c:numCache>
                <c:formatCode>####%</c:formatCode>
                <c:ptCount val="7"/>
                <c:pt idx="0">
                  <c:v>0.12621359223300971</c:v>
                </c:pt>
                <c:pt idx="1">
                  <c:v>0.13554216867469879</c:v>
                </c:pt>
                <c:pt idx="2">
                  <c:v>0.11363636363636363</c:v>
                </c:pt>
                <c:pt idx="3">
                  <c:v>8.3333333333333343E-2</c:v>
                </c:pt>
                <c:pt idx="5">
                  <c:v>0.5</c:v>
                </c:pt>
                <c:pt idx="6">
                  <c:v>0.22222222222222221</c:v>
                </c:pt>
              </c:numCache>
            </c:numRef>
          </c:val>
        </c:ser>
        <c:ser>
          <c:idx val="3"/>
          <c:order val="3"/>
          <c:tx>
            <c:strRef>
              <c:f>'Q10 po grupi'!$E$3</c:f>
              <c:strCache>
                <c:ptCount val="1"/>
                <c:pt idx="0">
                  <c:v>Rarely</c:v>
                </c:pt>
              </c:strCache>
            </c:strRef>
          </c:tx>
          <c:spPr>
            <a:solidFill>
              <a:schemeClr val="bg1">
                <a:lumMod val="85000"/>
              </a:schemeClr>
            </a:solidFill>
          </c:spPr>
          <c:dLbls>
            <c:dLbl>
              <c:idx val="0"/>
              <c:delete val="1"/>
            </c:dLbl>
            <c:dLbl>
              <c:idx val="1"/>
              <c:delete val="1"/>
            </c:dLbl>
            <c:dLbl>
              <c:idx val="2"/>
              <c:delete val="1"/>
            </c:dLbl>
            <c:dLbl>
              <c:idx val="6"/>
              <c:layout>
                <c:manualLayout>
                  <c:x val="1.8873019133090231E-3"/>
                  <c:y val="-3.0236696603400818E-3"/>
                </c:manualLayout>
              </c:layout>
              <c:dLblPos val="ctr"/>
              <c:showVal val="1"/>
            </c:dLbl>
            <c:showVal val="1"/>
          </c:dLbls>
          <c:cat>
            <c:strRef>
              <c:f>'Q10 po grupi'!$A$4:$A$10</c:f>
              <c:strCache>
                <c:ptCount val="7"/>
                <c:pt idx="0">
                  <c:v>Individuals</c:v>
                </c:pt>
                <c:pt idx="1">
                  <c:v>NFC's</c:v>
                </c:pt>
                <c:pt idx="2">
                  <c:v>MFI's</c:v>
                </c:pt>
                <c:pt idx="3">
                  <c:v>OFI's</c:v>
                </c:pt>
                <c:pt idx="4">
                  <c:v>Administration</c:v>
                </c:pt>
                <c:pt idx="5">
                  <c:v>NGO</c:v>
                </c:pt>
                <c:pt idx="6">
                  <c:v>Other</c:v>
                </c:pt>
              </c:strCache>
            </c:strRef>
          </c:cat>
          <c:val>
            <c:numRef>
              <c:f>'Q10 po grupi'!$E$4:$E$10</c:f>
              <c:numCache>
                <c:formatCode>####%</c:formatCode>
                <c:ptCount val="7"/>
                <c:pt idx="0">
                  <c:v>2.9126213592233011E-2</c:v>
                </c:pt>
                <c:pt idx="1">
                  <c:v>1.8072289156626505E-2</c:v>
                </c:pt>
                <c:pt idx="2">
                  <c:v>2.2727272727272728E-2</c:v>
                </c:pt>
                <c:pt idx="6">
                  <c:v>0.1111111111111111</c:v>
                </c:pt>
              </c:numCache>
            </c:numRef>
          </c:val>
        </c:ser>
        <c:ser>
          <c:idx val="4"/>
          <c:order val="4"/>
          <c:tx>
            <c:strRef>
              <c:f>'Q10 po grupi'!$F$3</c:f>
              <c:strCache>
                <c:ptCount val="1"/>
                <c:pt idx="0">
                  <c:v>Never</c:v>
                </c:pt>
              </c:strCache>
            </c:strRef>
          </c:tx>
          <c:spPr>
            <a:solidFill>
              <a:srgbClr val="002060"/>
            </a:solidFill>
          </c:spPr>
          <c:dLbls>
            <c:delete val="1"/>
          </c:dLbls>
          <c:cat>
            <c:strRef>
              <c:f>'Q10 po grupi'!$A$4:$A$10</c:f>
              <c:strCache>
                <c:ptCount val="7"/>
                <c:pt idx="0">
                  <c:v>Individuals</c:v>
                </c:pt>
                <c:pt idx="1">
                  <c:v>NFC's</c:v>
                </c:pt>
                <c:pt idx="2">
                  <c:v>MFI's</c:v>
                </c:pt>
                <c:pt idx="3">
                  <c:v>OFI's</c:v>
                </c:pt>
                <c:pt idx="4">
                  <c:v>Administration</c:v>
                </c:pt>
                <c:pt idx="5">
                  <c:v>NGO</c:v>
                </c:pt>
                <c:pt idx="6">
                  <c:v>Other</c:v>
                </c:pt>
              </c:strCache>
            </c:strRef>
          </c:cat>
          <c:val>
            <c:numRef>
              <c:f>'Q10 po grupi'!$F$4:$F$10</c:f>
              <c:numCache>
                <c:formatCode>####.0%</c:formatCode>
                <c:ptCount val="7"/>
                <c:pt idx="0" formatCode="####%">
                  <c:v>9.7087378640776708E-3</c:v>
                </c:pt>
                <c:pt idx="1">
                  <c:v>3.0120481927710845E-3</c:v>
                </c:pt>
              </c:numCache>
            </c:numRef>
          </c:val>
        </c:ser>
        <c:dLbls>
          <c:showVal val="1"/>
        </c:dLbls>
        <c:gapWidth val="95"/>
        <c:overlap val="100"/>
        <c:axId val="74836608"/>
        <c:axId val="77972992"/>
      </c:barChart>
      <c:catAx>
        <c:axId val="74836608"/>
        <c:scaling>
          <c:orientation val="minMax"/>
        </c:scaling>
        <c:axPos val="b"/>
        <c:numFmt formatCode="General" sourceLinked="1"/>
        <c:majorTickMark val="none"/>
        <c:tickLblPos val="nextTo"/>
        <c:crossAx val="77972992"/>
        <c:crosses val="autoZero"/>
        <c:auto val="1"/>
        <c:lblAlgn val="ctr"/>
        <c:lblOffset val="100"/>
      </c:catAx>
      <c:valAx>
        <c:axId val="77972992"/>
        <c:scaling>
          <c:orientation val="minMax"/>
        </c:scaling>
        <c:delete val="1"/>
        <c:axPos val="l"/>
        <c:numFmt formatCode="0%" sourceLinked="1"/>
        <c:tickLblPos val="none"/>
        <c:crossAx val="74836608"/>
        <c:crosses val="autoZero"/>
        <c:crossBetween val="between"/>
      </c:valAx>
    </c:plotArea>
    <c:legend>
      <c:legendPos val="t"/>
      <c:layout>
        <c:manualLayout>
          <c:xMode val="edge"/>
          <c:yMode val="edge"/>
          <c:x val="0.24011353448075629"/>
          <c:y val="0.25249287839020124"/>
          <c:w val="0.54693665946623926"/>
          <c:h val="5.0713140857392855E-2"/>
        </c:manualLayout>
      </c:layout>
    </c:legend>
    <c:plotVisOnly val="1"/>
    <c:dispBlanksAs val="gap"/>
  </c:chart>
  <c:txPr>
    <a:bodyPr/>
    <a:lstStyle/>
    <a:p>
      <a:pPr>
        <a:defRPr>
          <a:solidFill>
            <a:srgbClr val="333399"/>
          </a:solidFill>
          <a:latin typeface="Tahoma" pitchFamily="34" charset="0"/>
          <a:ea typeface="Tahoma" pitchFamily="34" charset="0"/>
          <a:cs typeface="Tahoma" pitchFamily="34" charset="0"/>
        </a:defRPr>
      </a:pPr>
      <a:endParaRPr lang="mk-MK"/>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mk-MK"/>
  <c:style val="26"/>
  <c:chart>
    <c:title>
      <c:tx>
        <c:rich>
          <a:bodyPr/>
          <a:lstStyle/>
          <a:p>
            <a:pPr>
              <a:defRPr sz="1200"/>
            </a:pPr>
            <a:r>
              <a:rPr lang="en-US" sz="1200"/>
              <a:t>Did you face difficulties in communication with staff from the Statistics Department at the NBRM? </a:t>
            </a:r>
            <a:r>
              <a:rPr lang="mk-MK" sz="1200"/>
              <a:t>(</a:t>
            </a:r>
            <a:r>
              <a:rPr lang="en-US" sz="1200"/>
              <a:t>by group of reports)</a:t>
            </a:r>
          </a:p>
        </c:rich>
      </c:tx>
      <c:layout>
        <c:manualLayout>
          <c:xMode val="edge"/>
          <c:yMode val="edge"/>
          <c:x val="0.16464766465595307"/>
          <c:y val="0"/>
        </c:manualLayout>
      </c:layout>
    </c:title>
    <c:plotArea>
      <c:layout>
        <c:manualLayout>
          <c:layoutTarget val="inner"/>
          <c:xMode val="edge"/>
          <c:yMode val="edge"/>
          <c:x val="2.1929729600920506E-2"/>
          <c:y val="0.29717024792885438"/>
          <c:w val="0.96250620423419864"/>
          <c:h val="0.50472834131597277"/>
        </c:manualLayout>
      </c:layout>
      <c:barChart>
        <c:barDir val="col"/>
        <c:grouping val="percentStacked"/>
        <c:ser>
          <c:idx val="0"/>
          <c:order val="0"/>
          <c:tx>
            <c:strRef>
              <c:f>'Q11 po grupi'!$B$3</c:f>
              <c:strCache>
                <c:ptCount val="1"/>
                <c:pt idx="0">
                  <c:v>Always</c:v>
                </c:pt>
              </c:strCache>
            </c:strRef>
          </c:tx>
          <c:spPr>
            <a:solidFill>
              <a:srgbClr val="FF0000"/>
            </a:solidFill>
          </c:spPr>
          <c:dLbls>
            <c:delete val="1"/>
          </c:dLbls>
          <c:cat>
            <c:strRef>
              <c:f>'Q11 po grupi'!$A$4:$A$10</c:f>
              <c:strCache>
                <c:ptCount val="7"/>
                <c:pt idx="0">
                  <c:v>Individuals</c:v>
                </c:pt>
                <c:pt idx="1">
                  <c:v>NFC's</c:v>
                </c:pt>
                <c:pt idx="2">
                  <c:v>MFI's</c:v>
                </c:pt>
                <c:pt idx="3">
                  <c:v>OFI's</c:v>
                </c:pt>
                <c:pt idx="4">
                  <c:v>Administration</c:v>
                </c:pt>
                <c:pt idx="5">
                  <c:v>NGO</c:v>
                </c:pt>
                <c:pt idx="6">
                  <c:v>Other</c:v>
                </c:pt>
              </c:strCache>
            </c:strRef>
          </c:cat>
          <c:val>
            <c:numRef>
              <c:f>'Q11 po grupi'!$B$4:$B$10</c:f>
              <c:numCache>
                <c:formatCode>###0%</c:formatCode>
                <c:ptCount val="7"/>
                <c:pt idx="0">
                  <c:v>2.9126213592233011E-2</c:v>
                </c:pt>
                <c:pt idx="1">
                  <c:v>1.8072289156626505E-2</c:v>
                </c:pt>
              </c:numCache>
            </c:numRef>
          </c:val>
        </c:ser>
        <c:ser>
          <c:idx val="1"/>
          <c:order val="1"/>
          <c:tx>
            <c:strRef>
              <c:f>'Q11 po grupi'!$C$3</c:f>
              <c:strCache>
                <c:ptCount val="1"/>
                <c:pt idx="0">
                  <c:v>Often</c:v>
                </c:pt>
              </c:strCache>
            </c:strRef>
          </c:tx>
          <c:spPr>
            <a:solidFill>
              <a:srgbClr val="92D050"/>
            </a:solidFill>
          </c:spPr>
          <c:dLbls>
            <c:dLbl>
              <c:idx val="0"/>
              <c:delete val="1"/>
            </c:dLbl>
            <c:dLbl>
              <c:idx val="1"/>
              <c:delete val="1"/>
            </c:dLbl>
            <c:showVal val="1"/>
          </c:dLbls>
          <c:cat>
            <c:strRef>
              <c:f>'Q11 po grupi'!$A$4:$A$10</c:f>
              <c:strCache>
                <c:ptCount val="7"/>
                <c:pt idx="0">
                  <c:v>Individuals</c:v>
                </c:pt>
                <c:pt idx="1">
                  <c:v>NFC's</c:v>
                </c:pt>
                <c:pt idx="2">
                  <c:v>MFI's</c:v>
                </c:pt>
                <c:pt idx="3">
                  <c:v>OFI's</c:v>
                </c:pt>
                <c:pt idx="4">
                  <c:v>Administration</c:v>
                </c:pt>
                <c:pt idx="5">
                  <c:v>NGO</c:v>
                </c:pt>
                <c:pt idx="6">
                  <c:v>Other</c:v>
                </c:pt>
              </c:strCache>
            </c:strRef>
          </c:cat>
          <c:val>
            <c:numRef>
              <c:f>'Q11 po grupi'!$C$4:$C$10</c:f>
              <c:numCache>
                <c:formatCode>###0%</c:formatCode>
                <c:ptCount val="7"/>
                <c:pt idx="0">
                  <c:v>9.7087378640776708E-3</c:v>
                </c:pt>
                <c:pt idx="1">
                  <c:v>1.2048192771084338E-2</c:v>
                </c:pt>
                <c:pt idx="5">
                  <c:v>0.5</c:v>
                </c:pt>
              </c:numCache>
            </c:numRef>
          </c:val>
        </c:ser>
        <c:ser>
          <c:idx val="2"/>
          <c:order val="2"/>
          <c:tx>
            <c:strRef>
              <c:f>'Q11 po grupi'!$D$3</c:f>
              <c:strCache>
                <c:ptCount val="1"/>
                <c:pt idx="0">
                  <c:v>Sometimes</c:v>
                </c:pt>
              </c:strCache>
            </c:strRef>
          </c:tx>
          <c:spPr>
            <a:solidFill>
              <a:schemeClr val="bg1">
                <a:lumMod val="85000"/>
              </a:schemeClr>
            </a:solidFill>
          </c:spPr>
          <c:cat>
            <c:strRef>
              <c:f>'Q11 po grupi'!$A$4:$A$10</c:f>
              <c:strCache>
                <c:ptCount val="7"/>
                <c:pt idx="0">
                  <c:v>Individuals</c:v>
                </c:pt>
                <c:pt idx="1">
                  <c:v>NFC's</c:v>
                </c:pt>
                <c:pt idx="2">
                  <c:v>MFI's</c:v>
                </c:pt>
                <c:pt idx="3">
                  <c:v>OFI's</c:v>
                </c:pt>
                <c:pt idx="4">
                  <c:v>Administration</c:v>
                </c:pt>
                <c:pt idx="5">
                  <c:v>NGO</c:v>
                </c:pt>
                <c:pt idx="6">
                  <c:v>Other</c:v>
                </c:pt>
              </c:strCache>
            </c:strRef>
          </c:cat>
          <c:val>
            <c:numRef>
              <c:f>'Q11 po grupi'!$D$4:$D$10</c:f>
              <c:numCache>
                <c:formatCode>###0%</c:formatCode>
                <c:ptCount val="7"/>
                <c:pt idx="0">
                  <c:v>0.18446601941747573</c:v>
                </c:pt>
                <c:pt idx="1">
                  <c:v>0.10240963855421686</c:v>
                </c:pt>
                <c:pt idx="3">
                  <c:v>0.16666666666666669</c:v>
                </c:pt>
                <c:pt idx="6">
                  <c:v>0.22222222222222221</c:v>
                </c:pt>
              </c:numCache>
            </c:numRef>
          </c:val>
        </c:ser>
        <c:ser>
          <c:idx val="3"/>
          <c:order val="3"/>
          <c:tx>
            <c:strRef>
              <c:f>'Q11 po grupi'!$E$3</c:f>
              <c:strCache>
                <c:ptCount val="1"/>
                <c:pt idx="0">
                  <c:v>Rarely</c:v>
                </c:pt>
              </c:strCache>
            </c:strRef>
          </c:tx>
          <c:spPr>
            <a:solidFill>
              <a:srgbClr val="FFC000"/>
            </a:solidFill>
          </c:spPr>
          <c:cat>
            <c:strRef>
              <c:f>'Q11 po grupi'!$A$4:$A$10</c:f>
              <c:strCache>
                <c:ptCount val="7"/>
                <c:pt idx="0">
                  <c:v>Individuals</c:v>
                </c:pt>
                <c:pt idx="1">
                  <c:v>NFC's</c:v>
                </c:pt>
                <c:pt idx="2">
                  <c:v>MFI's</c:v>
                </c:pt>
                <c:pt idx="3">
                  <c:v>OFI's</c:v>
                </c:pt>
                <c:pt idx="4">
                  <c:v>Administration</c:v>
                </c:pt>
                <c:pt idx="5">
                  <c:v>NGO</c:v>
                </c:pt>
                <c:pt idx="6">
                  <c:v>Other</c:v>
                </c:pt>
              </c:strCache>
            </c:strRef>
          </c:cat>
          <c:val>
            <c:numRef>
              <c:f>'Q11 po grupi'!$E$4:$E$10</c:f>
              <c:numCache>
                <c:formatCode>###0%</c:formatCode>
                <c:ptCount val="7"/>
                <c:pt idx="0">
                  <c:v>0.27184466019417475</c:v>
                </c:pt>
                <c:pt idx="1">
                  <c:v>0.33734939759036142</c:v>
                </c:pt>
                <c:pt idx="2">
                  <c:v>0.31818181818181818</c:v>
                </c:pt>
                <c:pt idx="3">
                  <c:v>0.16666666666666669</c:v>
                </c:pt>
                <c:pt idx="4">
                  <c:v>1</c:v>
                </c:pt>
                <c:pt idx="6">
                  <c:v>0.22222222222222221</c:v>
                </c:pt>
              </c:numCache>
            </c:numRef>
          </c:val>
        </c:ser>
        <c:ser>
          <c:idx val="4"/>
          <c:order val="4"/>
          <c:tx>
            <c:strRef>
              <c:f>'Q11 po grupi'!$F$3</c:f>
              <c:strCache>
                <c:ptCount val="1"/>
                <c:pt idx="0">
                  <c:v>Never</c:v>
                </c:pt>
              </c:strCache>
            </c:strRef>
          </c:tx>
          <c:spPr>
            <a:solidFill>
              <a:srgbClr val="5591D5"/>
            </a:solidFill>
          </c:spPr>
          <c:cat>
            <c:strRef>
              <c:f>'Q11 po grupi'!$A$4:$A$10</c:f>
              <c:strCache>
                <c:ptCount val="7"/>
                <c:pt idx="0">
                  <c:v>Individuals</c:v>
                </c:pt>
                <c:pt idx="1">
                  <c:v>NFC's</c:v>
                </c:pt>
                <c:pt idx="2">
                  <c:v>MFI's</c:v>
                </c:pt>
                <c:pt idx="3">
                  <c:v>OFI's</c:v>
                </c:pt>
                <c:pt idx="4">
                  <c:v>Administration</c:v>
                </c:pt>
                <c:pt idx="5">
                  <c:v>NGO</c:v>
                </c:pt>
                <c:pt idx="6">
                  <c:v>Other</c:v>
                </c:pt>
              </c:strCache>
            </c:strRef>
          </c:cat>
          <c:val>
            <c:numRef>
              <c:f>'Q11 po grupi'!$F$4:$F$10</c:f>
              <c:numCache>
                <c:formatCode>###0%</c:formatCode>
                <c:ptCount val="7"/>
                <c:pt idx="0">
                  <c:v>0.50485436893203883</c:v>
                </c:pt>
                <c:pt idx="1">
                  <c:v>0.53012048192771077</c:v>
                </c:pt>
                <c:pt idx="2">
                  <c:v>0.68181818181818188</c:v>
                </c:pt>
                <c:pt idx="3">
                  <c:v>0.66666666666666674</c:v>
                </c:pt>
                <c:pt idx="5">
                  <c:v>0.5</c:v>
                </c:pt>
                <c:pt idx="6">
                  <c:v>0.55555555555555558</c:v>
                </c:pt>
              </c:numCache>
            </c:numRef>
          </c:val>
        </c:ser>
        <c:dLbls>
          <c:showVal val="1"/>
        </c:dLbls>
        <c:gapWidth val="95"/>
        <c:overlap val="100"/>
        <c:axId val="58344192"/>
        <c:axId val="58345728"/>
      </c:barChart>
      <c:catAx>
        <c:axId val="58344192"/>
        <c:scaling>
          <c:orientation val="minMax"/>
        </c:scaling>
        <c:axPos val="b"/>
        <c:numFmt formatCode="General" sourceLinked="1"/>
        <c:majorTickMark val="none"/>
        <c:tickLblPos val="nextTo"/>
        <c:crossAx val="58345728"/>
        <c:crosses val="autoZero"/>
        <c:auto val="1"/>
        <c:lblAlgn val="ctr"/>
        <c:lblOffset val="100"/>
      </c:catAx>
      <c:valAx>
        <c:axId val="58345728"/>
        <c:scaling>
          <c:orientation val="minMax"/>
        </c:scaling>
        <c:delete val="1"/>
        <c:axPos val="l"/>
        <c:numFmt formatCode="0%" sourceLinked="1"/>
        <c:tickLblPos val="none"/>
        <c:crossAx val="58344192"/>
        <c:crosses val="autoZero"/>
        <c:crossBetween val="between"/>
      </c:valAx>
    </c:plotArea>
    <c:legend>
      <c:legendPos val="t"/>
      <c:layout>
        <c:manualLayout>
          <c:xMode val="edge"/>
          <c:yMode val="edge"/>
          <c:x val="0.2250985725229942"/>
          <c:y val="0.19208495114178328"/>
          <c:w val="0.57757808782674069"/>
          <c:h val="5.2831111342870239E-2"/>
        </c:manualLayout>
      </c:layout>
    </c:legend>
    <c:plotVisOnly val="1"/>
    <c:dispBlanksAs val="gap"/>
  </c:chart>
  <c:txPr>
    <a:bodyPr/>
    <a:lstStyle/>
    <a:p>
      <a:pPr>
        <a:defRPr>
          <a:solidFill>
            <a:srgbClr val="333399"/>
          </a:solidFill>
          <a:latin typeface="Tahoma" pitchFamily="34" charset="0"/>
          <a:ea typeface="Tahoma" pitchFamily="34" charset="0"/>
          <a:cs typeface="Tahoma" pitchFamily="34" charset="0"/>
        </a:defRPr>
      </a:pPr>
      <a:endParaRPr lang="mk-MK"/>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2738" name="Rectangle 2"/>
          <p:cNvSpPr>
            <a:spLocks noGrp="1" noChangeArrowheads="1"/>
          </p:cNvSpPr>
          <p:nvPr>
            <p:ph type="hdr" sz="quarter"/>
          </p:nvPr>
        </p:nvSpPr>
        <p:spPr bwMode="auto">
          <a:xfrm>
            <a:off x="0" y="0"/>
            <a:ext cx="2890665" cy="495378"/>
          </a:xfrm>
          <a:prstGeom prst="rect">
            <a:avLst/>
          </a:prstGeom>
          <a:noFill/>
          <a:ln w="9525">
            <a:noFill/>
            <a:miter lim="800000"/>
            <a:headEnd/>
            <a:tailEnd/>
          </a:ln>
          <a:effectLst/>
        </p:spPr>
        <p:txBody>
          <a:bodyPr vert="horz" wrap="square" lIns="92165" tIns="46083" rIns="92165" bIns="46083" numCol="1" anchor="t" anchorCtr="0" compatLnSpc="1">
            <a:prstTxWarp prst="textNoShape">
              <a:avLst/>
            </a:prstTxWarp>
          </a:bodyPr>
          <a:lstStyle>
            <a:lvl1pPr defTabSz="921437">
              <a:defRPr kumimoji="0" sz="800" b="1">
                <a:latin typeface="MAC C Swiss" pitchFamily="34" charset="0"/>
              </a:defRPr>
            </a:lvl1pPr>
          </a:lstStyle>
          <a:p>
            <a:pPr>
              <a:defRPr/>
            </a:pPr>
            <a:endParaRPr lang="en-US"/>
          </a:p>
        </p:txBody>
      </p:sp>
      <p:sp>
        <p:nvSpPr>
          <p:cNvPr id="372739" name="Rectangle 3"/>
          <p:cNvSpPr>
            <a:spLocks noGrp="1" noChangeArrowheads="1"/>
          </p:cNvSpPr>
          <p:nvPr>
            <p:ph type="dt" sz="quarter" idx="1"/>
          </p:nvPr>
        </p:nvSpPr>
        <p:spPr bwMode="auto">
          <a:xfrm>
            <a:off x="3778423" y="0"/>
            <a:ext cx="2890665" cy="495378"/>
          </a:xfrm>
          <a:prstGeom prst="rect">
            <a:avLst/>
          </a:prstGeom>
          <a:noFill/>
          <a:ln w="9525">
            <a:noFill/>
            <a:miter lim="800000"/>
            <a:headEnd/>
            <a:tailEnd/>
          </a:ln>
          <a:effectLst/>
        </p:spPr>
        <p:txBody>
          <a:bodyPr vert="horz" wrap="square" lIns="92165" tIns="46083" rIns="92165" bIns="46083" numCol="1" anchor="t" anchorCtr="0" compatLnSpc="1">
            <a:prstTxWarp prst="textNoShape">
              <a:avLst/>
            </a:prstTxWarp>
          </a:bodyPr>
          <a:lstStyle>
            <a:lvl1pPr algn="r" defTabSz="921437">
              <a:defRPr kumimoji="0" sz="1200">
                <a:latin typeface="Tahoma" pitchFamily="34" charset="0"/>
              </a:defRPr>
            </a:lvl1pPr>
          </a:lstStyle>
          <a:p>
            <a:pPr>
              <a:defRPr/>
            </a:pPr>
            <a:endParaRPr lang="en-US"/>
          </a:p>
        </p:txBody>
      </p:sp>
      <p:sp>
        <p:nvSpPr>
          <p:cNvPr id="372740" name="Rectangle 4"/>
          <p:cNvSpPr>
            <a:spLocks noGrp="1" noChangeArrowheads="1"/>
          </p:cNvSpPr>
          <p:nvPr>
            <p:ph type="ftr" sz="quarter" idx="2"/>
          </p:nvPr>
        </p:nvSpPr>
        <p:spPr bwMode="auto">
          <a:xfrm>
            <a:off x="0" y="9401097"/>
            <a:ext cx="2890665" cy="495378"/>
          </a:xfrm>
          <a:prstGeom prst="rect">
            <a:avLst/>
          </a:prstGeom>
          <a:noFill/>
          <a:ln w="9525">
            <a:noFill/>
            <a:miter lim="800000"/>
            <a:headEnd/>
            <a:tailEnd/>
          </a:ln>
          <a:effectLst/>
        </p:spPr>
        <p:txBody>
          <a:bodyPr vert="horz" wrap="square" lIns="92165" tIns="46083" rIns="92165" bIns="46083" numCol="1" anchor="b" anchorCtr="0" compatLnSpc="1">
            <a:prstTxWarp prst="textNoShape">
              <a:avLst/>
            </a:prstTxWarp>
          </a:bodyPr>
          <a:lstStyle>
            <a:lvl1pPr defTabSz="921437">
              <a:defRPr kumimoji="0" sz="1200">
                <a:latin typeface="Tahoma" pitchFamily="34" charset="0"/>
              </a:defRPr>
            </a:lvl1pPr>
          </a:lstStyle>
          <a:p>
            <a:pPr>
              <a:defRPr/>
            </a:pPr>
            <a:endParaRPr lang="en-US"/>
          </a:p>
        </p:txBody>
      </p:sp>
      <p:sp>
        <p:nvSpPr>
          <p:cNvPr id="372741" name="Rectangle 5"/>
          <p:cNvSpPr>
            <a:spLocks noGrp="1" noChangeArrowheads="1"/>
          </p:cNvSpPr>
          <p:nvPr>
            <p:ph type="sldNum" sz="quarter" idx="3"/>
          </p:nvPr>
        </p:nvSpPr>
        <p:spPr bwMode="auto">
          <a:xfrm>
            <a:off x="3778423" y="9401097"/>
            <a:ext cx="2890665" cy="495378"/>
          </a:xfrm>
          <a:prstGeom prst="rect">
            <a:avLst/>
          </a:prstGeom>
          <a:noFill/>
          <a:ln w="9525">
            <a:noFill/>
            <a:miter lim="800000"/>
            <a:headEnd/>
            <a:tailEnd/>
          </a:ln>
          <a:effectLst/>
        </p:spPr>
        <p:txBody>
          <a:bodyPr vert="horz" wrap="square" lIns="92165" tIns="46083" rIns="92165" bIns="46083" numCol="1" anchor="b" anchorCtr="0" compatLnSpc="1">
            <a:prstTxWarp prst="textNoShape">
              <a:avLst/>
            </a:prstTxWarp>
          </a:bodyPr>
          <a:lstStyle>
            <a:lvl1pPr algn="r" defTabSz="921437">
              <a:defRPr kumimoji="0" sz="1200">
                <a:latin typeface="Tahoma" pitchFamily="34" charset="0"/>
              </a:defRPr>
            </a:lvl1pPr>
          </a:lstStyle>
          <a:p>
            <a:pPr>
              <a:defRPr/>
            </a:pPr>
            <a:fld id="{B8BAB54F-2304-4635-BDAD-22AF686AD0B9}"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504" name="Rectangle 8"/>
          <p:cNvSpPr>
            <a:spLocks noGrp="1" noChangeArrowheads="1"/>
          </p:cNvSpPr>
          <p:nvPr>
            <p:ph type="hdr" sz="quarter"/>
          </p:nvPr>
        </p:nvSpPr>
        <p:spPr bwMode="auto">
          <a:xfrm>
            <a:off x="0" y="0"/>
            <a:ext cx="2890665" cy="495378"/>
          </a:xfrm>
          <a:prstGeom prst="rect">
            <a:avLst/>
          </a:prstGeom>
          <a:noFill/>
          <a:ln w="9525">
            <a:noFill/>
            <a:miter lim="800000"/>
            <a:headEnd/>
            <a:tailEnd/>
          </a:ln>
          <a:effectLst/>
        </p:spPr>
        <p:txBody>
          <a:bodyPr vert="horz" wrap="square" lIns="92165" tIns="46083" rIns="92165" bIns="46083" numCol="1" anchor="t" anchorCtr="0" compatLnSpc="1">
            <a:prstTxWarp prst="textNoShape">
              <a:avLst/>
            </a:prstTxWarp>
          </a:bodyPr>
          <a:lstStyle>
            <a:lvl1pPr defTabSz="921437">
              <a:buFontTx/>
              <a:buChar char="•"/>
              <a:defRPr kumimoji="0" sz="1200">
                <a:latin typeface="Tahoma" pitchFamily="34" charset="0"/>
              </a:defRPr>
            </a:lvl1pPr>
          </a:lstStyle>
          <a:p>
            <a:pPr>
              <a:defRPr/>
            </a:pPr>
            <a:endParaRPr lang="en-US"/>
          </a:p>
        </p:txBody>
      </p:sp>
      <p:sp>
        <p:nvSpPr>
          <p:cNvPr id="16387" name="Rectangle 9"/>
          <p:cNvSpPr>
            <a:spLocks noGrp="1" noRot="1" noChangeAspect="1" noChangeArrowheads="1"/>
          </p:cNvSpPr>
          <p:nvPr>
            <p:ph type="sldImg" idx="2"/>
          </p:nvPr>
        </p:nvSpPr>
        <p:spPr bwMode="auto">
          <a:xfrm>
            <a:off x="860425" y="741363"/>
            <a:ext cx="4948238" cy="3711575"/>
          </a:xfrm>
          <a:prstGeom prst="rect">
            <a:avLst/>
          </a:prstGeom>
          <a:noFill/>
          <a:ln w="9525">
            <a:solidFill>
              <a:srgbClr val="000000"/>
            </a:solidFill>
            <a:miter lim="800000"/>
            <a:headEnd/>
            <a:tailEnd/>
          </a:ln>
        </p:spPr>
      </p:sp>
      <p:sp>
        <p:nvSpPr>
          <p:cNvPr id="362506" name="Rectangle 10"/>
          <p:cNvSpPr>
            <a:spLocks noGrp="1" noChangeArrowheads="1"/>
          </p:cNvSpPr>
          <p:nvPr>
            <p:ph type="body" sz="quarter" idx="3"/>
          </p:nvPr>
        </p:nvSpPr>
        <p:spPr bwMode="auto">
          <a:xfrm>
            <a:off x="889316" y="4702132"/>
            <a:ext cx="4890457" cy="4453651"/>
          </a:xfrm>
          <a:prstGeom prst="rect">
            <a:avLst/>
          </a:prstGeom>
          <a:noFill/>
          <a:ln w="9525">
            <a:noFill/>
            <a:miter lim="800000"/>
            <a:headEnd/>
            <a:tailEnd/>
          </a:ln>
          <a:effectLst/>
        </p:spPr>
        <p:txBody>
          <a:bodyPr vert="horz" wrap="square" lIns="92165" tIns="46083" rIns="92165" bIns="4608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2507" name="Rectangle 11"/>
          <p:cNvSpPr>
            <a:spLocks noGrp="1" noChangeArrowheads="1"/>
          </p:cNvSpPr>
          <p:nvPr>
            <p:ph type="dt" idx="1"/>
          </p:nvPr>
        </p:nvSpPr>
        <p:spPr bwMode="auto">
          <a:xfrm>
            <a:off x="3778423" y="0"/>
            <a:ext cx="2890665" cy="495378"/>
          </a:xfrm>
          <a:prstGeom prst="rect">
            <a:avLst/>
          </a:prstGeom>
          <a:noFill/>
          <a:ln w="9525">
            <a:noFill/>
            <a:miter lim="800000"/>
            <a:headEnd/>
            <a:tailEnd/>
          </a:ln>
          <a:effectLst/>
        </p:spPr>
        <p:txBody>
          <a:bodyPr vert="horz" wrap="square" lIns="92165" tIns="46083" rIns="92165" bIns="46083" numCol="1" anchor="t" anchorCtr="0" compatLnSpc="1">
            <a:prstTxWarp prst="textNoShape">
              <a:avLst/>
            </a:prstTxWarp>
          </a:bodyPr>
          <a:lstStyle>
            <a:lvl1pPr algn="r" defTabSz="921437">
              <a:buFontTx/>
              <a:buChar char="•"/>
              <a:defRPr kumimoji="0" sz="1200">
                <a:latin typeface="Tahoma" pitchFamily="34" charset="0"/>
              </a:defRPr>
            </a:lvl1pPr>
          </a:lstStyle>
          <a:p>
            <a:pPr>
              <a:defRPr/>
            </a:pPr>
            <a:endParaRPr lang="en-US"/>
          </a:p>
        </p:txBody>
      </p:sp>
      <p:sp>
        <p:nvSpPr>
          <p:cNvPr id="362508" name="Rectangle 12"/>
          <p:cNvSpPr>
            <a:spLocks noGrp="1" noChangeArrowheads="1"/>
          </p:cNvSpPr>
          <p:nvPr>
            <p:ph type="ftr" sz="quarter" idx="4"/>
          </p:nvPr>
        </p:nvSpPr>
        <p:spPr bwMode="auto">
          <a:xfrm>
            <a:off x="0" y="9401097"/>
            <a:ext cx="2890665" cy="495378"/>
          </a:xfrm>
          <a:prstGeom prst="rect">
            <a:avLst/>
          </a:prstGeom>
          <a:noFill/>
          <a:ln w="9525">
            <a:noFill/>
            <a:miter lim="800000"/>
            <a:headEnd/>
            <a:tailEnd/>
          </a:ln>
          <a:effectLst/>
        </p:spPr>
        <p:txBody>
          <a:bodyPr vert="horz" wrap="square" lIns="92165" tIns="46083" rIns="92165" bIns="46083" numCol="1" anchor="b" anchorCtr="0" compatLnSpc="1">
            <a:prstTxWarp prst="textNoShape">
              <a:avLst/>
            </a:prstTxWarp>
          </a:bodyPr>
          <a:lstStyle>
            <a:lvl1pPr defTabSz="921437">
              <a:buFontTx/>
              <a:buChar char="•"/>
              <a:defRPr kumimoji="0" sz="1200">
                <a:latin typeface="Tahoma" pitchFamily="34" charset="0"/>
              </a:defRPr>
            </a:lvl1pPr>
          </a:lstStyle>
          <a:p>
            <a:pPr>
              <a:defRPr/>
            </a:pPr>
            <a:endParaRPr lang="en-US"/>
          </a:p>
        </p:txBody>
      </p:sp>
      <p:sp>
        <p:nvSpPr>
          <p:cNvPr id="362509" name="Rectangle 13"/>
          <p:cNvSpPr>
            <a:spLocks noGrp="1" noChangeArrowheads="1"/>
          </p:cNvSpPr>
          <p:nvPr>
            <p:ph type="sldNum" sz="quarter" idx="5"/>
          </p:nvPr>
        </p:nvSpPr>
        <p:spPr bwMode="auto">
          <a:xfrm>
            <a:off x="3778423" y="9401097"/>
            <a:ext cx="2890665" cy="495378"/>
          </a:xfrm>
          <a:prstGeom prst="rect">
            <a:avLst/>
          </a:prstGeom>
          <a:noFill/>
          <a:ln w="9525">
            <a:noFill/>
            <a:miter lim="800000"/>
            <a:headEnd/>
            <a:tailEnd/>
          </a:ln>
          <a:effectLst/>
        </p:spPr>
        <p:txBody>
          <a:bodyPr vert="horz" wrap="square" lIns="92165" tIns="46083" rIns="92165" bIns="46083" numCol="1" anchor="b" anchorCtr="0" compatLnSpc="1">
            <a:prstTxWarp prst="textNoShape">
              <a:avLst/>
            </a:prstTxWarp>
          </a:bodyPr>
          <a:lstStyle>
            <a:lvl1pPr algn="r" defTabSz="921437">
              <a:buFontTx/>
              <a:buChar char="•"/>
              <a:defRPr kumimoji="0" sz="1200">
                <a:latin typeface="Tahoma" pitchFamily="34" charset="0"/>
              </a:defRPr>
            </a:lvl1pPr>
          </a:lstStyle>
          <a:p>
            <a:pPr>
              <a:defRPr/>
            </a:pPr>
            <a:fld id="{920E7439-19E8-4856-B3F9-A3D006F69ACA}"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11" descr="top-mk"/>
          <p:cNvPicPr>
            <a:picLocks noChangeAspect="1" noChangeArrowheads="1"/>
          </p:cNvPicPr>
          <p:nvPr userDrawn="1"/>
        </p:nvPicPr>
        <p:blipFill>
          <a:blip r:embed="rId2" cstate="print"/>
          <a:srcRect/>
          <a:stretch>
            <a:fillRect/>
          </a:stretch>
        </p:blipFill>
        <p:spPr bwMode="auto">
          <a:xfrm>
            <a:off x="0" y="0"/>
            <a:ext cx="9144000" cy="930275"/>
          </a:xfrm>
          <a:prstGeom prst="rect">
            <a:avLst/>
          </a:prstGeom>
          <a:noFill/>
          <a:ln w="9525">
            <a:noFill/>
            <a:miter lim="800000"/>
            <a:headEnd/>
            <a:tailEnd/>
          </a:ln>
        </p:spPr>
      </p:pic>
      <p:sp>
        <p:nvSpPr>
          <p:cNvPr id="5" name="Rectangle 12"/>
          <p:cNvSpPr>
            <a:spLocks noChangeArrowheads="1"/>
          </p:cNvSpPr>
          <p:nvPr userDrawn="1"/>
        </p:nvSpPr>
        <p:spPr bwMode="auto">
          <a:xfrm>
            <a:off x="0" y="6096000"/>
            <a:ext cx="9144000" cy="762000"/>
          </a:xfrm>
          <a:prstGeom prst="rect">
            <a:avLst/>
          </a:prstGeom>
          <a:solidFill>
            <a:srgbClr val="FFCC66"/>
          </a:solidFill>
          <a:ln w="9525">
            <a:noFill/>
            <a:miter lim="800000"/>
            <a:headEnd/>
            <a:tailEnd/>
          </a:ln>
          <a:effectLst/>
        </p:spPr>
        <p:txBody>
          <a:bodyPr wrap="none" anchor="ctr"/>
          <a:lstStyle/>
          <a:p>
            <a:pPr>
              <a:defRPr/>
            </a:pPr>
            <a:endParaRPr lang="en-US"/>
          </a:p>
        </p:txBody>
      </p:sp>
      <p:sp>
        <p:nvSpPr>
          <p:cNvPr id="6" name="Rectangle 13"/>
          <p:cNvSpPr>
            <a:spLocks noChangeArrowheads="1"/>
          </p:cNvSpPr>
          <p:nvPr/>
        </p:nvSpPr>
        <p:spPr bwMode="auto">
          <a:xfrm>
            <a:off x="1389063" y="6357938"/>
            <a:ext cx="1905000" cy="457200"/>
          </a:xfrm>
          <a:prstGeom prst="rect">
            <a:avLst/>
          </a:prstGeom>
          <a:noFill/>
          <a:ln w="9525">
            <a:noFill/>
            <a:miter lim="800000"/>
            <a:headEnd/>
            <a:tailEnd/>
          </a:ln>
          <a:effectLst/>
        </p:spPr>
        <p:txBody>
          <a:bodyPr anchor="b"/>
          <a:lstStyle/>
          <a:p>
            <a:pPr eaLnBrk="1" hangingPunct="1">
              <a:spcBef>
                <a:spcPct val="0"/>
              </a:spcBef>
              <a:defRPr/>
            </a:pPr>
            <a:endParaRPr kumimoji="0" lang="en-US" sz="1400">
              <a:solidFill>
                <a:schemeClr val="folHlink"/>
              </a:solidFill>
              <a:latin typeface="Times New Roman" pitchFamily="18" charset="0"/>
            </a:endParaRPr>
          </a:p>
        </p:txBody>
      </p:sp>
      <p:sp>
        <p:nvSpPr>
          <p:cNvPr id="7" name="Rectangle 14"/>
          <p:cNvSpPr>
            <a:spLocks noChangeArrowheads="1"/>
          </p:cNvSpPr>
          <p:nvPr/>
        </p:nvSpPr>
        <p:spPr bwMode="auto">
          <a:xfrm>
            <a:off x="3722688" y="6357938"/>
            <a:ext cx="2271712" cy="457200"/>
          </a:xfrm>
          <a:prstGeom prst="rect">
            <a:avLst/>
          </a:prstGeom>
          <a:noFill/>
          <a:ln w="9525">
            <a:noFill/>
            <a:miter lim="800000"/>
            <a:headEnd/>
            <a:tailEnd/>
          </a:ln>
          <a:effectLst/>
        </p:spPr>
        <p:txBody>
          <a:bodyPr anchor="b"/>
          <a:lstStyle/>
          <a:p>
            <a:pPr algn="ctr" eaLnBrk="1" hangingPunct="1">
              <a:spcBef>
                <a:spcPct val="0"/>
              </a:spcBef>
              <a:defRPr/>
            </a:pPr>
            <a:endParaRPr kumimoji="0" lang="en-US" sz="1400">
              <a:solidFill>
                <a:schemeClr val="folHlink"/>
              </a:solidFill>
              <a:latin typeface="Times New Roman" pitchFamily="18" charset="0"/>
            </a:endParaRPr>
          </a:p>
        </p:txBody>
      </p:sp>
      <p:sp>
        <p:nvSpPr>
          <p:cNvPr id="8" name="Rectangle 15"/>
          <p:cNvSpPr>
            <a:spLocks noChangeArrowheads="1"/>
          </p:cNvSpPr>
          <p:nvPr/>
        </p:nvSpPr>
        <p:spPr bwMode="auto">
          <a:xfrm>
            <a:off x="6464300" y="6361113"/>
            <a:ext cx="1906588" cy="457200"/>
          </a:xfrm>
          <a:prstGeom prst="rect">
            <a:avLst/>
          </a:prstGeom>
          <a:noFill/>
          <a:ln w="9525">
            <a:noFill/>
            <a:miter lim="800000"/>
            <a:headEnd/>
            <a:tailEnd/>
          </a:ln>
          <a:effectLst/>
        </p:spPr>
        <p:txBody>
          <a:bodyPr anchor="b"/>
          <a:lstStyle/>
          <a:p>
            <a:pPr algn="r" eaLnBrk="1" hangingPunct="1">
              <a:spcBef>
                <a:spcPct val="0"/>
              </a:spcBef>
              <a:defRPr/>
            </a:pPr>
            <a:fld id="{D7DB7AB4-E46A-4B59-8A82-2DA79E4D580C}" type="slidenum">
              <a:rPr kumimoji="0" lang="en-US" sz="1400">
                <a:solidFill>
                  <a:schemeClr val="folHlink"/>
                </a:solidFill>
                <a:latin typeface="Times New Roman" pitchFamily="18" charset="0"/>
              </a:rPr>
              <a:pPr algn="r" eaLnBrk="1" hangingPunct="1">
                <a:spcBef>
                  <a:spcPct val="0"/>
                </a:spcBef>
                <a:defRPr/>
              </a:pPr>
              <a:t>‹#›</a:t>
            </a:fld>
            <a:endParaRPr kumimoji="0" lang="en-US" sz="1400">
              <a:solidFill>
                <a:schemeClr val="folHlink"/>
              </a:solidFill>
              <a:latin typeface="Times New Roman" pitchFamily="18" charset="0"/>
            </a:endParaRPr>
          </a:p>
        </p:txBody>
      </p:sp>
      <p:sp>
        <p:nvSpPr>
          <p:cNvPr id="9" name="Rectangle 230"/>
          <p:cNvSpPr>
            <a:spLocks noChangeArrowheads="1"/>
          </p:cNvSpPr>
          <p:nvPr userDrawn="1"/>
        </p:nvSpPr>
        <p:spPr bwMode="auto">
          <a:xfrm>
            <a:off x="0" y="6553200"/>
            <a:ext cx="9144000" cy="304800"/>
          </a:xfrm>
          <a:prstGeom prst="rect">
            <a:avLst/>
          </a:prstGeom>
          <a:solidFill>
            <a:srgbClr val="FFCC66"/>
          </a:solidFill>
          <a:ln w="9525">
            <a:noFill/>
            <a:miter lim="800000"/>
            <a:headEnd/>
            <a:tailEnd/>
          </a:ln>
          <a:effectLst/>
        </p:spPr>
        <p:txBody>
          <a:bodyPr wrap="none" anchor="ctr"/>
          <a:lstStyle/>
          <a:p>
            <a:pPr>
              <a:defRPr/>
            </a:pPr>
            <a:endParaRPr lang="en-US"/>
          </a:p>
        </p:txBody>
      </p:sp>
      <p:sp>
        <p:nvSpPr>
          <p:cNvPr id="10" name="Rectangle 330"/>
          <p:cNvSpPr txBox="1">
            <a:spLocks noChangeArrowheads="1"/>
          </p:cNvSpPr>
          <p:nvPr userDrawn="1"/>
        </p:nvSpPr>
        <p:spPr bwMode="auto">
          <a:xfrm>
            <a:off x="6553200" y="6324600"/>
            <a:ext cx="2133600" cy="228600"/>
          </a:xfrm>
          <a:prstGeom prst="rect">
            <a:avLst/>
          </a:prstGeom>
          <a:noFill/>
          <a:ln w="9525">
            <a:noFill/>
            <a:miter lim="800000"/>
            <a:headEnd/>
            <a:tailEnd/>
          </a:ln>
          <a:effectLst/>
        </p:spPr>
        <p:txBody>
          <a:bodyPr/>
          <a:lstStyle>
            <a:lvl1pPr algn="r" eaLnBrk="0" hangingPunct="0">
              <a:defRPr kumimoji="1" sz="1400" smtClean="0"/>
            </a:lvl1pPr>
          </a:lstStyle>
          <a:p>
            <a:pPr>
              <a:spcBef>
                <a:spcPct val="0"/>
              </a:spcBef>
              <a:defRPr/>
            </a:pPr>
            <a:fld id="{9B17B6F1-BB44-453A-886E-E7569D80A119}" type="slidenum">
              <a:rPr lang="en-US">
                <a:solidFill>
                  <a:schemeClr val="folHlink"/>
                </a:solidFill>
                <a:latin typeface="Times New Roman" pitchFamily="18" charset="0"/>
              </a:rPr>
              <a:pPr>
                <a:spcBef>
                  <a:spcPct val="0"/>
                </a:spcBef>
                <a:defRPr/>
              </a:pPr>
              <a:t>‹#›</a:t>
            </a:fld>
            <a:endParaRPr lang="en-US">
              <a:solidFill>
                <a:schemeClr val="folHlink"/>
              </a:solidFill>
              <a:latin typeface="Times New Roman" pitchFamily="18" charset="0"/>
            </a:endParaRPr>
          </a:p>
        </p:txBody>
      </p:sp>
      <p:pic>
        <p:nvPicPr>
          <p:cNvPr id="11" name="Picture 2"/>
          <p:cNvPicPr>
            <a:picLocks noChangeAspect="1" noChangeArrowheads="1"/>
          </p:cNvPicPr>
          <p:nvPr userDrawn="1"/>
        </p:nvPicPr>
        <p:blipFill>
          <a:blip r:embed="rId3" cstate="print"/>
          <a:srcRect/>
          <a:stretch>
            <a:fillRect/>
          </a:stretch>
        </p:blipFill>
        <p:spPr bwMode="auto">
          <a:xfrm>
            <a:off x="0" y="0"/>
            <a:ext cx="9144000" cy="914400"/>
          </a:xfrm>
          <a:prstGeom prst="rect">
            <a:avLst/>
          </a:prstGeom>
          <a:noFill/>
          <a:ln w="9525">
            <a:noFill/>
            <a:miter lim="800000"/>
            <a:headEnd/>
            <a:tailEnd/>
          </a:ln>
        </p:spPr>
      </p:pic>
      <p:sp>
        <p:nvSpPr>
          <p:cNvPr id="14" name="Rectangle 326"/>
          <p:cNvSpPr>
            <a:spLocks noGrp="1" noChangeArrowheads="1"/>
          </p:cNvSpPr>
          <p:nvPr>
            <p:ph type="ctrTitle"/>
          </p:nvPr>
        </p:nvSpPr>
        <p:spPr bwMode="auto">
          <a:xfrm>
            <a:off x="685800" y="2130425"/>
            <a:ext cx="7772400" cy="14700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sz="4000"/>
            </a:lvl1pPr>
          </a:lstStyle>
          <a:p>
            <a:r>
              <a:rPr lang="en-US" dirty="0" smtClean="0"/>
              <a:t>Click to edit Master title style</a:t>
            </a:r>
            <a:endParaRPr lang="en-US" dirty="0"/>
          </a:p>
        </p:txBody>
      </p:sp>
      <p:sp>
        <p:nvSpPr>
          <p:cNvPr id="15" name="Rectangle 327"/>
          <p:cNvSpPr>
            <a:spLocks noGrp="1" noChangeArrowheads="1"/>
          </p:cNvSpPr>
          <p:nvPr>
            <p:ph type="subTitle"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smtClean="0"/>
              <a:t>Click to edit Master subtitle style</a:t>
            </a:r>
            <a:endParaRPr lang="en-US"/>
          </a:p>
        </p:txBody>
      </p:sp>
      <p:sp>
        <p:nvSpPr>
          <p:cNvPr id="12" name="Rectangle 5"/>
          <p:cNvSpPr>
            <a:spLocks noGrp="1" noChangeArrowheads="1"/>
          </p:cNvSpPr>
          <p:nvPr>
            <p:ph type="dt" sz="half" idx="10"/>
          </p:nvPr>
        </p:nvSpPr>
        <p:spPr>
          <a:xfrm>
            <a:off x="685800" y="6248400"/>
            <a:ext cx="1905000" cy="457200"/>
          </a:xfrm>
        </p:spPr>
        <p:txBody>
          <a:bodyPr anchor="t"/>
          <a:lstStyle>
            <a:lvl1pPr eaLnBrk="0" hangingPunct="0">
              <a:spcBef>
                <a:spcPct val="50000"/>
              </a:spcBef>
              <a:defRPr kumimoji="1">
                <a:solidFill>
                  <a:srgbClr val="CCECFF"/>
                </a:solidFill>
              </a:defRPr>
            </a:lvl1pPr>
          </a:lstStyle>
          <a:p>
            <a:pPr>
              <a:defRPr/>
            </a:pPr>
            <a:endParaRPr lang="en-US"/>
          </a:p>
        </p:txBody>
      </p:sp>
      <p:sp>
        <p:nvSpPr>
          <p:cNvPr id="13" name="Rectangle 6"/>
          <p:cNvSpPr>
            <a:spLocks noGrp="1" noChangeArrowheads="1"/>
          </p:cNvSpPr>
          <p:nvPr>
            <p:ph type="ftr" sz="quarter" idx="11"/>
          </p:nvPr>
        </p:nvSpPr>
        <p:spPr>
          <a:xfrm>
            <a:off x="3124200" y="6248400"/>
            <a:ext cx="2895600" cy="457200"/>
          </a:xfrm>
        </p:spPr>
        <p:txBody>
          <a:bodyPr anchor="t"/>
          <a:lstStyle>
            <a:lvl1pPr eaLnBrk="0" hangingPunct="0">
              <a:spcBef>
                <a:spcPct val="50000"/>
              </a:spcBef>
              <a:defRPr kumimoji="1">
                <a:solidFill>
                  <a:srgbClr val="CCECFF"/>
                </a:solidFill>
              </a:defRPr>
            </a:lvl1pPr>
          </a:lstStyle>
          <a:p>
            <a:pPr>
              <a:defRPr/>
            </a:pPr>
            <a:endParaRPr lang="en-US"/>
          </a:p>
        </p:txBody>
      </p:sp>
      <p:sp>
        <p:nvSpPr>
          <p:cNvPr id="16" name="Rectangle 7"/>
          <p:cNvSpPr>
            <a:spLocks noGrp="1" noChangeArrowheads="1"/>
          </p:cNvSpPr>
          <p:nvPr>
            <p:ph type="sldNum" sz="quarter" idx="12"/>
          </p:nvPr>
        </p:nvSpPr>
        <p:spPr>
          <a:xfrm>
            <a:off x="6553200" y="6248400"/>
            <a:ext cx="1905000" cy="457200"/>
          </a:xfrm>
        </p:spPr>
        <p:txBody>
          <a:bodyPr anchor="t"/>
          <a:lstStyle>
            <a:lvl1pPr eaLnBrk="0" hangingPunct="0">
              <a:spcBef>
                <a:spcPct val="50000"/>
              </a:spcBef>
              <a:defRPr kumimoji="1">
                <a:solidFill>
                  <a:srgbClr val="CCECFF"/>
                </a:solidFill>
              </a:defRPr>
            </a:lvl1pPr>
          </a:lstStyle>
          <a:p>
            <a:pPr>
              <a:defRPr/>
            </a:pPr>
            <a:fld id="{87746747-3579-4F96-A85F-9EB4E293180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6CBE5ECE-5618-469B-99D9-DA6DD1FBCA0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CB1A9964-5CF7-442D-977C-0A1EA2B38DB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4"/>
          <p:cNvSpPr>
            <a:spLocks noGrp="1" noChangeArrowheads="1"/>
          </p:cNvSpPr>
          <p:nvPr>
            <p:ph type="dt" sz="half" idx="10"/>
          </p:nvPr>
        </p:nvSpPr>
        <p:spPr>
          <a:ln/>
        </p:spPr>
        <p:txBody>
          <a:bodyPr/>
          <a:lstStyle>
            <a:lvl1pPr>
              <a:defRPr/>
            </a:lvl1pPr>
          </a:lstStyle>
          <a:p>
            <a:pPr>
              <a:defRPr/>
            </a:pPr>
            <a:endParaRPr lang="en-US"/>
          </a:p>
        </p:txBody>
      </p:sp>
      <p:sp>
        <p:nvSpPr>
          <p:cNvPr id="7" name="Rectangle 15"/>
          <p:cNvSpPr>
            <a:spLocks noGrp="1" noChangeArrowheads="1"/>
          </p:cNvSpPr>
          <p:nvPr>
            <p:ph type="ftr" sz="quarter" idx="11"/>
          </p:nvPr>
        </p:nvSpPr>
        <p:spPr>
          <a:ln/>
        </p:spPr>
        <p:txBody>
          <a:bodyPr/>
          <a:lstStyle>
            <a:lvl1pPr>
              <a:defRPr/>
            </a:lvl1pPr>
          </a:lstStyle>
          <a:p>
            <a:pPr>
              <a:defRPr/>
            </a:pPr>
            <a:endParaRPr lang="en-US"/>
          </a:p>
        </p:txBody>
      </p:sp>
      <p:sp>
        <p:nvSpPr>
          <p:cNvPr id="8" name="Rectangle 16"/>
          <p:cNvSpPr>
            <a:spLocks noGrp="1" noChangeArrowheads="1"/>
          </p:cNvSpPr>
          <p:nvPr>
            <p:ph type="sldNum" sz="quarter" idx="12"/>
          </p:nvPr>
        </p:nvSpPr>
        <p:spPr>
          <a:ln/>
        </p:spPr>
        <p:txBody>
          <a:bodyPr/>
          <a:lstStyle>
            <a:lvl1pPr>
              <a:defRPr/>
            </a:lvl1pPr>
          </a:lstStyle>
          <a:p>
            <a:pPr>
              <a:defRPr/>
            </a:pPr>
            <a:fld id="{5CB9BCC3-88EB-4E6F-A06D-15D57963505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D4E5D55C-8BA2-4663-B8F3-C452EC5F823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19C3EE98-8CFF-41D4-8DBC-F3032E5D4E7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3"/>
          <p:cNvSpPr txBox="1"/>
          <p:nvPr userDrawn="1"/>
        </p:nvSpPr>
        <p:spPr>
          <a:xfrm>
            <a:off x="8382000" y="0"/>
            <a:ext cx="762000" cy="246063"/>
          </a:xfrm>
          <a:prstGeom prst="rect">
            <a:avLst/>
          </a:prstGeom>
          <a:noFill/>
        </p:spPr>
        <p:txBody>
          <a:bodyPr>
            <a:spAutoFit/>
          </a:bodyPr>
          <a:lstStyle/>
          <a:p>
            <a:pPr>
              <a:defRPr/>
            </a:pPr>
            <a:fld id="{32A7BBB1-E9FF-49CE-8AD6-7D48EDA54B4C}" type="slidenum">
              <a:rPr lang="en-US" sz="1000" b="1">
                <a:solidFill>
                  <a:schemeClr val="accent3">
                    <a:lumMod val="20000"/>
                    <a:lumOff val="80000"/>
                  </a:schemeClr>
                </a:solidFill>
                <a:latin typeface="+mj-lt"/>
              </a:rPr>
              <a:pPr>
                <a:defRPr/>
              </a:pPr>
              <a:t>‹#›</a:t>
            </a:fld>
            <a:r>
              <a:rPr lang="mk-MK" sz="1000" b="1" dirty="0">
                <a:solidFill>
                  <a:schemeClr val="accent3">
                    <a:lumMod val="20000"/>
                    <a:lumOff val="80000"/>
                  </a:schemeClr>
                </a:solidFill>
                <a:latin typeface="+mj-lt"/>
              </a:rPr>
              <a:t>/</a:t>
            </a:r>
            <a:r>
              <a:rPr lang="en-US" sz="1000" b="1" dirty="0">
                <a:solidFill>
                  <a:schemeClr val="accent3">
                    <a:lumMod val="20000"/>
                    <a:lumOff val="80000"/>
                  </a:schemeClr>
                </a:solidFill>
                <a:latin typeface="+mj-lt"/>
              </a:rPr>
              <a:t>38</a:t>
            </a:r>
          </a:p>
        </p:txBody>
      </p:sp>
      <p:sp>
        <p:nvSpPr>
          <p:cNvPr id="5" name="Rectangle 230"/>
          <p:cNvSpPr>
            <a:spLocks noChangeArrowheads="1"/>
          </p:cNvSpPr>
          <p:nvPr userDrawn="1"/>
        </p:nvSpPr>
        <p:spPr bwMode="auto">
          <a:xfrm>
            <a:off x="0" y="6553200"/>
            <a:ext cx="9144000" cy="304800"/>
          </a:xfrm>
          <a:prstGeom prst="rect">
            <a:avLst/>
          </a:prstGeom>
          <a:solidFill>
            <a:srgbClr val="FFCC66"/>
          </a:solidFill>
          <a:ln w="9525">
            <a:noFill/>
            <a:miter lim="800000"/>
            <a:headEnd/>
            <a:tailEnd/>
          </a:ln>
          <a:effectLst/>
        </p:spPr>
        <p:txBody>
          <a:bodyPr wrap="none" anchor="ctr"/>
          <a:lstStyle/>
          <a:p>
            <a:pPr>
              <a:defRPr/>
            </a:pPr>
            <a:endParaRPr lang="en-US"/>
          </a:p>
        </p:txBody>
      </p:sp>
      <p:pic>
        <p:nvPicPr>
          <p:cNvPr id="6" name="Picture 230" descr="zA KORICA nbrmNBRM anglisko"/>
          <p:cNvPicPr preferRelativeResize="0">
            <a:picLocks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76200" y="6645275"/>
            <a:ext cx="8996363" cy="136525"/>
          </a:xfrm>
          <a:prstGeom prst="rect">
            <a:avLst/>
          </a:prstGeom>
          <a:noFill/>
          <a:ln w="9525">
            <a:noFill/>
            <a:miter lim="800000"/>
            <a:headEnd/>
            <a:tailEnd/>
          </a:ln>
        </p:spPr>
      </p:pic>
      <p:sp>
        <p:nvSpPr>
          <p:cNvPr id="7" name="Rectangle 230"/>
          <p:cNvSpPr>
            <a:spLocks noChangeArrowheads="1"/>
          </p:cNvSpPr>
          <p:nvPr userDrawn="1"/>
        </p:nvSpPr>
        <p:spPr bwMode="auto">
          <a:xfrm>
            <a:off x="0" y="6553200"/>
            <a:ext cx="9144000" cy="304800"/>
          </a:xfrm>
          <a:prstGeom prst="rect">
            <a:avLst/>
          </a:prstGeom>
          <a:solidFill>
            <a:srgbClr val="FFCC66"/>
          </a:solidFill>
          <a:ln w="9525">
            <a:noFill/>
            <a:miter lim="800000"/>
            <a:headEnd/>
            <a:tailEnd/>
          </a:ln>
          <a:effectLst/>
        </p:spPr>
        <p:txBody>
          <a:bodyPr wrap="none" anchor="ctr"/>
          <a:lstStyle/>
          <a:p>
            <a:pPr>
              <a:defRPr/>
            </a:pPr>
            <a:endParaRPr lang="en-US"/>
          </a:p>
        </p:txBody>
      </p:sp>
      <p:pic>
        <p:nvPicPr>
          <p:cNvPr id="8" name="Picture 230" descr="zA KORICA nbrmNBRM anglisko"/>
          <p:cNvPicPr preferRelativeResize="0">
            <a:picLocks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76200" y="6645275"/>
            <a:ext cx="8996363" cy="136525"/>
          </a:xfrm>
          <a:prstGeom prst="rect">
            <a:avLst/>
          </a:prstGeom>
          <a:noFill/>
          <a:ln w="9525">
            <a:noFill/>
            <a:miter lim="800000"/>
            <a:headEnd/>
            <a:tailEnd/>
          </a:ln>
        </p:spPr>
      </p:pic>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Rectangle 327"/>
          <p:cNvSpPr>
            <a:spLocks noGrp="1" noChangeArrowheads="1"/>
          </p:cNvSpPr>
          <p:nvPr>
            <p:ph type="subTitle" idx="10"/>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smtClean="0"/>
              <a:t>Click to edit Master subtitle style</a:t>
            </a:r>
            <a:endParaRPr lang="en-US"/>
          </a:p>
        </p:txBody>
      </p:sp>
      <p:sp>
        <p:nvSpPr>
          <p:cNvPr id="9" name="Rectangle 328"/>
          <p:cNvSpPr>
            <a:spLocks noGrp="1" noChangeArrowheads="1"/>
          </p:cNvSpPr>
          <p:nvPr>
            <p:ph type="dt" sz="half" idx="11"/>
          </p:nvPr>
        </p:nvSpPr>
        <p:spPr>
          <a:xfrm>
            <a:off x="457200" y="6324600"/>
            <a:ext cx="2133600" cy="228600"/>
          </a:xfrm>
        </p:spPr>
        <p:txBody>
          <a:bodyPr anchor="t"/>
          <a:lstStyle>
            <a:lvl1pPr eaLnBrk="0" hangingPunct="0">
              <a:defRPr kumimoji="1" sz="1400"/>
            </a:lvl1pPr>
          </a:lstStyle>
          <a:p>
            <a:pPr>
              <a:defRPr/>
            </a:pPr>
            <a:endParaRPr lang="en-US"/>
          </a:p>
        </p:txBody>
      </p:sp>
      <p:sp>
        <p:nvSpPr>
          <p:cNvPr id="10" name="Rectangle 329"/>
          <p:cNvSpPr>
            <a:spLocks noGrp="1" noChangeArrowheads="1"/>
          </p:cNvSpPr>
          <p:nvPr>
            <p:ph type="ftr" sz="quarter" idx="12"/>
          </p:nvPr>
        </p:nvSpPr>
        <p:spPr>
          <a:xfrm>
            <a:off x="3124200" y="6324600"/>
            <a:ext cx="2895600" cy="228600"/>
          </a:xfrm>
        </p:spPr>
        <p:txBody>
          <a:bodyPr anchor="t"/>
          <a:lstStyle>
            <a:lvl1pPr algn="ctr" eaLnBrk="0" hangingPunct="0">
              <a:defRPr kumimoji="1" sz="1400"/>
            </a:lvl1pPr>
          </a:lstStyle>
          <a:p>
            <a:pPr>
              <a:defRPr/>
            </a:pPr>
            <a:endParaRPr lang="en-US"/>
          </a:p>
        </p:txBody>
      </p:sp>
      <p:sp>
        <p:nvSpPr>
          <p:cNvPr id="11" name="Rectangle 330"/>
          <p:cNvSpPr>
            <a:spLocks noGrp="1" noChangeArrowheads="1"/>
          </p:cNvSpPr>
          <p:nvPr>
            <p:ph type="sldNum" sz="quarter" idx="13"/>
          </p:nvPr>
        </p:nvSpPr>
        <p:spPr>
          <a:xfrm>
            <a:off x="6553200" y="6324600"/>
            <a:ext cx="2133600" cy="228600"/>
          </a:xfrm>
        </p:spPr>
        <p:txBody>
          <a:bodyPr anchor="t"/>
          <a:lstStyle>
            <a:lvl1pPr algn="r" eaLnBrk="0" hangingPunct="0">
              <a:defRPr kumimoji="1" sz="1400"/>
            </a:lvl1pPr>
          </a:lstStyle>
          <a:p>
            <a:pPr>
              <a:defRPr/>
            </a:pPr>
            <a:fld id="{7483EAB7-D32B-4118-B553-6C9D817EBE5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DB1404DD-440F-454C-837A-9119366D12C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04D4181C-6CB7-4DCC-AE6B-BF237859314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endParaRPr lang="en-US"/>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A69C170C-CA84-4162-94A7-17AD232C5A9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endParaRPr lang="en-US"/>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7911D33C-4612-4241-935B-87DAB2AEECF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52D87ACC-F6E7-4E1D-AB98-CE4FECA86C5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5671CCB5-6542-4228-9735-AE29649EB25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D31A58A7-B3BC-4194-9FB9-7E971FEC7E5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44" name="Rectangle 12"/>
          <p:cNvSpPr>
            <a:spLocks noChangeArrowheads="1"/>
          </p:cNvSpPr>
          <p:nvPr userDrawn="1"/>
        </p:nvSpPr>
        <p:spPr bwMode="auto">
          <a:xfrm>
            <a:off x="0" y="6553200"/>
            <a:ext cx="9144000" cy="304800"/>
          </a:xfrm>
          <a:prstGeom prst="rect">
            <a:avLst/>
          </a:prstGeom>
          <a:solidFill>
            <a:srgbClr val="FFCC66"/>
          </a:solidFill>
          <a:ln w="9525">
            <a:noFill/>
            <a:miter lim="800000"/>
            <a:headEnd/>
            <a:tailEnd/>
          </a:ln>
          <a:effectLst/>
        </p:spPr>
        <p:txBody>
          <a:bodyPr wrap="none" anchor="ctr"/>
          <a:lstStyle/>
          <a:p>
            <a:pPr>
              <a:defRPr/>
            </a:pPr>
            <a:endParaRPr lang="en-US"/>
          </a:p>
        </p:txBody>
      </p:sp>
      <p:pic>
        <p:nvPicPr>
          <p:cNvPr id="1027" name="Picture 13" descr="samo naslov 06"/>
          <p:cNvPicPr>
            <a:picLocks noChangeAspect="1" noChangeArrowheads="1"/>
          </p:cNvPicPr>
          <p:nvPr userDrawn="1"/>
        </p:nvPicPr>
        <p:blipFill>
          <a:blip r:embed="rId16" cstate="print">
            <a:clrChange>
              <a:clrFrom>
                <a:srgbClr val="FFFFFF"/>
              </a:clrFrom>
              <a:clrTo>
                <a:srgbClr val="FFFFFF">
                  <a:alpha val="0"/>
                </a:srgbClr>
              </a:clrTo>
            </a:clrChange>
          </a:blip>
          <a:srcRect/>
          <a:stretch>
            <a:fillRect/>
          </a:stretch>
        </p:blipFill>
        <p:spPr bwMode="auto">
          <a:xfrm>
            <a:off x="92075" y="6643688"/>
            <a:ext cx="8996363" cy="138112"/>
          </a:xfrm>
          <a:prstGeom prst="rect">
            <a:avLst/>
          </a:prstGeom>
          <a:noFill/>
          <a:ln w="9525">
            <a:noFill/>
            <a:miter lim="800000"/>
            <a:headEnd/>
            <a:tailEnd/>
          </a:ln>
        </p:spPr>
      </p:pic>
      <p:sp>
        <p:nvSpPr>
          <p:cNvPr id="376846" name="Rectangle 14"/>
          <p:cNvSpPr>
            <a:spLocks noGrp="1" noChangeArrowheads="1"/>
          </p:cNvSpPr>
          <p:nvPr>
            <p:ph type="dt" sz="half" idx="2"/>
          </p:nvPr>
        </p:nvSpPr>
        <p:spPr bwMode="auto">
          <a:xfrm>
            <a:off x="811213"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defRPr kumimoji="0" sz="1400">
                <a:solidFill>
                  <a:schemeClr val="folHlink"/>
                </a:solidFill>
                <a:latin typeface="Times New Roman" pitchFamily="18" charset="0"/>
              </a:defRPr>
            </a:lvl1pPr>
          </a:lstStyle>
          <a:p>
            <a:pPr>
              <a:defRPr/>
            </a:pPr>
            <a:endParaRPr lang="en-US"/>
          </a:p>
        </p:txBody>
      </p:sp>
      <p:sp>
        <p:nvSpPr>
          <p:cNvPr id="376847" name="Rectangle 15"/>
          <p:cNvSpPr>
            <a:spLocks noGrp="1" noChangeArrowheads="1"/>
          </p:cNvSpPr>
          <p:nvPr>
            <p:ph type="ftr" sz="quarter" idx="3"/>
          </p:nvPr>
        </p:nvSpPr>
        <p:spPr bwMode="auto">
          <a:xfrm>
            <a:off x="3132138" y="6376988"/>
            <a:ext cx="3086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spcBef>
                <a:spcPct val="0"/>
              </a:spcBef>
              <a:defRPr kumimoji="0" sz="1400">
                <a:solidFill>
                  <a:schemeClr val="folHlink"/>
                </a:solidFill>
                <a:latin typeface="Times New Roman" pitchFamily="18" charset="0"/>
              </a:defRPr>
            </a:lvl1pPr>
          </a:lstStyle>
          <a:p>
            <a:pPr>
              <a:defRPr/>
            </a:pPr>
            <a:endParaRPr lang="en-US"/>
          </a:p>
        </p:txBody>
      </p:sp>
      <p:sp>
        <p:nvSpPr>
          <p:cNvPr id="376848" name="Rectangle 16"/>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defRPr kumimoji="0" sz="1400">
                <a:solidFill>
                  <a:schemeClr val="folHlink"/>
                </a:solidFill>
                <a:latin typeface="Times New Roman" pitchFamily="18" charset="0"/>
              </a:defRPr>
            </a:lvl1pPr>
          </a:lstStyle>
          <a:p>
            <a:pPr>
              <a:defRPr/>
            </a:pPr>
            <a:fld id="{8A8A22AA-9B36-47AE-A48B-14DA484F86CE}" type="slidenum">
              <a:rPr lang="en-US"/>
              <a:pPr>
                <a:defRPr/>
              </a:pPr>
              <a:t>‹#›</a:t>
            </a:fld>
            <a:endParaRPr lang="en-US"/>
          </a:p>
        </p:txBody>
      </p:sp>
      <p:pic>
        <p:nvPicPr>
          <p:cNvPr id="1031" name="Picture 2"/>
          <p:cNvPicPr>
            <a:picLocks noChangeAspect="1" noChangeArrowheads="1"/>
          </p:cNvPicPr>
          <p:nvPr userDrawn="1"/>
        </p:nvPicPr>
        <p:blipFill>
          <a:blip r:embed="rId17" cstate="print"/>
          <a:srcRect/>
          <a:stretch>
            <a:fillRect/>
          </a:stretch>
        </p:blipFill>
        <p:spPr bwMode="auto">
          <a:xfrm>
            <a:off x="0" y="0"/>
            <a:ext cx="9144000" cy="9144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287" r:id="rId1"/>
    <p:sldLayoutId id="2147484288"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 id="2147484284" r:id="rId12"/>
    <p:sldLayoutId id="2147484285" r:id="rId13"/>
    <p:sldLayoutId id="2147484286" r:id="rId14"/>
  </p:sldLayoutIdLst>
  <p:hf sldNum="0"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folHlink"/>
        </a:buClr>
        <a:buSzPct val="75000"/>
        <a:buFont typeface="Monotype Sorts" pitchFamily="2" charset="2"/>
        <a:buChar char="n"/>
        <a:defRPr kumimoji="1"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Char char="–"/>
        <a:defRPr kumimoji="1"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folHlink"/>
        </a:buClr>
        <a:buSzPct val="60000"/>
        <a:buFont typeface="Monotype Sorts" pitchFamily="2" charset="2"/>
        <a:buChar char="n"/>
        <a:defRPr kumimoji="1"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kumimoji="1"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ndreevskaM@nbrm.gov.m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mailto:contact.statistika@nbrm.mk"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idx="4294967295"/>
          </p:nvPr>
        </p:nvSpPr>
        <p:spPr bwMode="auto">
          <a:xfrm>
            <a:off x="685800" y="2130425"/>
            <a:ext cx="7772400" cy="1470025"/>
          </a:xfrm>
          <a:prstGeom prst="rect">
            <a:avLst/>
          </a:prstGeom>
          <a:noFill/>
          <a:ln>
            <a:miter lim="800000"/>
            <a:headEnd/>
            <a:tailEnd/>
          </a:ln>
        </p:spPr>
        <p:txBody>
          <a:bodyPr/>
          <a:lstStyle/>
          <a:p>
            <a:r>
              <a:rPr lang="en-US" b="1" dirty="0" smtClean="0">
                <a:solidFill>
                  <a:schemeClr val="bg2"/>
                </a:solidFill>
                <a:effectLst/>
              </a:rPr>
              <a:t>Communication of Statistics </a:t>
            </a:r>
            <a:br>
              <a:rPr lang="en-US" b="1" dirty="0" smtClean="0">
                <a:solidFill>
                  <a:schemeClr val="bg2"/>
                </a:solidFill>
                <a:effectLst/>
              </a:rPr>
            </a:br>
            <a:endParaRPr lang="en-US" b="1" dirty="0" smtClean="0">
              <a:solidFill>
                <a:schemeClr val="bg2"/>
              </a:solidFill>
              <a:effectLst/>
            </a:endParaRPr>
          </a:p>
        </p:txBody>
      </p:sp>
      <p:sp>
        <p:nvSpPr>
          <p:cNvPr id="4099" name="Rectangle 5"/>
          <p:cNvSpPr>
            <a:spLocks noGrp="1" noChangeArrowheads="1"/>
          </p:cNvSpPr>
          <p:nvPr>
            <p:ph type="subTitle" idx="4294967295"/>
          </p:nvPr>
        </p:nvSpPr>
        <p:spPr bwMode="auto">
          <a:xfrm>
            <a:off x="2743200" y="4876800"/>
            <a:ext cx="5943600" cy="1219200"/>
          </a:xfrm>
          <a:prstGeom prst="rect">
            <a:avLst/>
          </a:prstGeom>
          <a:solidFill>
            <a:srgbClr val="FFFFFF"/>
          </a:solidFill>
          <a:ln>
            <a:miter lim="800000"/>
            <a:headEnd/>
            <a:tailEnd/>
          </a:ln>
        </p:spPr>
        <p:txBody>
          <a:bodyPr/>
          <a:lstStyle/>
          <a:p>
            <a:pPr marL="0" indent="0" algn="r">
              <a:lnSpc>
                <a:spcPct val="90000"/>
              </a:lnSpc>
              <a:buFont typeface="Monotype Sorts" pitchFamily="2" charset="2"/>
              <a:buNone/>
              <a:defRPr/>
            </a:pPr>
            <a:endParaRPr lang="en-US" sz="1400" dirty="0" smtClean="0">
              <a:solidFill>
                <a:srgbClr val="0000CC"/>
              </a:solidFill>
              <a:effectLst/>
            </a:endParaRPr>
          </a:p>
          <a:p>
            <a:pPr marL="0" indent="0" algn="r">
              <a:lnSpc>
                <a:spcPct val="90000"/>
              </a:lnSpc>
              <a:buFont typeface="Monotype Sorts" pitchFamily="2" charset="2"/>
              <a:buNone/>
              <a:defRPr/>
            </a:pPr>
            <a:r>
              <a:rPr lang="en-US" sz="1600" dirty="0" smtClean="0">
                <a:solidFill>
                  <a:srgbClr val="0000CC"/>
                </a:solidFill>
                <a:effectLst/>
              </a:rPr>
              <a:t>Maja Andreevska</a:t>
            </a:r>
          </a:p>
          <a:p>
            <a:pPr marL="0" indent="0" algn="r">
              <a:lnSpc>
                <a:spcPct val="90000"/>
              </a:lnSpc>
              <a:buFont typeface="Monotype Sorts" pitchFamily="2" charset="2"/>
              <a:buNone/>
              <a:defRPr/>
            </a:pPr>
            <a:r>
              <a:rPr lang="en-US" sz="1600" dirty="0" smtClean="0">
                <a:solidFill>
                  <a:srgbClr val="0000CC"/>
                </a:solidFill>
                <a:effectLst/>
              </a:rPr>
              <a:t>Director, Statistics Department</a:t>
            </a:r>
          </a:p>
          <a:p>
            <a:pPr marL="0" indent="0" algn="r">
              <a:lnSpc>
                <a:spcPct val="90000"/>
              </a:lnSpc>
              <a:buFont typeface="Monotype Sorts" pitchFamily="2" charset="2"/>
              <a:buNone/>
              <a:defRPr/>
            </a:pPr>
            <a:r>
              <a:rPr lang="en-US" sz="1600" dirty="0" smtClean="0">
                <a:solidFill>
                  <a:srgbClr val="0000CC"/>
                </a:solidFill>
                <a:effectLst/>
              </a:rPr>
              <a:t>National bank of the Republic of Macedonia</a:t>
            </a:r>
          </a:p>
          <a:p>
            <a:pPr marL="0" indent="0" algn="r">
              <a:lnSpc>
                <a:spcPct val="90000"/>
              </a:lnSpc>
              <a:buFont typeface="Monotype Sorts" pitchFamily="2" charset="2"/>
              <a:buNone/>
              <a:defRPr/>
            </a:pPr>
            <a:r>
              <a:rPr lang="en-US" sz="1600" dirty="0" smtClean="0">
                <a:solidFill>
                  <a:srgbClr val="0000CC"/>
                </a:solidFill>
                <a:effectLst/>
              </a:rPr>
              <a:t>E-mail: </a:t>
            </a:r>
            <a:r>
              <a:rPr lang="en-US" sz="1600" dirty="0" smtClean="0">
                <a:solidFill>
                  <a:schemeClr val="bg1"/>
                </a:solidFill>
                <a:effectLst/>
                <a:hlinkClick r:id="rId2"/>
              </a:rPr>
              <a:t>AndreevskaM@nbrm.mk</a:t>
            </a:r>
            <a:endParaRPr lang="en-US" sz="1600" dirty="0" smtClean="0">
              <a:solidFill>
                <a:schemeClr val="bg1"/>
              </a:solidFill>
              <a:effectLst/>
            </a:endParaRPr>
          </a:p>
          <a:p>
            <a:pPr marL="0" indent="0" algn="r">
              <a:lnSpc>
                <a:spcPct val="90000"/>
              </a:lnSpc>
              <a:buFont typeface="Monotype Sorts" pitchFamily="2" charset="2"/>
              <a:buNone/>
              <a:defRPr/>
            </a:pPr>
            <a:endParaRPr lang="en-US" sz="1400" dirty="0" smtClean="0">
              <a:solidFill>
                <a:srgbClr val="0000CC"/>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chemeClr val="bg2"/>
                </a:solidFill>
                <a:effectLst/>
              </a:rPr>
              <a:t>Latest activities - 1</a:t>
            </a:r>
          </a:p>
        </p:txBody>
      </p:sp>
      <p:sp>
        <p:nvSpPr>
          <p:cNvPr id="10243" name="Rectangle 4"/>
          <p:cNvSpPr>
            <a:spLocks noGrp="1" noChangeArrowheads="1"/>
          </p:cNvSpPr>
          <p:nvPr>
            <p:ph type="body" sz="half" idx="4294967295"/>
          </p:nvPr>
        </p:nvSpPr>
        <p:spPr bwMode="auto">
          <a:xfrm>
            <a:off x="457200" y="1600201"/>
            <a:ext cx="4572000" cy="4419600"/>
          </a:xfrm>
          <a:prstGeom prst="rect">
            <a:avLst/>
          </a:prstGeom>
          <a:noFill/>
          <a:ln>
            <a:miter lim="800000"/>
            <a:headEnd/>
            <a:tailEnd/>
          </a:ln>
        </p:spPr>
        <p:txBody>
          <a:bodyPr/>
          <a:lstStyle/>
          <a:p>
            <a:r>
              <a:rPr lang="en-US" sz="1600" dirty="0" smtClean="0">
                <a:solidFill>
                  <a:schemeClr val="bg2"/>
                </a:solidFill>
                <a:effectLst/>
              </a:rPr>
              <a:t>Strategic goals 2013-2015 – meeting users requirements in the area of statistics</a:t>
            </a:r>
          </a:p>
          <a:p>
            <a:r>
              <a:rPr lang="en-US" sz="1600" dirty="0" smtClean="0">
                <a:solidFill>
                  <a:schemeClr val="bg2"/>
                </a:solidFill>
                <a:effectLst/>
              </a:rPr>
              <a:t>Initiating activities for improving the IT infrastructure for statistics – establishing a Statistical Data Warehouse</a:t>
            </a:r>
          </a:p>
          <a:p>
            <a:r>
              <a:rPr lang="en-US" sz="1600" dirty="0" smtClean="0">
                <a:solidFill>
                  <a:schemeClr val="bg2"/>
                </a:solidFill>
                <a:effectLst/>
              </a:rPr>
              <a:t>Organizing a survey to measure the satisfaction of users and reporters – preparations started late 2012, survey conveyed June 2013</a:t>
            </a:r>
          </a:p>
          <a:p>
            <a:r>
              <a:rPr lang="en-US" sz="1600" dirty="0" smtClean="0">
                <a:solidFill>
                  <a:schemeClr val="bg2"/>
                </a:solidFill>
                <a:effectLst/>
              </a:rPr>
              <a:t>Preparing and presenting a special report for the NBRM management on the feedback of users and reporters</a:t>
            </a:r>
          </a:p>
          <a:p>
            <a:r>
              <a:rPr lang="en-US" sz="1600" dirty="0" smtClean="0">
                <a:solidFill>
                  <a:schemeClr val="bg2"/>
                </a:solidFill>
                <a:effectLst/>
              </a:rPr>
              <a:t>Setting up an Action plan for further steps to be taken</a:t>
            </a:r>
          </a:p>
        </p:txBody>
      </p:sp>
      <p:pic>
        <p:nvPicPr>
          <p:cNvPr id="1026" name="Picture 2"/>
          <p:cNvPicPr>
            <a:picLocks noChangeAspect="1" noChangeArrowheads="1"/>
          </p:cNvPicPr>
          <p:nvPr/>
        </p:nvPicPr>
        <p:blipFill>
          <a:blip r:embed="rId2" cstate="print"/>
          <a:srcRect/>
          <a:stretch>
            <a:fillRect/>
          </a:stretch>
        </p:blipFill>
        <p:spPr bwMode="auto">
          <a:xfrm>
            <a:off x="5867400" y="685800"/>
            <a:ext cx="2762250" cy="276225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5943600" y="4114800"/>
            <a:ext cx="2857500" cy="2143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chemeClr val="bg2"/>
                </a:solidFill>
                <a:effectLst/>
              </a:rPr>
              <a:t>Latest activities -2 Survey on Data Users</a:t>
            </a:r>
          </a:p>
        </p:txBody>
      </p:sp>
      <p:sp>
        <p:nvSpPr>
          <p:cNvPr id="7171" name="Rectangle 5"/>
          <p:cNvSpPr>
            <a:spLocks noGrp="1" noChangeArrowheads="1"/>
          </p:cNvSpPr>
          <p:nvPr>
            <p:ph type="body" sz="half" idx="4294967295"/>
          </p:nvPr>
        </p:nvSpPr>
        <p:spPr bwMode="auto">
          <a:xfrm>
            <a:off x="304800" y="1600200"/>
            <a:ext cx="8610600" cy="4800600"/>
          </a:xfrm>
          <a:prstGeom prst="rect">
            <a:avLst/>
          </a:prstGeom>
          <a:noFill/>
          <a:ln>
            <a:miter lim="800000"/>
            <a:headEnd/>
            <a:tailEnd/>
          </a:ln>
        </p:spPr>
        <p:txBody>
          <a:bodyPr/>
          <a:lstStyle/>
          <a:p>
            <a:pPr algn="just"/>
            <a:r>
              <a:rPr lang="en-US" sz="2000" dirty="0" smtClean="0">
                <a:solidFill>
                  <a:schemeClr val="bg2"/>
                </a:solidFill>
                <a:effectLst/>
              </a:rPr>
              <a:t>Population – 674 users from our list – response rate 35%</a:t>
            </a:r>
          </a:p>
          <a:p>
            <a:pPr algn="just"/>
            <a:r>
              <a:rPr lang="en-US" sz="2000" dirty="0" smtClean="0">
                <a:solidFill>
                  <a:schemeClr val="bg2"/>
                </a:solidFill>
                <a:effectLst/>
              </a:rPr>
              <a:t> The survey was completely anonymous. Respondents were encouraged to provide honest replies </a:t>
            </a:r>
          </a:p>
          <a:p>
            <a:pPr algn="just"/>
            <a:r>
              <a:rPr lang="en-US" sz="2000" dirty="0" smtClean="0">
                <a:solidFill>
                  <a:schemeClr val="bg2"/>
                </a:solidFill>
                <a:effectLst/>
              </a:rPr>
              <a:t>Questions segmented in five areas: </a:t>
            </a:r>
          </a:p>
          <a:p>
            <a:pPr lvl="1" algn="just">
              <a:buFont typeface="Wingdings" pitchFamily="2" charset="2"/>
              <a:buChar char="v"/>
            </a:pPr>
            <a:r>
              <a:rPr lang="en-US" sz="1800" dirty="0" smtClean="0">
                <a:solidFill>
                  <a:schemeClr val="bg2"/>
                </a:solidFill>
                <a:effectLst/>
              </a:rPr>
              <a:t>accessibility of the web site of NBRM in the area of statistics; </a:t>
            </a:r>
          </a:p>
          <a:p>
            <a:pPr lvl="1" algn="just">
              <a:buFont typeface="Wingdings" pitchFamily="2" charset="2"/>
              <a:buChar char="v"/>
            </a:pPr>
            <a:r>
              <a:rPr lang="en-US" sz="1800" dirty="0" smtClean="0">
                <a:solidFill>
                  <a:schemeClr val="bg2"/>
                </a:solidFill>
                <a:effectLst/>
              </a:rPr>
              <a:t>users’ habits in using data – purpose, frequency, computer literacy;</a:t>
            </a:r>
          </a:p>
          <a:p>
            <a:pPr lvl="1" algn="just">
              <a:buFont typeface="Wingdings" pitchFamily="2" charset="2"/>
              <a:buChar char="v"/>
            </a:pPr>
            <a:r>
              <a:rPr lang="en-US" sz="1800" dirty="0" smtClean="0">
                <a:solidFill>
                  <a:schemeClr val="bg2"/>
                </a:solidFill>
                <a:effectLst/>
              </a:rPr>
              <a:t>data quality – scope, format, timeliness of data and metadata,  confidentiality, responsiveness of the NBRM to ad-hoc requests</a:t>
            </a:r>
          </a:p>
          <a:p>
            <a:pPr lvl="1" algn="just">
              <a:buFont typeface="Wingdings" pitchFamily="2" charset="2"/>
              <a:buChar char="v"/>
            </a:pPr>
            <a:r>
              <a:rPr lang="en-US" sz="1800" dirty="0" smtClean="0">
                <a:solidFill>
                  <a:schemeClr val="bg2"/>
                </a:solidFill>
                <a:effectLst/>
              </a:rPr>
              <a:t>professionalism of staff within the Statistics Department</a:t>
            </a:r>
          </a:p>
          <a:p>
            <a:pPr lvl="1" algn="just">
              <a:buFont typeface="Wingdings" pitchFamily="2" charset="2"/>
              <a:buChar char="v"/>
            </a:pPr>
            <a:r>
              <a:rPr lang="en-US" sz="1800" dirty="0" smtClean="0">
                <a:solidFill>
                  <a:schemeClr val="bg2"/>
                </a:solidFill>
                <a:effectLst/>
              </a:rPr>
              <a:t>demographics</a:t>
            </a:r>
          </a:p>
          <a:p>
            <a:pPr algn="just"/>
            <a:r>
              <a:rPr lang="en-US" sz="2000" dirty="0" smtClean="0">
                <a:solidFill>
                  <a:schemeClr val="bg2"/>
                </a:solidFill>
                <a:effectLst/>
              </a:rPr>
              <a:t>For most questions - answers with grading – degrees of satisfaction 1-5</a:t>
            </a:r>
          </a:p>
          <a:p>
            <a:pPr algn="just"/>
            <a:r>
              <a:rPr lang="en-US" sz="2000" dirty="0" smtClean="0">
                <a:solidFill>
                  <a:schemeClr val="bg2"/>
                </a:solidFill>
                <a:effectLst/>
              </a:rPr>
              <a:t>Some of the questions, where applicable, provided space to leave a comment, make suggestions for improvement, make remarks or criticize</a:t>
            </a:r>
          </a:p>
          <a:p>
            <a:pPr algn="just"/>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chemeClr val="bg2"/>
                </a:solidFill>
                <a:effectLst/>
              </a:rPr>
              <a:t>Results from the Survey on Data Users</a:t>
            </a:r>
          </a:p>
        </p:txBody>
      </p:sp>
      <p:sp>
        <p:nvSpPr>
          <p:cNvPr id="7171" name="Rectangle 5"/>
          <p:cNvSpPr>
            <a:spLocks noGrp="1" noChangeArrowheads="1"/>
          </p:cNvSpPr>
          <p:nvPr>
            <p:ph type="body" sz="half" idx="4294967295"/>
          </p:nvPr>
        </p:nvSpPr>
        <p:spPr bwMode="auto">
          <a:xfrm>
            <a:off x="304800" y="1828800"/>
            <a:ext cx="8610600" cy="4572000"/>
          </a:xfrm>
          <a:prstGeom prst="rect">
            <a:avLst/>
          </a:prstGeom>
          <a:noFill/>
          <a:ln>
            <a:miter lim="800000"/>
            <a:headEnd/>
            <a:tailEnd/>
          </a:ln>
        </p:spPr>
        <p:txBody>
          <a:bodyPr/>
          <a:lstStyle/>
          <a:p>
            <a:pPr algn="just"/>
            <a:r>
              <a:rPr lang="en-US" sz="2000" dirty="0" smtClean="0">
                <a:solidFill>
                  <a:schemeClr val="bg2"/>
                </a:solidFill>
                <a:effectLst/>
              </a:rPr>
              <a:t>Respondents in general expressed satisfaction with statistics produced by the NBRM, in all of the quality dimensions for which feedback was required</a:t>
            </a:r>
          </a:p>
          <a:p>
            <a:pPr algn="just"/>
            <a:r>
              <a:rPr lang="en-US" sz="2000" dirty="0" smtClean="0">
                <a:solidFill>
                  <a:schemeClr val="bg2"/>
                </a:solidFill>
                <a:effectLst/>
              </a:rPr>
              <a:t>Analysis of the replies to questions that had answers with grading, shows the average ratings are from 3.9 to 4.4 </a:t>
            </a:r>
          </a:p>
          <a:p>
            <a:pPr lvl="1" algn="just">
              <a:buFont typeface="Wingdings" pitchFamily="2" charset="2"/>
              <a:buChar char="v"/>
            </a:pPr>
            <a:r>
              <a:rPr lang="en-US" sz="2000" dirty="0" smtClean="0">
                <a:solidFill>
                  <a:schemeClr val="bg2"/>
                </a:solidFill>
                <a:effectLst/>
              </a:rPr>
              <a:t>data quality – scope, format, timeliness of data and metadata – grade 3.9,  confidentiality – 4.4,  overall data quality – 4.0</a:t>
            </a:r>
          </a:p>
          <a:p>
            <a:pPr lvl="1" algn="just">
              <a:buFont typeface="Wingdings" pitchFamily="2" charset="2"/>
              <a:buChar char="v"/>
            </a:pPr>
            <a:r>
              <a:rPr lang="en-US" sz="2000" dirty="0" smtClean="0">
                <a:solidFill>
                  <a:schemeClr val="bg2"/>
                </a:solidFill>
                <a:effectLst/>
              </a:rPr>
              <a:t>professionalism of staff within the Statistics Department – 4.2</a:t>
            </a:r>
          </a:p>
          <a:p>
            <a:pPr algn="just"/>
            <a:r>
              <a:rPr lang="en-US" sz="2000" dirty="0" smtClean="0">
                <a:solidFill>
                  <a:schemeClr val="bg2"/>
                </a:solidFill>
                <a:effectLst/>
              </a:rPr>
              <a:t>Respondents have widely used the possibility to leave comments, make suggestions for improvement</a:t>
            </a:r>
          </a:p>
          <a:p>
            <a:pPr algn="just"/>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bwMode="auto">
          <a:xfrm>
            <a:off x="457200" y="381000"/>
            <a:ext cx="8229600" cy="533400"/>
          </a:xfrm>
          <a:prstGeom prst="rect">
            <a:avLst/>
          </a:prstGeom>
          <a:noFill/>
          <a:ln>
            <a:miter lim="800000"/>
            <a:headEnd/>
            <a:tailEnd/>
          </a:ln>
        </p:spPr>
        <p:txBody>
          <a:bodyPr/>
          <a:lstStyle/>
          <a:p>
            <a:pPr algn="r"/>
            <a:r>
              <a:rPr lang="en-US" sz="2400" b="1" dirty="0" smtClean="0">
                <a:solidFill>
                  <a:schemeClr val="accent6">
                    <a:lumMod val="40000"/>
                    <a:lumOff val="60000"/>
                  </a:schemeClr>
                </a:solidFill>
                <a:effectLst/>
              </a:rPr>
              <a:t>Results from the Survey on Data Users</a:t>
            </a:r>
          </a:p>
        </p:txBody>
      </p:sp>
      <p:graphicFrame>
        <p:nvGraphicFramePr>
          <p:cNvPr id="4" name="Chart 3"/>
          <p:cNvGraphicFramePr>
            <a:graphicFrameLocks/>
          </p:cNvGraphicFramePr>
          <p:nvPr/>
        </p:nvGraphicFramePr>
        <p:xfrm>
          <a:off x="2971800" y="1981200"/>
          <a:ext cx="6000749" cy="44767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nvGraphicFramePr>
        <p:xfrm>
          <a:off x="152400" y="990600"/>
          <a:ext cx="3171825"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bwMode="auto">
          <a:xfrm>
            <a:off x="457200" y="381000"/>
            <a:ext cx="8229600" cy="533400"/>
          </a:xfrm>
          <a:prstGeom prst="rect">
            <a:avLst/>
          </a:prstGeom>
          <a:noFill/>
          <a:ln>
            <a:miter lim="800000"/>
            <a:headEnd/>
            <a:tailEnd/>
          </a:ln>
        </p:spPr>
        <p:txBody>
          <a:bodyPr/>
          <a:lstStyle/>
          <a:p>
            <a:pPr algn="r"/>
            <a:r>
              <a:rPr lang="en-US" sz="2400" b="1" dirty="0" smtClean="0">
                <a:solidFill>
                  <a:schemeClr val="accent6">
                    <a:lumMod val="40000"/>
                    <a:lumOff val="60000"/>
                  </a:schemeClr>
                </a:solidFill>
                <a:effectLst/>
              </a:rPr>
              <a:t>Results from the Survey on Data Users</a:t>
            </a:r>
          </a:p>
        </p:txBody>
      </p:sp>
      <p:graphicFrame>
        <p:nvGraphicFramePr>
          <p:cNvPr id="5" name="Chart 4"/>
          <p:cNvGraphicFramePr>
            <a:graphicFrameLocks/>
          </p:cNvGraphicFramePr>
          <p:nvPr/>
        </p:nvGraphicFramePr>
        <p:xfrm>
          <a:off x="152400" y="990600"/>
          <a:ext cx="317182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nvGraphicFramePr>
        <p:xfrm>
          <a:off x="3200400" y="2438400"/>
          <a:ext cx="5715000" cy="40671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nvGraphicFramePr>
        <p:xfrm>
          <a:off x="381000" y="914400"/>
          <a:ext cx="2876550" cy="298132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chemeClr val="bg2"/>
                </a:solidFill>
                <a:effectLst/>
              </a:rPr>
              <a:t>Latest activities -3 Survey on Data Reporters</a:t>
            </a:r>
          </a:p>
        </p:txBody>
      </p:sp>
      <p:sp>
        <p:nvSpPr>
          <p:cNvPr id="7171" name="Rectangle 5"/>
          <p:cNvSpPr>
            <a:spLocks noGrp="1" noChangeArrowheads="1"/>
          </p:cNvSpPr>
          <p:nvPr>
            <p:ph type="body" sz="half" idx="4294967295"/>
          </p:nvPr>
        </p:nvSpPr>
        <p:spPr bwMode="auto">
          <a:xfrm>
            <a:off x="304800" y="1600200"/>
            <a:ext cx="8610600" cy="4800600"/>
          </a:xfrm>
          <a:prstGeom prst="rect">
            <a:avLst/>
          </a:prstGeom>
          <a:noFill/>
          <a:ln>
            <a:miter lim="800000"/>
            <a:headEnd/>
            <a:tailEnd/>
          </a:ln>
        </p:spPr>
        <p:txBody>
          <a:bodyPr/>
          <a:lstStyle/>
          <a:p>
            <a:pPr algn="just"/>
            <a:r>
              <a:rPr lang="en-US" sz="2000" dirty="0" smtClean="0">
                <a:solidFill>
                  <a:schemeClr val="bg2"/>
                </a:solidFill>
                <a:effectLst/>
              </a:rPr>
              <a:t>Population – 2400 reporters from our registers – response rate 25%</a:t>
            </a:r>
          </a:p>
          <a:p>
            <a:pPr algn="just"/>
            <a:r>
              <a:rPr lang="en-US" sz="2000" dirty="0" smtClean="0">
                <a:solidFill>
                  <a:schemeClr val="bg2"/>
                </a:solidFill>
                <a:effectLst/>
              </a:rPr>
              <a:t> The survey was completely anonymous. Respondents were encouraged to provide honest replies </a:t>
            </a:r>
          </a:p>
          <a:p>
            <a:pPr algn="just"/>
            <a:r>
              <a:rPr lang="en-US" sz="2000" dirty="0" smtClean="0">
                <a:solidFill>
                  <a:schemeClr val="bg2"/>
                </a:solidFill>
                <a:effectLst/>
              </a:rPr>
              <a:t>Questions segmented in four areas: </a:t>
            </a:r>
          </a:p>
          <a:p>
            <a:pPr lvl="1" algn="just">
              <a:buFont typeface="Wingdings" pitchFamily="2" charset="2"/>
              <a:buChar char="v"/>
            </a:pPr>
            <a:r>
              <a:rPr lang="en-US" sz="1800" dirty="0" smtClean="0">
                <a:solidFill>
                  <a:schemeClr val="bg2"/>
                </a:solidFill>
                <a:effectLst/>
              </a:rPr>
              <a:t>accessibility of the NBRM website in the area of statistical reporting requirements; </a:t>
            </a:r>
          </a:p>
          <a:p>
            <a:pPr lvl="1" algn="just">
              <a:buFont typeface="Wingdings" pitchFamily="2" charset="2"/>
              <a:buChar char="v"/>
            </a:pPr>
            <a:r>
              <a:rPr lang="en-US" sz="1800" dirty="0" smtClean="0">
                <a:solidFill>
                  <a:schemeClr val="bg2"/>
                </a:solidFill>
                <a:effectLst/>
              </a:rPr>
              <a:t>manner of reporting– electronic reporting, paper forms, reporting instructions, training of reporters, reporting deadlines, confidentiality</a:t>
            </a:r>
          </a:p>
          <a:p>
            <a:pPr lvl="1" algn="just">
              <a:buFont typeface="Wingdings" pitchFamily="2" charset="2"/>
              <a:buChar char="v"/>
            </a:pPr>
            <a:r>
              <a:rPr lang="en-US" sz="1800" dirty="0" smtClean="0">
                <a:solidFill>
                  <a:schemeClr val="bg2"/>
                </a:solidFill>
                <a:effectLst/>
              </a:rPr>
              <a:t>professionalism of staff within the Statistics Department</a:t>
            </a:r>
          </a:p>
          <a:p>
            <a:pPr lvl="1" algn="just">
              <a:buFont typeface="Wingdings" pitchFamily="2" charset="2"/>
              <a:buChar char="v"/>
            </a:pPr>
            <a:r>
              <a:rPr lang="en-US" sz="1800" dirty="0" smtClean="0">
                <a:solidFill>
                  <a:schemeClr val="bg2"/>
                </a:solidFill>
                <a:effectLst/>
              </a:rPr>
              <a:t>demographics</a:t>
            </a:r>
          </a:p>
          <a:p>
            <a:pPr algn="just"/>
            <a:r>
              <a:rPr lang="en-US" sz="2000" dirty="0" smtClean="0">
                <a:solidFill>
                  <a:schemeClr val="bg2"/>
                </a:solidFill>
                <a:effectLst/>
              </a:rPr>
              <a:t>For most questions - answers with grading – degrees of satisfaction 1-5</a:t>
            </a:r>
          </a:p>
          <a:p>
            <a:pPr algn="just"/>
            <a:r>
              <a:rPr lang="en-US" sz="2000" dirty="0" smtClean="0">
                <a:solidFill>
                  <a:schemeClr val="bg2"/>
                </a:solidFill>
                <a:effectLst/>
              </a:rPr>
              <a:t>Some of the questions, where applicable, provided space to leave a comment, make suggestions for improvement, make remarks or criticize</a:t>
            </a:r>
          </a:p>
          <a:p>
            <a:pPr algn="just"/>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152400" y="914400"/>
            <a:ext cx="8077200" cy="457200"/>
          </a:xfrm>
          <a:prstGeom prst="rect">
            <a:avLst/>
          </a:prstGeom>
          <a:noFill/>
          <a:ln>
            <a:miter lim="800000"/>
            <a:headEnd/>
            <a:tailEnd/>
          </a:ln>
        </p:spPr>
        <p:txBody>
          <a:bodyPr/>
          <a:lstStyle/>
          <a:p>
            <a:pPr algn="l"/>
            <a:r>
              <a:rPr lang="en-US" sz="2400" b="1" dirty="0" smtClean="0">
                <a:solidFill>
                  <a:schemeClr val="bg2"/>
                </a:solidFill>
                <a:effectLst/>
              </a:rPr>
              <a:t>Results from the Survey on Data Reporters</a:t>
            </a:r>
          </a:p>
        </p:txBody>
      </p:sp>
      <p:sp>
        <p:nvSpPr>
          <p:cNvPr id="7171" name="Rectangle 5"/>
          <p:cNvSpPr>
            <a:spLocks noGrp="1" noChangeArrowheads="1"/>
          </p:cNvSpPr>
          <p:nvPr>
            <p:ph type="body" sz="half" idx="4294967295"/>
          </p:nvPr>
        </p:nvSpPr>
        <p:spPr bwMode="auto">
          <a:xfrm>
            <a:off x="304800" y="1828800"/>
            <a:ext cx="8610600" cy="4343400"/>
          </a:xfrm>
          <a:prstGeom prst="rect">
            <a:avLst/>
          </a:prstGeom>
          <a:noFill/>
          <a:ln>
            <a:miter lim="800000"/>
            <a:headEnd/>
            <a:tailEnd/>
          </a:ln>
        </p:spPr>
        <p:txBody>
          <a:bodyPr/>
          <a:lstStyle/>
          <a:p>
            <a:pPr algn="just"/>
            <a:r>
              <a:rPr lang="en-US" sz="2000" dirty="0" smtClean="0">
                <a:solidFill>
                  <a:schemeClr val="bg2"/>
                </a:solidFill>
                <a:effectLst/>
              </a:rPr>
              <a:t>Respondents in general expressed satisfaction with the process of reporting statistical data to the NBRM, in all of the aspects of reporting for which feedback was required</a:t>
            </a:r>
          </a:p>
          <a:p>
            <a:pPr algn="just"/>
            <a:r>
              <a:rPr lang="en-US" sz="2000" dirty="0" smtClean="0">
                <a:solidFill>
                  <a:schemeClr val="bg2"/>
                </a:solidFill>
                <a:effectLst/>
              </a:rPr>
              <a:t>Analysis of the replies to questions that had answers with grading, shows the average ratings are from 4.0 to 4.6 </a:t>
            </a:r>
          </a:p>
          <a:p>
            <a:pPr lvl="1" algn="just">
              <a:buFont typeface="Wingdings" pitchFamily="2" charset="2"/>
              <a:buChar char="v"/>
            </a:pPr>
            <a:r>
              <a:rPr lang="en-US" sz="2000" dirty="0" smtClean="0">
                <a:solidFill>
                  <a:schemeClr val="bg2"/>
                </a:solidFill>
                <a:effectLst/>
              </a:rPr>
              <a:t>manner of reporting– electronic reporting – 4.2, paper forms reporting – 4.2, reporting instructions – 4.0, training of reporters – 4.5, reporting deadlines - 4.3, confidentiality – 4.6</a:t>
            </a:r>
          </a:p>
          <a:p>
            <a:pPr lvl="1" algn="just">
              <a:buFont typeface="Wingdings" pitchFamily="2" charset="2"/>
              <a:buChar char="v"/>
            </a:pPr>
            <a:r>
              <a:rPr lang="en-US" sz="2000" dirty="0" smtClean="0">
                <a:solidFill>
                  <a:schemeClr val="bg2"/>
                </a:solidFill>
                <a:effectLst/>
              </a:rPr>
              <a:t>professionalism of staff within the Statistics Department – 4.4</a:t>
            </a:r>
          </a:p>
          <a:p>
            <a:pPr algn="just"/>
            <a:r>
              <a:rPr lang="en-US" sz="2000" dirty="0" smtClean="0">
                <a:solidFill>
                  <a:schemeClr val="bg2"/>
                </a:solidFill>
                <a:effectLst/>
              </a:rPr>
              <a:t>Respondents have widely used the possibility to leave comments, make suggestions for improvement</a:t>
            </a:r>
          </a:p>
          <a:p>
            <a:pPr algn="just">
              <a:buNone/>
            </a:pPr>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bwMode="auto">
          <a:xfrm>
            <a:off x="457200" y="381000"/>
            <a:ext cx="8229600" cy="533400"/>
          </a:xfrm>
          <a:prstGeom prst="rect">
            <a:avLst/>
          </a:prstGeom>
          <a:noFill/>
          <a:ln>
            <a:miter lim="800000"/>
            <a:headEnd/>
            <a:tailEnd/>
          </a:ln>
        </p:spPr>
        <p:txBody>
          <a:bodyPr/>
          <a:lstStyle/>
          <a:p>
            <a:pPr algn="r"/>
            <a:r>
              <a:rPr lang="en-US" sz="2400" b="1" dirty="0" smtClean="0">
                <a:solidFill>
                  <a:schemeClr val="accent6">
                    <a:lumMod val="40000"/>
                    <a:lumOff val="60000"/>
                  </a:schemeClr>
                </a:solidFill>
                <a:effectLst/>
              </a:rPr>
              <a:t>Results from the Survey on Data </a:t>
            </a:r>
            <a:r>
              <a:rPr lang="en-US" sz="2400" b="1" dirty="0" smtClean="0">
                <a:solidFill>
                  <a:schemeClr val="accent6">
                    <a:lumMod val="40000"/>
                    <a:lumOff val="60000"/>
                  </a:schemeClr>
                </a:solidFill>
                <a:effectLst/>
              </a:rPr>
              <a:t>Reporters</a:t>
            </a:r>
            <a:endParaRPr lang="en-US" sz="2400" b="1" dirty="0" smtClean="0">
              <a:solidFill>
                <a:schemeClr val="accent6">
                  <a:lumMod val="40000"/>
                  <a:lumOff val="60000"/>
                </a:schemeClr>
              </a:solidFill>
              <a:effectLst/>
            </a:endParaRPr>
          </a:p>
        </p:txBody>
      </p:sp>
      <p:pic>
        <p:nvPicPr>
          <p:cNvPr id="2050" name="Picture 2"/>
          <p:cNvPicPr>
            <a:picLocks noChangeAspect="1" noChangeArrowheads="1"/>
          </p:cNvPicPr>
          <p:nvPr/>
        </p:nvPicPr>
        <p:blipFill>
          <a:blip r:embed="rId2" cstate="print"/>
          <a:srcRect/>
          <a:stretch>
            <a:fillRect/>
          </a:stretch>
        </p:blipFill>
        <p:spPr bwMode="auto">
          <a:xfrm>
            <a:off x="304800" y="1066800"/>
            <a:ext cx="2895600" cy="2390775"/>
          </a:xfrm>
          <a:prstGeom prst="rect">
            <a:avLst/>
          </a:prstGeom>
          <a:noFill/>
          <a:ln w="9525">
            <a:noFill/>
            <a:miter lim="800000"/>
            <a:headEnd/>
            <a:tailEnd/>
          </a:ln>
          <a:effectLst/>
        </p:spPr>
      </p:pic>
      <p:graphicFrame>
        <p:nvGraphicFramePr>
          <p:cNvPr id="9" name="Chart 8"/>
          <p:cNvGraphicFramePr>
            <a:graphicFrameLocks/>
          </p:cNvGraphicFramePr>
          <p:nvPr/>
        </p:nvGraphicFramePr>
        <p:xfrm>
          <a:off x="2743200" y="1905000"/>
          <a:ext cx="6248400" cy="45434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bwMode="auto">
          <a:xfrm>
            <a:off x="457200" y="381000"/>
            <a:ext cx="8229600" cy="533400"/>
          </a:xfrm>
          <a:prstGeom prst="rect">
            <a:avLst/>
          </a:prstGeom>
          <a:noFill/>
          <a:ln>
            <a:miter lim="800000"/>
            <a:headEnd/>
            <a:tailEnd/>
          </a:ln>
        </p:spPr>
        <p:txBody>
          <a:bodyPr/>
          <a:lstStyle/>
          <a:p>
            <a:pPr algn="r"/>
            <a:r>
              <a:rPr lang="en-US" sz="2400" b="1" dirty="0" smtClean="0">
                <a:solidFill>
                  <a:schemeClr val="accent6">
                    <a:lumMod val="40000"/>
                    <a:lumOff val="60000"/>
                  </a:schemeClr>
                </a:solidFill>
                <a:effectLst/>
              </a:rPr>
              <a:t>Results from the Survey on Data </a:t>
            </a:r>
            <a:r>
              <a:rPr lang="en-US" sz="2400" b="1" dirty="0" smtClean="0">
                <a:solidFill>
                  <a:schemeClr val="accent6">
                    <a:lumMod val="40000"/>
                    <a:lumOff val="60000"/>
                  </a:schemeClr>
                </a:solidFill>
                <a:effectLst/>
              </a:rPr>
              <a:t>Reporters</a:t>
            </a:r>
            <a:endParaRPr lang="en-US" sz="2400" b="1" dirty="0" smtClean="0">
              <a:solidFill>
                <a:schemeClr val="accent6">
                  <a:lumMod val="40000"/>
                  <a:lumOff val="60000"/>
                </a:schemeClr>
              </a:solidFill>
              <a:effectLst/>
            </a:endParaRPr>
          </a:p>
        </p:txBody>
      </p:sp>
      <p:graphicFrame>
        <p:nvGraphicFramePr>
          <p:cNvPr id="5" name="Chart 4"/>
          <p:cNvGraphicFramePr>
            <a:graphicFrameLocks/>
          </p:cNvGraphicFramePr>
          <p:nvPr/>
        </p:nvGraphicFramePr>
        <p:xfrm>
          <a:off x="1" y="914401"/>
          <a:ext cx="4343400" cy="30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nvGraphicFramePr>
        <p:xfrm>
          <a:off x="3629025" y="2590800"/>
          <a:ext cx="5514975" cy="394334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chemeClr val="bg2"/>
                </a:solidFill>
                <a:effectLst/>
              </a:rPr>
              <a:t>Conclusions</a:t>
            </a:r>
            <a:endParaRPr lang="en-US" sz="2400" b="1" dirty="0" smtClean="0">
              <a:solidFill>
                <a:schemeClr val="bg2"/>
              </a:solidFill>
              <a:effectLst/>
            </a:endParaRPr>
          </a:p>
        </p:txBody>
      </p:sp>
      <p:sp>
        <p:nvSpPr>
          <p:cNvPr id="11267" name="Rectangle 4"/>
          <p:cNvSpPr>
            <a:spLocks noGrp="1" noChangeArrowheads="1"/>
          </p:cNvSpPr>
          <p:nvPr>
            <p:ph type="body" sz="half" idx="4294967295"/>
          </p:nvPr>
        </p:nvSpPr>
        <p:spPr bwMode="auto">
          <a:xfrm>
            <a:off x="228600" y="1295400"/>
            <a:ext cx="8763000" cy="4800600"/>
          </a:xfrm>
          <a:prstGeom prst="rect">
            <a:avLst/>
          </a:prstGeom>
          <a:noFill/>
          <a:ln>
            <a:miter lim="800000"/>
            <a:headEnd/>
            <a:tailEnd/>
          </a:ln>
        </p:spPr>
        <p:txBody>
          <a:bodyPr/>
          <a:lstStyle/>
          <a:p>
            <a:pPr algn="just"/>
            <a:r>
              <a:rPr lang="en-US" sz="2000" dirty="0" smtClean="0">
                <a:solidFill>
                  <a:schemeClr val="bg2"/>
                </a:solidFill>
                <a:effectLst/>
              </a:rPr>
              <a:t>The NBRM is constantly playing the role of an intermediary among users requirements on one hand and reporters possibilities and willingness to report data on the other hand. </a:t>
            </a:r>
            <a:r>
              <a:rPr lang="en-US" sz="2000" dirty="0" smtClean="0">
                <a:solidFill>
                  <a:schemeClr val="bg2"/>
                </a:solidFill>
                <a:effectLst/>
              </a:rPr>
              <a:t>Some of the results and comments in both surveys show that this can be a very challenging task </a:t>
            </a:r>
            <a:endParaRPr lang="en-US" sz="2000" dirty="0" smtClean="0">
              <a:solidFill>
                <a:schemeClr val="bg2"/>
              </a:solidFill>
              <a:effectLst/>
            </a:endParaRPr>
          </a:p>
          <a:p>
            <a:pPr algn="just"/>
            <a:r>
              <a:rPr lang="en-US" sz="2000" dirty="0" smtClean="0">
                <a:solidFill>
                  <a:schemeClr val="bg2"/>
                </a:solidFill>
                <a:effectLst/>
              </a:rPr>
              <a:t>The </a:t>
            </a:r>
            <a:r>
              <a:rPr lang="en-US" sz="2000" dirty="0" smtClean="0">
                <a:solidFill>
                  <a:schemeClr val="bg2"/>
                </a:solidFill>
                <a:effectLst/>
              </a:rPr>
              <a:t>results of the surveys, and in particular some of the comments have been basis for the construction of an Action plan to be presented to the management and implemented within our work program, such as:</a:t>
            </a:r>
          </a:p>
          <a:p>
            <a:pPr>
              <a:lnSpc>
                <a:spcPct val="90000"/>
              </a:lnSpc>
            </a:pPr>
            <a:r>
              <a:rPr lang="en-US" sz="2000" dirty="0" smtClean="0">
                <a:solidFill>
                  <a:schemeClr val="bg2"/>
                </a:solidFill>
                <a:effectLst/>
              </a:rPr>
              <a:t>Establishing a Statistical Data Warehouse and search engines for data users </a:t>
            </a:r>
          </a:p>
          <a:p>
            <a:pPr>
              <a:lnSpc>
                <a:spcPct val="90000"/>
              </a:lnSpc>
            </a:pPr>
            <a:r>
              <a:rPr lang="en-US" sz="2000" dirty="0" smtClean="0">
                <a:solidFill>
                  <a:schemeClr val="bg2"/>
                </a:solidFill>
                <a:effectLst/>
              </a:rPr>
              <a:t>Improving methodological presentations</a:t>
            </a:r>
          </a:p>
          <a:p>
            <a:pPr>
              <a:lnSpc>
                <a:spcPct val="90000"/>
              </a:lnSpc>
            </a:pPr>
            <a:r>
              <a:rPr lang="en-US" sz="2000" dirty="0" smtClean="0">
                <a:solidFill>
                  <a:schemeClr val="bg2"/>
                </a:solidFill>
                <a:effectLst/>
              </a:rPr>
              <a:t>Adjustment in reporting deadlines, changes in reporting instructions – where applicable</a:t>
            </a:r>
          </a:p>
          <a:p>
            <a:pPr>
              <a:lnSpc>
                <a:spcPct val="90000"/>
              </a:lnSpc>
            </a:pPr>
            <a:r>
              <a:rPr lang="en-US" sz="2000" dirty="0" smtClean="0">
                <a:solidFill>
                  <a:schemeClr val="bg2"/>
                </a:solidFill>
                <a:effectLst/>
              </a:rPr>
              <a:t>Improving applications for electronic reporting</a:t>
            </a:r>
          </a:p>
          <a:p>
            <a:pPr>
              <a:lnSpc>
                <a:spcPct val="90000"/>
              </a:lnSpc>
            </a:pPr>
            <a:r>
              <a:rPr lang="en-US" sz="2000" dirty="0" smtClean="0">
                <a:solidFill>
                  <a:schemeClr val="bg2"/>
                </a:solidFill>
                <a:effectLst/>
              </a:rPr>
              <a:t>Providing list of contact officers for data users and data reporters on the website</a:t>
            </a:r>
          </a:p>
          <a:p>
            <a:pPr>
              <a:lnSpc>
                <a:spcPct val="90000"/>
              </a:lnSpc>
            </a:pPr>
            <a:endParaRPr lang="en-US" sz="2000" dirty="0" smtClean="0">
              <a:solidFill>
                <a:schemeClr val="bg2"/>
              </a:solidFill>
              <a:effectLst/>
            </a:endParaRPr>
          </a:p>
          <a:p>
            <a:pPr>
              <a:lnSpc>
                <a:spcPct val="90000"/>
              </a:lnSpc>
            </a:pPr>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bwMode="auto">
          <a:xfrm>
            <a:off x="457200" y="990600"/>
            <a:ext cx="8229600" cy="427038"/>
          </a:xfrm>
          <a:prstGeom prst="rect">
            <a:avLst/>
          </a:prstGeom>
          <a:noFill/>
          <a:ln>
            <a:miter lim="800000"/>
            <a:headEnd/>
            <a:tailEnd/>
          </a:ln>
        </p:spPr>
        <p:txBody>
          <a:bodyPr/>
          <a:lstStyle/>
          <a:p>
            <a:pPr algn="l"/>
            <a:r>
              <a:rPr lang="en-US" sz="2800" b="1" dirty="0" smtClean="0">
                <a:solidFill>
                  <a:schemeClr val="bg2"/>
                </a:solidFill>
                <a:effectLst/>
              </a:rPr>
              <a:t>Outline</a:t>
            </a:r>
          </a:p>
        </p:txBody>
      </p:sp>
      <p:sp>
        <p:nvSpPr>
          <p:cNvPr id="5123" name="Rectangle 3"/>
          <p:cNvSpPr>
            <a:spLocks noGrp="1" noChangeArrowheads="1"/>
          </p:cNvSpPr>
          <p:nvPr>
            <p:ph type="body" sz="half" idx="4294967295"/>
          </p:nvPr>
        </p:nvSpPr>
        <p:spPr bwMode="auto">
          <a:xfrm>
            <a:off x="457200" y="1905001"/>
            <a:ext cx="4038600" cy="3962400"/>
          </a:xfrm>
          <a:prstGeom prst="rect">
            <a:avLst/>
          </a:prstGeom>
          <a:noFill/>
          <a:ln>
            <a:miter lim="800000"/>
            <a:headEnd/>
            <a:tailEnd/>
          </a:ln>
        </p:spPr>
        <p:txBody>
          <a:bodyPr/>
          <a:lstStyle/>
          <a:p>
            <a:r>
              <a:rPr lang="en-US" sz="1800" b="1" dirty="0" smtClean="0">
                <a:solidFill>
                  <a:schemeClr val="bg2"/>
                </a:solidFill>
                <a:effectLst/>
              </a:rPr>
              <a:t>Why now?</a:t>
            </a:r>
          </a:p>
          <a:p>
            <a:r>
              <a:rPr lang="en-US" sz="1800" b="1" dirty="0" smtClean="0">
                <a:solidFill>
                  <a:schemeClr val="bg2"/>
                </a:solidFill>
                <a:effectLst/>
              </a:rPr>
              <a:t>What is in the theory?</a:t>
            </a:r>
          </a:p>
          <a:p>
            <a:r>
              <a:rPr lang="en-US" sz="1800" b="1" dirty="0" smtClean="0">
                <a:solidFill>
                  <a:schemeClr val="bg2"/>
                </a:solidFill>
                <a:effectLst/>
              </a:rPr>
              <a:t>Perceptions by the public</a:t>
            </a:r>
          </a:p>
          <a:p>
            <a:r>
              <a:rPr lang="en-US" sz="1800" b="1" dirty="0" smtClean="0">
                <a:solidFill>
                  <a:schemeClr val="bg2"/>
                </a:solidFill>
                <a:effectLst/>
              </a:rPr>
              <a:t>The impact of good communication practices</a:t>
            </a:r>
          </a:p>
          <a:p>
            <a:r>
              <a:rPr lang="en-US" sz="1800" b="1" dirty="0" smtClean="0">
                <a:solidFill>
                  <a:schemeClr val="bg2"/>
                </a:solidFill>
                <a:effectLst/>
              </a:rPr>
              <a:t>How to measure whether communication is adequate?</a:t>
            </a:r>
          </a:p>
          <a:p>
            <a:r>
              <a:rPr lang="en-US" sz="1800" b="1" dirty="0" smtClean="0">
                <a:solidFill>
                  <a:schemeClr val="bg2"/>
                </a:solidFill>
                <a:effectLst/>
              </a:rPr>
              <a:t>Current practices at the NBRM</a:t>
            </a:r>
          </a:p>
          <a:p>
            <a:r>
              <a:rPr lang="en-US" sz="1800" b="1" dirty="0" smtClean="0">
                <a:solidFill>
                  <a:schemeClr val="bg2"/>
                </a:solidFill>
                <a:effectLst/>
              </a:rPr>
              <a:t>Latest activities</a:t>
            </a:r>
          </a:p>
          <a:p>
            <a:r>
              <a:rPr lang="en-US" sz="1800" b="1" dirty="0" smtClean="0">
                <a:solidFill>
                  <a:schemeClr val="bg2"/>
                </a:solidFill>
                <a:effectLst/>
              </a:rPr>
              <a:t>Future plans</a:t>
            </a:r>
          </a:p>
          <a:p>
            <a:pPr>
              <a:buFont typeface="Monotype Sorts" pitchFamily="2" charset="2"/>
              <a:buNone/>
            </a:pPr>
            <a:endParaRPr lang="en-US" sz="1800" dirty="0" smtClean="0">
              <a:solidFill>
                <a:schemeClr val="bg2"/>
              </a:solidFill>
              <a:effectLst/>
            </a:endParaRPr>
          </a:p>
          <a:p>
            <a:endParaRPr lang="en-US" sz="1800" dirty="0" smtClean="0">
              <a:solidFill>
                <a:schemeClr val="bg2"/>
              </a:solidFill>
              <a:effectLst/>
            </a:endParaRPr>
          </a:p>
        </p:txBody>
      </p:sp>
      <p:pic>
        <p:nvPicPr>
          <p:cNvPr id="1026" name="Picture 2" descr="F:\Govori\Magnifying-statistics1-300x222.jpg"/>
          <p:cNvPicPr>
            <a:picLocks noChangeAspect="1" noChangeArrowheads="1"/>
          </p:cNvPicPr>
          <p:nvPr/>
        </p:nvPicPr>
        <p:blipFill>
          <a:blip r:embed="rId2" cstate="print"/>
          <a:srcRect/>
          <a:stretch>
            <a:fillRect/>
          </a:stretch>
        </p:blipFill>
        <p:spPr bwMode="auto">
          <a:xfrm>
            <a:off x="4800600" y="1752600"/>
            <a:ext cx="3581400" cy="287655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6" name="Rectangle 8"/>
          <p:cNvSpPr>
            <a:spLocks noChangeArrowheads="1"/>
          </p:cNvSpPr>
          <p:nvPr/>
        </p:nvSpPr>
        <p:spPr bwMode="auto">
          <a:xfrm>
            <a:off x="609600" y="1676400"/>
            <a:ext cx="7620000" cy="1129540"/>
          </a:xfrm>
          <a:prstGeom prst="rect">
            <a:avLst/>
          </a:prstGeom>
          <a:noFill/>
          <a:ln w="9525">
            <a:noFill/>
            <a:miter lim="800000"/>
            <a:headEnd/>
            <a:tailEnd/>
          </a:ln>
          <a:effectLst/>
        </p:spPr>
        <p:txBody>
          <a:bodyPr wrap="square" tIns="0">
            <a:spAutoFit/>
          </a:bodyPr>
          <a:lstStyle/>
          <a:p>
            <a:pPr marL="609600" indent="-609600" algn="ctr">
              <a:buFont typeface="Wingdings" pitchFamily="2" charset="2"/>
              <a:buNone/>
              <a:defRPr/>
            </a:pPr>
            <a:endParaRPr lang="en-US" sz="3200" dirty="0">
              <a:solidFill>
                <a:srgbClr val="003366"/>
              </a:solidFill>
              <a:effectLst>
                <a:outerShdw blurRad="38100" dist="38100" dir="2700000" algn="tl">
                  <a:srgbClr val="C0C0C0"/>
                </a:outerShdw>
              </a:effectLst>
            </a:endParaRPr>
          </a:p>
          <a:p>
            <a:pPr marL="609600" indent="-609600" algn="ctr">
              <a:buFont typeface="Wingdings" pitchFamily="2" charset="2"/>
              <a:buNone/>
              <a:defRPr/>
            </a:pPr>
            <a:r>
              <a:rPr lang="en-US" sz="3200" b="1" dirty="0" smtClean="0">
                <a:solidFill>
                  <a:schemeClr val="bg1"/>
                </a:solidFill>
                <a:latin typeface="+mn-lt"/>
              </a:rPr>
              <a:t>Thank you for your attention!</a:t>
            </a:r>
            <a:endParaRPr lang="mk-MK" sz="3200" b="1" dirty="0">
              <a:solidFill>
                <a:schemeClr val="bg1"/>
              </a:solidFill>
              <a:latin typeface="+mn-lt"/>
            </a:endParaRPr>
          </a:p>
        </p:txBody>
      </p:sp>
      <p:pic>
        <p:nvPicPr>
          <p:cNvPr id="3" name="Picture 2" descr="09E92DAE783D544B9BE044408F4B2ABC.jpg"/>
          <p:cNvPicPr>
            <a:picLocks noChangeAspect="1"/>
          </p:cNvPicPr>
          <p:nvPr/>
        </p:nvPicPr>
        <p:blipFill>
          <a:blip r:embed="rId2" cstate="print"/>
          <a:stretch>
            <a:fillRect/>
          </a:stretch>
        </p:blipFill>
        <p:spPr>
          <a:xfrm>
            <a:off x="609600" y="3581400"/>
            <a:ext cx="2362200" cy="2940050"/>
          </a:xfrm>
          <a:prstGeom prst="rect">
            <a:avLst/>
          </a:prstGeom>
          <a:blipFill dpi="0" rotWithShape="1">
            <a:blip r:embed="rId3" cstate="print">
              <a:alphaModFix amt="40000"/>
            </a:blip>
            <a:srcRect/>
            <a:tile tx="0" ty="0" sx="100000" sy="100000" flip="none" algn="tl"/>
          </a:blipFill>
          <a:effectLst>
            <a:outerShdw blurRad="50800" dist="50800" sx="1000" sy="1000" algn="ctr" rotWithShape="0">
              <a:srgbClr val="000000"/>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chemeClr val="bg2"/>
                </a:solidFill>
                <a:effectLst/>
              </a:rPr>
              <a:t>Why now? </a:t>
            </a:r>
          </a:p>
        </p:txBody>
      </p:sp>
      <p:sp>
        <p:nvSpPr>
          <p:cNvPr id="7171" name="Rectangle 5"/>
          <p:cNvSpPr>
            <a:spLocks noGrp="1" noChangeArrowheads="1"/>
          </p:cNvSpPr>
          <p:nvPr>
            <p:ph type="body" sz="half" idx="4294967295"/>
          </p:nvPr>
        </p:nvSpPr>
        <p:spPr bwMode="auto">
          <a:xfrm>
            <a:off x="457200" y="1600200"/>
            <a:ext cx="7924800" cy="4343400"/>
          </a:xfrm>
          <a:prstGeom prst="rect">
            <a:avLst/>
          </a:prstGeom>
          <a:noFill/>
          <a:ln>
            <a:miter lim="800000"/>
            <a:headEnd/>
            <a:tailEnd/>
          </a:ln>
        </p:spPr>
        <p:txBody>
          <a:bodyPr/>
          <a:lstStyle/>
          <a:p>
            <a:r>
              <a:rPr lang="en-US" sz="2000" dirty="0" smtClean="0">
                <a:solidFill>
                  <a:schemeClr val="bg2"/>
                </a:solidFill>
                <a:effectLst/>
              </a:rPr>
              <a:t>“...</a:t>
            </a:r>
            <a:r>
              <a:rPr lang="en-US" sz="2000" i="1" dirty="0" smtClean="0">
                <a:solidFill>
                  <a:schemeClr val="bg2"/>
                </a:solidFill>
                <a:effectLst/>
              </a:rPr>
              <a:t>the crisis has demonstrated a need to improve the communication of official statistics and advance the interaction among the academic, policy and statistical communities</a:t>
            </a:r>
            <a:r>
              <a:rPr lang="en-US" sz="2000" dirty="0" smtClean="0">
                <a:solidFill>
                  <a:schemeClr val="bg2"/>
                </a:solidFill>
                <a:effectLst/>
              </a:rPr>
              <a:t>.” (The G-20 Report on Financial Crisis and Information Gaps) </a:t>
            </a:r>
          </a:p>
          <a:p>
            <a:r>
              <a:rPr lang="en-US" sz="2000" dirty="0" smtClean="0">
                <a:solidFill>
                  <a:schemeClr val="bg2"/>
                </a:solidFill>
                <a:effectLst/>
              </a:rPr>
              <a:t>Recommendations G-20 Data Gaps Initiative (DGI): “</a:t>
            </a:r>
            <a:r>
              <a:rPr lang="en-US" sz="2000" i="1" dirty="0" smtClean="0">
                <a:solidFill>
                  <a:schemeClr val="bg2"/>
                </a:solidFill>
                <a:effectLst/>
              </a:rPr>
              <a:t>There is also a need to improve the communication of official statistics, as in some instances </a:t>
            </a:r>
            <a:r>
              <a:rPr lang="en-US" sz="2000" b="1" i="1" dirty="0" smtClean="0">
                <a:solidFill>
                  <a:srgbClr val="FF0000"/>
                </a:solidFill>
                <a:effectLst/>
              </a:rPr>
              <a:t>users were not fully aware of the available data series</a:t>
            </a:r>
            <a:r>
              <a:rPr lang="en-US" sz="2000" i="1" dirty="0" smtClean="0">
                <a:solidFill>
                  <a:schemeClr val="bg2"/>
                </a:solidFill>
                <a:effectLst/>
              </a:rPr>
              <a:t> to address critical policy issues.</a:t>
            </a:r>
            <a:r>
              <a:rPr lang="en-US" sz="2000" dirty="0" smtClean="0">
                <a:solidFill>
                  <a:schemeClr val="bg2"/>
                </a:solidFill>
                <a:effectLst/>
              </a:rPr>
              <a:t>”</a:t>
            </a:r>
          </a:p>
          <a:p>
            <a:r>
              <a:rPr lang="en-US" sz="2000" dirty="0" smtClean="0">
                <a:solidFill>
                  <a:schemeClr val="bg2"/>
                </a:solidFill>
                <a:effectLst/>
              </a:rPr>
              <a:t>the Principal Global Indicators website http://www.principalglobalindicators.org/default.aspx) to promote comparable data sets for the real, financial, government and external sectors of the G-20 economies, and economies with systemically important financial sectors </a:t>
            </a:r>
          </a:p>
          <a:p>
            <a:endParaRPr lang="en-US" sz="2000" dirty="0" smtClean="0">
              <a:solidFill>
                <a:schemeClr val="bg2"/>
              </a:solidFill>
              <a:effectLst/>
            </a:endParaRPr>
          </a:p>
          <a:p>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chemeClr val="bg2"/>
                </a:solidFill>
                <a:effectLst/>
              </a:rPr>
              <a:t>What is in the theory? </a:t>
            </a:r>
          </a:p>
        </p:txBody>
      </p:sp>
      <p:sp>
        <p:nvSpPr>
          <p:cNvPr id="7171" name="Rectangle 5"/>
          <p:cNvSpPr>
            <a:spLocks noGrp="1" noChangeArrowheads="1"/>
          </p:cNvSpPr>
          <p:nvPr>
            <p:ph type="body" sz="half" idx="4294967295"/>
          </p:nvPr>
        </p:nvSpPr>
        <p:spPr bwMode="auto">
          <a:xfrm>
            <a:off x="457200" y="1371600"/>
            <a:ext cx="8001000" cy="5181600"/>
          </a:xfrm>
          <a:prstGeom prst="rect">
            <a:avLst/>
          </a:prstGeom>
          <a:noFill/>
          <a:ln>
            <a:miter lim="800000"/>
            <a:headEnd/>
            <a:tailEnd/>
          </a:ln>
        </p:spPr>
        <p:txBody>
          <a:bodyPr/>
          <a:lstStyle/>
          <a:p>
            <a:r>
              <a:rPr lang="en-US" sz="2000" dirty="0" smtClean="0">
                <a:solidFill>
                  <a:schemeClr val="bg2"/>
                </a:solidFill>
                <a:effectLst/>
              </a:rPr>
              <a:t>Main components of the communication process</a:t>
            </a:r>
            <a:r>
              <a:rPr lang="en-US" sz="2000" baseline="30000" dirty="0" smtClean="0">
                <a:solidFill>
                  <a:schemeClr val="bg2"/>
                </a:solidFill>
                <a:effectLst/>
              </a:rPr>
              <a:t>1</a:t>
            </a:r>
            <a:r>
              <a:rPr lang="en-US" sz="2000" dirty="0" smtClean="0">
                <a:solidFill>
                  <a:schemeClr val="bg2"/>
                </a:solidFill>
                <a:effectLst/>
              </a:rPr>
              <a:t> </a:t>
            </a:r>
          </a:p>
          <a:p>
            <a:pPr>
              <a:buFont typeface="Wingdings" pitchFamily="2" charset="2"/>
              <a:buChar char="Ø"/>
            </a:pPr>
            <a:r>
              <a:rPr lang="en-US" sz="2000" dirty="0" smtClean="0">
                <a:solidFill>
                  <a:schemeClr val="bg2"/>
                </a:solidFill>
                <a:effectLst/>
              </a:rPr>
              <a:t>The transmitter. – the statisticians</a:t>
            </a:r>
          </a:p>
          <a:p>
            <a:pPr>
              <a:buFont typeface="Wingdings" pitchFamily="2" charset="2"/>
              <a:buChar char="Ø"/>
            </a:pPr>
            <a:r>
              <a:rPr lang="en-US" sz="2000" dirty="0" smtClean="0">
                <a:solidFill>
                  <a:schemeClr val="bg2"/>
                </a:solidFill>
                <a:effectLst/>
              </a:rPr>
              <a:t>The receiver – the “audience.”, generally divided five categories, (a) experts, (b) politicians and policy makers, (b) students, (c) statistical data users, (d) not specialized.</a:t>
            </a:r>
          </a:p>
          <a:p>
            <a:pPr>
              <a:buFont typeface="Wingdings" pitchFamily="2" charset="2"/>
              <a:buChar char="Ø"/>
            </a:pPr>
            <a:r>
              <a:rPr lang="en-US" sz="2000" dirty="0" smtClean="0">
                <a:solidFill>
                  <a:schemeClr val="bg2"/>
                </a:solidFill>
                <a:effectLst/>
              </a:rPr>
              <a:t>The channel – auditory (“listening” explanation),  visual (“looking”), and kinetic “doing”, requiring practical exercises)</a:t>
            </a:r>
          </a:p>
          <a:p>
            <a:pPr>
              <a:buFont typeface="Wingdings" pitchFamily="2" charset="2"/>
              <a:buChar char="Ø"/>
            </a:pPr>
            <a:r>
              <a:rPr lang="en-US" sz="2000" dirty="0" smtClean="0">
                <a:solidFill>
                  <a:schemeClr val="bg2"/>
                </a:solidFill>
                <a:effectLst/>
              </a:rPr>
              <a:t>The message – the statistics – data, comments, methodologies</a:t>
            </a:r>
          </a:p>
          <a:p>
            <a:pPr>
              <a:buFont typeface="Wingdings" pitchFamily="2" charset="2"/>
              <a:buChar char="Ø"/>
            </a:pPr>
            <a:r>
              <a:rPr lang="en-US" sz="2000" dirty="0" smtClean="0">
                <a:solidFill>
                  <a:schemeClr val="bg2"/>
                </a:solidFill>
                <a:effectLst/>
              </a:rPr>
              <a:t>Code – the outline, the tools and the cloths</a:t>
            </a:r>
          </a:p>
          <a:p>
            <a:pPr>
              <a:buFont typeface="Wingdings" pitchFamily="2" charset="2"/>
              <a:buChar char="Ø"/>
            </a:pPr>
            <a:r>
              <a:rPr lang="en-US" sz="2000" dirty="0" smtClean="0">
                <a:solidFill>
                  <a:schemeClr val="bg2"/>
                </a:solidFill>
                <a:effectLst/>
              </a:rPr>
              <a:t>Context - situation or occasion</a:t>
            </a:r>
          </a:p>
          <a:p>
            <a:pPr>
              <a:buFont typeface="Wingdings" pitchFamily="2" charset="2"/>
              <a:buChar char="Ø"/>
            </a:pPr>
            <a:r>
              <a:rPr lang="en-US" sz="2000" dirty="0" smtClean="0">
                <a:solidFill>
                  <a:schemeClr val="bg2"/>
                </a:solidFill>
                <a:effectLst/>
              </a:rPr>
              <a:t>Feedback – possibility to adjust to receiver’s needs</a:t>
            </a:r>
          </a:p>
          <a:p>
            <a:pPr>
              <a:buFont typeface="Wingdings" pitchFamily="2" charset="2"/>
              <a:buChar char="Ø"/>
            </a:pPr>
            <a:r>
              <a:rPr lang="en-US" sz="2000" dirty="0" smtClean="0">
                <a:solidFill>
                  <a:schemeClr val="bg2"/>
                </a:solidFill>
                <a:effectLst/>
              </a:rPr>
              <a:t>Noise - elements disturbing the communication</a:t>
            </a:r>
          </a:p>
          <a:p>
            <a:r>
              <a:rPr lang="en-US" sz="1400" baseline="30000" dirty="0" smtClean="0">
                <a:solidFill>
                  <a:schemeClr val="bg2"/>
                </a:solidFill>
                <a:effectLst/>
              </a:rPr>
              <a:t>1</a:t>
            </a:r>
            <a:r>
              <a:rPr lang="en-US" sz="1400" dirty="0" smtClean="0">
                <a:solidFill>
                  <a:schemeClr val="bg2"/>
                </a:solidFill>
                <a:effectLst/>
              </a:rPr>
              <a:t>For details, see </a:t>
            </a:r>
            <a:r>
              <a:rPr lang="en-US" sz="1400" dirty="0" err="1" smtClean="0">
                <a:solidFill>
                  <a:schemeClr val="bg2"/>
                </a:solidFill>
                <a:effectLst/>
              </a:rPr>
              <a:t>Maggino</a:t>
            </a:r>
            <a:r>
              <a:rPr lang="en-US" sz="1400" dirty="0" smtClean="0">
                <a:solidFill>
                  <a:schemeClr val="bg2"/>
                </a:solidFill>
                <a:effectLst/>
              </a:rPr>
              <a:t>, Prof. </a:t>
            </a:r>
            <a:r>
              <a:rPr lang="en-US" sz="1400" dirty="0" err="1" smtClean="0">
                <a:solidFill>
                  <a:schemeClr val="bg2"/>
                </a:solidFill>
                <a:effectLst/>
              </a:rPr>
              <a:t>Filomena</a:t>
            </a:r>
            <a:r>
              <a:rPr lang="en-US" sz="1400" dirty="0" smtClean="0">
                <a:solidFill>
                  <a:schemeClr val="bg2"/>
                </a:solidFill>
                <a:effectLst/>
              </a:rPr>
              <a:t> and Trapani, Dr. Marco (2009) Presenting and communicating statistics: principles, components, and their quality assessment: a proposal. In Proceedings NTTS, New Techniques and Technologies for Statistics, pages pp. 47-56, Brussels, European Commission, EUROSTAT.</a:t>
            </a:r>
          </a:p>
          <a:p>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idx="4294967295"/>
          </p:nvPr>
        </p:nvSpPr>
        <p:spPr bwMode="auto">
          <a:xfrm>
            <a:off x="457200" y="990600"/>
            <a:ext cx="8229600" cy="609600"/>
          </a:xfrm>
          <a:prstGeom prst="rect">
            <a:avLst/>
          </a:prstGeom>
          <a:noFill/>
          <a:ln>
            <a:miter lim="800000"/>
            <a:headEnd/>
            <a:tailEnd/>
          </a:ln>
        </p:spPr>
        <p:txBody>
          <a:bodyPr/>
          <a:lstStyle/>
          <a:p>
            <a:pPr algn="l"/>
            <a:r>
              <a:rPr lang="en-US" sz="2400" b="1" dirty="0" smtClean="0">
                <a:solidFill>
                  <a:schemeClr val="bg2"/>
                </a:solidFill>
                <a:effectLst/>
              </a:rPr>
              <a:t>Perception by the public - 1</a:t>
            </a:r>
            <a:r>
              <a:rPr lang="en-US" sz="2400" dirty="0" smtClean="0">
                <a:solidFill>
                  <a:schemeClr val="bg2"/>
                </a:solidFill>
                <a:effectLst/>
              </a:rPr>
              <a:t> </a:t>
            </a:r>
            <a:endParaRPr lang="en-US" sz="2000" b="1" dirty="0" smtClean="0">
              <a:solidFill>
                <a:schemeClr val="bg2"/>
              </a:solidFill>
              <a:effectLst/>
            </a:endParaRPr>
          </a:p>
        </p:txBody>
      </p:sp>
      <p:sp>
        <p:nvSpPr>
          <p:cNvPr id="8195" name="Rectangle 5"/>
          <p:cNvSpPr>
            <a:spLocks noGrp="1" noChangeArrowheads="1"/>
          </p:cNvSpPr>
          <p:nvPr>
            <p:ph type="body" sz="half" idx="4294967295"/>
          </p:nvPr>
        </p:nvSpPr>
        <p:spPr bwMode="auto">
          <a:xfrm>
            <a:off x="457200" y="1676400"/>
            <a:ext cx="5181600" cy="4449763"/>
          </a:xfrm>
          <a:prstGeom prst="rect">
            <a:avLst/>
          </a:prstGeom>
          <a:noFill/>
          <a:ln>
            <a:noFill/>
            <a:miter lim="800000"/>
            <a:headEnd/>
            <a:tailEnd/>
          </a:ln>
        </p:spPr>
        <p:txBody>
          <a:bodyPr/>
          <a:lstStyle/>
          <a:p>
            <a:r>
              <a:rPr lang="en-US" sz="1800" dirty="0" smtClean="0">
                <a:solidFill>
                  <a:schemeClr val="bg2"/>
                </a:solidFill>
                <a:effectLst/>
              </a:rPr>
              <a:t>Statistics is a necessary evil and best left to those bent that way – just give us the numbers! </a:t>
            </a:r>
          </a:p>
          <a:p>
            <a:r>
              <a:rPr lang="en-US" sz="1800" dirty="0" smtClean="0">
                <a:solidFill>
                  <a:schemeClr val="bg2"/>
                </a:solidFill>
                <a:effectLst/>
              </a:rPr>
              <a:t>necessary analytical tool </a:t>
            </a:r>
          </a:p>
          <a:p>
            <a:r>
              <a:rPr lang="en-US" sz="1800" dirty="0" smtClean="0">
                <a:solidFill>
                  <a:schemeClr val="bg2"/>
                </a:solidFill>
                <a:effectLst/>
              </a:rPr>
              <a:t>bombarding with too many mind-numbing numbers </a:t>
            </a:r>
          </a:p>
          <a:p>
            <a:r>
              <a:rPr lang="en-US" sz="1800" dirty="0" smtClean="0">
                <a:solidFill>
                  <a:schemeClr val="bg2"/>
                </a:solidFill>
                <a:effectLst/>
              </a:rPr>
              <a:t>expert users and occasional users struggle to navigate their way through the multiple places in which statistics are published</a:t>
            </a:r>
          </a:p>
          <a:p>
            <a:r>
              <a:rPr lang="en-US" sz="1800" dirty="0" smtClean="0">
                <a:solidFill>
                  <a:schemeClr val="bg2"/>
                </a:solidFill>
                <a:effectLst/>
              </a:rPr>
              <a:t>good statistics should underpin all public policy</a:t>
            </a:r>
          </a:p>
          <a:p>
            <a:r>
              <a:rPr lang="en-US" sz="1800" dirty="0" smtClean="0">
                <a:solidFill>
                  <a:schemeClr val="bg2"/>
                </a:solidFill>
                <a:effectLst/>
              </a:rPr>
              <a:t>statistical writing can bring data to life, making it real, relevant and meaningful to the audience</a:t>
            </a:r>
          </a:p>
        </p:txBody>
      </p:sp>
      <p:sp>
        <p:nvSpPr>
          <p:cNvPr id="8196" name="Rectangle 6"/>
          <p:cNvSpPr>
            <a:spLocks noGrp="1" noChangeArrowheads="1"/>
          </p:cNvSpPr>
          <p:nvPr>
            <p:ph type="body" sz="half" idx="4294967295"/>
          </p:nvPr>
        </p:nvSpPr>
        <p:spPr bwMode="auto">
          <a:xfrm>
            <a:off x="6019800" y="2819399"/>
            <a:ext cx="2667000" cy="1219201"/>
          </a:xfrm>
          <a:prstGeom prst="rect">
            <a:avLst/>
          </a:prstGeom>
          <a:noFill/>
          <a:ln>
            <a:solidFill>
              <a:schemeClr val="accent2"/>
            </a:solidFill>
            <a:miter lim="800000"/>
            <a:headEnd/>
            <a:tailEnd/>
          </a:ln>
        </p:spPr>
        <p:txBody>
          <a:bodyPr/>
          <a:lstStyle/>
          <a:p>
            <a:pPr>
              <a:buNone/>
            </a:pPr>
            <a:endParaRPr lang="en-US" sz="1800" dirty="0" smtClean="0">
              <a:solidFill>
                <a:schemeClr val="bg2"/>
              </a:solidFill>
              <a:effectLst/>
            </a:endParaRPr>
          </a:p>
        </p:txBody>
      </p:sp>
      <p:pic>
        <p:nvPicPr>
          <p:cNvPr id="2050" name="Picture 2" descr="F:\Govori\12491986-media-human-mobile-the-development-of-global-communications-communication-in-mobile-and-internet-net.jpg"/>
          <p:cNvPicPr>
            <a:picLocks noChangeAspect="1" noChangeArrowheads="1"/>
          </p:cNvPicPr>
          <p:nvPr/>
        </p:nvPicPr>
        <p:blipFill>
          <a:blip r:embed="rId2" cstate="print"/>
          <a:srcRect/>
          <a:stretch>
            <a:fillRect/>
          </a:stretch>
        </p:blipFill>
        <p:spPr bwMode="auto">
          <a:xfrm>
            <a:off x="5867400" y="1905000"/>
            <a:ext cx="2971800" cy="2819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chemeClr val="bg2"/>
                </a:solidFill>
                <a:effectLst/>
              </a:rPr>
              <a:t>Perception by the public - 2</a:t>
            </a:r>
          </a:p>
        </p:txBody>
      </p:sp>
      <p:sp>
        <p:nvSpPr>
          <p:cNvPr id="7171" name="Rectangle 5"/>
          <p:cNvSpPr>
            <a:spLocks noGrp="1" noChangeArrowheads="1"/>
          </p:cNvSpPr>
          <p:nvPr>
            <p:ph type="body" sz="half" idx="4294967295"/>
          </p:nvPr>
        </p:nvSpPr>
        <p:spPr bwMode="auto">
          <a:xfrm>
            <a:off x="457200" y="1676400"/>
            <a:ext cx="8458200" cy="4267200"/>
          </a:xfrm>
          <a:prstGeom prst="rect">
            <a:avLst/>
          </a:prstGeom>
          <a:noFill/>
          <a:ln>
            <a:miter lim="800000"/>
            <a:headEnd/>
            <a:tailEnd/>
          </a:ln>
        </p:spPr>
        <p:txBody>
          <a:bodyPr/>
          <a:lstStyle/>
          <a:p>
            <a:pPr algn="just"/>
            <a:r>
              <a:rPr lang="en-US" sz="2000" dirty="0" smtClean="0">
                <a:solidFill>
                  <a:schemeClr val="bg2"/>
                </a:solidFill>
                <a:effectLst/>
              </a:rPr>
              <a:t>Are we trustworthy? – Does the public believe the institution</a:t>
            </a:r>
          </a:p>
          <a:p>
            <a:pPr algn="just"/>
            <a:r>
              <a:rPr lang="en-US" sz="2000" dirty="0" smtClean="0">
                <a:solidFill>
                  <a:schemeClr val="bg2"/>
                </a:solidFill>
                <a:effectLst/>
              </a:rPr>
              <a:t>DQAF – Data Quality Dimensions</a:t>
            </a:r>
          </a:p>
          <a:p>
            <a:pPr lvl="1" algn="just">
              <a:buFont typeface="Wingdings" pitchFamily="2" charset="2"/>
              <a:buChar char="v"/>
            </a:pPr>
            <a:r>
              <a:rPr lang="en-US" sz="2000" dirty="0" smtClean="0">
                <a:solidFill>
                  <a:schemeClr val="bg2"/>
                </a:solidFill>
                <a:effectLst/>
              </a:rPr>
              <a:t>Integrity – Professionalism, Transparency</a:t>
            </a:r>
          </a:p>
          <a:p>
            <a:pPr lvl="1" algn="just">
              <a:buFont typeface="Wingdings" pitchFamily="2" charset="2"/>
              <a:buChar char="v"/>
            </a:pPr>
            <a:r>
              <a:rPr lang="en-US" sz="2000" dirty="0" smtClean="0">
                <a:solidFill>
                  <a:schemeClr val="bg2"/>
                </a:solidFill>
                <a:effectLst/>
              </a:rPr>
              <a:t>Methodological Soundness </a:t>
            </a:r>
          </a:p>
          <a:p>
            <a:pPr lvl="1" algn="just">
              <a:buFont typeface="Wingdings" pitchFamily="2" charset="2"/>
              <a:buChar char="v"/>
            </a:pPr>
            <a:r>
              <a:rPr lang="en-US" sz="2000" dirty="0" smtClean="0">
                <a:solidFill>
                  <a:schemeClr val="bg2"/>
                </a:solidFill>
                <a:effectLst/>
              </a:rPr>
              <a:t>Accuracy and reliability –Data Sources, Data Revisions</a:t>
            </a:r>
          </a:p>
          <a:p>
            <a:pPr lvl="1" algn="just">
              <a:buFont typeface="Wingdings" pitchFamily="2" charset="2"/>
              <a:buChar char="v"/>
            </a:pPr>
            <a:r>
              <a:rPr lang="en-US" sz="2000" dirty="0" smtClean="0">
                <a:solidFill>
                  <a:schemeClr val="bg2"/>
                </a:solidFill>
                <a:effectLst/>
              </a:rPr>
              <a:t>Serviceability – Periodicity, Timeliness, Consistency</a:t>
            </a:r>
          </a:p>
          <a:p>
            <a:pPr lvl="1" algn="just">
              <a:buFont typeface="Wingdings" pitchFamily="2" charset="2"/>
              <a:buChar char="v"/>
            </a:pPr>
            <a:r>
              <a:rPr lang="en-US" sz="2000" dirty="0" smtClean="0">
                <a:solidFill>
                  <a:schemeClr val="bg2"/>
                </a:solidFill>
                <a:effectLst/>
              </a:rPr>
              <a:t>Accessibility – of Data and Metadata, Assistance to Users</a:t>
            </a:r>
          </a:p>
          <a:p>
            <a:pPr algn="just"/>
            <a:r>
              <a:rPr lang="en-US" sz="2000" dirty="0" smtClean="0">
                <a:solidFill>
                  <a:schemeClr val="bg2"/>
                </a:solidFill>
                <a:effectLst/>
              </a:rPr>
              <a:t>Basic principles in the Code of Practice of the European Statistics</a:t>
            </a:r>
          </a:p>
          <a:p>
            <a:pPr lvl="1" algn="just">
              <a:buFont typeface="Wingdings" pitchFamily="2" charset="2"/>
              <a:buChar char="v"/>
            </a:pPr>
            <a:r>
              <a:rPr lang="en-US" sz="2000" dirty="0" smtClean="0">
                <a:solidFill>
                  <a:schemeClr val="bg2"/>
                </a:solidFill>
                <a:effectLst/>
              </a:rPr>
              <a:t>Principle 15: Accessibility and Clarity</a:t>
            </a:r>
          </a:p>
          <a:p>
            <a:r>
              <a:rPr lang="en-US" sz="2000" dirty="0" smtClean="0">
                <a:solidFill>
                  <a:schemeClr val="bg2"/>
                </a:solidFill>
                <a:effectLst/>
              </a:rPr>
              <a:t>We can succeed in convincing the public that we are trustworthy, only if they believe that we are meeting all or most of the above criteria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chemeClr val="bg2"/>
                </a:solidFill>
                <a:effectLst/>
              </a:rPr>
              <a:t>The Impact of Good Communication Practices</a:t>
            </a:r>
            <a:br>
              <a:rPr lang="en-US" sz="2400" b="1" dirty="0" smtClean="0">
                <a:solidFill>
                  <a:schemeClr val="bg2"/>
                </a:solidFill>
                <a:effectLst/>
              </a:rPr>
            </a:br>
            <a:endParaRPr lang="en-US" sz="2400" b="1" dirty="0" smtClean="0">
              <a:solidFill>
                <a:schemeClr val="bg2"/>
              </a:solidFill>
              <a:effectLst/>
            </a:endParaRPr>
          </a:p>
        </p:txBody>
      </p:sp>
      <p:sp>
        <p:nvSpPr>
          <p:cNvPr id="7171" name="Rectangle 5"/>
          <p:cNvSpPr>
            <a:spLocks noGrp="1" noChangeArrowheads="1"/>
          </p:cNvSpPr>
          <p:nvPr>
            <p:ph type="body" sz="half" idx="4294967295"/>
          </p:nvPr>
        </p:nvSpPr>
        <p:spPr bwMode="auto">
          <a:xfrm>
            <a:off x="457200" y="1676400"/>
            <a:ext cx="8458200" cy="4267200"/>
          </a:xfrm>
          <a:prstGeom prst="rect">
            <a:avLst/>
          </a:prstGeom>
          <a:noFill/>
          <a:ln>
            <a:miter lim="800000"/>
            <a:headEnd/>
            <a:tailEnd/>
          </a:ln>
        </p:spPr>
        <p:txBody>
          <a:bodyPr/>
          <a:lstStyle/>
          <a:p>
            <a:pPr algn="just"/>
            <a:r>
              <a:rPr lang="en-US" sz="2000" dirty="0" smtClean="0">
                <a:solidFill>
                  <a:schemeClr val="bg2"/>
                </a:solidFill>
                <a:effectLst/>
              </a:rPr>
              <a:t>Increase public awareness of economic developments and provide relevant information for potential users</a:t>
            </a:r>
          </a:p>
          <a:p>
            <a:pPr algn="just"/>
            <a:r>
              <a:rPr lang="en-US" sz="2000" dirty="0" smtClean="0">
                <a:solidFill>
                  <a:schemeClr val="bg2"/>
                </a:solidFill>
                <a:effectLst/>
              </a:rPr>
              <a:t>Transparent disclosure of statistical information used for monetary policy decisions, available also to the general public, can increase the recognition of sound economic policies and evidence-based decision making by policy makers</a:t>
            </a:r>
          </a:p>
          <a:p>
            <a:pPr algn="just"/>
            <a:r>
              <a:rPr lang="en-US" sz="2000" dirty="0" smtClean="0">
                <a:solidFill>
                  <a:schemeClr val="bg2"/>
                </a:solidFill>
                <a:effectLst/>
              </a:rPr>
              <a:t>Comprehensive and timely statistics can be basis of analysis for scientific purposes, as well as for specific targeted analysis of corporations, as well as for political debate</a:t>
            </a:r>
          </a:p>
          <a:p>
            <a:pPr algn="just"/>
            <a:r>
              <a:rPr lang="en-US" sz="2000" dirty="0" smtClean="0">
                <a:solidFill>
                  <a:schemeClr val="bg2"/>
                </a:solidFill>
                <a:effectLst/>
              </a:rPr>
              <a:t>Regular and timely information from credible statistical producers can affect markets and influence overall stability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idx="4294967295"/>
          </p:nvPr>
        </p:nvSpPr>
        <p:spPr bwMode="auto">
          <a:xfrm>
            <a:off x="457200" y="914400"/>
            <a:ext cx="8229600" cy="503238"/>
          </a:xfrm>
          <a:prstGeom prst="rect">
            <a:avLst/>
          </a:prstGeom>
          <a:noFill/>
          <a:ln>
            <a:miter lim="800000"/>
            <a:headEnd/>
            <a:tailEnd/>
          </a:ln>
        </p:spPr>
        <p:txBody>
          <a:bodyPr/>
          <a:lstStyle/>
          <a:p>
            <a:pPr algn="l"/>
            <a:r>
              <a:rPr lang="en-US" sz="2400" b="1" dirty="0" smtClean="0">
                <a:solidFill>
                  <a:schemeClr val="bg2"/>
                </a:solidFill>
                <a:effectLst/>
              </a:rPr>
              <a:t>Measuring whether communication is adequate</a:t>
            </a:r>
          </a:p>
        </p:txBody>
      </p:sp>
      <p:sp>
        <p:nvSpPr>
          <p:cNvPr id="7171" name="Rectangle 5"/>
          <p:cNvSpPr>
            <a:spLocks noGrp="1" noChangeArrowheads="1"/>
          </p:cNvSpPr>
          <p:nvPr>
            <p:ph type="body" sz="half" idx="4294967295"/>
          </p:nvPr>
        </p:nvSpPr>
        <p:spPr bwMode="auto">
          <a:xfrm>
            <a:off x="457200" y="1600200"/>
            <a:ext cx="7924800" cy="4343400"/>
          </a:xfrm>
          <a:prstGeom prst="rect">
            <a:avLst/>
          </a:prstGeom>
          <a:noFill/>
          <a:ln>
            <a:miter lim="800000"/>
            <a:headEnd/>
            <a:tailEnd/>
          </a:ln>
        </p:spPr>
        <p:txBody>
          <a:bodyPr/>
          <a:lstStyle/>
          <a:p>
            <a:pPr algn="just"/>
            <a:r>
              <a:rPr lang="en-US" sz="2000" dirty="0" smtClean="0">
                <a:solidFill>
                  <a:schemeClr val="bg2"/>
                </a:solidFill>
                <a:effectLst/>
              </a:rPr>
              <a:t>Self assessment activities</a:t>
            </a:r>
          </a:p>
          <a:p>
            <a:pPr algn="just"/>
            <a:r>
              <a:rPr lang="en-US" sz="2000" dirty="0" smtClean="0">
                <a:solidFill>
                  <a:schemeClr val="bg2"/>
                </a:solidFill>
                <a:effectLst/>
              </a:rPr>
              <a:t>Analysis of communication practices of other statistical producers</a:t>
            </a:r>
          </a:p>
          <a:p>
            <a:pPr algn="just"/>
            <a:r>
              <a:rPr lang="en-US" sz="2000" dirty="0" smtClean="0">
                <a:solidFill>
                  <a:schemeClr val="bg2"/>
                </a:solidFill>
                <a:effectLst/>
              </a:rPr>
              <a:t>Undertaking studies on particular aspects of communication (ex. House of Commons Public Administration Select Committee “Communicating statistics: Not just true but also fair http://www.parliament.uk/pasc)</a:t>
            </a:r>
          </a:p>
          <a:p>
            <a:pPr algn="just"/>
            <a:r>
              <a:rPr lang="en-US" sz="2000" dirty="0" smtClean="0">
                <a:solidFill>
                  <a:schemeClr val="bg2"/>
                </a:solidFill>
                <a:effectLst/>
              </a:rPr>
              <a:t>Organizing surveys on certain aspects of communicating statistics – receiving feedback from the users </a:t>
            </a:r>
          </a:p>
          <a:p>
            <a:pPr algn="just"/>
            <a:r>
              <a:rPr lang="en-US" sz="2000" dirty="0" smtClean="0">
                <a:solidFill>
                  <a:schemeClr val="bg2"/>
                </a:solidFill>
                <a:effectLst/>
              </a:rPr>
              <a:t>Receiving feedback on a daily basis - establishing channels for  regular communication with the users – 24h open telephone line (ex. Statistics Hotline – </a:t>
            </a:r>
            <a:r>
              <a:rPr lang="en-US" sz="2000" dirty="0" err="1" smtClean="0">
                <a:solidFill>
                  <a:schemeClr val="bg2"/>
                </a:solidFill>
                <a:effectLst/>
              </a:rPr>
              <a:t>OeNB</a:t>
            </a:r>
            <a:r>
              <a:rPr lang="en-US" sz="2000" dirty="0" smtClean="0">
                <a:solidFill>
                  <a:schemeClr val="bg2"/>
                </a:solidFill>
                <a:effectLst/>
              </a:rPr>
              <a:t>), User Support e-mail address</a:t>
            </a:r>
          </a:p>
          <a:p>
            <a:endParaRPr lang="en-US" sz="2000" dirty="0" smtClean="0">
              <a:solidFill>
                <a:schemeClr val="bg2"/>
              </a:solidFill>
              <a:effectLst/>
            </a:endParaRPr>
          </a:p>
          <a:p>
            <a:endParaRPr lang="en-US" sz="2000" dirty="0" smtClean="0">
              <a:solidFill>
                <a:schemeClr val="bg2"/>
              </a:solidFill>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bwMode="auto">
          <a:xfrm>
            <a:off x="457200" y="762000"/>
            <a:ext cx="8229600" cy="533400"/>
          </a:xfrm>
          <a:prstGeom prst="rect">
            <a:avLst/>
          </a:prstGeom>
          <a:noFill/>
          <a:ln>
            <a:miter lim="800000"/>
            <a:headEnd/>
            <a:tailEnd/>
          </a:ln>
        </p:spPr>
        <p:txBody>
          <a:bodyPr/>
          <a:lstStyle/>
          <a:p>
            <a:r>
              <a:rPr lang="en-US" sz="2400" b="1" dirty="0" smtClean="0">
                <a:solidFill>
                  <a:schemeClr val="bg2"/>
                </a:solidFill>
                <a:effectLst/>
              </a:rPr>
              <a:t>Current practices at the NBRM</a:t>
            </a:r>
            <a:br>
              <a:rPr lang="en-US" sz="2400" b="1" dirty="0" smtClean="0">
                <a:solidFill>
                  <a:schemeClr val="bg2"/>
                </a:solidFill>
                <a:effectLst/>
              </a:rPr>
            </a:br>
            <a:endParaRPr lang="en-US" sz="2400" b="1" dirty="0" smtClean="0">
              <a:solidFill>
                <a:schemeClr val="bg2"/>
              </a:solidFill>
              <a:effectLst/>
            </a:endParaRPr>
          </a:p>
        </p:txBody>
      </p:sp>
      <p:sp>
        <p:nvSpPr>
          <p:cNvPr id="9219" name="Rectangle 9"/>
          <p:cNvSpPr>
            <a:spLocks noGrp="1" noChangeArrowheads="1"/>
          </p:cNvSpPr>
          <p:nvPr>
            <p:ph sz="half" idx="1"/>
          </p:nvPr>
        </p:nvSpPr>
        <p:spPr bwMode="auto">
          <a:xfrm>
            <a:off x="457200" y="1371600"/>
            <a:ext cx="4114800" cy="5181600"/>
          </a:xfrm>
          <a:prstGeom prst="rect">
            <a:avLst/>
          </a:prstGeom>
          <a:noFill/>
          <a:ln>
            <a:miter lim="800000"/>
            <a:headEnd/>
            <a:tailEnd/>
          </a:ln>
        </p:spPr>
        <p:txBody>
          <a:bodyPr/>
          <a:lstStyle/>
          <a:p>
            <a:pPr>
              <a:buFont typeface="Tahoma" pitchFamily="34" charset="0"/>
              <a:buChar char="√"/>
            </a:pPr>
            <a:r>
              <a:rPr lang="en-US" sz="2000" dirty="0" smtClean="0">
                <a:solidFill>
                  <a:schemeClr val="bg2"/>
                </a:solidFill>
                <a:effectLst/>
              </a:rPr>
              <a:t>Advance Release Calendar</a:t>
            </a:r>
          </a:p>
          <a:p>
            <a:pPr>
              <a:buFont typeface="Tahoma" pitchFamily="34" charset="0"/>
              <a:buChar char="√"/>
            </a:pPr>
            <a:r>
              <a:rPr lang="en-US" sz="2000" dirty="0" smtClean="0">
                <a:solidFill>
                  <a:schemeClr val="bg2"/>
                </a:solidFill>
                <a:effectLst/>
              </a:rPr>
              <a:t>Immediate update of new data releases on NBRM’s home page</a:t>
            </a:r>
          </a:p>
          <a:p>
            <a:pPr>
              <a:buFont typeface="Tahoma" pitchFamily="34" charset="0"/>
              <a:buChar char="√"/>
            </a:pPr>
            <a:r>
              <a:rPr lang="en-US" sz="2000" dirty="0" smtClean="0">
                <a:solidFill>
                  <a:schemeClr val="bg2"/>
                </a:solidFill>
                <a:effectLst/>
              </a:rPr>
              <a:t>All data series available in .</a:t>
            </a:r>
            <a:r>
              <a:rPr lang="en-US" sz="2000" dirty="0" err="1" smtClean="0">
                <a:solidFill>
                  <a:schemeClr val="bg2"/>
                </a:solidFill>
                <a:effectLst/>
              </a:rPr>
              <a:t>xls</a:t>
            </a:r>
            <a:r>
              <a:rPr lang="en-US" sz="2000" dirty="0" smtClean="0">
                <a:solidFill>
                  <a:schemeClr val="bg2"/>
                </a:solidFill>
                <a:effectLst/>
              </a:rPr>
              <a:t> format</a:t>
            </a:r>
          </a:p>
          <a:p>
            <a:pPr>
              <a:buFont typeface="Tahoma" pitchFamily="34" charset="0"/>
              <a:buChar char="√"/>
            </a:pPr>
            <a:r>
              <a:rPr lang="en-US" sz="2000" dirty="0" smtClean="0">
                <a:solidFill>
                  <a:schemeClr val="bg2"/>
                </a:solidFill>
                <a:effectLst/>
              </a:rPr>
              <a:t>All data backed by Methodological explanations documents, regularly updated</a:t>
            </a:r>
          </a:p>
          <a:p>
            <a:pPr>
              <a:buFont typeface="Tahoma" pitchFamily="34" charset="0"/>
              <a:buChar char="√"/>
            </a:pPr>
            <a:r>
              <a:rPr lang="en-US" sz="2000" dirty="0" smtClean="0">
                <a:solidFill>
                  <a:schemeClr val="bg2"/>
                </a:solidFill>
                <a:effectLst/>
              </a:rPr>
              <a:t>User Support e-mail address </a:t>
            </a:r>
            <a:r>
              <a:rPr lang="en-US" sz="2000" dirty="0" smtClean="0">
                <a:solidFill>
                  <a:schemeClr val="bg2"/>
                </a:solidFill>
                <a:effectLst/>
                <a:hlinkClick r:id="rId2"/>
              </a:rPr>
              <a:t>contact.statistika@nbrm.mk</a:t>
            </a:r>
            <a:r>
              <a:rPr lang="en-US" sz="2000" dirty="0" smtClean="0">
                <a:solidFill>
                  <a:schemeClr val="bg2"/>
                </a:solidFill>
                <a:effectLst/>
              </a:rPr>
              <a:t> accessible through NBRM’s website</a:t>
            </a:r>
          </a:p>
          <a:p>
            <a:pPr>
              <a:buFont typeface="Tahoma" pitchFamily="34" charset="0"/>
              <a:buChar char="√"/>
            </a:pPr>
            <a:r>
              <a:rPr lang="en-US" sz="2000" dirty="0" smtClean="0">
                <a:solidFill>
                  <a:schemeClr val="bg2"/>
                </a:solidFill>
                <a:effectLst/>
              </a:rPr>
              <a:t>Internal DMS application  ST service desk – for internal users‘ ad hoc requests</a:t>
            </a:r>
          </a:p>
        </p:txBody>
      </p:sp>
      <p:sp>
        <p:nvSpPr>
          <p:cNvPr id="6" name="Content Placeholder 5"/>
          <p:cNvSpPr>
            <a:spLocks noGrp="1"/>
          </p:cNvSpPr>
          <p:nvPr>
            <p:ph sz="half" idx="2"/>
          </p:nvPr>
        </p:nvSpPr>
        <p:spPr>
          <a:xfrm>
            <a:off x="4648200" y="1371600"/>
            <a:ext cx="4038600" cy="4754563"/>
          </a:xfrm>
        </p:spPr>
        <p:txBody>
          <a:bodyPr/>
          <a:lstStyle/>
          <a:p>
            <a:pPr>
              <a:buClr>
                <a:srgbClr val="FF0000"/>
              </a:buClr>
              <a:buFont typeface="Tahoma" pitchFamily="34" charset="0"/>
              <a:buChar char="×"/>
            </a:pPr>
            <a:r>
              <a:rPr lang="en-US" sz="2000" dirty="0" smtClean="0">
                <a:solidFill>
                  <a:schemeClr val="bg2"/>
                </a:solidFill>
                <a:effectLst/>
              </a:rPr>
              <a:t>No availability of a Statistical Data Warehouse or any search engines for users</a:t>
            </a:r>
          </a:p>
          <a:p>
            <a:pPr>
              <a:buClr>
                <a:srgbClr val="FF0000"/>
              </a:buClr>
              <a:buFont typeface="Tahoma" pitchFamily="34" charset="0"/>
              <a:buChar char="×"/>
            </a:pPr>
            <a:r>
              <a:rPr lang="en-US" sz="2000" dirty="0" smtClean="0">
                <a:solidFill>
                  <a:schemeClr val="bg2"/>
                </a:solidFill>
                <a:effectLst/>
              </a:rPr>
              <a:t>No possibility for users to use or create graphical presentations on the NBRM website</a:t>
            </a:r>
          </a:p>
          <a:p>
            <a:pPr>
              <a:buClr>
                <a:srgbClr val="FF0000"/>
              </a:buClr>
              <a:buFont typeface="Tahoma" pitchFamily="34" charset="0"/>
              <a:buChar char="×"/>
            </a:pPr>
            <a:r>
              <a:rPr lang="en-US" sz="2000" dirty="0" smtClean="0">
                <a:solidFill>
                  <a:schemeClr val="bg2"/>
                </a:solidFill>
                <a:effectLst/>
              </a:rPr>
              <a:t>No regular statistical press releases on the areas of statistics produced by the NBRM</a:t>
            </a:r>
          </a:p>
          <a:p>
            <a:pPr>
              <a:buClr>
                <a:srgbClr val="FF0000"/>
              </a:buClr>
              <a:buFont typeface="Tahoma" pitchFamily="34" charset="0"/>
              <a:buChar char="×"/>
            </a:pPr>
            <a:r>
              <a:rPr lang="en-US" sz="2000" dirty="0" smtClean="0">
                <a:solidFill>
                  <a:schemeClr val="bg2"/>
                </a:solidFill>
                <a:effectLst/>
              </a:rPr>
              <a:t>No possibility for interaction with users such as subscription of users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hirlpool">
  <a:themeElements>
    <a:clrScheme name="Whirlpool 1">
      <a:dk1>
        <a:srgbClr val="000066"/>
      </a:dk1>
      <a:lt1>
        <a:srgbClr val="CCECFF"/>
      </a:lt1>
      <a:dk2>
        <a:srgbClr val="0000CC"/>
      </a:dk2>
      <a:lt2>
        <a:srgbClr val="CCFFFF"/>
      </a:lt2>
      <a:accent1>
        <a:srgbClr val="CC99FF"/>
      </a:accent1>
      <a:accent2>
        <a:srgbClr val="9999FF"/>
      </a:accent2>
      <a:accent3>
        <a:srgbClr val="AAAAE2"/>
      </a:accent3>
      <a:accent4>
        <a:srgbClr val="AEC9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None/>
          <a:tabLst/>
          <a:defRPr kumimoji="1" lang="en-US" sz="3600" b="0" i="0" u="none" strike="noStrike" cap="none" normalizeH="0" baseline="0" smtClean="0">
            <a:ln>
              <a:noFill/>
            </a:ln>
            <a:solidFill>
              <a:schemeClr val="tx1"/>
            </a:solidFill>
            <a:effectLst/>
            <a:latin typeface="MAC C 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None/>
          <a:tabLst/>
          <a:defRPr kumimoji="1" lang="en-US" sz="3600" b="0" i="0" u="none" strike="noStrike" cap="none" normalizeH="0" baseline="0" smtClean="0">
            <a:ln>
              <a:noFill/>
            </a:ln>
            <a:solidFill>
              <a:schemeClr val="tx1"/>
            </a:solidFill>
            <a:effectLst/>
            <a:latin typeface="MAC C Times" pitchFamily="18" charset="0"/>
          </a:defRPr>
        </a:defPPr>
      </a:lstStyle>
    </a:lnDef>
  </a:objectDefaults>
  <a:extraClrSchemeLst>
    <a:extraClrScheme>
      <a:clrScheme name="Whirlpool 1">
        <a:dk1>
          <a:srgbClr val="000066"/>
        </a:dk1>
        <a:lt1>
          <a:srgbClr val="CCECFF"/>
        </a:lt1>
        <a:dk2>
          <a:srgbClr val="0000CC"/>
        </a:dk2>
        <a:lt2>
          <a:srgbClr val="CCFFFF"/>
        </a:lt2>
        <a:accent1>
          <a:srgbClr val="CC99FF"/>
        </a:accent1>
        <a:accent2>
          <a:srgbClr val="9999FF"/>
        </a:accent2>
        <a:accent3>
          <a:srgbClr val="AAAAE2"/>
        </a:accent3>
        <a:accent4>
          <a:srgbClr val="AEC9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CCECFF"/>
        </a:lt1>
        <a:dk2>
          <a:srgbClr val="6699FF"/>
        </a:dk2>
        <a:lt2>
          <a:srgbClr val="CCFFFF"/>
        </a:lt2>
        <a:accent1>
          <a:srgbClr val="CC99FF"/>
        </a:accent1>
        <a:accent2>
          <a:srgbClr val="9999FF"/>
        </a:accent2>
        <a:accent3>
          <a:srgbClr val="B8CAFF"/>
        </a:accent3>
        <a:accent4>
          <a:srgbClr val="AEC9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7633</TotalTime>
  <Words>1654</Words>
  <Application>Microsoft Office PowerPoint</Application>
  <PresentationFormat>On-screen Show (4:3)</PresentationFormat>
  <Paragraphs>139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Whirlpool</vt:lpstr>
      <vt:lpstr>Communication of Statistics  </vt:lpstr>
      <vt:lpstr>Outline</vt:lpstr>
      <vt:lpstr>Why now? </vt:lpstr>
      <vt:lpstr>What is in the theory? </vt:lpstr>
      <vt:lpstr>Perception by the public - 1 </vt:lpstr>
      <vt:lpstr>Perception by the public - 2</vt:lpstr>
      <vt:lpstr>The Impact of Good Communication Practices </vt:lpstr>
      <vt:lpstr>Measuring whether communication is adequate</vt:lpstr>
      <vt:lpstr>Current practices at the NBRM </vt:lpstr>
      <vt:lpstr>Latest activities - 1</vt:lpstr>
      <vt:lpstr>Latest activities -2 Survey on Data Users</vt:lpstr>
      <vt:lpstr>Results from the Survey on Data Users</vt:lpstr>
      <vt:lpstr>Results from the Survey on Data Users</vt:lpstr>
      <vt:lpstr>Results from the Survey on Data Users</vt:lpstr>
      <vt:lpstr>Latest activities -3 Survey on Data Reporters</vt:lpstr>
      <vt:lpstr>Results from the Survey on Data Reporters</vt:lpstr>
      <vt:lpstr>Results from the Survey on Data Reporters</vt:lpstr>
      <vt:lpstr>Results from the Survey on Data Reporters</vt:lpstr>
      <vt:lpstr>Conclusions</vt:lpstr>
      <vt:lpstr>Slide 20</vt:lpstr>
    </vt:vector>
  </TitlesOfParts>
  <Company>Narodna Banka na Republika Makedonija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Godi{en izve{taj 2000</dc:title>
  <dc:creator>nbrm nbrm</dc:creator>
  <cp:lastModifiedBy>Maja Andreevska</cp:lastModifiedBy>
  <cp:revision>711</cp:revision>
  <cp:lastPrinted>2006-04-25T15:07:56Z</cp:lastPrinted>
  <dcterms:created xsi:type="dcterms:W3CDTF">2001-04-12T12:55:17Z</dcterms:created>
  <dcterms:modified xsi:type="dcterms:W3CDTF">2013-09-27T14:27:56Z</dcterms:modified>
</cp:coreProperties>
</file>