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2" r:id="rId1"/>
  </p:sldMasterIdLst>
  <p:notesMasterIdLst>
    <p:notesMasterId r:id="rId21"/>
  </p:notesMasterIdLst>
  <p:handoutMasterIdLst>
    <p:handoutMasterId r:id="rId22"/>
  </p:handoutMasterIdLst>
  <p:sldIdLst>
    <p:sldId id="705" r:id="rId2"/>
    <p:sldId id="736" r:id="rId3"/>
    <p:sldId id="737" r:id="rId4"/>
    <p:sldId id="706" r:id="rId5"/>
    <p:sldId id="708" r:id="rId6"/>
    <p:sldId id="727" r:id="rId7"/>
    <p:sldId id="728" r:id="rId8"/>
    <p:sldId id="729" r:id="rId9"/>
    <p:sldId id="730" r:id="rId10"/>
    <p:sldId id="718" r:id="rId11"/>
    <p:sldId id="734" r:id="rId12"/>
    <p:sldId id="735" r:id="rId13"/>
    <p:sldId id="733" r:id="rId14"/>
    <p:sldId id="732" r:id="rId15"/>
    <p:sldId id="721" r:id="rId16"/>
    <p:sldId id="724" r:id="rId17"/>
    <p:sldId id="722" r:id="rId18"/>
    <p:sldId id="726" r:id="rId19"/>
    <p:sldId id="655" r:id="rId20"/>
  </p:sldIdLst>
  <p:sldSz cx="9144000" cy="6858000" type="screen4x3"/>
  <p:notesSz cx="6669088" cy="9896475"/>
  <p:defaultTextStyle>
    <a:defPPr>
      <a:defRPr lang="en-US"/>
    </a:defPPr>
    <a:lvl1pPr algn="l" rtl="0" eaLnBrk="0" fontAlgn="base" hangingPunct="0">
      <a:spcBef>
        <a:spcPct val="20000"/>
      </a:spcBef>
      <a:spcAft>
        <a:spcPct val="0"/>
      </a:spcAft>
      <a:defRPr kumimoji="1" sz="3600" kern="1200">
        <a:solidFill>
          <a:schemeClr val="tx1"/>
        </a:solidFill>
        <a:latin typeface="MAC C Times" pitchFamily="18" charset="0"/>
        <a:ea typeface="+mn-ea"/>
        <a:cs typeface="+mn-cs"/>
      </a:defRPr>
    </a:lvl1pPr>
    <a:lvl2pPr marL="457200" algn="l" rtl="0" eaLnBrk="0" fontAlgn="base" hangingPunct="0">
      <a:spcBef>
        <a:spcPct val="20000"/>
      </a:spcBef>
      <a:spcAft>
        <a:spcPct val="0"/>
      </a:spcAft>
      <a:defRPr kumimoji="1" sz="3600" kern="1200">
        <a:solidFill>
          <a:schemeClr val="tx1"/>
        </a:solidFill>
        <a:latin typeface="MAC C Times" pitchFamily="18" charset="0"/>
        <a:ea typeface="+mn-ea"/>
        <a:cs typeface="+mn-cs"/>
      </a:defRPr>
    </a:lvl2pPr>
    <a:lvl3pPr marL="914400" algn="l" rtl="0" eaLnBrk="0" fontAlgn="base" hangingPunct="0">
      <a:spcBef>
        <a:spcPct val="20000"/>
      </a:spcBef>
      <a:spcAft>
        <a:spcPct val="0"/>
      </a:spcAft>
      <a:defRPr kumimoji="1" sz="3600" kern="1200">
        <a:solidFill>
          <a:schemeClr val="tx1"/>
        </a:solidFill>
        <a:latin typeface="MAC C Times" pitchFamily="18" charset="0"/>
        <a:ea typeface="+mn-ea"/>
        <a:cs typeface="+mn-cs"/>
      </a:defRPr>
    </a:lvl3pPr>
    <a:lvl4pPr marL="1371600" algn="l" rtl="0" eaLnBrk="0" fontAlgn="base" hangingPunct="0">
      <a:spcBef>
        <a:spcPct val="20000"/>
      </a:spcBef>
      <a:spcAft>
        <a:spcPct val="0"/>
      </a:spcAft>
      <a:defRPr kumimoji="1" sz="3600" kern="1200">
        <a:solidFill>
          <a:schemeClr val="tx1"/>
        </a:solidFill>
        <a:latin typeface="MAC C Times" pitchFamily="18" charset="0"/>
        <a:ea typeface="+mn-ea"/>
        <a:cs typeface="+mn-cs"/>
      </a:defRPr>
    </a:lvl4pPr>
    <a:lvl5pPr marL="1828800" algn="l" rtl="0" eaLnBrk="0" fontAlgn="base" hangingPunct="0">
      <a:spcBef>
        <a:spcPct val="20000"/>
      </a:spcBef>
      <a:spcAft>
        <a:spcPct val="0"/>
      </a:spcAft>
      <a:defRPr kumimoji="1" sz="3600" kern="1200">
        <a:solidFill>
          <a:schemeClr val="tx1"/>
        </a:solidFill>
        <a:latin typeface="MAC C Times" pitchFamily="18" charset="0"/>
        <a:ea typeface="+mn-ea"/>
        <a:cs typeface="+mn-cs"/>
      </a:defRPr>
    </a:lvl5pPr>
    <a:lvl6pPr marL="2286000" algn="l" defTabSz="914400" rtl="0" eaLnBrk="1" latinLnBrk="0" hangingPunct="1">
      <a:defRPr kumimoji="1" sz="3600" kern="1200">
        <a:solidFill>
          <a:schemeClr val="tx1"/>
        </a:solidFill>
        <a:latin typeface="MAC C Times" pitchFamily="18" charset="0"/>
        <a:ea typeface="+mn-ea"/>
        <a:cs typeface="+mn-cs"/>
      </a:defRPr>
    </a:lvl6pPr>
    <a:lvl7pPr marL="2743200" algn="l" defTabSz="914400" rtl="0" eaLnBrk="1" latinLnBrk="0" hangingPunct="1">
      <a:defRPr kumimoji="1" sz="3600" kern="1200">
        <a:solidFill>
          <a:schemeClr val="tx1"/>
        </a:solidFill>
        <a:latin typeface="MAC C Times" pitchFamily="18" charset="0"/>
        <a:ea typeface="+mn-ea"/>
        <a:cs typeface="+mn-cs"/>
      </a:defRPr>
    </a:lvl7pPr>
    <a:lvl8pPr marL="3200400" algn="l" defTabSz="914400" rtl="0" eaLnBrk="1" latinLnBrk="0" hangingPunct="1">
      <a:defRPr kumimoji="1" sz="3600" kern="1200">
        <a:solidFill>
          <a:schemeClr val="tx1"/>
        </a:solidFill>
        <a:latin typeface="MAC C Times" pitchFamily="18" charset="0"/>
        <a:ea typeface="+mn-ea"/>
        <a:cs typeface="+mn-cs"/>
      </a:defRPr>
    </a:lvl8pPr>
    <a:lvl9pPr marL="3657600" algn="l" defTabSz="914400" rtl="0" eaLnBrk="1" latinLnBrk="0" hangingPunct="1">
      <a:defRPr kumimoji="1" sz="3600" kern="1200">
        <a:solidFill>
          <a:schemeClr val="tx1"/>
        </a:solidFill>
        <a:latin typeface="MAC C Times"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schemeClr val="tx1"/>
    </p:penClr>
  </p:showPr>
  <p:clrMru>
    <a:srgbClr val="333399"/>
    <a:srgbClr val="000099"/>
    <a:srgbClr val="080808"/>
    <a:srgbClr val="FFFFFF"/>
    <a:srgbClr val="FFFF99"/>
    <a:srgbClr val="0000CC"/>
    <a:srgbClr val="003366"/>
    <a:srgbClr val="C0C0C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48" autoAdjust="0"/>
    <p:restoredTop sz="94602" autoAdjust="0"/>
  </p:normalViewPr>
  <p:slideViewPr>
    <p:cSldViewPr>
      <p:cViewPr>
        <p:scale>
          <a:sx n="80" d="100"/>
          <a:sy n="80" d="100"/>
        </p:scale>
        <p:origin x="-858" y="-6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5" d="100"/>
          <a:sy n="55" d="100"/>
        </p:scale>
        <p:origin x="-2598" y="-96"/>
      </p:cViewPr>
      <p:guideLst>
        <p:guide orient="horz" pos="3117"/>
        <p:guide pos="2101"/>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2738" name="Rectangle 2"/>
          <p:cNvSpPr>
            <a:spLocks noGrp="1" noChangeArrowheads="1"/>
          </p:cNvSpPr>
          <p:nvPr>
            <p:ph type="hdr" sz="quarter"/>
          </p:nvPr>
        </p:nvSpPr>
        <p:spPr bwMode="auto">
          <a:xfrm>
            <a:off x="0" y="0"/>
            <a:ext cx="2890665" cy="495378"/>
          </a:xfrm>
          <a:prstGeom prst="rect">
            <a:avLst/>
          </a:prstGeom>
          <a:noFill/>
          <a:ln w="9525">
            <a:noFill/>
            <a:miter lim="800000"/>
            <a:headEnd/>
            <a:tailEnd/>
          </a:ln>
          <a:effectLst/>
        </p:spPr>
        <p:txBody>
          <a:bodyPr vert="horz" wrap="square" lIns="92165" tIns="46083" rIns="92165" bIns="46083" numCol="1" anchor="t" anchorCtr="0" compatLnSpc="1">
            <a:prstTxWarp prst="textNoShape">
              <a:avLst/>
            </a:prstTxWarp>
          </a:bodyPr>
          <a:lstStyle>
            <a:lvl1pPr defTabSz="921437">
              <a:defRPr kumimoji="0" sz="800" b="1">
                <a:latin typeface="MAC C Swiss" pitchFamily="34" charset="0"/>
              </a:defRPr>
            </a:lvl1pPr>
          </a:lstStyle>
          <a:p>
            <a:pPr>
              <a:defRPr/>
            </a:pPr>
            <a:endParaRPr lang="en-US"/>
          </a:p>
        </p:txBody>
      </p:sp>
      <p:sp>
        <p:nvSpPr>
          <p:cNvPr id="372739" name="Rectangle 3"/>
          <p:cNvSpPr>
            <a:spLocks noGrp="1" noChangeArrowheads="1"/>
          </p:cNvSpPr>
          <p:nvPr>
            <p:ph type="dt" sz="quarter" idx="1"/>
          </p:nvPr>
        </p:nvSpPr>
        <p:spPr bwMode="auto">
          <a:xfrm>
            <a:off x="3778423" y="0"/>
            <a:ext cx="2890665" cy="495378"/>
          </a:xfrm>
          <a:prstGeom prst="rect">
            <a:avLst/>
          </a:prstGeom>
          <a:noFill/>
          <a:ln w="9525">
            <a:noFill/>
            <a:miter lim="800000"/>
            <a:headEnd/>
            <a:tailEnd/>
          </a:ln>
          <a:effectLst/>
        </p:spPr>
        <p:txBody>
          <a:bodyPr vert="horz" wrap="square" lIns="92165" tIns="46083" rIns="92165" bIns="46083" numCol="1" anchor="t" anchorCtr="0" compatLnSpc="1">
            <a:prstTxWarp prst="textNoShape">
              <a:avLst/>
            </a:prstTxWarp>
          </a:bodyPr>
          <a:lstStyle>
            <a:lvl1pPr algn="r" defTabSz="921437">
              <a:defRPr kumimoji="0" sz="1200">
                <a:latin typeface="Tahoma" pitchFamily="34" charset="0"/>
              </a:defRPr>
            </a:lvl1pPr>
          </a:lstStyle>
          <a:p>
            <a:pPr>
              <a:defRPr/>
            </a:pPr>
            <a:endParaRPr lang="en-US"/>
          </a:p>
        </p:txBody>
      </p:sp>
      <p:sp>
        <p:nvSpPr>
          <p:cNvPr id="372740" name="Rectangle 4"/>
          <p:cNvSpPr>
            <a:spLocks noGrp="1" noChangeArrowheads="1"/>
          </p:cNvSpPr>
          <p:nvPr>
            <p:ph type="ftr" sz="quarter" idx="2"/>
          </p:nvPr>
        </p:nvSpPr>
        <p:spPr bwMode="auto">
          <a:xfrm>
            <a:off x="0" y="9401097"/>
            <a:ext cx="2890665" cy="495378"/>
          </a:xfrm>
          <a:prstGeom prst="rect">
            <a:avLst/>
          </a:prstGeom>
          <a:noFill/>
          <a:ln w="9525">
            <a:noFill/>
            <a:miter lim="800000"/>
            <a:headEnd/>
            <a:tailEnd/>
          </a:ln>
          <a:effectLst/>
        </p:spPr>
        <p:txBody>
          <a:bodyPr vert="horz" wrap="square" lIns="92165" tIns="46083" rIns="92165" bIns="46083" numCol="1" anchor="b" anchorCtr="0" compatLnSpc="1">
            <a:prstTxWarp prst="textNoShape">
              <a:avLst/>
            </a:prstTxWarp>
          </a:bodyPr>
          <a:lstStyle>
            <a:lvl1pPr defTabSz="921437">
              <a:defRPr kumimoji="0" sz="1200">
                <a:latin typeface="Tahoma" pitchFamily="34" charset="0"/>
              </a:defRPr>
            </a:lvl1pPr>
          </a:lstStyle>
          <a:p>
            <a:pPr>
              <a:defRPr/>
            </a:pPr>
            <a:endParaRPr lang="en-US"/>
          </a:p>
        </p:txBody>
      </p:sp>
      <p:sp>
        <p:nvSpPr>
          <p:cNvPr id="372741" name="Rectangle 5"/>
          <p:cNvSpPr>
            <a:spLocks noGrp="1" noChangeArrowheads="1"/>
          </p:cNvSpPr>
          <p:nvPr>
            <p:ph type="sldNum" sz="quarter" idx="3"/>
          </p:nvPr>
        </p:nvSpPr>
        <p:spPr bwMode="auto">
          <a:xfrm>
            <a:off x="3778423" y="9401097"/>
            <a:ext cx="2890665" cy="495378"/>
          </a:xfrm>
          <a:prstGeom prst="rect">
            <a:avLst/>
          </a:prstGeom>
          <a:noFill/>
          <a:ln w="9525">
            <a:noFill/>
            <a:miter lim="800000"/>
            <a:headEnd/>
            <a:tailEnd/>
          </a:ln>
          <a:effectLst/>
        </p:spPr>
        <p:txBody>
          <a:bodyPr vert="horz" wrap="square" lIns="92165" tIns="46083" rIns="92165" bIns="46083" numCol="1" anchor="b" anchorCtr="0" compatLnSpc="1">
            <a:prstTxWarp prst="textNoShape">
              <a:avLst/>
            </a:prstTxWarp>
          </a:bodyPr>
          <a:lstStyle>
            <a:lvl1pPr algn="r" defTabSz="921437">
              <a:defRPr kumimoji="0" sz="1200">
                <a:latin typeface="Tahoma" pitchFamily="34" charset="0"/>
              </a:defRPr>
            </a:lvl1pPr>
          </a:lstStyle>
          <a:p>
            <a:pPr>
              <a:defRPr/>
            </a:pPr>
            <a:fld id="{B8BAB54F-2304-4635-BDAD-22AF686AD0B9}" type="slidenum">
              <a:rPr lang="en-US"/>
              <a:pPr>
                <a:defRPr/>
              </a:pPr>
              <a:t>‹#›</a:t>
            </a:fld>
            <a:endParaRPr lang="en-US"/>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2504" name="Rectangle 8"/>
          <p:cNvSpPr>
            <a:spLocks noGrp="1" noChangeArrowheads="1"/>
          </p:cNvSpPr>
          <p:nvPr>
            <p:ph type="hdr" sz="quarter"/>
          </p:nvPr>
        </p:nvSpPr>
        <p:spPr bwMode="auto">
          <a:xfrm>
            <a:off x="0" y="0"/>
            <a:ext cx="2890665" cy="495378"/>
          </a:xfrm>
          <a:prstGeom prst="rect">
            <a:avLst/>
          </a:prstGeom>
          <a:noFill/>
          <a:ln w="9525">
            <a:noFill/>
            <a:miter lim="800000"/>
            <a:headEnd/>
            <a:tailEnd/>
          </a:ln>
          <a:effectLst/>
        </p:spPr>
        <p:txBody>
          <a:bodyPr vert="horz" wrap="square" lIns="92165" tIns="46083" rIns="92165" bIns="46083" numCol="1" anchor="t" anchorCtr="0" compatLnSpc="1">
            <a:prstTxWarp prst="textNoShape">
              <a:avLst/>
            </a:prstTxWarp>
          </a:bodyPr>
          <a:lstStyle>
            <a:lvl1pPr defTabSz="921437">
              <a:buFontTx/>
              <a:buChar char="•"/>
              <a:defRPr kumimoji="0" sz="1200">
                <a:latin typeface="Tahoma" pitchFamily="34" charset="0"/>
              </a:defRPr>
            </a:lvl1pPr>
          </a:lstStyle>
          <a:p>
            <a:pPr>
              <a:defRPr/>
            </a:pPr>
            <a:endParaRPr lang="en-US"/>
          </a:p>
        </p:txBody>
      </p:sp>
      <p:sp>
        <p:nvSpPr>
          <p:cNvPr id="16387" name="Rectangle 9"/>
          <p:cNvSpPr>
            <a:spLocks noGrp="1" noRot="1" noChangeAspect="1" noChangeArrowheads="1"/>
          </p:cNvSpPr>
          <p:nvPr>
            <p:ph type="sldImg" idx="2"/>
          </p:nvPr>
        </p:nvSpPr>
        <p:spPr bwMode="auto">
          <a:xfrm>
            <a:off x="860425" y="741363"/>
            <a:ext cx="4948238" cy="3711575"/>
          </a:xfrm>
          <a:prstGeom prst="rect">
            <a:avLst/>
          </a:prstGeom>
          <a:noFill/>
          <a:ln w="9525">
            <a:solidFill>
              <a:srgbClr val="000000"/>
            </a:solidFill>
            <a:miter lim="800000"/>
            <a:headEnd/>
            <a:tailEnd/>
          </a:ln>
        </p:spPr>
      </p:sp>
      <p:sp>
        <p:nvSpPr>
          <p:cNvPr id="362506" name="Rectangle 10"/>
          <p:cNvSpPr>
            <a:spLocks noGrp="1" noChangeArrowheads="1"/>
          </p:cNvSpPr>
          <p:nvPr>
            <p:ph type="body" sz="quarter" idx="3"/>
          </p:nvPr>
        </p:nvSpPr>
        <p:spPr bwMode="auto">
          <a:xfrm>
            <a:off x="889316" y="4702132"/>
            <a:ext cx="4890457" cy="4453651"/>
          </a:xfrm>
          <a:prstGeom prst="rect">
            <a:avLst/>
          </a:prstGeom>
          <a:noFill/>
          <a:ln w="9525">
            <a:noFill/>
            <a:miter lim="800000"/>
            <a:headEnd/>
            <a:tailEnd/>
          </a:ln>
          <a:effectLst/>
        </p:spPr>
        <p:txBody>
          <a:bodyPr vert="horz" wrap="square" lIns="92165" tIns="46083" rIns="92165" bIns="4608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62507" name="Rectangle 11"/>
          <p:cNvSpPr>
            <a:spLocks noGrp="1" noChangeArrowheads="1"/>
          </p:cNvSpPr>
          <p:nvPr>
            <p:ph type="dt" idx="1"/>
          </p:nvPr>
        </p:nvSpPr>
        <p:spPr bwMode="auto">
          <a:xfrm>
            <a:off x="3778423" y="0"/>
            <a:ext cx="2890665" cy="495378"/>
          </a:xfrm>
          <a:prstGeom prst="rect">
            <a:avLst/>
          </a:prstGeom>
          <a:noFill/>
          <a:ln w="9525">
            <a:noFill/>
            <a:miter lim="800000"/>
            <a:headEnd/>
            <a:tailEnd/>
          </a:ln>
          <a:effectLst/>
        </p:spPr>
        <p:txBody>
          <a:bodyPr vert="horz" wrap="square" lIns="92165" tIns="46083" rIns="92165" bIns="46083" numCol="1" anchor="t" anchorCtr="0" compatLnSpc="1">
            <a:prstTxWarp prst="textNoShape">
              <a:avLst/>
            </a:prstTxWarp>
          </a:bodyPr>
          <a:lstStyle>
            <a:lvl1pPr algn="r" defTabSz="921437">
              <a:buFontTx/>
              <a:buChar char="•"/>
              <a:defRPr kumimoji="0" sz="1200">
                <a:latin typeface="Tahoma" pitchFamily="34" charset="0"/>
              </a:defRPr>
            </a:lvl1pPr>
          </a:lstStyle>
          <a:p>
            <a:pPr>
              <a:defRPr/>
            </a:pPr>
            <a:endParaRPr lang="en-US"/>
          </a:p>
        </p:txBody>
      </p:sp>
      <p:sp>
        <p:nvSpPr>
          <p:cNvPr id="362508" name="Rectangle 12"/>
          <p:cNvSpPr>
            <a:spLocks noGrp="1" noChangeArrowheads="1"/>
          </p:cNvSpPr>
          <p:nvPr>
            <p:ph type="ftr" sz="quarter" idx="4"/>
          </p:nvPr>
        </p:nvSpPr>
        <p:spPr bwMode="auto">
          <a:xfrm>
            <a:off x="0" y="9401097"/>
            <a:ext cx="2890665" cy="495378"/>
          </a:xfrm>
          <a:prstGeom prst="rect">
            <a:avLst/>
          </a:prstGeom>
          <a:noFill/>
          <a:ln w="9525">
            <a:noFill/>
            <a:miter lim="800000"/>
            <a:headEnd/>
            <a:tailEnd/>
          </a:ln>
          <a:effectLst/>
        </p:spPr>
        <p:txBody>
          <a:bodyPr vert="horz" wrap="square" lIns="92165" tIns="46083" rIns="92165" bIns="46083" numCol="1" anchor="b" anchorCtr="0" compatLnSpc="1">
            <a:prstTxWarp prst="textNoShape">
              <a:avLst/>
            </a:prstTxWarp>
          </a:bodyPr>
          <a:lstStyle>
            <a:lvl1pPr defTabSz="921437">
              <a:buFontTx/>
              <a:buChar char="•"/>
              <a:defRPr kumimoji="0" sz="1200">
                <a:latin typeface="Tahoma" pitchFamily="34" charset="0"/>
              </a:defRPr>
            </a:lvl1pPr>
          </a:lstStyle>
          <a:p>
            <a:pPr>
              <a:defRPr/>
            </a:pPr>
            <a:endParaRPr lang="en-US"/>
          </a:p>
        </p:txBody>
      </p:sp>
      <p:sp>
        <p:nvSpPr>
          <p:cNvPr id="362509" name="Rectangle 13"/>
          <p:cNvSpPr>
            <a:spLocks noGrp="1" noChangeArrowheads="1"/>
          </p:cNvSpPr>
          <p:nvPr>
            <p:ph type="sldNum" sz="quarter" idx="5"/>
          </p:nvPr>
        </p:nvSpPr>
        <p:spPr bwMode="auto">
          <a:xfrm>
            <a:off x="3778423" y="9401097"/>
            <a:ext cx="2890665" cy="495378"/>
          </a:xfrm>
          <a:prstGeom prst="rect">
            <a:avLst/>
          </a:prstGeom>
          <a:noFill/>
          <a:ln w="9525">
            <a:noFill/>
            <a:miter lim="800000"/>
            <a:headEnd/>
            <a:tailEnd/>
          </a:ln>
          <a:effectLst/>
        </p:spPr>
        <p:txBody>
          <a:bodyPr vert="horz" wrap="square" lIns="92165" tIns="46083" rIns="92165" bIns="46083" numCol="1" anchor="b" anchorCtr="0" compatLnSpc="1">
            <a:prstTxWarp prst="textNoShape">
              <a:avLst/>
            </a:prstTxWarp>
          </a:bodyPr>
          <a:lstStyle>
            <a:lvl1pPr algn="r" defTabSz="921437">
              <a:buFontTx/>
              <a:buChar char="•"/>
              <a:defRPr kumimoji="0" sz="1200">
                <a:latin typeface="Tahoma" pitchFamily="34" charset="0"/>
              </a:defRPr>
            </a:lvl1pPr>
          </a:lstStyle>
          <a:p>
            <a:pPr>
              <a:defRPr/>
            </a:pPr>
            <a:fld id="{920E7439-19E8-4856-B3F9-A3D006F69ACA}" type="slidenum">
              <a:rPr lang="en-US"/>
              <a:pPr>
                <a:defRPr/>
              </a:pPr>
              <a:t>‹#›</a:t>
            </a:fld>
            <a:endParaRPr lang="en-US"/>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11" descr="top-mk"/>
          <p:cNvPicPr>
            <a:picLocks noChangeAspect="1" noChangeArrowheads="1"/>
          </p:cNvPicPr>
          <p:nvPr userDrawn="1"/>
        </p:nvPicPr>
        <p:blipFill>
          <a:blip r:embed="rId2" cstate="print"/>
          <a:srcRect/>
          <a:stretch>
            <a:fillRect/>
          </a:stretch>
        </p:blipFill>
        <p:spPr bwMode="auto">
          <a:xfrm>
            <a:off x="0" y="0"/>
            <a:ext cx="9144000" cy="930275"/>
          </a:xfrm>
          <a:prstGeom prst="rect">
            <a:avLst/>
          </a:prstGeom>
          <a:noFill/>
          <a:ln w="9525">
            <a:noFill/>
            <a:miter lim="800000"/>
            <a:headEnd/>
            <a:tailEnd/>
          </a:ln>
        </p:spPr>
      </p:pic>
      <p:sp>
        <p:nvSpPr>
          <p:cNvPr id="5" name="Rectangle 12"/>
          <p:cNvSpPr>
            <a:spLocks noChangeArrowheads="1"/>
          </p:cNvSpPr>
          <p:nvPr userDrawn="1"/>
        </p:nvSpPr>
        <p:spPr bwMode="auto">
          <a:xfrm>
            <a:off x="0" y="6096000"/>
            <a:ext cx="9144000" cy="762000"/>
          </a:xfrm>
          <a:prstGeom prst="rect">
            <a:avLst/>
          </a:prstGeom>
          <a:solidFill>
            <a:srgbClr val="FFCC66"/>
          </a:solidFill>
          <a:ln w="9525">
            <a:noFill/>
            <a:miter lim="800000"/>
            <a:headEnd/>
            <a:tailEnd/>
          </a:ln>
          <a:effectLst/>
        </p:spPr>
        <p:txBody>
          <a:bodyPr wrap="none" anchor="ctr"/>
          <a:lstStyle/>
          <a:p>
            <a:pPr>
              <a:defRPr/>
            </a:pPr>
            <a:endParaRPr lang="en-US"/>
          </a:p>
        </p:txBody>
      </p:sp>
      <p:sp>
        <p:nvSpPr>
          <p:cNvPr id="6" name="Rectangle 13"/>
          <p:cNvSpPr>
            <a:spLocks noChangeArrowheads="1"/>
          </p:cNvSpPr>
          <p:nvPr/>
        </p:nvSpPr>
        <p:spPr bwMode="auto">
          <a:xfrm>
            <a:off x="1389063" y="6357938"/>
            <a:ext cx="1905000" cy="457200"/>
          </a:xfrm>
          <a:prstGeom prst="rect">
            <a:avLst/>
          </a:prstGeom>
          <a:noFill/>
          <a:ln w="9525">
            <a:noFill/>
            <a:miter lim="800000"/>
            <a:headEnd/>
            <a:tailEnd/>
          </a:ln>
          <a:effectLst/>
        </p:spPr>
        <p:txBody>
          <a:bodyPr anchor="b"/>
          <a:lstStyle/>
          <a:p>
            <a:pPr eaLnBrk="1" hangingPunct="1">
              <a:spcBef>
                <a:spcPct val="0"/>
              </a:spcBef>
              <a:defRPr/>
            </a:pPr>
            <a:endParaRPr kumimoji="0" lang="en-US" sz="1400">
              <a:solidFill>
                <a:schemeClr val="folHlink"/>
              </a:solidFill>
              <a:latin typeface="Times New Roman" pitchFamily="18" charset="0"/>
            </a:endParaRPr>
          </a:p>
        </p:txBody>
      </p:sp>
      <p:sp>
        <p:nvSpPr>
          <p:cNvPr id="7" name="Rectangle 14"/>
          <p:cNvSpPr>
            <a:spLocks noChangeArrowheads="1"/>
          </p:cNvSpPr>
          <p:nvPr/>
        </p:nvSpPr>
        <p:spPr bwMode="auto">
          <a:xfrm>
            <a:off x="3722688" y="6357938"/>
            <a:ext cx="2271712" cy="457200"/>
          </a:xfrm>
          <a:prstGeom prst="rect">
            <a:avLst/>
          </a:prstGeom>
          <a:noFill/>
          <a:ln w="9525">
            <a:noFill/>
            <a:miter lim="800000"/>
            <a:headEnd/>
            <a:tailEnd/>
          </a:ln>
          <a:effectLst/>
        </p:spPr>
        <p:txBody>
          <a:bodyPr anchor="b"/>
          <a:lstStyle/>
          <a:p>
            <a:pPr algn="ctr" eaLnBrk="1" hangingPunct="1">
              <a:spcBef>
                <a:spcPct val="0"/>
              </a:spcBef>
              <a:defRPr/>
            </a:pPr>
            <a:endParaRPr kumimoji="0" lang="en-US" sz="1400">
              <a:solidFill>
                <a:schemeClr val="folHlink"/>
              </a:solidFill>
              <a:latin typeface="Times New Roman" pitchFamily="18" charset="0"/>
            </a:endParaRPr>
          </a:p>
        </p:txBody>
      </p:sp>
      <p:sp>
        <p:nvSpPr>
          <p:cNvPr id="8" name="Rectangle 15"/>
          <p:cNvSpPr>
            <a:spLocks noChangeArrowheads="1"/>
          </p:cNvSpPr>
          <p:nvPr/>
        </p:nvSpPr>
        <p:spPr bwMode="auto">
          <a:xfrm>
            <a:off x="6464300" y="6361113"/>
            <a:ext cx="1906588" cy="457200"/>
          </a:xfrm>
          <a:prstGeom prst="rect">
            <a:avLst/>
          </a:prstGeom>
          <a:noFill/>
          <a:ln w="9525">
            <a:noFill/>
            <a:miter lim="800000"/>
            <a:headEnd/>
            <a:tailEnd/>
          </a:ln>
          <a:effectLst/>
        </p:spPr>
        <p:txBody>
          <a:bodyPr anchor="b"/>
          <a:lstStyle/>
          <a:p>
            <a:pPr algn="r" eaLnBrk="1" hangingPunct="1">
              <a:spcBef>
                <a:spcPct val="0"/>
              </a:spcBef>
              <a:defRPr/>
            </a:pPr>
            <a:fld id="{D7DB7AB4-E46A-4B59-8A82-2DA79E4D580C}" type="slidenum">
              <a:rPr kumimoji="0" lang="en-US" sz="1400">
                <a:solidFill>
                  <a:schemeClr val="folHlink"/>
                </a:solidFill>
                <a:latin typeface="Times New Roman" pitchFamily="18" charset="0"/>
              </a:rPr>
              <a:pPr algn="r" eaLnBrk="1" hangingPunct="1">
                <a:spcBef>
                  <a:spcPct val="0"/>
                </a:spcBef>
                <a:defRPr/>
              </a:pPr>
              <a:t>‹#›</a:t>
            </a:fld>
            <a:endParaRPr kumimoji="0" lang="en-US" sz="1400">
              <a:solidFill>
                <a:schemeClr val="folHlink"/>
              </a:solidFill>
              <a:latin typeface="Times New Roman" pitchFamily="18" charset="0"/>
            </a:endParaRPr>
          </a:p>
        </p:txBody>
      </p:sp>
      <p:sp>
        <p:nvSpPr>
          <p:cNvPr id="9" name="Rectangle 230"/>
          <p:cNvSpPr>
            <a:spLocks noChangeArrowheads="1"/>
          </p:cNvSpPr>
          <p:nvPr userDrawn="1"/>
        </p:nvSpPr>
        <p:spPr bwMode="auto">
          <a:xfrm>
            <a:off x="0" y="6553200"/>
            <a:ext cx="9144000" cy="304800"/>
          </a:xfrm>
          <a:prstGeom prst="rect">
            <a:avLst/>
          </a:prstGeom>
          <a:solidFill>
            <a:srgbClr val="FFCC66"/>
          </a:solidFill>
          <a:ln w="9525">
            <a:noFill/>
            <a:miter lim="800000"/>
            <a:headEnd/>
            <a:tailEnd/>
          </a:ln>
          <a:effectLst/>
        </p:spPr>
        <p:txBody>
          <a:bodyPr wrap="none" anchor="ctr"/>
          <a:lstStyle/>
          <a:p>
            <a:pPr>
              <a:defRPr/>
            </a:pPr>
            <a:endParaRPr lang="en-US"/>
          </a:p>
        </p:txBody>
      </p:sp>
      <p:sp>
        <p:nvSpPr>
          <p:cNvPr id="10" name="Rectangle 330"/>
          <p:cNvSpPr txBox="1">
            <a:spLocks noChangeArrowheads="1"/>
          </p:cNvSpPr>
          <p:nvPr userDrawn="1"/>
        </p:nvSpPr>
        <p:spPr bwMode="auto">
          <a:xfrm>
            <a:off x="6553200" y="6324600"/>
            <a:ext cx="2133600" cy="228600"/>
          </a:xfrm>
          <a:prstGeom prst="rect">
            <a:avLst/>
          </a:prstGeom>
          <a:noFill/>
          <a:ln w="9525">
            <a:noFill/>
            <a:miter lim="800000"/>
            <a:headEnd/>
            <a:tailEnd/>
          </a:ln>
          <a:effectLst/>
        </p:spPr>
        <p:txBody>
          <a:bodyPr/>
          <a:lstStyle>
            <a:lvl1pPr algn="r" eaLnBrk="0" hangingPunct="0">
              <a:defRPr kumimoji="1" sz="1400" smtClean="0"/>
            </a:lvl1pPr>
          </a:lstStyle>
          <a:p>
            <a:pPr>
              <a:spcBef>
                <a:spcPct val="0"/>
              </a:spcBef>
              <a:defRPr/>
            </a:pPr>
            <a:fld id="{9B17B6F1-BB44-453A-886E-E7569D80A119}" type="slidenum">
              <a:rPr lang="en-US">
                <a:solidFill>
                  <a:schemeClr val="folHlink"/>
                </a:solidFill>
                <a:latin typeface="Times New Roman" pitchFamily="18" charset="0"/>
              </a:rPr>
              <a:pPr>
                <a:spcBef>
                  <a:spcPct val="0"/>
                </a:spcBef>
                <a:defRPr/>
              </a:pPr>
              <a:t>‹#›</a:t>
            </a:fld>
            <a:endParaRPr lang="en-US">
              <a:solidFill>
                <a:schemeClr val="folHlink"/>
              </a:solidFill>
              <a:latin typeface="Times New Roman" pitchFamily="18" charset="0"/>
            </a:endParaRPr>
          </a:p>
        </p:txBody>
      </p:sp>
      <p:pic>
        <p:nvPicPr>
          <p:cNvPr id="11" name="Picture 2"/>
          <p:cNvPicPr>
            <a:picLocks noChangeAspect="1" noChangeArrowheads="1"/>
          </p:cNvPicPr>
          <p:nvPr userDrawn="1"/>
        </p:nvPicPr>
        <p:blipFill>
          <a:blip r:embed="rId3" cstate="print"/>
          <a:srcRect/>
          <a:stretch>
            <a:fillRect/>
          </a:stretch>
        </p:blipFill>
        <p:spPr bwMode="auto">
          <a:xfrm>
            <a:off x="0" y="0"/>
            <a:ext cx="9144000" cy="914400"/>
          </a:xfrm>
          <a:prstGeom prst="rect">
            <a:avLst/>
          </a:prstGeom>
          <a:noFill/>
          <a:ln w="9525">
            <a:noFill/>
            <a:miter lim="800000"/>
            <a:headEnd/>
            <a:tailEnd/>
          </a:ln>
        </p:spPr>
      </p:pic>
      <p:sp>
        <p:nvSpPr>
          <p:cNvPr id="14" name="Rectangle 326"/>
          <p:cNvSpPr>
            <a:spLocks noGrp="1" noChangeArrowheads="1"/>
          </p:cNvSpPr>
          <p:nvPr>
            <p:ph type="ctrTitle"/>
          </p:nvPr>
        </p:nvSpPr>
        <p:spPr bwMode="auto">
          <a:xfrm>
            <a:off x="685800" y="2130425"/>
            <a:ext cx="7772400" cy="1470025"/>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a:defRPr sz="4000"/>
            </a:lvl1pPr>
          </a:lstStyle>
          <a:p>
            <a:r>
              <a:rPr lang="en-US" dirty="0" smtClean="0"/>
              <a:t>Click to edit Master title style</a:t>
            </a:r>
            <a:endParaRPr lang="en-US" dirty="0"/>
          </a:p>
        </p:txBody>
      </p:sp>
      <p:sp>
        <p:nvSpPr>
          <p:cNvPr id="15" name="Rectangle 327"/>
          <p:cNvSpPr>
            <a:spLocks noGrp="1" noChangeArrowheads="1"/>
          </p:cNvSpPr>
          <p:nvPr>
            <p:ph type="subTitle" idx="1"/>
          </p:nvPr>
        </p:nvSpPr>
        <p:spPr bwMode="auto">
          <a:xfrm>
            <a:off x="1371600" y="3886200"/>
            <a:ext cx="6400800" cy="17526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marL="0" indent="0" algn="ctr">
              <a:buFont typeface="Wingdings" pitchFamily="2" charset="2"/>
              <a:buNone/>
              <a:defRPr/>
            </a:lvl1pPr>
          </a:lstStyle>
          <a:p>
            <a:r>
              <a:rPr lang="en-US" smtClean="0"/>
              <a:t>Click to edit Master subtitle style</a:t>
            </a:r>
            <a:endParaRPr lang="en-US"/>
          </a:p>
        </p:txBody>
      </p:sp>
      <p:sp>
        <p:nvSpPr>
          <p:cNvPr id="12" name="Rectangle 5"/>
          <p:cNvSpPr>
            <a:spLocks noGrp="1" noChangeArrowheads="1"/>
          </p:cNvSpPr>
          <p:nvPr>
            <p:ph type="dt" sz="half" idx="10"/>
          </p:nvPr>
        </p:nvSpPr>
        <p:spPr>
          <a:xfrm>
            <a:off x="685800" y="6248400"/>
            <a:ext cx="1905000" cy="457200"/>
          </a:xfrm>
        </p:spPr>
        <p:txBody>
          <a:bodyPr anchor="t"/>
          <a:lstStyle>
            <a:lvl1pPr eaLnBrk="0" hangingPunct="0">
              <a:spcBef>
                <a:spcPct val="50000"/>
              </a:spcBef>
              <a:defRPr kumimoji="1">
                <a:solidFill>
                  <a:srgbClr val="CCECFF"/>
                </a:solidFill>
              </a:defRPr>
            </a:lvl1pPr>
          </a:lstStyle>
          <a:p>
            <a:pPr>
              <a:defRPr/>
            </a:pPr>
            <a:endParaRPr lang="en-US"/>
          </a:p>
        </p:txBody>
      </p:sp>
      <p:sp>
        <p:nvSpPr>
          <p:cNvPr id="13" name="Rectangle 6"/>
          <p:cNvSpPr>
            <a:spLocks noGrp="1" noChangeArrowheads="1"/>
          </p:cNvSpPr>
          <p:nvPr>
            <p:ph type="ftr" sz="quarter" idx="11"/>
          </p:nvPr>
        </p:nvSpPr>
        <p:spPr>
          <a:xfrm>
            <a:off x="3124200" y="6248400"/>
            <a:ext cx="2895600" cy="457200"/>
          </a:xfrm>
        </p:spPr>
        <p:txBody>
          <a:bodyPr anchor="t"/>
          <a:lstStyle>
            <a:lvl1pPr eaLnBrk="0" hangingPunct="0">
              <a:spcBef>
                <a:spcPct val="50000"/>
              </a:spcBef>
              <a:defRPr kumimoji="1">
                <a:solidFill>
                  <a:srgbClr val="CCECFF"/>
                </a:solidFill>
              </a:defRPr>
            </a:lvl1pPr>
          </a:lstStyle>
          <a:p>
            <a:pPr>
              <a:defRPr/>
            </a:pPr>
            <a:endParaRPr lang="en-US"/>
          </a:p>
        </p:txBody>
      </p:sp>
      <p:sp>
        <p:nvSpPr>
          <p:cNvPr id="16" name="Rectangle 7"/>
          <p:cNvSpPr>
            <a:spLocks noGrp="1" noChangeArrowheads="1"/>
          </p:cNvSpPr>
          <p:nvPr>
            <p:ph type="sldNum" sz="quarter" idx="12"/>
          </p:nvPr>
        </p:nvSpPr>
        <p:spPr>
          <a:xfrm>
            <a:off x="6553200" y="6248400"/>
            <a:ext cx="1905000" cy="457200"/>
          </a:xfrm>
        </p:spPr>
        <p:txBody>
          <a:bodyPr anchor="t"/>
          <a:lstStyle>
            <a:lvl1pPr eaLnBrk="0" hangingPunct="0">
              <a:spcBef>
                <a:spcPct val="50000"/>
              </a:spcBef>
              <a:defRPr kumimoji="1">
                <a:solidFill>
                  <a:srgbClr val="CCECFF"/>
                </a:solidFill>
              </a:defRPr>
            </a:lvl1pPr>
          </a:lstStyle>
          <a:p>
            <a:pPr>
              <a:defRPr/>
            </a:pPr>
            <a:fld id="{87746747-3579-4F96-A85F-9EB4E293180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dt" sz="half" idx="10"/>
          </p:nvPr>
        </p:nvSpPr>
        <p:spPr>
          <a:ln/>
        </p:spPr>
        <p:txBody>
          <a:bodyPr/>
          <a:lstStyle>
            <a:lvl1pPr>
              <a:defRPr/>
            </a:lvl1pPr>
          </a:lstStyle>
          <a:p>
            <a:pPr>
              <a:defRPr/>
            </a:pPr>
            <a:endParaRPr lang="en-US"/>
          </a:p>
        </p:txBody>
      </p:sp>
      <p:sp>
        <p:nvSpPr>
          <p:cNvPr id="5" name="Rectangle 15"/>
          <p:cNvSpPr>
            <a:spLocks noGrp="1" noChangeArrowheads="1"/>
          </p:cNvSpPr>
          <p:nvPr>
            <p:ph type="ftr" sz="quarter" idx="11"/>
          </p:nvPr>
        </p:nvSpPr>
        <p:spPr>
          <a:ln/>
        </p:spPr>
        <p:txBody>
          <a:bodyPr/>
          <a:lstStyle>
            <a:lvl1pPr>
              <a:defRPr/>
            </a:lvl1pPr>
          </a:lstStyle>
          <a:p>
            <a:pPr>
              <a:defRPr/>
            </a:pPr>
            <a:endParaRPr lang="en-US"/>
          </a:p>
        </p:txBody>
      </p:sp>
      <p:sp>
        <p:nvSpPr>
          <p:cNvPr id="6" name="Rectangle 16"/>
          <p:cNvSpPr>
            <a:spLocks noGrp="1" noChangeArrowheads="1"/>
          </p:cNvSpPr>
          <p:nvPr>
            <p:ph type="sldNum" sz="quarter" idx="12"/>
          </p:nvPr>
        </p:nvSpPr>
        <p:spPr>
          <a:ln/>
        </p:spPr>
        <p:txBody>
          <a:bodyPr/>
          <a:lstStyle>
            <a:lvl1pPr>
              <a:defRPr/>
            </a:lvl1pPr>
          </a:lstStyle>
          <a:p>
            <a:pPr>
              <a:defRPr/>
            </a:pPr>
            <a:fld id="{6CBE5ECE-5618-469B-99D9-DA6DD1FBCA0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dt" sz="half" idx="10"/>
          </p:nvPr>
        </p:nvSpPr>
        <p:spPr>
          <a:ln/>
        </p:spPr>
        <p:txBody>
          <a:bodyPr/>
          <a:lstStyle>
            <a:lvl1pPr>
              <a:defRPr/>
            </a:lvl1pPr>
          </a:lstStyle>
          <a:p>
            <a:pPr>
              <a:defRPr/>
            </a:pPr>
            <a:endParaRPr lang="en-US"/>
          </a:p>
        </p:txBody>
      </p:sp>
      <p:sp>
        <p:nvSpPr>
          <p:cNvPr id="5" name="Rectangle 15"/>
          <p:cNvSpPr>
            <a:spLocks noGrp="1" noChangeArrowheads="1"/>
          </p:cNvSpPr>
          <p:nvPr>
            <p:ph type="ftr" sz="quarter" idx="11"/>
          </p:nvPr>
        </p:nvSpPr>
        <p:spPr>
          <a:ln/>
        </p:spPr>
        <p:txBody>
          <a:bodyPr/>
          <a:lstStyle>
            <a:lvl1pPr>
              <a:defRPr/>
            </a:lvl1pPr>
          </a:lstStyle>
          <a:p>
            <a:pPr>
              <a:defRPr/>
            </a:pPr>
            <a:endParaRPr lang="en-US"/>
          </a:p>
        </p:txBody>
      </p:sp>
      <p:sp>
        <p:nvSpPr>
          <p:cNvPr id="6" name="Rectangle 16"/>
          <p:cNvSpPr>
            <a:spLocks noGrp="1" noChangeArrowheads="1"/>
          </p:cNvSpPr>
          <p:nvPr>
            <p:ph type="sldNum" sz="quarter" idx="12"/>
          </p:nvPr>
        </p:nvSpPr>
        <p:spPr>
          <a:ln/>
        </p:spPr>
        <p:txBody>
          <a:bodyPr/>
          <a:lstStyle>
            <a:lvl1pPr>
              <a:defRPr/>
            </a:lvl1pPr>
          </a:lstStyle>
          <a:p>
            <a:pPr>
              <a:defRPr/>
            </a:pPr>
            <a:fld id="{CB1A9964-5CF7-442D-977C-0A1EA2B38DB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14"/>
          <p:cNvSpPr>
            <a:spLocks noGrp="1" noChangeArrowheads="1"/>
          </p:cNvSpPr>
          <p:nvPr>
            <p:ph type="dt" sz="half" idx="10"/>
          </p:nvPr>
        </p:nvSpPr>
        <p:spPr>
          <a:ln/>
        </p:spPr>
        <p:txBody>
          <a:bodyPr/>
          <a:lstStyle>
            <a:lvl1pPr>
              <a:defRPr/>
            </a:lvl1pPr>
          </a:lstStyle>
          <a:p>
            <a:pPr>
              <a:defRPr/>
            </a:pPr>
            <a:endParaRPr lang="en-US"/>
          </a:p>
        </p:txBody>
      </p:sp>
      <p:sp>
        <p:nvSpPr>
          <p:cNvPr id="7" name="Rectangle 15"/>
          <p:cNvSpPr>
            <a:spLocks noGrp="1" noChangeArrowheads="1"/>
          </p:cNvSpPr>
          <p:nvPr>
            <p:ph type="ftr" sz="quarter" idx="11"/>
          </p:nvPr>
        </p:nvSpPr>
        <p:spPr>
          <a:ln/>
        </p:spPr>
        <p:txBody>
          <a:bodyPr/>
          <a:lstStyle>
            <a:lvl1pPr>
              <a:defRPr/>
            </a:lvl1pPr>
          </a:lstStyle>
          <a:p>
            <a:pPr>
              <a:defRPr/>
            </a:pPr>
            <a:endParaRPr lang="en-US"/>
          </a:p>
        </p:txBody>
      </p:sp>
      <p:sp>
        <p:nvSpPr>
          <p:cNvPr id="8" name="Rectangle 16"/>
          <p:cNvSpPr>
            <a:spLocks noGrp="1" noChangeArrowheads="1"/>
          </p:cNvSpPr>
          <p:nvPr>
            <p:ph type="sldNum" sz="quarter" idx="12"/>
          </p:nvPr>
        </p:nvSpPr>
        <p:spPr>
          <a:ln/>
        </p:spPr>
        <p:txBody>
          <a:bodyPr/>
          <a:lstStyle>
            <a:lvl1pPr>
              <a:defRPr/>
            </a:lvl1pPr>
          </a:lstStyle>
          <a:p>
            <a:pPr>
              <a:defRPr/>
            </a:pPr>
            <a:fld id="{5CB9BCC3-88EB-4E6F-A06D-15D57963505F}"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4"/>
          <p:cNvSpPr>
            <a:spLocks noGrp="1" noChangeArrowheads="1"/>
          </p:cNvSpPr>
          <p:nvPr>
            <p:ph type="dt" sz="half" idx="10"/>
          </p:nvPr>
        </p:nvSpPr>
        <p:spPr>
          <a:ln/>
        </p:spPr>
        <p:txBody>
          <a:bodyPr/>
          <a:lstStyle>
            <a:lvl1pPr>
              <a:defRPr/>
            </a:lvl1pPr>
          </a:lstStyle>
          <a:p>
            <a:pPr>
              <a:defRPr/>
            </a:pPr>
            <a:endParaRPr lang="en-US"/>
          </a:p>
        </p:txBody>
      </p:sp>
      <p:sp>
        <p:nvSpPr>
          <p:cNvPr id="6" name="Rectangle 15"/>
          <p:cNvSpPr>
            <a:spLocks noGrp="1" noChangeArrowheads="1"/>
          </p:cNvSpPr>
          <p:nvPr>
            <p:ph type="ftr" sz="quarter" idx="11"/>
          </p:nvPr>
        </p:nvSpPr>
        <p:spPr>
          <a:ln/>
        </p:spPr>
        <p:txBody>
          <a:bodyPr/>
          <a:lstStyle>
            <a:lvl1pPr>
              <a:defRPr/>
            </a:lvl1pPr>
          </a:lstStyle>
          <a:p>
            <a:pPr>
              <a:defRPr/>
            </a:pPr>
            <a:endParaRPr lang="en-US"/>
          </a:p>
        </p:txBody>
      </p:sp>
      <p:sp>
        <p:nvSpPr>
          <p:cNvPr id="7" name="Rectangle 16"/>
          <p:cNvSpPr>
            <a:spLocks noGrp="1" noChangeArrowheads="1"/>
          </p:cNvSpPr>
          <p:nvPr>
            <p:ph type="sldNum" sz="quarter" idx="12"/>
          </p:nvPr>
        </p:nvSpPr>
        <p:spPr>
          <a:ln/>
        </p:spPr>
        <p:txBody>
          <a:bodyPr/>
          <a:lstStyle>
            <a:lvl1pPr>
              <a:defRPr/>
            </a:lvl1pPr>
          </a:lstStyle>
          <a:p>
            <a:pPr>
              <a:defRPr/>
            </a:pPr>
            <a:fld id="{D4E5D55C-8BA2-4663-B8F3-C452EC5F8231}"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59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38588"/>
            <a:ext cx="8229600" cy="21875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4"/>
          <p:cNvSpPr>
            <a:spLocks noGrp="1" noChangeArrowheads="1"/>
          </p:cNvSpPr>
          <p:nvPr>
            <p:ph type="dt" sz="half" idx="10"/>
          </p:nvPr>
        </p:nvSpPr>
        <p:spPr>
          <a:ln/>
        </p:spPr>
        <p:txBody>
          <a:bodyPr/>
          <a:lstStyle>
            <a:lvl1pPr>
              <a:defRPr/>
            </a:lvl1pPr>
          </a:lstStyle>
          <a:p>
            <a:pPr>
              <a:defRPr/>
            </a:pPr>
            <a:endParaRPr lang="en-US"/>
          </a:p>
        </p:txBody>
      </p:sp>
      <p:sp>
        <p:nvSpPr>
          <p:cNvPr id="6" name="Rectangle 15"/>
          <p:cNvSpPr>
            <a:spLocks noGrp="1" noChangeArrowheads="1"/>
          </p:cNvSpPr>
          <p:nvPr>
            <p:ph type="ftr" sz="quarter" idx="11"/>
          </p:nvPr>
        </p:nvSpPr>
        <p:spPr>
          <a:ln/>
        </p:spPr>
        <p:txBody>
          <a:bodyPr/>
          <a:lstStyle>
            <a:lvl1pPr>
              <a:defRPr/>
            </a:lvl1pPr>
          </a:lstStyle>
          <a:p>
            <a:pPr>
              <a:defRPr/>
            </a:pPr>
            <a:endParaRPr lang="en-US"/>
          </a:p>
        </p:txBody>
      </p:sp>
      <p:sp>
        <p:nvSpPr>
          <p:cNvPr id="7" name="Rectangle 16"/>
          <p:cNvSpPr>
            <a:spLocks noGrp="1" noChangeArrowheads="1"/>
          </p:cNvSpPr>
          <p:nvPr>
            <p:ph type="sldNum" sz="quarter" idx="12"/>
          </p:nvPr>
        </p:nvSpPr>
        <p:spPr>
          <a:ln/>
        </p:spPr>
        <p:txBody>
          <a:bodyPr/>
          <a:lstStyle>
            <a:lvl1pPr>
              <a:defRPr/>
            </a:lvl1pPr>
          </a:lstStyle>
          <a:p>
            <a:pPr>
              <a:defRPr/>
            </a:pPr>
            <a:fld id="{19C3EE98-8CFF-41D4-8DBC-F3032E5D4E7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extBox 3"/>
          <p:cNvSpPr txBox="1"/>
          <p:nvPr userDrawn="1"/>
        </p:nvSpPr>
        <p:spPr>
          <a:xfrm>
            <a:off x="8382000" y="0"/>
            <a:ext cx="762000" cy="246063"/>
          </a:xfrm>
          <a:prstGeom prst="rect">
            <a:avLst/>
          </a:prstGeom>
          <a:noFill/>
        </p:spPr>
        <p:txBody>
          <a:bodyPr>
            <a:spAutoFit/>
          </a:bodyPr>
          <a:lstStyle/>
          <a:p>
            <a:pPr>
              <a:defRPr/>
            </a:pPr>
            <a:fld id="{32A7BBB1-E9FF-49CE-8AD6-7D48EDA54B4C}" type="slidenum">
              <a:rPr lang="en-US" sz="1000" b="1">
                <a:solidFill>
                  <a:schemeClr val="accent3">
                    <a:lumMod val="20000"/>
                    <a:lumOff val="80000"/>
                  </a:schemeClr>
                </a:solidFill>
                <a:latin typeface="+mj-lt"/>
              </a:rPr>
              <a:pPr>
                <a:defRPr/>
              </a:pPr>
              <a:t>‹#›</a:t>
            </a:fld>
            <a:r>
              <a:rPr lang="mk-MK" sz="1000" b="1" dirty="0">
                <a:solidFill>
                  <a:schemeClr val="accent3">
                    <a:lumMod val="20000"/>
                    <a:lumOff val="80000"/>
                  </a:schemeClr>
                </a:solidFill>
                <a:latin typeface="+mj-lt"/>
              </a:rPr>
              <a:t>/</a:t>
            </a:r>
            <a:r>
              <a:rPr lang="en-US" sz="1000" b="1" dirty="0">
                <a:solidFill>
                  <a:schemeClr val="accent3">
                    <a:lumMod val="20000"/>
                    <a:lumOff val="80000"/>
                  </a:schemeClr>
                </a:solidFill>
                <a:latin typeface="+mj-lt"/>
              </a:rPr>
              <a:t>38</a:t>
            </a:r>
          </a:p>
        </p:txBody>
      </p:sp>
      <p:sp>
        <p:nvSpPr>
          <p:cNvPr id="5" name="Rectangle 230"/>
          <p:cNvSpPr>
            <a:spLocks noChangeArrowheads="1"/>
          </p:cNvSpPr>
          <p:nvPr userDrawn="1"/>
        </p:nvSpPr>
        <p:spPr bwMode="auto">
          <a:xfrm>
            <a:off x="0" y="6553200"/>
            <a:ext cx="9144000" cy="304800"/>
          </a:xfrm>
          <a:prstGeom prst="rect">
            <a:avLst/>
          </a:prstGeom>
          <a:solidFill>
            <a:srgbClr val="FFCC66"/>
          </a:solidFill>
          <a:ln w="9525">
            <a:noFill/>
            <a:miter lim="800000"/>
            <a:headEnd/>
            <a:tailEnd/>
          </a:ln>
          <a:effectLst/>
        </p:spPr>
        <p:txBody>
          <a:bodyPr wrap="none" anchor="ctr"/>
          <a:lstStyle/>
          <a:p>
            <a:pPr>
              <a:defRPr/>
            </a:pPr>
            <a:endParaRPr lang="en-US"/>
          </a:p>
        </p:txBody>
      </p:sp>
      <p:pic>
        <p:nvPicPr>
          <p:cNvPr id="6" name="Picture 230" descr="zA KORICA nbrmNBRM anglisko"/>
          <p:cNvPicPr preferRelativeResize="0">
            <a:picLocks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76200" y="6645275"/>
            <a:ext cx="8996363" cy="136525"/>
          </a:xfrm>
          <a:prstGeom prst="rect">
            <a:avLst/>
          </a:prstGeom>
          <a:noFill/>
          <a:ln w="9525">
            <a:noFill/>
            <a:miter lim="800000"/>
            <a:headEnd/>
            <a:tailEnd/>
          </a:ln>
        </p:spPr>
      </p:pic>
      <p:sp>
        <p:nvSpPr>
          <p:cNvPr id="7" name="Rectangle 230"/>
          <p:cNvSpPr>
            <a:spLocks noChangeArrowheads="1"/>
          </p:cNvSpPr>
          <p:nvPr userDrawn="1"/>
        </p:nvSpPr>
        <p:spPr bwMode="auto">
          <a:xfrm>
            <a:off x="0" y="6553200"/>
            <a:ext cx="9144000" cy="304800"/>
          </a:xfrm>
          <a:prstGeom prst="rect">
            <a:avLst/>
          </a:prstGeom>
          <a:solidFill>
            <a:srgbClr val="FFCC66"/>
          </a:solidFill>
          <a:ln w="9525">
            <a:noFill/>
            <a:miter lim="800000"/>
            <a:headEnd/>
            <a:tailEnd/>
          </a:ln>
          <a:effectLst/>
        </p:spPr>
        <p:txBody>
          <a:bodyPr wrap="none" anchor="ctr"/>
          <a:lstStyle/>
          <a:p>
            <a:pPr>
              <a:defRPr/>
            </a:pPr>
            <a:endParaRPr lang="en-US"/>
          </a:p>
        </p:txBody>
      </p:sp>
      <p:pic>
        <p:nvPicPr>
          <p:cNvPr id="8" name="Picture 230" descr="zA KORICA nbrmNBRM anglisko"/>
          <p:cNvPicPr preferRelativeResize="0">
            <a:picLocks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76200" y="6645275"/>
            <a:ext cx="8996363" cy="136525"/>
          </a:xfrm>
          <a:prstGeom prst="rect">
            <a:avLst/>
          </a:prstGeom>
          <a:noFill/>
          <a:ln w="9525">
            <a:noFill/>
            <a:miter lim="800000"/>
            <a:headEnd/>
            <a:tailEnd/>
          </a:ln>
        </p:spPr>
      </p:pic>
      <p:sp>
        <p:nvSpPr>
          <p:cNvPr id="3" name="Content Placeholder 2"/>
          <p:cNvSpPr>
            <a:spLocks noGrp="1"/>
          </p:cNvSpPr>
          <p:nvPr>
            <p:ph idx="1"/>
          </p:nvPr>
        </p:nvSpPr>
        <p:spPr>
          <a:xfrm>
            <a:off x="457200" y="1600200"/>
            <a:ext cx="8229600" cy="4525963"/>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Rectangle 327"/>
          <p:cNvSpPr>
            <a:spLocks noGrp="1" noChangeArrowheads="1"/>
          </p:cNvSpPr>
          <p:nvPr>
            <p:ph type="subTitle" idx="10"/>
          </p:nvPr>
        </p:nvSpPr>
        <p:spPr bwMode="auto">
          <a:xfrm>
            <a:off x="1371600" y="3886200"/>
            <a:ext cx="6400800" cy="17526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marL="0" indent="0" algn="ctr">
              <a:buFont typeface="Wingdings" pitchFamily="2" charset="2"/>
              <a:buNone/>
              <a:defRPr/>
            </a:lvl1pPr>
          </a:lstStyle>
          <a:p>
            <a:r>
              <a:rPr lang="en-US" smtClean="0"/>
              <a:t>Click to edit Master subtitle style</a:t>
            </a:r>
            <a:endParaRPr lang="en-US"/>
          </a:p>
        </p:txBody>
      </p:sp>
      <p:sp>
        <p:nvSpPr>
          <p:cNvPr id="9" name="Rectangle 328"/>
          <p:cNvSpPr>
            <a:spLocks noGrp="1" noChangeArrowheads="1"/>
          </p:cNvSpPr>
          <p:nvPr>
            <p:ph type="dt" sz="half" idx="11"/>
          </p:nvPr>
        </p:nvSpPr>
        <p:spPr>
          <a:xfrm>
            <a:off x="457200" y="6324600"/>
            <a:ext cx="2133600" cy="228600"/>
          </a:xfrm>
        </p:spPr>
        <p:txBody>
          <a:bodyPr anchor="t"/>
          <a:lstStyle>
            <a:lvl1pPr eaLnBrk="0" hangingPunct="0">
              <a:defRPr kumimoji="1" sz="1400"/>
            </a:lvl1pPr>
          </a:lstStyle>
          <a:p>
            <a:pPr>
              <a:defRPr/>
            </a:pPr>
            <a:endParaRPr lang="en-US"/>
          </a:p>
        </p:txBody>
      </p:sp>
      <p:sp>
        <p:nvSpPr>
          <p:cNvPr id="10" name="Rectangle 329"/>
          <p:cNvSpPr>
            <a:spLocks noGrp="1" noChangeArrowheads="1"/>
          </p:cNvSpPr>
          <p:nvPr>
            <p:ph type="ftr" sz="quarter" idx="12"/>
          </p:nvPr>
        </p:nvSpPr>
        <p:spPr>
          <a:xfrm>
            <a:off x="3124200" y="6324600"/>
            <a:ext cx="2895600" cy="228600"/>
          </a:xfrm>
        </p:spPr>
        <p:txBody>
          <a:bodyPr anchor="t"/>
          <a:lstStyle>
            <a:lvl1pPr algn="ctr" eaLnBrk="0" hangingPunct="0">
              <a:defRPr kumimoji="1" sz="1400"/>
            </a:lvl1pPr>
          </a:lstStyle>
          <a:p>
            <a:pPr>
              <a:defRPr/>
            </a:pPr>
            <a:endParaRPr lang="en-US"/>
          </a:p>
        </p:txBody>
      </p:sp>
      <p:sp>
        <p:nvSpPr>
          <p:cNvPr id="11" name="Rectangle 330"/>
          <p:cNvSpPr>
            <a:spLocks noGrp="1" noChangeArrowheads="1"/>
          </p:cNvSpPr>
          <p:nvPr>
            <p:ph type="sldNum" sz="quarter" idx="13"/>
          </p:nvPr>
        </p:nvSpPr>
        <p:spPr>
          <a:xfrm>
            <a:off x="6553200" y="6324600"/>
            <a:ext cx="2133600" cy="228600"/>
          </a:xfrm>
        </p:spPr>
        <p:txBody>
          <a:bodyPr anchor="t"/>
          <a:lstStyle>
            <a:lvl1pPr algn="r" eaLnBrk="0" hangingPunct="0">
              <a:defRPr kumimoji="1" sz="1400"/>
            </a:lvl1pPr>
          </a:lstStyle>
          <a:p>
            <a:pPr>
              <a:defRPr/>
            </a:pPr>
            <a:fld id="{7483EAB7-D32B-4118-B553-6C9D817EBE5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Rectangle 14"/>
          <p:cNvSpPr>
            <a:spLocks noGrp="1" noChangeArrowheads="1"/>
          </p:cNvSpPr>
          <p:nvPr>
            <p:ph type="dt" sz="half" idx="10"/>
          </p:nvPr>
        </p:nvSpPr>
        <p:spPr>
          <a:ln/>
        </p:spPr>
        <p:txBody>
          <a:bodyPr/>
          <a:lstStyle>
            <a:lvl1pPr>
              <a:defRPr/>
            </a:lvl1pPr>
          </a:lstStyle>
          <a:p>
            <a:pPr>
              <a:defRPr/>
            </a:pPr>
            <a:endParaRPr lang="en-US"/>
          </a:p>
        </p:txBody>
      </p:sp>
      <p:sp>
        <p:nvSpPr>
          <p:cNvPr id="3" name="Rectangle 15"/>
          <p:cNvSpPr>
            <a:spLocks noGrp="1" noChangeArrowheads="1"/>
          </p:cNvSpPr>
          <p:nvPr>
            <p:ph type="ftr" sz="quarter" idx="11"/>
          </p:nvPr>
        </p:nvSpPr>
        <p:spPr>
          <a:ln/>
        </p:spPr>
        <p:txBody>
          <a:bodyPr/>
          <a:lstStyle>
            <a:lvl1pPr>
              <a:defRPr/>
            </a:lvl1pPr>
          </a:lstStyle>
          <a:p>
            <a:pPr>
              <a:defRPr/>
            </a:pPr>
            <a:endParaRPr lang="en-US"/>
          </a:p>
        </p:txBody>
      </p:sp>
      <p:sp>
        <p:nvSpPr>
          <p:cNvPr id="4" name="Rectangle 16"/>
          <p:cNvSpPr>
            <a:spLocks noGrp="1" noChangeArrowheads="1"/>
          </p:cNvSpPr>
          <p:nvPr>
            <p:ph type="sldNum" sz="quarter" idx="12"/>
          </p:nvPr>
        </p:nvSpPr>
        <p:spPr>
          <a:ln/>
        </p:spPr>
        <p:txBody>
          <a:bodyPr/>
          <a:lstStyle>
            <a:lvl1pPr>
              <a:defRPr/>
            </a:lvl1pPr>
          </a:lstStyle>
          <a:p>
            <a:pPr>
              <a:defRPr/>
            </a:pPr>
            <a:fld id="{DB1404DD-440F-454C-837A-9119366D12C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4"/>
          <p:cNvSpPr>
            <a:spLocks noGrp="1" noChangeArrowheads="1"/>
          </p:cNvSpPr>
          <p:nvPr>
            <p:ph type="dt" sz="half" idx="10"/>
          </p:nvPr>
        </p:nvSpPr>
        <p:spPr>
          <a:ln/>
        </p:spPr>
        <p:txBody>
          <a:bodyPr/>
          <a:lstStyle>
            <a:lvl1pPr>
              <a:defRPr/>
            </a:lvl1pPr>
          </a:lstStyle>
          <a:p>
            <a:pPr>
              <a:defRPr/>
            </a:pPr>
            <a:endParaRPr lang="en-US"/>
          </a:p>
        </p:txBody>
      </p:sp>
      <p:sp>
        <p:nvSpPr>
          <p:cNvPr id="6" name="Rectangle 15"/>
          <p:cNvSpPr>
            <a:spLocks noGrp="1" noChangeArrowheads="1"/>
          </p:cNvSpPr>
          <p:nvPr>
            <p:ph type="ftr" sz="quarter" idx="11"/>
          </p:nvPr>
        </p:nvSpPr>
        <p:spPr>
          <a:ln/>
        </p:spPr>
        <p:txBody>
          <a:bodyPr/>
          <a:lstStyle>
            <a:lvl1pPr>
              <a:defRPr/>
            </a:lvl1pPr>
          </a:lstStyle>
          <a:p>
            <a:pPr>
              <a:defRPr/>
            </a:pPr>
            <a:endParaRPr lang="en-US"/>
          </a:p>
        </p:txBody>
      </p:sp>
      <p:sp>
        <p:nvSpPr>
          <p:cNvPr id="7" name="Rectangle 16"/>
          <p:cNvSpPr>
            <a:spLocks noGrp="1" noChangeArrowheads="1"/>
          </p:cNvSpPr>
          <p:nvPr>
            <p:ph type="sldNum" sz="quarter" idx="12"/>
          </p:nvPr>
        </p:nvSpPr>
        <p:spPr>
          <a:ln/>
        </p:spPr>
        <p:txBody>
          <a:bodyPr/>
          <a:lstStyle>
            <a:lvl1pPr>
              <a:defRPr/>
            </a:lvl1pPr>
          </a:lstStyle>
          <a:p>
            <a:pPr>
              <a:defRPr/>
            </a:pPr>
            <a:fld id="{04D4181C-6CB7-4DCC-AE6B-BF237859314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4"/>
          <p:cNvSpPr>
            <a:spLocks noGrp="1" noChangeArrowheads="1"/>
          </p:cNvSpPr>
          <p:nvPr>
            <p:ph type="dt" sz="half" idx="10"/>
          </p:nvPr>
        </p:nvSpPr>
        <p:spPr>
          <a:ln/>
        </p:spPr>
        <p:txBody>
          <a:bodyPr/>
          <a:lstStyle>
            <a:lvl1pPr>
              <a:defRPr/>
            </a:lvl1pPr>
          </a:lstStyle>
          <a:p>
            <a:pPr>
              <a:defRPr/>
            </a:pPr>
            <a:endParaRPr lang="en-US"/>
          </a:p>
        </p:txBody>
      </p:sp>
      <p:sp>
        <p:nvSpPr>
          <p:cNvPr id="8" name="Rectangle 15"/>
          <p:cNvSpPr>
            <a:spLocks noGrp="1" noChangeArrowheads="1"/>
          </p:cNvSpPr>
          <p:nvPr>
            <p:ph type="ftr" sz="quarter" idx="11"/>
          </p:nvPr>
        </p:nvSpPr>
        <p:spPr>
          <a:ln/>
        </p:spPr>
        <p:txBody>
          <a:bodyPr/>
          <a:lstStyle>
            <a:lvl1pPr>
              <a:defRPr/>
            </a:lvl1pPr>
          </a:lstStyle>
          <a:p>
            <a:pPr>
              <a:defRPr/>
            </a:pPr>
            <a:endParaRPr lang="en-US"/>
          </a:p>
        </p:txBody>
      </p:sp>
      <p:sp>
        <p:nvSpPr>
          <p:cNvPr id="9" name="Rectangle 16"/>
          <p:cNvSpPr>
            <a:spLocks noGrp="1" noChangeArrowheads="1"/>
          </p:cNvSpPr>
          <p:nvPr>
            <p:ph type="sldNum" sz="quarter" idx="12"/>
          </p:nvPr>
        </p:nvSpPr>
        <p:spPr>
          <a:ln/>
        </p:spPr>
        <p:txBody>
          <a:bodyPr/>
          <a:lstStyle>
            <a:lvl1pPr>
              <a:defRPr/>
            </a:lvl1pPr>
          </a:lstStyle>
          <a:p>
            <a:pPr>
              <a:defRPr/>
            </a:pPr>
            <a:fld id="{A69C170C-CA84-4162-94A7-17AD232C5A9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Rectangle 14"/>
          <p:cNvSpPr>
            <a:spLocks noGrp="1" noChangeArrowheads="1"/>
          </p:cNvSpPr>
          <p:nvPr>
            <p:ph type="dt" sz="half" idx="10"/>
          </p:nvPr>
        </p:nvSpPr>
        <p:spPr>
          <a:ln/>
        </p:spPr>
        <p:txBody>
          <a:bodyPr/>
          <a:lstStyle>
            <a:lvl1pPr>
              <a:defRPr/>
            </a:lvl1pPr>
          </a:lstStyle>
          <a:p>
            <a:pPr>
              <a:defRPr/>
            </a:pPr>
            <a:endParaRPr lang="en-US"/>
          </a:p>
        </p:txBody>
      </p:sp>
      <p:sp>
        <p:nvSpPr>
          <p:cNvPr id="4" name="Rectangle 15"/>
          <p:cNvSpPr>
            <a:spLocks noGrp="1" noChangeArrowheads="1"/>
          </p:cNvSpPr>
          <p:nvPr>
            <p:ph type="ftr" sz="quarter" idx="11"/>
          </p:nvPr>
        </p:nvSpPr>
        <p:spPr>
          <a:ln/>
        </p:spPr>
        <p:txBody>
          <a:bodyPr/>
          <a:lstStyle>
            <a:lvl1pPr>
              <a:defRPr/>
            </a:lvl1pPr>
          </a:lstStyle>
          <a:p>
            <a:pPr>
              <a:defRPr/>
            </a:pPr>
            <a:endParaRPr lang="en-US"/>
          </a:p>
        </p:txBody>
      </p:sp>
      <p:sp>
        <p:nvSpPr>
          <p:cNvPr id="5" name="Rectangle 16"/>
          <p:cNvSpPr>
            <a:spLocks noGrp="1" noChangeArrowheads="1"/>
          </p:cNvSpPr>
          <p:nvPr>
            <p:ph type="sldNum" sz="quarter" idx="12"/>
          </p:nvPr>
        </p:nvSpPr>
        <p:spPr>
          <a:ln/>
        </p:spPr>
        <p:txBody>
          <a:bodyPr/>
          <a:lstStyle>
            <a:lvl1pPr>
              <a:defRPr/>
            </a:lvl1pPr>
          </a:lstStyle>
          <a:p>
            <a:pPr>
              <a:defRPr/>
            </a:pPr>
            <a:fld id="{7911D33C-4612-4241-935B-87DAB2AEECF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4"/>
          <p:cNvSpPr>
            <a:spLocks noGrp="1" noChangeArrowheads="1"/>
          </p:cNvSpPr>
          <p:nvPr>
            <p:ph type="dt" sz="half" idx="10"/>
          </p:nvPr>
        </p:nvSpPr>
        <p:spPr>
          <a:ln/>
        </p:spPr>
        <p:txBody>
          <a:bodyPr/>
          <a:lstStyle>
            <a:lvl1pPr>
              <a:defRPr/>
            </a:lvl1pPr>
          </a:lstStyle>
          <a:p>
            <a:pPr>
              <a:defRPr/>
            </a:pPr>
            <a:endParaRPr lang="en-US"/>
          </a:p>
        </p:txBody>
      </p:sp>
      <p:sp>
        <p:nvSpPr>
          <p:cNvPr id="3" name="Rectangle 15"/>
          <p:cNvSpPr>
            <a:spLocks noGrp="1" noChangeArrowheads="1"/>
          </p:cNvSpPr>
          <p:nvPr>
            <p:ph type="ftr" sz="quarter" idx="11"/>
          </p:nvPr>
        </p:nvSpPr>
        <p:spPr>
          <a:ln/>
        </p:spPr>
        <p:txBody>
          <a:bodyPr/>
          <a:lstStyle>
            <a:lvl1pPr>
              <a:defRPr/>
            </a:lvl1pPr>
          </a:lstStyle>
          <a:p>
            <a:pPr>
              <a:defRPr/>
            </a:pPr>
            <a:endParaRPr lang="en-US"/>
          </a:p>
        </p:txBody>
      </p:sp>
      <p:sp>
        <p:nvSpPr>
          <p:cNvPr id="4" name="Rectangle 16"/>
          <p:cNvSpPr>
            <a:spLocks noGrp="1" noChangeArrowheads="1"/>
          </p:cNvSpPr>
          <p:nvPr>
            <p:ph type="sldNum" sz="quarter" idx="12"/>
          </p:nvPr>
        </p:nvSpPr>
        <p:spPr>
          <a:ln/>
        </p:spPr>
        <p:txBody>
          <a:bodyPr/>
          <a:lstStyle>
            <a:lvl1pPr>
              <a:defRPr/>
            </a:lvl1pPr>
          </a:lstStyle>
          <a:p>
            <a:pPr>
              <a:defRPr/>
            </a:pPr>
            <a:fld id="{52D87ACC-F6E7-4E1D-AB98-CE4FECA86C5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4"/>
          <p:cNvSpPr>
            <a:spLocks noGrp="1" noChangeArrowheads="1"/>
          </p:cNvSpPr>
          <p:nvPr>
            <p:ph type="dt" sz="half" idx="10"/>
          </p:nvPr>
        </p:nvSpPr>
        <p:spPr>
          <a:ln/>
        </p:spPr>
        <p:txBody>
          <a:bodyPr/>
          <a:lstStyle>
            <a:lvl1pPr>
              <a:defRPr/>
            </a:lvl1pPr>
          </a:lstStyle>
          <a:p>
            <a:pPr>
              <a:defRPr/>
            </a:pPr>
            <a:endParaRPr lang="en-US"/>
          </a:p>
        </p:txBody>
      </p:sp>
      <p:sp>
        <p:nvSpPr>
          <p:cNvPr id="6" name="Rectangle 15"/>
          <p:cNvSpPr>
            <a:spLocks noGrp="1" noChangeArrowheads="1"/>
          </p:cNvSpPr>
          <p:nvPr>
            <p:ph type="ftr" sz="quarter" idx="11"/>
          </p:nvPr>
        </p:nvSpPr>
        <p:spPr>
          <a:ln/>
        </p:spPr>
        <p:txBody>
          <a:bodyPr/>
          <a:lstStyle>
            <a:lvl1pPr>
              <a:defRPr/>
            </a:lvl1pPr>
          </a:lstStyle>
          <a:p>
            <a:pPr>
              <a:defRPr/>
            </a:pPr>
            <a:endParaRPr lang="en-US"/>
          </a:p>
        </p:txBody>
      </p:sp>
      <p:sp>
        <p:nvSpPr>
          <p:cNvPr id="7" name="Rectangle 16"/>
          <p:cNvSpPr>
            <a:spLocks noGrp="1" noChangeArrowheads="1"/>
          </p:cNvSpPr>
          <p:nvPr>
            <p:ph type="sldNum" sz="quarter" idx="12"/>
          </p:nvPr>
        </p:nvSpPr>
        <p:spPr>
          <a:ln/>
        </p:spPr>
        <p:txBody>
          <a:bodyPr/>
          <a:lstStyle>
            <a:lvl1pPr>
              <a:defRPr/>
            </a:lvl1pPr>
          </a:lstStyle>
          <a:p>
            <a:pPr>
              <a:defRPr/>
            </a:pPr>
            <a:fld id="{5671CCB5-6542-4228-9735-AE29649EB25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4"/>
          <p:cNvSpPr>
            <a:spLocks noGrp="1" noChangeArrowheads="1"/>
          </p:cNvSpPr>
          <p:nvPr>
            <p:ph type="dt" sz="half" idx="10"/>
          </p:nvPr>
        </p:nvSpPr>
        <p:spPr>
          <a:ln/>
        </p:spPr>
        <p:txBody>
          <a:bodyPr/>
          <a:lstStyle>
            <a:lvl1pPr>
              <a:defRPr/>
            </a:lvl1pPr>
          </a:lstStyle>
          <a:p>
            <a:pPr>
              <a:defRPr/>
            </a:pPr>
            <a:endParaRPr lang="en-US"/>
          </a:p>
        </p:txBody>
      </p:sp>
      <p:sp>
        <p:nvSpPr>
          <p:cNvPr id="6" name="Rectangle 15"/>
          <p:cNvSpPr>
            <a:spLocks noGrp="1" noChangeArrowheads="1"/>
          </p:cNvSpPr>
          <p:nvPr>
            <p:ph type="ftr" sz="quarter" idx="11"/>
          </p:nvPr>
        </p:nvSpPr>
        <p:spPr>
          <a:ln/>
        </p:spPr>
        <p:txBody>
          <a:bodyPr/>
          <a:lstStyle>
            <a:lvl1pPr>
              <a:defRPr/>
            </a:lvl1pPr>
          </a:lstStyle>
          <a:p>
            <a:pPr>
              <a:defRPr/>
            </a:pPr>
            <a:endParaRPr lang="en-US"/>
          </a:p>
        </p:txBody>
      </p:sp>
      <p:sp>
        <p:nvSpPr>
          <p:cNvPr id="7" name="Rectangle 16"/>
          <p:cNvSpPr>
            <a:spLocks noGrp="1" noChangeArrowheads="1"/>
          </p:cNvSpPr>
          <p:nvPr>
            <p:ph type="sldNum" sz="quarter" idx="12"/>
          </p:nvPr>
        </p:nvSpPr>
        <p:spPr>
          <a:ln/>
        </p:spPr>
        <p:txBody>
          <a:bodyPr/>
          <a:lstStyle>
            <a:lvl1pPr>
              <a:defRPr/>
            </a:lvl1pPr>
          </a:lstStyle>
          <a:p>
            <a:pPr>
              <a:defRPr/>
            </a:pPr>
            <a:fld id="{D31A58A7-B3BC-4194-9FB9-7E971FEC7E5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6844" name="Rectangle 12"/>
          <p:cNvSpPr>
            <a:spLocks noChangeArrowheads="1"/>
          </p:cNvSpPr>
          <p:nvPr userDrawn="1"/>
        </p:nvSpPr>
        <p:spPr bwMode="auto">
          <a:xfrm>
            <a:off x="0" y="6553200"/>
            <a:ext cx="9144000" cy="304800"/>
          </a:xfrm>
          <a:prstGeom prst="rect">
            <a:avLst/>
          </a:prstGeom>
          <a:solidFill>
            <a:srgbClr val="FFCC66"/>
          </a:solidFill>
          <a:ln w="9525">
            <a:noFill/>
            <a:miter lim="800000"/>
            <a:headEnd/>
            <a:tailEnd/>
          </a:ln>
          <a:effectLst/>
        </p:spPr>
        <p:txBody>
          <a:bodyPr wrap="none" anchor="ctr"/>
          <a:lstStyle/>
          <a:p>
            <a:pPr>
              <a:defRPr/>
            </a:pPr>
            <a:endParaRPr lang="en-US"/>
          </a:p>
        </p:txBody>
      </p:sp>
      <p:pic>
        <p:nvPicPr>
          <p:cNvPr id="1027" name="Picture 13" descr="samo naslov 06"/>
          <p:cNvPicPr>
            <a:picLocks noChangeAspect="1" noChangeArrowheads="1"/>
          </p:cNvPicPr>
          <p:nvPr userDrawn="1"/>
        </p:nvPicPr>
        <p:blipFill>
          <a:blip r:embed="rId16" cstate="print">
            <a:clrChange>
              <a:clrFrom>
                <a:srgbClr val="FFFFFF"/>
              </a:clrFrom>
              <a:clrTo>
                <a:srgbClr val="FFFFFF">
                  <a:alpha val="0"/>
                </a:srgbClr>
              </a:clrTo>
            </a:clrChange>
          </a:blip>
          <a:srcRect/>
          <a:stretch>
            <a:fillRect/>
          </a:stretch>
        </p:blipFill>
        <p:spPr bwMode="auto">
          <a:xfrm>
            <a:off x="92075" y="6643688"/>
            <a:ext cx="8996363" cy="138112"/>
          </a:xfrm>
          <a:prstGeom prst="rect">
            <a:avLst/>
          </a:prstGeom>
          <a:noFill/>
          <a:ln w="9525">
            <a:noFill/>
            <a:miter lim="800000"/>
            <a:headEnd/>
            <a:tailEnd/>
          </a:ln>
        </p:spPr>
      </p:pic>
      <p:sp>
        <p:nvSpPr>
          <p:cNvPr id="376846" name="Rectangle 14"/>
          <p:cNvSpPr>
            <a:spLocks noGrp="1" noChangeArrowheads="1"/>
          </p:cNvSpPr>
          <p:nvPr>
            <p:ph type="dt" sz="half" idx="2"/>
          </p:nvPr>
        </p:nvSpPr>
        <p:spPr bwMode="auto">
          <a:xfrm>
            <a:off x="811213" y="6373813"/>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spcBef>
                <a:spcPct val="0"/>
              </a:spcBef>
              <a:defRPr kumimoji="0" sz="1400">
                <a:solidFill>
                  <a:schemeClr val="folHlink"/>
                </a:solidFill>
                <a:latin typeface="Times New Roman" pitchFamily="18" charset="0"/>
              </a:defRPr>
            </a:lvl1pPr>
          </a:lstStyle>
          <a:p>
            <a:pPr>
              <a:defRPr/>
            </a:pPr>
            <a:endParaRPr lang="en-US"/>
          </a:p>
        </p:txBody>
      </p:sp>
      <p:sp>
        <p:nvSpPr>
          <p:cNvPr id="376847" name="Rectangle 15"/>
          <p:cNvSpPr>
            <a:spLocks noGrp="1" noChangeArrowheads="1"/>
          </p:cNvSpPr>
          <p:nvPr>
            <p:ph type="ftr" sz="quarter" idx="3"/>
          </p:nvPr>
        </p:nvSpPr>
        <p:spPr bwMode="auto">
          <a:xfrm>
            <a:off x="3132138" y="6376988"/>
            <a:ext cx="30861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spcBef>
                <a:spcPct val="0"/>
              </a:spcBef>
              <a:defRPr kumimoji="0" sz="1400">
                <a:solidFill>
                  <a:schemeClr val="folHlink"/>
                </a:solidFill>
                <a:latin typeface="Times New Roman" pitchFamily="18" charset="0"/>
              </a:defRPr>
            </a:lvl1pPr>
          </a:lstStyle>
          <a:p>
            <a:pPr>
              <a:defRPr/>
            </a:pPr>
            <a:endParaRPr lang="en-US"/>
          </a:p>
        </p:txBody>
      </p:sp>
      <p:sp>
        <p:nvSpPr>
          <p:cNvPr id="376848" name="Rectangle 16"/>
          <p:cNvSpPr>
            <a:spLocks noGrp="1" noChangeArrowheads="1"/>
          </p:cNvSpPr>
          <p:nvPr>
            <p:ph type="sldNum" sz="quarter" idx="4"/>
          </p:nvPr>
        </p:nvSpPr>
        <p:spPr bwMode="auto">
          <a:xfrm>
            <a:off x="6589713" y="6376988"/>
            <a:ext cx="2193925"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spcBef>
                <a:spcPct val="0"/>
              </a:spcBef>
              <a:defRPr kumimoji="0" sz="1400">
                <a:solidFill>
                  <a:schemeClr val="folHlink"/>
                </a:solidFill>
                <a:latin typeface="Times New Roman" pitchFamily="18" charset="0"/>
              </a:defRPr>
            </a:lvl1pPr>
          </a:lstStyle>
          <a:p>
            <a:pPr>
              <a:defRPr/>
            </a:pPr>
            <a:fld id="{8A8A22AA-9B36-47AE-A48B-14DA484F86CE}" type="slidenum">
              <a:rPr lang="en-US"/>
              <a:pPr>
                <a:defRPr/>
              </a:pPr>
              <a:t>‹#›</a:t>
            </a:fld>
            <a:endParaRPr lang="en-US"/>
          </a:p>
        </p:txBody>
      </p:sp>
      <p:pic>
        <p:nvPicPr>
          <p:cNvPr id="1031" name="Picture 2"/>
          <p:cNvPicPr>
            <a:picLocks noChangeAspect="1" noChangeArrowheads="1"/>
          </p:cNvPicPr>
          <p:nvPr userDrawn="1"/>
        </p:nvPicPr>
        <p:blipFill>
          <a:blip r:embed="rId17" cstate="print"/>
          <a:srcRect/>
          <a:stretch>
            <a:fillRect/>
          </a:stretch>
        </p:blipFill>
        <p:spPr bwMode="auto">
          <a:xfrm>
            <a:off x="0" y="0"/>
            <a:ext cx="9144000" cy="914400"/>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4287" r:id="rId1"/>
    <p:sldLayoutId id="2147484288" r:id="rId2"/>
    <p:sldLayoutId id="2147484275" r:id="rId3"/>
    <p:sldLayoutId id="2147484276" r:id="rId4"/>
    <p:sldLayoutId id="2147484277" r:id="rId5"/>
    <p:sldLayoutId id="2147484278" r:id="rId6"/>
    <p:sldLayoutId id="2147484279" r:id="rId7"/>
    <p:sldLayoutId id="2147484280" r:id="rId8"/>
    <p:sldLayoutId id="2147484281" r:id="rId9"/>
    <p:sldLayoutId id="2147484282" r:id="rId10"/>
    <p:sldLayoutId id="2147484283" r:id="rId11"/>
    <p:sldLayoutId id="2147484284" r:id="rId12"/>
    <p:sldLayoutId id="2147484285" r:id="rId13"/>
    <p:sldLayoutId id="2147484286" r:id="rId14"/>
  </p:sldLayoutIdLst>
  <p:hf sldNum="0" hdr="0" ftr="0" dt="0"/>
  <p:txStyles>
    <p:titleStyle>
      <a:lvl1pPr algn="ctr" rtl="0" eaLnBrk="0" fontAlgn="base" hangingPunct="0">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kumimoji="1" sz="4400">
          <a:solidFill>
            <a:schemeClr val="tx2"/>
          </a:solidFill>
          <a:effectLst>
            <a:outerShdw blurRad="38100" dist="38100" dir="2700000" algn="tl">
              <a:srgbClr val="C0C0C0"/>
            </a:outerShdw>
          </a:effectLst>
          <a:latin typeface="Tahoma" pitchFamily="34" charset="0"/>
        </a:defRPr>
      </a:lvl2pPr>
      <a:lvl3pPr algn="ctr" rtl="0" eaLnBrk="0" fontAlgn="base" hangingPunct="0">
        <a:spcBef>
          <a:spcPct val="0"/>
        </a:spcBef>
        <a:spcAft>
          <a:spcPct val="0"/>
        </a:spcAft>
        <a:defRPr kumimoji="1" sz="4400">
          <a:solidFill>
            <a:schemeClr val="tx2"/>
          </a:solidFill>
          <a:effectLst>
            <a:outerShdw blurRad="38100" dist="38100" dir="2700000" algn="tl">
              <a:srgbClr val="C0C0C0"/>
            </a:outerShdw>
          </a:effectLst>
          <a:latin typeface="Tahoma" pitchFamily="34" charset="0"/>
        </a:defRPr>
      </a:lvl3pPr>
      <a:lvl4pPr algn="ctr" rtl="0" eaLnBrk="0" fontAlgn="base" hangingPunct="0">
        <a:spcBef>
          <a:spcPct val="0"/>
        </a:spcBef>
        <a:spcAft>
          <a:spcPct val="0"/>
        </a:spcAft>
        <a:defRPr kumimoji="1" sz="4400">
          <a:solidFill>
            <a:schemeClr val="tx2"/>
          </a:solidFill>
          <a:effectLst>
            <a:outerShdw blurRad="38100" dist="38100" dir="2700000" algn="tl">
              <a:srgbClr val="C0C0C0"/>
            </a:outerShdw>
          </a:effectLst>
          <a:latin typeface="Tahoma" pitchFamily="34" charset="0"/>
        </a:defRPr>
      </a:lvl4pPr>
      <a:lvl5pPr algn="ctr" rtl="0" eaLnBrk="0" fontAlgn="base" hangingPunct="0">
        <a:spcBef>
          <a:spcPct val="0"/>
        </a:spcBef>
        <a:spcAft>
          <a:spcPct val="0"/>
        </a:spcAft>
        <a:defRPr kumimoji="1" sz="4400">
          <a:solidFill>
            <a:schemeClr val="tx2"/>
          </a:solidFill>
          <a:effectLst>
            <a:outerShdw blurRad="38100" dist="38100" dir="2700000" algn="tl">
              <a:srgbClr val="C0C0C0"/>
            </a:outerShdw>
          </a:effectLst>
          <a:latin typeface="Tahoma" pitchFamily="34" charset="0"/>
        </a:defRPr>
      </a:lvl5pPr>
      <a:lvl6pPr marL="457200" algn="ctr" rtl="0" eaLnBrk="0" fontAlgn="base" hangingPunct="0">
        <a:spcBef>
          <a:spcPct val="0"/>
        </a:spcBef>
        <a:spcAft>
          <a:spcPct val="0"/>
        </a:spcAft>
        <a:defRPr kumimoji="1" sz="4400">
          <a:solidFill>
            <a:schemeClr val="tx2"/>
          </a:solidFill>
          <a:effectLst>
            <a:outerShdw blurRad="38100" dist="38100" dir="2700000" algn="tl">
              <a:srgbClr val="C0C0C0"/>
            </a:outerShdw>
          </a:effectLst>
          <a:latin typeface="Tahoma" pitchFamily="34" charset="0"/>
        </a:defRPr>
      </a:lvl6pPr>
      <a:lvl7pPr marL="914400" algn="ctr" rtl="0" eaLnBrk="0" fontAlgn="base" hangingPunct="0">
        <a:spcBef>
          <a:spcPct val="0"/>
        </a:spcBef>
        <a:spcAft>
          <a:spcPct val="0"/>
        </a:spcAft>
        <a:defRPr kumimoji="1" sz="4400">
          <a:solidFill>
            <a:schemeClr val="tx2"/>
          </a:solidFill>
          <a:effectLst>
            <a:outerShdw blurRad="38100" dist="38100" dir="2700000" algn="tl">
              <a:srgbClr val="C0C0C0"/>
            </a:outerShdw>
          </a:effectLst>
          <a:latin typeface="Tahoma" pitchFamily="34" charset="0"/>
        </a:defRPr>
      </a:lvl7pPr>
      <a:lvl8pPr marL="1371600" algn="ctr" rtl="0" eaLnBrk="0" fontAlgn="base" hangingPunct="0">
        <a:spcBef>
          <a:spcPct val="0"/>
        </a:spcBef>
        <a:spcAft>
          <a:spcPct val="0"/>
        </a:spcAft>
        <a:defRPr kumimoji="1" sz="4400">
          <a:solidFill>
            <a:schemeClr val="tx2"/>
          </a:solidFill>
          <a:effectLst>
            <a:outerShdw blurRad="38100" dist="38100" dir="2700000" algn="tl">
              <a:srgbClr val="C0C0C0"/>
            </a:outerShdw>
          </a:effectLst>
          <a:latin typeface="Tahoma" pitchFamily="34" charset="0"/>
        </a:defRPr>
      </a:lvl8pPr>
      <a:lvl9pPr marL="1828800" algn="ctr" rtl="0" eaLnBrk="0" fontAlgn="base" hangingPunct="0">
        <a:spcBef>
          <a:spcPct val="0"/>
        </a:spcBef>
        <a:spcAft>
          <a:spcPct val="0"/>
        </a:spcAft>
        <a:defRPr kumimoji="1" sz="4400">
          <a:solidFill>
            <a:schemeClr val="tx2"/>
          </a:solidFill>
          <a:effectLst>
            <a:outerShdw blurRad="38100" dist="38100" dir="2700000" algn="tl">
              <a:srgbClr val="C0C0C0"/>
            </a:outerShdw>
          </a:effectLst>
          <a:latin typeface="Tahoma" pitchFamily="34" charset="0"/>
        </a:defRPr>
      </a:lvl9pPr>
    </p:titleStyle>
    <p:bodyStyle>
      <a:lvl1pPr marL="342900" indent="-342900" algn="l" rtl="0" eaLnBrk="0" fontAlgn="base" hangingPunct="0">
        <a:spcBef>
          <a:spcPct val="20000"/>
        </a:spcBef>
        <a:spcAft>
          <a:spcPct val="0"/>
        </a:spcAft>
        <a:buClr>
          <a:schemeClr val="folHlink"/>
        </a:buClr>
        <a:buSzPct val="75000"/>
        <a:buFont typeface="Monotype Sorts" pitchFamily="2" charset="2"/>
        <a:buChar char="n"/>
        <a:defRPr kumimoji="1" sz="3200">
          <a:solidFill>
            <a:schemeClr val="tx1"/>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lr>
          <a:schemeClr val="folHlink"/>
        </a:buClr>
        <a:buChar char="–"/>
        <a:defRPr kumimoji="1" sz="2800">
          <a:solidFill>
            <a:schemeClr val="tx1"/>
          </a:solidFill>
          <a:effectLst>
            <a:outerShdw blurRad="38100" dist="38100" dir="2700000" algn="tl">
              <a:srgbClr val="C0C0C0"/>
            </a:outerShdw>
          </a:effectLst>
          <a:latin typeface="+mn-lt"/>
        </a:defRPr>
      </a:lvl2pPr>
      <a:lvl3pPr marL="1143000" indent="-228600" algn="l" rtl="0" eaLnBrk="0" fontAlgn="base" hangingPunct="0">
        <a:spcBef>
          <a:spcPct val="20000"/>
        </a:spcBef>
        <a:spcAft>
          <a:spcPct val="0"/>
        </a:spcAft>
        <a:buClr>
          <a:schemeClr val="folHlink"/>
        </a:buClr>
        <a:buSzPct val="60000"/>
        <a:buFont typeface="Monotype Sorts" pitchFamily="2" charset="2"/>
        <a:buChar char="n"/>
        <a:defRPr kumimoji="1" sz="2400">
          <a:solidFill>
            <a:schemeClr val="tx1"/>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0"/>
        </a:spcAft>
        <a:buChar char="–"/>
        <a:defRPr kumimoji="1" sz="2000">
          <a:solidFill>
            <a:schemeClr val="tx1"/>
          </a:solidFill>
          <a:effectLst>
            <a:outerShdw blurRad="38100" dist="38100" dir="2700000" algn="tl">
              <a:srgbClr val="C0C0C0"/>
            </a:outerShdw>
          </a:effectLst>
          <a:latin typeface="+mn-lt"/>
        </a:defRPr>
      </a:lvl4pPr>
      <a:lvl5pPr marL="2057400" indent="-228600" algn="l" rtl="0" eaLnBrk="0" fontAlgn="base" hangingPunct="0">
        <a:spcBef>
          <a:spcPct val="20000"/>
        </a:spcBef>
        <a:spcAft>
          <a:spcPct val="0"/>
        </a:spcAft>
        <a:buClr>
          <a:schemeClr val="folHlink"/>
        </a:buClr>
        <a:buSzPct val="50000"/>
        <a:buFont typeface="Monotype Sorts" pitchFamily="2" charset="2"/>
        <a:buChar char="n"/>
        <a:defRPr kumimoji="1" sz="2000">
          <a:solidFill>
            <a:schemeClr val="tx1"/>
          </a:solidFill>
          <a:effectLst>
            <a:outerShdw blurRad="38100" dist="38100" dir="2700000" algn="tl">
              <a:srgbClr val="C0C0C0"/>
            </a:outerShdw>
          </a:effectLst>
          <a:latin typeface="+mn-lt"/>
        </a:defRPr>
      </a:lvl5pPr>
      <a:lvl6pPr marL="2514600" indent="-228600" algn="l" rtl="0" eaLnBrk="0" fontAlgn="base" hangingPunct="0">
        <a:spcBef>
          <a:spcPct val="20000"/>
        </a:spcBef>
        <a:spcAft>
          <a:spcPct val="0"/>
        </a:spcAft>
        <a:buClr>
          <a:schemeClr val="folHlink"/>
        </a:buClr>
        <a:buSzPct val="50000"/>
        <a:buFont typeface="Monotype Sorts" pitchFamily="2" charset="2"/>
        <a:buChar char="n"/>
        <a:defRPr kumimoji="1" sz="2000">
          <a:solidFill>
            <a:schemeClr val="tx1"/>
          </a:solidFill>
          <a:effectLst>
            <a:outerShdw blurRad="38100" dist="38100" dir="2700000" algn="tl">
              <a:srgbClr val="C0C0C0"/>
            </a:outerShdw>
          </a:effectLst>
          <a:latin typeface="+mn-lt"/>
        </a:defRPr>
      </a:lvl6pPr>
      <a:lvl7pPr marL="2971800" indent="-228600" algn="l" rtl="0" eaLnBrk="0" fontAlgn="base" hangingPunct="0">
        <a:spcBef>
          <a:spcPct val="20000"/>
        </a:spcBef>
        <a:spcAft>
          <a:spcPct val="0"/>
        </a:spcAft>
        <a:buClr>
          <a:schemeClr val="folHlink"/>
        </a:buClr>
        <a:buSzPct val="50000"/>
        <a:buFont typeface="Monotype Sorts" pitchFamily="2" charset="2"/>
        <a:buChar char="n"/>
        <a:defRPr kumimoji="1" sz="2000">
          <a:solidFill>
            <a:schemeClr val="tx1"/>
          </a:solidFill>
          <a:effectLst>
            <a:outerShdw blurRad="38100" dist="38100" dir="2700000" algn="tl">
              <a:srgbClr val="C0C0C0"/>
            </a:outerShdw>
          </a:effectLst>
          <a:latin typeface="+mn-lt"/>
        </a:defRPr>
      </a:lvl7pPr>
      <a:lvl8pPr marL="3429000" indent="-228600" algn="l" rtl="0" eaLnBrk="0" fontAlgn="base" hangingPunct="0">
        <a:spcBef>
          <a:spcPct val="20000"/>
        </a:spcBef>
        <a:spcAft>
          <a:spcPct val="0"/>
        </a:spcAft>
        <a:buClr>
          <a:schemeClr val="folHlink"/>
        </a:buClr>
        <a:buSzPct val="50000"/>
        <a:buFont typeface="Monotype Sorts" pitchFamily="2" charset="2"/>
        <a:buChar char="n"/>
        <a:defRPr kumimoji="1" sz="2000">
          <a:solidFill>
            <a:schemeClr val="tx1"/>
          </a:solidFill>
          <a:effectLst>
            <a:outerShdw blurRad="38100" dist="38100" dir="2700000" algn="tl">
              <a:srgbClr val="C0C0C0"/>
            </a:outerShdw>
          </a:effectLst>
          <a:latin typeface="+mn-lt"/>
        </a:defRPr>
      </a:lvl8pPr>
      <a:lvl9pPr marL="3886200" indent="-228600" algn="l" rtl="0" eaLnBrk="0" fontAlgn="base" hangingPunct="0">
        <a:spcBef>
          <a:spcPct val="20000"/>
        </a:spcBef>
        <a:spcAft>
          <a:spcPct val="0"/>
        </a:spcAft>
        <a:buClr>
          <a:schemeClr val="folHlink"/>
        </a:buClr>
        <a:buSzPct val="50000"/>
        <a:buFont typeface="Monotype Sorts" pitchFamily="2" charset="2"/>
        <a:buChar char="n"/>
        <a:defRPr kumimoji="1" sz="2000">
          <a:solidFill>
            <a:schemeClr val="tx1"/>
          </a:solidFill>
          <a:effectLst>
            <a:outerShdw blurRad="38100" dist="38100" dir="2700000" algn="tl">
              <a:srgbClr val="C0C0C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ndreevskaM@nbrm.gov.mk"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idx="4294967295"/>
          </p:nvPr>
        </p:nvSpPr>
        <p:spPr bwMode="auto">
          <a:xfrm>
            <a:off x="685800" y="2130425"/>
            <a:ext cx="7772400" cy="1470025"/>
          </a:xfrm>
          <a:prstGeom prst="rect">
            <a:avLst/>
          </a:prstGeom>
          <a:noFill/>
          <a:ln>
            <a:miter lim="800000"/>
            <a:headEnd/>
            <a:tailEnd/>
          </a:ln>
        </p:spPr>
        <p:txBody>
          <a:bodyPr/>
          <a:lstStyle/>
          <a:p>
            <a:r>
              <a:rPr lang="en-US" b="1" dirty="0" smtClean="0">
                <a:solidFill>
                  <a:srgbClr val="333399"/>
                </a:solidFill>
                <a:effectLst/>
              </a:rPr>
              <a:t>Use of Granular Databases in NBRM’s Statistics </a:t>
            </a:r>
            <a:r>
              <a:rPr lang="en-US" b="1" dirty="0" smtClean="0">
                <a:solidFill>
                  <a:schemeClr val="bg2"/>
                </a:solidFill>
                <a:effectLst/>
              </a:rPr>
              <a:t/>
            </a:r>
            <a:br>
              <a:rPr lang="en-US" b="1" dirty="0" smtClean="0">
                <a:solidFill>
                  <a:schemeClr val="bg2"/>
                </a:solidFill>
                <a:effectLst/>
              </a:rPr>
            </a:br>
            <a:endParaRPr lang="en-US" b="1" dirty="0" smtClean="0">
              <a:solidFill>
                <a:schemeClr val="bg2"/>
              </a:solidFill>
              <a:effectLst/>
            </a:endParaRPr>
          </a:p>
        </p:txBody>
      </p:sp>
      <p:sp>
        <p:nvSpPr>
          <p:cNvPr id="4099" name="Rectangle 5"/>
          <p:cNvSpPr>
            <a:spLocks noGrp="1" noChangeArrowheads="1"/>
          </p:cNvSpPr>
          <p:nvPr>
            <p:ph type="subTitle" idx="4294967295"/>
          </p:nvPr>
        </p:nvSpPr>
        <p:spPr bwMode="auto">
          <a:xfrm>
            <a:off x="2743200" y="4876800"/>
            <a:ext cx="5943600" cy="1219200"/>
          </a:xfrm>
          <a:prstGeom prst="rect">
            <a:avLst/>
          </a:prstGeom>
          <a:solidFill>
            <a:srgbClr val="FFFFFF"/>
          </a:solidFill>
          <a:ln>
            <a:miter lim="800000"/>
            <a:headEnd/>
            <a:tailEnd/>
          </a:ln>
        </p:spPr>
        <p:txBody>
          <a:bodyPr/>
          <a:lstStyle/>
          <a:p>
            <a:pPr marL="0" indent="0" algn="r">
              <a:lnSpc>
                <a:spcPct val="90000"/>
              </a:lnSpc>
              <a:buFont typeface="Monotype Sorts" pitchFamily="2" charset="2"/>
              <a:buNone/>
              <a:defRPr/>
            </a:pPr>
            <a:endParaRPr lang="en-US" sz="1400" dirty="0" smtClean="0">
              <a:solidFill>
                <a:srgbClr val="0000CC"/>
              </a:solidFill>
              <a:effectLst/>
            </a:endParaRPr>
          </a:p>
          <a:p>
            <a:pPr marL="0" indent="0" algn="r">
              <a:lnSpc>
                <a:spcPct val="90000"/>
              </a:lnSpc>
              <a:buFont typeface="Monotype Sorts" pitchFamily="2" charset="2"/>
              <a:buNone/>
              <a:defRPr/>
            </a:pPr>
            <a:r>
              <a:rPr lang="en-US" sz="1600" dirty="0" smtClean="0">
                <a:solidFill>
                  <a:srgbClr val="333399"/>
                </a:solidFill>
                <a:effectLst/>
              </a:rPr>
              <a:t>Maja Andreevska</a:t>
            </a:r>
          </a:p>
          <a:p>
            <a:pPr marL="0" indent="0" algn="r">
              <a:lnSpc>
                <a:spcPct val="90000"/>
              </a:lnSpc>
              <a:buFont typeface="Monotype Sorts" pitchFamily="2" charset="2"/>
              <a:buNone/>
              <a:defRPr/>
            </a:pPr>
            <a:r>
              <a:rPr lang="en-US" sz="1600" dirty="0" smtClean="0">
                <a:solidFill>
                  <a:srgbClr val="333399"/>
                </a:solidFill>
                <a:effectLst/>
              </a:rPr>
              <a:t>Director, Statistics Department</a:t>
            </a:r>
          </a:p>
          <a:p>
            <a:pPr marL="0" indent="0" algn="r">
              <a:lnSpc>
                <a:spcPct val="90000"/>
              </a:lnSpc>
              <a:buFont typeface="Monotype Sorts" pitchFamily="2" charset="2"/>
              <a:buNone/>
              <a:defRPr/>
            </a:pPr>
            <a:r>
              <a:rPr lang="en-US" sz="1600" dirty="0" smtClean="0">
                <a:solidFill>
                  <a:srgbClr val="333399"/>
                </a:solidFill>
                <a:effectLst/>
              </a:rPr>
              <a:t>National bank of the Republic of Macedonia</a:t>
            </a:r>
          </a:p>
          <a:p>
            <a:pPr marL="0" indent="0" algn="r">
              <a:lnSpc>
                <a:spcPct val="90000"/>
              </a:lnSpc>
              <a:buFont typeface="Monotype Sorts" pitchFamily="2" charset="2"/>
              <a:buNone/>
              <a:defRPr/>
            </a:pPr>
            <a:r>
              <a:rPr lang="en-US" sz="1600" dirty="0" smtClean="0">
                <a:solidFill>
                  <a:srgbClr val="333399"/>
                </a:solidFill>
                <a:effectLst/>
              </a:rPr>
              <a:t>E-mail: </a:t>
            </a:r>
            <a:r>
              <a:rPr lang="en-US" sz="1600" dirty="0" smtClean="0">
                <a:solidFill>
                  <a:schemeClr val="accent3">
                    <a:lumMod val="75000"/>
                  </a:schemeClr>
                </a:solidFill>
                <a:effectLst/>
                <a:hlinkClick r:id="rId2"/>
              </a:rPr>
              <a:t>AndreevskaM@nbrm.mk</a:t>
            </a:r>
            <a:endParaRPr lang="en-US" sz="1600" dirty="0" smtClean="0">
              <a:solidFill>
                <a:schemeClr val="accent3">
                  <a:lumMod val="75000"/>
                </a:schemeClr>
              </a:solidFill>
              <a:effectLst/>
            </a:endParaRPr>
          </a:p>
          <a:p>
            <a:pPr marL="0" indent="0" algn="r">
              <a:lnSpc>
                <a:spcPct val="90000"/>
              </a:lnSpc>
              <a:buFont typeface="Monotype Sorts" pitchFamily="2" charset="2"/>
              <a:buNone/>
              <a:defRPr/>
            </a:pPr>
            <a:endParaRPr lang="en-US" sz="1400" dirty="0" smtClean="0">
              <a:solidFill>
                <a:srgbClr val="0000CC"/>
              </a:solidFill>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idx="4294967295"/>
          </p:nvPr>
        </p:nvSpPr>
        <p:spPr bwMode="auto">
          <a:xfrm>
            <a:off x="685800" y="457200"/>
            <a:ext cx="8153400" cy="381000"/>
          </a:xfrm>
          <a:prstGeom prst="rect">
            <a:avLst/>
          </a:prstGeom>
          <a:noFill/>
          <a:ln>
            <a:miter lim="800000"/>
            <a:headEnd/>
            <a:tailEnd/>
          </a:ln>
        </p:spPr>
        <p:txBody>
          <a:bodyPr/>
          <a:lstStyle/>
          <a:p>
            <a:pPr algn="r"/>
            <a:r>
              <a:rPr lang="en-US" sz="2400" b="1" dirty="0" smtClean="0">
                <a:solidFill>
                  <a:srgbClr val="FFC000"/>
                </a:solidFill>
                <a:effectLst/>
              </a:rPr>
              <a:t>Granular databases at the NBRM</a:t>
            </a:r>
            <a:r>
              <a:rPr lang="en-US" sz="2400" b="1" dirty="0" smtClean="0">
                <a:solidFill>
                  <a:srgbClr val="333399"/>
                </a:solidFill>
                <a:effectLst/>
              </a:rPr>
              <a:t/>
            </a:r>
            <a:br>
              <a:rPr lang="en-US" sz="2400" b="1" dirty="0" smtClean="0">
                <a:solidFill>
                  <a:srgbClr val="333399"/>
                </a:solidFill>
                <a:effectLst/>
              </a:rPr>
            </a:br>
            <a:endParaRPr lang="en-US" sz="2400" b="1" dirty="0" smtClean="0">
              <a:solidFill>
                <a:srgbClr val="333399"/>
              </a:solidFill>
              <a:effectLst/>
            </a:endParaRPr>
          </a:p>
        </p:txBody>
      </p:sp>
      <p:sp>
        <p:nvSpPr>
          <p:cNvPr id="7171" name="Rectangle 5"/>
          <p:cNvSpPr>
            <a:spLocks noGrp="1" noChangeArrowheads="1"/>
          </p:cNvSpPr>
          <p:nvPr>
            <p:ph type="body" sz="half" idx="4294967295"/>
          </p:nvPr>
        </p:nvSpPr>
        <p:spPr bwMode="auto">
          <a:xfrm>
            <a:off x="304800" y="990600"/>
            <a:ext cx="8610600" cy="5486400"/>
          </a:xfrm>
          <a:prstGeom prst="rect">
            <a:avLst/>
          </a:prstGeom>
          <a:noFill/>
          <a:ln>
            <a:miter lim="800000"/>
            <a:headEnd/>
            <a:tailEnd/>
          </a:ln>
        </p:spPr>
        <p:txBody>
          <a:bodyPr/>
          <a:lstStyle/>
          <a:p>
            <a:pPr>
              <a:buClr>
                <a:schemeClr val="accent5">
                  <a:lumMod val="50000"/>
                </a:schemeClr>
              </a:buClr>
              <a:buNone/>
            </a:pPr>
            <a:r>
              <a:rPr lang="en-US" sz="2400" b="1" dirty="0" smtClean="0">
                <a:solidFill>
                  <a:srgbClr val="333399"/>
                </a:solidFill>
                <a:effectLst/>
              </a:rPr>
              <a:t>NDNP External Loan-by-loan database</a:t>
            </a:r>
            <a:endParaRPr lang="en-US" sz="2400" dirty="0" smtClean="0">
              <a:solidFill>
                <a:srgbClr val="333399"/>
              </a:solidFill>
              <a:effectLst/>
            </a:endParaRPr>
          </a:p>
          <a:p>
            <a:pPr>
              <a:buClr>
                <a:schemeClr val="accent5">
                  <a:lumMod val="50000"/>
                </a:schemeClr>
              </a:buClr>
            </a:pPr>
            <a:r>
              <a:rPr lang="en-US" sz="2000" dirty="0" smtClean="0">
                <a:solidFill>
                  <a:srgbClr val="333399"/>
                </a:solidFill>
                <a:effectLst/>
              </a:rPr>
              <a:t>55% of Total External Debt is in the form of loans </a:t>
            </a:r>
          </a:p>
          <a:p>
            <a:pPr>
              <a:buClr>
                <a:schemeClr val="accent5">
                  <a:lumMod val="50000"/>
                </a:schemeClr>
              </a:buClr>
            </a:pPr>
            <a:r>
              <a:rPr lang="en-US" sz="2000" dirty="0" smtClean="0">
                <a:solidFill>
                  <a:srgbClr val="333399"/>
                </a:solidFill>
                <a:effectLst/>
              </a:rPr>
              <a:t>Purpose: to provide data on outstanding external debt and claims of all residents to/from nonresidents contracted in the form of loans  </a:t>
            </a:r>
          </a:p>
          <a:p>
            <a:pPr>
              <a:buClr>
                <a:schemeClr val="accent5">
                  <a:lumMod val="50000"/>
                </a:schemeClr>
              </a:buClr>
            </a:pPr>
            <a:r>
              <a:rPr lang="en-US" sz="2000" dirty="0" smtClean="0">
                <a:solidFill>
                  <a:srgbClr val="333399"/>
                </a:solidFill>
                <a:effectLst/>
              </a:rPr>
              <a:t>Customized survey database  - existed in a slightly different format since the days of former Yugoslavia. Reporting requirements changed three times since the independence in 1991. Last version since 2010.</a:t>
            </a:r>
          </a:p>
          <a:p>
            <a:pPr>
              <a:buClr>
                <a:schemeClr val="accent5">
                  <a:lumMod val="50000"/>
                </a:schemeClr>
              </a:buClr>
            </a:pPr>
            <a:r>
              <a:rPr lang="en-US" sz="2000" dirty="0" smtClean="0">
                <a:solidFill>
                  <a:srgbClr val="333399"/>
                </a:solidFill>
                <a:effectLst/>
              </a:rPr>
              <a:t>Confidentiality of individual information is guaranteed. </a:t>
            </a:r>
            <a:endParaRPr lang="mk-MK" sz="2000" dirty="0" smtClean="0">
              <a:solidFill>
                <a:srgbClr val="333399"/>
              </a:solidFill>
              <a:effectLst/>
            </a:endParaRPr>
          </a:p>
          <a:p>
            <a:pPr>
              <a:buClr>
                <a:schemeClr val="accent5">
                  <a:lumMod val="50000"/>
                </a:schemeClr>
              </a:buClr>
            </a:pPr>
            <a:r>
              <a:rPr lang="en-US" sz="2000" dirty="0" smtClean="0">
                <a:solidFill>
                  <a:srgbClr val="333399"/>
                </a:solidFill>
                <a:effectLst/>
              </a:rPr>
              <a:t>Legal grounds for data collection set out in the Foreign Exchange Act and the Law on the National Bank </a:t>
            </a:r>
          </a:p>
          <a:p>
            <a:pPr>
              <a:buClr>
                <a:schemeClr val="accent5">
                  <a:lumMod val="50000"/>
                </a:schemeClr>
              </a:buClr>
            </a:pPr>
            <a:r>
              <a:rPr lang="en-US" sz="2000" dirty="0" smtClean="0">
                <a:solidFill>
                  <a:srgbClr val="333399"/>
                </a:solidFill>
                <a:effectLst/>
              </a:rPr>
              <a:t>Provides detailed data on a daily basis on:</a:t>
            </a:r>
          </a:p>
          <a:p>
            <a:pPr>
              <a:buClr>
                <a:schemeClr val="accent5">
                  <a:lumMod val="50000"/>
                </a:schemeClr>
              </a:buClr>
              <a:buFont typeface="Wingdings" pitchFamily="2" charset="2"/>
              <a:buChar char="v"/>
            </a:pPr>
            <a:r>
              <a:rPr lang="en-US" sz="2000" dirty="0" smtClean="0">
                <a:solidFill>
                  <a:srgbClr val="333399"/>
                </a:solidFill>
                <a:effectLst/>
              </a:rPr>
              <a:t>Outstanding </a:t>
            </a:r>
            <a:r>
              <a:rPr lang="en-US" sz="2000" b="1" dirty="0" smtClean="0">
                <a:solidFill>
                  <a:srgbClr val="333399"/>
                </a:solidFill>
                <a:effectLst/>
              </a:rPr>
              <a:t>stock</a:t>
            </a:r>
            <a:r>
              <a:rPr lang="en-US" sz="2000" dirty="0" smtClean="0">
                <a:solidFill>
                  <a:srgbClr val="333399"/>
                </a:solidFill>
                <a:effectLst/>
              </a:rPr>
              <a:t> of debt (principal, arrears of principal and interest, default interest and accrued interest) and </a:t>
            </a:r>
            <a:r>
              <a:rPr lang="en-US" sz="2000" b="1" dirty="0" smtClean="0">
                <a:solidFill>
                  <a:srgbClr val="333399"/>
                </a:solidFill>
                <a:effectLst/>
              </a:rPr>
              <a:t>flows</a:t>
            </a:r>
            <a:r>
              <a:rPr lang="en-US" sz="2000" dirty="0" smtClean="0">
                <a:solidFill>
                  <a:srgbClr val="333399"/>
                </a:solidFill>
                <a:effectLst/>
              </a:rPr>
              <a:t> for a certain period</a:t>
            </a:r>
          </a:p>
          <a:p>
            <a:pPr>
              <a:buClr>
                <a:schemeClr val="accent5">
                  <a:lumMod val="50000"/>
                </a:schemeClr>
              </a:buClr>
              <a:buFont typeface="Wingdings" pitchFamily="2" charset="2"/>
              <a:buChar char="v"/>
            </a:pPr>
            <a:r>
              <a:rPr lang="en-US" sz="2000" dirty="0" smtClean="0">
                <a:solidFill>
                  <a:srgbClr val="333399"/>
                </a:solidFill>
                <a:effectLst/>
              </a:rPr>
              <a:t>Disaggregation by institutional sectors, currency, maturity, partner country</a:t>
            </a:r>
          </a:p>
          <a:p>
            <a:pPr>
              <a:buClr>
                <a:schemeClr val="accent5">
                  <a:lumMod val="50000"/>
                </a:schemeClr>
              </a:buClr>
              <a:buFont typeface="Wingdings" pitchFamily="2" charset="2"/>
              <a:buChar char="v"/>
            </a:pPr>
            <a:r>
              <a:rPr lang="en-US" sz="2000" dirty="0" smtClean="0">
                <a:solidFill>
                  <a:srgbClr val="333399"/>
                </a:solidFill>
                <a:effectLst/>
              </a:rPr>
              <a:t>Detailed amortization schedules</a:t>
            </a:r>
          </a:p>
          <a:p>
            <a:pPr>
              <a:buClr>
                <a:schemeClr val="accent5">
                  <a:lumMod val="50000"/>
                </a:schemeClr>
              </a:buClr>
              <a:buNone/>
            </a:pPr>
            <a:r>
              <a:rPr lang="en-US" sz="2000" dirty="0" smtClean="0">
                <a:solidFill>
                  <a:srgbClr val="333399"/>
                </a:solidFill>
                <a:effectLst/>
              </a:rPr>
              <a:t> </a:t>
            </a:r>
          </a:p>
          <a:p>
            <a:pPr>
              <a:buNone/>
            </a:pPr>
            <a:endParaRPr lang="mk-MK" sz="2000" dirty="0" smtClean="0"/>
          </a:p>
          <a:p>
            <a:pPr algn="just"/>
            <a:endParaRPr lang="en-US" sz="2000" dirty="0" smtClean="0">
              <a:solidFill>
                <a:schemeClr val="bg2"/>
              </a:solidFill>
              <a:effectLs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idx="4294967295"/>
          </p:nvPr>
        </p:nvSpPr>
        <p:spPr bwMode="auto">
          <a:xfrm>
            <a:off x="152400" y="914400"/>
            <a:ext cx="8077200" cy="457200"/>
          </a:xfrm>
          <a:prstGeom prst="rect">
            <a:avLst/>
          </a:prstGeom>
          <a:noFill/>
          <a:ln>
            <a:miter lim="800000"/>
            <a:headEnd/>
            <a:tailEnd/>
          </a:ln>
        </p:spPr>
        <p:txBody>
          <a:bodyPr/>
          <a:lstStyle/>
          <a:p>
            <a:pPr algn="l"/>
            <a:r>
              <a:rPr lang="en-US" sz="2400" b="1" dirty="0" smtClean="0">
                <a:solidFill>
                  <a:srgbClr val="333399"/>
                </a:solidFill>
                <a:effectLst/>
              </a:rPr>
              <a:t>NDNP External Loan-by-loan database</a:t>
            </a:r>
          </a:p>
        </p:txBody>
      </p:sp>
      <p:sp>
        <p:nvSpPr>
          <p:cNvPr id="7171" name="Rectangle 5"/>
          <p:cNvSpPr>
            <a:spLocks noGrp="1" noChangeArrowheads="1"/>
          </p:cNvSpPr>
          <p:nvPr>
            <p:ph type="body" sz="half" idx="4294967295"/>
          </p:nvPr>
        </p:nvSpPr>
        <p:spPr bwMode="auto">
          <a:xfrm>
            <a:off x="304800" y="1371600"/>
            <a:ext cx="8610600" cy="5029200"/>
          </a:xfrm>
          <a:prstGeom prst="rect">
            <a:avLst/>
          </a:prstGeom>
          <a:noFill/>
          <a:ln>
            <a:miter lim="800000"/>
            <a:headEnd/>
            <a:tailEnd/>
          </a:ln>
        </p:spPr>
        <p:txBody>
          <a:bodyPr/>
          <a:lstStyle/>
          <a:p>
            <a:pPr>
              <a:buClr>
                <a:schemeClr val="accent5">
                  <a:lumMod val="50000"/>
                </a:schemeClr>
              </a:buClr>
            </a:pPr>
            <a:r>
              <a:rPr lang="en-US" sz="2000" dirty="0" smtClean="0">
                <a:solidFill>
                  <a:srgbClr val="333399"/>
                </a:solidFill>
                <a:effectLst/>
              </a:rPr>
              <a:t>Each concluded loan is reported within 10 working days, each transaction within 5 working days, each contractual change in the terms of the loan contract within 5 working days</a:t>
            </a:r>
          </a:p>
          <a:p>
            <a:pPr>
              <a:buClr>
                <a:schemeClr val="accent5">
                  <a:lumMod val="50000"/>
                </a:schemeClr>
              </a:buClr>
            </a:pPr>
            <a:r>
              <a:rPr lang="en-US" sz="2000" dirty="0" smtClean="0">
                <a:solidFill>
                  <a:srgbClr val="333399"/>
                </a:solidFill>
                <a:effectLst/>
              </a:rPr>
              <a:t>Special reporting forms are prescribed, submitted in paper</a:t>
            </a:r>
          </a:p>
          <a:p>
            <a:pPr>
              <a:buClr>
                <a:schemeClr val="accent5">
                  <a:lumMod val="50000"/>
                </a:schemeClr>
              </a:buClr>
            </a:pPr>
            <a:r>
              <a:rPr lang="en-US" sz="2000" dirty="0" smtClean="0">
                <a:solidFill>
                  <a:srgbClr val="333399"/>
                </a:solidFill>
                <a:effectLst/>
              </a:rPr>
              <a:t>Blank excel forms, instructions manuals and a PPT presentation with detailed guidance are available on the NBRM website</a:t>
            </a:r>
          </a:p>
          <a:p>
            <a:pPr>
              <a:buClr>
                <a:schemeClr val="accent5">
                  <a:lumMod val="50000"/>
                </a:schemeClr>
              </a:buClr>
            </a:pPr>
            <a:r>
              <a:rPr lang="en-US" sz="2000" dirty="0" smtClean="0">
                <a:solidFill>
                  <a:srgbClr val="333399"/>
                </a:solidFill>
                <a:effectLst/>
              </a:rPr>
              <a:t>Training and assistance for reporters is provided on a daily basis. </a:t>
            </a:r>
            <a:endParaRPr lang="mk-MK" sz="2000" dirty="0" smtClean="0">
              <a:solidFill>
                <a:srgbClr val="333399"/>
              </a:solidFill>
              <a:effectLst/>
            </a:endParaRPr>
          </a:p>
          <a:p>
            <a:pPr>
              <a:buClr>
                <a:schemeClr val="accent5">
                  <a:lumMod val="50000"/>
                </a:schemeClr>
              </a:buClr>
            </a:pPr>
            <a:r>
              <a:rPr lang="en-US" sz="2000" dirty="0" smtClean="0">
                <a:solidFill>
                  <a:srgbClr val="333399"/>
                </a:solidFill>
                <a:effectLst/>
              </a:rPr>
              <a:t>Reporters submit a single form upon the first registration, containing details from the contract: debtor and creditor (institutional sector, country, direct investment relationship), amount, currency, maturity, dates of first and final repayment (principal and interest), purpose, coverage, interest rate (type and margin), reporting entity.</a:t>
            </a:r>
          </a:p>
          <a:p>
            <a:pPr>
              <a:buClr>
                <a:schemeClr val="accent5">
                  <a:lumMod val="50000"/>
                </a:schemeClr>
              </a:buClr>
            </a:pPr>
            <a:r>
              <a:rPr lang="en-US" sz="2000" dirty="0" smtClean="0">
                <a:solidFill>
                  <a:srgbClr val="333399"/>
                </a:solidFill>
                <a:effectLst/>
              </a:rPr>
              <a:t>Transaction are reported with dates and amounts, and specific codes (in order to identify proper counter entries for the BOP)</a:t>
            </a:r>
          </a:p>
          <a:p>
            <a:pPr>
              <a:buClr>
                <a:schemeClr val="accent5">
                  <a:lumMod val="50000"/>
                </a:schemeClr>
              </a:buClr>
            </a:pPr>
            <a:r>
              <a:rPr lang="en-US" sz="2000" dirty="0" smtClean="0">
                <a:solidFill>
                  <a:srgbClr val="333399"/>
                </a:solidFill>
                <a:effectLst/>
              </a:rPr>
              <a:t>The system calculates all outputs based on these data </a:t>
            </a:r>
          </a:p>
          <a:p>
            <a:pPr>
              <a:buClr>
                <a:schemeClr val="accent5">
                  <a:lumMod val="50000"/>
                </a:schemeClr>
              </a:buClr>
              <a:buNone/>
            </a:pPr>
            <a:r>
              <a:rPr lang="en-US" sz="2000" dirty="0" smtClean="0">
                <a:solidFill>
                  <a:srgbClr val="333399"/>
                </a:solidFill>
                <a:effectLst/>
              </a:rPr>
              <a:t> </a:t>
            </a:r>
          </a:p>
          <a:p>
            <a:pPr>
              <a:buNone/>
            </a:pPr>
            <a:endParaRPr lang="mk-MK" sz="2000" dirty="0" smtClean="0"/>
          </a:p>
          <a:p>
            <a:pPr algn="just"/>
            <a:endParaRPr lang="en-US" sz="2000" dirty="0" smtClean="0">
              <a:solidFill>
                <a:schemeClr val="bg2"/>
              </a:solidFill>
              <a:effectLs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idx="4294967295"/>
          </p:nvPr>
        </p:nvSpPr>
        <p:spPr bwMode="auto">
          <a:xfrm>
            <a:off x="152400" y="914400"/>
            <a:ext cx="8077200" cy="457200"/>
          </a:xfrm>
          <a:prstGeom prst="rect">
            <a:avLst/>
          </a:prstGeom>
          <a:noFill/>
          <a:ln>
            <a:miter lim="800000"/>
            <a:headEnd/>
            <a:tailEnd/>
          </a:ln>
        </p:spPr>
        <p:txBody>
          <a:bodyPr/>
          <a:lstStyle/>
          <a:p>
            <a:pPr algn="l"/>
            <a:r>
              <a:rPr lang="en-US" sz="2400" b="1" dirty="0" smtClean="0">
                <a:solidFill>
                  <a:srgbClr val="333399"/>
                </a:solidFill>
                <a:effectLst/>
              </a:rPr>
              <a:t>NDNP External Loan-by-loan database</a:t>
            </a:r>
          </a:p>
        </p:txBody>
      </p:sp>
      <p:sp>
        <p:nvSpPr>
          <p:cNvPr id="7171" name="Rectangle 5"/>
          <p:cNvSpPr>
            <a:spLocks noGrp="1" noChangeArrowheads="1"/>
          </p:cNvSpPr>
          <p:nvPr>
            <p:ph type="body" sz="half" idx="4294967295"/>
          </p:nvPr>
        </p:nvSpPr>
        <p:spPr bwMode="auto">
          <a:xfrm>
            <a:off x="304800" y="1371600"/>
            <a:ext cx="8610600" cy="5029200"/>
          </a:xfrm>
          <a:prstGeom prst="rect">
            <a:avLst/>
          </a:prstGeom>
          <a:noFill/>
          <a:ln>
            <a:miter lim="800000"/>
            <a:headEnd/>
            <a:tailEnd/>
          </a:ln>
        </p:spPr>
        <p:txBody>
          <a:bodyPr/>
          <a:lstStyle/>
          <a:p>
            <a:pPr>
              <a:buClr>
                <a:schemeClr val="accent5">
                  <a:lumMod val="50000"/>
                </a:schemeClr>
              </a:buClr>
            </a:pPr>
            <a:r>
              <a:rPr lang="en-US" sz="2000" dirty="0" smtClean="0">
                <a:solidFill>
                  <a:srgbClr val="333399"/>
                </a:solidFill>
                <a:effectLst/>
              </a:rPr>
              <a:t>Data on prevailing interest rate on all variable interest rate loans are imported into the system on a daily basis</a:t>
            </a:r>
          </a:p>
          <a:p>
            <a:pPr>
              <a:buClr>
                <a:schemeClr val="accent5">
                  <a:lumMod val="50000"/>
                </a:schemeClr>
              </a:buClr>
            </a:pPr>
            <a:r>
              <a:rPr lang="en-US" sz="2000" dirty="0" smtClean="0">
                <a:solidFill>
                  <a:srgbClr val="333399"/>
                </a:solidFill>
                <a:effectLst/>
              </a:rPr>
              <a:t>The system performs daily calculations of stock of debt, arrears, accrued interest, flows, exchange rate changes and other changes (reclassifications)</a:t>
            </a:r>
          </a:p>
          <a:p>
            <a:pPr>
              <a:buClr>
                <a:schemeClr val="accent5">
                  <a:lumMod val="50000"/>
                </a:schemeClr>
              </a:buClr>
            </a:pPr>
            <a:r>
              <a:rPr lang="en-US" sz="2000" dirty="0" smtClean="0">
                <a:solidFill>
                  <a:srgbClr val="333399"/>
                </a:solidFill>
                <a:effectLst/>
              </a:rPr>
              <a:t>Full reconciliation of stocks and flows is provided. Outputs are adequately transposed into BOP, IIP and Gross External Debt and Gross External Claims standard reporting forms automatically</a:t>
            </a:r>
          </a:p>
          <a:p>
            <a:pPr>
              <a:buClr>
                <a:schemeClr val="accent5">
                  <a:lumMod val="50000"/>
                </a:schemeClr>
              </a:buClr>
            </a:pPr>
            <a:r>
              <a:rPr lang="en-US" sz="2000" dirty="0" smtClean="0">
                <a:solidFill>
                  <a:srgbClr val="333399"/>
                </a:solidFill>
                <a:effectLst/>
              </a:rPr>
              <a:t>There are many standardized reports the system produces, but one can also create own queries combining all basic elements, for all sorts of analysis</a:t>
            </a:r>
          </a:p>
          <a:p>
            <a:pPr>
              <a:buClr>
                <a:schemeClr val="accent5">
                  <a:lumMod val="50000"/>
                </a:schemeClr>
              </a:buClr>
            </a:pPr>
            <a:r>
              <a:rPr lang="en-US" sz="2000" dirty="0" smtClean="0">
                <a:solidFill>
                  <a:srgbClr val="333399"/>
                </a:solidFill>
                <a:effectLst/>
              </a:rPr>
              <a:t>The quality of data reported in NDNP is regularly (monthly) crosschecked with ITRS data. All identified inconsistencies are corrected</a:t>
            </a:r>
          </a:p>
          <a:p>
            <a:pPr>
              <a:buClr>
                <a:schemeClr val="accent5">
                  <a:lumMod val="50000"/>
                </a:schemeClr>
              </a:buClr>
            </a:pPr>
            <a:r>
              <a:rPr lang="en-US" sz="2000" dirty="0" smtClean="0">
                <a:solidFill>
                  <a:srgbClr val="333399"/>
                </a:solidFill>
                <a:effectLst/>
              </a:rPr>
              <a:t>NDNP is also used as a crosschecking database for other data sources such as the annual survey on investment from/to abroad </a:t>
            </a:r>
          </a:p>
          <a:p>
            <a:pPr>
              <a:buClr>
                <a:schemeClr val="accent5">
                  <a:lumMod val="50000"/>
                </a:schemeClr>
              </a:buClr>
              <a:buNone/>
            </a:pPr>
            <a:r>
              <a:rPr lang="en-US" sz="2000" dirty="0" smtClean="0">
                <a:solidFill>
                  <a:srgbClr val="333399"/>
                </a:solidFill>
                <a:effectLst/>
              </a:rPr>
              <a:t> </a:t>
            </a:r>
          </a:p>
          <a:p>
            <a:pPr>
              <a:buNone/>
            </a:pPr>
            <a:endParaRPr lang="mk-MK" sz="2000" dirty="0" smtClean="0"/>
          </a:p>
          <a:p>
            <a:pPr algn="just"/>
            <a:endParaRPr lang="en-US" sz="2000" dirty="0" smtClean="0">
              <a:solidFill>
                <a:schemeClr val="bg2"/>
              </a:solidFill>
              <a:effectLs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idx="4294967295"/>
          </p:nvPr>
        </p:nvSpPr>
        <p:spPr bwMode="auto">
          <a:xfrm>
            <a:off x="152400" y="914400"/>
            <a:ext cx="8077200" cy="457200"/>
          </a:xfrm>
          <a:prstGeom prst="rect">
            <a:avLst/>
          </a:prstGeom>
          <a:noFill/>
          <a:ln>
            <a:miter lim="800000"/>
            <a:headEnd/>
            <a:tailEnd/>
          </a:ln>
        </p:spPr>
        <p:txBody>
          <a:bodyPr/>
          <a:lstStyle/>
          <a:p>
            <a:pPr algn="l"/>
            <a:r>
              <a:rPr lang="en-US" sz="2400" b="1" dirty="0" smtClean="0">
                <a:solidFill>
                  <a:srgbClr val="333399"/>
                </a:solidFill>
                <a:effectLst/>
              </a:rPr>
              <a:t>NDNP External Loan-by-loan database</a:t>
            </a:r>
          </a:p>
        </p:txBody>
      </p:sp>
      <p:sp>
        <p:nvSpPr>
          <p:cNvPr id="7171" name="Rectangle 5"/>
          <p:cNvSpPr>
            <a:spLocks noGrp="1" noChangeArrowheads="1"/>
          </p:cNvSpPr>
          <p:nvPr>
            <p:ph type="body" sz="half" idx="4294967295"/>
          </p:nvPr>
        </p:nvSpPr>
        <p:spPr bwMode="auto">
          <a:xfrm>
            <a:off x="304800" y="1371600"/>
            <a:ext cx="8610600" cy="5029200"/>
          </a:xfrm>
          <a:prstGeom prst="rect">
            <a:avLst/>
          </a:prstGeom>
          <a:noFill/>
          <a:ln>
            <a:miter lim="800000"/>
            <a:headEnd/>
            <a:tailEnd/>
          </a:ln>
        </p:spPr>
        <p:txBody>
          <a:bodyPr/>
          <a:lstStyle/>
          <a:p>
            <a:pPr>
              <a:buClr>
                <a:schemeClr val="accent5">
                  <a:lumMod val="50000"/>
                </a:schemeClr>
              </a:buClr>
            </a:pPr>
            <a:r>
              <a:rPr lang="en-US" sz="2000" dirty="0" smtClean="0">
                <a:solidFill>
                  <a:srgbClr val="333399"/>
                </a:solidFill>
                <a:effectLst/>
              </a:rPr>
              <a:t>Some figures about NDNP: </a:t>
            </a:r>
          </a:p>
          <a:p>
            <a:pPr>
              <a:buClr>
                <a:schemeClr val="accent5">
                  <a:lumMod val="50000"/>
                </a:schemeClr>
              </a:buClr>
              <a:buFont typeface="Wingdings" pitchFamily="2" charset="2"/>
              <a:buChar char="v"/>
            </a:pPr>
            <a:r>
              <a:rPr lang="en-US" sz="2000" dirty="0" smtClean="0">
                <a:solidFill>
                  <a:srgbClr val="333399"/>
                </a:solidFill>
                <a:effectLst/>
              </a:rPr>
              <a:t>No reporting threshold</a:t>
            </a:r>
          </a:p>
          <a:p>
            <a:pPr>
              <a:buClr>
                <a:schemeClr val="accent5">
                  <a:lumMod val="50000"/>
                </a:schemeClr>
              </a:buClr>
              <a:buFont typeface="Wingdings" pitchFamily="2" charset="2"/>
              <a:buChar char="v"/>
            </a:pPr>
            <a:r>
              <a:rPr lang="en-US" sz="2000" dirty="0" smtClean="0">
                <a:solidFill>
                  <a:srgbClr val="333399"/>
                </a:solidFill>
                <a:effectLst/>
              </a:rPr>
              <a:t>Currently 904 reporters registered </a:t>
            </a:r>
          </a:p>
          <a:p>
            <a:pPr>
              <a:buClr>
                <a:schemeClr val="accent5">
                  <a:lumMod val="50000"/>
                </a:schemeClr>
              </a:buClr>
              <a:buFont typeface="Wingdings" pitchFamily="2" charset="2"/>
              <a:buChar char="v"/>
            </a:pPr>
            <a:r>
              <a:rPr lang="en-US" sz="2000" dirty="0" smtClean="0">
                <a:solidFill>
                  <a:srgbClr val="333399"/>
                </a:solidFill>
                <a:effectLst/>
              </a:rPr>
              <a:t>At the moment 2211 credit records in the database</a:t>
            </a:r>
          </a:p>
          <a:p>
            <a:pPr>
              <a:buClr>
                <a:schemeClr val="accent5">
                  <a:lumMod val="50000"/>
                </a:schemeClr>
              </a:buClr>
              <a:buFont typeface="Wingdings" pitchFamily="2" charset="2"/>
              <a:buChar char="v"/>
            </a:pPr>
            <a:r>
              <a:rPr lang="en-US" sz="2000" dirty="0" smtClean="0">
                <a:solidFill>
                  <a:srgbClr val="333399"/>
                </a:solidFill>
                <a:effectLst/>
              </a:rPr>
              <a:t>Average number of new credit records in 2011-2012: around 600 per year</a:t>
            </a:r>
            <a:r>
              <a:rPr lang="en-US" sz="2000" dirty="0" smtClean="0">
                <a:solidFill>
                  <a:srgbClr val="FF0000"/>
                </a:solidFill>
                <a:effectLst/>
              </a:rPr>
              <a:t> </a:t>
            </a:r>
            <a:r>
              <a:rPr lang="en-US" sz="2000" dirty="0" smtClean="0">
                <a:solidFill>
                  <a:srgbClr val="333399"/>
                </a:solidFill>
                <a:effectLst/>
              </a:rPr>
              <a:t> </a:t>
            </a:r>
          </a:p>
          <a:p>
            <a:pPr>
              <a:buClr>
                <a:schemeClr val="accent5">
                  <a:lumMod val="50000"/>
                </a:schemeClr>
              </a:buClr>
            </a:pPr>
            <a:r>
              <a:rPr lang="en-US" sz="2000" dirty="0" smtClean="0">
                <a:solidFill>
                  <a:srgbClr val="333399"/>
                </a:solidFill>
                <a:effectLst/>
              </a:rPr>
              <a:t>Use of NDNP data for other purposes: </a:t>
            </a:r>
          </a:p>
          <a:p>
            <a:pPr>
              <a:buClr>
                <a:schemeClr val="accent5">
                  <a:lumMod val="50000"/>
                </a:schemeClr>
              </a:buClr>
            </a:pPr>
            <a:r>
              <a:rPr lang="en-US" sz="2000" dirty="0" smtClean="0">
                <a:solidFill>
                  <a:srgbClr val="333399"/>
                </a:solidFill>
                <a:effectLst/>
              </a:rPr>
              <a:t>Economic research and monetary policy (e.g., structural analysis, macroeconomic projections)</a:t>
            </a:r>
          </a:p>
          <a:p>
            <a:pPr>
              <a:buClr>
                <a:schemeClr val="accent5">
                  <a:lumMod val="50000"/>
                </a:schemeClr>
              </a:buClr>
            </a:pPr>
            <a:r>
              <a:rPr lang="en-US" sz="2000" dirty="0" smtClean="0">
                <a:solidFill>
                  <a:srgbClr val="333399"/>
                </a:solidFill>
                <a:effectLst/>
              </a:rPr>
              <a:t>Financial markets operations of the NBRM – (e.g., currency structure of scheduled government liabilities)</a:t>
            </a:r>
          </a:p>
          <a:p>
            <a:pPr>
              <a:buClr>
                <a:schemeClr val="accent5">
                  <a:lumMod val="50000"/>
                </a:schemeClr>
              </a:buClr>
            </a:pPr>
            <a:r>
              <a:rPr lang="en-US" sz="2000" dirty="0" smtClean="0">
                <a:solidFill>
                  <a:srgbClr val="333399"/>
                </a:solidFill>
                <a:effectLst/>
              </a:rPr>
              <a:t>Ministry of Finance (e.g., monthly reports on outstanding public external debt, detailed monthly schedules of repayment of government external debt) </a:t>
            </a:r>
          </a:p>
          <a:p>
            <a:pPr>
              <a:buClr>
                <a:schemeClr val="accent5">
                  <a:lumMod val="50000"/>
                </a:schemeClr>
              </a:buClr>
              <a:buNone/>
            </a:pPr>
            <a:r>
              <a:rPr lang="en-US" sz="2000" dirty="0" smtClean="0">
                <a:solidFill>
                  <a:srgbClr val="333399"/>
                </a:solidFill>
                <a:effectLst/>
              </a:rPr>
              <a:t> </a:t>
            </a:r>
          </a:p>
          <a:p>
            <a:pPr>
              <a:buNone/>
            </a:pPr>
            <a:endParaRPr lang="mk-MK" sz="2000" dirty="0" smtClean="0"/>
          </a:p>
          <a:p>
            <a:pPr algn="just"/>
            <a:endParaRPr lang="en-US" sz="2000" dirty="0" smtClean="0">
              <a:solidFill>
                <a:schemeClr val="bg2"/>
              </a:solidFill>
              <a:effectLs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idx="4294967295"/>
          </p:nvPr>
        </p:nvSpPr>
        <p:spPr bwMode="auto">
          <a:xfrm>
            <a:off x="152400" y="914400"/>
            <a:ext cx="8077200" cy="457200"/>
          </a:xfrm>
          <a:prstGeom prst="rect">
            <a:avLst/>
          </a:prstGeom>
          <a:noFill/>
          <a:ln>
            <a:miter lim="800000"/>
            <a:headEnd/>
            <a:tailEnd/>
          </a:ln>
        </p:spPr>
        <p:txBody>
          <a:bodyPr/>
          <a:lstStyle/>
          <a:p>
            <a:pPr algn="l"/>
            <a:r>
              <a:rPr lang="en-US" sz="2400" b="1" dirty="0" smtClean="0">
                <a:solidFill>
                  <a:srgbClr val="333399"/>
                </a:solidFill>
                <a:effectLst/>
              </a:rPr>
              <a:t>SAD (Single Administrative Document)</a:t>
            </a:r>
          </a:p>
        </p:txBody>
      </p:sp>
      <p:sp>
        <p:nvSpPr>
          <p:cNvPr id="7171" name="Rectangle 5"/>
          <p:cNvSpPr>
            <a:spLocks noGrp="1" noChangeArrowheads="1"/>
          </p:cNvSpPr>
          <p:nvPr>
            <p:ph type="body" sz="half" idx="4294967295"/>
          </p:nvPr>
        </p:nvSpPr>
        <p:spPr bwMode="auto">
          <a:xfrm>
            <a:off x="304800" y="1600200"/>
            <a:ext cx="8610600" cy="4800600"/>
          </a:xfrm>
          <a:prstGeom prst="rect">
            <a:avLst/>
          </a:prstGeom>
          <a:noFill/>
          <a:ln>
            <a:miter lim="800000"/>
            <a:headEnd/>
            <a:tailEnd/>
          </a:ln>
        </p:spPr>
        <p:txBody>
          <a:bodyPr/>
          <a:lstStyle/>
          <a:p>
            <a:pPr>
              <a:buClr>
                <a:schemeClr val="accent5">
                  <a:lumMod val="50000"/>
                </a:schemeClr>
              </a:buClr>
            </a:pPr>
            <a:r>
              <a:rPr lang="en-US" sz="2000" dirty="0" smtClean="0">
                <a:solidFill>
                  <a:srgbClr val="333399"/>
                </a:solidFill>
                <a:effectLst/>
              </a:rPr>
              <a:t>Administrative database – data at the NBRM available since 1997.</a:t>
            </a:r>
          </a:p>
          <a:p>
            <a:pPr>
              <a:buClr>
                <a:schemeClr val="accent5">
                  <a:lumMod val="50000"/>
                </a:schemeClr>
              </a:buClr>
            </a:pPr>
            <a:r>
              <a:rPr lang="en-US" sz="2000" dirty="0" smtClean="0">
                <a:solidFill>
                  <a:srgbClr val="333399"/>
                </a:solidFill>
                <a:effectLst/>
              </a:rPr>
              <a:t>Shared database among the Customs Administration, NBRM and SSO</a:t>
            </a:r>
          </a:p>
          <a:p>
            <a:pPr>
              <a:buClr>
                <a:schemeClr val="accent5">
                  <a:lumMod val="50000"/>
                </a:schemeClr>
              </a:buClr>
            </a:pPr>
            <a:r>
              <a:rPr lang="en-US" sz="2000" dirty="0" smtClean="0">
                <a:solidFill>
                  <a:srgbClr val="333399"/>
                </a:solidFill>
                <a:effectLst/>
              </a:rPr>
              <a:t>To provide detailed insight into the nature of exports and imports of goods. </a:t>
            </a:r>
          </a:p>
          <a:p>
            <a:pPr>
              <a:buClr>
                <a:schemeClr val="accent5">
                  <a:lumMod val="50000"/>
                </a:schemeClr>
              </a:buClr>
            </a:pPr>
            <a:r>
              <a:rPr lang="en-US" sz="2000" dirty="0" smtClean="0">
                <a:solidFill>
                  <a:srgbClr val="333399"/>
                </a:solidFill>
                <a:effectLst/>
              </a:rPr>
              <a:t>Confidentiality of individual information is guaranteed.</a:t>
            </a:r>
          </a:p>
          <a:p>
            <a:pPr>
              <a:buClr>
                <a:schemeClr val="accent5">
                  <a:lumMod val="50000"/>
                </a:schemeClr>
              </a:buClr>
              <a:buNone/>
            </a:pPr>
            <a:r>
              <a:rPr lang="en-US" sz="2000" dirty="0" smtClean="0">
                <a:solidFill>
                  <a:srgbClr val="333399"/>
                </a:solidFill>
                <a:effectLst/>
              </a:rPr>
              <a:t> </a:t>
            </a:r>
          </a:p>
          <a:p>
            <a:pPr>
              <a:buClr>
                <a:schemeClr val="accent5">
                  <a:lumMod val="50000"/>
                </a:schemeClr>
              </a:buClr>
            </a:pPr>
            <a:r>
              <a:rPr lang="en-US" sz="2000" dirty="0" smtClean="0">
                <a:solidFill>
                  <a:srgbClr val="333399"/>
                </a:solidFill>
                <a:effectLst/>
              </a:rPr>
              <a:t>Some figures worth mentioning: </a:t>
            </a:r>
          </a:p>
          <a:p>
            <a:pPr>
              <a:buClr>
                <a:schemeClr val="accent5">
                  <a:lumMod val="50000"/>
                </a:schemeClr>
              </a:buClr>
              <a:buFont typeface="Wingdings" pitchFamily="2" charset="2"/>
              <a:buChar char="v"/>
            </a:pPr>
            <a:r>
              <a:rPr lang="en-US" sz="2000" dirty="0" smtClean="0">
                <a:solidFill>
                  <a:srgbClr val="333399"/>
                </a:solidFill>
                <a:effectLst/>
              </a:rPr>
              <a:t>Reporting threshold: Census</a:t>
            </a:r>
          </a:p>
          <a:p>
            <a:pPr>
              <a:buClr>
                <a:schemeClr val="accent5">
                  <a:lumMod val="50000"/>
                </a:schemeClr>
              </a:buClr>
              <a:buFont typeface="Wingdings" pitchFamily="2" charset="2"/>
              <a:buChar char="v"/>
            </a:pPr>
            <a:r>
              <a:rPr lang="en-US" sz="2000" dirty="0" smtClean="0">
                <a:solidFill>
                  <a:srgbClr val="333399"/>
                </a:solidFill>
                <a:effectLst/>
              </a:rPr>
              <a:t>1,3 million records annually</a:t>
            </a:r>
          </a:p>
          <a:p>
            <a:pPr>
              <a:buClr>
                <a:schemeClr val="accent5">
                  <a:lumMod val="50000"/>
                </a:schemeClr>
              </a:buClr>
              <a:buFont typeface="Wingdings" pitchFamily="2" charset="2"/>
              <a:buChar char="v"/>
            </a:pPr>
            <a:r>
              <a:rPr lang="en-US" sz="2000" dirty="0" smtClean="0">
                <a:solidFill>
                  <a:srgbClr val="333399"/>
                </a:solidFill>
                <a:effectLst/>
              </a:rPr>
              <a:t>approximately 3% of transactions are completed by private individuals</a:t>
            </a:r>
          </a:p>
          <a:p>
            <a:pPr>
              <a:buClr>
                <a:schemeClr val="accent5">
                  <a:lumMod val="50000"/>
                </a:schemeClr>
              </a:buClr>
              <a:buFont typeface="Wingdings" pitchFamily="2" charset="2"/>
              <a:buChar char="v"/>
            </a:pPr>
            <a:r>
              <a:rPr lang="en-US" sz="2000" dirty="0" smtClean="0">
                <a:solidFill>
                  <a:srgbClr val="333399"/>
                </a:solidFill>
                <a:effectLst/>
              </a:rPr>
              <a:t>In average over 100 thousand monthly transactions of corporations are recorded</a:t>
            </a:r>
          </a:p>
          <a:p>
            <a:pPr>
              <a:buClr>
                <a:schemeClr val="accent5">
                  <a:lumMod val="50000"/>
                </a:schemeClr>
              </a:buClr>
              <a:buNone/>
            </a:pPr>
            <a:endParaRPr lang="mk-MK" sz="2000" dirty="0" smtClean="0">
              <a:solidFill>
                <a:srgbClr val="333399"/>
              </a:solidFill>
              <a:effectLst/>
            </a:endParaRPr>
          </a:p>
          <a:p>
            <a:pPr>
              <a:buClr>
                <a:schemeClr val="accent5">
                  <a:lumMod val="50000"/>
                </a:schemeClr>
              </a:buClr>
              <a:buNone/>
            </a:pPr>
            <a:r>
              <a:rPr lang="en-US" sz="2000" dirty="0" smtClean="0">
                <a:solidFill>
                  <a:srgbClr val="333399"/>
                </a:solidFill>
                <a:effectLst/>
              </a:rPr>
              <a:t> </a:t>
            </a:r>
          </a:p>
          <a:p>
            <a:pPr>
              <a:buNone/>
            </a:pPr>
            <a:endParaRPr lang="mk-MK" sz="2000" dirty="0" smtClean="0"/>
          </a:p>
          <a:p>
            <a:pPr algn="just"/>
            <a:endParaRPr lang="en-US" sz="2000" dirty="0" smtClean="0">
              <a:solidFill>
                <a:schemeClr val="bg2"/>
              </a:solidFill>
              <a:effectLs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idx="4294967295"/>
          </p:nvPr>
        </p:nvSpPr>
        <p:spPr bwMode="auto">
          <a:xfrm>
            <a:off x="152400" y="914400"/>
            <a:ext cx="8077200" cy="457200"/>
          </a:xfrm>
          <a:prstGeom prst="rect">
            <a:avLst/>
          </a:prstGeom>
          <a:noFill/>
          <a:ln>
            <a:miter lim="800000"/>
            <a:headEnd/>
            <a:tailEnd/>
          </a:ln>
        </p:spPr>
        <p:txBody>
          <a:bodyPr/>
          <a:lstStyle/>
          <a:p>
            <a:pPr algn="l"/>
            <a:r>
              <a:rPr lang="en-US" sz="2400" b="1" dirty="0" smtClean="0">
                <a:solidFill>
                  <a:srgbClr val="333399"/>
                </a:solidFill>
                <a:effectLst/>
              </a:rPr>
              <a:t>SAD</a:t>
            </a:r>
            <a:endParaRPr lang="en-US" sz="2400" b="1" dirty="0" smtClean="0">
              <a:solidFill>
                <a:schemeClr val="bg2"/>
              </a:solidFill>
              <a:effectLst/>
            </a:endParaRPr>
          </a:p>
        </p:txBody>
      </p:sp>
      <p:sp>
        <p:nvSpPr>
          <p:cNvPr id="7171" name="Rectangle 5"/>
          <p:cNvSpPr>
            <a:spLocks noGrp="1" noChangeArrowheads="1"/>
          </p:cNvSpPr>
          <p:nvPr>
            <p:ph type="body" sz="half" idx="4294967295"/>
          </p:nvPr>
        </p:nvSpPr>
        <p:spPr bwMode="auto">
          <a:xfrm>
            <a:off x="304800" y="1295400"/>
            <a:ext cx="8610600" cy="5105400"/>
          </a:xfrm>
          <a:prstGeom prst="rect">
            <a:avLst/>
          </a:prstGeom>
          <a:noFill/>
          <a:ln>
            <a:miter lim="800000"/>
            <a:headEnd/>
            <a:tailEnd/>
          </a:ln>
        </p:spPr>
        <p:txBody>
          <a:bodyPr/>
          <a:lstStyle/>
          <a:p>
            <a:pPr>
              <a:buClr>
                <a:schemeClr val="accent5">
                  <a:lumMod val="50000"/>
                </a:schemeClr>
              </a:buClr>
            </a:pPr>
            <a:r>
              <a:rPr lang="en-US" sz="2000" dirty="0" smtClean="0">
                <a:solidFill>
                  <a:srgbClr val="333399"/>
                </a:solidFill>
                <a:effectLst/>
              </a:rPr>
              <a:t>Data received after 15-20 calendar days after the end of the reference month include, inter alia, </a:t>
            </a:r>
          </a:p>
          <a:p>
            <a:pPr>
              <a:buClr>
                <a:schemeClr val="accent5">
                  <a:lumMod val="50000"/>
                </a:schemeClr>
              </a:buClr>
            </a:pPr>
            <a:r>
              <a:rPr lang="en-US" sz="2000" dirty="0" smtClean="0">
                <a:solidFill>
                  <a:srgbClr val="333399"/>
                </a:solidFill>
                <a:effectLst/>
              </a:rPr>
              <a:t>–Total amount, as well as amounts of components by type of product</a:t>
            </a:r>
          </a:p>
          <a:p>
            <a:pPr>
              <a:buClr>
                <a:schemeClr val="accent5">
                  <a:lumMod val="50000"/>
                </a:schemeClr>
              </a:buClr>
            </a:pPr>
            <a:r>
              <a:rPr lang="en-US" sz="2000" dirty="0" smtClean="0">
                <a:solidFill>
                  <a:srgbClr val="333399"/>
                </a:solidFill>
                <a:effectLst/>
              </a:rPr>
              <a:t>–Tariff code of each type of product</a:t>
            </a:r>
          </a:p>
          <a:p>
            <a:pPr>
              <a:buClr>
                <a:schemeClr val="accent5">
                  <a:lumMod val="50000"/>
                </a:schemeClr>
              </a:buClr>
            </a:pPr>
            <a:r>
              <a:rPr lang="en-US" sz="2000" dirty="0" smtClean="0">
                <a:solidFill>
                  <a:srgbClr val="333399"/>
                </a:solidFill>
                <a:effectLst/>
              </a:rPr>
              <a:t>–Type of import / export (e.g., regular, processing, returned goods, repairs, FDI, transfers (goods in kind), temporary import / export)</a:t>
            </a:r>
          </a:p>
          <a:p>
            <a:pPr>
              <a:buClr>
                <a:schemeClr val="accent5">
                  <a:lumMod val="50000"/>
                </a:schemeClr>
              </a:buClr>
            </a:pPr>
            <a:r>
              <a:rPr lang="en-US" sz="2000" dirty="0" smtClean="0">
                <a:solidFill>
                  <a:srgbClr val="333399"/>
                </a:solidFill>
                <a:effectLst/>
              </a:rPr>
              <a:t>–Parity and type of transport</a:t>
            </a:r>
          </a:p>
          <a:p>
            <a:pPr>
              <a:buClr>
                <a:schemeClr val="accent5">
                  <a:lumMod val="50000"/>
                </a:schemeClr>
              </a:buClr>
            </a:pPr>
            <a:r>
              <a:rPr lang="en-US" sz="2000" dirty="0" smtClean="0">
                <a:solidFill>
                  <a:srgbClr val="333399"/>
                </a:solidFill>
                <a:effectLst/>
              </a:rPr>
              <a:t>–Type of payment</a:t>
            </a:r>
          </a:p>
          <a:p>
            <a:pPr>
              <a:buClr>
                <a:schemeClr val="accent5">
                  <a:lumMod val="50000"/>
                </a:schemeClr>
              </a:buClr>
            </a:pPr>
            <a:r>
              <a:rPr lang="en-US" sz="2000" dirty="0" smtClean="0">
                <a:solidFill>
                  <a:srgbClr val="333399"/>
                </a:solidFill>
                <a:effectLst/>
              </a:rPr>
              <a:t>–Statistical and Invoice value</a:t>
            </a:r>
          </a:p>
          <a:p>
            <a:pPr>
              <a:buClr>
                <a:schemeClr val="accent5">
                  <a:lumMod val="50000"/>
                </a:schemeClr>
              </a:buClr>
            </a:pPr>
            <a:r>
              <a:rPr lang="en-US" sz="2000" dirty="0" smtClean="0">
                <a:solidFill>
                  <a:srgbClr val="333399"/>
                </a:solidFill>
                <a:effectLst/>
              </a:rPr>
              <a:t>–Date of transaction</a:t>
            </a:r>
          </a:p>
          <a:p>
            <a:pPr>
              <a:buClr>
                <a:schemeClr val="accent5">
                  <a:lumMod val="50000"/>
                </a:schemeClr>
              </a:buClr>
            </a:pPr>
            <a:r>
              <a:rPr lang="en-US" sz="2000" dirty="0" smtClean="0">
                <a:solidFill>
                  <a:srgbClr val="333399"/>
                </a:solidFill>
                <a:effectLst/>
              </a:rPr>
              <a:t>–Foreign partner</a:t>
            </a:r>
          </a:p>
          <a:p>
            <a:pPr>
              <a:buClr>
                <a:schemeClr val="accent5">
                  <a:lumMod val="50000"/>
                </a:schemeClr>
              </a:buClr>
            </a:pPr>
            <a:r>
              <a:rPr lang="en-US" sz="2000" dirty="0" smtClean="0">
                <a:solidFill>
                  <a:srgbClr val="333399"/>
                </a:solidFill>
                <a:effectLst/>
              </a:rPr>
              <a:t>–Country of origin and Country of destination</a:t>
            </a:r>
          </a:p>
          <a:p>
            <a:endParaRPr lang="mk-MK" sz="2000" dirty="0" smtClean="0"/>
          </a:p>
          <a:p>
            <a:pPr algn="just"/>
            <a:endParaRPr lang="en-US" sz="2000" dirty="0" smtClean="0">
              <a:solidFill>
                <a:schemeClr val="bg2"/>
              </a:solidFill>
              <a:effectLs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idx="4294967295"/>
          </p:nvPr>
        </p:nvSpPr>
        <p:spPr bwMode="auto">
          <a:xfrm>
            <a:off x="152400" y="914400"/>
            <a:ext cx="8077200" cy="457200"/>
          </a:xfrm>
          <a:prstGeom prst="rect">
            <a:avLst/>
          </a:prstGeom>
          <a:noFill/>
          <a:ln>
            <a:miter lim="800000"/>
            <a:headEnd/>
            <a:tailEnd/>
          </a:ln>
        </p:spPr>
        <p:txBody>
          <a:bodyPr/>
          <a:lstStyle/>
          <a:p>
            <a:pPr algn="l"/>
            <a:r>
              <a:rPr lang="en-US" sz="2400" b="1" dirty="0" smtClean="0">
                <a:solidFill>
                  <a:srgbClr val="333399"/>
                </a:solidFill>
                <a:effectLst/>
              </a:rPr>
              <a:t>SAD</a:t>
            </a:r>
            <a:endParaRPr lang="en-US" sz="2400" b="1" dirty="0" smtClean="0">
              <a:solidFill>
                <a:schemeClr val="bg2"/>
              </a:solidFill>
              <a:effectLst/>
            </a:endParaRPr>
          </a:p>
        </p:txBody>
      </p:sp>
      <p:sp>
        <p:nvSpPr>
          <p:cNvPr id="7171" name="Rectangle 5"/>
          <p:cNvSpPr>
            <a:spLocks noGrp="1" noChangeArrowheads="1"/>
          </p:cNvSpPr>
          <p:nvPr>
            <p:ph type="body" sz="half" idx="4294967295"/>
          </p:nvPr>
        </p:nvSpPr>
        <p:spPr bwMode="auto">
          <a:xfrm>
            <a:off x="304800" y="1371600"/>
            <a:ext cx="8610600" cy="5029200"/>
          </a:xfrm>
          <a:prstGeom prst="rect">
            <a:avLst/>
          </a:prstGeom>
          <a:noFill/>
          <a:ln>
            <a:miter lim="800000"/>
            <a:headEnd/>
            <a:tailEnd/>
          </a:ln>
        </p:spPr>
        <p:txBody>
          <a:bodyPr/>
          <a:lstStyle/>
          <a:p>
            <a:pPr>
              <a:buClr>
                <a:schemeClr val="accent5">
                  <a:lumMod val="50000"/>
                </a:schemeClr>
              </a:buClr>
            </a:pPr>
            <a:r>
              <a:rPr lang="en-US" sz="2000" dirty="0" smtClean="0">
                <a:solidFill>
                  <a:srgbClr val="333399"/>
                </a:solidFill>
                <a:effectLst/>
              </a:rPr>
              <a:t>Use of SAD data for Statistics: </a:t>
            </a:r>
          </a:p>
          <a:p>
            <a:pPr>
              <a:buClr>
                <a:schemeClr val="accent5">
                  <a:lumMod val="50000"/>
                </a:schemeClr>
              </a:buClr>
            </a:pPr>
            <a:r>
              <a:rPr lang="en-US" sz="2000" dirty="0" smtClean="0">
                <a:solidFill>
                  <a:srgbClr val="333399"/>
                </a:solidFill>
                <a:effectLst/>
              </a:rPr>
              <a:t>BOP – Goods component, Services (calculation of c.i.f. – f.o.b. factor), Trade credits, </a:t>
            </a:r>
          </a:p>
          <a:p>
            <a:pPr>
              <a:buClr>
                <a:schemeClr val="accent5">
                  <a:lumMod val="50000"/>
                </a:schemeClr>
              </a:buClr>
            </a:pPr>
            <a:r>
              <a:rPr lang="en-US" sz="2000" dirty="0" smtClean="0">
                <a:solidFill>
                  <a:srgbClr val="333399"/>
                </a:solidFill>
                <a:effectLst/>
              </a:rPr>
              <a:t>Data Quality Controls, Complementary Data </a:t>
            </a:r>
          </a:p>
          <a:p>
            <a:pPr>
              <a:buClr>
                <a:schemeClr val="accent5">
                  <a:lumMod val="50000"/>
                </a:schemeClr>
              </a:buClr>
            </a:pPr>
            <a:r>
              <a:rPr lang="en-US" sz="2000" dirty="0" smtClean="0">
                <a:solidFill>
                  <a:srgbClr val="333399"/>
                </a:solidFill>
                <a:effectLst/>
              </a:rPr>
              <a:t>Statistics - Planned to be used for Goods for processing starting 2014</a:t>
            </a:r>
          </a:p>
          <a:p>
            <a:pPr>
              <a:buClr>
                <a:schemeClr val="accent5">
                  <a:lumMod val="50000"/>
                </a:schemeClr>
              </a:buClr>
            </a:pPr>
            <a:r>
              <a:rPr lang="en-US" sz="2000" dirty="0" smtClean="0">
                <a:solidFill>
                  <a:srgbClr val="333399"/>
                </a:solidFill>
                <a:effectLst/>
              </a:rPr>
              <a:t>Separate Statistical Outputs for internal use  - Aggregate data provided for Economic research and monetary policy purposes </a:t>
            </a:r>
          </a:p>
          <a:p>
            <a:pPr>
              <a:buNone/>
            </a:pPr>
            <a:endParaRPr lang="mk-MK" sz="2000" dirty="0" smtClean="0"/>
          </a:p>
          <a:p>
            <a:pPr>
              <a:buClr>
                <a:schemeClr val="accent5">
                  <a:lumMod val="50000"/>
                </a:schemeClr>
              </a:buClr>
            </a:pPr>
            <a:r>
              <a:rPr lang="en-US" sz="2000" dirty="0" smtClean="0">
                <a:solidFill>
                  <a:srgbClr val="333399"/>
                </a:solidFill>
                <a:effectLst/>
              </a:rPr>
              <a:t>The use of SAD data for external statistics purposes provides for improved data quality – especially for trade credits and intercompany debt (cross checking of different data sources)</a:t>
            </a:r>
          </a:p>
          <a:p>
            <a:pPr>
              <a:buClr>
                <a:schemeClr val="accent5">
                  <a:lumMod val="50000"/>
                </a:schemeClr>
              </a:buClr>
            </a:pPr>
            <a:r>
              <a:rPr lang="en-US" sz="2000" dirty="0" smtClean="0">
                <a:solidFill>
                  <a:srgbClr val="333399"/>
                </a:solidFill>
                <a:effectLst/>
              </a:rPr>
              <a:t>Good informational basis for analyzing exposures to external shocks from changes in trade</a:t>
            </a:r>
          </a:p>
          <a:p>
            <a:pPr>
              <a:buClr>
                <a:schemeClr val="accent5">
                  <a:lumMod val="50000"/>
                </a:schemeClr>
              </a:buClr>
            </a:pPr>
            <a:endParaRPr lang="en-US" sz="2000" dirty="0" smtClean="0">
              <a:solidFill>
                <a:srgbClr val="333399"/>
              </a:solidFill>
              <a:effectLst/>
            </a:endParaRPr>
          </a:p>
          <a:p>
            <a:endParaRPr lang="mk-MK" sz="2000" dirty="0" smtClean="0"/>
          </a:p>
          <a:p>
            <a:pPr algn="just">
              <a:buNone/>
            </a:pPr>
            <a:endParaRPr lang="en-US" sz="2000" dirty="0" smtClean="0">
              <a:solidFill>
                <a:schemeClr val="bg2"/>
              </a:solidFill>
              <a:effectLs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idx="4294967295"/>
          </p:nvPr>
        </p:nvSpPr>
        <p:spPr bwMode="auto">
          <a:xfrm>
            <a:off x="152400" y="914400"/>
            <a:ext cx="8077200" cy="457200"/>
          </a:xfrm>
          <a:prstGeom prst="rect">
            <a:avLst/>
          </a:prstGeom>
          <a:noFill/>
          <a:ln>
            <a:miter lim="800000"/>
            <a:headEnd/>
            <a:tailEnd/>
          </a:ln>
        </p:spPr>
        <p:txBody>
          <a:bodyPr/>
          <a:lstStyle/>
          <a:p>
            <a:pPr algn="l"/>
            <a:r>
              <a:rPr lang="en-US" sz="2400" b="1" dirty="0" smtClean="0">
                <a:solidFill>
                  <a:srgbClr val="333399"/>
                </a:solidFill>
                <a:effectLst/>
              </a:rPr>
              <a:t>Conclusions</a:t>
            </a:r>
          </a:p>
        </p:txBody>
      </p:sp>
      <p:sp>
        <p:nvSpPr>
          <p:cNvPr id="7171" name="Rectangle 5"/>
          <p:cNvSpPr>
            <a:spLocks noGrp="1" noChangeArrowheads="1"/>
          </p:cNvSpPr>
          <p:nvPr>
            <p:ph type="body" sz="half" idx="4294967295"/>
          </p:nvPr>
        </p:nvSpPr>
        <p:spPr bwMode="auto">
          <a:xfrm>
            <a:off x="304800" y="1371600"/>
            <a:ext cx="8610600" cy="5029200"/>
          </a:xfrm>
          <a:prstGeom prst="rect">
            <a:avLst/>
          </a:prstGeom>
          <a:noFill/>
          <a:ln>
            <a:miter lim="800000"/>
            <a:headEnd/>
            <a:tailEnd/>
          </a:ln>
        </p:spPr>
        <p:txBody>
          <a:bodyPr/>
          <a:lstStyle/>
          <a:p>
            <a:pPr>
              <a:buClr>
                <a:schemeClr val="accent5">
                  <a:lumMod val="50000"/>
                </a:schemeClr>
              </a:buClr>
            </a:pPr>
            <a:r>
              <a:rPr lang="en-US" sz="2000" dirty="0" smtClean="0">
                <a:solidFill>
                  <a:srgbClr val="333399"/>
                </a:solidFill>
                <a:effectLst/>
              </a:rPr>
              <a:t>NBRM has been trying to make the most out of the advantages entailed by the use of granular databases: </a:t>
            </a:r>
          </a:p>
          <a:p>
            <a:pPr>
              <a:buClr>
                <a:schemeClr val="accent5">
                  <a:lumMod val="50000"/>
                </a:schemeClr>
              </a:buClr>
              <a:buFont typeface="Wingdings" pitchFamily="2" charset="2"/>
              <a:buChar char="v"/>
            </a:pPr>
            <a:r>
              <a:rPr lang="en-US" sz="2000" dirty="0" smtClean="0">
                <a:solidFill>
                  <a:srgbClr val="333399"/>
                </a:solidFill>
                <a:effectLst/>
              </a:rPr>
              <a:t>- enhancing quality control </a:t>
            </a:r>
          </a:p>
          <a:p>
            <a:pPr>
              <a:buClr>
                <a:schemeClr val="accent5">
                  <a:lumMod val="50000"/>
                </a:schemeClr>
              </a:buClr>
              <a:buFont typeface="Wingdings" pitchFamily="2" charset="2"/>
              <a:buChar char="v"/>
            </a:pPr>
            <a:r>
              <a:rPr lang="en-US" sz="2000" dirty="0" smtClean="0">
                <a:solidFill>
                  <a:srgbClr val="333399"/>
                </a:solidFill>
                <a:effectLst/>
              </a:rPr>
              <a:t>- cross checking raw data </a:t>
            </a:r>
          </a:p>
          <a:p>
            <a:pPr>
              <a:buClr>
                <a:schemeClr val="accent5">
                  <a:lumMod val="50000"/>
                </a:schemeClr>
              </a:buClr>
              <a:buFont typeface="Wingdings" pitchFamily="2" charset="2"/>
              <a:buChar char="v"/>
            </a:pPr>
            <a:r>
              <a:rPr lang="en-US" sz="2000" dirty="0" smtClean="0">
                <a:solidFill>
                  <a:srgbClr val="333399"/>
                </a:solidFill>
                <a:effectLst/>
              </a:rPr>
              <a:t>- taking advantage of the possibility to manage granular databases within the bank</a:t>
            </a:r>
          </a:p>
          <a:p>
            <a:pPr>
              <a:buClr>
                <a:schemeClr val="accent5">
                  <a:lumMod val="50000"/>
                </a:schemeClr>
              </a:buClr>
              <a:buFont typeface="Wingdings" pitchFamily="2" charset="2"/>
              <a:buChar char="v"/>
            </a:pPr>
            <a:r>
              <a:rPr lang="en-US" sz="2000" dirty="0" smtClean="0">
                <a:solidFill>
                  <a:srgbClr val="333399"/>
                </a:solidFill>
                <a:effectLst/>
              </a:rPr>
              <a:t>- improving responsiveness to ad hoc information requests</a:t>
            </a:r>
          </a:p>
          <a:p>
            <a:pPr>
              <a:buClr>
                <a:schemeClr val="accent5">
                  <a:lumMod val="50000"/>
                </a:schemeClr>
              </a:buClr>
            </a:pPr>
            <a:r>
              <a:rPr lang="en-US" sz="2000" dirty="0" smtClean="0">
                <a:solidFill>
                  <a:srgbClr val="333399"/>
                </a:solidFill>
                <a:effectLst/>
              </a:rPr>
              <a:t>Considering possible ways to cope with the challenges to fill the information gaps,  aside from gathering new information on financial innovations through establishing new data sources or as some say “restraining growing new types of financial activities through heavier regulation”, we can also think about improving efficiency of our work by further exploring the unused statistical potential of already existing data sources, in particular micro-data we have within our reach.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idx="4294967295"/>
          </p:nvPr>
        </p:nvSpPr>
        <p:spPr bwMode="auto">
          <a:xfrm>
            <a:off x="152400" y="914400"/>
            <a:ext cx="8077200" cy="457200"/>
          </a:xfrm>
          <a:prstGeom prst="rect">
            <a:avLst/>
          </a:prstGeom>
          <a:noFill/>
          <a:ln>
            <a:miter lim="800000"/>
            <a:headEnd/>
            <a:tailEnd/>
          </a:ln>
        </p:spPr>
        <p:txBody>
          <a:bodyPr/>
          <a:lstStyle/>
          <a:p>
            <a:pPr algn="l"/>
            <a:r>
              <a:rPr lang="en-US" sz="2400" b="1" dirty="0" smtClean="0">
                <a:solidFill>
                  <a:srgbClr val="333399"/>
                </a:solidFill>
                <a:effectLst/>
              </a:rPr>
              <a:t>Conclusions</a:t>
            </a:r>
          </a:p>
        </p:txBody>
      </p:sp>
      <p:sp>
        <p:nvSpPr>
          <p:cNvPr id="7171" name="Rectangle 5"/>
          <p:cNvSpPr>
            <a:spLocks noGrp="1" noChangeArrowheads="1"/>
          </p:cNvSpPr>
          <p:nvPr>
            <p:ph type="body" sz="half" idx="4294967295"/>
          </p:nvPr>
        </p:nvSpPr>
        <p:spPr bwMode="auto">
          <a:xfrm>
            <a:off x="304800" y="1600200"/>
            <a:ext cx="8610600" cy="4800600"/>
          </a:xfrm>
          <a:prstGeom prst="rect">
            <a:avLst/>
          </a:prstGeom>
          <a:noFill/>
          <a:ln>
            <a:miter lim="800000"/>
            <a:headEnd/>
            <a:tailEnd/>
          </a:ln>
        </p:spPr>
        <p:txBody>
          <a:bodyPr/>
          <a:lstStyle/>
          <a:p>
            <a:pPr>
              <a:buClr>
                <a:schemeClr val="accent5">
                  <a:lumMod val="50000"/>
                </a:schemeClr>
              </a:buClr>
            </a:pPr>
            <a:r>
              <a:rPr lang="en-US" sz="2000" dirty="0" smtClean="0">
                <a:solidFill>
                  <a:srgbClr val="333399"/>
                </a:solidFill>
                <a:effectLst/>
              </a:rPr>
              <a:t>Efficient use of granular data also has some prerequisites: </a:t>
            </a:r>
          </a:p>
          <a:p>
            <a:pPr>
              <a:buClr>
                <a:schemeClr val="accent5">
                  <a:lumMod val="50000"/>
                </a:schemeClr>
              </a:buClr>
            </a:pPr>
            <a:endParaRPr lang="mk-MK" sz="2000" dirty="0" smtClean="0">
              <a:solidFill>
                <a:srgbClr val="333399"/>
              </a:solidFill>
              <a:effectLst/>
            </a:endParaRPr>
          </a:p>
          <a:p>
            <a:pPr>
              <a:buClr>
                <a:schemeClr val="accent5">
                  <a:lumMod val="50000"/>
                </a:schemeClr>
              </a:buClr>
            </a:pPr>
            <a:r>
              <a:rPr lang="en-US" sz="2000" dirty="0" smtClean="0">
                <a:solidFill>
                  <a:srgbClr val="333399"/>
                </a:solidFill>
                <a:effectLst/>
              </a:rPr>
              <a:t>Possibility to share, at the national level, a comprehensive and up-to-date business register </a:t>
            </a:r>
          </a:p>
          <a:p>
            <a:pPr>
              <a:buClr>
                <a:schemeClr val="accent5">
                  <a:lumMod val="50000"/>
                </a:schemeClr>
              </a:buClr>
            </a:pPr>
            <a:endParaRPr lang="mk-MK" sz="2000" dirty="0" smtClean="0">
              <a:solidFill>
                <a:srgbClr val="333399"/>
              </a:solidFill>
              <a:effectLst/>
            </a:endParaRPr>
          </a:p>
          <a:p>
            <a:pPr>
              <a:buClr>
                <a:schemeClr val="accent5">
                  <a:lumMod val="50000"/>
                </a:schemeClr>
              </a:buClr>
            </a:pPr>
            <a:r>
              <a:rPr lang="en-US" sz="2000" dirty="0" smtClean="0">
                <a:solidFill>
                  <a:srgbClr val="333399"/>
                </a:solidFill>
                <a:effectLst/>
              </a:rPr>
              <a:t>Creation of flexible tools to store, manipulate and explore the information in a fast and time saving way, such as data warehousing and analytical tools for data mining </a:t>
            </a:r>
          </a:p>
          <a:p>
            <a:pPr>
              <a:buClr>
                <a:schemeClr val="accent5">
                  <a:lumMod val="50000"/>
                </a:schemeClr>
              </a:buClr>
            </a:pPr>
            <a:endParaRPr lang="en-US" sz="2000" dirty="0" smtClean="0">
              <a:solidFill>
                <a:srgbClr val="333399"/>
              </a:solidFill>
              <a:effectLs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3096" name="Rectangle 8"/>
          <p:cNvSpPr>
            <a:spLocks noChangeArrowheads="1"/>
          </p:cNvSpPr>
          <p:nvPr/>
        </p:nvSpPr>
        <p:spPr bwMode="auto">
          <a:xfrm>
            <a:off x="609600" y="1676400"/>
            <a:ext cx="7620000" cy="1129540"/>
          </a:xfrm>
          <a:prstGeom prst="rect">
            <a:avLst/>
          </a:prstGeom>
          <a:noFill/>
          <a:ln w="9525">
            <a:noFill/>
            <a:miter lim="800000"/>
            <a:headEnd/>
            <a:tailEnd/>
          </a:ln>
          <a:effectLst/>
        </p:spPr>
        <p:txBody>
          <a:bodyPr wrap="square" tIns="0">
            <a:spAutoFit/>
          </a:bodyPr>
          <a:lstStyle/>
          <a:p>
            <a:pPr marL="609600" indent="-609600" algn="ctr">
              <a:buFont typeface="Wingdings" pitchFamily="2" charset="2"/>
              <a:buNone/>
              <a:defRPr/>
            </a:pPr>
            <a:endParaRPr lang="en-US" sz="3200" dirty="0">
              <a:solidFill>
                <a:srgbClr val="003366"/>
              </a:solidFill>
              <a:effectLst>
                <a:outerShdw blurRad="38100" dist="38100" dir="2700000" algn="tl">
                  <a:srgbClr val="C0C0C0"/>
                </a:outerShdw>
              </a:effectLst>
            </a:endParaRPr>
          </a:p>
          <a:p>
            <a:pPr marL="609600" indent="-609600" algn="ctr">
              <a:buFont typeface="Wingdings" pitchFamily="2" charset="2"/>
              <a:buNone/>
              <a:defRPr/>
            </a:pPr>
            <a:r>
              <a:rPr lang="en-US" sz="3200" b="1" dirty="0" smtClean="0">
                <a:solidFill>
                  <a:srgbClr val="333399"/>
                </a:solidFill>
                <a:latin typeface="+mn-lt"/>
              </a:rPr>
              <a:t>Thank you for your attention!</a:t>
            </a:r>
            <a:endParaRPr lang="mk-MK" sz="3200" b="1" dirty="0">
              <a:solidFill>
                <a:srgbClr val="333399"/>
              </a:solidFill>
              <a:latin typeface="+mn-lt"/>
            </a:endParaRPr>
          </a:p>
        </p:txBody>
      </p:sp>
      <p:pic>
        <p:nvPicPr>
          <p:cNvPr id="3" name="Picture 2" descr="09E92DAE783D544B9BE044408F4B2ABC.jpg"/>
          <p:cNvPicPr>
            <a:picLocks noChangeAspect="1"/>
          </p:cNvPicPr>
          <p:nvPr/>
        </p:nvPicPr>
        <p:blipFill>
          <a:blip r:embed="rId2" cstate="print"/>
          <a:stretch>
            <a:fillRect/>
          </a:stretch>
        </p:blipFill>
        <p:spPr>
          <a:xfrm>
            <a:off x="609600" y="3581400"/>
            <a:ext cx="2362200" cy="2940050"/>
          </a:xfrm>
          <a:prstGeom prst="rect">
            <a:avLst/>
          </a:prstGeom>
          <a:blipFill dpi="0" rotWithShape="1">
            <a:blip r:embed="rId3" cstate="print">
              <a:alphaModFix amt="40000"/>
            </a:blip>
            <a:srcRect/>
            <a:tile tx="0" ty="0" sx="100000" sy="100000" flip="none" algn="tl"/>
          </a:blipFill>
          <a:effectLst>
            <a:outerShdw blurRad="50800" dist="50800" sx="1000" sy="1000" algn="ctr" rotWithShape="0">
              <a:srgbClr val="000000"/>
            </a:outerShdw>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title" idx="4294967295"/>
          </p:nvPr>
        </p:nvSpPr>
        <p:spPr bwMode="auto">
          <a:xfrm>
            <a:off x="457200" y="1066800"/>
            <a:ext cx="8229600" cy="350838"/>
          </a:xfrm>
          <a:prstGeom prst="rect">
            <a:avLst/>
          </a:prstGeom>
          <a:noFill/>
          <a:ln>
            <a:miter lim="800000"/>
            <a:headEnd/>
            <a:tailEnd/>
          </a:ln>
        </p:spPr>
        <p:txBody>
          <a:bodyPr/>
          <a:lstStyle/>
          <a:p>
            <a:pPr algn="l"/>
            <a:r>
              <a:rPr lang="en-US" sz="2800" b="1" smtClean="0">
                <a:solidFill>
                  <a:schemeClr val="bg2"/>
                </a:solidFill>
                <a:effectLst/>
              </a:rPr>
              <a:t>Organizational Structure</a:t>
            </a:r>
          </a:p>
        </p:txBody>
      </p:sp>
      <p:sp>
        <p:nvSpPr>
          <p:cNvPr id="6147" name="Rectangle 5"/>
          <p:cNvSpPr>
            <a:spLocks noGrp="1" noChangeArrowheads="1"/>
          </p:cNvSpPr>
          <p:nvPr>
            <p:ph type="body" sz="half" idx="4294967295"/>
          </p:nvPr>
        </p:nvSpPr>
        <p:spPr bwMode="auto">
          <a:xfrm>
            <a:off x="457200" y="1524000"/>
            <a:ext cx="8229600" cy="1219200"/>
          </a:xfrm>
          <a:prstGeom prst="rect">
            <a:avLst/>
          </a:prstGeom>
          <a:noFill/>
          <a:ln>
            <a:miter lim="800000"/>
            <a:headEnd/>
            <a:tailEnd/>
          </a:ln>
        </p:spPr>
        <p:txBody>
          <a:bodyPr/>
          <a:lstStyle/>
          <a:p>
            <a:r>
              <a:rPr lang="en-US" sz="1800" dirty="0" smtClean="0">
                <a:solidFill>
                  <a:schemeClr val="bg2"/>
                </a:solidFill>
                <a:effectLst/>
              </a:rPr>
              <a:t>The NBRM has </a:t>
            </a:r>
            <a:r>
              <a:rPr lang="en-US" sz="1800" dirty="0" smtClean="0">
                <a:solidFill>
                  <a:schemeClr val="bg2"/>
                </a:solidFill>
                <a:effectLst/>
              </a:rPr>
              <a:t>14 </a:t>
            </a:r>
            <a:r>
              <a:rPr lang="en-US" sz="1800" dirty="0" smtClean="0">
                <a:solidFill>
                  <a:schemeClr val="bg2"/>
                </a:solidFill>
                <a:effectLst/>
              </a:rPr>
              <a:t>Departments</a:t>
            </a:r>
          </a:p>
          <a:p>
            <a:r>
              <a:rPr lang="en-US" sz="1800" dirty="0" smtClean="0">
                <a:solidFill>
                  <a:schemeClr val="bg2"/>
                </a:solidFill>
                <a:effectLst/>
              </a:rPr>
              <a:t>Statistics Department established in 2004</a:t>
            </a:r>
          </a:p>
          <a:p>
            <a:r>
              <a:rPr lang="en-US" sz="1800" dirty="0" smtClean="0">
                <a:solidFill>
                  <a:schemeClr val="bg2"/>
                </a:solidFill>
                <a:effectLst/>
              </a:rPr>
              <a:t>Currently </a:t>
            </a:r>
            <a:r>
              <a:rPr lang="en-US" sz="1800" dirty="0" smtClean="0">
                <a:solidFill>
                  <a:schemeClr val="bg2"/>
                </a:solidFill>
                <a:effectLst/>
              </a:rPr>
              <a:t>40 employees</a:t>
            </a:r>
            <a:endParaRPr lang="en-US" sz="1800" dirty="0" smtClean="0">
              <a:solidFill>
                <a:schemeClr val="bg2"/>
              </a:solidFill>
              <a:effectLst/>
            </a:endParaRPr>
          </a:p>
        </p:txBody>
      </p:sp>
      <p:sp>
        <p:nvSpPr>
          <p:cNvPr id="2062"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mk-MK"/>
          </a:p>
        </p:txBody>
      </p:sp>
      <p:grpSp>
        <p:nvGrpSpPr>
          <p:cNvPr id="2049" name="Group 1"/>
          <p:cNvGrpSpPr>
            <a:grpSpLocks noChangeAspect="1"/>
          </p:cNvGrpSpPr>
          <p:nvPr/>
        </p:nvGrpSpPr>
        <p:grpSpPr bwMode="auto">
          <a:xfrm>
            <a:off x="1219200" y="2667000"/>
            <a:ext cx="5715000" cy="3352800"/>
            <a:chOff x="2520" y="1631"/>
            <a:chExt cx="7501" cy="4640"/>
          </a:xfrm>
        </p:grpSpPr>
        <p:sp>
          <p:nvSpPr>
            <p:cNvPr id="2061" name="AutoShape 13"/>
            <p:cNvSpPr>
              <a:spLocks noChangeAspect="1" noChangeArrowheads="1" noTextEdit="1"/>
            </p:cNvSpPr>
            <p:nvPr/>
          </p:nvSpPr>
          <p:spPr bwMode="auto">
            <a:xfrm>
              <a:off x="2520" y="1631"/>
              <a:ext cx="7501" cy="4474"/>
            </a:xfrm>
            <a:prstGeom prst="rect">
              <a:avLst/>
            </a:prstGeom>
            <a:noFill/>
          </p:spPr>
          <p:txBody>
            <a:bodyPr vert="horz" wrap="square" lIns="91440" tIns="45720" rIns="91440" bIns="45720" numCol="1" anchor="t" anchorCtr="0" compatLnSpc="1">
              <a:prstTxWarp prst="textNoShape">
                <a:avLst/>
              </a:prstTxWarp>
            </a:bodyPr>
            <a:lstStyle/>
            <a:p>
              <a:endParaRPr lang="mk-MK">
                <a:solidFill>
                  <a:srgbClr val="333399"/>
                </a:solidFill>
              </a:endParaRPr>
            </a:p>
          </p:txBody>
        </p:sp>
        <p:sp>
          <p:nvSpPr>
            <p:cNvPr id="2060" name="Text Box 12"/>
            <p:cNvSpPr txBox="1">
              <a:spLocks noChangeArrowheads="1"/>
            </p:cNvSpPr>
            <p:nvPr/>
          </p:nvSpPr>
          <p:spPr bwMode="auto">
            <a:xfrm>
              <a:off x="4170" y="1940"/>
              <a:ext cx="4051" cy="617"/>
            </a:xfrm>
            <a:prstGeom prst="rect">
              <a:avLst/>
            </a:prstGeom>
            <a:gradFill rotWithShape="1">
              <a:gsLst>
                <a:gs pos="0">
                  <a:srgbClr val="CCFFFF"/>
                </a:gs>
                <a:gs pos="100000">
                  <a:srgbClr val="6699FF"/>
                </a:gs>
              </a:gsLst>
              <a:lin ang="5400000" scaled="1"/>
            </a:gradFill>
            <a:ln w="9525">
              <a:miter lim="800000"/>
              <a:headEnd/>
              <a:tailEnd/>
            </a:ln>
            <a:scene3d>
              <a:camera prst="legacyPerspectiveTopRight"/>
              <a:lightRig rig="legacyFlat3" dir="b"/>
            </a:scene3d>
            <a:sp3d extrusionH="887400" prstMaterial="legacyMatte">
              <a:bevelT w="13500" h="13500" prst="angle"/>
              <a:bevelB w="13500" h="13500" prst="angle"/>
              <a:extrusionClr>
                <a:srgbClr val="CCFFFF"/>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333399"/>
                  </a:solidFill>
                  <a:effectLst/>
                  <a:latin typeface="Arial" pitchFamily="34" charset="0"/>
                  <a:ea typeface="Times New Roman" pitchFamily="18" charset="0"/>
                </a:rPr>
                <a:t>Statistics Department (40)</a:t>
              </a:r>
              <a:endParaRPr kumimoji="0" lang="en-US" sz="1800" b="0" i="0" u="none" strike="noStrike" cap="none" normalizeH="0" baseline="0" smtClean="0">
                <a:ln>
                  <a:noFill/>
                </a:ln>
                <a:solidFill>
                  <a:srgbClr val="333399"/>
                </a:solidFill>
                <a:effectLst/>
                <a:latin typeface="Arial" pitchFamily="34" charset="0"/>
              </a:endParaRPr>
            </a:p>
          </p:txBody>
        </p:sp>
        <p:sp>
          <p:nvSpPr>
            <p:cNvPr id="2059" name="Text Box 11"/>
            <p:cNvSpPr txBox="1">
              <a:spLocks noChangeArrowheads="1"/>
            </p:cNvSpPr>
            <p:nvPr/>
          </p:nvSpPr>
          <p:spPr bwMode="auto">
            <a:xfrm>
              <a:off x="2670" y="3328"/>
              <a:ext cx="1500" cy="1175"/>
            </a:xfrm>
            <a:prstGeom prst="rect">
              <a:avLst/>
            </a:prstGeom>
            <a:gradFill rotWithShape="1">
              <a:gsLst>
                <a:gs pos="0">
                  <a:srgbClr val="CCFFFF"/>
                </a:gs>
                <a:gs pos="100000">
                  <a:srgbClr val="6699FF"/>
                </a:gs>
              </a:gsLst>
              <a:lin ang="5400000" scaled="1"/>
            </a:gradFill>
            <a:ln w="9525">
              <a:miter lim="800000"/>
              <a:headEnd/>
              <a:tailEnd/>
            </a:ln>
            <a:scene3d>
              <a:camera prst="legacyPerspectiveTopRight"/>
              <a:lightRig rig="legacyFlat3" dir="b"/>
            </a:scene3d>
            <a:sp3d extrusionH="887400" prstMaterial="legacyMatte">
              <a:bevelT w="13500" h="13500" prst="angle"/>
              <a:bevelB w="13500" h="13500" prst="angle"/>
              <a:extrusionClr>
                <a:srgbClr val="CCFFFF"/>
              </a:extrusionClr>
            </a:sp3d>
          </p:spPr>
          <p:txBody>
            <a:bodyPr vert="horz" wrap="square" lIns="91440" tIns="45720" rIns="91440" bIns="45720" numCol="1" anchor="t" anchorCtr="0" compatLnSpc="1">
              <a:prstTxWarp prst="textNoShape">
                <a:avLst/>
              </a:prstTxWarp>
              <a:flatTx/>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333399"/>
                  </a:solidFill>
                  <a:effectLst/>
                  <a:latin typeface="Arial" pitchFamily="34" charset="0"/>
                  <a:ea typeface="Times New Roman" pitchFamily="18" charset="0"/>
                </a:rPr>
                <a:t>Monetary Statistics Division (5)</a:t>
              </a:r>
              <a:endParaRPr kumimoji="0" lang="en-US" sz="1800" b="0" i="0" u="none" strike="noStrike" cap="none" normalizeH="0" baseline="0" dirty="0" smtClean="0">
                <a:ln>
                  <a:noFill/>
                </a:ln>
                <a:solidFill>
                  <a:srgbClr val="333399"/>
                </a:solidFill>
                <a:effectLst/>
                <a:latin typeface="Arial" pitchFamily="34" charset="0"/>
              </a:endParaRPr>
            </a:p>
          </p:txBody>
        </p:sp>
        <p:sp>
          <p:nvSpPr>
            <p:cNvPr id="2058" name="Text Box 10"/>
            <p:cNvSpPr txBox="1">
              <a:spLocks noChangeArrowheads="1"/>
            </p:cNvSpPr>
            <p:nvPr/>
          </p:nvSpPr>
          <p:spPr bwMode="auto">
            <a:xfrm>
              <a:off x="4620" y="3328"/>
              <a:ext cx="1500" cy="1175"/>
            </a:xfrm>
            <a:prstGeom prst="rect">
              <a:avLst/>
            </a:prstGeom>
            <a:gradFill rotWithShape="1">
              <a:gsLst>
                <a:gs pos="0">
                  <a:srgbClr val="CCFFFF"/>
                </a:gs>
                <a:gs pos="100000">
                  <a:srgbClr val="6699FF"/>
                </a:gs>
              </a:gsLst>
              <a:lin ang="5400000" scaled="1"/>
            </a:gradFill>
            <a:ln w="9525">
              <a:miter lim="800000"/>
              <a:headEnd/>
              <a:tailEnd/>
            </a:ln>
            <a:scene3d>
              <a:camera prst="legacyPerspectiveTopRight"/>
              <a:lightRig rig="legacyFlat3" dir="b"/>
            </a:scene3d>
            <a:sp3d extrusionH="887400" prstMaterial="legacyMatte">
              <a:bevelT w="13500" h="13500" prst="angle"/>
              <a:bevelB w="13500" h="13500" prst="angle"/>
              <a:extrusionClr>
                <a:srgbClr val="CCFFFF"/>
              </a:extrusionClr>
            </a:sp3d>
          </p:spPr>
          <p:txBody>
            <a:bodyPr vert="horz" wrap="square" lIns="91440" tIns="45720" rIns="91440" bIns="45720" numCol="1" anchor="t" anchorCtr="0" compatLnSpc="1">
              <a:prstTxWarp prst="textNoShape">
                <a:avLst/>
              </a:prstTxWarp>
              <a:flatTx/>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333399"/>
                  </a:solidFill>
                  <a:effectLst/>
                  <a:latin typeface="Arial" pitchFamily="34" charset="0"/>
                  <a:ea typeface="Times New Roman" pitchFamily="18" charset="0"/>
                </a:rPr>
                <a:t>BOP and External Debt Division (9)</a:t>
              </a:r>
              <a:endParaRPr kumimoji="0" lang="en-US" sz="1800" b="0" i="0" u="none" strike="noStrike" cap="none" normalizeH="0" baseline="0" dirty="0" smtClean="0">
                <a:ln>
                  <a:noFill/>
                </a:ln>
                <a:solidFill>
                  <a:srgbClr val="333399"/>
                </a:solidFill>
                <a:effectLst/>
                <a:latin typeface="Arial" pitchFamily="34" charset="0"/>
              </a:endParaRPr>
            </a:p>
          </p:txBody>
        </p:sp>
        <p:sp>
          <p:nvSpPr>
            <p:cNvPr id="2057" name="Text Box 9"/>
            <p:cNvSpPr txBox="1">
              <a:spLocks noChangeArrowheads="1"/>
            </p:cNvSpPr>
            <p:nvPr/>
          </p:nvSpPr>
          <p:spPr bwMode="auto">
            <a:xfrm>
              <a:off x="6570" y="3328"/>
              <a:ext cx="1500" cy="1175"/>
            </a:xfrm>
            <a:prstGeom prst="rect">
              <a:avLst/>
            </a:prstGeom>
            <a:gradFill rotWithShape="1">
              <a:gsLst>
                <a:gs pos="0">
                  <a:srgbClr val="CCFFFF"/>
                </a:gs>
                <a:gs pos="100000">
                  <a:srgbClr val="6699FF"/>
                </a:gs>
              </a:gsLst>
              <a:lin ang="5400000" scaled="1"/>
            </a:gradFill>
            <a:ln w="9525">
              <a:miter lim="800000"/>
              <a:headEnd/>
              <a:tailEnd/>
            </a:ln>
            <a:scene3d>
              <a:camera prst="legacyPerspectiveTopRight"/>
              <a:lightRig rig="legacyFlat3" dir="b"/>
            </a:scene3d>
            <a:sp3d extrusionH="887400" prstMaterial="legacyMatte">
              <a:bevelT w="13500" h="13500" prst="angle"/>
              <a:bevelB w="13500" h="13500" prst="angle"/>
              <a:extrusionClr>
                <a:srgbClr val="CCFFFF"/>
              </a:extrusionClr>
            </a:sp3d>
          </p:spPr>
          <p:txBody>
            <a:bodyPr vert="horz" wrap="square" lIns="91440" tIns="45720" rIns="91440" bIns="45720" numCol="1" anchor="t" anchorCtr="0" compatLnSpc="1">
              <a:prstTxWarp prst="textNoShape">
                <a:avLst/>
              </a:prstTxWarp>
              <a:flatTx/>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333399"/>
                  </a:solidFill>
                  <a:effectLst/>
                  <a:latin typeface="Arial" pitchFamily="34" charset="0"/>
                  <a:ea typeface="Times New Roman" pitchFamily="18" charset="0"/>
                </a:rPr>
                <a:t>IIP Division (11)</a:t>
              </a:r>
              <a:endParaRPr kumimoji="0" lang="en-US" sz="1800" b="0" i="0" u="none" strike="noStrike" cap="none" normalizeH="0" baseline="0" smtClean="0">
                <a:ln>
                  <a:noFill/>
                </a:ln>
                <a:solidFill>
                  <a:srgbClr val="333399"/>
                </a:solidFill>
                <a:effectLst/>
                <a:latin typeface="Arial" pitchFamily="34" charset="0"/>
              </a:endParaRPr>
            </a:p>
          </p:txBody>
        </p:sp>
        <p:sp>
          <p:nvSpPr>
            <p:cNvPr id="2056" name="Text Box 8"/>
            <p:cNvSpPr txBox="1">
              <a:spLocks noChangeArrowheads="1"/>
            </p:cNvSpPr>
            <p:nvPr/>
          </p:nvSpPr>
          <p:spPr bwMode="auto">
            <a:xfrm>
              <a:off x="8371" y="3328"/>
              <a:ext cx="1500" cy="1175"/>
            </a:xfrm>
            <a:prstGeom prst="rect">
              <a:avLst/>
            </a:prstGeom>
            <a:gradFill rotWithShape="1">
              <a:gsLst>
                <a:gs pos="0">
                  <a:srgbClr val="CCFFFF"/>
                </a:gs>
                <a:gs pos="100000">
                  <a:srgbClr val="6699FF"/>
                </a:gs>
              </a:gsLst>
              <a:lin ang="5400000" scaled="1"/>
            </a:gradFill>
            <a:ln w="9525">
              <a:miter lim="800000"/>
              <a:headEnd/>
              <a:tailEnd/>
            </a:ln>
            <a:scene3d>
              <a:camera prst="legacyPerspectiveTopRight"/>
              <a:lightRig rig="legacyFlat3" dir="b"/>
            </a:scene3d>
            <a:sp3d extrusionH="887400" prstMaterial="legacyMatte">
              <a:bevelT w="13500" h="13500" prst="angle"/>
              <a:bevelB w="13500" h="13500" prst="angle"/>
              <a:extrusionClr>
                <a:srgbClr val="CCFFFF"/>
              </a:extrusionClr>
            </a:sp3d>
          </p:spPr>
          <p:txBody>
            <a:bodyPr vert="horz" wrap="square" lIns="91440" tIns="45720" rIns="91440" bIns="45720" numCol="1" anchor="t" anchorCtr="0" compatLnSpc="1">
              <a:prstTxWarp prst="textNoShape">
                <a:avLst/>
              </a:prstTxWarp>
              <a:flatTx/>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333399"/>
                  </a:solidFill>
                  <a:effectLst/>
                  <a:latin typeface="Arial" pitchFamily="34" charset="0"/>
                  <a:ea typeface="Times New Roman" pitchFamily="18" charset="0"/>
                </a:rPr>
                <a:t>Financial Accounts Statistics Division (3)</a:t>
              </a:r>
              <a:endParaRPr kumimoji="0" lang="en-US" sz="1800" b="0" i="0" u="none" strike="noStrike" cap="none" normalizeH="0" baseline="0" dirty="0" smtClean="0">
                <a:ln>
                  <a:noFill/>
                </a:ln>
                <a:solidFill>
                  <a:srgbClr val="333399"/>
                </a:solidFill>
                <a:effectLst/>
                <a:latin typeface="Arial" pitchFamily="34" charset="0"/>
              </a:endParaRPr>
            </a:p>
          </p:txBody>
        </p:sp>
        <p:sp>
          <p:nvSpPr>
            <p:cNvPr id="2055" name="Text Box 7"/>
            <p:cNvSpPr txBox="1">
              <a:spLocks noChangeArrowheads="1"/>
            </p:cNvSpPr>
            <p:nvPr/>
          </p:nvSpPr>
          <p:spPr bwMode="auto">
            <a:xfrm>
              <a:off x="4620" y="5025"/>
              <a:ext cx="1500" cy="1246"/>
            </a:xfrm>
            <a:prstGeom prst="rect">
              <a:avLst/>
            </a:prstGeom>
            <a:gradFill rotWithShape="1">
              <a:gsLst>
                <a:gs pos="0">
                  <a:srgbClr val="CCFFFF"/>
                </a:gs>
                <a:gs pos="100000">
                  <a:srgbClr val="6699FF"/>
                </a:gs>
              </a:gsLst>
              <a:lin ang="5400000" scaled="1"/>
            </a:gradFill>
            <a:ln w="9525">
              <a:miter lim="800000"/>
              <a:headEnd/>
              <a:tailEnd/>
            </a:ln>
            <a:scene3d>
              <a:camera prst="legacyPerspectiveTopRight"/>
              <a:lightRig rig="legacyFlat3" dir="b"/>
            </a:scene3d>
            <a:sp3d extrusionH="887400" prstMaterial="legacyMatte">
              <a:bevelT w="13500" h="13500" prst="angle"/>
              <a:bevelB w="13500" h="13500" prst="angle"/>
              <a:extrusionClr>
                <a:srgbClr val="CCFFFF"/>
              </a:extrusionClr>
            </a:sp3d>
          </p:spPr>
          <p:txBody>
            <a:bodyPr vert="horz" wrap="square" lIns="91440" tIns="45720" rIns="91440" bIns="45720" numCol="1" anchor="t" anchorCtr="0" compatLnSpc="1">
              <a:prstTxWarp prst="textNoShape">
                <a:avLst/>
              </a:prstTxWarp>
              <a:flatTx/>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333399"/>
                  </a:solidFill>
                  <a:effectLst/>
                  <a:latin typeface="Arial" pitchFamily="34" charset="0"/>
                  <a:ea typeface="Times New Roman" pitchFamily="18" charset="0"/>
                </a:rPr>
                <a:t>Foreign Credit Operations Unit (8)</a:t>
              </a:r>
              <a:endParaRPr kumimoji="0" lang="en-US" sz="1800" b="0" i="0" u="none" strike="noStrike" cap="none" normalizeH="0" baseline="0" dirty="0" smtClean="0">
                <a:ln>
                  <a:noFill/>
                </a:ln>
                <a:solidFill>
                  <a:srgbClr val="333399"/>
                </a:solidFill>
                <a:effectLst/>
                <a:latin typeface="Arial" pitchFamily="34" charset="0"/>
              </a:endParaRPr>
            </a:p>
          </p:txBody>
        </p:sp>
        <p:sp>
          <p:nvSpPr>
            <p:cNvPr id="2054" name="Line 6"/>
            <p:cNvSpPr>
              <a:spLocks noChangeShapeType="1"/>
            </p:cNvSpPr>
            <p:nvPr/>
          </p:nvSpPr>
          <p:spPr bwMode="auto">
            <a:xfrm>
              <a:off x="5370" y="2402"/>
              <a:ext cx="1" cy="772"/>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mk-MK">
                <a:solidFill>
                  <a:srgbClr val="333399"/>
                </a:solidFill>
              </a:endParaRPr>
            </a:p>
          </p:txBody>
        </p:sp>
        <p:sp>
          <p:nvSpPr>
            <p:cNvPr id="2053" name="Line 5"/>
            <p:cNvSpPr>
              <a:spLocks noChangeShapeType="1"/>
            </p:cNvSpPr>
            <p:nvPr/>
          </p:nvSpPr>
          <p:spPr bwMode="auto">
            <a:xfrm>
              <a:off x="7170" y="2402"/>
              <a:ext cx="1" cy="772"/>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mk-MK">
                <a:solidFill>
                  <a:srgbClr val="333399"/>
                </a:solidFill>
              </a:endParaRPr>
            </a:p>
          </p:txBody>
        </p:sp>
        <p:sp>
          <p:nvSpPr>
            <p:cNvPr id="2052" name="Line 4"/>
            <p:cNvSpPr>
              <a:spLocks noChangeShapeType="1"/>
            </p:cNvSpPr>
            <p:nvPr/>
          </p:nvSpPr>
          <p:spPr bwMode="auto">
            <a:xfrm>
              <a:off x="7620" y="2557"/>
              <a:ext cx="1501" cy="617"/>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mk-MK">
                <a:solidFill>
                  <a:srgbClr val="333399"/>
                </a:solidFill>
              </a:endParaRPr>
            </a:p>
          </p:txBody>
        </p:sp>
        <p:sp>
          <p:nvSpPr>
            <p:cNvPr id="2051" name="Line 3"/>
            <p:cNvSpPr>
              <a:spLocks noChangeShapeType="1"/>
            </p:cNvSpPr>
            <p:nvPr/>
          </p:nvSpPr>
          <p:spPr bwMode="auto">
            <a:xfrm flipH="1">
              <a:off x="3570" y="2402"/>
              <a:ext cx="1500" cy="772"/>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mk-MK">
                <a:solidFill>
                  <a:srgbClr val="333399"/>
                </a:solidFill>
              </a:endParaRPr>
            </a:p>
          </p:txBody>
        </p:sp>
        <p:sp>
          <p:nvSpPr>
            <p:cNvPr id="2050" name="Line 2"/>
            <p:cNvSpPr>
              <a:spLocks noChangeShapeType="1"/>
            </p:cNvSpPr>
            <p:nvPr/>
          </p:nvSpPr>
          <p:spPr bwMode="auto">
            <a:xfrm>
              <a:off x="5370" y="4408"/>
              <a:ext cx="1" cy="463"/>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mk-MK">
                <a:solidFill>
                  <a:srgbClr val="333399"/>
                </a:solidFill>
              </a:endParaRP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idx="4294967295"/>
          </p:nvPr>
        </p:nvSpPr>
        <p:spPr bwMode="auto">
          <a:xfrm>
            <a:off x="457200" y="914400"/>
            <a:ext cx="8229600" cy="503238"/>
          </a:xfrm>
          <a:prstGeom prst="rect">
            <a:avLst/>
          </a:prstGeom>
          <a:noFill/>
          <a:ln>
            <a:miter lim="800000"/>
            <a:headEnd/>
            <a:tailEnd/>
          </a:ln>
        </p:spPr>
        <p:txBody>
          <a:bodyPr/>
          <a:lstStyle/>
          <a:p>
            <a:pPr algn="l"/>
            <a:r>
              <a:rPr lang="en-US" sz="2400" b="1" dirty="0" smtClean="0">
                <a:solidFill>
                  <a:schemeClr val="bg2"/>
                </a:solidFill>
                <a:effectLst/>
              </a:rPr>
              <a:t>Statistics produced by the NBRM</a:t>
            </a:r>
            <a:endParaRPr lang="en-US" sz="2400" b="1" dirty="0" smtClean="0">
              <a:solidFill>
                <a:schemeClr val="bg2"/>
              </a:solidFill>
              <a:effectLst/>
            </a:endParaRPr>
          </a:p>
        </p:txBody>
      </p:sp>
      <p:sp>
        <p:nvSpPr>
          <p:cNvPr id="7171" name="Rectangle 5"/>
          <p:cNvSpPr>
            <a:spLocks noGrp="1" noChangeArrowheads="1"/>
          </p:cNvSpPr>
          <p:nvPr>
            <p:ph type="body" sz="half" idx="4294967295"/>
          </p:nvPr>
        </p:nvSpPr>
        <p:spPr bwMode="auto">
          <a:xfrm>
            <a:off x="304800" y="1524000"/>
            <a:ext cx="6705600" cy="4343400"/>
          </a:xfrm>
          <a:prstGeom prst="rect">
            <a:avLst/>
          </a:prstGeom>
          <a:noFill/>
          <a:ln>
            <a:miter lim="800000"/>
            <a:headEnd/>
            <a:tailEnd/>
          </a:ln>
        </p:spPr>
        <p:txBody>
          <a:bodyPr/>
          <a:lstStyle/>
          <a:p>
            <a:r>
              <a:rPr lang="en-US" sz="2000" dirty="0" smtClean="0">
                <a:solidFill>
                  <a:schemeClr val="bg2"/>
                </a:solidFill>
                <a:effectLst/>
              </a:rPr>
              <a:t>External </a:t>
            </a:r>
            <a:r>
              <a:rPr lang="en-US" sz="2000" dirty="0" smtClean="0">
                <a:solidFill>
                  <a:schemeClr val="bg2"/>
                </a:solidFill>
                <a:effectLst/>
              </a:rPr>
              <a:t>statistics</a:t>
            </a:r>
          </a:p>
          <a:p>
            <a:pPr>
              <a:buFont typeface="Wingdings" pitchFamily="2" charset="2"/>
              <a:buChar char="v"/>
            </a:pPr>
            <a:r>
              <a:rPr lang="en-US" sz="2000" dirty="0" smtClean="0">
                <a:solidFill>
                  <a:schemeClr val="bg2"/>
                </a:solidFill>
                <a:effectLst/>
              </a:rPr>
              <a:t>BOP (since 1993)</a:t>
            </a:r>
          </a:p>
          <a:p>
            <a:pPr>
              <a:buFont typeface="Wingdings" pitchFamily="2" charset="2"/>
              <a:buChar char="v"/>
            </a:pPr>
            <a:r>
              <a:rPr lang="en-US" sz="2000" dirty="0" smtClean="0">
                <a:solidFill>
                  <a:schemeClr val="bg2"/>
                </a:solidFill>
                <a:effectLst/>
              </a:rPr>
              <a:t>FDI stocks country and activity breakdown (since 1997)</a:t>
            </a:r>
          </a:p>
          <a:p>
            <a:pPr>
              <a:buFont typeface="Wingdings" pitchFamily="2" charset="2"/>
              <a:buChar char="v"/>
            </a:pPr>
            <a:r>
              <a:rPr lang="en-US" sz="2000" dirty="0" smtClean="0">
                <a:solidFill>
                  <a:schemeClr val="bg2"/>
                </a:solidFill>
                <a:effectLst/>
              </a:rPr>
              <a:t>IIP (since 2003)</a:t>
            </a:r>
          </a:p>
          <a:p>
            <a:pPr>
              <a:buFont typeface="Wingdings" pitchFamily="2" charset="2"/>
              <a:buChar char="v"/>
            </a:pPr>
            <a:r>
              <a:rPr lang="en-US" sz="2000" dirty="0" smtClean="0">
                <a:solidFill>
                  <a:schemeClr val="bg2"/>
                </a:solidFill>
                <a:effectLst/>
              </a:rPr>
              <a:t>External </a:t>
            </a:r>
            <a:r>
              <a:rPr lang="en-US" sz="2000" dirty="0" smtClean="0">
                <a:solidFill>
                  <a:schemeClr val="bg2"/>
                </a:solidFill>
                <a:effectLst/>
              </a:rPr>
              <a:t>debt </a:t>
            </a:r>
            <a:r>
              <a:rPr lang="en-US" sz="2000" dirty="0" smtClean="0">
                <a:solidFill>
                  <a:schemeClr val="bg2"/>
                </a:solidFill>
                <a:effectLst/>
              </a:rPr>
              <a:t>(since 2004), </a:t>
            </a:r>
            <a:r>
              <a:rPr lang="en-US" sz="2000" dirty="0" smtClean="0">
                <a:solidFill>
                  <a:schemeClr val="bg2"/>
                </a:solidFill>
                <a:effectLst/>
              </a:rPr>
              <a:t>External debt </a:t>
            </a:r>
            <a:r>
              <a:rPr lang="en-US" sz="2000" dirty="0" smtClean="0">
                <a:solidFill>
                  <a:schemeClr val="bg2"/>
                </a:solidFill>
                <a:effectLst/>
              </a:rPr>
              <a:t>from loans (since 1999)</a:t>
            </a:r>
          </a:p>
          <a:p>
            <a:pPr>
              <a:buFont typeface="Wingdings" pitchFamily="2" charset="2"/>
              <a:buChar char="v"/>
            </a:pPr>
            <a:r>
              <a:rPr lang="en-US" sz="2000" dirty="0" smtClean="0">
                <a:solidFill>
                  <a:schemeClr val="bg2"/>
                </a:solidFill>
                <a:effectLst/>
              </a:rPr>
              <a:t>International </a:t>
            </a:r>
            <a:r>
              <a:rPr lang="en-US" sz="2000" dirty="0" smtClean="0">
                <a:solidFill>
                  <a:schemeClr val="bg2"/>
                </a:solidFill>
                <a:effectLst/>
              </a:rPr>
              <a:t>reserves </a:t>
            </a:r>
            <a:r>
              <a:rPr lang="en-US" sz="2000" dirty="0" smtClean="0">
                <a:solidFill>
                  <a:schemeClr val="bg2"/>
                </a:solidFill>
                <a:effectLst/>
              </a:rPr>
              <a:t>template (since 2005)</a:t>
            </a:r>
          </a:p>
          <a:p>
            <a:r>
              <a:rPr lang="en-US" sz="2000" dirty="0" smtClean="0">
                <a:solidFill>
                  <a:schemeClr val="bg2"/>
                </a:solidFill>
                <a:effectLst/>
              </a:rPr>
              <a:t>Monetary statistics</a:t>
            </a:r>
          </a:p>
          <a:p>
            <a:r>
              <a:rPr lang="en-US" sz="2000" dirty="0" smtClean="0">
                <a:solidFill>
                  <a:schemeClr val="bg2"/>
                </a:solidFill>
                <a:effectLst/>
              </a:rPr>
              <a:t>DC, ODC and NBRM </a:t>
            </a:r>
            <a:r>
              <a:rPr lang="en-US" sz="2000" dirty="0" smtClean="0">
                <a:solidFill>
                  <a:schemeClr val="bg2"/>
                </a:solidFill>
                <a:effectLst/>
              </a:rPr>
              <a:t>(since </a:t>
            </a:r>
            <a:r>
              <a:rPr lang="en-US" sz="2000" dirty="0" smtClean="0">
                <a:solidFill>
                  <a:schemeClr val="bg2"/>
                </a:solidFill>
                <a:effectLst/>
              </a:rPr>
              <a:t> 1995)</a:t>
            </a:r>
          </a:p>
          <a:p>
            <a:r>
              <a:rPr lang="en-US" sz="2000" dirty="0" smtClean="0">
                <a:solidFill>
                  <a:schemeClr val="bg2"/>
                </a:solidFill>
                <a:effectLst/>
              </a:rPr>
              <a:t>Interest rates statistics (since 2005)</a:t>
            </a:r>
          </a:p>
          <a:p>
            <a:r>
              <a:rPr lang="en-US" sz="2000" dirty="0" smtClean="0">
                <a:solidFill>
                  <a:schemeClr val="bg2"/>
                </a:solidFill>
                <a:effectLst/>
              </a:rPr>
              <a:t>OFI statistics (since 2012)</a:t>
            </a:r>
            <a:endParaRPr lang="en-US" sz="2000" dirty="0" smtClean="0">
              <a:solidFill>
                <a:schemeClr val="bg2"/>
              </a:solidFill>
              <a:effectLst/>
            </a:endParaRPr>
          </a:p>
          <a:p>
            <a:endParaRPr lang="en-US" sz="2000" dirty="0" smtClean="0">
              <a:solidFill>
                <a:schemeClr val="bg2"/>
              </a:solidFill>
              <a:effectLst/>
            </a:endParaRPr>
          </a:p>
        </p:txBody>
      </p:sp>
      <p:pic>
        <p:nvPicPr>
          <p:cNvPr id="7172" name="Picture 8" descr="image 5"/>
          <p:cNvPicPr>
            <a:picLocks noGrp="1" noChangeAspect="1" noChangeArrowheads="1"/>
          </p:cNvPicPr>
          <p:nvPr>
            <p:ph sz="quarter" idx="4294967295"/>
          </p:nvPr>
        </p:nvPicPr>
        <p:blipFill>
          <a:blip r:embed="rId2" cstate="print"/>
          <a:srcRect/>
          <a:stretch>
            <a:fillRect/>
          </a:stretch>
        </p:blipFill>
        <p:spPr bwMode="auto">
          <a:xfrm>
            <a:off x="6477000" y="228600"/>
            <a:ext cx="2466975" cy="1847850"/>
          </a:xfrm>
          <a:prstGeom prst="rect">
            <a:avLst/>
          </a:prstGeom>
          <a:noFill/>
          <a:ln>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bwMode="auto">
          <a:xfrm>
            <a:off x="457200" y="990600"/>
            <a:ext cx="8229600" cy="427038"/>
          </a:xfrm>
          <a:prstGeom prst="rect">
            <a:avLst/>
          </a:prstGeom>
          <a:noFill/>
          <a:ln>
            <a:miter lim="800000"/>
            <a:headEnd/>
            <a:tailEnd/>
          </a:ln>
        </p:spPr>
        <p:txBody>
          <a:bodyPr/>
          <a:lstStyle/>
          <a:p>
            <a:pPr algn="l"/>
            <a:r>
              <a:rPr lang="en-US" sz="2800" b="1" dirty="0" smtClean="0">
                <a:solidFill>
                  <a:srgbClr val="333399"/>
                </a:solidFill>
                <a:effectLst/>
              </a:rPr>
              <a:t>Outline</a:t>
            </a:r>
          </a:p>
        </p:txBody>
      </p:sp>
      <p:sp>
        <p:nvSpPr>
          <p:cNvPr id="5123" name="Rectangle 3"/>
          <p:cNvSpPr>
            <a:spLocks noGrp="1" noChangeArrowheads="1"/>
          </p:cNvSpPr>
          <p:nvPr>
            <p:ph type="body" sz="half" idx="4294967295"/>
          </p:nvPr>
        </p:nvSpPr>
        <p:spPr bwMode="auto">
          <a:xfrm>
            <a:off x="457200" y="1676401"/>
            <a:ext cx="4038600" cy="4038600"/>
          </a:xfrm>
          <a:prstGeom prst="rect">
            <a:avLst/>
          </a:prstGeom>
          <a:noFill/>
          <a:ln>
            <a:miter lim="800000"/>
            <a:headEnd/>
            <a:tailEnd/>
          </a:ln>
        </p:spPr>
        <p:txBody>
          <a:bodyPr/>
          <a:lstStyle/>
          <a:p>
            <a:pPr>
              <a:buNone/>
            </a:pPr>
            <a:endParaRPr lang="en-US" sz="1800" b="1" dirty="0" smtClean="0">
              <a:solidFill>
                <a:schemeClr val="bg2"/>
              </a:solidFill>
              <a:effectLst/>
            </a:endParaRPr>
          </a:p>
          <a:p>
            <a:pPr>
              <a:buClr>
                <a:schemeClr val="accent5">
                  <a:lumMod val="50000"/>
                </a:schemeClr>
              </a:buClr>
            </a:pPr>
            <a:r>
              <a:rPr lang="en-US" sz="1800" b="1" dirty="0" smtClean="0">
                <a:solidFill>
                  <a:srgbClr val="333399"/>
                </a:solidFill>
                <a:effectLst/>
              </a:rPr>
              <a:t>Statistical issues arising from the crisis</a:t>
            </a:r>
          </a:p>
          <a:p>
            <a:pPr>
              <a:buClr>
                <a:schemeClr val="accent5">
                  <a:lumMod val="50000"/>
                </a:schemeClr>
              </a:buClr>
            </a:pPr>
            <a:r>
              <a:rPr lang="en-US" sz="1800" b="1" dirty="0" smtClean="0">
                <a:solidFill>
                  <a:srgbClr val="333399"/>
                </a:solidFill>
                <a:effectLst/>
              </a:rPr>
              <a:t>New challenges after the crisis – filling in the gaps</a:t>
            </a:r>
          </a:p>
          <a:p>
            <a:pPr>
              <a:buClr>
                <a:schemeClr val="accent5">
                  <a:lumMod val="50000"/>
                </a:schemeClr>
              </a:buClr>
            </a:pPr>
            <a:r>
              <a:rPr lang="en-US" sz="1800" b="1" dirty="0" smtClean="0">
                <a:solidFill>
                  <a:srgbClr val="333399"/>
                </a:solidFill>
                <a:effectLst/>
              </a:rPr>
              <a:t>Granularity – the new “buzz” word in statistics</a:t>
            </a:r>
          </a:p>
          <a:p>
            <a:pPr>
              <a:buClr>
                <a:schemeClr val="accent5">
                  <a:lumMod val="50000"/>
                </a:schemeClr>
              </a:buClr>
            </a:pPr>
            <a:r>
              <a:rPr lang="en-US" sz="1800" b="1" dirty="0" smtClean="0">
                <a:solidFill>
                  <a:srgbClr val="333399"/>
                </a:solidFill>
                <a:effectLst/>
              </a:rPr>
              <a:t>The case of Macedonia</a:t>
            </a:r>
          </a:p>
          <a:p>
            <a:pPr>
              <a:buClr>
                <a:schemeClr val="accent5">
                  <a:lumMod val="50000"/>
                </a:schemeClr>
              </a:buClr>
            </a:pPr>
            <a:r>
              <a:rPr lang="en-US" sz="1800" b="1" dirty="0" smtClean="0">
                <a:solidFill>
                  <a:srgbClr val="333399"/>
                </a:solidFill>
                <a:effectLst/>
              </a:rPr>
              <a:t>Granular databases at the NBRM</a:t>
            </a:r>
          </a:p>
          <a:p>
            <a:pPr>
              <a:buClr>
                <a:schemeClr val="accent5">
                  <a:lumMod val="50000"/>
                </a:schemeClr>
              </a:buClr>
            </a:pPr>
            <a:r>
              <a:rPr lang="en-US" sz="1800" b="1" dirty="0" smtClean="0">
                <a:solidFill>
                  <a:srgbClr val="333399"/>
                </a:solidFill>
                <a:effectLst/>
              </a:rPr>
              <a:t>Conclusions</a:t>
            </a:r>
          </a:p>
        </p:txBody>
      </p:sp>
      <p:pic>
        <p:nvPicPr>
          <p:cNvPr id="1027" name="Picture 3"/>
          <p:cNvPicPr>
            <a:picLocks noChangeAspect="1" noChangeArrowheads="1"/>
          </p:cNvPicPr>
          <p:nvPr/>
        </p:nvPicPr>
        <p:blipFill>
          <a:blip r:embed="rId2" cstate="print"/>
          <a:srcRect/>
          <a:stretch>
            <a:fillRect/>
          </a:stretch>
        </p:blipFill>
        <p:spPr bwMode="auto">
          <a:xfrm>
            <a:off x="4800600" y="2209800"/>
            <a:ext cx="3962400" cy="2819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idx="4294967295"/>
          </p:nvPr>
        </p:nvSpPr>
        <p:spPr bwMode="auto">
          <a:xfrm>
            <a:off x="457200" y="914400"/>
            <a:ext cx="8229600" cy="503238"/>
          </a:xfrm>
          <a:prstGeom prst="rect">
            <a:avLst/>
          </a:prstGeom>
          <a:noFill/>
          <a:ln>
            <a:miter lim="800000"/>
            <a:headEnd/>
            <a:tailEnd/>
          </a:ln>
        </p:spPr>
        <p:txBody>
          <a:bodyPr/>
          <a:lstStyle/>
          <a:p>
            <a:pPr algn="l"/>
            <a:r>
              <a:rPr lang="en-US" sz="2400" b="1" dirty="0" smtClean="0">
                <a:solidFill>
                  <a:srgbClr val="333399"/>
                </a:solidFill>
                <a:effectLst/>
              </a:rPr>
              <a:t>Statistical issues arising from the crisis</a:t>
            </a:r>
          </a:p>
        </p:txBody>
      </p:sp>
      <p:sp>
        <p:nvSpPr>
          <p:cNvPr id="7171" name="Rectangle 5"/>
          <p:cNvSpPr>
            <a:spLocks noGrp="1" noChangeArrowheads="1"/>
          </p:cNvSpPr>
          <p:nvPr>
            <p:ph type="body" sz="half" idx="4294967295"/>
          </p:nvPr>
        </p:nvSpPr>
        <p:spPr bwMode="auto">
          <a:xfrm>
            <a:off x="457200" y="1371600"/>
            <a:ext cx="8382000" cy="4876800"/>
          </a:xfrm>
          <a:prstGeom prst="rect">
            <a:avLst/>
          </a:prstGeom>
          <a:noFill/>
          <a:ln>
            <a:miter lim="800000"/>
            <a:headEnd/>
            <a:tailEnd/>
          </a:ln>
        </p:spPr>
        <p:txBody>
          <a:bodyPr/>
          <a:lstStyle/>
          <a:p>
            <a:pPr algn="just">
              <a:buClr>
                <a:schemeClr val="accent5">
                  <a:lumMod val="50000"/>
                </a:schemeClr>
              </a:buClr>
            </a:pPr>
            <a:r>
              <a:rPr lang="en-US" sz="2000" dirty="0" smtClean="0">
                <a:solidFill>
                  <a:srgbClr val="333399"/>
                </a:solidFill>
                <a:effectLst/>
              </a:rPr>
              <a:t>“</a:t>
            </a:r>
            <a:r>
              <a:rPr lang="en-US" sz="2000" i="1" dirty="0" smtClean="0">
                <a:solidFill>
                  <a:srgbClr val="333399"/>
                </a:solidFill>
                <a:effectLst/>
              </a:rPr>
              <a:t>While the financial crisis was not the result of a lack of proper economic and financial statistics, it exposed a significant lack of information as well as data gaps on key financial sector vulnerabilities relevant for financial stability analysis. </a:t>
            </a:r>
            <a:r>
              <a:rPr lang="en-US" sz="2000" b="1" i="1" dirty="0" smtClean="0">
                <a:solidFill>
                  <a:srgbClr val="333399"/>
                </a:solidFill>
                <a:effectLst/>
              </a:rPr>
              <a:t>Some of these gaps affected the dynamics of the crisis</a:t>
            </a:r>
            <a:r>
              <a:rPr lang="en-US" sz="2000" i="1" dirty="0" smtClean="0">
                <a:solidFill>
                  <a:srgbClr val="333399"/>
                </a:solidFill>
                <a:effectLst/>
              </a:rPr>
              <a:t>, as markets and policy makers were caught unprepared by events in areas poorly covered by existing information sources, such as those arising from exposures taken through </a:t>
            </a:r>
            <a:r>
              <a:rPr lang="en-US" sz="2000" b="1" i="1" dirty="0" smtClean="0">
                <a:solidFill>
                  <a:srgbClr val="333399"/>
                </a:solidFill>
                <a:effectLst/>
              </a:rPr>
              <a:t>complex instruments </a:t>
            </a:r>
            <a:r>
              <a:rPr lang="en-US" sz="2000" i="1" dirty="0" smtClean="0">
                <a:solidFill>
                  <a:srgbClr val="333399"/>
                </a:solidFill>
                <a:effectLst/>
              </a:rPr>
              <a:t>and </a:t>
            </a:r>
            <a:r>
              <a:rPr lang="en-US" sz="2000" b="1" i="1" dirty="0" smtClean="0">
                <a:solidFill>
                  <a:srgbClr val="333399"/>
                </a:solidFill>
                <a:effectLst/>
              </a:rPr>
              <a:t>off-balance sheet entities</a:t>
            </a:r>
            <a:r>
              <a:rPr lang="en-US" sz="2000" i="1" dirty="0" smtClean="0">
                <a:solidFill>
                  <a:srgbClr val="333399"/>
                </a:solidFill>
                <a:effectLst/>
              </a:rPr>
              <a:t>, and from the </a:t>
            </a:r>
            <a:r>
              <a:rPr lang="en-US" sz="2000" b="1" i="1" dirty="0" smtClean="0">
                <a:solidFill>
                  <a:srgbClr val="333399"/>
                </a:solidFill>
                <a:effectLst/>
              </a:rPr>
              <a:t>cross-border linkages of financial institutions</a:t>
            </a:r>
            <a:r>
              <a:rPr lang="en-US" sz="2000" i="1" dirty="0" smtClean="0">
                <a:solidFill>
                  <a:srgbClr val="333399"/>
                </a:solidFill>
                <a:effectLst/>
              </a:rPr>
              <a:t>. Broadly, there is a need to address information gaps in three main areas that are inter-related.</a:t>
            </a:r>
          </a:p>
          <a:p>
            <a:pPr lvl="1">
              <a:buClr>
                <a:schemeClr val="accent5">
                  <a:lumMod val="50000"/>
                </a:schemeClr>
              </a:buClr>
              <a:buFont typeface="Wingdings" pitchFamily="2" charset="2"/>
              <a:buChar char="v"/>
            </a:pPr>
            <a:r>
              <a:rPr lang="en-US" sz="2000" i="1" dirty="0" smtClean="0">
                <a:solidFill>
                  <a:srgbClr val="333399"/>
                </a:solidFill>
                <a:effectLst/>
              </a:rPr>
              <a:t>The build-up of risk in the financial sector </a:t>
            </a:r>
          </a:p>
          <a:p>
            <a:pPr lvl="1">
              <a:buClr>
                <a:schemeClr val="accent5">
                  <a:lumMod val="50000"/>
                </a:schemeClr>
              </a:buClr>
              <a:buFont typeface="Wingdings" pitchFamily="2" charset="2"/>
              <a:buChar char="v"/>
            </a:pPr>
            <a:r>
              <a:rPr lang="en-US" sz="2000" i="1" dirty="0" smtClean="0">
                <a:solidFill>
                  <a:srgbClr val="333399"/>
                </a:solidFill>
                <a:effectLst/>
              </a:rPr>
              <a:t>Cross-border financial linkages </a:t>
            </a:r>
            <a:endParaRPr lang="mk-MK" sz="2000" i="1" dirty="0" smtClean="0">
              <a:solidFill>
                <a:srgbClr val="333399"/>
              </a:solidFill>
              <a:effectLst/>
            </a:endParaRPr>
          </a:p>
          <a:p>
            <a:pPr lvl="1">
              <a:buClr>
                <a:schemeClr val="accent5">
                  <a:lumMod val="50000"/>
                </a:schemeClr>
              </a:buClr>
              <a:buFont typeface="Wingdings" pitchFamily="2" charset="2"/>
              <a:buChar char="v"/>
            </a:pPr>
            <a:r>
              <a:rPr lang="en-US" sz="2000" i="1" dirty="0" smtClean="0">
                <a:solidFill>
                  <a:srgbClr val="333399"/>
                </a:solidFill>
                <a:effectLst/>
              </a:rPr>
              <a:t>Vulnerability of domestic economies to shocks</a:t>
            </a:r>
            <a:r>
              <a:rPr lang="en-US" sz="2000" dirty="0" smtClean="0">
                <a:solidFill>
                  <a:srgbClr val="333399"/>
                </a:solidFill>
                <a:effectLst/>
              </a:rPr>
              <a:t>.” (The G-20 Report on Financial Crisis and Information Gaps) </a:t>
            </a:r>
          </a:p>
          <a:p>
            <a:pPr>
              <a:buNone/>
            </a:pPr>
            <a:endParaRPr lang="en-US" sz="2000" dirty="0" smtClean="0">
              <a:solidFill>
                <a:schemeClr val="bg2"/>
              </a:solidFill>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idx="4294967295"/>
          </p:nvPr>
        </p:nvSpPr>
        <p:spPr bwMode="auto">
          <a:xfrm>
            <a:off x="457200" y="914400"/>
            <a:ext cx="8229600" cy="503238"/>
          </a:xfrm>
          <a:prstGeom prst="rect">
            <a:avLst/>
          </a:prstGeom>
          <a:noFill/>
          <a:ln>
            <a:miter lim="800000"/>
            <a:headEnd/>
            <a:tailEnd/>
          </a:ln>
        </p:spPr>
        <p:txBody>
          <a:bodyPr/>
          <a:lstStyle/>
          <a:p>
            <a:pPr algn="l"/>
            <a:r>
              <a:rPr lang="en-US" sz="2400" b="1" dirty="0" smtClean="0">
                <a:solidFill>
                  <a:srgbClr val="333399"/>
                </a:solidFill>
                <a:effectLst/>
              </a:rPr>
              <a:t>New challenges after the crisis – filling in the Gaps</a:t>
            </a:r>
          </a:p>
        </p:txBody>
      </p:sp>
      <p:sp>
        <p:nvSpPr>
          <p:cNvPr id="7171" name="Rectangle 5"/>
          <p:cNvSpPr>
            <a:spLocks noGrp="1" noChangeArrowheads="1"/>
          </p:cNvSpPr>
          <p:nvPr>
            <p:ph type="body" sz="half" idx="4294967295"/>
          </p:nvPr>
        </p:nvSpPr>
        <p:spPr bwMode="auto">
          <a:xfrm>
            <a:off x="457200" y="1600200"/>
            <a:ext cx="8305800" cy="4572000"/>
          </a:xfrm>
          <a:prstGeom prst="rect">
            <a:avLst/>
          </a:prstGeom>
          <a:noFill/>
          <a:ln>
            <a:miter lim="800000"/>
            <a:headEnd/>
            <a:tailEnd/>
          </a:ln>
        </p:spPr>
        <p:txBody>
          <a:bodyPr/>
          <a:lstStyle/>
          <a:p>
            <a:pPr>
              <a:buClr>
                <a:schemeClr val="accent5">
                  <a:lumMod val="50000"/>
                </a:schemeClr>
              </a:buClr>
            </a:pPr>
            <a:r>
              <a:rPr lang="en-US" sz="2000" dirty="0" smtClean="0">
                <a:solidFill>
                  <a:srgbClr val="333399"/>
                </a:solidFill>
                <a:effectLst/>
              </a:rPr>
              <a:t>Statisticians at central banks are expected to produce relevant, high-quality and timely statistics for monetary policy purposes</a:t>
            </a:r>
          </a:p>
          <a:p>
            <a:pPr>
              <a:buClr>
                <a:schemeClr val="accent5">
                  <a:lumMod val="50000"/>
                </a:schemeClr>
              </a:buClr>
            </a:pPr>
            <a:r>
              <a:rPr lang="en-US" sz="2000" dirty="0" smtClean="0">
                <a:solidFill>
                  <a:srgbClr val="333399"/>
                </a:solidFill>
                <a:effectLst/>
              </a:rPr>
              <a:t>Further more, we are challenged to fill in the missing data gaps by monitoring and adjusting to financial innovations, in the form of new products or new institutions, as well as provide better insight into the inter-connected financial institutions beyond national borders</a:t>
            </a:r>
          </a:p>
          <a:p>
            <a:pPr>
              <a:buClr>
                <a:schemeClr val="accent5">
                  <a:lumMod val="50000"/>
                </a:schemeClr>
              </a:buClr>
            </a:pPr>
            <a:r>
              <a:rPr lang="en-US" sz="2000" dirty="0" smtClean="0">
                <a:solidFill>
                  <a:srgbClr val="333399"/>
                </a:solidFill>
                <a:effectLst/>
              </a:rPr>
              <a:t>The crisis also raised the issue of producing new more detailed data for the purposes of financial stability</a:t>
            </a:r>
          </a:p>
          <a:p>
            <a:pPr>
              <a:buClr>
                <a:schemeClr val="accent5">
                  <a:lumMod val="50000"/>
                </a:schemeClr>
              </a:buClr>
              <a:buNone/>
            </a:pPr>
            <a:r>
              <a:rPr lang="en-US" sz="2000" dirty="0" smtClean="0">
                <a:solidFill>
                  <a:srgbClr val="333399"/>
                </a:solidFill>
                <a:effectLst/>
              </a:rPr>
              <a:t>	“</a:t>
            </a:r>
            <a:r>
              <a:rPr lang="mk-MK" sz="2000" i="1" dirty="0" smtClean="0">
                <a:solidFill>
                  <a:srgbClr val="333399"/>
                </a:solidFill>
                <a:effectLst/>
              </a:rPr>
              <a:t>In light of these challenges, the central bank statisticians of the future will have to serve both areas – the pursuit of price stability as well as the support of financial stability.</a:t>
            </a:r>
            <a:r>
              <a:rPr lang="en-US" sz="2000" dirty="0" smtClean="0">
                <a:solidFill>
                  <a:srgbClr val="333399"/>
                </a:solidFill>
                <a:effectLst/>
              </a:rPr>
              <a:t>” </a:t>
            </a:r>
            <a:r>
              <a:rPr lang="mk-MK" sz="2000" dirty="0" smtClean="0">
                <a:solidFill>
                  <a:srgbClr val="333399"/>
                </a:solidFill>
                <a:effectLst/>
              </a:rPr>
              <a:t>Mario Draghi, President of the ECB at the Sixth ECB Statistics Conference, April 2012</a:t>
            </a:r>
            <a:endParaRPr lang="en-US" sz="2000" dirty="0" smtClean="0">
              <a:solidFill>
                <a:srgbClr val="333399"/>
              </a:solidFill>
              <a:effectLst/>
            </a:endParaRPr>
          </a:p>
          <a:p>
            <a:pPr>
              <a:buClr>
                <a:schemeClr val="accent5">
                  <a:lumMod val="50000"/>
                </a:schemeClr>
              </a:buClr>
            </a:pPr>
            <a:r>
              <a:rPr lang="en-US" sz="2000" dirty="0" smtClean="0">
                <a:solidFill>
                  <a:srgbClr val="333399"/>
                </a:solidFill>
                <a:effectLst/>
              </a:rPr>
              <a:t>The ultimate challenge – to produce new data without increasing the reporting burden</a:t>
            </a:r>
          </a:p>
          <a:p>
            <a:pPr>
              <a:buClr>
                <a:schemeClr val="accent5">
                  <a:lumMod val="50000"/>
                </a:schemeClr>
              </a:buClr>
              <a:buNone/>
            </a:pPr>
            <a:endParaRPr lang="mk-MK" sz="2000" dirty="0" smtClean="0">
              <a:solidFill>
                <a:srgbClr val="333399"/>
              </a:solidFill>
              <a:effectLst/>
            </a:endParaRPr>
          </a:p>
          <a:p>
            <a:pPr>
              <a:buClr>
                <a:schemeClr val="accent5">
                  <a:lumMod val="50000"/>
                </a:schemeClr>
              </a:buClr>
            </a:pPr>
            <a:endParaRPr lang="en-US" sz="2000" dirty="0" smtClean="0">
              <a:solidFill>
                <a:srgbClr val="333399"/>
              </a:solidFill>
              <a:effectLst/>
            </a:endParaRPr>
          </a:p>
          <a:p>
            <a:endParaRPr lang="en-US" sz="2000" dirty="0" smtClean="0">
              <a:solidFill>
                <a:schemeClr val="bg2"/>
              </a:solidFill>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idx="4294967295"/>
          </p:nvPr>
        </p:nvSpPr>
        <p:spPr bwMode="auto">
          <a:xfrm>
            <a:off x="457200" y="914400"/>
            <a:ext cx="8229600" cy="503238"/>
          </a:xfrm>
          <a:prstGeom prst="rect">
            <a:avLst/>
          </a:prstGeom>
          <a:noFill/>
          <a:ln>
            <a:miter lim="800000"/>
            <a:headEnd/>
            <a:tailEnd/>
          </a:ln>
        </p:spPr>
        <p:txBody>
          <a:bodyPr/>
          <a:lstStyle/>
          <a:p>
            <a:pPr algn="l"/>
            <a:r>
              <a:rPr lang="en-US" sz="2400" b="1" dirty="0" smtClean="0">
                <a:solidFill>
                  <a:srgbClr val="333399"/>
                </a:solidFill>
                <a:effectLst/>
              </a:rPr>
              <a:t>Granularity</a:t>
            </a:r>
          </a:p>
        </p:txBody>
      </p:sp>
      <p:sp>
        <p:nvSpPr>
          <p:cNvPr id="7171" name="Rectangle 5"/>
          <p:cNvSpPr>
            <a:spLocks noGrp="1" noChangeArrowheads="1"/>
          </p:cNvSpPr>
          <p:nvPr>
            <p:ph type="body" sz="half" idx="4294967295"/>
          </p:nvPr>
        </p:nvSpPr>
        <p:spPr bwMode="auto">
          <a:xfrm>
            <a:off x="457200" y="1600200"/>
            <a:ext cx="8305800" cy="4572000"/>
          </a:xfrm>
          <a:prstGeom prst="rect">
            <a:avLst/>
          </a:prstGeom>
          <a:noFill/>
          <a:ln>
            <a:miter lim="800000"/>
            <a:headEnd/>
            <a:tailEnd/>
          </a:ln>
        </p:spPr>
        <p:txBody>
          <a:bodyPr/>
          <a:lstStyle/>
          <a:p>
            <a:pPr>
              <a:buClr>
                <a:schemeClr val="accent5">
                  <a:lumMod val="50000"/>
                </a:schemeClr>
              </a:buClr>
            </a:pPr>
            <a:r>
              <a:rPr lang="en-US" sz="2000" dirty="0" smtClean="0">
                <a:solidFill>
                  <a:srgbClr val="333399"/>
                </a:solidFill>
                <a:effectLst/>
              </a:rPr>
              <a:t>Many discussions point to granularity as </a:t>
            </a:r>
            <a:r>
              <a:rPr lang="en-US" sz="2000" b="1" dirty="0" smtClean="0">
                <a:solidFill>
                  <a:srgbClr val="333399"/>
                </a:solidFill>
                <a:effectLst/>
              </a:rPr>
              <a:t>one of the possible answers </a:t>
            </a:r>
            <a:r>
              <a:rPr lang="en-US" sz="2000" dirty="0" smtClean="0">
                <a:solidFill>
                  <a:srgbClr val="333399"/>
                </a:solidFill>
                <a:effectLst/>
              </a:rPr>
              <a:t>to the new challenges </a:t>
            </a:r>
          </a:p>
          <a:p>
            <a:pPr>
              <a:buClr>
                <a:schemeClr val="accent5">
                  <a:lumMod val="50000"/>
                </a:schemeClr>
              </a:buClr>
            </a:pPr>
            <a:r>
              <a:rPr lang="en-US" sz="2000" dirty="0" smtClean="0">
                <a:solidFill>
                  <a:srgbClr val="333399"/>
                </a:solidFill>
                <a:effectLst/>
              </a:rPr>
              <a:t>Granular data can come from micro databases (administrative data collections) or from specially designed surveys for certain types of respondents</a:t>
            </a:r>
          </a:p>
          <a:p>
            <a:pPr>
              <a:buClr>
                <a:schemeClr val="accent5">
                  <a:lumMod val="50000"/>
                </a:schemeClr>
              </a:buClr>
            </a:pPr>
            <a:r>
              <a:rPr lang="en-US" sz="2000" dirty="0" smtClean="0">
                <a:solidFill>
                  <a:srgbClr val="333399"/>
                </a:solidFill>
                <a:effectLst/>
              </a:rPr>
              <a:t>Granular data from micro databases have the advantage of being relatively low cost, with satisfactory coverage, no increase in responding burden. Downside: more difficult to adjust to cover all data dimensions</a:t>
            </a:r>
          </a:p>
          <a:p>
            <a:pPr>
              <a:buClr>
                <a:schemeClr val="accent5">
                  <a:lumMod val="50000"/>
                </a:schemeClr>
              </a:buClr>
            </a:pPr>
            <a:r>
              <a:rPr lang="en-US" sz="2000" dirty="0" smtClean="0">
                <a:solidFill>
                  <a:srgbClr val="333399"/>
                </a:solidFill>
                <a:effectLst/>
              </a:rPr>
              <a:t>Granular data from specially designed surveys can mean imposing responding burden, lower response rates and data coverage, higher costs, but they can be tailor-made to serve statistical, macro-prudential and other central bank’s requirements</a:t>
            </a:r>
          </a:p>
          <a:p>
            <a:pPr>
              <a:buClr>
                <a:schemeClr val="accent5">
                  <a:lumMod val="50000"/>
                </a:schemeClr>
              </a:buClr>
              <a:buNone/>
            </a:pPr>
            <a:endParaRPr lang="mk-MK" sz="2000" dirty="0" smtClean="0">
              <a:solidFill>
                <a:srgbClr val="333399"/>
              </a:solidFill>
              <a:effectLst/>
            </a:endParaRPr>
          </a:p>
          <a:p>
            <a:pPr>
              <a:buClr>
                <a:schemeClr val="accent5">
                  <a:lumMod val="50000"/>
                </a:schemeClr>
              </a:buClr>
            </a:pPr>
            <a:endParaRPr lang="en-US" sz="2000" dirty="0" smtClean="0">
              <a:solidFill>
                <a:srgbClr val="333399"/>
              </a:solidFill>
              <a:effectLst/>
            </a:endParaRPr>
          </a:p>
          <a:p>
            <a:endParaRPr lang="en-US" sz="2000" dirty="0" smtClean="0">
              <a:solidFill>
                <a:schemeClr val="bg2"/>
              </a:solidFill>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idx="4294967295"/>
          </p:nvPr>
        </p:nvSpPr>
        <p:spPr bwMode="auto">
          <a:xfrm>
            <a:off x="457200" y="914400"/>
            <a:ext cx="8229600" cy="503238"/>
          </a:xfrm>
          <a:prstGeom prst="rect">
            <a:avLst/>
          </a:prstGeom>
          <a:noFill/>
          <a:ln>
            <a:miter lim="800000"/>
            <a:headEnd/>
            <a:tailEnd/>
          </a:ln>
        </p:spPr>
        <p:txBody>
          <a:bodyPr/>
          <a:lstStyle/>
          <a:p>
            <a:pPr algn="l"/>
            <a:r>
              <a:rPr lang="en-US" sz="2400" b="1" dirty="0" smtClean="0">
                <a:solidFill>
                  <a:srgbClr val="333399"/>
                </a:solidFill>
                <a:effectLst/>
              </a:rPr>
              <a:t>Developments in Macedonia</a:t>
            </a:r>
          </a:p>
        </p:txBody>
      </p:sp>
      <p:sp>
        <p:nvSpPr>
          <p:cNvPr id="7171" name="Rectangle 5"/>
          <p:cNvSpPr>
            <a:spLocks noGrp="1" noChangeArrowheads="1"/>
          </p:cNvSpPr>
          <p:nvPr>
            <p:ph type="body" sz="half" idx="4294967295"/>
          </p:nvPr>
        </p:nvSpPr>
        <p:spPr bwMode="auto">
          <a:xfrm>
            <a:off x="304800" y="1600200"/>
            <a:ext cx="8686800" cy="4724400"/>
          </a:xfrm>
          <a:prstGeom prst="rect">
            <a:avLst/>
          </a:prstGeom>
          <a:noFill/>
          <a:ln>
            <a:miter lim="800000"/>
            <a:headEnd/>
            <a:tailEnd/>
          </a:ln>
        </p:spPr>
        <p:txBody>
          <a:bodyPr/>
          <a:lstStyle/>
          <a:p>
            <a:pPr>
              <a:buClr>
                <a:schemeClr val="accent5">
                  <a:lumMod val="50000"/>
                </a:schemeClr>
              </a:buClr>
            </a:pPr>
            <a:r>
              <a:rPr lang="en-US" sz="2000" dirty="0" smtClean="0">
                <a:solidFill>
                  <a:srgbClr val="333399"/>
                </a:solidFill>
                <a:effectLst/>
              </a:rPr>
              <a:t>From a financial perspective, a very rudimentary financial system, with banks being the main players (holding over 90% of assets of the entire financial system, without the NBRM)</a:t>
            </a:r>
          </a:p>
          <a:p>
            <a:pPr>
              <a:buClr>
                <a:schemeClr val="accent5">
                  <a:lumMod val="50000"/>
                </a:schemeClr>
              </a:buClr>
            </a:pPr>
            <a:r>
              <a:rPr lang="en-US" sz="2000" dirty="0" smtClean="0">
                <a:solidFill>
                  <a:srgbClr val="333399"/>
                </a:solidFill>
                <a:effectLst/>
              </a:rPr>
              <a:t>Loans and deposits are the predominant instruments in the balance sheets of domestic banks</a:t>
            </a:r>
          </a:p>
          <a:p>
            <a:pPr>
              <a:buClr>
                <a:schemeClr val="accent5">
                  <a:lumMod val="50000"/>
                </a:schemeClr>
              </a:buClr>
            </a:pPr>
            <a:r>
              <a:rPr lang="en-US" sz="2000" dirty="0" smtClean="0">
                <a:solidFill>
                  <a:srgbClr val="333399"/>
                </a:solidFill>
                <a:effectLst/>
              </a:rPr>
              <a:t>The banks are relying heavily on domestic deposits for their credit activity</a:t>
            </a:r>
          </a:p>
          <a:p>
            <a:pPr>
              <a:buClr>
                <a:schemeClr val="accent5">
                  <a:lumMod val="50000"/>
                </a:schemeClr>
              </a:buClr>
            </a:pPr>
            <a:r>
              <a:rPr lang="en-US" sz="2000" dirty="0" smtClean="0">
                <a:solidFill>
                  <a:srgbClr val="333399"/>
                </a:solidFill>
                <a:effectLst/>
              </a:rPr>
              <a:t>Domestic financial markets are very shallow, with CG paper and CB Bills being the main types of securities in the assets of domestic banks</a:t>
            </a:r>
          </a:p>
          <a:p>
            <a:pPr>
              <a:buClr>
                <a:schemeClr val="accent5">
                  <a:lumMod val="50000"/>
                </a:schemeClr>
              </a:buClr>
            </a:pPr>
            <a:r>
              <a:rPr lang="en-US" sz="2000" dirty="0" smtClean="0">
                <a:solidFill>
                  <a:srgbClr val="333399"/>
                </a:solidFill>
                <a:effectLst/>
              </a:rPr>
              <a:t>Other economic agents, including the government, non-financial corporations, households are also more traditionally oriented towards financing with loans and trade credits, domestically and from abroad</a:t>
            </a:r>
          </a:p>
          <a:p>
            <a:pPr>
              <a:buClr>
                <a:schemeClr val="accent5">
                  <a:lumMod val="50000"/>
                </a:schemeClr>
              </a:buClr>
              <a:buNone/>
            </a:pPr>
            <a:endParaRPr lang="mk-MK" sz="2000" dirty="0" smtClean="0">
              <a:solidFill>
                <a:srgbClr val="333399"/>
              </a:solidFill>
              <a:effectLst/>
            </a:endParaRPr>
          </a:p>
          <a:p>
            <a:pPr>
              <a:buClr>
                <a:schemeClr val="accent5">
                  <a:lumMod val="50000"/>
                </a:schemeClr>
              </a:buClr>
            </a:pPr>
            <a:endParaRPr lang="en-US" sz="2000" dirty="0" smtClean="0">
              <a:solidFill>
                <a:srgbClr val="333399"/>
              </a:solidFill>
              <a:effectLst/>
            </a:endParaRPr>
          </a:p>
          <a:p>
            <a:endParaRPr lang="en-US" sz="2000" dirty="0" smtClean="0">
              <a:solidFill>
                <a:schemeClr val="bg2"/>
              </a:solidFill>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idx="4294967295"/>
          </p:nvPr>
        </p:nvSpPr>
        <p:spPr bwMode="auto">
          <a:xfrm>
            <a:off x="457200" y="914400"/>
            <a:ext cx="8229600" cy="503238"/>
          </a:xfrm>
          <a:prstGeom prst="rect">
            <a:avLst/>
          </a:prstGeom>
          <a:noFill/>
          <a:ln>
            <a:miter lim="800000"/>
            <a:headEnd/>
            <a:tailEnd/>
          </a:ln>
        </p:spPr>
        <p:txBody>
          <a:bodyPr/>
          <a:lstStyle/>
          <a:p>
            <a:pPr algn="l"/>
            <a:r>
              <a:rPr lang="en-US" sz="2400" b="1" dirty="0" smtClean="0">
                <a:solidFill>
                  <a:srgbClr val="333399"/>
                </a:solidFill>
                <a:effectLst/>
              </a:rPr>
              <a:t>Developments in Macedonia</a:t>
            </a:r>
          </a:p>
        </p:txBody>
      </p:sp>
      <p:sp>
        <p:nvSpPr>
          <p:cNvPr id="7171" name="Rectangle 5"/>
          <p:cNvSpPr>
            <a:spLocks noGrp="1" noChangeArrowheads="1"/>
          </p:cNvSpPr>
          <p:nvPr>
            <p:ph type="body" sz="half" idx="4294967295"/>
          </p:nvPr>
        </p:nvSpPr>
        <p:spPr bwMode="auto">
          <a:xfrm>
            <a:off x="457200" y="1371600"/>
            <a:ext cx="8305800" cy="4800600"/>
          </a:xfrm>
          <a:prstGeom prst="rect">
            <a:avLst/>
          </a:prstGeom>
          <a:noFill/>
          <a:ln>
            <a:miter lim="800000"/>
            <a:headEnd/>
            <a:tailEnd/>
          </a:ln>
        </p:spPr>
        <p:txBody>
          <a:bodyPr/>
          <a:lstStyle/>
          <a:p>
            <a:pPr>
              <a:buClr>
                <a:schemeClr val="accent5">
                  <a:lumMod val="50000"/>
                </a:schemeClr>
              </a:buClr>
            </a:pPr>
            <a:r>
              <a:rPr lang="en-US" sz="2000" dirty="0" smtClean="0">
                <a:solidFill>
                  <a:srgbClr val="333399"/>
                </a:solidFill>
                <a:effectLst/>
              </a:rPr>
              <a:t>The crisis did not affect the banking sector, but rather the real sector of the economy</a:t>
            </a:r>
          </a:p>
          <a:p>
            <a:pPr>
              <a:buClr>
                <a:schemeClr val="accent5">
                  <a:lumMod val="50000"/>
                </a:schemeClr>
              </a:buClr>
            </a:pPr>
            <a:r>
              <a:rPr lang="en-US" sz="2000" dirty="0" smtClean="0">
                <a:solidFill>
                  <a:srgbClr val="333399"/>
                </a:solidFill>
                <a:effectLst/>
              </a:rPr>
              <a:t>Contraction of domestic credit growth also affected the real sector, as well as households and domestic consumption</a:t>
            </a:r>
          </a:p>
          <a:p>
            <a:pPr>
              <a:buClr>
                <a:schemeClr val="accent5">
                  <a:lumMod val="50000"/>
                </a:schemeClr>
              </a:buClr>
            </a:pPr>
            <a:r>
              <a:rPr lang="en-US" sz="2000" dirty="0" smtClean="0">
                <a:solidFill>
                  <a:srgbClr val="333399"/>
                </a:solidFill>
                <a:effectLst/>
              </a:rPr>
              <a:t>Monetary and Interest Rates Statistics in their traditional format are </a:t>
            </a:r>
            <a:r>
              <a:rPr lang="en-US" sz="2000" b="1" dirty="0" smtClean="0">
                <a:solidFill>
                  <a:srgbClr val="333399"/>
                </a:solidFill>
                <a:effectLst/>
              </a:rPr>
              <a:t>still adequate tools </a:t>
            </a:r>
            <a:r>
              <a:rPr lang="en-US" sz="2000" dirty="0" smtClean="0">
                <a:solidFill>
                  <a:srgbClr val="333399"/>
                </a:solidFill>
                <a:effectLst/>
              </a:rPr>
              <a:t>for monitoring financial sector developments</a:t>
            </a:r>
          </a:p>
          <a:p>
            <a:pPr>
              <a:buClr>
                <a:schemeClr val="accent5">
                  <a:lumMod val="50000"/>
                </a:schemeClr>
              </a:buClr>
            </a:pPr>
            <a:r>
              <a:rPr lang="en-US" sz="2000" dirty="0" smtClean="0">
                <a:solidFill>
                  <a:srgbClr val="333399"/>
                </a:solidFill>
                <a:effectLst/>
              </a:rPr>
              <a:t>BSI statistics is mainly based on banks’ reports of outstanding amounts of the entire chart of accounts (every 10 days and monthly) – KNBIFO, shared for statistical and supervisory needs. Banks also report for other purposes - monitoring effects of monetary policy measures or macro-prudential purposes (CRIS and ERIS)</a:t>
            </a:r>
          </a:p>
          <a:p>
            <a:pPr>
              <a:buClr>
                <a:schemeClr val="accent5">
                  <a:lumMod val="50000"/>
                </a:schemeClr>
              </a:buClr>
            </a:pPr>
            <a:r>
              <a:rPr lang="en-US" sz="2000" dirty="0" smtClean="0">
                <a:solidFill>
                  <a:srgbClr val="333399"/>
                </a:solidFill>
                <a:effectLst/>
              </a:rPr>
              <a:t>External Statistics is produced using various data sources. Existing sources proved </a:t>
            </a:r>
            <a:r>
              <a:rPr lang="en-US" sz="2000" b="1" dirty="0" smtClean="0">
                <a:solidFill>
                  <a:srgbClr val="333399"/>
                </a:solidFill>
                <a:effectLst/>
              </a:rPr>
              <a:t>to be appropriate </a:t>
            </a:r>
            <a:r>
              <a:rPr lang="en-US" sz="2000" dirty="0" smtClean="0">
                <a:solidFill>
                  <a:srgbClr val="333399"/>
                </a:solidFill>
                <a:effectLst/>
              </a:rPr>
              <a:t>during the crisis. More emphasis to Securities Statistics in the future </a:t>
            </a:r>
            <a:endParaRPr lang="en-US" sz="2000" dirty="0" smtClean="0">
              <a:solidFill>
                <a:srgbClr val="FF0000"/>
              </a:solidFill>
              <a:effectLst/>
            </a:endParaRPr>
          </a:p>
          <a:p>
            <a:pPr>
              <a:buClr>
                <a:schemeClr val="accent5">
                  <a:lumMod val="50000"/>
                </a:schemeClr>
              </a:buClr>
              <a:buNone/>
            </a:pPr>
            <a:endParaRPr lang="mk-MK" sz="2000" dirty="0" smtClean="0">
              <a:solidFill>
                <a:srgbClr val="333399"/>
              </a:solidFill>
              <a:effectLst/>
            </a:endParaRPr>
          </a:p>
          <a:p>
            <a:pPr>
              <a:buClr>
                <a:schemeClr val="accent5">
                  <a:lumMod val="50000"/>
                </a:schemeClr>
              </a:buClr>
            </a:pPr>
            <a:endParaRPr lang="en-US" sz="2000" dirty="0" smtClean="0">
              <a:solidFill>
                <a:srgbClr val="333399"/>
              </a:solidFill>
              <a:effectLst/>
            </a:endParaRPr>
          </a:p>
          <a:p>
            <a:endParaRPr lang="en-US" sz="2000" dirty="0" smtClean="0">
              <a:solidFill>
                <a:schemeClr val="bg2"/>
              </a:solidFill>
              <a:effectLs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Whirlpool">
  <a:themeElements>
    <a:clrScheme name="Whirlpool 1">
      <a:dk1>
        <a:srgbClr val="000066"/>
      </a:dk1>
      <a:lt1>
        <a:srgbClr val="CCECFF"/>
      </a:lt1>
      <a:dk2>
        <a:srgbClr val="0000CC"/>
      </a:dk2>
      <a:lt2>
        <a:srgbClr val="CCFFFF"/>
      </a:lt2>
      <a:accent1>
        <a:srgbClr val="CC99FF"/>
      </a:accent1>
      <a:accent2>
        <a:srgbClr val="9999FF"/>
      </a:accent2>
      <a:accent3>
        <a:srgbClr val="AAAAE2"/>
      </a:accent3>
      <a:accent4>
        <a:srgbClr val="AEC9DA"/>
      </a:accent4>
      <a:accent5>
        <a:srgbClr val="E2CAFF"/>
      </a:accent5>
      <a:accent6>
        <a:srgbClr val="8A8AE7"/>
      </a:accent6>
      <a:hlink>
        <a:srgbClr val="99CCFF"/>
      </a:hlink>
      <a:folHlink>
        <a:srgbClr val="0066FF"/>
      </a:folHlink>
    </a:clrScheme>
    <a:fontScheme name="Whirlpool">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20000"/>
          </a:spcBef>
          <a:spcAft>
            <a:spcPct val="0"/>
          </a:spcAft>
          <a:buClrTx/>
          <a:buSzTx/>
          <a:buFontTx/>
          <a:buNone/>
          <a:tabLst/>
          <a:defRPr kumimoji="1" lang="en-US" sz="3600" b="0" i="0" u="none" strike="noStrike" cap="none" normalizeH="0" baseline="0" smtClean="0">
            <a:ln>
              <a:noFill/>
            </a:ln>
            <a:solidFill>
              <a:schemeClr val="tx1"/>
            </a:solidFill>
            <a:effectLst/>
            <a:latin typeface="MAC C 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20000"/>
          </a:spcBef>
          <a:spcAft>
            <a:spcPct val="0"/>
          </a:spcAft>
          <a:buClrTx/>
          <a:buSzTx/>
          <a:buFontTx/>
          <a:buNone/>
          <a:tabLst/>
          <a:defRPr kumimoji="1" lang="en-US" sz="3600" b="0" i="0" u="none" strike="noStrike" cap="none" normalizeH="0" baseline="0" smtClean="0">
            <a:ln>
              <a:noFill/>
            </a:ln>
            <a:solidFill>
              <a:schemeClr val="tx1"/>
            </a:solidFill>
            <a:effectLst/>
            <a:latin typeface="MAC C Times" pitchFamily="18" charset="0"/>
          </a:defRPr>
        </a:defPPr>
      </a:lstStyle>
    </a:lnDef>
  </a:objectDefaults>
  <a:extraClrSchemeLst>
    <a:extraClrScheme>
      <a:clrScheme name="Whirlpool 1">
        <a:dk1>
          <a:srgbClr val="000066"/>
        </a:dk1>
        <a:lt1>
          <a:srgbClr val="CCECFF"/>
        </a:lt1>
        <a:dk2>
          <a:srgbClr val="0000CC"/>
        </a:dk2>
        <a:lt2>
          <a:srgbClr val="CCFFFF"/>
        </a:lt2>
        <a:accent1>
          <a:srgbClr val="CC99FF"/>
        </a:accent1>
        <a:accent2>
          <a:srgbClr val="9999FF"/>
        </a:accent2>
        <a:accent3>
          <a:srgbClr val="AAAAE2"/>
        </a:accent3>
        <a:accent4>
          <a:srgbClr val="AEC9DA"/>
        </a:accent4>
        <a:accent5>
          <a:srgbClr val="E2CAFF"/>
        </a:accent5>
        <a:accent6>
          <a:srgbClr val="8A8AE7"/>
        </a:accent6>
        <a:hlink>
          <a:srgbClr val="99CCFF"/>
        </a:hlink>
        <a:folHlink>
          <a:srgbClr val="0066FF"/>
        </a:folHlink>
      </a:clrScheme>
      <a:clrMap bg1="dk2" tx1="lt1" bg2="dk1" tx2="lt2" accent1="accent1" accent2="accent2" accent3="accent3" accent4="accent4" accent5="accent5" accent6="accent6" hlink="hlink" folHlink="folHlink"/>
    </a:extraClrScheme>
    <a:extraClrScheme>
      <a:clrScheme name="Whirlpool 2">
        <a:dk1>
          <a:srgbClr val="000066"/>
        </a:dk1>
        <a:lt1>
          <a:srgbClr val="CCECFF"/>
        </a:lt1>
        <a:dk2>
          <a:srgbClr val="6699FF"/>
        </a:dk2>
        <a:lt2>
          <a:srgbClr val="CCFFFF"/>
        </a:lt2>
        <a:accent1>
          <a:srgbClr val="CC99FF"/>
        </a:accent1>
        <a:accent2>
          <a:srgbClr val="9999FF"/>
        </a:accent2>
        <a:accent3>
          <a:srgbClr val="B8CAFF"/>
        </a:accent3>
        <a:accent4>
          <a:srgbClr val="AEC9DA"/>
        </a:accent4>
        <a:accent5>
          <a:srgbClr val="E2CAFF"/>
        </a:accent5>
        <a:accent6>
          <a:srgbClr val="8A8AE7"/>
        </a:accent6>
        <a:hlink>
          <a:srgbClr val="99CCFF"/>
        </a:hlink>
        <a:folHlink>
          <a:srgbClr val="0066FF"/>
        </a:folHlink>
      </a:clrScheme>
      <a:clrMap bg1="dk2" tx1="lt1" bg2="dk1" tx2="lt2" accent1="accent1" accent2="accent2" accent3="accent3" accent4="accent4" accent5="accent5" accent6="accent6" hlink="hlink" folHlink="folHlink"/>
    </a:extraClrScheme>
    <a:extraClrScheme>
      <a:clrScheme name="Whirlpool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Eclipse</Template>
  <TotalTime>7945</TotalTime>
  <Words>1840</Words>
  <Application>Microsoft Office PowerPoint</Application>
  <PresentationFormat>On-screen Show (4:3)</PresentationFormat>
  <Paragraphs>156</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Whirlpool</vt:lpstr>
      <vt:lpstr>Use of Granular Databases in NBRM’s Statistics  </vt:lpstr>
      <vt:lpstr>Organizational Structure</vt:lpstr>
      <vt:lpstr>Statistics produced by the NBRM</vt:lpstr>
      <vt:lpstr>Outline</vt:lpstr>
      <vt:lpstr>Statistical issues arising from the crisis</vt:lpstr>
      <vt:lpstr>New challenges after the crisis – filling in the Gaps</vt:lpstr>
      <vt:lpstr>Granularity</vt:lpstr>
      <vt:lpstr>Developments in Macedonia</vt:lpstr>
      <vt:lpstr>Developments in Macedonia</vt:lpstr>
      <vt:lpstr>Granular databases at the NBRM </vt:lpstr>
      <vt:lpstr>NDNP External Loan-by-loan database</vt:lpstr>
      <vt:lpstr>NDNP External Loan-by-loan database</vt:lpstr>
      <vt:lpstr>NDNP External Loan-by-loan database</vt:lpstr>
      <vt:lpstr>SAD (Single Administrative Document)</vt:lpstr>
      <vt:lpstr>SAD</vt:lpstr>
      <vt:lpstr>SAD</vt:lpstr>
      <vt:lpstr>Conclusions</vt:lpstr>
      <vt:lpstr>Conclusions</vt:lpstr>
      <vt:lpstr>Slide 19</vt:lpstr>
    </vt:vector>
  </TitlesOfParts>
  <Company>Narodna Banka na Republika Makedonija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Godi{en izve{taj 2000</dc:title>
  <dc:creator>nbrm nbrm</dc:creator>
  <cp:lastModifiedBy>Maja Andreevska</cp:lastModifiedBy>
  <cp:revision>749</cp:revision>
  <cp:lastPrinted>2006-04-25T15:07:56Z</cp:lastPrinted>
  <dcterms:created xsi:type="dcterms:W3CDTF">2001-04-12T12:55:17Z</dcterms:created>
  <dcterms:modified xsi:type="dcterms:W3CDTF">2013-10-04T07:19:21Z</dcterms:modified>
</cp:coreProperties>
</file>