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4" r:id="rId5"/>
  </p:sldMasterIdLst>
  <p:notesMasterIdLst>
    <p:notesMasterId r:id="rId22"/>
  </p:notesMasterIdLst>
  <p:handoutMasterIdLst>
    <p:handoutMasterId r:id="rId23"/>
  </p:handoutMasterIdLst>
  <p:sldIdLst>
    <p:sldId id="290" r:id="rId6"/>
    <p:sldId id="280" r:id="rId7"/>
    <p:sldId id="291" r:id="rId8"/>
    <p:sldId id="292" r:id="rId9"/>
    <p:sldId id="299" r:id="rId10"/>
    <p:sldId id="302" r:id="rId11"/>
    <p:sldId id="303" r:id="rId12"/>
    <p:sldId id="300" r:id="rId13"/>
    <p:sldId id="304" r:id="rId14"/>
    <p:sldId id="307" r:id="rId15"/>
    <p:sldId id="306" r:id="rId16"/>
    <p:sldId id="294" r:id="rId17"/>
    <p:sldId id="296" r:id="rId18"/>
    <p:sldId id="297" r:id="rId19"/>
    <p:sldId id="305" r:id="rId20"/>
    <p:sldId id="301" r:id="rId2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CCECFF"/>
    <a:srgbClr val="FFECC5"/>
    <a:srgbClr val="FFE2A7"/>
    <a:srgbClr val="FFCC66"/>
    <a:srgbClr val="99CCFF"/>
    <a:srgbClr val="FFFFFF"/>
    <a:srgbClr val="E6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943" autoAdjust="0"/>
    <p:restoredTop sz="96914" autoAdjust="0"/>
  </p:normalViewPr>
  <p:slideViewPr>
    <p:cSldViewPr>
      <p:cViewPr varScale="1">
        <p:scale>
          <a:sx n="98" d="100"/>
          <a:sy n="98" d="100"/>
        </p:scale>
        <p:origin x="-90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1956" y="-96"/>
      </p:cViewPr>
      <p:guideLst>
        <p:guide orient="horz" pos="3126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9A0D5D0-1DAF-4C0D-8C26-13D95BFD1E65}" type="slidenum">
              <a:rPr lang="en-US">
                <a:latin typeface="Tahoma" pitchFamily="34" charset="0"/>
                <a:cs typeface="Tahoma" pitchFamily="34" charset="0"/>
              </a:rPr>
              <a:pPr>
                <a:defRPr/>
              </a:pPr>
              <a:t>‹#›</a:t>
            </a:fld>
            <a:endParaRPr lang="en-US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9353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mk-MK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mk-MK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mk-MK" noProof="0" smtClean="0"/>
              <a:t>Click to edit Master text styles</a:t>
            </a:r>
          </a:p>
          <a:p>
            <a:pPr lvl="1"/>
            <a:r>
              <a:rPr lang="mk-MK" noProof="0" smtClean="0"/>
              <a:t>Second level</a:t>
            </a:r>
          </a:p>
          <a:p>
            <a:pPr lvl="2"/>
            <a:r>
              <a:rPr lang="mk-MK" noProof="0" smtClean="0"/>
              <a:t>Third level</a:t>
            </a:r>
          </a:p>
          <a:p>
            <a:pPr lvl="3"/>
            <a:r>
              <a:rPr lang="mk-MK" noProof="0" smtClean="0"/>
              <a:t>Fourth level</a:t>
            </a:r>
          </a:p>
          <a:p>
            <a:pPr lvl="4"/>
            <a:r>
              <a:rPr lang="mk-MK" noProof="0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mk-MK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43E0D61-3BC9-41ED-8DCF-DF3ECC3CE115}" type="slidenum">
              <a:rPr lang="mk-MK" smtClean="0"/>
              <a:pPr>
                <a:defRPr/>
              </a:pPr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5060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988" y="-15875"/>
            <a:ext cx="91709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230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6" name="Picture 231" descr="samo naslov 0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075" y="6643688"/>
            <a:ext cx="8996363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98" name="Rectangle 326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99" name="Rectangle 3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32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324600"/>
            <a:ext cx="21336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1"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29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kumimoji="1"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330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324600"/>
            <a:ext cx="21336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1" sz="1400" smtClean="0"/>
            </a:lvl1pPr>
          </a:lstStyle>
          <a:p>
            <a:pPr>
              <a:defRPr/>
            </a:pPr>
            <a:fld id="{00A40F22-58EC-411C-9086-266008EAF6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6988" y="-15875"/>
            <a:ext cx="9170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30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3366"/>
              </a:solidFill>
              <a:latin typeface="Tahoma" pitchFamily="34" charset="0"/>
            </a:endParaRPr>
          </a:p>
        </p:txBody>
      </p:sp>
      <p:pic>
        <p:nvPicPr>
          <p:cNvPr id="6" name="Picture 231" descr="samo naslov 0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075" y="6643688"/>
            <a:ext cx="899636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98" name="Rectangle 326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99" name="Rectangle 3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32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324600"/>
            <a:ext cx="21336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1" sz="1400"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  <a:latin typeface="Tahoma" pitchFamily="34" charset="0"/>
            </a:endParaRPr>
          </a:p>
        </p:txBody>
      </p:sp>
      <p:sp>
        <p:nvSpPr>
          <p:cNvPr id="8" name="Rectangle 329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kumimoji="1" sz="1400"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  <a:latin typeface="Tahoma" pitchFamily="34" charset="0"/>
            </a:endParaRPr>
          </a:p>
        </p:txBody>
      </p:sp>
      <p:sp>
        <p:nvSpPr>
          <p:cNvPr id="9" name="Rectangle 330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324600"/>
            <a:ext cx="21336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1" sz="1400"/>
            </a:lvl1pPr>
          </a:lstStyle>
          <a:p>
            <a:pPr>
              <a:defRPr/>
            </a:pPr>
            <a:fld id="{33F29F58-16D5-4277-BB81-2C4D2E7736C8}" type="slidenum">
              <a:rPr lang="en-US">
                <a:solidFill>
                  <a:srgbClr val="003366"/>
                </a:solidFill>
                <a:latin typeface="Tahoma" pitchFamily="34" charset="0"/>
              </a:rPr>
              <a:pPr>
                <a:defRPr/>
              </a:pPr>
              <a:t>‹#›</a:t>
            </a:fld>
            <a:endParaRPr lang="en-US" dirty="0">
              <a:solidFill>
                <a:srgbClr val="003366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71369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77200" y="0"/>
            <a:ext cx="10668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fld id="{969D5628-3834-454B-8E04-D6F1D63B57B2}" type="slidenum">
              <a:rPr lang="en-US" sz="1800" b="1">
                <a:solidFill>
                  <a:srgbClr val="FFFFFF">
                    <a:lumMod val="20000"/>
                    <a:lumOff val="80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eaLnBrk="0" hangingPunct="0">
                <a:defRPr/>
              </a:pPr>
              <a:t>‹#›</a:t>
            </a:fld>
            <a:r>
              <a:rPr lang="mk-MK" sz="1800" b="1" dirty="0">
                <a:solidFill>
                  <a:srgbClr val="FFFFFF">
                    <a:lumMod val="20000"/>
                    <a:lumOff val="80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/20</a:t>
            </a:r>
            <a:endParaRPr lang="en-US" sz="1800" b="1" dirty="0">
              <a:solidFill>
                <a:srgbClr val="FFFFFF">
                  <a:lumMod val="20000"/>
                  <a:lumOff val="80000"/>
                </a:srgb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8339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87828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9073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25797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1060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2344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2147847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2082760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66378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68205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6150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Rectangle 230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8" name="Picture 231" descr="samo naslov 06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075" y="6643688"/>
            <a:ext cx="8996363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26988" y="-15875"/>
            <a:ext cx="91709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Rectangle 230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3366"/>
              </a:solidFill>
              <a:latin typeface="Tahoma" pitchFamily="34" charset="0"/>
            </a:endParaRPr>
          </a:p>
        </p:txBody>
      </p:sp>
      <p:pic>
        <p:nvPicPr>
          <p:cNvPr id="1027" name="Picture 231" descr="samo naslov 06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075" y="6643688"/>
            <a:ext cx="899636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5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6988" y="-15875"/>
            <a:ext cx="9170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7089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04800" y="1905000"/>
            <a:ext cx="8534400" cy="1600200"/>
          </a:xfrm>
          <a:noFill/>
        </p:spPr>
        <p:txBody>
          <a:bodyPr/>
          <a:lstStyle/>
          <a:p>
            <a:pPr eaLnBrk="1" hangingPunct="1"/>
            <a:r>
              <a:rPr lang="mk-MK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Статистика на хартии од вредност по принципот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 </a:t>
            </a:r>
            <a:r>
              <a:rPr lang="mk-MK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хартија од вредност по хартија од вредност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/>
            </a:r>
            <a:b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</a:b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105400"/>
            <a:ext cx="7239000" cy="11430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mk-MK" sz="1800" b="1" dirty="0" smtClean="0">
                <a:latin typeface="Tahoma" pitchFamily="34" charset="0"/>
              </a:rPr>
              <a:t>Народна Банка на Република Македонија</a:t>
            </a:r>
          </a:p>
          <a:p>
            <a:pPr eaLnBrk="1" hangingPunct="1">
              <a:lnSpc>
                <a:spcPct val="90000"/>
              </a:lnSpc>
            </a:pPr>
            <a:r>
              <a:rPr lang="mk-MK" sz="1800" b="1" dirty="0" smtClean="0">
                <a:latin typeface="Tahoma" pitchFamily="34" charset="0"/>
              </a:rPr>
              <a:t>Дирекција за статистика</a:t>
            </a:r>
          </a:p>
          <a:p>
            <a:pPr eaLnBrk="1" hangingPunct="1">
              <a:lnSpc>
                <a:spcPct val="90000"/>
              </a:lnSpc>
            </a:pPr>
            <a:r>
              <a:rPr lang="mk-MK" sz="1800" b="1" dirty="0" smtClean="0">
                <a:latin typeface="Tahoma" pitchFamily="34" charset="0"/>
              </a:rPr>
              <a:t>септември 2014</a:t>
            </a:r>
          </a:p>
          <a:p>
            <a:pPr algn="l" eaLnBrk="1" hangingPunct="1">
              <a:lnSpc>
                <a:spcPct val="90000"/>
              </a:lnSpc>
            </a:pPr>
            <a:endParaRPr lang="nl-NL" sz="1800" b="1" dirty="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mk-MK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mk-M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ефиниции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endParaRPr lang="mk-MK" sz="1400" dirty="0" smtClean="0"/>
          </a:p>
          <a:p>
            <a:pPr algn="just"/>
            <a:r>
              <a:rPr lang="mk-MK" sz="1400" b="1" dirty="0" smtClean="0">
                <a:solidFill>
                  <a:srgbClr val="00B0F0"/>
                </a:solidFill>
              </a:rPr>
              <a:t>Состојба на вложување </a:t>
            </a:r>
            <a:r>
              <a:rPr lang="ru-RU" sz="1400" b="1" dirty="0" smtClean="0">
                <a:solidFill>
                  <a:srgbClr val="00B0F0"/>
                </a:solidFill>
              </a:rPr>
              <a:t>во </a:t>
            </a:r>
            <a:r>
              <a:rPr lang="ru-RU" sz="1400" b="1" dirty="0">
                <a:solidFill>
                  <a:srgbClr val="00B0F0"/>
                </a:solidFill>
              </a:rPr>
              <a:t>хартиите од вредност </a:t>
            </a:r>
            <a:r>
              <a:rPr lang="ru-RU" sz="1400" dirty="0"/>
              <a:t>го претставува бројот на хартиите од вредност коишто инвеститорот ги има во своето портфолио и вредноста на вложувањата на почетокот и на крајот на извештајниот период.</a:t>
            </a:r>
            <a:endParaRPr lang="mk-MK" sz="1400" dirty="0" smtClean="0"/>
          </a:p>
          <a:p>
            <a:pPr algn="just"/>
            <a:r>
              <a:rPr lang="mk-MK" sz="1400" b="1" dirty="0" smtClean="0">
                <a:solidFill>
                  <a:srgbClr val="00B0F0"/>
                </a:solidFill>
              </a:rPr>
              <a:t>Промените на вложувањата </a:t>
            </a:r>
            <a:r>
              <a:rPr lang="ru-RU" sz="1400" dirty="0" smtClean="0"/>
              <a:t>ги </a:t>
            </a:r>
            <a:r>
              <a:rPr lang="ru-RU" sz="1400" dirty="0"/>
              <a:t>вклучуваат сите трансакции со хартиите од вредност настанати во извештајниот период, како и останатите движења, односно ценовните промени и останатите промени на вложувањата (како резултат на рекласификација, отпис и друго</a:t>
            </a:r>
            <a:r>
              <a:rPr lang="ru-RU" sz="1400" dirty="0" smtClean="0"/>
              <a:t>).</a:t>
            </a:r>
            <a:endParaRPr lang="mk-MK" sz="1400" dirty="0" smtClean="0"/>
          </a:p>
          <a:p>
            <a:pPr algn="just"/>
            <a:r>
              <a:rPr lang="mk-MK" sz="1400" b="1" dirty="0" smtClean="0">
                <a:solidFill>
                  <a:srgbClr val="00B0F0"/>
                </a:solidFill>
              </a:rPr>
              <a:t>Акции и други сопственички хартии од вредност </a:t>
            </a:r>
            <a:r>
              <a:rPr lang="mk-MK" sz="1400" dirty="0"/>
              <a:t>се хартиите од вредност со коишто инвеститорот се стекнува со право на сопственост на дел од претпријатието - издавач на хартиите од вредност, пропорционално на бројот на хартиите од вредност што ги поседува во вкупниот капитал и коишто можат да му дадат право на глас, право на дивиденда и право на дел од остатокот од вредноста на претпријатието. </a:t>
            </a:r>
            <a:endParaRPr lang="mk-MK" sz="1400" dirty="0" smtClean="0"/>
          </a:p>
          <a:p>
            <a:pPr algn="just"/>
            <a:r>
              <a:rPr lang="mk-MK" sz="1400" b="1" dirty="0" smtClean="0">
                <a:solidFill>
                  <a:srgbClr val="00B0F0"/>
                </a:solidFill>
              </a:rPr>
              <a:t>Потврди за поседување хартии од вредност </a:t>
            </a:r>
            <a:r>
              <a:rPr lang="ru-RU" sz="1400" dirty="0" smtClean="0"/>
              <a:t>(</a:t>
            </a:r>
            <a:r>
              <a:rPr lang="ru-RU" sz="1400" dirty="0"/>
              <a:t>ГДР) претставуваат доказ за сопственост на хартии од вредност издадени од странски издавачи, коишто го олеснуваат тргувањето со хартиите од вредност издадени на странските пазари (надвор од државата на издавачот</a:t>
            </a:r>
            <a:r>
              <a:rPr lang="ru-RU" sz="1400" dirty="0" smtClean="0"/>
              <a:t>).</a:t>
            </a:r>
            <a:endParaRPr lang="mk-MK" sz="1400" dirty="0" smtClean="0"/>
          </a:p>
          <a:p>
            <a:pPr algn="just"/>
            <a:r>
              <a:rPr lang="mk-MK" sz="1400" b="1" dirty="0" smtClean="0">
                <a:solidFill>
                  <a:srgbClr val="00B0F0"/>
                </a:solidFill>
              </a:rPr>
              <a:t>Удели и акции во инвестициски фонд </a:t>
            </a:r>
            <a:r>
              <a:rPr lang="ru-RU" sz="1400" dirty="0" smtClean="0"/>
              <a:t>се </a:t>
            </a:r>
            <a:r>
              <a:rPr lang="ru-RU" sz="1400" dirty="0"/>
              <a:t>уделите, односно акциите издадени од инвестициските фондови. </a:t>
            </a:r>
            <a:endParaRPr lang="mk-MK" sz="1400" dirty="0" smtClean="0"/>
          </a:p>
          <a:p>
            <a:pPr lvl="0" algn="just"/>
            <a:r>
              <a:rPr lang="mk-MK" sz="1400" b="1" dirty="0" smtClean="0">
                <a:solidFill>
                  <a:srgbClr val="00B0F0"/>
                </a:solidFill>
              </a:rPr>
              <a:t>Должнички хартии од вредност</a:t>
            </a:r>
            <a:r>
              <a:rPr lang="mk-MK" sz="1400" dirty="0" smtClean="0"/>
              <a:t> </a:t>
            </a:r>
            <a:r>
              <a:rPr lang="mk-MK" sz="1400" dirty="0"/>
              <a:t>се хартиите од вредност коишто на инвеститорот му даваат право на главница и/или камата во некој иден период</a:t>
            </a:r>
            <a:r>
              <a:rPr lang="mk-MK" sz="1400" dirty="0" smtClean="0"/>
              <a:t>.</a:t>
            </a:r>
          </a:p>
          <a:p>
            <a:pPr lvl="0" algn="just"/>
            <a:r>
              <a:rPr lang="mk-MK" sz="1400" b="1" dirty="0" smtClean="0">
                <a:solidFill>
                  <a:srgbClr val="00B0F0"/>
                </a:solidFill>
              </a:rPr>
              <a:t>Кодот ИСИН </a:t>
            </a:r>
            <a:r>
              <a:rPr lang="mk-MK" sz="1400" dirty="0"/>
              <a:t>претставува меѓународен број за идентификација на хартиите од вредност.</a:t>
            </a:r>
            <a:endParaRPr lang="en-US" sz="1400" dirty="0"/>
          </a:p>
          <a:p>
            <a:pPr marL="0" indent="0" algn="just">
              <a:buNone/>
            </a:pPr>
            <a:endParaRPr lang="en-US" sz="1400" dirty="0"/>
          </a:p>
          <a:p>
            <a:endParaRPr lang="mk-MK" sz="1400" dirty="0" smtClean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671903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/>
          <a:lstStyle/>
          <a:p>
            <a:r>
              <a:rPr lang="mk-MK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Обрасци за известување</a:t>
            </a:r>
            <a:br>
              <a:rPr lang="mk-MK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mk-MK" sz="28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mk-MK" sz="28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mk-MK" sz="2800" dirty="0"/>
              <a:t/>
            </a:r>
            <a:br>
              <a:rPr lang="mk-MK" sz="2800" dirty="0"/>
            </a:b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3381059287"/>
              </p:ext>
            </p:extLst>
          </p:nvPr>
        </p:nvGraphicFramePr>
        <p:xfrm>
          <a:off x="304800" y="2514600"/>
          <a:ext cx="8229598" cy="2780410"/>
        </p:xfrm>
        <a:graphic>
          <a:graphicData uri="http://schemas.openxmlformats.org/drawingml/2006/table">
            <a:tbl>
              <a:tblPr/>
              <a:tblGrid>
                <a:gridCol w="471630"/>
                <a:gridCol w="471630"/>
                <a:gridCol w="693774"/>
                <a:gridCol w="471630"/>
                <a:gridCol w="615169"/>
                <a:gridCol w="399860"/>
                <a:gridCol w="399860"/>
                <a:gridCol w="574158"/>
                <a:gridCol w="574158"/>
                <a:gridCol w="574158"/>
                <a:gridCol w="574158"/>
                <a:gridCol w="365684"/>
                <a:gridCol w="389607"/>
                <a:gridCol w="406695"/>
                <a:gridCol w="686939"/>
                <a:gridCol w="560488"/>
              </a:tblGrid>
              <a:tr h="61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1229">
                <a:tc gridSpan="4">
                  <a:txBody>
                    <a:bodyPr/>
                    <a:lstStyle/>
                    <a:p>
                      <a:pPr algn="l" fontAlgn="b"/>
                      <a:r>
                        <a:rPr lang="mk-MK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Образец </a:t>
                      </a:r>
                      <a:r>
                        <a:rPr lang="mk-MK" sz="1000" b="1" i="0" u="none" strike="noStrike" dirty="0" err="1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ВХВ</a:t>
                      </a:r>
                      <a:r>
                        <a:rPr lang="mk-MK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 – </a:t>
                      </a:r>
                      <a:r>
                        <a:rPr lang="mk-MK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6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стр. </a:t>
                      </a:r>
                      <a:r>
                        <a:rPr lang="mk-MK" sz="6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1 од 2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8160">
                <a:tc gridSpan="13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ИЗВЕШТАЈ ЗА СОСТОЈБАТА </a:t>
                      </a:r>
                      <a:r>
                        <a:rPr lang="en-US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И </a:t>
                      </a:r>
                      <a:r>
                        <a:rPr lang="ru-RU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ПРОМЕНИТЕ НА ВЛОЖУВАЊАТА </a:t>
                      </a:r>
                      <a:r>
                        <a:rPr lang="en-US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ВО </a:t>
                      </a:r>
                      <a:r>
                        <a:rPr lang="ru-RU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СОПСТВЕНИЧКИ ХАРТИИ ОД ВРЕДНОСТ И УДЕЛИ ВО ИНВЕСТИЦИСКИ ФОНДОВИ  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072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9979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534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278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mk-MK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 Инвеститор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mk-MK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 Хартија од вредност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 Издавач на хартиjaта од вредност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7227">
                <a:tc>
                  <a:txBody>
                    <a:bodyPr/>
                    <a:lstStyle/>
                    <a:p>
                      <a:pPr algn="ctr" fontAlgn="ctr"/>
                      <a:r>
                        <a:rPr lang="mk-MK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1.1 Матичен број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1.2 Назив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1.3 Институционален  сектор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2.1 Вид на ознаката на х.в.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2.2 Код ИСИН на х.в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2.3 Вид на </a:t>
                      </a:r>
                      <a:r>
                        <a:rPr lang="mk-MK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х.в</a:t>
                      </a:r>
                      <a:r>
                        <a:rPr lang="mk-MK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.</a:t>
                      </a:r>
                      <a:r>
                        <a:rPr lang="mk-M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endParaRPr lang="mk-MK" sz="6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2.4 Валута на издавање 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2.5</a:t>
                      </a:r>
                      <a:b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Номинална цена на една х.в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2.6</a:t>
                      </a:r>
                      <a:b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Пазар/берза на извршување на трансакцијата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2.7 </a:t>
                      </a:r>
                      <a:b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Држава на пазарот на тргување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2.8 </a:t>
                      </a:r>
                      <a:br>
                        <a:rPr lang="mk-MK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mk-MK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Валута на тргување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3.1 Матичен Број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3.2 Назив и седиште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3.3 Држава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3.4 Институционален сектор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3.5 Вид на поврзаноста со издавачот</a:t>
                      </a:r>
                      <a:r>
                        <a:rPr lang="ru-RU" sz="6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1009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9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9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9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9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9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9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9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9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9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563" marR="2563" marT="25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32199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2071675222"/>
              </p:ext>
            </p:extLst>
          </p:nvPr>
        </p:nvGraphicFramePr>
        <p:xfrm>
          <a:off x="609600" y="2286000"/>
          <a:ext cx="8229601" cy="3173647"/>
        </p:xfrm>
        <a:graphic>
          <a:graphicData uri="http://schemas.openxmlformats.org/drawingml/2006/table">
            <a:tbl>
              <a:tblPr/>
              <a:tblGrid>
                <a:gridCol w="473538"/>
                <a:gridCol w="608834"/>
                <a:gridCol w="559977"/>
                <a:gridCol w="563736"/>
                <a:gridCol w="436895"/>
                <a:gridCol w="518637"/>
                <a:gridCol w="420923"/>
                <a:gridCol w="518637"/>
                <a:gridCol w="473538"/>
                <a:gridCol w="537428"/>
                <a:gridCol w="594741"/>
                <a:gridCol w="548703"/>
                <a:gridCol w="646417"/>
                <a:gridCol w="662389"/>
                <a:gridCol w="665208"/>
              </a:tblGrid>
              <a:tr h="6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6359">
                <a:tc gridSpan="2">
                  <a:txBody>
                    <a:bodyPr/>
                    <a:lstStyle/>
                    <a:p>
                      <a:pPr algn="l" fontAlgn="b"/>
                      <a:r>
                        <a:rPr lang="mk-MK" sz="10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Образец ВХВ - 1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6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стр. </a:t>
                      </a:r>
                      <a:r>
                        <a:rPr lang="mk-MK" sz="6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2 од 2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9421">
                <a:tc gridSpan="14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ИЗВЕШТАЈ ЗА СОСТОЈБАТА И ПРОМЕНИТЕ НА ВЛОЖУВАЊАТА ВО СОПСТВЕНИЧКИ ХАРТИИ ОД ВРЕДНОСТ И УДЕЛИ ВО ИНВЕСТИЦИСКИ ФОНДОВИ  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43802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5980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688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173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4. Состојба на почетокот на  периодот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5.Трансакции со хартии од вредност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mk-MK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 Останати движења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7.Состојба на крајот на периодот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mk-MK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 Доход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mk-MK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9. Трошоци 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mk-MK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Забелешка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</a:tr>
              <a:tr h="248129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mk-MK" sz="7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5.1 Купување х.в.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mk-MK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5.2 Продавање </a:t>
                      </a:r>
                      <a:r>
                        <a:rPr lang="mk-MK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х.в</a:t>
                      </a:r>
                      <a:r>
                        <a:rPr lang="mk-MK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.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69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4.1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Број на х.в. на почетокот на периодот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4.2 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Пазарна цена на една х.в на почетокот на периодот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5.1.1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Број на купени х.в.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5.1.2 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Пазарна цена на една х.в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5.2.1 </a:t>
                      </a:r>
                      <a:b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Број на продадени х.в.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5.2.2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Пазарна цена на една х.в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6.1 Ценовни промени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6.2 Останати промени во бројот на х.в.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6.3 Останати промени во износот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7.1 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Број на х.в. на крајот на периодот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7.2 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Пазарна цена на една х.в на крајот на периодот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8.1 Дивиденда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8.2 Реинвестирана добивка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9.1 Трошоци на посредување 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820" marR="2820" marT="2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200" y="838200"/>
            <a:ext cx="8229600" cy="5794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Обрасци за известување</a:t>
            </a:r>
            <a:b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mk-MK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mk-MK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7989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1950237797"/>
              </p:ext>
            </p:extLst>
          </p:nvPr>
        </p:nvGraphicFramePr>
        <p:xfrm>
          <a:off x="381000" y="1981200"/>
          <a:ext cx="8229599" cy="2713432"/>
        </p:xfrm>
        <a:graphic>
          <a:graphicData uri="http://schemas.openxmlformats.org/drawingml/2006/table">
            <a:tbl>
              <a:tblPr/>
              <a:tblGrid>
                <a:gridCol w="356070"/>
                <a:gridCol w="356070"/>
                <a:gridCol w="516688"/>
                <a:gridCol w="356070"/>
                <a:gridCol w="461859"/>
                <a:gridCol w="301885"/>
                <a:gridCol w="301885"/>
                <a:gridCol w="448958"/>
                <a:gridCol w="433476"/>
                <a:gridCol w="433476"/>
                <a:gridCol w="433476"/>
                <a:gridCol w="433476"/>
                <a:gridCol w="348329"/>
                <a:gridCol w="416060"/>
                <a:gridCol w="322527"/>
                <a:gridCol w="425736"/>
                <a:gridCol w="345749"/>
                <a:gridCol w="325107"/>
                <a:gridCol w="268343"/>
                <a:gridCol w="559907"/>
                <a:gridCol w="384452"/>
              </a:tblGrid>
              <a:tr h="46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7419">
                <a:tc gridSpan="3">
                  <a:txBody>
                    <a:bodyPr/>
                    <a:lstStyle/>
                    <a:p>
                      <a:pPr algn="l" fontAlgn="b"/>
                      <a:r>
                        <a:rPr lang="mk-MK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Образец </a:t>
                      </a:r>
                      <a:r>
                        <a:rPr lang="mk-MK" sz="1000" b="1" i="0" u="none" strike="noStrike" dirty="0" err="1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ВХВ</a:t>
                      </a:r>
                      <a:r>
                        <a:rPr lang="mk-MK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 - 2</a:t>
                      </a:r>
                    </a:p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  <a:p>
                      <a:pPr algn="r" fontAlgn="b"/>
                      <a:r>
                        <a:rPr lang="mk-MK" sz="6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стр. </a:t>
                      </a:r>
                      <a:r>
                        <a:rPr lang="mk-MK" sz="6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1 од 2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mk-MK" sz="600" b="1" i="0" u="none" strike="noStrike">
                        <a:solidFill>
                          <a:srgbClr val="003366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6773">
                <a:tc gridSpan="19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ИЗВЕШТАЈ ЗА СОСТОЈБАТА И ПРОМЕНИТЕ НА </a:t>
                      </a:r>
                      <a:r>
                        <a:rPr lang="ru-RU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ВЛОЖУВАЊАТА </a:t>
                      </a:r>
                      <a:r>
                        <a:rPr lang="ru-RU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ВО ДОЛЖНИЧКИ ХАРТИИ ОД ВРЕДНОСТ   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838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5290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322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06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mk-MK" sz="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 Инвеститор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mk-MK" sz="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 Хартија од вредност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 Издавач на хартиjaта од вредност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5907"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1.1 Матичен број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1.2 Назив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1.3 Институционален  сектор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2.1 Вид на ознаката на х.в. 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2.2 Код ИСИН на х.в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2.3 Вид на </a:t>
                      </a:r>
                      <a:r>
                        <a:rPr lang="mk-MK" sz="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х.в</a:t>
                      </a:r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2.4 Валута на издавање 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2.5 </a:t>
                      </a:r>
                      <a:b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Номинална цена на една х.в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2.6</a:t>
                      </a:r>
                      <a:b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Пазар/берза на извршување на трансакцијата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2.7 </a:t>
                      </a:r>
                      <a:b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Држава на пазарот на тргување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2.8</a:t>
                      </a:r>
                      <a:b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Валута на тргување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2.9</a:t>
                      </a:r>
                      <a:b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Вид на каматната стапка 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2.10</a:t>
                      </a:r>
                      <a:b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Висина на каматната стапка (%)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2.11</a:t>
                      </a:r>
                      <a:b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Фреквенција на плаќања во годината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2.12</a:t>
                      </a:r>
                      <a:b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Датум на издавање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2.13</a:t>
                      </a:r>
                      <a:b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Датум на </a:t>
                      </a:r>
                      <a:r>
                        <a:rPr lang="mk-MK" sz="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достасување</a:t>
                      </a:r>
                      <a:endParaRPr lang="mk-MK" sz="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3.1 Матичен Број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3.2 Назив и седиште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3.3 Држава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3.4 Институционален сектор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3.5 Вид на поврзаноста со издавачот </a:t>
                      </a:r>
                    </a:p>
                  </a:txBody>
                  <a:tcPr marL="1935" marR="1935" marT="1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7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5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1935" marR="1935" marT="1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838200"/>
            <a:ext cx="8229600" cy="5794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Обрасци за известување</a:t>
            </a:r>
            <a:b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mk-MK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mk-MK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8849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2534175717"/>
              </p:ext>
            </p:extLst>
          </p:nvPr>
        </p:nvGraphicFramePr>
        <p:xfrm>
          <a:off x="533400" y="2133600"/>
          <a:ext cx="8229601" cy="2858989"/>
        </p:xfrm>
        <a:graphic>
          <a:graphicData uri="http://schemas.openxmlformats.org/drawingml/2006/table">
            <a:tbl>
              <a:tblPr/>
              <a:tblGrid>
                <a:gridCol w="457581"/>
                <a:gridCol w="481986"/>
                <a:gridCol w="420975"/>
                <a:gridCol w="363777"/>
                <a:gridCol w="384368"/>
                <a:gridCol w="378267"/>
                <a:gridCol w="445379"/>
                <a:gridCol w="448430"/>
                <a:gridCol w="457581"/>
                <a:gridCol w="420975"/>
                <a:gridCol w="473597"/>
                <a:gridCol w="408773"/>
                <a:gridCol w="329459"/>
                <a:gridCol w="384368"/>
                <a:gridCol w="464445"/>
                <a:gridCol w="329459"/>
                <a:gridCol w="411823"/>
                <a:gridCol w="573502"/>
                <a:gridCol w="594856"/>
              </a:tblGrid>
              <a:tr h="54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1542">
                <a:tc gridSpan="3">
                  <a:txBody>
                    <a:bodyPr/>
                    <a:lstStyle/>
                    <a:p>
                      <a:pPr algn="l" fontAlgn="b"/>
                      <a:r>
                        <a:rPr lang="mk-MK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Образец </a:t>
                      </a:r>
                      <a:r>
                        <a:rPr lang="mk-MK" sz="1000" b="1" i="0" u="none" strike="noStrike" dirty="0" err="1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ВХВ</a:t>
                      </a:r>
                      <a:r>
                        <a:rPr lang="mk-MK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 - 2</a:t>
                      </a:r>
                    </a:p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3366"/>
                        </a:solidFill>
                        <a:effectLst/>
                        <a:latin typeface="Tahoma"/>
                      </a:endParaRP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6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стр. </a:t>
                      </a:r>
                      <a:r>
                        <a:rPr lang="mk-MK" sz="600" b="1" i="0" u="none" strike="noStrike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2 од 2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4427">
                <a:tc gridSpan="17"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ИЗВЕШТАЈ ЗА </a:t>
                      </a:r>
                      <a:r>
                        <a:rPr lang="ru-RU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СОСТОЈБАТА</a:t>
                      </a:r>
                      <a:r>
                        <a:rPr lang="en-US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ru-RU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И ПРОМЕНИТЕ НА ВЛОЖУВАЊАТА </a:t>
                      </a:r>
                      <a:r>
                        <a:rPr lang="en-US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ВО </a:t>
                      </a:r>
                      <a:r>
                        <a:rPr lang="ru-RU" sz="1000" b="1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ДОЛЖНИЧКИ ХАРТИИ ОД ВРЕДНОСТ   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3366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815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55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8407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62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 Состојба на почетокот на  периодот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5.Трансакции со хартии од вредност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mk-MK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 Останати движења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 Состојба на крајот на периодот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pPr algn="ctr" fontAlgn="ctr"/>
                      <a:r>
                        <a:rPr lang="mk-MK" sz="5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 Камата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mk-MK" sz="5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9. Трошоци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mk-MK" sz="5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Забелешка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</a:tr>
              <a:tr h="20139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mk-MK" sz="5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5.1 Купување х.в.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5.2 Продавање и достасување на х.в.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0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4.1</a:t>
                      </a:r>
                      <a:br>
                        <a:rPr lang="ru-RU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Број на х.в. на почетокот на периодот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4.2</a:t>
                      </a:r>
                      <a:b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Пазарна цена на една х.в на почетокот на периодот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5.1.1 </a:t>
                      </a:r>
                      <a:b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Број на купени х.в.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5.1.2</a:t>
                      </a:r>
                      <a:b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Пазарна цена на една х.в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5.2.1</a:t>
                      </a:r>
                      <a:b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Број на продадени и достасани х.в.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5.2.2</a:t>
                      </a:r>
                      <a:b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Пазарна цена на една х.в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6.1 </a:t>
                      </a:r>
                      <a:br>
                        <a:rPr lang="mk-MK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mk-MK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Ценовни промени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6.2</a:t>
                      </a:r>
                      <a:b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Останати промени во бројот на х.в.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6.3</a:t>
                      </a:r>
                      <a:b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Останати промени во износот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7.1 </a:t>
                      </a:r>
                      <a:b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Број на х.в. на крајот на периодот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7.2</a:t>
                      </a:r>
                      <a:b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Пазарна цена на една х.в на крајот на периодот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6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8.1 Состојба на почетокот на периодот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8.2 Купена камата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8.3 Продадена и наплатена камата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8.4 Пресметана камата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8.5 Останати промени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8.6 Состојба на крајот на периодот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5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9.1 Трошоци на посредување </a:t>
                      </a:r>
                    </a:p>
                  </a:txBody>
                  <a:tcPr marL="2289" marR="2289" marT="22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7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1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1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1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1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1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1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1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1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1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1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2289" marR="2289" marT="22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838200"/>
            <a:ext cx="8229600" cy="5794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Обрасци за известување</a:t>
            </a:r>
            <a: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mk-MK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mk-MK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mk-MK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353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838200"/>
            <a:ext cx="8229600" cy="579438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mk-MK" sz="2800" b="1" kern="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</a:t>
            </a:r>
            <a:endParaRPr lang="en-US" sz="2800" kern="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38932512"/>
              </p:ext>
            </p:extLst>
          </p:nvPr>
        </p:nvGraphicFramePr>
        <p:xfrm>
          <a:off x="871671" y="2948299"/>
          <a:ext cx="7759581" cy="367469"/>
        </p:xfrm>
        <a:graphic>
          <a:graphicData uri="http://schemas.openxmlformats.org/drawingml/2006/table">
            <a:tbl>
              <a:tblPr/>
              <a:tblGrid>
                <a:gridCol w="7759581"/>
              </a:tblGrid>
              <a:tr h="367469">
                <a:tc>
                  <a:txBody>
                    <a:bodyPr/>
                    <a:lstStyle/>
                    <a:p>
                      <a:r>
                        <a:rPr lang="mk-MK" sz="1600" i="0" dirty="0" smtClean="0"/>
                        <a:t>            До</a:t>
                      </a:r>
                      <a:r>
                        <a:rPr lang="mk-MK" sz="1600" i="0" baseline="0" dirty="0" smtClean="0"/>
                        <a:t> примерот се пристапува со преземање на документот </a:t>
                      </a:r>
                      <a:endParaRPr lang="en-US" sz="1600" i="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48334937"/>
              </p:ext>
            </p:extLst>
          </p:nvPr>
        </p:nvGraphicFramePr>
        <p:xfrm>
          <a:off x="4114800" y="1752600"/>
          <a:ext cx="914400" cy="771525"/>
        </p:xfrm>
        <a:graphic>
          <a:graphicData uri="http://schemas.openxmlformats.org/presentationml/2006/ole">
            <p:oleObj spid="_x0000_s1067" name="Worksheet" showAsIcon="1" r:id="rId3" imgW="914400" imgH="771480" progId="Excel.Shee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8387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09E92DAE783D544B9BE044408F4B2ABC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381000" y="1066800"/>
            <a:ext cx="3200400" cy="4953000"/>
          </a:xfrm>
          <a:prstGeom prst="rect">
            <a:avLst/>
          </a:prstGeom>
          <a:blipFill dpi="0" rotWithShape="1">
            <a:blip r:embed="rId3" cstate="print">
              <a:alphaModFix amt="40000"/>
            </a:blip>
            <a:srcRect/>
            <a:tile tx="0" ty="0" sx="100000" sy="100000" flip="none" algn="tl"/>
          </a:blipFill>
          <a:effectLst>
            <a:outerShdw blurRad="50800" dist="50800" sx="1000" sy="1000" algn="ctr" rotWithShape="0">
              <a:srgbClr val="000000"/>
            </a:outerShdw>
          </a:effectLst>
        </p:spPr>
      </p:pic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3889761" y="1600200"/>
            <a:ext cx="4572000" cy="3970318"/>
          </a:xfrm>
          <a:prstGeom prst="rect">
            <a:avLst/>
          </a:prstGeom>
          <a:solidFill>
            <a:schemeClr val="accent3">
              <a:lumMod val="95000"/>
            </a:schemeClr>
          </a:solidFill>
          <a:ln/>
          <a:effectLst>
            <a:glow rad="101600">
              <a:schemeClr val="accent4">
                <a:satMod val="175000"/>
                <a:alpha val="40000"/>
              </a:schemeClr>
            </a:glow>
            <a:outerShdw blurRad="95000" rotWithShape="0">
              <a:srgbClr val="000000">
                <a:alpha val="50000"/>
              </a:srgbClr>
            </a:outerShdw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mk-MK" sz="1800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Почитувани известувачи,</a:t>
            </a:r>
          </a:p>
          <a:p>
            <a:pPr eaLnBrk="0" hangingPunct="0">
              <a:defRPr/>
            </a:pPr>
            <a:endParaRPr lang="mk-MK" sz="1800" dirty="0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  <a:p>
            <a:pPr eaLnBrk="0" hangingPunct="0">
              <a:defRPr/>
            </a:pPr>
            <a:r>
              <a:rPr lang="mk-MK" sz="1800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Доколку Ви се потребни дополнителни информации за начинот на пополнување на обрасците </a:t>
            </a:r>
            <a:r>
              <a:rPr lang="mk-MK" sz="1800" dirty="0" err="1" smtClean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ВХВ</a:t>
            </a:r>
            <a:r>
              <a:rPr lang="mk-MK" sz="1800" dirty="0" smtClean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1 и </a:t>
            </a:r>
            <a:r>
              <a:rPr lang="mk-MK" sz="1800" dirty="0" err="1" smtClean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ВХВ</a:t>
            </a:r>
            <a:r>
              <a:rPr lang="mk-MK" sz="1800" dirty="0" smtClean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2, </a:t>
            </a:r>
            <a:r>
              <a:rPr lang="mk-MK" sz="1800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Ве молиме да не </a:t>
            </a:r>
            <a:r>
              <a:rPr lang="mk-MK" sz="1800" dirty="0" smtClean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контактирате </a:t>
            </a:r>
            <a:r>
              <a:rPr lang="mk-MK" sz="1800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на некој од следните телефонски броеви:</a:t>
            </a:r>
            <a:endParaRPr lang="en-US" sz="1800" dirty="0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  <a:p>
            <a:pPr eaLnBrk="0" hangingPunct="0">
              <a:defRPr/>
            </a:pPr>
            <a:endParaRPr lang="mk-MK" sz="1800" dirty="0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  <a:p>
            <a:pPr eaLnBrk="0" hangingPunct="0">
              <a:defRPr/>
            </a:pPr>
            <a:r>
              <a:rPr lang="mk-MK" sz="1800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02/3108-372</a:t>
            </a:r>
          </a:p>
          <a:p>
            <a:pPr eaLnBrk="0" hangingPunct="0">
              <a:defRPr/>
            </a:pPr>
            <a:r>
              <a:rPr lang="mk-MK" sz="1800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02/3108-113</a:t>
            </a:r>
          </a:p>
          <a:p>
            <a:pPr eaLnBrk="0" hangingPunct="0">
              <a:defRPr/>
            </a:pPr>
            <a:r>
              <a:rPr lang="mk-MK" sz="1800" dirty="0" smtClean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02/3108-421</a:t>
            </a:r>
            <a:endParaRPr lang="mk-MK" sz="1800" dirty="0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  <a:p>
            <a:pPr eaLnBrk="0" hangingPunct="0">
              <a:defRPr/>
            </a:pPr>
            <a:endParaRPr lang="mk-MK" sz="1800" dirty="0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  <a:p>
            <a:pPr eaLnBrk="0" hangingPunct="0">
              <a:defRPr/>
            </a:pPr>
            <a:r>
              <a:rPr lang="mk-MK" sz="1800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Дирекција за статистика, </a:t>
            </a:r>
          </a:p>
          <a:p>
            <a:pPr eaLnBrk="0" hangingPunct="0">
              <a:defRPr/>
            </a:pPr>
            <a:r>
              <a:rPr lang="mk-MK" sz="1800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Народна банка на Република Македонија</a:t>
            </a:r>
            <a:endParaRPr lang="mk-MK" sz="1800" noProof="1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6878631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990600"/>
            <a:ext cx="73787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2800" b="1" dirty="0" smtClean="0">
                <a:latin typeface="Tahoma" pitchFamily="34" charset="0"/>
              </a:rPr>
              <a:t>                       </a:t>
            </a:r>
            <a:r>
              <a:rPr lang="mk-M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Содржина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104187" cy="449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mk-MK" sz="2000" dirty="0" smtClean="0">
                <a:latin typeface="Tahoma" pitchFamily="34" charset="0"/>
              </a:rPr>
              <a:t>Законска регулатива </a:t>
            </a:r>
            <a:endParaRPr lang="mk-MK" sz="2000" dirty="0">
              <a:latin typeface="Tahoma" pitchFamily="34" charset="0"/>
            </a:endParaRPr>
          </a:p>
          <a:p>
            <a:pPr algn="just"/>
            <a:r>
              <a:rPr lang="ru-RU" sz="2000" dirty="0" smtClean="0">
                <a:latin typeface="Tahoma" pitchFamily="34" charset="0"/>
              </a:rPr>
              <a:t>Меѓународни и европски стандарди за прибирање на податоци </a:t>
            </a:r>
          </a:p>
          <a:p>
            <a:pPr algn="just"/>
            <a:r>
              <a:rPr lang="mk-MK" sz="2000" dirty="0" smtClean="0">
                <a:latin typeface="Tahoma" pitchFamily="34" charset="0"/>
              </a:rPr>
              <a:t>Цели на прибирањето податоци за хартии од вредност по принципот хартија од вредност по хартија од вредност</a:t>
            </a:r>
          </a:p>
          <a:p>
            <a:pPr algn="just"/>
            <a:r>
              <a:rPr lang="ru-RU" sz="2000" dirty="0" smtClean="0"/>
              <a:t>Значење на статистиката за хартиите од вредност</a:t>
            </a:r>
            <a:endParaRPr lang="en-US" sz="2000" dirty="0"/>
          </a:p>
          <a:p>
            <a:pPr algn="just"/>
            <a:r>
              <a:rPr lang="mk-MK" sz="2000" dirty="0" smtClean="0"/>
              <a:t>Упатство за начинот и постапката на известување за состојбата и промените на вложувањата на резидентите во хартии од вредност на странските финансиски пазари</a:t>
            </a:r>
            <a:r>
              <a:rPr lang="mk-MK" sz="2000" dirty="0" smtClean="0">
                <a:latin typeface="Tahoma" pitchFamily="34" charset="0"/>
              </a:rPr>
              <a:t>:</a:t>
            </a:r>
          </a:p>
          <a:p>
            <a:pPr lvl="1" algn="just"/>
            <a:r>
              <a:rPr lang="mk-MK" sz="1800" dirty="0" smtClean="0">
                <a:latin typeface="Tahoma" pitchFamily="34" charset="0"/>
              </a:rPr>
              <a:t>Кој известува?</a:t>
            </a:r>
          </a:p>
          <a:p>
            <a:pPr lvl="1" algn="just"/>
            <a:r>
              <a:rPr lang="mk-MK" sz="1800" dirty="0" smtClean="0">
                <a:latin typeface="Tahoma" pitchFamily="34" charset="0"/>
              </a:rPr>
              <a:t>Начин на известување </a:t>
            </a:r>
          </a:p>
          <a:p>
            <a:pPr lvl="1" algn="just"/>
            <a:r>
              <a:rPr lang="mk-MK" sz="1800" dirty="0" smtClean="0">
                <a:latin typeface="Tahoma" pitchFamily="34" charset="0"/>
              </a:rPr>
              <a:t>Дефиниции</a:t>
            </a:r>
          </a:p>
          <a:p>
            <a:pPr lvl="1" algn="just"/>
            <a:r>
              <a:rPr lang="mk-MK" sz="1800" dirty="0" smtClean="0">
                <a:latin typeface="Tahoma" pitchFamily="34" charset="0"/>
              </a:rPr>
              <a:t>Обрасци ВХВ-1 и ВХВ-2</a:t>
            </a:r>
          </a:p>
          <a:p>
            <a:pPr lvl="1" algn="just"/>
            <a:r>
              <a:rPr lang="mk-MK" sz="1800" dirty="0" smtClean="0">
                <a:latin typeface="Tahoma" pitchFamily="34" charset="0"/>
              </a:rPr>
              <a:t>Пример</a:t>
            </a:r>
          </a:p>
          <a:p>
            <a:pPr marL="0" indent="0" eaLnBrk="1" hangingPunct="1">
              <a:buNone/>
            </a:pPr>
            <a:endParaRPr lang="mk-MK" sz="2800" dirty="0" smtClean="0">
              <a:latin typeface="Tahoma" pitchFamily="34" charset="0"/>
            </a:endParaRPr>
          </a:p>
          <a:p>
            <a:pPr marL="0" indent="0" eaLnBrk="1" hangingPunct="1">
              <a:buNone/>
            </a:pPr>
            <a:endParaRPr lang="mk-MK" sz="2800" dirty="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mk-M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Законска регулатива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algn="just"/>
            <a:r>
              <a:rPr lang="mk-MK" sz="1800" dirty="0" smtClean="0"/>
              <a:t>Закон за Народната Банка на Република Македонија</a:t>
            </a:r>
            <a:r>
              <a:rPr lang="en-US" sz="1800" dirty="0" smtClean="0"/>
              <a:t>- </a:t>
            </a:r>
            <a:r>
              <a:rPr lang="ru-RU" sz="1800" dirty="0" smtClean="0"/>
              <a:t>член </a:t>
            </a:r>
            <a:r>
              <a:rPr lang="ru-RU" sz="1800" dirty="0"/>
              <a:t>48 став 1 точка </a:t>
            </a:r>
            <a:r>
              <a:rPr lang="ru-RU" sz="1800" dirty="0" smtClean="0"/>
              <a:t>3</a:t>
            </a:r>
            <a:r>
              <a:rPr lang="mk-MK" sz="1800" dirty="0" smtClean="0"/>
              <a:t> </a:t>
            </a:r>
            <a:r>
              <a:rPr lang="mk-MK" sz="1800" dirty="0"/>
              <a:t>(„Службен весник на Република Македонија“ бр. 158/10, 123/12 и 43/14</a:t>
            </a:r>
            <a:r>
              <a:rPr lang="mk-MK" sz="1800" dirty="0" smtClean="0"/>
              <a:t>)</a:t>
            </a:r>
            <a:r>
              <a:rPr lang="en-US" sz="1800" dirty="0" smtClean="0"/>
              <a:t>;</a:t>
            </a:r>
          </a:p>
          <a:p>
            <a:pPr marL="0" indent="0" algn="just">
              <a:buNone/>
            </a:pPr>
            <a:endParaRPr lang="mk-MK" sz="1800" dirty="0" smtClean="0"/>
          </a:p>
          <a:p>
            <a:pPr algn="just"/>
            <a:r>
              <a:rPr lang="mk-MK" sz="1800" dirty="0" smtClean="0"/>
              <a:t>Закон за </a:t>
            </a:r>
            <a:r>
              <a:rPr lang="mk-MK" sz="1800" dirty="0"/>
              <a:t>д</a:t>
            </a:r>
            <a:r>
              <a:rPr lang="mk-MK" sz="1800" dirty="0" smtClean="0"/>
              <a:t>евизно работење</a:t>
            </a:r>
            <a:r>
              <a:rPr lang="en-US" sz="1800" dirty="0" smtClean="0"/>
              <a:t>- </a:t>
            </a:r>
            <a:r>
              <a:rPr lang="ru-RU" sz="1800" dirty="0" smtClean="0"/>
              <a:t>член </a:t>
            </a:r>
            <a:r>
              <a:rPr lang="ru-RU" sz="1800" dirty="0"/>
              <a:t>40 став 3 и член 14 став 3 и став </a:t>
            </a:r>
            <a:r>
              <a:rPr lang="ru-RU" sz="1800" dirty="0" smtClean="0"/>
              <a:t>9</a:t>
            </a:r>
            <a:r>
              <a:rPr lang="en-US" sz="1800" dirty="0" smtClean="0"/>
              <a:t> </a:t>
            </a:r>
            <a:r>
              <a:rPr lang="ru-RU" sz="1800" dirty="0" smtClean="0"/>
              <a:t>(„</a:t>
            </a:r>
            <a:r>
              <a:rPr lang="ru-RU" sz="1800" dirty="0"/>
              <a:t>Службен весник на Република Македонија“ бр. 34/01, 49/01, 103/01, 51/03, 81/08, 24/11, 135/11 и 188/13</a:t>
            </a:r>
            <a:r>
              <a:rPr lang="ru-RU" sz="1800" dirty="0" smtClean="0"/>
              <a:t>)</a:t>
            </a:r>
            <a:r>
              <a:rPr lang="en-US" sz="1800" dirty="0" smtClean="0"/>
              <a:t>;</a:t>
            </a:r>
          </a:p>
          <a:p>
            <a:pPr marL="0" indent="0" algn="just">
              <a:buNone/>
            </a:pPr>
            <a:endParaRPr lang="mk-MK" sz="1800" dirty="0" smtClean="0"/>
          </a:p>
          <a:p>
            <a:pPr algn="just"/>
            <a:r>
              <a:rPr lang="mk-MK" sz="1800" dirty="0" smtClean="0"/>
              <a:t>Одлука </a:t>
            </a:r>
            <a:r>
              <a:rPr lang="mk-MK" sz="1800" dirty="0"/>
              <a:t>за начинот и постапката на известување за трансакции со </a:t>
            </a:r>
            <a:r>
              <a:rPr lang="mk-MK" sz="1800" dirty="0" smtClean="0"/>
              <a:t>нерезиденти</a:t>
            </a:r>
            <a:r>
              <a:rPr lang="en-US" sz="1800" dirty="0" smtClean="0"/>
              <a:t>- </a:t>
            </a:r>
            <a:r>
              <a:rPr lang="mk-MK" sz="1800" dirty="0"/>
              <a:t>точка 9</a:t>
            </a:r>
            <a:r>
              <a:rPr lang="mk-MK" sz="1800" dirty="0" smtClean="0"/>
              <a:t> </a:t>
            </a:r>
            <a:r>
              <a:rPr lang="ru-RU" sz="1800" dirty="0"/>
              <a:t>(„Службен весник на Република Македонија“ бр. 87/14</a:t>
            </a:r>
            <a:r>
              <a:rPr lang="ru-RU" sz="1800" dirty="0" smtClean="0"/>
              <a:t>)</a:t>
            </a:r>
            <a:r>
              <a:rPr lang="en-US" sz="1800" dirty="0" smtClean="0"/>
              <a:t>, </a:t>
            </a:r>
            <a:r>
              <a:rPr lang="mk-MK" sz="1800" dirty="0" smtClean="0"/>
              <a:t>и</a:t>
            </a:r>
            <a:endParaRPr lang="en-US" sz="1800" dirty="0" smtClean="0"/>
          </a:p>
          <a:p>
            <a:pPr marL="0" indent="0" algn="just">
              <a:buNone/>
            </a:pPr>
            <a:endParaRPr lang="mk-MK" sz="1800" dirty="0"/>
          </a:p>
          <a:p>
            <a:pPr algn="just"/>
            <a:r>
              <a:rPr lang="mk-MK" sz="1800" dirty="0" smtClean="0"/>
              <a:t>Упатство за начинот и постапката на известување за состојбата и промените на вложувањата на резидентите во хартии од вредност на странските финансиски пазари </a:t>
            </a:r>
            <a:r>
              <a:rPr lang="ru-RU" sz="1800" dirty="0" smtClean="0"/>
              <a:t>(„Службен весник на Република Македонија“ бр. 108/14)</a:t>
            </a:r>
            <a:endParaRPr lang="mk-MK" sz="1800" dirty="0" smtClean="0"/>
          </a:p>
          <a:p>
            <a:pPr marL="0" indent="0" algn="just">
              <a:buNone/>
            </a:pPr>
            <a:endParaRPr lang="mk-MK" sz="2000" dirty="0" smtClean="0"/>
          </a:p>
          <a:p>
            <a:endParaRPr lang="mk-MK" sz="2000" dirty="0"/>
          </a:p>
        </p:txBody>
      </p:sp>
    </p:spTree>
    <p:extLst>
      <p:ext uri="{BB962C8B-B14F-4D97-AF65-F5344CB8AC3E}">
        <p14:creationId xmlns:p14="http://schemas.microsoft.com/office/powerpoint/2010/main" xmlns="" val="2581390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685800"/>
          </a:xfrm>
        </p:spPr>
        <p:txBody>
          <a:bodyPr/>
          <a:lstStyle/>
          <a:p>
            <a:r>
              <a:rPr lang="mk-M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Меѓународни и европски стандарди за прибирање на податоци</a:t>
            </a:r>
            <a:br>
              <a:rPr lang="mk-M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mk-MK" sz="2800" dirty="0"/>
              <a:t>	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105400"/>
          </a:xfrm>
        </p:spPr>
        <p:txBody>
          <a:bodyPr/>
          <a:lstStyle/>
          <a:p>
            <a:endParaRPr lang="en-US" sz="2000" dirty="0" smtClean="0"/>
          </a:p>
          <a:p>
            <a:pPr algn="just"/>
            <a:r>
              <a:rPr lang="mk-MK" sz="2000" dirty="0" smtClean="0"/>
              <a:t>Прирачник за платниот биланс и меѓународната инвестициска позиција - шесто издание</a:t>
            </a:r>
            <a:r>
              <a:rPr lang="en-US" sz="2000" dirty="0" smtClean="0"/>
              <a:t> (Balance of Payments and International Investment Position Manual 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edition, 2009, IMF)</a:t>
            </a:r>
            <a:endParaRPr lang="mk-MK" sz="2000" dirty="0" smtClean="0"/>
          </a:p>
          <a:p>
            <a:pPr algn="just"/>
            <a:r>
              <a:rPr lang="mk-MK" sz="2000" dirty="0" smtClean="0"/>
              <a:t>Прирачници за статистиката на хартии од вредност</a:t>
            </a:r>
            <a:r>
              <a:rPr lang="en-US" sz="2000" dirty="0" smtClean="0"/>
              <a:t> (Handbooks on securities statistics, BIS, ECB, IMF)</a:t>
            </a:r>
            <a:endParaRPr lang="mk-MK" sz="2000" dirty="0" smtClean="0"/>
          </a:p>
          <a:p>
            <a:pPr algn="just"/>
            <a:r>
              <a:rPr lang="mk-MK" sz="2000" dirty="0" smtClean="0"/>
              <a:t>ЕУ регулатива - </a:t>
            </a:r>
            <a:r>
              <a:rPr lang="en-US" sz="2000" dirty="0" smtClean="0"/>
              <a:t>Commission Regulation 555/2012 Community statistics concerning balance of payments, international trade in services and foreign direct investment (2012)</a:t>
            </a:r>
          </a:p>
          <a:p>
            <a:pPr algn="just"/>
            <a:r>
              <a:rPr lang="mk-MK" sz="2000" dirty="0" smtClean="0"/>
              <a:t>Упатство на ЕЦБ за екстерните статистики (</a:t>
            </a:r>
            <a:r>
              <a:rPr lang="en-US" sz="2000" dirty="0" smtClean="0"/>
              <a:t>Guidelines on the statistical reporting requirements of the ECB in the field of external statistics, 2012)</a:t>
            </a:r>
            <a:endParaRPr lang="mk-MK" sz="2000" dirty="0" smtClean="0"/>
          </a:p>
          <a:p>
            <a:pPr algn="just"/>
            <a:r>
              <a:rPr lang="mk-MK" sz="2000" dirty="0" smtClean="0"/>
              <a:t>Прирачник за портфолио инвестиции (</a:t>
            </a:r>
            <a:r>
              <a:rPr lang="en-US" sz="2000" dirty="0" smtClean="0"/>
              <a:t>Coordinated Portfolio Investment Survey Guide, 2002, IMF)</a:t>
            </a:r>
          </a:p>
          <a:p>
            <a:pPr algn="just"/>
            <a:endParaRPr lang="mk-MK" sz="2400" dirty="0" smtClean="0"/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741650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mk-MK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Цели на прибирањето податоци за хартии од вредност по принципот </a:t>
            </a:r>
            <a:r>
              <a:rPr lang="mk-MK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хартија од вредност по хартија од вредност</a:t>
            </a:r>
            <a:r>
              <a:rPr lang="mk-MK" sz="2400" b="1" dirty="0" smtClean="0">
                <a:latin typeface="Tahoma" pitchFamily="34" charset="0"/>
              </a:rPr>
              <a:t/>
            </a:r>
            <a:br>
              <a:rPr lang="mk-MK" sz="2400" b="1" dirty="0" smtClean="0">
                <a:latin typeface="Tahoma" pitchFamily="34" charset="0"/>
              </a:rPr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algn="just"/>
            <a:endParaRPr lang="mk-MK" sz="2000" dirty="0" smtClean="0"/>
          </a:p>
          <a:p>
            <a:pPr algn="just"/>
            <a:r>
              <a:rPr lang="mk-MK" sz="2000" dirty="0" smtClean="0"/>
              <a:t>Усогласување со измените на стандардите за статистичко известување согласно меѓународните прирачници на ММФ, ЕЦБ, БИС и др.</a:t>
            </a:r>
          </a:p>
          <a:p>
            <a:pPr algn="just">
              <a:buNone/>
            </a:pPr>
            <a:endParaRPr lang="mk-MK" sz="2000" dirty="0" smtClean="0"/>
          </a:p>
          <a:p>
            <a:pPr algn="just">
              <a:lnSpc>
                <a:spcPct val="70000"/>
              </a:lnSpc>
              <a:defRPr/>
            </a:pPr>
            <a:r>
              <a:rPr lang="mk-MK" sz="2000" dirty="0" smtClean="0"/>
              <a:t>Усогласување со статистичките практики во централните банки на земјите членки на ЕУ </a:t>
            </a:r>
          </a:p>
          <a:p>
            <a:pPr algn="just">
              <a:lnSpc>
                <a:spcPct val="70000"/>
              </a:lnSpc>
              <a:buNone/>
              <a:defRPr/>
            </a:pPr>
            <a:endParaRPr lang="en-US" sz="2000" dirty="0" smtClean="0"/>
          </a:p>
          <a:p>
            <a:pPr algn="just">
              <a:lnSpc>
                <a:spcPct val="70000"/>
              </a:lnSpc>
              <a:defRPr/>
            </a:pPr>
            <a:r>
              <a:rPr lang="mk-MK" sz="2000" dirty="0" smtClean="0"/>
              <a:t>Доставување на податоци за ХВ според стандардизирани форми на известување до одредени меѓународни институции</a:t>
            </a:r>
          </a:p>
          <a:p>
            <a:pPr algn="just">
              <a:lnSpc>
                <a:spcPct val="70000"/>
              </a:lnSpc>
              <a:buNone/>
              <a:defRPr/>
            </a:pPr>
            <a:endParaRPr lang="mk-MK" sz="2000" dirty="0" smtClean="0"/>
          </a:p>
          <a:p>
            <a:pPr algn="just"/>
            <a:r>
              <a:rPr lang="mk-MK" sz="2000" dirty="0" smtClean="0"/>
              <a:t>Подобар опфат на статистиката за хартиите од вредност во Р.М.</a:t>
            </a:r>
          </a:p>
          <a:p>
            <a:pPr algn="just">
              <a:buNone/>
            </a:pPr>
            <a:endParaRPr lang="mk-MK" sz="2000" dirty="0" smtClean="0"/>
          </a:p>
          <a:p>
            <a:pPr algn="just"/>
            <a:r>
              <a:rPr lang="mk-MK" sz="2000" dirty="0" smtClean="0"/>
              <a:t>Подобро следење на </a:t>
            </a:r>
            <a:r>
              <a:rPr lang="mk-MK" sz="2000" dirty="0" err="1" smtClean="0"/>
              <a:t>микро</a:t>
            </a:r>
            <a:r>
              <a:rPr lang="mk-MK" sz="2000" dirty="0" smtClean="0"/>
              <a:t> и макро финансиската стабилност и </a:t>
            </a:r>
            <a:r>
              <a:rPr lang="mk-MK" sz="2000" dirty="0" err="1" smtClean="0"/>
              <a:t>изложеноста</a:t>
            </a:r>
            <a:r>
              <a:rPr lang="mk-MK" sz="2000" dirty="0" smtClean="0"/>
              <a:t> кон екстерни ризици на ниво на целиот финансиски систем </a:t>
            </a:r>
          </a:p>
          <a:p>
            <a:endParaRPr lang="mk-MK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133424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mk-MK" sz="2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Значење на статистиката за хартиите од вредност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/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</a:b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24400"/>
          </a:xfrm>
        </p:spPr>
        <p:txBody>
          <a:bodyPr/>
          <a:lstStyle/>
          <a:p>
            <a:pPr marL="0" indent="0" algn="just">
              <a:buNone/>
            </a:pPr>
            <a:endParaRPr lang="en-US" sz="1800" dirty="0"/>
          </a:p>
          <a:p>
            <a:pPr algn="just"/>
            <a:r>
              <a:rPr lang="mk-MK" sz="2000" dirty="0" smtClean="0"/>
              <a:t>Забрзан </a:t>
            </a:r>
            <a:r>
              <a:rPr lang="mk-MK" sz="2000" dirty="0"/>
              <a:t>развој на финансиските пазари </a:t>
            </a:r>
            <a:r>
              <a:rPr lang="mk-MK" sz="2000" dirty="0" smtClean="0"/>
              <a:t>во последните декади </a:t>
            </a:r>
          </a:p>
          <a:p>
            <a:pPr algn="just"/>
            <a:r>
              <a:rPr lang="mk-MK" sz="2000" dirty="0" smtClean="0"/>
              <a:t>Зголемен </a:t>
            </a:r>
            <a:r>
              <a:rPr lang="mk-MK" sz="2000" dirty="0"/>
              <a:t>обем на финансиски </a:t>
            </a:r>
            <a:r>
              <a:rPr lang="mk-MK" sz="2000" dirty="0" smtClean="0"/>
              <a:t>трансакции</a:t>
            </a:r>
            <a:endParaRPr lang="en-US" sz="2000" dirty="0">
              <a:solidFill>
                <a:schemeClr val="accent6"/>
              </a:solidFill>
            </a:endParaRPr>
          </a:p>
          <a:p>
            <a:pPr algn="just"/>
            <a:r>
              <a:rPr lang="mk-MK" sz="2000" dirty="0" smtClean="0">
                <a:solidFill>
                  <a:schemeClr val="accent6"/>
                </a:solidFill>
              </a:rPr>
              <a:t>Зголемен обем на хартии од вредност издадени и тргувани на организирани пазари.</a:t>
            </a:r>
            <a:endParaRPr lang="en-US" sz="2000" dirty="0">
              <a:solidFill>
                <a:schemeClr val="accent6"/>
              </a:solidFill>
            </a:endParaRPr>
          </a:p>
          <a:p>
            <a:pPr algn="just"/>
            <a:r>
              <a:rPr lang="mk-MK" sz="2000" dirty="0" smtClean="0"/>
              <a:t>Статистиката на </a:t>
            </a:r>
            <a:r>
              <a:rPr lang="mk-MK" sz="2000" dirty="0"/>
              <a:t>хартии од вредност </a:t>
            </a:r>
            <a:r>
              <a:rPr lang="mk-MK" sz="2000" dirty="0" smtClean="0"/>
              <a:t>е значајна </a:t>
            </a:r>
            <a:r>
              <a:rPr lang="mk-MK" sz="2000" dirty="0"/>
              <a:t>за централните банки</a:t>
            </a:r>
            <a:r>
              <a:rPr lang="mk-MK" sz="2000" dirty="0" smtClean="0"/>
              <a:t>, бидејќи развојот </a:t>
            </a:r>
            <a:r>
              <a:rPr lang="mk-MK" sz="2000" dirty="0"/>
              <a:t>на пазарите на хартии од вредност </a:t>
            </a:r>
            <a:r>
              <a:rPr lang="mk-MK" sz="2000" dirty="0" smtClean="0"/>
              <a:t>влијае врз начинот на кој монетарната </a:t>
            </a:r>
            <a:r>
              <a:rPr lang="mk-MK" sz="2000" dirty="0"/>
              <a:t>политика </a:t>
            </a:r>
            <a:r>
              <a:rPr lang="mk-MK" sz="2000" dirty="0" smtClean="0"/>
              <a:t>се рефлектира врз целокупната економија.</a:t>
            </a:r>
            <a:endParaRPr lang="en-US" sz="2000" dirty="0" smtClean="0">
              <a:solidFill>
                <a:schemeClr val="accent6"/>
              </a:solidFill>
            </a:endParaRPr>
          </a:p>
          <a:p>
            <a:pPr algn="just"/>
            <a:r>
              <a:rPr lang="mk-MK" sz="2000" dirty="0" smtClean="0"/>
              <a:t>Статистиката на  </a:t>
            </a:r>
            <a:r>
              <a:rPr lang="mk-MK" sz="2000" dirty="0"/>
              <a:t>хартии од вредност </a:t>
            </a:r>
            <a:r>
              <a:rPr lang="mk-MK" sz="2000" dirty="0" smtClean="0"/>
              <a:t>е </a:t>
            </a:r>
            <a:r>
              <a:rPr lang="mk-MK" sz="2000" dirty="0"/>
              <a:t>исто така </a:t>
            </a:r>
            <a:r>
              <a:rPr lang="mk-MK" sz="2000" dirty="0" smtClean="0"/>
              <a:t>важна </a:t>
            </a:r>
            <a:r>
              <a:rPr lang="mk-MK" sz="2000" dirty="0"/>
              <a:t>за следење на финансиската </a:t>
            </a:r>
            <a:r>
              <a:rPr lang="mk-MK" sz="2000" dirty="0" smtClean="0"/>
              <a:t>стабилност на целокупниот финансиски систем.</a:t>
            </a:r>
            <a:endParaRPr lang="en-US" sz="2000" u="sng" dirty="0">
              <a:solidFill>
                <a:schemeClr val="accent6"/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003641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mk-MK" sz="2000" b="1" dirty="0" smtClean="0"/>
              <a:t> </a:t>
            </a:r>
            <a:r>
              <a:rPr lang="mk-MK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Упатство за начинот и постапката на известување за состојбата и промените на вложувањата на резидентите во хартии од вредност на странските финансиски пазари</a:t>
            </a:r>
            <a:endParaRPr lang="en-US" sz="20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mk-MK" sz="1600" dirty="0" smtClean="0"/>
          </a:p>
          <a:p>
            <a:pPr algn="ctr">
              <a:buNone/>
            </a:pPr>
            <a:r>
              <a:rPr lang="mk-MK" sz="1600" dirty="0" smtClean="0"/>
              <a:t>	</a:t>
            </a:r>
            <a:r>
              <a:rPr lang="mk-MK" sz="2000" b="1" dirty="0" smtClean="0"/>
              <a:t>Кој известува?</a:t>
            </a:r>
          </a:p>
          <a:p>
            <a:pPr algn="just">
              <a:buNone/>
            </a:pPr>
            <a:endParaRPr lang="mk-MK" sz="1600" dirty="0" smtClean="0"/>
          </a:p>
          <a:p>
            <a:pPr algn="just"/>
            <a:r>
              <a:rPr lang="mk-MK" sz="1900" dirty="0" smtClean="0"/>
              <a:t>Резидентите </a:t>
            </a:r>
            <a:r>
              <a:rPr lang="mk-MK" sz="1900" dirty="0"/>
              <a:t>кои согласно со закон можат да вложуваат во хартии од вредност на </a:t>
            </a:r>
            <a:r>
              <a:rPr lang="mk-MK" sz="1900" dirty="0" smtClean="0"/>
              <a:t>странските </a:t>
            </a:r>
            <a:r>
              <a:rPr lang="mk-MK" sz="1900" dirty="0"/>
              <a:t>финансиски </a:t>
            </a:r>
            <a:r>
              <a:rPr lang="mk-MK" sz="1900" dirty="0" smtClean="0"/>
              <a:t>пазари, ја </a:t>
            </a:r>
            <a:r>
              <a:rPr lang="mk-MK" sz="1900" dirty="0"/>
              <a:t>известуваат Народната банка за состојбата и промените на вложувањата во сите хартии од вредност тргувани на странските финансиски пазари, коишто ги имаат во своето портфолио.</a:t>
            </a:r>
            <a:endParaRPr lang="en-US" sz="19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9" y="4191000"/>
            <a:ext cx="287866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023709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mk-MK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Начин на известување</a:t>
            </a:r>
            <a:endParaRPr lang="en-US" sz="28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algn="just"/>
            <a:r>
              <a:rPr lang="ru-RU" sz="2400" dirty="0" smtClean="0"/>
              <a:t>Инвеститорите </a:t>
            </a:r>
            <a:r>
              <a:rPr lang="ru-RU" sz="2400" dirty="0"/>
              <a:t>ја известуваат Народната банка непосредно или </a:t>
            </a:r>
            <a:r>
              <a:rPr lang="ru-RU" sz="2400" dirty="0" smtClean="0"/>
              <a:t>посредно – посредното известување се врши преку регулаторите на </a:t>
            </a:r>
            <a:r>
              <a:rPr lang="mk-MK" sz="2400" dirty="0" smtClean="0"/>
              <a:t>друштвата за осигурување, инвестициските фондови и пензиските фондови</a:t>
            </a:r>
            <a:r>
              <a:rPr lang="en-US" sz="2400" dirty="0" smtClean="0"/>
              <a:t>.</a:t>
            </a:r>
            <a:endParaRPr lang="mk-MK" sz="2400" dirty="0" smtClean="0"/>
          </a:p>
          <a:p>
            <a:pPr algn="just"/>
            <a:r>
              <a:rPr lang="mk-MK" sz="2400" dirty="0" smtClean="0"/>
              <a:t>Точноста на доставените податоци и навременото известување претставува одговорност на инвеститорите. </a:t>
            </a:r>
          </a:p>
          <a:p>
            <a:pPr algn="just"/>
            <a:r>
              <a:rPr lang="mk-MK" sz="2400" dirty="0" smtClean="0"/>
              <a:t>Се известува </a:t>
            </a:r>
            <a:r>
              <a:rPr lang="mk-MK" sz="2400" dirty="0"/>
              <a:t>на месечна основа, најдоцна во рок од 20 (дваесет) дена по истекот на месецот за којшто се </a:t>
            </a:r>
            <a:r>
              <a:rPr lang="mk-MK" sz="2400" dirty="0" smtClean="0"/>
              <a:t>известува.</a:t>
            </a:r>
          </a:p>
          <a:p>
            <a:pPr algn="just"/>
            <a:r>
              <a:rPr lang="ru-RU" sz="2400" dirty="0" smtClean="0"/>
              <a:t>Известувањето </a:t>
            </a:r>
            <a:r>
              <a:rPr lang="ru-RU" sz="2400" dirty="0"/>
              <a:t>се врши во електронска </a:t>
            </a:r>
            <a:r>
              <a:rPr lang="ru-RU" sz="2400" dirty="0" smtClean="0"/>
              <a:t>форма.</a:t>
            </a:r>
          </a:p>
          <a:p>
            <a:pPr algn="just"/>
            <a:r>
              <a:rPr lang="ru-RU" sz="2400" dirty="0" smtClean="0"/>
              <a:t>Прв извештаен период е јануари 2015 година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164741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mk-MK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Начин на известување</a:t>
            </a:r>
            <a:endParaRPr lang="en-US" sz="28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 smtClean="0">
                <a:solidFill>
                  <a:schemeClr val="accent6"/>
                </a:solidFill>
              </a:rPr>
              <a:t>Се известува за сите странски хартии од вредност што инвеститорот ги има во своето портфолио како и за сите хартии од вредност коишто инвеститорот ги стекнал на странските финансиски пазари. </a:t>
            </a:r>
          </a:p>
          <a:p>
            <a:pPr algn="just"/>
            <a:r>
              <a:rPr lang="ru-RU" sz="2000" dirty="0" smtClean="0">
                <a:solidFill>
                  <a:schemeClr val="accent6"/>
                </a:solidFill>
              </a:rPr>
              <a:t>Се известува по принципот „хартија од вредност по хартија од вредност“, односно секој ред од обрасците треба да содржи податоци за секоја хартија од вредност. </a:t>
            </a:r>
          </a:p>
          <a:p>
            <a:pPr algn="just"/>
            <a:r>
              <a:rPr lang="ru-RU" sz="2000" dirty="0" smtClean="0">
                <a:solidFill>
                  <a:schemeClr val="accent6"/>
                </a:solidFill>
              </a:rPr>
              <a:t>Главен белег за идентификација на хартиите од вредност претставува нивниот код ИСИН, со исклучок на оние хартии од вредност коишто се издадени без оваа ознака.</a:t>
            </a:r>
          </a:p>
          <a:p>
            <a:pPr algn="just"/>
            <a:r>
              <a:rPr lang="ru-RU" sz="2000" dirty="0" smtClean="0">
                <a:solidFill>
                  <a:schemeClr val="accent6"/>
                </a:solidFill>
              </a:rPr>
              <a:t>Известувањето се врши во оригинална валута, односно во валутата на издавање на хартијата од вредност.</a:t>
            </a:r>
            <a:endParaRPr lang="en-US" sz="20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004465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Prezentacija s-b-s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NBRM Th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RM_prezentacija_Thma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BRM Th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ED40DE13E8A1E4581A4FBFE2EFDDBCF" ma:contentTypeVersion="0" ma:contentTypeDescription="Креирај нов документ." ma:contentTypeScope="" ma:versionID="a4c0294c2bd0902ed02c8a5e223c87c5">
  <xsd:schema xmlns:xsd="http://www.w3.org/2001/XMLSchema" xmlns:p="http://schemas.microsoft.com/office/2006/metadata/properties" targetNamespace="http://schemas.microsoft.com/office/2006/metadata/properties" ma:root="true" ma:fieldsID="cbd8e653fed0b352bb2996bf72a0736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Вид содржина" ma:readOnly="true"/>
        <xsd:element ref="dc:title" minOccurs="0" maxOccurs="1" ma:index="4" ma:displayName="Наслов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D96D396-154E-47DD-9CD3-8FBB52462935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2652D0D-EEDA-4A62-AED2-2713756A72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208C08-289D-4E9A-9735-5ABF291D9A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Prezentacija s-b-s</Template>
  <TotalTime>856</TotalTime>
  <Words>1415</Words>
  <Application>Microsoft Office PowerPoint</Application>
  <PresentationFormat>On-screen Show (4:3)</PresentationFormat>
  <Paragraphs>1260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Prezentacija s-b-s</vt:lpstr>
      <vt:lpstr>NBRM_prezentacija_Thma</vt:lpstr>
      <vt:lpstr>Worksheet</vt:lpstr>
      <vt:lpstr>Статистика на хартии од вредност по принципот  хартија од вредност по хартија од вредност </vt:lpstr>
      <vt:lpstr>                       Содржина</vt:lpstr>
      <vt:lpstr>Законска регулатива </vt:lpstr>
      <vt:lpstr>Меѓународни и европски стандарди за прибирање на податоци  </vt:lpstr>
      <vt:lpstr>Цели на прибирањето податоци за хартии од вредност по принципот хартија од вредност по хартија од вредност </vt:lpstr>
      <vt:lpstr>Значење на статистиката за хартиите од вредност </vt:lpstr>
      <vt:lpstr> Упатство за начинот и постапката на известување за состојбата и промените на вложувањата на резидентите во хартии од вредност на странските финансиски пазари</vt:lpstr>
      <vt:lpstr>Начин на известување</vt:lpstr>
      <vt:lpstr>Начин на известување</vt:lpstr>
      <vt:lpstr>Дефиниции</vt:lpstr>
      <vt:lpstr>Обрасци за известување   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Статистика на хартии од вредност по принципот  security by security</dc:title>
  <dc:creator>Narodna Banka na RM</dc:creator>
  <cp:lastModifiedBy>NBRM</cp:lastModifiedBy>
  <cp:revision>72</cp:revision>
  <cp:lastPrinted>1601-01-01T00:00:00Z</cp:lastPrinted>
  <dcterms:created xsi:type="dcterms:W3CDTF">2014-09-03T10:19:10Z</dcterms:created>
  <dcterms:modified xsi:type="dcterms:W3CDTF">2014-09-30T08:10:42Z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0x010100DED40DE13E8A1E4581A4FBFE2EFDDBCF</vt:lpwstr>
  </property>
  <property fmtid="{D5CDD505-2E9C-101B-9397-08002B2CF9AE}" pid="3" name="TemplateUrl">
    <vt:lpwstr/>
  </property>
  <property fmtid="{D5CDD505-2E9C-101B-9397-08002B2CF9AE}" pid="4" name="xd_Signature">
    <vt:bool>false</vt:bool>
  </property>
  <property fmtid="{D5CDD505-2E9C-101B-9397-08002B2CF9AE}" pid="5" name="xd_ProgID">
    <vt:lpwstr/>
  </property>
</Properties>
</file>