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handoutMasterIdLst>
    <p:handoutMasterId r:id="rId40"/>
  </p:handoutMasterIdLst>
  <p:sldIdLst>
    <p:sldId id="328" r:id="rId5"/>
    <p:sldId id="292" r:id="rId6"/>
    <p:sldId id="369" r:id="rId7"/>
    <p:sldId id="295" r:id="rId8"/>
    <p:sldId id="329" r:id="rId9"/>
    <p:sldId id="331" r:id="rId10"/>
    <p:sldId id="330" r:id="rId11"/>
    <p:sldId id="334" r:id="rId12"/>
    <p:sldId id="333" r:id="rId13"/>
    <p:sldId id="335" r:id="rId14"/>
    <p:sldId id="367" r:id="rId15"/>
    <p:sldId id="368" r:id="rId16"/>
    <p:sldId id="337" r:id="rId17"/>
    <p:sldId id="338" r:id="rId18"/>
    <p:sldId id="359" r:id="rId19"/>
    <p:sldId id="348" r:id="rId20"/>
    <p:sldId id="343" r:id="rId21"/>
    <p:sldId id="360" r:id="rId22"/>
    <p:sldId id="344" r:id="rId23"/>
    <p:sldId id="346" r:id="rId24"/>
    <p:sldId id="355" r:id="rId25"/>
    <p:sldId id="361" r:id="rId26"/>
    <p:sldId id="362" r:id="rId27"/>
    <p:sldId id="349" r:id="rId28"/>
    <p:sldId id="350" r:id="rId29"/>
    <p:sldId id="351" r:id="rId30"/>
    <p:sldId id="363" r:id="rId31"/>
    <p:sldId id="352" r:id="rId32"/>
    <p:sldId id="353" r:id="rId33"/>
    <p:sldId id="354" r:id="rId34"/>
    <p:sldId id="364" r:id="rId35"/>
    <p:sldId id="365" r:id="rId36"/>
    <p:sldId id="366" r:id="rId37"/>
    <p:sldId id="327" r:id="rId38"/>
  </p:sldIdLst>
  <p:sldSz cx="9144000" cy="6858000" type="screen4x3"/>
  <p:notesSz cx="6858000" cy="9926638"/>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41" userDrawn="1">
          <p15:clr>
            <a:srgbClr val="A4A3A4"/>
          </p15:clr>
        </p15:guide>
        <p15:guide id="3" orient="horz" pos="3126">
          <p15:clr>
            <a:srgbClr val="A4A3A4"/>
          </p15:clr>
        </p15:guide>
        <p15:guide id="4"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jaPe" initials="M" lastIdx="16" clrIdx="0"/>
  <p:cmAuthor id="1" name="Emilija Petreska" initials="EP"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99FF"/>
    <a:srgbClr val="0099CC"/>
    <a:srgbClr val="CCECFF"/>
    <a:srgbClr val="FFECC5"/>
    <a:srgbClr val="FFE2A7"/>
    <a:srgbClr val="FFCC66"/>
    <a:srgbClr val="99CCFF"/>
    <a:srgbClr val="003366"/>
    <a:srgbClr val="E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718" autoAdjust="0"/>
  </p:normalViewPr>
  <p:slideViewPr>
    <p:cSldViewPr>
      <p:cViewPr varScale="1">
        <p:scale>
          <a:sx n="101" d="100"/>
          <a:sy n="101" d="100"/>
        </p:scale>
        <p:origin x="126"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2" d="100"/>
          <a:sy n="52" d="100"/>
        </p:scale>
        <p:origin x="-1956" y="-96"/>
      </p:cViewPr>
      <p:guideLst>
        <p:guide orient="horz" pos="3109"/>
        <p:guide pos="2141"/>
        <p:guide orient="horz" pos="3126"/>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2547" cy="496888"/>
          </a:xfrm>
          <a:prstGeom prst="rect">
            <a:avLst/>
          </a:prstGeom>
          <a:noFill/>
          <a:ln w="9525">
            <a:noFill/>
            <a:miter lim="800000"/>
            <a:headEnd/>
            <a:tailEnd/>
          </a:ln>
          <a:effectLst/>
        </p:spPr>
        <p:txBody>
          <a:bodyPr vert="horz" wrap="square" lIns="92062" tIns="46031" rIns="92062" bIns="46031" numCol="1" anchor="t" anchorCtr="0" compatLnSpc="1">
            <a:prstTxWarp prst="textNoShape">
              <a:avLst/>
            </a:prstTxWarp>
          </a:bodyPr>
          <a:lstStyle>
            <a:lvl1pPr>
              <a:defRPr sz="1200" smtClean="0"/>
            </a:lvl1pPr>
          </a:lstStyle>
          <a:p>
            <a:pPr>
              <a:defRPr/>
            </a:pPr>
            <a:endParaRPr lang="en-US" dirty="0">
              <a:latin typeface="Tahoma" pitchFamily="34" charset="0"/>
              <a:cs typeface="Tahoma" pitchFamily="34" charset="0"/>
            </a:endParaRPr>
          </a:p>
        </p:txBody>
      </p:sp>
      <p:sp>
        <p:nvSpPr>
          <p:cNvPr id="63491" name="Rectangle 3"/>
          <p:cNvSpPr>
            <a:spLocks noGrp="1" noChangeArrowheads="1"/>
          </p:cNvSpPr>
          <p:nvPr>
            <p:ph type="dt" sz="quarter" idx="1"/>
          </p:nvPr>
        </p:nvSpPr>
        <p:spPr bwMode="auto">
          <a:xfrm>
            <a:off x="3883852" y="0"/>
            <a:ext cx="2972547" cy="496888"/>
          </a:xfrm>
          <a:prstGeom prst="rect">
            <a:avLst/>
          </a:prstGeom>
          <a:noFill/>
          <a:ln w="9525">
            <a:noFill/>
            <a:miter lim="800000"/>
            <a:headEnd/>
            <a:tailEnd/>
          </a:ln>
          <a:effectLst/>
        </p:spPr>
        <p:txBody>
          <a:bodyPr vert="horz" wrap="square" lIns="92062" tIns="46031" rIns="92062" bIns="46031" numCol="1" anchor="t" anchorCtr="0" compatLnSpc="1">
            <a:prstTxWarp prst="textNoShape">
              <a:avLst/>
            </a:prstTxWarp>
          </a:bodyPr>
          <a:lstStyle>
            <a:lvl1pPr algn="r">
              <a:defRPr sz="1200" smtClean="0"/>
            </a:lvl1pPr>
          </a:lstStyle>
          <a:p>
            <a:pPr>
              <a:defRPr/>
            </a:pPr>
            <a:endParaRPr lang="en-US" dirty="0">
              <a:latin typeface="Tahoma" pitchFamily="34" charset="0"/>
              <a:cs typeface="Tahoma" pitchFamily="34" charset="0"/>
            </a:endParaRPr>
          </a:p>
        </p:txBody>
      </p:sp>
      <p:sp>
        <p:nvSpPr>
          <p:cNvPr id="63492" name="Rectangle 4"/>
          <p:cNvSpPr>
            <a:spLocks noGrp="1" noChangeArrowheads="1"/>
          </p:cNvSpPr>
          <p:nvPr>
            <p:ph type="ftr" sz="quarter" idx="2"/>
          </p:nvPr>
        </p:nvSpPr>
        <p:spPr bwMode="auto">
          <a:xfrm>
            <a:off x="0" y="9428164"/>
            <a:ext cx="2972547" cy="496887"/>
          </a:xfrm>
          <a:prstGeom prst="rect">
            <a:avLst/>
          </a:prstGeom>
          <a:noFill/>
          <a:ln w="9525">
            <a:noFill/>
            <a:miter lim="800000"/>
            <a:headEnd/>
            <a:tailEnd/>
          </a:ln>
          <a:effectLst/>
        </p:spPr>
        <p:txBody>
          <a:bodyPr vert="horz" wrap="square" lIns="92062" tIns="46031" rIns="92062" bIns="46031" numCol="1" anchor="b" anchorCtr="0" compatLnSpc="1">
            <a:prstTxWarp prst="textNoShape">
              <a:avLst/>
            </a:prstTxWarp>
          </a:bodyPr>
          <a:lstStyle>
            <a:lvl1pPr>
              <a:defRPr sz="1200" smtClean="0"/>
            </a:lvl1pPr>
          </a:lstStyle>
          <a:p>
            <a:pPr>
              <a:defRPr/>
            </a:pPr>
            <a:endParaRPr lang="en-US" dirty="0">
              <a:latin typeface="Tahoma" pitchFamily="34" charset="0"/>
              <a:cs typeface="Tahoma" pitchFamily="34" charset="0"/>
            </a:endParaRPr>
          </a:p>
        </p:txBody>
      </p:sp>
      <p:sp>
        <p:nvSpPr>
          <p:cNvPr id="63493" name="Rectangle 5"/>
          <p:cNvSpPr>
            <a:spLocks noGrp="1" noChangeArrowheads="1"/>
          </p:cNvSpPr>
          <p:nvPr>
            <p:ph type="sldNum" sz="quarter" idx="3"/>
          </p:nvPr>
        </p:nvSpPr>
        <p:spPr bwMode="auto">
          <a:xfrm>
            <a:off x="3883852" y="9428164"/>
            <a:ext cx="2972547" cy="496887"/>
          </a:xfrm>
          <a:prstGeom prst="rect">
            <a:avLst/>
          </a:prstGeom>
          <a:noFill/>
          <a:ln w="9525">
            <a:noFill/>
            <a:miter lim="800000"/>
            <a:headEnd/>
            <a:tailEnd/>
          </a:ln>
          <a:effectLst/>
        </p:spPr>
        <p:txBody>
          <a:bodyPr vert="horz" wrap="square" lIns="92062" tIns="46031" rIns="92062" bIns="46031" numCol="1" anchor="b" anchorCtr="0" compatLnSpc="1">
            <a:prstTxWarp prst="textNoShape">
              <a:avLst/>
            </a:prstTxWarp>
          </a:bodyPr>
          <a:lstStyle>
            <a:lvl1pPr algn="r">
              <a:defRPr sz="1200" smtClean="0"/>
            </a:lvl1pPr>
          </a:lstStyle>
          <a:p>
            <a:pPr>
              <a:defRPr/>
            </a:pPr>
            <a:fld id="{F9A0D5D0-1DAF-4C0D-8C26-13D95BFD1E65}" type="slidenum">
              <a:rPr lang="en-US">
                <a:latin typeface="Tahoma" pitchFamily="34" charset="0"/>
                <a:cs typeface="Tahoma" pitchFamily="34" charset="0"/>
              </a:rPr>
              <a:pPr>
                <a:defRPr/>
              </a:pPr>
              <a:t>‹#›</a:t>
            </a:fld>
            <a:endParaRPr lang="en-US" dirty="0">
              <a:latin typeface="Tahoma" pitchFamily="34" charset="0"/>
              <a:cs typeface="Tahoma" pitchFamily="34" charset="0"/>
            </a:endParaRPr>
          </a:p>
        </p:txBody>
      </p:sp>
    </p:spTree>
    <p:extLst>
      <p:ext uri="{BB962C8B-B14F-4D97-AF65-F5344CB8AC3E}">
        <p14:creationId xmlns:p14="http://schemas.microsoft.com/office/powerpoint/2010/main" val="2311277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2547" cy="496888"/>
          </a:xfrm>
          <a:prstGeom prst="rect">
            <a:avLst/>
          </a:prstGeom>
          <a:noFill/>
          <a:ln w="9525">
            <a:noFill/>
            <a:miter lim="800000"/>
            <a:headEnd/>
            <a:tailEnd/>
          </a:ln>
          <a:effectLst/>
        </p:spPr>
        <p:txBody>
          <a:bodyPr vert="horz" wrap="square" lIns="92062" tIns="46031" rIns="92062" bIns="46031" numCol="1" anchor="t" anchorCtr="0" compatLnSpc="1">
            <a:prstTxWarp prst="textNoShape">
              <a:avLst/>
            </a:prstTxWarp>
          </a:bodyPr>
          <a:lstStyle>
            <a:lvl1pPr>
              <a:defRPr sz="1200" smtClean="0">
                <a:latin typeface="Tahoma" pitchFamily="34" charset="0"/>
                <a:cs typeface="Tahoma" pitchFamily="34" charset="0"/>
              </a:defRPr>
            </a:lvl1pPr>
          </a:lstStyle>
          <a:p>
            <a:pPr>
              <a:defRPr/>
            </a:pPr>
            <a:endParaRPr lang="mk-MK"/>
          </a:p>
        </p:txBody>
      </p:sp>
      <p:sp>
        <p:nvSpPr>
          <p:cNvPr id="46083" name="Rectangle 3"/>
          <p:cNvSpPr>
            <a:spLocks noGrp="1" noChangeArrowheads="1"/>
          </p:cNvSpPr>
          <p:nvPr>
            <p:ph type="dt" idx="1"/>
          </p:nvPr>
        </p:nvSpPr>
        <p:spPr bwMode="auto">
          <a:xfrm>
            <a:off x="3883852" y="0"/>
            <a:ext cx="2972547" cy="496888"/>
          </a:xfrm>
          <a:prstGeom prst="rect">
            <a:avLst/>
          </a:prstGeom>
          <a:noFill/>
          <a:ln w="9525">
            <a:noFill/>
            <a:miter lim="800000"/>
            <a:headEnd/>
            <a:tailEnd/>
          </a:ln>
          <a:effectLst/>
        </p:spPr>
        <p:txBody>
          <a:bodyPr vert="horz" wrap="square" lIns="92062" tIns="46031" rIns="92062" bIns="46031" numCol="1" anchor="t" anchorCtr="0" compatLnSpc="1">
            <a:prstTxWarp prst="textNoShape">
              <a:avLst/>
            </a:prstTxWarp>
          </a:bodyPr>
          <a:lstStyle>
            <a:lvl1pPr algn="r">
              <a:defRPr sz="1200" smtClean="0">
                <a:latin typeface="Tahoma" pitchFamily="34" charset="0"/>
                <a:cs typeface="Tahoma" pitchFamily="34" charset="0"/>
              </a:defRPr>
            </a:lvl1pPr>
          </a:lstStyle>
          <a:p>
            <a:pPr>
              <a:defRPr/>
            </a:pPr>
            <a:endParaRPr lang="mk-MK"/>
          </a:p>
        </p:txBody>
      </p:sp>
      <p:sp>
        <p:nvSpPr>
          <p:cNvPr id="5124" name="Rectangle 4"/>
          <p:cNvSpPr>
            <a:spLocks noGrp="1" noRot="1" noChangeAspect="1" noChangeArrowheads="1" noTextEdit="1"/>
          </p:cNvSpPr>
          <p:nvPr>
            <p:ph type="sldImg" idx="2"/>
          </p:nvPr>
        </p:nvSpPr>
        <p:spPr bwMode="auto">
          <a:xfrm>
            <a:off x="947738" y="744538"/>
            <a:ext cx="4962525" cy="3722687"/>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685480" y="4714876"/>
            <a:ext cx="5487041" cy="4467225"/>
          </a:xfrm>
          <a:prstGeom prst="rect">
            <a:avLst/>
          </a:prstGeom>
          <a:noFill/>
          <a:ln w="9525">
            <a:noFill/>
            <a:miter lim="800000"/>
            <a:headEnd/>
            <a:tailEnd/>
          </a:ln>
          <a:effectLst/>
        </p:spPr>
        <p:txBody>
          <a:bodyPr vert="horz" wrap="square" lIns="92062" tIns="46031" rIns="92062" bIns="46031" numCol="1" anchor="t" anchorCtr="0" compatLnSpc="1">
            <a:prstTxWarp prst="textNoShape">
              <a:avLst/>
            </a:prstTxWarp>
          </a:bodyPr>
          <a:lstStyle/>
          <a:p>
            <a:pPr lvl="0"/>
            <a:r>
              <a:rPr lang="mk-MK" noProof="0" smtClean="0"/>
              <a:t>Click to edit Master text styles</a:t>
            </a:r>
          </a:p>
          <a:p>
            <a:pPr lvl="1"/>
            <a:r>
              <a:rPr lang="mk-MK" noProof="0" smtClean="0"/>
              <a:t>Second level</a:t>
            </a:r>
          </a:p>
          <a:p>
            <a:pPr lvl="2"/>
            <a:r>
              <a:rPr lang="mk-MK" noProof="0" smtClean="0"/>
              <a:t>Third level</a:t>
            </a:r>
          </a:p>
          <a:p>
            <a:pPr lvl="3"/>
            <a:r>
              <a:rPr lang="mk-MK" noProof="0" smtClean="0"/>
              <a:t>Fourth level</a:t>
            </a:r>
          </a:p>
          <a:p>
            <a:pPr lvl="4"/>
            <a:r>
              <a:rPr lang="mk-MK" noProof="0" smtClean="0"/>
              <a:t>Fifth level</a:t>
            </a:r>
          </a:p>
        </p:txBody>
      </p:sp>
      <p:sp>
        <p:nvSpPr>
          <p:cNvPr id="46086" name="Rectangle 6"/>
          <p:cNvSpPr>
            <a:spLocks noGrp="1" noChangeArrowheads="1"/>
          </p:cNvSpPr>
          <p:nvPr>
            <p:ph type="ftr" sz="quarter" idx="4"/>
          </p:nvPr>
        </p:nvSpPr>
        <p:spPr bwMode="auto">
          <a:xfrm>
            <a:off x="0" y="9428164"/>
            <a:ext cx="2972547" cy="496887"/>
          </a:xfrm>
          <a:prstGeom prst="rect">
            <a:avLst/>
          </a:prstGeom>
          <a:noFill/>
          <a:ln w="9525">
            <a:noFill/>
            <a:miter lim="800000"/>
            <a:headEnd/>
            <a:tailEnd/>
          </a:ln>
          <a:effectLst/>
        </p:spPr>
        <p:txBody>
          <a:bodyPr vert="horz" wrap="square" lIns="92062" tIns="46031" rIns="92062" bIns="46031" numCol="1" anchor="b" anchorCtr="0" compatLnSpc="1">
            <a:prstTxWarp prst="textNoShape">
              <a:avLst/>
            </a:prstTxWarp>
          </a:bodyPr>
          <a:lstStyle>
            <a:lvl1pPr>
              <a:defRPr sz="1200" smtClean="0">
                <a:latin typeface="Tahoma" pitchFamily="34" charset="0"/>
                <a:cs typeface="Tahoma" pitchFamily="34" charset="0"/>
              </a:defRPr>
            </a:lvl1pPr>
          </a:lstStyle>
          <a:p>
            <a:pPr>
              <a:defRPr/>
            </a:pPr>
            <a:endParaRPr lang="mk-MK"/>
          </a:p>
        </p:txBody>
      </p:sp>
      <p:sp>
        <p:nvSpPr>
          <p:cNvPr id="46087" name="Rectangle 7"/>
          <p:cNvSpPr>
            <a:spLocks noGrp="1" noChangeArrowheads="1"/>
          </p:cNvSpPr>
          <p:nvPr>
            <p:ph type="sldNum" sz="quarter" idx="5"/>
          </p:nvPr>
        </p:nvSpPr>
        <p:spPr bwMode="auto">
          <a:xfrm>
            <a:off x="3883852" y="9428164"/>
            <a:ext cx="2972547" cy="496887"/>
          </a:xfrm>
          <a:prstGeom prst="rect">
            <a:avLst/>
          </a:prstGeom>
          <a:noFill/>
          <a:ln w="9525">
            <a:noFill/>
            <a:miter lim="800000"/>
            <a:headEnd/>
            <a:tailEnd/>
          </a:ln>
          <a:effectLst/>
        </p:spPr>
        <p:txBody>
          <a:bodyPr vert="horz" wrap="square" lIns="92062" tIns="46031" rIns="92062" bIns="46031" numCol="1" anchor="b" anchorCtr="0" compatLnSpc="1">
            <a:prstTxWarp prst="textNoShape">
              <a:avLst/>
            </a:prstTxWarp>
          </a:bodyPr>
          <a:lstStyle>
            <a:lvl1pPr algn="r">
              <a:defRPr sz="1200" smtClean="0">
                <a:latin typeface="Tahoma" pitchFamily="34" charset="0"/>
                <a:cs typeface="Tahoma" pitchFamily="34" charset="0"/>
              </a:defRPr>
            </a:lvl1pPr>
          </a:lstStyle>
          <a:p>
            <a:pPr>
              <a:defRPr/>
            </a:pPr>
            <a:fld id="{643E0D61-3BC9-41ED-8DCF-DF3ECC3CE115}" type="slidenum">
              <a:rPr lang="mk-MK" smtClean="0"/>
              <a:pPr>
                <a:defRPr/>
              </a:pPr>
              <a:t>‹#›</a:t>
            </a:fld>
            <a:endParaRPr lang="mk-MK"/>
          </a:p>
        </p:txBody>
      </p:sp>
    </p:spTree>
    <p:extLst>
      <p:ext uri="{BB962C8B-B14F-4D97-AF65-F5344CB8AC3E}">
        <p14:creationId xmlns:p14="http://schemas.microsoft.com/office/powerpoint/2010/main" val="5299531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ahoma" pitchFamily="34" charset="0"/>
        <a:ea typeface="+mn-ea"/>
        <a:cs typeface="Tahoma" pitchFamily="34" charset="0"/>
      </a:defRPr>
    </a:lvl1pPr>
    <a:lvl2pPr marL="457200" algn="l" rtl="0" eaLnBrk="0" fontAlgn="base" hangingPunct="0">
      <a:spcBef>
        <a:spcPct val="30000"/>
      </a:spcBef>
      <a:spcAft>
        <a:spcPct val="0"/>
      </a:spcAft>
      <a:defRPr kumimoji="1" sz="1200" kern="1200">
        <a:solidFill>
          <a:schemeClr val="tx1"/>
        </a:solidFill>
        <a:latin typeface="Tahoma" pitchFamily="34" charset="0"/>
        <a:ea typeface="+mn-ea"/>
        <a:cs typeface="Tahoma" pitchFamily="34" charset="0"/>
      </a:defRPr>
    </a:lvl2pPr>
    <a:lvl3pPr marL="914400" algn="l" rtl="0" eaLnBrk="0" fontAlgn="base" hangingPunct="0">
      <a:spcBef>
        <a:spcPct val="30000"/>
      </a:spcBef>
      <a:spcAft>
        <a:spcPct val="0"/>
      </a:spcAft>
      <a:defRPr kumimoji="1" sz="1200" kern="1200">
        <a:solidFill>
          <a:schemeClr val="tx1"/>
        </a:solidFill>
        <a:latin typeface="Tahoma" pitchFamily="34" charset="0"/>
        <a:ea typeface="+mn-ea"/>
        <a:cs typeface="Tahoma" pitchFamily="34" charset="0"/>
      </a:defRPr>
    </a:lvl3pPr>
    <a:lvl4pPr marL="1371600" algn="l" rtl="0" eaLnBrk="0" fontAlgn="base" hangingPunct="0">
      <a:spcBef>
        <a:spcPct val="30000"/>
      </a:spcBef>
      <a:spcAft>
        <a:spcPct val="0"/>
      </a:spcAft>
      <a:defRPr kumimoji="1" sz="1200" kern="1200">
        <a:solidFill>
          <a:schemeClr val="tx1"/>
        </a:solidFill>
        <a:latin typeface="Tahoma" pitchFamily="34" charset="0"/>
        <a:ea typeface="+mn-ea"/>
        <a:cs typeface="Tahoma" pitchFamily="34" charset="0"/>
      </a:defRPr>
    </a:lvl4pPr>
    <a:lvl5pPr marL="1828800" algn="l" rtl="0" eaLnBrk="0" fontAlgn="base" hangingPunct="0">
      <a:spcBef>
        <a:spcPct val="30000"/>
      </a:spcBef>
      <a:spcAft>
        <a:spcPct val="0"/>
      </a:spcAft>
      <a:defRPr kumimoji="1" sz="1200" kern="1200">
        <a:solidFill>
          <a:schemeClr val="tx1"/>
        </a:solidFill>
        <a:latin typeface="Tahoma" pitchFamily="34" charset="0"/>
        <a:ea typeface="+mn-ea"/>
        <a:cs typeface="Tahom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xfrm>
            <a:off x="947738" y="744538"/>
            <a:ext cx="4962525" cy="3722687"/>
          </a:xfrm>
          <a:ln/>
        </p:spPr>
      </p:sp>
      <p:sp>
        <p:nvSpPr>
          <p:cNvPr id="40962" name="Notes Placeholder 2"/>
          <p:cNvSpPr>
            <a:spLocks noGrp="1"/>
          </p:cNvSpPr>
          <p:nvPr>
            <p:ph type="body" idx="1"/>
          </p:nvPr>
        </p:nvSpPr>
        <p:spPr>
          <a:noFill/>
          <a:ln/>
        </p:spPr>
        <p:txBody>
          <a:bodyPr/>
          <a:lstStyle/>
          <a:p>
            <a:endParaRPr lang="mk-MK" smtClean="0"/>
          </a:p>
        </p:txBody>
      </p:sp>
      <p:sp>
        <p:nvSpPr>
          <p:cNvPr id="40963" name="Slide Number Placeholder 3"/>
          <p:cNvSpPr>
            <a:spLocks noGrp="1"/>
          </p:cNvSpPr>
          <p:nvPr>
            <p:ph type="sldNum" sz="quarter" idx="5"/>
          </p:nvPr>
        </p:nvSpPr>
        <p:spPr>
          <a:noFill/>
        </p:spPr>
        <p:txBody>
          <a:bodyPr/>
          <a:lstStyle/>
          <a:p>
            <a:fld id="{B25A7EB1-43E9-4612-9792-B8E03E600DCA}" type="slidenum">
              <a:rPr lang="mk-MK" smtClean="0"/>
              <a:pPr/>
              <a:t>1</a:t>
            </a:fld>
            <a:endParaRPr lang="mk-MK" smtClean="0"/>
          </a:p>
        </p:txBody>
      </p:sp>
    </p:spTree>
    <p:extLst>
      <p:ext uri="{BB962C8B-B14F-4D97-AF65-F5344CB8AC3E}">
        <p14:creationId xmlns:p14="http://schemas.microsoft.com/office/powerpoint/2010/main" val="39260524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cstate="print"/>
          <a:srcRect/>
          <a:stretch>
            <a:fillRect/>
          </a:stretch>
        </p:blipFill>
        <p:spPr bwMode="auto">
          <a:xfrm>
            <a:off x="-26988" y="-15875"/>
            <a:ext cx="9170988" cy="701675"/>
          </a:xfrm>
          <a:prstGeom prst="rect">
            <a:avLst/>
          </a:prstGeom>
          <a:noFill/>
          <a:ln w="9525">
            <a:noFill/>
            <a:miter lim="800000"/>
            <a:headEnd/>
            <a:tailEnd/>
          </a:ln>
          <a:effectLst/>
        </p:spPr>
      </p:pic>
      <p:sp>
        <p:nvSpPr>
          <p:cNvPr id="5" name="Rectangle 230"/>
          <p:cNvSpPr>
            <a:spLocks noChangeArrowheads="1"/>
          </p:cNvSpPr>
          <p:nvPr/>
        </p:nvSpPr>
        <p:spPr bwMode="auto">
          <a:xfrm>
            <a:off x="0" y="6553200"/>
            <a:ext cx="9144000" cy="304800"/>
          </a:xfrm>
          <a:prstGeom prst="rect">
            <a:avLst/>
          </a:prstGeom>
          <a:solidFill>
            <a:srgbClr val="FFCC66"/>
          </a:solidFill>
          <a:ln w="9525">
            <a:noFill/>
            <a:miter lim="800000"/>
            <a:headEnd/>
            <a:tailEnd/>
          </a:ln>
          <a:effectLst/>
        </p:spPr>
        <p:txBody>
          <a:bodyPr wrap="none" anchor="ctr"/>
          <a:lstStyle/>
          <a:p>
            <a:pPr>
              <a:defRPr/>
            </a:pPr>
            <a:endParaRPr lang="en-US"/>
          </a:p>
        </p:txBody>
      </p:sp>
      <p:pic>
        <p:nvPicPr>
          <p:cNvPr id="6" name="Picture 231" descr="samo naslov 0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2075" y="6643688"/>
            <a:ext cx="8996363" cy="138112"/>
          </a:xfrm>
          <a:prstGeom prst="rect">
            <a:avLst/>
          </a:prstGeom>
          <a:noFill/>
          <a:ln w="9525">
            <a:noFill/>
            <a:miter lim="800000"/>
            <a:headEnd/>
            <a:tailEnd/>
          </a:ln>
        </p:spPr>
      </p:pic>
      <p:sp>
        <p:nvSpPr>
          <p:cNvPr id="3398" name="Rectangle 326"/>
          <p:cNvSpPr>
            <a:spLocks noGrp="1" noChangeArrowheads="1"/>
          </p:cNvSpPr>
          <p:nvPr>
            <p:ph type="ctrTitle"/>
          </p:nvPr>
        </p:nvSpPr>
        <p:spPr bwMode="auto">
          <a:xfrm>
            <a:off x="685800" y="2130425"/>
            <a:ext cx="7772400" cy="14700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sz="4000"/>
            </a:lvl1pPr>
          </a:lstStyle>
          <a:p>
            <a:r>
              <a:rPr lang="en-US" smtClean="0"/>
              <a:t>Click to edit Master title style</a:t>
            </a:r>
            <a:endParaRPr lang="en-US"/>
          </a:p>
        </p:txBody>
      </p:sp>
      <p:sp>
        <p:nvSpPr>
          <p:cNvPr id="3399" name="Rectangle 327"/>
          <p:cNvSpPr>
            <a:spLocks noGrp="1" noChangeArrowheads="1"/>
          </p:cNvSpPr>
          <p:nvPr>
            <p:ph type="subTitle" idx="1"/>
          </p:nvPr>
        </p:nvSpPr>
        <p:spPr bwMode="auto">
          <a:xfrm>
            <a:off x="1371600" y="3886200"/>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 typeface="Wingdings" pitchFamily="2" charset="2"/>
              <a:buNone/>
              <a:defRPr/>
            </a:lvl1pPr>
          </a:lstStyle>
          <a:p>
            <a:r>
              <a:rPr lang="en-US" smtClean="0"/>
              <a:t>Click to edit Master subtitle style</a:t>
            </a:r>
            <a:endParaRPr lang="en-US"/>
          </a:p>
        </p:txBody>
      </p:sp>
      <p:sp>
        <p:nvSpPr>
          <p:cNvPr id="7" name="Rectangle 328"/>
          <p:cNvSpPr>
            <a:spLocks noGrp="1" noChangeArrowheads="1"/>
          </p:cNvSpPr>
          <p:nvPr>
            <p:ph type="dt" sz="half" idx="10"/>
          </p:nvPr>
        </p:nvSpPr>
        <p:spPr bwMode="auto">
          <a:xfrm>
            <a:off x="457200" y="6324600"/>
            <a:ext cx="21336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kumimoji="1" sz="1400" smtClean="0"/>
            </a:lvl1pPr>
          </a:lstStyle>
          <a:p>
            <a:pPr>
              <a:defRPr/>
            </a:pPr>
            <a:endParaRPr lang="en-US"/>
          </a:p>
        </p:txBody>
      </p:sp>
      <p:sp>
        <p:nvSpPr>
          <p:cNvPr id="8" name="Rectangle 329"/>
          <p:cNvSpPr>
            <a:spLocks noGrp="1" noChangeArrowheads="1"/>
          </p:cNvSpPr>
          <p:nvPr>
            <p:ph type="ftr" sz="quarter" idx="11"/>
          </p:nvPr>
        </p:nvSpPr>
        <p:spPr bwMode="auto">
          <a:xfrm>
            <a:off x="3124200" y="6324600"/>
            <a:ext cx="28956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kumimoji="1" sz="1400" smtClean="0"/>
            </a:lvl1pPr>
          </a:lstStyle>
          <a:p>
            <a:pPr>
              <a:defRPr/>
            </a:pPr>
            <a:endParaRPr lang="en-US"/>
          </a:p>
        </p:txBody>
      </p:sp>
      <p:sp>
        <p:nvSpPr>
          <p:cNvPr id="9" name="Rectangle 330"/>
          <p:cNvSpPr>
            <a:spLocks noGrp="1" noChangeArrowheads="1"/>
          </p:cNvSpPr>
          <p:nvPr>
            <p:ph type="sldNum" sz="quarter" idx="12"/>
          </p:nvPr>
        </p:nvSpPr>
        <p:spPr bwMode="auto">
          <a:xfrm>
            <a:off x="6553200" y="6324600"/>
            <a:ext cx="21336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kumimoji="1" sz="1400" smtClean="0"/>
            </a:lvl1pPr>
          </a:lstStyle>
          <a:p>
            <a:pPr>
              <a:defRPr/>
            </a:pPr>
            <a:fld id="{00A40F22-58EC-411C-9086-266008EAF61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4" name="Rectangle 230"/>
          <p:cNvSpPr>
            <a:spLocks noChangeArrowheads="1"/>
          </p:cNvSpPr>
          <p:nvPr/>
        </p:nvSpPr>
        <p:spPr bwMode="auto">
          <a:xfrm>
            <a:off x="0" y="6553200"/>
            <a:ext cx="9144000" cy="304800"/>
          </a:xfrm>
          <a:prstGeom prst="rect">
            <a:avLst/>
          </a:prstGeom>
          <a:solidFill>
            <a:srgbClr val="FFCC66"/>
          </a:solidFill>
          <a:ln w="9525">
            <a:noFill/>
            <a:miter lim="800000"/>
            <a:headEnd/>
            <a:tailEnd/>
          </a:ln>
          <a:effectLst/>
        </p:spPr>
        <p:txBody>
          <a:bodyPr wrap="none" anchor="ctr"/>
          <a:lstStyle/>
          <a:p>
            <a:pPr>
              <a:defRPr/>
            </a:pPr>
            <a:endParaRPr lang="en-US"/>
          </a:p>
        </p:txBody>
      </p:sp>
      <p:pic>
        <p:nvPicPr>
          <p:cNvPr id="1028" name="Picture 231" descr="samo naslov 06"/>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92075" y="6643688"/>
            <a:ext cx="8996363" cy="138112"/>
          </a:xfrm>
          <a:prstGeom prst="rect">
            <a:avLst/>
          </a:prstGeom>
          <a:noFill/>
          <a:ln w="9525">
            <a:noFill/>
            <a:miter lim="800000"/>
            <a:headEnd/>
            <a:tailEnd/>
          </a:ln>
        </p:spPr>
      </p:pic>
      <p:pic>
        <p:nvPicPr>
          <p:cNvPr id="1029" name="Picture 5"/>
          <p:cNvPicPr>
            <a:picLocks noChangeAspect="1" noChangeArrowheads="1"/>
          </p:cNvPicPr>
          <p:nvPr/>
        </p:nvPicPr>
        <p:blipFill>
          <a:blip r:embed="rId15" cstate="print"/>
          <a:srcRect/>
          <a:stretch>
            <a:fillRect/>
          </a:stretch>
        </p:blipFill>
        <p:spPr bwMode="auto">
          <a:xfrm>
            <a:off x="-26988" y="-15875"/>
            <a:ext cx="9170988" cy="701675"/>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73" r:id="rId1"/>
    <p:sldLayoutId id="2147483672" r:id="rId2"/>
    <p:sldLayoutId id="2147483671"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 id="2147483662" r:id="rId12"/>
  </p:sldLayoutIdLst>
  <p:timing>
    <p:tnLst>
      <p:par>
        <p:cTn id="1" dur="indefinite" restart="never" nodeType="tmRoot"/>
      </p:par>
    </p:tnLst>
  </p:timing>
  <p:txStyles>
    <p:titleStyle>
      <a:lvl1pPr algn="ctr" rtl="0" eaLnBrk="1" fontAlgn="base" hangingPunct="1">
        <a:lnSpc>
          <a:spcPct val="85000"/>
        </a:lnSpc>
        <a:spcBef>
          <a:spcPct val="0"/>
        </a:spcBef>
        <a:spcAft>
          <a:spcPct val="0"/>
        </a:spcAft>
        <a:defRPr sz="4400">
          <a:solidFill>
            <a:schemeClr val="tx2"/>
          </a:solidFill>
          <a:latin typeface="+mj-lt"/>
          <a:ea typeface="+mj-ea"/>
          <a:cs typeface="+mj-cs"/>
        </a:defRPr>
      </a:lvl1pPr>
      <a:lvl2pPr algn="ctr" rtl="0" eaLnBrk="1" fontAlgn="base" hangingPunct="1">
        <a:lnSpc>
          <a:spcPct val="85000"/>
        </a:lnSpc>
        <a:spcBef>
          <a:spcPct val="0"/>
        </a:spcBef>
        <a:spcAft>
          <a:spcPct val="0"/>
        </a:spcAft>
        <a:defRPr sz="4400">
          <a:solidFill>
            <a:schemeClr val="tx2"/>
          </a:solidFill>
          <a:latin typeface="Times New Roman" pitchFamily="18" charset="0"/>
        </a:defRPr>
      </a:lvl2pPr>
      <a:lvl3pPr algn="ctr" rtl="0" eaLnBrk="1" fontAlgn="base" hangingPunct="1">
        <a:lnSpc>
          <a:spcPct val="85000"/>
        </a:lnSpc>
        <a:spcBef>
          <a:spcPct val="0"/>
        </a:spcBef>
        <a:spcAft>
          <a:spcPct val="0"/>
        </a:spcAft>
        <a:defRPr sz="4400">
          <a:solidFill>
            <a:schemeClr val="tx2"/>
          </a:solidFill>
          <a:latin typeface="Times New Roman" pitchFamily="18" charset="0"/>
        </a:defRPr>
      </a:lvl3pPr>
      <a:lvl4pPr algn="ctr" rtl="0" eaLnBrk="1" fontAlgn="base" hangingPunct="1">
        <a:lnSpc>
          <a:spcPct val="85000"/>
        </a:lnSpc>
        <a:spcBef>
          <a:spcPct val="0"/>
        </a:spcBef>
        <a:spcAft>
          <a:spcPct val="0"/>
        </a:spcAft>
        <a:defRPr sz="4400">
          <a:solidFill>
            <a:schemeClr val="tx2"/>
          </a:solidFill>
          <a:latin typeface="Times New Roman" pitchFamily="18" charset="0"/>
        </a:defRPr>
      </a:lvl4pPr>
      <a:lvl5pPr algn="ctr" rtl="0" eaLnBrk="1" fontAlgn="base" hangingPunct="1">
        <a:lnSpc>
          <a:spcPct val="85000"/>
        </a:lnSpc>
        <a:spcBef>
          <a:spcPct val="0"/>
        </a:spcBef>
        <a:spcAft>
          <a:spcPct val="0"/>
        </a:spcAft>
        <a:defRPr sz="4400">
          <a:solidFill>
            <a:schemeClr val="tx2"/>
          </a:solidFill>
          <a:latin typeface="Times New Roman" pitchFamily="18" charset="0"/>
        </a:defRPr>
      </a:lvl5pPr>
      <a:lvl6pPr marL="457200" algn="ctr" rtl="0" eaLnBrk="1" fontAlgn="base" hangingPunct="1">
        <a:lnSpc>
          <a:spcPct val="85000"/>
        </a:lnSpc>
        <a:spcBef>
          <a:spcPct val="0"/>
        </a:spcBef>
        <a:spcAft>
          <a:spcPct val="0"/>
        </a:spcAft>
        <a:defRPr sz="4400">
          <a:solidFill>
            <a:schemeClr val="tx2"/>
          </a:solidFill>
          <a:latin typeface="Times New Roman" pitchFamily="18" charset="0"/>
        </a:defRPr>
      </a:lvl6pPr>
      <a:lvl7pPr marL="914400" algn="ctr" rtl="0" eaLnBrk="1" fontAlgn="base" hangingPunct="1">
        <a:lnSpc>
          <a:spcPct val="85000"/>
        </a:lnSpc>
        <a:spcBef>
          <a:spcPct val="0"/>
        </a:spcBef>
        <a:spcAft>
          <a:spcPct val="0"/>
        </a:spcAft>
        <a:defRPr sz="4400">
          <a:solidFill>
            <a:schemeClr val="tx2"/>
          </a:solidFill>
          <a:latin typeface="Times New Roman" pitchFamily="18" charset="0"/>
        </a:defRPr>
      </a:lvl7pPr>
      <a:lvl8pPr marL="1371600" algn="ctr" rtl="0" eaLnBrk="1" fontAlgn="base" hangingPunct="1">
        <a:lnSpc>
          <a:spcPct val="85000"/>
        </a:lnSpc>
        <a:spcBef>
          <a:spcPct val="0"/>
        </a:spcBef>
        <a:spcAft>
          <a:spcPct val="0"/>
        </a:spcAft>
        <a:defRPr sz="4400">
          <a:solidFill>
            <a:schemeClr val="tx2"/>
          </a:solidFill>
          <a:latin typeface="Times New Roman" pitchFamily="18" charset="0"/>
        </a:defRPr>
      </a:lvl8pPr>
      <a:lvl9pPr marL="1828800" algn="ctr" rtl="0" eaLnBrk="1" fontAlgn="base" hangingPunct="1">
        <a:lnSpc>
          <a:spcPct val="85000"/>
        </a:lnSpc>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55000"/>
        <a:buFont typeface="Wingdings" pitchFamily="2" charset="2"/>
        <a:buChar char="n"/>
        <a:defRPr sz="2800">
          <a:solidFill>
            <a:schemeClr val="tx1"/>
          </a:solidFill>
          <a:latin typeface="+mn-lt"/>
        </a:defRPr>
      </a:lvl2pPr>
      <a:lvl3pPr marL="1085850" indent="-228600" algn="l" rtl="0" eaLnBrk="1" fontAlgn="base" hangingPunct="1">
        <a:spcBef>
          <a:spcPct val="20000"/>
        </a:spcBef>
        <a:spcAft>
          <a:spcPct val="0"/>
        </a:spcAft>
        <a:buClr>
          <a:schemeClr val="accent2"/>
        </a:buClr>
        <a:buSzPct val="65000"/>
        <a:buFont typeface="Wingdings" pitchFamily="2" charset="2"/>
        <a:buChar char="l"/>
        <a:defRPr sz="2400">
          <a:solidFill>
            <a:schemeClr val="tx1"/>
          </a:solidFill>
          <a:latin typeface="+mn-lt"/>
        </a:defRPr>
      </a:lvl3pPr>
      <a:lvl4pPr marL="1428750" indent="-228600" algn="l" rtl="0" eaLnBrk="1" fontAlgn="base" hangingPunct="1">
        <a:spcBef>
          <a:spcPct val="20000"/>
        </a:spcBef>
        <a:spcAft>
          <a:spcPct val="0"/>
        </a:spcAft>
        <a:buClr>
          <a:schemeClr val="accent2"/>
        </a:buClr>
        <a:buSzPct val="85000"/>
        <a:buFont typeface="Wingdings" pitchFamily="2" charset="2"/>
        <a:buChar char="w"/>
        <a:defRPr sz="2000">
          <a:solidFill>
            <a:schemeClr val="tx1"/>
          </a:solidFill>
          <a:latin typeface="+mn-lt"/>
        </a:defRPr>
      </a:lvl4pPr>
      <a:lvl5pPr marL="1771650" indent="-228600" algn="l" rtl="0" eaLnBrk="1" fontAlgn="base" hangingPunct="1">
        <a:spcBef>
          <a:spcPct val="20000"/>
        </a:spcBef>
        <a:spcAft>
          <a:spcPct val="0"/>
        </a:spcAft>
        <a:buClr>
          <a:schemeClr val="accent2"/>
        </a:buClr>
        <a:buSzPct val="80000"/>
        <a:buFont typeface="Wingdings" pitchFamily="2" charset="2"/>
        <a:buChar char="§"/>
        <a:defRPr>
          <a:solidFill>
            <a:schemeClr val="tx1"/>
          </a:solidFill>
          <a:latin typeface="+mn-lt"/>
        </a:defRPr>
      </a:lvl5pPr>
      <a:lvl6pPr marL="2228850" indent="-228600" algn="l" rtl="0" eaLnBrk="1" fontAlgn="base" hangingPunct="1">
        <a:spcBef>
          <a:spcPct val="20000"/>
        </a:spcBef>
        <a:spcAft>
          <a:spcPct val="0"/>
        </a:spcAft>
        <a:buClr>
          <a:schemeClr val="accent2"/>
        </a:buClr>
        <a:buSzPct val="80000"/>
        <a:buFont typeface="Wingdings" pitchFamily="2" charset="2"/>
        <a:buChar char="§"/>
        <a:defRPr>
          <a:solidFill>
            <a:schemeClr val="tx1"/>
          </a:solidFill>
          <a:latin typeface="+mn-lt"/>
        </a:defRPr>
      </a:lvl6pPr>
      <a:lvl7pPr marL="2686050" indent="-228600" algn="l" rtl="0" eaLnBrk="1" fontAlgn="base" hangingPunct="1">
        <a:spcBef>
          <a:spcPct val="20000"/>
        </a:spcBef>
        <a:spcAft>
          <a:spcPct val="0"/>
        </a:spcAft>
        <a:buClr>
          <a:schemeClr val="accent2"/>
        </a:buClr>
        <a:buSzPct val="80000"/>
        <a:buFont typeface="Wingdings" pitchFamily="2" charset="2"/>
        <a:buChar char="§"/>
        <a:defRPr>
          <a:solidFill>
            <a:schemeClr val="tx1"/>
          </a:solidFill>
          <a:latin typeface="+mn-lt"/>
        </a:defRPr>
      </a:lvl7pPr>
      <a:lvl8pPr marL="3143250" indent="-228600" algn="l" rtl="0" eaLnBrk="1" fontAlgn="base" hangingPunct="1">
        <a:spcBef>
          <a:spcPct val="20000"/>
        </a:spcBef>
        <a:spcAft>
          <a:spcPct val="0"/>
        </a:spcAft>
        <a:buClr>
          <a:schemeClr val="accent2"/>
        </a:buClr>
        <a:buSzPct val="80000"/>
        <a:buFont typeface="Wingdings" pitchFamily="2" charset="2"/>
        <a:buChar char="§"/>
        <a:defRPr>
          <a:solidFill>
            <a:schemeClr val="tx1"/>
          </a:solidFill>
          <a:latin typeface="+mn-lt"/>
        </a:defRPr>
      </a:lvl8pPr>
      <a:lvl9pPr marL="3600450" indent="-228600" algn="l" rtl="0" eaLnBrk="1" fontAlgn="base" hangingPunct="1">
        <a:spcBef>
          <a:spcPct val="20000"/>
        </a:spcBef>
        <a:spcAft>
          <a:spcPct val="0"/>
        </a:spcAft>
        <a:buClr>
          <a:schemeClr val="accent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mailto:Contact.statistika@nbrm.mk"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Grp="1" noChangeArrowheads="1"/>
          </p:cNvSpPr>
          <p:nvPr>
            <p:ph type="ctrTitle" idx="4294967295"/>
          </p:nvPr>
        </p:nvSpPr>
        <p:spPr>
          <a:xfrm>
            <a:off x="1143000" y="1905000"/>
            <a:ext cx="7162800" cy="1676400"/>
          </a:xfrm>
          <a:prstGeom prst="rect">
            <a:avLst/>
          </a:prstGeom>
          <a:effectLst>
            <a:outerShdw blurRad="50800" dist="38100" dir="5400000" algn="t" rotWithShape="0">
              <a:prstClr val="black">
                <a:alpha val="40000"/>
              </a:prstClr>
            </a:outerShdw>
          </a:effectLst>
        </p:spPr>
        <p:txBody>
          <a:bodyPr rtlCol="0">
            <a:normAutofit fontScale="90000"/>
          </a:bodyPr>
          <a:lstStyle/>
          <a:p>
            <a:pPr fontAlgn="auto">
              <a:spcAft>
                <a:spcPts val="0"/>
              </a:spcAft>
              <a:defRPr/>
            </a:pPr>
            <a:r>
              <a:rPr lang="en-US" sz="3600" b="1" dirty="0" smtClean="0">
                <a:solidFill>
                  <a:schemeClr val="accent5">
                    <a:lumMod val="50000"/>
                  </a:schemeClr>
                </a:solidFill>
                <a:effectLst>
                  <a:outerShdw blurRad="38100" dist="38100" dir="2700000" algn="tl">
                    <a:srgbClr val="C0C0C0"/>
                  </a:outerShdw>
                </a:effectLst>
                <a:latin typeface="MAC C Times" pitchFamily="18" charset="0"/>
              </a:rPr>
              <a:t/>
            </a:r>
            <a:br>
              <a:rPr lang="en-US" sz="3600" b="1" dirty="0" smtClean="0">
                <a:solidFill>
                  <a:schemeClr val="accent5">
                    <a:lumMod val="50000"/>
                  </a:schemeClr>
                </a:solidFill>
                <a:effectLst>
                  <a:outerShdw blurRad="38100" dist="38100" dir="2700000" algn="tl">
                    <a:srgbClr val="C0C0C0"/>
                  </a:outerShdw>
                </a:effectLst>
                <a:latin typeface="MAC C Times" pitchFamily="18" charset="0"/>
              </a:rPr>
            </a:br>
            <a:r>
              <a:rPr lang="ru-RU" sz="2700" b="1" dirty="0">
                <a:solidFill>
                  <a:schemeClr val="accent6">
                    <a:lumMod val="90000"/>
                    <a:lumOff val="10000"/>
                  </a:schemeClr>
                </a:solidFill>
                <a:latin typeface="Tahoma" pitchFamily="34" charset="0"/>
                <a:cs typeface="Tahoma" pitchFamily="34" charset="0"/>
              </a:rPr>
              <a:t>Известувањa за потребите на </a:t>
            </a:r>
            <a:r>
              <a:rPr lang="ru-RU" sz="2700" b="1" dirty="0" smtClean="0">
                <a:solidFill>
                  <a:schemeClr val="accent6">
                    <a:lumMod val="90000"/>
                    <a:lumOff val="10000"/>
                  </a:schemeClr>
                </a:solidFill>
                <a:latin typeface="Tahoma" pitchFamily="34" charset="0"/>
                <a:cs typeface="Tahoma" pitchFamily="34" charset="0"/>
              </a:rPr>
              <a:t>статистиката</a:t>
            </a:r>
            <a:r>
              <a:rPr lang="en-US" sz="2700" b="1" dirty="0" smtClean="0">
                <a:solidFill>
                  <a:schemeClr val="accent6">
                    <a:lumMod val="90000"/>
                    <a:lumOff val="10000"/>
                  </a:schemeClr>
                </a:solidFill>
                <a:latin typeface="Tahoma" pitchFamily="34" charset="0"/>
                <a:cs typeface="Tahoma" pitchFamily="34" charset="0"/>
              </a:rPr>
              <a:t> – </a:t>
            </a:r>
            <a:r>
              <a:rPr lang="mk-MK" sz="2700" b="1" dirty="0">
                <a:solidFill>
                  <a:schemeClr val="accent6">
                    <a:lumMod val="90000"/>
                    <a:lumOff val="10000"/>
                  </a:schemeClr>
                </a:solidFill>
                <a:latin typeface="Tahoma" pitchFamily="34" charset="0"/>
                <a:cs typeface="Tahoma" pitchFamily="34" charset="0"/>
              </a:rPr>
              <a:t>к</a:t>
            </a:r>
            <a:r>
              <a:rPr lang="mk-MK" sz="2700" b="1" dirty="0" smtClean="0">
                <a:solidFill>
                  <a:schemeClr val="accent6">
                    <a:lumMod val="90000"/>
                    <a:lumOff val="10000"/>
                  </a:schemeClr>
                </a:solidFill>
                <a:latin typeface="Tahoma" pitchFamily="34" charset="0"/>
                <a:cs typeface="Tahoma" pitchFamily="34" charset="0"/>
              </a:rPr>
              <a:t>редитни работи со странство</a:t>
            </a:r>
            <a:r>
              <a:rPr lang="en-US" sz="3200" b="1" dirty="0" smtClean="0">
                <a:solidFill>
                  <a:schemeClr val="accent5">
                    <a:lumMod val="50000"/>
                  </a:schemeClr>
                </a:solidFill>
                <a:effectLst>
                  <a:outerShdw blurRad="38100" dist="38100" dir="2700000" algn="tl">
                    <a:srgbClr val="C0C0C0"/>
                  </a:outerShdw>
                </a:effectLst>
                <a:latin typeface="MAC C Times" pitchFamily="18" charset="0"/>
              </a:rPr>
              <a:t/>
            </a:r>
            <a:br>
              <a:rPr lang="en-US" sz="3200" b="1" dirty="0" smtClean="0">
                <a:solidFill>
                  <a:schemeClr val="accent5">
                    <a:lumMod val="50000"/>
                  </a:schemeClr>
                </a:solidFill>
                <a:effectLst>
                  <a:outerShdw blurRad="38100" dist="38100" dir="2700000" algn="tl">
                    <a:srgbClr val="C0C0C0"/>
                  </a:outerShdw>
                </a:effectLst>
                <a:latin typeface="MAC C Times" pitchFamily="18" charset="0"/>
              </a:rPr>
            </a:br>
            <a:endParaRPr lang="en-US" sz="3200" b="1" dirty="0" smtClean="0">
              <a:solidFill>
                <a:schemeClr val="accent5">
                  <a:lumMod val="50000"/>
                </a:schemeClr>
              </a:solidFill>
              <a:effectLst>
                <a:outerShdw blurRad="38100" dist="38100" dir="2700000" algn="tl">
                  <a:srgbClr val="C0C0C0"/>
                </a:outerShdw>
              </a:effectLst>
              <a:latin typeface="MAC C Times" pitchFamily="18" charset="0"/>
            </a:endParaRPr>
          </a:p>
        </p:txBody>
      </p:sp>
      <p:sp>
        <p:nvSpPr>
          <p:cNvPr id="3076" name="Rectangle 8"/>
          <p:cNvSpPr>
            <a:spLocks noChangeArrowheads="1"/>
          </p:cNvSpPr>
          <p:nvPr/>
        </p:nvSpPr>
        <p:spPr bwMode="auto">
          <a:xfrm>
            <a:off x="3710340" y="5486400"/>
            <a:ext cx="2028119" cy="307777"/>
          </a:xfrm>
          <a:prstGeom prst="rect">
            <a:avLst/>
          </a:prstGeom>
          <a:noFill/>
          <a:ln w="9525">
            <a:noFill/>
            <a:miter lim="800000"/>
            <a:headEnd/>
            <a:tailEnd/>
          </a:ln>
        </p:spPr>
        <p:txBody>
          <a:bodyPr wrap="none">
            <a:spAutoFit/>
          </a:bodyPr>
          <a:lstStyle/>
          <a:p>
            <a:pPr algn="ctr">
              <a:spcBef>
                <a:spcPct val="20000"/>
              </a:spcBef>
              <a:buClr>
                <a:schemeClr val="accent2"/>
              </a:buClr>
              <a:buFont typeface="Wingdings" pitchFamily="2" charset="2"/>
              <a:buNone/>
              <a:defRPr/>
            </a:pPr>
            <a:r>
              <a:rPr lang="mk-MK" sz="1400" b="1" dirty="0" smtClean="0">
                <a:solidFill>
                  <a:schemeClr val="accent6">
                    <a:lumMod val="90000"/>
                    <a:lumOff val="10000"/>
                  </a:schemeClr>
                </a:solidFill>
                <a:latin typeface="Tahoma" pitchFamily="34" charset="0"/>
                <a:cs typeface="Tahoma" pitchFamily="34" charset="0"/>
              </a:rPr>
              <a:t>април 2017 </a:t>
            </a:r>
            <a:r>
              <a:rPr lang="mk-MK" sz="1400" b="1" dirty="0">
                <a:solidFill>
                  <a:schemeClr val="accent6">
                    <a:lumMod val="90000"/>
                    <a:lumOff val="10000"/>
                  </a:schemeClr>
                </a:solidFill>
                <a:latin typeface="Tahoma" pitchFamily="34" charset="0"/>
                <a:cs typeface="Tahoma" pitchFamily="34" charset="0"/>
              </a:rPr>
              <a:t>година</a:t>
            </a:r>
            <a:endParaRPr lang="en-US" sz="1400" b="1" dirty="0">
              <a:solidFill>
                <a:schemeClr val="accent6">
                  <a:lumMod val="90000"/>
                  <a:lumOff val="10000"/>
                </a:schemeClr>
              </a:solidFill>
              <a:latin typeface="Tahoma" pitchFamily="34" charset="0"/>
              <a:cs typeface="Tahoma" pitchFamily="34" charset="0"/>
            </a:endParaRPr>
          </a:p>
        </p:txBody>
      </p:sp>
      <p:pic>
        <p:nvPicPr>
          <p:cNvPr id="39942" name="Picture 6" descr="new-3.gif"/>
          <p:cNvPicPr>
            <a:picLocks noChangeAspect="1"/>
          </p:cNvPicPr>
          <p:nvPr/>
        </p:nvPicPr>
        <p:blipFill>
          <a:blip r:embed="rId3" cstate="print"/>
          <a:srcRect/>
          <a:stretch>
            <a:fillRect/>
          </a:stretch>
        </p:blipFill>
        <p:spPr bwMode="auto">
          <a:xfrm>
            <a:off x="0" y="0"/>
            <a:ext cx="9144000" cy="1303338"/>
          </a:xfrm>
          <a:prstGeom prst="rect">
            <a:avLst/>
          </a:prstGeom>
          <a:noFill/>
          <a:ln w="9525">
            <a:noFill/>
            <a:miter lim="800000"/>
            <a:headEnd/>
            <a:tailEnd/>
          </a:ln>
        </p:spPr>
      </p:pic>
      <p:sp>
        <p:nvSpPr>
          <p:cNvPr id="3" name="TextBox 2"/>
          <p:cNvSpPr txBox="1"/>
          <p:nvPr/>
        </p:nvSpPr>
        <p:spPr>
          <a:xfrm>
            <a:off x="3276600" y="4419600"/>
            <a:ext cx="2895600" cy="646331"/>
          </a:xfrm>
          <a:prstGeom prst="rect">
            <a:avLst/>
          </a:prstGeom>
          <a:noFill/>
        </p:spPr>
        <p:txBody>
          <a:bodyPr wrap="square" rtlCol="0">
            <a:spAutoFit/>
          </a:bodyPr>
          <a:lstStyle/>
          <a:p>
            <a:pPr algn="ctr"/>
            <a:r>
              <a:rPr lang="mk-MK" sz="12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Дирекција за статистика</a:t>
            </a:r>
          </a:p>
          <a:p>
            <a:pPr algn="ctr"/>
            <a:r>
              <a:rPr lang="mk-MK" sz="12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Отсек за прибирање податоци за екстерни статистики</a:t>
            </a:r>
            <a:endParaRPr lang="en-US" sz="12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10906845"/>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q"/>
            </a:pPr>
            <a:r>
              <a:rPr lang="mk-MK" sz="14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При поединечното известување за склучена кредитна работа со </a:t>
            </a:r>
            <a:r>
              <a:rPr lang="mk-MK" sz="1400" b="1" dirty="0" err="1"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нерезидент</a:t>
            </a:r>
            <a:r>
              <a:rPr lang="mk-MK" sz="14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известувачот задолжително ги доставува следниве документи:</a:t>
            </a:r>
          </a:p>
          <a:p>
            <a:pPr marL="0" indent="0">
              <a:buNone/>
            </a:pPr>
            <a:endParaRPr lang="mk-MK" sz="14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Ø"/>
            </a:pPr>
            <a:r>
              <a:rPr lang="mk-MK" sz="14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Барање за евидентирање на кредитна</a:t>
            </a:r>
            <a:r>
              <a:rPr lang="mk-MK" sz="14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та </a:t>
            </a:r>
            <a:r>
              <a:rPr lang="mk-MK" sz="14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работа </a:t>
            </a:r>
            <a:r>
              <a:rPr lang="mk-MK" sz="14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(во писмена форма)</a:t>
            </a:r>
          </a:p>
          <a:p>
            <a:pPr marL="0" indent="0" algn="just">
              <a:buNone/>
            </a:pPr>
            <a:endParaRPr lang="mk-MK" sz="14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Ø"/>
            </a:pPr>
            <a:r>
              <a:rPr lang="mk-MK" sz="14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Образец НД1 – </a:t>
            </a:r>
            <a:r>
              <a:rPr lang="mk-MK" sz="14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во случај на земен кредит од </a:t>
            </a:r>
            <a:r>
              <a:rPr lang="mk-MK" sz="1400" dirty="0" err="1"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нерезидент</a:t>
            </a:r>
            <a:r>
              <a:rPr lang="mk-MK" sz="14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пополнет во согласност со </a:t>
            </a:r>
          </a:p>
          <a:p>
            <a:pPr marL="0" indent="0" algn="just">
              <a:buNone/>
            </a:pPr>
            <a:r>
              <a:rPr lang="mk-MK" sz="14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a:t>
            </a:r>
            <a:r>
              <a:rPr lang="mk-MK" sz="14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упатството за земени кредити од </a:t>
            </a:r>
            <a:r>
              <a:rPr lang="mk-MK" sz="1400" dirty="0" err="1"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нерезиденти</a:t>
            </a:r>
            <a:r>
              <a:rPr lang="mk-MK" sz="14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а врз основа на склучениот договор</a:t>
            </a:r>
          </a:p>
          <a:p>
            <a:pPr marL="0" indent="0" algn="just">
              <a:buNone/>
            </a:pPr>
            <a:endParaRPr lang="mk-MK" sz="14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Ø"/>
            </a:pPr>
            <a:r>
              <a:rPr lang="mk-MK" sz="14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Образец НП1 – </a:t>
            </a:r>
            <a:r>
              <a:rPr lang="mk-MK" sz="14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во случај на одобрен кредит на </a:t>
            </a:r>
            <a:r>
              <a:rPr lang="mk-MK" sz="1400" dirty="0" err="1"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нерезидент</a:t>
            </a:r>
            <a:r>
              <a:rPr lang="mk-MK" sz="14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пополнет во </a:t>
            </a:r>
            <a:r>
              <a:rPr lang="mk-MK" sz="1400" dirty="0" err="1"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согласнот</a:t>
            </a:r>
            <a:r>
              <a:rPr lang="mk-MK" sz="14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со </a:t>
            </a:r>
          </a:p>
          <a:p>
            <a:pPr marL="0" indent="0" algn="just">
              <a:buNone/>
            </a:pPr>
            <a:r>
              <a:rPr lang="mk-MK" sz="14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a:t>
            </a:r>
            <a:r>
              <a:rPr lang="mk-MK" sz="14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упатството за одобрени кредити на </a:t>
            </a:r>
            <a:r>
              <a:rPr lang="mk-MK" sz="1400" dirty="0" err="1"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нерезиденти</a:t>
            </a:r>
            <a:r>
              <a:rPr lang="mk-MK" sz="14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а врз основа на склучениот договор</a:t>
            </a:r>
          </a:p>
          <a:p>
            <a:pPr marL="0" indent="0" algn="just">
              <a:buNone/>
            </a:pPr>
            <a:endParaRPr lang="mk-MK" sz="14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Ø"/>
            </a:pPr>
            <a:r>
              <a:rPr lang="mk-MK" sz="14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Писмен договор за кредит склучен со </a:t>
            </a:r>
            <a:r>
              <a:rPr lang="mk-MK" sz="1400" b="1" dirty="0" err="1"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нерезидентот</a:t>
            </a:r>
            <a:r>
              <a:rPr lang="mk-MK" sz="14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a:t>
            </a:r>
            <a:r>
              <a:rPr lang="mk-MK" sz="14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(прифатлива е и копија од оригиналниот договор). Доколку договорот е склучен на странски јазик се доставува и превод на македонски јазик.</a:t>
            </a:r>
            <a:endParaRPr lang="mk-MK" sz="14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mk-MK" sz="14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Ø"/>
            </a:pPr>
            <a:r>
              <a:rPr lang="mk-MK" sz="14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Други документи на барање на Народната банка</a:t>
            </a:r>
          </a:p>
          <a:p>
            <a:pPr marL="0" indent="0">
              <a:buNone/>
            </a:pPr>
            <a:endParaRPr lang="mk-MK" sz="12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mk-MK" sz="12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mk-MK" sz="12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endParaRPr lang="mk-MK" sz="12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mk-MK" sz="12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endParaRPr lang="en-US" sz="12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itle 1"/>
          <p:cNvSpPr>
            <a:spLocks noGrp="1"/>
          </p:cNvSpPr>
          <p:nvPr>
            <p:ph type="title"/>
          </p:nvPr>
        </p:nvSpPr>
        <p:spPr/>
        <p:txBody>
          <a:bodyPr/>
          <a:lstStyle/>
          <a:p>
            <a:r>
              <a:rPr lang="mk-MK" sz="9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a:r>
            <a:br>
              <a:rPr lang="mk-MK" sz="9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br>
            <a:r>
              <a:rPr lang="mk-MK" sz="9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a:r>
            <a:br>
              <a:rPr lang="mk-MK" sz="9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br>
            <a:r>
              <a:rPr lang="mk-MK" sz="16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a:r>
            <a:br>
              <a:rPr lang="mk-MK" sz="16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br>
            <a:r>
              <a:rPr lang="mk-MK" sz="16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a:r>
            <a:br>
              <a:rPr lang="mk-MK" sz="16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br>
            <a:r>
              <a:rPr lang="mk-MK" sz="16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Кредитни работи со странство</a:t>
            </a:r>
            <a:br>
              <a:rPr lang="mk-MK" sz="16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br>
            <a:r>
              <a:rPr lang="mk-MK" sz="16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НД/НП</a:t>
            </a:r>
            <a:endParaRPr lang="en-US" sz="16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00626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lstStyle/>
          <a:p>
            <a:pPr algn="just">
              <a:buFont typeface="Wingdings" panose="05000000000000000000" pitchFamily="2" charset="2"/>
              <a:buChar char="§"/>
            </a:pPr>
            <a:r>
              <a:rPr lang="mk-MK" sz="1600" dirty="0" smtClean="0">
                <a:solidFill>
                  <a:schemeClr val="accent6">
                    <a:lumMod val="90000"/>
                    <a:lumOff val="10000"/>
                  </a:schemeClr>
                </a:solidFill>
              </a:rPr>
              <a:t>Користењето средства </a:t>
            </a:r>
            <a:r>
              <a:rPr lang="mk-MK" sz="1600" noProof="1">
                <a:solidFill>
                  <a:schemeClr val="accent6">
                    <a:lumMod val="90000"/>
                    <a:lumOff val="10000"/>
                  </a:schemeClr>
                </a:solidFill>
              </a:rPr>
              <a:t>врз основа на кредит </a:t>
            </a:r>
            <a:r>
              <a:rPr lang="mk-MK" sz="1600" noProof="1">
                <a:solidFill>
                  <a:schemeClr val="accent6">
                    <a:lumMod val="90000"/>
                    <a:lumOff val="10000"/>
                  </a:schemeClr>
                </a:solidFill>
                <a:latin typeface="Tahoma" pitchFamily="34" charset="0"/>
                <a:cs typeface="Tahoma" pitchFamily="34" charset="0"/>
              </a:rPr>
              <a:t>земен од нерезидент се евидентира со доставување на </a:t>
            </a:r>
            <a:r>
              <a:rPr lang="mk-MK" sz="1600" b="1" noProof="1">
                <a:solidFill>
                  <a:schemeClr val="accent6">
                    <a:lumMod val="90000"/>
                    <a:lumOff val="10000"/>
                  </a:schemeClr>
                </a:solidFill>
                <a:latin typeface="Tahoma" pitchFamily="34" charset="0"/>
                <a:cs typeface="Tahoma" pitchFamily="34" charset="0"/>
              </a:rPr>
              <a:t>образецот НД2</a:t>
            </a:r>
            <a:r>
              <a:rPr lang="mk-MK" sz="1600" noProof="1" smtClean="0">
                <a:solidFill>
                  <a:schemeClr val="accent6">
                    <a:lumMod val="90000"/>
                    <a:lumOff val="10000"/>
                  </a:schemeClr>
                </a:solidFill>
                <a:latin typeface="Tahoma" pitchFamily="34" charset="0"/>
                <a:cs typeface="Tahoma" pitchFamily="34" charset="0"/>
              </a:rPr>
              <a:t>.</a:t>
            </a:r>
          </a:p>
          <a:p>
            <a:pPr algn="just">
              <a:buFont typeface="Wingdings" panose="05000000000000000000" pitchFamily="2" charset="2"/>
              <a:buChar char="§"/>
            </a:pPr>
            <a:r>
              <a:rPr lang="mk-MK" sz="1600" noProof="1" smtClean="0">
                <a:solidFill>
                  <a:schemeClr val="accent6">
                    <a:lumMod val="90000"/>
                    <a:lumOff val="10000"/>
                  </a:schemeClr>
                </a:solidFill>
                <a:latin typeface="Tahoma" pitchFamily="34" charset="0"/>
                <a:cs typeface="Tahoma" pitchFamily="34" charset="0"/>
              </a:rPr>
              <a:t>Доколку </a:t>
            </a:r>
            <a:r>
              <a:rPr lang="ru-RU" sz="1600" noProof="1">
                <a:solidFill>
                  <a:schemeClr val="accent6">
                    <a:lumMod val="90000"/>
                    <a:lumOff val="10000"/>
                  </a:schemeClr>
                </a:solidFill>
                <a:latin typeface="Tahoma" pitchFamily="34" charset="0"/>
                <a:cs typeface="Tahoma" pitchFamily="34" charset="0"/>
              </a:rPr>
              <a:t>согласно со договорот за кредит, предвидениот план на отплата нема редовна периодичност, т.е. се пријавени </a:t>
            </a:r>
            <a:r>
              <a:rPr lang="ru-RU" sz="1600" b="1" noProof="1">
                <a:solidFill>
                  <a:schemeClr val="accent6">
                    <a:lumMod val="90000"/>
                    <a:lumOff val="10000"/>
                  </a:schemeClr>
                </a:solidFill>
                <a:latin typeface="Tahoma" pitchFamily="34" charset="0"/>
                <a:cs typeface="Tahoma" pitchFamily="34" charset="0"/>
              </a:rPr>
              <a:t>нередовни отплати на </a:t>
            </a:r>
            <a:r>
              <a:rPr lang="ru-RU" sz="1600" b="1" noProof="1" smtClean="0">
                <a:solidFill>
                  <a:schemeClr val="accent6">
                    <a:lumMod val="90000"/>
                    <a:lumOff val="10000"/>
                  </a:schemeClr>
                </a:solidFill>
                <a:latin typeface="Tahoma" pitchFamily="34" charset="0"/>
                <a:cs typeface="Tahoma" pitchFamily="34" charset="0"/>
              </a:rPr>
              <a:t>главнината </a:t>
            </a:r>
            <a:r>
              <a:rPr lang="ru-RU" sz="1600" noProof="1">
                <a:solidFill>
                  <a:schemeClr val="accent6">
                    <a:lumMod val="90000"/>
                    <a:lumOff val="10000"/>
                  </a:schemeClr>
                </a:solidFill>
                <a:latin typeface="Tahoma" pitchFamily="34" charset="0"/>
                <a:cs typeface="Tahoma" pitchFamily="34" charset="0"/>
              </a:rPr>
              <a:t>коишто не може да се пресметаат согласно со основните услови на кредитот</a:t>
            </a:r>
            <a:r>
              <a:rPr lang="mk-MK" sz="1600" noProof="1">
                <a:solidFill>
                  <a:schemeClr val="accent6">
                    <a:lumMod val="90000"/>
                    <a:lumOff val="10000"/>
                  </a:schemeClr>
                </a:solidFill>
                <a:latin typeface="Tahoma" pitchFamily="34" charset="0"/>
                <a:cs typeface="Tahoma" pitchFamily="34" charset="0"/>
              </a:rPr>
              <a:t>, </a:t>
            </a:r>
            <a:r>
              <a:rPr lang="mk-MK" sz="1600" noProof="1" smtClean="0">
                <a:solidFill>
                  <a:schemeClr val="accent6">
                    <a:lumMod val="90000"/>
                    <a:lumOff val="10000"/>
                  </a:schemeClr>
                </a:solidFill>
                <a:latin typeface="Tahoma" pitchFamily="34" charset="0"/>
                <a:cs typeface="Tahoma" pitchFamily="34" charset="0"/>
              </a:rPr>
              <a:t>известувачот задолжително </a:t>
            </a:r>
            <a:r>
              <a:rPr lang="mk-MK" sz="1600" noProof="1">
                <a:solidFill>
                  <a:schemeClr val="accent6">
                    <a:lumMod val="90000"/>
                    <a:lumOff val="10000"/>
                  </a:schemeClr>
                </a:solidFill>
                <a:latin typeface="Tahoma" pitchFamily="34" charset="0"/>
                <a:cs typeface="Tahoma" pitchFamily="34" charset="0"/>
              </a:rPr>
              <a:t>со образецот НД2 </a:t>
            </a:r>
            <a:r>
              <a:rPr lang="mk-MK" sz="1600" noProof="1">
                <a:solidFill>
                  <a:schemeClr val="accent6">
                    <a:lumMod val="90000"/>
                    <a:lumOff val="10000"/>
                  </a:schemeClr>
                </a:solidFill>
              </a:rPr>
              <a:t>го доставува образецот </a:t>
            </a:r>
            <a:r>
              <a:rPr lang="mk-MK" sz="1600" b="1" noProof="1" smtClean="0">
                <a:solidFill>
                  <a:schemeClr val="accent6">
                    <a:lumMod val="90000"/>
                    <a:lumOff val="10000"/>
                  </a:schemeClr>
                </a:solidFill>
                <a:latin typeface="Tahoma" pitchFamily="34" charset="0"/>
                <a:cs typeface="Tahoma" pitchFamily="34" charset="0"/>
              </a:rPr>
              <a:t>НД </a:t>
            </a:r>
            <a:r>
              <a:rPr lang="mk-MK" sz="1600" b="1" noProof="1">
                <a:solidFill>
                  <a:schemeClr val="accent6">
                    <a:lumMod val="90000"/>
                    <a:lumOff val="10000"/>
                  </a:schemeClr>
                </a:solidFill>
                <a:latin typeface="Tahoma" pitchFamily="34" charset="0"/>
                <a:cs typeface="Tahoma" pitchFamily="34" charset="0"/>
              </a:rPr>
              <a:t>4 - План на отплата на главнината на искористениот износ на кредитот</a:t>
            </a:r>
            <a:r>
              <a:rPr lang="mk-MK" sz="1600" noProof="1" smtClean="0">
                <a:solidFill>
                  <a:schemeClr val="accent6">
                    <a:lumMod val="90000"/>
                    <a:lumOff val="10000"/>
                  </a:schemeClr>
                </a:solidFill>
                <a:latin typeface="Tahoma" pitchFamily="34" charset="0"/>
                <a:cs typeface="Tahoma" pitchFamily="34" charset="0"/>
              </a:rPr>
              <a:t>.</a:t>
            </a:r>
          </a:p>
          <a:p>
            <a:pPr algn="just">
              <a:buFont typeface="Wingdings" panose="05000000000000000000" pitchFamily="2" charset="2"/>
              <a:buChar char="§"/>
            </a:pPr>
            <a:r>
              <a:rPr lang="mk-MK" sz="1600" noProof="1" smtClean="0">
                <a:solidFill>
                  <a:schemeClr val="accent6">
                    <a:lumMod val="90000"/>
                    <a:lumOff val="10000"/>
                  </a:schemeClr>
                </a:solidFill>
                <a:latin typeface="Tahoma" pitchFamily="34" charset="0"/>
                <a:cs typeface="Tahoma" pitchFamily="34" charset="0"/>
              </a:rPr>
              <a:t>Отплатите </a:t>
            </a:r>
            <a:r>
              <a:rPr lang="mk-MK" sz="1600" noProof="1">
                <a:solidFill>
                  <a:schemeClr val="accent6">
                    <a:lumMod val="90000"/>
                    <a:lumOff val="10000"/>
                  </a:schemeClr>
                </a:solidFill>
                <a:latin typeface="Tahoma" pitchFamily="34" charset="0"/>
                <a:cs typeface="Tahoma" pitchFamily="34" charset="0"/>
              </a:rPr>
              <a:t>на </a:t>
            </a:r>
            <a:r>
              <a:rPr lang="mk-MK" sz="1600" b="1" noProof="1">
                <a:solidFill>
                  <a:schemeClr val="accent6">
                    <a:lumMod val="90000"/>
                    <a:lumOff val="10000"/>
                  </a:schemeClr>
                </a:solidFill>
                <a:latin typeface="Tahoma" pitchFamily="34" charset="0"/>
                <a:cs typeface="Tahoma" pitchFamily="34" charset="0"/>
              </a:rPr>
              <a:t>главнината и каматата врз основа </a:t>
            </a:r>
            <a:r>
              <a:rPr lang="mk-MK" sz="1600" noProof="1">
                <a:solidFill>
                  <a:schemeClr val="accent6">
                    <a:lumMod val="90000"/>
                    <a:lumOff val="10000"/>
                  </a:schemeClr>
                </a:solidFill>
              </a:rPr>
              <a:t>на кредитот </a:t>
            </a:r>
            <a:r>
              <a:rPr lang="mk-MK" sz="1600" noProof="1">
                <a:solidFill>
                  <a:schemeClr val="accent6">
                    <a:lumMod val="90000"/>
                    <a:lumOff val="10000"/>
                  </a:schemeClr>
                </a:solidFill>
                <a:latin typeface="Tahoma" pitchFamily="34" charset="0"/>
                <a:cs typeface="Tahoma" pitchFamily="34" charset="0"/>
              </a:rPr>
              <a:t>се евидентираат со доставување на </a:t>
            </a:r>
            <a:r>
              <a:rPr lang="mk-MK" sz="1600" b="1" noProof="1">
                <a:solidFill>
                  <a:schemeClr val="accent6">
                    <a:lumMod val="90000"/>
                    <a:lumOff val="10000"/>
                  </a:schemeClr>
                </a:solidFill>
                <a:latin typeface="Tahoma" pitchFamily="34" charset="0"/>
                <a:cs typeface="Tahoma" pitchFamily="34" charset="0"/>
              </a:rPr>
              <a:t>образецот НД3</a:t>
            </a:r>
            <a:r>
              <a:rPr lang="mk-MK" sz="1600" noProof="1" smtClean="0">
                <a:solidFill>
                  <a:schemeClr val="accent6">
                    <a:lumMod val="90000"/>
                    <a:lumOff val="10000"/>
                  </a:schemeClr>
                </a:solidFill>
                <a:latin typeface="Tahoma" pitchFamily="34" charset="0"/>
                <a:cs typeface="Tahoma" pitchFamily="34" charset="0"/>
              </a:rPr>
              <a:t>.</a:t>
            </a:r>
          </a:p>
          <a:p>
            <a:pPr>
              <a:buFont typeface="Wingdings" panose="05000000000000000000" pitchFamily="2" charset="2"/>
              <a:buChar char="§"/>
            </a:pPr>
            <a:r>
              <a:rPr lang="mk-MK" sz="1600" noProof="1" smtClean="0">
                <a:solidFill>
                  <a:schemeClr val="accent6">
                    <a:lumMod val="90000"/>
                    <a:lumOff val="10000"/>
                  </a:schemeClr>
                </a:solidFill>
                <a:latin typeface="Tahoma" pitchFamily="34" charset="0"/>
                <a:cs typeface="Tahoma" pitchFamily="34" charset="0"/>
              </a:rPr>
              <a:t>Доколку </a:t>
            </a:r>
            <a:r>
              <a:rPr lang="ru-RU" sz="1600" dirty="0">
                <a:solidFill>
                  <a:schemeClr val="accent6">
                    <a:lumMod val="90000"/>
                    <a:lumOff val="10000"/>
                  </a:schemeClr>
                </a:solidFill>
                <a:latin typeface="Tahoma" pitchFamily="34" charset="0"/>
                <a:cs typeface="Tahoma" pitchFamily="34" charset="0"/>
              </a:rPr>
              <a:t>согласно со договорот за </a:t>
            </a:r>
            <a:r>
              <a:rPr lang="ru-RU" sz="1600" dirty="0" smtClean="0">
                <a:solidFill>
                  <a:schemeClr val="accent6">
                    <a:lumMod val="90000"/>
                    <a:lumOff val="10000"/>
                  </a:schemeClr>
                </a:solidFill>
                <a:latin typeface="Tahoma" pitchFamily="34" charset="0"/>
                <a:cs typeface="Tahoma" pitchFamily="34" charset="0"/>
              </a:rPr>
              <a:t>кредит </a:t>
            </a:r>
            <a:r>
              <a:rPr lang="ru-RU" sz="1600" dirty="0">
                <a:solidFill>
                  <a:schemeClr val="accent6">
                    <a:lumMod val="90000"/>
                    <a:lumOff val="10000"/>
                  </a:schemeClr>
                </a:solidFill>
                <a:latin typeface="Tahoma" pitchFamily="34" charset="0"/>
                <a:cs typeface="Tahoma" pitchFamily="34" charset="0"/>
              </a:rPr>
              <a:t>се јавуваат </a:t>
            </a:r>
            <a:r>
              <a:rPr lang="mk-MK" sz="1600" b="1" dirty="0">
                <a:solidFill>
                  <a:schemeClr val="accent6">
                    <a:lumMod val="90000"/>
                    <a:lumOff val="10000"/>
                  </a:schemeClr>
                </a:solidFill>
                <a:latin typeface="Tahoma" pitchFamily="34" charset="0"/>
                <a:cs typeface="Tahoma" pitchFamily="34" charset="0"/>
              </a:rPr>
              <a:t>повеќе кредитори или корисници</a:t>
            </a:r>
            <a:r>
              <a:rPr lang="mk-MK" sz="1600" dirty="0">
                <a:solidFill>
                  <a:schemeClr val="accent6">
                    <a:lumMod val="90000"/>
                    <a:lumOff val="10000"/>
                  </a:schemeClr>
                </a:solidFill>
                <a:latin typeface="Tahoma" pitchFamily="34" charset="0"/>
                <a:cs typeface="Tahoma" pitchFamily="34" charset="0"/>
              </a:rPr>
              <a:t>, </a:t>
            </a:r>
            <a:r>
              <a:rPr lang="mk-MK" sz="1600" dirty="0" smtClean="0">
                <a:solidFill>
                  <a:schemeClr val="accent6">
                    <a:lumMod val="90000"/>
                    <a:lumOff val="10000"/>
                  </a:schemeClr>
                </a:solidFill>
                <a:latin typeface="Tahoma" pitchFamily="34" charset="0"/>
                <a:cs typeface="Tahoma" pitchFamily="34" charset="0"/>
              </a:rPr>
              <a:t>се </a:t>
            </a:r>
            <a:r>
              <a:rPr lang="mk-MK" sz="1600" dirty="0">
                <a:solidFill>
                  <a:schemeClr val="accent6">
                    <a:lumMod val="90000"/>
                    <a:lumOff val="10000"/>
                  </a:schemeClr>
                </a:solidFill>
                <a:latin typeface="Tahoma" pitchFamily="34" charset="0"/>
                <a:cs typeface="Tahoma" pitchFamily="34" charset="0"/>
              </a:rPr>
              <a:t>известува на образецот </a:t>
            </a:r>
            <a:r>
              <a:rPr lang="mk-MK" sz="1600" b="1" dirty="0">
                <a:solidFill>
                  <a:schemeClr val="accent6">
                    <a:lumMod val="90000"/>
                    <a:lumOff val="10000"/>
                  </a:schemeClr>
                </a:solidFill>
                <a:latin typeface="Tahoma" pitchFamily="34" charset="0"/>
                <a:cs typeface="Tahoma" pitchFamily="34" charset="0"/>
              </a:rPr>
              <a:t>НД5 - Спецификација на кредиторите/корисниците</a:t>
            </a:r>
            <a:r>
              <a:rPr lang="mk-MK" sz="1600" dirty="0" smtClean="0">
                <a:solidFill>
                  <a:schemeClr val="accent6">
                    <a:lumMod val="90000"/>
                    <a:lumOff val="10000"/>
                  </a:schemeClr>
                </a:solidFill>
                <a:latin typeface="Tahoma" pitchFamily="34" charset="0"/>
                <a:cs typeface="Tahoma" pitchFamily="34" charset="0"/>
              </a:rPr>
              <a:t>.</a:t>
            </a:r>
          </a:p>
          <a:p>
            <a:pPr>
              <a:buFont typeface="Wingdings" panose="05000000000000000000" pitchFamily="2" charset="2"/>
              <a:buChar char="§"/>
            </a:pPr>
            <a:r>
              <a:rPr lang="mk-MK" sz="1600" dirty="0" smtClean="0">
                <a:solidFill>
                  <a:schemeClr val="accent6">
                    <a:lumMod val="90000"/>
                    <a:lumOff val="10000"/>
                  </a:schemeClr>
                </a:solidFill>
                <a:latin typeface="Tahoma" pitchFamily="34" charset="0"/>
                <a:cs typeface="Tahoma" pitchFamily="34" charset="0"/>
              </a:rPr>
              <a:t>Обрасците </a:t>
            </a:r>
            <a:r>
              <a:rPr lang="mk-MK" sz="1600" noProof="1">
                <a:solidFill>
                  <a:schemeClr val="accent6">
                    <a:lumMod val="90000"/>
                    <a:lumOff val="10000"/>
                  </a:schemeClr>
                </a:solidFill>
                <a:latin typeface="Tahoma" pitchFamily="34" charset="0"/>
                <a:cs typeface="Tahoma" pitchFamily="34" charset="0"/>
              </a:rPr>
              <a:t>се доставуваат </a:t>
            </a:r>
            <a:r>
              <a:rPr lang="mk-MK" sz="1600" dirty="0">
                <a:solidFill>
                  <a:schemeClr val="accent6">
                    <a:lumMod val="90000"/>
                    <a:lumOff val="10000"/>
                  </a:schemeClr>
                </a:solidFill>
                <a:latin typeface="Tahoma" pitchFamily="34" charset="0"/>
                <a:cs typeface="Tahoma" pitchFamily="34" charset="0"/>
              </a:rPr>
              <a:t>во печатена форма </a:t>
            </a:r>
            <a:r>
              <a:rPr lang="mk-MK" sz="1600" noProof="1">
                <a:solidFill>
                  <a:schemeClr val="accent6">
                    <a:lumMod val="90000"/>
                    <a:lumOff val="10000"/>
                  </a:schemeClr>
                </a:solidFill>
                <a:latin typeface="Tahoma" pitchFamily="34" charset="0"/>
                <a:cs typeface="Tahoma" pitchFamily="34" charset="0"/>
              </a:rPr>
              <a:t>во </a:t>
            </a:r>
            <a:r>
              <a:rPr lang="mk-MK" sz="1600" b="1" noProof="1">
                <a:solidFill>
                  <a:schemeClr val="accent6">
                    <a:lumMod val="90000"/>
                    <a:lumOff val="10000"/>
                  </a:schemeClr>
                </a:solidFill>
                <a:latin typeface="Tahoma" pitchFamily="34" charset="0"/>
                <a:cs typeface="Tahoma" pitchFamily="34" charset="0"/>
              </a:rPr>
              <a:t>еден примерок </a:t>
            </a:r>
            <a:r>
              <a:rPr lang="mk-MK" sz="1600" noProof="1">
                <a:solidFill>
                  <a:schemeClr val="accent6">
                    <a:lumMod val="90000"/>
                    <a:lumOff val="10000"/>
                  </a:schemeClr>
                </a:solidFill>
                <a:latin typeface="Tahoma" pitchFamily="34" charset="0"/>
                <a:cs typeface="Tahoma" pitchFamily="34" charset="0"/>
              </a:rPr>
              <a:t>со доставно писмо во Народната банка на Република Македонија.</a:t>
            </a:r>
            <a:endParaRPr lang="mk-MK" sz="1600" dirty="0" smtClean="0">
              <a:solidFill>
                <a:schemeClr val="accent6">
                  <a:lumMod val="90000"/>
                  <a:lumOff val="10000"/>
                </a:schemeClr>
              </a:solidFill>
              <a:latin typeface="Tahoma" pitchFamily="34" charset="0"/>
              <a:cs typeface="Tahoma" pitchFamily="34" charset="0"/>
            </a:endParaRPr>
          </a:p>
          <a:p>
            <a:pPr>
              <a:buFont typeface="Wingdings" panose="05000000000000000000" pitchFamily="2" charset="2"/>
              <a:buChar char="§"/>
            </a:pPr>
            <a:endParaRPr lang="mk-MK" sz="1600" noProof="1">
              <a:solidFill>
                <a:schemeClr val="accent6">
                  <a:lumMod val="90000"/>
                  <a:lumOff val="10000"/>
                </a:schemeClr>
              </a:solidFill>
              <a:latin typeface="Tahoma" pitchFamily="34" charset="0"/>
              <a:cs typeface="Tahoma" pitchFamily="34" charset="0"/>
            </a:endParaRPr>
          </a:p>
          <a:p>
            <a:pPr marL="0" indent="0">
              <a:buNone/>
            </a:pPr>
            <a:endParaRPr lang="en-US" sz="1400" dirty="0">
              <a:solidFill>
                <a:schemeClr val="accent6">
                  <a:lumMod val="90000"/>
                  <a:lumOff val="10000"/>
                </a:schemeClr>
              </a:solidFill>
            </a:endParaRPr>
          </a:p>
        </p:txBody>
      </p:sp>
      <p:sp>
        <p:nvSpPr>
          <p:cNvPr id="2" name="Title 1"/>
          <p:cNvSpPr>
            <a:spLocks noGrp="1"/>
          </p:cNvSpPr>
          <p:nvPr>
            <p:ph type="title"/>
          </p:nvPr>
        </p:nvSpPr>
        <p:spPr>
          <a:xfrm>
            <a:off x="381000" y="838200"/>
            <a:ext cx="8229600" cy="685800"/>
          </a:xfrm>
        </p:spPr>
        <p:txBody>
          <a:bodyPr/>
          <a:lstStyle/>
          <a:p>
            <a:r>
              <a:rPr lang="mk-MK" sz="1600" b="1" dirty="0" smtClean="0">
                <a:latin typeface="Tahoma" panose="020B0604030504040204" pitchFamily="34" charset="0"/>
                <a:ea typeface="Tahoma" panose="020B0604030504040204" pitchFamily="34" charset="0"/>
                <a:cs typeface="Tahoma" panose="020B0604030504040204" pitchFamily="34" charset="0"/>
              </a:rPr>
              <a:t>Известување за настанатите </a:t>
            </a:r>
            <a:r>
              <a:rPr lang="mk-MK" sz="1600" b="1" dirty="0" err="1" smtClean="0">
                <a:latin typeface="Tahoma" panose="020B0604030504040204" pitchFamily="34" charset="0"/>
                <a:ea typeface="Tahoma" panose="020B0604030504040204" pitchFamily="34" charset="0"/>
                <a:cs typeface="Tahoma" panose="020B0604030504040204" pitchFamily="34" charset="0"/>
              </a:rPr>
              <a:t>транскации</a:t>
            </a:r>
            <a:r>
              <a:rPr lang="mk-MK" sz="1600" b="1" dirty="0" smtClean="0">
                <a:latin typeface="Tahoma" panose="020B0604030504040204" pitchFamily="34" charset="0"/>
                <a:ea typeface="Tahoma" panose="020B0604030504040204" pitchFamily="34" charset="0"/>
                <a:cs typeface="Tahoma" panose="020B0604030504040204" pitchFamily="34" charset="0"/>
              </a:rPr>
              <a:t> (користење/отплата) </a:t>
            </a:r>
            <a:r>
              <a:rPr lang="mk-MK" sz="1600" b="1" dirty="0">
                <a:latin typeface="Tahoma" panose="020B0604030504040204" pitchFamily="34" charset="0"/>
                <a:ea typeface="Tahoma" panose="020B0604030504040204" pitchFamily="34" charset="0"/>
                <a:cs typeface="Tahoma" panose="020B0604030504040204" pitchFamily="34" charset="0"/>
              </a:rPr>
              <a:t>врз основа на кредит земен од </a:t>
            </a:r>
            <a:r>
              <a:rPr lang="mk-MK" sz="1600" b="1" dirty="0" err="1">
                <a:latin typeface="Tahoma" panose="020B0604030504040204" pitchFamily="34" charset="0"/>
                <a:ea typeface="Tahoma" panose="020B0604030504040204" pitchFamily="34" charset="0"/>
                <a:cs typeface="Tahoma" panose="020B0604030504040204" pitchFamily="34" charset="0"/>
              </a:rPr>
              <a:t>нерезидент</a:t>
            </a:r>
            <a:r>
              <a:rPr lang="mk-MK" sz="1600" b="1" dirty="0">
                <a:latin typeface="Tahoma" panose="020B0604030504040204" pitchFamily="34" charset="0"/>
                <a:ea typeface="Tahoma" panose="020B0604030504040204" pitchFamily="34" charset="0"/>
                <a:cs typeface="Tahoma" panose="020B0604030504040204" pitchFamily="34" charset="0"/>
              </a:rPr>
              <a:t> </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20233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lstStyle/>
          <a:p>
            <a:pPr algn="just">
              <a:buFont typeface="Wingdings" panose="05000000000000000000" pitchFamily="2" charset="2"/>
              <a:buChar char="§"/>
            </a:pPr>
            <a:r>
              <a:rPr lang="mk-MK" sz="1600" dirty="0" smtClean="0"/>
              <a:t>Одобрувањето </a:t>
            </a:r>
            <a:r>
              <a:rPr lang="mk-MK" sz="1600" noProof="1">
                <a:solidFill>
                  <a:schemeClr val="accent6">
                    <a:lumMod val="90000"/>
                    <a:lumOff val="10000"/>
                  </a:schemeClr>
                </a:solidFill>
                <a:latin typeface="Tahoma" pitchFamily="34" charset="0"/>
                <a:cs typeface="Tahoma" pitchFamily="34" charset="0"/>
              </a:rPr>
              <a:t>средства </a:t>
            </a:r>
            <a:r>
              <a:rPr lang="mk-MK" sz="1600" noProof="1"/>
              <a:t>врз основа на </a:t>
            </a:r>
            <a:r>
              <a:rPr lang="mk-MK" sz="1600" noProof="1" smtClean="0">
                <a:solidFill>
                  <a:schemeClr val="accent6">
                    <a:lumMod val="90000"/>
                    <a:lumOff val="10000"/>
                  </a:schemeClr>
                </a:solidFill>
                <a:latin typeface="Tahoma" pitchFamily="34" charset="0"/>
                <a:cs typeface="Tahoma" pitchFamily="34" charset="0"/>
              </a:rPr>
              <a:t>кредит </a:t>
            </a:r>
            <a:r>
              <a:rPr lang="mk-MK" sz="1600" noProof="1">
                <a:solidFill>
                  <a:schemeClr val="accent6">
                    <a:lumMod val="90000"/>
                    <a:lumOff val="10000"/>
                  </a:schemeClr>
                </a:solidFill>
                <a:latin typeface="Tahoma" pitchFamily="34" charset="0"/>
                <a:cs typeface="Tahoma" pitchFamily="34" charset="0"/>
              </a:rPr>
              <a:t>даден на нерезидент се евидентира со доставување на </a:t>
            </a:r>
            <a:r>
              <a:rPr lang="mk-MK" sz="1600" b="1" noProof="1">
                <a:solidFill>
                  <a:schemeClr val="accent6">
                    <a:lumMod val="90000"/>
                    <a:lumOff val="10000"/>
                  </a:schemeClr>
                </a:solidFill>
                <a:latin typeface="Tahoma" pitchFamily="34" charset="0"/>
                <a:cs typeface="Tahoma" pitchFamily="34" charset="0"/>
              </a:rPr>
              <a:t>образецот НП2</a:t>
            </a:r>
            <a:r>
              <a:rPr lang="mk-MK" sz="1600" noProof="1">
                <a:solidFill>
                  <a:schemeClr val="accent6">
                    <a:lumMod val="90000"/>
                    <a:lumOff val="10000"/>
                  </a:schemeClr>
                </a:solidFill>
                <a:latin typeface="Tahoma" pitchFamily="34" charset="0"/>
                <a:cs typeface="Tahoma" pitchFamily="34" charset="0"/>
              </a:rPr>
              <a:t>.</a:t>
            </a:r>
          </a:p>
          <a:p>
            <a:pPr algn="just">
              <a:buFont typeface="Wingdings" panose="05000000000000000000" pitchFamily="2" charset="2"/>
              <a:buChar char="§"/>
            </a:pPr>
            <a:r>
              <a:rPr lang="mk-MK" sz="1600" dirty="0" smtClean="0"/>
              <a:t>Доколку </a:t>
            </a:r>
            <a:r>
              <a:rPr lang="ru-RU" sz="1600" noProof="1">
                <a:solidFill>
                  <a:schemeClr val="accent6">
                    <a:lumMod val="90000"/>
                    <a:lumOff val="10000"/>
                  </a:schemeClr>
                </a:solidFill>
                <a:latin typeface="Tahoma" pitchFamily="34" charset="0"/>
                <a:cs typeface="Tahoma" pitchFamily="34" charset="0"/>
              </a:rPr>
              <a:t>согласно со договорот за кредит, предвидениот план на наплата нема редовна периодичност, т.е. се пријавени </a:t>
            </a:r>
            <a:r>
              <a:rPr lang="ru-RU" sz="1600" b="1" noProof="1">
                <a:solidFill>
                  <a:schemeClr val="accent6">
                    <a:lumMod val="90000"/>
                    <a:lumOff val="10000"/>
                  </a:schemeClr>
                </a:solidFill>
                <a:latin typeface="Tahoma" pitchFamily="34" charset="0"/>
                <a:cs typeface="Tahoma" pitchFamily="34" charset="0"/>
              </a:rPr>
              <a:t>нередовни наплати на главнината</a:t>
            </a:r>
            <a:r>
              <a:rPr lang="ru-RU" sz="1600" noProof="1">
                <a:solidFill>
                  <a:schemeClr val="accent6">
                    <a:lumMod val="90000"/>
                    <a:lumOff val="10000"/>
                  </a:schemeClr>
                </a:solidFill>
                <a:latin typeface="Tahoma" pitchFamily="34" charset="0"/>
                <a:cs typeface="Tahoma" pitchFamily="34" charset="0"/>
              </a:rPr>
              <a:t> коишто не може да се пресметаат согласно со основните услови на кредитот</a:t>
            </a:r>
            <a:r>
              <a:rPr lang="mk-MK" sz="1600" noProof="1">
                <a:solidFill>
                  <a:schemeClr val="accent6">
                    <a:lumMod val="90000"/>
                    <a:lumOff val="10000"/>
                  </a:schemeClr>
                </a:solidFill>
                <a:latin typeface="Tahoma" pitchFamily="34" charset="0"/>
                <a:cs typeface="Tahoma" pitchFamily="34" charset="0"/>
              </a:rPr>
              <a:t>, задолжително со образецот НП2 известувачот </a:t>
            </a:r>
            <a:r>
              <a:rPr lang="mk-MK" sz="1600" noProof="1"/>
              <a:t>го доставува образецот </a:t>
            </a:r>
            <a:r>
              <a:rPr lang="mk-MK" sz="1600" b="1" noProof="1" smtClean="0">
                <a:solidFill>
                  <a:schemeClr val="accent6">
                    <a:lumMod val="90000"/>
                    <a:lumOff val="10000"/>
                  </a:schemeClr>
                </a:solidFill>
                <a:latin typeface="Tahoma" pitchFamily="34" charset="0"/>
                <a:cs typeface="Tahoma" pitchFamily="34" charset="0"/>
              </a:rPr>
              <a:t>НП </a:t>
            </a:r>
            <a:r>
              <a:rPr lang="mk-MK" sz="1600" b="1" noProof="1">
                <a:solidFill>
                  <a:schemeClr val="accent6">
                    <a:lumMod val="90000"/>
                    <a:lumOff val="10000"/>
                  </a:schemeClr>
                </a:solidFill>
                <a:latin typeface="Tahoma" pitchFamily="34" charset="0"/>
                <a:cs typeface="Tahoma" pitchFamily="34" charset="0"/>
              </a:rPr>
              <a:t>4 - План на </a:t>
            </a:r>
            <a:r>
              <a:rPr lang="mk-MK" sz="1600" b="1" dirty="0">
                <a:solidFill>
                  <a:schemeClr val="accent6">
                    <a:lumMod val="90000"/>
                    <a:lumOff val="10000"/>
                  </a:schemeClr>
                </a:solidFill>
                <a:latin typeface="Tahoma" pitchFamily="34" charset="0"/>
                <a:cs typeface="Tahoma" pitchFamily="34" charset="0"/>
              </a:rPr>
              <a:t>на</a:t>
            </a:r>
            <a:r>
              <a:rPr lang="mk-MK" sz="1600" b="1" noProof="1">
                <a:solidFill>
                  <a:schemeClr val="accent6">
                    <a:lumMod val="90000"/>
                    <a:lumOff val="10000"/>
                  </a:schemeClr>
                </a:solidFill>
                <a:latin typeface="Tahoma" pitchFamily="34" charset="0"/>
                <a:cs typeface="Tahoma" pitchFamily="34" charset="0"/>
              </a:rPr>
              <a:t>плата на </a:t>
            </a:r>
            <a:r>
              <a:rPr lang="mk-MK" sz="1600" b="1" noProof="1" smtClean="0">
                <a:solidFill>
                  <a:schemeClr val="accent6">
                    <a:lumMod val="90000"/>
                    <a:lumOff val="10000"/>
                  </a:schemeClr>
                </a:solidFill>
                <a:latin typeface="Tahoma" pitchFamily="34" charset="0"/>
                <a:cs typeface="Tahoma" pitchFamily="34" charset="0"/>
              </a:rPr>
              <a:t>главнина</a:t>
            </a:r>
            <a:r>
              <a:rPr lang="mk-MK" sz="1600" b="1" noProof="1">
                <a:solidFill>
                  <a:schemeClr val="accent6">
                    <a:lumMod val="90000"/>
                    <a:lumOff val="10000"/>
                  </a:schemeClr>
                </a:solidFill>
                <a:latin typeface="Tahoma" pitchFamily="34" charset="0"/>
                <a:cs typeface="Tahoma" pitchFamily="34" charset="0"/>
              </a:rPr>
              <a:t>та</a:t>
            </a:r>
            <a:r>
              <a:rPr lang="mk-MK" sz="1600" b="1" noProof="1" smtClean="0">
                <a:solidFill>
                  <a:schemeClr val="accent6">
                    <a:lumMod val="90000"/>
                    <a:lumOff val="10000"/>
                  </a:schemeClr>
                </a:solidFill>
                <a:latin typeface="Tahoma" pitchFamily="34" charset="0"/>
                <a:cs typeface="Tahoma" pitchFamily="34" charset="0"/>
              </a:rPr>
              <a:t> </a:t>
            </a:r>
            <a:r>
              <a:rPr lang="mk-MK" sz="1600" b="1" noProof="1">
                <a:solidFill>
                  <a:schemeClr val="accent6">
                    <a:lumMod val="90000"/>
                    <a:lumOff val="10000"/>
                  </a:schemeClr>
                </a:solidFill>
                <a:latin typeface="Tahoma" pitchFamily="34" charset="0"/>
                <a:cs typeface="Tahoma" pitchFamily="34" charset="0"/>
              </a:rPr>
              <a:t>на искористениот износ на кредитот</a:t>
            </a:r>
            <a:r>
              <a:rPr lang="mk-MK" sz="1600" noProof="1" smtClean="0">
                <a:solidFill>
                  <a:schemeClr val="accent6">
                    <a:lumMod val="90000"/>
                    <a:lumOff val="10000"/>
                  </a:schemeClr>
                </a:solidFill>
                <a:latin typeface="Tahoma" pitchFamily="34" charset="0"/>
                <a:cs typeface="Tahoma" pitchFamily="34" charset="0"/>
              </a:rPr>
              <a:t>.</a:t>
            </a:r>
          </a:p>
          <a:p>
            <a:pPr>
              <a:buFont typeface="Wingdings" panose="05000000000000000000" pitchFamily="2" charset="2"/>
              <a:buChar char="§"/>
            </a:pPr>
            <a:r>
              <a:rPr lang="mk-MK" sz="1600" dirty="0" smtClean="0"/>
              <a:t>Наплатите  </a:t>
            </a:r>
            <a:r>
              <a:rPr lang="mk-MK" sz="1600" noProof="1">
                <a:solidFill>
                  <a:schemeClr val="accent6">
                    <a:lumMod val="90000"/>
                    <a:lumOff val="10000"/>
                  </a:schemeClr>
                </a:solidFill>
                <a:latin typeface="Tahoma" pitchFamily="34" charset="0"/>
                <a:cs typeface="Tahoma" pitchFamily="34" charset="0"/>
              </a:rPr>
              <a:t>на </a:t>
            </a:r>
            <a:r>
              <a:rPr lang="mk-MK" sz="1600" b="1" noProof="1" smtClean="0">
                <a:solidFill>
                  <a:schemeClr val="accent6">
                    <a:lumMod val="90000"/>
                    <a:lumOff val="10000"/>
                  </a:schemeClr>
                </a:solidFill>
                <a:latin typeface="Tahoma" pitchFamily="34" charset="0"/>
                <a:cs typeface="Tahoma" pitchFamily="34" charset="0"/>
              </a:rPr>
              <a:t>главнина</a:t>
            </a:r>
            <a:r>
              <a:rPr lang="mk-MK" sz="1600" b="1" noProof="1">
                <a:solidFill>
                  <a:schemeClr val="accent6">
                    <a:lumMod val="90000"/>
                    <a:lumOff val="10000"/>
                  </a:schemeClr>
                </a:solidFill>
                <a:latin typeface="Tahoma" pitchFamily="34" charset="0"/>
                <a:cs typeface="Tahoma" pitchFamily="34" charset="0"/>
              </a:rPr>
              <a:t>та</a:t>
            </a:r>
            <a:r>
              <a:rPr lang="mk-MK" sz="1600" b="1" noProof="1" smtClean="0">
                <a:solidFill>
                  <a:schemeClr val="accent6">
                    <a:lumMod val="90000"/>
                    <a:lumOff val="10000"/>
                  </a:schemeClr>
                </a:solidFill>
                <a:latin typeface="Tahoma" pitchFamily="34" charset="0"/>
                <a:cs typeface="Tahoma" pitchFamily="34" charset="0"/>
              </a:rPr>
              <a:t> </a:t>
            </a:r>
            <a:r>
              <a:rPr lang="mk-MK" sz="1600" b="1" noProof="1">
                <a:solidFill>
                  <a:schemeClr val="accent6">
                    <a:lumMod val="90000"/>
                    <a:lumOff val="10000"/>
                  </a:schemeClr>
                </a:solidFill>
                <a:latin typeface="Tahoma" pitchFamily="34" charset="0"/>
                <a:cs typeface="Tahoma" pitchFamily="34" charset="0"/>
              </a:rPr>
              <a:t>и </a:t>
            </a:r>
            <a:r>
              <a:rPr lang="mk-MK" sz="1600" b="1" noProof="1" smtClean="0">
                <a:solidFill>
                  <a:schemeClr val="accent6">
                    <a:lumMod val="90000"/>
                    <a:lumOff val="10000"/>
                  </a:schemeClr>
                </a:solidFill>
                <a:latin typeface="Tahoma" pitchFamily="34" charset="0"/>
                <a:cs typeface="Tahoma" pitchFamily="34" charset="0"/>
              </a:rPr>
              <a:t>камата</a:t>
            </a:r>
            <a:r>
              <a:rPr lang="mk-MK" sz="1600" b="1" noProof="1">
                <a:solidFill>
                  <a:schemeClr val="accent6">
                    <a:lumMod val="90000"/>
                    <a:lumOff val="10000"/>
                  </a:schemeClr>
                </a:solidFill>
                <a:latin typeface="Tahoma" pitchFamily="34" charset="0"/>
                <a:cs typeface="Tahoma" pitchFamily="34" charset="0"/>
              </a:rPr>
              <a:t>та</a:t>
            </a:r>
            <a:r>
              <a:rPr lang="mk-MK" sz="1600" b="1" noProof="1" smtClean="0">
                <a:solidFill>
                  <a:schemeClr val="accent6">
                    <a:lumMod val="90000"/>
                    <a:lumOff val="10000"/>
                  </a:schemeClr>
                </a:solidFill>
                <a:latin typeface="Tahoma" pitchFamily="34" charset="0"/>
                <a:cs typeface="Tahoma" pitchFamily="34" charset="0"/>
              </a:rPr>
              <a:t> </a:t>
            </a:r>
            <a:r>
              <a:rPr lang="mk-MK" sz="1600" noProof="1"/>
              <a:t>врз основа на </a:t>
            </a:r>
            <a:r>
              <a:rPr lang="mk-MK" sz="1600" noProof="1">
                <a:solidFill>
                  <a:schemeClr val="accent6">
                    <a:lumMod val="90000"/>
                    <a:lumOff val="10000"/>
                  </a:schemeClr>
                </a:solidFill>
                <a:latin typeface="Tahoma" pitchFamily="34" charset="0"/>
                <a:cs typeface="Tahoma" pitchFamily="34" charset="0"/>
              </a:rPr>
              <a:t>кредитот се евидентираат со доставување на </a:t>
            </a:r>
            <a:r>
              <a:rPr lang="mk-MK" sz="1600" b="1" noProof="1">
                <a:solidFill>
                  <a:schemeClr val="accent6">
                    <a:lumMod val="90000"/>
                    <a:lumOff val="10000"/>
                  </a:schemeClr>
                </a:solidFill>
                <a:latin typeface="Tahoma" pitchFamily="34" charset="0"/>
                <a:cs typeface="Tahoma" pitchFamily="34" charset="0"/>
              </a:rPr>
              <a:t>образецот НП3</a:t>
            </a:r>
            <a:r>
              <a:rPr lang="mk-MK" sz="1600" noProof="1">
                <a:solidFill>
                  <a:schemeClr val="accent6">
                    <a:lumMod val="90000"/>
                    <a:lumOff val="10000"/>
                  </a:schemeClr>
                </a:solidFill>
                <a:latin typeface="Tahoma" pitchFamily="34" charset="0"/>
                <a:cs typeface="Tahoma" pitchFamily="34" charset="0"/>
              </a:rPr>
              <a:t>.</a:t>
            </a:r>
          </a:p>
          <a:p>
            <a:pPr>
              <a:buFont typeface="Wingdings" panose="05000000000000000000" pitchFamily="2" charset="2"/>
              <a:buChar char="§"/>
            </a:pPr>
            <a:r>
              <a:rPr lang="mk-MK" sz="1600" dirty="0" smtClean="0"/>
              <a:t>Доколку </a:t>
            </a:r>
            <a:r>
              <a:rPr lang="ru-RU" sz="1600" dirty="0">
                <a:solidFill>
                  <a:schemeClr val="accent6">
                    <a:lumMod val="90000"/>
                    <a:lumOff val="10000"/>
                  </a:schemeClr>
                </a:solidFill>
                <a:latin typeface="Tahoma" pitchFamily="34" charset="0"/>
                <a:cs typeface="Tahoma" pitchFamily="34" charset="0"/>
              </a:rPr>
              <a:t>согласно со договорот за </a:t>
            </a:r>
            <a:r>
              <a:rPr lang="ru-RU" sz="1600" dirty="0" smtClean="0">
                <a:solidFill>
                  <a:schemeClr val="accent6">
                    <a:lumMod val="90000"/>
                    <a:lumOff val="10000"/>
                  </a:schemeClr>
                </a:solidFill>
                <a:latin typeface="Tahoma" pitchFamily="34" charset="0"/>
                <a:cs typeface="Tahoma" pitchFamily="34" charset="0"/>
              </a:rPr>
              <a:t>кредит </a:t>
            </a:r>
            <a:r>
              <a:rPr lang="ru-RU" sz="1600" dirty="0">
                <a:solidFill>
                  <a:schemeClr val="accent6">
                    <a:lumMod val="90000"/>
                    <a:lumOff val="10000"/>
                  </a:schemeClr>
                </a:solidFill>
                <a:latin typeface="Tahoma" pitchFamily="34" charset="0"/>
                <a:cs typeface="Tahoma" pitchFamily="34" charset="0"/>
              </a:rPr>
              <a:t>се јавуваат </a:t>
            </a:r>
            <a:r>
              <a:rPr lang="ru-RU" sz="1600" b="1" dirty="0">
                <a:solidFill>
                  <a:schemeClr val="accent6">
                    <a:lumMod val="90000"/>
                    <a:lumOff val="10000"/>
                  </a:schemeClr>
                </a:solidFill>
                <a:latin typeface="Tahoma" pitchFamily="34" charset="0"/>
                <a:cs typeface="Tahoma" pitchFamily="34" charset="0"/>
              </a:rPr>
              <a:t>повеќе корисници или даватели на кредитот</a:t>
            </a:r>
            <a:r>
              <a:rPr lang="mk-MK" sz="1600" dirty="0">
                <a:solidFill>
                  <a:schemeClr val="accent6">
                    <a:lumMod val="90000"/>
                    <a:lumOff val="10000"/>
                  </a:schemeClr>
                </a:solidFill>
                <a:latin typeface="Tahoma" pitchFamily="34" charset="0"/>
                <a:cs typeface="Tahoma" pitchFamily="34" charset="0"/>
              </a:rPr>
              <a:t>, </a:t>
            </a:r>
            <a:r>
              <a:rPr lang="mk-MK" sz="1600" dirty="0" smtClean="0">
                <a:solidFill>
                  <a:schemeClr val="accent6">
                    <a:lumMod val="90000"/>
                    <a:lumOff val="10000"/>
                  </a:schemeClr>
                </a:solidFill>
                <a:latin typeface="Tahoma" pitchFamily="34" charset="0"/>
                <a:cs typeface="Tahoma" pitchFamily="34" charset="0"/>
              </a:rPr>
              <a:t>се </a:t>
            </a:r>
            <a:r>
              <a:rPr lang="mk-MK" sz="1600" dirty="0">
                <a:solidFill>
                  <a:schemeClr val="accent6">
                    <a:lumMod val="90000"/>
                    <a:lumOff val="10000"/>
                  </a:schemeClr>
                </a:solidFill>
                <a:latin typeface="Tahoma" pitchFamily="34" charset="0"/>
                <a:cs typeface="Tahoma" pitchFamily="34" charset="0"/>
              </a:rPr>
              <a:t>известува на </a:t>
            </a:r>
            <a:r>
              <a:rPr lang="mk-MK" sz="1600" dirty="0" smtClean="0">
                <a:solidFill>
                  <a:schemeClr val="accent6">
                    <a:lumMod val="90000"/>
                    <a:lumOff val="10000"/>
                  </a:schemeClr>
                </a:solidFill>
                <a:latin typeface="Tahoma" pitchFamily="34" charset="0"/>
                <a:cs typeface="Tahoma" pitchFamily="34" charset="0"/>
              </a:rPr>
              <a:t>образ</a:t>
            </a:r>
            <a:r>
              <a:rPr lang="mk-MK" sz="1600" dirty="0"/>
              <a:t>ецот</a:t>
            </a:r>
            <a:r>
              <a:rPr lang="mk-MK" sz="1600" dirty="0" smtClean="0">
                <a:solidFill>
                  <a:schemeClr val="accent6">
                    <a:lumMod val="90000"/>
                    <a:lumOff val="10000"/>
                  </a:schemeClr>
                </a:solidFill>
                <a:latin typeface="Tahoma" pitchFamily="34" charset="0"/>
                <a:cs typeface="Tahoma" pitchFamily="34" charset="0"/>
              </a:rPr>
              <a:t> </a:t>
            </a:r>
            <a:r>
              <a:rPr lang="mk-MK" sz="1600" b="1" dirty="0">
                <a:solidFill>
                  <a:schemeClr val="accent6">
                    <a:lumMod val="90000"/>
                    <a:lumOff val="10000"/>
                  </a:schemeClr>
                </a:solidFill>
                <a:latin typeface="Tahoma" pitchFamily="34" charset="0"/>
                <a:cs typeface="Tahoma" pitchFamily="34" charset="0"/>
              </a:rPr>
              <a:t>НП5 - Спецификација на корисниците/давателите.</a:t>
            </a:r>
            <a:r>
              <a:rPr lang="mk-MK" sz="1600" b="1" dirty="0">
                <a:solidFill>
                  <a:schemeClr val="accent6">
                    <a:lumMod val="90000"/>
                    <a:lumOff val="10000"/>
                  </a:schemeClr>
                </a:solidFill>
              </a:rPr>
              <a:t> </a:t>
            </a:r>
            <a:endParaRPr lang="mk-MK" sz="1600" b="1" dirty="0" smtClean="0">
              <a:solidFill>
                <a:schemeClr val="accent6">
                  <a:lumMod val="90000"/>
                  <a:lumOff val="10000"/>
                </a:schemeClr>
              </a:solidFill>
            </a:endParaRPr>
          </a:p>
          <a:p>
            <a:pPr>
              <a:buFont typeface="Wingdings" panose="05000000000000000000" pitchFamily="2" charset="2"/>
              <a:buChar char="§"/>
            </a:pPr>
            <a:r>
              <a:rPr lang="mk-MK" sz="1600" dirty="0" smtClean="0"/>
              <a:t>Обрасците </a:t>
            </a:r>
            <a:r>
              <a:rPr lang="mk-MK" sz="1600" noProof="1">
                <a:solidFill>
                  <a:schemeClr val="accent6">
                    <a:lumMod val="90000"/>
                    <a:lumOff val="10000"/>
                  </a:schemeClr>
                </a:solidFill>
                <a:latin typeface="Tahoma" pitchFamily="34" charset="0"/>
                <a:cs typeface="Tahoma" pitchFamily="34" charset="0"/>
              </a:rPr>
              <a:t>се доставуваат </a:t>
            </a:r>
            <a:r>
              <a:rPr lang="mk-MK" sz="1600" dirty="0">
                <a:solidFill>
                  <a:schemeClr val="accent6">
                    <a:lumMod val="90000"/>
                    <a:lumOff val="10000"/>
                  </a:schemeClr>
                </a:solidFill>
                <a:latin typeface="Tahoma" pitchFamily="34" charset="0"/>
                <a:cs typeface="Tahoma" pitchFamily="34" charset="0"/>
              </a:rPr>
              <a:t>во печатена форма </a:t>
            </a:r>
            <a:r>
              <a:rPr lang="mk-MK" sz="1600" noProof="1">
                <a:solidFill>
                  <a:schemeClr val="accent6">
                    <a:lumMod val="90000"/>
                    <a:lumOff val="10000"/>
                  </a:schemeClr>
                </a:solidFill>
                <a:latin typeface="Tahoma" pitchFamily="34" charset="0"/>
                <a:cs typeface="Tahoma" pitchFamily="34" charset="0"/>
              </a:rPr>
              <a:t>во </a:t>
            </a:r>
            <a:r>
              <a:rPr lang="mk-MK" sz="1600" b="1" noProof="1">
                <a:solidFill>
                  <a:schemeClr val="accent6">
                    <a:lumMod val="90000"/>
                    <a:lumOff val="10000"/>
                  </a:schemeClr>
                </a:solidFill>
                <a:latin typeface="Tahoma" pitchFamily="34" charset="0"/>
                <a:cs typeface="Tahoma" pitchFamily="34" charset="0"/>
              </a:rPr>
              <a:t>еден примерок </a:t>
            </a:r>
            <a:r>
              <a:rPr lang="mk-MK" sz="1600" noProof="1">
                <a:solidFill>
                  <a:schemeClr val="accent6">
                    <a:lumMod val="90000"/>
                    <a:lumOff val="10000"/>
                  </a:schemeClr>
                </a:solidFill>
                <a:latin typeface="Tahoma" pitchFamily="34" charset="0"/>
                <a:cs typeface="Tahoma" pitchFamily="34" charset="0"/>
              </a:rPr>
              <a:t>со доставно писмо во Народната банка на Република Македонија. </a:t>
            </a:r>
            <a:endParaRPr lang="en-US" sz="1600" dirty="0"/>
          </a:p>
        </p:txBody>
      </p:sp>
      <p:sp useBgFill="1">
        <p:nvSpPr>
          <p:cNvPr id="4" name="Title 7"/>
          <p:cNvSpPr>
            <a:spLocks noGrp="1"/>
          </p:cNvSpPr>
          <p:nvPr>
            <p:ph type="title"/>
          </p:nvPr>
        </p:nvSpPr>
        <p:spPr>
          <a:xfrm>
            <a:off x="457200" y="914400"/>
            <a:ext cx="8229600" cy="685800"/>
          </a:xfrm>
          <a:prstGeom prst="rect">
            <a:avLst/>
          </a:prstGeom>
          <a:noFill/>
          <a:effectLst>
            <a:outerShdw blurRad="50800" dist="38100" dir="5400000" algn="t" rotWithShape="0">
              <a:prstClr val="black">
                <a:alpha val="40000"/>
              </a:prstClr>
            </a:outerShdw>
          </a:effectLst>
          <a:scene3d>
            <a:camera prst="orthographicFront"/>
            <a:lightRig rig="threePt" dir="t"/>
          </a:scene3d>
          <a:sp3d>
            <a:bevelT w="114300" prst="artDeco"/>
          </a:sp3d>
        </p:spPr>
        <p:txBody>
          <a:bodyPr>
            <a:noAutofit/>
          </a:bodyPr>
          <a:lstStyle/>
          <a:p>
            <a:r>
              <a:rPr lang="mk-MK" sz="1600" b="1" noProof="1"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a:r>
            <a:br>
              <a:rPr lang="mk-MK" sz="1600" b="1" noProof="1"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br>
            <a:endParaRPr lang="mk-MK" sz="1600" b="1" noProof="1">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381000" y="838200"/>
            <a:ext cx="8229600" cy="685800"/>
          </a:xfrm>
          <a:prstGeom prst="rect">
            <a:avLst/>
          </a:prstGeom>
        </p:spPr>
        <p:txBody>
          <a:bodyPr/>
          <a:lstStyle>
            <a:lvl1pPr algn="ctr" rtl="0" eaLnBrk="1" fontAlgn="base" hangingPunct="1">
              <a:lnSpc>
                <a:spcPct val="85000"/>
              </a:lnSpc>
              <a:spcBef>
                <a:spcPct val="0"/>
              </a:spcBef>
              <a:spcAft>
                <a:spcPct val="0"/>
              </a:spcAft>
              <a:defRPr sz="4400">
                <a:solidFill>
                  <a:schemeClr val="tx2"/>
                </a:solidFill>
                <a:latin typeface="+mj-lt"/>
                <a:ea typeface="+mj-ea"/>
                <a:cs typeface="+mj-cs"/>
              </a:defRPr>
            </a:lvl1pPr>
            <a:lvl2pPr algn="ctr" rtl="0" eaLnBrk="1" fontAlgn="base" hangingPunct="1">
              <a:lnSpc>
                <a:spcPct val="85000"/>
              </a:lnSpc>
              <a:spcBef>
                <a:spcPct val="0"/>
              </a:spcBef>
              <a:spcAft>
                <a:spcPct val="0"/>
              </a:spcAft>
              <a:defRPr sz="4400">
                <a:solidFill>
                  <a:schemeClr val="tx2"/>
                </a:solidFill>
                <a:latin typeface="Times New Roman" pitchFamily="18" charset="0"/>
              </a:defRPr>
            </a:lvl2pPr>
            <a:lvl3pPr algn="ctr" rtl="0" eaLnBrk="1" fontAlgn="base" hangingPunct="1">
              <a:lnSpc>
                <a:spcPct val="85000"/>
              </a:lnSpc>
              <a:spcBef>
                <a:spcPct val="0"/>
              </a:spcBef>
              <a:spcAft>
                <a:spcPct val="0"/>
              </a:spcAft>
              <a:defRPr sz="4400">
                <a:solidFill>
                  <a:schemeClr val="tx2"/>
                </a:solidFill>
                <a:latin typeface="Times New Roman" pitchFamily="18" charset="0"/>
              </a:defRPr>
            </a:lvl3pPr>
            <a:lvl4pPr algn="ctr" rtl="0" eaLnBrk="1" fontAlgn="base" hangingPunct="1">
              <a:lnSpc>
                <a:spcPct val="85000"/>
              </a:lnSpc>
              <a:spcBef>
                <a:spcPct val="0"/>
              </a:spcBef>
              <a:spcAft>
                <a:spcPct val="0"/>
              </a:spcAft>
              <a:defRPr sz="4400">
                <a:solidFill>
                  <a:schemeClr val="tx2"/>
                </a:solidFill>
                <a:latin typeface="Times New Roman" pitchFamily="18" charset="0"/>
              </a:defRPr>
            </a:lvl4pPr>
            <a:lvl5pPr algn="ctr" rtl="0" eaLnBrk="1" fontAlgn="base" hangingPunct="1">
              <a:lnSpc>
                <a:spcPct val="85000"/>
              </a:lnSpc>
              <a:spcBef>
                <a:spcPct val="0"/>
              </a:spcBef>
              <a:spcAft>
                <a:spcPct val="0"/>
              </a:spcAft>
              <a:defRPr sz="4400">
                <a:solidFill>
                  <a:schemeClr val="tx2"/>
                </a:solidFill>
                <a:latin typeface="Times New Roman" pitchFamily="18" charset="0"/>
              </a:defRPr>
            </a:lvl5pPr>
            <a:lvl6pPr marL="457200" algn="ctr" rtl="0" eaLnBrk="1" fontAlgn="base" hangingPunct="1">
              <a:lnSpc>
                <a:spcPct val="85000"/>
              </a:lnSpc>
              <a:spcBef>
                <a:spcPct val="0"/>
              </a:spcBef>
              <a:spcAft>
                <a:spcPct val="0"/>
              </a:spcAft>
              <a:defRPr sz="4400">
                <a:solidFill>
                  <a:schemeClr val="tx2"/>
                </a:solidFill>
                <a:latin typeface="Times New Roman" pitchFamily="18" charset="0"/>
              </a:defRPr>
            </a:lvl6pPr>
            <a:lvl7pPr marL="914400" algn="ctr" rtl="0" eaLnBrk="1" fontAlgn="base" hangingPunct="1">
              <a:lnSpc>
                <a:spcPct val="85000"/>
              </a:lnSpc>
              <a:spcBef>
                <a:spcPct val="0"/>
              </a:spcBef>
              <a:spcAft>
                <a:spcPct val="0"/>
              </a:spcAft>
              <a:defRPr sz="4400">
                <a:solidFill>
                  <a:schemeClr val="tx2"/>
                </a:solidFill>
                <a:latin typeface="Times New Roman" pitchFamily="18" charset="0"/>
              </a:defRPr>
            </a:lvl7pPr>
            <a:lvl8pPr marL="1371600" algn="ctr" rtl="0" eaLnBrk="1" fontAlgn="base" hangingPunct="1">
              <a:lnSpc>
                <a:spcPct val="85000"/>
              </a:lnSpc>
              <a:spcBef>
                <a:spcPct val="0"/>
              </a:spcBef>
              <a:spcAft>
                <a:spcPct val="0"/>
              </a:spcAft>
              <a:defRPr sz="4400">
                <a:solidFill>
                  <a:schemeClr val="tx2"/>
                </a:solidFill>
                <a:latin typeface="Times New Roman" pitchFamily="18" charset="0"/>
              </a:defRPr>
            </a:lvl8pPr>
            <a:lvl9pPr marL="1828800" algn="ctr" rtl="0" eaLnBrk="1" fontAlgn="base" hangingPunct="1">
              <a:lnSpc>
                <a:spcPct val="85000"/>
              </a:lnSpc>
              <a:spcBef>
                <a:spcPct val="0"/>
              </a:spcBef>
              <a:spcAft>
                <a:spcPct val="0"/>
              </a:spcAft>
              <a:defRPr sz="4400">
                <a:solidFill>
                  <a:schemeClr val="tx2"/>
                </a:solidFill>
                <a:latin typeface="Times New Roman" pitchFamily="18" charset="0"/>
              </a:defRPr>
            </a:lvl9pPr>
          </a:lstStyle>
          <a:p>
            <a:r>
              <a:rPr lang="mk-MK" sz="1600" b="1" kern="0" dirty="0" smtClean="0">
                <a:latin typeface="Tahoma" panose="020B0604030504040204" pitchFamily="34" charset="0"/>
                <a:ea typeface="Tahoma" panose="020B0604030504040204" pitchFamily="34" charset="0"/>
                <a:cs typeface="Tahoma" panose="020B0604030504040204" pitchFamily="34" charset="0"/>
              </a:rPr>
              <a:t>Известување за настанатите </a:t>
            </a:r>
            <a:r>
              <a:rPr lang="mk-MK" sz="1600" b="1" kern="0" dirty="0">
                <a:latin typeface="Tahoma" panose="020B0604030504040204" pitchFamily="34" charset="0"/>
                <a:ea typeface="Tahoma" panose="020B0604030504040204" pitchFamily="34" charset="0"/>
                <a:cs typeface="Tahoma" panose="020B0604030504040204" pitchFamily="34" charset="0"/>
              </a:rPr>
              <a:t>трансакции (одобрување/наплата) врз основа на кредит даден на </a:t>
            </a:r>
            <a:r>
              <a:rPr lang="mk-MK" sz="1600" b="1" kern="0" dirty="0" err="1">
                <a:latin typeface="Tahoma" panose="020B0604030504040204" pitchFamily="34" charset="0"/>
                <a:ea typeface="Tahoma" panose="020B0604030504040204" pitchFamily="34" charset="0"/>
                <a:cs typeface="Tahoma" panose="020B0604030504040204" pitchFamily="34" charset="0"/>
              </a:rPr>
              <a:t>нерезидент</a:t>
            </a:r>
            <a:r>
              <a:rPr lang="mk-MK" sz="1600" b="1" kern="0" dirty="0">
                <a:latin typeface="Tahoma" panose="020B0604030504040204" pitchFamily="34" charset="0"/>
                <a:ea typeface="Tahoma" panose="020B0604030504040204" pitchFamily="34" charset="0"/>
                <a:cs typeface="Tahoma" panose="020B0604030504040204" pitchFamily="34" charset="0"/>
              </a:rPr>
              <a:t> </a:t>
            </a:r>
            <a:endParaRPr lang="en-US" sz="1600" b="1" kern="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93836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250" y="1752600"/>
            <a:ext cx="8229600" cy="4525963"/>
          </a:xfrm>
        </p:spPr>
        <p:txBody>
          <a:bodyPr/>
          <a:lstStyle/>
          <a:p>
            <a:pPr algn="just">
              <a:buFont typeface="Wingdings" panose="05000000000000000000" pitchFamily="2" charset="2"/>
              <a:buChar char="Ø"/>
            </a:pPr>
            <a:r>
              <a:rPr lang="mk-MK" sz="16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Одредени податоци може да претрпат измена како резултат на промена на договорните услови на кредитот, со поднесување анекс на договорот или друг документ од кој може да се видат промените на условите.</a:t>
            </a:r>
          </a:p>
          <a:p>
            <a:pPr algn="just">
              <a:buFont typeface="Wingdings" panose="05000000000000000000" pitchFamily="2" charset="2"/>
              <a:buChar char="Ø"/>
            </a:pPr>
            <a:r>
              <a:rPr lang="ru-RU" sz="16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За измената на кредитна пријава се известува на образецот </a:t>
            </a:r>
            <a:r>
              <a:rPr lang="ru-RU" sz="16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НД1, за кредит земен од нерезидент, односно НП1 за кредит одобрен на нерезидент.</a:t>
            </a:r>
          </a:p>
          <a:p>
            <a:pPr algn="just">
              <a:buFont typeface="Wingdings" panose="05000000000000000000" pitchFamily="2" charset="2"/>
              <a:buChar char="Ø"/>
            </a:pPr>
            <a:r>
              <a:rPr lang="mk-MK" sz="16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Промената на должникот (за кредит земен од </a:t>
            </a:r>
            <a:r>
              <a:rPr lang="mk-MK" sz="1600" dirty="0" err="1"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нерезидент</a:t>
            </a:r>
            <a:r>
              <a:rPr lang="mk-MK" sz="16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или доверителот (за кредит одобрен на </a:t>
            </a:r>
            <a:r>
              <a:rPr lang="mk-MK" sz="1600" dirty="0" err="1"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нерезидент</a:t>
            </a:r>
            <a:r>
              <a:rPr lang="mk-MK" sz="16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и промена на валутата </a:t>
            </a:r>
            <a:r>
              <a:rPr lang="mk-MK" sz="16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не може </a:t>
            </a:r>
            <a:r>
              <a:rPr lang="mk-MK" sz="16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да се спроведе со измена на кредитна</a:t>
            </a:r>
            <a:r>
              <a:rPr lang="mk-MK" sz="16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та</a:t>
            </a:r>
            <a:r>
              <a:rPr lang="mk-MK" sz="16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пријава. За ваквите промени во договорните односи треба да се достави нова кредитна пријава, а постојната да се затвори.</a:t>
            </a:r>
            <a:endParaRPr lang="en-US" sz="16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itle 1"/>
          <p:cNvSpPr>
            <a:spLocks noGrp="1"/>
          </p:cNvSpPr>
          <p:nvPr>
            <p:ph type="title"/>
          </p:nvPr>
        </p:nvSpPr>
        <p:spPr/>
        <p:txBody>
          <a:bodyPr/>
          <a:lstStyle/>
          <a:p>
            <a:r>
              <a:rPr lang="mk-MK" sz="9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a:r>
            <a:br>
              <a:rPr lang="mk-MK" sz="9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br>
            <a:r>
              <a:rPr lang="mk-MK" sz="9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a:r>
            <a:br>
              <a:rPr lang="mk-MK" sz="9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br>
            <a:r>
              <a:rPr lang="mk-MK" sz="16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a:r>
            <a:br>
              <a:rPr lang="mk-MK" sz="16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br>
            <a:r>
              <a:rPr lang="mk-MK" sz="16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a:r>
            <a:br>
              <a:rPr lang="mk-MK" sz="16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br>
            <a:r>
              <a:rPr lang="mk-MK" sz="16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Кредитни работи со странство</a:t>
            </a:r>
            <a:br>
              <a:rPr lang="mk-MK" sz="16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br>
            <a:r>
              <a:rPr lang="mk-MK" sz="16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известување за измена на кредитна пријава</a:t>
            </a:r>
            <a:endParaRPr lang="en-US" sz="16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7077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sz="16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a:r>
            <a:br>
              <a:rPr lang="mk-MK" sz="16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br>
            <a:r>
              <a:rPr lang="mk-MK" sz="16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a:r>
            <a:br>
              <a:rPr lang="mk-MK" sz="16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br>
            <a:r>
              <a:rPr lang="mk-MK" sz="16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Пример: Известување за кредит земен од </a:t>
            </a:r>
            <a:r>
              <a:rPr lang="mk-MK" sz="1600" b="1" dirty="0" err="1"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нерезидент</a:t>
            </a:r>
            <a:r>
              <a:rPr lang="mk-MK" sz="16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a:r>
            <a:br>
              <a:rPr lang="mk-MK" sz="16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br>
            <a:r>
              <a:rPr lang="mk-MK" sz="16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a:r>
            <a:br>
              <a:rPr lang="mk-MK" sz="16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br>
            <a:r>
              <a:rPr lang="mk-MK" sz="16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(НД)</a:t>
            </a:r>
            <a:endParaRPr lang="en-US" sz="16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lstStyle/>
          <a:p>
            <a:pPr algn="just">
              <a:buFont typeface="Wingdings" panose="05000000000000000000" pitchFamily="2" charset="2"/>
              <a:buChar char="q"/>
            </a:pPr>
            <a:r>
              <a:rPr lang="mk-MK" sz="1400" dirty="0" smtClean="0">
                <a:latin typeface="Tahoma" panose="020B0604030504040204" pitchFamily="34" charset="0"/>
                <a:ea typeface="Tahoma" panose="020B0604030504040204" pitchFamily="34" charset="0"/>
                <a:cs typeface="Tahoma" panose="020B0604030504040204" pitchFamily="34" charset="0"/>
              </a:rPr>
              <a:t>Основни елементи на договорот за кредит:</a:t>
            </a:r>
          </a:p>
          <a:p>
            <a:pPr marL="0" indent="0" algn="just">
              <a:buNone/>
            </a:pPr>
            <a:endParaRPr lang="mk-MK" sz="1400" dirty="0" smtClean="0">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Ø"/>
            </a:pPr>
            <a:r>
              <a:rPr lang="mk-MK" sz="1400" dirty="0" smtClean="0">
                <a:latin typeface="Tahoma" panose="020B0604030504040204" pitchFamily="34" charset="0"/>
                <a:ea typeface="Tahoma" panose="020B0604030504040204" pitchFamily="34" charset="0"/>
                <a:cs typeface="Tahoma" panose="020B0604030504040204" pitchFamily="34" charset="0"/>
              </a:rPr>
              <a:t>Фирма „А“</a:t>
            </a:r>
            <a:r>
              <a:rPr lang="en-US" sz="1400" dirty="0" smtClean="0">
                <a:latin typeface="Tahoma" panose="020B0604030504040204" pitchFamily="34" charset="0"/>
                <a:ea typeface="Tahoma" panose="020B0604030504040204" pitchFamily="34" charset="0"/>
                <a:cs typeface="Tahoma" panose="020B0604030504040204" pitchFamily="34" charset="0"/>
              </a:rPr>
              <a:t> - </a:t>
            </a:r>
            <a:r>
              <a:rPr lang="mk-MK" sz="1400" dirty="0" smtClean="0">
                <a:latin typeface="Tahoma" panose="020B0604030504040204" pitchFamily="34" charset="0"/>
                <a:ea typeface="Tahoma" panose="020B0604030504040204" pitchFamily="34" charset="0"/>
                <a:cs typeface="Tahoma" panose="020B0604030504040204" pitchFamily="34" charset="0"/>
              </a:rPr>
              <a:t>резидент</a:t>
            </a:r>
          </a:p>
          <a:p>
            <a:pPr algn="just">
              <a:buFont typeface="Wingdings" panose="05000000000000000000" pitchFamily="2" charset="2"/>
              <a:buChar char="Ø"/>
            </a:pPr>
            <a:r>
              <a:rPr lang="mk-MK" sz="1400" dirty="0" smtClean="0">
                <a:latin typeface="Tahoma" panose="020B0604030504040204" pitchFamily="34" charset="0"/>
                <a:ea typeface="Tahoma" panose="020B0604030504040204" pitchFamily="34" charset="0"/>
                <a:cs typeface="Tahoma" panose="020B0604030504040204" pitchFamily="34" charset="0"/>
              </a:rPr>
              <a:t>Фирма „Б“ – </a:t>
            </a:r>
            <a:r>
              <a:rPr lang="mk-MK" sz="1400" dirty="0" err="1" smtClean="0">
                <a:latin typeface="Tahoma" panose="020B0604030504040204" pitchFamily="34" charset="0"/>
                <a:ea typeface="Tahoma" panose="020B0604030504040204" pitchFamily="34" charset="0"/>
                <a:cs typeface="Tahoma" panose="020B0604030504040204" pitchFamily="34" charset="0"/>
              </a:rPr>
              <a:t>нерезидент</a:t>
            </a:r>
            <a:endParaRPr lang="mk-MK" sz="1400" dirty="0" smtClean="0">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Ø"/>
            </a:pPr>
            <a:r>
              <a:rPr lang="mk-MK" sz="1400" dirty="0" smtClean="0">
                <a:latin typeface="Tahoma" panose="020B0604030504040204" pitchFamily="34" charset="0"/>
                <a:ea typeface="Tahoma" panose="020B0604030504040204" pitchFamily="34" charset="0"/>
                <a:cs typeface="Tahoma" panose="020B0604030504040204" pitchFamily="34" charset="0"/>
              </a:rPr>
              <a:t>Износ на кредит – </a:t>
            </a:r>
            <a:r>
              <a:rPr lang="en-US" sz="1400" dirty="0" smtClean="0">
                <a:latin typeface="Tahoma" panose="020B0604030504040204" pitchFamily="34" charset="0"/>
                <a:ea typeface="Tahoma" panose="020B0604030504040204" pitchFamily="34" charset="0"/>
                <a:cs typeface="Tahoma" panose="020B0604030504040204" pitchFamily="34" charset="0"/>
              </a:rPr>
              <a:t>6</a:t>
            </a:r>
            <a:r>
              <a:rPr lang="mk-MK" sz="1400" dirty="0" smtClean="0">
                <a:latin typeface="Tahoma" panose="020B0604030504040204" pitchFamily="34" charset="0"/>
                <a:ea typeface="Tahoma" panose="020B0604030504040204" pitchFamily="34" charset="0"/>
                <a:cs typeface="Tahoma" panose="020B0604030504040204" pitchFamily="34" charset="0"/>
              </a:rPr>
              <a:t>00</a:t>
            </a:r>
            <a:r>
              <a:rPr lang="en-US" sz="1400" dirty="0" smtClean="0">
                <a:latin typeface="Tahoma" panose="020B0604030504040204" pitchFamily="34" charset="0"/>
                <a:ea typeface="Tahoma" panose="020B0604030504040204" pitchFamily="34" charset="0"/>
                <a:cs typeface="Tahoma" panose="020B0604030504040204" pitchFamily="34" charset="0"/>
              </a:rPr>
              <a:t>.</a:t>
            </a:r>
            <a:r>
              <a:rPr lang="mk-MK" sz="1400" dirty="0" smtClean="0">
                <a:latin typeface="Tahoma" panose="020B0604030504040204" pitchFamily="34" charset="0"/>
                <a:ea typeface="Tahoma" panose="020B0604030504040204" pitchFamily="34" charset="0"/>
                <a:cs typeface="Tahoma" panose="020B0604030504040204" pitchFamily="34" charset="0"/>
              </a:rPr>
              <a:t>000</a:t>
            </a:r>
            <a:r>
              <a:rPr lang="en-US" sz="1400" dirty="0" smtClean="0">
                <a:latin typeface="Tahoma" panose="020B0604030504040204" pitchFamily="34" charset="0"/>
                <a:ea typeface="Tahoma" panose="020B0604030504040204" pitchFamily="34" charset="0"/>
                <a:cs typeface="Tahoma" panose="020B0604030504040204" pitchFamily="34" charset="0"/>
              </a:rPr>
              <a:t>,</a:t>
            </a:r>
            <a:r>
              <a:rPr lang="mk-MK" sz="1400" dirty="0" smtClean="0">
                <a:latin typeface="Tahoma" panose="020B0604030504040204" pitchFamily="34" charset="0"/>
                <a:ea typeface="Tahoma" panose="020B0604030504040204" pitchFamily="34" charset="0"/>
                <a:cs typeface="Tahoma" panose="020B0604030504040204" pitchFamily="34" charset="0"/>
              </a:rPr>
              <a:t>00 евра</a:t>
            </a:r>
          </a:p>
          <a:p>
            <a:pPr algn="just">
              <a:buFont typeface="Wingdings" panose="05000000000000000000" pitchFamily="2" charset="2"/>
              <a:buChar char="Ø"/>
            </a:pPr>
            <a:r>
              <a:rPr lang="mk-MK" sz="1400" dirty="0" smtClean="0">
                <a:latin typeface="Tahoma" panose="020B0604030504040204" pitchFamily="34" charset="0"/>
                <a:ea typeface="Tahoma" panose="020B0604030504040204" pitchFamily="34" charset="0"/>
                <a:cs typeface="Tahoma" panose="020B0604030504040204" pitchFamily="34" charset="0"/>
              </a:rPr>
              <a:t>Датум на склучување на договорот – </a:t>
            </a:r>
            <a:r>
              <a:rPr lang="en-US" sz="1400" dirty="0" smtClean="0">
                <a:latin typeface="Tahoma" panose="020B0604030504040204" pitchFamily="34" charset="0"/>
                <a:ea typeface="Tahoma" panose="020B0604030504040204" pitchFamily="34" charset="0"/>
                <a:cs typeface="Tahoma" panose="020B0604030504040204" pitchFamily="34" charset="0"/>
              </a:rPr>
              <a:t>15</a:t>
            </a:r>
            <a:r>
              <a:rPr lang="mk-MK" sz="1400" dirty="0" smtClean="0">
                <a:latin typeface="Tahoma" panose="020B0604030504040204" pitchFamily="34" charset="0"/>
                <a:ea typeface="Tahoma" panose="020B0604030504040204" pitchFamily="34" charset="0"/>
                <a:cs typeface="Tahoma" panose="020B0604030504040204" pitchFamily="34" charset="0"/>
              </a:rPr>
              <a:t>.</a:t>
            </a:r>
            <a:r>
              <a:rPr lang="en-US" sz="1400" dirty="0" smtClean="0">
                <a:latin typeface="Tahoma" panose="020B0604030504040204" pitchFamily="34" charset="0"/>
                <a:ea typeface="Tahoma" panose="020B0604030504040204" pitchFamily="34" charset="0"/>
                <a:cs typeface="Tahoma" panose="020B0604030504040204" pitchFamily="34" charset="0"/>
              </a:rPr>
              <a:t>5</a:t>
            </a:r>
            <a:r>
              <a:rPr lang="mk-MK" sz="1400" dirty="0" smtClean="0">
                <a:latin typeface="Tahoma" panose="020B0604030504040204" pitchFamily="34" charset="0"/>
                <a:ea typeface="Tahoma" panose="020B0604030504040204" pitchFamily="34" charset="0"/>
                <a:cs typeface="Tahoma" panose="020B0604030504040204" pitchFamily="34" charset="0"/>
              </a:rPr>
              <a:t>.201</a:t>
            </a:r>
            <a:r>
              <a:rPr lang="en-US" sz="1400" dirty="0" smtClean="0">
                <a:latin typeface="Tahoma" panose="020B0604030504040204" pitchFamily="34" charset="0"/>
                <a:ea typeface="Tahoma" panose="020B0604030504040204" pitchFamily="34" charset="0"/>
                <a:cs typeface="Tahoma" panose="020B0604030504040204" pitchFamily="34" charset="0"/>
              </a:rPr>
              <a:t>0</a:t>
            </a:r>
            <a:r>
              <a:rPr lang="mk-MK" sz="1400" dirty="0" smtClean="0">
                <a:latin typeface="Tahoma" panose="020B0604030504040204" pitchFamily="34" charset="0"/>
                <a:ea typeface="Tahoma" panose="020B0604030504040204" pitchFamily="34" charset="0"/>
                <a:cs typeface="Tahoma" panose="020B0604030504040204" pitchFamily="34" charset="0"/>
              </a:rPr>
              <a:t> година</a:t>
            </a:r>
          </a:p>
          <a:p>
            <a:pPr algn="just">
              <a:buFont typeface="Wingdings" panose="05000000000000000000" pitchFamily="2" charset="2"/>
              <a:buChar char="Ø"/>
            </a:pPr>
            <a:r>
              <a:rPr lang="mk-MK" sz="1400" dirty="0" smtClean="0">
                <a:latin typeface="Tahoma" panose="020B0604030504040204" pitchFamily="34" charset="0"/>
                <a:ea typeface="Tahoma" panose="020B0604030504040204" pitchFamily="34" charset="0"/>
                <a:cs typeface="Tahoma" panose="020B0604030504040204" pitchFamily="34" charset="0"/>
              </a:rPr>
              <a:t>Рок на отплата пет години</a:t>
            </a:r>
            <a:r>
              <a:rPr lang="en-US" sz="1400" dirty="0" smtClean="0">
                <a:latin typeface="Tahoma" panose="020B0604030504040204" pitchFamily="34" charset="0"/>
                <a:ea typeface="Tahoma" panose="020B0604030504040204" pitchFamily="34" charset="0"/>
                <a:cs typeface="Tahoma" panose="020B0604030504040204" pitchFamily="34" charset="0"/>
              </a:rPr>
              <a:t> </a:t>
            </a:r>
            <a:r>
              <a:rPr lang="mk-MK" sz="1400" dirty="0" smtClean="0">
                <a:latin typeface="Tahoma" panose="020B0604030504040204" pitchFamily="34" charset="0"/>
                <a:ea typeface="Tahoma" panose="020B0604030504040204" pitchFamily="34" charset="0"/>
                <a:cs typeface="Tahoma" panose="020B0604030504040204" pitchFamily="34" charset="0"/>
              </a:rPr>
              <a:t>од датумот на користење на средствата, вклучувајќи </a:t>
            </a:r>
          </a:p>
          <a:p>
            <a:pPr marL="0" indent="0" algn="just">
              <a:buNone/>
            </a:pPr>
            <a:r>
              <a:rPr lang="mk-MK" sz="1400" dirty="0">
                <a:latin typeface="Tahoma" panose="020B0604030504040204" pitchFamily="34" charset="0"/>
                <a:ea typeface="Tahoma" panose="020B0604030504040204" pitchFamily="34" charset="0"/>
                <a:cs typeface="Tahoma" panose="020B0604030504040204" pitchFamily="34" charset="0"/>
              </a:rPr>
              <a:t> </a:t>
            </a:r>
            <a:r>
              <a:rPr lang="mk-MK" sz="1400" dirty="0" smtClean="0">
                <a:latin typeface="Tahoma" panose="020B0604030504040204" pitchFamily="34" charset="0"/>
                <a:ea typeface="Tahoma" panose="020B0604030504040204" pitchFamily="34" charset="0"/>
                <a:cs typeface="Tahoma" panose="020B0604030504040204" pitchFamily="34" charset="0"/>
              </a:rPr>
              <a:t>     две години период на почек</a:t>
            </a:r>
          </a:p>
          <a:p>
            <a:pPr algn="just">
              <a:buFont typeface="Wingdings" panose="05000000000000000000" pitchFamily="2" charset="2"/>
              <a:buChar char="Ø"/>
            </a:pPr>
            <a:r>
              <a:rPr lang="mk-MK" sz="1400" dirty="0">
                <a:latin typeface="Tahoma" panose="020B0604030504040204" pitchFamily="34" charset="0"/>
                <a:ea typeface="Tahoma" panose="020B0604030504040204" pitchFamily="34" charset="0"/>
                <a:cs typeface="Tahoma" panose="020B0604030504040204" pitchFamily="34" charset="0"/>
              </a:rPr>
              <a:t>Фирмата </a:t>
            </a:r>
            <a:r>
              <a:rPr lang="mk-MK" sz="1400" dirty="0" smtClean="0">
                <a:latin typeface="Tahoma" panose="020B0604030504040204" pitchFamily="34" charset="0"/>
                <a:ea typeface="Tahoma" panose="020B0604030504040204" pitchFamily="34" charset="0"/>
                <a:cs typeface="Tahoma" panose="020B0604030504040204" pitchFamily="34" charset="0"/>
              </a:rPr>
              <a:t>А и фирмата Б не се поврзани со капитал</a:t>
            </a:r>
          </a:p>
          <a:p>
            <a:pPr algn="just">
              <a:buFont typeface="Wingdings" panose="05000000000000000000" pitchFamily="2" charset="2"/>
              <a:buChar char="Ø"/>
            </a:pPr>
            <a:r>
              <a:rPr lang="mk-MK" sz="1400" dirty="0" smtClean="0">
                <a:latin typeface="Tahoma" panose="020B0604030504040204" pitchFamily="34" charset="0"/>
                <a:ea typeface="Tahoma" panose="020B0604030504040204" pitchFamily="34" charset="0"/>
                <a:cs typeface="Tahoma" panose="020B0604030504040204" pitchFamily="34" charset="0"/>
              </a:rPr>
              <a:t>Заемот </a:t>
            </a:r>
            <a:r>
              <a:rPr lang="mk-MK" sz="1400" dirty="0">
                <a:latin typeface="Tahoma" panose="020B0604030504040204" pitchFamily="34" charset="0"/>
                <a:ea typeface="Tahoma" panose="020B0604030504040204" pitchFamily="34" charset="0"/>
                <a:cs typeface="Tahoma" panose="020B0604030504040204" pitchFamily="34" charset="0"/>
              </a:rPr>
              <a:t>е </a:t>
            </a:r>
            <a:r>
              <a:rPr lang="mk-MK" sz="1400" dirty="0" smtClean="0">
                <a:latin typeface="Tahoma" panose="020B0604030504040204" pitchFamily="34" charset="0"/>
                <a:ea typeface="Tahoma" panose="020B0604030504040204" pitchFamily="34" charset="0"/>
                <a:cs typeface="Tahoma" panose="020B0604030504040204" pitchFamily="34" charset="0"/>
              </a:rPr>
              <a:t>необезбеден</a:t>
            </a:r>
          </a:p>
          <a:p>
            <a:pPr algn="just">
              <a:buFont typeface="Wingdings" panose="05000000000000000000" pitchFamily="2" charset="2"/>
              <a:buChar char="Ø"/>
            </a:pPr>
            <a:r>
              <a:rPr lang="mk-MK" sz="1400" dirty="0" smtClean="0">
                <a:latin typeface="Tahoma" panose="020B0604030504040204" pitchFamily="34" charset="0"/>
                <a:ea typeface="Tahoma" panose="020B0604030504040204" pitchFamily="34" charset="0"/>
                <a:cs typeface="Tahoma" panose="020B0604030504040204" pitchFamily="34" charset="0"/>
              </a:rPr>
              <a:t>Начин на отплата на главнината – полугодишни рати во еднакви износи</a:t>
            </a:r>
          </a:p>
          <a:p>
            <a:pPr algn="just">
              <a:buFont typeface="Wingdings" panose="05000000000000000000" pitchFamily="2" charset="2"/>
              <a:buChar char="Ø"/>
            </a:pPr>
            <a:r>
              <a:rPr lang="mk-MK" sz="1400" dirty="0" smtClean="0">
                <a:latin typeface="Tahoma" panose="020B0604030504040204" pitchFamily="34" charset="0"/>
                <a:ea typeface="Tahoma" panose="020B0604030504040204" pitchFamily="34" charset="0"/>
                <a:cs typeface="Tahoma" panose="020B0604030504040204" pitchFamily="34" charset="0"/>
              </a:rPr>
              <a:t>Фиксна камата стапка од 5% на годишно ниво, за редовна камата</a:t>
            </a:r>
          </a:p>
          <a:p>
            <a:pPr algn="just">
              <a:buFont typeface="Wingdings" panose="05000000000000000000" pitchFamily="2" charset="2"/>
              <a:buChar char="Ø"/>
            </a:pPr>
            <a:r>
              <a:rPr lang="mk-MK" sz="1400" dirty="0" smtClean="0">
                <a:latin typeface="Tahoma" panose="020B0604030504040204" pitchFamily="34" charset="0"/>
                <a:ea typeface="Tahoma" panose="020B0604030504040204" pitchFamily="34" charset="0"/>
                <a:cs typeface="Tahoma" panose="020B0604030504040204" pitchFamily="34" charset="0"/>
              </a:rPr>
              <a:t>Календарски број денови за месеци/за година – 360 дена</a:t>
            </a:r>
          </a:p>
          <a:p>
            <a:pPr algn="just">
              <a:buFont typeface="Wingdings" panose="05000000000000000000" pitchFamily="2" charset="2"/>
              <a:buChar char="Ø"/>
            </a:pPr>
            <a:r>
              <a:rPr lang="mk-MK" sz="1400" dirty="0" smtClean="0">
                <a:latin typeface="Tahoma" panose="020B0604030504040204" pitchFamily="34" charset="0"/>
                <a:ea typeface="Tahoma" panose="020B0604030504040204" pitchFamily="34" charset="0"/>
                <a:cs typeface="Tahoma" panose="020B0604030504040204" pitchFamily="34" charset="0"/>
              </a:rPr>
              <a:t>Пресметковни периоди за отплата на главнината и каматата – 15 јуни и 15 декември</a:t>
            </a:r>
          </a:p>
          <a:p>
            <a:pPr algn="just">
              <a:buFont typeface="Wingdings" panose="05000000000000000000" pitchFamily="2" charset="2"/>
              <a:buChar char="Ø"/>
            </a:pPr>
            <a:r>
              <a:rPr lang="mk-MK" sz="1400" dirty="0" smtClean="0">
                <a:latin typeface="Tahoma" panose="020B0604030504040204" pitchFamily="34" charset="0"/>
                <a:ea typeface="Tahoma" panose="020B0604030504040204" pitchFamily="34" charset="0"/>
                <a:cs typeface="Tahoma" panose="020B0604030504040204" pitchFamily="34" charset="0"/>
              </a:rPr>
              <a:t>Фиксна каматна стапка од 7 % на годишно ниво, за задоцнето плаќање</a:t>
            </a:r>
          </a:p>
          <a:p>
            <a:pPr algn="just">
              <a:buFont typeface="Wingdings" panose="05000000000000000000" pitchFamily="2" charset="2"/>
              <a:buChar char="Ø"/>
            </a:pPr>
            <a:r>
              <a:rPr lang="mk-MK" sz="1400" dirty="0" smtClean="0">
                <a:latin typeface="Tahoma" panose="020B0604030504040204" pitchFamily="34" charset="0"/>
                <a:ea typeface="Tahoma" panose="020B0604030504040204" pitchFamily="34" charset="0"/>
                <a:cs typeface="Tahoma" panose="020B0604030504040204" pitchFamily="34" charset="0"/>
              </a:rPr>
              <a:t>Датум на користење на средствата – 16.6.2010 година</a:t>
            </a:r>
          </a:p>
          <a:p>
            <a:pPr marL="0" indent="0">
              <a:buNone/>
            </a:pPr>
            <a:endParaRPr lang="mk-MK" sz="14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endParaRPr lang="mk-MK" sz="14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endParaRPr lang="en-US" sz="14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88010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rgbClr val="FFFFFF"/>
            </a:gs>
            <a:gs pos="24780">
              <a:srgbClr val="FFFFFF"/>
            </a:gs>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bwMode="auto">
          <a:xfrm>
            <a:off x="924460" y="671490"/>
            <a:ext cx="7696200" cy="685800"/>
          </a:xfrm>
          <a:noFill/>
          <a:ln>
            <a:miter lim="800000"/>
            <a:headEnd/>
            <a:tailEnd/>
          </a:ln>
          <a:scene3d>
            <a:camera prst="orthographicFront"/>
            <a:lightRig rig="threePt" dir="t"/>
          </a:scene3d>
          <a:sp3d>
            <a:bevelT w="114300" prst="artDeco"/>
          </a:sp3d>
        </p:spPr>
        <p:txBody>
          <a:bodyPr vert="horz" wrap="square" lIns="91440" tIns="45720" rIns="91440" bIns="45720" numCol="1" anchor="t" anchorCtr="0" compatLnSpc="1">
            <a:prstTxWarp prst="textNoShape">
              <a:avLst/>
            </a:prstTxWarp>
            <a:normAutofit/>
          </a:bodyPr>
          <a:lstStyle/>
          <a:p>
            <a:pPr eaLnBrk="1" hangingPunct="1"/>
            <a:r>
              <a:rPr lang="mk-MK" sz="1400" b="1" noProof="1" smtClean="0">
                <a:solidFill>
                  <a:schemeClr val="accent2">
                    <a:lumMod val="75000"/>
                  </a:schemeClr>
                </a:solidFill>
                <a:latin typeface="Tahoma" pitchFamily="34" charset="0"/>
                <a:cs typeface="Tahoma" pitchFamily="34" charset="0"/>
              </a:rPr>
              <a:t>Доставување обрасци за </a:t>
            </a:r>
            <a:r>
              <a:rPr lang="mk-MK" sz="1400" b="1" dirty="0" smtClean="0">
                <a:solidFill>
                  <a:schemeClr val="accent2">
                    <a:lumMod val="75000"/>
                  </a:schemeClr>
                </a:solidFill>
                <a:latin typeface="Tahoma" pitchFamily="34" charset="0"/>
                <a:cs typeface="Tahoma" pitchFamily="34" charset="0"/>
              </a:rPr>
              <a:t>известување </a:t>
            </a:r>
            <a:r>
              <a:rPr lang="mk-MK" sz="1400" b="1" dirty="0">
                <a:solidFill>
                  <a:schemeClr val="accent2">
                    <a:lumMod val="75000"/>
                  </a:schemeClr>
                </a:solidFill>
                <a:latin typeface="Tahoma" pitchFamily="34" charset="0"/>
                <a:cs typeface="Tahoma" pitchFamily="34" charset="0"/>
              </a:rPr>
              <a:t>врз основа на</a:t>
            </a:r>
            <a:r>
              <a:rPr lang="mk-MK" sz="1400" b="1" noProof="1">
                <a:solidFill>
                  <a:schemeClr val="accent2">
                    <a:lumMod val="75000"/>
                  </a:schemeClr>
                </a:solidFill>
                <a:latin typeface="Tahoma" pitchFamily="34" charset="0"/>
                <a:cs typeface="Tahoma" pitchFamily="34" charset="0"/>
              </a:rPr>
              <a:t> </a:t>
            </a:r>
            <a:r>
              <a:rPr lang="mk-MK" sz="1400" b="1" noProof="1" smtClean="0">
                <a:solidFill>
                  <a:schemeClr val="accent2">
                    <a:lumMod val="75000"/>
                  </a:schemeClr>
                </a:solidFill>
                <a:latin typeface="Tahoma" pitchFamily="34" charset="0"/>
                <a:cs typeface="Tahoma" pitchFamily="34" charset="0"/>
              </a:rPr>
              <a:t>договор за кредит </a:t>
            </a:r>
            <a:r>
              <a:rPr lang="mk-MK" sz="1400" b="1" dirty="0" smtClean="0">
                <a:solidFill>
                  <a:schemeClr val="accent2">
                    <a:lumMod val="75000"/>
                  </a:schemeClr>
                </a:solidFill>
                <a:latin typeface="Tahoma" pitchFamily="34" charset="0"/>
                <a:cs typeface="Tahoma" pitchFamily="34" charset="0"/>
              </a:rPr>
              <a:t>земен од </a:t>
            </a:r>
            <a:r>
              <a:rPr lang="mk-MK" sz="1400" b="1" dirty="0" err="1" smtClean="0">
                <a:solidFill>
                  <a:schemeClr val="accent2">
                    <a:lumMod val="75000"/>
                  </a:schemeClr>
                </a:solidFill>
                <a:latin typeface="Tahoma" pitchFamily="34" charset="0"/>
                <a:cs typeface="Tahoma" pitchFamily="34" charset="0"/>
              </a:rPr>
              <a:t>нерезидент</a:t>
            </a:r>
            <a:endParaRPr lang="mk-MK" sz="1400" b="1" noProof="1" smtClean="0">
              <a:solidFill>
                <a:schemeClr val="accent2">
                  <a:lumMod val="75000"/>
                </a:schemeClr>
              </a:solidFill>
              <a:latin typeface="Tahoma" pitchFamily="34" charset="0"/>
              <a:cs typeface="Tahoma" pitchFamily="34" charset="0"/>
            </a:endParaRPr>
          </a:p>
        </p:txBody>
      </p:sp>
      <p:pic>
        <p:nvPicPr>
          <p:cNvPr id="7" name="Content Placeholder 6"/>
          <p:cNvPicPr>
            <a:picLocks noGrp="1"/>
          </p:cNvPicPr>
          <p:nvPr>
            <p:ph sz="half" idx="1"/>
          </p:nvPr>
        </p:nvPicPr>
        <p:blipFill>
          <a:blip r:embed="rId2"/>
          <a:stretch>
            <a:fillRect/>
          </a:stretch>
        </p:blipFill>
        <p:spPr>
          <a:xfrm>
            <a:off x="762000" y="1357290"/>
            <a:ext cx="3657600" cy="5029200"/>
          </a:xfrm>
          <a:prstGeom prst="rect">
            <a:avLst/>
          </a:prstGeom>
        </p:spPr>
      </p:pic>
      <p:pic>
        <p:nvPicPr>
          <p:cNvPr id="6" name="Content Placeholder 16"/>
          <p:cNvPicPr>
            <a:picLocks noGrp="1"/>
          </p:cNvPicPr>
          <p:nvPr>
            <p:ph sz="half" idx="2"/>
          </p:nvPr>
        </p:nvPicPr>
        <p:blipFill>
          <a:blip r:embed="rId3"/>
          <a:stretch>
            <a:fillRect/>
          </a:stretch>
        </p:blipFill>
        <p:spPr>
          <a:xfrm>
            <a:off x="4876800" y="1357290"/>
            <a:ext cx="3657600" cy="5029200"/>
          </a:xfrm>
          <a:prstGeom prst="rect">
            <a:avLst/>
          </a:prstGeom>
        </p:spPr>
      </p:pic>
    </p:spTree>
    <p:extLst>
      <p:ext uri="{BB962C8B-B14F-4D97-AF65-F5344CB8AC3E}">
        <p14:creationId xmlns:p14="http://schemas.microsoft.com/office/powerpoint/2010/main" val="1013214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9460">
              <a:srgbClr val="FFFFFF"/>
            </a:gs>
            <a:gs pos="8854">
              <a:srgbClr val="FFFFFF"/>
            </a:gs>
            <a:gs pos="0">
              <a:schemeClr val="accent2">
                <a:lumMod val="0"/>
                <a:lumOff val="100000"/>
              </a:schemeClr>
            </a:gs>
            <a:gs pos="39839">
              <a:srgbClr val="FFFFFF"/>
            </a:gs>
            <a:gs pos="43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p:cNvSpPr txBox="1"/>
          <p:nvPr/>
        </p:nvSpPr>
        <p:spPr>
          <a:xfrm>
            <a:off x="665274" y="685800"/>
            <a:ext cx="8077200" cy="307777"/>
          </a:xfrm>
          <a:prstGeom prst="rect">
            <a:avLst/>
          </a:prstGeom>
          <a:noFill/>
        </p:spPr>
        <p:txBody>
          <a:bodyPr wrap="square" rtlCol="0">
            <a:spAutoFit/>
          </a:bodyPr>
          <a:lstStyle/>
          <a:p>
            <a:pPr algn="ctr"/>
            <a:r>
              <a:rPr lang="mk-MK" sz="1400"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Доставување обрасци за известување </a:t>
            </a:r>
            <a:r>
              <a:rPr lang="mk-MK" sz="14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за реализација на користење</a:t>
            </a:r>
            <a:endParaRPr lang="en-US" sz="14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p:cNvPicPr>
          <p:nvPr/>
        </p:nvPicPr>
        <p:blipFill>
          <a:blip r:embed="rId2"/>
          <a:stretch>
            <a:fillRect/>
          </a:stretch>
        </p:blipFill>
        <p:spPr>
          <a:xfrm>
            <a:off x="2667000" y="1295400"/>
            <a:ext cx="3657600" cy="5029200"/>
          </a:xfrm>
          <a:prstGeom prst="rect">
            <a:avLst/>
          </a:prstGeom>
        </p:spPr>
      </p:pic>
    </p:spTree>
    <p:extLst>
      <p:ext uri="{BB962C8B-B14F-4D97-AF65-F5344CB8AC3E}">
        <p14:creationId xmlns:p14="http://schemas.microsoft.com/office/powerpoint/2010/main" val="588085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44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p:cNvSpPr txBox="1"/>
          <p:nvPr/>
        </p:nvSpPr>
        <p:spPr>
          <a:xfrm>
            <a:off x="685800" y="838200"/>
            <a:ext cx="8077200" cy="323165"/>
          </a:xfrm>
          <a:prstGeom prst="rect">
            <a:avLst/>
          </a:prstGeom>
          <a:noFill/>
        </p:spPr>
        <p:txBody>
          <a:bodyPr wrap="square" rtlCol="0">
            <a:spAutoFit/>
          </a:bodyPr>
          <a:lstStyle/>
          <a:p>
            <a:pPr algn="ctr"/>
            <a:r>
              <a:rPr lang="mk-MK" sz="1500"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План на отплата на главнината и каматата, изготвен во НБРМ</a:t>
            </a:r>
            <a:endParaRPr lang="en-US" sz="15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rrowheads="1"/>
          </p:cNvPicPr>
          <p:nvPr/>
        </p:nvPicPr>
        <p:blipFill>
          <a:blip r:embed="rId2" cstate="print"/>
          <a:srcRect/>
          <a:stretch>
            <a:fillRect/>
          </a:stretch>
        </p:blipFill>
        <p:spPr bwMode="auto">
          <a:xfrm>
            <a:off x="1219200" y="1600200"/>
            <a:ext cx="7010400" cy="4038600"/>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739005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0000">
              <a:srgbClr val="FFFFFF"/>
            </a:gs>
            <a:gs pos="24780">
              <a:srgbClr val="FFFFFF"/>
            </a:gs>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6" name="Content Placeholder 5"/>
          <p:cNvPicPr>
            <a:picLocks noGrp="1"/>
          </p:cNvPicPr>
          <p:nvPr>
            <p:ph idx="1"/>
          </p:nvPr>
        </p:nvPicPr>
        <p:blipFill>
          <a:blip r:embed="rId2"/>
          <a:stretch>
            <a:fillRect/>
          </a:stretch>
        </p:blipFill>
        <p:spPr>
          <a:xfrm>
            <a:off x="2889524" y="1219199"/>
            <a:ext cx="3657600" cy="5029200"/>
          </a:xfrm>
          <a:prstGeom prst="rect">
            <a:avLst/>
          </a:prstGeom>
        </p:spPr>
      </p:pic>
      <p:sp>
        <p:nvSpPr>
          <p:cNvPr id="5" name="Title 4"/>
          <p:cNvSpPr txBox="1">
            <a:spLocks noGrp="1"/>
          </p:cNvSpPr>
          <p:nvPr>
            <p:ph type="title"/>
          </p:nvPr>
        </p:nvSpPr>
        <p:spPr>
          <a:xfrm>
            <a:off x="444137" y="762000"/>
            <a:ext cx="8229600" cy="275460"/>
          </a:xfrm>
          <a:prstGeom prst="rect">
            <a:avLst/>
          </a:prstGeom>
          <a:noFill/>
        </p:spPr>
        <p:txBody>
          <a:bodyPr wrap="square" rtlCol="0">
            <a:spAutoFit/>
          </a:bodyPr>
          <a:lstStyle/>
          <a:p>
            <a:pPr algn="ctr"/>
            <a:r>
              <a:rPr lang="mk-MK" sz="1400"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Доставување обрасци за известување </a:t>
            </a:r>
            <a:r>
              <a:rPr lang="mk-MK" sz="14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за реализација на отплата на каматата</a:t>
            </a:r>
            <a:endParaRPr lang="en-US" sz="14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27239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762000"/>
            <a:ext cx="8229600" cy="609600"/>
          </a:xfrm>
        </p:spPr>
        <p:txBody>
          <a:bodyPr/>
          <a:lstStyle/>
          <a:p>
            <a:r>
              <a:rPr lang="mk-MK" sz="18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Пример: Настанати измени на условите за кредитирање</a:t>
            </a:r>
            <a:endParaRPr lang="en-US" sz="1800" dirty="0"/>
          </a:p>
        </p:txBody>
      </p:sp>
      <p:sp>
        <p:nvSpPr>
          <p:cNvPr id="3" name="Content Placeholder 2"/>
          <p:cNvSpPr>
            <a:spLocks noGrp="1"/>
          </p:cNvSpPr>
          <p:nvPr>
            <p:ph idx="1"/>
          </p:nvPr>
        </p:nvSpPr>
        <p:spPr>
          <a:xfrm>
            <a:off x="447675" y="1752600"/>
            <a:ext cx="8229600" cy="4525963"/>
          </a:xfrm>
        </p:spPr>
        <p:txBody>
          <a:bodyPr/>
          <a:lstStyle/>
          <a:p>
            <a:pPr algn="just">
              <a:buFont typeface="Wingdings" panose="05000000000000000000" pitchFamily="2" charset="2"/>
              <a:buChar char="q"/>
            </a:pPr>
            <a:r>
              <a:rPr lang="mk-MK" sz="1400" dirty="0" smtClean="0">
                <a:latin typeface="Tahoma" panose="020B0604030504040204" pitchFamily="34" charset="0"/>
                <a:ea typeface="Tahoma" panose="020B0604030504040204" pitchFamily="34" charset="0"/>
                <a:cs typeface="Tahoma" panose="020B0604030504040204" pitchFamily="34" charset="0"/>
              </a:rPr>
              <a:t>Измени содржани во анексот број 1, склучен на 21.12.2010 година (кон Договорот од 15.5.2010 година) :</a:t>
            </a:r>
          </a:p>
          <a:p>
            <a:pPr marL="0" indent="0" algn="just">
              <a:buNone/>
            </a:pPr>
            <a:endParaRPr lang="mk-MK" sz="1400" dirty="0">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Ø"/>
            </a:pPr>
            <a:r>
              <a:rPr lang="mk-MK" sz="1300" dirty="0" smtClean="0">
                <a:latin typeface="Tahoma" panose="020B0604030504040204" pitchFamily="34" charset="0"/>
                <a:ea typeface="Tahoma" panose="020B0604030504040204" pitchFamily="34" charset="0"/>
                <a:cs typeface="Tahoma" panose="020B0604030504040204" pitchFamily="34" charset="0"/>
              </a:rPr>
              <a:t>Зголемување на износот на заем од ЕУР 600</a:t>
            </a:r>
            <a:r>
              <a:rPr lang="en-US" sz="1300" dirty="0" smtClean="0">
                <a:latin typeface="Tahoma" panose="020B0604030504040204" pitchFamily="34" charset="0"/>
                <a:ea typeface="Tahoma" panose="020B0604030504040204" pitchFamily="34" charset="0"/>
                <a:cs typeface="Tahoma" panose="020B0604030504040204" pitchFamily="34" charset="0"/>
              </a:rPr>
              <a:t>.</a:t>
            </a:r>
            <a:r>
              <a:rPr lang="mk-MK" sz="1300" dirty="0" smtClean="0">
                <a:latin typeface="Tahoma" panose="020B0604030504040204" pitchFamily="34" charset="0"/>
                <a:ea typeface="Tahoma" panose="020B0604030504040204" pitchFamily="34" charset="0"/>
                <a:cs typeface="Tahoma" panose="020B0604030504040204" pitchFamily="34" charset="0"/>
              </a:rPr>
              <a:t>000</a:t>
            </a:r>
            <a:r>
              <a:rPr lang="en-US" sz="1300" dirty="0" smtClean="0">
                <a:latin typeface="Tahoma" panose="020B0604030504040204" pitchFamily="34" charset="0"/>
                <a:ea typeface="Tahoma" panose="020B0604030504040204" pitchFamily="34" charset="0"/>
                <a:cs typeface="Tahoma" panose="020B0604030504040204" pitchFamily="34" charset="0"/>
              </a:rPr>
              <a:t>,00</a:t>
            </a:r>
            <a:r>
              <a:rPr lang="mk-MK" sz="1300" dirty="0" smtClean="0">
                <a:latin typeface="Tahoma" panose="020B0604030504040204" pitchFamily="34" charset="0"/>
                <a:ea typeface="Tahoma" panose="020B0604030504040204" pitchFamily="34" charset="0"/>
                <a:cs typeface="Tahoma" panose="020B0604030504040204" pitchFamily="34" charset="0"/>
              </a:rPr>
              <a:t> на 1.000</a:t>
            </a:r>
            <a:r>
              <a:rPr lang="en-US" sz="1300" dirty="0" smtClean="0">
                <a:latin typeface="Tahoma" panose="020B0604030504040204" pitchFamily="34" charset="0"/>
                <a:ea typeface="Tahoma" panose="020B0604030504040204" pitchFamily="34" charset="0"/>
                <a:cs typeface="Tahoma" panose="020B0604030504040204" pitchFamily="34" charset="0"/>
              </a:rPr>
              <a:t>.</a:t>
            </a:r>
            <a:r>
              <a:rPr lang="mk-MK" sz="1300" dirty="0" smtClean="0">
                <a:latin typeface="Tahoma" panose="020B0604030504040204" pitchFamily="34" charset="0"/>
                <a:ea typeface="Tahoma" panose="020B0604030504040204" pitchFamily="34" charset="0"/>
                <a:cs typeface="Tahoma" panose="020B0604030504040204" pitchFamily="34" charset="0"/>
              </a:rPr>
              <a:t>000</a:t>
            </a:r>
            <a:r>
              <a:rPr lang="en-US" sz="1300" dirty="0" smtClean="0">
                <a:latin typeface="Tahoma" panose="020B0604030504040204" pitchFamily="34" charset="0"/>
                <a:ea typeface="Tahoma" panose="020B0604030504040204" pitchFamily="34" charset="0"/>
                <a:cs typeface="Tahoma" panose="020B0604030504040204" pitchFamily="34" charset="0"/>
              </a:rPr>
              <a:t>,00</a:t>
            </a:r>
            <a:r>
              <a:rPr lang="mk-MK" sz="1300" dirty="0" smtClean="0">
                <a:latin typeface="Tahoma" panose="020B0604030504040204" pitchFamily="34" charset="0"/>
                <a:ea typeface="Tahoma" panose="020B0604030504040204" pitchFamily="34" charset="0"/>
                <a:cs typeface="Tahoma" panose="020B0604030504040204" pitchFamily="34" charset="0"/>
              </a:rPr>
              <a:t> </a:t>
            </a:r>
            <a:endParaRPr lang="mk-MK" sz="1300" dirty="0">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Ø"/>
            </a:pPr>
            <a:r>
              <a:rPr lang="mk-MK" sz="1300" dirty="0" smtClean="0">
                <a:latin typeface="Tahoma" panose="020B0604030504040204" pitchFamily="34" charset="0"/>
                <a:ea typeface="Tahoma" panose="020B0604030504040204" pitchFamily="34" charset="0"/>
                <a:cs typeface="Tahoma" panose="020B0604030504040204" pitchFamily="34" charset="0"/>
              </a:rPr>
              <a:t>Промена на првиот датум на отплата на главнината 15.6.2011 година (се менува и периодот на почек)</a:t>
            </a:r>
          </a:p>
          <a:p>
            <a:pPr algn="just">
              <a:buFont typeface="Wingdings" panose="05000000000000000000" pitchFamily="2" charset="2"/>
              <a:buChar char="Ø"/>
            </a:pPr>
            <a:r>
              <a:rPr lang="mk-MK" sz="1300" dirty="0" smtClean="0">
                <a:latin typeface="Tahoma" panose="020B0604030504040204" pitchFamily="34" charset="0"/>
                <a:ea typeface="Tahoma" panose="020B0604030504040204" pitchFamily="34" charset="0"/>
                <a:cs typeface="Tahoma" panose="020B0604030504040204" pitchFamily="34" charset="0"/>
              </a:rPr>
              <a:t>Промена на каматната стапка за редовната камата од 5% на 3%</a:t>
            </a:r>
            <a:endParaRPr lang="en-US" sz="1300" dirty="0" smtClean="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mk-MK" sz="13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q"/>
            </a:pPr>
            <a:r>
              <a:rPr lang="mk-MK" sz="1300" dirty="0" smtClean="0">
                <a:latin typeface="Tahoma" panose="020B0604030504040204" pitchFamily="34" charset="0"/>
                <a:ea typeface="Tahoma" panose="020B0604030504040204" pitchFamily="34" charset="0"/>
                <a:cs typeface="Tahoma" panose="020B0604030504040204" pitchFamily="34" charset="0"/>
              </a:rPr>
              <a:t>Ново користење - 31.12.2010 година</a:t>
            </a:r>
          </a:p>
          <a:p>
            <a:pPr marL="0" indent="0">
              <a:buNone/>
            </a:pPr>
            <a:endParaRPr lang="mk-MK" sz="14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mk-MK" sz="14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53986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mk-MK"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r>
            <a:br>
              <a:rPr lang="mk-MK"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br>
            <a:r>
              <a:rPr lang="mk-MK" sz="20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r>
            <a:br>
              <a:rPr lang="mk-MK" sz="20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br>
            <a:r>
              <a:rPr lang="mk-MK" sz="2000" b="1" dirty="0" smtClean="0">
                <a:solidFill>
                  <a:schemeClr val="accent6">
                    <a:lumMod val="90000"/>
                    <a:lumOff val="1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Содржина</a:t>
            </a:r>
            <a:endParaRPr lang="en-US" sz="2000" b="1" dirty="0">
              <a:solidFill>
                <a:schemeClr val="accent6">
                  <a:lumMod val="90000"/>
                  <a:lumOff val="1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457200" y="1219200"/>
            <a:ext cx="8229600" cy="5137150"/>
          </a:xfrm>
        </p:spPr>
        <p:txBody>
          <a:bodyPr/>
          <a:lstStyle/>
          <a:p>
            <a:pPr algn="just">
              <a:buFont typeface="Wingdings" panose="05000000000000000000" pitchFamily="2" charset="2"/>
              <a:buChar char="Ø"/>
            </a:pPr>
            <a:r>
              <a:rPr lang="mk-MK" sz="16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Прописи</a:t>
            </a:r>
            <a:r>
              <a:rPr lang="mk-MK" sz="16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 законска и </a:t>
            </a:r>
            <a:r>
              <a:rPr lang="mk-MK" sz="1600" dirty="0" err="1"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подзаконска</a:t>
            </a:r>
            <a:r>
              <a:rPr lang="mk-MK" sz="16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регулатива</a:t>
            </a:r>
          </a:p>
          <a:p>
            <a:pPr algn="just">
              <a:buFont typeface="Wingdings" panose="05000000000000000000" pitchFamily="2" charset="2"/>
              <a:buChar char="Ø"/>
            </a:pPr>
            <a:r>
              <a:rPr lang="mk-MK" sz="16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Упатства со кои се утврдува начинот на известување </a:t>
            </a:r>
            <a:endParaRPr lang="mk-MK" sz="16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algn="just">
              <a:spcBef>
                <a:spcPct val="0"/>
              </a:spcBef>
              <a:buClrTx/>
              <a:buFont typeface="Arial" panose="020B0604020202020204" pitchFamily="34" charset="0"/>
              <a:buChar char="•"/>
            </a:pPr>
            <a:r>
              <a:rPr lang="mk-MK" sz="16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Упатства за начинот и условите за поединечно известување за кредитите земени/одобрени од/на </a:t>
            </a:r>
            <a:r>
              <a:rPr lang="mk-MK" sz="1600" dirty="0" err="1">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нерезиденти</a:t>
            </a:r>
            <a:r>
              <a:rPr lang="mk-MK" sz="16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(НД/НП)</a:t>
            </a:r>
          </a:p>
          <a:p>
            <a:pPr algn="just">
              <a:spcBef>
                <a:spcPct val="0"/>
              </a:spcBef>
              <a:buClrTx/>
            </a:pPr>
            <a:r>
              <a:rPr lang="mk-MK" altLang="en-US" sz="16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Упатство </a:t>
            </a:r>
            <a:r>
              <a:rPr lang="mk-MK" altLang="en-US" sz="16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за начинот и условите за збирно известување за склучените кредитни </a:t>
            </a:r>
          </a:p>
          <a:p>
            <a:pPr marL="0" indent="0" algn="just">
              <a:spcBef>
                <a:spcPct val="0"/>
              </a:spcBef>
              <a:buClrTx/>
              <a:buNone/>
            </a:pPr>
            <a:r>
              <a:rPr lang="mk-MK" altLang="en-US" sz="16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работи на резиденти со </a:t>
            </a:r>
            <a:r>
              <a:rPr lang="mk-MK" altLang="en-US" sz="1600" dirty="0" err="1">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нерезиденти</a:t>
            </a:r>
            <a:r>
              <a:rPr lang="mk-MK" altLang="en-US" sz="16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(образец ПОЗ и Г-1)</a:t>
            </a:r>
          </a:p>
          <a:p>
            <a:pPr algn="just">
              <a:buFont typeface="Wingdings" panose="05000000000000000000" pitchFamily="2" charset="2"/>
              <a:buChar char="Ø"/>
            </a:pPr>
            <a:r>
              <a:rPr lang="mk-MK" sz="16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Кредитни </a:t>
            </a:r>
            <a:r>
              <a:rPr lang="mk-MK" sz="16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работи со </a:t>
            </a:r>
            <a:r>
              <a:rPr lang="mk-MK" sz="16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странство</a:t>
            </a:r>
            <a:r>
              <a:rPr lang="en-US" sz="16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a:t>
            </a:r>
            <a:endParaRPr lang="mk-MK" sz="16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algn="just"/>
            <a:r>
              <a:rPr lang="mk-MK" sz="16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Потребна документација за евидентирање на </a:t>
            </a:r>
            <a:r>
              <a:rPr lang="mk-MK" sz="16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кредитната работа</a:t>
            </a:r>
          </a:p>
          <a:p>
            <a:pPr algn="just"/>
            <a:r>
              <a:rPr lang="mk-MK" sz="16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Известување за</a:t>
            </a:r>
            <a:r>
              <a:rPr lang="en-US" sz="16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a:t>
            </a:r>
            <a:r>
              <a:rPr lang="mk-MK" sz="16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настанатите трансакции (користење/отплата) врз основа на кредит земен од </a:t>
            </a:r>
            <a:r>
              <a:rPr lang="mk-MK" sz="1600" dirty="0" err="1">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нерезидент</a:t>
            </a:r>
            <a:endParaRPr lang="mk-MK" sz="16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algn="just"/>
            <a:r>
              <a:rPr lang="mk-MK" sz="16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Известување за</a:t>
            </a:r>
            <a:r>
              <a:rPr lang="en-US" sz="16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a:t>
            </a:r>
            <a:r>
              <a:rPr lang="mk-MK" sz="16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настанатите трансакции (одобрување/наплата) врз основа на кредит даден на </a:t>
            </a:r>
            <a:r>
              <a:rPr lang="mk-MK" sz="1600" dirty="0" err="1">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нерезидент</a:t>
            </a:r>
            <a:endParaRPr lang="mk-MK" sz="16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algn="just"/>
            <a:r>
              <a:rPr lang="mk-MK" sz="16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И</a:t>
            </a:r>
            <a:r>
              <a:rPr lang="mk-MK" sz="16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звестување </a:t>
            </a:r>
            <a:r>
              <a:rPr lang="mk-MK" sz="16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за измена на кредитна пријава</a:t>
            </a:r>
            <a:endParaRPr lang="mk-MK" sz="16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Ø"/>
            </a:pPr>
            <a:r>
              <a:rPr lang="mk-MK" sz="16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Пример за известување </a:t>
            </a:r>
            <a:r>
              <a:rPr lang="mk-MK" sz="16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за кредит земен од </a:t>
            </a:r>
            <a:r>
              <a:rPr lang="mk-MK" sz="1600" b="1" dirty="0" err="1"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нерезидент</a:t>
            </a:r>
            <a:r>
              <a:rPr lang="mk-MK" sz="16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(НД)</a:t>
            </a:r>
          </a:p>
          <a:p>
            <a:pPr algn="just">
              <a:buFont typeface="Wingdings" panose="05000000000000000000" pitchFamily="2" charset="2"/>
              <a:buChar char="Ø"/>
            </a:pPr>
            <a:r>
              <a:rPr lang="mk-MK" sz="16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Пример за известување за измена на кредит земен од </a:t>
            </a:r>
            <a:r>
              <a:rPr lang="mk-MK" sz="1600" b="1" dirty="0" err="1"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нерезидент</a:t>
            </a:r>
            <a:endParaRPr lang="mk-MK" sz="16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Ø"/>
            </a:pPr>
            <a:r>
              <a:rPr lang="mk-MK" sz="16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Пример за известување за кредит </a:t>
            </a:r>
            <a:r>
              <a:rPr lang="mk-MK" sz="16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одобрен на </a:t>
            </a:r>
            <a:r>
              <a:rPr lang="mk-MK" sz="1600" b="1" dirty="0" err="1">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нерезидент</a:t>
            </a:r>
            <a:r>
              <a:rPr lang="mk-MK" sz="16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a:t>
            </a:r>
            <a:r>
              <a:rPr lang="mk-MK" sz="16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НП)</a:t>
            </a:r>
          </a:p>
          <a:p>
            <a:pPr algn="just">
              <a:buFont typeface="Wingdings" panose="05000000000000000000" pitchFamily="2" charset="2"/>
              <a:buChar char="Ø"/>
            </a:pPr>
            <a:r>
              <a:rPr lang="mk-MK" sz="16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Пример за известување за измена на кредит </a:t>
            </a:r>
            <a:r>
              <a:rPr lang="mk-MK" sz="16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одобрен </a:t>
            </a:r>
            <a:r>
              <a:rPr lang="mk-MK" sz="16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од </a:t>
            </a:r>
            <a:r>
              <a:rPr lang="mk-MK" sz="1600" b="1" dirty="0" err="1"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нерезидент</a:t>
            </a:r>
            <a:endParaRPr lang="mk-MK" sz="16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Ø"/>
            </a:pPr>
            <a:r>
              <a:rPr lang="mk-MK" sz="16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Контакт со НБРМ – Дирекција за статистика</a:t>
            </a:r>
          </a:p>
          <a:p>
            <a:pPr marL="0" indent="0">
              <a:buNone/>
            </a:pPr>
            <a:r>
              <a:rPr lang="mk-MK" sz="1600" b="1" dirty="0">
                <a:solidFill>
                  <a:schemeClr val="accent6">
                    <a:lumMod val="90000"/>
                    <a:lumOff val="1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r>
            <a:br>
              <a:rPr lang="mk-MK" sz="1600" b="1" dirty="0">
                <a:solidFill>
                  <a:schemeClr val="accent6">
                    <a:lumMod val="90000"/>
                    <a:lumOff val="1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endParaRPr lang="en-US" sz="16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pPr>
              <a:defRPr/>
            </a:pPr>
            <a:endParaRPr lang="mk-MK" dirty="0"/>
          </a:p>
          <a:p>
            <a:pPr>
              <a:defRPr/>
            </a:pPr>
            <a:endParaRPr lang="en-US" dirty="0"/>
          </a:p>
        </p:txBody>
      </p:sp>
    </p:spTree>
    <p:extLst>
      <p:ext uri="{BB962C8B-B14F-4D97-AF65-F5344CB8AC3E}">
        <p14:creationId xmlns:p14="http://schemas.microsoft.com/office/powerpoint/2010/main" val="1799075045"/>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52000">
              <a:srgbClr val="E5EAF0"/>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TextBox 4"/>
          <p:cNvSpPr txBox="1"/>
          <p:nvPr/>
        </p:nvSpPr>
        <p:spPr>
          <a:xfrm>
            <a:off x="381000" y="685800"/>
            <a:ext cx="8489338" cy="307777"/>
          </a:xfrm>
          <a:prstGeom prst="rect">
            <a:avLst/>
          </a:prstGeom>
          <a:noFill/>
        </p:spPr>
        <p:txBody>
          <a:bodyPr wrap="square" rtlCol="0">
            <a:spAutoFit/>
          </a:bodyPr>
          <a:lstStyle/>
          <a:p>
            <a:pPr algn="ctr"/>
            <a:r>
              <a:rPr lang="mk-MK" sz="1400"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Доставување обрасци за известување </a:t>
            </a:r>
            <a:r>
              <a:rPr lang="mk-MK" sz="14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врз основа на </a:t>
            </a:r>
            <a:r>
              <a:rPr lang="mk-MK" sz="1400"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склучен анекс на договор за кредит</a:t>
            </a:r>
            <a:endParaRPr lang="en-US" sz="14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9" name="Content Placeholder 8"/>
          <p:cNvPicPr>
            <a:picLocks noGrp="1"/>
          </p:cNvPicPr>
          <p:nvPr>
            <p:ph sz="half" idx="2"/>
          </p:nvPr>
        </p:nvPicPr>
        <p:blipFill>
          <a:blip r:embed="rId2"/>
          <a:stretch>
            <a:fillRect/>
          </a:stretch>
        </p:blipFill>
        <p:spPr>
          <a:xfrm>
            <a:off x="4800600" y="1208764"/>
            <a:ext cx="3657600" cy="5029200"/>
          </a:xfrm>
          <a:prstGeom prst="rect">
            <a:avLst/>
          </a:prstGeom>
        </p:spPr>
      </p:pic>
      <p:pic>
        <p:nvPicPr>
          <p:cNvPr id="10" name="Picture 9"/>
          <p:cNvPicPr>
            <a:picLocks/>
          </p:cNvPicPr>
          <p:nvPr/>
        </p:nvPicPr>
        <p:blipFill>
          <a:blip r:embed="rId3"/>
          <a:stretch>
            <a:fillRect/>
          </a:stretch>
        </p:blipFill>
        <p:spPr>
          <a:xfrm>
            <a:off x="762000" y="1227814"/>
            <a:ext cx="3657600" cy="5029200"/>
          </a:xfrm>
          <a:prstGeom prst="rect">
            <a:avLst/>
          </a:prstGeom>
        </p:spPr>
      </p:pic>
    </p:spTree>
    <p:extLst>
      <p:ext uri="{BB962C8B-B14F-4D97-AF65-F5344CB8AC3E}">
        <p14:creationId xmlns:p14="http://schemas.microsoft.com/office/powerpoint/2010/main" val="22783079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48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stretch>
            <a:fillRect/>
          </a:stretch>
        </p:blipFill>
        <p:spPr>
          <a:xfrm>
            <a:off x="2667000" y="1295400"/>
            <a:ext cx="3657600" cy="5029200"/>
          </a:xfrm>
          <a:prstGeom prst="rect">
            <a:avLst/>
          </a:prstGeom>
        </p:spPr>
      </p:pic>
      <p:sp>
        <p:nvSpPr>
          <p:cNvPr id="5" name="TextBox 4"/>
          <p:cNvSpPr txBox="1"/>
          <p:nvPr/>
        </p:nvSpPr>
        <p:spPr>
          <a:xfrm>
            <a:off x="665274" y="685800"/>
            <a:ext cx="8077200" cy="307777"/>
          </a:xfrm>
          <a:prstGeom prst="rect">
            <a:avLst/>
          </a:prstGeom>
          <a:noFill/>
        </p:spPr>
        <p:txBody>
          <a:bodyPr wrap="square" rtlCol="0">
            <a:spAutoFit/>
          </a:bodyPr>
          <a:lstStyle/>
          <a:p>
            <a:pPr algn="ctr"/>
            <a:r>
              <a:rPr lang="mk-MK" sz="1400"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Доставување обрасци за известување </a:t>
            </a:r>
            <a:r>
              <a:rPr lang="mk-MK" sz="14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за реализација на </a:t>
            </a:r>
            <a:r>
              <a:rPr lang="mk-MK" sz="1400"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користење</a:t>
            </a:r>
            <a:endParaRPr lang="en-US" sz="1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05322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10000">
              <a:srgbClr val="FFFFFF"/>
            </a:gs>
            <a:gs pos="24780">
              <a:srgbClr val="FFFFFF"/>
            </a:gs>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 name="Picture 2"/>
          <p:cNvPicPr>
            <a:picLocks noGrp="1" noChangeArrowheads="1"/>
          </p:cNvPicPr>
          <p:nvPr>
            <p:ph idx="1"/>
          </p:nvPr>
        </p:nvPicPr>
        <p:blipFill>
          <a:blip r:embed="rId2" cstate="print"/>
          <a:srcRect/>
          <a:stretch>
            <a:fillRect/>
          </a:stretch>
        </p:blipFill>
        <p:spPr bwMode="auto">
          <a:xfrm>
            <a:off x="1371600" y="1600200"/>
            <a:ext cx="7013448" cy="3886200"/>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5" name="Title 4"/>
          <p:cNvSpPr txBox="1">
            <a:spLocks noGrp="1"/>
          </p:cNvSpPr>
          <p:nvPr>
            <p:ph type="title"/>
          </p:nvPr>
        </p:nvSpPr>
        <p:spPr>
          <a:xfrm>
            <a:off x="533400" y="838200"/>
            <a:ext cx="8229600" cy="1143000"/>
          </a:xfrm>
          <a:prstGeom prst="rect">
            <a:avLst/>
          </a:prstGeom>
          <a:noFill/>
        </p:spPr>
        <p:txBody>
          <a:bodyPr wrap="square" rtlCol="0">
            <a:spAutoFit/>
          </a:bodyPr>
          <a:lstStyle/>
          <a:p>
            <a:pPr algn="ctr"/>
            <a:r>
              <a:rPr lang="mk-MK" sz="1500"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План на отплата на главнината и каматата, изготвен во НБРМ</a:t>
            </a:r>
            <a:endParaRPr lang="en-US" sz="15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93702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10000">
              <a:srgbClr val="FFFFFF"/>
            </a:gs>
            <a:gs pos="24780">
              <a:srgbClr val="FFFFFF"/>
            </a:gs>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6" name="Content Placeholder 5"/>
          <p:cNvPicPr>
            <a:picLocks noGrp="1"/>
          </p:cNvPicPr>
          <p:nvPr>
            <p:ph sz="half" idx="1"/>
          </p:nvPr>
        </p:nvPicPr>
        <p:blipFill>
          <a:blip r:embed="rId2"/>
          <a:stretch>
            <a:fillRect/>
          </a:stretch>
        </p:blipFill>
        <p:spPr>
          <a:xfrm>
            <a:off x="685800" y="1285875"/>
            <a:ext cx="3657600" cy="5029200"/>
          </a:xfrm>
          <a:prstGeom prst="rect">
            <a:avLst/>
          </a:prstGeom>
        </p:spPr>
      </p:pic>
      <p:pic>
        <p:nvPicPr>
          <p:cNvPr id="7" name="Content Placeholder 6"/>
          <p:cNvPicPr>
            <a:picLocks noGrp="1"/>
          </p:cNvPicPr>
          <p:nvPr>
            <p:ph sz="half" idx="2"/>
          </p:nvPr>
        </p:nvPicPr>
        <p:blipFill>
          <a:blip r:embed="rId3"/>
          <a:stretch>
            <a:fillRect/>
          </a:stretch>
        </p:blipFill>
        <p:spPr>
          <a:xfrm>
            <a:off x="4800600" y="1285875"/>
            <a:ext cx="3657600" cy="5029200"/>
          </a:xfrm>
          <a:prstGeom prst="rect">
            <a:avLst/>
          </a:prstGeom>
        </p:spPr>
      </p:pic>
      <p:sp>
        <p:nvSpPr>
          <p:cNvPr id="8" name="Title 4"/>
          <p:cNvSpPr txBox="1">
            <a:spLocks noGrp="1"/>
          </p:cNvSpPr>
          <p:nvPr>
            <p:ph type="title"/>
          </p:nvPr>
        </p:nvSpPr>
        <p:spPr>
          <a:xfrm>
            <a:off x="381000" y="762000"/>
            <a:ext cx="8229600" cy="458587"/>
          </a:xfrm>
          <a:prstGeom prst="rect">
            <a:avLst/>
          </a:prstGeom>
          <a:noFill/>
        </p:spPr>
        <p:txBody>
          <a:bodyPr wrap="square" rtlCol="0">
            <a:spAutoFit/>
          </a:bodyPr>
          <a:lstStyle/>
          <a:p>
            <a:pPr algn="ctr"/>
            <a:r>
              <a:rPr lang="mk-MK" sz="1400"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Доставување обрасци за </a:t>
            </a:r>
            <a:r>
              <a:rPr lang="mk-MK" sz="1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известување за реализација на отплата на главнината и каматата</a:t>
            </a:r>
            <a:endPar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25664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mk-MK" sz="16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a:r>
            <a:br>
              <a:rPr lang="mk-MK" sz="16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br>
            <a:r>
              <a:rPr lang="mk-MK" sz="16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a:r>
            <a:br>
              <a:rPr lang="mk-MK" sz="16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br>
            <a:r>
              <a:rPr lang="mk-MK" sz="16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Пример: Известување за кредит одобрен на </a:t>
            </a:r>
            <a:r>
              <a:rPr lang="mk-MK" sz="1600" b="1" dirty="0" err="1"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нерезидент</a:t>
            </a:r>
            <a:r>
              <a:rPr lang="mk-MK" sz="16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a:r>
            <a:br>
              <a:rPr lang="mk-MK" sz="16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br>
            <a:r>
              <a:rPr lang="mk-MK" sz="16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a:r>
            <a:br>
              <a:rPr lang="mk-MK" sz="16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br>
            <a:r>
              <a:rPr lang="mk-MK" sz="16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(НП)</a:t>
            </a:r>
            <a:endParaRPr lang="en-US" sz="16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2"/>
          <p:cNvSpPr>
            <a:spLocks noGrp="1"/>
          </p:cNvSpPr>
          <p:nvPr>
            <p:ph idx="1"/>
          </p:nvPr>
        </p:nvSpPr>
        <p:spPr/>
        <p:txBody>
          <a:bodyPr/>
          <a:lstStyle/>
          <a:p>
            <a:pPr>
              <a:buFont typeface="Wingdings" panose="05000000000000000000" pitchFamily="2" charset="2"/>
              <a:buChar char="q"/>
            </a:pPr>
            <a:r>
              <a:rPr lang="mk-MK" sz="1400" dirty="0" smtClean="0">
                <a:latin typeface="Tahoma" panose="020B0604030504040204" pitchFamily="34" charset="0"/>
                <a:ea typeface="Tahoma" panose="020B0604030504040204" pitchFamily="34" charset="0"/>
                <a:cs typeface="Tahoma" panose="020B0604030504040204" pitchFamily="34" charset="0"/>
              </a:rPr>
              <a:t>Основни елементи на договорот за кредит:</a:t>
            </a:r>
          </a:p>
          <a:p>
            <a:pPr marL="0" indent="0">
              <a:buNone/>
            </a:pPr>
            <a:endParaRPr lang="mk-MK" sz="14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mk-MK" sz="1400" dirty="0" smtClean="0">
                <a:latin typeface="Tahoma" panose="020B0604030504040204" pitchFamily="34" charset="0"/>
                <a:ea typeface="Tahoma" panose="020B0604030504040204" pitchFamily="34" charset="0"/>
                <a:cs typeface="Tahoma" panose="020B0604030504040204" pitchFamily="34" charset="0"/>
              </a:rPr>
              <a:t>Фирма „А“</a:t>
            </a:r>
            <a:r>
              <a:rPr lang="mk-MK" sz="1400" dirty="0">
                <a:latin typeface="Tahoma" panose="020B0604030504040204" pitchFamily="34" charset="0"/>
                <a:ea typeface="Tahoma" panose="020B0604030504040204" pitchFamily="34" charset="0"/>
                <a:cs typeface="Tahoma" panose="020B0604030504040204" pitchFamily="34" charset="0"/>
              </a:rPr>
              <a:t>–</a:t>
            </a:r>
            <a:r>
              <a:rPr lang="en-US" sz="1400" dirty="0" smtClean="0">
                <a:latin typeface="Tahoma" panose="020B0604030504040204" pitchFamily="34" charset="0"/>
                <a:ea typeface="Tahoma" panose="020B0604030504040204" pitchFamily="34" charset="0"/>
                <a:cs typeface="Tahoma" panose="020B0604030504040204" pitchFamily="34" charset="0"/>
              </a:rPr>
              <a:t> </a:t>
            </a:r>
            <a:r>
              <a:rPr lang="mk-MK" sz="1400" dirty="0" smtClean="0">
                <a:latin typeface="Tahoma" panose="020B0604030504040204" pitchFamily="34" charset="0"/>
                <a:ea typeface="Tahoma" panose="020B0604030504040204" pitchFamily="34" charset="0"/>
                <a:cs typeface="Tahoma" panose="020B0604030504040204" pitchFamily="34" charset="0"/>
              </a:rPr>
              <a:t>резидент</a:t>
            </a:r>
          </a:p>
          <a:p>
            <a:pPr>
              <a:buFont typeface="Wingdings" panose="05000000000000000000" pitchFamily="2" charset="2"/>
              <a:buChar char="Ø"/>
            </a:pPr>
            <a:r>
              <a:rPr lang="mk-MK" sz="1400" dirty="0" smtClean="0">
                <a:latin typeface="Tahoma" panose="020B0604030504040204" pitchFamily="34" charset="0"/>
                <a:ea typeface="Tahoma" panose="020B0604030504040204" pitchFamily="34" charset="0"/>
                <a:cs typeface="Tahoma" panose="020B0604030504040204" pitchFamily="34" charset="0"/>
              </a:rPr>
              <a:t>Фирма „Б“ – </a:t>
            </a:r>
            <a:r>
              <a:rPr lang="mk-MK" sz="1400" dirty="0" err="1" smtClean="0">
                <a:latin typeface="Tahoma" panose="020B0604030504040204" pitchFamily="34" charset="0"/>
                <a:ea typeface="Tahoma" panose="020B0604030504040204" pitchFamily="34" charset="0"/>
                <a:cs typeface="Tahoma" panose="020B0604030504040204" pitchFamily="34" charset="0"/>
              </a:rPr>
              <a:t>нерезидент</a:t>
            </a:r>
            <a:endParaRPr lang="mk-MK" sz="14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mk-MK" sz="1400" dirty="0" smtClean="0">
                <a:latin typeface="Tahoma" panose="020B0604030504040204" pitchFamily="34" charset="0"/>
                <a:ea typeface="Tahoma" panose="020B0604030504040204" pitchFamily="34" charset="0"/>
                <a:cs typeface="Tahoma" panose="020B0604030504040204" pitchFamily="34" charset="0"/>
              </a:rPr>
              <a:t>Износ на кредит – 600 000.00 евра</a:t>
            </a:r>
          </a:p>
          <a:p>
            <a:pPr>
              <a:buFont typeface="Wingdings" panose="05000000000000000000" pitchFamily="2" charset="2"/>
              <a:buChar char="Ø"/>
            </a:pPr>
            <a:r>
              <a:rPr lang="mk-MK" sz="1400" dirty="0" smtClean="0">
                <a:latin typeface="Tahoma" panose="020B0604030504040204" pitchFamily="34" charset="0"/>
                <a:ea typeface="Tahoma" panose="020B0604030504040204" pitchFamily="34" charset="0"/>
                <a:cs typeface="Tahoma" panose="020B0604030504040204" pitchFamily="34" charset="0"/>
              </a:rPr>
              <a:t>Датум на склучување на договорот – 15.5.2010 година</a:t>
            </a:r>
          </a:p>
          <a:p>
            <a:pPr>
              <a:buFont typeface="Wingdings" panose="05000000000000000000" pitchFamily="2" charset="2"/>
              <a:buChar char="Ø"/>
            </a:pPr>
            <a:r>
              <a:rPr lang="mk-MK" sz="1400" dirty="0" smtClean="0">
                <a:latin typeface="Tahoma" panose="020B0604030504040204" pitchFamily="34" charset="0"/>
                <a:ea typeface="Tahoma" panose="020B0604030504040204" pitchFamily="34" charset="0"/>
                <a:cs typeface="Tahoma" panose="020B0604030504040204" pitchFamily="34" charset="0"/>
              </a:rPr>
              <a:t>Рок на наплата пет години од датумот на користење на средствата, вклучувајќи две години период на почек</a:t>
            </a:r>
          </a:p>
          <a:p>
            <a:pPr>
              <a:buFont typeface="Wingdings" panose="05000000000000000000" pitchFamily="2" charset="2"/>
              <a:buChar char="Ø"/>
            </a:pPr>
            <a:r>
              <a:rPr lang="mk-MK" sz="1400" dirty="0" smtClean="0">
                <a:latin typeface="Tahoma" panose="020B0604030504040204" pitchFamily="34" charset="0"/>
                <a:ea typeface="Tahoma" panose="020B0604030504040204" pitchFamily="34" charset="0"/>
                <a:cs typeface="Tahoma" panose="020B0604030504040204" pitchFamily="34" charset="0"/>
              </a:rPr>
              <a:t>Фирмата А и фирмата Б не се капитално поврзани</a:t>
            </a:r>
          </a:p>
          <a:p>
            <a:pPr>
              <a:buFont typeface="Wingdings" panose="05000000000000000000" pitchFamily="2" charset="2"/>
              <a:buChar char="Ø"/>
            </a:pPr>
            <a:r>
              <a:rPr lang="mk-MK" sz="1400" dirty="0" smtClean="0">
                <a:latin typeface="Tahoma" panose="020B0604030504040204" pitchFamily="34" charset="0"/>
                <a:ea typeface="Tahoma" panose="020B0604030504040204" pitchFamily="34" charset="0"/>
                <a:cs typeface="Tahoma" panose="020B0604030504040204" pitchFamily="34" charset="0"/>
              </a:rPr>
              <a:t>Заемот е необезбеден</a:t>
            </a:r>
          </a:p>
          <a:p>
            <a:pPr>
              <a:buFont typeface="Wingdings" panose="05000000000000000000" pitchFamily="2" charset="2"/>
              <a:buChar char="Ø"/>
            </a:pPr>
            <a:r>
              <a:rPr lang="mk-MK" sz="1400" dirty="0" smtClean="0">
                <a:latin typeface="Tahoma" panose="020B0604030504040204" pitchFamily="34" charset="0"/>
                <a:ea typeface="Tahoma" panose="020B0604030504040204" pitchFamily="34" charset="0"/>
                <a:cs typeface="Tahoma" panose="020B0604030504040204" pitchFamily="34" charset="0"/>
              </a:rPr>
              <a:t>Начин на отплата на главнината – полугодишни рати, во еднакви износи</a:t>
            </a:r>
          </a:p>
          <a:p>
            <a:pPr>
              <a:buFont typeface="Wingdings" panose="05000000000000000000" pitchFamily="2" charset="2"/>
              <a:buChar char="Ø"/>
            </a:pPr>
            <a:r>
              <a:rPr lang="mk-MK" sz="1400" dirty="0" smtClean="0">
                <a:latin typeface="Tahoma" panose="020B0604030504040204" pitchFamily="34" charset="0"/>
                <a:ea typeface="Tahoma" panose="020B0604030504040204" pitchFamily="34" charset="0"/>
                <a:cs typeface="Tahoma" panose="020B0604030504040204" pitchFamily="34" charset="0"/>
              </a:rPr>
              <a:t>Каматна стапка за редовна камата – шестмесечен </a:t>
            </a:r>
            <a:r>
              <a:rPr lang="mk-MK" sz="1400" dirty="0" err="1" smtClean="0">
                <a:latin typeface="Tahoma" panose="020B0604030504040204" pitchFamily="34" charset="0"/>
                <a:ea typeface="Tahoma" panose="020B0604030504040204" pitchFamily="34" charset="0"/>
                <a:cs typeface="Tahoma" panose="020B0604030504040204" pitchFamily="34" charset="0"/>
              </a:rPr>
              <a:t>Еуроибор</a:t>
            </a:r>
            <a:r>
              <a:rPr lang="mk-MK" sz="1400" dirty="0" smtClean="0">
                <a:latin typeface="Tahoma" panose="020B0604030504040204" pitchFamily="34" charset="0"/>
                <a:ea typeface="Tahoma" panose="020B0604030504040204" pitchFamily="34" charset="0"/>
                <a:cs typeface="Tahoma" panose="020B0604030504040204" pitchFamily="34" charset="0"/>
              </a:rPr>
              <a:t>, плус маржа од </a:t>
            </a:r>
            <a:r>
              <a:rPr lang="mk-MK" sz="1400" dirty="0">
                <a:latin typeface="Tahoma" panose="020B0604030504040204" pitchFamily="34" charset="0"/>
                <a:ea typeface="Tahoma" panose="020B0604030504040204" pitchFamily="34" charset="0"/>
                <a:cs typeface="Tahoma" panose="020B0604030504040204" pitchFamily="34" charset="0"/>
              </a:rPr>
              <a:t>1</a:t>
            </a:r>
            <a:r>
              <a:rPr lang="mk-MK" sz="1400" dirty="0" smtClean="0">
                <a:latin typeface="Tahoma" panose="020B0604030504040204" pitchFamily="34" charset="0"/>
                <a:ea typeface="Tahoma" panose="020B0604030504040204" pitchFamily="34" charset="0"/>
                <a:cs typeface="Tahoma" panose="020B0604030504040204" pitchFamily="34" charset="0"/>
              </a:rPr>
              <a:t>%</a:t>
            </a:r>
          </a:p>
          <a:p>
            <a:pPr>
              <a:buFont typeface="Wingdings" panose="05000000000000000000" pitchFamily="2" charset="2"/>
              <a:buChar char="Ø"/>
            </a:pPr>
            <a:r>
              <a:rPr lang="mk-MK" sz="1400" dirty="0" smtClean="0">
                <a:latin typeface="Tahoma" panose="020B0604030504040204" pitchFamily="34" charset="0"/>
                <a:ea typeface="Tahoma" panose="020B0604030504040204" pitchFamily="34" charset="0"/>
                <a:cs typeface="Tahoma" panose="020B0604030504040204" pitchFamily="34" charset="0"/>
              </a:rPr>
              <a:t>Календарски број денови за месеци/година – 365 дена</a:t>
            </a:r>
          </a:p>
          <a:p>
            <a:pPr>
              <a:buFont typeface="Wingdings" panose="05000000000000000000" pitchFamily="2" charset="2"/>
              <a:buChar char="Ø"/>
            </a:pPr>
            <a:r>
              <a:rPr lang="mk-MK" sz="1400" dirty="0" smtClean="0">
                <a:latin typeface="Tahoma" panose="020B0604030504040204" pitchFamily="34" charset="0"/>
                <a:ea typeface="Tahoma" panose="020B0604030504040204" pitchFamily="34" charset="0"/>
                <a:cs typeface="Tahoma" panose="020B0604030504040204" pitchFamily="34" charset="0"/>
              </a:rPr>
              <a:t>Каматна стапка за задоцнето плаќање </a:t>
            </a:r>
            <a:r>
              <a:rPr lang="mk-MK" sz="1400" dirty="0">
                <a:latin typeface="Tahoma" panose="020B0604030504040204" pitchFamily="34" charset="0"/>
                <a:ea typeface="Tahoma" panose="020B0604030504040204" pitchFamily="34" charset="0"/>
                <a:cs typeface="Tahoma" panose="020B0604030504040204" pitchFamily="34" charset="0"/>
              </a:rPr>
              <a:t>– </a:t>
            </a:r>
            <a:r>
              <a:rPr lang="mk-MK" sz="1400" dirty="0" smtClean="0">
                <a:latin typeface="Tahoma" panose="020B0604030504040204" pitchFamily="34" charset="0"/>
                <a:ea typeface="Tahoma" panose="020B0604030504040204" pitchFamily="34" charset="0"/>
                <a:cs typeface="Tahoma" panose="020B0604030504040204" pitchFamily="34" charset="0"/>
              </a:rPr>
              <a:t>шестмесечен </a:t>
            </a:r>
            <a:r>
              <a:rPr lang="mk-MK" sz="1400" dirty="0" err="1" smtClean="0">
                <a:latin typeface="Tahoma" panose="020B0604030504040204" pitchFamily="34" charset="0"/>
                <a:ea typeface="Tahoma" panose="020B0604030504040204" pitchFamily="34" charset="0"/>
                <a:cs typeface="Tahoma" panose="020B0604030504040204" pitchFamily="34" charset="0"/>
              </a:rPr>
              <a:t>Еуроибор</a:t>
            </a:r>
            <a:r>
              <a:rPr lang="mk-MK" sz="1400" dirty="0" smtClean="0">
                <a:latin typeface="Tahoma" panose="020B0604030504040204" pitchFamily="34" charset="0"/>
                <a:ea typeface="Tahoma" panose="020B0604030504040204" pitchFamily="34" charset="0"/>
                <a:cs typeface="Tahoma" panose="020B0604030504040204" pitchFamily="34" charset="0"/>
              </a:rPr>
              <a:t>, </a:t>
            </a:r>
            <a:r>
              <a:rPr lang="mk-MK" sz="1400" dirty="0">
                <a:latin typeface="Tahoma" panose="020B0604030504040204" pitchFamily="34" charset="0"/>
                <a:ea typeface="Tahoma" panose="020B0604030504040204" pitchFamily="34" charset="0"/>
                <a:cs typeface="Tahoma" panose="020B0604030504040204" pitchFamily="34" charset="0"/>
              </a:rPr>
              <a:t>плус маржа од </a:t>
            </a:r>
            <a:r>
              <a:rPr lang="mk-MK" sz="1400" dirty="0" smtClean="0">
                <a:latin typeface="Tahoma" panose="020B0604030504040204" pitchFamily="34" charset="0"/>
                <a:ea typeface="Tahoma" panose="020B0604030504040204" pitchFamily="34" charset="0"/>
                <a:cs typeface="Tahoma" panose="020B0604030504040204" pitchFamily="34" charset="0"/>
              </a:rPr>
              <a:t>3%</a:t>
            </a:r>
          </a:p>
          <a:p>
            <a:pPr>
              <a:buFont typeface="Wingdings" panose="05000000000000000000" pitchFamily="2" charset="2"/>
              <a:buChar char="Ø"/>
            </a:pPr>
            <a:r>
              <a:rPr lang="mk-MK" sz="1400" dirty="0" smtClean="0">
                <a:latin typeface="Tahoma" panose="020B0604030504040204" pitchFamily="34" charset="0"/>
                <a:ea typeface="Tahoma" panose="020B0604030504040204" pitchFamily="34" charset="0"/>
                <a:cs typeface="Tahoma" panose="020B0604030504040204" pitchFamily="34" charset="0"/>
              </a:rPr>
              <a:t>Датум на одобрување на средствата: 16.6.2010 година</a:t>
            </a:r>
          </a:p>
          <a:p>
            <a:pPr marL="0" indent="0">
              <a:buNone/>
            </a:pPr>
            <a:endParaRPr lang="mk-MK" sz="14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endParaRPr lang="mk-MK" sz="14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endParaRPr lang="en-US" sz="14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9094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44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bwMode="auto">
          <a:xfrm>
            <a:off x="888274" y="838200"/>
            <a:ext cx="7696200" cy="685800"/>
          </a:xfrm>
          <a:noFill/>
          <a:ln>
            <a:miter lim="800000"/>
            <a:headEnd/>
            <a:tailEnd/>
          </a:ln>
          <a:scene3d>
            <a:camera prst="orthographicFront"/>
            <a:lightRig rig="threePt" dir="t"/>
          </a:scene3d>
          <a:sp3d>
            <a:bevelT w="114300" prst="artDeco"/>
          </a:sp3d>
        </p:spPr>
        <p:txBody>
          <a:bodyPr vert="horz" wrap="square" lIns="91440" tIns="45720" rIns="91440" bIns="45720" numCol="1" anchor="t" anchorCtr="0" compatLnSpc="1">
            <a:prstTxWarp prst="textNoShape">
              <a:avLst/>
            </a:prstTxWarp>
            <a:normAutofit/>
          </a:bodyPr>
          <a:lstStyle/>
          <a:p>
            <a:pPr eaLnBrk="1" hangingPunct="1"/>
            <a:r>
              <a:rPr lang="mk-MK" sz="1400" b="1" noProof="1" smtClean="0">
                <a:solidFill>
                  <a:schemeClr val="accent2">
                    <a:lumMod val="75000"/>
                  </a:schemeClr>
                </a:solidFill>
                <a:latin typeface="Tahoma" pitchFamily="34" charset="0"/>
                <a:cs typeface="Tahoma" pitchFamily="34" charset="0"/>
              </a:rPr>
              <a:t>Доставување обрасци за </a:t>
            </a:r>
            <a:r>
              <a:rPr lang="mk-MK" sz="1400" b="1" dirty="0" smtClean="0">
                <a:solidFill>
                  <a:schemeClr val="accent2">
                    <a:lumMod val="75000"/>
                  </a:schemeClr>
                </a:solidFill>
                <a:latin typeface="Tahoma" pitchFamily="34" charset="0"/>
                <a:cs typeface="Tahoma" pitchFamily="34" charset="0"/>
              </a:rPr>
              <a:t>известување </a:t>
            </a:r>
            <a:r>
              <a:rPr lang="mk-MK" sz="1400" b="1" dirty="0">
                <a:solidFill>
                  <a:schemeClr val="accent2">
                    <a:lumMod val="75000"/>
                  </a:schemeClr>
                </a:solidFill>
                <a:latin typeface="Tahoma" pitchFamily="34" charset="0"/>
                <a:cs typeface="Tahoma" pitchFamily="34" charset="0"/>
              </a:rPr>
              <a:t>врз основа на</a:t>
            </a:r>
            <a:r>
              <a:rPr lang="mk-MK" sz="1400" b="1" noProof="1">
                <a:solidFill>
                  <a:schemeClr val="accent2">
                    <a:lumMod val="75000"/>
                  </a:schemeClr>
                </a:solidFill>
                <a:latin typeface="Tahoma" pitchFamily="34" charset="0"/>
                <a:cs typeface="Tahoma" pitchFamily="34" charset="0"/>
              </a:rPr>
              <a:t> договор </a:t>
            </a:r>
            <a:r>
              <a:rPr lang="mk-MK" sz="1400" b="1" noProof="1" smtClean="0">
                <a:solidFill>
                  <a:schemeClr val="accent2">
                    <a:lumMod val="75000"/>
                  </a:schemeClr>
                </a:solidFill>
                <a:latin typeface="Tahoma" pitchFamily="34" charset="0"/>
                <a:cs typeface="Tahoma" pitchFamily="34" charset="0"/>
              </a:rPr>
              <a:t>за кредит одобрен</a:t>
            </a:r>
            <a:r>
              <a:rPr lang="mk-MK" sz="1400" b="1" dirty="0" smtClean="0">
                <a:solidFill>
                  <a:schemeClr val="accent2">
                    <a:lumMod val="75000"/>
                  </a:schemeClr>
                </a:solidFill>
                <a:latin typeface="Tahoma" pitchFamily="34" charset="0"/>
                <a:cs typeface="Tahoma" pitchFamily="34" charset="0"/>
              </a:rPr>
              <a:t> на </a:t>
            </a:r>
            <a:r>
              <a:rPr lang="mk-MK" sz="1400" b="1" dirty="0" err="1" smtClean="0">
                <a:solidFill>
                  <a:schemeClr val="accent2">
                    <a:lumMod val="75000"/>
                  </a:schemeClr>
                </a:solidFill>
                <a:latin typeface="Tahoma" pitchFamily="34" charset="0"/>
                <a:cs typeface="Tahoma" pitchFamily="34" charset="0"/>
              </a:rPr>
              <a:t>нерезидент</a:t>
            </a:r>
            <a:endParaRPr lang="mk-MK" sz="1400" b="1" noProof="1" smtClean="0">
              <a:solidFill>
                <a:schemeClr val="accent2">
                  <a:lumMod val="75000"/>
                </a:schemeClr>
              </a:solidFill>
              <a:latin typeface="Tahoma" pitchFamily="34" charset="0"/>
              <a:cs typeface="Tahoma" pitchFamily="34" charset="0"/>
            </a:endParaRPr>
          </a:p>
        </p:txBody>
      </p:sp>
      <p:pic>
        <p:nvPicPr>
          <p:cNvPr id="2" name="Picture 1"/>
          <p:cNvPicPr>
            <a:picLocks/>
          </p:cNvPicPr>
          <p:nvPr/>
        </p:nvPicPr>
        <p:blipFill>
          <a:blip r:embed="rId2"/>
          <a:stretch>
            <a:fillRect/>
          </a:stretch>
        </p:blipFill>
        <p:spPr>
          <a:xfrm>
            <a:off x="4621608" y="1348581"/>
            <a:ext cx="3657600" cy="5029200"/>
          </a:xfrm>
          <a:prstGeom prst="rect">
            <a:avLst/>
          </a:prstGeom>
        </p:spPr>
      </p:pic>
      <p:pic>
        <p:nvPicPr>
          <p:cNvPr id="5" name="Content Placeholder 4"/>
          <p:cNvPicPr>
            <a:picLocks noGrp="1"/>
          </p:cNvPicPr>
          <p:nvPr>
            <p:ph sz="half" idx="1"/>
          </p:nvPr>
        </p:nvPicPr>
        <p:blipFill>
          <a:blip r:embed="rId3"/>
          <a:stretch>
            <a:fillRect/>
          </a:stretch>
        </p:blipFill>
        <p:spPr>
          <a:xfrm>
            <a:off x="678620" y="1348581"/>
            <a:ext cx="3657600" cy="5029200"/>
          </a:xfrm>
          <a:prstGeom prst="rect">
            <a:avLst/>
          </a:prstGeom>
        </p:spPr>
      </p:pic>
    </p:spTree>
    <p:extLst>
      <p:ext uri="{BB962C8B-B14F-4D97-AF65-F5344CB8AC3E}">
        <p14:creationId xmlns:p14="http://schemas.microsoft.com/office/powerpoint/2010/main" val="20691681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48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Title 4"/>
          <p:cNvSpPr txBox="1">
            <a:spLocks noGrp="1"/>
          </p:cNvSpPr>
          <p:nvPr>
            <p:ph type="title"/>
          </p:nvPr>
        </p:nvSpPr>
        <p:spPr>
          <a:xfrm>
            <a:off x="381000" y="762000"/>
            <a:ext cx="8229600" cy="275460"/>
          </a:xfrm>
          <a:prstGeom prst="rect">
            <a:avLst/>
          </a:prstGeom>
          <a:noFill/>
        </p:spPr>
        <p:txBody>
          <a:bodyPr wrap="square" rtlCol="0">
            <a:spAutoFit/>
          </a:bodyPr>
          <a:lstStyle/>
          <a:p>
            <a:pPr algn="ctr"/>
            <a:r>
              <a:rPr lang="mk-MK" sz="1400"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Доставување обрасци за известување </a:t>
            </a:r>
            <a:r>
              <a:rPr lang="mk-MK" sz="14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за реализација </a:t>
            </a:r>
            <a:r>
              <a:rPr lang="mk-MK" sz="1400"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на одобрување</a:t>
            </a:r>
            <a:endParaRPr lang="en-US" sz="14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3" name="Content Placeholder 2"/>
          <p:cNvPicPr>
            <a:picLocks noGrp="1"/>
          </p:cNvPicPr>
          <p:nvPr>
            <p:ph idx="1"/>
          </p:nvPr>
        </p:nvPicPr>
        <p:blipFill>
          <a:blip r:embed="rId2"/>
          <a:stretch>
            <a:fillRect/>
          </a:stretch>
        </p:blipFill>
        <p:spPr>
          <a:xfrm>
            <a:off x="2895600" y="1219200"/>
            <a:ext cx="3657600" cy="5029200"/>
          </a:xfrm>
          <a:prstGeom prst="rect">
            <a:avLst/>
          </a:prstGeom>
        </p:spPr>
      </p:pic>
    </p:spTree>
    <p:extLst>
      <p:ext uri="{BB962C8B-B14F-4D97-AF65-F5344CB8AC3E}">
        <p14:creationId xmlns:p14="http://schemas.microsoft.com/office/powerpoint/2010/main" val="3076764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10000">
              <a:srgbClr val="FFFFFF"/>
            </a:gs>
            <a:gs pos="24780">
              <a:srgbClr val="FFFFFF"/>
            </a:gs>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Title 4"/>
          <p:cNvSpPr txBox="1">
            <a:spLocks noGrp="1"/>
          </p:cNvSpPr>
          <p:nvPr>
            <p:ph type="title"/>
          </p:nvPr>
        </p:nvSpPr>
        <p:spPr>
          <a:xfrm>
            <a:off x="450669" y="762000"/>
            <a:ext cx="8229600" cy="288541"/>
          </a:xfrm>
          <a:prstGeom prst="rect">
            <a:avLst/>
          </a:prstGeom>
          <a:noFill/>
        </p:spPr>
        <p:txBody>
          <a:bodyPr wrap="square" rtlCol="0">
            <a:spAutoFit/>
          </a:bodyPr>
          <a:lstStyle/>
          <a:p>
            <a:pPr algn="ctr"/>
            <a:r>
              <a:rPr lang="mk-MK" sz="1500"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План на наплата на главнината и каматата, изготвен во НБРМ</a:t>
            </a:r>
            <a:endParaRPr lang="en-US" sz="15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2"/>
          <p:cNvPicPr>
            <a:picLocks noGrp="1" noChangeArrowheads="1"/>
          </p:cNvPicPr>
          <p:nvPr>
            <p:ph idx="1"/>
          </p:nvPr>
        </p:nvPicPr>
        <p:blipFill>
          <a:blip r:embed="rId2" cstate="print"/>
          <a:srcRect/>
          <a:stretch>
            <a:fillRect/>
          </a:stretch>
        </p:blipFill>
        <p:spPr bwMode="auto">
          <a:xfrm>
            <a:off x="1143000" y="1524000"/>
            <a:ext cx="7013448" cy="4114800"/>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071131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43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TextBox 3"/>
          <p:cNvSpPr txBox="1"/>
          <p:nvPr/>
        </p:nvSpPr>
        <p:spPr>
          <a:xfrm>
            <a:off x="609600" y="685800"/>
            <a:ext cx="8077200" cy="523220"/>
          </a:xfrm>
          <a:prstGeom prst="rect">
            <a:avLst/>
          </a:prstGeom>
          <a:noFill/>
        </p:spPr>
        <p:txBody>
          <a:bodyPr wrap="square" rtlCol="0">
            <a:spAutoFit/>
          </a:bodyPr>
          <a:lstStyle/>
          <a:p>
            <a:pPr algn="ctr"/>
            <a:r>
              <a:rPr lang="mk-MK" sz="1400"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Доставување обрасци за </a:t>
            </a:r>
            <a:r>
              <a:rPr lang="mk-MK" sz="14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реализација на наплата на каматата</a:t>
            </a:r>
          </a:p>
          <a:p>
            <a:pPr algn="ctr"/>
            <a:endParaRPr lang="en-US" sz="14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3" name="Content Placeholder 2"/>
          <p:cNvPicPr>
            <a:picLocks noGrp="1"/>
          </p:cNvPicPr>
          <p:nvPr>
            <p:ph sz="half" idx="1"/>
          </p:nvPr>
        </p:nvPicPr>
        <p:blipFill>
          <a:blip r:embed="rId2"/>
          <a:stretch>
            <a:fillRect/>
          </a:stretch>
        </p:blipFill>
        <p:spPr>
          <a:xfrm>
            <a:off x="2971800" y="1228685"/>
            <a:ext cx="3657600" cy="5029200"/>
          </a:xfrm>
          <a:prstGeom prst="rect">
            <a:avLst/>
          </a:prstGeom>
        </p:spPr>
      </p:pic>
    </p:spTree>
    <p:extLst>
      <p:ext uri="{BB962C8B-B14F-4D97-AF65-F5344CB8AC3E}">
        <p14:creationId xmlns:p14="http://schemas.microsoft.com/office/powerpoint/2010/main" val="3066941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p:txBody>
          <a:bodyPr/>
          <a:lstStyle/>
          <a:p>
            <a:pPr marL="0" indent="0">
              <a:buNone/>
            </a:pPr>
            <a:endParaRPr lang="mk-MK" sz="14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6" name="Title 1"/>
          <p:cNvSpPr txBox="1">
            <a:spLocks/>
          </p:cNvSpPr>
          <p:nvPr/>
        </p:nvSpPr>
        <p:spPr>
          <a:xfrm>
            <a:off x="447675" y="762000"/>
            <a:ext cx="8229600" cy="609600"/>
          </a:xfrm>
          <a:prstGeom prst="rect">
            <a:avLst/>
          </a:prstGeom>
        </p:spPr>
        <p:txBody>
          <a:bodyPr/>
          <a:lstStyle>
            <a:lvl1pPr algn="ctr" rtl="0" eaLnBrk="1" fontAlgn="base" hangingPunct="1">
              <a:lnSpc>
                <a:spcPct val="85000"/>
              </a:lnSpc>
              <a:spcBef>
                <a:spcPct val="0"/>
              </a:spcBef>
              <a:spcAft>
                <a:spcPct val="0"/>
              </a:spcAft>
              <a:defRPr sz="4400">
                <a:solidFill>
                  <a:schemeClr val="tx2"/>
                </a:solidFill>
                <a:latin typeface="+mj-lt"/>
                <a:ea typeface="+mj-ea"/>
                <a:cs typeface="+mj-cs"/>
              </a:defRPr>
            </a:lvl1pPr>
            <a:lvl2pPr algn="ctr" rtl="0" eaLnBrk="1" fontAlgn="base" hangingPunct="1">
              <a:lnSpc>
                <a:spcPct val="85000"/>
              </a:lnSpc>
              <a:spcBef>
                <a:spcPct val="0"/>
              </a:spcBef>
              <a:spcAft>
                <a:spcPct val="0"/>
              </a:spcAft>
              <a:defRPr sz="4400">
                <a:solidFill>
                  <a:schemeClr val="tx2"/>
                </a:solidFill>
                <a:latin typeface="Times New Roman" pitchFamily="18" charset="0"/>
              </a:defRPr>
            </a:lvl2pPr>
            <a:lvl3pPr algn="ctr" rtl="0" eaLnBrk="1" fontAlgn="base" hangingPunct="1">
              <a:lnSpc>
                <a:spcPct val="85000"/>
              </a:lnSpc>
              <a:spcBef>
                <a:spcPct val="0"/>
              </a:spcBef>
              <a:spcAft>
                <a:spcPct val="0"/>
              </a:spcAft>
              <a:defRPr sz="4400">
                <a:solidFill>
                  <a:schemeClr val="tx2"/>
                </a:solidFill>
                <a:latin typeface="Times New Roman" pitchFamily="18" charset="0"/>
              </a:defRPr>
            </a:lvl3pPr>
            <a:lvl4pPr algn="ctr" rtl="0" eaLnBrk="1" fontAlgn="base" hangingPunct="1">
              <a:lnSpc>
                <a:spcPct val="85000"/>
              </a:lnSpc>
              <a:spcBef>
                <a:spcPct val="0"/>
              </a:spcBef>
              <a:spcAft>
                <a:spcPct val="0"/>
              </a:spcAft>
              <a:defRPr sz="4400">
                <a:solidFill>
                  <a:schemeClr val="tx2"/>
                </a:solidFill>
                <a:latin typeface="Times New Roman" pitchFamily="18" charset="0"/>
              </a:defRPr>
            </a:lvl4pPr>
            <a:lvl5pPr algn="ctr" rtl="0" eaLnBrk="1" fontAlgn="base" hangingPunct="1">
              <a:lnSpc>
                <a:spcPct val="85000"/>
              </a:lnSpc>
              <a:spcBef>
                <a:spcPct val="0"/>
              </a:spcBef>
              <a:spcAft>
                <a:spcPct val="0"/>
              </a:spcAft>
              <a:defRPr sz="4400">
                <a:solidFill>
                  <a:schemeClr val="tx2"/>
                </a:solidFill>
                <a:latin typeface="Times New Roman" pitchFamily="18" charset="0"/>
              </a:defRPr>
            </a:lvl5pPr>
            <a:lvl6pPr marL="457200" algn="ctr" rtl="0" eaLnBrk="1" fontAlgn="base" hangingPunct="1">
              <a:lnSpc>
                <a:spcPct val="85000"/>
              </a:lnSpc>
              <a:spcBef>
                <a:spcPct val="0"/>
              </a:spcBef>
              <a:spcAft>
                <a:spcPct val="0"/>
              </a:spcAft>
              <a:defRPr sz="4400">
                <a:solidFill>
                  <a:schemeClr val="tx2"/>
                </a:solidFill>
                <a:latin typeface="Times New Roman" pitchFamily="18" charset="0"/>
              </a:defRPr>
            </a:lvl6pPr>
            <a:lvl7pPr marL="914400" algn="ctr" rtl="0" eaLnBrk="1" fontAlgn="base" hangingPunct="1">
              <a:lnSpc>
                <a:spcPct val="85000"/>
              </a:lnSpc>
              <a:spcBef>
                <a:spcPct val="0"/>
              </a:spcBef>
              <a:spcAft>
                <a:spcPct val="0"/>
              </a:spcAft>
              <a:defRPr sz="4400">
                <a:solidFill>
                  <a:schemeClr val="tx2"/>
                </a:solidFill>
                <a:latin typeface="Times New Roman" pitchFamily="18" charset="0"/>
              </a:defRPr>
            </a:lvl7pPr>
            <a:lvl8pPr marL="1371600" algn="ctr" rtl="0" eaLnBrk="1" fontAlgn="base" hangingPunct="1">
              <a:lnSpc>
                <a:spcPct val="85000"/>
              </a:lnSpc>
              <a:spcBef>
                <a:spcPct val="0"/>
              </a:spcBef>
              <a:spcAft>
                <a:spcPct val="0"/>
              </a:spcAft>
              <a:defRPr sz="4400">
                <a:solidFill>
                  <a:schemeClr val="tx2"/>
                </a:solidFill>
                <a:latin typeface="Times New Roman" pitchFamily="18" charset="0"/>
              </a:defRPr>
            </a:lvl8pPr>
            <a:lvl9pPr marL="1828800" algn="ctr" rtl="0" eaLnBrk="1" fontAlgn="base" hangingPunct="1">
              <a:lnSpc>
                <a:spcPct val="85000"/>
              </a:lnSpc>
              <a:spcBef>
                <a:spcPct val="0"/>
              </a:spcBef>
              <a:spcAft>
                <a:spcPct val="0"/>
              </a:spcAft>
              <a:defRPr sz="4400">
                <a:solidFill>
                  <a:schemeClr val="tx2"/>
                </a:solidFill>
                <a:latin typeface="Times New Roman" pitchFamily="18" charset="0"/>
              </a:defRPr>
            </a:lvl9pPr>
          </a:lstStyle>
          <a:p>
            <a:r>
              <a:rPr lang="mk-MK" sz="1800" b="1" kern="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Пример: Настанати измени на условите за кредитирање</a:t>
            </a:r>
            <a:endParaRPr lang="en-US" sz="1800" kern="0" dirty="0"/>
          </a:p>
        </p:txBody>
      </p:sp>
      <p:sp>
        <p:nvSpPr>
          <p:cNvPr id="7" name="Content Placeholder 2"/>
          <p:cNvSpPr txBox="1">
            <a:spLocks/>
          </p:cNvSpPr>
          <p:nvPr/>
        </p:nvSpPr>
        <p:spPr>
          <a:xfrm>
            <a:off x="447675" y="1752600"/>
            <a:ext cx="8229600" cy="4525963"/>
          </a:xfrm>
          <a:prstGeom prst="rect">
            <a:avLst/>
          </a:prstGeom>
        </p:spPr>
        <p:txBody>
          <a:bodyPr/>
          <a:lstStyle>
            <a:lvl1pPr marL="342900" indent="-342900" algn="l" rtl="0" eaLnBrk="1" fontAlgn="base" hangingPunct="1">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55000"/>
              <a:buFont typeface="Wingdings" pitchFamily="2" charset="2"/>
              <a:buChar char="n"/>
              <a:defRPr sz="2800">
                <a:solidFill>
                  <a:schemeClr val="tx1"/>
                </a:solidFill>
                <a:latin typeface="+mn-lt"/>
              </a:defRPr>
            </a:lvl2pPr>
            <a:lvl3pPr marL="1085850" indent="-228600" algn="l" rtl="0" eaLnBrk="1" fontAlgn="base" hangingPunct="1">
              <a:spcBef>
                <a:spcPct val="20000"/>
              </a:spcBef>
              <a:spcAft>
                <a:spcPct val="0"/>
              </a:spcAft>
              <a:buClr>
                <a:schemeClr val="accent2"/>
              </a:buClr>
              <a:buSzPct val="65000"/>
              <a:buFont typeface="Wingdings" pitchFamily="2" charset="2"/>
              <a:buChar char="l"/>
              <a:defRPr sz="2400">
                <a:solidFill>
                  <a:schemeClr val="tx1"/>
                </a:solidFill>
                <a:latin typeface="+mn-lt"/>
              </a:defRPr>
            </a:lvl3pPr>
            <a:lvl4pPr marL="1428750" indent="-228600" algn="l" rtl="0" eaLnBrk="1" fontAlgn="base" hangingPunct="1">
              <a:spcBef>
                <a:spcPct val="20000"/>
              </a:spcBef>
              <a:spcAft>
                <a:spcPct val="0"/>
              </a:spcAft>
              <a:buClr>
                <a:schemeClr val="accent2"/>
              </a:buClr>
              <a:buSzPct val="85000"/>
              <a:buFont typeface="Wingdings" pitchFamily="2" charset="2"/>
              <a:buChar char="w"/>
              <a:defRPr sz="2000">
                <a:solidFill>
                  <a:schemeClr val="tx1"/>
                </a:solidFill>
                <a:latin typeface="+mn-lt"/>
              </a:defRPr>
            </a:lvl4pPr>
            <a:lvl5pPr marL="1771650" indent="-228600" algn="l" rtl="0" eaLnBrk="1" fontAlgn="base" hangingPunct="1">
              <a:spcBef>
                <a:spcPct val="20000"/>
              </a:spcBef>
              <a:spcAft>
                <a:spcPct val="0"/>
              </a:spcAft>
              <a:buClr>
                <a:schemeClr val="accent2"/>
              </a:buClr>
              <a:buSzPct val="80000"/>
              <a:buFont typeface="Wingdings" pitchFamily="2" charset="2"/>
              <a:buChar char="§"/>
              <a:defRPr>
                <a:solidFill>
                  <a:schemeClr val="tx1"/>
                </a:solidFill>
                <a:latin typeface="+mn-lt"/>
              </a:defRPr>
            </a:lvl5pPr>
            <a:lvl6pPr marL="2228850" indent="-228600" algn="l" rtl="0" eaLnBrk="1" fontAlgn="base" hangingPunct="1">
              <a:spcBef>
                <a:spcPct val="20000"/>
              </a:spcBef>
              <a:spcAft>
                <a:spcPct val="0"/>
              </a:spcAft>
              <a:buClr>
                <a:schemeClr val="accent2"/>
              </a:buClr>
              <a:buSzPct val="80000"/>
              <a:buFont typeface="Wingdings" pitchFamily="2" charset="2"/>
              <a:buChar char="§"/>
              <a:defRPr>
                <a:solidFill>
                  <a:schemeClr val="tx1"/>
                </a:solidFill>
                <a:latin typeface="+mn-lt"/>
              </a:defRPr>
            </a:lvl6pPr>
            <a:lvl7pPr marL="2686050" indent="-228600" algn="l" rtl="0" eaLnBrk="1" fontAlgn="base" hangingPunct="1">
              <a:spcBef>
                <a:spcPct val="20000"/>
              </a:spcBef>
              <a:spcAft>
                <a:spcPct val="0"/>
              </a:spcAft>
              <a:buClr>
                <a:schemeClr val="accent2"/>
              </a:buClr>
              <a:buSzPct val="80000"/>
              <a:buFont typeface="Wingdings" pitchFamily="2" charset="2"/>
              <a:buChar char="§"/>
              <a:defRPr>
                <a:solidFill>
                  <a:schemeClr val="tx1"/>
                </a:solidFill>
                <a:latin typeface="+mn-lt"/>
              </a:defRPr>
            </a:lvl7pPr>
            <a:lvl8pPr marL="3143250" indent="-228600" algn="l" rtl="0" eaLnBrk="1" fontAlgn="base" hangingPunct="1">
              <a:spcBef>
                <a:spcPct val="20000"/>
              </a:spcBef>
              <a:spcAft>
                <a:spcPct val="0"/>
              </a:spcAft>
              <a:buClr>
                <a:schemeClr val="accent2"/>
              </a:buClr>
              <a:buSzPct val="80000"/>
              <a:buFont typeface="Wingdings" pitchFamily="2" charset="2"/>
              <a:buChar char="§"/>
              <a:defRPr>
                <a:solidFill>
                  <a:schemeClr val="tx1"/>
                </a:solidFill>
                <a:latin typeface="+mn-lt"/>
              </a:defRPr>
            </a:lvl8pPr>
            <a:lvl9pPr marL="3600450" indent="-228600" algn="l" rtl="0" eaLnBrk="1" fontAlgn="base" hangingPunct="1">
              <a:spcBef>
                <a:spcPct val="20000"/>
              </a:spcBef>
              <a:spcAft>
                <a:spcPct val="0"/>
              </a:spcAft>
              <a:buClr>
                <a:schemeClr val="accent2"/>
              </a:buClr>
              <a:buSzPct val="80000"/>
              <a:buFont typeface="Wingdings" pitchFamily="2" charset="2"/>
              <a:buChar char="§"/>
              <a:defRPr>
                <a:solidFill>
                  <a:schemeClr val="tx1"/>
                </a:solidFill>
                <a:latin typeface="+mn-lt"/>
              </a:defRPr>
            </a:lvl9pPr>
          </a:lstStyle>
          <a:p>
            <a:pPr algn="just">
              <a:buFont typeface="Wingdings" panose="05000000000000000000" pitchFamily="2" charset="2"/>
              <a:buChar char="q"/>
            </a:pPr>
            <a:r>
              <a:rPr lang="mk-MK" sz="1400" kern="0" dirty="0" smtClean="0">
                <a:latin typeface="Tahoma" panose="020B0604030504040204" pitchFamily="34" charset="0"/>
                <a:ea typeface="Tahoma" panose="020B0604030504040204" pitchFamily="34" charset="0"/>
                <a:cs typeface="Tahoma" panose="020B0604030504040204" pitchFamily="34" charset="0"/>
              </a:rPr>
              <a:t>Измени содржани во анексот број 1, склучен на 21.12.2010 година (кон Договорот од 15.5.2010 година) :</a:t>
            </a:r>
          </a:p>
          <a:p>
            <a:pPr marL="0" indent="0" algn="just">
              <a:buFont typeface="Wingdings" pitchFamily="2" charset="2"/>
              <a:buNone/>
            </a:pPr>
            <a:endParaRPr lang="mk-MK" sz="1400" kern="0" dirty="0" smtClean="0">
              <a:latin typeface="Tahoma" panose="020B0604030504040204" pitchFamily="34" charset="0"/>
              <a:ea typeface="Tahoma" panose="020B0604030504040204" pitchFamily="34" charset="0"/>
              <a:cs typeface="Tahoma" panose="020B0604030504040204" pitchFamily="34" charset="0"/>
            </a:endParaRPr>
          </a:p>
          <a:p>
            <a:pPr algn="just">
              <a:buFont typeface="Wingdings" pitchFamily="2" charset="2"/>
              <a:buChar char="Ø"/>
            </a:pPr>
            <a:r>
              <a:rPr lang="mk-MK" sz="1300" kern="0" dirty="0" smtClean="0">
                <a:latin typeface="Tahoma" panose="020B0604030504040204" pitchFamily="34" charset="0"/>
                <a:ea typeface="Tahoma" panose="020B0604030504040204" pitchFamily="34" charset="0"/>
                <a:cs typeface="Tahoma" panose="020B0604030504040204" pitchFamily="34" charset="0"/>
              </a:rPr>
              <a:t>Зголемување на износот на заем од ЕУР 600</a:t>
            </a:r>
            <a:r>
              <a:rPr lang="en-US" sz="1300" kern="0" dirty="0" smtClean="0">
                <a:latin typeface="Tahoma" panose="020B0604030504040204" pitchFamily="34" charset="0"/>
                <a:ea typeface="Tahoma" panose="020B0604030504040204" pitchFamily="34" charset="0"/>
                <a:cs typeface="Tahoma" panose="020B0604030504040204" pitchFamily="34" charset="0"/>
              </a:rPr>
              <a:t>.</a:t>
            </a:r>
            <a:r>
              <a:rPr lang="mk-MK" sz="1300" kern="0" dirty="0" smtClean="0">
                <a:latin typeface="Tahoma" panose="020B0604030504040204" pitchFamily="34" charset="0"/>
                <a:ea typeface="Tahoma" panose="020B0604030504040204" pitchFamily="34" charset="0"/>
                <a:cs typeface="Tahoma" panose="020B0604030504040204" pitchFamily="34" charset="0"/>
              </a:rPr>
              <a:t>000</a:t>
            </a:r>
            <a:r>
              <a:rPr lang="en-US" sz="1300" kern="0" dirty="0" smtClean="0">
                <a:latin typeface="Tahoma" panose="020B0604030504040204" pitchFamily="34" charset="0"/>
                <a:ea typeface="Tahoma" panose="020B0604030504040204" pitchFamily="34" charset="0"/>
                <a:cs typeface="Tahoma" panose="020B0604030504040204" pitchFamily="34" charset="0"/>
              </a:rPr>
              <a:t>,00</a:t>
            </a:r>
            <a:r>
              <a:rPr lang="mk-MK" sz="1300" kern="0" dirty="0" smtClean="0">
                <a:latin typeface="Tahoma" panose="020B0604030504040204" pitchFamily="34" charset="0"/>
                <a:ea typeface="Tahoma" panose="020B0604030504040204" pitchFamily="34" charset="0"/>
                <a:cs typeface="Tahoma" panose="020B0604030504040204" pitchFamily="34" charset="0"/>
              </a:rPr>
              <a:t> на 1 000</a:t>
            </a:r>
            <a:r>
              <a:rPr lang="en-US" sz="1300" kern="0" dirty="0" smtClean="0">
                <a:latin typeface="Tahoma" panose="020B0604030504040204" pitchFamily="34" charset="0"/>
                <a:ea typeface="Tahoma" panose="020B0604030504040204" pitchFamily="34" charset="0"/>
                <a:cs typeface="Tahoma" panose="020B0604030504040204" pitchFamily="34" charset="0"/>
              </a:rPr>
              <a:t>.</a:t>
            </a:r>
            <a:r>
              <a:rPr lang="mk-MK" sz="1300" kern="0" dirty="0" smtClean="0">
                <a:latin typeface="Tahoma" panose="020B0604030504040204" pitchFamily="34" charset="0"/>
                <a:ea typeface="Tahoma" panose="020B0604030504040204" pitchFamily="34" charset="0"/>
                <a:cs typeface="Tahoma" panose="020B0604030504040204" pitchFamily="34" charset="0"/>
              </a:rPr>
              <a:t>000</a:t>
            </a:r>
            <a:r>
              <a:rPr lang="en-US" sz="1300" kern="0" dirty="0" smtClean="0">
                <a:latin typeface="Tahoma" panose="020B0604030504040204" pitchFamily="34" charset="0"/>
                <a:ea typeface="Tahoma" panose="020B0604030504040204" pitchFamily="34" charset="0"/>
                <a:cs typeface="Tahoma" panose="020B0604030504040204" pitchFamily="34" charset="0"/>
              </a:rPr>
              <a:t>,00</a:t>
            </a:r>
            <a:r>
              <a:rPr lang="mk-MK" sz="1300" kern="0" dirty="0" smtClean="0">
                <a:latin typeface="Tahoma" panose="020B0604030504040204" pitchFamily="34" charset="0"/>
                <a:ea typeface="Tahoma" panose="020B0604030504040204" pitchFamily="34" charset="0"/>
                <a:cs typeface="Tahoma" panose="020B0604030504040204" pitchFamily="34" charset="0"/>
              </a:rPr>
              <a:t> </a:t>
            </a:r>
          </a:p>
          <a:p>
            <a:pPr algn="just">
              <a:buFont typeface="Wingdings" pitchFamily="2" charset="2"/>
              <a:buChar char="Ø"/>
            </a:pPr>
            <a:r>
              <a:rPr lang="mk-MK" sz="1300" kern="0" dirty="0" smtClean="0">
                <a:latin typeface="Tahoma" panose="020B0604030504040204" pitchFamily="34" charset="0"/>
                <a:ea typeface="Tahoma" panose="020B0604030504040204" pitchFamily="34" charset="0"/>
                <a:cs typeface="Tahoma" panose="020B0604030504040204" pitchFamily="34" charset="0"/>
              </a:rPr>
              <a:t>Промена на првиот датум на отплата на главнина 15.6.2011 година (се менува и периодот на почек)</a:t>
            </a:r>
          </a:p>
          <a:p>
            <a:pPr algn="just">
              <a:buFont typeface="Wingdings" pitchFamily="2" charset="2"/>
              <a:buChar char="Ø"/>
            </a:pPr>
            <a:r>
              <a:rPr lang="mk-MK" sz="1300" kern="0" dirty="0" smtClean="0">
                <a:latin typeface="Tahoma" panose="020B0604030504040204" pitchFamily="34" charset="0"/>
                <a:ea typeface="Tahoma" panose="020B0604030504040204" pitchFamily="34" charset="0"/>
                <a:cs typeface="Tahoma" panose="020B0604030504040204" pitchFamily="34" charset="0"/>
              </a:rPr>
              <a:t>Промена на каматната стапка за редовната камата од шестмесечниот </a:t>
            </a:r>
            <a:r>
              <a:rPr lang="mk-MK" sz="1300" kern="0" dirty="0" err="1" smtClean="0">
                <a:latin typeface="Tahoma" panose="020B0604030504040204" pitchFamily="34" charset="0"/>
                <a:ea typeface="Tahoma" panose="020B0604030504040204" pitchFamily="34" charset="0"/>
                <a:cs typeface="Tahoma" panose="020B0604030504040204" pitchFamily="34" charset="0"/>
              </a:rPr>
              <a:t>Еуроибор</a:t>
            </a:r>
            <a:r>
              <a:rPr lang="mk-MK" sz="1300" kern="0" dirty="0" smtClean="0">
                <a:latin typeface="Tahoma" panose="020B0604030504040204" pitchFamily="34" charset="0"/>
                <a:ea typeface="Tahoma" panose="020B0604030504040204" pitchFamily="34" charset="0"/>
                <a:cs typeface="Tahoma" panose="020B0604030504040204" pitchFamily="34" charset="0"/>
              </a:rPr>
              <a:t> +1%, на шестмесечен </a:t>
            </a:r>
            <a:r>
              <a:rPr lang="mk-MK" sz="1300" kern="0" dirty="0" err="1" smtClean="0">
                <a:latin typeface="Tahoma" panose="020B0604030504040204" pitchFamily="34" charset="0"/>
                <a:ea typeface="Tahoma" panose="020B0604030504040204" pitchFamily="34" charset="0"/>
                <a:cs typeface="Tahoma" panose="020B0604030504040204" pitchFamily="34" charset="0"/>
              </a:rPr>
              <a:t>Еуроибор</a:t>
            </a:r>
            <a:r>
              <a:rPr lang="mk-MK" sz="1300" kern="0" dirty="0" smtClean="0">
                <a:latin typeface="Tahoma" panose="020B0604030504040204" pitchFamily="34" charset="0"/>
                <a:ea typeface="Tahoma" panose="020B0604030504040204" pitchFamily="34" charset="0"/>
                <a:cs typeface="Tahoma" panose="020B0604030504040204" pitchFamily="34" charset="0"/>
              </a:rPr>
              <a:t>+3%</a:t>
            </a:r>
          </a:p>
          <a:p>
            <a:pPr algn="just">
              <a:buFont typeface="Wingdings" pitchFamily="2" charset="2"/>
              <a:buChar char="Ø"/>
            </a:pPr>
            <a:endParaRPr lang="mk-MK" sz="1300" kern="0" dirty="0">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q"/>
            </a:pPr>
            <a:r>
              <a:rPr lang="mk-MK" sz="1300" kern="0" dirty="0" smtClean="0">
                <a:latin typeface="Tahoma" panose="020B0604030504040204" pitchFamily="34" charset="0"/>
                <a:ea typeface="Tahoma" panose="020B0604030504040204" pitchFamily="34" charset="0"/>
                <a:cs typeface="Tahoma" panose="020B0604030504040204" pitchFamily="34" charset="0"/>
              </a:rPr>
              <a:t>Ново одобрување на средствата на датум – 31.12.2010 година</a:t>
            </a:r>
            <a:endParaRPr lang="mk-MK" sz="1400" kern="0" dirty="0" smtClean="0">
              <a:latin typeface="Tahoma" panose="020B0604030504040204" pitchFamily="34" charset="0"/>
              <a:ea typeface="Tahoma" panose="020B0604030504040204" pitchFamily="34" charset="0"/>
              <a:cs typeface="Tahoma" panose="020B0604030504040204" pitchFamily="34" charset="0"/>
            </a:endParaRPr>
          </a:p>
          <a:p>
            <a:pPr marL="0" indent="0">
              <a:buFont typeface="Wingdings" pitchFamily="2" charset="2"/>
              <a:buNone/>
            </a:pPr>
            <a:endParaRPr lang="mk-MK" sz="1400" kern="0" dirty="0" smtClean="0">
              <a:latin typeface="Tahoma" panose="020B0604030504040204" pitchFamily="34" charset="0"/>
              <a:ea typeface="Tahoma" panose="020B0604030504040204" pitchFamily="34" charset="0"/>
              <a:cs typeface="Tahoma" panose="020B0604030504040204" pitchFamily="34" charset="0"/>
            </a:endParaRPr>
          </a:p>
          <a:p>
            <a:pPr marL="0" indent="0">
              <a:buFont typeface="Wingdings" pitchFamily="2" charset="2"/>
              <a:buNone/>
            </a:pPr>
            <a:endParaRPr lang="en-US" sz="1400" kern="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48015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52500"/>
            <a:ext cx="8229600" cy="1143000"/>
          </a:xfrm>
        </p:spPr>
        <p:txBody>
          <a:bodyPr/>
          <a:lstStyle/>
          <a:p>
            <a:r>
              <a:rPr lang="mk-MK" sz="1800" b="1" dirty="0" smtClean="0">
                <a:latin typeface="Tahoma" panose="020B0604030504040204" pitchFamily="34" charset="0"/>
                <a:ea typeface="Tahoma" panose="020B0604030504040204" pitchFamily="34" charset="0"/>
                <a:cs typeface="Tahoma" panose="020B0604030504040204" pitchFamily="34" charset="0"/>
              </a:rPr>
              <a:t>Прописи</a:t>
            </a:r>
            <a:endParaRPr lang="en-US" sz="1800" b="1" dirty="0">
              <a:latin typeface="Tahoma" panose="020B0604030504040204" pitchFamily="34" charset="0"/>
              <a:ea typeface="Tahoma" panose="020B0604030504040204" pitchFamily="34" charset="0"/>
              <a:cs typeface="Tahoma" panose="020B0604030504040204" pitchFamily="34" charset="0"/>
            </a:endParaRPr>
          </a:p>
        </p:txBody>
      </p:sp>
      <p:sp>
        <p:nvSpPr>
          <p:cNvPr id="4" name="Content Placeholder 3"/>
          <p:cNvSpPr>
            <a:spLocks noGrp="1"/>
          </p:cNvSpPr>
          <p:nvPr>
            <p:ph idx="1"/>
          </p:nvPr>
        </p:nvSpPr>
        <p:spPr>
          <a:xfrm>
            <a:off x="457200" y="1524000"/>
            <a:ext cx="8229600" cy="4525963"/>
          </a:xfrm>
          <a:prstGeom prst="rect">
            <a:avLst/>
          </a:prstGeom>
          <a:noFill/>
          <a:effectLst>
            <a:glow rad="139700">
              <a:schemeClr val="accent1">
                <a:satMod val="175000"/>
                <a:alpha val="40000"/>
              </a:schemeClr>
            </a:glow>
            <a:outerShdw blurRad="63500" sx="102000" sy="102000" algn="ctr" rotWithShape="0">
              <a:prstClr val="black">
                <a:alpha val="40000"/>
              </a:prstClr>
            </a:outerShdw>
          </a:effectLst>
          <a:scene3d>
            <a:camera prst="orthographicFront"/>
            <a:lightRig rig="threePt" dir="t"/>
          </a:scene3d>
          <a:sp3d>
            <a:bevelT w="139700" prst="cross"/>
          </a:sp3d>
        </p:spPr>
        <p:txBody>
          <a:bodyPr wrap="square">
            <a:spAutoFit/>
          </a:bodyPr>
          <a:lstStyle/>
          <a:p>
            <a:pPr marL="274320" indent="-274320" algn="just" fontAlgn="auto">
              <a:spcAft>
                <a:spcPts val="0"/>
              </a:spcAft>
              <a:buFont typeface="Wingdings 2"/>
              <a:buChar char=""/>
              <a:defRPr/>
            </a:pPr>
            <a:r>
              <a:rPr lang="en-US" sz="1800" b="1" noProof="1">
                <a:solidFill>
                  <a:schemeClr val="accent6">
                    <a:lumMod val="90000"/>
                    <a:lumOff val="10000"/>
                  </a:schemeClr>
                </a:solidFill>
                <a:latin typeface="Tahoma" pitchFamily="34" charset="0"/>
                <a:cs typeface="Tahoma" pitchFamily="34" charset="0"/>
              </a:rPr>
              <a:t>Закон за </a:t>
            </a:r>
            <a:r>
              <a:rPr lang="en-US" sz="1800" b="1" noProof="1" smtClean="0">
                <a:solidFill>
                  <a:schemeClr val="accent6">
                    <a:lumMod val="90000"/>
                    <a:lumOff val="10000"/>
                  </a:schemeClr>
                </a:solidFill>
                <a:latin typeface="Tahoma" pitchFamily="34" charset="0"/>
                <a:cs typeface="Tahoma" pitchFamily="34" charset="0"/>
              </a:rPr>
              <a:t>Народна</a:t>
            </a:r>
            <a:r>
              <a:rPr lang="mk-MK" sz="1800" b="1" noProof="1" smtClean="0">
                <a:solidFill>
                  <a:schemeClr val="accent6">
                    <a:lumMod val="90000"/>
                    <a:lumOff val="10000"/>
                  </a:schemeClr>
                </a:solidFill>
                <a:latin typeface="Tahoma" pitchFamily="34" charset="0"/>
                <a:cs typeface="Tahoma" pitchFamily="34" charset="0"/>
              </a:rPr>
              <a:t>та</a:t>
            </a:r>
            <a:r>
              <a:rPr lang="en-US" sz="1800" b="1" noProof="1" smtClean="0">
                <a:solidFill>
                  <a:schemeClr val="accent6">
                    <a:lumMod val="90000"/>
                    <a:lumOff val="10000"/>
                  </a:schemeClr>
                </a:solidFill>
                <a:latin typeface="Tahoma" pitchFamily="34" charset="0"/>
                <a:cs typeface="Tahoma" pitchFamily="34" charset="0"/>
              </a:rPr>
              <a:t> </a:t>
            </a:r>
            <a:r>
              <a:rPr lang="en-US" sz="1800" b="1" noProof="1">
                <a:solidFill>
                  <a:schemeClr val="accent6">
                    <a:lumMod val="90000"/>
                    <a:lumOff val="10000"/>
                  </a:schemeClr>
                </a:solidFill>
                <a:latin typeface="Tahoma" pitchFamily="34" charset="0"/>
                <a:cs typeface="Tahoma" pitchFamily="34" charset="0"/>
              </a:rPr>
              <a:t>банка на Република Македонија</a:t>
            </a:r>
            <a:r>
              <a:rPr lang="en-US" sz="2000" noProof="1">
                <a:solidFill>
                  <a:schemeClr val="accent6">
                    <a:lumMod val="90000"/>
                    <a:lumOff val="10000"/>
                  </a:schemeClr>
                </a:solidFill>
                <a:latin typeface="Tahoma" pitchFamily="34" charset="0"/>
                <a:cs typeface="Tahoma" pitchFamily="34" charset="0"/>
              </a:rPr>
              <a:t> </a:t>
            </a:r>
            <a:r>
              <a:rPr lang="mk-MK" sz="1500" noProof="1">
                <a:solidFill>
                  <a:schemeClr val="accent6">
                    <a:lumMod val="90000"/>
                    <a:lumOff val="10000"/>
                  </a:schemeClr>
                </a:solidFill>
                <a:latin typeface="Tahoma" pitchFamily="34" charset="0"/>
                <a:cs typeface="Tahoma" pitchFamily="34" charset="0"/>
              </a:rPr>
              <a:t>(</a:t>
            </a:r>
            <a:r>
              <a:rPr lang="mk-MK" sz="1500" dirty="0">
                <a:solidFill>
                  <a:schemeClr val="accent6">
                    <a:lumMod val="90000"/>
                    <a:lumOff val="10000"/>
                  </a:schemeClr>
                </a:solidFill>
                <a:latin typeface="Tahoma" pitchFamily="34" charset="0"/>
                <a:cs typeface="Tahoma" pitchFamily="34" charset="0"/>
              </a:rPr>
              <a:t>„Службен весник на Република Македонија“ бр</a:t>
            </a:r>
            <a:r>
              <a:rPr lang="mk-MK" sz="1500" dirty="0" smtClean="0">
                <a:solidFill>
                  <a:schemeClr val="accent6">
                    <a:lumMod val="90000"/>
                    <a:lumOff val="10000"/>
                  </a:schemeClr>
                </a:solidFill>
                <a:latin typeface="Tahoma" pitchFamily="34" charset="0"/>
                <a:cs typeface="Tahoma" pitchFamily="34" charset="0"/>
              </a:rPr>
              <a:t>.</a:t>
            </a:r>
            <a:r>
              <a:rPr lang="en-US" sz="1500" dirty="0" smtClean="0">
                <a:solidFill>
                  <a:schemeClr val="accent6">
                    <a:lumMod val="90000"/>
                    <a:lumOff val="10000"/>
                  </a:schemeClr>
                </a:solidFill>
                <a:latin typeface="Tahoma" pitchFamily="34" charset="0"/>
                <a:cs typeface="Tahoma" pitchFamily="34" charset="0"/>
              </a:rPr>
              <a:t> 158</a:t>
            </a:r>
            <a:r>
              <a:rPr lang="mk-MK" sz="1500" dirty="0" smtClean="0">
                <a:solidFill>
                  <a:schemeClr val="accent6">
                    <a:lumMod val="90000"/>
                    <a:lumOff val="10000"/>
                  </a:schemeClr>
                </a:solidFill>
                <a:latin typeface="Tahoma" pitchFamily="34" charset="0"/>
                <a:cs typeface="Tahoma" pitchFamily="34" charset="0"/>
              </a:rPr>
              <a:t>/</a:t>
            </a:r>
            <a:r>
              <a:rPr lang="en-US" sz="1500" dirty="0" smtClean="0">
                <a:solidFill>
                  <a:schemeClr val="accent6">
                    <a:lumMod val="90000"/>
                    <a:lumOff val="10000"/>
                  </a:schemeClr>
                </a:solidFill>
                <a:latin typeface="Tahoma" pitchFamily="34" charset="0"/>
                <a:cs typeface="Tahoma" pitchFamily="34" charset="0"/>
              </a:rPr>
              <a:t>10</a:t>
            </a:r>
            <a:r>
              <a:rPr lang="mk-MK" sz="1500" dirty="0" smtClean="0">
                <a:solidFill>
                  <a:schemeClr val="accent6">
                    <a:lumMod val="90000"/>
                    <a:lumOff val="10000"/>
                  </a:schemeClr>
                </a:solidFill>
                <a:latin typeface="Tahoma" pitchFamily="34" charset="0"/>
                <a:cs typeface="Tahoma" pitchFamily="34" charset="0"/>
              </a:rPr>
              <a:t>, 123/12, 43/14, 153/15 и 6/16)</a:t>
            </a:r>
            <a:endParaRPr lang="en-US" sz="1500" dirty="0" smtClean="0">
              <a:solidFill>
                <a:schemeClr val="accent6">
                  <a:lumMod val="90000"/>
                  <a:lumOff val="10000"/>
                </a:schemeClr>
              </a:solidFill>
              <a:latin typeface="Tahoma" pitchFamily="34" charset="0"/>
              <a:cs typeface="Tahoma" pitchFamily="34" charset="0"/>
            </a:endParaRPr>
          </a:p>
          <a:p>
            <a:pPr marL="274320" indent="-274320" algn="just" fontAlgn="auto">
              <a:spcAft>
                <a:spcPts val="0"/>
              </a:spcAft>
              <a:buFont typeface="Wingdings 2"/>
              <a:buChar char=""/>
              <a:defRPr/>
            </a:pPr>
            <a:r>
              <a:rPr lang="en-US" sz="1800" b="1" noProof="1" smtClean="0">
                <a:solidFill>
                  <a:schemeClr val="accent6">
                    <a:lumMod val="90000"/>
                    <a:lumOff val="10000"/>
                  </a:schemeClr>
                </a:solidFill>
                <a:latin typeface="Tahoma" pitchFamily="34" charset="0"/>
                <a:cs typeface="Tahoma" pitchFamily="34" charset="0"/>
              </a:rPr>
              <a:t>Закон </a:t>
            </a:r>
            <a:r>
              <a:rPr lang="en-US" sz="1800" b="1" noProof="1">
                <a:solidFill>
                  <a:schemeClr val="accent6">
                    <a:lumMod val="90000"/>
                    <a:lumOff val="10000"/>
                  </a:schemeClr>
                </a:solidFill>
                <a:latin typeface="Tahoma" pitchFamily="34" charset="0"/>
                <a:cs typeface="Tahoma" pitchFamily="34" charset="0"/>
              </a:rPr>
              <a:t>за девизно работење</a:t>
            </a:r>
            <a:r>
              <a:rPr lang="mk-MK" sz="1800" b="1" noProof="1">
                <a:solidFill>
                  <a:schemeClr val="accent6">
                    <a:lumMod val="90000"/>
                    <a:lumOff val="10000"/>
                  </a:schemeClr>
                </a:solidFill>
                <a:latin typeface="Tahoma" pitchFamily="34" charset="0"/>
                <a:cs typeface="Tahoma" pitchFamily="34" charset="0"/>
              </a:rPr>
              <a:t> </a:t>
            </a:r>
            <a:r>
              <a:rPr lang="mk-MK" sz="1500" noProof="1">
                <a:solidFill>
                  <a:schemeClr val="accent6">
                    <a:lumMod val="90000"/>
                    <a:lumOff val="10000"/>
                  </a:schemeClr>
                </a:solidFill>
                <a:latin typeface="Tahoma" pitchFamily="34" charset="0"/>
                <a:cs typeface="Tahoma" pitchFamily="34" charset="0"/>
              </a:rPr>
              <a:t>(</a:t>
            </a:r>
            <a:r>
              <a:rPr lang="mk-MK" sz="1500" dirty="0">
                <a:solidFill>
                  <a:schemeClr val="accent6">
                    <a:lumMod val="90000"/>
                    <a:lumOff val="10000"/>
                  </a:schemeClr>
                </a:solidFill>
                <a:latin typeface="Tahoma" pitchFamily="34" charset="0"/>
                <a:cs typeface="Tahoma" pitchFamily="34" charset="0"/>
              </a:rPr>
              <a:t>„Службен весник на Република Македонија“ бр. </a:t>
            </a:r>
            <a:r>
              <a:rPr lang="mk-MK" sz="1500" dirty="0" smtClean="0">
                <a:solidFill>
                  <a:schemeClr val="accent6">
                    <a:lumMod val="90000"/>
                    <a:lumOff val="10000"/>
                  </a:schemeClr>
                </a:solidFill>
                <a:latin typeface="Tahoma" pitchFamily="34" charset="0"/>
                <a:cs typeface="Tahoma" pitchFamily="34" charset="0"/>
              </a:rPr>
              <a:t>34/01, 49/01, 103/01, 51/03, 81/08, 24/11, 135/11, 188/13, 97/15, 153/15 и 23/16)</a:t>
            </a:r>
            <a:endParaRPr lang="en-US" sz="1500" noProof="1">
              <a:solidFill>
                <a:schemeClr val="accent6">
                  <a:lumMod val="90000"/>
                  <a:lumOff val="10000"/>
                </a:schemeClr>
              </a:solidFill>
              <a:latin typeface="Tahoma" pitchFamily="34" charset="0"/>
              <a:cs typeface="Tahoma" pitchFamily="34" charset="0"/>
            </a:endParaRPr>
          </a:p>
          <a:p>
            <a:pPr marL="274320" indent="-274320" algn="just" fontAlgn="auto">
              <a:spcAft>
                <a:spcPts val="0"/>
              </a:spcAft>
              <a:buFont typeface="Wingdings 2"/>
              <a:buChar char=""/>
              <a:defRPr/>
            </a:pPr>
            <a:r>
              <a:rPr lang="en-US" sz="1800" b="1" noProof="1" smtClean="0">
                <a:solidFill>
                  <a:schemeClr val="accent6">
                    <a:lumMod val="90000"/>
                    <a:lumOff val="10000"/>
                  </a:schemeClr>
                </a:solidFill>
                <a:latin typeface="Tahoma" pitchFamily="34" charset="0"/>
                <a:cs typeface="Tahoma" pitchFamily="34" charset="0"/>
              </a:rPr>
              <a:t>Одлука </a:t>
            </a:r>
            <a:r>
              <a:rPr lang="en-US" sz="1800" b="1" noProof="1">
                <a:solidFill>
                  <a:schemeClr val="accent6">
                    <a:lumMod val="90000"/>
                    <a:lumOff val="10000"/>
                  </a:schemeClr>
                </a:solidFill>
                <a:latin typeface="Tahoma" pitchFamily="34" charset="0"/>
                <a:cs typeface="Tahoma" pitchFamily="34" charset="0"/>
              </a:rPr>
              <a:t>за начинот и условите за </a:t>
            </a:r>
            <a:r>
              <a:rPr lang="mk-MK" sz="1800" b="1" noProof="1" smtClean="0">
                <a:solidFill>
                  <a:schemeClr val="accent6">
                    <a:lumMod val="90000"/>
                    <a:lumOff val="10000"/>
                  </a:schemeClr>
                </a:solidFill>
                <a:latin typeface="Tahoma" pitchFamily="34" charset="0"/>
                <a:cs typeface="Tahoma" pitchFamily="34" charset="0"/>
              </a:rPr>
              <a:t>евидентирање и </a:t>
            </a:r>
            <a:r>
              <a:rPr lang="en-US" sz="1800" b="1" noProof="1" smtClean="0">
                <a:solidFill>
                  <a:schemeClr val="accent6">
                    <a:lumMod val="90000"/>
                    <a:lumOff val="10000"/>
                  </a:schemeClr>
                </a:solidFill>
                <a:latin typeface="Tahoma" pitchFamily="34" charset="0"/>
                <a:cs typeface="Tahoma" pitchFamily="34" charset="0"/>
              </a:rPr>
              <a:t>поднесување </a:t>
            </a:r>
            <a:r>
              <a:rPr lang="en-US" sz="1800" b="1" noProof="1">
                <a:solidFill>
                  <a:schemeClr val="accent6">
                    <a:lumMod val="90000"/>
                    <a:lumOff val="10000"/>
                  </a:schemeClr>
                </a:solidFill>
                <a:latin typeface="Tahoma" pitchFamily="34" charset="0"/>
                <a:cs typeface="Tahoma" pitchFamily="34" charset="0"/>
              </a:rPr>
              <a:t>на извештаи за </a:t>
            </a:r>
            <a:r>
              <a:rPr lang="en-US" sz="1800" b="1" noProof="1" smtClean="0">
                <a:solidFill>
                  <a:schemeClr val="accent6">
                    <a:lumMod val="90000"/>
                    <a:lumOff val="10000"/>
                  </a:schemeClr>
                </a:solidFill>
                <a:latin typeface="Tahoma" pitchFamily="34" charset="0"/>
                <a:cs typeface="Tahoma" pitchFamily="34" charset="0"/>
              </a:rPr>
              <a:t>склучени</a:t>
            </a:r>
            <a:r>
              <a:rPr lang="mk-MK" sz="1800" b="1" noProof="1" smtClean="0">
                <a:solidFill>
                  <a:schemeClr val="accent6">
                    <a:lumMod val="90000"/>
                    <a:lumOff val="10000"/>
                  </a:schemeClr>
                </a:solidFill>
                <a:latin typeface="Tahoma" pitchFamily="34" charset="0"/>
                <a:cs typeface="Tahoma" pitchFamily="34" charset="0"/>
              </a:rPr>
              <a:t>те</a:t>
            </a:r>
            <a:r>
              <a:rPr lang="en-US" sz="1800" b="1" noProof="1" smtClean="0">
                <a:solidFill>
                  <a:schemeClr val="accent6">
                    <a:lumMod val="90000"/>
                    <a:lumOff val="10000"/>
                  </a:schemeClr>
                </a:solidFill>
                <a:latin typeface="Tahoma" pitchFamily="34" charset="0"/>
                <a:cs typeface="Tahoma" pitchFamily="34" charset="0"/>
              </a:rPr>
              <a:t> </a:t>
            </a:r>
            <a:r>
              <a:rPr lang="en-US" sz="1800" b="1" noProof="1">
                <a:solidFill>
                  <a:schemeClr val="accent6">
                    <a:lumMod val="90000"/>
                    <a:lumOff val="10000"/>
                  </a:schemeClr>
                </a:solidFill>
                <a:latin typeface="Tahoma" pitchFamily="34" charset="0"/>
                <a:cs typeface="Tahoma" pitchFamily="34" charset="0"/>
              </a:rPr>
              <a:t>кредитни работи </a:t>
            </a:r>
            <a:r>
              <a:rPr lang="mk-MK" sz="1500" noProof="1" smtClean="0">
                <a:solidFill>
                  <a:schemeClr val="accent6">
                    <a:lumMod val="90000"/>
                    <a:lumOff val="10000"/>
                  </a:schemeClr>
                </a:solidFill>
                <a:latin typeface="Tahoma" pitchFamily="34" charset="0"/>
                <a:cs typeface="Tahoma" pitchFamily="34" charset="0"/>
              </a:rPr>
              <a:t>(</a:t>
            </a:r>
            <a:r>
              <a:rPr lang="mk-MK" sz="1500" dirty="0" smtClean="0">
                <a:solidFill>
                  <a:schemeClr val="accent6">
                    <a:lumMod val="90000"/>
                    <a:lumOff val="10000"/>
                  </a:schemeClr>
                </a:solidFill>
                <a:latin typeface="Tahoma" pitchFamily="34" charset="0"/>
                <a:cs typeface="Tahoma" pitchFamily="34" charset="0"/>
              </a:rPr>
              <a:t>„</a:t>
            </a:r>
            <a:r>
              <a:rPr lang="mk-MK" sz="1500" dirty="0">
                <a:solidFill>
                  <a:schemeClr val="accent6">
                    <a:lumMod val="90000"/>
                    <a:lumOff val="10000"/>
                  </a:schemeClr>
                </a:solidFill>
                <a:latin typeface="Tahoma" pitchFamily="34" charset="0"/>
                <a:cs typeface="Tahoma" pitchFamily="34" charset="0"/>
              </a:rPr>
              <a:t>Службен весник на Република Македонија“ бр. </a:t>
            </a:r>
            <a:r>
              <a:rPr lang="en-US" sz="1500" dirty="0" smtClean="0">
                <a:solidFill>
                  <a:schemeClr val="accent6">
                    <a:lumMod val="90000"/>
                    <a:lumOff val="10000"/>
                  </a:schemeClr>
                </a:solidFill>
                <a:latin typeface="Tahoma" pitchFamily="34" charset="0"/>
                <a:cs typeface="Tahoma" pitchFamily="34" charset="0"/>
              </a:rPr>
              <a:t>1</a:t>
            </a:r>
            <a:r>
              <a:rPr lang="mk-MK" sz="1500" dirty="0" smtClean="0">
                <a:solidFill>
                  <a:schemeClr val="accent6">
                    <a:lumMod val="90000"/>
                    <a:lumOff val="10000"/>
                  </a:schemeClr>
                </a:solidFill>
                <a:latin typeface="Tahoma" pitchFamily="34" charset="0"/>
                <a:cs typeface="Tahoma" pitchFamily="34" charset="0"/>
              </a:rPr>
              <a:t>73/15)</a:t>
            </a:r>
            <a:endParaRPr lang="en-US" sz="1500" noProof="1">
              <a:solidFill>
                <a:schemeClr val="accent6">
                  <a:lumMod val="90000"/>
                  <a:lumOff val="10000"/>
                </a:schemeClr>
              </a:solidFill>
              <a:latin typeface="Tahoma" pitchFamily="34" charset="0"/>
              <a:cs typeface="Tahoma" pitchFamily="34" charset="0"/>
            </a:endParaRPr>
          </a:p>
          <a:p>
            <a:pPr marL="274320" indent="-274320" algn="just" fontAlgn="auto">
              <a:spcAft>
                <a:spcPts val="0"/>
              </a:spcAft>
              <a:buFont typeface="Wingdings 2"/>
              <a:buChar char=""/>
              <a:defRPr/>
            </a:pPr>
            <a:r>
              <a:rPr lang="en-US" sz="2000" noProof="1">
                <a:solidFill>
                  <a:schemeClr val="accent6">
                    <a:lumMod val="90000"/>
                    <a:lumOff val="10000"/>
                  </a:schemeClr>
                </a:solidFill>
                <a:latin typeface="Tahoma" pitchFamily="34" charset="0"/>
                <a:cs typeface="Tahoma" pitchFamily="34" charset="0"/>
              </a:rPr>
              <a:t> </a:t>
            </a:r>
            <a:r>
              <a:rPr lang="en-US" sz="1800" b="1" noProof="1">
                <a:solidFill>
                  <a:schemeClr val="accent6">
                    <a:lumMod val="90000"/>
                    <a:lumOff val="10000"/>
                  </a:schemeClr>
                </a:solidFill>
                <a:latin typeface="Tahoma" pitchFamily="34" charset="0"/>
                <a:cs typeface="Tahoma" pitchFamily="34" charset="0"/>
              </a:rPr>
              <a:t>Упатство за </a:t>
            </a:r>
            <a:r>
              <a:rPr lang="mk-MK" sz="1800" b="1" noProof="1" smtClean="0">
                <a:solidFill>
                  <a:schemeClr val="accent6">
                    <a:lumMod val="90000"/>
                    <a:lumOff val="10000"/>
                  </a:schemeClr>
                </a:solidFill>
                <a:latin typeface="Tahoma" pitchFamily="34" charset="0"/>
                <a:cs typeface="Tahoma" pitchFamily="34" charset="0"/>
              </a:rPr>
              <a:t>начинот и условите за поединечно </a:t>
            </a:r>
            <a:r>
              <a:rPr lang="en-US" sz="1800" b="1" noProof="1" smtClean="0">
                <a:solidFill>
                  <a:schemeClr val="accent6">
                    <a:lumMod val="90000"/>
                    <a:lumOff val="10000"/>
                  </a:schemeClr>
                </a:solidFill>
                <a:latin typeface="Tahoma" pitchFamily="34" charset="0"/>
                <a:cs typeface="Tahoma" pitchFamily="34" charset="0"/>
              </a:rPr>
              <a:t>известување </a:t>
            </a:r>
            <a:r>
              <a:rPr lang="en-US" sz="1800" b="1" noProof="1">
                <a:solidFill>
                  <a:schemeClr val="accent6">
                    <a:lumMod val="90000"/>
                    <a:lumOff val="10000"/>
                  </a:schemeClr>
                </a:solidFill>
                <a:latin typeface="Tahoma" pitchFamily="34" charset="0"/>
                <a:cs typeface="Tahoma" pitchFamily="34" charset="0"/>
              </a:rPr>
              <a:t>за </a:t>
            </a:r>
            <a:r>
              <a:rPr lang="en-US" sz="1800" b="1" noProof="1" smtClean="0">
                <a:solidFill>
                  <a:schemeClr val="accent6">
                    <a:lumMod val="90000"/>
                    <a:lumOff val="10000"/>
                  </a:schemeClr>
                </a:solidFill>
                <a:latin typeface="Tahoma" pitchFamily="34" charset="0"/>
                <a:cs typeface="Tahoma" pitchFamily="34" charset="0"/>
              </a:rPr>
              <a:t>кредити</a:t>
            </a:r>
            <a:r>
              <a:rPr lang="mk-MK" sz="1800" b="1" noProof="1" smtClean="0">
                <a:solidFill>
                  <a:schemeClr val="accent6">
                    <a:lumMod val="90000"/>
                    <a:lumOff val="10000"/>
                  </a:schemeClr>
                </a:solidFill>
                <a:latin typeface="Tahoma" pitchFamily="34" charset="0"/>
                <a:cs typeface="Tahoma" pitchFamily="34" charset="0"/>
              </a:rPr>
              <a:t>те</a:t>
            </a:r>
            <a:r>
              <a:rPr lang="en-US" sz="1800" b="1" noProof="1" smtClean="0">
                <a:solidFill>
                  <a:schemeClr val="accent6">
                    <a:lumMod val="90000"/>
                    <a:lumOff val="10000"/>
                  </a:schemeClr>
                </a:solidFill>
                <a:latin typeface="Tahoma" pitchFamily="34" charset="0"/>
                <a:cs typeface="Tahoma" pitchFamily="34" charset="0"/>
              </a:rPr>
              <a:t> </a:t>
            </a:r>
            <a:r>
              <a:rPr lang="en-US" sz="1800" b="1" noProof="1">
                <a:solidFill>
                  <a:schemeClr val="accent6">
                    <a:lumMod val="90000"/>
                    <a:lumOff val="10000"/>
                  </a:schemeClr>
                </a:solidFill>
                <a:latin typeface="Tahoma" pitchFamily="34" charset="0"/>
                <a:cs typeface="Tahoma" pitchFamily="34" charset="0"/>
              </a:rPr>
              <a:t>земени од нерезиденти </a:t>
            </a:r>
            <a:r>
              <a:rPr lang="mk-MK" sz="1800" b="1" noProof="1" smtClean="0">
                <a:solidFill>
                  <a:schemeClr val="accent6">
                    <a:lumMod val="90000"/>
                    <a:lumOff val="10000"/>
                  </a:schemeClr>
                </a:solidFill>
                <a:latin typeface="Tahoma" pitchFamily="34" charset="0"/>
                <a:cs typeface="Tahoma" pitchFamily="34" charset="0"/>
              </a:rPr>
              <a:t>(НД) </a:t>
            </a:r>
            <a:r>
              <a:rPr lang="mk-MK" sz="1500" noProof="1" smtClean="0">
                <a:solidFill>
                  <a:schemeClr val="accent6">
                    <a:lumMod val="90000"/>
                    <a:lumOff val="10000"/>
                  </a:schemeClr>
                </a:solidFill>
                <a:latin typeface="Tahoma" pitchFamily="34" charset="0"/>
                <a:cs typeface="Tahoma" pitchFamily="34" charset="0"/>
              </a:rPr>
              <a:t>(</a:t>
            </a:r>
            <a:r>
              <a:rPr lang="mk-MK" sz="1500" dirty="0" smtClean="0">
                <a:solidFill>
                  <a:schemeClr val="accent6">
                    <a:lumMod val="90000"/>
                    <a:lumOff val="10000"/>
                  </a:schemeClr>
                </a:solidFill>
                <a:latin typeface="Tahoma" pitchFamily="34" charset="0"/>
                <a:cs typeface="Tahoma" pitchFamily="34" charset="0"/>
              </a:rPr>
              <a:t>„</a:t>
            </a:r>
            <a:r>
              <a:rPr lang="mk-MK" sz="1500" dirty="0">
                <a:solidFill>
                  <a:schemeClr val="accent6">
                    <a:lumMod val="90000"/>
                    <a:lumOff val="10000"/>
                  </a:schemeClr>
                </a:solidFill>
                <a:latin typeface="Tahoma" pitchFamily="34" charset="0"/>
                <a:cs typeface="Tahoma" pitchFamily="34" charset="0"/>
              </a:rPr>
              <a:t>Службен весник на Република Македонија“ бр. </a:t>
            </a:r>
            <a:r>
              <a:rPr lang="mk-MK" sz="1500" dirty="0" smtClean="0">
                <a:solidFill>
                  <a:schemeClr val="accent6">
                    <a:lumMod val="90000"/>
                    <a:lumOff val="10000"/>
                  </a:schemeClr>
                </a:solidFill>
                <a:latin typeface="Tahoma" pitchFamily="34" charset="0"/>
                <a:cs typeface="Tahoma" pitchFamily="34" charset="0"/>
              </a:rPr>
              <a:t>212/15 и 200/16)</a:t>
            </a:r>
            <a:endParaRPr lang="en-US" sz="1500" noProof="1">
              <a:solidFill>
                <a:schemeClr val="accent6">
                  <a:lumMod val="90000"/>
                  <a:lumOff val="10000"/>
                </a:schemeClr>
              </a:solidFill>
              <a:latin typeface="Tahoma" pitchFamily="34" charset="0"/>
              <a:cs typeface="Tahoma" pitchFamily="34" charset="0"/>
            </a:endParaRPr>
          </a:p>
          <a:p>
            <a:pPr marL="274320" indent="-274320" algn="just" fontAlgn="auto">
              <a:spcAft>
                <a:spcPts val="0"/>
              </a:spcAft>
              <a:buFont typeface="Wingdings 2"/>
              <a:buChar char=""/>
              <a:defRPr/>
            </a:pPr>
            <a:r>
              <a:rPr lang="en-US" sz="2000" noProof="1">
                <a:solidFill>
                  <a:schemeClr val="accent6">
                    <a:lumMod val="90000"/>
                    <a:lumOff val="10000"/>
                  </a:schemeClr>
                </a:solidFill>
                <a:latin typeface="Tahoma" pitchFamily="34" charset="0"/>
                <a:cs typeface="Tahoma" pitchFamily="34" charset="0"/>
              </a:rPr>
              <a:t> </a:t>
            </a:r>
            <a:r>
              <a:rPr lang="en-US" sz="1800" b="1" noProof="1">
                <a:solidFill>
                  <a:schemeClr val="accent6">
                    <a:lumMod val="90000"/>
                    <a:lumOff val="10000"/>
                  </a:schemeClr>
                </a:solidFill>
                <a:latin typeface="Tahoma" pitchFamily="34" charset="0"/>
                <a:cs typeface="Tahoma" pitchFamily="34" charset="0"/>
              </a:rPr>
              <a:t>Упатство за </a:t>
            </a:r>
            <a:r>
              <a:rPr lang="mk-MK" sz="1800" b="1" noProof="1" smtClean="0">
                <a:solidFill>
                  <a:schemeClr val="accent6">
                    <a:lumMod val="90000"/>
                    <a:lumOff val="10000"/>
                  </a:schemeClr>
                </a:solidFill>
                <a:latin typeface="Tahoma" pitchFamily="34" charset="0"/>
                <a:cs typeface="Tahoma" pitchFamily="34" charset="0"/>
              </a:rPr>
              <a:t>начинот и условите за поединечно </a:t>
            </a:r>
            <a:r>
              <a:rPr lang="en-US" sz="1800" b="1" noProof="1" smtClean="0">
                <a:solidFill>
                  <a:schemeClr val="accent6">
                    <a:lumMod val="90000"/>
                    <a:lumOff val="10000"/>
                  </a:schemeClr>
                </a:solidFill>
                <a:latin typeface="Tahoma" pitchFamily="34" charset="0"/>
                <a:cs typeface="Tahoma" pitchFamily="34" charset="0"/>
              </a:rPr>
              <a:t>известување </a:t>
            </a:r>
            <a:r>
              <a:rPr lang="en-US" sz="1800" b="1" noProof="1">
                <a:solidFill>
                  <a:schemeClr val="accent6">
                    <a:lumMod val="90000"/>
                    <a:lumOff val="10000"/>
                  </a:schemeClr>
                </a:solidFill>
                <a:latin typeface="Tahoma" pitchFamily="34" charset="0"/>
                <a:cs typeface="Tahoma" pitchFamily="34" charset="0"/>
              </a:rPr>
              <a:t>за кредити одобрени на нерезиденти </a:t>
            </a:r>
            <a:r>
              <a:rPr lang="mk-MK" sz="1800" b="1" noProof="1" smtClean="0">
                <a:solidFill>
                  <a:schemeClr val="accent6">
                    <a:lumMod val="90000"/>
                    <a:lumOff val="10000"/>
                  </a:schemeClr>
                </a:solidFill>
                <a:latin typeface="Tahoma" pitchFamily="34" charset="0"/>
                <a:cs typeface="Tahoma" pitchFamily="34" charset="0"/>
              </a:rPr>
              <a:t>(НП)</a:t>
            </a:r>
            <a:r>
              <a:rPr lang="en-US" sz="1800" b="1" noProof="1" smtClean="0">
                <a:solidFill>
                  <a:schemeClr val="accent6">
                    <a:lumMod val="90000"/>
                    <a:lumOff val="10000"/>
                  </a:schemeClr>
                </a:solidFill>
                <a:latin typeface="Tahoma" pitchFamily="34" charset="0"/>
                <a:cs typeface="Tahoma" pitchFamily="34" charset="0"/>
              </a:rPr>
              <a:t> </a:t>
            </a:r>
            <a:r>
              <a:rPr lang="mk-MK" sz="1500" noProof="1" smtClean="0">
                <a:solidFill>
                  <a:schemeClr val="accent6">
                    <a:lumMod val="90000"/>
                    <a:lumOff val="10000"/>
                  </a:schemeClr>
                </a:solidFill>
                <a:latin typeface="Tahoma" pitchFamily="34" charset="0"/>
                <a:cs typeface="Tahoma" pitchFamily="34" charset="0"/>
              </a:rPr>
              <a:t>(</a:t>
            </a:r>
            <a:r>
              <a:rPr lang="mk-MK" sz="1500" dirty="0" smtClean="0">
                <a:solidFill>
                  <a:schemeClr val="accent6">
                    <a:lumMod val="90000"/>
                    <a:lumOff val="10000"/>
                  </a:schemeClr>
                </a:solidFill>
                <a:latin typeface="Tahoma" pitchFamily="34" charset="0"/>
                <a:cs typeface="Tahoma" pitchFamily="34" charset="0"/>
              </a:rPr>
              <a:t>„</a:t>
            </a:r>
            <a:r>
              <a:rPr lang="mk-MK" sz="1500" dirty="0">
                <a:solidFill>
                  <a:schemeClr val="accent6">
                    <a:lumMod val="90000"/>
                    <a:lumOff val="10000"/>
                  </a:schemeClr>
                </a:solidFill>
                <a:latin typeface="Tahoma" pitchFamily="34" charset="0"/>
                <a:cs typeface="Tahoma" pitchFamily="34" charset="0"/>
              </a:rPr>
              <a:t>Службен весник на Република Македонија“ бр. </a:t>
            </a:r>
            <a:r>
              <a:rPr lang="mk-MK" sz="1500" dirty="0" smtClean="0">
                <a:solidFill>
                  <a:schemeClr val="accent6">
                    <a:lumMod val="90000"/>
                    <a:lumOff val="10000"/>
                  </a:schemeClr>
                </a:solidFill>
                <a:latin typeface="Tahoma" pitchFamily="34" charset="0"/>
                <a:cs typeface="Tahoma" pitchFamily="34" charset="0"/>
              </a:rPr>
              <a:t>212/15 и 200/16)</a:t>
            </a:r>
            <a:endParaRPr lang="en-US" sz="1500" noProof="1">
              <a:solidFill>
                <a:schemeClr val="accent6">
                  <a:lumMod val="90000"/>
                  <a:lumOff val="10000"/>
                </a:schemeClr>
              </a:solidFill>
              <a:latin typeface="Tahoma" pitchFamily="34" charset="0"/>
              <a:cs typeface="Tahoma" pitchFamily="34" charset="0"/>
            </a:endParaRPr>
          </a:p>
          <a:p>
            <a:pPr marL="274320" indent="-274320" algn="just" fontAlgn="auto">
              <a:spcAft>
                <a:spcPts val="0"/>
              </a:spcAft>
              <a:buFont typeface="Wingdings 2"/>
              <a:buChar char=""/>
              <a:defRPr/>
            </a:pPr>
            <a:r>
              <a:rPr lang="en-US" sz="2000" noProof="1">
                <a:solidFill>
                  <a:schemeClr val="accent6">
                    <a:lumMod val="90000"/>
                    <a:lumOff val="10000"/>
                  </a:schemeClr>
                </a:solidFill>
                <a:latin typeface="Tahoma" pitchFamily="34" charset="0"/>
                <a:cs typeface="Tahoma" pitchFamily="34" charset="0"/>
              </a:rPr>
              <a:t> </a:t>
            </a:r>
            <a:r>
              <a:rPr lang="en-US" sz="1800" b="1" noProof="1">
                <a:solidFill>
                  <a:schemeClr val="accent6">
                    <a:lumMod val="90000"/>
                    <a:lumOff val="10000"/>
                  </a:schemeClr>
                </a:solidFill>
                <a:latin typeface="Tahoma" pitchFamily="34" charset="0"/>
                <a:cs typeface="Tahoma" pitchFamily="34" charset="0"/>
              </a:rPr>
              <a:t>Упатство </a:t>
            </a:r>
            <a:r>
              <a:rPr lang="en-US" sz="1800" b="1" noProof="1" smtClean="0">
                <a:solidFill>
                  <a:schemeClr val="accent6">
                    <a:lumMod val="90000"/>
                    <a:lumOff val="10000"/>
                  </a:schemeClr>
                </a:solidFill>
                <a:latin typeface="Tahoma" pitchFamily="34" charset="0"/>
                <a:cs typeface="Tahoma" pitchFamily="34" charset="0"/>
              </a:rPr>
              <a:t>за</a:t>
            </a:r>
            <a:r>
              <a:rPr lang="mk-MK" sz="1800" b="1" noProof="1" smtClean="0">
                <a:solidFill>
                  <a:schemeClr val="accent6">
                    <a:lumMod val="90000"/>
                    <a:lumOff val="10000"/>
                  </a:schemeClr>
                </a:solidFill>
                <a:latin typeface="Tahoma" pitchFamily="34" charset="0"/>
                <a:cs typeface="Tahoma" pitchFamily="34" charset="0"/>
              </a:rPr>
              <a:t> начинот и условите за</a:t>
            </a:r>
            <a:r>
              <a:rPr lang="en-US" sz="1800" b="1" noProof="1" smtClean="0">
                <a:solidFill>
                  <a:schemeClr val="accent6">
                    <a:lumMod val="90000"/>
                    <a:lumOff val="10000"/>
                  </a:schemeClr>
                </a:solidFill>
                <a:latin typeface="Tahoma" pitchFamily="34" charset="0"/>
                <a:cs typeface="Tahoma" pitchFamily="34" charset="0"/>
              </a:rPr>
              <a:t> </a:t>
            </a:r>
            <a:r>
              <a:rPr lang="en-US" sz="1800" b="1" noProof="1">
                <a:solidFill>
                  <a:schemeClr val="accent6">
                    <a:lumMod val="90000"/>
                    <a:lumOff val="10000"/>
                  </a:schemeClr>
                </a:solidFill>
                <a:latin typeface="Tahoma" pitchFamily="34" charset="0"/>
                <a:cs typeface="Tahoma" pitchFamily="34" charset="0"/>
              </a:rPr>
              <a:t>збирно известување за </a:t>
            </a:r>
            <a:r>
              <a:rPr lang="mk-MK" sz="1800" b="1" noProof="1" smtClean="0">
                <a:solidFill>
                  <a:schemeClr val="accent6">
                    <a:lumMod val="90000"/>
                    <a:lumOff val="10000"/>
                  </a:schemeClr>
                </a:solidFill>
                <a:latin typeface="Tahoma" pitchFamily="34" charset="0"/>
                <a:cs typeface="Tahoma" pitchFamily="34" charset="0"/>
              </a:rPr>
              <a:t>склучените </a:t>
            </a:r>
            <a:r>
              <a:rPr lang="en-US" sz="1800" b="1" noProof="1" smtClean="0">
                <a:solidFill>
                  <a:schemeClr val="accent6">
                    <a:lumMod val="90000"/>
                    <a:lumOff val="10000"/>
                  </a:schemeClr>
                </a:solidFill>
                <a:latin typeface="Tahoma" pitchFamily="34" charset="0"/>
                <a:cs typeface="Tahoma" pitchFamily="34" charset="0"/>
              </a:rPr>
              <a:t>кредитни </a:t>
            </a:r>
            <a:r>
              <a:rPr lang="en-US" sz="1800" b="1" noProof="1">
                <a:solidFill>
                  <a:schemeClr val="accent6">
                    <a:lumMod val="90000"/>
                    <a:lumOff val="10000"/>
                  </a:schemeClr>
                </a:solidFill>
                <a:latin typeface="Tahoma" pitchFamily="34" charset="0"/>
                <a:cs typeface="Tahoma" pitchFamily="34" charset="0"/>
              </a:rPr>
              <a:t>работи </a:t>
            </a:r>
            <a:r>
              <a:rPr lang="mk-MK" sz="1800" b="1" noProof="1" smtClean="0">
                <a:solidFill>
                  <a:schemeClr val="accent6">
                    <a:lumMod val="90000"/>
                    <a:lumOff val="10000"/>
                  </a:schemeClr>
                </a:solidFill>
                <a:latin typeface="Tahoma" pitchFamily="34" charset="0"/>
                <a:cs typeface="Tahoma" pitchFamily="34" charset="0"/>
              </a:rPr>
              <a:t>на резиденти </a:t>
            </a:r>
            <a:r>
              <a:rPr lang="en-US" sz="1800" b="1" noProof="1" smtClean="0">
                <a:solidFill>
                  <a:schemeClr val="accent6">
                    <a:lumMod val="90000"/>
                    <a:lumOff val="10000"/>
                  </a:schemeClr>
                </a:solidFill>
                <a:latin typeface="Tahoma" pitchFamily="34" charset="0"/>
                <a:cs typeface="Tahoma" pitchFamily="34" charset="0"/>
              </a:rPr>
              <a:t>со </a:t>
            </a:r>
            <a:r>
              <a:rPr lang="en-US" sz="1800" b="1" noProof="1">
                <a:solidFill>
                  <a:schemeClr val="accent6">
                    <a:lumMod val="90000"/>
                    <a:lumOff val="10000"/>
                  </a:schemeClr>
                </a:solidFill>
                <a:latin typeface="Tahoma" pitchFamily="34" charset="0"/>
                <a:cs typeface="Tahoma" pitchFamily="34" charset="0"/>
              </a:rPr>
              <a:t>нерезиденти </a:t>
            </a:r>
            <a:r>
              <a:rPr lang="mk-MK" sz="1800" b="1" noProof="1" smtClean="0">
                <a:solidFill>
                  <a:schemeClr val="accent6">
                    <a:lumMod val="90000"/>
                    <a:lumOff val="10000"/>
                  </a:schemeClr>
                </a:solidFill>
                <a:latin typeface="Tahoma" pitchFamily="34" charset="0"/>
                <a:cs typeface="Tahoma" pitchFamily="34" charset="0"/>
              </a:rPr>
              <a:t>(Г1 и ПОЗ) </a:t>
            </a:r>
            <a:r>
              <a:rPr lang="mk-MK" sz="1500" noProof="1" smtClean="0">
                <a:solidFill>
                  <a:schemeClr val="accent6">
                    <a:lumMod val="90000"/>
                    <a:lumOff val="10000"/>
                  </a:schemeClr>
                </a:solidFill>
                <a:latin typeface="Tahoma" pitchFamily="34" charset="0"/>
                <a:cs typeface="Tahoma" pitchFamily="34" charset="0"/>
              </a:rPr>
              <a:t>(</a:t>
            </a:r>
            <a:r>
              <a:rPr lang="mk-MK" sz="1500" dirty="0" smtClean="0">
                <a:solidFill>
                  <a:schemeClr val="accent6">
                    <a:lumMod val="90000"/>
                    <a:lumOff val="10000"/>
                  </a:schemeClr>
                </a:solidFill>
                <a:latin typeface="Tahoma" pitchFamily="34" charset="0"/>
                <a:cs typeface="Tahoma" pitchFamily="34" charset="0"/>
              </a:rPr>
              <a:t>„</a:t>
            </a:r>
            <a:r>
              <a:rPr lang="mk-MK" sz="1500" dirty="0">
                <a:solidFill>
                  <a:schemeClr val="accent6">
                    <a:lumMod val="90000"/>
                    <a:lumOff val="10000"/>
                  </a:schemeClr>
                </a:solidFill>
                <a:latin typeface="Tahoma" pitchFamily="34" charset="0"/>
                <a:cs typeface="Tahoma" pitchFamily="34" charset="0"/>
              </a:rPr>
              <a:t>Службен весник на Република Македонија“ бр. </a:t>
            </a:r>
            <a:r>
              <a:rPr lang="mk-MK" sz="1500" dirty="0" smtClean="0">
                <a:solidFill>
                  <a:schemeClr val="accent6">
                    <a:lumMod val="90000"/>
                    <a:lumOff val="10000"/>
                  </a:schemeClr>
                </a:solidFill>
                <a:latin typeface="Tahoma" pitchFamily="34" charset="0"/>
                <a:cs typeface="Tahoma" pitchFamily="34" charset="0"/>
              </a:rPr>
              <a:t>212/15)</a:t>
            </a:r>
            <a:endParaRPr lang="en-US" sz="1500" noProof="1">
              <a:solidFill>
                <a:schemeClr val="accent6">
                  <a:lumMod val="90000"/>
                  <a:lumOff val="10000"/>
                </a:schemeClr>
              </a:solidFill>
              <a:latin typeface="Tahoma" pitchFamily="34" charset="0"/>
              <a:cs typeface="Tahoma" pitchFamily="34" charset="0"/>
            </a:endParaRPr>
          </a:p>
        </p:txBody>
      </p:sp>
    </p:spTree>
    <p:extLst>
      <p:ext uri="{BB962C8B-B14F-4D97-AF65-F5344CB8AC3E}">
        <p14:creationId xmlns:p14="http://schemas.microsoft.com/office/powerpoint/2010/main" val="1506627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0"/>
                <a:lumOff val="100000"/>
              </a:schemeClr>
            </a:gs>
            <a:gs pos="42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TextBox 4"/>
          <p:cNvSpPr txBox="1"/>
          <p:nvPr/>
        </p:nvSpPr>
        <p:spPr>
          <a:xfrm>
            <a:off x="527345" y="718752"/>
            <a:ext cx="8489338" cy="307777"/>
          </a:xfrm>
          <a:prstGeom prst="rect">
            <a:avLst/>
          </a:prstGeom>
          <a:noFill/>
        </p:spPr>
        <p:txBody>
          <a:bodyPr wrap="square" rtlCol="0">
            <a:spAutoFit/>
          </a:bodyPr>
          <a:lstStyle/>
          <a:p>
            <a:pPr algn="ctr"/>
            <a:r>
              <a:rPr lang="mk-MK" sz="1400"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Доставување обрасци за известување </a:t>
            </a:r>
            <a:r>
              <a:rPr lang="mk-MK" sz="14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врз основа на </a:t>
            </a:r>
            <a:r>
              <a:rPr lang="mk-MK" sz="1400"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склучен анекс на договор за кредит</a:t>
            </a:r>
            <a:endParaRPr lang="en-US" sz="14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 name="Content Placeholder 6"/>
          <p:cNvPicPr>
            <a:picLocks noGrp="1"/>
          </p:cNvPicPr>
          <p:nvPr>
            <p:ph sz="half" idx="2"/>
          </p:nvPr>
        </p:nvPicPr>
        <p:blipFill>
          <a:blip r:embed="rId2"/>
          <a:stretch>
            <a:fillRect/>
          </a:stretch>
        </p:blipFill>
        <p:spPr>
          <a:xfrm>
            <a:off x="4876800" y="1209675"/>
            <a:ext cx="3657600" cy="5029200"/>
          </a:xfrm>
          <a:prstGeom prst="rect">
            <a:avLst/>
          </a:prstGeom>
        </p:spPr>
      </p:pic>
      <p:pic>
        <p:nvPicPr>
          <p:cNvPr id="3" name="Content Placeholder 2"/>
          <p:cNvPicPr>
            <a:picLocks noGrp="1"/>
          </p:cNvPicPr>
          <p:nvPr>
            <p:ph sz="half" idx="1"/>
          </p:nvPr>
        </p:nvPicPr>
        <p:blipFill>
          <a:blip r:embed="rId3"/>
          <a:stretch>
            <a:fillRect/>
          </a:stretch>
        </p:blipFill>
        <p:spPr>
          <a:xfrm>
            <a:off x="838200" y="1228725"/>
            <a:ext cx="3657600" cy="5029200"/>
          </a:xfrm>
          <a:prstGeom prst="rect">
            <a:avLst/>
          </a:prstGeom>
        </p:spPr>
      </p:pic>
    </p:spTree>
    <p:extLst>
      <p:ext uri="{BB962C8B-B14F-4D97-AF65-F5344CB8AC3E}">
        <p14:creationId xmlns:p14="http://schemas.microsoft.com/office/powerpoint/2010/main" val="17477312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0"/>
                <a:lumOff val="100000"/>
              </a:schemeClr>
            </a:gs>
            <a:gs pos="43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2895600" y="1295400"/>
            <a:ext cx="3657600" cy="5029200"/>
          </a:xfrm>
          <a:prstGeom prst="rect">
            <a:avLst/>
          </a:prstGeom>
        </p:spPr>
      </p:pic>
      <p:sp>
        <p:nvSpPr>
          <p:cNvPr id="5" name="Title 4"/>
          <p:cNvSpPr txBox="1">
            <a:spLocks noGrp="1"/>
          </p:cNvSpPr>
          <p:nvPr>
            <p:ph type="title"/>
          </p:nvPr>
        </p:nvSpPr>
        <p:spPr>
          <a:xfrm>
            <a:off x="381000" y="762000"/>
            <a:ext cx="8229600" cy="275460"/>
          </a:xfrm>
          <a:prstGeom prst="rect">
            <a:avLst/>
          </a:prstGeom>
          <a:noFill/>
        </p:spPr>
        <p:txBody>
          <a:bodyPr wrap="square" rtlCol="0">
            <a:spAutoFit/>
          </a:bodyPr>
          <a:lstStyle/>
          <a:p>
            <a:pPr algn="ctr"/>
            <a:r>
              <a:rPr lang="mk-MK" sz="1400"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Доставување обрасци за известување </a:t>
            </a:r>
            <a:r>
              <a:rPr lang="mk-MK" sz="14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за реализација на одобрување</a:t>
            </a:r>
            <a:endParaRPr lang="en-US" sz="14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78471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0"/>
                <a:lumOff val="100000"/>
              </a:schemeClr>
            </a:gs>
            <a:gs pos="48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 name="Picture 2"/>
          <p:cNvPicPr>
            <a:picLocks noGrp="1" noChangeArrowheads="1"/>
          </p:cNvPicPr>
          <p:nvPr>
            <p:ph idx="1"/>
          </p:nvPr>
        </p:nvPicPr>
        <p:blipFill>
          <a:blip r:embed="rId2" cstate="print"/>
          <a:srcRect/>
          <a:stretch>
            <a:fillRect/>
          </a:stretch>
        </p:blipFill>
        <p:spPr bwMode="auto">
          <a:xfrm>
            <a:off x="1219200" y="1752600"/>
            <a:ext cx="7013448" cy="4114800"/>
          </a:xfrm>
          <a:ln>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5" name="Title 4"/>
          <p:cNvSpPr txBox="1">
            <a:spLocks noGrp="1"/>
          </p:cNvSpPr>
          <p:nvPr>
            <p:ph type="title"/>
          </p:nvPr>
        </p:nvSpPr>
        <p:spPr>
          <a:xfrm>
            <a:off x="457200" y="990600"/>
            <a:ext cx="8229600" cy="1143000"/>
          </a:xfrm>
          <a:prstGeom prst="rect">
            <a:avLst/>
          </a:prstGeom>
          <a:noFill/>
        </p:spPr>
        <p:txBody>
          <a:bodyPr wrap="square" rtlCol="0">
            <a:spAutoFit/>
          </a:bodyPr>
          <a:lstStyle/>
          <a:p>
            <a:pPr algn="ctr"/>
            <a:r>
              <a:rPr lang="mk-MK" sz="1500"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План на наплата на главнината и каматата, изготвен во НБРМ</a:t>
            </a:r>
            <a:endParaRPr lang="en-US" sz="15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14840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10000">
              <a:srgbClr val="FFFFFF"/>
            </a:gs>
            <a:gs pos="24780">
              <a:srgbClr val="FFFFFF"/>
            </a:gs>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6" name="Content Placeholder 5"/>
          <p:cNvPicPr>
            <a:picLocks noGrp="1"/>
          </p:cNvPicPr>
          <p:nvPr>
            <p:ph sz="half" idx="1"/>
          </p:nvPr>
        </p:nvPicPr>
        <p:blipFill>
          <a:blip r:embed="rId2"/>
          <a:stretch>
            <a:fillRect/>
          </a:stretch>
        </p:blipFill>
        <p:spPr>
          <a:xfrm>
            <a:off x="812043" y="1378133"/>
            <a:ext cx="3657600" cy="5029200"/>
          </a:xfrm>
          <a:prstGeom prst="rect">
            <a:avLst/>
          </a:prstGeom>
        </p:spPr>
      </p:pic>
      <p:pic>
        <p:nvPicPr>
          <p:cNvPr id="5" name="Content Placeholder 4"/>
          <p:cNvPicPr>
            <a:picLocks noGrp="1" noChangeAspect="1"/>
          </p:cNvPicPr>
          <p:nvPr>
            <p:ph sz="half" idx="2"/>
          </p:nvPr>
        </p:nvPicPr>
        <p:blipFill>
          <a:blip r:embed="rId3"/>
          <a:stretch>
            <a:fillRect/>
          </a:stretch>
        </p:blipFill>
        <p:spPr>
          <a:xfrm>
            <a:off x="4843535" y="1378133"/>
            <a:ext cx="3497464" cy="5029200"/>
          </a:xfrm>
          <a:prstGeom prst="rect">
            <a:avLst/>
          </a:prstGeom>
        </p:spPr>
      </p:pic>
      <p:sp>
        <p:nvSpPr>
          <p:cNvPr id="7" name="Title 4"/>
          <p:cNvSpPr txBox="1">
            <a:spLocks noGrp="1"/>
          </p:cNvSpPr>
          <p:nvPr>
            <p:ph type="title"/>
          </p:nvPr>
        </p:nvSpPr>
        <p:spPr>
          <a:xfrm>
            <a:off x="457200" y="762000"/>
            <a:ext cx="8229600" cy="641714"/>
          </a:xfrm>
          <a:prstGeom prst="rect">
            <a:avLst/>
          </a:prstGeom>
          <a:noFill/>
        </p:spPr>
        <p:txBody>
          <a:bodyPr wrap="square" rtlCol="0">
            <a:spAutoFit/>
          </a:bodyPr>
          <a:lstStyle/>
          <a:p>
            <a:pPr algn="ctr"/>
            <a:r>
              <a:rPr lang="mk-MK" sz="1400"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Доставување обрасци за известување за реализација на наплата на </a:t>
            </a:r>
            <a:r>
              <a:rPr lang="mk-MK" sz="14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главнината и каматата</a:t>
            </a:r>
            <a:r>
              <a:rPr lang="mk-MK" sz="1400"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a:r>
            <a:br>
              <a:rPr lang="mk-MK" sz="1400"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br>
            <a:endParaRPr lang="en-US" sz="14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6142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674" name="Title 7"/>
          <p:cNvSpPr>
            <a:spLocks noGrp="1"/>
          </p:cNvSpPr>
          <p:nvPr>
            <p:ph type="title" idx="4294967295"/>
          </p:nvPr>
        </p:nvSpPr>
        <p:spPr>
          <a:xfrm>
            <a:off x="914400" y="781616"/>
            <a:ext cx="7620000" cy="685800"/>
          </a:xfrm>
          <a:prstGeom prst="rect">
            <a:avLst/>
          </a:prstGeom>
          <a:noFill/>
          <a:effectLst>
            <a:outerShdw blurRad="50800" dist="38100" dir="5400000" algn="t" rotWithShape="0">
              <a:prstClr val="black">
                <a:alpha val="40000"/>
              </a:prstClr>
            </a:outerShdw>
          </a:effectLst>
          <a:scene3d>
            <a:camera prst="orthographicFront"/>
            <a:lightRig rig="threePt" dir="t"/>
          </a:scene3d>
          <a:sp3d>
            <a:bevelT w="114300" prst="artDeco"/>
          </a:sp3d>
        </p:spPr>
        <p:txBody>
          <a:bodyPr>
            <a:normAutofit/>
          </a:bodyPr>
          <a:lstStyle/>
          <a:p>
            <a:r>
              <a:rPr lang="mk-MK" sz="2200" b="1" dirty="0" smtClean="0">
                <a:solidFill>
                  <a:srgbClr val="376092"/>
                </a:solidFill>
                <a:latin typeface="Tahoma" pitchFamily="34" charset="0"/>
                <a:cs typeface="Tahoma" pitchFamily="34" charset="0"/>
              </a:rPr>
              <a:t>Контакт со НБРМ</a:t>
            </a:r>
            <a:r>
              <a:rPr lang="en-US" sz="2200" b="1" dirty="0" smtClean="0">
                <a:solidFill>
                  <a:srgbClr val="376092"/>
                </a:solidFill>
                <a:latin typeface="Tahoma" pitchFamily="34" charset="0"/>
                <a:cs typeface="Tahoma" pitchFamily="34" charset="0"/>
              </a:rPr>
              <a:t>    </a:t>
            </a:r>
          </a:p>
        </p:txBody>
      </p:sp>
      <p:sp>
        <p:nvSpPr>
          <p:cNvPr id="9" name="Content Placeholder 4"/>
          <p:cNvSpPr txBox="1">
            <a:spLocks/>
          </p:cNvSpPr>
          <p:nvPr/>
        </p:nvSpPr>
        <p:spPr bwMode="auto">
          <a:xfrm>
            <a:off x="495300" y="341769"/>
            <a:ext cx="8458200" cy="6248400"/>
          </a:xfrm>
          <a:prstGeom prst="rect">
            <a:avLst/>
          </a:prstGeom>
          <a:noFill/>
          <a:ln w="9525">
            <a:noFill/>
            <a:miter lim="800000"/>
            <a:headEnd/>
            <a:tailEnd/>
          </a:ln>
        </p:spPr>
        <p:txBody>
          <a:bodyPr/>
          <a:lstStyle/>
          <a:p>
            <a:pPr marL="342900" indent="-342900">
              <a:spcBef>
                <a:spcPct val="20000"/>
              </a:spcBef>
              <a:buClr>
                <a:srgbClr val="0066CC"/>
              </a:buClr>
              <a:buFont typeface="Wingdings" pitchFamily="2" charset="2"/>
              <a:buChar char="Ø"/>
            </a:pPr>
            <a:endParaRPr lang="en-US" sz="1600">
              <a:solidFill>
                <a:srgbClr val="0033CC"/>
              </a:solidFill>
              <a:latin typeface="Tahoma" pitchFamily="34" charset="0"/>
              <a:cs typeface="Tahoma" pitchFamily="34" charset="0"/>
            </a:endParaRPr>
          </a:p>
          <a:p>
            <a:pPr marL="342900" indent="-342900">
              <a:spcBef>
                <a:spcPct val="20000"/>
              </a:spcBef>
              <a:buClr>
                <a:srgbClr val="0066CC"/>
              </a:buClr>
              <a:buFont typeface="Wingdings" pitchFamily="2" charset="2"/>
              <a:buChar char="Ø"/>
            </a:pPr>
            <a:endParaRPr lang="en-US" sz="1800">
              <a:solidFill>
                <a:srgbClr val="0033CC"/>
              </a:solidFill>
              <a:latin typeface="Tahoma" pitchFamily="34" charset="0"/>
              <a:cs typeface="Tahoma" pitchFamily="34" charset="0"/>
            </a:endParaRPr>
          </a:p>
          <a:p>
            <a:pPr marL="342900" indent="-342900">
              <a:spcBef>
                <a:spcPct val="20000"/>
              </a:spcBef>
              <a:buClr>
                <a:schemeClr val="accent2"/>
              </a:buClr>
            </a:pPr>
            <a:r>
              <a:rPr lang="en-US" sz="1800" b="1" i="1">
                <a:solidFill>
                  <a:srgbClr val="0033CC"/>
                </a:solidFill>
                <a:latin typeface="Tahoma" pitchFamily="34" charset="0"/>
                <a:cs typeface="Tahoma" pitchFamily="34" charset="0"/>
              </a:rPr>
              <a:t/>
            </a:r>
            <a:br>
              <a:rPr lang="en-US" sz="1800" b="1" i="1">
                <a:solidFill>
                  <a:srgbClr val="0033CC"/>
                </a:solidFill>
                <a:latin typeface="Tahoma" pitchFamily="34" charset="0"/>
                <a:cs typeface="Tahoma" pitchFamily="34" charset="0"/>
              </a:rPr>
            </a:br>
            <a:endParaRPr lang="en-US" sz="1800" b="1" i="1">
              <a:solidFill>
                <a:srgbClr val="0033CC"/>
              </a:solidFill>
              <a:latin typeface="Tahoma" pitchFamily="34" charset="0"/>
              <a:cs typeface="Tahoma" pitchFamily="34" charset="0"/>
            </a:endParaRPr>
          </a:p>
        </p:txBody>
      </p:sp>
      <p:sp>
        <p:nvSpPr>
          <p:cNvPr id="8" name="Rectangle 7"/>
          <p:cNvSpPr/>
          <p:nvPr/>
        </p:nvSpPr>
        <p:spPr>
          <a:xfrm>
            <a:off x="914400" y="1219200"/>
            <a:ext cx="7543800" cy="4370427"/>
          </a:xfrm>
          <a:prstGeom prst="rect">
            <a:avLst/>
          </a:prstGeom>
          <a:noFill/>
        </p:spPr>
        <p:txBody>
          <a:bodyPr>
            <a:spAutoFit/>
          </a:bodyPr>
          <a:lstStyle/>
          <a:p>
            <a:r>
              <a:rPr lang="mk-MK" sz="1800" dirty="0">
                <a:solidFill>
                  <a:srgbClr val="376092"/>
                </a:solidFill>
                <a:latin typeface="Tahoma" pitchFamily="34" charset="0"/>
                <a:cs typeface="Tahoma" pitchFamily="34" charset="0"/>
              </a:rPr>
              <a:t>Почитувани известувачи,</a:t>
            </a:r>
          </a:p>
          <a:p>
            <a:endParaRPr lang="mk-MK" sz="2000" dirty="0">
              <a:solidFill>
                <a:srgbClr val="376092"/>
              </a:solidFill>
              <a:latin typeface="Tahoma" pitchFamily="34" charset="0"/>
              <a:cs typeface="Tahoma" pitchFamily="34" charset="0"/>
            </a:endParaRPr>
          </a:p>
          <a:p>
            <a:pPr algn="just"/>
            <a:r>
              <a:rPr lang="mk-MK" sz="1800" dirty="0">
                <a:solidFill>
                  <a:srgbClr val="376092"/>
                </a:solidFill>
                <a:latin typeface="Tahoma" pitchFamily="34" charset="0"/>
                <a:cs typeface="Tahoma" pitchFamily="34" charset="0"/>
              </a:rPr>
              <a:t>Доколку наидете на дилеми во врска со начинот на известување за одделна кредитна работа, ве молиме да </a:t>
            </a:r>
            <a:r>
              <a:rPr lang="mk-MK" sz="1800" dirty="0" err="1">
                <a:solidFill>
                  <a:srgbClr val="376092"/>
                </a:solidFill>
                <a:latin typeface="Tahoma" pitchFamily="34" charset="0"/>
                <a:cs typeface="Tahoma" pitchFamily="34" charset="0"/>
              </a:rPr>
              <a:t>нѐ</a:t>
            </a:r>
            <a:r>
              <a:rPr lang="mk-MK" sz="1800" dirty="0">
                <a:solidFill>
                  <a:srgbClr val="376092"/>
                </a:solidFill>
                <a:latin typeface="Tahoma" pitchFamily="34" charset="0"/>
                <a:cs typeface="Tahoma" pitchFamily="34" charset="0"/>
              </a:rPr>
              <a:t> контактирате преку испраќање порака на следната електронска адреса</a:t>
            </a:r>
            <a:r>
              <a:rPr lang="en-US" sz="1800" dirty="0">
                <a:solidFill>
                  <a:srgbClr val="376092"/>
                </a:solidFill>
                <a:latin typeface="Tahoma" pitchFamily="34" charset="0"/>
                <a:cs typeface="Tahoma" pitchFamily="34" charset="0"/>
              </a:rPr>
              <a:t>:</a:t>
            </a:r>
            <a:endParaRPr lang="mk-MK" sz="1800" dirty="0">
              <a:solidFill>
                <a:srgbClr val="376092"/>
              </a:solidFill>
              <a:latin typeface="Tahoma" pitchFamily="34" charset="0"/>
              <a:cs typeface="Tahoma" pitchFamily="34" charset="0"/>
            </a:endParaRPr>
          </a:p>
          <a:p>
            <a:endParaRPr lang="en-US" sz="2000" dirty="0">
              <a:solidFill>
                <a:srgbClr val="376092"/>
              </a:solidFill>
              <a:latin typeface="Tahoma" pitchFamily="34" charset="0"/>
              <a:cs typeface="Tahoma" pitchFamily="34" charset="0"/>
            </a:endParaRPr>
          </a:p>
          <a:p>
            <a:r>
              <a:rPr lang="en-US" sz="1800" dirty="0" smtClean="0">
                <a:solidFill>
                  <a:srgbClr val="376092"/>
                </a:solidFill>
                <a:latin typeface="Tahoma" pitchFamily="34" charset="0"/>
                <a:cs typeface="Tahoma" pitchFamily="34" charset="0"/>
                <a:hlinkClick r:id="rId2"/>
              </a:rPr>
              <a:t>Contact.statistika@nbrm.mk</a:t>
            </a:r>
            <a:r>
              <a:rPr lang="en-US" sz="1800" dirty="0" smtClean="0">
                <a:solidFill>
                  <a:srgbClr val="376092"/>
                </a:solidFill>
                <a:latin typeface="Tahoma" pitchFamily="34" charset="0"/>
                <a:cs typeface="Tahoma" pitchFamily="34" charset="0"/>
              </a:rPr>
              <a:t> </a:t>
            </a:r>
          </a:p>
          <a:p>
            <a:endParaRPr lang="mk-MK" sz="2000" dirty="0">
              <a:solidFill>
                <a:srgbClr val="376092"/>
              </a:solidFill>
              <a:latin typeface="Tahoma" pitchFamily="34" charset="0"/>
              <a:cs typeface="Tahoma" pitchFamily="34" charset="0"/>
            </a:endParaRPr>
          </a:p>
          <a:p>
            <a:r>
              <a:rPr lang="mk-MK" sz="1800" dirty="0">
                <a:solidFill>
                  <a:srgbClr val="376092"/>
                </a:solidFill>
                <a:latin typeface="Tahoma" pitchFamily="34" charset="0"/>
                <a:cs typeface="Tahoma" pitchFamily="34" charset="0"/>
              </a:rPr>
              <a:t>Или да се јавите на некој од следните телефонски броеви:</a:t>
            </a:r>
          </a:p>
          <a:p>
            <a:r>
              <a:rPr lang="mk-MK" sz="1800" dirty="0">
                <a:solidFill>
                  <a:srgbClr val="376092"/>
                </a:solidFill>
                <a:latin typeface="Tahoma" pitchFamily="34" charset="0"/>
                <a:cs typeface="Tahoma" pitchFamily="34" charset="0"/>
              </a:rPr>
              <a:t>02/3215-181 локали: </a:t>
            </a:r>
            <a:r>
              <a:rPr lang="mk-MK" sz="1800" dirty="0" smtClean="0">
                <a:solidFill>
                  <a:srgbClr val="376092"/>
                </a:solidFill>
                <a:latin typeface="Tahoma" pitchFamily="34" charset="0"/>
                <a:cs typeface="Tahoma" pitchFamily="34" charset="0"/>
              </a:rPr>
              <a:t>125</a:t>
            </a:r>
            <a:r>
              <a:rPr lang="mk-MK" sz="1800" dirty="0">
                <a:solidFill>
                  <a:srgbClr val="376092"/>
                </a:solidFill>
                <a:latin typeface="Tahoma" pitchFamily="34" charset="0"/>
                <a:cs typeface="Tahoma" pitchFamily="34" charset="0"/>
              </a:rPr>
              <a:t>, </a:t>
            </a:r>
            <a:r>
              <a:rPr lang="mk-MK" sz="1800" dirty="0" smtClean="0">
                <a:solidFill>
                  <a:srgbClr val="376092"/>
                </a:solidFill>
                <a:latin typeface="Tahoma" pitchFamily="34" charset="0"/>
                <a:cs typeface="Tahoma" pitchFamily="34" charset="0"/>
              </a:rPr>
              <a:t>121, 119, 128</a:t>
            </a:r>
            <a:r>
              <a:rPr lang="mk-MK" sz="1800" dirty="0">
                <a:solidFill>
                  <a:srgbClr val="376092"/>
                </a:solidFill>
                <a:latin typeface="Tahoma" pitchFamily="34" charset="0"/>
                <a:cs typeface="Tahoma" pitchFamily="34" charset="0"/>
              </a:rPr>
              <a:t>, 123</a:t>
            </a:r>
            <a:r>
              <a:rPr lang="mk-MK" sz="1800" noProof="1">
                <a:solidFill>
                  <a:srgbClr val="376092"/>
                </a:solidFill>
                <a:latin typeface="Tahoma" pitchFamily="34" charset="0"/>
                <a:cs typeface="Tahoma" pitchFamily="34" charset="0"/>
              </a:rPr>
              <a:t>,</a:t>
            </a:r>
            <a:r>
              <a:rPr lang="mk-MK" sz="1800" dirty="0" smtClean="0">
                <a:solidFill>
                  <a:srgbClr val="376092"/>
                </a:solidFill>
                <a:latin typeface="Tahoma" pitchFamily="34" charset="0"/>
                <a:cs typeface="Tahoma" pitchFamily="34" charset="0"/>
              </a:rPr>
              <a:t> </a:t>
            </a:r>
            <a:r>
              <a:rPr lang="mk-MK" sz="1800" dirty="0">
                <a:solidFill>
                  <a:srgbClr val="376092"/>
                </a:solidFill>
                <a:latin typeface="Tahoma" pitchFamily="34" charset="0"/>
                <a:cs typeface="Tahoma" pitchFamily="34" charset="0"/>
              </a:rPr>
              <a:t>126, </a:t>
            </a:r>
            <a:r>
              <a:rPr lang="mk-MK" sz="1800" dirty="0" smtClean="0">
                <a:solidFill>
                  <a:srgbClr val="376092"/>
                </a:solidFill>
                <a:latin typeface="Tahoma" pitchFamily="34" charset="0"/>
                <a:cs typeface="Tahoma" pitchFamily="34" charset="0"/>
              </a:rPr>
              <a:t>129</a:t>
            </a:r>
          </a:p>
          <a:p>
            <a:r>
              <a:rPr lang="mk-MK" sz="1800" dirty="0" smtClean="0">
                <a:solidFill>
                  <a:srgbClr val="376092"/>
                </a:solidFill>
                <a:latin typeface="Tahoma" pitchFamily="34" charset="0"/>
                <a:cs typeface="Tahoma" pitchFamily="34" charset="0"/>
              </a:rPr>
              <a:t>02/3215-477 </a:t>
            </a:r>
            <a:r>
              <a:rPr lang="mk-MK" sz="1800" dirty="0">
                <a:solidFill>
                  <a:srgbClr val="376092"/>
                </a:solidFill>
                <a:latin typeface="Tahoma" pitchFamily="34" charset="0"/>
                <a:cs typeface="Tahoma" pitchFamily="34" charset="0"/>
              </a:rPr>
              <a:t>локали: 125, 121, 119, 128, 123</a:t>
            </a:r>
            <a:r>
              <a:rPr lang="mk-MK" sz="1800" noProof="1">
                <a:solidFill>
                  <a:srgbClr val="376092"/>
                </a:solidFill>
                <a:latin typeface="Tahoma" pitchFamily="34" charset="0"/>
                <a:cs typeface="Tahoma" pitchFamily="34" charset="0"/>
              </a:rPr>
              <a:t>,</a:t>
            </a:r>
            <a:r>
              <a:rPr lang="mk-MK" sz="1800" dirty="0">
                <a:solidFill>
                  <a:srgbClr val="376092"/>
                </a:solidFill>
                <a:latin typeface="Tahoma" pitchFamily="34" charset="0"/>
                <a:cs typeface="Tahoma" pitchFamily="34" charset="0"/>
              </a:rPr>
              <a:t> 126, 129</a:t>
            </a:r>
          </a:p>
          <a:p>
            <a:r>
              <a:rPr lang="mk-MK" sz="1800" dirty="0" smtClean="0">
                <a:solidFill>
                  <a:srgbClr val="376092"/>
                </a:solidFill>
                <a:latin typeface="Tahoma" pitchFamily="34" charset="0"/>
                <a:cs typeface="Tahoma" pitchFamily="34" charset="0"/>
              </a:rPr>
              <a:t>02/3215-235 локали: </a:t>
            </a:r>
            <a:r>
              <a:rPr lang="mk-MK" sz="1800" dirty="0">
                <a:solidFill>
                  <a:srgbClr val="376092"/>
                </a:solidFill>
                <a:latin typeface="Tahoma" pitchFamily="34" charset="0"/>
                <a:cs typeface="Tahoma" pitchFamily="34" charset="0"/>
              </a:rPr>
              <a:t>125, 121, 119, 128, 123</a:t>
            </a:r>
            <a:r>
              <a:rPr lang="mk-MK" sz="1800" noProof="1">
                <a:solidFill>
                  <a:srgbClr val="376092"/>
                </a:solidFill>
                <a:latin typeface="Tahoma" pitchFamily="34" charset="0"/>
                <a:cs typeface="Tahoma" pitchFamily="34" charset="0"/>
              </a:rPr>
              <a:t>,</a:t>
            </a:r>
            <a:r>
              <a:rPr lang="mk-MK" sz="1800">
                <a:solidFill>
                  <a:srgbClr val="376092"/>
                </a:solidFill>
                <a:latin typeface="Tahoma" pitchFamily="34" charset="0"/>
                <a:cs typeface="Tahoma" pitchFamily="34" charset="0"/>
              </a:rPr>
              <a:t> 126, 129</a:t>
            </a:r>
          </a:p>
          <a:p>
            <a:endParaRPr lang="mk-MK" sz="2000" dirty="0">
              <a:solidFill>
                <a:srgbClr val="376092"/>
              </a:solidFill>
              <a:latin typeface="Tahoma" pitchFamily="34" charset="0"/>
              <a:cs typeface="Tahoma" pitchFamily="34" charset="0"/>
            </a:endParaRPr>
          </a:p>
          <a:p>
            <a:r>
              <a:rPr lang="mk-MK" sz="1800" dirty="0">
                <a:solidFill>
                  <a:srgbClr val="376092"/>
                </a:solidFill>
                <a:latin typeface="Tahoma" pitchFamily="34" charset="0"/>
                <a:cs typeface="Tahoma" pitchFamily="34" charset="0"/>
              </a:rPr>
              <a:t>Дирекција за </a:t>
            </a:r>
            <a:r>
              <a:rPr lang="mk-MK" sz="1800" dirty="0" smtClean="0">
                <a:solidFill>
                  <a:srgbClr val="376092"/>
                </a:solidFill>
                <a:latin typeface="Tahoma" pitchFamily="34" charset="0"/>
                <a:cs typeface="Tahoma" pitchFamily="34" charset="0"/>
              </a:rPr>
              <a:t>статистика </a:t>
            </a:r>
            <a:endParaRPr lang="mk-MK" sz="1800" dirty="0">
              <a:solidFill>
                <a:srgbClr val="376092"/>
              </a:solidFill>
              <a:latin typeface="Tahoma" pitchFamily="34" charset="0"/>
              <a:cs typeface="Tahoma" pitchFamily="34" charset="0"/>
            </a:endParaRPr>
          </a:p>
          <a:p>
            <a:r>
              <a:rPr lang="mk-MK" sz="1800" dirty="0">
                <a:solidFill>
                  <a:srgbClr val="376092"/>
                </a:solidFill>
                <a:latin typeface="Tahoma" pitchFamily="34" charset="0"/>
                <a:cs typeface="Tahoma" pitchFamily="34" charset="0"/>
              </a:rPr>
              <a:t>Народна банка на Република Македонија</a:t>
            </a:r>
            <a:endParaRPr lang="mk-MK" sz="1800" noProof="1">
              <a:solidFill>
                <a:srgbClr val="376092"/>
              </a:solidFill>
              <a:latin typeface="Tahoma" pitchFamily="34" charset="0"/>
              <a:cs typeface="Tahoma" pitchFamily="34" charset="0"/>
            </a:endParaRPr>
          </a:p>
        </p:txBody>
      </p:sp>
    </p:spTree>
    <p:extLst>
      <p:ext uri="{BB962C8B-B14F-4D97-AF65-F5344CB8AC3E}">
        <p14:creationId xmlns:p14="http://schemas.microsoft.com/office/powerpoint/2010/main" val="403092035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4"/>
          <p:cNvSpPr txBox="1">
            <a:spLocks/>
          </p:cNvSpPr>
          <p:nvPr/>
        </p:nvSpPr>
        <p:spPr bwMode="auto">
          <a:xfrm>
            <a:off x="-2057400" y="1524000"/>
            <a:ext cx="8458200" cy="6248400"/>
          </a:xfrm>
          <a:prstGeom prst="rect">
            <a:avLst/>
          </a:prstGeom>
          <a:noFill/>
          <a:ln w="9525">
            <a:noFill/>
            <a:miter lim="800000"/>
            <a:headEnd/>
            <a:tailEnd/>
          </a:ln>
        </p:spPr>
        <p:txBody>
          <a:bodyPr/>
          <a:lstStyle/>
          <a:p>
            <a:pPr marL="342900" indent="-342900">
              <a:spcBef>
                <a:spcPct val="20000"/>
              </a:spcBef>
              <a:buClr>
                <a:srgbClr val="0066CC"/>
              </a:buClr>
              <a:buFont typeface="Wingdings" pitchFamily="2" charset="2"/>
              <a:buChar char="Ø"/>
            </a:pPr>
            <a:endParaRPr lang="en-US" sz="1600" dirty="0">
              <a:solidFill>
                <a:srgbClr val="0033CC"/>
              </a:solidFill>
              <a:latin typeface="Tahoma" pitchFamily="34" charset="0"/>
              <a:cs typeface="Tahoma" pitchFamily="34" charset="0"/>
            </a:endParaRPr>
          </a:p>
          <a:p>
            <a:pPr marL="342900" indent="-342900">
              <a:spcBef>
                <a:spcPct val="20000"/>
              </a:spcBef>
              <a:buClr>
                <a:srgbClr val="0066CC"/>
              </a:buClr>
              <a:buFont typeface="Wingdings" pitchFamily="2" charset="2"/>
              <a:buChar char="Ø"/>
            </a:pPr>
            <a:endParaRPr lang="en-US" sz="1800" dirty="0">
              <a:solidFill>
                <a:srgbClr val="0033CC"/>
              </a:solidFill>
              <a:latin typeface="Tahoma" pitchFamily="34" charset="0"/>
              <a:cs typeface="Tahoma" pitchFamily="34" charset="0"/>
            </a:endParaRPr>
          </a:p>
          <a:p>
            <a:pPr marL="342900" indent="-342900">
              <a:spcBef>
                <a:spcPct val="20000"/>
              </a:spcBef>
              <a:buClr>
                <a:schemeClr val="accent2"/>
              </a:buClr>
            </a:pPr>
            <a:r>
              <a:rPr lang="en-US" sz="1800" b="1" i="1" dirty="0">
                <a:solidFill>
                  <a:srgbClr val="0033CC"/>
                </a:solidFill>
                <a:latin typeface="Tahoma" pitchFamily="34" charset="0"/>
                <a:cs typeface="Tahoma" pitchFamily="34" charset="0"/>
              </a:rPr>
              <a:t/>
            </a:r>
            <a:br>
              <a:rPr lang="en-US" sz="1800" b="1" i="1" dirty="0">
                <a:solidFill>
                  <a:srgbClr val="0033CC"/>
                </a:solidFill>
                <a:latin typeface="Tahoma" pitchFamily="34" charset="0"/>
                <a:cs typeface="Tahoma" pitchFamily="34" charset="0"/>
              </a:rPr>
            </a:br>
            <a:endParaRPr lang="en-US" sz="1800" b="1" i="1" dirty="0">
              <a:solidFill>
                <a:srgbClr val="0033CC"/>
              </a:solidFill>
              <a:latin typeface="Tahoma" pitchFamily="34" charset="0"/>
              <a:cs typeface="Tahoma" pitchFamily="34" charset="0"/>
            </a:endParaRPr>
          </a:p>
        </p:txBody>
      </p:sp>
      <p:sp>
        <p:nvSpPr>
          <p:cNvPr id="8" name="Rectangle 7"/>
          <p:cNvSpPr/>
          <p:nvPr/>
        </p:nvSpPr>
        <p:spPr>
          <a:xfrm>
            <a:off x="723900" y="1676400"/>
            <a:ext cx="7696200" cy="4108817"/>
          </a:xfrm>
          <a:prstGeom prst="rect">
            <a:avLst/>
          </a:prstGeom>
          <a:noFill/>
          <a:effectLst>
            <a:glow rad="139700">
              <a:schemeClr val="accent1">
                <a:satMod val="175000"/>
                <a:alpha val="40000"/>
              </a:schemeClr>
            </a:glow>
            <a:outerShdw blurRad="63500" sx="102000" sy="102000" algn="ctr" rotWithShape="0">
              <a:prstClr val="black">
                <a:alpha val="40000"/>
              </a:prstClr>
            </a:outerShdw>
          </a:effectLst>
          <a:scene3d>
            <a:camera prst="orthographicFront"/>
            <a:lightRig rig="threePt" dir="t"/>
          </a:scene3d>
          <a:sp3d>
            <a:bevelT w="139700" prst="cross"/>
          </a:sp3d>
        </p:spPr>
        <p:txBody>
          <a:bodyPr wrap="square">
            <a:spAutoFit/>
          </a:bodyPr>
          <a:lstStyle/>
          <a:p>
            <a:pPr marL="274320" indent="-274320" algn="just" fontAlgn="auto">
              <a:spcAft>
                <a:spcPts val="0"/>
              </a:spcAft>
              <a:buFont typeface="Wingdings 2"/>
              <a:buChar char=""/>
              <a:defRPr/>
            </a:pPr>
            <a:r>
              <a:rPr lang="mk-MK" sz="1800" b="1" noProof="1" smtClean="0">
                <a:solidFill>
                  <a:schemeClr val="accent6">
                    <a:lumMod val="90000"/>
                    <a:lumOff val="10000"/>
                  </a:schemeClr>
                </a:solidFill>
                <a:latin typeface="Tahoma" pitchFamily="34" charset="0"/>
                <a:cs typeface="Tahoma" pitchFamily="34" charset="0"/>
              </a:rPr>
              <a:t>Кредитни работи меѓу резиденти и нерезиденти </a:t>
            </a:r>
          </a:p>
          <a:p>
            <a:pPr marL="274320" indent="-274320" algn="just" fontAlgn="auto">
              <a:spcAft>
                <a:spcPts val="0"/>
              </a:spcAft>
              <a:buFont typeface="Wingdings 2"/>
              <a:buChar char=""/>
              <a:defRPr/>
            </a:pPr>
            <a:r>
              <a:rPr lang="mk-MK" sz="1800" b="1" noProof="1" smtClean="0">
                <a:solidFill>
                  <a:schemeClr val="accent6">
                    <a:lumMod val="90000"/>
                    <a:lumOff val="10000"/>
                  </a:schemeClr>
                </a:solidFill>
                <a:latin typeface="Tahoma" pitchFamily="34" charset="0"/>
                <a:cs typeface="Tahoma" pitchFamily="34" charset="0"/>
              </a:rPr>
              <a:t>член 2 </a:t>
            </a:r>
            <a:r>
              <a:rPr lang="mk-MK" sz="1800" noProof="1" smtClean="0">
                <a:solidFill>
                  <a:schemeClr val="accent6">
                    <a:lumMod val="90000"/>
                    <a:lumOff val="10000"/>
                  </a:schemeClr>
                </a:solidFill>
                <a:latin typeface="Tahoma" pitchFamily="34" charset="0"/>
                <a:cs typeface="Tahoma" pitchFamily="34" charset="0"/>
              </a:rPr>
              <a:t>од Законот:</a:t>
            </a:r>
          </a:p>
          <a:p>
            <a:pPr marL="731520" lvl="1" indent="-274320" algn="just" fontAlgn="auto">
              <a:spcAft>
                <a:spcPts val="0"/>
              </a:spcAft>
              <a:buFont typeface="Wingdings" pitchFamily="2" charset="2"/>
              <a:buChar char="§"/>
              <a:defRPr/>
            </a:pPr>
            <a:r>
              <a:rPr lang="mk-MK" sz="1500" dirty="0" smtClean="0">
                <a:solidFill>
                  <a:schemeClr val="accent6">
                    <a:lumMod val="90000"/>
                    <a:lumOff val="10000"/>
                  </a:schemeClr>
                </a:solidFill>
                <a:latin typeface="Tahoma" pitchFamily="34" charset="0"/>
                <a:cs typeface="Tahoma" pitchFamily="34" charset="0"/>
              </a:rPr>
              <a:t>Кредитни работи се трансакции на склучување на договори за кредит или договори за заем.</a:t>
            </a:r>
          </a:p>
          <a:p>
            <a:pPr marL="731520" lvl="1" indent="-274320" algn="just" fontAlgn="auto">
              <a:spcAft>
                <a:spcPts val="0"/>
              </a:spcAft>
              <a:buFont typeface="Wingdings" pitchFamily="2" charset="2"/>
              <a:buChar char="§"/>
              <a:defRPr/>
            </a:pPr>
            <a:r>
              <a:rPr lang="mk-MK" sz="1500" dirty="0" err="1" smtClean="0">
                <a:solidFill>
                  <a:schemeClr val="accent6">
                    <a:lumMod val="90000"/>
                    <a:lumOff val="10000"/>
                  </a:schemeClr>
                </a:solidFill>
                <a:latin typeface="Tahoma" pitchFamily="34" charset="0"/>
                <a:cs typeface="Tahoma" pitchFamily="34" charset="0"/>
              </a:rPr>
              <a:t>Емствата</a:t>
            </a:r>
            <a:r>
              <a:rPr lang="mk-MK" sz="1500" dirty="0" smtClean="0">
                <a:solidFill>
                  <a:schemeClr val="accent6">
                    <a:lumMod val="90000"/>
                    <a:lumOff val="10000"/>
                  </a:schemeClr>
                </a:solidFill>
                <a:latin typeface="Tahoma" pitchFamily="34" charset="0"/>
                <a:cs typeface="Tahoma" pitchFamily="34" charset="0"/>
              </a:rPr>
              <a:t> и гаранциите согласно со овој Закон се сметаат за кредитни работи.</a:t>
            </a:r>
          </a:p>
          <a:p>
            <a:pPr marL="731520" lvl="1" indent="-274320" algn="just" fontAlgn="auto">
              <a:spcAft>
                <a:spcPts val="0"/>
              </a:spcAft>
              <a:buFont typeface="Wingdings" pitchFamily="2" charset="2"/>
              <a:buChar char="§"/>
              <a:defRPr/>
            </a:pPr>
            <a:r>
              <a:rPr lang="mk-MK" sz="1500" dirty="0" smtClean="0">
                <a:solidFill>
                  <a:schemeClr val="accent6">
                    <a:lumMod val="90000"/>
                    <a:lumOff val="10000"/>
                  </a:schemeClr>
                </a:solidFill>
                <a:latin typeface="Tahoma" pitchFamily="34" charset="0"/>
                <a:cs typeface="Tahoma" pitchFamily="34" charset="0"/>
              </a:rPr>
              <a:t>Комерцијални кредити се кредити непосредно поврзани со меѓународниот промет на стоки и услуги, при што еден од учесниците е резидент.</a:t>
            </a:r>
          </a:p>
          <a:p>
            <a:pPr marL="731520" lvl="1" indent="-274320" algn="just" fontAlgn="auto">
              <a:spcAft>
                <a:spcPts val="0"/>
              </a:spcAft>
              <a:buFont typeface="Wingdings" pitchFamily="2" charset="2"/>
              <a:buChar char="§"/>
              <a:defRPr/>
            </a:pPr>
            <a:r>
              <a:rPr lang="mk-MK" sz="1500" dirty="0" smtClean="0">
                <a:solidFill>
                  <a:schemeClr val="accent6">
                    <a:lumMod val="90000"/>
                    <a:lumOff val="10000"/>
                  </a:schemeClr>
                </a:solidFill>
                <a:latin typeface="Tahoma" pitchFamily="34" charset="0"/>
                <a:cs typeface="Tahoma" pitchFamily="34" charset="0"/>
              </a:rPr>
              <a:t>Како комерцијални кредити се третираат и договорените трговски кредити, како што се одложено плаќање или </a:t>
            </a:r>
            <a:r>
              <a:rPr lang="mk-MK" sz="1500" dirty="0" err="1" smtClean="0">
                <a:solidFill>
                  <a:schemeClr val="accent6">
                    <a:lumMod val="90000"/>
                    <a:lumOff val="10000"/>
                  </a:schemeClr>
                </a:solidFill>
                <a:latin typeface="Tahoma" pitchFamily="34" charset="0"/>
                <a:cs typeface="Tahoma" pitchFamily="34" charset="0"/>
              </a:rPr>
              <a:t>авансно</a:t>
            </a:r>
            <a:r>
              <a:rPr lang="mk-MK" sz="1500" dirty="0" smtClean="0">
                <a:solidFill>
                  <a:schemeClr val="accent6">
                    <a:lumMod val="90000"/>
                    <a:lumOff val="10000"/>
                  </a:schemeClr>
                </a:solidFill>
                <a:latin typeface="Tahoma" pitchFamily="34" charset="0"/>
                <a:cs typeface="Tahoma" pitchFamily="34" charset="0"/>
              </a:rPr>
              <a:t> плаќање и нивното финансирање од страна на банка.</a:t>
            </a:r>
          </a:p>
          <a:p>
            <a:pPr marL="731520" lvl="1" indent="-274320" algn="just" fontAlgn="auto">
              <a:spcAft>
                <a:spcPts val="0"/>
              </a:spcAft>
              <a:buFont typeface="Wingdings" pitchFamily="2" charset="2"/>
              <a:buChar char="§"/>
              <a:defRPr/>
            </a:pPr>
            <a:r>
              <a:rPr lang="mk-MK" sz="1500" dirty="0" smtClean="0">
                <a:solidFill>
                  <a:schemeClr val="accent6">
                    <a:lumMod val="90000"/>
                    <a:lumOff val="10000"/>
                  </a:schemeClr>
                </a:solidFill>
                <a:latin typeface="Tahoma" pitchFamily="34" charset="0"/>
                <a:cs typeface="Tahoma" pitchFamily="34" charset="0"/>
              </a:rPr>
              <a:t>Во комерцијални кредити спаѓаат и работи на откуп на </a:t>
            </a:r>
            <a:r>
              <a:rPr lang="mk-MK" sz="1500" dirty="0">
                <a:solidFill>
                  <a:schemeClr val="accent6">
                    <a:lumMod val="90000"/>
                    <a:lumOff val="10000"/>
                  </a:schemeClr>
                </a:solidFill>
                <a:latin typeface="Tahoma" pitchFamily="34" charset="0"/>
                <a:cs typeface="Tahoma" pitchFamily="34" charset="0"/>
              </a:rPr>
              <a:t>побарувања, како што се </a:t>
            </a:r>
            <a:r>
              <a:rPr lang="mk-MK" sz="1500" dirty="0" err="1">
                <a:solidFill>
                  <a:schemeClr val="accent6">
                    <a:lumMod val="90000"/>
                    <a:lumOff val="10000"/>
                  </a:schemeClr>
                </a:solidFill>
                <a:latin typeface="Tahoma" pitchFamily="34" charset="0"/>
                <a:cs typeface="Tahoma" pitchFamily="34" charset="0"/>
              </a:rPr>
              <a:t>факторинг</a:t>
            </a:r>
            <a:r>
              <a:rPr lang="mk-MK" sz="1500" dirty="0">
                <a:solidFill>
                  <a:schemeClr val="accent6">
                    <a:lumMod val="90000"/>
                    <a:lumOff val="10000"/>
                  </a:schemeClr>
                </a:solidFill>
                <a:latin typeface="Tahoma" pitchFamily="34" charset="0"/>
                <a:cs typeface="Tahoma" pitchFamily="34" charset="0"/>
              </a:rPr>
              <a:t>, </a:t>
            </a:r>
            <a:r>
              <a:rPr lang="mk-MK" sz="1500" dirty="0" err="1">
                <a:solidFill>
                  <a:schemeClr val="accent6">
                    <a:lumMod val="90000"/>
                    <a:lumOff val="10000"/>
                  </a:schemeClr>
                </a:solidFill>
                <a:latin typeface="Tahoma" pitchFamily="34" charset="0"/>
                <a:cs typeface="Tahoma" pitchFamily="34" charset="0"/>
              </a:rPr>
              <a:t>форфетинг</a:t>
            </a:r>
            <a:r>
              <a:rPr lang="mk-MK" sz="1500" dirty="0">
                <a:solidFill>
                  <a:schemeClr val="accent6">
                    <a:lumMod val="90000"/>
                    <a:lumOff val="10000"/>
                  </a:schemeClr>
                </a:solidFill>
                <a:latin typeface="Tahoma" pitchFamily="34" charset="0"/>
                <a:cs typeface="Tahoma" pitchFamily="34" charset="0"/>
              </a:rPr>
              <a:t> и слично кога првичната трансакција</a:t>
            </a:r>
            <a:r>
              <a:rPr lang="mk-MK" sz="1500" dirty="0" smtClean="0">
                <a:solidFill>
                  <a:schemeClr val="accent6">
                    <a:lumMod val="90000"/>
                    <a:lumOff val="10000"/>
                  </a:schemeClr>
                </a:solidFill>
                <a:latin typeface="Tahoma" pitchFamily="34" charset="0"/>
                <a:cs typeface="Tahoma" pitchFamily="34" charset="0"/>
              </a:rPr>
              <a:t>, заради која побарувањето е настанато, има карактеристики на комерцијален кредит.</a:t>
            </a:r>
          </a:p>
          <a:p>
            <a:pPr marL="731520" lvl="1" indent="-274320" algn="just" fontAlgn="auto">
              <a:spcAft>
                <a:spcPts val="0"/>
              </a:spcAft>
              <a:buFont typeface="Wingdings" pitchFamily="2" charset="2"/>
              <a:buChar char="§"/>
              <a:defRPr/>
            </a:pPr>
            <a:r>
              <a:rPr lang="mk-MK" sz="1500" dirty="0" smtClean="0">
                <a:solidFill>
                  <a:schemeClr val="accent6">
                    <a:lumMod val="90000"/>
                    <a:lumOff val="10000"/>
                  </a:schemeClr>
                </a:solidFill>
                <a:latin typeface="Tahoma" pitchFamily="34" charset="0"/>
                <a:cs typeface="Tahoma" pitchFamily="34" charset="0"/>
              </a:rPr>
              <a:t>Финансиски кредити се сите кредити кои не се дефинирани како комерцијални кредити.</a:t>
            </a:r>
            <a:endParaRPr lang="en-US" sz="1500" noProof="1">
              <a:solidFill>
                <a:schemeClr val="accent6">
                  <a:lumMod val="90000"/>
                  <a:lumOff val="10000"/>
                </a:schemeClr>
              </a:solidFill>
              <a:latin typeface="Tahoma" pitchFamily="34" charset="0"/>
              <a:cs typeface="Tahoma" pitchFamily="34" charset="0"/>
            </a:endParaRPr>
          </a:p>
        </p:txBody>
      </p:sp>
      <p:sp>
        <p:nvSpPr>
          <p:cNvPr id="5" name="Rectangle 4"/>
          <p:cNvSpPr/>
          <p:nvPr/>
        </p:nvSpPr>
        <p:spPr>
          <a:xfrm>
            <a:off x="1371600" y="781645"/>
            <a:ext cx="6858000" cy="923330"/>
          </a:xfrm>
          <a:prstGeom prst="rect">
            <a:avLst/>
          </a:prstGeom>
        </p:spPr>
        <p:txBody>
          <a:bodyPr wrap="square">
            <a:spAutoFit/>
          </a:bodyPr>
          <a:lstStyle/>
          <a:p>
            <a:pPr marL="274320" indent="-274320" algn="ctr" fontAlgn="auto">
              <a:spcAft>
                <a:spcPts val="0"/>
              </a:spcAft>
              <a:defRPr/>
            </a:pPr>
            <a:r>
              <a:rPr lang="mk-MK" sz="1800" b="1" kern="0" noProof="1">
                <a:solidFill>
                  <a:schemeClr val="accent6">
                    <a:lumMod val="90000"/>
                    <a:lumOff val="10000"/>
                  </a:schemeClr>
                </a:solidFill>
                <a:latin typeface="Tahoma" pitchFamily="34" charset="0"/>
                <a:cs typeface="Tahoma" pitchFamily="34" charset="0"/>
              </a:rPr>
              <a:t>Делови од </a:t>
            </a:r>
            <a:r>
              <a:rPr lang="en-US" sz="1800" b="1" kern="0" noProof="1">
                <a:solidFill>
                  <a:schemeClr val="accent6">
                    <a:lumMod val="90000"/>
                    <a:lumOff val="10000"/>
                  </a:schemeClr>
                </a:solidFill>
                <a:latin typeface="Tahoma" pitchFamily="34" charset="0"/>
                <a:cs typeface="Tahoma" pitchFamily="34" charset="0"/>
              </a:rPr>
              <a:t>Закон</a:t>
            </a:r>
            <a:r>
              <a:rPr lang="mk-MK" sz="1800" b="1" kern="0" noProof="1">
                <a:solidFill>
                  <a:schemeClr val="accent6">
                    <a:lumMod val="90000"/>
                    <a:lumOff val="10000"/>
                  </a:schemeClr>
                </a:solidFill>
                <a:latin typeface="Tahoma" pitchFamily="34" charset="0"/>
                <a:cs typeface="Tahoma" pitchFamily="34" charset="0"/>
              </a:rPr>
              <a:t>от</a:t>
            </a:r>
            <a:r>
              <a:rPr lang="en-US" sz="1800" b="1" kern="0" noProof="1">
                <a:solidFill>
                  <a:schemeClr val="accent6">
                    <a:lumMod val="90000"/>
                    <a:lumOff val="10000"/>
                  </a:schemeClr>
                </a:solidFill>
                <a:latin typeface="Tahoma" pitchFamily="34" charset="0"/>
                <a:cs typeface="Tahoma" pitchFamily="34" charset="0"/>
              </a:rPr>
              <a:t> за девизно </a:t>
            </a:r>
            <a:r>
              <a:rPr lang="en-US" sz="1800" b="1" kern="0" noProof="1" smtClean="0">
                <a:solidFill>
                  <a:schemeClr val="accent6">
                    <a:lumMod val="90000"/>
                    <a:lumOff val="10000"/>
                  </a:schemeClr>
                </a:solidFill>
                <a:latin typeface="Tahoma" pitchFamily="34" charset="0"/>
                <a:cs typeface="Tahoma" pitchFamily="34" charset="0"/>
              </a:rPr>
              <a:t>работење</a:t>
            </a:r>
            <a:r>
              <a:rPr lang="mk-MK" sz="1800" b="1" kern="0" noProof="1">
                <a:solidFill>
                  <a:schemeClr val="accent6">
                    <a:lumMod val="90000"/>
                    <a:lumOff val="10000"/>
                  </a:schemeClr>
                </a:solidFill>
                <a:latin typeface="Tahoma" pitchFamily="34" charset="0"/>
                <a:cs typeface="Tahoma" pitchFamily="34" charset="0"/>
              </a:rPr>
              <a:t> </a:t>
            </a:r>
            <a:r>
              <a:rPr lang="mk-MK" sz="1800" b="1" kern="0" noProof="1" smtClean="0">
                <a:solidFill>
                  <a:schemeClr val="accent6">
                    <a:lumMod val="90000"/>
                    <a:lumOff val="10000"/>
                  </a:schemeClr>
                </a:solidFill>
                <a:latin typeface="Tahoma" pitchFamily="34" charset="0"/>
                <a:cs typeface="Tahoma" pitchFamily="34" charset="0"/>
              </a:rPr>
              <a:t>коишто </a:t>
            </a:r>
            <a:r>
              <a:rPr lang="mk-MK" sz="1800" b="1" kern="0" noProof="1">
                <a:solidFill>
                  <a:schemeClr val="accent6">
                    <a:lumMod val="90000"/>
                    <a:lumOff val="10000"/>
                  </a:schemeClr>
                </a:solidFill>
                <a:latin typeface="Tahoma" pitchFamily="34" charset="0"/>
                <a:cs typeface="Tahoma" pitchFamily="34" charset="0"/>
              </a:rPr>
              <a:t>ги регулираат кредитните </a:t>
            </a:r>
            <a:r>
              <a:rPr lang="mk-MK" sz="1800" b="1" kern="0" noProof="1" smtClean="0">
                <a:solidFill>
                  <a:schemeClr val="accent6">
                    <a:lumMod val="90000"/>
                    <a:lumOff val="10000"/>
                  </a:schemeClr>
                </a:solidFill>
                <a:latin typeface="Tahoma" pitchFamily="34" charset="0"/>
                <a:cs typeface="Tahoma" pitchFamily="34" charset="0"/>
              </a:rPr>
              <a:t>работи</a:t>
            </a:r>
          </a:p>
          <a:p>
            <a:pPr marL="274320" indent="-274320" algn="ctr" fontAlgn="auto">
              <a:spcAft>
                <a:spcPts val="0"/>
              </a:spcAft>
              <a:defRPr/>
            </a:pPr>
            <a:r>
              <a:rPr lang="mk-MK" sz="1800" b="1" kern="0" noProof="1" smtClean="0">
                <a:solidFill>
                  <a:schemeClr val="accent6">
                    <a:lumMod val="90000"/>
                    <a:lumOff val="10000"/>
                  </a:schemeClr>
                </a:solidFill>
                <a:latin typeface="Tahoma" pitchFamily="34" charset="0"/>
                <a:cs typeface="Tahoma" pitchFamily="34" charset="0"/>
              </a:rPr>
              <a:t>(1)</a:t>
            </a:r>
            <a:endParaRPr lang="en-US" sz="1800" b="1" kern="0" noProof="1">
              <a:solidFill>
                <a:schemeClr val="accent6">
                  <a:lumMod val="90000"/>
                  <a:lumOff val="10000"/>
                </a:schemeClr>
              </a:solidFill>
              <a:latin typeface="Tahoma" pitchFamily="34" charset="0"/>
              <a:cs typeface="Tahoma" pitchFamily="34" charset="0"/>
            </a:endParaRPr>
          </a:p>
        </p:txBody>
      </p:sp>
    </p:spTree>
    <p:extLst>
      <p:ext uri="{BB962C8B-B14F-4D97-AF65-F5344CB8AC3E}">
        <p14:creationId xmlns:p14="http://schemas.microsoft.com/office/powerpoint/2010/main" val="404886809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a:xfrm>
            <a:off x="762000" y="914400"/>
            <a:ext cx="7620000" cy="609600"/>
          </a:xfrm>
          <a:prstGeom prst="rect">
            <a:avLst/>
          </a:prstGeom>
          <a:noFill/>
          <a:effectLst>
            <a:outerShdw blurRad="50800" dist="38100" dir="5400000" algn="t" rotWithShape="0">
              <a:prstClr val="black">
                <a:alpha val="40000"/>
              </a:prstClr>
            </a:outerShdw>
          </a:effectLst>
          <a:scene3d>
            <a:camera prst="orthographicFront"/>
            <a:lightRig rig="threePt" dir="t"/>
          </a:scene3d>
          <a:sp3d>
            <a:bevelT w="114300" prst="artDeco"/>
          </a:sp3d>
        </p:spPr>
        <p:txBody>
          <a:bodyPr rtlCol="0">
            <a:noAutofit/>
          </a:bodyPr>
          <a:lstStyle>
            <a:lvl1pPr algn="ctr" rtl="0" eaLnBrk="0" fontAlgn="base" hangingPunct="0">
              <a:lnSpc>
                <a:spcPct val="85000"/>
              </a:lnSpc>
              <a:spcBef>
                <a:spcPct val="0"/>
              </a:spcBef>
              <a:spcAft>
                <a:spcPct val="0"/>
              </a:spcAft>
              <a:defRPr sz="4400">
                <a:solidFill>
                  <a:schemeClr val="tx2"/>
                </a:solidFill>
                <a:latin typeface="+mj-lt"/>
                <a:ea typeface="+mj-ea"/>
                <a:cs typeface="+mj-cs"/>
              </a:defRPr>
            </a:lvl1pPr>
            <a:lvl2pPr algn="ctr" rtl="0" eaLnBrk="0" fontAlgn="base" hangingPunct="0">
              <a:lnSpc>
                <a:spcPct val="85000"/>
              </a:lnSpc>
              <a:spcBef>
                <a:spcPct val="0"/>
              </a:spcBef>
              <a:spcAft>
                <a:spcPct val="0"/>
              </a:spcAft>
              <a:defRPr sz="4400">
                <a:solidFill>
                  <a:schemeClr val="tx2"/>
                </a:solidFill>
                <a:latin typeface="Times New Roman" pitchFamily="18" charset="0"/>
              </a:defRPr>
            </a:lvl2pPr>
            <a:lvl3pPr algn="ctr" rtl="0" eaLnBrk="0" fontAlgn="base" hangingPunct="0">
              <a:lnSpc>
                <a:spcPct val="85000"/>
              </a:lnSpc>
              <a:spcBef>
                <a:spcPct val="0"/>
              </a:spcBef>
              <a:spcAft>
                <a:spcPct val="0"/>
              </a:spcAft>
              <a:defRPr sz="4400">
                <a:solidFill>
                  <a:schemeClr val="tx2"/>
                </a:solidFill>
                <a:latin typeface="Times New Roman" pitchFamily="18" charset="0"/>
              </a:defRPr>
            </a:lvl3pPr>
            <a:lvl4pPr algn="ctr" rtl="0" eaLnBrk="0" fontAlgn="base" hangingPunct="0">
              <a:lnSpc>
                <a:spcPct val="85000"/>
              </a:lnSpc>
              <a:spcBef>
                <a:spcPct val="0"/>
              </a:spcBef>
              <a:spcAft>
                <a:spcPct val="0"/>
              </a:spcAft>
              <a:defRPr sz="4400">
                <a:solidFill>
                  <a:schemeClr val="tx2"/>
                </a:solidFill>
                <a:latin typeface="Times New Roman" pitchFamily="18" charset="0"/>
              </a:defRPr>
            </a:lvl4pPr>
            <a:lvl5pPr algn="ctr" rtl="0" eaLnBrk="0" fontAlgn="base" hangingPunct="0">
              <a:lnSpc>
                <a:spcPct val="85000"/>
              </a:lnSpc>
              <a:spcBef>
                <a:spcPct val="0"/>
              </a:spcBef>
              <a:spcAft>
                <a:spcPct val="0"/>
              </a:spcAft>
              <a:defRPr sz="4400">
                <a:solidFill>
                  <a:schemeClr val="tx2"/>
                </a:solidFill>
                <a:latin typeface="Times New Roman" pitchFamily="18" charset="0"/>
              </a:defRPr>
            </a:lvl5pPr>
            <a:lvl6pPr marL="457200" algn="ctr" rtl="0" fontAlgn="base">
              <a:lnSpc>
                <a:spcPct val="85000"/>
              </a:lnSpc>
              <a:spcBef>
                <a:spcPct val="0"/>
              </a:spcBef>
              <a:spcAft>
                <a:spcPct val="0"/>
              </a:spcAft>
              <a:defRPr sz="4400">
                <a:solidFill>
                  <a:schemeClr val="tx2"/>
                </a:solidFill>
                <a:latin typeface="Times New Roman" pitchFamily="18" charset="0"/>
              </a:defRPr>
            </a:lvl6pPr>
            <a:lvl7pPr marL="914400" algn="ctr" rtl="0" fontAlgn="base">
              <a:lnSpc>
                <a:spcPct val="85000"/>
              </a:lnSpc>
              <a:spcBef>
                <a:spcPct val="0"/>
              </a:spcBef>
              <a:spcAft>
                <a:spcPct val="0"/>
              </a:spcAft>
              <a:defRPr sz="4400">
                <a:solidFill>
                  <a:schemeClr val="tx2"/>
                </a:solidFill>
                <a:latin typeface="Times New Roman" pitchFamily="18" charset="0"/>
              </a:defRPr>
            </a:lvl7pPr>
            <a:lvl8pPr marL="1371600" algn="ctr" rtl="0" fontAlgn="base">
              <a:lnSpc>
                <a:spcPct val="85000"/>
              </a:lnSpc>
              <a:spcBef>
                <a:spcPct val="0"/>
              </a:spcBef>
              <a:spcAft>
                <a:spcPct val="0"/>
              </a:spcAft>
              <a:defRPr sz="4400">
                <a:solidFill>
                  <a:schemeClr val="tx2"/>
                </a:solidFill>
                <a:latin typeface="Times New Roman" pitchFamily="18" charset="0"/>
              </a:defRPr>
            </a:lvl8pPr>
            <a:lvl9pPr marL="1828800" algn="ctr" rtl="0" fontAlgn="base">
              <a:lnSpc>
                <a:spcPct val="85000"/>
              </a:lnSpc>
              <a:spcBef>
                <a:spcPct val="0"/>
              </a:spcBef>
              <a:spcAft>
                <a:spcPct val="0"/>
              </a:spcAft>
              <a:defRPr sz="4400">
                <a:solidFill>
                  <a:schemeClr val="tx2"/>
                </a:solidFill>
                <a:latin typeface="Times New Roman" pitchFamily="18" charset="0"/>
              </a:defRPr>
            </a:lvl9pPr>
          </a:lstStyle>
          <a:p>
            <a:pPr marL="274320" indent="-274320" fontAlgn="auto">
              <a:spcAft>
                <a:spcPts val="0"/>
              </a:spcAft>
              <a:defRPr/>
            </a:pPr>
            <a:endParaRPr lang="mk-MK" sz="1800" b="1" kern="0" noProof="1" smtClean="0">
              <a:solidFill>
                <a:schemeClr val="accent6">
                  <a:lumMod val="90000"/>
                  <a:lumOff val="10000"/>
                </a:schemeClr>
              </a:solidFill>
              <a:latin typeface="Tahoma" pitchFamily="34" charset="0"/>
              <a:cs typeface="Tahoma" pitchFamily="34" charset="0"/>
            </a:endParaRPr>
          </a:p>
        </p:txBody>
      </p:sp>
      <p:sp>
        <p:nvSpPr>
          <p:cNvPr id="4" name="Rectangle 3"/>
          <p:cNvSpPr/>
          <p:nvPr/>
        </p:nvSpPr>
        <p:spPr>
          <a:xfrm>
            <a:off x="762000" y="2209800"/>
            <a:ext cx="7696200" cy="2492990"/>
          </a:xfrm>
          <a:prstGeom prst="rect">
            <a:avLst/>
          </a:prstGeom>
          <a:noFill/>
          <a:effectLst>
            <a:glow rad="139700">
              <a:schemeClr val="accent1">
                <a:satMod val="175000"/>
                <a:alpha val="40000"/>
              </a:schemeClr>
            </a:glow>
            <a:outerShdw blurRad="63500" sx="102000" sy="102000" algn="ctr" rotWithShape="0">
              <a:prstClr val="black">
                <a:alpha val="40000"/>
              </a:prstClr>
            </a:outerShdw>
          </a:effectLst>
          <a:scene3d>
            <a:camera prst="orthographicFront"/>
            <a:lightRig rig="threePt" dir="t"/>
          </a:scene3d>
          <a:sp3d>
            <a:bevelT w="139700" prst="cross"/>
          </a:sp3d>
        </p:spPr>
        <p:txBody>
          <a:bodyPr wrap="square">
            <a:spAutoFit/>
          </a:bodyPr>
          <a:lstStyle/>
          <a:p>
            <a:pPr marL="274320" indent="-274320" algn="just" fontAlgn="auto">
              <a:spcAft>
                <a:spcPts val="0"/>
              </a:spcAft>
              <a:buFont typeface="Wingdings 2"/>
              <a:buChar char=""/>
              <a:defRPr/>
            </a:pPr>
            <a:r>
              <a:rPr lang="mk-MK" sz="1800" b="1" noProof="1" smtClean="0">
                <a:solidFill>
                  <a:schemeClr val="accent6">
                    <a:lumMod val="90000"/>
                    <a:lumOff val="10000"/>
                  </a:schemeClr>
                </a:solidFill>
                <a:latin typeface="Tahoma" pitchFamily="34" charset="0"/>
                <a:cs typeface="Tahoma" pitchFamily="34" charset="0"/>
              </a:rPr>
              <a:t>член 20 </a:t>
            </a:r>
            <a:r>
              <a:rPr lang="mk-MK" sz="1800" noProof="1" smtClean="0">
                <a:solidFill>
                  <a:schemeClr val="accent6">
                    <a:lumMod val="90000"/>
                    <a:lumOff val="10000"/>
                  </a:schemeClr>
                </a:solidFill>
                <a:latin typeface="Tahoma" pitchFamily="34" charset="0"/>
                <a:cs typeface="Tahoma" pitchFamily="34" charset="0"/>
              </a:rPr>
              <a:t>од Законот: </a:t>
            </a:r>
            <a:r>
              <a:rPr lang="mk-MK" sz="1800" b="1" noProof="1" smtClean="0">
                <a:solidFill>
                  <a:schemeClr val="accent6">
                    <a:lumMod val="90000"/>
                    <a:lumOff val="10000"/>
                  </a:schemeClr>
                </a:solidFill>
                <a:latin typeface="Tahoma" pitchFamily="34" charset="0"/>
                <a:cs typeface="Tahoma" pitchFamily="34" charset="0"/>
              </a:rPr>
              <a:t>Кредитирање помеѓу резиденти и нерезиденти</a:t>
            </a:r>
          </a:p>
          <a:p>
            <a:pPr marL="731520" lvl="1" indent="-274320" algn="just" fontAlgn="auto">
              <a:spcAft>
                <a:spcPts val="0"/>
              </a:spcAft>
              <a:buFont typeface="Wingdings" pitchFamily="2" charset="2"/>
              <a:buChar char="§"/>
              <a:defRPr/>
            </a:pPr>
            <a:r>
              <a:rPr lang="mk-MK" sz="1500" dirty="0" smtClean="0">
                <a:solidFill>
                  <a:schemeClr val="accent6">
                    <a:lumMod val="90000"/>
                    <a:lumOff val="10000"/>
                  </a:schemeClr>
                </a:solidFill>
                <a:latin typeface="Tahoma" pitchFamily="34" charset="0"/>
                <a:cs typeface="Tahoma" pitchFamily="34" charset="0"/>
              </a:rPr>
              <a:t>Овластените банки можат да склучуваат кредитни работи со </a:t>
            </a:r>
            <a:r>
              <a:rPr lang="mk-MK" sz="1500" dirty="0" err="1" smtClean="0">
                <a:solidFill>
                  <a:schemeClr val="accent6">
                    <a:lumMod val="90000"/>
                    <a:lumOff val="10000"/>
                  </a:schemeClr>
                </a:solidFill>
                <a:latin typeface="Tahoma" pitchFamily="34" charset="0"/>
                <a:cs typeface="Tahoma" pitchFamily="34" charset="0"/>
              </a:rPr>
              <a:t>нерезиденти</a:t>
            </a:r>
            <a:r>
              <a:rPr lang="mk-MK" sz="1500" dirty="0" smtClean="0">
                <a:solidFill>
                  <a:schemeClr val="accent6">
                    <a:lumMod val="90000"/>
                    <a:lumOff val="10000"/>
                  </a:schemeClr>
                </a:solidFill>
                <a:latin typeface="Tahoma" pitchFamily="34" charset="0"/>
                <a:cs typeface="Tahoma" pitchFamily="34" charset="0"/>
              </a:rPr>
              <a:t> во свое име и за своја сметка или во свое име и за туѓа сметка.</a:t>
            </a:r>
          </a:p>
          <a:p>
            <a:pPr marL="731520" lvl="1" indent="-274320" algn="just" fontAlgn="auto">
              <a:spcAft>
                <a:spcPts val="0"/>
              </a:spcAft>
              <a:buFont typeface="Wingdings" pitchFamily="2" charset="2"/>
              <a:buChar char="§"/>
              <a:defRPr/>
            </a:pPr>
            <a:r>
              <a:rPr lang="mk-MK" sz="1500" dirty="0" smtClean="0">
                <a:solidFill>
                  <a:schemeClr val="accent6">
                    <a:lumMod val="90000"/>
                    <a:lumOff val="10000"/>
                  </a:schemeClr>
                </a:solidFill>
                <a:latin typeface="Tahoma" pitchFamily="34" charset="0"/>
                <a:cs typeface="Tahoma" pitchFamily="34" charset="0"/>
              </a:rPr>
              <a:t>Резидентите, кои не се овластени банки, можат да склучуваат кредитни работи со </a:t>
            </a:r>
            <a:r>
              <a:rPr lang="mk-MK" sz="1500" dirty="0" err="1" smtClean="0">
                <a:solidFill>
                  <a:schemeClr val="accent6">
                    <a:lumMod val="90000"/>
                    <a:lumOff val="10000"/>
                  </a:schemeClr>
                </a:solidFill>
                <a:latin typeface="Tahoma" pitchFamily="34" charset="0"/>
                <a:cs typeface="Tahoma" pitchFamily="34" charset="0"/>
              </a:rPr>
              <a:t>нерезидентите</a:t>
            </a:r>
            <a:r>
              <a:rPr lang="mk-MK" sz="1500" dirty="0" smtClean="0">
                <a:solidFill>
                  <a:schemeClr val="accent6">
                    <a:lumMod val="90000"/>
                    <a:lumOff val="10000"/>
                  </a:schemeClr>
                </a:solidFill>
                <a:latin typeface="Tahoma" pitchFamily="34" charset="0"/>
                <a:cs typeface="Tahoma" pitchFamily="34" charset="0"/>
              </a:rPr>
              <a:t> во свое име и за своја сметка.</a:t>
            </a:r>
          </a:p>
          <a:p>
            <a:pPr marL="731520" lvl="1" indent="-274320" algn="just" fontAlgn="auto">
              <a:spcAft>
                <a:spcPts val="0"/>
              </a:spcAft>
              <a:buFont typeface="Wingdings" pitchFamily="2" charset="2"/>
              <a:buChar char="§"/>
              <a:defRPr/>
            </a:pPr>
            <a:r>
              <a:rPr lang="mk-MK" sz="1500" dirty="0" smtClean="0">
                <a:solidFill>
                  <a:schemeClr val="accent6">
                    <a:lumMod val="90000"/>
                    <a:lumOff val="10000"/>
                  </a:schemeClr>
                </a:solidFill>
                <a:latin typeface="Tahoma" pitchFamily="34" charset="0"/>
                <a:cs typeface="Tahoma" pitchFamily="34" charset="0"/>
              </a:rPr>
              <a:t>Народната банка на Република Македонија го пропишува начинот на евиденција на кредитните трансакции со странство.</a:t>
            </a:r>
          </a:p>
          <a:p>
            <a:pPr marL="731520" lvl="1" indent="-274320" algn="just" fontAlgn="auto">
              <a:spcAft>
                <a:spcPts val="0"/>
              </a:spcAft>
              <a:buFont typeface="Wingdings" pitchFamily="2" charset="2"/>
              <a:buChar char="§"/>
              <a:defRPr/>
            </a:pPr>
            <a:endParaRPr lang="mk-MK" sz="1500" dirty="0" smtClean="0">
              <a:solidFill>
                <a:schemeClr val="accent6">
                  <a:lumMod val="90000"/>
                  <a:lumOff val="10000"/>
                </a:schemeClr>
              </a:solidFill>
              <a:latin typeface="Tahoma" pitchFamily="34" charset="0"/>
              <a:cs typeface="Tahoma" pitchFamily="34" charset="0"/>
            </a:endParaRPr>
          </a:p>
          <a:p>
            <a:pPr marL="731520" lvl="1" indent="-274320" fontAlgn="auto">
              <a:spcAft>
                <a:spcPts val="0"/>
              </a:spcAft>
              <a:defRPr/>
            </a:pPr>
            <a:endParaRPr lang="mk-MK" sz="1500" dirty="0" smtClean="0">
              <a:solidFill>
                <a:schemeClr val="accent6">
                  <a:lumMod val="90000"/>
                  <a:lumOff val="10000"/>
                </a:schemeClr>
              </a:solidFill>
              <a:latin typeface="Tahoma" pitchFamily="34" charset="0"/>
              <a:cs typeface="Tahoma" pitchFamily="34" charset="0"/>
            </a:endParaRPr>
          </a:p>
        </p:txBody>
      </p:sp>
      <p:sp>
        <p:nvSpPr>
          <p:cNvPr id="5" name="Rectangle 4"/>
          <p:cNvSpPr/>
          <p:nvPr/>
        </p:nvSpPr>
        <p:spPr>
          <a:xfrm>
            <a:off x="1371600" y="914400"/>
            <a:ext cx="6858000" cy="923330"/>
          </a:xfrm>
          <a:prstGeom prst="rect">
            <a:avLst/>
          </a:prstGeom>
        </p:spPr>
        <p:txBody>
          <a:bodyPr wrap="square">
            <a:spAutoFit/>
          </a:bodyPr>
          <a:lstStyle/>
          <a:p>
            <a:pPr marL="274320" indent="-274320" algn="ctr" fontAlgn="auto">
              <a:spcAft>
                <a:spcPts val="0"/>
              </a:spcAft>
              <a:defRPr/>
            </a:pPr>
            <a:r>
              <a:rPr lang="mk-MK" sz="1800" b="1" kern="0" noProof="1">
                <a:solidFill>
                  <a:schemeClr val="accent6">
                    <a:lumMod val="90000"/>
                    <a:lumOff val="10000"/>
                  </a:schemeClr>
                </a:solidFill>
                <a:latin typeface="Tahoma" pitchFamily="34" charset="0"/>
                <a:cs typeface="Tahoma" pitchFamily="34" charset="0"/>
              </a:rPr>
              <a:t>Делови од </a:t>
            </a:r>
            <a:r>
              <a:rPr lang="en-US" sz="1800" b="1" kern="0" noProof="1">
                <a:solidFill>
                  <a:schemeClr val="accent6">
                    <a:lumMod val="90000"/>
                    <a:lumOff val="10000"/>
                  </a:schemeClr>
                </a:solidFill>
                <a:latin typeface="Tahoma" pitchFamily="34" charset="0"/>
                <a:cs typeface="Tahoma" pitchFamily="34" charset="0"/>
              </a:rPr>
              <a:t>Закон</a:t>
            </a:r>
            <a:r>
              <a:rPr lang="mk-MK" sz="1800" b="1" kern="0" noProof="1">
                <a:solidFill>
                  <a:schemeClr val="accent6">
                    <a:lumMod val="90000"/>
                    <a:lumOff val="10000"/>
                  </a:schemeClr>
                </a:solidFill>
                <a:latin typeface="Tahoma" pitchFamily="34" charset="0"/>
                <a:cs typeface="Tahoma" pitchFamily="34" charset="0"/>
              </a:rPr>
              <a:t>от</a:t>
            </a:r>
            <a:r>
              <a:rPr lang="en-US" sz="1800" b="1" kern="0" noProof="1">
                <a:solidFill>
                  <a:schemeClr val="accent6">
                    <a:lumMod val="90000"/>
                    <a:lumOff val="10000"/>
                  </a:schemeClr>
                </a:solidFill>
                <a:latin typeface="Tahoma" pitchFamily="34" charset="0"/>
                <a:cs typeface="Tahoma" pitchFamily="34" charset="0"/>
              </a:rPr>
              <a:t> за девизно </a:t>
            </a:r>
            <a:r>
              <a:rPr lang="en-US" sz="1800" b="1" kern="0" noProof="1" smtClean="0">
                <a:solidFill>
                  <a:schemeClr val="accent6">
                    <a:lumMod val="90000"/>
                    <a:lumOff val="10000"/>
                  </a:schemeClr>
                </a:solidFill>
                <a:latin typeface="Tahoma" pitchFamily="34" charset="0"/>
                <a:cs typeface="Tahoma" pitchFamily="34" charset="0"/>
              </a:rPr>
              <a:t>работење</a:t>
            </a:r>
            <a:r>
              <a:rPr lang="mk-MK" sz="1800" b="1" kern="0" noProof="1">
                <a:solidFill>
                  <a:schemeClr val="accent6">
                    <a:lumMod val="90000"/>
                    <a:lumOff val="10000"/>
                  </a:schemeClr>
                </a:solidFill>
                <a:latin typeface="Tahoma" pitchFamily="34" charset="0"/>
                <a:cs typeface="Tahoma" pitchFamily="34" charset="0"/>
              </a:rPr>
              <a:t> </a:t>
            </a:r>
            <a:r>
              <a:rPr lang="mk-MK" sz="1800" b="1" kern="0" noProof="1" smtClean="0">
                <a:solidFill>
                  <a:schemeClr val="accent6">
                    <a:lumMod val="90000"/>
                    <a:lumOff val="10000"/>
                  </a:schemeClr>
                </a:solidFill>
                <a:latin typeface="Tahoma" pitchFamily="34" charset="0"/>
                <a:cs typeface="Tahoma" pitchFamily="34" charset="0"/>
              </a:rPr>
              <a:t>коишто </a:t>
            </a:r>
            <a:r>
              <a:rPr lang="mk-MK" sz="1800" b="1" kern="0" noProof="1">
                <a:solidFill>
                  <a:schemeClr val="accent6">
                    <a:lumMod val="90000"/>
                    <a:lumOff val="10000"/>
                  </a:schemeClr>
                </a:solidFill>
                <a:latin typeface="Tahoma" pitchFamily="34" charset="0"/>
                <a:cs typeface="Tahoma" pitchFamily="34" charset="0"/>
              </a:rPr>
              <a:t>ги регулираат кредитните </a:t>
            </a:r>
            <a:r>
              <a:rPr lang="mk-MK" sz="1800" b="1" kern="0" noProof="1" smtClean="0">
                <a:solidFill>
                  <a:schemeClr val="accent6">
                    <a:lumMod val="90000"/>
                    <a:lumOff val="10000"/>
                  </a:schemeClr>
                </a:solidFill>
                <a:latin typeface="Tahoma" pitchFamily="34" charset="0"/>
                <a:cs typeface="Tahoma" pitchFamily="34" charset="0"/>
              </a:rPr>
              <a:t>работи</a:t>
            </a:r>
          </a:p>
          <a:p>
            <a:pPr marL="274320" indent="-274320" algn="ctr" fontAlgn="auto">
              <a:spcAft>
                <a:spcPts val="0"/>
              </a:spcAft>
              <a:defRPr/>
            </a:pPr>
            <a:r>
              <a:rPr lang="mk-MK" sz="1800" b="1" kern="0" noProof="1" smtClean="0">
                <a:solidFill>
                  <a:schemeClr val="accent6">
                    <a:lumMod val="90000"/>
                    <a:lumOff val="10000"/>
                  </a:schemeClr>
                </a:solidFill>
                <a:latin typeface="Tahoma" pitchFamily="34" charset="0"/>
                <a:cs typeface="Tahoma" pitchFamily="34" charset="0"/>
              </a:rPr>
              <a:t>(2)</a:t>
            </a:r>
            <a:endParaRPr lang="en-US" sz="1800" b="1" kern="0" noProof="1">
              <a:solidFill>
                <a:schemeClr val="accent6">
                  <a:lumMod val="90000"/>
                  <a:lumOff val="10000"/>
                </a:schemeClr>
              </a:solidFill>
              <a:latin typeface="Tahoma" pitchFamily="34" charset="0"/>
              <a:cs typeface="Tahoma" pitchFamily="34" charset="0"/>
            </a:endParaRPr>
          </a:p>
        </p:txBody>
      </p:sp>
    </p:spTree>
    <p:extLst>
      <p:ext uri="{BB962C8B-B14F-4D97-AF65-F5344CB8AC3E}">
        <p14:creationId xmlns:p14="http://schemas.microsoft.com/office/powerpoint/2010/main" val="31394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914400"/>
            <a:ext cx="6858000" cy="923330"/>
          </a:xfrm>
          <a:prstGeom prst="rect">
            <a:avLst/>
          </a:prstGeom>
        </p:spPr>
        <p:txBody>
          <a:bodyPr wrap="square">
            <a:spAutoFit/>
          </a:bodyPr>
          <a:lstStyle/>
          <a:p>
            <a:pPr marL="274320" indent="-274320" algn="ctr" fontAlgn="auto">
              <a:spcAft>
                <a:spcPts val="0"/>
              </a:spcAft>
              <a:defRPr/>
            </a:pPr>
            <a:r>
              <a:rPr lang="mk-MK" sz="1800" b="1" kern="0" noProof="1">
                <a:solidFill>
                  <a:schemeClr val="accent6">
                    <a:lumMod val="90000"/>
                    <a:lumOff val="10000"/>
                  </a:schemeClr>
                </a:solidFill>
                <a:latin typeface="Tahoma" pitchFamily="34" charset="0"/>
                <a:cs typeface="Tahoma" pitchFamily="34" charset="0"/>
              </a:rPr>
              <a:t>Делови од </a:t>
            </a:r>
            <a:r>
              <a:rPr lang="en-US" sz="1800" b="1" kern="0" noProof="1">
                <a:solidFill>
                  <a:schemeClr val="accent6">
                    <a:lumMod val="90000"/>
                    <a:lumOff val="10000"/>
                  </a:schemeClr>
                </a:solidFill>
                <a:latin typeface="Tahoma" pitchFamily="34" charset="0"/>
                <a:cs typeface="Tahoma" pitchFamily="34" charset="0"/>
              </a:rPr>
              <a:t>Закон</a:t>
            </a:r>
            <a:r>
              <a:rPr lang="mk-MK" sz="1800" b="1" kern="0" noProof="1">
                <a:solidFill>
                  <a:schemeClr val="accent6">
                    <a:lumMod val="90000"/>
                    <a:lumOff val="10000"/>
                  </a:schemeClr>
                </a:solidFill>
                <a:latin typeface="Tahoma" pitchFamily="34" charset="0"/>
                <a:cs typeface="Tahoma" pitchFamily="34" charset="0"/>
              </a:rPr>
              <a:t>от</a:t>
            </a:r>
            <a:r>
              <a:rPr lang="en-US" sz="1800" b="1" kern="0" noProof="1">
                <a:solidFill>
                  <a:schemeClr val="accent6">
                    <a:lumMod val="90000"/>
                    <a:lumOff val="10000"/>
                  </a:schemeClr>
                </a:solidFill>
                <a:latin typeface="Tahoma" pitchFamily="34" charset="0"/>
                <a:cs typeface="Tahoma" pitchFamily="34" charset="0"/>
              </a:rPr>
              <a:t> за девизно </a:t>
            </a:r>
            <a:r>
              <a:rPr lang="en-US" sz="1800" b="1" kern="0" noProof="1" smtClean="0">
                <a:solidFill>
                  <a:schemeClr val="accent6">
                    <a:lumMod val="90000"/>
                    <a:lumOff val="10000"/>
                  </a:schemeClr>
                </a:solidFill>
                <a:latin typeface="Tahoma" pitchFamily="34" charset="0"/>
                <a:cs typeface="Tahoma" pitchFamily="34" charset="0"/>
              </a:rPr>
              <a:t>работење</a:t>
            </a:r>
            <a:r>
              <a:rPr lang="mk-MK" sz="1800" b="1" kern="0" noProof="1">
                <a:solidFill>
                  <a:schemeClr val="accent6">
                    <a:lumMod val="90000"/>
                    <a:lumOff val="10000"/>
                  </a:schemeClr>
                </a:solidFill>
                <a:latin typeface="Tahoma" pitchFamily="34" charset="0"/>
                <a:cs typeface="Tahoma" pitchFamily="34" charset="0"/>
              </a:rPr>
              <a:t> </a:t>
            </a:r>
            <a:r>
              <a:rPr lang="mk-MK" sz="1800" b="1" kern="0" noProof="1" smtClean="0">
                <a:solidFill>
                  <a:schemeClr val="accent6">
                    <a:lumMod val="90000"/>
                    <a:lumOff val="10000"/>
                  </a:schemeClr>
                </a:solidFill>
                <a:latin typeface="Tahoma" pitchFamily="34" charset="0"/>
                <a:cs typeface="Tahoma" pitchFamily="34" charset="0"/>
              </a:rPr>
              <a:t>коишто </a:t>
            </a:r>
            <a:r>
              <a:rPr lang="mk-MK" sz="1800" b="1" kern="0" noProof="1">
                <a:solidFill>
                  <a:schemeClr val="accent6">
                    <a:lumMod val="90000"/>
                    <a:lumOff val="10000"/>
                  </a:schemeClr>
                </a:solidFill>
                <a:latin typeface="Tahoma" pitchFamily="34" charset="0"/>
                <a:cs typeface="Tahoma" pitchFamily="34" charset="0"/>
              </a:rPr>
              <a:t>ги регулираат кредитните </a:t>
            </a:r>
            <a:r>
              <a:rPr lang="mk-MK" sz="1800" b="1" kern="0" noProof="1" smtClean="0">
                <a:solidFill>
                  <a:schemeClr val="accent6">
                    <a:lumMod val="90000"/>
                    <a:lumOff val="10000"/>
                  </a:schemeClr>
                </a:solidFill>
                <a:latin typeface="Tahoma" pitchFamily="34" charset="0"/>
                <a:cs typeface="Tahoma" pitchFamily="34" charset="0"/>
              </a:rPr>
              <a:t>работи</a:t>
            </a:r>
          </a:p>
          <a:p>
            <a:pPr marL="274320" indent="-274320" algn="ctr" fontAlgn="auto">
              <a:spcAft>
                <a:spcPts val="0"/>
              </a:spcAft>
              <a:defRPr/>
            </a:pPr>
            <a:r>
              <a:rPr lang="mk-MK" sz="1800" b="1" kern="0" noProof="1">
                <a:solidFill>
                  <a:schemeClr val="accent6">
                    <a:lumMod val="90000"/>
                    <a:lumOff val="10000"/>
                  </a:schemeClr>
                </a:solidFill>
                <a:latin typeface="Tahoma" pitchFamily="34" charset="0"/>
                <a:cs typeface="Tahoma" pitchFamily="34" charset="0"/>
              </a:rPr>
              <a:t>(</a:t>
            </a:r>
            <a:r>
              <a:rPr lang="mk-MK" sz="1800" b="1" kern="0" noProof="1" smtClean="0">
                <a:solidFill>
                  <a:schemeClr val="accent6">
                    <a:lumMod val="90000"/>
                    <a:lumOff val="10000"/>
                  </a:schemeClr>
                </a:solidFill>
                <a:latin typeface="Tahoma" pitchFamily="34" charset="0"/>
                <a:cs typeface="Tahoma" pitchFamily="34" charset="0"/>
              </a:rPr>
              <a:t>3)</a:t>
            </a:r>
            <a:endParaRPr lang="en-US" sz="1800" b="1" kern="0" noProof="1">
              <a:solidFill>
                <a:schemeClr val="accent6">
                  <a:lumMod val="90000"/>
                  <a:lumOff val="10000"/>
                </a:schemeClr>
              </a:solidFill>
              <a:latin typeface="Tahoma" pitchFamily="34" charset="0"/>
              <a:cs typeface="Tahoma" pitchFamily="34" charset="0"/>
            </a:endParaRPr>
          </a:p>
        </p:txBody>
      </p:sp>
      <p:sp>
        <p:nvSpPr>
          <p:cNvPr id="3" name="Rectangle 2"/>
          <p:cNvSpPr/>
          <p:nvPr/>
        </p:nvSpPr>
        <p:spPr>
          <a:xfrm>
            <a:off x="457200" y="2057400"/>
            <a:ext cx="8153400" cy="3831818"/>
          </a:xfrm>
          <a:prstGeom prst="rect">
            <a:avLst/>
          </a:prstGeom>
          <a:noFill/>
          <a:effectLst>
            <a:glow rad="139700">
              <a:schemeClr val="accent1">
                <a:satMod val="175000"/>
                <a:alpha val="40000"/>
              </a:schemeClr>
            </a:glow>
            <a:outerShdw blurRad="63500" sx="102000" sy="102000" algn="ctr" rotWithShape="0">
              <a:prstClr val="black">
                <a:alpha val="40000"/>
              </a:prstClr>
            </a:outerShdw>
          </a:effectLst>
          <a:scene3d>
            <a:camera prst="orthographicFront"/>
            <a:lightRig rig="threePt" dir="t"/>
          </a:scene3d>
          <a:sp3d>
            <a:bevelT w="139700" prst="cross"/>
          </a:sp3d>
        </p:spPr>
        <p:txBody>
          <a:bodyPr wrap="square">
            <a:spAutoFit/>
          </a:bodyPr>
          <a:lstStyle/>
          <a:p>
            <a:pPr marL="274320" indent="-274320" algn="just" fontAlgn="auto">
              <a:spcAft>
                <a:spcPts val="0"/>
              </a:spcAft>
              <a:buFont typeface="Wingdings 2"/>
              <a:buChar char=""/>
              <a:defRPr/>
            </a:pPr>
            <a:r>
              <a:rPr lang="mk-MK" sz="1800" b="1" noProof="1" smtClean="0">
                <a:solidFill>
                  <a:schemeClr val="accent6">
                    <a:lumMod val="90000"/>
                    <a:lumOff val="10000"/>
                  </a:schemeClr>
                </a:solidFill>
                <a:latin typeface="Tahoma" pitchFamily="34" charset="0"/>
                <a:cs typeface="Tahoma" pitchFamily="34" charset="0"/>
              </a:rPr>
              <a:t>член </a:t>
            </a:r>
            <a:r>
              <a:rPr lang="en-US" sz="1800" b="1" noProof="1" smtClean="0">
                <a:solidFill>
                  <a:schemeClr val="accent6">
                    <a:lumMod val="90000"/>
                    <a:lumOff val="10000"/>
                  </a:schemeClr>
                </a:solidFill>
                <a:latin typeface="Tahoma" pitchFamily="34" charset="0"/>
                <a:cs typeface="Tahoma" pitchFamily="34" charset="0"/>
              </a:rPr>
              <a:t>42</a:t>
            </a:r>
            <a:r>
              <a:rPr lang="mk-MK" sz="1800" b="1" noProof="1" smtClean="0">
                <a:solidFill>
                  <a:schemeClr val="accent6">
                    <a:lumMod val="90000"/>
                    <a:lumOff val="10000"/>
                  </a:schemeClr>
                </a:solidFill>
                <a:latin typeface="Tahoma" pitchFamily="34" charset="0"/>
                <a:cs typeface="Tahoma" pitchFamily="34" charset="0"/>
              </a:rPr>
              <a:t> </a:t>
            </a:r>
            <a:r>
              <a:rPr lang="mk-MK" sz="1800" noProof="1" smtClean="0">
                <a:solidFill>
                  <a:schemeClr val="accent6">
                    <a:lumMod val="90000"/>
                    <a:lumOff val="10000"/>
                  </a:schemeClr>
                </a:solidFill>
                <a:latin typeface="Tahoma" pitchFamily="34" charset="0"/>
                <a:cs typeface="Tahoma" pitchFamily="34" charset="0"/>
              </a:rPr>
              <a:t>од Законот: </a:t>
            </a:r>
            <a:r>
              <a:rPr lang="mk-MK" sz="1800" b="1" noProof="1" smtClean="0">
                <a:solidFill>
                  <a:schemeClr val="accent6">
                    <a:lumMod val="90000"/>
                    <a:lumOff val="10000"/>
                  </a:schemeClr>
                </a:solidFill>
                <a:latin typeface="Tahoma" pitchFamily="34" charset="0"/>
                <a:cs typeface="Tahoma" pitchFamily="34" charset="0"/>
              </a:rPr>
              <a:t>Известување за кредитни трансакции</a:t>
            </a:r>
          </a:p>
          <a:p>
            <a:pPr algn="just"/>
            <a:r>
              <a:rPr lang="mk-MK" sz="1500" dirty="0" smtClean="0">
                <a:solidFill>
                  <a:schemeClr val="accent6">
                    <a:lumMod val="90000"/>
                    <a:lumOff val="10000"/>
                  </a:schemeClr>
                </a:solidFill>
                <a:latin typeface="Tahoma" pitchFamily="34" charset="0"/>
                <a:cs typeface="Tahoma" pitchFamily="34" charset="0"/>
              </a:rPr>
              <a:t>Резидентите се должни да поднесуваат извештај за сите кредитни трансакции склучени со </a:t>
            </a:r>
            <a:r>
              <a:rPr lang="mk-MK" sz="1500" dirty="0" err="1" smtClean="0">
                <a:solidFill>
                  <a:schemeClr val="accent6">
                    <a:lumMod val="90000"/>
                    <a:lumOff val="10000"/>
                  </a:schemeClr>
                </a:solidFill>
                <a:latin typeface="Tahoma" pitchFamily="34" charset="0"/>
                <a:cs typeface="Tahoma" pitchFamily="34" charset="0"/>
              </a:rPr>
              <a:t>нерезиденти</a:t>
            </a:r>
            <a:r>
              <a:rPr lang="mk-MK" sz="1500" dirty="0" smtClean="0">
                <a:solidFill>
                  <a:schemeClr val="accent6">
                    <a:lumMod val="90000"/>
                    <a:lumOff val="10000"/>
                  </a:schemeClr>
                </a:solidFill>
                <a:latin typeface="Tahoma" pitchFamily="34" charset="0"/>
                <a:cs typeface="Tahoma" pitchFamily="34" charset="0"/>
              </a:rPr>
              <a:t>.</a:t>
            </a:r>
            <a:endParaRPr lang="en-US" sz="1500" dirty="0" smtClean="0">
              <a:solidFill>
                <a:schemeClr val="accent6">
                  <a:lumMod val="90000"/>
                  <a:lumOff val="10000"/>
                </a:schemeClr>
              </a:solidFill>
              <a:latin typeface="Tahoma" pitchFamily="34" charset="0"/>
              <a:cs typeface="Tahoma" pitchFamily="34" charset="0"/>
            </a:endParaRPr>
          </a:p>
          <a:p>
            <a:pPr algn="just"/>
            <a:r>
              <a:rPr lang="mk-MK" sz="1500" dirty="0" smtClean="0">
                <a:solidFill>
                  <a:schemeClr val="accent6">
                    <a:lumMod val="90000"/>
                    <a:lumOff val="10000"/>
                  </a:schemeClr>
                </a:solidFill>
                <a:latin typeface="Tahoma" pitchFamily="34" charset="0"/>
                <a:cs typeface="Tahoma" pitchFamily="34" charset="0"/>
              </a:rPr>
              <a:t>Народната банка на Република Македонија ги пропишува начинот и условите за поднесување извештаи за склучените кредитни работи.</a:t>
            </a:r>
            <a:endParaRPr lang="en-US" sz="1500" dirty="0" smtClean="0">
              <a:solidFill>
                <a:schemeClr val="accent6">
                  <a:lumMod val="90000"/>
                  <a:lumOff val="10000"/>
                </a:schemeClr>
              </a:solidFill>
              <a:latin typeface="Tahoma" pitchFamily="34" charset="0"/>
              <a:cs typeface="Tahoma" pitchFamily="34" charset="0"/>
            </a:endParaRPr>
          </a:p>
          <a:p>
            <a:pPr algn="just"/>
            <a:r>
              <a:rPr lang="mk-MK" sz="1500" dirty="0" smtClean="0">
                <a:solidFill>
                  <a:schemeClr val="accent6">
                    <a:lumMod val="90000"/>
                    <a:lumOff val="10000"/>
                  </a:schemeClr>
                </a:solidFill>
                <a:latin typeface="Tahoma" pitchFamily="34" charset="0"/>
                <a:cs typeface="Tahoma" pitchFamily="34" charset="0"/>
              </a:rPr>
              <a:t>За потребите на известување, како кредитни работи според овој </a:t>
            </a:r>
            <a:r>
              <a:rPr lang="mk-MK" sz="1500" dirty="0">
                <a:solidFill>
                  <a:schemeClr val="accent6">
                    <a:lumMod val="90000"/>
                    <a:lumOff val="10000"/>
                  </a:schemeClr>
                </a:solidFill>
                <a:latin typeface="Tahoma" pitchFamily="34" charset="0"/>
                <a:cs typeface="Tahoma" pitchFamily="34" charset="0"/>
              </a:rPr>
              <a:t>за</a:t>
            </a:r>
            <a:r>
              <a:rPr lang="mk-MK" sz="1500" dirty="0" smtClean="0">
                <a:solidFill>
                  <a:schemeClr val="accent6">
                    <a:lumMod val="90000"/>
                    <a:lumOff val="10000"/>
                  </a:schemeClr>
                </a:solidFill>
                <a:latin typeface="Tahoma" pitchFamily="34" charset="0"/>
                <a:cs typeface="Tahoma" pitchFamily="34" charset="0"/>
              </a:rPr>
              <a:t>кон се сметаат и следниве трансакции меѓу резидентите и </a:t>
            </a:r>
            <a:r>
              <a:rPr lang="mk-MK" sz="1500" dirty="0" err="1" smtClean="0">
                <a:solidFill>
                  <a:schemeClr val="accent6">
                    <a:lumMod val="90000"/>
                    <a:lumOff val="10000"/>
                  </a:schemeClr>
                </a:solidFill>
                <a:latin typeface="Tahoma" pitchFamily="34" charset="0"/>
                <a:cs typeface="Tahoma" pitchFamily="34" charset="0"/>
              </a:rPr>
              <a:t>нерезидентите</a:t>
            </a:r>
            <a:r>
              <a:rPr lang="mk-MK" sz="1500" dirty="0" smtClean="0">
                <a:solidFill>
                  <a:schemeClr val="accent6">
                    <a:lumMod val="90000"/>
                    <a:lumOff val="10000"/>
                  </a:schemeClr>
                </a:solidFill>
                <a:latin typeface="Tahoma" pitchFamily="34" charset="0"/>
                <a:cs typeface="Tahoma" pitchFamily="34" charset="0"/>
              </a:rPr>
              <a:t>:</a:t>
            </a:r>
          </a:p>
          <a:p>
            <a:pPr marL="225425" indent="-225425" algn="just">
              <a:buFont typeface="+mj-lt"/>
              <a:buAutoNum type="arabicParenR"/>
            </a:pPr>
            <a:r>
              <a:rPr lang="mk-MK" sz="1500" dirty="0" smtClean="0">
                <a:solidFill>
                  <a:schemeClr val="accent6">
                    <a:lumMod val="90000"/>
                    <a:lumOff val="10000"/>
                  </a:schemeClr>
                </a:solidFill>
                <a:latin typeface="Tahoma" pitchFamily="34" charset="0"/>
                <a:cs typeface="Tahoma" pitchFamily="34" charset="0"/>
              </a:rPr>
              <a:t>Трансакции чиј предмет е купување или продажба, односно вршење одредени услуги, ако плаќањето за стоката, односно на услугите врз основа на таквите работи, не се извршени во рок од една година по доставувањето на стоката, односно понудата на услугата;</a:t>
            </a:r>
            <a:endParaRPr lang="en-US" sz="1500" dirty="0" smtClean="0">
              <a:solidFill>
                <a:schemeClr val="accent6">
                  <a:lumMod val="90000"/>
                  <a:lumOff val="10000"/>
                </a:schemeClr>
              </a:solidFill>
              <a:latin typeface="Tahoma" pitchFamily="34" charset="0"/>
              <a:cs typeface="Tahoma" pitchFamily="34" charset="0"/>
            </a:endParaRPr>
          </a:p>
          <a:p>
            <a:pPr marL="225425" indent="-225425" algn="just">
              <a:buFont typeface="+mj-lt"/>
              <a:buAutoNum type="arabicParenR"/>
            </a:pPr>
            <a:r>
              <a:rPr lang="mk-MK" sz="1500" dirty="0" smtClean="0">
                <a:solidFill>
                  <a:schemeClr val="accent6">
                    <a:lumMod val="90000"/>
                    <a:lumOff val="10000"/>
                  </a:schemeClr>
                </a:solidFill>
                <a:latin typeface="Tahoma" pitchFamily="34" charset="0"/>
                <a:cs typeface="Tahoma" pitchFamily="34" charset="0"/>
              </a:rPr>
              <a:t>Трансакции чиј предмет е купување или продажба, односно вршење одредени услуги, ако плаќањето за стоката, односно на услугите врз основа на таквите работи, не се извршени во рок од една година по доставувањето на стоката, односно понудата на услугата; </a:t>
            </a:r>
            <a:endParaRPr lang="en-US" sz="1500" dirty="0" smtClean="0">
              <a:solidFill>
                <a:schemeClr val="accent6">
                  <a:lumMod val="90000"/>
                  <a:lumOff val="10000"/>
                </a:schemeClr>
              </a:solidFill>
              <a:latin typeface="Tahoma" pitchFamily="34" charset="0"/>
              <a:cs typeface="Tahoma" pitchFamily="34" charset="0"/>
            </a:endParaRPr>
          </a:p>
          <a:p>
            <a:pPr marL="225425" indent="-225425" algn="just">
              <a:buFont typeface="+mj-lt"/>
              <a:buAutoNum type="arabicParenR"/>
            </a:pPr>
            <a:r>
              <a:rPr lang="mk-MK" sz="1500" dirty="0" smtClean="0">
                <a:solidFill>
                  <a:schemeClr val="accent6">
                    <a:lumMod val="90000"/>
                    <a:lumOff val="10000"/>
                  </a:schemeClr>
                </a:solidFill>
                <a:latin typeface="Tahoma" pitchFamily="34" charset="0"/>
                <a:cs typeface="Tahoma" pitchFamily="34" charset="0"/>
              </a:rPr>
              <a:t>Давање и примање хипотеки и други форми на залог;</a:t>
            </a:r>
            <a:endParaRPr lang="en-US" sz="1500" dirty="0" smtClean="0">
              <a:solidFill>
                <a:schemeClr val="accent6">
                  <a:lumMod val="90000"/>
                  <a:lumOff val="10000"/>
                </a:schemeClr>
              </a:solidFill>
              <a:latin typeface="Tahoma" pitchFamily="34" charset="0"/>
              <a:cs typeface="Tahoma" pitchFamily="34" charset="0"/>
            </a:endParaRPr>
          </a:p>
        </p:txBody>
      </p:sp>
    </p:spTree>
    <p:extLst>
      <p:ext uri="{BB962C8B-B14F-4D97-AF65-F5344CB8AC3E}">
        <p14:creationId xmlns:p14="http://schemas.microsoft.com/office/powerpoint/2010/main" val="1393326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981200"/>
            <a:ext cx="8229600" cy="1938992"/>
          </a:xfrm>
          <a:prstGeom prst="rect">
            <a:avLst/>
          </a:prstGeom>
        </p:spPr>
        <p:txBody>
          <a:bodyPr wrap="square">
            <a:spAutoFit/>
          </a:bodyPr>
          <a:lstStyle/>
          <a:p>
            <a:pPr lvl="0" algn="just"/>
            <a:r>
              <a:rPr lang="mk-MK" sz="1500" dirty="0" smtClean="0">
                <a:solidFill>
                  <a:schemeClr val="accent6">
                    <a:lumMod val="90000"/>
                    <a:lumOff val="10000"/>
                  </a:schemeClr>
                </a:solidFill>
                <a:latin typeface="Tahoma" pitchFamily="34" charset="0"/>
                <a:cs typeface="Tahoma" pitchFamily="34" charset="0"/>
              </a:rPr>
              <a:t>4) Купување </a:t>
            </a:r>
            <a:r>
              <a:rPr lang="mk-MK" sz="1500" dirty="0">
                <a:solidFill>
                  <a:schemeClr val="accent6">
                    <a:lumMod val="90000"/>
                    <a:lumOff val="10000"/>
                  </a:schemeClr>
                </a:solidFill>
                <a:latin typeface="Tahoma" pitchFamily="34" charset="0"/>
                <a:cs typeface="Tahoma" pitchFamily="34" charset="0"/>
              </a:rPr>
              <a:t>на побарувања од правните односи меѓу резидентите, ако купувачот е </a:t>
            </a:r>
            <a:r>
              <a:rPr lang="mk-MK" sz="1500" dirty="0" err="1" smtClean="0">
                <a:solidFill>
                  <a:schemeClr val="accent6">
                    <a:lumMod val="90000"/>
                    <a:lumOff val="10000"/>
                  </a:schemeClr>
                </a:solidFill>
                <a:latin typeface="Tahoma" pitchFamily="34" charset="0"/>
                <a:cs typeface="Tahoma" pitchFamily="34" charset="0"/>
              </a:rPr>
              <a:t>нерезидент</a:t>
            </a:r>
            <a:r>
              <a:rPr lang="mk-MK" sz="1500" dirty="0" smtClean="0">
                <a:solidFill>
                  <a:schemeClr val="accent6">
                    <a:lumMod val="90000"/>
                    <a:lumOff val="10000"/>
                  </a:schemeClr>
                </a:solidFill>
                <a:latin typeface="Tahoma" pitchFamily="34" charset="0"/>
                <a:cs typeface="Tahoma" pitchFamily="34" charset="0"/>
              </a:rPr>
              <a:t>;</a:t>
            </a:r>
          </a:p>
          <a:p>
            <a:pPr lvl="0" algn="just"/>
            <a:r>
              <a:rPr lang="mk-MK" sz="1500" dirty="0" smtClean="0">
                <a:solidFill>
                  <a:schemeClr val="accent6">
                    <a:lumMod val="90000"/>
                    <a:lumOff val="10000"/>
                  </a:schemeClr>
                </a:solidFill>
                <a:latin typeface="Tahoma" pitchFamily="34" charset="0"/>
                <a:cs typeface="Tahoma" pitchFamily="34" charset="0"/>
              </a:rPr>
              <a:t>5) Купување </a:t>
            </a:r>
            <a:r>
              <a:rPr lang="mk-MK" sz="1500" dirty="0">
                <a:solidFill>
                  <a:schemeClr val="accent6">
                    <a:lumMod val="90000"/>
                    <a:lumOff val="10000"/>
                  </a:schemeClr>
                </a:solidFill>
                <a:latin typeface="Tahoma" pitchFamily="34" charset="0"/>
                <a:cs typeface="Tahoma" pitchFamily="34" charset="0"/>
              </a:rPr>
              <a:t>на побарувања од правните односи меѓу </a:t>
            </a:r>
            <a:r>
              <a:rPr lang="mk-MK" sz="1500" dirty="0" err="1">
                <a:solidFill>
                  <a:schemeClr val="accent6">
                    <a:lumMod val="90000"/>
                    <a:lumOff val="10000"/>
                  </a:schemeClr>
                </a:solidFill>
                <a:latin typeface="Tahoma" pitchFamily="34" charset="0"/>
                <a:cs typeface="Tahoma" pitchFamily="34" charset="0"/>
              </a:rPr>
              <a:t>нерезидентите</a:t>
            </a:r>
            <a:r>
              <a:rPr lang="mk-MK" sz="1500" dirty="0">
                <a:solidFill>
                  <a:schemeClr val="accent6">
                    <a:lumMod val="90000"/>
                    <a:lumOff val="10000"/>
                  </a:schemeClr>
                </a:solidFill>
                <a:latin typeface="Tahoma" pitchFamily="34" charset="0"/>
                <a:cs typeface="Tahoma" pitchFamily="34" charset="0"/>
              </a:rPr>
              <a:t>, ако</a:t>
            </a:r>
            <a:r>
              <a:rPr lang="en-US" sz="1500" dirty="0">
                <a:solidFill>
                  <a:schemeClr val="accent6">
                    <a:lumMod val="90000"/>
                    <a:lumOff val="10000"/>
                  </a:schemeClr>
                </a:solidFill>
                <a:latin typeface="Tahoma" pitchFamily="34" charset="0"/>
                <a:cs typeface="Tahoma" pitchFamily="34" charset="0"/>
              </a:rPr>
              <a:t> </a:t>
            </a:r>
            <a:r>
              <a:rPr lang="mk-MK" sz="1500" dirty="0">
                <a:solidFill>
                  <a:schemeClr val="accent6">
                    <a:lumMod val="90000"/>
                    <a:lumOff val="10000"/>
                  </a:schemeClr>
                </a:solidFill>
                <a:latin typeface="Tahoma" pitchFamily="34" charset="0"/>
                <a:cs typeface="Tahoma" pitchFamily="34" charset="0"/>
              </a:rPr>
              <a:t>купувачот е резидент.</a:t>
            </a:r>
          </a:p>
          <a:p>
            <a:pPr lvl="0" algn="just"/>
            <a:r>
              <a:rPr lang="mk-MK" sz="1500" dirty="0">
                <a:solidFill>
                  <a:schemeClr val="accent6">
                    <a:lumMod val="90000"/>
                    <a:lumOff val="10000"/>
                  </a:schemeClr>
                </a:solidFill>
                <a:latin typeface="Tahoma" pitchFamily="34" charset="0"/>
                <a:cs typeface="Tahoma" pitchFamily="34" charset="0"/>
              </a:rPr>
              <a:t>За потребите на известувањето, Народната банка на Република Македонија може </a:t>
            </a:r>
            <a:r>
              <a:rPr lang="mk-MK" sz="1500" dirty="0" smtClean="0">
                <a:solidFill>
                  <a:schemeClr val="accent6">
                    <a:lumMod val="90000"/>
                    <a:lumOff val="10000"/>
                  </a:schemeClr>
                </a:solidFill>
                <a:latin typeface="Tahoma" pitchFamily="34" charset="0"/>
                <a:cs typeface="Tahoma" pitchFamily="34" charset="0"/>
              </a:rPr>
              <a:t>и </a:t>
            </a:r>
            <a:r>
              <a:rPr lang="mk-MK" sz="1500" dirty="0">
                <a:solidFill>
                  <a:schemeClr val="accent6">
                    <a:lumMod val="90000"/>
                    <a:lumOff val="10000"/>
                  </a:schemeClr>
                </a:solidFill>
                <a:latin typeface="Tahoma" pitchFamily="34" charset="0"/>
                <a:cs typeface="Tahoma" pitchFamily="34" charset="0"/>
              </a:rPr>
              <a:t>други работи меѓу резидентите и </a:t>
            </a:r>
            <a:r>
              <a:rPr lang="mk-MK" sz="1500" dirty="0" err="1">
                <a:solidFill>
                  <a:schemeClr val="accent6">
                    <a:lumMod val="90000"/>
                    <a:lumOff val="10000"/>
                  </a:schemeClr>
                </a:solidFill>
                <a:latin typeface="Tahoma" pitchFamily="34" charset="0"/>
                <a:cs typeface="Tahoma" pitchFamily="34" charset="0"/>
              </a:rPr>
              <a:t>нерезиденти</a:t>
            </a:r>
            <a:r>
              <a:rPr lang="mk-MK" sz="1500" dirty="0">
                <a:solidFill>
                  <a:schemeClr val="accent6">
                    <a:lumMod val="90000"/>
                    <a:lumOff val="10000"/>
                  </a:schemeClr>
                </a:solidFill>
                <a:latin typeface="Tahoma" pitchFamily="34" charset="0"/>
                <a:cs typeface="Tahoma" pitchFamily="34" charset="0"/>
              </a:rPr>
              <a:t> кои според економската намена имаат карактер на кредитна трансакција, односно заем врз основа на договор за </a:t>
            </a:r>
            <a:r>
              <a:rPr lang="mk-MK" sz="1500" dirty="0" err="1" smtClean="0">
                <a:solidFill>
                  <a:schemeClr val="accent6">
                    <a:lumMod val="90000"/>
                    <a:lumOff val="10000"/>
                  </a:schemeClr>
                </a:solidFill>
                <a:latin typeface="Tahoma" pitchFamily="34" charset="0"/>
                <a:cs typeface="Tahoma" pitchFamily="34" charset="0"/>
              </a:rPr>
              <a:t>позајмување</a:t>
            </a:r>
            <a:r>
              <a:rPr lang="mk-MK" sz="1500" dirty="0" smtClean="0">
                <a:solidFill>
                  <a:schemeClr val="accent6">
                    <a:lumMod val="90000"/>
                    <a:lumOff val="10000"/>
                  </a:schemeClr>
                </a:solidFill>
                <a:latin typeface="Tahoma" pitchFamily="34" charset="0"/>
                <a:cs typeface="Tahoma" pitchFamily="34" charset="0"/>
              </a:rPr>
              <a:t>, </a:t>
            </a:r>
            <a:r>
              <a:rPr lang="mk-MK" sz="1500" dirty="0">
                <a:solidFill>
                  <a:schemeClr val="accent6">
                    <a:lumMod val="90000"/>
                    <a:lumOff val="10000"/>
                  </a:schemeClr>
                </a:solidFill>
                <a:latin typeface="Tahoma" pitchFamily="34" charset="0"/>
                <a:cs typeface="Tahoma" pitchFamily="34" charset="0"/>
              </a:rPr>
              <a:t>да ги утврди како кредитни трансакции.</a:t>
            </a:r>
            <a:endParaRPr lang="en-US" sz="1500" dirty="0">
              <a:solidFill>
                <a:schemeClr val="accent6">
                  <a:lumMod val="90000"/>
                  <a:lumOff val="10000"/>
                </a:schemeClr>
              </a:solidFill>
              <a:latin typeface="Tahoma" pitchFamily="34" charset="0"/>
              <a:cs typeface="Tahoma" pitchFamily="34" charset="0"/>
            </a:endParaRPr>
          </a:p>
        </p:txBody>
      </p:sp>
      <p:sp>
        <p:nvSpPr>
          <p:cNvPr id="4" name="TextBox 3"/>
          <p:cNvSpPr txBox="1"/>
          <p:nvPr/>
        </p:nvSpPr>
        <p:spPr>
          <a:xfrm>
            <a:off x="304800" y="1066800"/>
            <a:ext cx="2971800" cy="661720"/>
          </a:xfrm>
          <a:prstGeom prst="rect">
            <a:avLst/>
          </a:prstGeom>
          <a:noFill/>
        </p:spPr>
        <p:txBody>
          <a:bodyPr wrap="square" rtlCol="0">
            <a:spAutoFit/>
          </a:bodyPr>
          <a:lstStyle/>
          <a:p>
            <a:r>
              <a:rPr lang="mk-MK" sz="900" b="1" dirty="0" smtClean="0">
                <a:solidFill>
                  <a:schemeClr val="accent6">
                    <a:lumMod val="90000"/>
                    <a:lumOff val="10000"/>
                  </a:schemeClr>
                </a:solidFill>
                <a:latin typeface="Tahoma" pitchFamily="34" charset="0"/>
                <a:cs typeface="Tahoma" pitchFamily="34" charset="0"/>
              </a:rPr>
              <a:t>Продолжува</a:t>
            </a:r>
            <a:r>
              <a:rPr lang="mk-MK" sz="1050" b="1" dirty="0" smtClean="0">
                <a:solidFill>
                  <a:schemeClr val="accent6">
                    <a:lumMod val="90000"/>
                    <a:lumOff val="10000"/>
                  </a:schemeClr>
                </a:solidFill>
                <a:latin typeface="Tahoma" pitchFamily="34" charset="0"/>
                <a:cs typeface="Tahoma" pitchFamily="34" charset="0"/>
              </a:rPr>
              <a:t>... </a:t>
            </a:r>
          </a:p>
          <a:p>
            <a:endParaRPr lang="mk-MK" sz="1050" b="1" dirty="0">
              <a:solidFill>
                <a:schemeClr val="accent6">
                  <a:lumMod val="90000"/>
                  <a:lumOff val="10000"/>
                </a:schemeClr>
              </a:solidFill>
              <a:latin typeface="Tahoma" pitchFamily="34" charset="0"/>
              <a:cs typeface="Tahoma" pitchFamily="34" charset="0"/>
            </a:endParaRPr>
          </a:p>
          <a:p>
            <a:r>
              <a:rPr lang="mk-MK" sz="1600" b="1" dirty="0" smtClean="0">
                <a:solidFill>
                  <a:schemeClr val="accent6">
                    <a:lumMod val="90000"/>
                    <a:lumOff val="10000"/>
                  </a:schemeClr>
                </a:solidFill>
                <a:latin typeface="Tahoma" pitchFamily="34" charset="0"/>
                <a:cs typeface="Tahoma" pitchFamily="34" charset="0"/>
              </a:rPr>
              <a:t>Член 42</a:t>
            </a:r>
            <a:endParaRPr lang="en-US" sz="1600" b="1" dirty="0">
              <a:solidFill>
                <a:schemeClr val="accent6">
                  <a:lumMod val="90000"/>
                  <a:lumOff val="10000"/>
                </a:schemeClr>
              </a:solidFill>
            </a:endParaRPr>
          </a:p>
        </p:txBody>
      </p:sp>
    </p:spTree>
    <p:extLst>
      <p:ext uri="{BB962C8B-B14F-4D97-AF65-F5344CB8AC3E}">
        <p14:creationId xmlns:p14="http://schemas.microsoft.com/office/powerpoint/2010/main" val="1424241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mk-MK" sz="9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a:r>
            <a:br>
              <a:rPr lang="mk-MK" sz="9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br>
            <a:r>
              <a:rPr lang="mk-MK" sz="9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a:r>
            <a:br>
              <a:rPr lang="mk-MK" sz="9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br>
            <a:r>
              <a:rPr lang="mk-MK" sz="16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a:r>
            <a:br>
              <a:rPr lang="mk-MK" sz="16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br>
            <a:r>
              <a:rPr lang="mk-MK" sz="16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Упатства со кои се утврдува начинот на </a:t>
            </a:r>
            <a:r>
              <a:rPr lang="mk-MK" sz="16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известување</a:t>
            </a:r>
            <a:br>
              <a:rPr lang="mk-MK" sz="16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br>
            <a:r>
              <a:rPr lang="mk-MK" sz="16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a:r>
            <a:br>
              <a:rPr lang="mk-MK" sz="16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br>
            <a:r>
              <a:rPr lang="mk-MK" sz="16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Кредитни работи со </a:t>
            </a:r>
            <a:r>
              <a:rPr lang="mk-MK" sz="16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странство </a:t>
            </a:r>
            <a:r>
              <a:rPr lang="mk-MK" sz="16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(НД/НП)</a:t>
            </a:r>
            <a:br>
              <a:rPr lang="mk-MK" sz="16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br>
            <a:endParaRPr lang="en-US" sz="16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381000" y="1676400"/>
            <a:ext cx="8229600" cy="4953000"/>
          </a:xfrm>
        </p:spPr>
        <p:txBody>
          <a:bodyPr/>
          <a:lstStyle/>
          <a:p>
            <a:pPr marL="0" indent="0" algn="just">
              <a:buNone/>
            </a:pPr>
            <a:r>
              <a:rPr lang="mk-MK" sz="14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1</a:t>
            </a:r>
            <a:r>
              <a:rPr lang="mk-MK" sz="14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Упатство за начинот и условите за поединечно известување за кредитите</a:t>
            </a:r>
          </a:p>
          <a:p>
            <a:pPr marL="0" indent="0" algn="just">
              <a:buNone/>
            </a:pPr>
            <a:r>
              <a:rPr lang="mk-MK" sz="14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a:t>
            </a:r>
            <a:r>
              <a:rPr lang="mk-MK" sz="14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земени од </a:t>
            </a:r>
            <a:r>
              <a:rPr lang="mk-MK" sz="1400" b="1" dirty="0" err="1"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нерезиденти</a:t>
            </a:r>
            <a:r>
              <a:rPr lang="mk-MK" sz="14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(НД)</a:t>
            </a:r>
            <a:endParaRPr lang="en-US" sz="14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n-US" sz="14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Ø"/>
            </a:pPr>
            <a:r>
              <a:rPr lang="mk-MK" sz="14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Известувач: </a:t>
            </a:r>
            <a:r>
              <a:rPr lang="mk-MK" sz="14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Резиденти правни или физички лица, за кредити земени од </a:t>
            </a:r>
            <a:r>
              <a:rPr lang="mk-MK" sz="1400" dirty="0" err="1"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нерезиденти</a:t>
            </a:r>
            <a:endParaRPr lang="mk-MK" sz="14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Ø"/>
            </a:pPr>
            <a:endParaRPr lang="mk-MK" sz="14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Ø"/>
            </a:pPr>
            <a:r>
              <a:rPr lang="mk-MK" sz="14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Рок на известување</a:t>
            </a:r>
            <a:r>
              <a:rPr lang="mk-MK" sz="12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a:t>
            </a:r>
            <a:r>
              <a:rPr lang="mk-MK" sz="14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Десет работни </a:t>
            </a:r>
            <a:r>
              <a:rPr lang="mk-MK" sz="14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дена </a:t>
            </a:r>
            <a:r>
              <a:rPr lang="mk-MK" sz="14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од датумот на склучување на договорот и</a:t>
            </a:r>
          </a:p>
          <a:p>
            <a:pPr marL="0" indent="0" algn="just">
              <a:buNone/>
            </a:pPr>
            <a:r>
              <a:rPr lang="mk-MK" sz="14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a:t>
            </a:r>
            <a:r>
              <a:rPr lang="mk-MK" sz="14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пет </a:t>
            </a:r>
            <a:r>
              <a:rPr lang="mk-MK" sz="14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работни </a:t>
            </a:r>
            <a:r>
              <a:rPr lang="mk-MK" sz="14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дена </a:t>
            </a:r>
            <a:r>
              <a:rPr lang="mk-MK" sz="14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од извршена промена на </a:t>
            </a:r>
            <a:r>
              <a:rPr lang="mk-MK" sz="14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кредитната работа.</a:t>
            </a:r>
          </a:p>
          <a:p>
            <a:pPr marL="0" indent="0" algn="just">
              <a:buNone/>
            </a:pPr>
            <a:endParaRPr lang="mk-MK" sz="14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Ø"/>
            </a:pPr>
            <a:r>
              <a:rPr lang="mk-MK" sz="14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Обрасци за известување: НД1, НД2, НД3, НД4 и НД5</a:t>
            </a:r>
          </a:p>
          <a:p>
            <a:pPr marL="0" indent="0" algn="just">
              <a:buNone/>
            </a:pPr>
            <a:endParaRPr lang="mk-MK" sz="14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mk-MK" sz="14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2</a:t>
            </a:r>
            <a:r>
              <a:rPr lang="mk-MK" sz="14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Упатство за начинот и условите за поединечно известување за кредитите </a:t>
            </a:r>
          </a:p>
          <a:p>
            <a:pPr marL="0" indent="0" algn="just">
              <a:buNone/>
            </a:pPr>
            <a:r>
              <a:rPr lang="mk-MK" sz="14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a:t>
            </a:r>
            <a:r>
              <a:rPr lang="mk-MK" sz="14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одобрени на </a:t>
            </a:r>
            <a:r>
              <a:rPr lang="mk-MK" sz="1400" b="1" dirty="0" err="1"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нерезиденти</a:t>
            </a:r>
            <a:r>
              <a:rPr lang="mk-MK" sz="14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(НП)</a:t>
            </a:r>
          </a:p>
          <a:p>
            <a:pPr marL="0" indent="0" algn="just">
              <a:buNone/>
            </a:pPr>
            <a:endParaRPr lang="mk-MK" sz="14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Ø"/>
            </a:pPr>
            <a:r>
              <a:rPr lang="mk-MK" sz="14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Известувач: </a:t>
            </a:r>
            <a:r>
              <a:rPr lang="mk-MK" sz="14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Резидентите правни и физички лица кои одобриле кредити на </a:t>
            </a:r>
            <a:r>
              <a:rPr lang="mk-MK" sz="1400" dirty="0" err="1"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нерезиденти</a:t>
            </a:r>
            <a:endParaRPr lang="mk-MK" sz="14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mk-MK" sz="12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Ø"/>
            </a:pPr>
            <a:r>
              <a:rPr lang="mk-MK" sz="14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Рок на известување</a:t>
            </a:r>
            <a:r>
              <a:rPr lang="mk-MK" sz="12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a:t>
            </a:r>
            <a:r>
              <a:rPr lang="mk-MK" sz="14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Д</a:t>
            </a:r>
            <a:r>
              <a:rPr lang="mk-MK" sz="14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есет работни дена од датумот на склучување на договорот и</a:t>
            </a:r>
          </a:p>
          <a:p>
            <a:pPr marL="0" indent="0" algn="just">
              <a:buNone/>
            </a:pPr>
            <a:r>
              <a:rPr lang="mk-MK" sz="14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a:t>
            </a:r>
            <a:r>
              <a:rPr lang="mk-MK" sz="14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a:t>
            </a:r>
            <a:r>
              <a:rPr lang="mk-MK" sz="14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пет работни дена од извршена промена на </a:t>
            </a:r>
            <a:r>
              <a:rPr lang="mk-MK" sz="14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кредитната работа.</a:t>
            </a:r>
            <a:endParaRPr lang="mk-MK" sz="14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mk-MK" sz="12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Ø"/>
            </a:pPr>
            <a:r>
              <a:rPr lang="mk-MK" sz="14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Обрасци: НП1, НП2, НП3, НП4 и НП5</a:t>
            </a:r>
          </a:p>
          <a:p>
            <a:pPr marL="0" indent="0">
              <a:buNone/>
            </a:pPr>
            <a:endParaRPr lang="mk-MK" sz="12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mk-MK" sz="12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mk-MK" sz="12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mk-MK" sz="9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8517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idx="1"/>
          </p:nvPr>
        </p:nvSpPr>
        <p:spPr bwMode="auto">
          <a:xfrm>
            <a:off x="95731" y="1482553"/>
            <a:ext cx="8800137" cy="475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gn="just">
              <a:spcBef>
                <a:spcPct val="0"/>
              </a:spcBef>
              <a:buClrTx/>
              <a:buNone/>
            </a:pPr>
            <a:endParaRPr kumimoji="0" lang="mk-MK" altLang="en-US" sz="1200" b="1" i="0" u="none" strike="noStrike" cap="none" normalizeH="0" baseline="0" dirty="0" smtClean="0">
              <a:ln>
                <a:noFill/>
              </a:ln>
              <a:solidFill>
                <a:schemeClr val="accent6">
                  <a:lumMod val="90000"/>
                  <a:lumOff val="10000"/>
                </a:schemeClr>
              </a:solidFill>
              <a:latin typeface="+mj-lt"/>
            </a:endParaRPr>
          </a:p>
          <a:p>
            <a:pPr marL="0" indent="0" algn="just">
              <a:spcBef>
                <a:spcPct val="0"/>
              </a:spcBef>
              <a:buClrTx/>
              <a:buNone/>
            </a:pPr>
            <a:r>
              <a:rPr lang="mk-MK" altLang="en-US" sz="14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3</a:t>
            </a:r>
            <a:r>
              <a:rPr lang="mk-MK" altLang="en-US" sz="14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Упатство за начинот и условите за збирно известување за склучените кредитни </a:t>
            </a:r>
          </a:p>
          <a:p>
            <a:pPr marL="0" indent="0" algn="just">
              <a:spcBef>
                <a:spcPct val="0"/>
              </a:spcBef>
              <a:buClrTx/>
              <a:buNone/>
            </a:pPr>
            <a:r>
              <a:rPr lang="mk-MK" altLang="en-US" sz="14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работи на резиденти со </a:t>
            </a:r>
            <a:r>
              <a:rPr lang="mk-MK" altLang="en-US" sz="1400" b="1" dirty="0" err="1"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нерезиденти</a:t>
            </a:r>
            <a:r>
              <a:rPr lang="mk-MK" altLang="en-US" sz="14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(образец ПОЗ и Г-1)</a:t>
            </a:r>
          </a:p>
          <a:p>
            <a:pPr marL="0" indent="0" algn="just">
              <a:spcBef>
                <a:spcPct val="0"/>
              </a:spcBef>
              <a:buClrTx/>
              <a:buNone/>
            </a:pPr>
            <a:endParaRPr lang="mk-MK" altLang="en-US" sz="14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marL="0" indent="0" algn="just">
              <a:spcBef>
                <a:spcPct val="0"/>
              </a:spcBef>
              <a:buClrTx/>
              <a:buNone/>
            </a:pPr>
            <a:r>
              <a:rPr lang="mk-MK" altLang="en-US" sz="13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a:t>
            </a:r>
            <a:r>
              <a:rPr lang="mk-MK" altLang="en-US" sz="13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a:t>
            </a:r>
            <a:r>
              <a:rPr lang="en-US" altLang="en-US" sz="13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a:t>
            </a:r>
            <a:r>
              <a:rPr lang="mk-MK" altLang="en-US" sz="14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ПОЗ – Збирен извештај за договорен откуп на побарувања и преземање обврски од 	    правни односи меѓу резиденти и </a:t>
            </a:r>
            <a:r>
              <a:rPr lang="mk-MK" altLang="en-US" sz="1400" b="1" dirty="0" err="1"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нерезиденти</a:t>
            </a:r>
            <a:r>
              <a:rPr lang="mk-MK" altLang="en-US" sz="14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a:t>
            </a:r>
          </a:p>
          <a:p>
            <a:pPr marL="0" indent="0" algn="just">
              <a:spcBef>
                <a:spcPct val="0"/>
              </a:spcBef>
              <a:buClrTx/>
              <a:buNone/>
            </a:pPr>
            <a:endParaRPr lang="mk-MK" altLang="en-US" sz="13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lvl="1" algn="just">
              <a:spcBef>
                <a:spcPct val="0"/>
              </a:spcBef>
              <a:buClrTx/>
              <a:buFont typeface="Wingdings" panose="05000000000000000000" pitchFamily="2" charset="2"/>
              <a:buChar char="Ø"/>
            </a:pPr>
            <a:r>
              <a:rPr lang="mk-MK" altLang="en-US" sz="13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Известувач: </a:t>
            </a:r>
            <a:r>
              <a:rPr lang="mk-MK" altLang="en-US" sz="13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Резидентите правни и физички лица коишто преку работите на договорен откуп на побарувања и преземање обврски стекнале побарување од </a:t>
            </a:r>
            <a:r>
              <a:rPr lang="mk-MK" altLang="en-US" sz="1300" dirty="0" err="1"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нерезиденти</a:t>
            </a:r>
            <a:r>
              <a:rPr lang="mk-MK" altLang="en-US" sz="13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и/или обврска кон </a:t>
            </a:r>
            <a:r>
              <a:rPr lang="mk-MK" altLang="en-US" sz="1300" dirty="0" err="1"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нерезиденти</a:t>
            </a:r>
            <a:r>
              <a:rPr lang="mk-MK" altLang="en-US" sz="13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a:t>
            </a:r>
          </a:p>
          <a:p>
            <a:pPr marL="457200" lvl="1" indent="0" algn="just">
              <a:spcBef>
                <a:spcPct val="0"/>
              </a:spcBef>
              <a:buClrTx/>
              <a:buNone/>
            </a:pPr>
            <a:endParaRPr lang="mk-MK" altLang="en-US" sz="12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lvl="1" algn="just">
              <a:spcBef>
                <a:spcPct val="0"/>
              </a:spcBef>
              <a:buClrTx/>
              <a:buFont typeface="Wingdings" panose="05000000000000000000" pitchFamily="2" charset="2"/>
              <a:buChar char="Ø"/>
            </a:pPr>
            <a:r>
              <a:rPr kumimoji="0" lang="mk-MK" altLang="en-US" sz="1300" b="1" i="0" u="none" strike="noStrike" cap="none" normalizeH="0" baseline="0" dirty="0" smtClean="0">
                <a:ln>
                  <a:noFill/>
                </a:ln>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Рок на известување: </a:t>
            </a:r>
            <a:r>
              <a:rPr kumimoji="0" lang="mk-MK" altLang="en-US" sz="1300" i="0" u="none" strike="noStrike" cap="none" normalizeH="0" baseline="0" dirty="0" smtClean="0">
                <a:ln>
                  <a:noFill/>
                </a:ln>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Се известува</a:t>
            </a:r>
            <a:r>
              <a:rPr kumimoji="0" lang="mk-MK" altLang="en-US" sz="1300" i="0" u="none" strike="noStrike" cap="none" normalizeH="0" dirty="0" smtClean="0">
                <a:ln>
                  <a:noFill/>
                </a:ln>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квартално и тоа најдоцна 15 дена по истекот на кварталот.</a:t>
            </a:r>
          </a:p>
          <a:p>
            <a:pPr marL="457200" lvl="1" indent="0" algn="just">
              <a:spcBef>
                <a:spcPct val="0"/>
              </a:spcBef>
              <a:buClrTx/>
              <a:buNone/>
            </a:pPr>
            <a:endParaRPr lang="mk-MK" altLang="en-US" sz="12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marL="457200" lvl="1" indent="0" algn="just">
              <a:spcBef>
                <a:spcPct val="0"/>
              </a:spcBef>
              <a:buClrTx/>
              <a:buNone/>
            </a:pPr>
            <a:endParaRPr lang="mk-MK" altLang="en-US" sz="14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marL="457200" lvl="1" indent="0" algn="just">
              <a:spcBef>
                <a:spcPct val="0"/>
              </a:spcBef>
              <a:buClrTx/>
              <a:buNone/>
            </a:pPr>
            <a:r>
              <a:rPr lang="mk-MK" altLang="en-US" sz="14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Г-1 – Извештај за издадено </a:t>
            </a:r>
            <a:r>
              <a:rPr lang="mk-MK" altLang="en-US" sz="1400" b="1" dirty="0" err="1"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емство</a:t>
            </a:r>
            <a:r>
              <a:rPr lang="mk-MK" altLang="en-US" sz="14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гаранција, хипотека, залог на </a:t>
            </a:r>
            <a:r>
              <a:rPr lang="mk-MK" altLang="en-US" sz="1400" b="1" dirty="0" err="1"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движнини</a:t>
            </a:r>
            <a:r>
              <a:rPr lang="mk-MK" altLang="en-US" sz="14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a:t>
            </a:r>
            <a:r>
              <a:rPr lang="mk-MK" altLang="en-US" sz="14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и други </a:t>
            </a:r>
          </a:p>
          <a:p>
            <a:pPr marL="457200" lvl="1" indent="0" algn="just">
              <a:spcBef>
                <a:spcPct val="0"/>
              </a:spcBef>
              <a:buClrTx/>
              <a:buNone/>
            </a:pPr>
            <a:r>
              <a:rPr lang="mk-MK" altLang="en-US" sz="14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a:t>
            </a:r>
            <a:r>
              <a:rPr lang="mk-MK" altLang="en-US" sz="14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облици на обезбедување издадени од резидентот – издавач на гаранција </a:t>
            </a:r>
          </a:p>
          <a:p>
            <a:pPr marL="457200" lvl="1" indent="0" algn="just">
              <a:spcBef>
                <a:spcPct val="0"/>
              </a:spcBef>
              <a:buClrTx/>
              <a:buNone/>
            </a:pPr>
            <a:r>
              <a:rPr lang="mk-MK" altLang="en-US" sz="14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a:t>
            </a:r>
            <a:r>
              <a:rPr lang="mk-MK" altLang="en-US" sz="14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во корист на </a:t>
            </a:r>
            <a:r>
              <a:rPr lang="mk-MK" altLang="en-US" sz="1400" b="1" dirty="0" err="1"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нерезидентот</a:t>
            </a:r>
            <a:endParaRPr lang="mk-MK" altLang="en-US" sz="14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marL="457200" lvl="1" indent="0" algn="just">
              <a:spcBef>
                <a:spcPct val="0"/>
              </a:spcBef>
              <a:buClrTx/>
              <a:buNone/>
            </a:pPr>
            <a:endParaRPr lang="mk-MK" altLang="en-US" sz="12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lvl="1" algn="just">
              <a:spcBef>
                <a:spcPct val="0"/>
              </a:spcBef>
              <a:buClrTx/>
              <a:buFont typeface="Wingdings" panose="05000000000000000000" pitchFamily="2" charset="2"/>
              <a:buChar char="Ø"/>
            </a:pPr>
            <a:endParaRPr lang="mk-MK" altLang="en-US" sz="12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lvl="1" algn="just">
              <a:spcBef>
                <a:spcPct val="0"/>
              </a:spcBef>
              <a:buClrTx/>
              <a:buFont typeface="Wingdings" panose="05000000000000000000" pitchFamily="2" charset="2"/>
              <a:buChar char="Ø"/>
            </a:pPr>
            <a:r>
              <a:rPr lang="mk-MK" altLang="en-US" sz="13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Известувач: </a:t>
            </a:r>
            <a:r>
              <a:rPr lang="mk-MK" altLang="en-US" sz="1300" dirty="0" err="1"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Резидент-издавач</a:t>
            </a:r>
            <a:r>
              <a:rPr lang="mk-MK" altLang="en-US" sz="13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на гаранција или друг облик на обезбедување во корист на </a:t>
            </a:r>
            <a:r>
              <a:rPr lang="mk-MK" altLang="en-US" sz="1300" dirty="0" err="1"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нерезидентот</a:t>
            </a:r>
            <a:r>
              <a:rPr lang="mk-MK" altLang="en-US" sz="13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a:t>
            </a:r>
          </a:p>
          <a:p>
            <a:pPr lvl="1" algn="just">
              <a:spcBef>
                <a:spcPct val="0"/>
              </a:spcBef>
              <a:buClrTx/>
              <a:buFont typeface="Wingdings" panose="05000000000000000000" pitchFamily="2" charset="2"/>
              <a:buChar char="Ø"/>
            </a:pPr>
            <a:endParaRPr lang="mk-MK" altLang="en-US" sz="13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a:p>
            <a:pPr lvl="1" algn="just">
              <a:spcBef>
                <a:spcPct val="0"/>
              </a:spcBef>
              <a:buClrTx/>
              <a:buFont typeface="Wingdings" panose="05000000000000000000" pitchFamily="2" charset="2"/>
              <a:buChar char="Ø"/>
            </a:pPr>
            <a:r>
              <a:rPr lang="mk-MK" altLang="en-US" sz="13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Рок на известување</a:t>
            </a:r>
            <a:r>
              <a:rPr lang="mk-MK" altLang="en-US" sz="13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a:t>
            </a:r>
            <a:r>
              <a:rPr lang="mk-MK" altLang="en-US" sz="13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Најдоцна до петнаесеттиот ден во месецот, за претходниот месец.</a:t>
            </a:r>
            <a:endParaRPr lang="mk-MK" altLang="en-US" sz="13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2209799" y="838200"/>
            <a:ext cx="4572000" cy="707886"/>
          </a:xfrm>
          <a:prstGeom prst="rect">
            <a:avLst/>
          </a:prstGeom>
        </p:spPr>
        <p:txBody>
          <a:bodyPr>
            <a:spAutoFit/>
          </a:bodyPr>
          <a:lstStyle/>
          <a:p>
            <a:r>
              <a:rPr lang="mk-MK" sz="1600"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Кредитни работи со странство </a:t>
            </a:r>
            <a:r>
              <a:rPr lang="mk-MK" sz="1600" b="1"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(ПОЗ/Г-1)</a:t>
            </a:r>
            <a:r>
              <a:rPr lang="mk-MK"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a:r>
            <a:br>
              <a:rPr lang="mk-MK" b="1"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br>
            <a:endParaRPr lang="en-US" dirty="0"/>
          </a:p>
        </p:txBody>
      </p:sp>
    </p:spTree>
    <p:extLst>
      <p:ext uri="{BB962C8B-B14F-4D97-AF65-F5344CB8AC3E}">
        <p14:creationId xmlns:p14="http://schemas.microsoft.com/office/powerpoint/2010/main" val="2196594318"/>
      </p:ext>
    </p:extLst>
  </p:cSld>
  <p:clrMapOvr>
    <a:masterClrMapping/>
  </p:clrMapOvr>
</p:sld>
</file>

<file path=ppt/theme/theme1.xml><?xml version="1.0" encoding="utf-8"?>
<a:theme xmlns:a="http://schemas.openxmlformats.org/drawingml/2006/main" name="Straight Edge">
  <a:themeElements>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NBRM Th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Нова презентација" id="{39E4AC63-49A5-4997-93DA-36ED5FD14ACC}" vid="{CCA7E210-F035-48D6-BA96-084E832DB96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BRM Th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Документ" ma:contentTypeID="0x010100DED40DE13E8A1E4581A4FBFE2EFDDBCF" ma:contentTypeVersion="0" ma:contentTypeDescription="Креирај нов документ." ma:contentTypeScope="" ma:versionID="a4c0294c2bd0902ed02c8a5e223c87c5">
  <xsd:schema xmlns:xsd="http://www.w3.org/2001/XMLSchema" xmlns:p="http://schemas.microsoft.com/office/2006/metadata/properties" targetNamespace="http://schemas.microsoft.com/office/2006/metadata/properties" ma:root="true" ma:fieldsID="cbd8e653fed0b352bb2996bf72a0736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Вид содржина" ma:readOnly="true"/>
        <xsd:element ref="dc:title" minOccurs="0" maxOccurs="1" ma:index="4" ma:displayName="Наслов"/>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96D396-154E-47DD-9CD3-8FBB52462935}">
  <ds:schemaRefs>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http://purl.org/dc/dcmitype/"/>
    <ds:schemaRef ds:uri="http://purl.org/dc/elements/1.1/"/>
    <ds:schemaRef ds:uri="http://purl.org/dc/terms/"/>
  </ds:schemaRefs>
</ds:datastoreItem>
</file>

<file path=customXml/itemProps2.xml><?xml version="1.0" encoding="utf-8"?>
<ds:datastoreItem xmlns:ds="http://schemas.openxmlformats.org/officeDocument/2006/customXml" ds:itemID="{3F208C08-289D-4E9A-9735-5ABF291D9A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2652D0D-EEDA-4A62-AED2-2713756A72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TM04033923[[fn=Depth]]</Template>
  <TotalTime>1517</TotalTime>
  <Words>2262</Words>
  <Application>Microsoft Office PowerPoint</Application>
  <PresentationFormat>On-screen Show (4:3)</PresentationFormat>
  <Paragraphs>224</Paragraphs>
  <Slides>34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MAC C Times</vt:lpstr>
      <vt:lpstr>Tahoma</vt:lpstr>
      <vt:lpstr>Times New Roman</vt:lpstr>
      <vt:lpstr>Wingdings</vt:lpstr>
      <vt:lpstr>Wingdings 2</vt:lpstr>
      <vt:lpstr>Straight Edge</vt:lpstr>
      <vt:lpstr> Известувањa за потребите на статистиката – кредитни работи со странство </vt:lpstr>
      <vt:lpstr>  Содржина</vt:lpstr>
      <vt:lpstr>Прописи</vt:lpstr>
      <vt:lpstr>PowerPoint Presentation</vt:lpstr>
      <vt:lpstr>PowerPoint Presentation</vt:lpstr>
      <vt:lpstr>PowerPoint Presentation</vt:lpstr>
      <vt:lpstr>PowerPoint Presentation</vt:lpstr>
      <vt:lpstr>   Упатства со кои се утврдува начинот на известување  Кредитни работи со странство (НД/НП) </vt:lpstr>
      <vt:lpstr>PowerPoint Presentation</vt:lpstr>
      <vt:lpstr>    Кредитни работи со странство НД/НП</vt:lpstr>
      <vt:lpstr>Известување за настанатите транскации (користење/отплата) врз основа на кредит земен од нерезидент </vt:lpstr>
      <vt:lpstr> </vt:lpstr>
      <vt:lpstr>    Кредитни работи со странство – известување за измена на кредитна пријава</vt:lpstr>
      <vt:lpstr>  Пример: Известување за кредит земен од нерезидент  (НД)</vt:lpstr>
      <vt:lpstr>Доставување обрасци за известување врз основа на договор за кредит земен од нерезидент</vt:lpstr>
      <vt:lpstr>PowerPoint Presentation</vt:lpstr>
      <vt:lpstr>PowerPoint Presentation</vt:lpstr>
      <vt:lpstr>Доставување обрасци за известување за реализација на отплата на каматата</vt:lpstr>
      <vt:lpstr>Пример: Настанати измени на условите за кредитирање</vt:lpstr>
      <vt:lpstr>PowerPoint Presentation</vt:lpstr>
      <vt:lpstr>PowerPoint Presentation</vt:lpstr>
      <vt:lpstr>План на отплата на главнината и каматата, изготвен во НБРМ</vt:lpstr>
      <vt:lpstr>Доставување обрасци за известување за реализација на отплата на главнината и каматата</vt:lpstr>
      <vt:lpstr>  Пример: Известување за кредит одобрен на нерезидент  (НП)</vt:lpstr>
      <vt:lpstr>Доставување обрасци за известување врз основа на договор за кредит одобрен на нерезидент</vt:lpstr>
      <vt:lpstr>Доставување обрасци за известување за реализација на одобрување</vt:lpstr>
      <vt:lpstr>План на наплата на главнината и каматата, изготвен во НБРМ</vt:lpstr>
      <vt:lpstr>PowerPoint Presentation</vt:lpstr>
      <vt:lpstr>PowerPoint Presentation</vt:lpstr>
      <vt:lpstr>PowerPoint Presentation</vt:lpstr>
      <vt:lpstr>Доставување обрасци за известување за реализација на одобрување</vt:lpstr>
      <vt:lpstr>План на наплата на главнината и каматата, изготвен во НБРМ</vt:lpstr>
      <vt:lpstr>Доставување обрасци за известување за реализација на наплата на главнината и каматата </vt:lpstr>
      <vt:lpstr>Контакт со НБРМ    </vt:lpstr>
    </vt:vector>
  </TitlesOfParts>
  <Company>NBRM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Статистика на надворешниот долг и надворешните побарувања</dc:title>
  <dc:creator>Emilija Petreska</dc:creator>
  <cp:lastModifiedBy>Emilija Petreska</cp:lastModifiedBy>
  <cp:revision>128</cp:revision>
  <cp:lastPrinted>2017-04-24T14:09:14Z</cp:lastPrinted>
  <dcterms:created xsi:type="dcterms:W3CDTF">2017-04-07T06:30:38Z</dcterms:created>
  <dcterms:modified xsi:type="dcterms:W3CDTF">2017-04-26T07:25:01Z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0x010100DED40DE13E8A1E4581A4FBFE2EFDDBCF</vt:lpwstr>
  </property>
  <property fmtid="{D5CDD505-2E9C-101B-9397-08002B2CF9AE}" pid="3" name="TemplateUrl">
    <vt:lpwstr/>
  </property>
  <property fmtid="{D5CDD505-2E9C-101B-9397-08002B2CF9AE}" pid="4" name="xd_Signature">
    <vt:bool>false</vt:bool>
  </property>
  <property fmtid="{D5CDD505-2E9C-101B-9397-08002B2CF9AE}" pid="5" name="xd_ProgID">
    <vt:lpwstr/>
  </property>
</Properties>
</file>