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56" r:id="rId2"/>
    <p:sldId id="366" r:id="rId3"/>
    <p:sldId id="367" r:id="rId4"/>
    <p:sldId id="368" r:id="rId5"/>
    <p:sldId id="369" r:id="rId6"/>
    <p:sldId id="370" r:id="rId7"/>
    <p:sldId id="364" r:id="rId8"/>
    <p:sldId id="371" r:id="rId9"/>
    <p:sldId id="365" r:id="rId10"/>
    <p:sldId id="372" r:id="rId11"/>
    <p:sldId id="374" r:id="rId12"/>
    <p:sldId id="331" r:id="rId13"/>
    <p:sldId id="312" r:id="rId14"/>
    <p:sldId id="316" r:id="rId15"/>
    <p:sldId id="375" r:id="rId16"/>
    <p:sldId id="376" r:id="rId17"/>
    <p:sldId id="377" r:id="rId18"/>
    <p:sldId id="380" r:id="rId19"/>
    <p:sldId id="379" r:id="rId20"/>
    <p:sldId id="382" r:id="rId21"/>
    <p:sldId id="381" r:id="rId22"/>
    <p:sldId id="378" r:id="rId23"/>
    <p:sldId id="383" r:id="rId24"/>
    <p:sldId id="384" r:id="rId25"/>
    <p:sldId id="385" r:id="rId26"/>
    <p:sldId id="389" r:id="rId27"/>
    <p:sldId id="390" r:id="rId28"/>
    <p:sldId id="391" r:id="rId29"/>
    <p:sldId id="392" r:id="rId30"/>
    <p:sldId id="393" r:id="rId31"/>
    <p:sldId id="395" r:id="rId32"/>
    <p:sldId id="394" r:id="rId33"/>
    <p:sldId id="396" r:id="rId34"/>
    <p:sldId id="397" r:id="rId35"/>
  </p:sldIdLst>
  <p:sldSz cx="9144000" cy="6858000" type="screen4x3"/>
  <p:notesSz cx="6791325" cy="99218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B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p:scale>
          <a:sx n="100" d="100"/>
          <a:sy n="100" d="100"/>
        </p:scale>
        <p:origin x="-294" y="-174"/>
      </p:cViewPr>
      <p:guideLst>
        <p:guide orient="horz" pos="2160"/>
        <p:guide pos="2880"/>
      </p:guideLst>
    </p:cSldViewPr>
  </p:slideViewPr>
  <p:outlineViewPr>
    <p:cViewPr>
      <p:scale>
        <a:sx n="33" d="100"/>
        <a:sy n="33" d="100"/>
      </p:scale>
      <p:origin x="0" y="258"/>
    </p:cViewPr>
  </p:outlineViewPr>
  <p:notesTextViewPr>
    <p:cViewPr>
      <p:scale>
        <a:sx n="100" d="100"/>
        <a:sy n="100" d="100"/>
      </p:scale>
      <p:origin x="0" y="0"/>
    </p:cViewPr>
  </p:notesTextViewPr>
  <p:notesViewPr>
    <p:cSldViewPr>
      <p:cViewPr varScale="1">
        <p:scale>
          <a:sx n="79" d="100"/>
          <a:sy n="79" d="100"/>
        </p:scale>
        <p:origin x="-2148" y="-102"/>
      </p:cViewPr>
      <p:guideLst>
        <p:guide orient="horz" pos="3125"/>
        <p:guide pos="213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3648" cy="496094"/>
          </a:xfrm>
          <a:prstGeom prst="rect">
            <a:avLst/>
          </a:prstGeom>
        </p:spPr>
        <p:txBody>
          <a:bodyPr vert="horz" lIns="91824" tIns="45912" rIns="91824" bIns="45912" rtlCol="0"/>
          <a:lstStyle>
            <a:lvl1pPr algn="l">
              <a:defRPr sz="1200"/>
            </a:lvl1pPr>
          </a:lstStyle>
          <a:p>
            <a:pPr>
              <a:defRPr/>
            </a:pPr>
            <a:endParaRPr lang="en-GB" dirty="0"/>
          </a:p>
        </p:txBody>
      </p:sp>
      <p:sp>
        <p:nvSpPr>
          <p:cNvPr id="3" name="Date Placeholder 2"/>
          <p:cNvSpPr>
            <a:spLocks noGrp="1"/>
          </p:cNvSpPr>
          <p:nvPr>
            <p:ph type="dt" sz="quarter" idx="1"/>
          </p:nvPr>
        </p:nvSpPr>
        <p:spPr>
          <a:xfrm>
            <a:off x="3846092" y="1"/>
            <a:ext cx="2943648" cy="496094"/>
          </a:xfrm>
          <a:prstGeom prst="rect">
            <a:avLst/>
          </a:prstGeom>
        </p:spPr>
        <p:txBody>
          <a:bodyPr vert="horz" lIns="91824" tIns="45912" rIns="91824" bIns="45912" rtlCol="0"/>
          <a:lstStyle>
            <a:lvl1pPr algn="r">
              <a:defRPr sz="1200"/>
            </a:lvl1pPr>
          </a:lstStyle>
          <a:p>
            <a:pPr>
              <a:defRPr/>
            </a:pPr>
            <a:endParaRPr lang="en-GB" dirty="0"/>
          </a:p>
        </p:txBody>
      </p:sp>
      <p:sp>
        <p:nvSpPr>
          <p:cNvPr id="4" name="Footer Placeholder 3"/>
          <p:cNvSpPr>
            <a:spLocks noGrp="1"/>
          </p:cNvSpPr>
          <p:nvPr>
            <p:ph type="ftr" sz="quarter" idx="2"/>
          </p:nvPr>
        </p:nvSpPr>
        <p:spPr>
          <a:xfrm>
            <a:off x="0" y="9424187"/>
            <a:ext cx="2943648" cy="496094"/>
          </a:xfrm>
          <a:prstGeom prst="rect">
            <a:avLst/>
          </a:prstGeom>
        </p:spPr>
        <p:txBody>
          <a:bodyPr vert="horz" lIns="91824" tIns="45912" rIns="91824" bIns="45912" rtlCol="0" anchor="b"/>
          <a:lstStyle>
            <a:lvl1pPr algn="l">
              <a:defRPr sz="1200"/>
            </a:lvl1pPr>
          </a:lstStyle>
          <a:p>
            <a:pPr>
              <a:defRPr/>
            </a:pPr>
            <a:endParaRPr lang="en-GB" dirty="0"/>
          </a:p>
        </p:txBody>
      </p:sp>
      <p:sp>
        <p:nvSpPr>
          <p:cNvPr id="5" name="Slide Number Placeholder 4"/>
          <p:cNvSpPr>
            <a:spLocks noGrp="1"/>
          </p:cNvSpPr>
          <p:nvPr>
            <p:ph type="sldNum" sz="quarter" idx="3"/>
          </p:nvPr>
        </p:nvSpPr>
        <p:spPr>
          <a:xfrm>
            <a:off x="3846092" y="9424187"/>
            <a:ext cx="2943648" cy="496094"/>
          </a:xfrm>
          <a:prstGeom prst="rect">
            <a:avLst/>
          </a:prstGeom>
        </p:spPr>
        <p:txBody>
          <a:bodyPr vert="horz" lIns="91824" tIns="45912" rIns="91824" bIns="45912" rtlCol="0" anchor="b"/>
          <a:lstStyle>
            <a:lvl1pPr algn="r">
              <a:defRPr sz="1200"/>
            </a:lvl1pPr>
          </a:lstStyle>
          <a:p>
            <a:pPr>
              <a:defRPr/>
            </a:pPr>
            <a:fld id="{C734F8B3-84BD-40F6-840F-9976A918F038}" type="slidenum">
              <a:rPr lang="en-GB"/>
              <a:pPr>
                <a:defRPr/>
              </a:pPr>
              <a:t>‹#›</a:t>
            </a:fld>
            <a:endParaRPr lang="en-GB" dirty="0"/>
          </a:p>
        </p:txBody>
      </p:sp>
    </p:spTree>
    <p:extLst>
      <p:ext uri="{BB962C8B-B14F-4D97-AF65-F5344CB8AC3E}">
        <p14:creationId xmlns="" xmlns:p14="http://schemas.microsoft.com/office/powerpoint/2010/main" val="1397626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3648" cy="496094"/>
          </a:xfrm>
          <a:prstGeom prst="rect">
            <a:avLst/>
          </a:prstGeom>
        </p:spPr>
        <p:txBody>
          <a:bodyPr vert="horz" lIns="91824" tIns="45912" rIns="91824" bIns="45912" rtlCol="0"/>
          <a:lstStyle>
            <a:lvl1pPr algn="l">
              <a:defRPr sz="1200"/>
            </a:lvl1pPr>
          </a:lstStyle>
          <a:p>
            <a:pPr>
              <a:defRPr/>
            </a:pPr>
            <a:endParaRPr lang="en-GB" dirty="0"/>
          </a:p>
        </p:txBody>
      </p:sp>
      <p:sp>
        <p:nvSpPr>
          <p:cNvPr id="3" name="Date Placeholder 2"/>
          <p:cNvSpPr>
            <a:spLocks noGrp="1"/>
          </p:cNvSpPr>
          <p:nvPr>
            <p:ph type="dt" idx="1"/>
          </p:nvPr>
        </p:nvSpPr>
        <p:spPr>
          <a:xfrm>
            <a:off x="3846092" y="1"/>
            <a:ext cx="2943648" cy="496094"/>
          </a:xfrm>
          <a:prstGeom prst="rect">
            <a:avLst/>
          </a:prstGeom>
        </p:spPr>
        <p:txBody>
          <a:bodyPr vert="horz" lIns="91824" tIns="45912" rIns="91824" bIns="45912" rtlCol="0"/>
          <a:lstStyle>
            <a:lvl1pPr algn="r">
              <a:defRPr sz="1200"/>
            </a:lvl1pPr>
          </a:lstStyle>
          <a:p>
            <a:pPr>
              <a:defRPr/>
            </a:pPr>
            <a:fld id="{68B56664-58D8-4572-BD9B-A5C834071303}" type="datetimeFigureOut">
              <a:rPr lang="en-US"/>
              <a:pPr>
                <a:defRPr/>
              </a:pPr>
              <a:t>08.04.2014</a:t>
            </a:fld>
            <a:endParaRPr lang="en-GB" dirty="0"/>
          </a:p>
        </p:txBody>
      </p:sp>
      <p:sp>
        <p:nvSpPr>
          <p:cNvPr id="4" name="Slide Image Placeholder 3"/>
          <p:cNvSpPr>
            <a:spLocks noGrp="1" noRot="1" noChangeAspect="1"/>
          </p:cNvSpPr>
          <p:nvPr>
            <p:ph type="sldImg" idx="2"/>
          </p:nvPr>
        </p:nvSpPr>
        <p:spPr>
          <a:xfrm>
            <a:off x="915988" y="744538"/>
            <a:ext cx="4959350" cy="3719512"/>
          </a:xfrm>
          <a:prstGeom prst="rect">
            <a:avLst/>
          </a:prstGeom>
          <a:noFill/>
          <a:ln w="12700">
            <a:solidFill>
              <a:prstClr val="black"/>
            </a:solidFill>
          </a:ln>
        </p:spPr>
        <p:txBody>
          <a:bodyPr vert="horz" lIns="91824" tIns="45912" rIns="91824" bIns="45912" rtlCol="0" anchor="ctr"/>
          <a:lstStyle/>
          <a:p>
            <a:pPr lvl="0"/>
            <a:endParaRPr lang="en-GB" noProof="0" dirty="0" smtClean="0"/>
          </a:p>
        </p:txBody>
      </p:sp>
      <p:sp>
        <p:nvSpPr>
          <p:cNvPr id="5" name="Notes Placeholder 4"/>
          <p:cNvSpPr>
            <a:spLocks noGrp="1"/>
          </p:cNvSpPr>
          <p:nvPr>
            <p:ph type="body" sz="quarter" idx="3"/>
          </p:nvPr>
        </p:nvSpPr>
        <p:spPr>
          <a:xfrm>
            <a:off x="678816" y="4713689"/>
            <a:ext cx="5433694" cy="4463249"/>
          </a:xfrm>
          <a:prstGeom prst="rect">
            <a:avLst/>
          </a:prstGeom>
        </p:spPr>
        <p:txBody>
          <a:bodyPr vert="horz" lIns="91824" tIns="45912" rIns="91824" bIns="4591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4187"/>
            <a:ext cx="2943648" cy="496094"/>
          </a:xfrm>
          <a:prstGeom prst="rect">
            <a:avLst/>
          </a:prstGeom>
        </p:spPr>
        <p:txBody>
          <a:bodyPr vert="horz" lIns="91824" tIns="45912" rIns="91824" bIns="45912" rtlCol="0" anchor="b"/>
          <a:lstStyle>
            <a:lvl1pPr algn="l">
              <a:defRPr sz="1200"/>
            </a:lvl1pPr>
          </a:lstStyle>
          <a:p>
            <a:pPr>
              <a:defRPr/>
            </a:pPr>
            <a:endParaRPr lang="en-GB" dirty="0"/>
          </a:p>
        </p:txBody>
      </p:sp>
      <p:sp>
        <p:nvSpPr>
          <p:cNvPr id="7" name="Slide Number Placeholder 6"/>
          <p:cNvSpPr>
            <a:spLocks noGrp="1"/>
          </p:cNvSpPr>
          <p:nvPr>
            <p:ph type="sldNum" sz="quarter" idx="5"/>
          </p:nvPr>
        </p:nvSpPr>
        <p:spPr>
          <a:xfrm>
            <a:off x="3846092" y="9424187"/>
            <a:ext cx="2943648" cy="496094"/>
          </a:xfrm>
          <a:prstGeom prst="rect">
            <a:avLst/>
          </a:prstGeom>
        </p:spPr>
        <p:txBody>
          <a:bodyPr vert="horz" lIns="91824" tIns="45912" rIns="91824" bIns="45912" rtlCol="0" anchor="b"/>
          <a:lstStyle>
            <a:lvl1pPr algn="r">
              <a:defRPr sz="1200"/>
            </a:lvl1pPr>
          </a:lstStyle>
          <a:p>
            <a:pPr>
              <a:defRPr/>
            </a:pPr>
            <a:fld id="{869F129A-ADEC-4146-96F3-B462350BF29B}" type="slidenum">
              <a:rPr lang="en-GB"/>
              <a:pPr>
                <a:defRPr/>
              </a:pPr>
              <a:t>‹#›</a:t>
            </a:fld>
            <a:endParaRPr lang="en-GB" dirty="0"/>
          </a:p>
        </p:txBody>
      </p:sp>
    </p:spTree>
    <p:extLst>
      <p:ext uri="{BB962C8B-B14F-4D97-AF65-F5344CB8AC3E}">
        <p14:creationId xmlns="" xmlns:p14="http://schemas.microsoft.com/office/powerpoint/2010/main" val="13895452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14</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mk-MK"/>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mk-MK"/>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ru-RU" smtClean="0"/>
              <a:t>Монетарна статистика - Статистика на останати финансиски институции (ОФИ)</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51C3485-3384-4195-87E8-9C952737E5E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ru-RU" smtClean="0"/>
              <a:t>Монетарна статистика - Статистика на останати финансиски институции (ОФИ)</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DCB5C44-AFAE-4CF5-86ED-811062DC078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mk-M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ru-RU" smtClean="0"/>
              <a:t>Монетарна статистика - Статистика на останати финансиски институции (ОФИ)</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05FBED9-62A3-4786-966C-2F35E36258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ru-RU" smtClean="0"/>
              <a:t>Монетарна статистика - Статистика на останати финансиски институции (ОФИ)</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54D9144-4EAF-43F6-B0DA-3BF067242F2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mk-M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ru-RU" smtClean="0"/>
              <a:t>Монетарна статистика - Статистика на останати финансиски институции (ОФИ)</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0700D05-FFC9-4AF2-BE64-7BC92E34B86B}"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ru-RU" smtClean="0"/>
              <a:t>Монетарна статистика - Статистика на останати финансиски институции (ОФИ)</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1AE44A7-5940-42F7-A540-77C2EA1E27C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mk-M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ru-RU" smtClean="0"/>
              <a:t>Монетарна статистика - Статистика на останати финансиски институции (ОФИ)</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6D890187-5BA5-46BF-81A7-D50F3C86A65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ru-RU" smtClean="0"/>
              <a:t>Монетарна статистика - Статистика на останати финансиски институции (ОФИ)</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AC90E1F0-1311-4B08-9669-0B72DB83A97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ru-RU" smtClean="0"/>
              <a:t>Монетарна статистика - Статистика на останати финансиски институции (ОФИ)</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5D3DB0BC-C947-4D5C-A1BD-03244E4DB61B}"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mk-M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ru-RU" smtClean="0"/>
              <a:t>Монетарна статистика - Статистика на останати финансиски институции (ОФИ)</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4D0E307-1AAC-4965-A11A-A52916D9AF1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mk-M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mk-MK"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ru-RU" smtClean="0"/>
              <a:t>Монетарна статистика - Статистика на останати финансиски институции (ОФИ)</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E2ECB2E-9264-456B-AB7D-68C95C4D40B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ru-RU" smtClean="0"/>
              <a:t>Монетарна статистика - Статистика на останати финансиски институции (ОФИ)</a:t>
            </a: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3780504-93DE-4700-A178-ABBE6B8B57B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mk-M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533400" y="3962400"/>
            <a:ext cx="8077200" cy="2133600"/>
          </a:xfrm>
        </p:spPr>
        <p:txBody>
          <a:bodyPr/>
          <a:lstStyle/>
          <a:p>
            <a:pPr eaLnBrk="1" hangingPunct="1"/>
            <a:r>
              <a:rPr lang="mk-MK" sz="1800" b="1" dirty="0" smtClean="0">
                <a:latin typeface="Tahoma" pitchFamily="34" charset="0"/>
                <a:cs typeface="Tahoma" pitchFamily="34" charset="0"/>
              </a:rPr>
              <a:t>Дирекција за статистика</a:t>
            </a:r>
          </a:p>
          <a:p>
            <a:pPr eaLnBrk="1" hangingPunct="1"/>
            <a:r>
              <a:rPr lang="mk-MK" sz="1200" b="1" dirty="0" smtClean="0">
                <a:latin typeface="Tahoma" pitchFamily="34" charset="0"/>
                <a:cs typeface="Tahoma" pitchFamily="34" charset="0"/>
              </a:rPr>
              <a:t>Отсек за монетарна статистика</a:t>
            </a:r>
          </a:p>
          <a:p>
            <a:pPr eaLnBrk="1" hangingPunct="1"/>
            <a:endParaRPr lang="mk-MK" sz="1200" b="1" dirty="0" smtClean="0">
              <a:latin typeface="Tahoma" pitchFamily="34" charset="0"/>
              <a:cs typeface="Tahoma" pitchFamily="34" charset="0"/>
            </a:endParaRPr>
          </a:p>
          <a:p>
            <a:pPr eaLnBrk="1" hangingPunct="1"/>
            <a:endParaRPr lang="mk-MK" sz="1200" b="1" dirty="0" smtClean="0">
              <a:latin typeface="Tahoma" pitchFamily="34" charset="0"/>
              <a:cs typeface="Tahoma" pitchFamily="34" charset="0"/>
            </a:endParaRPr>
          </a:p>
          <a:p>
            <a:pPr eaLnBrk="1" hangingPunct="1"/>
            <a:endParaRPr lang="mk-MK" sz="1200" b="1" dirty="0" smtClean="0">
              <a:latin typeface="Tahoma" pitchFamily="34" charset="0"/>
              <a:cs typeface="Tahoma" pitchFamily="34" charset="0"/>
            </a:endParaRPr>
          </a:p>
          <a:p>
            <a:pPr eaLnBrk="1" hangingPunct="1"/>
            <a:endParaRPr lang="mk-MK" sz="1200" b="1" dirty="0" smtClean="0">
              <a:latin typeface="Tahoma" pitchFamily="34" charset="0"/>
              <a:cs typeface="Tahoma" pitchFamily="34" charset="0"/>
            </a:endParaRPr>
          </a:p>
          <a:p>
            <a:pPr eaLnBrk="1" hangingPunct="1"/>
            <a:endParaRPr lang="mk-MK" sz="1200" b="1" dirty="0" smtClean="0">
              <a:latin typeface="Tahoma" pitchFamily="34" charset="0"/>
              <a:cs typeface="Tahoma" pitchFamily="34" charset="0"/>
            </a:endParaRPr>
          </a:p>
          <a:p>
            <a:pPr eaLnBrk="1" hangingPunct="1"/>
            <a:endParaRPr lang="mk-MK" sz="1200" b="1" dirty="0" smtClean="0">
              <a:latin typeface="Tahoma" pitchFamily="34" charset="0"/>
              <a:cs typeface="Tahoma" pitchFamily="34" charset="0"/>
            </a:endParaRPr>
          </a:p>
          <a:p>
            <a:pPr eaLnBrk="1" hangingPunct="1"/>
            <a:r>
              <a:rPr lang="mk-MK" sz="1200" b="1" dirty="0" smtClean="0">
                <a:latin typeface="Tahoma" pitchFamily="34" charset="0"/>
                <a:cs typeface="Tahoma" pitchFamily="34" charset="0"/>
              </a:rPr>
              <a:t>Ноември, 2013 год</a:t>
            </a:r>
          </a:p>
        </p:txBody>
      </p:sp>
      <p:sp>
        <p:nvSpPr>
          <p:cNvPr id="2051" name="Rectangle 4"/>
          <p:cNvSpPr>
            <a:spLocks noGrp="1" noChangeArrowheads="1"/>
          </p:cNvSpPr>
          <p:nvPr>
            <p:ph type="ctrTitle"/>
          </p:nvPr>
        </p:nvSpPr>
        <p:spPr>
          <a:xfrm>
            <a:off x="228600" y="1295400"/>
            <a:ext cx="8534400" cy="2057400"/>
          </a:xfrm>
          <a:noFill/>
        </p:spPr>
        <p:txBody>
          <a:bodyPr/>
          <a:lstStyle/>
          <a:p>
            <a:pPr eaLnBrk="1" hangingPunct="1"/>
            <a:r>
              <a:rPr lang="mk-MK" dirty="0" smtClean="0">
                <a:solidFill>
                  <a:schemeClr val="accent2"/>
                </a:solidFill>
                <a:latin typeface="Tahoma" pitchFamily="34" charset="0"/>
                <a:cs typeface="Tahoma" pitchFamily="34" charset="0"/>
              </a:rPr>
              <a:t/>
            </a:r>
            <a:br>
              <a:rPr lang="mk-MK" dirty="0" smtClean="0">
                <a:solidFill>
                  <a:schemeClr val="accent2"/>
                </a:solidFill>
                <a:latin typeface="Tahoma" pitchFamily="34" charset="0"/>
                <a:cs typeface="Tahoma" pitchFamily="34" charset="0"/>
              </a:rPr>
            </a:br>
            <a:r>
              <a:rPr lang="mk-MK" sz="3600" b="1" dirty="0" smtClean="0">
                <a:solidFill>
                  <a:schemeClr val="accent2"/>
                </a:solidFill>
                <a:latin typeface="Tahoma" pitchFamily="34" charset="0"/>
                <a:cs typeface="Tahoma" pitchFamily="34" charset="0"/>
              </a:rPr>
              <a:t>Статистика </a:t>
            </a:r>
            <a:r>
              <a:rPr lang="mk-MK" sz="3600" dirty="0" smtClean="0">
                <a:solidFill>
                  <a:schemeClr val="accent2"/>
                </a:solidFill>
                <a:latin typeface="Tahoma" pitchFamily="34" charset="0"/>
                <a:cs typeface="Tahoma" pitchFamily="34" charset="0"/>
              </a:rPr>
              <a:t/>
            </a:r>
            <a:br>
              <a:rPr lang="mk-MK" sz="3600" dirty="0" smtClean="0">
                <a:solidFill>
                  <a:schemeClr val="accent2"/>
                </a:solidFill>
                <a:latin typeface="Tahoma" pitchFamily="34" charset="0"/>
                <a:cs typeface="Tahoma" pitchFamily="34" charset="0"/>
              </a:rPr>
            </a:br>
            <a:r>
              <a:rPr lang="mk-MK" sz="3600" dirty="0" smtClean="0">
                <a:solidFill>
                  <a:schemeClr val="accent2"/>
                </a:solidFill>
                <a:latin typeface="Tahoma" pitchFamily="34" charset="0"/>
                <a:cs typeface="Tahoma" pitchFamily="34" charset="0"/>
              </a:rPr>
              <a:t>на останати финансиски институции</a:t>
            </a:r>
            <a:br>
              <a:rPr lang="mk-MK" sz="3600" dirty="0" smtClean="0">
                <a:solidFill>
                  <a:schemeClr val="accent2"/>
                </a:solidFill>
                <a:latin typeface="Tahoma" pitchFamily="34" charset="0"/>
                <a:cs typeface="Tahoma" pitchFamily="34" charset="0"/>
              </a:rPr>
            </a:br>
            <a:r>
              <a:rPr lang="mk-MK" sz="2000" i="1" u="sng" dirty="0" smtClean="0">
                <a:solidFill>
                  <a:schemeClr val="accent2"/>
                </a:solidFill>
                <a:latin typeface="Tahoma" pitchFamily="34" charset="0"/>
                <a:cs typeface="Tahoma" pitchFamily="34" charset="0"/>
              </a:rPr>
              <a:t>(нови известувачи: лизинг компании и финансиски друштва)</a:t>
            </a:r>
            <a:r>
              <a:rPr lang="en-US" sz="6000" dirty="0" smtClean="0">
                <a:solidFill>
                  <a:schemeClr val="accent2"/>
                </a:solidFill>
                <a:latin typeface="Tahoma" pitchFamily="34" charset="0"/>
                <a:cs typeface="Tahoma" pitchFamily="34" charset="0"/>
              </a:rPr>
              <a:t/>
            </a:r>
            <a:br>
              <a:rPr lang="en-US" sz="6000" dirty="0" smtClean="0">
                <a:solidFill>
                  <a:schemeClr val="accent2"/>
                </a:solidFill>
                <a:latin typeface="Tahoma" pitchFamily="34" charset="0"/>
                <a:cs typeface="Tahoma" pitchFamily="34" charset="0"/>
              </a:rPr>
            </a:br>
            <a:r>
              <a:rPr lang="en-US" dirty="0" smtClean="0">
                <a:solidFill>
                  <a:schemeClr val="accent2"/>
                </a:solidFill>
                <a:latin typeface="Tahoma" pitchFamily="34" charset="0"/>
                <a:cs typeface="Tahoma" pitchFamily="34" charset="0"/>
              </a:rPr>
              <a:t/>
            </a:r>
            <a:br>
              <a:rPr lang="en-US" dirty="0" smtClean="0">
                <a:solidFill>
                  <a:schemeClr val="accent2"/>
                </a:solidFill>
                <a:latin typeface="Tahoma" pitchFamily="34" charset="0"/>
                <a:cs typeface="Tahoma" pitchFamily="34" charset="0"/>
              </a:rPr>
            </a:br>
            <a:endParaRPr lang="en-US" sz="2000" dirty="0" smtClean="0">
              <a:solidFill>
                <a:schemeClr val="accent2"/>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p:cNvSpPr>
            <a:spLocks noGrp="1" noChangeArrowheads="1"/>
          </p:cNvSpPr>
          <p:nvPr>
            <p:ph type="body" idx="1"/>
          </p:nvPr>
        </p:nvSpPr>
        <p:spPr>
          <a:xfrm>
            <a:off x="152400" y="1371600"/>
            <a:ext cx="8686800" cy="4800600"/>
          </a:xfrm>
        </p:spPr>
        <p:txBody>
          <a:bodyPr/>
          <a:lstStyle/>
          <a:p>
            <a:pPr algn="just" eaLnBrk="1" hangingPunct="1">
              <a:lnSpc>
                <a:spcPct val="80000"/>
              </a:lnSpc>
              <a:buClr>
                <a:srgbClr val="F2B300"/>
              </a:buClr>
              <a:buNone/>
            </a:pPr>
            <a:r>
              <a:rPr lang="mk-MK" sz="2000" dirty="0" smtClean="0">
                <a:latin typeface="Tahoma" pitchFamily="34" charset="0"/>
                <a:cs typeface="Tahoma" pitchFamily="34" charset="0"/>
              </a:rPr>
              <a:t>	</a:t>
            </a:r>
            <a:r>
              <a:rPr lang="mk-MK" sz="1800" dirty="0" smtClean="0">
                <a:latin typeface="Tahoma" pitchFamily="34" charset="0"/>
                <a:cs typeface="Tahoma" pitchFamily="34" charset="0"/>
              </a:rPr>
              <a:t>Останатите финансиски институции од првата фаза започнаа со известување на 10 април, 2012 година и известија за </a:t>
            </a:r>
            <a:r>
              <a:rPr lang="en-US" sz="1800" dirty="0" smtClean="0">
                <a:latin typeface="Tahoma" pitchFamily="34" charset="0"/>
                <a:cs typeface="Tahoma" pitchFamily="34" charset="0"/>
              </a:rPr>
              <a:t>Q1.</a:t>
            </a:r>
            <a:r>
              <a:rPr lang="mk-MK" sz="1800" dirty="0" smtClean="0">
                <a:latin typeface="Tahoma" pitchFamily="34" charset="0"/>
                <a:cs typeface="Tahoma" pitchFamily="34" charset="0"/>
              </a:rPr>
              <a:t>20</a:t>
            </a:r>
            <a:r>
              <a:rPr lang="en-US" sz="1800" dirty="0" smtClean="0">
                <a:latin typeface="Tahoma" pitchFamily="34" charset="0"/>
                <a:cs typeface="Tahoma" pitchFamily="34" charset="0"/>
              </a:rPr>
              <a:t>12</a:t>
            </a:r>
            <a:r>
              <a:rPr lang="mk-MK" sz="1800" dirty="0" smtClean="0">
                <a:latin typeface="Tahoma" pitchFamily="34" charset="0"/>
                <a:cs typeface="Tahoma" pitchFamily="34" charset="0"/>
              </a:rPr>
              <a:t> година</a:t>
            </a:r>
            <a:r>
              <a:rPr lang="en-US" sz="1800" dirty="0" smtClean="0">
                <a:latin typeface="Tahoma" pitchFamily="34" charset="0"/>
                <a:cs typeface="Tahoma" pitchFamily="34" charset="0"/>
              </a:rPr>
              <a:t>.</a:t>
            </a:r>
            <a:endParaRPr lang="mk-MK" sz="1800" dirty="0" smtClean="0">
              <a:latin typeface="Tahoma" pitchFamily="34" charset="0"/>
              <a:cs typeface="Tahoma" pitchFamily="34" charset="0"/>
            </a:endParaRPr>
          </a:p>
          <a:p>
            <a:pPr algn="just" eaLnBrk="1" hangingPunct="1">
              <a:lnSpc>
                <a:spcPct val="80000"/>
              </a:lnSpc>
              <a:buClr>
                <a:srgbClr val="F2B300"/>
              </a:buClr>
              <a:buNone/>
            </a:pPr>
            <a:endParaRPr lang="mk-MK" sz="1800" dirty="0" smtClean="0">
              <a:latin typeface="Tahoma" pitchFamily="34" charset="0"/>
              <a:cs typeface="Tahoma" pitchFamily="34" charset="0"/>
            </a:endParaRPr>
          </a:p>
          <a:p>
            <a:pPr algn="just" eaLnBrk="1" hangingPunct="1">
              <a:lnSpc>
                <a:spcPct val="80000"/>
              </a:lnSpc>
              <a:buClr>
                <a:srgbClr val="F2B300"/>
              </a:buClr>
              <a:buNone/>
            </a:pPr>
            <a:r>
              <a:rPr lang="mk-MK" sz="1800" dirty="0" smtClean="0">
                <a:latin typeface="Tahoma" pitchFamily="34" charset="0"/>
                <a:cs typeface="Tahoma" pitchFamily="34" charset="0"/>
              </a:rPr>
              <a:t>	НБРМ располага со серија од 7 последователни квартали заклучно со </a:t>
            </a:r>
            <a:r>
              <a:rPr lang="en-US" sz="1800" dirty="0" smtClean="0">
                <a:latin typeface="Tahoma" pitchFamily="34" charset="0"/>
                <a:cs typeface="Tahoma" pitchFamily="34" charset="0"/>
              </a:rPr>
              <a:t>Q</a:t>
            </a:r>
            <a:r>
              <a:rPr lang="mk-MK" sz="1800" dirty="0" smtClean="0">
                <a:latin typeface="Tahoma" pitchFamily="34" charset="0"/>
                <a:cs typeface="Tahoma" pitchFamily="34" charset="0"/>
              </a:rPr>
              <a:t>4</a:t>
            </a:r>
            <a:r>
              <a:rPr lang="en-US" sz="1800" dirty="0" smtClean="0">
                <a:latin typeface="Tahoma" pitchFamily="34" charset="0"/>
                <a:cs typeface="Tahoma" pitchFamily="34" charset="0"/>
              </a:rPr>
              <a:t>.2013 </a:t>
            </a:r>
            <a:r>
              <a:rPr lang="mk-MK" sz="1800" dirty="0" smtClean="0">
                <a:latin typeface="Tahoma" pitchFamily="34" charset="0"/>
                <a:cs typeface="Tahoma" pitchFamily="34" charset="0"/>
              </a:rPr>
              <a:t>год.</a:t>
            </a:r>
          </a:p>
          <a:p>
            <a:pPr algn="just" eaLnBrk="1" hangingPunct="1">
              <a:lnSpc>
                <a:spcPct val="80000"/>
              </a:lnSpc>
              <a:buClr>
                <a:srgbClr val="F2B300"/>
              </a:buClr>
              <a:buNone/>
            </a:pPr>
            <a:r>
              <a:rPr lang="mk-MK" sz="1800" dirty="0" smtClean="0">
                <a:latin typeface="Tahoma" pitchFamily="34" charset="0"/>
                <a:cs typeface="Tahoma" pitchFamily="34" charset="0"/>
              </a:rPr>
              <a:t>	</a:t>
            </a:r>
          </a:p>
          <a:p>
            <a:pPr algn="just" eaLnBrk="1" hangingPunct="1">
              <a:lnSpc>
                <a:spcPct val="80000"/>
              </a:lnSpc>
              <a:buClr>
                <a:srgbClr val="F2B300"/>
              </a:buClr>
              <a:buNone/>
            </a:pPr>
            <a:r>
              <a:rPr lang="mk-MK" sz="1800" dirty="0" smtClean="0">
                <a:latin typeface="Tahoma" pitchFamily="34" charset="0"/>
                <a:cs typeface="Tahoma" pitchFamily="34" charset="0"/>
              </a:rPr>
              <a:t>	Активности за подобрување на квалитетот на податоците преку непосредна комуникација со известувачите.</a:t>
            </a:r>
          </a:p>
          <a:p>
            <a:pPr algn="just" eaLnBrk="1" hangingPunct="1">
              <a:lnSpc>
                <a:spcPct val="80000"/>
              </a:lnSpc>
              <a:buClr>
                <a:srgbClr val="F2B300"/>
              </a:buClr>
              <a:buNone/>
            </a:pPr>
            <a:endParaRPr lang="mk-MK" sz="1800" dirty="0" smtClean="0">
              <a:latin typeface="Tahoma" pitchFamily="34" charset="0"/>
              <a:cs typeface="Tahoma" pitchFamily="34" charset="0"/>
            </a:endParaRPr>
          </a:p>
          <a:p>
            <a:pPr algn="just" eaLnBrk="1" hangingPunct="1">
              <a:lnSpc>
                <a:spcPct val="80000"/>
              </a:lnSpc>
              <a:buClr>
                <a:srgbClr val="F2B300"/>
              </a:buClr>
              <a:buNone/>
            </a:pPr>
            <a:r>
              <a:rPr lang="mk-MK" sz="1800" dirty="0" smtClean="0">
                <a:latin typeface="Tahoma" pitchFamily="34" charset="0"/>
                <a:cs typeface="Tahoma" pitchFamily="34" charset="0"/>
              </a:rPr>
              <a:t>	Досега се изработени конзистентни серии податоци за состојбите, за периодот од </a:t>
            </a:r>
            <a:r>
              <a:rPr lang="en-US" sz="1800" dirty="0" smtClean="0">
                <a:latin typeface="Tahoma" pitchFamily="34" charset="0"/>
                <a:cs typeface="Tahoma" pitchFamily="34" charset="0"/>
              </a:rPr>
              <a:t>Q1.2012 </a:t>
            </a:r>
            <a:r>
              <a:rPr lang="mk-MK" sz="1800" dirty="0" smtClean="0">
                <a:latin typeface="Tahoma" pitchFamily="34" charset="0"/>
                <a:cs typeface="Tahoma" pitchFamily="34" charset="0"/>
              </a:rPr>
              <a:t>год. до </a:t>
            </a:r>
            <a:r>
              <a:rPr lang="en-US" sz="1800" dirty="0" smtClean="0">
                <a:latin typeface="Tahoma" pitchFamily="34" charset="0"/>
                <a:cs typeface="Tahoma" pitchFamily="34" charset="0"/>
              </a:rPr>
              <a:t>Q</a:t>
            </a:r>
            <a:r>
              <a:rPr lang="mk-MK" sz="1800" dirty="0" smtClean="0">
                <a:latin typeface="Tahoma" pitchFamily="34" charset="0"/>
                <a:cs typeface="Tahoma" pitchFamily="34" charset="0"/>
              </a:rPr>
              <a:t>4</a:t>
            </a:r>
            <a:r>
              <a:rPr lang="en-US" sz="1800" dirty="0" smtClean="0">
                <a:latin typeface="Tahoma" pitchFamily="34" charset="0"/>
                <a:cs typeface="Tahoma" pitchFamily="34" charset="0"/>
              </a:rPr>
              <a:t>.2013 </a:t>
            </a:r>
            <a:r>
              <a:rPr lang="mk-MK" sz="1800" dirty="0" smtClean="0">
                <a:latin typeface="Tahoma" pitchFamily="34" charset="0"/>
                <a:cs typeface="Tahoma" pitchFamily="34" charset="0"/>
              </a:rPr>
              <a:t>год. кои имаат задоволителен квалитет; </a:t>
            </a:r>
          </a:p>
          <a:p>
            <a:pPr algn="just" eaLnBrk="1" hangingPunct="1">
              <a:lnSpc>
                <a:spcPct val="80000"/>
              </a:lnSpc>
              <a:buClr>
                <a:srgbClr val="F2B300"/>
              </a:buClr>
              <a:buNone/>
            </a:pPr>
            <a:endParaRPr lang="mk-MK" sz="1800" dirty="0" smtClean="0">
              <a:latin typeface="Tahoma" pitchFamily="34" charset="0"/>
              <a:cs typeface="Tahoma" pitchFamily="34" charset="0"/>
            </a:endParaRPr>
          </a:p>
          <a:p>
            <a:pPr algn="just" eaLnBrk="1" hangingPunct="1">
              <a:lnSpc>
                <a:spcPct val="80000"/>
              </a:lnSpc>
              <a:buClr>
                <a:srgbClr val="F2B300"/>
              </a:buClr>
              <a:buNone/>
            </a:pPr>
            <a:r>
              <a:rPr lang="mk-MK" sz="1800" dirty="0" smtClean="0">
                <a:latin typeface="Tahoma" pitchFamily="34" charset="0"/>
                <a:cs typeface="Tahoma" pitchFamily="34" charset="0"/>
              </a:rPr>
              <a:t>	Немаме конзистентна серија на податоци за тековите. Прв квартал кој задоволува со квалитетни податоци за тековите е </a:t>
            </a:r>
            <a:r>
              <a:rPr lang="en-US" sz="1800" dirty="0" smtClean="0">
                <a:latin typeface="Tahoma" pitchFamily="34" charset="0"/>
                <a:cs typeface="Tahoma" pitchFamily="34" charset="0"/>
              </a:rPr>
              <a:t>Q1.201</a:t>
            </a:r>
            <a:r>
              <a:rPr lang="mk-MK" sz="1800" dirty="0" smtClean="0">
                <a:latin typeface="Tahoma" pitchFamily="34" charset="0"/>
                <a:cs typeface="Tahoma" pitchFamily="34" charset="0"/>
              </a:rPr>
              <a:t>3</a:t>
            </a:r>
            <a:r>
              <a:rPr lang="en-US" sz="1800" dirty="0" smtClean="0">
                <a:latin typeface="Tahoma" pitchFamily="34" charset="0"/>
                <a:cs typeface="Tahoma" pitchFamily="34" charset="0"/>
              </a:rPr>
              <a:t> </a:t>
            </a:r>
            <a:r>
              <a:rPr lang="mk-MK" sz="1800" dirty="0" smtClean="0">
                <a:latin typeface="Tahoma" pitchFamily="34" charset="0"/>
                <a:cs typeface="Tahoma" pitchFamily="34" charset="0"/>
              </a:rPr>
              <a:t>год. </a:t>
            </a:r>
          </a:p>
          <a:p>
            <a:pPr algn="just" eaLnBrk="1" hangingPunct="1">
              <a:lnSpc>
                <a:spcPct val="80000"/>
              </a:lnSpc>
              <a:buClr>
                <a:srgbClr val="F2B300"/>
              </a:buClr>
              <a:buNone/>
            </a:pPr>
            <a:r>
              <a:rPr lang="mk-MK" sz="1800" dirty="0" smtClean="0">
                <a:latin typeface="Tahoma" pitchFamily="34" charset="0"/>
                <a:cs typeface="Tahoma" pitchFamily="34" charset="0"/>
              </a:rPr>
              <a:t>	</a:t>
            </a:r>
          </a:p>
          <a:p>
            <a:pPr algn="just" eaLnBrk="1" hangingPunct="1">
              <a:lnSpc>
                <a:spcPct val="80000"/>
              </a:lnSpc>
              <a:buClr>
                <a:srgbClr val="F2B300"/>
              </a:buClr>
              <a:buNone/>
            </a:pPr>
            <a:r>
              <a:rPr lang="mk-MK" sz="1800" dirty="0" smtClean="0">
                <a:latin typeface="Tahoma" pitchFamily="34" charset="0"/>
                <a:cs typeface="Tahoma" pitchFamily="34" charset="0"/>
              </a:rPr>
              <a:t>	Податоците за состојбите на средствата и обврските првпат се објавија на 31.08.2013 во кварталниот монетарен сет податоци на интернет страната на НБРМ (</a:t>
            </a:r>
            <a:r>
              <a:rPr lang="en-US" sz="1800" i="1" u="sng" dirty="0" smtClean="0">
                <a:latin typeface="Tahoma" pitchFamily="34" charset="0"/>
                <a:cs typeface="Tahoma" pitchFamily="34" charset="0"/>
              </a:rPr>
              <a:t>www.nbrm.mk</a:t>
            </a:r>
            <a:r>
              <a:rPr lang="mk-MK" sz="1800" dirty="0" smtClean="0">
                <a:latin typeface="Tahoma" pitchFamily="34" charset="0"/>
                <a:cs typeface="Tahoma" pitchFamily="34" charset="0"/>
              </a:rPr>
              <a:t>)</a:t>
            </a:r>
          </a:p>
          <a:p>
            <a:pPr algn="just" eaLnBrk="1" hangingPunct="1">
              <a:lnSpc>
                <a:spcPct val="80000"/>
              </a:lnSpc>
              <a:buClr>
                <a:srgbClr val="F2B300"/>
              </a:buClr>
              <a:buNone/>
            </a:pPr>
            <a:r>
              <a:rPr lang="mk-MK" sz="2000" dirty="0" smtClean="0">
                <a:latin typeface="Tahoma" pitchFamily="34" charset="0"/>
                <a:cs typeface="Tahoma" pitchFamily="34" charset="0"/>
              </a:rPr>
              <a:t>	</a:t>
            </a:r>
          </a:p>
          <a:p>
            <a:pPr algn="just" eaLnBrk="1" hangingPunct="1">
              <a:lnSpc>
                <a:spcPct val="80000"/>
              </a:lnSpc>
              <a:buClr>
                <a:srgbClr val="F2B300"/>
              </a:buClr>
              <a:buNone/>
            </a:pPr>
            <a:r>
              <a:rPr lang="mk-MK" sz="2000" dirty="0" smtClean="0">
                <a:latin typeface="Tahoma" pitchFamily="34" charset="0"/>
                <a:cs typeface="Tahoma" pitchFamily="34" charset="0"/>
              </a:rPr>
              <a:t>	</a:t>
            </a:r>
            <a:endParaRPr lang="mk-MK" sz="2400" dirty="0" smtClean="0"/>
          </a:p>
          <a:p>
            <a:pPr algn="just" eaLnBrk="1" hangingPunct="1">
              <a:lnSpc>
                <a:spcPct val="80000"/>
              </a:lnSpc>
              <a:buClr>
                <a:srgbClr val="F2B300"/>
              </a:buClr>
              <a:buFont typeface="Wingdings" pitchFamily="2" charset="2"/>
              <a:buChar char="§"/>
            </a:pPr>
            <a:endParaRPr lang="mk-MK" sz="2400" dirty="0" smtClean="0">
              <a:latin typeface="Tahoma" pitchFamily="34" charset="0"/>
              <a:ea typeface="Tahoma" pitchFamily="34" charset="0"/>
              <a:cs typeface="Tahoma" pitchFamily="34" charset="0"/>
            </a:endParaRPr>
          </a:p>
          <a:p>
            <a:pPr algn="just" eaLnBrk="1" hangingPunct="1">
              <a:lnSpc>
                <a:spcPct val="80000"/>
              </a:lnSpc>
              <a:buClr>
                <a:srgbClr val="F2B300"/>
              </a:buClr>
              <a:buNone/>
            </a:pPr>
            <a:endParaRPr lang="mk-MK" sz="2400" dirty="0" smtClean="0"/>
          </a:p>
        </p:txBody>
      </p:sp>
      <p:sp>
        <p:nvSpPr>
          <p:cNvPr id="3076" name="Slide Number Placeholder 3"/>
          <p:cNvSpPr>
            <a:spLocks noGrp="1"/>
          </p:cNvSpPr>
          <p:nvPr>
            <p:ph type="sldNum" sz="quarter" idx="12"/>
          </p:nvPr>
        </p:nvSpPr>
        <p:spPr>
          <a:noFill/>
        </p:spPr>
        <p:txBody>
          <a:bodyPr/>
          <a:lstStyle/>
          <a:p>
            <a:fld id="{F15B87A0-B3BA-4061-A146-956C3B0F9912}" type="slidenum">
              <a:rPr lang="en-US" smtClean="0"/>
              <a:pPr/>
              <a:t>10</a:t>
            </a:fld>
            <a:endParaRPr lang="en-US" dirty="0" smtClean="0"/>
          </a:p>
        </p:txBody>
      </p:sp>
      <p:sp>
        <p:nvSpPr>
          <p:cNvPr id="5" name="Rectangle 4"/>
          <p:cNvSpPr txBox="1">
            <a:spLocks noChangeArrowheads="1"/>
          </p:cNvSpPr>
          <p:nvPr/>
        </p:nvSpPr>
        <p:spPr bwMode="auto">
          <a:xfrm>
            <a:off x="228600" y="838200"/>
            <a:ext cx="86868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lang="mk-MK" sz="3200" b="1" u="sng" dirty="0" smtClean="0">
                <a:latin typeface="Tahoma" pitchFamily="34" charset="0"/>
                <a:cs typeface="Tahoma" pitchFamily="34" charset="0"/>
              </a:rPr>
              <a:t> </a:t>
            </a:r>
            <a:r>
              <a:rPr lang="mk-MK" sz="2000" b="1" u="sng" dirty="0" smtClean="0">
                <a:solidFill>
                  <a:schemeClr val="tx2"/>
                </a:solidFill>
                <a:latin typeface="Tahoma" pitchFamily="34" charset="0"/>
                <a:cs typeface="Tahoma" pitchFamily="34" charset="0"/>
              </a:rPr>
              <a:t>Прибирање и објавување на податоци – тековна состојба</a:t>
            </a:r>
          </a:p>
        </p:txBody>
      </p:sp>
      <p:sp>
        <p:nvSpPr>
          <p:cNvPr id="6"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p:cNvSpPr>
            <a:spLocks noGrp="1" noChangeArrowheads="1"/>
          </p:cNvSpPr>
          <p:nvPr>
            <p:ph type="body" idx="1"/>
          </p:nvPr>
        </p:nvSpPr>
        <p:spPr>
          <a:xfrm>
            <a:off x="228600" y="2057400"/>
            <a:ext cx="8686800" cy="4038600"/>
          </a:xfrm>
        </p:spPr>
        <p:txBody>
          <a:bodyPr/>
          <a:lstStyle/>
          <a:p>
            <a:pPr algn="just" eaLnBrk="1" hangingPunct="1">
              <a:lnSpc>
                <a:spcPct val="80000"/>
              </a:lnSpc>
              <a:buClr>
                <a:srgbClr val="F2B300"/>
              </a:buClr>
              <a:buNone/>
            </a:pPr>
            <a:r>
              <a:rPr lang="mk-MK" sz="2000" dirty="0" smtClean="0">
                <a:latin typeface="Tahoma" pitchFamily="34" charset="0"/>
                <a:cs typeface="Tahoma" pitchFamily="34" charset="0"/>
              </a:rPr>
              <a:t>	</a:t>
            </a:r>
            <a:r>
              <a:rPr lang="mk-MK" sz="1800" dirty="0" smtClean="0">
                <a:latin typeface="Tahoma" pitchFamily="34" charset="0"/>
                <a:cs typeface="Tahoma" pitchFamily="34" charset="0"/>
              </a:rPr>
              <a:t>Со опфаќањето на останатите финансиски институции како известувачи, во монетарната статистика, на квартална основа се изработуваат следниве извештаи за севкупниот финансиски сектор:</a:t>
            </a:r>
          </a:p>
          <a:p>
            <a:pPr algn="just" eaLnBrk="1" hangingPunct="1">
              <a:lnSpc>
                <a:spcPct val="80000"/>
              </a:lnSpc>
              <a:buClr>
                <a:srgbClr val="F2B300"/>
              </a:buClr>
              <a:buNone/>
            </a:pPr>
            <a:endParaRPr lang="mk-MK" sz="1800" dirty="0" smtClean="0">
              <a:latin typeface="Tahoma" pitchFamily="34" charset="0"/>
              <a:cs typeface="Tahoma" pitchFamily="34" charset="0"/>
            </a:endParaRPr>
          </a:p>
          <a:p>
            <a:pPr marL="457200" indent="-457200" algn="just" eaLnBrk="1" hangingPunct="1">
              <a:lnSpc>
                <a:spcPct val="80000"/>
              </a:lnSpc>
              <a:buClr>
                <a:srgbClr val="F2B300"/>
              </a:buClr>
              <a:buNone/>
            </a:pPr>
            <a:r>
              <a:rPr lang="mk-MK" sz="1800" dirty="0" smtClean="0">
                <a:latin typeface="Tahoma" pitchFamily="34" charset="0"/>
                <a:cs typeface="Tahoma" pitchFamily="34" charset="0"/>
              </a:rPr>
              <a:t>		1. Биланс на НБРМ</a:t>
            </a:r>
          </a:p>
          <a:p>
            <a:pPr marL="457200" indent="-457200" algn="just" eaLnBrk="1" hangingPunct="1">
              <a:lnSpc>
                <a:spcPct val="80000"/>
              </a:lnSpc>
              <a:buClr>
                <a:srgbClr val="F2B300"/>
              </a:buClr>
              <a:buNone/>
            </a:pPr>
            <a:r>
              <a:rPr lang="mk-MK" sz="1800" dirty="0" smtClean="0">
                <a:latin typeface="Tahoma" pitchFamily="34" charset="0"/>
                <a:cs typeface="Tahoma" pitchFamily="34" charset="0"/>
              </a:rPr>
              <a:t>		2. Преглед на НБРМ</a:t>
            </a:r>
          </a:p>
          <a:p>
            <a:pPr marL="457200" indent="-457200" algn="just" eaLnBrk="1" hangingPunct="1">
              <a:lnSpc>
                <a:spcPct val="80000"/>
              </a:lnSpc>
              <a:buClr>
                <a:srgbClr val="F2B300"/>
              </a:buClr>
              <a:buNone/>
            </a:pPr>
            <a:r>
              <a:rPr lang="mk-MK" sz="1800" dirty="0" smtClean="0">
                <a:latin typeface="Tahoma" pitchFamily="34" charset="0"/>
                <a:cs typeface="Tahoma" pitchFamily="34" charset="0"/>
              </a:rPr>
              <a:t>		3. Биланс на останати депозитни институции</a:t>
            </a:r>
          </a:p>
          <a:p>
            <a:pPr marL="457200" indent="-457200" algn="just" eaLnBrk="1" hangingPunct="1">
              <a:lnSpc>
                <a:spcPct val="80000"/>
              </a:lnSpc>
              <a:buClr>
                <a:srgbClr val="F2B300"/>
              </a:buClr>
              <a:buNone/>
            </a:pPr>
            <a:r>
              <a:rPr lang="mk-MK" sz="1800" dirty="0" smtClean="0">
                <a:latin typeface="Tahoma" pitchFamily="34" charset="0"/>
                <a:cs typeface="Tahoma" pitchFamily="34" charset="0"/>
              </a:rPr>
              <a:t>		4. Преглед на останати депозитни институции</a:t>
            </a:r>
          </a:p>
          <a:p>
            <a:pPr marL="457200" indent="-457200" algn="just" eaLnBrk="1" hangingPunct="1">
              <a:lnSpc>
                <a:spcPct val="80000"/>
              </a:lnSpc>
              <a:buClr>
                <a:srgbClr val="F2B300"/>
              </a:buClr>
              <a:buNone/>
            </a:pPr>
            <a:r>
              <a:rPr lang="mk-MK" sz="1800" dirty="0" smtClean="0">
                <a:latin typeface="Tahoma" pitchFamily="34" charset="0"/>
                <a:cs typeface="Tahoma" pitchFamily="34" charset="0"/>
              </a:rPr>
              <a:t>		5. Преглед на депозитни институции</a:t>
            </a:r>
          </a:p>
          <a:p>
            <a:pPr marL="457200" indent="-457200" algn="just" eaLnBrk="1" hangingPunct="1">
              <a:lnSpc>
                <a:spcPct val="80000"/>
              </a:lnSpc>
              <a:buClr>
                <a:srgbClr val="F2B300"/>
              </a:buClr>
              <a:buNone/>
            </a:pPr>
            <a:r>
              <a:rPr lang="mk-MK" sz="1800" dirty="0" smtClean="0">
                <a:latin typeface="Tahoma" pitchFamily="34" charset="0"/>
                <a:cs typeface="Tahoma" pitchFamily="34" charset="0"/>
              </a:rPr>
              <a:t>		</a:t>
            </a:r>
            <a:r>
              <a:rPr lang="mk-MK" sz="1800" b="1" dirty="0" smtClean="0">
                <a:latin typeface="Tahoma" pitchFamily="34" charset="0"/>
                <a:cs typeface="Tahoma" pitchFamily="34" charset="0"/>
              </a:rPr>
              <a:t>6. Биланс на останати финансиски институции</a:t>
            </a:r>
          </a:p>
          <a:p>
            <a:pPr marL="457200" indent="-457200" algn="just" eaLnBrk="1" hangingPunct="1">
              <a:lnSpc>
                <a:spcPct val="80000"/>
              </a:lnSpc>
              <a:buClr>
                <a:srgbClr val="F2B300"/>
              </a:buClr>
              <a:buNone/>
            </a:pPr>
            <a:r>
              <a:rPr lang="mk-MK" sz="1800" dirty="0" smtClean="0">
                <a:latin typeface="Tahoma" pitchFamily="34" charset="0"/>
                <a:cs typeface="Tahoma" pitchFamily="34" charset="0"/>
              </a:rPr>
              <a:t>		</a:t>
            </a:r>
            <a:r>
              <a:rPr lang="mk-MK" sz="1800" b="1" dirty="0" smtClean="0">
                <a:latin typeface="Tahoma" pitchFamily="34" charset="0"/>
                <a:cs typeface="Tahoma" pitchFamily="34" charset="0"/>
              </a:rPr>
              <a:t>7. Преглед на останати финансиски институции</a:t>
            </a:r>
          </a:p>
          <a:p>
            <a:pPr marL="457200" indent="-457200" algn="just" eaLnBrk="1" hangingPunct="1">
              <a:lnSpc>
                <a:spcPct val="80000"/>
              </a:lnSpc>
              <a:buClr>
                <a:srgbClr val="F2B300"/>
              </a:buClr>
              <a:buNone/>
            </a:pPr>
            <a:r>
              <a:rPr lang="mk-MK" sz="1800" dirty="0" smtClean="0">
                <a:latin typeface="Tahoma" pitchFamily="34" charset="0"/>
                <a:cs typeface="Tahoma" pitchFamily="34" charset="0"/>
              </a:rPr>
              <a:t>		</a:t>
            </a:r>
            <a:r>
              <a:rPr lang="mk-MK" sz="1800" b="1" dirty="0" smtClean="0">
                <a:latin typeface="Tahoma" pitchFamily="34" charset="0"/>
                <a:cs typeface="Tahoma" pitchFamily="34" charset="0"/>
              </a:rPr>
              <a:t>8. Преглед на финансиски институции </a:t>
            </a:r>
          </a:p>
          <a:p>
            <a:pPr algn="just" eaLnBrk="1" hangingPunct="1">
              <a:lnSpc>
                <a:spcPct val="80000"/>
              </a:lnSpc>
              <a:buClr>
                <a:srgbClr val="F2B300"/>
              </a:buClr>
              <a:buNone/>
            </a:pPr>
            <a:endParaRPr lang="en-US" sz="2400" dirty="0" smtClean="0"/>
          </a:p>
          <a:p>
            <a:pPr algn="just" eaLnBrk="1" hangingPunct="1">
              <a:lnSpc>
                <a:spcPct val="80000"/>
              </a:lnSpc>
              <a:buClr>
                <a:srgbClr val="F2B300"/>
              </a:buClr>
              <a:buFont typeface="Wingdings" pitchFamily="2" charset="2"/>
              <a:buChar char="§"/>
            </a:pPr>
            <a:endParaRPr lang="mk-MK" sz="2400" dirty="0" smtClean="0"/>
          </a:p>
          <a:p>
            <a:pPr algn="just" eaLnBrk="1" hangingPunct="1">
              <a:lnSpc>
                <a:spcPct val="80000"/>
              </a:lnSpc>
              <a:buClr>
                <a:srgbClr val="F2B300"/>
              </a:buClr>
              <a:buFont typeface="Wingdings" pitchFamily="2" charset="2"/>
              <a:buChar char="§"/>
            </a:pPr>
            <a:endParaRPr lang="mk-MK" sz="2400" dirty="0" smtClean="0">
              <a:latin typeface="Tahoma" pitchFamily="34" charset="0"/>
              <a:ea typeface="Tahoma" pitchFamily="34" charset="0"/>
              <a:cs typeface="Tahoma" pitchFamily="34" charset="0"/>
            </a:endParaRPr>
          </a:p>
          <a:p>
            <a:pPr algn="just" eaLnBrk="1" hangingPunct="1">
              <a:lnSpc>
                <a:spcPct val="80000"/>
              </a:lnSpc>
              <a:buClr>
                <a:srgbClr val="F2B300"/>
              </a:buClr>
              <a:buNone/>
            </a:pPr>
            <a:endParaRPr lang="mk-MK" sz="2400" dirty="0" smtClean="0"/>
          </a:p>
        </p:txBody>
      </p:sp>
      <p:sp>
        <p:nvSpPr>
          <p:cNvPr id="3076" name="Slide Number Placeholder 3"/>
          <p:cNvSpPr>
            <a:spLocks noGrp="1"/>
          </p:cNvSpPr>
          <p:nvPr>
            <p:ph type="sldNum" sz="quarter" idx="12"/>
          </p:nvPr>
        </p:nvSpPr>
        <p:spPr>
          <a:noFill/>
        </p:spPr>
        <p:txBody>
          <a:bodyPr/>
          <a:lstStyle/>
          <a:p>
            <a:fld id="{F15B87A0-B3BA-4061-A146-956C3B0F9912}" type="slidenum">
              <a:rPr lang="en-US" smtClean="0"/>
              <a:pPr/>
              <a:t>11</a:t>
            </a:fld>
            <a:endParaRPr lang="en-US" dirty="0" smtClean="0"/>
          </a:p>
        </p:txBody>
      </p:sp>
      <p:sp>
        <p:nvSpPr>
          <p:cNvPr id="5" name="Rectangle 4"/>
          <p:cNvSpPr txBox="1">
            <a:spLocks noChangeArrowheads="1"/>
          </p:cNvSpPr>
          <p:nvPr/>
        </p:nvSpPr>
        <p:spPr bwMode="auto">
          <a:xfrm>
            <a:off x="228600" y="914400"/>
            <a:ext cx="86868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mk-MK" sz="2000" b="1" u="sng" kern="0" dirty="0" smtClean="0">
                <a:solidFill>
                  <a:schemeClr val="tx2"/>
                </a:solidFill>
                <a:latin typeface="Tahoma" pitchFamily="34" charset="0"/>
                <a:ea typeface="+mj-ea"/>
                <a:cs typeface="Tahoma" pitchFamily="34" charset="0"/>
              </a:rPr>
              <a:t>Квартални извештаи од монетарна статистика</a:t>
            </a:r>
            <a:endParaRPr lang="en-US" sz="2000" b="1" u="sng" kern="0" dirty="0" smtClean="0">
              <a:solidFill>
                <a:schemeClr val="tx2"/>
              </a:solidFill>
              <a:latin typeface="Tahoma" pitchFamily="34" charset="0"/>
              <a:ea typeface="+mj-ea"/>
              <a:cs typeface="Tahoma" pitchFamily="34" charset="0"/>
            </a:endParaRPr>
          </a:p>
        </p:txBody>
      </p:sp>
      <p:sp>
        <p:nvSpPr>
          <p:cNvPr id="7"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p:cNvSpPr>
            <a:spLocks noGrp="1" noChangeArrowheads="1"/>
          </p:cNvSpPr>
          <p:nvPr>
            <p:ph type="body" idx="1"/>
          </p:nvPr>
        </p:nvSpPr>
        <p:spPr>
          <a:xfrm>
            <a:off x="228600" y="2362200"/>
            <a:ext cx="8686800" cy="3048000"/>
          </a:xfrm>
        </p:spPr>
        <p:txBody>
          <a:bodyPr/>
          <a:lstStyle/>
          <a:p>
            <a:pPr algn="just" eaLnBrk="1" hangingPunct="1">
              <a:lnSpc>
                <a:spcPct val="80000"/>
              </a:lnSpc>
              <a:buClr>
                <a:srgbClr val="F2B300"/>
              </a:buClr>
              <a:buNone/>
            </a:pPr>
            <a:r>
              <a:rPr lang="mk-MK" sz="2000" dirty="0" smtClean="0">
                <a:latin typeface="Tahoma" pitchFamily="34" charset="0"/>
                <a:cs typeface="Tahoma" pitchFamily="34" charset="0"/>
              </a:rPr>
              <a:t>	</a:t>
            </a:r>
            <a:r>
              <a:rPr lang="mk-MK" sz="1800" dirty="0" smtClean="0">
                <a:latin typeface="Tahoma" pitchFamily="34" charset="0"/>
                <a:cs typeface="Tahoma" pitchFamily="34" charset="0"/>
              </a:rPr>
              <a:t>Пропишаниот образец ОФИ за известување податоци потребно е да вклучува податоци за сите резидентни осигурителни компании и пензиски фондови, останатите финансиски посредници (инвестициски фондови, лизинг компании и финансиски друштва) и помошните финансиски институции (друштва за управување со пензиските фондови и друштва за управување со инвестициски фондови). </a:t>
            </a:r>
          </a:p>
          <a:p>
            <a:pPr algn="just" eaLnBrk="1" hangingPunct="1">
              <a:lnSpc>
                <a:spcPct val="80000"/>
              </a:lnSpc>
              <a:buClr>
                <a:srgbClr val="F2B300"/>
              </a:buClr>
              <a:buNone/>
            </a:pPr>
            <a:endParaRPr lang="mk-MK" sz="1800" dirty="0" smtClean="0">
              <a:latin typeface="Tahoma" pitchFamily="34" charset="0"/>
              <a:cs typeface="Tahoma" pitchFamily="34" charset="0"/>
            </a:endParaRPr>
          </a:p>
          <a:p>
            <a:pPr algn="just" eaLnBrk="1" hangingPunct="1">
              <a:lnSpc>
                <a:spcPct val="80000"/>
              </a:lnSpc>
              <a:buClr>
                <a:srgbClr val="F2B300"/>
              </a:buClr>
              <a:buNone/>
            </a:pPr>
            <a:r>
              <a:rPr lang="mk-MK" sz="1800" dirty="0" smtClean="0">
                <a:latin typeface="Tahoma" pitchFamily="34" charset="0"/>
                <a:cs typeface="Tahoma" pitchFamily="34" charset="0"/>
              </a:rPr>
              <a:t>	Препорака е да се опфатат податоците за сите институционални единици кои припаѓаат на потсекторот останати финансиски институции.</a:t>
            </a:r>
          </a:p>
          <a:p>
            <a:pPr algn="just" eaLnBrk="1" hangingPunct="1">
              <a:lnSpc>
                <a:spcPct val="80000"/>
              </a:lnSpc>
              <a:buClr>
                <a:srgbClr val="F2B300"/>
              </a:buClr>
              <a:buNone/>
            </a:pPr>
            <a:endParaRPr lang="mk-MK" sz="2400" dirty="0" smtClean="0"/>
          </a:p>
          <a:p>
            <a:pPr algn="just" eaLnBrk="1" hangingPunct="1">
              <a:lnSpc>
                <a:spcPct val="80000"/>
              </a:lnSpc>
              <a:buClr>
                <a:srgbClr val="F2B300"/>
              </a:buClr>
              <a:buNone/>
            </a:pPr>
            <a:endParaRPr lang="en-US" sz="2400" dirty="0" smtClean="0"/>
          </a:p>
          <a:p>
            <a:pPr algn="just" eaLnBrk="1" hangingPunct="1">
              <a:lnSpc>
                <a:spcPct val="80000"/>
              </a:lnSpc>
              <a:buClr>
                <a:srgbClr val="F2B300"/>
              </a:buClr>
              <a:buFont typeface="Wingdings" pitchFamily="2" charset="2"/>
              <a:buChar char="§"/>
            </a:pPr>
            <a:endParaRPr lang="mk-MK" sz="2400" dirty="0" smtClean="0"/>
          </a:p>
          <a:p>
            <a:pPr algn="just" eaLnBrk="1" hangingPunct="1">
              <a:lnSpc>
                <a:spcPct val="80000"/>
              </a:lnSpc>
              <a:buClr>
                <a:srgbClr val="F2B300"/>
              </a:buClr>
              <a:buFont typeface="Wingdings" pitchFamily="2" charset="2"/>
              <a:buChar char="§"/>
            </a:pPr>
            <a:endParaRPr lang="mk-MK" sz="2400" dirty="0" smtClean="0">
              <a:latin typeface="Tahoma" pitchFamily="34" charset="0"/>
              <a:ea typeface="Tahoma" pitchFamily="34" charset="0"/>
              <a:cs typeface="Tahoma" pitchFamily="34" charset="0"/>
            </a:endParaRPr>
          </a:p>
          <a:p>
            <a:pPr algn="just" eaLnBrk="1" hangingPunct="1">
              <a:lnSpc>
                <a:spcPct val="80000"/>
              </a:lnSpc>
              <a:buClr>
                <a:srgbClr val="F2B300"/>
              </a:buClr>
              <a:buNone/>
            </a:pPr>
            <a:endParaRPr lang="mk-MK" sz="2400" dirty="0" smtClean="0"/>
          </a:p>
        </p:txBody>
      </p:sp>
      <p:sp>
        <p:nvSpPr>
          <p:cNvPr id="3076" name="Slide Number Placeholder 3"/>
          <p:cNvSpPr>
            <a:spLocks noGrp="1"/>
          </p:cNvSpPr>
          <p:nvPr>
            <p:ph type="sldNum" sz="quarter" idx="12"/>
          </p:nvPr>
        </p:nvSpPr>
        <p:spPr>
          <a:noFill/>
        </p:spPr>
        <p:txBody>
          <a:bodyPr/>
          <a:lstStyle/>
          <a:p>
            <a:fld id="{F15B87A0-B3BA-4061-A146-956C3B0F9912}" type="slidenum">
              <a:rPr lang="en-US" smtClean="0"/>
              <a:pPr/>
              <a:t>12</a:t>
            </a:fld>
            <a:endParaRPr lang="en-US" dirty="0" smtClean="0"/>
          </a:p>
        </p:txBody>
      </p:sp>
      <p:sp>
        <p:nvSpPr>
          <p:cNvPr id="5" name="Rectangle 4"/>
          <p:cNvSpPr txBox="1">
            <a:spLocks noChangeArrowheads="1"/>
          </p:cNvSpPr>
          <p:nvPr/>
        </p:nvSpPr>
        <p:spPr bwMode="auto">
          <a:xfrm>
            <a:off x="228600" y="990600"/>
            <a:ext cx="86868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lang="mk-MK" sz="2000" b="1" u="sng" kern="0" dirty="0" smtClean="0">
                <a:solidFill>
                  <a:schemeClr val="tx2"/>
                </a:solidFill>
                <a:latin typeface="Tahoma" pitchFamily="34" charset="0"/>
                <a:ea typeface="+mj-ea"/>
                <a:cs typeface="Tahoma" pitchFamily="34" charset="0"/>
              </a:rPr>
              <a:t>Извештај за состојбата и прометот на средствата и обврските на останатите финансиски институции – образец ОФИ-1</a:t>
            </a:r>
            <a:endParaRPr lang="en-US" sz="2000" b="1" u="sng" kern="0" dirty="0" smtClean="0">
              <a:solidFill>
                <a:schemeClr val="tx2"/>
              </a:solidFill>
              <a:latin typeface="Tahoma" pitchFamily="34" charset="0"/>
              <a:ea typeface="+mj-ea"/>
              <a:cs typeface="Tahoma" pitchFamily="34" charset="0"/>
            </a:endParaRPr>
          </a:p>
        </p:txBody>
      </p:sp>
      <p:sp>
        <p:nvSpPr>
          <p:cNvPr id="7"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914400"/>
          </a:xfrm>
        </p:spPr>
        <p:txBody>
          <a:bodyPr/>
          <a:lstStyle/>
          <a:p>
            <a:pPr lvl="0"/>
            <a:r>
              <a:rPr lang="mk-MK" sz="2000" b="1" u="sng" dirty="0" smtClean="0">
                <a:latin typeface="Tahoma" pitchFamily="34" charset="0"/>
                <a:cs typeface="Tahoma" pitchFamily="34" charset="0"/>
              </a:rPr>
              <a:t>Структура на извештајот за состојбата и прометот на средствата и обврските на останатите финансиски институции - Образец ОФИ-1</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381000" y="2209800"/>
            <a:ext cx="8305800" cy="4038600"/>
          </a:xfrm>
        </p:spPr>
        <p:txBody>
          <a:bodyPr/>
          <a:lstStyle/>
          <a:p>
            <a:pPr lvl="0"/>
            <a:r>
              <a:rPr lang="mk-MK" sz="1800" dirty="0" smtClean="0">
                <a:latin typeface="Tahoma" pitchFamily="34" charset="0"/>
                <a:cs typeface="Tahoma" pitchFamily="34" charset="0"/>
              </a:rPr>
              <a:t>Образецот ОФИ-1 е составен од три дела:</a:t>
            </a:r>
            <a:endParaRPr lang="en-US" sz="1800" dirty="0" smtClean="0">
              <a:latin typeface="Tahoma" pitchFamily="34" charset="0"/>
              <a:cs typeface="Tahoma" pitchFamily="34" charset="0"/>
            </a:endParaRPr>
          </a:p>
          <a:p>
            <a:pPr lvl="1">
              <a:buFontTx/>
              <a:buChar char="-"/>
            </a:pPr>
            <a:r>
              <a:rPr lang="mk-MK" sz="1800" dirty="0" smtClean="0">
                <a:latin typeface="Tahoma" pitchFamily="34" charset="0"/>
                <a:cs typeface="Tahoma" pitchFamily="34" charset="0"/>
              </a:rPr>
              <a:t>А. Вкупни средства;</a:t>
            </a:r>
          </a:p>
          <a:p>
            <a:pPr lvl="1">
              <a:buFontTx/>
              <a:buChar char="-"/>
            </a:pPr>
            <a:r>
              <a:rPr lang="mk-MK" sz="1800" dirty="0" smtClean="0">
                <a:latin typeface="Tahoma" pitchFamily="34" charset="0"/>
                <a:cs typeface="Tahoma" pitchFamily="34" charset="0"/>
              </a:rPr>
              <a:t>Л. Вкупни обврски и</a:t>
            </a:r>
          </a:p>
          <a:p>
            <a:pPr lvl="1">
              <a:buNone/>
            </a:pPr>
            <a:r>
              <a:rPr lang="mk-MK" sz="1800" dirty="0" smtClean="0">
                <a:latin typeface="Tahoma" pitchFamily="34" charset="0"/>
                <a:cs typeface="Tahoma" pitchFamily="34" charset="0"/>
              </a:rPr>
              <a:t>-   М. Дополнителни податоци  (</a:t>
            </a:r>
            <a:r>
              <a:rPr lang="ru-RU" sz="1800" dirty="0" smtClean="0">
                <a:latin typeface="Tahoma" pitchFamily="34" charset="0"/>
                <a:cs typeface="Tahoma" pitchFamily="34" charset="0"/>
              </a:rPr>
              <a:t>ги опфаќаат податоците за пресметаната камата на финансиските инструменти, освен за оние за кои не се пресметува камата). </a:t>
            </a:r>
          </a:p>
          <a:p>
            <a:pPr lvl="1">
              <a:buNone/>
            </a:pPr>
            <a:endParaRPr lang="en-US" sz="1800" dirty="0" smtClean="0">
              <a:latin typeface="Tahoma" pitchFamily="34" charset="0"/>
              <a:cs typeface="Tahoma" pitchFamily="34" charset="0"/>
            </a:endParaRPr>
          </a:p>
          <a:p>
            <a:pPr algn="just"/>
            <a:r>
              <a:rPr lang="mk-MK" sz="1800" dirty="0" smtClean="0">
                <a:latin typeface="Tahoma" pitchFamily="34" charset="0"/>
                <a:cs typeface="Tahoma" pitchFamily="34" charset="0"/>
              </a:rPr>
              <a:t>Вкупните средства и вкупните обврски се поделени по финансиски инструменти, институционални сектори, валута и рочност. </a:t>
            </a:r>
          </a:p>
          <a:p>
            <a:pPr algn="just"/>
            <a:r>
              <a:rPr lang="mk-MK" sz="1800" dirty="0" smtClean="0">
                <a:latin typeface="Tahoma" pitchFamily="34" charset="0"/>
                <a:cs typeface="Tahoma" pitchFamily="34" charset="0"/>
              </a:rPr>
              <a:t>Образецот ОФИ-1 содржи податоци за состојбата на почетокот/крајот на периодот, финансиските трансакции и промените во соодветниот период.</a:t>
            </a:r>
            <a:endParaRPr lang="en-US" sz="1800" dirty="0" smtClean="0">
              <a:latin typeface="Tahoma" pitchFamily="34" charset="0"/>
              <a:cs typeface="Tahoma" pitchFamily="34" charset="0"/>
            </a:endParaRPr>
          </a:p>
          <a:p>
            <a:pPr algn="just"/>
            <a:endParaRPr lang="en-US" sz="2000" dirty="0" smtClean="0">
              <a:latin typeface="Tahoma" pitchFamily="34" charset="0"/>
              <a:cs typeface="Tahoma"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A54D9144-4EAF-43F6-B0DA-3BF067242F24}" type="slidenum">
              <a:rPr lang="en-US" smtClean="0"/>
              <a:pPr>
                <a:defRPr/>
              </a:pPr>
              <a:t>13</a:t>
            </a:fld>
            <a:endParaRPr lang="en-US" dirty="0"/>
          </a:p>
        </p:txBody>
      </p:sp>
      <p:sp>
        <p:nvSpPr>
          <p:cNvPr id="6"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305800" cy="381000"/>
          </a:xfrm>
        </p:spPr>
        <p:txBody>
          <a:bodyPr/>
          <a:lstStyle/>
          <a:p>
            <a:r>
              <a:rPr lang="ru-RU" sz="1800" b="1" u="sng" dirty="0" smtClean="0">
                <a:latin typeface="Tahoma" pitchFamily="34" charset="0"/>
                <a:cs typeface="Tahoma" pitchFamily="34" charset="0"/>
              </a:rPr>
              <a:t>ОБРАЗЕЦ ОФИ-1</a:t>
            </a:r>
            <a:endParaRPr lang="en-US" sz="1800" b="1" u="sng"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A54D9144-4EAF-43F6-B0DA-3BF067242F24}" type="slidenum">
              <a:rPr lang="en-US" smtClean="0"/>
              <a:pPr>
                <a:defRPr/>
              </a:pPr>
              <a:t>14</a:t>
            </a:fld>
            <a:endParaRPr lang="en-US" dirty="0"/>
          </a:p>
        </p:txBody>
      </p:sp>
      <p:pic>
        <p:nvPicPr>
          <p:cNvPr id="19459" name="Picture 3"/>
          <p:cNvPicPr>
            <a:picLocks noGrp="1" noChangeAspect="1" noChangeArrowheads="1"/>
          </p:cNvPicPr>
          <p:nvPr>
            <p:ph idx="1"/>
          </p:nvPr>
        </p:nvPicPr>
        <p:blipFill>
          <a:blip r:embed="rId3" cstate="print"/>
          <a:srcRect/>
          <a:stretch>
            <a:fillRect/>
          </a:stretch>
        </p:blipFill>
        <p:spPr bwMode="auto">
          <a:xfrm>
            <a:off x="457200" y="1447800"/>
            <a:ext cx="7942811" cy="4800600"/>
          </a:xfrm>
          <a:prstGeom prst="rect">
            <a:avLst/>
          </a:prstGeom>
          <a:noFill/>
          <a:ln w="9525">
            <a:noFill/>
            <a:miter lim="800000"/>
            <a:headEnd/>
            <a:tailEnd/>
          </a:ln>
        </p:spPr>
      </p:pic>
      <p:sp>
        <p:nvSpPr>
          <p:cNvPr id="6"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534400" cy="533400"/>
          </a:xfrm>
        </p:spPr>
        <p:txBody>
          <a:bodyPr/>
          <a:lstStyle/>
          <a:p>
            <a:r>
              <a:rPr lang="mk-MK" sz="2000" b="1" u="sng" dirty="0" smtClean="0">
                <a:latin typeface="Tahoma" pitchFamily="34" charset="0"/>
                <a:cs typeface="Tahoma" pitchFamily="34" charset="0"/>
              </a:rPr>
              <a:t>Начин на пополнување на образецот ОФИ-1</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600200"/>
            <a:ext cx="8534400" cy="4572000"/>
          </a:xfrm>
        </p:spPr>
        <p:txBody>
          <a:bodyPr/>
          <a:lstStyle/>
          <a:p>
            <a:pPr algn="just">
              <a:buNone/>
            </a:pPr>
            <a:r>
              <a:rPr lang="ru-RU" sz="1600" dirty="0" smtClean="0">
                <a:latin typeface="Tahoma" pitchFamily="34" charset="0"/>
                <a:cs typeface="Tahoma" pitchFamily="34" charset="0"/>
              </a:rPr>
              <a:t>	</a:t>
            </a:r>
            <a:r>
              <a:rPr lang="ru-RU" sz="1800" dirty="0" smtClean="0">
                <a:latin typeface="Tahoma" pitchFamily="34" charset="0"/>
                <a:cs typeface="Tahoma" pitchFamily="34" charset="0"/>
              </a:rPr>
              <a:t>Образецот ОФИ-1 содржи збирни и извештајни полиња. Известувачот ги пополнува само извештајните полиња. Збирните полиња, коишто не се пополнуваат во образецот ОФИ-1 се осенчани. </a:t>
            </a:r>
          </a:p>
          <a:p>
            <a:pPr algn="just"/>
            <a:endParaRPr lang="en-US" sz="1800" dirty="0" smtClean="0">
              <a:latin typeface="Tahoma" pitchFamily="34" charset="0"/>
              <a:cs typeface="Tahoma" pitchFamily="34" charset="0"/>
            </a:endParaRPr>
          </a:p>
          <a:p>
            <a:pPr algn="just">
              <a:buNone/>
            </a:pPr>
            <a:r>
              <a:rPr lang="ru-RU" sz="1800" dirty="0" smtClean="0">
                <a:latin typeface="Tahoma" pitchFamily="34" charset="0"/>
                <a:cs typeface="Tahoma" pitchFamily="34" charset="0"/>
              </a:rPr>
              <a:t>	Колоните на образецот ОФИ- 1 се пополнуваат на следниов начин: </a:t>
            </a:r>
          </a:p>
          <a:p>
            <a:pPr algn="just"/>
            <a:endParaRPr lang="en-US" sz="1800" dirty="0" smtClean="0">
              <a:latin typeface="Tahoma" pitchFamily="34" charset="0"/>
              <a:cs typeface="Tahoma" pitchFamily="34" charset="0"/>
            </a:endParaRPr>
          </a:p>
          <a:p>
            <a:pPr algn="just"/>
            <a:r>
              <a:rPr lang="ru-RU" sz="1800" b="1" dirty="0" smtClean="0">
                <a:latin typeface="Tahoma" pitchFamily="34" charset="0"/>
                <a:cs typeface="Tahoma" pitchFamily="34" charset="0"/>
              </a:rPr>
              <a:t>Колона 1: </a:t>
            </a:r>
            <a:r>
              <a:rPr lang="ru-RU" sz="1800" dirty="0" smtClean="0">
                <a:latin typeface="Tahoma" pitchFamily="34" charset="0"/>
                <a:cs typeface="Tahoma" pitchFamily="34" charset="0"/>
              </a:rPr>
              <a:t>Е-код - (претходно дефинирана категорија) </a:t>
            </a:r>
          </a:p>
          <a:p>
            <a:pPr algn="just"/>
            <a:endParaRPr lang="ru-RU" sz="1800" dirty="0" smtClean="0">
              <a:latin typeface="Tahoma" pitchFamily="34" charset="0"/>
              <a:cs typeface="Tahoma" pitchFamily="34" charset="0"/>
            </a:endParaRPr>
          </a:p>
          <a:p>
            <a:pPr algn="just"/>
            <a:r>
              <a:rPr lang="ru-RU" sz="1800" b="1" dirty="0" smtClean="0">
                <a:latin typeface="Tahoma" pitchFamily="34" charset="0"/>
                <a:cs typeface="Tahoma" pitchFamily="34" charset="0"/>
              </a:rPr>
              <a:t>Колона 2: </a:t>
            </a:r>
            <a:r>
              <a:rPr lang="ru-RU" sz="1800" dirty="0" smtClean="0">
                <a:latin typeface="Tahoma" pitchFamily="34" charset="0"/>
                <a:cs typeface="Tahoma" pitchFamily="34" charset="0"/>
              </a:rPr>
              <a:t>Назив на финансискиот инструмент - (претходно дефинирана категорија) </a:t>
            </a:r>
          </a:p>
          <a:p>
            <a:pPr algn="just"/>
            <a:endParaRPr lang="ru-RU" sz="1800" dirty="0" smtClean="0">
              <a:latin typeface="Tahoma" pitchFamily="34" charset="0"/>
              <a:cs typeface="Tahoma" pitchFamily="34" charset="0"/>
            </a:endParaRPr>
          </a:p>
          <a:p>
            <a:pPr algn="just"/>
            <a:r>
              <a:rPr lang="ru-RU" sz="1800" b="1" dirty="0" smtClean="0">
                <a:latin typeface="Tahoma" pitchFamily="34" charset="0"/>
                <a:cs typeface="Tahoma" pitchFamily="34" charset="0"/>
              </a:rPr>
              <a:t>Колона 3: </a:t>
            </a:r>
            <a:r>
              <a:rPr lang="ru-RU" sz="1800" dirty="0" smtClean="0">
                <a:latin typeface="Tahoma" pitchFamily="34" charset="0"/>
                <a:cs typeface="Tahoma" pitchFamily="34" charset="0"/>
              </a:rPr>
              <a:t>Состојба на почетокот на периодот - се внесува износот на состојбата на почетокот на извештајниот период која </a:t>
            </a:r>
            <a:r>
              <a:rPr lang="mk-MK" sz="1800" dirty="0" smtClean="0">
                <a:latin typeface="Tahoma" pitchFamily="34" charset="0"/>
                <a:cs typeface="Tahoma" pitchFamily="34" charset="0"/>
              </a:rPr>
              <a:t>претставува располагања со финансиски средства и обврски</a:t>
            </a:r>
            <a:r>
              <a:rPr lang="en-US" sz="1800" dirty="0" smtClean="0">
                <a:latin typeface="Tahoma" pitchFamily="34" charset="0"/>
                <a:cs typeface="Tahoma" pitchFamily="34" charset="0"/>
              </a:rPr>
              <a:t>;</a:t>
            </a:r>
            <a:endParaRPr lang="mk-MK" sz="1800" dirty="0" smtClean="0">
              <a:latin typeface="Tahoma" pitchFamily="34" charset="0"/>
              <a:cs typeface="Tahoma" pitchFamily="34" charset="0"/>
            </a:endParaRPr>
          </a:p>
          <a:p>
            <a:endParaRPr lang="ru-RU" sz="1600" dirty="0" smtClean="0">
              <a:latin typeface="Tahoma" pitchFamily="34" charset="0"/>
              <a:cs typeface="Tahoma" pitchFamily="34" charset="0"/>
            </a:endParaRPr>
          </a:p>
          <a:p>
            <a:pPr>
              <a:buNone/>
            </a:pPr>
            <a:endParaRPr lang="ru-RU" sz="1200" dirty="0" smtClean="0">
              <a:latin typeface="Tahoma" pitchFamily="34" charset="0"/>
              <a:cs typeface="Tahoma" pitchFamily="34" charset="0"/>
            </a:endParaRPr>
          </a:p>
          <a:p>
            <a:endParaRPr lang="ru-RU" sz="1200" dirty="0" smtClean="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A54D9144-4EAF-43F6-B0DA-3BF067242F24}" type="slidenum">
              <a:rPr lang="en-US" smtClean="0"/>
              <a:pPr>
                <a:defRPr/>
              </a:pPr>
              <a:t>15</a:t>
            </a:fld>
            <a:endParaRPr lang="en-US" dirty="0"/>
          </a:p>
        </p:txBody>
      </p:sp>
      <p:sp>
        <p:nvSpPr>
          <p:cNvPr id="6"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534400" cy="533400"/>
          </a:xfrm>
        </p:spPr>
        <p:txBody>
          <a:bodyPr/>
          <a:lstStyle/>
          <a:p>
            <a:r>
              <a:rPr lang="mk-MK" sz="2000" b="1" u="sng" dirty="0" smtClean="0">
                <a:latin typeface="Tahoma" pitchFamily="34" charset="0"/>
                <a:cs typeface="Tahoma" pitchFamily="34" charset="0"/>
              </a:rPr>
              <a:t>Начин на пополнување на образецот ОФИ-1</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600200"/>
            <a:ext cx="8534400" cy="4572000"/>
          </a:xfrm>
        </p:spPr>
        <p:txBody>
          <a:bodyPr/>
          <a:lstStyle/>
          <a:p>
            <a:pPr algn="just">
              <a:buNone/>
            </a:pPr>
            <a:r>
              <a:rPr lang="ru-RU" sz="1800" b="1" dirty="0" smtClean="0">
                <a:latin typeface="Tahoma" pitchFamily="34" charset="0"/>
                <a:cs typeface="Tahoma" pitchFamily="34" charset="0"/>
              </a:rPr>
              <a:t>	</a:t>
            </a:r>
          </a:p>
          <a:p>
            <a:pPr algn="just">
              <a:buNone/>
            </a:pPr>
            <a:r>
              <a:rPr lang="ru-RU" sz="1800" b="1" dirty="0" smtClean="0">
                <a:latin typeface="Tahoma" pitchFamily="34" charset="0"/>
                <a:cs typeface="Tahoma" pitchFamily="34" charset="0"/>
              </a:rPr>
              <a:t>	Колона 4: </a:t>
            </a:r>
            <a:r>
              <a:rPr lang="ru-RU" sz="1800" dirty="0" smtClean="0">
                <a:latin typeface="Tahoma" pitchFamily="34" charset="0"/>
                <a:cs typeface="Tahoma" pitchFamily="34" charset="0"/>
              </a:rPr>
              <a:t>Трансакции, стекнување (зголемување на средствата / обврските) - се внесуваат сите зголемувања на соодветното средство/обврска во текот на извештајниот период; </a:t>
            </a:r>
          </a:p>
          <a:p>
            <a:pPr algn="just">
              <a:buNone/>
            </a:pPr>
            <a:r>
              <a:rPr lang="ru-RU" sz="1800" b="1" dirty="0" smtClean="0">
                <a:latin typeface="Tahoma" pitchFamily="34" charset="0"/>
                <a:cs typeface="Tahoma" pitchFamily="34" charset="0"/>
              </a:rPr>
              <a:t>	</a:t>
            </a:r>
          </a:p>
          <a:p>
            <a:pPr algn="just">
              <a:buNone/>
            </a:pPr>
            <a:r>
              <a:rPr lang="ru-RU" sz="1800" b="1" dirty="0" smtClean="0">
                <a:latin typeface="Tahoma" pitchFamily="34" charset="0"/>
                <a:cs typeface="Tahoma" pitchFamily="34" charset="0"/>
              </a:rPr>
              <a:t>	Колона 5: </a:t>
            </a:r>
            <a:r>
              <a:rPr lang="ru-RU" sz="1800" dirty="0" smtClean="0">
                <a:latin typeface="Tahoma" pitchFamily="34" charset="0"/>
                <a:cs typeface="Tahoma" pitchFamily="34" charset="0"/>
              </a:rPr>
              <a:t>Трансакции, отуѓување (намалување на средствата/обврските) - се внесуваат сите намалувања на соодветното средство/обврска, во текот на извештајниот период;</a:t>
            </a:r>
          </a:p>
          <a:p>
            <a:pPr algn="just">
              <a:buNone/>
            </a:pPr>
            <a:r>
              <a:rPr lang="mk-MK" sz="1800" b="1" i="1" dirty="0" smtClean="0">
                <a:latin typeface="Tahoma" pitchFamily="34" charset="0"/>
                <a:cs typeface="Tahoma" pitchFamily="34" charset="0"/>
              </a:rPr>
              <a:t>	</a:t>
            </a:r>
          </a:p>
          <a:p>
            <a:pPr algn="just">
              <a:buNone/>
            </a:pPr>
            <a:r>
              <a:rPr lang="mk-MK" sz="1800" b="1" i="1" dirty="0" smtClean="0">
                <a:latin typeface="Tahoma" pitchFamily="34" charset="0"/>
                <a:cs typeface="Tahoma" pitchFamily="34" charset="0"/>
              </a:rPr>
              <a:t>	</a:t>
            </a:r>
            <a:r>
              <a:rPr lang="mk-MK" sz="1800" b="1" i="1" u="sng" dirty="0" smtClean="0"/>
              <a:t>Трансакциите</a:t>
            </a:r>
            <a:r>
              <a:rPr lang="mk-MK" sz="1800" b="1" dirty="0" smtClean="0"/>
              <a:t> </a:t>
            </a:r>
            <a:r>
              <a:rPr lang="mk-MK" sz="1800" dirty="0" smtClean="0"/>
              <a:t>претставуваат меѓусебен однос на резидентни или на резидентни и нерезидентни институционални единици, врз основа на меѓусебен договор, со кој истовремено се создава или згаснува одредено средство и/или соодветна обврска и се променува сопственоста на средството или се презема обврска. </a:t>
            </a:r>
            <a:endParaRPr lang="en-US" sz="1800" dirty="0" smtClean="0"/>
          </a:p>
          <a:p>
            <a:pPr>
              <a:buNone/>
            </a:pPr>
            <a:endParaRPr lang="en-US" sz="1800" dirty="0" smtClean="0"/>
          </a:p>
          <a:p>
            <a:pPr>
              <a:buNone/>
            </a:pPr>
            <a:r>
              <a:rPr lang="mk-MK" sz="1800" dirty="0" smtClean="0">
                <a:latin typeface="Tahoma" pitchFamily="34" charset="0"/>
                <a:cs typeface="Tahoma" pitchFamily="34" charset="0"/>
              </a:rPr>
              <a:t> </a:t>
            </a:r>
          </a:p>
          <a:p>
            <a:pPr>
              <a:buNone/>
            </a:pPr>
            <a:r>
              <a:rPr lang="ru-RU" sz="1800" dirty="0" smtClean="0">
                <a:latin typeface="Tahoma" pitchFamily="34" charset="0"/>
                <a:cs typeface="Tahoma" pitchFamily="34" charset="0"/>
              </a:rPr>
              <a:t> </a:t>
            </a:r>
          </a:p>
        </p:txBody>
      </p:sp>
      <p:sp>
        <p:nvSpPr>
          <p:cNvPr id="4" name="Slide Number Placeholder 3"/>
          <p:cNvSpPr>
            <a:spLocks noGrp="1"/>
          </p:cNvSpPr>
          <p:nvPr>
            <p:ph type="sldNum" sz="quarter" idx="12"/>
          </p:nvPr>
        </p:nvSpPr>
        <p:spPr/>
        <p:txBody>
          <a:bodyPr/>
          <a:lstStyle/>
          <a:p>
            <a:pPr>
              <a:defRPr/>
            </a:pPr>
            <a:fld id="{A54D9144-4EAF-43F6-B0DA-3BF067242F24}" type="slidenum">
              <a:rPr lang="en-US" smtClean="0"/>
              <a:pPr>
                <a:defRPr/>
              </a:pPr>
              <a:t>16</a:t>
            </a:fld>
            <a:endParaRPr lang="en-US" dirty="0"/>
          </a:p>
        </p:txBody>
      </p:sp>
      <p:sp>
        <p:nvSpPr>
          <p:cNvPr id="6"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534400" cy="381000"/>
          </a:xfrm>
        </p:spPr>
        <p:txBody>
          <a:bodyPr/>
          <a:lstStyle/>
          <a:p>
            <a:r>
              <a:rPr lang="mk-MK" sz="2000" b="1" u="sng" dirty="0" smtClean="0">
                <a:latin typeface="Tahoma" pitchFamily="34" charset="0"/>
                <a:cs typeface="Tahoma" pitchFamily="34" charset="0"/>
              </a:rPr>
              <a:t>Начин на пополнување на образецот ОФИ-1</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752600"/>
            <a:ext cx="8534400" cy="4495800"/>
          </a:xfrm>
        </p:spPr>
        <p:txBody>
          <a:bodyPr/>
          <a:lstStyle/>
          <a:p>
            <a:pPr algn="just">
              <a:buNone/>
            </a:pPr>
            <a:r>
              <a:rPr lang="ru-RU" sz="1800" b="1" dirty="0" smtClean="0">
                <a:latin typeface="Tahoma" pitchFamily="34" charset="0"/>
                <a:cs typeface="Tahoma" pitchFamily="34" charset="0"/>
              </a:rPr>
              <a:t>	Колона 6: </a:t>
            </a:r>
            <a:r>
              <a:rPr lang="ru-RU" sz="1800" dirty="0" smtClean="0">
                <a:latin typeface="Tahoma" pitchFamily="34" charset="0"/>
                <a:cs typeface="Tahoma" pitchFamily="34" charset="0"/>
              </a:rPr>
              <a:t>Промени врз основа на курсни разлики - се внесуваат сите промени врз основа на курсни разлики во текот на извештајниот период. Позитивните курсни разлики се внесуваат со позитивен предзнак, додека негативните со негативен предзнак, (с</a:t>
            </a:r>
            <a:r>
              <a:rPr lang="mk-MK" sz="1800" dirty="0" smtClean="0"/>
              <a:t>е евидентира секоја промена во состојбите како резултат на влијанието на движењето на девизниот курс врз средствата и обврските </a:t>
            </a:r>
            <a:r>
              <a:rPr lang="mk-MK" sz="1800" dirty="0" err="1" smtClean="0"/>
              <a:t>деноминирани</a:t>
            </a:r>
            <a:r>
              <a:rPr lang="mk-MK" sz="1800" dirty="0" smtClean="0"/>
              <a:t> во странска валута). </a:t>
            </a:r>
            <a:endParaRPr lang="en-US" sz="1800" dirty="0" smtClean="0"/>
          </a:p>
          <a:p>
            <a:pPr algn="just">
              <a:buNone/>
            </a:pPr>
            <a:endParaRPr lang="ru-RU" sz="1800" b="1" dirty="0" smtClean="0">
              <a:latin typeface="Tahoma" pitchFamily="34" charset="0"/>
              <a:cs typeface="Tahoma" pitchFamily="34" charset="0"/>
            </a:endParaRPr>
          </a:p>
          <a:p>
            <a:pPr algn="just">
              <a:buNone/>
            </a:pPr>
            <a:r>
              <a:rPr lang="ru-RU" sz="1800" b="1" dirty="0" smtClean="0">
                <a:latin typeface="Tahoma" pitchFamily="34" charset="0"/>
                <a:cs typeface="Tahoma" pitchFamily="34" charset="0"/>
              </a:rPr>
              <a:t>	Колона 7: </a:t>
            </a:r>
            <a:r>
              <a:rPr lang="ru-RU" sz="1800" dirty="0" smtClean="0">
                <a:latin typeface="Tahoma" pitchFamily="34" charset="0"/>
                <a:cs typeface="Tahoma" pitchFamily="34" charset="0"/>
              </a:rPr>
              <a:t>Ценовни промени - се внесуваат сите промени врз основа на разлики во цените во текот на извештајниот период. Позитивните ценовни промени се внесуваат со позитивен предзнак, додека негативните со негативен предзнак, (</a:t>
            </a:r>
            <a:r>
              <a:rPr lang="mk-MK" sz="1800" dirty="0" err="1" smtClean="0"/>
              <a:t>ценовните</a:t>
            </a:r>
            <a:r>
              <a:rPr lang="mk-MK" sz="1800" dirty="0" smtClean="0"/>
              <a:t> промени се однесуваат на флуктуацијата во вредноста на средствата и обврските којашто произлегува од промената на цената по која се евидентирани или се тргувани средствата и обврските. Генерално се однесува на промената на цената кај хартиите од вредност). </a:t>
            </a:r>
            <a:endParaRPr lang="ru-RU" sz="1800" dirty="0" smtClean="0">
              <a:latin typeface="Tahoma" pitchFamily="34" charset="0"/>
              <a:cs typeface="Tahoma" pitchFamily="34" charset="0"/>
            </a:endParaRPr>
          </a:p>
          <a:p>
            <a:pPr>
              <a:buNone/>
            </a:pPr>
            <a:r>
              <a:rPr lang="ru-RU" sz="1800" b="1" dirty="0" smtClean="0">
                <a:latin typeface="Tahoma" pitchFamily="34" charset="0"/>
                <a:cs typeface="Tahoma" pitchFamily="34" charset="0"/>
              </a:rPr>
              <a:t>	</a:t>
            </a:r>
            <a:endParaRPr lang="ru-RU" sz="1800" dirty="0" smtClean="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A54D9144-4EAF-43F6-B0DA-3BF067242F24}" type="slidenum">
              <a:rPr lang="en-US" smtClean="0"/>
              <a:pPr>
                <a:defRPr/>
              </a:pPr>
              <a:t>17</a:t>
            </a:fld>
            <a:endParaRPr lang="en-US" dirty="0"/>
          </a:p>
        </p:txBody>
      </p:sp>
      <p:sp>
        <p:nvSpPr>
          <p:cNvPr id="6"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534400" cy="381000"/>
          </a:xfrm>
        </p:spPr>
        <p:txBody>
          <a:bodyPr/>
          <a:lstStyle/>
          <a:p>
            <a:r>
              <a:rPr lang="mk-MK" sz="2000" b="1" u="sng" dirty="0" smtClean="0">
                <a:latin typeface="Tahoma" pitchFamily="34" charset="0"/>
                <a:cs typeface="Tahoma" pitchFamily="34" charset="0"/>
              </a:rPr>
              <a:t>Пресметување на </a:t>
            </a:r>
            <a:r>
              <a:rPr lang="mk-MK" sz="2000" b="1" u="sng" dirty="0" err="1" smtClean="0">
                <a:latin typeface="Tahoma" pitchFamily="34" charset="0"/>
                <a:cs typeface="Tahoma" pitchFamily="34" charset="0"/>
              </a:rPr>
              <a:t>курсните</a:t>
            </a:r>
            <a:r>
              <a:rPr lang="mk-MK" sz="2000" b="1" u="sng" dirty="0" smtClean="0">
                <a:latin typeface="Tahoma" pitchFamily="34" charset="0"/>
                <a:cs typeface="Tahoma" pitchFamily="34" charset="0"/>
              </a:rPr>
              <a:t> разлики</a:t>
            </a:r>
            <a:endParaRPr lang="en-US" sz="2000" b="1" u="sng"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A54D9144-4EAF-43F6-B0DA-3BF067242F24}" type="slidenum">
              <a:rPr lang="en-US" smtClean="0"/>
              <a:pPr>
                <a:defRPr/>
              </a:pPr>
              <a:t>18</a:t>
            </a:fld>
            <a:endParaRPr lang="en-US" dirty="0"/>
          </a:p>
        </p:txBody>
      </p:sp>
      <p:sp>
        <p:nvSpPr>
          <p:cNvPr id="6"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pic>
        <p:nvPicPr>
          <p:cNvPr id="64514" name="Picture 2"/>
          <p:cNvPicPr>
            <a:picLocks noGrp="1" noChangeAspect="1" noChangeArrowheads="1"/>
          </p:cNvPicPr>
          <p:nvPr>
            <p:ph idx="1"/>
          </p:nvPr>
        </p:nvPicPr>
        <p:blipFill>
          <a:blip r:embed="rId2" cstate="print"/>
          <a:srcRect/>
          <a:stretch>
            <a:fillRect/>
          </a:stretch>
        </p:blipFill>
        <p:spPr bwMode="auto">
          <a:xfrm>
            <a:off x="304800" y="2514600"/>
            <a:ext cx="5876925" cy="3638550"/>
          </a:xfrm>
          <a:prstGeom prst="rect">
            <a:avLst/>
          </a:prstGeom>
          <a:noFill/>
          <a:ln w="9525">
            <a:noFill/>
            <a:miter lim="800000"/>
            <a:headEnd/>
            <a:tailEnd/>
          </a:ln>
        </p:spPr>
      </p:pic>
      <p:sp>
        <p:nvSpPr>
          <p:cNvPr id="7" name="Rectangle 6"/>
          <p:cNvSpPr/>
          <p:nvPr/>
        </p:nvSpPr>
        <p:spPr>
          <a:xfrm>
            <a:off x="304800" y="1371600"/>
            <a:ext cx="8610600" cy="923330"/>
          </a:xfrm>
          <a:prstGeom prst="rect">
            <a:avLst/>
          </a:prstGeom>
        </p:spPr>
        <p:txBody>
          <a:bodyPr wrap="square">
            <a:spAutoFit/>
          </a:bodyPr>
          <a:lstStyle/>
          <a:p>
            <a:pPr algn="just"/>
            <a:r>
              <a:rPr lang="en-US" dirty="0" err="1" smtClean="0">
                <a:latin typeface="Tahoma" pitchFamily="34" charset="0"/>
                <a:cs typeface="Tahoma" pitchFamily="34" charset="0"/>
              </a:rPr>
              <a:t>Доколку</a:t>
            </a:r>
            <a:r>
              <a:rPr lang="en-US" dirty="0" smtClean="0">
                <a:latin typeface="Tahoma" pitchFamily="34" charset="0"/>
                <a:cs typeface="Tahoma" pitchFamily="34" charset="0"/>
              </a:rPr>
              <a:t> </a:t>
            </a:r>
            <a:r>
              <a:rPr lang="en-US" dirty="0" err="1" smtClean="0">
                <a:latin typeface="Tahoma" pitchFamily="34" charset="0"/>
                <a:cs typeface="Tahoma" pitchFamily="34" charset="0"/>
              </a:rPr>
              <a:t>сметководствената</a:t>
            </a:r>
            <a:r>
              <a:rPr lang="en-US" dirty="0" smtClean="0">
                <a:latin typeface="Tahoma" pitchFamily="34" charset="0"/>
                <a:cs typeface="Tahoma" pitchFamily="34" charset="0"/>
              </a:rPr>
              <a:t> </a:t>
            </a:r>
            <a:r>
              <a:rPr lang="en-US" dirty="0" err="1" smtClean="0">
                <a:latin typeface="Tahoma" pitchFamily="34" charset="0"/>
                <a:cs typeface="Tahoma" pitchFamily="34" charset="0"/>
              </a:rPr>
              <a:t>аналитичка</a:t>
            </a:r>
            <a:r>
              <a:rPr lang="en-US" dirty="0" smtClean="0">
                <a:latin typeface="Tahoma" pitchFamily="34" charset="0"/>
                <a:cs typeface="Tahoma" pitchFamily="34" charset="0"/>
              </a:rPr>
              <a:t> </a:t>
            </a:r>
            <a:r>
              <a:rPr lang="en-US" dirty="0" err="1" smtClean="0">
                <a:latin typeface="Tahoma" pitchFamily="34" charset="0"/>
                <a:cs typeface="Tahoma" pitchFamily="34" charset="0"/>
              </a:rPr>
              <a:t>евиденција</a:t>
            </a:r>
            <a:r>
              <a:rPr lang="en-US" dirty="0" smtClean="0">
                <a:latin typeface="Tahoma" pitchFamily="34" charset="0"/>
                <a:cs typeface="Tahoma" pitchFamily="34" charset="0"/>
              </a:rPr>
              <a:t> </a:t>
            </a:r>
            <a:r>
              <a:rPr lang="en-US" dirty="0" err="1" smtClean="0">
                <a:latin typeface="Tahoma" pitchFamily="34" charset="0"/>
                <a:cs typeface="Tahoma" pitchFamily="34" charset="0"/>
              </a:rPr>
              <a:t>не</a:t>
            </a:r>
            <a:r>
              <a:rPr lang="en-US" dirty="0" smtClean="0">
                <a:latin typeface="Tahoma" pitchFamily="34" charset="0"/>
                <a:cs typeface="Tahoma" pitchFamily="34" charset="0"/>
              </a:rPr>
              <a:t> </a:t>
            </a:r>
            <a:r>
              <a:rPr lang="en-US" dirty="0" err="1" smtClean="0">
                <a:latin typeface="Tahoma" pitchFamily="34" charset="0"/>
                <a:cs typeface="Tahoma" pitchFamily="34" charset="0"/>
              </a:rPr>
              <a:t>овозможува</a:t>
            </a:r>
            <a:r>
              <a:rPr lang="en-US" dirty="0" smtClean="0">
                <a:latin typeface="Tahoma" pitchFamily="34" charset="0"/>
                <a:cs typeface="Tahoma" pitchFamily="34" charset="0"/>
              </a:rPr>
              <a:t> </a:t>
            </a:r>
            <a:r>
              <a:rPr lang="en-US" dirty="0" err="1" smtClean="0">
                <a:latin typeface="Tahoma" pitchFamily="34" charset="0"/>
                <a:cs typeface="Tahoma" pitchFamily="34" charset="0"/>
              </a:rPr>
              <a:t>издвојување</a:t>
            </a:r>
            <a:r>
              <a:rPr lang="en-US" dirty="0" smtClean="0">
                <a:latin typeface="Tahoma" pitchFamily="34" charset="0"/>
                <a:cs typeface="Tahoma" pitchFamily="34" charset="0"/>
              </a:rPr>
              <a:t> </a:t>
            </a:r>
            <a:r>
              <a:rPr lang="en-US" dirty="0" err="1" smtClean="0">
                <a:latin typeface="Tahoma" pitchFamily="34" charset="0"/>
                <a:cs typeface="Tahoma" pitchFamily="34" charset="0"/>
              </a:rPr>
              <a:t>на</a:t>
            </a:r>
            <a:r>
              <a:rPr lang="en-US" dirty="0" smtClean="0">
                <a:latin typeface="Tahoma" pitchFamily="34" charset="0"/>
                <a:cs typeface="Tahoma" pitchFamily="34" charset="0"/>
              </a:rPr>
              <a:t> </a:t>
            </a:r>
            <a:r>
              <a:rPr lang="en-US" dirty="0" err="1" smtClean="0">
                <a:latin typeface="Tahoma" pitchFamily="34" charset="0"/>
                <a:cs typeface="Tahoma" pitchFamily="34" charset="0"/>
              </a:rPr>
              <a:t>промените</a:t>
            </a:r>
            <a:r>
              <a:rPr lang="en-US" dirty="0" smtClean="0">
                <a:latin typeface="Tahoma" pitchFamily="34" charset="0"/>
                <a:cs typeface="Tahoma" pitchFamily="34" charset="0"/>
              </a:rPr>
              <a:t> </a:t>
            </a:r>
            <a:r>
              <a:rPr lang="en-US" dirty="0" err="1" smtClean="0">
                <a:latin typeface="Tahoma" pitchFamily="34" charset="0"/>
                <a:cs typeface="Tahoma" pitchFamily="34" charset="0"/>
              </a:rPr>
              <a:t>како</a:t>
            </a:r>
            <a:r>
              <a:rPr lang="en-US" dirty="0" smtClean="0">
                <a:latin typeface="Tahoma" pitchFamily="34" charset="0"/>
                <a:cs typeface="Tahoma" pitchFamily="34" charset="0"/>
              </a:rPr>
              <a:t> </a:t>
            </a:r>
            <a:r>
              <a:rPr lang="en-US" dirty="0" err="1" smtClean="0">
                <a:latin typeface="Tahoma" pitchFamily="34" charset="0"/>
                <a:cs typeface="Tahoma" pitchFamily="34" charset="0"/>
              </a:rPr>
              <a:t>рез</a:t>
            </a:r>
            <a:r>
              <a:rPr lang="mk-MK" dirty="0" err="1" smtClean="0">
                <a:latin typeface="Tahoma" pitchFamily="34" charset="0"/>
                <a:cs typeface="Tahoma" pitchFamily="34" charset="0"/>
              </a:rPr>
              <a:t>ул</a:t>
            </a:r>
            <a:r>
              <a:rPr lang="en-US" dirty="0" err="1" smtClean="0">
                <a:latin typeface="Tahoma" pitchFamily="34" charset="0"/>
                <a:cs typeface="Tahoma" pitchFamily="34" charset="0"/>
              </a:rPr>
              <a:t>тат</a:t>
            </a:r>
            <a:r>
              <a:rPr lang="en-US" dirty="0" smtClean="0">
                <a:latin typeface="Tahoma" pitchFamily="34" charset="0"/>
                <a:cs typeface="Tahoma" pitchFamily="34" charset="0"/>
              </a:rPr>
              <a:t> </a:t>
            </a:r>
            <a:r>
              <a:rPr lang="en-US" dirty="0" err="1" smtClean="0">
                <a:latin typeface="Tahoma" pitchFamily="34" charset="0"/>
                <a:cs typeface="Tahoma" pitchFamily="34" charset="0"/>
              </a:rPr>
              <a:t>на</a:t>
            </a:r>
            <a:r>
              <a:rPr lang="en-US" dirty="0" smtClean="0">
                <a:latin typeface="Tahoma" pitchFamily="34" charset="0"/>
                <a:cs typeface="Tahoma" pitchFamily="34" charset="0"/>
              </a:rPr>
              <a:t> </a:t>
            </a:r>
            <a:r>
              <a:rPr lang="en-US" dirty="0" err="1" smtClean="0">
                <a:latin typeface="Tahoma" pitchFamily="34" charset="0"/>
                <a:cs typeface="Tahoma" pitchFamily="34" charset="0"/>
              </a:rPr>
              <a:t>курсни</a:t>
            </a:r>
            <a:r>
              <a:rPr lang="en-US" dirty="0" smtClean="0">
                <a:latin typeface="Tahoma" pitchFamily="34" charset="0"/>
                <a:cs typeface="Tahoma" pitchFamily="34" charset="0"/>
              </a:rPr>
              <a:t> </a:t>
            </a:r>
            <a:r>
              <a:rPr lang="en-US" dirty="0" err="1" smtClean="0">
                <a:latin typeface="Tahoma" pitchFamily="34" charset="0"/>
                <a:cs typeface="Tahoma" pitchFamily="34" charset="0"/>
              </a:rPr>
              <a:t>разлики</a:t>
            </a:r>
            <a:r>
              <a:rPr lang="mk-MK" dirty="0" smtClean="0">
                <a:latin typeface="Tahoma" pitchFamily="34" charset="0"/>
                <a:cs typeface="Tahoma" pitchFamily="34" charset="0"/>
              </a:rPr>
              <a:t>, да се направи проценка со примена на следнава формула:</a:t>
            </a:r>
            <a:endParaRPr lang="en-US"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534400" cy="381000"/>
          </a:xfrm>
        </p:spPr>
        <p:txBody>
          <a:bodyPr/>
          <a:lstStyle/>
          <a:p>
            <a:r>
              <a:rPr lang="mk-MK" sz="2000" b="1" u="sng" dirty="0" smtClean="0">
                <a:latin typeface="Tahoma" pitchFamily="34" charset="0"/>
                <a:cs typeface="Tahoma" pitchFamily="34" charset="0"/>
              </a:rPr>
              <a:t>Образец ОФИ-1</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752600"/>
            <a:ext cx="8534400" cy="4495800"/>
          </a:xfrm>
        </p:spPr>
        <p:txBody>
          <a:bodyPr/>
          <a:lstStyle/>
          <a:p>
            <a:pPr algn="just">
              <a:buNone/>
            </a:pPr>
            <a:r>
              <a:rPr lang="ru-RU" sz="1800" b="1" dirty="0" smtClean="0">
                <a:latin typeface="Tahoma" pitchFamily="34" charset="0"/>
                <a:cs typeface="Tahoma" pitchFamily="34" charset="0"/>
              </a:rPr>
              <a:t>	Колона 8: </a:t>
            </a:r>
            <a:r>
              <a:rPr lang="ru-RU" sz="1800" dirty="0" smtClean="0">
                <a:latin typeface="Tahoma" pitchFamily="34" charset="0"/>
                <a:cs typeface="Tahoma" pitchFamily="34" charset="0"/>
              </a:rPr>
              <a:t>Останати промени - се внесуваат сите останати промени (рекласификација помеѓу финансиски инструменти и институционални сектори, отписи и друго) во текот на извештајниот период. Останатите промени коишто предизвикуваат зголемување на средствата/обврските се внесуваат со позитивен предзнак, додека промените коишто предизвикуваат намалување на средствата/обврските се внесуваат со негативен предзнак; </a:t>
            </a:r>
          </a:p>
          <a:p>
            <a:pPr algn="just">
              <a:buNone/>
            </a:pPr>
            <a:r>
              <a:rPr lang="ru-RU" sz="1800" b="1" dirty="0" smtClean="0">
                <a:latin typeface="Tahoma" pitchFamily="34" charset="0"/>
                <a:cs typeface="Tahoma" pitchFamily="34" charset="0"/>
              </a:rPr>
              <a:t>	</a:t>
            </a:r>
          </a:p>
          <a:p>
            <a:pPr algn="just">
              <a:buNone/>
            </a:pPr>
            <a:r>
              <a:rPr lang="ru-RU" sz="1800" b="1" dirty="0" smtClean="0">
                <a:latin typeface="Tahoma" pitchFamily="34" charset="0"/>
                <a:cs typeface="Tahoma" pitchFamily="34" charset="0"/>
              </a:rPr>
              <a:t>	Колона 9: </a:t>
            </a:r>
            <a:r>
              <a:rPr lang="ru-RU" sz="1800" dirty="0" smtClean="0">
                <a:latin typeface="Tahoma" pitchFamily="34" charset="0"/>
                <a:cs typeface="Tahoma" pitchFamily="34" charset="0"/>
              </a:rPr>
              <a:t>Состојба на крајот на периодот - се внесува износот на состојбата на крајот од извештајниот период. </a:t>
            </a:r>
          </a:p>
          <a:p>
            <a:pPr algn="just">
              <a:buNone/>
            </a:pPr>
            <a:r>
              <a:rPr lang="ru-RU" sz="1800" dirty="0" smtClean="0"/>
              <a:t>	</a:t>
            </a:r>
          </a:p>
          <a:p>
            <a:pPr algn="just">
              <a:buNone/>
            </a:pPr>
            <a:r>
              <a:rPr lang="ru-RU" sz="1800" dirty="0" smtClean="0"/>
              <a:t>	</a:t>
            </a:r>
            <a:r>
              <a:rPr lang="ru-RU" sz="1800" i="1" dirty="0" smtClean="0">
                <a:solidFill>
                  <a:srgbClr val="FF0000"/>
                </a:solidFill>
              </a:rPr>
              <a:t>Крајна состојба = почетна состојба +/- трансакции (во извештаен период) +/- курсни разлики (во извештаен период) +/- ценовни промени (во извештаен период) +/- останати промени (во извештаен период)</a:t>
            </a:r>
            <a:endParaRPr lang="ru-RU" sz="1800" i="1" dirty="0" smtClean="0">
              <a:solidFill>
                <a:srgbClr val="FF0000"/>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A54D9144-4EAF-43F6-B0DA-3BF067242F24}" type="slidenum">
              <a:rPr lang="en-US" smtClean="0"/>
              <a:pPr>
                <a:defRPr/>
              </a:pPr>
              <a:t>19</a:t>
            </a:fld>
            <a:endParaRPr lang="en-US" dirty="0"/>
          </a:p>
        </p:txBody>
      </p:sp>
      <p:sp>
        <p:nvSpPr>
          <p:cNvPr id="6"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914400"/>
            <a:ext cx="8991600" cy="381000"/>
          </a:xfrm>
          <a:noFill/>
        </p:spPr>
        <p:txBody>
          <a:bodyPr/>
          <a:lstStyle/>
          <a:p>
            <a:pPr lvl="0"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2000" b="1" u="sng" dirty="0" smtClean="0">
                <a:latin typeface="Tahoma" pitchFamily="34" charset="0"/>
                <a:cs typeface="Tahoma" pitchFamily="34" charset="0"/>
              </a:rPr>
              <a:t>Улога и значење</a:t>
            </a: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5" name="Rectangle 5"/>
          <p:cNvSpPr>
            <a:spLocks noGrp="1" noChangeArrowheads="1"/>
          </p:cNvSpPr>
          <p:nvPr>
            <p:ph type="body" idx="1"/>
          </p:nvPr>
        </p:nvSpPr>
        <p:spPr>
          <a:xfrm>
            <a:off x="228600" y="1676400"/>
            <a:ext cx="8686800" cy="3962400"/>
          </a:xfrm>
        </p:spPr>
        <p:txBody>
          <a:bodyPr/>
          <a:lstStyle/>
          <a:p>
            <a:pPr algn="just" eaLnBrk="1" hangingPunct="1">
              <a:lnSpc>
                <a:spcPct val="80000"/>
              </a:lnSpc>
              <a:buClr>
                <a:srgbClr val="F2B300"/>
              </a:buClr>
              <a:buNone/>
            </a:pPr>
            <a:endParaRPr lang="mk-MK" sz="1800" b="1" dirty="0" smtClean="0">
              <a:latin typeface="Tahoma" pitchFamily="34" charset="0"/>
              <a:cs typeface="Tahoma" pitchFamily="34" charset="0"/>
            </a:endParaRPr>
          </a:p>
          <a:p>
            <a:pPr algn="just" eaLnBrk="1" hangingPunct="1">
              <a:lnSpc>
                <a:spcPct val="80000"/>
              </a:lnSpc>
              <a:buClr>
                <a:srgbClr val="F2B300"/>
              </a:buClr>
              <a:buNone/>
            </a:pPr>
            <a:r>
              <a:rPr lang="mk-MK" sz="1800" b="1" dirty="0" smtClean="0">
                <a:latin typeface="Tahoma" pitchFamily="34" charset="0"/>
                <a:cs typeface="Tahoma" pitchFamily="34" charset="0"/>
              </a:rPr>
              <a:t>Трендови во светот</a:t>
            </a:r>
          </a:p>
          <a:p>
            <a:pPr algn="just" eaLnBrk="1" hangingPunct="1">
              <a:lnSpc>
                <a:spcPct val="80000"/>
              </a:lnSpc>
              <a:buFont typeface="Wingdings" pitchFamily="2" charset="2"/>
              <a:buChar char="§"/>
            </a:pPr>
            <a:r>
              <a:rPr lang="mk-MK" sz="1800" dirty="0" smtClean="0">
                <a:latin typeface="Tahoma" pitchFamily="34" charset="0"/>
                <a:cs typeface="Tahoma" pitchFamily="34" charset="0"/>
              </a:rPr>
              <a:t>Значителен пораст на ОФИ секторот во последната декада</a:t>
            </a:r>
            <a:r>
              <a:rPr lang="en-US" sz="1800" dirty="0" smtClean="0">
                <a:latin typeface="Tahoma" pitchFamily="34" charset="0"/>
                <a:cs typeface="Tahoma" pitchFamily="34" charset="0"/>
              </a:rPr>
              <a:t>;</a:t>
            </a:r>
            <a:endParaRPr lang="mk-MK" sz="1800" dirty="0" smtClean="0">
              <a:latin typeface="Tahoma" pitchFamily="34" charset="0"/>
              <a:cs typeface="Tahoma" pitchFamily="34" charset="0"/>
            </a:endParaRPr>
          </a:p>
          <a:p>
            <a:pPr algn="just" eaLnBrk="1" hangingPunct="1">
              <a:lnSpc>
                <a:spcPct val="80000"/>
              </a:lnSpc>
              <a:buFont typeface="Wingdings" pitchFamily="2" charset="2"/>
              <a:buChar char="§"/>
            </a:pPr>
            <a:r>
              <a:rPr lang="mk-MK" sz="1800" dirty="0" smtClean="0">
                <a:latin typeface="Tahoma" pitchFamily="34" charset="0"/>
                <a:cs typeface="Tahoma" pitchFamily="34" charset="0"/>
              </a:rPr>
              <a:t>Големо влијание врз монетарните движења како резултат на нивното учеството во домашните кредити, техничките резерви на осигурувањето, капиталот и нето девизните средства на финансиските институции</a:t>
            </a:r>
            <a:r>
              <a:rPr lang="en-US" sz="1800" dirty="0" smtClean="0">
                <a:latin typeface="Tahoma" pitchFamily="34" charset="0"/>
                <a:cs typeface="Tahoma" pitchFamily="34" charset="0"/>
              </a:rPr>
              <a:t>;</a:t>
            </a:r>
            <a:endParaRPr lang="mk-MK" sz="1800" dirty="0" smtClean="0">
              <a:latin typeface="Tahoma" pitchFamily="34" charset="0"/>
              <a:cs typeface="Tahoma" pitchFamily="34" charset="0"/>
            </a:endParaRPr>
          </a:p>
          <a:p>
            <a:pPr algn="just" eaLnBrk="1" hangingPunct="1">
              <a:lnSpc>
                <a:spcPct val="80000"/>
              </a:lnSpc>
              <a:buFont typeface="Wingdings" pitchFamily="2" charset="2"/>
              <a:buChar char="§"/>
            </a:pPr>
            <a:r>
              <a:rPr lang="mk-MK" sz="1800" dirty="0" smtClean="0">
                <a:latin typeface="Tahoma" pitchFamily="34" charset="0"/>
                <a:cs typeface="Tahoma" pitchFamily="34" charset="0"/>
              </a:rPr>
              <a:t>Влијание врз функционирањето на целиот финансиски систем.</a:t>
            </a:r>
          </a:p>
          <a:p>
            <a:pPr algn="just" eaLnBrk="1" hangingPunct="1">
              <a:lnSpc>
                <a:spcPct val="80000"/>
              </a:lnSpc>
              <a:buFont typeface="Wingdings" pitchFamily="2" charset="2"/>
              <a:buChar char="§"/>
            </a:pPr>
            <a:endParaRPr lang="mk-MK" sz="1800" dirty="0" smtClean="0">
              <a:latin typeface="Tahoma" pitchFamily="34" charset="0"/>
              <a:cs typeface="Tahoma" pitchFamily="34" charset="0"/>
            </a:endParaRPr>
          </a:p>
          <a:p>
            <a:pPr algn="just" eaLnBrk="1" hangingPunct="1">
              <a:lnSpc>
                <a:spcPct val="80000"/>
              </a:lnSpc>
              <a:buNone/>
            </a:pPr>
            <a:r>
              <a:rPr lang="mk-MK" sz="1800" b="1" dirty="0" smtClean="0">
                <a:latin typeface="Tahoma" pitchFamily="34" charset="0"/>
                <a:cs typeface="Tahoma" pitchFamily="34" charset="0"/>
              </a:rPr>
              <a:t>ОФИ во Република Македонија</a:t>
            </a:r>
          </a:p>
          <a:p>
            <a:pPr algn="just" eaLnBrk="1" hangingPunct="1">
              <a:lnSpc>
                <a:spcPct val="80000"/>
              </a:lnSpc>
              <a:buFont typeface="Wingdings" pitchFamily="2" charset="2"/>
              <a:buChar char="§"/>
            </a:pPr>
            <a:r>
              <a:rPr lang="mk-MK" sz="1800" dirty="0" smtClean="0">
                <a:latin typeface="Tahoma" pitchFamily="34" charset="0"/>
                <a:cs typeface="Tahoma" pitchFamily="34" charset="0"/>
              </a:rPr>
              <a:t>Учество од приближно 10,</a:t>
            </a:r>
            <a:r>
              <a:rPr lang="en-US" sz="1800" dirty="0" smtClean="0">
                <a:latin typeface="Tahoma" pitchFamily="34" charset="0"/>
                <a:cs typeface="Tahoma" pitchFamily="34" charset="0"/>
              </a:rPr>
              <a:t>8</a:t>
            </a:r>
            <a:r>
              <a:rPr lang="mk-MK" sz="1800" dirty="0" smtClean="0">
                <a:latin typeface="Tahoma" pitchFamily="34" charset="0"/>
                <a:cs typeface="Tahoma" pitchFamily="34" charset="0"/>
              </a:rPr>
              <a:t>% на ОФИ во вкупните средства на финансискиот сектор во 2012 година</a:t>
            </a:r>
            <a:r>
              <a:rPr lang="en-US" sz="1800" dirty="0" smtClean="0">
                <a:latin typeface="Tahoma" pitchFamily="34" charset="0"/>
                <a:cs typeface="Tahoma" pitchFamily="34" charset="0"/>
              </a:rPr>
              <a:t>;</a:t>
            </a:r>
            <a:endParaRPr lang="mk-MK" sz="1800" dirty="0" smtClean="0">
              <a:latin typeface="Tahoma" pitchFamily="34" charset="0"/>
              <a:cs typeface="Tahoma" pitchFamily="34" charset="0"/>
            </a:endParaRPr>
          </a:p>
          <a:p>
            <a:pPr algn="just" eaLnBrk="1" hangingPunct="1">
              <a:lnSpc>
                <a:spcPct val="80000"/>
              </a:lnSpc>
              <a:buFont typeface="Wingdings" pitchFamily="2" charset="2"/>
              <a:buChar char="§"/>
            </a:pPr>
            <a:r>
              <a:rPr lang="mk-MK" sz="1800" dirty="0" smtClean="0">
                <a:latin typeface="Tahoma" pitchFamily="34" charset="0"/>
                <a:cs typeface="Tahoma" pitchFamily="34" charset="0"/>
              </a:rPr>
              <a:t>Економските показатели укажуваат на нагорен развоен тренд на ОФИ секторот</a:t>
            </a:r>
            <a:r>
              <a:rPr lang="en-US" sz="1800" dirty="0" smtClean="0">
                <a:latin typeface="Tahoma" pitchFamily="34" charset="0"/>
                <a:cs typeface="Tahoma" pitchFamily="34" charset="0"/>
              </a:rPr>
              <a:t>;</a:t>
            </a:r>
            <a:endParaRPr lang="mk-MK" sz="1800" dirty="0" smtClean="0">
              <a:latin typeface="Tahoma" pitchFamily="34" charset="0"/>
              <a:cs typeface="Tahoma" pitchFamily="34" charset="0"/>
            </a:endParaRPr>
          </a:p>
          <a:p>
            <a:pPr algn="just" eaLnBrk="1" hangingPunct="1">
              <a:lnSpc>
                <a:spcPct val="80000"/>
              </a:lnSpc>
              <a:buFont typeface="Wingdings" pitchFamily="2" charset="2"/>
              <a:buChar char="§"/>
            </a:pPr>
            <a:r>
              <a:rPr lang="mk-MK" sz="1800" dirty="0" smtClean="0">
                <a:latin typeface="Tahoma" pitchFamily="34" charset="0"/>
                <a:cs typeface="Tahoma" pitchFamily="34" charset="0"/>
              </a:rPr>
              <a:t>Потенцијал за натамошен раст на придонесот на ОФИ во финансиското посредување во РМ. </a:t>
            </a: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2</a:t>
            </a:fld>
            <a:endParaRPr lang="en-US" dirty="0" smtClean="0"/>
          </a:p>
        </p:txBody>
      </p:sp>
      <p:sp>
        <p:nvSpPr>
          <p:cNvPr id="5" name="Footer Placeholder 4"/>
          <p:cNvSpPr>
            <a:spLocks noGrp="1"/>
          </p:cNvSpPr>
          <p:nvPr>
            <p:ph type="ftr" sz="quarter" idx="11"/>
          </p:nvPr>
        </p:nvSpPr>
        <p:spPr>
          <a:xfrm>
            <a:off x="685800" y="6476999"/>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534400" cy="381000"/>
          </a:xfrm>
        </p:spPr>
        <p:txBody>
          <a:bodyPr/>
          <a:lstStyle/>
          <a:p>
            <a:r>
              <a:rPr lang="mk-MK" sz="2000" b="1" u="sng" dirty="0" smtClean="0">
                <a:latin typeface="Tahoma" pitchFamily="34" charset="0"/>
                <a:cs typeface="Tahoma" pitchFamily="34" charset="0"/>
              </a:rPr>
              <a:t>Финансиски инструменти</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447800"/>
            <a:ext cx="8534400" cy="4800600"/>
          </a:xfrm>
        </p:spPr>
        <p:txBody>
          <a:bodyPr/>
          <a:lstStyle/>
          <a:p>
            <a:pPr algn="just">
              <a:buNone/>
            </a:pPr>
            <a:r>
              <a:rPr lang="ru-RU" sz="1800" dirty="0" smtClean="0"/>
              <a:t>	</a:t>
            </a:r>
            <a:r>
              <a:rPr lang="ru-RU" sz="1800" dirty="0" smtClean="0">
                <a:latin typeface="Tahoma" pitchFamily="34" charset="0"/>
                <a:cs typeface="Tahoma" pitchFamily="34" charset="0"/>
              </a:rPr>
              <a:t>Вкупните средства и вкупните обврски се поделени по финансиски инструменти, институционални сектори, валута и рочност. </a:t>
            </a:r>
          </a:p>
          <a:p>
            <a:pPr algn="just">
              <a:buNone/>
            </a:pPr>
            <a:r>
              <a:rPr lang="ru-RU" sz="1800" dirty="0" smtClean="0">
                <a:latin typeface="Tahoma" pitchFamily="34" charset="0"/>
                <a:cs typeface="Tahoma" pitchFamily="34" charset="0"/>
              </a:rPr>
              <a:t>	</a:t>
            </a:r>
          </a:p>
          <a:p>
            <a:pPr algn="just">
              <a:buNone/>
            </a:pPr>
            <a:r>
              <a:rPr lang="ru-RU" sz="1800" dirty="0" smtClean="0">
                <a:latin typeface="Tahoma" pitchFamily="34" charset="0"/>
                <a:cs typeface="Tahoma" pitchFamily="34" charset="0"/>
              </a:rPr>
              <a:t>	Вкупните средства се распределуваат во следниве финансиски инструменти: </a:t>
            </a:r>
          </a:p>
          <a:p>
            <a:pPr algn="just">
              <a:buNone/>
            </a:pPr>
            <a:endParaRPr lang="ru-RU" sz="1800" dirty="0" smtClean="0">
              <a:latin typeface="Tahoma" pitchFamily="34" charset="0"/>
              <a:cs typeface="Tahoma" pitchFamily="34" charset="0"/>
            </a:endParaRPr>
          </a:p>
          <a:p>
            <a:pPr algn="just"/>
            <a:r>
              <a:rPr lang="mk-MK" sz="1800" dirty="0" smtClean="0">
                <a:latin typeface="Tahoma" pitchFamily="34" charset="0"/>
                <a:cs typeface="Tahoma" pitchFamily="34" charset="0"/>
              </a:rPr>
              <a:t>А.1. Валути и депозити </a:t>
            </a:r>
          </a:p>
          <a:p>
            <a:pPr algn="just"/>
            <a:r>
              <a:rPr lang="ru-RU" sz="1800" dirty="0" smtClean="0">
                <a:latin typeface="Tahoma" pitchFamily="34" charset="0"/>
                <a:cs typeface="Tahoma" pitchFamily="34" charset="0"/>
              </a:rPr>
              <a:t>А.2. Хартии од вредност што не се акции </a:t>
            </a:r>
          </a:p>
          <a:p>
            <a:pPr algn="just"/>
            <a:r>
              <a:rPr lang="mk-MK" sz="1800" dirty="0" smtClean="0">
                <a:latin typeface="Tahoma" pitchFamily="34" charset="0"/>
                <a:cs typeface="Tahoma" pitchFamily="34" charset="0"/>
              </a:rPr>
              <a:t>А.3. Кредити </a:t>
            </a:r>
          </a:p>
          <a:p>
            <a:pPr algn="just"/>
            <a:r>
              <a:rPr lang="ru-RU" sz="1800" dirty="0" smtClean="0">
                <a:latin typeface="Tahoma" pitchFamily="34" charset="0"/>
                <a:cs typeface="Tahoma" pitchFamily="34" charset="0"/>
              </a:rPr>
              <a:t>А.4. Акции и останат сопственички капитал (вклучително и удели во инвестициски и пензиски фондови) </a:t>
            </a:r>
          </a:p>
          <a:p>
            <a:pPr algn="just"/>
            <a:r>
              <a:rPr lang="ru-RU" sz="1800" dirty="0" smtClean="0">
                <a:latin typeface="Tahoma" pitchFamily="34" charset="0"/>
                <a:cs typeface="Tahoma" pitchFamily="34" charset="0"/>
              </a:rPr>
              <a:t>А.5. Технички резерви на осигурување</a:t>
            </a:r>
          </a:p>
          <a:p>
            <a:pPr algn="just"/>
            <a:r>
              <a:rPr lang="ru-RU" sz="1800" dirty="0" smtClean="0">
                <a:latin typeface="Tahoma" pitchFamily="34" charset="0"/>
                <a:cs typeface="Tahoma" pitchFamily="34" charset="0"/>
              </a:rPr>
              <a:t>А.6. Финансиски деривативи</a:t>
            </a:r>
          </a:p>
          <a:p>
            <a:pPr algn="just"/>
            <a:r>
              <a:rPr lang="mk-MK" sz="1800" dirty="0" smtClean="0">
                <a:latin typeface="Tahoma" pitchFamily="34" charset="0"/>
                <a:cs typeface="Tahoma" pitchFamily="34" charset="0"/>
              </a:rPr>
              <a:t>А.7. Останати </a:t>
            </a:r>
            <a:r>
              <a:rPr lang="mk-MK" sz="1800" dirty="0" err="1" smtClean="0">
                <a:latin typeface="Tahoma" pitchFamily="34" charset="0"/>
                <a:cs typeface="Tahoma" pitchFamily="34" charset="0"/>
              </a:rPr>
              <a:t>приходни</a:t>
            </a:r>
            <a:r>
              <a:rPr lang="mk-MK" sz="1800" dirty="0" smtClean="0">
                <a:latin typeface="Tahoma" pitchFamily="34" charset="0"/>
                <a:cs typeface="Tahoma" pitchFamily="34" charset="0"/>
              </a:rPr>
              <a:t> сметки </a:t>
            </a:r>
          </a:p>
          <a:p>
            <a:pPr algn="just"/>
            <a:r>
              <a:rPr lang="mk-MK" sz="1800" dirty="0" smtClean="0">
                <a:latin typeface="Tahoma" pitchFamily="34" charset="0"/>
                <a:cs typeface="Tahoma" pitchFamily="34" charset="0"/>
              </a:rPr>
              <a:t>А.8. </a:t>
            </a:r>
            <a:r>
              <a:rPr lang="mk-MK" sz="1800" dirty="0" err="1" smtClean="0">
                <a:latin typeface="Tahoma" pitchFamily="34" charset="0"/>
                <a:cs typeface="Tahoma" pitchFamily="34" charset="0"/>
              </a:rPr>
              <a:t>Нефинансиски</a:t>
            </a:r>
            <a:r>
              <a:rPr lang="mk-MK" sz="1800" dirty="0" smtClean="0">
                <a:latin typeface="Tahoma" pitchFamily="34" charset="0"/>
                <a:cs typeface="Tahoma" pitchFamily="34" charset="0"/>
              </a:rPr>
              <a:t> средства </a:t>
            </a:r>
          </a:p>
        </p:txBody>
      </p:sp>
      <p:sp>
        <p:nvSpPr>
          <p:cNvPr id="4" name="Slide Number Placeholder 3"/>
          <p:cNvSpPr>
            <a:spLocks noGrp="1"/>
          </p:cNvSpPr>
          <p:nvPr>
            <p:ph type="sldNum" sz="quarter" idx="12"/>
          </p:nvPr>
        </p:nvSpPr>
        <p:spPr/>
        <p:txBody>
          <a:bodyPr/>
          <a:lstStyle/>
          <a:p>
            <a:pPr>
              <a:defRPr/>
            </a:pPr>
            <a:fld id="{A54D9144-4EAF-43F6-B0DA-3BF067242F24}" type="slidenum">
              <a:rPr lang="en-US" smtClean="0"/>
              <a:pPr>
                <a:defRPr/>
              </a:pPr>
              <a:t>20</a:t>
            </a:fld>
            <a:endParaRPr lang="en-US" dirty="0"/>
          </a:p>
        </p:txBody>
      </p:sp>
      <p:sp>
        <p:nvSpPr>
          <p:cNvPr id="6"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534400" cy="381000"/>
          </a:xfrm>
        </p:spPr>
        <p:txBody>
          <a:bodyPr/>
          <a:lstStyle/>
          <a:p>
            <a:r>
              <a:rPr lang="mk-MK" sz="2000" b="1" u="sng" dirty="0" smtClean="0">
                <a:latin typeface="Tahoma" pitchFamily="34" charset="0"/>
                <a:cs typeface="Tahoma" pitchFamily="34" charset="0"/>
              </a:rPr>
              <a:t>Финансиски инструменти</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752600"/>
            <a:ext cx="8534400" cy="4495800"/>
          </a:xfrm>
        </p:spPr>
        <p:txBody>
          <a:bodyPr/>
          <a:lstStyle/>
          <a:p>
            <a:pPr>
              <a:buNone/>
            </a:pPr>
            <a:r>
              <a:rPr lang="ru-RU" sz="1800" dirty="0" smtClean="0"/>
              <a:t>	</a:t>
            </a:r>
            <a:endParaRPr lang="ru-RU" sz="1800" dirty="0" smtClean="0">
              <a:latin typeface="Tahoma" pitchFamily="34" charset="0"/>
              <a:cs typeface="Tahoma" pitchFamily="34" charset="0"/>
            </a:endParaRPr>
          </a:p>
          <a:p>
            <a:pPr>
              <a:buNone/>
            </a:pPr>
            <a:r>
              <a:rPr lang="ru-RU" sz="1800" dirty="0" smtClean="0">
                <a:latin typeface="Tahoma" pitchFamily="34" charset="0"/>
                <a:cs typeface="Tahoma" pitchFamily="34" charset="0"/>
              </a:rPr>
              <a:t>	</a:t>
            </a:r>
          </a:p>
          <a:p>
            <a:pPr>
              <a:buNone/>
            </a:pPr>
            <a:r>
              <a:rPr lang="ru-RU" sz="1800" dirty="0" smtClean="0">
                <a:latin typeface="Tahoma" pitchFamily="34" charset="0"/>
                <a:cs typeface="Tahoma" pitchFamily="34" charset="0"/>
              </a:rPr>
              <a:t>	Вкупните обврски се распределуваат во следниве финансиски инструменти: </a:t>
            </a:r>
          </a:p>
          <a:p>
            <a:pPr>
              <a:buNone/>
            </a:pPr>
            <a:endParaRPr lang="ru-RU" sz="1800" dirty="0" smtClean="0">
              <a:latin typeface="Tahoma" pitchFamily="34" charset="0"/>
              <a:cs typeface="Tahoma" pitchFamily="34" charset="0"/>
            </a:endParaRPr>
          </a:p>
          <a:p>
            <a:r>
              <a:rPr lang="ru-RU" sz="1800" dirty="0" smtClean="0">
                <a:latin typeface="Tahoma" pitchFamily="34" charset="0"/>
                <a:cs typeface="Tahoma" pitchFamily="34" charset="0"/>
              </a:rPr>
              <a:t>Л.2. Хартии од вредност што не се акции (исклучени од монетарни агрегати) </a:t>
            </a:r>
          </a:p>
          <a:p>
            <a:r>
              <a:rPr lang="mk-MK" sz="1800" dirty="0" smtClean="0">
                <a:latin typeface="Tahoma" pitchFamily="34" charset="0"/>
                <a:cs typeface="Tahoma" pitchFamily="34" charset="0"/>
              </a:rPr>
              <a:t>Л.3. Кредити</a:t>
            </a:r>
          </a:p>
          <a:p>
            <a:pPr algn="just"/>
            <a:r>
              <a:rPr lang="ru-RU" sz="1800" dirty="0" smtClean="0">
                <a:latin typeface="Tahoma" pitchFamily="34" charset="0"/>
                <a:cs typeface="Tahoma" pitchFamily="34" charset="0"/>
              </a:rPr>
              <a:t>Л.4. Технички резерви на осигурување</a:t>
            </a:r>
          </a:p>
          <a:p>
            <a:pPr algn="just"/>
            <a:r>
              <a:rPr lang="ru-RU" sz="1800" dirty="0" smtClean="0">
                <a:latin typeface="Tahoma" pitchFamily="34" charset="0"/>
                <a:cs typeface="Tahoma" pitchFamily="34" charset="0"/>
              </a:rPr>
              <a:t>Л.5. Финансиски деривативи</a:t>
            </a:r>
          </a:p>
          <a:p>
            <a:r>
              <a:rPr lang="mk-MK" sz="1800" dirty="0" smtClean="0">
                <a:latin typeface="Tahoma" pitchFamily="34" charset="0"/>
                <a:cs typeface="Tahoma" pitchFamily="34" charset="0"/>
              </a:rPr>
              <a:t> Л.6. Останати расходни сметки </a:t>
            </a:r>
          </a:p>
          <a:p>
            <a:r>
              <a:rPr lang="ru-RU" sz="1800" dirty="0" smtClean="0">
                <a:latin typeface="Tahoma" pitchFamily="34" charset="0"/>
                <a:cs typeface="Tahoma" pitchFamily="34" charset="0"/>
              </a:rPr>
              <a:t>Л.7. Акции и останат сопственички капитал (вклучително и удели во инвестициски и пензиски фондови) </a:t>
            </a:r>
          </a:p>
        </p:txBody>
      </p:sp>
      <p:sp>
        <p:nvSpPr>
          <p:cNvPr id="4" name="Slide Number Placeholder 3"/>
          <p:cNvSpPr>
            <a:spLocks noGrp="1"/>
          </p:cNvSpPr>
          <p:nvPr>
            <p:ph type="sldNum" sz="quarter" idx="12"/>
          </p:nvPr>
        </p:nvSpPr>
        <p:spPr/>
        <p:txBody>
          <a:bodyPr/>
          <a:lstStyle/>
          <a:p>
            <a:pPr>
              <a:defRPr/>
            </a:pPr>
            <a:fld id="{A54D9144-4EAF-43F6-B0DA-3BF067242F24}" type="slidenum">
              <a:rPr lang="en-US" smtClean="0"/>
              <a:pPr>
                <a:defRPr/>
              </a:pPr>
              <a:t>21</a:t>
            </a:fld>
            <a:endParaRPr lang="en-US" dirty="0"/>
          </a:p>
        </p:txBody>
      </p:sp>
      <p:sp>
        <p:nvSpPr>
          <p:cNvPr id="6"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534400" cy="381000"/>
          </a:xfrm>
        </p:spPr>
        <p:txBody>
          <a:bodyPr/>
          <a:lstStyle/>
          <a:p>
            <a:r>
              <a:rPr lang="mk-MK" sz="2000" b="1" u="sng" dirty="0" smtClean="0">
                <a:latin typeface="Tahoma" pitchFamily="34" charset="0"/>
                <a:cs typeface="Tahoma" pitchFamily="34" charset="0"/>
              </a:rPr>
              <a:t>Институционални сектори</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447800"/>
            <a:ext cx="8534400" cy="4800600"/>
          </a:xfrm>
        </p:spPr>
        <p:txBody>
          <a:bodyPr/>
          <a:lstStyle/>
          <a:p>
            <a:pPr algn="just">
              <a:buNone/>
            </a:pPr>
            <a:r>
              <a:rPr lang="ru-RU" sz="1800" dirty="0" smtClean="0"/>
              <a:t>	Во рамките на секој финансиски инструмент, извршена е поделба по институционални сектори, и тоа: </a:t>
            </a:r>
          </a:p>
          <a:p>
            <a:pPr algn="just"/>
            <a:endParaRPr lang="en-US" sz="1800" dirty="0" smtClean="0"/>
          </a:p>
          <a:p>
            <a:pPr algn="just">
              <a:buNone/>
            </a:pPr>
            <a:r>
              <a:rPr lang="mk-MK" sz="1800" dirty="0" smtClean="0">
                <a:latin typeface="Tahoma" pitchFamily="34" charset="0"/>
                <a:cs typeface="Tahoma" pitchFamily="34" charset="0"/>
              </a:rPr>
              <a:t>	1. </a:t>
            </a:r>
            <a:r>
              <a:rPr lang="mk-MK" sz="1800" dirty="0" err="1" smtClean="0">
                <a:latin typeface="Tahoma" pitchFamily="34" charset="0"/>
                <a:cs typeface="Tahoma" pitchFamily="34" charset="0"/>
              </a:rPr>
              <a:t>Нерезиденти</a:t>
            </a:r>
            <a:r>
              <a:rPr lang="mk-MK" sz="1800" dirty="0" smtClean="0">
                <a:latin typeface="Tahoma" pitchFamily="34" charset="0"/>
                <a:cs typeface="Tahoma" pitchFamily="34" charset="0"/>
              </a:rPr>
              <a:t> (странство); </a:t>
            </a:r>
          </a:p>
          <a:p>
            <a:pPr algn="just"/>
            <a:endParaRPr lang="mk-MK" sz="1800" dirty="0" smtClean="0">
              <a:latin typeface="Tahoma" pitchFamily="34" charset="0"/>
              <a:cs typeface="Tahoma" pitchFamily="34" charset="0"/>
            </a:endParaRPr>
          </a:p>
          <a:p>
            <a:pPr algn="just">
              <a:buNone/>
            </a:pPr>
            <a:r>
              <a:rPr lang="mk-MK" sz="1800" dirty="0" smtClean="0">
                <a:latin typeface="Tahoma" pitchFamily="34" charset="0"/>
                <a:cs typeface="Tahoma" pitchFamily="34" charset="0"/>
              </a:rPr>
              <a:t>	2. Финансиски институции: </a:t>
            </a:r>
          </a:p>
          <a:p>
            <a:endParaRPr lang="mk-MK" sz="1800" dirty="0" smtClean="0">
              <a:latin typeface="Tahoma" pitchFamily="34" charset="0"/>
              <a:cs typeface="Tahoma" pitchFamily="34" charset="0"/>
            </a:endParaRPr>
          </a:p>
          <a:p>
            <a:pPr lvl="2" algn="just"/>
            <a:r>
              <a:rPr lang="mk-MK" sz="1600" dirty="0" smtClean="0">
                <a:latin typeface="Tahoma" pitchFamily="34" charset="0"/>
                <a:cs typeface="Tahoma" pitchFamily="34" charset="0"/>
              </a:rPr>
              <a:t>Централна банка (НБРМ); </a:t>
            </a:r>
          </a:p>
          <a:p>
            <a:pPr lvl="2" algn="just"/>
            <a:r>
              <a:rPr lang="ru-RU" sz="1600" dirty="0" smtClean="0">
                <a:latin typeface="Tahoma" pitchFamily="34" charset="0"/>
                <a:cs typeface="Tahoma" pitchFamily="34" charset="0"/>
              </a:rPr>
              <a:t>Други монетарни финансиски институции (банки и штедилници); </a:t>
            </a:r>
          </a:p>
          <a:p>
            <a:pPr lvl="2" algn="just"/>
            <a:r>
              <a:rPr lang="ru-RU" sz="1600" dirty="0" smtClean="0">
                <a:latin typeface="Tahoma" pitchFamily="34" charset="0"/>
                <a:cs typeface="Tahoma" pitchFamily="34" charset="0"/>
              </a:rPr>
              <a:t>Останати финансиски институции (други финансиски посредници освен осигурителни друштва и пензиски фондови, помошни финансиски институции, осигурителни друштва и пензиски фондови); </a:t>
            </a:r>
          </a:p>
        </p:txBody>
      </p:sp>
      <p:sp>
        <p:nvSpPr>
          <p:cNvPr id="4" name="Slide Number Placeholder 3"/>
          <p:cNvSpPr>
            <a:spLocks noGrp="1"/>
          </p:cNvSpPr>
          <p:nvPr>
            <p:ph type="sldNum" sz="quarter" idx="12"/>
          </p:nvPr>
        </p:nvSpPr>
        <p:spPr/>
        <p:txBody>
          <a:bodyPr/>
          <a:lstStyle/>
          <a:p>
            <a:pPr>
              <a:defRPr/>
            </a:pPr>
            <a:fld id="{A54D9144-4EAF-43F6-B0DA-3BF067242F24}" type="slidenum">
              <a:rPr lang="en-US" smtClean="0"/>
              <a:pPr>
                <a:defRPr/>
              </a:pPr>
              <a:t>22</a:t>
            </a:fld>
            <a:endParaRPr lang="en-US" dirty="0"/>
          </a:p>
        </p:txBody>
      </p:sp>
      <p:sp>
        <p:nvSpPr>
          <p:cNvPr id="6"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534400" cy="381000"/>
          </a:xfrm>
        </p:spPr>
        <p:txBody>
          <a:bodyPr/>
          <a:lstStyle/>
          <a:p>
            <a:r>
              <a:rPr lang="mk-MK" sz="2000" b="1" u="sng" dirty="0" smtClean="0">
                <a:latin typeface="Tahoma" pitchFamily="34" charset="0"/>
                <a:cs typeface="Tahoma" pitchFamily="34" charset="0"/>
              </a:rPr>
              <a:t>Институционални сектори</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219200"/>
            <a:ext cx="8534400" cy="5181600"/>
          </a:xfrm>
        </p:spPr>
        <p:txBody>
          <a:bodyPr/>
          <a:lstStyle/>
          <a:p>
            <a:pPr algn="just">
              <a:buNone/>
            </a:pPr>
            <a:r>
              <a:rPr lang="mk-MK" sz="1800" dirty="0" smtClean="0">
                <a:latin typeface="Tahoma" pitchFamily="34" charset="0"/>
                <a:cs typeface="Tahoma" pitchFamily="34" charset="0"/>
              </a:rPr>
              <a:t>	3. </a:t>
            </a:r>
            <a:r>
              <a:rPr lang="mk-MK" sz="1800" dirty="0" err="1" smtClean="0">
                <a:latin typeface="Tahoma" pitchFamily="34" charset="0"/>
                <a:cs typeface="Tahoma" pitchFamily="34" charset="0"/>
              </a:rPr>
              <a:t>Нефинансиски</a:t>
            </a:r>
            <a:r>
              <a:rPr lang="mk-MK" sz="1800" dirty="0" smtClean="0">
                <a:latin typeface="Tahoma" pitchFamily="34" charset="0"/>
                <a:cs typeface="Tahoma" pitchFamily="34" charset="0"/>
              </a:rPr>
              <a:t> институции: </a:t>
            </a:r>
          </a:p>
          <a:p>
            <a:pPr lvl="2" algn="just"/>
            <a:r>
              <a:rPr lang="mk-MK" sz="1600" dirty="0" smtClean="0">
                <a:latin typeface="Tahoma" pitchFamily="34" charset="0"/>
                <a:cs typeface="Tahoma" pitchFamily="34" charset="0"/>
              </a:rPr>
              <a:t>Јавни </a:t>
            </a:r>
            <a:r>
              <a:rPr lang="mk-MK" sz="1600" dirty="0" err="1" smtClean="0">
                <a:latin typeface="Tahoma" pitchFamily="34" charset="0"/>
                <a:cs typeface="Tahoma" pitchFamily="34" charset="0"/>
              </a:rPr>
              <a:t>нефинансиски</a:t>
            </a:r>
            <a:r>
              <a:rPr lang="mk-MK" sz="1600" dirty="0" smtClean="0">
                <a:latin typeface="Tahoma" pitchFamily="34" charset="0"/>
                <a:cs typeface="Tahoma" pitchFamily="34" charset="0"/>
              </a:rPr>
              <a:t> институции; </a:t>
            </a:r>
          </a:p>
          <a:p>
            <a:pPr lvl="2" algn="just"/>
            <a:r>
              <a:rPr lang="mk-MK" sz="1600" dirty="0" smtClean="0">
                <a:latin typeface="Tahoma" pitchFamily="34" charset="0"/>
                <a:cs typeface="Tahoma" pitchFamily="34" charset="0"/>
              </a:rPr>
              <a:t>Останати </a:t>
            </a:r>
            <a:r>
              <a:rPr lang="mk-MK" sz="1600" dirty="0" err="1" smtClean="0">
                <a:latin typeface="Tahoma" pitchFamily="34" charset="0"/>
                <a:cs typeface="Tahoma" pitchFamily="34" charset="0"/>
              </a:rPr>
              <a:t>нефинансиски</a:t>
            </a:r>
            <a:r>
              <a:rPr lang="mk-MK" sz="1600" dirty="0" smtClean="0">
                <a:latin typeface="Tahoma" pitchFamily="34" charset="0"/>
                <a:cs typeface="Tahoma" pitchFamily="34" charset="0"/>
              </a:rPr>
              <a:t> институции; </a:t>
            </a:r>
          </a:p>
          <a:p>
            <a:pPr lvl="1" algn="just">
              <a:buNone/>
            </a:pPr>
            <a:endParaRPr lang="mk-MK" sz="1800" dirty="0" smtClean="0">
              <a:latin typeface="Tahoma" pitchFamily="34" charset="0"/>
              <a:cs typeface="Tahoma" pitchFamily="34" charset="0"/>
            </a:endParaRPr>
          </a:p>
          <a:p>
            <a:pPr algn="just">
              <a:buNone/>
            </a:pPr>
            <a:r>
              <a:rPr lang="mk-MK" sz="1800" dirty="0" smtClean="0">
                <a:latin typeface="Tahoma" pitchFamily="34" charset="0"/>
                <a:cs typeface="Tahoma" pitchFamily="34" charset="0"/>
              </a:rPr>
              <a:t>	4. Држава: </a:t>
            </a:r>
          </a:p>
          <a:p>
            <a:pPr lvl="2" algn="just"/>
            <a:r>
              <a:rPr lang="mk-MK" sz="1600" dirty="0" smtClean="0">
                <a:latin typeface="Tahoma" pitchFamily="34" charset="0"/>
                <a:cs typeface="Tahoma" pitchFamily="34" charset="0"/>
              </a:rPr>
              <a:t>Централна власт; </a:t>
            </a:r>
          </a:p>
          <a:p>
            <a:pPr lvl="2" algn="just"/>
            <a:r>
              <a:rPr lang="mk-MK" sz="1600" dirty="0" smtClean="0">
                <a:latin typeface="Tahoma" pitchFamily="34" charset="0"/>
                <a:cs typeface="Tahoma" pitchFamily="34" charset="0"/>
              </a:rPr>
              <a:t>Локална власт; </a:t>
            </a:r>
          </a:p>
          <a:p>
            <a:pPr lvl="2" algn="just"/>
            <a:r>
              <a:rPr lang="mk-MK" sz="1600" dirty="0" smtClean="0">
                <a:latin typeface="Tahoma" pitchFamily="34" charset="0"/>
                <a:cs typeface="Tahoma" pitchFamily="34" charset="0"/>
              </a:rPr>
              <a:t>Фондови за социјално осигурување; </a:t>
            </a:r>
          </a:p>
          <a:p>
            <a:pPr lvl="1" algn="just">
              <a:buNone/>
            </a:pPr>
            <a:endParaRPr lang="mk-MK" sz="1800" dirty="0" smtClean="0">
              <a:latin typeface="Tahoma" pitchFamily="34" charset="0"/>
              <a:cs typeface="Tahoma" pitchFamily="34" charset="0"/>
            </a:endParaRPr>
          </a:p>
          <a:p>
            <a:pPr algn="just">
              <a:buNone/>
            </a:pPr>
            <a:r>
              <a:rPr lang="mk-MK" sz="1800" dirty="0" smtClean="0">
                <a:latin typeface="Tahoma" pitchFamily="34" charset="0"/>
                <a:cs typeface="Tahoma" pitchFamily="34" charset="0"/>
              </a:rPr>
              <a:t>	5. Домаќинства: </a:t>
            </a:r>
          </a:p>
          <a:p>
            <a:pPr lvl="2" algn="just"/>
            <a:r>
              <a:rPr lang="mk-MK" sz="1600" dirty="0" smtClean="0">
                <a:latin typeface="Tahoma" pitchFamily="34" charset="0"/>
                <a:cs typeface="Tahoma" pitchFamily="34" charset="0"/>
              </a:rPr>
              <a:t>Физички лица; </a:t>
            </a:r>
          </a:p>
          <a:p>
            <a:pPr lvl="2" algn="just"/>
            <a:r>
              <a:rPr lang="mk-MK" sz="1600" dirty="0" smtClean="0">
                <a:latin typeface="Tahoma" pitchFamily="34" charset="0"/>
                <a:cs typeface="Tahoma" pitchFamily="34" charset="0"/>
              </a:rPr>
              <a:t>Самостојни вршители на дејност; </a:t>
            </a:r>
          </a:p>
          <a:p>
            <a:pPr lvl="2" algn="just"/>
            <a:r>
              <a:rPr lang="ru-RU" sz="1600" dirty="0" smtClean="0">
                <a:latin typeface="Tahoma" pitchFamily="34" charset="0"/>
                <a:cs typeface="Tahoma" pitchFamily="34" charset="0"/>
              </a:rPr>
              <a:t>Непрофитни институции коишто им служат на домаќинствата. </a:t>
            </a:r>
          </a:p>
          <a:p>
            <a:pPr algn="just">
              <a:buNone/>
            </a:pPr>
            <a:endParaRPr lang="ru-RU" sz="1800" dirty="0" smtClean="0">
              <a:latin typeface="Tahoma" pitchFamily="34" charset="0"/>
              <a:cs typeface="Tahoma" pitchFamily="34" charset="0"/>
            </a:endParaRPr>
          </a:p>
          <a:p>
            <a:pPr algn="just">
              <a:buNone/>
            </a:pPr>
            <a:r>
              <a:rPr lang="ru-RU" sz="1800" dirty="0" smtClean="0">
                <a:latin typeface="Tahoma" pitchFamily="34" charset="0"/>
                <a:cs typeface="Tahoma" pitchFamily="34" charset="0"/>
              </a:rPr>
              <a:t>	Во образецот ОФИ-1, домаќинствата и непрофитните организации коишто им служат на домаќинствата се прикажани во подсекторот </a:t>
            </a:r>
            <a:r>
              <a:rPr lang="en-US" sz="1800" dirty="0" smtClean="0">
                <a:latin typeface="Tahoma" pitchFamily="34" charset="0"/>
                <a:cs typeface="Tahoma" pitchFamily="34" charset="0"/>
              </a:rPr>
              <a:t>“</a:t>
            </a:r>
            <a:r>
              <a:rPr lang="ru-RU" sz="1800" dirty="0" smtClean="0">
                <a:latin typeface="Tahoma" pitchFamily="34" charset="0"/>
                <a:cs typeface="Tahoma" pitchFamily="34" charset="0"/>
              </a:rPr>
              <a:t>други резиденти</a:t>
            </a:r>
            <a:r>
              <a:rPr lang="en-US" sz="1800" dirty="0" smtClean="0">
                <a:latin typeface="Tahoma" pitchFamily="34" charset="0"/>
                <a:cs typeface="Tahoma" pitchFamily="34" charset="0"/>
              </a:rPr>
              <a:t>”</a:t>
            </a:r>
            <a:r>
              <a:rPr lang="ru-RU" sz="1400" dirty="0" smtClean="0"/>
              <a:t>. </a:t>
            </a:r>
            <a:endParaRPr lang="mk-MK" sz="1400" dirty="0" smtClean="0">
              <a:latin typeface="Tahoma" pitchFamily="34" charset="0"/>
              <a:cs typeface="Tahoma" pitchFamily="34" charset="0"/>
            </a:endParaRPr>
          </a:p>
        </p:txBody>
      </p:sp>
      <p:sp>
        <p:nvSpPr>
          <p:cNvPr id="4" name="Slide Number Placeholder 3"/>
          <p:cNvSpPr>
            <a:spLocks noGrp="1"/>
          </p:cNvSpPr>
          <p:nvPr>
            <p:ph type="sldNum" sz="quarter" idx="12"/>
          </p:nvPr>
        </p:nvSpPr>
        <p:spPr>
          <a:xfrm>
            <a:off x="8229600" y="6381750"/>
            <a:ext cx="457200" cy="476250"/>
          </a:xfrm>
        </p:spPr>
        <p:txBody>
          <a:bodyPr/>
          <a:lstStyle/>
          <a:p>
            <a:pPr>
              <a:defRPr/>
            </a:pPr>
            <a:fld id="{A54D9144-4EAF-43F6-B0DA-3BF067242F24}" type="slidenum">
              <a:rPr lang="en-US" smtClean="0"/>
              <a:pPr>
                <a:defRPr/>
              </a:pPr>
              <a:t>23</a:t>
            </a:fld>
            <a:endParaRPr lang="en-US" dirty="0"/>
          </a:p>
        </p:txBody>
      </p:sp>
      <p:sp>
        <p:nvSpPr>
          <p:cNvPr id="6" name="Footer Placeholder 4"/>
          <p:cNvSpPr>
            <a:spLocks noGrp="1"/>
          </p:cNvSpPr>
          <p:nvPr>
            <p:ph type="ftr" sz="quarter" idx="11"/>
          </p:nvPr>
        </p:nvSpPr>
        <p:spPr>
          <a:xfrm>
            <a:off x="685800" y="64770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534400" cy="381000"/>
          </a:xfrm>
        </p:spPr>
        <p:txBody>
          <a:bodyPr/>
          <a:lstStyle/>
          <a:p>
            <a:r>
              <a:rPr lang="mk-MK" sz="2000" b="1" u="sng" dirty="0" smtClean="0">
                <a:latin typeface="Tahoma" pitchFamily="34" charset="0"/>
                <a:cs typeface="Tahoma" pitchFamily="34" charset="0"/>
              </a:rPr>
              <a:t>Други поделби во ОФИ - образецот</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524000"/>
            <a:ext cx="8534400" cy="4876800"/>
          </a:xfrm>
        </p:spPr>
        <p:txBody>
          <a:bodyPr/>
          <a:lstStyle/>
          <a:p>
            <a:pPr algn="just"/>
            <a:r>
              <a:rPr lang="ru-RU" sz="1800" dirty="0" smtClean="0">
                <a:latin typeface="Tahoma" pitchFamily="34" charset="0"/>
                <a:cs typeface="Tahoma" pitchFamily="34" charset="0"/>
              </a:rPr>
              <a:t>Известувачот ја врши поделбата на резидентите во соодветни институционални сектори, според секторот на другата договорна страна во определен договорен однос. Така на страната на средствата, тие се класифицираат според институционалниот сектор од кој се побарува, додека на страната на обврските според институционалниот сектор на кој се должи. Идентификацијата на нерезидентите треба да се врши согласно со одредбите од Законот за девизно работење. </a:t>
            </a:r>
          </a:p>
          <a:p>
            <a:pPr algn="just"/>
            <a:endParaRPr lang="ru-RU" sz="1800" dirty="0" smtClean="0">
              <a:latin typeface="Tahoma" pitchFamily="34" charset="0"/>
              <a:cs typeface="Tahoma" pitchFamily="34" charset="0"/>
            </a:endParaRPr>
          </a:p>
          <a:p>
            <a:pPr algn="just"/>
            <a:r>
              <a:rPr lang="ru-RU" sz="1800" dirty="0" smtClean="0">
                <a:latin typeface="Tahoma" pitchFamily="34" charset="0"/>
                <a:cs typeface="Tahoma" pitchFamily="34" charset="0"/>
              </a:rPr>
              <a:t>Натамошната поделба е извршена врз основа на валутата (домашна или странска).  Во рамките на домашната валута се опфаќаат денарите без валутна клаузула и денарите со валутна клаузула.</a:t>
            </a:r>
          </a:p>
          <a:p>
            <a:pPr algn="just"/>
            <a:endParaRPr lang="ru-RU" sz="1800" dirty="0" smtClean="0">
              <a:latin typeface="Tahoma" pitchFamily="34" charset="0"/>
              <a:cs typeface="Tahoma" pitchFamily="34" charset="0"/>
            </a:endParaRPr>
          </a:p>
          <a:p>
            <a:pPr algn="just"/>
            <a:r>
              <a:rPr lang="ru-RU" sz="1800" dirty="0" smtClean="0">
                <a:latin typeface="Tahoma" pitchFamily="34" charset="0"/>
                <a:cs typeface="Tahoma" pitchFamily="34" charset="0"/>
              </a:rPr>
              <a:t>Кај финансиските инструменти кредити и хартии од вредност што не се акции, извршена е натамошна поделба според рочноста на: краткорочни и долгорочни. </a:t>
            </a:r>
          </a:p>
          <a:p>
            <a:pPr algn="just">
              <a:buNone/>
            </a:pPr>
            <a:endParaRPr lang="ru-RU" sz="1800" dirty="0" smtClean="0">
              <a:latin typeface="Tahoma" pitchFamily="34" charset="0"/>
              <a:cs typeface="Tahoma" pitchFamily="34" charset="0"/>
            </a:endParaRPr>
          </a:p>
          <a:p>
            <a:pPr algn="just">
              <a:buNone/>
            </a:pPr>
            <a:endParaRPr lang="mk-MK" sz="1400" dirty="0" smtClean="0">
              <a:latin typeface="Tahoma" pitchFamily="34" charset="0"/>
              <a:cs typeface="Tahoma" pitchFamily="34" charset="0"/>
            </a:endParaRPr>
          </a:p>
        </p:txBody>
      </p:sp>
      <p:sp>
        <p:nvSpPr>
          <p:cNvPr id="4" name="Slide Number Placeholder 3"/>
          <p:cNvSpPr>
            <a:spLocks noGrp="1"/>
          </p:cNvSpPr>
          <p:nvPr>
            <p:ph type="sldNum" sz="quarter" idx="12"/>
          </p:nvPr>
        </p:nvSpPr>
        <p:spPr>
          <a:xfrm>
            <a:off x="8229600" y="6381750"/>
            <a:ext cx="457200" cy="476250"/>
          </a:xfrm>
        </p:spPr>
        <p:txBody>
          <a:bodyPr/>
          <a:lstStyle/>
          <a:p>
            <a:pPr>
              <a:defRPr/>
            </a:pPr>
            <a:fld id="{A54D9144-4EAF-43F6-B0DA-3BF067242F24}" type="slidenum">
              <a:rPr lang="en-US" smtClean="0"/>
              <a:pPr>
                <a:defRPr/>
              </a:pPr>
              <a:t>24</a:t>
            </a:fld>
            <a:endParaRPr lang="en-US" dirty="0"/>
          </a:p>
        </p:txBody>
      </p:sp>
      <p:sp>
        <p:nvSpPr>
          <p:cNvPr id="6" name="Footer Placeholder 4"/>
          <p:cNvSpPr>
            <a:spLocks noGrp="1"/>
          </p:cNvSpPr>
          <p:nvPr>
            <p:ph type="ftr" sz="quarter" idx="11"/>
          </p:nvPr>
        </p:nvSpPr>
        <p:spPr>
          <a:xfrm>
            <a:off x="685800" y="64770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534400" cy="381000"/>
          </a:xfrm>
        </p:spPr>
        <p:txBody>
          <a:bodyPr/>
          <a:lstStyle/>
          <a:p>
            <a:r>
              <a:rPr lang="mk-MK" sz="2000" b="1" u="sng" dirty="0" smtClean="0">
                <a:latin typeface="Tahoma" pitchFamily="34" charset="0"/>
                <a:cs typeface="Tahoma" pitchFamily="34" charset="0"/>
              </a:rPr>
              <a:t>Методолошки објаснувања</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524000"/>
            <a:ext cx="8534400" cy="4876800"/>
          </a:xfrm>
        </p:spPr>
        <p:txBody>
          <a:bodyPr/>
          <a:lstStyle/>
          <a:p>
            <a:pPr>
              <a:buNone/>
            </a:pPr>
            <a:r>
              <a:rPr lang="mk-MK" sz="1800" b="1" dirty="0" smtClean="0">
                <a:latin typeface="Tahoma" pitchFamily="34" charset="0"/>
                <a:cs typeface="Tahoma" pitchFamily="34" charset="0"/>
              </a:rPr>
              <a:t>А. СРЕДСТВА</a:t>
            </a:r>
          </a:p>
          <a:p>
            <a:pPr>
              <a:buNone/>
            </a:pPr>
            <a:endParaRPr lang="en-US" sz="1800" b="1" dirty="0" smtClean="0">
              <a:latin typeface="Tahoma" pitchFamily="34" charset="0"/>
              <a:cs typeface="Tahoma" pitchFamily="34" charset="0"/>
            </a:endParaRPr>
          </a:p>
          <a:p>
            <a:pPr>
              <a:buAutoNum type="arabicPeriod"/>
            </a:pPr>
            <a:r>
              <a:rPr lang="mk-MK" sz="1800" b="1" dirty="0" smtClean="0">
                <a:latin typeface="Tahoma" pitchFamily="34" charset="0"/>
                <a:cs typeface="Tahoma" pitchFamily="34" charset="0"/>
              </a:rPr>
              <a:t>Валути (денарска и девизна готовина во благајна)</a:t>
            </a:r>
          </a:p>
          <a:p>
            <a:pPr>
              <a:buNone/>
            </a:pPr>
            <a:endParaRPr lang="en-US" sz="1800" b="1" dirty="0" smtClean="0">
              <a:latin typeface="Tahoma" pitchFamily="34" charset="0"/>
              <a:cs typeface="Tahoma" pitchFamily="34" charset="0"/>
            </a:endParaRPr>
          </a:p>
          <a:p>
            <a:pPr algn="just"/>
            <a:r>
              <a:rPr lang="mk-MK" sz="1800" dirty="0" smtClean="0">
                <a:latin typeface="Tahoma" pitchFamily="34" charset="0"/>
                <a:cs typeface="Tahoma" pitchFamily="34" charset="0"/>
              </a:rPr>
              <a:t>Валутите опфаќаат банкноти и ковани пари коишто се со фиксна номинална вредност, издадени од централната банка како официјално средство за плаќање во домашната економија. Златото и комеморативните ковани пари коишто имаат нумизматичка вредност и што не циркулираат во промет се класифицирани како </a:t>
            </a:r>
            <a:r>
              <a:rPr lang="mk-MK" sz="1800" dirty="0" err="1" smtClean="0">
                <a:latin typeface="Tahoma" pitchFamily="34" charset="0"/>
                <a:cs typeface="Tahoma" pitchFamily="34" charset="0"/>
              </a:rPr>
              <a:t>нефинансиски</a:t>
            </a:r>
            <a:r>
              <a:rPr lang="mk-MK" sz="1800" dirty="0" smtClean="0">
                <a:latin typeface="Tahoma" pitchFamily="34" charset="0"/>
                <a:cs typeface="Tahoma" pitchFamily="34" charset="0"/>
              </a:rPr>
              <a:t> средства. </a:t>
            </a:r>
          </a:p>
          <a:p>
            <a:pPr algn="just">
              <a:buNone/>
            </a:pPr>
            <a:endParaRPr lang="en-US" sz="1800" dirty="0" smtClean="0">
              <a:latin typeface="Tahoma" pitchFamily="34" charset="0"/>
              <a:cs typeface="Tahoma" pitchFamily="34" charset="0"/>
            </a:endParaRPr>
          </a:p>
          <a:p>
            <a:pPr algn="just"/>
            <a:r>
              <a:rPr lang="mk-MK" sz="1800" dirty="0" smtClean="0">
                <a:latin typeface="Tahoma" pitchFamily="34" charset="0"/>
                <a:cs typeface="Tahoma" pitchFamily="34" charset="0"/>
              </a:rPr>
              <a:t>Валутите, исто така, ги опфаќаат и девизите, односно банкнотите и кованите пари коишто се издадени од </a:t>
            </a:r>
            <a:r>
              <a:rPr lang="mk-MK" sz="1800" dirty="0" err="1" smtClean="0">
                <a:latin typeface="Tahoma" pitchFamily="34" charset="0"/>
                <a:cs typeface="Tahoma" pitchFamily="34" charset="0"/>
              </a:rPr>
              <a:t>нерезиденти</a:t>
            </a:r>
            <a:r>
              <a:rPr lang="mk-MK" sz="1800" dirty="0" smtClean="0">
                <a:latin typeface="Tahoma" pitchFamily="34" charset="0"/>
                <a:cs typeface="Tahoma" pitchFamily="34" charset="0"/>
              </a:rPr>
              <a:t>, најчесто централни банки на странски држави. </a:t>
            </a:r>
            <a:endParaRPr lang="en-US" sz="1800" dirty="0" smtClean="0">
              <a:latin typeface="Tahoma" pitchFamily="34" charset="0"/>
              <a:cs typeface="Tahoma" pitchFamily="34" charset="0"/>
            </a:endParaRPr>
          </a:p>
          <a:p>
            <a:pPr algn="just">
              <a:buNone/>
            </a:pPr>
            <a:endParaRPr lang="en-US" sz="1800" dirty="0" smtClean="0">
              <a:latin typeface="Tahoma" pitchFamily="34" charset="0"/>
              <a:cs typeface="Tahoma" pitchFamily="34" charset="0"/>
            </a:endParaRPr>
          </a:p>
          <a:p>
            <a:pPr algn="just">
              <a:buNone/>
            </a:pPr>
            <a:endParaRPr lang="ru-RU" sz="1800" dirty="0" smtClean="0">
              <a:latin typeface="Tahoma" pitchFamily="34" charset="0"/>
              <a:cs typeface="Tahoma" pitchFamily="34" charset="0"/>
            </a:endParaRPr>
          </a:p>
          <a:p>
            <a:pPr algn="just">
              <a:buNone/>
            </a:pPr>
            <a:endParaRPr lang="mk-MK" sz="1400" dirty="0" smtClean="0">
              <a:latin typeface="Tahoma" pitchFamily="34" charset="0"/>
              <a:cs typeface="Tahoma" pitchFamily="34" charset="0"/>
            </a:endParaRPr>
          </a:p>
        </p:txBody>
      </p:sp>
      <p:sp>
        <p:nvSpPr>
          <p:cNvPr id="4" name="Slide Number Placeholder 3"/>
          <p:cNvSpPr>
            <a:spLocks noGrp="1"/>
          </p:cNvSpPr>
          <p:nvPr>
            <p:ph type="sldNum" sz="quarter" idx="12"/>
          </p:nvPr>
        </p:nvSpPr>
        <p:spPr>
          <a:xfrm>
            <a:off x="8229600" y="6381750"/>
            <a:ext cx="457200" cy="476250"/>
          </a:xfrm>
        </p:spPr>
        <p:txBody>
          <a:bodyPr/>
          <a:lstStyle/>
          <a:p>
            <a:pPr>
              <a:defRPr/>
            </a:pPr>
            <a:fld id="{A54D9144-4EAF-43F6-B0DA-3BF067242F24}" type="slidenum">
              <a:rPr lang="en-US" smtClean="0"/>
              <a:pPr>
                <a:defRPr/>
              </a:pPr>
              <a:t>25</a:t>
            </a:fld>
            <a:endParaRPr lang="en-US" dirty="0"/>
          </a:p>
        </p:txBody>
      </p:sp>
      <p:sp>
        <p:nvSpPr>
          <p:cNvPr id="6" name="Footer Placeholder 4"/>
          <p:cNvSpPr>
            <a:spLocks noGrp="1"/>
          </p:cNvSpPr>
          <p:nvPr>
            <p:ph type="ftr" sz="quarter" idx="11"/>
          </p:nvPr>
        </p:nvSpPr>
        <p:spPr>
          <a:xfrm>
            <a:off x="685800" y="64770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534400" cy="381000"/>
          </a:xfrm>
        </p:spPr>
        <p:txBody>
          <a:bodyPr/>
          <a:lstStyle/>
          <a:p>
            <a:r>
              <a:rPr lang="mk-MK" sz="2000" b="1" u="sng" dirty="0" smtClean="0">
                <a:latin typeface="Tahoma" pitchFamily="34" charset="0"/>
                <a:cs typeface="Tahoma" pitchFamily="34" charset="0"/>
              </a:rPr>
              <a:t>Методолошки објаснувања</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524000"/>
            <a:ext cx="8534400" cy="4876800"/>
          </a:xfrm>
        </p:spPr>
        <p:txBody>
          <a:bodyPr/>
          <a:lstStyle/>
          <a:p>
            <a:pPr>
              <a:buNone/>
            </a:pPr>
            <a:r>
              <a:rPr lang="mk-MK" sz="1800" b="1" dirty="0" smtClean="0">
                <a:latin typeface="Tahoma" pitchFamily="34" charset="0"/>
                <a:cs typeface="Tahoma" pitchFamily="34" charset="0"/>
              </a:rPr>
              <a:t>2. Депозити </a:t>
            </a:r>
          </a:p>
          <a:p>
            <a:pPr>
              <a:buNone/>
            </a:pPr>
            <a:endParaRPr lang="mk-MK" sz="1800" dirty="0" smtClean="0">
              <a:latin typeface="Tahoma" pitchFamily="34" charset="0"/>
              <a:cs typeface="Tahoma" pitchFamily="34" charset="0"/>
            </a:endParaRPr>
          </a:p>
          <a:p>
            <a:pPr>
              <a:buNone/>
            </a:pPr>
            <a:r>
              <a:rPr lang="mk-MK" sz="1800" dirty="0" smtClean="0">
                <a:latin typeface="Tahoma" pitchFamily="34" charset="0"/>
                <a:cs typeface="Tahoma" pitchFamily="34" charset="0"/>
              </a:rPr>
              <a:t>Депозитите се класифицирани во две подгрупи: </a:t>
            </a:r>
          </a:p>
          <a:p>
            <a:pPr>
              <a:buNone/>
            </a:pPr>
            <a:endParaRPr lang="en-US" sz="1800" dirty="0" smtClean="0">
              <a:latin typeface="Tahoma" pitchFamily="34" charset="0"/>
              <a:cs typeface="Tahoma" pitchFamily="34" charset="0"/>
            </a:endParaRPr>
          </a:p>
          <a:p>
            <a:pPr algn="just"/>
            <a:r>
              <a:rPr lang="mk-MK" sz="1800" dirty="0" smtClean="0">
                <a:latin typeface="Tahoma" pitchFamily="34" charset="0"/>
                <a:cs typeface="Tahoma" pitchFamily="34" charset="0"/>
              </a:rPr>
              <a:t>Првата група ја сочинуваат </a:t>
            </a:r>
            <a:r>
              <a:rPr lang="mk-MK" sz="1800" b="1" dirty="0" smtClean="0">
                <a:solidFill>
                  <a:srgbClr val="FF0000"/>
                </a:solidFill>
                <a:latin typeface="Tahoma" pitchFamily="34" charset="0"/>
                <a:cs typeface="Tahoma" pitchFamily="34" charset="0"/>
              </a:rPr>
              <a:t>преносливите депозити</a:t>
            </a:r>
            <a:r>
              <a:rPr lang="mk-MK" sz="1800" dirty="0" smtClean="0">
                <a:latin typeface="Tahoma" pitchFamily="34" charset="0"/>
                <a:cs typeface="Tahoma" pitchFamily="34" charset="0"/>
              </a:rPr>
              <a:t>, каде што се вклучени депозитите коишто што се директно разменливи, без ограничувања и коишто се користат за директни плаќања </a:t>
            </a:r>
            <a:r>
              <a:rPr lang="mk-MK" sz="1800" b="1" dirty="0" smtClean="0">
                <a:latin typeface="Tahoma" pitchFamily="34" charset="0"/>
                <a:cs typeface="Tahoma" pitchFamily="34" charset="0"/>
              </a:rPr>
              <a:t>(денарски и девизни </a:t>
            </a:r>
            <a:r>
              <a:rPr lang="mk-MK" sz="1800" b="1" dirty="0" err="1" smtClean="0">
                <a:latin typeface="Tahoma" pitchFamily="34" charset="0"/>
                <a:cs typeface="Tahoma" pitchFamily="34" charset="0"/>
              </a:rPr>
              <a:t>трансакциски</a:t>
            </a:r>
            <a:r>
              <a:rPr lang="mk-MK" sz="1800" b="1" dirty="0" smtClean="0">
                <a:latin typeface="Tahoma" pitchFamily="34" charset="0"/>
                <a:cs typeface="Tahoma" pitchFamily="34" charset="0"/>
              </a:rPr>
              <a:t> сметки кај </a:t>
            </a:r>
            <a:r>
              <a:rPr lang="mk-MK" sz="1800" b="1" dirty="0" err="1" smtClean="0">
                <a:latin typeface="Tahoma" pitchFamily="34" charset="0"/>
                <a:cs typeface="Tahoma" pitchFamily="34" charset="0"/>
              </a:rPr>
              <a:t>банки-останати</a:t>
            </a:r>
            <a:r>
              <a:rPr lang="mk-MK" sz="1800" b="1" dirty="0" smtClean="0">
                <a:latin typeface="Tahoma" pitchFamily="34" charset="0"/>
                <a:cs typeface="Tahoma" pitchFamily="34" charset="0"/>
              </a:rPr>
              <a:t> монетарни институции)</a:t>
            </a:r>
            <a:r>
              <a:rPr lang="mk-MK" sz="1800" dirty="0" smtClean="0">
                <a:latin typeface="Tahoma" pitchFamily="34" charset="0"/>
                <a:cs typeface="Tahoma" pitchFamily="34" charset="0"/>
              </a:rPr>
              <a:t>. </a:t>
            </a:r>
          </a:p>
          <a:p>
            <a:pPr algn="just">
              <a:buNone/>
            </a:pPr>
            <a:endParaRPr lang="en-US" sz="1800" dirty="0" smtClean="0">
              <a:latin typeface="Tahoma" pitchFamily="34" charset="0"/>
              <a:cs typeface="Tahoma" pitchFamily="34" charset="0"/>
            </a:endParaRPr>
          </a:p>
          <a:p>
            <a:pPr algn="just"/>
            <a:r>
              <a:rPr lang="mk-MK" sz="1800" dirty="0" smtClean="0">
                <a:latin typeface="Tahoma" pitchFamily="34" charset="0"/>
                <a:cs typeface="Tahoma" pitchFamily="34" charset="0"/>
              </a:rPr>
              <a:t>Втората група ја сочинуваат </a:t>
            </a:r>
            <a:r>
              <a:rPr lang="mk-MK" sz="1800" b="1" dirty="0" smtClean="0">
                <a:solidFill>
                  <a:srgbClr val="FF0000"/>
                </a:solidFill>
                <a:latin typeface="Tahoma" pitchFamily="34" charset="0"/>
                <a:cs typeface="Tahoma" pitchFamily="34" charset="0"/>
              </a:rPr>
              <a:t>останатите депозити</a:t>
            </a:r>
            <a:r>
              <a:rPr lang="mk-MK" sz="1800" dirty="0" smtClean="0">
                <a:latin typeface="Tahoma" pitchFamily="34" charset="0"/>
                <a:cs typeface="Tahoma" pitchFamily="34" charset="0"/>
              </a:rPr>
              <a:t>, коишто вклучуваат: </a:t>
            </a:r>
          </a:p>
          <a:p>
            <a:pPr algn="just"/>
            <a:endParaRPr lang="mk-MK" sz="1800" dirty="0" smtClean="0">
              <a:latin typeface="Tahoma" pitchFamily="34" charset="0"/>
              <a:cs typeface="Tahoma" pitchFamily="34" charset="0"/>
            </a:endParaRPr>
          </a:p>
          <a:p>
            <a:pPr lvl="0" algn="just">
              <a:buNone/>
            </a:pPr>
            <a:r>
              <a:rPr lang="mk-MK" sz="1800" dirty="0" smtClean="0">
                <a:latin typeface="Tahoma" pitchFamily="34" charset="0"/>
                <a:cs typeface="Tahoma" pitchFamily="34" charset="0"/>
              </a:rPr>
              <a:t>	- депозити по видување, </a:t>
            </a:r>
            <a:endParaRPr lang="en-US" sz="1800" dirty="0" smtClean="0">
              <a:latin typeface="Tahoma" pitchFamily="34" charset="0"/>
              <a:cs typeface="Tahoma" pitchFamily="34" charset="0"/>
            </a:endParaRPr>
          </a:p>
          <a:p>
            <a:pPr lvl="0" algn="just">
              <a:buNone/>
            </a:pPr>
            <a:r>
              <a:rPr lang="mk-MK" sz="1800" dirty="0" smtClean="0">
                <a:latin typeface="Tahoma" pitchFamily="34" charset="0"/>
                <a:cs typeface="Tahoma" pitchFamily="34" charset="0"/>
              </a:rPr>
              <a:t>	- орочени депозити; </a:t>
            </a:r>
            <a:endParaRPr lang="en-US" sz="1800" dirty="0" smtClean="0">
              <a:latin typeface="Tahoma" pitchFamily="34" charset="0"/>
              <a:cs typeface="Tahoma" pitchFamily="34" charset="0"/>
            </a:endParaRPr>
          </a:p>
          <a:p>
            <a:pPr lvl="0" algn="just">
              <a:buNone/>
            </a:pPr>
            <a:r>
              <a:rPr lang="mk-MK" sz="1800" dirty="0" smtClean="0">
                <a:latin typeface="Tahoma" pitchFamily="34" charset="0"/>
                <a:cs typeface="Tahoma" pitchFamily="34" charset="0"/>
              </a:rPr>
              <a:t>	- и други останати депозити.</a:t>
            </a:r>
            <a:endParaRPr lang="en-US" sz="1800" dirty="0" smtClean="0">
              <a:latin typeface="Tahoma" pitchFamily="34" charset="0"/>
              <a:cs typeface="Tahoma" pitchFamily="34" charset="0"/>
            </a:endParaRPr>
          </a:p>
          <a:p>
            <a:pPr algn="just">
              <a:buNone/>
            </a:pPr>
            <a:endParaRPr lang="en-US" sz="1800" dirty="0" smtClean="0">
              <a:latin typeface="Tahoma" pitchFamily="34" charset="0"/>
              <a:cs typeface="Tahoma" pitchFamily="34" charset="0"/>
            </a:endParaRPr>
          </a:p>
          <a:p>
            <a:pPr algn="just">
              <a:buNone/>
            </a:pPr>
            <a:endParaRPr lang="ru-RU" sz="1800" dirty="0" smtClean="0">
              <a:latin typeface="Tahoma" pitchFamily="34" charset="0"/>
              <a:cs typeface="Tahoma" pitchFamily="34" charset="0"/>
            </a:endParaRPr>
          </a:p>
          <a:p>
            <a:pPr algn="just">
              <a:buNone/>
            </a:pPr>
            <a:endParaRPr lang="mk-MK" sz="1400" dirty="0" smtClean="0">
              <a:latin typeface="Tahoma" pitchFamily="34" charset="0"/>
              <a:cs typeface="Tahoma" pitchFamily="34" charset="0"/>
            </a:endParaRPr>
          </a:p>
        </p:txBody>
      </p:sp>
      <p:sp>
        <p:nvSpPr>
          <p:cNvPr id="4" name="Slide Number Placeholder 3"/>
          <p:cNvSpPr>
            <a:spLocks noGrp="1"/>
          </p:cNvSpPr>
          <p:nvPr>
            <p:ph type="sldNum" sz="quarter" idx="12"/>
          </p:nvPr>
        </p:nvSpPr>
        <p:spPr>
          <a:xfrm>
            <a:off x="8229600" y="6381750"/>
            <a:ext cx="457200" cy="476250"/>
          </a:xfrm>
        </p:spPr>
        <p:txBody>
          <a:bodyPr/>
          <a:lstStyle/>
          <a:p>
            <a:pPr>
              <a:defRPr/>
            </a:pPr>
            <a:fld id="{A54D9144-4EAF-43F6-B0DA-3BF067242F24}" type="slidenum">
              <a:rPr lang="en-US" smtClean="0"/>
              <a:pPr>
                <a:defRPr/>
              </a:pPr>
              <a:t>26</a:t>
            </a:fld>
            <a:endParaRPr lang="en-US" dirty="0"/>
          </a:p>
        </p:txBody>
      </p:sp>
      <p:sp>
        <p:nvSpPr>
          <p:cNvPr id="6" name="Footer Placeholder 4"/>
          <p:cNvSpPr>
            <a:spLocks noGrp="1"/>
          </p:cNvSpPr>
          <p:nvPr>
            <p:ph type="ftr" sz="quarter" idx="11"/>
          </p:nvPr>
        </p:nvSpPr>
        <p:spPr>
          <a:xfrm>
            <a:off x="685800" y="64770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534400" cy="381000"/>
          </a:xfrm>
        </p:spPr>
        <p:txBody>
          <a:bodyPr/>
          <a:lstStyle/>
          <a:p>
            <a:r>
              <a:rPr lang="mk-MK" sz="2000" b="1" u="sng" dirty="0" smtClean="0">
                <a:latin typeface="Tahoma" pitchFamily="34" charset="0"/>
                <a:cs typeface="Tahoma" pitchFamily="34" charset="0"/>
              </a:rPr>
              <a:t>Методолошки објаснувања</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524000"/>
            <a:ext cx="8534400" cy="4876800"/>
          </a:xfrm>
        </p:spPr>
        <p:txBody>
          <a:bodyPr/>
          <a:lstStyle/>
          <a:p>
            <a:pPr>
              <a:buNone/>
            </a:pPr>
            <a:r>
              <a:rPr lang="mk-MK" sz="1800" b="1" dirty="0" smtClean="0"/>
              <a:t>3. </a:t>
            </a:r>
            <a:r>
              <a:rPr lang="mk-MK" sz="1800" b="1" dirty="0" smtClean="0">
                <a:latin typeface="Tahoma" pitchFamily="34" charset="0"/>
                <a:cs typeface="Tahoma" pitchFamily="34" charset="0"/>
              </a:rPr>
              <a:t>Хартии од вредност што не се акции </a:t>
            </a:r>
            <a:endParaRPr lang="en-US" sz="1800" b="1" dirty="0" smtClean="0">
              <a:latin typeface="Tahoma" pitchFamily="34" charset="0"/>
              <a:cs typeface="Tahoma" pitchFamily="34" charset="0"/>
            </a:endParaRPr>
          </a:p>
          <a:p>
            <a:pPr algn="just">
              <a:buNone/>
            </a:pPr>
            <a:r>
              <a:rPr lang="mk-MK" sz="1400" dirty="0" smtClean="0">
                <a:latin typeface="Tahoma" pitchFamily="34" charset="0"/>
                <a:cs typeface="Tahoma" pitchFamily="34" charset="0"/>
              </a:rPr>
              <a:t>	</a:t>
            </a:r>
            <a:r>
              <a:rPr lang="mk-MK" sz="1800" dirty="0" smtClean="0">
                <a:latin typeface="Tahoma" pitchFamily="34" charset="0"/>
                <a:cs typeface="Tahoma" pitchFamily="34" charset="0"/>
              </a:rPr>
              <a:t>Хартиите од вредност што не се акции се финансиски средства коишто гласат на </a:t>
            </a:r>
            <a:r>
              <a:rPr lang="mk-MK" sz="1800" dirty="0" err="1" smtClean="0">
                <a:latin typeface="Tahoma" pitchFamily="34" charset="0"/>
                <a:cs typeface="Tahoma" pitchFamily="34" charset="0"/>
              </a:rPr>
              <a:t>доносителот</a:t>
            </a:r>
            <a:r>
              <a:rPr lang="mk-MK" sz="1800" dirty="0" smtClean="0">
                <a:latin typeface="Tahoma" pitchFamily="34" charset="0"/>
                <a:cs typeface="Tahoma" pitchFamily="34" charset="0"/>
              </a:rPr>
              <a:t>, што се преносливи и се тргуваат на секундарните пазари. Тие не му даваат право на сопственост на </a:t>
            </a:r>
            <a:r>
              <a:rPr lang="mk-MK" sz="1800" dirty="0" err="1" smtClean="0">
                <a:latin typeface="Tahoma" pitchFamily="34" charset="0"/>
                <a:cs typeface="Tahoma" pitchFamily="34" charset="0"/>
              </a:rPr>
              <a:t>имателот</a:t>
            </a:r>
            <a:r>
              <a:rPr lang="mk-MK" sz="1800" dirty="0" smtClean="0">
                <a:latin typeface="Tahoma" pitchFamily="34" charset="0"/>
                <a:cs typeface="Tahoma" pitchFamily="34" charset="0"/>
              </a:rPr>
              <a:t> во институционалната единица што ги издала, но му даваат безусловно право да добива фиксен или </a:t>
            </a:r>
            <a:r>
              <a:rPr lang="mk-MK" sz="1800" dirty="0" err="1" smtClean="0">
                <a:latin typeface="Tahoma" pitchFamily="34" charset="0"/>
                <a:cs typeface="Tahoma" pitchFamily="34" charset="0"/>
              </a:rPr>
              <a:t>вариjабилен</a:t>
            </a:r>
            <a:r>
              <a:rPr lang="mk-MK" sz="1800" dirty="0" smtClean="0">
                <a:latin typeface="Tahoma" pitchFamily="34" charset="0"/>
                <a:cs typeface="Tahoma" pitchFamily="34" charset="0"/>
              </a:rPr>
              <a:t> доход во вид на купонски плаќања (камата) или определена фиксна сума којашто се исплаќа на одреден датум.</a:t>
            </a:r>
            <a:r>
              <a:rPr lang="mk-MK" sz="1800" b="1" dirty="0" smtClean="0">
                <a:latin typeface="Tahoma" pitchFamily="34" charset="0"/>
                <a:cs typeface="Tahoma" pitchFamily="34" charset="0"/>
              </a:rPr>
              <a:t> </a:t>
            </a:r>
            <a:endParaRPr lang="en-US" sz="1800" dirty="0" smtClean="0">
              <a:latin typeface="Tahoma" pitchFamily="34" charset="0"/>
              <a:cs typeface="Tahoma" pitchFamily="34" charset="0"/>
            </a:endParaRPr>
          </a:p>
          <a:p>
            <a:pPr algn="just"/>
            <a:endParaRPr lang="mk-MK" sz="1800" i="1" u="sng" dirty="0" smtClean="0">
              <a:latin typeface="Tahoma" pitchFamily="34" charset="0"/>
              <a:cs typeface="Tahoma" pitchFamily="34" charset="0"/>
            </a:endParaRPr>
          </a:p>
          <a:p>
            <a:pPr algn="just"/>
            <a:r>
              <a:rPr lang="mk-MK" sz="1800" i="1" u="sng" dirty="0" smtClean="0">
                <a:latin typeface="Tahoma" pitchFamily="34" charset="0"/>
                <a:cs typeface="Tahoma" pitchFamily="34" charset="0"/>
              </a:rPr>
              <a:t>Краткорочните хартии од вредност што не се акции </a:t>
            </a:r>
            <a:r>
              <a:rPr lang="mk-MK" sz="1800" dirty="0" smtClean="0">
                <a:latin typeface="Tahoma" pitchFamily="34" charset="0"/>
                <a:cs typeface="Tahoma" pitchFamily="34" charset="0"/>
              </a:rPr>
              <a:t> се со оригинален рок на </a:t>
            </a:r>
            <a:r>
              <a:rPr lang="mk-MK" sz="1800" dirty="0" err="1" smtClean="0">
                <a:latin typeface="Tahoma" pitchFamily="34" charset="0"/>
                <a:cs typeface="Tahoma" pitchFamily="34" charset="0"/>
              </a:rPr>
              <a:t>достасување</a:t>
            </a:r>
            <a:r>
              <a:rPr lang="mk-MK" sz="1800" dirty="0" smtClean="0">
                <a:latin typeface="Tahoma" pitchFamily="34" charset="0"/>
                <a:cs typeface="Tahoma" pitchFamily="34" charset="0"/>
              </a:rPr>
              <a:t> до една година (на пример: краткорочни записи издадени од државата, краткорочни преносливи записи издадени од финансиски и </a:t>
            </a:r>
            <a:r>
              <a:rPr lang="mk-MK" sz="1800" dirty="0" err="1" smtClean="0">
                <a:latin typeface="Tahoma" pitchFamily="34" charset="0"/>
                <a:cs typeface="Tahoma" pitchFamily="34" charset="0"/>
              </a:rPr>
              <a:t>нефинансиски</a:t>
            </a:r>
            <a:r>
              <a:rPr lang="mk-MK" sz="1800" dirty="0" smtClean="0">
                <a:latin typeface="Tahoma" pitchFamily="34" charset="0"/>
                <a:cs typeface="Tahoma" pitchFamily="34" charset="0"/>
              </a:rPr>
              <a:t> институции и др.). </a:t>
            </a:r>
          </a:p>
          <a:p>
            <a:pPr algn="just"/>
            <a:r>
              <a:rPr lang="mk-MK" sz="1800" i="1" u="sng" dirty="0" smtClean="0">
                <a:latin typeface="Tahoma" pitchFamily="34" charset="0"/>
                <a:cs typeface="Tahoma" pitchFamily="34" charset="0"/>
              </a:rPr>
              <a:t>Долгорочните хартии од вредност што не се акции</a:t>
            </a:r>
            <a:r>
              <a:rPr lang="mk-MK" sz="1800" i="1" dirty="0" smtClean="0">
                <a:latin typeface="Tahoma" pitchFamily="34" charset="0"/>
                <a:cs typeface="Tahoma" pitchFamily="34" charset="0"/>
              </a:rPr>
              <a:t>  </a:t>
            </a:r>
            <a:r>
              <a:rPr lang="mk-MK" sz="1800" dirty="0" smtClean="0">
                <a:latin typeface="Tahoma" pitchFamily="34" charset="0"/>
                <a:cs typeface="Tahoma" pitchFamily="34" charset="0"/>
              </a:rPr>
              <a:t>се со рок на </a:t>
            </a:r>
            <a:r>
              <a:rPr lang="mk-MK" sz="1800" dirty="0" err="1" smtClean="0">
                <a:latin typeface="Tahoma" pitchFamily="34" charset="0"/>
                <a:cs typeface="Tahoma" pitchFamily="34" charset="0"/>
              </a:rPr>
              <a:t>достасување</a:t>
            </a:r>
            <a:r>
              <a:rPr lang="mk-MK" sz="1800" dirty="0" smtClean="0">
                <a:latin typeface="Tahoma" pitchFamily="34" charset="0"/>
                <a:cs typeface="Tahoma" pitchFamily="34" charset="0"/>
              </a:rPr>
              <a:t> над една година (на пример: обврзници издадени од државата или странски издавачи и друго).</a:t>
            </a:r>
            <a:endParaRPr lang="en-US" sz="1800" dirty="0" smtClean="0">
              <a:latin typeface="Tahoma" pitchFamily="34" charset="0"/>
              <a:cs typeface="Tahoma" pitchFamily="34" charset="0"/>
            </a:endParaRPr>
          </a:p>
          <a:p>
            <a:pPr algn="just">
              <a:buNone/>
            </a:pPr>
            <a:endParaRPr lang="ru-RU" sz="1400" dirty="0" smtClean="0">
              <a:latin typeface="Tahoma" pitchFamily="34" charset="0"/>
              <a:cs typeface="Tahoma" pitchFamily="34" charset="0"/>
            </a:endParaRPr>
          </a:p>
          <a:p>
            <a:pPr algn="just">
              <a:buNone/>
            </a:pPr>
            <a:endParaRPr lang="mk-MK" sz="1400" dirty="0" smtClean="0">
              <a:latin typeface="Tahoma" pitchFamily="34" charset="0"/>
              <a:cs typeface="Tahoma" pitchFamily="34" charset="0"/>
            </a:endParaRPr>
          </a:p>
        </p:txBody>
      </p:sp>
      <p:sp>
        <p:nvSpPr>
          <p:cNvPr id="4" name="Slide Number Placeholder 3"/>
          <p:cNvSpPr>
            <a:spLocks noGrp="1"/>
          </p:cNvSpPr>
          <p:nvPr>
            <p:ph type="sldNum" sz="quarter" idx="12"/>
          </p:nvPr>
        </p:nvSpPr>
        <p:spPr>
          <a:xfrm>
            <a:off x="8229600" y="6381750"/>
            <a:ext cx="457200" cy="476250"/>
          </a:xfrm>
        </p:spPr>
        <p:txBody>
          <a:bodyPr/>
          <a:lstStyle/>
          <a:p>
            <a:pPr>
              <a:defRPr/>
            </a:pPr>
            <a:fld id="{A54D9144-4EAF-43F6-B0DA-3BF067242F24}" type="slidenum">
              <a:rPr lang="en-US" smtClean="0"/>
              <a:pPr>
                <a:defRPr/>
              </a:pPr>
              <a:t>27</a:t>
            </a:fld>
            <a:endParaRPr lang="en-US" dirty="0"/>
          </a:p>
        </p:txBody>
      </p:sp>
      <p:sp>
        <p:nvSpPr>
          <p:cNvPr id="6" name="Footer Placeholder 4"/>
          <p:cNvSpPr>
            <a:spLocks noGrp="1"/>
          </p:cNvSpPr>
          <p:nvPr>
            <p:ph type="ftr" sz="quarter" idx="11"/>
          </p:nvPr>
        </p:nvSpPr>
        <p:spPr>
          <a:xfrm>
            <a:off x="685800" y="64770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534400" cy="381000"/>
          </a:xfrm>
        </p:spPr>
        <p:txBody>
          <a:bodyPr/>
          <a:lstStyle/>
          <a:p>
            <a:r>
              <a:rPr lang="mk-MK" sz="2000" b="1" u="sng" dirty="0" smtClean="0">
                <a:latin typeface="Tahoma" pitchFamily="34" charset="0"/>
                <a:cs typeface="Tahoma" pitchFamily="34" charset="0"/>
              </a:rPr>
              <a:t>Методолошки објаснувања</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524000"/>
            <a:ext cx="8534400" cy="4876800"/>
          </a:xfrm>
        </p:spPr>
        <p:txBody>
          <a:bodyPr/>
          <a:lstStyle/>
          <a:p>
            <a:pPr>
              <a:buNone/>
            </a:pPr>
            <a:r>
              <a:rPr lang="mk-MK" sz="1800" b="1" dirty="0" smtClean="0"/>
              <a:t>4. Кредити </a:t>
            </a:r>
            <a:endParaRPr lang="en-US" sz="1800" b="1" dirty="0" smtClean="0"/>
          </a:p>
          <a:p>
            <a:pPr algn="just">
              <a:buNone/>
            </a:pPr>
            <a:r>
              <a:rPr lang="mk-MK" sz="1800" dirty="0" smtClean="0"/>
              <a:t>	Кредитите се финансиски средства коишто се создаваат кога кредиторот му позајмува средства директно на должникот и се документирани со непреносливи документи. </a:t>
            </a:r>
          </a:p>
          <a:p>
            <a:pPr algn="just">
              <a:buNone/>
            </a:pPr>
            <a:endParaRPr lang="en-US" sz="1800" dirty="0" smtClean="0"/>
          </a:p>
          <a:p>
            <a:pPr algn="just">
              <a:buNone/>
            </a:pPr>
            <a:r>
              <a:rPr lang="mk-MK" sz="1800" dirty="0" smtClean="0"/>
              <a:t>	Оваа категорија ги опфаќа сите кредити коишто се дадени на различни сектори од страна на останатите финансиските институции. Во категоријата кредити се опфатени: финансиски лизинг, кредити по кредитни картички, </a:t>
            </a:r>
            <a:r>
              <a:rPr lang="mk-MK" sz="1800" dirty="0" err="1" smtClean="0"/>
              <a:t>факторинг</a:t>
            </a:r>
            <a:r>
              <a:rPr lang="mk-MK" sz="1800" dirty="0" smtClean="0"/>
              <a:t> и </a:t>
            </a:r>
            <a:r>
              <a:rPr lang="mk-MK" sz="1800" dirty="0" err="1" smtClean="0"/>
              <a:t>форфетинг</a:t>
            </a:r>
            <a:r>
              <a:rPr lang="mk-MK" sz="1800" dirty="0" smtClean="0"/>
              <a:t>, хипотекарни кредити, потрошувачки кредити, кредити за финансирање трговски кредити, </a:t>
            </a:r>
            <a:r>
              <a:rPr lang="mk-MK" sz="1800" dirty="0" err="1" smtClean="0"/>
              <a:t>револвинг-кредити</a:t>
            </a:r>
            <a:r>
              <a:rPr lang="mk-MK" sz="1800" dirty="0" smtClean="0"/>
              <a:t>, кредити што се подигаат како гаранција за исполнувањето одредени обврски, аранжмани за </a:t>
            </a:r>
            <a:r>
              <a:rPr lang="mk-MK" sz="1800" dirty="0" err="1" smtClean="0"/>
              <a:t>реоткуп</a:t>
            </a:r>
            <a:r>
              <a:rPr lang="mk-MK" sz="1800" dirty="0" smtClean="0"/>
              <a:t> на хартии од вредност, и други видови кредити. </a:t>
            </a:r>
          </a:p>
          <a:p>
            <a:pPr algn="just"/>
            <a:endParaRPr lang="mk-MK" sz="1800" dirty="0" smtClean="0"/>
          </a:p>
          <a:p>
            <a:pPr algn="just">
              <a:buNone/>
            </a:pPr>
            <a:r>
              <a:rPr lang="mk-MK" sz="1800" dirty="0" smtClean="0"/>
              <a:t>	Според </a:t>
            </a:r>
            <a:r>
              <a:rPr lang="mk-MK" sz="1800" dirty="0" err="1" smtClean="0"/>
              <a:t>рочноста</a:t>
            </a:r>
            <a:r>
              <a:rPr lang="mk-MK" sz="1800" dirty="0" smtClean="0"/>
              <a:t> кредитите се поделени на краткорочни и долгорочни кредити.</a:t>
            </a:r>
            <a:endParaRPr lang="en-US" sz="1800" dirty="0" smtClean="0"/>
          </a:p>
          <a:p>
            <a:pPr algn="just">
              <a:buNone/>
            </a:pPr>
            <a:endParaRPr lang="ru-RU" sz="1400" dirty="0" smtClean="0">
              <a:latin typeface="Tahoma" pitchFamily="34" charset="0"/>
              <a:cs typeface="Tahoma" pitchFamily="34" charset="0"/>
            </a:endParaRPr>
          </a:p>
          <a:p>
            <a:pPr algn="just">
              <a:buNone/>
            </a:pPr>
            <a:endParaRPr lang="mk-MK" sz="1400" dirty="0" smtClean="0">
              <a:latin typeface="Tahoma" pitchFamily="34" charset="0"/>
              <a:cs typeface="Tahoma" pitchFamily="34" charset="0"/>
            </a:endParaRPr>
          </a:p>
        </p:txBody>
      </p:sp>
      <p:sp>
        <p:nvSpPr>
          <p:cNvPr id="4" name="Slide Number Placeholder 3"/>
          <p:cNvSpPr>
            <a:spLocks noGrp="1"/>
          </p:cNvSpPr>
          <p:nvPr>
            <p:ph type="sldNum" sz="quarter" idx="12"/>
          </p:nvPr>
        </p:nvSpPr>
        <p:spPr>
          <a:xfrm>
            <a:off x="8229600" y="6381750"/>
            <a:ext cx="457200" cy="476250"/>
          </a:xfrm>
        </p:spPr>
        <p:txBody>
          <a:bodyPr/>
          <a:lstStyle/>
          <a:p>
            <a:pPr>
              <a:defRPr/>
            </a:pPr>
            <a:fld id="{A54D9144-4EAF-43F6-B0DA-3BF067242F24}" type="slidenum">
              <a:rPr lang="en-US" smtClean="0"/>
              <a:pPr>
                <a:defRPr/>
              </a:pPr>
              <a:t>28</a:t>
            </a:fld>
            <a:endParaRPr lang="en-US" dirty="0"/>
          </a:p>
        </p:txBody>
      </p:sp>
      <p:sp>
        <p:nvSpPr>
          <p:cNvPr id="6" name="Footer Placeholder 4"/>
          <p:cNvSpPr>
            <a:spLocks noGrp="1"/>
          </p:cNvSpPr>
          <p:nvPr>
            <p:ph type="ftr" sz="quarter" idx="11"/>
          </p:nvPr>
        </p:nvSpPr>
        <p:spPr>
          <a:xfrm>
            <a:off x="685800" y="64770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534400" cy="381000"/>
          </a:xfrm>
        </p:spPr>
        <p:txBody>
          <a:bodyPr/>
          <a:lstStyle/>
          <a:p>
            <a:r>
              <a:rPr lang="mk-MK" sz="2000" b="1" u="sng" dirty="0" smtClean="0">
                <a:latin typeface="Tahoma" pitchFamily="34" charset="0"/>
                <a:cs typeface="Tahoma" pitchFamily="34" charset="0"/>
              </a:rPr>
              <a:t>Методолошки објаснувања</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524000"/>
            <a:ext cx="8534400" cy="4876800"/>
          </a:xfrm>
        </p:spPr>
        <p:txBody>
          <a:bodyPr/>
          <a:lstStyle/>
          <a:p>
            <a:pPr algn="just">
              <a:buNone/>
            </a:pPr>
            <a:r>
              <a:rPr lang="mk-MK" sz="1800" b="1" dirty="0" smtClean="0">
                <a:latin typeface="Tahoma" pitchFamily="34" charset="0"/>
                <a:cs typeface="Tahoma" pitchFamily="34" charset="0"/>
              </a:rPr>
              <a:t>5. Акции и останат сопственички капитал (вклучително и удели во инвестициските фондови) </a:t>
            </a:r>
          </a:p>
          <a:p>
            <a:pPr algn="just">
              <a:buNone/>
            </a:pPr>
            <a:r>
              <a:rPr lang="mk-MK" sz="1800" dirty="0" smtClean="0">
                <a:latin typeface="Tahoma" pitchFamily="34" charset="0"/>
                <a:cs typeface="Tahoma" pitchFamily="34" charset="0"/>
              </a:rPr>
              <a:t>	Оваа категорија ги вклучува финансиските инструменти коишто на </a:t>
            </a:r>
            <a:r>
              <a:rPr lang="mk-MK" sz="1800" dirty="0" err="1" smtClean="0">
                <a:latin typeface="Tahoma" pitchFamily="34" charset="0"/>
                <a:cs typeface="Tahoma" pitchFamily="34" charset="0"/>
              </a:rPr>
              <a:t>имателот</a:t>
            </a:r>
            <a:r>
              <a:rPr lang="mk-MK" sz="1800" dirty="0" smtClean="0">
                <a:latin typeface="Tahoma" pitchFamily="34" charset="0"/>
                <a:cs typeface="Tahoma" pitchFamily="34" charset="0"/>
              </a:rPr>
              <a:t> му даваат право на сопственост врз друштвото што ги издало. </a:t>
            </a:r>
            <a:r>
              <a:rPr lang="mk-MK" sz="1800" dirty="0" err="1" smtClean="0">
                <a:latin typeface="Tahoma" pitchFamily="34" charset="0"/>
                <a:cs typeface="Tahoma" pitchFamily="34" charset="0"/>
              </a:rPr>
              <a:t>Имателот</a:t>
            </a:r>
            <a:r>
              <a:rPr lang="mk-MK" sz="1800" dirty="0" smtClean="0">
                <a:latin typeface="Tahoma" pitchFamily="34" charset="0"/>
                <a:cs typeface="Tahoma" pitchFamily="34" charset="0"/>
              </a:rPr>
              <a:t> на овие хартии од вредност има право на дел од добивката, како и на дел од </a:t>
            </a:r>
            <a:r>
              <a:rPr lang="mk-MK" sz="1800" dirty="0" err="1" smtClean="0">
                <a:latin typeface="Tahoma" pitchFamily="34" charset="0"/>
                <a:cs typeface="Tahoma" pitchFamily="34" charset="0"/>
              </a:rPr>
              <a:t>нето-средствата</a:t>
            </a:r>
            <a:r>
              <a:rPr lang="mk-MK" sz="1800" dirty="0" smtClean="0">
                <a:latin typeface="Tahoma" pitchFamily="34" charset="0"/>
                <a:cs typeface="Tahoma" pitchFamily="34" charset="0"/>
              </a:rPr>
              <a:t> во случај на ликвидација. Категоријата е поделена во две </a:t>
            </a:r>
            <a:r>
              <a:rPr lang="mk-MK" sz="1800" dirty="0" err="1" smtClean="0">
                <a:latin typeface="Tahoma" pitchFamily="34" charset="0"/>
                <a:cs typeface="Tahoma" pitchFamily="34" charset="0"/>
              </a:rPr>
              <a:t>поткатегории</a:t>
            </a:r>
            <a:r>
              <a:rPr lang="mk-MK" sz="1800" dirty="0" smtClean="0">
                <a:latin typeface="Tahoma" pitchFamily="34" charset="0"/>
                <a:cs typeface="Tahoma" pitchFamily="34" charset="0"/>
              </a:rPr>
              <a:t>:</a:t>
            </a:r>
          </a:p>
          <a:p>
            <a:pPr algn="just">
              <a:buNone/>
            </a:pPr>
            <a:endParaRPr lang="en-US" sz="1800" dirty="0" smtClean="0">
              <a:latin typeface="Tahoma" pitchFamily="34" charset="0"/>
              <a:cs typeface="Tahoma" pitchFamily="34" charset="0"/>
            </a:endParaRPr>
          </a:p>
          <a:p>
            <a:pPr algn="just">
              <a:buNone/>
            </a:pPr>
            <a:r>
              <a:rPr lang="mk-MK" sz="1800" dirty="0" smtClean="0">
                <a:latin typeface="Tahoma" pitchFamily="34" charset="0"/>
                <a:cs typeface="Tahoma" pitchFamily="34" charset="0"/>
              </a:rPr>
              <a:t>	а) </a:t>
            </a:r>
            <a:r>
              <a:rPr lang="mk-MK" sz="1800" i="1" u="sng" dirty="0" smtClean="0">
                <a:latin typeface="Tahoma" pitchFamily="34" charset="0"/>
                <a:cs typeface="Tahoma" pitchFamily="34" charset="0"/>
              </a:rPr>
              <a:t>акции и останат сопственички капитал, со исклучок на уделите во инвестициските фондови:</a:t>
            </a:r>
            <a:endParaRPr lang="en-US" sz="1800" dirty="0" smtClean="0">
              <a:latin typeface="Tahoma" pitchFamily="34" charset="0"/>
              <a:cs typeface="Tahoma" pitchFamily="34" charset="0"/>
            </a:endParaRPr>
          </a:p>
          <a:p>
            <a:pPr lvl="2" algn="just">
              <a:buNone/>
            </a:pPr>
            <a:r>
              <a:rPr lang="mk-MK" sz="1800" dirty="0" smtClean="0">
                <a:latin typeface="Tahoma" pitchFamily="34" charset="0"/>
                <a:cs typeface="Tahoma" pitchFamily="34" charset="0"/>
              </a:rPr>
              <a:t>1)  акции коишто котираат на берза;</a:t>
            </a:r>
            <a:endParaRPr lang="en-US" sz="1800" dirty="0" smtClean="0">
              <a:latin typeface="Tahoma" pitchFamily="34" charset="0"/>
              <a:cs typeface="Tahoma" pitchFamily="34" charset="0"/>
            </a:endParaRPr>
          </a:p>
          <a:p>
            <a:pPr lvl="2" algn="just">
              <a:buNone/>
            </a:pPr>
            <a:r>
              <a:rPr lang="mk-MK" sz="1800" dirty="0" smtClean="0">
                <a:latin typeface="Tahoma" pitchFamily="34" charset="0"/>
                <a:cs typeface="Tahoma" pitchFamily="34" charset="0"/>
              </a:rPr>
              <a:t>2) акции коишто не котираат на берза и </a:t>
            </a:r>
            <a:endParaRPr lang="en-US" sz="1800" dirty="0" smtClean="0">
              <a:latin typeface="Tahoma" pitchFamily="34" charset="0"/>
              <a:cs typeface="Tahoma" pitchFamily="34" charset="0"/>
            </a:endParaRPr>
          </a:p>
          <a:p>
            <a:pPr lvl="2" algn="just">
              <a:buNone/>
            </a:pPr>
            <a:r>
              <a:rPr lang="mk-MK" sz="1800" dirty="0" smtClean="0">
                <a:latin typeface="Tahoma" pitchFamily="34" charset="0"/>
                <a:cs typeface="Tahoma" pitchFamily="34" charset="0"/>
              </a:rPr>
              <a:t>3) останат сопственички капитал.</a:t>
            </a:r>
          </a:p>
          <a:p>
            <a:pPr lvl="2" algn="just">
              <a:buNone/>
            </a:pPr>
            <a:endParaRPr lang="en-US" sz="1800" dirty="0" smtClean="0">
              <a:latin typeface="Tahoma" pitchFamily="34" charset="0"/>
              <a:cs typeface="Tahoma" pitchFamily="34" charset="0"/>
            </a:endParaRPr>
          </a:p>
          <a:p>
            <a:pPr algn="just">
              <a:buNone/>
            </a:pPr>
            <a:r>
              <a:rPr lang="mk-MK" sz="1800" dirty="0" smtClean="0">
                <a:latin typeface="Tahoma" pitchFamily="34" charset="0"/>
                <a:cs typeface="Tahoma" pitchFamily="34" charset="0"/>
              </a:rPr>
              <a:t>	б) </a:t>
            </a:r>
            <a:r>
              <a:rPr lang="mk-MK" sz="1800" i="1" u="sng" dirty="0" smtClean="0">
                <a:latin typeface="Tahoma" pitchFamily="34" charset="0"/>
                <a:cs typeface="Tahoma" pitchFamily="34" charset="0"/>
              </a:rPr>
              <a:t>удели во инвестициските фондови</a:t>
            </a:r>
            <a:endParaRPr lang="en-US" sz="1800" dirty="0" smtClean="0">
              <a:latin typeface="Tahoma" pitchFamily="34" charset="0"/>
              <a:cs typeface="Tahoma" pitchFamily="34" charset="0"/>
            </a:endParaRPr>
          </a:p>
          <a:p>
            <a:pPr algn="just">
              <a:buNone/>
            </a:pPr>
            <a:endParaRPr lang="ru-RU" sz="1400" dirty="0" smtClean="0">
              <a:latin typeface="Tahoma" pitchFamily="34" charset="0"/>
              <a:cs typeface="Tahoma" pitchFamily="34" charset="0"/>
            </a:endParaRPr>
          </a:p>
          <a:p>
            <a:pPr algn="just">
              <a:buNone/>
            </a:pPr>
            <a:endParaRPr lang="mk-MK" sz="1400" dirty="0" smtClean="0">
              <a:latin typeface="Tahoma" pitchFamily="34" charset="0"/>
              <a:cs typeface="Tahoma" pitchFamily="34" charset="0"/>
            </a:endParaRPr>
          </a:p>
        </p:txBody>
      </p:sp>
      <p:sp>
        <p:nvSpPr>
          <p:cNvPr id="4" name="Slide Number Placeholder 3"/>
          <p:cNvSpPr>
            <a:spLocks noGrp="1"/>
          </p:cNvSpPr>
          <p:nvPr>
            <p:ph type="sldNum" sz="quarter" idx="12"/>
          </p:nvPr>
        </p:nvSpPr>
        <p:spPr>
          <a:xfrm>
            <a:off x="8229600" y="6381750"/>
            <a:ext cx="457200" cy="476250"/>
          </a:xfrm>
        </p:spPr>
        <p:txBody>
          <a:bodyPr/>
          <a:lstStyle/>
          <a:p>
            <a:pPr>
              <a:defRPr/>
            </a:pPr>
            <a:fld id="{A54D9144-4EAF-43F6-B0DA-3BF067242F24}" type="slidenum">
              <a:rPr lang="en-US" smtClean="0"/>
              <a:pPr>
                <a:defRPr/>
              </a:pPr>
              <a:t>29</a:t>
            </a:fld>
            <a:endParaRPr lang="en-US" dirty="0"/>
          </a:p>
        </p:txBody>
      </p:sp>
      <p:sp>
        <p:nvSpPr>
          <p:cNvPr id="6" name="Footer Placeholder 4"/>
          <p:cNvSpPr>
            <a:spLocks noGrp="1"/>
          </p:cNvSpPr>
          <p:nvPr>
            <p:ph type="ftr" sz="quarter" idx="11"/>
          </p:nvPr>
        </p:nvSpPr>
        <p:spPr>
          <a:xfrm>
            <a:off x="685800" y="64770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304800" y="1066800"/>
            <a:ext cx="8382000" cy="381000"/>
          </a:xfrm>
          <a:noFill/>
        </p:spPr>
        <p:txBody>
          <a:bodyPr/>
          <a:lstStyle/>
          <a:p>
            <a:pPr lvl="0" eaLnBrk="1" hangingPunct="1"/>
            <a:r>
              <a:rPr lang="mk-MK" sz="2000" u="sng" dirty="0" smtClean="0">
                <a:latin typeface="Tahoma" pitchFamily="34" charset="0"/>
                <a:cs typeface="Tahoma" pitchFamily="34" charset="0"/>
              </a:rPr>
              <a:t/>
            </a:r>
            <a:br>
              <a:rPr lang="mk-MK" sz="2000" u="sng" dirty="0" smtClean="0">
                <a:latin typeface="Tahoma" pitchFamily="34" charset="0"/>
                <a:cs typeface="Tahoma" pitchFamily="34" charset="0"/>
              </a:rPr>
            </a:br>
            <a:r>
              <a:rPr lang="mk-MK" sz="2000" b="1" u="sng" dirty="0" smtClean="0">
                <a:latin typeface="Tahoma" pitchFamily="34" charset="0"/>
                <a:cs typeface="Tahoma" pitchFamily="34" charset="0"/>
              </a:rPr>
              <a:t>Потреба од воспоставување на ОФИ статистика</a:t>
            </a:r>
            <a:r>
              <a:rPr lang="mk-MK" sz="3200" b="1" dirty="0" smtClean="0">
                <a:latin typeface="Tahoma" pitchFamily="34" charset="0"/>
                <a:cs typeface="Tahoma" pitchFamily="34" charset="0"/>
              </a:rPr>
              <a:t/>
            </a:r>
            <a:br>
              <a:rPr lang="mk-MK" sz="3200" b="1"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5" name="Rectangle 5"/>
          <p:cNvSpPr>
            <a:spLocks noGrp="1" noChangeArrowheads="1"/>
          </p:cNvSpPr>
          <p:nvPr>
            <p:ph type="body" idx="1"/>
          </p:nvPr>
        </p:nvSpPr>
        <p:spPr>
          <a:xfrm>
            <a:off x="228600" y="1524000"/>
            <a:ext cx="8610600" cy="4572000"/>
          </a:xfrm>
        </p:spPr>
        <p:txBody>
          <a:bodyPr/>
          <a:lstStyle/>
          <a:p>
            <a:pPr algn="just" eaLnBrk="1" hangingPunct="1">
              <a:lnSpc>
                <a:spcPct val="80000"/>
              </a:lnSpc>
              <a:buClr>
                <a:srgbClr val="F2B300"/>
              </a:buClr>
              <a:buFont typeface="Wingdings" pitchFamily="2" charset="2"/>
              <a:buChar char="§"/>
            </a:pPr>
            <a:r>
              <a:rPr lang="mk-MK" sz="1800" dirty="0" smtClean="0">
                <a:latin typeface="Tahoma" pitchFamily="34" charset="0"/>
                <a:cs typeface="Tahoma" pitchFamily="34" charset="0"/>
              </a:rPr>
              <a:t>Исполнување на обврските кон ММФ за целосен статистички опфат на финансискиот сектор. Препорака е да се опфатат податоците за сите институционални единици кои припаѓаат на потсекторот останати финансиски институции. Потребно е до ММФ да се известат квартални податоци (биланс и преглед на ОФИ и преглед на финансиски институции), на квартално ниво</a:t>
            </a:r>
            <a:r>
              <a:rPr lang="en-US" sz="1800" dirty="0" smtClean="0">
                <a:latin typeface="Tahoma" pitchFamily="34" charset="0"/>
                <a:cs typeface="Tahoma" pitchFamily="34" charset="0"/>
              </a:rPr>
              <a:t>;</a:t>
            </a:r>
            <a:r>
              <a:rPr lang="mk-MK" sz="1800" dirty="0" smtClean="0">
                <a:latin typeface="Tahoma" pitchFamily="34" charset="0"/>
                <a:cs typeface="Tahoma" pitchFamily="34" charset="0"/>
              </a:rPr>
              <a:t> </a:t>
            </a:r>
          </a:p>
          <a:p>
            <a:pPr algn="just" eaLnBrk="1" hangingPunct="1">
              <a:lnSpc>
                <a:spcPct val="80000"/>
              </a:lnSpc>
              <a:buClr>
                <a:srgbClr val="F2B300"/>
              </a:buClr>
              <a:buFont typeface="Wingdings" pitchFamily="2" charset="2"/>
              <a:buChar char="§"/>
            </a:pPr>
            <a:endParaRPr lang="mk-MK" sz="1800" dirty="0" smtClean="0">
              <a:latin typeface="Tahoma" pitchFamily="34" charset="0"/>
              <a:cs typeface="Tahoma" pitchFamily="34" charset="0"/>
            </a:endParaRPr>
          </a:p>
          <a:p>
            <a:pPr algn="just" eaLnBrk="1" hangingPunct="1">
              <a:lnSpc>
                <a:spcPct val="80000"/>
              </a:lnSpc>
              <a:buClr>
                <a:srgbClr val="F2B300"/>
              </a:buClr>
              <a:buFont typeface="Wingdings" pitchFamily="2" charset="2"/>
              <a:buChar char="§"/>
            </a:pPr>
            <a:r>
              <a:rPr lang="mk-MK" sz="1800" dirty="0" smtClean="0">
                <a:latin typeface="Tahoma" pitchFamily="34" charset="0"/>
                <a:cs typeface="Tahoma" pitchFamily="34" charset="0"/>
              </a:rPr>
              <a:t>Приближување кон барањата на ЕЦБ и усогласување со барањата на Европскиот систем на сметки – </a:t>
            </a:r>
            <a:r>
              <a:rPr lang="en-US" sz="1800" dirty="0" smtClean="0">
                <a:latin typeface="Tahoma" pitchFamily="34" charset="0"/>
                <a:cs typeface="Tahoma" pitchFamily="34" charset="0"/>
              </a:rPr>
              <a:t>ESA</a:t>
            </a:r>
            <a:r>
              <a:rPr lang="mk-MK" sz="1800" dirty="0" smtClean="0">
                <a:latin typeface="Tahoma" pitchFamily="34" charset="0"/>
                <a:cs typeface="Tahoma" pitchFamily="34" charset="0"/>
              </a:rPr>
              <a:t> </a:t>
            </a:r>
            <a:r>
              <a:rPr lang="en-US" sz="1800" dirty="0" smtClean="0">
                <a:latin typeface="Tahoma" pitchFamily="34" charset="0"/>
                <a:cs typeface="Tahoma" pitchFamily="34" charset="0"/>
              </a:rPr>
              <a:t>19</a:t>
            </a:r>
            <a:r>
              <a:rPr lang="mk-MK" sz="1800" dirty="0" smtClean="0">
                <a:latin typeface="Tahoma" pitchFamily="34" charset="0"/>
                <a:cs typeface="Tahoma" pitchFamily="34" charset="0"/>
              </a:rPr>
              <a:t>95 и </a:t>
            </a:r>
            <a:r>
              <a:rPr lang="en-US" sz="1800" dirty="0" smtClean="0">
                <a:latin typeface="Tahoma" pitchFamily="34" charset="0"/>
                <a:cs typeface="Tahoma" pitchFamily="34" charset="0"/>
              </a:rPr>
              <a:t>ESA</a:t>
            </a:r>
            <a:r>
              <a:rPr lang="mk-MK" sz="1800" dirty="0" smtClean="0">
                <a:latin typeface="Tahoma" pitchFamily="34" charset="0"/>
                <a:cs typeface="Tahoma" pitchFamily="34" charset="0"/>
              </a:rPr>
              <a:t> 2010. Согласно барањата на ЕЦБ потребно е да се прибираат, обработат, објават и известат одредени месечни индикатори за инвестициските фондови, на месечна основа, како и биланси со квартални серии на податоци за инвестициските фондови, пензиските фондови и осигурителните компании, на квартална основа;</a:t>
            </a:r>
          </a:p>
          <a:p>
            <a:pPr algn="just" eaLnBrk="1" hangingPunct="1">
              <a:lnSpc>
                <a:spcPct val="80000"/>
              </a:lnSpc>
              <a:buClr>
                <a:srgbClr val="F2B300"/>
              </a:buClr>
              <a:buNone/>
            </a:pPr>
            <a:endParaRPr lang="mk-MK" sz="1800" dirty="0" smtClean="0">
              <a:latin typeface="Tahoma" pitchFamily="34" charset="0"/>
              <a:cs typeface="Tahoma" pitchFamily="34" charset="0"/>
            </a:endParaRPr>
          </a:p>
          <a:p>
            <a:pPr algn="just" eaLnBrk="1" hangingPunct="1">
              <a:lnSpc>
                <a:spcPct val="80000"/>
              </a:lnSpc>
              <a:buClr>
                <a:srgbClr val="F2B300"/>
              </a:buClr>
              <a:buFont typeface="Wingdings" pitchFamily="2" charset="2"/>
              <a:buChar char="§"/>
            </a:pPr>
            <a:r>
              <a:rPr lang="mk-MK" sz="1800" dirty="0" smtClean="0">
                <a:latin typeface="Tahoma" pitchFamily="34" charset="0"/>
                <a:cs typeface="Tahoma" pitchFamily="34" charset="0"/>
              </a:rPr>
              <a:t>Зголемување на аналитичката вредност на монетарните податоци</a:t>
            </a:r>
            <a:r>
              <a:rPr lang="en-US" sz="1800" dirty="0" smtClean="0">
                <a:latin typeface="Tahoma" pitchFamily="34" charset="0"/>
                <a:cs typeface="Tahoma" pitchFamily="34" charset="0"/>
              </a:rPr>
              <a:t>;</a:t>
            </a:r>
            <a:endParaRPr lang="mk-MK" sz="1800" dirty="0" smtClean="0">
              <a:latin typeface="Tahoma" pitchFamily="34" charset="0"/>
              <a:cs typeface="Tahoma" pitchFamily="34" charset="0"/>
            </a:endParaRPr>
          </a:p>
          <a:p>
            <a:pPr algn="just" eaLnBrk="1" hangingPunct="1">
              <a:lnSpc>
                <a:spcPct val="80000"/>
              </a:lnSpc>
              <a:buClr>
                <a:srgbClr val="F2B300"/>
              </a:buClr>
              <a:buFont typeface="Wingdings" pitchFamily="2" charset="2"/>
              <a:buChar char="§"/>
            </a:pPr>
            <a:endParaRPr lang="mk-MK" sz="1800" dirty="0" smtClean="0">
              <a:latin typeface="Tahoma" pitchFamily="34" charset="0"/>
              <a:cs typeface="Tahoma" pitchFamily="34" charset="0"/>
            </a:endParaRPr>
          </a:p>
          <a:p>
            <a:pPr algn="just" eaLnBrk="1" hangingPunct="1">
              <a:lnSpc>
                <a:spcPct val="80000"/>
              </a:lnSpc>
              <a:buClr>
                <a:srgbClr val="F2B300"/>
              </a:buClr>
              <a:buFont typeface="Wingdings" pitchFamily="2" charset="2"/>
              <a:buChar char="§"/>
            </a:pPr>
            <a:r>
              <a:rPr lang="mk-MK" sz="1800" dirty="0" smtClean="0">
                <a:latin typeface="Tahoma" pitchFamily="34" charset="0"/>
                <a:cs typeface="Tahoma" pitchFamily="34" charset="0"/>
              </a:rPr>
              <a:t>Повратна спрега во квалитетот на монетарната статистика и статистиката на финансиски сметки;</a:t>
            </a:r>
          </a:p>
          <a:p>
            <a:pPr algn="just" eaLnBrk="1" hangingPunct="1">
              <a:lnSpc>
                <a:spcPct val="80000"/>
              </a:lnSpc>
              <a:buClr>
                <a:srgbClr val="F2B300"/>
              </a:buClr>
              <a:buFont typeface="Wingdings" pitchFamily="2" charset="2"/>
              <a:buChar char="§"/>
            </a:pPr>
            <a:endParaRPr lang="mk-MK" sz="1600" dirty="0" smtClean="0">
              <a:latin typeface="Tahoma" pitchFamily="34" charset="0"/>
              <a:cs typeface="Tahoma" pitchFamily="34" charset="0"/>
            </a:endParaRPr>
          </a:p>
          <a:p>
            <a:pPr algn="just" eaLnBrk="1" hangingPunct="1">
              <a:lnSpc>
                <a:spcPct val="80000"/>
              </a:lnSpc>
              <a:buClr>
                <a:srgbClr val="F2B300"/>
              </a:buClr>
              <a:buNone/>
            </a:pPr>
            <a:endParaRPr lang="mk-MK" sz="1600" dirty="0" smtClean="0">
              <a:latin typeface="Tahoma" pitchFamily="34" charset="0"/>
              <a:cs typeface="Tahoma" pitchFamily="34" charset="0"/>
            </a:endParaRPr>
          </a:p>
          <a:p>
            <a:pPr algn="just" eaLnBrk="1" hangingPunct="1">
              <a:lnSpc>
                <a:spcPct val="80000"/>
              </a:lnSpc>
              <a:buClr>
                <a:srgbClr val="F2B300"/>
              </a:buClr>
              <a:buFont typeface="Wingdings" pitchFamily="2" charset="2"/>
              <a:buChar char="§"/>
            </a:pPr>
            <a:endParaRPr lang="mk-MK" sz="1800" dirty="0" smtClean="0"/>
          </a:p>
          <a:p>
            <a:pPr algn="just" eaLnBrk="1" hangingPunct="1">
              <a:lnSpc>
                <a:spcPct val="80000"/>
              </a:lnSpc>
              <a:buClr>
                <a:srgbClr val="F2B300"/>
              </a:buClr>
              <a:buFontTx/>
              <a:buChar char="-"/>
            </a:pPr>
            <a:endParaRPr lang="mk-MK" sz="2000" dirty="0" smtClean="0"/>
          </a:p>
          <a:p>
            <a:pPr algn="just" eaLnBrk="1" hangingPunct="1">
              <a:lnSpc>
                <a:spcPct val="80000"/>
              </a:lnSpc>
              <a:buClr>
                <a:srgbClr val="F2B300"/>
              </a:buClr>
              <a:buFontTx/>
              <a:buChar char="-"/>
            </a:pPr>
            <a:endParaRPr lang="mk-MK" sz="2400" b="1" dirty="0" smtClean="0"/>
          </a:p>
        </p:txBody>
      </p:sp>
      <p:sp>
        <p:nvSpPr>
          <p:cNvPr id="3076" name="Slide Number Placeholder 3"/>
          <p:cNvSpPr>
            <a:spLocks noGrp="1"/>
          </p:cNvSpPr>
          <p:nvPr>
            <p:ph type="sldNum" sz="quarter" idx="12"/>
          </p:nvPr>
        </p:nvSpPr>
        <p:spPr>
          <a:noFill/>
        </p:spPr>
        <p:txBody>
          <a:bodyPr/>
          <a:lstStyle/>
          <a:p>
            <a:fld id="{F15B87A0-B3BA-4061-A146-956C3B0F9912}" type="slidenum">
              <a:rPr lang="en-US" smtClean="0"/>
              <a:pPr/>
              <a:t>3</a:t>
            </a:fld>
            <a:endParaRPr lang="en-US" dirty="0" smtClean="0"/>
          </a:p>
        </p:txBody>
      </p:sp>
      <p:sp>
        <p:nvSpPr>
          <p:cNvPr id="5" name="Footer Placeholder 4"/>
          <p:cNvSpPr>
            <a:spLocks noGrp="1"/>
          </p:cNvSpPr>
          <p:nvPr>
            <p:ph type="ftr" sz="quarter" idx="11"/>
          </p:nvPr>
        </p:nvSpPr>
        <p:spPr>
          <a:xfrm>
            <a:off x="685800" y="6476999"/>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534400" cy="381000"/>
          </a:xfrm>
        </p:spPr>
        <p:txBody>
          <a:bodyPr/>
          <a:lstStyle/>
          <a:p>
            <a:r>
              <a:rPr lang="mk-MK" sz="2000" b="1" u="sng" dirty="0" smtClean="0">
                <a:latin typeface="Tahoma" pitchFamily="34" charset="0"/>
                <a:cs typeface="Tahoma" pitchFamily="34" charset="0"/>
              </a:rPr>
              <a:t>Методолошки објаснувања</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447800"/>
            <a:ext cx="8534400" cy="4953000"/>
          </a:xfrm>
        </p:spPr>
        <p:txBody>
          <a:bodyPr/>
          <a:lstStyle/>
          <a:p>
            <a:pPr>
              <a:buNone/>
            </a:pPr>
            <a:r>
              <a:rPr lang="mk-MK" sz="1800" b="1" dirty="0" smtClean="0">
                <a:latin typeface="Tahoma" pitchFamily="34" charset="0"/>
                <a:cs typeface="Tahoma" pitchFamily="34" charset="0"/>
              </a:rPr>
              <a:t>6. Останати </a:t>
            </a:r>
            <a:r>
              <a:rPr lang="mk-MK" sz="1800" b="1" dirty="0" err="1" smtClean="0">
                <a:latin typeface="Tahoma" pitchFamily="34" charset="0"/>
                <a:cs typeface="Tahoma" pitchFamily="34" charset="0"/>
              </a:rPr>
              <a:t>приходни</a:t>
            </a:r>
            <a:r>
              <a:rPr lang="mk-MK" sz="1800" b="1" dirty="0" smtClean="0">
                <a:latin typeface="Tahoma" pitchFamily="34" charset="0"/>
                <a:cs typeface="Tahoma" pitchFamily="34" charset="0"/>
              </a:rPr>
              <a:t> сметки </a:t>
            </a:r>
            <a:r>
              <a:rPr lang="mk-MK" sz="1800" dirty="0" smtClean="0">
                <a:latin typeface="Tahoma" pitchFamily="34" charset="0"/>
                <a:cs typeface="Tahoma" pitchFamily="34" charset="0"/>
              </a:rPr>
              <a:t>вклучуваат: </a:t>
            </a:r>
            <a:endParaRPr lang="en-US" sz="1800" dirty="0" smtClean="0">
              <a:latin typeface="Tahoma" pitchFamily="34" charset="0"/>
              <a:cs typeface="Tahoma" pitchFamily="34" charset="0"/>
            </a:endParaRPr>
          </a:p>
          <a:p>
            <a:pPr algn="just">
              <a:buNone/>
            </a:pPr>
            <a:r>
              <a:rPr lang="mk-MK" sz="1800" dirty="0" smtClean="0">
                <a:latin typeface="Tahoma" pitchFamily="34" charset="0"/>
                <a:cs typeface="Tahoma" pitchFamily="34" charset="0"/>
              </a:rPr>
              <a:t>	</a:t>
            </a:r>
          </a:p>
          <a:p>
            <a:pPr algn="just">
              <a:buNone/>
            </a:pPr>
            <a:r>
              <a:rPr lang="mk-MK" sz="1800" dirty="0" smtClean="0">
                <a:latin typeface="Tahoma" pitchFamily="34" charset="0"/>
                <a:cs typeface="Tahoma" pitchFamily="34" charset="0"/>
              </a:rPr>
              <a:t>	1) </a:t>
            </a:r>
            <a:r>
              <a:rPr lang="mk-MK" sz="1800" i="1" u="sng" dirty="0" smtClean="0">
                <a:latin typeface="Tahoma" pitchFamily="34" charset="0"/>
                <a:cs typeface="Tahoma" pitchFamily="34" charset="0"/>
              </a:rPr>
              <a:t>Трговски кредити и аванси</a:t>
            </a:r>
            <a:r>
              <a:rPr lang="mk-MK" sz="1800" dirty="0" smtClean="0">
                <a:latin typeface="Tahoma" pitchFamily="34" charset="0"/>
                <a:cs typeface="Tahoma" pitchFamily="34" charset="0"/>
              </a:rPr>
              <a:t> (аванси за тековни работи или работи коишто треба да </a:t>
            </a:r>
            <a:r>
              <a:rPr lang="mk-MK" sz="1800" dirty="0" err="1" smtClean="0">
                <a:latin typeface="Tahoma" pitchFamily="34" charset="0"/>
                <a:cs typeface="Tahoma" pitchFamily="34" charset="0"/>
              </a:rPr>
              <a:t>отпочнат</a:t>
            </a:r>
            <a:r>
              <a:rPr lang="mk-MK" sz="1800" dirty="0" smtClean="0">
                <a:latin typeface="Tahoma" pitchFamily="34" charset="0"/>
                <a:cs typeface="Tahoma" pitchFamily="34" charset="0"/>
              </a:rPr>
              <a:t> и </a:t>
            </a:r>
            <a:r>
              <a:rPr lang="mk-MK" sz="1800" dirty="0" err="1" smtClean="0">
                <a:latin typeface="Tahoma" pitchFamily="34" charset="0"/>
                <a:cs typeface="Tahoma" pitchFamily="34" charset="0"/>
              </a:rPr>
              <a:t>авансни</a:t>
            </a:r>
            <a:r>
              <a:rPr lang="mk-MK" sz="1800" dirty="0" smtClean="0">
                <a:latin typeface="Tahoma" pitchFamily="34" charset="0"/>
                <a:cs typeface="Tahoma" pitchFamily="34" charset="0"/>
              </a:rPr>
              <a:t> плаќања за стоки и услуги). </a:t>
            </a:r>
          </a:p>
          <a:p>
            <a:pPr algn="just">
              <a:buNone/>
            </a:pPr>
            <a:endParaRPr lang="en-US" sz="1800" dirty="0" smtClean="0">
              <a:latin typeface="Tahoma" pitchFamily="34" charset="0"/>
              <a:cs typeface="Tahoma" pitchFamily="34" charset="0"/>
            </a:endParaRPr>
          </a:p>
          <a:p>
            <a:pPr algn="just">
              <a:buNone/>
            </a:pPr>
            <a:r>
              <a:rPr lang="mk-MK" sz="1800" dirty="0" smtClean="0">
                <a:latin typeface="Tahoma" pitchFamily="34" charset="0"/>
                <a:cs typeface="Tahoma" pitchFamily="34" charset="0"/>
              </a:rPr>
              <a:t>	2) </a:t>
            </a:r>
            <a:r>
              <a:rPr lang="mk-MK" sz="1800" i="1" u="sng" dirty="0" smtClean="0">
                <a:latin typeface="Tahoma" pitchFamily="34" charset="0"/>
                <a:cs typeface="Tahoma" pitchFamily="34" charset="0"/>
              </a:rPr>
              <a:t>Останато</a:t>
            </a:r>
            <a:r>
              <a:rPr lang="mk-MK" sz="1800" dirty="0" smtClean="0">
                <a:latin typeface="Tahoma" pitchFamily="34" charset="0"/>
                <a:cs typeface="Tahoma" pitchFamily="34" charset="0"/>
              </a:rPr>
              <a:t>, каде што се вклучени сите ставки коишто не се опфатени со другите категории на финансиски инструменти. Оваа категорија во себе вклучува: дивиденди, сметки за порамнување, податоци во процес на прибирање и останати средства. </a:t>
            </a:r>
          </a:p>
          <a:p>
            <a:pPr algn="just">
              <a:buNone/>
            </a:pPr>
            <a:endParaRPr lang="en-US" sz="1600" dirty="0" smtClean="0">
              <a:latin typeface="Tahoma" pitchFamily="34" charset="0"/>
              <a:cs typeface="Tahoma" pitchFamily="34" charset="0"/>
            </a:endParaRPr>
          </a:p>
          <a:p>
            <a:pPr lvl="2" algn="just"/>
            <a:r>
              <a:rPr lang="mk-MK" sz="1800" dirty="0" smtClean="0">
                <a:latin typeface="Tahoma" pitchFamily="34" charset="0"/>
                <a:cs typeface="Tahoma" pitchFamily="34" charset="0"/>
              </a:rPr>
              <a:t>Побарувања врз основа на дивиденда; </a:t>
            </a:r>
            <a:endParaRPr lang="en-US" sz="1800" dirty="0" smtClean="0">
              <a:latin typeface="Tahoma" pitchFamily="34" charset="0"/>
              <a:cs typeface="Tahoma" pitchFamily="34" charset="0"/>
            </a:endParaRPr>
          </a:p>
          <a:p>
            <a:pPr lvl="2" algn="just"/>
            <a:r>
              <a:rPr lang="mk-MK" sz="1800" dirty="0" smtClean="0">
                <a:latin typeface="Tahoma" pitchFamily="34" charset="0"/>
                <a:cs typeface="Tahoma" pitchFamily="34" charset="0"/>
              </a:rPr>
              <a:t>Сметките за порамнување;</a:t>
            </a:r>
            <a:endParaRPr lang="en-US" sz="1800" dirty="0" smtClean="0">
              <a:latin typeface="Tahoma" pitchFamily="34" charset="0"/>
              <a:cs typeface="Tahoma" pitchFamily="34" charset="0"/>
            </a:endParaRPr>
          </a:p>
          <a:p>
            <a:pPr lvl="2" algn="just"/>
            <a:r>
              <a:rPr lang="mk-MK" sz="1800" dirty="0" smtClean="0">
                <a:latin typeface="Tahoma" pitchFamily="34" charset="0"/>
                <a:cs typeface="Tahoma" pitchFamily="34" charset="0"/>
              </a:rPr>
              <a:t>Податоците во процес на прибирање; и</a:t>
            </a:r>
            <a:endParaRPr lang="en-US" sz="1800" dirty="0" smtClean="0">
              <a:latin typeface="Tahoma" pitchFamily="34" charset="0"/>
              <a:cs typeface="Tahoma" pitchFamily="34" charset="0"/>
            </a:endParaRPr>
          </a:p>
          <a:p>
            <a:pPr lvl="2" algn="just"/>
            <a:r>
              <a:rPr lang="mk-MK" sz="1800" dirty="0" smtClean="0">
                <a:latin typeface="Tahoma" pitchFamily="34" charset="0"/>
                <a:cs typeface="Tahoma" pitchFamily="34" charset="0"/>
              </a:rPr>
              <a:t>Останати средства. </a:t>
            </a:r>
            <a:endParaRPr lang="en-US" sz="1800" dirty="0" smtClean="0">
              <a:latin typeface="Tahoma" pitchFamily="34" charset="0"/>
              <a:cs typeface="Tahoma" pitchFamily="34" charset="0"/>
            </a:endParaRPr>
          </a:p>
          <a:p>
            <a:pPr algn="just">
              <a:buNone/>
            </a:pPr>
            <a:endParaRPr lang="ru-RU" sz="1400" dirty="0" smtClean="0">
              <a:latin typeface="Tahoma" pitchFamily="34" charset="0"/>
              <a:cs typeface="Tahoma" pitchFamily="34" charset="0"/>
            </a:endParaRPr>
          </a:p>
          <a:p>
            <a:pPr algn="just">
              <a:buNone/>
            </a:pPr>
            <a:endParaRPr lang="mk-MK" sz="1400" dirty="0" smtClean="0">
              <a:latin typeface="Tahoma" pitchFamily="34" charset="0"/>
              <a:cs typeface="Tahoma" pitchFamily="34" charset="0"/>
            </a:endParaRPr>
          </a:p>
        </p:txBody>
      </p:sp>
      <p:sp>
        <p:nvSpPr>
          <p:cNvPr id="4" name="Slide Number Placeholder 3"/>
          <p:cNvSpPr>
            <a:spLocks noGrp="1"/>
          </p:cNvSpPr>
          <p:nvPr>
            <p:ph type="sldNum" sz="quarter" idx="12"/>
          </p:nvPr>
        </p:nvSpPr>
        <p:spPr>
          <a:xfrm>
            <a:off x="8229600" y="6381750"/>
            <a:ext cx="457200" cy="476250"/>
          </a:xfrm>
        </p:spPr>
        <p:txBody>
          <a:bodyPr/>
          <a:lstStyle/>
          <a:p>
            <a:pPr>
              <a:defRPr/>
            </a:pPr>
            <a:fld id="{A54D9144-4EAF-43F6-B0DA-3BF067242F24}" type="slidenum">
              <a:rPr lang="en-US" smtClean="0"/>
              <a:pPr>
                <a:defRPr/>
              </a:pPr>
              <a:t>30</a:t>
            </a:fld>
            <a:endParaRPr lang="en-US" dirty="0"/>
          </a:p>
        </p:txBody>
      </p:sp>
      <p:sp>
        <p:nvSpPr>
          <p:cNvPr id="6" name="Footer Placeholder 4"/>
          <p:cNvSpPr>
            <a:spLocks noGrp="1"/>
          </p:cNvSpPr>
          <p:nvPr>
            <p:ph type="ftr" sz="quarter" idx="11"/>
          </p:nvPr>
        </p:nvSpPr>
        <p:spPr>
          <a:xfrm>
            <a:off x="685800" y="64770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534400" cy="381000"/>
          </a:xfrm>
        </p:spPr>
        <p:txBody>
          <a:bodyPr/>
          <a:lstStyle/>
          <a:p>
            <a:r>
              <a:rPr lang="mk-MK" sz="2000" b="1" u="sng" dirty="0" smtClean="0">
                <a:latin typeface="Tahoma" pitchFamily="34" charset="0"/>
                <a:cs typeface="Tahoma" pitchFamily="34" charset="0"/>
              </a:rPr>
              <a:t>Методолошки објаснувања</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2286000"/>
            <a:ext cx="8534400" cy="3429000"/>
          </a:xfrm>
        </p:spPr>
        <p:txBody>
          <a:bodyPr/>
          <a:lstStyle/>
          <a:p>
            <a:pPr>
              <a:buNone/>
            </a:pPr>
            <a:endParaRPr lang="mk-MK" sz="1800" b="1" dirty="0" smtClean="0">
              <a:latin typeface="Tahoma" pitchFamily="34" charset="0"/>
              <a:cs typeface="Tahoma" pitchFamily="34" charset="0"/>
            </a:endParaRPr>
          </a:p>
          <a:p>
            <a:pPr>
              <a:buNone/>
            </a:pPr>
            <a:r>
              <a:rPr lang="mk-MK" sz="1800" b="1" dirty="0" smtClean="0">
                <a:latin typeface="Tahoma" pitchFamily="34" charset="0"/>
                <a:cs typeface="Tahoma" pitchFamily="34" charset="0"/>
              </a:rPr>
              <a:t>7. </a:t>
            </a:r>
            <a:r>
              <a:rPr lang="mk-MK" sz="1800" b="1" dirty="0" err="1" smtClean="0"/>
              <a:t>Нефинансиски</a:t>
            </a:r>
            <a:r>
              <a:rPr lang="mk-MK" sz="1800" b="1" dirty="0" smtClean="0"/>
              <a:t> средства </a:t>
            </a:r>
            <a:r>
              <a:rPr lang="mk-MK" sz="1800" dirty="0" smtClean="0"/>
              <a:t>ги опфаќаат: </a:t>
            </a:r>
          </a:p>
          <a:p>
            <a:pPr>
              <a:buNone/>
            </a:pPr>
            <a:endParaRPr lang="en-US" sz="1800" dirty="0" smtClean="0"/>
          </a:p>
          <a:p>
            <a:pPr>
              <a:buNone/>
            </a:pPr>
            <a:r>
              <a:rPr lang="mk-MK" sz="1800" dirty="0" smtClean="0"/>
              <a:t>	1) </a:t>
            </a:r>
            <a:r>
              <a:rPr lang="mk-MK" sz="1800" b="1" dirty="0" smtClean="0">
                <a:solidFill>
                  <a:srgbClr val="FF0000"/>
                </a:solidFill>
              </a:rPr>
              <a:t>фиксните средства </a:t>
            </a:r>
            <a:r>
              <a:rPr lang="mk-MK" sz="1800" dirty="0" smtClean="0"/>
              <a:t>(материјални и нематеријални) и </a:t>
            </a:r>
            <a:endParaRPr lang="en-US" sz="1800" dirty="0" smtClean="0"/>
          </a:p>
          <a:p>
            <a:pPr>
              <a:buNone/>
            </a:pPr>
            <a:r>
              <a:rPr lang="mk-MK" sz="1800" dirty="0" smtClean="0"/>
              <a:t>	2) </a:t>
            </a:r>
            <a:r>
              <a:rPr lang="mk-MK" sz="1800" b="1" dirty="0" smtClean="0">
                <a:solidFill>
                  <a:srgbClr val="FF0000"/>
                </a:solidFill>
              </a:rPr>
              <a:t>останатите </a:t>
            </a:r>
            <a:r>
              <a:rPr lang="mk-MK" sz="1800" b="1" dirty="0" err="1" smtClean="0">
                <a:solidFill>
                  <a:srgbClr val="FF0000"/>
                </a:solidFill>
              </a:rPr>
              <a:t>нефинансиски</a:t>
            </a:r>
            <a:r>
              <a:rPr lang="mk-MK" sz="1800" b="1" dirty="0" smtClean="0">
                <a:solidFill>
                  <a:srgbClr val="FF0000"/>
                </a:solidFill>
              </a:rPr>
              <a:t> средства </a:t>
            </a:r>
            <a:r>
              <a:rPr lang="mk-MK" sz="1800" dirty="0" smtClean="0"/>
              <a:t>за кои нема евидентирани соодветни обврски. </a:t>
            </a:r>
          </a:p>
          <a:p>
            <a:pPr algn="just">
              <a:buNone/>
            </a:pPr>
            <a:endParaRPr lang="ru-RU" sz="1400" dirty="0" smtClean="0">
              <a:latin typeface="Tahoma" pitchFamily="34" charset="0"/>
              <a:cs typeface="Tahoma" pitchFamily="34" charset="0"/>
            </a:endParaRPr>
          </a:p>
          <a:p>
            <a:pPr algn="just">
              <a:buNone/>
            </a:pPr>
            <a:endParaRPr lang="mk-MK" sz="1400" dirty="0" smtClean="0">
              <a:latin typeface="Tahoma" pitchFamily="34" charset="0"/>
              <a:cs typeface="Tahoma" pitchFamily="34" charset="0"/>
            </a:endParaRPr>
          </a:p>
        </p:txBody>
      </p:sp>
      <p:sp>
        <p:nvSpPr>
          <p:cNvPr id="4" name="Slide Number Placeholder 3"/>
          <p:cNvSpPr>
            <a:spLocks noGrp="1"/>
          </p:cNvSpPr>
          <p:nvPr>
            <p:ph type="sldNum" sz="quarter" idx="12"/>
          </p:nvPr>
        </p:nvSpPr>
        <p:spPr>
          <a:xfrm>
            <a:off x="8229600" y="6381750"/>
            <a:ext cx="457200" cy="476250"/>
          </a:xfrm>
        </p:spPr>
        <p:txBody>
          <a:bodyPr/>
          <a:lstStyle/>
          <a:p>
            <a:pPr>
              <a:defRPr/>
            </a:pPr>
            <a:fld id="{A54D9144-4EAF-43F6-B0DA-3BF067242F24}" type="slidenum">
              <a:rPr lang="en-US" smtClean="0"/>
              <a:pPr>
                <a:defRPr/>
              </a:pPr>
              <a:t>31</a:t>
            </a:fld>
            <a:endParaRPr lang="en-US" dirty="0"/>
          </a:p>
        </p:txBody>
      </p:sp>
      <p:sp>
        <p:nvSpPr>
          <p:cNvPr id="6" name="Footer Placeholder 4"/>
          <p:cNvSpPr>
            <a:spLocks noGrp="1"/>
          </p:cNvSpPr>
          <p:nvPr>
            <p:ph type="ftr" sz="quarter" idx="11"/>
          </p:nvPr>
        </p:nvSpPr>
        <p:spPr>
          <a:xfrm>
            <a:off x="685800" y="64770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534400" cy="381000"/>
          </a:xfrm>
        </p:spPr>
        <p:txBody>
          <a:bodyPr/>
          <a:lstStyle/>
          <a:p>
            <a:r>
              <a:rPr lang="mk-MK" sz="2000" b="1" u="sng" dirty="0" smtClean="0">
                <a:latin typeface="Tahoma" pitchFamily="34" charset="0"/>
                <a:cs typeface="Tahoma" pitchFamily="34" charset="0"/>
              </a:rPr>
              <a:t>Методолошки објаснувања</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219200"/>
            <a:ext cx="8534400" cy="5181600"/>
          </a:xfrm>
        </p:spPr>
        <p:txBody>
          <a:bodyPr/>
          <a:lstStyle/>
          <a:p>
            <a:pPr>
              <a:buNone/>
            </a:pPr>
            <a:r>
              <a:rPr lang="mk-MK" sz="1800" b="1" dirty="0" smtClean="0">
                <a:latin typeface="Tahoma" pitchFamily="34" charset="0"/>
                <a:cs typeface="Tahoma" pitchFamily="34" charset="0"/>
              </a:rPr>
              <a:t>Б. ОБВРСКИ</a:t>
            </a:r>
          </a:p>
          <a:p>
            <a:pPr algn="just">
              <a:buNone/>
            </a:pPr>
            <a:endParaRPr lang="mk-MK" sz="1800" b="1" dirty="0" smtClean="0">
              <a:latin typeface="Tahoma" pitchFamily="34" charset="0"/>
              <a:cs typeface="Tahoma" pitchFamily="34" charset="0"/>
            </a:endParaRPr>
          </a:p>
          <a:p>
            <a:pPr algn="just">
              <a:buAutoNum type="arabicPeriod"/>
            </a:pPr>
            <a:r>
              <a:rPr lang="mk-MK" sz="1800" b="1" dirty="0" smtClean="0">
                <a:latin typeface="Tahoma" pitchFamily="34" charset="0"/>
                <a:cs typeface="Tahoma" pitchFamily="34" charset="0"/>
              </a:rPr>
              <a:t>Кредитите</a:t>
            </a:r>
            <a:r>
              <a:rPr lang="mk-MK" sz="1800" dirty="0" smtClean="0">
                <a:latin typeface="Tahoma" pitchFamily="34" charset="0"/>
                <a:cs typeface="Tahoma" pitchFamily="34" charset="0"/>
              </a:rPr>
              <a:t> ги опфаќаат сите видови кредити (освен трговските кредити) и аванси коишто им се одобрени на останатите финансиски институции од различни институционални сектори.</a:t>
            </a:r>
            <a:endParaRPr lang="en-US" sz="1800" dirty="0" smtClean="0">
              <a:latin typeface="Tahoma" pitchFamily="34" charset="0"/>
              <a:cs typeface="Tahoma" pitchFamily="34" charset="0"/>
            </a:endParaRPr>
          </a:p>
          <a:p>
            <a:pPr algn="just">
              <a:buNone/>
            </a:pPr>
            <a:endParaRPr lang="ru-RU" sz="1800" dirty="0" smtClean="0">
              <a:latin typeface="Tahoma" pitchFamily="34" charset="0"/>
              <a:cs typeface="Tahoma" pitchFamily="34" charset="0"/>
            </a:endParaRPr>
          </a:p>
          <a:p>
            <a:pPr>
              <a:buNone/>
            </a:pPr>
            <a:r>
              <a:rPr lang="mk-MK" sz="1800" b="1" dirty="0" smtClean="0">
                <a:latin typeface="Tahoma" pitchFamily="34" charset="0"/>
                <a:cs typeface="Tahoma" pitchFamily="34" charset="0"/>
              </a:rPr>
              <a:t>2. Останати расходни сметки</a:t>
            </a:r>
            <a:r>
              <a:rPr lang="mk-MK" sz="1800" dirty="0" smtClean="0">
                <a:latin typeface="Tahoma" pitchFamily="34" charset="0"/>
                <a:cs typeface="Tahoma" pitchFamily="34" charset="0"/>
              </a:rPr>
              <a:t> ги сочинуваат: </a:t>
            </a:r>
          </a:p>
          <a:p>
            <a:pPr>
              <a:buNone/>
            </a:pPr>
            <a:endParaRPr lang="en-US" sz="1800" dirty="0" smtClean="0">
              <a:latin typeface="Tahoma" pitchFamily="34" charset="0"/>
              <a:cs typeface="Tahoma" pitchFamily="34" charset="0"/>
            </a:endParaRPr>
          </a:p>
          <a:p>
            <a:pPr>
              <a:buNone/>
            </a:pPr>
            <a:r>
              <a:rPr lang="mk-MK" sz="1800" dirty="0" smtClean="0">
                <a:latin typeface="Tahoma" pitchFamily="34" charset="0"/>
                <a:cs typeface="Tahoma" pitchFamily="34" charset="0"/>
              </a:rPr>
              <a:t>	1) Трговски кредити и аванси</a:t>
            </a:r>
            <a:endParaRPr lang="en-US" sz="1800" dirty="0" smtClean="0">
              <a:latin typeface="Tahoma" pitchFamily="34" charset="0"/>
              <a:cs typeface="Tahoma" pitchFamily="34" charset="0"/>
            </a:endParaRPr>
          </a:p>
          <a:p>
            <a:pPr>
              <a:buNone/>
            </a:pPr>
            <a:r>
              <a:rPr lang="mk-MK" sz="1800" dirty="0" smtClean="0">
                <a:latin typeface="Tahoma" pitchFamily="34" charset="0"/>
                <a:cs typeface="Tahoma" pitchFamily="34" charset="0"/>
              </a:rPr>
              <a:t>	2) Останато </a:t>
            </a:r>
          </a:p>
          <a:p>
            <a:pPr lvl="2"/>
            <a:r>
              <a:rPr lang="mk-MK" sz="1800" dirty="0" smtClean="0">
                <a:latin typeface="Tahoma" pitchFamily="34" charset="0"/>
                <a:cs typeface="Tahoma" pitchFamily="34" charset="0"/>
              </a:rPr>
              <a:t>Обврските врз основа на дивиденда</a:t>
            </a:r>
            <a:endParaRPr lang="en-US" sz="1800" dirty="0" smtClean="0">
              <a:latin typeface="Tahoma" pitchFamily="34" charset="0"/>
              <a:cs typeface="Tahoma" pitchFamily="34" charset="0"/>
            </a:endParaRPr>
          </a:p>
          <a:p>
            <a:pPr lvl="2"/>
            <a:r>
              <a:rPr lang="mk-MK" sz="1800" dirty="0" smtClean="0">
                <a:latin typeface="Tahoma" pitchFamily="34" charset="0"/>
                <a:cs typeface="Tahoma" pitchFamily="34" charset="0"/>
              </a:rPr>
              <a:t>Сметките за порамнување</a:t>
            </a:r>
            <a:endParaRPr lang="en-US" sz="1800" dirty="0" smtClean="0">
              <a:latin typeface="Tahoma" pitchFamily="34" charset="0"/>
              <a:cs typeface="Tahoma" pitchFamily="34" charset="0"/>
            </a:endParaRPr>
          </a:p>
          <a:p>
            <a:pPr lvl="2"/>
            <a:r>
              <a:rPr lang="mk-MK" sz="1800" dirty="0" smtClean="0">
                <a:latin typeface="Tahoma" pitchFamily="34" charset="0"/>
                <a:cs typeface="Tahoma" pitchFamily="34" charset="0"/>
              </a:rPr>
              <a:t>Останатите обврски</a:t>
            </a:r>
            <a:endParaRPr lang="en-US" sz="1800" dirty="0" smtClean="0">
              <a:latin typeface="Tahoma" pitchFamily="34" charset="0"/>
              <a:cs typeface="Tahoma" pitchFamily="34" charset="0"/>
            </a:endParaRPr>
          </a:p>
          <a:p>
            <a:pPr algn="just">
              <a:buNone/>
            </a:pPr>
            <a:endParaRPr lang="mk-MK" sz="1400" dirty="0" smtClean="0">
              <a:latin typeface="Tahoma" pitchFamily="34" charset="0"/>
              <a:cs typeface="Tahoma" pitchFamily="34" charset="0"/>
            </a:endParaRPr>
          </a:p>
        </p:txBody>
      </p:sp>
      <p:sp>
        <p:nvSpPr>
          <p:cNvPr id="4" name="Slide Number Placeholder 3"/>
          <p:cNvSpPr>
            <a:spLocks noGrp="1"/>
          </p:cNvSpPr>
          <p:nvPr>
            <p:ph type="sldNum" sz="quarter" idx="12"/>
          </p:nvPr>
        </p:nvSpPr>
        <p:spPr>
          <a:xfrm>
            <a:off x="8229600" y="6381750"/>
            <a:ext cx="457200" cy="476250"/>
          </a:xfrm>
        </p:spPr>
        <p:txBody>
          <a:bodyPr/>
          <a:lstStyle/>
          <a:p>
            <a:pPr>
              <a:defRPr/>
            </a:pPr>
            <a:fld id="{A54D9144-4EAF-43F6-B0DA-3BF067242F24}" type="slidenum">
              <a:rPr lang="en-US" smtClean="0"/>
              <a:pPr>
                <a:defRPr/>
              </a:pPr>
              <a:t>32</a:t>
            </a:fld>
            <a:endParaRPr lang="en-US" dirty="0"/>
          </a:p>
        </p:txBody>
      </p:sp>
      <p:sp>
        <p:nvSpPr>
          <p:cNvPr id="6" name="Footer Placeholder 4"/>
          <p:cNvSpPr>
            <a:spLocks noGrp="1"/>
          </p:cNvSpPr>
          <p:nvPr>
            <p:ph type="ftr" sz="quarter" idx="11"/>
          </p:nvPr>
        </p:nvSpPr>
        <p:spPr>
          <a:xfrm>
            <a:off x="685800" y="64770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534400" cy="381000"/>
          </a:xfrm>
        </p:spPr>
        <p:txBody>
          <a:bodyPr/>
          <a:lstStyle/>
          <a:p>
            <a:r>
              <a:rPr lang="mk-MK" sz="2000" b="1" u="sng" dirty="0" smtClean="0">
                <a:latin typeface="Tahoma" pitchFamily="34" charset="0"/>
                <a:cs typeface="Tahoma" pitchFamily="34" charset="0"/>
              </a:rPr>
              <a:t>Методолошки објаснувања</a:t>
            </a:r>
            <a:endParaRPr lang="en-US" sz="2000" b="1" u="sng" dirty="0">
              <a:latin typeface="Tahoma" pitchFamily="34" charset="0"/>
              <a:cs typeface="Tahoma" pitchFamily="34" charset="0"/>
            </a:endParaRPr>
          </a:p>
        </p:txBody>
      </p:sp>
      <p:sp>
        <p:nvSpPr>
          <p:cNvPr id="3" name="Content Placeholder 2"/>
          <p:cNvSpPr>
            <a:spLocks noGrp="1"/>
          </p:cNvSpPr>
          <p:nvPr>
            <p:ph idx="1"/>
          </p:nvPr>
        </p:nvSpPr>
        <p:spPr>
          <a:xfrm>
            <a:off x="228600" y="1371600"/>
            <a:ext cx="8534400" cy="5029200"/>
          </a:xfrm>
        </p:spPr>
        <p:txBody>
          <a:bodyPr/>
          <a:lstStyle/>
          <a:p>
            <a:pPr algn="just">
              <a:buNone/>
            </a:pPr>
            <a:r>
              <a:rPr lang="mk-MK" sz="1800" b="1" dirty="0" smtClean="0">
                <a:latin typeface="Tahoma" pitchFamily="34" charset="0"/>
                <a:cs typeface="Tahoma" pitchFamily="34" charset="0"/>
              </a:rPr>
              <a:t>3. Акции и останат сопственички капитал (вклучително и удели во инвестициските фондови) </a:t>
            </a:r>
            <a:r>
              <a:rPr lang="mk-MK" sz="1800" dirty="0" smtClean="0">
                <a:latin typeface="Tahoma" pitchFamily="34" charset="0"/>
                <a:cs typeface="Tahoma" pitchFamily="34" charset="0"/>
              </a:rPr>
              <a:t>се поделена на следниве компоненти: </a:t>
            </a:r>
          </a:p>
          <a:p>
            <a:pPr algn="just">
              <a:buNone/>
            </a:pPr>
            <a:endParaRPr lang="en-US" sz="1800" dirty="0" smtClean="0">
              <a:latin typeface="Tahoma" pitchFamily="34" charset="0"/>
              <a:cs typeface="Tahoma" pitchFamily="34" charset="0"/>
            </a:endParaRPr>
          </a:p>
          <a:p>
            <a:pPr algn="just"/>
            <a:r>
              <a:rPr lang="mk-MK" sz="1800" dirty="0" smtClean="0">
                <a:latin typeface="Tahoma" pitchFamily="34" charset="0"/>
                <a:cs typeface="Tahoma" pitchFamily="34" charset="0"/>
              </a:rPr>
              <a:t>Акциите и останатиот сопственички капитал ги вклучуваат примарната емисија, како и останатите емисии на акции и други форми на сопственички капитал. </a:t>
            </a:r>
          </a:p>
          <a:p>
            <a:pPr algn="just">
              <a:buNone/>
            </a:pPr>
            <a:endParaRPr lang="en-US" sz="1800" dirty="0" smtClean="0">
              <a:latin typeface="Tahoma" pitchFamily="34" charset="0"/>
              <a:cs typeface="Tahoma" pitchFamily="34" charset="0"/>
            </a:endParaRPr>
          </a:p>
          <a:p>
            <a:pPr algn="just"/>
            <a:r>
              <a:rPr lang="mk-MK" sz="1800" dirty="0" smtClean="0">
                <a:latin typeface="Tahoma" pitchFamily="34" charset="0"/>
                <a:cs typeface="Tahoma" pitchFamily="34" charset="0"/>
              </a:rPr>
              <a:t>Задржаната добивка; </a:t>
            </a:r>
          </a:p>
          <a:p>
            <a:pPr algn="just"/>
            <a:endParaRPr lang="en-US" sz="1800" dirty="0" smtClean="0">
              <a:latin typeface="Tahoma" pitchFamily="34" charset="0"/>
              <a:cs typeface="Tahoma" pitchFamily="34" charset="0"/>
            </a:endParaRPr>
          </a:p>
          <a:p>
            <a:pPr algn="just"/>
            <a:r>
              <a:rPr lang="mk-MK" sz="1800" dirty="0" smtClean="0">
                <a:latin typeface="Tahoma" pitchFamily="34" charset="0"/>
                <a:cs typeface="Tahoma" pitchFamily="34" charset="0"/>
              </a:rPr>
              <a:t>Добивката од тековната година; </a:t>
            </a:r>
          </a:p>
          <a:p>
            <a:pPr algn="just"/>
            <a:endParaRPr lang="en-US" sz="1800" dirty="0" smtClean="0">
              <a:latin typeface="Tahoma" pitchFamily="34" charset="0"/>
              <a:cs typeface="Tahoma" pitchFamily="34" charset="0"/>
            </a:endParaRPr>
          </a:p>
          <a:p>
            <a:pPr algn="just"/>
            <a:r>
              <a:rPr lang="mk-MK" sz="1800" dirty="0" smtClean="0">
                <a:latin typeface="Tahoma" pitchFamily="34" charset="0"/>
                <a:cs typeface="Tahoma" pitchFamily="34" charset="0"/>
              </a:rPr>
              <a:t>Општата и посебната резерва (ја вклучува исправката на вредноста); и </a:t>
            </a:r>
          </a:p>
          <a:p>
            <a:pPr algn="just"/>
            <a:endParaRPr lang="en-US" sz="1800" dirty="0" smtClean="0">
              <a:latin typeface="Tahoma" pitchFamily="34" charset="0"/>
              <a:cs typeface="Tahoma" pitchFamily="34" charset="0"/>
            </a:endParaRPr>
          </a:p>
          <a:p>
            <a:pPr algn="just"/>
            <a:r>
              <a:rPr lang="mk-MK" sz="1800" dirty="0" smtClean="0">
                <a:latin typeface="Tahoma" pitchFamily="34" charset="0"/>
                <a:cs typeface="Tahoma" pitchFamily="34" charset="0"/>
              </a:rPr>
              <a:t>Вредносните прилагодувања. </a:t>
            </a:r>
          </a:p>
        </p:txBody>
      </p:sp>
      <p:sp>
        <p:nvSpPr>
          <p:cNvPr id="4" name="Slide Number Placeholder 3"/>
          <p:cNvSpPr>
            <a:spLocks noGrp="1"/>
          </p:cNvSpPr>
          <p:nvPr>
            <p:ph type="sldNum" sz="quarter" idx="12"/>
          </p:nvPr>
        </p:nvSpPr>
        <p:spPr>
          <a:xfrm>
            <a:off x="8229600" y="6381750"/>
            <a:ext cx="457200" cy="476250"/>
          </a:xfrm>
        </p:spPr>
        <p:txBody>
          <a:bodyPr/>
          <a:lstStyle/>
          <a:p>
            <a:pPr>
              <a:defRPr/>
            </a:pPr>
            <a:fld id="{A54D9144-4EAF-43F6-B0DA-3BF067242F24}" type="slidenum">
              <a:rPr lang="en-US" smtClean="0"/>
              <a:pPr>
                <a:defRPr/>
              </a:pPr>
              <a:t>33</a:t>
            </a:fld>
            <a:endParaRPr lang="en-US" dirty="0"/>
          </a:p>
        </p:txBody>
      </p:sp>
      <p:sp>
        <p:nvSpPr>
          <p:cNvPr id="6" name="Footer Placeholder 4"/>
          <p:cNvSpPr>
            <a:spLocks noGrp="1"/>
          </p:cNvSpPr>
          <p:nvPr>
            <p:ph type="ftr" sz="quarter" idx="11"/>
          </p:nvPr>
        </p:nvSpPr>
        <p:spPr>
          <a:xfrm>
            <a:off x="685800" y="64770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p:cNvSpPr>
            <a:spLocks noGrp="1" noChangeArrowheads="1"/>
          </p:cNvSpPr>
          <p:nvPr>
            <p:ph type="body" idx="1"/>
          </p:nvPr>
        </p:nvSpPr>
        <p:spPr>
          <a:xfrm>
            <a:off x="152400" y="1371600"/>
            <a:ext cx="8686800" cy="4800600"/>
          </a:xfrm>
        </p:spPr>
        <p:txBody>
          <a:bodyPr/>
          <a:lstStyle/>
          <a:p>
            <a:pPr algn="just" eaLnBrk="1" hangingPunct="1">
              <a:lnSpc>
                <a:spcPct val="80000"/>
              </a:lnSpc>
              <a:buClr>
                <a:srgbClr val="F2B300"/>
              </a:buClr>
              <a:buNone/>
            </a:pPr>
            <a:r>
              <a:rPr lang="mk-MK" sz="2000" dirty="0" smtClean="0">
                <a:latin typeface="Tahoma" pitchFamily="34" charset="0"/>
                <a:cs typeface="Tahoma" pitchFamily="34" charset="0"/>
              </a:rPr>
              <a:t>	</a:t>
            </a:r>
            <a:endParaRPr lang="ru-RU" sz="1400" dirty="0" smtClean="0">
              <a:latin typeface="Tahoma" pitchFamily="34" charset="0"/>
              <a:cs typeface="Tahoma" pitchFamily="34" charset="0"/>
            </a:endParaRPr>
          </a:p>
          <a:p>
            <a:pPr algn="just">
              <a:buNone/>
            </a:pPr>
            <a:r>
              <a:rPr lang="mk-MK" sz="1400" dirty="0" smtClean="0">
                <a:latin typeface="Tahoma" pitchFamily="34" charset="0"/>
                <a:cs typeface="Tahoma" pitchFamily="34" charset="0"/>
              </a:rPr>
              <a:t>	</a:t>
            </a:r>
          </a:p>
          <a:p>
            <a:pPr algn="just">
              <a:buNone/>
            </a:pPr>
            <a:r>
              <a:rPr lang="mk-MK" sz="1400" b="1" dirty="0" smtClean="0">
                <a:solidFill>
                  <a:srgbClr val="FF0000"/>
                </a:solidFill>
                <a:latin typeface="Tahoma" pitchFamily="34" charset="0"/>
                <a:cs typeface="Tahoma" pitchFamily="34" charset="0"/>
              </a:rPr>
              <a:t>	</a:t>
            </a:r>
            <a:r>
              <a:rPr lang="mk-MK" sz="1800" b="1" dirty="0" smtClean="0">
                <a:solidFill>
                  <a:srgbClr val="FF0000"/>
                </a:solidFill>
                <a:latin typeface="Tahoma" pitchFamily="34" charset="0"/>
                <a:cs typeface="Tahoma" pitchFamily="34" charset="0"/>
              </a:rPr>
              <a:t>Пресметаната камата </a:t>
            </a:r>
            <a:r>
              <a:rPr lang="mk-MK" sz="1800" dirty="0" smtClean="0">
                <a:latin typeface="Tahoma" pitchFamily="34" charset="0"/>
                <a:cs typeface="Tahoma" pitchFamily="34" charset="0"/>
              </a:rPr>
              <a:t>на депозитите, кредитите и хартиите од вредност што не се акции се опфаќа во вредноста на финансиското средство или обврска, и се прикажува поодделно како што е пропишано во дополнителните податоци. </a:t>
            </a:r>
          </a:p>
          <a:p>
            <a:pPr algn="just">
              <a:buNone/>
            </a:pPr>
            <a:endParaRPr lang="mk-MK" sz="1800" dirty="0" smtClean="0">
              <a:latin typeface="Tahoma" pitchFamily="34" charset="0"/>
              <a:cs typeface="Tahoma" pitchFamily="34" charset="0"/>
            </a:endParaRPr>
          </a:p>
          <a:p>
            <a:pPr algn="just">
              <a:buNone/>
            </a:pPr>
            <a:r>
              <a:rPr lang="mk-MK" sz="1800" dirty="0" smtClean="0">
                <a:latin typeface="Tahoma" pitchFamily="34" charset="0"/>
                <a:cs typeface="Tahoma" pitchFamily="34" charset="0"/>
              </a:rPr>
              <a:t>	</a:t>
            </a:r>
            <a:r>
              <a:rPr lang="mk-MK" sz="1800" b="1" dirty="0" smtClean="0">
                <a:solidFill>
                  <a:srgbClr val="FF0000"/>
                </a:solidFill>
                <a:latin typeface="Tahoma" pitchFamily="34" charset="0"/>
                <a:cs typeface="Tahoma" pitchFamily="34" charset="0"/>
              </a:rPr>
              <a:t>Вреднувањето на инструментите </a:t>
            </a:r>
            <a:r>
              <a:rPr lang="mk-MK" sz="1800" dirty="0" smtClean="0">
                <a:latin typeface="Tahoma" pitchFamily="34" charset="0"/>
                <a:cs typeface="Tahoma" pitchFamily="34" charset="0"/>
              </a:rPr>
              <a:t>се врши на бруто принцип без вклучување на исправката на вредноста која се прикажува на страната на обврските во категоријата </a:t>
            </a:r>
            <a:r>
              <a:rPr lang="en-US" sz="1800" dirty="0" smtClean="0">
                <a:latin typeface="Tahoma" pitchFamily="34" charset="0"/>
                <a:cs typeface="Tahoma" pitchFamily="34" charset="0"/>
              </a:rPr>
              <a:t>“</a:t>
            </a:r>
            <a:r>
              <a:rPr lang="mk-MK" sz="1800" dirty="0" smtClean="0">
                <a:latin typeface="Tahoma" pitchFamily="34" charset="0"/>
                <a:cs typeface="Tahoma" pitchFamily="34" charset="0"/>
              </a:rPr>
              <a:t>Акции и останат сопственички капитал - општа и посебна резерва</a:t>
            </a:r>
            <a:r>
              <a:rPr lang="en-US" sz="1800" dirty="0" smtClean="0">
                <a:latin typeface="Tahoma" pitchFamily="34" charset="0"/>
                <a:cs typeface="Tahoma" pitchFamily="34" charset="0"/>
              </a:rPr>
              <a:t>”.</a:t>
            </a:r>
            <a:r>
              <a:rPr lang="mk-MK" sz="1800" dirty="0" smtClean="0">
                <a:latin typeface="Tahoma" pitchFamily="34" charset="0"/>
                <a:cs typeface="Tahoma" pitchFamily="34" charset="0"/>
              </a:rPr>
              <a:t> </a:t>
            </a:r>
            <a:endParaRPr lang="mk-MK" sz="1400" dirty="0" smtClean="0">
              <a:latin typeface="Tahoma" pitchFamily="34" charset="0"/>
              <a:ea typeface="Tahoma" pitchFamily="34" charset="0"/>
              <a:cs typeface="Tahoma" pitchFamily="34" charset="0"/>
            </a:endParaRPr>
          </a:p>
          <a:p>
            <a:pPr algn="just"/>
            <a:endParaRPr lang="mk-MK" sz="1400" dirty="0" smtClean="0">
              <a:latin typeface="Tahoma" pitchFamily="34" charset="0"/>
              <a:ea typeface="Tahoma" pitchFamily="34" charset="0"/>
              <a:cs typeface="Tahoma" pitchFamily="34" charset="0"/>
            </a:endParaRPr>
          </a:p>
          <a:p>
            <a:pPr algn="just"/>
            <a:endParaRPr lang="mk-MK" sz="1600" b="1" dirty="0" smtClean="0">
              <a:latin typeface="Tahoma" pitchFamily="34" charset="0"/>
              <a:ea typeface="Tahoma" pitchFamily="34" charset="0"/>
              <a:cs typeface="Tahoma" pitchFamily="34" charset="0"/>
            </a:endParaRPr>
          </a:p>
          <a:p>
            <a:pPr algn="just" eaLnBrk="1" hangingPunct="1">
              <a:lnSpc>
                <a:spcPct val="80000"/>
              </a:lnSpc>
              <a:buClr>
                <a:srgbClr val="F2B300"/>
              </a:buClr>
              <a:buNone/>
            </a:pPr>
            <a:endParaRPr lang="en-US" sz="1800" dirty="0" smtClean="0"/>
          </a:p>
          <a:p>
            <a:pPr algn="just" eaLnBrk="1" hangingPunct="1">
              <a:lnSpc>
                <a:spcPct val="80000"/>
              </a:lnSpc>
              <a:buClr>
                <a:srgbClr val="F2B300"/>
              </a:buClr>
              <a:buNone/>
            </a:pPr>
            <a:endParaRPr lang="mk-MK" sz="1800" dirty="0" smtClean="0">
              <a:latin typeface="Tahoma" pitchFamily="34" charset="0"/>
              <a:cs typeface="Tahoma" pitchFamily="34" charset="0"/>
            </a:endParaRPr>
          </a:p>
          <a:p>
            <a:pPr algn="just" eaLnBrk="1" hangingPunct="1">
              <a:lnSpc>
                <a:spcPct val="80000"/>
              </a:lnSpc>
              <a:buClr>
                <a:srgbClr val="F2B300"/>
              </a:buClr>
              <a:buNone/>
            </a:pPr>
            <a:endParaRPr lang="mk-MK" sz="1800" dirty="0" smtClean="0">
              <a:latin typeface="Tahoma" pitchFamily="34" charset="0"/>
              <a:cs typeface="Tahoma" pitchFamily="34" charset="0"/>
            </a:endParaRPr>
          </a:p>
          <a:p>
            <a:pPr algn="just" eaLnBrk="1" hangingPunct="1">
              <a:lnSpc>
                <a:spcPct val="80000"/>
              </a:lnSpc>
              <a:buClr>
                <a:srgbClr val="F2B300"/>
              </a:buClr>
              <a:buNone/>
            </a:pPr>
            <a:r>
              <a:rPr lang="mk-MK" sz="1800" dirty="0" smtClean="0">
                <a:latin typeface="Tahoma" pitchFamily="34" charset="0"/>
                <a:cs typeface="Tahoma" pitchFamily="34" charset="0"/>
              </a:rPr>
              <a:t>		</a:t>
            </a:r>
          </a:p>
          <a:p>
            <a:pPr algn="just" eaLnBrk="1" hangingPunct="1">
              <a:lnSpc>
                <a:spcPct val="80000"/>
              </a:lnSpc>
              <a:buClr>
                <a:srgbClr val="F2B300"/>
              </a:buClr>
              <a:buNone/>
            </a:pPr>
            <a:r>
              <a:rPr lang="mk-MK" sz="1800" dirty="0" smtClean="0">
                <a:latin typeface="Tahoma" pitchFamily="34" charset="0"/>
                <a:cs typeface="Tahoma" pitchFamily="34" charset="0"/>
              </a:rPr>
              <a:t>	</a:t>
            </a:r>
          </a:p>
          <a:p>
            <a:pPr algn="just" eaLnBrk="1" hangingPunct="1">
              <a:lnSpc>
                <a:spcPct val="80000"/>
              </a:lnSpc>
              <a:buClr>
                <a:srgbClr val="F2B300"/>
              </a:buClr>
              <a:buNone/>
            </a:pPr>
            <a:r>
              <a:rPr lang="mk-MK" sz="2000" dirty="0" smtClean="0">
                <a:latin typeface="Tahoma" pitchFamily="34" charset="0"/>
                <a:cs typeface="Tahoma" pitchFamily="34" charset="0"/>
              </a:rPr>
              <a:t>	</a:t>
            </a:r>
          </a:p>
          <a:p>
            <a:pPr algn="just" eaLnBrk="1" hangingPunct="1">
              <a:lnSpc>
                <a:spcPct val="80000"/>
              </a:lnSpc>
              <a:buClr>
                <a:srgbClr val="F2B300"/>
              </a:buClr>
              <a:buNone/>
            </a:pPr>
            <a:r>
              <a:rPr lang="mk-MK" sz="2000" dirty="0" smtClean="0">
                <a:latin typeface="Tahoma" pitchFamily="34" charset="0"/>
                <a:cs typeface="Tahoma" pitchFamily="34" charset="0"/>
              </a:rPr>
              <a:t>	</a:t>
            </a:r>
            <a:endParaRPr lang="mk-MK" sz="2400" dirty="0" smtClean="0"/>
          </a:p>
          <a:p>
            <a:pPr algn="just" eaLnBrk="1" hangingPunct="1">
              <a:lnSpc>
                <a:spcPct val="80000"/>
              </a:lnSpc>
              <a:buClr>
                <a:srgbClr val="F2B300"/>
              </a:buClr>
              <a:buFont typeface="Wingdings" pitchFamily="2" charset="2"/>
              <a:buChar char="§"/>
            </a:pPr>
            <a:endParaRPr lang="mk-MK" sz="2400" dirty="0" smtClean="0">
              <a:latin typeface="Tahoma" pitchFamily="34" charset="0"/>
              <a:ea typeface="Tahoma" pitchFamily="34" charset="0"/>
              <a:cs typeface="Tahoma" pitchFamily="34" charset="0"/>
            </a:endParaRPr>
          </a:p>
          <a:p>
            <a:pPr algn="just" eaLnBrk="1" hangingPunct="1">
              <a:lnSpc>
                <a:spcPct val="80000"/>
              </a:lnSpc>
              <a:buClr>
                <a:srgbClr val="F2B300"/>
              </a:buClr>
              <a:buNone/>
            </a:pPr>
            <a:endParaRPr lang="mk-MK" sz="2400" dirty="0" smtClean="0"/>
          </a:p>
        </p:txBody>
      </p:sp>
      <p:sp>
        <p:nvSpPr>
          <p:cNvPr id="3076" name="Slide Number Placeholder 3"/>
          <p:cNvSpPr>
            <a:spLocks noGrp="1"/>
          </p:cNvSpPr>
          <p:nvPr>
            <p:ph type="sldNum" sz="quarter" idx="12"/>
          </p:nvPr>
        </p:nvSpPr>
        <p:spPr>
          <a:noFill/>
        </p:spPr>
        <p:txBody>
          <a:bodyPr/>
          <a:lstStyle/>
          <a:p>
            <a:fld id="{F15B87A0-B3BA-4061-A146-956C3B0F9912}" type="slidenum">
              <a:rPr lang="en-US" smtClean="0"/>
              <a:pPr/>
              <a:t>34</a:t>
            </a:fld>
            <a:endParaRPr lang="en-US" dirty="0" smtClean="0"/>
          </a:p>
        </p:txBody>
      </p:sp>
      <p:sp>
        <p:nvSpPr>
          <p:cNvPr id="5" name="Rectangle 4"/>
          <p:cNvSpPr txBox="1">
            <a:spLocks noChangeArrowheads="1"/>
          </p:cNvSpPr>
          <p:nvPr/>
        </p:nvSpPr>
        <p:spPr bwMode="auto">
          <a:xfrm>
            <a:off x="228600" y="838200"/>
            <a:ext cx="86868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lang="mk-MK" sz="3200" b="1" u="sng" dirty="0" smtClean="0">
                <a:latin typeface="Tahoma" pitchFamily="34" charset="0"/>
                <a:cs typeface="Tahoma" pitchFamily="34" charset="0"/>
              </a:rPr>
              <a:t> </a:t>
            </a:r>
            <a:r>
              <a:rPr lang="mk-MK" sz="2000" b="1" u="sng" dirty="0" smtClean="0">
                <a:latin typeface="Tahoma" pitchFamily="34" charset="0"/>
                <a:cs typeface="Tahoma" pitchFamily="34" charset="0"/>
              </a:rPr>
              <a:t>Методолошки објаснувања</a:t>
            </a:r>
            <a:endParaRPr lang="mk-MK" sz="2000" b="1" u="sng" dirty="0" smtClean="0">
              <a:solidFill>
                <a:schemeClr val="tx2"/>
              </a:solidFill>
              <a:latin typeface="Tahoma" pitchFamily="34" charset="0"/>
              <a:cs typeface="Tahoma" pitchFamily="34" charset="0"/>
            </a:endParaRPr>
          </a:p>
        </p:txBody>
      </p:sp>
      <p:sp>
        <p:nvSpPr>
          <p:cNvPr id="6"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228600" y="990600"/>
            <a:ext cx="8382000" cy="457200"/>
          </a:xfrm>
          <a:noFill/>
        </p:spPr>
        <p:txBody>
          <a:bodyPr/>
          <a:lstStyle/>
          <a:p>
            <a:pPr lvl="0" eaLnBrk="1" hangingPunct="1"/>
            <a:r>
              <a:rPr lang="mk-MK" sz="2000" u="sng" dirty="0" smtClean="0">
                <a:latin typeface="Tahoma" pitchFamily="34" charset="0"/>
                <a:cs typeface="Tahoma" pitchFamily="34" charset="0"/>
              </a:rPr>
              <a:t/>
            </a:r>
            <a:br>
              <a:rPr lang="mk-MK" sz="2000" u="sng" dirty="0" smtClean="0">
                <a:latin typeface="Tahoma" pitchFamily="34" charset="0"/>
                <a:cs typeface="Tahoma" pitchFamily="34" charset="0"/>
              </a:rPr>
            </a:br>
            <a:r>
              <a:rPr lang="mk-MK" sz="2000" b="1" u="sng" dirty="0" smtClean="0">
                <a:latin typeface="Tahoma" pitchFamily="34" charset="0"/>
                <a:cs typeface="Tahoma" pitchFamily="34" charset="0"/>
              </a:rPr>
              <a:t> Потреба од воспоставување на ОФИ статистика</a:t>
            </a:r>
            <a:r>
              <a:rPr lang="mk-MK" sz="3200" b="1" dirty="0" smtClean="0">
                <a:latin typeface="Tahoma" pitchFamily="34" charset="0"/>
                <a:cs typeface="Tahoma" pitchFamily="34" charset="0"/>
              </a:rPr>
              <a:t/>
            </a:r>
            <a:br>
              <a:rPr lang="mk-MK" sz="3200" b="1"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5" name="Rectangle 5"/>
          <p:cNvSpPr>
            <a:spLocks noGrp="1" noChangeArrowheads="1"/>
          </p:cNvSpPr>
          <p:nvPr>
            <p:ph type="body" idx="1"/>
          </p:nvPr>
        </p:nvSpPr>
        <p:spPr>
          <a:xfrm>
            <a:off x="152400" y="1524000"/>
            <a:ext cx="8610600" cy="4648200"/>
          </a:xfrm>
        </p:spPr>
        <p:txBody>
          <a:bodyPr/>
          <a:lstStyle/>
          <a:p>
            <a:pPr algn="just" eaLnBrk="1" hangingPunct="1">
              <a:lnSpc>
                <a:spcPct val="80000"/>
              </a:lnSpc>
              <a:buClr>
                <a:srgbClr val="F2B300"/>
              </a:buClr>
              <a:buFont typeface="Wingdings" pitchFamily="2" charset="2"/>
              <a:buChar char="§"/>
            </a:pPr>
            <a:r>
              <a:rPr lang="mk-MK" sz="1800" dirty="0" smtClean="0">
                <a:latin typeface="Tahoma" pitchFamily="34" charset="0"/>
                <a:ea typeface="Tahoma" pitchFamily="34" charset="0"/>
                <a:cs typeface="Tahoma" pitchFamily="34" charset="0"/>
              </a:rPr>
              <a:t>Согласно препораките на ММФ и на </a:t>
            </a:r>
            <a:r>
              <a:rPr lang="mk-MK" sz="1800" dirty="0" smtClean="0">
                <a:latin typeface="Tahoma" pitchFamily="34" charset="0"/>
                <a:cs typeface="Tahoma" pitchFamily="34" charset="0"/>
              </a:rPr>
              <a:t>ЕЦБ, покрај податоците од секторските биланси на депозитните институции,  од големо значење за водење на монетарната политика се и податоците од билансите на останатите финансиски институции.</a:t>
            </a:r>
          </a:p>
          <a:p>
            <a:pPr algn="just" eaLnBrk="1" hangingPunct="1">
              <a:lnSpc>
                <a:spcPct val="80000"/>
              </a:lnSpc>
              <a:buClr>
                <a:srgbClr val="F2B300"/>
              </a:buClr>
              <a:buFont typeface="Wingdings" pitchFamily="2" charset="2"/>
              <a:buChar char="§"/>
            </a:pPr>
            <a:endParaRPr lang="mk-MK" sz="1800" dirty="0" smtClean="0">
              <a:latin typeface="Tahoma" pitchFamily="34" charset="0"/>
              <a:cs typeface="Tahoma" pitchFamily="34" charset="0"/>
            </a:endParaRPr>
          </a:p>
          <a:p>
            <a:pPr algn="just" eaLnBrk="1" hangingPunct="1">
              <a:lnSpc>
                <a:spcPct val="80000"/>
              </a:lnSpc>
              <a:buClr>
                <a:srgbClr val="F2B300"/>
              </a:buClr>
              <a:buFont typeface="Wingdings" pitchFamily="2" charset="2"/>
              <a:buChar char="§"/>
            </a:pPr>
            <a:r>
              <a:rPr lang="mk-MK" sz="1800" dirty="0" smtClean="0">
                <a:latin typeface="Tahoma" pitchFamily="34" charset="0"/>
                <a:cs typeface="Tahoma" pitchFamily="34" charset="0"/>
              </a:rPr>
              <a:t>Во монетарната статистика, податоците од останатите финансиски институции се потребни заедно со податоците од депозитните институции за изработка на прегледот на финансиските институции преку кој се обезбедува јасна и разбирлива слика за финансиското посредување во една национална економија.</a:t>
            </a:r>
          </a:p>
          <a:p>
            <a:pPr algn="just" eaLnBrk="1" hangingPunct="1">
              <a:lnSpc>
                <a:spcPct val="80000"/>
              </a:lnSpc>
              <a:buClr>
                <a:srgbClr val="F2B300"/>
              </a:buClr>
              <a:buFont typeface="Wingdings" pitchFamily="2" charset="2"/>
              <a:buChar char="§"/>
            </a:pPr>
            <a:endParaRPr lang="mk-MK" sz="1800" dirty="0" smtClean="0">
              <a:latin typeface="Tahoma" pitchFamily="34" charset="0"/>
              <a:cs typeface="Tahoma" pitchFamily="34" charset="0"/>
            </a:endParaRPr>
          </a:p>
          <a:p>
            <a:pPr algn="just" eaLnBrk="1" hangingPunct="1">
              <a:lnSpc>
                <a:spcPct val="80000"/>
              </a:lnSpc>
              <a:buClr>
                <a:srgbClr val="F2B300"/>
              </a:buClr>
              <a:buFont typeface="Wingdings" pitchFamily="2" charset="2"/>
              <a:buChar char="§"/>
            </a:pPr>
            <a:r>
              <a:rPr lang="mk-MK" sz="1800" dirty="0" smtClean="0">
                <a:latin typeface="Tahoma" pitchFamily="34" charset="0"/>
                <a:cs typeface="Tahoma" pitchFamily="34" charset="0"/>
              </a:rPr>
              <a:t>Податоците од билансите на останатите финансиски институции можат да се користат како извор на податоци и во статистиката на финансиски сметки, во </a:t>
            </a:r>
            <a:r>
              <a:rPr lang="mk-MK" sz="1800" dirty="0" err="1" smtClean="0">
                <a:latin typeface="Tahoma" pitchFamily="34" charset="0"/>
                <a:cs typeface="Tahoma" pitchFamily="34" charset="0"/>
              </a:rPr>
              <a:t>супервизија</a:t>
            </a:r>
            <a:r>
              <a:rPr lang="mk-MK" sz="1800" dirty="0" smtClean="0">
                <a:latin typeface="Tahoma" pitchFamily="34" charset="0"/>
                <a:cs typeface="Tahoma" pitchFamily="34" charset="0"/>
              </a:rPr>
              <a:t> за анализа на финансиската стабилност како и во платно - билансната статистика.</a:t>
            </a:r>
          </a:p>
          <a:p>
            <a:pPr algn="just" eaLnBrk="1" hangingPunct="1">
              <a:lnSpc>
                <a:spcPct val="80000"/>
              </a:lnSpc>
              <a:buClr>
                <a:srgbClr val="F2B300"/>
              </a:buClr>
              <a:buFont typeface="Wingdings" pitchFamily="2" charset="2"/>
              <a:buChar char="§"/>
            </a:pPr>
            <a:endParaRPr lang="mk-MK" sz="1800" dirty="0" smtClean="0">
              <a:latin typeface="Tahoma" pitchFamily="34" charset="0"/>
              <a:cs typeface="Tahoma" pitchFamily="34" charset="0"/>
            </a:endParaRPr>
          </a:p>
          <a:p>
            <a:pPr algn="just" eaLnBrk="1" hangingPunct="1">
              <a:lnSpc>
                <a:spcPct val="80000"/>
              </a:lnSpc>
              <a:buClr>
                <a:srgbClr val="F2B300"/>
              </a:buClr>
              <a:buFontTx/>
              <a:buChar char="-"/>
            </a:pPr>
            <a:endParaRPr lang="mk-MK" sz="2000" dirty="0" smtClean="0"/>
          </a:p>
          <a:p>
            <a:pPr algn="just" eaLnBrk="1" hangingPunct="1">
              <a:lnSpc>
                <a:spcPct val="80000"/>
              </a:lnSpc>
              <a:buClr>
                <a:srgbClr val="F2B300"/>
              </a:buClr>
              <a:buFontTx/>
              <a:buChar char="-"/>
            </a:pPr>
            <a:endParaRPr lang="mk-MK" sz="2400" b="1" dirty="0" smtClean="0"/>
          </a:p>
        </p:txBody>
      </p:sp>
      <p:sp>
        <p:nvSpPr>
          <p:cNvPr id="3076" name="Slide Number Placeholder 3"/>
          <p:cNvSpPr>
            <a:spLocks noGrp="1"/>
          </p:cNvSpPr>
          <p:nvPr>
            <p:ph type="sldNum" sz="quarter" idx="12"/>
          </p:nvPr>
        </p:nvSpPr>
        <p:spPr>
          <a:noFill/>
        </p:spPr>
        <p:txBody>
          <a:bodyPr/>
          <a:lstStyle/>
          <a:p>
            <a:fld id="{F15B87A0-B3BA-4061-A146-956C3B0F9912}" type="slidenum">
              <a:rPr lang="en-US" smtClean="0"/>
              <a:pPr/>
              <a:t>4</a:t>
            </a:fld>
            <a:endParaRPr lang="en-US" dirty="0" smtClean="0"/>
          </a:p>
        </p:txBody>
      </p:sp>
      <p:sp>
        <p:nvSpPr>
          <p:cNvPr id="5" name="Footer Placeholder 4"/>
          <p:cNvSpPr>
            <a:spLocks noGrp="1"/>
          </p:cNvSpPr>
          <p:nvPr>
            <p:ph type="ftr" sz="quarter" idx="11"/>
          </p:nvPr>
        </p:nvSpPr>
        <p:spPr>
          <a:xfrm>
            <a:off x="685800" y="6476999"/>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304800" y="990600"/>
            <a:ext cx="8305800" cy="304800"/>
          </a:xfrm>
          <a:noFill/>
        </p:spPr>
        <p:txBody>
          <a:bodyPr/>
          <a:lstStyle/>
          <a:p>
            <a:pPr eaLnBrk="1" hangingPunct="1"/>
            <a:r>
              <a:rPr lang="en-US" sz="2000" b="1" u="sng" dirty="0" smtClean="0">
                <a:latin typeface="Tahoma" pitchFamily="34" charset="0"/>
                <a:cs typeface="Tahoma" pitchFamily="34" charset="0"/>
              </a:rPr>
              <a:t>M</a:t>
            </a:r>
            <a:r>
              <a:rPr lang="mk-MK" sz="2000" b="1" u="sng" dirty="0" err="1" smtClean="0">
                <a:latin typeface="Tahoma" pitchFamily="34" charset="0"/>
                <a:cs typeface="Tahoma" pitchFamily="34" charset="0"/>
              </a:rPr>
              <a:t>еѓународна</a:t>
            </a:r>
            <a:r>
              <a:rPr lang="mk-MK" sz="2000" b="1" u="sng" dirty="0" smtClean="0">
                <a:latin typeface="Tahoma" pitchFamily="34" charset="0"/>
                <a:cs typeface="Tahoma" pitchFamily="34" charset="0"/>
              </a:rPr>
              <a:t> правна и методолошка рамка</a:t>
            </a:r>
            <a:endParaRPr lang="en-US" sz="2000" b="1"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noFill/>
        </p:spPr>
        <p:txBody>
          <a:bodyPr/>
          <a:lstStyle/>
          <a:p>
            <a:fld id="{F15B87A0-B3BA-4061-A146-956C3B0F9912}" type="slidenum">
              <a:rPr lang="en-US" smtClean="0"/>
              <a:pPr/>
              <a:t>5</a:t>
            </a:fld>
            <a:endParaRPr lang="en-US" dirty="0" smtClean="0"/>
          </a:p>
        </p:txBody>
      </p:sp>
      <p:sp>
        <p:nvSpPr>
          <p:cNvPr id="5" name="Rectangle 5"/>
          <p:cNvSpPr txBox="1">
            <a:spLocks noChangeArrowheads="1"/>
          </p:cNvSpPr>
          <p:nvPr/>
        </p:nvSpPr>
        <p:spPr bwMode="auto">
          <a:xfrm>
            <a:off x="228600" y="1447800"/>
            <a:ext cx="8686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100000"/>
              </a:lnSpc>
              <a:spcBef>
                <a:spcPct val="20000"/>
              </a:spcBef>
              <a:spcAft>
                <a:spcPct val="0"/>
              </a:spcAft>
              <a:buClrTx/>
              <a:buSzTx/>
              <a:buFontTx/>
              <a:buNone/>
              <a:tabLst/>
              <a:defRPr/>
            </a:pPr>
            <a:r>
              <a:rPr kumimoji="0" lang="ru-RU"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	Изготвувањето и прикажувањето на податоците од монетарната статистика се заснова врз меѓународните препораки и стандарди, од кои позначајни се: </a:t>
            </a:r>
          </a:p>
          <a:p>
            <a:pPr marL="342900" marR="0" lvl="0" indent="-342900" algn="just"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ru-RU"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Прирачникот за монетарна и финансиска статистика изготвен од страна на Меѓународниот монетарен фонд (Monetary and Financial Statistics Manual, IMF, 2000); </a:t>
            </a:r>
          </a:p>
          <a:p>
            <a:pPr marL="342900" marR="0" lvl="0" indent="-342900" algn="just"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mk-MK"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Упатството за </a:t>
            </a:r>
            <a:r>
              <a:rPr kumimoji="0" lang="mk-MK" sz="1600" b="0" i="0" u="none" strike="noStrike" kern="0" cap="none" spc="0" normalizeH="0" baseline="0" noProof="0" dirty="0" err="1" smtClean="0">
                <a:ln>
                  <a:noFill/>
                </a:ln>
                <a:solidFill>
                  <a:schemeClr val="tx1"/>
                </a:solidFill>
                <a:effectLst/>
                <a:uLnTx/>
                <a:uFillTx/>
                <a:latin typeface="Tahoma" pitchFamily="34" charset="0"/>
                <a:ea typeface="+mn-ea"/>
                <a:cs typeface="Tahoma" pitchFamily="34" charset="0"/>
              </a:rPr>
              <a:t>изготвување</a:t>
            </a:r>
            <a:r>
              <a:rPr kumimoji="0" lang="mk-MK"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 на монетарната и финансиската статистика изготвено од страна на Меѓународниот монетарен фонд (</a:t>
            </a:r>
            <a:r>
              <a:rPr kumimoji="0" lang="en-US"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Monetary and Financial Statistics Compilation Guide, IMF, 2008); </a:t>
            </a:r>
            <a:endParaRPr kumimoji="0" lang="mk-MK"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a:p>
            <a:pPr marL="342900" marR="0" lvl="0" indent="-342900" algn="just"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ru-RU"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Системот на национални сметки изготвен од страна на ООН (System of National Accounts - </a:t>
            </a:r>
            <a:r>
              <a:rPr kumimoji="0" lang="en-US"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SNA</a:t>
            </a:r>
            <a:r>
              <a:rPr kumimoji="0" lang="ru-RU"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 93). </a:t>
            </a:r>
            <a:endParaRPr kumimoji="0" lang="en-US"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a:p>
            <a:pPr marL="342900" marR="0" lvl="0" indent="-342900" algn="just"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mk-MK"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Европски систем на национални и регионални сметки (</a:t>
            </a:r>
            <a:r>
              <a:rPr kumimoji="0" lang="en-US"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European System of national and regional accounts in the European Union -</a:t>
            </a:r>
            <a:r>
              <a:rPr kumimoji="0" lang="mk-MK"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 ESA 95</a:t>
            </a:r>
            <a:r>
              <a:rPr kumimoji="0" lang="en-US"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 </a:t>
            </a:r>
            <a:r>
              <a:rPr kumimoji="0" lang="mk-MK" sz="1600" b="0" i="0" u="none" strike="noStrike" kern="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Регулатива </a:t>
            </a:r>
            <a:r>
              <a:rPr kumimoji="0" lang="en-US" sz="1600" b="0" i="0" u="none" strike="noStrike" kern="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ECB 2223/1995 </a:t>
            </a:r>
            <a:r>
              <a:rPr kumimoji="0" lang="mk-MK" sz="1600" b="0" i="0" u="none" strike="noStrike" kern="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и Е</a:t>
            </a:r>
            <a:r>
              <a:rPr kumimoji="0" lang="en-US" sz="1600" b="0" i="0" u="none" strike="noStrike" kern="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CB/2002/07</a:t>
            </a:r>
            <a:r>
              <a:rPr kumimoji="0" lang="en-US"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a:t>
            </a:r>
            <a:endParaRPr kumimoji="0" lang="mk-MK" sz="1600" b="0" i="0" u="none" strike="noStrike" kern="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marL="342900" marR="0" lvl="0" indent="-342900" algn="just"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mk-MK" sz="1600" b="0" i="0" u="none" strike="noStrike" kern="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Регулатива ЕЦБ/2007/8 – која што се однесува на средствата и обврските на инвестиционите фондови</a:t>
            </a:r>
            <a:r>
              <a:rPr kumimoji="0" lang="en-US" sz="1600" b="0" i="0" u="none" strike="noStrike" kern="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a:t>
            </a:r>
            <a:endParaRPr kumimoji="0" lang="mk-MK" sz="1600" b="0" i="0" u="none" strike="noStrike" kern="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marL="342900" marR="0" lvl="0" indent="-342900" algn="just"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mk-MK" sz="1600" b="0" i="0" u="none" strike="noStrike" kern="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Регулатива </a:t>
            </a:r>
            <a:r>
              <a:rPr kumimoji="0" lang="en-US" sz="1600" b="0" i="0" u="none" strike="noStrike" kern="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ECB/2002/7</a:t>
            </a:r>
            <a:r>
              <a:rPr kumimoji="0" lang="en-US"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 </a:t>
            </a:r>
            <a:r>
              <a:rPr kumimoji="0" lang="mk-MK" sz="1600" b="1"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‘ESA 95’</a:t>
            </a:r>
            <a:r>
              <a:rPr kumimoji="0" lang="en-US" sz="1600" b="1"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 </a:t>
            </a:r>
            <a:r>
              <a:rPr kumimoji="0" lang="mk-MK"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која што се однесува на статистичките стандарди на Заедницата содржани во Европскиот систем на национални и регионални сметки</a:t>
            </a:r>
            <a:r>
              <a:rPr kumimoji="0" lang="en-US" sz="16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a:t>
            </a:r>
            <a:endParaRPr kumimoji="0" lang="mk-MK" sz="1600" b="0" i="0" u="none" strike="noStrike" kern="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marL="342900" marR="0" lvl="0" indent="-342900" algn="just"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mk-MK" sz="1600" b="0" i="0" u="none" strike="noStrike" kern="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Регулативата за осигурителните компании на ЕУ </a:t>
            </a:r>
            <a:r>
              <a:rPr kumimoji="0" lang="en-US" sz="1600" b="0" i="0" u="none" strike="noStrike" kern="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e</a:t>
            </a:r>
            <a:r>
              <a:rPr kumimoji="0" lang="mk-MK" sz="1600" b="0" i="0" u="none" strike="noStrike" kern="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во тек на изработка.</a:t>
            </a:r>
            <a:endParaRPr kumimoji="0" lang="ru-RU" sz="18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a:p>
            <a:pPr marL="342900" marR="0" lvl="0" indent="-342900" algn="l" defTabSz="914400" rtl="0" eaLnBrk="1" fontAlgn="base" latinLnBrk="0" hangingPunct="1">
              <a:lnSpc>
                <a:spcPct val="80000"/>
              </a:lnSpc>
              <a:spcBef>
                <a:spcPct val="20000"/>
              </a:spcBef>
              <a:spcAft>
                <a:spcPct val="0"/>
              </a:spcAft>
              <a:buClr>
                <a:srgbClr val="F2B300"/>
              </a:buClr>
              <a:buSzTx/>
              <a:buFont typeface="Wingdings" pitchFamily="2" charset="2"/>
              <a:buChar char="§"/>
              <a:tabLst/>
              <a:defRPr/>
            </a:pPr>
            <a:endParaRPr kumimoji="0" lang="mk-MK"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2B300"/>
              </a:buClr>
              <a:buSzTx/>
              <a:buFont typeface="Wingdings" pitchFamily="2" charset="2"/>
              <a:buChar char="§"/>
              <a:tabLst/>
              <a:defRPr/>
            </a:pPr>
            <a:endParaRPr kumimoji="0" lang="mk-MK"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2B300"/>
              </a:buClr>
              <a:buSzTx/>
              <a:buFont typeface="Wingdings" pitchFamily="2" charset="2"/>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6" name="Footer Placeholder 4"/>
          <p:cNvSpPr>
            <a:spLocks noGrp="1"/>
          </p:cNvSpPr>
          <p:nvPr>
            <p:ph type="ftr" sz="quarter" idx="11"/>
          </p:nvPr>
        </p:nvSpPr>
        <p:spPr>
          <a:xfrm>
            <a:off x="685800" y="64008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990600"/>
            <a:ext cx="8991600" cy="3810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3200" b="1" u="sng" dirty="0" smtClean="0">
                <a:latin typeface="Tahoma" pitchFamily="34" charset="0"/>
                <a:cs typeface="Tahoma" pitchFamily="34" charset="0"/>
              </a:rPr>
              <a:t> </a:t>
            </a:r>
            <a:r>
              <a:rPr lang="mk-MK" sz="2000" b="1" u="sng" dirty="0" smtClean="0">
                <a:latin typeface="Tahoma" pitchFamily="34" charset="0"/>
                <a:cs typeface="Tahoma" pitchFamily="34" charset="0"/>
              </a:rPr>
              <a:t>Национална правна рамка</a:t>
            </a:r>
            <a:r>
              <a:rPr lang="en-US" sz="3200" u="sng" dirty="0" smtClean="0">
                <a:solidFill>
                  <a:srgbClr val="002060"/>
                </a:solidFill>
                <a:latin typeface="Tahoma" pitchFamily="34" charset="0"/>
                <a:cs typeface="Tahoma" pitchFamily="34" charset="0"/>
              </a:rPr>
              <a:t/>
            </a:r>
            <a:br>
              <a:rPr lang="en-US" sz="3200" u="sng" dirty="0" smtClean="0">
                <a:solidFill>
                  <a:srgbClr val="002060"/>
                </a:solidFill>
                <a:latin typeface="Tahoma" pitchFamily="34" charset="0"/>
                <a:cs typeface="Tahoma" pitchFamily="34" charset="0"/>
              </a:rPr>
            </a:br>
            <a:endParaRPr lang="en-US" sz="3200" u="sng" dirty="0" smtClean="0">
              <a:solidFill>
                <a:srgbClr val="002060"/>
              </a:solidFill>
              <a:latin typeface="Tahoma" pitchFamily="34" charset="0"/>
              <a:cs typeface="Tahoma" pitchFamily="34" charset="0"/>
            </a:endParaRPr>
          </a:p>
        </p:txBody>
      </p:sp>
      <p:sp>
        <p:nvSpPr>
          <p:cNvPr id="3075" name="Rectangle 5"/>
          <p:cNvSpPr>
            <a:spLocks noGrp="1" noChangeArrowheads="1"/>
          </p:cNvSpPr>
          <p:nvPr>
            <p:ph type="body" idx="1"/>
          </p:nvPr>
        </p:nvSpPr>
        <p:spPr>
          <a:xfrm>
            <a:off x="152400" y="1524000"/>
            <a:ext cx="8686800" cy="3886200"/>
          </a:xfrm>
        </p:spPr>
        <p:txBody>
          <a:bodyPr/>
          <a:lstStyle/>
          <a:p>
            <a:pPr algn="just" eaLnBrk="1" hangingPunct="1">
              <a:lnSpc>
                <a:spcPct val="80000"/>
              </a:lnSpc>
              <a:buFont typeface="Wingdings" pitchFamily="2" charset="2"/>
              <a:buChar char="Ø"/>
            </a:pPr>
            <a:r>
              <a:rPr lang="en-US" sz="1800" dirty="0" err="1" smtClean="0">
                <a:latin typeface="Tahoma" pitchFamily="34" charset="0"/>
                <a:cs typeface="Tahoma" pitchFamily="34" charset="0"/>
              </a:rPr>
              <a:t>Закон</a:t>
            </a:r>
            <a:r>
              <a:rPr lang="en-US" sz="1800" dirty="0" smtClean="0">
                <a:latin typeface="Tahoma" pitchFamily="34" charset="0"/>
                <a:cs typeface="Tahoma" pitchFamily="34" charset="0"/>
              </a:rPr>
              <a:t> за Народната банка на Република Македонија</a:t>
            </a:r>
            <a:r>
              <a:rPr lang="mk-MK" sz="1800" dirty="0" smtClean="0">
                <a:latin typeface="Tahoma" pitchFamily="34" charset="0"/>
                <a:cs typeface="Tahoma" pitchFamily="34" charset="0"/>
              </a:rPr>
              <a:t>, </a:t>
            </a:r>
            <a:r>
              <a:rPr lang="en-US" sz="1800" dirty="0" smtClean="0">
                <a:latin typeface="Tahoma" pitchFamily="34" charset="0"/>
                <a:cs typeface="Tahoma" pitchFamily="34" charset="0"/>
              </a:rPr>
              <a:t>(„Службен весник на Република Македонија" бр. 158/10 </a:t>
            </a:r>
            <a:r>
              <a:rPr lang="mk-MK" sz="1800" dirty="0" smtClean="0">
                <a:latin typeface="Tahoma" pitchFamily="34" charset="0"/>
                <a:cs typeface="Tahoma" pitchFamily="34" charset="0"/>
              </a:rPr>
              <a:t>и бр.</a:t>
            </a:r>
            <a:r>
              <a:rPr lang="en-US" sz="1800" dirty="0" smtClean="0">
                <a:latin typeface="Tahoma" pitchFamily="34" charset="0"/>
                <a:cs typeface="Tahoma" pitchFamily="34" charset="0"/>
              </a:rPr>
              <a:t>123/12);</a:t>
            </a:r>
          </a:p>
          <a:p>
            <a:pPr>
              <a:buFont typeface="Wingdings" pitchFamily="2" charset="2"/>
              <a:buChar char="Ø"/>
            </a:pPr>
            <a:endParaRPr lang="mk-MK" sz="1800" dirty="0" smtClean="0">
              <a:latin typeface="Tahoma" pitchFamily="34" charset="0"/>
              <a:cs typeface="Tahoma" pitchFamily="34" charset="0"/>
            </a:endParaRPr>
          </a:p>
          <a:p>
            <a:pPr algn="just" eaLnBrk="1" hangingPunct="1">
              <a:lnSpc>
                <a:spcPct val="80000"/>
              </a:lnSpc>
              <a:buFont typeface="Wingdings" pitchFamily="2" charset="2"/>
              <a:buChar char="Ø"/>
            </a:pPr>
            <a:r>
              <a:rPr lang="mk-MK" sz="1800" dirty="0" smtClean="0">
                <a:latin typeface="Tahoma" pitchFamily="34" charset="0"/>
                <a:cs typeface="Tahoma" pitchFamily="34" charset="0"/>
              </a:rPr>
              <a:t>Одлука и Измена на Одлуката </a:t>
            </a:r>
            <a:r>
              <a:rPr lang="en-US" sz="1800" dirty="0" err="1" smtClean="0">
                <a:latin typeface="Tahoma" pitchFamily="34" charset="0"/>
                <a:cs typeface="Tahoma" pitchFamily="34" charset="0"/>
              </a:rPr>
              <a:t>за</a:t>
            </a:r>
            <a:r>
              <a:rPr lang="en-US" sz="1800" dirty="0" smtClean="0">
                <a:latin typeface="Tahoma" pitchFamily="34" charset="0"/>
                <a:cs typeface="Tahoma" pitchFamily="34" charset="0"/>
              </a:rPr>
              <a:t> </a:t>
            </a:r>
            <a:r>
              <a:rPr lang="mk-MK" sz="1800" dirty="0" smtClean="0">
                <a:latin typeface="Tahoma" pitchFamily="34" charset="0"/>
                <a:cs typeface="Tahoma" pitchFamily="34" charset="0"/>
              </a:rPr>
              <a:t>начинот, формата и роковите за доставување на статистички податоци и информации </a:t>
            </a:r>
            <a:r>
              <a:rPr lang="en-US" sz="1800" dirty="0" smtClean="0">
                <a:latin typeface="Tahoma" pitchFamily="34" charset="0"/>
                <a:cs typeface="Tahoma" pitchFamily="34" charset="0"/>
              </a:rPr>
              <a:t>за средствата и обврските на </a:t>
            </a:r>
            <a:r>
              <a:rPr lang="mk-MK" sz="1800" dirty="0" smtClean="0">
                <a:latin typeface="Tahoma" pitchFamily="34" charset="0"/>
                <a:cs typeface="Tahoma" pitchFamily="34" charset="0"/>
              </a:rPr>
              <a:t>останатите финансиски институции („Службен весник на Република Македонија“ бр. 91/11 и 121/13)</a:t>
            </a:r>
            <a:r>
              <a:rPr lang="en-US" sz="1800" dirty="0" smtClean="0">
                <a:latin typeface="Tahoma" pitchFamily="34" charset="0"/>
                <a:cs typeface="Tahoma" pitchFamily="34" charset="0"/>
              </a:rPr>
              <a:t>;</a:t>
            </a:r>
          </a:p>
          <a:p>
            <a:pPr algn="just" eaLnBrk="1" hangingPunct="1">
              <a:lnSpc>
                <a:spcPct val="80000"/>
              </a:lnSpc>
              <a:buNone/>
            </a:pPr>
            <a:endParaRPr lang="mk-MK" sz="1800" dirty="0" smtClean="0">
              <a:latin typeface="Tahoma" pitchFamily="34" charset="0"/>
              <a:cs typeface="Tahoma" pitchFamily="34" charset="0"/>
            </a:endParaRPr>
          </a:p>
          <a:p>
            <a:pPr algn="just" eaLnBrk="1" hangingPunct="1">
              <a:lnSpc>
                <a:spcPct val="80000"/>
              </a:lnSpc>
              <a:buFont typeface="Wingdings" pitchFamily="2" charset="2"/>
              <a:buChar char="Ø"/>
            </a:pPr>
            <a:r>
              <a:rPr lang="mk-MK" sz="1800" dirty="0" smtClean="0">
                <a:latin typeface="Tahoma" pitchFamily="34" charset="0"/>
                <a:cs typeface="Tahoma" pitchFamily="34" charset="0"/>
              </a:rPr>
              <a:t>Упатство и Измена на Упатство за начинот, формата и образецот за известување за средствата и обврските на останатите финансиски институции („Службен весник на Република Македонија“ бр. </a:t>
            </a:r>
            <a:r>
              <a:rPr lang="en-US" sz="1800" dirty="0" smtClean="0">
                <a:latin typeface="Tahoma" pitchFamily="34" charset="0"/>
                <a:cs typeface="Tahoma" pitchFamily="34" charset="0"/>
              </a:rPr>
              <a:t>157</a:t>
            </a:r>
            <a:r>
              <a:rPr lang="mk-MK" sz="1800" dirty="0" smtClean="0">
                <a:latin typeface="Tahoma" pitchFamily="34" charset="0"/>
                <a:cs typeface="Tahoma" pitchFamily="34" charset="0"/>
              </a:rPr>
              <a:t>/11 и </a:t>
            </a:r>
            <a:r>
              <a:rPr lang="en-US" sz="1800" smtClean="0">
                <a:latin typeface="Tahoma" pitchFamily="34" charset="0"/>
                <a:cs typeface="Tahoma" pitchFamily="34" charset="0"/>
              </a:rPr>
              <a:t>165</a:t>
            </a:r>
            <a:r>
              <a:rPr lang="mk-MK" sz="1800" smtClean="0">
                <a:latin typeface="Tahoma" pitchFamily="34" charset="0"/>
                <a:cs typeface="Tahoma" pitchFamily="34" charset="0"/>
              </a:rPr>
              <a:t>/13</a:t>
            </a:r>
            <a:r>
              <a:rPr lang="mk-MK" sz="1800" dirty="0" smtClean="0">
                <a:latin typeface="Tahoma" pitchFamily="34" charset="0"/>
                <a:cs typeface="Tahoma" pitchFamily="34" charset="0"/>
              </a:rPr>
              <a:t>)</a:t>
            </a:r>
            <a:r>
              <a:rPr lang="en-US" sz="1800" dirty="0" smtClean="0">
                <a:latin typeface="Tahoma" pitchFamily="34" charset="0"/>
                <a:cs typeface="Tahoma" pitchFamily="34" charset="0"/>
              </a:rPr>
              <a:t>.</a:t>
            </a:r>
          </a:p>
          <a:p>
            <a:pPr algn="just" eaLnBrk="1" hangingPunct="1">
              <a:lnSpc>
                <a:spcPct val="80000"/>
              </a:lnSpc>
              <a:buNone/>
            </a:pPr>
            <a:endParaRPr lang="en-US" sz="1800" dirty="0" smtClean="0">
              <a:latin typeface="Tahoma" pitchFamily="34" charset="0"/>
              <a:cs typeface="Tahoma" pitchFamily="34" charset="0"/>
            </a:endParaRPr>
          </a:p>
          <a:p>
            <a:pPr algn="just" eaLnBrk="1" hangingPunct="1">
              <a:lnSpc>
                <a:spcPct val="80000"/>
              </a:lnSpc>
              <a:buNone/>
            </a:pPr>
            <a:endParaRPr lang="en-US" sz="2400" dirty="0" smtClean="0">
              <a:latin typeface="Tahoma" pitchFamily="34" charset="0"/>
              <a:cs typeface="Tahoma" pitchFamily="34" charset="0"/>
            </a:endParaRPr>
          </a:p>
          <a:p>
            <a:pPr algn="just" eaLnBrk="1" hangingPunct="1">
              <a:lnSpc>
                <a:spcPct val="80000"/>
              </a:lnSpc>
              <a:buClr>
                <a:srgbClr val="F2B300"/>
              </a:buClr>
              <a:buFont typeface="Wingdings" pitchFamily="2" charset="2"/>
              <a:buChar char="§"/>
            </a:pPr>
            <a:endParaRPr lang="mk-MK" sz="2400" dirty="0" smtClean="0"/>
          </a:p>
          <a:p>
            <a:pPr algn="just" eaLnBrk="1" hangingPunct="1">
              <a:lnSpc>
                <a:spcPct val="80000"/>
              </a:lnSpc>
              <a:buClr>
                <a:srgbClr val="F2B300"/>
              </a:buClr>
              <a:buFont typeface="Wingdings" pitchFamily="2" charset="2"/>
              <a:buChar char="§"/>
            </a:pPr>
            <a:endParaRPr lang="mk-MK" sz="2400" dirty="0" smtClean="0"/>
          </a:p>
          <a:p>
            <a:pPr algn="just" eaLnBrk="1" hangingPunct="1">
              <a:lnSpc>
                <a:spcPct val="80000"/>
              </a:lnSpc>
              <a:buClr>
                <a:srgbClr val="F2B300"/>
              </a:buClr>
              <a:buFont typeface="Wingdings" pitchFamily="2" charset="2"/>
              <a:buChar char="§"/>
            </a:pPr>
            <a:endParaRPr lang="en-US" sz="2400" dirty="0" smtClean="0"/>
          </a:p>
          <a:p>
            <a:pPr algn="just" eaLnBrk="1" hangingPunct="1">
              <a:lnSpc>
                <a:spcPct val="80000"/>
              </a:lnSpc>
              <a:buClr>
                <a:srgbClr val="F2B300"/>
              </a:buClr>
              <a:buFont typeface="Wingdings" pitchFamily="2" charset="2"/>
              <a:buChar char="§"/>
            </a:pPr>
            <a:endParaRPr lang="mk-MK" sz="2400" dirty="0" smtClean="0"/>
          </a:p>
          <a:p>
            <a:pPr algn="just" eaLnBrk="1" hangingPunct="1">
              <a:lnSpc>
                <a:spcPct val="80000"/>
              </a:lnSpc>
              <a:buClr>
                <a:srgbClr val="F2B300"/>
              </a:buClr>
              <a:buFont typeface="Wingdings" pitchFamily="2" charset="2"/>
              <a:buChar char="§"/>
            </a:pPr>
            <a:endParaRPr lang="mk-MK" sz="2400" dirty="0" smtClean="0">
              <a:latin typeface="Tahoma" pitchFamily="34" charset="0"/>
              <a:ea typeface="Tahoma" pitchFamily="34" charset="0"/>
              <a:cs typeface="Tahoma" pitchFamily="34" charset="0"/>
            </a:endParaRPr>
          </a:p>
          <a:p>
            <a:pPr algn="just" eaLnBrk="1" hangingPunct="1">
              <a:lnSpc>
                <a:spcPct val="80000"/>
              </a:lnSpc>
              <a:buClr>
                <a:srgbClr val="F2B300"/>
              </a:buClr>
              <a:buNone/>
            </a:pPr>
            <a:endParaRPr lang="mk-MK" sz="2400" dirty="0" smtClean="0"/>
          </a:p>
        </p:txBody>
      </p:sp>
      <p:sp>
        <p:nvSpPr>
          <p:cNvPr id="3076" name="Slide Number Placeholder 3"/>
          <p:cNvSpPr>
            <a:spLocks noGrp="1"/>
          </p:cNvSpPr>
          <p:nvPr>
            <p:ph type="sldNum" sz="quarter" idx="12"/>
          </p:nvPr>
        </p:nvSpPr>
        <p:spPr>
          <a:noFill/>
        </p:spPr>
        <p:txBody>
          <a:bodyPr/>
          <a:lstStyle/>
          <a:p>
            <a:fld id="{F15B87A0-B3BA-4061-A146-956C3B0F9912}" type="slidenum">
              <a:rPr lang="en-US" smtClean="0"/>
              <a:pPr/>
              <a:t>6</a:t>
            </a:fld>
            <a:endParaRPr lang="en-US" dirty="0" smtClean="0"/>
          </a:p>
        </p:txBody>
      </p:sp>
      <p:sp>
        <p:nvSpPr>
          <p:cNvPr id="5" name="Footer Placeholder 4"/>
          <p:cNvSpPr>
            <a:spLocks noGrp="1"/>
          </p:cNvSpPr>
          <p:nvPr>
            <p:ph type="ftr" sz="quarter" idx="11"/>
          </p:nvPr>
        </p:nvSpPr>
        <p:spPr>
          <a:xfrm>
            <a:off x="685800" y="64008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p:cNvSpPr>
            <a:spLocks noGrp="1" noChangeArrowheads="1"/>
          </p:cNvSpPr>
          <p:nvPr>
            <p:ph type="body" idx="1"/>
          </p:nvPr>
        </p:nvSpPr>
        <p:spPr>
          <a:xfrm>
            <a:off x="228600" y="1295400"/>
            <a:ext cx="8686800" cy="4800600"/>
          </a:xfrm>
        </p:spPr>
        <p:txBody>
          <a:bodyPr/>
          <a:lstStyle/>
          <a:p>
            <a:pPr algn="just" eaLnBrk="1" hangingPunct="1">
              <a:lnSpc>
                <a:spcPct val="80000"/>
              </a:lnSpc>
              <a:buClr>
                <a:srgbClr val="F2B300"/>
              </a:buClr>
              <a:buNone/>
            </a:pPr>
            <a:r>
              <a:rPr lang="mk-MK" sz="2000" dirty="0" smtClean="0">
                <a:latin typeface="Tahoma" pitchFamily="34" charset="0"/>
                <a:cs typeface="Tahoma" pitchFamily="34" charset="0"/>
              </a:rPr>
              <a:t>	</a:t>
            </a:r>
            <a:r>
              <a:rPr lang="mk-MK" sz="1600" dirty="0" smtClean="0">
                <a:latin typeface="Tahoma" pitchFamily="34" charset="0"/>
                <a:cs typeface="Tahoma" pitchFamily="34" charset="0"/>
              </a:rPr>
              <a:t>Воведувањето на известувањето за податоци за статистиката на останатите финансиски институции се спроведе во 2 фази.</a:t>
            </a:r>
          </a:p>
          <a:p>
            <a:pPr algn="just" eaLnBrk="1" hangingPunct="1">
              <a:lnSpc>
                <a:spcPct val="80000"/>
              </a:lnSpc>
              <a:buClr>
                <a:srgbClr val="F2B300"/>
              </a:buClr>
              <a:buNone/>
            </a:pPr>
            <a:r>
              <a:rPr lang="mk-MK" sz="1600" dirty="0" smtClean="0">
                <a:latin typeface="Tahoma" pitchFamily="34" charset="0"/>
                <a:cs typeface="Tahoma" pitchFamily="34" charset="0"/>
              </a:rPr>
              <a:t>	</a:t>
            </a:r>
          </a:p>
          <a:p>
            <a:pPr algn="just" eaLnBrk="1" hangingPunct="1">
              <a:lnSpc>
                <a:spcPct val="80000"/>
              </a:lnSpc>
              <a:buClr>
                <a:srgbClr val="F2B300"/>
              </a:buClr>
              <a:buNone/>
            </a:pPr>
            <a:r>
              <a:rPr lang="mk-MK" sz="1600" b="1" dirty="0" smtClean="0">
                <a:latin typeface="Tahoma" pitchFamily="34" charset="0"/>
                <a:cs typeface="Tahoma" pitchFamily="34" charset="0"/>
              </a:rPr>
              <a:t>	Прва фаза:</a:t>
            </a:r>
          </a:p>
          <a:p>
            <a:pPr algn="just" eaLnBrk="1" hangingPunct="1">
              <a:lnSpc>
                <a:spcPct val="80000"/>
              </a:lnSpc>
              <a:buClr>
                <a:srgbClr val="F2B300"/>
              </a:buClr>
              <a:buNone/>
            </a:pPr>
            <a:r>
              <a:rPr lang="mk-MK" sz="1600" dirty="0" smtClean="0">
                <a:latin typeface="Tahoma" pitchFamily="34" charset="0"/>
                <a:cs typeface="Tahoma" pitchFamily="34" charset="0"/>
              </a:rPr>
              <a:t>1. 	Дефинирање на извор на податоци и идентификување на известувачи кои ќе се опфатат во известувањето </a:t>
            </a:r>
            <a:r>
              <a:rPr lang="mk-MK" sz="1600" dirty="0" err="1" smtClean="0">
                <a:latin typeface="Tahoma" pitchFamily="34" charset="0"/>
                <a:cs typeface="Tahoma" pitchFamily="34" charset="0"/>
              </a:rPr>
              <a:t>еОФИ</a:t>
            </a:r>
            <a:r>
              <a:rPr lang="mk-MK" sz="1600" dirty="0" smtClean="0">
                <a:latin typeface="Tahoma" pitchFamily="34" charset="0"/>
                <a:cs typeface="Tahoma" pitchFamily="34" charset="0"/>
              </a:rPr>
              <a:t>.</a:t>
            </a:r>
          </a:p>
          <a:p>
            <a:pPr algn="just" eaLnBrk="1" hangingPunct="1">
              <a:lnSpc>
                <a:spcPct val="80000"/>
              </a:lnSpc>
              <a:buClr>
                <a:srgbClr val="F2B300"/>
              </a:buClr>
              <a:buNone/>
            </a:pPr>
            <a:r>
              <a:rPr lang="mk-MK" sz="1600" dirty="0" smtClean="0">
                <a:latin typeface="Tahoma" pitchFamily="34" charset="0"/>
                <a:cs typeface="Tahoma" pitchFamily="34" charset="0"/>
              </a:rPr>
              <a:t>2. 	Дефинирање на </a:t>
            </a:r>
            <a:r>
              <a:rPr lang="mk-MK" sz="1600" dirty="0" err="1" smtClean="0">
                <a:latin typeface="Tahoma" pitchFamily="34" charset="0"/>
                <a:cs typeface="Tahoma" pitchFamily="34" charset="0"/>
              </a:rPr>
              <a:t>извештајните</a:t>
            </a:r>
            <a:r>
              <a:rPr lang="mk-MK" sz="1600" dirty="0" smtClean="0">
                <a:latin typeface="Tahoma" pitchFamily="34" charset="0"/>
                <a:cs typeface="Tahoma" pitchFamily="34" charset="0"/>
              </a:rPr>
              <a:t> форми: Пропишан е прашалник - образец ОФИ за известување податоци согласно со стандардизираната </a:t>
            </a:r>
            <a:r>
              <a:rPr lang="mk-MK" sz="1600" dirty="0" err="1" smtClean="0">
                <a:latin typeface="Tahoma" pitchFamily="34" charset="0"/>
                <a:cs typeface="Tahoma" pitchFamily="34" charset="0"/>
              </a:rPr>
              <a:t>извештајна</a:t>
            </a:r>
            <a:r>
              <a:rPr lang="mk-MK" sz="1600" dirty="0" smtClean="0">
                <a:latin typeface="Tahoma" pitchFamily="34" charset="0"/>
                <a:cs typeface="Tahoma" pitchFamily="34" charset="0"/>
              </a:rPr>
              <a:t> форма 4СР–Биланс на останатите финансиски институции, на ММФ и прилагоден кон </a:t>
            </a:r>
            <a:r>
              <a:rPr lang="ru-RU" sz="1600" dirty="0" smtClean="0">
                <a:latin typeface="Tahoma" pitchFamily="34" charset="0"/>
                <a:cs typeface="Tahoma" pitchFamily="34" charset="0"/>
              </a:rPr>
              <a:t>класификацијата на финансиските средства и обврски според Е</a:t>
            </a:r>
            <a:r>
              <a:rPr lang="en-US" sz="1600" dirty="0" smtClean="0">
                <a:latin typeface="Tahoma" pitchFamily="34" charset="0"/>
                <a:cs typeface="Tahoma" pitchFamily="34" charset="0"/>
              </a:rPr>
              <a:t>SA</a:t>
            </a:r>
            <a:r>
              <a:rPr lang="ru-RU" sz="1600" dirty="0" smtClean="0">
                <a:latin typeface="Tahoma" pitchFamily="34" charset="0"/>
                <a:cs typeface="Tahoma" pitchFamily="34" charset="0"/>
              </a:rPr>
              <a:t>95</a:t>
            </a:r>
            <a:r>
              <a:rPr lang="mk-MK" sz="1600" dirty="0" smtClean="0">
                <a:latin typeface="Tahoma" pitchFamily="34" charset="0"/>
                <a:cs typeface="Tahoma" pitchFamily="34" charset="0"/>
              </a:rPr>
              <a:t>.</a:t>
            </a:r>
          </a:p>
          <a:p>
            <a:pPr algn="just" eaLnBrk="1" hangingPunct="1">
              <a:lnSpc>
                <a:spcPct val="80000"/>
              </a:lnSpc>
              <a:buClr>
                <a:srgbClr val="F2B300"/>
              </a:buClr>
              <a:buNone/>
            </a:pPr>
            <a:r>
              <a:rPr lang="mk-MK" sz="1600" dirty="0" smtClean="0">
                <a:latin typeface="Tahoma" pitchFamily="34" charset="0"/>
                <a:cs typeface="Tahoma" pitchFamily="34" charset="0"/>
              </a:rPr>
              <a:t>3. 	Усвојување на </a:t>
            </a:r>
            <a:r>
              <a:rPr lang="mk-MK" sz="1600" dirty="0" err="1" smtClean="0">
                <a:latin typeface="Tahoma" pitchFamily="34" charset="0"/>
                <a:cs typeface="Tahoma" pitchFamily="34" charset="0"/>
              </a:rPr>
              <a:t>подзаконските</a:t>
            </a:r>
            <a:r>
              <a:rPr lang="mk-MK" sz="1600" dirty="0" smtClean="0">
                <a:latin typeface="Tahoma" pitchFamily="34" charset="0"/>
                <a:cs typeface="Tahoma" pitchFamily="34" charset="0"/>
              </a:rPr>
              <a:t> акти за известување – одлука, упатство и образец.</a:t>
            </a:r>
          </a:p>
          <a:p>
            <a:pPr algn="just" eaLnBrk="1" hangingPunct="1">
              <a:lnSpc>
                <a:spcPct val="80000"/>
              </a:lnSpc>
              <a:buClr>
                <a:srgbClr val="F2B300"/>
              </a:buClr>
              <a:buNone/>
            </a:pPr>
            <a:r>
              <a:rPr lang="mk-MK" sz="1600" dirty="0" smtClean="0">
                <a:latin typeface="Tahoma" pitchFamily="34" charset="0"/>
                <a:cs typeface="Tahoma" pitchFamily="34" charset="0"/>
              </a:rPr>
              <a:t>4. 	Пишани инструкции за известување и друга документација: Изготвено е Упатството и методологијата за пополнување на </a:t>
            </a:r>
            <a:r>
              <a:rPr lang="mk-MK" sz="1600" dirty="0" err="1" smtClean="0">
                <a:latin typeface="Tahoma" pitchFamily="34" charset="0"/>
                <a:cs typeface="Tahoma" pitchFamily="34" charset="0"/>
              </a:rPr>
              <a:t>извештајните</a:t>
            </a:r>
            <a:r>
              <a:rPr lang="mk-MK" sz="1600" dirty="0" smtClean="0">
                <a:latin typeface="Tahoma" pitchFamily="34" charset="0"/>
                <a:cs typeface="Tahoma" pitchFamily="34" charset="0"/>
              </a:rPr>
              <a:t> форми кои се базираат на методолошките објаснувања пропишани во прирачниците на ММФ и </a:t>
            </a:r>
            <a:r>
              <a:rPr lang="en-US" sz="1600" dirty="0" smtClean="0">
                <a:latin typeface="Tahoma" pitchFamily="34" charset="0"/>
                <a:cs typeface="Tahoma" pitchFamily="34" charset="0"/>
              </a:rPr>
              <a:t>ESA95</a:t>
            </a:r>
            <a:r>
              <a:rPr lang="mk-MK" sz="1600" dirty="0" smtClean="0">
                <a:latin typeface="Tahoma" pitchFamily="34" charset="0"/>
                <a:cs typeface="Tahoma" pitchFamily="34" charset="0"/>
              </a:rPr>
              <a:t>. </a:t>
            </a:r>
          </a:p>
          <a:p>
            <a:pPr algn="just" eaLnBrk="1" hangingPunct="1">
              <a:lnSpc>
                <a:spcPct val="80000"/>
              </a:lnSpc>
              <a:buClr>
                <a:srgbClr val="F2B300"/>
              </a:buClr>
              <a:buNone/>
            </a:pPr>
            <a:r>
              <a:rPr lang="mk-MK" sz="1600" dirty="0" smtClean="0">
                <a:latin typeface="Tahoma" pitchFamily="34" charset="0"/>
                <a:cs typeface="Tahoma" pitchFamily="34" charset="0"/>
              </a:rPr>
              <a:t>5. Презентација и обука на известувачите – организирани обуки за останатите финансиски институции со цел да им се обезбедат доволно информации за пополнување на прашалникот со цел точно и навремено известување за потребите на монетарната статистика и статистиката на финансиски сметки.</a:t>
            </a:r>
          </a:p>
          <a:p>
            <a:pPr algn="just" eaLnBrk="1" hangingPunct="1">
              <a:lnSpc>
                <a:spcPct val="80000"/>
              </a:lnSpc>
              <a:buClr>
                <a:srgbClr val="F2B300"/>
              </a:buClr>
              <a:buNone/>
            </a:pPr>
            <a:r>
              <a:rPr lang="mk-MK" sz="1600" dirty="0" smtClean="0">
                <a:latin typeface="Tahoma" pitchFamily="34" charset="0"/>
                <a:cs typeface="Tahoma" pitchFamily="34" charset="0"/>
              </a:rPr>
              <a:t>6. Техничка поддршка – обезбедување канал за комуникација помеѓу останатите финансиски институции и централната банка за имплементирање на </a:t>
            </a:r>
            <a:r>
              <a:rPr lang="mk-MK" sz="1600" dirty="0" err="1" smtClean="0">
                <a:latin typeface="Tahoma" pitchFamily="34" charset="0"/>
                <a:cs typeface="Tahoma" pitchFamily="34" charset="0"/>
              </a:rPr>
              <a:t>извештајниот</a:t>
            </a:r>
            <a:r>
              <a:rPr lang="mk-MK" sz="1600" dirty="0" smtClean="0">
                <a:latin typeface="Tahoma" pitchFamily="34" charset="0"/>
                <a:cs typeface="Tahoma" pitchFamily="34" charset="0"/>
              </a:rPr>
              <a:t> систем. </a:t>
            </a:r>
          </a:p>
          <a:p>
            <a:pPr algn="just" eaLnBrk="1" hangingPunct="1">
              <a:lnSpc>
                <a:spcPct val="80000"/>
              </a:lnSpc>
              <a:buClr>
                <a:srgbClr val="F2B300"/>
              </a:buClr>
              <a:buNone/>
            </a:pPr>
            <a:endParaRPr lang="mk-MK" sz="2400" dirty="0" smtClean="0"/>
          </a:p>
          <a:p>
            <a:pPr algn="just" eaLnBrk="1" hangingPunct="1">
              <a:lnSpc>
                <a:spcPct val="80000"/>
              </a:lnSpc>
              <a:buClr>
                <a:srgbClr val="F2B300"/>
              </a:buClr>
              <a:buNone/>
            </a:pPr>
            <a:endParaRPr lang="en-US" sz="2400" dirty="0" smtClean="0"/>
          </a:p>
          <a:p>
            <a:pPr algn="just" eaLnBrk="1" hangingPunct="1">
              <a:lnSpc>
                <a:spcPct val="80000"/>
              </a:lnSpc>
              <a:buClr>
                <a:srgbClr val="F2B300"/>
              </a:buClr>
              <a:buFont typeface="Wingdings" pitchFamily="2" charset="2"/>
              <a:buChar char="§"/>
            </a:pPr>
            <a:endParaRPr lang="mk-MK" sz="2400" dirty="0" smtClean="0"/>
          </a:p>
          <a:p>
            <a:pPr algn="just" eaLnBrk="1" hangingPunct="1">
              <a:lnSpc>
                <a:spcPct val="80000"/>
              </a:lnSpc>
              <a:buClr>
                <a:srgbClr val="F2B300"/>
              </a:buClr>
              <a:buFont typeface="Wingdings" pitchFamily="2" charset="2"/>
              <a:buChar char="§"/>
            </a:pPr>
            <a:endParaRPr lang="mk-MK" sz="2400" dirty="0" smtClean="0">
              <a:latin typeface="Tahoma" pitchFamily="34" charset="0"/>
              <a:ea typeface="Tahoma" pitchFamily="34" charset="0"/>
              <a:cs typeface="Tahoma" pitchFamily="34" charset="0"/>
            </a:endParaRPr>
          </a:p>
          <a:p>
            <a:pPr algn="just" eaLnBrk="1" hangingPunct="1">
              <a:lnSpc>
                <a:spcPct val="80000"/>
              </a:lnSpc>
              <a:buClr>
                <a:srgbClr val="F2B300"/>
              </a:buClr>
              <a:buNone/>
            </a:pPr>
            <a:endParaRPr lang="mk-MK" sz="2400" dirty="0" smtClean="0"/>
          </a:p>
        </p:txBody>
      </p:sp>
      <p:sp>
        <p:nvSpPr>
          <p:cNvPr id="3076" name="Slide Number Placeholder 3"/>
          <p:cNvSpPr>
            <a:spLocks noGrp="1"/>
          </p:cNvSpPr>
          <p:nvPr>
            <p:ph type="sldNum" sz="quarter" idx="12"/>
          </p:nvPr>
        </p:nvSpPr>
        <p:spPr>
          <a:noFill/>
        </p:spPr>
        <p:txBody>
          <a:bodyPr/>
          <a:lstStyle/>
          <a:p>
            <a:fld id="{F15B87A0-B3BA-4061-A146-956C3B0F9912}" type="slidenum">
              <a:rPr lang="en-US" smtClean="0"/>
              <a:pPr/>
              <a:t>7</a:t>
            </a:fld>
            <a:endParaRPr lang="en-US" dirty="0" smtClean="0"/>
          </a:p>
        </p:txBody>
      </p:sp>
      <p:sp>
        <p:nvSpPr>
          <p:cNvPr id="5" name="Rectangle 4"/>
          <p:cNvSpPr txBox="1">
            <a:spLocks noChangeArrowheads="1"/>
          </p:cNvSpPr>
          <p:nvPr/>
        </p:nvSpPr>
        <p:spPr bwMode="auto">
          <a:xfrm>
            <a:off x="457200" y="91440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defRPr/>
            </a:pPr>
            <a:r>
              <a:rPr lang="mk-MK" sz="2000" b="1" u="sng" kern="0" dirty="0" smtClean="0">
                <a:solidFill>
                  <a:schemeClr val="tx2"/>
                </a:solidFill>
                <a:latin typeface="Tahoma" pitchFamily="34" charset="0"/>
                <a:ea typeface="+mj-ea"/>
                <a:cs typeface="Tahoma" pitchFamily="34" charset="0"/>
              </a:rPr>
              <a:t>Воведување на ОФИ статистика – фази на имплементирање</a:t>
            </a:r>
            <a:endParaRPr lang="en-US" sz="2000" b="1" u="sng" kern="0" dirty="0" smtClean="0">
              <a:solidFill>
                <a:schemeClr val="tx2"/>
              </a:solidFill>
              <a:latin typeface="Tahoma" pitchFamily="34" charset="0"/>
              <a:ea typeface="+mj-ea"/>
              <a:cs typeface="Tahoma"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1" i="0" u="sng" strike="noStrike" kern="0" cap="none" spc="0" normalizeH="0" baseline="0" noProof="0" dirty="0" smtClean="0">
              <a:ln>
                <a:noFill/>
              </a:ln>
              <a:solidFill>
                <a:schemeClr val="tx2"/>
              </a:solidFill>
              <a:effectLst/>
              <a:uLnTx/>
              <a:uFillTx/>
              <a:latin typeface="Tahoma" pitchFamily="34" charset="0"/>
              <a:ea typeface="+mj-ea"/>
              <a:cs typeface="Tahoma" pitchFamily="34" charset="0"/>
            </a:endParaRPr>
          </a:p>
        </p:txBody>
      </p:sp>
      <p:sp>
        <p:nvSpPr>
          <p:cNvPr id="7" name="Footer Placeholder 4"/>
          <p:cNvSpPr>
            <a:spLocks noGrp="1"/>
          </p:cNvSpPr>
          <p:nvPr>
            <p:ph type="ftr" sz="quarter" idx="11"/>
          </p:nvPr>
        </p:nvSpPr>
        <p:spPr>
          <a:xfrm>
            <a:off x="685800" y="64008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p:cNvSpPr>
            <a:spLocks noGrp="1" noChangeArrowheads="1"/>
          </p:cNvSpPr>
          <p:nvPr>
            <p:ph type="body" idx="1"/>
          </p:nvPr>
        </p:nvSpPr>
        <p:spPr>
          <a:xfrm>
            <a:off x="152400" y="1371600"/>
            <a:ext cx="8686800" cy="4648200"/>
          </a:xfrm>
        </p:spPr>
        <p:txBody>
          <a:bodyPr/>
          <a:lstStyle/>
          <a:p>
            <a:pPr algn="just" eaLnBrk="1" hangingPunct="1">
              <a:lnSpc>
                <a:spcPct val="80000"/>
              </a:lnSpc>
              <a:buClr>
                <a:srgbClr val="F2B300"/>
              </a:buClr>
              <a:buNone/>
            </a:pPr>
            <a:r>
              <a:rPr lang="mk-MK" sz="2000" dirty="0" smtClean="0">
                <a:latin typeface="Tahoma" pitchFamily="34" charset="0"/>
                <a:cs typeface="Tahoma" pitchFamily="34" charset="0"/>
              </a:rPr>
              <a:t>	</a:t>
            </a:r>
            <a:r>
              <a:rPr lang="mk-MK" sz="1800" dirty="0" smtClean="0">
                <a:latin typeface="Tahoma" pitchFamily="34" charset="0"/>
                <a:cs typeface="Tahoma" pitchFamily="34" charset="0"/>
              </a:rPr>
              <a:t>Согласно Одлуката </a:t>
            </a:r>
            <a:r>
              <a:rPr lang="en-US" sz="1800" dirty="0" smtClean="0">
                <a:latin typeface="Tahoma" pitchFamily="34" charset="0"/>
                <a:cs typeface="Tahoma" pitchFamily="34" charset="0"/>
              </a:rPr>
              <a:t>за </a:t>
            </a:r>
            <a:r>
              <a:rPr lang="mk-MK" sz="1800" dirty="0" smtClean="0">
                <a:latin typeface="Tahoma" pitchFamily="34" charset="0"/>
                <a:cs typeface="Tahoma" pitchFamily="34" charset="0"/>
              </a:rPr>
              <a:t>начинот, формата и роковите за доставување на статистички податоци и информации </a:t>
            </a:r>
            <a:r>
              <a:rPr lang="en-US" sz="1800" dirty="0" smtClean="0">
                <a:latin typeface="Tahoma" pitchFamily="34" charset="0"/>
                <a:cs typeface="Tahoma" pitchFamily="34" charset="0"/>
              </a:rPr>
              <a:t>за средствата и обврските на </a:t>
            </a:r>
            <a:r>
              <a:rPr lang="mk-MK" sz="1800" dirty="0" smtClean="0">
                <a:latin typeface="Tahoma" pitchFamily="34" charset="0"/>
                <a:cs typeface="Tahoma" pitchFamily="34" charset="0"/>
              </a:rPr>
              <a:t>останатите финансиски институции („Службен весник на Република Македонија“ бр. 91/11) во првата фаза опфатени се 3</a:t>
            </a:r>
            <a:r>
              <a:rPr lang="en-US" sz="1800" dirty="0" smtClean="0">
                <a:latin typeface="Tahoma" pitchFamily="34" charset="0"/>
                <a:cs typeface="Tahoma" pitchFamily="34" charset="0"/>
              </a:rPr>
              <a:t>8</a:t>
            </a:r>
            <a:r>
              <a:rPr lang="mk-MK" sz="1800" dirty="0" smtClean="0">
                <a:latin typeface="Tahoma" pitchFamily="34" charset="0"/>
                <a:cs typeface="Tahoma" pitchFamily="34" charset="0"/>
              </a:rPr>
              <a:t> известувачи од кои:</a:t>
            </a:r>
          </a:p>
          <a:p>
            <a:pPr algn="just" eaLnBrk="1" hangingPunct="1">
              <a:lnSpc>
                <a:spcPct val="80000"/>
              </a:lnSpc>
              <a:buClr>
                <a:srgbClr val="F2B300"/>
              </a:buClr>
              <a:buFont typeface="Wingdings" pitchFamily="2" charset="2"/>
              <a:buChar char="§"/>
            </a:pPr>
            <a:endParaRPr lang="mk-MK" sz="1800" dirty="0" smtClean="0">
              <a:latin typeface="Tahoma" pitchFamily="34" charset="0"/>
              <a:cs typeface="Tahoma" pitchFamily="34" charset="0"/>
            </a:endParaRPr>
          </a:p>
          <a:p>
            <a:pPr algn="just" eaLnBrk="1" hangingPunct="1">
              <a:lnSpc>
                <a:spcPct val="80000"/>
              </a:lnSpc>
              <a:buClr>
                <a:srgbClr val="F2B300"/>
              </a:buClr>
              <a:buNone/>
            </a:pPr>
            <a:r>
              <a:rPr lang="mk-MK" sz="1800" dirty="0" smtClean="0">
                <a:latin typeface="Tahoma" pitchFamily="34" charset="0"/>
                <a:cs typeface="Tahoma" pitchFamily="34" charset="0"/>
              </a:rPr>
              <a:t>		- Инвестициски фондови (1</a:t>
            </a:r>
            <a:r>
              <a:rPr lang="en-US" sz="1800" dirty="0" smtClean="0">
                <a:latin typeface="Tahoma" pitchFamily="34" charset="0"/>
                <a:cs typeface="Tahoma" pitchFamily="34" charset="0"/>
              </a:rPr>
              <a:t>1</a:t>
            </a:r>
            <a:r>
              <a:rPr lang="mk-MK" sz="1800" dirty="0" smtClean="0">
                <a:latin typeface="Tahoma" pitchFamily="34" charset="0"/>
                <a:cs typeface="Tahoma" pitchFamily="34" charset="0"/>
              </a:rPr>
              <a:t>)</a:t>
            </a:r>
          </a:p>
          <a:p>
            <a:pPr algn="just" eaLnBrk="1" hangingPunct="1">
              <a:lnSpc>
                <a:spcPct val="80000"/>
              </a:lnSpc>
              <a:buClr>
                <a:srgbClr val="F2B300"/>
              </a:buClr>
              <a:buNone/>
            </a:pPr>
            <a:r>
              <a:rPr lang="mk-MK" sz="1800" dirty="0" smtClean="0">
                <a:latin typeface="Tahoma" pitchFamily="34" charset="0"/>
                <a:cs typeface="Tahoma" pitchFamily="34" charset="0"/>
              </a:rPr>
              <a:t>		- Осигурителни компании (15)</a:t>
            </a:r>
          </a:p>
          <a:p>
            <a:pPr algn="just" eaLnBrk="1" hangingPunct="1">
              <a:lnSpc>
                <a:spcPct val="80000"/>
              </a:lnSpc>
              <a:buClr>
                <a:srgbClr val="F2B300"/>
              </a:buClr>
              <a:buNone/>
            </a:pPr>
            <a:r>
              <a:rPr lang="mk-MK" sz="1800" dirty="0" smtClean="0">
                <a:latin typeface="Tahoma" pitchFamily="34" charset="0"/>
                <a:cs typeface="Tahoma" pitchFamily="34" charset="0"/>
              </a:rPr>
              <a:t>		- Пензиски фондови (4)</a:t>
            </a:r>
          </a:p>
          <a:p>
            <a:pPr algn="just" eaLnBrk="1" hangingPunct="1">
              <a:lnSpc>
                <a:spcPct val="80000"/>
              </a:lnSpc>
              <a:buClr>
                <a:srgbClr val="F2B300"/>
              </a:buClr>
              <a:buNone/>
            </a:pPr>
            <a:r>
              <a:rPr lang="mk-MK" sz="1800" dirty="0" smtClean="0">
                <a:latin typeface="Tahoma" pitchFamily="34" charset="0"/>
                <a:cs typeface="Tahoma" pitchFamily="34" charset="0"/>
              </a:rPr>
              <a:t>		- Друштвата за управување со инвестициски и пензиски фондови (</a:t>
            </a:r>
            <a:r>
              <a:rPr lang="en-US" sz="1800" dirty="0" smtClean="0">
                <a:latin typeface="Tahoma" pitchFamily="34" charset="0"/>
                <a:cs typeface="Tahoma" pitchFamily="34" charset="0"/>
              </a:rPr>
              <a:t>8</a:t>
            </a:r>
            <a:r>
              <a:rPr lang="mk-MK" sz="1800" dirty="0" smtClean="0">
                <a:latin typeface="Tahoma" pitchFamily="34" charset="0"/>
                <a:cs typeface="Tahoma" pitchFamily="34" charset="0"/>
              </a:rPr>
              <a:t>)</a:t>
            </a:r>
          </a:p>
          <a:p>
            <a:pPr algn="just" eaLnBrk="1" hangingPunct="1">
              <a:lnSpc>
                <a:spcPct val="80000"/>
              </a:lnSpc>
              <a:buClr>
                <a:srgbClr val="F2B300"/>
              </a:buClr>
              <a:buNone/>
            </a:pPr>
            <a:endParaRPr lang="ru-RU" sz="1800" dirty="0" smtClean="0">
              <a:latin typeface="Tahoma" pitchFamily="34" charset="0"/>
              <a:cs typeface="Tahoma" pitchFamily="34" charset="0"/>
            </a:endParaRPr>
          </a:p>
          <a:p>
            <a:pPr algn="just" eaLnBrk="1" hangingPunct="1">
              <a:lnSpc>
                <a:spcPct val="80000"/>
              </a:lnSpc>
              <a:buClr>
                <a:srgbClr val="F2B300"/>
              </a:buClr>
              <a:buNone/>
            </a:pPr>
            <a:r>
              <a:rPr lang="ru-RU" sz="1800" dirty="0" smtClean="0">
                <a:latin typeface="Tahoma" pitchFamily="34" charset="0"/>
                <a:cs typeface="Tahoma" pitchFamily="34" charset="0"/>
              </a:rPr>
              <a:t>     Останатите финансиски институции известуваат на квартална основа, најдоцна во рок од </a:t>
            </a:r>
            <a:r>
              <a:rPr lang="ru-RU" sz="1800" b="1" dirty="0" smtClean="0">
                <a:latin typeface="Tahoma" pitchFamily="34" charset="0"/>
                <a:cs typeface="Tahoma" pitchFamily="34" charset="0"/>
              </a:rPr>
              <a:t>10 (десет) дена </a:t>
            </a:r>
            <a:r>
              <a:rPr lang="ru-RU" sz="1800" dirty="0" smtClean="0">
                <a:latin typeface="Tahoma" pitchFamily="34" charset="0"/>
                <a:cs typeface="Tahoma" pitchFamily="34" charset="0"/>
              </a:rPr>
              <a:t>по истекот на кварталот за кој се известува. Почнувајќи од 2014 година рокот за известување е променет на </a:t>
            </a:r>
            <a:r>
              <a:rPr lang="ru-RU" sz="1800" b="1" dirty="0" smtClean="0">
                <a:latin typeface="Tahoma" pitchFamily="34" charset="0"/>
                <a:cs typeface="Tahoma" pitchFamily="34" charset="0"/>
              </a:rPr>
              <a:t>20 (десет) дена </a:t>
            </a:r>
            <a:r>
              <a:rPr lang="ru-RU" sz="1800" dirty="0" smtClean="0">
                <a:latin typeface="Tahoma" pitchFamily="34" charset="0"/>
                <a:cs typeface="Tahoma" pitchFamily="34" charset="0"/>
              </a:rPr>
              <a:t>по истекот на кварталот за кој се известува.</a:t>
            </a:r>
            <a:endParaRPr lang="en-US" sz="1800" dirty="0" smtClean="0">
              <a:latin typeface="Tahoma" pitchFamily="34" charset="0"/>
              <a:cs typeface="Tahoma" pitchFamily="34" charset="0"/>
            </a:endParaRPr>
          </a:p>
          <a:p>
            <a:pPr algn="just" eaLnBrk="1" hangingPunct="1">
              <a:lnSpc>
                <a:spcPct val="80000"/>
              </a:lnSpc>
              <a:buClr>
                <a:srgbClr val="F2B300"/>
              </a:buClr>
              <a:buNone/>
            </a:pPr>
            <a:r>
              <a:rPr lang="en-US" sz="1800" dirty="0" smtClean="0">
                <a:latin typeface="Tahoma" pitchFamily="34" charset="0"/>
                <a:cs typeface="Tahoma" pitchFamily="34" charset="0"/>
              </a:rPr>
              <a:t>	</a:t>
            </a:r>
          </a:p>
          <a:p>
            <a:pPr algn="just" eaLnBrk="1" hangingPunct="1">
              <a:lnSpc>
                <a:spcPct val="80000"/>
              </a:lnSpc>
              <a:buClr>
                <a:srgbClr val="F2B300"/>
              </a:buClr>
              <a:buNone/>
            </a:pPr>
            <a:r>
              <a:rPr lang="en-US" sz="1800" dirty="0" smtClean="0">
                <a:latin typeface="Tahoma" pitchFamily="34" charset="0"/>
                <a:cs typeface="Tahoma" pitchFamily="34" charset="0"/>
              </a:rPr>
              <a:t>	</a:t>
            </a:r>
            <a:r>
              <a:rPr lang="ru-RU" sz="1800" dirty="0" smtClean="0">
                <a:latin typeface="Tahoma" pitchFamily="34" charset="0"/>
                <a:cs typeface="Tahoma" pitchFamily="34" charset="0"/>
              </a:rPr>
              <a:t>Со почетокот на 2014 година со измени на подзаконските акти со втората фаза на известувањето се вклучуваат и </a:t>
            </a:r>
            <a:r>
              <a:rPr lang="mk-MK" sz="1800" dirty="0" smtClean="0">
                <a:latin typeface="Tahoma" pitchFamily="34" charset="0"/>
                <a:cs typeface="Tahoma" pitchFamily="34" charset="0"/>
              </a:rPr>
              <a:t>лизинг компаниите </a:t>
            </a:r>
            <a:r>
              <a:rPr lang="en-US" sz="1800" dirty="0" smtClean="0">
                <a:latin typeface="Tahoma" pitchFamily="34" charset="0"/>
                <a:cs typeface="Tahoma" pitchFamily="34" charset="0"/>
              </a:rPr>
              <a:t>(1</a:t>
            </a:r>
            <a:r>
              <a:rPr lang="mk-MK" sz="1800" dirty="0" smtClean="0">
                <a:latin typeface="Tahoma" pitchFamily="34" charset="0"/>
                <a:cs typeface="Tahoma" pitchFamily="34" charset="0"/>
              </a:rPr>
              <a:t>0</a:t>
            </a:r>
            <a:r>
              <a:rPr lang="en-US" sz="1800" dirty="0" smtClean="0">
                <a:latin typeface="Tahoma" pitchFamily="34" charset="0"/>
                <a:cs typeface="Tahoma" pitchFamily="34" charset="0"/>
              </a:rPr>
              <a:t>) </a:t>
            </a:r>
            <a:r>
              <a:rPr lang="mk-MK" sz="1800" dirty="0" smtClean="0">
                <a:latin typeface="Tahoma" pitchFamily="34" charset="0"/>
                <a:cs typeface="Tahoma" pitchFamily="34" charset="0"/>
              </a:rPr>
              <a:t>и финансиските друштва</a:t>
            </a:r>
            <a:r>
              <a:rPr lang="en-US" sz="1800" dirty="0" smtClean="0">
                <a:latin typeface="Tahoma" pitchFamily="34" charset="0"/>
                <a:cs typeface="Tahoma" pitchFamily="34" charset="0"/>
              </a:rPr>
              <a:t> (6)</a:t>
            </a:r>
            <a:r>
              <a:rPr lang="mk-MK" sz="1800" dirty="0" smtClean="0">
                <a:latin typeface="Tahoma" pitchFamily="34" charset="0"/>
                <a:cs typeface="Tahoma" pitchFamily="34" charset="0"/>
              </a:rPr>
              <a:t>.</a:t>
            </a:r>
          </a:p>
          <a:p>
            <a:pPr algn="just" eaLnBrk="1" hangingPunct="1">
              <a:lnSpc>
                <a:spcPct val="80000"/>
              </a:lnSpc>
              <a:buClr>
                <a:srgbClr val="F2B300"/>
              </a:buClr>
              <a:buNone/>
            </a:pPr>
            <a:endParaRPr lang="mk-MK" sz="1800" dirty="0" smtClean="0">
              <a:latin typeface="Tahoma" pitchFamily="34" charset="0"/>
              <a:cs typeface="Tahoma" pitchFamily="34" charset="0"/>
            </a:endParaRPr>
          </a:p>
          <a:p>
            <a:pPr algn="just" eaLnBrk="1" hangingPunct="1">
              <a:lnSpc>
                <a:spcPct val="80000"/>
              </a:lnSpc>
              <a:buClr>
                <a:srgbClr val="F2B300"/>
              </a:buClr>
              <a:buNone/>
            </a:pPr>
            <a:endParaRPr lang="en-US" sz="2400" dirty="0" smtClean="0"/>
          </a:p>
          <a:p>
            <a:pPr algn="just" eaLnBrk="1" hangingPunct="1">
              <a:lnSpc>
                <a:spcPct val="80000"/>
              </a:lnSpc>
              <a:buClr>
                <a:srgbClr val="F2B300"/>
              </a:buClr>
              <a:buFont typeface="Wingdings" pitchFamily="2" charset="2"/>
              <a:buChar char="§"/>
            </a:pPr>
            <a:endParaRPr lang="mk-MK" sz="2400" dirty="0" smtClean="0"/>
          </a:p>
          <a:p>
            <a:pPr algn="just" eaLnBrk="1" hangingPunct="1">
              <a:lnSpc>
                <a:spcPct val="80000"/>
              </a:lnSpc>
              <a:buClr>
                <a:srgbClr val="F2B300"/>
              </a:buClr>
              <a:buFont typeface="Wingdings" pitchFamily="2" charset="2"/>
              <a:buChar char="§"/>
            </a:pPr>
            <a:endParaRPr lang="mk-MK" sz="2400" dirty="0" smtClean="0">
              <a:latin typeface="Tahoma" pitchFamily="34" charset="0"/>
              <a:ea typeface="Tahoma" pitchFamily="34" charset="0"/>
              <a:cs typeface="Tahoma" pitchFamily="34" charset="0"/>
            </a:endParaRPr>
          </a:p>
          <a:p>
            <a:pPr algn="just" eaLnBrk="1" hangingPunct="1">
              <a:lnSpc>
                <a:spcPct val="80000"/>
              </a:lnSpc>
              <a:buClr>
                <a:srgbClr val="F2B300"/>
              </a:buClr>
              <a:buNone/>
            </a:pPr>
            <a:endParaRPr lang="mk-MK" sz="2400" dirty="0" smtClean="0"/>
          </a:p>
        </p:txBody>
      </p:sp>
      <p:sp>
        <p:nvSpPr>
          <p:cNvPr id="3076" name="Slide Number Placeholder 3"/>
          <p:cNvSpPr>
            <a:spLocks noGrp="1"/>
          </p:cNvSpPr>
          <p:nvPr>
            <p:ph type="sldNum" sz="quarter" idx="12"/>
          </p:nvPr>
        </p:nvSpPr>
        <p:spPr>
          <a:noFill/>
        </p:spPr>
        <p:txBody>
          <a:bodyPr/>
          <a:lstStyle/>
          <a:p>
            <a:fld id="{F15B87A0-B3BA-4061-A146-956C3B0F9912}" type="slidenum">
              <a:rPr lang="en-US" smtClean="0"/>
              <a:pPr/>
              <a:t>8</a:t>
            </a:fld>
            <a:endParaRPr lang="en-US" dirty="0" smtClean="0"/>
          </a:p>
        </p:txBody>
      </p:sp>
      <p:sp>
        <p:nvSpPr>
          <p:cNvPr id="5" name="Rectangle 4"/>
          <p:cNvSpPr txBox="1">
            <a:spLocks noChangeArrowheads="1"/>
          </p:cNvSpPr>
          <p:nvPr/>
        </p:nvSpPr>
        <p:spPr bwMode="auto">
          <a:xfrm>
            <a:off x="228600" y="838200"/>
            <a:ext cx="86868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lang="mk-MK" sz="3200" b="1" u="sng" dirty="0" smtClean="0">
                <a:latin typeface="Tahoma" pitchFamily="34" charset="0"/>
                <a:cs typeface="Tahoma" pitchFamily="34" charset="0"/>
              </a:rPr>
              <a:t> </a:t>
            </a:r>
            <a:r>
              <a:rPr lang="mk-MK" sz="2000" b="1" u="sng" dirty="0" smtClean="0">
                <a:solidFill>
                  <a:schemeClr val="tx2"/>
                </a:solidFill>
                <a:latin typeface="Tahoma" pitchFamily="34" charset="0"/>
                <a:cs typeface="Tahoma" pitchFamily="34" charset="0"/>
              </a:rPr>
              <a:t>Воведување на ОФИ статистика – опфатени известувачи</a:t>
            </a:r>
            <a:endParaRPr lang="en-US" sz="2000" b="1" u="sng" dirty="0" smtClean="0">
              <a:solidFill>
                <a:schemeClr val="tx2"/>
              </a:solidFill>
              <a:latin typeface="Tahoma" pitchFamily="34" charset="0"/>
              <a:cs typeface="Tahoma" pitchFamily="34" charset="0"/>
            </a:endParaRPr>
          </a:p>
        </p:txBody>
      </p:sp>
      <p:sp>
        <p:nvSpPr>
          <p:cNvPr id="6"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p:cNvSpPr>
            <a:spLocks noGrp="1" noChangeArrowheads="1"/>
          </p:cNvSpPr>
          <p:nvPr>
            <p:ph type="body" idx="1"/>
          </p:nvPr>
        </p:nvSpPr>
        <p:spPr>
          <a:xfrm>
            <a:off x="304800" y="2286000"/>
            <a:ext cx="8610600" cy="3962400"/>
          </a:xfrm>
        </p:spPr>
        <p:txBody>
          <a:bodyPr/>
          <a:lstStyle/>
          <a:p>
            <a:pPr algn="just" eaLnBrk="1" hangingPunct="1">
              <a:lnSpc>
                <a:spcPct val="80000"/>
              </a:lnSpc>
              <a:buClr>
                <a:srgbClr val="F2B300"/>
              </a:buClr>
              <a:buNone/>
            </a:pPr>
            <a:r>
              <a:rPr lang="mk-MK" sz="2400" dirty="0" smtClean="0">
                <a:latin typeface="Tahoma" pitchFamily="34" charset="0"/>
                <a:ea typeface="Tahoma" pitchFamily="34" charset="0"/>
                <a:cs typeface="Tahoma" pitchFamily="34" charset="0"/>
              </a:rPr>
              <a:t>	</a:t>
            </a:r>
            <a:endParaRPr lang="mk-MK" sz="1800" dirty="0" smtClean="0">
              <a:latin typeface="Tahoma" pitchFamily="34" charset="0"/>
              <a:ea typeface="Tahoma" pitchFamily="34" charset="0"/>
              <a:cs typeface="Tahoma" pitchFamily="34" charset="0"/>
            </a:endParaRPr>
          </a:p>
          <a:p>
            <a:pPr algn="just" eaLnBrk="1" hangingPunct="1">
              <a:lnSpc>
                <a:spcPct val="80000"/>
              </a:lnSpc>
              <a:buClr>
                <a:srgbClr val="F2B300"/>
              </a:buClr>
              <a:buNone/>
            </a:pPr>
            <a:r>
              <a:rPr lang="mk-MK" sz="1800" dirty="0" smtClean="0">
                <a:latin typeface="Tahoma" pitchFamily="34" charset="0"/>
                <a:ea typeface="Tahoma" pitchFamily="34" charset="0"/>
                <a:cs typeface="Tahoma" pitchFamily="34" charset="0"/>
              </a:rPr>
              <a:t>	Основен предизвик за прибирање податоци од останатите финансиски институции произлегува од нивната голема бројност и различност, и од постоењето на голем број канали на известување на овие податоци. </a:t>
            </a:r>
          </a:p>
          <a:p>
            <a:pPr algn="just" eaLnBrk="1" hangingPunct="1">
              <a:lnSpc>
                <a:spcPct val="80000"/>
              </a:lnSpc>
              <a:buClr>
                <a:srgbClr val="F2B300"/>
              </a:buClr>
              <a:buNone/>
            </a:pPr>
            <a:endParaRPr lang="mk-MK" sz="1800" dirty="0" smtClean="0">
              <a:latin typeface="Tahoma" pitchFamily="34" charset="0"/>
              <a:ea typeface="Tahoma" pitchFamily="34" charset="0"/>
              <a:cs typeface="Tahoma" pitchFamily="34" charset="0"/>
            </a:endParaRPr>
          </a:p>
          <a:p>
            <a:pPr algn="just" eaLnBrk="1" hangingPunct="1">
              <a:lnSpc>
                <a:spcPct val="80000"/>
              </a:lnSpc>
              <a:buClr>
                <a:srgbClr val="F2B300"/>
              </a:buClr>
              <a:buNone/>
            </a:pPr>
            <a:r>
              <a:rPr lang="mk-MK" sz="1800" dirty="0" smtClean="0">
                <a:latin typeface="Tahoma" pitchFamily="34" charset="0"/>
                <a:ea typeface="Tahoma" pitchFamily="34" charset="0"/>
                <a:cs typeface="Tahoma" pitchFamily="34" charset="0"/>
              </a:rPr>
              <a:t>	Препорачливо е директно известување на податоци од останатите финансиски институции до централната банка, заради обезбедување квалитетно и навремено известување. </a:t>
            </a:r>
          </a:p>
          <a:p>
            <a:pPr algn="just" eaLnBrk="1" hangingPunct="1">
              <a:lnSpc>
                <a:spcPct val="80000"/>
              </a:lnSpc>
              <a:buClr>
                <a:srgbClr val="F2B300"/>
              </a:buClr>
              <a:buNone/>
            </a:pPr>
            <a:endParaRPr lang="mk-MK" sz="2000" dirty="0" smtClean="0">
              <a:latin typeface="Tahoma" pitchFamily="34" charset="0"/>
              <a:ea typeface="Tahoma" pitchFamily="34" charset="0"/>
              <a:cs typeface="Tahoma" pitchFamily="34" charset="0"/>
            </a:endParaRPr>
          </a:p>
          <a:p>
            <a:pPr algn="just" eaLnBrk="1" hangingPunct="1">
              <a:lnSpc>
                <a:spcPct val="80000"/>
              </a:lnSpc>
              <a:buClr>
                <a:srgbClr val="F2B300"/>
              </a:buClr>
              <a:buNone/>
            </a:pPr>
            <a:r>
              <a:rPr lang="mk-MK" sz="2000" dirty="0" smtClean="0">
                <a:latin typeface="Tahoma" pitchFamily="34" charset="0"/>
                <a:ea typeface="Tahoma" pitchFamily="34" charset="0"/>
                <a:cs typeface="Tahoma" pitchFamily="34" charset="0"/>
              </a:rPr>
              <a:t>	</a:t>
            </a:r>
          </a:p>
          <a:p>
            <a:pPr algn="just" eaLnBrk="1" hangingPunct="1">
              <a:lnSpc>
                <a:spcPct val="80000"/>
              </a:lnSpc>
              <a:buClr>
                <a:srgbClr val="F2B300"/>
              </a:buClr>
              <a:buNone/>
            </a:pPr>
            <a:r>
              <a:rPr lang="mk-MK" sz="2000" dirty="0" smtClean="0">
                <a:latin typeface="Tahoma" pitchFamily="34" charset="0"/>
                <a:ea typeface="Tahoma" pitchFamily="34" charset="0"/>
                <a:cs typeface="Tahoma" pitchFamily="34" charset="0"/>
              </a:rPr>
              <a:t> </a:t>
            </a:r>
          </a:p>
        </p:txBody>
      </p:sp>
      <p:sp>
        <p:nvSpPr>
          <p:cNvPr id="3076" name="Slide Number Placeholder 3"/>
          <p:cNvSpPr>
            <a:spLocks noGrp="1"/>
          </p:cNvSpPr>
          <p:nvPr>
            <p:ph type="sldNum" sz="quarter" idx="12"/>
          </p:nvPr>
        </p:nvSpPr>
        <p:spPr>
          <a:noFill/>
        </p:spPr>
        <p:txBody>
          <a:bodyPr/>
          <a:lstStyle/>
          <a:p>
            <a:fld id="{F15B87A0-B3BA-4061-A146-956C3B0F9912}" type="slidenum">
              <a:rPr lang="en-US" smtClean="0"/>
              <a:pPr/>
              <a:t>9</a:t>
            </a:fld>
            <a:endParaRPr lang="en-US" dirty="0" smtClean="0"/>
          </a:p>
        </p:txBody>
      </p:sp>
      <p:sp>
        <p:nvSpPr>
          <p:cNvPr id="5" name="Rectangle 4"/>
          <p:cNvSpPr txBox="1">
            <a:spLocks noChangeArrowheads="1"/>
          </p:cNvSpPr>
          <p:nvPr/>
        </p:nvSpPr>
        <p:spPr bwMode="auto">
          <a:xfrm>
            <a:off x="228600" y="99060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mk-MK" sz="2000" b="1" u="sng" kern="0" dirty="0" smtClean="0">
                <a:solidFill>
                  <a:schemeClr val="tx2"/>
                </a:solidFill>
                <a:latin typeface="Tahoma" pitchFamily="34" charset="0"/>
                <a:ea typeface="+mj-ea"/>
                <a:cs typeface="Tahoma" pitchFamily="34" charset="0"/>
              </a:rPr>
              <a:t>Извори на податоци</a:t>
            </a:r>
            <a:endParaRPr lang="en-US" sz="2000" b="1" u="sng" kern="0" dirty="0" smtClean="0">
              <a:solidFill>
                <a:schemeClr val="tx2"/>
              </a:solidFill>
              <a:latin typeface="Tahoma" pitchFamily="34" charset="0"/>
              <a:ea typeface="+mj-ea"/>
              <a:cs typeface="Tahoma" pitchFamily="34" charset="0"/>
            </a:endParaRPr>
          </a:p>
        </p:txBody>
      </p:sp>
      <p:sp>
        <p:nvSpPr>
          <p:cNvPr id="7" name="Footer Placeholder 4"/>
          <p:cNvSpPr>
            <a:spLocks noGrp="1"/>
          </p:cNvSpPr>
          <p:nvPr>
            <p:ph type="ftr" sz="quarter" idx="11"/>
          </p:nvPr>
        </p:nvSpPr>
        <p:spPr>
          <a:xfrm>
            <a:off x="685800" y="6324600"/>
            <a:ext cx="7620000" cy="244475"/>
          </a:xfrm>
        </p:spPr>
        <p:txBody>
          <a:bodyPr/>
          <a:lstStyle/>
          <a:p>
            <a:pPr>
              <a:defRPr/>
            </a:pPr>
            <a:r>
              <a:rPr lang="ru-RU" sz="1000" i="1" dirty="0" smtClean="0">
                <a:solidFill>
                  <a:srgbClr val="FF0000"/>
                </a:solidFill>
                <a:latin typeface="Tahoma" pitchFamily="34" charset="0"/>
                <a:cs typeface="Tahoma" pitchFamily="34" charset="0"/>
              </a:rPr>
              <a:t>Монетарна статистика - Статистика на останати финансиски институции (ОФИ)</a:t>
            </a:r>
            <a:endParaRPr lang="en-US" sz="10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000099"/>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99"/>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5411</TotalTime>
  <Words>1519</Words>
  <Application>Microsoft Office PowerPoint</Application>
  <PresentationFormat>On-screen Show (4:3)</PresentationFormat>
  <Paragraphs>398</Paragraphs>
  <Slides>34</Slides>
  <Notes>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Default Design</vt:lpstr>
      <vt:lpstr> Статистика  на останати финансиски институции (нови известувачи: лизинг компании и финансиски друштва)  </vt:lpstr>
      <vt:lpstr>    Улога и значење </vt:lpstr>
      <vt:lpstr> Потреба од воспоставување на ОФИ статистика </vt:lpstr>
      <vt:lpstr>  Потреба од воспоставување на ОФИ статистика </vt:lpstr>
      <vt:lpstr>Mеѓународна правна и методолошка рамка</vt:lpstr>
      <vt:lpstr>    Национална правна рамка </vt:lpstr>
      <vt:lpstr>Slide 7</vt:lpstr>
      <vt:lpstr>Slide 8</vt:lpstr>
      <vt:lpstr>Slide 9</vt:lpstr>
      <vt:lpstr>Slide 10</vt:lpstr>
      <vt:lpstr>Slide 11</vt:lpstr>
      <vt:lpstr>Slide 12</vt:lpstr>
      <vt:lpstr>Структура на извештајот за состојбата и прометот на средствата и обврските на останатите финансиски институции - Образец ОФИ-1</vt:lpstr>
      <vt:lpstr>ОБРАЗЕЦ ОФИ-1</vt:lpstr>
      <vt:lpstr>Начин на пополнување на образецот ОФИ-1</vt:lpstr>
      <vt:lpstr>Начин на пополнување на образецот ОФИ-1</vt:lpstr>
      <vt:lpstr>Начин на пополнување на образецот ОФИ-1</vt:lpstr>
      <vt:lpstr>Пресметување на курсните разлики</vt:lpstr>
      <vt:lpstr>Образец ОФИ-1</vt:lpstr>
      <vt:lpstr>Финансиски инструменти</vt:lpstr>
      <vt:lpstr>Финансиски инструменти</vt:lpstr>
      <vt:lpstr>Институционални сектори</vt:lpstr>
      <vt:lpstr>Институционални сектори</vt:lpstr>
      <vt:lpstr>Други поделби во ОФИ - образецот</vt:lpstr>
      <vt:lpstr>Методолошки објаснувања</vt:lpstr>
      <vt:lpstr>Методолошки објаснувања</vt:lpstr>
      <vt:lpstr>Методолошки објаснувања</vt:lpstr>
      <vt:lpstr>Методолошки објаснувања</vt:lpstr>
      <vt:lpstr>Методолошки објаснувања</vt:lpstr>
      <vt:lpstr>Методолошки објаснувања</vt:lpstr>
      <vt:lpstr>Методолошки објаснувања</vt:lpstr>
      <vt:lpstr>Методолошки објаснувања</vt:lpstr>
      <vt:lpstr>Методолошки објаснувања</vt:lpstr>
      <vt:lpstr>Slide 34</vt:lpstr>
    </vt:vector>
  </TitlesOfParts>
  <Company>Narodna Banka na Republika Makedonija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Сигурност на информацискиот систем</dc:title>
  <dc:creator>Lihnida</dc:creator>
  <cp:lastModifiedBy>NBRM</cp:lastModifiedBy>
  <cp:revision>555</cp:revision>
  <dcterms:created xsi:type="dcterms:W3CDTF">2007-11-27T12:00:48Z</dcterms:created>
  <dcterms:modified xsi:type="dcterms:W3CDTF">2014-04-08T13:34:24Z</dcterms:modified>
</cp:coreProperties>
</file>