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33" r:id="rId3"/>
    <p:sldId id="378" r:id="rId4"/>
    <p:sldId id="407" r:id="rId5"/>
    <p:sldId id="383" r:id="rId6"/>
    <p:sldId id="396" r:id="rId7"/>
    <p:sldId id="397" r:id="rId8"/>
    <p:sldId id="427" r:id="rId9"/>
    <p:sldId id="428" r:id="rId10"/>
    <p:sldId id="421" r:id="rId11"/>
    <p:sldId id="422" r:id="rId12"/>
    <p:sldId id="423" r:id="rId13"/>
    <p:sldId id="424" r:id="rId14"/>
    <p:sldId id="420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BRM" initials="N" lastIdx="1" clrIdx="0"/>
  <p:cmAuthor id="1" name="Narodna Banka" initials="NB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B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 autoAdjust="0"/>
  </p:normalViewPr>
  <p:slideViewPr>
    <p:cSldViewPr>
      <p:cViewPr>
        <p:scale>
          <a:sx n="120" d="100"/>
          <a:sy n="120" d="100"/>
        </p:scale>
        <p:origin x="-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48" y="-102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r">
              <a:defRPr sz="1200"/>
            </a:lvl1pPr>
          </a:lstStyle>
          <a:p>
            <a:pPr>
              <a:defRPr/>
            </a:pPr>
            <a:fld id="{C734F8B3-84BD-40F6-840F-9976A918F0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97626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r">
              <a:defRPr sz="1200"/>
            </a:lvl1pPr>
          </a:lstStyle>
          <a:p>
            <a:pPr>
              <a:defRPr/>
            </a:pPr>
            <a:fld id="{68B56664-58D8-4572-BD9B-A5C834071303}" type="datetimeFigureOut">
              <a:rPr lang="en-US"/>
              <a:pPr>
                <a:defRPr/>
              </a:pPr>
              <a:t>04.03.2015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40" rIns="91879" bIns="4594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5952"/>
            <a:ext cx="5438775" cy="4465392"/>
          </a:xfrm>
          <a:prstGeom prst="rect">
            <a:avLst/>
          </a:prstGeom>
        </p:spPr>
        <p:txBody>
          <a:bodyPr vert="horz" lIns="91879" tIns="45940" rIns="91879" bIns="4594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r">
              <a:defRPr sz="1200"/>
            </a:lvl1pPr>
          </a:lstStyle>
          <a:p>
            <a:pPr>
              <a:defRPr/>
            </a:pPr>
            <a:fld id="{869F129A-ADEC-4146-96F3-B462350BF2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954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3485-3384-4195-87E8-9C952737E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B5C44-AFAE-4CF5-86ED-811062DC0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BED9-62A3-4786-966C-2F35E3625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D9144-4EAF-43F6-B0DA-3BF067242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00D05-FFC9-4AF2-BE64-7BC92E34B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E44A7-5940-42F7-A540-77C2EA1E2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90187-5BA5-46BF-81A7-D50F3C86A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0E1F0-1311-4B08-9669-0B72DB83A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DB0BC-C947-4D5C-A1BD-03244E4DB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0E307-1AAC-4965-A11A-A52916D9A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mk-MK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ECB2E-9264-456B-AB7D-68C95C4D4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780504-93DE-4700-A178-ABBE6B8B5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95800"/>
            <a:ext cx="8077200" cy="762000"/>
          </a:xfrm>
        </p:spPr>
        <p:txBody>
          <a:bodyPr/>
          <a:lstStyle/>
          <a:p>
            <a:pPr eaLnBrk="1" hangingPunct="1"/>
            <a:r>
              <a:rPr lang="mk-MK" sz="1800" b="1" dirty="0" smtClean="0">
                <a:latin typeface="Tahoma" pitchFamily="34" charset="0"/>
                <a:cs typeface="Tahoma" pitchFamily="34" charset="0"/>
              </a:rPr>
              <a:t>Дирекција за статистика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mk-MK" sz="1800" b="1" dirty="0" smtClean="0">
                <a:latin typeface="Tahoma" pitchFamily="34" charset="0"/>
                <a:cs typeface="Tahoma" pitchFamily="34" charset="0"/>
              </a:rPr>
              <a:t>Отсек за монетарна статистика</a:t>
            </a:r>
          </a:p>
          <a:p>
            <a:pPr eaLnBrk="1" hangingPunct="1"/>
            <a:endParaRPr lang="mk-MK" sz="1800" b="1" dirty="0">
              <a:latin typeface="Tahoma" pitchFamily="34" charset="0"/>
              <a:cs typeface="Tahoma" pitchFamily="34" charset="0"/>
            </a:endParaRPr>
          </a:p>
          <a:p>
            <a:pPr algn="r" eaLnBrk="1" hangingPunct="1"/>
            <a:r>
              <a:rPr lang="mk-MK" sz="1800" b="1" dirty="0" smtClean="0">
                <a:latin typeface="Tahoma" pitchFamily="34" charset="0"/>
                <a:cs typeface="Tahoma" pitchFamily="34" charset="0"/>
              </a:rPr>
              <a:t>				</a:t>
            </a:r>
            <a:endParaRPr lang="mk-MK" sz="12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mk-MK" sz="1200" b="1" dirty="0" smtClean="0">
                <a:latin typeface="Tahoma" pitchFamily="34" charset="0"/>
                <a:cs typeface="Tahoma" pitchFamily="34" charset="0"/>
              </a:rPr>
              <a:t>февруари, 2015 год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9050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2400" b="1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Статистика на каматни</a:t>
            </a:r>
            <a:r>
              <a:rPr lang="mk-MK" sz="2400" b="1" i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те</a:t>
            </a:r>
            <a:r>
              <a:rPr lang="mk-MK" sz="2400" b="1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стапки на останатите депозитни институции (банките и штедилниците) </a:t>
            </a:r>
          </a:p>
          <a:p>
            <a:pPr algn="ctr"/>
            <a:r>
              <a:rPr lang="mk-MK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–</a:t>
            </a:r>
            <a:r>
              <a:rPr lang="mk-MK" b="1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dirty="0"/>
              <a:t>промените во статистиката </a:t>
            </a:r>
            <a:r>
              <a:rPr lang="mk-MK" dirty="0" smtClean="0"/>
              <a:t>на каматните </a:t>
            </a:r>
            <a:r>
              <a:rPr lang="mk-MK" dirty="0"/>
              <a:t>стапки коишто произлегуваат од целосното </a:t>
            </a:r>
            <a:r>
              <a:rPr lang="mk-MK" dirty="0" smtClean="0"/>
              <a:t>приспособување </a:t>
            </a:r>
            <a:r>
              <a:rPr lang="mk-MK" dirty="0"/>
              <a:t>кон европските стандарди</a:t>
            </a:r>
            <a:r>
              <a:rPr lang="mk-MK" i="1" dirty="0" smtClean="0">
                <a:latin typeface="Tahoma" pitchFamily="34" charset="0"/>
                <a:cs typeface="Tahoma" pitchFamily="34" charset="0"/>
              </a:rPr>
              <a:t>-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639" y="1396756"/>
            <a:ext cx="6818312" cy="473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289920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38727"/>
            <a:ext cx="6691312" cy="471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67533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32454"/>
            <a:ext cx="7062787" cy="482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267631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232" y="1307377"/>
            <a:ext cx="6969125" cy="477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77296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04800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mk-MK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27.2.2015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година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за првпат официјално, </a:t>
            </a:r>
            <a:r>
              <a:rPr lang="mk-MK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mk-MK" sz="15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интернет-страницата </a:t>
            </a:r>
            <a:r>
              <a:rPr lang="mk-MK" sz="15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mk-MK" sz="15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НБРМ, се објавени каматни стапки изработени согласно со новата методологија со податоци за јануари 2015 година, како и временската серија на податоци за каматните 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стапки од 1.2005 година за вкупната сметководствена состојба и од 12.2005 година за новодоговорените активности.  </a:t>
            </a: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52400" y="964375"/>
            <a:ext cx="8991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  </a:t>
            </a:r>
            <a:b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mk-M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Статистика на каматн</a:t>
            </a:r>
            <a:r>
              <a:rPr lang="mk-MK" sz="2200" b="1" kern="0" dirty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ите </a:t>
            </a:r>
            <a:r>
              <a:rPr kumimoji="0" lang="mk-M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стапки – основна примена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endParaRPr kumimoji="0" lang="en-US" sz="3200" b="0" i="0" u="sng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64008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Целосно усогласување со Регулативата на ЕЦБ -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ECB/2009/7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за каматните стапки.</a:t>
            </a: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Дополнителни поделби преку кои ќе се обезбеди усогласување на податоците со податоците на другите европски земји и олеснување на споредливоста.</a:t>
            </a: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Поаналитички податоци за следење и анализа на движењата на каматните стапки во РМ, особено </a:t>
            </a:r>
            <a:r>
              <a:rPr lang="mk-MK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кај новодоговорените кредитни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 депозитни активности (сектор, рочност, </a:t>
            </a:r>
            <a:r>
              <a:rPr lang="mk-MK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иницијален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период на фиксирање на каматната стапка,  валутна структура и намена на кредитите).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Поширок опфат на статистиката преку вклучување и на штедилниците (коишто досега не беа опфатени во податоците за каматните стапки). </a:t>
            </a:r>
          </a:p>
        </p:txBody>
      </p:sp>
    </p:spTree>
    <p:extLst>
      <p:ext uri="{BB962C8B-B14F-4D97-AF65-F5344CB8AC3E}">
        <p14:creationId xmlns:p14="http://schemas.microsoft.com/office/powerpoint/2010/main" xmlns="" val="35189084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Барања за известување на ЕЦБ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12968" cy="4953000"/>
          </a:xfrm>
        </p:spPr>
        <p:txBody>
          <a:bodyPr/>
          <a:lstStyle/>
          <a:p>
            <a:endParaRPr lang="en-US" sz="2000" dirty="0" smtClean="0"/>
          </a:p>
          <a:p>
            <a:endParaRPr lang="mk-MK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0234691"/>
              </p:ext>
            </p:extLst>
          </p:nvPr>
        </p:nvGraphicFramePr>
        <p:xfrm>
          <a:off x="304800" y="1143000"/>
          <a:ext cx="8686800" cy="566925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47784"/>
                <a:gridCol w="2605216"/>
                <a:gridCol w="3733800"/>
              </a:tblGrid>
              <a:tr h="152400">
                <a:tc>
                  <a:txBody>
                    <a:bodyPr/>
                    <a:lstStyle/>
                    <a:p>
                      <a:r>
                        <a:rPr lang="mk-MK" sz="9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Поделба според:</a:t>
                      </a:r>
                      <a:endParaRPr lang="en-US" sz="9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kern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Старо известување</a:t>
                      </a:r>
                      <a:endParaRPr lang="en-US" sz="9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900" b="1" kern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Ново известување </a:t>
                      </a:r>
                      <a:endParaRPr lang="en-US" sz="9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Известувачи: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Банки</a:t>
                      </a:r>
                      <a:endParaRPr lang="en-US" sz="9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Банки и штедилници</a:t>
                      </a:r>
                      <a:endParaRPr lang="en-US" sz="9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Сектор: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Домаќинства</a:t>
                      </a: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Физички лица  и самостојни вршители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на дејност)</a:t>
                      </a:r>
                      <a:endParaRPr lang="mk-MK" sz="1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Нефинансиски институции</a:t>
                      </a:r>
                      <a:r>
                        <a:rPr lang="mk-MK" sz="10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(јавни и останати</a:t>
                      </a:r>
                      <a:r>
                        <a:rPr lang="en-US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latin typeface="Tahoma" pitchFamily="34" charset="0"/>
                          <a:cs typeface="Tahoma" pitchFamily="34" charset="0"/>
                        </a:rPr>
                        <a:t>Домаќинства</a:t>
                      </a: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Физички лица  и самостојни вршители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 на дејност)</a:t>
                      </a:r>
                      <a:endParaRPr lang="mk-MK" sz="1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Непрофитни институции</a:t>
                      </a:r>
                      <a:r>
                        <a:rPr lang="mk-MK" sz="1000" b="1" i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кои им служат на домаќинствата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latin typeface="Tahoma" pitchFamily="34" charset="0"/>
                          <a:cs typeface="Tahoma" pitchFamily="34" charset="0"/>
                        </a:rPr>
                        <a:t>Нефинансиски институции</a:t>
                      </a:r>
                      <a:r>
                        <a:rPr lang="mk-MK" sz="1000" b="1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(јавни и останати</a:t>
                      </a:r>
                      <a:r>
                        <a:rPr lang="en-US" sz="1000" dirty="0" smtClean="0"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/>
                </a:tc>
              </a:tr>
              <a:tr h="4571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Деловно покривање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Вкупни сметководствени состојби (ВСС)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Новодоговорени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активности (НДА)</a:t>
                      </a:r>
                      <a:endParaRPr lang="en-US" sz="1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Вкупни сметководствени состојби (ВСС)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Новодоговорени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 активности (НДА)</a:t>
                      </a:r>
                      <a:endParaRPr lang="en-US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840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Рочност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10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Оригинална  рочност на достасување на кредитите/депозитите</a:t>
                      </a:r>
                      <a:endParaRPr lang="en-US" sz="100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Оригинална рочност на достасување на кредитите/депозитите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Иницијален </a:t>
                      </a:r>
                      <a:r>
                        <a:rPr lang="mk-MK" sz="10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на каматната стапка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најава (НДА -депозити)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5060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Намена на кредити</a:t>
                      </a:r>
                      <a:r>
                        <a:rPr lang="mk-MK" sz="900" b="1" i="1" kern="1200" dirty="0" smtClean="0">
                          <a:solidFill>
                            <a:srgbClr val="00B05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те</a:t>
                      </a:r>
                      <a:r>
                        <a:rPr lang="mk-MK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на домаќинствата</a:t>
                      </a:r>
                      <a:r>
                        <a:rPr lang="en-US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k-MK" sz="10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endParaRPr lang="en-US" sz="1000" b="1" i="1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Потрошувачки кредити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Станбени</a:t>
                      </a:r>
                      <a:r>
                        <a:rPr lang="mk-MK" sz="10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кредити</a:t>
                      </a:r>
                      <a:endParaRPr lang="mk-MK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Кредити за други намени</a:t>
                      </a:r>
                      <a:endParaRPr lang="en-US" sz="1000" b="1" i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5059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Висина на дадени</a:t>
                      </a:r>
                      <a:r>
                        <a:rPr lang="mk-MK" sz="900" b="1" i="1" kern="1200" dirty="0" smtClean="0">
                          <a:solidFill>
                            <a:srgbClr val="00B05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те</a:t>
                      </a:r>
                      <a:r>
                        <a:rPr lang="mk-MK" sz="9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кредити на нефинансиски</a:t>
                      </a:r>
                      <a:r>
                        <a:rPr lang="mk-MK" sz="900" b="1" i="1" kern="1200" baseline="0" dirty="0" smtClean="0">
                          <a:solidFill>
                            <a:srgbClr val="00B05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те</a:t>
                      </a:r>
                      <a:r>
                        <a:rPr lang="mk-MK" sz="9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институции</a:t>
                      </a:r>
                      <a:r>
                        <a:rPr lang="en-US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endParaRPr lang="en-US" sz="1000" b="1" i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000" b="1" i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до износ од 0,25 милиони евра (НДА)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00" b="1" i="1" baseline="0" dirty="0" smtClean="0">
                          <a:solidFill>
                            <a:srgbClr val="FF0000"/>
                          </a:solidFill>
                          <a:latin typeface="Tahoma"/>
                        </a:rPr>
                        <a:t>над 0,25 милиони евра до 1 милион евра (НДА)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Tahoma" pitchFamily="34" charset="0"/>
                        </a:rPr>
                        <a:t>Над 1 милион евра (НДА)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613542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Валута: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Tx/>
                        <a:buNone/>
                      </a:pPr>
                      <a:r>
                        <a:rPr lang="mk-MK" sz="10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без</a:t>
                      </a: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валутна клаузула</a:t>
                      </a:r>
                    </a:p>
                    <a:p>
                      <a:pPr marL="0" algn="l" defTabSz="914400" rtl="0" eaLnBrk="1" latinLnBrk="0" hangingPunct="1">
                        <a:buFontTx/>
                        <a:buNone/>
                      </a:pP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со валутна клаузула</a:t>
                      </a:r>
                    </a:p>
                    <a:p>
                      <a:pPr marL="0" algn="l" defTabSz="914400" rtl="0" eaLnBrk="1" latinLnBrk="0" hangingPunct="1">
                        <a:buFontTx/>
                        <a:buNone/>
                      </a:pP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</a:t>
                      </a:r>
                      <a:r>
                        <a:rPr lang="mk-MK" sz="1000" b="0" i="1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странска валута (поделени во евра и </a:t>
                      </a:r>
                      <a:r>
                        <a:rPr lang="mk-MK" sz="1000" b="0" i="1" kern="12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САД-долари</a:t>
                      </a:r>
                      <a:r>
                        <a:rPr lang="mk-MK" sz="1000" b="0" i="1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  <a:endParaRPr lang="en-US" sz="1000" b="0" i="1" kern="12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без валутна клаузула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со валутна клаузула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странска валута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</a:t>
                      </a: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поделени во евра, </a:t>
                      </a:r>
                      <a:r>
                        <a:rPr lang="mk-MK" sz="10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САД-долари</a:t>
                      </a: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Швајцарски франци и останати валути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22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Дадени кредити со обезбедување</a:t>
                      </a:r>
                      <a:r>
                        <a:rPr lang="en-US" sz="900" b="1" dirty="0" smtClean="0">
                          <a:latin typeface="Tahoma" pitchFamily="34" charset="0"/>
                          <a:cs typeface="Tahoma" pitchFamily="34" charset="0"/>
                        </a:rPr>
                        <a:t>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endParaRPr lang="en-US" sz="1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Со обезбедување (НДА)</a:t>
                      </a:r>
                    </a:p>
                  </a:txBody>
                  <a:tcPr/>
                </a:tc>
              </a:tr>
              <a:tr h="609461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Посебни инструменти</a:t>
                      </a:r>
                      <a:r>
                        <a:rPr lang="en-US" sz="900" b="1" dirty="0" smtClean="0">
                          <a:latin typeface="Tahoma" pitchFamily="34" charset="0"/>
                          <a:cs typeface="Tahoma" pitchFamily="34" charset="0"/>
                        </a:rPr>
                        <a:t>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Негативни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mk-MK" sz="10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салда на тековни 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сметки </a:t>
                      </a:r>
                    </a:p>
                    <a:p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Кредитни картички</a:t>
                      </a:r>
                    </a:p>
                    <a:p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Тековни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сметки</a:t>
                      </a:r>
                      <a:endParaRPr lang="mk-MK" sz="1000" strike="sngStrike" baseline="0" dirty="0" smtClean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Негативни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 салда по тековни сметки</a:t>
                      </a:r>
                      <a:r>
                        <a:rPr lang="en-US" sz="1000" baseline="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endParaRPr lang="mk-MK" sz="1000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mk-MK" sz="10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Револвинг к</a:t>
                      </a:r>
                      <a:r>
                        <a:rPr lang="mk-MK" sz="1000" b="1" i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редити 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(НДА)</a:t>
                      </a:r>
                      <a:r>
                        <a:rPr lang="en-US" sz="1000" baseline="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endParaRPr lang="mk-MK" sz="1000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Кредитни картички</a:t>
                      </a:r>
                      <a:endParaRPr lang="en-US" sz="1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mk-MK" sz="1000" b="1" i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Прекуноќни</a:t>
                      </a:r>
                      <a:r>
                        <a:rPr lang="mk-MK" sz="1000" b="1" i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депозити 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(позитивни </a:t>
                      </a:r>
                      <a:r>
                        <a:rPr lang="mk-MK" sz="10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салда на тековни сметки, депозити преку ноќ и депозити по видување 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- НДА)</a:t>
                      </a:r>
                      <a:endParaRPr lang="en-US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Барања за известување на ЕЦБ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12968" cy="4953000"/>
          </a:xfrm>
        </p:spPr>
        <p:txBody>
          <a:bodyPr/>
          <a:lstStyle/>
          <a:p>
            <a:endParaRPr lang="en-US" sz="2000" dirty="0" smtClean="0"/>
          </a:p>
          <a:p>
            <a:endParaRPr lang="mk-MK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49197"/>
              </p:ext>
            </p:extLst>
          </p:nvPr>
        </p:nvGraphicFramePr>
        <p:xfrm>
          <a:off x="152400" y="1447800"/>
          <a:ext cx="8839201" cy="492144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19200"/>
                <a:gridCol w="1066800"/>
                <a:gridCol w="3581400"/>
                <a:gridCol w="1447800"/>
                <a:gridCol w="1524001"/>
              </a:tblGrid>
              <a:tr h="533400">
                <a:tc>
                  <a:txBody>
                    <a:bodyPr/>
                    <a:lstStyle/>
                    <a:p>
                      <a:r>
                        <a:rPr lang="mk-MK" sz="11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Поделба според:</a:t>
                      </a:r>
                      <a:endParaRPr lang="en-US" sz="11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sz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Кредити:</a:t>
                      </a: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Стара методологија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sz="1100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Нова </a:t>
                      </a: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методологија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Депозити:</a:t>
                      </a:r>
                      <a:endParaRPr lang="en-US" sz="1200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Стара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методологија</a:t>
                      </a:r>
                      <a:endParaRPr lang="en-US" sz="10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sz="1100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Нова</a:t>
                      </a:r>
                      <a:r>
                        <a:rPr lang="mk-MK" sz="11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методологија</a:t>
                      </a:r>
                      <a:endParaRPr lang="en-US" sz="10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8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1. Оригинална  рочност на достасување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 краткорочни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 долгорочни</a:t>
                      </a:r>
                      <a:endParaRPr lang="en-US" sz="1000" b="0" i="1" kern="1200" baseline="0" dirty="0" smtClean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до 1 година,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над 1 до 5 години и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над 5 години</a:t>
                      </a:r>
                      <a:r>
                        <a:rPr lang="mk-MK" sz="11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;</a:t>
                      </a:r>
                      <a:endParaRPr lang="en-US" sz="11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до 1 месец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од 1 до 3 месеци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од 3 до 12 месеци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над 1 година</a:t>
                      </a:r>
                      <a:endParaRPr lang="en-US" sz="1000" b="0" i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до 1 година,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од 1 до 2 години и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од 2 години;</a:t>
                      </a:r>
                      <a:endParaRPr lang="en-US" sz="10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3641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2. Иницијален период на фиксирање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на</a:t>
                      </a:r>
                      <a:r>
                        <a:rPr lang="mk-MK" sz="1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каматната стапка</a:t>
                      </a: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ctr" defTabSz="914400" rtl="0" eaLnBrk="1" latinLnBrk="0" hangingPunct="1">
                        <a:buFont typeface="Wingdings" pitchFamily="2" charset="2"/>
                        <a:buNone/>
                      </a:pPr>
                      <a:r>
                        <a:rPr lang="mk-MK" sz="1000" b="0" i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/</a:t>
                      </a:r>
                      <a:endParaRPr lang="en-US" sz="1000" b="0" i="1" kern="1200" baseline="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mk-MK" sz="10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1.</a:t>
                      </a: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С</a:t>
                      </a:r>
                      <a:r>
                        <a:rPr lang="mk-MK" sz="10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танбените кредити дадени на домаќинства:</a:t>
                      </a:r>
                      <a:endParaRPr lang="en-US" sz="1000" b="0" i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флуктуирачка стапка или со иницијален период на фиксирање до 1 година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од 1 година до 5 години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од 5 години до 10 години 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над 10 години.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None/>
                      </a:pPr>
                      <a:endParaRPr lang="mk-MK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None/>
                      </a:pPr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2. Потрошувачки кредити и</a:t>
                      </a:r>
                      <a:r>
                        <a:rPr lang="mk-MK" sz="9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кредити за други намени</a:t>
                      </a:r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дадени на домаќинства:</a:t>
                      </a:r>
                      <a:endParaRPr lang="en-US" sz="900" b="0" i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флуктуирачка стапка или </a:t>
                      </a:r>
                      <a:r>
                        <a:rPr lang="mk-MK" sz="900" b="0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о првичен период на фиксирање до 1 година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од 1 година до 5 години 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над 5 години.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 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3.</a:t>
                      </a:r>
                      <a:r>
                        <a:rPr lang="mk-MK" sz="9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Д</a:t>
                      </a:r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адените кредити на нефинансиските институции :</a:t>
                      </a:r>
                      <a:endParaRPr lang="en-US" sz="900" b="0" i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флуктуирачка стапка или со првичен период на фиксирање до 3 месеци;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од 3 месеци до 1 години;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од 1 година до 3 години;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од 3 години до 5 години;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од 5 години до 10 години 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период на фиксирање над 10 години.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endParaRPr lang="en-US" sz="1100" b="0" i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000" b="1" i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mk-MK" sz="11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534400" cy="457200"/>
          </a:xfrm>
          <a:noFill/>
        </p:spPr>
        <p:txBody>
          <a:bodyPr/>
          <a:lstStyle/>
          <a:p>
            <a:pPr eaLnBrk="1" hangingPunct="1"/>
            <a:r>
              <a:rPr lang="mk-MK" sz="3200" u="sng" dirty="0" smtClean="0">
                <a:latin typeface="Tahoma" pitchFamily="34" charset="0"/>
                <a:cs typeface="Tahoma" pitchFamily="34" charset="0"/>
              </a:rPr>
              <a:t>   </a:t>
            </a:r>
            <a:br>
              <a:rPr lang="mk-MK" sz="3200" u="sng" dirty="0" smtClean="0">
                <a:latin typeface="Tahoma" pitchFamily="34" charset="0"/>
                <a:cs typeface="Tahoma" pitchFamily="34" charset="0"/>
              </a:rPr>
            </a:br>
            <a:r>
              <a:rPr lang="mk-MK" sz="3200" u="sng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mk-MK" sz="3200" u="sng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Нови извештајни табели - обрасци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u="sng" dirty="0" smtClean="0">
                <a:latin typeface="Tahoma" pitchFamily="34" charset="0"/>
                <a:cs typeface="Tahoma" pitchFamily="34" charset="0"/>
              </a:rPr>
            </a:br>
            <a:endParaRPr lang="en-US" sz="3200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3400" y="1295400"/>
            <a:ext cx="8305800" cy="487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600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mk-MK" sz="1400" b="1" dirty="0" smtClean="0">
                <a:latin typeface="Tahoma" pitchFamily="34" charset="0"/>
                <a:cs typeface="Tahoma" pitchFamily="34" charset="0"/>
              </a:rPr>
              <a:t>Извештајни табели за </a:t>
            </a:r>
            <a:r>
              <a:rPr lang="mk-MK" sz="1400" b="1" dirty="0" err="1" smtClean="0">
                <a:latin typeface="Tahoma" pitchFamily="34" charset="0"/>
                <a:cs typeface="Tahoma" pitchFamily="34" charset="0"/>
              </a:rPr>
              <a:t>пондерирани</a:t>
            </a:r>
            <a:r>
              <a:rPr lang="mk-MK" sz="14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</a:t>
            </a:r>
            <a:r>
              <a:rPr lang="mk-MK" sz="1400" b="1" dirty="0" smtClean="0">
                <a:latin typeface="Tahoma" pitchFamily="34" charset="0"/>
                <a:cs typeface="Tahoma" pitchFamily="34" charset="0"/>
              </a:rPr>
              <a:t> каматни стапки:</a:t>
            </a:r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КС1</a:t>
            </a:r>
            <a:r>
              <a:rPr lang="en-US" sz="1400" dirty="0" smtClean="0"/>
              <a:t>: Пондерирани каматни стапки и износи на сметководствената состојба на дадени кредити и на примени депозити; 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КС2</a:t>
            </a:r>
            <a:r>
              <a:rPr lang="en-US" sz="1400" dirty="0" smtClean="0"/>
              <a:t>: Пондерирани каматни стапки и износи на новоодобрени кредити и на новопримени депозити; 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КС3</a:t>
            </a:r>
            <a:r>
              <a:rPr lang="en-US" sz="1400" dirty="0" smtClean="0"/>
              <a:t>: Пондерирани каматни стапки и износи на новоодобрени кредити со обезбедување; 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КС4</a:t>
            </a:r>
            <a:r>
              <a:rPr lang="en-US" sz="1400" dirty="0" smtClean="0"/>
              <a:t>: Пондерирани каматни стапки и износи на новоодобрени </a:t>
            </a:r>
            <a:r>
              <a:rPr lang="mk-MK" sz="1400" dirty="0" smtClean="0"/>
              <a:t>долгорочни </a:t>
            </a:r>
            <a:r>
              <a:rPr lang="en-US" sz="1400" dirty="0" err="1" smtClean="0"/>
              <a:t>кредити</a:t>
            </a:r>
            <a:r>
              <a:rPr lang="mk-MK" sz="1400" dirty="0" smtClean="0"/>
              <a:t>,</a:t>
            </a:r>
            <a:r>
              <a:rPr lang="en-US" sz="1400" dirty="0" smtClean="0"/>
              <a:t> </a:t>
            </a:r>
            <a:r>
              <a:rPr lang="mk-MK" sz="1400" dirty="0" smtClean="0"/>
              <a:t>вкупни и </a:t>
            </a:r>
            <a:r>
              <a:rPr lang="en-US" sz="1400" dirty="0" smtClean="0"/>
              <a:t>со обезбедување; </a:t>
            </a:r>
            <a:r>
              <a:rPr lang="mk-MK" sz="1400" dirty="0" smtClean="0"/>
              <a:t>и</a:t>
            </a:r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КС5</a:t>
            </a:r>
            <a:r>
              <a:rPr lang="en-US" sz="1400" dirty="0" smtClean="0"/>
              <a:t>: Пондерирани каматни стапки и износи на прекуноќни депозити, обновливи кредити (револвинг), негативни салда на тековни сметки и кредити врз основа на кредитни картички.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КС9</a:t>
            </a:r>
            <a:r>
              <a:rPr lang="en-US" sz="1400" dirty="0" smtClean="0"/>
              <a:t>: Временска серија на пондерирани каматни стапки и износи на сметководствената состојба на дадени кредити и на примени депозити; и </a:t>
            </a:r>
            <a:endParaRPr lang="mk-MK" sz="1400" dirty="0" smtClean="0"/>
          </a:p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КС10</a:t>
            </a:r>
            <a:r>
              <a:rPr lang="en-US" sz="1400" dirty="0" smtClean="0"/>
              <a:t>: Временска серија на пондерирани каматни стапки и износи на новоодобрени кредити и на новопримени депозити.</a:t>
            </a:r>
            <a:endParaRPr lang="mk-MK" sz="1400" b="1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mk-MK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mk-MK" sz="1400" b="1" dirty="0" smtClean="0">
                <a:latin typeface="Tahoma" pitchFamily="34" charset="0"/>
                <a:cs typeface="Tahoma" pitchFamily="34" charset="0"/>
              </a:rPr>
              <a:t>Извештаите од КС1 до КС5 се составени од три дела:</a:t>
            </a:r>
            <a:endParaRPr lang="mk-MK" sz="1400" dirty="0" smtClean="0">
              <a:latin typeface="Tahoma" pitchFamily="34" charset="0"/>
              <a:cs typeface="Tahoma" pitchFamily="34" charset="0"/>
            </a:endParaRPr>
          </a:p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Дел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: Каматни стапки на денарски кредити/депозити без валутна клаузула;</a:t>
            </a:r>
          </a:p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Дел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II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: Каматни стапки на денарски кредити/депозити со валутна клаузула;</a:t>
            </a:r>
          </a:p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Дел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III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: Каматни стапки на кредити/депозити во странска валута.</a:t>
            </a:r>
          </a:p>
          <a:p>
            <a:endParaRPr lang="en-US" sz="1600" dirty="0" smtClean="0"/>
          </a:p>
          <a:p>
            <a:pPr marL="342900" indent="-342900" algn="just">
              <a:buAutoNum type="arabicPeriod"/>
            </a:pP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lang="mk-MK" sz="1600" kern="0" dirty="0" smtClean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839200" cy="838200"/>
          </a:xfrm>
          <a:noFill/>
        </p:spPr>
        <p:txBody>
          <a:bodyPr/>
          <a:lstStyle/>
          <a:p>
            <a:pPr eaLnBrk="1" hangingPunct="1"/>
            <a:r>
              <a:rPr lang="mk-MK" sz="3200" u="sng" dirty="0" smtClean="0">
                <a:latin typeface="Tahoma" pitchFamily="34" charset="0"/>
                <a:cs typeface="Tahoma" pitchFamily="34" charset="0"/>
              </a:rPr>
              <a:t> </a:t>
            </a:r>
            <a:br>
              <a:rPr lang="mk-MK" sz="3200" u="sng" dirty="0" smtClean="0">
                <a:latin typeface="Tahoma" pitchFamily="34" charset="0"/>
                <a:cs typeface="Tahoma" pitchFamily="34" charset="0"/>
              </a:rPr>
            </a:br>
            <a:r>
              <a:rPr lang="mk-MK" sz="2000" b="1" dirty="0" smtClean="0">
                <a:latin typeface="Tahoma" pitchFamily="34" charset="0"/>
                <a:cs typeface="Tahoma" pitchFamily="34" charset="0"/>
              </a:rPr>
              <a:t>Применет концепт за новодоговорените </a:t>
            </a:r>
            <a:r>
              <a:rPr lang="mk-MK" sz="2000" b="1" dirty="0">
                <a:latin typeface="Tahoma" pitchFamily="34" charset="0"/>
                <a:cs typeface="Tahoma" pitchFamily="34" charset="0"/>
              </a:rPr>
              <a:t>активности</a:t>
            </a:r>
            <a:r>
              <a:rPr lang="mk-MK" sz="2000" b="1" dirty="0" smtClean="0">
                <a:latin typeface="Tahoma" pitchFamily="34" charset="0"/>
                <a:cs typeface="Tahoma" pitchFamily="34" charset="0"/>
              </a:rPr>
              <a:t> и за </a:t>
            </a:r>
            <a:r>
              <a:rPr lang="mk-MK" sz="2000" b="1" dirty="0">
                <a:latin typeface="Tahoma" pitchFamily="34" charset="0"/>
                <a:cs typeface="Tahoma" pitchFamily="34" charset="0"/>
              </a:rPr>
              <a:t>вкупните сметководствени состојби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sz="2000" b="1" dirty="0">
                <a:latin typeface="Tahoma" pitchFamily="34" charset="0"/>
                <a:cs typeface="Tahoma" pitchFamily="34" charset="0"/>
              </a:rPr>
            </a:b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28600" y="1752600"/>
            <a:ext cx="86106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buAutoNum type="arabicPeriod"/>
            </a:pPr>
            <a:r>
              <a:rPr lang="mk-MK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Новодоговорените активности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ги опфаќаат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сите нови договори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склучени помеѓу домаќинствата/нефинансиските институции од една страна и останатите депозитни институции од друга страна;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Каматните стапки се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пондерирани просечни каматни стапки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новодоговорените активности склучени во месецот за кој се известува;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Каматните стапки на кредитите се поделени според: иницијалниот период на фиксирање,  на кредити со и без обезбедување и според висината на дадениот кредит;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Стапките на депозитите се поделени според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оригиналната рочност на 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достасување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или според периодот на најава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	</a:t>
            </a:r>
          </a:p>
          <a:p>
            <a:pPr marL="285750" indent="-285750" algn="just"/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Износите на новодоговорените активности не се еднакви со износите од билансите на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известувачите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принцип на одобрен кредит, а не на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исплатен кредит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).</a:t>
            </a:r>
          </a:p>
          <a:p>
            <a:pPr algn="just"/>
            <a:endParaRPr lang="mk-MK" sz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/>
            <a:r>
              <a:rPr lang="mk-MK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2. Вкупните </a:t>
            </a:r>
            <a:r>
              <a:rPr lang="mk-MK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сметководствени износи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треба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бидат 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еднакви со износите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коишто се известени до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НБРМ,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освен за оние категории за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е пропишана сметка во Сметковниот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 (репо-договори, депозити со најава, револвинг кредити и кредити врз основа на кредитни картички).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Каматните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стапки се 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пондерирани просечни каматни стапки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применети на состојбите на кредитите и депозитите во последниот ден од месецот за кој се известува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Сите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 стапки се поделени според оригиналната рочност на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достасување.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190500" y="2302565"/>
            <a:ext cx="4267200" cy="27180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mk-MK" sz="1400" dirty="0" smtClean="0">
                <a:latin typeface="Tahoma" pitchFamily="34" charset="0"/>
                <a:cs typeface="Tahoma" pitchFamily="34" charset="0"/>
              </a:rPr>
              <a:t> Опфаќање на сите </a:t>
            </a:r>
            <a:r>
              <a:rPr lang="mk-MK" sz="1400" dirty="0" err="1" smtClean="0">
                <a:latin typeface="Tahoma" pitchFamily="34" charset="0"/>
                <a:cs typeface="Tahoma" pitchFamily="34" charset="0"/>
              </a:rPr>
              <a:t>новодоговорени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 кредитни и депозитни работи кои се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сметководствено евидентирани како приливи и одливи на пари 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во </a:t>
            </a:r>
            <a:r>
              <a:rPr lang="mk-MK" sz="1400" dirty="0" err="1" smtClean="0">
                <a:latin typeface="Tahoma" pitchFamily="34" charset="0"/>
                <a:cs typeface="Tahoma" pitchFamily="34" charset="0"/>
              </a:rPr>
              <a:t>референтниот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 период за кој се известува. </a:t>
            </a:r>
          </a:p>
          <a:p>
            <a:endParaRPr lang="mk-MK" sz="14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>
                <a:latin typeface="Tahoma" pitchFamily="34" charset="0"/>
                <a:cs typeface="Tahoma" pitchFamily="34" charset="0"/>
              </a:rPr>
              <a:t> Сите </a:t>
            </a:r>
            <a:r>
              <a:rPr lang="mk-MK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реструктурирани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кредити 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и</a:t>
            </a:r>
          </a:p>
          <a:p>
            <a:endParaRPr lang="mk-MK" sz="14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Автоматско </a:t>
            </a:r>
            <a:r>
              <a:rPr lang="mk-MK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преорочување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на депозитните договори кај одредени известувачи.</a:t>
            </a:r>
          </a:p>
          <a:p>
            <a:endParaRPr lang="mk-MK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1540565"/>
            <a:ext cx="1828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Старото известување 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86578" y="1676400"/>
            <a:ext cx="4191000" cy="3581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mk-MK" sz="1400" dirty="0" smtClean="0">
                <a:latin typeface="Tahoma" pitchFamily="34" charset="0"/>
                <a:cs typeface="Tahoma" pitchFamily="34" charset="0"/>
              </a:rPr>
              <a:t> Известување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врз основа на принципот на одобрен 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кредит/примен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депозит,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согласно со</a:t>
            </a:r>
            <a:r>
              <a:rPr lang="mk-MK" sz="1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датумот на потпишување на договорот.</a:t>
            </a:r>
          </a:p>
          <a:p>
            <a:pPr>
              <a:buFontTx/>
              <a:buChar char="-"/>
            </a:pPr>
            <a:endParaRPr lang="mk-MK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Реструктурираните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кредити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договорени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каматни стапки пониски од пазарните не се предмет на известување;</a:t>
            </a:r>
            <a:endParaRPr lang="mk-MK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Автоматско </a:t>
            </a:r>
            <a:r>
              <a:rPr lang="mk-MK" sz="14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преорочување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на депозитните договори кај сите известувачи не е предмет на известување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FontTx/>
              <a:buChar char="-"/>
            </a:pPr>
            <a:endParaRPr lang="mk-MK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Кредити за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реорганизација на долг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FontTx/>
              <a:buChar char="-"/>
            </a:pPr>
            <a:endParaRPr lang="mk-MK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905786"/>
            <a:ext cx="1752600" cy="685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Ново известување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914400" y="1066800"/>
            <a:ext cx="36576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Новодоговорени</a:t>
            </a:r>
            <a:r>
              <a:rPr lang="mk-MK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активности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43400" y="1295400"/>
            <a:ext cx="228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1371600"/>
            <a:ext cx="0" cy="3048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457200" y="1066800"/>
            <a:ext cx="4572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а.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94860" y="5791201"/>
            <a:ext cx="8010939" cy="444610"/>
          </a:xfrm>
          <a:prstGeom prst="roundRect">
            <a:avLst/>
          </a:prstGeom>
          <a:gradFill>
            <a:gsLst>
              <a:gs pos="0">
                <a:schemeClr val="accent3">
                  <a:lumMod val="85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Нема методолошки разлики помеѓу старото и новото известување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593697" y="5410200"/>
            <a:ext cx="4572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б.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 bwMode="auto">
          <a:xfrm>
            <a:off x="1066800" y="5404899"/>
            <a:ext cx="4724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Вкупна сметководствена состојба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28625" y="1752600"/>
            <a:ext cx="8534400" cy="464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Подобар опфат: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вклучување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податоците за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штедилниците, непрофитните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институции кои им служат на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домаќинствата, како и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вклучување на сите валути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кај кредитите/депозитите во денари со валутна клаузула и во странска валута</a:t>
            </a:r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Вкупни </a:t>
            </a:r>
            <a:r>
              <a:rPr lang="ru-RU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сметководствени </a:t>
            </a: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состојби:</a:t>
            </a:r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категоријата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кредити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85750" indent="-285750" algn="just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-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 инструмент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 лизинг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категоријата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 algn="just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-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депозитите по видување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 преку ноќ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се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вклучуваат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во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вкупните сметководствени состојби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на дадените кредити и на примените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депозити,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туку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 посебен извештај КС5 за прекуноќни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депозити,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обновливи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кредити - револвинг, негативните салда на тековни сметки 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кредити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врз основа на кредитни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картички поради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што се намалени износите на сметководствените состојби на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депозитите. </a:t>
            </a:r>
          </a:p>
          <a:p>
            <a:pPr marL="285750" indent="-285750" algn="just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- променето 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расчленувањето на рочностите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поради што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незначително се менуваат и каматните стапки. </a:t>
            </a:r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/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негативните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салда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тековните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сметки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износите се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намалуваат затоа што </a:t>
            </a: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од нив се изземаат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револвинг кредити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се прикажуваат како посебна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категорија во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извештајот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КС5.</a:t>
            </a:r>
            <a:endParaRPr lang="mk-MK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838200"/>
            <a:ext cx="8229600" cy="7620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Причини за </a:t>
            </a:r>
            <a:r>
              <a:rPr lang="mk-MK" sz="2400" b="1" dirty="0">
                <a:latin typeface="Tahoma" pitchFamily="34" charset="0"/>
                <a:cs typeface="Tahoma" pitchFamily="34" charset="0"/>
              </a:rPr>
              <a:t>разликите во податоците според старата и новата методологија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202202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838200" y="1905000"/>
            <a:ext cx="75438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Новодоговорени активности</a:t>
            </a:r>
          </a:p>
          <a:p>
            <a:pPr algn="just"/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новоодобрените кредити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нов </a:t>
            </a: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 инструмент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финансискиот лизин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азличен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методолошки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третман на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реструктурираните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кредити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(за кои,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согласно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 новата методологија,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повеќе не се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известува);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endPara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mk-MK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имената на 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„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датум на склучување на договорот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наместо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„датум на прво користење“.</a:t>
            </a: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новопримените депозити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 algn="just"/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депозитите по видување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 преку ноќ </a:t>
            </a:r>
            <a:r>
              <a:rPr lang="ru-RU" sz="1400" b="1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се </a:t>
            </a:r>
            <a:r>
              <a:rPr lang="mk-MK" sz="1400" b="1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вклучуваат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 новодоговорените активности, туку во посебен извештај КС5 (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прекуноќни депозити, обновливи кредити - револвинг, негативните салда на тековни сметки и кредити врз основа на кредитни картички); </a:t>
            </a:r>
          </a:p>
          <a:p>
            <a:pPr marL="285750" indent="-285750" algn="just"/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п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роменето е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расчленувањето на рочностите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поради што незначително се менуваат и каматните стапки</a:t>
            </a:r>
          </a:p>
          <a:p>
            <a:pPr marL="285750" indent="-285750"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согласно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новата методологија повеќе не се известува за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автоматското преорочување.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9906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>
                <a:latin typeface="Tahoma" pitchFamily="34" charset="0"/>
                <a:cs typeface="Tahoma" pitchFamily="34" charset="0"/>
              </a:rPr>
              <a:t>Причини за </a:t>
            </a: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разлики </a:t>
            </a:r>
            <a:r>
              <a:rPr lang="mk-MK" sz="2400" b="1" dirty="0">
                <a:latin typeface="Tahoma" pitchFamily="34" charset="0"/>
                <a:cs typeface="Tahoma" pitchFamily="34" charset="0"/>
              </a:rPr>
              <a:t>во податоците според старата и новата методологија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84614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9546</TotalTime>
  <Words>1278</Words>
  <Application>Microsoft Office PowerPoint</Application>
  <PresentationFormat>On-screen Show (4:3)</PresentationFormat>
  <Paragraphs>226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 Барања за известување на ЕЦБ </vt:lpstr>
      <vt:lpstr> Барања за известување на ЕЦБ </vt:lpstr>
      <vt:lpstr>     Нови извештајни табели - обрасци  </vt:lpstr>
      <vt:lpstr>  Применет концепт за новодоговорените активности и за вкупните сметководствени состојби </vt:lpstr>
      <vt:lpstr>Slide 7</vt:lpstr>
      <vt:lpstr> Причини за разликите во податоците според старата и новата методологија </vt:lpstr>
      <vt:lpstr> Причини за разлики во податоците според старата и новата методологија </vt:lpstr>
      <vt:lpstr>Slide 10</vt:lpstr>
      <vt:lpstr>Slide 11</vt:lpstr>
      <vt:lpstr>Slide 12</vt:lpstr>
      <vt:lpstr>Slide 13</vt:lpstr>
      <vt:lpstr>Slide 14</vt:lpstr>
    </vt:vector>
  </TitlesOfParts>
  <Company>Narodna Banka na Republika Makedonija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Сигурност на информацискиот систем</dc:title>
  <dc:creator>Lihnida</dc:creator>
  <cp:lastModifiedBy>NBRM</cp:lastModifiedBy>
  <cp:revision>990</cp:revision>
  <dcterms:created xsi:type="dcterms:W3CDTF">2007-11-27T12:00:48Z</dcterms:created>
  <dcterms:modified xsi:type="dcterms:W3CDTF">2015-03-04T12:30:05Z</dcterms:modified>
</cp:coreProperties>
</file>