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433" r:id="rId3"/>
    <p:sldId id="378" r:id="rId4"/>
    <p:sldId id="407" r:id="rId5"/>
    <p:sldId id="383" r:id="rId6"/>
    <p:sldId id="396" r:id="rId7"/>
    <p:sldId id="397" r:id="rId8"/>
    <p:sldId id="427" r:id="rId9"/>
    <p:sldId id="428" r:id="rId10"/>
    <p:sldId id="421" r:id="rId11"/>
    <p:sldId id="422" r:id="rId12"/>
    <p:sldId id="423" r:id="rId13"/>
    <p:sldId id="424" r:id="rId14"/>
    <p:sldId id="420" r:id="rId15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BRM" initials="N" lastIdx="1" clrIdx="0"/>
  <p:cmAuthor id="1" name="Narodna Banka" initials="NB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2B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 autoAdjust="0"/>
  </p:normalViewPr>
  <p:slideViewPr>
    <p:cSldViewPr>
      <p:cViewPr>
        <p:scale>
          <a:sx n="120" d="100"/>
          <a:sy n="120" d="100"/>
        </p:scale>
        <p:origin x="-7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2148" y="-102"/>
      </p:cViewPr>
      <p:guideLst>
        <p:guide orient="horz" pos="3127"/>
        <p:guide pos="214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332"/>
          </a:xfrm>
          <a:prstGeom prst="rect">
            <a:avLst/>
          </a:prstGeom>
        </p:spPr>
        <p:txBody>
          <a:bodyPr vert="horz" lIns="91879" tIns="45940" rIns="91879" bIns="45940" rtlCol="0"/>
          <a:lstStyle>
            <a:lvl1pPr algn="l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6332"/>
          </a:xfrm>
          <a:prstGeom prst="rect">
            <a:avLst/>
          </a:prstGeom>
        </p:spPr>
        <p:txBody>
          <a:bodyPr vert="horz" lIns="91879" tIns="45940" rIns="91879" bIns="45940" rtlCol="0"/>
          <a:lstStyle>
            <a:lvl1pPr algn="r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711"/>
            <a:ext cx="2946400" cy="496332"/>
          </a:xfrm>
          <a:prstGeom prst="rect">
            <a:avLst/>
          </a:prstGeom>
        </p:spPr>
        <p:txBody>
          <a:bodyPr vert="horz" lIns="91879" tIns="45940" rIns="91879" bIns="4594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711"/>
            <a:ext cx="2946400" cy="496332"/>
          </a:xfrm>
          <a:prstGeom prst="rect">
            <a:avLst/>
          </a:prstGeom>
        </p:spPr>
        <p:txBody>
          <a:bodyPr vert="horz" lIns="91879" tIns="45940" rIns="91879" bIns="45940" rtlCol="0" anchor="b"/>
          <a:lstStyle>
            <a:lvl1pPr algn="r">
              <a:defRPr sz="1200"/>
            </a:lvl1pPr>
          </a:lstStyle>
          <a:p>
            <a:pPr>
              <a:defRPr/>
            </a:pPr>
            <a:fld id="{C734F8B3-84BD-40F6-840F-9976A918F03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3976269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332"/>
          </a:xfrm>
          <a:prstGeom prst="rect">
            <a:avLst/>
          </a:prstGeom>
        </p:spPr>
        <p:txBody>
          <a:bodyPr vert="horz" lIns="91879" tIns="45940" rIns="91879" bIns="45940" rtlCol="0"/>
          <a:lstStyle>
            <a:lvl1pPr algn="l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332"/>
          </a:xfrm>
          <a:prstGeom prst="rect">
            <a:avLst/>
          </a:prstGeom>
        </p:spPr>
        <p:txBody>
          <a:bodyPr vert="horz" lIns="91879" tIns="45940" rIns="91879" bIns="45940" rtlCol="0"/>
          <a:lstStyle>
            <a:lvl1pPr algn="r">
              <a:defRPr sz="1200"/>
            </a:lvl1pPr>
          </a:lstStyle>
          <a:p>
            <a:pPr>
              <a:defRPr/>
            </a:pPr>
            <a:fld id="{68B56664-58D8-4572-BD9B-A5C834071303}" type="datetimeFigureOut">
              <a:rPr lang="en-US"/>
              <a:pPr>
                <a:defRPr/>
              </a:pPr>
              <a:t>04.03.2015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9" tIns="45940" rIns="91879" bIns="45940" rtlCol="0" anchor="ctr"/>
          <a:lstStyle/>
          <a:p>
            <a:pPr lvl="0"/>
            <a:endParaRPr lang="en-GB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1" y="4715952"/>
            <a:ext cx="5438775" cy="4465392"/>
          </a:xfrm>
          <a:prstGeom prst="rect">
            <a:avLst/>
          </a:prstGeom>
        </p:spPr>
        <p:txBody>
          <a:bodyPr vert="horz" lIns="91879" tIns="45940" rIns="91879" bIns="4594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711"/>
            <a:ext cx="2946400" cy="496332"/>
          </a:xfrm>
          <a:prstGeom prst="rect">
            <a:avLst/>
          </a:prstGeom>
        </p:spPr>
        <p:txBody>
          <a:bodyPr vert="horz" lIns="91879" tIns="45940" rIns="91879" bIns="4594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711"/>
            <a:ext cx="2946400" cy="496332"/>
          </a:xfrm>
          <a:prstGeom prst="rect">
            <a:avLst/>
          </a:prstGeom>
        </p:spPr>
        <p:txBody>
          <a:bodyPr vert="horz" lIns="91879" tIns="45940" rIns="91879" bIns="45940" rtlCol="0" anchor="b"/>
          <a:lstStyle>
            <a:lvl1pPr algn="r">
              <a:defRPr sz="1200"/>
            </a:lvl1pPr>
          </a:lstStyle>
          <a:p>
            <a:pPr>
              <a:defRPr/>
            </a:pPr>
            <a:fld id="{869F129A-ADEC-4146-96F3-B462350BF29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389545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9F129A-ADEC-4146-96F3-B462350BF29B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9F129A-ADEC-4146-96F3-B462350BF29B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9F129A-ADEC-4146-96F3-B462350BF29B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9F129A-ADEC-4146-96F3-B462350BF29B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9F129A-ADEC-4146-96F3-B462350BF29B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9F129A-ADEC-4146-96F3-B462350BF29B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9F129A-ADEC-4146-96F3-B462350BF29B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9F129A-ADEC-4146-96F3-B462350BF29B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9F129A-ADEC-4146-96F3-B462350BF29B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9F129A-ADEC-4146-96F3-B462350BF29B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9F129A-ADEC-4146-96F3-B462350BF29B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9F129A-ADEC-4146-96F3-B462350BF29B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mk-M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Статистика на каматни стапки на останати депозитни институции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1C3485-3384-4195-87E8-9C952737E5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Статистика на каматни стапки на останати депозитни институции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B5C44-AFAE-4CF5-86ED-811062DC07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Статистика на каматни стапки на останати депозитни институции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FBED9-62A3-4786-966C-2F35E36258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Статистика на каматни стапки на останати депозитни институции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D9144-4EAF-43F6-B0DA-3BF067242F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Статистика на каматни стапки на останати депозитни институции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00D05-FFC9-4AF2-BE64-7BC92E34B8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Статистика на каматни стапки на останати депозитни институции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E44A7-5940-42F7-A540-77C2EA1E27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Статистика на каматни стапки на останати депозитни институции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90187-5BA5-46BF-81A7-D50F3C86A6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Статистика на каматни стапки на останати депозитни институции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90E1F0-1311-4B08-9669-0B72DB83A9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Статистика на каматни стапки на останати депозитни институции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DB0BC-C947-4D5C-A1BD-03244E4DB6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Статистика на каматни стапки на останати депозитни институции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D0E307-1AAC-4965-A11A-A52916D9AF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mk-MK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Статистика на каматни стапки на останати депозитни институции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2ECB2E-9264-456B-AB7D-68C95C4D40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ru-RU" smtClean="0"/>
              <a:t>Статистика на каматни стапки на останати депозитни институции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3780504-93DE-4700-A178-ABBE6B8B57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mk-M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495800"/>
            <a:ext cx="8077200" cy="762000"/>
          </a:xfrm>
        </p:spPr>
        <p:txBody>
          <a:bodyPr/>
          <a:lstStyle/>
          <a:p>
            <a:pPr eaLnBrk="1" hangingPunct="1"/>
            <a:r>
              <a:rPr lang="mk-MK" sz="1800" b="1" dirty="0" smtClean="0">
                <a:latin typeface="Tahoma" pitchFamily="34" charset="0"/>
                <a:cs typeface="Tahoma" pitchFamily="34" charset="0"/>
              </a:rPr>
              <a:t>Дирекција за статистика</a:t>
            </a:r>
            <a:endParaRPr lang="en-US" sz="1800" b="1" dirty="0" smtClean="0">
              <a:latin typeface="Tahoma" pitchFamily="34" charset="0"/>
              <a:cs typeface="Tahoma" pitchFamily="34" charset="0"/>
            </a:endParaRPr>
          </a:p>
          <a:p>
            <a:pPr eaLnBrk="1" hangingPunct="1"/>
            <a:r>
              <a:rPr lang="mk-MK" sz="1800" b="1" dirty="0" smtClean="0">
                <a:latin typeface="Tahoma" pitchFamily="34" charset="0"/>
                <a:cs typeface="Tahoma" pitchFamily="34" charset="0"/>
              </a:rPr>
              <a:t>Отсек за монетарна статистика</a:t>
            </a:r>
          </a:p>
          <a:p>
            <a:pPr eaLnBrk="1" hangingPunct="1"/>
            <a:endParaRPr lang="mk-MK" sz="1800" b="1" dirty="0">
              <a:latin typeface="Tahoma" pitchFamily="34" charset="0"/>
              <a:cs typeface="Tahoma" pitchFamily="34" charset="0"/>
            </a:endParaRPr>
          </a:p>
          <a:p>
            <a:pPr algn="r" eaLnBrk="1" hangingPunct="1"/>
            <a:r>
              <a:rPr lang="mk-MK" sz="1800" b="1" dirty="0" smtClean="0">
                <a:latin typeface="Tahoma" pitchFamily="34" charset="0"/>
                <a:cs typeface="Tahoma" pitchFamily="34" charset="0"/>
              </a:rPr>
              <a:t>				</a:t>
            </a:r>
            <a:endParaRPr lang="mk-MK" sz="1200" b="1" dirty="0" smtClean="0">
              <a:latin typeface="Tahoma" pitchFamily="34" charset="0"/>
              <a:cs typeface="Tahoma" pitchFamily="34" charset="0"/>
            </a:endParaRPr>
          </a:p>
          <a:p>
            <a:pPr eaLnBrk="1" hangingPunct="1"/>
            <a:r>
              <a:rPr lang="mk-MK" sz="1200" b="1" dirty="0" smtClean="0">
                <a:latin typeface="Tahoma" pitchFamily="34" charset="0"/>
                <a:cs typeface="Tahoma" pitchFamily="34" charset="0"/>
              </a:rPr>
              <a:t>февруари, 2015 год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1905000"/>
            <a:ext cx="8001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k-MK" sz="2400" b="1" i="1" dirty="0" smtClean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Статистика на каматни</a:t>
            </a:r>
            <a:r>
              <a:rPr lang="mk-MK" sz="2400" b="1" i="1" dirty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те</a:t>
            </a:r>
            <a:r>
              <a:rPr lang="mk-MK" sz="2400" b="1" i="1" dirty="0" smtClean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стапки на останатите депозитни институции (банките и штедилниците) </a:t>
            </a:r>
          </a:p>
          <a:p>
            <a:pPr algn="ctr"/>
            <a:r>
              <a:rPr lang="mk-MK" i="1" dirty="0" smtClean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–</a:t>
            </a:r>
            <a:r>
              <a:rPr lang="mk-MK" b="1" i="1" dirty="0" smtClean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mk-MK" dirty="0"/>
              <a:t>промените во статистиката </a:t>
            </a:r>
            <a:r>
              <a:rPr lang="mk-MK" dirty="0" smtClean="0"/>
              <a:t>на каматните </a:t>
            </a:r>
            <a:r>
              <a:rPr lang="mk-MK" dirty="0"/>
              <a:t>стапки коишто произлегуваат од целосното </a:t>
            </a:r>
            <a:r>
              <a:rPr lang="mk-MK" dirty="0" smtClean="0"/>
              <a:t>приспособување </a:t>
            </a:r>
            <a:r>
              <a:rPr lang="mk-MK" dirty="0"/>
              <a:t>кон европските стандарди</a:t>
            </a:r>
            <a:r>
              <a:rPr lang="mk-MK" i="1" dirty="0" smtClean="0">
                <a:latin typeface="Tahoma" pitchFamily="34" charset="0"/>
                <a:cs typeface="Tahoma" pitchFamily="34" charset="0"/>
              </a:rPr>
              <a:t>-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00799"/>
            <a:ext cx="2133600" cy="320675"/>
          </a:xfrm>
          <a:noFill/>
        </p:spPr>
        <p:txBody>
          <a:bodyPr/>
          <a:lstStyle/>
          <a:p>
            <a:fld id="{F15B87A0-B3BA-4061-A146-956C3B0F9912}" type="slidenum">
              <a:rPr lang="en-US" smtClean="0"/>
              <a:pPr/>
              <a:t>10</a:t>
            </a:fld>
            <a:endParaRPr lang="en-US" dirty="0" smtClean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342595" y="1219200"/>
            <a:ext cx="8534400" cy="4953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14400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mk-MK" sz="1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mk-MK" sz="1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mk-MK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00639" y="1396756"/>
            <a:ext cx="6818312" cy="4731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73289920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00799"/>
            <a:ext cx="2133600" cy="320675"/>
          </a:xfrm>
          <a:noFill/>
        </p:spPr>
        <p:txBody>
          <a:bodyPr/>
          <a:lstStyle/>
          <a:p>
            <a:fld id="{F15B87A0-B3BA-4061-A146-956C3B0F9912}" type="slidenum">
              <a:rPr lang="en-US" smtClean="0"/>
              <a:pPr/>
              <a:t>11</a:t>
            </a:fld>
            <a:endParaRPr lang="en-US" dirty="0" smtClean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342595" y="1219200"/>
            <a:ext cx="8534400" cy="4953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14400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mk-MK" sz="1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mk-MK" sz="1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mk-MK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338727"/>
            <a:ext cx="6691312" cy="4713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56753325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00799"/>
            <a:ext cx="2133600" cy="320675"/>
          </a:xfrm>
          <a:noFill/>
        </p:spPr>
        <p:txBody>
          <a:bodyPr/>
          <a:lstStyle/>
          <a:p>
            <a:fld id="{F15B87A0-B3BA-4061-A146-956C3B0F9912}" type="slidenum">
              <a:rPr lang="en-US" smtClean="0"/>
              <a:pPr/>
              <a:t>12</a:t>
            </a:fld>
            <a:endParaRPr lang="en-US" dirty="0" smtClean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342595" y="1219200"/>
            <a:ext cx="8534400" cy="4953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14400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mk-MK" sz="1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mk-MK" sz="1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mk-MK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332454"/>
            <a:ext cx="7062787" cy="4828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92676315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00799"/>
            <a:ext cx="2133600" cy="320675"/>
          </a:xfrm>
          <a:noFill/>
        </p:spPr>
        <p:txBody>
          <a:bodyPr/>
          <a:lstStyle/>
          <a:p>
            <a:fld id="{F15B87A0-B3BA-4061-A146-956C3B0F9912}" type="slidenum">
              <a:rPr lang="en-US" smtClean="0"/>
              <a:pPr/>
              <a:t>13</a:t>
            </a:fld>
            <a:endParaRPr lang="en-US" dirty="0" smtClean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342595" y="1219200"/>
            <a:ext cx="8534400" cy="4953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14400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mk-MK" sz="1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mk-MK" sz="1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mk-MK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5232" y="1307377"/>
            <a:ext cx="6969125" cy="4776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97729694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00799"/>
            <a:ext cx="2133600" cy="320675"/>
          </a:xfrm>
          <a:noFill/>
        </p:spPr>
        <p:txBody>
          <a:bodyPr/>
          <a:lstStyle/>
          <a:p>
            <a:fld id="{F15B87A0-B3BA-4061-A146-956C3B0F9912}" type="slidenum">
              <a:rPr lang="en-US" smtClean="0"/>
              <a:pPr/>
              <a:t>14</a:t>
            </a:fld>
            <a:endParaRPr lang="en-US" dirty="0" smtClean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304800" y="1219200"/>
            <a:ext cx="8534400" cy="4953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14400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mk-MK" sz="1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mk-MK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mk-MK" sz="1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mk-MK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mk-MK" sz="1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en-US" sz="15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mk-MK" sz="1500" dirty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mk-MK" sz="1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На </a:t>
            </a:r>
            <a:r>
              <a:rPr lang="mk-MK" sz="15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27.2.2015</a:t>
            </a:r>
            <a:r>
              <a:rPr lang="mk-MK" sz="1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mk-MK" sz="15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година</a:t>
            </a:r>
            <a:r>
              <a:rPr lang="mk-MK" sz="1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за првпат официјално, </a:t>
            </a:r>
            <a:r>
              <a:rPr lang="mk-MK" sz="1500" dirty="0">
                <a:latin typeface="Tahoma" pitchFamily="34" charset="0"/>
                <a:ea typeface="Tahoma" pitchFamily="34" charset="0"/>
                <a:cs typeface="Tahoma" pitchFamily="34" charset="0"/>
              </a:rPr>
              <a:t>на </a:t>
            </a:r>
            <a:r>
              <a:rPr lang="mk-MK" sz="15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интернет-страницата </a:t>
            </a:r>
            <a:r>
              <a:rPr lang="mk-MK" sz="15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 </a:t>
            </a:r>
            <a:r>
              <a:rPr lang="mk-MK" sz="15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НБРМ, се објавени каматни стапки изработени согласно со новата методологија со податоци за јануари 2015 година, како и временската серија на податоци за каматните </a:t>
            </a:r>
            <a:r>
              <a:rPr lang="mk-MK" sz="1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стапки од 1.2005 година за вкупната сметководствена состојба и од 12.2005 година за новодоговорените активности.  </a:t>
            </a:r>
          </a:p>
          <a:p>
            <a:pPr algn="just"/>
            <a:endParaRPr lang="mk-MK" sz="1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mk-MK" sz="1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mk-MK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00799"/>
            <a:ext cx="2133600" cy="320675"/>
          </a:xfrm>
          <a:noFill/>
        </p:spPr>
        <p:txBody>
          <a:bodyPr/>
          <a:lstStyle/>
          <a:p>
            <a:fld id="{F15B87A0-B3BA-4061-A146-956C3B0F9912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152400" y="964375"/>
            <a:ext cx="8991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mk-MK" sz="3200" b="0" i="0" u="sng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   </a:t>
            </a:r>
            <a:br>
              <a:rPr kumimoji="0" lang="mk-MK" sz="3200" b="0" i="0" u="sng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</a:br>
            <a:r>
              <a:rPr kumimoji="0" lang="mk-MK" sz="3200" b="0" i="0" u="sng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/>
            </a:r>
            <a:br>
              <a:rPr kumimoji="0" lang="mk-MK" sz="3200" b="0" i="0" u="sng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</a:br>
            <a:r>
              <a:rPr kumimoji="0" lang="mk-MK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Статистика на каматн</a:t>
            </a:r>
            <a:r>
              <a:rPr lang="mk-MK" sz="2200" b="1" kern="0" dirty="0">
                <a:solidFill>
                  <a:schemeClr val="tx2"/>
                </a:solidFill>
                <a:latin typeface="Tahoma" pitchFamily="34" charset="0"/>
                <a:ea typeface="+mj-ea"/>
                <a:cs typeface="Tahoma" pitchFamily="34" charset="0"/>
              </a:rPr>
              <a:t>ите </a:t>
            </a:r>
            <a:r>
              <a:rPr kumimoji="0" lang="mk-MK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стапки – основна примена</a:t>
            </a:r>
            <a: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0" i="0" u="sng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/>
            </a:r>
            <a:br>
              <a:rPr kumimoji="0" lang="en-US" sz="3200" b="0" i="0" u="sng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</a:br>
            <a:endParaRPr kumimoji="0" lang="en-US" sz="3200" b="0" i="0" u="sng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19200" y="1905000"/>
            <a:ext cx="6400800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0" hangingPunct="0">
              <a:spcBef>
                <a:spcPct val="20000"/>
              </a:spcBef>
              <a:buFont typeface="Wingdings" pitchFamily="2" charset="2"/>
              <a:buChar char="Ø"/>
            </a:pPr>
            <a:endParaRPr lang="mk-MK" sz="1400" dirty="0">
              <a:solidFill>
                <a:schemeClr val="tx2">
                  <a:lumMod val="60000"/>
                  <a:lumOff val="4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Wingdings" pitchFamily="2" charset="2"/>
              <a:buChar char="Ø"/>
            </a:pPr>
            <a:r>
              <a:rPr lang="mk-MK" sz="1400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 Целосно усогласување со Регулативата на ЕЦБ - </a:t>
            </a:r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ECB/2009/7 </a:t>
            </a:r>
            <a:r>
              <a:rPr lang="mk-MK" sz="1400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за каматните стапки.</a:t>
            </a:r>
          </a:p>
          <a:p>
            <a:pPr marL="342900" indent="-342900" algn="just" eaLnBrk="0" hangingPunct="0">
              <a:spcBef>
                <a:spcPct val="20000"/>
              </a:spcBef>
              <a:buFont typeface="Wingdings" pitchFamily="2" charset="2"/>
              <a:buChar char="Ø"/>
            </a:pPr>
            <a:endParaRPr lang="mk-MK" sz="1400" dirty="0">
              <a:solidFill>
                <a:schemeClr val="tx2">
                  <a:lumMod val="60000"/>
                  <a:lumOff val="4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Wingdings" pitchFamily="2" charset="2"/>
              <a:buChar char="Ø"/>
            </a:pPr>
            <a:r>
              <a:rPr lang="mk-MK" sz="1400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 Дополнителни поделби преку кои ќе се обезбеди усогласување на податоците со податоците на другите европски земји и олеснување на споредливоста.</a:t>
            </a:r>
          </a:p>
          <a:p>
            <a:pPr marL="342900" indent="-342900" algn="just" eaLnBrk="0" hangingPunct="0">
              <a:spcBef>
                <a:spcPct val="20000"/>
              </a:spcBef>
              <a:buFont typeface="Wingdings" pitchFamily="2" charset="2"/>
              <a:buChar char="Ø"/>
            </a:pPr>
            <a:endParaRPr lang="en-US" sz="1400" dirty="0">
              <a:solidFill>
                <a:schemeClr val="tx2">
                  <a:lumMod val="60000"/>
                  <a:lumOff val="4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Wingdings" pitchFamily="2" charset="2"/>
              <a:buChar char="Ø"/>
            </a:pPr>
            <a:r>
              <a:rPr lang="mk-MK" sz="1400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 Поаналитички податоци за следење и анализа на движењата на каматните стапки во РМ, особено </a:t>
            </a:r>
            <a:r>
              <a:rPr lang="mk-MK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кај новодоговорените кредитни </a:t>
            </a:r>
            <a:r>
              <a:rPr lang="mk-MK" sz="1400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и депозитни активности (сектор, рочност, </a:t>
            </a:r>
            <a:r>
              <a:rPr lang="mk-MK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иницијален </a:t>
            </a:r>
            <a:r>
              <a:rPr lang="mk-MK" sz="1400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период на фиксирање на каматната стапка,  валутна структура и намена на кредитите). </a:t>
            </a:r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 </a:t>
            </a:r>
            <a:endParaRPr lang="mk-MK" sz="1400" dirty="0">
              <a:solidFill>
                <a:schemeClr val="tx2">
                  <a:lumMod val="60000"/>
                  <a:lumOff val="4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Wingdings" pitchFamily="2" charset="2"/>
              <a:buChar char="Ø"/>
            </a:pPr>
            <a:endParaRPr lang="mk-MK" sz="1400" dirty="0">
              <a:solidFill>
                <a:schemeClr val="tx2">
                  <a:lumMod val="60000"/>
                  <a:lumOff val="4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Wingdings" pitchFamily="2" charset="2"/>
              <a:buChar char="Ø"/>
            </a:pPr>
            <a:r>
              <a:rPr lang="mk-MK" sz="1400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 Поширок опфат на статистиката преку вклучување и на штедилниците (коишто досега не беа опфатени во податоците за каматните стапки). </a:t>
            </a:r>
          </a:p>
        </p:txBody>
      </p:sp>
    </p:spTree>
    <p:extLst>
      <p:ext uri="{BB962C8B-B14F-4D97-AF65-F5344CB8AC3E}">
        <p14:creationId xmlns:p14="http://schemas.microsoft.com/office/powerpoint/2010/main" xmlns="" val="351890848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457200"/>
          </a:xfrm>
        </p:spPr>
        <p:txBody>
          <a:bodyPr/>
          <a:lstStyle/>
          <a:p>
            <a:r>
              <a:rPr lang="en-US" sz="3200" b="1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en-US" sz="3200" b="1" dirty="0" smtClean="0">
                <a:latin typeface="Tahoma" pitchFamily="34" charset="0"/>
                <a:cs typeface="Tahoma" pitchFamily="34" charset="0"/>
              </a:rPr>
            </a:br>
            <a:r>
              <a:rPr lang="mk-MK" sz="2400" b="1" dirty="0" smtClean="0">
                <a:latin typeface="Tahoma" pitchFamily="34" charset="0"/>
                <a:cs typeface="Tahoma" pitchFamily="34" charset="0"/>
              </a:rPr>
              <a:t>Барања за известување на ЕЦБ</a:t>
            </a:r>
            <a:r>
              <a:rPr lang="mk-MK" sz="2400" b="1" dirty="0" smtClean="0"/>
              <a:t/>
            </a:r>
            <a:br>
              <a:rPr lang="mk-MK" sz="2400" b="1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712968" cy="4953000"/>
          </a:xfrm>
        </p:spPr>
        <p:txBody>
          <a:bodyPr/>
          <a:lstStyle/>
          <a:p>
            <a:endParaRPr lang="en-US" sz="2000" dirty="0" smtClean="0"/>
          </a:p>
          <a:p>
            <a:endParaRPr lang="mk-MK" sz="2000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70234691"/>
              </p:ext>
            </p:extLst>
          </p:nvPr>
        </p:nvGraphicFramePr>
        <p:xfrm>
          <a:off x="304800" y="1143000"/>
          <a:ext cx="8686800" cy="566925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347784"/>
                <a:gridCol w="2605216"/>
                <a:gridCol w="3733800"/>
              </a:tblGrid>
              <a:tr h="152400">
                <a:tc>
                  <a:txBody>
                    <a:bodyPr/>
                    <a:lstStyle/>
                    <a:p>
                      <a:r>
                        <a:rPr lang="mk-MK" sz="900" dirty="0" smtClean="0">
                          <a:solidFill>
                            <a:srgbClr val="002060"/>
                          </a:solidFill>
                          <a:latin typeface="Tahoma" pitchFamily="34" charset="0"/>
                          <a:cs typeface="Tahoma" pitchFamily="34" charset="0"/>
                        </a:rPr>
                        <a:t>Поделба според:</a:t>
                      </a:r>
                      <a:endParaRPr lang="en-US" sz="900" dirty="0">
                        <a:solidFill>
                          <a:srgbClr val="002060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900" b="1" kern="0" dirty="0" smtClean="0">
                          <a:solidFill>
                            <a:srgbClr val="002060"/>
                          </a:solidFill>
                          <a:latin typeface="Tahoma" pitchFamily="34" charset="0"/>
                          <a:cs typeface="Tahoma" pitchFamily="34" charset="0"/>
                        </a:rPr>
                        <a:t>Старо известување</a:t>
                      </a:r>
                      <a:endParaRPr lang="en-US" sz="900" dirty="0">
                        <a:solidFill>
                          <a:srgbClr val="002060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k-MK" sz="900" b="1" kern="0" dirty="0" smtClean="0">
                          <a:solidFill>
                            <a:srgbClr val="002060"/>
                          </a:solidFill>
                          <a:latin typeface="Tahoma" pitchFamily="34" charset="0"/>
                          <a:cs typeface="Tahoma" pitchFamily="34" charset="0"/>
                        </a:rPr>
                        <a:t>Ново известување </a:t>
                      </a:r>
                      <a:endParaRPr lang="en-US" sz="900" dirty="0">
                        <a:solidFill>
                          <a:srgbClr val="002060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mk-MK" sz="900" b="1" dirty="0" smtClean="0">
                          <a:latin typeface="Tahoma" pitchFamily="34" charset="0"/>
                          <a:cs typeface="Tahoma" pitchFamily="34" charset="0"/>
                        </a:rPr>
                        <a:t>Известувачи:</a:t>
                      </a:r>
                      <a:endParaRPr lang="en-US" sz="900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9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itchFamily="34" charset="0"/>
                          <a:cs typeface="Tahoma" pitchFamily="34" charset="0"/>
                        </a:rPr>
                        <a:t>Банки</a:t>
                      </a:r>
                      <a:endParaRPr lang="en-US" sz="9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900" b="1" dirty="0" smtClean="0">
                          <a:latin typeface="Tahoma" pitchFamily="34" charset="0"/>
                          <a:cs typeface="Tahoma" pitchFamily="34" charset="0"/>
                        </a:rPr>
                        <a:t>Банки и штедилници</a:t>
                      </a:r>
                      <a:endParaRPr lang="en-US" sz="900" b="1" dirty="0" smtClean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990600">
                <a:tc>
                  <a:txBody>
                    <a:bodyPr/>
                    <a:lstStyle/>
                    <a:p>
                      <a:r>
                        <a:rPr lang="mk-MK" sz="900" b="1" dirty="0" smtClean="0">
                          <a:latin typeface="Tahoma" pitchFamily="34" charset="0"/>
                          <a:cs typeface="Tahoma" pitchFamily="34" charset="0"/>
                        </a:rPr>
                        <a:t>Сектор:</a:t>
                      </a:r>
                      <a:endParaRPr lang="en-US" sz="900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itchFamily="34" charset="0"/>
                          <a:cs typeface="Tahoma" pitchFamily="34" charset="0"/>
                        </a:rPr>
                        <a:t>Домаќинства</a:t>
                      </a:r>
                      <a:r>
                        <a:rPr lang="mk-MK" sz="10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itchFamily="34" charset="0"/>
                          <a:cs typeface="Tahoma" pitchFamily="34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mk-MK" sz="10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itchFamily="34" charset="0"/>
                          <a:cs typeface="Tahoma" pitchFamily="34" charset="0"/>
                        </a:rPr>
                        <a:t>Физички лица  и самостојни вршители</a:t>
                      </a:r>
                      <a:r>
                        <a:rPr lang="mk-MK" sz="10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itchFamily="34" charset="0"/>
                          <a:cs typeface="Tahoma" pitchFamily="34" charset="0"/>
                        </a:rPr>
                        <a:t> на дејност)</a:t>
                      </a:r>
                      <a:endParaRPr lang="mk-MK" sz="10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itchFamily="34" charset="0"/>
                          <a:cs typeface="Tahoma" pitchFamily="34" charset="0"/>
                        </a:rPr>
                        <a:t>Нефинансиски институции</a:t>
                      </a:r>
                      <a:r>
                        <a:rPr lang="mk-MK" sz="1000" b="1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itchFamily="34" charset="0"/>
                          <a:cs typeface="Tahoma" pitchFamily="34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0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itchFamily="34" charset="0"/>
                          <a:cs typeface="Tahoma" pitchFamily="34" charset="0"/>
                        </a:rPr>
                        <a:t>(јавни и останати</a:t>
                      </a:r>
                      <a:r>
                        <a:rPr lang="en-US" sz="10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0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000" b="1" dirty="0" smtClean="0">
                          <a:latin typeface="Tahoma" pitchFamily="34" charset="0"/>
                          <a:cs typeface="Tahoma" pitchFamily="34" charset="0"/>
                        </a:rPr>
                        <a:t>Домаќинства</a:t>
                      </a:r>
                      <a:r>
                        <a:rPr lang="mk-MK" sz="1000" dirty="0" smtClean="0">
                          <a:latin typeface="Tahoma" pitchFamily="34" charset="0"/>
                          <a:cs typeface="Tahoma" pitchFamily="34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mk-MK" sz="1000" dirty="0" smtClean="0">
                          <a:latin typeface="Tahoma" pitchFamily="34" charset="0"/>
                          <a:cs typeface="Tahoma" pitchFamily="34" charset="0"/>
                        </a:rPr>
                        <a:t>Физички лица  и самостојни вршители</a:t>
                      </a:r>
                      <a:r>
                        <a:rPr lang="mk-MK" sz="1000" baseline="0" dirty="0" smtClean="0">
                          <a:latin typeface="Tahoma" pitchFamily="34" charset="0"/>
                          <a:cs typeface="Tahoma" pitchFamily="34" charset="0"/>
                        </a:rPr>
                        <a:t> на дејност)</a:t>
                      </a:r>
                      <a:endParaRPr lang="mk-MK" sz="1000" dirty="0" smtClean="0"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000" b="1" i="1" dirty="0" smtClean="0">
                          <a:solidFill>
                            <a:srgbClr val="FF0000"/>
                          </a:solidFill>
                          <a:latin typeface="Tahoma" pitchFamily="34" charset="0"/>
                          <a:cs typeface="Tahoma" pitchFamily="34" charset="0"/>
                        </a:rPr>
                        <a:t>Непрофитни институции</a:t>
                      </a:r>
                      <a:r>
                        <a:rPr lang="mk-MK" sz="1000" b="1" i="1" baseline="0" dirty="0" smtClean="0">
                          <a:solidFill>
                            <a:srgbClr val="FF0000"/>
                          </a:solidFill>
                          <a:latin typeface="Tahoma" pitchFamily="34" charset="0"/>
                          <a:cs typeface="Tahoma" pitchFamily="34" charset="0"/>
                        </a:rPr>
                        <a:t> кои им служат на домаќинствата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000" b="1" dirty="0" smtClean="0">
                          <a:latin typeface="Tahoma" pitchFamily="34" charset="0"/>
                          <a:cs typeface="Tahoma" pitchFamily="34" charset="0"/>
                        </a:rPr>
                        <a:t>Нефинансиски институции</a:t>
                      </a:r>
                      <a:r>
                        <a:rPr lang="mk-MK" sz="1000" b="1" baseline="0" dirty="0" smtClean="0">
                          <a:latin typeface="Tahoma" pitchFamily="34" charset="0"/>
                          <a:cs typeface="Tahoma" pitchFamily="34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000" baseline="0" dirty="0" smtClean="0">
                          <a:latin typeface="Tahoma" pitchFamily="34" charset="0"/>
                          <a:cs typeface="Tahoma" pitchFamily="34" charset="0"/>
                        </a:rPr>
                        <a:t>(јавни и останати</a:t>
                      </a:r>
                      <a:r>
                        <a:rPr lang="en-US" sz="1000" dirty="0" smtClean="0">
                          <a:latin typeface="Tahoma" pitchFamily="34" charset="0"/>
                          <a:cs typeface="Tahoma" pitchFamily="34" charset="0"/>
                        </a:rPr>
                        <a:t>)</a:t>
                      </a:r>
                    </a:p>
                  </a:txBody>
                  <a:tcPr/>
                </a:tc>
              </a:tr>
              <a:tr h="45717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mk-MK" sz="900" b="1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Деловно покривање</a:t>
                      </a:r>
                      <a:r>
                        <a:rPr lang="en-US" sz="900" b="1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0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itchFamily="34" charset="0"/>
                          <a:cs typeface="Tahoma" pitchFamily="34" charset="0"/>
                        </a:rPr>
                        <a:t>Вкупни сметководствени состојби (ВСС)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0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itchFamily="34" charset="0"/>
                          <a:cs typeface="Tahoma" pitchFamily="34" charset="0"/>
                        </a:rPr>
                        <a:t>Новодоговорени</a:t>
                      </a:r>
                      <a:r>
                        <a:rPr lang="mk-MK" sz="10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itchFamily="34" charset="0"/>
                          <a:cs typeface="Tahoma" pitchFamily="34" charset="0"/>
                        </a:rPr>
                        <a:t> активности (НДА)</a:t>
                      </a:r>
                      <a:endParaRPr lang="en-US" sz="10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000" dirty="0" smtClean="0">
                          <a:latin typeface="Tahoma" pitchFamily="34" charset="0"/>
                          <a:cs typeface="Tahoma" pitchFamily="34" charset="0"/>
                        </a:rPr>
                        <a:t>Вкупни сметководствени состојби (ВСС)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000" dirty="0" smtClean="0">
                          <a:latin typeface="Tahoma" pitchFamily="34" charset="0"/>
                          <a:cs typeface="Tahoma" pitchFamily="34" charset="0"/>
                        </a:rPr>
                        <a:t>Новодоговорени</a:t>
                      </a:r>
                      <a:r>
                        <a:rPr lang="mk-MK" sz="1000" baseline="0" dirty="0" smtClean="0">
                          <a:latin typeface="Tahoma" pitchFamily="34" charset="0"/>
                          <a:cs typeface="Tahoma" pitchFamily="34" charset="0"/>
                        </a:rPr>
                        <a:t> активности (НДА)</a:t>
                      </a:r>
                      <a:endParaRPr lang="en-US" sz="10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8400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mk-MK" sz="900" b="1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Рочност</a:t>
                      </a:r>
                      <a:r>
                        <a:rPr lang="en-US" sz="900" b="1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mk-MK" sz="1000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Оригинална  рочност на достасување на кредитите/депозитите</a:t>
                      </a:r>
                      <a:endParaRPr lang="en-US" sz="1000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mk-MK" sz="10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Оригинална рочност на достасување на кредитите/депозитите</a:t>
                      </a:r>
                      <a:endParaRPr lang="en-US" sz="100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algn="l" defTabSz="914400" rtl="0" eaLnBrk="1" latinLnBrk="0" hangingPunct="1"/>
                      <a:r>
                        <a:rPr lang="mk-MK" sz="1000" b="1" i="1" kern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Иницијален </a:t>
                      </a:r>
                      <a:r>
                        <a:rPr lang="mk-MK" sz="1000" b="1" i="1" kern="1200" baseline="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период на фиксирање на каматната стапка</a:t>
                      </a:r>
                      <a:endParaRPr lang="en-US" sz="1000" b="1" i="1" kern="1200" dirty="0" smtClean="0">
                        <a:solidFill>
                          <a:srgbClr val="FF0000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algn="l" defTabSz="914400" rtl="0" eaLnBrk="1" latinLnBrk="0" hangingPunct="1"/>
                      <a:r>
                        <a:rPr lang="mk-MK" sz="1000" b="1" i="1" kern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Период на најава (НДА -депозити)</a:t>
                      </a:r>
                      <a:endParaRPr lang="en-US" sz="1000" b="1" i="1" kern="1200" dirty="0" smtClean="0">
                        <a:solidFill>
                          <a:srgbClr val="FF0000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/>
                </a:tc>
              </a:tr>
              <a:tr h="5060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mk-MK" sz="900" b="1" i="1" kern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Намена на кредити</a:t>
                      </a:r>
                      <a:r>
                        <a:rPr lang="mk-MK" sz="900" b="1" i="1" kern="1200" dirty="0" smtClean="0">
                          <a:solidFill>
                            <a:srgbClr val="00B050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те</a:t>
                      </a:r>
                      <a:r>
                        <a:rPr lang="mk-MK" sz="900" b="1" i="1" kern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на домаќинствата</a:t>
                      </a:r>
                      <a:r>
                        <a:rPr lang="en-US" sz="900" b="1" i="1" kern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mk-MK" sz="1000" b="1" i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/</a:t>
                      </a:r>
                      <a:endParaRPr lang="en-US" sz="1000" b="1" i="1" kern="12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000" b="1" i="1" kern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Потрошувачки кредити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000" b="1" i="1" kern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Станбени</a:t>
                      </a:r>
                      <a:r>
                        <a:rPr lang="mk-MK" sz="1000" b="1" i="1" kern="1200" baseline="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кредити</a:t>
                      </a:r>
                      <a:endParaRPr lang="mk-MK" sz="1000" b="1" i="1" kern="1200" dirty="0" smtClean="0">
                        <a:solidFill>
                          <a:srgbClr val="FF0000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000" b="1" i="1" kern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Кредити за други намени</a:t>
                      </a:r>
                      <a:endParaRPr lang="en-US" sz="1000" b="1" i="1" kern="1200" dirty="0">
                        <a:solidFill>
                          <a:srgbClr val="FF0000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/>
                </a:tc>
              </a:tr>
              <a:tr h="50592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mk-MK" sz="900" b="1" i="1" kern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Висина на дадени</a:t>
                      </a:r>
                      <a:r>
                        <a:rPr lang="mk-MK" sz="900" b="1" i="1" kern="1200" dirty="0" smtClean="0">
                          <a:solidFill>
                            <a:srgbClr val="00B050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те</a:t>
                      </a:r>
                      <a:r>
                        <a:rPr lang="mk-MK" sz="900" b="1" i="1" kern="1200" baseline="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кредити на нефинансиски</a:t>
                      </a:r>
                      <a:r>
                        <a:rPr lang="mk-MK" sz="900" b="1" i="1" kern="1200" baseline="0" dirty="0" smtClean="0">
                          <a:solidFill>
                            <a:srgbClr val="00B050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те</a:t>
                      </a:r>
                      <a:r>
                        <a:rPr lang="mk-MK" sz="900" b="1" i="1" kern="1200" baseline="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институции</a:t>
                      </a:r>
                      <a:r>
                        <a:rPr lang="en-US" sz="900" b="1" i="1" kern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000" b="1" i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/</a:t>
                      </a:r>
                      <a:endParaRPr lang="en-US" sz="1000" b="1" i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algn="ctr" defTabSz="914400" rtl="0" eaLnBrk="1" latinLnBrk="0" hangingPunct="1"/>
                      <a:endParaRPr lang="en-US" sz="1000" b="1" i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000" b="1" i="1" kern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до износ од 0,25 милиони евра (НДА)</a:t>
                      </a:r>
                      <a:endParaRPr lang="en-US" sz="1000" b="1" i="1" kern="1200" dirty="0" smtClean="0">
                        <a:solidFill>
                          <a:srgbClr val="FF0000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algn="l" defTabSz="914400" rtl="0" eaLnBrk="1" latinLnBrk="0" hangingPunct="1"/>
                      <a:r>
                        <a:rPr lang="ru-RU" sz="1000" b="1" i="1" baseline="0" dirty="0" smtClean="0">
                          <a:solidFill>
                            <a:srgbClr val="FF0000"/>
                          </a:solidFill>
                          <a:latin typeface="Tahoma"/>
                        </a:rPr>
                        <a:t>над 0,25 милиони евра до 1 милион евра (НДА)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b="1" i="1" kern="1200" baseline="0" dirty="0" smtClean="0">
                          <a:solidFill>
                            <a:srgbClr val="FF0000"/>
                          </a:solidFill>
                          <a:latin typeface="Tahoma"/>
                          <a:ea typeface="+mn-ea"/>
                          <a:cs typeface="Tahoma" pitchFamily="34" charset="0"/>
                        </a:rPr>
                        <a:t>Над 1 милион евра (НДА)</a:t>
                      </a:r>
                      <a:endParaRPr lang="en-US" sz="1000" b="1" i="1" kern="1200" dirty="0" smtClean="0">
                        <a:solidFill>
                          <a:srgbClr val="FF0000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/>
                </a:tc>
              </a:tr>
              <a:tr h="613542">
                <a:tc>
                  <a:txBody>
                    <a:bodyPr/>
                    <a:lstStyle/>
                    <a:p>
                      <a:r>
                        <a:rPr lang="mk-MK" sz="900" b="1" dirty="0" smtClean="0">
                          <a:latin typeface="Tahoma" pitchFamily="34" charset="0"/>
                          <a:cs typeface="Tahoma" pitchFamily="34" charset="0"/>
                        </a:rPr>
                        <a:t>Валута:</a:t>
                      </a:r>
                      <a:endParaRPr lang="en-US" sz="900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buFontTx/>
                        <a:buNone/>
                      </a:pPr>
                      <a:r>
                        <a:rPr lang="mk-MK" sz="1000" b="0" i="0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во денари без</a:t>
                      </a:r>
                      <a:r>
                        <a:rPr lang="mk-MK" sz="1000" b="0" i="0" kern="12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валутна клаузула</a:t>
                      </a:r>
                    </a:p>
                    <a:p>
                      <a:pPr marL="0" algn="l" defTabSz="914400" rtl="0" eaLnBrk="1" latinLnBrk="0" hangingPunct="1">
                        <a:buFontTx/>
                        <a:buNone/>
                      </a:pPr>
                      <a:r>
                        <a:rPr lang="mk-MK" sz="1000" b="0" i="0" kern="12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во денари со валутна клаузула</a:t>
                      </a:r>
                    </a:p>
                    <a:p>
                      <a:pPr marL="0" algn="l" defTabSz="914400" rtl="0" eaLnBrk="1" latinLnBrk="0" hangingPunct="1">
                        <a:buFontTx/>
                        <a:buNone/>
                      </a:pPr>
                      <a:r>
                        <a:rPr lang="mk-MK" sz="1000" b="0" i="0" kern="12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во </a:t>
                      </a:r>
                      <a:r>
                        <a:rPr lang="mk-MK" sz="1000" b="0" i="1" kern="12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странска валута (поделени во евра и </a:t>
                      </a:r>
                      <a:r>
                        <a:rPr lang="mk-MK" sz="1000" b="0" i="1" kern="1200" baseline="0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САД-долари</a:t>
                      </a:r>
                      <a:r>
                        <a:rPr lang="mk-MK" sz="1000" b="0" i="1" kern="12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)</a:t>
                      </a:r>
                      <a:endParaRPr lang="en-US" sz="1000" b="0" i="1" kern="1200" baseline="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0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во денари без валутна клаузула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0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во денари со валутна клаузула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0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во странска валута 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(</a:t>
                      </a:r>
                      <a:r>
                        <a:rPr lang="mk-MK" sz="10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поделени во евра, </a:t>
                      </a:r>
                      <a:r>
                        <a:rPr lang="mk-MK" sz="1000" kern="120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САД-долари</a:t>
                      </a:r>
                      <a:r>
                        <a:rPr lang="mk-MK" sz="10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, </a:t>
                      </a:r>
                      <a:r>
                        <a:rPr lang="mk-MK" sz="1000" b="1" i="1" kern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Швајцарски франци и останати валути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)</a:t>
                      </a:r>
                      <a:endParaRPr lang="en-US" sz="1000" kern="1200" dirty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/>
                </a:tc>
              </a:tr>
              <a:tr h="2286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900" b="1" dirty="0" smtClean="0">
                          <a:latin typeface="Tahoma" pitchFamily="34" charset="0"/>
                          <a:cs typeface="Tahoma" pitchFamily="34" charset="0"/>
                        </a:rPr>
                        <a:t>Дадени кредити со обезбедување</a:t>
                      </a:r>
                      <a:r>
                        <a:rPr lang="en-US" sz="900" b="1" dirty="0" smtClean="0">
                          <a:latin typeface="Tahoma" pitchFamily="34" charset="0"/>
                          <a:cs typeface="Tahoma" pitchFamily="34" charset="0"/>
                        </a:rPr>
                        <a:t>:</a:t>
                      </a:r>
                      <a:endParaRPr lang="en-US" sz="900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000" b="1" i="1" kern="120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/</a:t>
                      </a:r>
                      <a:endParaRPr lang="en-US" sz="10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000" b="1" i="1" kern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Со обезбедување (НДА)</a:t>
                      </a:r>
                    </a:p>
                  </a:txBody>
                  <a:tcPr/>
                </a:tc>
              </a:tr>
              <a:tr h="609461">
                <a:tc>
                  <a:txBody>
                    <a:bodyPr/>
                    <a:lstStyle/>
                    <a:p>
                      <a:r>
                        <a:rPr lang="mk-MK" sz="900" b="1" dirty="0" smtClean="0">
                          <a:latin typeface="Tahoma" pitchFamily="34" charset="0"/>
                          <a:cs typeface="Tahoma" pitchFamily="34" charset="0"/>
                        </a:rPr>
                        <a:t>Посебни инструменти</a:t>
                      </a:r>
                      <a:r>
                        <a:rPr lang="en-US" sz="900" b="1" dirty="0" smtClean="0">
                          <a:latin typeface="Tahoma" pitchFamily="34" charset="0"/>
                          <a:cs typeface="Tahoma" pitchFamily="34" charset="0"/>
                        </a:rPr>
                        <a:t>:</a:t>
                      </a:r>
                      <a:endParaRPr lang="en-US" sz="900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k-MK" sz="10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itchFamily="34" charset="0"/>
                          <a:cs typeface="Tahoma" pitchFamily="34" charset="0"/>
                        </a:rPr>
                        <a:t>Негативни</a:t>
                      </a:r>
                      <a:r>
                        <a:rPr lang="mk-MK" sz="10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mk-MK" sz="1000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салда на тековни </a:t>
                      </a:r>
                      <a:r>
                        <a:rPr lang="mk-MK" sz="10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itchFamily="34" charset="0"/>
                          <a:cs typeface="Tahoma" pitchFamily="34" charset="0"/>
                        </a:rPr>
                        <a:t>сметки </a:t>
                      </a:r>
                    </a:p>
                    <a:p>
                      <a:r>
                        <a:rPr lang="mk-MK" sz="10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itchFamily="34" charset="0"/>
                          <a:cs typeface="Tahoma" pitchFamily="34" charset="0"/>
                        </a:rPr>
                        <a:t>Кредитни картички</a:t>
                      </a:r>
                    </a:p>
                    <a:p>
                      <a:r>
                        <a:rPr lang="mk-MK" sz="10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itchFamily="34" charset="0"/>
                          <a:cs typeface="Tahoma" pitchFamily="34" charset="0"/>
                        </a:rPr>
                        <a:t>Тековни</a:t>
                      </a:r>
                      <a:r>
                        <a:rPr lang="mk-MK" sz="10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itchFamily="34" charset="0"/>
                          <a:cs typeface="Tahoma" pitchFamily="34" charset="0"/>
                        </a:rPr>
                        <a:t> сметки</a:t>
                      </a:r>
                      <a:endParaRPr lang="mk-MK" sz="1000" strike="sngStrike" baseline="0" dirty="0" smtClean="0">
                        <a:solidFill>
                          <a:srgbClr val="FF0000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k-MK" sz="1000" dirty="0" smtClean="0">
                          <a:latin typeface="Tahoma" pitchFamily="34" charset="0"/>
                          <a:cs typeface="Tahoma" pitchFamily="34" charset="0"/>
                        </a:rPr>
                        <a:t>Негативни</a:t>
                      </a:r>
                      <a:r>
                        <a:rPr lang="mk-MK" sz="1000" baseline="0" dirty="0" smtClean="0">
                          <a:latin typeface="Tahoma" pitchFamily="34" charset="0"/>
                          <a:cs typeface="Tahoma" pitchFamily="34" charset="0"/>
                        </a:rPr>
                        <a:t> салда по тековни сметки</a:t>
                      </a:r>
                      <a:r>
                        <a:rPr lang="en-US" sz="1000" baseline="0" dirty="0" smtClean="0">
                          <a:latin typeface="Tahoma" pitchFamily="34" charset="0"/>
                          <a:cs typeface="Tahoma" pitchFamily="34" charset="0"/>
                        </a:rPr>
                        <a:t>, </a:t>
                      </a:r>
                      <a:endParaRPr lang="mk-MK" sz="1000" baseline="0" dirty="0" smtClean="0">
                        <a:latin typeface="Tahoma" pitchFamily="34" charset="0"/>
                        <a:cs typeface="Tahoma" pitchFamily="34" charset="0"/>
                      </a:endParaRPr>
                    </a:p>
                    <a:p>
                      <a:r>
                        <a:rPr lang="mk-MK" sz="1000" b="1" i="1" kern="1200" baseline="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Револвинг к</a:t>
                      </a:r>
                      <a:r>
                        <a:rPr lang="mk-MK" sz="1000" b="1" i="1" baseline="0" dirty="0" smtClean="0">
                          <a:solidFill>
                            <a:srgbClr val="FF0000"/>
                          </a:solidFill>
                          <a:latin typeface="Tahoma" pitchFamily="34" charset="0"/>
                          <a:cs typeface="Tahoma" pitchFamily="34" charset="0"/>
                        </a:rPr>
                        <a:t>редити </a:t>
                      </a:r>
                      <a:r>
                        <a:rPr lang="mk-MK" sz="1000" baseline="0" dirty="0" smtClean="0">
                          <a:latin typeface="Tahoma" pitchFamily="34" charset="0"/>
                          <a:cs typeface="Tahoma" pitchFamily="34" charset="0"/>
                        </a:rPr>
                        <a:t>(НДА)</a:t>
                      </a:r>
                      <a:r>
                        <a:rPr lang="en-US" sz="1000" baseline="0" dirty="0" smtClean="0">
                          <a:latin typeface="Tahoma" pitchFamily="34" charset="0"/>
                          <a:cs typeface="Tahoma" pitchFamily="34" charset="0"/>
                        </a:rPr>
                        <a:t>, </a:t>
                      </a:r>
                      <a:endParaRPr lang="mk-MK" sz="1000" baseline="0" dirty="0" smtClean="0">
                        <a:latin typeface="Tahoma" pitchFamily="34" charset="0"/>
                        <a:cs typeface="Tahoma" pitchFamily="34" charset="0"/>
                      </a:endParaRPr>
                    </a:p>
                    <a:p>
                      <a:r>
                        <a:rPr lang="mk-MK" sz="1000" dirty="0" smtClean="0">
                          <a:latin typeface="Tahoma" pitchFamily="34" charset="0"/>
                          <a:cs typeface="Tahoma" pitchFamily="34" charset="0"/>
                        </a:rPr>
                        <a:t>Кредитни картички</a:t>
                      </a:r>
                      <a:endParaRPr lang="en-US" sz="1000" dirty="0" smtClean="0">
                        <a:latin typeface="Tahoma" pitchFamily="34" charset="0"/>
                        <a:cs typeface="Tahoma" pitchFamily="34" charset="0"/>
                      </a:endParaRPr>
                    </a:p>
                    <a:p>
                      <a:r>
                        <a:rPr lang="mk-MK" sz="1000" b="1" i="1" dirty="0" smtClean="0">
                          <a:solidFill>
                            <a:srgbClr val="FF0000"/>
                          </a:solidFill>
                          <a:latin typeface="Tahoma" pitchFamily="34" charset="0"/>
                          <a:cs typeface="Tahoma" pitchFamily="34" charset="0"/>
                        </a:rPr>
                        <a:t>Прекуноќни</a:t>
                      </a:r>
                      <a:r>
                        <a:rPr lang="mk-MK" sz="1000" b="1" i="1" baseline="0" dirty="0" smtClean="0">
                          <a:solidFill>
                            <a:srgbClr val="FF0000"/>
                          </a:solidFill>
                          <a:latin typeface="Tahoma" pitchFamily="34" charset="0"/>
                          <a:cs typeface="Tahoma" pitchFamily="34" charset="0"/>
                        </a:rPr>
                        <a:t> депозити </a:t>
                      </a:r>
                      <a:r>
                        <a:rPr lang="mk-MK" sz="1000" baseline="0" dirty="0" smtClean="0">
                          <a:latin typeface="Tahoma" pitchFamily="34" charset="0"/>
                          <a:cs typeface="Tahoma" pitchFamily="34" charset="0"/>
                        </a:rPr>
                        <a:t>(позитивни </a:t>
                      </a:r>
                      <a:r>
                        <a:rPr lang="mk-MK" sz="1000" kern="12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салда на тековни сметки, депозити преку ноќ и депозити по видување </a:t>
                      </a:r>
                      <a:r>
                        <a:rPr lang="mk-MK" sz="1000" baseline="0" dirty="0" smtClean="0">
                          <a:latin typeface="Tahoma" pitchFamily="34" charset="0"/>
                          <a:cs typeface="Tahoma" pitchFamily="34" charset="0"/>
                        </a:rPr>
                        <a:t>- НДА)</a:t>
                      </a:r>
                      <a:endParaRPr lang="en-US" sz="10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457200"/>
          </a:xfrm>
        </p:spPr>
        <p:txBody>
          <a:bodyPr/>
          <a:lstStyle/>
          <a:p>
            <a:r>
              <a:rPr lang="en-US" sz="3200" b="1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en-US" sz="3200" b="1" dirty="0" smtClean="0">
                <a:latin typeface="Tahoma" pitchFamily="34" charset="0"/>
                <a:cs typeface="Tahoma" pitchFamily="34" charset="0"/>
              </a:rPr>
            </a:br>
            <a:r>
              <a:rPr lang="mk-MK" sz="2400" b="1" dirty="0" smtClean="0">
                <a:latin typeface="Tahoma" pitchFamily="34" charset="0"/>
                <a:cs typeface="Tahoma" pitchFamily="34" charset="0"/>
              </a:rPr>
              <a:t>Барања за известување на ЕЦБ</a:t>
            </a:r>
            <a:r>
              <a:rPr lang="mk-MK" sz="2400" b="1" dirty="0" smtClean="0"/>
              <a:t/>
            </a:r>
            <a:br>
              <a:rPr lang="mk-MK" sz="2400" b="1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712968" cy="4953000"/>
          </a:xfrm>
        </p:spPr>
        <p:txBody>
          <a:bodyPr/>
          <a:lstStyle/>
          <a:p>
            <a:endParaRPr lang="en-US" sz="2000" dirty="0" smtClean="0"/>
          </a:p>
          <a:p>
            <a:endParaRPr lang="mk-MK" sz="2000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6849197"/>
              </p:ext>
            </p:extLst>
          </p:nvPr>
        </p:nvGraphicFramePr>
        <p:xfrm>
          <a:off x="152400" y="1447800"/>
          <a:ext cx="8839201" cy="492144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219200"/>
                <a:gridCol w="1066800"/>
                <a:gridCol w="3581400"/>
                <a:gridCol w="1447800"/>
                <a:gridCol w="1524001"/>
              </a:tblGrid>
              <a:tr h="533400">
                <a:tc>
                  <a:txBody>
                    <a:bodyPr/>
                    <a:lstStyle/>
                    <a:p>
                      <a:r>
                        <a:rPr lang="mk-MK" sz="1100" dirty="0" smtClean="0">
                          <a:solidFill>
                            <a:srgbClr val="002060"/>
                          </a:solidFill>
                          <a:latin typeface="Tahoma" pitchFamily="34" charset="0"/>
                          <a:cs typeface="Tahoma" pitchFamily="34" charset="0"/>
                        </a:rPr>
                        <a:t>Поделба според:</a:t>
                      </a:r>
                      <a:endParaRPr lang="en-US" sz="1100" dirty="0">
                        <a:solidFill>
                          <a:srgbClr val="002060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mk-MK" sz="1200" dirty="0" smtClean="0">
                          <a:solidFill>
                            <a:srgbClr val="002060"/>
                          </a:solidFill>
                          <a:latin typeface="Tahoma" pitchFamily="34" charset="0"/>
                          <a:cs typeface="Tahoma" pitchFamily="34" charset="0"/>
                        </a:rPr>
                        <a:t>Кредити:</a:t>
                      </a:r>
                    </a:p>
                    <a:p>
                      <a:pPr algn="ctr"/>
                      <a:r>
                        <a:rPr lang="mk-MK" sz="1000" b="0" dirty="0" smtClean="0">
                          <a:solidFill>
                            <a:srgbClr val="002060"/>
                          </a:solidFill>
                          <a:latin typeface="Tahoma" pitchFamily="34" charset="0"/>
                          <a:cs typeface="Tahoma" pitchFamily="34" charset="0"/>
                        </a:rPr>
                        <a:t>Стара методологија</a:t>
                      </a:r>
                      <a:endParaRPr lang="en-US" sz="1000" b="0" dirty="0">
                        <a:solidFill>
                          <a:srgbClr val="002060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mk-MK" sz="1100" dirty="0" smtClean="0">
                        <a:solidFill>
                          <a:srgbClr val="002060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r>
                        <a:rPr lang="mk-MK" sz="1000" b="0" dirty="0" smtClean="0">
                          <a:solidFill>
                            <a:srgbClr val="002060"/>
                          </a:solidFill>
                          <a:latin typeface="Tahoma" pitchFamily="34" charset="0"/>
                          <a:cs typeface="Tahoma" pitchFamily="34" charset="0"/>
                        </a:rPr>
                        <a:t>Нова </a:t>
                      </a:r>
                    </a:p>
                    <a:p>
                      <a:pPr algn="ctr"/>
                      <a:r>
                        <a:rPr lang="mk-MK" sz="1000" b="0" dirty="0" smtClean="0">
                          <a:solidFill>
                            <a:srgbClr val="002060"/>
                          </a:solidFill>
                          <a:latin typeface="Tahoma" pitchFamily="34" charset="0"/>
                          <a:cs typeface="Tahoma" pitchFamily="34" charset="0"/>
                        </a:rPr>
                        <a:t>методологија</a:t>
                      </a:r>
                      <a:endParaRPr lang="en-US" sz="1000" b="0" dirty="0">
                        <a:solidFill>
                          <a:srgbClr val="002060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200" dirty="0" smtClean="0">
                          <a:solidFill>
                            <a:srgbClr val="002060"/>
                          </a:solidFill>
                          <a:latin typeface="Tahoma" pitchFamily="34" charset="0"/>
                          <a:cs typeface="Tahoma" pitchFamily="34" charset="0"/>
                        </a:rPr>
                        <a:t>Депозити:</a:t>
                      </a:r>
                      <a:endParaRPr lang="en-US" sz="1200" dirty="0" smtClean="0">
                        <a:solidFill>
                          <a:srgbClr val="002060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000" b="0" dirty="0" smtClean="0">
                          <a:solidFill>
                            <a:srgbClr val="002060"/>
                          </a:solidFill>
                          <a:latin typeface="Tahoma" pitchFamily="34" charset="0"/>
                          <a:cs typeface="Tahoma" pitchFamily="34" charset="0"/>
                        </a:rPr>
                        <a:t>Стара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000" b="0" dirty="0" smtClean="0">
                          <a:solidFill>
                            <a:srgbClr val="002060"/>
                          </a:solidFill>
                          <a:latin typeface="Tahoma" pitchFamily="34" charset="0"/>
                          <a:cs typeface="Tahoma" pitchFamily="34" charset="0"/>
                        </a:rPr>
                        <a:t>методологија</a:t>
                      </a:r>
                      <a:endParaRPr lang="en-US" sz="1000" dirty="0">
                        <a:solidFill>
                          <a:srgbClr val="002060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mk-MK" sz="1100" dirty="0" smtClean="0">
                        <a:solidFill>
                          <a:srgbClr val="002060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r>
                        <a:rPr lang="mk-MK" sz="1000" b="0" dirty="0" smtClean="0">
                          <a:solidFill>
                            <a:srgbClr val="002060"/>
                          </a:solidFill>
                          <a:latin typeface="Tahoma" pitchFamily="34" charset="0"/>
                          <a:cs typeface="Tahoma" pitchFamily="34" charset="0"/>
                        </a:rPr>
                        <a:t>Нова</a:t>
                      </a:r>
                      <a:r>
                        <a:rPr lang="mk-MK" sz="1100" b="0" dirty="0" smtClean="0">
                          <a:solidFill>
                            <a:srgbClr val="002060"/>
                          </a:solidFill>
                          <a:latin typeface="Tahoma" pitchFamily="34" charset="0"/>
                          <a:cs typeface="Tahoma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mk-MK" sz="1000" b="0" dirty="0" smtClean="0">
                          <a:solidFill>
                            <a:srgbClr val="002060"/>
                          </a:solidFill>
                          <a:latin typeface="Tahoma" pitchFamily="34" charset="0"/>
                          <a:cs typeface="Tahoma" pitchFamily="34" charset="0"/>
                        </a:rPr>
                        <a:t>методологија</a:t>
                      </a:r>
                      <a:endParaRPr lang="en-US" sz="1000" dirty="0">
                        <a:solidFill>
                          <a:srgbClr val="002060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5489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000" b="1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1. Оригинална  рочност на достасување</a:t>
                      </a:r>
                      <a:endParaRPr lang="en-US" sz="1000" b="1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2" algn="l" defTabSz="914400" rtl="0" eaLnBrk="1" latinLnBrk="0" hangingPunct="1">
                        <a:buFont typeface="Wingdings" pitchFamily="2" charset="2"/>
                        <a:buChar char="Ø"/>
                      </a:pPr>
                      <a:r>
                        <a:rPr lang="mk-MK" sz="1000" b="0" i="1" kern="1200" baseline="0" dirty="0" smtClean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+mn-cs"/>
                        </a:rPr>
                        <a:t> краткорочни</a:t>
                      </a:r>
                    </a:p>
                    <a:p>
                      <a:pPr marL="0" lvl="2" algn="l" defTabSz="914400" rtl="0" eaLnBrk="1" latinLnBrk="0" hangingPunct="1">
                        <a:buFont typeface="Wingdings" pitchFamily="2" charset="2"/>
                        <a:buChar char="Ø"/>
                      </a:pPr>
                      <a:r>
                        <a:rPr lang="mk-MK" sz="1000" b="0" i="1" kern="1200" baseline="0" dirty="0" smtClean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+mn-cs"/>
                        </a:rPr>
                        <a:t> долгорочни</a:t>
                      </a:r>
                      <a:endParaRPr lang="en-US" sz="1000" b="0" i="1" kern="1200" baseline="0" dirty="0" smtClean="0">
                        <a:solidFill>
                          <a:schemeClr val="tx1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2" algn="l" defTabSz="914400" rtl="0" eaLnBrk="1" latinLnBrk="0" hangingPunct="1">
                        <a:buFont typeface="Wingdings" pitchFamily="2" charset="2"/>
                        <a:buChar char="Ø"/>
                      </a:pPr>
                      <a:r>
                        <a:rPr lang="mk-MK" sz="1000" b="0" i="1" kern="1200" baseline="0" dirty="0" smtClean="0">
                          <a:solidFill>
                            <a:srgbClr val="FF0000"/>
                          </a:solidFill>
                          <a:latin typeface="Tahoma"/>
                          <a:ea typeface="+mn-ea"/>
                          <a:cs typeface="+mn-cs"/>
                        </a:rPr>
                        <a:t> до 1 година, </a:t>
                      </a:r>
                      <a:endParaRPr lang="en-US" sz="1000" b="0" i="1" kern="1200" baseline="0" dirty="0" smtClean="0">
                        <a:solidFill>
                          <a:srgbClr val="FF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  <a:p>
                      <a:pPr marL="0" lvl="2" algn="l" defTabSz="914400" rtl="0" eaLnBrk="1" latinLnBrk="0" hangingPunct="1">
                        <a:buFont typeface="Wingdings" pitchFamily="2" charset="2"/>
                        <a:buChar char="Ø"/>
                      </a:pPr>
                      <a:r>
                        <a:rPr lang="mk-MK" sz="1000" b="0" i="1" kern="1200" baseline="0" dirty="0" smtClean="0">
                          <a:solidFill>
                            <a:srgbClr val="FF0000"/>
                          </a:solidFill>
                          <a:latin typeface="Tahoma"/>
                          <a:ea typeface="+mn-ea"/>
                          <a:cs typeface="+mn-cs"/>
                        </a:rPr>
                        <a:t> над 1 до 5 години и </a:t>
                      </a:r>
                      <a:endParaRPr lang="en-US" sz="1000" b="0" i="1" kern="1200" baseline="0" dirty="0" smtClean="0">
                        <a:solidFill>
                          <a:srgbClr val="FF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  <a:p>
                      <a:pPr marL="0" lvl="2" algn="l" defTabSz="914400" rtl="0" eaLnBrk="1" latinLnBrk="0" hangingPunct="1">
                        <a:buFont typeface="Wingdings" pitchFamily="2" charset="2"/>
                        <a:buChar char="Ø"/>
                      </a:pPr>
                      <a:r>
                        <a:rPr lang="mk-MK" sz="1000" b="0" i="1" kern="1200" baseline="0" dirty="0" smtClean="0">
                          <a:solidFill>
                            <a:srgbClr val="FF0000"/>
                          </a:solidFill>
                          <a:latin typeface="Tahoma"/>
                          <a:ea typeface="+mn-ea"/>
                          <a:cs typeface="+mn-cs"/>
                        </a:rPr>
                        <a:t> над 5 години</a:t>
                      </a:r>
                      <a:r>
                        <a:rPr lang="mk-MK" sz="1100" b="0" i="1" kern="1200" baseline="0" dirty="0" smtClean="0">
                          <a:solidFill>
                            <a:srgbClr val="FF0000"/>
                          </a:solidFill>
                          <a:latin typeface="Tahoma"/>
                          <a:ea typeface="+mn-ea"/>
                          <a:cs typeface="+mn-cs"/>
                        </a:rPr>
                        <a:t>;</a:t>
                      </a:r>
                      <a:endParaRPr lang="en-US" sz="1100" b="0" i="1" kern="1200" dirty="0" smtClean="0">
                        <a:solidFill>
                          <a:srgbClr val="FF0000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2" algn="l" defTabSz="914400" rtl="0" eaLnBrk="1" latinLnBrk="0" hangingPunct="1">
                        <a:buFont typeface="Wingdings" pitchFamily="2" charset="2"/>
                        <a:buChar char="Ø"/>
                      </a:pPr>
                      <a:r>
                        <a:rPr lang="mk-MK" sz="1000" b="0" i="1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до 1 месец</a:t>
                      </a:r>
                    </a:p>
                    <a:p>
                      <a:pPr marL="0" lvl="2" algn="l" defTabSz="914400" rtl="0" eaLnBrk="1" latinLnBrk="0" hangingPunct="1">
                        <a:buFont typeface="Wingdings" pitchFamily="2" charset="2"/>
                        <a:buChar char="Ø"/>
                      </a:pPr>
                      <a:r>
                        <a:rPr lang="mk-MK" sz="1000" b="0" i="1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од 1 до 3 месеци</a:t>
                      </a:r>
                    </a:p>
                    <a:p>
                      <a:pPr marL="0" lvl="2" algn="l" defTabSz="914400" rtl="0" eaLnBrk="1" latinLnBrk="0" hangingPunct="1">
                        <a:buFont typeface="Wingdings" pitchFamily="2" charset="2"/>
                        <a:buChar char="Ø"/>
                      </a:pPr>
                      <a:r>
                        <a:rPr lang="mk-MK" sz="1000" b="0" i="1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од 3 до 12 месеци</a:t>
                      </a:r>
                    </a:p>
                    <a:p>
                      <a:pPr marL="0" lvl="2" algn="l" defTabSz="914400" rtl="0" eaLnBrk="1" latinLnBrk="0" hangingPunct="1">
                        <a:buFont typeface="Wingdings" pitchFamily="2" charset="2"/>
                        <a:buChar char="Ø"/>
                      </a:pPr>
                      <a:r>
                        <a:rPr lang="mk-MK" sz="1000" b="0" i="1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над 1 година</a:t>
                      </a:r>
                      <a:endParaRPr lang="en-US" sz="1000" b="0" i="1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2" algn="l" defTabSz="914400" rtl="0" eaLnBrk="1" latinLnBrk="0" hangingPunct="1">
                        <a:buFont typeface="Wingdings" pitchFamily="2" charset="2"/>
                        <a:buChar char="Ø"/>
                      </a:pPr>
                      <a:r>
                        <a:rPr lang="mk-MK" sz="1000" b="0" i="1" kern="1200" baseline="0" dirty="0" smtClean="0">
                          <a:solidFill>
                            <a:srgbClr val="FF0000"/>
                          </a:solidFill>
                          <a:latin typeface="Tahoma"/>
                          <a:ea typeface="+mn-ea"/>
                          <a:cs typeface="+mn-cs"/>
                        </a:rPr>
                        <a:t> до 1 година, </a:t>
                      </a:r>
                      <a:endParaRPr lang="en-US" sz="1000" b="0" i="1" kern="1200" baseline="0" dirty="0" smtClean="0">
                        <a:solidFill>
                          <a:srgbClr val="FF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  <a:p>
                      <a:pPr marL="0" lvl="2" algn="l" defTabSz="914400" rtl="0" eaLnBrk="1" latinLnBrk="0" hangingPunct="1">
                        <a:buFont typeface="Wingdings" pitchFamily="2" charset="2"/>
                        <a:buChar char="Ø"/>
                      </a:pPr>
                      <a:r>
                        <a:rPr lang="mk-MK" sz="1000" b="0" i="1" kern="1200" baseline="0" dirty="0" smtClean="0">
                          <a:solidFill>
                            <a:srgbClr val="FF0000"/>
                          </a:solidFill>
                          <a:latin typeface="Tahoma"/>
                          <a:ea typeface="+mn-ea"/>
                          <a:cs typeface="+mn-cs"/>
                        </a:rPr>
                        <a:t> од 1 до 2 години и </a:t>
                      </a:r>
                      <a:endParaRPr lang="en-US" sz="1000" b="0" i="1" kern="1200" baseline="0" dirty="0" smtClean="0">
                        <a:solidFill>
                          <a:srgbClr val="FF0000"/>
                        </a:solidFill>
                        <a:latin typeface="Tahoma"/>
                        <a:ea typeface="+mn-ea"/>
                        <a:cs typeface="+mn-cs"/>
                      </a:endParaRPr>
                    </a:p>
                    <a:p>
                      <a:pPr marL="0" lvl="2" algn="l" defTabSz="914400" rtl="0" eaLnBrk="1" latinLnBrk="0" hangingPunct="1">
                        <a:buFont typeface="Wingdings" pitchFamily="2" charset="2"/>
                        <a:buChar char="Ø"/>
                      </a:pPr>
                      <a:r>
                        <a:rPr lang="mk-MK" sz="1000" b="0" i="1" kern="1200" baseline="0" dirty="0" smtClean="0">
                          <a:solidFill>
                            <a:srgbClr val="FF0000"/>
                          </a:solidFill>
                          <a:latin typeface="Tahoma"/>
                          <a:ea typeface="+mn-ea"/>
                          <a:cs typeface="+mn-cs"/>
                        </a:rPr>
                        <a:t> од 2 години;</a:t>
                      </a:r>
                      <a:endParaRPr lang="en-US" sz="1000" b="0" i="1" kern="1200" dirty="0" smtClean="0">
                        <a:solidFill>
                          <a:srgbClr val="FF0000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/>
                </a:tc>
              </a:tr>
              <a:tr h="36412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000" b="1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2. Иницијален период на фиксирање</a:t>
                      </a:r>
                      <a:r>
                        <a:rPr lang="en-US" sz="1000" b="1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</a:t>
                      </a:r>
                      <a:r>
                        <a:rPr lang="mk-MK" sz="1000" b="1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на</a:t>
                      </a:r>
                      <a:r>
                        <a:rPr lang="mk-MK" sz="1000" b="1" kern="12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каматната стапка</a:t>
                      </a:r>
                      <a:r>
                        <a:rPr lang="mk-MK" sz="1000" b="1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:</a:t>
                      </a:r>
                      <a:endParaRPr lang="en-US" sz="1000" b="1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i="1" kern="1200" dirty="0" smtClean="0">
                        <a:solidFill>
                          <a:srgbClr val="FF0000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algn="l" defTabSz="914400" rtl="0" eaLnBrk="1" latinLnBrk="0" hangingPunct="1"/>
                      <a:endParaRPr lang="en-US" sz="1000" b="1" i="1" kern="1200" dirty="0" smtClean="0">
                        <a:solidFill>
                          <a:srgbClr val="FF0000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2" algn="ctr" defTabSz="914400" rtl="0" eaLnBrk="1" latinLnBrk="0" hangingPunct="1">
                        <a:buFont typeface="Wingdings" pitchFamily="2" charset="2"/>
                        <a:buNone/>
                      </a:pPr>
                      <a:r>
                        <a:rPr lang="mk-MK" sz="1000" b="0" i="1" kern="1200" baseline="0" dirty="0" smtClean="0">
                          <a:solidFill>
                            <a:schemeClr val="tx1"/>
                          </a:solidFill>
                          <a:latin typeface="Tahoma"/>
                          <a:ea typeface="+mn-ea"/>
                          <a:cs typeface="+mn-cs"/>
                        </a:rPr>
                        <a:t>/</a:t>
                      </a:r>
                      <a:endParaRPr lang="en-US" sz="1000" b="0" i="1" kern="1200" baseline="0" dirty="0">
                        <a:solidFill>
                          <a:schemeClr val="tx1"/>
                        </a:solidFill>
                        <a:latin typeface="Tahom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mk-MK" sz="1000" b="0" i="0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1.</a:t>
                      </a:r>
                      <a:r>
                        <a:rPr lang="mk-MK" sz="1000" b="0" i="0" kern="12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С</a:t>
                      </a:r>
                      <a:r>
                        <a:rPr lang="mk-MK" sz="1000" b="0" i="0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танбените кредити дадени на домаќинства:</a:t>
                      </a:r>
                      <a:endParaRPr lang="en-US" sz="1000" b="0" i="0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lvl="2" algn="l" defTabSz="914400" rtl="0" eaLnBrk="1" latinLnBrk="0" hangingPunct="1">
                        <a:buFont typeface="Wingdings" pitchFamily="2" charset="2"/>
                        <a:buChar char="Ø"/>
                      </a:pPr>
                      <a:r>
                        <a:rPr lang="mk-MK" sz="900" b="0" i="1" kern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флуктуирачка стапка или со иницијален период на фиксирање до 1 година</a:t>
                      </a:r>
                      <a:endParaRPr lang="en-US" sz="900" b="0" i="1" kern="1200" dirty="0" smtClean="0">
                        <a:solidFill>
                          <a:srgbClr val="FF0000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lvl="2" algn="l" defTabSz="914400" rtl="0" eaLnBrk="1" latinLnBrk="0" hangingPunct="1">
                        <a:buFont typeface="Wingdings" pitchFamily="2" charset="2"/>
                        <a:buChar char="Ø"/>
                      </a:pPr>
                      <a:r>
                        <a:rPr lang="mk-MK" sz="900" b="0" i="1" kern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иницијален период на фиксирање од 1 година до 5 години</a:t>
                      </a:r>
                    </a:p>
                    <a:p>
                      <a:pPr marL="0" lvl="2" algn="l" defTabSz="914400" rtl="0" eaLnBrk="1" latinLnBrk="0" hangingPunct="1">
                        <a:buFont typeface="Wingdings" pitchFamily="2" charset="2"/>
                        <a:buChar char="Ø"/>
                      </a:pPr>
                      <a:r>
                        <a:rPr lang="mk-MK" sz="900" b="0" i="1" kern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иницијален период на фиксирање од 5 години до 10 години </a:t>
                      </a:r>
                      <a:endParaRPr lang="en-US" sz="900" b="0" i="1" kern="1200" dirty="0" smtClean="0">
                        <a:solidFill>
                          <a:srgbClr val="FF0000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lvl="2" algn="l" defTabSz="914400" rtl="0" eaLnBrk="1" latinLnBrk="0" hangingPunct="1">
                        <a:buFont typeface="Wingdings" pitchFamily="2" charset="2"/>
                        <a:buChar char="Ø"/>
                      </a:pPr>
                      <a:r>
                        <a:rPr lang="mk-MK" sz="900" b="0" i="1" kern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иницијален период на фиксирање над 10 години.</a:t>
                      </a:r>
                    </a:p>
                    <a:p>
                      <a:pPr marL="0" lvl="2" algn="l" defTabSz="914400" rtl="0" eaLnBrk="1" latinLnBrk="0" hangingPunct="1">
                        <a:buFont typeface="Wingdings" pitchFamily="2" charset="2"/>
                        <a:buNone/>
                      </a:pPr>
                      <a:endParaRPr lang="mk-MK" sz="900" b="0" i="1" kern="1200" dirty="0" smtClean="0">
                        <a:solidFill>
                          <a:srgbClr val="FF0000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lvl="2" algn="l" defTabSz="914400" rtl="0" eaLnBrk="1" latinLnBrk="0" hangingPunct="1">
                        <a:buFont typeface="Wingdings" pitchFamily="2" charset="2"/>
                        <a:buNone/>
                      </a:pPr>
                      <a:r>
                        <a:rPr lang="mk-MK" sz="900" b="0" i="0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2. Потрошувачки кредити и</a:t>
                      </a:r>
                      <a:r>
                        <a:rPr lang="mk-MK" sz="900" b="0" i="0" kern="12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кредити за други намени</a:t>
                      </a:r>
                      <a:r>
                        <a:rPr lang="mk-MK" sz="900" b="0" i="0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дадени на домаќинства:</a:t>
                      </a:r>
                      <a:endParaRPr lang="en-US" sz="900" b="0" i="0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lvl="2" algn="l" defTabSz="914400" rtl="0" eaLnBrk="1" latinLnBrk="0" hangingPunct="1">
                        <a:buFont typeface="Wingdings" pitchFamily="2" charset="2"/>
                        <a:buChar char="Ø"/>
                      </a:pPr>
                      <a:r>
                        <a:rPr lang="mk-MK" sz="900" b="0" i="1" kern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флуктуирачка стапка или </a:t>
                      </a:r>
                      <a:r>
                        <a:rPr lang="mk-MK" sz="900" b="0" i="1" kern="1200" baseline="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с</a:t>
                      </a:r>
                      <a:r>
                        <a:rPr lang="mk-MK" sz="900" b="0" i="1" kern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о првичен период на фиксирање до 1 година</a:t>
                      </a:r>
                    </a:p>
                    <a:p>
                      <a:pPr marL="0" lvl="2" algn="l" defTabSz="914400" rtl="0" eaLnBrk="1" latinLnBrk="0" hangingPunct="1">
                        <a:buFont typeface="Wingdings" pitchFamily="2" charset="2"/>
                        <a:buChar char="Ø"/>
                      </a:pPr>
                      <a:r>
                        <a:rPr lang="mk-MK" sz="900" b="0" i="1" kern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иницијален период на фиксирање од 1 година до 5 години </a:t>
                      </a:r>
                      <a:endParaRPr lang="en-US" sz="900" b="0" i="1" kern="1200" dirty="0" smtClean="0">
                        <a:solidFill>
                          <a:srgbClr val="FF0000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lvl="2" algn="l" defTabSz="914400" rtl="0" eaLnBrk="1" latinLnBrk="0" hangingPunct="1">
                        <a:buFont typeface="Wingdings" pitchFamily="2" charset="2"/>
                        <a:buChar char="Ø"/>
                      </a:pPr>
                      <a:r>
                        <a:rPr lang="mk-MK" sz="900" b="0" i="1" kern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иницијален период на фиксирање над 5 години.</a:t>
                      </a:r>
                      <a:endParaRPr lang="en-US" sz="900" b="0" i="1" kern="1200" dirty="0" smtClean="0">
                        <a:solidFill>
                          <a:srgbClr val="FF0000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algn="l" defTabSz="914400" rtl="0" eaLnBrk="1" latinLnBrk="0" hangingPunct="1"/>
                      <a:r>
                        <a:rPr lang="mk-MK" sz="900" b="0" i="1" kern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 </a:t>
                      </a:r>
                      <a:endParaRPr lang="en-US" sz="900" b="0" i="1" kern="1200" dirty="0" smtClean="0">
                        <a:solidFill>
                          <a:srgbClr val="FF0000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lvl="0" algn="l" defTabSz="914400" rtl="0" eaLnBrk="1" latinLnBrk="0" hangingPunct="1"/>
                      <a:r>
                        <a:rPr lang="mk-MK" sz="900" b="0" i="0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3.</a:t>
                      </a:r>
                      <a:r>
                        <a:rPr lang="mk-MK" sz="900" b="0" i="0" kern="12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Д</a:t>
                      </a:r>
                      <a:r>
                        <a:rPr lang="mk-MK" sz="900" b="0" i="0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адените кредити на нефинансиските институции :</a:t>
                      </a:r>
                      <a:endParaRPr lang="en-US" sz="900" b="0" i="0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lvl="2" algn="l" defTabSz="914400" rtl="0" eaLnBrk="1" latinLnBrk="0" hangingPunct="1">
                        <a:buFont typeface="Wingdings" pitchFamily="2" charset="2"/>
                        <a:buChar char="Ø"/>
                      </a:pPr>
                      <a:r>
                        <a:rPr lang="mk-MK" sz="900" b="0" i="1" kern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флуктуирачка стапка или со првичен период на фиксирање до 3 месеци;</a:t>
                      </a:r>
                      <a:endParaRPr lang="en-US" sz="900" b="0" i="1" kern="1200" dirty="0" smtClean="0">
                        <a:solidFill>
                          <a:srgbClr val="FF0000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lvl="2" algn="l" defTabSz="914400" rtl="0" eaLnBrk="1" latinLnBrk="0" hangingPunct="1">
                        <a:buFont typeface="Wingdings" pitchFamily="2" charset="2"/>
                        <a:buChar char="Ø"/>
                      </a:pPr>
                      <a:r>
                        <a:rPr lang="mk-MK" sz="900" b="0" i="1" kern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иницијален период на фиксирање од 3 месеци до 1 години;</a:t>
                      </a:r>
                      <a:endParaRPr lang="en-US" sz="900" b="0" i="1" kern="1200" dirty="0" smtClean="0">
                        <a:solidFill>
                          <a:srgbClr val="FF0000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lvl="2" algn="l" defTabSz="914400" rtl="0" eaLnBrk="1" latinLnBrk="0" hangingPunct="1">
                        <a:buFont typeface="Wingdings" pitchFamily="2" charset="2"/>
                        <a:buChar char="Ø"/>
                      </a:pPr>
                      <a:r>
                        <a:rPr lang="mk-MK" sz="900" b="0" i="1" kern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иницијален период на фиксирање од 1 година до 3 години;</a:t>
                      </a:r>
                      <a:endParaRPr lang="en-US" sz="900" b="0" i="1" kern="1200" dirty="0" smtClean="0">
                        <a:solidFill>
                          <a:srgbClr val="FF0000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lvl="2" algn="l" defTabSz="914400" rtl="0" eaLnBrk="1" latinLnBrk="0" hangingPunct="1">
                        <a:buFont typeface="Wingdings" pitchFamily="2" charset="2"/>
                        <a:buChar char="Ø"/>
                      </a:pPr>
                      <a:r>
                        <a:rPr lang="mk-MK" sz="900" b="0" i="1" kern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иницијален период на фиксирање од 3 години до 5 години;</a:t>
                      </a:r>
                      <a:endParaRPr lang="en-US" sz="900" b="0" i="1" kern="1200" dirty="0" smtClean="0">
                        <a:solidFill>
                          <a:srgbClr val="FF0000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lvl="2" algn="l" defTabSz="914400" rtl="0" eaLnBrk="1" latinLnBrk="0" hangingPunct="1">
                        <a:buFont typeface="Wingdings" pitchFamily="2" charset="2"/>
                        <a:buChar char="Ø"/>
                      </a:pPr>
                      <a:r>
                        <a:rPr lang="mk-MK" sz="900" b="0" i="1" kern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иницијален период на фиксирање од 5 години до 10 години </a:t>
                      </a:r>
                      <a:endParaRPr lang="en-US" sz="900" b="0" i="1" kern="1200" dirty="0" smtClean="0">
                        <a:solidFill>
                          <a:srgbClr val="FF0000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lvl="2" algn="l" defTabSz="914400" rtl="0" eaLnBrk="1" latinLnBrk="0" hangingPunct="1">
                        <a:buFont typeface="Wingdings" pitchFamily="2" charset="2"/>
                        <a:buChar char="Ø"/>
                      </a:pPr>
                      <a:r>
                        <a:rPr lang="mk-MK" sz="900" b="0" i="1" kern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иницијален период на фиксирање над 10 години.</a:t>
                      </a:r>
                      <a:endParaRPr lang="en-US" sz="900" b="0" i="1" kern="1200" dirty="0" smtClean="0">
                        <a:solidFill>
                          <a:srgbClr val="FF0000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lvl="2" algn="l" defTabSz="914400" rtl="0" eaLnBrk="1" latinLnBrk="0" hangingPunct="1">
                        <a:buFont typeface="Wingdings" pitchFamily="2" charset="2"/>
                        <a:buChar char="Ø"/>
                      </a:pPr>
                      <a:endParaRPr lang="en-US" sz="1100" b="0" i="1" kern="1200" dirty="0">
                        <a:solidFill>
                          <a:srgbClr val="FF0000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sz="1000" b="1" i="1" kern="1200" dirty="0">
                        <a:solidFill>
                          <a:srgbClr val="FF0000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mk-MK" sz="1100" b="1" i="1" kern="1200" dirty="0" smtClean="0">
                        <a:solidFill>
                          <a:srgbClr val="FF0000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00799"/>
            <a:ext cx="2133600" cy="320675"/>
          </a:xfrm>
          <a:noFill/>
        </p:spPr>
        <p:txBody>
          <a:bodyPr/>
          <a:lstStyle/>
          <a:p>
            <a:fld id="{F15B87A0-B3BA-4061-A146-956C3B0F9912}" type="slidenum">
              <a:rPr lang="en-US" smtClean="0"/>
              <a:pPr/>
              <a:t>4</a:t>
            </a:fld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838200"/>
            <a:ext cx="8534400" cy="457200"/>
          </a:xfrm>
          <a:noFill/>
        </p:spPr>
        <p:txBody>
          <a:bodyPr/>
          <a:lstStyle/>
          <a:p>
            <a:pPr eaLnBrk="1" hangingPunct="1"/>
            <a:r>
              <a:rPr lang="mk-MK" sz="3200" u="sng" dirty="0" smtClean="0">
                <a:latin typeface="Tahoma" pitchFamily="34" charset="0"/>
                <a:cs typeface="Tahoma" pitchFamily="34" charset="0"/>
              </a:rPr>
              <a:t>   </a:t>
            </a:r>
            <a:br>
              <a:rPr lang="mk-MK" sz="3200" u="sng" dirty="0" smtClean="0">
                <a:latin typeface="Tahoma" pitchFamily="34" charset="0"/>
                <a:cs typeface="Tahoma" pitchFamily="34" charset="0"/>
              </a:rPr>
            </a:br>
            <a:r>
              <a:rPr lang="mk-MK" sz="3200" u="sng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mk-MK" sz="3200" u="sng" dirty="0" smtClean="0">
                <a:latin typeface="Tahoma" pitchFamily="34" charset="0"/>
                <a:cs typeface="Tahoma" pitchFamily="34" charset="0"/>
              </a:rPr>
            </a:br>
            <a:r>
              <a:rPr lang="mk-MK" sz="2400" b="1" dirty="0" smtClean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Нови извештајни табели - обрасци</a:t>
            </a: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sz="3200" u="sng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en-US" sz="3200" u="sng" dirty="0" smtClean="0">
                <a:latin typeface="Tahoma" pitchFamily="34" charset="0"/>
                <a:cs typeface="Tahoma" pitchFamily="34" charset="0"/>
              </a:rPr>
            </a:br>
            <a:endParaRPr lang="en-US" sz="3200" u="sng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00799"/>
            <a:ext cx="2133600" cy="320675"/>
          </a:xfrm>
          <a:noFill/>
        </p:spPr>
        <p:txBody>
          <a:bodyPr/>
          <a:lstStyle/>
          <a:p>
            <a:fld id="{F15B87A0-B3BA-4061-A146-956C3B0F9912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533400" y="1295400"/>
            <a:ext cx="8305800" cy="4876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14400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mk-MK" sz="1600" dirty="0" smtClean="0">
              <a:latin typeface="Tahoma" pitchFamily="34" charset="0"/>
              <a:cs typeface="Tahoma" pitchFamily="34" charset="0"/>
            </a:endParaRPr>
          </a:p>
          <a:p>
            <a:pPr algn="just"/>
            <a:r>
              <a:rPr lang="mk-MK" sz="1400" b="1" dirty="0" smtClean="0">
                <a:latin typeface="Tahoma" pitchFamily="34" charset="0"/>
                <a:cs typeface="Tahoma" pitchFamily="34" charset="0"/>
              </a:rPr>
              <a:t>Извештајни табели за </a:t>
            </a:r>
            <a:r>
              <a:rPr lang="mk-MK" sz="1400" b="1" dirty="0" err="1" smtClean="0">
                <a:latin typeface="Tahoma" pitchFamily="34" charset="0"/>
                <a:cs typeface="Tahoma" pitchFamily="34" charset="0"/>
              </a:rPr>
              <a:t>пондерирани</a:t>
            </a:r>
            <a:r>
              <a:rPr lang="mk-MK" sz="1400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те</a:t>
            </a:r>
            <a:r>
              <a:rPr lang="mk-MK" sz="1400" b="1" dirty="0" smtClean="0">
                <a:latin typeface="Tahoma" pitchFamily="34" charset="0"/>
                <a:cs typeface="Tahoma" pitchFamily="34" charset="0"/>
              </a:rPr>
              <a:t> каматни стапки:</a:t>
            </a:r>
          </a:p>
          <a:p>
            <a:pPr marL="342900" indent="-342900"/>
            <a:r>
              <a:rPr lang="en-US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Извештај КС1</a:t>
            </a:r>
            <a:r>
              <a:rPr lang="en-US" sz="1400" dirty="0" smtClean="0"/>
              <a:t>: Пондерирани каматни стапки и износи на сметководствената состојба на дадени кредити и на примени депозити; </a:t>
            </a:r>
            <a:endParaRPr lang="mk-MK" sz="1400" dirty="0" smtClean="0"/>
          </a:p>
          <a:p>
            <a:pPr marL="342900" indent="-342900"/>
            <a:r>
              <a:rPr lang="en-US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Извештај КС2</a:t>
            </a:r>
            <a:r>
              <a:rPr lang="en-US" sz="1400" dirty="0" smtClean="0"/>
              <a:t>: Пондерирани каматни стапки и износи на новоодобрени кредити и на новопримени депозити; </a:t>
            </a:r>
            <a:endParaRPr lang="mk-MK" sz="1400" dirty="0" smtClean="0"/>
          </a:p>
          <a:p>
            <a:pPr marL="342900" indent="-342900"/>
            <a:r>
              <a:rPr lang="en-US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Извештај КС3</a:t>
            </a:r>
            <a:r>
              <a:rPr lang="en-US" sz="1400" dirty="0" smtClean="0"/>
              <a:t>: Пондерирани каматни стапки и износи на новоодобрени кредити со обезбедување; </a:t>
            </a:r>
            <a:endParaRPr lang="mk-MK" sz="1400" dirty="0" smtClean="0"/>
          </a:p>
          <a:p>
            <a:pPr marL="342900" indent="-342900"/>
            <a:r>
              <a:rPr lang="en-US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Извештај КС4</a:t>
            </a:r>
            <a:r>
              <a:rPr lang="en-US" sz="1400" dirty="0" smtClean="0"/>
              <a:t>: Пондерирани каматни стапки и износи на новоодобрени </a:t>
            </a:r>
            <a:r>
              <a:rPr lang="mk-MK" sz="1400" dirty="0" smtClean="0"/>
              <a:t>долгорочни </a:t>
            </a:r>
            <a:r>
              <a:rPr lang="en-US" sz="1400" dirty="0" err="1" smtClean="0"/>
              <a:t>кредити</a:t>
            </a:r>
            <a:r>
              <a:rPr lang="mk-MK" sz="1400" dirty="0" smtClean="0"/>
              <a:t>,</a:t>
            </a:r>
            <a:r>
              <a:rPr lang="en-US" sz="1400" dirty="0" smtClean="0"/>
              <a:t> </a:t>
            </a:r>
            <a:r>
              <a:rPr lang="mk-MK" sz="1400" dirty="0" smtClean="0"/>
              <a:t>вкупни и </a:t>
            </a:r>
            <a:r>
              <a:rPr lang="en-US" sz="1400" dirty="0" smtClean="0"/>
              <a:t>со обезбедување; </a:t>
            </a:r>
            <a:r>
              <a:rPr lang="mk-MK" sz="1400" dirty="0" smtClean="0"/>
              <a:t>и</a:t>
            </a:r>
          </a:p>
          <a:p>
            <a:pPr marL="342900" indent="-342900"/>
            <a:r>
              <a:rPr lang="en-US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Извештај КС5</a:t>
            </a:r>
            <a:r>
              <a:rPr lang="en-US" sz="1400" dirty="0" smtClean="0"/>
              <a:t>: Пондерирани каматни стапки и износи на прекуноќни депозити, обновливи кредити (револвинг), негативни салда на тековни сметки и кредити врз основа на кредитни картички.</a:t>
            </a:r>
            <a:endParaRPr lang="mk-MK" sz="1400" dirty="0" smtClean="0"/>
          </a:p>
          <a:p>
            <a:pPr marL="342900" indent="-342900"/>
            <a:r>
              <a:rPr lang="en-US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Извештај КС9</a:t>
            </a:r>
            <a:r>
              <a:rPr lang="en-US" sz="1400" dirty="0" smtClean="0"/>
              <a:t>: Временска серија на пондерирани каматни стапки и износи на сметководствената состојба на дадени кредити и на примени депозити; и </a:t>
            </a:r>
            <a:endParaRPr lang="mk-MK" sz="1400" dirty="0" smtClean="0"/>
          </a:p>
          <a:p>
            <a:r>
              <a:rPr lang="en-US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Извештај КС10</a:t>
            </a:r>
            <a:r>
              <a:rPr lang="en-US" sz="1400" dirty="0" smtClean="0"/>
              <a:t>: Временска серија на пондерирани каматни стапки и износи на новоодобрени кредити и на новопримени депозити.</a:t>
            </a:r>
            <a:endParaRPr lang="mk-MK" sz="1400" b="1" dirty="0" smtClean="0">
              <a:latin typeface="Tahoma" pitchFamily="34" charset="0"/>
              <a:cs typeface="Tahoma" pitchFamily="34" charset="0"/>
            </a:endParaRPr>
          </a:p>
          <a:p>
            <a:pPr lvl="0"/>
            <a:endParaRPr lang="mk-MK" sz="1400" b="1" dirty="0" smtClean="0">
              <a:solidFill>
                <a:schemeClr val="tx2">
                  <a:lumMod val="60000"/>
                  <a:lumOff val="4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lvl="0"/>
            <a:r>
              <a:rPr lang="mk-MK" sz="1400" b="1" dirty="0" smtClean="0">
                <a:latin typeface="Tahoma" pitchFamily="34" charset="0"/>
                <a:cs typeface="Tahoma" pitchFamily="34" charset="0"/>
              </a:rPr>
              <a:t>Извештаите од КС1 до КС5 се составени од три дела:</a:t>
            </a:r>
            <a:endParaRPr lang="mk-MK" sz="1400" dirty="0" smtClean="0">
              <a:latin typeface="Tahoma" pitchFamily="34" charset="0"/>
              <a:cs typeface="Tahoma" pitchFamily="34" charset="0"/>
            </a:endParaRPr>
          </a:p>
          <a:p>
            <a:r>
              <a:rPr lang="mk-MK" sz="1400" dirty="0" smtClean="0">
                <a:latin typeface="Tahoma" pitchFamily="34" charset="0"/>
                <a:cs typeface="Tahoma" pitchFamily="34" charset="0"/>
              </a:rPr>
              <a:t>Дел </a:t>
            </a:r>
            <a:r>
              <a:rPr lang="en-US" sz="1400" dirty="0" smtClean="0">
                <a:latin typeface="Tahoma" pitchFamily="34" charset="0"/>
                <a:cs typeface="Tahoma" pitchFamily="34" charset="0"/>
              </a:rPr>
              <a:t>I</a:t>
            </a:r>
            <a:r>
              <a:rPr lang="mk-MK" sz="1400" dirty="0" smtClean="0">
                <a:latin typeface="Tahoma" pitchFamily="34" charset="0"/>
                <a:cs typeface="Tahoma" pitchFamily="34" charset="0"/>
              </a:rPr>
              <a:t>: Каматни стапки на денарски кредити/депозити без валутна клаузула;</a:t>
            </a:r>
          </a:p>
          <a:p>
            <a:r>
              <a:rPr lang="mk-MK" sz="1400" dirty="0" smtClean="0">
                <a:latin typeface="Tahoma" pitchFamily="34" charset="0"/>
                <a:cs typeface="Tahoma" pitchFamily="34" charset="0"/>
              </a:rPr>
              <a:t>Дел </a:t>
            </a:r>
            <a:r>
              <a:rPr lang="en-US" sz="1400" dirty="0" smtClean="0">
                <a:latin typeface="Tahoma" pitchFamily="34" charset="0"/>
                <a:cs typeface="Tahoma" pitchFamily="34" charset="0"/>
              </a:rPr>
              <a:t>II</a:t>
            </a:r>
            <a:r>
              <a:rPr lang="mk-MK" sz="1400" dirty="0" smtClean="0">
                <a:latin typeface="Tahoma" pitchFamily="34" charset="0"/>
                <a:cs typeface="Tahoma" pitchFamily="34" charset="0"/>
              </a:rPr>
              <a:t>: Каматни стапки на денарски кредити/депозити со валутна клаузула;</a:t>
            </a:r>
          </a:p>
          <a:p>
            <a:r>
              <a:rPr lang="mk-MK" sz="1400" dirty="0" smtClean="0">
                <a:latin typeface="Tahoma" pitchFamily="34" charset="0"/>
                <a:cs typeface="Tahoma" pitchFamily="34" charset="0"/>
              </a:rPr>
              <a:t>Дел </a:t>
            </a:r>
            <a:r>
              <a:rPr lang="en-US" sz="1400" dirty="0" smtClean="0">
                <a:latin typeface="Tahoma" pitchFamily="34" charset="0"/>
                <a:cs typeface="Tahoma" pitchFamily="34" charset="0"/>
              </a:rPr>
              <a:t>III</a:t>
            </a:r>
            <a:r>
              <a:rPr lang="mk-MK" sz="1400" dirty="0" smtClean="0">
                <a:latin typeface="Tahoma" pitchFamily="34" charset="0"/>
                <a:cs typeface="Tahoma" pitchFamily="34" charset="0"/>
              </a:rPr>
              <a:t>: Каматни стапки на кредити/депозити во странска валута.</a:t>
            </a:r>
          </a:p>
          <a:p>
            <a:endParaRPr lang="en-US" sz="1600" dirty="0" smtClean="0"/>
          </a:p>
          <a:p>
            <a:pPr marL="342900" indent="-342900" algn="just">
              <a:buAutoNum type="arabicPeriod"/>
            </a:pPr>
            <a:endParaRPr lang="en-US" sz="1600" dirty="0" smtClean="0">
              <a:latin typeface="Tahoma" pitchFamily="34" charset="0"/>
              <a:cs typeface="Tahoma" pitchFamily="34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2B300"/>
              </a:buClr>
              <a:buSzTx/>
              <a:buFontTx/>
              <a:buNone/>
              <a:tabLst/>
              <a:defRPr/>
            </a:pPr>
            <a:endParaRPr lang="mk-MK" sz="1600" kern="0" dirty="0" smtClean="0">
              <a:latin typeface="Tahoma" pitchFamily="34" charset="0"/>
              <a:cs typeface="Tahoma" pitchFamily="34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2B300"/>
              </a:buClr>
              <a:buSzTx/>
              <a:buFontTx/>
              <a:buNone/>
              <a:tabLst/>
              <a:defRPr/>
            </a:pPr>
            <a:endParaRPr kumimoji="0" lang="mk-MK" sz="1600" b="0" i="0" u="none" strike="noStrike" kern="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838200"/>
            <a:ext cx="8839200" cy="838200"/>
          </a:xfrm>
          <a:noFill/>
        </p:spPr>
        <p:txBody>
          <a:bodyPr/>
          <a:lstStyle/>
          <a:p>
            <a:pPr eaLnBrk="1" hangingPunct="1"/>
            <a:r>
              <a:rPr lang="mk-MK" sz="3200" u="sng" dirty="0" smtClean="0">
                <a:latin typeface="Tahoma" pitchFamily="34" charset="0"/>
                <a:cs typeface="Tahoma" pitchFamily="34" charset="0"/>
              </a:rPr>
              <a:t> </a:t>
            </a:r>
            <a:br>
              <a:rPr lang="mk-MK" sz="3200" u="sng" dirty="0" smtClean="0">
                <a:latin typeface="Tahoma" pitchFamily="34" charset="0"/>
                <a:cs typeface="Tahoma" pitchFamily="34" charset="0"/>
              </a:rPr>
            </a:br>
            <a:r>
              <a:rPr lang="mk-MK" sz="2000" b="1" dirty="0" smtClean="0">
                <a:latin typeface="Tahoma" pitchFamily="34" charset="0"/>
                <a:cs typeface="Tahoma" pitchFamily="34" charset="0"/>
              </a:rPr>
              <a:t>Применет концепт за новодоговорените </a:t>
            </a:r>
            <a:r>
              <a:rPr lang="mk-MK" sz="2000" b="1" dirty="0">
                <a:latin typeface="Tahoma" pitchFamily="34" charset="0"/>
                <a:cs typeface="Tahoma" pitchFamily="34" charset="0"/>
              </a:rPr>
              <a:t>активности</a:t>
            </a:r>
            <a:r>
              <a:rPr lang="mk-MK" sz="2000" b="1" dirty="0" smtClean="0">
                <a:latin typeface="Tahoma" pitchFamily="34" charset="0"/>
                <a:cs typeface="Tahoma" pitchFamily="34" charset="0"/>
              </a:rPr>
              <a:t> и за </a:t>
            </a:r>
            <a:r>
              <a:rPr lang="mk-MK" sz="2000" b="1" dirty="0">
                <a:latin typeface="Tahoma" pitchFamily="34" charset="0"/>
                <a:cs typeface="Tahoma" pitchFamily="34" charset="0"/>
              </a:rPr>
              <a:t>вкупните сметководствени состојби</a:t>
            </a:r>
            <a:r>
              <a:rPr lang="en-US" sz="2000" b="1" dirty="0">
                <a:latin typeface="Tahoma" pitchFamily="34" charset="0"/>
                <a:cs typeface="Tahoma" pitchFamily="34" charset="0"/>
              </a:rPr>
              <a:t/>
            </a:r>
            <a:br>
              <a:rPr lang="en-US" sz="2000" b="1" dirty="0">
                <a:latin typeface="Tahoma" pitchFamily="34" charset="0"/>
                <a:cs typeface="Tahoma" pitchFamily="34" charset="0"/>
              </a:rPr>
            </a:br>
            <a:endParaRPr lang="en-US" sz="20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00799"/>
            <a:ext cx="2133600" cy="320675"/>
          </a:xfrm>
          <a:noFill/>
        </p:spPr>
        <p:txBody>
          <a:bodyPr/>
          <a:lstStyle/>
          <a:p>
            <a:fld id="{F15B87A0-B3BA-4061-A146-956C3B0F9912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228600" y="1752600"/>
            <a:ext cx="8610600" cy="449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14400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just">
              <a:buAutoNum type="arabicPeriod"/>
            </a:pPr>
            <a:r>
              <a:rPr lang="mk-MK" sz="14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Новодоговорените активности </a:t>
            </a:r>
            <a:r>
              <a:rPr lang="mk-MK" sz="1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ги опфаќаат </a:t>
            </a:r>
            <a:r>
              <a:rPr lang="mk-MK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сите нови договори </a:t>
            </a:r>
            <a:r>
              <a:rPr lang="mk-MK" sz="1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склучени помеѓу домаќинствата/нефинансиските институции од една страна и останатите депозитни институции од друга страна;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mk-MK" sz="1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Каматните стапки се </a:t>
            </a:r>
            <a:r>
              <a:rPr lang="mk-MK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пондерирани просечни каматни стапки </a:t>
            </a:r>
            <a:r>
              <a:rPr lang="mk-MK" sz="1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новодоговорените активности склучени во месецот за кој се известува;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mk-MK" sz="1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Каматните стапки на кредитите се поделени според: иницијалниот период на фиксирање,  на кредити со и без обезбедување и според висината на дадениот кредит;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mk-MK" sz="1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Стапките на депозитите се поделени според </a:t>
            </a:r>
            <a:r>
              <a:rPr lang="mk-MK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оригиналната рочност на </a:t>
            </a:r>
            <a:r>
              <a:rPr lang="mk-MK" sz="1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достасување </a:t>
            </a:r>
            <a:r>
              <a:rPr lang="mk-MK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или според периодот на најава</a:t>
            </a:r>
            <a:r>
              <a:rPr lang="mk-MK" sz="1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.	</a:t>
            </a:r>
          </a:p>
          <a:p>
            <a:pPr marL="285750" indent="-285750" algn="just"/>
            <a:r>
              <a:rPr lang="mk-MK" sz="1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	Износите на новодоговорените активности не се еднакви со износите од билансите на </a:t>
            </a:r>
            <a:r>
              <a:rPr lang="mk-MK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известувачите </a:t>
            </a:r>
            <a:r>
              <a:rPr lang="mk-MK" sz="1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mk-MK" sz="1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принцип на одобрен кредит, а не на </a:t>
            </a:r>
            <a:r>
              <a:rPr lang="mk-MK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исплатен кредит</a:t>
            </a:r>
            <a:r>
              <a:rPr lang="mk-MK" sz="1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).</a:t>
            </a:r>
          </a:p>
          <a:p>
            <a:pPr algn="just"/>
            <a:endParaRPr lang="mk-MK" sz="12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algn="just"/>
            <a:r>
              <a:rPr lang="mk-MK" sz="14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2. Вкупните </a:t>
            </a:r>
            <a:r>
              <a:rPr lang="mk-MK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сметководствени износи </a:t>
            </a:r>
            <a:r>
              <a:rPr lang="mk-MK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треба</a:t>
            </a:r>
            <a:r>
              <a:rPr lang="mk-MK" sz="1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да </a:t>
            </a:r>
            <a:r>
              <a:rPr lang="mk-MK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бидат </a:t>
            </a:r>
            <a:r>
              <a:rPr lang="mk-MK" sz="1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еднакви со износите </a:t>
            </a:r>
            <a:r>
              <a:rPr lang="mk-MK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коишто се известени до </a:t>
            </a:r>
            <a:r>
              <a:rPr lang="mk-MK" sz="1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НБРМ, </a:t>
            </a:r>
            <a:r>
              <a:rPr lang="mk-MK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освен за оние категории за </a:t>
            </a:r>
            <a:r>
              <a:rPr lang="mk-MK" sz="1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кои </a:t>
            </a:r>
            <a:r>
              <a:rPr lang="mk-MK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не е пропишана сметка во Сметковниот </a:t>
            </a:r>
            <a:r>
              <a:rPr lang="mk-MK" sz="1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план (репо-договори, депозити со најава, револвинг кредити и кредити врз основа на кредитни картички).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mk-MK" sz="1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Каматните </a:t>
            </a:r>
            <a:r>
              <a:rPr lang="mk-MK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стапки се </a:t>
            </a:r>
            <a:r>
              <a:rPr lang="mk-MK" sz="1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пондерирани просечни каматни стапки </a:t>
            </a:r>
            <a:r>
              <a:rPr lang="mk-MK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применети на состојбите на кредитите и депозитите во последниот ден од месецот за кој се известува</a:t>
            </a:r>
            <a:r>
              <a:rPr lang="mk-MK" sz="1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mk-MK" sz="1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Сите </a:t>
            </a:r>
            <a:r>
              <a:rPr lang="mk-MK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каматни стапки се поделени според оригиналната рочност на </a:t>
            </a:r>
            <a:r>
              <a:rPr lang="mk-MK" sz="1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достасување.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2B300"/>
              </a:buClr>
              <a:buSzTx/>
              <a:buFontTx/>
              <a:buNone/>
              <a:tabLst/>
              <a:defRPr/>
            </a:pPr>
            <a:endParaRPr kumimoji="0" lang="mk-MK" sz="1600" b="0" i="0" u="none" strike="noStrike" kern="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00799"/>
            <a:ext cx="2133600" cy="320675"/>
          </a:xfrm>
          <a:noFill/>
        </p:spPr>
        <p:txBody>
          <a:bodyPr/>
          <a:lstStyle/>
          <a:p>
            <a:fld id="{F15B87A0-B3BA-4061-A146-956C3B0F9912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9" name="Rounded Rectangle 8"/>
          <p:cNvSpPr/>
          <p:nvPr/>
        </p:nvSpPr>
        <p:spPr>
          <a:xfrm>
            <a:off x="190500" y="2302565"/>
            <a:ext cx="4267200" cy="271802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mk-MK" sz="1400" dirty="0" smtClean="0">
                <a:latin typeface="Tahoma" pitchFamily="34" charset="0"/>
                <a:cs typeface="Tahoma" pitchFamily="34" charset="0"/>
              </a:rPr>
              <a:t> Опфаќање на сите </a:t>
            </a:r>
            <a:r>
              <a:rPr lang="mk-MK" sz="1400" dirty="0" err="1" smtClean="0">
                <a:latin typeface="Tahoma" pitchFamily="34" charset="0"/>
                <a:cs typeface="Tahoma" pitchFamily="34" charset="0"/>
              </a:rPr>
              <a:t>новодоговорени</a:t>
            </a:r>
            <a:r>
              <a:rPr lang="mk-MK" sz="1400" dirty="0" smtClean="0">
                <a:latin typeface="Tahoma" pitchFamily="34" charset="0"/>
                <a:cs typeface="Tahoma" pitchFamily="34" charset="0"/>
              </a:rPr>
              <a:t> кредитни и депозитни работи кои се </a:t>
            </a:r>
            <a:r>
              <a:rPr lang="mk-MK" sz="1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сметководствено евидентирани како приливи и одливи на пари </a:t>
            </a:r>
            <a:r>
              <a:rPr lang="mk-MK" sz="1400" dirty="0" smtClean="0">
                <a:latin typeface="Tahoma" pitchFamily="34" charset="0"/>
                <a:cs typeface="Tahoma" pitchFamily="34" charset="0"/>
              </a:rPr>
              <a:t>во </a:t>
            </a:r>
            <a:r>
              <a:rPr lang="mk-MK" sz="1400" dirty="0" err="1" smtClean="0">
                <a:latin typeface="Tahoma" pitchFamily="34" charset="0"/>
                <a:cs typeface="Tahoma" pitchFamily="34" charset="0"/>
              </a:rPr>
              <a:t>референтниот</a:t>
            </a:r>
            <a:r>
              <a:rPr lang="mk-MK" sz="1400" dirty="0" smtClean="0">
                <a:latin typeface="Tahoma" pitchFamily="34" charset="0"/>
                <a:cs typeface="Tahoma" pitchFamily="34" charset="0"/>
              </a:rPr>
              <a:t> период за кој се известува. </a:t>
            </a:r>
          </a:p>
          <a:p>
            <a:endParaRPr lang="mk-MK" sz="1400" dirty="0" smtClean="0">
              <a:latin typeface="Tahoma" pitchFamily="34" charset="0"/>
              <a:cs typeface="Tahoma" pitchFamily="34" charset="0"/>
            </a:endParaRPr>
          </a:p>
          <a:p>
            <a:pPr>
              <a:buFontTx/>
              <a:buChar char="-"/>
            </a:pPr>
            <a:r>
              <a:rPr lang="mk-MK" sz="1400" dirty="0">
                <a:latin typeface="Tahoma" pitchFamily="34" charset="0"/>
                <a:cs typeface="Tahoma" pitchFamily="34" charset="0"/>
              </a:rPr>
              <a:t> Сите </a:t>
            </a:r>
            <a:r>
              <a:rPr lang="mk-MK" sz="1400" b="1" dirty="0" err="1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реструктурирани</a:t>
            </a:r>
            <a:r>
              <a:rPr lang="mk-MK" sz="1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кредити </a:t>
            </a:r>
            <a:r>
              <a:rPr lang="mk-MK" sz="1400" dirty="0" smtClean="0">
                <a:latin typeface="Tahoma" pitchFamily="34" charset="0"/>
                <a:cs typeface="Tahoma" pitchFamily="34" charset="0"/>
              </a:rPr>
              <a:t>и</a:t>
            </a:r>
          </a:p>
          <a:p>
            <a:endParaRPr lang="mk-MK" sz="1400" dirty="0">
              <a:latin typeface="Tahoma" pitchFamily="34" charset="0"/>
              <a:cs typeface="Tahoma" pitchFamily="34" charset="0"/>
            </a:endParaRPr>
          </a:p>
          <a:p>
            <a:pPr>
              <a:buFontTx/>
              <a:buChar char="-"/>
            </a:pPr>
            <a:r>
              <a:rPr lang="mk-MK" sz="1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Автоматско </a:t>
            </a:r>
            <a:r>
              <a:rPr lang="mk-MK" sz="1400" b="1" dirty="0" err="1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преорочување</a:t>
            </a:r>
            <a:r>
              <a:rPr lang="mk-MK" sz="1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mk-MK" sz="1400" dirty="0">
                <a:latin typeface="Tahoma" pitchFamily="34" charset="0"/>
                <a:cs typeface="Tahoma" pitchFamily="34" charset="0"/>
              </a:rPr>
              <a:t>на депозитните договори кај одредени известувачи.</a:t>
            </a:r>
          </a:p>
          <a:p>
            <a:endParaRPr lang="mk-MK" sz="14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304800" y="1540565"/>
            <a:ext cx="18288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k-MK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Старото известување </a:t>
            </a:r>
            <a:endParaRPr lang="en-US" sz="1200" b="1" dirty="0">
              <a:solidFill>
                <a:schemeClr val="tx2">
                  <a:lumMod val="60000"/>
                  <a:lumOff val="40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586578" y="1676400"/>
            <a:ext cx="4191000" cy="3581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mk-MK" sz="1400" dirty="0" smtClean="0">
                <a:latin typeface="Tahoma" pitchFamily="34" charset="0"/>
                <a:cs typeface="Tahoma" pitchFamily="34" charset="0"/>
              </a:rPr>
              <a:t> Известување </a:t>
            </a:r>
            <a:r>
              <a:rPr lang="mk-MK" sz="1400" dirty="0">
                <a:latin typeface="Tahoma" pitchFamily="34" charset="0"/>
                <a:cs typeface="Tahoma" pitchFamily="34" charset="0"/>
              </a:rPr>
              <a:t>врз основа на принципот на одобрен </a:t>
            </a:r>
            <a:r>
              <a:rPr lang="mk-MK" sz="1400" dirty="0" smtClean="0">
                <a:latin typeface="Tahoma" pitchFamily="34" charset="0"/>
                <a:cs typeface="Tahoma" pitchFamily="34" charset="0"/>
              </a:rPr>
              <a:t>кредит/примен </a:t>
            </a:r>
            <a:r>
              <a:rPr lang="mk-MK" sz="1400" dirty="0">
                <a:latin typeface="Tahoma" pitchFamily="34" charset="0"/>
                <a:cs typeface="Tahoma" pitchFamily="34" charset="0"/>
              </a:rPr>
              <a:t>депозит, </a:t>
            </a:r>
            <a:r>
              <a:rPr lang="mk-MK" sz="1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согласно со</a:t>
            </a:r>
            <a:r>
              <a:rPr lang="mk-MK" sz="1400" b="1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mk-MK" sz="1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датумот на потпишување на договорот.</a:t>
            </a:r>
          </a:p>
          <a:p>
            <a:pPr>
              <a:buFontTx/>
              <a:buChar char="-"/>
            </a:pPr>
            <a:endParaRPr lang="mk-MK" sz="14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  <a:p>
            <a:pPr>
              <a:buFontTx/>
              <a:buChar char="-"/>
            </a:pPr>
            <a:r>
              <a:rPr lang="mk-MK" sz="14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mk-MK" sz="1400" b="1" dirty="0" err="1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Реструктурираните</a:t>
            </a:r>
            <a:r>
              <a:rPr lang="mk-MK" sz="1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mk-MK" sz="14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кредити </a:t>
            </a:r>
            <a:r>
              <a:rPr lang="mk-MK" sz="14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договорени </a:t>
            </a:r>
            <a:r>
              <a:rPr lang="mk-MK" sz="1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 каматни стапки пониски од пазарните не се предмет на известување;</a:t>
            </a:r>
            <a:endParaRPr lang="mk-MK" sz="14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endParaRPr lang="mk-MK" sz="1400" dirty="0" smtClean="0">
              <a:latin typeface="Tahoma" pitchFamily="34" charset="0"/>
              <a:cs typeface="Tahoma" pitchFamily="34" charset="0"/>
            </a:endParaRPr>
          </a:p>
          <a:p>
            <a:pPr>
              <a:buFontTx/>
              <a:buChar char="-"/>
            </a:pPr>
            <a:r>
              <a:rPr lang="mk-MK" sz="1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mk-MK" sz="1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Автоматско </a:t>
            </a:r>
            <a:r>
              <a:rPr lang="mk-MK" sz="1400" b="1" dirty="0" err="1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преорочување</a:t>
            </a:r>
            <a:r>
              <a:rPr lang="mk-MK" sz="14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mk-MK" sz="1400" dirty="0">
                <a:latin typeface="Tahoma" pitchFamily="34" charset="0"/>
                <a:cs typeface="Tahoma" pitchFamily="34" charset="0"/>
              </a:rPr>
              <a:t>на депозитните договори кај сите известувачи не е предмет на известување</a:t>
            </a:r>
            <a:r>
              <a:rPr lang="mk-MK" sz="1400" dirty="0" smtClean="0">
                <a:latin typeface="Tahoma" pitchFamily="34" charset="0"/>
                <a:cs typeface="Tahoma" pitchFamily="34" charset="0"/>
              </a:rPr>
              <a:t>;</a:t>
            </a:r>
          </a:p>
          <a:p>
            <a:pPr>
              <a:buFontTx/>
              <a:buChar char="-"/>
            </a:pPr>
            <a:endParaRPr lang="mk-MK" sz="1400" b="1" dirty="0" smtClean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  <a:p>
            <a:pPr>
              <a:buFontTx/>
              <a:buChar char="-"/>
            </a:pPr>
            <a:r>
              <a:rPr lang="mk-MK" sz="1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Кредити за </a:t>
            </a:r>
            <a:r>
              <a:rPr lang="mk-MK" sz="1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реорганизација на долг</a:t>
            </a:r>
            <a:r>
              <a:rPr lang="mk-MK" sz="1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>
              <a:buFontTx/>
              <a:buChar char="-"/>
            </a:pPr>
            <a:endParaRPr lang="mk-MK" sz="14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algn="just"/>
            <a:endParaRPr lang="en-US" sz="14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4572000" y="905786"/>
            <a:ext cx="1752600" cy="6858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mk-MK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Ново известување</a:t>
            </a:r>
            <a:endParaRPr lang="en-US" sz="1200" b="1" dirty="0">
              <a:solidFill>
                <a:schemeClr val="tx2">
                  <a:lumMod val="60000"/>
                  <a:lumOff val="40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 bwMode="auto">
          <a:xfrm>
            <a:off x="914400" y="1066800"/>
            <a:ext cx="3657600" cy="304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14400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just"/>
            <a:r>
              <a:rPr lang="mk-MK" sz="16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Новодоговорени</a:t>
            </a:r>
            <a:r>
              <a:rPr lang="mk-MK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 активности</a:t>
            </a:r>
            <a:endParaRPr lang="mk-MK" sz="1600" kern="0" dirty="0" smtClean="0">
              <a:solidFill>
                <a:schemeClr val="accent6">
                  <a:lumMod val="60000"/>
                  <a:lumOff val="4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2B300"/>
              </a:buClr>
              <a:buSzTx/>
              <a:buFontTx/>
              <a:buNone/>
              <a:tabLst/>
              <a:defRPr/>
            </a:pPr>
            <a:endParaRPr kumimoji="0" lang="mk-MK" sz="1600" b="0" i="0" u="none" strike="noStrike" kern="0" cap="none" spc="0" normalizeH="0" baseline="0" noProof="0" dirty="0" smtClean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343400" y="1295400"/>
            <a:ext cx="2286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524000" y="1371600"/>
            <a:ext cx="0" cy="304800"/>
          </a:xfrm>
          <a:prstGeom prst="straightConnector1">
            <a:avLst/>
          </a:prstGeom>
          <a:ln w="412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5"/>
          <p:cNvSpPr txBox="1">
            <a:spLocks noChangeArrowheads="1"/>
          </p:cNvSpPr>
          <p:nvPr/>
        </p:nvSpPr>
        <p:spPr bwMode="auto">
          <a:xfrm>
            <a:off x="457200" y="1066800"/>
            <a:ext cx="457200" cy="304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14400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just"/>
            <a:r>
              <a:rPr lang="mk-MK" sz="16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а.</a:t>
            </a:r>
            <a:endParaRPr lang="mk-MK" sz="1600" kern="0" dirty="0" smtClean="0">
              <a:solidFill>
                <a:schemeClr val="accent6">
                  <a:lumMod val="60000"/>
                  <a:lumOff val="4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2B300"/>
              </a:buClr>
              <a:buSzTx/>
              <a:buFontTx/>
              <a:buNone/>
              <a:tabLst/>
              <a:defRPr/>
            </a:pPr>
            <a:endParaRPr kumimoji="0" lang="mk-MK" sz="1600" b="0" i="0" u="none" strike="noStrike" kern="0" cap="none" spc="0" normalizeH="0" baseline="0" noProof="0" dirty="0" smtClean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94860" y="5791201"/>
            <a:ext cx="8010939" cy="444610"/>
          </a:xfrm>
          <a:prstGeom prst="roundRect">
            <a:avLst/>
          </a:prstGeom>
          <a:gradFill>
            <a:gsLst>
              <a:gs pos="0">
                <a:schemeClr val="accent3">
                  <a:lumMod val="85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mk-MK" sz="1400" dirty="0" smtClean="0">
                <a:latin typeface="Tahoma" pitchFamily="34" charset="0"/>
                <a:cs typeface="Tahoma" pitchFamily="34" charset="0"/>
              </a:rPr>
              <a:t>Нема методолошки разлики помеѓу старото и новото известување</a:t>
            </a:r>
          </a:p>
        </p:txBody>
      </p:sp>
      <p:sp>
        <p:nvSpPr>
          <p:cNvPr id="17" name="Rectangle 5"/>
          <p:cNvSpPr txBox="1">
            <a:spLocks noChangeArrowheads="1"/>
          </p:cNvSpPr>
          <p:nvPr/>
        </p:nvSpPr>
        <p:spPr bwMode="auto">
          <a:xfrm>
            <a:off x="593697" y="5410200"/>
            <a:ext cx="457200" cy="304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14400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just"/>
            <a:r>
              <a:rPr lang="mk-MK" sz="16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б.</a:t>
            </a:r>
            <a:endParaRPr lang="mk-MK" sz="1600" kern="0" dirty="0" smtClean="0">
              <a:solidFill>
                <a:schemeClr val="accent6">
                  <a:lumMod val="60000"/>
                  <a:lumOff val="4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2B300"/>
              </a:buClr>
              <a:buSzTx/>
              <a:buFontTx/>
              <a:buNone/>
              <a:tabLst/>
              <a:defRPr/>
            </a:pPr>
            <a:endParaRPr kumimoji="0" lang="mk-MK" sz="1600" b="0" i="0" u="none" strike="noStrike" kern="0" cap="none" spc="0" normalizeH="0" baseline="0" noProof="0" dirty="0" smtClean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  <p:sp>
        <p:nvSpPr>
          <p:cNvPr id="18" name="Rectangle 5"/>
          <p:cNvSpPr txBox="1">
            <a:spLocks noChangeArrowheads="1"/>
          </p:cNvSpPr>
          <p:nvPr/>
        </p:nvSpPr>
        <p:spPr bwMode="auto">
          <a:xfrm>
            <a:off x="1066800" y="5404899"/>
            <a:ext cx="4724400" cy="304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14400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just"/>
            <a:r>
              <a:rPr lang="mk-MK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Вкупна сметководствена состојба</a:t>
            </a:r>
            <a:endParaRPr lang="mk-MK" sz="1600" kern="0" dirty="0" smtClean="0">
              <a:solidFill>
                <a:schemeClr val="accent6">
                  <a:lumMod val="60000"/>
                  <a:lumOff val="4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2B300"/>
              </a:buClr>
              <a:buSzTx/>
              <a:buFontTx/>
              <a:buNone/>
              <a:tabLst/>
              <a:defRPr/>
            </a:pPr>
            <a:endParaRPr kumimoji="0" lang="mk-MK" sz="1600" b="0" i="0" u="none" strike="noStrike" kern="0" cap="none" spc="0" normalizeH="0" baseline="0" noProof="0" dirty="0" smtClean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00799"/>
            <a:ext cx="2133600" cy="320675"/>
          </a:xfrm>
          <a:noFill/>
        </p:spPr>
        <p:txBody>
          <a:bodyPr/>
          <a:lstStyle/>
          <a:p>
            <a:fld id="{F15B87A0-B3BA-4061-A146-956C3B0F9912}" type="slidenum">
              <a:rPr lang="en-US" smtClean="0"/>
              <a:pPr/>
              <a:t>8</a:t>
            </a:fld>
            <a:endParaRPr lang="en-US" dirty="0" smtClean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428625" y="1752600"/>
            <a:ext cx="8534400" cy="4648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14400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mk-MK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 Подобар опфат: </a:t>
            </a:r>
            <a:r>
              <a:rPr lang="ru-RU" sz="1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вклучување </a:t>
            </a:r>
            <a:r>
              <a:rPr lang="ru-RU" sz="14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 податоците за </a:t>
            </a:r>
            <a:r>
              <a:rPr lang="ru-RU" sz="1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штедилниците, непрофитните </a:t>
            </a:r>
            <a:r>
              <a:rPr lang="ru-RU" sz="14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институции кои им служат на </a:t>
            </a:r>
            <a:r>
              <a:rPr lang="ru-RU" sz="1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домаќинствата, како и </a:t>
            </a:r>
            <a:r>
              <a:rPr lang="ru-RU" sz="14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вклучување на сите валути </a:t>
            </a:r>
            <a:r>
              <a:rPr lang="ru-RU" sz="1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кај кредитите/депозитите во денари со валутна клаузула и во странска валута</a:t>
            </a:r>
            <a:endParaRPr lang="mk-MK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mk-MK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ru-RU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 Вкупни </a:t>
            </a:r>
            <a:r>
              <a:rPr lang="ru-RU" sz="1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сметководствени </a:t>
            </a:r>
            <a:r>
              <a:rPr lang="ru-RU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состојби:</a:t>
            </a:r>
            <a:endParaRPr lang="ru-RU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Кај категоријата </a:t>
            </a:r>
            <a:r>
              <a:rPr lang="ru-RU" sz="1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кредити</a:t>
            </a:r>
            <a:r>
              <a:rPr lang="mk-MK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marL="285750" indent="-285750" algn="just"/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- </a:t>
            </a:r>
            <a:r>
              <a:rPr lang="ru-RU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нов 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финансиски инструмент </a:t>
            </a:r>
            <a:r>
              <a:rPr lang="ru-RU" sz="1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финансиски лизинг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pPr algn="just"/>
            <a:endParaRPr lang="ru-RU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Кај категоријата </a:t>
            </a:r>
            <a:r>
              <a:rPr lang="ru-RU" sz="1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депозити</a:t>
            </a:r>
            <a:r>
              <a:rPr lang="mk-MK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marL="285750" indent="-285750" algn="just"/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- </a:t>
            </a:r>
            <a:r>
              <a:rPr lang="ru-RU" sz="14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депозитите по видување </a:t>
            </a:r>
            <a:r>
              <a:rPr lang="ru-RU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и </a:t>
            </a:r>
            <a:r>
              <a:rPr lang="ru-RU" sz="14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депозити</a:t>
            </a:r>
            <a:r>
              <a:rPr lang="mk-MK" sz="14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те преку ноќ 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не </a:t>
            </a:r>
            <a:r>
              <a:rPr lang="ru-RU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се 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вклучуваат </a:t>
            </a:r>
            <a:r>
              <a:rPr lang="ru-RU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во 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вкупните сметководствени состојби </a:t>
            </a:r>
            <a:r>
              <a:rPr lang="ru-RU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на дадените кредити и на примените 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депозити, </a:t>
            </a:r>
            <a:r>
              <a:rPr lang="ru-RU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туку 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во посебен извештај КС5 за прекуноќни </a:t>
            </a:r>
            <a:r>
              <a:rPr lang="ru-RU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депозити, 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обновливи </a:t>
            </a:r>
            <a:r>
              <a:rPr lang="ru-RU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кредити - револвинг, негативните салда на тековни сметки и 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кредити </a:t>
            </a:r>
            <a:r>
              <a:rPr lang="ru-RU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врз основа на кредитни 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картички поради </a:t>
            </a:r>
            <a:r>
              <a:rPr lang="ru-RU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што се намалени износите на сметководствените состојби на 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депозитите. </a:t>
            </a:r>
          </a:p>
          <a:p>
            <a:pPr marL="285750" indent="-285750" algn="just"/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- променето е </a:t>
            </a:r>
            <a:r>
              <a:rPr lang="ru-RU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расчленувањето на рочностите 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поради што </a:t>
            </a:r>
            <a:r>
              <a:rPr lang="ru-RU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незначително се менуваат и каматните стапки. </a:t>
            </a:r>
            <a:endParaRPr lang="ru-RU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 algn="just"/>
            <a:endParaRPr lang="ru-RU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Кај </a:t>
            </a:r>
            <a:r>
              <a:rPr lang="ru-RU" sz="1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негативните </a:t>
            </a:r>
            <a:r>
              <a:rPr lang="ru-RU" sz="14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салда </a:t>
            </a:r>
            <a:r>
              <a:rPr lang="ru-RU" sz="1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 </a:t>
            </a:r>
            <a:r>
              <a:rPr lang="ru-RU" sz="14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тековните </a:t>
            </a:r>
            <a:r>
              <a:rPr lang="ru-RU" sz="1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сметки 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износите се </a:t>
            </a:r>
            <a:r>
              <a:rPr lang="ru-RU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намалуваат затоа што </a:t>
            </a:r>
            <a:r>
              <a:rPr lang="mk-MK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од нив се изземаат </a:t>
            </a:r>
            <a:r>
              <a:rPr lang="ru-RU" sz="1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револвинг кредити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mk-MK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кои 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се прикажуваат како посебна </a:t>
            </a:r>
            <a:r>
              <a:rPr lang="ru-RU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категорија во 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извештајот </a:t>
            </a:r>
            <a:r>
              <a:rPr lang="ru-RU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КС5.</a:t>
            </a:r>
            <a:endParaRPr lang="mk-MK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mk-MK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mk-MK" sz="15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28625" y="838200"/>
            <a:ext cx="8229600" cy="762000"/>
          </a:xfrm>
        </p:spPr>
        <p:txBody>
          <a:bodyPr/>
          <a:lstStyle/>
          <a:p>
            <a:r>
              <a:rPr lang="en-US" sz="3200" b="1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en-US" sz="3200" b="1" dirty="0" smtClean="0">
                <a:latin typeface="Tahoma" pitchFamily="34" charset="0"/>
                <a:cs typeface="Tahoma" pitchFamily="34" charset="0"/>
              </a:rPr>
            </a:br>
            <a:r>
              <a:rPr lang="mk-MK" sz="2400" b="1" dirty="0" smtClean="0">
                <a:latin typeface="Tahoma" pitchFamily="34" charset="0"/>
                <a:cs typeface="Tahoma" pitchFamily="34" charset="0"/>
              </a:rPr>
              <a:t>Причини за </a:t>
            </a:r>
            <a:r>
              <a:rPr lang="mk-MK" sz="2400" b="1" dirty="0">
                <a:latin typeface="Tahoma" pitchFamily="34" charset="0"/>
                <a:cs typeface="Tahoma" pitchFamily="34" charset="0"/>
              </a:rPr>
              <a:t>разликите во податоците според старата и новата методологија</a:t>
            </a:r>
            <a:r>
              <a:rPr lang="mk-MK" sz="2400" b="1" dirty="0" smtClean="0"/>
              <a:t/>
            </a:r>
            <a:br>
              <a:rPr lang="mk-MK" sz="2400" b="1" dirty="0" smtClean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92022023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00799"/>
            <a:ext cx="2133600" cy="320675"/>
          </a:xfrm>
          <a:noFill/>
        </p:spPr>
        <p:txBody>
          <a:bodyPr/>
          <a:lstStyle/>
          <a:p>
            <a:fld id="{F15B87A0-B3BA-4061-A146-956C3B0F9912}" type="slidenum">
              <a:rPr lang="en-US" smtClean="0"/>
              <a:pPr/>
              <a:t>9</a:t>
            </a:fld>
            <a:endParaRPr lang="en-US" dirty="0" smtClean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838200" y="1905000"/>
            <a:ext cx="7543800" cy="449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14400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ru-RU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3. Новодоговорени активности</a:t>
            </a:r>
          </a:p>
          <a:p>
            <a:pPr algn="just"/>
            <a:endParaRPr lang="ru-RU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Кај </a:t>
            </a:r>
            <a:r>
              <a:rPr lang="ru-RU" sz="1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новоодобрените кредити</a:t>
            </a:r>
            <a:r>
              <a:rPr lang="en-US" sz="1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нов </a:t>
            </a:r>
            <a:r>
              <a:rPr lang="mk-MK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финансиски инструмент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финансискиот лизин</a:t>
            </a:r>
            <a:r>
              <a:rPr lang="mk-MK" sz="1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г</a:t>
            </a:r>
            <a:endParaRPr lang="en-US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mk-MK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азличен </a:t>
            </a:r>
            <a:r>
              <a:rPr lang="ru-RU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методолошки 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третман на </a:t>
            </a:r>
            <a:r>
              <a:rPr lang="ru-RU" sz="14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реструктурираните</a:t>
            </a:r>
            <a:r>
              <a:rPr lang="ru-RU" sz="1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кредити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(за кои, 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согласно </a:t>
            </a:r>
            <a:r>
              <a:rPr lang="ru-RU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со новата методологија, 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повеќе не се </a:t>
            </a:r>
            <a:r>
              <a:rPr lang="ru-RU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известува);</a:t>
            </a:r>
            <a:r>
              <a:rPr lang="en-US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mk-MK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 </a:t>
            </a:r>
            <a:endParaRPr lang="en-US" sz="14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mk-MK" sz="1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пр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имената на </a:t>
            </a:r>
            <a:r>
              <a:rPr lang="mk-MK" sz="14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„</a:t>
            </a:r>
            <a:r>
              <a:rPr lang="ru-RU" sz="14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датум на склучување на договорот</a:t>
            </a:r>
            <a:r>
              <a:rPr lang="en-US" sz="14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”</a:t>
            </a:r>
            <a:r>
              <a:rPr lang="ru-RU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  <a:r>
              <a:rPr lang="ru-RU" sz="1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наместо</a:t>
            </a:r>
            <a:r>
              <a:rPr lang="ru-RU" sz="1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„датум на прво користење“.</a:t>
            </a:r>
          </a:p>
          <a:p>
            <a:pPr marL="285750" indent="-285750" algn="just">
              <a:buFontTx/>
              <a:buChar char="-"/>
            </a:pPr>
            <a:endParaRPr lang="ru-RU" sz="14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Кај </a:t>
            </a:r>
            <a:r>
              <a:rPr lang="ru-RU" sz="1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новопримените депозити</a:t>
            </a:r>
            <a:r>
              <a:rPr lang="en-US" sz="1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marL="285750" indent="-285750" algn="just"/>
            <a:r>
              <a:rPr lang="mk-MK" sz="1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</a:t>
            </a:r>
            <a:r>
              <a:rPr lang="ru-RU" sz="1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депозитите по видување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и </a:t>
            </a:r>
            <a:r>
              <a:rPr lang="ru-RU" sz="1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депозити</a:t>
            </a:r>
            <a:r>
              <a:rPr lang="mk-MK" sz="1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те преку ноќ </a:t>
            </a:r>
            <a:r>
              <a:rPr lang="ru-RU" sz="1400" b="1" i="1" u="sng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 се </a:t>
            </a:r>
            <a:r>
              <a:rPr lang="mk-MK" sz="1400" b="1" i="1" u="sng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вклучуваат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во новодоговорените активности, туку во посебен извештај КС5 (</a:t>
            </a:r>
            <a:r>
              <a:rPr lang="ru-RU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прекуноќни депозити, обновливи кредити - револвинг, негативните салда на тековни сметки и кредити врз основа на кредитни картички); </a:t>
            </a:r>
          </a:p>
          <a:p>
            <a:pPr marL="285750" indent="-285750" algn="just"/>
            <a:r>
              <a:rPr lang="ru-RU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- п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роменето е </a:t>
            </a:r>
            <a:r>
              <a:rPr lang="ru-RU" sz="1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расчленувањето на рочностите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поради што незначително се менуваат и каматните стапки</a:t>
            </a:r>
          </a:p>
          <a:p>
            <a:pPr marL="285750" indent="-285750" algn="just"/>
            <a:endParaRPr lang="ru-RU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согласно </a:t>
            </a:r>
            <a:r>
              <a:rPr lang="ru-RU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со 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новата методологија повеќе не се известува за </a:t>
            </a:r>
            <a:r>
              <a:rPr lang="ru-RU" sz="1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автоматското преорочување.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mk-MK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28625" y="990600"/>
            <a:ext cx="8229600" cy="914400"/>
          </a:xfrm>
        </p:spPr>
        <p:txBody>
          <a:bodyPr/>
          <a:lstStyle/>
          <a:p>
            <a:r>
              <a:rPr lang="en-US" sz="3200" b="1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en-US" sz="3200" b="1" dirty="0" smtClean="0">
                <a:latin typeface="Tahoma" pitchFamily="34" charset="0"/>
                <a:cs typeface="Tahoma" pitchFamily="34" charset="0"/>
              </a:rPr>
            </a:br>
            <a:r>
              <a:rPr lang="mk-MK" sz="2400" b="1" dirty="0">
                <a:latin typeface="Tahoma" pitchFamily="34" charset="0"/>
                <a:cs typeface="Tahoma" pitchFamily="34" charset="0"/>
              </a:rPr>
              <a:t>Причини за </a:t>
            </a:r>
            <a:r>
              <a:rPr lang="mk-MK" sz="2400" b="1" dirty="0" smtClean="0">
                <a:latin typeface="Tahoma" pitchFamily="34" charset="0"/>
                <a:cs typeface="Tahoma" pitchFamily="34" charset="0"/>
              </a:rPr>
              <a:t>разлики </a:t>
            </a:r>
            <a:r>
              <a:rPr lang="mk-MK" sz="2400" b="1" dirty="0">
                <a:latin typeface="Tahoma" pitchFamily="34" charset="0"/>
                <a:cs typeface="Tahoma" pitchFamily="34" charset="0"/>
              </a:rPr>
              <a:t>во податоците според старата и новата методологија</a:t>
            </a:r>
            <a:r>
              <a:rPr lang="mk-MK" sz="2400" b="1" dirty="0" smtClean="0"/>
              <a:t/>
            </a:r>
            <a:br>
              <a:rPr lang="mk-MK" sz="2400" b="1" dirty="0" smtClean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8846147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99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9546</TotalTime>
  <Words>1278</Words>
  <Application>Microsoft Office PowerPoint</Application>
  <PresentationFormat>On-screen Show (4:3)</PresentationFormat>
  <Paragraphs>226</Paragraphs>
  <Slides>14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Design</vt:lpstr>
      <vt:lpstr>Slide 1</vt:lpstr>
      <vt:lpstr>Slide 2</vt:lpstr>
      <vt:lpstr> Барања за известување на ЕЦБ </vt:lpstr>
      <vt:lpstr> Барања за известување на ЕЦБ </vt:lpstr>
      <vt:lpstr>     Нови извештајни табели - обрасци  </vt:lpstr>
      <vt:lpstr>  Применет концепт за новодоговорените активности и за вкупните сметководствени состојби </vt:lpstr>
      <vt:lpstr>Slide 7</vt:lpstr>
      <vt:lpstr> Причини за разликите во податоците според старата и новата методологија </vt:lpstr>
      <vt:lpstr> Причини за разлики во податоците според старата и новата методологија </vt:lpstr>
      <vt:lpstr>Slide 10</vt:lpstr>
      <vt:lpstr>Slide 11</vt:lpstr>
      <vt:lpstr>Slide 12</vt:lpstr>
      <vt:lpstr>Slide 13</vt:lpstr>
      <vt:lpstr>Slide 14</vt:lpstr>
    </vt:vector>
  </TitlesOfParts>
  <Company>Narodna Banka na Republika Makedonija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Сигурност на информацискиот систем</dc:title>
  <dc:creator>Lihnida</dc:creator>
  <cp:lastModifiedBy>NBRM</cp:lastModifiedBy>
  <cp:revision>990</cp:revision>
  <dcterms:created xsi:type="dcterms:W3CDTF">2007-11-27T12:00:48Z</dcterms:created>
  <dcterms:modified xsi:type="dcterms:W3CDTF">2015-03-04T12:30:05Z</dcterms:modified>
</cp:coreProperties>
</file>