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1"/>
  </p:notesMasterIdLst>
  <p:handoutMasterIdLst>
    <p:handoutMasterId r:id="rId32"/>
  </p:handoutMasterIdLst>
  <p:sldIdLst>
    <p:sldId id="256" r:id="rId2"/>
    <p:sldId id="389" r:id="rId3"/>
    <p:sldId id="390" r:id="rId4"/>
    <p:sldId id="391" r:id="rId5"/>
    <p:sldId id="392" r:id="rId6"/>
    <p:sldId id="393" r:id="rId7"/>
    <p:sldId id="380" r:id="rId8"/>
    <p:sldId id="381" r:id="rId9"/>
    <p:sldId id="382" r:id="rId10"/>
    <p:sldId id="378" r:id="rId11"/>
    <p:sldId id="407" r:id="rId12"/>
    <p:sldId id="383" r:id="rId13"/>
    <p:sldId id="408" r:id="rId14"/>
    <p:sldId id="384" r:id="rId15"/>
    <p:sldId id="385" r:id="rId16"/>
    <p:sldId id="386" r:id="rId17"/>
    <p:sldId id="387" r:id="rId18"/>
    <p:sldId id="388" r:id="rId19"/>
    <p:sldId id="395" r:id="rId20"/>
    <p:sldId id="396" r:id="rId21"/>
    <p:sldId id="397" r:id="rId22"/>
    <p:sldId id="398" r:id="rId23"/>
    <p:sldId id="399" r:id="rId24"/>
    <p:sldId id="400" r:id="rId25"/>
    <p:sldId id="401" r:id="rId26"/>
    <p:sldId id="402" r:id="rId27"/>
    <p:sldId id="403" r:id="rId28"/>
    <p:sldId id="404" r:id="rId29"/>
    <p:sldId id="405" r:id="rId30"/>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B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0" autoAdjust="0"/>
  </p:normalViewPr>
  <p:slideViewPr>
    <p:cSldViewPr>
      <p:cViewPr>
        <p:scale>
          <a:sx n="100" d="100"/>
          <a:sy n="100" d="100"/>
        </p:scale>
        <p:origin x="-300" y="-1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9" d="100"/>
          <a:sy n="79" d="100"/>
        </p:scale>
        <p:origin x="-2148" y="-102"/>
      </p:cViewPr>
      <p:guideLst>
        <p:guide orient="horz" pos="2928"/>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2548" cy="464820"/>
          </a:xfrm>
          <a:prstGeom prst="rect">
            <a:avLst/>
          </a:prstGeom>
        </p:spPr>
        <p:txBody>
          <a:bodyPr vert="horz" lIns="91824" tIns="45912" rIns="91824" bIns="45912" rtlCol="0"/>
          <a:lstStyle>
            <a:lvl1pPr algn="l">
              <a:defRPr sz="1200"/>
            </a:lvl1pPr>
          </a:lstStyle>
          <a:p>
            <a:pPr>
              <a:defRPr/>
            </a:pPr>
            <a:endParaRPr lang="en-GB" dirty="0"/>
          </a:p>
        </p:txBody>
      </p:sp>
      <p:sp>
        <p:nvSpPr>
          <p:cNvPr id="3" name="Date Placeholder 2"/>
          <p:cNvSpPr>
            <a:spLocks noGrp="1"/>
          </p:cNvSpPr>
          <p:nvPr>
            <p:ph type="dt" sz="quarter" idx="1"/>
          </p:nvPr>
        </p:nvSpPr>
        <p:spPr>
          <a:xfrm>
            <a:off x="3883852" y="1"/>
            <a:ext cx="2972548" cy="464820"/>
          </a:xfrm>
          <a:prstGeom prst="rect">
            <a:avLst/>
          </a:prstGeom>
        </p:spPr>
        <p:txBody>
          <a:bodyPr vert="horz" lIns="91824" tIns="45912" rIns="91824" bIns="45912" rtlCol="0"/>
          <a:lstStyle>
            <a:lvl1pPr algn="r">
              <a:defRPr sz="1200"/>
            </a:lvl1pPr>
          </a:lstStyle>
          <a:p>
            <a:pPr>
              <a:defRPr/>
            </a:pPr>
            <a:endParaRPr lang="en-GB" dirty="0"/>
          </a:p>
        </p:txBody>
      </p:sp>
      <p:sp>
        <p:nvSpPr>
          <p:cNvPr id="4" name="Footer Placeholder 3"/>
          <p:cNvSpPr>
            <a:spLocks noGrp="1"/>
          </p:cNvSpPr>
          <p:nvPr>
            <p:ph type="ftr" sz="quarter" idx="2"/>
          </p:nvPr>
        </p:nvSpPr>
        <p:spPr>
          <a:xfrm>
            <a:off x="0" y="8830086"/>
            <a:ext cx="2972548" cy="464820"/>
          </a:xfrm>
          <a:prstGeom prst="rect">
            <a:avLst/>
          </a:prstGeom>
        </p:spPr>
        <p:txBody>
          <a:bodyPr vert="horz" lIns="91824" tIns="45912" rIns="91824" bIns="45912" rtlCol="0" anchor="b"/>
          <a:lstStyle>
            <a:lvl1pPr algn="l">
              <a:defRPr sz="1200"/>
            </a:lvl1pPr>
          </a:lstStyle>
          <a:p>
            <a:pPr>
              <a:defRPr/>
            </a:pPr>
            <a:endParaRPr lang="en-GB" dirty="0"/>
          </a:p>
        </p:txBody>
      </p:sp>
      <p:sp>
        <p:nvSpPr>
          <p:cNvPr id="5" name="Slide Number Placeholder 4"/>
          <p:cNvSpPr>
            <a:spLocks noGrp="1"/>
          </p:cNvSpPr>
          <p:nvPr>
            <p:ph type="sldNum" sz="quarter" idx="3"/>
          </p:nvPr>
        </p:nvSpPr>
        <p:spPr>
          <a:xfrm>
            <a:off x="3883852" y="8830086"/>
            <a:ext cx="2972548" cy="464820"/>
          </a:xfrm>
          <a:prstGeom prst="rect">
            <a:avLst/>
          </a:prstGeom>
        </p:spPr>
        <p:txBody>
          <a:bodyPr vert="horz" lIns="91824" tIns="45912" rIns="91824" bIns="45912" rtlCol="0" anchor="b"/>
          <a:lstStyle>
            <a:lvl1pPr algn="r">
              <a:defRPr sz="1200"/>
            </a:lvl1pPr>
          </a:lstStyle>
          <a:p>
            <a:pPr>
              <a:defRPr/>
            </a:pPr>
            <a:fld id="{C734F8B3-84BD-40F6-840F-9976A918F038}" type="slidenum">
              <a:rPr lang="en-GB"/>
              <a:pPr>
                <a:defRPr/>
              </a:pPr>
              <a:t>‹#›</a:t>
            </a:fld>
            <a:endParaRPr lang="en-GB" dirty="0"/>
          </a:p>
        </p:txBody>
      </p:sp>
    </p:spTree>
    <p:extLst>
      <p:ext uri="{BB962C8B-B14F-4D97-AF65-F5344CB8AC3E}">
        <p14:creationId xmlns="" xmlns:p14="http://schemas.microsoft.com/office/powerpoint/2010/main" val="13976269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2548" cy="464820"/>
          </a:xfrm>
          <a:prstGeom prst="rect">
            <a:avLst/>
          </a:prstGeom>
        </p:spPr>
        <p:txBody>
          <a:bodyPr vert="horz" lIns="91824" tIns="45912" rIns="91824" bIns="45912" rtlCol="0"/>
          <a:lstStyle>
            <a:lvl1pPr algn="l">
              <a:defRPr sz="1200"/>
            </a:lvl1pPr>
          </a:lstStyle>
          <a:p>
            <a:pPr>
              <a:defRPr/>
            </a:pPr>
            <a:endParaRPr lang="en-GB" dirty="0"/>
          </a:p>
        </p:txBody>
      </p:sp>
      <p:sp>
        <p:nvSpPr>
          <p:cNvPr id="3" name="Date Placeholder 2"/>
          <p:cNvSpPr>
            <a:spLocks noGrp="1"/>
          </p:cNvSpPr>
          <p:nvPr>
            <p:ph type="dt" idx="1"/>
          </p:nvPr>
        </p:nvSpPr>
        <p:spPr>
          <a:xfrm>
            <a:off x="3883852" y="1"/>
            <a:ext cx="2972548" cy="464820"/>
          </a:xfrm>
          <a:prstGeom prst="rect">
            <a:avLst/>
          </a:prstGeom>
        </p:spPr>
        <p:txBody>
          <a:bodyPr vert="horz" lIns="91824" tIns="45912" rIns="91824" bIns="45912" rtlCol="0"/>
          <a:lstStyle>
            <a:lvl1pPr algn="r">
              <a:defRPr sz="1200"/>
            </a:lvl1pPr>
          </a:lstStyle>
          <a:p>
            <a:pPr>
              <a:defRPr/>
            </a:pPr>
            <a:fld id="{68B56664-58D8-4572-BD9B-A5C834071303}" type="datetimeFigureOut">
              <a:rPr lang="en-US"/>
              <a:pPr>
                <a:defRPr/>
              </a:pPr>
              <a:t>4/8/2014</a:t>
            </a:fld>
            <a:endParaRPr lang="en-GB"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824" tIns="45912" rIns="91824" bIns="45912" rtlCol="0" anchor="ctr"/>
          <a:lstStyle/>
          <a:p>
            <a:pPr lvl="0"/>
            <a:endParaRPr lang="en-GB" noProof="0" dirty="0" smtClean="0"/>
          </a:p>
        </p:txBody>
      </p:sp>
      <p:sp>
        <p:nvSpPr>
          <p:cNvPr id="5" name="Notes Placeholder 4"/>
          <p:cNvSpPr>
            <a:spLocks noGrp="1"/>
          </p:cNvSpPr>
          <p:nvPr>
            <p:ph type="body" sz="quarter" idx="3"/>
          </p:nvPr>
        </p:nvSpPr>
        <p:spPr>
          <a:xfrm>
            <a:off x="685481" y="4416538"/>
            <a:ext cx="5487040" cy="4181886"/>
          </a:xfrm>
          <a:prstGeom prst="rect">
            <a:avLst/>
          </a:prstGeom>
        </p:spPr>
        <p:txBody>
          <a:bodyPr vert="horz" lIns="91824" tIns="45912" rIns="91824" bIns="45912"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830086"/>
            <a:ext cx="2972548" cy="464820"/>
          </a:xfrm>
          <a:prstGeom prst="rect">
            <a:avLst/>
          </a:prstGeom>
        </p:spPr>
        <p:txBody>
          <a:bodyPr vert="horz" lIns="91824" tIns="45912" rIns="91824" bIns="45912" rtlCol="0" anchor="b"/>
          <a:lstStyle>
            <a:lvl1pPr algn="l">
              <a:defRPr sz="1200"/>
            </a:lvl1pPr>
          </a:lstStyle>
          <a:p>
            <a:pPr>
              <a:defRPr/>
            </a:pPr>
            <a:endParaRPr lang="en-GB" dirty="0"/>
          </a:p>
        </p:txBody>
      </p:sp>
      <p:sp>
        <p:nvSpPr>
          <p:cNvPr id="7" name="Slide Number Placeholder 6"/>
          <p:cNvSpPr>
            <a:spLocks noGrp="1"/>
          </p:cNvSpPr>
          <p:nvPr>
            <p:ph type="sldNum" sz="quarter" idx="5"/>
          </p:nvPr>
        </p:nvSpPr>
        <p:spPr>
          <a:xfrm>
            <a:off x="3883852" y="8830086"/>
            <a:ext cx="2972548" cy="464820"/>
          </a:xfrm>
          <a:prstGeom prst="rect">
            <a:avLst/>
          </a:prstGeom>
        </p:spPr>
        <p:txBody>
          <a:bodyPr vert="horz" lIns="91824" tIns="45912" rIns="91824" bIns="45912" rtlCol="0" anchor="b"/>
          <a:lstStyle>
            <a:lvl1pPr algn="r">
              <a:defRPr sz="1200"/>
            </a:lvl1pPr>
          </a:lstStyle>
          <a:p>
            <a:pPr>
              <a:defRPr/>
            </a:pPr>
            <a:fld id="{869F129A-ADEC-4146-96F3-B462350BF29B}" type="slidenum">
              <a:rPr lang="en-GB"/>
              <a:pPr>
                <a:defRPr/>
              </a:pPr>
              <a:t>‹#›</a:t>
            </a:fld>
            <a:endParaRPr lang="en-GB" dirty="0"/>
          </a:p>
        </p:txBody>
      </p:sp>
    </p:spTree>
    <p:extLst>
      <p:ext uri="{BB962C8B-B14F-4D97-AF65-F5344CB8AC3E}">
        <p14:creationId xmlns="" xmlns:p14="http://schemas.microsoft.com/office/powerpoint/2010/main" val="13895452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69F129A-ADEC-4146-96F3-B462350BF29B}" type="slidenum">
              <a:rPr lang="en-GB" smtClean="0"/>
              <a:pPr>
                <a:defRPr/>
              </a:pPr>
              <a:t>1</a:t>
            </a:fld>
            <a:endParaRPr lang="en-GB"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69F129A-ADEC-4146-96F3-B462350BF29B}" type="slidenum">
              <a:rPr lang="en-GB" smtClean="0"/>
              <a:pPr>
                <a:defRPr/>
              </a:pPr>
              <a:t>13</a:t>
            </a:fld>
            <a:endParaRPr lang="en-GB"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69F129A-ADEC-4146-96F3-B462350BF29B}" type="slidenum">
              <a:rPr lang="en-GB" smtClean="0"/>
              <a:pPr>
                <a:defRPr/>
              </a:pPr>
              <a:t>14</a:t>
            </a:fld>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69F129A-ADEC-4146-96F3-B462350BF29B}" type="slidenum">
              <a:rPr lang="en-GB" smtClean="0"/>
              <a:pPr>
                <a:defRPr/>
              </a:pPr>
              <a:t>15</a:t>
            </a:fld>
            <a:endParaRPr lang="en-GB"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69F129A-ADEC-4146-96F3-B462350BF29B}" type="slidenum">
              <a:rPr lang="en-GB" smtClean="0"/>
              <a:pPr>
                <a:defRPr/>
              </a:pPr>
              <a:t>16</a:t>
            </a:fld>
            <a:endParaRPr lang="en-GB"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69F129A-ADEC-4146-96F3-B462350BF29B}" type="slidenum">
              <a:rPr lang="en-GB" smtClean="0"/>
              <a:pPr>
                <a:defRPr/>
              </a:pPr>
              <a:t>17</a:t>
            </a:fld>
            <a:endParaRPr lang="en-GB"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69F129A-ADEC-4146-96F3-B462350BF29B}" type="slidenum">
              <a:rPr lang="en-GB" smtClean="0"/>
              <a:pPr>
                <a:defRPr/>
              </a:pPr>
              <a:t>18</a:t>
            </a:fld>
            <a:endParaRPr lang="en-GB"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69F129A-ADEC-4146-96F3-B462350BF29B}" type="slidenum">
              <a:rPr lang="en-GB" smtClean="0"/>
              <a:pPr>
                <a:defRPr/>
              </a:pPr>
              <a:t>19</a:t>
            </a:fld>
            <a:endParaRPr lang="en-GB"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69F129A-ADEC-4146-96F3-B462350BF29B}" type="slidenum">
              <a:rPr lang="en-GB" smtClean="0"/>
              <a:pPr>
                <a:defRPr/>
              </a:pPr>
              <a:t>20</a:t>
            </a:fld>
            <a:endParaRPr lang="en-GB"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69F129A-ADEC-4146-96F3-B462350BF29B}" type="slidenum">
              <a:rPr lang="en-GB" smtClean="0"/>
              <a:pPr>
                <a:defRPr/>
              </a:pPr>
              <a:t>21</a:t>
            </a:fld>
            <a:endParaRPr lang="en-GB"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69F129A-ADEC-4146-96F3-B462350BF29B}" type="slidenum">
              <a:rPr lang="en-GB" smtClean="0"/>
              <a:pPr>
                <a:defRPr/>
              </a:pPr>
              <a:t>22</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69F129A-ADEC-4146-96F3-B462350BF29B}" type="slidenum">
              <a:rPr lang="en-GB" smtClean="0"/>
              <a:pPr>
                <a:defRPr/>
              </a:pPr>
              <a:t>2</a:t>
            </a:fld>
            <a:endParaRPr lang="en-GB"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69F129A-ADEC-4146-96F3-B462350BF29B}" type="slidenum">
              <a:rPr lang="en-GB" smtClean="0"/>
              <a:pPr>
                <a:defRPr/>
              </a:pPr>
              <a:t>23</a:t>
            </a:fld>
            <a:endParaRPr lang="en-GB"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69F129A-ADEC-4146-96F3-B462350BF29B}" type="slidenum">
              <a:rPr lang="en-GB" smtClean="0"/>
              <a:pPr>
                <a:defRPr/>
              </a:pPr>
              <a:t>24</a:t>
            </a:fld>
            <a:endParaRPr lang="en-GB"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69F129A-ADEC-4146-96F3-B462350BF29B}" type="slidenum">
              <a:rPr lang="en-GB" smtClean="0"/>
              <a:pPr>
                <a:defRPr/>
              </a:pPr>
              <a:t>25</a:t>
            </a:fld>
            <a:endParaRPr lang="en-GB"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69F129A-ADEC-4146-96F3-B462350BF29B}" type="slidenum">
              <a:rPr lang="en-GB" smtClean="0"/>
              <a:pPr>
                <a:defRPr/>
              </a:pPr>
              <a:t>26</a:t>
            </a:fld>
            <a:endParaRPr lang="en-GB"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69F129A-ADEC-4146-96F3-B462350BF29B}" type="slidenum">
              <a:rPr lang="en-GB" smtClean="0"/>
              <a:pPr>
                <a:defRPr/>
              </a:pPr>
              <a:t>27</a:t>
            </a:fld>
            <a:endParaRPr lang="en-GB"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69F129A-ADEC-4146-96F3-B462350BF29B}" type="slidenum">
              <a:rPr lang="en-GB" smtClean="0"/>
              <a:pPr>
                <a:defRPr/>
              </a:pPr>
              <a:t>28</a:t>
            </a:fld>
            <a:endParaRPr lang="en-GB"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69F129A-ADEC-4146-96F3-B462350BF29B}" type="slidenum">
              <a:rPr lang="en-GB" smtClean="0"/>
              <a:pPr>
                <a:defRPr/>
              </a:pPr>
              <a:t>29</a:t>
            </a:fld>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69F129A-ADEC-4146-96F3-B462350BF29B}" type="slidenum">
              <a:rPr lang="en-GB" smtClean="0"/>
              <a:pPr>
                <a:defRPr/>
              </a:pPr>
              <a:t>3</a:t>
            </a:fld>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69F129A-ADEC-4146-96F3-B462350BF29B}" type="slidenum">
              <a:rPr lang="en-GB" smtClean="0"/>
              <a:pPr>
                <a:defRPr/>
              </a:pPr>
              <a:t>4</a:t>
            </a:fld>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69F129A-ADEC-4146-96F3-B462350BF29B}" type="slidenum">
              <a:rPr lang="en-GB" smtClean="0"/>
              <a:pPr>
                <a:defRPr/>
              </a:pPr>
              <a:t>5</a:t>
            </a:fld>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69F129A-ADEC-4146-96F3-B462350BF29B}" type="slidenum">
              <a:rPr lang="en-GB" smtClean="0"/>
              <a:pPr>
                <a:defRPr/>
              </a:pPr>
              <a:t>7</a:t>
            </a:fld>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69F129A-ADEC-4146-96F3-B462350BF29B}" type="slidenum">
              <a:rPr lang="en-GB" smtClean="0"/>
              <a:pPr>
                <a:defRPr/>
              </a:pPr>
              <a:t>8</a:t>
            </a:fld>
            <a:endParaRPr lang="en-GB"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69F129A-ADEC-4146-96F3-B462350BF29B}" type="slidenum">
              <a:rPr lang="en-GB" smtClean="0"/>
              <a:pPr>
                <a:defRPr/>
              </a:pPr>
              <a:t>9</a:t>
            </a:fld>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69F129A-ADEC-4146-96F3-B462350BF29B}" type="slidenum">
              <a:rPr lang="en-GB" smtClean="0"/>
              <a:pPr>
                <a:defRPr/>
              </a:pPr>
              <a:t>12</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mk-MK"/>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mk-MK"/>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ru-RU" smtClean="0"/>
              <a:t>Статистика на каматни стапки на останати депозитни институции</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751C3485-3384-4195-87E8-9C952737E5EA}"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mk-MK"/>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ru-RU" smtClean="0"/>
              <a:t>Статистика на каматни стапки на останати депозитни институции</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7DCB5C44-AFAE-4CF5-86ED-811062DC0788}"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mk-MK"/>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ru-RU" smtClean="0"/>
              <a:t>Статистика на каматни стапки на останати депозитни институции</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05FBED9-62A3-4786-966C-2F35E362587B}"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mk-MK"/>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ru-RU" smtClean="0"/>
              <a:t>Статистика на каматни стапки на останати депозитни институции</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54D9144-4EAF-43F6-B0DA-3BF067242F24}"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mk-MK"/>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ru-RU" smtClean="0"/>
              <a:t>Статистика на каматни стапки на останати депозитни институции</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0700D05-FFC9-4AF2-BE64-7BC92E34B86B}"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mk-MK"/>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ru-RU" smtClean="0"/>
              <a:t>Статистика на каматни стапки на останати депозитни институции</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41AE44A7-5940-42F7-A540-77C2EA1E27C7}"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mk-MK"/>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ru-RU" smtClean="0"/>
              <a:t>Статистика на каматни стапки на останати депозитни институции</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6D890187-5BA5-46BF-81A7-D50F3C86A653}"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mk-MK"/>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ru-RU" smtClean="0"/>
              <a:t>Статистика на каматни стапки на останати депозитни институции</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AC90E1F0-1311-4B08-9669-0B72DB83A97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ru-RU" smtClean="0"/>
              <a:t>Статистика на каматни стапки на останати депозитни институции</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5D3DB0BC-C947-4D5C-A1BD-03244E4DB61B}"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mk-MK"/>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ru-RU" smtClean="0"/>
              <a:t>Статистика на каматни стапки на останати депозитни институции</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84D0E307-1AAC-4965-A11A-A52916D9AF13}"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mk-MK"/>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mk-MK"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ru-RU" smtClean="0"/>
              <a:t>Статистика на каматни стапки на останати депозитни институции</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7E2ECB2E-9264-456B-AB7D-68C95C4D40B6}"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ru-RU" smtClean="0"/>
              <a:t>Статистика на каматни стапки на останати депозитни институции</a:t>
            </a: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63780504-93DE-4700-A178-ABBE6B8B57B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mk-M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type="subTitle" idx="1"/>
          </p:nvPr>
        </p:nvSpPr>
        <p:spPr>
          <a:xfrm>
            <a:off x="533400" y="4953000"/>
            <a:ext cx="8077200" cy="762000"/>
          </a:xfrm>
        </p:spPr>
        <p:txBody>
          <a:bodyPr/>
          <a:lstStyle/>
          <a:p>
            <a:pPr eaLnBrk="1" hangingPunct="1"/>
            <a:r>
              <a:rPr lang="mk-MK" sz="1800" b="1" dirty="0" smtClean="0">
                <a:latin typeface="Tahoma" pitchFamily="34" charset="0"/>
                <a:cs typeface="Tahoma" pitchFamily="34" charset="0"/>
              </a:rPr>
              <a:t>Дирекција за статистика</a:t>
            </a:r>
            <a:endParaRPr lang="en-US" sz="1800" b="1" dirty="0" smtClean="0">
              <a:latin typeface="Tahoma" pitchFamily="34" charset="0"/>
              <a:cs typeface="Tahoma" pitchFamily="34" charset="0"/>
            </a:endParaRPr>
          </a:p>
          <a:p>
            <a:pPr eaLnBrk="1" hangingPunct="1"/>
            <a:r>
              <a:rPr lang="mk-MK" sz="1800" b="1" dirty="0" smtClean="0">
                <a:latin typeface="Tahoma" pitchFamily="34" charset="0"/>
                <a:cs typeface="Tahoma" pitchFamily="34" charset="0"/>
              </a:rPr>
              <a:t>Отсек за монетарна статистика</a:t>
            </a:r>
          </a:p>
          <a:p>
            <a:pPr eaLnBrk="1" hangingPunct="1"/>
            <a:endParaRPr lang="mk-MK" sz="1200" b="1" dirty="0" smtClean="0">
              <a:latin typeface="Tahoma" pitchFamily="34" charset="0"/>
              <a:cs typeface="Tahoma" pitchFamily="34" charset="0"/>
            </a:endParaRPr>
          </a:p>
          <a:p>
            <a:pPr eaLnBrk="1" hangingPunct="1"/>
            <a:endParaRPr lang="mk-MK" sz="1200" b="1" dirty="0" smtClean="0">
              <a:latin typeface="Tahoma" pitchFamily="34" charset="0"/>
              <a:cs typeface="Tahoma" pitchFamily="34" charset="0"/>
            </a:endParaRPr>
          </a:p>
          <a:p>
            <a:pPr eaLnBrk="1" hangingPunct="1"/>
            <a:r>
              <a:rPr lang="mk-MK" sz="1200" b="1" dirty="0" smtClean="0">
                <a:latin typeface="Tahoma" pitchFamily="34" charset="0"/>
                <a:cs typeface="Tahoma" pitchFamily="34" charset="0"/>
              </a:rPr>
              <a:t>Октомври, 2013 год</a:t>
            </a:r>
          </a:p>
        </p:txBody>
      </p:sp>
      <p:sp>
        <p:nvSpPr>
          <p:cNvPr id="2051" name="Rectangle 4"/>
          <p:cNvSpPr>
            <a:spLocks noGrp="1" noChangeArrowheads="1"/>
          </p:cNvSpPr>
          <p:nvPr>
            <p:ph type="ctrTitle"/>
          </p:nvPr>
        </p:nvSpPr>
        <p:spPr>
          <a:xfrm>
            <a:off x="228600" y="914400"/>
            <a:ext cx="8534400" cy="1219200"/>
          </a:xfrm>
          <a:noFill/>
        </p:spPr>
        <p:txBody>
          <a:bodyPr/>
          <a:lstStyle/>
          <a:p>
            <a:pPr eaLnBrk="1" hangingPunct="1"/>
            <a:r>
              <a:rPr lang="mk-MK" dirty="0" smtClean="0">
                <a:solidFill>
                  <a:schemeClr val="accent2"/>
                </a:solidFill>
                <a:latin typeface="Tahoma" pitchFamily="34" charset="0"/>
                <a:cs typeface="Tahoma" pitchFamily="34" charset="0"/>
              </a:rPr>
              <a:t/>
            </a:r>
            <a:br>
              <a:rPr lang="mk-MK" dirty="0" smtClean="0">
                <a:solidFill>
                  <a:schemeClr val="accent2"/>
                </a:solidFill>
                <a:latin typeface="Tahoma" pitchFamily="34" charset="0"/>
                <a:cs typeface="Tahoma" pitchFamily="34" charset="0"/>
              </a:rPr>
            </a:br>
            <a:r>
              <a:rPr lang="mk-MK" dirty="0" smtClean="0">
                <a:solidFill>
                  <a:schemeClr val="accent2"/>
                </a:solidFill>
                <a:latin typeface="Tahoma" pitchFamily="34" charset="0"/>
                <a:cs typeface="Tahoma" pitchFamily="34" charset="0"/>
              </a:rPr>
              <a:t/>
            </a:r>
            <a:br>
              <a:rPr lang="mk-MK" dirty="0" smtClean="0">
                <a:solidFill>
                  <a:schemeClr val="accent2"/>
                </a:solidFill>
                <a:latin typeface="Tahoma" pitchFamily="34" charset="0"/>
                <a:cs typeface="Tahoma" pitchFamily="34" charset="0"/>
              </a:rPr>
            </a:br>
            <a:r>
              <a:rPr lang="mk-MK" dirty="0" smtClean="0">
                <a:solidFill>
                  <a:schemeClr val="accent2"/>
                </a:solidFill>
                <a:latin typeface="Tahoma" pitchFamily="34" charset="0"/>
                <a:cs typeface="Tahoma" pitchFamily="34" charset="0"/>
              </a:rPr>
              <a:t/>
            </a:r>
            <a:br>
              <a:rPr lang="mk-MK" dirty="0" smtClean="0">
                <a:solidFill>
                  <a:schemeClr val="accent2"/>
                </a:solidFill>
                <a:latin typeface="Tahoma" pitchFamily="34" charset="0"/>
                <a:cs typeface="Tahoma" pitchFamily="34" charset="0"/>
              </a:rPr>
            </a:br>
            <a:r>
              <a:rPr lang="mk-MK" sz="3200" b="1" dirty="0" smtClean="0">
                <a:solidFill>
                  <a:schemeClr val="accent2"/>
                </a:solidFill>
                <a:latin typeface="Tahoma" pitchFamily="34" charset="0"/>
                <a:cs typeface="Tahoma" pitchFamily="34" charset="0"/>
              </a:rPr>
              <a:t>Статистика на каматни стапки </a:t>
            </a:r>
            <a:r>
              <a:rPr lang="mk-MK" sz="3600" dirty="0" smtClean="0">
                <a:solidFill>
                  <a:schemeClr val="accent2"/>
                </a:solidFill>
                <a:latin typeface="Tahoma" pitchFamily="34" charset="0"/>
                <a:cs typeface="Tahoma" pitchFamily="34" charset="0"/>
              </a:rPr>
              <a:t/>
            </a:r>
            <a:br>
              <a:rPr lang="mk-MK" sz="3600" dirty="0" smtClean="0">
                <a:solidFill>
                  <a:schemeClr val="accent2"/>
                </a:solidFill>
                <a:latin typeface="Tahoma" pitchFamily="34" charset="0"/>
                <a:cs typeface="Tahoma" pitchFamily="34" charset="0"/>
              </a:rPr>
            </a:br>
            <a:r>
              <a:rPr lang="en-US" sz="6000" dirty="0" smtClean="0">
                <a:solidFill>
                  <a:schemeClr val="accent2"/>
                </a:solidFill>
                <a:latin typeface="Tahoma" pitchFamily="34" charset="0"/>
                <a:cs typeface="Tahoma" pitchFamily="34" charset="0"/>
              </a:rPr>
              <a:t/>
            </a:r>
            <a:br>
              <a:rPr lang="en-US" sz="6000" dirty="0" smtClean="0">
                <a:solidFill>
                  <a:schemeClr val="accent2"/>
                </a:solidFill>
                <a:latin typeface="Tahoma" pitchFamily="34" charset="0"/>
                <a:cs typeface="Tahoma" pitchFamily="34" charset="0"/>
              </a:rPr>
            </a:br>
            <a:r>
              <a:rPr lang="en-US" dirty="0" smtClean="0">
                <a:solidFill>
                  <a:schemeClr val="accent2"/>
                </a:solidFill>
                <a:latin typeface="Tahoma" pitchFamily="34" charset="0"/>
                <a:cs typeface="Tahoma" pitchFamily="34" charset="0"/>
              </a:rPr>
              <a:t/>
            </a:r>
            <a:br>
              <a:rPr lang="en-US" dirty="0" smtClean="0">
                <a:solidFill>
                  <a:schemeClr val="accent2"/>
                </a:solidFill>
                <a:latin typeface="Tahoma" pitchFamily="34" charset="0"/>
                <a:cs typeface="Tahoma" pitchFamily="34" charset="0"/>
              </a:rPr>
            </a:br>
            <a:endParaRPr lang="en-US" sz="2000" dirty="0" smtClean="0">
              <a:solidFill>
                <a:schemeClr val="accent2"/>
              </a:solidFill>
              <a:latin typeface="Tahoma" pitchFamily="34" charset="0"/>
              <a:cs typeface="Tahoma" pitchFamily="34" charset="0"/>
            </a:endParaRPr>
          </a:p>
        </p:txBody>
      </p:sp>
      <p:sp>
        <p:nvSpPr>
          <p:cNvPr id="4" name="Rectangle 3"/>
          <p:cNvSpPr/>
          <p:nvPr/>
        </p:nvSpPr>
        <p:spPr>
          <a:xfrm>
            <a:off x="685800" y="2828836"/>
            <a:ext cx="8001000" cy="923330"/>
          </a:xfrm>
          <a:prstGeom prst="rect">
            <a:avLst/>
          </a:prstGeom>
        </p:spPr>
        <p:txBody>
          <a:bodyPr wrap="square">
            <a:spAutoFit/>
          </a:bodyPr>
          <a:lstStyle/>
          <a:p>
            <a:pPr algn="ctr"/>
            <a:r>
              <a:rPr lang="mk-MK" b="1" i="1" dirty="0" smtClean="0">
                <a:solidFill>
                  <a:schemeClr val="accent2"/>
                </a:solidFill>
                <a:latin typeface="Tahoma" pitchFamily="34" charset="0"/>
                <a:cs typeface="Tahoma" pitchFamily="34" charset="0"/>
              </a:rPr>
              <a:t>Ново известување за статистиката на каматните стапки на останатите депозитни институции (банките и штедилниците) до Народна банка на Р. Македонија</a:t>
            </a:r>
            <a:endParaRPr lang="en-US" b="1"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457200"/>
          </a:xfrm>
        </p:spPr>
        <p:txBody>
          <a:bodyPr/>
          <a:lstStyle/>
          <a:p>
            <a:r>
              <a:rPr lang="en-US" sz="3200" b="1" dirty="0" smtClean="0">
                <a:latin typeface="Tahoma" pitchFamily="34" charset="0"/>
                <a:cs typeface="Tahoma" pitchFamily="34" charset="0"/>
              </a:rPr>
              <a:t/>
            </a:r>
            <a:br>
              <a:rPr lang="en-US" sz="3200" b="1" dirty="0" smtClean="0">
                <a:latin typeface="Tahoma" pitchFamily="34" charset="0"/>
                <a:cs typeface="Tahoma" pitchFamily="34" charset="0"/>
              </a:rPr>
            </a:br>
            <a:r>
              <a:rPr lang="mk-MK" sz="2400" b="1" dirty="0" smtClean="0">
                <a:latin typeface="Tahoma" pitchFamily="34" charset="0"/>
                <a:cs typeface="Tahoma" pitchFamily="34" charset="0"/>
              </a:rPr>
              <a:t>Барања за известување на ЕЦБ</a:t>
            </a:r>
            <a:r>
              <a:rPr lang="mk-MK" sz="2400" b="1" dirty="0" smtClean="0"/>
              <a:t/>
            </a:r>
            <a:br>
              <a:rPr lang="mk-MK" sz="2400" b="1" dirty="0" smtClean="0"/>
            </a:br>
            <a:endParaRPr lang="en-US" sz="2400" dirty="0"/>
          </a:p>
        </p:txBody>
      </p:sp>
      <p:sp>
        <p:nvSpPr>
          <p:cNvPr id="3" name="Content Placeholder 2"/>
          <p:cNvSpPr>
            <a:spLocks noGrp="1"/>
          </p:cNvSpPr>
          <p:nvPr>
            <p:ph idx="1"/>
          </p:nvPr>
        </p:nvSpPr>
        <p:spPr>
          <a:xfrm>
            <a:off x="152400" y="1447800"/>
            <a:ext cx="8712968" cy="4953000"/>
          </a:xfrm>
        </p:spPr>
        <p:txBody>
          <a:bodyPr/>
          <a:lstStyle/>
          <a:p>
            <a:endParaRPr lang="en-US" sz="2000" dirty="0" smtClean="0"/>
          </a:p>
          <a:p>
            <a:endParaRPr lang="mk-MK" sz="2000" dirty="0" smtClean="0"/>
          </a:p>
          <a:p>
            <a:endParaRPr lang="en-US" dirty="0"/>
          </a:p>
        </p:txBody>
      </p:sp>
      <p:graphicFrame>
        <p:nvGraphicFramePr>
          <p:cNvPr id="4" name="Table 3"/>
          <p:cNvGraphicFramePr>
            <a:graphicFrameLocks noGrp="1"/>
          </p:cNvGraphicFramePr>
          <p:nvPr/>
        </p:nvGraphicFramePr>
        <p:xfrm>
          <a:off x="228600" y="1219200"/>
          <a:ext cx="8458201" cy="5573397"/>
        </p:xfrm>
        <a:graphic>
          <a:graphicData uri="http://schemas.openxmlformats.org/drawingml/2006/table">
            <a:tbl>
              <a:tblPr firstRow="1" bandRow="1">
                <a:tableStyleId>{9D7B26C5-4107-4FEC-AEDC-1716B250A1EF}</a:tableStyleId>
              </a:tblPr>
              <a:tblGrid>
                <a:gridCol w="2286000"/>
                <a:gridCol w="2895600"/>
                <a:gridCol w="3276601"/>
              </a:tblGrid>
              <a:tr h="270429">
                <a:tc>
                  <a:txBody>
                    <a:bodyPr/>
                    <a:lstStyle/>
                    <a:p>
                      <a:r>
                        <a:rPr lang="mk-MK" sz="1100" dirty="0" smtClean="0">
                          <a:solidFill>
                            <a:srgbClr val="002060"/>
                          </a:solidFill>
                          <a:latin typeface="Tahoma" pitchFamily="34" charset="0"/>
                          <a:cs typeface="Tahoma" pitchFamily="34" charset="0"/>
                        </a:rPr>
                        <a:t>Поделба според:</a:t>
                      </a:r>
                      <a:endParaRPr lang="en-US" sz="1100" dirty="0">
                        <a:solidFill>
                          <a:srgbClr val="002060"/>
                        </a:solidFill>
                        <a:latin typeface="Tahoma" pitchFamily="34" charset="0"/>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mk-MK" sz="1100" b="1" kern="0" dirty="0" smtClean="0">
                          <a:solidFill>
                            <a:srgbClr val="002060"/>
                          </a:solidFill>
                          <a:latin typeface="Tahoma" pitchFamily="34" charset="0"/>
                          <a:cs typeface="Tahoma" pitchFamily="34" charset="0"/>
                        </a:rPr>
                        <a:t>Тековно известување</a:t>
                      </a:r>
                      <a:endParaRPr lang="en-US" sz="1100" dirty="0">
                        <a:solidFill>
                          <a:srgbClr val="002060"/>
                        </a:solidFill>
                        <a:latin typeface="Tahoma" pitchFamily="34" charset="0"/>
                        <a:cs typeface="Tahoma" pitchFamily="34" charset="0"/>
                      </a:endParaRPr>
                    </a:p>
                  </a:txBody>
                  <a:tcPr/>
                </a:tc>
                <a:tc>
                  <a:txBody>
                    <a:bodyPr/>
                    <a:lstStyle/>
                    <a:p>
                      <a:r>
                        <a:rPr lang="mk-MK" sz="1100" b="1" kern="0" dirty="0" smtClean="0">
                          <a:solidFill>
                            <a:srgbClr val="002060"/>
                          </a:solidFill>
                          <a:latin typeface="Tahoma" pitchFamily="34" charset="0"/>
                          <a:cs typeface="Tahoma" pitchFamily="34" charset="0"/>
                        </a:rPr>
                        <a:t>Ново известување </a:t>
                      </a:r>
                      <a:endParaRPr lang="en-US" sz="1100" dirty="0">
                        <a:solidFill>
                          <a:srgbClr val="002060"/>
                        </a:solidFill>
                        <a:latin typeface="Tahoma" pitchFamily="34" charset="0"/>
                        <a:cs typeface="Tahoma" pitchFamily="34" charset="0"/>
                      </a:endParaRPr>
                    </a:p>
                  </a:txBody>
                  <a:tcPr/>
                </a:tc>
              </a:tr>
              <a:tr h="1177371">
                <a:tc>
                  <a:txBody>
                    <a:bodyPr/>
                    <a:lstStyle/>
                    <a:p>
                      <a:r>
                        <a:rPr lang="mk-MK" sz="1100" b="1" dirty="0" smtClean="0">
                          <a:latin typeface="Tahoma" pitchFamily="34" charset="0"/>
                          <a:cs typeface="Tahoma" pitchFamily="34" charset="0"/>
                        </a:rPr>
                        <a:t>Сектор:</a:t>
                      </a:r>
                      <a:endParaRPr lang="en-US" sz="1100" b="1" dirty="0">
                        <a:latin typeface="Tahoma" pitchFamily="34" charset="0"/>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mk-MK" sz="1100" b="1" dirty="0" smtClean="0">
                          <a:solidFill>
                            <a:schemeClr val="tx2">
                              <a:lumMod val="60000"/>
                              <a:lumOff val="40000"/>
                            </a:schemeClr>
                          </a:solidFill>
                          <a:latin typeface="Tahoma" pitchFamily="34" charset="0"/>
                          <a:cs typeface="Tahoma" pitchFamily="34" charset="0"/>
                        </a:rPr>
                        <a:t>Домаќинства</a:t>
                      </a:r>
                      <a:r>
                        <a:rPr lang="mk-MK" sz="1100" dirty="0" smtClean="0">
                          <a:solidFill>
                            <a:schemeClr val="tx2">
                              <a:lumMod val="60000"/>
                              <a:lumOff val="40000"/>
                            </a:schemeClr>
                          </a:solidFill>
                          <a:latin typeface="Tahoma" pitchFamily="34" charset="0"/>
                          <a:cs typeface="Tahoma" pitchFamily="34"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2">
                              <a:lumMod val="60000"/>
                              <a:lumOff val="40000"/>
                            </a:schemeClr>
                          </a:solidFill>
                          <a:latin typeface="Tahoma" pitchFamily="34" charset="0"/>
                          <a:cs typeface="Tahoma" pitchFamily="34" charset="0"/>
                        </a:rPr>
                        <a:t>(</a:t>
                      </a:r>
                      <a:r>
                        <a:rPr lang="mk-MK" sz="1100" dirty="0" smtClean="0">
                          <a:solidFill>
                            <a:schemeClr val="tx2">
                              <a:lumMod val="60000"/>
                              <a:lumOff val="40000"/>
                            </a:schemeClr>
                          </a:solidFill>
                          <a:latin typeface="Tahoma" pitchFamily="34" charset="0"/>
                          <a:cs typeface="Tahoma" pitchFamily="34" charset="0"/>
                        </a:rPr>
                        <a:t>Физички лица  и самостојни вршители</a:t>
                      </a:r>
                      <a:r>
                        <a:rPr lang="mk-MK" sz="1100" baseline="0" dirty="0" smtClean="0">
                          <a:solidFill>
                            <a:schemeClr val="tx2">
                              <a:lumMod val="60000"/>
                              <a:lumOff val="40000"/>
                            </a:schemeClr>
                          </a:solidFill>
                          <a:latin typeface="Tahoma" pitchFamily="34" charset="0"/>
                          <a:cs typeface="Tahoma" pitchFamily="34" charset="0"/>
                        </a:rPr>
                        <a:t> на дејност)</a:t>
                      </a:r>
                      <a:endParaRPr lang="mk-MK" sz="1100" dirty="0" smtClean="0">
                        <a:solidFill>
                          <a:schemeClr val="tx2">
                            <a:lumMod val="60000"/>
                            <a:lumOff val="40000"/>
                          </a:schemeClr>
                        </a:solidFill>
                        <a:latin typeface="Tahoma" pitchFamily="34" charset="0"/>
                        <a:cs typeface="Tahoma"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mk-MK" sz="1100" b="1" dirty="0" err="1" smtClean="0">
                          <a:solidFill>
                            <a:schemeClr val="tx2">
                              <a:lumMod val="60000"/>
                              <a:lumOff val="40000"/>
                            </a:schemeClr>
                          </a:solidFill>
                          <a:latin typeface="Tahoma" pitchFamily="34" charset="0"/>
                          <a:cs typeface="Tahoma" pitchFamily="34" charset="0"/>
                        </a:rPr>
                        <a:t>Нефинансиски</a:t>
                      </a:r>
                      <a:r>
                        <a:rPr lang="mk-MK" sz="1100" b="1" dirty="0" smtClean="0">
                          <a:solidFill>
                            <a:schemeClr val="tx2">
                              <a:lumMod val="60000"/>
                              <a:lumOff val="40000"/>
                            </a:schemeClr>
                          </a:solidFill>
                          <a:latin typeface="Tahoma" pitchFamily="34" charset="0"/>
                          <a:cs typeface="Tahoma" pitchFamily="34" charset="0"/>
                        </a:rPr>
                        <a:t> институции</a:t>
                      </a:r>
                      <a:r>
                        <a:rPr lang="mk-MK" sz="1100" b="1" baseline="0" dirty="0" smtClean="0">
                          <a:solidFill>
                            <a:schemeClr val="tx2">
                              <a:lumMod val="60000"/>
                              <a:lumOff val="40000"/>
                            </a:schemeClr>
                          </a:solidFill>
                          <a:latin typeface="Tahoma" pitchFamily="34" charset="0"/>
                          <a:cs typeface="Tahoma" pitchFamily="34"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lang="mk-MK" sz="1100" baseline="0" dirty="0" smtClean="0">
                          <a:solidFill>
                            <a:schemeClr val="tx2">
                              <a:lumMod val="60000"/>
                              <a:lumOff val="40000"/>
                            </a:schemeClr>
                          </a:solidFill>
                          <a:latin typeface="Tahoma" pitchFamily="34" charset="0"/>
                          <a:cs typeface="Tahoma" pitchFamily="34" charset="0"/>
                        </a:rPr>
                        <a:t>(јавни и останати</a:t>
                      </a:r>
                      <a:r>
                        <a:rPr lang="en-US" sz="1100" dirty="0" smtClean="0">
                          <a:solidFill>
                            <a:schemeClr val="tx2">
                              <a:lumMod val="60000"/>
                              <a:lumOff val="40000"/>
                            </a:schemeClr>
                          </a:solidFill>
                          <a:latin typeface="Tahoma" pitchFamily="34" charset="0"/>
                          <a:cs typeface="Tahoma" pitchFamily="34" charset="0"/>
                        </a:rPr>
                        <a:t>)</a:t>
                      </a:r>
                      <a:endParaRPr lang="en-US" sz="1100" dirty="0">
                        <a:solidFill>
                          <a:schemeClr val="tx2">
                            <a:lumMod val="60000"/>
                            <a:lumOff val="40000"/>
                          </a:schemeClr>
                        </a:solidFill>
                        <a:latin typeface="Tahoma" pitchFamily="34" charset="0"/>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mk-MK" sz="1100" b="1" dirty="0" smtClean="0">
                          <a:latin typeface="Tahoma" pitchFamily="34" charset="0"/>
                          <a:cs typeface="Tahoma" pitchFamily="34" charset="0"/>
                        </a:rPr>
                        <a:t>Домаќинства</a:t>
                      </a:r>
                      <a:r>
                        <a:rPr lang="mk-MK" sz="1100" dirty="0" smtClean="0">
                          <a:latin typeface="Tahoma" pitchFamily="34" charset="0"/>
                          <a:cs typeface="Tahoma" pitchFamily="34"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Tahoma" pitchFamily="34" charset="0"/>
                          <a:cs typeface="Tahoma" pitchFamily="34" charset="0"/>
                        </a:rPr>
                        <a:t>(</a:t>
                      </a:r>
                      <a:r>
                        <a:rPr lang="mk-MK" sz="1100" dirty="0" smtClean="0">
                          <a:latin typeface="Tahoma" pitchFamily="34" charset="0"/>
                          <a:cs typeface="Tahoma" pitchFamily="34" charset="0"/>
                        </a:rPr>
                        <a:t>Физички лица  и самостојни вршители</a:t>
                      </a:r>
                      <a:r>
                        <a:rPr lang="mk-MK" sz="1100" baseline="0" dirty="0" smtClean="0">
                          <a:latin typeface="Tahoma" pitchFamily="34" charset="0"/>
                          <a:cs typeface="Tahoma" pitchFamily="34" charset="0"/>
                        </a:rPr>
                        <a:t> на дејност)</a:t>
                      </a:r>
                      <a:endParaRPr lang="mk-MK" sz="1100" dirty="0" smtClean="0">
                        <a:latin typeface="Tahoma" pitchFamily="34" charset="0"/>
                        <a:cs typeface="Tahoma"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mk-MK" sz="1100" b="1" i="1" dirty="0" smtClean="0">
                          <a:solidFill>
                            <a:srgbClr val="FF0000"/>
                          </a:solidFill>
                          <a:latin typeface="Tahoma" pitchFamily="34" charset="0"/>
                          <a:cs typeface="Tahoma" pitchFamily="34" charset="0"/>
                        </a:rPr>
                        <a:t>Непрофитни институции</a:t>
                      </a:r>
                      <a:r>
                        <a:rPr lang="mk-MK" sz="1100" b="1" i="1" baseline="0" dirty="0" smtClean="0">
                          <a:solidFill>
                            <a:srgbClr val="FF0000"/>
                          </a:solidFill>
                          <a:latin typeface="Tahoma" pitchFamily="34" charset="0"/>
                          <a:cs typeface="Tahoma" pitchFamily="34" charset="0"/>
                        </a:rPr>
                        <a:t> кои им служат на домаќинствата</a:t>
                      </a:r>
                    </a:p>
                    <a:p>
                      <a:pPr marL="0" marR="0" indent="0" algn="l" defTabSz="914400" rtl="0" eaLnBrk="1" fontAlgn="auto" latinLnBrk="0" hangingPunct="1">
                        <a:lnSpc>
                          <a:spcPct val="100000"/>
                        </a:lnSpc>
                        <a:spcBef>
                          <a:spcPts val="0"/>
                        </a:spcBef>
                        <a:spcAft>
                          <a:spcPts val="0"/>
                        </a:spcAft>
                        <a:buClrTx/>
                        <a:buSzTx/>
                        <a:buFontTx/>
                        <a:buNone/>
                        <a:tabLst/>
                        <a:defRPr/>
                      </a:pPr>
                      <a:r>
                        <a:rPr lang="mk-MK" sz="1100" b="1" dirty="0" err="1" smtClean="0">
                          <a:latin typeface="Tahoma" pitchFamily="34" charset="0"/>
                          <a:cs typeface="Tahoma" pitchFamily="34" charset="0"/>
                        </a:rPr>
                        <a:t>Нефинансиски</a:t>
                      </a:r>
                      <a:r>
                        <a:rPr lang="mk-MK" sz="1100" b="1" dirty="0" smtClean="0">
                          <a:latin typeface="Tahoma" pitchFamily="34" charset="0"/>
                          <a:cs typeface="Tahoma" pitchFamily="34" charset="0"/>
                        </a:rPr>
                        <a:t> институции</a:t>
                      </a:r>
                      <a:r>
                        <a:rPr lang="mk-MK" sz="1100" b="1" baseline="0" dirty="0" smtClean="0">
                          <a:latin typeface="Tahoma" pitchFamily="34" charset="0"/>
                          <a:cs typeface="Tahoma" pitchFamily="34"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lang="mk-MK" sz="1100" baseline="0" dirty="0" smtClean="0">
                          <a:latin typeface="Tahoma" pitchFamily="34" charset="0"/>
                          <a:cs typeface="Tahoma" pitchFamily="34" charset="0"/>
                        </a:rPr>
                        <a:t>(јавни и останати</a:t>
                      </a:r>
                      <a:r>
                        <a:rPr lang="en-US" sz="1100" dirty="0" smtClean="0">
                          <a:latin typeface="Tahoma" pitchFamily="34" charset="0"/>
                          <a:cs typeface="Tahoma" pitchFamily="34" charset="0"/>
                        </a:rPr>
                        <a:t>)</a:t>
                      </a:r>
                    </a:p>
                  </a:txBody>
                  <a:tcPr/>
                </a:tc>
              </a:tr>
              <a:tr h="445851">
                <a:tc>
                  <a:txBody>
                    <a:bodyPr/>
                    <a:lstStyle/>
                    <a:p>
                      <a:pPr marL="0" algn="l" defTabSz="914400" rtl="0" eaLnBrk="1" latinLnBrk="0" hangingPunct="1"/>
                      <a:r>
                        <a:rPr lang="mk-MK" sz="1100" b="1" kern="1200" dirty="0" smtClean="0">
                          <a:solidFill>
                            <a:schemeClr val="tx1"/>
                          </a:solidFill>
                          <a:latin typeface="Tahoma" pitchFamily="34" charset="0"/>
                          <a:ea typeface="+mn-ea"/>
                          <a:cs typeface="Tahoma" pitchFamily="34" charset="0"/>
                        </a:rPr>
                        <a:t>Деловно покривање</a:t>
                      </a:r>
                      <a:r>
                        <a:rPr lang="en-US" sz="1100" b="1" kern="1200" dirty="0" smtClean="0">
                          <a:solidFill>
                            <a:schemeClr val="tx1"/>
                          </a:solidFill>
                          <a:latin typeface="Tahoma" pitchFamily="34" charset="0"/>
                          <a:ea typeface="+mn-ea"/>
                          <a:cs typeface="Tahoma" pitchFamily="34" charset="0"/>
                        </a:rPr>
                        <a: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mk-MK" sz="1100" dirty="0" smtClean="0">
                          <a:solidFill>
                            <a:schemeClr val="tx2">
                              <a:lumMod val="60000"/>
                              <a:lumOff val="40000"/>
                            </a:schemeClr>
                          </a:solidFill>
                          <a:latin typeface="Tahoma" pitchFamily="34" charset="0"/>
                          <a:cs typeface="Tahoma" pitchFamily="34" charset="0"/>
                        </a:rPr>
                        <a:t>Вкупни сметководствени состојби</a:t>
                      </a:r>
                    </a:p>
                    <a:p>
                      <a:pPr marL="0" marR="0" indent="0" algn="l" defTabSz="914400" rtl="0" eaLnBrk="1" fontAlgn="auto" latinLnBrk="0" hangingPunct="1">
                        <a:lnSpc>
                          <a:spcPct val="100000"/>
                        </a:lnSpc>
                        <a:spcBef>
                          <a:spcPts val="0"/>
                        </a:spcBef>
                        <a:spcAft>
                          <a:spcPts val="0"/>
                        </a:spcAft>
                        <a:buClrTx/>
                        <a:buSzTx/>
                        <a:buFontTx/>
                        <a:buNone/>
                        <a:tabLst/>
                        <a:defRPr/>
                      </a:pPr>
                      <a:r>
                        <a:rPr lang="mk-MK" sz="1100" dirty="0" err="1" smtClean="0">
                          <a:solidFill>
                            <a:schemeClr val="tx2">
                              <a:lumMod val="60000"/>
                              <a:lumOff val="40000"/>
                            </a:schemeClr>
                          </a:solidFill>
                          <a:latin typeface="Tahoma" pitchFamily="34" charset="0"/>
                          <a:cs typeface="Tahoma" pitchFamily="34" charset="0"/>
                        </a:rPr>
                        <a:t>Новодоговорени</a:t>
                      </a:r>
                      <a:r>
                        <a:rPr lang="mk-MK" sz="1100" baseline="0" dirty="0" smtClean="0">
                          <a:solidFill>
                            <a:schemeClr val="tx2">
                              <a:lumMod val="60000"/>
                              <a:lumOff val="40000"/>
                            </a:schemeClr>
                          </a:solidFill>
                          <a:latin typeface="Tahoma" pitchFamily="34" charset="0"/>
                          <a:cs typeface="Tahoma" pitchFamily="34" charset="0"/>
                        </a:rPr>
                        <a:t> активности</a:t>
                      </a:r>
                      <a:endParaRPr lang="en-US" sz="1100" dirty="0">
                        <a:solidFill>
                          <a:schemeClr val="tx2">
                            <a:lumMod val="60000"/>
                            <a:lumOff val="40000"/>
                          </a:schemeClr>
                        </a:solidFill>
                        <a:latin typeface="Tahoma" pitchFamily="34" charset="0"/>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mk-MK" sz="1100" dirty="0" smtClean="0">
                          <a:latin typeface="Tahoma" pitchFamily="34" charset="0"/>
                          <a:cs typeface="Tahoma" pitchFamily="34" charset="0"/>
                        </a:rPr>
                        <a:t>Вкупни сметководствени состојби</a:t>
                      </a:r>
                    </a:p>
                    <a:p>
                      <a:pPr marL="0" marR="0" indent="0" algn="l" defTabSz="914400" rtl="0" eaLnBrk="1" fontAlgn="auto" latinLnBrk="0" hangingPunct="1">
                        <a:lnSpc>
                          <a:spcPct val="100000"/>
                        </a:lnSpc>
                        <a:spcBef>
                          <a:spcPts val="0"/>
                        </a:spcBef>
                        <a:spcAft>
                          <a:spcPts val="0"/>
                        </a:spcAft>
                        <a:buClrTx/>
                        <a:buSzTx/>
                        <a:buFontTx/>
                        <a:buNone/>
                        <a:tabLst/>
                        <a:defRPr/>
                      </a:pPr>
                      <a:r>
                        <a:rPr lang="mk-MK" sz="1100" dirty="0" err="1" smtClean="0">
                          <a:latin typeface="Tahoma" pitchFamily="34" charset="0"/>
                          <a:cs typeface="Tahoma" pitchFamily="34" charset="0"/>
                        </a:rPr>
                        <a:t>Новодоговорени</a:t>
                      </a:r>
                      <a:r>
                        <a:rPr lang="mk-MK" sz="1100" baseline="0" dirty="0" smtClean="0">
                          <a:latin typeface="Tahoma" pitchFamily="34" charset="0"/>
                          <a:cs typeface="Tahoma" pitchFamily="34" charset="0"/>
                        </a:rPr>
                        <a:t> активности</a:t>
                      </a:r>
                      <a:endParaRPr lang="en-US" sz="1100" dirty="0">
                        <a:latin typeface="Tahoma" pitchFamily="34" charset="0"/>
                        <a:cs typeface="Tahoma" pitchFamily="34" charset="0"/>
                      </a:endParaRPr>
                    </a:p>
                  </a:txBody>
                  <a:tcPr/>
                </a:tc>
              </a:tr>
              <a:tr h="533400">
                <a:tc>
                  <a:txBody>
                    <a:bodyPr/>
                    <a:lstStyle/>
                    <a:p>
                      <a:pPr marL="0" algn="l" defTabSz="914400" rtl="0" eaLnBrk="1" latinLnBrk="0" hangingPunct="1"/>
                      <a:r>
                        <a:rPr lang="mk-MK" sz="1100" b="1" kern="1200" dirty="0" err="1" smtClean="0">
                          <a:solidFill>
                            <a:schemeClr val="tx1"/>
                          </a:solidFill>
                          <a:latin typeface="Tahoma" pitchFamily="34" charset="0"/>
                          <a:ea typeface="+mn-ea"/>
                          <a:cs typeface="Tahoma" pitchFamily="34" charset="0"/>
                        </a:rPr>
                        <a:t>Рочност</a:t>
                      </a:r>
                      <a:r>
                        <a:rPr lang="en-US" sz="1100" b="1" kern="1200" dirty="0" smtClean="0">
                          <a:solidFill>
                            <a:schemeClr val="tx1"/>
                          </a:solidFill>
                          <a:latin typeface="Tahoma" pitchFamily="34" charset="0"/>
                          <a:ea typeface="+mn-ea"/>
                          <a:cs typeface="Tahoma" pitchFamily="34" charset="0"/>
                        </a:rPr>
                        <a:t>:</a:t>
                      </a:r>
                    </a:p>
                  </a:txBody>
                  <a:tcPr/>
                </a:tc>
                <a:tc>
                  <a:txBody>
                    <a:bodyPr/>
                    <a:lstStyle/>
                    <a:p>
                      <a:pPr marL="0" algn="l" defTabSz="914400" rtl="0" eaLnBrk="1" latinLnBrk="0" hangingPunct="1"/>
                      <a:r>
                        <a:rPr lang="mk-MK" sz="1100" kern="1200" dirty="0" smtClean="0">
                          <a:solidFill>
                            <a:schemeClr val="tx2">
                              <a:lumMod val="60000"/>
                              <a:lumOff val="40000"/>
                            </a:schemeClr>
                          </a:solidFill>
                          <a:latin typeface="Tahoma" pitchFamily="34" charset="0"/>
                          <a:ea typeface="+mn-ea"/>
                          <a:cs typeface="Tahoma" pitchFamily="34" charset="0"/>
                        </a:rPr>
                        <a:t>Оригинална  </a:t>
                      </a:r>
                      <a:r>
                        <a:rPr lang="mk-MK" sz="1100" kern="1200" dirty="0" err="1" smtClean="0">
                          <a:solidFill>
                            <a:schemeClr val="tx2">
                              <a:lumMod val="60000"/>
                              <a:lumOff val="40000"/>
                            </a:schemeClr>
                          </a:solidFill>
                          <a:latin typeface="Tahoma" pitchFamily="34" charset="0"/>
                          <a:ea typeface="+mn-ea"/>
                          <a:cs typeface="Tahoma" pitchFamily="34" charset="0"/>
                        </a:rPr>
                        <a:t>рочност</a:t>
                      </a:r>
                      <a:r>
                        <a:rPr lang="mk-MK" sz="1100" kern="1200" dirty="0" smtClean="0">
                          <a:solidFill>
                            <a:schemeClr val="tx2">
                              <a:lumMod val="60000"/>
                              <a:lumOff val="40000"/>
                            </a:schemeClr>
                          </a:solidFill>
                          <a:latin typeface="Tahoma" pitchFamily="34" charset="0"/>
                          <a:ea typeface="+mn-ea"/>
                          <a:cs typeface="Tahoma" pitchFamily="34" charset="0"/>
                        </a:rPr>
                        <a:t> на </a:t>
                      </a:r>
                      <a:r>
                        <a:rPr lang="mk-MK" sz="1100" kern="1200" dirty="0" err="1" smtClean="0">
                          <a:solidFill>
                            <a:schemeClr val="tx2">
                              <a:lumMod val="60000"/>
                              <a:lumOff val="40000"/>
                            </a:schemeClr>
                          </a:solidFill>
                          <a:latin typeface="Tahoma" pitchFamily="34" charset="0"/>
                          <a:ea typeface="+mn-ea"/>
                          <a:cs typeface="Tahoma" pitchFamily="34" charset="0"/>
                        </a:rPr>
                        <a:t>доспевање</a:t>
                      </a:r>
                      <a:endParaRPr lang="en-US" sz="1100" kern="1200" dirty="0" smtClean="0">
                        <a:solidFill>
                          <a:schemeClr val="tx2">
                            <a:lumMod val="60000"/>
                            <a:lumOff val="40000"/>
                          </a:schemeClr>
                        </a:solidFill>
                        <a:latin typeface="Tahoma" pitchFamily="34" charset="0"/>
                        <a:ea typeface="+mn-ea"/>
                        <a:cs typeface="Tahoma" pitchFamily="34" charset="0"/>
                      </a:endParaRPr>
                    </a:p>
                  </a:txBody>
                  <a:tcPr/>
                </a:tc>
                <a:tc>
                  <a:txBody>
                    <a:bodyPr/>
                    <a:lstStyle/>
                    <a:p>
                      <a:pPr marL="0" algn="l" defTabSz="914400" rtl="0" eaLnBrk="1" latinLnBrk="0" hangingPunct="1"/>
                      <a:r>
                        <a:rPr lang="mk-MK" sz="1100" kern="1200" dirty="0" smtClean="0">
                          <a:solidFill>
                            <a:schemeClr val="tx1"/>
                          </a:solidFill>
                          <a:latin typeface="Tahoma" pitchFamily="34" charset="0"/>
                          <a:ea typeface="+mn-ea"/>
                          <a:cs typeface="Tahoma" pitchFamily="34" charset="0"/>
                        </a:rPr>
                        <a:t>Оригинална  </a:t>
                      </a:r>
                      <a:r>
                        <a:rPr lang="mk-MK" sz="1100" kern="1200" dirty="0" err="1" smtClean="0">
                          <a:solidFill>
                            <a:schemeClr val="tx1"/>
                          </a:solidFill>
                          <a:latin typeface="Tahoma" pitchFamily="34" charset="0"/>
                          <a:ea typeface="+mn-ea"/>
                          <a:cs typeface="Tahoma" pitchFamily="34" charset="0"/>
                        </a:rPr>
                        <a:t>рочност</a:t>
                      </a:r>
                      <a:r>
                        <a:rPr lang="mk-MK" sz="1100" kern="1200" dirty="0" smtClean="0">
                          <a:solidFill>
                            <a:schemeClr val="tx1"/>
                          </a:solidFill>
                          <a:latin typeface="Tahoma" pitchFamily="34" charset="0"/>
                          <a:ea typeface="+mn-ea"/>
                          <a:cs typeface="Tahoma" pitchFamily="34" charset="0"/>
                        </a:rPr>
                        <a:t> на </a:t>
                      </a:r>
                      <a:r>
                        <a:rPr lang="mk-MK" sz="1100" kern="1200" dirty="0" err="1" smtClean="0">
                          <a:solidFill>
                            <a:schemeClr val="tx1"/>
                          </a:solidFill>
                          <a:latin typeface="Tahoma" pitchFamily="34" charset="0"/>
                          <a:ea typeface="+mn-ea"/>
                          <a:cs typeface="Tahoma" pitchFamily="34" charset="0"/>
                        </a:rPr>
                        <a:t>доспевање</a:t>
                      </a:r>
                      <a:endParaRPr lang="en-US" sz="1100" kern="1200" dirty="0" smtClean="0">
                        <a:solidFill>
                          <a:schemeClr val="tx1"/>
                        </a:solidFill>
                        <a:latin typeface="Tahoma" pitchFamily="34" charset="0"/>
                        <a:ea typeface="+mn-ea"/>
                        <a:cs typeface="Tahoma" pitchFamily="34" charset="0"/>
                      </a:endParaRPr>
                    </a:p>
                    <a:p>
                      <a:pPr marL="0" algn="l" defTabSz="914400" rtl="0" eaLnBrk="1" latinLnBrk="0" hangingPunct="1"/>
                      <a:r>
                        <a:rPr lang="mk-MK" sz="1100" b="1" i="1" kern="1200" dirty="0" smtClean="0">
                          <a:solidFill>
                            <a:srgbClr val="FF0000"/>
                          </a:solidFill>
                          <a:latin typeface="Tahoma" pitchFamily="34" charset="0"/>
                          <a:ea typeface="+mn-ea"/>
                          <a:cs typeface="Tahoma" pitchFamily="34" charset="0"/>
                        </a:rPr>
                        <a:t>Период на најава</a:t>
                      </a:r>
                    </a:p>
                    <a:p>
                      <a:pPr marL="0" marR="0" indent="0" algn="l" defTabSz="914400" rtl="0" eaLnBrk="1" fontAlgn="auto" latinLnBrk="0" hangingPunct="1">
                        <a:lnSpc>
                          <a:spcPct val="100000"/>
                        </a:lnSpc>
                        <a:spcBef>
                          <a:spcPts val="0"/>
                        </a:spcBef>
                        <a:spcAft>
                          <a:spcPts val="0"/>
                        </a:spcAft>
                        <a:buClrTx/>
                        <a:buSzTx/>
                        <a:buFontTx/>
                        <a:buNone/>
                        <a:tabLst/>
                        <a:defRPr/>
                      </a:pPr>
                      <a:r>
                        <a:rPr lang="mk-MK" sz="1100" b="1" i="1" kern="1200" dirty="0" smtClean="0">
                          <a:solidFill>
                            <a:srgbClr val="FF0000"/>
                          </a:solidFill>
                          <a:latin typeface="Tahoma" pitchFamily="34" charset="0"/>
                          <a:ea typeface="+mn-ea"/>
                          <a:cs typeface="Tahoma" pitchFamily="34" charset="0"/>
                        </a:rPr>
                        <a:t>Иницијален период на фиксирање</a:t>
                      </a:r>
                      <a:endParaRPr lang="en-US" sz="1100" b="1" i="1" kern="1200" dirty="0" smtClean="0">
                        <a:solidFill>
                          <a:srgbClr val="FF0000"/>
                        </a:solidFill>
                        <a:latin typeface="Tahoma" pitchFamily="34" charset="0"/>
                        <a:ea typeface="+mn-ea"/>
                        <a:cs typeface="Tahoma" pitchFamily="34" charset="0"/>
                      </a:endParaRPr>
                    </a:p>
                  </a:txBody>
                  <a:tcPr/>
                </a:tc>
              </a:tr>
              <a:tr h="548640">
                <a:tc>
                  <a:txBody>
                    <a:bodyPr/>
                    <a:lstStyle/>
                    <a:p>
                      <a:pPr marL="0" algn="l" defTabSz="914400" rtl="0" eaLnBrk="1" latinLnBrk="0" hangingPunct="1"/>
                      <a:r>
                        <a:rPr lang="mk-MK" sz="1100" b="1" i="1" kern="1200" dirty="0" smtClean="0">
                          <a:solidFill>
                            <a:srgbClr val="FF0000"/>
                          </a:solidFill>
                          <a:latin typeface="Tahoma" pitchFamily="34" charset="0"/>
                          <a:ea typeface="+mn-ea"/>
                          <a:cs typeface="Tahoma" pitchFamily="34" charset="0"/>
                        </a:rPr>
                        <a:t>Намена на кредити на домаќинствата </a:t>
                      </a:r>
                      <a:r>
                        <a:rPr lang="en-US" sz="1100" b="1" i="1" kern="1200" dirty="0" smtClean="0">
                          <a:solidFill>
                            <a:srgbClr val="FF0000"/>
                          </a:solidFill>
                          <a:latin typeface="Tahoma" pitchFamily="34" charset="0"/>
                          <a:ea typeface="+mn-ea"/>
                          <a:cs typeface="Tahoma" pitchFamily="34" charset="0"/>
                        </a:rPr>
                        <a:t>:</a:t>
                      </a:r>
                    </a:p>
                  </a:txBody>
                  <a:tcPr/>
                </a:tc>
                <a:tc>
                  <a:txBody>
                    <a:bodyPr/>
                    <a:lstStyle/>
                    <a:p>
                      <a:pPr marL="0" algn="ctr" defTabSz="914400" rtl="0" eaLnBrk="1" latinLnBrk="0" hangingPunct="1"/>
                      <a:r>
                        <a:rPr lang="mk-MK" sz="1100" b="1" i="1" kern="1200" dirty="0" smtClean="0">
                          <a:solidFill>
                            <a:schemeClr val="tx2">
                              <a:lumMod val="60000"/>
                              <a:lumOff val="40000"/>
                            </a:schemeClr>
                          </a:solidFill>
                          <a:latin typeface="Tahoma" pitchFamily="34" charset="0"/>
                          <a:ea typeface="+mn-ea"/>
                          <a:cs typeface="Tahoma" pitchFamily="34" charset="0"/>
                        </a:rPr>
                        <a:t>/</a:t>
                      </a:r>
                      <a:endParaRPr lang="en-US" sz="1100" b="1" i="1" kern="1200" dirty="0">
                        <a:solidFill>
                          <a:schemeClr val="tx2">
                            <a:lumMod val="60000"/>
                            <a:lumOff val="40000"/>
                          </a:schemeClr>
                        </a:solidFill>
                        <a:latin typeface="Tahoma" pitchFamily="34" charset="0"/>
                        <a:ea typeface="+mn-ea"/>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mk-MK" sz="1100" b="1" i="1" kern="1200" dirty="0" smtClean="0">
                          <a:solidFill>
                            <a:srgbClr val="FF0000"/>
                          </a:solidFill>
                          <a:latin typeface="Tahoma" pitchFamily="34" charset="0"/>
                          <a:ea typeface="+mn-ea"/>
                          <a:cs typeface="Tahoma" pitchFamily="34" charset="0"/>
                        </a:rPr>
                        <a:t>Потрошувачки кредити</a:t>
                      </a:r>
                    </a:p>
                    <a:p>
                      <a:pPr marL="0" marR="0" indent="0" algn="l" defTabSz="914400" rtl="0" eaLnBrk="1" fontAlgn="auto" latinLnBrk="0" hangingPunct="1">
                        <a:lnSpc>
                          <a:spcPct val="100000"/>
                        </a:lnSpc>
                        <a:spcBef>
                          <a:spcPts val="0"/>
                        </a:spcBef>
                        <a:spcAft>
                          <a:spcPts val="0"/>
                        </a:spcAft>
                        <a:buClrTx/>
                        <a:buSzTx/>
                        <a:buFontTx/>
                        <a:buNone/>
                        <a:tabLst/>
                        <a:defRPr/>
                      </a:pPr>
                      <a:r>
                        <a:rPr lang="mk-MK" sz="1100" b="1" i="1" kern="1200" dirty="0" smtClean="0">
                          <a:solidFill>
                            <a:srgbClr val="FF0000"/>
                          </a:solidFill>
                          <a:latin typeface="Tahoma" pitchFamily="34" charset="0"/>
                          <a:ea typeface="+mn-ea"/>
                          <a:cs typeface="Tahoma" pitchFamily="34" charset="0"/>
                        </a:rPr>
                        <a:t>Станбени</a:t>
                      </a:r>
                      <a:r>
                        <a:rPr lang="mk-MK" sz="1100" b="1" i="1" kern="1200" baseline="0" dirty="0" smtClean="0">
                          <a:solidFill>
                            <a:srgbClr val="FF0000"/>
                          </a:solidFill>
                          <a:latin typeface="Tahoma" pitchFamily="34" charset="0"/>
                          <a:ea typeface="+mn-ea"/>
                          <a:cs typeface="Tahoma" pitchFamily="34" charset="0"/>
                        </a:rPr>
                        <a:t> кредити</a:t>
                      </a:r>
                      <a:endParaRPr lang="mk-MK" sz="1100" b="1" i="1" kern="1200" dirty="0" smtClean="0">
                        <a:solidFill>
                          <a:srgbClr val="FF0000"/>
                        </a:solidFill>
                        <a:latin typeface="Tahoma" pitchFamily="34" charset="0"/>
                        <a:ea typeface="+mn-ea"/>
                        <a:cs typeface="Tahoma"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mk-MK" sz="1100" b="1" i="1" kern="1200" dirty="0" smtClean="0">
                          <a:solidFill>
                            <a:srgbClr val="FF0000"/>
                          </a:solidFill>
                          <a:latin typeface="Tahoma" pitchFamily="34" charset="0"/>
                          <a:ea typeface="+mn-ea"/>
                          <a:cs typeface="Tahoma" pitchFamily="34" charset="0"/>
                        </a:rPr>
                        <a:t>Кредити за други потреби </a:t>
                      </a:r>
                      <a:endParaRPr lang="en-US" sz="1100" b="1" i="1" kern="1200" dirty="0">
                        <a:solidFill>
                          <a:srgbClr val="FF0000"/>
                        </a:solidFill>
                        <a:latin typeface="Tahoma" pitchFamily="34" charset="0"/>
                        <a:ea typeface="+mn-ea"/>
                        <a:cs typeface="Tahoma" pitchFamily="34" charset="0"/>
                      </a:endParaRPr>
                    </a:p>
                  </a:txBody>
                  <a:tcPr/>
                </a:tc>
              </a:tr>
              <a:tr h="620397">
                <a:tc>
                  <a:txBody>
                    <a:bodyPr/>
                    <a:lstStyle/>
                    <a:p>
                      <a:pPr marL="0" algn="l" defTabSz="914400" rtl="0" eaLnBrk="1" latinLnBrk="0" hangingPunct="1"/>
                      <a:r>
                        <a:rPr lang="mk-MK" sz="1100" b="1" i="1" kern="1200" dirty="0" smtClean="0">
                          <a:solidFill>
                            <a:srgbClr val="FF0000"/>
                          </a:solidFill>
                          <a:latin typeface="Tahoma" pitchFamily="34" charset="0"/>
                          <a:ea typeface="+mn-ea"/>
                          <a:cs typeface="Tahoma" pitchFamily="34" charset="0"/>
                        </a:rPr>
                        <a:t>Висина на дадени</a:t>
                      </a:r>
                      <a:r>
                        <a:rPr lang="mk-MK" sz="1100" b="1" i="1" kern="1200" baseline="0" dirty="0" smtClean="0">
                          <a:solidFill>
                            <a:srgbClr val="FF0000"/>
                          </a:solidFill>
                          <a:latin typeface="Tahoma" pitchFamily="34" charset="0"/>
                          <a:ea typeface="+mn-ea"/>
                          <a:cs typeface="Tahoma" pitchFamily="34" charset="0"/>
                        </a:rPr>
                        <a:t> кредити на </a:t>
                      </a:r>
                      <a:r>
                        <a:rPr lang="mk-MK" sz="1100" b="1" i="1" kern="1200" baseline="0" dirty="0" err="1" smtClean="0">
                          <a:solidFill>
                            <a:srgbClr val="FF0000"/>
                          </a:solidFill>
                          <a:latin typeface="Tahoma" pitchFamily="34" charset="0"/>
                          <a:ea typeface="+mn-ea"/>
                          <a:cs typeface="Tahoma" pitchFamily="34" charset="0"/>
                        </a:rPr>
                        <a:t>нефинансиски</a:t>
                      </a:r>
                      <a:r>
                        <a:rPr lang="mk-MK" sz="1100" b="1" i="1" kern="1200" baseline="0" dirty="0" smtClean="0">
                          <a:solidFill>
                            <a:srgbClr val="FF0000"/>
                          </a:solidFill>
                          <a:latin typeface="Tahoma" pitchFamily="34" charset="0"/>
                          <a:ea typeface="+mn-ea"/>
                          <a:cs typeface="Tahoma" pitchFamily="34" charset="0"/>
                        </a:rPr>
                        <a:t> институции</a:t>
                      </a:r>
                      <a:r>
                        <a:rPr lang="en-US" sz="1100" b="1" i="1" kern="1200" dirty="0" smtClean="0">
                          <a:solidFill>
                            <a:srgbClr val="FF0000"/>
                          </a:solidFill>
                          <a:latin typeface="Tahoma" pitchFamily="34" charset="0"/>
                          <a:ea typeface="+mn-ea"/>
                          <a:cs typeface="Tahoma" pitchFamily="34" charset="0"/>
                        </a:rPr>
                        <a: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mk-MK" sz="1100" b="1" i="1" kern="1200" dirty="0" smtClean="0">
                          <a:solidFill>
                            <a:schemeClr val="tx2">
                              <a:lumMod val="60000"/>
                              <a:lumOff val="40000"/>
                            </a:schemeClr>
                          </a:solidFill>
                          <a:latin typeface="Tahoma" pitchFamily="34" charset="0"/>
                          <a:ea typeface="+mn-ea"/>
                          <a:cs typeface="Tahoma" pitchFamily="34" charset="0"/>
                        </a:rPr>
                        <a:t>/</a:t>
                      </a:r>
                      <a:endParaRPr lang="en-US" sz="1100" b="1" i="1" kern="1200" dirty="0" smtClean="0">
                        <a:solidFill>
                          <a:schemeClr val="tx2">
                            <a:lumMod val="60000"/>
                            <a:lumOff val="40000"/>
                          </a:schemeClr>
                        </a:solidFill>
                        <a:latin typeface="Tahoma" pitchFamily="34" charset="0"/>
                        <a:ea typeface="+mn-ea"/>
                        <a:cs typeface="Tahoma" pitchFamily="34" charset="0"/>
                      </a:endParaRPr>
                    </a:p>
                    <a:p>
                      <a:pPr marL="0" algn="ctr" defTabSz="914400" rtl="0" eaLnBrk="1" latinLnBrk="0" hangingPunct="1"/>
                      <a:endParaRPr lang="en-US" sz="1100" b="1" i="1" kern="1200" dirty="0" smtClean="0">
                        <a:solidFill>
                          <a:schemeClr val="tx2">
                            <a:lumMod val="60000"/>
                            <a:lumOff val="40000"/>
                          </a:schemeClr>
                        </a:solidFill>
                        <a:latin typeface="Tahoma" pitchFamily="34" charset="0"/>
                        <a:ea typeface="+mn-ea"/>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mk-MK" sz="1100" b="1" i="1" kern="1200" dirty="0" smtClean="0">
                          <a:solidFill>
                            <a:srgbClr val="FF0000"/>
                          </a:solidFill>
                          <a:latin typeface="Tahoma" pitchFamily="34" charset="0"/>
                          <a:ea typeface="+mn-ea"/>
                          <a:cs typeface="Tahoma" pitchFamily="34" charset="0"/>
                        </a:rPr>
                        <a:t>до износ од 0,25 милиони евра</a:t>
                      </a:r>
                      <a:endParaRPr lang="en-US" sz="1100" b="1" i="1" kern="1200" dirty="0" smtClean="0">
                        <a:solidFill>
                          <a:srgbClr val="FF0000"/>
                        </a:solidFill>
                        <a:latin typeface="Tahoma" pitchFamily="34" charset="0"/>
                        <a:ea typeface="+mn-ea"/>
                        <a:cs typeface="Tahoma" pitchFamily="34" charset="0"/>
                      </a:endParaRPr>
                    </a:p>
                    <a:p>
                      <a:pPr marL="0" algn="l" defTabSz="914400" rtl="0" eaLnBrk="1" latinLnBrk="0" hangingPunct="1"/>
                      <a:r>
                        <a:rPr lang="ru-RU" sz="1100" b="1" i="1" baseline="0" dirty="0" smtClean="0">
                          <a:solidFill>
                            <a:srgbClr val="FF0000"/>
                          </a:solidFill>
                          <a:latin typeface="Tahoma"/>
                        </a:rPr>
                        <a:t>над 0,25 милиони евра до 1 милион евра</a:t>
                      </a:r>
                    </a:p>
                    <a:p>
                      <a:pPr marL="0" algn="l" defTabSz="914400" rtl="0" eaLnBrk="1" latinLnBrk="0" hangingPunct="1"/>
                      <a:r>
                        <a:rPr lang="ru-RU" sz="1100" b="1" i="1" kern="1200" baseline="0" dirty="0" smtClean="0">
                          <a:solidFill>
                            <a:srgbClr val="FF0000"/>
                          </a:solidFill>
                          <a:latin typeface="Tahoma"/>
                          <a:ea typeface="+mn-ea"/>
                          <a:cs typeface="Tahoma" pitchFamily="34" charset="0"/>
                        </a:rPr>
                        <a:t>Над 1 милион евра</a:t>
                      </a:r>
                      <a:endParaRPr lang="en-US" sz="1100" b="1" i="1" kern="1200" dirty="0" smtClean="0">
                        <a:solidFill>
                          <a:srgbClr val="FF0000"/>
                        </a:solidFill>
                        <a:latin typeface="Tahoma" pitchFamily="34" charset="0"/>
                        <a:ea typeface="+mn-ea"/>
                        <a:cs typeface="Tahoma" pitchFamily="34" charset="0"/>
                      </a:endParaRPr>
                    </a:p>
                  </a:txBody>
                  <a:tcPr/>
                </a:tc>
              </a:tr>
              <a:tr h="481977">
                <a:tc>
                  <a:txBody>
                    <a:bodyPr/>
                    <a:lstStyle/>
                    <a:p>
                      <a:r>
                        <a:rPr lang="mk-MK" sz="1100" b="1" dirty="0" smtClean="0">
                          <a:latin typeface="Tahoma" pitchFamily="34" charset="0"/>
                          <a:cs typeface="Tahoma" pitchFamily="34" charset="0"/>
                        </a:rPr>
                        <a:t>Валута:</a:t>
                      </a:r>
                      <a:endParaRPr lang="en-US" sz="1100" b="1" dirty="0">
                        <a:latin typeface="Tahoma" pitchFamily="34" charset="0"/>
                        <a:cs typeface="Tahoma" pitchFamily="34" charset="0"/>
                      </a:endParaRPr>
                    </a:p>
                  </a:txBody>
                  <a:tcPr/>
                </a:tc>
                <a:tc>
                  <a:txBody>
                    <a:bodyPr/>
                    <a:lstStyle/>
                    <a:p>
                      <a:pPr marL="0" algn="l" defTabSz="914400" rtl="0" eaLnBrk="1" latinLnBrk="0" hangingPunct="1">
                        <a:buFontTx/>
                        <a:buNone/>
                      </a:pPr>
                      <a:r>
                        <a:rPr lang="mk-MK" sz="1100" b="0" i="0" kern="1200" dirty="0" smtClean="0">
                          <a:solidFill>
                            <a:schemeClr val="tx2">
                              <a:lumMod val="60000"/>
                              <a:lumOff val="40000"/>
                            </a:schemeClr>
                          </a:solidFill>
                          <a:latin typeface="Tahoma" pitchFamily="34" charset="0"/>
                          <a:ea typeface="+mn-ea"/>
                          <a:cs typeface="Tahoma" pitchFamily="34" charset="0"/>
                        </a:rPr>
                        <a:t>во денари </a:t>
                      </a:r>
                      <a:endParaRPr lang="mk-MK" sz="1100" b="0" i="0" kern="1200" baseline="0" dirty="0" smtClean="0">
                        <a:solidFill>
                          <a:schemeClr val="tx2">
                            <a:lumMod val="60000"/>
                            <a:lumOff val="40000"/>
                          </a:schemeClr>
                        </a:solidFill>
                        <a:latin typeface="Tahoma" pitchFamily="34" charset="0"/>
                        <a:ea typeface="+mn-ea"/>
                        <a:cs typeface="Tahoma" pitchFamily="34" charset="0"/>
                      </a:endParaRPr>
                    </a:p>
                    <a:p>
                      <a:pPr marL="0" algn="l" defTabSz="914400" rtl="0" eaLnBrk="1" latinLnBrk="0" hangingPunct="1">
                        <a:buFontTx/>
                        <a:buNone/>
                      </a:pPr>
                      <a:r>
                        <a:rPr lang="mk-MK" sz="1100" b="0" i="0" kern="1200" baseline="0" dirty="0" smtClean="0">
                          <a:solidFill>
                            <a:schemeClr val="tx2">
                              <a:lumMod val="60000"/>
                              <a:lumOff val="40000"/>
                            </a:schemeClr>
                          </a:solidFill>
                          <a:latin typeface="Tahoma" pitchFamily="34" charset="0"/>
                          <a:ea typeface="+mn-ea"/>
                          <a:cs typeface="Tahoma" pitchFamily="34" charset="0"/>
                        </a:rPr>
                        <a:t>во денари со валутна клаузула</a:t>
                      </a:r>
                    </a:p>
                    <a:p>
                      <a:pPr marL="0" algn="l" defTabSz="914400" rtl="0" eaLnBrk="1" latinLnBrk="0" hangingPunct="1">
                        <a:buFontTx/>
                        <a:buNone/>
                      </a:pPr>
                      <a:r>
                        <a:rPr lang="mk-MK" sz="1100" b="0" i="0" kern="1200" baseline="0" dirty="0" smtClean="0">
                          <a:solidFill>
                            <a:schemeClr val="tx2">
                              <a:lumMod val="60000"/>
                              <a:lumOff val="40000"/>
                            </a:schemeClr>
                          </a:solidFill>
                          <a:latin typeface="Tahoma" pitchFamily="34" charset="0"/>
                          <a:ea typeface="+mn-ea"/>
                          <a:cs typeface="Tahoma" pitchFamily="34" charset="0"/>
                        </a:rPr>
                        <a:t>во странска валута</a:t>
                      </a:r>
                      <a:endParaRPr lang="en-US" sz="1100" b="0" i="0" kern="1200" dirty="0" smtClean="0">
                        <a:solidFill>
                          <a:schemeClr val="tx2">
                            <a:lumMod val="60000"/>
                            <a:lumOff val="40000"/>
                          </a:schemeClr>
                        </a:solidFill>
                        <a:latin typeface="Tahoma" pitchFamily="34" charset="0"/>
                        <a:ea typeface="+mn-ea"/>
                        <a:cs typeface="Tahoma" pitchFamily="34" charset="0"/>
                      </a:endParaRPr>
                    </a:p>
                  </a:txBody>
                  <a:tcPr/>
                </a:tc>
                <a:tc>
                  <a:txBody>
                    <a:bodyPr/>
                    <a:lstStyle/>
                    <a:p>
                      <a:pPr marL="0" algn="l" defTabSz="914400" rtl="0" eaLnBrk="1" latinLnBrk="0" hangingPunct="1">
                        <a:buFontTx/>
                        <a:buNone/>
                      </a:pPr>
                      <a:r>
                        <a:rPr lang="mk-MK" sz="1100" b="0" i="0" kern="1200" dirty="0" smtClean="0">
                          <a:solidFill>
                            <a:schemeClr val="tx2">
                              <a:lumMod val="60000"/>
                              <a:lumOff val="40000"/>
                            </a:schemeClr>
                          </a:solidFill>
                          <a:latin typeface="Tahoma" pitchFamily="34" charset="0"/>
                          <a:ea typeface="+mn-ea"/>
                          <a:cs typeface="Tahoma" pitchFamily="34" charset="0"/>
                        </a:rPr>
                        <a:t>во денари </a:t>
                      </a:r>
                    </a:p>
                    <a:p>
                      <a:pPr marL="0" algn="l" defTabSz="914400" rtl="0" eaLnBrk="1" latinLnBrk="0" hangingPunct="1">
                        <a:buFontTx/>
                        <a:buNone/>
                      </a:pPr>
                      <a:r>
                        <a:rPr lang="mk-MK" sz="1100" b="0" i="0" kern="1200" dirty="0" smtClean="0">
                          <a:solidFill>
                            <a:schemeClr val="tx2">
                              <a:lumMod val="60000"/>
                              <a:lumOff val="40000"/>
                            </a:schemeClr>
                          </a:solidFill>
                          <a:latin typeface="Tahoma" pitchFamily="34" charset="0"/>
                          <a:ea typeface="+mn-ea"/>
                          <a:cs typeface="Tahoma" pitchFamily="34" charset="0"/>
                        </a:rPr>
                        <a:t>во денари со валутна клаузула и во странска валута </a:t>
                      </a:r>
                      <a:r>
                        <a:rPr lang="en-US" sz="1100" b="1" i="1" kern="1200" dirty="0" smtClean="0">
                          <a:solidFill>
                            <a:srgbClr val="FF0000"/>
                          </a:solidFill>
                          <a:latin typeface="Tahoma" pitchFamily="34" charset="0"/>
                          <a:ea typeface="+mn-ea"/>
                          <a:cs typeface="Tahoma" pitchFamily="34" charset="0"/>
                        </a:rPr>
                        <a:t>(</a:t>
                      </a:r>
                      <a:r>
                        <a:rPr lang="mk-MK" sz="1100" b="1" i="1" kern="1200" dirty="0" smtClean="0">
                          <a:solidFill>
                            <a:srgbClr val="FF0000"/>
                          </a:solidFill>
                          <a:latin typeface="Tahoma" pitchFamily="34" charset="0"/>
                          <a:ea typeface="+mn-ea"/>
                          <a:cs typeface="Tahoma" pitchFamily="34" charset="0"/>
                        </a:rPr>
                        <a:t>поделени во Евра, САД долари, Швајцарски франци и останати валути</a:t>
                      </a:r>
                      <a:r>
                        <a:rPr lang="en-US" sz="1100" b="1" i="1" kern="1200" dirty="0" smtClean="0">
                          <a:solidFill>
                            <a:srgbClr val="FF0000"/>
                          </a:solidFill>
                          <a:latin typeface="Tahoma" pitchFamily="34" charset="0"/>
                          <a:ea typeface="+mn-ea"/>
                          <a:cs typeface="Tahoma" pitchFamily="34" charset="0"/>
                        </a:rPr>
                        <a:t>)</a:t>
                      </a:r>
                      <a:endParaRPr lang="en-US" sz="1100" b="1" i="1" kern="1200" dirty="0">
                        <a:solidFill>
                          <a:srgbClr val="FF0000"/>
                        </a:solidFill>
                        <a:latin typeface="Tahoma" pitchFamily="34" charset="0"/>
                        <a:ea typeface="+mn-ea"/>
                        <a:cs typeface="Tahoma" pitchFamily="34" charset="0"/>
                      </a:endParaRPr>
                    </a:p>
                  </a:txBody>
                  <a:tcPr/>
                </a:tc>
              </a:tr>
              <a:tr h="3854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mk-MK" sz="1100" b="1" dirty="0" smtClean="0">
                          <a:latin typeface="Tahoma" pitchFamily="34" charset="0"/>
                          <a:cs typeface="Tahoma" pitchFamily="34" charset="0"/>
                        </a:rPr>
                        <a:t>Дадени кредити со обезбедување</a:t>
                      </a:r>
                      <a:r>
                        <a:rPr lang="en-US" sz="1100" b="1" dirty="0" smtClean="0">
                          <a:latin typeface="Tahoma" pitchFamily="34" charset="0"/>
                          <a:cs typeface="Tahoma" pitchFamily="34" charset="0"/>
                        </a:rPr>
                        <a:t>:</a:t>
                      </a:r>
                      <a:endParaRPr lang="en-US" sz="1100" b="1" dirty="0">
                        <a:latin typeface="Tahoma" pitchFamily="34" charset="0"/>
                        <a:cs typeface="Tahoma" pitchFamily="34" charset="0"/>
                      </a:endParaRPr>
                    </a:p>
                  </a:txBody>
                  <a:tcPr/>
                </a:tc>
                <a:tc>
                  <a:txBody>
                    <a:bodyPr/>
                    <a:lstStyle/>
                    <a:p>
                      <a:endParaRPr lang="en-US" sz="1100" dirty="0">
                        <a:solidFill>
                          <a:schemeClr val="tx2">
                            <a:lumMod val="60000"/>
                            <a:lumOff val="40000"/>
                          </a:schemeClr>
                        </a:solidFill>
                        <a:latin typeface="Tahoma" pitchFamily="34" charset="0"/>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mk-MK" sz="1100" b="1" i="1" kern="1200" dirty="0" smtClean="0">
                          <a:solidFill>
                            <a:srgbClr val="FF0000"/>
                          </a:solidFill>
                          <a:latin typeface="Tahoma" pitchFamily="34" charset="0"/>
                          <a:ea typeface="+mn-ea"/>
                          <a:cs typeface="Tahoma" pitchFamily="34" charset="0"/>
                        </a:rPr>
                        <a:t>Со обезбедување</a:t>
                      </a:r>
                    </a:p>
                    <a:p>
                      <a:pPr marL="0" marR="0" indent="0" algn="l" defTabSz="914400" rtl="0" eaLnBrk="1" fontAlgn="auto" latinLnBrk="0" hangingPunct="1">
                        <a:lnSpc>
                          <a:spcPct val="100000"/>
                        </a:lnSpc>
                        <a:spcBef>
                          <a:spcPts val="0"/>
                        </a:spcBef>
                        <a:spcAft>
                          <a:spcPts val="0"/>
                        </a:spcAft>
                        <a:buClrTx/>
                        <a:buSzTx/>
                        <a:buFontTx/>
                        <a:buNone/>
                        <a:tabLst/>
                        <a:defRPr/>
                      </a:pPr>
                      <a:r>
                        <a:rPr lang="mk-MK" sz="1100" b="1" i="1" kern="1200" dirty="0" smtClean="0">
                          <a:solidFill>
                            <a:srgbClr val="FF0000"/>
                          </a:solidFill>
                          <a:latin typeface="Tahoma" pitchFamily="34" charset="0"/>
                          <a:ea typeface="+mn-ea"/>
                          <a:cs typeface="Tahoma" pitchFamily="34" charset="0"/>
                        </a:rPr>
                        <a:t>Вкупни</a:t>
                      </a:r>
                      <a:endParaRPr lang="en-US" sz="1100" dirty="0">
                        <a:latin typeface="Tahoma" pitchFamily="34" charset="0"/>
                        <a:cs typeface="Tahoma" pitchFamily="34" charset="0"/>
                      </a:endParaRPr>
                    </a:p>
                  </a:txBody>
                  <a:tcPr/>
                </a:tc>
              </a:tr>
              <a:tr h="445413">
                <a:tc>
                  <a:txBody>
                    <a:bodyPr/>
                    <a:lstStyle/>
                    <a:p>
                      <a:r>
                        <a:rPr lang="mk-MK" sz="1100" b="1" dirty="0" smtClean="0">
                          <a:latin typeface="Tahoma" pitchFamily="34" charset="0"/>
                          <a:cs typeface="Tahoma" pitchFamily="34" charset="0"/>
                        </a:rPr>
                        <a:t>Посебни инструменти</a:t>
                      </a:r>
                      <a:r>
                        <a:rPr lang="en-US" sz="1100" b="1" dirty="0" smtClean="0">
                          <a:latin typeface="Tahoma" pitchFamily="34" charset="0"/>
                          <a:cs typeface="Tahoma" pitchFamily="34" charset="0"/>
                        </a:rPr>
                        <a:t>:</a:t>
                      </a:r>
                      <a:endParaRPr lang="en-US" sz="1100" b="1" dirty="0">
                        <a:latin typeface="Tahoma" pitchFamily="34" charset="0"/>
                        <a:cs typeface="Tahoma" pitchFamily="34" charset="0"/>
                      </a:endParaRPr>
                    </a:p>
                  </a:txBody>
                  <a:tcPr/>
                </a:tc>
                <a:tc>
                  <a:txBody>
                    <a:bodyPr/>
                    <a:lstStyle/>
                    <a:p>
                      <a:r>
                        <a:rPr lang="mk-MK" sz="1100" dirty="0" smtClean="0">
                          <a:solidFill>
                            <a:schemeClr val="tx2">
                              <a:lumMod val="60000"/>
                              <a:lumOff val="40000"/>
                            </a:schemeClr>
                          </a:solidFill>
                          <a:latin typeface="Tahoma" pitchFamily="34" charset="0"/>
                          <a:cs typeface="Tahoma" pitchFamily="34" charset="0"/>
                        </a:rPr>
                        <a:t>Негативни</a:t>
                      </a:r>
                      <a:r>
                        <a:rPr lang="mk-MK" sz="1100" baseline="0" dirty="0" smtClean="0">
                          <a:solidFill>
                            <a:schemeClr val="tx2">
                              <a:lumMod val="60000"/>
                              <a:lumOff val="40000"/>
                            </a:schemeClr>
                          </a:solidFill>
                          <a:latin typeface="Tahoma" pitchFamily="34" charset="0"/>
                          <a:cs typeface="Tahoma" pitchFamily="34" charset="0"/>
                        </a:rPr>
                        <a:t> салда по тековни сметки </a:t>
                      </a:r>
                    </a:p>
                    <a:p>
                      <a:r>
                        <a:rPr lang="mk-MK" sz="1100" dirty="0" smtClean="0">
                          <a:solidFill>
                            <a:schemeClr val="tx2">
                              <a:lumMod val="60000"/>
                              <a:lumOff val="40000"/>
                            </a:schemeClr>
                          </a:solidFill>
                          <a:latin typeface="Tahoma" pitchFamily="34" charset="0"/>
                          <a:cs typeface="Tahoma" pitchFamily="34" charset="0"/>
                        </a:rPr>
                        <a:t>Кредитни картички</a:t>
                      </a:r>
                      <a:endParaRPr lang="en-US" sz="1100" dirty="0">
                        <a:solidFill>
                          <a:schemeClr val="tx2">
                            <a:lumMod val="60000"/>
                            <a:lumOff val="40000"/>
                          </a:schemeClr>
                        </a:solidFill>
                        <a:latin typeface="Tahoma" pitchFamily="34" charset="0"/>
                        <a:cs typeface="Tahoma" pitchFamily="34" charset="0"/>
                      </a:endParaRPr>
                    </a:p>
                  </a:txBody>
                  <a:tcPr/>
                </a:tc>
                <a:tc>
                  <a:txBody>
                    <a:bodyPr/>
                    <a:lstStyle/>
                    <a:p>
                      <a:r>
                        <a:rPr lang="mk-MK" sz="1100" dirty="0" smtClean="0">
                          <a:latin typeface="Tahoma" pitchFamily="34" charset="0"/>
                          <a:cs typeface="Tahoma" pitchFamily="34" charset="0"/>
                        </a:rPr>
                        <a:t>Негативни</a:t>
                      </a:r>
                      <a:r>
                        <a:rPr lang="mk-MK" sz="1100" baseline="0" dirty="0" smtClean="0">
                          <a:latin typeface="Tahoma" pitchFamily="34" charset="0"/>
                          <a:cs typeface="Tahoma" pitchFamily="34" charset="0"/>
                        </a:rPr>
                        <a:t> салда по тековни сметки </a:t>
                      </a:r>
                    </a:p>
                    <a:p>
                      <a:r>
                        <a:rPr lang="mk-MK" sz="1100" baseline="0" dirty="0" smtClean="0">
                          <a:latin typeface="Tahoma" pitchFamily="34" charset="0"/>
                          <a:cs typeface="Tahoma" pitchFamily="34" charset="0"/>
                        </a:rPr>
                        <a:t>Револвинг кредити</a:t>
                      </a:r>
                    </a:p>
                    <a:p>
                      <a:r>
                        <a:rPr lang="mk-MK" sz="1100" dirty="0" smtClean="0">
                          <a:latin typeface="Tahoma" pitchFamily="34" charset="0"/>
                          <a:cs typeface="Tahoma" pitchFamily="34" charset="0"/>
                        </a:rPr>
                        <a:t>Кредитни картички</a:t>
                      </a:r>
                      <a:endParaRPr lang="en-US" sz="1100" dirty="0">
                        <a:latin typeface="Tahoma" pitchFamily="34" charset="0"/>
                        <a:cs typeface="Tahoma" pitchFamily="34" charset="0"/>
                      </a:endParaRPr>
                    </a:p>
                  </a:txBody>
                  <a:tcPr/>
                </a:tc>
              </a:tr>
            </a:tbl>
          </a:graphicData>
        </a:graphic>
      </p:graphicFrame>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457200"/>
          </a:xfrm>
        </p:spPr>
        <p:txBody>
          <a:bodyPr/>
          <a:lstStyle/>
          <a:p>
            <a:r>
              <a:rPr lang="en-US" sz="3200" b="1" dirty="0" smtClean="0">
                <a:latin typeface="Tahoma" pitchFamily="34" charset="0"/>
                <a:cs typeface="Tahoma" pitchFamily="34" charset="0"/>
              </a:rPr>
              <a:t/>
            </a:r>
            <a:br>
              <a:rPr lang="en-US" sz="3200" b="1" dirty="0" smtClean="0">
                <a:latin typeface="Tahoma" pitchFamily="34" charset="0"/>
                <a:cs typeface="Tahoma" pitchFamily="34" charset="0"/>
              </a:rPr>
            </a:br>
            <a:r>
              <a:rPr lang="mk-MK" sz="2400" b="1" dirty="0" smtClean="0">
                <a:latin typeface="Tahoma" pitchFamily="34" charset="0"/>
                <a:cs typeface="Tahoma" pitchFamily="34" charset="0"/>
              </a:rPr>
              <a:t>Барања за известување на ЕЦБ</a:t>
            </a:r>
            <a:r>
              <a:rPr lang="mk-MK" sz="2400" b="1" dirty="0" smtClean="0"/>
              <a:t/>
            </a:r>
            <a:br>
              <a:rPr lang="mk-MK" sz="2400" b="1" dirty="0" smtClean="0"/>
            </a:br>
            <a:endParaRPr lang="en-US" sz="2400" dirty="0"/>
          </a:p>
        </p:txBody>
      </p:sp>
      <p:sp>
        <p:nvSpPr>
          <p:cNvPr id="3" name="Content Placeholder 2"/>
          <p:cNvSpPr>
            <a:spLocks noGrp="1"/>
          </p:cNvSpPr>
          <p:nvPr>
            <p:ph idx="1"/>
          </p:nvPr>
        </p:nvSpPr>
        <p:spPr>
          <a:xfrm>
            <a:off x="152400" y="1447800"/>
            <a:ext cx="8712968" cy="4953000"/>
          </a:xfrm>
        </p:spPr>
        <p:txBody>
          <a:bodyPr/>
          <a:lstStyle/>
          <a:p>
            <a:endParaRPr lang="en-US" sz="2000" dirty="0" smtClean="0"/>
          </a:p>
          <a:p>
            <a:endParaRPr lang="mk-MK" sz="2000" dirty="0" smtClean="0"/>
          </a:p>
          <a:p>
            <a:endParaRPr lang="en-US" dirty="0"/>
          </a:p>
        </p:txBody>
      </p:sp>
      <p:graphicFrame>
        <p:nvGraphicFramePr>
          <p:cNvPr id="4" name="Table 3"/>
          <p:cNvGraphicFramePr>
            <a:graphicFrameLocks noGrp="1"/>
          </p:cNvGraphicFramePr>
          <p:nvPr/>
        </p:nvGraphicFramePr>
        <p:xfrm>
          <a:off x="152400" y="1447800"/>
          <a:ext cx="8839201" cy="4756289"/>
        </p:xfrm>
        <a:graphic>
          <a:graphicData uri="http://schemas.openxmlformats.org/drawingml/2006/table">
            <a:tbl>
              <a:tblPr firstRow="1" bandRow="1">
                <a:tableStyleId>{9D7B26C5-4107-4FEC-AEDC-1716B250A1EF}</a:tableStyleId>
              </a:tblPr>
              <a:tblGrid>
                <a:gridCol w="1828800"/>
                <a:gridCol w="4860326"/>
                <a:gridCol w="2150075"/>
              </a:tblGrid>
              <a:tr h="382409">
                <a:tc>
                  <a:txBody>
                    <a:bodyPr/>
                    <a:lstStyle/>
                    <a:p>
                      <a:r>
                        <a:rPr lang="mk-MK" sz="1100" dirty="0" smtClean="0">
                          <a:solidFill>
                            <a:srgbClr val="002060"/>
                          </a:solidFill>
                          <a:latin typeface="Tahoma" pitchFamily="34" charset="0"/>
                          <a:cs typeface="Tahoma" pitchFamily="34" charset="0"/>
                        </a:rPr>
                        <a:t>Поделба според:</a:t>
                      </a:r>
                      <a:endParaRPr lang="en-US" sz="1100" dirty="0">
                        <a:solidFill>
                          <a:srgbClr val="002060"/>
                        </a:solidFill>
                        <a:latin typeface="Tahoma" pitchFamily="34" charset="0"/>
                        <a:cs typeface="Tahoma" pitchFamily="34" charset="0"/>
                      </a:endParaRPr>
                    </a:p>
                  </a:txBody>
                  <a:tcPr/>
                </a:tc>
                <a:tc>
                  <a:txBody>
                    <a:bodyPr/>
                    <a:lstStyle/>
                    <a:p>
                      <a:r>
                        <a:rPr lang="mk-MK" sz="1100" dirty="0" smtClean="0">
                          <a:solidFill>
                            <a:srgbClr val="002060"/>
                          </a:solidFill>
                          <a:latin typeface="Tahoma" pitchFamily="34" charset="0"/>
                          <a:cs typeface="Tahoma" pitchFamily="34" charset="0"/>
                        </a:rPr>
                        <a:t>Кредити</a:t>
                      </a:r>
                      <a:endParaRPr lang="en-US" sz="1100" dirty="0">
                        <a:solidFill>
                          <a:srgbClr val="002060"/>
                        </a:solidFill>
                        <a:latin typeface="Tahoma" pitchFamily="34" charset="0"/>
                        <a:cs typeface="Tahoma" pitchFamily="34" charset="0"/>
                      </a:endParaRPr>
                    </a:p>
                  </a:txBody>
                  <a:tcPr/>
                </a:tc>
                <a:tc>
                  <a:txBody>
                    <a:bodyPr/>
                    <a:lstStyle/>
                    <a:p>
                      <a:r>
                        <a:rPr lang="mk-MK" sz="1100" dirty="0" smtClean="0">
                          <a:solidFill>
                            <a:srgbClr val="002060"/>
                          </a:solidFill>
                          <a:latin typeface="Tahoma" pitchFamily="34" charset="0"/>
                          <a:cs typeface="Tahoma" pitchFamily="34" charset="0"/>
                        </a:rPr>
                        <a:t>Депозити</a:t>
                      </a:r>
                      <a:endParaRPr lang="en-US" sz="1100" dirty="0">
                        <a:solidFill>
                          <a:srgbClr val="002060"/>
                        </a:solidFill>
                        <a:latin typeface="Tahoma" pitchFamily="34" charset="0"/>
                        <a:cs typeface="Tahoma" pitchFamily="34" charset="0"/>
                      </a:endParaRPr>
                    </a:p>
                  </a:txBody>
                  <a:tcPr/>
                </a:tc>
              </a:tr>
              <a:tr h="5483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mk-MK" sz="1100" b="1" kern="1200" dirty="0" smtClean="0">
                          <a:solidFill>
                            <a:schemeClr val="tx1"/>
                          </a:solidFill>
                          <a:latin typeface="Tahoma" pitchFamily="34" charset="0"/>
                          <a:ea typeface="+mn-ea"/>
                          <a:cs typeface="Tahoma" pitchFamily="34" charset="0"/>
                        </a:rPr>
                        <a:t>1.Оригинална  </a:t>
                      </a:r>
                      <a:r>
                        <a:rPr lang="mk-MK" sz="1100" b="1" kern="1200" dirty="0" err="1" smtClean="0">
                          <a:solidFill>
                            <a:schemeClr val="tx1"/>
                          </a:solidFill>
                          <a:latin typeface="Tahoma" pitchFamily="34" charset="0"/>
                          <a:ea typeface="+mn-ea"/>
                          <a:cs typeface="Tahoma" pitchFamily="34" charset="0"/>
                        </a:rPr>
                        <a:t>рочност</a:t>
                      </a:r>
                      <a:r>
                        <a:rPr lang="mk-MK" sz="1100" b="1" kern="1200" dirty="0" smtClean="0">
                          <a:solidFill>
                            <a:schemeClr val="tx1"/>
                          </a:solidFill>
                          <a:latin typeface="Tahoma" pitchFamily="34" charset="0"/>
                          <a:ea typeface="+mn-ea"/>
                          <a:cs typeface="Tahoma" pitchFamily="34" charset="0"/>
                        </a:rPr>
                        <a:t> на </a:t>
                      </a:r>
                      <a:r>
                        <a:rPr lang="mk-MK" sz="1100" b="1" kern="1200" dirty="0" err="1" smtClean="0">
                          <a:solidFill>
                            <a:schemeClr val="tx1"/>
                          </a:solidFill>
                          <a:latin typeface="Tahoma" pitchFamily="34" charset="0"/>
                          <a:ea typeface="+mn-ea"/>
                          <a:cs typeface="Tahoma" pitchFamily="34" charset="0"/>
                        </a:rPr>
                        <a:t>доспевање</a:t>
                      </a:r>
                      <a:endParaRPr lang="en-US" sz="1100" b="1" kern="1200" dirty="0" smtClean="0">
                        <a:solidFill>
                          <a:schemeClr val="tx1"/>
                        </a:solidFill>
                        <a:latin typeface="Tahoma" pitchFamily="34" charset="0"/>
                        <a:ea typeface="+mn-ea"/>
                        <a:cs typeface="Tahoma" pitchFamily="34" charset="0"/>
                      </a:endParaRPr>
                    </a:p>
                    <a:p>
                      <a:pPr marL="0" algn="l" defTabSz="914400" rtl="0" eaLnBrk="1" latinLnBrk="0" hangingPunct="1"/>
                      <a:endParaRPr lang="en-US" sz="1100" b="1" kern="1200" dirty="0" smtClean="0">
                        <a:solidFill>
                          <a:schemeClr val="tx1"/>
                        </a:solidFill>
                        <a:latin typeface="Tahoma" pitchFamily="34" charset="0"/>
                        <a:ea typeface="+mn-ea"/>
                        <a:cs typeface="Tahoma" pitchFamily="34" charset="0"/>
                      </a:endParaRPr>
                    </a:p>
                  </a:txBody>
                  <a:tcPr/>
                </a:tc>
                <a:tc>
                  <a:txBody>
                    <a:bodyPr/>
                    <a:lstStyle/>
                    <a:p>
                      <a:pPr marL="0" lvl="2" algn="l" defTabSz="914400" rtl="0" eaLnBrk="1" latinLnBrk="0" hangingPunct="1">
                        <a:buFont typeface="Wingdings" pitchFamily="2" charset="2"/>
                        <a:buChar char="Ø"/>
                      </a:pPr>
                      <a:r>
                        <a:rPr lang="mk-MK" sz="1100" b="1" i="1" kern="1200" baseline="0" dirty="0" smtClean="0">
                          <a:solidFill>
                            <a:srgbClr val="FF0000"/>
                          </a:solidFill>
                          <a:latin typeface="Tahoma"/>
                          <a:ea typeface="+mn-ea"/>
                          <a:cs typeface="+mn-cs"/>
                        </a:rPr>
                        <a:t>до 1 година, </a:t>
                      </a:r>
                      <a:endParaRPr lang="en-US" sz="1100" b="1" i="1" kern="1200" baseline="0" dirty="0" smtClean="0">
                        <a:solidFill>
                          <a:srgbClr val="FF0000"/>
                        </a:solidFill>
                        <a:latin typeface="Tahoma"/>
                        <a:ea typeface="+mn-ea"/>
                        <a:cs typeface="+mn-cs"/>
                      </a:endParaRPr>
                    </a:p>
                    <a:p>
                      <a:pPr marL="0" lvl="2" algn="l" defTabSz="914400" rtl="0" eaLnBrk="1" latinLnBrk="0" hangingPunct="1">
                        <a:buFont typeface="Wingdings" pitchFamily="2" charset="2"/>
                        <a:buChar char="Ø"/>
                      </a:pPr>
                      <a:r>
                        <a:rPr lang="mk-MK" sz="1100" b="1" i="1" kern="1200" baseline="0" dirty="0" smtClean="0">
                          <a:solidFill>
                            <a:srgbClr val="FF0000"/>
                          </a:solidFill>
                          <a:latin typeface="Tahoma"/>
                          <a:ea typeface="+mn-ea"/>
                          <a:cs typeface="+mn-cs"/>
                        </a:rPr>
                        <a:t>над 1 до 5 години и </a:t>
                      </a:r>
                      <a:endParaRPr lang="en-US" sz="1100" b="1" i="1" kern="1200" baseline="0" dirty="0" smtClean="0">
                        <a:solidFill>
                          <a:srgbClr val="FF0000"/>
                        </a:solidFill>
                        <a:latin typeface="Tahoma"/>
                        <a:ea typeface="+mn-ea"/>
                        <a:cs typeface="+mn-cs"/>
                      </a:endParaRPr>
                    </a:p>
                    <a:p>
                      <a:pPr marL="0" lvl="2" algn="l" defTabSz="914400" rtl="0" eaLnBrk="1" latinLnBrk="0" hangingPunct="1">
                        <a:buFont typeface="Wingdings" pitchFamily="2" charset="2"/>
                        <a:buChar char="Ø"/>
                      </a:pPr>
                      <a:r>
                        <a:rPr lang="mk-MK" sz="1100" b="1" i="1" kern="1200" baseline="0" dirty="0" smtClean="0">
                          <a:solidFill>
                            <a:srgbClr val="FF0000"/>
                          </a:solidFill>
                          <a:latin typeface="Tahoma"/>
                          <a:ea typeface="+mn-ea"/>
                          <a:cs typeface="+mn-cs"/>
                        </a:rPr>
                        <a:t>над 5 години;</a:t>
                      </a:r>
                      <a:endParaRPr lang="en-US" sz="1100" b="1" i="1" kern="1200" dirty="0" smtClean="0">
                        <a:solidFill>
                          <a:srgbClr val="FF0000"/>
                        </a:solidFill>
                        <a:latin typeface="Tahoma" pitchFamily="34" charset="0"/>
                        <a:ea typeface="+mn-ea"/>
                        <a:cs typeface="Tahoma" pitchFamily="34" charset="0"/>
                      </a:endParaRPr>
                    </a:p>
                  </a:txBody>
                  <a:tcPr/>
                </a:tc>
                <a:tc>
                  <a:txBody>
                    <a:bodyPr/>
                    <a:lstStyle/>
                    <a:p>
                      <a:pPr marL="0" lvl="2" algn="l" defTabSz="914400" rtl="0" eaLnBrk="1" latinLnBrk="0" hangingPunct="1">
                        <a:buFont typeface="Wingdings" pitchFamily="2" charset="2"/>
                        <a:buChar char="Ø"/>
                      </a:pPr>
                      <a:r>
                        <a:rPr lang="mk-MK" sz="1100" b="1" i="1" kern="1200" baseline="0" dirty="0" smtClean="0">
                          <a:solidFill>
                            <a:srgbClr val="FF0000"/>
                          </a:solidFill>
                          <a:latin typeface="Tahoma"/>
                          <a:ea typeface="+mn-ea"/>
                          <a:cs typeface="+mn-cs"/>
                        </a:rPr>
                        <a:t>до 1 година, </a:t>
                      </a:r>
                      <a:endParaRPr lang="en-US" sz="1100" b="1" i="1" kern="1200" baseline="0" dirty="0" smtClean="0">
                        <a:solidFill>
                          <a:srgbClr val="FF0000"/>
                        </a:solidFill>
                        <a:latin typeface="Tahoma"/>
                        <a:ea typeface="+mn-ea"/>
                        <a:cs typeface="+mn-cs"/>
                      </a:endParaRPr>
                    </a:p>
                    <a:p>
                      <a:pPr marL="0" lvl="2" algn="l" defTabSz="914400" rtl="0" eaLnBrk="1" latinLnBrk="0" hangingPunct="1">
                        <a:buFont typeface="Wingdings" pitchFamily="2" charset="2"/>
                        <a:buChar char="Ø"/>
                      </a:pPr>
                      <a:r>
                        <a:rPr lang="mk-MK" sz="1100" b="1" i="1" kern="1200" baseline="0" dirty="0" smtClean="0">
                          <a:solidFill>
                            <a:srgbClr val="FF0000"/>
                          </a:solidFill>
                          <a:latin typeface="Tahoma"/>
                          <a:ea typeface="+mn-ea"/>
                          <a:cs typeface="+mn-cs"/>
                        </a:rPr>
                        <a:t>над 1 до 2 години и </a:t>
                      </a:r>
                      <a:endParaRPr lang="en-US" sz="1100" b="1" i="1" kern="1200" baseline="0" dirty="0" smtClean="0">
                        <a:solidFill>
                          <a:srgbClr val="FF0000"/>
                        </a:solidFill>
                        <a:latin typeface="Tahoma"/>
                        <a:ea typeface="+mn-ea"/>
                        <a:cs typeface="+mn-cs"/>
                      </a:endParaRPr>
                    </a:p>
                    <a:p>
                      <a:pPr marL="0" lvl="2" algn="l" defTabSz="914400" rtl="0" eaLnBrk="1" latinLnBrk="0" hangingPunct="1">
                        <a:buFont typeface="Wingdings" pitchFamily="2" charset="2"/>
                        <a:buChar char="Ø"/>
                      </a:pPr>
                      <a:r>
                        <a:rPr lang="mk-MK" sz="1100" b="1" i="1" kern="1200" baseline="0" dirty="0" smtClean="0">
                          <a:solidFill>
                            <a:srgbClr val="FF0000"/>
                          </a:solidFill>
                          <a:latin typeface="Tahoma"/>
                          <a:ea typeface="+mn-ea"/>
                          <a:cs typeface="+mn-cs"/>
                        </a:rPr>
                        <a:t>над 2 години;</a:t>
                      </a:r>
                      <a:endParaRPr lang="en-US" sz="1100" b="1" i="1" kern="1200" dirty="0" smtClean="0">
                        <a:solidFill>
                          <a:srgbClr val="FF0000"/>
                        </a:solidFill>
                        <a:latin typeface="Tahoma" pitchFamily="34" charset="0"/>
                        <a:ea typeface="+mn-ea"/>
                        <a:cs typeface="Tahoma" pitchFamily="34" charset="0"/>
                      </a:endParaRPr>
                    </a:p>
                  </a:txBody>
                  <a:tcPr/>
                </a:tc>
              </a:tr>
              <a:tr h="36412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mk-MK" sz="1100" b="1" kern="1200" dirty="0" smtClean="0">
                          <a:solidFill>
                            <a:schemeClr val="tx1"/>
                          </a:solidFill>
                          <a:latin typeface="Tahoma" pitchFamily="34" charset="0"/>
                          <a:ea typeface="+mn-ea"/>
                          <a:cs typeface="Tahoma" pitchFamily="34" charset="0"/>
                        </a:rPr>
                        <a:t>2. Иницијален период на фиксирање:</a:t>
                      </a:r>
                      <a:endParaRPr lang="en-US" sz="1100" b="1" kern="1200" dirty="0" smtClean="0">
                        <a:solidFill>
                          <a:schemeClr val="tx1"/>
                        </a:solidFill>
                        <a:latin typeface="Tahoma" pitchFamily="34" charset="0"/>
                        <a:ea typeface="+mn-ea"/>
                        <a:cs typeface="Tahoma"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b="1" i="1" kern="1200" dirty="0" smtClean="0">
                        <a:solidFill>
                          <a:srgbClr val="FF0000"/>
                        </a:solidFill>
                        <a:latin typeface="Tahoma" pitchFamily="34" charset="0"/>
                        <a:ea typeface="+mn-ea"/>
                        <a:cs typeface="Tahoma" pitchFamily="34" charset="0"/>
                      </a:endParaRPr>
                    </a:p>
                    <a:p>
                      <a:pPr marL="0" algn="l" defTabSz="914400" rtl="0" eaLnBrk="1" latinLnBrk="0" hangingPunct="1"/>
                      <a:endParaRPr lang="en-US" sz="1100" b="1" i="1" kern="1200" dirty="0" smtClean="0">
                        <a:solidFill>
                          <a:srgbClr val="FF0000"/>
                        </a:solidFill>
                        <a:latin typeface="Tahoma" pitchFamily="34" charset="0"/>
                        <a:ea typeface="+mn-ea"/>
                        <a:cs typeface="Tahoma" pitchFamily="34" charset="0"/>
                      </a:endParaRPr>
                    </a:p>
                  </a:txBody>
                  <a:tcPr/>
                </a:tc>
                <a:tc>
                  <a:txBody>
                    <a:bodyPr/>
                    <a:lstStyle/>
                    <a:p>
                      <a:pPr marL="0" marR="0" lvl="2" indent="0" algn="l" defTabSz="914400" rtl="0" eaLnBrk="1" fontAlgn="auto" latinLnBrk="0" hangingPunct="1">
                        <a:lnSpc>
                          <a:spcPct val="100000"/>
                        </a:lnSpc>
                        <a:spcBef>
                          <a:spcPts val="0"/>
                        </a:spcBef>
                        <a:spcAft>
                          <a:spcPts val="0"/>
                        </a:spcAft>
                        <a:buClrTx/>
                        <a:buSzTx/>
                        <a:buFont typeface="Wingdings" pitchFamily="2" charset="2"/>
                        <a:buNone/>
                        <a:tabLst/>
                        <a:defRPr/>
                      </a:pPr>
                      <a:r>
                        <a:rPr lang="mk-MK" sz="1100" b="1" i="0" kern="1200" dirty="0" smtClean="0">
                          <a:solidFill>
                            <a:schemeClr val="tx2">
                              <a:lumMod val="60000"/>
                              <a:lumOff val="40000"/>
                            </a:schemeClr>
                          </a:solidFill>
                          <a:latin typeface="Tahoma" pitchFamily="34" charset="0"/>
                          <a:ea typeface="+mn-ea"/>
                          <a:cs typeface="Tahoma" pitchFamily="34" charset="0"/>
                        </a:rPr>
                        <a:t>1.</a:t>
                      </a:r>
                      <a:r>
                        <a:rPr lang="mk-MK" sz="1100" b="1" i="0" kern="1200" baseline="0" dirty="0" smtClean="0">
                          <a:solidFill>
                            <a:schemeClr val="tx2">
                              <a:lumMod val="60000"/>
                              <a:lumOff val="40000"/>
                            </a:schemeClr>
                          </a:solidFill>
                          <a:latin typeface="Tahoma" pitchFamily="34" charset="0"/>
                          <a:ea typeface="+mn-ea"/>
                          <a:cs typeface="Tahoma" pitchFamily="34" charset="0"/>
                        </a:rPr>
                        <a:t> С</a:t>
                      </a:r>
                      <a:r>
                        <a:rPr lang="mk-MK" sz="1100" b="1" i="0" kern="1200" dirty="0" smtClean="0">
                          <a:solidFill>
                            <a:schemeClr val="tx2">
                              <a:lumMod val="60000"/>
                              <a:lumOff val="40000"/>
                            </a:schemeClr>
                          </a:solidFill>
                          <a:latin typeface="Tahoma" pitchFamily="34" charset="0"/>
                          <a:ea typeface="+mn-ea"/>
                          <a:cs typeface="Tahoma" pitchFamily="34" charset="0"/>
                        </a:rPr>
                        <a:t>танбените кредити  дадени на домаќинствата:</a:t>
                      </a:r>
                      <a:endParaRPr lang="en-US" sz="1100" b="1" i="0" kern="1200" dirty="0" smtClean="0">
                        <a:solidFill>
                          <a:schemeClr val="tx2">
                            <a:lumMod val="60000"/>
                            <a:lumOff val="40000"/>
                          </a:schemeClr>
                        </a:solidFill>
                        <a:latin typeface="Tahoma" pitchFamily="34" charset="0"/>
                        <a:ea typeface="+mn-ea"/>
                        <a:cs typeface="Tahoma" pitchFamily="34" charset="0"/>
                      </a:endParaRPr>
                    </a:p>
                    <a:p>
                      <a:pPr marL="0" lvl="2" algn="l" defTabSz="914400" rtl="0" eaLnBrk="1" latinLnBrk="0" hangingPunct="1">
                        <a:buFont typeface="Wingdings" pitchFamily="2" charset="2"/>
                        <a:buChar char="Ø"/>
                      </a:pPr>
                      <a:r>
                        <a:rPr lang="mk-MK" sz="1100" b="1" i="1" kern="1200" dirty="0" err="1" smtClean="0">
                          <a:solidFill>
                            <a:srgbClr val="FF0000"/>
                          </a:solidFill>
                          <a:latin typeface="Tahoma" pitchFamily="34" charset="0"/>
                          <a:ea typeface="+mn-ea"/>
                          <a:cs typeface="Tahoma" pitchFamily="34" charset="0"/>
                        </a:rPr>
                        <a:t>флуктуирачка</a:t>
                      </a:r>
                      <a:r>
                        <a:rPr lang="mk-MK" sz="1100" b="1" i="1" kern="1200" dirty="0" smtClean="0">
                          <a:solidFill>
                            <a:srgbClr val="FF0000"/>
                          </a:solidFill>
                          <a:latin typeface="Tahoma" pitchFamily="34" charset="0"/>
                          <a:ea typeface="+mn-ea"/>
                          <a:cs typeface="Tahoma" pitchFamily="34" charset="0"/>
                        </a:rPr>
                        <a:t> стапка </a:t>
                      </a:r>
                      <a:r>
                        <a:rPr lang="mk-MK" sz="1100" b="1" i="1" kern="1200" dirty="0" smtClean="0">
                          <a:solidFill>
                            <a:srgbClr val="FF0000"/>
                          </a:solidFill>
                          <a:latin typeface="Tahoma" pitchFamily="34" charset="0"/>
                          <a:ea typeface="+mn-ea"/>
                          <a:cs typeface="Tahoma" pitchFamily="34" charset="0"/>
                        </a:rPr>
                        <a:t>или </a:t>
                      </a:r>
                      <a:r>
                        <a:rPr lang="mk-MK" sz="1100" b="1" i="1" kern="1200" dirty="0" smtClean="0">
                          <a:solidFill>
                            <a:srgbClr val="FF0000"/>
                          </a:solidFill>
                          <a:latin typeface="Tahoma" pitchFamily="34" charset="0"/>
                          <a:ea typeface="+mn-ea"/>
                          <a:cs typeface="Tahoma" pitchFamily="34" charset="0"/>
                        </a:rPr>
                        <a:t>со иницијален период на фиксирање до 1 година</a:t>
                      </a:r>
                      <a:endParaRPr lang="en-US" sz="1100" b="1" i="1" kern="1200" dirty="0" smtClean="0">
                        <a:solidFill>
                          <a:srgbClr val="FF0000"/>
                        </a:solidFill>
                        <a:latin typeface="Tahoma" pitchFamily="34" charset="0"/>
                        <a:ea typeface="+mn-ea"/>
                        <a:cs typeface="Tahoma" pitchFamily="34" charset="0"/>
                      </a:endParaRPr>
                    </a:p>
                    <a:p>
                      <a:pPr marL="0" lvl="2" algn="l" defTabSz="914400" rtl="0" eaLnBrk="1" latinLnBrk="0" hangingPunct="1">
                        <a:buFont typeface="Wingdings" pitchFamily="2" charset="2"/>
                        <a:buChar char="Ø"/>
                      </a:pPr>
                      <a:r>
                        <a:rPr lang="mk-MK" sz="1100" b="1" i="1" kern="1200" dirty="0" smtClean="0">
                          <a:solidFill>
                            <a:srgbClr val="FF0000"/>
                          </a:solidFill>
                          <a:latin typeface="Tahoma" pitchFamily="34" charset="0"/>
                          <a:ea typeface="+mn-ea"/>
                          <a:cs typeface="Tahoma" pitchFamily="34" charset="0"/>
                        </a:rPr>
                        <a:t>иницијален период на фиксирање над 1 година до 5 години</a:t>
                      </a:r>
                    </a:p>
                    <a:p>
                      <a:pPr marL="0" lvl="2" algn="l" defTabSz="914400" rtl="0" eaLnBrk="1" latinLnBrk="0" hangingPunct="1">
                        <a:buFont typeface="Wingdings" pitchFamily="2" charset="2"/>
                        <a:buChar char="Ø"/>
                      </a:pPr>
                      <a:r>
                        <a:rPr lang="mk-MK" sz="1100" b="1" i="1" kern="1200" dirty="0" smtClean="0">
                          <a:solidFill>
                            <a:srgbClr val="FF0000"/>
                          </a:solidFill>
                          <a:latin typeface="Tahoma" pitchFamily="34" charset="0"/>
                          <a:ea typeface="+mn-ea"/>
                          <a:cs typeface="Tahoma" pitchFamily="34" charset="0"/>
                        </a:rPr>
                        <a:t>иницијален период на фиксирање над 5 години до 10 години </a:t>
                      </a:r>
                      <a:endParaRPr lang="en-US" sz="1100" b="1" i="1" kern="1200" dirty="0" smtClean="0">
                        <a:solidFill>
                          <a:srgbClr val="FF0000"/>
                        </a:solidFill>
                        <a:latin typeface="Tahoma" pitchFamily="34" charset="0"/>
                        <a:ea typeface="+mn-ea"/>
                        <a:cs typeface="Tahoma" pitchFamily="34" charset="0"/>
                      </a:endParaRPr>
                    </a:p>
                    <a:p>
                      <a:pPr marL="0" lvl="2" algn="l" defTabSz="914400" rtl="0" eaLnBrk="1" latinLnBrk="0" hangingPunct="1">
                        <a:buFont typeface="Wingdings" pitchFamily="2" charset="2"/>
                        <a:buChar char="Ø"/>
                      </a:pPr>
                      <a:r>
                        <a:rPr lang="mk-MK" sz="1100" b="1" i="1" kern="1200" dirty="0" smtClean="0">
                          <a:solidFill>
                            <a:srgbClr val="FF0000"/>
                          </a:solidFill>
                          <a:latin typeface="Tahoma" pitchFamily="34" charset="0"/>
                          <a:ea typeface="+mn-ea"/>
                          <a:cs typeface="Tahoma" pitchFamily="34" charset="0"/>
                        </a:rPr>
                        <a:t>иницијален период на фиксирање над 10 години.</a:t>
                      </a:r>
                    </a:p>
                    <a:p>
                      <a:pPr marL="0" lvl="2" algn="l" defTabSz="914400" rtl="0" eaLnBrk="1" latinLnBrk="0" hangingPunct="1">
                        <a:buFont typeface="Wingdings" pitchFamily="2" charset="2"/>
                        <a:buNone/>
                      </a:pPr>
                      <a:endParaRPr lang="mk-MK" sz="1100" b="1" i="1" kern="1200" dirty="0" smtClean="0">
                        <a:solidFill>
                          <a:srgbClr val="FF0000"/>
                        </a:solidFill>
                        <a:latin typeface="Tahoma" pitchFamily="34" charset="0"/>
                        <a:ea typeface="+mn-ea"/>
                        <a:cs typeface="Tahoma" pitchFamily="34" charset="0"/>
                      </a:endParaRPr>
                    </a:p>
                    <a:p>
                      <a:pPr marL="0" lvl="2" algn="l" defTabSz="914400" rtl="0" eaLnBrk="1" latinLnBrk="0" hangingPunct="1">
                        <a:buFont typeface="Wingdings" pitchFamily="2" charset="2"/>
                        <a:buNone/>
                      </a:pPr>
                      <a:r>
                        <a:rPr lang="mk-MK" sz="1100" b="1" i="0" kern="1200" dirty="0" smtClean="0">
                          <a:solidFill>
                            <a:schemeClr val="tx2">
                              <a:lumMod val="60000"/>
                              <a:lumOff val="40000"/>
                            </a:schemeClr>
                          </a:solidFill>
                          <a:latin typeface="Tahoma" pitchFamily="34" charset="0"/>
                          <a:ea typeface="+mn-ea"/>
                          <a:cs typeface="Tahoma" pitchFamily="34" charset="0"/>
                        </a:rPr>
                        <a:t>2. Потрошувачките кредити  и</a:t>
                      </a:r>
                      <a:r>
                        <a:rPr lang="mk-MK" sz="1100" b="1" i="0" kern="1200" baseline="0" dirty="0" smtClean="0">
                          <a:solidFill>
                            <a:schemeClr val="tx2">
                              <a:lumMod val="60000"/>
                              <a:lumOff val="40000"/>
                            </a:schemeClr>
                          </a:solidFill>
                          <a:latin typeface="Tahoma" pitchFamily="34" charset="0"/>
                          <a:ea typeface="+mn-ea"/>
                          <a:cs typeface="Tahoma" pitchFamily="34" charset="0"/>
                        </a:rPr>
                        <a:t> кредити за други намени</a:t>
                      </a:r>
                      <a:r>
                        <a:rPr lang="mk-MK" sz="1100" b="1" i="0" kern="1200" dirty="0" smtClean="0">
                          <a:solidFill>
                            <a:schemeClr val="tx2">
                              <a:lumMod val="60000"/>
                              <a:lumOff val="40000"/>
                            </a:schemeClr>
                          </a:solidFill>
                          <a:latin typeface="Tahoma" pitchFamily="34" charset="0"/>
                          <a:ea typeface="+mn-ea"/>
                          <a:cs typeface="Tahoma" pitchFamily="34" charset="0"/>
                        </a:rPr>
                        <a:t> дадени на домаќинствата:</a:t>
                      </a:r>
                      <a:endParaRPr lang="en-US" sz="1100" b="1" i="0" kern="1200" dirty="0" smtClean="0">
                        <a:solidFill>
                          <a:schemeClr val="tx2">
                            <a:lumMod val="60000"/>
                            <a:lumOff val="40000"/>
                          </a:schemeClr>
                        </a:solidFill>
                        <a:latin typeface="Tahoma" pitchFamily="34" charset="0"/>
                        <a:ea typeface="+mn-ea"/>
                        <a:cs typeface="Tahoma" pitchFamily="34" charset="0"/>
                      </a:endParaRPr>
                    </a:p>
                    <a:p>
                      <a:pPr marL="0" lvl="2" algn="l" defTabSz="914400" rtl="0" eaLnBrk="1" latinLnBrk="0" hangingPunct="1">
                        <a:buFont typeface="Wingdings" pitchFamily="2" charset="2"/>
                        <a:buChar char="Ø"/>
                      </a:pPr>
                      <a:r>
                        <a:rPr lang="mk-MK" sz="1100" b="1" i="1" kern="1200" dirty="0" err="1" smtClean="0">
                          <a:solidFill>
                            <a:srgbClr val="FF0000"/>
                          </a:solidFill>
                          <a:latin typeface="Tahoma" pitchFamily="34" charset="0"/>
                          <a:ea typeface="+mn-ea"/>
                          <a:cs typeface="Tahoma" pitchFamily="34" charset="0"/>
                        </a:rPr>
                        <a:t>флуктуирачка</a:t>
                      </a:r>
                      <a:r>
                        <a:rPr lang="mk-MK" sz="1100" b="1" i="1" kern="1200" dirty="0" smtClean="0">
                          <a:solidFill>
                            <a:srgbClr val="FF0000"/>
                          </a:solidFill>
                          <a:latin typeface="Tahoma" pitchFamily="34" charset="0"/>
                          <a:ea typeface="+mn-ea"/>
                          <a:cs typeface="Tahoma" pitchFamily="34" charset="0"/>
                        </a:rPr>
                        <a:t> стапка </a:t>
                      </a:r>
                      <a:r>
                        <a:rPr lang="mk-MK" sz="1100" b="1" i="1" kern="1200" dirty="0" smtClean="0">
                          <a:solidFill>
                            <a:srgbClr val="FF0000"/>
                          </a:solidFill>
                          <a:latin typeface="Tahoma" pitchFamily="34" charset="0"/>
                          <a:ea typeface="+mn-ea"/>
                          <a:cs typeface="Tahoma" pitchFamily="34" charset="0"/>
                        </a:rPr>
                        <a:t>или </a:t>
                      </a:r>
                      <a:r>
                        <a:rPr lang="mk-MK" sz="1100" b="1" i="1" kern="1200" dirty="0" smtClean="0">
                          <a:solidFill>
                            <a:srgbClr val="FF0000"/>
                          </a:solidFill>
                          <a:latin typeface="Tahoma" pitchFamily="34" charset="0"/>
                          <a:ea typeface="+mn-ea"/>
                          <a:cs typeface="Tahoma" pitchFamily="34" charset="0"/>
                        </a:rPr>
                        <a:t>со иницијален период на фиксирање до 1 година</a:t>
                      </a:r>
                    </a:p>
                    <a:p>
                      <a:pPr marL="0" lvl="2" algn="l" defTabSz="914400" rtl="0" eaLnBrk="1" latinLnBrk="0" hangingPunct="1">
                        <a:buFont typeface="Wingdings" pitchFamily="2" charset="2"/>
                        <a:buChar char="Ø"/>
                      </a:pPr>
                      <a:r>
                        <a:rPr lang="mk-MK" sz="1100" b="1" i="1" kern="1200" dirty="0" smtClean="0">
                          <a:solidFill>
                            <a:srgbClr val="FF0000"/>
                          </a:solidFill>
                          <a:latin typeface="Tahoma" pitchFamily="34" charset="0"/>
                          <a:ea typeface="+mn-ea"/>
                          <a:cs typeface="Tahoma" pitchFamily="34" charset="0"/>
                        </a:rPr>
                        <a:t>иницијален период на фиксирање над 1 година до 5 години </a:t>
                      </a:r>
                      <a:endParaRPr lang="en-US" sz="1100" b="1" i="1" kern="1200" dirty="0" smtClean="0">
                        <a:solidFill>
                          <a:srgbClr val="FF0000"/>
                        </a:solidFill>
                        <a:latin typeface="Tahoma" pitchFamily="34" charset="0"/>
                        <a:ea typeface="+mn-ea"/>
                        <a:cs typeface="Tahoma" pitchFamily="34" charset="0"/>
                      </a:endParaRPr>
                    </a:p>
                    <a:p>
                      <a:pPr marL="0" lvl="2" algn="l" defTabSz="914400" rtl="0" eaLnBrk="1" latinLnBrk="0" hangingPunct="1">
                        <a:buFont typeface="Wingdings" pitchFamily="2" charset="2"/>
                        <a:buChar char="Ø"/>
                      </a:pPr>
                      <a:r>
                        <a:rPr lang="mk-MK" sz="1100" b="1" i="1" kern="1200" dirty="0" smtClean="0">
                          <a:solidFill>
                            <a:srgbClr val="FF0000"/>
                          </a:solidFill>
                          <a:latin typeface="Tahoma" pitchFamily="34" charset="0"/>
                          <a:ea typeface="+mn-ea"/>
                          <a:cs typeface="Tahoma" pitchFamily="34" charset="0"/>
                        </a:rPr>
                        <a:t>иницијален период на фиксирање над 5 години.</a:t>
                      </a:r>
                      <a:endParaRPr lang="en-US" sz="1100" b="1" i="1" kern="1200" dirty="0" smtClean="0">
                        <a:solidFill>
                          <a:srgbClr val="FF0000"/>
                        </a:solidFill>
                        <a:latin typeface="Tahoma" pitchFamily="34" charset="0"/>
                        <a:ea typeface="+mn-ea"/>
                        <a:cs typeface="Tahoma" pitchFamily="34" charset="0"/>
                      </a:endParaRPr>
                    </a:p>
                    <a:p>
                      <a:pPr marL="0" algn="l" defTabSz="914400" rtl="0" eaLnBrk="1" latinLnBrk="0" hangingPunct="1"/>
                      <a:r>
                        <a:rPr lang="mk-MK" sz="1100" b="1" i="1" kern="1200" dirty="0" smtClean="0">
                          <a:solidFill>
                            <a:srgbClr val="FF0000"/>
                          </a:solidFill>
                          <a:latin typeface="Tahoma" pitchFamily="34" charset="0"/>
                          <a:ea typeface="+mn-ea"/>
                          <a:cs typeface="Tahoma" pitchFamily="34" charset="0"/>
                        </a:rPr>
                        <a:t> </a:t>
                      </a:r>
                      <a:endParaRPr lang="en-US" sz="1100" b="1" i="1" kern="1200" dirty="0" smtClean="0">
                        <a:solidFill>
                          <a:srgbClr val="FF0000"/>
                        </a:solidFill>
                        <a:latin typeface="Tahoma" pitchFamily="34" charset="0"/>
                        <a:ea typeface="+mn-ea"/>
                        <a:cs typeface="Tahoma" pitchFamily="34" charset="0"/>
                      </a:endParaRPr>
                    </a:p>
                    <a:p>
                      <a:pPr marL="0" lvl="0" algn="l" defTabSz="914400" rtl="0" eaLnBrk="1" latinLnBrk="0" hangingPunct="1"/>
                      <a:r>
                        <a:rPr lang="mk-MK" sz="1100" b="1" i="0" kern="1200" dirty="0" smtClean="0">
                          <a:solidFill>
                            <a:schemeClr val="tx2">
                              <a:lumMod val="60000"/>
                              <a:lumOff val="40000"/>
                            </a:schemeClr>
                          </a:solidFill>
                          <a:latin typeface="Tahoma" pitchFamily="34" charset="0"/>
                          <a:ea typeface="+mn-ea"/>
                          <a:cs typeface="Tahoma" pitchFamily="34" charset="0"/>
                        </a:rPr>
                        <a:t>3.</a:t>
                      </a:r>
                      <a:r>
                        <a:rPr lang="mk-MK" sz="1100" b="1" i="0" kern="1200" baseline="0" dirty="0" smtClean="0">
                          <a:solidFill>
                            <a:schemeClr val="tx2">
                              <a:lumMod val="60000"/>
                              <a:lumOff val="40000"/>
                            </a:schemeClr>
                          </a:solidFill>
                          <a:latin typeface="Tahoma" pitchFamily="34" charset="0"/>
                          <a:ea typeface="+mn-ea"/>
                          <a:cs typeface="Tahoma" pitchFamily="34" charset="0"/>
                        </a:rPr>
                        <a:t> Д</a:t>
                      </a:r>
                      <a:r>
                        <a:rPr lang="mk-MK" sz="1100" b="1" i="0" kern="1200" dirty="0" smtClean="0">
                          <a:solidFill>
                            <a:schemeClr val="tx2">
                              <a:lumMod val="60000"/>
                              <a:lumOff val="40000"/>
                            </a:schemeClr>
                          </a:solidFill>
                          <a:latin typeface="Tahoma" pitchFamily="34" charset="0"/>
                          <a:ea typeface="+mn-ea"/>
                          <a:cs typeface="Tahoma" pitchFamily="34" charset="0"/>
                        </a:rPr>
                        <a:t>адените кредити на </a:t>
                      </a:r>
                      <a:r>
                        <a:rPr lang="mk-MK" sz="1100" b="1" i="0" kern="1200" dirty="0" err="1" smtClean="0">
                          <a:solidFill>
                            <a:schemeClr val="tx2">
                              <a:lumMod val="60000"/>
                              <a:lumOff val="40000"/>
                            </a:schemeClr>
                          </a:solidFill>
                          <a:latin typeface="Tahoma" pitchFamily="34" charset="0"/>
                          <a:ea typeface="+mn-ea"/>
                          <a:cs typeface="Tahoma" pitchFamily="34" charset="0"/>
                        </a:rPr>
                        <a:t>нефинансиските</a:t>
                      </a:r>
                      <a:r>
                        <a:rPr lang="mk-MK" sz="1100" b="1" i="0" kern="1200" dirty="0" smtClean="0">
                          <a:solidFill>
                            <a:schemeClr val="tx2">
                              <a:lumMod val="60000"/>
                              <a:lumOff val="40000"/>
                            </a:schemeClr>
                          </a:solidFill>
                          <a:latin typeface="Tahoma" pitchFamily="34" charset="0"/>
                          <a:ea typeface="+mn-ea"/>
                          <a:cs typeface="Tahoma" pitchFamily="34" charset="0"/>
                        </a:rPr>
                        <a:t> институции :</a:t>
                      </a:r>
                      <a:endParaRPr lang="en-US" sz="1100" b="1" i="0" kern="1200" dirty="0" smtClean="0">
                        <a:solidFill>
                          <a:schemeClr val="tx2">
                            <a:lumMod val="60000"/>
                            <a:lumOff val="40000"/>
                          </a:schemeClr>
                        </a:solidFill>
                        <a:latin typeface="Tahoma" pitchFamily="34" charset="0"/>
                        <a:ea typeface="+mn-ea"/>
                        <a:cs typeface="Tahoma" pitchFamily="34" charset="0"/>
                      </a:endParaRPr>
                    </a:p>
                    <a:p>
                      <a:pPr marL="0" lvl="2" algn="l" defTabSz="914400" rtl="0" eaLnBrk="1" latinLnBrk="0" hangingPunct="1">
                        <a:buFont typeface="Wingdings" pitchFamily="2" charset="2"/>
                        <a:buChar char="Ø"/>
                      </a:pPr>
                      <a:r>
                        <a:rPr lang="mk-MK" sz="1100" b="1" i="1" kern="1200" dirty="0" err="1" smtClean="0">
                          <a:solidFill>
                            <a:srgbClr val="FF0000"/>
                          </a:solidFill>
                          <a:latin typeface="Tahoma" pitchFamily="34" charset="0"/>
                          <a:ea typeface="+mn-ea"/>
                          <a:cs typeface="Tahoma" pitchFamily="34" charset="0"/>
                        </a:rPr>
                        <a:t>флуктуирачка</a:t>
                      </a:r>
                      <a:r>
                        <a:rPr lang="mk-MK" sz="1100" b="1" i="1" kern="1200" dirty="0" smtClean="0">
                          <a:solidFill>
                            <a:srgbClr val="FF0000"/>
                          </a:solidFill>
                          <a:latin typeface="Tahoma" pitchFamily="34" charset="0"/>
                          <a:ea typeface="+mn-ea"/>
                          <a:cs typeface="Tahoma" pitchFamily="34" charset="0"/>
                        </a:rPr>
                        <a:t> стапка </a:t>
                      </a:r>
                      <a:r>
                        <a:rPr lang="mk-MK" sz="1100" b="1" i="1" kern="1200" dirty="0" smtClean="0">
                          <a:solidFill>
                            <a:srgbClr val="FF0000"/>
                          </a:solidFill>
                          <a:latin typeface="Tahoma" pitchFamily="34" charset="0"/>
                          <a:ea typeface="+mn-ea"/>
                          <a:cs typeface="Tahoma" pitchFamily="34" charset="0"/>
                        </a:rPr>
                        <a:t>или </a:t>
                      </a:r>
                      <a:r>
                        <a:rPr lang="mk-MK" sz="1100" b="1" i="1" kern="1200" dirty="0" smtClean="0">
                          <a:solidFill>
                            <a:srgbClr val="FF0000"/>
                          </a:solidFill>
                          <a:latin typeface="Tahoma" pitchFamily="34" charset="0"/>
                          <a:ea typeface="+mn-ea"/>
                          <a:cs typeface="Tahoma" pitchFamily="34" charset="0"/>
                        </a:rPr>
                        <a:t>со иницијален период на фиксирање до 3 месеци;</a:t>
                      </a:r>
                      <a:endParaRPr lang="en-US" sz="1100" b="1" i="1" kern="1200" dirty="0" smtClean="0">
                        <a:solidFill>
                          <a:srgbClr val="FF0000"/>
                        </a:solidFill>
                        <a:latin typeface="Tahoma" pitchFamily="34" charset="0"/>
                        <a:ea typeface="+mn-ea"/>
                        <a:cs typeface="Tahoma" pitchFamily="34" charset="0"/>
                      </a:endParaRPr>
                    </a:p>
                    <a:p>
                      <a:pPr marL="0" lvl="2" algn="l" defTabSz="914400" rtl="0" eaLnBrk="1" latinLnBrk="0" hangingPunct="1">
                        <a:buFont typeface="Wingdings" pitchFamily="2" charset="2"/>
                        <a:buChar char="Ø"/>
                      </a:pPr>
                      <a:r>
                        <a:rPr lang="mk-MK" sz="1100" b="1" i="1" kern="1200" dirty="0" smtClean="0">
                          <a:solidFill>
                            <a:srgbClr val="FF0000"/>
                          </a:solidFill>
                          <a:latin typeface="Tahoma" pitchFamily="34" charset="0"/>
                          <a:ea typeface="+mn-ea"/>
                          <a:cs typeface="Tahoma" pitchFamily="34" charset="0"/>
                        </a:rPr>
                        <a:t>иницијален период на фиксирање над 3 месеци до 1 години;</a:t>
                      </a:r>
                      <a:endParaRPr lang="en-US" sz="1100" b="1" i="1" kern="1200" dirty="0" smtClean="0">
                        <a:solidFill>
                          <a:srgbClr val="FF0000"/>
                        </a:solidFill>
                        <a:latin typeface="Tahoma" pitchFamily="34" charset="0"/>
                        <a:ea typeface="+mn-ea"/>
                        <a:cs typeface="Tahoma" pitchFamily="34" charset="0"/>
                      </a:endParaRPr>
                    </a:p>
                    <a:p>
                      <a:pPr marL="0" lvl="2" algn="l" defTabSz="914400" rtl="0" eaLnBrk="1" latinLnBrk="0" hangingPunct="1">
                        <a:buFont typeface="Wingdings" pitchFamily="2" charset="2"/>
                        <a:buChar char="Ø"/>
                      </a:pPr>
                      <a:r>
                        <a:rPr lang="mk-MK" sz="1100" b="1" i="1" kern="1200" dirty="0" smtClean="0">
                          <a:solidFill>
                            <a:srgbClr val="FF0000"/>
                          </a:solidFill>
                          <a:latin typeface="Tahoma" pitchFamily="34" charset="0"/>
                          <a:ea typeface="+mn-ea"/>
                          <a:cs typeface="Tahoma" pitchFamily="34" charset="0"/>
                        </a:rPr>
                        <a:t>иницијален период на фиксирање над 1 година до 3 години;</a:t>
                      </a:r>
                      <a:endParaRPr lang="en-US" sz="1100" b="1" i="1" kern="1200" dirty="0" smtClean="0">
                        <a:solidFill>
                          <a:srgbClr val="FF0000"/>
                        </a:solidFill>
                        <a:latin typeface="Tahoma" pitchFamily="34" charset="0"/>
                        <a:ea typeface="+mn-ea"/>
                        <a:cs typeface="Tahoma" pitchFamily="34" charset="0"/>
                      </a:endParaRPr>
                    </a:p>
                    <a:p>
                      <a:pPr marL="0" lvl="2" algn="l" defTabSz="914400" rtl="0" eaLnBrk="1" latinLnBrk="0" hangingPunct="1">
                        <a:buFont typeface="Wingdings" pitchFamily="2" charset="2"/>
                        <a:buChar char="Ø"/>
                      </a:pPr>
                      <a:r>
                        <a:rPr lang="mk-MK" sz="1100" b="1" i="1" kern="1200" dirty="0" smtClean="0">
                          <a:solidFill>
                            <a:srgbClr val="FF0000"/>
                          </a:solidFill>
                          <a:latin typeface="Tahoma" pitchFamily="34" charset="0"/>
                          <a:ea typeface="+mn-ea"/>
                          <a:cs typeface="Tahoma" pitchFamily="34" charset="0"/>
                        </a:rPr>
                        <a:t>иницијален период на фиксирање над 3 години до 5 години;</a:t>
                      </a:r>
                      <a:endParaRPr lang="en-US" sz="1100" b="1" i="1" kern="1200" dirty="0" smtClean="0">
                        <a:solidFill>
                          <a:srgbClr val="FF0000"/>
                        </a:solidFill>
                        <a:latin typeface="Tahoma" pitchFamily="34" charset="0"/>
                        <a:ea typeface="+mn-ea"/>
                        <a:cs typeface="Tahoma" pitchFamily="34" charset="0"/>
                      </a:endParaRPr>
                    </a:p>
                    <a:p>
                      <a:pPr marL="0" lvl="2" algn="l" defTabSz="914400" rtl="0" eaLnBrk="1" latinLnBrk="0" hangingPunct="1">
                        <a:buFont typeface="Wingdings" pitchFamily="2" charset="2"/>
                        <a:buChar char="Ø"/>
                      </a:pPr>
                      <a:r>
                        <a:rPr lang="mk-MK" sz="1100" b="1" i="1" kern="1200" dirty="0" smtClean="0">
                          <a:solidFill>
                            <a:srgbClr val="FF0000"/>
                          </a:solidFill>
                          <a:latin typeface="Tahoma" pitchFamily="34" charset="0"/>
                          <a:ea typeface="+mn-ea"/>
                          <a:cs typeface="Tahoma" pitchFamily="34" charset="0"/>
                        </a:rPr>
                        <a:t>иницијален период на фиксирање над 5 години до 10 години </a:t>
                      </a:r>
                      <a:endParaRPr lang="en-US" sz="1100" b="1" i="1" kern="1200" dirty="0" smtClean="0">
                        <a:solidFill>
                          <a:srgbClr val="FF0000"/>
                        </a:solidFill>
                        <a:latin typeface="Tahoma" pitchFamily="34" charset="0"/>
                        <a:ea typeface="+mn-ea"/>
                        <a:cs typeface="Tahoma" pitchFamily="34" charset="0"/>
                      </a:endParaRPr>
                    </a:p>
                    <a:p>
                      <a:pPr marL="0" lvl="2" algn="l" defTabSz="914400" rtl="0" eaLnBrk="1" latinLnBrk="0" hangingPunct="1">
                        <a:buFont typeface="Wingdings" pitchFamily="2" charset="2"/>
                        <a:buChar char="Ø"/>
                      </a:pPr>
                      <a:r>
                        <a:rPr lang="mk-MK" sz="1100" b="1" i="1" kern="1200" dirty="0" smtClean="0">
                          <a:solidFill>
                            <a:srgbClr val="FF0000"/>
                          </a:solidFill>
                          <a:latin typeface="Tahoma" pitchFamily="34" charset="0"/>
                          <a:ea typeface="+mn-ea"/>
                          <a:cs typeface="Tahoma" pitchFamily="34" charset="0"/>
                        </a:rPr>
                        <a:t>иницијален период на фиксирање над 10 години.</a:t>
                      </a:r>
                      <a:endParaRPr lang="en-US" sz="1100" b="1" i="1" kern="1200" dirty="0">
                        <a:solidFill>
                          <a:srgbClr val="FF0000"/>
                        </a:solidFill>
                        <a:latin typeface="Tahoma" pitchFamily="34" charset="0"/>
                        <a:ea typeface="+mn-ea"/>
                        <a:cs typeface="Tahoma" pitchFamily="34" charset="0"/>
                      </a:endParaRPr>
                    </a:p>
                  </a:txBody>
                  <a:tcPr/>
                </a:tc>
                <a:tc>
                  <a:txBody>
                    <a:bodyPr/>
                    <a:lstStyle/>
                    <a:p>
                      <a:pPr marL="0" algn="l" defTabSz="914400" rtl="0" eaLnBrk="1" latinLnBrk="0" hangingPunct="1"/>
                      <a:endParaRPr lang="mk-MK" sz="1100" b="1" i="1" kern="1200" dirty="0" smtClean="0">
                        <a:solidFill>
                          <a:srgbClr val="FF0000"/>
                        </a:solidFill>
                        <a:latin typeface="Tahoma" pitchFamily="34" charset="0"/>
                        <a:ea typeface="+mn-ea"/>
                        <a:cs typeface="Tahoma" pitchFamily="34" charset="0"/>
                      </a:endParaRPr>
                    </a:p>
                  </a:txBody>
                  <a:tcPr/>
                </a:tc>
              </a:tr>
            </a:tbl>
          </a:graphicData>
        </a:graphic>
      </p:graphicFrame>
      <p:sp>
        <p:nvSpPr>
          <p:cNvPr id="8" name="Slide Number Placeholder 3"/>
          <p:cNvSpPr>
            <a:spLocks noGrp="1"/>
          </p:cNvSpPr>
          <p:nvPr>
            <p:ph type="sldNum" sz="quarter" idx="12"/>
          </p:nvPr>
        </p:nvSpPr>
        <p:spPr>
          <a:xfrm>
            <a:off x="6553200" y="6400799"/>
            <a:ext cx="2133600" cy="320675"/>
          </a:xfrm>
          <a:noFill/>
        </p:spPr>
        <p:txBody>
          <a:bodyPr/>
          <a:lstStyle/>
          <a:p>
            <a:fld id="{F15B87A0-B3BA-4061-A146-956C3B0F9912}" type="slidenum">
              <a:rPr lang="en-US" smtClean="0"/>
              <a:pPr/>
              <a:t>11</a:t>
            </a:fld>
            <a:endParaRPr lang="en-US" dirty="0" smtClean="0"/>
          </a:p>
        </p:txBody>
      </p:sp>
      <p:sp>
        <p:nvSpPr>
          <p:cNvPr id="9" name="Footer Placeholder 8"/>
          <p:cNvSpPr>
            <a:spLocks noGrp="1"/>
          </p:cNvSpPr>
          <p:nvPr>
            <p:ph type="ftr" sz="quarter" idx="11"/>
          </p:nvPr>
        </p:nvSpPr>
        <p:spPr>
          <a:xfrm>
            <a:off x="381000" y="6400800"/>
            <a:ext cx="7848600" cy="244475"/>
          </a:xfrm>
        </p:spPr>
        <p:txBody>
          <a:bodyPr/>
          <a:lstStyle/>
          <a:p>
            <a:pPr>
              <a:defRPr/>
            </a:pPr>
            <a:r>
              <a:rPr lang="ru-RU" sz="1100" i="1" dirty="0" smtClean="0">
                <a:solidFill>
                  <a:srgbClr val="FF0000"/>
                </a:solidFill>
                <a:latin typeface="Tahoma" pitchFamily="34" charset="0"/>
                <a:cs typeface="Tahoma" pitchFamily="34" charset="0"/>
              </a:rPr>
              <a:t>Статистика на каматни стапки на останати депозитни институции</a:t>
            </a:r>
            <a:endParaRPr lang="en-US" sz="1100" i="1" dirty="0">
              <a:solidFill>
                <a:srgbClr val="FF0000"/>
              </a:solidFill>
              <a:latin typeface="Tahoma" pitchFamily="34" charset="0"/>
              <a:cs typeface="Tahoma" pitchFamily="34" charset="0"/>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381000" y="838200"/>
            <a:ext cx="8534400" cy="457200"/>
          </a:xfrm>
          <a:noFill/>
        </p:spPr>
        <p:txBody>
          <a:bodyPr/>
          <a:lstStyle/>
          <a:p>
            <a:pPr eaLnBrk="1" hangingPunct="1"/>
            <a:r>
              <a:rPr lang="mk-MK" sz="3200" u="sng" dirty="0" smtClean="0">
                <a:latin typeface="Tahoma" pitchFamily="34" charset="0"/>
                <a:cs typeface="Tahoma" pitchFamily="34" charset="0"/>
              </a:rPr>
              <a:t>   </a:t>
            </a:r>
            <a:br>
              <a:rPr lang="mk-MK" sz="3200" u="sng" dirty="0" smtClean="0">
                <a:latin typeface="Tahoma" pitchFamily="34" charset="0"/>
                <a:cs typeface="Tahoma" pitchFamily="34" charset="0"/>
              </a:rPr>
            </a:br>
            <a:r>
              <a:rPr lang="mk-MK" sz="3200" u="sng" dirty="0" smtClean="0">
                <a:latin typeface="Tahoma" pitchFamily="34" charset="0"/>
                <a:cs typeface="Tahoma" pitchFamily="34" charset="0"/>
              </a:rPr>
              <a:t/>
            </a:r>
            <a:br>
              <a:rPr lang="mk-MK" sz="3200" u="sng" dirty="0" smtClean="0">
                <a:latin typeface="Tahoma" pitchFamily="34" charset="0"/>
                <a:cs typeface="Tahoma" pitchFamily="34" charset="0"/>
              </a:rPr>
            </a:br>
            <a:r>
              <a:rPr lang="mk-MK" sz="2400" b="1" dirty="0" smtClean="0">
                <a:solidFill>
                  <a:schemeClr val="accent2"/>
                </a:solidFill>
                <a:latin typeface="Tahoma" pitchFamily="34" charset="0"/>
                <a:cs typeface="Tahoma" pitchFamily="34" charset="0"/>
              </a:rPr>
              <a:t>Нови </a:t>
            </a:r>
            <a:r>
              <a:rPr lang="mk-MK" sz="2400" b="1" dirty="0" err="1" smtClean="0">
                <a:solidFill>
                  <a:schemeClr val="accent2"/>
                </a:solidFill>
                <a:latin typeface="Tahoma" pitchFamily="34" charset="0"/>
                <a:cs typeface="Tahoma" pitchFamily="34" charset="0"/>
              </a:rPr>
              <a:t>извештајни</a:t>
            </a:r>
            <a:r>
              <a:rPr lang="mk-MK" sz="2400" b="1" dirty="0" smtClean="0">
                <a:solidFill>
                  <a:schemeClr val="accent2"/>
                </a:solidFill>
                <a:latin typeface="Tahoma" pitchFamily="34" charset="0"/>
                <a:cs typeface="Tahoma" pitchFamily="34" charset="0"/>
              </a:rPr>
              <a:t> табели - обрасци</a:t>
            </a:r>
            <a:r>
              <a:rPr lang="en-US" sz="2000" b="1" i="1" dirty="0" smtClean="0"/>
              <a:t/>
            </a:r>
            <a:br>
              <a:rPr lang="en-US" sz="2000" b="1" i="1" dirty="0" smtClean="0"/>
            </a:br>
            <a:r>
              <a:rPr lang="en-US" sz="3200" u="sng" dirty="0" smtClean="0">
                <a:latin typeface="Tahoma" pitchFamily="34" charset="0"/>
                <a:cs typeface="Tahoma" pitchFamily="34" charset="0"/>
              </a:rPr>
              <a:t/>
            </a:r>
            <a:br>
              <a:rPr lang="en-US" sz="3200" u="sng" dirty="0" smtClean="0">
                <a:latin typeface="Tahoma" pitchFamily="34" charset="0"/>
                <a:cs typeface="Tahoma" pitchFamily="34" charset="0"/>
              </a:rPr>
            </a:br>
            <a:endParaRPr lang="en-US" sz="3200" u="sng" dirty="0" smtClean="0">
              <a:latin typeface="Tahoma" pitchFamily="34" charset="0"/>
              <a:cs typeface="Tahoma" pitchFamily="34" charset="0"/>
            </a:endParaRPr>
          </a:p>
        </p:txBody>
      </p:sp>
      <p:sp>
        <p:nvSpPr>
          <p:cNvPr id="3076" name="Slide Number Placeholder 3"/>
          <p:cNvSpPr>
            <a:spLocks noGrp="1"/>
          </p:cNvSpPr>
          <p:nvPr>
            <p:ph type="sldNum" sz="quarter" idx="12"/>
          </p:nvPr>
        </p:nvSpPr>
        <p:spPr>
          <a:xfrm>
            <a:off x="6553200" y="6400799"/>
            <a:ext cx="2133600" cy="320675"/>
          </a:xfrm>
          <a:noFill/>
        </p:spPr>
        <p:txBody>
          <a:bodyPr/>
          <a:lstStyle/>
          <a:p>
            <a:fld id="{F15B87A0-B3BA-4061-A146-956C3B0F9912}" type="slidenum">
              <a:rPr lang="en-US" smtClean="0"/>
              <a:pPr/>
              <a:t>12</a:t>
            </a:fld>
            <a:endParaRPr lang="en-US" dirty="0" smtClean="0"/>
          </a:p>
        </p:txBody>
      </p:sp>
      <p:sp>
        <p:nvSpPr>
          <p:cNvPr id="5" name="Footer Placeholder 4"/>
          <p:cNvSpPr>
            <a:spLocks noGrp="1"/>
          </p:cNvSpPr>
          <p:nvPr>
            <p:ph type="ftr" sz="quarter" idx="11"/>
          </p:nvPr>
        </p:nvSpPr>
        <p:spPr>
          <a:xfrm>
            <a:off x="762000" y="6400799"/>
            <a:ext cx="7543800" cy="320675"/>
          </a:xfrm>
        </p:spPr>
        <p:txBody>
          <a:bodyPr/>
          <a:lstStyle/>
          <a:p>
            <a:pPr>
              <a:defRPr/>
            </a:pPr>
            <a:r>
              <a:rPr lang="ru-RU" sz="1100" i="1" dirty="0" smtClean="0">
                <a:solidFill>
                  <a:srgbClr val="FF0000"/>
                </a:solidFill>
                <a:latin typeface="Tahoma" pitchFamily="34" charset="0"/>
                <a:cs typeface="Tahoma" pitchFamily="34" charset="0"/>
              </a:rPr>
              <a:t>Статистика на каматни стапки на останати депозитни институции</a:t>
            </a:r>
            <a:endParaRPr lang="en-US" sz="1100" i="1" dirty="0">
              <a:solidFill>
                <a:srgbClr val="FF0000"/>
              </a:solidFill>
              <a:latin typeface="Tahoma" pitchFamily="34" charset="0"/>
              <a:cs typeface="Tahoma" pitchFamily="34" charset="0"/>
            </a:endParaRPr>
          </a:p>
        </p:txBody>
      </p:sp>
      <p:sp>
        <p:nvSpPr>
          <p:cNvPr id="8" name="Rectangle 5"/>
          <p:cNvSpPr txBox="1">
            <a:spLocks noChangeArrowheads="1"/>
          </p:cNvSpPr>
          <p:nvPr/>
        </p:nvSpPr>
        <p:spPr bwMode="auto">
          <a:xfrm>
            <a:off x="533400" y="1295400"/>
            <a:ext cx="8305800" cy="5105400"/>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144000" tIns="45720" rIns="91440" bIns="45720" numCol="1" anchor="t" anchorCtr="0" compatLnSpc="1">
            <a:prstTxWarp prst="textNoShape">
              <a:avLst/>
            </a:prstTxWarp>
          </a:bodyPr>
          <a:lstStyle/>
          <a:p>
            <a:pPr algn="just"/>
            <a:endParaRPr lang="mk-MK" sz="1600" dirty="0" smtClean="0">
              <a:latin typeface="Tahoma" pitchFamily="34" charset="0"/>
              <a:cs typeface="Tahoma" pitchFamily="34" charset="0"/>
            </a:endParaRPr>
          </a:p>
          <a:p>
            <a:pPr algn="just"/>
            <a:r>
              <a:rPr lang="mk-MK" sz="1600" dirty="0" smtClean="0">
                <a:latin typeface="Tahoma" pitchFamily="34" charset="0"/>
                <a:cs typeface="Tahoma" pitchFamily="34" charset="0"/>
              </a:rPr>
              <a:t>Извештајни табели за пондерираните каматни стапки</a:t>
            </a:r>
            <a:r>
              <a:rPr lang="mk-MK" sz="1600" dirty="0" smtClean="0">
                <a:latin typeface="Tahoma" pitchFamily="34" charset="0"/>
                <a:cs typeface="Tahoma" pitchFamily="34" charset="0"/>
              </a:rPr>
              <a:t>:</a:t>
            </a:r>
          </a:p>
          <a:p>
            <a:pPr algn="just"/>
            <a:endParaRPr lang="mk-MK" sz="1600" dirty="0" smtClean="0">
              <a:latin typeface="Tahoma" pitchFamily="34" charset="0"/>
              <a:cs typeface="Tahoma" pitchFamily="34" charset="0"/>
            </a:endParaRPr>
          </a:p>
          <a:p>
            <a:pPr algn="just"/>
            <a:r>
              <a:rPr lang="mk-MK" sz="1600" dirty="0" smtClean="0">
                <a:latin typeface="Tahoma" pitchFamily="34" charset="0"/>
                <a:cs typeface="Tahoma" pitchFamily="34" charset="0"/>
              </a:rPr>
              <a:t>а. </a:t>
            </a:r>
            <a:r>
              <a:rPr lang="mk-MK" sz="1600" b="1" dirty="0" smtClean="0">
                <a:solidFill>
                  <a:schemeClr val="tx2">
                    <a:lumMod val="60000"/>
                    <a:lumOff val="40000"/>
                  </a:schemeClr>
                </a:solidFill>
                <a:latin typeface="Tahoma" pitchFamily="34" charset="0"/>
                <a:cs typeface="Tahoma" pitchFamily="34" charset="0"/>
              </a:rPr>
              <a:t>Образец КС1</a:t>
            </a:r>
            <a:r>
              <a:rPr lang="mk-MK" sz="1600" dirty="0" smtClean="0">
                <a:solidFill>
                  <a:schemeClr val="tx2">
                    <a:lumMod val="60000"/>
                    <a:lumOff val="40000"/>
                  </a:schemeClr>
                </a:solidFill>
                <a:latin typeface="Tahoma" pitchFamily="34" charset="0"/>
                <a:cs typeface="Tahoma" pitchFamily="34" charset="0"/>
              </a:rPr>
              <a:t>: </a:t>
            </a:r>
            <a:r>
              <a:rPr lang="ru-RU" sz="1600" dirty="0" smtClean="0">
                <a:latin typeface="Tahoma" pitchFamily="34" charset="0"/>
                <a:cs typeface="Tahoma" pitchFamily="34" charset="0"/>
              </a:rPr>
              <a:t>ПОНДЕРИРАНИ </a:t>
            </a:r>
            <a:r>
              <a:rPr lang="ru-RU" sz="1600" dirty="0" smtClean="0">
                <a:latin typeface="Tahoma" pitchFamily="34" charset="0"/>
                <a:cs typeface="Tahoma" pitchFamily="34" charset="0"/>
              </a:rPr>
              <a:t>КАМАТНИ СТАПКИ И ИЗНОСИ НА СМЕТКОВОДСТВЕНАТА СОСТОЈБА НА ДАДЕНИ КРЕДИТИ И НА ПРИМЕНИ ДЕПОЗИТИ</a:t>
            </a:r>
            <a:r>
              <a:rPr lang="mk-MK" sz="1600" dirty="0" smtClean="0">
                <a:latin typeface="Tahoma" pitchFamily="34" charset="0"/>
                <a:cs typeface="Tahoma" pitchFamily="34" charset="0"/>
              </a:rPr>
              <a:t>;</a:t>
            </a:r>
            <a:endParaRPr lang="mk-MK" sz="1600" dirty="0" smtClean="0">
              <a:latin typeface="Tahoma" pitchFamily="34" charset="0"/>
              <a:cs typeface="Tahoma" pitchFamily="34" charset="0"/>
            </a:endParaRPr>
          </a:p>
          <a:p>
            <a:pPr algn="just"/>
            <a:endParaRPr lang="en-US" sz="1600" dirty="0" smtClean="0">
              <a:latin typeface="Tahoma" pitchFamily="34" charset="0"/>
              <a:cs typeface="Tahoma" pitchFamily="34" charset="0"/>
            </a:endParaRPr>
          </a:p>
          <a:p>
            <a:pPr algn="just"/>
            <a:r>
              <a:rPr lang="mk-MK" sz="1600" dirty="0" smtClean="0">
                <a:latin typeface="Tahoma" pitchFamily="34" charset="0"/>
                <a:cs typeface="Tahoma" pitchFamily="34" charset="0"/>
              </a:rPr>
              <a:t>б. </a:t>
            </a:r>
            <a:r>
              <a:rPr lang="mk-MK" sz="1600" b="1" dirty="0" smtClean="0">
                <a:solidFill>
                  <a:schemeClr val="tx2">
                    <a:lumMod val="60000"/>
                    <a:lumOff val="40000"/>
                  </a:schemeClr>
                </a:solidFill>
                <a:latin typeface="Tahoma" pitchFamily="34" charset="0"/>
                <a:cs typeface="Tahoma" pitchFamily="34" charset="0"/>
              </a:rPr>
              <a:t>Образец КС2</a:t>
            </a:r>
            <a:r>
              <a:rPr lang="mk-MK" sz="1600" dirty="0" smtClean="0">
                <a:solidFill>
                  <a:schemeClr val="tx2">
                    <a:lumMod val="60000"/>
                    <a:lumOff val="40000"/>
                  </a:schemeClr>
                </a:solidFill>
                <a:latin typeface="Tahoma" pitchFamily="34" charset="0"/>
                <a:cs typeface="Tahoma" pitchFamily="34" charset="0"/>
              </a:rPr>
              <a:t>: </a:t>
            </a:r>
            <a:r>
              <a:rPr lang="ru-RU" sz="1600" dirty="0" smtClean="0">
                <a:latin typeface="Tahoma" pitchFamily="34" charset="0"/>
                <a:cs typeface="Tahoma" pitchFamily="34" charset="0"/>
              </a:rPr>
              <a:t>ПОНДЕРИРАНИ КАМАТНИ СТАПКИ И ИЗНОСИ НА НОВООДОБРЕНИ КРЕДИТИ И НА НОВОПРИМЕНИ ДЕПОЗИТИ</a:t>
            </a:r>
            <a:r>
              <a:rPr lang="mk-MK" sz="1600" dirty="0" smtClean="0">
                <a:latin typeface="Tahoma" pitchFamily="34" charset="0"/>
                <a:cs typeface="Tahoma" pitchFamily="34" charset="0"/>
              </a:rPr>
              <a:t>;</a:t>
            </a:r>
            <a:endParaRPr lang="mk-MK" sz="1600" dirty="0" smtClean="0">
              <a:latin typeface="Tahoma" pitchFamily="34" charset="0"/>
              <a:cs typeface="Tahoma" pitchFamily="34" charset="0"/>
            </a:endParaRPr>
          </a:p>
          <a:p>
            <a:pPr algn="just"/>
            <a:endParaRPr lang="en-US" sz="1600" dirty="0" smtClean="0">
              <a:latin typeface="Tahoma" pitchFamily="34" charset="0"/>
              <a:cs typeface="Tahoma" pitchFamily="34" charset="0"/>
            </a:endParaRPr>
          </a:p>
          <a:p>
            <a:pPr algn="just"/>
            <a:r>
              <a:rPr lang="mk-MK" sz="1600" dirty="0" smtClean="0">
                <a:latin typeface="Tahoma" pitchFamily="34" charset="0"/>
                <a:cs typeface="Tahoma" pitchFamily="34" charset="0"/>
              </a:rPr>
              <a:t>в. </a:t>
            </a:r>
            <a:r>
              <a:rPr lang="mk-MK" sz="1600" b="1" dirty="0" smtClean="0">
                <a:solidFill>
                  <a:schemeClr val="tx2">
                    <a:lumMod val="60000"/>
                    <a:lumOff val="40000"/>
                  </a:schemeClr>
                </a:solidFill>
                <a:latin typeface="Tahoma" pitchFamily="34" charset="0"/>
                <a:cs typeface="Tahoma" pitchFamily="34" charset="0"/>
              </a:rPr>
              <a:t>Образец КС3</a:t>
            </a:r>
            <a:r>
              <a:rPr lang="mk-MK" sz="1600" dirty="0" smtClean="0">
                <a:solidFill>
                  <a:schemeClr val="tx2">
                    <a:lumMod val="60000"/>
                    <a:lumOff val="40000"/>
                  </a:schemeClr>
                </a:solidFill>
                <a:latin typeface="Tahoma" pitchFamily="34" charset="0"/>
                <a:cs typeface="Tahoma" pitchFamily="34" charset="0"/>
              </a:rPr>
              <a:t>: </a:t>
            </a:r>
            <a:r>
              <a:rPr lang="ru-RU" sz="1600" dirty="0" smtClean="0">
                <a:latin typeface="Tahoma" pitchFamily="34" charset="0"/>
                <a:cs typeface="Tahoma" pitchFamily="34" charset="0"/>
              </a:rPr>
              <a:t>ПОНДЕРИРАНИ КАМАТНИ СТАПКИ И ИЗНОСИ НА НОВООДОБРЕНИ КРЕДИТИ СО ОБЕЗБЕДУВАЊЕ</a:t>
            </a:r>
            <a:r>
              <a:rPr lang="mk-MK" sz="1600" dirty="0" smtClean="0">
                <a:latin typeface="Tahoma" pitchFamily="34" charset="0"/>
                <a:cs typeface="Tahoma" pitchFamily="34" charset="0"/>
              </a:rPr>
              <a:t>;</a:t>
            </a:r>
            <a:endParaRPr lang="mk-MK" sz="1600" dirty="0" smtClean="0">
              <a:latin typeface="Tahoma" pitchFamily="34" charset="0"/>
              <a:cs typeface="Tahoma" pitchFamily="34" charset="0"/>
            </a:endParaRPr>
          </a:p>
          <a:p>
            <a:pPr algn="just"/>
            <a:endParaRPr lang="en-US" sz="1600" dirty="0" smtClean="0">
              <a:latin typeface="Tahoma" pitchFamily="34" charset="0"/>
              <a:cs typeface="Tahoma" pitchFamily="34" charset="0"/>
            </a:endParaRPr>
          </a:p>
          <a:p>
            <a:pPr algn="just"/>
            <a:r>
              <a:rPr lang="mk-MK" sz="1600" dirty="0" smtClean="0">
                <a:latin typeface="Tahoma" pitchFamily="34" charset="0"/>
                <a:cs typeface="Tahoma" pitchFamily="34" charset="0"/>
              </a:rPr>
              <a:t>г. </a:t>
            </a:r>
            <a:r>
              <a:rPr lang="mk-MK" sz="1600" b="1" dirty="0" smtClean="0">
                <a:solidFill>
                  <a:schemeClr val="tx2">
                    <a:lumMod val="60000"/>
                    <a:lumOff val="40000"/>
                  </a:schemeClr>
                </a:solidFill>
                <a:latin typeface="Tahoma" pitchFamily="34" charset="0"/>
                <a:cs typeface="Tahoma" pitchFamily="34" charset="0"/>
              </a:rPr>
              <a:t>Образец КС4</a:t>
            </a:r>
            <a:r>
              <a:rPr lang="mk-MK" sz="1600" dirty="0" smtClean="0">
                <a:solidFill>
                  <a:schemeClr val="tx2">
                    <a:lumMod val="60000"/>
                    <a:lumOff val="40000"/>
                  </a:schemeClr>
                </a:solidFill>
                <a:latin typeface="Tahoma" pitchFamily="34" charset="0"/>
                <a:cs typeface="Tahoma" pitchFamily="34" charset="0"/>
              </a:rPr>
              <a:t>: </a:t>
            </a:r>
            <a:r>
              <a:rPr lang="ru-RU" sz="1600" dirty="0" smtClean="0">
                <a:solidFill>
                  <a:schemeClr val="tx1"/>
                </a:solidFill>
                <a:latin typeface="Tahoma" pitchFamily="34" charset="0"/>
                <a:cs typeface="Tahoma" pitchFamily="34" charset="0"/>
              </a:rPr>
              <a:t>ПОНДЕРИРАНИ КАМАТНИ СТАПКИ И ИЗНОСИ НА НОВООДОБРЕНИ КРЕДИТИ СО ОБЕЗБЕДУВАЊЕ, ПО ОРИГИНАЛНО ДОСТАСУВАЊЕ</a:t>
            </a:r>
            <a:r>
              <a:rPr lang="mk-MK" sz="1600" dirty="0" smtClean="0">
                <a:latin typeface="Tahoma" pitchFamily="34" charset="0"/>
                <a:cs typeface="Tahoma" pitchFamily="34" charset="0"/>
              </a:rPr>
              <a:t> </a:t>
            </a:r>
            <a:r>
              <a:rPr lang="mk-MK" sz="1600" dirty="0" smtClean="0">
                <a:latin typeface="Tahoma" pitchFamily="34" charset="0"/>
                <a:cs typeface="Tahoma" pitchFamily="34" charset="0"/>
              </a:rPr>
              <a:t>и</a:t>
            </a:r>
          </a:p>
          <a:p>
            <a:pPr algn="just"/>
            <a:endParaRPr lang="en-US" sz="1600" dirty="0" smtClean="0">
              <a:latin typeface="Tahoma" pitchFamily="34" charset="0"/>
              <a:cs typeface="Tahoma" pitchFamily="34" charset="0"/>
            </a:endParaRPr>
          </a:p>
          <a:p>
            <a:pPr algn="just"/>
            <a:r>
              <a:rPr lang="mk-MK" sz="1600" dirty="0" smtClean="0">
                <a:latin typeface="Tahoma" pitchFamily="34" charset="0"/>
                <a:cs typeface="Tahoma" pitchFamily="34" charset="0"/>
              </a:rPr>
              <a:t>д. </a:t>
            </a:r>
            <a:r>
              <a:rPr lang="mk-MK" sz="1600" b="1" dirty="0" smtClean="0">
                <a:solidFill>
                  <a:schemeClr val="tx2">
                    <a:lumMod val="60000"/>
                    <a:lumOff val="40000"/>
                  </a:schemeClr>
                </a:solidFill>
                <a:latin typeface="Tahoma" pitchFamily="34" charset="0"/>
                <a:cs typeface="Tahoma" pitchFamily="34" charset="0"/>
              </a:rPr>
              <a:t>Образец КС5</a:t>
            </a:r>
            <a:r>
              <a:rPr lang="mk-MK" sz="1600" dirty="0" smtClean="0">
                <a:solidFill>
                  <a:schemeClr val="tx2">
                    <a:lumMod val="60000"/>
                    <a:lumOff val="40000"/>
                  </a:schemeClr>
                </a:solidFill>
                <a:latin typeface="Tahoma" pitchFamily="34" charset="0"/>
                <a:cs typeface="Tahoma" pitchFamily="34" charset="0"/>
              </a:rPr>
              <a:t>: </a:t>
            </a:r>
            <a:r>
              <a:rPr lang="ru-RU" sz="1600" dirty="0" smtClean="0">
                <a:latin typeface="Tahoma" pitchFamily="34" charset="0"/>
                <a:cs typeface="Tahoma" pitchFamily="34" charset="0"/>
              </a:rPr>
              <a:t>ПОНДЕРИРАНИ КАМАТНИ СТАПКИ И ИЗНОСИ НА ПРЕКУНОЌНИТЕ ДЕПОЗИТИ, ОБНОВЛИВИТЕ КРЕДИТИ (РЕВОЛВИНГ), НЕГАТИВНИТЕ САЛДА ПО ТЕКОВНИ СМЕТКИ И  КРЕДИТИТЕ ВРЗ ОСНОВА НА КРЕДИТНИ КАРТИЧКИ</a:t>
            </a:r>
            <a:r>
              <a:rPr lang="mk-MK" sz="1600" dirty="0" smtClean="0">
                <a:latin typeface="Tahoma" pitchFamily="34" charset="0"/>
                <a:cs typeface="Tahoma" pitchFamily="34" charset="0"/>
              </a:rPr>
              <a:t>.</a:t>
            </a:r>
            <a:endParaRPr lang="en-US" sz="1600" dirty="0" smtClean="0">
              <a:latin typeface="Tahoma" pitchFamily="34" charset="0"/>
              <a:cs typeface="Tahoma" pitchFamily="34" charset="0"/>
            </a:endParaRPr>
          </a:p>
          <a:p>
            <a:endParaRPr lang="en-US" sz="1600" dirty="0" smtClean="0"/>
          </a:p>
          <a:p>
            <a:pPr marL="342900" indent="-342900" algn="just">
              <a:buAutoNum type="arabicPeriod"/>
            </a:pPr>
            <a:endParaRPr lang="en-US" sz="1600" dirty="0" smtClean="0">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lang="mk-MK" sz="1600" kern="0" dirty="0" smtClean="0">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kumimoji="0" lang="mk-MK" sz="1600" b="0" i="0" u="none" strike="noStrike" kern="0" cap="none" spc="0" normalizeH="0" baseline="0" noProof="0" dirty="0" smtClean="0">
              <a:ln>
                <a:noFill/>
              </a:ln>
              <a:solidFill>
                <a:schemeClr val="dk1"/>
              </a:solidFill>
              <a:effectLst/>
              <a:uLnTx/>
              <a:uFillTx/>
              <a:latin typeface="Tahoma" pitchFamily="34" charset="0"/>
              <a:ea typeface="+mn-ea"/>
              <a:cs typeface="Tahoma" pitchFamily="34" charset="0"/>
            </a:endParaRPr>
          </a:p>
        </p:txBody>
      </p:sp>
    </p:spTree>
  </p:cSld>
  <p:clrMapOvr>
    <a:masterClrMapping/>
  </p:clrMapOvr>
  <p:transition>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304800" y="1066800"/>
            <a:ext cx="8534400" cy="457200"/>
          </a:xfrm>
          <a:noFill/>
        </p:spPr>
        <p:txBody>
          <a:bodyPr/>
          <a:lstStyle/>
          <a:p>
            <a:pPr eaLnBrk="1" hangingPunct="1"/>
            <a:r>
              <a:rPr lang="mk-MK" sz="3200" u="sng" dirty="0" smtClean="0">
                <a:latin typeface="Tahoma" pitchFamily="34" charset="0"/>
                <a:cs typeface="Tahoma" pitchFamily="34" charset="0"/>
              </a:rPr>
              <a:t>   </a:t>
            </a:r>
            <a:br>
              <a:rPr lang="mk-MK" sz="3200" u="sng" dirty="0" smtClean="0">
                <a:latin typeface="Tahoma" pitchFamily="34" charset="0"/>
                <a:cs typeface="Tahoma" pitchFamily="34" charset="0"/>
              </a:rPr>
            </a:br>
            <a:r>
              <a:rPr lang="mk-MK" sz="3200" u="sng" dirty="0" smtClean="0">
                <a:latin typeface="Tahoma" pitchFamily="34" charset="0"/>
                <a:cs typeface="Tahoma" pitchFamily="34" charset="0"/>
              </a:rPr>
              <a:t/>
            </a:r>
            <a:br>
              <a:rPr lang="mk-MK" sz="3200" u="sng" dirty="0" smtClean="0">
                <a:latin typeface="Tahoma" pitchFamily="34" charset="0"/>
                <a:cs typeface="Tahoma" pitchFamily="34" charset="0"/>
              </a:rPr>
            </a:br>
            <a:r>
              <a:rPr lang="mk-MK" sz="2400" b="1" dirty="0" smtClean="0">
                <a:solidFill>
                  <a:schemeClr val="accent2"/>
                </a:solidFill>
                <a:latin typeface="Tahoma" pitchFamily="34" charset="0"/>
                <a:cs typeface="Tahoma" pitchFamily="34" charset="0"/>
              </a:rPr>
              <a:t>Нови </a:t>
            </a:r>
            <a:r>
              <a:rPr lang="mk-MK" sz="2400" b="1" dirty="0" err="1" smtClean="0">
                <a:solidFill>
                  <a:schemeClr val="accent2"/>
                </a:solidFill>
                <a:latin typeface="Tahoma" pitchFamily="34" charset="0"/>
                <a:cs typeface="Tahoma" pitchFamily="34" charset="0"/>
              </a:rPr>
              <a:t>извештајни</a:t>
            </a:r>
            <a:r>
              <a:rPr lang="mk-MK" sz="2400" b="1" dirty="0" smtClean="0">
                <a:solidFill>
                  <a:schemeClr val="accent2"/>
                </a:solidFill>
                <a:latin typeface="Tahoma" pitchFamily="34" charset="0"/>
                <a:cs typeface="Tahoma" pitchFamily="34" charset="0"/>
              </a:rPr>
              <a:t> табели - обрасци</a:t>
            </a:r>
            <a:r>
              <a:rPr lang="en-US" sz="2000" b="1" i="1" dirty="0" smtClean="0"/>
              <a:t/>
            </a:r>
            <a:br>
              <a:rPr lang="en-US" sz="2000" b="1" i="1" dirty="0" smtClean="0"/>
            </a:br>
            <a:r>
              <a:rPr lang="en-US" sz="3200" u="sng" dirty="0" smtClean="0">
                <a:latin typeface="Tahoma" pitchFamily="34" charset="0"/>
                <a:cs typeface="Tahoma" pitchFamily="34" charset="0"/>
              </a:rPr>
              <a:t/>
            </a:r>
            <a:br>
              <a:rPr lang="en-US" sz="3200" u="sng" dirty="0" smtClean="0">
                <a:latin typeface="Tahoma" pitchFamily="34" charset="0"/>
                <a:cs typeface="Tahoma" pitchFamily="34" charset="0"/>
              </a:rPr>
            </a:br>
            <a:endParaRPr lang="en-US" sz="3200" u="sng" dirty="0" smtClean="0">
              <a:latin typeface="Tahoma" pitchFamily="34" charset="0"/>
              <a:cs typeface="Tahoma" pitchFamily="34" charset="0"/>
            </a:endParaRPr>
          </a:p>
        </p:txBody>
      </p:sp>
      <p:sp>
        <p:nvSpPr>
          <p:cNvPr id="3076" name="Slide Number Placeholder 3"/>
          <p:cNvSpPr>
            <a:spLocks noGrp="1"/>
          </p:cNvSpPr>
          <p:nvPr>
            <p:ph type="sldNum" sz="quarter" idx="12"/>
          </p:nvPr>
        </p:nvSpPr>
        <p:spPr>
          <a:xfrm>
            <a:off x="6553200" y="6400799"/>
            <a:ext cx="2133600" cy="320675"/>
          </a:xfrm>
          <a:noFill/>
        </p:spPr>
        <p:txBody>
          <a:bodyPr/>
          <a:lstStyle/>
          <a:p>
            <a:fld id="{F15B87A0-B3BA-4061-A146-956C3B0F9912}" type="slidenum">
              <a:rPr lang="en-US" smtClean="0"/>
              <a:pPr/>
              <a:t>13</a:t>
            </a:fld>
            <a:endParaRPr lang="en-US" dirty="0" smtClean="0"/>
          </a:p>
        </p:txBody>
      </p:sp>
      <p:sp>
        <p:nvSpPr>
          <p:cNvPr id="5" name="Footer Placeholder 4"/>
          <p:cNvSpPr>
            <a:spLocks noGrp="1"/>
          </p:cNvSpPr>
          <p:nvPr>
            <p:ph type="ftr" sz="quarter" idx="11"/>
          </p:nvPr>
        </p:nvSpPr>
        <p:spPr>
          <a:xfrm>
            <a:off x="762000" y="6400799"/>
            <a:ext cx="7543800" cy="320675"/>
          </a:xfrm>
        </p:spPr>
        <p:txBody>
          <a:bodyPr/>
          <a:lstStyle/>
          <a:p>
            <a:pPr>
              <a:defRPr/>
            </a:pPr>
            <a:r>
              <a:rPr lang="ru-RU" sz="1100" i="1" dirty="0" smtClean="0">
                <a:solidFill>
                  <a:srgbClr val="FF0000"/>
                </a:solidFill>
                <a:latin typeface="Tahoma" pitchFamily="34" charset="0"/>
                <a:cs typeface="Tahoma" pitchFamily="34" charset="0"/>
              </a:rPr>
              <a:t>Статистика на каматни стапки на останати депозитни институции</a:t>
            </a:r>
            <a:endParaRPr lang="en-US" sz="1100" i="1" dirty="0">
              <a:solidFill>
                <a:srgbClr val="FF0000"/>
              </a:solidFill>
              <a:latin typeface="Tahoma" pitchFamily="34" charset="0"/>
              <a:cs typeface="Tahoma" pitchFamily="34" charset="0"/>
            </a:endParaRPr>
          </a:p>
        </p:txBody>
      </p:sp>
      <p:sp>
        <p:nvSpPr>
          <p:cNvPr id="8" name="Rectangle 5"/>
          <p:cNvSpPr txBox="1">
            <a:spLocks noChangeArrowheads="1"/>
          </p:cNvSpPr>
          <p:nvPr/>
        </p:nvSpPr>
        <p:spPr bwMode="auto">
          <a:xfrm>
            <a:off x="533400" y="1828800"/>
            <a:ext cx="8305800" cy="3733800"/>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144000" tIns="45720" rIns="91440" bIns="45720" numCol="1" anchor="t" anchorCtr="0" compatLnSpc="1">
            <a:prstTxWarp prst="textNoShape">
              <a:avLst/>
            </a:prstTxWarp>
          </a:bodyPr>
          <a:lstStyle/>
          <a:p>
            <a:pPr lvl="0"/>
            <a:endParaRPr lang="mk-MK" sz="1600" dirty="0" smtClean="0">
              <a:latin typeface="Tahoma" pitchFamily="34" charset="0"/>
              <a:cs typeface="Tahoma" pitchFamily="34" charset="0"/>
            </a:endParaRPr>
          </a:p>
          <a:p>
            <a:pPr lvl="0"/>
            <a:r>
              <a:rPr lang="mk-MK" sz="1600" dirty="0" smtClean="0">
                <a:latin typeface="Tahoma" pitchFamily="34" charset="0"/>
                <a:cs typeface="Tahoma" pitchFamily="34" charset="0"/>
              </a:rPr>
              <a:t>	</a:t>
            </a:r>
            <a:r>
              <a:rPr lang="mk-MK" sz="1600" b="1" dirty="0" smtClean="0">
                <a:latin typeface="Tahoma" pitchFamily="34" charset="0"/>
                <a:cs typeface="Tahoma" pitchFamily="34" charset="0"/>
              </a:rPr>
              <a:t>Обрасците КС1, КС2, КС3, КС4 и КС5 се составени од три дела:</a:t>
            </a:r>
            <a:endParaRPr lang="en-US" sz="1600" b="1" dirty="0" smtClean="0">
              <a:latin typeface="Tahoma" pitchFamily="34" charset="0"/>
              <a:cs typeface="Tahoma" pitchFamily="34" charset="0"/>
            </a:endParaRPr>
          </a:p>
          <a:p>
            <a:endParaRPr lang="mk-MK" sz="1600" dirty="0" smtClean="0">
              <a:latin typeface="Tahoma" pitchFamily="34" charset="0"/>
              <a:cs typeface="Tahoma" pitchFamily="34" charset="0"/>
            </a:endParaRPr>
          </a:p>
          <a:p>
            <a:r>
              <a:rPr lang="mk-MK" sz="1600" dirty="0" smtClean="0">
                <a:latin typeface="Tahoma" pitchFamily="34" charset="0"/>
                <a:cs typeface="Tahoma" pitchFamily="34" charset="0"/>
              </a:rPr>
              <a:t>Дел </a:t>
            </a:r>
            <a:r>
              <a:rPr lang="en-US" sz="1600" dirty="0" smtClean="0">
                <a:latin typeface="Tahoma" pitchFamily="34" charset="0"/>
                <a:cs typeface="Tahoma" pitchFamily="34" charset="0"/>
              </a:rPr>
              <a:t>I</a:t>
            </a:r>
            <a:r>
              <a:rPr lang="mk-MK" sz="1600" dirty="0" smtClean="0">
                <a:latin typeface="Tahoma" pitchFamily="34" charset="0"/>
                <a:cs typeface="Tahoma" pitchFamily="34" charset="0"/>
              </a:rPr>
              <a:t>: Каматни стапки на денарски </a:t>
            </a:r>
            <a:r>
              <a:rPr lang="mk-MK" sz="1600" dirty="0" smtClean="0">
                <a:latin typeface="Tahoma" pitchFamily="34" charset="0"/>
                <a:cs typeface="Tahoma" pitchFamily="34" charset="0"/>
              </a:rPr>
              <a:t>кредити/депозити;</a:t>
            </a:r>
            <a:endParaRPr lang="mk-MK" sz="1600" dirty="0" smtClean="0">
              <a:latin typeface="Tahoma" pitchFamily="34" charset="0"/>
              <a:cs typeface="Tahoma" pitchFamily="34" charset="0"/>
            </a:endParaRPr>
          </a:p>
          <a:p>
            <a:r>
              <a:rPr lang="mk-MK" sz="1600" dirty="0" smtClean="0">
                <a:latin typeface="Tahoma" pitchFamily="34" charset="0"/>
                <a:cs typeface="Tahoma" pitchFamily="34" charset="0"/>
              </a:rPr>
              <a:t>Дел </a:t>
            </a:r>
            <a:r>
              <a:rPr lang="en-US" sz="1600" dirty="0" smtClean="0">
                <a:latin typeface="Tahoma" pitchFamily="34" charset="0"/>
                <a:cs typeface="Tahoma" pitchFamily="34" charset="0"/>
              </a:rPr>
              <a:t>II</a:t>
            </a:r>
            <a:r>
              <a:rPr lang="mk-MK" sz="1600" dirty="0" smtClean="0">
                <a:latin typeface="Tahoma" pitchFamily="34" charset="0"/>
                <a:cs typeface="Tahoma" pitchFamily="34" charset="0"/>
              </a:rPr>
              <a:t>: Каматни стапки на денарски кредити/депозити со валутна клаузула;</a:t>
            </a:r>
          </a:p>
          <a:p>
            <a:r>
              <a:rPr lang="mk-MK" sz="1600" dirty="0" smtClean="0">
                <a:latin typeface="Tahoma" pitchFamily="34" charset="0"/>
                <a:cs typeface="Tahoma" pitchFamily="34" charset="0"/>
              </a:rPr>
              <a:t>Дел </a:t>
            </a:r>
            <a:r>
              <a:rPr lang="en-US" sz="1600" dirty="0" smtClean="0">
                <a:latin typeface="Tahoma" pitchFamily="34" charset="0"/>
                <a:cs typeface="Tahoma" pitchFamily="34" charset="0"/>
              </a:rPr>
              <a:t>III</a:t>
            </a:r>
            <a:r>
              <a:rPr lang="mk-MK" sz="1600" dirty="0" smtClean="0">
                <a:latin typeface="Tahoma" pitchFamily="34" charset="0"/>
                <a:cs typeface="Tahoma" pitchFamily="34" charset="0"/>
              </a:rPr>
              <a:t>: Каматни стапки на кредити/депозити во странска валута.</a:t>
            </a:r>
          </a:p>
          <a:p>
            <a:endParaRPr lang="mk-MK" sz="1600" dirty="0" smtClean="0">
              <a:latin typeface="Tahoma" pitchFamily="34" charset="0"/>
              <a:cs typeface="Tahoma" pitchFamily="34" charset="0"/>
            </a:endParaRPr>
          </a:p>
          <a:p>
            <a:pPr marL="342900" indent="-342900" algn="just"/>
            <a:endParaRPr lang="en-US" sz="1600" dirty="0" smtClean="0">
              <a:latin typeface="Tahoma" pitchFamily="34" charset="0"/>
              <a:cs typeface="Tahoma" pitchFamily="34" charset="0"/>
            </a:endParaRPr>
          </a:p>
          <a:p>
            <a:pPr marL="342900" indent="-342900" algn="just">
              <a:lnSpc>
                <a:spcPct val="80000"/>
              </a:lnSpc>
              <a:spcBef>
                <a:spcPct val="20000"/>
              </a:spcBef>
              <a:buClr>
                <a:srgbClr val="F2B300"/>
              </a:buClr>
              <a:defRPr/>
            </a:pPr>
            <a:r>
              <a:rPr lang="mk-MK" sz="1600" dirty="0" smtClean="0">
                <a:latin typeface="Tahoma" pitchFamily="34" charset="0"/>
                <a:cs typeface="Tahoma" pitchFamily="34" charset="0"/>
              </a:rPr>
              <a:t>	Поделбата </a:t>
            </a:r>
            <a:r>
              <a:rPr lang="mk-MK" sz="1600" b="1" dirty="0" smtClean="0">
                <a:latin typeface="Tahoma" pitchFamily="34" charset="0"/>
                <a:cs typeface="Tahoma" pitchFamily="34" charset="0"/>
              </a:rPr>
              <a:t>според валути </a:t>
            </a:r>
            <a:r>
              <a:rPr lang="mk-MK" sz="1600" dirty="0" smtClean="0">
                <a:latin typeface="Tahoma" pitchFamily="34" charset="0"/>
                <a:cs typeface="Tahoma" pitchFamily="34" charset="0"/>
              </a:rPr>
              <a:t>ги опфаќа </a:t>
            </a:r>
            <a:r>
              <a:rPr lang="mk-MK" sz="1600" dirty="0" err="1" smtClean="0">
                <a:latin typeface="Tahoma" pitchFamily="34" charset="0"/>
                <a:cs typeface="Tahoma" pitchFamily="34" charset="0"/>
              </a:rPr>
              <a:t>пондерираните</a:t>
            </a:r>
            <a:r>
              <a:rPr lang="mk-MK" sz="1600" dirty="0" smtClean="0">
                <a:latin typeface="Tahoma" pitchFamily="34" charset="0"/>
                <a:cs typeface="Tahoma" pitchFamily="34" charset="0"/>
              </a:rPr>
              <a:t> каматни стапки за кредити и депозитите договорени во </a:t>
            </a:r>
            <a:r>
              <a:rPr lang="mk-MK" sz="1600" dirty="0" smtClean="0">
                <a:latin typeface="Tahoma" pitchFamily="34" charset="0"/>
                <a:cs typeface="Tahoma" pitchFamily="34" charset="0"/>
              </a:rPr>
              <a:t>денари, </a:t>
            </a:r>
            <a:r>
              <a:rPr lang="mk-MK" sz="1600" dirty="0" smtClean="0">
                <a:latin typeface="Tahoma" pitchFamily="34" charset="0"/>
                <a:cs typeface="Tahoma" pitchFamily="34" charset="0"/>
              </a:rPr>
              <a:t>денари со валутна клаузула и во странска валута. За кредитите и депозитите договорени во денари со валутна клаузула и во странска валута извршена е поделба на кредити/депозити договорени во евра, САД долари, швајцарски франци и останати валути. </a:t>
            </a:r>
            <a:endParaRPr lang="en-US" sz="1600" dirty="0" smtClean="0">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lang="mk-MK" sz="1600" kern="0" dirty="0" smtClean="0">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kumimoji="0" lang="mk-MK" sz="1600" b="0" i="0" u="none" strike="noStrike" kern="0" cap="none" spc="0" normalizeH="0" baseline="0" noProof="0" dirty="0" smtClean="0">
              <a:ln>
                <a:noFill/>
              </a:ln>
              <a:solidFill>
                <a:schemeClr val="dk1"/>
              </a:solidFill>
              <a:effectLst/>
              <a:uLnTx/>
              <a:uFillTx/>
              <a:latin typeface="Tahoma" pitchFamily="34" charset="0"/>
              <a:ea typeface="+mn-ea"/>
              <a:cs typeface="Tahoma" pitchFamily="34" charset="0"/>
            </a:endParaRPr>
          </a:p>
        </p:txBody>
      </p:sp>
    </p:spTree>
  </p:cSld>
  <p:clrMapOvr>
    <a:masterClrMapping/>
  </p:clrMapOvr>
  <p:transition>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152400" y="990600"/>
            <a:ext cx="8991600" cy="1143000"/>
          </a:xfrm>
          <a:noFill/>
        </p:spPr>
        <p:txBody>
          <a:bodyPr/>
          <a:lstStyle/>
          <a:p>
            <a:pPr eaLnBrk="1" hangingPunct="1"/>
            <a:r>
              <a:rPr lang="mk-MK" sz="3200" u="sng" dirty="0" smtClean="0">
                <a:latin typeface="Tahoma" pitchFamily="34" charset="0"/>
                <a:cs typeface="Tahoma" pitchFamily="34" charset="0"/>
              </a:rPr>
              <a:t>   </a:t>
            </a:r>
            <a:br>
              <a:rPr lang="mk-MK" sz="3200" u="sng" dirty="0" smtClean="0">
                <a:latin typeface="Tahoma" pitchFamily="34" charset="0"/>
                <a:cs typeface="Tahoma" pitchFamily="34" charset="0"/>
              </a:rPr>
            </a:br>
            <a:r>
              <a:rPr lang="mk-MK" sz="3200" u="sng" dirty="0" smtClean="0">
                <a:latin typeface="Tahoma" pitchFamily="34" charset="0"/>
                <a:cs typeface="Tahoma" pitchFamily="34" charset="0"/>
              </a:rPr>
              <a:t/>
            </a:r>
            <a:br>
              <a:rPr lang="mk-MK" sz="3200" u="sng" dirty="0" smtClean="0">
                <a:latin typeface="Tahoma" pitchFamily="34" charset="0"/>
                <a:cs typeface="Tahoma" pitchFamily="34" charset="0"/>
              </a:rPr>
            </a:br>
            <a:r>
              <a:rPr lang="mk-MK" sz="1800" b="1" dirty="0" smtClean="0">
                <a:latin typeface="Tahoma" pitchFamily="34" charset="0"/>
                <a:cs typeface="Tahoma" pitchFamily="34" charset="0"/>
              </a:rPr>
              <a:t> </a:t>
            </a:r>
            <a:r>
              <a:rPr lang="mk-MK" sz="1800" b="1" dirty="0" smtClean="0">
                <a:latin typeface="Tahoma" pitchFamily="34" charset="0"/>
                <a:cs typeface="Tahoma" pitchFamily="34" charset="0"/>
              </a:rPr>
              <a:t>Образец КС1: </a:t>
            </a:r>
            <a:r>
              <a:rPr lang="ru-RU" sz="1800" b="1" dirty="0" smtClean="0">
                <a:latin typeface="Tahoma" pitchFamily="34" charset="0"/>
                <a:cs typeface="Tahoma" pitchFamily="34" charset="0"/>
              </a:rPr>
              <a:t>П</a:t>
            </a:r>
            <a:r>
              <a:rPr lang="ru-RU" sz="1800" b="1" cap="small" dirty="0" smtClean="0">
                <a:latin typeface="Tahoma" pitchFamily="34" charset="0"/>
                <a:cs typeface="Tahoma" pitchFamily="34" charset="0"/>
              </a:rPr>
              <a:t>ОНДЕРИРАНИ КАМАТНИ СТАПКИ И ИЗНОСИ НА СМЕТКОВОДСТВЕНАТА СОСТОЈБА НА ДАДЕНИ КРЕДИТИ И НА ПРИМЕНИ ДЕПОЗИТИ </a:t>
            </a:r>
            <a:r>
              <a:rPr lang="en-US" sz="2000" b="1" i="1" dirty="0" smtClean="0"/>
              <a:t/>
            </a:r>
            <a:br>
              <a:rPr lang="en-US" sz="2000" b="1" i="1" dirty="0" smtClean="0"/>
            </a:br>
            <a:r>
              <a:rPr lang="en-US" sz="3200" u="sng" dirty="0" smtClean="0">
                <a:latin typeface="Tahoma" pitchFamily="34" charset="0"/>
                <a:cs typeface="Tahoma" pitchFamily="34" charset="0"/>
              </a:rPr>
              <a:t/>
            </a:r>
            <a:br>
              <a:rPr lang="en-US" sz="3200" u="sng" dirty="0" smtClean="0">
                <a:latin typeface="Tahoma" pitchFamily="34" charset="0"/>
                <a:cs typeface="Tahoma" pitchFamily="34" charset="0"/>
              </a:rPr>
            </a:br>
            <a:endParaRPr lang="en-US" sz="3200" u="sng" dirty="0" smtClean="0">
              <a:latin typeface="Tahoma" pitchFamily="34" charset="0"/>
              <a:cs typeface="Tahoma" pitchFamily="34" charset="0"/>
            </a:endParaRPr>
          </a:p>
        </p:txBody>
      </p:sp>
      <p:sp>
        <p:nvSpPr>
          <p:cNvPr id="3076" name="Slide Number Placeholder 3"/>
          <p:cNvSpPr>
            <a:spLocks noGrp="1"/>
          </p:cNvSpPr>
          <p:nvPr>
            <p:ph type="sldNum" sz="quarter" idx="12"/>
          </p:nvPr>
        </p:nvSpPr>
        <p:spPr>
          <a:xfrm>
            <a:off x="6553200" y="6400799"/>
            <a:ext cx="2133600" cy="320675"/>
          </a:xfrm>
          <a:noFill/>
        </p:spPr>
        <p:txBody>
          <a:bodyPr/>
          <a:lstStyle/>
          <a:p>
            <a:fld id="{F15B87A0-B3BA-4061-A146-956C3B0F9912}" type="slidenum">
              <a:rPr lang="en-US" smtClean="0"/>
              <a:pPr/>
              <a:t>14</a:t>
            </a:fld>
            <a:endParaRPr lang="en-US" dirty="0" smtClean="0"/>
          </a:p>
        </p:txBody>
      </p:sp>
      <p:sp>
        <p:nvSpPr>
          <p:cNvPr id="5" name="Footer Placeholder 4"/>
          <p:cNvSpPr>
            <a:spLocks noGrp="1"/>
          </p:cNvSpPr>
          <p:nvPr>
            <p:ph type="ftr" sz="quarter" idx="11"/>
          </p:nvPr>
        </p:nvSpPr>
        <p:spPr>
          <a:xfrm>
            <a:off x="762000" y="6400799"/>
            <a:ext cx="7543800" cy="320675"/>
          </a:xfrm>
        </p:spPr>
        <p:txBody>
          <a:bodyPr/>
          <a:lstStyle/>
          <a:p>
            <a:pPr>
              <a:defRPr/>
            </a:pPr>
            <a:r>
              <a:rPr lang="ru-RU" sz="1100" i="1" dirty="0" smtClean="0">
                <a:solidFill>
                  <a:srgbClr val="FF0000"/>
                </a:solidFill>
                <a:latin typeface="Tahoma" pitchFamily="34" charset="0"/>
                <a:cs typeface="Tahoma" pitchFamily="34" charset="0"/>
              </a:rPr>
              <a:t>Статистика на каматни стапки на останати депозитни институции</a:t>
            </a:r>
            <a:endParaRPr lang="en-US" sz="1100" i="1" dirty="0">
              <a:solidFill>
                <a:srgbClr val="FF0000"/>
              </a:solidFill>
              <a:latin typeface="Tahoma" pitchFamily="34" charset="0"/>
              <a:cs typeface="Tahoma" pitchFamily="34" charset="0"/>
            </a:endParaRPr>
          </a:p>
        </p:txBody>
      </p:sp>
      <p:sp>
        <p:nvSpPr>
          <p:cNvPr id="8" name="Rectangle 5"/>
          <p:cNvSpPr txBox="1">
            <a:spLocks noChangeArrowheads="1"/>
          </p:cNvSpPr>
          <p:nvPr/>
        </p:nvSpPr>
        <p:spPr bwMode="auto">
          <a:xfrm>
            <a:off x="228600" y="2362200"/>
            <a:ext cx="8610600" cy="3886200"/>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144000" tIns="45720" rIns="91440" bIns="45720" numCol="1" anchor="t" anchorCtr="0" compatLnSpc="1">
            <a:prstTxWarp prst="textNoShape">
              <a:avLst/>
            </a:prstTxWarp>
          </a:bodyPr>
          <a:lstStyle/>
          <a:p>
            <a:endParaRPr lang="en-US" sz="1600" dirty="0" smtClean="0">
              <a:latin typeface="Tahoma" pitchFamily="34" charset="0"/>
              <a:cs typeface="Tahoma" pitchFamily="34" charset="0"/>
            </a:endParaRPr>
          </a:p>
          <a:p>
            <a:pPr algn="just"/>
            <a:r>
              <a:rPr lang="mk-MK" sz="1600" dirty="0" smtClean="0">
                <a:latin typeface="Tahoma" pitchFamily="34" charset="0"/>
                <a:cs typeface="Tahoma" pitchFamily="34" charset="0"/>
              </a:rPr>
              <a:t>Во образецот КС1, останатите депозитни институции потребно е да известат податоци за состојбите и </a:t>
            </a:r>
            <a:r>
              <a:rPr lang="mk-MK" sz="1600" dirty="0" err="1" smtClean="0">
                <a:latin typeface="Tahoma" pitchFamily="34" charset="0"/>
                <a:cs typeface="Tahoma" pitchFamily="34" charset="0"/>
              </a:rPr>
              <a:t>пондерираните</a:t>
            </a:r>
            <a:r>
              <a:rPr lang="mk-MK" sz="1600" dirty="0" smtClean="0">
                <a:latin typeface="Tahoma" pitchFamily="34" charset="0"/>
                <a:cs typeface="Tahoma" pitchFamily="34" charset="0"/>
              </a:rPr>
              <a:t> каматни стапки, согласно вкупната сметководствена состојба на дадени кредити и на примени депозити, за месецот за кој се известува.</a:t>
            </a:r>
            <a:endParaRPr lang="en-US" sz="1600" dirty="0" smtClean="0">
              <a:latin typeface="Tahoma" pitchFamily="34" charset="0"/>
              <a:cs typeface="Tahoma" pitchFamily="34" charset="0"/>
            </a:endParaRPr>
          </a:p>
          <a:p>
            <a:pPr algn="just"/>
            <a:r>
              <a:rPr lang="mk-MK" sz="1600" dirty="0" smtClean="0">
                <a:latin typeface="Tahoma" pitchFamily="34" charset="0"/>
                <a:cs typeface="Tahoma" pitchFamily="34" charset="0"/>
              </a:rPr>
              <a:t> </a:t>
            </a:r>
            <a:endParaRPr lang="en-US" sz="1600" dirty="0" smtClean="0">
              <a:latin typeface="Tahoma" pitchFamily="34" charset="0"/>
              <a:cs typeface="Tahoma" pitchFamily="34" charset="0"/>
            </a:endParaRPr>
          </a:p>
          <a:p>
            <a:pPr algn="just"/>
            <a:r>
              <a:rPr lang="mk-MK" sz="1600" dirty="0" smtClean="0">
                <a:latin typeface="Tahoma" pitchFamily="34" charset="0"/>
                <a:cs typeface="Tahoma" pitchFamily="34" charset="0"/>
              </a:rPr>
              <a:t>Во рамките на образецот, извршена е поделба според следниве критериуми:</a:t>
            </a:r>
          </a:p>
          <a:p>
            <a:pPr algn="just"/>
            <a:endParaRPr lang="en-US" sz="1600" dirty="0" smtClean="0">
              <a:solidFill>
                <a:schemeClr val="tx2">
                  <a:lumMod val="60000"/>
                  <a:lumOff val="40000"/>
                </a:schemeClr>
              </a:solidFill>
              <a:latin typeface="Tahoma" pitchFamily="34" charset="0"/>
              <a:cs typeface="Tahoma" pitchFamily="34" charset="0"/>
            </a:endParaRPr>
          </a:p>
          <a:p>
            <a:pPr lvl="0" algn="just">
              <a:buFont typeface="Wingdings" pitchFamily="2" charset="2"/>
              <a:buChar char="Ø"/>
            </a:pPr>
            <a:r>
              <a:rPr lang="mk-MK" sz="1600" b="1" dirty="0" smtClean="0">
                <a:solidFill>
                  <a:schemeClr val="tx2">
                    <a:lumMod val="60000"/>
                    <a:lumOff val="40000"/>
                  </a:schemeClr>
                </a:solidFill>
                <a:latin typeface="Tahoma" pitchFamily="34" charset="0"/>
                <a:cs typeface="Tahoma" pitchFamily="34" charset="0"/>
              </a:rPr>
              <a:t>секторска припадност;</a:t>
            </a:r>
            <a:endParaRPr lang="en-US" sz="1600" b="1" dirty="0" smtClean="0">
              <a:solidFill>
                <a:schemeClr val="tx2">
                  <a:lumMod val="60000"/>
                  <a:lumOff val="40000"/>
                </a:schemeClr>
              </a:solidFill>
              <a:latin typeface="Tahoma" pitchFamily="34" charset="0"/>
              <a:cs typeface="Tahoma" pitchFamily="34" charset="0"/>
            </a:endParaRPr>
          </a:p>
          <a:p>
            <a:pPr lvl="0" algn="just">
              <a:buFont typeface="Wingdings" pitchFamily="2" charset="2"/>
              <a:buChar char="Ø"/>
            </a:pPr>
            <a:r>
              <a:rPr lang="mk-MK" sz="1600" b="1" dirty="0" smtClean="0">
                <a:solidFill>
                  <a:schemeClr val="tx2">
                    <a:lumMod val="60000"/>
                    <a:lumOff val="40000"/>
                  </a:schemeClr>
                </a:solidFill>
                <a:latin typeface="Tahoma" pitchFamily="34" charset="0"/>
                <a:cs typeface="Tahoma" pitchFamily="34" charset="0"/>
              </a:rPr>
              <a:t>намена на кредитите на домаќинствата; </a:t>
            </a:r>
            <a:endParaRPr lang="en-US" sz="1600" b="1" dirty="0" smtClean="0">
              <a:solidFill>
                <a:schemeClr val="tx2">
                  <a:lumMod val="60000"/>
                  <a:lumOff val="40000"/>
                </a:schemeClr>
              </a:solidFill>
              <a:latin typeface="Tahoma" pitchFamily="34" charset="0"/>
              <a:cs typeface="Tahoma" pitchFamily="34" charset="0"/>
            </a:endParaRPr>
          </a:p>
          <a:p>
            <a:pPr lvl="0" algn="just">
              <a:buFont typeface="Wingdings" pitchFamily="2" charset="2"/>
              <a:buChar char="Ø"/>
            </a:pPr>
            <a:r>
              <a:rPr lang="mk-MK" sz="1600" b="1" dirty="0" smtClean="0">
                <a:solidFill>
                  <a:schemeClr val="tx2">
                    <a:lumMod val="60000"/>
                    <a:lumOff val="40000"/>
                  </a:schemeClr>
                </a:solidFill>
                <a:latin typeface="Tahoma" pitchFamily="34" charset="0"/>
                <a:cs typeface="Tahoma" pitchFamily="34" charset="0"/>
              </a:rPr>
              <a:t>оригинална </a:t>
            </a:r>
            <a:r>
              <a:rPr lang="mk-MK" sz="1600" b="1" dirty="0" err="1" smtClean="0">
                <a:solidFill>
                  <a:schemeClr val="tx2">
                    <a:lumMod val="60000"/>
                    <a:lumOff val="40000"/>
                  </a:schemeClr>
                </a:solidFill>
                <a:latin typeface="Tahoma" pitchFamily="34" charset="0"/>
                <a:cs typeface="Tahoma" pitchFamily="34" charset="0"/>
              </a:rPr>
              <a:t>рочност</a:t>
            </a:r>
            <a:r>
              <a:rPr lang="mk-MK" sz="1600" b="1" dirty="0" smtClean="0">
                <a:solidFill>
                  <a:schemeClr val="tx2">
                    <a:lumMod val="60000"/>
                    <a:lumOff val="40000"/>
                  </a:schemeClr>
                </a:solidFill>
                <a:latin typeface="Tahoma" pitchFamily="34" charset="0"/>
                <a:cs typeface="Tahoma" pitchFamily="34" charset="0"/>
              </a:rPr>
              <a:t> на </a:t>
            </a:r>
            <a:r>
              <a:rPr lang="mk-MK" sz="1600" b="1" dirty="0" err="1" smtClean="0">
                <a:solidFill>
                  <a:schemeClr val="tx2">
                    <a:lumMod val="60000"/>
                    <a:lumOff val="40000"/>
                  </a:schemeClr>
                </a:solidFill>
                <a:latin typeface="Tahoma" pitchFamily="34" charset="0"/>
                <a:cs typeface="Tahoma" pitchFamily="34" charset="0"/>
              </a:rPr>
              <a:t>доспевање</a:t>
            </a:r>
            <a:r>
              <a:rPr lang="mk-MK" sz="1600" b="1" dirty="0" smtClean="0">
                <a:solidFill>
                  <a:schemeClr val="tx2">
                    <a:lumMod val="60000"/>
                    <a:lumOff val="40000"/>
                  </a:schemeClr>
                </a:solidFill>
                <a:latin typeface="Tahoma" pitchFamily="34" charset="0"/>
                <a:cs typeface="Tahoma" pitchFamily="34" charset="0"/>
              </a:rPr>
              <a:t> и</a:t>
            </a:r>
            <a:endParaRPr lang="en-US" sz="1600" b="1" dirty="0" smtClean="0">
              <a:solidFill>
                <a:schemeClr val="tx2">
                  <a:lumMod val="60000"/>
                  <a:lumOff val="40000"/>
                </a:schemeClr>
              </a:solidFill>
              <a:latin typeface="Tahoma" pitchFamily="34" charset="0"/>
              <a:cs typeface="Tahoma" pitchFamily="34" charset="0"/>
            </a:endParaRPr>
          </a:p>
          <a:p>
            <a:pPr lvl="0" algn="just">
              <a:buFont typeface="Wingdings" pitchFamily="2" charset="2"/>
              <a:buChar char="Ø"/>
            </a:pPr>
            <a:r>
              <a:rPr lang="mk-MK" sz="1600" b="1" dirty="0" smtClean="0">
                <a:solidFill>
                  <a:schemeClr val="tx2">
                    <a:lumMod val="60000"/>
                    <a:lumOff val="40000"/>
                  </a:schemeClr>
                </a:solidFill>
                <a:latin typeface="Tahoma" pitchFamily="34" charset="0"/>
                <a:cs typeface="Tahoma" pitchFamily="34" charset="0"/>
              </a:rPr>
              <a:t>валута.</a:t>
            </a:r>
            <a:endParaRPr lang="en-US" sz="1600" b="1" dirty="0" smtClean="0">
              <a:solidFill>
                <a:schemeClr val="tx2">
                  <a:lumMod val="60000"/>
                  <a:lumOff val="40000"/>
                </a:schemeClr>
              </a:solidFill>
              <a:latin typeface="Tahoma" pitchFamily="34" charset="0"/>
              <a:cs typeface="Tahoma" pitchFamily="34" charset="0"/>
            </a:endParaRPr>
          </a:p>
          <a:p>
            <a:endParaRPr lang="en-US" sz="1600" dirty="0" smtClean="0"/>
          </a:p>
          <a:p>
            <a:pPr marL="342900" indent="-342900" algn="just">
              <a:buAutoNum type="arabicPeriod"/>
            </a:pPr>
            <a:endParaRPr lang="en-US" sz="1600" dirty="0" smtClean="0">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lang="mk-MK" sz="1600" kern="0" dirty="0" smtClean="0">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kumimoji="0" lang="mk-MK" sz="1600" b="0" i="0" u="none" strike="noStrike" kern="0" cap="none" spc="0" normalizeH="0" baseline="0" noProof="0" dirty="0" smtClean="0">
              <a:ln>
                <a:noFill/>
              </a:ln>
              <a:solidFill>
                <a:schemeClr val="dk1"/>
              </a:solidFill>
              <a:effectLst/>
              <a:uLnTx/>
              <a:uFillTx/>
              <a:latin typeface="Tahoma" pitchFamily="34" charset="0"/>
              <a:ea typeface="+mn-ea"/>
              <a:cs typeface="Tahoma" pitchFamily="34" charset="0"/>
            </a:endParaRPr>
          </a:p>
        </p:txBody>
      </p:sp>
    </p:spTree>
  </p:cSld>
  <p:clrMapOvr>
    <a:masterClrMapping/>
  </p:clrMapOvr>
  <p:transition>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152400" y="838200"/>
            <a:ext cx="8991600" cy="838200"/>
          </a:xfrm>
          <a:noFill/>
        </p:spPr>
        <p:txBody>
          <a:bodyPr/>
          <a:lstStyle/>
          <a:p>
            <a:pPr eaLnBrk="1" hangingPunct="1"/>
            <a:r>
              <a:rPr lang="mk-MK" sz="3200" u="sng" dirty="0" smtClean="0">
                <a:latin typeface="Tahoma" pitchFamily="34" charset="0"/>
                <a:cs typeface="Tahoma" pitchFamily="34" charset="0"/>
              </a:rPr>
              <a:t>   </a:t>
            </a:r>
            <a:br>
              <a:rPr lang="mk-MK" sz="3200" u="sng" dirty="0" smtClean="0">
                <a:latin typeface="Tahoma" pitchFamily="34" charset="0"/>
                <a:cs typeface="Tahoma" pitchFamily="34" charset="0"/>
              </a:rPr>
            </a:br>
            <a:r>
              <a:rPr lang="mk-MK" sz="3200" u="sng" dirty="0" smtClean="0">
                <a:latin typeface="Tahoma" pitchFamily="34" charset="0"/>
                <a:cs typeface="Tahoma" pitchFamily="34" charset="0"/>
              </a:rPr>
              <a:t/>
            </a:r>
            <a:br>
              <a:rPr lang="mk-MK" sz="3200" u="sng" dirty="0" smtClean="0">
                <a:latin typeface="Tahoma" pitchFamily="34" charset="0"/>
                <a:cs typeface="Tahoma" pitchFamily="34" charset="0"/>
              </a:rPr>
            </a:br>
            <a:r>
              <a:rPr lang="mk-MK" sz="1800" b="1" dirty="0" smtClean="0">
                <a:latin typeface="Tahoma" pitchFamily="34" charset="0"/>
                <a:cs typeface="Tahoma" pitchFamily="34" charset="0"/>
              </a:rPr>
              <a:t> </a:t>
            </a:r>
            <a:r>
              <a:rPr lang="mk-MK" sz="1800" b="1" dirty="0" smtClean="0">
                <a:latin typeface="Tahoma" pitchFamily="34" charset="0"/>
                <a:cs typeface="Tahoma" pitchFamily="34" charset="0"/>
              </a:rPr>
              <a:t>Образец </a:t>
            </a:r>
            <a:r>
              <a:rPr lang="mk-MK" sz="1800" b="1" dirty="0" smtClean="0">
                <a:latin typeface="Tahoma" pitchFamily="34" charset="0"/>
                <a:cs typeface="Tahoma" pitchFamily="34" charset="0"/>
              </a:rPr>
              <a:t>КС2: </a:t>
            </a:r>
            <a:r>
              <a:rPr lang="ru-RU" sz="1800" b="1" dirty="0" smtClean="0">
                <a:latin typeface="Tahoma" pitchFamily="34" charset="0"/>
                <a:cs typeface="Tahoma" pitchFamily="34" charset="0"/>
              </a:rPr>
              <a:t>ПОНДЕРИРАНИ КАМАТНИ СТАПКИ И ИЗНОСИ НА НОВООДОБРЕНИ КРЕДИТИ И НА НОВОПРИМЕНИ ДЕПОЗИТИ </a:t>
            </a:r>
            <a:r>
              <a:rPr lang="en-US" sz="2000" b="1" i="1" dirty="0" smtClean="0"/>
              <a:t/>
            </a:r>
            <a:br>
              <a:rPr lang="en-US" sz="2000" b="1" i="1" dirty="0" smtClean="0"/>
            </a:br>
            <a:r>
              <a:rPr lang="en-US" sz="3200" u="sng" dirty="0" smtClean="0">
                <a:latin typeface="Tahoma" pitchFamily="34" charset="0"/>
                <a:cs typeface="Tahoma" pitchFamily="34" charset="0"/>
              </a:rPr>
              <a:t/>
            </a:r>
            <a:br>
              <a:rPr lang="en-US" sz="3200" u="sng" dirty="0" smtClean="0">
                <a:latin typeface="Tahoma" pitchFamily="34" charset="0"/>
                <a:cs typeface="Tahoma" pitchFamily="34" charset="0"/>
              </a:rPr>
            </a:br>
            <a:endParaRPr lang="en-US" sz="3200" u="sng" dirty="0" smtClean="0">
              <a:latin typeface="Tahoma" pitchFamily="34" charset="0"/>
              <a:cs typeface="Tahoma" pitchFamily="34" charset="0"/>
            </a:endParaRPr>
          </a:p>
        </p:txBody>
      </p:sp>
      <p:sp>
        <p:nvSpPr>
          <p:cNvPr id="3076" name="Slide Number Placeholder 3"/>
          <p:cNvSpPr>
            <a:spLocks noGrp="1"/>
          </p:cNvSpPr>
          <p:nvPr>
            <p:ph type="sldNum" sz="quarter" idx="12"/>
          </p:nvPr>
        </p:nvSpPr>
        <p:spPr>
          <a:xfrm>
            <a:off x="6553200" y="6400799"/>
            <a:ext cx="2133600" cy="320675"/>
          </a:xfrm>
          <a:noFill/>
        </p:spPr>
        <p:txBody>
          <a:bodyPr/>
          <a:lstStyle/>
          <a:p>
            <a:fld id="{F15B87A0-B3BA-4061-A146-956C3B0F9912}" type="slidenum">
              <a:rPr lang="en-US" smtClean="0"/>
              <a:pPr/>
              <a:t>15</a:t>
            </a:fld>
            <a:endParaRPr lang="en-US" dirty="0" smtClean="0"/>
          </a:p>
        </p:txBody>
      </p:sp>
      <p:sp>
        <p:nvSpPr>
          <p:cNvPr id="5" name="Footer Placeholder 4"/>
          <p:cNvSpPr>
            <a:spLocks noGrp="1"/>
          </p:cNvSpPr>
          <p:nvPr>
            <p:ph type="ftr" sz="quarter" idx="11"/>
          </p:nvPr>
        </p:nvSpPr>
        <p:spPr>
          <a:xfrm>
            <a:off x="762000" y="6400799"/>
            <a:ext cx="7543800" cy="320675"/>
          </a:xfrm>
        </p:spPr>
        <p:txBody>
          <a:bodyPr/>
          <a:lstStyle/>
          <a:p>
            <a:pPr>
              <a:defRPr/>
            </a:pPr>
            <a:r>
              <a:rPr lang="ru-RU" sz="1100" i="1" dirty="0" smtClean="0">
                <a:solidFill>
                  <a:srgbClr val="FF0000"/>
                </a:solidFill>
                <a:latin typeface="Tahoma" pitchFamily="34" charset="0"/>
                <a:cs typeface="Tahoma" pitchFamily="34" charset="0"/>
              </a:rPr>
              <a:t>Статистика на каматни стапки на останати депозитни институции</a:t>
            </a:r>
            <a:endParaRPr lang="en-US" sz="1100" i="1" dirty="0">
              <a:solidFill>
                <a:srgbClr val="FF0000"/>
              </a:solidFill>
              <a:latin typeface="Tahoma" pitchFamily="34" charset="0"/>
              <a:cs typeface="Tahoma" pitchFamily="34" charset="0"/>
            </a:endParaRPr>
          </a:p>
        </p:txBody>
      </p:sp>
      <p:sp>
        <p:nvSpPr>
          <p:cNvPr id="8" name="Rectangle 5"/>
          <p:cNvSpPr txBox="1">
            <a:spLocks noChangeArrowheads="1"/>
          </p:cNvSpPr>
          <p:nvPr/>
        </p:nvSpPr>
        <p:spPr bwMode="auto">
          <a:xfrm>
            <a:off x="228600" y="1905000"/>
            <a:ext cx="8610600" cy="4343400"/>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144000" tIns="45720" rIns="91440" bIns="45720" numCol="1" anchor="t" anchorCtr="0" compatLnSpc="1">
            <a:prstTxWarp prst="textNoShape">
              <a:avLst/>
            </a:prstTxWarp>
          </a:bodyPr>
          <a:lstStyle/>
          <a:p>
            <a:endParaRPr lang="en-US" sz="1600" dirty="0" smtClean="0">
              <a:latin typeface="Tahoma" pitchFamily="34" charset="0"/>
              <a:cs typeface="Tahoma" pitchFamily="34" charset="0"/>
            </a:endParaRPr>
          </a:p>
          <a:p>
            <a:pPr algn="just"/>
            <a:r>
              <a:rPr lang="mk-MK" sz="1600" dirty="0" smtClean="0">
                <a:latin typeface="Tahoma" pitchFamily="34" charset="0"/>
                <a:cs typeface="Tahoma" pitchFamily="34" charset="0"/>
              </a:rPr>
              <a:t>Во образецот КС2, останатите депозитни институциите потребно е да известат податоци за состојбите и </a:t>
            </a:r>
            <a:r>
              <a:rPr lang="mk-MK" sz="1600" dirty="0" err="1" smtClean="0">
                <a:latin typeface="Tahoma" pitchFamily="34" charset="0"/>
                <a:cs typeface="Tahoma" pitchFamily="34" charset="0"/>
              </a:rPr>
              <a:t>пондерираните</a:t>
            </a:r>
            <a:r>
              <a:rPr lang="mk-MK" sz="1600" dirty="0" smtClean="0">
                <a:latin typeface="Tahoma" pitchFamily="34" charset="0"/>
                <a:cs typeface="Tahoma" pitchFamily="34" charset="0"/>
              </a:rPr>
              <a:t> каматни стапки на </a:t>
            </a:r>
            <a:r>
              <a:rPr lang="mk-MK" sz="1600" dirty="0" err="1" smtClean="0">
                <a:latin typeface="Tahoma" pitchFamily="34" charset="0"/>
                <a:cs typeface="Tahoma" pitchFamily="34" charset="0"/>
              </a:rPr>
              <a:t>новодоговорените</a:t>
            </a:r>
            <a:r>
              <a:rPr lang="mk-MK" sz="1600" dirty="0" smtClean="0">
                <a:latin typeface="Tahoma" pitchFamily="34" charset="0"/>
                <a:cs typeface="Tahoma" pitchFamily="34" charset="0"/>
              </a:rPr>
              <a:t> активности за дадените кредити и за примените депозити, за месецот за кој се известува.</a:t>
            </a:r>
            <a:endParaRPr lang="en-US" sz="1600" dirty="0" smtClean="0">
              <a:latin typeface="Tahoma" pitchFamily="34" charset="0"/>
              <a:cs typeface="Tahoma" pitchFamily="34" charset="0"/>
            </a:endParaRPr>
          </a:p>
          <a:p>
            <a:pPr algn="just"/>
            <a:r>
              <a:rPr lang="mk-MK" sz="1600" dirty="0" smtClean="0">
                <a:latin typeface="Tahoma" pitchFamily="34" charset="0"/>
                <a:cs typeface="Tahoma" pitchFamily="34" charset="0"/>
              </a:rPr>
              <a:t> </a:t>
            </a:r>
            <a:endParaRPr lang="en-US" sz="1600" dirty="0" smtClean="0">
              <a:latin typeface="Tahoma" pitchFamily="34" charset="0"/>
              <a:cs typeface="Tahoma" pitchFamily="34" charset="0"/>
            </a:endParaRPr>
          </a:p>
          <a:p>
            <a:pPr algn="just"/>
            <a:r>
              <a:rPr lang="mk-MK" sz="1600" dirty="0" smtClean="0">
                <a:latin typeface="Tahoma" pitchFamily="34" charset="0"/>
                <a:cs typeface="Tahoma" pitchFamily="34" charset="0"/>
              </a:rPr>
              <a:t>Во рамките на сите делови, извршена е поделба според следниве критериуми:</a:t>
            </a:r>
          </a:p>
          <a:p>
            <a:endParaRPr lang="en-US" sz="1600" dirty="0" smtClean="0">
              <a:latin typeface="Tahoma" pitchFamily="34" charset="0"/>
              <a:cs typeface="Tahoma" pitchFamily="34" charset="0"/>
            </a:endParaRPr>
          </a:p>
          <a:p>
            <a:pPr lvl="0">
              <a:buFont typeface="Wingdings" pitchFamily="2" charset="2"/>
              <a:buChar char="Ø"/>
            </a:pPr>
            <a:r>
              <a:rPr lang="mk-MK" sz="1600" b="1" dirty="0" smtClean="0">
                <a:solidFill>
                  <a:schemeClr val="tx2">
                    <a:lumMod val="60000"/>
                    <a:lumOff val="40000"/>
                  </a:schemeClr>
                </a:solidFill>
                <a:latin typeface="Tahoma" pitchFamily="34" charset="0"/>
                <a:cs typeface="Tahoma" pitchFamily="34" charset="0"/>
              </a:rPr>
              <a:t>секторска припадност;</a:t>
            </a:r>
            <a:endParaRPr lang="en-US" sz="1600" b="1" dirty="0" smtClean="0">
              <a:solidFill>
                <a:schemeClr val="tx2">
                  <a:lumMod val="60000"/>
                  <a:lumOff val="40000"/>
                </a:schemeClr>
              </a:solidFill>
              <a:latin typeface="Tahoma" pitchFamily="34" charset="0"/>
              <a:cs typeface="Tahoma" pitchFamily="34" charset="0"/>
            </a:endParaRPr>
          </a:p>
          <a:p>
            <a:pPr lvl="0">
              <a:buFont typeface="Wingdings" pitchFamily="2" charset="2"/>
              <a:buChar char="Ø"/>
            </a:pPr>
            <a:r>
              <a:rPr lang="mk-MK" sz="1600" b="1" dirty="0" smtClean="0">
                <a:solidFill>
                  <a:schemeClr val="tx2">
                    <a:lumMod val="60000"/>
                    <a:lumOff val="40000"/>
                  </a:schemeClr>
                </a:solidFill>
                <a:latin typeface="Tahoma" pitchFamily="34" charset="0"/>
                <a:cs typeface="Tahoma" pitchFamily="34" charset="0"/>
              </a:rPr>
              <a:t>намена на кредитите на домаќинствата;</a:t>
            </a:r>
            <a:endParaRPr lang="en-US" sz="1600" b="1" dirty="0" smtClean="0">
              <a:solidFill>
                <a:schemeClr val="tx2">
                  <a:lumMod val="60000"/>
                  <a:lumOff val="40000"/>
                </a:schemeClr>
              </a:solidFill>
              <a:latin typeface="Tahoma" pitchFamily="34" charset="0"/>
              <a:cs typeface="Tahoma" pitchFamily="34" charset="0"/>
            </a:endParaRPr>
          </a:p>
          <a:p>
            <a:pPr lvl="0">
              <a:buFont typeface="Wingdings" pitchFamily="2" charset="2"/>
              <a:buChar char="Ø"/>
            </a:pPr>
            <a:r>
              <a:rPr lang="mk-MK" sz="1600" b="1" dirty="0" smtClean="0">
                <a:solidFill>
                  <a:schemeClr val="tx2">
                    <a:lumMod val="60000"/>
                    <a:lumOff val="40000"/>
                  </a:schemeClr>
                </a:solidFill>
                <a:latin typeface="Tahoma" pitchFamily="34" charset="0"/>
                <a:cs typeface="Tahoma" pitchFamily="34" charset="0"/>
              </a:rPr>
              <a:t>висина на дадени кредити на </a:t>
            </a:r>
            <a:r>
              <a:rPr lang="mk-MK" sz="1600" b="1" dirty="0" err="1" smtClean="0">
                <a:solidFill>
                  <a:schemeClr val="tx2">
                    <a:lumMod val="60000"/>
                    <a:lumOff val="40000"/>
                  </a:schemeClr>
                </a:solidFill>
                <a:latin typeface="Tahoma" pitchFamily="34" charset="0"/>
                <a:cs typeface="Tahoma" pitchFamily="34" charset="0"/>
              </a:rPr>
              <a:t>нефинансиски</a:t>
            </a:r>
            <a:r>
              <a:rPr lang="mk-MK" sz="1600" b="1" dirty="0" smtClean="0">
                <a:solidFill>
                  <a:schemeClr val="tx2">
                    <a:lumMod val="60000"/>
                    <a:lumOff val="40000"/>
                  </a:schemeClr>
                </a:solidFill>
                <a:latin typeface="Tahoma" pitchFamily="34" charset="0"/>
                <a:cs typeface="Tahoma" pitchFamily="34" charset="0"/>
              </a:rPr>
              <a:t> институции; </a:t>
            </a:r>
            <a:endParaRPr lang="en-US" sz="1600" b="1" dirty="0" smtClean="0">
              <a:solidFill>
                <a:schemeClr val="tx2">
                  <a:lumMod val="60000"/>
                  <a:lumOff val="40000"/>
                </a:schemeClr>
              </a:solidFill>
              <a:latin typeface="Tahoma" pitchFamily="34" charset="0"/>
              <a:cs typeface="Tahoma" pitchFamily="34" charset="0"/>
            </a:endParaRPr>
          </a:p>
          <a:p>
            <a:pPr lvl="0">
              <a:buFont typeface="Wingdings" pitchFamily="2" charset="2"/>
              <a:buChar char="Ø"/>
            </a:pPr>
            <a:r>
              <a:rPr lang="mk-MK" sz="1600" b="1" dirty="0" smtClean="0">
                <a:solidFill>
                  <a:schemeClr val="tx2">
                    <a:lumMod val="60000"/>
                    <a:lumOff val="40000"/>
                  </a:schemeClr>
                </a:solidFill>
                <a:latin typeface="Tahoma" pitchFamily="34" charset="0"/>
                <a:cs typeface="Tahoma" pitchFamily="34" charset="0"/>
              </a:rPr>
              <a:t>иницијален период на фиксирање на каматната стапка кај кредитите;</a:t>
            </a:r>
            <a:endParaRPr lang="en-US" sz="1600" b="1" dirty="0" smtClean="0">
              <a:solidFill>
                <a:schemeClr val="tx2">
                  <a:lumMod val="60000"/>
                  <a:lumOff val="40000"/>
                </a:schemeClr>
              </a:solidFill>
              <a:latin typeface="Tahoma" pitchFamily="34" charset="0"/>
              <a:cs typeface="Tahoma" pitchFamily="34" charset="0"/>
            </a:endParaRPr>
          </a:p>
          <a:p>
            <a:pPr lvl="0">
              <a:buFont typeface="Wingdings" pitchFamily="2" charset="2"/>
              <a:buChar char="Ø"/>
            </a:pPr>
            <a:r>
              <a:rPr lang="mk-MK" sz="1600" b="1" dirty="0" smtClean="0">
                <a:solidFill>
                  <a:schemeClr val="tx2">
                    <a:lumMod val="60000"/>
                    <a:lumOff val="40000"/>
                  </a:schemeClr>
                </a:solidFill>
                <a:latin typeface="Tahoma" pitchFamily="34" charset="0"/>
                <a:cs typeface="Tahoma" pitchFamily="34" charset="0"/>
              </a:rPr>
              <a:t>оригинална </a:t>
            </a:r>
            <a:r>
              <a:rPr lang="mk-MK" sz="1600" b="1" dirty="0" err="1" smtClean="0">
                <a:solidFill>
                  <a:schemeClr val="tx2">
                    <a:lumMod val="60000"/>
                    <a:lumOff val="40000"/>
                  </a:schemeClr>
                </a:solidFill>
                <a:latin typeface="Tahoma" pitchFamily="34" charset="0"/>
                <a:cs typeface="Tahoma" pitchFamily="34" charset="0"/>
              </a:rPr>
              <a:t>рочност</a:t>
            </a:r>
            <a:r>
              <a:rPr lang="mk-MK" sz="1600" b="1" dirty="0" smtClean="0">
                <a:solidFill>
                  <a:schemeClr val="tx2">
                    <a:lumMod val="60000"/>
                    <a:lumOff val="40000"/>
                  </a:schemeClr>
                </a:solidFill>
                <a:latin typeface="Tahoma" pitchFamily="34" charset="0"/>
                <a:cs typeface="Tahoma" pitchFamily="34" charset="0"/>
              </a:rPr>
              <a:t> на </a:t>
            </a:r>
            <a:r>
              <a:rPr lang="mk-MK" sz="1600" b="1" dirty="0" err="1" smtClean="0">
                <a:solidFill>
                  <a:schemeClr val="tx2">
                    <a:lumMod val="60000"/>
                    <a:lumOff val="40000"/>
                  </a:schemeClr>
                </a:solidFill>
                <a:latin typeface="Tahoma" pitchFamily="34" charset="0"/>
                <a:cs typeface="Tahoma" pitchFamily="34" charset="0"/>
              </a:rPr>
              <a:t>доспевање</a:t>
            </a:r>
            <a:r>
              <a:rPr lang="mk-MK" sz="1600" b="1" dirty="0" smtClean="0">
                <a:solidFill>
                  <a:schemeClr val="tx2">
                    <a:lumMod val="60000"/>
                    <a:lumOff val="40000"/>
                  </a:schemeClr>
                </a:solidFill>
                <a:latin typeface="Tahoma" pitchFamily="34" charset="0"/>
                <a:cs typeface="Tahoma" pitchFamily="34" charset="0"/>
              </a:rPr>
              <a:t> кај депозитите и</a:t>
            </a:r>
            <a:endParaRPr lang="en-US" sz="1600" b="1" dirty="0" smtClean="0">
              <a:solidFill>
                <a:schemeClr val="tx2">
                  <a:lumMod val="60000"/>
                  <a:lumOff val="40000"/>
                </a:schemeClr>
              </a:solidFill>
              <a:latin typeface="Tahoma" pitchFamily="34" charset="0"/>
              <a:cs typeface="Tahoma" pitchFamily="34" charset="0"/>
            </a:endParaRPr>
          </a:p>
          <a:p>
            <a:pPr lvl="0">
              <a:buFont typeface="Wingdings" pitchFamily="2" charset="2"/>
              <a:buChar char="Ø"/>
            </a:pPr>
            <a:r>
              <a:rPr lang="mk-MK" sz="1600" b="1" dirty="0" smtClean="0">
                <a:solidFill>
                  <a:schemeClr val="tx2">
                    <a:lumMod val="60000"/>
                    <a:lumOff val="40000"/>
                  </a:schemeClr>
                </a:solidFill>
                <a:latin typeface="Tahoma" pitchFamily="34" charset="0"/>
                <a:cs typeface="Tahoma" pitchFamily="34" charset="0"/>
              </a:rPr>
              <a:t>валута.</a:t>
            </a:r>
            <a:endParaRPr lang="en-US" sz="1600" b="1" dirty="0" smtClean="0">
              <a:solidFill>
                <a:schemeClr val="tx2">
                  <a:lumMod val="60000"/>
                  <a:lumOff val="40000"/>
                </a:schemeClr>
              </a:solidFill>
              <a:latin typeface="Tahoma" pitchFamily="34" charset="0"/>
              <a:cs typeface="Tahoma" pitchFamily="34" charset="0"/>
            </a:endParaRPr>
          </a:p>
          <a:p>
            <a:endParaRPr lang="en-US" sz="1600" dirty="0" smtClean="0"/>
          </a:p>
          <a:p>
            <a:pPr marL="342900" indent="-342900" algn="just">
              <a:buAutoNum type="arabicPeriod"/>
            </a:pPr>
            <a:endParaRPr lang="en-US" sz="1600" dirty="0" smtClean="0">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lang="mk-MK" sz="1600" kern="0" dirty="0" smtClean="0">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kumimoji="0" lang="mk-MK" sz="1600" b="0" i="0" u="none" strike="noStrike" kern="0" cap="none" spc="0" normalizeH="0" baseline="0" noProof="0" dirty="0" smtClean="0">
              <a:ln>
                <a:noFill/>
              </a:ln>
              <a:solidFill>
                <a:schemeClr val="dk1"/>
              </a:solidFill>
              <a:effectLst/>
              <a:uLnTx/>
              <a:uFillTx/>
              <a:latin typeface="Tahoma" pitchFamily="34" charset="0"/>
              <a:ea typeface="+mn-ea"/>
              <a:cs typeface="Tahoma" pitchFamily="34" charset="0"/>
            </a:endParaRPr>
          </a:p>
        </p:txBody>
      </p:sp>
    </p:spTree>
  </p:cSld>
  <p:clrMapOvr>
    <a:masterClrMapping/>
  </p:clrMapOvr>
  <p:transition>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152400" y="838200"/>
            <a:ext cx="8991600" cy="838200"/>
          </a:xfrm>
          <a:noFill/>
        </p:spPr>
        <p:txBody>
          <a:bodyPr/>
          <a:lstStyle/>
          <a:p>
            <a:pPr eaLnBrk="1" hangingPunct="1"/>
            <a:r>
              <a:rPr lang="mk-MK" sz="3200" u="sng" dirty="0" smtClean="0">
                <a:latin typeface="Tahoma" pitchFamily="34" charset="0"/>
                <a:cs typeface="Tahoma" pitchFamily="34" charset="0"/>
              </a:rPr>
              <a:t>   </a:t>
            </a:r>
            <a:br>
              <a:rPr lang="mk-MK" sz="3200" u="sng" dirty="0" smtClean="0">
                <a:latin typeface="Tahoma" pitchFamily="34" charset="0"/>
                <a:cs typeface="Tahoma" pitchFamily="34" charset="0"/>
              </a:rPr>
            </a:br>
            <a:r>
              <a:rPr lang="mk-MK" sz="3200" u="sng" dirty="0" smtClean="0">
                <a:latin typeface="Tahoma" pitchFamily="34" charset="0"/>
                <a:cs typeface="Tahoma" pitchFamily="34" charset="0"/>
              </a:rPr>
              <a:t/>
            </a:r>
            <a:br>
              <a:rPr lang="mk-MK" sz="3200" u="sng" dirty="0" smtClean="0">
                <a:latin typeface="Tahoma" pitchFamily="34" charset="0"/>
                <a:cs typeface="Tahoma" pitchFamily="34" charset="0"/>
              </a:rPr>
            </a:br>
            <a:r>
              <a:rPr lang="mk-MK" sz="1800" b="1" dirty="0" smtClean="0">
                <a:latin typeface="Tahoma" pitchFamily="34" charset="0"/>
                <a:cs typeface="Tahoma" pitchFamily="34" charset="0"/>
              </a:rPr>
              <a:t> </a:t>
            </a:r>
            <a:r>
              <a:rPr lang="ru-RU" sz="1800" b="1" dirty="0" smtClean="0">
                <a:latin typeface="Tahoma" pitchFamily="34" charset="0"/>
                <a:cs typeface="Tahoma" pitchFamily="34" charset="0"/>
              </a:rPr>
              <a:t>Образец КС3: </a:t>
            </a:r>
            <a:r>
              <a:rPr lang="ru-RU" sz="1800" b="1" dirty="0" smtClean="0">
                <a:latin typeface="Tahoma" pitchFamily="34" charset="0"/>
                <a:cs typeface="Tahoma" pitchFamily="34" charset="0"/>
              </a:rPr>
              <a:t>ПОНДЕРИРАНИ КАМАТНИ СТАПКИ И ИЗНОСИ НА НОВООДОБРЕНИ КРЕДИТИ СО ОБЕЗБЕДУВАЊЕ </a:t>
            </a:r>
            <a:r>
              <a:rPr lang="en-US" sz="2000" b="1" i="1" dirty="0" smtClean="0"/>
              <a:t/>
            </a:r>
            <a:br>
              <a:rPr lang="en-US" sz="2000" b="1" i="1" dirty="0" smtClean="0"/>
            </a:br>
            <a:r>
              <a:rPr lang="en-US" sz="3200" u="sng" dirty="0" smtClean="0">
                <a:latin typeface="Tahoma" pitchFamily="34" charset="0"/>
                <a:cs typeface="Tahoma" pitchFamily="34" charset="0"/>
              </a:rPr>
              <a:t/>
            </a:r>
            <a:br>
              <a:rPr lang="en-US" sz="3200" u="sng" dirty="0" smtClean="0">
                <a:latin typeface="Tahoma" pitchFamily="34" charset="0"/>
                <a:cs typeface="Tahoma" pitchFamily="34" charset="0"/>
              </a:rPr>
            </a:br>
            <a:endParaRPr lang="en-US" sz="3200" u="sng" dirty="0" smtClean="0">
              <a:latin typeface="Tahoma" pitchFamily="34" charset="0"/>
              <a:cs typeface="Tahoma" pitchFamily="34" charset="0"/>
            </a:endParaRPr>
          </a:p>
        </p:txBody>
      </p:sp>
      <p:sp>
        <p:nvSpPr>
          <p:cNvPr id="3076" name="Slide Number Placeholder 3"/>
          <p:cNvSpPr>
            <a:spLocks noGrp="1"/>
          </p:cNvSpPr>
          <p:nvPr>
            <p:ph type="sldNum" sz="quarter" idx="12"/>
          </p:nvPr>
        </p:nvSpPr>
        <p:spPr>
          <a:xfrm>
            <a:off x="6553200" y="6400799"/>
            <a:ext cx="2133600" cy="320675"/>
          </a:xfrm>
          <a:noFill/>
        </p:spPr>
        <p:txBody>
          <a:bodyPr/>
          <a:lstStyle/>
          <a:p>
            <a:fld id="{F15B87A0-B3BA-4061-A146-956C3B0F9912}" type="slidenum">
              <a:rPr lang="en-US" smtClean="0"/>
              <a:pPr/>
              <a:t>16</a:t>
            </a:fld>
            <a:endParaRPr lang="en-US" dirty="0" smtClean="0"/>
          </a:p>
        </p:txBody>
      </p:sp>
      <p:sp>
        <p:nvSpPr>
          <p:cNvPr id="5" name="Footer Placeholder 4"/>
          <p:cNvSpPr>
            <a:spLocks noGrp="1"/>
          </p:cNvSpPr>
          <p:nvPr>
            <p:ph type="ftr" sz="quarter" idx="11"/>
          </p:nvPr>
        </p:nvSpPr>
        <p:spPr>
          <a:xfrm>
            <a:off x="762000" y="6400799"/>
            <a:ext cx="7543800" cy="320675"/>
          </a:xfrm>
        </p:spPr>
        <p:txBody>
          <a:bodyPr/>
          <a:lstStyle/>
          <a:p>
            <a:pPr>
              <a:defRPr/>
            </a:pPr>
            <a:r>
              <a:rPr lang="ru-RU" sz="1100" i="1" dirty="0" smtClean="0">
                <a:solidFill>
                  <a:srgbClr val="FF0000"/>
                </a:solidFill>
                <a:latin typeface="Tahoma" pitchFamily="34" charset="0"/>
                <a:cs typeface="Tahoma" pitchFamily="34" charset="0"/>
              </a:rPr>
              <a:t>Статистика на каматни стапки на останати депозитни институции</a:t>
            </a:r>
            <a:endParaRPr lang="en-US" sz="1100" i="1" dirty="0">
              <a:solidFill>
                <a:srgbClr val="FF0000"/>
              </a:solidFill>
              <a:latin typeface="Tahoma" pitchFamily="34" charset="0"/>
              <a:cs typeface="Tahoma" pitchFamily="34" charset="0"/>
            </a:endParaRPr>
          </a:p>
        </p:txBody>
      </p:sp>
      <p:sp>
        <p:nvSpPr>
          <p:cNvPr id="8" name="Rectangle 5"/>
          <p:cNvSpPr txBox="1">
            <a:spLocks noChangeArrowheads="1"/>
          </p:cNvSpPr>
          <p:nvPr/>
        </p:nvSpPr>
        <p:spPr bwMode="auto">
          <a:xfrm>
            <a:off x="228600" y="1752600"/>
            <a:ext cx="8610600" cy="4495800"/>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144000" tIns="45720" rIns="91440" bIns="45720" numCol="1" anchor="t" anchorCtr="0" compatLnSpc="1">
            <a:prstTxWarp prst="textNoShape">
              <a:avLst/>
            </a:prstTxWarp>
          </a:bodyPr>
          <a:lstStyle/>
          <a:p>
            <a:pPr algn="just"/>
            <a:endParaRPr lang="en-US" dirty="0" smtClean="0">
              <a:latin typeface="Tahoma" pitchFamily="34" charset="0"/>
              <a:cs typeface="Tahoma" pitchFamily="34" charset="0"/>
            </a:endParaRPr>
          </a:p>
          <a:p>
            <a:pPr algn="just"/>
            <a:r>
              <a:rPr lang="mk-MK" sz="1600" dirty="0" smtClean="0">
                <a:latin typeface="Tahoma" pitchFamily="34" charset="0"/>
                <a:cs typeface="Tahoma" pitchFamily="34" charset="0"/>
              </a:rPr>
              <a:t>Во образец КС3 останатите депозитни институции потребно е да известат податоци за состојбата и </a:t>
            </a:r>
            <a:r>
              <a:rPr lang="mk-MK" sz="1600" dirty="0" err="1" smtClean="0">
                <a:latin typeface="Tahoma" pitchFamily="34" charset="0"/>
                <a:cs typeface="Tahoma" pitchFamily="34" charset="0"/>
              </a:rPr>
              <a:t>пондерираните</a:t>
            </a:r>
            <a:r>
              <a:rPr lang="mk-MK" sz="1600" dirty="0" smtClean="0">
                <a:latin typeface="Tahoma" pitchFamily="34" charset="0"/>
                <a:cs typeface="Tahoma" pitchFamily="34" charset="0"/>
              </a:rPr>
              <a:t> каматни стапки на </a:t>
            </a:r>
            <a:r>
              <a:rPr lang="mk-MK" sz="1600" dirty="0" err="1" smtClean="0">
                <a:latin typeface="Tahoma" pitchFamily="34" charset="0"/>
                <a:cs typeface="Tahoma" pitchFamily="34" charset="0"/>
              </a:rPr>
              <a:t>новодоговорените</a:t>
            </a:r>
            <a:r>
              <a:rPr lang="mk-MK" sz="1600" dirty="0" smtClean="0">
                <a:latin typeface="Tahoma" pitchFamily="34" charset="0"/>
                <a:cs typeface="Tahoma" pitchFamily="34" charset="0"/>
              </a:rPr>
              <a:t> активности за дадените кредити со обезбедување, за месецот за кој се известува.</a:t>
            </a:r>
            <a:endParaRPr lang="en-US" sz="1600" dirty="0" smtClean="0">
              <a:latin typeface="Tahoma" pitchFamily="34" charset="0"/>
              <a:cs typeface="Tahoma" pitchFamily="34" charset="0"/>
            </a:endParaRPr>
          </a:p>
          <a:p>
            <a:pPr algn="just"/>
            <a:r>
              <a:rPr lang="mk-MK" sz="1600" dirty="0" smtClean="0">
                <a:latin typeface="Tahoma" pitchFamily="34" charset="0"/>
                <a:cs typeface="Tahoma" pitchFamily="34" charset="0"/>
              </a:rPr>
              <a:t> </a:t>
            </a:r>
            <a:endParaRPr lang="en-US" sz="1600" dirty="0" smtClean="0">
              <a:latin typeface="Tahoma" pitchFamily="34" charset="0"/>
              <a:cs typeface="Tahoma" pitchFamily="34" charset="0"/>
            </a:endParaRPr>
          </a:p>
          <a:p>
            <a:pPr algn="just"/>
            <a:r>
              <a:rPr lang="mk-MK" sz="1600" dirty="0" smtClean="0">
                <a:latin typeface="Tahoma" pitchFamily="34" charset="0"/>
                <a:cs typeface="Tahoma" pitchFamily="34" charset="0"/>
              </a:rPr>
              <a:t>Во рамките на сите делови, извршена е поделба според следниве критериуми:</a:t>
            </a:r>
            <a:endParaRPr lang="en-US" sz="1600" dirty="0" smtClean="0">
              <a:latin typeface="Tahoma" pitchFamily="34" charset="0"/>
              <a:cs typeface="Tahoma" pitchFamily="34" charset="0"/>
            </a:endParaRPr>
          </a:p>
          <a:p>
            <a:pPr lvl="0" algn="just"/>
            <a:endParaRPr lang="mk-MK" sz="1600" dirty="0" smtClean="0">
              <a:latin typeface="Tahoma" pitchFamily="34" charset="0"/>
              <a:cs typeface="Tahoma" pitchFamily="34" charset="0"/>
            </a:endParaRPr>
          </a:p>
          <a:p>
            <a:pPr lvl="0" algn="just">
              <a:buFont typeface="Wingdings" pitchFamily="2" charset="2"/>
              <a:buChar char="Ø"/>
            </a:pPr>
            <a:r>
              <a:rPr lang="mk-MK" sz="1600" b="1" dirty="0" smtClean="0">
                <a:solidFill>
                  <a:schemeClr val="tx2">
                    <a:lumMod val="60000"/>
                    <a:lumOff val="40000"/>
                  </a:schemeClr>
                </a:solidFill>
                <a:latin typeface="Tahoma" pitchFamily="34" charset="0"/>
                <a:cs typeface="Tahoma" pitchFamily="34" charset="0"/>
              </a:rPr>
              <a:t>секторска припадност;</a:t>
            </a:r>
            <a:endParaRPr lang="en-US" sz="1600" b="1" dirty="0" smtClean="0">
              <a:solidFill>
                <a:schemeClr val="tx2">
                  <a:lumMod val="60000"/>
                  <a:lumOff val="40000"/>
                </a:schemeClr>
              </a:solidFill>
              <a:latin typeface="Tahoma" pitchFamily="34" charset="0"/>
              <a:cs typeface="Tahoma" pitchFamily="34" charset="0"/>
            </a:endParaRPr>
          </a:p>
          <a:p>
            <a:pPr lvl="0" algn="just">
              <a:buFont typeface="Wingdings" pitchFamily="2" charset="2"/>
              <a:buChar char="Ø"/>
            </a:pPr>
            <a:r>
              <a:rPr lang="mk-MK" sz="1600" b="1" dirty="0" smtClean="0">
                <a:solidFill>
                  <a:schemeClr val="tx2">
                    <a:lumMod val="60000"/>
                    <a:lumOff val="40000"/>
                  </a:schemeClr>
                </a:solidFill>
                <a:latin typeface="Tahoma" pitchFamily="34" charset="0"/>
                <a:cs typeface="Tahoma" pitchFamily="34" charset="0"/>
              </a:rPr>
              <a:t>намена на кредитите на домаќинствата;</a:t>
            </a:r>
            <a:endParaRPr lang="en-US" sz="1600" b="1" dirty="0" smtClean="0">
              <a:solidFill>
                <a:schemeClr val="tx2">
                  <a:lumMod val="60000"/>
                  <a:lumOff val="40000"/>
                </a:schemeClr>
              </a:solidFill>
              <a:latin typeface="Tahoma" pitchFamily="34" charset="0"/>
              <a:cs typeface="Tahoma" pitchFamily="34" charset="0"/>
            </a:endParaRPr>
          </a:p>
          <a:p>
            <a:pPr lvl="0" algn="just">
              <a:buFont typeface="Wingdings" pitchFamily="2" charset="2"/>
              <a:buChar char="Ø"/>
            </a:pPr>
            <a:r>
              <a:rPr lang="mk-MK" sz="1600" b="1" dirty="0" smtClean="0">
                <a:solidFill>
                  <a:schemeClr val="tx2">
                    <a:lumMod val="60000"/>
                    <a:lumOff val="40000"/>
                  </a:schemeClr>
                </a:solidFill>
                <a:latin typeface="Tahoma" pitchFamily="34" charset="0"/>
                <a:cs typeface="Tahoma" pitchFamily="34" charset="0"/>
              </a:rPr>
              <a:t>висина на дадени кредити на </a:t>
            </a:r>
            <a:r>
              <a:rPr lang="mk-MK" sz="1600" b="1" dirty="0" err="1" smtClean="0">
                <a:solidFill>
                  <a:schemeClr val="tx2">
                    <a:lumMod val="60000"/>
                    <a:lumOff val="40000"/>
                  </a:schemeClr>
                </a:solidFill>
                <a:latin typeface="Tahoma" pitchFamily="34" charset="0"/>
                <a:cs typeface="Tahoma" pitchFamily="34" charset="0"/>
              </a:rPr>
              <a:t>нефинансиски</a:t>
            </a:r>
            <a:r>
              <a:rPr lang="mk-MK" sz="1600" b="1" dirty="0" smtClean="0">
                <a:solidFill>
                  <a:schemeClr val="tx2">
                    <a:lumMod val="60000"/>
                    <a:lumOff val="40000"/>
                  </a:schemeClr>
                </a:solidFill>
                <a:latin typeface="Tahoma" pitchFamily="34" charset="0"/>
                <a:cs typeface="Tahoma" pitchFamily="34" charset="0"/>
              </a:rPr>
              <a:t> институции;</a:t>
            </a:r>
            <a:endParaRPr lang="en-US" sz="1600" b="1" dirty="0" smtClean="0">
              <a:solidFill>
                <a:schemeClr val="tx2">
                  <a:lumMod val="60000"/>
                  <a:lumOff val="40000"/>
                </a:schemeClr>
              </a:solidFill>
              <a:latin typeface="Tahoma" pitchFamily="34" charset="0"/>
              <a:cs typeface="Tahoma" pitchFamily="34" charset="0"/>
            </a:endParaRPr>
          </a:p>
          <a:p>
            <a:pPr lvl="0" algn="just">
              <a:buFont typeface="Wingdings" pitchFamily="2" charset="2"/>
              <a:buChar char="Ø"/>
            </a:pPr>
            <a:r>
              <a:rPr lang="mk-MK" sz="1600" b="1" dirty="0" smtClean="0">
                <a:solidFill>
                  <a:schemeClr val="tx2">
                    <a:lumMod val="60000"/>
                    <a:lumOff val="40000"/>
                  </a:schemeClr>
                </a:solidFill>
                <a:latin typeface="Tahoma" pitchFamily="34" charset="0"/>
                <a:cs typeface="Tahoma" pitchFamily="34" charset="0"/>
              </a:rPr>
              <a:t>иницијален период на фиксирање на каматната стапка кај кредитите и</a:t>
            </a:r>
            <a:endParaRPr lang="en-US" sz="1600" b="1" dirty="0" smtClean="0">
              <a:solidFill>
                <a:schemeClr val="tx2">
                  <a:lumMod val="60000"/>
                  <a:lumOff val="40000"/>
                </a:schemeClr>
              </a:solidFill>
              <a:latin typeface="Tahoma" pitchFamily="34" charset="0"/>
              <a:cs typeface="Tahoma" pitchFamily="34" charset="0"/>
            </a:endParaRPr>
          </a:p>
          <a:p>
            <a:pPr lvl="0" algn="just">
              <a:buFont typeface="Wingdings" pitchFamily="2" charset="2"/>
              <a:buChar char="Ø"/>
            </a:pPr>
            <a:r>
              <a:rPr lang="mk-MK" sz="1600" b="1" dirty="0" smtClean="0">
                <a:solidFill>
                  <a:schemeClr val="tx2">
                    <a:lumMod val="60000"/>
                    <a:lumOff val="40000"/>
                  </a:schemeClr>
                </a:solidFill>
                <a:latin typeface="Tahoma" pitchFamily="34" charset="0"/>
                <a:cs typeface="Tahoma" pitchFamily="34" charset="0"/>
              </a:rPr>
              <a:t>валута.</a:t>
            </a:r>
            <a:endParaRPr lang="en-US" sz="1600" b="1" dirty="0" smtClean="0">
              <a:solidFill>
                <a:schemeClr val="tx2">
                  <a:lumMod val="60000"/>
                  <a:lumOff val="40000"/>
                </a:schemeClr>
              </a:solidFill>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lang="mk-MK" sz="1600" kern="0" dirty="0" smtClean="0">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kumimoji="0" lang="mk-MK" sz="1600" b="0" i="0" u="none" strike="noStrike" kern="0" cap="none" spc="0" normalizeH="0" baseline="0" noProof="0" dirty="0" smtClean="0">
              <a:ln>
                <a:noFill/>
              </a:ln>
              <a:solidFill>
                <a:schemeClr val="dk1"/>
              </a:solidFill>
              <a:effectLst/>
              <a:uLnTx/>
              <a:uFillTx/>
              <a:latin typeface="Tahoma" pitchFamily="34" charset="0"/>
              <a:cs typeface="Tahoma" pitchFamily="34" charset="0"/>
            </a:endParaRPr>
          </a:p>
        </p:txBody>
      </p:sp>
    </p:spTree>
  </p:cSld>
  <p:clrMapOvr>
    <a:masterClrMapping/>
  </p:clrMapOvr>
  <p:transition>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152400" y="1143000"/>
            <a:ext cx="8686800" cy="838200"/>
          </a:xfrm>
          <a:noFill/>
        </p:spPr>
        <p:txBody>
          <a:bodyPr/>
          <a:lstStyle/>
          <a:p>
            <a:pPr eaLnBrk="1" hangingPunct="1"/>
            <a:r>
              <a:rPr lang="mk-MK" sz="3200" u="sng" dirty="0" smtClean="0">
                <a:latin typeface="Tahoma" pitchFamily="34" charset="0"/>
                <a:cs typeface="Tahoma" pitchFamily="34" charset="0"/>
              </a:rPr>
              <a:t>   </a:t>
            </a:r>
            <a:br>
              <a:rPr lang="mk-MK" sz="3200" u="sng" dirty="0" smtClean="0">
                <a:latin typeface="Tahoma" pitchFamily="34" charset="0"/>
                <a:cs typeface="Tahoma" pitchFamily="34" charset="0"/>
              </a:rPr>
            </a:br>
            <a:r>
              <a:rPr lang="mk-MK" sz="3200" u="sng" dirty="0" smtClean="0">
                <a:latin typeface="Tahoma" pitchFamily="34" charset="0"/>
                <a:cs typeface="Tahoma" pitchFamily="34" charset="0"/>
              </a:rPr>
              <a:t/>
            </a:r>
            <a:br>
              <a:rPr lang="mk-MK" sz="3200" u="sng" dirty="0" smtClean="0">
                <a:latin typeface="Tahoma" pitchFamily="34" charset="0"/>
                <a:cs typeface="Tahoma" pitchFamily="34" charset="0"/>
              </a:rPr>
            </a:br>
            <a:r>
              <a:rPr lang="mk-MK" sz="1800" b="1" dirty="0" smtClean="0">
                <a:latin typeface="Tahoma" pitchFamily="34" charset="0"/>
                <a:cs typeface="Tahoma" pitchFamily="34" charset="0"/>
              </a:rPr>
              <a:t> </a:t>
            </a:r>
            <a:r>
              <a:rPr lang="ru-RU" sz="1800" b="1" dirty="0" smtClean="0">
                <a:latin typeface="Tahoma" pitchFamily="34" charset="0"/>
                <a:cs typeface="Tahoma" pitchFamily="34" charset="0"/>
              </a:rPr>
              <a:t>Образец КС4: </a:t>
            </a:r>
            <a:r>
              <a:rPr lang="ru-RU" sz="1800" b="1" dirty="0" smtClean="0">
                <a:latin typeface="Tahoma" pitchFamily="34" charset="0"/>
                <a:cs typeface="Tahoma" pitchFamily="34" charset="0"/>
              </a:rPr>
              <a:t>ПОНДЕРИРАНИ КАМАТНИ СТАПКИ И ИЗНОСИ НА НОВООДОБРЕНИ КРЕДИТИ СО ОБЕЗБЕДУВАЊЕ, ПО ОРИГИНАЛНО ДОСТАСУВАЊЕ</a:t>
            </a:r>
            <a:r>
              <a:rPr lang="mk-MK" sz="1800" b="1" dirty="0" smtClean="0">
                <a:latin typeface="Tahoma" pitchFamily="34" charset="0"/>
                <a:cs typeface="Tahoma" pitchFamily="34" charset="0"/>
              </a:rPr>
              <a:t> </a:t>
            </a:r>
            <a:r>
              <a:rPr lang="en-US" sz="2000" b="1" i="1" dirty="0" smtClean="0"/>
              <a:t/>
            </a:r>
            <a:br>
              <a:rPr lang="en-US" sz="2000" b="1" i="1" dirty="0" smtClean="0"/>
            </a:br>
            <a:r>
              <a:rPr lang="en-US" sz="3200" u="sng" dirty="0" smtClean="0">
                <a:latin typeface="Tahoma" pitchFamily="34" charset="0"/>
                <a:cs typeface="Tahoma" pitchFamily="34" charset="0"/>
              </a:rPr>
              <a:t/>
            </a:r>
            <a:br>
              <a:rPr lang="en-US" sz="3200" u="sng" dirty="0" smtClean="0">
                <a:latin typeface="Tahoma" pitchFamily="34" charset="0"/>
                <a:cs typeface="Tahoma" pitchFamily="34" charset="0"/>
              </a:rPr>
            </a:br>
            <a:endParaRPr lang="en-US" sz="3200" u="sng" dirty="0" smtClean="0">
              <a:latin typeface="Tahoma" pitchFamily="34" charset="0"/>
              <a:cs typeface="Tahoma" pitchFamily="34" charset="0"/>
            </a:endParaRPr>
          </a:p>
        </p:txBody>
      </p:sp>
      <p:sp>
        <p:nvSpPr>
          <p:cNvPr id="3076" name="Slide Number Placeholder 3"/>
          <p:cNvSpPr>
            <a:spLocks noGrp="1"/>
          </p:cNvSpPr>
          <p:nvPr>
            <p:ph type="sldNum" sz="quarter" idx="12"/>
          </p:nvPr>
        </p:nvSpPr>
        <p:spPr>
          <a:xfrm>
            <a:off x="6553200" y="6400799"/>
            <a:ext cx="2133600" cy="320675"/>
          </a:xfrm>
          <a:noFill/>
        </p:spPr>
        <p:txBody>
          <a:bodyPr/>
          <a:lstStyle/>
          <a:p>
            <a:fld id="{F15B87A0-B3BA-4061-A146-956C3B0F9912}" type="slidenum">
              <a:rPr lang="en-US" smtClean="0"/>
              <a:pPr/>
              <a:t>17</a:t>
            </a:fld>
            <a:endParaRPr lang="en-US" dirty="0" smtClean="0"/>
          </a:p>
        </p:txBody>
      </p:sp>
      <p:sp>
        <p:nvSpPr>
          <p:cNvPr id="5" name="Footer Placeholder 4"/>
          <p:cNvSpPr>
            <a:spLocks noGrp="1"/>
          </p:cNvSpPr>
          <p:nvPr>
            <p:ph type="ftr" sz="quarter" idx="11"/>
          </p:nvPr>
        </p:nvSpPr>
        <p:spPr>
          <a:xfrm>
            <a:off x="762000" y="6400799"/>
            <a:ext cx="7543800" cy="320675"/>
          </a:xfrm>
        </p:spPr>
        <p:txBody>
          <a:bodyPr/>
          <a:lstStyle/>
          <a:p>
            <a:pPr>
              <a:defRPr/>
            </a:pPr>
            <a:r>
              <a:rPr lang="ru-RU" sz="1100" i="1" dirty="0" smtClean="0">
                <a:solidFill>
                  <a:srgbClr val="FF0000"/>
                </a:solidFill>
                <a:latin typeface="Tahoma" pitchFamily="34" charset="0"/>
                <a:cs typeface="Tahoma" pitchFamily="34" charset="0"/>
              </a:rPr>
              <a:t>Статистика на каматни стапки на останати депозитни институции</a:t>
            </a:r>
            <a:endParaRPr lang="en-US" sz="1100" i="1" dirty="0">
              <a:solidFill>
                <a:srgbClr val="FF0000"/>
              </a:solidFill>
              <a:latin typeface="Tahoma" pitchFamily="34" charset="0"/>
              <a:cs typeface="Tahoma" pitchFamily="34" charset="0"/>
            </a:endParaRPr>
          </a:p>
        </p:txBody>
      </p:sp>
      <p:sp>
        <p:nvSpPr>
          <p:cNvPr id="8" name="Rectangle 5"/>
          <p:cNvSpPr txBox="1">
            <a:spLocks noChangeArrowheads="1"/>
          </p:cNvSpPr>
          <p:nvPr/>
        </p:nvSpPr>
        <p:spPr bwMode="auto">
          <a:xfrm>
            <a:off x="228600" y="2133600"/>
            <a:ext cx="8610600" cy="4114800"/>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144000" tIns="45720" rIns="91440" bIns="45720" numCol="1" anchor="t" anchorCtr="0" compatLnSpc="1">
            <a:prstTxWarp prst="textNoShape">
              <a:avLst/>
            </a:prstTxWarp>
          </a:bodyPr>
          <a:lstStyle/>
          <a:p>
            <a:pPr algn="just"/>
            <a:endParaRPr lang="en-US" dirty="0" smtClean="0">
              <a:latin typeface="Tahoma" pitchFamily="34" charset="0"/>
              <a:cs typeface="Tahoma" pitchFamily="34" charset="0"/>
            </a:endParaRPr>
          </a:p>
          <a:p>
            <a:pPr algn="just"/>
            <a:r>
              <a:rPr lang="mk-MK" sz="1600" dirty="0" smtClean="0">
                <a:latin typeface="Tahoma" pitchFamily="34" charset="0"/>
                <a:cs typeface="Tahoma" pitchFamily="34" charset="0"/>
              </a:rPr>
              <a:t>Во образецот КС4 останатите депозитни институции потребно е да известат податоци за состојбите и </a:t>
            </a:r>
            <a:r>
              <a:rPr lang="mk-MK" sz="1600" dirty="0" err="1" smtClean="0">
                <a:latin typeface="Tahoma" pitchFamily="34" charset="0"/>
                <a:cs typeface="Tahoma" pitchFamily="34" charset="0"/>
              </a:rPr>
              <a:t>пондерираните</a:t>
            </a:r>
            <a:r>
              <a:rPr lang="mk-MK" sz="1600" dirty="0" smtClean="0">
                <a:latin typeface="Tahoma" pitchFamily="34" charset="0"/>
                <a:cs typeface="Tahoma" pitchFamily="34" charset="0"/>
              </a:rPr>
              <a:t> каматни стапки на </a:t>
            </a:r>
            <a:r>
              <a:rPr lang="mk-MK" sz="1600" dirty="0" err="1" smtClean="0">
                <a:latin typeface="Tahoma" pitchFamily="34" charset="0"/>
                <a:cs typeface="Tahoma" pitchFamily="34" charset="0"/>
              </a:rPr>
              <a:t>новодоговорените</a:t>
            </a:r>
            <a:r>
              <a:rPr lang="mk-MK" sz="1600" dirty="0" smtClean="0">
                <a:latin typeface="Tahoma" pitchFamily="34" charset="0"/>
                <a:cs typeface="Tahoma" pitchFamily="34" charset="0"/>
              </a:rPr>
              <a:t> активности за дадените кредити со обезбедување, по оригинално </a:t>
            </a:r>
            <a:r>
              <a:rPr lang="mk-MK" sz="1600" dirty="0" err="1" smtClean="0">
                <a:latin typeface="Tahoma" pitchFamily="34" charset="0"/>
                <a:cs typeface="Tahoma" pitchFamily="34" charset="0"/>
              </a:rPr>
              <a:t>доспевање</a:t>
            </a:r>
            <a:r>
              <a:rPr lang="mk-MK" sz="1600" dirty="0" smtClean="0">
                <a:latin typeface="Tahoma" pitchFamily="34" charset="0"/>
                <a:cs typeface="Tahoma" pitchFamily="34" charset="0"/>
              </a:rPr>
              <a:t>, </a:t>
            </a:r>
            <a:r>
              <a:rPr lang="mk-MK" sz="1600" dirty="0" smtClean="0">
                <a:latin typeface="Tahoma" pitchFamily="34" charset="0"/>
                <a:cs typeface="Tahoma" pitchFamily="34" charset="0"/>
              </a:rPr>
              <a:t>за даден </a:t>
            </a:r>
            <a:r>
              <a:rPr lang="mk-MK" sz="1600" dirty="0" err="1" smtClean="0">
                <a:latin typeface="Tahoma" pitchFamily="34" charset="0"/>
                <a:cs typeface="Tahoma" pitchFamily="34" charset="0"/>
              </a:rPr>
              <a:t>извештаен</a:t>
            </a:r>
            <a:r>
              <a:rPr lang="mk-MK" sz="1600" dirty="0" smtClean="0">
                <a:latin typeface="Tahoma" pitchFamily="34" charset="0"/>
                <a:cs typeface="Tahoma" pitchFamily="34" charset="0"/>
              </a:rPr>
              <a:t> период.</a:t>
            </a:r>
            <a:endParaRPr lang="en-US" sz="1600" dirty="0" smtClean="0">
              <a:latin typeface="Tahoma" pitchFamily="34" charset="0"/>
              <a:cs typeface="Tahoma" pitchFamily="34" charset="0"/>
            </a:endParaRPr>
          </a:p>
          <a:p>
            <a:pPr algn="just"/>
            <a:r>
              <a:rPr lang="mk-MK" sz="1600" dirty="0" smtClean="0">
                <a:latin typeface="Tahoma" pitchFamily="34" charset="0"/>
                <a:cs typeface="Tahoma" pitchFamily="34" charset="0"/>
              </a:rPr>
              <a:t> </a:t>
            </a:r>
            <a:endParaRPr lang="en-US" sz="1600" dirty="0" smtClean="0">
              <a:latin typeface="Tahoma" pitchFamily="34" charset="0"/>
              <a:cs typeface="Tahoma" pitchFamily="34" charset="0"/>
            </a:endParaRPr>
          </a:p>
          <a:p>
            <a:pPr algn="just"/>
            <a:r>
              <a:rPr lang="mk-MK" sz="1600" dirty="0" smtClean="0"/>
              <a:t>Во рамките на сите делови од образецот, потребно е да се известат податоци за дадените кредити </a:t>
            </a:r>
            <a:r>
              <a:rPr lang="mk-MK" sz="1600" dirty="0" smtClean="0"/>
              <a:t>по </a:t>
            </a:r>
            <a:r>
              <a:rPr lang="mk-MK" sz="1600" dirty="0" smtClean="0"/>
              <a:t>висина на износот на кредитот, по валута и на кредитот одобрени со флуктуирачка стапка и со иницијален период на фиксирање до 1 година, како и со оригинално доспевање над 1 година, пооделно за:</a:t>
            </a:r>
            <a:endParaRPr lang="mk-MK" sz="1600" dirty="0" smtClean="0">
              <a:latin typeface="Tahoma" pitchFamily="34" charset="0"/>
              <a:cs typeface="Tahoma" pitchFamily="34" charset="0"/>
            </a:endParaRPr>
          </a:p>
          <a:p>
            <a:pPr algn="just"/>
            <a:endParaRPr lang="en-US" sz="1600" dirty="0" smtClean="0">
              <a:solidFill>
                <a:schemeClr val="tx2">
                  <a:lumMod val="60000"/>
                  <a:lumOff val="40000"/>
                </a:schemeClr>
              </a:solidFill>
              <a:latin typeface="Tahoma" pitchFamily="34" charset="0"/>
              <a:cs typeface="Tahoma" pitchFamily="34" charset="0"/>
            </a:endParaRPr>
          </a:p>
          <a:p>
            <a:pPr algn="just">
              <a:buFont typeface="Wingdings" pitchFamily="2" charset="2"/>
              <a:buChar char="Ø"/>
            </a:pPr>
            <a:r>
              <a:rPr lang="mk-MK" sz="1600" b="1" dirty="0" smtClean="0">
                <a:solidFill>
                  <a:schemeClr val="tx2">
                    <a:lumMod val="60000"/>
                    <a:lumOff val="40000"/>
                  </a:schemeClr>
                </a:solidFill>
                <a:latin typeface="Tahoma" pitchFamily="34" charset="0"/>
                <a:cs typeface="Tahoma" pitchFamily="34" charset="0"/>
              </a:rPr>
              <a:t>сите </a:t>
            </a:r>
            <a:r>
              <a:rPr lang="mk-MK" sz="1600" b="1" dirty="0" err="1" smtClean="0">
                <a:solidFill>
                  <a:schemeClr val="tx2">
                    <a:lumMod val="60000"/>
                    <a:lumOff val="40000"/>
                  </a:schemeClr>
                </a:solidFill>
                <a:latin typeface="Tahoma" pitchFamily="34" charset="0"/>
                <a:cs typeface="Tahoma" pitchFamily="34" charset="0"/>
              </a:rPr>
              <a:t>новодадени</a:t>
            </a:r>
            <a:r>
              <a:rPr lang="mk-MK" sz="1600" b="1" dirty="0" smtClean="0">
                <a:solidFill>
                  <a:schemeClr val="tx2">
                    <a:lumMod val="60000"/>
                    <a:lumOff val="40000"/>
                  </a:schemeClr>
                </a:solidFill>
                <a:latin typeface="Tahoma" pitchFamily="34" charset="0"/>
                <a:cs typeface="Tahoma" pitchFamily="34" charset="0"/>
              </a:rPr>
              <a:t> кредити и </a:t>
            </a:r>
            <a:endParaRPr lang="en-US" sz="1600" b="1" dirty="0" smtClean="0">
              <a:solidFill>
                <a:schemeClr val="tx2">
                  <a:lumMod val="60000"/>
                  <a:lumOff val="40000"/>
                </a:schemeClr>
              </a:solidFill>
              <a:latin typeface="Tahoma" pitchFamily="34" charset="0"/>
              <a:cs typeface="Tahoma" pitchFamily="34" charset="0"/>
            </a:endParaRPr>
          </a:p>
          <a:p>
            <a:pPr algn="just">
              <a:buFont typeface="Wingdings" pitchFamily="2" charset="2"/>
              <a:buChar char="Ø"/>
            </a:pPr>
            <a:r>
              <a:rPr lang="mk-MK" sz="1600" b="1" dirty="0" err="1" smtClean="0">
                <a:solidFill>
                  <a:schemeClr val="tx2">
                    <a:lumMod val="60000"/>
                    <a:lumOff val="40000"/>
                  </a:schemeClr>
                </a:solidFill>
                <a:latin typeface="Tahoma" pitchFamily="34" charset="0"/>
                <a:cs typeface="Tahoma" pitchFamily="34" charset="0"/>
              </a:rPr>
              <a:t>новодадените</a:t>
            </a:r>
            <a:r>
              <a:rPr lang="mk-MK" sz="1600" b="1" dirty="0" smtClean="0">
                <a:solidFill>
                  <a:schemeClr val="tx2">
                    <a:lumMod val="60000"/>
                    <a:lumOff val="40000"/>
                  </a:schemeClr>
                </a:solidFill>
                <a:latin typeface="Tahoma" pitchFamily="34" charset="0"/>
                <a:cs typeface="Tahoma" pitchFamily="34" charset="0"/>
              </a:rPr>
              <a:t> кредити со обезбедување.</a:t>
            </a:r>
            <a:endParaRPr lang="en-US" sz="1600" b="1" dirty="0" smtClean="0">
              <a:solidFill>
                <a:schemeClr val="tx2">
                  <a:lumMod val="60000"/>
                  <a:lumOff val="40000"/>
                </a:schemeClr>
              </a:solidFill>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lang="mk-MK" sz="1600" kern="0" dirty="0" smtClean="0">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kumimoji="0" lang="mk-MK" sz="1600" b="0" i="0" u="none" strike="noStrike" kern="0" cap="none" spc="0" normalizeH="0" baseline="0" noProof="0" dirty="0" smtClean="0">
              <a:ln>
                <a:noFill/>
              </a:ln>
              <a:solidFill>
                <a:schemeClr val="dk1"/>
              </a:solidFill>
              <a:effectLst/>
              <a:uLnTx/>
              <a:uFillTx/>
              <a:latin typeface="Tahoma" pitchFamily="34" charset="0"/>
              <a:ea typeface="+mn-ea"/>
              <a:cs typeface="Tahoma" pitchFamily="34" charset="0"/>
            </a:endParaRPr>
          </a:p>
        </p:txBody>
      </p:sp>
    </p:spTree>
  </p:cSld>
  <p:clrMapOvr>
    <a:masterClrMapping/>
  </p:clrMapOvr>
  <p:transition>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152400" y="1219200"/>
            <a:ext cx="8686800" cy="1143000"/>
          </a:xfrm>
          <a:noFill/>
        </p:spPr>
        <p:txBody>
          <a:bodyPr/>
          <a:lstStyle/>
          <a:p>
            <a:pPr eaLnBrk="1" hangingPunct="1"/>
            <a:r>
              <a:rPr lang="mk-MK" sz="3200" u="sng" dirty="0" smtClean="0">
                <a:latin typeface="Tahoma" pitchFamily="34" charset="0"/>
                <a:cs typeface="Tahoma" pitchFamily="34" charset="0"/>
              </a:rPr>
              <a:t>   </a:t>
            </a:r>
            <a:br>
              <a:rPr lang="mk-MK" sz="3200" u="sng" dirty="0" smtClean="0">
                <a:latin typeface="Tahoma" pitchFamily="34" charset="0"/>
                <a:cs typeface="Tahoma" pitchFamily="34" charset="0"/>
              </a:rPr>
            </a:br>
            <a:r>
              <a:rPr lang="mk-MK" sz="1800" b="1" dirty="0" smtClean="0">
                <a:latin typeface="Tahoma" pitchFamily="34" charset="0"/>
                <a:cs typeface="Tahoma" pitchFamily="34" charset="0"/>
              </a:rPr>
              <a:t> </a:t>
            </a:r>
            <a:r>
              <a:rPr lang="ru-RU" sz="1800" b="1" dirty="0" smtClean="0">
                <a:latin typeface="Tahoma" pitchFamily="34" charset="0"/>
                <a:cs typeface="Tahoma" pitchFamily="34" charset="0"/>
              </a:rPr>
              <a:t>Образец КС5: </a:t>
            </a:r>
            <a:r>
              <a:rPr lang="ru-RU" sz="1800" b="1" dirty="0" smtClean="0">
                <a:latin typeface="Tahoma" pitchFamily="34" charset="0"/>
                <a:cs typeface="Tahoma" pitchFamily="34" charset="0"/>
              </a:rPr>
              <a:t>ПОНДЕРИРАНИ КАМАТНИ СТАПКИ И ИЗНОСИ НА ПРЕКУНОЌНИТЕ ДЕПОЗИТИ, ОБНОВЛИВИТЕ КРЕДИТИ (РЕВОЛВИНГ), НЕГАТИВНИТЕ САЛДА ПО ТЕКОВНИ СМЕТКИ И  КРЕДИТИТЕ ВРЗ ОСНОВА НА КРЕДИТНИ КАРТИЧКИ </a:t>
            </a:r>
            <a:r>
              <a:rPr lang="en-US" sz="3200" u="sng" dirty="0" smtClean="0">
                <a:latin typeface="Tahoma" pitchFamily="34" charset="0"/>
                <a:cs typeface="Tahoma" pitchFamily="34" charset="0"/>
              </a:rPr>
              <a:t/>
            </a:r>
            <a:br>
              <a:rPr lang="en-US" sz="3200" u="sng" dirty="0" smtClean="0">
                <a:latin typeface="Tahoma" pitchFamily="34" charset="0"/>
                <a:cs typeface="Tahoma" pitchFamily="34" charset="0"/>
              </a:rPr>
            </a:br>
            <a:endParaRPr lang="en-US" sz="3200" u="sng" dirty="0" smtClean="0">
              <a:latin typeface="Tahoma" pitchFamily="34" charset="0"/>
              <a:cs typeface="Tahoma" pitchFamily="34" charset="0"/>
            </a:endParaRPr>
          </a:p>
        </p:txBody>
      </p:sp>
      <p:sp>
        <p:nvSpPr>
          <p:cNvPr id="3076" name="Slide Number Placeholder 3"/>
          <p:cNvSpPr>
            <a:spLocks noGrp="1"/>
          </p:cNvSpPr>
          <p:nvPr>
            <p:ph type="sldNum" sz="quarter" idx="12"/>
          </p:nvPr>
        </p:nvSpPr>
        <p:spPr>
          <a:xfrm>
            <a:off x="6553200" y="6400799"/>
            <a:ext cx="2133600" cy="320675"/>
          </a:xfrm>
          <a:noFill/>
        </p:spPr>
        <p:txBody>
          <a:bodyPr/>
          <a:lstStyle/>
          <a:p>
            <a:fld id="{F15B87A0-B3BA-4061-A146-956C3B0F9912}" type="slidenum">
              <a:rPr lang="en-US" smtClean="0"/>
              <a:pPr/>
              <a:t>18</a:t>
            </a:fld>
            <a:endParaRPr lang="en-US" dirty="0" smtClean="0"/>
          </a:p>
        </p:txBody>
      </p:sp>
      <p:sp>
        <p:nvSpPr>
          <p:cNvPr id="5" name="Footer Placeholder 4"/>
          <p:cNvSpPr>
            <a:spLocks noGrp="1"/>
          </p:cNvSpPr>
          <p:nvPr>
            <p:ph type="ftr" sz="quarter" idx="11"/>
          </p:nvPr>
        </p:nvSpPr>
        <p:spPr>
          <a:xfrm>
            <a:off x="762000" y="6400799"/>
            <a:ext cx="7543800" cy="320675"/>
          </a:xfrm>
        </p:spPr>
        <p:txBody>
          <a:bodyPr/>
          <a:lstStyle/>
          <a:p>
            <a:pPr>
              <a:defRPr/>
            </a:pPr>
            <a:r>
              <a:rPr lang="ru-RU" sz="1100" i="1" dirty="0" smtClean="0">
                <a:solidFill>
                  <a:srgbClr val="FF0000"/>
                </a:solidFill>
                <a:latin typeface="Tahoma" pitchFamily="34" charset="0"/>
                <a:cs typeface="Tahoma" pitchFamily="34" charset="0"/>
              </a:rPr>
              <a:t>Статистика на каматни стапки на останати депозитни институции</a:t>
            </a:r>
            <a:endParaRPr lang="en-US" sz="1100" i="1" dirty="0">
              <a:solidFill>
                <a:srgbClr val="FF0000"/>
              </a:solidFill>
              <a:latin typeface="Tahoma" pitchFamily="34" charset="0"/>
              <a:cs typeface="Tahoma" pitchFamily="34" charset="0"/>
            </a:endParaRPr>
          </a:p>
        </p:txBody>
      </p:sp>
      <p:sp>
        <p:nvSpPr>
          <p:cNvPr id="8" name="Rectangle 5"/>
          <p:cNvSpPr txBox="1">
            <a:spLocks noChangeArrowheads="1"/>
          </p:cNvSpPr>
          <p:nvPr/>
        </p:nvSpPr>
        <p:spPr bwMode="auto">
          <a:xfrm>
            <a:off x="228600" y="2590800"/>
            <a:ext cx="8610600" cy="3657600"/>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144000" tIns="45720" rIns="91440" bIns="45720" numCol="1" anchor="t" anchorCtr="0" compatLnSpc="1">
            <a:prstTxWarp prst="textNoShape">
              <a:avLst/>
            </a:prstTxWarp>
          </a:bodyPr>
          <a:lstStyle/>
          <a:p>
            <a:pPr algn="just"/>
            <a:endParaRPr lang="en-US" dirty="0" smtClean="0">
              <a:latin typeface="Tahoma" pitchFamily="34" charset="0"/>
              <a:cs typeface="Tahoma" pitchFamily="34" charset="0"/>
            </a:endParaRPr>
          </a:p>
          <a:p>
            <a:pPr algn="just"/>
            <a:r>
              <a:rPr lang="mk-MK" sz="1600" dirty="0" smtClean="0">
                <a:latin typeface="Tahoma" pitchFamily="34" charset="0"/>
                <a:cs typeface="Tahoma" pitchFamily="34" charset="0"/>
              </a:rPr>
              <a:t>Во образецот КС5 останатите депозитни институции потребно е да известат податоци за состојбите и </a:t>
            </a:r>
            <a:r>
              <a:rPr lang="mk-MK" sz="1600" dirty="0" err="1" smtClean="0">
                <a:latin typeface="Tahoma" pitchFamily="34" charset="0"/>
                <a:cs typeface="Tahoma" pitchFamily="34" charset="0"/>
              </a:rPr>
              <a:t>пондерираните</a:t>
            </a:r>
            <a:r>
              <a:rPr lang="mk-MK" sz="1600" dirty="0" smtClean="0">
                <a:latin typeface="Tahoma" pitchFamily="34" charset="0"/>
                <a:cs typeface="Tahoma" pitchFamily="34" charset="0"/>
              </a:rPr>
              <a:t> каматни стапки на вкупните сметководствени состојби и </a:t>
            </a:r>
            <a:r>
              <a:rPr lang="mk-MK" sz="1600" dirty="0" err="1" smtClean="0">
                <a:latin typeface="Tahoma" pitchFamily="34" charset="0"/>
                <a:cs typeface="Tahoma" pitchFamily="34" charset="0"/>
              </a:rPr>
              <a:t>новодоговорените</a:t>
            </a:r>
            <a:r>
              <a:rPr lang="mk-MK" sz="1600" dirty="0" smtClean="0">
                <a:latin typeface="Tahoma" pitchFamily="34" charset="0"/>
                <a:cs typeface="Tahoma" pitchFamily="34" charset="0"/>
              </a:rPr>
              <a:t> активности, за </a:t>
            </a:r>
            <a:r>
              <a:rPr lang="mk-MK" sz="1600" dirty="0" err="1" smtClean="0">
                <a:latin typeface="Tahoma" pitchFamily="34" charset="0"/>
                <a:cs typeface="Tahoma" pitchFamily="34" charset="0"/>
              </a:rPr>
              <a:t>прекуноќните</a:t>
            </a:r>
            <a:r>
              <a:rPr lang="mk-MK" sz="1600" dirty="0" smtClean="0">
                <a:latin typeface="Tahoma" pitchFamily="34" charset="0"/>
                <a:cs typeface="Tahoma" pitchFamily="34" charset="0"/>
              </a:rPr>
              <a:t> депозити, </a:t>
            </a:r>
            <a:r>
              <a:rPr lang="mk-MK" sz="1600" dirty="0" err="1" smtClean="0">
                <a:latin typeface="Tahoma" pitchFamily="34" charset="0"/>
                <a:cs typeface="Tahoma" pitchFamily="34" charset="0"/>
              </a:rPr>
              <a:t>револвинг</a:t>
            </a:r>
            <a:r>
              <a:rPr lang="mk-MK" sz="1600" dirty="0" smtClean="0">
                <a:latin typeface="Tahoma" pitchFamily="34" charset="0"/>
                <a:cs typeface="Tahoma" pitchFamily="34" charset="0"/>
              </a:rPr>
              <a:t> кредитите, негативните </a:t>
            </a:r>
            <a:r>
              <a:rPr lang="mk-MK" sz="1600" dirty="0" smtClean="0">
                <a:latin typeface="Tahoma" pitchFamily="34" charset="0"/>
                <a:cs typeface="Tahoma" pitchFamily="34" charset="0"/>
              </a:rPr>
              <a:t>салда по тековни сметки и кредитните картички, за даден </a:t>
            </a:r>
            <a:r>
              <a:rPr lang="mk-MK" sz="1600" dirty="0" err="1" smtClean="0">
                <a:latin typeface="Tahoma" pitchFamily="34" charset="0"/>
                <a:cs typeface="Tahoma" pitchFamily="34" charset="0"/>
              </a:rPr>
              <a:t>извештаен</a:t>
            </a:r>
            <a:r>
              <a:rPr lang="mk-MK" sz="1600" dirty="0" smtClean="0">
                <a:latin typeface="Tahoma" pitchFamily="34" charset="0"/>
                <a:cs typeface="Tahoma" pitchFamily="34" charset="0"/>
              </a:rPr>
              <a:t> период. Податоците за вкупните сметководствени состојби и </a:t>
            </a:r>
            <a:r>
              <a:rPr lang="mk-MK" sz="1600" dirty="0" err="1" smtClean="0">
                <a:latin typeface="Tahoma" pitchFamily="34" charset="0"/>
                <a:cs typeface="Tahoma" pitchFamily="34" charset="0"/>
              </a:rPr>
              <a:t>новодоговорените</a:t>
            </a:r>
            <a:r>
              <a:rPr lang="mk-MK" sz="1600" dirty="0" smtClean="0">
                <a:latin typeface="Tahoma" pitchFamily="34" charset="0"/>
                <a:cs typeface="Tahoma" pitchFamily="34" charset="0"/>
              </a:rPr>
              <a:t> активности се идентични, затоа се опфаќаат во еден образец.</a:t>
            </a:r>
            <a:endParaRPr lang="en-US" sz="1600" dirty="0" smtClean="0">
              <a:latin typeface="Tahoma" pitchFamily="34" charset="0"/>
              <a:cs typeface="Tahoma" pitchFamily="34" charset="0"/>
            </a:endParaRPr>
          </a:p>
          <a:p>
            <a:pPr algn="just"/>
            <a:r>
              <a:rPr lang="mk-MK" sz="1600" dirty="0" smtClean="0">
                <a:latin typeface="Tahoma" pitchFamily="34" charset="0"/>
                <a:cs typeface="Tahoma" pitchFamily="34" charset="0"/>
              </a:rPr>
              <a:t> </a:t>
            </a:r>
            <a:endParaRPr lang="en-US" sz="1600" dirty="0" smtClean="0">
              <a:latin typeface="Tahoma" pitchFamily="34" charset="0"/>
              <a:cs typeface="Tahoma" pitchFamily="34" charset="0"/>
            </a:endParaRPr>
          </a:p>
          <a:p>
            <a:pPr algn="just"/>
            <a:r>
              <a:rPr lang="mk-MK" sz="1600" dirty="0" smtClean="0">
                <a:latin typeface="Tahoma" pitchFamily="34" charset="0"/>
                <a:cs typeface="Tahoma" pitchFamily="34" charset="0"/>
              </a:rPr>
              <a:t>Во рамките на сите делови, извршена е поделба според следниве критериуми:</a:t>
            </a:r>
          </a:p>
          <a:p>
            <a:pPr algn="just"/>
            <a:endParaRPr lang="en-US" sz="1600" b="1" dirty="0" smtClean="0">
              <a:solidFill>
                <a:schemeClr val="tx2">
                  <a:lumMod val="60000"/>
                  <a:lumOff val="40000"/>
                </a:schemeClr>
              </a:solidFill>
              <a:latin typeface="Tahoma" pitchFamily="34" charset="0"/>
              <a:cs typeface="Tahoma" pitchFamily="34" charset="0"/>
            </a:endParaRPr>
          </a:p>
          <a:p>
            <a:pPr lvl="0" algn="just">
              <a:buFont typeface="Wingdings" pitchFamily="2" charset="2"/>
              <a:buChar char="Ø"/>
            </a:pPr>
            <a:r>
              <a:rPr lang="mk-MK" sz="1600" b="1" dirty="0" smtClean="0">
                <a:solidFill>
                  <a:schemeClr val="tx2">
                    <a:lumMod val="60000"/>
                    <a:lumOff val="40000"/>
                  </a:schemeClr>
                </a:solidFill>
                <a:latin typeface="Tahoma" pitchFamily="34" charset="0"/>
                <a:cs typeface="Tahoma" pitchFamily="34" charset="0"/>
              </a:rPr>
              <a:t>секторска припадност; </a:t>
            </a:r>
            <a:endParaRPr lang="en-US" sz="1600" b="1" dirty="0" smtClean="0">
              <a:solidFill>
                <a:schemeClr val="tx2">
                  <a:lumMod val="60000"/>
                  <a:lumOff val="40000"/>
                </a:schemeClr>
              </a:solidFill>
              <a:latin typeface="Tahoma" pitchFamily="34" charset="0"/>
              <a:cs typeface="Tahoma" pitchFamily="34" charset="0"/>
            </a:endParaRPr>
          </a:p>
          <a:p>
            <a:pPr lvl="0" algn="just">
              <a:buFont typeface="Wingdings" pitchFamily="2" charset="2"/>
              <a:buChar char="Ø"/>
            </a:pPr>
            <a:r>
              <a:rPr lang="mk-MK" sz="1600" b="1" dirty="0" smtClean="0">
                <a:solidFill>
                  <a:schemeClr val="tx2">
                    <a:lumMod val="60000"/>
                    <a:lumOff val="40000"/>
                  </a:schemeClr>
                </a:solidFill>
                <a:latin typeface="Tahoma" pitchFamily="34" charset="0"/>
                <a:cs typeface="Tahoma" pitchFamily="34" charset="0"/>
              </a:rPr>
              <a:t>класификација</a:t>
            </a:r>
            <a:r>
              <a:rPr lang="mk-MK" sz="1600" dirty="0" smtClean="0"/>
              <a:t> </a:t>
            </a:r>
            <a:r>
              <a:rPr lang="mk-MK" sz="1600" b="1" dirty="0" smtClean="0">
                <a:solidFill>
                  <a:schemeClr val="tx2">
                    <a:lumMod val="60000"/>
                    <a:lumOff val="40000"/>
                  </a:schemeClr>
                </a:solidFill>
                <a:latin typeface="Tahoma" pitchFamily="34" charset="0"/>
                <a:cs typeface="Tahoma" pitchFamily="34" charset="0"/>
              </a:rPr>
              <a:t>по посебни финансиски инструменти и</a:t>
            </a:r>
            <a:endParaRPr lang="en-US" sz="1600" b="1" dirty="0" smtClean="0">
              <a:solidFill>
                <a:schemeClr val="tx2">
                  <a:lumMod val="60000"/>
                  <a:lumOff val="40000"/>
                </a:schemeClr>
              </a:solidFill>
              <a:latin typeface="Tahoma" pitchFamily="34" charset="0"/>
              <a:cs typeface="Tahoma" pitchFamily="34" charset="0"/>
            </a:endParaRPr>
          </a:p>
          <a:p>
            <a:pPr lvl="0" algn="just">
              <a:buFont typeface="Wingdings" pitchFamily="2" charset="2"/>
              <a:buChar char="Ø"/>
            </a:pPr>
            <a:r>
              <a:rPr lang="mk-MK" sz="1600" b="1" dirty="0" smtClean="0">
                <a:solidFill>
                  <a:schemeClr val="tx2">
                    <a:lumMod val="60000"/>
                    <a:lumOff val="40000"/>
                  </a:schemeClr>
                </a:solidFill>
                <a:latin typeface="Tahoma" pitchFamily="34" charset="0"/>
                <a:cs typeface="Tahoma" pitchFamily="34" charset="0"/>
              </a:rPr>
              <a:t>валута.</a:t>
            </a:r>
            <a:endParaRPr lang="en-US" sz="1600" b="1" dirty="0" smtClean="0">
              <a:solidFill>
                <a:schemeClr val="tx2">
                  <a:lumMod val="60000"/>
                  <a:lumOff val="40000"/>
                </a:schemeClr>
              </a:solidFill>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lang="mk-MK" sz="1600" kern="0" dirty="0" smtClean="0">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kumimoji="0" lang="mk-MK" sz="1600" b="0" i="0" u="none" strike="noStrike" kern="0" cap="none" spc="0" normalizeH="0" baseline="0" noProof="0" dirty="0" smtClean="0">
              <a:ln>
                <a:noFill/>
              </a:ln>
              <a:solidFill>
                <a:schemeClr val="dk1"/>
              </a:solidFill>
              <a:effectLst/>
              <a:uLnTx/>
              <a:uFillTx/>
              <a:latin typeface="Tahoma" pitchFamily="34" charset="0"/>
              <a:ea typeface="+mn-ea"/>
              <a:cs typeface="Tahoma" pitchFamily="34" charset="0"/>
            </a:endParaRPr>
          </a:p>
        </p:txBody>
      </p:sp>
    </p:spTree>
  </p:cSld>
  <p:clrMapOvr>
    <a:masterClrMapping/>
  </p:clrMapOvr>
  <p:transition>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152400" y="838200"/>
            <a:ext cx="8839200" cy="838200"/>
          </a:xfrm>
          <a:noFill/>
        </p:spPr>
        <p:txBody>
          <a:bodyPr/>
          <a:lstStyle/>
          <a:p>
            <a:pPr eaLnBrk="1" hangingPunct="1"/>
            <a:r>
              <a:rPr lang="mk-MK" sz="3200" u="sng" dirty="0" smtClean="0">
                <a:latin typeface="Tahoma" pitchFamily="34" charset="0"/>
                <a:cs typeface="Tahoma" pitchFamily="34" charset="0"/>
              </a:rPr>
              <a:t>   </a:t>
            </a:r>
            <a:br>
              <a:rPr lang="mk-MK" sz="3200" u="sng" dirty="0" smtClean="0">
                <a:latin typeface="Tahoma" pitchFamily="34" charset="0"/>
                <a:cs typeface="Tahoma" pitchFamily="34" charset="0"/>
              </a:rPr>
            </a:br>
            <a:r>
              <a:rPr lang="mk-MK" sz="2400" b="1" dirty="0" smtClean="0">
                <a:latin typeface="Tahoma" pitchFamily="34" charset="0"/>
                <a:cs typeface="Tahoma" pitchFamily="34" charset="0"/>
              </a:rPr>
              <a:t>Основни карактеристики на прашалниците </a:t>
            </a:r>
            <a:r>
              <a:rPr lang="en-US" sz="3200" u="sng" dirty="0" smtClean="0">
                <a:latin typeface="Tahoma" pitchFamily="34" charset="0"/>
                <a:cs typeface="Tahoma" pitchFamily="34" charset="0"/>
              </a:rPr>
              <a:t/>
            </a:r>
            <a:br>
              <a:rPr lang="en-US" sz="3200" u="sng" dirty="0" smtClean="0">
                <a:latin typeface="Tahoma" pitchFamily="34" charset="0"/>
                <a:cs typeface="Tahoma" pitchFamily="34" charset="0"/>
              </a:rPr>
            </a:br>
            <a:endParaRPr lang="en-US" sz="3200" u="sng" dirty="0" smtClean="0">
              <a:latin typeface="Tahoma" pitchFamily="34" charset="0"/>
              <a:cs typeface="Tahoma" pitchFamily="34" charset="0"/>
            </a:endParaRPr>
          </a:p>
        </p:txBody>
      </p:sp>
      <p:sp>
        <p:nvSpPr>
          <p:cNvPr id="3076" name="Slide Number Placeholder 3"/>
          <p:cNvSpPr>
            <a:spLocks noGrp="1"/>
          </p:cNvSpPr>
          <p:nvPr>
            <p:ph type="sldNum" sz="quarter" idx="12"/>
          </p:nvPr>
        </p:nvSpPr>
        <p:spPr>
          <a:xfrm>
            <a:off x="6553200" y="6400799"/>
            <a:ext cx="2133600" cy="320675"/>
          </a:xfrm>
          <a:noFill/>
        </p:spPr>
        <p:txBody>
          <a:bodyPr/>
          <a:lstStyle/>
          <a:p>
            <a:fld id="{F15B87A0-B3BA-4061-A146-956C3B0F9912}" type="slidenum">
              <a:rPr lang="en-US" smtClean="0"/>
              <a:pPr/>
              <a:t>19</a:t>
            </a:fld>
            <a:endParaRPr lang="en-US" dirty="0" smtClean="0"/>
          </a:p>
        </p:txBody>
      </p:sp>
      <p:sp>
        <p:nvSpPr>
          <p:cNvPr id="5" name="Footer Placeholder 4"/>
          <p:cNvSpPr>
            <a:spLocks noGrp="1"/>
          </p:cNvSpPr>
          <p:nvPr>
            <p:ph type="ftr" sz="quarter" idx="11"/>
          </p:nvPr>
        </p:nvSpPr>
        <p:spPr>
          <a:xfrm>
            <a:off x="762000" y="6400799"/>
            <a:ext cx="7543800" cy="320675"/>
          </a:xfrm>
        </p:spPr>
        <p:txBody>
          <a:bodyPr/>
          <a:lstStyle/>
          <a:p>
            <a:pPr>
              <a:defRPr/>
            </a:pPr>
            <a:r>
              <a:rPr lang="ru-RU" sz="1100" i="1" dirty="0" smtClean="0">
                <a:solidFill>
                  <a:srgbClr val="FF0000"/>
                </a:solidFill>
                <a:latin typeface="Tahoma" pitchFamily="34" charset="0"/>
                <a:cs typeface="Tahoma" pitchFamily="34" charset="0"/>
              </a:rPr>
              <a:t>Статистика на каматни стапки на останати депозитни институции</a:t>
            </a:r>
            <a:endParaRPr lang="en-US" sz="1100" i="1" dirty="0">
              <a:solidFill>
                <a:srgbClr val="FF0000"/>
              </a:solidFill>
              <a:latin typeface="Tahoma" pitchFamily="34" charset="0"/>
              <a:cs typeface="Tahoma" pitchFamily="34" charset="0"/>
            </a:endParaRPr>
          </a:p>
        </p:txBody>
      </p:sp>
      <p:sp>
        <p:nvSpPr>
          <p:cNvPr id="8" name="Rectangle 5"/>
          <p:cNvSpPr txBox="1">
            <a:spLocks noChangeArrowheads="1"/>
          </p:cNvSpPr>
          <p:nvPr/>
        </p:nvSpPr>
        <p:spPr bwMode="auto">
          <a:xfrm>
            <a:off x="228600" y="1524000"/>
            <a:ext cx="8610600" cy="4724400"/>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144000" tIns="45720" rIns="91440" bIns="45720" numCol="1" anchor="t" anchorCtr="0" compatLnSpc="1">
            <a:prstTxWarp prst="textNoShape">
              <a:avLst/>
            </a:prstTxWarp>
          </a:bodyPr>
          <a:lstStyle/>
          <a:p>
            <a:pPr marL="342900" indent="-342900" algn="just"/>
            <a:r>
              <a:rPr lang="mk-MK" dirty="0" smtClean="0">
                <a:latin typeface="Tahoma" pitchFamily="34" charset="0"/>
                <a:cs typeface="Tahoma" pitchFamily="34" charset="0"/>
              </a:rPr>
              <a:t>1. </a:t>
            </a:r>
            <a:r>
              <a:rPr lang="mk-MK" sz="1600" b="1" dirty="0" smtClean="0">
                <a:solidFill>
                  <a:schemeClr val="tx2">
                    <a:lumMod val="60000"/>
                    <a:lumOff val="40000"/>
                  </a:schemeClr>
                </a:solidFill>
                <a:latin typeface="Tahoma" pitchFamily="34" charset="0"/>
                <a:cs typeface="Tahoma" pitchFamily="34" charset="0"/>
              </a:rPr>
              <a:t>Известувачи: </a:t>
            </a:r>
            <a:r>
              <a:rPr lang="mk-MK" sz="1600" b="1" dirty="0" smtClean="0">
                <a:solidFill>
                  <a:srgbClr val="FF0000"/>
                </a:solidFill>
                <a:latin typeface="Tahoma" pitchFamily="34" charset="0"/>
                <a:cs typeface="Tahoma" pitchFamily="34" charset="0"/>
              </a:rPr>
              <a:t>Останати депозитни институции - 20 банки (16) и штедилници (4)</a:t>
            </a:r>
            <a:r>
              <a:rPr lang="mk-MK" sz="1600" b="1" dirty="0" smtClean="0">
                <a:solidFill>
                  <a:schemeClr val="tx1"/>
                </a:solidFill>
                <a:latin typeface="Tahoma" pitchFamily="34" charset="0"/>
                <a:cs typeface="Tahoma" pitchFamily="34" charset="0"/>
              </a:rPr>
              <a:t>;</a:t>
            </a:r>
          </a:p>
          <a:p>
            <a:pPr marL="342900" indent="-342900" algn="just">
              <a:buAutoNum type="arabicPeriod"/>
            </a:pPr>
            <a:endParaRPr lang="mk-MK" sz="1600" b="1" dirty="0" smtClean="0">
              <a:solidFill>
                <a:schemeClr val="tx2">
                  <a:lumMod val="60000"/>
                  <a:lumOff val="40000"/>
                </a:schemeClr>
              </a:solidFill>
              <a:latin typeface="Tahoma" pitchFamily="34" charset="0"/>
              <a:cs typeface="Tahoma" pitchFamily="34" charset="0"/>
            </a:endParaRPr>
          </a:p>
          <a:p>
            <a:pPr marL="342900" indent="-342900" algn="just">
              <a:buAutoNum type="arabicPeriod"/>
            </a:pPr>
            <a:r>
              <a:rPr lang="mk-MK" sz="1600" b="1" dirty="0" smtClean="0">
                <a:solidFill>
                  <a:schemeClr val="tx2">
                    <a:lumMod val="60000"/>
                    <a:lumOff val="40000"/>
                  </a:schemeClr>
                </a:solidFill>
                <a:latin typeface="Tahoma" pitchFamily="34" charset="0"/>
                <a:cs typeface="Tahoma" pitchFamily="34" charset="0"/>
              </a:rPr>
              <a:t>Датум на известување: </a:t>
            </a:r>
            <a:r>
              <a:rPr lang="mk-MK" sz="1600" b="1" dirty="0" smtClean="0">
                <a:solidFill>
                  <a:srgbClr val="FF0000"/>
                </a:solidFill>
                <a:latin typeface="Tahoma" pitchFamily="34" charset="0"/>
                <a:cs typeface="Tahoma" pitchFamily="34" charset="0"/>
              </a:rPr>
              <a:t>18 (осумнаесет) дена </a:t>
            </a:r>
            <a:r>
              <a:rPr lang="mk-MK" sz="1600" b="1" dirty="0" smtClean="0">
                <a:latin typeface="Tahoma" pitchFamily="34" charset="0"/>
                <a:cs typeface="Tahoma" pitchFamily="34" charset="0"/>
              </a:rPr>
              <a:t>по истекот на месецот за кој се известува;</a:t>
            </a:r>
            <a:endParaRPr lang="en-US" sz="1600" b="1" dirty="0" smtClean="0">
              <a:latin typeface="Tahoma" pitchFamily="34" charset="0"/>
              <a:cs typeface="Tahoma" pitchFamily="34" charset="0"/>
            </a:endParaRPr>
          </a:p>
          <a:p>
            <a:pPr marL="342900" indent="-342900" algn="just"/>
            <a:endParaRPr lang="mk-MK" sz="1600" b="1" dirty="0" smtClean="0">
              <a:latin typeface="Tahoma" pitchFamily="34" charset="0"/>
              <a:cs typeface="Tahoma" pitchFamily="34" charset="0"/>
            </a:endParaRPr>
          </a:p>
          <a:p>
            <a:pPr marL="342900" indent="-342900" algn="just"/>
            <a:r>
              <a:rPr lang="mk-MK" sz="1600" b="1" dirty="0" smtClean="0">
                <a:solidFill>
                  <a:schemeClr val="tx2">
                    <a:lumMod val="60000"/>
                    <a:lumOff val="40000"/>
                  </a:schemeClr>
                </a:solidFill>
                <a:latin typeface="Tahoma" pitchFamily="34" charset="0"/>
                <a:cs typeface="Tahoma" pitchFamily="34" charset="0"/>
              </a:rPr>
              <a:t>3. Точност на известување на податоците: </a:t>
            </a:r>
            <a:r>
              <a:rPr lang="mk-MK" sz="1600" b="1" dirty="0" smtClean="0">
                <a:latin typeface="Tahoma" pitchFamily="34" charset="0"/>
                <a:cs typeface="Tahoma" pitchFamily="34" charset="0"/>
              </a:rPr>
              <a:t>износите се праќаат заокружени на две децимали и </a:t>
            </a:r>
            <a:r>
              <a:rPr lang="mk-MK" sz="1600" b="1" dirty="0" err="1" smtClean="0">
                <a:latin typeface="Tahoma" pitchFamily="34" charset="0"/>
                <a:cs typeface="Tahoma" pitchFamily="34" charset="0"/>
              </a:rPr>
              <a:t>пондерираните</a:t>
            </a:r>
            <a:r>
              <a:rPr lang="mk-MK" sz="1600" b="1" dirty="0" smtClean="0">
                <a:latin typeface="Tahoma" pitchFamily="34" charset="0"/>
                <a:cs typeface="Tahoma" pitchFamily="34" charset="0"/>
              </a:rPr>
              <a:t> каматни стапки </a:t>
            </a:r>
            <a:r>
              <a:rPr lang="mk-MK" sz="1600" b="1" dirty="0" smtClean="0">
                <a:solidFill>
                  <a:srgbClr val="FF0000"/>
                </a:solidFill>
                <a:latin typeface="Tahoma" pitchFamily="34" charset="0"/>
                <a:cs typeface="Tahoma" pitchFamily="34" charset="0"/>
              </a:rPr>
              <a:t>(годишни договорни стапки - ГДС) </a:t>
            </a:r>
            <a:r>
              <a:rPr lang="mk-MK" sz="1600" b="1" dirty="0" smtClean="0">
                <a:latin typeface="Tahoma" pitchFamily="34" charset="0"/>
                <a:cs typeface="Tahoma" pitchFamily="34" charset="0"/>
              </a:rPr>
              <a:t>заокружени на две децимали, искажани во проценти;</a:t>
            </a:r>
          </a:p>
          <a:p>
            <a:pPr marL="342900" indent="-342900" algn="just"/>
            <a:endParaRPr lang="en-US" sz="1600" b="1" dirty="0" smtClean="0">
              <a:latin typeface="Tahoma" pitchFamily="34" charset="0"/>
              <a:cs typeface="Tahoma" pitchFamily="34" charset="0"/>
            </a:endParaRPr>
          </a:p>
          <a:p>
            <a:pPr marL="342900" indent="-342900" algn="just">
              <a:buAutoNum type="arabicPeriod" startAt="4"/>
            </a:pPr>
            <a:r>
              <a:rPr lang="mk-MK" sz="1600" b="1" dirty="0" smtClean="0">
                <a:solidFill>
                  <a:schemeClr val="tx2">
                    <a:lumMod val="60000"/>
                    <a:lumOff val="40000"/>
                  </a:schemeClr>
                </a:solidFill>
                <a:latin typeface="Tahoma" pitchFamily="34" charset="0"/>
                <a:cs typeface="Tahoma" pitchFamily="34" charset="0"/>
              </a:rPr>
              <a:t>Формат на документот кој се известува: </a:t>
            </a:r>
            <a:r>
              <a:rPr lang="en-US" sz="1600" b="1" dirty="0" smtClean="0">
                <a:solidFill>
                  <a:srgbClr val="FF0000"/>
                </a:solidFill>
                <a:latin typeface="Tahoma" pitchFamily="34" charset="0"/>
                <a:cs typeface="Tahoma" pitchFamily="34" charset="0"/>
              </a:rPr>
              <a:t>XLM</a:t>
            </a:r>
            <a:r>
              <a:rPr lang="mk-MK" sz="1600" b="1" dirty="0" smtClean="0">
                <a:latin typeface="Tahoma" pitchFamily="34" charset="0"/>
                <a:cs typeface="Tahoma" pitchFamily="34" charset="0"/>
              </a:rPr>
              <a:t>;</a:t>
            </a:r>
          </a:p>
          <a:p>
            <a:pPr marL="342900" indent="-342900" algn="just"/>
            <a:endParaRPr lang="mk-MK" sz="1600" b="1" dirty="0" smtClean="0">
              <a:latin typeface="Tahoma" pitchFamily="34" charset="0"/>
              <a:cs typeface="Tahoma" pitchFamily="34" charset="0"/>
            </a:endParaRPr>
          </a:p>
          <a:p>
            <a:pPr marL="342900" indent="-342900" algn="just">
              <a:buAutoNum type="arabicPeriod" startAt="5"/>
            </a:pPr>
            <a:r>
              <a:rPr lang="mk-MK" sz="1600" b="1" dirty="0" smtClean="0">
                <a:solidFill>
                  <a:schemeClr val="tx2">
                    <a:lumMod val="60000"/>
                    <a:lumOff val="40000"/>
                  </a:schemeClr>
                </a:solidFill>
                <a:latin typeface="Tahoma" pitchFamily="34" charset="0"/>
                <a:cs typeface="Tahoma" pitchFamily="34" charset="0"/>
              </a:rPr>
              <a:t>Начин на известување: </a:t>
            </a:r>
            <a:r>
              <a:rPr lang="mk-MK" sz="1600" b="1" dirty="0" smtClean="0">
                <a:latin typeface="Tahoma" pitchFamily="34" charset="0"/>
                <a:cs typeface="Tahoma" pitchFamily="34" charset="0"/>
              </a:rPr>
              <a:t>по електронски пат преку </a:t>
            </a:r>
            <a:r>
              <a:rPr lang="mk-MK" sz="1600" b="1" dirty="0" smtClean="0">
                <a:solidFill>
                  <a:srgbClr val="FF0000"/>
                </a:solidFill>
                <a:latin typeface="Tahoma" pitchFamily="34" charset="0"/>
                <a:cs typeface="Tahoma" pitchFamily="34" charset="0"/>
              </a:rPr>
              <a:t>апликацијата МИР</a:t>
            </a:r>
          </a:p>
          <a:p>
            <a:pPr marL="342900" indent="-342900" algn="just">
              <a:buAutoNum type="arabicPeriod" startAt="5"/>
            </a:pPr>
            <a:endParaRPr lang="mk-MK" sz="1600" b="1" dirty="0" smtClean="0">
              <a:solidFill>
                <a:srgbClr val="FF0000"/>
              </a:solidFill>
              <a:latin typeface="Tahoma" pitchFamily="34" charset="0"/>
              <a:cs typeface="Tahoma" pitchFamily="34" charset="0"/>
            </a:endParaRPr>
          </a:p>
          <a:p>
            <a:pPr marL="342900" indent="-342900" algn="just">
              <a:buAutoNum type="arabicPeriod" startAt="5"/>
            </a:pPr>
            <a:r>
              <a:rPr lang="mk-MK" sz="1600" b="1" dirty="0" smtClean="0">
                <a:solidFill>
                  <a:schemeClr val="tx2">
                    <a:lumMod val="60000"/>
                    <a:lumOff val="40000"/>
                  </a:schemeClr>
                </a:solidFill>
                <a:latin typeface="Tahoma" pitchFamily="34" charset="0"/>
                <a:cs typeface="Tahoma" pitchFamily="34" charset="0"/>
              </a:rPr>
              <a:t>Основа за известување: </a:t>
            </a:r>
            <a:r>
              <a:rPr lang="mk-MK" sz="1600" b="1" dirty="0" smtClean="0">
                <a:solidFill>
                  <a:schemeClr val="tx1"/>
                </a:solidFill>
                <a:latin typeface="Tahoma" pitchFamily="34" charset="0"/>
                <a:cs typeface="Tahoma" pitchFamily="34" charset="0"/>
              </a:rPr>
              <a:t>податоците се изработуваат согласно </a:t>
            </a:r>
            <a:r>
              <a:rPr lang="mk-MK" sz="1600" b="1" dirty="0" smtClean="0">
                <a:solidFill>
                  <a:srgbClr val="FF0000"/>
                </a:solidFill>
                <a:latin typeface="Tahoma" pitchFamily="34" charset="0"/>
                <a:cs typeface="Tahoma" pitchFamily="34" charset="0"/>
              </a:rPr>
              <a:t>сметковниот план за банки </a:t>
            </a:r>
            <a:r>
              <a:rPr lang="mk-MK" sz="1600" b="1" dirty="0" smtClean="0">
                <a:solidFill>
                  <a:schemeClr val="tx1"/>
                </a:solidFill>
                <a:latin typeface="Tahoma" pitchFamily="34" charset="0"/>
                <a:cs typeface="Tahoma" pitchFamily="34" charset="0"/>
              </a:rPr>
              <a:t>при што поодделните категории од обрасците се добиваат како </a:t>
            </a:r>
            <a:r>
              <a:rPr lang="mk-MK" sz="1600" b="1" dirty="0" smtClean="0">
                <a:solidFill>
                  <a:srgbClr val="FF0000"/>
                </a:solidFill>
                <a:latin typeface="Tahoma" pitchFamily="34" charset="0"/>
                <a:cs typeface="Tahoma" pitchFamily="34" charset="0"/>
              </a:rPr>
              <a:t>збир од повеќе сметки или дел од сметки</a:t>
            </a:r>
            <a:r>
              <a:rPr lang="mk-MK" sz="1600" b="1" dirty="0" smtClean="0">
                <a:solidFill>
                  <a:schemeClr val="tx1"/>
                </a:solidFill>
                <a:latin typeface="Tahoma" pitchFamily="34" charset="0"/>
                <a:cs typeface="Tahoma" pitchFamily="34" charset="0"/>
              </a:rPr>
              <a:t>.</a:t>
            </a:r>
            <a:r>
              <a:rPr lang="mk-MK" sz="1600" b="1" dirty="0" smtClean="0">
                <a:solidFill>
                  <a:srgbClr val="FF0000"/>
                </a:solidFill>
                <a:latin typeface="Tahoma" pitchFamily="34" charset="0"/>
                <a:cs typeface="Tahoma" pitchFamily="34" charset="0"/>
              </a:rPr>
              <a:t> </a:t>
            </a:r>
            <a:r>
              <a:rPr lang="mk-MK" sz="1600" b="1" dirty="0" smtClean="0">
                <a:solidFill>
                  <a:schemeClr val="tx1"/>
                </a:solidFill>
                <a:latin typeface="Tahoma" pitchFamily="34" charset="0"/>
                <a:cs typeface="Tahoma" pitchFamily="34" charset="0"/>
              </a:rPr>
              <a:t>Некои категории треба да се известат</a:t>
            </a:r>
            <a:r>
              <a:rPr lang="mk-MK" sz="1600" b="1" dirty="0" smtClean="0">
                <a:solidFill>
                  <a:srgbClr val="FF0000"/>
                </a:solidFill>
                <a:latin typeface="Tahoma" pitchFamily="34" charset="0"/>
                <a:cs typeface="Tahoma" pitchFamily="34" charset="0"/>
              </a:rPr>
              <a:t> </a:t>
            </a:r>
            <a:r>
              <a:rPr lang="mk-MK" sz="1600" b="1" dirty="0" smtClean="0">
                <a:solidFill>
                  <a:schemeClr val="tx1"/>
                </a:solidFill>
                <a:latin typeface="Tahoma" pitchFamily="34" charset="0"/>
                <a:cs typeface="Tahoma" pitchFamily="34" charset="0"/>
              </a:rPr>
              <a:t>согласно </a:t>
            </a:r>
            <a:r>
              <a:rPr lang="mk-MK" sz="1600" b="1" dirty="0" smtClean="0">
                <a:solidFill>
                  <a:srgbClr val="FF0000"/>
                </a:solidFill>
                <a:latin typeface="Tahoma" pitchFamily="34" charset="0"/>
                <a:cs typeface="Tahoma" pitchFamily="34" charset="0"/>
              </a:rPr>
              <a:t>финансиско сметководствената евиденција</a:t>
            </a:r>
            <a:r>
              <a:rPr lang="mk-MK" sz="1600" b="1" dirty="0" smtClean="0">
                <a:solidFill>
                  <a:schemeClr val="tx1"/>
                </a:solidFill>
                <a:latin typeface="Tahoma" pitchFamily="34" charset="0"/>
                <a:cs typeface="Tahoma" pitchFamily="34" charset="0"/>
              </a:rPr>
              <a:t>.</a:t>
            </a:r>
          </a:p>
          <a:p>
            <a:pPr marL="342900" indent="-342900" algn="just"/>
            <a:endParaRPr lang="mk-MK" sz="1600" b="1" dirty="0" smtClean="0">
              <a:latin typeface="Tahoma" pitchFamily="34" charset="0"/>
              <a:cs typeface="Tahoma" pitchFamily="34" charset="0"/>
            </a:endParaRPr>
          </a:p>
          <a:p>
            <a:pPr marL="342900" indent="-342900" algn="just">
              <a:buAutoNum type="arabicPeriod"/>
            </a:pPr>
            <a:endParaRPr lang="mk-MK" sz="1600" b="1" dirty="0" smtClean="0">
              <a:latin typeface="Tahoma" pitchFamily="34" charset="0"/>
              <a:cs typeface="Tahoma" pitchFamily="34" charset="0"/>
            </a:endParaRPr>
          </a:p>
          <a:p>
            <a:pPr marL="342900" indent="-342900" algn="just">
              <a:buAutoNum type="arabicPeriod"/>
            </a:pPr>
            <a:endParaRPr lang="mk-MK" sz="1600" b="1" dirty="0" smtClean="0">
              <a:latin typeface="Tahoma" pitchFamily="34" charset="0"/>
              <a:cs typeface="Tahoma" pitchFamily="34" charset="0"/>
            </a:endParaRPr>
          </a:p>
          <a:p>
            <a:pPr lvl="0" algn="just"/>
            <a:endParaRPr lang="en-US" sz="1600" b="1" dirty="0" smtClean="0">
              <a:solidFill>
                <a:schemeClr val="tx2">
                  <a:lumMod val="60000"/>
                  <a:lumOff val="40000"/>
                </a:schemeClr>
              </a:solidFill>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lang="mk-MK" sz="1600" kern="0" dirty="0" smtClean="0">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kumimoji="0" lang="mk-MK" sz="1600" b="0" i="0" u="none" strike="noStrike" kern="0" cap="none" spc="0" normalizeH="0" baseline="0" noProof="0" dirty="0" smtClean="0">
              <a:ln>
                <a:noFill/>
              </a:ln>
              <a:solidFill>
                <a:schemeClr val="dk1"/>
              </a:solidFill>
              <a:effectLst/>
              <a:uLnTx/>
              <a:uFillTx/>
              <a:latin typeface="Tahoma" pitchFamily="34" charset="0"/>
              <a:ea typeface="+mn-ea"/>
              <a:cs typeface="Tahoma" pitchFamily="34" charset="0"/>
            </a:endParaRPr>
          </a:p>
        </p:txBody>
      </p:sp>
    </p:spTree>
  </p:cSld>
  <p:clrMapOvr>
    <a:masterClrMapping/>
  </p:clrMapOvr>
  <p:transition>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152400" y="914400"/>
            <a:ext cx="8991600" cy="685800"/>
          </a:xfrm>
          <a:noFill/>
        </p:spPr>
        <p:txBody>
          <a:bodyPr/>
          <a:lstStyle/>
          <a:p>
            <a:pPr lvl="0" eaLnBrk="1" hangingPunct="1"/>
            <a:r>
              <a:rPr lang="mk-MK" sz="3200" u="sng" dirty="0" smtClean="0">
                <a:latin typeface="Tahoma" pitchFamily="34" charset="0"/>
                <a:cs typeface="Tahoma" pitchFamily="34" charset="0"/>
              </a:rPr>
              <a:t>   </a:t>
            </a:r>
            <a:br>
              <a:rPr lang="mk-MK" sz="3200" u="sng" dirty="0" smtClean="0">
                <a:latin typeface="Tahoma" pitchFamily="34" charset="0"/>
                <a:cs typeface="Tahoma" pitchFamily="34" charset="0"/>
              </a:rPr>
            </a:br>
            <a:r>
              <a:rPr lang="mk-MK" sz="3200" u="sng" dirty="0" smtClean="0">
                <a:latin typeface="Tahoma" pitchFamily="34" charset="0"/>
                <a:cs typeface="Tahoma" pitchFamily="34" charset="0"/>
              </a:rPr>
              <a:t/>
            </a:r>
            <a:br>
              <a:rPr lang="mk-MK" sz="3200" u="sng" dirty="0" smtClean="0">
                <a:latin typeface="Tahoma" pitchFamily="34" charset="0"/>
                <a:cs typeface="Tahoma" pitchFamily="34" charset="0"/>
              </a:rPr>
            </a:br>
            <a:r>
              <a:rPr lang="mk-MK" sz="2400" b="1" dirty="0" smtClean="0">
                <a:latin typeface="Tahoma" pitchFamily="34" charset="0"/>
                <a:cs typeface="Tahoma" pitchFamily="34" charset="0"/>
              </a:rPr>
              <a:t>Статистика на каматни стапки – основна примена</a:t>
            </a:r>
            <a:r>
              <a:rPr lang="en-US" sz="2000" b="1" i="1" dirty="0" smtClean="0"/>
              <a:t/>
            </a:r>
            <a:br>
              <a:rPr lang="en-US" sz="2000" b="1" i="1" dirty="0" smtClean="0"/>
            </a:br>
            <a:r>
              <a:rPr lang="en-US" sz="3200" u="sng" dirty="0" smtClean="0">
                <a:latin typeface="Tahoma" pitchFamily="34" charset="0"/>
                <a:cs typeface="Tahoma" pitchFamily="34" charset="0"/>
              </a:rPr>
              <a:t/>
            </a:r>
            <a:br>
              <a:rPr lang="en-US" sz="3200" u="sng" dirty="0" smtClean="0">
                <a:latin typeface="Tahoma" pitchFamily="34" charset="0"/>
                <a:cs typeface="Tahoma" pitchFamily="34" charset="0"/>
              </a:rPr>
            </a:br>
            <a:endParaRPr lang="en-US" sz="3200" u="sng" dirty="0" smtClean="0">
              <a:latin typeface="Tahoma" pitchFamily="34" charset="0"/>
              <a:cs typeface="Tahoma" pitchFamily="34" charset="0"/>
            </a:endParaRPr>
          </a:p>
        </p:txBody>
      </p:sp>
      <p:sp>
        <p:nvSpPr>
          <p:cNvPr id="3076" name="Slide Number Placeholder 3"/>
          <p:cNvSpPr>
            <a:spLocks noGrp="1"/>
          </p:cNvSpPr>
          <p:nvPr>
            <p:ph type="sldNum" sz="quarter" idx="12"/>
          </p:nvPr>
        </p:nvSpPr>
        <p:spPr>
          <a:xfrm>
            <a:off x="6553200" y="6400799"/>
            <a:ext cx="2133600" cy="320675"/>
          </a:xfrm>
          <a:noFill/>
        </p:spPr>
        <p:txBody>
          <a:bodyPr/>
          <a:lstStyle/>
          <a:p>
            <a:fld id="{F15B87A0-B3BA-4061-A146-956C3B0F9912}" type="slidenum">
              <a:rPr lang="en-US" smtClean="0"/>
              <a:pPr/>
              <a:t>2</a:t>
            </a:fld>
            <a:endParaRPr lang="en-US" dirty="0" smtClean="0"/>
          </a:p>
        </p:txBody>
      </p:sp>
      <p:sp>
        <p:nvSpPr>
          <p:cNvPr id="5" name="Footer Placeholder 4"/>
          <p:cNvSpPr>
            <a:spLocks noGrp="1"/>
          </p:cNvSpPr>
          <p:nvPr>
            <p:ph type="ftr" sz="quarter" idx="11"/>
          </p:nvPr>
        </p:nvSpPr>
        <p:spPr>
          <a:xfrm>
            <a:off x="762000" y="6400799"/>
            <a:ext cx="7543800" cy="320675"/>
          </a:xfrm>
        </p:spPr>
        <p:txBody>
          <a:bodyPr/>
          <a:lstStyle/>
          <a:p>
            <a:pPr>
              <a:defRPr/>
            </a:pPr>
            <a:r>
              <a:rPr lang="ru-RU" sz="1100" i="1" dirty="0" smtClean="0">
                <a:solidFill>
                  <a:srgbClr val="FF0000"/>
                </a:solidFill>
                <a:latin typeface="Tahoma" pitchFamily="34" charset="0"/>
                <a:cs typeface="Tahoma" pitchFamily="34" charset="0"/>
              </a:rPr>
              <a:t>Статистика на каматни стапки на останати депозитни институции</a:t>
            </a:r>
            <a:endParaRPr lang="en-US" sz="1100" i="1" dirty="0">
              <a:solidFill>
                <a:srgbClr val="FF0000"/>
              </a:solidFill>
              <a:latin typeface="Tahoma" pitchFamily="34" charset="0"/>
              <a:cs typeface="Tahoma" pitchFamily="34" charset="0"/>
            </a:endParaRPr>
          </a:p>
        </p:txBody>
      </p:sp>
      <p:sp>
        <p:nvSpPr>
          <p:cNvPr id="7" name="Rectangle 5"/>
          <p:cNvSpPr txBox="1">
            <a:spLocks noChangeArrowheads="1"/>
          </p:cNvSpPr>
          <p:nvPr/>
        </p:nvSpPr>
        <p:spPr bwMode="auto">
          <a:xfrm>
            <a:off x="457200" y="1676400"/>
            <a:ext cx="8229600" cy="45720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196850" indent="-196850" algn="just">
              <a:lnSpc>
                <a:spcPct val="110000"/>
              </a:lnSpc>
              <a:defRPr/>
            </a:pPr>
            <a:r>
              <a:rPr kumimoji="0" lang="mk-MK" sz="1800" b="0" i="0" u="none" strike="noStrike" kern="0" cap="none" spc="0" normalizeH="0" baseline="0" noProof="0" dirty="0" smtClean="0">
                <a:ln>
                  <a:noFill/>
                </a:ln>
                <a:solidFill>
                  <a:schemeClr val="dk1"/>
                </a:solidFill>
                <a:effectLst/>
                <a:uLnTx/>
                <a:uFillTx/>
                <a:latin typeface="Tahoma" pitchFamily="34" charset="0"/>
                <a:ea typeface="+mn-ea"/>
                <a:cs typeface="Tahoma" pitchFamily="34" charset="0"/>
              </a:rPr>
              <a:t>	</a:t>
            </a:r>
            <a:r>
              <a:rPr kumimoji="0" lang="mk-MK" b="0" i="0" u="none" strike="noStrike" kern="0" cap="none" spc="0" normalizeH="0" baseline="0" noProof="0" dirty="0" smtClean="0">
                <a:ln>
                  <a:noFill/>
                </a:ln>
                <a:solidFill>
                  <a:schemeClr val="dk1"/>
                </a:solidFill>
                <a:effectLst/>
                <a:uLnTx/>
                <a:uFillTx/>
                <a:latin typeface="Tahoma" pitchFamily="34" charset="0"/>
                <a:cs typeface="Tahoma" pitchFamily="34" charset="0"/>
              </a:rPr>
              <a:t>Генерално, статистиката на каматните стапки е многу корисна поради следново:</a:t>
            </a:r>
          </a:p>
          <a:p>
            <a:pPr marL="0" indent="0" algn="just">
              <a:buNone/>
            </a:pPr>
            <a:endParaRPr lang="mk-MK" sz="1600" dirty="0" smtClean="0">
              <a:latin typeface="Tahoma" pitchFamily="34" charset="0"/>
              <a:cs typeface="Tahoma" pitchFamily="34" charset="0"/>
            </a:endParaRPr>
          </a:p>
          <a:p>
            <a:pPr marL="0" indent="0" algn="just">
              <a:buNone/>
            </a:pPr>
            <a:endParaRPr lang="en-US" sz="1600" dirty="0" smtClean="0">
              <a:solidFill>
                <a:schemeClr val="tx2">
                  <a:lumMod val="60000"/>
                  <a:lumOff val="40000"/>
                </a:schemeClr>
              </a:solidFill>
              <a:latin typeface="Tahoma" pitchFamily="34" charset="0"/>
              <a:cs typeface="Tahoma" pitchFamily="34" charset="0"/>
            </a:endParaRPr>
          </a:p>
          <a:p>
            <a:pPr marL="0" indent="0" algn="just">
              <a:buFont typeface="Wingdings" pitchFamily="2" charset="2"/>
              <a:buChar char="Ø"/>
            </a:pPr>
            <a:r>
              <a:rPr lang="mk-MK" sz="1600" b="1" dirty="0" smtClean="0">
                <a:solidFill>
                  <a:schemeClr val="tx2">
                    <a:lumMod val="60000"/>
                    <a:lumOff val="40000"/>
                  </a:schemeClr>
                </a:solidFill>
                <a:latin typeface="Tahoma" pitchFamily="34" charset="0"/>
                <a:cs typeface="Tahoma" pitchFamily="34" charset="0"/>
              </a:rPr>
              <a:t>Овозможува континуирано оценување на монетарниот развој во земјата. </a:t>
            </a:r>
            <a:endParaRPr lang="en-US" sz="1600" b="1" dirty="0" smtClean="0">
              <a:solidFill>
                <a:schemeClr val="tx2">
                  <a:lumMod val="60000"/>
                  <a:lumOff val="40000"/>
                </a:schemeClr>
              </a:solidFill>
              <a:latin typeface="Tahoma" pitchFamily="34" charset="0"/>
              <a:cs typeface="Tahoma" pitchFamily="34" charset="0"/>
            </a:endParaRPr>
          </a:p>
          <a:p>
            <a:pPr marL="0" indent="0" algn="just"/>
            <a:endParaRPr lang="en-US" sz="1600" b="1" dirty="0" smtClean="0">
              <a:solidFill>
                <a:schemeClr val="tx2">
                  <a:lumMod val="60000"/>
                  <a:lumOff val="40000"/>
                </a:schemeClr>
              </a:solidFill>
              <a:latin typeface="Tahoma" pitchFamily="34" charset="0"/>
              <a:cs typeface="Tahoma" pitchFamily="34" charset="0"/>
            </a:endParaRPr>
          </a:p>
          <a:p>
            <a:pPr marL="0" indent="0" algn="just">
              <a:buFont typeface="Wingdings" pitchFamily="2" charset="2"/>
              <a:buChar char="Ø"/>
            </a:pPr>
            <a:r>
              <a:rPr lang="mk-MK" sz="1600" b="1" dirty="0" smtClean="0">
                <a:solidFill>
                  <a:schemeClr val="tx2">
                    <a:lumMod val="60000"/>
                    <a:lumOff val="40000"/>
                  </a:schemeClr>
                </a:solidFill>
                <a:latin typeface="Tahoma" pitchFamily="34" charset="0"/>
                <a:cs typeface="Tahoma" pitchFamily="34" charset="0"/>
              </a:rPr>
              <a:t>Придонесува за прибирање на потребните информации за следење на функционирањето на пазарите и финансиските институции, помагајќи да се промовира стабилноста и ефикасноста на финансискиот систем. </a:t>
            </a:r>
          </a:p>
          <a:p>
            <a:pPr marL="0" indent="0" algn="just"/>
            <a:endParaRPr lang="en-US" sz="1600" b="1" dirty="0" smtClean="0">
              <a:solidFill>
                <a:schemeClr val="tx2">
                  <a:lumMod val="60000"/>
                  <a:lumOff val="40000"/>
                </a:schemeClr>
              </a:solidFill>
              <a:latin typeface="Tahoma" pitchFamily="34" charset="0"/>
              <a:cs typeface="Tahoma" pitchFamily="34" charset="0"/>
            </a:endParaRPr>
          </a:p>
          <a:p>
            <a:pPr marL="0" indent="0" algn="just">
              <a:buFont typeface="Wingdings" pitchFamily="2" charset="2"/>
              <a:buChar char="Ø"/>
            </a:pPr>
            <a:r>
              <a:rPr lang="en-US" sz="1600" b="1" dirty="0" smtClean="0">
                <a:solidFill>
                  <a:schemeClr val="tx2">
                    <a:lumMod val="60000"/>
                    <a:lumOff val="40000"/>
                  </a:schemeClr>
                </a:solidFill>
                <a:latin typeface="Tahoma" pitchFamily="34" charset="0"/>
                <a:cs typeface="Tahoma" pitchFamily="34" charset="0"/>
              </a:rPr>
              <a:t> </a:t>
            </a:r>
            <a:r>
              <a:rPr lang="mk-MK" sz="1600" b="1" dirty="0" smtClean="0">
                <a:solidFill>
                  <a:schemeClr val="tx2">
                    <a:lumMod val="60000"/>
                    <a:lumOff val="40000"/>
                  </a:schemeClr>
                </a:solidFill>
                <a:latin typeface="Tahoma" pitchFamily="34" charset="0"/>
                <a:cs typeface="Tahoma" pitchFamily="34" charset="0"/>
              </a:rPr>
              <a:t>Овозможува статистичко известување на податоци за земјата до ММФ, како и обезбедување на квалитетни информации за останатите меѓународни организации, корисници од други институции и на јавноста</a:t>
            </a:r>
            <a:r>
              <a:rPr lang="en-US" sz="1600" b="1" dirty="0" smtClean="0">
                <a:solidFill>
                  <a:schemeClr val="tx2">
                    <a:lumMod val="60000"/>
                    <a:lumOff val="40000"/>
                  </a:schemeClr>
                </a:solidFill>
                <a:latin typeface="Tahoma" pitchFamily="34" charset="0"/>
                <a:cs typeface="Tahoma" pitchFamily="34" charset="0"/>
              </a:rPr>
              <a:t>,</a:t>
            </a:r>
            <a:r>
              <a:rPr lang="mk-MK" sz="1600" b="1" dirty="0" smtClean="0">
                <a:solidFill>
                  <a:schemeClr val="tx2">
                    <a:lumMod val="60000"/>
                    <a:lumOff val="40000"/>
                  </a:schemeClr>
                </a:solidFill>
                <a:latin typeface="Tahoma" pitchFamily="34" charset="0"/>
                <a:cs typeface="Tahoma" pitchFamily="34" charset="0"/>
              </a:rPr>
              <a:t> воопшто. </a:t>
            </a: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lang="mk-MK" b="1" kern="0" dirty="0" smtClean="0">
              <a:solidFill>
                <a:srgbClr val="FF0000"/>
              </a:solidFill>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kumimoji="0" lang="mk-MK" sz="1800" b="0" i="0" u="none" strike="noStrike" kern="0" cap="none" spc="0" normalizeH="0" baseline="0" noProof="0" dirty="0" smtClean="0">
              <a:ln>
                <a:noFill/>
              </a:ln>
              <a:solidFill>
                <a:schemeClr val="dk1"/>
              </a:solidFill>
              <a:effectLst/>
              <a:uLnTx/>
              <a:uFillTx/>
              <a:latin typeface="Tahoma" pitchFamily="34" charset="0"/>
              <a:ea typeface="+mn-ea"/>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kumimoji="0" lang="mk-MK" sz="1800" b="0" i="0" u="none" strike="noStrike" kern="0" cap="none" spc="0" normalizeH="0" baseline="0" noProof="0" dirty="0" smtClean="0">
              <a:ln>
                <a:noFill/>
              </a:ln>
              <a:solidFill>
                <a:schemeClr val="dk1"/>
              </a:solidFill>
              <a:effectLst/>
              <a:uLnTx/>
              <a:uFillTx/>
              <a:latin typeface="Tahoma" pitchFamily="34" charset="0"/>
              <a:ea typeface="+mn-ea"/>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kumimoji="0" lang="mk-MK" sz="1800" b="0" i="0" u="none" strike="noStrike" kern="0" cap="none" spc="0" normalizeH="0" baseline="0" noProof="0" dirty="0" smtClean="0">
              <a:ln>
                <a:noFill/>
              </a:ln>
              <a:solidFill>
                <a:schemeClr val="dk1"/>
              </a:solidFill>
              <a:effectLst/>
              <a:uLnTx/>
              <a:uFillTx/>
              <a:latin typeface="Tahoma" pitchFamily="34" charset="0"/>
              <a:ea typeface="+mn-ea"/>
              <a:cs typeface="Tahoma"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152400" y="838200"/>
            <a:ext cx="8839200" cy="838200"/>
          </a:xfrm>
          <a:noFill/>
        </p:spPr>
        <p:txBody>
          <a:bodyPr/>
          <a:lstStyle/>
          <a:p>
            <a:pPr eaLnBrk="1" hangingPunct="1"/>
            <a:r>
              <a:rPr lang="mk-MK" sz="3200" u="sng" dirty="0" smtClean="0">
                <a:latin typeface="Tahoma" pitchFamily="34" charset="0"/>
                <a:cs typeface="Tahoma" pitchFamily="34" charset="0"/>
              </a:rPr>
              <a:t>   </a:t>
            </a:r>
            <a:br>
              <a:rPr lang="mk-MK" sz="3200" u="sng" dirty="0" smtClean="0">
                <a:latin typeface="Tahoma" pitchFamily="34" charset="0"/>
                <a:cs typeface="Tahoma" pitchFamily="34" charset="0"/>
              </a:rPr>
            </a:br>
            <a:r>
              <a:rPr lang="mk-MK" sz="2400" b="1" dirty="0" smtClean="0">
                <a:latin typeface="Tahoma" pitchFamily="34" charset="0"/>
                <a:cs typeface="Tahoma" pitchFamily="34" charset="0"/>
              </a:rPr>
              <a:t>Применет концепт во обрасците за </a:t>
            </a:r>
            <a:r>
              <a:rPr lang="mk-MK" sz="2400" b="1" dirty="0" err="1" smtClean="0">
                <a:latin typeface="Tahoma" pitchFamily="34" charset="0"/>
                <a:cs typeface="Tahoma" pitchFamily="34" charset="0"/>
              </a:rPr>
              <a:t>новодоговорените</a:t>
            </a:r>
            <a:r>
              <a:rPr lang="mk-MK" sz="2400" b="1" dirty="0" smtClean="0">
                <a:latin typeface="Tahoma" pitchFamily="34" charset="0"/>
                <a:cs typeface="Tahoma" pitchFamily="34" charset="0"/>
              </a:rPr>
              <a:t> активности</a:t>
            </a:r>
            <a:r>
              <a:rPr lang="en-US" sz="3200" u="sng" dirty="0" smtClean="0">
                <a:latin typeface="Tahoma" pitchFamily="34" charset="0"/>
                <a:cs typeface="Tahoma" pitchFamily="34" charset="0"/>
              </a:rPr>
              <a:t/>
            </a:r>
            <a:br>
              <a:rPr lang="en-US" sz="3200" u="sng" dirty="0" smtClean="0">
                <a:latin typeface="Tahoma" pitchFamily="34" charset="0"/>
                <a:cs typeface="Tahoma" pitchFamily="34" charset="0"/>
              </a:rPr>
            </a:br>
            <a:endParaRPr lang="en-US" sz="3200" u="sng" dirty="0" smtClean="0">
              <a:latin typeface="Tahoma" pitchFamily="34" charset="0"/>
              <a:cs typeface="Tahoma" pitchFamily="34" charset="0"/>
            </a:endParaRPr>
          </a:p>
        </p:txBody>
      </p:sp>
      <p:sp>
        <p:nvSpPr>
          <p:cNvPr id="3076" name="Slide Number Placeholder 3"/>
          <p:cNvSpPr>
            <a:spLocks noGrp="1"/>
          </p:cNvSpPr>
          <p:nvPr>
            <p:ph type="sldNum" sz="quarter" idx="12"/>
          </p:nvPr>
        </p:nvSpPr>
        <p:spPr>
          <a:xfrm>
            <a:off x="6553200" y="6400799"/>
            <a:ext cx="2133600" cy="320675"/>
          </a:xfrm>
          <a:noFill/>
        </p:spPr>
        <p:txBody>
          <a:bodyPr/>
          <a:lstStyle/>
          <a:p>
            <a:fld id="{F15B87A0-B3BA-4061-A146-956C3B0F9912}" type="slidenum">
              <a:rPr lang="en-US" smtClean="0"/>
              <a:pPr/>
              <a:t>20</a:t>
            </a:fld>
            <a:endParaRPr lang="en-US" dirty="0" smtClean="0"/>
          </a:p>
        </p:txBody>
      </p:sp>
      <p:sp>
        <p:nvSpPr>
          <p:cNvPr id="5" name="Footer Placeholder 4"/>
          <p:cNvSpPr>
            <a:spLocks noGrp="1"/>
          </p:cNvSpPr>
          <p:nvPr>
            <p:ph type="ftr" sz="quarter" idx="11"/>
          </p:nvPr>
        </p:nvSpPr>
        <p:spPr>
          <a:xfrm>
            <a:off x="762000" y="6400799"/>
            <a:ext cx="7543800" cy="320675"/>
          </a:xfrm>
        </p:spPr>
        <p:txBody>
          <a:bodyPr/>
          <a:lstStyle/>
          <a:p>
            <a:pPr>
              <a:defRPr/>
            </a:pPr>
            <a:r>
              <a:rPr lang="ru-RU" sz="1100" i="1" dirty="0" smtClean="0">
                <a:solidFill>
                  <a:srgbClr val="FF0000"/>
                </a:solidFill>
                <a:latin typeface="Tahoma" pitchFamily="34" charset="0"/>
                <a:cs typeface="Tahoma" pitchFamily="34" charset="0"/>
              </a:rPr>
              <a:t>Статистика на каматни стапки на останати депозитни институции</a:t>
            </a:r>
            <a:endParaRPr lang="en-US" sz="1100" i="1" dirty="0">
              <a:solidFill>
                <a:srgbClr val="FF0000"/>
              </a:solidFill>
              <a:latin typeface="Tahoma" pitchFamily="34" charset="0"/>
              <a:cs typeface="Tahoma" pitchFamily="34" charset="0"/>
            </a:endParaRPr>
          </a:p>
        </p:txBody>
      </p:sp>
      <p:sp>
        <p:nvSpPr>
          <p:cNvPr id="8" name="Rectangle 5"/>
          <p:cNvSpPr txBox="1">
            <a:spLocks noChangeArrowheads="1"/>
          </p:cNvSpPr>
          <p:nvPr/>
        </p:nvSpPr>
        <p:spPr bwMode="auto">
          <a:xfrm>
            <a:off x="228600" y="1752600"/>
            <a:ext cx="8610600" cy="4495800"/>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144000" tIns="45720" rIns="91440" bIns="45720" numCol="1" anchor="t" anchorCtr="0" compatLnSpc="1">
            <a:prstTxWarp prst="textNoShape">
              <a:avLst/>
            </a:prstTxWarp>
          </a:bodyPr>
          <a:lstStyle/>
          <a:p>
            <a:pPr marL="342900" indent="-342900" algn="just"/>
            <a:endParaRPr lang="mk-MK" sz="1600" dirty="0" smtClean="0">
              <a:latin typeface="Tahoma" pitchFamily="34" charset="0"/>
              <a:cs typeface="Tahoma" pitchFamily="34" charset="0"/>
            </a:endParaRPr>
          </a:p>
          <a:p>
            <a:pPr marL="342900" indent="-342900" algn="just"/>
            <a:r>
              <a:rPr lang="mk-MK" sz="1600" dirty="0" smtClean="0">
                <a:solidFill>
                  <a:schemeClr val="tx1"/>
                </a:solidFill>
                <a:latin typeface="Tahoma" pitchFamily="34" charset="0"/>
                <a:cs typeface="Tahoma" pitchFamily="34" charset="0"/>
              </a:rPr>
              <a:t>а.	</a:t>
            </a:r>
            <a:r>
              <a:rPr lang="mk-MK" sz="1600" dirty="0" err="1" smtClean="0">
                <a:solidFill>
                  <a:schemeClr val="tx1"/>
                </a:solidFill>
                <a:latin typeface="Tahoma" pitchFamily="34" charset="0"/>
                <a:cs typeface="Tahoma" pitchFamily="34" charset="0"/>
              </a:rPr>
              <a:t>Новодоговорените</a:t>
            </a:r>
            <a:r>
              <a:rPr lang="mk-MK" sz="1600" dirty="0" smtClean="0">
                <a:solidFill>
                  <a:schemeClr val="tx1"/>
                </a:solidFill>
                <a:latin typeface="Tahoma" pitchFamily="34" charset="0"/>
                <a:cs typeface="Tahoma" pitchFamily="34" charset="0"/>
              </a:rPr>
              <a:t> активности ги опфаќаат </a:t>
            </a:r>
            <a:r>
              <a:rPr lang="mk-MK" sz="1600" b="1" dirty="0" smtClean="0">
                <a:solidFill>
                  <a:schemeClr val="tx2">
                    <a:lumMod val="60000"/>
                    <a:lumOff val="40000"/>
                  </a:schemeClr>
                </a:solidFill>
                <a:latin typeface="Tahoma" pitchFamily="34" charset="0"/>
                <a:cs typeface="Tahoma" pitchFamily="34" charset="0"/>
              </a:rPr>
              <a:t>сите нови договори </a:t>
            </a:r>
            <a:r>
              <a:rPr lang="mk-MK" sz="1600" dirty="0" smtClean="0">
                <a:solidFill>
                  <a:schemeClr val="tx1"/>
                </a:solidFill>
                <a:latin typeface="Tahoma" pitchFamily="34" charset="0"/>
                <a:cs typeface="Tahoma" pitchFamily="34" charset="0"/>
              </a:rPr>
              <a:t>склучени помеѓу домаќинствата или </a:t>
            </a:r>
            <a:r>
              <a:rPr lang="mk-MK" sz="1600" dirty="0" err="1" smtClean="0">
                <a:solidFill>
                  <a:schemeClr val="tx1"/>
                </a:solidFill>
                <a:latin typeface="Tahoma" pitchFamily="34" charset="0"/>
                <a:cs typeface="Tahoma" pitchFamily="34" charset="0"/>
              </a:rPr>
              <a:t>нефинансиски</a:t>
            </a:r>
            <a:r>
              <a:rPr lang="mk-MK" sz="1600" dirty="0" smtClean="0">
                <a:solidFill>
                  <a:schemeClr val="tx1"/>
                </a:solidFill>
                <a:latin typeface="Tahoma" pitchFamily="34" charset="0"/>
                <a:cs typeface="Tahoma" pitchFamily="34" charset="0"/>
              </a:rPr>
              <a:t> институции од една страна и останатите депозитни институции од друга страна;</a:t>
            </a:r>
          </a:p>
          <a:p>
            <a:pPr marL="342900" indent="-342900" algn="just"/>
            <a:endParaRPr lang="mk-MK" sz="1600" b="1" dirty="0" smtClean="0">
              <a:solidFill>
                <a:schemeClr val="tx2">
                  <a:lumMod val="60000"/>
                  <a:lumOff val="40000"/>
                </a:schemeClr>
              </a:solidFill>
              <a:latin typeface="Tahoma" pitchFamily="34" charset="0"/>
              <a:cs typeface="Tahoma" pitchFamily="34" charset="0"/>
            </a:endParaRPr>
          </a:p>
          <a:p>
            <a:pPr marL="342900" indent="-342900" algn="just"/>
            <a:r>
              <a:rPr lang="mk-MK" sz="1600" dirty="0" smtClean="0">
                <a:solidFill>
                  <a:schemeClr val="tx1"/>
                </a:solidFill>
                <a:latin typeface="Tahoma" pitchFamily="34" charset="0"/>
                <a:cs typeface="Tahoma" pitchFamily="34" charset="0"/>
              </a:rPr>
              <a:t>б.	Каматните стапки се </a:t>
            </a:r>
            <a:r>
              <a:rPr lang="mk-MK" sz="1600" b="1" dirty="0" err="1" smtClean="0">
                <a:solidFill>
                  <a:schemeClr val="tx2">
                    <a:lumMod val="60000"/>
                    <a:lumOff val="40000"/>
                  </a:schemeClr>
                </a:solidFill>
                <a:latin typeface="Tahoma" pitchFamily="34" charset="0"/>
                <a:cs typeface="Tahoma" pitchFamily="34" charset="0"/>
              </a:rPr>
              <a:t>пондерирани</a:t>
            </a:r>
            <a:r>
              <a:rPr lang="mk-MK" sz="1600" b="1" dirty="0" smtClean="0">
                <a:solidFill>
                  <a:schemeClr val="tx2">
                    <a:lumMod val="60000"/>
                    <a:lumOff val="40000"/>
                  </a:schemeClr>
                </a:solidFill>
                <a:latin typeface="Tahoma" pitchFamily="34" charset="0"/>
                <a:cs typeface="Tahoma" pitchFamily="34" charset="0"/>
              </a:rPr>
              <a:t> просечни каматни стапки </a:t>
            </a:r>
            <a:r>
              <a:rPr lang="mk-MK" sz="1600" dirty="0" smtClean="0">
                <a:solidFill>
                  <a:schemeClr val="tx1"/>
                </a:solidFill>
                <a:latin typeface="Tahoma" pitchFamily="34" charset="0"/>
                <a:cs typeface="Tahoma" pitchFamily="34" charset="0"/>
              </a:rPr>
              <a:t>на </a:t>
            </a:r>
            <a:r>
              <a:rPr lang="mk-MK" sz="1600" dirty="0" err="1" smtClean="0">
                <a:solidFill>
                  <a:schemeClr val="tx1"/>
                </a:solidFill>
                <a:latin typeface="Tahoma" pitchFamily="34" charset="0"/>
                <a:cs typeface="Tahoma" pitchFamily="34" charset="0"/>
              </a:rPr>
              <a:t>новодоговорените</a:t>
            </a:r>
            <a:r>
              <a:rPr lang="mk-MK" sz="1600" dirty="0" smtClean="0">
                <a:solidFill>
                  <a:schemeClr val="tx1"/>
                </a:solidFill>
                <a:latin typeface="Tahoma" pitchFamily="34" charset="0"/>
                <a:cs typeface="Tahoma" pitchFamily="34" charset="0"/>
              </a:rPr>
              <a:t> активности склучени во месецот за кој се известува;</a:t>
            </a:r>
            <a:endParaRPr lang="en-US" sz="1600" dirty="0" smtClean="0">
              <a:solidFill>
                <a:schemeClr val="tx1"/>
              </a:solidFill>
              <a:latin typeface="Tahoma" pitchFamily="34" charset="0"/>
              <a:cs typeface="Tahoma" pitchFamily="34" charset="0"/>
            </a:endParaRPr>
          </a:p>
          <a:p>
            <a:pPr marL="342900" indent="-342900" algn="just"/>
            <a:endParaRPr lang="mk-MK" sz="1600" dirty="0" smtClean="0">
              <a:solidFill>
                <a:schemeClr val="tx1"/>
              </a:solidFill>
              <a:latin typeface="Tahoma" pitchFamily="34" charset="0"/>
              <a:cs typeface="Tahoma" pitchFamily="34" charset="0"/>
            </a:endParaRPr>
          </a:p>
          <a:p>
            <a:pPr marL="342900" indent="-342900" algn="just"/>
            <a:r>
              <a:rPr lang="mk-MK" sz="1600" dirty="0" smtClean="0">
                <a:solidFill>
                  <a:schemeClr val="tx1"/>
                </a:solidFill>
                <a:latin typeface="Tahoma" pitchFamily="34" charset="0"/>
                <a:cs typeface="Tahoma" pitchFamily="34" charset="0"/>
              </a:rPr>
              <a:t>в. 	Стапките на кредитите се поделени според </a:t>
            </a:r>
            <a:r>
              <a:rPr lang="mk-MK" sz="1600" b="1" dirty="0" smtClean="0">
                <a:solidFill>
                  <a:schemeClr val="tx2">
                    <a:lumMod val="60000"/>
                    <a:lumOff val="40000"/>
                  </a:schemeClr>
                </a:solidFill>
                <a:latin typeface="Tahoma" pitchFamily="34" charset="0"/>
                <a:cs typeface="Tahoma" pitchFamily="34" charset="0"/>
              </a:rPr>
              <a:t>иницијален период на фиксирање и на кредити со и без обезбедување</a:t>
            </a:r>
            <a:r>
              <a:rPr lang="mk-MK" sz="1600" dirty="0" smtClean="0">
                <a:solidFill>
                  <a:schemeClr val="tx1"/>
                </a:solidFill>
                <a:latin typeface="Tahoma" pitchFamily="34" charset="0"/>
                <a:cs typeface="Tahoma" pitchFamily="34" charset="0"/>
              </a:rPr>
              <a:t>;</a:t>
            </a:r>
          </a:p>
          <a:p>
            <a:pPr marL="342900" indent="-342900" algn="just"/>
            <a:endParaRPr lang="mk-MK" sz="1600" dirty="0" smtClean="0">
              <a:solidFill>
                <a:schemeClr val="tx1"/>
              </a:solidFill>
              <a:latin typeface="Tahoma" pitchFamily="34" charset="0"/>
              <a:cs typeface="Tahoma" pitchFamily="34" charset="0"/>
            </a:endParaRPr>
          </a:p>
          <a:p>
            <a:pPr marL="342900" indent="-342900" algn="just"/>
            <a:r>
              <a:rPr lang="mk-MK" sz="1600" dirty="0" smtClean="0">
                <a:solidFill>
                  <a:schemeClr val="tx1"/>
                </a:solidFill>
                <a:latin typeface="Tahoma" pitchFamily="34" charset="0"/>
                <a:cs typeface="Tahoma" pitchFamily="34" charset="0"/>
              </a:rPr>
              <a:t>г.	Стапките на кредитите се поделени според </a:t>
            </a:r>
            <a:r>
              <a:rPr lang="mk-MK" sz="1600" b="1" dirty="0" smtClean="0">
                <a:solidFill>
                  <a:schemeClr val="tx2">
                    <a:lumMod val="60000"/>
                    <a:lumOff val="40000"/>
                  </a:schemeClr>
                </a:solidFill>
                <a:latin typeface="Tahoma" pitchFamily="34" charset="0"/>
                <a:cs typeface="Tahoma" pitchFamily="34" charset="0"/>
              </a:rPr>
              <a:t>висината на дадениот кредит</a:t>
            </a:r>
            <a:r>
              <a:rPr lang="mk-MK" sz="1600" dirty="0" smtClean="0">
                <a:solidFill>
                  <a:schemeClr val="tx1"/>
                </a:solidFill>
                <a:latin typeface="Tahoma" pitchFamily="34" charset="0"/>
                <a:cs typeface="Tahoma" pitchFamily="34" charset="0"/>
              </a:rPr>
              <a:t>;</a:t>
            </a:r>
          </a:p>
          <a:p>
            <a:pPr marL="342900" indent="-342900" algn="just"/>
            <a:endParaRPr lang="mk-MK" sz="1600" dirty="0" smtClean="0">
              <a:solidFill>
                <a:schemeClr val="tx1"/>
              </a:solidFill>
              <a:latin typeface="Tahoma" pitchFamily="34" charset="0"/>
              <a:cs typeface="Tahoma" pitchFamily="34" charset="0"/>
            </a:endParaRPr>
          </a:p>
          <a:p>
            <a:pPr marL="342900" indent="-342900" algn="just"/>
            <a:r>
              <a:rPr lang="mk-MK" sz="1600" dirty="0" smtClean="0">
                <a:solidFill>
                  <a:schemeClr val="tx1"/>
                </a:solidFill>
                <a:latin typeface="Tahoma" pitchFamily="34" charset="0"/>
                <a:cs typeface="Tahoma" pitchFamily="34" charset="0"/>
              </a:rPr>
              <a:t>д.	Стапките на депозитите се поделени според </a:t>
            </a:r>
            <a:r>
              <a:rPr lang="mk-MK" sz="1600" b="1" dirty="0" smtClean="0">
                <a:solidFill>
                  <a:schemeClr val="tx2">
                    <a:lumMod val="60000"/>
                    <a:lumOff val="40000"/>
                  </a:schemeClr>
                </a:solidFill>
                <a:latin typeface="Tahoma" pitchFamily="34" charset="0"/>
                <a:cs typeface="Tahoma" pitchFamily="34" charset="0"/>
              </a:rPr>
              <a:t>оригиналната </a:t>
            </a:r>
            <a:r>
              <a:rPr lang="mk-MK" sz="1600" b="1" dirty="0" err="1" smtClean="0">
                <a:solidFill>
                  <a:schemeClr val="tx2">
                    <a:lumMod val="60000"/>
                    <a:lumOff val="40000"/>
                  </a:schemeClr>
                </a:solidFill>
                <a:latin typeface="Tahoma" pitchFamily="34" charset="0"/>
                <a:cs typeface="Tahoma" pitchFamily="34" charset="0"/>
              </a:rPr>
              <a:t>рочност</a:t>
            </a:r>
            <a:r>
              <a:rPr lang="mk-MK" sz="1600" b="1" dirty="0" smtClean="0">
                <a:solidFill>
                  <a:schemeClr val="tx2">
                    <a:lumMod val="60000"/>
                    <a:lumOff val="40000"/>
                  </a:schemeClr>
                </a:solidFill>
                <a:latin typeface="Tahoma" pitchFamily="34" charset="0"/>
                <a:cs typeface="Tahoma" pitchFamily="34" charset="0"/>
              </a:rPr>
              <a:t> на </a:t>
            </a:r>
            <a:r>
              <a:rPr lang="mk-MK" sz="1600" b="1" dirty="0" err="1" smtClean="0">
                <a:solidFill>
                  <a:schemeClr val="tx2">
                    <a:lumMod val="60000"/>
                    <a:lumOff val="40000"/>
                  </a:schemeClr>
                </a:solidFill>
                <a:latin typeface="Tahoma" pitchFamily="34" charset="0"/>
                <a:cs typeface="Tahoma" pitchFamily="34" charset="0"/>
              </a:rPr>
              <a:t>доспевање</a:t>
            </a:r>
            <a:r>
              <a:rPr lang="mk-MK" sz="1600" b="1" dirty="0" smtClean="0">
                <a:solidFill>
                  <a:schemeClr val="tx2">
                    <a:lumMod val="60000"/>
                    <a:lumOff val="40000"/>
                  </a:schemeClr>
                </a:solidFill>
                <a:latin typeface="Tahoma" pitchFamily="34" charset="0"/>
                <a:cs typeface="Tahoma" pitchFamily="34" charset="0"/>
              </a:rPr>
              <a:t> или според периодот на најава за депозитите со договорна </a:t>
            </a:r>
            <a:r>
              <a:rPr lang="mk-MK" sz="1600" b="1" dirty="0" err="1" smtClean="0">
                <a:solidFill>
                  <a:schemeClr val="tx2">
                    <a:lumMod val="60000"/>
                    <a:lumOff val="40000"/>
                  </a:schemeClr>
                </a:solidFill>
                <a:latin typeface="Tahoma" pitchFamily="34" charset="0"/>
                <a:cs typeface="Tahoma" pitchFamily="34" charset="0"/>
              </a:rPr>
              <a:t>рочност</a:t>
            </a:r>
            <a:r>
              <a:rPr lang="mk-MK" sz="1600" b="1" dirty="0" smtClean="0">
                <a:solidFill>
                  <a:schemeClr val="tx2">
                    <a:lumMod val="60000"/>
                    <a:lumOff val="40000"/>
                  </a:schemeClr>
                </a:solidFill>
                <a:latin typeface="Tahoma" pitchFamily="34" charset="0"/>
                <a:cs typeface="Tahoma" pitchFamily="34" charset="0"/>
              </a:rPr>
              <a:t> и депозити отповикливи со најава</a:t>
            </a:r>
            <a:r>
              <a:rPr lang="mk-MK" sz="1600" dirty="0" smtClean="0">
                <a:solidFill>
                  <a:schemeClr val="tx1"/>
                </a:solidFill>
                <a:latin typeface="Tahoma" pitchFamily="34" charset="0"/>
                <a:cs typeface="Tahoma" pitchFamily="34" charset="0"/>
              </a:rPr>
              <a:t>, соодветно.</a:t>
            </a:r>
          </a:p>
          <a:p>
            <a:pPr marL="342900" indent="-342900" algn="just"/>
            <a:endParaRPr lang="mk-MK" sz="1600" b="1" dirty="0" smtClean="0">
              <a:latin typeface="Tahoma" pitchFamily="34" charset="0"/>
              <a:cs typeface="Tahoma" pitchFamily="34" charset="0"/>
            </a:endParaRPr>
          </a:p>
          <a:p>
            <a:pPr marL="342900" indent="-342900" algn="just">
              <a:buAutoNum type="arabicPeriod"/>
            </a:pPr>
            <a:endParaRPr lang="mk-MK" sz="1600" b="1" dirty="0" smtClean="0">
              <a:latin typeface="Tahoma" pitchFamily="34" charset="0"/>
              <a:cs typeface="Tahoma" pitchFamily="34" charset="0"/>
            </a:endParaRPr>
          </a:p>
          <a:p>
            <a:pPr marL="342900" indent="-342900" algn="just">
              <a:buAutoNum type="arabicPeriod"/>
            </a:pPr>
            <a:endParaRPr lang="mk-MK" sz="1600" b="1" dirty="0" smtClean="0">
              <a:latin typeface="Tahoma" pitchFamily="34" charset="0"/>
              <a:cs typeface="Tahoma" pitchFamily="34" charset="0"/>
            </a:endParaRPr>
          </a:p>
          <a:p>
            <a:pPr lvl="0" algn="just"/>
            <a:endParaRPr lang="en-US" sz="1600" b="1" dirty="0" smtClean="0">
              <a:solidFill>
                <a:schemeClr val="tx2">
                  <a:lumMod val="60000"/>
                  <a:lumOff val="40000"/>
                </a:schemeClr>
              </a:solidFill>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lang="mk-MK" sz="1600" kern="0" dirty="0" smtClean="0">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kumimoji="0" lang="mk-MK" sz="1600" b="0" i="0" u="none" strike="noStrike" kern="0" cap="none" spc="0" normalizeH="0" baseline="0" noProof="0" dirty="0" smtClean="0">
              <a:ln>
                <a:noFill/>
              </a:ln>
              <a:solidFill>
                <a:schemeClr val="dk1"/>
              </a:solidFill>
              <a:effectLst/>
              <a:uLnTx/>
              <a:uFillTx/>
              <a:latin typeface="Tahoma" pitchFamily="34" charset="0"/>
              <a:ea typeface="+mn-ea"/>
              <a:cs typeface="Tahoma" pitchFamily="34" charset="0"/>
            </a:endParaRPr>
          </a:p>
        </p:txBody>
      </p:sp>
    </p:spTree>
  </p:cSld>
  <p:clrMapOvr>
    <a:masterClrMapping/>
  </p:clrMapOvr>
  <p:transition>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Slide Number Placeholder 3"/>
          <p:cNvSpPr>
            <a:spLocks noGrp="1"/>
          </p:cNvSpPr>
          <p:nvPr>
            <p:ph type="sldNum" sz="quarter" idx="12"/>
          </p:nvPr>
        </p:nvSpPr>
        <p:spPr>
          <a:xfrm>
            <a:off x="6553200" y="6400799"/>
            <a:ext cx="2133600" cy="320675"/>
          </a:xfrm>
          <a:noFill/>
        </p:spPr>
        <p:txBody>
          <a:bodyPr/>
          <a:lstStyle/>
          <a:p>
            <a:fld id="{F15B87A0-B3BA-4061-A146-956C3B0F9912}" type="slidenum">
              <a:rPr lang="en-US" smtClean="0"/>
              <a:pPr/>
              <a:t>21</a:t>
            </a:fld>
            <a:endParaRPr lang="en-US" dirty="0" smtClean="0"/>
          </a:p>
        </p:txBody>
      </p:sp>
      <p:sp>
        <p:nvSpPr>
          <p:cNvPr id="5" name="Footer Placeholder 4"/>
          <p:cNvSpPr>
            <a:spLocks noGrp="1"/>
          </p:cNvSpPr>
          <p:nvPr>
            <p:ph type="ftr" sz="quarter" idx="11"/>
          </p:nvPr>
        </p:nvSpPr>
        <p:spPr>
          <a:xfrm>
            <a:off x="762000" y="6400799"/>
            <a:ext cx="7543800" cy="320675"/>
          </a:xfrm>
        </p:spPr>
        <p:txBody>
          <a:bodyPr/>
          <a:lstStyle/>
          <a:p>
            <a:pPr>
              <a:defRPr/>
            </a:pPr>
            <a:r>
              <a:rPr lang="ru-RU" sz="1100" i="1" dirty="0" smtClean="0">
                <a:solidFill>
                  <a:srgbClr val="FF0000"/>
                </a:solidFill>
                <a:latin typeface="Tahoma" pitchFamily="34" charset="0"/>
                <a:cs typeface="Tahoma" pitchFamily="34" charset="0"/>
              </a:rPr>
              <a:t>Статистика на каматни стапки на останати депозитни институции</a:t>
            </a:r>
            <a:endParaRPr lang="en-US" sz="1100" i="1" dirty="0">
              <a:solidFill>
                <a:srgbClr val="FF0000"/>
              </a:solidFill>
              <a:latin typeface="Tahoma" pitchFamily="34" charset="0"/>
              <a:cs typeface="Tahoma" pitchFamily="34" charset="0"/>
            </a:endParaRPr>
          </a:p>
        </p:txBody>
      </p:sp>
      <p:sp>
        <p:nvSpPr>
          <p:cNvPr id="9" name="Rounded Rectangle 8"/>
          <p:cNvSpPr/>
          <p:nvPr/>
        </p:nvSpPr>
        <p:spPr>
          <a:xfrm>
            <a:off x="228600" y="2133600"/>
            <a:ext cx="4267200" cy="42672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buFontTx/>
              <a:buChar char="-"/>
            </a:pPr>
            <a:r>
              <a:rPr lang="mk-MK" sz="1400" dirty="0" smtClean="0">
                <a:latin typeface="Tahoma" pitchFamily="34" charset="0"/>
                <a:cs typeface="Tahoma" pitchFamily="34" charset="0"/>
              </a:rPr>
              <a:t>сите финансиски договори, во кои </a:t>
            </a:r>
            <a:r>
              <a:rPr lang="mk-MK" sz="1400" b="1" dirty="0" smtClean="0">
                <a:solidFill>
                  <a:srgbClr val="FF0000"/>
                </a:solidFill>
                <a:latin typeface="Tahoma" pitchFamily="34" charset="0"/>
                <a:cs typeface="Tahoma" pitchFamily="34" charset="0"/>
              </a:rPr>
              <a:t>за првпат </a:t>
            </a:r>
            <a:r>
              <a:rPr lang="mk-MK" sz="1400" dirty="0" smtClean="0">
                <a:latin typeface="Tahoma" pitchFamily="34" charset="0"/>
                <a:cs typeface="Tahoma" pitchFamily="34" charset="0"/>
              </a:rPr>
              <a:t>се договара и се прецизира каматната стапка на кредитот/депозитот;</a:t>
            </a:r>
          </a:p>
          <a:p>
            <a:pPr algn="just">
              <a:buFontTx/>
              <a:buChar char="-"/>
            </a:pPr>
            <a:endParaRPr lang="mk-MK" sz="1400" dirty="0" smtClean="0">
              <a:latin typeface="Tahoma" pitchFamily="34" charset="0"/>
              <a:cs typeface="Tahoma" pitchFamily="34" charset="0"/>
            </a:endParaRPr>
          </a:p>
          <a:p>
            <a:pPr algn="just"/>
            <a:endParaRPr lang="mk-MK" sz="1400" dirty="0" smtClean="0">
              <a:latin typeface="Tahoma" pitchFamily="34" charset="0"/>
              <a:cs typeface="Tahoma" pitchFamily="34" charset="0"/>
            </a:endParaRPr>
          </a:p>
          <a:p>
            <a:pPr algn="just">
              <a:buFontTx/>
              <a:buChar char="-"/>
            </a:pPr>
            <a:r>
              <a:rPr lang="mk-MK" sz="1400" dirty="0" smtClean="0">
                <a:latin typeface="Tahoma" pitchFamily="34" charset="0"/>
                <a:cs typeface="Tahoma" pitchFamily="34" charset="0"/>
              </a:rPr>
              <a:t> Сите нови преговарања за постојните кредити/депозити, </a:t>
            </a:r>
            <a:r>
              <a:rPr lang="mk-MK" sz="1400" b="1" dirty="0" smtClean="0">
                <a:solidFill>
                  <a:srgbClr val="FF0000"/>
                </a:solidFill>
                <a:latin typeface="Tahoma" pitchFamily="34" charset="0"/>
                <a:cs typeface="Tahoma" pitchFamily="34" charset="0"/>
              </a:rPr>
              <a:t>во кои има активна вклученост на клиентот</a:t>
            </a:r>
            <a:endParaRPr lang="en-US" sz="1400" b="1" dirty="0">
              <a:solidFill>
                <a:srgbClr val="FF0000"/>
              </a:solidFill>
              <a:latin typeface="Tahoma" pitchFamily="34" charset="0"/>
              <a:cs typeface="Tahoma" pitchFamily="34" charset="0"/>
            </a:endParaRPr>
          </a:p>
        </p:txBody>
      </p:sp>
      <p:sp>
        <p:nvSpPr>
          <p:cNvPr id="6" name="Oval 5"/>
          <p:cNvSpPr/>
          <p:nvPr/>
        </p:nvSpPr>
        <p:spPr>
          <a:xfrm>
            <a:off x="304800" y="1905000"/>
            <a:ext cx="18288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mk-MK" sz="1200" b="1" dirty="0" smtClean="0">
                <a:solidFill>
                  <a:schemeClr val="tx2">
                    <a:lumMod val="60000"/>
                    <a:lumOff val="40000"/>
                  </a:schemeClr>
                </a:solidFill>
                <a:latin typeface="Tahoma" pitchFamily="34" charset="0"/>
                <a:cs typeface="Tahoma" pitchFamily="34" charset="0"/>
              </a:rPr>
              <a:t>вклучуваат:</a:t>
            </a:r>
            <a:endParaRPr lang="en-US" sz="1200" b="1" dirty="0">
              <a:solidFill>
                <a:schemeClr val="tx2">
                  <a:lumMod val="60000"/>
                  <a:lumOff val="40000"/>
                </a:schemeClr>
              </a:solidFill>
              <a:latin typeface="Tahoma" pitchFamily="34" charset="0"/>
              <a:cs typeface="Tahoma" pitchFamily="34" charset="0"/>
            </a:endParaRPr>
          </a:p>
        </p:txBody>
      </p:sp>
      <p:sp>
        <p:nvSpPr>
          <p:cNvPr id="11" name="Rounded Rectangle 10"/>
          <p:cNvSpPr/>
          <p:nvPr/>
        </p:nvSpPr>
        <p:spPr>
          <a:xfrm>
            <a:off x="4648200" y="1219200"/>
            <a:ext cx="4191000" cy="51816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buFontTx/>
              <a:buChar char="-"/>
            </a:pPr>
            <a:r>
              <a:rPr lang="mk-MK" sz="1400" b="1" dirty="0" smtClean="0">
                <a:solidFill>
                  <a:srgbClr val="FF0000"/>
                </a:solidFill>
                <a:latin typeface="Tahoma" pitchFamily="34" charset="0"/>
                <a:cs typeface="Tahoma" pitchFamily="34" charset="0"/>
              </a:rPr>
              <a:t>Пролонгирањето</a:t>
            </a:r>
            <a:r>
              <a:rPr lang="mk-MK" sz="1400" dirty="0" smtClean="0">
                <a:latin typeface="Tahoma" pitchFamily="34" charset="0"/>
                <a:cs typeface="Tahoma" pitchFamily="34" charset="0"/>
              </a:rPr>
              <a:t> на постојните договори за кредитите/депозитите кои се спроведуваат автоматски, без активна вклученост на домаќинствата или </a:t>
            </a:r>
            <a:r>
              <a:rPr lang="mk-MK" sz="1400" dirty="0" err="1" smtClean="0">
                <a:latin typeface="Tahoma" pitchFamily="34" charset="0"/>
                <a:cs typeface="Tahoma" pitchFamily="34" charset="0"/>
              </a:rPr>
              <a:t>нефинансиските</a:t>
            </a:r>
            <a:r>
              <a:rPr lang="mk-MK" sz="1400" dirty="0" smtClean="0">
                <a:latin typeface="Tahoma" pitchFamily="34" charset="0"/>
                <a:cs typeface="Tahoma" pitchFamily="34" charset="0"/>
              </a:rPr>
              <a:t> институции;</a:t>
            </a:r>
          </a:p>
          <a:p>
            <a:pPr algn="just">
              <a:buFontTx/>
              <a:buChar char="-"/>
            </a:pPr>
            <a:endParaRPr lang="mk-MK" sz="1400" dirty="0" smtClean="0">
              <a:latin typeface="Tahoma" pitchFamily="34" charset="0"/>
              <a:cs typeface="Tahoma" pitchFamily="34" charset="0"/>
            </a:endParaRPr>
          </a:p>
          <a:p>
            <a:pPr algn="just">
              <a:buFontTx/>
              <a:buChar char="-"/>
            </a:pPr>
            <a:r>
              <a:rPr lang="mk-MK" sz="1400" dirty="0" smtClean="0">
                <a:latin typeface="Tahoma" pitchFamily="34" charset="0"/>
                <a:cs typeface="Tahoma" pitchFamily="34" charset="0"/>
              </a:rPr>
              <a:t>Промена на променливите каматни стапки, кои произлегуваат од </a:t>
            </a:r>
            <a:r>
              <a:rPr lang="mk-MK" sz="1400" b="1" dirty="0" smtClean="0">
                <a:solidFill>
                  <a:srgbClr val="FF0000"/>
                </a:solidFill>
                <a:latin typeface="Tahoma" pitchFamily="34" charset="0"/>
                <a:cs typeface="Tahoma" pitchFamily="34" charset="0"/>
              </a:rPr>
              <a:t>автоматски прилагодувања</a:t>
            </a:r>
            <a:r>
              <a:rPr lang="mk-MK" sz="1400" dirty="0" smtClean="0">
                <a:latin typeface="Tahoma" pitchFamily="34" charset="0"/>
                <a:cs typeface="Tahoma" pitchFamily="34" charset="0"/>
              </a:rPr>
              <a:t>;</a:t>
            </a:r>
          </a:p>
          <a:p>
            <a:pPr algn="just"/>
            <a:endParaRPr lang="mk-MK" sz="1400" dirty="0" smtClean="0">
              <a:latin typeface="Tahoma" pitchFamily="34" charset="0"/>
              <a:cs typeface="Tahoma" pitchFamily="34" charset="0"/>
            </a:endParaRPr>
          </a:p>
          <a:p>
            <a:pPr algn="just">
              <a:buFontTx/>
              <a:buChar char="-"/>
            </a:pPr>
            <a:r>
              <a:rPr lang="mk-MK" sz="1400" dirty="0" smtClean="0">
                <a:latin typeface="Tahoma" pitchFamily="34" charset="0"/>
                <a:cs typeface="Tahoma" pitchFamily="34" charset="0"/>
              </a:rPr>
              <a:t> Промената од фиксни во променливи каматни стапки или обратно, во текот на важењето на договорот, кое било </a:t>
            </a:r>
            <a:r>
              <a:rPr lang="mk-MK" sz="1400" b="1" dirty="0" smtClean="0">
                <a:solidFill>
                  <a:srgbClr val="FF0000"/>
                </a:solidFill>
                <a:latin typeface="Tahoma" pitchFamily="34" charset="0"/>
                <a:cs typeface="Tahoma" pitchFamily="34" charset="0"/>
              </a:rPr>
              <a:t>договорено на почетокот на склучувањето на договорот</a:t>
            </a:r>
            <a:r>
              <a:rPr lang="mk-MK" sz="1400" dirty="0" smtClean="0">
                <a:latin typeface="Tahoma" pitchFamily="34" charset="0"/>
                <a:cs typeface="Tahoma" pitchFamily="34" charset="0"/>
              </a:rPr>
              <a:t>;</a:t>
            </a:r>
          </a:p>
          <a:p>
            <a:pPr algn="just">
              <a:buFontTx/>
              <a:buChar char="-"/>
            </a:pPr>
            <a:endParaRPr lang="mk-MK" sz="1400" b="1" dirty="0" smtClean="0">
              <a:solidFill>
                <a:srgbClr val="FF0000"/>
              </a:solidFill>
              <a:latin typeface="Tahoma" pitchFamily="34" charset="0"/>
              <a:cs typeface="Tahoma" pitchFamily="34" charset="0"/>
            </a:endParaRPr>
          </a:p>
          <a:p>
            <a:pPr algn="just">
              <a:buFontTx/>
              <a:buChar char="-"/>
            </a:pPr>
            <a:r>
              <a:rPr lang="mk-MK" sz="1400" dirty="0" smtClean="0">
                <a:solidFill>
                  <a:schemeClr val="tx1"/>
                </a:solidFill>
                <a:latin typeface="Tahoma" pitchFamily="34" charset="0"/>
                <a:cs typeface="Tahoma" pitchFamily="34" charset="0"/>
              </a:rPr>
              <a:t>Кредитите за </a:t>
            </a:r>
            <a:r>
              <a:rPr lang="mk-MK" sz="1400" b="1" dirty="0" smtClean="0">
                <a:solidFill>
                  <a:srgbClr val="FF0000"/>
                </a:solidFill>
                <a:latin typeface="Tahoma" pitchFamily="34" charset="0"/>
                <a:cs typeface="Tahoma" pitchFamily="34" charset="0"/>
              </a:rPr>
              <a:t>реорганизација на </a:t>
            </a:r>
            <a:r>
              <a:rPr lang="mk-MK" sz="1400" b="1" dirty="0" smtClean="0">
                <a:solidFill>
                  <a:srgbClr val="FF0000"/>
                </a:solidFill>
                <a:latin typeface="Tahoma" pitchFamily="34" charset="0"/>
                <a:cs typeface="Tahoma" pitchFamily="34" charset="0"/>
              </a:rPr>
              <a:t>долг по каматни стапки </a:t>
            </a:r>
            <a:r>
              <a:rPr lang="mk-MK" sz="1400" dirty="0" smtClean="0">
                <a:solidFill>
                  <a:schemeClr val="tx1"/>
                </a:solidFill>
                <a:latin typeface="Tahoma" pitchFamily="34" charset="0"/>
                <a:cs typeface="Tahoma" pitchFamily="34" charset="0"/>
              </a:rPr>
              <a:t>значајно пониски од пазарните;</a:t>
            </a:r>
            <a:endParaRPr lang="en-US" sz="1400" dirty="0">
              <a:solidFill>
                <a:schemeClr val="tx1"/>
              </a:solidFill>
              <a:latin typeface="Tahoma" pitchFamily="34" charset="0"/>
              <a:cs typeface="Tahoma" pitchFamily="34" charset="0"/>
            </a:endParaRPr>
          </a:p>
        </p:txBody>
      </p:sp>
      <p:sp>
        <p:nvSpPr>
          <p:cNvPr id="7" name="Oval 6"/>
          <p:cNvSpPr/>
          <p:nvPr/>
        </p:nvSpPr>
        <p:spPr>
          <a:xfrm>
            <a:off x="4572000" y="990600"/>
            <a:ext cx="1752600" cy="6858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mk-MK" sz="1200" b="1" dirty="0" smtClean="0">
                <a:solidFill>
                  <a:schemeClr val="tx2">
                    <a:lumMod val="60000"/>
                    <a:lumOff val="40000"/>
                  </a:schemeClr>
                </a:solidFill>
                <a:latin typeface="Tahoma" pitchFamily="34" charset="0"/>
                <a:cs typeface="Tahoma" pitchFamily="34" charset="0"/>
              </a:rPr>
              <a:t>исклучуваат:</a:t>
            </a:r>
            <a:endParaRPr lang="en-US" sz="1200" b="1" dirty="0">
              <a:solidFill>
                <a:schemeClr val="tx2">
                  <a:lumMod val="60000"/>
                  <a:lumOff val="40000"/>
                </a:schemeClr>
              </a:solidFill>
              <a:latin typeface="Tahoma" pitchFamily="34" charset="0"/>
              <a:cs typeface="Tahoma" pitchFamily="34" charset="0"/>
            </a:endParaRPr>
          </a:p>
        </p:txBody>
      </p:sp>
      <p:sp>
        <p:nvSpPr>
          <p:cNvPr id="12" name="Rectangle 5"/>
          <p:cNvSpPr txBox="1">
            <a:spLocks noChangeArrowheads="1"/>
          </p:cNvSpPr>
          <p:nvPr/>
        </p:nvSpPr>
        <p:spPr bwMode="auto">
          <a:xfrm>
            <a:off x="914400" y="1066800"/>
            <a:ext cx="3657600" cy="30480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vert="horz" wrap="square" lIns="144000" tIns="45720" rIns="91440" bIns="45720" numCol="1" anchor="t" anchorCtr="0" compatLnSpc="1">
            <a:prstTxWarp prst="textNoShape">
              <a:avLst/>
            </a:prstTxWarp>
          </a:bodyPr>
          <a:lstStyle/>
          <a:p>
            <a:pPr marL="342900" indent="-342900" algn="just"/>
            <a:r>
              <a:rPr lang="mk-MK" sz="1600" b="1" dirty="0" err="1" smtClean="0">
                <a:solidFill>
                  <a:schemeClr val="accent6">
                    <a:lumMod val="60000"/>
                    <a:lumOff val="40000"/>
                  </a:schemeClr>
                </a:solidFill>
                <a:latin typeface="Tahoma" pitchFamily="34" charset="0"/>
                <a:cs typeface="Tahoma" pitchFamily="34" charset="0"/>
              </a:rPr>
              <a:t>Новодоговорените</a:t>
            </a:r>
            <a:r>
              <a:rPr lang="mk-MK" sz="1600" b="1" dirty="0" smtClean="0">
                <a:solidFill>
                  <a:schemeClr val="accent6">
                    <a:lumMod val="60000"/>
                    <a:lumOff val="40000"/>
                  </a:schemeClr>
                </a:solidFill>
                <a:latin typeface="Tahoma" pitchFamily="34" charset="0"/>
                <a:cs typeface="Tahoma" pitchFamily="34" charset="0"/>
              </a:rPr>
              <a:t> активности</a:t>
            </a:r>
            <a:endParaRPr lang="mk-MK" sz="1600" kern="0" dirty="0" smtClean="0">
              <a:solidFill>
                <a:schemeClr val="accent6">
                  <a:lumMod val="60000"/>
                  <a:lumOff val="40000"/>
                </a:schemeClr>
              </a:solidFill>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kumimoji="0" lang="mk-MK" sz="1600" b="0" i="0" u="none" strike="noStrike" kern="0" cap="none" spc="0" normalizeH="0" baseline="0" noProof="0" dirty="0" smtClean="0">
              <a:ln>
                <a:noFill/>
              </a:ln>
              <a:solidFill>
                <a:schemeClr val="accent6">
                  <a:lumMod val="60000"/>
                  <a:lumOff val="40000"/>
                </a:schemeClr>
              </a:solidFill>
              <a:effectLst/>
              <a:uLnTx/>
              <a:uFillTx/>
              <a:latin typeface="Tahoma" pitchFamily="34" charset="0"/>
              <a:ea typeface="+mn-ea"/>
              <a:cs typeface="Tahoma" pitchFamily="34" charset="0"/>
            </a:endParaRPr>
          </a:p>
        </p:txBody>
      </p:sp>
      <p:cxnSp>
        <p:nvCxnSpPr>
          <p:cNvPr id="14" name="Straight Arrow Connector 13"/>
          <p:cNvCxnSpPr/>
          <p:nvPr/>
        </p:nvCxnSpPr>
        <p:spPr>
          <a:xfrm>
            <a:off x="4343400" y="1295400"/>
            <a:ext cx="228600"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1524000" y="1371600"/>
            <a:ext cx="0" cy="533400"/>
          </a:xfrm>
          <a:prstGeom prst="straightConnector1">
            <a:avLst/>
          </a:prstGeom>
          <a:ln w="412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Rectangle 5"/>
          <p:cNvSpPr txBox="1">
            <a:spLocks noChangeArrowheads="1"/>
          </p:cNvSpPr>
          <p:nvPr/>
        </p:nvSpPr>
        <p:spPr bwMode="auto">
          <a:xfrm>
            <a:off x="381000" y="1066800"/>
            <a:ext cx="457200" cy="30480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vert="horz" wrap="square" lIns="144000" tIns="45720" rIns="91440" bIns="45720" numCol="1" anchor="t" anchorCtr="0" compatLnSpc="1">
            <a:prstTxWarp prst="textNoShape">
              <a:avLst/>
            </a:prstTxWarp>
          </a:bodyPr>
          <a:lstStyle/>
          <a:p>
            <a:pPr marL="342900" indent="-342900" algn="just"/>
            <a:r>
              <a:rPr lang="mk-MK" sz="1600" b="1" dirty="0" smtClean="0">
                <a:solidFill>
                  <a:schemeClr val="tx1"/>
                </a:solidFill>
                <a:latin typeface="Tahoma" pitchFamily="34" charset="0"/>
                <a:cs typeface="Tahoma" pitchFamily="34" charset="0"/>
              </a:rPr>
              <a:t>а.</a:t>
            </a:r>
            <a:endParaRPr lang="mk-MK" sz="1600" kern="0" dirty="0" smtClean="0">
              <a:solidFill>
                <a:schemeClr val="accent6">
                  <a:lumMod val="60000"/>
                  <a:lumOff val="40000"/>
                </a:schemeClr>
              </a:solidFill>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kumimoji="0" lang="mk-MK" sz="1600" b="0" i="0" u="none" strike="noStrike" kern="0" cap="none" spc="0" normalizeH="0" baseline="0" noProof="0" dirty="0" smtClean="0">
              <a:ln>
                <a:noFill/>
              </a:ln>
              <a:solidFill>
                <a:schemeClr val="accent6">
                  <a:lumMod val="60000"/>
                  <a:lumOff val="40000"/>
                </a:schemeClr>
              </a:solidFill>
              <a:effectLst/>
              <a:uLnTx/>
              <a:uFillTx/>
              <a:latin typeface="Tahoma" pitchFamily="34" charset="0"/>
              <a:ea typeface="+mn-ea"/>
              <a:cs typeface="Tahoma" pitchFamily="34" charset="0"/>
            </a:endParaRPr>
          </a:p>
        </p:txBody>
      </p:sp>
    </p:spTree>
  </p:cSld>
  <p:clrMapOvr>
    <a:masterClrMapping/>
  </p:clrMapOvr>
  <p:transition>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152400" y="838200"/>
            <a:ext cx="8839200" cy="838200"/>
          </a:xfrm>
          <a:noFill/>
        </p:spPr>
        <p:txBody>
          <a:bodyPr/>
          <a:lstStyle/>
          <a:p>
            <a:pPr eaLnBrk="1" hangingPunct="1"/>
            <a:r>
              <a:rPr lang="mk-MK" sz="3200" u="sng" dirty="0" smtClean="0">
                <a:latin typeface="Tahoma" pitchFamily="34" charset="0"/>
                <a:cs typeface="Tahoma" pitchFamily="34" charset="0"/>
              </a:rPr>
              <a:t> </a:t>
            </a:r>
            <a:r>
              <a:rPr lang="en-US" sz="3200" u="sng" dirty="0" smtClean="0">
                <a:latin typeface="Tahoma" pitchFamily="34" charset="0"/>
                <a:cs typeface="Tahoma" pitchFamily="34" charset="0"/>
              </a:rPr>
              <a:t/>
            </a:r>
            <a:br>
              <a:rPr lang="en-US" sz="3200" u="sng" dirty="0" smtClean="0">
                <a:latin typeface="Tahoma" pitchFamily="34" charset="0"/>
                <a:cs typeface="Tahoma" pitchFamily="34" charset="0"/>
              </a:rPr>
            </a:br>
            <a:endParaRPr lang="en-US" sz="3200" u="sng" dirty="0" smtClean="0">
              <a:latin typeface="Tahoma" pitchFamily="34" charset="0"/>
              <a:cs typeface="Tahoma" pitchFamily="34" charset="0"/>
            </a:endParaRPr>
          </a:p>
        </p:txBody>
      </p:sp>
      <p:sp>
        <p:nvSpPr>
          <p:cNvPr id="3076" name="Slide Number Placeholder 3"/>
          <p:cNvSpPr>
            <a:spLocks noGrp="1"/>
          </p:cNvSpPr>
          <p:nvPr>
            <p:ph type="sldNum" sz="quarter" idx="12"/>
          </p:nvPr>
        </p:nvSpPr>
        <p:spPr>
          <a:xfrm>
            <a:off x="6553200" y="6400799"/>
            <a:ext cx="2133600" cy="320675"/>
          </a:xfrm>
          <a:noFill/>
        </p:spPr>
        <p:txBody>
          <a:bodyPr/>
          <a:lstStyle/>
          <a:p>
            <a:fld id="{F15B87A0-B3BA-4061-A146-956C3B0F9912}" type="slidenum">
              <a:rPr lang="en-US" smtClean="0"/>
              <a:pPr/>
              <a:t>22</a:t>
            </a:fld>
            <a:endParaRPr lang="en-US" dirty="0" smtClean="0"/>
          </a:p>
        </p:txBody>
      </p:sp>
      <p:sp>
        <p:nvSpPr>
          <p:cNvPr id="5" name="Footer Placeholder 4"/>
          <p:cNvSpPr>
            <a:spLocks noGrp="1"/>
          </p:cNvSpPr>
          <p:nvPr>
            <p:ph type="ftr" sz="quarter" idx="11"/>
          </p:nvPr>
        </p:nvSpPr>
        <p:spPr>
          <a:xfrm>
            <a:off x="762000" y="6400799"/>
            <a:ext cx="7543800" cy="320675"/>
          </a:xfrm>
        </p:spPr>
        <p:txBody>
          <a:bodyPr/>
          <a:lstStyle/>
          <a:p>
            <a:pPr>
              <a:defRPr/>
            </a:pPr>
            <a:r>
              <a:rPr lang="ru-RU" sz="1100" i="1" dirty="0" smtClean="0">
                <a:solidFill>
                  <a:srgbClr val="FF0000"/>
                </a:solidFill>
                <a:latin typeface="Tahoma" pitchFamily="34" charset="0"/>
                <a:cs typeface="Tahoma" pitchFamily="34" charset="0"/>
              </a:rPr>
              <a:t>Статистика на каматни стапки на останати депозитни институции</a:t>
            </a:r>
            <a:endParaRPr lang="en-US" sz="1100" i="1" dirty="0">
              <a:solidFill>
                <a:srgbClr val="FF0000"/>
              </a:solidFill>
              <a:latin typeface="Tahoma" pitchFamily="34" charset="0"/>
              <a:cs typeface="Tahoma" pitchFamily="34" charset="0"/>
            </a:endParaRPr>
          </a:p>
        </p:txBody>
      </p:sp>
      <p:sp>
        <p:nvSpPr>
          <p:cNvPr id="8" name="Rectangle 5"/>
          <p:cNvSpPr txBox="1">
            <a:spLocks noChangeArrowheads="1"/>
          </p:cNvSpPr>
          <p:nvPr/>
        </p:nvSpPr>
        <p:spPr bwMode="auto">
          <a:xfrm>
            <a:off x="228600" y="1752600"/>
            <a:ext cx="8610600" cy="4495800"/>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144000" tIns="45720" rIns="91440" bIns="45720" numCol="1" anchor="t" anchorCtr="0" compatLnSpc="1">
            <a:prstTxWarp prst="textNoShape">
              <a:avLst/>
            </a:prstTxWarp>
          </a:bodyPr>
          <a:lstStyle/>
          <a:p>
            <a:pPr marL="342900" indent="-342900" algn="just"/>
            <a:endParaRPr lang="mk-MK" sz="1600" dirty="0" smtClean="0">
              <a:latin typeface="Tahoma" pitchFamily="34" charset="0"/>
              <a:cs typeface="Tahoma" pitchFamily="34" charset="0"/>
            </a:endParaRPr>
          </a:p>
          <a:p>
            <a:pPr marL="342900" indent="-342900" algn="just"/>
            <a:r>
              <a:rPr lang="mk-MK" sz="1600" b="1" dirty="0" smtClean="0">
                <a:solidFill>
                  <a:schemeClr val="tx1"/>
                </a:solidFill>
                <a:latin typeface="Tahoma" pitchFamily="34" charset="0"/>
                <a:cs typeface="Tahoma" pitchFamily="34" charset="0"/>
              </a:rPr>
              <a:t>б.</a:t>
            </a:r>
            <a:r>
              <a:rPr lang="mk-MK" sz="1600" dirty="0" smtClean="0">
                <a:solidFill>
                  <a:schemeClr val="tx1"/>
                </a:solidFill>
                <a:latin typeface="Tahoma" pitchFamily="34" charset="0"/>
                <a:cs typeface="Tahoma" pitchFamily="34" charset="0"/>
              </a:rPr>
              <a:t>	</a:t>
            </a:r>
            <a:r>
              <a:rPr lang="mk-MK" sz="1600" b="1" dirty="0" smtClean="0">
                <a:solidFill>
                  <a:schemeClr val="tx1"/>
                </a:solidFill>
                <a:latin typeface="Tahoma" pitchFamily="34" charset="0"/>
                <a:cs typeface="Tahoma" pitchFamily="34" charset="0"/>
              </a:rPr>
              <a:t>Каматните стапки се </a:t>
            </a:r>
            <a:r>
              <a:rPr lang="mk-MK" sz="1600" b="1" dirty="0" err="1" smtClean="0">
                <a:solidFill>
                  <a:schemeClr val="tx2">
                    <a:lumMod val="60000"/>
                    <a:lumOff val="40000"/>
                  </a:schemeClr>
                </a:solidFill>
                <a:latin typeface="Tahoma" pitchFamily="34" charset="0"/>
                <a:cs typeface="Tahoma" pitchFamily="34" charset="0"/>
              </a:rPr>
              <a:t>пондерирани</a:t>
            </a:r>
            <a:r>
              <a:rPr lang="mk-MK" sz="1600" b="1" dirty="0" smtClean="0">
                <a:solidFill>
                  <a:schemeClr val="tx2">
                    <a:lumMod val="60000"/>
                    <a:lumOff val="40000"/>
                  </a:schemeClr>
                </a:solidFill>
                <a:latin typeface="Tahoma" pitchFamily="34" charset="0"/>
                <a:cs typeface="Tahoma" pitchFamily="34" charset="0"/>
              </a:rPr>
              <a:t> просечни каматни стапки </a:t>
            </a:r>
            <a:r>
              <a:rPr lang="mk-MK" sz="1600" b="1" dirty="0" smtClean="0">
                <a:solidFill>
                  <a:schemeClr val="tx1"/>
                </a:solidFill>
                <a:latin typeface="Tahoma" pitchFamily="34" charset="0"/>
                <a:cs typeface="Tahoma" pitchFamily="34" charset="0"/>
              </a:rPr>
              <a:t>на </a:t>
            </a:r>
            <a:r>
              <a:rPr lang="mk-MK" sz="1600" b="1" dirty="0" err="1" smtClean="0">
                <a:solidFill>
                  <a:schemeClr val="tx1"/>
                </a:solidFill>
                <a:latin typeface="Tahoma" pitchFamily="34" charset="0"/>
                <a:cs typeface="Tahoma" pitchFamily="34" charset="0"/>
              </a:rPr>
              <a:t>новодоговорените</a:t>
            </a:r>
            <a:r>
              <a:rPr lang="mk-MK" sz="1600" b="1" dirty="0" smtClean="0">
                <a:solidFill>
                  <a:schemeClr val="tx1"/>
                </a:solidFill>
                <a:latin typeface="Tahoma" pitchFamily="34" charset="0"/>
                <a:cs typeface="Tahoma" pitchFamily="34" charset="0"/>
              </a:rPr>
              <a:t> активности склучени во месецот за кој се известува</a:t>
            </a:r>
          </a:p>
          <a:p>
            <a:pPr marL="342900" indent="-342900" algn="just"/>
            <a:endParaRPr lang="mk-MK" sz="1600" b="1" dirty="0" smtClean="0">
              <a:solidFill>
                <a:schemeClr val="tx1"/>
              </a:solidFill>
              <a:latin typeface="Tahoma" pitchFamily="34" charset="0"/>
              <a:cs typeface="Tahoma" pitchFamily="34" charset="0"/>
            </a:endParaRPr>
          </a:p>
          <a:p>
            <a:pPr marL="342900" indent="-342900" algn="just"/>
            <a:r>
              <a:rPr lang="mk-MK" sz="1600" b="1" dirty="0" smtClean="0">
                <a:solidFill>
                  <a:schemeClr val="tx1"/>
                </a:solidFill>
                <a:latin typeface="Tahoma" pitchFamily="34" charset="0"/>
                <a:cs typeface="Tahoma" pitchFamily="34" charset="0"/>
              </a:rPr>
              <a:t>	На пример за да се пресметаат каматните стапки за </a:t>
            </a:r>
            <a:r>
              <a:rPr lang="mk-MK" sz="1600" b="1" dirty="0" err="1" smtClean="0">
                <a:solidFill>
                  <a:schemeClr val="tx1"/>
                </a:solidFill>
                <a:latin typeface="Tahoma" pitchFamily="34" charset="0"/>
                <a:cs typeface="Tahoma" pitchFamily="34" charset="0"/>
              </a:rPr>
              <a:t>новодоговорените</a:t>
            </a:r>
            <a:r>
              <a:rPr lang="mk-MK" sz="1600" b="1" dirty="0" smtClean="0">
                <a:solidFill>
                  <a:schemeClr val="tx1"/>
                </a:solidFill>
                <a:latin typeface="Tahoma" pitchFamily="34" charset="0"/>
                <a:cs typeface="Tahoma" pitchFamily="34" charset="0"/>
              </a:rPr>
              <a:t> активности во текот на првиот месец во годината пресметувањето се врши на следниов начин:</a:t>
            </a:r>
            <a:endParaRPr lang="en-US" sz="1600" b="1" dirty="0" smtClean="0">
              <a:solidFill>
                <a:schemeClr val="tx1"/>
              </a:solidFill>
              <a:latin typeface="Tahoma" pitchFamily="34" charset="0"/>
              <a:cs typeface="Tahoma" pitchFamily="34" charset="0"/>
            </a:endParaRPr>
          </a:p>
          <a:p>
            <a:pPr marL="342900" indent="-342900" algn="just"/>
            <a:endParaRPr lang="mk-MK" sz="1600" b="1" dirty="0" smtClean="0">
              <a:latin typeface="Tahoma" pitchFamily="34" charset="0"/>
              <a:cs typeface="Tahoma" pitchFamily="34" charset="0"/>
            </a:endParaRPr>
          </a:p>
          <a:p>
            <a:pPr marL="342900" indent="-342900" algn="just">
              <a:buAutoNum type="arabicPeriod"/>
            </a:pPr>
            <a:endParaRPr lang="mk-MK" sz="1600" b="1" dirty="0" smtClean="0">
              <a:latin typeface="Tahoma" pitchFamily="34" charset="0"/>
              <a:cs typeface="Tahoma" pitchFamily="34" charset="0"/>
            </a:endParaRPr>
          </a:p>
          <a:p>
            <a:pPr marL="342900" indent="-342900" algn="just">
              <a:buAutoNum type="arabicPeriod"/>
            </a:pPr>
            <a:endParaRPr lang="mk-MK" sz="1600" b="1" dirty="0" smtClean="0">
              <a:latin typeface="Tahoma" pitchFamily="34" charset="0"/>
              <a:cs typeface="Tahoma" pitchFamily="34" charset="0"/>
            </a:endParaRPr>
          </a:p>
          <a:p>
            <a:pPr lvl="0" algn="just"/>
            <a:endParaRPr lang="en-US" sz="1600" b="1" dirty="0" smtClean="0">
              <a:solidFill>
                <a:schemeClr val="tx2">
                  <a:lumMod val="60000"/>
                  <a:lumOff val="40000"/>
                </a:schemeClr>
              </a:solidFill>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lang="mk-MK" sz="1600" kern="0" dirty="0" smtClean="0">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kumimoji="0" lang="mk-MK" sz="1600" b="0" i="0" u="none" strike="noStrike" kern="0" cap="none" spc="0" normalizeH="0" baseline="0" noProof="0" dirty="0" smtClean="0">
              <a:ln>
                <a:noFill/>
              </a:ln>
              <a:solidFill>
                <a:schemeClr val="dk1"/>
              </a:solidFill>
              <a:effectLst/>
              <a:uLnTx/>
              <a:uFillTx/>
              <a:latin typeface="Tahoma" pitchFamily="34" charset="0"/>
              <a:ea typeface="+mn-ea"/>
              <a:cs typeface="Tahoma" pitchFamily="34" charset="0"/>
            </a:endParaRPr>
          </a:p>
        </p:txBody>
      </p:sp>
      <p:sp>
        <p:nvSpPr>
          <p:cNvPr id="6" name="Rectangle 4"/>
          <p:cNvSpPr txBox="1">
            <a:spLocks noChangeArrowheads="1"/>
          </p:cNvSpPr>
          <p:nvPr/>
        </p:nvSpPr>
        <p:spPr bwMode="auto">
          <a:xfrm>
            <a:off x="304800" y="990600"/>
            <a:ext cx="88392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mk-MK" sz="3200" b="0" i="0" u="sng" strike="noStrike" kern="0" cap="none" spc="0" normalizeH="0" baseline="0" noProof="0" smtClean="0">
                <a:ln>
                  <a:noFill/>
                </a:ln>
                <a:solidFill>
                  <a:schemeClr val="tx2"/>
                </a:solidFill>
                <a:effectLst/>
                <a:uLnTx/>
                <a:uFillTx/>
                <a:latin typeface="Tahoma" pitchFamily="34" charset="0"/>
                <a:ea typeface="+mj-ea"/>
                <a:cs typeface="Tahoma" pitchFamily="34" charset="0"/>
              </a:rPr>
              <a:t>   </a:t>
            </a:r>
            <a:br>
              <a:rPr kumimoji="0" lang="mk-MK" sz="3200" b="0" i="0" u="sng" strike="noStrike" kern="0" cap="none" spc="0" normalizeH="0" baseline="0" noProof="0" smtClean="0">
                <a:ln>
                  <a:noFill/>
                </a:ln>
                <a:solidFill>
                  <a:schemeClr val="tx2"/>
                </a:solidFill>
                <a:effectLst/>
                <a:uLnTx/>
                <a:uFillTx/>
                <a:latin typeface="Tahoma" pitchFamily="34" charset="0"/>
                <a:ea typeface="+mj-ea"/>
                <a:cs typeface="Tahoma" pitchFamily="34" charset="0"/>
              </a:rPr>
            </a:br>
            <a:r>
              <a:rPr kumimoji="0" lang="mk-MK" sz="2400" b="1" i="0" u="none" strike="noStrike" kern="0" cap="none" spc="0" normalizeH="0" baseline="0" noProof="0" smtClean="0">
                <a:ln>
                  <a:noFill/>
                </a:ln>
                <a:solidFill>
                  <a:schemeClr val="tx2"/>
                </a:solidFill>
                <a:effectLst/>
                <a:uLnTx/>
                <a:uFillTx/>
                <a:latin typeface="Tahoma" pitchFamily="34" charset="0"/>
                <a:ea typeface="+mj-ea"/>
                <a:cs typeface="Tahoma" pitchFamily="34" charset="0"/>
              </a:rPr>
              <a:t>Применет концепт во обрасците за новодоговорените активности</a:t>
            </a:r>
            <a:r>
              <a:rPr kumimoji="0" lang="en-US" sz="3200" b="0" i="0" u="sng" strike="noStrike" kern="0" cap="none" spc="0" normalizeH="0" baseline="0" noProof="0" smtClean="0">
                <a:ln>
                  <a:noFill/>
                </a:ln>
                <a:solidFill>
                  <a:schemeClr val="tx2"/>
                </a:solidFill>
                <a:effectLst/>
                <a:uLnTx/>
                <a:uFillTx/>
                <a:latin typeface="Tahoma" pitchFamily="34" charset="0"/>
                <a:ea typeface="+mj-ea"/>
                <a:cs typeface="Tahoma" pitchFamily="34" charset="0"/>
              </a:rPr>
              <a:t/>
            </a:r>
            <a:br>
              <a:rPr kumimoji="0" lang="en-US" sz="3200" b="0" i="0" u="sng" strike="noStrike" kern="0" cap="none" spc="0" normalizeH="0" baseline="0" noProof="0" smtClean="0">
                <a:ln>
                  <a:noFill/>
                </a:ln>
                <a:solidFill>
                  <a:schemeClr val="tx2"/>
                </a:solidFill>
                <a:effectLst/>
                <a:uLnTx/>
                <a:uFillTx/>
                <a:latin typeface="Tahoma" pitchFamily="34" charset="0"/>
                <a:ea typeface="+mj-ea"/>
                <a:cs typeface="Tahoma" pitchFamily="34" charset="0"/>
              </a:rPr>
            </a:br>
            <a:endParaRPr kumimoji="0" lang="en-US" sz="3200" b="0" i="0" u="sng" strike="noStrike" kern="0" cap="none" spc="0" normalizeH="0" baseline="0" noProof="0" dirty="0" smtClean="0">
              <a:ln>
                <a:noFill/>
              </a:ln>
              <a:solidFill>
                <a:schemeClr val="tx2"/>
              </a:solidFill>
              <a:effectLst/>
              <a:uLnTx/>
              <a:uFillTx/>
              <a:latin typeface="Tahoma" pitchFamily="34" charset="0"/>
              <a:ea typeface="+mj-ea"/>
              <a:cs typeface="Tahoma" pitchFamily="34" charset="0"/>
            </a:endParaRPr>
          </a:p>
        </p:txBody>
      </p:sp>
      <p:sp>
        <p:nvSpPr>
          <p:cNvPr id="7" name="Rectangle 6"/>
          <p:cNvSpPr/>
          <p:nvPr/>
        </p:nvSpPr>
        <p:spPr>
          <a:xfrm>
            <a:off x="990600" y="3886200"/>
            <a:ext cx="7239000" cy="1981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dirty="0" smtClean="0">
              <a:solidFill>
                <a:schemeClr val="tx1"/>
              </a:solidFill>
              <a:latin typeface="Tahoma"/>
              <a:cs typeface="Tahoma"/>
            </a:endParaRPr>
          </a:p>
          <a:p>
            <a:r>
              <a:rPr lang="en-US" dirty="0" smtClean="0">
                <a:solidFill>
                  <a:schemeClr val="tx1"/>
                </a:solidFill>
                <a:latin typeface="Tahoma"/>
                <a:cs typeface="Tahoma"/>
              </a:rPr>
              <a:t>[</a:t>
            </a:r>
            <a:r>
              <a:rPr lang="mk-MK" sz="1400" dirty="0" smtClean="0">
                <a:solidFill>
                  <a:schemeClr val="tx1"/>
                </a:solidFill>
              </a:rPr>
              <a:t> </a:t>
            </a:r>
            <a:r>
              <a:rPr lang="en-US" sz="1400" dirty="0" smtClean="0">
                <a:solidFill>
                  <a:schemeClr val="tx1"/>
                </a:solidFill>
              </a:rPr>
              <a:t>(</a:t>
            </a:r>
            <a:r>
              <a:rPr lang="mk-MK" sz="1400" i="1" dirty="0" smtClean="0">
                <a:solidFill>
                  <a:schemeClr val="tx1"/>
                </a:solidFill>
              </a:rPr>
              <a:t>партија 1</a:t>
            </a:r>
            <a:r>
              <a:rPr lang="mk-MK" sz="1400" dirty="0" smtClean="0">
                <a:solidFill>
                  <a:schemeClr val="tx1"/>
                </a:solidFill>
              </a:rPr>
              <a:t>: </a:t>
            </a:r>
            <a:r>
              <a:rPr lang="mk-MK" sz="1400" dirty="0" err="1" smtClean="0">
                <a:solidFill>
                  <a:schemeClr val="tx1"/>
                </a:solidFill>
              </a:rPr>
              <a:t>новодоговорен</a:t>
            </a:r>
            <a:r>
              <a:rPr lang="en-US" sz="1400" dirty="0" smtClean="0">
                <a:solidFill>
                  <a:schemeClr val="tx1"/>
                </a:solidFill>
              </a:rPr>
              <a:t> </a:t>
            </a:r>
            <a:r>
              <a:rPr lang="mk-MK" sz="1400" dirty="0" smtClean="0">
                <a:solidFill>
                  <a:schemeClr val="tx1"/>
                </a:solidFill>
              </a:rPr>
              <a:t>износ</a:t>
            </a:r>
            <a:r>
              <a:rPr lang="en-US" sz="1400" dirty="0" smtClean="0">
                <a:solidFill>
                  <a:schemeClr val="tx1"/>
                </a:solidFill>
              </a:rPr>
              <a:t> </a:t>
            </a:r>
            <a:r>
              <a:rPr lang="en-US" b="1" dirty="0" smtClean="0">
                <a:solidFill>
                  <a:schemeClr val="tx1"/>
                </a:solidFill>
              </a:rPr>
              <a:t>*</a:t>
            </a:r>
            <a:r>
              <a:rPr lang="mk-MK" sz="1400" dirty="0" err="1" smtClean="0">
                <a:solidFill>
                  <a:schemeClr val="tx1"/>
                </a:solidFill>
              </a:rPr>
              <a:t>новодоговорен</a:t>
            </a:r>
            <a:r>
              <a:rPr lang="en-US" sz="1400" dirty="0" smtClean="0">
                <a:solidFill>
                  <a:schemeClr val="tx1"/>
                </a:solidFill>
              </a:rPr>
              <a:t>a</a:t>
            </a:r>
            <a:r>
              <a:rPr lang="mk-MK" sz="1400" dirty="0" smtClean="0">
                <a:solidFill>
                  <a:schemeClr val="tx1"/>
                </a:solidFill>
              </a:rPr>
              <a:t> </a:t>
            </a:r>
            <a:r>
              <a:rPr lang="en-US" sz="1400" dirty="0" smtClean="0">
                <a:solidFill>
                  <a:schemeClr val="tx1"/>
                </a:solidFill>
              </a:rPr>
              <a:t> </a:t>
            </a:r>
            <a:r>
              <a:rPr lang="mk-MK" sz="1400" dirty="0" smtClean="0">
                <a:solidFill>
                  <a:schemeClr val="tx1"/>
                </a:solidFill>
              </a:rPr>
              <a:t>ГДС) + </a:t>
            </a:r>
            <a:r>
              <a:rPr lang="en-US" sz="1400" dirty="0" smtClean="0">
                <a:solidFill>
                  <a:schemeClr val="tx1"/>
                </a:solidFill>
              </a:rPr>
              <a:t>(</a:t>
            </a:r>
            <a:r>
              <a:rPr lang="mk-MK" sz="1400" i="1" dirty="0" smtClean="0">
                <a:solidFill>
                  <a:schemeClr val="tx1"/>
                </a:solidFill>
              </a:rPr>
              <a:t>партија 2</a:t>
            </a:r>
            <a:r>
              <a:rPr lang="mk-MK" sz="1400" dirty="0" smtClean="0">
                <a:solidFill>
                  <a:schemeClr val="tx1"/>
                </a:solidFill>
              </a:rPr>
              <a:t>: </a:t>
            </a:r>
            <a:r>
              <a:rPr lang="mk-MK" sz="1400" dirty="0" err="1" smtClean="0">
                <a:solidFill>
                  <a:schemeClr val="tx1"/>
                </a:solidFill>
              </a:rPr>
              <a:t>новодоговорен</a:t>
            </a:r>
            <a:r>
              <a:rPr lang="en-US" sz="1400" dirty="0" smtClean="0">
                <a:solidFill>
                  <a:schemeClr val="tx1"/>
                </a:solidFill>
              </a:rPr>
              <a:t> </a:t>
            </a:r>
            <a:r>
              <a:rPr lang="mk-MK" sz="1400" dirty="0" smtClean="0">
                <a:solidFill>
                  <a:schemeClr val="tx1"/>
                </a:solidFill>
              </a:rPr>
              <a:t>износ</a:t>
            </a:r>
            <a:r>
              <a:rPr lang="en-US" sz="1400" dirty="0" smtClean="0">
                <a:solidFill>
                  <a:schemeClr val="tx1"/>
                </a:solidFill>
              </a:rPr>
              <a:t> </a:t>
            </a:r>
            <a:r>
              <a:rPr lang="en-US" sz="1400" b="1" dirty="0" smtClean="0">
                <a:solidFill>
                  <a:schemeClr val="tx1"/>
                </a:solidFill>
              </a:rPr>
              <a:t>*</a:t>
            </a:r>
            <a:r>
              <a:rPr lang="mk-MK" sz="1400" dirty="0" err="1" smtClean="0">
                <a:solidFill>
                  <a:schemeClr val="tx1"/>
                </a:solidFill>
              </a:rPr>
              <a:t>новодоговорен</a:t>
            </a:r>
            <a:r>
              <a:rPr lang="en-US" sz="1400" dirty="0" smtClean="0">
                <a:solidFill>
                  <a:schemeClr val="tx1"/>
                </a:solidFill>
              </a:rPr>
              <a:t>a</a:t>
            </a:r>
            <a:r>
              <a:rPr lang="mk-MK" sz="1400" dirty="0" smtClean="0">
                <a:solidFill>
                  <a:schemeClr val="tx1"/>
                </a:solidFill>
              </a:rPr>
              <a:t> </a:t>
            </a:r>
            <a:r>
              <a:rPr lang="en-US" sz="1400" dirty="0" smtClean="0">
                <a:solidFill>
                  <a:schemeClr val="tx1"/>
                </a:solidFill>
              </a:rPr>
              <a:t> </a:t>
            </a:r>
            <a:r>
              <a:rPr lang="mk-MK" sz="1400" dirty="0" smtClean="0">
                <a:solidFill>
                  <a:schemeClr val="tx1"/>
                </a:solidFill>
              </a:rPr>
              <a:t>ГДС) </a:t>
            </a:r>
            <a:r>
              <a:rPr lang="en-US" sz="1400" dirty="0" smtClean="0">
                <a:solidFill>
                  <a:schemeClr val="tx1"/>
                </a:solidFill>
              </a:rPr>
              <a:t> </a:t>
            </a:r>
            <a:r>
              <a:rPr lang="mk-MK" sz="1400" dirty="0" smtClean="0">
                <a:solidFill>
                  <a:schemeClr val="tx1"/>
                </a:solidFill>
              </a:rPr>
              <a:t>+ ...</a:t>
            </a:r>
            <a:r>
              <a:rPr lang="en-US" sz="1400" dirty="0" smtClean="0">
                <a:solidFill>
                  <a:schemeClr val="tx1"/>
                </a:solidFill>
              </a:rPr>
              <a:t> + (</a:t>
            </a:r>
            <a:r>
              <a:rPr lang="mk-MK" sz="1400" i="1" dirty="0" smtClean="0">
                <a:solidFill>
                  <a:schemeClr val="tx1"/>
                </a:solidFill>
              </a:rPr>
              <a:t>партија </a:t>
            </a:r>
            <a:r>
              <a:rPr lang="en-US" sz="1400" i="1" dirty="0" smtClean="0">
                <a:solidFill>
                  <a:schemeClr val="tx1"/>
                </a:solidFill>
              </a:rPr>
              <a:t>n</a:t>
            </a:r>
            <a:r>
              <a:rPr lang="mk-MK" sz="1400" dirty="0" smtClean="0">
                <a:solidFill>
                  <a:schemeClr val="tx1"/>
                </a:solidFill>
              </a:rPr>
              <a:t>: </a:t>
            </a:r>
            <a:r>
              <a:rPr lang="mk-MK" sz="1400" dirty="0" err="1" smtClean="0">
                <a:solidFill>
                  <a:schemeClr val="tx1"/>
                </a:solidFill>
              </a:rPr>
              <a:t>новодоговорен</a:t>
            </a:r>
            <a:r>
              <a:rPr lang="en-US" sz="1400" dirty="0" smtClean="0">
                <a:solidFill>
                  <a:schemeClr val="tx1"/>
                </a:solidFill>
              </a:rPr>
              <a:t> </a:t>
            </a:r>
            <a:r>
              <a:rPr lang="mk-MK" sz="1400" dirty="0" smtClean="0">
                <a:solidFill>
                  <a:schemeClr val="tx1"/>
                </a:solidFill>
              </a:rPr>
              <a:t>износ</a:t>
            </a:r>
            <a:r>
              <a:rPr lang="en-US" sz="1400" dirty="0" smtClean="0">
                <a:solidFill>
                  <a:schemeClr val="tx1"/>
                </a:solidFill>
              </a:rPr>
              <a:t> </a:t>
            </a:r>
            <a:r>
              <a:rPr lang="en-US" sz="1400" b="1" dirty="0" smtClean="0">
                <a:solidFill>
                  <a:schemeClr val="tx1"/>
                </a:solidFill>
              </a:rPr>
              <a:t>*</a:t>
            </a:r>
            <a:r>
              <a:rPr lang="mk-MK" sz="1400" dirty="0" err="1" smtClean="0">
                <a:solidFill>
                  <a:schemeClr val="tx1"/>
                </a:solidFill>
              </a:rPr>
              <a:t>новодоговорен</a:t>
            </a:r>
            <a:r>
              <a:rPr lang="en-US" sz="1400" dirty="0" smtClean="0">
                <a:solidFill>
                  <a:schemeClr val="tx1"/>
                </a:solidFill>
              </a:rPr>
              <a:t>a</a:t>
            </a:r>
            <a:r>
              <a:rPr lang="mk-MK" sz="1400" dirty="0" smtClean="0">
                <a:solidFill>
                  <a:schemeClr val="tx1"/>
                </a:solidFill>
              </a:rPr>
              <a:t> </a:t>
            </a:r>
            <a:r>
              <a:rPr lang="en-US" sz="1400" dirty="0" smtClean="0">
                <a:solidFill>
                  <a:schemeClr val="tx1"/>
                </a:solidFill>
              </a:rPr>
              <a:t> </a:t>
            </a:r>
            <a:r>
              <a:rPr lang="mk-MK" sz="1400" dirty="0" smtClean="0">
                <a:solidFill>
                  <a:schemeClr val="tx1"/>
                </a:solidFill>
              </a:rPr>
              <a:t>ГДС) </a:t>
            </a:r>
            <a:r>
              <a:rPr lang="mk-MK" dirty="0" smtClean="0">
                <a:solidFill>
                  <a:schemeClr val="tx1"/>
                </a:solidFill>
              </a:rPr>
              <a:t>]</a:t>
            </a:r>
            <a:r>
              <a:rPr lang="en-US" dirty="0" smtClean="0">
                <a:solidFill>
                  <a:schemeClr val="tx1"/>
                </a:solidFill>
              </a:rPr>
              <a:t> </a:t>
            </a:r>
            <a:r>
              <a:rPr lang="en-US" b="1" dirty="0" smtClean="0">
                <a:solidFill>
                  <a:schemeClr val="tx1"/>
                </a:solidFill>
              </a:rPr>
              <a:t>/ </a:t>
            </a:r>
          </a:p>
          <a:p>
            <a:r>
              <a:rPr lang="en-US" dirty="0" smtClean="0">
                <a:solidFill>
                  <a:schemeClr val="tx1"/>
                </a:solidFill>
                <a:latin typeface="Tahoma"/>
                <a:cs typeface="Tahoma"/>
              </a:rPr>
              <a:t>[</a:t>
            </a:r>
            <a:r>
              <a:rPr lang="en-US" sz="1400" dirty="0" smtClean="0">
                <a:solidFill>
                  <a:schemeClr val="tx1"/>
                </a:solidFill>
              </a:rPr>
              <a:t>(</a:t>
            </a:r>
            <a:r>
              <a:rPr lang="mk-MK" sz="1400" i="1" dirty="0" smtClean="0">
                <a:solidFill>
                  <a:schemeClr val="tx1"/>
                </a:solidFill>
              </a:rPr>
              <a:t>партија 1</a:t>
            </a:r>
            <a:r>
              <a:rPr lang="mk-MK" sz="1400" dirty="0" smtClean="0">
                <a:solidFill>
                  <a:schemeClr val="tx1"/>
                </a:solidFill>
              </a:rPr>
              <a:t>: </a:t>
            </a:r>
            <a:r>
              <a:rPr lang="mk-MK" sz="1400" dirty="0" err="1" smtClean="0">
                <a:solidFill>
                  <a:schemeClr val="tx1"/>
                </a:solidFill>
              </a:rPr>
              <a:t>новодоговорен</a:t>
            </a:r>
            <a:r>
              <a:rPr lang="en-US" sz="1400" dirty="0" smtClean="0">
                <a:solidFill>
                  <a:schemeClr val="tx1"/>
                </a:solidFill>
              </a:rPr>
              <a:t> </a:t>
            </a:r>
            <a:r>
              <a:rPr lang="mk-MK" sz="1400" dirty="0" smtClean="0">
                <a:solidFill>
                  <a:schemeClr val="tx1"/>
                </a:solidFill>
              </a:rPr>
              <a:t>износ) </a:t>
            </a:r>
            <a:r>
              <a:rPr lang="en-US" sz="1400" dirty="0" smtClean="0">
                <a:solidFill>
                  <a:schemeClr val="tx1"/>
                </a:solidFill>
              </a:rPr>
              <a:t>+</a:t>
            </a:r>
            <a:r>
              <a:rPr lang="mk-MK" sz="1400" dirty="0" smtClean="0">
                <a:solidFill>
                  <a:schemeClr val="tx1"/>
                </a:solidFill>
              </a:rPr>
              <a:t> </a:t>
            </a:r>
            <a:r>
              <a:rPr lang="en-US" sz="1400" dirty="0" smtClean="0">
                <a:solidFill>
                  <a:schemeClr val="tx1"/>
                </a:solidFill>
              </a:rPr>
              <a:t>(</a:t>
            </a:r>
            <a:r>
              <a:rPr lang="mk-MK" sz="1400" i="1" dirty="0" smtClean="0">
                <a:solidFill>
                  <a:schemeClr val="tx1"/>
                </a:solidFill>
              </a:rPr>
              <a:t>партија </a:t>
            </a:r>
            <a:r>
              <a:rPr lang="en-US" sz="1400" i="1" dirty="0" smtClean="0">
                <a:solidFill>
                  <a:schemeClr val="tx1"/>
                </a:solidFill>
              </a:rPr>
              <a:t>2</a:t>
            </a:r>
            <a:r>
              <a:rPr lang="mk-MK" sz="1400" dirty="0" smtClean="0">
                <a:solidFill>
                  <a:schemeClr val="tx1"/>
                </a:solidFill>
              </a:rPr>
              <a:t>: </a:t>
            </a:r>
            <a:r>
              <a:rPr lang="mk-MK" sz="1400" dirty="0" err="1" smtClean="0">
                <a:solidFill>
                  <a:schemeClr val="tx1"/>
                </a:solidFill>
              </a:rPr>
              <a:t>новодоговорен</a:t>
            </a:r>
            <a:r>
              <a:rPr lang="en-US" sz="1400" dirty="0" smtClean="0">
                <a:solidFill>
                  <a:schemeClr val="tx1"/>
                </a:solidFill>
              </a:rPr>
              <a:t> </a:t>
            </a:r>
            <a:r>
              <a:rPr lang="mk-MK" sz="1400" dirty="0" smtClean="0">
                <a:solidFill>
                  <a:schemeClr val="tx1"/>
                </a:solidFill>
              </a:rPr>
              <a:t>износ) </a:t>
            </a:r>
            <a:r>
              <a:rPr lang="en-US" sz="1400" dirty="0" smtClean="0">
                <a:solidFill>
                  <a:schemeClr val="tx1"/>
                </a:solidFill>
              </a:rPr>
              <a:t> + ... + (</a:t>
            </a:r>
            <a:r>
              <a:rPr lang="mk-MK" sz="1400" i="1" dirty="0" smtClean="0">
                <a:solidFill>
                  <a:schemeClr val="tx1"/>
                </a:solidFill>
              </a:rPr>
              <a:t>партија </a:t>
            </a:r>
            <a:r>
              <a:rPr lang="en-US" sz="1400" i="1" dirty="0" smtClean="0">
                <a:solidFill>
                  <a:schemeClr val="tx1"/>
                </a:solidFill>
              </a:rPr>
              <a:t>n</a:t>
            </a:r>
            <a:r>
              <a:rPr lang="mk-MK" sz="1400" dirty="0" smtClean="0">
                <a:solidFill>
                  <a:schemeClr val="tx1"/>
                </a:solidFill>
              </a:rPr>
              <a:t>: </a:t>
            </a:r>
            <a:r>
              <a:rPr lang="mk-MK" sz="1400" dirty="0" err="1" smtClean="0">
                <a:solidFill>
                  <a:schemeClr val="tx1"/>
                </a:solidFill>
              </a:rPr>
              <a:t>новодоговорен</a:t>
            </a:r>
            <a:r>
              <a:rPr lang="en-US" sz="1400" dirty="0" smtClean="0">
                <a:solidFill>
                  <a:schemeClr val="tx1"/>
                </a:solidFill>
              </a:rPr>
              <a:t> </a:t>
            </a:r>
            <a:r>
              <a:rPr lang="mk-MK" sz="1400" dirty="0" smtClean="0">
                <a:solidFill>
                  <a:schemeClr val="tx1"/>
                </a:solidFill>
              </a:rPr>
              <a:t>износ) </a:t>
            </a:r>
            <a:r>
              <a:rPr lang="mk-MK" dirty="0" smtClean="0">
                <a:solidFill>
                  <a:schemeClr val="tx1"/>
                </a:solidFill>
                <a:latin typeface="Tahoma"/>
                <a:cs typeface="Tahoma"/>
              </a:rPr>
              <a:t>]</a:t>
            </a:r>
            <a:r>
              <a:rPr lang="en-US" dirty="0" smtClean="0">
                <a:solidFill>
                  <a:schemeClr val="tx1"/>
                </a:solidFill>
                <a:latin typeface="Tahoma"/>
                <a:cs typeface="Tahoma"/>
              </a:rPr>
              <a:t>  </a:t>
            </a:r>
          </a:p>
        </p:txBody>
      </p:sp>
    </p:spTree>
  </p:cSld>
  <p:clrMapOvr>
    <a:masterClrMapping/>
  </p:clrMapOvr>
  <p:transition>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val 12"/>
          <p:cNvSpPr/>
          <p:nvPr/>
        </p:nvSpPr>
        <p:spPr>
          <a:xfrm>
            <a:off x="2819400" y="4495800"/>
            <a:ext cx="2514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4" name="Rectangle 4"/>
          <p:cNvSpPr>
            <a:spLocks noGrp="1" noChangeArrowheads="1"/>
          </p:cNvSpPr>
          <p:nvPr>
            <p:ph type="title"/>
          </p:nvPr>
        </p:nvSpPr>
        <p:spPr>
          <a:xfrm>
            <a:off x="152400" y="838200"/>
            <a:ext cx="8839200" cy="838200"/>
          </a:xfrm>
          <a:noFill/>
        </p:spPr>
        <p:txBody>
          <a:bodyPr/>
          <a:lstStyle/>
          <a:p>
            <a:pPr eaLnBrk="1" hangingPunct="1"/>
            <a:r>
              <a:rPr lang="mk-MK" sz="3200" u="sng" dirty="0" smtClean="0">
                <a:latin typeface="Tahoma" pitchFamily="34" charset="0"/>
                <a:cs typeface="Tahoma" pitchFamily="34" charset="0"/>
              </a:rPr>
              <a:t> </a:t>
            </a:r>
            <a:r>
              <a:rPr lang="en-US" sz="3200" u="sng" dirty="0" smtClean="0">
                <a:latin typeface="Tahoma" pitchFamily="34" charset="0"/>
                <a:cs typeface="Tahoma" pitchFamily="34" charset="0"/>
              </a:rPr>
              <a:t/>
            </a:r>
            <a:br>
              <a:rPr lang="en-US" sz="3200" u="sng" dirty="0" smtClean="0">
                <a:latin typeface="Tahoma" pitchFamily="34" charset="0"/>
                <a:cs typeface="Tahoma" pitchFamily="34" charset="0"/>
              </a:rPr>
            </a:br>
            <a:endParaRPr lang="en-US" sz="3200" u="sng" dirty="0" smtClean="0">
              <a:latin typeface="Tahoma" pitchFamily="34" charset="0"/>
              <a:cs typeface="Tahoma" pitchFamily="34" charset="0"/>
            </a:endParaRPr>
          </a:p>
        </p:txBody>
      </p:sp>
      <p:sp>
        <p:nvSpPr>
          <p:cNvPr id="3076" name="Slide Number Placeholder 3"/>
          <p:cNvSpPr>
            <a:spLocks noGrp="1"/>
          </p:cNvSpPr>
          <p:nvPr>
            <p:ph type="sldNum" sz="quarter" idx="12"/>
          </p:nvPr>
        </p:nvSpPr>
        <p:spPr>
          <a:xfrm>
            <a:off x="6553200" y="6400799"/>
            <a:ext cx="2133600" cy="320675"/>
          </a:xfrm>
          <a:noFill/>
        </p:spPr>
        <p:txBody>
          <a:bodyPr/>
          <a:lstStyle/>
          <a:p>
            <a:fld id="{F15B87A0-B3BA-4061-A146-956C3B0F9912}" type="slidenum">
              <a:rPr lang="en-US" smtClean="0"/>
              <a:pPr/>
              <a:t>23</a:t>
            </a:fld>
            <a:endParaRPr lang="en-US" dirty="0" smtClean="0"/>
          </a:p>
        </p:txBody>
      </p:sp>
      <p:sp>
        <p:nvSpPr>
          <p:cNvPr id="5" name="Footer Placeholder 4"/>
          <p:cNvSpPr>
            <a:spLocks noGrp="1"/>
          </p:cNvSpPr>
          <p:nvPr>
            <p:ph type="ftr" sz="quarter" idx="11"/>
          </p:nvPr>
        </p:nvSpPr>
        <p:spPr>
          <a:xfrm>
            <a:off x="762000" y="6400799"/>
            <a:ext cx="7543800" cy="320675"/>
          </a:xfrm>
        </p:spPr>
        <p:txBody>
          <a:bodyPr/>
          <a:lstStyle/>
          <a:p>
            <a:pPr>
              <a:defRPr/>
            </a:pPr>
            <a:r>
              <a:rPr lang="ru-RU" sz="1100" i="1" dirty="0" smtClean="0">
                <a:solidFill>
                  <a:srgbClr val="FF0000"/>
                </a:solidFill>
                <a:latin typeface="Tahoma" pitchFamily="34" charset="0"/>
                <a:cs typeface="Tahoma" pitchFamily="34" charset="0"/>
              </a:rPr>
              <a:t>Статистика на каматни стапки на останати депозитни институции</a:t>
            </a:r>
            <a:endParaRPr lang="en-US" sz="1100" i="1" dirty="0">
              <a:solidFill>
                <a:srgbClr val="FF0000"/>
              </a:solidFill>
              <a:latin typeface="Tahoma" pitchFamily="34" charset="0"/>
              <a:cs typeface="Tahoma" pitchFamily="34" charset="0"/>
            </a:endParaRPr>
          </a:p>
        </p:txBody>
      </p:sp>
      <p:sp>
        <p:nvSpPr>
          <p:cNvPr id="8" name="Rectangle 5"/>
          <p:cNvSpPr txBox="1">
            <a:spLocks noChangeArrowheads="1"/>
          </p:cNvSpPr>
          <p:nvPr/>
        </p:nvSpPr>
        <p:spPr bwMode="auto">
          <a:xfrm>
            <a:off x="228600" y="1752600"/>
            <a:ext cx="8610600" cy="4495800"/>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144000" tIns="45720" rIns="91440" bIns="45720" numCol="1" anchor="t" anchorCtr="0" compatLnSpc="1">
            <a:prstTxWarp prst="textNoShape">
              <a:avLst/>
            </a:prstTxWarp>
          </a:bodyPr>
          <a:lstStyle/>
          <a:p>
            <a:pPr marL="342900" indent="-342900" algn="just"/>
            <a:endParaRPr lang="mk-MK" sz="1600" dirty="0" smtClean="0">
              <a:latin typeface="Tahoma" pitchFamily="34" charset="0"/>
              <a:cs typeface="Tahoma" pitchFamily="34" charset="0"/>
            </a:endParaRPr>
          </a:p>
          <a:p>
            <a:pPr marL="342900" indent="-342900" algn="just"/>
            <a:r>
              <a:rPr lang="mk-MK" sz="1600" b="1" dirty="0" smtClean="0">
                <a:solidFill>
                  <a:schemeClr val="tx1"/>
                </a:solidFill>
                <a:latin typeface="Tahoma" pitchFamily="34" charset="0"/>
                <a:cs typeface="Tahoma" pitchFamily="34" charset="0"/>
              </a:rPr>
              <a:t>в. 	Каматни стапки на </a:t>
            </a:r>
            <a:r>
              <a:rPr lang="mk-MK" sz="1600" b="1" dirty="0" err="1" smtClean="0">
                <a:solidFill>
                  <a:schemeClr val="tx1"/>
                </a:solidFill>
                <a:latin typeface="Tahoma" pitchFamily="34" charset="0"/>
                <a:cs typeface="Tahoma" pitchFamily="34" charset="0"/>
              </a:rPr>
              <a:t>новодоговорени</a:t>
            </a:r>
            <a:r>
              <a:rPr lang="mk-MK" sz="1600" b="1" dirty="0" smtClean="0">
                <a:solidFill>
                  <a:schemeClr val="tx1"/>
                </a:solidFill>
                <a:latin typeface="Tahoma" pitchFamily="34" charset="0"/>
                <a:cs typeface="Tahoma" pitchFamily="34" charset="0"/>
              </a:rPr>
              <a:t> активности, поделба по </a:t>
            </a:r>
            <a:r>
              <a:rPr lang="mk-MK" sz="1600" b="1" dirty="0" err="1" smtClean="0">
                <a:solidFill>
                  <a:schemeClr val="tx1"/>
                </a:solidFill>
                <a:latin typeface="Tahoma" pitchFamily="34" charset="0"/>
                <a:cs typeface="Tahoma" pitchFamily="34" charset="0"/>
              </a:rPr>
              <a:t>рочност</a:t>
            </a:r>
            <a:r>
              <a:rPr lang="mk-MK" sz="1600" b="1" dirty="0" smtClean="0">
                <a:solidFill>
                  <a:schemeClr val="tx1"/>
                </a:solidFill>
                <a:latin typeface="Tahoma" pitchFamily="34" charset="0"/>
                <a:cs typeface="Tahoma" pitchFamily="34" charset="0"/>
              </a:rPr>
              <a:t>;</a:t>
            </a:r>
          </a:p>
          <a:p>
            <a:pPr marL="342900" indent="-342900" algn="just"/>
            <a:endParaRPr lang="mk-MK" sz="1600" b="1" dirty="0" smtClean="0">
              <a:solidFill>
                <a:schemeClr val="tx1"/>
              </a:solidFill>
              <a:latin typeface="Tahoma" pitchFamily="34" charset="0"/>
              <a:cs typeface="Tahoma" pitchFamily="34" charset="0"/>
            </a:endParaRPr>
          </a:p>
          <a:p>
            <a:pPr marL="342900" indent="-342900" algn="just"/>
            <a:r>
              <a:rPr lang="mk-MK" sz="1600" b="1" dirty="0" smtClean="0">
                <a:solidFill>
                  <a:schemeClr val="tx1"/>
                </a:solidFill>
                <a:latin typeface="Tahoma" pitchFamily="34" charset="0"/>
                <a:cs typeface="Tahoma" pitchFamily="34" charset="0"/>
              </a:rPr>
              <a:t>	</a:t>
            </a:r>
          </a:p>
          <a:p>
            <a:pPr marL="342900" indent="-342900" algn="just"/>
            <a:endParaRPr lang="mk-MK" sz="1600" b="1" dirty="0" smtClean="0">
              <a:solidFill>
                <a:schemeClr val="tx1"/>
              </a:solidFill>
              <a:latin typeface="Tahoma" pitchFamily="34" charset="0"/>
              <a:cs typeface="Tahoma" pitchFamily="34" charset="0"/>
            </a:endParaRPr>
          </a:p>
          <a:p>
            <a:pPr marL="342900" indent="-342900" algn="just"/>
            <a:endParaRPr lang="mk-MK" sz="1600" b="1" dirty="0" smtClean="0">
              <a:solidFill>
                <a:schemeClr val="tx1"/>
              </a:solidFill>
              <a:latin typeface="Tahoma" pitchFamily="34" charset="0"/>
              <a:cs typeface="Tahoma" pitchFamily="34" charset="0"/>
            </a:endParaRPr>
          </a:p>
          <a:p>
            <a:pPr marL="342900" indent="-342900" algn="just"/>
            <a:endParaRPr lang="mk-MK" sz="1600" b="1" dirty="0" smtClean="0">
              <a:solidFill>
                <a:schemeClr val="tx1"/>
              </a:solidFill>
              <a:latin typeface="Tahoma" pitchFamily="34" charset="0"/>
              <a:cs typeface="Tahoma" pitchFamily="34" charset="0"/>
            </a:endParaRPr>
          </a:p>
          <a:p>
            <a:pPr marL="342900" indent="-342900" algn="just"/>
            <a:endParaRPr lang="mk-MK" sz="1600" b="1" dirty="0" smtClean="0">
              <a:solidFill>
                <a:schemeClr val="tx1"/>
              </a:solidFill>
              <a:latin typeface="Tahoma" pitchFamily="34" charset="0"/>
              <a:cs typeface="Tahoma" pitchFamily="34" charset="0"/>
            </a:endParaRPr>
          </a:p>
          <a:p>
            <a:pPr marL="342900" indent="-342900" algn="just"/>
            <a:endParaRPr lang="mk-MK" sz="1600" b="1" dirty="0" smtClean="0">
              <a:solidFill>
                <a:schemeClr val="tx1"/>
              </a:solidFill>
              <a:latin typeface="Tahoma" pitchFamily="34" charset="0"/>
              <a:cs typeface="Tahoma" pitchFamily="34" charset="0"/>
            </a:endParaRPr>
          </a:p>
          <a:p>
            <a:pPr marL="342900" indent="-342900" algn="just"/>
            <a:endParaRPr lang="mk-MK" sz="1600" b="1" dirty="0" smtClean="0">
              <a:solidFill>
                <a:schemeClr val="tx1"/>
              </a:solidFill>
              <a:latin typeface="Tahoma" pitchFamily="34" charset="0"/>
              <a:cs typeface="Tahoma" pitchFamily="34" charset="0"/>
            </a:endParaRPr>
          </a:p>
          <a:p>
            <a:pPr marL="342900" indent="-342900" algn="just">
              <a:buFont typeface="Arial" pitchFamily="34" charset="0"/>
              <a:buChar char="•"/>
            </a:pPr>
            <a:r>
              <a:rPr lang="mk-MK" sz="1600" b="1" dirty="0" smtClean="0">
                <a:solidFill>
                  <a:schemeClr val="tx1"/>
                </a:solidFill>
                <a:latin typeface="Tahoma" pitchFamily="34" charset="0"/>
                <a:cs typeface="Tahoma" pitchFamily="34" charset="0"/>
              </a:rPr>
              <a:t>Иницијален период на фиксирање: </a:t>
            </a:r>
            <a:r>
              <a:rPr lang="mk-MK" sz="1600" dirty="0" smtClean="0">
                <a:solidFill>
                  <a:schemeClr val="tx1"/>
                </a:solidFill>
                <a:latin typeface="Tahoma" pitchFamily="34" charset="0"/>
                <a:cs typeface="Tahoma" pitchFamily="34" charset="0"/>
              </a:rPr>
              <a:t>Однапред одреден период на почетокот на склучување на договорот, за време на кој нема да се промени каматната стапка. Иницијалниот период може да биде помал или еднаков на договорената </a:t>
            </a:r>
            <a:r>
              <a:rPr lang="mk-MK" sz="1600" dirty="0" err="1" smtClean="0">
                <a:solidFill>
                  <a:schemeClr val="tx1"/>
                </a:solidFill>
                <a:latin typeface="Tahoma" pitchFamily="34" charset="0"/>
                <a:cs typeface="Tahoma" pitchFamily="34" charset="0"/>
              </a:rPr>
              <a:t>рочност</a:t>
            </a:r>
            <a:r>
              <a:rPr lang="mk-MK" sz="1600" dirty="0" smtClean="0">
                <a:solidFill>
                  <a:schemeClr val="tx1"/>
                </a:solidFill>
                <a:latin typeface="Tahoma" pitchFamily="34" charset="0"/>
                <a:cs typeface="Tahoma" pitchFamily="34" charset="0"/>
              </a:rPr>
              <a:t>.</a:t>
            </a:r>
          </a:p>
          <a:p>
            <a:pPr marL="342900" indent="-342900" algn="just"/>
            <a:endParaRPr lang="mk-MK" sz="1600" dirty="0" smtClean="0">
              <a:solidFill>
                <a:schemeClr val="tx1"/>
              </a:solidFill>
              <a:latin typeface="Tahoma" pitchFamily="34" charset="0"/>
              <a:cs typeface="Tahoma" pitchFamily="34" charset="0"/>
            </a:endParaRPr>
          </a:p>
          <a:p>
            <a:pPr marL="342900" indent="-342900" algn="just">
              <a:buFont typeface="Arial" pitchFamily="34" charset="0"/>
              <a:buChar char="•"/>
            </a:pPr>
            <a:r>
              <a:rPr lang="mk-MK" sz="1600" b="1" dirty="0" smtClean="0">
                <a:solidFill>
                  <a:schemeClr val="tx1"/>
                </a:solidFill>
                <a:latin typeface="Tahoma" pitchFamily="34" charset="0"/>
                <a:cs typeface="Tahoma" pitchFamily="34" charset="0"/>
              </a:rPr>
              <a:t>Оригинална </a:t>
            </a:r>
            <a:r>
              <a:rPr lang="mk-MK" sz="1600" b="1" dirty="0" err="1" smtClean="0">
                <a:solidFill>
                  <a:schemeClr val="tx1"/>
                </a:solidFill>
                <a:latin typeface="Tahoma" pitchFamily="34" charset="0"/>
                <a:cs typeface="Tahoma" pitchFamily="34" charset="0"/>
              </a:rPr>
              <a:t>рочност</a:t>
            </a:r>
            <a:r>
              <a:rPr lang="mk-MK" sz="1600" b="1" dirty="0" smtClean="0">
                <a:solidFill>
                  <a:schemeClr val="tx1"/>
                </a:solidFill>
                <a:latin typeface="Tahoma" pitchFamily="34" charset="0"/>
                <a:cs typeface="Tahoma" pitchFamily="34" charset="0"/>
              </a:rPr>
              <a:t> на </a:t>
            </a:r>
            <a:r>
              <a:rPr lang="mk-MK" sz="1600" b="1" dirty="0" err="1" smtClean="0">
                <a:solidFill>
                  <a:schemeClr val="tx1"/>
                </a:solidFill>
                <a:latin typeface="Tahoma" pitchFamily="34" charset="0"/>
                <a:cs typeface="Tahoma" pitchFamily="34" charset="0"/>
              </a:rPr>
              <a:t>доспевање</a:t>
            </a:r>
            <a:r>
              <a:rPr lang="mk-MK" sz="1600" b="1" dirty="0" smtClean="0">
                <a:solidFill>
                  <a:schemeClr val="tx1"/>
                </a:solidFill>
                <a:latin typeface="Tahoma" pitchFamily="34" charset="0"/>
                <a:cs typeface="Tahoma" pitchFamily="34" charset="0"/>
              </a:rPr>
              <a:t> (или </a:t>
            </a:r>
            <a:r>
              <a:rPr lang="mk-MK" sz="1600" b="1" dirty="0" err="1" smtClean="0">
                <a:solidFill>
                  <a:schemeClr val="tx1"/>
                </a:solidFill>
                <a:latin typeface="Tahoma" pitchFamily="34" charset="0"/>
                <a:cs typeface="Tahoma" pitchFamily="34" charset="0"/>
              </a:rPr>
              <a:t>рочност</a:t>
            </a:r>
            <a:r>
              <a:rPr lang="mk-MK" sz="1600" b="1" dirty="0" smtClean="0">
                <a:solidFill>
                  <a:schemeClr val="tx1"/>
                </a:solidFill>
                <a:latin typeface="Tahoma" pitchFamily="34" charset="0"/>
                <a:cs typeface="Tahoma" pitchFamily="34" charset="0"/>
              </a:rPr>
              <a:t> при одобрување) </a:t>
            </a:r>
            <a:r>
              <a:rPr lang="ru-RU" sz="1600" dirty="0" smtClean="0">
                <a:solidFill>
                  <a:schemeClr val="tx1"/>
                </a:solidFill>
                <a:latin typeface="Tahoma" pitchFamily="34" charset="0"/>
                <a:cs typeface="Tahoma" pitchFamily="34" charset="0"/>
              </a:rPr>
              <a:t>се однесува на фиксен период на траење на кредитниот/депозитниот </a:t>
            </a:r>
            <a:r>
              <a:rPr lang="ru-RU" sz="1600" dirty="0" smtClean="0">
                <a:solidFill>
                  <a:schemeClr val="tx1"/>
                </a:solidFill>
                <a:latin typeface="Tahoma" pitchFamily="34" charset="0"/>
                <a:cs typeface="Tahoma" pitchFamily="34" charset="0"/>
              </a:rPr>
              <a:t>договор.</a:t>
            </a:r>
            <a:endParaRPr lang="mk-MK" sz="1600" dirty="0" smtClean="0">
              <a:solidFill>
                <a:schemeClr val="tx1"/>
              </a:solidFill>
              <a:latin typeface="Tahoma" pitchFamily="34" charset="0"/>
              <a:cs typeface="Tahoma" pitchFamily="34" charset="0"/>
            </a:endParaRPr>
          </a:p>
          <a:p>
            <a:pPr marL="342900" indent="-342900" algn="just"/>
            <a:endParaRPr lang="en-US" sz="1600" b="1" dirty="0" smtClean="0">
              <a:solidFill>
                <a:schemeClr val="tx1"/>
              </a:solidFill>
              <a:latin typeface="Tahoma" pitchFamily="34" charset="0"/>
              <a:cs typeface="Tahoma" pitchFamily="34" charset="0"/>
            </a:endParaRPr>
          </a:p>
          <a:p>
            <a:pPr marL="342900" indent="-342900" algn="just"/>
            <a:endParaRPr lang="mk-MK" sz="1600" b="1" dirty="0" smtClean="0">
              <a:latin typeface="Tahoma" pitchFamily="34" charset="0"/>
              <a:cs typeface="Tahoma" pitchFamily="34" charset="0"/>
            </a:endParaRPr>
          </a:p>
          <a:p>
            <a:pPr marL="342900" indent="-342900" algn="just">
              <a:buAutoNum type="arabicPeriod"/>
            </a:pPr>
            <a:endParaRPr lang="mk-MK" sz="1600" b="1" dirty="0" smtClean="0">
              <a:latin typeface="Tahoma" pitchFamily="34" charset="0"/>
              <a:cs typeface="Tahoma" pitchFamily="34" charset="0"/>
            </a:endParaRPr>
          </a:p>
          <a:p>
            <a:pPr marL="342900" indent="-342900" algn="just">
              <a:buAutoNum type="arabicPeriod"/>
            </a:pPr>
            <a:endParaRPr lang="mk-MK" sz="1600" b="1" dirty="0" smtClean="0">
              <a:latin typeface="Tahoma" pitchFamily="34" charset="0"/>
              <a:cs typeface="Tahoma" pitchFamily="34" charset="0"/>
            </a:endParaRPr>
          </a:p>
          <a:p>
            <a:pPr lvl="0" algn="just"/>
            <a:endParaRPr lang="en-US" sz="1600" b="1" dirty="0" smtClean="0">
              <a:solidFill>
                <a:schemeClr val="tx2">
                  <a:lumMod val="60000"/>
                  <a:lumOff val="40000"/>
                </a:schemeClr>
              </a:solidFill>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lang="mk-MK" sz="1600" kern="0" dirty="0" smtClean="0">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kumimoji="0" lang="mk-MK" sz="1600" b="0" i="0" u="none" strike="noStrike" kern="0" cap="none" spc="0" normalizeH="0" baseline="0" noProof="0" dirty="0" smtClean="0">
              <a:ln>
                <a:noFill/>
              </a:ln>
              <a:solidFill>
                <a:schemeClr val="dk1"/>
              </a:solidFill>
              <a:effectLst/>
              <a:uLnTx/>
              <a:uFillTx/>
              <a:latin typeface="Tahoma" pitchFamily="34" charset="0"/>
              <a:ea typeface="+mn-ea"/>
              <a:cs typeface="Tahoma" pitchFamily="34" charset="0"/>
            </a:endParaRPr>
          </a:p>
        </p:txBody>
      </p:sp>
      <p:sp>
        <p:nvSpPr>
          <p:cNvPr id="6" name="Rectangle 4"/>
          <p:cNvSpPr txBox="1">
            <a:spLocks noChangeArrowheads="1"/>
          </p:cNvSpPr>
          <p:nvPr/>
        </p:nvSpPr>
        <p:spPr bwMode="auto">
          <a:xfrm>
            <a:off x="304800" y="990600"/>
            <a:ext cx="88392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mk-MK" sz="3200" b="0" i="0" u="sng" strike="noStrike" kern="0" cap="none" spc="0" normalizeH="0" baseline="0" noProof="0" smtClean="0">
                <a:ln>
                  <a:noFill/>
                </a:ln>
                <a:solidFill>
                  <a:schemeClr val="tx2"/>
                </a:solidFill>
                <a:effectLst/>
                <a:uLnTx/>
                <a:uFillTx/>
                <a:latin typeface="Tahoma" pitchFamily="34" charset="0"/>
                <a:ea typeface="+mj-ea"/>
                <a:cs typeface="Tahoma" pitchFamily="34" charset="0"/>
              </a:rPr>
              <a:t>   </a:t>
            </a:r>
            <a:br>
              <a:rPr kumimoji="0" lang="mk-MK" sz="3200" b="0" i="0" u="sng" strike="noStrike" kern="0" cap="none" spc="0" normalizeH="0" baseline="0" noProof="0" smtClean="0">
                <a:ln>
                  <a:noFill/>
                </a:ln>
                <a:solidFill>
                  <a:schemeClr val="tx2"/>
                </a:solidFill>
                <a:effectLst/>
                <a:uLnTx/>
                <a:uFillTx/>
                <a:latin typeface="Tahoma" pitchFamily="34" charset="0"/>
                <a:ea typeface="+mj-ea"/>
                <a:cs typeface="Tahoma" pitchFamily="34" charset="0"/>
              </a:rPr>
            </a:br>
            <a:r>
              <a:rPr kumimoji="0" lang="mk-MK" sz="2400" b="1" i="0" u="none" strike="noStrike" kern="0" cap="none" spc="0" normalizeH="0" baseline="0" noProof="0" smtClean="0">
                <a:ln>
                  <a:noFill/>
                </a:ln>
                <a:solidFill>
                  <a:schemeClr val="tx2"/>
                </a:solidFill>
                <a:effectLst/>
                <a:uLnTx/>
                <a:uFillTx/>
                <a:latin typeface="Tahoma" pitchFamily="34" charset="0"/>
                <a:ea typeface="+mj-ea"/>
                <a:cs typeface="Tahoma" pitchFamily="34" charset="0"/>
              </a:rPr>
              <a:t>Применет концепт во обрасците за новодоговорените активности</a:t>
            </a:r>
            <a:r>
              <a:rPr kumimoji="0" lang="en-US" sz="3200" b="0" i="0" u="sng" strike="noStrike" kern="0" cap="none" spc="0" normalizeH="0" baseline="0" noProof="0" smtClean="0">
                <a:ln>
                  <a:noFill/>
                </a:ln>
                <a:solidFill>
                  <a:schemeClr val="tx2"/>
                </a:solidFill>
                <a:effectLst/>
                <a:uLnTx/>
                <a:uFillTx/>
                <a:latin typeface="Tahoma" pitchFamily="34" charset="0"/>
                <a:ea typeface="+mj-ea"/>
                <a:cs typeface="Tahoma" pitchFamily="34" charset="0"/>
              </a:rPr>
              <a:t/>
            </a:r>
            <a:br>
              <a:rPr kumimoji="0" lang="en-US" sz="3200" b="0" i="0" u="sng" strike="noStrike" kern="0" cap="none" spc="0" normalizeH="0" baseline="0" noProof="0" smtClean="0">
                <a:ln>
                  <a:noFill/>
                </a:ln>
                <a:solidFill>
                  <a:schemeClr val="tx2"/>
                </a:solidFill>
                <a:effectLst/>
                <a:uLnTx/>
                <a:uFillTx/>
                <a:latin typeface="Tahoma" pitchFamily="34" charset="0"/>
                <a:ea typeface="+mj-ea"/>
                <a:cs typeface="Tahoma" pitchFamily="34" charset="0"/>
              </a:rPr>
            </a:br>
            <a:endParaRPr kumimoji="0" lang="en-US" sz="3200" b="0" i="0" u="sng" strike="noStrike" kern="0" cap="none" spc="0" normalizeH="0" baseline="0" noProof="0" dirty="0" smtClean="0">
              <a:ln>
                <a:noFill/>
              </a:ln>
              <a:solidFill>
                <a:schemeClr val="tx2"/>
              </a:solidFill>
              <a:effectLst/>
              <a:uLnTx/>
              <a:uFillTx/>
              <a:latin typeface="Tahoma" pitchFamily="34" charset="0"/>
              <a:ea typeface="+mj-ea"/>
              <a:cs typeface="Tahoma" pitchFamily="34" charset="0"/>
            </a:endParaRPr>
          </a:p>
        </p:txBody>
      </p:sp>
      <p:sp>
        <p:nvSpPr>
          <p:cNvPr id="7" name="Rectangle 6"/>
          <p:cNvSpPr/>
          <p:nvPr/>
        </p:nvSpPr>
        <p:spPr>
          <a:xfrm>
            <a:off x="914400" y="2438400"/>
            <a:ext cx="7239000" cy="1447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mk-MK" dirty="0" smtClean="0">
                <a:solidFill>
                  <a:schemeClr val="tx1"/>
                </a:solidFill>
                <a:latin typeface="Tahoma"/>
                <a:cs typeface="Tahoma"/>
              </a:rPr>
              <a:t>		      </a:t>
            </a:r>
            <a:r>
              <a:rPr lang="mk-MK" sz="1000" dirty="0" smtClean="0">
                <a:solidFill>
                  <a:schemeClr val="tx2">
                    <a:lumMod val="60000"/>
                    <a:lumOff val="40000"/>
                  </a:schemeClr>
                </a:solidFill>
                <a:latin typeface="Tahoma"/>
                <a:cs typeface="Tahoma"/>
              </a:rPr>
              <a:t>Каматни стапки на		     Каматни стапки на</a:t>
            </a:r>
          </a:p>
          <a:p>
            <a:r>
              <a:rPr lang="mk-MK" sz="1000" dirty="0" smtClean="0">
                <a:solidFill>
                  <a:schemeClr val="tx2">
                    <a:lumMod val="60000"/>
                    <a:lumOff val="40000"/>
                  </a:schemeClr>
                </a:solidFill>
                <a:latin typeface="Tahoma"/>
                <a:cs typeface="Tahoma"/>
              </a:rPr>
              <a:t>		</a:t>
            </a:r>
            <a:r>
              <a:rPr lang="mk-MK" sz="1000" dirty="0" err="1" smtClean="0">
                <a:solidFill>
                  <a:schemeClr val="tx2">
                    <a:lumMod val="60000"/>
                    <a:lumOff val="40000"/>
                  </a:schemeClr>
                </a:solidFill>
                <a:latin typeface="Tahoma"/>
                <a:cs typeface="Tahoma"/>
              </a:rPr>
              <a:t>новодоговорени</a:t>
            </a:r>
            <a:r>
              <a:rPr lang="mk-MK" sz="1000" dirty="0" smtClean="0">
                <a:solidFill>
                  <a:schemeClr val="tx2">
                    <a:lumMod val="60000"/>
                    <a:lumOff val="40000"/>
                  </a:schemeClr>
                </a:solidFill>
                <a:latin typeface="Tahoma"/>
                <a:cs typeface="Tahoma"/>
              </a:rPr>
              <a:t> активности               вкупни сметководствени активности</a:t>
            </a:r>
          </a:p>
          <a:p>
            <a:endParaRPr lang="mk-MK" sz="1000" b="1" dirty="0" smtClean="0">
              <a:solidFill>
                <a:schemeClr val="tx1"/>
              </a:solidFill>
              <a:latin typeface="Tahoma"/>
              <a:cs typeface="Tahoma"/>
            </a:endParaRPr>
          </a:p>
          <a:p>
            <a:r>
              <a:rPr lang="mk-MK" sz="1200" b="1" dirty="0" smtClean="0">
                <a:solidFill>
                  <a:schemeClr val="tx2">
                    <a:lumMod val="60000"/>
                    <a:lumOff val="40000"/>
                  </a:schemeClr>
                </a:solidFill>
                <a:latin typeface="Tahoma"/>
                <a:cs typeface="Tahoma"/>
              </a:rPr>
              <a:t>Кредити</a:t>
            </a:r>
            <a:r>
              <a:rPr lang="mk-MK" sz="1000" b="1" dirty="0" smtClean="0">
                <a:solidFill>
                  <a:schemeClr val="tx1"/>
                </a:solidFill>
                <a:latin typeface="Tahoma"/>
                <a:cs typeface="Tahoma"/>
              </a:rPr>
              <a:t>				                    Оригинална </a:t>
            </a:r>
            <a:r>
              <a:rPr lang="mk-MK" sz="1000" b="1" dirty="0" err="1" smtClean="0">
                <a:solidFill>
                  <a:schemeClr val="tx1"/>
                </a:solidFill>
                <a:latin typeface="Tahoma"/>
                <a:cs typeface="Tahoma"/>
              </a:rPr>
              <a:t>рочност</a:t>
            </a:r>
            <a:r>
              <a:rPr lang="mk-MK" sz="1000" b="1" dirty="0" smtClean="0">
                <a:solidFill>
                  <a:schemeClr val="tx1"/>
                </a:solidFill>
                <a:latin typeface="Tahoma"/>
                <a:cs typeface="Tahoma"/>
              </a:rPr>
              <a:t> на </a:t>
            </a:r>
            <a:r>
              <a:rPr lang="mk-MK" sz="1000" b="1" dirty="0" err="1" smtClean="0">
                <a:solidFill>
                  <a:schemeClr val="tx1"/>
                </a:solidFill>
                <a:latin typeface="Tahoma"/>
                <a:cs typeface="Tahoma"/>
              </a:rPr>
              <a:t>доспевање</a:t>
            </a:r>
            <a:endParaRPr lang="mk-MK" sz="1000" b="1" dirty="0" smtClean="0">
              <a:solidFill>
                <a:schemeClr val="tx1"/>
              </a:solidFill>
              <a:latin typeface="Tahoma"/>
              <a:cs typeface="Tahoma"/>
            </a:endParaRPr>
          </a:p>
          <a:p>
            <a:endParaRPr lang="mk-MK" sz="1000" b="1" dirty="0" smtClean="0">
              <a:solidFill>
                <a:schemeClr val="tx1"/>
              </a:solidFill>
              <a:latin typeface="Tahoma"/>
              <a:cs typeface="Tahoma"/>
            </a:endParaRPr>
          </a:p>
          <a:p>
            <a:r>
              <a:rPr lang="mk-MK" sz="1200" b="1" dirty="0" smtClean="0">
                <a:solidFill>
                  <a:schemeClr val="tx2">
                    <a:lumMod val="60000"/>
                    <a:lumOff val="40000"/>
                  </a:schemeClr>
                </a:solidFill>
                <a:latin typeface="Tahoma"/>
                <a:cs typeface="Tahoma"/>
              </a:rPr>
              <a:t>Депозити</a:t>
            </a:r>
            <a:r>
              <a:rPr lang="mk-MK" sz="1000" b="1" dirty="0" smtClean="0">
                <a:solidFill>
                  <a:schemeClr val="tx1"/>
                </a:solidFill>
                <a:latin typeface="Tahoma"/>
                <a:cs typeface="Tahoma"/>
              </a:rPr>
              <a:t> 	                    Оригинална </a:t>
            </a:r>
            <a:r>
              <a:rPr lang="mk-MK" sz="1000" b="1" dirty="0" err="1" smtClean="0">
                <a:solidFill>
                  <a:schemeClr val="tx1"/>
                </a:solidFill>
                <a:latin typeface="Tahoma"/>
                <a:cs typeface="Tahoma"/>
              </a:rPr>
              <a:t>рочност</a:t>
            </a:r>
            <a:r>
              <a:rPr lang="mk-MK" sz="1000" b="1" dirty="0" smtClean="0">
                <a:solidFill>
                  <a:schemeClr val="tx1"/>
                </a:solidFill>
                <a:latin typeface="Tahoma"/>
                <a:cs typeface="Tahoma"/>
              </a:rPr>
              <a:t> на </a:t>
            </a:r>
            <a:r>
              <a:rPr lang="mk-MK" sz="1000" b="1" dirty="0" err="1" smtClean="0">
                <a:solidFill>
                  <a:schemeClr val="tx1"/>
                </a:solidFill>
                <a:latin typeface="Tahoma"/>
                <a:cs typeface="Tahoma"/>
              </a:rPr>
              <a:t>доспевање</a:t>
            </a:r>
            <a:r>
              <a:rPr lang="mk-MK" sz="1000" b="1" dirty="0" smtClean="0">
                <a:solidFill>
                  <a:schemeClr val="tx1"/>
                </a:solidFill>
                <a:latin typeface="Tahoma"/>
                <a:cs typeface="Tahoma"/>
              </a:rPr>
              <a:t> </a:t>
            </a:r>
            <a:r>
              <a:rPr lang="mk-MK" dirty="0" smtClean="0">
                <a:solidFill>
                  <a:schemeClr val="tx1"/>
                </a:solidFill>
                <a:latin typeface="Tahoma"/>
                <a:cs typeface="Tahoma"/>
              </a:rPr>
              <a:t>     </a:t>
            </a:r>
            <a:r>
              <a:rPr lang="mk-MK" sz="1000" b="1" dirty="0" smtClean="0">
                <a:solidFill>
                  <a:schemeClr val="tx1"/>
                </a:solidFill>
                <a:latin typeface="Tahoma"/>
                <a:cs typeface="Tahoma"/>
              </a:rPr>
              <a:t>Оригинална </a:t>
            </a:r>
            <a:r>
              <a:rPr lang="mk-MK" sz="1000" b="1" dirty="0" err="1" smtClean="0">
                <a:solidFill>
                  <a:schemeClr val="tx1"/>
                </a:solidFill>
                <a:latin typeface="Tahoma"/>
                <a:cs typeface="Tahoma"/>
              </a:rPr>
              <a:t>рочност</a:t>
            </a:r>
            <a:r>
              <a:rPr lang="mk-MK" sz="1000" b="1" dirty="0" smtClean="0">
                <a:solidFill>
                  <a:schemeClr val="tx1"/>
                </a:solidFill>
                <a:latin typeface="Tahoma"/>
                <a:cs typeface="Tahoma"/>
              </a:rPr>
              <a:t> на </a:t>
            </a:r>
            <a:r>
              <a:rPr lang="mk-MK" sz="1000" b="1" dirty="0" err="1" smtClean="0">
                <a:solidFill>
                  <a:schemeClr val="tx1"/>
                </a:solidFill>
                <a:latin typeface="Tahoma"/>
                <a:cs typeface="Tahoma"/>
              </a:rPr>
              <a:t>доспевање</a:t>
            </a:r>
            <a:r>
              <a:rPr lang="mk-MK" sz="1000" b="1" dirty="0" smtClean="0">
                <a:solidFill>
                  <a:schemeClr val="tx1"/>
                </a:solidFill>
                <a:latin typeface="Tahoma"/>
                <a:cs typeface="Tahoma"/>
              </a:rPr>
              <a:t> 	</a:t>
            </a:r>
            <a:endParaRPr lang="en-US" sz="1000" b="1" dirty="0" smtClean="0">
              <a:solidFill>
                <a:schemeClr val="tx1"/>
              </a:solidFill>
              <a:latin typeface="Tahoma"/>
              <a:cs typeface="Tahoma"/>
            </a:endParaRPr>
          </a:p>
        </p:txBody>
      </p:sp>
      <p:cxnSp>
        <p:nvCxnSpPr>
          <p:cNvPr id="10" name="Straight Connector 9"/>
          <p:cNvCxnSpPr/>
          <p:nvPr/>
        </p:nvCxnSpPr>
        <p:spPr>
          <a:xfrm>
            <a:off x="990600" y="2514600"/>
            <a:ext cx="70866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990600" y="2971800"/>
            <a:ext cx="70866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2438400" y="3048000"/>
            <a:ext cx="2590800" cy="381000"/>
          </a:xfrm>
          <a:prstGeom prst="ellipse">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mk-MK" sz="1000" b="1" dirty="0" smtClean="0">
                <a:solidFill>
                  <a:schemeClr val="tx1"/>
                </a:solidFill>
                <a:latin typeface="Tahoma"/>
                <a:cs typeface="Tahoma"/>
              </a:rPr>
              <a:t>Иницијален период на фиксација</a:t>
            </a:r>
            <a:endParaRPr lang="en-US" sz="1000" dirty="0"/>
          </a:p>
        </p:txBody>
      </p:sp>
    </p:spTree>
  </p:cSld>
  <p:clrMapOvr>
    <a:masterClrMapping/>
  </p:clrMapOvr>
  <p:transition>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152400" y="838200"/>
            <a:ext cx="8839200" cy="838200"/>
          </a:xfrm>
          <a:noFill/>
        </p:spPr>
        <p:txBody>
          <a:bodyPr/>
          <a:lstStyle/>
          <a:p>
            <a:pPr eaLnBrk="1" hangingPunct="1"/>
            <a:r>
              <a:rPr lang="mk-MK" sz="3200" u="sng" dirty="0" smtClean="0">
                <a:latin typeface="Tahoma" pitchFamily="34" charset="0"/>
                <a:cs typeface="Tahoma" pitchFamily="34" charset="0"/>
              </a:rPr>
              <a:t>   </a:t>
            </a:r>
            <a:br>
              <a:rPr lang="mk-MK" sz="3200" u="sng" dirty="0" smtClean="0">
                <a:latin typeface="Tahoma" pitchFamily="34" charset="0"/>
                <a:cs typeface="Tahoma" pitchFamily="34" charset="0"/>
              </a:rPr>
            </a:br>
            <a:r>
              <a:rPr lang="mk-MK" sz="2400" b="1" dirty="0" smtClean="0">
                <a:latin typeface="Tahoma" pitchFamily="34" charset="0"/>
                <a:cs typeface="Tahoma" pitchFamily="34" charset="0"/>
              </a:rPr>
              <a:t>Применет концепт во обрасците за </a:t>
            </a:r>
            <a:r>
              <a:rPr lang="mk-MK" sz="2400" b="1" dirty="0" err="1" smtClean="0">
                <a:latin typeface="Tahoma" pitchFamily="34" charset="0"/>
                <a:cs typeface="Tahoma" pitchFamily="34" charset="0"/>
              </a:rPr>
              <a:t>новодоговорените</a:t>
            </a:r>
            <a:r>
              <a:rPr lang="mk-MK" sz="2400" b="1" dirty="0" smtClean="0">
                <a:latin typeface="Tahoma" pitchFamily="34" charset="0"/>
                <a:cs typeface="Tahoma" pitchFamily="34" charset="0"/>
              </a:rPr>
              <a:t> активности</a:t>
            </a:r>
            <a:r>
              <a:rPr lang="en-US" sz="3200" u="sng" dirty="0" smtClean="0">
                <a:latin typeface="Tahoma" pitchFamily="34" charset="0"/>
                <a:cs typeface="Tahoma" pitchFamily="34" charset="0"/>
              </a:rPr>
              <a:t/>
            </a:r>
            <a:br>
              <a:rPr lang="en-US" sz="3200" u="sng" dirty="0" smtClean="0">
                <a:latin typeface="Tahoma" pitchFamily="34" charset="0"/>
                <a:cs typeface="Tahoma" pitchFamily="34" charset="0"/>
              </a:rPr>
            </a:br>
            <a:endParaRPr lang="en-US" sz="3200" u="sng" dirty="0" smtClean="0">
              <a:latin typeface="Tahoma" pitchFamily="34" charset="0"/>
              <a:cs typeface="Tahoma" pitchFamily="34" charset="0"/>
            </a:endParaRPr>
          </a:p>
        </p:txBody>
      </p:sp>
      <p:sp>
        <p:nvSpPr>
          <p:cNvPr id="3076" name="Slide Number Placeholder 3"/>
          <p:cNvSpPr>
            <a:spLocks noGrp="1"/>
          </p:cNvSpPr>
          <p:nvPr>
            <p:ph type="sldNum" sz="quarter" idx="12"/>
          </p:nvPr>
        </p:nvSpPr>
        <p:spPr>
          <a:xfrm>
            <a:off x="6553200" y="6400799"/>
            <a:ext cx="2133600" cy="320675"/>
          </a:xfrm>
          <a:noFill/>
        </p:spPr>
        <p:txBody>
          <a:bodyPr/>
          <a:lstStyle/>
          <a:p>
            <a:fld id="{F15B87A0-B3BA-4061-A146-956C3B0F9912}" type="slidenum">
              <a:rPr lang="en-US" smtClean="0"/>
              <a:pPr/>
              <a:t>24</a:t>
            </a:fld>
            <a:endParaRPr lang="en-US" dirty="0" smtClean="0"/>
          </a:p>
        </p:txBody>
      </p:sp>
      <p:sp>
        <p:nvSpPr>
          <p:cNvPr id="5" name="Footer Placeholder 4"/>
          <p:cNvSpPr>
            <a:spLocks noGrp="1"/>
          </p:cNvSpPr>
          <p:nvPr>
            <p:ph type="ftr" sz="quarter" idx="11"/>
          </p:nvPr>
        </p:nvSpPr>
        <p:spPr>
          <a:xfrm>
            <a:off x="762000" y="6400799"/>
            <a:ext cx="7543800" cy="320675"/>
          </a:xfrm>
        </p:spPr>
        <p:txBody>
          <a:bodyPr/>
          <a:lstStyle/>
          <a:p>
            <a:pPr>
              <a:defRPr/>
            </a:pPr>
            <a:r>
              <a:rPr lang="ru-RU" sz="1100" i="1" dirty="0" smtClean="0">
                <a:solidFill>
                  <a:srgbClr val="FF0000"/>
                </a:solidFill>
                <a:latin typeface="Tahoma" pitchFamily="34" charset="0"/>
                <a:cs typeface="Tahoma" pitchFamily="34" charset="0"/>
              </a:rPr>
              <a:t>Статистика на каматни стапки на останати депозитни институции</a:t>
            </a:r>
            <a:endParaRPr lang="en-US" sz="1100" i="1" dirty="0">
              <a:solidFill>
                <a:srgbClr val="FF0000"/>
              </a:solidFill>
              <a:latin typeface="Tahoma" pitchFamily="34" charset="0"/>
              <a:cs typeface="Tahoma" pitchFamily="34" charset="0"/>
            </a:endParaRPr>
          </a:p>
        </p:txBody>
      </p:sp>
      <p:sp>
        <p:nvSpPr>
          <p:cNvPr id="8" name="Rectangle 5"/>
          <p:cNvSpPr txBox="1">
            <a:spLocks noChangeArrowheads="1"/>
          </p:cNvSpPr>
          <p:nvPr/>
        </p:nvSpPr>
        <p:spPr bwMode="auto">
          <a:xfrm>
            <a:off x="228600" y="1752600"/>
            <a:ext cx="8610600" cy="4495800"/>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144000" tIns="45720" rIns="91440" bIns="45720" numCol="1" anchor="t" anchorCtr="0" compatLnSpc="1">
            <a:prstTxWarp prst="textNoShape">
              <a:avLst/>
            </a:prstTxWarp>
          </a:bodyPr>
          <a:lstStyle/>
          <a:p>
            <a:pPr marL="342900" indent="-342900" algn="just"/>
            <a:endParaRPr lang="mk-MK" sz="1600" dirty="0" smtClean="0">
              <a:solidFill>
                <a:schemeClr val="tx1"/>
              </a:solidFill>
              <a:latin typeface="Tahoma" pitchFamily="34" charset="0"/>
              <a:cs typeface="Tahoma" pitchFamily="34" charset="0"/>
            </a:endParaRPr>
          </a:p>
          <a:p>
            <a:pPr marL="342900" indent="-342900" algn="just"/>
            <a:r>
              <a:rPr lang="mk-MK" sz="1600" b="1" dirty="0" smtClean="0">
                <a:solidFill>
                  <a:schemeClr val="tx1"/>
                </a:solidFill>
                <a:latin typeface="Tahoma" pitchFamily="34" charset="0"/>
                <a:cs typeface="Tahoma" pitchFamily="34" charset="0"/>
              </a:rPr>
              <a:t>г. 	Стапките на кредитите се поделени на</a:t>
            </a:r>
            <a:r>
              <a:rPr lang="mk-MK" sz="1600" b="1" dirty="0" smtClean="0">
                <a:solidFill>
                  <a:schemeClr val="tx2">
                    <a:lumMod val="60000"/>
                    <a:lumOff val="40000"/>
                  </a:schemeClr>
                </a:solidFill>
                <a:latin typeface="Tahoma" pitchFamily="34" charset="0"/>
                <a:cs typeface="Tahoma" pitchFamily="34" charset="0"/>
              </a:rPr>
              <a:t> кредити со и без обезбедување</a:t>
            </a:r>
            <a:r>
              <a:rPr lang="mk-MK" sz="1600" b="1" dirty="0" smtClean="0">
                <a:solidFill>
                  <a:schemeClr val="tx1"/>
                </a:solidFill>
                <a:latin typeface="Tahoma" pitchFamily="34" charset="0"/>
                <a:cs typeface="Tahoma" pitchFamily="34" charset="0"/>
              </a:rPr>
              <a:t>;</a:t>
            </a:r>
          </a:p>
          <a:p>
            <a:pPr marL="342900" indent="-342900" algn="just"/>
            <a:r>
              <a:rPr lang="mk-MK" sz="1600" dirty="0" smtClean="0">
                <a:solidFill>
                  <a:schemeClr val="tx1"/>
                </a:solidFill>
                <a:latin typeface="Tahoma" pitchFamily="34" charset="0"/>
                <a:cs typeface="Tahoma" pitchFamily="34" charset="0"/>
              </a:rPr>
              <a:t>	</a:t>
            </a:r>
          </a:p>
          <a:p>
            <a:pPr marL="342900" indent="-342900" algn="just"/>
            <a:r>
              <a:rPr lang="mk-MK" sz="1600" dirty="0" smtClean="0">
                <a:solidFill>
                  <a:schemeClr val="tx1"/>
                </a:solidFill>
                <a:latin typeface="Tahoma" pitchFamily="34" charset="0"/>
                <a:cs typeface="Tahoma" pitchFamily="34" charset="0"/>
              </a:rPr>
              <a:t>	Се опфаќаат сите кредити со обезбедување, при што се прикажува вкупниот износ на </a:t>
            </a:r>
            <a:r>
              <a:rPr lang="mk-MK" sz="1600" dirty="0" err="1" smtClean="0">
                <a:solidFill>
                  <a:schemeClr val="tx1"/>
                </a:solidFill>
                <a:latin typeface="Tahoma" pitchFamily="34" charset="0"/>
                <a:cs typeface="Tahoma" pitchFamily="34" charset="0"/>
              </a:rPr>
              <a:t>новодоговорените</a:t>
            </a:r>
            <a:r>
              <a:rPr lang="mk-MK" sz="1600" dirty="0" smtClean="0">
                <a:solidFill>
                  <a:schemeClr val="tx1"/>
                </a:solidFill>
                <a:latin typeface="Tahoma" pitchFamily="34" charset="0"/>
                <a:cs typeface="Tahoma" pitchFamily="34" charset="0"/>
              </a:rPr>
              <a:t> кредити кои се обезбедени.</a:t>
            </a:r>
          </a:p>
          <a:p>
            <a:pPr marL="342900" indent="-342900" algn="just"/>
            <a:r>
              <a:rPr lang="mk-MK" sz="1600" dirty="0" smtClean="0">
                <a:solidFill>
                  <a:schemeClr val="tx1"/>
                </a:solidFill>
                <a:latin typeface="Tahoma" pitchFamily="34" charset="0"/>
                <a:cs typeface="Tahoma" pitchFamily="34" charset="0"/>
              </a:rPr>
              <a:t>	</a:t>
            </a:r>
            <a:r>
              <a:rPr lang="mk-MK" sz="1600" dirty="0" err="1" smtClean="0">
                <a:solidFill>
                  <a:schemeClr val="tx1"/>
                </a:solidFill>
                <a:latin typeface="Tahoma" pitchFamily="34" charset="0"/>
                <a:cs typeface="Tahoma" pitchFamily="34" charset="0"/>
              </a:rPr>
              <a:t>Евалуацијата</a:t>
            </a:r>
            <a:r>
              <a:rPr lang="mk-MK" sz="1600" dirty="0" smtClean="0">
                <a:solidFill>
                  <a:schemeClr val="tx1"/>
                </a:solidFill>
                <a:latin typeface="Tahoma" pitchFamily="34" charset="0"/>
                <a:cs typeface="Tahoma" pitchFamily="34" charset="0"/>
              </a:rPr>
              <a:t> на износите на кредитите со обезбедување треба да се направи во моментот кога кредитот е даден.</a:t>
            </a:r>
          </a:p>
          <a:p>
            <a:pPr marL="342900" indent="-342900" algn="just"/>
            <a:endParaRPr lang="mk-MK" sz="1600" b="1" dirty="0" smtClean="0">
              <a:solidFill>
                <a:schemeClr val="tx1"/>
              </a:solidFill>
              <a:latin typeface="Tahoma" pitchFamily="34" charset="0"/>
              <a:cs typeface="Tahoma" pitchFamily="34" charset="0"/>
            </a:endParaRPr>
          </a:p>
          <a:p>
            <a:pPr marL="342900" indent="-342900" algn="just"/>
            <a:endParaRPr lang="mk-MK" sz="1600" b="1" dirty="0" smtClean="0">
              <a:solidFill>
                <a:schemeClr val="tx1"/>
              </a:solidFill>
              <a:latin typeface="Tahoma" pitchFamily="34" charset="0"/>
              <a:cs typeface="Tahoma" pitchFamily="34" charset="0"/>
            </a:endParaRPr>
          </a:p>
          <a:p>
            <a:pPr marL="342900" indent="-342900" algn="just"/>
            <a:r>
              <a:rPr lang="mk-MK" sz="1600" b="1" dirty="0" smtClean="0">
                <a:solidFill>
                  <a:schemeClr val="tx1"/>
                </a:solidFill>
                <a:latin typeface="Tahoma" pitchFamily="34" charset="0"/>
                <a:cs typeface="Tahoma" pitchFamily="34" charset="0"/>
              </a:rPr>
              <a:t>д.	Стапките на кредитите се поделени според </a:t>
            </a:r>
            <a:r>
              <a:rPr lang="mk-MK" sz="1600" b="1" dirty="0" smtClean="0">
                <a:solidFill>
                  <a:schemeClr val="tx2">
                    <a:lumMod val="60000"/>
                    <a:lumOff val="40000"/>
                  </a:schemeClr>
                </a:solidFill>
                <a:latin typeface="Tahoma" pitchFamily="34" charset="0"/>
                <a:cs typeface="Tahoma" pitchFamily="34" charset="0"/>
              </a:rPr>
              <a:t>висината на дадениот кредит</a:t>
            </a:r>
            <a:r>
              <a:rPr lang="mk-MK" sz="1600" b="1" dirty="0" smtClean="0">
                <a:solidFill>
                  <a:schemeClr val="tx1"/>
                </a:solidFill>
                <a:latin typeface="Tahoma" pitchFamily="34" charset="0"/>
                <a:cs typeface="Tahoma" pitchFamily="34" charset="0"/>
              </a:rPr>
              <a:t>;</a:t>
            </a:r>
          </a:p>
          <a:p>
            <a:pPr marL="342900" indent="-342900" algn="just"/>
            <a:endParaRPr lang="mk-MK" sz="1600" dirty="0" smtClean="0">
              <a:solidFill>
                <a:schemeClr val="tx1"/>
              </a:solidFill>
              <a:latin typeface="Tahoma" pitchFamily="34" charset="0"/>
              <a:cs typeface="Tahoma" pitchFamily="34" charset="0"/>
            </a:endParaRPr>
          </a:p>
          <a:p>
            <a:pPr marL="342900" indent="-342900" algn="just"/>
            <a:r>
              <a:rPr lang="mk-MK" sz="1600" dirty="0" smtClean="0">
                <a:solidFill>
                  <a:schemeClr val="tx1"/>
                </a:solidFill>
                <a:latin typeface="Tahoma" pitchFamily="34" charset="0"/>
                <a:cs typeface="Tahoma" pitchFamily="34" charset="0"/>
              </a:rPr>
              <a:t>	Поделбата по висината на износот на кредитот (во милиони евра) се однесува на договорениот износ на секоја поодделна кредитна партија која претставува новодоговорена активност.</a:t>
            </a:r>
          </a:p>
          <a:p>
            <a:pPr marL="342900" indent="-342900" algn="just"/>
            <a:endParaRPr lang="mk-MK" sz="1600" dirty="0" smtClean="0">
              <a:solidFill>
                <a:schemeClr val="tx1"/>
              </a:solidFill>
              <a:latin typeface="Tahoma" pitchFamily="34" charset="0"/>
              <a:cs typeface="Tahoma" pitchFamily="34" charset="0"/>
            </a:endParaRPr>
          </a:p>
          <a:p>
            <a:pPr marL="342900" indent="-342900" algn="just"/>
            <a:endParaRPr lang="mk-MK" sz="1600" b="1" dirty="0" smtClean="0">
              <a:latin typeface="Tahoma" pitchFamily="34" charset="0"/>
              <a:cs typeface="Tahoma" pitchFamily="34" charset="0"/>
            </a:endParaRPr>
          </a:p>
          <a:p>
            <a:pPr marL="342900" indent="-342900" algn="just">
              <a:buAutoNum type="arabicPeriod"/>
            </a:pPr>
            <a:endParaRPr lang="mk-MK" sz="1600" b="1" dirty="0" smtClean="0">
              <a:latin typeface="Tahoma" pitchFamily="34" charset="0"/>
              <a:cs typeface="Tahoma" pitchFamily="34" charset="0"/>
            </a:endParaRPr>
          </a:p>
          <a:p>
            <a:pPr marL="342900" indent="-342900" algn="just">
              <a:buAutoNum type="arabicPeriod"/>
            </a:pPr>
            <a:endParaRPr lang="mk-MK" sz="1600" b="1" dirty="0" smtClean="0">
              <a:latin typeface="Tahoma" pitchFamily="34" charset="0"/>
              <a:cs typeface="Tahoma" pitchFamily="34" charset="0"/>
            </a:endParaRPr>
          </a:p>
          <a:p>
            <a:pPr lvl="0" algn="just"/>
            <a:endParaRPr lang="en-US" sz="1600" b="1" dirty="0" smtClean="0">
              <a:solidFill>
                <a:schemeClr val="tx2">
                  <a:lumMod val="60000"/>
                  <a:lumOff val="40000"/>
                </a:schemeClr>
              </a:solidFill>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lang="mk-MK" sz="1600" kern="0" dirty="0" smtClean="0">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kumimoji="0" lang="mk-MK" sz="1600" b="0" i="0" u="none" strike="noStrike" kern="0" cap="none" spc="0" normalizeH="0" baseline="0" noProof="0" dirty="0" smtClean="0">
              <a:ln>
                <a:noFill/>
              </a:ln>
              <a:solidFill>
                <a:schemeClr val="dk1"/>
              </a:solidFill>
              <a:effectLst/>
              <a:uLnTx/>
              <a:uFillTx/>
              <a:latin typeface="Tahoma" pitchFamily="34" charset="0"/>
              <a:ea typeface="+mn-ea"/>
              <a:cs typeface="Tahoma" pitchFamily="34" charset="0"/>
            </a:endParaRPr>
          </a:p>
        </p:txBody>
      </p:sp>
    </p:spTree>
  </p:cSld>
  <p:clrMapOvr>
    <a:masterClrMapping/>
  </p:clrMapOvr>
  <p:transition>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152400" y="838200"/>
            <a:ext cx="8839200" cy="838200"/>
          </a:xfrm>
          <a:noFill/>
        </p:spPr>
        <p:txBody>
          <a:bodyPr/>
          <a:lstStyle/>
          <a:p>
            <a:pPr eaLnBrk="1" hangingPunct="1"/>
            <a:r>
              <a:rPr lang="mk-MK" sz="3200" u="sng" dirty="0" smtClean="0">
                <a:latin typeface="Tahoma" pitchFamily="34" charset="0"/>
                <a:cs typeface="Tahoma" pitchFamily="34" charset="0"/>
              </a:rPr>
              <a:t>   </a:t>
            </a:r>
            <a:br>
              <a:rPr lang="mk-MK" sz="3200" u="sng" dirty="0" smtClean="0">
                <a:latin typeface="Tahoma" pitchFamily="34" charset="0"/>
                <a:cs typeface="Tahoma" pitchFamily="34" charset="0"/>
              </a:rPr>
            </a:br>
            <a:r>
              <a:rPr lang="mk-MK" sz="2400" b="1" dirty="0" smtClean="0">
                <a:latin typeface="Tahoma" pitchFamily="34" charset="0"/>
                <a:cs typeface="Tahoma" pitchFamily="34" charset="0"/>
              </a:rPr>
              <a:t>Каматни стапки на </a:t>
            </a:r>
            <a:r>
              <a:rPr lang="mk-MK" sz="2400" b="1" dirty="0" err="1" smtClean="0">
                <a:latin typeface="Tahoma" pitchFamily="34" charset="0"/>
                <a:cs typeface="Tahoma" pitchFamily="34" charset="0"/>
              </a:rPr>
              <a:t>новопримени</a:t>
            </a:r>
            <a:r>
              <a:rPr lang="mk-MK" sz="2400" b="1" dirty="0" smtClean="0">
                <a:latin typeface="Tahoma" pitchFamily="34" charset="0"/>
                <a:cs typeface="Tahoma" pitchFamily="34" charset="0"/>
              </a:rPr>
              <a:t> депозити</a:t>
            </a:r>
            <a:r>
              <a:rPr lang="en-US" sz="3200" u="sng" dirty="0" smtClean="0">
                <a:latin typeface="Tahoma" pitchFamily="34" charset="0"/>
                <a:cs typeface="Tahoma" pitchFamily="34" charset="0"/>
              </a:rPr>
              <a:t/>
            </a:r>
            <a:br>
              <a:rPr lang="en-US" sz="3200" u="sng" dirty="0" smtClean="0">
                <a:latin typeface="Tahoma" pitchFamily="34" charset="0"/>
                <a:cs typeface="Tahoma" pitchFamily="34" charset="0"/>
              </a:rPr>
            </a:br>
            <a:endParaRPr lang="en-US" sz="3200" u="sng" dirty="0" smtClean="0">
              <a:latin typeface="Tahoma" pitchFamily="34" charset="0"/>
              <a:cs typeface="Tahoma" pitchFamily="34" charset="0"/>
            </a:endParaRPr>
          </a:p>
        </p:txBody>
      </p:sp>
      <p:sp>
        <p:nvSpPr>
          <p:cNvPr id="3076" name="Slide Number Placeholder 3"/>
          <p:cNvSpPr>
            <a:spLocks noGrp="1"/>
          </p:cNvSpPr>
          <p:nvPr>
            <p:ph type="sldNum" sz="quarter" idx="12"/>
          </p:nvPr>
        </p:nvSpPr>
        <p:spPr>
          <a:xfrm>
            <a:off x="6553200" y="6400799"/>
            <a:ext cx="2133600" cy="320675"/>
          </a:xfrm>
          <a:noFill/>
        </p:spPr>
        <p:txBody>
          <a:bodyPr/>
          <a:lstStyle/>
          <a:p>
            <a:fld id="{F15B87A0-B3BA-4061-A146-956C3B0F9912}" type="slidenum">
              <a:rPr lang="en-US" smtClean="0"/>
              <a:pPr/>
              <a:t>25</a:t>
            </a:fld>
            <a:endParaRPr lang="en-US" dirty="0" smtClean="0"/>
          </a:p>
        </p:txBody>
      </p:sp>
      <p:sp>
        <p:nvSpPr>
          <p:cNvPr id="5" name="Footer Placeholder 4"/>
          <p:cNvSpPr>
            <a:spLocks noGrp="1"/>
          </p:cNvSpPr>
          <p:nvPr>
            <p:ph type="ftr" sz="quarter" idx="11"/>
          </p:nvPr>
        </p:nvSpPr>
        <p:spPr>
          <a:xfrm>
            <a:off x="762000" y="6400799"/>
            <a:ext cx="7543800" cy="320675"/>
          </a:xfrm>
        </p:spPr>
        <p:txBody>
          <a:bodyPr/>
          <a:lstStyle/>
          <a:p>
            <a:pPr>
              <a:defRPr/>
            </a:pPr>
            <a:r>
              <a:rPr lang="ru-RU" sz="1100" i="1" dirty="0" smtClean="0">
                <a:solidFill>
                  <a:srgbClr val="FF0000"/>
                </a:solidFill>
                <a:latin typeface="Tahoma" pitchFamily="34" charset="0"/>
                <a:cs typeface="Tahoma" pitchFamily="34" charset="0"/>
              </a:rPr>
              <a:t>Статистика на каматни стапки на останати депозитни институции</a:t>
            </a:r>
            <a:endParaRPr lang="en-US" sz="1100" i="1" dirty="0">
              <a:solidFill>
                <a:srgbClr val="FF0000"/>
              </a:solidFill>
              <a:latin typeface="Tahoma" pitchFamily="34" charset="0"/>
              <a:cs typeface="Tahoma" pitchFamily="34" charset="0"/>
            </a:endParaRPr>
          </a:p>
        </p:txBody>
      </p:sp>
      <p:sp>
        <p:nvSpPr>
          <p:cNvPr id="8" name="Rectangle 5"/>
          <p:cNvSpPr txBox="1">
            <a:spLocks noChangeArrowheads="1"/>
          </p:cNvSpPr>
          <p:nvPr/>
        </p:nvSpPr>
        <p:spPr bwMode="auto">
          <a:xfrm>
            <a:off x="228600" y="1752600"/>
            <a:ext cx="8610600" cy="4495800"/>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144000" tIns="45720" rIns="91440" bIns="45720" numCol="1" anchor="t" anchorCtr="0" compatLnSpc="1">
            <a:prstTxWarp prst="textNoShape">
              <a:avLst/>
            </a:prstTxWarp>
          </a:bodyPr>
          <a:lstStyle/>
          <a:p>
            <a:pPr marL="342900" indent="-342900" algn="just"/>
            <a:endParaRPr lang="mk-MK" sz="1600" dirty="0" smtClean="0">
              <a:solidFill>
                <a:schemeClr val="tx1"/>
              </a:solidFill>
              <a:latin typeface="Tahoma" pitchFamily="34" charset="0"/>
              <a:cs typeface="Tahoma" pitchFamily="34" charset="0"/>
            </a:endParaRPr>
          </a:p>
          <a:p>
            <a:pPr marL="342900" indent="-342900" algn="just"/>
            <a:endParaRPr lang="mk-MK" sz="1600" b="1" dirty="0" smtClean="0">
              <a:solidFill>
                <a:schemeClr val="tx1"/>
              </a:solidFill>
              <a:latin typeface="Tahoma" pitchFamily="34" charset="0"/>
              <a:cs typeface="Tahoma" pitchFamily="34" charset="0"/>
            </a:endParaRPr>
          </a:p>
          <a:p>
            <a:pPr marL="342900" indent="-342900" algn="just"/>
            <a:endParaRPr lang="mk-MK" sz="1600" b="1" dirty="0" smtClean="0">
              <a:solidFill>
                <a:schemeClr val="tx1"/>
              </a:solidFill>
              <a:latin typeface="Tahoma" pitchFamily="34" charset="0"/>
              <a:cs typeface="Tahoma" pitchFamily="34" charset="0"/>
            </a:endParaRPr>
          </a:p>
          <a:p>
            <a:pPr marL="342900" indent="-342900" algn="just"/>
            <a:r>
              <a:rPr lang="mk-MK" sz="1600" b="1" dirty="0" smtClean="0">
                <a:solidFill>
                  <a:schemeClr val="tx1"/>
                </a:solidFill>
                <a:latin typeface="Tahoma" pitchFamily="34" charset="0"/>
                <a:cs typeface="Tahoma" pitchFamily="34" charset="0"/>
              </a:rPr>
              <a:t>г. 	Стапките на депозитите се поделени по оригинална </a:t>
            </a:r>
            <a:r>
              <a:rPr lang="mk-MK" sz="1600" b="1" dirty="0" err="1" smtClean="0">
                <a:solidFill>
                  <a:schemeClr val="tx1"/>
                </a:solidFill>
                <a:latin typeface="Tahoma" pitchFamily="34" charset="0"/>
                <a:cs typeface="Tahoma" pitchFamily="34" charset="0"/>
              </a:rPr>
              <a:t>рочност</a:t>
            </a:r>
            <a:r>
              <a:rPr lang="mk-MK" sz="1600" b="1" dirty="0" smtClean="0">
                <a:solidFill>
                  <a:schemeClr val="tx1"/>
                </a:solidFill>
                <a:latin typeface="Tahoma" pitchFamily="34" charset="0"/>
                <a:cs typeface="Tahoma" pitchFamily="34" charset="0"/>
              </a:rPr>
              <a:t> на </a:t>
            </a:r>
            <a:r>
              <a:rPr lang="mk-MK" sz="1600" b="1" dirty="0" err="1" smtClean="0">
                <a:solidFill>
                  <a:schemeClr val="tx1"/>
                </a:solidFill>
                <a:latin typeface="Tahoma" pitchFamily="34" charset="0"/>
                <a:cs typeface="Tahoma" pitchFamily="34" charset="0"/>
              </a:rPr>
              <a:t>доспевање</a:t>
            </a:r>
            <a:r>
              <a:rPr lang="mk-MK" sz="1600" b="1" dirty="0" smtClean="0">
                <a:solidFill>
                  <a:schemeClr val="tx1"/>
                </a:solidFill>
                <a:latin typeface="Tahoma" pitchFamily="34" charset="0"/>
                <a:cs typeface="Tahoma" pitchFamily="34" charset="0"/>
              </a:rPr>
              <a:t> или по периодот на најава за депозитите со договорена </a:t>
            </a:r>
            <a:r>
              <a:rPr lang="mk-MK" sz="1600" b="1" dirty="0" err="1" smtClean="0">
                <a:solidFill>
                  <a:schemeClr val="tx1"/>
                </a:solidFill>
                <a:latin typeface="Tahoma" pitchFamily="34" charset="0"/>
                <a:cs typeface="Tahoma" pitchFamily="34" charset="0"/>
              </a:rPr>
              <a:t>рочност</a:t>
            </a:r>
            <a:r>
              <a:rPr lang="mk-MK" sz="1600" b="1" dirty="0" smtClean="0">
                <a:solidFill>
                  <a:schemeClr val="tx1"/>
                </a:solidFill>
                <a:latin typeface="Tahoma" pitchFamily="34" charset="0"/>
                <a:cs typeface="Tahoma" pitchFamily="34" charset="0"/>
              </a:rPr>
              <a:t> и депозитите отповикливи со најава, соодветно.</a:t>
            </a:r>
            <a:endParaRPr lang="mk-MK" sz="1600" dirty="0" smtClean="0">
              <a:solidFill>
                <a:schemeClr val="tx1"/>
              </a:solidFill>
              <a:latin typeface="Tahoma" pitchFamily="34" charset="0"/>
              <a:cs typeface="Tahoma" pitchFamily="34" charset="0"/>
            </a:endParaRPr>
          </a:p>
          <a:p>
            <a:pPr marL="342900" indent="-342900" algn="just"/>
            <a:endParaRPr lang="mk-MK" sz="1600" b="1" dirty="0" smtClean="0">
              <a:solidFill>
                <a:schemeClr val="tx1"/>
              </a:solidFill>
              <a:latin typeface="Tahoma" pitchFamily="34" charset="0"/>
              <a:cs typeface="Tahoma" pitchFamily="34" charset="0"/>
            </a:endParaRPr>
          </a:p>
          <a:p>
            <a:pPr marL="342900" indent="-342900" algn="just"/>
            <a:r>
              <a:rPr lang="mk-MK" sz="1600" dirty="0" smtClean="0">
                <a:solidFill>
                  <a:schemeClr val="tx1"/>
                </a:solidFill>
                <a:latin typeface="Tahoma" pitchFamily="34" charset="0"/>
                <a:cs typeface="Tahoma" pitchFamily="34" charset="0"/>
              </a:rPr>
              <a:t>	Оригинална рочност на доспевање (или рочност при одобрување) </a:t>
            </a:r>
            <a:r>
              <a:rPr lang="ru-RU" sz="1600" dirty="0" smtClean="0">
                <a:solidFill>
                  <a:schemeClr val="tx1"/>
                </a:solidFill>
                <a:latin typeface="Tahoma" pitchFamily="34" charset="0"/>
                <a:cs typeface="Tahoma" pitchFamily="34" charset="0"/>
              </a:rPr>
              <a:t>се однесува на фиксен период на траење на кредитниот/депозитниот договор, во којшто период договорот неможе да се отповика или може да се отповика само со плаќање на одредени пенали.</a:t>
            </a:r>
            <a:endParaRPr lang="mk-MK" sz="1600" dirty="0" smtClean="0">
              <a:solidFill>
                <a:schemeClr val="tx1"/>
              </a:solidFill>
              <a:latin typeface="Tahoma" pitchFamily="34" charset="0"/>
              <a:cs typeface="Tahoma" pitchFamily="34" charset="0"/>
            </a:endParaRPr>
          </a:p>
          <a:p>
            <a:pPr marL="342900" indent="-342900" algn="just"/>
            <a:endParaRPr lang="mk-MK" sz="1600" dirty="0" smtClean="0">
              <a:solidFill>
                <a:schemeClr val="tx1"/>
              </a:solidFill>
              <a:latin typeface="Tahoma" pitchFamily="34" charset="0"/>
              <a:cs typeface="Tahoma" pitchFamily="34" charset="0"/>
            </a:endParaRPr>
          </a:p>
          <a:p>
            <a:pPr marL="342900" indent="-342900" algn="just"/>
            <a:endParaRPr lang="mk-MK" sz="1600" b="1" dirty="0" smtClean="0">
              <a:solidFill>
                <a:schemeClr val="tx1"/>
              </a:solidFill>
              <a:latin typeface="Tahoma" pitchFamily="34" charset="0"/>
              <a:cs typeface="Tahoma" pitchFamily="34" charset="0"/>
            </a:endParaRPr>
          </a:p>
          <a:p>
            <a:pPr marL="342900" indent="-342900" algn="just"/>
            <a:endParaRPr lang="mk-MK" sz="1600" dirty="0" smtClean="0">
              <a:solidFill>
                <a:schemeClr val="tx1"/>
              </a:solidFill>
              <a:latin typeface="Tahoma" pitchFamily="34" charset="0"/>
              <a:cs typeface="Tahoma" pitchFamily="34" charset="0"/>
            </a:endParaRPr>
          </a:p>
          <a:p>
            <a:pPr marL="342900" indent="-342900" algn="just"/>
            <a:endParaRPr lang="mk-MK" sz="1600" b="1" dirty="0" smtClean="0">
              <a:latin typeface="Tahoma" pitchFamily="34" charset="0"/>
              <a:cs typeface="Tahoma" pitchFamily="34" charset="0"/>
            </a:endParaRPr>
          </a:p>
          <a:p>
            <a:pPr marL="342900" indent="-342900" algn="just">
              <a:buAutoNum type="arabicPeriod"/>
            </a:pPr>
            <a:endParaRPr lang="mk-MK" sz="1600" b="1" dirty="0" smtClean="0">
              <a:latin typeface="Tahoma" pitchFamily="34" charset="0"/>
              <a:cs typeface="Tahoma" pitchFamily="34" charset="0"/>
            </a:endParaRPr>
          </a:p>
          <a:p>
            <a:pPr marL="342900" indent="-342900" algn="just">
              <a:buAutoNum type="arabicPeriod"/>
            </a:pPr>
            <a:endParaRPr lang="mk-MK" sz="1600" b="1" dirty="0" smtClean="0">
              <a:latin typeface="Tahoma" pitchFamily="34" charset="0"/>
              <a:cs typeface="Tahoma" pitchFamily="34" charset="0"/>
            </a:endParaRPr>
          </a:p>
          <a:p>
            <a:pPr lvl="0" algn="just"/>
            <a:endParaRPr lang="en-US" sz="1600" b="1" dirty="0" smtClean="0">
              <a:solidFill>
                <a:schemeClr val="tx2">
                  <a:lumMod val="60000"/>
                  <a:lumOff val="40000"/>
                </a:schemeClr>
              </a:solidFill>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lang="mk-MK" sz="1600" kern="0" dirty="0" smtClean="0">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kumimoji="0" lang="mk-MK" sz="1600" b="0" i="0" u="none" strike="noStrike" kern="0" cap="none" spc="0" normalizeH="0" baseline="0" noProof="0" dirty="0" smtClean="0">
              <a:ln>
                <a:noFill/>
              </a:ln>
              <a:solidFill>
                <a:schemeClr val="dk1"/>
              </a:solidFill>
              <a:effectLst/>
              <a:uLnTx/>
              <a:uFillTx/>
              <a:latin typeface="Tahoma" pitchFamily="34" charset="0"/>
              <a:ea typeface="+mn-ea"/>
              <a:cs typeface="Tahoma" pitchFamily="34" charset="0"/>
            </a:endParaRPr>
          </a:p>
        </p:txBody>
      </p:sp>
    </p:spTree>
  </p:cSld>
  <p:clrMapOvr>
    <a:masterClrMapping/>
  </p:clrMapOvr>
  <p:transition>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152400" y="838200"/>
            <a:ext cx="8839200" cy="838200"/>
          </a:xfrm>
          <a:noFill/>
        </p:spPr>
        <p:txBody>
          <a:bodyPr/>
          <a:lstStyle/>
          <a:p>
            <a:pPr eaLnBrk="1" hangingPunct="1"/>
            <a:r>
              <a:rPr lang="mk-MK" sz="3200" u="sng" dirty="0" smtClean="0">
                <a:latin typeface="Tahoma" pitchFamily="34" charset="0"/>
                <a:cs typeface="Tahoma" pitchFamily="34" charset="0"/>
              </a:rPr>
              <a:t>   </a:t>
            </a:r>
            <a:br>
              <a:rPr lang="mk-MK" sz="3200" u="sng" dirty="0" smtClean="0">
                <a:latin typeface="Tahoma" pitchFamily="34" charset="0"/>
                <a:cs typeface="Tahoma" pitchFamily="34" charset="0"/>
              </a:rPr>
            </a:br>
            <a:r>
              <a:rPr lang="mk-MK" sz="2400" b="1" dirty="0" smtClean="0">
                <a:latin typeface="Tahoma" pitchFamily="34" charset="0"/>
                <a:cs typeface="Tahoma" pitchFamily="34" charset="0"/>
              </a:rPr>
              <a:t>Применет концепт во обрасците за вкупните сметководствени состојби</a:t>
            </a:r>
            <a:r>
              <a:rPr lang="en-US" sz="3200" u="sng" dirty="0" smtClean="0">
                <a:latin typeface="Tahoma" pitchFamily="34" charset="0"/>
                <a:cs typeface="Tahoma" pitchFamily="34" charset="0"/>
              </a:rPr>
              <a:t/>
            </a:r>
            <a:br>
              <a:rPr lang="en-US" sz="3200" u="sng" dirty="0" smtClean="0">
                <a:latin typeface="Tahoma" pitchFamily="34" charset="0"/>
                <a:cs typeface="Tahoma" pitchFamily="34" charset="0"/>
              </a:rPr>
            </a:br>
            <a:endParaRPr lang="en-US" sz="3200" u="sng" dirty="0" smtClean="0">
              <a:latin typeface="Tahoma" pitchFamily="34" charset="0"/>
              <a:cs typeface="Tahoma" pitchFamily="34" charset="0"/>
            </a:endParaRPr>
          </a:p>
        </p:txBody>
      </p:sp>
      <p:sp>
        <p:nvSpPr>
          <p:cNvPr id="3076" name="Slide Number Placeholder 3"/>
          <p:cNvSpPr>
            <a:spLocks noGrp="1"/>
          </p:cNvSpPr>
          <p:nvPr>
            <p:ph type="sldNum" sz="quarter" idx="12"/>
          </p:nvPr>
        </p:nvSpPr>
        <p:spPr>
          <a:xfrm>
            <a:off x="6553200" y="6400799"/>
            <a:ext cx="2133600" cy="320675"/>
          </a:xfrm>
          <a:noFill/>
        </p:spPr>
        <p:txBody>
          <a:bodyPr/>
          <a:lstStyle/>
          <a:p>
            <a:fld id="{F15B87A0-B3BA-4061-A146-956C3B0F9912}" type="slidenum">
              <a:rPr lang="en-US" smtClean="0"/>
              <a:pPr/>
              <a:t>26</a:t>
            </a:fld>
            <a:endParaRPr lang="en-US" dirty="0" smtClean="0"/>
          </a:p>
        </p:txBody>
      </p:sp>
      <p:sp>
        <p:nvSpPr>
          <p:cNvPr id="5" name="Footer Placeholder 4"/>
          <p:cNvSpPr>
            <a:spLocks noGrp="1"/>
          </p:cNvSpPr>
          <p:nvPr>
            <p:ph type="ftr" sz="quarter" idx="11"/>
          </p:nvPr>
        </p:nvSpPr>
        <p:spPr>
          <a:xfrm>
            <a:off x="762000" y="6400799"/>
            <a:ext cx="7543800" cy="320675"/>
          </a:xfrm>
        </p:spPr>
        <p:txBody>
          <a:bodyPr/>
          <a:lstStyle/>
          <a:p>
            <a:pPr>
              <a:defRPr/>
            </a:pPr>
            <a:r>
              <a:rPr lang="ru-RU" sz="1100" i="1" dirty="0" smtClean="0">
                <a:solidFill>
                  <a:srgbClr val="FF0000"/>
                </a:solidFill>
                <a:latin typeface="Tahoma" pitchFamily="34" charset="0"/>
                <a:cs typeface="Tahoma" pitchFamily="34" charset="0"/>
              </a:rPr>
              <a:t>Статистика на каматни стапки на останати депозитни институции</a:t>
            </a:r>
            <a:endParaRPr lang="en-US" sz="1100" i="1" dirty="0">
              <a:solidFill>
                <a:srgbClr val="FF0000"/>
              </a:solidFill>
              <a:latin typeface="Tahoma" pitchFamily="34" charset="0"/>
              <a:cs typeface="Tahoma" pitchFamily="34" charset="0"/>
            </a:endParaRPr>
          </a:p>
        </p:txBody>
      </p:sp>
      <p:sp>
        <p:nvSpPr>
          <p:cNvPr id="8" name="Rectangle 5"/>
          <p:cNvSpPr txBox="1">
            <a:spLocks noChangeArrowheads="1"/>
          </p:cNvSpPr>
          <p:nvPr/>
        </p:nvSpPr>
        <p:spPr bwMode="auto">
          <a:xfrm>
            <a:off x="228600" y="1752600"/>
            <a:ext cx="8610600" cy="4495800"/>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144000" tIns="45720" rIns="91440" bIns="45720" numCol="1" anchor="t" anchorCtr="0" compatLnSpc="1">
            <a:prstTxWarp prst="textNoShape">
              <a:avLst/>
            </a:prstTxWarp>
          </a:bodyPr>
          <a:lstStyle/>
          <a:p>
            <a:pPr marL="342900" indent="-342900" algn="just"/>
            <a:endParaRPr lang="mk-MK" sz="1600" dirty="0" smtClean="0">
              <a:latin typeface="Tahoma" pitchFamily="34" charset="0"/>
              <a:cs typeface="Tahoma" pitchFamily="34" charset="0"/>
            </a:endParaRPr>
          </a:p>
          <a:p>
            <a:pPr marL="342900" indent="-342900" algn="just"/>
            <a:endParaRPr lang="mk-MK" sz="1600" dirty="0" smtClean="0">
              <a:solidFill>
                <a:schemeClr val="tx1"/>
              </a:solidFill>
              <a:latin typeface="Tahoma" pitchFamily="34" charset="0"/>
              <a:cs typeface="Tahoma" pitchFamily="34" charset="0"/>
            </a:endParaRPr>
          </a:p>
          <a:p>
            <a:pPr marL="342900" indent="-342900" algn="just"/>
            <a:endParaRPr lang="mk-MK" sz="1600" dirty="0" smtClean="0">
              <a:solidFill>
                <a:schemeClr val="tx1"/>
              </a:solidFill>
              <a:latin typeface="Tahoma" pitchFamily="34" charset="0"/>
              <a:cs typeface="Tahoma" pitchFamily="34" charset="0"/>
            </a:endParaRPr>
          </a:p>
          <a:p>
            <a:pPr marL="342900" indent="-342900" algn="just"/>
            <a:r>
              <a:rPr lang="mk-MK" sz="1600" dirty="0" smtClean="0">
                <a:solidFill>
                  <a:schemeClr val="tx1"/>
                </a:solidFill>
                <a:latin typeface="Tahoma" pitchFamily="34" charset="0"/>
                <a:cs typeface="Tahoma" pitchFamily="34" charset="0"/>
              </a:rPr>
              <a:t>а.	Вкупните сметководствени износи потребно е да бидат </a:t>
            </a:r>
            <a:r>
              <a:rPr lang="mk-MK" sz="1600" b="1" dirty="0" smtClean="0">
                <a:solidFill>
                  <a:schemeClr val="tx2">
                    <a:lumMod val="60000"/>
                    <a:lumOff val="40000"/>
                  </a:schemeClr>
                </a:solidFill>
                <a:latin typeface="Tahoma" pitchFamily="34" charset="0"/>
                <a:cs typeface="Tahoma" pitchFamily="34" charset="0"/>
              </a:rPr>
              <a:t>еднакви со износите </a:t>
            </a:r>
            <a:r>
              <a:rPr lang="mk-MK" sz="1600" dirty="0" smtClean="0">
                <a:solidFill>
                  <a:schemeClr val="tx1"/>
                </a:solidFill>
                <a:latin typeface="Tahoma" pitchFamily="34" charset="0"/>
                <a:cs typeface="Tahoma" pitchFamily="34" charset="0"/>
              </a:rPr>
              <a:t>коишто се известени до НБРМ преку </a:t>
            </a:r>
            <a:r>
              <a:rPr lang="mk-MK" sz="1600" b="1" dirty="0" smtClean="0">
                <a:solidFill>
                  <a:schemeClr val="tx2">
                    <a:lumMod val="60000"/>
                    <a:lumOff val="40000"/>
                  </a:schemeClr>
                </a:solidFill>
                <a:latin typeface="Tahoma" pitchFamily="34" charset="0"/>
                <a:cs typeface="Tahoma" pitchFamily="34" charset="0"/>
              </a:rPr>
              <a:t>КН-БИФО</a:t>
            </a:r>
            <a:r>
              <a:rPr lang="mk-MK" sz="1600" dirty="0" smtClean="0">
                <a:solidFill>
                  <a:schemeClr val="tx1"/>
                </a:solidFill>
                <a:latin typeface="Tahoma" pitchFamily="34" charset="0"/>
                <a:cs typeface="Tahoma" pitchFamily="34" charset="0"/>
              </a:rPr>
              <a:t>, освен за оние категории за коишто не е пропишана сметка во Сметковниот план</a:t>
            </a:r>
          </a:p>
          <a:p>
            <a:pPr marL="342900" indent="-342900" algn="just"/>
            <a:endParaRPr lang="mk-MK" sz="1600" b="1" dirty="0" smtClean="0">
              <a:solidFill>
                <a:schemeClr val="tx2">
                  <a:lumMod val="60000"/>
                  <a:lumOff val="40000"/>
                </a:schemeClr>
              </a:solidFill>
              <a:latin typeface="Tahoma" pitchFamily="34" charset="0"/>
              <a:cs typeface="Tahoma" pitchFamily="34" charset="0"/>
            </a:endParaRPr>
          </a:p>
          <a:p>
            <a:pPr marL="342900" indent="-342900" algn="just"/>
            <a:r>
              <a:rPr lang="mk-MK" sz="1600" dirty="0" smtClean="0">
                <a:solidFill>
                  <a:schemeClr val="tx1"/>
                </a:solidFill>
                <a:latin typeface="Tahoma" pitchFamily="34" charset="0"/>
                <a:cs typeface="Tahoma" pitchFamily="34" charset="0"/>
              </a:rPr>
              <a:t>б.	Каматните стапки се </a:t>
            </a:r>
            <a:r>
              <a:rPr lang="mk-MK" sz="1600" b="1" dirty="0" err="1" smtClean="0">
                <a:solidFill>
                  <a:schemeClr val="tx2">
                    <a:lumMod val="60000"/>
                    <a:lumOff val="40000"/>
                  </a:schemeClr>
                </a:solidFill>
                <a:latin typeface="Tahoma" pitchFamily="34" charset="0"/>
                <a:cs typeface="Tahoma" pitchFamily="34" charset="0"/>
              </a:rPr>
              <a:t>пондерирани</a:t>
            </a:r>
            <a:r>
              <a:rPr lang="mk-MK" sz="1600" b="1" dirty="0" smtClean="0">
                <a:solidFill>
                  <a:schemeClr val="tx2">
                    <a:lumMod val="60000"/>
                    <a:lumOff val="40000"/>
                  </a:schemeClr>
                </a:solidFill>
                <a:latin typeface="Tahoma" pitchFamily="34" charset="0"/>
                <a:cs typeface="Tahoma" pitchFamily="34" charset="0"/>
              </a:rPr>
              <a:t> просечни каматни стапки </a:t>
            </a:r>
            <a:r>
              <a:rPr lang="mk-MK" sz="1600" dirty="0" smtClean="0">
                <a:solidFill>
                  <a:schemeClr val="tx1"/>
                </a:solidFill>
                <a:latin typeface="Tahoma" pitchFamily="34" charset="0"/>
                <a:cs typeface="Tahoma" pitchFamily="34" charset="0"/>
              </a:rPr>
              <a:t>применети на состојбите на кредитите и депозитите во последниот ден од месецот за кој се известува;</a:t>
            </a:r>
          </a:p>
          <a:p>
            <a:pPr marL="342900" indent="-342900" algn="just"/>
            <a:endParaRPr lang="en-US" sz="1600" dirty="0" smtClean="0">
              <a:solidFill>
                <a:schemeClr val="tx1"/>
              </a:solidFill>
              <a:latin typeface="Tahoma" pitchFamily="34" charset="0"/>
              <a:cs typeface="Tahoma" pitchFamily="34" charset="0"/>
            </a:endParaRPr>
          </a:p>
          <a:p>
            <a:pPr marL="342900" indent="-342900" algn="just"/>
            <a:r>
              <a:rPr lang="mk-MK" sz="1600" dirty="0" smtClean="0">
                <a:solidFill>
                  <a:schemeClr val="tx1"/>
                </a:solidFill>
                <a:latin typeface="Tahoma" pitchFamily="34" charset="0"/>
                <a:cs typeface="Tahoma" pitchFamily="34" charset="0"/>
              </a:rPr>
              <a:t>в.	Сите каматни стапки се поделени според </a:t>
            </a:r>
            <a:r>
              <a:rPr lang="mk-MK" sz="1600" b="1" dirty="0" smtClean="0">
                <a:solidFill>
                  <a:schemeClr val="tx2">
                    <a:lumMod val="60000"/>
                    <a:lumOff val="40000"/>
                  </a:schemeClr>
                </a:solidFill>
                <a:latin typeface="Tahoma" pitchFamily="34" charset="0"/>
                <a:cs typeface="Tahoma" pitchFamily="34" charset="0"/>
              </a:rPr>
              <a:t>оригиналната </a:t>
            </a:r>
            <a:r>
              <a:rPr lang="mk-MK" sz="1600" b="1" dirty="0" err="1" smtClean="0">
                <a:solidFill>
                  <a:schemeClr val="tx2">
                    <a:lumMod val="60000"/>
                    <a:lumOff val="40000"/>
                  </a:schemeClr>
                </a:solidFill>
                <a:latin typeface="Tahoma" pitchFamily="34" charset="0"/>
                <a:cs typeface="Tahoma" pitchFamily="34" charset="0"/>
              </a:rPr>
              <a:t>рочност</a:t>
            </a:r>
            <a:r>
              <a:rPr lang="mk-MK" sz="1600" b="1" dirty="0" smtClean="0">
                <a:solidFill>
                  <a:schemeClr val="tx2">
                    <a:lumMod val="60000"/>
                    <a:lumOff val="40000"/>
                  </a:schemeClr>
                </a:solidFill>
                <a:latin typeface="Tahoma" pitchFamily="34" charset="0"/>
                <a:cs typeface="Tahoma" pitchFamily="34" charset="0"/>
              </a:rPr>
              <a:t> на </a:t>
            </a:r>
            <a:r>
              <a:rPr lang="mk-MK" sz="1600" b="1" dirty="0" err="1" smtClean="0">
                <a:solidFill>
                  <a:schemeClr val="tx2">
                    <a:lumMod val="60000"/>
                    <a:lumOff val="40000"/>
                  </a:schemeClr>
                </a:solidFill>
                <a:latin typeface="Tahoma" pitchFamily="34" charset="0"/>
                <a:cs typeface="Tahoma" pitchFamily="34" charset="0"/>
              </a:rPr>
              <a:t>доспевање</a:t>
            </a:r>
            <a:r>
              <a:rPr lang="mk-MK" sz="1600" dirty="0" smtClean="0">
                <a:solidFill>
                  <a:schemeClr val="tx1"/>
                </a:solidFill>
                <a:latin typeface="Tahoma" pitchFamily="34" charset="0"/>
                <a:cs typeface="Tahoma" pitchFamily="34" charset="0"/>
              </a:rPr>
              <a:t>.</a:t>
            </a:r>
          </a:p>
          <a:p>
            <a:pPr marL="342900" indent="-342900" algn="just"/>
            <a:endParaRPr lang="mk-MK" sz="1600" dirty="0" smtClean="0">
              <a:solidFill>
                <a:schemeClr val="tx1"/>
              </a:solidFill>
              <a:latin typeface="Tahoma" pitchFamily="34" charset="0"/>
              <a:cs typeface="Tahoma" pitchFamily="34" charset="0"/>
            </a:endParaRPr>
          </a:p>
          <a:p>
            <a:pPr marL="342900" indent="-342900" algn="just"/>
            <a:endParaRPr lang="mk-MK" sz="1600" dirty="0" smtClean="0">
              <a:solidFill>
                <a:schemeClr val="tx1"/>
              </a:solidFill>
              <a:latin typeface="Tahoma" pitchFamily="34" charset="0"/>
              <a:cs typeface="Tahoma" pitchFamily="34" charset="0"/>
            </a:endParaRPr>
          </a:p>
          <a:p>
            <a:pPr marL="342900" indent="-342900" algn="just"/>
            <a:endParaRPr lang="mk-MK" sz="1600" b="1" dirty="0" smtClean="0">
              <a:latin typeface="Tahoma" pitchFamily="34" charset="0"/>
              <a:cs typeface="Tahoma" pitchFamily="34" charset="0"/>
            </a:endParaRPr>
          </a:p>
          <a:p>
            <a:pPr marL="342900" indent="-342900" algn="just">
              <a:buAutoNum type="arabicPeriod"/>
            </a:pPr>
            <a:endParaRPr lang="mk-MK" sz="1600" b="1" dirty="0" smtClean="0">
              <a:latin typeface="Tahoma" pitchFamily="34" charset="0"/>
              <a:cs typeface="Tahoma" pitchFamily="34" charset="0"/>
            </a:endParaRPr>
          </a:p>
          <a:p>
            <a:pPr marL="342900" indent="-342900" algn="just">
              <a:buAutoNum type="arabicPeriod"/>
            </a:pPr>
            <a:endParaRPr lang="mk-MK" sz="1600" b="1" dirty="0" smtClean="0">
              <a:latin typeface="Tahoma" pitchFamily="34" charset="0"/>
              <a:cs typeface="Tahoma" pitchFamily="34" charset="0"/>
            </a:endParaRPr>
          </a:p>
          <a:p>
            <a:pPr lvl="0" algn="just"/>
            <a:endParaRPr lang="en-US" sz="1600" b="1" dirty="0" smtClean="0">
              <a:solidFill>
                <a:schemeClr val="tx2">
                  <a:lumMod val="60000"/>
                  <a:lumOff val="40000"/>
                </a:schemeClr>
              </a:solidFill>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lang="mk-MK" sz="1600" kern="0" dirty="0" smtClean="0">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kumimoji="0" lang="mk-MK" sz="1600" b="0" i="0" u="none" strike="noStrike" kern="0" cap="none" spc="0" normalizeH="0" baseline="0" noProof="0" dirty="0" smtClean="0">
              <a:ln>
                <a:noFill/>
              </a:ln>
              <a:solidFill>
                <a:schemeClr val="dk1"/>
              </a:solidFill>
              <a:effectLst/>
              <a:uLnTx/>
              <a:uFillTx/>
              <a:latin typeface="Tahoma" pitchFamily="34" charset="0"/>
              <a:ea typeface="+mn-ea"/>
              <a:cs typeface="Tahoma" pitchFamily="34" charset="0"/>
            </a:endParaRPr>
          </a:p>
        </p:txBody>
      </p:sp>
    </p:spTree>
  </p:cSld>
  <p:clrMapOvr>
    <a:masterClrMapping/>
  </p:clrMapOvr>
  <p:transition>
    <p:wip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Slide Number Placeholder 3"/>
          <p:cNvSpPr>
            <a:spLocks noGrp="1"/>
          </p:cNvSpPr>
          <p:nvPr>
            <p:ph type="sldNum" sz="quarter" idx="12"/>
          </p:nvPr>
        </p:nvSpPr>
        <p:spPr>
          <a:xfrm>
            <a:off x="6553200" y="6400799"/>
            <a:ext cx="2133600" cy="320675"/>
          </a:xfrm>
          <a:noFill/>
        </p:spPr>
        <p:txBody>
          <a:bodyPr/>
          <a:lstStyle/>
          <a:p>
            <a:fld id="{F15B87A0-B3BA-4061-A146-956C3B0F9912}" type="slidenum">
              <a:rPr lang="en-US" smtClean="0"/>
              <a:pPr/>
              <a:t>27</a:t>
            </a:fld>
            <a:endParaRPr lang="en-US" dirty="0" smtClean="0"/>
          </a:p>
        </p:txBody>
      </p:sp>
      <p:sp>
        <p:nvSpPr>
          <p:cNvPr id="5" name="Footer Placeholder 4"/>
          <p:cNvSpPr>
            <a:spLocks noGrp="1"/>
          </p:cNvSpPr>
          <p:nvPr>
            <p:ph type="ftr" sz="quarter" idx="11"/>
          </p:nvPr>
        </p:nvSpPr>
        <p:spPr>
          <a:xfrm>
            <a:off x="762000" y="6400799"/>
            <a:ext cx="7543800" cy="320675"/>
          </a:xfrm>
        </p:spPr>
        <p:txBody>
          <a:bodyPr/>
          <a:lstStyle/>
          <a:p>
            <a:pPr>
              <a:defRPr/>
            </a:pPr>
            <a:r>
              <a:rPr lang="ru-RU" sz="1100" i="1" dirty="0" smtClean="0">
                <a:solidFill>
                  <a:srgbClr val="FF0000"/>
                </a:solidFill>
                <a:latin typeface="Tahoma" pitchFamily="34" charset="0"/>
                <a:cs typeface="Tahoma" pitchFamily="34" charset="0"/>
              </a:rPr>
              <a:t>Статистика на каматни стапки на останати депозитни институции</a:t>
            </a:r>
            <a:endParaRPr lang="en-US" sz="1100" i="1" dirty="0">
              <a:solidFill>
                <a:srgbClr val="FF0000"/>
              </a:solidFill>
              <a:latin typeface="Tahoma" pitchFamily="34" charset="0"/>
              <a:cs typeface="Tahoma" pitchFamily="34" charset="0"/>
            </a:endParaRPr>
          </a:p>
        </p:txBody>
      </p:sp>
      <p:sp>
        <p:nvSpPr>
          <p:cNvPr id="9" name="Rounded Rectangle 8"/>
          <p:cNvSpPr/>
          <p:nvPr/>
        </p:nvSpPr>
        <p:spPr>
          <a:xfrm>
            <a:off x="228600" y="2362200"/>
            <a:ext cx="3276600" cy="35814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buFontTx/>
              <a:buChar char="-"/>
            </a:pPr>
            <a:r>
              <a:rPr lang="mk-MK" sz="1600" dirty="0" smtClean="0">
                <a:latin typeface="Tahoma" pitchFamily="34" charset="0"/>
                <a:cs typeface="Tahoma" pitchFamily="34" charset="0"/>
              </a:rPr>
              <a:t>Вкупните сметководствени состојби за сите кредитни/депозитни договори кои се во важност до крајот на извештајниот период. </a:t>
            </a:r>
            <a:endParaRPr lang="en-US" sz="1600" b="1" dirty="0">
              <a:solidFill>
                <a:srgbClr val="FF0000"/>
              </a:solidFill>
              <a:latin typeface="Tahoma" pitchFamily="34" charset="0"/>
              <a:cs typeface="Tahoma" pitchFamily="34" charset="0"/>
            </a:endParaRPr>
          </a:p>
        </p:txBody>
      </p:sp>
      <p:sp>
        <p:nvSpPr>
          <p:cNvPr id="6" name="Oval 5"/>
          <p:cNvSpPr/>
          <p:nvPr/>
        </p:nvSpPr>
        <p:spPr>
          <a:xfrm>
            <a:off x="381000" y="2057400"/>
            <a:ext cx="18288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mk-MK" sz="1200" b="1" dirty="0" smtClean="0">
                <a:solidFill>
                  <a:schemeClr val="tx2">
                    <a:lumMod val="60000"/>
                    <a:lumOff val="40000"/>
                  </a:schemeClr>
                </a:solidFill>
                <a:latin typeface="Tahoma" pitchFamily="34" charset="0"/>
                <a:cs typeface="Tahoma" pitchFamily="34" charset="0"/>
              </a:rPr>
              <a:t>вклучуваат:</a:t>
            </a:r>
            <a:endParaRPr lang="en-US" sz="1200" b="1" dirty="0">
              <a:solidFill>
                <a:schemeClr val="tx2">
                  <a:lumMod val="60000"/>
                  <a:lumOff val="40000"/>
                </a:schemeClr>
              </a:solidFill>
              <a:latin typeface="Tahoma" pitchFamily="34" charset="0"/>
              <a:cs typeface="Tahoma" pitchFamily="34" charset="0"/>
            </a:endParaRPr>
          </a:p>
        </p:txBody>
      </p:sp>
      <p:sp>
        <p:nvSpPr>
          <p:cNvPr id="11" name="Rounded Rectangle 10"/>
          <p:cNvSpPr/>
          <p:nvPr/>
        </p:nvSpPr>
        <p:spPr>
          <a:xfrm>
            <a:off x="4648200" y="1219200"/>
            <a:ext cx="3352800" cy="47244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buFontTx/>
              <a:buChar char="-"/>
            </a:pPr>
            <a:r>
              <a:rPr lang="mk-MK" sz="1600" dirty="0" smtClean="0">
                <a:solidFill>
                  <a:schemeClr val="tx1"/>
                </a:solidFill>
                <a:latin typeface="Tahoma" pitchFamily="34" charset="0"/>
                <a:cs typeface="Tahoma" pitchFamily="34" charset="0"/>
              </a:rPr>
              <a:t>Сомнителните и спорни кредити и кредитите за </a:t>
            </a:r>
            <a:r>
              <a:rPr lang="mk-MK" sz="1600" b="1" dirty="0" smtClean="0">
                <a:solidFill>
                  <a:srgbClr val="FF0000"/>
                </a:solidFill>
                <a:latin typeface="Tahoma" pitchFamily="34" charset="0"/>
                <a:cs typeface="Tahoma" pitchFamily="34" charset="0"/>
              </a:rPr>
              <a:t>реорганизација на </a:t>
            </a:r>
            <a:r>
              <a:rPr lang="mk-MK" sz="1600" b="1" dirty="0" smtClean="0">
                <a:solidFill>
                  <a:srgbClr val="FF0000"/>
                </a:solidFill>
                <a:latin typeface="Tahoma" pitchFamily="34" charset="0"/>
                <a:cs typeface="Tahoma" pitchFamily="34" charset="0"/>
              </a:rPr>
              <a:t>долг по каматни стапки </a:t>
            </a:r>
            <a:r>
              <a:rPr lang="mk-MK" sz="1600" dirty="0" smtClean="0">
                <a:solidFill>
                  <a:schemeClr val="tx1"/>
                </a:solidFill>
                <a:latin typeface="Tahoma" pitchFamily="34" charset="0"/>
                <a:cs typeface="Tahoma" pitchFamily="34" charset="0"/>
              </a:rPr>
              <a:t>значајно пониски од пазарните;</a:t>
            </a:r>
            <a:endParaRPr lang="mk-MK" sz="1600" dirty="0" smtClean="0">
              <a:solidFill>
                <a:schemeClr val="tx1"/>
              </a:solidFill>
              <a:latin typeface="Tahoma" pitchFamily="34" charset="0"/>
              <a:cs typeface="Tahoma" pitchFamily="34" charset="0"/>
            </a:endParaRPr>
          </a:p>
          <a:p>
            <a:pPr algn="just">
              <a:buFontTx/>
              <a:buChar char="-"/>
            </a:pPr>
            <a:endParaRPr lang="en-US" sz="1400" dirty="0">
              <a:solidFill>
                <a:schemeClr val="tx1"/>
              </a:solidFill>
              <a:latin typeface="Tahoma" pitchFamily="34" charset="0"/>
              <a:cs typeface="Tahoma" pitchFamily="34" charset="0"/>
            </a:endParaRPr>
          </a:p>
        </p:txBody>
      </p:sp>
      <p:sp>
        <p:nvSpPr>
          <p:cNvPr id="7" name="Oval 6"/>
          <p:cNvSpPr/>
          <p:nvPr/>
        </p:nvSpPr>
        <p:spPr>
          <a:xfrm>
            <a:off x="4648200" y="990600"/>
            <a:ext cx="1752600" cy="6858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mk-MK" sz="1200" b="1" dirty="0" smtClean="0">
                <a:solidFill>
                  <a:schemeClr val="tx2">
                    <a:lumMod val="60000"/>
                    <a:lumOff val="40000"/>
                  </a:schemeClr>
                </a:solidFill>
                <a:latin typeface="Tahoma" pitchFamily="34" charset="0"/>
                <a:cs typeface="Tahoma" pitchFamily="34" charset="0"/>
              </a:rPr>
              <a:t>исклучуваат:</a:t>
            </a:r>
            <a:endParaRPr lang="en-US" sz="1200" b="1" dirty="0">
              <a:solidFill>
                <a:schemeClr val="tx2">
                  <a:lumMod val="60000"/>
                  <a:lumOff val="40000"/>
                </a:schemeClr>
              </a:solidFill>
              <a:latin typeface="Tahoma" pitchFamily="34" charset="0"/>
              <a:cs typeface="Tahoma" pitchFamily="34" charset="0"/>
            </a:endParaRPr>
          </a:p>
        </p:txBody>
      </p:sp>
      <p:sp>
        <p:nvSpPr>
          <p:cNvPr id="12" name="Rectangle 5"/>
          <p:cNvSpPr txBox="1">
            <a:spLocks noChangeArrowheads="1"/>
          </p:cNvSpPr>
          <p:nvPr/>
        </p:nvSpPr>
        <p:spPr bwMode="auto">
          <a:xfrm>
            <a:off x="228600" y="990600"/>
            <a:ext cx="3657600" cy="60960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vert="horz" wrap="square" lIns="144000" tIns="45720" rIns="91440" bIns="45720" numCol="1" anchor="t" anchorCtr="0" compatLnSpc="1">
            <a:prstTxWarp prst="textNoShape">
              <a:avLst/>
            </a:prstTxWarp>
          </a:bodyPr>
          <a:lstStyle/>
          <a:p>
            <a:pPr marL="342900" indent="-342900" algn="just"/>
            <a:r>
              <a:rPr lang="mk-MK" sz="1600" b="1" dirty="0" smtClean="0">
                <a:solidFill>
                  <a:schemeClr val="accent6">
                    <a:lumMod val="60000"/>
                    <a:lumOff val="40000"/>
                  </a:schemeClr>
                </a:solidFill>
                <a:latin typeface="Tahoma" pitchFamily="34" charset="0"/>
                <a:cs typeface="Tahoma" pitchFamily="34" charset="0"/>
              </a:rPr>
              <a:t>	Вкупните сметководствени состојби:</a:t>
            </a:r>
            <a:endParaRPr lang="mk-MK" sz="1600" kern="0" dirty="0" smtClean="0">
              <a:solidFill>
                <a:schemeClr val="accent6">
                  <a:lumMod val="60000"/>
                  <a:lumOff val="40000"/>
                </a:schemeClr>
              </a:solidFill>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kumimoji="0" lang="mk-MK" sz="1600" b="0" i="0" u="none" strike="noStrike" kern="0" cap="none" spc="0" normalizeH="0" baseline="0" noProof="0" dirty="0" smtClean="0">
              <a:ln>
                <a:noFill/>
              </a:ln>
              <a:solidFill>
                <a:schemeClr val="accent6">
                  <a:lumMod val="60000"/>
                  <a:lumOff val="40000"/>
                </a:schemeClr>
              </a:solidFill>
              <a:effectLst/>
              <a:uLnTx/>
              <a:uFillTx/>
              <a:latin typeface="Tahoma" pitchFamily="34" charset="0"/>
              <a:ea typeface="+mn-ea"/>
              <a:cs typeface="Tahoma" pitchFamily="34" charset="0"/>
            </a:endParaRPr>
          </a:p>
        </p:txBody>
      </p:sp>
      <p:cxnSp>
        <p:nvCxnSpPr>
          <p:cNvPr id="14" name="Straight Arrow Connector 13"/>
          <p:cNvCxnSpPr/>
          <p:nvPr/>
        </p:nvCxnSpPr>
        <p:spPr>
          <a:xfrm>
            <a:off x="4038600" y="1219200"/>
            <a:ext cx="609600"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1600200" y="1524000"/>
            <a:ext cx="0" cy="533400"/>
          </a:xfrm>
          <a:prstGeom prst="straightConnector1">
            <a:avLst/>
          </a:prstGeom>
          <a:ln w="412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152400" y="838200"/>
            <a:ext cx="8839200" cy="838200"/>
          </a:xfrm>
          <a:noFill/>
        </p:spPr>
        <p:txBody>
          <a:bodyPr/>
          <a:lstStyle/>
          <a:p>
            <a:pPr eaLnBrk="1" hangingPunct="1"/>
            <a:r>
              <a:rPr lang="mk-MK" sz="3200" u="sng" dirty="0" smtClean="0">
                <a:latin typeface="Tahoma" pitchFamily="34" charset="0"/>
                <a:cs typeface="Tahoma" pitchFamily="34" charset="0"/>
              </a:rPr>
              <a:t>   </a:t>
            </a:r>
            <a:br>
              <a:rPr lang="mk-MK" sz="3200" u="sng" dirty="0" smtClean="0">
                <a:latin typeface="Tahoma" pitchFamily="34" charset="0"/>
                <a:cs typeface="Tahoma" pitchFamily="34" charset="0"/>
              </a:rPr>
            </a:br>
            <a:r>
              <a:rPr lang="mk-MK" sz="2400" b="1" dirty="0" smtClean="0">
                <a:latin typeface="Tahoma" pitchFamily="34" charset="0"/>
                <a:cs typeface="Tahoma" pitchFamily="34" charset="0"/>
              </a:rPr>
              <a:t>Видови на кредити</a:t>
            </a:r>
            <a:r>
              <a:rPr lang="en-US" sz="3200" u="sng" dirty="0" smtClean="0">
                <a:latin typeface="Tahoma" pitchFamily="34" charset="0"/>
                <a:cs typeface="Tahoma" pitchFamily="34" charset="0"/>
              </a:rPr>
              <a:t/>
            </a:r>
            <a:br>
              <a:rPr lang="en-US" sz="3200" u="sng" dirty="0" smtClean="0">
                <a:latin typeface="Tahoma" pitchFamily="34" charset="0"/>
                <a:cs typeface="Tahoma" pitchFamily="34" charset="0"/>
              </a:rPr>
            </a:br>
            <a:endParaRPr lang="en-US" sz="3200" u="sng" dirty="0" smtClean="0">
              <a:latin typeface="Tahoma" pitchFamily="34" charset="0"/>
              <a:cs typeface="Tahoma" pitchFamily="34" charset="0"/>
            </a:endParaRPr>
          </a:p>
        </p:txBody>
      </p:sp>
      <p:sp>
        <p:nvSpPr>
          <p:cNvPr id="3076" name="Slide Number Placeholder 3"/>
          <p:cNvSpPr>
            <a:spLocks noGrp="1"/>
          </p:cNvSpPr>
          <p:nvPr>
            <p:ph type="sldNum" sz="quarter" idx="12"/>
          </p:nvPr>
        </p:nvSpPr>
        <p:spPr>
          <a:xfrm>
            <a:off x="6553200" y="6400799"/>
            <a:ext cx="2133600" cy="320675"/>
          </a:xfrm>
          <a:noFill/>
        </p:spPr>
        <p:txBody>
          <a:bodyPr/>
          <a:lstStyle/>
          <a:p>
            <a:fld id="{F15B87A0-B3BA-4061-A146-956C3B0F9912}" type="slidenum">
              <a:rPr lang="en-US" smtClean="0"/>
              <a:pPr/>
              <a:t>28</a:t>
            </a:fld>
            <a:endParaRPr lang="en-US" dirty="0" smtClean="0"/>
          </a:p>
        </p:txBody>
      </p:sp>
      <p:sp>
        <p:nvSpPr>
          <p:cNvPr id="5" name="Footer Placeholder 4"/>
          <p:cNvSpPr>
            <a:spLocks noGrp="1"/>
          </p:cNvSpPr>
          <p:nvPr>
            <p:ph type="ftr" sz="quarter" idx="11"/>
          </p:nvPr>
        </p:nvSpPr>
        <p:spPr>
          <a:xfrm>
            <a:off x="762000" y="6400799"/>
            <a:ext cx="7543800" cy="320675"/>
          </a:xfrm>
        </p:spPr>
        <p:txBody>
          <a:bodyPr/>
          <a:lstStyle/>
          <a:p>
            <a:pPr>
              <a:defRPr/>
            </a:pPr>
            <a:r>
              <a:rPr lang="ru-RU" sz="1100" i="1" dirty="0" smtClean="0">
                <a:solidFill>
                  <a:srgbClr val="FF0000"/>
                </a:solidFill>
                <a:latin typeface="Tahoma" pitchFamily="34" charset="0"/>
                <a:cs typeface="Tahoma" pitchFamily="34" charset="0"/>
              </a:rPr>
              <a:t>Статистика на каматни стапки на останати депозитни институции</a:t>
            </a:r>
            <a:endParaRPr lang="en-US" sz="1100" i="1" dirty="0">
              <a:solidFill>
                <a:srgbClr val="FF0000"/>
              </a:solidFill>
              <a:latin typeface="Tahoma" pitchFamily="34" charset="0"/>
              <a:cs typeface="Tahoma" pitchFamily="34" charset="0"/>
            </a:endParaRPr>
          </a:p>
        </p:txBody>
      </p:sp>
      <p:sp>
        <p:nvSpPr>
          <p:cNvPr id="8" name="Rectangle 5"/>
          <p:cNvSpPr txBox="1">
            <a:spLocks noChangeArrowheads="1"/>
          </p:cNvSpPr>
          <p:nvPr/>
        </p:nvSpPr>
        <p:spPr bwMode="auto">
          <a:xfrm>
            <a:off x="228600" y="1752600"/>
            <a:ext cx="8610600" cy="4495800"/>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144000" tIns="45720" rIns="91440" bIns="45720" numCol="1" anchor="t" anchorCtr="0" compatLnSpc="1">
            <a:prstTxWarp prst="textNoShape">
              <a:avLst/>
            </a:prstTxWarp>
          </a:bodyPr>
          <a:lstStyle/>
          <a:p>
            <a:pPr marL="342900" indent="-342900" algn="just"/>
            <a:endParaRPr lang="mk-MK" sz="1600" dirty="0" smtClean="0">
              <a:latin typeface="Tahoma" pitchFamily="34" charset="0"/>
              <a:cs typeface="Tahoma" pitchFamily="34" charset="0"/>
            </a:endParaRPr>
          </a:p>
          <a:p>
            <a:pPr marL="342900" indent="-342900" algn="just"/>
            <a:endParaRPr lang="mk-MK" sz="1600" dirty="0" smtClean="0">
              <a:solidFill>
                <a:schemeClr val="tx1"/>
              </a:solidFill>
              <a:latin typeface="Tahoma" pitchFamily="34" charset="0"/>
              <a:cs typeface="Tahoma" pitchFamily="34" charset="0"/>
            </a:endParaRPr>
          </a:p>
          <a:p>
            <a:pPr marL="342900" indent="-342900" algn="just"/>
            <a:endParaRPr lang="mk-MK" sz="1600" dirty="0" smtClean="0">
              <a:solidFill>
                <a:schemeClr val="tx1"/>
              </a:solidFill>
              <a:latin typeface="Tahoma" pitchFamily="34" charset="0"/>
              <a:cs typeface="Tahoma" pitchFamily="34" charset="0"/>
            </a:endParaRPr>
          </a:p>
          <a:p>
            <a:pPr marL="342900" indent="-342900" algn="just"/>
            <a:r>
              <a:rPr lang="mk-MK" sz="1600" dirty="0" smtClean="0">
                <a:solidFill>
                  <a:schemeClr val="tx1"/>
                </a:solidFill>
                <a:latin typeface="Tahoma" pitchFamily="34" charset="0"/>
                <a:cs typeface="Tahoma" pitchFamily="34" charset="0"/>
              </a:rPr>
              <a:t>	</a:t>
            </a:r>
            <a:r>
              <a:rPr lang="mk-MK" sz="1600" b="1" dirty="0" smtClean="0">
                <a:solidFill>
                  <a:schemeClr val="tx1"/>
                </a:solidFill>
                <a:latin typeface="Tahoma" pitchFamily="34" charset="0"/>
                <a:cs typeface="Tahoma" pitchFamily="34" charset="0"/>
              </a:rPr>
              <a:t>Станбените кредити </a:t>
            </a:r>
            <a:r>
              <a:rPr lang="mk-MK" sz="1600" dirty="0" smtClean="0">
                <a:solidFill>
                  <a:schemeClr val="tx1"/>
                </a:solidFill>
                <a:latin typeface="Tahoma" pitchFamily="34" charset="0"/>
                <a:cs typeface="Tahoma" pitchFamily="34" charset="0"/>
              </a:rPr>
              <a:t>ги опфаќаат кредити за купување станови, за изградба и реновирање на куќи;</a:t>
            </a:r>
          </a:p>
          <a:p>
            <a:pPr marL="342900" indent="-342900" algn="just"/>
            <a:endParaRPr lang="mk-MK" sz="1600" b="1" dirty="0" smtClean="0">
              <a:solidFill>
                <a:schemeClr val="tx2">
                  <a:lumMod val="60000"/>
                  <a:lumOff val="40000"/>
                </a:schemeClr>
              </a:solidFill>
              <a:latin typeface="Tahoma" pitchFamily="34" charset="0"/>
              <a:cs typeface="Tahoma" pitchFamily="34" charset="0"/>
            </a:endParaRPr>
          </a:p>
          <a:p>
            <a:pPr marL="342900" indent="-342900" algn="just"/>
            <a:endParaRPr lang="mk-MK" sz="1600" b="1" dirty="0" smtClean="0">
              <a:solidFill>
                <a:schemeClr val="tx2">
                  <a:lumMod val="60000"/>
                  <a:lumOff val="40000"/>
                </a:schemeClr>
              </a:solidFill>
              <a:latin typeface="Tahoma" pitchFamily="34" charset="0"/>
              <a:cs typeface="Tahoma" pitchFamily="34" charset="0"/>
            </a:endParaRPr>
          </a:p>
          <a:p>
            <a:pPr marL="342900" indent="-342900" algn="just"/>
            <a:r>
              <a:rPr lang="mk-MK" sz="1600" dirty="0" smtClean="0">
                <a:solidFill>
                  <a:schemeClr val="tx1"/>
                </a:solidFill>
                <a:latin typeface="Tahoma" pitchFamily="34" charset="0"/>
                <a:cs typeface="Tahoma" pitchFamily="34" charset="0"/>
              </a:rPr>
              <a:t>	</a:t>
            </a:r>
            <a:r>
              <a:rPr lang="mk-MK" sz="1600" b="1" dirty="0" smtClean="0">
                <a:solidFill>
                  <a:schemeClr val="tx1"/>
                </a:solidFill>
                <a:latin typeface="Tahoma" pitchFamily="34" charset="0"/>
                <a:cs typeface="Tahoma" pitchFamily="34" charset="0"/>
              </a:rPr>
              <a:t>Потрошувачки кредити </a:t>
            </a:r>
            <a:r>
              <a:rPr lang="mk-MK" sz="1600" dirty="0" smtClean="0">
                <a:solidFill>
                  <a:schemeClr val="tx1"/>
                </a:solidFill>
                <a:latin typeface="Tahoma" pitchFamily="34" charset="0"/>
                <a:cs typeface="Tahoma" pitchFamily="34" charset="0"/>
              </a:rPr>
              <a:t>се кредитите одобрени на домаќинствата (со исклучок на непрофитните институции кои им служат на домаќинствата) за активности кои не се поврзани со нивното деловно работење и професија. Намерата е дека потрошувачките кредити се однесуваат исклучиво на кредити кои се користат за купување на стоки и/или услуги кои се наменети за лична потрошувачка на домаќинствата (со исклучок на непрофитните институции кои им служат на домаќинствата). На пример потрошувачки кредити за купување на возила, домашни апарати, компјутери, финансирање на годишни одмори и друго. </a:t>
            </a:r>
          </a:p>
          <a:p>
            <a:pPr marL="342900" indent="-342900" algn="just"/>
            <a:endParaRPr lang="en-US" sz="1600" dirty="0" smtClean="0">
              <a:solidFill>
                <a:schemeClr val="tx1"/>
              </a:solidFill>
              <a:latin typeface="Tahoma" pitchFamily="34" charset="0"/>
              <a:cs typeface="Tahoma" pitchFamily="34" charset="0"/>
            </a:endParaRPr>
          </a:p>
          <a:p>
            <a:pPr marL="342900" indent="-342900" algn="just"/>
            <a:endParaRPr lang="mk-MK" sz="1600" dirty="0" smtClean="0">
              <a:solidFill>
                <a:schemeClr val="tx1"/>
              </a:solidFill>
              <a:latin typeface="Tahoma" pitchFamily="34" charset="0"/>
              <a:cs typeface="Tahoma" pitchFamily="34" charset="0"/>
            </a:endParaRPr>
          </a:p>
          <a:p>
            <a:pPr marL="342900" indent="-342900" algn="just"/>
            <a:endParaRPr lang="mk-MK" sz="1600" dirty="0" smtClean="0">
              <a:solidFill>
                <a:schemeClr val="tx1"/>
              </a:solidFill>
              <a:latin typeface="Tahoma" pitchFamily="34" charset="0"/>
              <a:cs typeface="Tahoma" pitchFamily="34" charset="0"/>
            </a:endParaRPr>
          </a:p>
          <a:p>
            <a:pPr marL="342900" indent="-342900" algn="just"/>
            <a:endParaRPr lang="mk-MK" sz="1600" b="1" dirty="0" smtClean="0">
              <a:latin typeface="Tahoma" pitchFamily="34" charset="0"/>
              <a:cs typeface="Tahoma" pitchFamily="34" charset="0"/>
            </a:endParaRPr>
          </a:p>
          <a:p>
            <a:pPr marL="342900" indent="-342900" algn="just">
              <a:buAutoNum type="arabicPeriod"/>
            </a:pPr>
            <a:endParaRPr lang="mk-MK" sz="1600" b="1" dirty="0" smtClean="0">
              <a:latin typeface="Tahoma" pitchFamily="34" charset="0"/>
              <a:cs typeface="Tahoma" pitchFamily="34" charset="0"/>
            </a:endParaRPr>
          </a:p>
          <a:p>
            <a:pPr marL="342900" indent="-342900" algn="just">
              <a:buAutoNum type="arabicPeriod"/>
            </a:pPr>
            <a:endParaRPr lang="mk-MK" sz="1600" b="1" dirty="0" smtClean="0">
              <a:latin typeface="Tahoma" pitchFamily="34" charset="0"/>
              <a:cs typeface="Tahoma" pitchFamily="34" charset="0"/>
            </a:endParaRPr>
          </a:p>
          <a:p>
            <a:pPr lvl="0" algn="just"/>
            <a:endParaRPr lang="en-US" sz="1600" b="1" dirty="0" smtClean="0">
              <a:solidFill>
                <a:schemeClr val="tx2">
                  <a:lumMod val="60000"/>
                  <a:lumOff val="40000"/>
                </a:schemeClr>
              </a:solidFill>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lang="mk-MK" sz="1600" kern="0" dirty="0" smtClean="0">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kumimoji="0" lang="mk-MK" sz="1600" b="0" i="0" u="none" strike="noStrike" kern="0" cap="none" spc="0" normalizeH="0" baseline="0" noProof="0" dirty="0" smtClean="0">
              <a:ln>
                <a:noFill/>
              </a:ln>
              <a:solidFill>
                <a:schemeClr val="dk1"/>
              </a:solidFill>
              <a:effectLst/>
              <a:uLnTx/>
              <a:uFillTx/>
              <a:latin typeface="Tahoma" pitchFamily="34" charset="0"/>
              <a:ea typeface="+mn-ea"/>
              <a:cs typeface="Tahoma" pitchFamily="34" charset="0"/>
            </a:endParaRPr>
          </a:p>
        </p:txBody>
      </p:sp>
    </p:spTree>
  </p:cSld>
  <p:clrMapOvr>
    <a:masterClrMapping/>
  </p:clrMapOvr>
  <p:transition>
    <p:wip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152400" y="838200"/>
            <a:ext cx="8839200" cy="838200"/>
          </a:xfrm>
          <a:noFill/>
        </p:spPr>
        <p:txBody>
          <a:bodyPr/>
          <a:lstStyle/>
          <a:p>
            <a:pPr eaLnBrk="1" hangingPunct="1"/>
            <a:r>
              <a:rPr lang="mk-MK" sz="3200" u="sng" dirty="0" smtClean="0">
                <a:latin typeface="Tahoma" pitchFamily="34" charset="0"/>
                <a:cs typeface="Tahoma" pitchFamily="34" charset="0"/>
              </a:rPr>
              <a:t>   </a:t>
            </a:r>
            <a:br>
              <a:rPr lang="mk-MK" sz="3200" u="sng" dirty="0" smtClean="0">
                <a:latin typeface="Tahoma" pitchFamily="34" charset="0"/>
                <a:cs typeface="Tahoma" pitchFamily="34" charset="0"/>
              </a:rPr>
            </a:br>
            <a:r>
              <a:rPr lang="mk-MK" sz="2400" b="1" dirty="0" smtClean="0">
                <a:latin typeface="Tahoma" pitchFamily="34" charset="0"/>
                <a:cs typeface="Tahoma" pitchFamily="34" charset="0"/>
              </a:rPr>
              <a:t>Видови на кредити</a:t>
            </a:r>
            <a:r>
              <a:rPr lang="en-US" sz="3200" u="sng" dirty="0" smtClean="0">
                <a:latin typeface="Tahoma" pitchFamily="34" charset="0"/>
                <a:cs typeface="Tahoma" pitchFamily="34" charset="0"/>
              </a:rPr>
              <a:t/>
            </a:r>
            <a:br>
              <a:rPr lang="en-US" sz="3200" u="sng" dirty="0" smtClean="0">
                <a:latin typeface="Tahoma" pitchFamily="34" charset="0"/>
                <a:cs typeface="Tahoma" pitchFamily="34" charset="0"/>
              </a:rPr>
            </a:br>
            <a:endParaRPr lang="en-US" sz="3200" u="sng" dirty="0" smtClean="0">
              <a:latin typeface="Tahoma" pitchFamily="34" charset="0"/>
              <a:cs typeface="Tahoma" pitchFamily="34" charset="0"/>
            </a:endParaRPr>
          </a:p>
        </p:txBody>
      </p:sp>
      <p:sp>
        <p:nvSpPr>
          <p:cNvPr id="3076" name="Slide Number Placeholder 3"/>
          <p:cNvSpPr>
            <a:spLocks noGrp="1"/>
          </p:cNvSpPr>
          <p:nvPr>
            <p:ph type="sldNum" sz="quarter" idx="12"/>
          </p:nvPr>
        </p:nvSpPr>
        <p:spPr>
          <a:xfrm>
            <a:off x="6553200" y="6400799"/>
            <a:ext cx="2133600" cy="320675"/>
          </a:xfrm>
          <a:noFill/>
        </p:spPr>
        <p:txBody>
          <a:bodyPr/>
          <a:lstStyle/>
          <a:p>
            <a:fld id="{F15B87A0-B3BA-4061-A146-956C3B0F9912}" type="slidenum">
              <a:rPr lang="en-US" smtClean="0"/>
              <a:pPr/>
              <a:t>29</a:t>
            </a:fld>
            <a:endParaRPr lang="en-US" dirty="0" smtClean="0"/>
          </a:p>
        </p:txBody>
      </p:sp>
      <p:sp>
        <p:nvSpPr>
          <p:cNvPr id="5" name="Footer Placeholder 4"/>
          <p:cNvSpPr>
            <a:spLocks noGrp="1"/>
          </p:cNvSpPr>
          <p:nvPr>
            <p:ph type="ftr" sz="quarter" idx="11"/>
          </p:nvPr>
        </p:nvSpPr>
        <p:spPr>
          <a:xfrm>
            <a:off x="762000" y="6400799"/>
            <a:ext cx="7543800" cy="320675"/>
          </a:xfrm>
        </p:spPr>
        <p:txBody>
          <a:bodyPr/>
          <a:lstStyle/>
          <a:p>
            <a:pPr>
              <a:defRPr/>
            </a:pPr>
            <a:r>
              <a:rPr lang="ru-RU" sz="1100" i="1" dirty="0" smtClean="0">
                <a:solidFill>
                  <a:srgbClr val="FF0000"/>
                </a:solidFill>
                <a:latin typeface="Tahoma" pitchFamily="34" charset="0"/>
                <a:cs typeface="Tahoma" pitchFamily="34" charset="0"/>
              </a:rPr>
              <a:t>Статистика на каматни стапки на останати депозитни институции</a:t>
            </a:r>
            <a:endParaRPr lang="en-US" sz="1100" i="1" dirty="0">
              <a:solidFill>
                <a:srgbClr val="FF0000"/>
              </a:solidFill>
              <a:latin typeface="Tahoma" pitchFamily="34" charset="0"/>
              <a:cs typeface="Tahoma" pitchFamily="34" charset="0"/>
            </a:endParaRPr>
          </a:p>
        </p:txBody>
      </p:sp>
      <p:sp>
        <p:nvSpPr>
          <p:cNvPr id="8" name="Rectangle 5"/>
          <p:cNvSpPr txBox="1">
            <a:spLocks noChangeArrowheads="1"/>
          </p:cNvSpPr>
          <p:nvPr/>
        </p:nvSpPr>
        <p:spPr bwMode="auto">
          <a:xfrm>
            <a:off x="228600" y="1752600"/>
            <a:ext cx="8610600" cy="4495800"/>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144000" tIns="45720" rIns="91440" bIns="45720" numCol="1" anchor="t" anchorCtr="0" compatLnSpc="1">
            <a:prstTxWarp prst="textNoShape">
              <a:avLst/>
            </a:prstTxWarp>
          </a:bodyPr>
          <a:lstStyle/>
          <a:p>
            <a:pPr marL="342900" indent="-342900" algn="just"/>
            <a:endParaRPr lang="mk-MK" sz="1600" dirty="0" smtClean="0">
              <a:latin typeface="Tahoma" pitchFamily="34" charset="0"/>
              <a:cs typeface="Tahoma" pitchFamily="34" charset="0"/>
            </a:endParaRPr>
          </a:p>
          <a:p>
            <a:pPr marL="342900" indent="-342900" algn="just"/>
            <a:endParaRPr lang="mk-MK" sz="1600" dirty="0" smtClean="0">
              <a:solidFill>
                <a:schemeClr val="tx1"/>
              </a:solidFill>
              <a:latin typeface="Tahoma" pitchFamily="34" charset="0"/>
              <a:cs typeface="Tahoma" pitchFamily="34" charset="0"/>
            </a:endParaRPr>
          </a:p>
          <a:p>
            <a:pPr marL="342900" indent="-342900" algn="just"/>
            <a:endParaRPr lang="mk-MK" sz="1600" dirty="0" smtClean="0">
              <a:solidFill>
                <a:schemeClr val="tx1"/>
              </a:solidFill>
              <a:latin typeface="Tahoma" pitchFamily="34" charset="0"/>
              <a:cs typeface="Tahoma" pitchFamily="34" charset="0"/>
            </a:endParaRPr>
          </a:p>
          <a:p>
            <a:pPr marL="342900" indent="-342900" algn="just"/>
            <a:r>
              <a:rPr lang="mk-MK" sz="1600" dirty="0" smtClean="0">
                <a:solidFill>
                  <a:schemeClr val="tx1"/>
                </a:solidFill>
                <a:latin typeface="Tahoma" pitchFamily="34" charset="0"/>
                <a:cs typeface="Tahoma" pitchFamily="34" charset="0"/>
              </a:rPr>
              <a:t>	</a:t>
            </a:r>
            <a:r>
              <a:rPr lang="mk-MK" sz="1600" b="1" dirty="0" smtClean="0">
                <a:solidFill>
                  <a:schemeClr val="tx1"/>
                </a:solidFill>
                <a:latin typeface="Tahoma" pitchFamily="34" charset="0"/>
                <a:cs typeface="Tahoma" pitchFamily="34" charset="0"/>
              </a:rPr>
              <a:t>Кредити за други намени (различни од станбени и потрошувачки)</a:t>
            </a:r>
          </a:p>
          <a:p>
            <a:pPr marL="342900" indent="-342900" algn="just"/>
            <a:endParaRPr lang="mk-MK" sz="1600" b="1" dirty="0" smtClean="0">
              <a:solidFill>
                <a:schemeClr val="tx1"/>
              </a:solidFill>
              <a:latin typeface="Tahoma" pitchFamily="34" charset="0"/>
              <a:cs typeface="Tahoma" pitchFamily="34" charset="0"/>
            </a:endParaRPr>
          </a:p>
          <a:p>
            <a:pPr marL="342900" indent="-342900" algn="just"/>
            <a:r>
              <a:rPr lang="mk-MK" sz="1600" dirty="0" smtClean="0">
                <a:solidFill>
                  <a:schemeClr val="tx1"/>
                </a:solidFill>
                <a:latin typeface="Tahoma" pitchFamily="34" charset="0"/>
                <a:cs typeface="Tahoma" pitchFamily="34" charset="0"/>
              </a:rPr>
              <a:t>	Кредити одобрени на домаќинствата за намени различни од горенаведените.</a:t>
            </a:r>
          </a:p>
          <a:p>
            <a:pPr marL="342900" indent="-342900" algn="just"/>
            <a:endParaRPr lang="mk-MK" sz="1600" b="1" dirty="0" smtClean="0">
              <a:solidFill>
                <a:schemeClr val="tx2">
                  <a:lumMod val="60000"/>
                  <a:lumOff val="40000"/>
                </a:schemeClr>
              </a:solidFill>
              <a:latin typeface="Tahoma" pitchFamily="34" charset="0"/>
              <a:cs typeface="Tahoma" pitchFamily="34" charset="0"/>
            </a:endParaRPr>
          </a:p>
          <a:p>
            <a:pPr marL="342900" indent="-342900" algn="just"/>
            <a:r>
              <a:rPr lang="mk-MK" sz="1600" b="1" dirty="0" smtClean="0">
                <a:latin typeface="Tahoma" pitchFamily="34" charset="0"/>
                <a:cs typeface="Tahoma" pitchFamily="34" charset="0"/>
              </a:rPr>
              <a:t>	Кредитите за други намени ги вклучуваат:</a:t>
            </a:r>
          </a:p>
          <a:p>
            <a:pPr marL="800100" lvl="1" indent="-342900" algn="just">
              <a:buFont typeface="Wingdings" pitchFamily="2" charset="2"/>
              <a:buChar char="ü"/>
            </a:pPr>
            <a:r>
              <a:rPr lang="mk-MK" sz="1600" dirty="0" smtClean="0">
                <a:latin typeface="Tahoma" pitchFamily="34" charset="0"/>
                <a:cs typeface="Tahoma" pitchFamily="34" charset="0"/>
              </a:rPr>
              <a:t>Кредити за финансирање на школување;</a:t>
            </a:r>
          </a:p>
          <a:p>
            <a:pPr marL="800100" lvl="1" indent="-342900" algn="just">
              <a:buFont typeface="Wingdings" pitchFamily="2" charset="2"/>
              <a:buChar char="ü"/>
            </a:pPr>
            <a:r>
              <a:rPr lang="mk-MK" sz="1600" dirty="0" smtClean="0">
                <a:latin typeface="Tahoma" pitchFamily="34" charset="0"/>
                <a:cs typeface="Tahoma" pitchFamily="34" charset="0"/>
              </a:rPr>
              <a:t>Кредити за финансирање на здравствени потреби;</a:t>
            </a:r>
          </a:p>
          <a:p>
            <a:pPr marL="800100" lvl="1" indent="-342900" algn="just">
              <a:buFont typeface="Wingdings" pitchFamily="2" charset="2"/>
              <a:buChar char="ü"/>
            </a:pPr>
            <a:r>
              <a:rPr lang="mk-MK" sz="1600" dirty="0" smtClean="0">
                <a:latin typeface="Tahoma" pitchFamily="34" charset="0"/>
                <a:cs typeface="Tahoma" pitchFamily="34" charset="0"/>
              </a:rPr>
              <a:t>Кредити одобрени на самостојните вршители на дејност за вршење на нивните деловни активности;</a:t>
            </a:r>
          </a:p>
          <a:p>
            <a:pPr marL="800100" lvl="1" indent="-342900" algn="just">
              <a:buFont typeface="Wingdings" pitchFamily="2" charset="2"/>
              <a:buChar char="ü"/>
            </a:pPr>
            <a:r>
              <a:rPr lang="mk-MK" sz="1600" dirty="0" smtClean="0">
                <a:latin typeface="Tahoma" pitchFamily="34" charset="0"/>
                <a:cs typeface="Tahoma" pitchFamily="34" charset="0"/>
              </a:rPr>
              <a:t>Кредити за консолидирање на долгови; и друго.</a:t>
            </a:r>
          </a:p>
          <a:p>
            <a:pPr marL="342900" indent="-342900" algn="just"/>
            <a:endParaRPr lang="mk-MK" sz="1600" b="1" dirty="0" smtClean="0">
              <a:latin typeface="Tahoma" pitchFamily="34" charset="0"/>
              <a:cs typeface="Tahoma" pitchFamily="34" charset="0"/>
            </a:endParaRPr>
          </a:p>
          <a:p>
            <a:pPr lvl="0" algn="just"/>
            <a:endParaRPr lang="en-US" sz="1600" b="1" dirty="0" smtClean="0">
              <a:solidFill>
                <a:schemeClr val="tx2">
                  <a:lumMod val="60000"/>
                  <a:lumOff val="40000"/>
                </a:schemeClr>
              </a:solidFill>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lang="mk-MK" sz="1600" kern="0" dirty="0" smtClean="0">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kumimoji="0" lang="mk-MK" sz="1600" b="0" i="0" u="none" strike="noStrike" kern="0" cap="none" spc="0" normalizeH="0" baseline="0" noProof="0" dirty="0" smtClean="0">
              <a:ln>
                <a:noFill/>
              </a:ln>
              <a:solidFill>
                <a:schemeClr val="dk1"/>
              </a:solidFill>
              <a:effectLst/>
              <a:uLnTx/>
              <a:uFillTx/>
              <a:latin typeface="Tahoma" pitchFamily="34" charset="0"/>
              <a:ea typeface="+mn-ea"/>
              <a:cs typeface="Tahoma" pitchFamily="34" charset="0"/>
            </a:endParaRPr>
          </a:p>
        </p:txBody>
      </p:sp>
    </p:spTree>
  </p:cSld>
  <p:clrMapOvr>
    <a:masterClrMapping/>
  </p:clrMapOvr>
  <p:transition>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Slide Number Placeholder 3"/>
          <p:cNvSpPr>
            <a:spLocks noGrp="1"/>
          </p:cNvSpPr>
          <p:nvPr>
            <p:ph type="sldNum" sz="quarter" idx="12"/>
          </p:nvPr>
        </p:nvSpPr>
        <p:spPr>
          <a:xfrm>
            <a:off x="6629400" y="6537325"/>
            <a:ext cx="2133600" cy="320675"/>
          </a:xfrm>
          <a:noFill/>
        </p:spPr>
        <p:txBody>
          <a:bodyPr/>
          <a:lstStyle/>
          <a:p>
            <a:fld id="{F15B87A0-B3BA-4061-A146-956C3B0F9912}" type="slidenum">
              <a:rPr lang="en-US" smtClean="0"/>
              <a:pPr/>
              <a:t>3</a:t>
            </a:fld>
            <a:endParaRPr lang="en-US" dirty="0" smtClean="0"/>
          </a:p>
        </p:txBody>
      </p:sp>
      <p:sp>
        <p:nvSpPr>
          <p:cNvPr id="5" name="Footer Placeholder 4"/>
          <p:cNvSpPr>
            <a:spLocks noGrp="1"/>
          </p:cNvSpPr>
          <p:nvPr>
            <p:ph type="ftr" sz="quarter" idx="11"/>
          </p:nvPr>
        </p:nvSpPr>
        <p:spPr>
          <a:xfrm>
            <a:off x="838200" y="6537325"/>
            <a:ext cx="7543800" cy="320675"/>
          </a:xfrm>
        </p:spPr>
        <p:txBody>
          <a:bodyPr/>
          <a:lstStyle/>
          <a:p>
            <a:pPr>
              <a:defRPr/>
            </a:pPr>
            <a:r>
              <a:rPr lang="ru-RU" sz="1100" i="1" dirty="0" smtClean="0">
                <a:solidFill>
                  <a:srgbClr val="FF0000"/>
                </a:solidFill>
                <a:latin typeface="Tahoma" pitchFamily="34" charset="0"/>
                <a:cs typeface="Tahoma" pitchFamily="34" charset="0"/>
              </a:rPr>
              <a:t>Статистика на каматни стапки на останати депозитни институции</a:t>
            </a:r>
            <a:endParaRPr lang="en-US" sz="1100" i="1" dirty="0">
              <a:solidFill>
                <a:srgbClr val="FF0000"/>
              </a:solidFill>
              <a:latin typeface="Tahoma" pitchFamily="34" charset="0"/>
              <a:cs typeface="Tahoma" pitchFamily="34" charset="0"/>
            </a:endParaRPr>
          </a:p>
        </p:txBody>
      </p:sp>
      <p:sp>
        <p:nvSpPr>
          <p:cNvPr id="7" name="Rectangle 5"/>
          <p:cNvSpPr txBox="1">
            <a:spLocks noChangeArrowheads="1"/>
          </p:cNvSpPr>
          <p:nvPr/>
        </p:nvSpPr>
        <p:spPr bwMode="auto">
          <a:xfrm>
            <a:off x="152400" y="1447800"/>
            <a:ext cx="8763000" cy="50292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indent="0" algn="ctr">
              <a:buNone/>
            </a:pPr>
            <a:r>
              <a:rPr kumimoji="0" lang="mk-MK" b="1" i="0" u="none" strike="noStrike" kern="0" cap="none" spc="0" normalizeH="0" baseline="0" noProof="0" dirty="0" smtClean="0">
                <a:ln>
                  <a:noFill/>
                </a:ln>
                <a:solidFill>
                  <a:schemeClr val="dk1"/>
                </a:solidFill>
                <a:effectLst/>
                <a:uLnTx/>
                <a:uFillTx/>
                <a:latin typeface="Tahoma" pitchFamily="34" charset="0"/>
                <a:cs typeface="Tahoma" pitchFamily="34" charset="0"/>
              </a:rPr>
              <a:t>Значење на Статистиката на каматни стапки</a:t>
            </a:r>
          </a:p>
          <a:p>
            <a:pPr marL="0" indent="0" algn="ctr">
              <a:buNone/>
            </a:pPr>
            <a:endParaRPr kumimoji="0" lang="mk-MK" b="1" i="0" u="none" strike="noStrike" kern="0" cap="none" spc="0" normalizeH="0" baseline="0" noProof="0" dirty="0" smtClean="0">
              <a:ln>
                <a:noFill/>
              </a:ln>
              <a:solidFill>
                <a:schemeClr val="dk1"/>
              </a:solidFill>
              <a:effectLst/>
              <a:uLnTx/>
              <a:uFillTx/>
              <a:latin typeface="Tahoma" pitchFamily="34" charset="0"/>
              <a:cs typeface="Tahoma" pitchFamily="34" charset="0"/>
            </a:endParaRPr>
          </a:p>
          <a:p>
            <a:pPr marL="0" indent="0" algn="just">
              <a:buNone/>
            </a:pPr>
            <a:r>
              <a:rPr lang="mk-MK" sz="1600" dirty="0" smtClean="0">
                <a:latin typeface="Tahoma" pitchFamily="34" charset="0"/>
                <a:cs typeface="Tahoma" pitchFamily="34" charset="0"/>
              </a:rPr>
              <a:t>Статистиката на каматните стапки е значајна при донесувањето на одлуките, особено во економската и монетарната политика на земјата со оглед дека:</a:t>
            </a:r>
          </a:p>
          <a:p>
            <a:pPr algn="just"/>
            <a:endParaRPr lang="mk-MK" sz="1600" dirty="0" smtClean="0">
              <a:latin typeface="Tahoma" pitchFamily="34" charset="0"/>
              <a:cs typeface="Tahoma" pitchFamily="34" charset="0"/>
            </a:endParaRPr>
          </a:p>
          <a:p>
            <a:pPr algn="just">
              <a:buFont typeface="Wingdings" pitchFamily="2" charset="2"/>
              <a:buChar char="Ø"/>
            </a:pPr>
            <a:r>
              <a:rPr lang="mk-MK" sz="1600" b="1" dirty="0" smtClean="0">
                <a:solidFill>
                  <a:schemeClr val="tx2">
                    <a:lumMod val="60000"/>
                    <a:lumOff val="40000"/>
                  </a:schemeClr>
                </a:solidFill>
                <a:latin typeface="Tahoma" pitchFamily="34" charset="0"/>
                <a:cs typeface="Tahoma" pitchFamily="34" charset="0"/>
              </a:rPr>
              <a:t>Овозможува да се оцени трансмисиониот механизам на монетарната политика;</a:t>
            </a:r>
          </a:p>
          <a:p>
            <a:pPr algn="just"/>
            <a:endParaRPr lang="mk-MK" sz="1600" b="1" dirty="0" smtClean="0">
              <a:solidFill>
                <a:schemeClr val="tx2">
                  <a:lumMod val="60000"/>
                  <a:lumOff val="40000"/>
                </a:schemeClr>
              </a:solidFill>
              <a:latin typeface="Tahoma" pitchFamily="34" charset="0"/>
              <a:cs typeface="Tahoma" pitchFamily="34" charset="0"/>
            </a:endParaRPr>
          </a:p>
          <a:p>
            <a:pPr algn="just">
              <a:buFont typeface="Wingdings" pitchFamily="2" charset="2"/>
              <a:buChar char="Ø"/>
            </a:pPr>
            <a:r>
              <a:rPr lang="mk-MK" sz="1600" b="1" dirty="0" smtClean="0">
                <a:solidFill>
                  <a:schemeClr val="tx2">
                    <a:lumMod val="60000"/>
                    <a:lumOff val="40000"/>
                  </a:schemeClr>
                </a:solidFill>
                <a:latin typeface="Tahoma" pitchFamily="34" charset="0"/>
                <a:cs typeface="Tahoma" pitchFamily="34" charset="0"/>
              </a:rPr>
              <a:t>Обезбедува ажурни податоци за финансиските услови во монетарниот сектор на земјата;</a:t>
            </a:r>
          </a:p>
          <a:p>
            <a:pPr algn="just"/>
            <a:endParaRPr lang="mk-MK" sz="1600" b="1" dirty="0" smtClean="0">
              <a:solidFill>
                <a:schemeClr val="tx2">
                  <a:lumMod val="60000"/>
                  <a:lumOff val="40000"/>
                </a:schemeClr>
              </a:solidFill>
              <a:latin typeface="Tahoma" pitchFamily="34" charset="0"/>
              <a:cs typeface="Tahoma" pitchFamily="34" charset="0"/>
            </a:endParaRPr>
          </a:p>
          <a:p>
            <a:pPr algn="just">
              <a:buFont typeface="Wingdings" pitchFamily="2" charset="2"/>
              <a:buChar char="Ø"/>
            </a:pPr>
            <a:r>
              <a:rPr lang="mk-MK" sz="1600" b="1" dirty="0" smtClean="0">
                <a:solidFill>
                  <a:schemeClr val="tx2">
                    <a:lumMod val="60000"/>
                    <a:lumOff val="40000"/>
                  </a:schemeClr>
                </a:solidFill>
                <a:latin typeface="Tahoma" pitchFamily="34" charset="0"/>
                <a:cs typeface="Tahoma" pitchFamily="34" charset="0"/>
              </a:rPr>
              <a:t>Го олеснува следењето и анализата на цената на финансиските средства; </a:t>
            </a:r>
          </a:p>
          <a:p>
            <a:pPr algn="just">
              <a:buFont typeface="Wingdings" pitchFamily="2" charset="2"/>
              <a:buChar char="Ø"/>
            </a:pPr>
            <a:endParaRPr lang="mk-MK" sz="1600" b="1" dirty="0" smtClean="0">
              <a:solidFill>
                <a:schemeClr val="tx2">
                  <a:lumMod val="60000"/>
                  <a:lumOff val="40000"/>
                </a:schemeClr>
              </a:solidFill>
              <a:latin typeface="Tahoma" pitchFamily="34" charset="0"/>
              <a:cs typeface="Tahoma" pitchFamily="34" charset="0"/>
            </a:endParaRPr>
          </a:p>
          <a:p>
            <a:pPr algn="just">
              <a:buFont typeface="Wingdings" pitchFamily="2" charset="2"/>
              <a:buChar char="Ø"/>
            </a:pPr>
            <a:r>
              <a:rPr lang="mk-MK" sz="1600" b="1" dirty="0" smtClean="0">
                <a:solidFill>
                  <a:schemeClr val="tx2">
                    <a:lumMod val="60000"/>
                    <a:lumOff val="40000"/>
                  </a:schemeClr>
                </a:solidFill>
                <a:latin typeface="Tahoma" pitchFamily="34" charset="0"/>
                <a:cs typeface="Tahoma" pitchFamily="34" charset="0"/>
              </a:rPr>
              <a:t>Овозможува  одредување на маргините кои обезбедуваат информации за конкурентноста на пазарот и профитабилноста; </a:t>
            </a:r>
          </a:p>
          <a:p>
            <a:pPr algn="just"/>
            <a:endParaRPr lang="mk-MK" sz="1600" b="1" dirty="0" smtClean="0">
              <a:solidFill>
                <a:schemeClr val="tx2">
                  <a:lumMod val="60000"/>
                  <a:lumOff val="40000"/>
                </a:schemeClr>
              </a:solidFill>
              <a:latin typeface="Tahoma" pitchFamily="34" charset="0"/>
              <a:cs typeface="Tahoma" pitchFamily="34" charset="0"/>
            </a:endParaRPr>
          </a:p>
          <a:p>
            <a:pPr algn="just">
              <a:buFont typeface="Wingdings" pitchFamily="2" charset="2"/>
              <a:buChar char="Ø"/>
            </a:pPr>
            <a:r>
              <a:rPr lang="mk-MK" sz="1600" b="1" dirty="0" smtClean="0">
                <a:solidFill>
                  <a:schemeClr val="tx2">
                    <a:lumMod val="60000"/>
                    <a:lumOff val="40000"/>
                  </a:schemeClr>
                </a:solidFill>
                <a:latin typeface="Tahoma" pitchFamily="34" charset="0"/>
                <a:cs typeface="Tahoma" pitchFamily="34" charset="0"/>
              </a:rPr>
              <a:t>Добивање информации за нивото на можното задолжување на </a:t>
            </a:r>
            <a:r>
              <a:rPr lang="mk-MK" sz="1600" b="1" dirty="0" err="1" smtClean="0">
                <a:solidFill>
                  <a:schemeClr val="tx2">
                    <a:lumMod val="60000"/>
                    <a:lumOff val="40000"/>
                  </a:schemeClr>
                </a:solidFill>
                <a:latin typeface="Tahoma" pitchFamily="34" charset="0"/>
                <a:cs typeface="Tahoma" pitchFamily="34" charset="0"/>
              </a:rPr>
              <a:t>нефинансискиот</a:t>
            </a:r>
            <a:r>
              <a:rPr lang="mk-MK" sz="1600" b="1" dirty="0" smtClean="0">
                <a:solidFill>
                  <a:schemeClr val="tx2">
                    <a:lumMod val="60000"/>
                    <a:lumOff val="40000"/>
                  </a:schemeClr>
                </a:solidFill>
                <a:latin typeface="Tahoma" pitchFamily="34" charset="0"/>
                <a:cs typeface="Tahoma" pitchFamily="34" charset="0"/>
              </a:rPr>
              <a:t> сектор. </a:t>
            </a:r>
            <a:endParaRPr lang="mk-MK" sz="1600" b="1" kern="0" dirty="0" smtClean="0">
              <a:solidFill>
                <a:schemeClr val="tx2">
                  <a:lumMod val="60000"/>
                  <a:lumOff val="40000"/>
                </a:schemeClr>
              </a:solidFill>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kumimoji="0" lang="mk-MK" sz="1800" b="0" i="0" u="none" strike="noStrike" kern="0" cap="none" spc="0" normalizeH="0" baseline="0" noProof="0" dirty="0" smtClean="0">
              <a:ln>
                <a:noFill/>
              </a:ln>
              <a:solidFill>
                <a:schemeClr val="dk1"/>
              </a:solidFill>
              <a:effectLst/>
              <a:uLnTx/>
              <a:uFillTx/>
              <a:latin typeface="Tahoma" pitchFamily="34" charset="0"/>
              <a:ea typeface="+mn-ea"/>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kumimoji="0" lang="mk-MK" sz="1800" b="0" i="0" u="none" strike="noStrike" kern="0" cap="none" spc="0" normalizeH="0" baseline="0" noProof="0" dirty="0" smtClean="0">
              <a:ln>
                <a:noFill/>
              </a:ln>
              <a:solidFill>
                <a:schemeClr val="dk1"/>
              </a:solidFill>
              <a:effectLst/>
              <a:uLnTx/>
              <a:uFillTx/>
              <a:latin typeface="Tahoma" pitchFamily="34" charset="0"/>
              <a:ea typeface="+mn-ea"/>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kumimoji="0" lang="mk-MK" sz="1800" b="0" i="0" u="none" strike="noStrike" kern="0" cap="none" spc="0" normalizeH="0" baseline="0" noProof="0" dirty="0" smtClean="0">
              <a:ln>
                <a:noFill/>
              </a:ln>
              <a:solidFill>
                <a:schemeClr val="dk1"/>
              </a:solidFill>
              <a:effectLst/>
              <a:uLnTx/>
              <a:uFillTx/>
              <a:latin typeface="Tahoma" pitchFamily="34" charset="0"/>
              <a:ea typeface="+mn-ea"/>
              <a:cs typeface="Tahoma" pitchFamily="34" charset="0"/>
            </a:endParaRPr>
          </a:p>
        </p:txBody>
      </p:sp>
      <p:sp>
        <p:nvSpPr>
          <p:cNvPr id="8" name="Rectangle 4"/>
          <p:cNvSpPr>
            <a:spLocks noGrp="1" noChangeArrowheads="1"/>
          </p:cNvSpPr>
          <p:nvPr>
            <p:ph type="title"/>
          </p:nvPr>
        </p:nvSpPr>
        <p:spPr>
          <a:xfrm>
            <a:off x="152400" y="838200"/>
            <a:ext cx="8991600" cy="685800"/>
          </a:xfrm>
          <a:noFill/>
        </p:spPr>
        <p:txBody>
          <a:bodyPr/>
          <a:lstStyle/>
          <a:p>
            <a:pPr lvl="0" eaLnBrk="1" hangingPunct="1"/>
            <a:r>
              <a:rPr lang="mk-MK" sz="3200" u="sng" dirty="0" smtClean="0">
                <a:latin typeface="Tahoma" pitchFamily="34" charset="0"/>
                <a:cs typeface="Tahoma" pitchFamily="34" charset="0"/>
              </a:rPr>
              <a:t>   </a:t>
            </a:r>
            <a:br>
              <a:rPr lang="mk-MK" sz="3200" u="sng" dirty="0" smtClean="0">
                <a:latin typeface="Tahoma" pitchFamily="34" charset="0"/>
                <a:cs typeface="Tahoma" pitchFamily="34" charset="0"/>
              </a:rPr>
            </a:br>
            <a:r>
              <a:rPr lang="mk-MK" sz="3200" u="sng" dirty="0" smtClean="0">
                <a:latin typeface="Tahoma" pitchFamily="34" charset="0"/>
                <a:cs typeface="Tahoma" pitchFamily="34" charset="0"/>
              </a:rPr>
              <a:t/>
            </a:r>
            <a:br>
              <a:rPr lang="mk-MK" sz="3200" u="sng" dirty="0" smtClean="0">
                <a:latin typeface="Tahoma" pitchFamily="34" charset="0"/>
                <a:cs typeface="Tahoma" pitchFamily="34" charset="0"/>
              </a:rPr>
            </a:br>
            <a:r>
              <a:rPr lang="mk-MK" sz="2400" b="1" dirty="0" smtClean="0">
                <a:latin typeface="Tahoma" pitchFamily="34" charset="0"/>
                <a:cs typeface="Tahoma" pitchFamily="34" charset="0"/>
              </a:rPr>
              <a:t>Статистика на каматни стапки – основна примена</a:t>
            </a:r>
            <a:r>
              <a:rPr lang="en-US" sz="2000" b="1" i="1" dirty="0" smtClean="0"/>
              <a:t/>
            </a:r>
            <a:br>
              <a:rPr lang="en-US" sz="2000" b="1" i="1" dirty="0" smtClean="0"/>
            </a:br>
            <a:r>
              <a:rPr lang="en-US" sz="3200" u="sng" dirty="0" smtClean="0">
                <a:latin typeface="Tahoma" pitchFamily="34" charset="0"/>
                <a:cs typeface="Tahoma" pitchFamily="34" charset="0"/>
              </a:rPr>
              <a:t/>
            </a:r>
            <a:br>
              <a:rPr lang="en-US" sz="3200" u="sng" dirty="0" smtClean="0">
                <a:latin typeface="Tahoma" pitchFamily="34" charset="0"/>
                <a:cs typeface="Tahoma" pitchFamily="34" charset="0"/>
              </a:rPr>
            </a:br>
            <a:endParaRPr lang="en-US" sz="3200" u="sng" dirty="0" smtClean="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Slide Number Placeholder 3"/>
          <p:cNvSpPr>
            <a:spLocks noGrp="1"/>
          </p:cNvSpPr>
          <p:nvPr>
            <p:ph type="sldNum" sz="quarter" idx="12"/>
          </p:nvPr>
        </p:nvSpPr>
        <p:spPr>
          <a:xfrm>
            <a:off x="6553200" y="6400799"/>
            <a:ext cx="2133600" cy="320675"/>
          </a:xfrm>
          <a:noFill/>
        </p:spPr>
        <p:txBody>
          <a:bodyPr/>
          <a:lstStyle/>
          <a:p>
            <a:fld id="{F15B87A0-B3BA-4061-A146-956C3B0F9912}" type="slidenum">
              <a:rPr lang="en-US" smtClean="0"/>
              <a:pPr/>
              <a:t>4</a:t>
            </a:fld>
            <a:endParaRPr lang="en-US" dirty="0" smtClean="0"/>
          </a:p>
        </p:txBody>
      </p:sp>
      <p:sp>
        <p:nvSpPr>
          <p:cNvPr id="5" name="Footer Placeholder 4"/>
          <p:cNvSpPr>
            <a:spLocks noGrp="1"/>
          </p:cNvSpPr>
          <p:nvPr>
            <p:ph type="ftr" sz="quarter" idx="11"/>
          </p:nvPr>
        </p:nvSpPr>
        <p:spPr>
          <a:xfrm>
            <a:off x="762000" y="6400799"/>
            <a:ext cx="7543800" cy="320675"/>
          </a:xfrm>
        </p:spPr>
        <p:txBody>
          <a:bodyPr/>
          <a:lstStyle/>
          <a:p>
            <a:pPr>
              <a:defRPr/>
            </a:pPr>
            <a:r>
              <a:rPr lang="ru-RU" sz="1100" i="1" dirty="0" smtClean="0">
                <a:solidFill>
                  <a:srgbClr val="FF0000"/>
                </a:solidFill>
                <a:latin typeface="Tahoma" pitchFamily="34" charset="0"/>
                <a:cs typeface="Tahoma" pitchFamily="34" charset="0"/>
              </a:rPr>
              <a:t>Статистика на каматни стапки на останати депозитни институции</a:t>
            </a:r>
            <a:endParaRPr lang="en-US" sz="1100" i="1" dirty="0">
              <a:solidFill>
                <a:srgbClr val="FF0000"/>
              </a:solidFill>
              <a:latin typeface="Tahoma" pitchFamily="34" charset="0"/>
              <a:cs typeface="Tahoma" pitchFamily="34" charset="0"/>
            </a:endParaRPr>
          </a:p>
        </p:txBody>
      </p:sp>
      <p:sp>
        <p:nvSpPr>
          <p:cNvPr id="7" name="Rectangle 5"/>
          <p:cNvSpPr txBox="1">
            <a:spLocks noChangeArrowheads="1"/>
          </p:cNvSpPr>
          <p:nvPr/>
        </p:nvSpPr>
        <p:spPr bwMode="auto">
          <a:xfrm>
            <a:off x="152400" y="1371600"/>
            <a:ext cx="8686800" cy="49530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algn="ctr"/>
            <a:r>
              <a:rPr kumimoji="0" lang="mk-MK" sz="1800" b="0" i="0" u="none" strike="noStrike" kern="0" cap="none" spc="0" normalizeH="0" baseline="0" noProof="0" dirty="0" smtClean="0">
                <a:ln>
                  <a:noFill/>
                </a:ln>
                <a:solidFill>
                  <a:schemeClr val="dk1"/>
                </a:solidFill>
                <a:effectLst/>
                <a:uLnTx/>
                <a:uFillTx/>
                <a:latin typeface="Tahoma" pitchFamily="34" charset="0"/>
                <a:ea typeface="+mn-ea"/>
                <a:cs typeface="Tahoma" pitchFamily="34" charset="0"/>
              </a:rPr>
              <a:t>	</a:t>
            </a:r>
            <a:r>
              <a:rPr lang="mk-MK" b="1" kern="0" dirty="0" smtClean="0">
                <a:latin typeface="Tahoma" pitchFamily="34" charset="0"/>
                <a:cs typeface="Tahoma" pitchFamily="34" charset="0"/>
              </a:rPr>
              <a:t>Значење на Статистиката на каматни стапки</a:t>
            </a:r>
          </a:p>
          <a:p>
            <a:pPr algn="ctr"/>
            <a:endParaRPr lang="mk-MK" b="1" kern="0" dirty="0" smtClean="0">
              <a:latin typeface="Tahoma" pitchFamily="34" charset="0"/>
              <a:cs typeface="Tahoma" pitchFamily="34" charset="0"/>
            </a:endParaRPr>
          </a:p>
          <a:p>
            <a:pPr marL="0" indent="0" algn="just">
              <a:buNone/>
            </a:pPr>
            <a:r>
              <a:rPr lang="mk-MK" sz="1600" dirty="0" smtClean="0">
                <a:latin typeface="Tahoma" pitchFamily="34" charset="0"/>
                <a:cs typeface="Tahoma" pitchFamily="34" charset="0"/>
              </a:rPr>
              <a:t>Подобрувањето на </a:t>
            </a:r>
            <a:r>
              <a:rPr lang="mk-MK" sz="1600" dirty="0" err="1" smtClean="0">
                <a:latin typeface="Tahoma" pitchFamily="34" charset="0"/>
                <a:cs typeface="Tahoma" pitchFamily="34" charset="0"/>
              </a:rPr>
              <a:t>извештајните</a:t>
            </a:r>
            <a:r>
              <a:rPr lang="mk-MK" sz="1600" dirty="0" smtClean="0">
                <a:latin typeface="Tahoma" pitchFamily="34" charset="0"/>
                <a:cs typeface="Tahoma" pitchFamily="34" charset="0"/>
              </a:rPr>
              <a:t> обрасци за потребите на Статистиката на каматни стапки за дадените кредити и примените депозити на домаќинствата и </a:t>
            </a:r>
            <a:r>
              <a:rPr lang="mk-MK" sz="1600" dirty="0" err="1" smtClean="0">
                <a:latin typeface="Tahoma" pitchFamily="34" charset="0"/>
                <a:cs typeface="Tahoma" pitchFamily="34" charset="0"/>
              </a:rPr>
              <a:t>нефинансиските</a:t>
            </a:r>
            <a:r>
              <a:rPr lang="mk-MK" sz="1600" dirty="0" smtClean="0">
                <a:latin typeface="Tahoma" pitchFamily="34" charset="0"/>
                <a:cs typeface="Tahoma" pitchFamily="34" charset="0"/>
              </a:rPr>
              <a:t> институции (кои се воведени со Регулативата на ЕЦБ - </a:t>
            </a:r>
            <a:r>
              <a:rPr lang="en-US" sz="1600" dirty="0" smtClean="0">
                <a:latin typeface="Tahoma" pitchFamily="34" charset="0"/>
                <a:cs typeface="Tahoma" pitchFamily="34" charset="0"/>
              </a:rPr>
              <a:t>ECB/2009/7) </a:t>
            </a:r>
            <a:r>
              <a:rPr lang="mk-MK" sz="1600" dirty="0" smtClean="0">
                <a:latin typeface="Tahoma" pitchFamily="34" charset="0"/>
                <a:cs typeface="Tahoma" pitchFamily="34" charset="0"/>
              </a:rPr>
              <a:t>се многу корисни бидејќи овозможуваат</a:t>
            </a:r>
            <a:r>
              <a:rPr lang="en-US" sz="1600" dirty="0" smtClean="0">
                <a:latin typeface="Tahoma" pitchFamily="34" charset="0"/>
                <a:cs typeface="Tahoma" pitchFamily="34" charset="0"/>
              </a:rPr>
              <a:t>:</a:t>
            </a:r>
            <a:endParaRPr lang="mk-MK" sz="1600" dirty="0" smtClean="0">
              <a:latin typeface="Tahoma" pitchFamily="34" charset="0"/>
              <a:cs typeface="Tahoma" pitchFamily="34" charset="0"/>
            </a:endParaRPr>
          </a:p>
          <a:p>
            <a:pPr algn="just"/>
            <a:endParaRPr lang="en-US" sz="700" b="1" dirty="0" smtClean="0">
              <a:solidFill>
                <a:schemeClr val="tx2">
                  <a:lumMod val="60000"/>
                  <a:lumOff val="40000"/>
                </a:schemeClr>
              </a:solidFill>
              <a:latin typeface="Tahoma" pitchFamily="34" charset="0"/>
              <a:cs typeface="Tahoma" pitchFamily="34" charset="0"/>
            </a:endParaRPr>
          </a:p>
          <a:p>
            <a:pPr algn="just">
              <a:buFont typeface="Wingdings" pitchFamily="2" charset="2"/>
              <a:buChar char="Ø"/>
            </a:pPr>
            <a:r>
              <a:rPr lang="mk-MK" sz="1600" b="1" dirty="0" smtClean="0">
                <a:solidFill>
                  <a:schemeClr val="tx2">
                    <a:lumMod val="60000"/>
                    <a:lumOff val="40000"/>
                  </a:schemeClr>
                </a:solidFill>
                <a:latin typeface="Tahoma" pitchFamily="34" charset="0"/>
                <a:cs typeface="Tahoma" pitchFamily="34" charset="0"/>
              </a:rPr>
              <a:t>Дополнителна поделби преку кои ќе се обезбедат хармонизирани податоци со податоците на другите европски земји и да се олесни споредливоста на податоците помеѓу земјите.</a:t>
            </a:r>
          </a:p>
          <a:p>
            <a:pPr algn="just"/>
            <a:endParaRPr lang="en-US" sz="1600" b="1" dirty="0" smtClean="0">
              <a:solidFill>
                <a:schemeClr val="tx2">
                  <a:lumMod val="60000"/>
                  <a:lumOff val="40000"/>
                </a:schemeClr>
              </a:solidFill>
              <a:latin typeface="Tahoma" pitchFamily="34" charset="0"/>
              <a:cs typeface="Tahoma" pitchFamily="34" charset="0"/>
            </a:endParaRPr>
          </a:p>
          <a:p>
            <a:pPr algn="just">
              <a:buFont typeface="Wingdings" pitchFamily="2" charset="2"/>
              <a:buChar char="Ø"/>
            </a:pPr>
            <a:r>
              <a:rPr lang="en-US" sz="1600" b="1" dirty="0" smtClean="0">
                <a:solidFill>
                  <a:schemeClr val="tx2">
                    <a:lumMod val="60000"/>
                    <a:lumOff val="40000"/>
                  </a:schemeClr>
                </a:solidFill>
                <a:latin typeface="Tahoma" pitchFamily="34" charset="0"/>
                <a:cs typeface="Tahoma" pitchFamily="34" charset="0"/>
              </a:rPr>
              <a:t> </a:t>
            </a:r>
            <a:r>
              <a:rPr lang="mk-MK" sz="1600" b="1" dirty="0" smtClean="0">
                <a:solidFill>
                  <a:schemeClr val="tx2">
                    <a:lumMod val="60000"/>
                    <a:lumOff val="40000"/>
                  </a:schemeClr>
                </a:solidFill>
                <a:latin typeface="Tahoma" pitchFamily="34" charset="0"/>
                <a:cs typeface="Tahoma" pitchFamily="34" charset="0"/>
              </a:rPr>
              <a:t>Обезбедува понатамошни согледувања за финансирањето на малите и средните претпријатија. </a:t>
            </a:r>
          </a:p>
          <a:p>
            <a:pPr algn="just"/>
            <a:endParaRPr lang="mk-MK" sz="1600" b="1" dirty="0" smtClean="0">
              <a:solidFill>
                <a:schemeClr val="tx2">
                  <a:lumMod val="60000"/>
                  <a:lumOff val="40000"/>
                </a:schemeClr>
              </a:solidFill>
              <a:latin typeface="Tahoma" pitchFamily="34" charset="0"/>
              <a:cs typeface="Tahoma" pitchFamily="34" charset="0"/>
            </a:endParaRPr>
          </a:p>
          <a:p>
            <a:pPr algn="just">
              <a:buFont typeface="Wingdings" pitchFamily="2" charset="2"/>
              <a:buChar char="Ø"/>
            </a:pPr>
            <a:r>
              <a:rPr lang="mk-MK" sz="1600" b="1" dirty="0" smtClean="0">
                <a:solidFill>
                  <a:schemeClr val="tx2">
                    <a:lumMod val="60000"/>
                    <a:lumOff val="40000"/>
                  </a:schemeClr>
                </a:solidFill>
                <a:latin typeface="Tahoma" pitchFamily="34" charset="0"/>
                <a:cs typeface="Tahoma" pitchFamily="34" charset="0"/>
              </a:rPr>
              <a:t>Обезбедува информации за финансирањето на самостојните вршители на дејност и помага за интерпретирањето на генералниот развој на кредитирањето на населението;</a:t>
            </a:r>
          </a:p>
          <a:p>
            <a:pPr algn="just"/>
            <a:endParaRPr lang="mk-MK" sz="1600" b="1" dirty="0" smtClean="0">
              <a:solidFill>
                <a:schemeClr val="tx2">
                  <a:lumMod val="60000"/>
                  <a:lumOff val="40000"/>
                </a:schemeClr>
              </a:solidFill>
              <a:latin typeface="Tahoma" pitchFamily="34" charset="0"/>
              <a:cs typeface="Tahoma" pitchFamily="34" charset="0"/>
            </a:endParaRPr>
          </a:p>
          <a:p>
            <a:pPr algn="just">
              <a:buFont typeface="Wingdings" pitchFamily="2" charset="2"/>
              <a:buChar char="Ø"/>
            </a:pPr>
            <a:r>
              <a:rPr lang="mk-MK" sz="1600" b="1" dirty="0" smtClean="0">
                <a:solidFill>
                  <a:schemeClr val="tx2">
                    <a:lumMod val="60000"/>
                    <a:lumOff val="40000"/>
                  </a:schemeClr>
                </a:solidFill>
                <a:latin typeface="Tahoma" pitchFamily="34" charset="0"/>
                <a:cs typeface="Tahoma" pitchFamily="34" charset="0"/>
              </a:rPr>
              <a:t>Олеснува да се разграничат каматните стапки на краткорочното и долгорочното финансирање.</a:t>
            </a: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lang="mk-MK" kern="0" dirty="0" smtClean="0">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kumimoji="0" lang="mk-MK" sz="1800" b="0" i="0" u="none" strike="noStrike" kern="0" cap="none" spc="0" normalizeH="0" baseline="0" noProof="0" dirty="0" smtClean="0">
              <a:ln>
                <a:noFill/>
              </a:ln>
              <a:solidFill>
                <a:schemeClr val="dk1"/>
              </a:solidFill>
              <a:effectLst/>
              <a:uLnTx/>
              <a:uFillTx/>
              <a:latin typeface="Tahoma" pitchFamily="34" charset="0"/>
              <a:ea typeface="+mn-ea"/>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kumimoji="0" lang="mk-MK" sz="1800" b="0" i="0" u="none" strike="noStrike" kern="0" cap="none" spc="0" normalizeH="0" baseline="0" noProof="0" dirty="0" smtClean="0">
              <a:ln>
                <a:noFill/>
              </a:ln>
              <a:solidFill>
                <a:schemeClr val="dk1"/>
              </a:solidFill>
              <a:effectLst/>
              <a:uLnTx/>
              <a:uFillTx/>
              <a:latin typeface="Tahoma" pitchFamily="34" charset="0"/>
              <a:ea typeface="+mn-ea"/>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kumimoji="0" lang="mk-MK" sz="1800" b="0" i="0" u="none" strike="noStrike" kern="0" cap="none" spc="0" normalizeH="0" baseline="0" noProof="0" dirty="0" smtClean="0">
              <a:ln>
                <a:noFill/>
              </a:ln>
              <a:solidFill>
                <a:schemeClr val="dk1"/>
              </a:solidFill>
              <a:effectLst/>
              <a:uLnTx/>
              <a:uFillTx/>
              <a:latin typeface="Tahoma" pitchFamily="34" charset="0"/>
              <a:ea typeface="+mn-ea"/>
              <a:cs typeface="Tahoma" pitchFamily="34" charset="0"/>
            </a:endParaRPr>
          </a:p>
        </p:txBody>
      </p:sp>
      <p:sp>
        <p:nvSpPr>
          <p:cNvPr id="6" name="Rectangle 4"/>
          <p:cNvSpPr txBox="1">
            <a:spLocks noChangeArrowheads="1"/>
          </p:cNvSpPr>
          <p:nvPr/>
        </p:nvSpPr>
        <p:spPr bwMode="auto">
          <a:xfrm>
            <a:off x="152400" y="838200"/>
            <a:ext cx="89916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mk-MK" sz="3200" b="0" i="0" u="sng" strike="noStrike" kern="0" cap="none" spc="0" normalizeH="0" baseline="0" noProof="0" dirty="0" smtClean="0">
                <a:ln>
                  <a:noFill/>
                </a:ln>
                <a:solidFill>
                  <a:schemeClr val="tx2"/>
                </a:solidFill>
                <a:effectLst/>
                <a:uLnTx/>
                <a:uFillTx/>
                <a:latin typeface="Tahoma" pitchFamily="34" charset="0"/>
                <a:ea typeface="+mj-ea"/>
                <a:cs typeface="Tahoma" pitchFamily="34" charset="0"/>
              </a:rPr>
              <a:t>   </a:t>
            </a:r>
            <a:br>
              <a:rPr kumimoji="0" lang="mk-MK" sz="3200" b="0" i="0" u="sng" strike="noStrike" kern="0" cap="none" spc="0" normalizeH="0" baseline="0" noProof="0" dirty="0" smtClean="0">
                <a:ln>
                  <a:noFill/>
                </a:ln>
                <a:solidFill>
                  <a:schemeClr val="tx2"/>
                </a:solidFill>
                <a:effectLst/>
                <a:uLnTx/>
                <a:uFillTx/>
                <a:latin typeface="Tahoma" pitchFamily="34" charset="0"/>
                <a:ea typeface="+mj-ea"/>
                <a:cs typeface="Tahoma" pitchFamily="34" charset="0"/>
              </a:rPr>
            </a:br>
            <a:r>
              <a:rPr kumimoji="0" lang="mk-MK" sz="3200" b="0" i="0" u="sng" strike="noStrike" kern="0" cap="none" spc="0" normalizeH="0" baseline="0" noProof="0" dirty="0" smtClean="0">
                <a:ln>
                  <a:noFill/>
                </a:ln>
                <a:solidFill>
                  <a:schemeClr val="tx2"/>
                </a:solidFill>
                <a:effectLst/>
                <a:uLnTx/>
                <a:uFillTx/>
                <a:latin typeface="Tahoma" pitchFamily="34" charset="0"/>
                <a:ea typeface="+mj-ea"/>
                <a:cs typeface="Tahoma" pitchFamily="34" charset="0"/>
              </a:rPr>
              <a:t/>
            </a:r>
            <a:br>
              <a:rPr kumimoji="0" lang="mk-MK" sz="3200" b="0" i="0" u="sng" strike="noStrike" kern="0" cap="none" spc="0" normalizeH="0" baseline="0" noProof="0" dirty="0" smtClean="0">
                <a:ln>
                  <a:noFill/>
                </a:ln>
                <a:solidFill>
                  <a:schemeClr val="tx2"/>
                </a:solidFill>
                <a:effectLst/>
                <a:uLnTx/>
                <a:uFillTx/>
                <a:latin typeface="Tahoma" pitchFamily="34" charset="0"/>
                <a:ea typeface="+mj-ea"/>
                <a:cs typeface="Tahoma" pitchFamily="34" charset="0"/>
              </a:rPr>
            </a:br>
            <a:r>
              <a:rPr kumimoji="0" lang="mk-MK" sz="2400" b="1" i="0" u="none" strike="noStrike" kern="0" cap="none" spc="0" normalizeH="0" baseline="0" noProof="0" dirty="0" smtClean="0">
                <a:ln>
                  <a:noFill/>
                </a:ln>
                <a:solidFill>
                  <a:schemeClr val="tx2"/>
                </a:solidFill>
                <a:effectLst/>
                <a:uLnTx/>
                <a:uFillTx/>
                <a:latin typeface="Tahoma" pitchFamily="34" charset="0"/>
                <a:ea typeface="+mj-ea"/>
                <a:cs typeface="Tahoma" pitchFamily="34" charset="0"/>
              </a:rPr>
              <a:t>Статистика на каматни стапки – основна примена</a:t>
            </a:r>
            <a:r>
              <a:rPr kumimoji="0" lang="en-US" sz="2000" b="1" i="1" u="none" strike="noStrike" kern="0" cap="none" spc="0" normalizeH="0" baseline="0" noProof="0" dirty="0" smtClean="0">
                <a:ln>
                  <a:noFill/>
                </a:ln>
                <a:solidFill>
                  <a:schemeClr val="tx2"/>
                </a:solidFill>
                <a:effectLst/>
                <a:uLnTx/>
                <a:uFillTx/>
                <a:latin typeface="+mj-lt"/>
                <a:ea typeface="+mj-ea"/>
                <a:cs typeface="+mj-cs"/>
              </a:rPr>
              <a:t/>
            </a:r>
            <a:br>
              <a:rPr kumimoji="0" lang="en-US" sz="2000" b="1" i="1" u="none" strike="noStrike" kern="0" cap="none" spc="0" normalizeH="0" baseline="0" noProof="0" dirty="0" smtClean="0">
                <a:ln>
                  <a:noFill/>
                </a:ln>
                <a:solidFill>
                  <a:schemeClr val="tx2"/>
                </a:solidFill>
                <a:effectLst/>
                <a:uLnTx/>
                <a:uFillTx/>
                <a:latin typeface="+mj-lt"/>
                <a:ea typeface="+mj-ea"/>
                <a:cs typeface="+mj-cs"/>
              </a:rPr>
            </a:br>
            <a:r>
              <a:rPr kumimoji="0" lang="en-US" sz="3200" b="0" i="0" u="sng" strike="noStrike" kern="0" cap="none" spc="0" normalizeH="0" baseline="0" noProof="0" dirty="0" smtClean="0">
                <a:ln>
                  <a:noFill/>
                </a:ln>
                <a:solidFill>
                  <a:schemeClr val="tx2"/>
                </a:solidFill>
                <a:effectLst/>
                <a:uLnTx/>
                <a:uFillTx/>
                <a:latin typeface="Tahoma" pitchFamily="34" charset="0"/>
                <a:ea typeface="+mj-ea"/>
                <a:cs typeface="Tahoma" pitchFamily="34" charset="0"/>
              </a:rPr>
              <a:t/>
            </a:r>
            <a:br>
              <a:rPr kumimoji="0" lang="en-US" sz="3200" b="0" i="0" u="sng" strike="noStrike" kern="0" cap="none" spc="0" normalizeH="0" baseline="0" noProof="0" dirty="0" smtClean="0">
                <a:ln>
                  <a:noFill/>
                </a:ln>
                <a:solidFill>
                  <a:schemeClr val="tx2"/>
                </a:solidFill>
                <a:effectLst/>
                <a:uLnTx/>
                <a:uFillTx/>
                <a:latin typeface="Tahoma" pitchFamily="34" charset="0"/>
                <a:ea typeface="+mj-ea"/>
                <a:cs typeface="Tahoma" pitchFamily="34" charset="0"/>
              </a:rPr>
            </a:br>
            <a:endParaRPr kumimoji="0" lang="en-US" sz="3200" b="0" i="0" u="sng" strike="noStrike" kern="0" cap="none" spc="0" normalizeH="0" baseline="0" noProof="0" dirty="0" smtClean="0">
              <a:ln>
                <a:noFill/>
              </a:ln>
              <a:solidFill>
                <a:schemeClr val="tx2"/>
              </a:solidFill>
              <a:effectLst/>
              <a:uLnTx/>
              <a:uFillTx/>
              <a:latin typeface="Tahoma" pitchFamily="34" charset="0"/>
              <a:ea typeface="+mj-ea"/>
              <a:cs typeface="Tahom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Slide Number Placeholder 3"/>
          <p:cNvSpPr>
            <a:spLocks noGrp="1"/>
          </p:cNvSpPr>
          <p:nvPr>
            <p:ph type="sldNum" sz="quarter" idx="12"/>
          </p:nvPr>
        </p:nvSpPr>
        <p:spPr>
          <a:xfrm>
            <a:off x="6553200" y="6400799"/>
            <a:ext cx="2133600" cy="320675"/>
          </a:xfrm>
          <a:noFill/>
        </p:spPr>
        <p:txBody>
          <a:bodyPr/>
          <a:lstStyle/>
          <a:p>
            <a:fld id="{F15B87A0-B3BA-4061-A146-956C3B0F9912}" type="slidenum">
              <a:rPr lang="en-US" smtClean="0"/>
              <a:pPr/>
              <a:t>5</a:t>
            </a:fld>
            <a:endParaRPr lang="en-US" dirty="0" smtClean="0"/>
          </a:p>
        </p:txBody>
      </p:sp>
      <p:sp>
        <p:nvSpPr>
          <p:cNvPr id="5" name="Footer Placeholder 4"/>
          <p:cNvSpPr>
            <a:spLocks noGrp="1"/>
          </p:cNvSpPr>
          <p:nvPr>
            <p:ph type="ftr" sz="quarter" idx="11"/>
          </p:nvPr>
        </p:nvSpPr>
        <p:spPr>
          <a:xfrm>
            <a:off x="762000" y="6400799"/>
            <a:ext cx="7543800" cy="320675"/>
          </a:xfrm>
        </p:spPr>
        <p:txBody>
          <a:bodyPr/>
          <a:lstStyle/>
          <a:p>
            <a:pPr>
              <a:defRPr/>
            </a:pPr>
            <a:r>
              <a:rPr lang="ru-RU" sz="1100" i="1" dirty="0" smtClean="0">
                <a:solidFill>
                  <a:srgbClr val="FF0000"/>
                </a:solidFill>
                <a:latin typeface="Tahoma" pitchFamily="34" charset="0"/>
                <a:cs typeface="Tahoma" pitchFamily="34" charset="0"/>
              </a:rPr>
              <a:t>Статистика на каматни стапки на останати депозитни институции</a:t>
            </a:r>
            <a:endParaRPr lang="en-US" sz="1100" i="1" dirty="0">
              <a:solidFill>
                <a:srgbClr val="FF0000"/>
              </a:solidFill>
              <a:latin typeface="Tahoma" pitchFamily="34" charset="0"/>
              <a:cs typeface="Tahoma" pitchFamily="34" charset="0"/>
            </a:endParaRPr>
          </a:p>
        </p:txBody>
      </p:sp>
      <p:sp>
        <p:nvSpPr>
          <p:cNvPr id="7" name="Rectangle 5"/>
          <p:cNvSpPr txBox="1">
            <a:spLocks noChangeArrowheads="1"/>
          </p:cNvSpPr>
          <p:nvPr/>
        </p:nvSpPr>
        <p:spPr bwMode="auto">
          <a:xfrm>
            <a:off x="533400" y="1600200"/>
            <a:ext cx="8001000" cy="45720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196850" indent="-196850">
              <a:lnSpc>
                <a:spcPct val="80000"/>
              </a:lnSpc>
              <a:defRPr/>
            </a:pPr>
            <a:r>
              <a:rPr kumimoji="0" lang="mk-MK" sz="1800" b="1" i="0" u="none" strike="noStrike" kern="0" cap="none" spc="0" normalizeH="0" baseline="0" noProof="0" dirty="0" smtClean="0">
                <a:ln>
                  <a:noFill/>
                </a:ln>
                <a:solidFill>
                  <a:schemeClr val="dk1"/>
                </a:solidFill>
                <a:effectLst/>
                <a:uLnTx/>
                <a:uFillTx/>
                <a:latin typeface="Tahoma" pitchFamily="34" charset="0"/>
                <a:cs typeface="Tahoma" pitchFamily="34" charset="0"/>
              </a:rPr>
              <a:t>Дистрибуција на податоците</a:t>
            </a:r>
            <a:endParaRPr lang="pt-PT" sz="800" b="1" dirty="0" smtClean="0">
              <a:latin typeface="Tahoma" pitchFamily="34" charset="0"/>
              <a:cs typeface="Tahoma" pitchFamily="34" charset="0"/>
            </a:endParaRPr>
          </a:p>
          <a:p>
            <a:pPr>
              <a:buFont typeface="Wingdings" pitchFamily="2" charset="2"/>
              <a:buAutoNum type="arabicPeriod"/>
            </a:pPr>
            <a:endParaRPr lang="mk-MK" dirty="0" smtClean="0">
              <a:latin typeface="Tahoma" pitchFamily="34" charset="0"/>
              <a:cs typeface="Tahoma" pitchFamily="34" charset="0"/>
            </a:endParaRPr>
          </a:p>
          <a:p>
            <a:pPr>
              <a:buFont typeface="Wingdings" pitchFamily="2" charset="2"/>
              <a:buAutoNum type="arabicPeriod"/>
            </a:pPr>
            <a:r>
              <a:rPr lang="mk-MK" dirty="0" smtClean="0">
                <a:latin typeface="Tahoma" pitchFamily="34" charset="0"/>
                <a:cs typeface="Tahoma" pitchFamily="34" charset="0"/>
              </a:rPr>
              <a:t>Внатрешни корисници</a:t>
            </a:r>
          </a:p>
          <a:p>
            <a:endParaRPr lang="pt-PT" dirty="0" smtClean="0">
              <a:latin typeface="Tahoma" pitchFamily="34" charset="0"/>
              <a:cs typeface="Tahoma" pitchFamily="34" charset="0"/>
            </a:endParaRPr>
          </a:p>
          <a:p>
            <a:pPr>
              <a:buFont typeface="Wingdings" pitchFamily="2" charset="2"/>
              <a:buAutoNum type="arabicPeriod" startAt="2"/>
            </a:pPr>
            <a:r>
              <a:rPr lang="mk-MK" dirty="0" smtClean="0">
                <a:latin typeface="Tahoma" pitchFamily="34" charset="0"/>
                <a:cs typeface="Tahoma" pitchFamily="34" charset="0"/>
              </a:rPr>
              <a:t> Јавност</a:t>
            </a:r>
          </a:p>
          <a:p>
            <a:endParaRPr lang="mk-MK" dirty="0" smtClean="0">
              <a:solidFill>
                <a:schemeClr val="tx2">
                  <a:lumMod val="60000"/>
                  <a:lumOff val="40000"/>
                </a:schemeClr>
              </a:solidFill>
              <a:latin typeface="Tahoma" pitchFamily="34" charset="0"/>
              <a:cs typeface="Tahoma" pitchFamily="34" charset="0"/>
            </a:endParaRPr>
          </a:p>
          <a:p>
            <a:pPr lvl="1">
              <a:buFont typeface="Wingdings" pitchFamily="2" charset="2"/>
              <a:buChar char="ü"/>
            </a:pPr>
            <a:r>
              <a:rPr lang="mk-MK" sz="1600" dirty="0" smtClean="0">
                <a:solidFill>
                  <a:schemeClr val="tx2">
                    <a:lumMod val="60000"/>
                    <a:lumOff val="40000"/>
                  </a:schemeClr>
                </a:solidFill>
                <a:latin typeface="Tahoma" pitchFamily="34" charset="0"/>
                <a:cs typeface="Tahoma" pitchFamily="34" charset="0"/>
              </a:rPr>
              <a:t>Статистички прилог кон Кварталната информација на НБРМ (Билтен)</a:t>
            </a:r>
          </a:p>
          <a:p>
            <a:pPr lvl="1">
              <a:buFont typeface="Wingdings" pitchFamily="2" charset="2"/>
              <a:buChar char="ü"/>
            </a:pPr>
            <a:r>
              <a:rPr lang="mk-MK" sz="1600" dirty="0" smtClean="0">
                <a:solidFill>
                  <a:schemeClr val="tx2">
                    <a:lumMod val="60000"/>
                    <a:lumOff val="40000"/>
                  </a:schemeClr>
                </a:solidFill>
                <a:latin typeface="Tahoma" pitchFamily="34" charset="0"/>
                <a:cs typeface="Tahoma" pitchFamily="34" charset="0"/>
              </a:rPr>
              <a:t>Податоци јавно објавени на интернет страната на НБРМ</a:t>
            </a:r>
          </a:p>
          <a:p>
            <a:endParaRPr lang="mk-MK" dirty="0" smtClean="0">
              <a:latin typeface="Tahoma" pitchFamily="34" charset="0"/>
              <a:cs typeface="Tahoma" pitchFamily="34" charset="0"/>
            </a:endParaRPr>
          </a:p>
          <a:p>
            <a:endParaRPr lang="pt-PT" dirty="0" smtClean="0">
              <a:latin typeface="Tahoma" pitchFamily="34" charset="0"/>
              <a:cs typeface="Tahoma" pitchFamily="34" charset="0"/>
            </a:endParaRPr>
          </a:p>
          <a:p>
            <a:r>
              <a:rPr lang="mk-MK" dirty="0" smtClean="0">
                <a:latin typeface="Tahoma" pitchFamily="34" charset="0"/>
                <a:cs typeface="Tahoma" pitchFamily="34" charset="0"/>
              </a:rPr>
              <a:t>3. Институционални корисници </a:t>
            </a:r>
          </a:p>
          <a:p>
            <a:endParaRPr lang="mk-MK" dirty="0" smtClean="0">
              <a:solidFill>
                <a:schemeClr val="tx2">
                  <a:lumMod val="60000"/>
                  <a:lumOff val="40000"/>
                </a:schemeClr>
              </a:solidFill>
              <a:latin typeface="Tahoma" pitchFamily="34" charset="0"/>
              <a:cs typeface="Tahoma" pitchFamily="34" charset="0"/>
            </a:endParaRPr>
          </a:p>
          <a:p>
            <a:pPr lvl="1">
              <a:buFont typeface="Wingdings" pitchFamily="2" charset="2"/>
              <a:buChar char="ü"/>
            </a:pPr>
            <a:r>
              <a:rPr lang="mk-MK" sz="1600" dirty="0" smtClean="0">
                <a:solidFill>
                  <a:schemeClr val="tx2">
                    <a:lumMod val="60000"/>
                    <a:lumOff val="40000"/>
                  </a:schemeClr>
                </a:solidFill>
                <a:latin typeface="Tahoma" pitchFamily="34" charset="0"/>
                <a:cs typeface="Tahoma" pitchFamily="34" charset="0"/>
              </a:rPr>
              <a:t>Државен завод за статистика </a:t>
            </a:r>
          </a:p>
          <a:p>
            <a:pPr lvl="1">
              <a:buFont typeface="Wingdings" pitchFamily="2" charset="2"/>
              <a:buChar char="ü"/>
            </a:pPr>
            <a:r>
              <a:rPr lang="mk-MK" sz="1600" dirty="0" smtClean="0">
                <a:solidFill>
                  <a:schemeClr val="tx2">
                    <a:lumMod val="60000"/>
                    <a:lumOff val="40000"/>
                  </a:schemeClr>
                </a:solidFill>
                <a:latin typeface="Tahoma" pitchFamily="34" charset="0"/>
                <a:cs typeface="Tahoma" pitchFamily="34" charset="0"/>
              </a:rPr>
              <a:t>Меѓународни институции</a:t>
            </a:r>
          </a:p>
          <a:p>
            <a:pPr lvl="1">
              <a:buFont typeface="Wingdings" pitchFamily="2" charset="2"/>
              <a:buChar char="ü"/>
            </a:pPr>
            <a:r>
              <a:rPr lang="mk-MK" sz="1600" dirty="0" smtClean="0">
                <a:solidFill>
                  <a:schemeClr val="tx2">
                    <a:lumMod val="60000"/>
                    <a:lumOff val="40000"/>
                  </a:schemeClr>
                </a:solidFill>
                <a:latin typeface="Tahoma" pitchFamily="34" charset="0"/>
                <a:cs typeface="Tahoma" pitchFamily="34" charset="0"/>
              </a:rPr>
              <a:t>други </a:t>
            </a:r>
            <a:endParaRPr lang="pt-PT" sz="1600" dirty="0" smtClean="0">
              <a:solidFill>
                <a:schemeClr val="tx2">
                  <a:lumMod val="60000"/>
                  <a:lumOff val="40000"/>
                </a:schemeClr>
              </a:solidFill>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lang="mk-MK" kern="0" dirty="0" smtClean="0">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kumimoji="0" lang="mk-MK" sz="1800" b="0" i="0" u="none" strike="noStrike" kern="0" cap="none" spc="0" normalizeH="0" baseline="0" noProof="0" dirty="0" smtClean="0">
              <a:ln>
                <a:noFill/>
              </a:ln>
              <a:solidFill>
                <a:schemeClr val="dk1"/>
              </a:solidFill>
              <a:effectLst/>
              <a:uLnTx/>
              <a:uFillTx/>
              <a:latin typeface="Tahoma" pitchFamily="34" charset="0"/>
              <a:ea typeface="+mn-ea"/>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kumimoji="0" lang="mk-MK" sz="1800" b="0" i="0" u="none" strike="noStrike" kern="0" cap="none" spc="0" normalizeH="0" baseline="0" noProof="0" dirty="0" smtClean="0">
              <a:ln>
                <a:noFill/>
              </a:ln>
              <a:solidFill>
                <a:schemeClr val="dk1"/>
              </a:solidFill>
              <a:effectLst/>
              <a:uLnTx/>
              <a:uFillTx/>
              <a:latin typeface="Tahoma" pitchFamily="34" charset="0"/>
              <a:ea typeface="+mn-ea"/>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kumimoji="0" lang="mk-MK" sz="1800" b="0" i="0" u="none" strike="noStrike" kern="0" cap="none" spc="0" normalizeH="0" baseline="0" noProof="0" dirty="0" smtClean="0">
              <a:ln>
                <a:noFill/>
              </a:ln>
              <a:solidFill>
                <a:schemeClr val="dk1"/>
              </a:solidFill>
              <a:effectLst/>
              <a:uLnTx/>
              <a:uFillTx/>
              <a:latin typeface="Tahoma" pitchFamily="34" charset="0"/>
              <a:ea typeface="+mn-ea"/>
              <a:cs typeface="Tahoma" pitchFamily="34" charset="0"/>
            </a:endParaRPr>
          </a:p>
        </p:txBody>
      </p:sp>
      <p:sp>
        <p:nvSpPr>
          <p:cNvPr id="8" name="Rectangle 4"/>
          <p:cNvSpPr txBox="1">
            <a:spLocks noChangeArrowheads="1"/>
          </p:cNvSpPr>
          <p:nvPr/>
        </p:nvSpPr>
        <p:spPr bwMode="auto">
          <a:xfrm>
            <a:off x="152400" y="914400"/>
            <a:ext cx="8763000" cy="533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mk-MK" sz="3200" b="0" i="0" u="sng" strike="noStrike" kern="0" cap="none" spc="0" normalizeH="0" baseline="0" noProof="0" dirty="0" smtClean="0">
                <a:ln>
                  <a:noFill/>
                </a:ln>
                <a:solidFill>
                  <a:schemeClr val="tx2"/>
                </a:solidFill>
                <a:effectLst/>
                <a:uLnTx/>
                <a:uFillTx/>
                <a:latin typeface="Tahoma" pitchFamily="34" charset="0"/>
                <a:ea typeface="+mj-ea"/>
                <a:cs typeface="Tahoma" pitchFamily="34" charset="0"/>
              </a:rPr>
              <a:t>   </a:t>
            </a:r>
            <a:br>
              <a:rPr kumimoji="0" lang="mk-MK" sz="3200" b="0" i="0" u="sng" strike="noStrike" kern="0" cap="none" spc="0" normalizeH="0" baseline="0" noProof="0" dirty="0" smtClean="0">
                <a:ln>
                  <a:noFill/>
                </a:ln>
                <a:solidFill>
                  <a:schemeClr val="tx2"/>
                </a:solidFill>
                <a:effectLst/>
                <a:uLnTx/>
                <a:uFillTx/>
                <a:latin typeface="Tahoma" pitchFamily="34" charset="0"/>
                <a:ea typeface="+mj-ea"/>
                <a:cs typeface="Tahoma" pitchFamily="34" charset="0"/>
              </a:rPr>
            </a:br>
            <a:r>
              <a:rPr kumimoji="0" lang="mk-MK" sz="3200" b="0" i="0" u="sng" strike="noStrike" kern="0" cap="none" spc="0" normalizeH="0" baseline="0" noProof="0" dirty="0" smtClean="0">
                <a:ln>
                  <a:noFill/>
                </a:ln>
                <a:solidFill>
                  <a:schemeClr val="tx2"/>
                </a:solidFill>
                <a:effectLst/>
                <a:uLnTx/>
                <a:uFillTx/>
                <a:latin typeface="Tahoma" pitchFamily="34" charset="0"/>
                <a:ea typeface="+mj-ea"/>
                <a:cs typeface="Tahoma" pitchFamily="34" charset="0"/>
              </a:rPr>
              <a:t/>
            </a:r>
            <a:br>
              <a:rPr kumimoji="0" lang="mk-MK" sz="3200" b="0" i="0" u="sng" strike="noStrike" kern="0" cap="none" spc="0" normalizeH="0" baseline="0" noProof="0" dirty="0" smtClean="0">
                <a:ln>
                  <a:noFill/>
                </a:ln>
                <a:solidFill>
                  <a:schemeClr val="tx2"/>
                </a:solidFill>
                <a:effectLst/>
                <a:uLnTx/>
                <a:uFillTx/>
                <a:latin typeface="Tahoma" pitchFamily="34" charset="0"/>
                <a:ea typeface="+mj-ea"/>
                <a:cs typeface="Tahoma" pitchFamily="34" charset="0"/>
              </a:rPr>
            </a:br>
            <a:r>
              <a:rPr kumimoji="0" lang="mk-MK" sz="2400" b="1" i="0" u="none" strike="noStrike" kern="0" cap="none" spc="0" normalizeH="0" baseline="0" noProof="0" dirty="0" smtClean="0">
                <a:ln>
                  <a:noFill/>
                </a:ln>
                <a:solidFill>
                  <a:schemeClr val="tx2"/>
                </a:solidFill>
                <a:effectLst/>
                <a:uLnTx/>
                <a:uFillTx/>
                <a:latin typeface="Tahoma" pitchFamily="34" charset="0"/>
                <a:ea typeface="+mj-ea"/>
                <a:cs typeface="Tahoma" pitchFamily="34" charset="0"/>
              </a:rPr>
              <a:t>Статистика на каматни стапки – основна примена</a:t>
            </a:r>
            <a:r>
              <a:rPr kumimoji="0" lang="en-US" sz="2000" b="1" i="1" u="none" strike="noStrike" kern="0" cap="none" spc="0" normalizeH="0" baseline="0" noProof="0" dirty="0" smtClean="0">
                <a:ln>
                  <a:noFill/>
                </a:ln>
                <a:solidFill>
                  <a:schemeClr val="tx2"/>
                </a:solidFill>
                <a:effectLst/>
                <a:uLnTx/>
                <a:uFillTx/>
                <a:latin typeface="+mj-lt"/>
                <a:ea typeface="+mj-ea"/>
                <a:cs typeface="+mj-cs"/>
              </a:rPr>
              <a:t/>
            </a:r>
            <a:br>
              <a:rPr kumimoji="0" lang="en-US" sz="2000" b="1" i="1" u="none" strike="noStrike" kern="0" cap="none" spc="0" normalizeH="0" baseline="0" noProof="0" dirty="0" smtClean="0">
                <a:ln>
                  <a:noFill/>
                </a:ln>
                <a:solidFill>
                  <a:schemeClr val="tx2"/>
                </a:solidFill>
                <a:effectLst/>
                <a:uLnTx/>
                <a:uFillTx/>
                <a:latin typeface="+mj-lt"/>
                <a:ea typeface="+mj-ea"/>
                <a:cs typeface="+mj-cs"/>
              </a:rPr>
            </a:br>
            <a:r>
              <a:rPr kumimoji="0" lang="en-US" sz="3200" b="0" i="0" u="sng" strike="noStrike" kern="0" cap="none" spc="0" normalizeH="0" baseline="0" noProof="0" dirty="0" smtClean="0">
                <a:ln>
                  <a:noFill/>
                </a:ln>
                <a:solidFill>
                  <a:schemeClr val="tx2"/>
                </a:solidFill>
                <a:effectLst/>
                <a:uLnTx/>
                <a:uFillTx/>
                <a:latin typeface="Tahoma" pitchFamily="34" charset="0"/>
                <a:ea typeface="+mj-ea"/>
                <a:cs typeface="Tahoma" pitchFamily="34" charset="0"/>
              </a:rPr>
              <a:t/>
            </a:r>
            <a:br>
              <a:rPr kumimoji="0" lang="en-US" sz="3200" b="0" i="0" u="sng" strike="noStrike" kern="0" cap="none" spc="0" normalizeH="0" baseline="0" noProof="0" dirty="0" smtClean="0">
                <a:ln>
                  <a:noFill/>
                </a:ln>
                <a:solidFill>
                  <a:schemeClr val="tx2"/>
                </a:solidFill>
                <a:effectLst/>
                <a:uLnTx/>
                <a:uFillTx/>
                <a:latin typeface="Tahoma" pitchFamily="34" charset="0"/>
                <a:ea typeface="+mj-ea"/>
                <a:cs typeface="Tahoma" pitchFamily="34" charset="0"/>
              </a:rPr>
            </a:br>
            <a:endParaRPr kumimoji="0" lang="en-US" sz="3200" b="0" i="0" u="sng" strike="noStrike" kern="0" cap="none" spc="0" normalizeH="0" baseline="0" noProof="0" dirty="0" smtClean="0">
              <a:ln>
                <a:noFill/>
              </a:ln>
              <a:solidFill>
                <a:schemeClr val="tx2"/>
              </a:solidFill>
              <a:effectLst/>
              <a:uLnTx/>
              <a:uFillTx/>
              <a:latin typeface="Tahoma" pitchFamily="34" charset="0"/>
              <a:ea typeface="+mj-ea"/>
              <a:cs typeface="Tahoma"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5"/>
          <p:cNvSpPr>
            <a:spLocks noGrp="1" noChangeArrowheads="1"/>
          </p:cNvSpPr>
          <p:nvPr>
            <p:ph type="body" idx="1"/>
          </p:nvPr>
        </p:nvSpPr>
        <p:spPr>
          <a:xfrm>
            <a:off x="228600" y="1600200"/>
            <a:ext cx="8686800" cy="4876800"/>
          </a:xfrm>
        </p:spPr>
        <p:txBody>
          <a:bodyPr/>
          <a:lstStyle/>
          <a:p>
            <a:pPr algn="just">
              <a:buNone/>
            </a:pPr>
            <a:r>
              <a:rPr lang="mk-MK" sz="1600" dirty="0" smtClean="0">
                <a:latin typeface="Tahoma" pitchFamily="34" charset="0"/>
                <a:cs typeface="Tahoma" pitchFamily="34" charset="0"/>
              </a:rPr>
              <a:t>Во текот на 2013 година беа реализирани повеќе конкретни активности и тоа:</a:t>
            </a:r>
          </a:p>
          <a:p>
            <a:pPr lvl="0" algn="just">
              <a:buFont typeface="Wingdings" pitchFamily="2" charset="2"/>
              <a:buChar char="Ø"/>
            </a:pPr>
            <a:r>
              <a:rPr lang="mk-MK" sz="1500" smtClean="0">
                <a:solidFill>
                  <a:schemeClr val="tx2">
                    <a:lumMod val="60000"/>
                    <a:lumOff val="40000"/>
                  </a:schemeClr>
                </a:solidFill>
                <a:latin typeface="Tahoma" pitchFamily="34" charset="0"/>
                <a:cs typeface="Tahoma" pitchFamily="34" charset="0"/>
              </a:rPr>
              <a:t>Консултирање </a:t>
            </a:r>
            <a:r>
              <a:rPr lang="mk-MK" sz="1500" dirty="0" smtClean="0">
                <a:solidFill>
                  <a:schemeClr val="tx2">
                    <a:lumMod val="60000"/>
                    <a:lumOff val="40000"/>
                  </a:schemeClr>
                </a:solidFill>
                <a:latin typeface="Tahoma" pitchFamily="34" charset="0"/>
                <a:cs typeface="Tahoma" pitchFamily="34" charset="0"/>
              </a:rPr>
              <a:t>на регулативите и прирачникот за каматни стапки на ЕЦБ;</a:t>
            </a:r>
            <a:endParaRPr lang="en-US" sz="1500" dirty="0" smtClean="0">
              <a:solidFill>
                <a:schemeClr val="tx2">
                  <a:lumMod val="60000"/>
                  <a:lumOff val="40000"/>
                </a:schemeClr>
              </a:solidFill>
              <a:latin typeface="Tahoma" pitchFamily="34" charset="0"/>
              <a:cs typeface="Tahoma" pitchFamily="34" charset="0"/>
            </a:endParaRPr>
          </a:p>
          <a:p>
            <a:pPr lvl="0" algn="just">
              <a:buNone/>
            </a:pPr>
            <a:endParaRPr lang="en-US" sz="1500" dirty="0" smtClean="0">
              <a:solidFill>
                <a:schemeClr val="tx2">
                  <a:lumMod val="60000"/>
                  <a:lumOff val="40000"/>
                </a:schemeClr>
              </a:solidFill>
              <a:latin typeface="Tahoma" pitchFamily="34" charset="0"/>
              <a:cs typeface="Tahoma" pitchFamily="34" charset="0"/>
            </a:endParaRPr>
          </a:p>
          <a:p>
            <a:pPr lvl="0" algn="just">
              <a:buFont typeface="Wingdings" pitchFamily="2" charset="2"/>
              <a:buChar char="Ø"/>
            </a:pPr>
            <a:r>
              <a:rPr lang="mk-MK" sz="1500" dirty="0" smtClean="0">
                <a:solidFill>
                  <a:schemeClr val="tx2">
                    <a:lumMod val="60000"/>
                    <a:lumOff val="40000"/>
                  </a:schemeClr>
                </a:solidFill>
                <a:latin typeface="Tahoma" pitchFamily="34" charset="0"/>
                <a:cs typeface="Tahoma" pitchFamily="34" charset="0"/>
              </a:rPr>
              <a:t>Анализа на тековната пракса на земјите членки на ЕУ, преку објавените методологии и серии податоци на нивните интернет страници; </a:t>
            </a:r>
            <a:endParaRPr lang="en-US" sz="1500" dirty="0" smtClean="0">
              <a:solidFill>
                <a:schemeClr val="tx2">
                  <a:lumMod val="60000"/>
                  <a:lumOff val="40000"/>
                </a:schemeClr>
              </a:solidFill>
              <a:latin typeface="Tahoma" pitchFamily="34" charset="0"/>
              <a:cs typeface="Tahoma" pitchFamily="34" charset="0"/>
            </a:endParaRPr>
          </a:p>
          <a:p>
            <a:pPr lvl="0" algn="just">
              <a:buNone/>
            </a:pPr>
            <a:endParaRPr lang="en-US" sz="1500" dirty="0" smtClean="0">
              <a:solidFill>
                <a:schemeClr val="tx2">
                  <a:lumMod val="60000"/>
                  <a:lumOff val="40000"/>
                </a:schemeClr>
              </a:solidFill>
              <a:latin typeface="Tahoma" pitchFamily="34" charset="0"/>
              <a:cs typeface="Tahoma" pitchFamily="34" charset="0"/>
            </a:endParaRPr>
          </a:p>
          <a:p>
            <a:pPr lvl="0" algn="just">
              <a:buFont typeface="Wingdings" pitchFamily="2" charset="2"/>
              <a:buChar char="Ø"/>
            </a:pPr>
            <a:r>
              <a:rPr lang="mk-MK" sz="1500" dirty="0" smtClean="0">
                <a:solidFill>
                  <a:schemeClr val="tx2">
                    <a:lumMod val="60000"/>
                    <a:lumOff val="40000"/>
                  </a:schemeClr>
                </a:solidFill>
                <a:latin typeface="Tahoma" pitchFamily="34" charset="0"/>
                <a:cs typeface="Tahoma" pitchFamily="34" charset="0"/>
              </a:rPr>
              <a:t>Состаноци со експертите за монетарна статистика од Австриската централна банка;</a:t>
            </a:r>
            <a:endParaRPr lang="en-US" sz="1500" dirty="0" smtClean="0">
              <a:solidFill>
                <a:schemeClr val="tx2">
                  <a:lumMod val="60000"/>
                  <a:lumOff val="40000"/>
                </a:schemeClr>
              </a:solidFill>
              <a:latin typeface="Tahoma" pitchFamily="34" charset="0"/>
              <a:cs typeface="Tahoma" pitchFamily="34" charset="0"/>
            </a:endParaRPr>
          </a:p>
          <a:p>
            <a:pPr lvl="0" algn="just">
              <a:buNone/>
            </a:pPr>
            <a:endParaRPr lang="en-US" sz="1500" dirty="0" smtClean="0">
              <a:solidFill>
                <a:schemeClr val="tx2">
                  <a:lumMod val="60000"/>
                  <a:lumOff val="40000"/>
                </a:schemeClr>
              </a:solidFill>
              <a:latin typeface="Tahoma" pitchFamily="34" charset="0"/>
              <a:cs typeface="Tahoma" pitchFamily="34" charset="0"/>
            </a:endParaRPr>
          </a:p>
          <a:p>
            <a:pPr algn="just">
              <a:buFont typeface="Wingdings" pitchFamily="2" charset="2"/>
              <a:buChar char="Ø"/>
            </a:pPr>
            <a:r>
              <a:rPr lang="mk-MK" sz="1500" dirty="0" smtClean="0">
                <a:solidFill>
                  <a:schemeClr val="tx2">
                    <a:lumMod val="60000"/>
                    <a:lumOff val="40000"/>
                  </a:schemeClr>
                </a:solidFill>
                <a:latin typeface="Tahoma" pitchFamily="34" charset="0"/>
                <a:cs typeface="Tahoma" pitchFamily="34" charset="0"/>
              </a:rPr>
              <a:t>Консултативни состаноци со ИТ експерти - изнаоѓање на оптимално апликативно решение за прибирање на податоците;</a:t>
            </a:r>
            <a:endParaRPr lang="en-US" sz="1500" dirty="0" smtClean="0">
              <a:solidFill>
                <a:schemeClr val="tx2">
                  <a:lumMod val="60000"/>
                  <a:lumOff val="40000"/>
                </a:schemeClr>
              </a:solidFill>
              <a:latin typeface="Tahoma" pitchFamily="34" charset="0"/>
              <a:cs typeface="Tahoma" pitchFamily="34" charset="0"/>
            </a:endParaRPr>
          </a:p>
          <a:p>
            <a:pPr algn="just">
              <a:buNone/>
            </a:pPr>
            <a:endParaRPr lang="mk-MK" sz="1500" dirty="0" smtClean="0">
              <a:solidFill>
                <a:schemeClr val="tx2">
                  <a:lumMod val="60000"/>
                  <a:lumOff val="40000"/>
                </a:schemeClr>
              </a:solidFill>
              <a:latin typeface="Tahoma" pitchFamily="34" charset="0"/>
              <a:cs typeface="Tahoma" pitchFamily="34" charset="0"/>
            </a:endParaRPr>
          </a:p>
          <a:p>
            <a:pPr algn="just">
              <a:buFont typeface="Wingdings" pitchFamily="2" charset="2"/>
              <a:buChar char="Ø"/>
            </a:pPr>
            <a:r>
              <a:rPr lang="mk-MK" sz="1500" dirty="0" smtClean="0">
                <a:solidFill>
                  <a:schemeClr val="tx2">
                    <a:lumMod val="60000"/>
                    <a:lumOff val="40000"/>
                  </a:schemeClr>
                </a:solidFill>
                <a:latin typeface="Tahoma" pitchFamily="34" charset="0"/>
                <a:cs typeface="Tahoma" pitchFamily="34" charset="0"/>
              </a:rPr>
              <a:t>Состаноци со други дирекции на НБРМ кои прибираат податоци од банките и штедилниците  - дали може да се избегне дуплирање на известувањето;</a:t>
            </a:r>
            <a:endParaRPr lang="en-US" sz="1500" dirty="0" smtClean="0">
              <a:solidFill>
                <a:schemeClr val="tx2">
                  <a:lumMod val="60000"/>
                  <a:lumOff val="40000"/>
                </a:schemeClr>
              </a:solidFill>
              <a:latin typeface="Tahoma" pitchFamily="34" charset="0"/>
              <a:cs typeface="Tahoma" pitchFamily="34" charset="0"/>
            </a:endParaRPr>
          </a:p>
          <a:p>
            <a:pPr algn="just">
              <a:buNone/>
            </a:pPr>
            <a:endParaRPr lang="mk-MK" sz="1500" dirty="0" smtClean="0">
              <a:solidFill>
                <a:schemeClr val="tx2">
                  <a:lumMod val="60000"/>
                  <a:lumOff val="40000"/>
                </a:schemeClr>
              </a:solidFill>
              <a:latin typeface="Tahoma" pitchFamily="34" charset="0"/>
              <a:cs typeface="Tahoma" pitchFamily="34" charset="0"/>
            </a:endParaRPr>
          </a:p>
          <a:p>
            <a:pPr algn="just">
              <a:buFont typeface="Wingdings" pitchFamily="2" charset="2"/>
              <a:buChar char="Ø"/>
            </a:pPr>
            <a:r>
              <a:rPr lang="mk-MK" sz="1500" dirty="0" smtClean="0">
                <a:solidFill>
                  <a:schemeClr val="tx2">
                    <a:lumMod val="60000"/>
                    <a:lumOff val="40000"/>
                  </a:schemeClr>
                </a:solidFill>
                <a:latin typeface="Tahoma" pitchFamily="34" charset="0"/>
                <a:cs typeface="Tahoma" pitchFamily="34" charset="0"/>
              </a:rPr>
              <a:t>Изработка на предлог обрасци за каматни стапки целосно прилагодени кон регулативите на ЕЦБ и</a:t>
            </a:r>
            <a:endParaRPr lang="en-US" sz="1500" dirty="0" smtClean="0">
              <a:solidFill>
                <a:schemeClr val="tx2">
                  <a:lumMod val="60000"/>
                  <a:lumOff val="40000"/>
                </a:schemeClr>
              </a:solidFill>
              <a:latin typeface="Tahoma" pitchFamily="34" charset="0"/>
              <a:cs typeface="Tahoma" pitchFamily="34" charset="0"/>
            </a:endParaRPr>
          </a:p>
          <a:p>
            <a:pPr algn="just">
              <a:buFont typeface="Wingdings" pitchFamily="2" charset="2"/>
              <a:buChar char="Ø"/>
            </a:pPr>
            <a:endParaRPr lang="mk-MK" sz="1500" dirty="0" smtClean="0">
              <a:solidFill>
                <a:schemeClr val="tx2">
                  <a:lumMod val="60000"/>
                  <a:lumOff val="40000"/>
                </a:schemeClr>
              </a:solidFill>
              <a:latin typeface="Tahoma" pitchFamily="34" charset="0"/>
              <a:cs typeface="Tahoma" pitchFamily="34" charset="0"/>
            </a:endParaRPr>
          </a:p>
          <a:p>
            <a:pPr algn="just">
              <a:buFont typeface="Wingdings" pitchFamily="2" charset="2"/>
              <a:buChar char="Ø"/>
            </a:pPr>
            <a:r>
              <a:rPr lang="mk-MK" sz="1500" dirty="0" smtClean="0">
                <a:solidFill>
                  <a:schemeClr val="tx2">
                    <a:lumMod val="60000"/>
                    <a:lumOff val="40000"/>
                  </a:schemeClr>
                </a:solidFill>
                <a:latin typeface="Tahoma" pitchFamily="34" charset="0"/>
                <a:cs typeface="Tahoma" pitchFamily="34" charset="0"/>
              </a:rPr>
              <a:t>Подготовка на подзаконска регулатива. </a:t>
            </a:r>
            <a:endParaRPr lang="en-US" sz="1500" dirty="0" smtClean="0">
              <a:solidFill>
                <a:schemeClr val="tx2">
                  <a:lumMod val="60000"/>
                  <a:lumOff val="40000"/>
                </a:schemeClr>
              </a:solidFill>
              <a:latin typeface="Tahoma" pitchFamily="34" charset="0"/>
              <a:cs typeface="Tahoma" pitchFamily="34" charset="0"/>
            </a:endParaRPr>
          </a:p>
          <a:p>
            <a:pPr lvl="0">
              <a:buNone/>
            </a:pPr>
            <a:endParaRPr lang="en-US" sz="1600" dirty="0" smtClean="0">
              <a:latin typeface="Tahoma" pitchFamily="34" charset="0"/>
              <a:cs typeface="Tahoma" pitchFamily="34" charset="0"/>
            </a:endParaRPr>
          </a:p>
          <a:p>
            <a:pPr algn="just" eaLnBrk="1" hangingPunct="1">
              <a:lnSpc>
                <a:spcPct val="80000"/>
              </a:lnSpc>
              <a:buClr>
                <a:srgbClr val="F2B300"/>
              </a:buClr>
              <a:buNone/>
            </a:pPr>
            <a:endParaRPr lang="en-US" sz="1600" dirty="0" smtClean="0">
              <a:latin typeface="Tahoma" pitchFamily="34" charset="0"/>
              <a:cs typeface="Tahoma" pitchFamily="34" charset="0"/>
            </a:endParaRPr>
          </a:p>
          <a:p>
            <a:pPr algn="just" eaLnBrk="1" hangingPunct="1">
              <a:lnSpc>
                <a:spcPct val="80000"/>
              </a:lnSpc>
              <a:buClr>
                <a:srgbClr val="F2B300"/>
              </a:buClr>
              <a:buFont typeface="Wingdings" pitchFamily="2" charset="2"/>
              <a:buChar char="§"/>
            </a:pPr>
            <a:endParaRPr lang="mk-MK" sz="2400" dirty="0" smtClean="0"/>
          </a:p>
          <a:p>
            <a:pPr algn="just" eaLnBrk="1" hangingPunct="1">
              <a:lnSpc>
                <a:spcPct val="80000"/>
              </a:lnSpc>
              <a:buClr>
                <a:srgbClr val="F2B300"/>
              </a:buClr>
              <a:buFont typeface="Wingdings" pitchFamily="2" charset="2"/>
              <a:buChar char="§"/>
            </a:pPr>
            <a:endParaRPr lang="mk-MK" sz="2400" dirty="0" smtClean="0">
              <a:latin typeface="Tahoma" pitchFamily="34" charset="0"/>
              <a:ea typeface="Tahoma" pitchFamily="34" charset="0"/>
              <a:cs typeface="Tahoma" pitchFamily="34" charset="0"/>
            </a:endParaRPr>
          </a:p>
          <a:p>
            <a:pPr algn="just" eaLnBrk="1" hangingPunct="1">
              <a:lnSpc>
                <a:spcPct val="80000"/>
              </a:lnSpc>
              <a:buClr>
                <a:srgbClr val="F2B300"/>
              </a:buClr>
              <a:buNone/>
            </a:pPr>
            <a:endParaRPr lang="mk-MK" sz="2400" dirty="0" smtClean="0"/>
          </a:p>
        </p:txBody>
      </p:sp>
      <p:sp>
        <p:nvSpPr>
          <p:cNvPr id="3076" name="Slide Number Placeholder 3"/>
          <p:cNvSpPr>
            <a:spLocks noGrp="1"/>
          </p:cNvSpPr>
          <p:nvPr>
            <p:ph type="sldNum" sz="quarter" idx="12"/>
          </p:nvPr>
        </p:nvSpPr>
        <p:spPr>
          <a:xfrm>
            <a:off x="6629400" y="6477000"/>
            <a:ext cx="2133600" cy="476250"/>
          </a:xfrm>
          <a:noFill/>
        </p:spPr>
        <p:txBody>
          <a:bodyPr/>
          <a:lstStyle/>
          <a:p>
            <a:fld id="{F15B87A0-B3BA-4061-A146-956C3B0F9912}" type="slidenum">
              <a:rPr lang="en-US" smtClean="0"/>
              <a:pPr/>
              <a:t>6</a:t>
            </a:fld>
            <a:endParaRPr lang="en-US" dirty="0" smtClean="0"/>
          </a:p>
        </p:txBody>
      </p:sp>
      <p:sp>
        <p:nvSpPr>
          <p:cNvPr id="5" name="Rectangle 4"/>
          <p:cNvSpPr txBox="1">
            <a:spLocks noChangeArrowheads="1"/>
          </p:cNvSpPr>
          <p:nvPr/>
        </p:nvSpPr>
        <p:spPr bwMode="auto">
          <a:xfrm>
            <a:off x="228600" y="762000"/>
            <a:ext cx="86868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a:defRPr/>
            </a:pPr>
            <a:r>
              <a:rPr lang="mk-MK" sz="2200" b="1" kern="0" dirty="0" smtClean="0">
                <a:solidFill>
                  <a:schemeClr val="tx2"/>
                </a:solidFill>
                <a:latin typeface="Tahoma" pitchFamily="34" charset="0"/>
                <a:ea typeface="+mj-ea"/>
                <a:cs typeface="Tahoma" pitchFamily="34" charset="0"/>
              </a:rPr>
              <a:t>Спроведени активности за имплементирање на нови обрасци за каматните стапки</a:t>
            </a:r>
            <a:endParaRPr kumimoji="0" lang="en-US" sz="2200" b="1" i="0" strike="noStrike" kern="0" cap="none" spc="0" normalizeH="0" baseline="0" noProof="0" dirty="0" smtClean="0">
              <a:ln>
                <a:noFill/>
              </a:ln>
              <a:solidFill>
                <a:schemeClr val="tx2"/>
              </a:solidFill>
              <a:effectLst/>
              <a:uLnTx/>
              <a:uFillTx/>
              <a:latin typeface="Tahoma" pitchFamily="34" charset="0"/>
              <a:ea typeface="+mj-ea"/>
              <a:cs typeface="Tahoma" pitchFamily="34" charset="0"/>
            </a:endParaRPr>
          </a:p>
        </p:txBody>
      </p:sp>
      <p:sp>
        <p:nvSpPr>
          <p:cNvPr id="7" name="Footer Placeholder 4"/>
          <p:cNvSpPr>
            <a:spLocks noGrp="1"/>
          </p:cNvSpPr>
          <p:nvPr>
            <p:ph type="ftr" sz="quarter" idx="11"/>
          </p:nvPr>
        </p:nvSpPr>
        <p:spPr>
          <a:xfrm>
            <a:off x="762000" y="6537325"/>
            <a:ext cx="7543800" cy="320675"/>
          </a:xfrm>
        </p:spPr>
        <p:txBody>
          <a:bodyPr/>
          <a:lstStyle/>
          <a:p>
            <a:pPr>
              <a:defRPr/>
            </a:pPr>
            <a:r>
              <a:rPr lang="ru-RU" sz="1100" i="1" dirty="0" smtClean="0">
                <a:solidFill>
                  <a:srgbClr val="FF0000"/>
                </a:solidFill>
                <a:latin typeface="Tahoma" pitchFamily="34" charset="0"/>
                <a:cs typeface="Tahoma" pitchFamily="34" charset="0"/>
              </a:rPr>
              <a:t>Статистика на каматни стапки на останати депозитни институции</a:t>
            </a:r>
            <a:endParaRPr lang="en-US" sz="1100" i="1" dirty="0">
              <a:solidFill>
                <a:srgbClr val="FF00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152400" y="914400"/>
            <a:ext cx="8991600" cy="533400"/>
          </a:xfrm>
          <a:noFill/>
        </p:spPr>
        <p:txBody>
          <a:bodyPr/>
          <a:lstStyle/>
          <a:p>
            <a:pPr eaLnBrk="1" hangingPunct="1"/>
            <a:r>
              <a:rPr lang="mk-MK" sz="3200" u="sng" dirty="0" smtClean="0">
                <a:latin typeface="Tahoma" pitchFamily="34" charset="0"/>
                <a:cs typeface="Tahoma" pitchFamily="34" charset="0"/>
              </a:rPr>
              <a:t>   </a:t>
            </a:r>
            <a:br>
              <a:rPr lang="mk-MK" sz="3200" u="sng" dirty="0" smtClean="0">
                <a:latin typeface="Tahoma" pitchFamily="34" charset="0"/>
                <a:cs typeface="Tahoma" pitchFamily="34" charset="0"/>
              </a:rPr>
            </a:br>
            <a:r>
              <a:rPr lang="mk-MK" sz="3200" u="sng" dirty="0" smtClean="0">
                <a:latin typeface="Tahoma" pitchFamily="34" charset="0"/>
                <a:cs typeface="Tahoma" pitchFamily="34" charset="0"/>
              </a:rPr>
              <a:t/>
            </a:r>
            <a:br>
              <a:rPr lang="mk-MK" sz="3200" u="sng" dirty="0" smtClean="0">
                <a:latin typeface="Tahoma" pitchFamily="34" charset="0"/>
                <a:cs typeface="Tahoma" pitchFamily="34" charset="0"/>
              </a:rPr>
            </a:br>
            <a:r>
              <a:rPr lang="mk-MK" sz="2400" b="1" dirty="0" smtClean="0">
                <a:solidFill>
                  <a:schemeClr val="accent2"/>
                </a:solidFill>
                <a:latin typeface="Tahoma" pitchFamily="34" charset="0"/>
                <a:cs typeface="Tahoma" pitchFamily="34" charset="0"/>
              </a:rPr>
              <a:t>Правна и методолошка рамка </a:t>
            </a:r>
            <a:r>
              <a:rPr lang="en-US" sz="2000" b="1" i="1" dirty="0" smtClean="0"/>
              <a:t/>
            </a:r>
            <a:br>
              <a:rPr lang="en-US" sz="2000" b="1" i="1" dirty="0" smtClean="0"/>
            </a:br>
            <a:r>
              <a:rPr lang="en-US" sz="3200" u="sng" dirty="0" smtClean="0">
                <a:latin typeface="Tahoma" pitchFamily="34" charset="0"/>
                <a:cs typeface="Tahoma" pitchFamily="34" charset="0"/>
              </a:rPr>
              <a:t/>
            </a:r>
            <a:br>
              <a:rPr lang="en-US" sz="3200" u="sng" dirty="0" smtClean="0">
                <a:latin typeface="Tahoma" pitchFamily="34" charset="0"/>
                <a:cs typeface="Tahoma" pitchFamily="34" charset="0"/>
              </a:rPr>
            </a:br>
            <a:endParaRPr lang="en-US" sz="3200" u="sng" dirty="0" smtClean="0">
              <a:latin typeface="Tahoma" pitchFamily="34" charset="0"/>
              <a:cs typeface="Tahoma" pitchFamily="34" charset="0"/>
            </a:endParaRPr>
          </a:p>
        </p:txBody>
      </p:sp>
      <p:sp>
        <p:nvSpPr>
          <p:cNvPr id="3075" name="Rectangle 5"/>
          <p:cNvSpPr>
            <a:spLocks noGrp="1" noChangeArrowheads="1"/>
          </p:cNvSpPr>
          <p:nvPr>
            <p:ph type="body" idx="1"/>
          </p:nvPr>
        </p:nvSpPr>
        <p:spPr>
          <a:xfrm>
            <a:off x="533400" y="1447800"/>
            <a:ext cx="8001000" cy="533400"/>
          </a:xfrm>
          <a:ln/>
        </p:spPr>
        <p:style>
          <a:lnRef idx="1">
            <a:schemeClr val="dk1"/>
          </a:lnRef>
          <a:fillRef idx="1002">
            <a:schemeClr val="lt1"/>
          </a:fillRef>
          <a:effectRef idx="1">
            <a:schemeClr val="dk1"/>
          </a:effectRef>
          <a:fontRef idx="minor">
            <a:schemeClr val="dk1"/>
          </a:fontRef>
        </p:style>
        <p:txBody>
          <a:bodyPr/>
          <a:lstStyle/>
          <a:p>
            <a:pPr algn="just" eaLnBrk="1" hangingPunct="1">
              <a:lnSpc>
                <a:spcPct val="80000"/>
              </a:lnSpc>
              <a:buClr>
                <a:srgbClr val="F2B300"/>
              </a:buClr>
              <a:buNone/>
            </a:pPr>
            <a:r>
              <a:rPr lang="mk-MK" sz="1800" dirty="0" smtClean="0">
                <a:latin typeface="Tahoma" pitchFamily="34" charset="0"/>
                <a:cs typeface="Tahoma" pitchFamily="34" charset="0"/>
              </a:rPr>
              <a:t>	</a:t>
            </a:r>
            <a:r>
              <a:rPr lang="mk-MK" sz="1600" dirty="0" smtClean="0">
                <a:latin typeface="Tahoma" pitchFamily="34" charset="0"/>
                <a:cs typeface="Tahoma" pitchFamily="34" charset="0"/>
              </a:rPr>
              <a:t>Останатите депозитни институции (банки и штедилници) за потребите на статистиката на каматни стапки до НБРМ известуваат статистички податоци: </a:t>
            </a:r>
          </a:p>
        </p:txBody>
      </p:sp>
      <p:sp>
        <p:nvSpPr>
          <p:cNvPr id="3076" name="Slide Number Placeholder 3"/>
          <p:cNvSpPr>
            <a:spLocks noGrp="1"/>
          </p:cNvSpPr>
          <p:nvPr>
            <p:ph type="sldNum" sz="quarter" idx="12"/>
          </p:nvPr>
        </p:nvSpPr>
        <p:spPr>
          <a:xfrm>
            <a:off x="6553200" y="6400799"/>
            <a:ext cx="2133600" cy="320675"/>
          </a:xfrm>
          <a:noFill/>
        </p:spPr>
        <p:txBody>
          <a:bodyPr/>
          <a:lstStyle/>
          <a:p>
            <a:fld id="{F15B87A0-B3BA-4061-A146-956C3B0F9912}" type="slidenum">
              <a:rPr lang="en-US" smtClean="0"/>
              <a:pPr/>
              <a:t>7</a:t>
            </a:fld>
            <a:endParaRPr lang="en-US" dirty="0" smtClean="0"/>
          </a:p>
        </p:txBody>
      </p:sp>
      <p:sp>
        <p:nvSpPr>
          <p:cNvPr id="5" name="Footer Placeholder 4"/>
          <p:cNvSpPr>
            <a:spLocks noGrp="1"/>
          </p:cNvSpPr>
          <p:nvPr>
            <p:ph type="ftr" sz="quarter" idx="11"/>
          </p:nvPr>
        </p:nvSpPr>
        <p:spPr>
          <a:xfrm>
            <a:off x="762000" y="6400799"/>
            <a:ext cx="7543800" cy="320675"/>
          </a:xfrm>
        </p:spPr>
        <p:txBody>
          <a:bodyPr/>
          <a:lstStyle/>
          <a:p>
            <a:pPr>
              <a:defRPr/>
            </a:pPr>
            <a:r>
              <a:rPr lang="ru-RU" sz="1100" i="1" dirty="0" smtClean="0">
                <a:solidFill>
                  <a:srgbClr val="FF0000"/>
                </a:solidFill>
                <a:latin typeface="Tahoma" pitchFamily="34" charset="0"/>
                <a:cs typeface="Tahoma" pitchFamily="34" charset="0"/>
              </a:rPr>
              <a:t>Статистика на каматни стапки на останати депозитни институции</a:t>
            </a:r>
            <a:endParaRPr lang="en-US" sz="1100" i="1" dirty="0">
              <a:solidFill>
                <a:srgbClr val="FF0000"/>
              </a:solidFill>
              <a:latin typeface="Tahoma" pitchFamily="34" charset="0"/>
              <a:cs typeface="Tahoma" pitchFamily="34" charset="0"/>
            </a:endParaRPr>
          </a:p>
        </p:txBody>
      </p:sp>
      <p:sp>
        <p:nvSpPr>
          <p:cNvPr id="8" name="Rectangle 5"/>
          <p:cNvSpPr txBox="1">
            <a:spLocks noChangeArrowheads="1"/>
          </p:cNvSpPr>
          <p:nvPr/>
        </p:nvSpPr>
        <p:spPr bwMode="auto">
          <a:xfrm>
            <a:off x="838200" y="4191000"/>
            <a:ext cx="8001000" cy="1828800"/>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t" anchorCtr="0" compatLnSpc="1">
            <a:prstTxWarp prst="textNoShape">
              <a:avLst/>
            </a:prstTxWarp>
          </a:bodyPr>
          <a:lstStyle/>
          <a:p>
            <a:pPr marL="342900" lvl="0" indent="-342900" algn="just">
              <a:lnSpc>
                <a:spcPct val="80000"/>
              </a:lnSpc>
              <a:spcBef>
                <a:spcPct val="20000"/>
              </a:spcBef>
              <a:buClr>
                <a:srgbClr val="F2B300"/>
              </a:buClr>
              <a:defRPr/>
            </a:pPr>
            <a:r>
              <a:rPr kumimoji="0" lang="mk-MK" sz="1500" b="0" i="0" u="none" strike="noStrike" kern="0" cap="none" spc="0" normalizeH="0" baseline="0" noProof="0" dirty="0" smtClean="0">
                <a:ln>
                  <a:noFill/>
                </a:ln>
                <a:solidFill>
                  <a:schemeClr val="dk1"/>
                </a:solidFill>
                <a:effectLst/>
                <a:uLnTx/>
                <a:uFillTx/>
                <a:latin typeface="Tahoma" pitchFamily="34" charset="0"/>
                <a:ea typeface="+mn-ea"/>
                <a:cs typeface="Tahoma" pitchFamily="34" charset="0"/>
              </a:rPr>
              <a:t>	за </a:t>
            </a:r>
            <a:r>
              <a:rPr kumimoji="0" lang="mk-MK" sz="1500" b="1" i="0" u="none" strike="noStrike" kern="0" cap="none" spc="0" normalizeH="0" baseline="0" noProof="0" dirty="0" err="1" smtClean="0">
                <a:ln>
                  <a:noFill/>
                </a:ln>
                <a:solidFill>
                  <a:schemeClr val="tx2">
                    <a:lumMod val="60000"/>
                    <a:lumOff val="40000"/>
                  </a:schemeClr>
                </a:solidFill>
                <a:effectLst/>
                <a:uLnTx/>
                <a:uFillTx/>
                <a:latin typeface="Tahoma" pitchFamily="34" charset="0"/>
                <a:ea typeface="+mn-ea"/>
                <a:cs typeface="Tahoma" pitchFamily="34" charset="0"/>
              </a:rPr>
              <a:t>новот</a:t>
            </a:r>
            <a:r>
              <a:rPr lang="mk-MK" sz="1500" b="1" kern="0" dirty="0" smtClean="0">
                <a:solidFill>
                  <a:schemeClr val="tx2">
                    <a:lumMod val="60000"/>
                    <a:lumOff val="40000"/>
                  </a:schemeClr>
                </a:solidFill>
                <a:latin typeface="Tahoma" pitchFamily="34" charset="0"/>
                <a:cs typeface="Tahoma" pitchFamily="34" charset="0"/>
              </a:rPr>
              <a:t>о известување </a:t>
            </a:r>
            <a:r>
              <a:rPr lang="mk-MK" sz="1500" kern="0" dirty="0" smtClean="0">
                <a:latin typeface="Tahoma" pitchFamily="34" charset="0"/>
                <a:cs typeface="Tahoma" pitchFamily="34" charset="0"/>
              </a:rPr>
              <a:t>согласно следниве пропишани </a:t>
            </a:r>
            <a:r>
              <a:rPr lang="mk-MK" sz="1500" kern="0" dirty="0" err="1" smtClean="0">
                <a:latin typeface="Tahoma" pitchFamily="34" charset="0"/>
                <a:cs typeface="Tahoma" pitchFamily="34" charset="0"/>
              </a:rPr>
              <a:t>подзаконски</a:t>
            </a:r>
            <a:r>
              <a:rPr lang="mk-MK" sz="1500" kern="0" dirty="0" smtClean="0">
                <a:latin typeface="Tahoma" pitchFamily="34" charset="0"/>
                <a:cs typeface="Tahoma" pitchFamily="34" charset="0"/>
              </a:rPr>
              <a:t> </a:t>
            </a:r>
            <a:r>
              <a:rPr lang="mk-MK" sz="1500" kern="0" dirty="0" smtClean="0">
                <a:latin typeface="Tahoma" pitchFamily="34" charset="0"/>
                <a:cs typeface="Tahoma" pitchFamily="34" charset="0"/>
              </a:rPr>
              <a:t>акти</a:t>
            </a:r>
            <a:r>
              <a:rPr lang="mk-MK" sz="1500" kern="0" dirty="0" smtClean="0">
                <a:latin typeface="Tahoma" pitchFamily="34" charset="0"/>
                <a:cs typeface="Tahoma" pitchFamily="34" charset="0"/>
              </a:rPr>
              <a:t>:</a:t>
            </a:r>
            <a:endParaRPr lang="mk-MK" sz="1500" kern="0" dirty="0" smtClean="0">
              <a:latin typeface="Tahoma" pitchFamily="34" charset="0"/>
              <a:cs typeface="Tahoma" pitchFamily="34" charset="0"/>
            </a:endParaRPr>
          </a:p>
          <a:p>
            <a:pPr marL="342900" indent="-342900" algn="just"/>
            <a:r>
              <a:rPr lang="mk-MK" sz="1500" dirty="0" smtClean="0">
                <a:latin typeface="Tahoma" pitchFamily="34" charset="0"/>
                <a:cs typeface="Tahoma" pitchFamily="34" charset="0"/>
              </a:rPr>
              <a:t>	</a:t>
            </a:r>
          </a:p>
          <a:p>
            <a:pPr marL="342900" indent="-342900" algn="just"/>
            <a:r>
              <a:rPr lang="mk-MK" sz="1500" dirty="0" smtClean="0">
                <a:latin typeface="Tahoma" pitchFamily="34" charset="0"/>
                <a:cs typeface="Tahoma" pitchFamily="34" charset="0"/>
              </a:rPr>
              <a:t>	1. </a:t>
            </a:r>
            <a:r>
              <a:rPr lang="ru-RU" sz="1500" dirty="0" smtClean="0">
                <a:latin typeface="Tahoma" pitchFamily="34" charset="0"/>
                <a:cs typeface="Tahoma" pitchFamily="34" charset="0"/>
              </a:rPr>
              <a:t>ОДЛУКА за </a:t>
            </a:r>
            <a:r>
              <a:rPr lang="ru-RU" sz="1500" dirty="0" smtClean="0">
                <a:latin typeface="Tahoma" pitchFamily="34" charset="0"/>
                <a:cs typeface="Tahoma" pitchFamily="34" charset="0"/>
              </a:rPr>
              <a:t>известување за пондерираните каматни стапки на дадени кредити и на примени </a:t>
            </a:r>
            <a:r>
              <a:rPr lang="ru-RU" sz="1500" dirty="0" smtClean="0">
                <a:latin typeface="Tahoma" pitchFamily="34" charset="0"/>
                <a:cs typeface="Tahoma" pitchFamily="34" charset="0"/>
              </a:rPr>
              <a:t>депозити </a:t>
            </a:r>
            <a:r>
              <a:rPr lang="ru-RU" sz="1600" dirty="0" smtClean="0"/>
              <a:t>(„Службен весник на Република Македонија“ бр.166/13)</a:t>
            </a:r>
            <a:endParaRPr lang="mk-MK" sz="1500" dirty="0" smtClean="0">
              <a:latin typeface="Tahoma" pitchFamily="34" charset="0"/>
              <a:cs typeface="Tahoma" pitchFamily="34" charset="0"/>
            </a:endParaRPr>
          </a:p>
          <a:p>
            <a:pPr marL="342900" indent="-342900" algn="just"/>
            <a:r>
              <a:rPr lang="mk-MK" sz="1500" dirty="0" smtClean="0">
                <a:latin typeface="Tahoma" pitchFamily="34" charset="0"/>
                <a:cs typeface="Tahoma" pitchFamily="34" charset="0"/>
              </a:rPr>
              <a:t>	</a:t>
            </a:r>
          </a:p>
          <a:p>
            <a:pPr marL="342900" indent="-342900" algn="just"/>
            <a:r>
              <a:rPr lang="mk-MK" sz="1500" dirty="0" smtClean="0">
                <a:latin typeface="Tahoma" pitchFamily="34" charset="0"/>
                <a:cs typeface="Tahoma" pitchFamily="34" charset="0"/>
              </a:rPr>
              <a:t>	2</a:t>
            </a:r>
            <a:r>
              <a:rPr lang="mk-MK" sz="1500" dirty="0" smtClean="0">
                <a:latin typeface="Tahoma" pitchFamily="34" charset="0"/>
                <a:cs typeface="Tahoma" pitchFamily="34" charset="0"/>
              </a:rPr>
              <a:t>. </a:t>
            </a:r>
            <a:r>
              <a:rPr lang="ru-RU" sz="1500" dirty="0" smtClean="0">
                <a:latin typeface="Tahoma" pitchFamily="34" charset="0"/>
                <a:cs typeface="Tahoma" pitchFamily="34" charset="0"/>
              </a:rPr>
              <a:t>УПАТСТВО за </a:t>
            </a:r>
            <a:r>
              <a:rPr lang="ru-RU" sz="1500" dirty="0" smtClean="0">
                <a:latin typeface="Tahoma" pitchFamily="34" charset="0"/>
                <a:cs typeface="Tahoma" pitchFamily="34" charset="0"/>
              </a:rPr>
              <a:t>начинот, формата и обрасците за известување за податоците за</a:t>
            </a:r>
          </a:p>
          <a:p>
            <a:pPr marL="342900" indent="-342900" algn="just"/>
            <a:r>
              <a:rPr lang="ru-RU" sz="1500" dirty="0" smtClean="0">
                <a:latin typeface="Tahoma" pitchFamily="34" charset="0"/>
                <a:cs typeface="Tahoma" pitchFamily="34" charset="0"/>
              </a:rPr>
              <a:t>пондерираните каматни стапки на дадените кредити и на примените </a:t>
            </a:r>
            <a:r>
              <a:rPr lang="ru-RU" sz="1500" dirty="0" smtClean="0">
                <a:latin typeface="Tahoma" pitchFamily="34" charset="0"/>
                <a:cs typeface="Tahoma" pitchFamily="34" charset="0"/>
              </a:rPr>
              <a:t>депозити (“</a:t>
            </a:r>
            <a:r>
              <a:rPr lang="ru-RU" sz="1500" dirty="0" smtClean="0">
                <a:latin typeface="Tahoma" pitchFamily="34" charset="0"/>
                <a:cs typeface="Tahoma" pitchFamily="34" charset="0"/>
              </a:rPr>
              <a:t>Службен весник на Република Македонија” бр. 186/13</a:t>
            </a:r>
            <a:r>
              <a:rPr lang="ru-RU" sz="1500" dirty="0" smtClean="0">
                <a:latin typeface="Tahoma" pitchFamily="34" charset="0"/>
                <a:cs typeface="Tahoma" pitchFamily="34" charset="0"/>
              </a:rPr>
              <a:t>)</a:t>
            </a:r>
            <a:endParaRPr lang="en-US" sz="1500" dirty="0" smtClean="0">
              <a:latin typeface="Tahoma" pitchFamily="34" charset="0"/>
              <a:cs typeface="Tahoma" pitchFamily="34" charset="0"/>
            </a:endParaRPr>
          </a:p>
          <a:p>
            <a:pPr marL="342900" indent="-342900" algn="just"/>
            <a:endParaRPr lang="mk-MK" sz="1500" dirty="0" smtClean="0">
              <a:latin typeface="Tahoma" pitchFamily="34" charset="0"/>
              <a:cs typeface="Tahoma" pitchFamily="34" charset="0"/>
            </a:endParaRPr>
          </a:p>
          <a:p>
            <a:endParaRPr lang="mk-MK" sz="1600" kern="0" dirty="0" smtClean="0">
              <a:latin typeface="Tahoma" pitchFamily="34" charset="0"/>
              <a:cs typeface="Tahoma" pitchFamily="34" charset="0"/>
            </a:endParaRPr>
          </a:p>
          <a:p>
            <a:endParaRPr lang="en-US" sz="1600" dirty="0" smtClean="0"/>
          </a:p>
          <a:p>
            <a:pPr marL="342900" indent="-342900" algn="just">
              <a:buAutoNum type="arabicPeriod"/>
            </a:pPr>
            <a:endParaRPr lang="en-US" sz="1600" dirty="0" smtClean="0">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lang="mk-MK" sz="1600" kern="0" dirty="0" smtClean="0">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kumimoji="0" lang="mk-MK" sz="1600" b="0" i="0" u="none" strike="noStrike" kern="0" cap="none" spc="0" normalizeH="0" baseline="0" noProof="0" dirty="0" smtClean="0">
              <a:ln>
                <a:noFill/>
              </a:ln>
              <a:solidFill>
                <a:schemeClr val="dk1"/>
              </a:solidFill>
              <a:effectLst/>
              <a:uLnTx/>
              <a:uFillTx/>
              <a:latin typeface="Tahoma" pitchFamily="34" charset="0"/>
              <a:ea typeface="+mn-ea"/>
              <a:cs typeface="Tahoma" pitchFamily="34" charset="0"/>
            </a:endParaRPr>
          </a:p>
        </p:txBody>
      </p:sp>
      <p:sp>
        <p:nvSpPr>
          <p:cNvPr id="7" name="Rectangle 5"/>
          <p:cNvSpPr txBox="1">
            <a:spLocks noChangeArrowheads="1"/>
          </p:cNvSpPr>
          <p:nvPr/>
        </p:nvSpPr>
        <p:spPr bwMode="auto">
          <a:xfrm>
            <a:off x="152400" y="2057400"/>
            <a:ext cx="8001000" cy="19050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r>
              <a:rPr kumimoji="0" lang="mk-MK" sz="1800" b="0" i="0" u="none" strike="noStrike" kern="0" cap="none" spc="0" normalizeH="0" baseline="0" noProof="0" dirty="0" smtClean="0">
                <a:ln>
                  <a:noFill/>
                </a:ln>
                <a:solidFill>
                  <a:schemeClr val="dk1"/>
                </a:solidFill>
                <a:effectLst/>
                <a:uLnTx/>
                <a:uFillTx/>
                <a:latin typeface="Tahoma" pitchFamily="34" charset="0"/>
                <a:ea typeface="+mn-ea"/>
                <a:cs typeface="Tahoma" pitchFamily="34" charset="0"/>
              </a:rPr>
              <a:t>	</a:t>
            </a:r>
            <a:r>
              <a:rPr kumimoji="0" lang="mk-MK" sz="1500" b="0" i="0" u="none" strike="noStrike" kern="0" cap="none" spc="0" normalizeH="0" baseline="0" noProof="0" dirty="0" smtClean="0">
                <a:ln>
                  <a:noFill/>
                </a:ln>
                <a:solidFill>
                  <a:schemeClr val="dk1"/>
                </a:solidFill>
                <a:effectLst/>
                <a:uLnTx/>
                <a:uFillTx/>
                <a:latin typeface="Tahoma" pitchFamily="34" charset="0"/>
                <a:ea typeface="+mn-ea"/>
                <a:cs typeface="Tahoma" pitchFamily="34" charset="0"/>
              </a:rPr>
              <a:t>за </a:t>
            </a:r>
            <a:r>
              <a:rPr kumimoji="0" lang="mk-MK" sz="1500" b="1" i="0" u="none" strike="noStrike" kern="0" cap="none" spc="0" normalizeH="0" baseline="0" noProof="0" dirty="0" smtClean="0">
                <a:ln>
                  <a:noFill/>
                </a:ln>
                <a:solidFill>
                  <a:schemeClr val="tx2">
                    <a:lumMod val="60000"/>
                    <a:lumOff val="40000"/>
                  </a:schemeClr>
                </a:solidFill>
                <a:effectLst/>
                <a:uLnTx/>
                <a:uFillTx/>
                <a:latin typeface="Tahoma" pitchFamily="34" charset="0"/>
                <a:ea typeface="+mn-ea"/>
                <a:cs typeface="Tahoma" pitchFamily="34" charset="0"/>
              </a:rPr>
              <a:t>тековното известување</a:t>
            </a:r>
            <a:r>
              <a:rPr kumimoji="0" lang="mk-MK" sz="1500" b="1" i="0" u="none" strike="noStrike" kern="0" cap="none" spc="0" normalizeH="0" noProof="0" dirty="0" smtClean="0">
                <a:ln>
                  <a:noFill/>
                </a:ln>
                <a:solidFill>
                  <a:schemeClr val="tx2">
                    <a:lumMod val="60000"/>
                    <a:lumOff val="40000"/>
                  </a:schemeClr>
                </a:solidFill>
                <a:effectLst/>
                <a:uLnTx/>
                <a:uFillTx/>
                <a:latin typeface="Tahoma" pitchFamily="34" charset="0"/>
                <a:ea typeface="+mn-ea"/>
                <a:cs typeface="Tahoma" pitchFamily="34" charset="0"/>
              </a:rPr>
              <a:t> </a:t>
            </a:r>
            <a:r>
              <a:rPr kumimoji="0" lang="mk-MK" sz="1500" b="0" i="0" u="none" strike="noStrike" kern="0" cap="none" spc="0" normalizeH="0" baseline="0" noProof="0" dirty="0" smtClean="0">
                <a:ln>
                  <a:noFill/>
                </a:ln>
                <a:solidFill>
                  <a:schemeClr val="dk1"/>
                </a:solidFill>
                <a:effectLst/>
                <a:uLnTx/>
                <a:uFillTx/>
                <a:latin typeface="Tahoma" pitchFamily="34" charset="0"/>
                <a:ea typeface="+mn-ea"/>
                <a:cs typeface="Tahoma" pitchFamily="34" charset="0"/>
              </a:rPr>
              <a:t>согласно следниве пропишани </a:t>
            </a:r>
            <a:r>
              <a:rPr kumimoji="0" lang="mk-MK" sz="1500" b="0" i="0" u="none" strike="noStrike" kern="0" cap="none" spc="0" normalizeH="0" baseline="0" noProof="0" dirty="0" err="1" smtClean="0">
                <a:ln>
                  <a:noFill/>
                </a:ln>
                <a:solidFill>
                  <a:schemeClr val="dk1"/>
                </a:solidFill>
                <a:effectLst/>
                <a:uLnTx/>
                <a:uFillTx/>
                <a:latin typeface="Tahoma" pitchFamily="34" charset="0"/>
                <a:ea typeface="+mn-ea"/>
                <a:cs typeface="Tahoma" pitchFamily="34" charset="0"/>
              </a:rPr>
              <a:t>подзаконски</a:t>
            </a:r>
            <a:r>
              <a:rPr kumimoji="0" lang="mk-MK" sz="1500" b="0" i="0" u="none" strike="noStrike" kern="0" cap="none" spc="0" normalizeH="0" baseline="0" noProof="0" dirty="0" smtClean="0">
                <a:ln>
                  <a:noFill/>
                </a:ln>
                <a:solidFill>
                  <a:schemeClr val="dk1"/>
                </a:solidFill>
                <a:effectLst/>
                <a:uLnTx/>
                <a:uFillTx/>
                <a:latin typeface="Tahoma" pitchFamily="34" charset="0"/>
                <a:ea typeface="+mn-ea"/>
                <a:cs typeface="Tahoma" pitchFamily="34" charset="0"/>
              </a:rPr>
              <a:t> акти:</a:t>
            </a:r>
          </a:p>
          <a:p>
            <a:pPr marL="342900" lvl="0" indent="-342900" algn="just">
              <a:lnSpc>
                <a:spcPct val="80000"/>
              </a:lnSpc>
              <a:spcBef>
                <a:spcPct val="20000"/>
              </a:spcBef>
              <a:buClr>
                <a:srgbClr val="F2B300"/>
              </a:buClr>
            </a:pPr>
            <a:endParaRPr lang="mk-MK" sz="1500" dirty="0" smtClean="0"/>
          </a:p>
          <a:p>
            <a:pPr marL="342900" lvl="0" indent="-342900" algn="just">
              <a:lnSpc>
                <a:spcPct val="80000"/>
              </a:lnSpc>
              <a:spcBef>
                <a:spcPct val="20000"/>
              </a:spcBef>
              <a:buClr>
                <a:srgbClr val="F2B300"/>
              </a:buClr>
            </a:pPr>
            <a:r>
              <a:rPr lang="mk-MK" sz="1500" dirty="0" smtClean="0"/>
              <a:t>	</a:t>
            </a:r>
            <a:r>
              <a:rPr lang="mk-MK" sz="1500" dirty="0" smtClean="0">
                <a:latin typeface="Tahoma" pitchFamily="34" charset="0"/>
                <a:cs typeface="Tahoma" pitchFamily="34" charset="0"/>
              </a:rPr>
              <a:t>1. Одлука за доставување податоци за каматните стапки на банките на примените депозити и на дадените кредити (</a:t>
            </a:r>
            <a:r>
              <a:rPr lang="en-US" sz="1500" dirty="0" smtClean="0">
                <a:latin typeface="Tahoma" pitchFamily="34" charset="0"/>
                <a:cs typeface="Tahoma" pitchFamily="34" charset="0"/>
              </a:rPr>
              <a:t>"</a:t>
            </a:r>
            <a:r>
              <a:rPr lang="mk-MK" sz="1500" dirty="0" smtClean="0">
                <a:latin typeface="Tahoma" pitchFamily="34" charset="0"/>
                <a:cs typeface="Tahoma" pitchFamily="34" charset="0"/>
              </a:rPr>
              <a:t>Службен весник на Република Македонија</a:t>
            </a:r>
            <a:r>
              <a:rPr lang="en-US" sz="1500" dirty="0" smtClean="0">
                <a:latin typeface="Tahoma" pitchFamily="34" charset="0"/>
                <a:cs typeface="Tahoma" pitchFamily="34" charset="0"/>
              </a:rPr>
              <a:t>"</a:t>
            </a:r>
            <a:r>
              <a:rPr lang="mk-MK" sz="1500" dirty="0" smtClean="0">
                <a:latin typeface="Tahoma" pitchFamily="34" charset="0"/>
                <a:cs typeface="Tahoma" pitchFamily="34" charset="0"/>
              </a:rPr>
              <a:t> бр.126/11);</a:t>
            </a:r>
          </a:p>
          <a:p>
            <a:pPr marL="342900" lvl="0" indent="-342900" algn="just">
              <a:lnSpc>
                <a:spcPct val="80000"/>
              </a:lnSpc>
              <a:spcBef>
                <a:spcPct val="20000"/>
              </a:spcBef>
              <a:buClr>
                <a:srgbClr val="F2B300"/>
              </a:buClr>
            </a:pPr>
            <a:endParaRPr lang="mk-MK" sz="1500" dirty="0" smtClean="0">
              <a:latin typeface="Tahoma" pitchFamily="34" charset="0"/>
              <a:cs typeface="Tahoma" pitchFamily="34" charset="0"/>
            </a:endParaRPr>
          </a:p>
          <a:p>
            <a:pPr marL="342900" lvl="0" indent="-342900" algn="just">
              <a:lnSpc>
                <a:spcPct val="80000"/>
              </a:lnSpc>
              <a:spcBef>
                <a:spcPct val="20000"/>
              </a:spcBef>
              <a:buClr>
                <a:srgbClr val="F2B300"/>
              </a:buClr>
            </a:pPr>
            <a:r>
              <a:rPr lang="mk-MK" sz="1500" dirty="0" smtClean="0">
                <a:latin typeface="Tahoma" pitchFamily="34" charset="0"/>
                <a:cs typeface="Tahoma" pitchFamily="34" charset="0"/>
              </a:rPr>
              <a:t>	2. Упатство за пополнување извештаи за каматни стапки на примени депозити и дадени кредити (образец КС-1 и образец КС-2), У бр.8724 од 14.11.2011 („Службен весник на Република Македонија“ </a:t>
            </a:r>
            <a:r>
              <a:rPr lang="mk-MK" sz="1500" dirty="0" err="1" smtClean="0">
                <a:latin typeface="Tahoma" pitchFamily="34" charset="0"/>
                <a:cs typeface="Tahoma" pitchFamily="34" charset="0"/>
              </a:rPr>
              <a:t>бр</a:t>
            </a:r>
            <a:r>
              <a:rPr lang="en-US" sz="1500" dirty="0" smtClean="0">
                <a:latin typeface="Tahoma" pitchFamily="34" charset="0"/>
                <a:cs typeface="Tahoma" pitchFamily="34" charset="0"/>
              </a:rPr>
              <a:t> 160 </a:t>
            </a:r>
            <a:r>
              <a:rPr lang="mk-MK" sz="1500" dirty="0" smtClean="0">
                <a:latin typeface="Tahoma" pitchFamily="34" charset="0"/>
                <a:cs typeface="Tahoma" pitchFamily="34" charset="0"/>
              </a:rPr>
              <a:t>од 18.11.2011 година)</a:t>
            </a:r>
            <a:endParaRPr kumimoji="0" lang="mk-MK" sz="1500" b="0" i="0" u="none" strike="noStrike" kern="0" cap="none" spc="0" normalizeH="0" baseline="0" noProof="0" dirty="0" smtClean="0">
              <a:ln>
                <a:noFill/>
              </a:ln>
              <a:solidFill>
                <a:schemeClr val="dk1"/>
              </a:solidFill>
              <a:effectLst/>
              <a:uLnTx/>
              <a:uFillTx/>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lang="mk-MK" kern="0" dirty="0" smtClean="0">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kumimoji="0" lang="mk-MK" sz="1800" b="0" i="0" u="none" strike="noStrike" kern="0" cap="none" spc="0" normalizeH="0" baseline="0" noProof="0" dirty="0" smtClean="0">
              <a:ln>
                <a:noFill/>
              </a:ln>
              <a:solidFill>
                <a:schemeClr val="dk1"/>
              </a:solidFill>
              <a:effectLst/>
              <a:uLnTx/>
              <a:uFillTx/>
              <a:latin typeface="Tahoma" pitchFamily="34" charset="0"/>
              <a:ea typeface="+mn-ea"/>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kumimoji="0" lang="mk-MK" sz="1800" b="0" i="0" u="none" strike="noStrike" kern="0" cap="none" spc="0" normalizeH="0" baseline="0" noProof="0" dirty="0" smtClean="0">
              <a:ln>
                <a:noFill/>
              </a:ln>
              <a:solidFill>
                <a:schemeClr val="dk1"/>
              </a:solidFill>
              <a:effectLst/>
              <a:uLnTx/>
              <a:uFillTx/>
              <a:latin typeface="Tahoma" pitchFamily="34" charset="0"/>
              <a:ea typeface="+mn-ea"/>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kumimoji="0" lang="mk-MK" sz="1800" b="0" i="0" u="none" strike="noStrike" kern="0" cap="none" spc="0" normalizeH="0" baseline="0" noProof="0" dirty="0" smtClean="0">
              <a:ln>
                <a:noFill/>
              </a:ln>
              <a:solidFill>
                <a:schemeClr val="dk1"/>
              </a:solidFill>
              <a:effectLst/>
              <a:uLnTx/>
              <a:uFillTx/>
              <a:latin typeface="Tahoma" pitchFamily="34" charset="0"/>
              <a:ea typeface="+mn-ea"/>
              <a:cs typeface="Tahoma"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152400" y="914400"/>
            <a:ext cx="8991600" cy="533400"/>
          </a:xfrm>
          <a:noFill/>
        </p:spPr>
        <p:txBody>
          <a:bodyPr/>
          <a:lstStyle/>
          <a:p>
            <a:pPr eaLnBrk="1" hangingPunct="1"/>
            <a:r>
              <a:rPr lang="mk-MK" sz="3200" u="sng" dirty="0" smtClean="0">
                <a:latin typeface="Tahoma" pitchFamily="34" charset="0"/>
                <a:cs typeface="Tahoma" pitchFamily="34" charset="0"/>
              </a:rPr>
              <a:t>   </a:t>
            </a:r>
            <a:br>
              <a:rPr lang="mk-MK" sz="3200" u="sng" dirty="0" smtClean="0">
                <a:latin typeface="Tahoma" pitchFamily="34" charset="0"/>
                <a:cs typeface="Tahoma" pitchFamily="34" charset="0"/>
              </a:rPr>
            </a:br>
            <a:r>
              <a:rPr lang="mk-MK" sz="3200" u="sng" dirty="0" smtClean="0">
                <a:latin typeface="Tahoma" pitchFamily="34" charset="0"/>
                <a:cs typeface="Tahoma" pitchFamily="34" charset="0"/>
              </a:rPr>
              <a:t/>
            </a:r>
            <a:br>
              <a:rPr lang="mk-MK" sz="3200" u="sng" dirty="0" smtClean="0">
                <a:latin typeface="Tahoma" pitchFamily="34" charset="0"/>
                <a:cs typeface="Tahoma" pitchFamily="34" charset="0"/>
              </a:rPr>
            </a:br>
            <a:r>
              <a:rPr lang="mk-MK" sz="2400" b="1" dirty="0" smtClean="0">
                <a:solidFill>
                  <a:schemeClr val="accent2"/>
                </a:solidFill>
                <a:latin typeface="Tahoma" pitchFamily="34" charset="0"/>
                <a:cs typeface="Tahoma" pitchFamily="34" charset="0"/>
              </a:rPr>
              <a:t>Правна и методолошка рамка </a:t>
            </a:r>
            <a:r>
              <a:rPr lang="en-US" sz="2000" b="1" i="1" dirty="0" smtClean="0"/>
              <a:t/>
            </a:r>
            <a:br>
              <a:rPr lang="en-US" sz="2000" b="1" i="1" dirty="0" smtClean="0"/>
            </a:br>
            <a:r>
              <a:rPr lang="en-US" sz="3200" u="sng" dirty="0" smtClean="0">
                <a:latin typeface="Tahoma" pitchFamily="34" charset="0"/>
                <a:cs typeface="Tahoma" pitchFamily="34" charset="0"/>
              </a:rPr>
              <a:t/>
            </a:r>
            <a:br>
              <a:rPr lang="en-US" sz="3200" u="sng" dirty="0" smtClean="0">
                <a:latin typeface="Tahoma" pitchFamily="34" charset="0"/>
                <a:cs typeface="Tahoma" pitchFamily="34" charset="0"/>
              </a:rPr>
            </a:br>
            <a:endParaRPr lang="en-US" sz="3200" u="sng" dirty="0" smtClean="0">
              <a:latin typeface="Tahoma" pitchFamily="34" charset="0"/>
              <a:cs typeface="Tahoma" pitchFamily="34" charset="0"/>
            </a:endParaRPr>
          </a:p>
        </p:txBody>
      </p:sp>
      <p:sp>
        <p:nvSpPr>
          <p:cNvPr id="3075" name="Rectangle 5"/>
          <p:cNvSpPr>
            <a:spLocks noGrp="1" noChangeArrowheads="1"/>
          </p:cNvSpPr>
          <p:nvPr>
            <p:ph type="body" idx="1"/>
          </p:nvPr>
        </p:nvSpPr>
        <p:spPr>
          <a:xfrm>
            <a:off x="533400" y="1447800"/>
            <a:ext cx="8001000" cy="533400"/>
          </a:xfrm>
          <a:ln/>
        </p:spPr>
        <p:style>
          <a:lnRef idx="1">
            <a:schemeClr val="dk1"/>
          </a:lnRef>
          <a:fillRef idx="1002">
            <a:schemeClr val="lt1"/>
          </a:fillRef>
          <a:effectRef idx="1">
            <a:schemeClr val="dk1"/>
          </a:effectRef>
          <a:fontRef idx="minor">
            <a:schemeClr val="dk1"/>
          </a:fontRef>
        </p:style>
        <p:txBody>
          <a:bodyPr/>
          <a:lstStyle/>
          <a:p>
            <a:pPr algn="just" eaLnBrk="1" hangingPunct="1">
              <a:lnSpc>
                <a:spcPct val="80000"/>
              </a:lnSpc>
              <a:buClr>
                <a:srgbClr val="F2B300"/>
              </a:buClr>
              <a:buNone/>
            </a:pPr>
            <a:r>
              <a:rPr lang="mk-MK" sz="1800" dirty="0" smtClean="0">
                <a:latin typeface="Tahoma" pitchFamily="34" charset="0"/>
                <a:cs typeface="Tahoma" pitchFamily="34" charset="0"/>
              </a:rPr>
              <a:t>	</a:t>
            </a:r>
            <a:r>
              <a:rPr lang="mk-MK" sz="1600" dirty="0" smtClean="0">
                <a:latin typeface="Tahoma" pitchFamily="34" charset="0"/>
                <a:cs typeface="Tahoma" pitchFamily="34" charset="0"/>
              </a:rPr>
              <a:t>Изработката на податоците за потребите на статистиката на каматни стапки методолошки се базира на: </a:t>
            </a:r>
          </a:p>
        </p:txBody>
      </p:sp>
      <p:sp>
        <p:nvSpPr>
          <p:cNvPr id="3076" name="Slide Number Placeholder 3"/>
          <p:cNvSpPr>
            <a:spLocks noGrp="1"/>
          </p:cNvSpPr>
          <p:nvPr>
            <p:ph type="sldNum" sz="quarter" idx="12"/>
          </p:nvPr>
        </p:nvSpPr>
        <p:spPr>
          <a:xfrm>
            <a:off x="6553200" y="6400799"/>
            <a:ext cx="2133600" cy="320675"/>
          </a:xfrm>
          <a:noFill/>
        </p:spPr>
        <p:txBody>
          <a:bodyPr/>
          <a:lstStyle/>
          <a:p>
            <a:fld id="{F15B87A0-B3BA-4061-A146-956C3B0F9912}" type="slidenum">
              <a:rPr lang="en-US" smtClean="0"/>
              <a:pPr/>
              <a:t>8</a:t>
            </a:fld>
            <a:endParaRPr lang="en-US" dirty="0" smtClean="0"/>
          </a:p>
        </p:txBody>
      </p:sp>
      <p:sp>
        <p:nvSpPr>
          <p:cNvPr id="5" name="Footer Placeholder 4"/>
          <p:cNvSpPr>
            <a:spLocks noGrp="1"/>
          </p:cNvSpPr>
          <p:nvPr>
            <p:ph type="ftr" sz="quarter" idx="11"/>
          </p:nvPr>
        </p:nvSpPr>
        <p:spPr>
          <a:xfrm>
            <a:off x="762000" y="6400799"/>
            <a:ext cx="7543800" cy="320675"/>
          </a:xfrm>
        </p:spPr>
        <p:txBody>
          <a:bodyPr/>
          <a:lstStyle/>
          <a:p>
            <a:pPr>
              <a:defRPr/>
            </a:pPr>
            <a:r>
              <a:rPr lang="ru-RU" sz="1100" i="1" dirty="0" smtClean="0">
                <a:solidFill>
                  <a:srgbClr val="FF0000"/>
                </a:solidFill>
                <a:latin typeface="Tahoma" pitchFamily="34" charset="0"/>
                <a:cs typeface="Tahoma" pitchFamily="34" charset="0"/>
              </a:rPr>
              <a:t>Статистика на каматни стапки на останати депозитни институции</a:t>
            </a:r>
            <a:endParaRPr lang="en-US" sz="1100" i="1" dirty="0">
              <a:solidFill>
                <a:srgbClr val="FF0000"/>
              </a:solidFill>
              <a:latin typeface="Tahoma" pitchFamily="34" charset="0"/>
              <a:cs typeface="Tahoma" pitchFamily="34" charset="0"/>
            </a:endParaRPr>
          </a:p>
        </p:txBody>
      </p:sp>
      <p:sp>
        <p:nvSpPr>
          <p:cNvPr id="8" name="Rectangle 5"/>
          <p:cNvSpPr txBox="1">
            <a:spLocks noChangeArrowheads="1"/>
          </p:cNvSpPr>
          <p:nvPr/>
        </p:nvSpPr>
        <p:spPr bwMode="auto">
          <a:xfrm>
            <a:off x="685800" y="3810000"/>
            <a:ext cx="8001000" cy="2362200"/>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432000" tIns="45720" rIns="91440" bIns="45720" numCol="1" anchor="t" anchorCtr="0" compatLnSpc="1">
            <a:prstTxWarp prst="textNoShape">
              <a:avLst/>
            </a:prstTxWarp>
          </a:bodyPr>
          <a:lstStyle/>
          <a:p>
            <a:pPr algn="just"/>
            <a:r>
              <a:rPr kumimoji="0" lang="mk-MK" sz="1500" b="0" i="0" u="none" strike="noStrike" kern="0" cap="none" spc="0" normalizeH="0" baseline="0" noProof="0" dirty="0" smtClean="0">
                <a:ln>
                  <a:noFill/>
                </a:ln>
                <a:solidFill>
                  <a:schemeClr val="dk1"/>
                </a:solidFill>
                <a:effectLst/>
                <a:uLnTx/>
                <a:uFillTx/>
                <a:latin typeface="Tahoma" pitchFamily="34" charset="0"/>
                <a:cs typeface="Tahoma" pitchFamily="34" charset="0"/>
              </a:rPr>
              <a:t>за </a:t>
            </a:r>
            <a:r>
              <a:rPr kumimoji="0" lang="mk-MK" sz="1500" b="1" i="0" u="none" strike="noStrike" kern="0" cap="none" spc="0" normalizeH="0" baseline="0" noProof="0" dirty="0" err="1" smtClean="0">
                <a:ln>
                  <a:noFill/>
                </a:ln>
                <a:solidFill>
                  <a:schemeClr val="tx2">
                    <a:lumMod val="60000"/>
                    <a:lumOff val="40000"/>
                  </a:schemeClr>
                </a:solidFill>
                <a:effectLst/>
                <a:uLnTx/>
                <a:uFillTx/>
                <a:latin typeface="Tahoma" pitchFamily="34" charset="0"/>
                <a:cs typeface="Tahoma" pitchFamily="34" charset="0"/>
              </a:rPr>
              <a:t>новот</a:t>
            </a:r>
            <a:r>
              <a:rPr lang="mk-MK" sz="1500" b="1" kern="0" dirty="0" smtClean="0">
                <a:solidFill>
                  <a:schemeClr val="tx2">
                    <a:lumMod val="60000"/>
                    <a:lumOff val="40000"/>
                  </a:schemeClr>
                </a:solidFill>
                <a:latin typeface="Tahoma" pitchFamily="34" charset="0"/>
                <a:cs typeface="Tahoma" pitchFamily="34" charset="0"/>
              </a:rPr>
              <a:t>о известување </a:t>
            </a:r>
            <a:r>
              <a:rPr lang="mk-MK" sz="1500" kern="0" dirty="0" smtClean="0">
                <a:latin typeface="Tahoma" pitchFamily="34" charset="0"/>
                <a:cs typeface="Tahoma" pitchFamily="34" charset="0"/>
              </a:rPr>
              <a:t>методолошката рамка ќе биде дадена во М</a:t>
            </a:r>
            <a:r>
              <a:rPr lang="mk-MK" sz="1500" dirty="0" smtClean="0">
                <a:latin typeface="Tahoma" pitchFamily="34" charset="0"/>
                <a:cs typeface="Tahoma" pitchFamily="34" charset="0"/>
              </a:rPr>
              <a:t>етодологија за известување на </a:t>
            </a:r>
            <a:r>
              <a:rPr lang="mk-MK" sz="1500" dirty="0" err="1" smtClean="0">
                <a:latin typeface="Tahoma" pitchFamily="34" charset="0"/>
                <a:cs typeface="Tahoma" pitchFamily="34" charset="0"/>
              </a:rPr>
              <a:t>пондерираните</a:t>
            </a:r>
            <a:r>
              <a:rPr lang="mk-MK" sz="1500" dirty="0" smtClean="0">
                <a:latin typeface="Tahoma" pitchFamily="34" charset="0"/>
                <a:cs typeface="Tahoma" pitchFamily="34" charset="0"/>
              </a:rPr>
              <a:t> каматни стапки на дадените кредити и на примените депозити (Обрасци КС1, КС2, КС3, КС4 и КС5)</a:t>
            </a:r>
            <a:r>
              <a:rPr lang="mk-MK" sz="1500" kern="0" dirty="0" smtClean="0">
                <a:solidFill>
                  <a:schemeClr val="tx1"/>
                </a:solidFill>
                <a:latin typeface="Tahoma" pitchFamily="34" charset="0"/>
                <a:cs typeface="Tahoma" pitchFamily="34" charset="0"/>
              </a:rPr>
              <a:t> која </a:t>
            </a:r>
            <a:r>
              <a:rPr lang="mk-MK" sz="1500" dirty="0" smtClean="0">
                <a:latin typeface="Tahoma" pitchFamily="34" charset="0"/>
                <a:cs typeface="Tahoma" pitchFamily="34" charset="0"/>
              </a:rPr>
              <a:t>во целост се базира на: </a:t>
            </a:r>
            <a:endParaRPr lang="mk-MK" sz="1500" kern="0" dirty="0" smtClean="0">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lang="mk-MK" sz="1500" kern="0" dirty="0" smtClean="0">
              <a:latin typeface="Tahoma" pitchFamily="34" charset="0"/>
              <a:cs typeface="Tahoma" pitchFamily="34" charset="0"/>
            </a:endParaRPr>
          </a:p>
          <a:p>
            <a:pPr lvl="0"/>
            <a:r>
              <a:rPr lang="mk-MK" sz="1500" dirty="0" smtClean="0">
                <a:latin typeface="Tahoma" pitchFamily="34" charset="0"/>
                <a:cs typeface="Tahoma" pitchFamily="34" charset="0"/>
              </a:rPr>
              <a:t>1. </a:t>
            </a:r>
            <a:r>
              <a:rPr lang="en-US" sz="1500" dirty="0" smtClean="0">
                <a:latin typeface="Tahoma" pitchFamily="34" charset="0"/>
                <a:cs typeface="Tahoma" pitchFamily="34" charset="0"/>
              </a:rPr>
              <a:t>REGULATION (EC) No 290/2009 OF THE EUROPEAN CENTRAL BANK  of 31 March 2009  amending Regulation (EC) No 63/2002 (ECB/2001/18) concerning statistics on interest rates applied by monetary  financial institutions to deposits and loans vis-à-vis households and non-financial corporations  </a:t>
            </a:r>
            <a:r>
              <a:rPr lang="en-US" sz="1500" i="1" dirty="0" smtClean="0">
                <a:latin typeface="Tahoma" pitchFamily="34" charset="0"/>
                <a:cs typeface="Tahoma" pitchFamily="34" charset="0"/>
              </a:rPr>
              <a:t>(ECB/2009/7)</a:t>
            </a:r>
            <a:r>
              <a:rPr lang="mk-MK" sz="1500" i="1" dirty="0" smtClean="0">
                <a:latin typeface="Tahoma" pitchFamily="34" charset="0"/>
                <a:cs typeface="Tahoma" pitchFamily="34" charset="0"/>
              </a:rPr>
              <a:t>;</a:t>
            </a:r>
          </a:p>
          <a:p>
            <a:pPr lvl="0"/>
            <a:r>
              <a:rPr lang="mk-MK" sz="1500" dirty="0" smtClean="0">
                <a:latin typeface="Tahoma" pitchFamily="34" charset="0"/>
                <a:cs typeface="Tahoma" pitchFamily="34" charset="0"/>
              </a:rPr>
              <a:t>2. </a:t>
            </a:r>
            <a:r>
              <a:rPr lang="en-US" sz="1500" dirty="0" smtClean="0">
                <a:latin typeface="Tahoma" pitchFamily="34" charset="0"/>
                <a:cs typeface="Tahoma" pitchFamily="34" charset="0"/>
              </a:rPr>
              <a:t>Manual on MFI interest rate Statistics, Regulation ECB/2001/18</a:t>
            </a:r>
            <a:r>
              <a:rPr lang="mk-MK" sz="1500" dirty="0" smtClean="0">
                <a:latin typeface="Tahoma" pitchFamily="34" charset="0"/>
                <a:cs typeface="Tahoma" pitchFamily="34" charset="0"/>
              </a:rPr>
              <a:t>.</a:t>
            </a:r>
            <a:endParaRPr lang="en-US" sz="1500" dirty="0" smtClean="0">
              <a:latin typeface="Tahoma" pitchFamily="34" charset="0"/>
              <a:cs typeface="Tahoma" pitchFamily="34" charset="0"/>
            </a:endParaRPr>
          </a:p>
          <a:p>
            <a:endParaRPr lang="mk-MK" sz="1500" kern="0" dirty="0" smtClean="0">
              <a:latin typeface="Tahoma" pitchFamily="34" charset="0"/>
              <a:cs typeface="Tahoma" pitchFamily="34" charset="0"/>
            </a:endParaRPr>
          </a:p>
          <a:p>
            <a:endParaRPr lang="en-US" sz="1600" dirty="0" smtClean="0"/>
          </a:p>
          <a:p>
            <a:pPr marL="342900" indent="-342900" algn="just">
              <a:buAutoNum type="arabicPeriod"/>
            </a:pPr>
            <a:endParaRPr lang="en-US" sz="1600" dirty="0" smtClean="0">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lang="mk-MK" sz="1600" kern="0" dirty="0" smtClean="0">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kumimoji="0" lang="mk-MK" sz="1600" b="0" i="0" u="none" strike="noStrike" kern="0" cap="none" spc="0" normalizeH="0" baseline="0" noProof="0" dirty="0" smtClean="0">
              <a:ln>
                <a:noFill/>
              </a:ln>
              <a:solidFill>
                <a:schemeClr val="dk1"/>
              </a:solidFill>
              <a:effectLst/>
              <a:uLnTx/>
              <a:uFillTx/>
              <a:latin typeface="Tahoma" pitchFamily="34" charset="0"/>
              <a:ea typeface="+mn-ea"/>
              <a:cs typeface="Tahoma" pitchFamily="34" charset="0"/>
            </a:endParaRPr>
          </a:p>
        </p:txBody>
      </p:sp>
      <p:sp>
        <p:nvSpPr>
          <p:cNvPr id="7" name="Rectangle 5"/>
          <p:cNvSpPr txBox="1">
            <a:spLocks noChangeArrowheads="1"/>
          </p:cNvSpPr>
          <p:nvPr/>
        </p:nvSpPr>
        <p:spPr bwMode="auto">
          <a:xfrm>
            <a:off x="228600" y="2057400"/>
            <a:ext cx="8001000" cy="17526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342900" indent="-342900" algn="just">
              <a:lnSpc>
                <a:spcPct val="80000"/>
              </a:lnSpc>
              <a:spcBef>
                <a:spcPct val="20000"/>
              </a:spcBef>
              <a:buClr>
                <a:srgbClr val="F2B300"/>
              </a:buClr>
            </a:pPr>
            <a:r>
              <a:rPr kumimoji="0" lang="mk-MK" sz="1500" b="0" i="0" u="none" strike="noStrike" kern="0" cap="none" spc="0" normalizeH="0" baseline="0" noProof="0" dirty="0" smtClean="0">
                <a:ln>
                  <a:noFill/>
                </a:ln>
                <a:solidFill>
                  <a:schemeClr val="dk1"/>
                </a:solidFill>
                <a:effectLst/>
                <a:uLnTx/>
                <a:uFillTx/>
                <a:latin typeface="Tahoma" pitchFamily="34" charset="0"/>
                <a:ea typeface="+mn-ea"/>
                <a:cs typeface="Tahoma" pitchFamily="34" charset="0"/>
              </a:rPr>
              <a:t>	</a:t>
            </a:r>
            <a:r>
              <a:rPr kumimoji="0" lang="mk-MK" sz="1500" b="0" i="0" u="none" strike="noStrike" kern="0" cap="none" spc="0" normalizeH="0" baseline="0" noProof="0" dirty="0" smtClean="0">
                <a:ln>
                  <a:noFill/>
                </a:ln>
                <a:solidFill>
                  <a:schemeClr val="dk1"/>
                </a:solidFill>
                <a:effectLst/>
                <a:uLnTx/>
                <a:uFillTx/>
                <a:latin typeface="Tahoma" pitchFamily="34" charset="0"/>
                <a:cs typeface="Tahoma" pitchFamily="34" charset="0"/>
              </a:rPr>
              <a:t>за </a:t>
            </a:r>
            <a:r>
              <a:rPr kumimoji="0" lang="mk-MK" sz="1500" b="1" i="0" u="none" strike="noStrike" kern="0" cap="none" spc="0" normalizeH="0" baseline="0" noProof="0" dirty="0" smtClean="0">
                <a:ln>
                  <a:noFill/>
                </a:ln>
                <a:solidFill>
                  <a:schemeClr val="tx2">
                    <a:lumMod val="60000"/>
                    <a:lumOff val="40000"/>
                  </a:schemeClr>
                </a:solidFill>
                <a:effectLst/>
                <a:uLnTx/>
                <a:uFillTx/>
                <a:latin typeface="Tahoma" pitchFamily="34" charset="0"/>
                <a:cs typeface="Tahoma" pitchFamily="34" charset="0"/>
              </a:rPr>
              <a:t>тековното известување </a:t>
            </a:r>
            <a:r>
              <a:rPr kumimoji="0" lang="mk-MK" sz="1500" i="0" u="none" strike="noStrike" kern="0" cap="none" spc="0" normalizeH="0" baseline="0" noProof="0" dirty="0" smtClean="0">
                <a:ln>
                  <a:noFill/>
                </a:ln>
                <a:solidFill>
                  <a:schemeClr val="tx1"/>
                </a:solidFill>
                <a:effectLst/>
                <a:uLnTx/>
                <a:uFillTx/>
                <a:latin typeface="Tahoma" pitchFamily="34" charset="0"/>
                <a:cs typeface="Tahoma" pitchFamily="34" charset="0"/>
              </a:rPr>
              <a:t>методолошката</a:t>
            </a:r>
            <a:r>
              <a:rPr kumimoji="0" lang="mk-MK" sz="1500" i="0" u="none" strike="noStrike" kern="0" cap="none" spc="0" normalizeH="0" noProof="0" dirty="0" smtClean="0">
                <a:ln>
                  <a:noFill/>
                </a:ln>
                <a:solidFill>
                  <a:schemeClr val="tx1"/>
                </a:solidFill>
                <a:effectLst/>
                <a:uLnTx/>
                <a:uFillTx/>
                <a:latin typeface="Tahoma" pitchFamily="34" charset="0"/>
                <a:cs typeface="Tahoma" pitchFamily="34" charset="0"/>
              </a:rPr>
              <a:t> рамка е дадена во упатството за пополнување  на извештаите и </a:t>
            </a:r>
            <a:r>
              <a:rPr lang="mk-MK" sz="1500" dirty="0" smtClean="0">
                <a:latin typeface="Tahoma" pitchFamily="34" charset="0"/>
                <a:cs typeface="Tahoma" pitchFamily="34" charset="0"/>
              </a:rPr>
              <a:t>во поголем дел се базира на</a:t>
            </a:r>
            <a:r>
              <a:rPr kumimoji="0" lang="mk-MK" sz="1500" b="0" i="0" u="none" strike="noStrike" kern="0" cap="none" spc="0" normalizeH="0" baseline="0" noProof="0" dirty="0" smtClean="0">
                <a:ln>
                  <a:noFill/>
                </a:ln>
                <a:solidFill>
                  <a:schemeClr val="dk1"/>
                </a:solidFill>
                <a:effectLst/>
                <a:uLnTx/>
                <a:uFillTx/>
                <a:latin typeface="Tahoma" pitchFamily="34" charset="0"/>
                <a:cs typeface="Tahoma" pitchFamily="34" charset="0"/>
              </a:rPr>
              <a:t>:</a:t>
            </a:r>
          </a:p>
          <a:p>
            <a:pPr marL="342900" lvl="0" indent="-342900" algn="just">
              <a:lnSpc>
                <a:spcPct val="80000"/>
              </a:lnSpc>
              <a:spcBef>
                <a:spcPct val="20000"/>
              </a:spcBef>
              <a:buClr>
                <a:srgbClr val="F2B300"/>
              </a:buClr>
            </a:pPr>
            <a:endParaRPr lang="mk-MK" sz="1500" dirty="0" smtClean="0">
              <a:latin typeface="Tahoma" pitchFamily="34" charset="0"/>
              <a:cs typeface="Tahoma" pitchFamily="34" charset="0"/>
            </a:endParaRPr>
          </a:p>
          <a:p>
            <a:pPr marL="342900" indent="-342900" algn="just">
              <a:lnSpc>
                <a:spcPct val="80000"/>
              </a:lnSpc>
              <a:spcBef>
                <a:spcPct val="20000"/>
              </a:spcBef>
              <a:buClr>
                <a:srgbClr val="F2B300"/>
              </a:buClr>
            </a:pPr>
            <a:r>
              <a:rPr lang="mk-MK" sz="1500" dirty="0" smtClean="0">
                <a:latin typeface="Tahoma" pitchFamily="34" charset="0"/>
                <a:cs typeface="Tahoma" pitchFamily="34" charset="0"/>
              </a:rPr>
              <a:t>	1. </a:t>
            </a:r>
            <a:r>
              <a:rPr lang="en-US" sz="1500" dirty="0" smtClean="0">
                <a:latin typeface="Tahoma" pitchFamily="34" charset="0"/>
                <a:cs typeface="Tahoma" pitchFamily="34" charset="0"/>
              </a:rPr>
              <a:t>REGULATION (EC) No 63/2002 OF THE EUROPEAN CENTRAL BANK of 20 December 2001 concerning statistics on interest rates applied by monetary financial institutions to deposits and loans </a:t>
            </a:r>
            <a:r>
              <a:rPr lang="en-US" sz="1500" dirty="0" err="1" smtClean="0">
                <a:latin typeface="Tahoma" pitchFamily="34" charset="0"/>
                <a:cs typeface="Tahoma" pitchFamily="34" charset="0"/>
              </a:rPr>
              <a:t>vis</a:t>
            </a:r>
            <a:r>
              <a:rPr lang="en-US" sz="1500" dirty="0" smtClean="0">
                <a:latin typeface="Tahoma" pitchFamily="34" charset="0"/>
                <a:cs typeface="Tahoma" pitchFamily="34" charset="0"/>
              </a:rPr>
              <a:t>-а-</a:t>
            </a:r>
            <a:r>
              <a:rPr lang="en-US" sz="1500" dirty="0" err="1" smtClean="0">
                <a:latin typeface="Tahoma" pitchFamily="34" charset="0"/>
                <a:cs typeface="Tahoma" pitchFamily="34" charset="0"/>
              </a:rPr>
              <a:t>vis</a:t>
            </a:r>
            <a:r>
              <a:rPr lang="en-US" sz="1500" dirty="0" smtClean="0">
                <a:latin typeface="Tahoma" pitchFamily="34" charset="0"/>
                <a:cs typeface="Tahoma" pitchFamily="34" charset="0"/>
              </a:rPr>
              <a:t> households and non-financial corporations </a:t>
            </a:r>
            <a:r>
              <a:rPr lang="en-US" sz="1500" i="1" dirty="0" smtClean="0">
                <a:latin typeface="Tahoma" pitchFamily="34" charset="0"/>
                <a:cs typeface="Tahoma" pitchFamily="34" charset="0"/>
              </a:rPr>
              <a:t>(ECB/2001/18)</a:t>
            </a:r>
            <a:r>
              <a:rPr lang="mk-MK" sz="1500" i="1" dirty="0" smtClean="0">
                <a:latin typeface="Tahoma" pitchFamily="34" charset="0"/>
                <a:cs typeface="Tahoma" pitchFamily="34" charset="0"/>
              </a:rPr>
              <a:t>;</a:t>
            </a:r>
            <a:endParaRPr lang="mk-MK" sz="1500" dirty="0" smtClean="0">
              <a:latin typeface="Tahoma" pitchFamily="34" charset="0"/>
              <a:cs typeface="Tahoma" pitchFamily="34" charset="0"/>
            </a:endParaRPr>
          </a:p>
          <a:p>
            <a:pPr marL="342900" lvl="0" indent="-342900" algn="just">
              <a:lnSpc>
                <a:spcPct val="80000"/>
              </a:lnSpc>
              <a:spcBef>
                <a:spcPct val="20000"/>
              </a:spcBef>
              <a:buClr>
                <a:srgbClr val="F2B300"/>
              </a:buClr>
            </a:pPr>
            <a:r>
              <a:rPr lang="mk-MK" sz="1500" dirty="0" smtClean="0">
                <a:latin typeface="Tahoma" pitchFamily="34" charset="0"/>
                <a:cs typeface="Tahoma" pitchFamily="34" charset="0"/>
              </a:rPr>
              <a:t>	2. </a:t>
            </a:r>
            <a:r>
              <a:rPr lang="en-US" sz="1600" dirty="0" smtClean="0">
                <a:latin typeface="Tahoma" pitchFamily="34" charset="0"/>
                <a:cs typeface="Tahoma" pitchFamily="34" charset="0"/>
              </a:rPr>
              <a:t>Manual on MFI interest rate Statistics, Regulation ECB/2001/18</a:t>
            </a:r>
            <a:r>
              <a:rPr lang="mk-MK" sz="1600" dirty="0" smtClean="0">
                <a:latin typeface="Tahoma" pitchFamily="34" charset="0"/>
                <a:cs typeface="Tahoma" pitchFamily="34" charset="0"/>
              </a:rPr>
              <a:t>.</a:t>
            </a:r>
            <a:endParaRPr kumimoji="0" lang="mk-MK" sz="1500" b="0" i="0" u="none" strike="noStrike" kern="0" cap="none" spc="0" normalizeH="0" baseline="0" noProof="0" dirty="0" smtClean="0">
              <a:ln>
                <a:noFill/>
              </a:ln>
              <a:solidFill>
                <a:schemeClr val="dk1"/>
              </a:solidFill>
              <a:effectLst/>
              <a:uLnTx/>
              <a:uFillTx/>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lang="mk-MK" kern="0" dirty="0" smtClean="0">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kumimoji="0" lang="mk-MK" sz="1800" b="0" i="0" u="none" strike="noStrike" kern="0" cap="none" spc="0" normalizeH="0" baseline="0" noProof="0" dirty="0" smtClean="0">
              <a:ln>
                <a:noFill/>
              </a:ln>
              <a:solidFill>
                <a:schemeClr val="dk1"/>
              </a:solidFill>
              <a:effectLst/>
              <a:uLnTx/>
              <a:uFillTx/>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kumimoji="0" lang="mk-MK" sz="1800" b="0" i="0" u="none" strike="noStrike" kern="0" cap="none" spc="0" normalizeH="0" baseline="0" noProof="0" dirty="0" smtClean="0">
              <a:ln>
                <a:noFill/>
              </a:ln>
              <a:solidFill>
                <a:schemeClr val="dk1"/>
              </a:solidFill>
              <a:effectLst/>
              <a:uLnTx/>
              <a:uFillTx/>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kumimoji="0" lang="mk-MK" sz="1800" b="0" i="0" u="none" strike="noStrike" kern="0" cap="none" spc="0" normalizeH="0" baseline="0" noProof="0" dirty="0" smtClean="0">
              <a:ln>
                <a:noFill/>
              </a:ln>
              <a:solidFill>
                <a:schemeClr val="dk1"/>
              </a:solidFill>
              <a:effectLst/>
              <a:uLnTx/>
              <a:uFillTx/>
              <a:latin typeface="Tahoma" pitchFamily="34" charset="0"/>
              <a:cs typeface="Tahoma" pitchFamily="34" charset="0"/>
            </a:endParaRPr>
          </a:p>
        </p:txBody>
      </p:sp>
    </p:spTree>
  </p:cSld>
  <p:clrMapOvr>
    <a:masterClrMapping/>
  </p:clrMapOvr>
  <p:transition>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152400" y="838200"/>
            <a:ext cx="8991600" cy="457200"/>
          </a:xfrm>
          <a:noFill/>
        </p:spPr>
        <p:txBody>
          <a:bodyPr/>
          <a:lstStyle/>
          <a:p>
            <a:pPr eaLnBrk="1" hangingPunct="1"/>
            <a:r>
              <a:rPr lang="mk-MK" sz="3200" u="sng" dirty="0" smtClean="0">
                <a:latin typeface="Tahoma" pitchFamily="34" charset="0"/>
                <a:cs typeface="Tahoma" pitchFamily="34" charset="0"/>
              </a:rPr>
              <a:t>   </a:t>
            </a:r>
            <a:br>
              <a:rPr lang="mk-MK" sz="3200" u="sng" dirty="0" smtClean="0">
                <a:latin typeface="Tahoma" pitchFamily="34" charset="0"/>
                <a:cs typeface="Tahoma" pitchFamily="34" charset="0"/>
              </a:rPr>
            </a:br>
            <a:r>
              <a:rPr lang="mk-MK" sz="3200" u="sng" dirty="0" smtClean="0">
                <a:latin typeface="Tahoma" pitchFamily="34" charset="0"/>
                <a:cs typeface="Tahoma" pitchFamily="34" charset="0"/>
              </a:rPr>
              <a:t/>
            </a:r>
            <a:br>
              <a:rPr lang="mk-MK" sz="3200" u="sng" dirty="0" smtClean="0">
                <a:latin typeface="Tahoma" pitchFamily="34" charset="0"/>
                <a:cs typeface="Tahoma" pitchFamily="34" charset="0"/>
              </a:rPr>
            </a:br>
            <a:r>
              <a:rPr lang="mk-MK" sz="2400" b="1" dirty="0" err="1" smtClean="0">
                <a:solidFill>
                  <a:schemeClr val="accent2"/>
                </a:solidFill>
                <a:latin typeface="Tahoma" pitchFamily="34" charset="0"/>
                <a:cs typeface="Tahoma" pitchFamily="34" charset="0"/>
              </a:rPr>
              <a:t>Извештајни</a:t>
            </a:r>
            <a:r>
              <a:rPr lang="mk-MK" sz="2400" b="1" dirty="0" smtClean="0">
                <a:solidFill>
                  <a:schemeClr val="accent2"/>
                </a:solidFill>
                <a:latin typeface="Tahoma" pitchFamily="34" charset="0"/>
                <a:cs typeface="Tahoma" pitchFamily="34" charset="0"/>
              </a:rPr>
              <a:t> единици, рокови и обрасци</a:t>
            </a:r>
            <a:r>
              <a:rPr lang="en-US" sz="2000" b="1" i="1" dirty="0" smtClean="0"/>
              <a:t/>
            </a:r>
            <a:br>
              <a:rPr lang="en-US" sz="2000" b="1" i="1" dirty="0" smtClean="0"/>
            </a:br>
            <a:r>
              <a:rPr lang="en-US" sz="3200" u="sng" dirty="0" smtClean="0">
                <a:latin typeface="Tahoma" pitchFamily="34" charset="0"/>
                <a:cs typeface="Tahoma" pitchFamily="34" charset="0"/>
              </a:rPr>
              <a:t/>
            </a:r>
            <a:br>
              <a:rPr lang="en-US" sz="3200" u="sng" dirty="0" smtClean="0">
                <a:latin typeface="Tahoma" pitchFamily="34" charset="0"/>
                <a:cs typeface="Tahoma" pitchFamily="34" charset="0"/>
              </a:rPr>
            </a:br>
            <a:endParaRPr lang="en-US" sz="3200" u="sng" dirty="0" smtClean="0">
              <a:latin typeface="Tahoma" pitchFamily="34" charset="0"/>
              <a:cs typeface="Tahoma" pitchFamily="34" charset="0"/>
            </a:endParaRPr>
          </a:p>
        </p:txBody>
      </p:sp>
      <p:sp>
        <p:nvSpPr>
          <p:cNvPr id="3076" name="Slide Number Placeholder 3"/>
          <p:cNvSpPr>
            <a:spLocks noGrp="1"/>
          </p:cNvSpPr>
          <p:nvPr>
            <p:ph type="sldNum" sz="quarter" idx="12"/>
          </p:nvPr>
        </p:nvSpPr>
        <p:spPr>
          <a:xfrm>
            <a:off x="6553200" y="6400799"/>
            <a:ext cx="2133600" cy="320675"/>
          </a:xfrm>
          <a:noFill/>
        </p:spPr>
        <p:txBody>
          <a:bodyPr/>
          <a:lstStyle/>
          <a:p>
            <a:fld id="{F15B87A0-B3BA-4061-A146-956C3B0F9912}" type="slidenum">
              <a:rPr lang="en-US" smtClean="0"/>
              <a:pPr/>
              <a:t>9</a:t>
            </a:fld>
            <a:endParaRPr lang="en-US" dirty="0" smtClean="0"/>
          </a:p>
        </p:txBody>
      </p:sp>
      <p:sp>
        <p:nvSpPr>
          <p:cNvPr id="5" name="Footer Placeholder 4"/>
          <p:cNvSpPr>
            <a:spLocks noGrp="1"/>
          </p:cNvSpPr>
          <p:nvPr>
            <p:ph type="ftr" sz="quarter" idx="11"/>
          </p:nvPr>
        </p:nvSpPr>
        <p:spPr>
          <a:xfrm>
            <a:off x="762000" y="6400799"/>
            <a:ext cx="7543800" cy="320675"/>
          </a:xfrm>
        </p:spPr>
        <p:txBody>
          <a:bodyPr/>
          <a:lstStyle/>
          <a:p>
            <a:pPr>
              <a:defRPr/>
            </a:pPr>
            <a:r>
              <a:rPr lang="ru-RU" sz="1100" i="1" dirty="0" smtClean="0">
                <a:solidFill>
                  <a:srgbClr val="FF0000"/>
                </a:solidFill>
                <a:latin typeface="Tahoma" pitchFamily="34" charset="0"/>
                <a:cs typeface="Tahoma" pitchFamily="34" charset="0"/>
              </a:rPr>
              <a:t>Статистика на каматни стапки на останати депозитни институции</a:t>
            </a:r>
            <a:endParaRPr lang="en-US" sz="1100" i="1" dirty="0">
              <a:solidFill>
                <a:srgbClr val="FF0000"/>
              </a:solidFill>
              <a:latin typeface="Tahoma" pitchFamily="34" charset="0"/>
              <a:cs typeface="Tahoma" pitchFamily="34" charset="0"/>
            </a:endParaRPr>
          </a:p>
        </p:txBody>
      </p:sp>
      <p:sp>
        <p:nvSpPr>
          <p:cNvPr id="8" name="Rectangle 5"/>
          <p:cNvSpPr txBox="1">
            <a:spLocks noChangeArrowheads="1"/>
          </p:cNvSpPr>
          <p:nvPr/>
        </p:nvSpPr>
        <p:spPr bwMode="auto">
          <a:xfrm>
            <a:off x="533400" y="4114800"/>
            <a:ext cx="7848600" cy="2133600"/>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144000" tIns="45720" rIns="91440" bIns="45720" numCol="1" anchor="t" anchorCtr="0" compatLnSpc="1">
            <a:prstTxWarp prst="textNoShape">
              <a:avLst/>
            </a:prstTxWarp>
          </a:bodyPr>
          <a:lstStyle/>
          <a:p>
            <a:pPr algn="just"/>
            <a:r>
              <a:rPr lang="mk-MK" sz="1500" kern="0" dirty="0" smtClean="0">
                <a:latin typeface="Tahoma" pitchFamily="34" charset="0"/>
                <a:cs typeface="Tahoma" pitchFamily="34" charset="0"/>
              </a:rPr>
              <a:t>З</a:t>
            </a:r>
            <a:r>
              <a:rPr kumimoji="0" lang="mk-MK" sz="1500" b="0" i="0" u="none" strike="noStrike" kern="0" cap="none" spc="0" normalizeH="0" baseline="0" noProof="0" dirty="0" smtClean="0">
                <a:ln>
                  <a:noFill/>
                </a:ln>
                <a:solidFill>
                  <a:schemeClr val="dk1"/>
                </a:solidFill>
                <a:effectLst/>
                <a:uLnTx/>
                <a:uFillTx/>
                <a:latin typeface="Tahoma" pitchFamily="34" charset="0"/>
                <a:cs typeface="Tahoma" pitchFamily="34" charset="0"/>
              </a:rPr>
              <a:t>а </a:t>
            </a:r>
            <a:r>
              <a:rPr kumimoji="0" lang="mk-MK" sz="1500" b="1" i="0" u="none" strike="noStrike" kern="0" cap="none" spc="0" normalizeH="0" baseline="0" noProof="0" dirty="0" err="1" smtClean="0">
                <a:ln>
                  <a:noFill/>
                </a:ln>
                <a:solidFill>
                  <a:schemeClr val="tx2">
                    <a:lumMod val="60000"/>
                    <a:lumOff val="40000"/>
                  </a:schemeClr>
                </a:solidFill>
                <a:effectLst/>
                <a:uLnTx/>
                <a:uFillTx/>
                <a:latin typeface="Tahoma" pitchFamily="34" charset="0"/>
                <a:cs typeface="Tahoma" pitchFamily="34" charset="0"/>
              </a:rPr>
              <a:t>новот</a:t>
            </a:r>
            <a:r>
              <a:rPr lang="mk-MK" sz="1500" b="1" kern="0" dirty="0" smtClean="0">
                <a:solidFill>
                  <a:schemeClr val="tx2">
                    <a:lumMod val="60000"/>
                    <a:lumOff val="40000"/>
                  </a:schemeClr>
                </a:solidFill>
                <a:latin typeface="Tahoma" pitchFamily="34" charset="0"/>
                <a:cs typeface="Tahoma" pitchFamily="34" charset="0"/>
              </a:rPr>
              <a:t>о известување </a:t>
            </a:r>
            <a:r>
              <a:rPr lang="mk-MK" sz="1500" kern="0" dirty="0" smtClean="0">
                <a:latin typeface="Tahoma" pitchFamily="34" charset="0"/>
                <a:cs typeface="Tahoma" pitchFamily="34" charset="0"/>
              </a:rPr>
              <a:t>почнувајќи од 2014 година:</a:t>
            </a:r>
          </a:p>
          <a:p>
            <a:pPr algn="just"/>
            <a:endParaRPr lang="mk-MK" sz="1500" kern="0" dirty="0" smtClean="0">
              <a:latin typeface="Tahoma" pitchFamily="34" charset="0"/>
              <a:cs typeface="Tahoma" pitchFamily="34" charset="0"/>
            </a:endParaRPr>
          </a:p>
          <a:p>
            <a:pPr marL="342900" indent="-342900" algn="just">
              <a:buAutoNum type="arabicPeriod"/>
            </a:pPr>
            <a:r>
              <a:rPr lang="mk-MK" sz="1500" dirty="0" smtClean="0">
                <a:latin typeface="Tahoma" pitchFamily="34" charset="0"/>
                <a:cs typeface="Tahoma" pitchFamily="34" charset="0"/>
              </a:rPr>
              <a:t>Обрасците за </a:t>
            </a:r>
            <a:r>
              <a:rPr lang="mk-MK" sz="1500" dirty="0" err="1" smtClean="0">
                <a:latin typeface="Tahoma" pitchFamily="34" charset="0"/>
                <a:cs typeface="Tahoma" pitchFamily="34" charset="0"/>
              </a:rPr>
              <a:t>пондерираните</a:t>
            </a:r>
            <a:r>
              <a:rPr lang="mk-MK" sz="1500" dirty="0" smtClean="0">
                <a:latin typeface="Tahoma" pitchFamily="34" charset="0"/>
                <a:cs typeface="Tahoma" pitchFamily="34" charset="0"/>
              </a:rPr>
              <a:t> каматни стапки на останатите депозитни институции на дадените кредити и на примените депозити </a:t>
            </a:r>
            <a:r>
              <a:rPr lang="mk-MK" sz="1500" b="1" dirty="0" smtClean="0">
                <a:solidFill>
                  <a:schemeClr val="tx2">
                    <a:lumMod val="60000"/>
                    <a:lumOff val="40000"/>
                  </a:schemeClr>
                </a:solidFill>
                <a:latin typeface="Tahoma" pitchFamily="34" charset="0"/>
                <a:cs typeface="Tahoma" pitchFamily="34" charset="0"/>
              </a:rPr>
              <a:t>(Образец КС1, КС2, КС3, КС4 и КС5)</a:t>
            </a:r>
            <a:r>
              <a:rPr lang="mk-MK" sz="1500" dirty="0" smtClean="0">
                <a:latin typeface="Tahoma" pitchFamily="34" charset="0"/>
                <a:cs typeface="Tahoma" pitchFamily="34" charset="0"/>
              </a:rPr>
              <a:t> ќе </a:t>
            </a:r>
            <a:r>
              <a:rPr lang="ru-RU" sz="1500" dirty="0" smtClean="0">
                <a:latin typeface="Tahoma" pitchFamily="34" charset="0"/>
                <a:cs typeface="Tahoma" pitchFamily="34" charset="0"/>
              </a:rPr>
              <a:t>ги известуваат </a:t>
            </a:r>
            <a:r>
              <a:rPr lang="ru-RU" sz="1500" b="1" dirty="0" smtClean="0">
                <a:solidFill>
                  <a:schemeClr val="tx2">
                    <a:lumMod val="60000"/>
                    <a:lumOff val="40000"/>
                  </a:schemeClr>
                </a:solidFill>
                <a:latin typeface="Tahoma" pitchFamily="34" charset="0"/>
                <a:cs typeface="Tahoma" pitchFamily="34" charset="0"/>
              </a:rPr>
              <a:t>банките и штедилниците </a:t>
            </a:r>
            <a:r>
              <a:rPr lang="ru-RU" sz="1500" b="1" dirty="0" smtClean="0">
                <a:latin typeface="Tahoma" pitchFamily="34" charset="0"/>
                <a:cs typeface="Tahoma" pitchFamily="34" charset="0"/>
              </a:rPr>
              <a:t>на месечна основа, по електронски пат, најдоцна во рок од </a:t>
            </a:r>
            <a:r>
              <a:rPr lang="mk-MK" sz="1500" b="1" dirty="0" smtClean="0">
                <a:latin typeface="Tahoma" pitchFamily="34" charset="0"/>
                <a:cs typeface="Tahoma" pitchFamily="34" charset="0"/>
              </a:rPr>
              <a:t>18 (осумнаесет) дена по истекот на месецот за кој се известува</a:t>
            </a:r>
            <a:r>
              <a:rPr lang="ru-RU" sz="1500" b="1" dirty="0" smtClean="0">
                <a:latin typeface="Tahoma" pitchFamily="34" charset="0"/>
                <a:cs typeface="Tahoma" pitchFamily="34" charset="0"/>
              </a:rPr>
              <a:t>.</a:t>
            </a:r>
            <a:endParaRPr lang="mk-MK" sz="1500" b="1" dirty="0" smtClean="0">
              <a:latin typeface="Tahoma" pitchFamily="34" charset="0"/>
              <a:cs typeface="Tahoma" pitchFamily="34" charset="0"/>
            </a:endParaRPr>
          </a:p>
          <a:p>
            <a:endParaRPr lang="en-US" sz="1600" dirty="0" smtClean="0"/>
          </a:p>
          <a:p>
            <a:pPr marL="342900" indent="-342900" algn="just">
              <a:buAutoNum type="arabicPeriod"/>
            </a:pPr>
            <a:endParaRPr lang="en-US" sz="1600" dirty="0" smtClean="0">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lang="mk-MK" sz="1600" kern="0" dirty="0" smtClean="0">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kumimoji="0" lang="mk-MK" sz="1600" b="0" i="0" u="none" strike="noStrike" kern="0" cap="none" spc="0" normalizeH="0" baseline="0" noProof="0" dirty="0" smtClean="0">
              <a:ln>
                <a:noFill/>
              </a:ln>
              <a:solidFill>
                <a:schemeClr val="dk1"/>
              </a:solidFill>
              <a:effectLst/>
              <a:uLnTx/>
              <a:uFillTx/>
              <a:latin typeface="Tahoma" pitchFamily="34" charset="0"/>
              <a:ea typeface="+mn-ea"/>
              <a:cs typeface="Tahoma" pitchFamily="34" charset="0"/>
            </a:endParaRPr>
          </a:p>
        </p:txBody>
      </p:sp>
      <p:sp>
        <p:nvSpPr>
          <p:cNvPr id="7" name="Rectangle 5"/>
          <p:cNvSpPr txBox="1">
            <a:spLocks noChangeArrowheads="1"/>
          </p:cNvSpPr>
          <p:nvPr/>
        </p:nvSpPr>
        <p:spPr bwMode="auto">
          <a:xfrm>
            <a:off x="152400" y="1447800"/>
            <a:ext cx="8001000" cy="26670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algn="just"/>
            <a:r>
              <a:rPr kumimoji="0" lang="mk-MK" sz="1500" b="0" i="0" u="none" strike="noStrike" kern="0" cap="none" spc="0" normalizeH="0" baseline="0" noProof="0" dirty="0" smtClean="0">
                <a:ln>
                  <a:noFill/>
                </a:ln>
                <a:solidFill>
                  <a:schemeClr val="dk1"/>
                </a:solidFill>
                <a:effectLst/>
                <a:uLnTx/>
                <a:uFillTx/>
                <a:latin typeface="Tahoma" pitchFamily="34" charset="0"/>
                <a:cs typeface="Tahoma" pitchFamily="34" charset="0"/>
              </a:rPr>
              <a:t>За </a:t>
            </a:r>
            <a:r>
              <a:rPr kumimoji="0" lang="mk-MK" sz="1500" b="1" i="0" u="none" strike="noStrike" kern="0" cap="none" spc="0" normalizeH="0" baseline="0" noProof="0" dirty="0" smtClean="0">
                <a:ln>
                  <a:noFill/>
                </a:ln>
                <a:solidFill>
                  <a:schemeClr val="tx2">
                    <a:lumMod val="60000"/>
                    <a:lumOff val="40000"/>
                  </a:schemeClr>
                </a:solidFill>
                <a:effectLst/>
                <a:uLnTx/>
                <a:uFillTx/>
                <a:latin typeface="Tahoma" pitchFamily="34" charset="0"/>
                <a:cs typeface="Tahoma" pitchFamily="34" charset="0"/>
              </a:rPr>
              <a:t>тековното известување  </a:t>
            </a:r>
            <a:r>
              <a:rPr kumimoji="0" lang="mk-MK" sz="1500" i="0" u="none" strike="noStrike" kern="0" cap="none" spc="0" normalizeH="0" baseline="0" noProof="0" dirty="0" smtClean="0">
                <a:ln>
                  <a:noFill/>
                </a:ln>
                <a:solidFill>
                  <a:schemeClr val="tx1"/>
                </a:solidFill>
                <a:effectLst/>
                <a:uLnTx/>
                <a:uFillTx/>
                <a:latin typeface="Tahoma" pitchFamily="34" charset="0"/>
                <a:cs typeface="Tahoma" pitchFamily="34" charset="0"/>
              </a:rPr>
              <a:t>почнувајќи од 2005 година:</a:t>
            </a:r>
          </a:p>
          <a:p>
            <a:pPr algn="just"/>
            <a:r>
              <a:rPr kumimoji="0" lang="mk-MK" sz="1500" i="0" u="none" strike="noStrike" kern="0" cap="none" spc="0" normalizeH="0" baseline="0" noProof="0" dirty="0" smtClean="0">
                <a:ln>
                  <a:noFill/>
                </a:ln>
                <a:solidFill>
                  <a:schemeClr val="tx1"/>
                </a:solidFill>
                <a:effectLst/>
                <a:uLnTx/>
                <a:uFillTx/>
                <a:latin typeface="Tahoma" pitchFamily="34" charset="0"/>
                <a:cs typeface="Tahoma" pitchFamily="34" charset="0"/>
              </a:rPr>
              <a:t>  </a:t>
            </a:r>
            <a:endParaRPr lang="en-US" sz="1500" dirty="0" smtClean="0">
              <a:solidFill>
                <a:schemeClr val="tx1"/>
              </a:solidFill>
              <a:latin typeface="Tahoma" pitchFamily="34" charset="0"/>
              <a:cs typeface="Tahoma" pitchFamily="34" charset="0"/>
            </a:endParaRPr>
          </a:p>
          <a:p>
            <a:pPr marL="342900" indent="-342900" algn="just">
              <a:buAutoNum type="arabicPeriod"/>
            </a:pPr>
            <a:r>
              <a:rPr lang="ru-RU" sz="1500" dirty="0" smtClean="0">
                <a:latin typeface="Tahoma" pitchFamily="34" charset="0"/>
                <a:cs typeface="Tahoma" pitchFamily="34" charset="0"/>
              </a:rPr>
              <a:t>Извештајот за пондерираните каматни стапки на примените депозити и дадените кредити </a:t>
            </a:r>
            <a:r>
              <a:rPr lang="ru-RU" sz="1500" b="1" dirty="0" smtClean="0">
                <a:solidFill>
                  <a:schemeClr val="tx2">
                    <a:lumMod val="60000"/>
                    <a:lumOff val="40000"/>
                  </a:schemeClr>
                </a:solidFill>
                <a:latin typeface="Tahoma" pitchFamily="34" charset="0"/>
                <a:cs typeface="Tahoma" pitchFamily="34" charset="0"/>
              </a:rPr>
              <a:t>(образец КС-1) </a:t>
            </a:r>
            <a:r>
              <a:rPr lang="ru-RU" sz="1500" dirty="0" smtClean="0">
                <a:latin typeface="Tahoma" pitchFamily="34" charset="0"/>
                <a:cs typeface="Tahoma" pitchFamily="34" charset="0"/>
              </a:rPr>
              <a:t>го известуваат </a:t>
            </a:r>
            <a:r>
              <a:rPr lang="ru-RU" sz="1500" b="1" dirty="0" smtClean="0">
                <a:solidFill>
                  <a:schemeClr val="tx2">
                    <a:lumMod val="60000"/>
                    <a:lumOff val="40000"/>
                  </a:schemeClr>
                </a:solidFill>
                <a:latin typeface="Tahoma" pitchFamily="34" charset="0"/>
                <a:cs typeface="Tahoma" pitchFamily="34" charset="0"/>
              </a:rPr>
              <a:t>само банките </a:t>
            </a:r>
            <a:r>
              <a:rPr lang="ru-RU" sz="1500" b="1" dirty="0" smtClean="0">
                <a:latin typeface="Tahoma" pitchFamily="34" charset="0"/>
                <a:cs typeface="Tahoma" pitchFamily="34" charset="0"/>
              </a:rPr>
              <a:t>на месечна основа, по електронски пат, најдоцна во рок од 18 (осумнаесет) дена по истекот на месецот за кој се известува;</a:t>
            </a:r>
          </a:p>
          <a:p>
            <a:pPr marL="342900" indent="-342900" algn="just">
              <a:buAutoNum type="arabicPeriod"/>
            </a:pPr>
            <a:endParaRPr lang="ru-RU" sz="1500" b="1" dirty="0" smtClean="0">
              <a:latin typeface="Tahoma" pitchFamily="34" charset="0"/>
              <a:cs typeface="Tahoma" pitchFamily="34" charset="0"/>
            </a:endParaRPr>
          </a:p>
          <a:p>
            <a:pPr marL="342900" indent="-342900" algn="just"/>
            <a:r>
              <a:rPr lang="ru-RU" sz="1500" dirty="0" smtClean="0">
                <a:latin typeface="Tahoma" pitchFamily="34" charset="0"/>
                <a:cs typeface="Tahoma" pitchFamily="34" charset="0"/>
              </a:rPr>
              <a:t>2. Извештајот за каматните стапки на примените депозити и дадените кредити </a:t>
            </a:r>
            <a:r>
              <a:rPr lang="ru-RU" sz="1500" b="1" dirty="0" smtClean="0">
                <a:solidFill>
                  <a:schemeClr val="tx2">
                    <a:lumMod val="60000"/>
                    <a:lumOff val="40000"/>
                  </a:schemeClr>
                </a:solidFill>
                <a:latin typeface="Tahoma" pitchFamily="34" charset="0"/>
                <a:cs typeface="Tahoma" pitchFamily="34" charset="0"/>
              </a:rPr>
              <a:t>(образец КС-2) </a:t>
            </a:r>
            <a:r>
              <a:rPr lang="ru-RU" sz="1500" dirty="0" smtClean="0">
                <a:latin typeface="Tahoma" pitchFamily="34" charset="0"/>
                <a:cs typeface="Tahoma" pitchFamily="34" charset="0"/>
              </a:rPr>
              <a:t>го известуваат </a:t>
            </a:r>
            <a:r>
              <a:rPr lang="ru-RU" sz="1500" b="1" dirty="0" smtClean="0">
                <a:solidFill>
                  <a:schemeClr val="tx2">
                    <a:lumMod val="60000"/>
                    <a:lumOff val="40000"/>
                  </a:schemeClr>
                </a:solidFill>
                <a:latin typeface="Tahoma" pitchFamily="34" charset="0"/>
                <a:cs typeface="Tahoma" pitchFamily="34" charset="0"/>
              </a:rPr>
              <a:t>банките и штедилниците </a:t>
            </a:r>
            <a:r>
              <a:rPr lang="ru-RU" sz="1500" b="1" dirty="0" smtClean="0">
                <a:latin typeface="Tahoma" pitchFamily="34" charset="0"/>
                <a:cs typeface="Tahoma" pitchFamily="34" charset="0"/>
              </a:rPr>
              <a:t>на месечна основа, по електронски пат и во хартиена форма, најдоцна во рок од 5 (пет) работни дена од почетокот на месецот за кој се известува. </a:t>
            </a:r>
          </a:p>
          <a:p>
            <a:pPr marL="342900" lvl="0" indent="-342900" algn="just">
              <a:lnSpc>
                <a:spcPct val="80000"/>
              </a:lnSpc>
              <a:spcBef>
                <a:spcPct val="20000"/>
              </a:spcBef>
              <a:buClr>
                <a:srgbClr val="F2B300"/>
              </a:buClr>
            </a:pPr>
            <a:endParaRPr kumimoji="0" lang="mk-MK" sz="1500" b="0" i="0" u="none" strike="noStrike" kern="0" cap="none" spc="0" normalizeH="0" baseline="0" noProof="0" dirty="0" smtClean="0">
              <a:ln>
                <a:noFill/>
              </a:ln>
              <a:solidFill>
                <a:schemeClr val="dk1"/>
              </a:solidFill>
              <a:effectLst/>
              <a:uLnTx/>
              <a:uFillTx/>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lang="mk-MK" kern="0" dirty="0" smtClean="0">
              <a:latin typeface="Tahoma" pitchFamily="34" charset="0"/>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kumimoji="0" lang="mk-MK" sz="1800" b="0" i="0" u="none" strike="noStrike" kern="0" cap="none" spc="0" normalizeH="0" baseline="0" noProof="0" dirty="0" smtClean="0">
              <a:ln>
                <a:noFill/>
              </a:ln>
              <a:solidFill>
                <a:schemeClr val="dk1"/>
              </a:solidFill>
              <a:effectLst/>
              <a:uLnTx/>
              <a:uFillTx/>
              <a:latin typeface="Tahoma" pitchFamily="34" charset="0"/>
              <a:ea typeface="+mn-ea"/>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kumimoji="0" lang="mk-MK" sz="1800" b="0" i="0" u="none" strike="noStrike" kern="0" cap="none" spc="0" normalizeH="0" baseline="0" noProof="0" dirty="0" smtClean="0">
              <a:ln>
                <a:noFill/>
              </a:ln>
              <a:solidFill>
                <a:schemeClr val="dk1"/>
              </a:solidFill>
              <a:effectLst/>
              <a:uLnTx/>
              <a:uFillTx/>
              <a:latin typeface="Tahoma" pitchFamily="34" charset="0"/>
              <a:ea typeface="+mn-ea"/>
              <a:cs typeface="Tahoma" pitchFamily="34" charset="0"/>
            </a:endParaRPr>
          </a:p>
          <a:p>
            <a:pPr marL="342900" marR="0" lvl="0" indent="-342900" algn="just" defTabSz="914400" rtl="0" eaLnBrk="1" fontAlgn="base" latinLnBrk="0" hangingPunct="1">
              <a:lnSpc>
                <a:spcPct val="80000"/>
              </a:lnSpc>
              <a:spcBef>
                <a:spcPct val="20000"/>
              </a:spcBef>
              <a:spcAft>
                <a:spcPct val="0"/>
              </a:spcAft>
              <a:buClr>
                <a:srgbClr val="F2B300"/>
              </a:buClr>
              <a:buSzTx/>
              <a:buFontTx/>
              <a:buNone/>
              <a:tabLst/>
              <a:defRPr/>
            </a:pPr>
            <a:endParaRPr kumimoji="0" lang="mk-MK" sz="1800" b="0" i="0" u="none" strike="noStrike" kern="0" cap="none" spc="0" normalizeH="0" baseline="0" noProof="0" dirty="0" smtClean="0">
              <a:ln>
                <a:noFill/>
              </a:ln>
              <a:solidFill>
                <a:schemeClr val="dk1"/>
              </a:solidFill>
              <a:effectLst/>
              <a:uLnTx/>
              <a:uFillTx/>
              <a:latin typeface="Tahoma" pitchFamily="34" charset="0"/>
              <a:ea typeface="+mn-ea"/>
              <a:cs typeface="Tahoma" pitchFamily="34" charset="0"/>
            </a:endParaRPr>
          </a:p>
        </p:txBody>
      </p:sp>
    </p:spTree>
  </p:cSld>
  <p:clrMapOvr>
    <a:masterClrMapping/>
  </p:clrMapOvr>
  <p:transition>
    <p:wipe/>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3">
      <a:dk1>
        <a:srgbClr val="000000"/>
      </a:dk1>
      <a:lt1>
        <a:srgbClr val="FFFFFF"/>
      </a:lt1>
      <a:dk2>
        <a:srgbClr val="000099"/>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99"/>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7717</TotalTime>
  <Words>1858</Words>
  <Application>Microsoft Office PowerPoint</Application>
  <PresentationFormat>On-screen Show (4:3)</PresentationFormat>
  <Paragraphs>537</Paragraphs>
  <Slides>29</Slides>
  <Notes>26</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Default Design</vt:lpstr>
      <vt:lpstr>   Статистика на каматни стапки    </vt:lpstr>
      <vt:lpstr>     Статистика на каматни стапки – основна примена  </vt:lpstr>
      <vt:lpstr>     Статистика на каматни стапки – основна примена  </vt:lpstr>
      <vt:lpstr>Slide 4</vt:lpstr>
      <vt:lpstr>Slide 5</vt:lpstr>
      <vt:lpstr>Slide 6</vt:lpstr>
      <vt:lpstr>     Правна и методолошка рамка   </vt:lpstr>
      <vt:lpstr>     Правна и методолошка рамка   </vt:lpstr>
      <vt:lpstr>     Извештајни единици, рокови и обрасци  </vt:lpstr>
      <vt:lpstr> Барања за известување на ЕЦБ </vt:lpstr>
      <vt:lpstr> Барања за известување на ЕЦБ </vt:lpstr>
      <vt:lpstr>     Нови извештајни табели - обрасци  </vt:lpstr>
      <vt:lpstr>     Нови извештајни табели - обрасци  </vt:lpstr>
      <vt:lpstr>      Образец КС1: ПОНДЕРИРАНИ КАМАТНИ СТАПКИ И ИЗНОСИ НА СМЕТКОВОДСТВЕНАТА СОСТОЈБА НА ДАДЕНИ КРЕДИТИ И НА ПРИМЕНИ ДЕПОЗИТИ   </vt:lpstr>
      <vt:lpstr>      Образец КС2: ПОНДЕРИРАНИ КАМАТНИ СТАПКИ И ИЗНОСИ НА НОВООДОБРЕНИ КРЕДИТИ И НА НОВОПРИМЕНИ ДЕПОЗИТИ   </vt:lpstr>
      <vt:lpstr>      Образец КС3: ПОНДЕРИРАНИ КАМАТНИ СТАПКИ И ИЗНОСИ НА НОВООДОБРЕНИ КРЕДИТИ СО ОБЕЗБЕДУВАЊЕ   </vt:lpstr>
      <vt:lpstr>      Образец КС4: ПОНДЕРИРАНИ КАМАТНИ СТАПКИ И ИЗНОСИ НА НОВООДОБРЕНИ КРЕДИТИ СО ОБЕЗБЕДУВАЊЕ, ПО ОРИГИНАЛНО ДОСТАСУВАЊЕ   </vt:lpstr>
      <vt:lpstr>     Образец КС5: ПОНДЕРИРАНИ КАМАТНИ СТАПКИ И ИЗНОСИ НА ПРЕКУНОЌНИТЕ ДЕПОЗИТИ, ОБНОВЛИВИТЕ КРЕДИТИ (РЕВОЛВИНГ), НЕГАТИВНИТЕ САЛДА ПО ТЕКОВНИ СМЕТКИ И  КРЕДИТИТЕ ВРЗ ОСНОВА НА КРЕДИТНИ КАРТИЧКИ  </vt:lpstr>
      <vt:lpstr>    Основни карактеристики на прашалниците  </vt:lpstr>
      <vt:lpstr>    Применет концепт во обрасците за новодоговорените активности </vt:lpstr>
      <vt:lpstr>Slide 21</vt:lpstr>
      <vt:lpstr>  </vt:lpstr>
      <vt:lpstr>  </vt:lpstr>
      <vt:lpstr>    Применет концепт во обрасците за новодоговорените активности </vt:lpstr>
      <vt:lpstr>    Каматни стапки на новопримени депозити </vt:lpstr>
      <vt:lpstr>    Применет концепт во обрасците за вкупните сметководствени состојби </vt:lpstr>
      <vt:lpstr>Slide 27</vt:lpstr>
      <vt:lpstr>    Видови на кредити </vt:lpstr>
      <vt:lpstr>    Видови на кредити </vt:lpstr>
    </vt:vector>
  </TitlesOfParts>
  <Company>Narodna Banka na Republika Makedonija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Сигурност на информацискиот систем</dc:title>
  <dc:creator>Lihnida</dc:creator>
  <cp:lastModifiedBy>NBRM</cp:lastModifiedBy>
  <cp:revision>797</cp:revision>
  <dcterms:created xsi:type="dcterms:W3CDTF">2007-11-27T12:00:48Z</dcterms:created>
  <dcterms:modified xsi:type="dcterms:W3CDTF">2014-04-08T12:58:13Z</dcterms:modified>
</cp:coreProperties>
</file>