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xls" ContentType="application/vnd.ms-exce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8" r:id="rId3"/>
    <p:sldId id="288" r:id="rId4"/>
    <p:sldId id="294" r:id="rId5"/>
    <p:sldId id="259" r:id="rId6"/>
    <p:sldId id="289" r:id="rId7"/>
    <p:sldId id="262" r:id="rId8"/>
    <p:sldId id="272" r:id="rId9"/>
    <p:sldId id="276" r:id="rId10"/>
    <p:sldId id="273" r:id="rId11"/>
    <p:sldId id="277" r:id="rId12"/>
    <p:sldId id="278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</p:sldIdLst>
  <p:sldSz cx="9144000" cy="6858000" type="screen4x3"/>
  <p:notesSz cx="6794500" cy="9923463"/>
  <p:defaultTextStyle>
    <a:defPPr>
      <a:defRPr lang="pt-P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ticular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-4176" y="-112"/>
      </p:cViewPr>
      <p:guideLst>
        <p:guide orient="horz" pos="312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BRM%20Ohrid%20-%20MK%20-%20conference%2020-22%20June%202011\gr&#225;fico_TAIEX_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pt-PT" sz="1600">
                <a:solidFill>
                  <a:schemeClr val="accent1">
                    <a:lumMod val="75000"/>
                  </a:schemeClr>
                </a:solidFill>
              </a:rPr>
              <a:t>Volume of credit transfers in Portugal - by type of</a:t>
            </a:r>
            <a:r>
              <a:rPr lang="pt-PT" sz="1600" baseline="0">
                <a:solidFill>
                  <a:schemeClr val="accent1">
                    <a:lumMod val="75000"/>
                  </a:schemeClr>
                </a:solidFill>
              </a:rPr>
              <a:t> transaction</a:t>
            </a:r>
            <a:endParaRPr lang="pt-PT" sz="160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5349335582964088"/>
          <c:y val="1.3168720866149303E-2"/>
        </c:manualLayout>
      </c:layout>
    </c:title>
    <c:plotArea>
      <c:layout>
        <c:manualLayout>
          <c:layoutTarget val="inner"/>
          <c:xMode val="edge"/>
          <c:yMode val="edge"/>
          <c:x val="7.233583316948651E-2"/>
          <c:y val="0.1792395115545157"/>
          <c:w val="0.91022461074648664"/>
          <c:h val="0.5574638391591098"/>
        </c:manualLayout>
      </c:layout>
      <c:barChart>
        <c:barDir val="col"/>
        <c:grouping val="clustered"/>
        <c:ser>
          <c:idx val="0"/>
          <c:order val="0"/>
          <c:tx>
            <c:strRef>
              <c:f>'Slide 20'!$B$1</c:f>
              <c:strCache>
                <c:ptCount val="1"/>
                <c:pt idx="0">
                  <c:v>National - Housing rents </c:v>
                </c:pt>
              </c:strCache>
            </c:strRef>
          </c:tx>
          <c:cat>
            <c:numRef>
              <c:f>'Slide 20'!$A$2:$A$12</c:f>
              <c:numCache>
                <c:formatCode>yyyy</c:formatCode>
                <c:ptCount val="11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38352</c:v>
                </c:pt>
                <c:pt idx="5">
                  <c:v>38717</c:v>
                </c:pt>
                <c:pt idx="6">
                  <c:v>39082</c:v>
                </c:pt>
                <c:pt idx="7">
                  <c:v>39447</c:v>
                </c:pt>
                <c:pt idx="8">
                  <c:v>39813</c:v>
                </c:pt>
                <c:pt idx="9">
                  <c:v>40178</c:v>
                </c:pt>
                <c:pt idx="10">
                  <c:v>40543</c:v>
                </c:pt>
              </c:numCache>
            </c:numRef>
          </c:cat>
          <c:val>
            <c:numRef>
              <c:f>'Slide 20'!$B$2:$B$12</c:f>
              <c:numCache>
                <c:formatCode>General</c:formatCode>
                <c:ptCount val="11"/>
                <c:pt idx="0">
                  <c:v>97</c:v>
                </c:pt>
                <c:pt idx="1">
                  <c:v>98.6</c:v>
                </c:pt>
                <c:pt idx="2">
                  <c:v>100.9</c:v>
                </c:pt>
                <c:pt idx="3">
                  <c:v>98.4</c:v>
                </c:pt>
                <c:pt idx="4">
                  <c:v>122.7</c:v>
                </c:pt>
                <c:pt idx="5">
                  <c:v>127.5</c:v>
                </c:pt>
                <c:pt idx="6">
                  <c:v>136.19999999999999</c:v>
                </c:pt>
                <c:pt idx="7">
                  <c:v>155.19999999999999</c:v>
                </c:pt>
                <c:pt idx="8">
                  <c:v>176.4</c:v>
                </c:pt>
                <c:pt idx="9">
                  <c:v>180.9</c:v>
                </c:pt>
                <c:pt idx="10">
                  <c:v>224.9</c:v>
                </c:pt>
              </c:numCache>
            </c:numRef>
          </c:val>
        </c:ser>
        <c:ser>
          <c:idx val="1"/>
          <c:order val="1"/>
          <c:tx>
            <c:strRef>
              <c:f>'Slide 20'!$C$1</c:f>
              <c:strCache>
                <c:ptCount val="1"/>
                <c:pt idx="0">
                  <c:v>National - Wages </c:v>
                </c:pt>
              </c:strCache>
            </c:strRef>
          </c:tx>
          <c:cat>
            <c:numRef>
              <c:f>'Slide 20'!$A$2:$A$12</c:f>
              <c:numCache>
                <c:formatCode>yyyy</c:formatCode>
                <c:ptCount val="11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38352</c:v>
                </c:pt>
                <c:pt idx="5">
                  <c:v>38717</c:v>
                </c:pt>
                <c:pt idx="6">
                  <c:v>39082</c:v>
                </c:pt>
                <c:pt idx="7">
                  <c:v>39447</c:v>
                </c:pt>
                <c:pt idx="8">
                  <c:v>39813</c:v>
                </c:pt>
                <c:pt idx="9">
                  <c:v>40178</c:v>
                </c:pt>
                <c:pt idx="10">
                  <c:v>40543</c:v>
                </c:pt>
              </c:numCache>
            </c:numRef>
          </c:cat>
          <c:val>
            <c:numRef>
              <c:f>'Slide 20'!$C$2:$C$12</c:f>
              <c:numCache>
                <c:formatCode>General</c:formatCode>
                <c:ptCount val="11"/>
                <c:pt idx="0">
                  <c:v>9141.4</c:v>
                </c:pt>
                <c:pt idx="1">
                  <c:v>10181.200000000004</c:v>
                </c:pt>
                <c:pt idx="2">
                  <c:v>12334.4</c:v>
                </c:pt>
                <c:pt idx="3">
                  <c:v>14181.1</c:v>
                </c:pt>
                <c:pt idx="4">
                  <c:v>15070</c:v>
                </c:pt>
                <c:pt idx="5">
                  <c:v>15907</c:v>
                </c:pt>
                <c:pt idx="6">
                  <c:v>17334.900000000001</c:v>
                </c:pt>
                <c:pt idx="7">
                  <c:v>19131.2</c:v>
                </c:pt>
                <c:pt idx="8">
                  <c:v>20705</c:v>
                </c:pt>
                <c:pt idx="9">
                  <c:v>22265</c:v>
                </c:pt>
                <c:pt idx="10">
                  <c:v>23278.3</c:v>
                </c:pt>
              </c:numCache>
            </c:numRef>
          </c:val>
        </c:ser>
        <c:ser>
          <c:idx val="2"/>
          <c:order val="2"/>
          <c:tx>
            <c:strRef>
              <c:f>'Slide 20'!$D$1</c:f>
              <c:strCache>
                <c:ptCount val="1"/>
                <c:pt idx="0">
                  <c:v>National - Suppliers </c:v>
                </c:pt>
              </c:strCache>
            </c:strRef>
          </c:tx>
          <c:cat>
            <c:numRef>
              <c:f>'Slide 20'!$A$2:$A$12</c:f>
              <c:numCache>
                <c:formatCode>yyyy</c:formatCode>
                <c:ptCount val="11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38352</c:v>
                </c:pt>
                <c:pt idx="5">
                  <c:v>38717</c:v>
                </c:pt>
                <c:pt idx="6">
                  <c:v>39082</c:v>
                </c:pt>
                <c:pt idx="7">
                  <c:v>39447</c:v>
                </c:pt>
                <c:pt idx="8">
                  <c:v>39813</c:v>
                </c:pt>
                <c:pt idx="9">
                  <c:v>40178</c:v>
                </c:pt>
                <c:pt idx="10">
                  <c:v>40543</c:v>
                </c:pt>
              </c:numCache>
            </c:numRef>
          </c:cat>
          <c:val>
            <c:numRef>
              <c:f>'Slide 20'!$D$2:$D$12</c:f>
              <c:numCache>
                <c:formatCode>General</c:formatCode>
                <c:ptCount val="11"/>
                <c:pt idx="0">
                  <c:v>865.4</c:v>
                </c:pt>
                <c:pt idx="1">
                  <c:v>1046.5</c:v>
                </c:pt>
                <c:pt idx="2">
                  <c:v>1228.3</c:v>
                </c:pt>
                <c:pt idx="3">
                  <c:v>1422.4</c:v>
                </c:pt>
                <c:pt idx="4">
                  <c:v>1941.6</c:v>
                </c:pt>
                <c:pt idx="5">
                  <c:v>2398.8000000000002</c:v>
                </c:pt>
                <c:pt idx="6">
                  <c:v>2906.3</c:v>
                </c:pt>
                <c:pt idx="7">
                  <c:v>3929.7</c:v>
                </c:pt>
                <c:pt idx="8">
                  <c:v>5111.1000000000004</c:v>
                </c:pt>
                <c:pt idx="9">
                  <c:v>6088.3</c:v>
                </c:pt>
                <c:pt idx="10">
                  <c:v>7199.9</c:v>
                </c:pt>
              </c:numCache>
            </c:numRef>
          </c:val>
        </c:ser>
        <c:ser>
          <c:idx val="3"/>
          <c:order val="3"/>
          <c:tx>
            <c:strRef>
              <c:f>'Slide 20'!$E$1</c:f>
              <c:strCache>
                <c:ptCount val="1"/>
                <c:pt idx="0">
                  <c:v>National - Social security payments </c:v>
                </c:pt>
              </c:strCache>
            </c:strRef>
          </c:tx>
          <c:cat>
            <c:numRef>
              <c:f>'Slide 20'!$A$2:$A$12</c:f>
              <c:numCache>
                <c:formatCode>yyyy</c:formatCode>
                <c:ptCount val="11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38352</c:v>
                </c:pt>
                <c:pt idx="5">
                  <c:v>38717</c:v>
                </c:pt>
                <c:pt idx="6">
                  <c:v>39082</c:v>
                </c:pt>
                <c:pt idx="7">
                  <c:v>39447</c:v>
                </c:pt>
                <c:pt idx="8">
                  <c:v>39813</c:v>
                </c:pt>
                <c:pt idx="9">
                  <c:v>40178</c:v>
                </c:pt>
                <c:pt idx="10">
                  <c:v>40543</c:v>
                </c:pt>
              </c:numCache>
            </c:numRef>
          </c:cat>
          <c:val>
            <c:numRef>
              <c:f>'Slide 20'!$E$2:$E$12</c:f>
              <c:numCache>
                <c:formatCode>General</c:formatCode>
                <c:ptCount val="11"/>
                <c:pt idx="5">
                  <c:v>7657.9</c:v>
                </c:pt>
                <c:pt idx="6">
                  <c:v>8944.2000000000007</c:v>
                </c:pt>
                <c:pt idx="7">
                  <c:v>9647.5</c:v>
                </c:pt>
                <c:pt idx="8">
                  <c:v>10333.6</c:v>
                </c:pt>
                <c:pt idx="9">
                  <c:v>11783.3</c:v>
                </c:pt>
                <c:pt idx="10">
                  <c:v>12392.1</c:v>
                </c:pt>
              </c:numCache>
            </c:numRef>
          </c:val>
        </c:ser>
        <c:ser>
          <c:idx val="4"/>
          <c:order val="4"/>
          <c:tx>
            <c:strRef>
              <c:f>'Slide 20'!$F$1</c:f>
              <c:strCache>
                <c:ptCount val="1"/>
                <c:pt idx="0">
                  <c:v>National - Pensions </c:v>
                </c:pt>
              </c:strCache>
            </c:strRef>
          </c:tx>
          <c:cat>
            <c:numRef>
              <c:f>'Slide 20'!$A$2:$A$12</c:f>
              <c:numCache>
                <c:formatCode>yyyy</c:formatCode>
                <c:ptCount val="11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38352</c:v>
                </c:pt>
                <c:pt idx="5">
                  <c:v>38717</c:v>
                </c:pt>
                <c:pt idx="6">
                  <c:v>39082</c:v>
                </c:pt>
                <c:pt idx="7">
                  <c:v>39447</c:v>
                </c:pt>
                <c:pt idx="8">
                  <c:v>39813</c:v>
                </c:pt>
                <c:pt idx="9">
                  <c:v>40178</c:v>
                </c:pt>
                <c:pt idx="10">
                  <c:v>40543</c:v>
                </c:pt>
              </c:numCache>
            </c:numRef>
          </c:cat>
          <c:val>
            <c:numRef>
              <c:f>'Slide 20'!$F$2:$F$12</c:f>
              <c:numCache>
                <c:formatCode>General</c:formatCode>
                <c:ptCount val="11"/>
                <c:pt idx="5">
                  <c:v>754</c:v>
                </c:pt>
                <c:pt idx="6">
                  <c:v>875.6</c:v>
                </c:pt>
                <c:pt idx="7">
                  <c:v>1301.2</c:v>
                </c:pt>
                <c:pt idx="8">
                  <c:v>1537.6</c:v>
                </c:pt>
                <c:pt idx="9">
                  <c:v>1742.4</c:v>
                </c:pt>
                <c:pt idx="10">
                  <c:v>1979.1</c:v>
                </c:pt>
              </c:numCache>
            </c:numRef>
          </c:val>
        </c:ser>
        <c:ser>
          <c:idx val="5"/>
          <c:order val="5"/>
          <c:tx>
            <c:strRef>
              <c:f>'Slide 20'!$G$1</c:f>
              <c:strCache>
                <c:ptCount val="1"/>
                <c:pt idx="0">
                  <c:v>National - State reimbursements </c:v>
                </c:pt>
              </c:strCache>
            </c:strRef>
          </c:tx>
          <c:cat>
            <c:numRef>
              <c:f>'Slide 20'!$A$2:$A$12</c:f>
              <c:numCache>
                <c:formatCode>yyyy</c:formatCode>
                <c:ptCount val="11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38352</c:v>
                </c:pt>
                <c:pt idx="5">
                  <c:v>38717</c:v>
                </c:pt>
                <c:pt idx="6">
                  <c:v>39082</c:v>
                </c:pt>
                <c:pt idx="7">
                  <c:v>39447</c:v>
                </c:pt>
                <c:pt idx="8">
                  <c:v>39813</c:v>
                </c:pt>
                <c:pt idx="9">
                  <c:v>40178</c:v>
                </c:pt>
                <c:pt idx="10">
                  <c:v>40543</c:v>
                </c:pt>
              </c:numCache>
            </c:numRef>
          </c:cat>
          <c:val>
            <c:numRef>
              <c:f>'Slide 20'!$G$2:$G$12</c:f>
              <c:numCache>
                <c:formatCode>General</c:formatCode>
                <c:ptCount val="11"/>
                <c:pt idx="0">
                  <c:v>0.2</c:v>
                </c:pt>
                <c:pt idx="1">
                  <c:v>0.4</c:v>
                </c:pt>
                <c:pt idx="2">
                  <c:v>0.30000000000000032</c:v>
                </c:pt>
                <c:pt idx="3">
                  <c:v>1125.4000000000001</c:v>
                </c:pt>
                <c:pt idx="4">
                  <c:v>2080.6999999999998</c:v>
                </c:pt>
                <c:pt idx="5">
                  <c:v>250.6</c:v>
                </c:pt>
                <c:pt idx="6">
                  <c:v>1190.7</c:v>
                </c:pt>
                <c:pt idx="7">
                  <c:v>1460.5</c:v>
                </c:pt>
                <c:pt idx="8">
                  <c:v>1391.6</c:v>
                </c:pt>
                <c:pt idx="9">
                  <c:v>1737.9</c:v>
                </c:pt>
                <c:pt idx="10">
                  <c:v>1897.7</c:v>
                </c:pt>
              </c:numCache>
            </c:numRef>
          </c:val>
        </c:ser>
        <c:ser>
          <c:idx val="6"/>
          <c:order val="6"/>
          <c:tx>
            <c:strRef>
              <c:f>'Slide 20'!$H$1</c:f>
              <c:strCache>
                <c:ptCount val="1"/>
                <c:pt idx="0">
                  <c:v>Cross-border </c:v>
                </c:pt>
              </c:strCache>
            </c:strRef>
          </c:tx>
          <c:cat>
            <c:numRef>
              <c:f>'Slide 20'!$A$2:$A$12</c:f>
              <c:numCache>
                <c:formatCode>yyyy</c:formatCode>
                <c:ptCount val="11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38352</c:v>
                </c:pt>
                <c:pt idx="5">
                  <c:v>38717</c:v>
                </c:pt>
                <c:pt idx="6">
                  <c:v>39082</c:v>
                </c:pt>
                <c:pt idx="7">
                  <c:v>39447</c:v>
                </c:pt>
                <c:pt idx="8">
                  <c:v>39813</c:v>
                </c:pt>
                <c:pt idx="9">
                  <c:v>40178</c:v>
                </c:pt>
                <c:pt idx="10">
                  <c:v>40543</c:v>
                </c:pt>
              </c:numCache>
            </c:numRef>
          </c:cat>
          <c:val>
            <c:numRef>
              <c:f>'Slide 20'!$H$2:$H$12</c:f>
              <c:numCache>
                <c:formatCode>General</c:formatCode>
                <c:ptCount val="11"/>
                <c:pt idx="0">
                  <c:v>2066.6999999999998</c:v>
                </c:pt>
                <c:pt idx="1">
                  <c:v>2121.8000000000002</c:v>
                </c:pt>
                <c:pt idx="2">
                  <c:v>1779.5</c:v>
                </c:pt>
                <c:pt idx="3">
                  <c:v>1373.4</c:v>
                </c:pt>
                <c:pt idx="4">
                  <c:v>1475.8</c:v>
                </c:pt>
                <c:pt idx="5">
                  <c:v>1447.3</c:v>
                </c:pt>
                <c:pt idx="6">
                  <c:v>1610.4</c:v>
                </c:pt>
                <c:pt idx="7">
                  <c:v>1703.9</c:v>
                </c:pt>
                <c:pt idx="8">
                  <c:v>1764.2</c:v>
                </c:pt>
                <c:pt idx="9">
                  <c:v>1749.9</c:v>
                </c:pt>
                <c:pt idx="10">
                  <c:v>1550.1</c:v>
                </c:pt>
              </c:numCache>
            </c:numRef>
          </c:val>
        </c:ser>
        <c:axId val="134708608"/>
        <c:axId val="134726784"/>
      </c:barChart>
      <c:dateAx>
        <c:axId val="134708608"/>
        <c:scaling>
          <c:orientation val="minMax"/>
        </c:scaling>
        <c:axPos val="b"/>
        <c:numFmt formatCode="yyyy" sourceLinked="1"/>
        <c:tickLblPos val="nextTo"/>
        <c:crossAx val="134726784"/>
        <c:crosses val="autoZero"/>
        <c:auto val="1"/>
        <c:lblOffset val="100"/>
      </c:dateAx>
      <c:valAx>
        <c:axId val="134726784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l">
                  <a:defRPr b="0"/>
                </a:pPr>
                <a:r>
                  <a:rPr lang="pt-PT" b="0" dirty="0"/>
                  <a:t>N. </a:t>
                </a:r>
                <a:r>
                  <a:rPr lang="pt-PT" b="0" dirty="0" err="1"/>
                  <a:t>of</a:t>
                </a:r>
                <a:r>
                  <a:rPr lang="pt-PT" b="0" dirty="0"/>
                  <a:t> </a:t>
                </a:r>
                <a:r>
                  <a:rPr lang="pt-PT" b="0" dirty="0" err="1"/>
                  <a:t>credit</a:t>
                </a:r>
                <a:r>
                  <a:rPr lang="pt-PT" b="0" dirty="0"/>
                  <a:t> </a:t>
                </a:r>
                <a:r>
                  <a:rPr lang="pt-PT" b="0" dirty="0" err="1"/>
                  <a:t>transfers</a:t>
                </a:r>
                <a:r>
                  <a:rPr lang="pt-PT" b="0" dirty="0"/>
                  <a:t> (</a:t>
                </a:r>
                <a:r>
                  <a:rPr lang="pt-PT" b="0" dirty="0" err="1"/>
                  <a:t>thousands</a:t>
                </a:r>
                <a:r>
                  <a:rPr lang="pt-PT" b="0" dirty="0"/>
                  <a:t>)</a:t>
                </a:r>
              </a:p>
            </c:rich>
          </c:tx>
          <c:layout>
            <c:manualLayout>
              <c:xMode val="edge"/>
              <c:yMode val="edge"/>
              <c:x val="0"/>
              <c:y val="1.2556969697548485E-2"/>
            </c:manualLayout>
          </c:layout>
        </c:title>
        <c:numFmt formatCode="General" sourceLinked="1"/>
        <c:tickLblPos val="nextTo"/>
        <c:crossAx val="134708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7012711401562647E-2"/>
          <c:y val="0.83061914244667956"/>
          <c:w val="0.91829324544895619"/>
          <c:h val="0.14838348766832382"/>
        </c:manualLayout>
      </c:layout>
    </c:legend>
    <c:plotVisOnly val="1"/>
  </c:chart>
  <c:spPr>
    <a:ln>
      <a:noFill/>
    </a:ln>
  </c:spPr>
  <c:externalData r:id="rId1"/>
</c:chartSpace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9DE88-7F43-3F46-9526-FC0905953E7B}" type="datetime1">
              <a:rPr lang="pt-PT" smtClean="0"/>
              <a:pPr/>
              <a:t>17-06-2011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5568"/>
            <a:ext cx="2944283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5568"/>
            <a:ext cx="2944283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BF973-8E6E-6943-BB2A-4BA3F2B5D36C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9EE57-6BF3-D642-82A6-B4AE407027B5}" type="datetime1">
              <a:rPr lang="pt-PT" smtClean="0"/>
              <a:pPr/>
              <a:t>17-06-2011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3645"/>
            <a:ext cx="5435600" cy="446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4283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5568"/>
            <a:ext cx="2944283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B01DB-183F-3A49-B2AD-0A9AED2255CC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930D8-D6A5-4692-9B1F-340FEA77524A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Rui Pimentel - Banco de Portugal</a:t>
            </a:r>
            <a:endParaRPr lang="pt-P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D3F-1144-EF43-B526-0A773297965D}" type="datetime1">
              <a:rPr lang="pt-PT" smtClean="0"/>
              <a:pPr/>
              <a:t>17-06-2011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9A0-8503-D14A-8DE7-031D20E00DA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C781-4562-DA4D-9BC4-F3C269C8C514}" type="datetime1">
              <a:rPr lang="pt-PT" smtClean="0"/>
              <a:pPr/>
              <a:t>17-06-2011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9A0-8503-D14A-8DE7-031D20E00DA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1863-1C9C-8A4C-ABFF-7B68FC68E297}" type="datetime1">
              <a:rPr lang="pt-PT" smtClean="0"/>
              <a:pPr/>
              <a:t>17-06-2011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9A0-8503-D14A-8DE7-031D20E00DA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5A5B-4EA5-1A44-8CCA-6F322BB9B0B6}" type="datetime1">
              <a:rPr lang="pt-PT" smtClean="0"/>
              <a:pPr>
                <a:defRPr/>
              </a:pPr>
              <a:t>17-06-2011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Conference on Payment and Securities Settlement Systems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ECF08-1C0E-4E75-90DA-142A8487EA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1681" name="Picture 1" descr="logoeurosyste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42148"/>
            <a:ext cx="863125" cy="61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00BC-0DF7-E64C-835D-3393BF6367E6}" type="datetime1">
              <a:rPr lang="pt-PT" smtClean="0"/>
              <a:pPr/>
              <a:t>17-06-2011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9A0-8503-D14A-8DE7-031D20E00DA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1945-18B7-E548-8644-DA3420D5F12F}" type="datetime1">
              <a:rPr lang="pt-PT" smtClean="0"/>
              <a:pPr/>
              <a:t>17-06-2011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9A0-8503-D14A-8DE7-031D20E00DA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CB01-3EFD-9A42-871D-3036E1109381}" type="datetime1">
              <a:rPr lang="pt-PT" smtClean="0"/>
              <a:pPr/>
              <a:t>17-06-2011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9A0-8503-D14A-8DE7-031D20E00DA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AFD6-D84C-8A4C-8131-9EBFC5407865}" type="datetime1">
              <a:rPr lang="pt-PT" smtClean="0"/>
              <a:pPr/>
              <a:t>17-06-2011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9A0-8503-D14A-8DE7-031D20E00DA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0F57-B255-D24C-9417-720E39DCA26D}" type="datetime1">
              <a:rPr lang="pt-PT" smtClean="0"/>
              <a:pPr/>
              <a:t>17-06-2011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9A0-8503-D14A-8DE7-031D20E00DA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3402-862A-2242-9921-239B4C20FEA6}" type="datetime1">
              <a:rPr lang="pt-PT" smtClean="0"/>
              <a:pPr/>
              <a:t>17-06-2011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9A0-8503-D14A-8DE7-031D20E00DA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082B-F681-3F4C-BDFB-1413770C6383}" type="datetime1">
              <a:rPr lang="pt-PT" smtClean="0"/>
              <a:pPr/>
              <a:t>17-06-2011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9A0-8503-D14A-8DE7-031D20E00DA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16DB-4520-2A45-A8D1-620CA616F95C}" type="datetime1">
              <a:rPr lang="pt-PT" smtClean="0"/>
              <a:pPr/>
              <a:t>17-06-2011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E9A0-8503-D14A-8DE7-031D20E00DA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88E11-B975-CE4D-ABD8-FE83BD7BEAFE}" type="datetime1">
              <a:rPr lang="pt-PT" smtClean="0"/>
              <a:pPr/>
              <a:t>17-06-2011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4th Conference on Payment and Securities Settlement Systems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EE9A0-8503-D14A-8DE7-031D20E00DA5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package" Target="../embeddings/Microsoft_Office_Word_Document1.docx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package" Target="../embeddings/Microsoft_Office_Word_Document10.docx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jpeg"/><Relationship Id="rId5" Type="http://schemas.openxmlformats.org/officeDocument/2006/relationships/package" Target="../embeddings/Microsoft_Office_Word_Document11.docx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package" Target="../embeddings/Microsoft_Office_Word_Document12.docx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package" Target="../embeddings/Microsoft_Office_Word_Document13.docx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.png"/><Relationship Id="rId5" Type="http://schemas.openxmlformats.org/officeDocument/2006/relationships/package" Target="../embeddings/Microsoft_Office_Word_Document14.docx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jpeg"/><Relationship Id="rId5" Type="http://schemas.openxmlformats.org/officeDocument/2006/relationships/package" Target="../embeddings/Microsoft_Office_Word_Document15.docx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.gif"/><Relationship Id="rId5" Type="http://schemas.openxmlformats.org/officeDocument/2006/relationships/package" Target="../embeddings/Microsoft_Office_Word_Document16.docx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4.png"/><Relationship Id="rId5" Type="http://schemas.openxmlformats.org/officeDocument/2006/relationships/package" Target="../embeddings/Microsoft_Office_Word_Document17.docx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5.png"/><Relationship Id="rId5" Type="http://schemas.openxmlformats.org/officeDocument/2006/relationships/package" Target="../embeddings/Microsoft_Office_Word_Document18.docx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.png"/><Relationship Id="rId5" Type="http://schemas.openxmlformats.org/officeDocument/2006/relationships/package" Target="../embeddings/Microsoft_Office_Word_Document19.docx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Word_Document2.docx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7.png"/><Relationship Id="rId5" Type="http://schemas.openxmlformats.org/officeDocument/2006/relationships/package" Target="../embeddings/Microsoft_Office_Word_Document20.docx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8.png"/><Relationship Id="rId5" Type="http://schemas.openxmlformats.org/officeDocument/2006/relationships/package" Target="../embeddings/Microsoft_Office_Word_Document21.docx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5" Type="http://schemas.openxmlformats.org/officeDocument/2006/relationships/package" Target="../embeddings/Microsoft_Office_Word_Document22.docx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5" Type="http://schemas.openxmlformats.org/officeDocument/2006/relationships/package" Target="../embeddings/Microsoft_Office_Word_Document23.docx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5" Type="http://schemas.openxmlformats.org/officeDocument/2006/relationships/package" Target="../embeddings/Microsoft_Office_Word_Document24.docx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5" Type="http://schemas.openxmlformats.org/officeDocument/2006/relationships/package" Target="../embeddings/Microsoft_Office_Word_Document25.docx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Microsoft_Office_Excel_97-2003_Worksheet1.xls"/><Relationship Id="rId5" Type="http://schemas.openxmlformats.org/officeDocument/2006/relationships/package" Target="../embeddings/Microsoft_Office_Word_Document26.docx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Office_Word_Document27.docx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1.wmf"/><Relationship Id="rId5" Type="http://schemas.openxmlformats.org/officeDocument/2006/relationships/package" Target="../embeddings/Microsoft_Office_Word_Document28.docx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3.wmf"/><Relationship Id="rId5" Type="http://schemas.openxmlformats.org/officeDocument/2006/relationships/package" Target="../embeddings/Microsoft_Office_Word_Document29.docx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Office_Word_Document3.docx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5.png"/><Relationship Id="rId5" Type="http://schemas.openxmlformats.org/officeDocument/2006/relationships/package" Target="../embeddings/Microsoft_Office_Word_Document30.docx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6.png"/><Relationship Id="rId5" Type="http://schemas.openxmlformats.org/officeDocument/2006/relationships/package" Target="../embeddings/Microsoft_Office_Word_Document31.docx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6" Type="http://schemas.openxmlformats.org/officeDocument/2006/relationships/chart" Target="../charts/chart1.xml"/><Relationship Id="rId5" Type="http://schemas.openxmlformats.org/officeDocument/2006/relationships/package" Target="../embeddings/Microsoft_Office_Word_Document32.docx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Relationship Id="rId5" Type="http://schemas.openxmlformats.org/officeDocument/2006/relationships/package" Target="../embeddings/Microsoft_Office_Word_Document33.docx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7.png"/><Relationship Id="rId5" Type="http://schemas.openxmlformats.org/officeDocument/2006/relationships/package" Target="../embeddings/Microsoft_Office_Word_Document34.docx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7.png"/><Relationship Id="rId5" Type="http://schemas.openxmlformats.org/officeDocument/2006/relationships/package" Target="../embeddings/Microsoft_Office_Word_Document35.docx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8.jpeg"/><Relationship Id="rId5" Type="http://schemas.openxmlformats.org/officeDocument/2006/relationships/package" Target="../embeddings/Microsoft_Office_Word_Document36.docx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7.vml"/><Relationship Id="rId5" Type="http://schemas.openxmlformats.org/officeDocument/2006/relationships/package" Target="../embeddings/Microsoft_Office_Word_Document37.docx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package" Target="../embeddings/Microsoft_Office_Word_Document4.docx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package" Target="../embeddings/Microsoft_Office_Word_Document5.docx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Microsoft_Office_Word_Document6.docx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gif"/><Relationship Id="rId5" Type="http://schemas.openxmlformats.org/officeDocument/2006/relationships/package" Target="../embeddings/Microsoft_Office_Word_Document7.docx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package" Target="../embeddings/Microsoft_Office_Word_Document8.docx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jpeg"/><Relationship Id="rId5" Type="http://schemas.openxmlformats.org/officeDocument/2006/relationships/package" Target="../embeddings/Microsoft_Office_Word_Document9.docx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3500438"/>
            <a:ext cx="85010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200" b="1" cap="small" spc="300" dirty="0" smtClean="0">
              <a:solidFill>
                <a:srgbClr val="722F14"/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b="1" cap="small" spc="300" dirty="0" smtClean="0">
                <a:solidFill>
                  <a:srgbClr val="722F14"/>
                </a:solidFill>
                <a:cs typeface="Segoe UI" pitchFamily="34" charset="0"/>
              </a:rPr>
              <a:t>PAYMENT HABITS IN PORTUGAL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200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938" y="4786322"/>
            <a:ext cx="5572125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 err="1" smtClean="0">
                <a:solidFill>
                  <a:srgbClr val="722F14"/>
                </a:solidFill>
                <a:cs typeface="Segoe UI" pitchFamily="34" charset="0"/>
              </a:rPr>
              <a:t>Ohrid</a:t>
            </a:r>
            <a:r>
              <a:rPr lang="pt-PT" sz="2000" b="1" dirty="0" smtClean="0">
                <a:solidFill>
                  <a:srgbClr val="722F14"/>
                </a:solidFill>
                <a:cs typeface="Segoe UI" pitchFamily="34" charset="0"/>
              </a:rPr>
              <a:t>, 20 </a:t>
            </a:r>
            <a:r>
              <a:rPr lang="pt-PT" sz="2400" b="1" dirty="0" err="1" smtClean="0">
                <a:solidFill>
                  <a:srgbClr val="722F14"/>
                </a:solidFill>
                <a:cs typeface="Segoe UI" pitchFamily="34" charset="0"/>
              </a:rPr>
              <a:t>June</a:t>
            </a:r>
            <a:r>
              <a:rPr lang="pt-PT" sz="2000" b="1" dirty="0" smtClean="0">
                <a:solidFill>
                  <a:srgbClr val="722F14"/>
                </a:solidFill>
                <a:cs typeface="Segoe UI" pitchFamily="34" charset="0"/>
              </a:rPr>
              <a:t> 2011</a:t>
            </a:r>
            <a:endParaRPr lang="pt-PT" sz="2000" b="1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785813"/>
            <a:ext cx="5429250" cy="2478087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r>
              <a:rPr lang="en-US" sz="1600" b="1" cap="small" dirty="0" smtClean="0"/>
              <a:t>National Bank of the Republic of Macedonia</a:t>
            </a:r>
          </a:p>
          <a:p>
            <a:r>
              <a:rPr lang="en-US" sz="1600" b="1" cap="small" dirty="0" smtClean="0"/>
              <a:t>4th </a:t>
            </a:r>
            <a:r>
              <a:rPr lang="en-US" sz="1600" b="1" cap="small" dirty="0"/>
              <a:t>Conference on Payment and Securities Settlement Systems</a:t>
            </a:r>
            <a:endParaRPr lang="pt-PT" sz="1600" cap="small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785813"/>
            <a:ext cx="3733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532" y="5689849"/>
            <a:ext cx="3452038" cy="102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pt-PT" b="1" dirty="0" smtClean="0">
                <a:solidFill>
                  <a:srgbClr val="722F14"/>
                </a:solidFill>
              </a:rPr>
              <a:t>Rui Pimentel</a:t>
            </a:r>
          </a:p>
          <a:p>
            <a:pPr>
              <a:spcAft>
                <a:spcPts val="600"/>
              </a:spcAft>
              <a:defRPr/>
            </a:pPr>
            <a:r>
              <a:rPr lang="pt-PT" b="1" dirty="0" err="1" smtClean="0">
                <a:solidFill>
                  <a:srgbClr val="722F14"/>
                </a:solidFill>
              </a:rPr>
              <a:t>Payment</a:t>
            </a:r>
            <a:r>
              <a:rPr lang="pt-PT" b="1" dirty="0" smtClean="0">
                <a:solidFill>
                  <a:srgbClr val="722F14"/>
                </a:solidFill>
              </a:rPr>
              <a:t> </a:t>
            </a:r>
            <a:r>
              <a:rPr lang="pt-PT" b="1" dirty="0" err="1" smtClean="0">
                <a:solidFill>
                  <a:srgbClr val="722F14"/>
                </a:solidFill>
              </a:rPr>
              <a:t>Systems</a:t>
            </a:r>
            <a:r>
              <a:rPr lang="pt-PT" b="1" dirty="0" smtClean="0">
                <a:solidFill>
                  <a:srgbClr val="722F14"/>
                </a:solidFill>
              </a:rPr>
              <a:t> </a:t>
            </a:r>
            <a:r>
              <a:rPr lang="pt-PT" b="1" dirty="0" err="1" smtClean="0">
                <a:solidFill>
                  <a:srgbClr val="722F14"/>
                </a:solidFill>
              </a:rPr>
              <a:t>Department</a:t>
            </a:r>
            <a:endParaRPr lang="pt-PT" b="1" dirty="0" smtClean="0">
              <a:solidFill>
                <a:srgbClr val="722F14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pt-PT" b="1" dirty="0" smtClean="0">
                <a:solidFill>
                  <a:srgbClr val="722F14"/>
                </a:solidFill>
              </a:rPr>
              <a:t>Banco de Portugal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358063" y="5538478"/>
          <a:ext cx="1765300" cy="1257300"/>
        </p:xfrm>
        <a:graphic>
          <a:graphicData uri="http://schemas.openxmlformats.org/presentationml/2006/ole">
            <p:oleObj spid="_x0000_s4098" name="Document" r:id="rId5" imgW="0" imgH="0" progId="Word.Document.12">
              <p:embed/>
            </p:oleObj>
          </a:graphicData>
        </a:graphic>
      </p:graphicFrame>
      <p:pic>
        <p:nvPicPr>
          <p:cNvPr id="4099" name="Picture 3" descr="logoeurosyste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6351" y="5593342"/>
            <a:ext cx="17621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Payment Habits in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>
                <a:solidFill>
                  <a:srgbClr val="722F14"/>
                </a:solidFill>
                <a:cs typeface="Segoe UI" pitchFamily="34" charset="0"/>
              </a:rPr>
              <a:t>2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. Role </a:t>
            </a:r>
            <a:r>
              <a:rPr lang="pt-PT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of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 Banco de Portugal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1" y="2286001"/>
            <a:ext cx="85010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Payment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Systems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Interbank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Commission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(CISP)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active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since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1997,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including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structure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working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groups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covering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all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payment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instruments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use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Portuguese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market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both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steering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committee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and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technical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levels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.</a:t>
            </a:r>
          </a:p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sz="1200" b="1" dirty="0" smtClean="0">
              <a:solidFill>
                <a:schemeClr val="accent2">
                  <a:lumMod val="75000"/>
                </a:schemeClr>
              </a:solidFill>
              <a:cs typeface="Segoe UI" pitchFamily="34" charset="0"/>
            </a:endParaRPr>
          </a:p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Chaired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by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Banco de Portugal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CISP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includes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representatives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board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level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from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State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Treasury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Portuguese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Banking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Association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SIBS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(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interbank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services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provider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)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and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major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banks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.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Co-operative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initiatives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this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field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are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discussed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CISP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level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.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75778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10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Payment Habits in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>
                <a:solidFill>
                  <a:srgbClr val="722F14"/>
                </a:solidFill>
                <a:cs typeface="Segoe UI" pitchFamily="34" charset="0"/>
              </a:rPr>
              <a:t>2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. Role </a:t>
            </a:r>
            <a:r>
              <a:rPr lang="pt-PT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of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 Banco de Portugal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1" y="2286001"/>
            <a:ext cx="8501062" cy="167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order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to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achieve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necessary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dialogue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use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and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evolution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payment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systems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involving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end-users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Payment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Systems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Forum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was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created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2009,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including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dedicated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SEPA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Steering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Committee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.</a:t>
            </a:r>
            <a:endParaRPr lang="pt-PT" sz="1200" b="1" dirty="0" smtClean="0">
              <a:solidFill>
                <a:schemeClr val="accent2">
                  <a:lumMod val="75000"/>
                </a:schemeClr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79874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11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Chess%20Boar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088" y="3675889"/>
            <a:ext cx="4796583" cy="24871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Payment Habits in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>
                <a:solidFill>
                  <a:srgbClr val="722F14"/>
                </a:solidFill>
                <a:cs typeface="Segoe UI" pitchFamily="34" charset="0"/>
              </a:rPr>
              <a:t>2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. Role </a:t>
            </a:r>
            <a:r>
              <a:rPr lang="pt-PT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of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 Banco de Portugal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1" y="2103121"/>
            <a:ext cx="85010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number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relevant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stakeholders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are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represented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Forum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again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chaired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by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Banco de Portugal.</a:t>
            </a:r>
          </a:p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Apart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from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financial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institutions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and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SIBS,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also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includes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representatives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from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most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active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Public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Administration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entities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as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regards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use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retail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payment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instruments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(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treausry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social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security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tax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agency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municipalities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), as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well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as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Consumer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Organisations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and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companies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that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are “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Big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Billers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” (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utilities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telcos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energy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water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supply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insurance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)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and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most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relevant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Retailers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.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80898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12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Habits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2988374"/>
            <a:ext cx="85010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cap="small" spc="300" dirty="0" smtClean="0">
                <a:solidFill>
                  <a:srgbClr val="722F14"/>
                </a:solidFill>
                <a:cs typeface="Segoe UI" pitchFamily="34" charset="0"/>
              </a:rPr>
              <a:t>3. SEPA </a:t>
            </a:r>
            <a:r>
              <a:rPr lang="pt-PT" sz="24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Implementation</a:t>
            </a:r>
            <a:r>
              <a:rPr lang="pt-PT" sz="2400" b="1" cap="small" spc="300" dirty="0" smtClean="0">
                <a:solidFill>
                  <a:srgbClr val="722F14"/>
                </a:solidFill>
                <a:cs typeface="Segoe UI" pitchFamily="34" charset="0"/>
              </a:rPr>
              <a:t> &amp; </a:t>
            </a:r>
            <a:r>
              <a:rPr lang="pt-PT" sz="24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Impacts</a:t>
            </a:r>
            <a:endParaRPr lang="pt-PT" sz="2400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43362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13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Habits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3. SEPA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Implementation</a:t>
            </a: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 &amp;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Impacts</a:t>
            </a:r>
            <a:endParaRPr lang="pt-PT" sz="1600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1" y="2286001"/>
            <a:ext cx="524636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implementation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SEPA poses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new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challenges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as a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result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its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harmonisation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goals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and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greater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market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integration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.</a:t>
            </a:r>
          </a:p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Interbank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payment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operations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are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mostly</a:t>
            </a:r>
            <a:r>
              <a:rPr lang="pt-PT" b="1" u="sng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national</a:t>
            </a:r>
            <a:endParaRPr lang="pt-PT" b="1" u="sng" dirty="0" smtClean="0">
              <a:solidFill>
                <a:srgbClr val="002060"/>
              </a:solidFill>
              <a:cs typeface="Segoe UI" pitchFamily="34" charset="0"/>
            </a:endParaRPr>
          </a:p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Payment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habits</a:t>
            </a:r>
            <a:r>
              <a:rPr lang="pt-PT" b="1" u="sng" dirty="0" smtClean="0">
                <a:solidFill>
                  <a:srgbClr val="002060"/>
                </a:solidFill>
                <a:cs typeface="Segoe UI" pitchFamily="34" charset="0"/>
              </a:rPr>
              <a:t> are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heterogeneous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across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countries</a:t>
            </a:r>
            <a:endParaRPr lang="pt-PT" b="1" dirty="0" smtClean="0">
              <a:solidFill>
                <a:srgbClr val="002060"/>
              </a:solidFill>
              <a:cs typeface="Segoe UI" pitchFamily="34" charset="0"/>
            </a:endParaRPr>
          </a:p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SEPA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also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brings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a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new</a:t>
            </a:r>
            <a:r>
              <a:rPr lang="pt-PT" b="1" u="sng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reality</a:t>
            </a:r>
            <a:r>
              <a:rPr lang="pt-PT" b="1" u="sng" dirty="0" smtClean="0">
                <a:solidFill>
                  <a:srgbClr val="002060"/>
                </a:solidFill>
                <a:cs typeface="Segoe UI" pitchFamily="34" charset="0"/>
              </a:rPr>
              <a:t> for a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traditionally</a:t>
            </a:r>
            <a:r>
              <a:rPr lang="pt-PT" b="1" u="sng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bank-dominated</a:t>
            </a:r>
            <a:r>
              <a:rPr lang="pt-PT" b="1" u="sng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domain</a:t>
            </a:r>
            <a:endParaRPr lang="pt-PT" b="1" u="sng" dirty="0" smtClean="0">
              <a:solidFill>
                <a:srgbClr val="002060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44386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14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lk_sepa_tl.gif"/>
          <p:cNvPicPr>
            <a:picLocks noChangeAspect="1"/>
          </p:cNvPicPr>
          <p:nvPr/>
        </p:nvPicPr>
        <p:blipFill>
          <a:blip r:embed="rId6" cstate="print"/>
          <a:srcRect t="10509" b="9125"/>
          <a:stretch>
            <a:fillRect/>
          </a:stretch>
        </p:blipFill>
        <p:spPr bwMode="auto">
          <a:xfrm>
            <a:off x="5532120" y="2286001"/>
            <a:ext cx="3415882" cy="397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Habits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3. SEPA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Implementation</a:t>
            </a: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 &amp;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Impacts</a:t>
            </a:r>
            <a:endParaRPr lang="pt-PT" sz="1600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1" y="2286001"/>
            <a:ext cx="850106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Portugal, SEPA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migration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levels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are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still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relatively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low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as a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result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several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factors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:</a:t>
            </a:r>
          </a:p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Extensive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range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services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available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at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Multibanco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network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(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ATMs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&amp;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POSs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)</a:t>
            </a:r>
          </a:p>
          <a:p>
            <a:pPr lvl="1">
              <a:spcBef>
                <a:spcPct val="25000"/>
              </a:spcBef>
              <a:buClr>
                <a:schemeClr val="bg2">
                  <a:lumMod val="10000"/>
                </a:schemeClr>
              </a:buClr>
              <a:buSzPct val="120000"/>
            </a:pP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Cash withdrawals			Enquiries/Statements			Bill payments (utilities, taxes, etc)</a:t>
            </a:r>
          </a:p>
          <a:p>
            <a:pPr lvl="1">
              <a:spcBef>
                <a:spcPct val="25000"/>
              </a:spcBef>
              <a:buClr>
                <a:schemeClr val="bg2">
                  <a:lumMod val="10000"/>
                </a:schemeClr>
              </a:buClr>
              <a:buSzPct val="120000"/>
            </a:pP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Direct Debits			Interbank Credit Transfers		PIN change</a:t>
            </a:r>
          </a:p>
          <a:p>
            <a:pPr lvl="1">
              <a:spcBef>
                <a:spcPct val="25000"/>
              </a:spcBef>
              <a:buClr>
                <a:schemeClr val="bg2">
                  <a:lumMod val="10000"/>
                </a:schemeClr>
              </a:buClr>
              <a:buSzPct val="120000"/>
            </a:pP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Cheque books request		MB Phone (some operations are available on mobile phones)</a:t>
            </a:r>
          </a:p>
          <a:p>
            <a:pPr lvl="1">
              <a:spcBef>
                <a:spcPct val="25000"/>
              </a:spcBef>
              <a:buClr>
                <a:schemeClr val="bg2">
                  <a:lumMod val="10000"/>
                </a:schemeClr>
              </a:buClr>
              <a:buSzPct val="120000"/>
            </a:pP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Motorway tolls			Public transport				Tickets</a:t>
            </a:r>
            <a:endParaRPr lang="pt-PT" sz="1400" b="1" dirty="0" smtClean="0">
              <a:solidFill>
                <a:srgbClr val="002060"/>
              </a:solidFill>
              <a:cs typeface="Segoe UI" pitchFamily="34" charset="0"/>
            </a:endParaRPr>
          </a:p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Portuguese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community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AOS –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namely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direct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debits</a:t>
            </a:r>
            <a:endParaRPr lang="pt-PT" b="1" dirty="0" smtClean="0">
              <a:solidFill>
                <a:srgbClr val="002060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45410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15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11" descr="creditcard1_22-300x2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27" y="5358384"/>
            <a:ext cx="7697741" cy="6964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entagon 16"/>
          <p:cNvSpPr/>
          <p:nvPr/>
        </p:nvSpPr>
        <p:spPr>
          <a:xfrm>
            <a:off x="1206891" y="4160520"/>
            <a:ext cx="2487285" cy="433805"/>
          </a:xfrm>
          <a:prstGeom prst="homePlat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Habits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3. SEPA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Implementation</a:t>
            </a: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 &amp;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Impacts</a:t>
            </a:r>
            <a:endParaRPr lang="pt-PT" sz="1600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2286001"/>
            <a:ext cx="86622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Portugal, SEPA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migration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levels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are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still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relatively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low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as a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result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several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factors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sz="1400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(</a:t>
            </a:r>
            <a:r>
              <a:rPr lang="pt-PT" sz="1400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cont</a:t>
            </a:r>
            <a:r>
              <a:rPr lang="pt-PT" sz="1400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)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:</a:t>
            </a:r>
          </a:p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Migration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Social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Security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pensions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and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other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payments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(2011)</a:t>
            </a:r>
          </a:p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Challenges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: establishment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end</a:t>
            </a:r>
            <a:r>
              <a:rPr lang="pt-PT" b="1" u="sng" dirty="0" smtClean="0">
                <a:solidFill>
                  <a:srgbClr val="002060"/>
                </a:solidFill>
                <a:cs typeface="Segoe UI" pitchFamily="34" charset="0"/>
              </a:rPr>
              <a:t> date(s)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via EU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Regulation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; </a:t>
            </a:r>
            <a:r>
              <a:rPr lang="pt-PT" b="1" u="sng" dirty="0" smtClean="0">
                <a:solidFill>
                  <a:srgbClr val="002060"/>
                </a:solidFill>
                <a:cs typeface="Segoe UI" pitchFamily="34" charset="0"/>
              </a:rPr>
              <a:t>MIF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direct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debits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;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enhance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migration</a:t>
            </a:r>
            <a:r>
              <a:rPr lang="pt-PT" b="1" u="sng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levels</a:t>
            </a:r>
            <a:endParaRPr lang="pt-PT" b="1" u="sng" dirty="0" smtClean="0">
              <a:solidFill>
                <a:srgbClr val="002060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46434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16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649223" y="5340346"/>
            <a:ext cx="7844045" cy="646331"/>
            <a:chOff x="649223" y="5148322"/>
            <a:chExt cx="7844045" cy="646331"/>
          </a:xfrm>
        </p:grpSpPr>
        <p:sp>
          <p:nvSpPr>
            <p:cNvPr id="10" name="Rectangle 9"/>
            <p:cNvSpPr/>
            <p:nvPr/>
          </p:nvSpPr>
          <p:spPr>
            <a:xfrm>
              <a:off x="649223" y="5148322"/>
              <a:ext cx="7844045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pt-PT" b="1" i="1" dirty="0" err="1" smtClean="0">
                  <a:solidFill>
                    <a:srgbClr val="002060"/>
                  </a:solidFill>
                  <a:cs typeface="Segoe UI" pitchFamily="34" charset="0"/>
                </a:rPr>
                <a:t>In</a:t>
              </a:r>
              <a:r>
                <a:rPr lang="pt-PT" b="1" i="1" dirty="0" smtClean="0">
                  <a:solidFill>
                    <a:srgbClr val="002060"/>
                  </a:solidFill>
                  <a:cs typeface="Segoe UI" pitchFamily="34" charset="0"/>
                </a:rPr>
                <a:t> </a:t>
              </a:r>
              <a:r>
                <a:rPr lang="pt-PT" b="1" i="1" dirty="0" err="1" smtClean="0">
                  <a:solidFill>
                    <a:srgbClr val="002060"/>
                  </a:solidFill>
                  <a:cs typeface="Segoe UI" pitchFamily="34" charset="0"/>
                </a:rPr>
                <a:t>the</a:t>
              </a:r>
              <a:r>
                <a:rPr lang="pt-PT" b="1" i="1" dirty="0" smtClean="0">
                  <a:solidFill>
                    <a:srgbClr val="002060"/>
                  </a:solidFill>
                  <a:cs typeface="Segoe UI" pitchFamily="34" charset="0"/>
                </a:rPr>
                <a:t> </a:t>
              </a:r>
              <a:r>
                <a:rPr lang="pt-PT" b="1" i="1" dirty="0" err="1" smtClean="0">
                  <a:solidFill>
                    <a:srgbClr val="002060"/>
                  </a:solidFill>
                  <a:cs typeface="Segoe UI" pitchFamily="34" charset="0"/>
                </a:rPr>
                <a:t>field</a:t>
              </a:r>
              <a:r>
                <a:rPr lang="pt-PT" b="1" i="1" dirty="0" smtClean="0">
                  <a:solidFill>
                    <a:srgbClr val="002060"/>
                  </a:solidFill>
                  <a:cs typeface="Segoe UI" pitchFamily="34" charset="0"/>
                </a:rPr>
                <a:t> </a:t>
              </a:r>
              <a:r>
                <a:rPr lang="pt-PT" b="1" i="1" dirty="0" err="1" smtClean="0">
                  <a:solidFill>
                    <a:srgbClr val="002060"/>
                  </a:solidFill>
                  <a:cs typeface="Segoe UI" pitchFamily="34" charset="0"/>
                </a:rPr>
                <a:t>of</a:t>
              </a:r>
              <a:r>
                <a:rPr lang="pt-PT" b="1" i="1" dirty="0" smtClean="0">
                  <a:solidFill>
                    <a:srgbClr val="002060"/>
                  </a:solidFill>
                  <a:cs typeface="Segoe UI" pitchFamily="34" charset="0"/>
                </a:rPr>
                <a:t> SEPA </a:t>
              </a:r>
              <a:r>
                <a:rPr lang="pt-PT" b="1" i="1" dirty="0" err="1" smtClean="0">
                  <a:solidFill>
                    <a:srgbClr val="002060"/>
                  </a:solidFill>
                  <a:cs typeface="Segoe UI" pitchFamily="34" charset="0"/>
                </a:rPr>
                <a:t>communication</a:t>
              </a:r>
              <a:r>
                <a:rPr lang="pt-PT" b="1" i="1" dirty="0" smtClean="0">
                  <a:solidFill>
                    <a:srgbClr val="002060"/>
                  </a:solidFill>
                  <a:cs typeface="Segoe UI" pitchFamily="34" charset="0"/>
                </a:rPr>
                <a:t>, Banco de Portugal </a:t>
              </a:r>
              <a:r>
                <a:rPr lang="pt-PT" b="1" i="1" dirty="0" err="1" smtClean="0">
                  <a:solidFill>
                    <a:srgbClr val="002060"/>
                  </a:solidFill>
                  <a:cs typeface="Segoe UI" pitchFamily="34" charset="0"/>
                </a:rPr>
                <a:t>lauched</a:t>
              </a:r>
              <a:r>
                <a:rPr lang="pt-PT" b="1" i="1" dirty="0" smtClean="0">
                  <a:solidFill>
                    <a:srgbClr val="002060"/>
                  </a:solidFill>
                  <a:cs typeface="Segoe UI" pitchFamily="34" charset="0"/>
                </a:rPr>
                <a:t> </a:t>
              </a:r>
              <a:r>
                <a:rPr lang="pt-PT" b="1" i="1" dirty="0" err="1" smtClean="0">
                  <a:solidFill>
                    <a:srgbClr val="002060"/>
                  </a:solidFill>
                  <a:cs typeface="Segoe UI" pitchFamily="34" charset="0"/>
                </a:rPr>
                <a:t>an</a:t>
              </a:r>
              <a:r>
                <a:rPr lang="pt-PT" b="1" i="1" dirty="0" smtClean="0">
                  <a:solidFill>
                    <a:srgbClr val="002060"/>
                  </a:solidFill>
                  <a:cs typeface="Segoe UI" pitchFamily="34" charset="0"/>
                </a:rPr>
                <a:t> </a:t>
              </a:r>
              <a:r>
                <a:rPr lang="pt-PT" b="1" i="1" dirty="0" err="1" smtClean="0">
                  <a:solidFill>
                    <a:srgbClr val="002060"/>
                  </a:solidFill>
                  <a:cs typeface="Segoe UI" pitchFamily="34" charset="0"/>
                </a:rPr>
                <a:t>institutional</a:t>
              </a:r>
              <a:r>
                <a:rPr lang="pt-PT" b="1" i="1" dirty="0" smtClean="0">
                  <a:solidFill>
                    <a:srgbClr val="002060"/>
                  </a:solidFill>
                  <a:cs typeface="Segoe UI" pitchFamily="34" charset="0"/>
                </a:rPr>
                <a:t> </a:t>
              </a:r>
              <a:r>
                <a:rPr lang="pt-PT" b="1" i="1" dirty="0" err="1" smtClean="0">
                  <a:solidFill>
                    <a:srgbClr val="002060"/>
                  </a:solidFill>
                  <a:cs typeface="Segoe UI" pitchFamily="34" charset="0"/>
                </a:rPr>
                <a:t>video</a:t>
              </a:r>
              <a:r>
                <a:rPr lang="pt-PT" b="1" i="1" dirty="0" smtClean="0">
                  <a:solidFill>
                    <a:srgbClr val="002060"/>
                  </a:solidFill>
                  <a:cs typeface="Segoe UI" pitchFamily="34" charset="0"/>
                </a:rPr>
                <a:t> 		      </a:t>
              </a:r>
              <a:r>
                <a:rPr lang="pt-PT" b="1" i="1" dirty="0" err="1" smtClean="0">
                  <a:solidFill>
                    <a:srgbClr val="002060"/>
                  </a:solidFill>
                  <a:cs typeface="Segoe UI" pitchFamily="34" charset="0"/>
                </a:rPr>
                <a:t>and</a:t>
              </a:r>
              <a:r>
                <a:rPr lang="pt-PT" b="1" i="1" dirty="0" smtClean="0">
                  <a:solidFill>
                    <a:srgbClr val="002060"/>
                  </a:solidFill>
                  <a:cs typeface="Segoe UI" pitchFamily="34" charset="0"/>
                </a:rPr>
                <a:t> </a:t>
              </a:r>
              <a:r>
                <a:rPr lang="pt-PT" b="1" i="1" dirty="0" err="1" smtClean="0">
                  <a:solidFill>
                    <a:srgbClr val="002060"/>
                  </a:solidFill>
                  <a:cs typeface="Segoe UI" pitchFamily="34" charset="0"/>
                </a:rPr>
                <a:t>in</a:t>
              </a:r>
              <a:r>
                <a:rPr lang="pt-PT" b="1" i="1" dirty="0" smtClean="0">
                  <a:solidFill>
                    <a:srgbClr val="002060"/>
                  </a:solidFill>
                  <a:cs typeface="Segoe UI" pitchFamily="34" charset="0"/>
                </a:rPr>
                <a:t> </a:t>
              </a:r>
              <a:r>
                <a:rPr lang="pt-PT" b="1" i="1" dirty="0" err="1" smtClean="0">
                  <a:solidFill>
                    <a:srgbClr val="002060"/>
                  </a:solidFill>
                  <a:cs typeface="Segoe UI" pitchFamily="34" charset="0"/>
                </a:rPr>
                <a:t>January</a:t>
              </a:r>
              <a:r>
                <a:rPr lang="pt-PT" b="1" i="1" dirty="0" smtClean="0">
                  <a:solidFill>
                    <a:srgbClr val="002060"/>
                  </a:solidFill>
                  <a:cs typeface="Segoe UI" pitchFamily="34" charset="0"/>
                </a:rPr>
                <a:t> 2011 </a:t>
              </a:r>
              <a:r>
                <a:rPr lang="pt-PT" b="1" i="1" dirty="0" err="1" smtClean="0">
                  <a:solidFill>
                    <a:srgbClr val="002060"/>
                  </a:solidFill>
                  <a:cs typeface="Segoe UI" pitchFamily="34" charset="0"/>
                </a:rPr>
                <a:t>started</a:t>
              </a:r>
              <a:r>
                <a:rPr lang="pt-PT" b="1" i="1" dirty="0" smtClean="0">
                  <a:solidFill>
                    <a:srgbClr val="002060"/>
                  </a:solidFill>
                  <a:cs typeface="Segoe UI" pitchFamily="34" charset="0"/>
                </a:rPr>
                <a:t> to </a:t>
              </a:r>
              <a:r>
                <a:rPr lang="pt-PT" b="1" i="1" dirty="0" err="1" smtClean="0">
                  <a:solidFill>
                    <a:srgbClr val="002060"/>
                  </a:solidFill>
                  <a:cs typeface="Segoe UI" pitchFamily="34" charset="0"/>
                </a:rPr>
                <a:t>publish</a:t>
              </a:r>
              <a:r>
                <a:rPr lang="pt-PT" b="1" i="1" dirty="0" smtClean="0">
                  <a:solidFill>
                    <a:srgbClr val="002060"/>
                  </a:solidFill>
                  <a:cs typeface="Segoe UI" pitchFamily="34" charset="0"/>
                </a:rPr>
                <a:t> a </a:t>
              </a:r>
              <a:r>
                <a:rPr lang="pt-PT" b="1" i="1" dirty="0" err="1" smtClean="0">
                  <a:solidFill>
                    <a:srgbClr val="002060"/>
                  </a:solidFill>
                  <a:cs typeface="Segoe UI" pitchFamily="34" charset="0"/>
                </a:rPr>
                <a:t>newsletter</a:t>
              </a:r>
              <a:r>
                <a:rPr lang="pt-PT" b="1" i="1" dirty="0" smtClean="0">
                  <a:solidFill>
                    <a:srgbClr val="002060"/>
                  </a:solidFill>
                  <a:cs typeface="Segoe UI" pitchFamily="34" charset="0"/>
                </a:rPr>
                <a:t>.</a:t>
              </a:r>
              <a:endParaRPr lang="pt-PT" i="1" dirty="0"/>
            </a:p>
          </p:txBody>
        </p:sp>
        <p:pic>
          <p:nvPicPr>
            <p:cNvPr id="11" name="Picture 10" descr="SepaVideo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7593" y="5480256"/>
              <a:ext cx="1051560" cy="245364"/>
            </a:xfrm>
            <a:prstGeom prst="rect">
              <a:avLst/>
            </a:prstGeom>
          </p:spPr>
        </p:pic>
        <p:pic>
          <p:nvPicPr>
            <p:cNvPr id="12" name="Picture 11" descr="SepaNewsletter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0921" y="5480256"/>
              <a:ext cx="1014984" cy="245364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694176" y="4160520"/>
            <a:ext cx="2286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SCT – 2,6%</a:t>
            </a:r>
          </a:p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SDD – residual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8656" y="4178808"/>
            <a:ext cx="676656" cy="5847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err="1" smtClean="0">
                <a:solidFill>
                  <a:schemeClr val="accent2">
                    <a:lumMod val="50000"/>
                  </a:schemeClr>
                </a:solidFill>
              </a:rPr>
              <a:t>April</a:t>
            </a:r>
            <a:r>
              <a:rPr lang="pt-PT" sz="1600" b="1" dirty="0" smtClean="0">
                <a:solidFill>
                  <a:schemeClr val="accent2">
                    <a:lumMod val="50000"/>
                  </a:schemeClr>
                </a:solidFill>
              </a:rPr>
              <a:t> 2011</a:t>
            </a:r>
            <a:endParaRPr lang="pt-PT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Habits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3. SEPA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Implementation</a:t>
            </a: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 &amp;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Impacts</a:t>
            </a:r>
            <a:endParaRPr lang="pt-PT" sz="1600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1" y="2286001"/>
            <a:ext cx="85010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field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cards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a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relevant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issue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for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completion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SEPA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EMV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migration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process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–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essential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step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to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make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card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transactions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SEPA-compliant</a:t>
            </a:r>
            <a:endParaRPr lang="pt-PT" b="1" dirty="0" smtClean="0">
              <a:solidFill>
                <a:schemeClr val="accent2">
                  <a:lumMod val="75000"/>
                </a:schemeClr>
              </a:solidFill>
              <a:cs typeface="Segoe UI" pitchFamily="34" charset="0"/>
            </a:endParaRPr>
          </a:p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Available</a:t>
            </a:r>
            <a:r>
              <a:rPr lang="pt-PT" b="1" u="sng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indicators</a:t>
            </a:r>
            <a:r>
              <a:rPr lang="pt-PT" b="1" u="sng" dirty="0" smtClean="0">
                <a:solidFill>
                  <a:srgbClr val="002060"/>
                </a:solidFill>
                <a:cs typeface="Segoe UI" pitchFamily="34" charset="0"/>
              </a:rPr>
              <a:t> show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progress</a:t>
            </a:r>
            <a:r>
              <a:rPr lang="pt-PT" b="1" u="sng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but</a:t>
            </a:r>
            <a:r>
              <a:rPr lang="pt-PT" b="1" u="sng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there’s</a:t>
            </a:r>
            <a:r>
              <a:rPr lang="pt-PT" b="1" u="sng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still</a:t>
            </a:r>
            <a:r>
              <a:rPr lang="pt-PT" b="1" u="sng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room</a:t>
            </a:r>
            <a:r>
              <a:rPr lang="pt-PT" b="1" u="sng" dirty="0" smtClean="0">
                <a:solidFill>
                  <a:srgbClr val="002060"/>
                </a:solidFill>
                <a:cs typeface="Segoe UI" pitchFamily="34" charset="0"/>
              </a:rPr>
              <a:t> for </a:t>
            </a:r>
            <a:r>
              <a:rPr lang="pt-PT" b="1" u="sng" dirty="0" err="1" smtClean="0">
                <a:solidFill>
                  <a:srgbClr val="002060"/>
                </a:solidFill>
                <a:cs typeface="Segoe UI" pitchFamily="34" charset="0"/>
              </a:rPr>
              <a:t>improvement</a:t>
            </a:r>
            <a:endParaRPr lang="pt-PT" b="1" u="sng" dirty="0" smtClean="0">
              <a:solidFill>
                <a:srgbClr val="002060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47458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17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Picture 15" descr="untitled0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0007" y="4754880"/>
            <a:ext cx="4764025" cy="14285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Habits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3. SEPA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Implementation</a:t>
            </a: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 &amp;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Impacts</a:t>
            </a:r>
            <a:endParaRPr lang="pt-PT" sz="1600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48482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18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3" y="2285992"/>
            <a:ext cx="814393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0208" y="5723769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50" b="1" dirty="0" err="1" smtClean="0">
                <a:solidFill>
                  <a:schemeClr val="accent6">
                    <a:lumMod val="50000"/>
                  </a:schemeClr>
                </a:solidFill>
              </a:rPr>
              <a:t>Source</a:t>
            </a:r>
            <a:r>
              <a:rPr lang="pt-PT" sz="1050" b="1" dirty="0" smtClean="0">
                <a:solidFill>
                  <a:schemeClr val="accent6">
                    <a:lumMod val="50000"/>
                  </a:schemeClr>
                </a:solidFill>
              </a:rPr>
              <a:t>: ECB</a:t>
            </a:r>
            <a:endParaRPr lang="pt-PT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Habits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3. SEPA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Implementation</a:t>
            </a: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 &amp;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Impacts</a:t>
            </a:r>
            <a:endParaRPr lang="pt-PT" sz="1600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49506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19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208" y="5723769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50" b="1" dirty="0" err="1" smtClean="0">
                <a:solidFill>
                  <a:schemeClr val="accent6">
                    <a:lumMod val="50000"/>
                  </a:schemeClr>
                </a:solidFill>
              </a:rPr>
              <a:t>Source</a:t>
            </a:r>
            <a:r>
              <a:rPr lang="pt-PT" sz="1050" b="1" dirty="0" smtClean="0">
                <a:solidFill>
                  <a:schemeClr val="accent6">
                    <a:lumMod val="50000"/>
                  </a:schemeClr>
                </a:solidFill>
              </a:rPr>
              <a:t>: ECB</a:t>
            </a:r>
            <a:endParaRPr lang="pt-PT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2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3" y="2214555"/>
            <a:ext cx="814393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Habits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>
                <a:solidFill>
                  <a:srgbClr val="722F14"/>
                </a:solidFill>
                <a:cs typeface="Segoe UI" pitchFamily="34" charset="0"/>
              </a:rPr>
              <a:t>Agenda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1" y="2123875"/>
            <a:ext cx="74295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defTabSz="452438">
              <a:lnSpc>
                <a:spcPct val="200000"/>
              </a:lnSpc>
              <a:buFont typeface="+mj-lt"/>
              <a:buAutoNum type="arabicPeriod"/>
              <a:defRPr/>
            </a:pP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Retail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Payment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Systems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Portugal</a:t>
            </a:r>
          </a:p>
          <a:p>
            <a:pPr marL="800100" lvl="1" indent="-342900" defTabSz="452438">
              <a:lnSpc>
                <a:spcPct val="200000"/>
              </a:lnSpc>
              <a:buFont typeface="+mj-lt"/>
              <a:buAutoNum type="arabicPeriod"/>
              <a:defRPr/>
            </a:pP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Role </a:t>
            </a: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Banco de Portugal</a:t>
            </a:r>
          </a:p>
          <a:p>
            <a:pPr marL="800100" lvl="1" indent="-342900" defTabSz="452438">
              <a:lnSpc>
                <a:spcPct val="200000"/>
              </a:lnSpc>
              <a:buFont typeface="+mj-lt"/>
              <a:buAutoNum type="arabicPeriod"/>
              <a:defRPr/>
            </a:pP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SEPA </a:t>
            </a: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Implementation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&amp; </a:t>
            </a: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Impacts</a:t>
            </a:r>
            <a:endParaRPr lang="pt-PT" b="1" dirty="0" smtClean="0">
              <a:solidFill>
                <a:schemeClr val="accent1">
                  <a:lumMod val="50000"/>
                </a:schemeClr>
              </a:solidFill>
              <a:cs typeface="Segoe UI" pitchFamily="34" charset="0"/>
            </a:endParaRPr>
          </a:p>
          <a:p>
            <a:pPr marL="800100" lvl="1" indent="-342900" defTabSz="452438">
              <a:lnSpc>
                <a:spcPct val="200000"/>
              </a:lnSpc>
              <a:buFont typeface="+mj-lt"/>
              <a:buAutoNum type="arabicPeriod"/>
              <a:defRPr/>
            </a:pP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EU </a:t>
            </a: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Trends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vs </a:t>
            </a: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Payment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Habits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in Portugal</a:t>
            </a:r>
          </a:p>
          <a:p>
            <a:pPr marL="800100" lvl="1" indent="-342900" defTabSz="452438">
              <a:lnSpc>
                <a:spcPct val="200000"/>
              </a:lnSpc>
              <a:buFont typeface="+mj-lt"/>
              <a:buAutoNum type="arabicPeriod"/>
              <a:defRPr/>
            </a:pP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Conclusions</a:t>
            </a:r>
            <a:endParaRPr lang="pt-PT" b="1" dirty="0" smtClean="0">
              <a:solidFill>
                <a:schemeClr val="accent1">
                  <a:lumMod val="50000"/>
                </a:schemeClr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8434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Habits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3. SEPA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Implementation</a:t>
            </a: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 &amp;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Impacts</a:t>
            </a:r>
            <a:endParaRPr lang="pt-PT" sz="1600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50530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20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208" y="5723769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50" b="1" dirty="0" err="1" smtClean="0">
                <a:solidFill>
                  <a:schemeClr val="accent6">
                    <a:lumMod val="50000"/>
                  </a:schemeClr>
                </a:solidFill>
              </a:rPr>
              <a:t>Source</a:t>
            </a:r>
            <a:r>
              <a:rPr lang="pt-PT" sz="1050" b="1" dirty="0" smtClean="0">
                <a:solidFill>
                  <a:schemeClr val="accent6">
                    <a:lumMod val="50000"/>
                  </a:schemeClr>
                </a:solidFill>
              </a:rPr>
              <a:t>: ECB</a:t>
            </a:r>
            <a:endParaRPr lang="pt-PT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3" y="2214554"/>
            <a:ext cx="814393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Habits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3. SEPA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Implementation</a:t>
            </a: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 &amp;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Impacts</a:t>
            </a:r>
            <a:endParaRPr lang="pt-PT" sz="1600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51554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21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208" y="5723769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50" b="1" dirty="0" err="1" smtClean="0">
                <a:solidFill>
                  <a:schemeClr val="accent6">
                    <a:lumMod val="50000"/>
                  </a:schemeClr>
                </a:solidFill>
              </a:rPr>
              <a:t>Source</a:t>
            </a:r>
            <a:r>
              <a:rPr lang="pt-PT" sz="1050" b="1" dirty="0" smtClean="0">
                <a:solidFill>
                  <a:schemeClr val="accent6">
                    <a:lumMod val="50000"/>
                  </a:schemeClr>
                </a:solidFill>
              </a:rPr>
              <a:t>: ECB</a:t>
            </a:r>
            <a:endParaRPr lang="pt-PT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2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3" y="2214555"/>
            <a:ext cx="814393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Habits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3. SEPA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Implementation</a:t>
            </a: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 &amp;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Impacts</a:t>
            </a:r>
            <a:endParaRPr lang="pt-PT" sz="1600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52578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22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51" y="2286001"/>
            <a:ext cx="8501062" cy="344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case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Portugal, figures for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April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2011 show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following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migration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indicators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: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PT" b="1" dirty="0" smtClean="0">
                <a:solidFill>
                  <a:srgbClr val="002060"/>
                </a:solidFill>
              </a:rPr>
              <a:t>ATM – 100%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PT" b="1" dirty="0" smtClean="0">
                <a:solidFill>
                  <a:srgbClr val="002060"/>
                </a:solidFill>
              </a:rPr>
              <a:t>POS – 95%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pt-PT" b="1" dirty="0" err="1" smtClean="0">
                <a:solidFill>
                  <a:srgbClr val="002060"/>
                </a:solidFill>
              </a:rPr>
              <a:t>Cards</a:t>
            </a:r>
            <a:r>
              <a:rPr lang="pt-PT" b="1" dirty="0" smtClean="0">
                <a:solidFill>
                  <a:srgbClr val="002060"/>
                </a:solidFill>
              </a:rPr>
              <a:t> – 84%</a:t>
            </a:r>
          </a:p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PT" b="1" dirty="0" smtClean="0">
              <a:solidFill>
                <a:schemeClr val="accent2">
                  <a:lumMod val="75000"/>
                </a:schemeClr>
              </a:solidFill>
              <a:cs typeface="Segoe UI" pitchFamily="34" charset="0"/>
            </a:endParaRPr>
          </a:p>
          <a:p>
            <a:pPr lvl="0" defTabSz="4524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Towards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year-end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expectation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to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achieve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near-complete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migration</a:t>
            </a:r>
            <a:endParaRPr lang="pt-PT" b="1" dirty="0" smtClean="0">
              <a:solidFill>
                <a:schemeClr val="accent2">
                  <a:lumMod val="75000"/>
                </a:schemeClr>
              </a:solidFill>
              <a:cs typeface="Segoe UI" pitchFamily="34" charset="0"/>
            </a:endParaRPr>
          </a:p>
          <a:p>
            <a:pPr lvl="0" defTabSz="4524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However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as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cards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market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has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global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reach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EMV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migration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still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has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challenges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to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overcome</a:t>
            </a:r>
            <a:endParaRPr lang="pt-PT" b="1" dirty="0" smtClean="0">
              <a:solidFill>
                <a:schemeClr val="accent2">
                  <a:lumMod val="75000"/>
                </a:schemeClr>
              </a:solidFill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 bwMode="auto">
          <a:xfrm>
            <a:off x="928662" y="4143379"/>
            <a:ext cx="7380000" cy="12600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318" y="5643578"/>
            <a:ext cx="7325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err="1" smtClean="0">
                <a:solidFill>
                  <a:srgbClr val="7030A0"/>
                </a:solidFill>
              </a:rPr>
              <a:t>Bob</a:t>
            </a:r>
            <a:r>
              <a:rPr lang="pt-PT" sz="1200" b="1" dirty="0" smtClean="0">
                <a:solidFill>
                  <a:srgbClr val="7030A0"/>
                </a:solidFill>
              </a:rPr>
              <a:t> </a:t>
            </a:r>
            <a:r>
              <a:rPr lang="pt-PT" sz="1200" b="1" dirty="0" err="1" smtClean="0">
                <a:solidFill>
                  <a:srgbClr val="7030A0"/>
                </a:solidFill>
              </a:rPr>
              <a:t>Sullivan</a:t>
            </a:r>
            <a:r>
              <a:rPr lang="pt-PT" sz="1200" b="1" dirty="0" smtClean="0">
                <a:solidFill>
                  <a:srgbClr val="7030A0"/>
                </a:solidFill>
              </a:rPr>
              <a:t>, EPC </a:t>
            </a:r>
            <a:r>
              <a:rPr lang="pt-PT" sz="1200" b="1" dirty="0" err="1" smtClean="0">
                <a:solidFill>
                  <a:srgbClr val="7030A0"/>
                </a:solidFill>
              </a:rPr>
              <a:t>Newsletter</a:t>
            </a:r>
            <a:r>
              <a:rPr lang="pt-PT" sz="1200" b="1" dirty="0" smtClean="0">
                <a:solidFill>
                  <a:srgbClr val="7030A0"/>
                </a:solidFill>
              </a:rPr>
              <a:t> 28.04.2011 – “</a:t>
            </a:r>
            <a:r>
              <a:rPr lang="en-US" sz="1200" b="1" dirty="0" smtClean="0">
                <a:solidFill>
                  <a:srgbClr val="7030A0"/>
                </a:solidFill>
              </a:rPr>
              <a:t>The Magnetic Stripe: Why it is Hard for Americans to Say Good-Bye</a:t>
            </a:r>
            <a:r>
              <a:rPr lang="pt-PT" sz="1200" b="1" dirty="0" smtClean="0">
                <a:solidFill>
                  <a:srgbClr val="7030A0"/>
                </a:solidFill>
              </a:rPr>
              <a:t>”</a:t>
            </a:r>
            <a:endParaRPr lang="pt-PT" sz="12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Habits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3. SEPA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Implementation</a:t>
            </a:r>
            <a:r>
              <a:rPr lang="pt-PT" sz="1600" b="1" cap="small" spc="300" dirty="0" smtClean="0">
                <a:solidFill>
                  <a:srgbClr val="722F14"/>
                </a:solidFill>
                <a:cs typeface="Segoe UI" pitchFamily="34" charset="0"/>
              </a:rPr>
              <a:t> &amp; </a:t>
            </a:r>
            <a:r>
              <a:rPr lang="pt-PT" sz="16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Impacts</a:t>
            </a:r>
            <a:endParaRPr lang="pt-PT" sz="1600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53602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23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51" y="2286001"/>
            <a:ext cx="8501062" cy="167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migration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process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most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significant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Europe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with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several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other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countries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already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moving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towards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EMV</a:t>
            </a:r>
          </a:p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However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spite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some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initiatives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USA are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still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lagging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behind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this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respect</a:t>
            </a:r>
            <a:endParaRPr lang="pt-PT" b="1" dirty="0" smtClean="0">
              <a:solidFill>
                <a:schemeClr val="accent2">
                  <a:lumMod val="75000"/>
                </a:schemeClr>
              </a:solidFill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4214818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70C0"/>
                </a:solidFill>
              </a:rPr>
              <a:t>(…) Chip and personal identification number (PIN) is old hat on the European side of the pond, but US banks – and consumers - are no closer to upgrading their card infrastructure than they were in 1999, when American Express first tried selling Americans 'Blue' smart cards. (…)</a:t>
            </a:r>
            <a:endParaRPr lang="pt-PT" sz="1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Habits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2988374"/>
            <a:ext cx="85010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cap="small" spc="300" dirty="0" smtClean="0">
                <a:solidFill>
                  <a:srgbClr val="722F14"/>
                </a:solidFill>
                <a:cs typeface="Segoe UI" pitchFamily="34" charset="0"/>
              </a:rPr>
              <a:t>4. EU </a:t>
            </a:r>
            <a:r>
              <a:rPr lang="pt-PT" sz="24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Trends</a:t>
            </a:r>
            <a:r>
              <a:rPr lang="pt-PT" sz="2400" b="1" cap="small" spc="300" dirty="0" smtClean="0">
                <a:solidFill>
                  <a:srgbClr val="722F14"/>
                </a:solidFill>
                <a:cs typeface="Segoe UI" pitchFamily="34" charset="0"/>
              </a:rPr>
              <a:t> vs </a:t>
            </a:r>
            <a:r>
              <a:rPr lang="pt-PT" sz="24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Payment</a:t>
            </a:r>
            <a:r>
              <a:rPr lang="pt-PT" sz="2400" b="1" cap="small" spc="300" dirty="0" smtClean="0">
                <a:solidFill>
                  <a:srgbClr val="722F14"/>
                </a:solidFill>
                <a:cs typeface="Segoe UI" pitchFamily="34" charset="0"/>
              </a:rPr>
              <a:t> </a:t>
            </a:r>
            <a:r>
              <a:rPr lang="pt-PT" sz="24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Habits</a:t>
            </a:r>
            <a:r>
              <a:rPr lang="pt-PT" sz="2400" b="1" cap="small" spc="300" dirty="0" smtClean="0">
                <a:solidFill>
                  <a:srgbClr val="722F14"/>
                </a:solidFill>
                <a:cs typeface="Segoe UI" pitchFamily="34" charset="0"/>
              </a:rPr>
              <a:t> </a:t>
            </a:r>
            <a:r>
              <a:rPr lang="pt-PT" sz="24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in</a:t>
            </a:r>
            <a:r>
              <a:rPr lang="pt-PT" sz="2400" b="1" cap="small" spc="300" dirty="0" smtClean="0">
                <a:solidFill>
                  <a:srgbClr val="722F14"/>
                </a:solidFill>
                <a:cs typeface="Segoe UI" pitchFamily="34" charset="0"/>
              </a:rPr>
              <a:t> Portugal</a:t>
            </a:r>
            <a:endParaRPr lang="pt-PT" sz="2400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54626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24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Payment Habits in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4. EU Trends vs Payment Habits in Portugal 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1" y="2286001"/>
            <a:ext cx="85010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PT" sz="1600" b="1" dirty="0" smtClean="0">
                <a:solidFill>
                  <a:schemeClr val="accent2">
                    <a:lumMod val="75000"/>
                  </a:schemeClr>
                </a:solidFill>
              </a:rPr>
              <a:t>In several European countries – including Portugal – studies have been carried out since 2002 by National Central Banks on the costs of the use of payment instruments, namely comparing the cost of using cash, vis à vis the use of electronic instruments.</a:t>
            </a:r>
          </a:p>
          <a:p>
            <a:pPr algn="just">
              <a:lnSpc>
                <a:spcPct val="200000"/>
              </a:lnSpc>
            </a:pPr>
            <a:r>
              <a:rPr lang="pt-PT" sz="1600" b="1" dirty="0" smtClean="0">
                <a:solidFill>
                  <a:schemeClr val="accent2">
                    <a:lumMod val="75000"/>
                  </a:schemeClr>
                </a:solidFill>
              </a:rPr>
              <a:t>The ECB plans to carry out a similar study with European-wide reach, with a harmonised methodology among countries to allow comparability.</a:t>
            </a:r>
          </a:p>
          <a:p>
            <a:pPr algn="just">
              <a:lnSpc>
                <a:spcPct val="200000"/>
              </a:lnSpc>
            </a:pPr>
            <a:r>
              <a:rPr lang="pt-PT" sz="1600" b="1" dirty="0" smtClean="0">
                <a:solidFill>
                  <a:schemeClr val="accent2">
                    <a:lumMod val="75000"/>
                  </a:schemeClr>
                </a:solidFill>
              </a:rPr>
              <a:t>This initiative is to be completed on a voluntary basis – Several countries committed to </a:t>
            </a:r>
            <a:r>
              <a:rPr lang="pt-PT" sz="1600" b="1" dirty="0" err="1" smtClean="0">
                <a:solidFill>
                  <a:schemeClr val="accent2">
                    <a:lumMod val="75000"/>
                  </a:schemeClr>
                </a:solidFill>
              </a:rPr>
              <a:t>participate</a:t>
            </a:r>
            <a:r>
              <a:rPr lang="pt-PT" sz="1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55650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25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0" y="5788152"/>
            <a:ext cx="8662252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1100" b="1" dirty="0" smtClean="0">
                <a:solidFill>
                  <a:schemeClr val="accent1">
                    <a:lumMod val="50000"/>
                  </a:schemeClr>
                </a:solidFill>
              </a:rPr>
              <a:t>http://www.bportugal.pt/en-US/SistemasdePagamento/Publicacoes1/Tumbnails%20List%20Template/Study%20-%20July%202007.pdf</a:t>
            </a:r>
            <a:endParaRPr lang="pt-PT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Payment Habits in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4. EU Trends vs Payment Habits in Portugal 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1" y="2286001"/>
            <a:ext cx="85010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600" dirty="0" smtClean="0">
                <a:solidFill>
                  <a:srgbClr val="953735"/>
                </a:solidFill>
              </a:rPr>
              <a:t>In the study carried out by Banco de Portugal (published in 2007 with 2005 data), conclusions show that </a:t>
            </a:r>
            <a:r>
              <a:rPr lang="pt-PT" sz="1600" b="1" dirty="0" smtClean="0">
                <a:solidFill>
                  <a:srgbClr val="953735"/>
                </a:solidFill>
              </a:rPr>
              <a:t>the coverage rate of the total revenues generated by payment instruments is only of 63.4% of the total costs</a:t>
            </a:r>
            <a:r>
              <a:rPr lang="pt-PT" sz="1600" dirty="0" smtClean="0">
                <a:solidFill>
                  <a:srgbClr val="953735"/>
                </a:solidFill>
              </a:rPr>
              <a:t>.</a:t>
            </a:r>
          </a:p>
          <a:p>
            <a:pPr algn="just">
              <a:lnSpc>
                <a:spcPct val="200000"/>
              </a:lnSpc>
            </a:pPr>
            <a:endParaRPr lang="pt-PT" sz="1600" b="1" dirty="0" smtClean="0">
              <a:solidFill>
                <a:srgbClr val="953735"/>
              </a:solidFill>
            </a:endParaRPr>
          </a:p>
          <a:p>
            <a:pPr algn="just">
              <a:lnSpc>
                <a:spcPct val="200000"/>
              </a:lnSpc>
            </a:pPr>
            <a:endParaRPr lang="pt-PT" sz="1600" b="1" dirty="0" smtClean="0">
              <a:solidFill>
                <a:srgbClr val="953735"/>
              </a:solidFill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56674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26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844959" y="3225141"/>
            <a:ext cx="7163996" cy="1733550"/>
            <a:chOff x="844959" y="3716338"/>
            <a:chExt cx="7163996" cy="1733550"/>
          </a:xfrm>
        </p:grpSpPr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1000419" y="4797425"/>
              <a:ext cx="10720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pt-PT" sz="1600" b="1" dirty="0" smtClean="0">
                  <a:solidFill>
                    <a:srgbClr val="953735"/>
                  </a:solidFill>
                  <a:latin typeface="+mn-lt"/>
                </a:rPr>
                <a:t>Total </a:t>
              </a:r>
              <a:r>
                <a:rPr lang="pt-PT" sz="1600" b="1" dirty="0" err="1" smtClean="0">
                  <a:solidFill>
                    <a:srgbClr val="953735"/>
                  </a:solidFill>
                  <a:latin typeface="+mn-lt"/>
                </a:rPr>
                <a:t>costs</a:t>
              </a:r>
              <a:endParaRPr lang="pt-PT" sz="1600" b="1" dirty="0">
                <a:solidFill>
                  <a:srgbClr val="953735"/>
                </a:solidFill>
                <a:latin typeface="+mn-lt"/>
              </a:endParaRP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844959" y="4060825"/>
              <a:ext cx="142122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pt-PT" sz="1600" b="1" dirty="0" smtClean="0">
                  <a:solidFill>
                    <a:srgbClr val="953735"/>
                  </a:solidFill>
                  <a:latin typeface="+mn-lt"/>
                </a:rPr>
                <a:t>Total </a:t>
              </a:r>
              <a:r>
                <a:rPr lang="pt-PT" sz="1600" b="1" dirty="0" err="1" smtClean="0">
                  <a:solidFill>
                    <a:srgbClr val="953735"/>
                  </a:solidFill>
                  <a:latin typeface="+mn-lt"/>
                </a:rPr>
                <a:t>revenues</a:t>
              </a:r>
              <a:endParaRPr lang="pt-PT" sz="1600" b="1" dirty="0">
                <a:solidFill>
                  <a:srgbClr val="953735"/>
                </a:solidFill>
                <a:latin typeface="+mn-lt"/>
              </a:endParaRPr>
            </a:p>
          </p:txBody>
        </p:sp>
        <p:graphicFrame>
          <p:nvGraphicFramePr>
            <p:cNvPr id="22" name="Object 2"/>
            <p:cNvGraphicFramePr>
              <a:graphicFrameLocks noChangeAspect="1"/>
            </p:cNvGraphicFramePr>
            <p:nvPr/>
          </p:nvGraphicFramePr>
          <p:xfrm>
            <a:off x="2216969" y="3716338"/>
            <a:ext cx="5191125" cy="1733550"/>
          </p:xfrm>
          <a:graphic>
            <a:graphicData uri="http://schemas.openxmlformats.org/presentationml/2006/ole">
              <p:oleObj spid="_x0000_s156675" name="Chart" r:id="rId6" imgW="5191125" imgH="1733702" progId="Excel.Sheet.8">
                <p:embed/>
              </p:oleObj>
            </a:graphicData>
          </a:graphic>
        </p:graphicFrame>
        <p:sp>
          <p:nvSpPr>
            <p:cNvPr id="23" name="Oval 46"/>
            <p:cNvSpPr>
              <a:spLocks noChangeArrowheads="1"/>
            </p:cNvSpPr>
            <p:nvPr/>
          </p:nvSpPr>
          <p:spPr bwMode="auto">
            <a:xfrm>
              <a:off x="7072330" y="4137035"/>
              <a:ext cx="936625" cy="93662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pt-PT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63,4%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5312594" y="4797425"/>
              <a:ext cx="1655763" cy="288925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r>
                <a:rPr lang="pt-PT" sz="1600" b="1" dirty="0">
                  <a:solidFill>
                    <a:schemeClr val="bg1"/>
                  </a:solidFill>
                  <a:latin typeface="+mn-lt"/>
                </a:rPr>
                <a:t>1.138,7 M€</a:t>
              </a: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3512369" y="4076700"/>
              <a:ext cx="1655763" cy="28892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r>
                <a:rPr lang="pt-PT" sz="1600" b="1" dirty="0">
                  <a:solidFill>
                    <a:schemeClr val="bg1"/>
                  </a:solidFill>
                  <a:latin typeface="+mn-lt"/>
                </a:rPr>
                <a:t>722,0 M€</a:t>
              </a:r>
            </a:p>
          </p:txBody>
        </p:sp>
      </p:grp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858016" y="3101303"/>
            <a:ext cx="1330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1600" b="1" dirty="0" err="1" smtClean="0">
                <a:solidFill>
                  <a:srgbClr val="953735"/>
                </a:solidFill>
                <a:latin typeface="+mn-lt"/>
              </a:rPr>
              <a:t>Coverage</a:t>
            </a:r>
            <a:r>
              <a:rPr lang="pt-PT" sz="1600" b="1" dirty="0" smtClean="0">
                <a:solidFill>
                  <a:srgbClr val="953735"/>
                </a:solidFill>
                <a:latin typeface="+mn-lt"/>
              </a:rPr>
              <a:t> rate</a:t>
            </a:r>
            <a:endParaRPr lang="pt-PT" sz="1600" b="1" dirty="0">
              <a:solidFill>
                <a:srgbClr val="953735"/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00419" y="5201071"/>
            <a:ext cx="718792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dirty="0" err="1" smtClean="0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1">
                    <a:lumMod val="75000"/>
                  </a:schemeClr>
                </a:solidFill>
              </a:rPr>
              <a:t>leads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pt-PT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</a:rPr>
              <a:t>there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</a:rPr>
              <a:t>cross-subsidisation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 use 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</a:rPr>
              <a:t>payment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</a:rPr>
              <a:t>instruments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</a:rPr>
              <a:t>by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</a:rPr>
              <a:t>other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</a:rPr>
              <a:t>banking</a:t>
            </a:r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b="1" dirty="0" err="1" smtClean="0">
                <a:solidFill>
                  <a:schemeClr val="accent1">
                    <a:lumMod val="75000"/>
                  </a:schemeClr>
                </a:solidFill>
              </a:rPr>
              <a:t>products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Payment Habits in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4. EU Trends vs Payment Habits in Portugal 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57698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27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690" y="2171776"/>
            <a:ext cx="8858312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t-PT" sz="1600" dirty="0" smtClean="0">
                <a:solidFill>
                  <a:srgbClr val="953735"/>
                </a:solidFill>
              </a:rPr>
              <a:t>When comparing in more detail the unit costs and revenues for all payment instruments considered – </a:t>
            </a:r>
            <a:r>
              <a:rPr lang="pt-PT" sz="1600" dirty="0" err="1" smtClean="0">
                <a:solidFill>
                  <a:srgbClr val="953735"/>
                </a:solidFill>
              </a:rPr>
              <a:t>from</a:t>
            </a:r>
            <a:r>
              <a:rPr lang="pt-PT" sz="1600" dirty="0" smtClean="0">
                <a:solidFill>
                  <a:srgbClr val="953735"/>
                </a:solidFill>
              </a:rPr>
              <a:t> the banks’ perspective –, there are </a:t>
            </a:r>
            <a:r>
              <a:rPr lang="pt-PT" sz="1600" b="1" dirty="0" smtClean="0">
                <a:solidFill>
                  <a:srgbClr val="953735"/>
                </a:solidFill>
              </a:rPr>
              <a:t>significant differences </a:t>
            </a:r>
            <a:r>
              <a:rPr lang="pt-PT" sz="1600" dirty="0" smtClean="0">
                <a:solidFill>
                  <a:srgbClr val="953735"/>
                </a:solidFill>
              </a:rPr>
              <a:t>between them, where </a:t>
            </a:r>
            <a:r>
              <a:rPr lang="pt-PT" sz="1600" b="1" dirty="0" smtClean="0">
                <a:solidFill>
                  <a:srgbClr val="953735"/>
                </a:solidFill>
              </a:rPr>
              <a:t>cash</a:t>
            </a:r>
            <a:r>
              <a:rPr lang="pt-PT" sz="1600" dirty="0" smtClean="0">
                <a:solidFill>
                  <a:srgbClr val="953735"/>
                </a:solidFill>
              </a:rPr>
              <a:t> is clearly the one with a worse coverage rate (i.e. </a:t>
            </a:r>
            <a:r>
              <a:rPr lang="pt-PT" sz="1600" dirty="0" err="1" smtClean="0">
                <a:solidFill>
                  <a:srgbClr val="953735"/>
                </a:solidFill>
              </a:rPr>
              <a:t>the</a:t>
            </a:r>
            <a:r>
              <a:rPr lang="pt-PT" sz="1600" dirty="0" smtClean="0">
                <a:solidFill>
                  <a:srgbClr val="953735"/>
                </a:solidFill>
              </a:rPr>
              <a:t> </a:t>
            </a:r>
            <a:r>
              <a:rPr lang="pt-PT" sz="1600" b="1" dirty="0" err="1" smtClean="0">
                <a:solidFill>
                  <a:srgbClr val="953735"/>
                </a:solidFill>
              </a:rPr>
              <a:t>least</a:t>
            </a:r>
            <a:r>
              <a:rPr lang="pt-PT" sz="1600" b="1" dirty="0" smtClean="0">
                <a:solidFill>
                  <a:srgbClr val="953735"/>
                </a:solidFill>
              </a:rPr>
              <a:t> </a:t>
            </a:r>
            <a:r>
              <a:rPr lang="pt-PT" sz="1600" b="1" dirty="0" err="1" smtClean="0">
                <a:solidFill>
                  <a:srgbClr val="953735"/>
                </a:solidFill>
              </a:rPr>
              <a:t>efficient</a:t>
            </a:r>
            <a:r>
              <a:rPr lang="pt-PT" sz="1600" b="1" dirty="0" smtClean="0">
                <a:solidFill>
                  <a:srgbClr val="953735"/>
                </a:solidFill>
              </a:rPr>
              <a:t> </a:t>
            </a:r>
            <a:r>
              <a:rPr lang="pt-PT" sz="1600" dirty="0" err="1" smtClean="0">
                <a:solidFill>
                  <a:srgbClr val="953735"/>
                </a:solidFill>
              </a:rPr>
              <a:t>in</a:t>
            </a:r>
            <a:r>
              <a:rPr lang="pt-PT" sz="1600" dirty="0" smtClean="0">
                <a:solidFill>
                  <a:srgbClr val="953735"/>
                </a:solidFill>
              </a:rPr>
              <a:t> </a:t>
            </a:r>
            <a:r>
              <a:rPr lang="pt-PT" sz="1600" dirty="0" err="1" smtClean="0">
                <a:solidFill>
                  <a:srgbClr val="953735"/>
                </a:solidFill>
              </a:rPr>
              <a:t>this</a:t>
            </a:r>
            <a:r>
              <a:rPr lang="pt-PT" sz="1600" dirty="0" smtClean="0">
                <a:solidFill>
                  <a:srgbClr val="953735"/>
                </a:solidFill>
              </a:rPr>
              <a:t> </a:t>
            </a:r>
            <a:r>
              <a:rPr lang="pt-PT" sz="1600" dirty="0" err="1" smtClean="0">
                <a:solidFill>
                  <a:srgbClr val="953735"/>
                </a:solidFill>
              </a:rPr>
              <a:t>respect</a:t>
            </a:r>
            <a:r>
              <a:rPr lang="pt-PT" sz="1600" dirty="0" smtClean="0">
                <a:solidFill>
                  <a:srgbClr val="953735"/>
                </a:solidFill>
              </a:rPr>
              <a:t>), as </a:t>
            </a:r>
            <a:r>
              <a:rPr lang="pt-PT" sz="1600" dirty="0" err="1" smtClean="0">
                <a:solidFill>
                  <a:srgbClr val="953735"/>
                </a:solidFill>
              </a:rPr>
              <a:t>opposed</a:t>
            </a:r>
            <a:r>
              <a:rPr lang="pt-PT" sz="1600" dirty="0" smtClean="0">
                <a:solidFill>
                  <a:srgbClr val="953735"/>
                </a:solidFill>
              </a:rPr>
              <a:t> to </a:t>
            </a:r>
            <a:r>
              <a:rPr lang="pt-PT" sz="1600" b="1" dirty="0" err="1" smtClean="0">
                <a:solidFill>
                  <a:srgbClr val="953735"/>
                </a:solidFill>
              </a:rPr>
              <a:t>credit</a:t>
            </a:r>
            <a:r>
              <a:rPr lang="pt-PT" sz="1600" b="1" dirty="0" smtClean="0">
                <a:solidFill>
                  <a:srgbClr val="953735"/>
                </a:solidFill>
              </a:rPr>
              <a:t> </a:t>
            </a:r>
            <a:r>
              <a:rPr lang="pt-PT" sz="1600" b="1" dirty="0" err="1" smtClean="0">
                <a:solidFill>
                  <a:srgbClr val="953735"/>
                </a:solidFill>
              </a:rPr>
              <a:t>cards</a:t>
            </a:r>
            <a:r>
              <a:rPr lang="pt-PT" sz="1600" b="1" dirty="0" smtClean="0">
                <a:solidFill>
                  <a:srgbClr val="953735"/>
                </a:solidFill>
              </a:rPr>
              <a:t> </a:t>
            </a:r>
            <a:r>
              <a:rPr lang="pt-PT" sz="1600" b="1" dirty="0" err="1" smtClean="0">
                <a:solidFill>
                  <a:srgbClr val="953735"/>
                </a:solidFill>
              </a:rPr>
              <a:t>and</a:t>
            </a:r>
            <a:r>
              <a:rPr lang="pt-PT" sz="1600" b="1" dirty="0" smtClean="0">
                <a:solidFill>
                  <a:srgbClr val="953735"/>
                </a:solidFill>
              </a:rPr>
              <a:t> </a:t>
            </a:r>
            <a:r>
              <a:rPr lang="pt-PT" sz="1600" b="1" dirty="0" err="1" smtClean="0">
                <a:solidFill>
                  <a:srgbClr val="953735"/>
                </a:solidFill>
              </a:rPr>
              <a:t>direct</a:t>
            </a:r>
            <a:r>
              <a:rPr lang="pt-PT" sz="1600" b="1" dirty="0" smtClean="0">
                <a:solidFill>
                  <a:srgbClr val="953735"/>
                </a:solidFill>
              </a:rPr>
              <a:t> </a:t>
            </a:r>
            <a:r>
              <a:rPr lang="pt-PT" sz="1600" b="1" dirty="0" err="1" smtClean="0">
                <a:solidFill>
                  <a:srgbClr val="953735"/>
                </a:solidFill>
              </a:rPr>
              <a:t>debits</a:t>
            </a:r>
            <a:r>
              <a:rPr lang="pt-PT" sz="1600" b="1" dirty="0" smtClean="0">
                <a:solidFill>
                  <a:srgbClr val="953735"/>
                </a:solidFill>
              </a:rPr>
              <a:t> </a:t>
            </a:r>
            <a:r>
              <a:rPr lang="pt-PT" sz="1600" dirty="0" smtClean="0">
                <a:solidFill>
                  <a:srgbClr val="953735"/>
                </a:solidFill>
              </a:rPr>
              <a:t>(</a:t>
            </a:r>
            <a:r>
              <a:rPr lang="pt-PT" sz="1600" dirty="0" err="1" smtClean="0">
                <a:solidFill>
                  <a:srgbClr val="953735"/>
                </a:solidFill>
              </a:rPr>
              <a:t>the</a:t>
            </a:r>
            <a:r>
              <a:rPr lang="pt-PT" sz="1600" dirty="0" smtClean="0">
                <a:solidFill>
                  <a:srgbClr val="953735"/>
                </a:solidFill>
              </a:rPr>
              <a:t> </a:t>
            </a:r>
            <a:r>
              <a:rPr lang="pt-PT" sz="1600" b="1" dirty="0" err="1" smtClean="0">
                <a:solidFill>
                  <a:srgbClr val="953735"/>
                </a:solidFill>
              </a:rPr>
              <a:t>most</a:t>
            </a:r>
            <a:r>
              <a:rPr lang="pt-PT" sz="1600" b="1" dirty="0" smtClean="0">
                <a:solidFill>
                  <a:srgbClr val="953735"/>
                </a:solidFill>
              </a:rPr>
              <a:t> </a:t>
            </a:r>
            <a:r>
              <a:rPr lang="pt-PT" sz="1600" b="1" dirty="0" err="1" smtClean="0">
                <a:solidFill>
                  <a:srgbClr val="953735"/>
                </a:solidFill>
              </a:rPr>
              <a:t>efficient</a:t>
            </a:r>
            <a:r>
              <a:rPr lang="pt-PT" sz="1600" b="1" dirty="0" smtClean="0">
                <a:solidFill>
                  <a:srgbClr val="953735"/>
                </a:solidFill>
              </a:rPr>
              <a:t> </a:t>
            </a:r>
            <a:r>
              <a:rPr lang="pt-PT" sz="1600" dirty="0" err="1" smtClean="0">
                <a:solidFill>
                  <a:srgbClr val="953735"/>
                </a:solidFill>
              </a:rPr>
              <a:t>ones</a:t>
            </a:r>
            <a:r>
              <a:rPr lang="pt-PT" sz="1600" dirty="0" smtClean="0">
                <a:solidFill>
                  <a:srgbClr val="953735"/>
                </a:solidFill>
              </a:rPr>
              <a:t> – </a:t>
            </a:r>
            <a:r>
              <a:rPr lang="pt-PT" sz="1600" dirty="0" err="1" smtClean="0">
                <a:solidFill>
                  <a:srgbClr val="953735"/>
                </a:solidFill>
              </a:rPr>
              <a:t>higher</a:t>
            </a:r>
            <a:r>
              <a:rPr lang="pt-PT" sz="1600" dirty="0" smtClean="0">
                <a:solidFill>
                  <a:srgbClr val="953735"/>
                </a:solidFill>
              </a:rPr>
              <a:t> </a:t>
            </a:r>
            <a:r>
              <a:rPr lang="pt-PT" sz="1600" dirty="0" err="1" smtClean="0">
                <a:solidFill>
                  <a:srgbClr val="953735"/>
                </a:solidFill>
              </a:rPr>
              <a:t>revenues</a:t>
            </a:r>
            <a:r>
              <a:rPr lang="pt-PT" sz="1600" dirty="0" smtClean="0">
                <a:solidFill>
                  <a:srgbClr val="953735"/>
                </a:solidFill>
              </a:rPr>
              <a:t> vs </a:t>
            </a:r>
            <a:r>
              <a:rPr lang="pt-PT" sz="1600" dirty="0" err="1" smtClean="0">
                <a:solidFill>
                  <a:srgbClr val="953735"/>
                </a:solidFill>
              </a:rPr>
              <a:t>costs</a:t>
            </a:r>
            <a:r>
              <a:rPr lang="pt-PT" sz="1600" dirty="0" smtClean="0">
                <a:solidFill>
                  <a:srgbClr val="953735"/>
                </a:solidFill>
              </a:rPr>
              <a:t> </a:t>
            </a:r>
            <a:r>
              <a:rPr lang="pt-PT" sz="1600" dirty="0" err="1" smtClean="0">
                <a:solidFill>
                  <a:srgbClr val="953735"/>
                </a:solidFill>
              </a:rPr>
              <a:t>per</a:t>
            </a:r>
            <a:r>
              <a:rPr lang="pt-PT" sz="1600" dirty="0" smtClean="0">
                <a:solidFill>
                  <a:srgbClr val="953735"/>
                </a:solidFill>
              </a:rPr>
              <a:t> </a:t>
            </a:r>
            <a:r>
              <a:rPr lang="pt-PT" sz="1600" dirty="0" err="1" smtClean="0">
                <a:solidFill>
                  <a:srgbClr val="953735"/>
                </a:solidFill>
              </a:rPr>
              <a:t>transaction</a:t>
            </a:r>
            <a:r>
              <a:rPr lang="pt-PT" sz="1600" dirty="0" smtClean="0">
                <a:solidFill>
                  <a:srgbClr val="953735"/>
                </a:solidFill>
              </a:rPr>
              <a:t>).</a:t>
            </a:r>
          </a:p>
        </p:txBody>
      </p:sp>
      <p:pic>
        <p:nvPicPr>
          <p:cNvPr id="28" name="Object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9275" y="3394511"/>
            <a:ext cx="7185025" cy="18967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pSp>
        <p:nvGrpSpPr>
          <p:cNvPr id="2" name="Group 28"/>
          <p:cNvGrpSpPr/>
          <p:nvPr/>
        </p:nvGrpSpPr>
        <p:grpSpPr>
          <a:xfrm>
            <a:off x="421413" y="3317240"/>
            <a:ext cx="8090782" cy="2741723"/>
            <a:chOff x="838936" y="2425211"/>
            <a:chExt cx="8090782" cy="3753248"/>
          </a:xfrm>
        </p:grpSpPr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2464640" y="4987983"/>
              <a:ext cx="535724" cy="42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t-PT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Cash</a:t>
              </a:r>
              <a:endParaRPr lang="pt-PT" sz="14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7777223" y="4987979"/>
              <a:ext cx="1152495" cy="42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t-PT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Direct</a:t>
              </a:r>
              <a:r>
                <a:rPr lang="pt-PT" sz="14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pt-PT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Debits</a:t>
              </a:r>
              <a:endParaRPr lang="pt-PT" sz="14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3466793" y="5000500"/>
              <a:ext cx="819455" cy="42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t-PT" sz="14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Cheques</a:t>
              </a:r>
            </a:p>
          </p:txBody>
        </p: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5431745" y="4975461"/>
              <a:ext cx="1345689" cy="42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t-PT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Credit</a:t>
              </a:r>
              <a:r>
                <a:rPr lang="pt-PT" sz="14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pt-PT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Transfers</a:t>
              </a:r>
              <a:endParaRPr lang="pt-PT" sz="14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6698912" y="4987979"/>
              <a:ext cx="1087798" cy="42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t-PT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Credit</a:t>
              </a:r>
              <a:r>
                <a:rPr lang="pt-PT" sz="14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pt-PT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Cards</a:t>
              </a:r>
              <a:endParaRPr lang="pt-PT" sz="14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4455793" y="4996973"/>
              <a:ext cx="1044901" cy="42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t-PT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DebitCards</a:t>
              </a:r>
              <a:endParaRPr lang="pt-PT" sz="14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432420" y="5413011"/>
              <a:ext cx="558800" cy="288925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PT" sz="1600" dirty="0">
                  <a:solidFill>
                    <a:schemeClr val="bg1"/>
                  </a:solidFill>
                  <a:latin typeface="+mn-lt"/>
                </a:rPr>
                <a:t>1,85 €</a:t>
              </a: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857224" y="5331410"/>
              <a:ext cx="1320654" cy="463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t-PT" sz="16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Unit cost</a:t>
              </a:r>
              <a:endParaRPr lang="pt-PT" sz="16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838936" y="5715000"/>
              <a:ext cx="1306702" cy="463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pt-PT" sz="16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Unit revenue</a:t>
              </a:r>
              <a:endParaRPr lang="pt-PT" sz="16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279639" y="2425211"/>
              <a:ext cx="792163" cy="50323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PT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4.3</a:t>
              </a:r>
              <a:r>
                <a:rPr lang="pt-PT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%</a:t>
              </a: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7923241" y="2425211"/>
              <a:ext cx="792163" cy="50323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accent3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PT" sz="16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159.5</a:t>
              </a:r>
              <a:r>
                <a:rPr lang="pt-PT" sz="1600" b="1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%</a:t>
              </a: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3422648" y="2425211"/>
              <a:ext cx="792162" cy="50323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PT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39.4</a:t>
              </a:r>
              <a:r>
                <a:rPr lang="pt-PT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%</a:t>
              </a: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5708664" y="2425211"/>
              <a:ext cx="792162" cy="50323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PT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92.7</a:t>
              </a:r>
              <a:r>
                <a:rPr lang="pt-PT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%</a:t>
              </a: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851671" y="2425211"/>
              <a:ext cx="792163" cy="50323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accent3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PT" sz="16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107.5%</a:t>
              </a:r>
              <a:endParaRPr lang="pt-PT" sz="1600" b="1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4637093" y="2425211"/>
              <a:ext cx="792163" cy="50323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PT" sz="1600" b="1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81.5</a:t>
              </a:r>
              <a:r>
                <a:rPr lang="pt-PT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%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8085166" y="5387975"/>
              <a:ext cx="558800" cy="288925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PT" sz="1600" dirty="0">
                  <a:solidFill>
                    <a:schemeClr val="bg1"/>
                  </a:solidFill>
                  <a:latin typeface="+mn-lt"/>
                </a:rPr>
                <a:t>0,09 €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584572" y="5400493"/>
              <a:ext cx="558800" cy="288925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PT" sz="1600" dirty="0">
                  <a:solidFill>
                    <a:schemeClr val="bg1"/>
                  </a:solidFill>
                  <a:latin typeface="+mn-lt"/>
                </a:rPr>
                <a:t>1,45 €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5870588" y="5387975"/>
              <a:ext cx="558800" cy="288925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PT" sz="1600" dirty="0">
                  <a:solidFill>
                    <a:schemeClr val="bg1"/>
                  </a:solidFill>
                  <a:latin typeface="+mn-lt"/>
                </a:rPr>
                <a:t>0,28 €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6942158" y="5413011"/>
              <a:ext cx="558800" cy="288925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PT" sz="1600" dirty="0">
                  <a:solidFill>
                    <a:schemeClr val="bg1"/>
                  </a:solidFill>
                  <a:latin typeface="+mn-lt"/>
                </a:rPr>
                <a:t>2,44 </a:t>
              </a:r>
              <a:r>
                <a:rPr lang="pt-PT" sz="1600" dirty="0" smtClean="0">
                  <a:solidFill>
                    <a:schemeClr val="bg1"/>
                  </a:solidFill>
                  <a:latin typeface="+mn-lt"/>
                </a:rPr>
                <a:t>€</a:t>
              </a:r>
              <a:endParaRPr lang="pt-PT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681860" y="5387976"/>
              <a:ext cx="558800" cy="288925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PT" sz="1600" dirty="0">
                  <a:solidFill>
                    <a:schemeClr val="bg1"/>
                  </a:solidFill>
                  <a:latin typeface="+mn-lt"/>
                </a:rPr>
                <a:t>0,23 €</a:t>
              </a: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441564" y="5801218"/>
              <a:ext cx="558800" cy="28892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PT" sz="1600" dirty="0">
                  <a:solidFill>
                    <a:schemeClr val="bg1"/>
                  </a:solidFill>
                  <a:latin typeface="+mn-lt"/>
                </a:rPr>
                <a:t>0,08 €</a:t>
              </a: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8085166" y="5801218"/>
              <a:ext cx="558800" cy="28892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PT" sz="1600" dirty="0">
                  <a:solidFill>
                    <a:schemeClr val="bg1"/>
                  </a:solidFill>
                  <a:latin typeface="+mn-lt"/>
                </a:rPr>
                <a:t>0,15 €</a:t>
              </a: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584572" y="5801218"/>
              <a:ext cx="558800" cy="28892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PT" sz="1600" dirty="0">
                  <a:solidFill>
                    <a:schemeClr val="bg1"/>
                  </a:solidFill>
                  <a:latin typeface="+mn-lt"/>
                </a:rPr>
                <a:t>0,57 €</a:t>
              </a: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5870588" y="5801218"/>
              <a:ext cx="558800" cy="28892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PT" sz="1600" dirty="0">
                  <a:solidFill>
                    <a:schemeClr val="bg1"/>
                  </a:solidFill>
                  <a:latin typeface="+mn-lt"/>
                </a:rPr>
                <a:t>0,26 €</a:t>
              </a: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6942158" y="5776183"/>
              <a:ext cx="558800" cy="28892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PT" sz="1600" dirty="0">
                  <a:solidFill>
                    <a:schemeClr val="bg1"/>
                  </a:solidFill>
                  <a:latin typeface="+mn-lt"/>
                </a:rPr>
                <a:t>2,62 €</a:t>
              </a: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4681860" y="5801218"/>
              <a:ext cx="558800" cy="28892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PT" sz="1600" dirty="0">
                  <a:solidFill>
                    <a:schemeClr val="bg1"/>
                  </a:solidFill>
                  <a:latin typeface="+mn-lt"/>
                </a:rPr>
                <a:t>0,18 €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Payment Habits in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4. EU Trends vs Payment Habits in Portugal 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58722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28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2844" y="2014657"/>
            <a:ext cx="8858312" cy="12311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t-PT" sz="1600" dirty="0" smtClean="0">
                <a:solidFill>
                  <a:srgbClr val="953735"/>
                </a:solidFill>
              </a:rPr>
              <a:t>The use of cashless payment instruments in Portugal has been steadily growing in the last few years, whereas the number of cheques issued </a:t>
            </a:r>
            <a:r>
              <a:rPr lang="pt-PT" sz="1600" dirty="0" err="1" smtClean="0">
                <a:solidFill>
                  <a:srgbClr val="953735"/>
                </a:solidFill>
              </a:rPr>
              <a:t>has</a:t>
            </a:r>
            <a:r>
              <a:rPr lang="pt-PT" sz="1600" dirty="0" smtClean="0">
                <a:solidFill>
                  <a:srgbClr val="953735"/>
                </a:solidFill>
              </a:rPr>
              <a:t> </a:t>
            </a:r>
            <a:r>
              <a:rPr lang="pt-PT" sz="1600" dirty="0" err="1" smtClean="0">
                <a:solidFill>
                  <a:srgbClr val="953735"/>
                </a:solidFill>
              </a:rPr>
              <a:t>seen</a:t>
            </a:r>
            <a:r>
              <a:rPr lang="pt-PT" sz="1600" dirty="0" smtClean="0">
                <a:solidFill>
                  <a:srgbClr val="953735"/>
                </a:solidFill>
              </a:rPr>
              <a:t> a </a:t>
            </a:r>
            <a:r>
              <a:rPr lang="pt-PT" sz="1600" dirty="0" err="1" smtClean="0">
                <a:solidFill>
                  <a:srgbClr val="953735"/>
                </a:solidFill>
              </a:rPr>
              <a:t>sharp</a:t>
            </a:r>
            <a:r>
              <a:rPr lang="pt-PT" sz="1600" dirty="0" smtClean="0">
                <a:solidFill>
                  <a:srgbClr val="953735"/>
                </a:solidFill>
              </a:rPr>
              <a:t> </a:t>
            </a:r>
            <a:r>
              <a:rPr lang="pt-PT" sz="1600" dirty="0" err="1" smtClean="0">
                <a:solidFill>
                  <a:srgbClr val="953735"/>
                </a:solidFill>
              </a:rPr>
              <a:t>reduction</a:t>
            </a:r>
            <a:r>
              <a:rPr lang="pt-PT" sz="1600" dirty="0" smtClean="0">
                <a:solidFill>
                  <a:srgbClr val="953735"/>
                </a:solidFill>
              </a:rPr>
              <a:t>.</a:t>
            </a:r>
          </a:p>
          <a:p>
            <a:pPr algn="just"/>
            <a:endParaRPr lang="pt-PT" sz="1000" dirty="0" smtClean="0">
              <a:solidFill>
                <a:srgbClr val="953735"/>
              </a:solidFill>
            </a:endParaRPr>
          </a:p>
          <a:p>
            <a:pPr algn="just"/>
            <a:r>
              <a:rPr lang="pt-PT" sz="1600" dirty="0" smtClean="0">
                <a:solidFill>
                  <a:srgbClr val="953735"/>
                </a:solidFill>
              </a:rPr>
              <a:t>In the context of the EU as a whole, </a:t>
            </a:r>
            <a:r>
              <a:rPr lang="pt-PT" sz="1600" u="sng" dirty="0" smtClean="0">
                <a:solidFill>
                  <a:srgbClr val="953735"/>
                </a:solidFill>
              </a:rPr>
              <a:t>country profiles vary considerably regarding the use of payment instruments</a:t>
            </a:r>
            <a:r>
              <a:rPr lang="pt-PT" sz="1600" dirty="0" smtClean="0">
                <a:solidFill>
                  <a:srgbClr val="953735"/>
                </a:solidFill>
              </a:rPr>
              <a:t>, as shown from data published by the ECB (figures for 2010 not yet available).</a:t>
            </a:r>
          </a:p>
        </p:txBody>
      </p:sp>
      <p:grpSp>
        <p:nvGrpSpPr>
          <p:cNvPr id="2" name="Group 56"/>
          <p:cNvGrpSpPr/>
          <p:nvPr/>
        </p:nvGrpSpPr>
        <p:grpSpPr>
          <a:xfrm>
            <a:off x="285719" y="3256810"/>
            <a:ext cx="8627192" cy="3036491"/>
            <a:chOff x="1266188" y="2206625"/>
            <a:chExt cx="7869516" cy="5069999"/>
          </a:xfrm>
        </p:grpSpPr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1435"/>
            <a:stretch>
              <a:fillRect/>
            </a:stretch>
          </p:blipFill>
          <p:spPr bwMode="auto">
            <a:xfrm>
              <a:off x="1266188" y="4286255"/>
              <a:ext cx="7785296" cy="2498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b="19878"/>
            <a:stretch>
              <a:fillRect/>
            </a:stretch>
          </p:blipFill>
          <p:spPr bwMode="auto">
            <a:xfrm>
              <a:off x="1285853" y="2206625"/>
              <a:ext cx="7786742" cy="2079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" name="TextBox 59"/>
            <p:cNvSpPr txBox="1"/>
            <p:nvPr/>
          </p:nvSpPr>
          <p:spPr>
            <a:xfrm>
              <a:off x="6491717" y="6865511"/>
              <a:ext cx="2643987" cy="41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solidFill>
                    <a:srgbClr val="632523"/>
                  </a:solidFill>
                </a:rPr>
                <a:t>Source: Blue Book (ECB, Statistical Data Warehouse)</a:t>
              </a:r>
              <a:endParaRPr lang="en-GB" sz="1000" dirty="0">
                <a:solidFill>
                  <a:srgbClr val="632523"/>
                </a:solidFill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16200000" flipH="1">
            <a:off x="4528377" y="3723583"/>
            <a:ext cx="427835" cy="794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661452" y="5757579"/>
            <a:ext cx="214314" cy="14287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Payment Habits in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4. EU Trends vs Payment Habits in Portugal 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59746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29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690" y="1988297"/>
            <a:ext cx="8858312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t-PT" sz="1600" dirty="0" smtClean="0">
                <a:solidFill>
                  <a:srgbClr val="953735"/>
                </a:solidFill>
              </a:rPr>
              <a:t>Regarding the </a:t>
            </a:r>
            <a:r>
              <a:rPr lang="pt-PT" sz="1600" b="1" dirty="0" smtClean="0">
                <a:solidFill>
                  <a:srgbClr val="953735"/>
                </a:solidFill>
              </a:rPr>
              <a:t>use of cards </a:t>
            </a:r>
            <a:r>
              <a:rPr lang="pt-PT" sz="1600" dirty="0" smtClean="0">
                <a:solidFill>
                  <a:srgbClr val="953735"/>
                </a:solidFill>
              </a:rPr>
              <a:t>in the context of the EU, recent data collected by the ECB shows that </a:t>
            </a:r>
            <a:r>
              <a:rPr lang="pt-PT" sz="1600" b="1" dirty="0" smtClean="0">
                <a:solidFill>
                  <a:srgbClr val="953735"/>
                </a:solidFill>
              </a:rPr>
              <a:t>the number of cash withdrawals at ATMs has consistently been substituted by payment transactions at the point-of-sale</a:t>
            </a:r>
            <a:r>
              <a:rPr lang="pt-PT" sz="1600" dirty="0" smtClean="0">
                <a:solidFill>
                  <a:srgbClr val="953735"/>
                </a:solidFill>
              </a:rPr>
              <a:t> through the last 10 years </a:t>
            </a:r>
            <a:r>
              <a:rPr lang="pt-PT" sz="1400" dirty="0" smtClean="0">
                <a:solidFill>
                  <a:srgbClr val="953735"/>
                </a:solidFill>
              </a:rPr>
              <a:t>(figures for 2010 not yet available)</a:t>
            </a:r>
            <a:r>
              <a:rPr lang="pt-PT" sz="1600" dirty="0" smtClean="0">
                <a:solidFill>
                  <a:srgbClr val="953735"/>
                </a:solidFill>
              </a:rPr>
              <a:t>. This is particularly true in the nordic countries.</a:t>
            </a:r>
            <a:endParaRPr lang="pt-PT" sz="1600" b="1" dirty="0" smtClean="0">
              <a:solidFill>
                <a:srgbClr val="953735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0" y="3001120"/>
            <a:ext cx="9144000" cy="3290835"/>
            <a:chOff x="251520" y="2564904"/>
            <a:chExt cx="8640960" cy="3744416"/>
          </a:xfrm>
        </p:grpSpPr>
        <p:grpSp>
          <p:nvGrpSpPr>
            <p:cNvPr id="3" name="Group 14"/>
            <p:cNvGrpSpPr/>
            <p:nvPr/>
          </p:nvGrpSpPr>
          <p:grpSpPr>
            <a:xfrm>
              <a:off x="251520" y="2564904"/>
              <a:ext cx="8640960" cy="3744416"/>
              <a:chOff x="1305516" y="2285992"/>
              <a:chExt cx="7786742" cy="4572008"/>
            </a:xfrm>
          </p:grpSpPr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05516" y="4399931"/>
                <a:ext cx="7772403" cy="24580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b="12167"/>
              <a:stretch>
                <a:fillRect/>
              </a:stretch>
            </p:blipFill>
            <p:spPr bwMode="auto">
              <a:xfrm>
                <a:off x="1376954" y="2285992"/>
                <a:ext cx="7715304" cy="2143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19" name="Straight Arrow Connector 18"/>
            <p:cNvCxnSpPr/>
            <p:nvPr/>
          </p:nvCxnSpPr>
          <p:spPr>
            <a:xfrm rot="16200000" flipH="1">
              <a:off x="2845709" y="3250405"/>
              <a:ext cx="285752" cy="21431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3457871" y="3321843"/>
              <a:ext cx="285752" cy="21431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7884368" y="3212975"/>
              <a:ext cx="432051" cy="14401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2666353" y="5191771"/>
              <a:ext cx="500066" cy="14287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3383868" y="4833156"/>
              <a:ext cx="288032" cy="21602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7776353" y="5049180"/>
              <a:ext cx="288033" cy="21602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5930243" y="6168844"/>
            <a:ext cx="2898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1">
                    <a:lumMod val="50000"/>
                  </a:schemeClr>
                </a:solidFill>
              </a:rPr>
              <a:t>Source: Blue Book (ECB, Statistical Data Warehouse)</a:t>
            </a:r>
            <a:endParaRPr lang="en-GB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7192972" y="3560516"/>
            <a:ext cx="605711" cy="796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408858" y="5958536"/>
            <a:ext cx="288032" cy="216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Habits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2988374"/>
            <a:ext cx="85010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cap="small" spc="300" dirty="0" smtClean="0">
                <a:solidFill>
                  <a:srgbClr val="722F14"/>
                </a:solidFill>
                <a:cs typeface="Segoe UI" pitchFamily="34" charset="0"/>
              </a:rPr>
              <a:t>1. </a:t>
            </a:r>
            <a:r>
              <a:rPr lang="pt-PT" sz="24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Retail</a:t>
            </a:r>
            <a:r>
              <a:rPr lang="pt-PT" sz="2400" b="1" cap="small" spc="300" dirty="0" smtClean="0">
                <a:solidFill>
                  <a:srgbClr val="722F14"/>
                </a:solidFill>
                <a:cs typeface="Segoe UI" pitchFamily="34" charset="0"/>
              </a:rPr>
              <a:t> </a:t>
            </a:r>
            <a:r>
              <a:rPr lang="pt-PT" sz="24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Payment</a:t>
            </a:r>
            <a:r>
              <a:rPr lang="pt-PT" sz="2400" b="1" cap="small" spc="300" dirty="0" smtClean="0">
                <a:solidFill>
                  <a:srgbClr val="722F14"/>
                </a:solidFill>
                <a:cs typeface="Segoe UI" pitchFamily="34" charset="0"/>
              </a:rPr>
              <a:t> </a:t>
            </a:r>
            <a:r>
              <a:rPr lang="pt-PT" sz="24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Systems</a:t>
            </a:r>
            <a:r>
              <a:rPr lang="pt-PT" sz="2400" b="1" cap="small" spc="300" dirty="0" smtClean="0">
                <a:solidFill>
                  <a:srgbClr val="722F14"/>
                </a:solidFill>
                <a:cs typeface="Segoe UI" pitchFamily="34" charset="0"/>
              </a:rPr>
              <a:t> </a:t>
            </a:r>
            <a:r>
              <a:rPr lang="pt-PT" sz="24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in</a:t>
            </a:r>
            <a:r>
              <a:rPr lang="pt-PT" sz="2400" b="1" cap="small" spc="300" dirty="0" smtClean="0">
                <a:solidFill>
                  <a:srgbClr val="722F14"/>
                </a:solidFill>
                <a:cs typeface="Segoe UI" pitchFamily="34" charset="0"/>
              </a:rPr>
              <a:t> Portugal</a:t>
            </a:r>
            <a:endParaRPr lang="pt-PT" sz="2400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91138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Payment Habits in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4. EU Trends vs Payment Habits in Portugal 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60770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30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844" y="2130175"/>
            <a:ext cx="885831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Regarding the Portuguese case, the trend in the last 20 years has been of a significant growth in the use of electronic payments, in particular the use of cards, while credit transfers and direct debits also became more widely used </a:t>
            </a:r>
            <a:r>
              <a:rPr lang="pt-PT" dirty="0" err="1" smtClean="0">
                <a:solidFill>
                  <a:schemeClr val="accent2">
                    <a:lumMod val="75000"/>
                  </a:schemeClr>
                </a:solidFill>
              </a:rPr>
              <a:t>during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2">
                    <a:lumMod val="75000"/>
                  </a:schemeClr>
                </a:solidFill>
              </a:rPr>
              <a:t>this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2">
                    <a:lumMod val="75000"/>
                  </a:schemeClr>
                </a:solidFill>
              </a:rPr>
              <a:t>period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1400" dirty="0" smtClean="0">
                <a:solidFill>
                  <a:schemeClr val="accent2">
                    <a:lumMod val="75000"/>
                  </a:schemeClr>
                </a:solidFill>
              </a:rPr>
              <a:t>(figures for 2010 </a:t>
            </a:r>
            <a:r>
              <a:rPr lang="pt-PT" sz="1400" dirty="0" err="1" smtClean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pt-P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1400" dirty="0" err="1" smtClean="0">
                <a:solidFill>
                  <a:schemeClr val="accent2">
                    <a:lumMod val="75000"/>
                  </a:schemeClr>
                </a:solidFill>
              </a:rPr>
              <a:t>yet</a:t>
            </a:r>
            <a:r>
              <a:rPr lang="pt-P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1400" dirty="0" err="1" smtClean="0">
                <a:solidFill>
                  <a:schemeClr val="accent2">
                    <a:lumMod val="75000"/>
                  </a:schemeClr>
                </a:solidFill>
              </a:rPr>
              <a:t>available</a:t>
            </a:r>
            <a:r>
              <a:rPr lang="pt-PT" sz="14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pt-PT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50" y="3053505"/>
            <a:ext cx="8801100" cy="303014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7432" y="4791456"/>
            <a:ext cx="285750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816352" y="3813048"/>
            <a:ext cx="493776" cy="283464"/>
          </a:xfrm>
          <a:prstGeom prst="ellipse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/>
          <p:cNvSpPr/>
          <p:nvPr/>
        </p:nvSpPr>
        <p:spPr>
          <a:xfrm>
            <a:off x="7406640" y="3823716"/>
            <a:ext cx="493776" cy="283464"/>
          </a:xfrm>
          <a:prstGeom prst="ellipse">
            <a:avLst/>
          </a:prstGeom>
          <a:noFill/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ounded Rectangle 20"/>
          <p:cNvSpPr/>
          <p:nvPr/>
        </p:nvSpPr>
        <p:spPr>
          <a:xfrm>
            <a:off x="2683764" y="4680934"/>
            <a:ext cx="489204" cy="203550"/>
          </a:xfrm>
          <a:prstGeom prst="roundRect">
            <a:avLst/>
          </a:prstGeom>
          <a:noFill/>
          <a:ln w="158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ounded Rectangle 21"/>
          <p:cNvSpPr/>
          <p:nvPr/>
        </p:nvSpPr>
        <p:spPr>
          <a:xfrm>
            <a:off x="7088124" y="4705318"/>
            <a:ext cx="647700" cy="203550"/>
          </a:xfrm>
          <a:prstGeom prst="roundRect">
            <a:avLst/>
          </a:prstGeom>
          <a:noFill/>
          <a:ln w="158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TextBox 22"/>
          <p:cNvSpPr txBox="1"/>
          <p:nvPr/>
        </p:nvSpPr>
        <p:spPr>
          <a:xfrm>
            <a:off x="6025896" y="6016753"/>
            <a:ext cx="1847088" cy="338554"/>
          </a:xfrm>
          <a:prstGeom prst="rect">
            <a:avLst/>
          </a:prstGeom>
          <a:solidFill>
            <a:srgbClr val="FFFFCC"/>
          </a:solidFill>
          <a:ln w="158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chemeClr val="accent2">
                    <a:lumMod val="75000"/>
                  </a:schemeClr>
                </a:solidFill>
              </a:rPr>
              <a:t>A 140-fold </a:t>
            </a:r>
            <a:r>
              <a:rPr lang="pt-PT" sz="1600" b="1" dirty="0" err="1" smtClean="0">
                <a:solidFill>
                  <a:schemeClr val="accent2">
                    <a:lumMod val="75000"/>
                  </a:schemeClr>
                </a:solidFill>
              </a:rPr>
              <a:t>growth</a:t>
            </a:r>
            <a:endParaRPr lang="pt-PT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>
            <a:off x="2926080" y="4908867"/>
            <a:ext cx="4480560" cy="1318423"/>
          </a:xfrm>
          <a:prstGeom prst="curvedUpArrow">
            <a:avLst>
              <a:gd name="adj1" fmla="val 33080"/>
              <a:gd name="adj2" fmla="val 60927"/>
              <a:gd name="adj3" fmla="val 517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Payment Habits in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4. EU Trends vs Payment Habits in Portugal 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61794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31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38" y="2014657"/>
            <a:ext cx="8858312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Given the wide variety of available transactions in the Multibanco network, Portugal’s country profile concerning the 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usage of payment cards 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– for transactions with financial impact – is currently the following (2010 data):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960" y="2907792"/>
            <a:ext cx="7552944" cy="345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TextBox 51"/>
          <p:cNvSpPr txBox="1"/>
          <p:nvPr/>
        </p:nvSpPr>
        <p:spPr>
          <a:xfrm>
            <a:off x="754739" y="6040828"/>
            <a:ext cx="2034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1">
                    <a:lumMod val="50000"/>
                  </a:schemeClr>
                </a:solidFill>
              </a:rPr>
              <a:t>Source: </a:t>
            </a:r>
            <a:r>
              <a:rPr lang="en-GB" sz="1000" dirty="0" err="1" smtClean="0">
                <a:solidFill>
                  <a:schemeClr val="accent1">
                    <a:lumMod val="50000"/>
                  </a:schemeClr>
                </a:solidFill>
              </a:rPr>
              <a:t>Banco</a:t>
            </a:r>
            <a:r>
              <a:rPr lang="en-GB" sz="1000" dirty="0" smtClean="0">
                <a:solidFill>
                  <a:schemeClr val="accent1">
                    <a:lumMod val="50000"/>
                  </a:schemeClr>
                </a:solidFill>
              </a:rPr>
              <a:t> de Portugal statistics</a:t>
            </a:r>
            <a:endParaRPr lang="en-GB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Payment Habits in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4. EU Trends vs Payment Habits in Portugal 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62818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32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690" y="2014657"/>
            <a:ext cx="885831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In parallel with the growth in the use of cards, also 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credit transfers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 have gained relevance in the context of the use of cashless payment instruments in Portugal since 2000, </a:t>
            </a:r>
            <a:r>
              <a:rPr lang="pt-PT" dirty="0" err="1" smtClean="0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pt-PT" dirty="0" err="1" smtClean="0">
                <a:solidFill>
                  <a:schemeClr val="accent2">
                    <a:lumMod val="75000"/>
                  </a:schemeClr>
                </a:solidFill>
              </a:rPr>
              <a:t>noticeable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2">
                    <a:lumMod val="75000"/>
                  </a:schemeClr>
                </a:solidFill>
              </a:rPr>
              <a:t>steady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2">
                    <a:lumMod val="75000"/>
                  </a:schemeClr>
                </a:solidFill>
              </a:rPr>
              <a:t>growth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 only in total volumes but </a:t>
            </a:r>
            <a:r>
              <a:rPr lang="pt-PT" dirty="0" err="1" smtClean="0">
                <a:solidFill>
                  <a:schemeClr val="accent2">
                    <a:lumMod val="75000"/>
                  </a:schemeClr>
                </a:solidFill>
              </a:rPr>
              <a:t>also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dirty="0" err="1" smtClean="0">
                <a:solidFill>
                  <a:schemeClr val="accent2">
                    <a:lumMod val="75000"/>
                  </a:schemeClr>
                </a:solidFill>
              </a:rPr>
              <a:t>diversified</a:t>
            </a:r>
            <a:r>
              <a:rPr lang="pt-PT" dirty="0" smtClean="0">
                <a:solidFill>
                  <a:schemeClr val="accent2">
                    <a:lumMod val="75000"/>
                  </a:schemeClr>
                </a:solidFill>
              </a:rPr>
              <a:t> types of transactions: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448056" y="3214986"/>
          <a:ext cx="8338757" cy="314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34331" y="3590236"/>
            <a:ext cx="20345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1">
                    <a:lumMod val="50000"/>
                  </a:schemeClr>
                </a:solidFill>
              </a:rPr>
              <a:t>Source: </a:t>
            </a:r>
            <a:r>
              <a:rPr lang="en-GB" sz="1000" dirty="0" err="1" smtClean="0">
                <a:solidFill>
                  <a:schemeClr val="accent1">
                    <a:lumMod val="50000"/>
                  </a:schemeClr>
                </a:solidFill>
              </a:rPr>
              <a:t>Banco</a:t>
            </a:r>
            <a:r>
              <a:rPr lang="en-GB" sz="1000" dirty="0" smtClean="0">
                <a:solidFill>
                  <a:schemeClr val="accent1">
                    <a:lumMod val="50000"/>
                  </a:schemeClr>
                </a:solidFill>
              </a:rPr>
              <a:t> de Portugal statistics</a:t>
            </a:r>
            <a:endParaRPr lang="en-GB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Habits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2988374"/>
            <a:ext cx="85010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cap="small" spc="300" dirty="0" smtClean="0">
                <a:solidFill>
                  <a:srgbClr val="722F14"/>
                </a:solidFill>
                <a:cs typeface="Segoe UI" pitchFamily="34" charset="0"/>
              </a:rPr>
              <a:t>5. </a:t>
            </a:r>
            <a:r>
              <a:rPr lang="pt-PT" sz="24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Conclusions</a:t>
            </a:r>
            <a:endParaRPr lang="pt-PT" sz="2400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63842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33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Payment Habits in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5. </a:t>
            </a:r>
            <a:r>
              <a:rPr lang="pt-PT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Conclusions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1" y="2286001"/>
            <a:ext cx="5500687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changing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landscape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retail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payments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Europe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several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challenges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lie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ahead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Portugal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is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no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exception</a:t>
            </a:r>
            <a:endParaRPr lang="pt-PT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PT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Further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market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integration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will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be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achieved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medium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term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full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implementation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SEPA,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eliminating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fragmented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national-only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payment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solutions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schemes</a:t>
            </a:r>
            <a:endParaRPr lang="pt-PT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PT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this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context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all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transactions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euro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will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become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“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domestic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”,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after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national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solutions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schemes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are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phased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out</a:t>
            </a:r>
            <a:endParaRPr lang="pt-PT" sz="1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64866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34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14" descr="F:\Docs. internos (avisos, etc)\teclado_eur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7234" y="2286001"/>
            <a:ext cx="2919877" cy="39105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Payment Habits in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5. </a:t>
            </a:r>
            <a:r>
              <a:rPr lang="pt-PT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Conclusions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1" y="2286001"/>
            <a:ext cx="5500687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Security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issues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Fraud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prevention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on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remote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payments</a:t>
            </a:r>
            <a:endParaRPr lang="pt-PT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Regulatory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issues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New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entrants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can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now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have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access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to a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traditional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field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banking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services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Payment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Institutions</a:t>
            </a:r>
            <a:endParaRPr lang="pt-PT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New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channels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innovative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products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will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emerge: mobile &amp;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contactless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payment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solutions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e-payments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linked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</a:rPr>
              <a:t>e-invoicing</a:t>
            </a:r>
            <a:endParaRPr lang="pt-PT" sz="1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65890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35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14" descr="F:\Docs. internos (avisos, etc)\teclado_eur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7234" y="2286001"/>
            <a:ext cx="2919877" cy="391058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064048" y="5591169"/>
            <a:ext cx="3833806" cy="5062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pt-PT" sz="2000" b="1" dirty="0" err="1" smtClean="0">
                <a:solidFill>
                  <a:schemeClr val="accent2">
                    <a:lumMod val="75000"/>
                  </a:schemeClr>
                </a:solidFill>
              </a:rPr>
              <a:t>New</a:t>
            </a:r>
            <a:r>
              <a:rPr lang="pt-PT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2000" b="1" dirty="0" err="1" smtClean="0">
                <a:solidFill>
                  <a:schemeClr val="accent2">
                    <a:lumMod val="75000"/>
                  </a:schemeClr>
                </a:solidFill>
              </a:rPr>
              <a:t>payment</a:t>
            </a:r>
            <a:r>
              <a:rPr lang="pt-PT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2000" b="1" dirty="0" err="1" smtClean="0">
                <a:solidFill>
                  <a:schemeClr val="accent2">
                    <a:lumMod val="75000"/>
                  </a:schemeClr>
                </a:solidFill>
              </a:rPr>
              <a:t>habits</a:t>
            </a:r>
            <a:r>
              <a:rPr lang="pt-PT" sz="2000" b="1" dirty="0" smtClean="0">
                <a:solidFill>
                  <a:schemeClr val="accent2">
                    <a:lumMod val="75000"/>
                  </a:schemeClr>
                </a:solidFill>
              </a:rPr>
              <a:t> for </a:t>
            </a:r>
            <a:r>
              <a:rPr lang="pt-PT" sz="2000" b="1" dirty="0" err="1" smtClean="0">
                <a:solidFill>
                  <a:schemeClr val="accent2">
                    <a:lumMod val="75000"/>
                  </a:schemeClr>
                </a:solidFill>
              </a:rPr>
              <a:t>end</a:t>
            </a:r>
            <a:r>
              <a:rPr lang="pt-PT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sz="2000" b="1" dirty="0" err="1" smtClean="0">
                <a:solidFill>
                  <a:schemeClr val="accent2">
                    <a:lumMod val="75000"/>
                  </a:schemeClr>
                </a:solidFill>
              </a:rPr>
              <a:t>users</a:t>
            </a:r>
            <a:endParaRPr lang="pt-PT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874520" y="4625549"/>
            <a:ext cx="2121408" cy="919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cap="small" spc="3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Payment Habits in Portugal</a:t>
            </a:r>
            <a:endParaRPr lang="pt-PT" sz="1600" b="1" cap="small" spc="3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b="1" spc="300" dirty="0" smtClean="0">
              <a:solidFill>
                <a:schemeClr val="accent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cap="small" spc="300" dirty="0" err="1" smtClean="0">
                <a:solidFill>
                  <a:srgbClr val="722F14"/>
                </a:solidFill>
                <a:latin typeface="Segoe UI" pitchFamily="34" charset="0"/>
                <a:cs typeface="Segoe UI" pitchFamily="34" charset="0"/>
              </a:rPr>
              <a:t>Questions</a:t>
            </a:r>
            <a:endParaRPr lang="pt-PT" sz="1600" b="1" cap="small" spc="300" dirty="0">
              <a:solidFill>
                <a:srgbClr val="722F14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66914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36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question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1922463"/>
            <a:ext cx="8662252" cy="40759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cap="small" spc="3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Payment Habits in Portugal</a:t>
            </a:r>
            <a:endParaRPr lang="pt-PT" sz="1600" b="1" cap="small" spc="3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67938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37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28596" y="1912971"/>
            <a:ext cx="827182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36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40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THANK YOU</a:t>
            </a:r>
            <a:endParaRPr kumimoji="0" lang="pt-PT" sz="40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b="1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1600" b="1" kern="0" cap="all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pt-PT" sz="1600" b="1" kern="0" cap="all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1600" b="1" kern="0" cap="all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Rui Pimentel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Head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of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the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Payment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Systems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Analysis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and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Development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Unit</a:t>
            </a:r>
            <a:endParaRPr lang="pt-PT" sz="1600" b="1" kern="0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Payment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Systems</a:t>
            </a: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pt-PT" sz="1600" b="1" kern="0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Department</a:t>
            </a:r>
            <a:endParaRPr kumimoji="0" lang="pt-PT" sz="1600" b="1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pt-PT" sz="1600" b="1" kern="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Banco de Portugal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PT" sz="1600" b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+351.21.3130944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PT" sz="16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cs typeface="Arial" pitchFamily="34" charset="0"/>
              </a:rPr>
              <a:t>rpimentel@bportugal.pt</a:t>
            </a:r>
            <a:endParaRPr kumimoji="0" lang="pt-PT" sz="1600" b="1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Habits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1. </a:t>
            </a:r>
            <a:r>
              <a:rPr lang="pt-PT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Retail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Systems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1" y="2286001"/>
            <a:ext cx="850106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Portugal – </a:t>
            </a:r>
            <a:r>
              <a:rPr lang="pt-PT" sz="2000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Country</a:t>
            </a:r>
            <a:r>
              <a:rPr lang="pt-PT" sz="2000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sz="2000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profile</a:t>
            </a:r>
            <a:r>
              <a:rPr lang="pt-PT" sz="2000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:</a:t>
            </a:r>
          </a:p>
          <a:p>
            <a:pPr defTabSz="452438">
              <a:lnSpc>
                <a:spcPct val="150000"/>
              </a:lnSpc>
              <a:buFont typeface="Wingdings" charset="2"/>
              <a:buChar char="²"/>
              <a:defRPr/>
            </a:pPr>
            <a:endParaRPr lang="pt-PT" b="1" dirty="0" smtClean="0">
              <a:solidFill>
                <a:schemeClr val="accent1">
                  <a:lumMod val="50000"/>
                </a:schemeClr>
              </a:solidFill>
              <a:cs typeface="Segoe UI" pitchFamily="34" charset="0"/>
            </a:endParaRPr>
          </a:p>
          <a:p>
            <a:pPr defTabSz="452438">
              <a:lnSpc>
                <a:spcPct val="150000"/>
              </a:lnSpc>
              <a:buFont typeface="Wingdings" charset="2"/>
              <a:buChar char="²"/>
              <a:defRPr/>
            </a:pP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Area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– 92 345 </a:t>
            </a: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sq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kilometres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</a:p>
          <a:p>
            <a:pPr defTabSz="452438">
              <a:lnSpc>
                <a:spcPct val="150000"/>
              </a:lnSpc>
              <a:buFont typeface="Wingdings" charset="2"/>
              <a:buChar char="²"/>
              <a:defRPr/>
            </a:pPr>
            <a:endParaRPr lang="pt-PT" sz="1600" b="1" dirty="0" smtClean="0">
              <a:solidFill>
                <a:schemeClr val="accent1">
                  <a:lumMod val="50000"/>
                </a:schemeClr>
              </a:solidFill>
              <a:cs typeface="Segoe UI" pitchFamily="34" charset="0"/>
            </a:endParaRPr>
          </a:p>
          <a:p>
            <a:pPr defTabSz="452438">
              <a:lnSpc>
                <a:spcPct val="150000"/>
              </a:lnSpc>
              <a:buFont typeface="Wingdings" charset="2"/>
              <a:buChar char="²"/>
              <a:defRPr/>
            </a:pP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Population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– 10,6 </a:t>
            </a: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million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(2010)</a:t>
            </a:r>
            <a:endParaRPr lang="pt-PT" sz="1600" b="1" dirty="0" smtClean="0">
              <a:solidFill>
                <a:schemeClr val="accent1">
                  <a:lumMod val="50000"/>
                </a:schemeClr>
              </a:solidFill>
              <a:cs typeface="Segoe UI" pitchFamily="34" charset="0"/>
            </a:endParaRPr>
          </a:p>
          <a:p>
            <a:pPr lvl="1" defTabSz="452438">
              <a:lnSpc>
                <a:spcPct val="150000"/>
              </a:lnSpc>
              <a:buFont typeface="Wingdings" charset="2"/>
              <a:buChar char="²"/>
              <a:defRPr/>
            </a:pPr>
            <a:endParaRPr lang="pt-PT" sz="1600" b="1" dirty="0" smtClean="0">
              <a:solidFill>
                <a:schemeClr val="accent1">
                  <a:lumMod val="50000"/>
                </a:schemeClr>
              </a:solidFill>
              <a:cs typeface="Segoe UI" pitchFamily="34" charset="0"/>
            </a:endParaRPr>
          </a:p>
          <a:p>
            <a:pPr defTabSz="452438">
              <a:lnSpc>
                <a:spcPct val="150000"/>
              </a:lnSpc>
              <a:buFont typeface="Wingdings" charset="2"/>
              <a:buChar char="²"/>
              <a:defRPr/>
            </a:pP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GDP </a:t>
            </a: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per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inhabitant</a:t>
            </a: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–  16 236 € (2010)</a:t>
            </a:r>
            <a:endParaRPr lang="pt-PT" sz="1600" b="1" dirty="0" smtClean="0">
              <a:solidFill>
                <a:schemeClr val="accent1">
                  <a:lumMod val="50000"/>
                </a:schemeClr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132098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4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12" descr="210553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136" y="2598848"/>
            <a:ext cx="4269676" cy="3116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Arrow Callout 12"/>
          <p:cNvSpPr/>
          <p:nvPr/>
        </p:nvSpPr>
        <p:spPr>
          <a:xfrm>
            <a:off x="758952" y="4791456"/>
            <a:ext cx="2706624" cy="642092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Habits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1. </a:t>
            </a:r>
            <a:r>
              <a:rPr lang="pt-PT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Retail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Systems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1" y="2286001"/>
            <a:ext cx="8501062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use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retail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payment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instruments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Portugal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very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much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based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transactions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processed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and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cleared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SICOI,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national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interbank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clearing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system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owned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and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regulated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by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Banco de Portugal,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including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several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subsystems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:</a:t>
            </a:r>
          </a:p>
          <a:p>
            <a:pPr lvl="1" defTabSz="452438">
              <a:lnSpc>
                <a:spcPct val="150000"/>
              </a:lnSpc>
              <a:buFont typeface="Wingdings" charset="2"/>
              <a:buChar char="²"/>
              <a:defRPr/>
            </a:pPr>
            <a:r>
              <a:rPr lang="pt-PT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Cheques</a:t>
            </a:r>
          </a:p>
          <a:p>
            <a:pPr lvl="1" defTabSz="452438">
              <a:lnSpc>
                <a:spcPct val="150000"/>
              </a:lnSpc>
              <a:buFont typeface="Wingdings" charset="2"/>
              <a:buChar char="²"/>
              <a:defRPr/>
            </a:pP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Bills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of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exchange</a:t>
            </a:r>
            <a:endParaRPr lang="pt-PT" sz="1600" b="1" dirty="0" smtClean="0">
              <a:solidFill>
                <a:schemeClr val="accent1">
                  <a:lumMod val="50000"/>
                </a:schemeClr>
              </a:solidFill>
              <a:cs typeface="Segoe UI" pitchFamily="34" charset="0"/>
            </a:endParaRPr>
          </a:p>
          <a:p>
            <a:pPr lvl="1" defTabSz="452438">
              <a:lnSpc>
                <a:spcPct val="150000"/>
              </a:lnSpc>
              <a:buFont typeface="Wingdings" charset="2"/>
              <a:buChar char="²"/>
              <a:defRPr/>
            </a:pP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Credit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Transfers</a:t>
            </a:r>
            <a:endParaRPr lang="pt-PT" sz="1600" b="1" dirty="0" smtClean="0">
              <a:solidFill>
                <a:schemeClr val="accent1">
                  <a:lumMod val="50000"/>
                </a:schemeClr>
              </a:solidFill>
              <a:cs typeface="Segoe UI" pitchFamily="34" charset="0"/>
            </a:endParaRPr>
          </a:p>
          <a:p>
            <a:pPr lvl="1" defTabSz="452438">
              <a:lnSpc>
                <a:spcPct val="150000"/>
              </a:lnSpc>
              <a:buFont typeface="Wingdings" charset="2"/>
              <a:buChar char="²"/>
              <a:defRPr/>
            </a:pP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Direct</a:t>
            </a: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Debits</a:t>
            </a:r>
            <a:endParaRPr lang="pt-PT" sz="1600" b="1" dirty="0" smtClean="0">
              <a:solidFill>
                <a:schemeClr val="accent1">
                  <a:lumMod val="50000"/>
                </a:schemeClr>
              </a:solidFill>
              <a:cs typeface="Segoe UI" pitchFamily="34" charset="0"/>
            </a:endParaRPr>
          </a:p>
          <a:p>
            <a:pPr lvl="1" defTabSz="452438">
              <a:lnSpc>
                <a:spcPct val="150000"/>
              </a:lnSpc>
              <a:buFont typeface="Wingdings" charset="2"/>
              <a:buChar char="²"/>
              <a:defRPr/>
            </a:pPr>
            <a:r>
              <a:rPr lang="pt-PT" sz="1600" b="1" dirty="0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 Multibanco </a:t>
            </a:r>
            <a:r>
              <a:rPr lang="pt-PT" sz="1600" b="1" dirty="0" err="1" smtClean="0">
                <a:solidFill>
                  <a:schemeClr val="accent1">
                    <a:lumMod val="50000"/>
                  </a:schemeClr>
                </a:solidFill>
                <a:cs typeface="Segoe UI" pitchFamily="34" charset="0"/>
              </a:rPr>
              <a:t>transactions</a:t>
            </a:r>
            <a:endParaRPr lang="pt-PT" sz="1600" b="1" dirty="0" smtClean="0">
              <a:solidFill>
                <a:schemeClr val="accent1">
                  <a:lumMod val="50000"/>
                </a:schemeClr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21506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5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11" descr="Front%20page%20network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232" y="3712464"/>
            <a:ext cx="2065036" cy="23865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65576" y="4910328"/>
            <a:ext cx="214884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 smtClean="0">
                <a:solidFill>
                  <a:schemeClr val="accent6">
                    <a:lumMod val="50000"/>
                  </a:schemeClr>
                </a:solidFill>
              </a:rPr>
              <a:t>These</a:t>
            </a:r>
            <a:r>
              <a:rPr lang="pt-PT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1400" b="1" dirty="0" err="1" smtClean="0">
                <a:solidFill>
                  <a:schemeClr val="accent6">
                    <a:lumMod val="50000"/>
                  </a:schemeClr>
                </a:solidFill>
              </a:rPr>
              <a:t>include</a:t>
            </a:r>
            <a:r>
              <a:rPr lang="pt-PT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1400" b="1" dirty="0" err="1" smtClean="0">
                <a:solidFill>
                  <a:schemeClr val="accent6">
                    <a:lumMod val="50000"/>
                  </a:schemeClr>
                </a:solidFill>
              </a:rPr>
              <a:t>both</a:t>
            </a:r>
            <a:r>
              <a:rPr lang="pt-PT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1400" b="1" dirty="0" err="1" smtClean="0">
                <a:solidFill>
                  <a:schemeClr val="accent6">
                    <a:lumMod val="50000"/>
                  </a:schemeClr>
                </a:solidFill>
              </a:rPr>
              <a:t>legacy</a:t>
            </a:r>
            <a:r>
              <a:rPr lang="pt-PT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PT" sz="1400" b="1" dirty="0" err="1" smtClean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pt-PT" sz="1400" b="1" dirty="0" smtClean="0">
                <a:solidFill>
                  <a:schemeClr val="accent6">
                    <a:lumMod val="50000"/>
                  </a:schemeClr>
                </a:solidFill>
              </a:rPr>
              <a:t> SEPA </a:t>
            </a:r>
            <a:r>
              <a:rPr lang="pt-PT" sz="1400" b="1" dirty="0" err="1" smtClean="0">
                <a:solidFill>
                  <a:schemeClr val="accent6">
                    <a:lumMod val="50000"/>
                  </a:schemeClr>
                </a:solidFill>
              </a:rPr>
              <a:t>solutions</a:t>
            </a:r>
            <a:endParaRPr lang="pt-PT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Payment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Habits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</a:t>
            </a:r>
            <a:r>
              <a:rPr lang="pt-PT" b="1" cap="small" spc="300" dirty="0" err="1" smtClean="0">
                <a:solidFill>
                  <a:schemeClr val="bg1"/>
                </a:solidFill>
                <a:cs typeface="Segoe UI" pitchFamily="34" charset="0"/>
              </a:rPr>
              <a:t>in</a:t>
            </a: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2988374"/>
            <a:ext cx="85010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3600" b="1" spc="300" dirty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cap="small" spc="300" dirty="0" smtClean="0">
                <a:solidFill>
                  <a:srgbClr val="722F14"/>
                </a:solidFill>
                <a:cs typeface="Segoe UI" pitchFamily="34" charset="0"/>
              </a:rPr>
              <a:t>2. Role </a:t>
            </a:r>
            <a:r>
              <a:rPr lang="pt-PT" sz="2400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of</a:t>
            </a:r>
            <a:r>
              <a:rPr lang="pt-PT" sz="2400" b="1" cap="small" spc="300" dirty="0" smtClean="0">
                <a:solidFill>
                  <a:srgbClr val="722F14"/>
                </a:solidFill>
                <a:cs typeface="Segoe UI" pitchFamily="34" charset="0"/>
              </a:rPr>
              <a:t> Banco de Portugal</a:t>
            </a:r>
            <a:endParaRPr lang="pt-PT" sz="2400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92162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6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Payment Habits in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>
                <a:solidFill>
                  <a:srgbClr val="722F14"/>
                </a:solidFill>
                <a:cs typeface="Segoe UI" pitchFamily="34" charset="0"/>
              </a:rPr>
              <a:t>2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. Role </a:t>
            </a:r>
            <a:r>
              <a:rPr lang="pt-PT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of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 Banco de Portugal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1" y="2015402"/>
            <a:ext cx="85010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member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Eurosystem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Banco de Portugal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acts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as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national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central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bank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and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performs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tx2">
                    <a:lumMod val="75000"/>
                  </a:schemeClr>
                </a:solidFill>
                <a:cs typeface="Segoe UI" pitchFamily="34" charset="0"/>
              </a:rPr>
              <a:t>oversight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and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17375E"/>
                </a:solidFill>
                <a:cs typeface="Segoe UI" pitchFamily="34" charset="0"/>
              </a:rPr>
              <a:t>catalyst</a:t>
            </a:r>
            <a:r>
              <a:rPr lang="pt-PT" b="1" dirty="0" smtClean="0">
                <a:solidFill>
                  <a:srgbClr val="17375E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functions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Portuguese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market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regarding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smooth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functioning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payment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systems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(as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established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Organic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Law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).</a:t>
            </a:r>
          </a:p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As a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result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it shall be incumbent on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Banco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de Portugal to </a:t>
            </a:r>
            <a:r>
              <a:rPr lang="en-US" b="1" dirty="0" smtClean="0">
                <a:solidFill>
                  <a:srgbClr val="002060"/>
                </a:solidFill>
              </a:rPr>
              <a:t>ensure the economic agents access to efficient, time-critical and secure payment systems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pt-PT" b="1" dirty="0" smtClean="0">
              <a:solidFill>
                <a:schemeClr val="accent2">
                  <a:lumMod val="75000"/>
                </a:schemeClr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27650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7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8786" y="4843388"/>
            <a:ext cx="583749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17375E"/>
                </a:solidFill>
              </a:rPr>
              <a:t>http://www.bportugal.pt/en-US/SistemasdePagamento/Pages/default.aspx</a:t>
            </a:r>
            <a:endParaRPr lang="pt-PT" sz="1400" b="1" dirty="0">
              <a:solidFill>
                <a:srgbClr val="17375E"/>
              </a:solidFill>
            </a:endParaRPr>
          </a:p>
        </p:txBody>
      </p:sp>
      <p:pic>
        <p:nvPicPr>
          <p:cNvPr id="11" name="Picture 10" descr="sedebp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785" y="5260975"/>
            <a:ext cx="5837495" cy="1095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Payment Habits in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>
                <a:solidFill>
                  <a:srgbClr val="722F14"/>
                </a:solidFill>
                <a:cs typeface="Segoe UI" pitchFamily="34" charset="0"/>
              </a:rPr>
              <a:t>2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. Role </a:t>
            </a:r>
            <a:r>
              <a:rPr lang="pt-PT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of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 Banco de Portugal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1" y="2276857"/>
            <a:ext cx="850106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context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retail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payments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currently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implementation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SEPA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relevant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project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not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only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for Banco de Portugal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locally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but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for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Eurosystem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as a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whole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.</a:t>
            </a:r>
          </a:p>
          <a:p>
            <a:pPr lvl="0" defTabSz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pt-PT" b="1" dirty="0" smtClean="0">
              <a:solidFill>
                <a:schemeClr val="accent2">
                  <a:lumMod val="75000"/>
                </a:schemeClr>
              </a:solidFill>
              <a:cs typeface="Segoe UI" pitchFamily="34" charset="0"/>
            </a:endParaRPr>
          </a:p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Monitorisation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and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fostering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SEPA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migration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Portuguese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market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have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been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among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top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tasks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Banco de Portugal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field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of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retail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payments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in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the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last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few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years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.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74754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8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4" descr="sep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6200000">
            <a:off x="4128551" y="2762642"/>
            <a:ext cx="777240" cy="63710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7188"/>
          </a:xfrm>
          <a:prstGeom prst="rect">
            <a:avLst/>
          </a:prstGeom>
          <a:solidFill>
            <a:srgbClr val="722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 cstate="print"/>
          <a:srcRect t="13635" b="31818"/>
          <a:stretch>
            <a:fillRect/>
          </a:stretch>
        </p:blipFill>
        <p:spPr bwMode="auto">
          <a:xfrm>
            <a:off x="5813425" y="357188"/>
            <a:ext cx="332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57188"/>
            <a:ext cx="5786438" cy="857250"/>
          </a:xfrm>
          <a:prstGeom prst="rect">
            <a:avLst/>
          </a:prstGeom>
          <a:solidFill>
            <a:srgbClr val="CB5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 smtClean="0">
                <a:solidFill>
                  <a:schemeClr val="bg1"/>
                </a:solidFill>
                <a:cs typeface="Segoe UI" pitchFamily="34" charset="0"/>
              </a:rPr>
              <a:t>Payment Habits in Portugal</a:t>
            </a:r>
            <a:endParaRPr lang="pt-PT" b="1" cap="small" spc="300" dirty="0">
              <a:solidFill>
                <a:schemeClr val="bg1"/>
              </a:solidFill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" y="1214438"/>
            <a:ext cx="8501063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800" b="1" spc="300" dirty="0" smtClean="0">
              <a:solidFill>
                <a:schemeClr val="accent2">
                  <a:lumMod val="50000"/>
                </a:schemeClr>
              </a:solidFill>
              <a:cs typeface="Segoe U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cap="small" spc="300" dirty="0">
                <a:solidFill>
                  <a:srgbClr val="722F14"/>
                </a:solidFill>
                <a:cs typeface="Segoe UI" pitchFamily="34" charset="0"/>
              </a:rPr>
              <a:t>2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. Role </a:t>
            </a:r>
            <a:r>
              <a:rPr lang="pt-PT" b="1" cap="small" spc="300" dirty="0" err="1" smtClean="0">
                <a:solidFill>
                  <a:srgbClr val="722F14"/>
                </a:solidFill>
                <a:cs typeface="Segoe UI" pitchFamily="34" charset="0"/>
              </a:rPr>
              <a:t>of</a:t>
            </a:r>
            <a:r>
              <a:rPr lang="pt-PT" b="1" cap="small" spc="300" dirty="0" smtClean="0">
                <a:solidFill>
                  <a:srgbClr val="722F14"/>
                </a:solidFill>
                <a:cs typeface="Segoe UI" pitchFamily="34" charset="0"/>
              </a:rPr>
              <a:t> Banco de Portugal</a:t>
            </a:r>
            <a:endParaRPr lang="pt-PT" b="1" cap="small" spc="300" dirty="0">
              <a:solidFill>
                <a:srgbClr val="722F14"/>
              </a:solidFill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1" y="2286001"/>
            <a:ext cx="85010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u="sng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Governance</a:t>
            </a:r>
            <a:r>
              <a:rPr lang="pt-PT" b="1" u="sng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u="sng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structure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– To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foster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dialogue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with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market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participants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, Banco de Portugal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set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up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two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consultative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bodies</a:t>
            </a: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:</a:t>
            </a:r>
          </a:p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Payment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Systems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Interbank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Commission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(CISP)</a:t>
            </a:r>
          </a:p>
          <a:p>
            <a:pPr lvl="0" defTabSz="452438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Payment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Systems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Forum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–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includes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a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dedicated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SEPA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Steering</a:t>
            </a:r>
            <a:r>
              <a:rPr lang="pt-PT" b="1" dirty="0" smtClean="0">
                <a:solidFill>
                  <a:srgbClr val="002060"/>
                </a:solidFill>
                <a:cs typeface="Segoe UI" pitchFamily="34" charset="0"/>
              </a:rPr>
              <a:t> </a:t>
            </a:r>
            <a:r>
              <a:rPr lang="pt-PT" b="1" dirty="0" err="1" smtClean="0">
                <a:solidFill>
                  <a:srgbClr val="002060"/>
                </a:solidFill>
                <a:cs typeface="Segoe UI" pitchFamily="34" charset="0"/>
              </a:rPr>
              <a:t>Committee</a:t>
            </a:r>
            <a:endParaRPr lang="pt-PT" dirty="0" smtClean="0">
              <a:solidFill>
                <a:srgbClr val="002060"/>
              </a:solidFill>
              <a:cs typeface="Segoe UI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5998416"/>
          <a:ext cx="1206891" cy="859584"/>
        </p:xfrm>
        <a:graphic>
          <a:graphicData uri="http://schemas.openxmlformats.org/presentationml/2006/ole">
            <p:oleObj spid="_x0000_s78850" name="Document" r:id="rId5" imgW="0" imgH="0" progId="Word.Document.12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530869" y="6356350"/>
            <a:ext cx="445829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4th Conference on Payment and Securities Settlement Systems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93269" y="6356350"/>
            <a:ext cx="454733" cy="365125"/>
          </a:xfrm>
        </p:spPr>
        <p:txBody>
          <a:bodyPr/>
          <a:lstStyle/>
          <a:p>
            <a:pPr>
              <a:defRPr/>
            </a:pPr>
            <a:fld id="{1D3ECF08-1C0E-4E75-90DA-142A8487EA27}" type="slidenum">
              <a:rPr lang="en-GB" smtClean="0">
                <a:solidFill>
                  <a:schemeClr val="accent2">
                    <a:lumMod val="50000"/>
                  </a:schemeClr>
                </a:solidFill>
              </a:rPr>
              <a:pPr>
                <a:defRPr/>
              </a:pPr>
              <a:t>9</a:t>
            </a:fld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10" descr="homeImageStrateg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936" y="4594325"/>
            <a:ext cx="3419855" cy="16668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2894</Words>
  <Application>Microsoft Office PowerPoint</Application>
  <PresentationFormat>On-screen Show (4:3)</PresentationFormat>
  <Paragraphs>439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Document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phoenix73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Rui Pimentel</dc:creator>
  <cp:lastModifiedBy>NBRM</cp:lastModifiedBy>
  <cp:revision>81</cp:revision>
  <dcterms:created xsi:type="dcterms:W3CDTF">2011-06-13T22:58:24Z</dcterms:created>
  <dcterms:modified xsi:type="dcterms:W3CDTF">2011-06-17T12:28:22Z</dcterms:modified>
</cp:coreProperties>
</file>