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58" r:id="rId3"/>
    <p:sldId id="257" r:id="rId4"/>
    <p:sldId id="261" r:id="rId5"/>
    <p:sldId id="259" r:id="rId6"/>
    <p:sldId id="262" r:id="rId7"/>
    <p:sldId id="263" r:id="rId8"/>
    <p:sldId id="264" r:id="rId9"/>
    <p:sldId id="265" r:id="rId10"/>
    <p:sldId id="266" r:id="rId11"/>
    <p:sldId id="267" r:id="rId12"/>
    <p:sldId id="268" r:id="rId13"/>
    <p:sldId id="269" r:id="rId14"/>
    <p:sldId id="273" r:id="rId15"/>
    <p:sldId id="270" r:id="rId16"/>
    <p:sldId id="271" r:id="rId17"/>
    <p:sldId id="272" r:id="rId18"/>
    <p:sldId id="275" r:id="rId19"/>
    <p:sldId id="274" r:id="rId20"/>
    <p:sldId id="260"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ru-RU" smtClean="0"/>
              <a:t>Клириншка куќа КИБС ад Скопје</a:t>
            </a:r>
            <a:endParaRPr lang="mk-MK"/>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C7B74B-102C-4C27-BB1F-CF5AB4B11E72}" type="datetimeFigureOut">
              <a:rPr lang="mk-MK" smtClean="0"/>
              <a:t>29.06.2011</a:t>
            </a:fld>
            <a:endParaRPr lang="mk-MK"/>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mk-MK"/>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A1EFEA-0B9B-409A-90E9-C4BB0E72F937}" type="slidenum">
              <a:rPr lang="mk-MK" smtClean="0"/>
              <a:t>‹#›</a:t>
            </a:fld>
            <a:endParaRPr lang="mk-MK"/>
          </a:p>
        </p:txBody>
      </p:sp>
    </p:spTree>
    <p:extLst>
      <p:ext uri="{BB962C8B-B14F-4D97-AF65-F5344CB8AC3E}">
        <p14:creationId xmlns:p14="http://schemas.microsoft.com/office/powerpoint/2010/main" val="362863697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ru-RU" smtClean="0"/>
              <a:t>Клириншка куќа КИБС ад Скопје</a:t>
            </a:r>
            <a:endParaRPr lang="mk-M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FAF8F1-6542-491A-9EFE-9CF7783003BE}" type="datetimeFigureOut">
              <a:rPr lang="mk-MK" smtClean="0"/>
              <a:t>29.06.2011</a:t>
            </a:fld>
            <a:endParaRPr lang="mk-M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mk-M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mk-M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40535A-57FF-4A85-A5FE-D99A6B9AC366}" type="slidenum">
              <a:rPr lang="mk-MK" smtClean="0"/>
              <a:t>‹#›</a:t>
            </a:fld>
            <a:endParaRPr lang="mk-MK"/>
          </a:p>
        </p:txBody>
      </p:sp>
    </p:spTree>
    <p:extLst>
      <p:ext uri="{BB962C8B-B14F-4D97-AF65-F5344CB8AC3E}">
        <p14:creationId xmlns:p14="http://schemas.microsoft.com/office/powerpoint/2010/main" val="114364932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Header Placeholder 3"/>
          <p:cNvSpPr>
            <a:spLocks noGrp="1"/>
          </p:cNvSpPr>
          <p:nvPr>
            <p:ph type="hdr" sz="quarter" idx="10"/>
          </p:nvPr>
        </p:nvSpPr>
        <p:spPr/>
        <p:txBody>
          <a:bodyPr/>
          <a:lstStyle/>
          <a:p>
            <a:r>
              <a:rPr lang="ru-RU" smtClean="0"/>
              <a:t>Клириншка куќа КИБС ад Скопје</a:t>
            </a:r>
            <a:endParaRPr lang="mk-MK"/>
          </a:p>
        </p:txBody>
      </p:sp>
      <p:sp>
        <p:nvSpPr>
          <p:cNvPr id="5" name="Slide Number Placeholder 4"/>
          <p:cNvSpPr>
            <a:spLocks noGrp="1"/>
          </p:cNvSpPr>
          <p:nvPr>
            <p:ph type="sldNum" sz="quarter" idx="11"/>
          </p:nvPr>
        </p:nvSpPr>
        <p:spPr/>
        <p:txBody>
          <a:bodyPr/>
          <a:lstStyle/>
          <a:p>
            <a:fld id="{6F40535A-57FF-4A85-A5FE-D99A6B9AC366}" type="slidenum">
              <a:rPr lang="mk-MK" smtClean="0"/>
              <a:t>1</a:t>
            </a:fld>
            <a:endParaRPr lang="mk-MK"/>
          </a:p>
        </p:txBody>
      </p:sp>
    </p:spTree>
    <p:extLst>
      <p:ext uri="{BB962C8B-B14F-4D97-AF65-F5344CB8AC3E}">
        <p14:creationId xmlns:p14="http://schemas.microsoft.com/office/powerpoint/2010/main" val="3757598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dirty="0"/>
          </a:p>
        </p:txBody>
      </p:sp>
      <p:sp>
        <p:nvSpPr>
          <p:cNvPr id="4" name="Header Placeholder 3"/>
          <p:cNvSpPr>
            <a:spLocks noGrp="1"/>
          </p:cNvSpPr>
          <p:nvPr>
            <p:ph type="hdr" sz="quarter" idx="10"/>
          </p:nvPr>
        </p:nvSpPr>
        <p:spPr/>
        <p:txBody>
          <a:bodyPr/>
          <a:lstStyle/>
          <a:p>
            <a:r>
              <a:rPr lang="ru-RU" smtClean="0"/>
              <a:t>Клириншка куќа КИБС ад Скопје</a:t>
            </a:r>
            <a:endParaRPr lang="mk-MK"/>
          </a:p>
        </p:txBody>
      </p:sp>
      <p:sp>
        <p:nvSpPr>
          <p:cNvPr id="5" name="Slide Number Placeholder 4"/>
          <p:cNvSpPr>
            <a:spLocks noGrp="1"/>
          </p:cNvSpPr>
          <p:nvPr>
            <p:ph type="sldNum" sz="quarter" idx="11"/>
          </p:nvPr>
        </p:nvSpPr>
        <p:spPr/>
        <p:txBody>
          <a:bodyPr/>
          <a:lstStyle/>
          <a:p>
            <a:fld id="{6F40535A-57FF-4A85-A5FE-D99A6B9AC366}" type="slidenum">
              <a:rPr lang="mk-MK" smtClean="0"/>
              <a:t>9</a:t>
            </a:fld>
            <a:endParaRPr lang="mk-MK"/>
          </a:p>
        </p:txBody>
      </p:sp>
    </p:spTree>
    <p:extLst>
      <p:ext uri="{BB962C8B-B14F-4D97-AF65-F5344CB8AC3E}">
        <p14:creationId xmlns:p14="http://schemas.microsoft.com/office/powerpoint/2010/main" val="3655467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Header Placeholder 3"/>
          <p:cNvSpPr>
            <a:spLocks noGrp="1"/>
          </p:cNvSpPr>
          <p:nvPr>
            <p:ph type="hdr" sz="quarter" idx="10"/>
          </p:nvPr>
        </p:nvSpPr>
        <p:spPr/>
        <p:txBody>
          <a:bodyPr/>
          <a:lstStyle/>
          <a:p>
            <a:r>
              <a:rPr lang="ru-RU" smtClean="0"/>
              <a:t>Клириншка куќа КИБС ад Скопје</a:t>
            </a:r>
            <a:endParaRPr lang="mk-MK"/>
          </a:p>
        </p:txBody>
      </p:sp>
      <p:sp>
        <p:nvSpPr>
          <p:cNvPr id="5" name="Slide Number Placeholder 4"/>
          <p:cNvSpPr>
            <a:spLocks noGrp="1"/>
          </p:cNvSpPr>
          <p:nvPr>
            <p:ph type="sldNum" sz="quarter" idx="11"/>
          </p:nvPr>
        </p:nvSpPr>
        <p:spPr/>
        <p:txBody>
          <a:bodyPr/>
          <a:lstStyle/>
          <a:p>
            <a:fld id="{6F40535A-57FF-4A85-A5FE-D99A6B9AC366}" type="slidenum">
              <a:rPr lang="mk-MK" smtClean="0"/>
              <a:t>23</a:t>
            </a:fld>
            <a:endParaRPr lang="mk-MK"/>
          </a:p>
        </p:txBody>
      </p:sp>
    </p:spTree>
    <p:extLst>
      <p:ext uri="{BB962C8B-B14F-4D97-AF65-F5344CB8AC3E}">
        <p14:creationId xmlns:p14="http://schemas.microsoft.com/office/powerpoint/2010/main" val="2697664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10"/>
          </p:nvPr>
        </p:nvSpPr>
        <p:spPr/>
        <p:txBody>
          <a:bodyPr/>
          <a:lstStyle/>
          <a:p>
            <a:fld id="{6F40535A-57FF-4A85-A5FE-D99A6B9AC366}" type="slidenum">
              <a:rPr lang="mk-MK" smtClean="0"/>
              <a:t>24</a:t>
            </a:fld>
            <a:endParaRPr lang="mk-MK"/>
          </a:p>
        </p:txBody>
      </p:sp>
      <p:sp>
        <p:nvSpPr>
          <p:cNvPr id="5" name="Header Placeholder 4"/>
          <p:cNvSpPr>
            <a:spLocks noGrp="1"/>
          </p:cNvSpPr>
          <p:nvPr>
            <p:ph type="hdr" sz="quarter" idx="11"/>
          </p:nvPr>
        </p:nvSpPr>
        <p:spPr/>
        <p:txBody>
          <a:bodyPr/>
          <a:lstStyle/>
          <a:p>
            <a:r>
              <a:rPr lang="ru-RU" smtClean="0"/>
              <a:t>Клириншка куќа КИБС ад Скопје</a:t>
            </a:r>
            <a:endParaRPr lang="mk-MK"/>
          </a:p>
        </p:txBody>
      </p:sp>
    </p:spTree>
    <p:extLst>
      <p:ext uri="{BB962C8B-B14F-4D97-AF65-F5344CB8AC3E}">
        <p14:creationId xmlns:p14="http://schemas.microsoft.com/office/powerpoint/2010/main" val="2850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mk-MK"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A2168B5A-CCD1-4CDD-8E4F-3DD56193F7DE}" type="slidenum">
              <a:rPr lang="mk-MK" smtClean="0"/>
              <a:pPr eaLnBrk="1" hangingPunct="1"/>
              <a:t>25</a:t>
            </a:fld>
            <a:endParaRPr lang="mk-MK" smtClean="0"/>
          </a:p>
        </p:txBody>
      </p:sp>
      <p:sp>
        <p:nvSpPr>
          <p:cNvPr id="2" name="Header Placeholder 1"/>
          <p:cNvSpPr>
            <a:spLocks noGrp="1"/>
          </p:cNvSpPr>
          <p:nvPr>
            <p:ph type="hdr" sz="quarter" idx="10"/>
          </p:nvPr>
        </p:nvSpPr>
        <p:spPr/>
        <p:txBody>
          <a:bodyPr/>
          <a:lstStyle/>
          <a:p>
            <a:r>
              <a:rPr lang="ru-RU" smtClean="0"/>
              <a:t>Клириншка куќа КИБС ад Скопје</a:t>
            </a:r>
            <a:endParaRPr lang="mk-M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mk-M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mk-MK"/>
          </a:p>
        </p:txBody>
      </p:sp>
      <p:sp>
        <p:nvSpPr>
          <p:cNvPr id="4" name="Date Placeholder 3"/>
          <p:cNvSpPr>
            <a:spLocks noGrp="1"/>
          </p:cNvSpPr>
          <p:nvPr>
            <p:ph type="dt" sz="half" idx="10"/>
          </p:nvPr>
        </p:nvSpPr>
        <p:spPr/>
        <p:txBody>
          <a:bodyPr/>
          <a:lstStyle/>
          <a:p>
            <a:fld id="{D69A1CB5-4692-4049-A508-7272A97ADF6E}" type="datetime1">
              <a:rPr lang="en-US" smtClean="0"/>
              <a:t>6/29/2011</a:t>
            </a:fld>
            <a:endParaRPr lang="en-US"/>
          </a:p>
        </p:txBody>
      </p:sp>
      <p:sp>
        <p:nvSpPr>
          <p:cNvPr id="5" name="Footer Placeholder 4"/>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93136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10"/>
          </p:nvPr>
        </p:nvSpPr>
        <p:spPr/>
        <p:txBody>
          <a:bodyPr/>
          <a:lstStyle/>
          <a:p>
            <a:fld id="{149DA3FE-943F-42E3-9431-F80A7B39E439}" type="datetime1">
              <a:rPr lang="en-US" smtClean="0"/>
              <a:t>6/29/2011</a:t>
            </a:fld>
            <a:endParaRPr lang="en-US"/>
          </a:p>
        </p:txBody>
      </p:sp>
      <p:sp>
        <p:nvSpPr>
          <p:cNvPr id="5" name="Footer Placeholder 4"/>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44810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mk-M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10"/>
          </p:nvPr>
        </p:nvSpPr>
        <p:spPr/>
        <p:txBody>
          <a:bodyPr/>
          <a:lstStyle/>
          <a:p>
            <a:fld id="{7F0017B7-F595-4E9A-B149-6B5DA6A8108F}" type="datetime1">
              <a:rPr lang="en-US" smtClean="0"/>
              <a:t>6/29/2011</a:t>
            </a:fld>
            <a:endParaRPr lang="en-US"/>
          </a:p>
        </p:txBody>
      </p:sp>
      <p:sp>
        <p:nvSpPr>
          <p:cNvPr id="5" name="Footer Placeholder 4"/>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0700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10"/>
          </p:nvPr>
        </p:nvSpPr>
        <p:spPr/>
        <p:txBody>
          <a:bodyPr/>
          <a:lstStyle/>
          <a:p>
            <a:fld id="{4FC83330-569A-4113-B094-130B8A2844CC}" type="datetime1">
              <a:rPr lang="en-US" smtClean="0"/>
              <a:t>6/29/2011</a:t>
            </a:fld>
            <a:endParaRPr lang="en-US"/>
          </a:p>
        </p:txBody>
      </p:sp>
      <p:sp>
        <p:nvSpPr>
          <p:cNvPr id="5" name="Footer Placeholder 4"/>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8290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mk-M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229E5-439E-4F4C-9FCB-4FC6B020126E}" type="datetime1">
              <a:rPr lang="en-US" smtClean="0"/>
              <a:t>6/29/2011</a:t>
            </a:fld>
            <a:endParaRPr lang="en-US"/>
          </a:p>
        </p:txBody>
      </p:sp>
      <p:sp>
        <p:nvSpPr>
          <p:cNvPr id="5" name="Footer Placeholder 4"/>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5273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5" name="Date Placeholder 4"/>
          <p:cNvSpPr>
            <a:spLocks noGrp="1"/>
          </p:cNvSpPr>
          <p:nvPr>
            <p:ph type="dt" sz="half" idx="10"/>
          </p:nvPr>
        </p:nvSpPr>
        <p:spPr/>
        <p:txBody>
          <a:bodyPr/>
          <a:lstStyle/>
          <a:p>
            <a:fld id="{A918FF5D-2D87-4F88-86FE-D3F7B1A07F67}" type="datetime1">
              <a:rPr lang="en-US" smtClean="0"/>
              <a:t>6/29/2011</a:t>
            </a:fld>
            <a:endParaRPr lang="en-US"/>
          </a:p>
        </p:txBody>
      </p:sp>
      <p:sp>
        <p:nvSpPr>
          <p:cNvPr id="6" name="Footer Placeholder 5"/>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85042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mk-M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7" name="Date Placeholder 6"/>
          <p:cNvSpPr>
            <a:spLocks noGrp="1"/>
          </p:cNvSpPr>
          <p:nvPr>
            <p:ph type="dt" sz="half" idx="10"/>
          </p:nvPr>
        </p:nvSpPr>
        <p:spPr/>
        <p:txBody>
          <a:bodyPr/>
          <a:lstStyle/>
          <a:p>
            <a:fld id="{5123CA95-97A5-4F9A-979D-004DA4A1B231}" type="datetime1">
              <a:rPr lang="en-US" smtClean="0"/>
              <a:t>6/29/2011</a:t>
            </a:fld>
            <a:endParaRPr lang="en-US"/>
          </a:p>
        </p:txBody>
      </p:sp>
      <p:sp>
        <p:nvSpPr>
          <p:cNvPr id="8" name="Footer Placeholder 7"/>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09110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Date Placeholder 2"/>
          <p:cNvSpPr>
            <a:spLocks noGrp="1"/>
          </p:cNvSpPr>
          <p:nvPr>
            <p:ph type="dt" sz="half" idx="10"/>
          </p:nvPr>
        </p:nvSpPr>
        <p:spPr/>
        <p:txBody>
          <a:bodyPr/>
          <a:lstStyle/>
          <a:p>
            <a:fld id="{4A892B27-EB6E-4FD1-8CAD-D02596EE91DE}" type="datetime1">
              <a:rPr lang="en-US" smtClean="0"/>
              <a:t>6/29/2011</a:t>
            </a:fld>
            <a:endParaRPr lang="en-US"/>
          </a:p>
        </p:txBody>
      </p:sp>
      <p:sp>
        <p:nvSpPr>
          <p:cNvPr id="4" name="Footer Placeholder 3"/>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9296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48FC17-2B48-4C1E-BE62-CEA939C72917}" type="datetime1">
              <a:rPr lang="en-US" smtClean="0"/>
              <a:t>6/29/2011</a:t>
            </a:fld>
            <a:endParaRPr lang="en-US"/>
          </a:p>
        </p:txBody>
      </p:sp>
      <p:sp>
        <p:nvSpPr>
          <p:cNvPr id="3" name="Footer Placeholder 2"/>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9408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mk-M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91E8CB-90C7-455B-9CBA-C0CEFC58421A}" type="datetime1">
              <a:rPr lang="en-US" smtClean="0"/>
              <a:t>6/29/2011</a:t>
            </a:fld>
            <a:endParaRPr lang="en-US"/>
          </a:p>
        </p:txBody>
      </p:sp>
      <p:sp>
        <p:nvSpPr>
          <p:cNvPr id="6" name="Footer Placeholder 5"/>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24148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mk-M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mk-M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F7A8E-B32A-42EB-9DAC-CF2ED15A1CDC}" type="datetime1">
              <a:rPr lang="en-US" smtClean="0"/>
              <a:t>6/29/2011</a:t>
            </a:fld>
            <a:endParaRPr lang="en-US"/>
          </a:p>
        </p:txBody>
      </p:sp>
      <p:sp>
        <p:nvSpPr>
          <p:cNvPr id="6" name="Footer Placeholder 5"/>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8521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mk-M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F76898-BC18-47F3-8A12-B104827A01DE}" type="datetime1">
              <a:rPr lang="en-US" smtClean="0"/>
              <a:t>6/29/2011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t>КИБС ад Скопје, Македонски проект за Шеми за дирекно задолжување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63720545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1"/>
            <a:ext cx="7467600" cy="1981199"/>
          </a:xfrm>
        </p:spPr>
        <p:txBody>
          <a:bodyPr>
            <a:normAutofit/>
          </a:bodyPr>
          <a:lstStyle/>
          <a:p>
            <a:r>
              <a:rPr lang="en-US" sz="2800" dirty="0" smtClean="0"/>
              <a:t>IV</a:t>
            </a:r>
            <a:r>
              <a:rPr lang="mk-MK" sz="2800" baseline="30000" dirty="0" smtClean="0"/>
              <a:t>-</a:t>
            </a:r>
            <a:r>
              <a:rPr lang="en-US" sz="2800" baseline="30000" dirty="0" smtClean="0"/>
              <a:t>th</a:t>
            </a:r>
            <a:r>
              <a:rPr lang="mk-MK" sz="2800" dirty="0" smtClean="0"/>
              <a:t> </a:t>
            </a:r>
            <a:r>
              <a:rPr lang="en-US" sz="2800" dirty="0" smtClean="0"/>
              <a:t>Conference on Payments and Securities Settlement Systems</a:t>
            </a:r>
            <a:r>
              <a:rPr lang="mk-MK" sz="2800" dirty="0" smtClean="0"/>
              <a:t/>
            </a:r>
            <a:br>
              <a:rPr lang="mk-MK" sz="2800" dirty="0" smtClean="0"/>
            </a:br>
            <a:r>
              <a:rPr lang="en-US" sz="2800" dirty="0" smtClean="0"/>
              <a:t>–NBRM</a:t>
            </a:r>
            <a:r>
              <a:rPr lang="mk-MK" sz="2800" dirty="0" smtClean="0"/>
              <a:t>–</a:t>
            </a:r>
            <a:endParaRPr lang="mk-MK" sz="2800" dirty="0"/>
          </a:p>
        </p:txBody>
      </p:sp>
      <p:sp>
        <p:nvSpPr>
          <p:cNvPr id="3" name="Subtitle 2"/>
          <p:cNvSpPr>
            <a:spLocks noGrp="1"/>
          </p:cNvSpPr>
          <p:nvPr>
            <p:ph type="subTitle" idx="1"/>
          </p:nvPr>
        </p:nvSpPr>
        <p:spPr>
          <a:xfrm>
            <a:off x="1295400" y="2667000"/>
            <a:ext cx="6629400" cy="2819400"/>
          </a:xfrm>
        </p:spPr>
        <p:txBody>
          <a:bodyPr>
            <a:noAutofit/>
          </a:bodyPr>
          <a:lstStyle/>
          <a:p>
            <a:r>
              <a:rPr lang="en-US" sz="4000" b="1" dirty="0" smtClean="0">
                <a:solidFill>
                  <a:schemeClr val="tx1"/>
                </a:solidFill>
              </a:rPr>
              <a:t>Macedonian Project of the Direct </a:t>
            </a:r>
            <a:r>
              <a:rPr lang="en-US" sz="4000" b="1" dirty="0">
                <a:solidFill>
                  <a:schemeClr val="tx1"/>
                </a:solidFill>
              </a:rPr>
              <a:t>D</a:t>
            </a:r>
            <a:r>
              <a:rPr lang="en-US" sz="4000" b="1" dirty="0" smtClean="0">
                <a:solidFill>
                  <a:schemeClr val="tx1"/>
                </a:solidFill>
              </a:rPr>
              <a:t>ebit Scheme</a:t>
            </a:r>
            <a:endParaRPr lang="mk-MK" sz="4000" b="1" dirty="0" smtClean="0">
              <a:solidFill>
                <a:schemeClr val="tx1"/>
              </a:solidFill>
            </a:endParaRPr>
          </a:p>
          <a:p>
            <a:endParaRPr lang="mk-MK" sz="2800" dirty="0">
              <a:solidFill>
                <a:schemeClr val="tx1"/>
              </a:solidFill>
              <a:latin typeface="+mj-lt"/>
              <a:ea typeface="+mj-ea"/>
              <a:cs typeface="+mj-cs"/>
            </a:endParaRPr>
          </a:p>
          <a:p>
            <a:r>
              <a:rPr lang="en-US" sz="2800" dirty="0" smtClean="0">
                <a:solidFill>
                  <a:schemeClr val="tx1"/>
                </a:solidFill>
                <a:latin typeface="+mj-lt"/>
                <a:ea typeface="+mj-ea"/>
                <a:cs typeface="+mj-cs"/>
              </a:rPr>
              <a:t>Ohrid</a:t>
            </a:r>
            <a:r>
              <a:rPr lang="mk-MK" sz="2800" dirty="0" smtClean="0">
                <a:solidFill>
                  <a:schemeClr val="tx1"/>
                </a:solidFill>
                <a:latin typeface="+mj-lt"/>
                <a:ea typeface="+mj-ea"/>
                <a:cs typeface="+mj-cs"/>
              </a:rPr>
              <a:t>, 2011</a:t>
            </a:r>
            <a:endParaRPr lang="mk-MK" sz="2800" dirty="0">
              <a:solidFill>
                <a:schemeClr val="tx1"/>
              </a:solidFill>
              <a:latin typeface="+mj-lt"/>
              <a:ea typeface="+mj-ea"/>
              <a:cs typeface="+mj-cs"/>
            </a:endParaRPr>
          </a:p>
        </p:txBody>
      </p:sp>
      <p:sp>
        <p:nvSpPr>
          <p:cNvPr id="4" name="Footer Placeholder 3"/>
          <p:cNvSpPr>
            <a:spLocks noGrp="1"/>
          </p:cNvSpPr>
          <p:nvPr>
            <p:ph type="ftr" sz="quarter" idx="11"/>
          </p:nvPr>
        </p:nvSpPr>
        <p:spPr/>
        <p:txBody>
          <a:bodyPr/>
          <a:lstStyle/>
          <a:p>
            <a:r>
              <a:rPr lang="en-US" dirty="0" smtClean="0"/>
              <a:t>KIBS ad Skopje, Macedonian Project of the Direct </a:t>
            </a:r>
            <a:r>
              <a:rPr lang="en-US" dirty="0"/>
              <a:t>D</a:t>
            </a:r>
            <a:r>
              <a:rPr lang="en-US" dirty="0" smtClean="0"/>
              <a:t>ebit Scheme</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381000"/>
            <a:ext cx="685800"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740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a:t>Business and Operational Rules</a:t>
            </a:r>
            <a:br>
              <a:rPr lang="en-US" dirty="0"/>
            </a:br>
            <a:r>
              <a:rPr lang="en-US" sz="3100" dirty="0"/>
              <a:t>ADVANTAGES</a:t>
            </a:r>
            <a:endParaRPr lang="mk-MK" sz="2000" dirty="0"/>
          </a:p>
        </p:txBody>
      </p:sp>
      <p:sp>
        <p:nvSpPr>
          <p:cNvPr id="3" name="Content Placeholder 2"/>
          <p:cNvSpPr>
            <a:spLocks noGrp="1"/>
          </p:cNvSpPr>
          <p:nvPr>
            <p:ph idx="1"/>
          </p:nvPr>
        </p:nvSpPr>
        <p:spPr>
          <a:xfrm>
            <a:off x="457200" y="1143000"/>
            <a:ext cx="8229600" cy="4983163"/>
          </a:xfrm>
        </p:spPr>
        <p:txBody>
          <a:bodyPr>
            <a:noAutofit/>
          </a:bodyPr>
          <a:lstStyle/>
          <a:p>
            <a:pPr marL="0" lvl="0" indent="0">
              <a:buNone/>
            </a:pPr>
            <a:r>
              <a:rPr lang="en-US" sz="1800" b="1" dirty="0" smtClean="0"/>
              <a:t>Banks</a:t>
            </a:r>
            <a:endParaRPr lang="mk-MK" sz="1800" b="1" dirty="0" smtClean="0"/>
          </a:p>
          <a:p>
            <a:pPr lvl="0"/>
            <a:r>
              <a:rPr lang="en-US" sz="1600" dirty="0" smtClean="0"/>
              <a:t>The processes are automated and cost – efficient, and are entirely dematerialized</a:t>
            </a:r>
            <a:endParaRPr lang="mk-MK" sz="1600" dirty="0"/>
          </a:p>
          <a:p>
            <a:pPr lvl="0"/>
            <a:r>
              <a:rPr lang="en-US" sz="1600" dirty="0" smtClean="0"/>
              <a:t>The cycle of processing is clear, transparent, and secure</a:t>
            </a:r>
            <a:endParaRPr lang="mk-MK" sz="1600" dirty="0"/>
          </a:p>
          <a:p>
            <a:pPr lvl="0"/>
            <a:r>
              <a:rPr lang="en-US" sz="1600" dirty="0" smtClean="0"/>
              <a:t>It provides an appropriate management of the obligations and the risks</a:t>
            </a:r>
            <a:endParaRPr lang="mk-MK" sz="1600" dirty="0"/>
          </a:p>
          <a:p>
            <a:pPr lvl="0"/>
            <a:r>
              <a:rPr lang="en-US" sz="1600" dirty="0" smtClean="0"/>
              <a:t>Risk mitigation in the interbank settlement, and in general on the interbank level</a:t>
            </a:r>
            <a:endParaRPr lang="mk-MK" sz="1600" dirty="0"/>
          </a:p>
          <a:p>
            <a:pPr lvl="0"/>
            <a:r>
              <a:rPr lang="en-US" sz="1600" dirty="0" smtClean="0"/>
              <a:t>The Creditors must show proof of having appropriately filled and signed Mandates at any time</a:t>
            </a:r>
            <a:endParaRPr lang="mk-MK" sz="1600" dirty="0"/>
          </a:p>
          <a:p>
            <a:pPr lvl="0"/>
            <a:r>
              <a:rPr lang="en-US" sz="1600" dirty="0" smtClean="0"/>
              <a:t>The Scheme provides STP (Straight – Through – Processing) of all transactions, including (with a clear reference to the original transaction) Rejects, Returns, Refunds, and Reversals</a:t>
            </a:r>
            <a:endParaRPr lang="mk-MK" sz="1600" dirty="0"/>
          </a:p>
          <a:p>
            <a:pPr lvl="0"/>
            <a:r>
              <a:rPr lang="en-US" sz="1600" dirty="0" smtClean="0"/>
              <a:t>The Scheme creates conditions that will allow each Participant to create products which will generate reasonable financial returns, enough to ensure safety, security, and integrity of the Scheme</a:t>
            </a:r>
            <a:endParaRPr lang="mk-MK" sz="1600" dirty="0"/>
          </a:p>
          <a:p>
            <a:pPr lvl="0"/>
            <a:r>
              <a:rPr lang="en-US" sz="1600" dirty="0" smtClean="0"/>
              <a:t>Easy to implement</a:t>
            </a:r>
            <a:endParaRPr lang="mk-MK" sz="1600" dirty="0"/>
          </a:p>
          <a:p>
            <a:pPr lvl="0"/>
            <a:r>
              <a:rPr lang="en-US" sz="1600" dirty="0" smtClean="0"/>
              <a:t>Using standards such as </a:t>
            </a:r>
            <a:r>
              <a:rPr lang="mk-MK" sz="1600" dirty="0" smtClean="0"/>
              <a:t>ISO </a:t>
            </a:r>
            <a:r>
              <a:rPr lang="mk-MK" sz="1600" dirty="0"/>
              <a:t>BIC </a:t>
            </a:r>
            <a:r>
              <a:rPr lang="en-US" sz="1600" dirty="0" smtClean="0"/>
              <a:t>and the European</a:t>
            </a:r>
            <a:r>
              <a:rPr lang="mk-MK" sz="1600" dirty="0" smtClean="0"/>
              <a:t> </a:t>
            </a:r>
            <a:r>
              <a:rPr lang="mk-MK" sz="1600" dirty="0"/>
              <a:t>IBAN </a:t>
            </a:r>
            <a:r>
              <a:rPr lang="en-US" sz="1600" dirty="0" smtClean="0"/>
              <a:t>as bank and account identifiers</a:t>
            </a:r>
            <a:endParaRPr lang="mk-MK" sz="1600" dirty="0"/>
          </a:p>
          <a:p>
            <a:pPr lvl="0"/>
            <a:r>
              <a:rPr lang="en-US" sz="1600" dirty="0" smtClean="0"/>
              <a:t>Clear identification of all SEPA Creditors of Direct Debit</a:t>
            </a:r>
            <a:endParaRPr lang="mk-MK" sz="1600" dirty="0"/>
          </a:p>
          <a:p>
            <a:r>
              <a:rPr lang="en-US" sz="1600" dirty="0" smtClean="0"/>
              <a:t>Renaming of a set of compliant rules and standards</a:t>
            </a:r>
            <a:r>
              <a:rPr lang="mk-MK" sz="1600" dirty="0" smtClean="0"/>
              <a:t>.</a:t>
            </a:r>
            <a:endParaRPr lang="mk-MK" sz="1600"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924067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Business and Operational Rules</a:t>
            </a:r>
            <a:br>
              <a:rPr lang="en-US" dirty="0" smtClean="0"/>
            </a:br>
            <a:r>
              <a:rPr lang="en-US" sz="2800" dirty="0" smtClean="0"/>
              <a:t>ADVANTAGES - KIBS</a:t>
            </a:r>
            <a:endParaRPr lang="mk-MK" sz="3100" dirty="0"/>
          </a:p>
        </p:txBody>
      </p:sp>
      <p:sp>
        <p:nvSpPr>
          <p:cNvPr id="5" name="Footer Placeholder 4"/>
          <p:cNvSpPr>
            <a:spLocks noGrp="1"/>
          </p:cNvSpPr>
          <p:nvPr>
            <p:ph type="ftr" sz="quarter" idx="11"/>
          </p:nvPr>
        </p:nvSpPr>
        <p:spPr/>
        <p:txBody>
          <a:bodyPr/>
          <a:lstStyle/>
          <a:p>
            <a:r>
              <a:rPr lang="en-US" dirty="0"/>
              <a:t>KIBS ad Skopje, Macedonian Project of the Direct Debit Scheme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
        <p:nvSpPr>
          <p:cNvPr id="4" name="TextBox 3"/>
          <p:cNvSpPr txBox="1"/>
          <p:nvPr/>
        </p:nvSpPr>
        <p:spPr>
          <a:xfrm>
            <a:off x="914400" y="1371600"/>
            <a:ext cx="6705600" cy="1015663"/>
          </a:xfrm>
          <a:prstGeom prst="rect">
            <a:avLst/>
          </a:prstGeom>
          <a:noFill/>
        </p:spPr>
        <p:txBody>
          <a:bodyPr wrap="square" rtlCol="0">
            <a:spAutoFit/>
          </a:bodyPr>
          <a:lstStyle/>
          <a:p>
            <a:pPr algn="ctr"/>
            <a:r>
              <a:rPr lang="en-US" sz="2000" dirty="0" smtClean="0"/>
              <a:t>The Direct Debit Scheme</a:t>
            </a:r>
            <a:endParaRPr lang="mk-MK" sz="2000" dirty="0"/>
          </a:p>
          <a:p>
            <a:pPr algn="ctr"/>
            <a:r>
              <a:rPr lang="en-US" sz="2000" dirty="0"/>
              <a:t>i</a:t>
            </a:r>
            <a:r>
              <a:rPr lang="en-US" sz="2000" dirty="0" smtClean="0"/>
              <a:t>s available to the Creditors and the Debtors as long as they have an account at any bank which has adhered to the Scheme</a:t>
            </a:r>
            <a:endParaRPr lang="mk-MK" sz="2000" dirty="0"/>
          </a:p>
        </p:txBody>
      </p:sp>
      <p:pic>
        <p:nvPicPr>
          <p:cNvPr id="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2590800"/>
            <a:ext cx="6322838" cy="349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4778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Business Rules</a:t>
            </a:r>
            <a:endParaRPr lang="mk-MK" sz="3100" dirty="0"/>
          </a:p>
        </p:txBody>
      </p:sp>
      <p:sp>
        <p:nvSpPr>
          <p:cNvPr id="3" name="Content Placeholder 2"/>
          <p:cNvSpPr>
            <a:spLocks noGrp="1"/>
          </p:cNvSpPr>
          <p:nvPr>
            <p:ph idx="1"/>
          </p:nvPr>
        </p:nvSpPr>
        <p:spPr/>
        <p:txBody>
          <a:bodyPr>
            <a:normAutofit/>
          </a:bodyPr>
          <a:lstStyle/>
          <a:p>
            <a:pPr marL="0" indent="0">
              <a:buNone/>
            </a:pPr>
            <a:r>
              <a:rPr lang="en-US" dirty="0" smtClean="0"/>
              <a:t>Processes</a:t>
            </a:r>
            <a:endParaRPr lang="mk-MK" dirty="0" smtClean="0"/>
          </a:p>
          <a:p>
            <a:r>
              <a:rPr lang="en-US" dirty="0" smtClean="0"/>
              <a:t>PR</a:t>
            </a:r>
            <a:r>
              <a:rPr lang="mk-MK" dirty="0" smtClean="0"/>
              <a:t> </a:t>
            </a:r>
            <a:r>
              <a:rPr lang="mk-MK" dirty="0"/>
              <a:t>– 01 </a:t>
            </a:r>
            <a:r>
              <a:rPr lang="en-US" dirty="0" smtClean="0"/>
              <a:t>Issuing the Mandate</a:t>
            </a:r>
            <a:endParaRPr lang="mk-MK" dirty="0"/>
          </a:p>
          <a:p>
            <a:r>
              <a:rPr lang="en-US" dirty="0" smtClean="0"/>
              <a:t>PR</a:t>
            </a:r>
            <a:r>
              <a:rPr lang="mk-MK" dirty="0" smtClean="0"/>
              <a:t> </a:t>
            </a:r>
            <a:r>
              <a:rPr lang="mk-MK" dirty="0"/>
              <a:t>– 02 </a:t>
            </a:r>
            <a:r>
              <a:rPr lang="en-US" dirty="0" smtClean="0"/>
              <a:t>Amendment of the Mandate</a:t>
            </a:r>
            <a:endParaRPr lang="mk-MK" dirty="0"/>
          </a:p>
          <a:p>
            <a:r>
              <a:rPr lang="en-US" dirty="0" smtClean="0"/>
              <a:t>PR</a:t>
            </a:r>
            <a:r>
              <a:rPr lang="mk-MK" dirty="0" smtClean="0"/>
              <a:t> </a:t>
            </a:r>
            <a:r>
              <a:rPr lang="mk-MK" dirty="0"/>
              <a:t>– 03 </a:t>
            </a:r>
            <a:r>
              <a:rPr lang="en-US" dirty="0" smtClean="0"/>
              <a:t>Cancellation of the Mandate</a:t>
            </a:r>
            <a:endParaRPr lang="mk-MK" dirty="0"/>
          </a:p>
          <a:p>
            <a:r>
              <a:rPr lang="en-US" dirty="0" smtClean="0"/>
              <a:t>PR</a:t>
            </a:r>
            <a:r>
              <a:rPr lang="mk-MK" dirty="0" smtClean="0"/>
              <a:t> </a:t>
            </a:r>
            <a:r>
              <a:rPr lang="mk-MK" dirty="0"/>
              <a:t>– 04 </a:t>
            </a:r>
            <a:r>
              <a:rPr lang="en-US" dirty="0" smtClean="0"/>
              <a:t>Collection of the Direct Debit </a:t>
            </a:r>
            <a:endParaRPr lang="mk-MK" dirty="0"/>
          </a:p>
          <a:p>
            <a:r>
              <a:rPr lang="en-US" dirty="0" smtClean="0"/>
              <a:t>PR</a:t>
            </a:r>
            <a:r>
              <a:rPr lang="mk-MK" dirty="0" smtClean="0"/>
              <a:t> </a:t>
            </a:r>
            <a:r>
              <a:rPr lang="mk-MK" dirty="0"/>
              <a:t>– 05 </a:t>
            </a:r>
            <a:r>
              <a:rPr lang="en-US" dirty="0" smtClean="0"/>
              <a:t>Reversal of a Collection</a:t>
            </a:r>
            <a:endParaRPr lang="mk-MK" dirty="0"/>
          </a:p>
          <a:p>
            <a:r>
              <a:rPr lang="en-US" dirty="0" smtClean="0"/>
              <a:t>PR</a:t>
            </a:r>
            <a:r>
              <a:rPr lang="mk-MK" dirty="0" smtClean="0"/>
              <a:t> </a:t>
            </a:r>
            <a:r>
              <a:rPr lang="mk-MK" dirty="0"/>
              <a:t>– 06 </a:t>
            </a:r>
            <a:r>
              <a:rPr lang="en-US" dirty="0" smtClean="0"/>
              <a:t>Obtain a copy of a Mandate</a:t>
            </a:r>
            <a:endParaRPr lang="mk-MK" dirty="0"/>
          </a:p>
          <a:p>
            <a:endParaRPr lang="mk-MK"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4252776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b="1" dirty="0" smtClean="0"/>
              <a:t>Logistical data – Data Sets</a:t>
            </a:r>
            <a:endParaRPr lang="mk-MK" sz="3100" dirty="0"/>
          </a:p>
        </p:txBody>
      </p:sp>
      <p:sp>
        <p:nvSpPr>
          <p:cNvPr id="3" name="Content Placeholder 2"/>
          <p:cNvSpPr>
            <a:spLocks noGrp="1"/>
          </p:cNvSpPr>
          <p:nvPr>
            <p:ph idx="1"/>
          </p:nvPr>
        </p:nvSpPr>
        <p:spPr/>
        <p:txBody>
          <a:bodyPr>
            <a:normAutofit fontScale="55000" lnSpcReduction="20000"/>
          </a:bodyPr>
          <a:lstStyle/>
          <a:p>
            <a:r>
              <a:rPr lang="en-US" sz="3500" dirty="0" smtClean="0"/>
              <a:t>DS</a:t>
            </a:r>
            <a:r>
              <a:rPr lang="mk-MK" sz="3500" dirty="0" smtClean="0"/>
              <a:t>-01 </a:t>
            </a:r>
            <a:r>
              <a:rPr lang="en-US" sz="3500" dirty="0" smtClean="0"/>
              <a:t>Mandate</a:t>
            </a:r>
            <a:endParaRPr lang="mk-MK" sz="3500" dirty="0"/>
          </a:p>
          <a:p>
            <a:r>
              <a:rPr lang="en-US" sz="3500" dirty="0" smtClean="0"/>
              <a:t>DS</a:t>
            </a:r>
            <a:r>
              <a:rPr lang="mk-MK" sz="3500" dirty="0" smtClean="0"/>
              <a:t>-02 </a:t>
            </a:r>
            <a:r>
              <a:rPr lang="en-US" sz="3500" dirty="0" smtClean="0"/>
              <a:t>The Dematerialized Mandate</a:t>
            </a:r>
            <a:endParaRPr lang="mk-MK" sz="3500" dirty="0"/>
          </a:p>
          <a:p>
            <a:r>
              <a:rPr lang="en-US" sz="3500" dirty="0" smtClean="0"/>
              <a:t>DS</a:t>
            </a:r>
            <a:r>
              <a:rPr lang="mk-MK" sz="3500" dirty="0" smtClean="0"/>
              <a:t>-03 </a:t>
            </a:r>
            <a:r>
              <a:rPr lang="en-US" sz="3500" dirty="0" smtClean="0"/>
              <a:t>Customer to Bank Collection</a:t>
            </a:r>
            <a:endParaRPr lang="mk-MK" sz="3500" dirty="0"/>
          </a:p>
          <a:p>
            <a:r>
              <a:rPr lang="en-US" sz="3500" dirty="0" smtClean="0"/>
              <a:t>DS</a:t>
            </a:r>
            <a:r>
              <a:rPr lang="mk-MK" sz="3500" dirty="0" smtClean="0"/>
              <a:t>-04 </a:t>
            </a:r>
            <a:r>
              <a:rPr lang="en-US" sz="3500" dirty="0" smtClean="0"/>
              <a:t>The inter – bank Collection</a:t>
            </a:r>
            <a:endParaRPr lang="mk-MK" sz="3500" dirty="0"/>
          </a:p>
          <a:p>
            <a:r>
              <a:rPr lang="en-US" sz="3500" dirty="0" smtClean="0"/>
              <a:t>DS</a:t>
            </a:r>
            <a:r>
              <a:rPr lang="mk-MK" sz="3500" dirty="0" smtClean="0"/>
              <a:t>-05 </a:t>
            </a:r>
            <a:r>
              <a:rPr lang="en-US" sz="3500" dirty="0" smtClean="0"/>
              <a:t>Direct debit Rejection, Return or Refund of a Collection or a Reversal</a:t>
            </a:r>
            <a:endParaRPr lang="mk-MK" sz="3500" dirty="0"/>
          </a:p>
          <a:p>
            <a:r>
              <a:rPr lang="en-US" sz="3500" dirty="0" smtClean="0"/>
              <a:t>DS</a:t>
            </a:r>
            <a:r>
              <a:rPr lang="mk-MK" sz="3500" dirty="0" smtClean="0"/>
              <a:t>-06 </a:t>
            </a:r>
            <a:r>
              <a:rPr lang="en-US" sz="3500" dirty="0" smtClean="0"/>
              <a:t>Bank to Customer Direct Debit Information</a:t>
            </a:r>
            <a:endParaRPr lang="mk-MK" sz="3500" dirty="0"/>
          </a:p>
          <a:p>
            <a:r>
              <a:rPr lang="en-US" sz="3500" dirty="0" smtClean="0"/>
              <a:t>DS</a:t>
            </a:r>
            <a:r>
              <a:rPr lang="mk-MK" sz="3500" dirty="0" smtClean="0"/>
              <a:t>-07 </a:t>
            </a:r>
            <a:r>
              <a:rPr lang="en-US" sz="3500" dirty="0" smtClean="0"/>
              <a:t>The inter – bank Reversal for a Collection by the Creditor</a:t>
            </a:r>
            <a:endParaRPr lang="mk-MK" sz="3500" dirty="0"/>
          </a:p>
          <a:p>
            <a:r>
              <a:rPr lang="en-US" sz="3500" dirty="0" smtClean="0"/>
              <a:t>DS</a:t>
            </a:r>
            <a:r>
              <a:rPr lang="mk-MK" sz="3500" dirty="0" smtClean="0"/>
              <a:t>-08 </a:t>
            </a:r>
            <a:r>
              <a:rPr lang="en-US" sz="3500" dirty="0" smtClean="0"/>
              <a:t>The request and response message for a claim for the Refund of an Unauthorized transaction</a:t>
            </a:r>
            <a:endParaRPr lang="mk-MK" sz="3500" dirty="0"/>
          </a:p>
          <a:p>
            <a:r>
              <a:rPr lang="en-US" sz="3500" dirty="0" smtClean="0"/>
              <a:t>DS</a:t>
            </a:r>
            <a:r>
              <a:rPr lang="mk-MK" sz="3500" dirty="0" smtClean="0"/>
              <a:t>-09 </a:t>
            </a:r>
            <a:r>
              <a:rPr lang="en-US" sz="3500" dirty="0" smtClean="0"/>
              <a:t>The request and response template for a claim for the Refund of an unauthorized transaction</a:t>
            </a:r>
            <a:endParaRPr lang="mk-MK" sz="3500" dirty="0"/>
          </a:p>
          <a:p>
            <a:r>
              <a:rPr lang="en-US" sz="3500" dirty="0" smtClean="0"/>
              <a:t>DS</a:t>
            </a:r>
            <a:r>
              <a:rPr lang="mk-MK" sz="3500" dirty="0" smtClean="0"/>
              <a:t>-10 </a:t>
            </a:r>
            <a:r>
              <a:rPr lang="en-US" sz="3500" dirty="0" smtClean="0"/>
              <a:t>The request message for obtaining a copy of a Mandate</a:t>
            </a:r>
            <a:endParaRPr lang="mk-MK" sz="3500" dirty="0"/>
          </a:p>
          <a:p>
            <a:r>
              <a:rPr lang="en-US" sz="3500" dirty="0" smtClean="0"/>
              <a:t>DS</a:t>
            </a:r>
            <a:r>
              <a:rPr lang="mk-MK" sz="3500" dirty="0" smtClean="0"/>
              <a:t>-11 </a:t>
            </a:r>
            <a:r>
              <a:rPr lang="en-US" sz="3500" dirty="0" smtClean="0"/>
              <a:t>The template for the request and the response for obtaining a copy of a Mandate</a:t>
            </a:r>
            <a:endParaRPr lang="mk-MK" sz="3500"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9804784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43374" y="365551"/>
            <a:ext cx="4028826" cy="6340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ru-RU" smtClean="0"/>
              <a:t>КИБС ад Скопје, Македонски проект за Шеми за дирекно задолжување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42227606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944562"/>
          </a:xfrm>
        </p:spPr>
        <p:txBody>
          <a:bodyPr>
            <a:normAutofit/>
          </a:bodyPr>
          <a:lstStyle/>
          <a:p>
            <a:r>
              <a:rPr lang="en-US" sz="3200" b="1" dirty="0" smtClean="0"/>
              <a:t>Physical Data</a:t>
            </a:r>
            <a:endParaRPr lang="mk-MK" sz="3100" dirty="0"/>
          </a:p>
        </p:txBody>
      </p:sp>
      <p:sp>
        <p:nvSpPr>
          <p:cNvPr id="3" name="Content Placeholder 2"/>
          <p:cNvSpPr>
            <a:spLocks noGrp="1"/>
          </p:cNvSpPr>
          <p:nvPr>
            <p:ph idx="1"/>
          </p:nvPr>
        </p:nvSpPr>
        <p:spPr>
          <a:xfrm>
            <a:off x="381000" y="762000"/>
            <a:ext cx="8458200" cy="5943600"/>
          </a:xfrm>
        </p:spPr>
        <p:txBody>
          <a:bodyPr numCol="2">
            <a:normAutofit fontScale="25000" lnSpcReduction="20000"/>
          </a:bodyPr>
          <a:lstStyle/>
          <a:p>
            <a:pPr marL="0" indent="0">
              <a:buNone/>
            </a:pPr>
            <a:r>
              <a:rPr lang="mk-MK" sz="4200" dirty="0"/>
              <a:t>AT-01- </a:t>
            </a:r>
            <a:r>
              <a:rPr lang="en-US" sz="4200" dirty="0" smtClean="0"/>
              <a:t>The unique Mandate Reference</a:t>
            </a:r>
            <a:endParaRPr lang="mk-MK" sz="4200" dirty="0"/>
          </a:p>
          <a:p>
            <a:pPr marL="0" indent="0">
              <a:buNone/>
            </a:pPr>
            <a:r>
              <a:rPr lang="mk-MK" sz="4200" dirty="0"/>
              <a:t>AT-02- </a:t>
            </a:r>
            <a:r>
              <a:rPr lang="en-US" sz="4200" dirty="0" smtClean="0"/>
              <a:t>Identifier of the Creditor</a:t>
            </a:r>
            <a:endParaRPr lang="mk-MK" sz="4200" dirty="0"/>
          </a:p>
          <a:p>
            <a:pPr marL="0" indent="0">
              <a:buNone/>
            </a:pPr>
            <a:r>
              <a:rPr lang="mk-MK" sz="4200" dirty="0"/>
              <a:t>AT-03- </a:t>
            </a:r>
            <a:r>
              <a:rPr lang="en-US" sz="4200" dirty="0" smtClean="0"/>
              <a:t>the name of the Creditor</a:t>
            </a:r>
            <a:endParaRPr lang="mk-MK" sz="4200" dirty="0"/>
          </a:p>
          <a:p>
            <a:pPr marL="0" indent="0">
              <a:buNone/>
            </a:pPr>
            <a:r>
              <a:rPr lang="mk-MK" sz="4200" dirty="0"/>
              <a:t>AT-04- </a:t>
            </a:r>
            <a:r>
              <a:rPr lang="en-US" sz="4200" dirty="0" smtClean="0"/>
              <a:t>The account number (IBAN) of the Creditor</a:t>
            </a:r>
            <a:endParaRPr lang="mk-MK" sz="4200" dirty="0"/>
          </a:p>
          <a:p>
            <a:pPr marL="0" indent="0">
              <a:buNone/>
            </a:pPr>
            <a:r>
              <a:rPr lang="mk-MK" sz="4200" dirty="0"/>
              <a:t>AT-05-  </a:t>
            </a:r>
            <a:r>
              <a:rPr lang="en-US" sz="4200" dirty="0" smtClean="0"/>
              <a:t>The address of the Creditor</a:t>
            </a:r>
            <a:endParaRPr lang="mk-MK" sz="4200" dirty="0"/>
          </a:p>
          <a:p>
            <a:pPr marL="0" indent="0">
              <a:buNone/>
            </a:pPr>
            <a:r>
              <a:rPr lang="mk-MK" sz="4200" dirty="0"/>
              <a:t>AT-06-  </a:t>
            </a:r>
            <a:r>
              <a:rPr lang="en-US" sz="4200" dirty="0" smtClean="0"/>
              <a:t>The amount of the Collection in euro</a:t>
            </a:r>
            <a:endParaRPr lang="mk-MK" sz="4200" dirty="0"/>
          </a:p>
          <a:p>
            <a:pPr marL="0" indent="0">
              <a:buNone/>
            </a:pPr>
            <a:r>
              <a:rPr lang="mk-MK" sz="4200" dirty="0"/>
              <a:t>AT-07-  </a:t>
            </a:r>
            <a:r>
              <a:rPr lang="en-US" sz="4200" dirty="0" smtClean="0"/>
              <a:t>The account number (IBAN) of the Debtor</a:t>
            </a:r>
            <a:endParaRPr lang="mk-MK" sz="4200" dirty="0"/>
          </a:p>
          <a:p>
            <a:pPr marL="0" indent="0">
              <a:buNone/>
            </a:pPr>
            <a:r>
              <a:rPr lang="mk-MK" sz="4200" dirty="0"/>
              <a:t>AT-08-  </a:t>
            </a:r>
            <a:r>
              <a:rPr lang="en-US" sz="4200" dirty="0" smtClean="0"/>
              <a:t>The identifier of the underlying contract</a:t>
            </a:r>
            <a:endParaRPr lang="mk-MK" sz="4200" dirty="0"/>
          </a:p>
          <a:p>
            <a:pPr marL="0" indent="0">
              <a:buNone/>
            </a:pPr>
            <a:r>
              <a:rPr lang="mk-MK" sz="4200" dirty="0"/>
              <a:t>AT-09-  </a:t>
            </a:r>
            <a:r>
              <a:rPr lang="en-US" sz="4200" dirty="0" smtClean="0"/>
              <a:t>The address of the Debtor</a:t>
            </a:r>
            <a:endParaRPr lang="mk-MK" sz="4200" dirty="0"/>
          </a:p>
          <a:p>
            <a:pPr marL="0" indent="0">
              <a:buNone/>
            </a:pPr>
            <a:r>
              <a:rPr lang="mk-MK" sz="4200" dirty="0"/>
              <a:t>AT-10-  </a:t>
            </a:r>
            <a:r>
              <a:rPr lang="en-US" sz="4200" dirty="0" smtClean="0"/>
              <a:t>The Creditor’s reference of the Direct Debit Transaction</a:t>
            </a:r>
            <a:endParaRPr lang="mk-MK" sz="4200" dirty="0"/>
          </a:p>
          <a:p>
            <a:pPr marL="0" indent="0">
              <a:buNone/>
            </a:pPr>
            <a:r>
              <a:rPr lang="mk-MK" sz="4200" dirty="0"/>
              <a:t>AT-11-  </a:t>
            </a:r>
            <a:r>
              <a:rPr lang="en-US" sz="4200" dirty="0" smtClean="0"/>
              <a:t>The Due Date of the Collection</a:t>
            </a:r>
            <a:endParaRPr lang="mk-MK" sz="4200" dirty="0"/>
          </a:p>
          <a:p>
            <a:pPr marL="0" indent="0">
              <a:buNone/>
            </a:pPr>
            <a:r>
              <a:rPr lang="mk-MK" sz="4200" dirty="0"/>
              <a:t>AT-12-  BIC </a:t>
            </a:r>
            <a:r>
              <a:rPr lang="en-US" sz="4200" dirty="0" smtClean="0"/>
              <a:t>code of the Creditor Bank</a:t>
            </a:r>
            <a:endParaRPr lang="mk-MK" sz="4200" dirty="0"/>
          </a:p>
          <a:p>
            <a:pPr marL="0" indent="0">
              <a:buNone/>
            </a:pPr>
            <a:r>
              <a:rPr lang="mk-MK" sz="4200" dirty="0"/>
              <a:t>AT-13-  BIC </a:t>
            </a:r>
            <a:r>
              <a:rPr lang="en-US" sz="4200" dirty="0" smtClean="0"/>
              <a:t>code of the Debtor Bank</a:t>
            </a:r>
            <a:endParaRPr lang="mk-MK" sz="4200" dirty="0"/>
          </a:p>
          <a:p>
            <a:pPr marL="0" indent="0">
              <a:buNone/>
            </a:pPr>
            <a:r>
              <a:rPr lang="mk-MK" sz="4200" dirty="0"/>
              <a:t>AT-14-  </a:t>
            </a:r>
            <a:r>
              <a:rPr lang="en-US" sz="4200" dirty="0" smtClean="0"/>
              <a:t>The name of the Debtor</a:t>
            </a:r>
            <a:endParaRPr lang="mk-MK" sz="4200" dirty="0"/>
          </a:p>
          <a:p>
            <a:pPr marL="0" indent="0">
              <a:buNone/>
            </a:pPr>
            <a:r>
              <a:rPr lang="mk-MK" sz="4200" dirty="0"/>
              <a:t>AT-15 – </a:t>
            </a:r>
            <a:r>
              <a:rPr lang="en-US" sz="4200" dirty="0" smtClean="0"/>
              <a:t>The name of the Debtor reference Party</a:t>
            </a:r>
            <a:endParaRPr lang="mk-MK" sz="4200" dirty="0"/>
          </a:p>
          <a:p>
            <a:pPr marL="0" indent="0">
              <a:buNone/>
            </a:pPr>
            <a:r>
              <a:rPr lang="mk-MK" sz="4200" dirty="0"/>
              <a:t>AT-16 –  </a:t>
            </a:r>
            <a:r>
              <a:rPr lang="en-US" sz="4200" dirty="0" smtClean="0"/>
              <a:t>The placeholder for the electronic signature data</a:t>
            </a:r>
            <a:endParaRPr lang="mk-MK" sz="4200" dirty="0"/>
          </a:p>
          <a:p>
            <a:pPr marL="0" indent="0">
              <a:buNone/>
            </a:pPr>
            <a:r>
              <a:rPr lang="mk-MK" sz="4200" dirty="0"/>
              <a:t>AT-17- </a:t>
            </a:r>
            <a:r>
              <a:rPr lang="en-US" sz="4200" dirty="0" smtClean="0"/>
              <a:t>The type of Mandate (paper, e-mandate)</a:t>
            </a:r>
            <a:endParaRPr lang="mk-MK" sz="4200" dirty="0"/>
          </a:p>
          <a:p>
            <a:pPr marL="0" indent="0">
              <a:buNone/>
            </a:pPr>
            <a:r>
              <a:rPr lang="mk-MK" sz="4200" dirty="0"/>
              <a:t>AT-18 – </a:t>
            </a:r>
            <a:r>
              <a:rPr lang="en-US" sz="4200" dirty="0" smtClean="0"/>
              <a:t>The identifier of the original Creditor who issued the Mandate</a:t>
            </a:r>
            <a:endParaRPr lang="mk-MK" sz="4200" dirty="0"/>
          </a:p>
          <a:p>
            <a:pPr marL="0" indent="0">
              <a:buNone/>
            </a:pPr>
            <a:r>
              <a:rPr lang="mk-MK" sz="4200" dirty="0"/>
              <a:t>AT-19 –  </a:t>
            </a:r>
            <a:r>
              <a:rPr lang="en-US" sz="4200" dirty="0" smtClean="0"/>
              <a:t>The unique reference as given by the original Creditor who issued the Mandate</a:t>
            </a:r>
            <a:endParaRPr lang="mk-MK" sz="4200" dirty="0"/>
          </a:p>
          <a:p>
            <a:pPr marL="0" indent="0">
              <a:buNone/>
            </a:pPr>
            <a:r>
              <a:rPr lang="mk-MK" sz="4200" dirty="0"/>
              <a:t>AT-20 – </a:t>
            </a:r>
            <a:r>
              <a:rPr lang="en-US" sz="4200" dirty="0" smtClean="0"/>
              <a:t>The identification code of the Scheme</a:t>
            </a:r>
            <a:endParaRPr lang="mk-MK" sz="4200" dirty="0" smtClean="0"/>
          </a:p>
          <a:p>
            <a:pPr marL="0" indent="0">
              <a:buNone/>
            </a:pPr>
            <a:r>
              <a:rPr lang="mk-MK" sz="4200" dirty="0"/>
              <a:t>AT-21 – </a:t>
            </a:r>
            <a:r>
              <a:rPr lang="en-US" sz="4200" dirty="0" smtClean="0"/>
              <a:t>The transaction type</a:t>
            </a:r>
            <a:endParaRPr lang="mk-MK" sz="4200" dirty="0" smtClean="0"/>
          </a:p>
          <a:p>
            <a:pPr marL="0" indent="0">
              <a:buNone/>
            </a:pPr>
            <a:r>
              <a:rPr lang="mk-MK" sz="4200" dirty="0" smtClean="0"/>
              <a:t>AT-22 </a:t>
            </a:r>
            <a:r>
              <a:rPr lang="mk-MK" sz="4200" dirty="0"/>
              <a:t>– </a:t>
            </a:r>
            <a:r>
              <a:rPr lang="en-US" sz="4200" dirty="0" smtClean="0"/>
              <a:t>The Remittance information sent by the Creditor to the Debtor in the Collection </a:t>
            </a:r>
            <a:endParaRPr lang="mk-MK" sz="4200" dirty="0"/>
          </a:p>
          <a:p>
            <a:pPr marL="0" indent="0">
              <a:buNone/>
            </a:pPr>
            <a:r>
              <a:rPr lang="mk-MK" sz="4200" dirty="0"/>
              <a:t>AT-24 – </a:t>
            </a:r>
            <a:r>
              <a:rPr lang="en-US" sz="4200" dirty="0" smtClean="0"/>
              <a:t>The reason for amendment of the Mandate</a:t>
            </a:r>
            <a:endParaRPr lang="mk-MK" sz="4200" dirty="0"/>
          </a:p>
          <a:p>
            <a:pPr marL="0" indent="0">
              <a:buNone/>
            </a:pPr>
            <a:r>
              <a:rPr lang="mk-MK" sz="4200" dirty="0"/>
              <a:t>AT-25 – </a:t>
            </a:r>
            <a:r>
              <a:rPr lang="en-US" sz="4200" dirty="0" smtClean="0"/>
              <a:t>The date of signing of the Mandate</a:t>
            </a:r>
            <a:endParaRPr lang="mk-MK" sz="4200" dirty="0"/>
          </a:p>
          <a:p>
            <a:pPr marL="0" indent="0">
              <a:buNone/>
            </a:pPr>
            <a:r>
              <a:rPr lang="mk-MK" sz="4200" dirty="0"/>
              <a:t>AT-26 – </a:t>
            </a:r>
            <a:r>
              <a:rPr lang="en-US" sz="4200" dirty="0" smtClean="0"/>
              <a:t>The Settlement date of the Mandate</a:t>
            </a:r>
            <a:endParaRPr lang="mk-MK" sz="4200" dirty="0"/>
          </a:p>
          <a:p>
            <a:pPr marL="0" indent="0">
              <a:buNone/>
            </a:pPr>
            <a:r>
              <a:rPr lang="mk-MK" sz="4200" dirty="0"/>
              <a:t>AT-27 – </a:t>
            </a:r>
            <a:r>
              <a:rPr lang="en-US" sz="4200" dirty="0" smtClean="0"/>
              <a:t>Debtor identification code</a:t>
            </a:r>
            <a:endParaRPr lang="mk-MK" sz="4200" dirty="0"/>
          </a:p>
          <a:p>
            <a:pPr marL="0" indent="0">
              <a:buNone/>
            </a:pPr>
            <a:r>
              <a:rPr lang="mk-MK" sz="4200" dirty="0"/>
              <a:t>AT-31 – </a:t>
            </a:r>
            <a:r>
              <a:rPr lang="en-US" sz="4200" dirty="0" smtClean="0"/>
              <a:t>The Reversal reason code</a:t>
            </a:r>
            <a:endParaRPr lang="mk-MK" sz="4200" dirty="0"/>
          </a:p>
          <a:p>
            <a:pPr marL="0" indent="0">
              <a:buNone/>
            </a:pPr>
            <a:r>
              <a:rPr lang="mk-MK" sz="4200" dirty="0"/>
              <a:t>AT- 33 – </a:t>
            </a:r>
            <a:r>
              <a:rPr lang="en-US" sz="4200" dirty="0" smtClean="0"/>
              <a:t>The signature(s) of the Debtor(s)</a:t>
            </a:r>
            <a:endParaRPr lang="mk-MK" sz="4200" dirty="0"/>
          </a:p>
          <a:p>
            <a:pPr marL="0" indent="0">
              <a:buNone/>
            </a:pPr>
            <a:r>
              <a:rPr lang="mk-MK" sz="4200" dirty="0"/>
              <a:t>AT- 36 – </a:t>
            </a:r>
            <a:r>
              <a:rPr lang="en-US" sz="4200" dirty="0" smtClean="0"/>
              <a:t>The signing date of the cancellation of the Mandate</a:t>
            </a:r>
            <a:endParaRPr lang="mk-MK" sz="4200" dirty="0"/>
          </a:p>
          <a:p>
            <a:pPr marL="0" indent="0">
              <a:buNone/>
            </a:pPr>
            <a:r>
              <a:rPr lang="mk-MK" sz="4200" dirty="0"/>
              <a:t>AT- 37 </a:t>
            </a:r>
            <a:r>
              <a:rPr lang="mk-MK" sz="4200" dirty="0" smtClean="0"/>
              <a:t>–</a:t>
            </a:r>
            <a:r>
              <a:rPr lang="en-US" sz="4200" dirty="0" smtClean="0"/>
              <a:t> The identification code of the Debtor reference party</a:t>
            </a:r>
            <a:endParaRPr lang="mk-MK" sz="4200" dirty="0"/>
          </a:p>
          <a:p>
            <a:pPr marL="0" indent="0">
              <a:buNone/>
            </a:pPr>
            <a:r>
              <a:rPr lang="mk-MK" sz="4200" dirty="0"/>
              <a:t>AT-38 – </a:t>
            </a:r>
            <a:r>
              <a:rPr lang="en-US" sz="4200" dirty="0" smtClean="0"/>
              <a:t>The name of the Creditor reference party</a:t>
            </a:r>
            <a:endParaRPr lang="mk-MK" sz="4200" dirty="0"/>
          </a:p>
          <a:p>
            <a:pPr marL="0" indent="0">
              <a:buNone/>
            </a:pPr>
            <a:r>
              <a:rPr lang="mk-MK" sz="4200" dirty="0"/>
              <a:t>AT-39 – </a:t>
            </a:r>
            <a:r>
              <a:rPr lang="en-US" sz="4200" dirty="0" smtClean="0"/>
              <a:t>The identification code of the Creditor reference party</a:t>
            </a:r>
            <a:endParaRPr lang="mk-MK" sz="4200" dirty="0"/>
          </a:p>
          <a:p>
            <a:pPr marL="0" indent="0">
              <a:buNone/>
            </a:pPr>
            <a:r>
              <a:rPr lang="mk-MK" sz="4200" dirty="0"/>
              <a:t>AT-43 – </a:t>
            </a:r>
            <a:r>
              <a:rPr lang="en-US" sz="4200" dirty="0" smtClean="0"/>
              <a:t>The Creditor’s bank reference of the Collection</a:t>
            </a:r>
            <a:endParaRPr lang="mk-MK" sz="4200" dirty="0"/>
          </a:p>
          <a:p>
            <a:pPr marL="0" indent="0">
              <a:buNone/>
            </a:pPr>
            <a:r>
              <a:rPr lang="mk-MK" sz="4200" dirty="0"/>
              <a:t>AT-44 – </a:t>
            </a:r>
            <a:r>
              <a:rPr lang="en-US" sz="4200" dirty="0" smtClean="0"/>
              <a:t>The amount of the Reversal in euro</a:t>
            </a:r>
            <a:endParaRPr lang="mk-MK" sz="4200" dirty="0"/>
          </a:p>
          <a:p>
            <a:pPr marL="0" indent="0">
              <a:buNone/>
            </a:pPr>
            <a:r>
              <a:rPr lang="mk-MK" sz="4200" dirty="0"/>
              <a:t>AT-45 </a:t>
            </a:r>
            <a:r>
              <a:rPr lang="mk-MK" sz="4200" dirty="0" smtClean="0"/>
              <a:t>–</a:t>
            </a:r>
            <a:r>
              <a:rPr lang="en-US" sz="4200" dirty="0" smtClean="0"/>
              <a:t>The debtor’s Bank reference of the request</a:t>
            </a:r>
            <a:r>
              <a:rPr lang="mk-MK" sz="4200" dirty="0" smtClean="0"/>
              <a:t> </a:t>
            </a:r>
            <a:endParaRPr lang="mk-MK" sz="4200" dirty="0"/>
          </a:p>
          <a:p>
            <a:pPr marL="0" indent="0">
              <a:buNone/>
            </a:pPr>
            <a:r>
              <a:rPr lang="mk-MK" sz="4200" dirty="0"/>
              <a:t>AT-46 – </a:t>
            </a:r>
            <a:r>
              <a:rPr lang="en-US" sz="4200" dirty="0" smtClean="0"/>
              <a:t>The Refund request type code</a:t>
            </a:r>
            <a:endParaRPr lang="mk-MK" sz="4200" dirty="0"/>
          </a:p>
          <a:p>
            <a:pPr marL="0" indent="0">
              <a:buNone/>
            </a:pPr>
            <a:r>
              <a:rPr lang="mk-MK" sz="4200" dirty="0" smtClean="0"/>
              <a:t>AT-47 – </a:t>
            </a:r>
            <a:r>
              <a:rPr lang="en-US" sz="4200" dirty="0" smtClean="0"/>
              <a:t>The date of receipt </a:t>
            </a:r>
            <a:r>
              <a:rPr lang="en-US" sz="4200" dirty="0"/>
              <a:t>o</a:t>
            </a:r>
            <a:r>
              <a:rPr lang="en-US" sz="4200" dirty="0" smtClean="0"/>
              <a:t>f the request by the Debtor Bank</a:t>
            </a:r>
            <a:endParaRPr lang="mk-MK" sz="4200" dirty="0"/>
          </a:p>
          <a:p>
            <a:pPr marL="0" indent="0">
              <a:buNone/>
            </a:pPr>
            <a:r>
              <a:rPr lang="mk-MK" sz="4200" dirty="0"/>
              <a:t>AT-48 –  </a:t>
            </a:r>
            <a:r>
              <a:rPr lang="en-US" sz="4200" dirty="0" smtClean="0"/>
              <a:t>The Date of sending the request by the Debtor Bank</a:t>
            </a:r>
            <a:endParaRPr lang="mk-MK" sz="4200" dirty="0"/>
          </a:p>
          <a:p>
            <a:pPr marL="0" indent="0">
              <a:buNone/>
            </a:pPr>
            <a:r>
              <a:rPr lang="mk-MK" sz="4200" dirty="0"/>
              <a:t>AT-49 – </a:t>
            </a:r>
            <a:r>
              <a:rPr lang="en-US" sz="4200" dirty="0" smtClean="0"/>
              <a:t>The Name of the Debtor Bank</a:t>
            </a:r>
            <a:endParaRPr lang="mk-MK" sz="4200" dirty="0"/>
          </a:p>
          <a:p>
            <a:pPr marL="0" indent="0">
              <a:buNone/>
            </a:pPr>
            <a:r>
              <a:rPr lang="mk-MK" sz="4200" dirty="0"/>
              <a:t>AT-50 – </a:t>
            </a:r>
            <a:r>
              <a:rPr lang="en-US" sz="4200" dirty="0" smtClean="0"/>
              <a:t>The Debtor bank contact details</a:t>
            </a:r>
            <a:endParaRPr lang="mk-MK" sz="4200" dirty="0" smtClean="0"/>
          </a:p>
          <a:p>
            <a:pPr marL="0" indent="0">
              <a:buNone/>
            </a:pPr>
            <a:r>
              <a:rPr lang="mk-MK" sz="4200" dirty="0" smtClean="0"/>
              <a:t>AT-51 – </a:t>
            </a:r>
            <a:r>
              <a:rPr lang="en-US" sz="4200" dirty="0" smtClean="0"/>
              <a:t>E-mail address or fax number of the Debtor Bank where the copy of the Mandate should be sent</a:t>
            </a:r>
            <a:endParaRPr lang="mk-MK" sz="4200" dirty="0" smtClean="0"/>
          </a:p>
          <a:p>
            <a:pPr marL="0" indent="0">
              <a:buNone/>
            </a:pPr>
            <a:r>
              <a:rPr lang="mk-MK" sz="4200" dirty="0" smtClean="0"/>
              <a:t>AT-52 </a:t>
            </a:r>
            <a:r>
              <a:rPr lang="mk-MK" sz="4200" dirty="0"/>
              <a:t>– </a:t>
            </a:r>
            <a:r>
              <a:rPr lang="en-US" sz="4200" dirty="0" smtClean="0"/>
              <a:t>The indication that a confirmation of the receipt of the request by the Creditor Bank is requested (yes/no)</a:t>
            </a:r>
            <a:endParaRPr lang="mk-MK" sz="4200" dirty="0"/>
          </a:p>
          <a:p>
            <a:pPr marL="0" indent="0">
              <a:buNone/>
            </a:pPr>
            <a:r>
              <a:rPr lang="mk-MK" sz="4200" dirty="0"/>
              <a:t>AT-53 – </a:t>
            </a:r>
            <a:r>
              <a:rPr lang="en-US" sz="4200" dirty="0" smtClean="0"/>
              <a:t>The Debit date of the Collection</a:t>
            </a:r>
            <a:endParaRPr lang="mk-MK" sz="4200" dirty="0"/>
          </a:p>
          <a:p>
            <a:pPr marL="0" indent="0">
              <a:buNone/>
            </a:pPr>
            <a:r>
              <a:rPr lang="mk-MK" sz="4200" dirty="0"/>
              <a:t>AT-54 – </a:t>
            </a:r>
            <a:r>
              <a:rPr lang="en-US" sz="4200" dirty="0" smtClean="0"/>
              <a:t>The last Collection date</a:t>
            </a:r>
            <a:endParaRPr lang="mk-MK" sz="4200" dirty="0"/>
          </a:p>
          <a:p>
            <a:pPr marL="0" indent="0">
              <a:buNone/>
            </a:pPr>
            <a:r>
              <a:rPr lang="mk-MK" sz="4200" dirty="0"/>
              <a:t>AT- 55- </a:t>
            </a:r>
            <a:r>
              <a:rPr lang="en-US" sz="4200" dirty="0" smtClean="0"/>
              <a:t>The Cancellation date</a:t>
            </a:r>
            <a:endParaRPr lang="mk-MK" sz="4200" dirty="0"/>
          </a:p>
          <a:p>
            <a:pPr marL="0" indent="0">
              <a:buNone/>
            </a:pPr>
            <a:r>
              <a:rPr lang="mk-MK" sz="4200" dirty="0"/>
              <a:t>AT-56 </a:t>
            </a:r>
            <a:r>
              <a:rPr lang="mk-MK" sz="4200" dirty="0" smtClean="0"/>
              <a:t>– </a:t>
            </a:r>
            <a:r>
              <a:rPr lang="en-US" sz="4200" dirty="0" smtClean="0"/>
              <a:t>The Reference of the response of the Creditor</a:t>
            </a:r>
            <a:endParaRPr lang="mk-MK" sz="4200" dirty="0" smtClean="0"/>
          </a:p>
          <a:p>
            <a:pPr marL="0" indent="0">
              <a:buNone/>
            </a:pPr>
            <a:r>
              <a:rPr lang="mk-MK" sz="4200" dirty="0" smtClean="0"/>
              <a:t>AT-57 – </a:t>
            </a:r>
            <a:r>
              <a:rPr lang="en-US" sz="4200" dirty="0" smtClean="0"/>
              <a:t>The Response type codes</a:t>
            </a:r>
            <a:endParaRPr lang="mk-MK" sz="4200" dirty="0" smtClean="0"/>
          </a:p>
          <a:p>
            <a:pPr marL="0" indent="0">
              <a:buNone/>
            </a:pPr>
            <a:r>
              <a:rPr lang="mk-MK" sz="4200" dirty="0" smtClean="0"/>
              <a:t>AT-58 </a:t>
            </a:r>
            <a:r>
              <a:rPr lang="mk-MK" sz="4200" dirty="0"/>
              <a:t>– </a:t>
            </a:r>
            <a:r>
              <a:rPr lang="en-US" sz="4200" dirty="0" smtClean="0"/>
              <a:t>The purpose of the Collection</a:t>
            </a:r>
            <a:endParaRPr lang="mk-MK" sz="4200" dirty="0"/>
          </a:p>
          <a:p>
            <a:pPr marL="0" indent="0">
              <a:buNone/>
            </a:pPr>
            <a:r>
              <a:rPr lang="mk-MK" sz="4200" dirty="0"/>
              <a:t>AT-59 – </a:t>
            </a:r>
            <a:r>
              <a:rPr lang="en-US" sz="4200" dirty="0" smtClean="0"/>
              <a:t>The category purpose of the Collection</a:t>
            </a:r>
            <a:endParaRPr lang="mk-MK" sz="4200" dirty="0"/>
          </a:p>
          <a:p>
            <a:pPr marL="0" indent="0">
              <a:buNone/>
            </a:pPr>
            <a:r>
              <a:rPr lang="mk-MK" sz="4200" dirty="0"/>
              <a:t>AT-R1- </a:t>
            </a:r>
            <a:r>
              <a:rPr lang="en-US" sz="4200" dirty="0" smtClean="0"/>
              <a:t>Type of “R” message</a:t>
            </a:r>
            <a:endParaRPr lang="mk-MK" sz="4200" dirty="0"/>
          </a:p>
          <a:p>
            <a:pPr marL="0" indent="0">
              <a:buNone/>
            </a:pPr>
            <a:r>
              <a:rPr lang="mk-MK" sz="4200" dirty="0"/>
              <a:t>AT-R2- </a:t>
            </a:r>
            <a:r>
              <a:rPr lang="en-US" sz="4200" dirty="0" smtClean="0"/>
              <a:t>Identification of the type of party initiating the “R” message</a:t>
            </a:r>
            <a:endParaRPr lang="mk-MK" sz="4200" dirty="0" smtClean="0"/>
          </a:p>
          <a:p>
            <a:pPr marL="0" indent="0">
              <a:buNone/>
            </a:pPr>
            <a:r>
              <a:rPr lang="mk-MK" sz="4200" dirty="0" smtClean="0"/>
              <a:t>AT-R3- </a:t>
            </a:r>
            <a:r>
              <a:rPr lang="en-US" sz="4200" dirty="0" smtClean="0"/>
              <a:t>The reason code for non-acceptance</a:t>
            </a:r>
            <a:endParaRPr lang="mk-MK" sz="4200" dirty="0" smtClean="0"/>
          </a:p>
          <a:p>
            <a:pPr marL="0" indent="0">
              <a:buNone/>
            </a:pPr>
            <a:r>
              <a:rPr lang="mk-MK" sz="4200" dirty="0" smtClean="0"/>
              <a:t>AT-R4- </a:t>
            </a:r>
            <a:r>
              <a:rPr lang="en-US" sz="4200" dirty="0" smtClean="0"/>
              <a:t>The settlement date for the Return or Refund instruction (DS-05) or the Reversal (DS-07)</a:t>
            </a:r>
            <a:endParaRPr lang="mk-MK" sz="4200" dirty="0"/>
          </a:p>
          <a:p>
            <a:pPr marL="0" indent="0">
              <a:buNone/>
            </a:pPr>
            <a:r>
              <a:rPr lang="mk-MK" sz="4200" dirty="0"/>
              <a:t>AT-R5- </a:t>
            </a:r>
            <a:r>
              <a:rPr lang="en-US" sz="4200" dirty="0" smtClean="0"/>
              <a:t>Specific reference of the bank initiating the Reject/Return/Refund for Reject/Return/Refund</a:t>
            </a:r>
            <a:endParaRPr lang="mk-MK" sz="4200" dirty="0" smtClean="0"/>
          </a:p>
          <a:p>
            <a:pPr marL="0" indent="0">
              <a:buNone/>
            </a:pPr>
            <a:r>
              <a:rPr lang="mk-MK" sz="4200" dirty="0" smtClean="0"/>
              <a:t>AT-R6-  </a:t>
            </a:r>
            <a:r>
              <a:rPr lang="en-US" sz="4200" dirty="0" smtClean="0"/>
              <a:t>The Refund compensation recovered by the Debtor Bank from the Creditor bank</a:t>
            </a:r>
            <a:endParaRPr lang="mk-MK" sz="4200" dirty="0" smtClean="0"/>
          </a:p>
          <a:p>
            <a:pPr marL="0" indent="0">
              <a:buNone/>
            </a:pPr>
            <a:r>
              <a:rPr lang="mk-MK" sz="4200" dirty="0" smtClean="0"/>
              <a:t>AT-R7-</a:t>
            </a:r>
            <a:r>
              <a:rPr lang="en-US" sz="4200" dirty="0" smtClean="0"/>
              <a:t>The specific reference of the Creditor Bank for the Reversal</a:t>
            </a:r>
            <a:endParaRPr lang="mk-MK" sz="4200" dirty="0"/>
          </a:p>
          <a:p>
            <a:pPr marL="0" indent="0">
              <a:buNone/>
            </a:pPr>
            <a:r>
              <a:rPr lang="mk-MK" sz="4200" dirty="0" smtClean="0"/>
              <a:t>AT-R8</a:t>
            </a:r>
            <a:r>
              <a:rPr lang="en-US" sz="4200" dirty="0" smtClean="0"/>
              <a:t> </a:t>
            </a:r>
            <a:r>
              <a:rPr lang="mk-MK" sz="4200" dirty="0" smtClean="0"/>
              <a:t>–</a:t>
            </a:r>
            <a:r>
              <a:rPr lang="en-US" sz="4200" dirty="0" smtClean="0"/>
              <a:t> The amount of the Balancing Payment agreed between the Debtor Bank and Creditor Bank </a:t>
            </a:r>
            <a:endParaRPr lang="mk-MK" sz="3600" b="1" dirty="0" smtClean="0"/>
          </a:p>
        </p:txBody>
      </p:sp>
      <p:sp>
        <p:nvSpPr>
          <p:cNvPr id="8" name="Footer Placeholder 7"/>
          <p:cNvSpPr>
            <a:spLocks noGrp="1"/>
          </p:cNvSpPr>
          <p:nvPr>
            <p:ph type="ftr" sz="quarter" idx="11"/>
          </p:nvPr>
        </p:nvSpPr>
        <p:spPr>
          <a:xfrm>
            <a:off x="4343400" y="6324600"/>
            <a:ext cx="2895600" cy="365125"/>
          </a:xfrm>
        </p:spPr>
        <p:txBody>
          <a:bodyPr/>
          <a:lstStyle/>
          <a:p>
            <a:r>
              <a:rPr lang="en-US" dirty="0"/>
              <a:t>KIBS ad Skopje, Macedonian Project of the Direct Debit Scheme</a:t>
            </a:r>
          </a:p>
        </p:txBody>
      </p:sp>
      <p:sp>
        <p:nvSpPr>
          <p:cNvPr id="9" name="Slide Number Placeholder 8"/>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21236053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 Framework </a:t>
            </a:r>
            <a:endParaRPr lang="mk-MK"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E – operational model covers the aspects such as:</a:t>
            </a:r>
            <a:endParaRPr lang="mk-MK" dirty="0" smtClean="0"/>
          </a:p>
          <a:p>
            <a:r>
              <a:rPr lang="en-US" dirty="0" smtClean="0"/>
              <a:t>Guaranteed delivery</a:t>
            </a:r>
            <a:r>
              <a:rPr lang="mk-MK" dirty="0" smtClean="0"/>
              <a:t>, </a:t>
            </a:r>
          </a:p>
          <a:p>
            <a:r>
              <a:rPr lang="en-US" dirty="0" smtClean="0"/>
              <a:t>The irrevocability of the sending/receiving</a:t>
            </a:r>
            <a:endParaRPr lang="mk-MK" dirty="0" smtClean="0"/>
          </a:p>
          <a:p>
            <a:r>
              <a:rPr lang="en-US" dirty="0" smtClean="0"/>
              <a:t>Authentication of the sender</a:t>
            </a:r>
            <a:r>
              <a:rPr lang="mk-MK" dirty="0" smtClean="0"/>
              <a:t>,</a:t>
            </a:r>
          </a:p>
          <a:p>
            <a:r>
              <a:rPr lang="en-US" dirty="0" smtClean="0"/>
              <a:t>Integrity of data</a:t>
            </a:r>
            <a:r>
              <a:rPr lang="mk-MK" dirty="0" smtClean="0"/>
              <a:t>, </a:t>
            </a:r>
          </a:p>
          <a:p>
            <a:r>
              <a:rPr lang="en-US" dirty="0" smtClean="0"/>
              <a:t>encryption</a:t>
            </a:r>
            <a:r>
              <a:rPr lang="mk-MK" dirty="0" smtClean="0"/>
              <a:t>, </a:t>
            </a:r>
            <a:r>
              <a:rPr lang="en-US" dirty="0" smtClean="0"/>
              <a:t>compression</a:t>
            </a:r>
            <a:r>
              <a:rPr lang="mk-MK" dirty="0" smtClean="0"/>
              <a:t>, </a:t>
            </a:r>
          </a:p>
          <a:p>
            <a:pPr marL="0" indent="0">
              <a:buNone/>
            </a:pPr>
            <a:r>
              <a:rPr lang="en-US" dirty="0" smtClean="0"/>
              <a:t>In accordance with the defined working conditions, rules, and practices</a:t>
            </a:r>
            <a:r>
              <a:rPr lang="mk-MK" dirty="0" smtClean="0"/>
              <a:t>.</a:t>
            </a:r>
            <a:endParaRPr lang="mk-MK" dirty="0"/>
          </a:p>
          <a:p>
            <a:pPr marL="0" indent="0">
              <a:buNone/>
            </a:pPr>
            <a:endParaRPr lang="mk-MK"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10004512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Clearing Framework</a:t>
            </a:r>
            <a:endParaRPr lang="mk-MK" dirty="0"/>
          </a:p>
        </p:txBody>
      </p:sp>
      <p:sp>
        <p:nvSpPr>
          <p:cNvPr id="3" name="Content Placeholder 2"/>
          <p:cNvSpPr>
            <a:spLocks noGrp="1"/>
          </p:cNvSpPr>
          <p:nvPr>
            <p:ph idx="1"/>
          </p:nvPr>
        </p:nvSpPr>
        <p:spPr/>
        <p:txBody>
          <a:bodyPr>
            <a:normAutofit/>
          </a:bodyPr>
          <a:lstStyle/>
          <a:p>
            <a:r>
              <a:rPr lang="mk-MK" dirty="0"/>
              <a:t>PE–ACH/CSM </a:t>
            </a:r>
            <a:r>
              <a:rPr lang="en-US" dirty="0" smtClean="0"/>
              <a:t>Framework sets the principles with which the Clearing House supports the Scheme</a:t>
            </a:r>
            <a:endParaRPr lang="mk-MK" dirty="0"/>
          </a:p>
          <a:p>
            <a:r>
              <a:rPr lang="en-US" dirty="0" smtClean="0"/>
              <a:t>The Scheme and the infrastructure are defined in special documents, and because of this the PE – ACH/CSM Framework is an important complementary document.</a:t>
            </a:r>
            <a:endParaRPr lang="mk-MK" dirty="0" smtClean="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877934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Macedonian Project of the Direct Debit Scheme</a:t>
            </a:r>
            <a:endParaRPr lang="mk-MK" dirty="0"/>
          </a:p>
        </p:txBody>
      </p:sp>
      <p:sp>
        <p:nvSpPr>
          <p:cNvPr id="3" name="Content Placeholder 2"/>
          <p:cNvSpPr>
            <a:spLocks noGrp="1"/>
          </p:cNvSpPr>
          <p:nvPr>
            <p:ph idx="1"/>
          </p:nvPr>
        </p:nvSpPr>
        <p:spPr/>
        <p:txBody>
          <a:bodyPr>
            <a:normAutofit lnSpcReduction="10000"/>
          </a:bodyPr>
          <a:lstStyle/>
          <a:p>
            <a:r>
              <a:rPr lang="en-US" dirty="0" smtClean="0"/>
              <a:t>The National Payments System Council</a:t>
            </a:r>
            <a:endParaRPr lang="mk-MK" dirty="0" smtClean="0"/>
          </a:p>
          <a:p>
            <a:pPr lvl="1"/>
            <a:r>
              <a:rPr lang="en-US" dirty="0" smtClean="0"/>
              <a:t>NBRM</a:t>
            </a:r>
            <a:endParaRPr lang="mk-MK" dirty="0" smtClean="0"/>
          </a:p>
          <a:p>
            <a:pPr lvl="1"/>
            <a:r>
              <a:rPr lang="en-US" dirty="0" smtClean="0"/>
              <a:t>The Ministry of Finance</a:t>
            </a:r>
            <a:endParaRPr lang="mk-MK" dirty="0" smtClean="0"/>
          </a:p>
          <a:p>
            <a:pPr lvl="1"/>
            <a:r>
              <a:rPr lang="en-US" dirty="0" smtClean="0"/>
              <a:t>The Banking Association </a:t>
            </a:r>
            <a:endParaRPr lang="mk-MK" dirty="0"/>
          </a:p>
          <a:p>
            <a:r>
              <a:rPr lang="en-US" dirty="0" smtClean="0"/>
              <a:t>The Work Group</a:t>
            </a:r>
            <a:endParaRPr lang="mk-MK" dirty="0" smtClean="0"/>
          </a:p>
          <a:p>
            <a:pPr lvl="1"/>
            <a:r>
              <a:rPr lang="en-US" dirty="0" smtClean="0"/>
              <a:t>Electronic Direct Debit</a:t>
            </a:r>
            <a:endParaRPr lang="mk-MK" dirty="0" smtClean="0"/>
          </a:p>
          <a:p>
            <a:pPr lvl="1"/>
            <a:r>
              <a:rPr lang="en-US" dirty="0" smtClean="0"/>
              <a:t>Legal Issues</a:t>
            </a:r>
            <a:endParaRPr lang="mk-MK" dirty="0"/>
          </a:p>
          <a:p>
            <a:r>
              <a:rPr lang="en-US" dirty="0" smtClean="0"/>
              <a:t>Chambers of Commerce – creditors </a:t>
            </a:r>
            <a:endParaRPr lang="mk-MK" dirty="0" smtClean="0"/>
          </a:p>
          <a:p>
            <a:r>
              <a:rPr lang="en-US" dirty="0" smtClean="0"/>
              <a:t>Consumer Associations – debtors </a:t>
            </a:r>
            <a:endParaRPr lang="mk-MK" dirty="0" smtClean="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6161722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Macedonian Project of the Direct Debit Scheme</a:t>
            </a:r>
            <a:endParaRPr lang="mk-MK" dirty="0"/>
          </a:p>
        </p:txBody>
      </p:sp>
      <p:sp>
        <p:nvSpPr>
          <p:cNvPr id="3" name="Content Placeholder 2"/>
          <p:cNvSpPr>
            <a:spLocks noGrp="1"/>
          </p:cNvSpPr>
          <p:nvPr>
            <p:ph idx="1"/>
          </p:nvPr>
        </p:nvSpPr>
        <p:spPr/>
        <p:txBody>
          <a:bodyPr>
            <a:normAutofit fontScale="92500" lnSpcReduction="20000"/>
          </a:bodyPr>
          <a:lstStyle/>
          <a:p>
            <a:r>
              <a:rPr lang="en-US" dirty="0" smtClean="0"/>
              <a:t>Preparation of the Regulation – the Rulebook</a:t>
            </a:r>
            <a:endParaRPr lang="mk-MK" dirty="0" smtClean="0"/>
          </a:p>
          <a:p>
            <a:pPr lvl="1"/>
            <a:r>
              <a:rPr lang="en-US" dirty="0" smtClean="0"/>
              <a:t>Draft Version 01.04.2011</a:t>
            </a:r>
            <a:endParaRPr lang="mk-MK" dirty="0" smtClean="0"/>
          </a:p>
          <a:p>
            <a:pPr lvl="1"/>
            <a:r>
              <a:rPr lang="en-US" dirty="0" smtClean="0"/>
              <a:t>Final Version 30.06.2011</a:t>
            </a:r>
            <a:endParaRPr lang="mk-MK" dirty="0" smtClean="0"/>
          </a:p>
          <a:p>
            <a:r>
              <a:rPr lang="en-US" dirty="0" smtClean="0"/>
              <a:t>Pilot testing – 01.05.2011</a:t>
            </a:r>
            <a:endParaRPr lang="mk-MK" dirty="0" smtClean="0"/>
          </a:p>
          <a:p>
            <a:pPr lvl="1"/>
            <a:r>
              <a:rPr lang="en-US" dirty="0" smtClean="0"/>
              <a:t>Paper mandate version</a:t>
            </a:r>
            <a:endParaRPr lang="mk-MK" dirty="0" smtClean="0"/>
          </a:p>
          <a:p>
            <a:pPr lvl="1"/>
            <a:r>
              <a:rPr lang="mk-MK" dirty="0" smtClean="0"/>
              <a:t>Е -</a:t>
            </a:r>
            <a:r>
              <a:rPr lang="en-US" dirty="0" smtClean="0"/>
              <a:t>mail</a:t>
            </a:r>
            <a:endParaRPr lang="mk-MK" dirty="0" smtClean="0"/>
          </a:p>
          <a:p>
            <a:r>
              <a:rPr lang="en-US" dirty="0" smtClean="0"/>
              <a:t>Simulator – 01.10.2011</a:t>
            </a:r>
            <a:endParaRPr lang="mk-MK" dirty="0" smtClean="0"/>
          </a:p>
          <a:p>
            <a:pPr lvl="1"/>
            <a:r>
              <a:rPr lang="en-US" dirty="0" smtClean="0"/>
              <a:t>Banks</a:t>
            </a:r>
            <a:endParaRPr lang="mk-MK" dirty="0" smtClean="0"/>
          </a:p>
          <a:p>
            <a:pPr lvl="1"/>
            <a:r>
              <a:rPr lang="en-US" dirty="0" smtClean="0"/>
              <a:t>Creditors</a:t>
            </a:r>
            <a:endParaRPr lang="mk-MK" dirty="0" smtClean="0"/>
          </a:p>
          <a:p>
            <a:pPr lvl="1"/>
            <a:r>
              <a:rPr lang="en-US" dirty="0" smtClean="0"/>
              <a:t>Debtors</a:t>
            </a:r>
            <a:endParaRPr lang="mk-MK"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278607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Debit Scheme</a:t>
            </a:r>
            <a:endParaRPr lang="mk-MK" dirty="0"/>
          </a:p>
        </p:txBody>
      </p:sp>
      <p:sp>
        <p:nvSpPr>
          <p:cNvPr id="3" name="Content Placeholder 2"/>
          <p:cNvSpPr>
            <a:spLocks noGrp="1"/>
          </p:cNvSpPr>
          <p:nvPr>
            <p:ph idx="1"/>
          </p:nvPr>
        </p:nvSpPr>
        <p:spPr/>
        <p:txBody>
          <a:bodyPr/>
          <a:lstStyle/>
          <a:p>
            <a:r>
              <a:rPr lang="en-US" dirty="0" smtClean="0"/>
              <a:t>SEPA Framework</a:t>
            </a:r>
            <a:endParaRPr lang="mk-MK" dirty="0" smtClean="0"/>
          </a:p>
          <a:p>
            <a:r>
              <a:rPr lang="en-US" dirty="0" smtClean="0"/>
              <a:t>The Macedonian Project</a:t>
            </a:r>
            <a:endParaRPr lang="mk-MK" dirty="0"/>
          </a:p>
        </p:txBody>
      </p:sp>
      <p:sp>
        <p:nvSpPr>
          <p:cNvPr id="4" name="Footer Placeholder 3"/>
          <p:cNvSpPr>
            <a:spLocks noGrp="1"/>
          </p:cNvSpPr>
          <p:nvPr>
            <p:ph type="ftr" sz="quarter" idx="11"/>
          </p:nvPr>
        </p:nvSpPr>
        <p:spPr/>
        <p:txBody>
          <a:bodyPr/>
          <a:lstStyle/>
          <a:p>
            <a:r>
              <a:rPr lang="en-US" dirty="0"/>
              <a:t>KIBS ad Skopje, Macedonian Project </a:t>
            </a:r>
            <a:r>
              <a:rPr lang="en-US" dirty="0" smtClean="0"/>
              <a:t>of </a:t>
            </a:r>
            <a:r>
              <a:rPr lang="en-US" dirty="0"/>
              <a:t>the Direct Debit </a:t>
            </a:r>
            <a:r>
              <a:rPr lang="en-US" dirty="0" smtClean="0"/>
              <a:t>Scheme</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654937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the Rulebook</a:t>
            </a:r>
            <a:endParaRPr lang="mk-MK" dirty="0"/>
          </a:p>
        </p:txBody>
      </p:sp>
      <p:sp>
        <p:nvSpPr>
          <p:cNvPr id="3" name="Content Placeholder 2"/>
          <p:cNvSpPr>
            <a:spLocks noGrp="1"/>
          </p:cNvSpPr>
          <p:nvPr>
            <p:ph idx="1"/>
          </p:nvPr>
        </p:nvSpPr>
        <p:spPr/>
        <p:txBody>
          <a:bodyPr>
            <a:normAutofit fontScale="92500" lnSpcReduction="10000"/>
          </a:bodyPr>
          <a:lstStyle/>
          <a:p>
            <a:pPr lvl="0"/>
            <a:r>
              <a:rPr lang="en-US" dirty="0" smtClean="0"/>
              <a:t>To be the primary source for the rules, regulations, and obligations within the Scheme</a:t>
            </a:r>
            <a:endParaRPr lang="mk-MK" dirty="0"/>
          </a:p>
          <a:p>
            <a:pPr lvl="0"/>
            <a:r>
              <a:rPr lang="en-US" dirty="0" smtClean="0"/>
              <a:t>To offer the official information to the Participants and the other concerned parties, about how the Scheme functions</a:t>
            </a:r>
            <a:endParaRPr lang="mk-MK" dirty="0"/>
          </a:p>
          <a:p>
            <a:pPr lvl="0"/>
            <a:r>
              <a:rPr lang="en-US" dirty="0" smtClean="0"/>
              <a:t>To provide the Participants, the Clearing House, and the suppliers of the software solutions with important information concerning the development and the working of this payment instrument.</a:t>
            </a:r>
            <a:endParaRPr lang="mk-MK" dirty="0"/>
          </a:p>
          <a:p>
            <a:endParaRPr lang="mk-MK"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5950566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 Testing</a:t>
            </a:r>
            <a:endParaRPr lang="mk-MK" dirty="0"/>
          </a:p>
        </p:txBody>
      </p:sp>
      <p:sp>
        <p:nvSpPr>
          <p:cNvPr id="3" name="Content Placeholder 2"/>
          <p:cNvSpPr>
            <a:spLocks noGrp="1"/>
          </p:cNvSpPr>
          <p:nvPr>
            <p:ph idx="1"/>
          </p:nvPr>
        </p:nvSpPr>
        <p:spPr/>
        <p:txBody>
          <a:bodyPr/>
          <a:lstStyle/>
          <a:p>
            <a:r>
              <a:rPr lang="en-US" dirty="0" smtClean="0"/>
              <a:t>To test the processes, the logistical and physical data.</a:t>
            </a:r>
            <a:endParaRPr lang="mk-MK" dirty="0" smtClean="0"/>
          </a:p>
          <a:p>
            <a:r>
              <a:rPr lang="en-US" dirty="0" smtClean="0"/>
              <a:t>To acquire materials for the functioning of the Scheme</a:t>
            </a:r>
            <a:endParaRPr lang="mk-MK" dirty="0" smtClean="0"/>
          </a:p>
          <a:p>
            <a:r>
              <a:rPr lang="en-US" dirty="0" smtClean="0"/>
              <a:t>To create a basis for the designing of the software solution. </a:t>
            </a:r>
            <a:endParaRPr lang="mk-MK"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2275438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Simulator</a:t>
            </a:r>
            <a:endParaRPr lang="mk-MK" dirty="0"/>
          </a:p>
        </p:txBody>
      </p:sp>
      <p:sp>
        <p:nvSpPr>
          <p:cNvPr id="3" name="Content Placeholder 2"/>
          <p:cNvSpPr>
            <a:spLocks noGrp="1"/>
          </p:cNvSpPr>
          <p:nvPr>
            <p:ph idx="1"/>
          </p:nvPr>
        </p:nvSpPr>
        <p:spPr/>
        <p:txBody>
          <a:bodyPr>
            <a:normAutofit fontScale="92500" lnSpcReduction="10000"/>
          </a:bodyPr>
          <a:lstStyle/>
          <a:p>
            <a:r>
              <a:rPr lang="en-US" dirty="0"/>
              <a:t>To test the processes, the logistical and physical data, in each role of the Actors included</a:t>
            </a:r>
            <a:r>
              <a:rPr lang="en-US" dirty="0" smtClean="0"/>
              <a:t>. </a:t>
            </a:r>
            <a:endParaRPr lang="mk-MK" dirty="0" smtClean="0"/>
          </a:p>
          <a:p>
            <a:r>
              <a:rPr lang="en-US" dirty="0" smtClean="0"/>
              <a:t>Learning about the functioning of the Scheme</a:t>
            </a:r>
            <a:endParaRPr lang="mk-MK" dirty="0" smtClean="0"/>
          </a:p>
          <a:p>
            <a:r>
              <a:rPr lang="en-US" dirty="0" smtClean="0"/>
              <a:t>Basis for designing the software solution</a:t>
            </a:r>
            <a:endParaRPr lang="mk-MK" dirty="0" smtClean="0"/>
          </a:p>
          <a:p>
            <a:r>
              <a:rPr lang="en-US" dirty="0" smtClean="0"/>
              <a:t>A helping tool in the preparation of the application solutions</a:t>
            </a:r>
            <a:r>
              <a:rPr lang="mk-MK" dirty="0" smtClean="0"/>
              <a:t>. </a:t>
            </a:r>
          </a:p>
          <a:p>
            <a:r>
              <a:rPr lang="en-US" dirty="0" smtClean="0"/>
              <a:t>Training of future users</a:t>
            </a:r>
            <a:endParaRPr lang="mk-MK" dirty="0" smtClean="0"/>
          </a:p>
          <a:p>
            <a:r>
              <a:rPr lang="en-US" dirty="0" smtClean="0"/>
              <a:t>Promoting and providing information about the product</a:t>
            </a:r>
            <a:endParaRPr lang="mk-MK"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19565767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Macedonian Project of the Direct Debit Scheme</a:t>
            </a:r>
            <a:r>
              <a:rPr lang="mk-MK" sz="3600" dirty="0" smtClean="0"/>
              <a:t/>
            </a:r>
            <a:br>
              <a:rPr lang="mk-MK" sz="3600" dirty="0" smtClean="0"/>
            </a:br>
            <a:r>
              <a:rPr lang="en-US" sz="3600" dirty="0" smtClean="0"/>
              <a:t>Implementation – Measures</a:t>
            </a:r>
            <a:endParaRPr lang="mk-MK" sz="3600" dirty="0"/>
          </a:p>
        </p:txBody>
      </p:sp>
      <p:sp>
        <p:nvSpPr>
          <p:cNvPr id="3" name="Content Placeholder 2"/>
          <p:cNvSpPr>
            <a:spLocks noGrp="1"/>
          </p:cNvSpPr>
          <p:nvPr>
            <p:ph idx="1"/>
          </p:nvPr>
        </p:nvSpPr>
        <p:spPr>
          <a:xfrm>
            <a:off x="457200" y="1798637"/>
            <a:ext cx="3352800" cy="4525963"/>
          </a:xfrm>
        </p:spPr>
        <p:txBody>
          <a:bodyPr>
            <a:normAutofit lnSpcReduction="10000"/>
          </a:bodyPr>
          <a:lstStyle/>
          <a:p>
            <a:pPr marL="0" indent="0">
              <a:buNone/>
            </a:pPr>
            <a:r>
              <a:rPr lang="mk-MK" dirty="0" smtClean="0"/>
              <a:t>201</a:t>
            </a:r>
            <a:r>
              <a:rPr lang="en-US" dirty="0" smtClean="0"/>
              <a:t>1</a:t>
            </a:r>
            <a:endParaRPr lang="mk-MK" dirty="0" smtClean="0"/>
          </a:p>
          <a:p>
            <a:pPr>
              <a:buFontTx/>
              <a:buChar char="-"/>
            </a:pPr>
            <a:r>
              <a:rPr lang="en-US" dirty="0" smtClean="0"/>
              <a:t>Education about the product</a:t>
            </a:r>
            <a:endParaRPr lang="mk-MK" dirty="0" smtClean="0"/>
          </a:p>
          <a:p>
            <a:pPr>
              <a:buFontTx/>
              <a:buChar char="-"/>
            </a:pPr>
            <a:r>
              <a:rPr lang="en-US" dirty="0" smtClean="0"/>
              <a:t>Simulations</a:t>
            </a:r>
            <a:endParaRPr lang="mk-MK" dirty="0" smtClean="0"/>
          </a:p>
          <a:p>
            <a:pPr>
              <a:buFontTx/>
              <a:buChar char="-"/>
            </a:pPr>
            <a:r>
              <a:rPr lang="en-US" dirty="0" smtClean="0"/>
              <a:t>Seminars</a:t>
            </a:r>
            <a:endParaRPr lang="mk-MK" dirty="0" smtClean="0"/>
          </a:p>
          <a:p>
            <a:pPr marL="0" indent="0">
              <a:buNone/>
            </a:pPr>
            <a:r>
              <a:rPr lang="mk-MK" dirty="0" smtClean="0"/>
              <a:t>201</a:t>
            </a:r>
            <a:r>
              <a:rPr lang="en-US" dirty="0" smtClean="0"/>
              <a:t>2</a:t>
            </a:r>
            <a:endParaRPr lang="mk-MK" dirty="0" smtClean="0"/>
          </a:p>
          <a:p>
            <a:pPr>
              <a:buFontTx/>
              <a:buChar char="-"/>
            </a:pPr>
            <a:r>
              <a:rPr lang="en-US" dirty="0" smtClean="0"/>
              <a:t>Promotion</a:t>
            </a:r>
            <a:endParaRPr lang="mk-MK" dirty="0"/>
          </a:p>
          <a:p>
            <a:pPr>
              <a:buFontTx/>
              <a:buChar char="-"/>
            </a:pPr>
            <a:r>
              <a:rPr lang="en-US" dirty="0" smtClean="0"/>
              <a:t>Campaign </a:t>
            </a:r>
            <a:endParaRPr lang="mk-MK" dirty="0"/>
          </a:p>
        </p:txBody>
      </p:sp>
      <p:sp>
        <p:nvSpPr>
          <p:cNvPr id="5" name="Footer Placeholder 4"/>
          <p:cNvSpPr>
            <a:spLocks noGrp="1"/>
          </p:cNvSpPr>
          <p:nvPr>
            <p:ph type="ftr" sz="quarter" idx="11"/>
          </p:nvPr>
        </p:nvSpPr>
        <p:spPr/>
        <p:txBody>
          <a:bodyPr/>
          <a:lstStyle/>
          <a:p>
            <a:r>
              <a:rPr lang="en-US" dirty="0"/>
              <a:t>KIBS ad Skopje, Macedonian Project of the Direct Debit Scheme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a:p>
        </p:txBody>
      </p:sp>
      <p:sp>
        <p:nvSpPr>
          <p:cNvPr id="4" name="Content Placeholder 2"/>
          <p:cNvSpPr txBox="1">
            <a:spLocks/>
          </p:cNvSpPr>
          <p:nvPr/>
        </p:nvSpPr>
        <p:spPr>
          <a:xfrm>
            <a:off x="4114800" y="1752600"/>
            <a:ext cx="47244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mk-MK" dirty="0" smtClean="0"/>
              <a:t>201</a:t>
            </a:r>
            <a:r>
              <a:rPr lang="en-US" dirty="0" smtClean="0"/>
              <a:t>1</a:t>
            </a:r>
            <a:endParaRPr lang="mk-MK" dirty="0" smtClean="0"/>
          </a:p>
          <a:p>
            <a:pPr>
              <a:buFontTx/>
              <a:buChar char="-"/>
            </a:pPr>
            <a:r>
              <a:rPr lang="en-US" dirty="0" smtClean="0"/>
              <a:t>Assigning people</a:t>
            </a:r>
            <a:endParaRPr lang="mk-MK" dirty="0" smtClean="0"/>
          </a:p>
          <a:p>
            <a:pPr>
              <a:buFontTx/>
              <a:buChar char="-"/>
            </a:pPr>
            <a:r>
              <a:rPr lang="en-US" dirty="0" smtClean="0"/>
              <a:t>Participation in the Simulator</a:t>
            </a:r>
            <a:endParaRPr lang="mk-MK" dirty="0" smtClean="0"/>
          </a:p>
          <a:p>
            <a:pPr>
              <a:buFontTx/>
              <a:buChar char="-"/>
            </a:pPr>
            <a:r>
              <a:rPr lang="en-US" dirty="0" smtClean="0"/>
              <a:t>Determining a budget</a:t>
            </a:r>
            <a:endParaRPr lang="mk-MK" dirty="0" smtClean="0"/>
          </a:p>
          <a:p>
            <a:pPr marL="0" indent="0">
              <a:buFont typeface="Arial" pitchFamily="34" charset="0"/>
              <a:buNone/>
            </a:pPr>
            <a:r>
              <a:rPr lang="mk-MK" dirty="0" smtClean="0"/>
              <a:t>201</a:t>
            </a:r>
            <a:r>
              <a:rPr lang="en-US" dirty="0" smtClean="0"/>
              <a:t>2</a:t>
            </a:r>
            <a:endParaRPr lang="mk-MK" dirty="0" smtClean="0"/>
          </a:p>
          <a:p>
            <a:pPr>
              <a:buFontTx/>
              <a:buChar char="-"/>
            </a:pPr>
            <a:r>
              <a:rPr lang="en-US" dirty="0" smtClean="0"/>
              <a:t>Marketing</a:t>
            </a:r>
            <a:endParaRPr lang="mk-MK" dirty="0" smtClean="0"/>
          </a:p>
          <a:p>
            <a:pPr>
              <a:buFontTx/>
              <a:buChar char="-"/>
            </a:pPr>
            <a:r>
              <a:rPr lang="en-US" dirty="0" smtClean="0"/>
              <a:t>Sale</a:t>
            </a:r>
            <a:endParaRPr lang="mk-MK" dirty="0"/>
          </a:p>
        </p:txBody>
      </p:sp>
    </p:spTree>
    <p:extLst>
      <p:ext uri="{BB962C8B-B14F-4D97-AF65-F5344CB8AC3E}">
        <p14:creationId xmlns:p14="http://schemas.microsoft.com/office/powerpoint/2010/main" val="592596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a:xfrm>
            <a:off x="566738" y="1752600"/>
            <a:ext cx="8001000" cy="4267200"/>
          </a:xfrm>
        </p:spPr>
        <p:txBody>
          <a:bodyPr>
            <a:normAutofit lnSpcReduction="10000"/>
          </a:bodyPr>
          <a:lstStyle/>
          <a:p>
            <a:pPr eaLnBrk="1" hangingPunct="1">
              <a:buFont typeface="Wingdings" pitchFamily="2" charset="2"/>
              <a:buNone/>
            </a:pPr>
            <a:endParaRPr lang="mk-MK" dirty="0" smtClean="0"/>
          </a:p>
          <a:p>
            <a:pPr eaLnBrk="1" hangingPunct="1">
              <a:buFont typeface="Wingdings" pitchFamily="2" charset="2"/>
              <a:buNone/>
            </a:pPr>
            <a:endParaRPr lang="mk-MK" dirty="0" smtClean="0"/>
          </a:p>
          <a:p>
            <a:pPr eaLnBrk="1" hangingPunct="1">
              <a:buFont typeface="Wingdings" pitchFamily="2" charset="2"/>
              <a:buNone/>
            </a:pPr>
            <a:endParaRPr lang="mk-MK" dirty="0" smtClean="0"/>
          </a:p>
          <a:p>
            <a:pPr eaLnBrk="1" hangingPunct="1">
              <a:buFont typeface="Wingdings" pitchFamily="2" charset="2"/>
              <a:buNone/>
            </a:pPr>
            <a:r>
              <a:rPr lang="en-US" dirty="0" smtClean="0"/>
              <a:t>Thank you for your attention</a:t>
            </a:r>
            <a:endParaRPr lang="mk-MK" dirty="0" smtClean="0"/>
          </a:p>
          <a:p>
            <a:pPr eaLnBrk="1" hangingPunct="1">
              <a:buFont typeface="Wingdings" pitchFamily="2" charset="2"/>
              <a:buNone/>
            </a:pPr>
            <a:endParaRPr lang="mk-MK" dirty="0" smtClean="0"/>
          </a:p>
          <a:p>
            <a:pPr algn="r" eaLnBrk="1" hangingPunct="1">
              <a:buFont typeface="Wingdings" pitchFamily="2" charset="2"/>
              <a:buNone/>
            </a:pPr>
            <a:r>
              <a:rPr lang="en-US" sz="2800" dirty="0"/>
              <a:t>m</a:t>
            </a:r>
            <a:r>
              <a:rPr lang="mk-MK" sz="2800" dirty="0" smtClean="0"/>
              <a:t>–</a:t>
            </a:r>
            <a:r>
              <a:rPr lang="en-US" sz="2800" dirty="0" smtClean="0"/>
              <a:t>r</a:t>
            </a:r>
            <a:r>
              <a:rPr lang="mk-MK" sz="2800" dirty="0" smtClean="0"/>
              <a:t> </a:t>
            </a:r>
            <a:r>
              <a:rPr lang="en-US" sz="2800" dirty="0" smtClean="0"/>
              <a:t>Nikola </a:t>
            </a:r>
            <a:r>
              <a:rPr lang="en-US" sz="2800" dirty="0" err="1" smtClean="0"/>
              <a:t>Paunkoski</a:t>
            </a:r>
            <a:endParaRPr lang="en-US" sz="2800" dirty="0" smtClean="0"/>
          </a:p>
          <a:p>
            <a:pPr algn="r" eaLnBrk="1" hangingPunct="1">
              <a:buFont typeface="Wingdings" pitchFamily="2" charset="2"/>
              <a:buNone/>
            </a:pPr>
            <a:r>
              <a:rPr lang="en-US" sz="2800" dirty="0" smtClean="0"/>
              <a:t>Ph. num. 02 3297451</a:t>
            </a:r>
            <a:endParaRPr lang="mk-MK" sz="2800" dirty="0" smtClean="0"/>
          </a:p>
          <a:p>
            <a:pPr algn="r" eaLnBrk="1" hangingPunct="1">
              <a:buFont typeface="Wingdings" pitchFamily="2" charset="2"/>
              <a:buNone/>
            </a:pPr>
            <a:r>
              <a:rPr lang="en-US" sz="2800" dirty="0" smtClean="0"/>
              <a:t>nikolap@kibs.com.mk</a:t>
            </a:r>
            <a:endParaRPr lang="en-GB" sz="2800" dirty="0" smtClean="0"/>
          </a:p>
          <a:p>
            <a:pPr eaLnBrk="1" hangingPunct="1">
              <a:buFont typeface="Wingdings" pitchFamily="2" charset="2"/>
              <a:buNone/>
            </a:pPr>
            <a:endParaRPr lang="en-GB" dirty="0" smtClean="0"/>
          </a:p>
        </p:txBody>
      </p:sp>
      <p:sp>
        <p:nvSpPr>
          <p:cNvPr id="6" name="Footer Placeholder 5"/>
          <p:cNvSpPr>
            <a:spLocks noGrp="1"/>
          </p:cNvSpPr>
          <p:nvPr>
            <p:ph type="ftr" sz="quarter" idx="11"/>
          </p:nvPr>
        </p:nvSpPr>
        <p:spPr/>
        <p:txBody>
          <a:bodyPr/>
          <a:lstStyle/>
          <a:p>
            <a:r>
              <a:rPr lang="en-US" dirty="0"/>
              <a:t>KIBS ad Skopje, Macedonian Project of the Direct Debit Scheme</a:t>
            </a:r>
          </a:p>
        </p:txBody>
      </p:sp>
      <p:sp>
        <p:nvSpPr>
          <p:cNvPr id="7" name="Slide Number Placeholder 6"/>
          <p:cNvSpPr>
            <a:spLocks noGrp="1"/>
          </p:cNvSpPr>
          <p:nvPr>
            <p:ph type="sldNum" sz="quarter" idx="12"/>
          </p:nvPr>
        </p:nvSpPr>
        <p:spPr/>
        <p:txBody>
          <a:bodyPr/>
          <a:lstStyle/>
          <a:p>
            <a:fld id="{B6F15528-21DE-4FAA-801E-634DDDAF4B2B}" type="slidenum">
              <a:rPr lang="en-US" smtClean="0"/>
              <a:pPr/>
              <a:t>24</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625" y="4784725"/>
            <a:ext cx="688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06855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dirty="0" smtClean="0"/>
              <a:t>QUESTIONS</a:t>
            </a:r>
            <a:endParaRPr lang="en-GB" dirty="0" smtClean="0"/>
          </a:p>
        </p:txBody>
      </p:sp>
      <p:pic>
        <p:nvPicPr>
          <p:cNvPr id="25604"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835275" y="2154238"/>
            <a:ext cx="3463925" cy="3463925"/>
          </a:xfrm>
        </p:spPr>
      </p:pic>
      <p:sp>
        <p:nvSpPr>
          <p:cNvPr id="2" name="Footer Placeholder 1"/>
          <p:cNvSpPr>
            <a:spLocks noGrp="1"/>
          </p:cNvSpPr>
          <p:nvPr>
            <p:ph type="ftr" sz="quarter" idx="11"/>
          </p:nvPr>
        </p:nvSpPr>
        <p:spPr/>
        <p:txBody>
          <a:bodyPr/>
          <a:lstStyle/>
          <a:p>
            <a:r>
              <a:rPr lang="en-US" dirty="0"/>
              <a:t>KIBS ad Skopje, Macedonian Project of the Direct Debit Scheme</a:t>
            </a:r>
          </a:p>
        </p:txBody>
      </p:sp>
      <p:sp>
        <p:nvSpPr>
          <p:cNvPr id="2560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AF5E5E57-BBA2-44DB-83A9-275BF994E1C4}" type="slidenum">
              <a:rPr lang="en-GB" smtClean="0"/>
              <a:pPr eaLnBrk="1" hangingPunct="1"/>
              <a:t>25</a:t>
            </a:fld>
            <a:endParaRPr lang="en-GB" smtClean="0"/>
          </a:p>
        </p:txBody>
      </p:sp>
    </p:spTree>
    <p:extLst>
      <p:ext uri="{BB962C8B-B14F-4D97-AF65-F5344CB8AC3E}">
        <p14:creationId xmlns:p14="http://schemas.microsoft.com/office/powerpoint/2010/main" val="2093751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Direct Debit Scheme</a:t>
            </a:r>
            <a:br>
              <a:rPr lang="en-US" dirty="0" smtClean="0"/>
            </a:br>
            <a:r>
              <a:rPr lang="en-US" dirty="0" smtClean="0"/>
              <a:t>SEPA Framework</a:t>
            </a:r>
            <a:endParaRPr lang="mk-MK" dirty="0"/>
          </a:p>
        </p:txBody>
      </p:sp>
      <p:sp>
        <p:nvSpPr>
          <p:cNvPr id="3" name="Content Placeholder 2"/>
          <p:cNvSpPr>
            <a:spLocks noGrp="1"/>
          </p:cNvSpPr>
          <p:nvPr>
            <p:ph idx="1"/>
          </p:nvPr>
        </p:nvSpPr>
        <p:spPr/>
        <p:txBody>
          <a:bodyPr>
            <a:normAutofit fontScale="92500" lnSpcReduction="20000"/>
          </a:bodyPr>
          <a:lstStyle/>
          <a:p>
            <a:r>
              <a:rPr lang="en-US" dirty="0" smtClean="0"/>
              <a:t>History</a:t>
            </a:r>
            <a:endParaRPr lang="mk-MK" dirty="0" smtClean="0"/>
          </a:p>
          <a:p>
            <a:r>
              <a:rPr lang="en-US" dirty="0" smtClean="0"/>
              <a:t>Vision and Objectives</a:t>
            </a:r>
            <a:endParaRPr lang="mk-MK" dirty="0" smtClean="0"/>
          </a:p>
          <a:p>
            <a:r>
              <a:rPr lang="en-US" dirty="0" smtClean="0"/>
              <a:t>The Four Corner Model</a:t>
            </a:r>
            <a:endParaRPr lang="mk-MK" dirty="0" smtClean="0"/>
          </a:p>
          <a:p>
            <a:r>
              <a:rPr lang="en-US" dirty="0" smtClean="0"/>
              <a:t>Business and Operational Rules</a:t>
            </a:r>
            <a:endParaRPr lang="mk-MK" dirty="0" smtClean="0"/>
          </a:p>
          <a:p>
            <a:r>
              <a:rPr lang="en-US" dirty="0" smtClean="0"/>
              <a:t>Logistical data</a:t>
            </a:r>
            <a:endParaRPr lang="mk-MK" dirty="0" smtClean="0"/>
          </a:p>
          <a:p>
            <a:r>
              <a:rPr lang="en-US" dirty="0" smtClean="0"/>
              <a:t>Physical data</a:t>
            </a:r>
            <a:endParaRPr lang="mk-MK" dirty="0" smtClean="0"/>
          </a:p>
          <a:p>
            <a:r>
              <a:rPr lang="en-US" dirty="0" smtClean="0"/>
              <a:t>E – framework </a:t>
            </a:r>
            <a:endParaRPr lang="mk-MK" dirty="0" smtClean="0"/>
          </a:p>
          <a:p>
            <a:r>
              <a:rPr lang="en-US" dirty="0" smtClean="0"/>
              <a:t>The Clearing Framework</a:t>
            </a:r>
            <a:endParaRPr lang="mk-MK" dirty="0" smtClean="0"/>
          </a:p>
          <a:p>
            <a:r>
              <a:rPr lang="en-US" dirty="0" smtClean="0"/>
              <a:t>The Legal Framework</a:t>
            </a:r>
            <a:endParaRPr lang="mk-MK"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522913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mk-MK" dirty="0"/>
          </a:p>
        </p:txBody>
      </p:sp>
      <p:sp>
        <p:nvSpPr>
          <p:cNvPr id="3" name="Content Placeholder 2"/>
          <p:cNvSpPr>
            <a:spLocks noGrp="1"/>
          </p:cNvSpPr>
          <p:nvPr>
            <p:ph idx="1"/>
          </p:nvPr>
        </p:nvSpPr>
        <p:spPr>
          <a:xfrm>
            <a:off x="533400" y="1295400"/>
            <a:ext cx="8229600" cy="5181600"/>
          </a:xfrm>
        </p:spPr>
        <p:txBody>
          <a:bodyPr>
            <a:noAutofit/>
          </a:bodyPr>
          <a:lstStyle/>
          <a:p>
            <a:pPr marL="0" indent="0">
              <a:buNone/>
            </a:pPr>
            <a:r>
              <a:rPr lang="en-US" sz="1600" b="1" dirty="0" smtClean="0"/>
              <a:t>About the EPC	</a:t>
            </a:r>
            <a:endParaRPr lang="mk-MK" sz="1600" b="1" dirty="0"/>
          </a:p>
          <a:p>
            <a:r>
              <a:rPr lang="en-US" sz="1600" dirty="0" smtClean="0"/>
              <a:t>The EPC is the decision – making and coordination body of the European banking industry in relation to payments whose declared purpose is to support and promote the creation of SEPA</a:t>
            </a:r>
            <a:endParaRPr lang="mk-MK" sz="1600" dirty="0"/>
          </a:p>
          <a:p>
            <a:r>
              <a:rPr lang="en-US" sz="1600" dirty="0" smtClean="0"/>
              <a:t>The vision for SEPA was formulated in 2002 at the time of the launch of EPC, when some 42 banks, the three European Credit Sector Associations (ECSAs’) and the Euro Banking </a:t>
            </a:r>
            <a:r>
              <a:rPr lang="en-US" sz="1600" dirty="0" err="1" smtClean="0"/>
              <a:t>Assosiation</a:t>
            </a:r>
            <a:r>
              <a:rPr lang="en-US" sz="1600" dirty="0" smtClean="0"/>
              <a:t> (EBA) came together and, after an intensive workshop, release the White Paper (reference [8]) </a:t>
            </a:r>
            <a:r>
              <a:rPr lang="en-US" sz="1600" i="1" dirty="0" smtClean="0"/>
              <a:t>of the </a:t>
            </a:r>
            <a:r>
              <a:rPr lang="en-US" sz="1600" i="1" dirty="0" err="1" smtClean="0"/>
              <a:t>Euroland</a:t>
            </a:r>
            <a:r>
              <a:rPr lang="en-US" sz="1600" i="1" dirty="0" smtClean="0"/>
              <a:t>: Our Single European Payments Area</a:t>
            </a:r>
            <a:endParaRPr lang="mk-MK" sz="1600" dirty="0"/>
          </a:p>
          <a:p>
            <a:r>
              <a:rPr lang="en-US" sz="1600" b="1" i="1" dirty="0" smtClean="0"/>
              <a:t>We share the common vision that </a:t>
            </a:r>
            <a:r>
              <a:rPr lang="en-US" sz="1600" b="1" i="1" dirty="0" err="1" smtClean="0"/>
              <a:t>Euroland</a:t>
            </a:r>
            <a:r>
              <a:rPr lang="en-US" sz="1600" b="1" i="1" dirty="0" smtClean="0"/>
              <a:t> payments are domestic payments</a:t>
            </a:r>
            <a:endParaRPr lang="mk-MK" sz="1600" b="1" i="1" dirty="0"/>
          </a:p>
          <a:p>
            <a:r>
              <a:rPr lang="en-US" sz="1600" i="1" dirty="0" smtClean="0"/>
              <a:t>We join forces to implement this vision for the benefit of European customers, industry and banks accordingly,</a:t>
            </a:r>
            <a:endParaRPr lang="mk-MK" sz="1600" dirty="0"/>
          </a:p>
          <a:p>
            <a:r>
              <a:rPr lang="en-US" sz="1600" i="1" dirty="0" smtClean="0"/>
              <a:t>We launch our Single Payments Area</a:t>
            </a:r>
            <a:endParaRPr lang="mk-MK" sz="1600" dirty="0"/>
          </a:p>
          <a:p>
            <a:r>
              <a:rPr lang="en-US" sz="1600" dirty="0" smtClean="0"/>
              <a:t>Any extension of the geographical scope of SEPA is subject to detailed evaluation by the EPC against criteria for candidate SEPA countries as approved from time to time by the EPC Plenary.</a:t>
            </a:r>
            <a:endParaRPr lang="mk-MK" sz="1600" dirty="0"/>
          </a:p>
          <a:p>
            <a:pPr marL="0" indent="0">
              <a:buNone/>
            </a:pPr>
            <a:endParaRPr lang="mk-MK" sz="1600"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908694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Vision and Objectives</a:t>
            </a:r>
            <a:endParaRPr lang="mk-MK" dirty="0"/>
          </a:p>
        </p:txBody>
      </p:sp>
      <p:sp>
        <p:nvSpPr>
          <p:cNvPr id="3" name="Content Placeholder 2"/>
          <p:cNvSpPr>
            <a:spLocks noGrp="1"/>
          </p:cNvSpPr>
          <p:nvPr>
            <p:ph idx="1"/>
          </p:nvPr>
        </p:nvSpPr>
        <p:spPr/>
        <p:txBody>
          <a:bodyPr>
            <a:normAutofit/>
          </a:bodyPr>
          <a:lstStyle/>
          <a:p>
            <a:pPr marL="0" indent="0">
              <a:buNone/>
            </a:pPr>
            <a:r>
              <a:rPr lang="en-US" dirty="0" smtClean="0"/>
              <a:t>The Scheme provides a set of inter-bank rules, practices and standards which will allow the banking industry in SEPA to offer a direct debit product to Customers. As a result, all core direct debits, whether ‘domestic’ or ‘cross-border’, will be provided on the same essential conditions and modalities throughout SEPA.</a:t>
            </a:r>
            <a:endParaRPr lang="mk-MK"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744136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Corner Model</a:t>
            </a:r>
            <a:endParaRPr lang="mk-MK"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pic>
        <p:nvPicPr>
          <p:cNvPr id="1029"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59077" y="1881981"/>
            <a:ext cx="7425845"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67545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Actors and the connections between them</a:t>
            </a:r>
            <a:endParaRPr lang="mk-MK" dirty="0"/>
          </a:p>
        </p:txBody>
      </p:sp>
      <p:sp>
        <p:nvSpPr>
          <p:cNvPr id="4" name="Footer Placeholder 3"/>
          <p:cNvSpPr>
            <a:spLocks noGrp="1"/>
          </p:cNvSpPr>
          <p:nvPr>
            <p:ph type="ftr" sz="quarter" idx="11"/>
          </p:nvPr>
        </p:nvSpPr>
        <p:spPr>
          <a:xfrm>
            <a:off x="2971800" y="6400800"/>
            <a:ext cx="2895600" cy="365125"/>
          </a:xfrm>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9668" y="2516981"/>
            <a:ext cx="7184664" cy="269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0739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Business and Operational Rules</a:t>
            </a:r>
            <a:br>
              <a:rPr lang="en-US" dirty="0" smtClean="0"/>
            </a:br>
            <a:r>
              <a:rPr lang="en-US" dirty="0" smtClean="0"/>
              <a:t>ADVANTAGES</a:t>
            </a:r>
            <a:endParaRPr lang="mk-MK" dirty="0"/>
          </a:p>
        </p:txBody>
      </p:sp>
      <p:sp>
        <p:nvSpPr>
          <p:cNvPr id="3" name="Content Placeholder 2"/>
          <p:cNvSpPr>
            <a:spLocks noGrp="1"/>
          </p:cNvSpPr>
          <p:nvPr>
            <p:ph idx="1"/>
          </p:nvPr>
        </p:nvSpPr>
        <p:spPr/>
        <p:txBody>
          <a:bodyPr>
            <a:normAutofit fontScale="55000" lnSpcReduction="20000"/>
          </a:bodyPr>
          <a:lstStyle/>
          <a:p>
            <a:pPr marL="0" lvl="0" indent="0">
              <a:buNone/>
            </a:pPr>
            <a:r>
              <a:rPr lang="en-US" b="1" dirty="0" smtClean="0"/>
              <a:t>Creditor</a:t>
            </a:r>
            <a:endParaRPr lang="mk-MK" b="1" dirty="0" smtClean="0"/>
          </a:p>
          <a:p>
            <a:pPr lvl="0"/>
            <a:r>
              <a:rPr lang="en-US" dirty="0" smtClean="0"/>
              <a:t>A simple and cost – efficient way of paying the bills, without any risk of latent payments and consequences of that follow from latent or no payments</a:t>
            </a:r>
            <a:endParaRPr lang="mk-MK" dirty="0"/>
          </a:p>
          <a:p>
            <a:pPr lvl="0"/>
            <a:r>
              <a:rPr lang="en-US" dirty="0" smtClean="0"/>
              <a:t>The possibility to determine the exact date of Collection</a:t>
            </a:r>
            <a:endParaRPr lang="mk-MK" dirty="0"/>
          </a:p>
          <a:p>
            <a:pPr lvl="0"/>
            <a:r>
              <a:rPr lang="en-US" dirty="0" smtClean="0"/>
              <a:t>The security that the payment will be made in the anticipated Flow Time Cycle</a:t>
            </a:r>
            <a:endParaRPr lang="mk-MK" dirty="0"/>
          </a:p>
          <a:p>
            <a:pPr lvl="0"/>
            <a:r>
              <a:rPr lang="en-US" dirty="0" smtClean="0"/>
              <a:t>The possibility to optimize the cash flows and the cash management</a:t>
            </a:r>
            <a:endParaRPr lang="mk-MK" dirty="0"/>
          </a:p>
          <a:p>
            <a:pPr lvl="0"/>
            <a:r>
              <a:rPr lang="en-US" dirty="0" smtClean="0"/>
              <a:t>Direct settlement of the received payments</a:t>
            </a:r>
            <a:endParaRPr lang="mk-MK" dirty="0"/>
          </a:p>
          <a:p>
            <a:pPr lvl="0"/>
            <a:r>
              <a:rPr lang="en-US" dirty="0" smtClean="0"/>
              <a:t>The possibility to automatize the irregular situations such as: Return, Reject, Refund, and Reversal</a:t>
            </a:r>
            <a:endParaRPr lang="mk-MK" dirty="0"/>
          </a:p>
          <a:p>
            <a:pPr lvl="0"/>
            <a:r>
              <a:rPr lang="en-US" dirty="0" smtClean="0"/>
              <a:t>One payment instrument everywhere in SEPA for the Creditors that have a bank account in SEPA</a:t>
            </a:r>
            <a:endParaRPr lang="mk-MK" dirty="0"/>
          </a:p>
          <a:p>
            <a:pPr lvl="0"/>
            <a:r>
              <a:rPr lang="en-US" dirty="0" smtClean="0"/>
              <a:t>The possibility to collect funds for the Debtors through the usage of a single payment instrument</a:t>
            </a:r>
            <a:endParaRPr lang="mk-MK" dirty="0"/>
          </a:p>
          <a:p>
            <a:pPr lvl="0"/>
            <a:r>
              <a:rPr lang="en-US" dirty="0" smtClean="0"/>
              <a:t>The reduction of the administrative costs and the increase of the security as a result of the possibility to use electronic signatures for signing the Mandates, after the electronic signatures become available</a:t>
            </a:r>
            <a:r>
              <a:rPr lang="mk-MK" dirty="0" smtClean="0"/>
              <a:t>.</a:t>
            </a:r>
            <a:endParaRPr lang="mk-MK" dirty="0"/>
          </a:p>
          <a:p>
            <a:pPr marL="0" indent="0">
              <a:buNone/>
            </a:pPr>
            <a:endParaRPr lang="mk-MK"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085329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Business and Operational Rules</a:t>
            </a:r>
            <a:br>
              <a:rPr lang="en-US" dirty="0"/>
            </a:br>
            <a:r>
              <a:rPr lang="en-US" dirty="0"/>
              <a:t>ADVANTAGES</a:t>
            </a:r>
            <a:endParaRPr lang="mk-MK"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b="1" dirty="0" smtClean="0"/>
              <a:t>Debtor</a:t>
            </a:r>
            <a:endParaRPr lang="mk-MK" b="1" dirty="0" smtClean="0"/>
          </a:p>
          <a:p>
            <a:pPr lvl="0"/>
            <a:r>
              <a:rPr lang="en-US" dirty="0" smtClean="0"/>
              <a:t>A simple way of paying the bills, without the risk of a latent payment, and the consequences that follow from latent payments</a:t>
            </a:r>
            <a:endParaRPr lang="mk-MK" dirty="0"/>
          </a:p>
          <a:p>
            <a:pPr lvl="0"/>
            <a:r>
              <a:rPr lang="en-US" dirty="0" smtClean="0"/>
              <a:t>The Debtor is easily accessible for the SEPA – business offers, because the Scheme is unique, trustworthy, payment service for all Creditors in SEPA</a:t>
            </a:r>
            <a:r>
              <a:rPr lang="mk-MK" dirty="0" smtClean="0"/>
              <a:t>.</a:t>
            </a:r>
            <a:endParaRPr lang="mk-MK" dirty="0"/>
          </a:p>
          <a:p>
            <a:pPr lvl="0"/>
            <a:r>
              <a:rPr lang="en-US" dirty="0" smtClean="0"/>
              <a:t>Direct settlement of the dues on the accounts.</a:t>
            </a:r>
            <a:endParaRPr lang="mk-MK" dirty="0"/>
          </a:p>
          <a:p>
            <a:pPr lvl="0"/>
            <a:r>
              <a:rPr lang="en-US" dirty="0" smtClean="0"/>
              <a:t>The possibility to sign a paper Mandate, or to use the entirely electronic Direct Debit, when the electronic signatures become available.</a:t>
            </a:r>
            <a:endParaRPr lang="mk-MK" dirty="0"/>
          </a:p>
          <a:p>
            <a:pPr lvl="0"/>
            <a:r>
              <a:rPr lang="en-US" dirty="0" smtClean="0"/>
              <a:t>Fast and simple procedures for Refunds, which are available in the period of 8 weeks from the date of collection</a:t>
            </a:r>
            <a:r>
              <a:rPr lang="mk-MK" dirty="0" smtClean="0"/>
              <a:t>.</a:t>
            </a:r>
            <a:endParaRPr lang="mk-MK" dirty="0"/>
          </a:p>
        </p:txBody>
      </p:sp>
      <p:sp>
        <p:nvSpPr>
          <p:cNvPr id="4" name="Footer Placeholder 3"/>
          <p:cNvSpPr>
            <a:spLocks noGrp="1"/>
          </p:cNvSpPr>
          <p:nvPr>
            <p:ph type="ftr" sz="quarter" idx="11"/>
          </p:nvPr>
        </p:nvSpPr>
        <p:spPr/>
        <p:txBody>
          <a:bodyPr/>
          <a:lstStyle/>
          <a:p>
            <a:r>
              <a:rPr lang="en-US" dirty="0"/>
              <a:t>KIBS ad Skopje, Macedonian Project of the Direct Debit Scheme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134705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614</TotalTime>
  <Words>2014</Words>
  <Application>Microsoft Office PowerPoint</Application>
  <PresentationFormat>On-screen Show (4:3)</PresentationFormat>
  <Paragraphs>272</Paragraphs>
  <Slides>25</Slides>
  <Notes>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IV-th Conference on Payments and Securities Settlement Systems –NBRM–</vt:lpstr>
      <vt:lpstr>Direct Debit Scheme</vt:lpstr>
      <vt:lpstr>Direct Debit Scheme SEPA Framework</vt:lpstr>
      <vt:lpstr>HISTORY</vt:lpstr>
      <vt:lpstr>Vision and Objectives</vt:lpstr>
      <vt:lpstr>The Four Corner Model</vt:lpstr>
      <vt:lpstr>Actors and the connections between them</vt:lpstr>
      <vt:lpstr>Business and Operational Rules ADVANTAGES</vt:lpstr>
      <vt:lpstr>Business and Operational Rules ADVANTAGES</vt:lpstr>
      <vt:lpstr>Business and Operational Rules ADVANTAGES</vt:lpstr>
      <vt:lpstr>Business and Operational Rules ADVANTAGES - KIBS</vt:lpstr>
      <vt:lpstr>Business Rules</vt:lpstr>
      <vt:lpstr>Logistical data – Data Sets</vt:lpstr>
      <vt:lpstr>PowerPoint Presentation</vt:lpstr>
      <vt:lpstr>Physical Data</vt:lpstr>
      <vt:lpstr>E – Framework </vt:lpstr>
      <vt:lpstr>The Clearing Framework</vt:lpstr>
      <vt:lpstr>Macedonian Project of the Direct Debit Scheme</vt:lpstr>
      <vt:lpstr>Macedonian Project of the Direct Debit Scheme</vt:lpstr>
      <vt:lpstr>Objectives of the Rulebook</vt:lpstr>
      <vt:lpstr>Pilot Testing</vt:lpstr>
      <vt:lpstr>Simulator</vt:lpstr>
      <vt:lpstr>Macedonian Project of the Direct Debit Scheme Implementation – Measures</vt:lpstr>
      <vt:lpstr>PowerPoint Presentation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IV-та Конференција за платни системи и системи за порамнување на хартии од вредност - НБРМ –</dc:title>
  <dc:creator>Никола Паункоски</dc:creator>
  <cp:lastModifiedBy>Марија Симиџиевска</cp:lastModifiedBy>
  <cp:revision>42</cp:revision>
  <dcterms:created xsi:type="dcterms:W3CDTF">2006-08-16T00:00:00Z</dcterms:created>
  <dcterms:modified xsi:type="dcterms:W3CDTF">2011-06-29T10:14:39Z</dcterms:modified>
</cp:coreProperties>
</file>