
<file path=[Content_Types].xml><?xml version="1.0" encoding="utf-8"?>
<Types xmlns="http://schemas.openxmlformats.org/package/2006/content-types">
  <Override PartName="/ppt/slideLayouts/slideLayout3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61" r:id="rId2"/>
    <p:sldId id="326" r:id="rId3"/>
    <p:sldId id="329" r:id="rId4"/>
    <p:sldId id="331" r:id="rId5"/>
    <p:sldId id="335" r:id="rId6"/>
    <p:sldId id="336" r:id="rId7"/>
    <p:sldId id="332" r:id="rId8"/>
    <p:sldId id="333" r:id="rId9"/>
    <p:sldId id="334" r:id="rId10"/>
    <p:sldId id="337" r:id="rId11"/>
    <p:sldId id="338" r:id="rId12"/>
    <p:sldId id="340" r:id="rId13"/>
    <p:sldId id="339" r:id="rId14"/>
    <p:sldId id="341" r:id="rId15"/>
    <p:sldId id="342" r:id="rId16"/>
    <p:sldId id="343" r:id="rId17"/>
    <p:sldId id="344" r:id="rId18"/>
    <p:sldId id="345" r:id="rId1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1" autoAdjust="0"/>
    <p:restoredTop sz="94737" autoAdjust="0"/>
  </p:normalViewPr>
  <p:slideViewPr>
    <p:cSldViewPr>
      <p:cViewPr>
        <p:scale>
          <a:sx n="80" d="100"/>
          <a:sy n="80" d="100"/>
        </p:scale>
        <p:origin x="-870" y="-6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47E5A540-C109-4285-BFE5-98700E8F2CCD}" type="slidenum">
              <a:rPr lang="en-US" smtClean="0"/>
              <a:pPr/>
              <a:t>‹#›</a:t>
            </a:fld>
            <a:endParaRPr lang="en-US"/>
          </a:p>
        </p:txBody>
      </p:sp>
    </p:spTree>
    <p:extLst>
      <p:ext uri="{BB962C8B-B14F-4D97-AF65-F5344CB8AC3E}">
        <p14:creationId xmlns:p14="http://schemas.microsoft.com/office/powerpoint/2010/main" xmlns="" val="158234925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6BDC2E1-5181-42F7-9FBC-8CF0857772B1}" type="slidenum">
              <a:rPr lang="en-US" smtClean="0"/>
              <a:pPr/>
              <a:t>‹#›</a:t>
            </a:fld>
            <a:endParaRPr lang="en-US"/>
          </a:p>
        </p:txBody>
      </p:sp>
    </p:spTree>
    <p:extLst>
      <p:ext uri="{BB962C8B-B14F-4D97-AF65-F5344CB8AC3E}">
        <p14:creationId xmlns:p14="http://schemas.microsoft.com/office/powerpoint/2010/main" xmlns="" val="270809701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34632195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endParaRPr lang="en-US" dirty="0"/>
          </a:p>
        </p:txBody>
      </p:sp>
      <p:sp>
        <p:nvSpPr>
          <p:cNvPr id="3" name="Subtitle 2"/>
          <p:cNvSpPr>
            <a:spLocks noGrp="1"/>
          </p:cNvSpPr>
          <p:nvPr>
            <p:ph type="subTitle" idx="1" hasCustomPrompt="1"/>
          </p:nvPr>
        </p:nvSpPr>
        <p:spPr>
          <a:xfrm>
            <a:off x="1371600" y="5182344"/>
            <a:ext cx="6400800" cy="838944"/>
          </a:xfrm>
        </p:spPr>
        <p:txBody>
          <a:bodyPr>
            <a:normAutofit/>
          </a:bodyPr>
          <a:lstStyle>
            <a:lvl1pPr marL="0" indent="0" algn="ctr">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National Bank of the Republic of Macedonia</a:t>
            </a:r>
            <a:endParaRPr lang="en-US" dirty="0"/>
          </a:p>
        </p:txBody>
      </p:sp>
      <p:sp>
        <p:nvSpPr>
          <p:cNvPr id="4" name="Date Placeholder 3"/>
          <p:cNvSpPr>
            <a:spLocks noGrp="1"/>
          </p:cNvSpPr>
          <p:nvPr>
            <p:ph type="dt" sz="half" idx="10"/>
          </p:nvPr>
        </p:nvSpPr>
        <p:spPr>
          <a:xfrm>
            <a:off x="457200" y="6356351"/>
            <a:ext cx="2133600" cy="287360"/>
          </a:xfrm>
        </p:spPr>
        <p:txBody>
          <a:bodyPr/>
          <a:lstStyle/>
          <a:p>
            <a:fld id="{9ECE8A9D-3DD5-4C58-8E64-80DCCFCA6E7C}"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Number of supervisors</a:t>
            </a:r>
            <a:endParaRPr lang="en-US" dirty="0"/>
          </a:p>
        </p:txBody>
      </p:sp>
      <p:sp>
        <p:nvSpPr>
          <p:cNvPr id="4" name="Date Placeholder 3"/>
          <p:cNvSpPr>
            <a:spLocks noGrp="1"/>
          </p:cNvSpPr>
          <p:nvPr>
            <p:ph type="dt" sz="half" idx="10"/>
          </p:nvPr>
        </p:nvSpPr>
        <p:spPr>
          <a:xfrm>
            <a:off x="457200" y="6356351"/>
            <a:ext cx="2133600" cy="287360"/>
          </a:xfrm>
        </p:spPr>
        <p:txBody>
          <a:bodyPr/>
          <a:lstStyle/>
          <a:p>
            <a:fld id="{040943B2-8033-42BA-9F70-9975905419FE}"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1523394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Years of experience of information systems supervisors</a:t>
            </a:r>
            <a:endParaRPr lang="en-US" dirty="0"/>
          </a:p>
        </p:txBody>
      </p:sp>
      <p:sp>
        <p:nvSpPr>
          <p:cNvPr id="4" name="Date Placeholder 3"/>
          <p:cNvSpPr>
            <a:spLocks noGrp="1"/>
          </p:cNvSpPr>
          <p:nvPr>
            <p:ph type="dt" sz="half" idx="10"/>
          </p:nvPr>
        </p:nvSpPr>
        <p:spPr>
          <a:xfrm>
            <a:off x="457200" y="6356351"/>
            <a:ext cx="2133600" cy="287360"/>
          </a:xfrm>
        </p:spPr>
        <p:txBody>
          <a:bodyPr/>
          <a:lstStyle/>
          <a:p>
            <a:fld id="{350477A7-E307-46CC-8A05-8911945A0628}"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15233949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5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700808"/>
            <a:ext cx="7772400" cy="2232247"/>
          </a:xfrm>
        </p:spPr>
        <p:txBody>
          <a:bodyPr/>
          <a:lstStyle>
            <a:lvl1pPr>
              <a:defRPr/>
            </a:lvl1pPr>
          </a:lstStyle>
          <a:p>
            <a:r>
              <a:rPr lang="en-US" dirty="0" smtClean="0"/>
              <a:t>Large IT system migrations/</a:t>
            </a:r>
            <a:r>
              <a:rPr lang="en-US" dirty="0" err="1" smtClean="0"/>
              <a:t>mergings</a:t>
            </a:r>
            <a:r>
              <a:rPr lang="en-US" dirty="0" smtClean="0"/>
              <a:t> and supervisory approach</a:t>
            </a:r>
            <a:endParaRPr lang="en-US" dirty="0"/>
          </a:p>
        </p:txBody>
      </p:sp>
      <p:sp>
        <p:nvSpPr>
          <p:cNvPr id="4" name="Date Placeholder 3"/>
          <p:cNvSpPr>
            <a:spLocks noGrp="1"/>
          </p:cNvSpPr>
          <p:nvPr>
            <p:ph type="dt" sz="half" idx="10"/>
          </p:nvPr>
        </p:nvSpPr>
        <p:spPr>
          <a:xfrm>
            <a:off x="457200" y="6356351"/>
            <a:ext cx="2133600" cy="287360"/>
          </a:xfrm>
        </p:spPr>
        <p:txBody>
          <a:bodyPr/>
          <a:lstStyle/>
          <a:p>
            <a:fld id="{9B92F94D-CFEA-4A79-A87F-200A2F69FDFB}"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33086325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Methodology for IT supervision of bank merging</a:t>
            </a:r>
            <a:endParaRPr lang="en-US" dirty="0"/>
          </a:p>
        </p:txBody>
      </p:sp>
      <p:sp>
        <p:nvSpPr>
          <p:cNvPr id="4" name="Date Placeholder 3"/>
          <p:cNvSpPr>
            <a:spLocks noGrp="1"/>
          </p:cNvSpPr>
          <p:nvPr>
            <p:ph type="dt" sz="half" idx="10"/>
          </p:nvPr>
        </p:nvSpPr>
        <p:spPr>
          <a:xfrm>
            <a:off x="457200" y="6356351"/>
            <a:ext cx="2133600" cy="287360"/>
          </a:xfrm>
        </p:spPr>
        <p:txBody>
          <a:bodyPr/>
          <a:lstStyle/>
          <a:p>
            <a:fld id="{3FDF34B3-6591-4D2F-B620-BCBDDCF7C69F}"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15233949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The role of supervisors in case of merging of the information systems of the banks</a:t>
            </a:r>
            <a:endParaRPr lang="en-US" dirty="0"/>
          </a:p>
        </p:txBody>
      </p:sp>
      <p:sp>
        <p:nvSpPr>
          <p:cNvPr id="4" name="Date Placeholder 3"/>
          <p:cNvSpPr>
            <a:spLocks noGrp="1"/>
          </p:cNvSpPr>
          <p:nvPr>
            <p:ph type="dt" sz="half" idx="10"/>
          </p:nvPr>
        </p:nvSpPr>
        <p:spPr>
          <a:xfrm>
            <a:off x="457200" y="6356351"/>
            <a:ext cx="2133600" cy="287360"/>
          </a:xfrm>
        </p:spPr>
        <p:txBody>
          <a:bodyPr/>
          <a:lstStyle/>
          <a:p>
            <a:fld id="{C2DA04A8-41D5-42B9-9290-7E426106D827}"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15233949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The major risks that supervisors are focused on during the merging of the information systems</a:t>
            </a:r>
            <a:endParaRPr lang="en-US" dirty="0"/>
          </a:p>
        </p:txBody>
      </p:sp>
      <p:sp>
        <p:nvSpPr>
          <p:cNvPr id="4" name="Date Placeholder 3"/>
          <p:cNvSpPr>
            <a:spLocks noGrp="1"/>
          </p:cNvSpPr>
          <p:nvPr>
            <p:ph type="dt" sz="half" idx="10"/>
          </p:nvPr>
        </p:nvSpPr>
        <p:spPr>
          <a:xfrm>
            <a:off x="457200" y="6356351"/>
            <a:ext cx="2133600" cy="287360"/>
          </a:xfrm>
        </p:spPr>
        <p:txBody>
          <a:bodyPr/>
          <a:lstStyle/>
          <a:p>
            <a:fld id="{F27E1FB2-FB9B-44CB-A3F9-EC40F79B5733}"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15233949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6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During the monitoring of the execution of the bank merging, the supervisors consider the following:</a:t>
            </a:r>
            <a:endParaRPr lang="en-US" dirty="0"/>
          </a:p>
        </p:txBody>
      </p:sp>
      <p:sp>
        <p:nvSpPr>
          <p:cNvPr id="4" name="Date Placeholder 3"/>
          <p:cNvSpPr>
            <a:spLocks noGrp="1"/>
          </p:cNvSpPr>
          <p:nvPr>
            <p:ph type="dt" sz="half" idx="10"/>
          </p:nvPr>
        </p:nvSpPr>
        <p:spPr>
          <a:xfrm>
            <a:off x="457200" y="6356351"/>
            <a:ext cx="2133600" cy="287360"/>
          </a:xfrm>
        </p:spPr>
        <p:txBody>
          <a:bodyPr/>
          <a:lstStyle/>
          <a:p>
            <a:fld id="{5432EBEF-139C-4360-9780-F8D1121B0FD3}"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18372233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7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From the bank merging (including the IT systems) in your country during the last five years:</a:t>
            </a:r>
            <a:endParaRPr lang="en-US" dirty="0"/>
          </a:p>
        </p:txBody>
      </p:sp>
      <p:sp>
        <p:nvSpPr>
          <p:cNvPr id="4" name="Date Placeholder 3"/>
          <p:cNvSpPr>
            <a:spLocks noGrp="1"/>
          </p:cNvSpPr>
          <p:nvPr>
            <p:ph type="dt" sz="half" idx="10"/>
          </p:nvPr>
        </p:nvSpPr>
        <p:spPr>
          <a:xfrm>
            <a:off x="457200" y="6356351"/>
            <a:ext cx="2133600" cy="287360"/>
          </a:xfrm>
        </p:spPr>
        <p:txBody>
          <a:bodyPr/>
          <a:lstStyle/>
          <a:p>
            <a:fld id="{54D685E5-A9AA-427D-B1F4-950D2C1BD0DD}"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18372233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8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Do information systems supervisors analyze reports from external auditor that are related to merging of information systems of the banks?</a:t>
            </a:r>
            <a:endParaRPr lang="en-US" dirty="0"/>
          </a:p>
        </p:txBody>
      </p:sp>
      <p:sp>
        <p:nvSpPr>
          <p:cNvPr id="4" name="Date Placeholder 3"/>
          <p:cNvSpPr>
            <a:spLocks noGrp="1"/>
          </p:cNvSpPr>
          <p:nvPr>
            <p:ph type="dt" sz="half" idx="10"/>
          </p:nvPr>
        </p:nvSpPr>
        <p:spPr>
          <a:xfrm>
            <a:off x="457200" y="6356351"/>
            <a:ext cx="2133600" cy="287360"/>
          </a:xfrm>
        </p:spPr>
        <p:txBody>
          <a:bodyPr/>
          <a:lstStyle/>
          <a:p>
            <a:fld id="{ECB4C9BA-DB06-4EB7-AFFC-2DAE96F614E1}"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18372233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9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Do you have methodology for supervision of new core banking IT system implementation?</a:t>
            </a:r>
            <a:endParaRPr lang="en-US" dirty="0"/>
          </a:p>
        </p:txBody>
      </p:sp>
      <p:sp>
        <p:nvSpPr>
          <p:cNvPr id="4" name="Date Placeholder 3"/>
          <p:cNvSpPr>
            <a:spLocks noGrp="1"/>
          </p:cNvSpPr>
          <p:nvPr>
            <p:ph type="dt" sz="half" idx="10"/>
          </p:nvPr>
        </p:nvSpPr>
        <p:spPr>
          <a:xfrm>
            <a:off x="457200" y="6356351"/>
            <a:ext cx="2133600" cy="287360"/>
          </a:xfrm>
        </p:spPr>
        <p:txBody>
          <a:bodyPr/>
          <a:lstStyle/>
          <a:p>
            <a:fld id="{A013A420-01EB-4364-BF29-36CC9C73C050}"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1837223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lvl1pPr>
          </a:lstStyle>
          <a:p>
            <a:r>
              <a:rPr lang="en-US" dirty="0" smtClean="0"/>
              <a:t>Survey</a:t>
            </a:r>
            <a:endParaRPr lang="en-US" dirty="0"/>
          </a:p>
        </p:txBody>
      </p:sp>
      <p:sp>
        <p:nvSpPr>
          <p:cNvPr id="4" name="Date Placeholder 3"/>
          <p:cNvSpPr>
            <a:spLocks noGrp="1"/>
          </p:cNvSpPr>
          <p:nvPr>
            <p:ph type="dt" sz="half" idx="10"/>
          </p:nvPr>
        </p:nvSpPr>
        <p:spPr>
          <a:xfrm>
            <a:off x="457200" y="6356351"/>
            <a:ext cx="2133600" cy="287360"/>
          </a:xfrm>
        </p:spPr>
        <p:txBody>
          <a:bodyPr/>
          <a:lstStyle/>
          <a:p>
            <a:fld id="{3E856400-300E-4C6E-A75A-3FF41E7BEB10}"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397575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0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What is the role of supervisors in case of merging of the information systems of the banks?</a:t>
            </a:r>
            <a:endParaRPr lang="en-US" dirty="0"/>
          </a:p>
        </p:txBody>
      </p:sp>
      <p:sp>
        <p:nvSpPr>
          <p:cNvPr id="4" name="Date Placeholder 3"/>
          <p:cNvSpPr>
            <a:spLocks noGrp="1"/>
          </p:cNvSpPr>
          <p:nvPr>
            <p:ph type="dt" sz="half" idx="10"/>
          </p:nvPr>
        </p:nvSpPr>
        <p:spPr>
          <a:xfrm>
            <a:off x="457200" y="6356351"/>
            <a:ext cx="2133600" cy="287360"/>
          </a:xfrm>
        </p:spPr>
        <p:txBody>
          <a:bodyPr/>
          <a:lstStyle/>
          <a:p>
            <a:fld id="{7E2F4F7B-63E0-4EDA-BCF4-C9D5D5ECDB20}"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18372233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What is the role of supervisors in case of merging of the information systems of the banks?</a:t>
            </a:r>
            <a:endParaRPr lang="en-US" dirty="0"/>
          </a:p>
        </p:txBody>
      </p:sp>
      <p:sp>
        <p:nvSpPr>
          <p:cNvPr id="4" name="Date Placeholder 3"/>
          <p:cNvSpPr>
            <a:spLocks noGrp="1"/>
          </p:cNvSpPr>
          <p:nvPr>
            <p:ph type="dt" sz="half" idx="10"/>
          </p:nvPr>
        </p:nvSpPr>
        <p:spPr>
          <a:xfrm>
            <a:off x="457200" y="6356351"/>
            <a:ext cx="2133600" cy="287360"/>
          </a:xfrm>
        </p:spPr>
        <p:txBody>
          <a:bodyPr/>
          <a:lstStyle/>
          <a:p>
            <a:fld id="{6C379B1B-8B47-4F46-9A65-D9FA889CBE9E}"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18372233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What is the role of supervisors in case of merging of the information systems of the banks?</a:t>
            </a:r>
            <a:endParaRPr lang="en-US" dirty="0"/>
          </a:p>
        </p:txBody>
      </p:sp>
      <p:sp>
        <p:nvSpPr>
          <p:cNvPr id="4" name="Date Placeholder 3"/>
          <p:cNvSpPr>
            <a:spLocks noGrp="1"/>
          </p:cNvSpPr>
          <p:nvPr>
            <p:ph type="dt" sz="half" idx="10"/>
          </p:nvPr>
        </p:nvSpPr>
        <p:spPr>
          <a:xfrm>
            <a:off x="457200" y="6356351"/>
            <a:ext cx="2133600" cy="287360"/>
          </a:xfrm>
        </p:spPr>
        <p:txBody>
          <a:bodyPr/>
          <a:lstStyle/>
          <a:p>
            <a:fld id="{C79911E4-93A1-464C-88AA-54DA1AEA23E0}"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18372233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3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What is the role of supervisors in case of merging of the information systems of the banks?</a:t>
            </a:r>
            <a:endParaRPr lang="en-US" dirty="0"/>
          </a:p>
        </p:txBody>
      </p:sp>
      <p:sp>
        <p:nvSpPr>
          <p:cNvPr id="4" name="Date Placeholder 3"/>
          <p:cNvSpPr>
            <a:spLocks noGrp="1"/>
          </p:cNvSpPr>
          <p:nvPr>
            <p:ph type="dt" sz="half" idx="10"/>
          </p:nvPr>
        </p:nvSpPr>
        <p:spPr>
          <a:xfrm>
            <a:off x="457200" y="6356351"/>
            <a:ext cx="2133600" cy="287360"/>
          </a:xfrm>
        </p:spPr>
        <p:txBody>
          <a:bodyPr/>
          <a:lstStyle/>
          <a:p>
            <a:fld id="{0F8F7D75-2EE9-4A3A-A903-BA3AFB8E7667}"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18372233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4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Do supervisors demands from internal auditor to take active part in particular project phases?</a:t>
            </a:r>
            <a:endParaRPr lang="en-US" dirty="0"/>
          </a:p>
        </p:txBody>
      </p:sp>
      <p:sp>
        <p:nvSpPr>
          <p:cNvPr id="4" name="Date Placeholder 3"/>
          <p:cNvSpPr>
            <a:spLocks noGrp="1"/>
          </p:cNvSpPr>
          <p:nvPr>
            <p:ph type="dt" sz="half" idx="10"/>
          </p:nvPr>
        </p:nvSpPr>
        <p:spPr>
          <a:xfrm>
            <a:off x="457200" y="6356351"/>
            <a:ext cx="2133600" cy="287360"/>
          </a:xfrm>
        </p:spPr>
        <p:txBody>
          <a:bodyPr/>
          <a:lstStyle/>
          <a:p>
            <a:fld id="{13B1246B-92EB-4FBA-89BD-106D4EE1A6E6}"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18372233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5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Have your banks experienced material operational risk losses which are significantly characterized by causes from merging information systems?</a:t>
            </a:r>
            <a:endParaRPr lang="en-US" dirty="0"/>
          </a:p>
        </p:txBody>
      </p:sp>
      <p:sp>
        <p:nvSpPr>
          <p:cNvPr id="4" name="Date Placeholder 3"/>
          <p:cNvSpPr>
            <a:spLocks noGrp="1"/>
          </p:cNvSpPr>
          <p:nvPr>
            <p:ph type="dt" sz="half" idx="10"/>
          </p:nvPr>
        </p:nvSpPr>
        <p:spPr>
          <a:xfrm>
            <a:off x="457200" y="6356351"/>
            <a:ext cx="2133600" cy="287360"/>
          </a:xfrm>
        </p:spPr>
        <p:txBody>
          <a:bodyPr/>
          <a:lstStyle/>
          <a:p>
            <a:fld id="{14D1F0A6-338C-4EEC-B2F5-8BE5AAEEFE52}"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183722336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356351"/>
            <a:ext cx="2133600" cy="287360"/>
          </a:xfrm>
        </p:spPr>
        <p:txBody>
          <a:bodyPr/>
          <a:lstStyle/>
          <a:p>
            <a:fld id="{77608613-70E9-47FA-9A1E-E1389F781FAE}"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30077449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6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700808"/>
            <a:ext cx="7772400" cy="2232247"/>
          </a:xfrm>
        </p:spPr>
        <p:txBody>
          <a:bodyPr/>
          <a:lstStyle>
            <a:lvl1pPr>
              <a:defRPr/>
            </a:lvl1pPr>
          </a:lstStyle>
          <a:p>
            <a:r>
              <a:rPr lang="en-US" dirty="0" smtClean="0"/>
              <a:t>New core IT system implementation and supervisory approach</a:t>
            </a:r>
            <a:endParaRPr lang="en-US" dirty="0"/>
          </a:p>
        </p:txBody>
      </p:sp>
      <p:sp>
        <p:nvSpPr>
          <p:cNvPr id="4" name="Date Placeholder 3"/>
          <p:cNvSpPr>
            <a:spLocks noGrp="1"/>
          </p:cNvSpPr>
          <p:nvPr>
            <p:ph type="dt" sz="half" idx="10"/>
          </p:nvPr>
        </p:nvSpPr>
        <p:spPr>
          <a:xfrm>
            <a:off x="457200" y="6356351"/>
            <a:ext cx="2133600" cy="287360"/>
          </a:xfrm>
        </p:spPr>
        <p:txBody>
          <a:bodyPr/>
          <a:lstStyle/>
          <a:p>
            <a:fld id="{5A4698DB-0547-4E6E-A0FA-1ED6AF2879F5}"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175308588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7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Methodology for supervision of new core banking IT system implementation</a:t>
            </a:r>
            <a:endParaRPr lang="en-US" dirty="0"/>
          </a:p>
        </p:txBody>
      </p:sp>
      <p:sp>
        <p:nvSpPr>
          <p:cNvPr id="4" name="Date Placeholder 3"/>
          <p:cNvSpPr>
            <a:spLocks noGrp="1"/>
          </p:cNvSpPr>
          <p:nvPr>
            <p:ph type="dt" sz="half" idx="10"/>
          </p:nvPr>
        </p:nvSpPr>
        <p:spPr>
          <a:xfrm>
            <a:off x="457200" y="6356351"/>
            <a:ext cx="2133600" cy="287360"/>
          </a:xfrm>
        </p:spPr>
        <p:txBody>
          <a:bodyPr/>
          <a:lstStyle/>
          <a:p>
            <a:fld id="{A05A3649-3F0A-4EDA-B47B-B2484C3B115E}"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31391572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8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The major risks that supervisors should be focused on during the new IT systems implementation at commercial banks</a:t>
            </a:r>
            <a:endParaRPr lang="en-US" dirty="0"/>
          </a:p>
        </p:txBody>
      </p:sp>
      <p:sp>
        <p:nvSpPr>
          <p:cNvPr id="4" name="Date Placeholder 3"/>
          <p:cNvSpPr>
            <a:spLocks noGrp="1"/>
          </p:cNvSpPr>
          <p:nvPr>
            <p:ph type="dt" sz="half" idx="10"/>
          </p:nvPr>
        </p:nvSpPr>
        <p:spPr>
          <a:xfrm>
            <a:off x="457200" y="6356351"/>
            <a:ext cx="2133600" cy="287360"/>
          </a:xfrm>
        </p:spPr>
        <p:txBody>
          <a:bodyPr/>
          <a:lstStyle/>
          <a:p>
            <a:fld id="{2FC5E1D4-BB9E-4470-B94B-DD1534765F2B}"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3025078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356351"/>
            <a:ext cx="2133600" cy="287360"/>
          </a:xfrm>
        </p:spPr>
        <p:txBody>
          <a:bodyPr/>
          <a:lstStyle/>
          <a:p>
            <a:fld id="{D242E98C-C882-4B57-9B90-264254F93FBE}"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
        <p:nvSpPr>
          <p:cNvPr id="7" name="Title 1"/>
          <p:cNvSpPr txBox="1">
            <a:spLocks/>
          </p:cNvSpPr>
          <p:nvPr userDrawn="1"/>
        </p:nvSpPr>
        <p:spPr>
          <a:xfrm>
            <a:off x="683568" y="836712"/>
            <a:ext cx="7992888" cy="136815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2800" kern="1200" baseline="0">
                <a:solidFill>
                  <a:schemeClr val="tx1"/>
                </a:solidFill>
                <a:latin typeface="+mj-lt"/>
                <a:ea typeface="+mj-ea"/>
                <a:cs typeface="+mj-cs"/>
              </a:defRPr>
            </a:lvl1pPr>
          </a:lstStyle>
          <a:p>
            <a:r>
              <a:rPr lang="en-US" dirty="0" smtClean="0"/>
              <a:t>Number of licensed</a:t>
            </a:r>
            <a:r>
              <a:rPr lang="en-US" baseline="0" dirty="0" smtClean="0"/>
              <a:t> banks</a:t>
            </a:r>
            <a:endParaRPr lang="en-US" dirty="0"/>
          </a:p>
        </p:txBody>
      </p:sp>
    </p:spTree>
    <p:extLst>
      <p:ext uri="{BB962C8B-B14F-4D97-AF65-F5344CB8AC3E}">
        <p14:creationId xmlns:p14="http://schemas.microsoft.com/office/powerpoint/2010/main" xmlns="" val="9683970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9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During the monitoring of the execution of the new core banking IT system implementation, the supervisors consider the following:</a:t>
            </a:r>
            <a:endParaRPr lang="en-US" dirty="0"/>
          </a:p>
        </p:txBody>
      </p:sp>
      <p:sp>
        <p:nvSpPr>
          <p:cNvPr id="4" name="Date Placeholder 3"/>
          <p:cNvSpPr>
            <a:spLocks noGrp="1"/>
          </p:cNvSpPr>
          <p:nvPr>
            <p:ph type="dt" sz="half" idx="10"/>
          </p:nvPr>
        </p:nvSpPr>
        <p:spPr>
          <a:xfrm>
            <a:off x="457200" y="6356351"/>
            <a:ext cx="2133600" cy="287360"/>
          </a:xfrm>
        </p:spPr>
        <p:txBody>
          <a:bodyPr/>
          <a:lstStyle/>
          <a:p>
            <a:fld id="{3A7A76B9-476E-408B-8173-D76FFCE50A82}"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40295950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0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During the monitoring of the execution of the bank merging, the supervisors consider the following:</a:t>
            </a:r>
            <a:endParaRPr lang="en-US" dirty="0"/>
          </a:p>
        </p:txBody>
      </p:sp>
      <p:sp>
        <p:nvSpPr>
          <p:cNvPr id="4" name="Date Placeholder 3"/>
          <p:cNvSpPr>
            <a:spLocks noGrp="1"/>
          </p:cNvSpPr>
          <p:nvPr>
            <p:ph type="dt" sz="half" idx="10"/>
          </p:nvPr>
        </p:nvSpPr>
        <p:spPr>
          <a:xfrm>
            <a:off x="457200" y="6356351"/>
            <a:ext cx="2133600" cy="287360"/>
          </a:xfrm>
        </p:spPr>
        <p:txBody>
          <a:bodyPr/>
          <a:lstStyle/>
          <a:p>
            <a:fld id="{D59D9D12-B73A-4621-89E0-BB03C8735A0D}"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257692111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From the bank merging (including the IT systems) in your country during the last five years:</a:t>
            </a:r>
            <a:endParaRPr lang="en-US" dirty="0"/>
          </a:p>
        </p:txBody>
      </p:sp>
      <p:sp>
        <p:nvSpPr>
          <p:cNvPr id="4" name="Date Placeholder 3"/>
          <p:cNvSpPr>
            <a:spLocks noGrp="1"/>
          </p:cNvSpPr>
          <p:nvPr>
            <p:ph type="dt" sz="half" idx="10"/>
          </p:nvPr>
        </p:nvSpPr>
        <p:spPr>
          <a:xfrm>
            <a:off x="457200" y="6356351"/>
            <a:ext cx="2133600" cy="287360"/>
          </a:xfrm>
        </p:spPr>
        <p:txBody>
          <a:bodyPr/>
          <a:lstStyle/>
          <a:p>
            <a:fld id="{CBC42EE1-99B6-4F32-A748-5066ACCA730D}"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240669943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Do information systems supervisors analyze reports from external auditor that are related to merging of information systems of the banks?</a:t>
            </a:r>
            <a:endParaRPr lang="en-US" dirty="0"/>
          </a:p>
        </p:txBody>
      </p:sp>
      <p:sp>
        <p:nvSpPr>
          <p:cNvPr id="4" name="Date Placeholder 3"/>
          <p:cNvSpPr>
            <a:spLocks noGrp="1"/>
          </p:cNvSpPr>
          <p:nvPr>
            <p:ph type="dt" sz="half" idx="10"/>
          </p:nvPr>
        </p:nvSpPr>
        <p:spPr>
          <a:xfrm>
            <a:off x="457200" y="6356351"/>
            <a:ext cx="2133600" cy="287360"/>
          </a:xfrm>
        </p:spPr>
        <p:txBody>
          <a:bodyPr/>
          <a:lstStyle/>
          <a:p>
            <a:fld id="{051001A6-DCDA-43C7-B21E-7E939799F581}"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140110277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33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Do you have methodology for supervision of new core banking IT system implementation?</a:t>
            </a:r>
            <a:endParaRPr lang="en-US" dirty="0"/>
          </a:p>
        </p:txBody>
      </p:sp>
      <p:sp>
        <p:nvSpPr>
          <p:cNvPr id="4" name="Date Placeholder 3"/>
          <p:cNvSpPr>
            <a:spLocks noGrp="1"/>
          </p:cNvSpPr>
          <p:nvPr>
            <p:ph type="dt" sz="half" idx="10"/>
          </p:nvPr>
        </p:nvSpPr>
        <p:spPr>
          <a:xfrm>
            <a:off x="457200" y="6356351"/>
            <a:ext cx="2133600" cy="287360"/>
          </a:xfrm>
        </p:spPr>
        <p:txBody>
          <a:bodyPr/>
          <a:lstStyle/>
          <a:p>
            <a:fld id="{97ACC24D-390A-4862-8D10-3CB3F49FEDCA}"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10454286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34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The main reason for change of the core banking IT systems</a:t>
            </a:r>
            <a:endParaRPr lang="en-US" dirty="0"/>
          </a:p>
        </p:txBody>
      </p:sp>
      <p:sp>
        <p:nvSpPr>
          <p:cNvPr id="4" name="Date Placeholder 3"/>
          <p:cNvSpPr>
            <a:spLocks noGrp="1"/>
          </p:cNvSpPr>
          <p:nvPr>
            <p:ph type="dt" sz="half" idx="10"/>
          </p:nvPr>
        </p:nvSpPr>
        <p:spPr>
          <a:xfrm>
            <a:off x="457200" y="6356351"/>
            <a:ext cx="2133600" cy="287360"/>
          </a:xfrm>
        </p:spPr>
        <p:txBody>
          <a:bodyPr/>
          <a:lstStyle/>
          <a:p>
            <a:fld id="{0828FA65-0A2F-43C6-A2DB-414A9944909F}"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389211102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5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Do supervisors demands from external auditors of the bank to check integrity of the banking data after the new IT system implementation?</a:t>
            </a:r>
            <a:endParaRPr lang="en-US" dirty="0"/>
          </a:p>
        </p:txBody>
      </p:sp>
      <p:sp>
        <p:nvSpPr>
          <p:cNvPr id="4" name="Date Placeholder 3"/>
          <p:cNvSpPr>
            <a:spLocks noGrp="1"/>
          </p:cNvSpPr>
          <p:nvPr>
            <p:ph type="dt" sz="half" idx="10"/>
          </p:nvPr>
        </p:nvSpPr>
        <p:spPr>
          <a:xfrm>
            <a:off x="457200" y="6356351"/>
            <a:ext cx="2133600" cy="287360"/>
          </a:xfrm>
        </p:spPr>
        <p:txBody>
          <a:bodyPr/>
          <a:lstStyle/>
          <a:p>
            <a:fld id="{58CC0E4A-FDF7-4640-9230-536A06508C6C}"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68841418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6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Do supervisors demands from internal auditor to take active part in particular project phases?</a:t>
            </a:r>
            <a:endParaRPr lang="en-US" dirty="0"/>
          </a:p>
        </p:txBody>
      </p:sp>
      <p:sp>
        <p:nvSpPr>
          <p:cNvPr id="4" name="Date Placeholder 3"/>
          <p:cNvSpPr>
            <a:spLocks noGrp="1"/>
          </p:cNvSpPr>
          <p:nvPr>
            <p:ph type="dt" sz="half" idx="10"/>
          </p:nvPr>
        </p:nvSpPr>
        <p:spPr>
          <a:xfrm>
            <a:off x="457200" y="6356351"/>
            <a:ext cx="2133600" cy="287360"/>
          </a:xfrm>
        </p:spPr>
        <p:txBody>
          <a:bodyPr/>
          <a:lstStyle/>
          <a:p>
            <a:fld id="{2269ABCD-EBAE-42C8-9E56-A9329C9F7537}"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240224957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7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Have your banks experienced material operational risk losses which are significantly characterized by causes from implementation of new IT system?</a:t>
            </a:r>
            <a:endParaRPr lang="en-US" dirty="0"/>
          </a:p>
        </p:txBody>
      </p:sp>
      <p:sp>
        <p:nvSpPr>
          <p:cNvPr id="4" name="Date Placeholder 3"/>
          <p:cNvSpPr>
            <a:spLocks noGrp="1"/>
          </p:cNvSpPr>
          <p:nvPr>
            <p:ph type="dt" sz="half" idx="10"/>
          </p:nvPr>
        </p:nvSpPr>
        <p:spPr>
          <a:xfrm>
            <a:off x="457200" y="6356351"/>
            <a:ext cx="2133600" cy="287360"/>
          </a:xfrm>
        </p:spPr>
        <p:txBody>
          <a:bodyPr/>
          <a:lstStyle/>
          <a:p>
            <a:fld id="{6B4ACA9B-760F-4226-93AF-44A3EC06FA21}"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342663789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4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700808"/>
            <a:ext cx="7772400" cy="2232247"/>
          </a:xfrm>
        </p:spPr>
        <p:txBody>
          <a:bodyPr/>
          <a:lstStyle>
            <a:lvl1pPr>
              <a:defRPr/>
            </a:lvl1pPr>
          </a:lstStyle>
          <a:p>
            <a:r>
              <a:rPr lang="en-US" dirty="0" smtClean="0"/>
              <a:t>Other IT supervision questions</a:t>
            </a:r>
            <a:endParaRPr lang="en-US" dirty="0"/>
          </a:p>
        </p:txBody>
      </p:sp>
      <p:sp>
        <p:nvSpPr>
          <p:cNvPr id="4" name="Date Placeholder 3"/>
          <p:cNvSpPr>
            <a:spLocks noGrp="1"/>
          </p:cNvSpPr>
          <p:nvPr>
            <p:ph type="dt" sz="half" idx="10"/>
          </p:nvPr>
        </p:nvSpPr>
        <p:spPr>
          <a:xfrm>
            <a:off x="457200" y="6356351"/>
            <a:ext cx="2133600" cy="287360"/>
          </a:xfrm>
        </p:spPr>
        <p:txBody>
          <a:bodyPr/>
          <a:lstStyle/>
          <a:p>
            <a:fld id="{275B87DF-467B-45AD-8470-CA4962B539A2}"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2949728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Number of new core banking IT System implementations in the last five years period</a:t>
            </a:r>
            <a:endParaRPr lang="en-US" dirty="0"/>
          </a:p>
        </p:txBody>
      </p:sp>
      <p:sp>
        <p:nvSpPr>
          <p:cNvPr id="4" name="Date Placeholder 3"/>
          <p:cNvSpPr>
            <a:spLocks noGrp="1"/>
          </p:cNvSpPr>
          <p:nvPr>
            <p:ph type="dt" sz="half" idx="10"/>
          </p:nvPr>
        </p:nvSpPr>
        <p:spPr>
          <a:xfrm>
            <a:off x="457200" y="6356351"/>
            <a:ext cx="2133600" cy="287360"/>
          </a:xfrm>
        </p:spPr>
        <p:txBody>
          <a:bodyPr/>
          <a:lstStyle/>
          <a:p>
            <a:fld id="{784576F2-7DB5-433A-81B9-EA0602EC1069}"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300774492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8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Are there any IT regulatory demands for outsourcing of core banking financial activities to outsource company in your country?</a:t>
            </a:r>
            <a:endParaRPr lang="en-US" dirty="0"/>
          </a:p>
        </p:txBody>
      </p:sp>
      <p:sp>
        <p:nvSpPr>
          <p:cNvPr id="4" name="Date Placeholder 3"/>
          <p:cNvSpPr>
            <a:spLocks noGrp="1"/>
          </p:cNvSpPr>
          <p:nvPr>
            <p:ph type="dt" sz="half" idx="10"/>
          </p:nvPr>
        </p:nvSpPr>
        <p:spPr>
          <a:xfrm>
            <a:off x="457200" y="6356351"/>
            <a:ext cx="2133600" cy="287360"/>
          </a:xfrm>
        </p:spPr>
        <p:txBody>
          <a:bodyPr/>
          <a:lstStyle/>
          <a:p>
            <a:fld id="{2FC4D950-C84A-4968-A576-F8D37317EF37}"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295775331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9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Are there any large data centers that are </a:t>
            </a:r>
            <a:r>
              <a:rPr lang="en-US" dirty="0" err="1" smtClean="0"/>
              <a:t>proccesing</a:t>
            </a:r>
            <a:r>
              <a:rPr lang="en-US" dirty="0" smtClean="0"/>
              <a:t> core financial activities for members of the group of the largest bank outside of the country?</a:t>
            </a:r>
            <a:endParaRPr lang="en-US" dirty="0"/>
          </a:p>
        </p:txBody>
      </p:sp>
      <p:sp>
        <p:nvSpPr>
          <p:cNvPr id="4" name="Date Placeholder 3"/>
          <p:cNvSpPr>
            <a:spLocks noGrp="1"/>
          </p:cNvSpPr>
          <p:nvPr>
            <p:ph type="dt" sz="half" idx="10"/>
          </p:nvPr>
        </p:nvSpPr>
        <p:spPr>
          <a:xfrm>
            <a:off x="457200" y="6356351"/>
            <a:ext cx="2133600" cy="287360"/>
          </a:xfrm>
        </p:spPr>
        <p:txBody>
          <a:bodyPr/>
          <a:lstStyle/>
          <a:p>
            <a:fld id="{A5362382-86AF-4279-9CD4-4EC611902852}"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96360620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40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Do you have any supervisory activities performed with coordination of host supervisory authority outside of your country?</a:t>
            </a:r>
            <a:endParaRPr lang="en-US" dirty="0"/>
          </a:p>
        </p:txBody>
      </p:sp>
      <p:sp>
        <p:nvSpPr>
          <p:cNvPr id="4" name="Date Placeholder 3"/>
          <p:cNvSpPr>
            <a:spLocks noGrp="1"/>
          </p:cNvSpPr>
          <p:nvPr>
            <p:ph type="dt" sz="half" idx="10"/>
          </p:nvPr>
        </p:nvSpPr>
        <p:spPr>
          <a:xfrm>
            <a:off x="457200" y="6356351"/>
            <a:ext cx="2133600" cy="287360"/>
          </a:xfrm>
        </p:spPr>
        <p:txBody>
          <a:bodyPr/>
          <a:lstStyle/>
          <a:p>
            <a:fld id="{AE258D7E-E8B0-4C44-9D25-633620F87FF4}"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884273230"/>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203878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Number of bank mergers in the last five years period</a:t>
            </a:r>
            <a:endParaRPr lang="en-US" dirty="0"/>
          </a:p>
        </p:txBody>
      </p:sp>
      <p:sp>
        <p:nvSpPr>
          <p:cNvPr id="4" name="Date Placeholder 3"/>
          <p:cNvSpPr>
            <a:spLocks noGrp="1"/>
          </p:cNvSpPr>
          <p:nvPr>
            <p:ph type="dt" sz="half" idx="10"/>
          </p:nvPr>
        </p:nvSpPr>
        <p:spPr>
          <a:xfrm>
            <a:off x="457200" y="6356351"/>
            <a:ext cx="2133600" cy="287360"/>
          </a:xfrm>
        </p:spPr>
        <p:txBody>
          <a:bodyPr/>
          <a:lstStyle/>
          <a:p>
            <a:fld id="{560B54D5-4EBF-4A72-8935-8B3FF05E0753}"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3963212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4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lvl1pPr>
          </a:lstStyle>
          <a:p>
            <a:r>
              <a:rPr lang="en-US" dirty="0" smtClean="0"/>
              <a:t>General information on information systems supervision</a:t>
            </a:r>
            <a:endParaRPr lang="en-US" dirty="0"/>
          </a:p>
        </p:txBody>
      </p:sp>
      <p:sp>
        <p:nvSpPr>
          <p:cNvPr id="4" name="Date Placeholder 3"/>
          <p:cNvSpPr>
            <a:spLocks noGrp="1"/>
          </p:cNvSpPr>
          <p:nvPr>
            <p:ph type="dt" sz="half" idx="10"/>
          </p:nvPr>
        </p:nvSpPr>
        <p:spPr>
          <a:xfrm>
            <a:off x="457200" y="6356351"/>
            <a:ext cx="2133600" cy="287360"/>
          </a:xfrm>
        </p:spPr>
        <p:txBody>
          <a:bodyPr/>
          <a:lstStyle/>
          <a:p>
            <a:fld id="{92BBA239-EE2E-4018-8C90-3864546C205F}"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888717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How long institutions perform information system supervision (in years)</a:t>
            </a:r>
            <a:endParaRPr lang="en-US" dirty="0"/>
          </a:p>
        </p:txBody>
      </p:sp>
      <p:sp>
        <p:nvSpPr>
          <p:cNvPr id="4" name="Date Placeholder 3"/>
          <p:cNvSpPr>
            <a:spLocks noGrp="1"/>
          </p:cNvSpPr>
          <p:nvPr>
            <p:ph type="dt" sz="half" idx="10"/>
          </p:nvPr>
        </p:nvSpPr>
        <p:spPr>
          <a:xfrm>
            <a:off x="457200" y="6356351"/>
            <a:ext cx="2133600" cy="287360"/>
          </a:xfrm>
        </p:spPr>
        <p:txBody>
          <a:bodyPr/>
          <a:lstStyle/>
          <a:p>
            <a:fld id="{19AD23AC-840D-4054-8C30-6272A82874C5}"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1523394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Is there a separate organizational unit responsible for IS supervision</a:t>
            </a:r>
            <a:endParaRPr lang="en-US" dirty="0"/>
          </a:p>
        </p:txBody>
      </p:sp>
      <p:sp>
        <p:nvSpPr>
          <p:cNvPr id="4" name="Date Placeholder 3"/>
          <p:cNvSpPr>
            <a:spLocks noGrp="1"/>
          </p:cNvSpPr>
          <p:nvPr>
            <p:ph type="dt" sz="half" idx="10"/>
          </p:nvPr>
        </p:nvSpPr>
        <p:spPr>
          <a:xfrm>
            <a:off x="457200" y="6356351"/>
            <a:ext cx="2133600" cy="287360"/>
          </a:xfrm>
        </p:spPr>
        <p:txBody>
          <a:bodyPr/>
          <a:lstStyle/>
          <a:p>
            <a:fld id="{059BEA8D-7854-488A-990E-F31B36DE5FEB}"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1523394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836712"/>
            <a:ext cx="7992888" cy="1368152"/>
          </a:xfrm>
        </p:spPr>
        <p:txBody>
          <a:bodyPr>
            <a:normAutofit/>
          </a:bodyPr>
          <a:lstStyle>
            <a:lvl1pPr>
              <a:defRPr sz="2800" baseline="0"/>
            </a:lvl1pPr>
          </a:lstStyle>
          <a:p>
            <a:r>
              <a:rPr lang="en-US" dirty="0" smtClean="0"/>
              <a:t>Are there dedicated supervisors that perform only (or primarily) supervision of information systems in banks</a:t>
            </a:r>
            <a:endParaRPr lang="en-US" dirty="0"/>
          </a:p>
        </p:txBody>
      </p:sp>
      <p:sp>
        <p:nvSpPr>
          <p:cNvPr id="4" name="Date Placeholder 3"/>
          <p:cNvSpPr>
            <a:spLocks noGrp="1"/>
          </p:cNvSpPr>
          <p:nvPr>
            <p:ph type="dt" sz="half" idx="10"/>
          </p:nvPr>
        </p:nvSpPr>
        <p:spPr>
          <a:xfrm>
            <a:off x="457200" y="6356351"/>
            <a:ext cx="2133600" cy="287360"/>
          </a:xfrm>
        </p:spPr>
        <p:txBody>
          <a:bodyPr/>
          <a:lstStyle/>
          <a:p>
            <a:fld id="{D4E89BEA-BDA8-4F12-8F55-8836BF57184B}" type="datetime1">
              <a:rPr lang="en-US" smtClean="0"/>
              <a:pPr/>
              <a:t>26.06.2013</a:t>
            </a:fld>
            <a:endParaRPr lang="en-US"/>
          </a:p>
        </p:txBody>
      </p:sp>
      <p:sp>
        <p:nvSpPr>
          <p:cNvPr id="5" name="Footer Placeholder 4"/>
          <p:cNvSpPr>
            <a:spLocks noGrp="1"/>
          </p:cNvSpPr>
          <p:nvPr>
            <p:ph type="ftr" sz="quarter" idx="11"/>
          </p:nvPr>
        </p:nvSpPr>
        <p:spPr>
          <a:xfrm>
            <a:off x="3124200" y="6356351"/>
            <a:ext cx="2895600" cy="287360"/>
          </a:xfrm>
        </p:spPr>
        <p:txBody>
          <a:bodyPr/>
          <a:lstStyle/>
          <a:p>
            <a:endParaRPr lang="en-US"/>
          </a:p>
        </p:txBody>
      </p:sp>
      <p:sp>
        <p:nvSpPr>
          <p:cNvPr id="6" name="Slide Number Placeholder 5"/>
          <p:cNvSpPr>
            <a:spLocks noGrp="1"/>
          </p:cNvSpPr>
          <p:nvPr>
            <p:ph type="sldNum" sz="quarter" idx="12"/>
          </p:nvPr>
        </p:nvSpPr>
        <p:spPr>
          <a:xfrm>
            <a:off x="6553200" y="6356351"/>
            <a:ext cx="2133600" cy="287360"/>
          </a:xfrm>
        </p:spPr>
        <p:txBody>
          <a:bodyPr/>
          <a:lstStyle/>
          <a:p>
            <a:fld id="{78EB67D0-179C-40BC-9F04-36C429824153}" type="slidenum">
              <a:rPr lang="en-US" smtClean="0"/>
              <a:pPr/>
              <a:t>‹#›</a:t>
            </a:fld>
            <a:endParaRPr lang="en-US"/>
          </a:p>
        </p:txBody>
      </p:sp>
    </p:spTree>
    <p:extLst>
      <p:ext uri="{BB962C8B-B14F-4D97-AF65-F5344CB8AC3E}">
        <p14:creationId xmlns:p14="http://schemas.microsoft.com/office/powerpoint/2010/main" xmlns="" val="1523394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28596" y="1000108"/>
            <a:ext cx="8229600" cy="6318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85926"/>
            <a:ext cx="8229600" cy="43402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1"/>
            <a:ext cx="2133600" cy="287360"/>
          </a:xfrm>
          <a:prstGeom prst="rect">
            <a:avLst/>
          </a:prstGeom>
        </p:spPr>
        <p:txBody>
          <a:bodyPr vert="horz" lIns="91440" tIns="45720" rIns="91440" bIns="45720" rtlCol="0" anchor="ctr"/>
          <a:lstStyle>
            <a:lvl1pPr algn="l">
              <a:defRPr sz="1200">
                <a:solidFill>
                  <a:schemeClr val="tx1">
                    <a:tint val="75000"/>
                  </a:schemeClr>
                </a:solidFill>
              </a:defRPr>
            </a:lvl1pPr>
          </a:lstStyle>
          <a:p>
            <a:fld id="{8FF77BA3-E4A2-4365-939B-E0A2990C2972}" type="datetime1">
              <a:rPr lang="en-US" smtClean="0"/>
              <a:pPr/>
              <a:t>26.06.2013</a:t>
            </a:fld>
            <a:endParaRPr lang="en-US"/>
          </a:p>
        </p:txBody>
      </p:sp>
      <p:sp>
        <p:nvSpPr>
          <p:cNvPr id="5" name="Footer Placeholder 4"/>
          <p:cNvSpPr>
            <a:spLocks noGrp="1"/>
          </p:cNvSpPr>
          <p:nvPr>
            <p:ph type="ftr" sz="quarter" idx="3"/>
          </p:nvPr>
        </p:nvSpPr>
        <p:spPr>
          <a:xfrm>
            <a:off x="3124200" y="6356351"/>
            <a:ext cx="2895600" cy="28736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287360"/>
          </a:xfrm>
          <a:prstGeom prst="rect">
            <a:avLst/>
          </a:prstGeom>
        </p:spPr>
        <p:txBody>
          <a:bodyPr vert="horz" lIns="91440" tIns="45720" rIns="91440" bIns="45720" rtlCol="0" anchor="ctr"/>
          <a:lstStyle>
            <a:lvl1pPr algn="r">
              <a:defRPr sz="1200">
                <a:solidFill>
                  <a:schemeClr val="tx1">
                    <a:tint val="75000"/>
                  </a:schemeClr>
                </a:solidFill>
              </a:defRPr>
            </a:lvl1pPr>
          </a:lstStyle>
          <a:p>
            <a:fld id="{78EB67D0-179C-40BC-9F04-36C429824153}" type="slidenum">
              <a:rPr lang="en-US" smtClean="0"/>
              <a:pPr/>
              <a:t>‹#›</a:t>
            </a:fld>
            <a:endParaRPr lang="en-US"/>
          </a:p>
        </p:txBody>
      </p:sp>
      <p:pic>
        <p:nvPicPr>
          <p:cNvPr id="11" name="Picture 10" descr="bottom-MK.jpg"/>
          <p:cNvPicPr>
            <a:picLocks noChangeAspect="1"/>
          </p:cNvPicPr>
          <p:nvPr/>
        </p:nvPicPr>
        <p:blipFill>
          <a:blip r:embed="rId45" cstate="print"/>
          <a:stretch>
            <a:fillRect/>
          </a:stretch>
        </p:blipFill>
        <p:spPr>
          <a:xfrm>
            <a:off x="0" y="6694714"/>
            <a:ext cx="9144000" cy="163286"/>
          </a:xfrm>
          <a:prstGeom prst="rect">
            <a:avLst/>
          </a:prstGeom>
        </p:spPr>
      </p:pic>
      <p:pic>
        <p:nvPicPr>
          <p:cNvPr id="13" name="Picture 12" descr="Top-ENG.jpg"/>
          <p:cNvPicPr>
            <a:picLocks noChangeAspect="1"/>
          </p:cNvPicPr>
          <p:nvPr/>
        </p:nvPicPr>
        <p:blipFill>
          <a:blip r:embed="rId46" cstate="print"/>
          <a:stretch>
            <a:fillRect/>
          </a:stretch>
        </p:blipFill>
        <p:spPr>
          <a:xfrm>
            <a:off x="0" y="0"/>
            <a:ext cx="9144000" cy="832757"/>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72" r:id="rId2"/>
    <p:sldLayoutId id="2147483673" r:id="rId3"/>
    <p:sldLayoutId id="2147483674" r:id="rId4"/>
    <p:sldLayoutId id="2147483676" r:id="rId5"/>
    <p:sldLayoutId id="2147483685" r:id="rId6"/>
    <p:sldLayoutId id="2147483677" r:id="rId7"/>
    <p:sldLayoutId id="2147483678" r:id="rId8"/>
    <p:sldLayoutId id="2147483681" r:id="rId9"/>
    <p:sldLayoutId id="2147483680" r:id="rId10"/>
    <p:sldLayoutId id="2147483679" r:id="rId11"/>
    <p:sldLayoutId id="2147483686" r:id="rId12"/>
    <p:sldLayoutId id="2147483682" r:id="rId13"/>
    <p:sldLayoutId id="2147483683" r:id="rId14"/>
    <p:sldLayoutId id="2147483684" r:id="rId15"/>
    <p:sldLayoutId id="2147483687" r:id="rId16"/>
    <p:sldLayoutId id="2147483688" r:id="rId17"/>
    <p:sldLayoutId id="2147483689" r:id="rId18"/>
    <p:sldLayoutId id="2147483690" r:id="rId19"/>
    <p:sldLayoutId id="2147483691" r:id="rId20"/>
    <p:sldLayoutId id="2147483692" r:id="rId21"/>
    <p:sldLayoutId id="2147483693" r:id="rId22"/>
    <p:sldLayoutId id="2147483694" r:id="rId23"/>
    <p:sldLayoutId id="2147483695" r:id="rId24"/>
    <p:sldLayoutId id="2147483696" r:id="rId25"/>
    <p:sldLayoutId id="2147483675" r:id="rId26"/>
    <p:sldLayoutId id="2147483697" r:id="rId27"/>
    <p:sldLayoutId id="2147483698" r:id="rId28"/>
    <p:sldLayoutId id="2147483699" r:id="rId29"/>
    <p:sldLayoutId id="2147483700" r:id="rId30"/>
    <p:sldLayoutId id="2147483701" r:id="rId31"/>
    <p:sldLayoutId id="2147483702" r:id="rId32"/>
    <p:sldLayoutId id="2147483703" r:id="rId33"/>
    <p:sldLayoutId id="2147483704" r:id="rId34"/>
    <p:sldLayoutId id="2147483705" r:id="rId35"/>
    <p:sldLayoutId id="2147483706" r:id="rId36"/>
    <p:sldLayoutId id="2147483707" r:id="rId37"/>
    <p:sldLayoutId id="2147483708" r:id="rId38"/>
    <p:sldLayoutId id="2147483712" r:id="rId39"/>
    <p:sldLayoutId id="2147483709" r:id="rId40"/>
    <p:sldLayoutId id="2147483710" r:id="rId41"/>
    <p:sldLayoutId id="2147483711" r:id="rId42"/>
    <p:sldLayoutId id="2147483713" r:id="rId43"/>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3.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4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slideLayout" Target="../slideLayouts/slideLayout43.xml"/><Relationship Id="rId7" Type="http://schemas.openxmlformats.org/officeDocument/2006/relationships/image" Target="../media/image6.png"/><Relationship Id="rId12" Type="http://schemas.openxmlformats.org/officeDocument/2006/relationships/image" Target="../media/image11.emf"/><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oleObject" Target="../embeddings/oleObject1.bin"/><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3.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6.xml"/><Relationship Id="rId1" Type="http://schemas.openxmlformats.org/officeDocument/2006/relationships/slideLayout" Target="../slideLayouts/slideLayout43.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7.xml"/><Relationship Id="rId1" Type="http://schemas.openxmlformats.org/officeDocument/2006/relationships/slideLayout" Target="../slideLayouts/slideLayout43.xml"/><Relationship Id="rId5" Type="http://schemas.openxmlformats.org/officeDocument/2006/relationships/image" Target="../media/image16.png"/><Relationship Id="rId4" Type="http://schemas.openxmlformats.org/officeDocument/2006/relationships/image" Target="../media/image15.w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564904"/>
            <a:ext cx="7772400" cy="1470025"/>
          </a:xfrm>
        </p:spPr>
        <p:txBody>
          <a:bodyPr/>
          <a:lstStyle/>
          <a:p>
            <a:r>
              <a:rPr lang="en-US" dirty="0" smtClean="0"/>
              <a:t>Micropayment in Macedonia</a:t>
            </a:r>
            <a:endParaRPr lang="en-US" dirty="0"/>
          </a:p>
        </p:txBody>
      </p:sp>
      <p:sp>
        <p:nvSpPr>
          <p:cNvPr id="3" name="Subtitle 2"/>
          <p:cNvSpPr>
            <a:spLocks noGrp="1"/>
          </p:cNvSpPr>
          <p:nvPr>
            <p:ph type="subTitle" idx="1"/>
          </p:nvPr>
        </p:nvSpPr>
        <p:spPr/>
        <p:txBody>
          <a:bodyPr/>
          <a:lstStyle/>
          <a:p>
            <a:r>
              <a:rPr lang="en-US" dirty="0" smtClean="0">
                <a:solidFill>
                  <a:schemeClr val="tx1"/>
                </a:solidFill>
              </a:rPr>
              <a:t>6-th Conference on Payment and Securities Settlement </a:t>
            </a:r>
            <a:r>
              <a:rPr lang="en-US" dirty="0" smtClean="0">
                <a:solidFill>
                  <a:schemeClr val="tx1"/>
                </a:solidFill>
              </a:rPr>
              <a:t>Systems,</a:t>
            </a:r>
            <a:r>
              <a:rPr lang="nl-NL" dirty="0" smtClean="0"/>
              <a:t> </a:t>
            </a:r>
            <a:r>
              <a:rPr lang="nl-NL" dirty="0" smtClean="0">
                <a:solidFill>
                  <a:schemeClr val="tx1"/>
                </a:solidFill>
              </a:rPr>
              <a:t>Ohrid, 1-3 July 2013</a:t>
            </a:r>
            <a:endParaRPr lang="en-US" dirty="0">
              <a:solidFill>
                <a:schemeClr val="tx1"/>
              </a:solidFill>
            </a:endParaRPr>
          </a:p>
        </p:txBody>
      </p:sp>
    </p:spTree>
    <p:extLst>
      <p:ext uri="{BB962C8B-B14F-4D97-AF65-F5344CB8AC3E}">
        <p14:creationId xmlns:p14="http://schemas.microsoft.com/office/powerpoint/2010/main" xmlns="" val="27414695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4" name="Title 1"/>
          <p:cNvSpPr txBox="1">
            <a:spLocks/>
          </p:cNvSpPr>
          <p:nvPr/>
        </p:nvSpPr>
        <p:spPr>
          <a:xfrm>
            <a:off x="179512" y="908721"/>
            <a:ext cx="7772400" cy="7350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smtClean="0"/>
              <a:t>Role of the National Bank</a:t>
            </a:r>
            <a:r>
              <a:rPr lang="mk-MK" sz="3200" dirty="0" smtClean="0"/>
              <a:t> </a:t>
            </a:r>
            <a:endParaRPr lang="en-US" sz="3200" dirty="0"/>
          </a:p>
        </p:txBody>
      </p:sp>
      <p:sp>
        <p:nvSpPr>
          <p:cNvPr id="7" name="Content Placeholder 6"/>
          <p:cNvSpPr>
            <a:spLocks noGrp="1"/>
          </p:cNvSpPr>
          <p:nvPr>
            <p:ph idx="1"/>
          </p:nvPr>
        </p:nvSpPr>
        <p:spPr>
          <a:xfrm>
            <a:off x="395535" y="1643733"/>
            <a:ext cx="8208913" cy="4953619"/>
          </a:xfrm>
        </p:spPr>
        <p:txBody>
          <a:bodyPr>
            <a:normAutofit fontScale="92500" lnSpcReduction="10000"/>
          </a:bodyPr>
          <a:lstStyle/>
          <a:p>
            <a:r>
              <a:rPr lang="en-US" dirty="0" smtClean="0"/>
              <a:t>Prescribed technical standards for security, operational reliability and efficient transfer of assets through the process of micropayment</a:t>
            </a:r>
            <a:r>
              <a:rPr lang="mk-MK" dirty="0" smtClean="0"/>
              <a:t> – </a:t>
            </a:r>
            <a:r>
              <a:rPr lang="en-US" dirty="0" smtClean="0"/>
              <a:t>deadline was </a:t>
            </a:r>
            <a:r>
              <a:rPr lang="mk-MK" dirty="0" smtClean="0"/>
              <a:t>03.04.2013;</a:t>
            </a:r>
          </a:p>
          <a:p>
            <a:r>
              <a:rPr lang="en-US" dirty="0" smtClean="0"/>
              <a:t>Issue license to a legal entity that has a intention to be micropayment intermediary, if all the standards are met</a:t>
            </a:r>
            <a:r>
              <a:rPr lang="mk-MK" dirty="0" smtClean="0"/>
              <a:t>;</a:t>
            </a:r>
          </a:p>
          <a:p>
            <a:r>
              <a:rPr lang="en-US" dirty="0" smtClean="0"/>
              <a:t>Registering the micropayment intermediary</a:t>
            </a:r>
            <a:r>
              <a:rPr lang="mk-MK" dirty="0" smtClean="0"/>
              <a:t>;</a:t>
            </a:r>
          </a:p>
          <a:p>
            <a:r>
              <a:rPr lang="en-US" dirty="0" smtClean="0"/>
              <a:t>Onsite and offsite supervision and oversight on the intermediary are planned to check if the standards are met and limits are </a:t>
            </a:r>
            <a:r>
              <a:rPr lang="en-US" dirty="0" err="1" smtClean="0"/>
              <a:t>controled</a:t>
            </a:r>
            <a:r>
              <a:rPr lang="en-US" dirty="0" smtClean="0"/>
              <a:t>.</a:t>
            </a:r>
            <a:endParaRPr lang="mk-MK" dirty="0"/>
          </a:p>
          <a:p>
            <a:endParaRPr lang="mk-MK" dirty="0" smtClean="0"/>
          </a:p>
          <a:p>
            <a:endParaRPr lang="mk-MK" dirty="0" smtClean="0"/>
          </a:p>
          <a:p>
            <a:pPr marL="0" indent="0">
              <a:buNone/>
            </a:pPr>
            <a:endParaRPr lang="mk-MK" dirty="0" smtClean="0"/>
          </a:p>
          <a:p>
            <a:pPr>
              <a:buFontTx/>
              <a:buChar char="-"/>
            </a:pPr>
            <a:endParaRPr lang="mk-MK" sz="1500" dirty="0">
              <a:solidFill>
                <a:srgbClr val="FF0000"/>
              </a:solidFill>
            </a:endParaRPr>
          </a:p>
          <a:p>
            <a:pPr>
              <a:buFontTx/>
              <a:buChar char="-"/>
            </a:pPr>
            <a:endParaRPr lang="mk-MK" sz="1500" dirty="0" smtClean="0">
              <a:solidFill>
                <a:srgbClr val="FF0000"/>
              </a:solidFill>
            </a:endParaRPr>
          </a:p>
          <a:p>
            <a:pPr>
              <a:buFontTx/>
              <a:buChar char="-"/>
            </a:pPr>
            <a:endParaRPr lang="mk-MK" sz="1500" dirty="0">
              <a:solidFill>
                <a:srgbClr val="FF0000"/>
              </a:solidFill>
            </a:endParaRPr>
          </a:p>
          <a:p>
            <a:pPr>
              <a:buFontTx/>
              <a:buChar char="-"/>
            </a:pPr>
            <a:endParaRPr lang="mk-MK" sz="1900" dirty="0" smtClean="0"/>
          </a:p>
        </p:txBody>
      </p:sp>
    </p:spTree>
    <p:extLst>
      <p:ext uri="{BB962C8B-B14F-4D97-AF65-F5344CB8AC3E}">
        <p14:creationId xmlns:p14="http://schemas.microsoft.com/office/powerpoint/2010/main" xmlns="" val="26549818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4" name="Title 1"/>
          <p:cNvSpPr txBox="1">
            <a:spLocks/>
          </p:cNvSpPr>
          <p:nvPr/>
        </p:nvSpPr>
        <p:spPr>
          <a:xfrm>
            <a:off x="35496" y="908721"/>
            <a:ext cx="9001000" cy="7350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a:t>DECISION ON </a:t>
            </a:r>
            <a:endParaRPr lang="en-US" sz="3200" b="1" dirty="0" smtClean="0"/>
          </a:p>
          <a:p>
            <a:pPr algn="l"/>
            <a:r>
              <a:rPr lang="en-US" sz="3200" b="1" dirty="0" smtClean="0"/>
              <a:t>MICROPAYMENT </a:t>
            </a:r>
            <a:r>
              <a:rPr lang="en-US" sz="3200" b="1" dirty="0"/>
              <a:t>TECHNICAL </a:t>
            </a:r>
            <a:r>
              <a:rPr lang="en-US" sz="3200" b="1" dirty="0" smtClean="0"/>
              <a:t>STANDARDS</a:t>
            </a:r>
            <a:endParaRPr lang="en-US" sz="3200" b="1" dirty="0"/>
          </a:p>
        </p:txBody>
      </p:sp>
      <p:sp>
        <p:nvSpPr>
          <p:cNvPr id="7" name="Content Placeholder 6"/>
          <p:cNvSpPr>
            <a:spLocks noGrp="1"/>
          </p:cNvSpPr>
          <p:nvPr>
            <p:ph idx="1"/>
          </p:nvPr>
        </p:nvSpPr>
        <p:spPr>
          <a:xfrm>
            <a:off x="395535" y="1643733"/>
            <a:ext cx="7686847" cy="4953619"/>
          </a:xfrm>
        </p:spPr>
        <p:txBody>
          <a:bodyPr>
            <a:normAutofit/>
          </a:bodyPr>
          <a:lstStyle/>
          <a:p>
            <a:endParaRPr lang="mk-MK" sz="2800" dirty="0" smtClean="0"/>
          </a:p>
          <a:p>
            <a:r>
              <a:rPr lang="en-US" sz="2800" dirty="0" smtClean="0"/>
              <a:t>Technical standards for security</a:t>
            </a:r>
            <a:r>
              <a:rPr lang="mk-MK" sz="2800" dirty="0" smtClean="0"/>
              <a:t>;</a:t>
            </a:r>
          </a:p>
          <a:p>
            <a:r>
              <a:rPr lang="en-US" sz="2800" dirty="0" smtClean="0"/>
              <a:t>Technical standards for operational reliability</a:t>
            </a:r>
            <a:r>
              <a:rPr lang="mk-MK" sz="2800" dirty="0" smtClean="0"/>
              <a:t>;</a:t>
            </a:r>
          </a:p>
          <a:p>
            <a:r>
              <a:rPr lang="en-US" sz="2800" dirty="0" smtClean="0"/>
              <a:t>Technical standards for secure and efficient transfer of the assets</a:t>
            </a:r>
            <a:r>
              <a:rPr lang="mk-MK" sz="2800" dirty="0" smtClean="0"/>
              <a:t>.</a:t>
            </a:r>
            <a:endParaRPr lang="mk-MK" sz="2800" dirty="0"/>
          </a:p>
          <a:p>
            <a:pPr marL="0" indent="0">
              <a:buNone/>
            </a:pPr>
            <a:endParaRPr lang="mk-MK" dirty="0" smtClean="0"/>
          </a:p>
          <a:p>
            <a:endParaRPr lang="mk-MK" dirty="0" smtClean="0"/>
          </a:p>
          <a:p>
            <a:pPr marL="0" indent="0">
              <a:buNone/>
            </a:pPr>
            <a:endParaRPr lang="mk-MK" dirty="0" smtClean="0"/>
          </a:p>
          <a:p>
            <a:pPr>
              <a:buFontTx/>
              <a:buChar char="-"/>
            </a:pPr>
            <a:endParaRPr lang="mk-MK" sz="1500" dirty="0">
              <a:solidFill>
                <a:srgbClr val="FF0000"/>
              </a:solidFill>
            </a:endParaRPr>
          </a:p>
          <a:p>
            <a:pPr>
              <a:buFontTx/>
              <a:buChar char="-"/>
            </a:pPr>
            <a:endParaRPr lang="mk-MK" sz="1500" dirty="0" smtClean="0">
              <a:solidFill>
                <a:srgbClr val="FF0000"/>
              </a:solidFill>
            </a:endParaRPr>
          </a:p>
          <a:p>
            <a:pPr>
              <a:buFontTx/>
              <a:buChar char="-"/>
            </a:pPr>
            <a:endParaRPr lang="mk-MK" sz="1500" dirty="0">
              <a:solidFill>
                <a:srgbClr val="FF0000"/>
              </a:solidFill>
            </a:endParaRPr>
          </a:p>
          <a:p>
            <a:pPr>
              <a:buFontTx/>
              <a:buChar char="-"/>
            </a:pPr>
            <a:endParaRPr lang="mk-MK" sz="1900" dirty="0" smtClean="0"/>
          </a:p>
        </p:txBody>
      </p:sp>
    </p:spTree>
    <p:extLst>
      <p:ext uri="{BB962C8B-B14F-4D97-AF65-F5344CB8AC3E}">
        <p14:creationId xmlns:p14="http://schemas.microsoft.com/office/powerpoint/2010/main" xmlns="" val="33446474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4" name="Title 1"/>
          <p:cNvSpPr txBox="1">
            <a:spLocks/>
          </p:cNvSpPr>
          <p:nvPr/>
        </p:nvSpPr>
        <p:spPr>
          <a:xfrm>
            <a:off x="179512" y="908721"/>
            <a:ext cx="7772400" cy="7350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dirty="0" smtClean="0"/>
              <a:t>Security</a:t>
            </a:r>
            <a:endParaRPr lang="mk-MK" sz="3600" dirty="0"/>
          </a:p>
        </p:txBody>
      </p:sp>
      <p:sp>
        <p:nvSpPr>
          <p:cNvPr id="7" name="Content Placeholder 6"/>
          <p:cNvSpPr>
            <a:spLocks noGrp="1"/>
          </p:cNvSpPr>
          <p:nvPr>
            <p:ph idx="1"/>
          </p:nvPr>
        </p:nvSpPr>
        <p:spPr>
          <a:xfrm>
            <a:off x="395535" y="1643733"/>
            <a:ext cx="7686847" cy="4953619"/>
          </a:xfrm>
        </p:spPr>
        <p:txBody>
          <a:bodyPr>
            <a:normAutofit/>
          </a:bodyPr>
          <a:lstStyle/>
          <a:p>
            <a:r>
              <a:rPr lang="en-US" dirty="0" smtClean="0"/>
              <a:t>Risk analyses </a:t>
            </a:r>
            <a:r>
              <a:rPr lang="en-US" dirty="0"/>
              <a:t>and preparing the </a:t>
            </a:r>
            <a:r>
              <a:rPr lang="en-US" dirty="0" smtClean="0"/>
              <a:t>report</a:t>
            </a:r>
            <a:endParaRPr lang="mk-MK" dirty="0" smtClean="0"/>
          </a:p>
          <a:p>
            <a:r>
              <a:rPr lang="en-US" dirty="0" smtClean="0"/>
              <a:t>Information security policy</a:t>
            </a:r>
            <a:endParaRPr lang="mk-MK" dirty="0" smtClean="0"/>
          </a:p>
          <a:p>
            <a:r>
              <a:rPr lang="en-US" dirty="0" smtClean="0"/>
              <a:t>Assurance of dual confirmation of the identity of the user</a:t>
            </a:r>
            <a:endParaRPr lang="mk-MK" dirty="0" smtClean="0"/>
          </a:p>
          <a:p>
            <a:r>
              <a:rPr lang="en-US" dirty="0" smtClean="0"/>
              <a:t>Usage of outsourcing services from the intermediary (cloud services)</a:t>
            </a:r>
            <a:r>
              <a:rPr lang="mk-MK" dirty="0" smtClean="0"/>
              <a:t> </a:t>
            </a:r>
            <a:endParaRPr lang="mk-MK" dirty="0"/>
          </a:p>
          <a:p>
            <a:endParaRPr lang="mk-MK" dirty="0" smtClean="0"/>
          </a:p>
          <a:p>
            <a:endParaRPr lang="mk-MK" dirty="0" smtClean="0"/>
          </a:p>
          <a:p>
            <a:pPr marL="0" indent="0">
              <a:buNone/>
            </a:pPr>
            <a:endParaRPr lang="mk-MK" dirty="0" smtClean="0"/>
          </a:p>
          <a:p>
            <a:pPr>
              <a:buFontTx/>
              <a:buChar char="-"/>
            </a:pPr>
            <a:endParaRPr lang="mk-MK" sz="1500" dirty="0">
              <a:solidFill>
                <a:srgbClr val="FF0000"/>
              </a:solidFill>
            </a:endParaRPr>
          </a:p>
          <a:p>
            <a:pPr>
              <a:buFontTx/>
              <a:buChar char="-"/>
            </a:pPr>
            <a:endParaRPr lang="mk-MK" sz="1500" dirty="0" smtClean="0">
              <a:solidFill>
                <a:srgbClr val="FF0000"/>
              </a:solidFill>
            </a:endParaRPr>
          </a:p>
          <a:p>
            <a:pPr>
              <a:buFontTx/>
              <a:buChar char="-"/>
            </a:pPr>
            <a:endParaRPr lang="mk-MK" sz="1500" dirty="0">
              <a:solidFill>
                <a:srgbClr val="FF0000"/>
              </a:solidFill>
            </a:endParaRPr>
          </a:p>
          <a:p>
            <a:pPr>
              <a:buFontTx/>
              <a:buChar char="-"/>
            </a:pPr>
            <a:endParaRPr lang="mk-MK" sz="1900" dirty="0" smtClean="0"/>
          </a:p>
        </p:txBody>
      </p:sp>
    </p:spTree>
    <p:extLst>
      <p:ext uri="{BB962C8B-B14F-4D97-AF65-F5344CB8AC3E}">
        <p14:creationId xmlns:p14="http://schemas.microsoft.com/office/powerpoint/2010/main" xmlns="" val="37515781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4" name="Title 1"/>
          <p:cNvSpPr txBox="1">
            <a:spLocks/>
          </p:cNvSpPr>
          <p:nvPr/>
        </p:nvSpPr>
        <p:spPr>
          <a:xfrm>
            <a:off x="179512" y="908721"/>
            <a:ext cx="7772400" cy="7350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dirty="0" smtClean="0"/>
              <a:t>Operational reliability</a:t>
            </a:r>
            <a:endParaRPr lang="mk-MK" sz="3600" dirty="0"/>
          </a:p>
        </p:txBody>
      </p:sp>
      <p:sp>
        <p:nvSpPr>
          <p:cNvPr id="7" name="Content Placeholder 6"/>
          <p:cNvSpPr>
            <a:spLocks noGrp="1"/>
          </p:cNvSpPr>
          <p:nvPr>
            <p:ph idx="1"/>
          </p:nvPr>
        </p:nvSpPr>
        <p:spPr>
          <a:xfrm>
            <a:off x="395535" y="1643733"/>
            <a:ext cx="7686847" cy="4953619"/>
          </a:xfrm>
        </p:spPr>
        <p:txBody>
          <a:bodyPr>
            <a:normAutofit/>
          </a:bodyPr>
          <a:lstStyle/>
          <a:p>
            <a:endParaRPr lang="mk-MK" dirty="0" smtClean="0"/>
          </a:p>
          <a:p>
            <a:r>
              <a:rPr lang="en-US" dirty="0" smtClean="0"/>
              <a:t>Indicators for efficiency </a:t>
            </a:r>
            <a:r>
              <a:rPr lang="mk-MK" dirty="0" smtClean="0"/>
              <a:t>(</a:t>
            </a:r>
            <a:r>
              <a:rPr lang="en-US" dirty="0" smtClean="0"/>
              <a:t>time needed for different status of data processing, time needed to complete transaction and issue </a:t>
            </a:r>
            <a:r>
              <a:rPr lang="en-US" dirty="0"/>
              <a:t>a acknowledgment to </a:t>
            </a:r>
            <a:r>
              <a:rPr lang="en-US" dirty="0" smtClean="0"/>
              <a:t>user for the status of the transaction</a:t>
            </a:r>
            <a:r>
              <a:rPr lang="mk-MK" dirty="0" smtClean="0"/>
              <a:t>)</a:t>
            </a:r>
          </a:p>
          <a:p>
            <a:r>
              <a:rPr lang="en-US" dirty="0" smtClean="0"/>
              <a:t>Operational capacity</a:t>
            </a:r>
            <a:r>
              <a:rPr lang="mk-MK" dirty="0" smtClean="0"/>
              <a:t>(</a:t>
            </a:r>
            <a:r>
              <a:rPr lang="en-US" dirty="0" smtClean="0"/>
              <a:t>planning the capacity of the IT system needed to operate and archive the micropayments</a:t>
            </a:r>
            <a:r>
              <a:rPr lang="mk-MK" dirty="0" smtClean="0"/>
              <a:t>)</a:t>
            </a:r>
          </a:p>
          <a:p>
            <a:endParaRPr lang="mk-MK" dirty="0" smtClean="0"/>
          </a:p>
          <a:p>
            <a:pPr marL="0" indent="0">
              <a:buNone/>
            </a:pPr>
            <a:endParaRPr lang="mk-MK" dirty="0" smtClean="0"/>
          </a:p>
          <a:p>
            <a:pPr>
              <a:buFontTx/>
              <a:buChar char="-"/>
            </a:pPr>
            <a:endParaRPr lang="mk-MK" sz="1500" dirty="0">
              <a:solidFill>
                <a:srgbClr val="FF0000"/>
              </a:solidFill>
            </a:endParaRPr>
          </a:p>
          <a:p>
            <a:pPr>
              <a:buFontTx/>
              <a:buChar char="-"/>
            </a:pPr>
            <a:endParaRPr lang="mk-MK" sz="1500" dirty="0" smtClean="0">
              <a:solidFill>
                <a:srgbClr val="FF0000"/>
              </a:solidFill>
            </a:endParaRPr>
          </a:p>
          <a:p>
            <a:pPr>
              <a:buFontTx/>
              <a:buChar char="-"/>
            </a:pPr>
            <a:endParaRPr lang="mk-MK" sz="1500" dirty="0">
              <a:solidFill>
                <a:srgbClr val="FF0000"/>
              </a:solidFill>
            </a:endParaRPr>
          </a:p>
          <a:p>
            <a:pPr>
              <a:buFontTx/>
              <a:buChar char="-"/>
            </a:pPr>
            <a:endParaRPr lang="mk-MK" sz="1900" dirty="0" smtClean="0"/>
          </a:p>
        </p:txBody>
      </p:sp>
    </p:spTree>
    <p:extLst>
      <p:ext uri="{BB962C8B-B14F-4D97-AF65-F5344CB8AC3E}">
        <p14:creationId xmlns:p14="http://schemas.microsoft.com/office/powerpoint/2010/main" xmlns="" val="36101943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mk-MK" dirty="0" smtClean="0"/>
              <a:t>  </a:t>
            </a:r>
            <a:endParaRPr lang="en-US" dirty="0"/>
          </a:p>
        </p:txBody>
      </p:sp>
      <p:sp>
        <p:nvSpPr>
          <p:cNvPr id="4" name="Title 1"/>
          <p:cNvSpPr txBox="1">
            <a:spLocks/>
          </p:cNvSpPr>
          <p:nvPr/>
        </p:nvSpPr>
        <p:spPr>
          <a:xfrm>
            <a:off x="179512" y="908721"/>
            <a:ext cx="7772400" cy="7350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smtClean="0"/>
              <a:t>Secure and efficient transfer of assets</a:t>
            </a:r>
            <a:endParaRPr lang="mk-MK" sz="3200" dirty="0"/>
          </a:p>
        </p:txBody>
      </p:sp>
      <p:sp>
        <p:nvSpPr>
          <p:cNvPr id="7" name="Content Placeholder 6"/>
          <p:cNvSpPr>
            <a:spLocks noGrp="1"/>
          </p:cNvSpPr>
          <p:nvPr>
            <p:ph idx="1"/>
          </p:nvPr>
        </p:nvSpPr>
        <p:spPr>
          <a:xfrm>
            <a:off x="395535" y="1643733"/>
            <a:ext cx="7686847" cy="4953619"/>
          </a:xfrm>
        </p:spPr>
        <p:txBody>
          <a:bodyPr>
            <a:normAutofit lnSpcReduction="10000"/>
          </a:bodyPr>
          <a:lstStyle/>
          <a:p>
            <a:endParaRPr lang="mk-MK" dirty="0" smtClean="0"/>
          </a:p>
          <a:p>
            <a:r>
              <a:rPr lang="en-US" dirty="0" smtClean="0"/>
              <a:t>Data processing of the micropayments in the intermediary</a:t>
            </a:r>
            <a:endParaRPr lang="mk-MK" dirty="0" smtClean="0"/>
          </a:p>
          <a:p>
            <a:r>
              <a:rPr lang="en-US" dirty="0" smtClean="0"/>
              <a:t>Responsibilities and complaints</a:t>
            </a:r>
            <a:r>
              <a:rPr lang="mk-MK" dirty="0" smtClean="0"/>
              <a:t> </a:t>
            </a:r>
            <a:r>
              <a:rPr lang="mk-MK" sz="2400" dirty="0" smtClean="0"/>
              <a:t>(</a:t>
            </a:r>
            <a:r>
              <a:rPr lang="en-US" sz="2400" dirty="0" smtClean="0"/>
              <a:t>process of complaints, 24 hour user support, defined responsibilities</a:t>
            </a:r>
            <a:r>
              <a:rPr lang="mk-MK" sz="2400" dirty="0" smtClean="0"/>
              <a:t>)</a:t>
            </a:r>
          </a:p>
          <a:p>
            <a:r>
              <a:rPr lang="en-US" dirty="0" smtClean="0"/>
              <a:t>Settlement </a:t>
            </a:r>
            <a:r>
              <a:rPr lang="mk-MK" sz="2400" dirty="0" smtClean="0"/>
              <a:t>(</a:t>
            </a:r>
            <a:r>
              <a:rPr lang="en-US" sz="2400" dirty="0" smtClean="0"/>
              <a:t>all the transactions </a:t>
            </a:r>
            <a:r>
              <a:rPr lang="en-US" sz="2400" dirty="0"/>
              <a:t>are dynamically </a:t>
            </a:r>
            <a:r>
              <a:rPr lang="en-US" sz="2400" dirty="0" smtClean="0"/>
              <a:t>settled through calculation cycle</a:t>
            </a:r>
            <a:r>
              <a:rPr lang="mk-MK" sz="2400" dirty="0" smtClean="0"/>
              <a:t>)</a:t>
            </a:r>
          </a:p>
          <a:p>
            <a:r>
              <a:rPr lang="en-US" dirty="0" smtClean="0"/>
              <a:t>Control of the limits</a:t>
            </a:r>
            <a:endParaRPr lang="mk-MK" dirty="0" smtClean="0"/>
          </a:p>
          <a:p>
            <a:r>
              <a:rPr lang="en-US" dirty="0" smtClean="0"/>
              <a:t>Transparency</a:t>
            </a:r>
            <a:endParaRPr lang="mk-MK" dirty="0" smtClean="0"/>
          </a:p>
          <a:p>
            <a:endParaRPr lang="mk-MK" dirty="0" smtClean="0"/>
          </a:p>
          <a:p>
            <a:pPr marL="0" indent="0">
              <a:buNone/>
            </a:pPr>
            <a:endParaRPr lang="mk-MK" dirty="0" smtClean="0"/>
          </a:p>
          <a:p>
            <a:pPr>
              <a:buFontTx/>
              <a:buChar char="-"/>
            </a:pPr>
            <a:endParaRPr lang="mk-MK" sz="1500" dirty="0">
              <a:solidFill>
                <a:srgbClr val="FF0000"/>
              </a:solidFill>
            </a:endParaRPr>
          </a:p>
          <a:p>
            <a:pPr>
              <a:buFontTx/>
              <a:buChar char="-"/>
            </a:pPr>
            <a:endParaRPr lang="mk-MK" sz="1500" dirty="0" smtClean="0">
              <a:solidFill>
                <a:srgbClr val="FF0000"/>
              </a:solidFill>
            </a:endParaRPr>
          </a:p>
          <a:p>
            <a:pPr>
              <a:buFontTx/>
              <a:buChar char="-"/>
            </a:pPr>
            <a:endParaRPr lang="mk-MK" sz="1500" dirty="0">
              <a:solidFill>
                <a:srgbClr val="FF0000"/>
              </a:solidFill>
            </a:endParaRPr>
          </a:p>
          <a:p>
            <a:pPr>
              <a:buFontTx/>
              <a:buChar char="-"/>
            </a:pPr>
            <a:endParaRPr lang="mk-MK" sz="1900" dirty="0" smtClean="0"/>
          </a:p>
        </p:txBody>
      </p:sp>
    </p:spTree>
    <p:extLst>
      <p:ext uri="{BB962C8B-B14F-4D97-AF65-F5344CB8AC3E}">
        <p14:creationId xmlns:p14="http://schemas.microsoft.com/office/powerpoint/2010/main" xmlns="" val="17920547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mk-MK" dirty="0" smtClean="0"/>
              <a:t>  </a:t>
            </a:r>
            <a:endParaRPr lang="en-US" dirty="0"/>
          </a:p>
        </p:txBody>
      </p:sp>
      <p:sp>
        <p:nvSpPr>
          <p:cNvPr id="4" name="Title 1"/>
          <p:cNvSpPr txBox="1">
            <a:spLocks/>
          </p:cNvSpPr>
          <p:nvPr/>
        </p:nvSpPr>
        <p:spPr>
          <a:xfrm>
            <a:off x="179512" y="908721"/>
            <a:ext cx="7772400" cy="735012"/>
          </a:xfrm>
          <a:prstGeom prst="rect">
            <a:avLst/>
          </a:prstGeom>
        </p:spPr>
        <p:txBody>
          <a:bodyPr vert="horz" lIns="91440" tIns="45720" rIns="91440" bIns="45720" rtlCol="0"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cap="all" dirty="0"/>
              <a:t>DECISION ON ISSUING A MICROPAYMENT LICENSE</a:t>
            </a:r>
            <a:endParaRPr lang="mk-MK" sz="3600" b="1" dirty="0"/>
          </a:p>
        </p:txBody>
      </p:sp>
      <p:sp>
        <p:nvSpPr>
          <p:cNvPr id="7" name="Content Placeholder 6"/>
          <p:cNvSpPr>
            <a:spLocks noGrp="1"/>
          </p:cNvSpPr>
          <p:nvPr>
            <p:ph idx="1"/>
          </p:nvPr>
        </p:nvSpPr>
        <p:spPr>
          <a:xfrm>
            <a:off x="395535" y="1643733"/>
            <a:ext cx="7686847" cy="4953619"/>
          </a:xfrm>
        </p:spPr>
        <p:txBody>
          <a:bodyPr>
            <a:normAutofit/>
          </a:bodyPr>
          <a:lstStyle/>
          <a:p>
            <a:pPr marL="0" indent="0">
              <a:buNone/>
            </a:pPr>
            <a:r>
              <a:rPr lang="en-US" dirty="0" smtClean="0"/>
              <a:t>For the application of the legal entity to become a micropayment intermediary these documents are gathered</a:t>
            </a:r>
            <a:r>
              <a:rPr lang="mk-MK" dirty="0" smtClean="0"/>
              <a:t>:</a:t>
            </a:r>
            <a:endParaRPr lang="en-US" dirty="0"/>
          </a:p>
          <a:p>
            <a:pPr lvl="0"/>
            <a:r>
              <a:rPr lang="en-US" sz="2800" dirty="0" smtClean="0"/>
              <a:t>Certificate from central registry</a:t>
            </a:r>
            <a:endParaRPr lang="en-US" sz="2800" dirty="0"/>
          </a:p>
          <a:p>
            <a:pPr lvl="0"/>
            <a:r>
              <a:rPr lang="en-US" sz="2800" dirty="0" smtClean="0"/>
              <a:t>Rules and procedures for micropayments</a:t>
            </a:r>
            <a:endParaRPr lang="en-US" sz="2800" dirty="0"/>
          </a:p>
          <a:p>
            <a:pPr lvl="0"/>
            <a:r>
              <a:rPr lang="en-US" sz="2800" dirty="0" smtClean="0"/>
              <a:t>Anti money laundering program</a:t>
            </a:r>
            <a:endParaRPr lang="en-US" sz="2800" dirty="0"/>
          </a:p>
          <a:p>
            <a:pPr lvl="0"/>
            <a:r>
              <a:rPr lang="en-US" sz="2800" dirty="0" smtClean="0"/>
              <a:t>Evidence that technical standards for micropayments are met</a:t>
            </a:r>
            <a:endParaRPr lang="en-US" sz="2800" dirty="0"/>
          </a:p>
          <a:p>
            <a:endParaRPr lang="mk-MK" dirty="0" smtClean="0"/>
          </a:p>
          <a:p>
            <a:pPr marL="0" indent="0">
              <a:buNone/>
            </a:pPr>
            <a:endParaRPr lang="mk-MK" dirty="0" smtClean="0"/>
          </a:p>
          <a:p>
            <a:pPr>
              <a:buFontTx/>
              <a:buChar char="-"/>
            </a:pPr>
            <a:endParaRPr lang="mk-MK" sz="1500" dirty="0">
              <a:solidFill>
                <a:srgbClr val="FF0000"/>
              </a:solidFill>
            </a:endParaRPr>
          </a:p>
          <a:p>
            <a:pPr>
              <a:buFontTx/>
              <a:buChar char="-"/>
            </a:pPr>
            <a:endParaRPr lang="mk-MK" sz="1500" dirty="0" smtClean="0">
              <a:solidFill>
                <a:srgbClr val="FF0000"/>
              </a:solidFill>
            </a:endParaRPr>
          </a:p>
          <a:p>
            <a:pPr>
              <a:buFontTx/>
              <a:buChar char="-"/>
            </a:pPr>
            <a:endParaRPr lang="mk-MK" sz="1500" dirty="0">
              <a:solidFill>
                <a:srgbClr val="FF0000"/>
              </a:solidFill>
            </a:endParaRPr>
          </a:p>
          <a:p>
            <a:pPr>
              <a:buFontTx/>
              <a:buChar char="-"/>
            </a:pPr>
            <a:endParaRPr lang="mk-MK" sz="1900" dirty="0" smtClean="0"/>
          </a:p>
        </p:txBody>
      </p:sp>
    </p:spTree>
    <p:extLst>
      <p:ext uri="{BB962C8B-B14F-4D97-AF65-F5344CB8AC3E}">
        <p14:creationId xmlns:p14="http://schemas.microsoft.com/office/powerpoint/2010/main" xmlns="" val="42408141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mk-MK" dirty="0" smtClean="0"/>
              <a:t>  </a:t>
            </a:r>
            <a:endParaRPr lang="en-US" dirty="0"/>
          </a:p>
        </p:txBody>
      </p:sp>
      <p:sp>
        <p:nvSpPr>
          <p:cNvPr id="4" name="Title 1"/>
          <p:cNvSpPr txBox="1">
            <a:spLocks/>
          </p:cNvSpPr>
          <p:nvPr/>
        </p:nvSpPr>
        <p:spPr>
          <a:xfrm>
            <a:off x="179512" y="908721"/>
            <a:ext cx="7772400" cy="735012"/>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9600" b="1" cap="all" dirty="0"/>
              <a:t>DECISION ON ISSUING A MICROPAYMENT LICENSE</a:t>
            </a:r>
            <a:endParaRPr lang="mk-MK" sz="9600" b="1" dirty="0"/>
          </a:p>
          <a:p>
            <a:pPr algn="l"/>
            <a:endParaRPr lang="mk-MK" sz="3600" dirty="0"/>
          </a:p>
        </p:txBody>
      </p:sp>
      <p:sp>
        <p:nvSpPr>
          <p:cNvPr id="7" name="Content Placeholder 6"/>
          <p:cNvSpPr>
            <a:spLocks noGrp="1"/>
          </p:cNvSpPr>
          <p:nvPr>
            <p:ph idx="1"/>
          </p:nvPr>
        </p:nvSpPr>
        <p:spPr>
          <a:xfrm>
            <a:off x="395535" y="1643733"/>
            <a:ext cx="7686847" cy="4953619"/>
          </a:xfrm>
        </p:spPr>
        <p:txBody>
          <a:bodyPr>
            <a:normAutofit fontScale="77500" lnSpcReduction="20000"/>
          </a:bodyPr>
          <a:lstStyle/>
          <a:p>
            <a:pPr marL="0" indent="0">
              <a:buNone/>
            </a:pPr>
            <a:r>
              <a:rPr lang="en-US" dirty="0" smtClean="0"/>
              <a:t>In department of Licensing in the National bank assessment is done through following activities</a:t>
            </a:r>
            <a:r>
              <a:rPr lang="mk-MK" dirty="0" smtClean="0"/>
              <a:t>:</a:t>
            </a:r>
            <a:endParaRPr lang="en-US" dirty="0"/>
          </a:p>
          <a:p>
            <a:pPr lvl="0"/>
            <a:r>
              <a:rPr lang="en-US" dirty="0" smtClean="0"/>
              <a:t>Analyze completeness of the documentations, according to the demands of the regulation</a:t>
            </a:r>
            <a:r>
              <a:rPr lang="mk-MK" dirty="0" smtClean="0"/>
              <a:t>; </a:t>
            </a:r>
            <a:endParaRPr lang="en-US" dirty="0"/>
          </a:p>
          <a:p>
            <a:pPr lvl="0"/>
            <a:r>
              <a:rPr lang="en-US" dirty="0" smtClean="0"/>
              <a:t>Wheatear documentation that is gathered is valid, up to date and authentic;</a:t>
            </a:r>
            <a:endParaRPr lang="en-US" dirty="0"/>
          </a:p>
          <a:p>
            <a:pPr lvl="0"/>
            <a:r>
              <a:rPr lang="en-US" dirty="0"/>
              <a:t>Wheatear </a:t>
            </a:r>
            <a:r>
              <a:rPr lang="en-US" dirty="0" smtClean="0"/>
              <a:t> approval to process the micropayment is done through telecommunication and digital devices or other IT devices</a:t>
            </a:r>
            <a:r>
              <a:rPr lang="mk-MK" dirty="0" smtClean="0"/>
              <a:t>;</a:t>
            </a:r>
            <a:endParaRPr lang="en-US" dirty="0"/>
          </a:p>
          <a:p>
            <a:pPr lvl="0"/>
            <a:r>
              <a:rPr lang="en-US" dirty="0"/>
              <a:t>Wheatear </a:t>
            </a:r>
            <a:r>
              <a:rPr lang="en-US" dirty="0" smtClean="0"/>
              <a:t>technical standards are fulfilled according to the decision and </a:t>
            </a:r>
            <a:endParaRPr lang="en-US" dirty="0"/>
          </a:p>
          <a:p>
            <a:pPr lvl="0"/>
            <a:r>
              <a:rPr lang="en-US" dirty="0"/>
              <a:t>Wheatear </a:t>
            </a:r>
            <a:r>
              <a:rPr lang="en-US" dirty="0" smtClean="0"/>
              <a:t>conditions are met according to control of the limits that are described by the Law for payment operation</a:t>
            </a:r>
            <a:r>
              <a:rPr lang="mk-MK" dirty="0" smtClean="0"/>
              <a:t>.</a:t>
            </a:r>
            <a:endParaRPr lang="en-US" dirty="0"/>
          </a:p>
          <a:p>
            <a:endParaRPr lang="mk-MK" dirty="0" smtClean="0"/>
          </a:p>
          <a:p>
            <a:pPr marL="0" indent="0">
              <a:buNone/>
            </a:pPr>
            <a:endParaRPr lang="mk-MK" dirty="0" smtClean="0"/>
          </a:p>
          <a:p>
            <a:pPr>
              <a:buFontTx/>
              <a:buChar char="-"/>
            </a:pPr>
            <a:endParaRPr lang="mk-MK" sz="1500" dirty="0">
              <a:solidFill>
                <a:srgbClr val="FF0000"/>
              </a:solidFill>
            </a:endParaRPr>
          </a:p>
          <a:p>
            <a:pPr>
              <a:buFontTx/>
              <a:buChar char="-"/>
            </a:pPr>
            <a:endParaRPr lang="mk-MK" sz="1500" dirty="0" smtClean="0">
              <a:solidFill>
                <a:srgbClr val="FF0000"/>
              </a:solidFill>
            </a:endParaRPr>
          </a:p>
          <a:p>
            <a:pPr>
              <a:buFontTx/>
              <a:buChar char="-"/>
            </a:pPr>
            <a:endParaRPr lang="mk-MK" sz="1500" dirty="0">
              <a:solidFill>
                <a:srgbClr val="FF0000"/>
              </a:solidFill>
            </a:endParaRPr>
          </a:p>
          <a:p>
            <a:pPr>
              <a:buFontTx/>
              <a:buChar char="-"/>
            </a:pPr>
            <a:endParaRPr lang="mk-MK" sz="1900" dirty="0" smtClean="0"/>
          </a:p>
        </p:txBody>
      </p:sp>
    </p:spTree>
    <p:extLst>
      <p:ext uri="{BB962C8B-B14F-4D97-AF65-F5344CB8AC3E}">
        <p14:creationId xmlns:p14="http://schemas.microsoft.com/office/powerpoint/2010/main" xmlns="" val="36370501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79512" y="908721"/>
            <a:ext cx="7772400" cy="735012"/>
          </a:xfrm>
          <a:prstGeom prst="rect">
            <a:avLst/>
          </a:prstGeom>
        </p:spPr>
        <p:txBody>
          <a:bodyPr vert="horz" lIns="91440" tIns="45720" rIns="91440" bIns="45720" rtlCol="0" anchor="ctr">
            <a:normAutofit fontScale="4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2800" dirty="0" smtClean="0">
                <a:ea typeface="Tahoma" pitchFamily="34" charset="0"/>
                <a:cs typeface="Tahoma" pitchFamily="34" charset="0"/>
              </a:rPr>
              <a:t>Reports to the NBRM</a:t>
            </a:r>
            <a:endParaRPr lang="en-US" sz="12800" dirty="0">
              <a:ea typeface="Tahoma" pitchFamily="34" charset="0"/>
              <a:cs typeface="Tahoma" pitchFamily="34" charset="0"/>
            </a:endParaRPr>
          </a:p>
          <a:p>
            <a:pPr algn="l"/>
            <a:endParaRPr lang="mk-MK" sz="3600" dirty="0"/>
          </a:p>
        </p:txBody>
      </p:sp>
      <p:sp>
        <p:nvSpPr>
          <p:cNvPr id="7" name="Content Placeholder 6"/>
          <p:cNvSpPr>
            <a:spLocks noGrp="1"/>
          </p:cNvSpPr>
          <p:nvPr>
            <p:ph idx="1"/>
          </p:nvPr>
        </p:nvSpPr>
        <p:spPr>
          <a:xfrm>
            <a:off x="395535" y="1643733"/>
            <a:ext cx="7686847" cy="4953619"/>
          </a:xfrm>
        </p:spPr>
        <p:txBody>
          <a:bodyPr>
            <a:normAutofit/>
          </a:bodyPr>
          <a:lstStyle/>
          <a:p>
            <a:r>
              <a:rPr lang="en-US" dirty="0" smtClean="0"/>
              <a:t>Intermediary is obliged to report to the National bank about micropayments that are processed;</a:t>
            </a:r>
            <a:endParaRPr lang="mk-MK" dirty="0" smtClean="0"/>
          </a:p>
          <a:p>
            <a:r>
              <a:rPr lang="en-US" dirty="0" smtClean="0"/>
              <a:t>Content and form of the reports are prescribed in separate decision of the National bank</a:t>
            </a:r>
            <a:endParaRPr lang="mk-MK" dirty="0" smtClean="0"/>
          </a:p>
          <a:p>
            <a:r>
              <a:rPr lang="en-US" dirty="0" smtClean="0"/>
              <a:t>Control of the limits and the system that is used for this assignment will be checked by supervisors</a:t>
            </a:r>
            <a:endParaRPr lang="mk-MK" dirty="0" smtClean="0"/>
          </a:p>
          <a:p>
            <a:endParaRPr lang="mk-MK" dirty="0" smtClean="0"/>
          </a:p>
          <a:p>
            <a:pPr marL="0" indent="0">
              <a:buNone/>
            </a:pPr>
            <a:endParaRPr lang="mk-MK" dirty="0" smtClean="0"/>
          </a:p>
          <a:p>
            <a:pPr marL="0" indent="0">
              <a:buNone/>
            </a:pPr>
            <a:endParaRPr lang="en-US" dirty="0"/>
          </a:p>
          <a:p>
            <a:endParaRPr lang="mk-MK" dirty="0" smtClean="0"/>
          </a:p>
          <a:p>
            <a:pPr marL="0" indent="0">
              <a:buNone/>
            </a:pPr>
            <a:endParaRPr lang="mk-MK" dirty="0" smtClean="0"/>
          </a:p>
          <a:p>
            <a:pPr>
              <a:buFontTx/>
              <a:buChar char="-"/>
            </a:pPr>
            <a:endParaRPr lang="mk-MK" sz="1500" dirty="0">
              <a:solidFill>
                <a:srgbClr val="FF0000"/>
              </a:solidFill>
            </a:endParaRPr>
          </a:p>
          <a:p>
            <a:pPr>
              <a:buFontTx/>
              <a:buChar char="-"/>
            </a:pPr>
            <a:endParaRPr lang="mk-MK" sz="1500" dirty="0" smtClean="0">
              <a:solidFill>
                <a:srgbClr val="FF0000"/>
              </a:solidFill>
            </a:endParaRPr>
          </a:p>
          <a:p>
            <a:pPr>
              <a:buFontTx/>
              <a:buChar char="-"/>
            </a:pPr>
            <a:endParaRPr lang="mk-MK" sz="1500" dirty="0">
              <a:solidFill>
                <a:srgbClr val="FF0000"/>
              </a:solidFill>
            </a:endParaRPr>
          </a:p>
          <a:p>
            <a:pPr>
              <a:buFontTx/>
              <a:buChar char="-"/>
            </a:pPr>
            <a:endParaRPr lang="mk-MK" sz="1900" dirty="0" smtClean="0"/>
          </a:p>
        </p:txBody>
      </p:sp>
    </p:spTree>
    <p:extLst>
      <p:ext uri="{BB962C8B-B14F-4D97-AF65-F5344CB8AC3E}">
        <p14:creationId xmlns:p14="http://schemas.microsoft.com/office/powerpoint/2010/main" xmlns="" val="37616260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endParaRPr lang="en-US" dirty="0" smtClean="0"/>
          </a:p>
          <a:p>
            <a:pPr marL="0" indent="0">
              <a:buNone/>
            </a:pPr>
            <a:endParaRPr lang="en-US" dirty="0"/>
          </a:p>
          <a:p>
            <a:pPr marL="0" indent="0">
              <a:buNone/>
            </a:pPr>
            <a:r>
              <a:rPr lang="en-US" dirty="0" smtClean="0"/>
              <a:t>Thank you</a:t>
            </a:r>
          </a:p>
          <a:p>
            <a:pPr marL="0" indent="0">
              <a:buNone/>
            </a:pPr>
            <a:endParaRPr lang="en-US" dirty="0"/>
          </a:p>
          <a:p>
            <a:pPr marL="0" indent="0">
              <a:buNone/>
            </a:pPr>
            <a:endParaRPr lang="en-US" dirty="0" smtClean="0"/>
          </a:p>
          <a:p>
            <a:pPr marL="0" indent="0">
              <a:buNone/>
            </a:pPr>
            <a:r>
              <a:rPr lang="en-US" sz="2400" dirty="0" smtClean="0"/>
              <a:t>Contact: </a:t>
            </a:r>
          </a:p>
          <a:p>
            <a:pPr marL="0" indent="0">
              <a:buNone/>
            </a:pPr>
            <a:r>
              <a:rPr lang="en-US" sz="2400" dirty="0" smtClean="0"/>
              <a:t>National bank of the Republic of the Macedonia</a:t>
            </a:r>
          </a:p>
          <a:p>
            <a:pPr marL="0" indent="0">
              <a:buNone/>
            </a:pPr>
            <a:r>
              <a:rPr lang="en-US" sz="2400" dirty="0"/>
              <a:t>Division of Supervision, Banking Regulations and Financial Stability</a:t>
            </a:r>
          </a:p>
          <a:p>
            <a:pPr marL="0" indent="0">
              <a:buNone/>
            </a:pPr>
            <a:r>
              <a:rPr lang="en-US" sz="2400" dirty="0" smtClean="0"/>
              <a:t>Goran Jankoski </a:t>
            </a:r>
          </a:p>
          <a:p>
            <a:pPr marL="0" indent="0">
              <a:buNone/>
            </a:pPr>
            <a:r>
              <a:rPr lang="en-US" sz="2200" dirty="0" smtClean="0"/>
              <a:t>head of IT risk group</a:t>
            </a:r>
            <a:endParaRPr lang="en-US" sz="2400" dirty="0" smtClean="0"/>
          </a:p>
          <a:p>
            <a:pPr marL="0" indent="0">
              <a:buNone/>
            </a:pPr>
            <a:r>
              <a:rPr lang="en-US" sz="1900" dirty="0" smtClean="0"/>
              <a:t>jankoskig@nbrm.mk</a:t>
            </a:r>
            <a:endParaRPr lang="en-US" sz="1900" dirty="0"/>
          </a:p>
        </p:txBody>
      </p:sp>
    </p:spTree>
    <p:extLst>
      <p:ext uri="{BB962C8B-B14F-4D97-AF65-F5344CB8AC3E}">
        <p14:creationId xmlns:p14="http://schemas.microsoft.com/office/powerpoint/2010/main" xmlns="" val="34772417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67544" y="1643733"/>
            <a:ext cx="8229600" cy="4881611"/>
          </a:xfrm>
        </p:spPr>
        <p:txBody>
          <a:bodyPr>
            <a:normAutofit fontScale="77500" lnSpcReduction="20000"/>
          </a:bodyPr>
          <a:lstStyle/>
          <a:p>
            <a:pPr algn="just">
              <a:buNone/>
            </a:pPr>
            <a:r>
              <a:rPr lang="mk-MK" sz="2800" b="1" dirty="0" smtClean="0">
                <a:solidFill>
                  <a:schemeClr val="tx2"/>
                </a:solidFill>
              </a:rPr>
              <a:t>	</a:t>
            </a:r>
            <a:r>
              <a:rPr lang="en-US" sz="2400" b="1" dirty="0" smtClean="0">
                <a:solidFill>
                  <a:schemeClr val="tx2"/>
                </a:solidFill>
              </a:rPr>
              <a:t>Through 2012 there were several meetings with Ministry of Finance and industry experts (Mobile Telecom Operators and Processing Houses in state) about possible changes to the current law on payment system operations. There were several changes proposed and adopted who </a:t>
            </a:r>
            <a:r>
              <a:rPr lang="en-US" sz="2400" b="1" dirty="0">
                <a:solidFill>
                  <a:schemeClr val="tx2"/>
                </a:solidFill>
              </a:rPr>
              <a:t>are essential:</a:t>
            </a:r>
            <a:endParaRPr lang="mk-MK" sz="2400" b="1" dirty="0" smtClean="0">
              <a:solidFill>
                <a:schemeClr val="tx2"/>
              </a:solidFill>
            </a:endParaRPr>
          </a:p>
          <a:p>
            <a:pPr algn="just">
              <a:buFontTx/>
              <a:buChar char="-"/>
            </a:pPr>
            <a:r>
              <a:rPr lang="en-US" sz="2400" dirty="0" smtClean="0">
                <a:solidFill>
                  <a:schemeClr val="tx2"/>
                </a:solidFill>
              </a:rPr>
              <a:t>It is allowed institutions who are telecom and network operators or IT system operators to process micropayments</a:t>
            </a:r>
            <a:r>
              <a:rPr lang="mk-MK" sz="2400" dirty="0" smtClean="0">
                <a:solidFill>
                  <a:schemeClr val="tx2"/>
                </a:solidFill>
              </a:rPr>
              <a:t>;</a:t>
            </a:r>
          </a:p>
          <a:p>
            <a:pPr algn="just">
              <a:buFontTx/>
              <a:buChar char="-"/>
            </a:pPr>
            <a:r>
              <a:rPr lang="en-US" sz="2400" b="1" dirty="0" smtClean="0">
                <a:solidFill>
                  <a:schemeClr val="tx2"/>
                </a:solidFill>
              </a:rPr>
              <a:t>Micropayment</a:t>
            </a:r>
            <a:r>
              <a:rPr lang="mk-MK" sz="2400" dirty="0" smtClean="0">
                <a:solidFill>
                  <a:schemeClr val="tx2"/>
                </a:solidFill>
              </a:rPr>
              <a:t>-</a:t>
            </a:r>
            <a:r>
              <a:rPr lang="en-US" sz="2400" dirty="0" smtClean="0">
                <a:solidFill>
                  <a:schemeClr val="tx2"/>
                </a:solidFill>
              </a:rPr>
              <a:t>shall denote payment of products and services in a single amount not exceeding </a:t>
            </a:r>
            <a:r>
              <a:rPr lang="en-US" sz="2400" dirty="0" err="1" smtClean="0">
                <a:solidFill>
                  <a:schemeClr val="tx2"/>
                </a:solidFill>
              </a:rPr>
              <a:t>Denar</a:t>
            </a:r>
            <a:r>
              <a:rPr lang="en-US" sz="2400" dirty="0" smtClean="0">
                <a:solidFill>
                  <a:schemeClr val="tx2"/>
                </a:solidFill>
              </a:rPr>
              <a:t> 1000 (15 </a:t>
            </a:r>
            <a:r>
              <a:rPr lang="en-US" sz="2400" dirty="0" err="1" smtClean="0">
                <a:solidFill>
                  <a:schemeClr val="tx2"/>
                </a:solidFill>
              </a:rPr>
              <a:t>Eur</a:t>
            </a:r>
            <a:r>
              <a:rPr lang="en-US" sz="2400" dirty="0" smtClean="0">
                <a:solidFill>
                  <a:schemeClr val="tx2"/>
                </a:solidFill>
              </a:rPr>
              <a:t>), with the approval for making the payment being issued through telecommunication, digital or IT devices;</a:t>
            </a:r>
            <a:endParaRPr lang="mk-MK" sz="2400" dirty="0" smtClean="0">
              <a:solidFill>
                <a:schemeClr val="tx2"/>
              </a:solidFill>
            </a:endParaRPr>
          </a:p>
          <a:p>
            <a:pPr algn="just">
              <a:buFontTx/>
              <a:buChar char="-"/>
            </a:pPr>
            <a:r>
              <a:rPr lang="en-US" sz="2400" dirty="0" smtClean="0">
                <a:solidFill>
                  <a:schemeClr val="tx2"/>
                </a:solidFill>
              </a:rPr>
              <a:t>Single amount of the transaction</a:t>
            </a:r>
            <a:r>
              <a:rPr lang="mk-MK" sz="2400" dirty="0" smtClean="0">
                <a:solidFill>
                  <a:schemeClr val="tx2"/>
                </a:solidFill>
              </a:rPr>
              <a:t> (</a:t>
            </a:r>
            <a:r>
              <a:rPr lang="mk-MK" sz="2400" b="1" dirty="0" smtClean="0">
                <a:solidFill>
                  <a:schemeClr val="tx2"/>
                </a:solidFill>
              </a:rPr>
              <a:t>1000</a:t>
            </a:r>
            <a:r>
              <a:rPr lang="mk-MK" sz="2400" dirty="0" smtClean="0">
                <a:solidFill>
                  <a:schemeClr val="tx2"/>
                </a:solidFill>
              </a:rPr>
              <a:t>), </a:t>
            </a:r>
            <a:r>
              <a:rPr lang="en-US" sz="2400" dirty="0" smtClean="0">
                <a:solidFill>
                  <a:schemeClr val="tx2"/>
                </a:solidFill>
              </a:rPr>
              <a:t>total month limit per micropayment user </a:t>
            </a:r>
            <a:r>
              <a:rPr lang="mk-MK" sz="2400" dirty="0" smtClean="0">
                <a:solidFill>
                  <a:schemeClr val="tx2"/>
                </a:solidFill>
              </a:rPr>
              <a:t>(</a:t>
            </a:r>
            <a:r>
              <a:rPr lang="mk-MK" sz="2400" b="1" dirty="0" smtClean="0">
                <a:solidFill>
                  <a:schemeClr val="tx2"/>
                </a:solidFill>
              </a:rPr>
              <a:t>6000</a:t>
            </a:r>
            <a:r>
              <a:rPr lang="mk-MK" sz="2400" dirty="0" smtClean="0">
                <a:solidFill>
                  <a:schemeClr val="tx2"/>
                </a:solidFill>
              </a:rPr>
              <a:t>) </a:t>
            </a:r>
            <a:r>
              <a:rPr lang="en-US" sz="2400" dirty="0" smtClean="0">
                <a:solidFill>
                  <a:schemeClr val="tx2"/>
                </a:solidFill>
              </a:rPr>
              <a:t>and total amount of all micropayment transaction by single micropayments intermediary</a:t>
            </a:r>
            <a:r>
              <a:rPr lang="mk-MK" sz="2400" dirty="0" smtClean="0">
                <a:solidFill>
                  <a:schemeClr val="tx2"/>
                </a:solidFill>
              </a:rPr>
              <a:t> (</a:t>
            </a:r>
            <a:r>
              <a:rPr lang="mk-MK" sz="2400" b="1" dirty="0" smtClean="0">
                <a:solidFill>
                  <a:schemeClr val="tx2"/>
                </a:solidFill>
              </a:rPr>
              <a:t>100.000.000</a:t>
            </a:r>
            <a:r>
              <a:rPr lang="mk-MK" sz="2400" dirty="0" smtClean="0">
                <a:solidFill>
                  <a:schemeClr val="tx2"/>
                </a:solidFill>
              </a:rPr>
              <a:t>) </a:t>
            </a:r>
            <a:r>
              <a:rPr lang="en-US" sz="2400" dirty="0" smtClean="0">
                <a:solidFill>
                  <a:schemeClr val="tx2"/>
                </a:solidFill>
              </a:rPr>
              <a:t>are checked before </a:t>
            </a:r>
            <a:r>
              <a:rPr lang="en-US" sz="2400" dirty="0" err="1" smtClean="0">
                <a:solidFill>
                  <a:schemeClr val="tx2"/>
                </a:solidFill>
              </a:rPr>
              <a:t>procesing</a:t>
            </a:r>
            <a:r>
              <a:rPr lang="en-US" sz="2400" dirty="0" smtClean="0">
                <a:solidFill>
                  <a:schemeClr val="tx2"/>
                </a:solidFill>
              </a:rPr>
              <a:t> the micropayment;</a:t>
            </a:r>
            <a:endParaRPr lang="mk-MK" sz="2400" dirty="0" smtClean="0">
              <a:solidFill>
                <a:schemeClr val="tx2"/>
              </a:solidFill>
            </a:endParaRPr>
          </a:p>
          <a:p>
            <a:pPr algn="just">
              <a:buFontTx/>
              <a:buChar char="-"/>
            </a:pPr>
            <a:r>
              <a:rPr lang="en-US" sz="2400" dirty="0" smtClean="0">
                <a:solidFill>
                  <a:schemeClr val="tx2"/>
                </a:solidFill>
              </a:rPr>
              <a:t>National bank have the role to prescribe technical standards for: security , operational availability and effective transfer of the assets. If all the standards are meet license is issued for Micropayment intermediary and is registered. </a:t>
            </a:r>
            <a:endParaRPr lang="mk-MK" sz="2400" dirty="0" smtClean="0">
              <a:solidFill>
                <a:schemeClr val="tx2"/>
              </a:solidFill>
            </a:endParaRPr>
          </a:p>
        </p:txBody>
      </p:sp>
      <p:sp>
        <p:nvSpPr>
          <p:cNvPr id="4" name="Title 1"/>
          <p:cNvSpPr txBox="1">
            <a:spLocks/>
          </p:cNvSpPr>
          <p:nvPr/>
        </p:nvSpPr>
        <p:spPr>
          <a:xfrm>
            <a:off x="179512" y="908721"/>
            <a:ext cx="7772400" cy="7350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smtClean="0"/>
              <a:t>Legal framework</a:t>
            </a:r>
            <a:endParaRPr lang="en-US" sz="3200" dirty="0"/>
          </a:p>
        </p:txBody>
      </p:sp>
    </p:spTree>
    <p:extLst>
      <p:ext uri="{BB962C8B-B14F-4D97-AF65-F5344CB8AC3E}">
        <p14:creationId xmlns:p14="http://schemas.microsoft.com/office/powerpoint/2010/main" xmlns="" val="40438233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4" name="Title 1"/>
          <p:cNvSpPr txBox="1">
            <a:spLocks/>
          </p:cNvSpPr>
          <p:nvPr/>
        </p:nvSpPr>
        <p:spPr>
          <a:xfrm>
            <a:off x="179512" y="908721"/>
            <a:ext cx="7772400" cy="7350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smtClean="0"/>
              <a:t>Participants</a:t>
            </a:r>
            <a:r>
              <a:rPr lang="mk-MK" sz="3200" dirty="0" smtClean="0"/>
              <a:t> </a:t>
            </a:r>
            <a:r>
              <a:rPr lang="en-US" sz="3200" dirty="0" smtClean="0"/>
              <a:t>in micropayments operations</a:t>
            </a:r>
            <a:endParaRPr lang="en-US" sz="3200" dirty="0"/>
          </a:p>
        </p:txBody>
      </p:sp>
      <p:sp>
        <p:nvSpPr>
          <p:cNvPr id="7" name="Content Placeholder 6"/>
          <p:cNvSpPr>
            <a:spLocks noGrp="1"/>
          </p:cNvSpPr>
          <p:nvPr>
            <p:ph idx="1"/>
          </p:nvPr>
        </p:nvSpPr>
        <p:spPr>
          <a:xfrm>
            <a:off x="395536" y="1772816"/>
            <a:ext cx="8229600" cy="4525963"/>
          </a:xfrm>
        </p:spPr>
        <p:txBody>
          <a:bodyPr>
            <a:normAutofit fontScale="92500" lnSpcReduction="20000"/>
          </a:bodyPr>
          <a:lstStyle/>
          <a:p>
            <a:r>
              <a:rPr lang="en-US" dirty="0" smtClean="0"/>
              <a:t>Micropayment user</a:t>
            </a:r>
            <a:endParaRPr lang="mk-MK" dirty="0" smtClean="0"/>
          </a:p>
          <a:p>
            <a:pPr marL="0" indent="0">
              <a:buNone/>
            </a:pPr>
            <a:r>
              <a:rPr lang="mk-MK" sz="2100" dirty="0" smtClean="0"/>
              <a:t>(</a:t>
            </a:r>
            <a:r>
              <a:rPr lang="en-US" sz="2100" dirty="0" smtClean="0"/>
              <a:t>person</a:t>
            </a:r>
            <a:r>
              <a:rPr lang="mk-MK" sz="2100" dirty="0" smtClean="0"/>
              <a:t>/</a:t>
            </a:r>
            <a:r>
              <a:rPr lang="en-US" sz="2100" dirty="0" smtClean="0"/>
              <a:t>in case of a company is every subscriber </a:t>
            </a:r>
            <a:r>
              <a:rPr lang="en-US" sz="2100" dirty="0"/>
              <a:t>line </a:t>
            </a:r>
            <a:r>
              <a:rPr lang="en-US" sz="2100" dirty="0" smtClean="0"/>
              <a:t>particularly; </a:t>
            </a:r>
            <a:endParaRPr lang="mk-MK" sz="2100" dirty="0" smtClean="0"/>
          </a:p>
          <a:p>
            <a:pPr marL="0" indent="0">
              <a:buNone/>
            </a:pPr>
            <a:r>
              <a:rPr lang="en-US" sz="2100" dirty="0" smtClean="0"/>
              <a:t>Sign specialized agreement with the intermediary</a:t>
            </a:r>
            <a:r>
              <a:rPr lang="mk-MK" sz="2100" dirty="0" smtClean="0"/>
              <a:t>;</a:t>
            </a:r>
          </a:p>
          <a:p>
            <a:pPr marL="0" indent="0">
              <a:buNone/>
            </a:pPr>
            <a:r>
              <a:rPr lang="en-US" sz="2100" dirty="0" smtClean="0"/>
              <a:t>Micropayment  transaction is started by telecommunication, digital or other IT assets</a:t>
            </a:r>
            <a:r>
              <a:rPr lang="mk-MK" sz="2100" dirty="0" smtClean="0"/>
              <a:t>;)</a:t>
            </a:r>
            <a:endParaRPr lang="en-US" sz="2100" dirty="0"/>
          </a:p>
          <a:p>
            <a:pPr marL="0" indent="0">
              <a:buNone/>
            </a:pPr>
            <a:endParaRPr lang="mk-MK" dirty="0" smtClean="0"/>
          </a:p>
          <a:p>
            <a:r>
              <a:rPr lang="en-US" dirty="0" smtClean="0"/>
              <a:t>Micropayment intermediary</a:t>
            </a:r>
            <a:endParaRPr lang="mk-MK" dirty="0" smtClean="0"/>
          </a:p>
          <a:p>
            <a:pPr marL="0" indent="0">
              <a:buNone/>
            </a:pPr>
            <a:r>
              <a:rPr lang="mk-MK" sz="1900" dirty="0" smtClean="0"/>
              <a:t>(</a:t>
            </a:r>
            <a:r>
              <a:rPr lang="en-US" sz="1900" dirty="0" smtClean="0"/>
              <a:t>gathering</a:t>
            </a:r>
            <a:r>
              <a:rPr lang="en-US" sz="1900" dirty="0"/>
              <a:t>, processing, </a:t>
            </a:r>
            <a:r>
              <a:rPr lang="en-US" sz="1900" dirty="0" smtClean="0"/>
              <a:t>control of  the limits of the micropayments </a:t>
            </a:r>
            <a:r>
              <a:rPr lang="mk-MK" sz="1900" dirty="0" smtClean="0"/>
              <a:t> </a:t>
            </a:r>
          </a:p>
          <a:p>
            <a:pPr marL="0" indent="0">
              <a:buNone/>
            </a:pPr>
            <a:r>
              <a:rPr lang="en-US" sz="1900" dirty="0" smtClean="0"/>
              <a:t>and settlement of the participants</a:t>
            </a:r>
            <a:r>
              <a:rPr lang="mk-MK" sz="1900" dirty="0" smtClean="0"/>
              <a:t>)</a:t>
            </a:r>
          </a:p>
          <a:p>
            <a:endParaRPr lang="mk-MK" dirty="0" smtClean="0"/>
          </a:p>
          <a:p>
            <a:r>
              <a:rPr lang="en-US" dirty="0" smtClean="0"/>
              <a:t>Point of sale</a:t>
            </a:r>
            <a:endParaRPr lang="mk-MK" dirty="0" smtClean="0"/>
          </a:p>
          <a:p>
            <a:pPr marL="0" indent="0">
              <a:buNone/>
            </a:pPr>
            <a:r>
              <a:rPr lang="mk-MK" sz="1900" dirty="0" smtClean="0"/>
              <a:t>(</a:t>
            </a:r>
            <a:r>
              <a:rPr lang="en-US" sz="1900" dirty="0" smtClean="0"/>
              <a:t>company that should have a agreement with intermediary</a:t>
            </a:r>
            <a:r>
              <a:rPr lang="mk-MK" sz="1900" dirty="0" smtClean="0"/>
              <a:t>)</a:t>
            </a:r>
            <a:endParaRPr lang="en-US" sz="1900" dirty="0"/>
          </a:p>
        </p:txBody>
      </p:sp>
      <p:pic>
        <p:nvPicPr>
          <p:cNvPr id="9" name="Picture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236296" y="4869160"/>
            <a:ext cx="1052473" cy="1489348"/>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402492" y="1743497"/>
            <a:ext cx="720080" cy="720080"/>
          </a:xfrm>
          <a:prstGeom prst="rect">
            <a:avLst/>
          </a:prstGeom>
        </p:spPr>
      </p:pic>
      <p:pic>
        <p:nvPicPr>
          <p:cNvPr id="8" name="Picture 4" descr="database"/>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037169" y="2996952"/>
            <a:ext cx="1450726" cy="14507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 name="Picture 36" descr="bank"/>
          <p:cNvPicPr>
            <a:picLocks noChangeAspect="1" noChangeArrowheads="1"/>
          </p:cNvPicPr>
          <p:nvPr/>
        </p:nvPicPr>
        <p:blipFill>
          <a:blip r:embed="rId6" cstate="print"/>
          <a:srcRect/>
          <a:stretch>
            <a:fillRect/>
          </a:stretch>
        </p:blipFill>
        <p:spPr bwMode="auto">
          <a:xfrm>
            <a:off x="7768757" y="3691258"/>
            <a:ext cx="719138" cy="719138"/>
          </a:xfrm>
          <a:prstGeom prst="rect">
            <a:avLst/>
          </a:prstGeom>
          <a:noFill/>
          <a:ln w="9525">
            <a:noFill/>
            <a:miter lim="800000"/>
            <a:headEnd/>
            <a:tailEnd/>
          </a:ln>
        </p:spPr>
      </p:pic>
      <p:pic>
        <p:nvPicPr>
          <p:cNvPr id="11" name="Picture 17" descr="termilnal_enter_amountRR"/>
          <p:cNvPicPr preferRelativeResize="0">
            <a:picLocks noChangeAspect="1" noChangeArrowheads="1"/>
          </p:cNvPicPr>
          <p:nvPr/>
        </p:nvPicPr>
        <p:blipFill>
          <a:blip r:embed="rId7" cstate="print"/>
          <a:srcRect/>
          <a:stretch>
            <a:fillRect/>
          </a:stretch>
        </p:blipFill>
        <p:spPr bwMode="auto">
          <a:xfrm>
            <a:off x="7768757" y="2074080"/>
            <a:ext cx="631469" cy="632629"/>
          </a:xfrm>
          <a:prstGeom prst="rect">
            <a:avLst/>
          </a:prstGeom>
          <a:noFill/>
          <a:ln w="9525">
            <a:noFill/>
            <a:miter lim="800000"/>
            <a:headEnd/>
            <a:tailEnd/>
          </a:ln>
        </p:spPr>
      </p:pic>
    </p:spTree>
    <p:extLst>
      <p:ext uri="{BB962C8B-B14F-4D97-AF65-F5344CB8AC3E}">
        <p14:creationId xmlns:p14="http://schemas.microsoft.com/office/powerpoint/2010/main" xmlns="" val="42224220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custDataLst>
              <p:tags r:id="rId2"/>
            </p:custDataLst>
          </p:nvPr>
        </p:nvSpPr>
        <p:spPr>
          <a:xfrm>
            <a:off x="382946" y="908720"/>
            <a:ext cx="8129588" cy="736600"/>
          </a:xfrm>
        </p:spPr>
        <p:txBody>
          <a:bodyPr>
            <a:normAutofit fontScale="90000"/>
          </a:bodyPr>
          <a:lstStyle/>
          <a:p>
            <a:pPr>
              <a:defRPr/>
            </a:pPr>
            <a:r>
              <a:rPr lang="en-US" dirty="0" smtClean="0"/>
              <a:t>Micropayments</a:t>
            </a:r>
            <a:endParaRPr lang="de-DE" dirty="0" smtClean="0"/>
          </a:p>
        </p:txBody>
      </p:sp>
      <p:graphicFrame>
        <p:nvGraphicFramePr>
          <p:cNvPr id="10242" name="Rectangle 4" hidden="1"/>
          <p:cNvGraphicFramePr>
            <a:graphicFrameLocks/>
          </p:cNvGraphicFramePr>
          <p:nvPr/>
        </p:nvGraphicFramePr>
        <p:xfrm>
          <a:off x="0" y="0"/>
          <a:ext cx="158750" cy="158750"/>
        </p:xfrm>
        <a:graphic>
          <a:graphicData uri="http://schemas.openxmlformats.org/presentationml/2006/ole">
            <p:oleObj spid="_x0000_s1063" r:id="rId4" imgW="0" imgH="0" progId="">
              <p:embed/>
            </p:oleObj>
          </a:graphicData>
        </a:graphic>
      </p:graphicFrame>
      <p:sp>
        <p:nvSpPr>
          <p:cNvPr id="10245"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pPr>
              <a:lnSpc>
                <a:spcPct val="90000"/>
              </a:lnSpc>
              <a:spcBef>
                <a:spcPct val="0"/>
              </a:spcBef>
              <a:spcAft>
                <a:spcPct val="30000"/>
              </a:spcAft>
              <a:buClrTx/>
              <a:buSzTx/>
              <a:buFont typeface="Wingdings" pitchFamily="2" charset="2"/>
              <a:buChar char="§"/>
            </a:pPr>
            <a:endParaRPr lang="mk-MK" sz="1200">
              <a:solidFill>
                <a:srgbClr val="000000"/>
              </a:solidFill>
              <a:latin typeface="Tele-GroteskNor" pitchFamily="2" charset="0"/>
            </a:endParaRPr>
          </a:p>
        </p:txBody>
      </p:sp>
      <p:sp>
        <p:nvSpPr>
          <p:cNvPr id="55" name="Right Arrow 54"/>
          <p:cNvSpPr/>
          <p:nvPr/>
        </p:nvSpPr>
        <p:spPr bwMode="auto">
          <a:xfrm rot="10800000">
            <a:off x="2756852" y="2265786"/>
            <a:ext cx="3255308" cy="166765"/>
          </a:xfrm>
          <a:prstGeom prst="rightArrow">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82563" indent="-182563">
              <a:lnSpc>
                <a:spcPct val="90000"/>
              </a:lnSpc>
              <a:spcBef>
                <a:spcPct val="0"/>
              </a:spcBef>
              <a:spcAft>
                <a:spcPct val="30000"/>
              </a:spcAft>
              <a:buClrTx/>
              <a:buSzTx/>
              <a:buFont typeface="Wingdings" pitchFamily="2" charset="2"/>
              <a:buChar char="§"/>
            </a:pPr>
            <a:endParaRPr lang="mk-MK" sz="1200" smtClean="0">
              <a:solidFill>
                <a:srgbClr val="000000"/>
              </a:solidFill>
              <a:latin typeface="Tele-GroteskNor" pitchFamily="2" charset="0"/>
            </a:endParaRPr>
          </a:p>
        </p:txBody>
      </p:sp>
      <p:pic>
        <p:nvPicPr>
          <p:cNvPr id="62" name="Picture 4" descr="database"/>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682218" y="4570693"/>
            <a:ext cx="1450726" cy="14507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50" name="Group 49"/>
          <p:cNvGrpSpPr/>
          <p:nvPr/>
        </p:nvGrpSpPr>
        <p:grpSpPr>
          <a:xfrm>
            <a:off x="206119" y="1919092"/>
            <a:ext cx="8830378" cy="4501724"/>
            <a:chOff x="-4" y="1487120"/>
            <a:chExt cx="9011916" cy="4491908"/>
          </a:xfrm>
        </p:grpSpPr>
        <p:sp>
          <p:nvSpPr>
            <p:cNvPr id="34" name="Flowchart: Alternate Process 33"/>
            <p:cNvSpPr/>
            <p:nvPr/>
          </p:nvSpPr>
          <p:spPr bwMode="auto">
            <a:xfrm>
              <a:off x="3547558" y="3773370"/>
              <a:ext cx="1536031" cy="719138"/>
            </a:xfrm>
            <a:prstGeom prst="flowChartAlternateProcess">
              <a:avLst/>
            </a:prstGeom>
            <a:ln>
              <a:headEnd type="none" w="med" len="med"/>
              <a:tailEnd type="none" w="med" len="med"/>
            </a:ln>
          </p:spPr>
          <p:style>
            <a:lnRef idx="2">
              <a:schemeClr val="dk1"/>
            </a:lnRef>
            <a:fillRef idx="1001">
              <a:schemeClr val="dk2"/>
            </a:fillRef>
            <a:effectRef idx="0">
              <a:schemeClr val="dk1"/>
            </a:effectRef>
            <a:fontRef idx="minor">
              <a:schemeClr val="dk1"/>
            </a:fontRef>
          </p:style>
          <p:txBody>
            <a:bodyPr anchor="ctr"/>
            <a:lstStyle/>
            <a:p>
              <a:pPr marL="182563" indent="-182563" algn="l">
                <a:lnSpc>
                  <a:spcPct val="90000"/>
                </a:lnSpc>
                <a:spcBef>
                  <a:spcPct val="0"/>
                </a:spcBef>
                <a:spcAft>
                  <a:spcPct val="30000"/>
                </a:spcAft>
                <a:buClrTx/>
                <a:buSzTx/>
                <a:buFontTx/>
                <a:buNone/>
                <a:defRPr/>
              </a:pPr>
              <a:r>
                <a:rPr lang="en-US" sz="1400" b="1" dirty="0" smtClean="0">
                  <a:solidFill>
                    <a:schemeClr val="bg1"/>
                  </a:solidFill>
                </a:rPr>
                <a:t>M Intermediary</a:t>
              </a:r>
              <a:endParaRPr lang="en-US" sz="1400" b="1" dirty="0">
                <a:solidFill>
                  <a:schemeClr val="bg1"/>
                </a:solidFill>
              </a:endParaRPr>
            </a:p>
          </p:txBody>
        </p:sp>
        <p:sp>
          <p:nvSpPr>
            <p:cNvPr id="37" name="Flowchart: Alternate Process 36"/>
            <p:cNvSpPr/>
            <p:nvPr/>
          </p:nvSpPr>
          <p:spPr bwMode="auto">
            <a:xfrm>
              <a:off x="899593" y="1543050"/>
              <a:ext cx="1679794" cy="719138"/>
            </a:xfrm>
            <a:prstGeom prst="flowChartAlternateProcess">
              <a:avLst/>
            </a:prstGeom>
            <a:ln>
              <a:headEnd type="none" w="med" len="med"/>
              <a:tailEnd type="none" w="med" len="med"/>
            </a:ln>
          </p:spPr>
          <p:style>
            <a:lnRef idx="2">
              <a:schemeClr val="dk1"/>
            </a:lnRef>
            <a:fillRef idx="1001">
              <a:schemeClr val="dk2"/>
            </a:fillRef>
            <a:effectRef idx="0">
              <a:schemeClr val="dk1"/>
            </a:effectRef>
            <a:fontRef idx="minor">
              <a:schemeClr val="dk1"/>
            </a:fontRef>
          </p:style>
          <p:txBody>
            <a:bodyPr anchor="ctr"/>
            <a:lstStyle/>
            <a:p>
              <a:pPr marL="182563" indent="-182563" algn="ctr">
                <a:lnSpc>
                  <a:spcPct val="90000"/>
                </a:lnSpc>
                <a:spcBef>
                  <a:spcPct val="0"/>
                </a:spcBef>
                <a:spcAft>
                  <a:spcPct val="30000"/>
                </a:spcAft>
                <a:buClrTx/>
                <a:buSzTx/>
                <a:buFontTx/>
                <a:buNone/>
                <a:defRPr/>
              </a:pPr>
              <a:r>
                <a:rPr lang="en-US" sz="1400" b="1" dirty="0" smtClean="0">
                  <a:solidFill>
                    <a:schemeClr val="bg1"/>
                  </a:solidFill>
                </a:rPr>
                <a:t>M user</a:t>
              </a:r>
              <a:endParaRPr lang="en-US" sz="1400" b="1" dirty="0">
                <a:solidFill>
                  <a:schemeClr val="bg1"/>
                </a:solidFill>
              </a:endParaRPr>
            </a:p>
          </p:txBody>
        </p:sp>
        <p:sp>
          <p:nvSpPr>
            <p:cNvPr id="38" name="Flowchart: Alternate Process 37"/>
            <p:cNvSpPr/>
            <p:nvPr/>
          </p:nvSpPr>
          <p:spPr bwMode="auto">
            <a:xfrm>
              <a:off x="6608466" y="1543050"/>
              <a:ext cx="1857417" cy="719138"/>
            </a:xfrm>
            <a:prstGeom prst="flowChartAlternateProcess">
              <a:avLst/>
            </a:prstGeom>
            <a:ln>
              <a:headEnd type="none" w="med" len="med"/>
              <a:tailEnd type="none" w="med" len="med"/>
            </a:ln>
          </p:spPr>
          <p:style>
            <a:lnRef idx="2">
              <a:schemeClr val="dk1"/>
            </a:lnRef>
            <a:fillRef idx="1001">
              <a:schemeClr val="dk2"/>
            </a:fillRef>
            <a:effectRef idx="0">
              <a:schemeClr val="dk1"/>
            </a:effectRef>
            <a:fontRef idx="minor">
              <a:schemeClr val="dk1"/>
            </a:fontRef>
          </p:style>
          <p:txBody>
            <a:bodyPr anchor="ctr"/>
            <a:lstStyle/>
            <a:p>
              <a:pPr marL="182563" indent="-182563" algn="ctr">
                <a:lnSpc>
                  <a:spcPct val="90000"/>
                </a:lnSpc>
                <a:spcBef>
                  <a:spcPct val="0"/>
                </a:spcBef>
                <a:spcAft>
                  <a:spcPct val="30000"/>
                </a:spcAft>
                <a:buClrTx/>
                <a:buSzTx/>
                <a:buFontTx/>
                <a:buNone/>
                <a:defRPr/>
              </a:pPr>
              <a:r>
                <a:rPr lang="en-US" sz="1400" b="1" dirty="0" smtClean="0">
                  <a:solidFill>
                    <a:schemeClr val="bg1"/>
                  </a:solidFill>
                </a:rPr>
                <a:t>Merchant POS</a:t>
              </a:r>
              <a:endParaRPr lang="en-US" sz="1400" b="1" dirty="0">
                <a:solidFill>
                  <a:schemeClr val="bg1"/>
                </a:solidFill>
              </a:endParaRPr>
            </a:p>
          </p:txBody>
        </p:sp>
        <p:sp>
          <p:nvSpPr>
            <p:cNvPr id="44" name="TextBox 43"/>
            <p:cNvSpPr txBox="1"/>
            <p:nvPr/>
          </p:nvSpPr>
          <p:spPr>
            <a:xfrm>
              <a:off x="2729319" y="1986410"/>
              <a:ext cx="2843561" cy="399238"/>
            </a:xfrm>
            <a:prstGeom prst="rect">
              <a:avLst/>
            </a:prstGeom>
            <a:noFill/>
          </p:spPr>
          <p:txBody>
            <a:bodyPr wrap="square" rtlCol="0">
              <a:spAutoFit/>
            </a:bodyPr>
            <a:lstStyle/>
            <a:p>
              <a:pPr algn="l">
                <a:lnSpc>
                  <a:spcPct val="100000"/>
                </a:lnSpc>
                <a:spcBef>
                  <a:spcPct val="0"/>
                </a:spcBef>
                <a:buClrTx/>
                <a:buSzTx/>
                <a:buFontTx/>
                <a:buNone/>
              </a:pPr>
              <a:r>
                <a:rPr lang="mk-MK" sz="1000" b="1" dirty="0" smtClean="0">
                  <a:solidFill>
                    <a:srgbClr val="000000"/>
                  </a:solidFill>
                  <a:latin typeface="Tahoma" pitchFamily="34" charset="0"/>
                  <a:ea typeface="Tahoma" pitchFamily="34" charset="0"/>
                  <a:cs typeface="Tahoma" pitchFamily="34" charset="0"/>
                </a:rPr>
                <a:t>Чекор 4</a:t>
              </a:r>
              <a:r>
                <a:rPr lang="en-US" sz="1000" b="1" dirty="0" smtClean="0">
                  <a:solidFill>
                    <a:srgbClr val="000000"/>
                  </a:solidFill>
                  <a:latin typeface="Tahoma" pitchFamily="34" charset="0"/>
                  <a:ea typeface="Tahoma" pitchFamily="34" charset="0"/>
                  <a:cs typeface="Tahoma" pitchFamily="34" charset="0"/>
                </a:rPr>
                <a:t>:</a:t>
              </a:r>
              <a:r>
                <a:rPr lang="en-US" sz="1000" dirty="0" smtClean="0">
                  <a:solidFill>
                    <a:srgbClr val="000000"/>
                  </a:solidFill>
                  <a:latin typeface="Tahoma" pitchFamily="34" charset="0"/>
                  <a:ea typeface="Tahoma" pitchFamily="34" charset="0"/>
                  <a:cs typeface="Tahoma" pitchFamily="34" charset="0"/>
                </a:rPr>
                <a:t> </a:t>
              </a:r>
              <a:r>
                <a:rPr lang="mk-MK" sz="1000" dirty="0" smtClean="0">
                  <a:solidFill>
                    <a:srgbClr val="000000"/>
                  </a:solidFill>
                  <a:latin typeface="Tahoma" pitchFamily="34" charset="0"/>
                  <a:ea typeface="Tahoma" pitchFamily="34" charset="0"/>
                  <a:cs typeface="Tahoma" pitchFamily="34" charset="0"/>
                </a:rPr>
                <a:t>Известување за статусот на микроплаќањето </a:t>
              </a:r>
              <a:r>
                <a:rPr lang="en-US" sz="1000" dirty="0" smtClean="0">
                  <a:solidFill>
                    <a:srgbClr val="000000"/>
                  </a:solidFill>
                  <a:latin typeface="Tahoma" pitchFamily="34" charset="0"/>
                  <a:ea typeface="Tahoma" pitchFamily="34" charset="0"/>
                  <a:cs typeface="Tahoma" pitchFamily="34" charset="0"/>
                </a:rPr>
                <a:t>(</a:t>
              </a:r>
              <a:r>
                <a:rPr lang="mk-MK" sz="1000" dirty="0" smtClean="0">
                  <a:solidFill>
                    <a:srgbClr val="000000"/>
                  </a:solidFill>
                  <a:latin typeface="Tahoma" pitchFamily="34" charset="0"/>
                  <a:ea typeface="Tahoma" pitchFamily="34" charset="0"/>
                  <a:cs typeface="Tahoma" pitchFamily="34" charset="0"/>
                </a:rPr>
                <a:t>5</a:t>
              </a:r>
              <a:r>
                <a:rPr lang="en-US" sz="1000" dirty="0" smtClean="0">
                  <a:solidFill>
                    <a:srgbClr val="000000"/>
                  </a:solidFill>
                  <a:latin typeface="Tahoma" pitchFamily="34" charset="0"/>
                  <a:ea typeface="Tahoma" pitchFamily="34" charset="0"/>
                  <a:cs typeface="Tahoma" pitchFamily="34" charset="0"/>
                </a:rPr>
                <a:t>00 MKD</a:t>
              </a:r>
              <a:r>
                <a:rPr lang="mk-MK" sz="1000" dirty="0" smtClean="0">
                  <a:solidFill>
                    <a:srgbClr val="000000"/>
                  </a:solidFill>
                  <a:latin typeface="Tahoma" pitchFamily="34" charset="0"/>
                  <a:ea typeface="Tahoma" pitchFamily="34" charset="0"/>
                  <a:cs typeface="Tahoma" pitchFamily="34" charset="0"/>
                </a:rPr>
                <a:t>- ОК/НОК</a:t>
              </a:r>
              <a:r>
                <a:rPr lang="en-US" sz="1000" dirty="0" smtClean="0">
                  <a:solidFill>
                    <a:srgbClr val="000000"/>
                  </a:solidFill>
                  <a:latin typeface="Tahoma" pitchFamily="34" charset="0"/>
                  <a:ea typeface="Tahoma" pitchFamily="34" charset="0"/>
                  <a:cs typeface="Tahoma" pitchFamily="34" charset="0"/>
                </a:rPr>
                <a:t>)</a:t>
              </a:r>
              <a:endParaRPr lang="mk-MK" sz="1000" dirty="0">
                <a:solidFill>
                  <a:srgbClr val="000000"/>
                </a:solidFill>
                <a:latin typeface="Tahoma" pitchFamily="34" charset="0"/>
                <a:ea typeface="Tahoma" pitchFamily="34" charset="0"/>
                <a:cs typeface="Tahoma" pitchFamily="34" charset="0"/>
              </a:endParaRPr>
            </a:p>
          </p:txBody>
        </p:sp>
        <p:sp>
          <p:nvSpPr>
            <p:cNvPr id="46" name="Right Arrow 45"/>
            <p:cNvSpPr/>
            <p:nvPr/>
          </p:nvSpPr>
          <p:spPr bwMode="auto">
            <a:xfrm rot="5400000">
              <a:off x="721983" y="3191281"/>
              <a:ext cx="1806466" cy="195201"/>
            </a:xfrm>
            <a:prstGeom prst="rightArrow">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82563" indent="-182563">
                <a:lnSpc>
                  <a:spcPct val="90000"/>
                </a:lnSpc>
                <a:spcBef>
                  <a:spcPct val="0"/>
                </a:spcBef>
                <a:spcAft>
                  <a:spcPct val="30000"/>
                </a:spcAft>
                <a:buClrTx/>
                <a:buSzTx/>
                <a:buFont typeface="Wingdings" pitchFamily="2" charset="2"/>
                <a:buChar char="§"/>
              </a:pPr>
              <a:endParaRPr lang="mk-MK" sz="1200" smtClean="0">
                <a:solidFill>
                  <a:srgbClr val="000000"/>
                </a:solidFill>
                <a:latin typeface="Tele-GroteskNor" pitchFamily="2" charset="0"/>
              </a:endParaRPr>
            </a:p>
          </p:txBody>
        </p:sp>
        <p:sp>
          <p:nvSpPr>
            <p:cNvPr id="48" name="TextBox 47"/>
            <p:cNvSpPr txBox="1"/>
            <p:nvPr/>
          </p:nvSpPr>
          <p:spPr>
            <a:xfrm>
              <a:off x="480136" y="2940368"/>
              <a:ext cx="1426532" cy="560467"/>
            </a:xfrm>
            <a:prstGeom prst="rect">
              <a:avLst/>
            </a:prstGeom>
            <a:noFill/>
          </p:spPr>
          <p:txBody>
            <a:bodyPr wrap="square" rtlCol="0">
              <a:spAutoFit/>
            </a:bodyPr>
            <a:lstStyle/>
            <a:p>
              <a:pPr algn="l">
                <a:lnSpc>
                  <a:spcPct val="100000"/>
                </a:lnSpc>
                <a:spcBef>
                  <a:spcPct val="0"/>
                </a:spcBef>
                <a:buClrTx/>
                <a:buSzTx/>
                <a:buFontTx/>
                <a:buNone/>
              </a:pPr>
              <a:r>
                <a:rPr lang="en-US" sz="1050" b="1" dirty="0" smtClean="0">
                  <a:solidFill>
                    <a:srgbClr val="000000"/>
                  </a:solidFill>
                  <a:latin typeface="Tahoma" pitchFamily="34" charset="0"/>
                  <a:ea typeface="Tahoma" pitchFamily="34" charset="0"/>
                  <a:cs typeface="Tahoma" pitchFamily="34" charset="0"/>
                </a:rPr>
                <a:t>Step</a:t>
              </a:r>
              <a:r>
                <a:rPr lang="mk-MK" sz="1050" b="1" dirty="0" smtClean="0">
                  <a:solidFill>
                    <a:srgbClr val="000000"/>
                  </a:solidFill>
                  <a:latin typeface="Tahoma" pitchFamily="34" charset="0"/>
                  <a:ea typeface="Tahoma" pitchFamily="34" charset="0"/>
                  <a:cs typeface="Tahoma" pitchFamily="34" charset="0"/>
                </a:rPr>
                <a:t> </a:t>
              </a:r>
              <a:r>
                <a:rPr lang="en-US" sz="1050" b="1" dirty="0" smtClean="0">
                  <a:solidFill>
                    <a:srgbClr val="000000"/>
                  </a:solidFill>
                  <a:latin typeface="Tahoma" pitchFamily="34" charset="0"/>
                  <a:ea typeface="Tahoma" pitchFamily="34" charset="0"/>
                  <a:cs typeface="Tahoma" pitchFamily="34" charset="0"/>
                </a:rPr>
                <a:t>1a: </a:t>
              </a:r>
              <a:endParaRPr lang="mk-MK" sz="1050" b="1" dirty="0" smtClean="0">
                <a:solidFill>
                  <a:srgbClr val="000000"/>
                </a:solidFill>
                <a:latin typeface="Tahoma" pitchFamily="34" charset="0"/>
                <a:ea typeface="Tahoma" pitchFamily="34" charset="0"/>
                <a:cs typeface="Tahoma" pitchFamily="34" charset="0"/>
              </a:endParaRPr>
            </a:p>
            <a:p>
              <a:pPr algn="l">
                <a:lnSpc>
                  <a:spcPct val="100000"/>
                </a:lnSpc>
                <a:spcBef>
                  <a:spcPct val="0"/>
                </a:spcBef>
                <a:buClrTx/>
                <a:buSzTx/>
                <a:buFontTx/>
                <a:buNone/>
              </a:pPr>
              <a:r>
                <a:rPr lang="en-US" sz="1000" dirty="0" smtClean="0">
                  <a:solidFill>
                    <a:srgbClr val="000000"/>
                  </a:solidFill>
                  <a:latin typeface="Tahoma" pitchFamily="34" charset="0"/>
                  <a:ea typeface="Tahoma" pitchFamily="34" charset="0"/>
                  <a:cs typeface="Tahoma" pitchFamily="34" charset="0"/>
                </a:rPr>
                <a:t>Request and sign a agreement</a:t>
              </a:r>
              <a:endParaRPr lang="mk-MK" sz="1000" dirty="0">
                <a:solidFill>
                  <a:srgbClr val="000000"/>
                </a:solidFill>
                <a:latin typeface="Tahoma" pitchFamily="34" charset="0"/>
                <a:ea typeface="Tahoma" pitchFamily="34" charset="0"/>
                <a:cs typeface="Tahoma" pitchFamily="34" charset="0"/>
              </a:endParaRPr>
            </a:p>
          </p:txBody>
        </p:sp>
        <p:sp>
          <p:nvSpPr>
            <p:cNvPr id="51" name="Right Arrow 50"/>
            <p:cNvSpPr/>
            <p:nvPr/>
          </p:nvSpPr>
          <p:spPr bwMode="auto">
            <a:xfrm>
              <a:off x="2022929" y="4217261"/>
              <a:ext cx="1318784" cy="216024"/>
            </a:xfrm>
            <a:prstGeom prst="rightArrow">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82563" indent="-182563">
                <a:lnSpc>
                  <a:spcPct val="90000"/>
                </a:lnSpc>
                <a:spcBef>
                  <a:spcPct val="0"/>
                </a:spcBef>
                <a:spcAft>
                  <a:spcPct val="30000"/>
                </a:spcAft>
                <a:buClrTx/>
                <a:buSzTx/>
                <a:buFont typeface="Wingdings" pitchFamily="2" charset="2"/>
                <a:buChar char="§"/>
              </a:pPr>
              <a:endParaRPr lang="mk-MK" sz="1200" smtClean="0">
                <a:solidFill>
                  <a:srgbClr val="000000"/>
                </a:solidFill>
                <a:latin typeface="Tele-GroteskNor" pitchFamily="2" charset="0"/>
              </a:endParaRPr>
            </a:p>
          </p:txBody>
        </p:sp>
        <p:sp>
          <p:nvSpPr>
            <p:cNvPr id="52" name="TextBox 51"/>
            <p:cNvSpPr txBox="1"/>
            <p:nvPr/>
          </p:nvSpPr>
          <p:spPr>
            <a:xfrm>
              <a:off x="1937231" y="4388657"/>
              <a:ext cx="1584176" cy="1013448"/>
            </a:xfrm>
            <a:prstGeom prst="rect">
              <a:avLst/>
            </a:prstGeom>
            <a:noFill/>
          </p:spPr>
          <p:txBody>
            <a:bodyPr wrap="square" rtlCol="0">
              <a:spAutoFit/>
            </a:bodyPr>
            <a:lstStyle/>
            <a:p>
              <a:pPr algn="l">
                <a:lnSpc>
                  <a:spcPct val="100000"/>
                </a:lnSpc>
                <a:spcBef>
                  <a:spcPct val="0"/>
                </a:spcBef>
                <a:buClrTx/>
                <a:buSzTx/>
                <a:buFontTx/>
                <a:buNone/>
              </a:pPr>
              <a:r>
                <a:rPr lang="mk-MK" sz="1000" b="1" dirty="0" smtClean="0">
                  <a:solidFill>
                    <a:srgbClr val="000000"/>
                  </a:solidFill>
                  <a:latin typeface="Tahoma" pitchFamily="34" charset="0"/>
                  <a:ea typeface="Tahoma" pitchFamily="34" charset="0"/>
                  <a:cs typeface="Tahoma" pitchFamily="34" charset="0"/>
                </a:rPr>
                <a:t>Чекор 1б</a:t>
              </a:r>
              <a:r>
                <a:rPr lang="en-US" sz="1000" b="1" dirty="0" smtClean="0">
                  <a:solidFill>
                    <a:srgbClr val="000000"/>
                  </a:solidFill>
                  <a:latin typeface="Tahoma" pitchFamily="34" charset="0"/>
                  <a:ea typeface="Tahoma" pitchFamily="34" charset="0"/>
                  <a:cs typeface="Tahoma" pitchFamily="34" charset="0"/>
                </a:rPr>
                <a:t> </a:t>
              </a:r>
              <a:endParaRPr lang="mk-MK" sz="1000" b="1" dirty="0" smtClean="0">
                <a:solidFill>
                  <a:srgbClr val="000000"/>
                </a:solidFill>
                <a:latin typeface="Tahoma" pitchFamily="34" charset="0"/>
                <a:ea typeface="Tahoma" pitchFamily="34" charset="0"/>
                <a:cs typeface="Tahoma" pitchFamily="34" charset="0"/>
              </a:endParaRPr>
            </a:p>
            <a:p>
              <a:pPr algn="l">
                <a:lnSpc>
                  <a:spcPct val="100000"/>
                </a:lnSpc>
                <a:spcBef>
                  <a:spcPct val="0"/>
                </a:spcBef>
                <a:buClrTx/>
                <a:buSzTx/>
                <a:buFontTx/>
                <a:buNone/>
              </a:pPr>
              <a:r>
                <a:rPr lang="en-US" sz="1000" dirty="0" smtClean="0">
                  <a:solidFill>
                    <a:srgbClr val="000000"/>
                  </a:solidFill>
                  <a:latin typeface="Tahoma" pitchFamily="34" charset="0"/>
                  <a:ea typeface="Tahoma" pitchFamily="34" charset="0"/>
                  <a:cs typeface="Tahoma" pitchFamily="34" charset="0"/>
                </a:rPr>
                <a:t>Registering user in the information system of the intermediary; PIN issuing; Approval of the initial limit per user</a:t>
              </a:r>
              <a:r>
                <a:rPr lang="mk-MK" sz="1000" dirty="0" smtClean="0">
                  <a:solidFill>
                    <a:srgbClr val="000000"/>
                  </a:solidFill>
                  <a:latin typeface="Tahoma" pitchFamily="34" charset="0"/>
                  <a:ea typeface="Tahoma" pitchFamily="34" charset="0"/>
                  <a:cs typeface="Tahoma" pitchFamily="34" charset="0"/>
                </a:rPr>
                <a:t>.</a:t>
              </a:r>
              <a:endParaRPr lang="mk-MK" sz="1000" dirty="0">
                <a:solidFill>
                  <a:srgbClr val="000000"/>
                </a:solidFill>
                <a:latin typeface="Tahoma" pitchFamily="34" charset="0"/>
                <a:ea typeface="Tahoma" pitchFamily="34" charset="0"/>
                <a:cs typeface="Tahoma" pitchFamily="34" charset="0"/>
              </a:endParaRPr>
            </a:p>
          </p:txBody>
        </p:sp>
        <p:sp>
          <p:nvSpPr>
            <p:cNvPr id="58" name="Right Arrow 57"/>
            <p:cNvSpPr/>
            <p:nvPr/>
          </p:nvSpPr>
          <p:spPr bwMode="auto">
            <a:xfrm rot="16200000">
              <a:off x="7016859" y="3084787"/>
              <a:ext cx="1603774" cy="211874"/>
            </a:xfrm>
            <a:prstGeom prst="rightArrow">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82563" indent="-182563">
                <a:lnSpc>
                  <a:spcPct val="90000"/>
                </a:lnSpc>
                <a:spcBef>
                  <a:spcPct val="0"/>
                </a:spcBef>
                <a:spcAft>
                  <a:spcPct val="30000"/>
                </a:spcAft>
                <a:buClrTx/>
                <a:buSzTx/>
                <a:buFont typeface="Wingdings" pitchFamily="2" charset="2"/>
                <a:buChar char="§"/>
              </a:pPr>
              <a:endParaRPr lang="mk-MK" sz="1200" smtClean="0">
                <a:solidFill>
                  <a:srgbClr val="000000"/>
                </a:solidFill>
                <a:latin typeface="Tele-GroteskNor" pitchFamily="2" charset="0"/>
              </a:endParaRPr>
            </a:p>
          </p:txBody>
        </p:sp>
        <p:sp>
          <p:nvSpPr>
            <p:cNvPr id="59" name="TextBox 58"/>
            <p:cNvSpPr txBox="1"/>
            <p:nvPr/>
          </p:nvSpPr>
          <p:spPr>
            <a:xfrm>
              <a:off x="7924683" y="2792597"/>
              <a:ext cx="1082401" cy="1013448"/>
            </a:xfrm>
            <a:prstGeom prst="rect">
              <a:avLst/>
            </a:prstGeom>
            <a:noFill/>
          </p:spPr>
          <p:txBody>
            <a:bodyPr wrap="square" rtlCol="0">
              <a:spAutoFit/>
            </a:bodyPr>
            <a:lstStyle/>
            <a:p>
              <a:pPr algn="l">
                <a:lnSpc>
                  <a:spcPct val="100000"/>
                </a:lnSpc>
                <a:spcBef>
                  <a:spcPct val="0"/>
                </a:spcBef>
                <a:buClrTx/>
                <a:buSzTx/>
                <a:buFontTx/>
                <a:buNone/>
              </a:pPr>
              <a:r>
                <a:rPr lang="mk-MK" sz="1000" b="1" dirty="0" smtClean="0">
                  <a:solidFill>
                    <a:srgbClr val="000000"/>
                  </a:solidFill>
                  <a:latin typeface="Tahoma" pitchFamily="34" charset="0"/>
                  <a:ea typeface="Tahoma" pitchFamily="34" charset="0"/>
                  <a:cs typeface="Tahoma" pitchFamily="34" charset="0"/>
                </a:rPr>
                <a:t>Чекор 2а</a:t>
              </a:r>
              <a:r>
                <a:rPr lang="en-US" sz="1000" b="1" dirty="0" smtClean="0">
                  <a:solidFill>
                    <a:srgbClr val="000000"/>
                  </a:solidFill>
                  <a:latin typeface="Tahoma" pitchFamily="34" charset="0"/>
                  <a:ea typeface="Tahoma" pitchFamily="34" charset="0"/>
                  <a:cs typeface="Tahoma" pitchFamily="34" charset="0"/>
                </a:rPr>
                <a:t>: </a:t>
              </a:r>
              <a:r>
                <a:rPr lang="en-US" sz="1000" dirty="0" smtClean="0">
                  <a:solidFill>
                    <a:srgbClr val="000000"/>
                  </a:solidFill>
                  <a:latin typeface="Tahoma" pitchFamily="34" charset="0"/>
                  <a:ea typeface="Tahoma" pitchFamily="34" charset="0"/>
                  <a:cs typeface="Tahoma" pitchFamily="34" charset="0"/>
                </a:rPr>
                <a:t>Agreement with Merchants and spreading the network of POS </a:t>
              </a:r>
              <a:endParaRPr lang="mk-MK" sz="1000" dirty="0" smtClean="0">
                <a:solidFill>
                  <a:srgbClr val="000000"/>
                </a:solidFill>
                <a:latin typeface="Tahoma" pitchFamily="34" charset="0"/>
                <a:ea typeface="Tahoma" pitchFamily="34" charset="0"/>
                <a:cs typeface="Tahoma" pitchFamily="34" charset="0"/>
              </a:endParaRPr>
            </a:p>
          </p:txBody>
        </p:sp>
        <p:sp>
          <p:nvSpPr>
            <p:cNvPr id="60" name="Right Arrow 59"/>
            <p:cNvSpPr/>
            <p:nvPr/>
          </p:nvSpPr>
          <p:spPr bwMode="auto">
            <a:xfrm rot="10800000">
              <a:off x="5274493" y="4217260"/>
              <a:ext cx="2194162" cy="189685"/>
            </a:xfrm>
            <a:prstGeom prst="rightArrow">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82563" indent="-182563">
                <a:lnSpc>
                  <a:spcPct val="90000"/>
                </a:lnSpc>
                <a:spcBef>
                  <a:spcPct val="0"/>
                </a:spcBef>
                <a:spcAft>
                  <a:spcPct val="30000"/>
                </a:spcAft>
                <a:buClrTx/>
                <a:buSzTx/>
                <a:buFont typeface="Wingdings" pitchFamily="2" charset="2"/>
                <a:buChar char="§"/>
              </a:pPr>
              <a:endParaRPr lang="mk-MK" sz="1200" smtClean="0">
                <a:solidFill>
                  <a:srgbClr val="000000"/>
                </a:solidFill>
                <a:latin typeface="Tele-GroteskNor" pitchFamily="2" charset="0"/>
              </a:endParaRPr>
            </a:p>
          </p:txBody>
        </p:sp>
        <p:sp>
          <p:nvSpPr>
            <p:cNvPr id="61" name="TextBox 60"/>
            <p:cNvSpPr txBox="1"/>
            <p:nvPr/>
          </p:nvSpPr>
          <p:spPr>
            <a:xfrm>
              <a:off x="5365545" y="4406949"/>
              <a:ext cx="1656184" cy="706342"/>
            </a:xfrm>
            <a:prstGeom prst="rect">
              <a:avLst/>
            </a:prstGeom>
            <a:noFill/>
          </p:spPr>
          <p:txBody>
            <a:bodyPr wrap="square" rtlCol="0">
              <a:spAutoFit/>
            </a:bodyPr>
            <a:lstStyle/>
            <a:p>
              <a:pPr algn="l">
                <a:lnSpc>
                  <a:spcPct val="100000"/>
                </a:lnSpc>
                <a:spcBef>
                  <a:spcPct val="0"/>
                </a:spcBef>
                <a:buClrTx/>
                <a:buSzTx/>
                <a:buFontTx/>
                <a:buNone/>
              </a:pPr>
              <a:r>
                <a:rPr lang="mk-MK" sz="1000" b="1" dirty="0" smtClean="0">
                  <a:solidFill>
                    <a:srgbClr val="000000"/>
                  </a:solidFill>
                  <a:latin typeface="Tahoma" pitchFamily="34" charset="0"/>
                  <a:ea typeface="Tahoma" pitchFamily="34" charset="0"/>
                  <a:cs typeface="Tahoma" pitchFamily="34" charset="0"/>
                </a:rPr>
                <a:t>Чекор 2б</a:t>
              </a:r>
              <a:r>
                <a:rPr lang="en-US" sz="1000" b="1" dirty="0" smtClean="0">
                  <a:solidFill>
                    <a:srgbClr val="000000"/>
                  </a:solidFill>
                  <a:latin typeface="Tahoma" pitchFamily="34" charset="0"/>
                  <a:ea typeface="Tahoma" pitchFamily="34" charset="0"/>
                  <a:cs typeface="Tahoma" pitchFamily="34" charset="0"/>
                </a:rPr>
                <a:t> </a:t>
              </a:r>
              <a:r>
                <a:rPr lang="en-US" sz="1000" dirty="0" smtClean="0">
                  <a:solidFill>
                    <a:srgbClr val="000000"/>
                  </a:solidFill>
                  <a:latin typeface="Tahoma" pitchFamily="34" charset="0"/>
                  <a:ea typeface="Tahoma" pitchFamily="34" charset="0"/>
                  <a:cs typeface="Tahoma" pitchFamily="34" charset="0"/>
                </a:rPr>
                <a:t>Registration of the Merchants in the information system of the intermediary</a:t>
              </a:r>
              <a:endParaRPr lang="mk-MK" sz="1000" dirty="0">
                <a:solidFill>
                  <a:srgbClr val="000000"/>
                </a:solidFill>
                <a:latin typeface="Tahoma" pitchFamily="34" charset="0"/>
                <a:ea typeface="Tahoma" pitchFamily="34" charset="0"/>
                <a:cs typeface="Tahoma" pitchFamily="34" charset="0"/>
              </a:endParaRPr>
            </a:p>
          </p:txBody>
        </p:sp>
        <p:sp>
          <p:nvSpPr>
            <p:cNvPr id="66" name="Right Arrow 65"/>
            <p:cNvSpPr/>
            <p:nvPr/>
          </p:nvSpPr>
          <p:spPr bwMode="auto">
            <a:xfrm rot="19500000">
              <a:off x="4975201" y="3065404"/>
              <a:ext cx="2749754" cy="207493"/>
            </a:xfrm>
            <a:prstGeom prst="rightArrow">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82563" indent="-182563">
                <a:lnSpc>
                  <a:spcPct val="90000"/>
                </a:lnSpc>
                <a:spcBef>
                  <a:spcPct val="0"/>
                </a:spcBef>
                <a:spcAft>
                  <a:spcPct val="30000"/>
                </a:spcAft>
                <a:buClrTx/>
                <a:buSzTx/>
                <a:buFont typeface="Wingdings" pitchFamily="2" charset="2"/>
                <a:buChar char="§"/>
              </a:pPr>
              <a:endParaRPr lang="mk-MK" sz="1200" smtClean="0">
                <a:solidFill>
                  <a:srgbClr val="000000"/>
                </a:solidFill>
                <a:latin typeface="Tele-GroteskNor" pitchFamily="2" charset="0"/>
              </a:endParaRPr>
            </a:p>
          </p:txBody>
        </p:sp>
        <p:sp>
          <p:nvSpPr>
            <p:cNvPr id="73" name="Right Arrow 72"/>
            <p:cNvSpPr/>
            <p:nvPr/>
          </p:nvSpPr>
          <p:spPr bwMode="auto">
            <a:xfrm>
              <a:off x="7835403" y="5733199"/>
              <a:ext cx="1122793" cy="140984"/>
            </a:xfrm>
            <a:prstGeom prst="rightArrow">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82563" indent="-182563">
                <a:lnSpc>
                  <a:spcPct val="90000"/>
                </a:lnSpc>
                <a:spcBef>
                  <a:spcPct val="0"/>
                </a:spcBef>
                <a:spcAft>
                  <a:spcPct val="30000"/>
                </a:spcAft>
                <a:buClrTx/>
                <a:buSzTx/>
                <a:buFont typeface="Wingdings" pitchFamily="2" charset="2"/>
                <a:buChar char="§"/>
              </a:pPr>
              <a:endParaRPr lang="mk-MK" sz="1200" smtClean="0">
                <a:solidFill>
                  <a:srgbClr val="000000"/>
                </a:solidFill>
                <a:latin typeface="Tele-GroteskNor" pitchFamily="2" charset="0"/>
              </a:endParaRPr>
            </a:p>
          </p:txBody>
        </p:sp>
        <p:sp>
          <p:nvSpPr>
            <p:cNvPr id="74" name="Right Arrow 73"/>
            <p:cNvSpPr/>
            <p:nvPr/>
          </p:nvSpPr>
          <p:spPr bwMode="auto">
            <a:xfrm>
              <a:off x="7835402" y="5364818"/>
              <a:ext cx="1116169" cy="139989"/>
            </a:xfrm>
            <a:prstGeom prst="rightArrow">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82563" indent="-182563">
                <a:lnSpc>
                  <a:spcPct val="90000"/>
                </a:lnSpc>
                <a:spcBef>
                  <a:spcPct val="0"/>
                </a:spcBef>
                <a:spcAft>
                  <a:spcPct val="30000"/>
                </a:spcAft>
                <a:buClrTx/>
                <a:buSzTx/>
                <a:buFont typeface="Wingdings" pitchFamily="2" charset="2"/>
                <a:buChar char="§"/>
              </a:pPr>
              <a:endParaRPr lang="mk-MK" sz="1200" smtClean="0">
                <a:solidFill>
                  <a:srgbClr val="000000"/>
                </a:solidFill>
                <a:latin typeface="Tele-GroteskNor" pitchFamily="2" charset="0"/>
              </a:endParaRPr>
            </a:p>
          </p:txBody>
        </p:sp>
        <p:sp>
          <p:nvSpPr>
            <p:cNvPr id="76" name="TextBox 75"/>
            <p:cNvSpPr txBox="1"/>
            <p:nvPr/>
          </p:nvSpPr>
          <p:spPr>
            <a:xfrm>
              <a:off x="7764026" y="5508520"/>
              <a:ext cx="1247886" cy="245684"/>
            </a:xfrm>
            <a:prstGeom prst="rect">
              <a:avLst/>
            </a:prstGeom>
            <a:noFill/>
          </p:spPr>
          <p:txBody>
            <a:bodyPr wrap="square" rtlCol="0">
              <a:spAutoFit/>
            </a:bodyPr>
            <a:lstStyle/>
            <a:p>
              <a:pPr algn="r">
                <a:lnSpc>
                  <a:spcPct val="100000"/>
                </a:lnSpc>
                <a:spcBef>
                  <a:spcPct val="0"/>
                </a:spcBef>
                <a:buClrTx/>
                <a:buSzTx/>
                <a:buFontTx/>
                <a:buNone/>
              </a:pPr>
              <a:r>
                <a:rPr lang="en-US" sz="1000" b="1" dirty="0" smtClean="0">
                  <a:solidFill>
                    <a:srgbClr val="000000"/>
                  </a:solidFill>
                  <a:latin typeface="Tahoma" pitchFamily="34" charset="0"/>
                  <a:ea typeface="Tahoma" pitchFamily="34" charset="0"/>
                  <a:cs typeface="Tahoma" pitchFamily="34" charset="0"/>
                </a:rPr>
                <a:t>Micropayment</a:t>
              </a:r>
              <a:endParaRPr lang="mk-MK" sz="1000" b="1" dirty="0">
                <a:solidFill>
                  <a:srgbClr val="000000"/>
                </a:solidFill>
                <a:latin typeface="Tahoma" pitchFamily="34" charset="0"/>
                <a:ea typeface="Tahoma" pitchFamily="34" charset="0"/>
                <a:cs typeface="Tahoma" pitchFamily="34" charset="0"/>
              </a:endParaRPr>
            </a:p>
          </p:txBody>
        </p:sp>
        <p:sp>
          <p:nvSpPr>
            <p:cNvPr id="77" name="TextBox 76"/>
            <p:cNvSpPr txBox="1"/>
            <p:nvPr/>
          </p:nvSpPr>
          <p:spPr>
            <a:xfrm>
              <a:off x="7791252" y="5127742"/>
              <a:ext cx="1160321" cy="245684"/>
            </a:xfrm>
            <a:prstGeom prst="rect">
              <a:avLst/>
            </a:prstGeom>
            <a:noFill/>
          </p:spPr>
          <p:txBody>
            <a:bodyPr wrap="square" rtlCol="0">
              <a:spAutoFit/>
            </a:bodyPr>
            <a:lstStyle/>
            <a:p>
              <a:pPr algn="r">
                <a:lnSpc>
                  <a:spcPct val="100000"/>
                </a:lnSpc>
                <a:spcBef>
                  <a:spcPct val="0"/>
                </a:spcBef>
                <a:buClrTx/>
                <a:buSzTx/>
                <a:buFontTx/>
                <a:buNone/>
              </a:pPr>
              <a:r>
                <a:rPr lang="en-US" sz="1000" b="1" dirty="0" smtClean="0">
                  <a:solidFill>
                    <a:srgbClr val="000000"/>
                  </a:solidFill>
                  <a:latin typeface="Tahoma" pitchFamily="34" charset="0"/>
                  <a:ea typeface="Tahoma" pitchFamily="34" charset="0"/>
                  <a:cs typeface="Tahoma" pitchFamily="34" charset="0"/>
                </a:rPr>
                <a:t>Registration</a:t>
              </a:r>
              <a:endParaRPr lang="mk-MK" sz="1200" b="1" dirty="0">
                <a:solidFill>
                  <a:srgbClr val="000000"/>
                </a:solidFill>
                <a:latin typeface="Tahoma" pitchFamily="34" charset="0"/>
                <a:ea typeface="Tahoma" pitchFamily="34" charset="0"/>
                <a:cs typeface="Tahoma" pitchFamily="34" charset="0"/>
              </a:endParaRPr>
            </a:p>
          </p:txBody>
        </p:sp>
        <p:sp>
          <p:nvSpPr>
            <p:cNvPr id="36" name="Right Arrow 35"/>
            <p:cNvSpPr/>
            <p:nvPr/>
          </p:nvSpPr>
          <p:spPr bwMode="auto">
            <a:xfrm rot="16200000">
              <a:off x="1453405" y="3093833"/>
              <a:ext cx="1139048" cy="211873"/>
            </a:xfrm>
            <a:prstGeom prst="rightArrow">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82563" indent="-182563">
                <a:lnSpc>
                  <a:spcPct val="90000"/>
                </a:lnSpc>
                <a:spcBef>
                  <a:spcPct val="0"/>
                </a:spcBef>
                <a:spcAft>
                  <a:spcPct val="30000"/>
                </a:spcAft>
                <a:buClrTx/>
                <a:buSzTx/>
                <a:buFont typeface="Wingdings" pitchFamily="2" charset="2"/>
                <a:buChar char="§"/>
              </a:pPr>
              <a:endParaRPr lang="mk-MK" sz="1200" smtClean="0">
                <a:solidFill>
                  <a:srgbClr val="000000"/>
                </a:solidFill>
                <a:latin typeface="Tele-GroteskNor" pitchFamily="2" charset="0"/>
              </a:endParaRPr>
            </a:p>
          </p:txBody>
        </p:sp>
        <p:sp>
          <p:nvSpPr>
            <p:cNvPr id="41" name="TextBox 40"/>
            <p:cNvSpPr txBox="1"/>
            <p:nvPr/>
          </p:nvSpPr>
          <p:spPr>
            <a:xfrm>
              <a:off x="2167110" y="2858934"/>
              <a:ext cx="1296144" cy="706342"/>
            </a:xfrm>
            <a:prstGeom prst="rect">
              <a:avLst/>
            </a:prstGeom>
            <a:noFill/>
          </p:spPr>
          <p:txBody>
            <a:bodyPr wrap="square" rtlCol="0">
              <a:spAutoFit/>
            </a:bodyPr>
            <a:lstStyle/>
            <a:p>
              <a:pPr algn="l">
                <a:lnSpc>
                  <a:spcPct val="100000"/>
                </a:lnSpc>
                <a:spcBef>
                  <a:spcPct val="0"/>
                </a:spcBef>
                <a:buClrTx/>
                <a:buSzTx/>
                <a:buFontTx/>
                <a:buNone/>
              </a:pPr>
              <a:r>
                <a:rPr lang="mk-MK" sz="1000" b="1" dirty="0" smtClean="0">
                  <a:solidFill>
                    <a:srgbClr val="000000"/>
                  </a:solidFill>
                  <a:latin typeface="Tahoma" pitchFamily="34" charset="0"/>
                  <a:ea typeface="Tahoma" pitchFamily="34" charset="0"/>
                  <a:cs typeface="Tahoma" pitchFamily="34" charset="0"/>
                </a:rPr>
                <a:t>Чекор 1в:</a:t>
              </a:r>
              <a:r>
                <a:rPr lang="en-US" sz="1000" b="1" dirty="0" smtClean="0">
                  <a:solidFill>
                    <a:srgbClr val="000000"/>
                  </a:solidFill>
                  <a:latin typeface="Tahoma" pitchFamily="34" charset="0"/>
                  <a:ea typeface="Tahoma" pitchFamily="34" charset="0"/>
                  <a:cs typeface="Tahoma" pitchFamily="34" charset="0"/>
                </a:rPr>
                <a:t> </a:t>
              </a:r>
              <a:endParaRPr lang="en-US" sz="1000" dirty="0">
                <a:solidFill>
                  <a:srgbClr val="000000"/>
                </a:solidFill>
                <a:latin typeface="Tahoma" pitchFamily="34" charset="0"/>
                <a:ea typeface="Tahoma" pitchFamily="34" charset="0"/>
                <a:cs typeface="Tahoma" pitchFamily="34" charset="0"/>
              </a:endParaRPr>
            </a:p>
            <a:p>
              <a:pPr algn="l">
                <a:lnSpc>
                  <a:spcPct val="100000"/>
                </a:lnSpc>
                <a:spcBef>
                  <a:spcPct val="0"/>
                </a:spcBef>
                <a:buClrTx/>
                <a:buSzTx/>
                <a:buFontTx/>
                <a:buNone/>
              </a:pPr>
              <a:r>
                <a:rPr lang="en-US" sz="1000" dirty="0" smtClean="0">
                  <a:solidFill>
                    <a:srgbClr val="000000"/>
                  </a:solidFill>
                  <a:latin typeface="Tahoma" pitchFamily="34" charset="0"/>
                  <a:ea typeface="Tahoma" pitchFamily="34" charset="0"/>
                  <a:cs typeface="Tahoma" pitchFamily="34" charset="0"/>
                </a:rPr>
                <a:t>PIN is given to the</a:t>
              </a:r>
            </a:p>
            <a:p>
              <a:pPr algn="l">
                <a:lnSpc>
                  <a:spcPct val="100000"/>
                </a:lnSpc>
                <a:spcBef>
                  <a:spcPct val="0"/>
                </a:spcBef>
                <a:buClrTx/>
                <a:buSzTx/>
                <a:buFontTx/>
                <a:buNone/>
              </a:pPr>
              <a:r>
                <a:rPr lang="en-US" sz="1000" dirty="0">
                  <a:solidFill>
                    <a:srgbClr val="000000"/>
                  </a:solidFill>
                  <a:latin typeface="Tahoma" pitchFamily="34" charset="0"/>
                  <a:ea typeface="Tahoma" pitchFamily="34" charset="0"/>
                  <a:cs typeface="Tahoma" pitchFamily="34" charset="0"/>
                </a:rPr>
                <a:t>u</a:t>
              </a:r>
              <a:r>
                <a:rPr lang="en-US" sz="1000" dirty="0" smtClean="0">
                  <a:solidFill>
                    <a:srgbClr val="000000"/>
                  </a:solidFill>
                  <a:latin typeface="Tahoma" pitchFamily="34" charset="0"/>
                  <a:ea typeface="Tahoma" pitchFamily="34" charset="0"/>
                  <a:cs typeface="Tahoma" pitchFamily="34" charset="0"/>
                </a:rPr>
                <a:t>ser to confirm the </a:t>
              </a:r>
            </a:p>
            <a:p>
              <a:pPr algn="l">
                <a:lnSpc>
                  <a:spcPct val="100000"/>
                </a:lnSpc>
                <a:spcBef>
                  <a:spcPct val="0"/>
                </a:spcBef>
                <a:buClrTx/>
                <a:buSzTx/>
                <a:buFontTx/>
                <a:buNone/>
              </a:pPr>
              <a:r>
                <a:rPr lang="en-US" sz="1000" dirty="0" smtClean="0">
                  <a:solidFill>
                    <a:srgbClr val="000000"/>
                  </a:solidFill>
                  <a:latin typeface="Tahoma" pitchFamily="34" charset="0"/>
                  <a:ea typeface="Tahoma" pitchFamily="34" charset="0"/>
                  <a:cs typeface="Tahoma" pitchFamily="34" charset="0"/>
                </a:rPr>
                <a:t>micropayments </a:t>
              </a:r>
              <a:endParaRPr lang="mk-MK" sz="1000" dirty="0">
                <a:solidFill>
                  <a:srgbClr val="000000"/>
                </a:solidFill>
                <a:latin typeface="Tahoma" pitchFamily="34" charset="0"/>
                <a:ea typeface="Tahoma" pitchFamily="34" charset="0"/>
                <a:cs typeface="Tahoma" pitchFamily="34" charset="0"/>
              </a:endParaRPr>
            </a:p>
          </p:txBody>
        </p:sp>
        <p:sp>
          <p:nvSpPr>
            <p:cNvPr id="42" name="TextBox 41"/>
            <p:cNvSpPr txBox="1"/>
            <p:nvPr/>
          </p:nvSpPr>
          <p:spPr>
            <a:xfrm>
              <a:off x="6162951" y="3068871"/>
              <a:ext cx="1474708" cy="1013448"/>
            </a:xfrm>
            <a:prstGeom prst="rect">
              <a:avLst/>
            </a:prstGeom>
            <a:noFill/>
          </p:spPr>
          <p:txBody>
            <a:bodyPr wrap="square" rtlCol="0">
              <a:spAutoFit/>
            </a:bodyPr>
            <a:lstStyle/>
            <a:p>
              <a:pPr algn="l">
                <a:lnSpc>
                  <a:spcPct val="100000"/>
                </a:lnSpc>
                <a:spcBef>
                  <a:spcPct val="0"/>
                </a:spcBef>
                <a:buClrTx/>
                <a:buSzTx/>
                <a:buFontTx/>
                <a:buNone/>
              </a:pPr>
              <a:r>
                <a:rPr lang="mk-MK" sz="1000" b="1" dirty="0" smtClean="0">
                  <a:solidFill>
                    <a:srgbClr val="000000"/>
                  </a:solidFill>
                  <a:latin typeface="Tahoma" pitchFamily="34" charset="0"/>
                  <a:ea typeface="Tahoma" pitchFamily="34" charset="0"/>
                  <a:cs typeface="Tahoma" pitchFamily="34" charset="0"/>
                </a:rPr>
                <a:t>Чекор</a:t>
              </a:r>
              <a:r>
                <a:rPr lang="en-US" sz="1000" b="1" dirty="0" smtClean="0">
                  <a:solidFill>
                    <a:srgbClr val="000000"/>
                  </a:solidFill>
                  <a:latin typeface="Tahoma" pitchFamily="34" charset="0"/>
                  <a:ea typeface="Tahoma" pitchFamily="34" charset="0"/>
                  <a:cs typeface="Tahoma" pitchFamily="34" charset="0"/>
                </a:rPr>
                <a:t> </a:t>
              </a:r>
              <a:r>
                <a:rPr lang="mk-MK" sz="1000" b="1" dirty="0" smtClean="0">
                  <a:solidFill>
                    <a:srgbClr val="000000"/>
                  </a:solidFill>
                  <a:latin typeface="Tahoma" pitchFamily="34" charset="0"/>
                  <a:ea typeface="Tahoma" pitchFamily="34" charset="0"/>
                  <a:cs typeface="Tahoma" pitchFamily="34" charset="0"/>
                </a:rPr>
                <a:t>5а</a:t>
              </a:r>
              <a:r>
                <a:rPr lang="en-US" sz="1000" b="1" dirty="0" smtClean="0">
                  <a:solidFill>
                    <a:srgbClr val="000000"/>
                  </a:solidFill>
                  <a:latin typeface="Tahoma" pitchFamily="34" charset="0"/>
                  <a:ea typeface="Tahoma" pitchFamily="34" charset="0"/>
                  <a:cs typeface="Tahoma" pitchFamily="34" charset="0"/>
                </a:rPr>
                <a:t>: </a:t>
              </a:r>
              <a:r>
                <a:rPr lang="en-US" sz="1000" dirty="0" smtClean="0">
                  <a:solidFill>
                    <a:srgbClr val="000000"/>
                  </a:solidFill>
                  <a:latin typeface="Tahoma" pitchFamily="34" charset="0"/>
                  <a:ea typeface="Tahoma" pitchFamily="34" charset="0"/>
                  <a:cs typeface="Tahoma" pitchFamily="34" charset="0"/>
                </a:rPr>
                <a:t>Settlement between intermediary and Merchant through bank through calculation cycle</a:t>
              </a:r>
            </a:p>
          </p:txBody>
        </p:sp>
        <p:sp>
          <p:nvSpPr>
            <p:cNvPr id="45" name="Curved Left Arrow 44"/>
            <p:cNvSpPr/>
            <p:nvPr/>
          </p:nvSpPr>
          <p:spPr bwMode="auto">
            <a:xfrm rot="10985621">
              <a:off x="153239" y="2048709"/>
              <a:ext cx="653794" cy="2664296"/>
            </a:xfrm>
            <a:prstGeom prst="curvedLeftArrow">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82563" marR="0" indent="-182563" algn="ctr" defTabSz="914400" rtl="0" eaLnBrk="1" fontAlgn="base" latinLnBrk="0" hangingPunct="1">
                <a:lnSpc>
                  <a:spcPct val="90000"/>
                </a:lnSpc>
                <a:spcBef>
                  <a:spcPct val="0"/>
                </a:spcBef>
                <a:spcAft>
                  <a:spcPct val="30000"/>
                </a:spcAft>
                <a:buClrTx/>
                <a:buSzTx/>
                <a:buFont typeface="Wingdings" pitchFamily="2" charset="2"/>
                <a:buChar char="§"/>
                <a:tabLst/>
              </a:pPr>
              <a:endParaRPr kumimoji="0" lang="mk-MK" sz="1200" b="0" i="0" u="none" strike="noStrike" cap="none" normalizeH="0" baseline="0" smtClean="0">
                <a:ln>
                  <a:noFill/>
                </a:ln>
                <a:solidFill>
                  <a:schemeClr val="tx1"/>
                </a:solidFill>
                <a:effectLst/>
                <a:latin typeface="Tele-GroteskNor" pitchFamily="2" charset="0"/>
                <a:cs typeface="Arial" charset="0"/>
              </a:endParaRPr>
            </a:p>
          </p:txBody>
        </p:sp>
        <p:sp>
          <p:nvSpPr>
            <p:cNvPr id="47" name="TextBox 46"/>
            <p:cNvSpPr txBox="1"/>
            <p:nvPr/>
          </p:nvSpPr>
          <p:spPr>
            <a:xfrm>
              <a:off x="-4" y="4658475"/>
              <a:ext cx="1193803" cy="1320553"/>
            </a:xfrm>
            <a:prstGeom prst="rect">
              <a:avLst/>
            </a:prstGeom>
            <a:noFill/>
          </p:spPr>
          <p:txBody>
            <a:bodyPr wrap="square" rtlCol="0">
              <a:spAutoFit/>
            </a:bodyPr>
            <a:lstStyle/>
            <a:p>
              <a:pPr algn="l">
                <a:lnSpc>
                  <a:spcPct val="100000"/>
                </a:lnSpc>
                <a:spcBef>
                  <a:spcPct val="0"/>
                </a:spcBef>
                <a:buClrTx/>
                <a:buSzTx/>
                <a:buFontTx/>
                <a:buNone/>
              </a:pPr>
              <a:r>
                <a:rPr lang="mk-MK" sz="1000" b="1" dirty="0" smtClean="0">
                  <a:solidFill>
                    <a:srgbClr val="000000"/>
                  </a:solidFill>
                  <a:latin typeface="Tahoma" pitchFamily="34" charset="0"/>
                  <a:ea typeface="Tahoma" pitchFamily="34" charset="0"/>
                  <a:cs typeface="Tahoma" pitchFamily="34" charset="0"/>
                </a:rPr>
                <a:t>Чекор 5б</a:t>
              </a:r>
              <a:r>
                <a:rPr lang="en-US" sz="1000" b="1" dirty="0" smtClean="0">
                  <a:solidFill>
                    <a:srgbClr val="000000"/>
                  </a:solidFill>
                  <a:latin typeface="Tahoma" pitchFamily="34" charset="0"/>
                  <a:ea typeface="Tahoma" pitchFamily="34" charset="0"/>
                  <a:cs typeface="Tahoma" pitchFamily="34" charset="0"/>
                </a:rPr>
                <a:t>: </a:t>
              </a:r>
              <a:r>
                <a:rPr lang="en-US" sz="1000" dirty="0" smtClean="0">
                  <a:solidFill>
                    <a:srgbClr val="000000"/>
                  </a:solidFill>
                  <a:latin typeface="Tahoma" pitchFamily="34" charset="0"/>
                  <a:ea typeface="Tahoma" pitchFamily="34" charset="0"/>
                  <a:cs typeface="Tahoma" pitchFamily="34" charset="0"/>
                </a:rPr>
                <a:t>Settlement between user and intermediary through billing cycle</a:t>
              </a:r>
              <a:r>
                <a:rPr lang="mk-MK" sz="1000" dirty="0" smtClean="0">
                  <a:solidFill>
                    <a:srgbClr val="000000"/>
                  </a:solidFill>
                  <a:latin typeface="Tahoma" pitchFamily="34" charset="0"/>
                  <a:ea typeface="Tahoma" pitchFamily="34" charset="0"/>
                  <a:cs typeface="Tahoma" pitchFamily="34" charset="0"/>
                </a:rPr>
                <a:t>.</a:t>
              </a:r>
              <a:endParaRPr lang="en-US" sz="1000" dirty="0" smtClean="0">
                <a:solidFill>
                  <a:srgbClr val="000000"/>
                </a:solidFill>
                <a:latin typeface="Tahoma" pitchFamily="34" charset="0"/>
                <a:ea typeface="Tahoma" pitchFamily="34" charset="0"/>
                <a:cs typeface="Tahoma" pitchFamily="34" charset="0"/>
              </a:endParaRPr>
            </a:p>
            <a:p>
              <a:pPr algn="l">
                <a:lnSpc>
                  <a:spcPct val="100000"/>
                </a:lnSpc>
                <a:spcBef>
                  <a:spcPct val="0"/>
                </a:spcBef>
                <a:buClrTx/>
                <a:buSzTx/>
                <a:buFontTx/>
                <a:buNone/>
              </a:pPr>
              <a:r>
                <a:rPr lang="en-US" sz="1000" dirty="0" smtClean="0">
                  <a:solidFill>
                    <a:srgbClr val="000000"/>
                  </a:solidFill>
                  <a:latin typeface="Tahoma" pitchFamily="34" charset="0"/>
                  <a:ea typeface="Tahoma" pitchFamily="34" charset="0"/>
                  <a:cs typeface="Tahoma" pitchFamily="34" charset="0"/>
                </a:rPr>
                <a:t>Direct carrier billings (DCB)</a:t>
              </a:r>
              <a:r>
                <a:rPr lang="mk-MK" sz="1000" dirty="0" smtClean="0">
                  <a:solidFill>
                    <a:srgbClr val="000000"/>
                  </a:solidFill>
                  <a:latin typeface="Tahoma" pitchFamily="34" charset="0"/>
                  <a:ea typeface="Tahoma" pitchFamily="34" charset="0"/>
                  <a:cs typeface="Tahoma" pitchFamily="34" charset="0"/>
                </a:rPr>
                <a:t> </a:t>
              </a:r>
              <a:endParaRPr lang="mk-MK" sz="1000" dirty="0">
                <a:solidFill>
                  <a:srgbClr val="000000"/>
                </a:solidFill>
                <a:latin typeface="Tahoma" pitchFamily="34" charset="0"/>
                <a:ea typeface="Tahoma" pitchFamily="34" charset="0"/>
                <a:cs typeface="Tahoma" pitchFamily="34" charset="0"/>
              </a:endParaRPr>
            </a:p>
          </p:txBody>
        </p:sp>
        <p:sp>
          <p:nvSpPr>
            <p:cNvPr id="49" name="Right Arrow 48"/>
            <p:cNvSpPr/>
            <p:nvPr/>
          </p:nvSpPr>
          <p:spPr bwMode="auto">
            <a:xfrm rot="2700000">
              <a:off x="2336209" y="2896506"/>
              <a:ext cx="1874251" cy="202007"/>
            </a:xfrm>
            <a:prstGeom prst="rightArrow">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82563" indent="-182563">
                <a:lnSpc>
                  <a:spcPct val="90000"/>
                </a:lnSpc>
                <a:spcBef>
                  <a:spcPct val="0"/>
                </a:spcBef>
                <a:spcAft>
                  <a:spcPct val="30000"/>
                </a:spcAft>
                <a:buClrTx/>
                <a:buSzTx/>
                <a:buFont typeface="Wingdings" pitchFamily="2" charset="2"/>
                <a:buChar char="§"/>
              </a:pPr>
              <a:endParaRPr lang="mk-MK" sz="1200" smtClean="0">
                <a:solidFill>
                  <a:srgbClr val="000000"/>
                </a:solidFill>
                <a:latin typeface="Tele-GroteskNor" pitchFamily="2" charset="0"/>
              </a:endParaRPr>
            </a:p>
          </p:txBody>
        </p:sp>
        <p:sp>
          <p:nvSpPr>
            <p:cNvPr id="68" name="Left-Right Arrow 67"/>
            <p:cNvSpPr/>
            <p:nvPr/>
          </p:nvSpPr>
          <p:spPr bwMode="auto">
            <a:xfrm rot="19422487">
              <a:off x="4787289" y="2889442"/>
              <a:ext cx="2421910" cy="202807"/>
            </a:xfrm>
            <a:prstGeom prst="leftRightArrow">
              <a:avLst/>
            </a:prstGeom>
            <a:solidFill>
              <a:srgbClr val="92D050"/>
            </a:solidFill>
            <a:ln w="1270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
                  <a:schemeClr val="tx2"/>
                </a:buClr>
                <a:buSzPct val="75000"/>
                <a:buFont typeface="Wingdings" pitchFamily="2" charset="2"/>
                <a:buNone/>
                <a:tabLst/>
              </a:pPr>
              <a:endParaRPr kumimoji="0" lang="mk-MK" sz="2200" b="0" i="0" u="none" strike="noStrike" cap="none" normalizeH="0" baseline="0" smtClean="0">
                <a:ln>
                  <a:noFill/>
                </a:ln>
                <a:solidFill>
                  <a:schemeClr val="tx1"/>
                </a:solidFill>
                <a:effectLst/>
                <a:latin typeface="Tele-GroteskNor" pitchFamily="1" charset="0"/>
              </a:endParaRPr>
            </a:p>
          </p:txBody>
        </p:sp>
        <p:sp>
          <p:nvSpPr>
            <p:cNvPr id="43" name="Right Arrow 42"/>
            <p:cNvSpPr/>
            <p:nvPr/>
          </p:nvSpPr>
          <p:spPr bwMode="auto">
            <a:xfrm>
              <a:off x="2642954" y="1833059"/>
              <a:ext cx="3965511" cy="166402"/>
            </a:xfrm>
            <a:prstGeom prst="rightArrow">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82563" indent="-182563">
                <a:lnSpc>
                  <a:spcPct val="90000"/>
                </a:lnSpc>
                <a:spcBef>
                  <a:spcPct val="0"/>
                </a:spcBef>
                <a:spcAft>
                  <a:spcPct val="30000"/>
                </a:spcAft>
                <a:buClrTx/>
                <a:buSzTx/>
                <a:buFont typeface="Wingdings" pitchFamily="2" charset="2"/>
                <a:buChar char="§"/>
              </a:pPr>
              <a:endParaRPr lang="mk-MK" sz="1200" smtClean="0">
                <a:solidFill>
                  <a:srgbClr val="000000"/>
                </a:solidFill>
                <a:latin typeface="Tele-GroteskNor" pitchFamily="2" charset="0"/>
              </a:endParaRPr>
            </a:p>
          </p:txBody>
        </p:sp>
        <p:sp>
          <p:nvSpPr>
            <p:cNvPr id="53" name="TextBox 52"/>
            <p:cNvSpPr txBox="1"/>
            <p:nvPr/>
          </p:nvSpPr>
          <p:spPr>
            <a:xfrm>
              <a:off x="2615218" y="1487120"/>
              <a:ext cx="3429974" cy="399238"/>
            </a:xfrm>
            <a:prstGeom prst="rect">
              <a:avLst/>
            </a:prstGeom>
            <a:noFill/>
          </p:spPr>
          <p:txBody>
            <a:bodyPr wrap="square" rtlCol="0">
              <a:spAutoFit/>
            </a:bodyPr>
            <a:lstStyle/>
            <a:p>
              <a:pPr algn="l">
                <a:lnSpc>
                  <a:spcPct val="100000"/>
                </a:lnSpc>
                <a:spcBef>
                  <a:spcPct val="0"/>
                </a:spcBef>
                <a:buClrTx/>
                <a:buSzTx/>
                <a:buFontTx/>
                <a:buNone/>
              </a:pPr>
              <a:r>
                <a:rPr lang="en-US" sz="1000" b="1" dirty="0" smtClean="0">
                  <a:solidFill>
                    <a:srgbClr val="000000"/>
                  </a:solidFill>
                  <a:latin typeface="Tahoma" pitchFamily="34" charset="0"/>
                  <a:ea typeface="Tahoma" pitchFamily="34" charset="0"/>
                  <a:cs typeface="Tahoma" pitchFamily="34" charset="0"/>
                </a:rPr>
                <a:t>Step</a:t>
              </a:r>
              <a:r>
                <a:rPr lang="mk-MK" sz="1000" b="1" dirty="0" smtClean="0">
                  <a:solidFill>
                    <a:srgbClr val="000000"/>
                  </a:solidFill>
                  <a:latin typeface="Tahoma" pitchFamily="34" charset="0"/>
                  <a:ea typeface="Tahoma" pitchFamily="34" charset="0"/>
                  <a:cs typeface="Tahoma" pitchFamily="34" charset="0"/>
                </a:rPr>
                <a:t> </a:t>
              </a:r>
              <a:r>
                <a:rPr lang="en-US" sz="1000" b="1" dirty="0" smtClean="0">
                  <a:solidFill>
                    <a:srgbClr val="000000"/>
                  </a:solidFill>
                  <a:latin typeface="Tahoma" pitchFamily="34" charset="0"/>
                  <a:ea typeface="Tahoma" pitchFamily="34" charset="0"/>
                  <a:cs typeface="Tahoma" pitchFamily="34" charset="0"/>
                </a:rPr>
                <a:t>1</a:t>
              </a:r>
              <a:r>
                <a:rPr lang="mk-MK" sz="1000" b="1" dirty="0" smtClean="0">
                  <a:solidFill>
                    <a:srgbClr val="000000"/>
                  </a:solidFill>
                  <a:latin typeface="Tahoma" pitchFamily="34" charset="0"/>
                  <a:ea typeface="Tahoma" pitchFamily="34" charset="0"/>
                  <a:cs typeface="Tahoma" pitchFamily="34" charset="0"/>
                </a:rPr>
                <a:t>:</a:t>
              </a:r>
              <a:r>
                <a:rPr lang="en-US" sz="1000" b="1" dirty="0" smtClean="0">
                  <a:solidFill>
                    <a:srgbClr val="000000"/>
                  </a:solidFill>
                  <a:latin typeface="Tahoma" pitchFamily="34" charset="0"/>
                  <a:ea typeface="Tahoma" pitchFamily="34" charset="0"/>
                  <a:cs typeface="Tahoma" pitchFamily="34" charset="0"/>
                </a:rPr>
                <a:t> Initialization of micropayment</a:t>
              </a:r>
              <a:r>
                <a:rPr lang="mk-MK" sz="1000" dirty="0" smtClean="0">
                  <a:solidFill>
                    <a:srgbClr val="000000"/>
                  </a:solidFill>
                  <a:latin typeface="Tahoma" pitchFamily="34" charset="0"/>
                  <a:ea typeface="Tahoma" pitchFamily="34" charset="0"/>
                  <a:cs typeface="Tahoma" pitchFamily="34" charset="0"/>
                </a:rPr>
                <a:t> </a:t>
              </a:r>
              <a:r>
                <a:rPr lang="en-US" sz="1000" dirty="0" smtClean="0">
                  <a:solidFill>
                    <a:srgbClr val="000000"/>
                  </a:solidFill>
                  <a:latin typeface="Tahoma" pitchFamily="34" charset="0"/>
                  <a:ea typeface="Tahoma" pitchFamily="34" charset="0"/>
                  <a:cs typeface="Tahoma" pitchFamily="34" charset="0"/>
                </a:rPr>
                <a:t> </a:t>
              </a:r>
            </a:p>
            <a:p>
              <a:pPr algn="l">
                <a:lnSpc>
                  <a:spcPct val="100000"/>
                </a:lnSpc>
                <a:spcBef>
                  <a:spcPct val="0"/>
                </a:spcBef>
                <a:buClrTx/>
                <a:buSzTx/>
                <a:buFontTx/>
                <a:buNone/>
              </a:pPr>
              <a:r>
                <a:rPr lang="en-US" sz="1000" dirty="0" smtClean="0">
                  <a:solidFill>
                    <a:srgbClr val="000000"/>
                  </a:solidFill>
                  <a:latin typeface="Tahoma" pitchFamily="34" charset="0"/>
                  <a:ea typeface="Tahoma" pitchFamily="34" charset="0"/>
                  <a:cs typeface="Tahoma" pitchFamily="34" charset="0"/>
                </a:rPr>
                <a:t>(ex.</a:t>
              </a:r>
              <a:r>
                <a:rPr lang="mk-MK" sz="1000" dirty="0" smtClean="0">
                  <a:solidFill>
                    <a:srgbClr val="000000"/>
                  </a:solidFill>
                  <a:latin typeface="Tahoma" pitchFamily="34" charset="0"/>
                  <a:ea typeface="Tahoma" pitchFamily="34" charset="0"/>
                  <a:cs typeface="Tahoma" pitchFamily="34" charset="0"/>
                </a:rPr>
                <a:t>  </a:t>
              </a:r>
              <a:r>
                <a:rPr lang="en-US" sz="1000" dirty="0" smtClean="0">
                  <a:solidFill>
                    <a:srgbClr val="000000"/>
                  </a:solidFill>
                  <a:latin typeface="Tahoma" pitchFamily="34" charset="0"/>
                  <a:ea typeface="Tahoma" pitchFamily="34" charset="0"/>
                  <a:cs typeface="Tahoma" pitchFamily="34" charset="0"/>
                </a:rPr>
                <a:t>Pizza </a:t>
              </a:r>
              <a:r>
                <a:rPr lang="en-US" sz="1000" dirty="0" err="1" smtClean="0">
                  <a:solidFill>
                    <a:srgbClr val="000000"/>
                  </a:solidFill>
                  <a:latin typeface="Tahoma" pitchFamily="34" charset="0"/>
                  <a:ea typeface="Tahoma" pitchFamily="34" charset="0"/>
                  <a:cs typeface="Tahoma" pitchFamily="34" charset="0"/>
                </a:rPr>
                <a:t>Napolitana</a:t>
              </a:r>
              <a:r>
                <a:rPr lang="mk-MK" sz="1000" dirty="0" smtClean="0">
                  <a:solidFill>
                    <a:srgbClr val="000000"/>
                  </a:solidFill>
                  <a:latin typeface="Tahoma" pitchFamily="34" charset="0"/>
                  <a:ea typeface="Tahoma" pitchFamily="34" charset="0"/>
                  <a:cs typeface="Tahoma" pitchFamily="34" charset="0"/>
                </a:rPr>
                <a:t> = 5</a:t>
              </a:r>
              <a:r>
                <a:rPr lang="en-US" sz="1000" dirty="0" smtClean="0">
                  <a:solidFill>
                    <a:srgbClr val="000000"/>
                  </a:solidFill>
                  <a:latin typeface="Tahoma" pitchFamily="34" charset="0"/>
                  <a:ea typeface="Tahoma" pitchFamily="34" charset="0"/>
                  <a:cs typeface="Tahoma" pitchFamily="34" charset="0"/>
                </a:rPr>
                <a:t>00 MKD)</a:t>
              </a:r>
              <a:endParaRPr lang="mk-MK" sz="1000" dirty="0">
                <a:solidFill>
                  <a:srgbClr val="000000"/>
                </a:solidFill>
                <a:latin typeface="Tahoma" pitchFamily="34" charset="0"/>
                <a:ea typeface="Tahoma" pitchFamily="34" charset="0"/>
                <a:cs typeface="Tahoma" pitchFamily="34" charset="0"/>
              </a:endParaRPr>
            </a:p>
          </p:txBody>
        </p:sp>
        <p:sp>
          <p:nvSpPr>
            <p:cNvPr id="63" name="TextBox 62"/>
            <p:cNvSpPr txBox="1"/>
            <p:nvPr/>
          </p:nvSpPr>
          <p:spPr>
            <a:xfrm>
              <a:off x="3273334" y="2507154"/>
              <a:ext cx="1866810" cy="813830"/>
            </a:xfrm>
            <a:prstGeom prst="rect">
              <a:avLst/>
            </a:prstGeom>
            <a:noFill/>
          </p:spPr>
          <p:txBody>
            <a:bodyPr wrap="square" rtlCol="0">
              <a:spAutoFit/>
            </a:bodyPr>
            <a:lstStyle/>
            <a:p>
              <a:pPr algn="just">
                <a:lnSpc>
                  <a:spcPct val="100000"/>
                </a:lnSpc>
                <a:spcBef>
                  <a:spcPct val="0"/>
                </a:spcBef>
                <a:buClrTx/>
                <a:buSzTx/>
                <a:buFontTx/>
                <a:buNone/>
              </a:pPr>
              <a:r>
                <a:rPr lang="mk-MK" sz="1000" b="1" dirty="0" smtClean="0">
                  <a:solidFill>
                    <a:srgbClr val="000000"/>
                  </a:solidFill>
                  <a:latin typeface="Tahoma" pitchFamily="34" charset="0"/>
                  <a:ea typeface="Tahoma" pitchFamily="34" charset="0"/>
                  <a:cs typeface="Tahoma" pitchFamily="34" charset="0"/>
                </a:rPr>
                <a:t>Чекор 2:</a:t>
              </a:r>
            </a:p>
            <a:p>
              <a:pPr>
                <a:lnSpc>
                  <a:spcPct val="100000"/>
                </a:lnSpc>
                <a:spcBef>
                  <a:spcPct val="0"/>
                </a:spcBef>
                <a:buClrTx/>
                <a:buSzTx/>
                <a:buFontTx/>
                <a:buNone/>
              </a:pPr>
              <a:r>
                <a:rPr lang="en-US" sz="1000" dirty="0" smtClean="0">
                  <a:solidFill>
                    <a:srgbClr val="000000"/>
                  </a:solidFill>
                  <a:latin typeface="Tahoma" pitchFamily="34" charset="0"/>
                  <a:ea typeface="Tahoma" pitchFamily="34" charset="0"/>
                  <a:cs typeface="Tahoma" pitchFamily="34" charset="0"/>
                </a:rPr>
                <a:t>Acceptance of micropayment</a:t>
              </a:r>
              <a:r>
                <a:rPr lang="mk-MK" sz="1000" dirty="0" smtClean="0">
                  <a:solidFill>
                    <a:srgbClr val="000000"/>
                  </a:solidFill>
                  <a:latin typeface="Tahoma" pitchFamily="34" charset="0"/>
                  <a:ea typeface="Tahoma" pitchFamily="34" charset="0"/>
                  <a:cs typeface="Tahoma" pitchFamily="34" charset="0"/>
                </a:rPr>
                <a:t> </a:t>
              </a:r>
            </a:p>
            <a:p>
              <a:pPr>
                <a:lnSpc>
                  <a:spcPct val="100000"/>
                </a:lnSpc>
                <a:spcBef>
                  <a:spcPct val="0"/>
                </a:spcBef>
                <a:buClrTx/>
                <a:buSzTx/>
                <a:buFontTx/>
                <a:buNone/>
              </a:pPr>
              <a:r>
                <a:rPr lang="en-US" sz="900" dirty="0" smtClean="0">
                  <a:solidFill>
                    <a:srgbClr val="000000"/>
                  </a:solidFill>
                  <a:latin typeface="Tahoma" pitchFamily="34" charset="0"/>
                  <a:ea typeface="Tahoma" pitchFamily="34" charset="0"/>
                  <a:cs typeface="Tahoma" pitchFamily="34" charset="0"/>
                </a:rPr>
                <a:t>Accountability is confirmed in two ways PIN,</a:t>
              </a:r>
              <a:r>
                <a:rPr lang="mk-MK" sz="900" dirty="0" smtClean="0">
                  <a:solidFill>
                    <a:srgbClr val="000000"/>
                  </a:solidFill>
                  <a:latin typeface="Tahoma" pitchFamily="34" charset="0"/>
                  <a:ea typeface="Tahoma" pitchFamily="34" charset="0"/>
                  <a:cs typeface="Tahoma" pitchFamily="34" charset="0"/>
                </a:rPr>
                <a:t> </a:t>
              </a:r>
              <a:r>
                <a:rPr lang="en-US" sz="900" dirty="0" smtClean="0">
                  <a:solidFill>
                    <a:srgbClr val="000000"/>
                  </a:solidFill>
                  <a:latin typeface="Tahoma" pitchFamily="34" charset="0"/>
                  <a:ea typeface="Tahoma" pitchFamily="34" charset="0"/>
                  <a:cs typeface="Tahoma" pitchFamily="34" charset="0"/>
                </a:rPr>
                <a:t>MSISDN</a:t>
              </a:r>
              <a:r>
                <a:rPr lang="mk-MK" sz="900" dirty="0" smtClean="0">
                  <a:solidFill>
                    <a:srgbClr val="000000"/>
                  </a:solidFill>
                  <a:latin typeface="Tahoma" pitchFamily="34" charset="0"/>
                  <a:ea typeface="Tahoma" pitchFamily="34" charset="0"/>
                  <a:cs typeface="Tahoma" pitchFamily="34" charset="0"/>
                </a:rPr>
                <a:t>; </a:t>
              </a:r>
              <a:r>
                <a:rPr lang="en-US" sz="900" dirty="0" smtClean="0">
                  <a:solidFill>
                    <a:srgbClr val="000000"/>
                  </a:solidFill>
                  <a:latin typeface="Tahoma" pitchFamily="34" charset="0"/>
                  <a:ea typeface="Tahoma" pitchFamily="34" charset="0"/>
                  <a:cs typeface="Tahoma" pitchFamily="34" charset="0"/>
                </a:rPr>
                <a:t>Control of the limits</a:t>
              </a:r>
              <a:r>
                <a:rPr lang="mk-MK" sz="900" dirty="0" smtClean="0">
                  <a:solidFill>
                    <a:srgbClr val="000000"/>
                  </a:solidFill>
                  <a:latin typeface="Tahoma" pitchFamily="34" charset="0"/>
                  <a:ea typeface="Tahoma" pitchFamily="34" charset="0"/>
                  <a:cs typeface="Tahoma" pitchFamily="34" charset="0"/>
                </a:rPr>
                <a:t> (5</a:t>
              </a:r>
              <a:r>
                <a:rPr lang="en-US" sz="900" dirty="0" smtClean="0">
                  <a:solidFill>
                    <a:srgbClr val="000000"/>
                  </a:solidFill>
                  <a:latin typeface="Tahoma" pitchFamily="34" charset="0"/>
                  <a:ea typeface="Tahoma" pitchFamily="34" charset="0"/>
                  <a:cs typeface="Tahoma" pitchFamily="34" charset="0"/>
                </a:rPr>
                <a:t>00 MKD)</a:t>
              </a:r>
            </a:p>
          </p:txBody>
        </p:sp>
      </p:grpSp>
      <p:pic>
        <p:nvPicPr>
          <p:cNvPr id="56" name="Picture 55"/>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948930" y="2119146"/>
            <a:ext cx="560095" cy="560095"/>
          </a:xfrm>
          <a:prstGeom prst="rect">
            <a:avLst/>
          </a:prstGeom>
        </p:spPr>
      </p:pic>
      <p:sp>
        <p:nvSpPr>
          <p:cNvPr id="64" name="Right Arrow 63"/>
          <p:cNvSpPr/>
          <p:nvPr/>
        </p:nvSpPr>
        <p:spPr bwMode="auto">
          <a:xfrm>
            <a:off x="7883688" y="6521243"/>
            <a:ext cx="1100175" cy="148117"/>
          </a:xfrm>
          <a:prstGeom prst="rightArrow">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82563" indent="-182563">
              <a:lnSpc>
                <a:spcPct val="90000"/>
              </a:lnSpc>
              <a:spcBef>
                <a:spcPct val="0"/>
              </a:spcBef>
              <a:spcAft>
                <a:spcPct val="30000"/>
              </a:spcAft>
              <a:buClrTx/>
              <a:buSzTx/>
              <a:buFont typeface="Wingdings" pitchFamily="2" charset="2"/>
              <a:buChar char="§"/>
            </a:pPr>
            <a:endParaRPr lang="mk-MK" sz="1200" smtClean="0">
              <a:solidFill>
                <a:srgbClr val="000000"/>
              </a:solidFill>
              <a:latin typeface="Tele-GroteskNor" pitchFamily="2" charset="0"/>
            </a:endParaRPr>
          </a:p>
        </p:txBody>
      </p:sp>
      <p:sp>
        <p:nvSpPr>
          <p:cNvPr id="65" name="TextBox 64"/>
          <p:cNvSpPr txBox="1"/>
          <p:nvPr/>
        </p:nvSpPr>
        <p:spPr>
          <a:xfrm>
            <a:off x="7794957" y="6279123"/>
            <a:ext cx="1222748" cy="246221"/>
          </a:xfrm>
          <a:prstGeom prst="rect">
            <a:avLst/>
          </a:prstGeom>
          <a:noFill/>
        </p:spPr>
        <p:txBody>
          <a:bodyPr wrap="square" rtlCol="0">
            <a:spAutoFit/>
          </a:bodyPr>
          <a:lstStyle/>
          <a:p>
            <a:pPr algn="r">
              <a:lnSpc>
                <a:spcPct val="100000"/>
              </a:lnSpc>
              <a:spcBef>
                <a:spcPct val="0"/>
              </a:spcBef>
              <a:buClrTx/>
              <a:buSzTx/>
              <a:buFontTx/>
              <a:buNone/>
            </a:pPr>
            <a:r>
              <a:rPr lang="en-US" sz="1000" b="1" dirty="0" smtClean="0">
                <a:solidFill>
                  <a:srgbClr val="000000"/>
                </a:solidFill>
                <a:latin typeface="Tahoma" pitchFamily="34" charset="0"/>
                <a:ea typeface="Tahoma" pitchFamily="34" charset="0"/>
                <a:cs typeface="Tahoma" pitchFamily="34" charset="0"/>
              </a:rPr>
              <a:t>Settlement</a:t>
            </a:r>
            <a:endParaRPr lang="mk-MK" sz="1000" b="1" dirty="0">
              <a:solidFill>
                <a:srgbClr val="000000"/>
              </a:solidFill>
              <a:latin typeface="Tahoma" pitchFamily="34" charset="0"/>
              <a:ea typeface="Tahoma" pitchFamily="34" charset="0"/>
              <a:cs typeface="Tahoma" pitchFamily="34" charset="0"/>
            </a:endParaRPr>
          </a:p>
        </p:txBody>
      </p:sp>
      <p:pic>
        <p:nvPicPr>
          <p:cNvPr id="67" name="Picture 36" descr="bank"/>
          <p:cNvPicPr>
            <a:picLocks noChangeAspect="1" noChangeArrowheads="1"/>
          </p:cNvPicPr>
          <p:nvPr/>
        </p:nvPicPr>
        <p:blipFill>
          <a:blip r:embed="rId7" cstate="print"/>
          <a:srcRect/>
          <a:stretch>
            <a:fillRect/>
          </a:stretch>
        </p:blipFill>
        <p:spPr bwMode="auto">
          <a:xfrm>
            <a:off x="4407581" y="5283787"/>
            <a:ext cx="719138" cy="719138"/>
          </a:xfrm>
          <a:prstGeom prst="rect">
            <a:avLst/>
          </a:prstGeom>
          <a:noFill/>
          <a:ln w="9525">
            <a:noFill/>
            <a:miter lim="800000"/>
            <a:headEnd/>
            <a:tailEnd/>
          </a:ln>
        </p:spPr>
      </p:pic>
      <p:pic>
        <p:nvPicPr>
          <p:cNvPr id="57" name="Picture 56"/>
          <p:cNvPicPr>
            <a:picLocks noChangeAspect="1"/>
          </p:cNvPicPr>
          <p:nvPr/>
        </p:nvPicPr>
        <p:blipFill>
          <a:blip r:embed="rId8" cstate="print">
            <a:extLst>
              <a:ext uri="{28A0092B-C50C-407E-A947-70E740481C1C}">
                <a14:useLocalDpi xmlns:a14="http://schemas.microsoft.com/office/drawing/2010/main" xmlns="" val="0"/>
              </a:ext>
            </a:extLst>
          </a:blip>
          <a:stretch>
            <a:fillRect/>
          </a:stretch>
        </p:blipFill>
        <p:spPr>
          <a:xfrm>
            <a:off x="8381879" y="1838679"/>
            <a:ext cx="702173" cy="993640"/>
          </a:xfrm>
          <a:prstGeom prst="rect">
            <a:avLst/>
          </a:prstGeom>
          <a:solidFill>
            <a:schemeClr val="tx2"/>
          </a:solidFill>
          <a:effectLst>
            <a:outerShdw blurRad="50800" dist="50800" dir="7860000" algn="ctr" rotWithShape="0">
              <a:schemeClr val="tx2">
                <a:alpha val="59000"/>
              </a:schemeClr>
            </a:outerShdw>
          </a:effectLst>
        </p:spPr>
      </p:pic>
      <p:pic>
        <p:nvPicPr>
          <p:cNvPr id="69" name="Picture 35" descr="Authentification"/>
          <p:cNvPicPr>
            <a:picLocks noChangeAspect="1" noChangeArrowheads="1"/>
          </p:cNvPicPr>
          <p:nvPr/>
        </p:nvPicPr>
        <p:blipFill>
          <a:blip r:embed="rId9" cstate="print"/>
          <a:srcRect/>
          <a:stretch>
            <a:fillRect/>
          </a:stretch>
        </p:blipFill>
        <p:spPr bwMode="auto">
          <a:xfrm>
            <a:off x="1439031" y="4637340"/>
            <a:ext cx="719137" cy="719138"/>
          </a:xfrm>
          <a:prstGeom prst="rect">
            <a:avLst/>
          </a:prstGeom>
          <a:noFill/>
          <a:ln w="9525">
            <a:noFill/>
            <a:miter lim="800000"/>
            <a:headEnd/>
            <a:tailEnd/>
          </a:ln>
        </p:spPr>
      </p:pic>
      <p:pic>
        <p:nvPicPr>
          <p:cNvPr id="70" name="Picture 35" descr="Authentification"/>
          <p:cNvPicPr>
            <a:picLocks noChangeAspect="1" noChangeArrowheads="1"/>
          </p:cNvPicPr>
          <p:nvPr/>
        </p:nvPicPr>
        <p:blipFill>
          <a:blip r:embed="rId9" cstate="print"/>
          <a:srcRect/>
          <a:stretch>
            <a:fillRect/>
          </a:stretch>
        </p:blipFill>
        <p:spPr bwMode="auto">
          <a:xfrm>
            <a:off x="7577948" y="4519963"/>
            <a:ext cx="719137" cy="719138"/>
          </a:xfrm>
          <a:prstGeom prst="rect">
            <a:avLst/>
          </a:prstGeom>
          <a:noFill/>
          <a:ln w="9525">
            <a:noFill/>
            <a:miter lim="800000"/>
            <a:headEnd/>
            <a:tailEnd/>
          </a:ln>
        </p:spPr>
      </p:pic>
      <p:sp>
        <p:nvSpPr>
          <p:cNvPr id="71" name="TextBox 70"/>
          <p:cNvSpPr txBox="1"/>
          <p:nvPr/>
        </p:nvSpPr>
        <p:spPr>
          <a:xfrm>
            <a:off x="5130672" y="2941355"/>
            <a:ext cx="1997733" cy="553998"/>
          </a:xfrm>
          <a:prstGeom prst="rect">
            <a:avLst/>
          </a:prstGeom>
          <a:noFill/>
        </p:spPr>
        <p:txBody>
          <a:bodyPr wrap="square" rtlCol="0">
            <a:spAutoFit/>
          </a:bodyPr>
          <a:lstStyle/>
          <a:p>
            <a:pPr>
              <a:lnSpc>
                <a:spcPct val="100000"/>
              </a:lnSpc>
              <a:spcBef>
                <a:spcPct val="0"/>
              </a:spcBef>
              <a:buClrTx/>
              <a:buSzTx/>
              <a:buFontTx/>
              <a:buNone/>
            </a:pPr>
            <a:r>
              <a:rPr lang="mk-MK" sz="1000" b="1" dirty="0" smtClean="0">
                <a:solidFill>
                  <a:srgbClr val="000000"/>
                </a:solidFill>
                <a:latin typeface="Tahoma" pitchFamily="34" charset="0"/>
                <a:ea typeface="Tahoma" pitchFamily="34" charset="0"/>
                <a:cs typeface="Tahoma" pitchFamily="34" charset="0"/>
              </a:rPr>
              <a:t>Чекор 3:</a:t>
            </a:r>
          </a:p>
          <a:p>
            <a:pPr>
              <a:lnSpc>
                <a:spcPct val="100000"/>
              </a:lnSpc>
              <a:spcBef>
                <a:spcPct val="0"/>
              </a:spcBef>
              <a:buClrTx/>
              <a:buSzTx/>
              <a:buFontTx/>
              <a:buNone/>
            </a:pPr>
            <a:r>
              <a:rPr lang="en-US" sz="1000" dirty="0" smtClean="0">
                <a:solidFill>
                  <a:srgbClr val="000000"/>
                </a:solidFill>
                <a:latin typeface="Tahoma" pitchFamily="34" charset="0"/>
                <a:ea typeface="Tahoma" pitchFamily="34" charset="0"/>
                <a:cs typeface="Tahoma" pitchFamily="34" charset="0"/>
              </a:rPr>
              <a:t>Confirmation of the micropayment</a:t>
            </a:r>
          </a:p>
        </p:txBody>
      </p:sp>
      <p:pic>
        <p:nvPicPr>
          <p:cNvPr id="72" name="Picture 28" descr="terminal_print_receipt"/>
          <p:cNvPicPr preferRelativeResize="0">
            <a:picLocks noChangeAspect="1" noChangeArrowheads="1"/>
          </p:cNvPicPr>
          <p:nvPr/>
        </p:nvPicPr>
        <p:blipFill>
          <a:blip r:embed="rId10" cstate="print"/>
          <a:srcRect/>
          <a:stretch>
            <a:fillRect/>
          </a:stretch>
        </p:blipFill>
        <p:spPr bwMode="auto">
          <a:xfrm>
            <a:off x="6129539" y="2427878"/>
            <a:ext cx="413817" cy="427978"/>
          </a:xfrm>
          <a:prstGeom prst="rect">
            <a:avLst/>
          </a:prstGeom>
          <a:noFill/>
          <a:ln w="9525">
            <a:noFill/>
            <a:miter lim="800000"/>
            <a:headEnd/>
            <a:tailEnd/>
          </a:ln>
        </p:spPr>
      </p:pic>
      <p:pic>
        <p:nvPicPr>
          <p:cNvPr id="75" name="Picture 17" descr="termilnal_enter_amountRR"/>
          <p:cNvPicPr preferRelativeResize="0">
            <a:picLocks noChangeAspect="1" noChangeArrowheads="1"/>
          </p:cNvPicPr>
          <p:nvPr/>
        </p:nvPicPr>
        <p:blipFill>
          <a:blip r:embed="rId11" cstate="print"/>
          <a:srcRect/>
          <a:stretch>
            <a:fillRect/>
          </a:stretch>
        </p:blipFill>
        <p:spPr bwMode="auto">
          <a:xfrm>
            <a:off x="2408228" y="1901888"/>
            <a:ext cx="435992" cy="436793"/>
          </a:xfrm>
          <a:prstGeom prst="rect">
            <a:avLst/>
          </a:prstGeom>
          <a:noFill/>
          <a:ln w="9525">
            <a:noFill/>
            <a:miter lim="800000"/>
            <a:headEnd/>
            <a:tailEnd/>
          </a:ln>
        </p:spPr>
      </p:pic>
      <p:pic>
        <p:nvPicPr>
          <p:cNvPr id="78" name="Picture 2"/>
          <p:cNvPicPr>
            <a:picLocks noChangeAspect="1" noChangeArrowheads="1"/>
          </p:cNvPicPr>
          <p:nvPr/>
        </p:nvPicPr>
        <p:blipFill>
          <a:blip r:embed="rId12" cstate="print"/>
          <a:srcRect/>
          <a:stretch>
            <a:fillRect/>
          </a:stretch>
        </p:blipFill>
        <p:spPr bwMode="auto">
          <a:xfrm>
            <a:off x="4239096" y="3798219"/>
            <a:ext cx="585064" cy="585064"/>
          </a:xfrm>
          <a:prstGeom prst="rect">
            <a:avLst/>
          </a:prstGeom>
          <a:noFill/>
          <a:ln w="9525">
            <a:noFill/>
            <a:miter lim="800000"/>
            <a:headEnd/>
            <a:tailEnd/>
          </a:ln>
          <a:effectLst/>
        </p:spPr>
      </p:pic>
    </p:spTree>
    <p:extLst>
      <p:ext uri="{BB962C8B-B14F-4D97-AF65-F5344CB8AC3E}">
        <p14:creationId xmlns:p14="http://schemas.microsoft.com/office/powerpoint/2010/main" xmlns="" val="262192950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4" name="Title 1"/>
          <p:cNvSpPr txBox="1">
            <a:spLocks/>
          </p:cNvSpPr>
          <p:nvPr/>
        </p:nvSpPr>
        <p:spPr>
          <a:xfrm>
            <a:off x="179512" y="908721"/>
            <a:ext cx="7772400" cy="7350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smtClean="0"/>
              <a:t>Benefits from Micropayment</a:t>
            </a:r>
            <a:endParaRPr lang="en-US" sz="3200" dirty="0"/>
          </a:p>
        </p:txBody>
      </p:sp>
      <p:sp>
        <p:nvSpPr>
          <p:cNvPr id="7" name="Content Placeholder 6"/>
          <p:cNvSpPr>
            <a:spLocks noGrp="1"/>
          </p:cNvSpPr>
          <p:nvPr>
            <p:ph idx="1"/>
          </p:nvPr>
        </p:nvSpPr>
        <p:spPr>
          <a:xfrm>
            <a:off x="395535" y="1643733"/>
            <a:ext cx="7686847" cy="4953619"/>
          </a:xfrm>
        </p:spPr>
        <p:txBody>
          <a:bodyPr>
            <a:normAutofit fontScale="85000" lnSpcReduction="10000"/>
          </a:bodyPr>
          <a:lstStyle/>
          <a:p>
            <a:r>
              <a:rPr lang="en-US" dirty="0" smtClean="0"/>
              <a:t>Liberalization in area of payment institution, because now there is chance another non-bank institution to perform micro-payment operation</a:t>
            </a:r>
            <a:r>
              <a:rPr lang="mk-MK" dirty="0" smtClean="0"/>
              <a:t>;</a:t>
            </a:r>
            <a:endParaRPr lang="mk-MK" dirty="0"/>
          </a:p>
          <a:p>
            <a:r>
              <a:rPr lang="en-US" dirty="0" smtClean="0"/>
              <a:t>Bigger competition will give new innovative and  advanced solutions that will increase security and cut the cost for payment transaction</a:t>
            </a:r>
            <a:r>
              <a:rPr lang="mk-MK" dirty="0" smtClean="0"/>
              <a:t>;</a:t>
            </a:r>
            <a:endParaRPr lang="mk-MK" dirty="0"/>
          </a:p>
          <a:p>
            <a:r>
              <a:rPr lang="en-US" dirty="0" smtClean="0"/>
              <a:t>Fast, easy way to complete payments of goods from the merchant</a:t>
            </a:r>
            <a:r>
              <a:rPr lang="mk-MK" dirty="0" smtClean="0"/>
              <a:t>;</a:t>
            </a:r>
          </a:p>
          <a:p>
            <a:r>
              <a:rPr lang="en-US" dirty="0" smtClean="0"/>
              <a:t>Users are granted with additional financial credit assets, depend from credit score of the user and set by intermediary</a:t>
            </a:r>
            <a:r>
              <a:rPr lang="mk-MK" dirty="0" smtClean="0"/>
              <a:t>.</a:t>
            </a:r>
          </a:p>
          <a:p>
            <a:endParaRPr lang="mk-MK" dirty="0" smtClean="0"/>
          </a:p>
          <a:p>
            <a:pPr marL="0" indent="0">
              <a:buNone/>
            </a:pPr>
            <a:endParaRPr lang="mk-MK" dirty="0" smtClean="0"/>
          </a:p>
          <a:p>
            <a:pPr>
              <a:buFontTx/>
              <a:buChar char="-"/>
            </a:pPr>
            <a:endParaRPr lang="mk-MK" sz="1500" dirty="0">
              <a:solidFill>
                <a:srgbClr val="FF0000"/>
              </a:solidFill>
            </a:endParaRPr>
          </a:p>
          <a:p>
            <a:pPr>
              <a:buFontTx/>
              <a:buChar char="-"/>
            </a:pPr>
            <a:endParaRPr lang="mk-MK" sz="1500" dirty="0" smtClean="0">
              <a:solidFill>
                <a:srgbClr val="FF0000"/>
              </a:solidFill>
            </a:endParaRPr>
          </a:p>
          <a:p>
            <a:pPr>
              <a:buFontTx/>
              <a:buChar char="-"/>
            </a:pPr>
            <a:endParaRPr lang="mk-MK" sz="1500" dirty="0">
              <a:solidFill>
                <a:srgbClr val="FF0000"/>
              </a:solidFill>
            </a:endParaRPr>
          </a:p>
          <a:p>
            <a:pPr>
              <a:buFontTx/>
              <a:buChar char="-"/>
            </a:pPr>
            <a:endParaRPr lang="mk-MK" sz="1900" dirty="0" smtClean="0"/>
          </a:p>
        </p:txBody>
      </p:sp>
    </p:spTree>
    <p:extLst>
      <p:ext uri="{BB962C8B-B14F-4D97-AF65-F5344CB8AC3E}">
        <p14:creationId xmlns:p14="http://schemas.microsoft.com/office/powerpoint/2010/main" xmlns="" val="28601272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4" name="Title 1"/>
          <p:cNvSpPr txBox="1">
            <a:spLocks/>
          </p:cNvSpPr>
          <p:nvPr/>
        </p:nvSpPr>
        <p:spPr>
          <a:xfrm>
            <a:off x="179512" y="908721"/>
            <a:ext cx="7772400" cy="7350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smtClean="0"/>
              <a:t>Risk in Micropayments</a:t>
            </a:r>
            <a:endParaRPr lang="en-US" sz="3200" dirty="0"/>
          </a:p>
        </p:txBody>
      </p:sp>
      <p:sp>
        <p:nvSpPr>
          <p:cNvPr id="7" name="Content Placeholder 6"/>
          <p:cNvSpPr>
            <a:spLocks noGrp="1"/>
          </p:cNvSpPr>
          <p:nvPr>
            <p:ph idx="1"/>
          </p:nvPr>
        </p:nvSpPr>
        <p:spPr>
          <a:xfrm>
            <a:off x="395535" y="1643733"/>
            <a:ext cx="7686847" cy="4953619"/>
          </a:xfrm>
        </p:spPr>
        <p:txBody>
          <a:bodyPr>
            <a:normAutofit fontScale="62500" lnSpcReduction="20000"/>
          </a:bodyPr>
          <a:lstStyle/>
          <a:p>
            <a:r>
              <a:rPr lang="en-US" dirty="0" smtClean="0"/>
              <a:t>Possibilities of losing the device (mobile device) and possibility for unauthorized micro-payments in the timeframe between losing the device and blocking the device by the user</a:t>
            </a:r>
            <a:r>
              <a:rPr lang="mk-MK" dirty="0" smtClean="0"/>
              <a:t>;</a:t>
            </a:r>
            <a:endParaRPr lang="en-US" dirty="0" smtClean="0"/>
          </a:p>
          <a:p>
            <a:r>
              <a:rPr lang="en-US" dirty="0" smtClean="0"/>
              <a:t>Insufficient control of the mobile device </a:t>
            </a:r>
            <a:r>
              <a:rPr lang="en-US" dirty="0"/>
              <a:t>of the user that allow negligent, accidental, or malicious mobile user behavior, (including a lost/stolen phone, frivolous app downloading, and jail-breaking (</a:t>
            </a:r>
            <a:r>
              <a:rPr lang="en-US" dirty="0" err="1"/>
              <a:t>iOS</a:t>
            </a:r>
            <a:r>
              <a:rPr lang="en-US" dirty="0"/>
              <a:t>) or rooting (Android) a device)</a:t>
            </a:r>
            <a:endParaRPr lang="mk-MK" dirty="0" smtClean="0"/>
          </a:p>
          <a:p>
            <a:r>
              <a:rPr lang="en-US" dirty="0" smtClean="0"/>
              <a:t>Possibilities of large amount of complaints from the users of micropayments or merchants to responsible organization for issuing license for the intermediary(National bank has a reputational risk</a:t>
            </a:r>
            <a:r>
              <a:rPr lang="mk-MK" dirty="0" smtClean="0"/>
              <a:t>);</a:t>
            </a:r>
          </a:p>
          <a:p>
            <a:r>
              <a:rPr lang="en-US" dirty="0" smtClean="0"/>
              <a:t>Unauthorized attacks from outsiders/insiders of the IT system of the intermediary that </a:t>
            </a:r>
            <a:r>
              <a:rPr lang="en-US" dirty="0"/>
              <a:t>will </a:t>
            </a:r>
            <a:r>
              <a:rPr lang="en-US" dirty="0" smtClean="0"/>
              <a:t>jeopardize availability of the system</a:t>
            </a:r>
            <a:r>
              <a:rPr lang="mk-MK" dirty="0" smtClean="0"/>
              <a:t>.</a:t>
            </a:r>
            <a:endParaRPr lang="en-US" dirty="0" smtClean="0"/>
          </a:p>
          <a:p>
            <a:r>
              <a:rPr lang="en-US" dirty="0" smtClean="0"/>
              <a:t>Inadequate </a:t>
            </a:r>
            <a:r>
              <a:rPr lang="en-US" dirty="0"/>
              <a:t>mobile payment provider fraud controls. Poor monitoring, detection and prevention tools can also cause undetected or unauthorized access to financial data and unauthorized transactions, leading to fraud losses</a:t>
            </a:r>
            <a:r>
              <a:rPr lang="en-US" dirty="0" smtClean="0"/>
              <a:t>.</a:t>
            </a:r>
            <a:endParaRPr lang="mk-MK" dirty="0" smtClean="0"/>
          </a:p>
          <a:p>
            <a:endParaRPr lang="mk-MK" dirty="0" smtClean="0"/>
          </a:p>
          <a:p>
            <a:pPr marL="0" indent="0">
              <a:buNone/>
            </a:pPr>
            <a:endParaRPr lang="mk-MK" dirty="0" smtClean="0"/>
          </a:p>
          <a:p>
            <a:pPr>
              <a:buFontTx/>
              <a:buChar char="-"/>
            </a:pPr>
            <a:endParaRPr lang="mk-MK" sz="1500" dirty="0">
              <a:solidFill>
                <a:srgbClr val="FF0000"/>
              </a:solidFill>
            </a:endParaRPr>
          </a:p>
          <a:p>
            <a:pPr>
              <a:buFontTx/>
              <a:buChar char="-"/>
            </a:pPr>
            <a:endParaRPr lang="mk-MK" sz="1500" dirty="0" smtClean="0">
              <a:solidFill>
                <a:srgbClr val="FF0000"/>
              </a:solidFill>
            </a:endParaRPr>
          </a:p>
          <a:p>
            <a:pPr>
              <a:buFontTx/>
              <a:buChar char="-"/>
            </a:pPr>
            <a:endParaRPr lang="mk-MK" sz="1500" dirty="0">
              <a:solidFill>
                <a:srgbClr val="FF0000"/>
              </a:solidFill>
            </a:endParaRPr>
          </a:p>
          <a:p>
            <a:pPr>
              <a:buFontTx/>
              <a:buChar char="-"/>
            </a:pPr>
            <a:endParaRPr lang="mk-MK" sz="1900" dirty="0" smtClean="0"/>
          </a:p>
        </p:txBody>
      </p:sp>
    </p:spTree>
    <p:extLst>
      <p:ext uri="{BB962C8B-B14F-4D97-AF65-F5344CB8AC3E}">
        <p14:creationId xmlns:p14="http://schemas.microsoft.com/office/powerpoint/2010/main" xmlns="" val="27793483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172400" y="1988840"/>
            <a:ext cx="758878" cy="686258"/>
          </a:xfrm>
          <a:prstGeom prst="rect">
            <a:avLst/>
          </a:prstGeom>
        </p:spPr>
      </p:pic>
      <p:sp>
        <p:nvSpPr>
          <p:cNvPr id="2" name="Title 1"/>
          <p:cNvSpPr>
            <a:spLocks noGrp="1"/>
          </p:cNvSpPr>
          <p:nvPr>
            <p:ph type="title"/>
          </p:nvPr>
        </p:nvSpPr>
        <p:spPr/>
        <p:txBody>
          <a:bodyPr/>
          <a:lstStyle/>
          <a:p>
            <a:r>
              <a:rPr lang="en-US" dirty="0" smtClean="0"/>
              <a:t> </a:t>
            </a:r>
            <a:endParaRPr lang="en-US" dirty="0"/>
          </a:p>
        </p:txBody>
      </p:sp>
      <p:sp>
        <p:nvSpPr>
          <p:cNvPr id="4" name="Title 1"/>
          <p:cNvSpPr txBox="1">
            <a:spLocks/>
          </p:cNvSpPr>
          <p:nvPr/>
        </p:nvSpPr>
        <p:spPr>
          <a:xfrm>
            <a:off x="179512" y="908721"/>
            <a:ext cx="7772400" cy="7350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smtClean="0"/>
              <a:t>Types of micropayment that are considered</a:t>
            </a:r>
            <a:endParaRPr lang="en-US" sz="3200" dirty="0"/>
          </a:p>
        </p:txBody>
      </p:sp>
      <p:sp>
        <p:nvSpPr>
          <p:cNvPr id="7" name="Content Placeholder 6"/>
          <p:cNvSpPr>
            <a:spLocks noGrp="1"/>
          </p:cNvSpPr>
          <p:nvPr>
            <p:ph idx="1"/>
          </p:nvPr>
        </p:nvSpPr>
        <p:spPr>
          <a:xfrm>
            <a:off x="395536" y="1772816"/>
            <a:ext cx="8352928" cy="4525963"/>
          </a:xfrm>
        </p:spPr>
        <p:txBody>
          <a:bodyPr>
            <a:normAutofit fontScale="85000" lnSpcReduction="10000"/>
          </a:bodyPr>
          <a:lstStyle/>
          <a:p>
            <a:r>
              <a:rPr lang="en-US" dirty="0" smtClean="0"/>
              <a:t>Installation of specialized application on mobile phone of the user</a:t>
            </a:r>
            <a:endParaRPr lang="mk-MK" dirty="0" smtClean="0"/>
          </a:p>
          <a:p>
            <a:pPr algn="just">
              <a:buFontTx/>
              <a:buChar char="-"/>
            </a:pPr>
            <a:r>
              <a:rPr lang="en-US" sz="1900" dirty="0" smtClean="0"/>
              <a:t>Usage of </a:t>
            </a:r>
            <a:r>
              <a:rPr lang="de-DE" sz="1900" dirty="0" smtClean="0"/>
              <a:t>NFC </a:t>
            </a:r>
            <a:r>
              <a:rPr lang="mk-MK" sz="1900" dirty="0" smtClean="0"/>
              <a:t>(</a:t>
            </a:r>
            <a:r>
              <a:rPr lang="en-US" sz="1900" dirty="0" smtClean="0"/>
              <a:t>Near Field Communication </a:t>
            </a:r>
            <a:r>
              <a:rPr lang="mk-MK" sz="1900" dirty="0" smtClean="0"/>
              <a:t>технологија), </a:t>
            </a:r>
            <a:r>
              <a:rPr lang="en-US" sz="1900" dirty="0" smtClean="0"/>
              <a:t>new generation of smart phones are equipped with unique NFC chip. These technology in many countries is in phase of pilot or under monitoring</a:t>
            </a:r>
            <a:r>
              <a:rPr lang="mk-MK" sz="1900" dirty="0" smtClean="0"/>
              <a:t> (</a:t>
            </a:r>
            <a:r>
              <a:rPr lang="en-US" sz="1900" dirty="0" smtClean="0"/>
              <a:t>Austria</a:t>
            </a:r>
            <a:r>
              <a:rPr lang="mk-MK" sz="1900" dirty="0" smtClean="0"/>
              <a:t> – А1 </a:t>
            </a:r>
            <a:r>
              <a:rPr lang="en-US" sz="1900" dirty="0" smtClean="0"/>
              <a:t>telecom</a:t>
            </a:r>
            <a:r>
              <a:rPr lang="mk-MK" sz="1900" dirty="0" smtClean="0"/>
              <a:t> </a:t>
            </a:r>
            <a:r>
              <a:rPr lang="en-US" sz="1900" dirty="0" smtClean="0"/>
              <a:t>and Holland</a:t>
            </a:r>
            <a:r>
              <a:rPr lang="mk-MK" sz="1900" dirty="0" smtClean="0"/>
              <a:t> – </a:t>
            </a:r>
            <a:r>
              <a:rPr lang="en-US" sz="1900" dirty="0" smtClean="0"/>
              <a:t>consortium of several banks ABN-AMRO, ING, </a:t>
            </a:r>
            <a:r>
              <a:rPr lang="en-US" sz="1900" dirty="0" err="1" smtClean="0"/>
              <a:t>Rabobank</a:t>
            </a:r>
            <a:r>
              <a:rPr lang="en-US" sz="1900" dirty="0" smtClean="0"/>
              <a:t> for NFC initiatives</a:t>
            </a:r>
            <a:r>
              <a:rPr lang="mk-MK" sz="1900" dirty="0" smtClean="0"/>
              <a:t>, </a:t>
            </a:r>
            <a:r>
              <a:rPr lang="de-DE" sz="1900" dirty="0" smtClean="0"/>
              <a:t>Google Wallet, etc...</a:t>
            </a:r>
            <a:r>
              <a:rPr lang="mk-MK" sz="1900" dirty="0" smtClean="0"/>
              <a:t>) </a:t>
            </a:r>
          </a:p>
          <a:p>
            <a:pPr lvl="1">
              <a:buFontTx/>
              <a:buChar char="-"/>
            </a:pPr>
            <a:r>
              <a:rPr lang="en-US" sz="1500" dirty="0" smtClean="0">
                <a:solidFill>
                  <a:srgbClr val="00B050"/>
                </a:solidFill>
              </a:rPr>
              <a:t>Strength </a:t>
            </a:r>
            <a:r>
              <a:rPr lang="mk-MK" sz="1500" dirty="0" smtClean="0">
                <a:solidFill>
                  <a:srgbClr val="00B050"/>
                </a:solidFill>
              </a:rPr>
              <a:t>(</a:t>
            </a:r>
            <a:r>
              <a:rPr lang="en-US" sz="1500" dirty="0" smtClean="0">
                <a:solidFill>
                  <a:srgbClr val="00B050"/>
                </a:solidFill>
              </a:rPr>
              <a:t>the most secure technology for transaction to be processed in these moments of technological </a:t>
            </a:r>
            <a:r>
              <a:rPr lang="en-US" sz="1500" dirty="0">
                <a:solidFill>
                  <a:srgbClr val="00B050"/>
                </a:solidFill>
              </a:rPr>
              <a:t>evolution </a:t>
            </a:r>
            <a:r>
              <a:rPr lang="en-US" sz="1500" dirty="0" smtClean="0">
                <a:solidFill>
                  <a:srgbClr val="00B050"/>
                </a:solidFill>
              </a:rPr>
              <a:t>concerning mobile devices; practically is extension of EMV technology that is using in card processing with antenna in area of mobile devices</a:t>
            </a:r>
            <a:r>
              <a:rPr lang="mk-MK" sz="1500" dirty="0" smtClean="0">
                <a:solidFill>
                  <a:srgbClr val="00B050"/>
                </a:solidFill>
              </a:rPr>
              <a:t>)</a:t>
            </a:r>
          </a:p>
          <a:p>
            <a:pPr lvl="1">
              <a:buFontTx/>
              <a:buChar char="-"/>
            </a:pPr>
            <a:r>
              <a:rPr lang="en-US" sz="1500" dirty="0" smtClean="0">
                <a:solidFill>
                  <a:srgbClr val="FF0000"/>
                </a:solidFill>
              </a:rPr>
              <a:t>Weaknesses </a:t>
            </a:r>
            <a:r>
              <a:rPr lang="mk-MK" sz="1500" dirty="0" smtClean="0">
                <a:solidFill>
                  <a:srgbClr val="FF0000"/>
                </a:solidFill>
              </a:rPr>
              <a:t>(</a:t>
            </a:r>
            <a:r>
              <a:rPr lang="en-US" sz="1500" dirty="0" smtClean="0">
                <a:solidFill>
                  <a:srgbClr val="FF0000"/>
                </a:solidFill>
              </a:rPr>
              <a:t>limitation to only smart phone generation and possibilities to enter the mass market of users of mobile phones; Also relatively more expensive terminal equipment for merchant for their POS</a:t>
            </a:r>
            <a:r>
              <a:rPr lang="mk-MK" sz="1500" dirty="0" smtClean="0">
                <a:solidFill>
                  <a:srgbClr val="FF0000"/>
                </a:solidFill>
              </a:rPr>
              <a:t>)</a:t>
            </a:r>
          </a:p>
          <a:p>
            <a:pPr>
              <a:buFontTx/>
              <a:buChar char="-"/>
            </a:pPr>
            <a:r>
              <a:rPr lang="en-US" sz="1900" dirty="0" smtClean="0"/>
              <a:t>Scanning of specialized barcodes</a:t>
            </a:r>
            <a:r>
              <a:rPr lang="mk-MK" sz="1900" dirty="0" smtClean="0"/>
              <a:t> (</a:t>
            </a:r>
            <a:r>
              <a:rPr lang="en-US" sz="1900" dirty="0" smtClean="0"/>
              <a:t>mobile device in this situation should also be equipped with camera and additional application that can scan a barcode on the POS to initiate the transaction</a:t>
            </a:r>
            <a:r>
              <a:rPr lang="mk-MK" sz="1900" dirty="0" smtClean="0"/>
              <a:t>)</a:t>
            </a:r>
          </a:p>
          <a:p>
            <a:pPr lvl="1">
              <a:buFontTx/>
              <a:buChar char="-"/>
            </a:pPr>
            <a:r>
              <a:rPr lang="en-US" sz="1500" dirty="0">
                <a:solidFill>
                  <a:srgbClr val="00B050"/>
                </a:solidFill>
              </a:rPr>
              <a:t>Strength</a:t>
            </a:r>
            <a:r>
              <a:rPr lang="mk-MK" sz="1500" dirty="0" smtClean="0">
                <a:solidFill>
                  <a:srgbClr val="00B050"/>
                </a:solidFill>
              </a:rPr>
              <a:t>(</a:t>
            </a:r>
            <a:r>
              <a:rPr lang="en-US" sz="1500" dirty="0" smtClean="0">
                <a:solidFill>
                  <a:srgbClr val="00B050"/>
                </a:solidFill>
              </a:rPr>
              <a:t>dual authorization of the transaction is also available</a:t>
            </a:r>
            <a:r>
              <a:rPr lang="mk-MK" sz="1500" dirty="0" smtClean="0">
                <a:solidFill>
                  <a:srgbClr val="00B050"/>
                </a:solidFill>
              </a:rPr>
              <a:t>)</a:t>
            </a:r>
            <a:endParaRPr lang="mk-MK" sz="1500" dirty="0">
              <a:solidFill>
                <a:srgbClr val="00B050"/>
              </a:solidFill>
            </a:endParaRPr>
          </a:p>
          <a:p>
            <a:pPr lvl="1">
              <a:buFontTx/>
              <a:buChar char="-"/>
            </a:pPr>
            <a:r>
              <a:rPr lang="en-US" sz="1500" dirty="0">
                <a:solidFill>
                  <a:srgbClr val="FF0000"/>
                </a:solidFill>
              </a:rPr>
              <a:t>Weaknesses</a:t>
            </a:r>
            <a:r>
              <a:rPr lang="mk-MK" sz="1500" dirty="0" smtClean="0">
                <a:solidFill>
                  <a:srgbClr val="FF0000"/>
                </a:solidFill>
              </a:rPr>
              <a:t>(</a:t>
            </a:r>
            <a:r>
              <a:rPr lang="en-US" sz="1500" dirty="0" smtClean="0">
                <a:solidFill>
                  <a:srgbClr val="FF0000"/>
                </a:solidFill>
              </a:rPr>
              <a:t>good internet connection to complete the payments in merchant area/or good coverage of the network of the telecom operator</a:t>
            </a:r>
            <a:r>
              <a:rPr lang="en-US" sz="1500" dirty="0">
                <a:solidFill>
                  <a:srgbClr val="FF0000"/>
                </a:solidFill>
              </a:rPr>
              <a:t>; phishing </a:t>
            </a:r>
            <a:r>
              <a:rPr lang="en-US" sz="1500" dirty="0" smtClean="0">
                <a:solidFill>
                  <a:srgbClr val="FF0000"/>
                </a:solidFill>
              </a:rPr>
              <a:t>scams; little screens on the mobile device are very bad for reading the screens</a:t>
            </a:r>
            <a:r>
              <a:rPr lang="mk-MK" sz="1500" dirty="0" smtClean="0">
                <a:solidFill>
                  <a:srgbClr val="FF0000"/>
                </a:solidFill>
              </a:rPr>
              <a:t>)</a:t>
            </a:r>
            <a:endParaRPr lang="mk-MK" sz="1500" dirty="0">
              <a:solidFill>
                <a:srgbClr val="FF0000"/>
              </a:solidFill>
            </a:endParaRPr>
          </a:p>
        </p:txBody>
      </p:sp>
      <p:pic>
        <p:nvPicPr>
          <p:cNvPr id="5" name="Picture 4"/>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8316416" y="5877272"/>
            <a:ext cx="692472" cy="692472"/>
          </a:xfrm>
          <a:prstGeom prst="rect">
            <a:avLst/>
          </a:prstGeom>
        </p:spPr>
      </p:pic>
    </p:spTree>
    <p:extLst>
      <p:ext uri="{BB962C8B-B14F-4D97-AF65-F5344CB8AC3E}">
        <p14:creationId xmlns:p14="http://schemas.microsoft.com/office/powerpoint/2010/main" xmlns="" val="1499511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11"/>
          <p:cNvPicPr>
            <a:picLocks noChangeAspect="1" noChangeArrowheads="1"/>
          </p:cNvPicPr>
          <p:nvPr/>
        </p:nvPicPr>
        <p:blipFill>
          <a:blip r:embed="rId3" cstate="print"/>
          <a:srcRect/>
          <a:stretch>
            <a:fillRect/>
          </a:stretch>
        </p:blipFill>
        <p:spPr bwMode="auto">
          <a:xfrm rot="5400000">
            <a:off x="7866890" y="941660"/>
            <a:ext cx="887414" cy="1404146"/>
          </a:xfrm>
          <a:prstGeom prst="rect">
            <a:avLst/>
          </a:prstGeom>
          <a:noFill/>
          <a:ln w="9360" algn="ctr">
            <a:noFill/>
            <a:miter lim="800000"/>
            <a:headEnd/>
            <a:tailEnd/>
          </a:ln>
          <a:effectLst/>
        </p:spPr>
      </p:pic>
      <p:pic>
        <p:nvPicPr>
          <p:cNvPr id="11" name="Picture 13"/>
          <p:cNvPicPr>
            <a:picLocks noChangeAspect="1" noChangeArrowheads="1"/>
          </p:cNvPicPr>
          <p:nvPr/>
        </p:nvPicPr>
        <p:blipFill>
          <a:blip r:embed="rId4" cstate="print"/>
          <a:srcRect/>
          <a:stretch>
            <a:fillRect/>
          </a:stretch>
        </p:blipFill>
        <p:spPr bwMode="auto">
          <a:xfrm rot="5400000">
            <a:off x="7647296" y="5548842"/>
            <a:ext cx="880737" cy="1393581"/>
          </a:xfrm>
          <a:prstGeom prst="rect">
            <a:avLst/>
          </a:prstGeom>
          <a:noFill/>
          <a:ln w="9360" algn="ctr">
            <a:noFill/>
            <a:miter lim="800000"/>
            <a:headEnd/>
            <a:tailEnd/>
          </a:ln>
          <a:effectLst/>
        </p:spPr>
      </p:pic>
      <p:sp>
        <p:nvSpPr>
          <p:cNvPr id="2" name="Title 1"/>
          <p:cNvSpPr>
            <a:spLocks noGrp="1"/>
          </p:cNvSpPr>
          <p:nvPr>
            <p:ph type="title"/>
          </p:nvPr>
        </p:nvSpPr>
        <p:spPr/>
        <p:txBody>
          <a:bodyPr/>
          <a:lstStyle/>
          <a:p>
            <a:r>
              <a:rPr lang="en-US" dirty="0" smtClean="0"/>
              <a:t> </a:t>
            </a:r>
            <a:endParaRPr lang="en-US" dirty="0"/>
          </a:p>
        </p:txBody>
      </p:sp>
      <p:sp>
        <p:nvSpPr>
          <p:cNvPr id="4" name="Title 1"/>
          <p:cNvSpPr txBox="1">
            <a:spLocks/>
          </p:cNvSpPr>
          <p:nvPr/>
        </p:nvSpPr>
        <p:spPr>
          <a:xfrm>
            <a:off x="179512" y="908721"/>
            <a:ext cx="7772400" cy="7350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smtClean="0"/>
              <a:t>Types of micropayment that are considered</a:t>
            </a:r>
            <a:endParaRPr lang="en-US" sz="3200" dirty="0"/>
          </a:p>
        </p:txBody>
      </p:sp>
      <p:sp>
        <p:nvSpPr>
          <p:cNvPr id="7" name="Content Placeholder 6"/>
          <p:cNvSpPr>
            <a:spLocks noGrp="1"/>
          </p:cNvSpPr>
          <p:nvPr>
            <p:ph idx="1"/>
          </p:nvPr>
        </p:nvSpPr>
        <p:spPr>
          <a:xfrm>
            <a:off x="395535" y="1643733"/>
            <a:ext cx="7686847" cy="4953619"/>
          </a:xfrm>
        </p:spPr>
        <p:txBody>
          <a:bodyPr>
            <a:normAutofit/>
          </a:bodyPr>
          <a:lstStyle/>
          <a:p>
            <a:r>
              <a:rPr lang="en-US" dirty="0" smtClean="0"/>
              <a:t>Without installation of the application </a:t>
            </a:r>
            <a:endParaRPr lang="mk-MK" dirty="0" smtClean="0"/>
          </a:p>
          <a:p>
            <a:pPr>
              <a:buFontTx/>
              <a:buChar char="-"/>
            </a:pPr>
            <a:r>
              <a:rPr lang="en-US" sz="1900" dirty="0" smtClean="0"/>
              <a:t>With exchange of tones between mobile device of the user and terminal equipment at the POS</a:t>
            </a:r>
            <a:r>
              <a:rPr lang="mk-MK" sz="1900" dirty="0" smtClean="0"/>
              <a:t>  (</a:t>
            </a:r>
            <a:r>
              <a:rPr lang="en-US" sz="1900" dirty="0" smtClean="0"/>
              <a:t>In region successfully is working similar system called MONETA in Slovenia- based on the MARGENTO technological solutions</a:t>
            </a:r>
            <a:r>
              <a:rPr lang="de-DE" sz="1900" dirty="0" smtClean="0"/>
              <a:t>.  Similair system is announced to be established in Macedonia</a:t>
            </a:r>
            <a:endParaRPr lang="mk-MK" sz="1900" dirty="0" smtClean="0"/>
          </a:p>
          <a:p>
            <a:pPr lvl="1">
              <a:buFontTx/>
              <a:buChar char="-"/>
            </a:pPr>
            <a:r>
              <a:rPr lang="en-US" sz="1500" dirty="0">
                <a:solidFill>
                  <a:srgbClr val="00B050"/>
                </a:solidFill>
              </a:rPr>
              <a:t>Strength</a:t>
            </a:r>
            <a:r>
              <a:rPr lang="mk-MK" sz="1500" dirty="0" smtClean="0">
                <a:solidFill>
                  <a:srgbClr val="00B050"/>
                </a:solidFill>
              </a:rPr>
              <a:t>(</a:t>
            </a:r>
            <a:r>
              <a:rPr lang="en-US" sz="1500" dirty="0" smtClean="0">
                <a:solidFill>
                  <a:srgbClr val="00B050"/>
                </a:solidFill>
              </a:rPr>
              <a:t>work with every generation of mobile devices</a:t>
            </a:r>
            <a:r>
              <a:rPr lang="mk-MK" sz="1500" dirty="0" smtClean="0">
                <a:solidFill>
                  <a:srgbClr val="00B050"/>
                </a:solidFill>
              </a:rPr>
              <a:t>- </a:t>
            </a:r>
            <a:r>
              <a:rPr lang="en-US" sz="1500" dirty="0" smtClean="0">
                <a:solidFill>
                  <a:srgbClr val="00B050"/>
                </a:solidFill>
              </a:rPr>
              <a:t>possibilities to enter the mass market and good penetration;</a:t>
            </a:r>
            <a:r>
              <a:rPr lang="mk-MK" sz="1500" dirty="0" smtClean="0">
                <a:solidFill>
                  <a:srgbClr val="00B050"/>
                </a:solidFill>
              </a:rPr>
              <a:t> </a:t>
            </a:r>
            <a:r>
              <a:rPr lang="en-US" sz="1500" dirty="0" smtClean="0">
                <a:solidFill>
                  <a:srgbClr val="00B050"/>
                </a:solidFill>
              </a:rPr>
              <a:t>possibilities to dual confirmation of the identity of the user</a:t>
            </a:r>
            <a:r>
              <a:rPr lang="mk-MK" sz="1500" dirty="0" smtClean="0">
                <a:solidFill>
                  <a:srgbClr val="00B050"/>
                </a:solidFill>
              </a:rPr>
              <a:t>)</a:t>
            </a:r>
          </a:p>
          <a:p>
            <a:pPr lvl="1">
              <a:buFontTx/>
              <a:buChar char="-"/>
            </a:pPr>
            <a:r>
              <a:rPr lang="en-US" sz="1500" dirty="0">
                <a:solidFill>
                  <a:srgbClr val="FF0000"/>
                </a:solidFill>
              </a:rPr>
              <a:t>Weaknesses</a:t>
            </a:r>
            <a:r>
              <a:rPr lang="mk-MK" sz="1500" dirty="0" smtClean="0">
                <a:solidFill>
                  <a:srgbClr val="FF0000"/>
                </a:solidFill>
              </a:rPr>
              <a:t>(</a:t>
            </a:r>
            <a:r>
              <a:rPr lang="en-US" sz="1500" dirty="0" smtClean="0">
                <a:solidFill>
                  <a:srgbClr val="FF0000"/>
                </a:solidFill>
              </a:rPr>
              <a:t>The system is working on Direct Carrier Billing and there is a complaints in several countries for cramming the bills)</a:t>
            </a:r>
            <a:endParaRPr lang="mk-MK" sz="1500" dirty="0" smtClean="0">
              <a:solidFill>
                <a:srgbClr val="FF0000"/>
              </a:solidFill>
            </a:endParaRPr>
          </a:p>
          <a:p>
            <a:pPr>
              <a:buFontTx/>
              <a:buChar char="-"/>
            </a:pPr>
            <a:endParaRPr lang="mk-MK" sz="1500" dirty="0">
              <a:solidFill>
                <a:srgbClr val="FF0000"/>
              </a:solidFill>
            </a:endParaRPr>
          </a:p>
          <a:p>
            <a:pPr>
              <a:buFontTx/>
              <a:buChar char="-"/>
            </a:pPr>
            <a:endParaRPr lang="mk-MK" sz="1500" dirty="0" smtClean="0">
              <a:solidFill>
                <a:srgbClr val="FF0000"/>
              </a:solidFill>
            </a:endParaRPr>
          </a:p>
          <a:p>
            <a:pPr>
              <a:buFontTx/>
              <a:buChar char="-"/>
            </a:pPr>
            <a:endParaRPr lang="mk-MK" sz="1500" dirty="0">
              <a:solidFill>
                <a:srgbClr val="FF0000"/>
              </a:solidFill>
            </a:endParaRPr>
          </a:p>
          <a:p>
            <a:pPr>
              <a:buFontTx/>
              <a:buChar char="-"/>
            </a:pPr>
            <a:endParaRPr lang="mk-MK" sz="1900" dirty="0" smtClean="0"/>
          </a:p>
        </p:txBody>
      </p:sp>
      <p:pic>
        <p:nvPicPr>
          <p:cNvPr id="3" name="Picture 2"/>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951912" y="2564904"/>
            <a:ext cx="939683" cy="1092064"/>
          </a:xfrm>
          <a:prstGeom prst="rect">
            <a:avLst/>
          </a:prstGeom>
        </p:spPr>
      </p:pic>
    </p:spTree>
    <p:extLst>
      <p:ext uri="{BB962C8B-B14F-4D97-AF65-F5344CB8AC3E}">
        <p14:creationId xmlns:p14="http://schemas.microsoft.com/office/powerpoint/2010/main" xmlns="" val="31026430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4" name="Title 1"/>
          <p:cNvSpPr txBox="1">
            <a:spLocks/>
          </p:cNvSpPr>
          <p:nvPr/>
        </p:nvSpPr>
        <p:spPr>
          <a:xfrm>
            <a:off x="179512" y="908721"/>
            <a:ext cx="7772400" cy="7350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a:t>Types of micropayment that are considered</a:t>
            </a:r>
          </a:p>
        </p:txBody>
      </p:sp>
      <p:sp>
        <p:nvSpPr>
          <p:cNvPr id="7" name="Content Placeholder 6"/>
          <p:cNvSpPr>
            <a:spLocks noGrp="1"/>
          </p:cNvSpPr>
          <p:nvPr>
            <p:ph idx="1"/>
          </p:nvPr>
        </p:nvSpPr>
        <p:spPr>
          <a:xfrm>
            <a:off x="395535" y="1643733"/>
            <a:ext cx="7686847" cy="4953619"/>
          </a:xfrm>
        </p:spPr>
        <p:txBody>
          <a:bodyPr>
            <a:normAutofit/>
          </a:bodyPr>
          <a:lstStyle/>
          <a:p>
            <a:r>
              <a:rPr lang="en-US" dirty="0" smtClean="0"/>
              <a:t>Installation of the application on the digital receiver(set top box)</a:t>
            </a:r>
            <a:endParaRPr lang="mk-MK" dirty="0" smtClean="0"/>
          </a:p>
          <a:p>
            <a:pPr>
              <a:buFontTx/>
              <a:buChar char="-"/>
            </a:pPr>
            <a:r>
              <a:rPr lang="en-US" sz="1900" dirty="0" smtClean="0"/>
              <a:t>With remote controller of your TV you are giving the instructions to process the payment</a:t>
            </a:r>
            <a:endParaRPr lang="mk-MK" sz="1900" dirty="0" smtClean="0"/>
          </a:p>
          <a:p>
            <a:pPr lvl="1">
              <a:buFontTx/>
              <a:buChar char="-"/>
            </a:pPr>
            <a:r>
              <a:rPr lang="en-US" sz="1500" dirty="0">
                <a:solidFill>
                  <a:srgbClr val="00B050"/>
                </a:solidFill>
              </a:rPr>
              <a:t>Strength</a:t>
            </a:r>
            <a:r>
              <a:rPr lang="mk-MK" sz="1500" dirty="0" smtClean="0">
                <a:solidFill>
                  <a:srgbClr val="00B050"/>
                </a:solidFill>
              </a:rPr>
              <a:t>(</a:t>
            </a:r>
            <a:r>
              <a:rPr lang="en-US" sz="1500" dirty="0" smtClean="0">
                <a:solidFill>
                  <a:srgbClr val="00B050"/>
                </a:solidFill>
              </a:rPr>
              <a:t>possibilities to order services and pay for goods from your living room; there is also capability to implement dual confirmation of the identity of the user; encryption of the data transferred</a:t>
            </a:r>
            <a:r>
              <a:rPr lang="mk-MK" sz="1500" dirty="0" smtClean="0">
                <a:solidFill>
                  <a:srgbClr val="00B050"/>
                </a:solidFill>
              </a:rPr>
              <a:t>)</a:t>
            </a:r>
          </a:p>
          <a:p>
            <a:pPr lvl="1">
              <a:buFontTx/>
              <a:buChar char="-"/>
            </a:pPr>
            <a:r>
              <a:rPr lang="en-US" sz="1500" dirty="0">
                <a:solidFill>
                  <a:srgbClr val="FF0000"/>
                </a:solidFill>
              </a:rPr>
              <a:t>Weaknesses</a:t>
            </a:r>
            <a:r>
              <a:rPr lang="mk-MK" sz="1500" dirty="0" smtClean="0">
                <a:solidFill>
                  <a:srgbClr val="FF0000"/>
                </a:solidFill>
              </a:rPr>
              <a:t>(</a:t>
            </a:r>
            <a:r>
              <a:rPr lang="en-US" sz="1500" dirty="0" smtClean="0">
                <a:solidFill>
                  <a:srgbClr val="FF0000"/>
                </a:solidFill>
              </a:rPr>
              <a:t>unauthorized usage of the application on your TV; your TV is not mobile but is standing on just one place and there is no any possibilities to transfer the STB to another geo-location</a:t>
            </a:r>
            <a:r>
              <a:rPr lang="mk-MK" sz="1500" dirty="0" smtClean="0">
                <a:solidFill>
                  <a:srgbClr val="FF0000"/>
                </a:solidFill>
              </a:rPr>
              <a:t>)</a:t>
            </a:r>
          </a:p>
          <a:p>
            <a:pPr>
              <a:buFontTx/>
              <a:buChar char="-"/>
            </a:pPr>
            <a:endParaRPr lang="mk-MK" sz="1500" dirty="0">
              <a:solidFill>
                <a:srgbClr val="FF0000"/>
              </a:solidFill>
            </a:endParaRPr>
          </a:p>
          <a:p>
            <a:pPr>
              <a:buFontTx/>
              <a:buChar char="-"/>
            </a:pPr>
            <a:endParaRPr lang="mk-MK" sz="1500" dirty="0" smtClean="0">
              <a:solidFill>
                <a:srgbClr val="FF0000"/>
              </a:solidFill>
            </a:endParaRPr>
          </a:p>
          <a:p>
            <a:pPr>
              <a:buFontTx/>
              <a:buChar char="-"/>
            </a:pPr>
            <a:endParaRPr lang="mk-MK" sz="1500" dirty="0">
              <a:solidFill>
                <a:srgbClr val="FF0000"/>
              </a:solidFill>
            </a:endParaRPr>
          </a:p>
          <a:p>
            <a:pPr>
              <a:buFontTx/>
              <a:buChar char="-"/>
            </a:pPr>
            <a:endParaRPr lang="mk-MK" sz="1900" dirty="0" smtClean="0"/>
          </a:p>
        </p:txBody>
      </p:sp>
    </p:spTree>
    <p:extLst>
      <p:ext uri="{BB962C8B-B14F-4D97-AF65-F5344CB8AC3E}">
        <p14:creationId xmlns:p14="http://schemas.microsoft.com/office/powerpoint/2010/main" xmlns="" val="84818692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XhB3pX7jCkOEjCvaqLWeMQ"/>
</p:tagLst>
</file>

<file path=ppt/theme/theme1.xml><?xml version="1.0" encoding="utf-8"?>
<a:theme xmlns:a="http://schemas.openxmlformats.org/drawingml/2006/main" name="TemplateNBR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TemplateNBRM</Template>
  <TotalTime>1738</TotalTime>
  <Words>1417</Words>
  <Application>Microsoft Office PowerPoint</Application>
  <PresentationFormat>On-screen Show (4:3)</PresentationFormat>
  <Paragraphs>197</Paragraphs>
  <Slides>18</Slides>
  <Notes>16</Notes>
  <HiddenSlides>0</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18</vt:i4>
      </vt:variant>
    </vt:vector>
  </HeadingPairs>
  <TitlesOfParts>
    <vt:vector size="19" baseType="lpstr">
      <vt:lpstr>TemplateNBRM</vt:lpstr>
      <vt:lpstr>Micropayment in Macedonia</vt:lpstr>
      <vt:lpstr> </vt:lpstr>
      <vt:lpstr> </vt:lpstr>
      <vt:lpstr>Micropayments</vt:lpstr>
      <vt:lpstr> </vt:lpstr>
      <vt:lpstr> </vt:lpstr>
      <vt:lpstr> </vt:lpstr>
      <vt:lpstr> </vt:lpstr>
      <vt:lpstr> </vt:lpstr>
      <vt:lpstr> </vt:lpstr>
      <vt:lpstr> </vt:lpstr>
      <vt:lpstr> </vt:lpstr>
      <vt:lpstr> </vt:lpstr>
      <vt:lpstr>   </vt:lpstr>
      <vt:lpstr>   </vt:lpstr>
      <vt:lpstr>   </vt:lpstr>
      <vt:lpstr>Slide 17</vt:lpstr>
      <vt:lpstr>Info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Goran Jankoski</dc:creator>
  <cp:lastModifiedBy>Тони Мирчески</cp:lastModifiedBy>
  <cp:revision>169</cp:revision>
  <cp:lastPrinted>2012-10-02T11:21:08Z</cp:lastPrinted>
  <dcterms:created xsi:type="dcterms:W3CDTF">2012-09-12T13:15:09Z</dcterms:created>
  <dcterms:modified xsi:type="dcterms:W3CDTF">2013-06-26T07:10:45Z</dcterms:modified>
</cp:coreProperties>
</file>