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63" r:id="rId5"/>
    <p:sldId id="285" r:id="rId6"/>
    <p:sldId id="286" r:id="rId7"/>
    <p:sldId id="264" r:id="rId8"/>
    <p:sldId id="266" r:id="rId9"/>
    <p:sldId id="288" r:id="rId10"/>
    <p:sldId id="265" r:id="rId11"/>
    <p:sldId id="287" r:id="rId12"/>
    <p:sldId id="267" r:id="rId13"/>
    <p:sldId id="269" r:id="rId14"/>
    <p:sldId id="275" r:id="rId15"/>
    <p:sldId id="276" r:id="rId16"/>
    <p:sldId id="277" r:id="rId17"/>
    <p:sldId id="278" r:id="rId18"/>
    <p:sldId id="279" r:id="rId19"/>
    <p:sldId id="268" r:id="rId20"/>
    <p:sldId id="270" r:id="rId21"/>
    <p:sldId id="271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84" r:id="rId30"/>
    <p:sldId id="289" r:id="rId31"/>
    <p:sldId id="262" r:id="rId32"/>
    <p:sldId id="261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7000" autoAdjust="0"/>
  </p:normalViewPr>
  <p:slideViewPr>
    <p:cSldViewPr>
      <p:cViewPr varScale="1">
        <p:scale>
          <a:sx n="76" d="100"/>
          <a:sy n="7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0701-7E6B-4384-832D-E5F6CEF15CB3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028E-B34E-45A0-A77C-A09BB4023BC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5A5B-4EA5-1A44-8CCA-6F322BB9B0B6}" type="datetime1">
              <a:rPr lang="pt-PT" smtClean="0"/>
              <a:pPr>
                <a:defRPr/>
              </a:pPr>
              <a:t>28-06-2013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Conference on Payment and Securities Settlement Systems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CF08-1C0E-4E75-90DA-142A8487EA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1681" name="Picture 1" descr="logoeurosyst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2148"/>
            <a:ext cx="863125" cy="61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CCDD-9324-417A-BCEC-D00DACC8078F}" type="datetimeFigureOut">
              <a:rPr lang="pt-PT" smtClean="0"/>
              <a:pPr/>
              <a:t>28-06-2013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E9DF-32BA-4857-99B6-2E042C09AF2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package" Target="../embeddings/Microsoft_Office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gif"/><Relationship Id="rId4" Type="http://schemas.openxmlformats.org/officeDocument/2006/relationships/package" Target="../embeddings/Microsoft_Office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4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5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7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8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1.jpeg"/><Relationship Id="rId4" Type="http://schemas.openxmlformats.org/officeDocument/2006/relationships/package" Target="../embeddings/Microsoft_Office_Word_Document29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jpeg"/><Relationship Id="rId4" Type="http://schemas.openxmlformats.org/officeDocument/2006/relationships/package" Target="../embeddings/Microsoft_Office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30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3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3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jpeg"/><Relationship Id="rId4" Type="http://schemas.openxmlformats.org/officeDocument/2006/relationships/package" Target="../embeddings/Microsoft_Office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996952"/>
            <a:ext cx="85010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How to get more </a:t>
            </a:r>
            <a:r>
              <a:rPr lang="en-US" sz="32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secure and convenient payments </a:t>
            </a:r>
            <a:r>
              <a:rPr lang="en-US" sz="32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in Europe?</a:t>
            </a:r>
            <a:endParaRPr lang="pt-PT" sz="3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38" y="4725144"/>
            <a:ext cx="5572125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 err="1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Ohrid</a:t>
            </a:r>
            <a:r>
              <a:rPr lang="pt-PT" sz="2000" b="1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, 1 </a:t>
            </a:r>
            <a:r>
              <a:rPr lang="pt-PT" sz="2000" b="1" dirty="0" err="1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July</a:t>
            </a:r>
            <a:r>
              <a:rPr lang="pt-PT" sz="2000" b="1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 2013</a:t>
            </a:r>
            <a:endParaRPr lang="pt-PT" sz="2000" b="1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54768"/>
            <a:ext cx="9144000" cy="747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92696"/>
            <a:ext cx="5429250" cy="1923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r>
              <a:rPr lang="en-US" sz="1600" b="1" cap="small" dirty="0" smtClean="0"/>
              <a:t>National Bank of the Republic of Macedonia</a:t>
            </a:r>
          </a:p>
          <a:p>
            <a:r>
              <a:rPr lang="en-US" sz="1600" b="1" cap="small" dirty="0"/>
              <a:t>6</a:t>
            </a:r>
            <a:r>
              <a:rPr lang="en-US" sz="1600" b="1" cap="small" dirty="0" smtClean="0"/>
              <a:t>th </a:t>
            </a:r>
            <a:r>
              <a:rPr lang="en-US" sz="1600" b="1" cap="small" dirty="0"/>
              <a:t>Conference on Payment and Securities Settlement Systems</a:t>
            </a:r>
            <a:endParaRPr lang="pt-PT" sz="1600" cap="small" dirty="0"/>
          </a:p>
        </p:txBody>
      </p:sp>
      <p:sp>
        <p:nvSpPr>
          <p:cNvPr id="8" name="Rectangle 7"/>
          <p:cNvSpPr/>
          <p:nvPr/>
        </p:nvSpPr>
        <p:spPr>
          <a:xfrm>
            <a:off x="42532" y="5689849"/>
            <a:ext cx="3452038" cy="102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pt-PT" sz="1600" b="1" dirty="0" smtClean="0">
                <a:solidFill>
                  <a:schemeClr val="accent2">
                    <a:lumMod val="50000"/>
                  </a:schemeClr>
                </a:solidFill>
              </a:rPr>
              <a:t>Rui Pimentel</a:t>
            </a:r>
          </a:p>
          <a:p>
            <a:pPr>
              <a:spcAft>
                <a:spcPts val="600"/>
              </a:spcAft>
              <a:defRPr/>
            </a:pPr>
            <a:r>
              <a:rPr lang="pt-PT" sz="1600" b="1" dirty="0" err="1" smtClean="0">
                <a:solidFill>
                  <a:schemeClr val="accent2">
                    <a:lumMod val="50000"/>
                  </a:schemeClr>
                </a:solidFill>
              </a:rPr>
              <a:t>Payment</a:t>
            </a:r>
            <a:r>
              <a:rPr lang="pt-PT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2">
                    <a:lumMod val="50000"/>
                  </a:schemeClr>
                </a:solidFill>
              </a:rPr>
              <a:t>Systems</a:t>
            </a:r>
            <a:r>
              <a:rPr lang="pt-PT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2">
                    <a:lumMod val="50000"/>
                  </a:schemeClr>
                </a:solidFill>
              </a:rPr>
              <a:t>Department</a:t>
            </a:r>
            <a:endParaRPr lang="pt-PT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pt-PT" sz="1600" b="1" dirty="0" smtClean="0">
                <a:solidFill>
                  <a:schemeClr val="accent2">
                    <a:lumMod val="50000"/>
                  </a:schemeClr>
                </a:solidFill>
              </a:rPr>
              <a:t>Banco de Portugal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358063" y="5538478"/>
          <a:ext cx="1765300" cy="1257300"/>
        </p:xfrm>
        <a:graphic>
          <a:graphicData uri="http://schemas.openxmlformats.org/presentationml/2006/ole">
            <p:oleObj spid="_x0000_s1026" name="Document" r:id="rId4" imgW="0" imgH="0" progId="Word.Document.12">
              <p:embed/>
            </p:oleObj>
          </a:graphicData>
        </a:graphic>
      </p:graphicFrame>
      <p:pic>
        <p:nvPicPr>
          <p:cNvPr id="4099" name="Picture 3" descr="logoeurosy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6351" y="5593342"/>
            <a:ext cx="17621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692696"/>
            <a:ext cx="3707904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9218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988374"/>
            <a:ext cx="913447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3</a:t>
            </a:r>
            <a:r>
              <a:rPr lang="pt-PT" sz="24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. </a:t>
            </a:r>
            <a:r>
              <a:rPr lang="en-US" sz="22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Co-operative approach taken by European authorities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pic>
        <p:nvPicPr>
          <p:cNvPr id="9" name="Picture 8" descr="european-central-ban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7864" cy="2376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60418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A year ago, we discussed the creation of the European Forum on the Security of Retail Payments (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Forum)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003399"/>
                </a:solidFill>
              </a:rPr>
              <a:t>Voluntary cooperation between entities in charge of oversight &amp; prudential </a:t>
            </a:r>
            <a:endParaRPr lang="en-GB" sz="2000" b="1" dirty="0" smtClean="0">
              <a:solidFill>
                <a:srgbClr val="003399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003399"/>
                </a:solidFill>
              </a:rPr>
              <a:t>s</a:t>
            </a:r>
            <a:r>
              <a:rPr lang="en-GB" sz="2000" b="1" dirty="0" smtClean="0">
                <a:solidFill>
                  <a:srgbClr val="003399"/>
                </a:solidFill>
              </a:rPr>
              <a:t>upervisors </a:t>
            </a:r>
            <a:r>
              <a:rPr lang="en-GB" sz="2000" b="1" dirty="0">
                <a:solidFill>
                  <a:srgbClr val="003399"/>
                </a:solidFill>
              </a:rPr>
              <a:t>in the EU / EEA; European Commission and Europol participate as </a:t>
            </a:r>
            <a:endParaRPr lang="en-GB" sz="2000" b="1" dirty="0" smtClean="0">
              <a:solidFill>
                <a:srgbClr val="003399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003399"/>
                </a:solidFill>
              </a:rPr>
              <a:t>o</a:t>
            </a:r>
            <a:r>
              <a:rPr lang="en-GB" sz="2000" b="1" dirty="0" smtClean="0">
                <a:solidFill>
                  <a:srgbClr val="003399"/>
                </a:solidFill>
              </a:rPr>
              <a:t>bservers</a:t>
            </a:r>
            <a:endParaRPr lang="en-GB" sz="2000" b="1" dirty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>
                <a:solidFill>
                  <a:srgbClr val="003399"/>
                </a:solidFill>
              </a:rPr>
              <a:t>Establishment of common knowledge and understanding with regard to electronic retail payment services, instruments &amp; PSPs 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>
                <a:solidFill>
                  <a:srgbClr val="003399"/>
                </a:solidFill>
              </a:rPr>
              <a:t>Address major security weaknesses and vulnerabilities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>
                <a:solidFill>
                  <a:srgbClr val="003399"/>
                </a:solidFill>
              </a:rPr>
              <a:t>Harmonized recommendations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126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In 2012, the public consultation of the draft Recommendations on the Security of Internet Payments gave way to the analysis of responses from the market and work on a revised </a:t>
            </a:r>
            <a:r>
              <a:rPr lang="en-GB" dirty="0" smtClean="0">
                <a:solidFill>
                  <a:srgbClr val="003399"/>
                </a:solidFill>
              </a:rPr>
              <a:t>document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The </a:t>
            </a:r>
            <a:r>
              <a:rPr lang="en-GB" dirty="0" smtClean="0">
                <a:solidFill>
                  <a:srgbClr val="003399"/>
                </a:solidFill>
              </a:rPr>
              <a:t>structure includes </a:t>
            </a:r>
            <a:r>
              <a:rPr lang="en-GB" b="1" dirty="0" smtClean="0">
                <a:solidFill>
                  <a:srgbClr val="003399"/>
                </a:solidFill>
              </a:rPr>
              <a:t>14 Recommendations </a:t>
            </a:r>
            <a:r>
              <a:rPr lang="en-GB" dirty="0" smtClean="0">
                <a:solidFill>
                  <a:srgbClr val="003399"/>
                </a:solidFill>
              </a:rPr>
              <a:t>with a substantial focus on Strong Customer Authentication (SCA)</a:t>
            </a:r>
            <a:endParaRPr lang="en-GB" dirty="0">
              <a:solidFill>
                <a:srgbClr val="003399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35696" y="4221088"/>
            <a:ext cx="5688632" cy="720080"/>
            <a:chOff x="1691680" y="4509120"/>
            <a:chExt cx="5688632" cy="720080"/>
          </a:xfrm>
        </p:grpSpPr>
        <p:sp>
          <p:nvSpPr>
            <p:cNvPr id="16" name="Rounded Rectangle 15"/>
            <p:cNvSpPr/>
            <p:nvPr/>
          </p:nvSpPr>
          <p:spPr>
            <a:xfrm>
              <a:off x="1691680" y="4509120"/>
              <a:ext cx="5616624" cy="7200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8" y="4509120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On 31 January 2013, the final Recommendations were published for adoption no later than </a:t>
              </a:r>
              <a:r>
                <a:rPr lang="en-US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1 February 2015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3314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In terms of </a:t>
            </a:r>
            <a:r>
              <a:rPr lang="en-GB" b="1" dirty="0" smtClean="0">
                <a:solidFill>
                  <a:srgbClr val="003399"/>
                </a:solidFill>
              </a:rPr>
              <a:t>addressees</a:t>
            </a:r>
            <a:r>
              <a:rPr lang="en-GB" dirty="0" smtClean="0">
                <a:solidFill>
                  <a:srgbClr val="003399"/>
                </a:solidFill>
              </a:rPr>
              <a:t>, the </a:t>
            </a:r>
            <a:r>
              <a:rPr lang="en-US" dirty="0" smtClean="0">
                <a:solidFill>
                  <a:srgbClr val="003399"/>
                </a:solidFill>
              </a:rPr>
              <a:t>recommendations</a:t>
            </a:r>
            <a:r>
              <a:rPr lang="en-US" dirty="0">
                <a:solidFill>
                  <a:srgbClr val="003399"/>
                </a:solidFill>
              </a:rPr>
              <a:t>, key considerations and best practices specified in this report are </a:t>
            </a:r>
            <a:r>
              <a:rPr lang="en-US" b="1" dirty="0">
                <a:solidFill>
                  <a:srgbClr val="003399"/>
                </a:solidFill>
              </a:rPr>
              <a:t>applicable to all PSPs</a:t>
            </a:r>
            <a:r>
              <a:rPr lang="en-US" dirty="0">
                <a:solidFill>
                  <a:srgbClr val="003399"/>
                </a:solidFill>
              </a:rPr>
              <a:t>, as defined in the Payment Services Directive,  providing internet payment services, </a:t>
            </a:r>
            <a:r>
              <a:rPr lang="en-US" b="1" dirty="0">
                <a:solidFill>
                  <a:srgbClr val="003399"/>
                </a:solidFill>
              </a:rPr>
              <a:t>as well as to governance authorities (GAs) of payment schemes</a:t>
            </a:r>
            <a:r>
              <a:rPr lang="en-US" dirty="0">
                <a:solidFill>
                  <a:srgbClr val="003399"/>
                </a:solidFill>
              </a:rPr>
              <a:t>  </a:t>
            </a:r>
            <a:r>
              <a:rPr lang="en-US" dirty="0" smtClean="0">
                <a:solidFill>
                  <a:srgbClr val="003399"/>
                </a:solidFill>
              </a:rPr>
              <a:t>(e.g. card </a:t>
            </a:r>
            <a:r>
              <a:rPr lang="en-US" dirty="0">
                <a:solidFill>
                  <a:srgbClr val="003399"/>
                </a:solidFill>
              </a:rPr>
              <a:t>payment </a:t>
            </a:r>
            <a:r>
              <a:rPr lang="en-US" dirty="0" smtClean="0">
                <a:solidFill>
                  <a:srgbClr val="003399"/>
                </a:solidFill>
              </a:rPr>
              <a:t>schemes</a:t>
            </a:r>
            <a:r>
              <a:rPr lang="en-US" dirty="0" smtClean="0">
                <a:solidFill>
                  <a:srgbClr val="003399"/>
                </a:solidFill>
              </a:rPr>
              <a:t>)</a:t>
            </a:r>
            <a:endParaRPr lang="en-US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The </a:t>
            </a:r>
            <a:r>
              <a:rPr lang="en-US" b="1" dirty="0">
                <a:solidFill>
                  <a:srgbClr val="003399"/>
                </a:solidFill>
              </a:rPr>
              <a:t>purpose</a:t>
            </a:r>
            <a:r>
              <a:rPr lang="en-US" dirty="0">
                <a:solidFill>
                  <a:srgbClr val="003399"/>
                </a:solidFill>
              </a:rPr>
              <a:t> of this report is to </a:t>
            </a:r>
            <a:r>
              <a:rPr lang="en-US" b="1" dirty="0">
                <a:solidFill>
                  <a:srgbClr val="003399"/>
                </a:solidFill>
              </a:rPr>
              <a:t>define common minimum requirements </a:t>
            </a:r>
            <a:r>
              <a:rPr lang="en-US" dirty="0">
                <a:solidFill>
                  <a:srgbClr val="003399"/>
                </a:solidFill>
              </a:rPr>
              <a:t>for the internet payment services </a:t>
            </a:r>
            <a:r>
              <a:rPr lang="en-US" dirty="0" smtClean="0">
                <a:solidFill>
                  <a:srgbClr val="003399"/>
                </a:solidFill>
              </a:rPr>
              <a:t>as identified, regardless </a:t>
            </a:r>
            <a:r>
              <a:rPr lang="en-US" dirty="0">
                <a:solidFill>
                  <a:srgbClr val="003399"/>
                </a:solidFill>
              </a:rPr>
              <a:t>of the access device used</a:t>
            </a:r>
            <a:endParaRPr lang="en-GB" dirty="0" smtClean="0">
              <a:solidFill>
                <a:srgbClr val="003399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48130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defRPr/>
            </a:pPr>
            <a:r>
              <a:rPr lang="en-GB" dirty="0" smtClean="0">
                <a:solidFill>
                  <a:srgbClr val="003399"/>
                </a:solidFill>
              </a:rPr>
              <a:t>Regarding the </a:t>
            </a:r>
            <a:r>
              <a:rPr lang="en-GB" b="1" dirty="0" smtClean="0">
                <a:solidFill>
                  <a:srgbClr val="003399"/>
                </a:solidFill>
              </a:rPr>
              <a:t>structure and content</a:t>
            </a:r>
            <a:r>
              <a:rPr lang="en-GB" dirty="0" smtClean="0">
                <a:solidFill>
                  <a:srgbClr val="003399"/>
                </a:solidFill>
              </a:rPr>
              <a:t>, </a:t>
            </a:r>
            <a:r>
              <a:rPr lang="en-GB" dirty="0" smtClean="0">
                <a:solidFill>
                  <a:srgbClr val="003399"/>
                </a:solidFill>
              </a:rPr>
              <a:t>the </a:t>
            </a:r>
            <a:r>
              <a:rPr lang="en-US" dirty="0" smtClean="0">
                <a:solidFill>
                  <a:srgbClr val="003399"/>
                </a:solidFill>
              </a:rPr>
              <a:t>recommendations are </a:t>
            </a:r>
            <a:r>
              <a:rPr lang="en-US" dirty="0" err="1" smtClean="0">
                <a:solidFill>
                  <a:srgbClr val="003399"/>
                </a:solidFill>
              </a:rPr>
              <a:t>organised</a:t>
            </a:r>
            <a:r>
              <a:rPr lang="en-US" dirty="0" smtClean="0">
                <a:solidFill>
                  <a:srgbClr val="003399"/>
                </a:solidFill>
              </a:rPr>
              <a:t> according to the following model: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  <a:defRPr/>
            </a:pPr>
            <a:endParaRPr lang="en-US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55576" y="4188688"/>
          <a:ext cx="7848872" cy="1483360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6480720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rgbClr val="002060"/>
                          </a:solidFill>
                        </a:rPr>
                        <a:t>Categories</a:t>
                      </a:r>
                      <a:endParaRPr lang="pt-P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002060"/>
                          </a:solidFill>
                        </a:rPr>
                        <a:t>RECs</a:t>
                      </a:r>
                      <a:endParaRPr lang="pt-P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General control and security environment</a:t>
                      </a:r>
                      <a:endParaRPr lang="pt-PT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 – 5</a:t>
                      </a:r>
                      <a:endParaRPr lang="pt-PT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Specific control and security measures for internet payments</a:t>
                      </a:r>
                      <a:endParaRPr lang="pt-P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6 – 11</a:t>
                      </a:r>
                      <a:endParaRPr lang="pt-P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Customer awareness, education and communication</a:t>
                      </a:r>
                      <a:endParaRPr lang="pt-P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 – 14</a:t>
                      </a:r>
                      <a:endParaRPr lang="pt-P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49154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General control and security </a:t>
            </a:r>
            <a:r>
              <a:rPr lang="en-US" dirty="0" smtClean="0">
                <a:solidFill>
                  <a:srgbClr val="003399"/>
                </a:solidFill>
              </a:rPr>
              <a:t>environment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1 </a:t>
            </a:r>
            <a:r>
              <a:rPr lang="en-US" b="1" dirty="0" smtClean="0">
                <a:solidFill>
                  <a:srgbClr val="003399"/>
                </a:solidFill>
              </a:rPr>
              <a:t>Governance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2 Risk </a:t>
            </a:r>
            <a:r>
              <a:rPr lang="en-US" b="1" dirty="0" smtClean="0">
                <a:solidFill>
                  <a:srgbClr val="003399"/>
                </a:solidFill>
              </a:rPr>
              <a:t>assessment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3 Incident monitoring and </a:t>
            </a:r>
            <a:r>
              <a:rPr lang="en-US" b="1" dirty="0" smtClean="0">
                <a:solidFill>
                  <a:srgbClr val="003399"/>
                </a:solidFill>
              </a:rPr>
              <a:t>reporting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4 Risk control and </a:t>
            </a:r>
            <a:r>
              <a:rPr lang="en-US" b="1" dirty="0" smtClean="0">
                <a:solidFill>
                  <a:srgbClr val="003399"/>
                </a:solidFill>
              </a:rPr>
              <a:t>mitigation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5 Traceability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0178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4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Specific control and security measures for internet payments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6 Initial customer identification, information 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7 </a:t>
            </a:r>
            <a:r>
              <a:rPr lang="en-US" b="1" dirty="0" smtClean="0"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Strong customer authentication </a:t>
            </a:r>
            <a:endParaRPr lang="en-US" b="1" dirty="0" smtClean="0">
              <a:solidFill>
                <a:srgbClr val="0033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8 Enrolment for and provision of authentication tools and/or software  </a:t>
            </a:r>
            <a:r>
              <a:rPr lang="en-US" b="1" dirty="0" smtClean="0">
                <a:solidFill>
                  <a:srgbClr val="003399"/>
                </a:solidFill>
              </a:rPr>
              <a:t>         	delivered </a:t>
            </a:r>
            <a:r>
              <a:rPr lang="en-US" b="1" dirty="0" smtClean="0">
                <a:solidFill>
                  <a:srgbClr val="003399"/>
                </a:solidFill>
              </a:rPr>
              <a:t>to the customer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9 Log-in attempts, session time out, validity of authentication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10 Transaction </a:t>
            </a:r>
            <a:r>
              <a:rPr lang="en-US" b="1" dirty="0" smtClean="0">
                <a:solidFill>
                  <a:srgbClr val="003399"/>
                </a:solidFill>
              </a:rPr>
              <a:t>monitoring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11 Protection of sensitive payment data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1202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Customer awareness, education and communication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12 Customer education and </a:t>
            </a:r>
            <a:r>
              <a:rPr lang="en-US" b="1" dirty="0" smtClean="0">
                <a:solidFill>
                  <a:srgbClr val="003399"/>
                </a:solidFill>
              </a:rPr>
              <a:t>communication</a:t>
            </a: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13 Notifications, setting of limits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1200150" lvl="2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REC </a:t>
            </a:r>
            <a:r>
              <a:rPr lang="en-US" b="1" dirty="0" smtClean="0">
                <a:solidFill>
                  <a:srgbClr val="003399"/>
                </a:solidFill>
              </a:rPr>
              <a:t>14 Customer access to information on the status of payment initiation and </a:t>
            </a:r>
            <a:r>
              <a:rPr lang="en-US" b="1" dirty="0" smtClean="0">
                <a:solidFill>
                  <a:srgbClr val="003399"/>
                </a:solidFill>
              </a:rPr>
              <a:t>	execution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222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Following publication on 31 January 2013 there’s a 2-year period for adoption by the market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Dialogue with parties involved to gain traction in 2014, fostering active implementation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An assessment guide covering all Recommendations is to be prepared</a:t>
            </a:r>
            <a:endParaRPr lang="en-US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2290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This year, we can discuss the deliverables that resulted from activities carried out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in 2012 and 2013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In addition, also on 31 January 2013, a public consultation on the draft stance on </a:t>
            </a:r>
            <a:r>
              <a:rPr lang="en-GB" b="1" dirty="0" smtClean="0">
                <a:solidFill>
                  <a:srgbClr val="003399"/>
                </a:solidFill>
              </a:rPr>
              <a:t>Access to Payment Accounts </a:t>
            </a:r>
            <a:r>
              <a:rPr lang="en-GB" dirty="0" smtClean="0">
                <a:solidFill>
                  <a:srgbClr val="003399"/>
                </a:solidFill>
              </a:rPr>
              <a:t>was launched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This document follows a similar structure but is focused on the activities of Third Party Providers (TPP)</a:t>
            </a:r>
            <a:endParaRPr lang="en-GB" dirty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From this consultation resulted several responses from the market and the next steps are also influenced by the </a:t>
            </a:r>
            <a:r>
              <a:rPr lang="en-GB" u="sng" dirty="0" smtClean="0">
                <a:solidFill>
                  <a:srgbClr val="003399"/>
                </a:solidFill>
              </a:rPr>
              <a:t>revision of the Payment Services Directive </a:t>
            </a:r>
            <a:r>
              <a:rPr lang="en-GB" dirty="0" smtClean="0">
                <a:solidFill>
                  <a:srgbClr val="003399"/>
                </a:solidFill>
              </a:rPr>
              <a:t>regarding the activities of TPP</a:t>
            </a:r>
            <a:endParaRPr lang="en-GB" dirty="0">
              <a:solidFill>
                <a:srgbClr val="003399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877272"/>
            <a:ext cx="75608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PT" sz="1400" b="1" dirty="0" smtClean="0">
                <a:solidFill>
                  <a:schemeClr val="accent2">
                    <a:lumMod val="50000"/>
                  </a:schemeClr>
                </a:solidFill>
              </a:rPr>
              <a:t>http://www.ecb.int/press/pr/date/2013/html/pr130131_1.en.html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1" y="2123875"/>
            <a:ext cx="7429521" cy="246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Technological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developments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–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Influence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in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retail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payments</a:t>
            </a:r>
            <a:endParaRPr lang="pt-PT" sz="20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Security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versus </a:t>
            </a:r>
            <a:r>
              <a:rPr lang="pt-PT" sz="2000" b="1" dirty="0" err="1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C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onvenience</a:t>
            </a:r>
            <a:endParaRPr lang="pt-PT" sz="20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Co-operative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approach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taken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by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European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authorities</a:t>
            </a:r>
            <a:endParaRPr lang="pt-PT" sz="20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Outlook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2050" name="Document" r:id="rId4" imgW="0" imgH="0" progId="Word.Document.12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1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338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Other areas that have been discussed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Risk analysis in </a:t>
            </a:r>
            <a:r>
              <a:rPr lang="en-GB" b="1" dirty="0" smtClean="0">
                <a:solidFill>
                  <a:srgbClr val="003399"/>
                </a:solidFill>
              </a:rPr>
              <a:t>mobile payments </a:t>
            </a:r>
            <a:r>
              <a:rPr lang="en-GB" dirty="0" smtClean="0">
                <a:solidFill>
                  <a:srgbClr val="003399"/>
                </a:solidFill>
              </a:rPr>
              <a:t>– Envisaged for future Recommendations aimed at the stakeholders of this ecosystem</a:t>
            </a:r>
            <a:endParaRPr lang="en-GB" dirty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3 possible functional/business models are considered in this regard</a:t>
            </a:r>
            <a:endParaRPr lang="en-GB" dirty="0">
              <a:solidFill>
                <a:srgbClr val="003399"/>
              </a:solidFill>
            </a:endParaRPr>
          </a:p>
          <a:p>
            <a:pPr marL="342900" lvl="0" indent="-342900" defTabSz="457200">
              <a:spcBef>
                <a:spcPts val="300"/>
              </a:spcBef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 			1) PSP-centric								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933056"/>
            <a:ext cx="6120679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362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3 possible functional/business models are considered in this regard</a:t>
            </a:r>
            <a:endParaRPr lang="en-GB" dirty="0">
              <a:solidFill>
                <a:srgbClr val="003399"/>
              </a:solidFill>
            </a:endParaRPr>
          </a:p>
          <a:p>
            <a:pPr marL="342900" lvl="0" indent="-342900" defTabSz="457200">
              <a:spcBef>
                <a:spcPts val="300"/>
              </a:spcBef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 			2) MNO-centric								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83264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38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3 possible functional/business models are considered in this regard</a:t>
            </a:r>
            <a:endParaRPr lang="en-GB" dirty="0">
              <a:solidFill>
                <a:srgbClr val="003399"/>
              </a:solidFill>
            </a:endParaRPr>
          </a:p>
          <a:p>
            <a:pPr marL="342900" lvl="0" indent="-342900" defTabSz="457200">
              <a:spcBef>
                <a:spcPts val="300"/>
              </a:spcBef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 			3) Collaborative approach								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904656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7410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Other areas that have been discussed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Information </a:t>
            </a:r>
            <a:r>
              <a:rPr lang="en-GB" dirty="0" smtClean="0">
                <a:solidFill>
                  <a:srgbClr val="003399"/>
                </a:solidFill>
              </a:rPr>
              <a:t>sharing on </a:t>
            </a:r>
            <a:r>
              <a:rPr lang="en-GB" b="1" dirty="0" smtClean="0">
                <a:solidFill>
                  <a:srgbClr val="003399"/>
                </a:solidFill>
              </a:rPr>
              <a:t>security incidents </a:t>
            </a:r>
            <a:r>
              <a:rPr lang="en-GB" dirty="0" smtClean="0">
                <a:solidFill>
                  <a:srgbClr val="003399"/>
                </a:solidFill>
              </a:rPr>
              <a:t>involving sensitive payments data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A deeper co-operation </a:t>
            </a:r>
            <a:r>
              <a:rPr lang="en-GB" dirty="0" smtClean="0">
                <a:solidFill>
                  <a:srgbClr val="003399"/>
                </a:solidFill>
              </a:rPr>
              <a:t>framework involving authorities  of different countries could </a:t>
            </a:r>
            <a:r>
              <a:rPr lang="en-GB" dirty="0" smtClean="0">
                <a:solidFill>
                  <a:srgbClr val="003399"/>
                </a:solidFill>
              </a:rPr>
              <a:t>be helpful, enhancing the efforts carried out at national </a:t>
            </a:r>
            <a:r>
              <a:rPr lang="en-GB" dirty="0" smtClean="0">
                <a:solidFill>
                  <a:srgbClr val="003399"/>
                </a:solidFill>
              </a:rPr>
              <a:t>level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Knowledge about new types of attacks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Enhancement of fraud prevention tools for future usage</a:t>
            </a:r>
            <a:endParaRPr lang="en-GB" dirty="0" smtClean="0">
              <a:solidFill>
                <a:srgbClr val="003399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588224" y="4797152"/>
            <a:ext cx="2304256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4710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Other areas that have been discussed</a:t>
            </a:r>
          </a:p>
          <a:p>
            <a:pPr marL="742950" lvl="1" indent="-285750">
              <a:spcBef>
                <a:spcPts val="1200"/>
              </a:spcBef>
              <a:defRPr/>
            </a:pPr>
            <a:r>
              <a:rPr lang="en-GB" dirty="0" smtClean="0">
                <a:solidFill>
                  <a:srgbClr val="003399"/>
                </a:solidFill>
              </a:rPr>
              <a:t>Some recent news have also highlighted this </a:t>
            </a:r>
            <a:r>
              <a:rPr lang="en-GB" dirty="0" smtClean="0">
                <a:solidFill>
                  <a:srgbClr val="003399"/>
                </a:solidFill>
              </a:rPr>
              <a:t>area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Co-ordinated attack in several geographic areas of the world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Focus on New York (reportedly, withdrawals in over 2900 ATMs in around 10 hours)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Sophisticated approach – using prepaid card inormation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121804"/>
            <a:ext cx="85689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http://www.nytimes.com/2013/05/10/nyregion/eight-charged-in-45-million-global-cyber-bank-thefts.html?pagewanted=all&amp;_r=1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&amp;</a:t>
            </a:r>
            <a:endParaRPr lang="pt-PT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6156176" y="5013176"/>
            <a:ext cx="2771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ts val="1200"/>
              </a:spcBef>
              <a:buClr>
                <a:schemeClr val="bg1"/>
              </a:buClr>
              <a:defRPr/>
            </a:pPr>
            <a:r>
              <a:rPr lang="en-GB" sz="2400" dirty="0" smtClean="0">
                <a:solidFill>
                  <a:srgbClr val="003399"/>
                </a:solidFill>
              </a:rPr>
              <a:t>Total </a:t>
            </a:r>
            <a:r>
              <a:rPr lang="en-GB" sz="2400" dirty="0" smtClean="0">
                <a:solidFill>
                  <a:srgbClr val="003399"/>
                </a:solidFill>
              </a:rPr>
              <a:t>theft: </a:t>
            </a:r>
          </a:p>
          <a:p>
            <a:pPr marL="742950" lvl="1" indent="-285750" algn="ctr">
              <a:spcBef>
                <a:spcPts val="1200"/>
              </a:spcBef>
              <a:buClr>
                <a:schemeClr val="bg1"/>
              </a:buClr>
              <a:defRPr/>
            </a:pPr>
            <a:r>
              <a:rPr lang="en-GB" sz="2400" b="1" dirty="0" smtClean="0">
                <a:solidFill>
                  <a:srgbClr val="003399"/>
                </a:solidFill>
              </a:rPr>
              <a:t>45 </a:t>
            </a:r>
            <a:r>
              <a:rPr lang="en-GB" sz="2400" b="1" dirty="0" smtClean="0">
                <a:solidFill>
                  <a:srgbClr val="003399"/>
                </a:solidFill>
              </a:rPr>
              <a:t>million USD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3250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In addition to the deliverables produced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(in the context of the European System of Central Banks), other developments need to be pointed out</a:t>
            </a:r>
            <a:endParaRPr lang="en-US" sz="2000" b="1" i="1" dirty="0" smtClean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The </a:t>
            </a:r>
            <a:r>
              <a:rPr lang="en-GB" b="1" dirty="0" smtClean="0">
                <a:solidFill>
                  <a:srgbClr val="003399"/>
                </a:solidFill>
              </a:rPr>
              <a:t>European Commission </a:t>
            </a:r>
            <a:r>
              <a:rPr lang="en-GB" dirty="0" smtClean="0">
                <a:solidFill>
                  <a:srgbClr val="003399"/>
                </a:solidFill>
              </a:rPr>
              <a:t>had already mentioned some topics on the relevance of security aspects of retail payments in the Green Paper “</a:t>
            </a:r>
            <a:r>
              <a:rPr lang="en-US" dirty="0" smtClean="0">
                <a:solidFill>
                  <a:srgbClr val="003399"/>
                </a:solidFill>
              </a:rPr>
              <a:t>Towards an integrated European market for card, internet and mobile payments</a:t>
            </a:r>
            <a:r>
              <a:rPr lang="en-GB" dirty="0" smtClean="0">
                <a:solidFill>
                  <a:srgbClr val="003399"/>
                </a:solidFill>
              </a:rPr>
              <a:t>” launched in early 2012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A public consultation took place in the months that followed the publication, resulting in over 300 replies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Develpments in this stance by the EU Commission are expected soon</a:t>
            </a:r>
            <a:endParaRPr lang="en-GB" dirty="0" smtClean="0">
              <a:solidFill>
                <a:srgbClr val="003399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4274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 l="10922" t="14760" r="12298" b="3026"/>
          <a:stretch>
            <a:fillRect/>
          </a:stretch>
        </p:blipFill>
        <p:spPr bwMode="auto">
          <a:xfrm>
            <a:off x="107504" y="1988840"/>
            <a:ext cx="87849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5877272"/>
            <a:ext cx="85689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http://ec.europa.eu/internal_market/payments/cim/index_en.htm</a:t>
            </a:r>
            <a:endParaRPr lang="pt-PT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5298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In addition to the deliverables produced by the </a:t>
            </a:r>
            <a:r>
              <a:rPr lang="en-US" sz="2000" b="1" i="1" dirty="0" err="1" smtClean="0">
                <a:solidFill>
                  <a:srgbClr val="CC6600"/>
                </a:solidFill>
              </a:rPr>
              <a:t>SecuRe</a:t>
            </a:r>
            <a:r>
              <a:rPr lang="en-US" sz="2000" b="1" i="1" dirty="0" smtClean="0">
                <a:solidFill>
                  <a:srgbClr val="CC6600"/>
                </a:solidFill>
              </a:rPr>
              <a:t> Pay Forum (in the context of the European System of Central Banks), other developments need to be pointed out</a:t>
            </a:r>
            <a:endParaRPr lang="en-US" sz="2000" b="1" i="1" dirty="0" smtClean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Also </a:t>
            </a:r>
            <a:r>
              <a:rPr lang="en-GB" b="1" dirty="0" smtClean="0">
                <a:solidFill>
                  <a:srgbClr val="003399"/>
                </a:solidFill>
              </a:rPr>
              <a:t>Europol </a:t>
            </a:r>
            <a:r>
              <a:rPr lang="pt-PT" dirty="0" smtClean="0">
                <a:solidFill>
                  <a:srgbClr val="003399"/>
                </a:solidFill>
              </a:rPr>
              <a:t>established Cyber Crime Center (EC3) as of the beginning of 2013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rgbClr val="003399"/>
                </a:solidFill>
              </a:rPr>
              <a:t>Its mandate explicitly mentions that EC3 shall tackle threats to security such as cybercrimes that are</a:t>
            </a:r>
            <a:endParaRPr lang="en-GB" dirty="0" smtClean="0">
              <a:solidFill>
                <a:srgbClr val="003399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59632" y="4509120"/>
            <a:ext cx="2664296" cy="1440160"/>
            <a:chOff x="251520" y="4509120"/>
            <a:chExt cx="2664296" cy="1440160"/>
          </a:xfrm>
        </p:grpSpPr>
        <p:sp>
          <p:nvSpPr>
            <p:cNvPr id="19" name="Rounded Rectangle 18"/>
            <p:cNvSpPr/>
            <p:nvPr/>
          </p:nvSpPr>
          <p:spPr>
            <a:xfrm>
              <a:off x="251520" y="4509120"/>
              <a:ext cx="2664296" cy="14401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520" y="4653136"/>
              <a:ext cx="2664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committed by </a:t>
              </a:r>
              <a:r>
                <a:rPr lang="en-US" dirty="0" err="1" smtClean="0"/>
                <a:t>organised</a:t>
              </a:r>
              <a:r>
                <a:rPr lang="en-US" dirty="0" smtClean="0"/>
                <a:t> groups to generate large criminal profits such as online fraud</a:t>
              </a:r>
              <a:endParaRPr lang="pt-PT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20072" y="4437112"/>
            <a:ext cx="3168352" cy="1224136"/>
            <a:chOff x="4211960" y="4437112"/>
            <a:chExt cx="3168352" cy="1224136"/>
          </a:xfrm>
        </p:grpSpPr>
        <p:sp>
          <p:nvSpPr>
            <p:cNvPr id="20" name="Rounded Rectangle 19"/>
            <p:cNvSpPr/>
            <p:nvPr/>
          </p:nvSpPr>
          <p:spPr>
            <a:xfrm>
              <a:off x="4211960" y="4437112"/>
              <a:ext cx="3096344" cy="122413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11960" y="4509120"/>
              <a:ext cx="31683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which affects critical infrastructure and information systems in the European Union</a:t>
              </a:r>
              <a:endParaRPr lang="pt-PT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6322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28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>
                <a:solidFill>
                  <a:srgbClr val="722F14"/>
                </a:solidFill>
                <a:cs typeface="Segoe UI" pitchFamily="34" charset="0"/>
              </a:rPr>
              <a:t>3. Co-operative approach taken by European authorities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l="12694" t="15705" r="14660" b="37045"/>
          <a:stretch>
            <a:fillRect/>
          </a:stretch>
        </p:blipFill>
        <p:spPr bwMode="auto">
          <a:xfrm>
            <a:off x="179512" y="2060848"/>
            <a:ext cx="88569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9512" y="5877272"/>
            <a:ext cx="85689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https://www.europol.europa.eu/ec3</a:t>
            </a:r>
            <a:endParaRPr lang="pt-PT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734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29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988374"/>
            <a:ext cx="913447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4. </a:t>
            </a:r>
            <a:r>
              <a:rPr lang="en-US" sz="22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Outlook</a:t>
            </a: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pic>
        <p:nvPicPr>
          <p:cNvPr id="9" name="Picture 8" descr="Bald_Eagle_Stock_by_Crystal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7864" cy="5328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4098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988374"/>
            <a:ext cx="913447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1. </a:t>
            </a:r>
            <a:r>
              <a:rPr lang="en-US" sz="22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Technological </a:t>
            </a:r>
            <a:r>
              <a:rPr lang="en-US" sz="22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developments – Influence </a:t>
            </a:r>
            <a:r>
              <a:rPr lang="en-US" sz="22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in retail </a:t>
            </a:r>
            <a:r>
              <a:rPr lang="en-US" sz="22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payments</a:t>
            </a: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pic>
        <p:nvPicPr>
          <p:cNvPr id="9" name="Picture 8" descr="mobile-payments-NFC-37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389948" y="-261156"/>
            <a:ext cx="2160239" cy="3347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Up Arrow Callout 23"/>
          <p:cNvSpPr/>
          <p:nvPr/>
        </p:nvSpPr>
        <p:spPr>
          <a:xfrm>
            <a:off x="1331640" y="2924944"/>
            <a:ext cx="7200800" cy="3384376"/>
          </a:xfrm>
          <a:prstGeom prst="up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20"/>
          <p:cNvSpPr/>
          <p:nvPr/>
        </p:nvSpPr>
        <p:spPr>
          <a:xfrm>
            <a:off x="2195736" y="2132856"/>
            <a:ext cx="2232248" cy="432048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6246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30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 smtClean="0">
                <a:solidFill>
                  <a:srgbClr val="722F14"/>
                </a:solidFill>
                <a:cs typeface="Segoe UI" pitchFamily="34" charset="0"/>
              </a:rPr>
              <a:t>4. Outlook</a:t>
            </a:r>
            <a:endParaRPr lang="en-US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In a context of growing </a:t>
            </a:r>
            <a:r>
              <a:rPr lang="en-US" sz="2000" b="1" i="1" u="dbl" dirty="0" smtClean="0">
                <a:solidFill>
                  <a:srgbClr val="CC6600"/>
                </a:solidFill>
                <a:uFill>
                  <a:solidFill>
                    <a:schemeClr val="tx2"/>
                  </a:solidFill>
                </a:uFill>
              </a:rPr>
              <a:t>innovation</a:t>
            </a:r>
            <a:r>
              <a:rPr lang="en-US" sz="2000" b="1" i="1" dirty="0" smtClean="0">
                <a:solidFill>
                  <a:srgbClr val="CC6600"/>
                </a:solidFill>
              </a:rPr>
              <a:t>, consumer protection also takes a prominent role underpinning </a:t>
            </a:r>
            <a:r>
              <a:rPr lang="en-US" sz="2400" b="1" i="1" u="dbl" dirty="0" smtClean="0">
                <a:solidFill>
                  <a:srgbClr val="CC6600"/>
                </a:solidFill>
                <a:uFill>
                  <a:solidFill>
                    <a:schemeClr val="tx2"/>
                  </a:solidFill>
                </a:uFill>
              </a:rPr>
              <a:t>confidence</a:t>
            </a:r>
            <a:r>
              <a:rPr lang="en-US" sz="2000" b="1" i="1" dirty="0" smtClean="0">
                <a:solidFill>
                  <a:srgbClr val="CC6600"/>
                </a:solidFill>
              </a:rPr>
              <a:t> in the solutions provided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691680" y="3645024"/>
            <a:ext cx="2808312" cy="1584176"/>
            <a:chOff x="179512" y="4509121"/>
            <a:chExt cx="2808312" cy="1440160"/>
          </a:xfrm>
        </p:grpSpPr>
        <p:sp>
          <p:nvSpPr>
            <p:cNvPr id="19" name="Rounded Rectangle 18"/>
            <p:cNvSpPr/>
            <p:nvPr/>
          </p:nvSpPr>
          <p:spPr>
            <a:xfrm>
              <a:off x="251520" y="4509121"/>
              <a:ext cx="2664296" cy="14401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512" y="4606256"/>
              <a:ext cx="2808312" cy="1091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Dialogue and co-operation </a:t>
              </a:r>
              <a:r>
                <a:rPr lang="en-US" dirty="0" smtClean="0"/>
                <a:t>between authorities plays a central role, as these issues gain added complexity</a:t>
              </a:r>
              <a:endParaRPr lang="pt-PT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644008" y="4077072"/>
            <a:ext cx="3888432" cy="1263866"/>
            <a:chOff x="4211960" y="4437111"/>
            <a:chExt cx="3194069" cy="1432381"/>
          </a:xfrm>
        </p:grpSpPr>
        <p:sp>
          <p:nvSpPr>
            <p:cNvPr id="20" name="Rounded Rectangle 19"/>
            <p:cNvSpPr/>
            <p:nvPr/>
          </p:nvSpPr>
          <p:spPr>
            <a:xfrm>
              <a:off x="4211960" y="4437111"/>
              <a:ext cx="3096344" cy="138735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11960" y="4509119"/>
              <a:ext cx="3194069" cy="136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Security of solutions provided is of paramount importance</a:t>
              </a:r>
            </a:p>
            <a:p>
              <a:pPr algn="ctr"/>
              <a:endParaRPr lang="en-US" b="1" dirty="0" smtClean="0"/>
            </a:p>
            <a:p>
              <a:pPr algn="ctr"/>
              <a:r>
                <a:rPr lang="en-US" b="1" dirty="0" smtClean="0"/>
                <a:t>Compliance with Recommendations</a:t>
              </a:r>
              <a:endParaRPr lang="pt-PT" b="1" dirty="0"/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3779912" y="5445224"/>
            <a:ext cx="3168352" cy="792088"/>
            <a:chOff x="4067944" y="4548397"/>
            <a:chExt cx="3168352" cy="1224136"/>
          </a:xfrm>
        </p:grpSpPr>
        <p:sp>
          <p:nvSpPr>
            <p:cNvPr id="26" name="Rounded Rectangle 25"/>
            <p:cNvSpPr/>
            <p:nvPr/>
          </p:nvSpPr>
          <p:spPr>
            <a:xfrm>
              <a:off x="4067944" y="4548397"/>
              <a:ext cx="3096344" cy="122413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67944" y="4551088"/>
              <a:ext cx="3168352" cy="99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However, </a:t>
              </a:r>
              <a:r>
                <a:rPr lang="en-US" b="1" dirty="0" smtClean="0"/>
                <a:t>competition</a:t>
              </a:r>
              <a:r>
                <a:rPr lang="en-US" dirty="0" smtClean="0"/>
                <a:t> in the market cannot be compromised</a:t>
              </a:r>
              <a:endParaRPr lang="pt-PT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2411760" y="4581128"/>
            <a:ext cx="18722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Bent Arrow 31"/>
          <p:cNvSpPr/>
          <p:nvPr/>
        </p:nvSpPr>
        <p:spPr>
          <a:xfrm rot="5803022">
            <a:off x="7636550" y="4572122"/>
            <a:ext cx="527841" cy="4052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6146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pic>
        <p:nvPicPr>
          <p:cNvPr id="11" name="Picture 10" descr="253x300xchapter-13-questions-253x300_jpg_pagespeed_ic_2a1twW_-y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700808"/>
            <a:ext cx="7344815" cy="4320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122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912971"/>
            <a:ext cx="827182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40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THANK YOU!</a:t>
            </a:r>
            <a:endParaRPr kumimoji="0" lang="pt-PT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1600" b="1" kern="0" cap="all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1600" b="1" kern="0" cap="all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cap="all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Rui Pimentel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Head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of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Payment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Systems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Analysis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and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Development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Unit</a:t>
            </a:r>
            <a:endParaRPr lang="pt-PT" sz="1600" b="1" kern="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Payment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Systems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Department</a:t>
            </a:r>
            <a:endParaRPr kumimoji="0" lang="pt-PT" sz="1600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Banco de Portugal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+351.21.3130944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16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rpimentel@bportugal.pt</a:t>
            </a:r>
            <a:endParaRPr kumimoji="0" lang="pt-PT" sz="1600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7170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1. </a:t>
            </a:r>
            <a:r>
              <a:rPr lang="en-US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Technological developments – Influence in retail payments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The new trends in payments are significantly affected by technological advances: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3399"/>
                </a:solidFill>
              </a:rPr>
              <a:t>Internet-based payment solutions </a:t>
            </a:r>
            <a:r>
              <a:rPr lang="en-US" dirty="0" smtClean="0">
                <a:solidFill>
                  <a:srgbClr val="003399"/>
                </a:solidFill>
              </a:rPr>
              <a:t>have </a:t>
            </a:r>
            <a:r>
              <a:rPr lang="en-US" dirty="0" smtClean="0">
                <a:solidFill>
                  <a:srgbClr val="003399"/>
                </a:solidFill>
              </a:rPr>
              <a:t>today a widespread </a:t>
            </a:r>
            <a:r>
              <a:rPr lang="en-US" dirty="0" smtClean="0">
                <a:solidFill>
                  <a:srgbClr val="003399"/>
                </a:solidFill>
              </a:rPr>
              <a:t>offer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Payment Service Providers have been developing a </a:t>
            </a:r>
            <a:r>
              <a:rPr lang="en-US" b="1" dirty="0" smtClean="0">
                <a:solidFill>
                  <a:srgbClr val="003399"/>
                </a:solidFill>
              </a:rPr>
              <a:t>multi-channel approach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Online-Paymen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7" y="4005064"/>
            <a:ext cx="2963243" cy="1898724"/>
          </a:xfrm>
          <a:prstGeom prst="rect">
            <a:avLst/>
          </a:prstGeom>
        </p:spPr>
      </p:pic>
      <p:pic>
        <p:nvPicPr>
          <p:cNvPr id="16" name="Picture 15" descr="system-struc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859261"/>
            <a:ext cx="4944417" cy="2306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8370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1. </a:t>
            </a:r>
            <a:r>
              <a:rPr lang="en-US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Technological developments – Influence in retail payments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The new trends in payments are significantly affected by technological advances:</a:t>
            </a:r>
          </a:p>
          <a:p>
            <a:pPr marL="742950" lvl="1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At the same time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The World is growingly mobile</a:t>
            </a:r>
            <a:r>
              <a:rPr lang="en-US" dirty="0" smtClean="0">
                <a:solidFill>
                  <a:srgbClr val="003399"/>
                </a:solidFill>
              </a:rPr>
              <a:t>…</a:t>
            </a:r>
          </a:p>
          <a:p>
            <a:pPr marL="742950" lvl="1" indent="-285750">
              <a:spcBef>
                <a:spcPts val="1200"/>
              </a:spcBef>
              <a:defRPr/>
            </a:pPr>
            <a:endParaRPr lang="en-US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defRPr/>
            </a:pPr>
            <a:endParaRPr lang="en-US" dirty="0" smtClean="0">
              <a:solidFill>
                <a:srgbClr val="003399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…and so are payments…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img_internetPaymen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57450"/>
            <a:ext cx="3455070" cy="37078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59394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1. </a:t>
            </a:r>
            <a:r>
              <a:rPr lang="en-US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Technological developments – Influence in retail payments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The new trends in payments are significantly affected by technological advances:</a:t>
            </a:r>
          </a:p>
          <a:p>
            <a:pPr marL="742950" lvl="1" indent="-285750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3399"/>
                </a:solidFill>
              </a:rPr>
              <a:t>…</a:t>
            </a:r>
            <a:r>
              <a:rPr lang="en-US" b="1" dirty="0" smtClean="0">
                <a:solidFill>
                  <a:srgbClr val="003399"/>
                </a:solidFill>
              </a:rPr>
              <a:t>giving way to mobile payment solutions and a </a:t>
            </a:r>
            <a:r>
              <a:rPr lang="en-US" b="1" u="sng" dirty="0" smtClean="0">
                <a:solidFill>
                  <a:srgbClr val="003399"/>
                </a:solidFill>
              </a:rPr>
              <a:t>blurred border</a:t>
            </a:r>
            <a:r>
              <a:rPr lang="en-US" b="1" dirty="0" smtClean="0">
                <a:solidFill>
                  <a:srgbClr val="003399"/>
                </a:solidFill>
              </a:rPr>
              <a:t> between e- &amp; m-payments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Bent Arrow 15"/>
          <p:cNvSpPr/>
          <p:nvPr/>
        </p:nvSpPr>
        <p:spPr>
          <a:xfrm rot="5811413">
            <a:off x="2489139" y="3181899"/>
            <a:ext cx="1224136" cy="1800200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4869160"/>
            <a:ext cx="338437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As a consequence, raising </a:t>
            </a:r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security issues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 that need to be tackled to foster </a:t>
            </a:r>
            <a:r>
              <a:rPr lang="pt-PT" b="1" u="sng" dirty="0" smtClean="0">
                <a:solidFill>
                  <a:schemeClr val="accent2">
                    <a:lumMod val="50000"/>
                  </a:schemeClr>
                </a:solidFill>
              </a:rPr>
              <a:t>confidence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 of end-users!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17" descr="shutterstock_905088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356992"/>
            <a:ext cx="3048000" cy="2145792"/>
          </a:xfrm>
          <a:prstGeom prst="rect">
            <a:avLst/>
          </a:prstGeom>
        </p:spPr>
      </p:pic>
      <p:pic>
        <p:nvPicPr>
          <p:cNvPr id="19" name="Picture 18" descr="online-paym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17032"/>
            <a:ext cx="1835696" cy="1915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8194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988374"/>
            <a:ext cx="91344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2. </a:t>
            </a:r>
            <a:r>
              <a:rPr lang="en-US" sz="2200" b="1" cap="small" spc="300" dirty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Security versus </a:t>
            </a:r>
            <a:r>
              <a:rPr lang="en-US" sz="2200" b="1" cap="small" spc="300" dirty="0" smtClean="0">
                <a:solidFill>
                  <a:schemeClr val="accent2">
                    <a:lumMod val="50000"/>
                  </a:schemeClr>
                </a:solidFill>
                <a:cs typeface="Segoe UI" pitchFamily="34" charset="0"/>
              </a:rPr>
              <a:t>Convenience</a:t>
            </a: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04664"/>
            <a:ext cx="3347864" cy="216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0242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 smtClean="0">
                <a:solidFill>
                  <a:srgbClr val="722F14"/>
                </a:solidFill>
                <a:cs typeface="Segoe UI" pitchFamily="34" charset="0"/>
              </a:rPr>
              <a:t>2. Security versus Convenience</a:t>
            </a:r>
            <a:endParaRPr lang="en-US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The correct balance between a simple, appealing offering and  a secure payment product remains a challenge for banks and other providers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400" b="1" i="1" dirty="0" smtClean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On the one hand, </a:t>
            </a:r>
            <a:r>
              <a:rPr lang="en-GB" b="1" dirty="0" smtClean="0">
                <a:solidFill>
                  <a:srgbClr val="003399"/>
                </a:solidFill>
              </a:rPr>
              <a:t>innovative payment services </a:t>
            </a:r>
            <a:r>
              <a:rPr lang="en-GB" dirty="0" smtClean="0">
                <a:solidFill>
                  <a:srgbClr val="003399"/>
                </a:solidFill>
              </a:rPr>
              <a:t>proliferate from multiple market players...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...Whereas, one the other hand </a:t>
            </a:r>
            <a:r>
              <a:rPr lang="en-GB" b="1" dirty="0" smtClean="0">
                <a:solidFill>
                  <a:srgbClr val="003399"/>
                </a:solidFill>
              </a:rPr>
              <a:t>new fraud types </a:t>
            </a:r>
            <a:r>
              <a:rPr lang="en-GB" dirty="0" smtClean="0">
                <a:solidFill>
                  <a:srgbClr val="003399"/>
                </a:solidFill>
              </a:rPr>
              <a:t>are also developed</a:t>
            </a:r>
            <a:endParaRPr lang="en-GB" dirty="0">
              <a:solidFill>
                <a:srgbClr val="003399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Security-vs-Convenie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437112"/>
            <a:ext cx="2592288" cy="18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5786438" cy="9246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/>
              <a:t>How to get more secure and convenient payments in Europe?</a:t>
            </a:r>
            <a:endParaRPr lang="en-US" sz="1600" b="1" cap="small" dirty="0" err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61442" name="Document" r:id="rId4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m-commerce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2656"/>
            <a:ext cx="3346591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88374"/>
            <a:ext cx="91344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cap="small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cap="small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spc="300" dirty="0" smtClean="0">
                <a:solidFill>
                  <a:srgbClr val="722F14"/>
                </a:solidFill>
                <a:cs typeface="Segoe UI" pitchFamily="34" charset="0"/>
              </a:rPr>
              <a:t>2. Security versus Convenience</a:t>
            </a:r>
            <a:endParaRPr lang="en-US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1" y="2130552"/>
            <a:ext cx="8602662" cy="43226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i="1" dirty="0" smtClean="0">
                <a:solidFill>
                  <a:srgbClr val="CC6600"/>
                </a:solidFill>
              </a:rPr>
              <a:t>Also for regulators, this shall be a relevant issue to be tackled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400" b="1" i="1" dirty="0" smtClean="0">
              <a:solidFill>
                <a:srgbClr val="CC6600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b="1" dirty="0" smtClean="0">
                <a:solidFill>
                  <a:srgbClr val="003399"/>
                </a:solidFill>
              </a:rPr>
              <a:t>Competition</a:t>
            </a:r>
            <a:r>
              <a:rPr lang="en-GB" dirty="0" smtClean="0">
                <a:solidFill>
                  <a:srgbClr val="003399"/>
                </a:solidFill>
              </a:rPr>
              <a:t> among service providers creates a dynamic market with a wide choice of (payment) products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dirty="0" smtClean="0">
                <a:solidFill>
                  <a:srgbClr val="003399"/>
                </a:solidFill>
              </a:rPr>
              <a:t>But </a:t>
            </a:r>
            <a:r>
              <a:rPr lang="en-GB" b="1" dirty="0" smtClean="0">
                <a:solidFill>
                  <a:srgbClr val="003399"/>
                </a:solidFill>
              </a:rPr>
              <a:t>vulnerabilities</a:t>
            </a:r>
            <a:r>
              <a:rPr lang="en-GB" dirty="0" smtClean="0">
                <a:solidFill>
                  <a:srgbClr val="003399"/>
                </a:solidFill>
              </a:rPr>
              <a:t> need to be addressed to ensure the soundness of solutions offered</a:t>
            </a:r>
            <a:endParaRPr lang="en-GB" dirty="0">
              <a:solidFill>
                <a:srgbClr val="003399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i="1" dirty="0" smtClean="0">
              <a:solidFill>
                <a:srgbClr val="CC6600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Girl-Scouts-Are-Smart-Cookies-When-it-Comes-to-Mobile-Payment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288804"/>
            <a:ext cx="2304256" cy="2081511"/>
          </a:xfrm>
          <a:prstGeom prst="rect">
            <a:avLst/>
          </a:prstGeom>
        </p:spPr>
      </p:pic>
      <p:pic>
        <p:nvPicPr>
          <p:cNvPr id="17" name="Picture 16" descr="web-security-threa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437112"/>
            <a:ext cx="2903322" cy="144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2640</Words>
  <Application>Microsoft Office PowerPoint</Application>
  <PresentationFormat>On-screen Show (4:3)</PresentationFormat>
  <Paragraphs>438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Banco de Portugal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Rui Pimentel</dc:creator>
  <cp:lastModifiedBy>Rui Pimentel</cp:lastModifiedBy>
  <cp:revision>39</cp:revision>
  <dcterms:created xsi:type="dcterms:W3CDTF">2013-06-27T14:29:45Z</dcterms:created>
  <dcterms:modified xsi:type="dcterms:W3CDTF">2013-06-28T01:54:27Z</dcterms:modified>
</cp:coreProperties>
</file>