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327" r:id="rId2"/>
    <p:sldId id="316" r:id="rId3"/>
    <p:sldId id="321" r:id="rId4"/>
    <p:sldId id="322" r:id="rId5"/>
    <p:sldId id="291" r:id="rId6"/>
    <p:sldId id="292" r:id="rId7"/>
    <p:sldId id="323" r:id="rId8"/>
    <p:sldId id="290" r:id="rId9"/>
    <p:sldId id="317" r:id="rId10"/>
    <p:sldId id="328" r:id="rId11"/>
    <p:sldId id="329" r:id="rId12"/>
    <p:sldId id="318" r:id="rId13"/>
    <p:sldId id="266" r:id="rId14"/>
    <p:sldId id="295" r:id="rId15"/>
    <p:sldId id="268" r:id="rId16"/>
    <p:sldId id="302" r:id="rId17"/>
    <p:sldId id="303" r:id="rId18"/>
    <p:sldId id="298" r:id="rId19"/>
    <p:sldId id="315" r:id="rId20"/>
    <p:sldId id="279" r:id="rId21"/>
    <p:sldId id="319" r:id="rId22"/>
    <p:sldId id="320" r:id="rId23"/>
    <p:sldId id="325" r:id="rId24"/>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76"/>
    <a:srgbClr val="3B9939"/>
    <a:srgbClr val="72507E"/>
    <a:srgbClr val="CC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5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defTabSz="914359">
              <a:defRPr sz="1200" smtClean="0"/>
            </a:lvl1pPr>
          </a:lstStyle>
          <a:p>
            <a:pPr>
              <a:defRPr/>
            </a:pPr>
            <a:endParaRPr lang="en-GB"/>
          </a:p>
        </p:txBody>
      </p:sp>
      <p:sp>
        <p:nvSpPr>
          <p:cNvPr id="129027" name="Rectangle 3"/>
          <p:cNvSpPr>
            <a:spLocks noGrp="1" noChangeArrowheads="1"/>
          </p:cNvSpPr>
          <p:nvPr>
            <p:ph type="dt" sz="quarter" idx="1"/>
          </p:nvPr>
        </p:nvSpPr>
        <p:spPr bwMode="auto">
          <a:xfrm>
            <a:off x="3857487"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defTabSz="914359">
              <a:defRPr sz="1200" smtClean="0"/>
            </a:lvl1pPr>
          </a:lstStyle>
          <a:p>
            <a:pPr>
              <a:defRPr/>
            </a:pPr>
            <a:endParaRPr lang="en-GB"/>
          </a:p>
        </p:txBody>
      </p:sp>
      <p:sp>
        <p:nvSpPr>
          <p:cNvPr id="129028" name="Rectangle 4"/>
          <p:cNvSpPr>
            <a:spLocks noGrp="1" noChangeArrowheads="1"/>
          </p:cNvSpPr>
          <p:nvPr>
            <p:ph type="ftr" sz="quarter" idx="2"/>
          </p:nvPr>
        </p:nvSpPr>
        <p:spPr bwMode="auto">
          <a:xfrm>
            <a:off x="0"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defTabSz="914359">
              <a:defRPr sz="1200" smtClean="0"/>
            </a:lvl1pPr>
          </a:lstStyle>
          <a:p>
            <a:pPr>
              <a:defRPr/>
            </a:pPr>
            <a:endParaRPr lang="en-GB"/>
          </a:p>
        </p:txBody>
      </p:sp>
      <p:sp>
        <p:nvSpPr>
          <p:cNvPr id="129029" name="Rectangle 5"/>
          <p:cNvSpPr>
            <a:spLocks noGrp="1" noChangeArrowheads="1"/>
          </p:cNvSpPr>
          <p:nvPr>
            <p:ph type="sldNum" sz="quarter" idx="3"/>
          </p:nvPr>
        </p:nvSpPr>
        <p:spPr bwMode="auto">
          <a:xfrm>
            <a:off x="3857487"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algn="r" defTabSz="914359">
              <a:defRPr sz="1200" smtClean="0"/>
            </a:lvl1pPr>
          </a:lstStyle>
          <a:p>
            <a:pPr>
              <a:defRPr/>
            </a:pPr>
            <a:fld id="{D0D9E4D3-578C-4977-B20E-B6BBFBA4AA23}" type="slidenum">
              <a:rPr lang="en-GB"/>
              <a:pPr>
                <a:defRPr/>
              </a:pPr>
              <a:t>‹nr.›</a:t>
            </a:fld>
            <a:endParaRPr lang="en-GB"/>
          </a:p>
        </p:txBody>
      </p:sp>
    </p:spTree>
    <p:extLst>
      <p:ext uri="{BB962C8B-B14F-4D97-AF65-F5344CB8AC3E}">
        <p14:creationId xmlns:p14="http://schemas.microsoft.com/office/powerpoint/2010/main" val="111830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defTabSz="914359">
              <a:defRPr sz="1200" smtClean="0"/>
            </a:lvl1pPr>
          </a:lstStyle>
          <a:p>
            <a:pPr>
              <a:defRPr/>
            </a:pPr>
            <a:endParaRPr lang="en-GB"/>
          </a:p>
        </p:txBody>
      </p:sp>
      <p:sp>
        <p:nvSpPr>
          <p:cNvPr id="8195" name="Rectangle 3"/>
          <p:cNvSpPr>
            <a:spLocks noGrp="1" noChangeArrowheads="1"/>
          </p:cNvSpPr>
          <p:nvPr>
            <p:ph type="dt" idx="1"/>
          </p:nvPr>
        </p:nvSpPr>
        <p:spPr bwMode="auto">
          <a:xfrm>
            <a:off x="3857487" y="0"/>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defTabSz="914359">
              <a:defRPr sz="1200" smtClean="0"/>
            </a:lvl1pPr>
          </a:lstStyle>
          <a:p>
            <a:pPr>
              <a:defRPr/>
            </a:pPr>
            <a:endParaRPr lang="en-GB"/>
          </a:p>
        </p:txBody>
      </p:sp>
      <p:sp>
        <p:nvSpPr>
          <p:cNvPr id="34820"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0734" y="4722192"/>
            <a:ext cx="5448909" cy="447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p>
            <a:pPr lvl="0"/>
            <a:r>
              <a:rPr lang="en-GB" noProof="0" smtClean="0"/>
              <a:t>Klik om de opmaakprofielen van de modeltekst te bewerken</a:t>
            </a:r>
          </a:p>
          <a:p>
            <a:pPr lvl="1"/>
            <a:r>
              <a:rPr lang="en-GB" noProof="0" smtClean="0"/>
              <a:t>Tweede niveau</a:t>
            </a:r>
          </a:p>
          <a:p>
            <a:pPr lvl="2"/>
            <a:r>
              <a:rPr lang="en-GB" noProof="0" smtClean="0"/>
              <a:t>Derde niveau</a:t>
            </a:r>
          </a:p>
          <a:p>
            <a:pPr lvl="3"/>
            <a:r>
              <a:rPr lang="en-GB" noProof="0" smtClean="0"/>
              <a:t>Vierde niveau</a:t>
            </a:r>
          </a:p>
          <a:p>
            <a:pPr lvl="4"/>
            <a:r>
              <a:rPr lang="en-GB" noProof="0" smtClean="0"/>
              <a:t>Vijfde niveau</a:t>
            </a:r>
          </a:p>
        </p:txBody>
      </p:sp>
      <p:sp>
        <p:nvSpPr>
          <p:cNvPr id="8198" name="Rectangle 6"/>
          <p:cNvSpPr>
            <a:spLocks noGrp="1" noChangeArrowheads="1"/>
          </p:cNvSpPr>
          <p:nvPr>
            <p:ph type="ftr" sz="quarter" idx="4"/>
          </p:nvPr>
        </p:nvSpPr>
        <p:spPr bwMode="auto">
          <a:xfrm>
            <a:off x="0"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defTabSz="914359">
              <a:defRPr sz="1200" smtClean="0"/>
            </a:lvl1pPr>
          </a:lstStyle>
          <a:p>
            <a:pPr>
              <a:defRPr/>
            </a:pPr>
            <a:endParaRPr lang="en-GB"/>
          </a:p>
        </p:txBody>
      </p:sp>
      <p:sp>
        <p:nvSpPr>
          <p:cNvPr id="8199" name="Rectangle 7"/>
          <p:cNvSpPr>
            <a:spLocks noGrp="1" noChangeArrowheads="1"/>
          </p:cNvSpPr>
          <p:nvPr>
            <p:ph type="sldNum" sz="quarter" idx="5"/>
          </p:nvPr>
        </p:nvSpPr>
        <p:spPr bwMode="auto">
          <a:xfrm>
            <a:off x="3857487" y="9444385"/>
            <a:ext cx="2951366"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b" anchorCtr="0" compatLnSpc="1">
            <a:prstTxWarp prst="textNoShape">
              <a:avLst/>
            </a:prstTxWarp>
          </a:bodyPr>
          <a:lstStyle>
            <a:lvl1pPr algn="r" defTabSz="914359">
              <a:defRPr sz="1200" smtClean="0"/>
            </a:lvl1pPr>
          </a:lstStyle>
          <a:p>
            <a:pPr>
              <a:defRPr/>
            </a:pPr>
            <a:fld id="{FC12E167-97A4-43B1-B38F-F9412A4E3E79}" type="slidenum">
              <a:rPr lang="en-GB"/>
              <a:pPr>
                <a:defRPr/>
              </a:pPr>
              <a:t>‹nr.›</a:t>
            </a:fld>
            <a:endParaRPr lang="en-GB"/>
          </a:p>
        </p:txBody>
      </p:sp>
    </p:spTree>
    <p:extLst>
      <p:ext uri="{BB962C8B-B14F-4D97-AF65-F5344CB8AC3E}">
        <p14:creationId xmlns:p14="http://schemas.microsoft.com/office/powerpoint/2010/main" val="3590261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smtClean="0"/>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0007" indent="-269234" eaLnBrk="0" hangingPunct="0">
              <a:defRPr>
                <a:solidFill>
                  <a:schemeClr val="tx1"/>
                </a:solidFill>
                <a:latin typeface="Arial" charset="0"/>
              </a:defRPr>
            </a:lvl2pPr>
            <a:lvl3pPr marL="1076935" indent="-215387" eaLnBrk="0" hangingPunct="0">
              <a:defRPr>
                <a:solidFill>
                  <a:schemeClr val="tx1"/>
                </a:solidFill>
                <a:latin typeface="Arial" charset="0"/>
              </a:defRPr>
            </a:lvl3pPr>
            <a:lvl4pPr marL="1507708" indent="-215387" eaLnBrk="0" hangingPunct="0">
              <a:defRPr>
                <a:solidFill>
                  <a:schemeClr val="tx1"/>
                </a:solidFill>
                <a:latin typeface="Arial" charset="0"/>
              </a:defRPr>
            </a:lvl4pPr>
            <a:lvl5pPr marL="1938482" indent="-215387" eaLnBrk="0" hangingPunct="0">
              <a:defRPr>
                <a:solidFill>
                  <a:schemeClr val="tx1"/>
                </a:solidFill>
                <a:latin typeface="Arial" charset="0"/>
              </a:defRPr>
            </a:lvl5pPr>
            <a:lvl6pPr marL="2369256" indent="-215387" eaLnBrk="0" fontAlgn="base" hangingPunct="0">
              <a:spcBef>
                <a:spcPct val="0"/>
              </a:spcBef>
              <a:spcAft>
                <a:spcPct val="0"/>
              </a:spcAft>
              <a:defRPr>
                <a:solidFill>
                  <a:schemeClr val="tx1"/>
                </a:solidFill>
                <a:latin typeface="Arial" charset="0"/>
              </a:defRPr>
            </a:lvl6pPr>
            <a:lvl7pPr marL="2800030" indent="-215387" eaLnBrk="0" fontAlgn="base" hangingPunct="0">
              <a:spcBef>
                <a:spcPct val="0"/>
              </a:spcBef>
              <a:spcAft>
                <a:spcPct val="0"/>
              </a:spcAft>
              <a:defRPr>
                <a:solidFill>
                  <a:schemeClr val="tx1"/>
                </a:solidFill>
                <a:latin typeface="Arial" charset="0"/>
              </a:defRPr>
            </a:lvl7pPr>
            <a:lvl8pPr marL="3230804" indent="-215387" eaLnBrk="0" fontAlgn="base" hangingPunct="0">
              <a:spcBef>
                <a:spcPct val="0"/>
              </a:spcBef>
              <a:spcAft>
                <a:spcPct val="0"/>
              </a:spcAft>
              <a:defRPr>
                <a:solidFill>
                  <a:schemeClr val="tx1"/>
                </a:solidFill>
                <a:latin typeface="Arial" charset="0"/>
              </a:defRPr>
            </a:lvl8pPr>
            <a:lvl9pPr marL="3661578" indent="-215387" eaLnBrk="0" fontAlgn="base" hangingPunct="0">
              <a:spcBef>
                <a:spcPct val="0"/>
              </a:spcBef>
              <a:spcAft>
                <a:spcPct val="0"/>
              </a:spcAft>
              <a:defRPr>
                <a:solidFill>
                  <a:schemeClr val="tx1"/>
                </a:solidFill>
                <a:latin typeface="Arial" charset="0"/>
              </a:defRPr>
            </a:lvl9pPr>
          </a:lstStyle>
          <a:p>
            <a:pPr eaLnBrk="1" hangingPunct="1"/>
            <a:fld id="{0D9C6ED2-1620-4136-90E2-B5D989E85906}" type="slidenum">
              <a:rPr lang="nl-NL" smtClean="0"/>
              <a:pPr eaLnBrk="1" hangingPunct="1"/>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9D7BF281-6C24-42D7-BDEA-20029CF935AF}" type="slidenum">
              <a:rPr lang="en-GB"/>
              <a:pPr eaLnBrk="1" hangingPunct="1"/>
              <a:t>13</a:t>
            </a:fld>
            <a:endParaRPr lang="en-GB"/>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dirty="0"/>
              <a:t>In 2006 the Minister of Finance requested the National Forum on the Payment System</a:t>
            </a:r>
          </a:p>
          <a:p>
            <a:r>
              <a:rPr lang="nl-NL" dirty="0"/>
              <a:t>(‘the Forum’), the </a:t>
            </a:r>
            <a:r>
              <a:rPr lang="nl-NL" dirty="0" err="1"/>
              <a:t>Association</a:t>
            </a:r>
            <a:r>
              <a:rPr lang="nl-NL" dirty="0"/>
              <a:t> of Dutch </a:t>
            </a:r>
            <a:r>
              <a:rPr lang="nl-NL" dirty="0" err="1"/>
              <a:t>Municipalities</a:t>
            </a:r>
            <a:r>
              <a:rPr lang="nl-NL" dirty="0"/>
              <a:t> (</a:t>
            </a:r>
            <a:r>
              <a:rPr lang="nl-NL" i="1" dirty="0"/>
              <a:t>Vereniging van Nederlandse</a:t>
            </a:r>
          </a:p>
          <a:p>
            <a:r>
              <a:rPr lang="en-US" i="1" dirty="0" err="1"/>
              <a:t>Gemeenten</a:t>
            </a:r>
            <a:r>
              <a:rPr lang="en-US" dirty="0"/>
              <a:t>, VNG) and the National Association of Small Villages to catalogue</a:t>
            </a:r>
          </a:p>
          <a:p>
            <a:r>
              <a:rPr lang="en-US" dirty="0"/>
              <a:t>accessibility issues with regard to payment services. The Minister’s request was</a:t>
            </a:r>
          </a:p>
          <a:p>
            <a:r>
              <a:rPr lang="en-US" dirty="0"/>
              <a:t>prompted by a broadly supported motion brought by Members of the Dutch Parliament</a:t>
            </a:r>
          </a:p>
          <a:p>
            <a:r>
              <a:rPr lang="en-US" dirty="0"/>
              <a:t>during the debate on the accessibility of basic banking services.</a:t>
            </a:r>
            <a:endParaRPr lang="nl-N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14</a:t>
            </a:fld>
            <a:endParaRPr lang="en-GB"/>
          </a:p>
        </p:txBody>
      </p:sp>
    </p:spTree>
    <p:extLst>
      <p:ext uri="{BB962C8B-B14F-4D97-AF65-F5344CB8AC3E}">
        <p14:creationId xmlns:p14="http://schemas.microsoft.com/office/powerpoint/2010/main" val="75654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9FEA782B-5EED-413B-814B-6C2F22893B9D}" type="slidenum">
              <a:rPr lang="en-GB"/>
              <a:pPr eaLnBrk="1" hangingPunct="1"/>
              <a:t>15</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5F3DA269-7B89-4DA1-877F-D6512BBE899D}" type="slidenum">
              <a:rPr lang="en-GB"/>
              <a:pPr eaLnBrk="1" hangingPunct="1"/>
              <a:t>16</a:t>
            </a:fld>
            <a:endParaRPr lang="en-GB"/>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25D0BD42-90E9-47B7-BE67-51799E9BA722}" type="slidenum">
              <a:rPr lang="en-GB"/>
              <a:pPr eaLnBrk="1" hangingPunct="1"/>
              <a:t>17</a:t>
            </a:fld>
            <a:endParaRPr lang="en-GB"/>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C4818918-0B23-4BD4-A39D-7B88AC691EAE}" type="slidenum">
              <a:rPr lang="en-GB"/>
              <a:pPr eaLnBrk="1" hangingPunct="1"/>
              <a:t>18</a:t>
            </a:fld>
            <a:endParaRPr lang="en-GB"/>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19</a:t>
            </a:fld>
            <a:endParaRPr lang="en-GB"/>
          </a:p>
        </p:txBody>
      </p:sp>
    </p:spTree>
    <p:extLst>
      <p:ext uri="{BB962C8B-B14F-4D97-AF65-F5344CB8AC3E}">
        <p14:creationId xmlns:p14="http://schemas.microsoft.com/office/powerpoint/2010/main" val="251986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E0EC0426-0B87-4F75-8465-A4C9DD289150}" type="slidenum">
              <a:rPr lang="en-GB"/>
              <a:pPr eaLnBrk="1" hangingPunct="1"/>
              <a:t>20</a:t>
            </a:fld>
            <a:endParaRPr lang="en-GB"/>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21</a:t>
            </a:fld>
            <a:endParaRPr lang="en-GB"/>
          </a:p>
        </p:txBody>
      </p:sp>
    </p:spTree>
    <p:extLst>
      <p:ext uri="{BB962C8B-B14F-4D97-AF65-F5344CB8AC3E}">
        <p14:creationId xmlns:p14="http://schemas.microsoft.com/office/powerpoint/2010/main" val="369880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22</a:t>
            </a:fld>
            <a:endParaRPr lang="en-GB"/>
          </a:p>
        </p:txBody>
      </p:sp>
    </p:spTree>
    <p:extLst>
      <p:ext uri="{BB962C8B-B14F-4D97-AF65-F5344CB8AC3E}">
        <p14:creationId xmlns:p14="http://schemas.microsoft.com/office/powerpoint/2010/main" val="161372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2</a:t>
            </a:fld>
            <a:endParaRPr lang="en-GB"/>
          </a:p>
        </p:txBody>
      </p:sp>
    </p:spTree>
    <p:extLst>
      <p:ext uri="{BB962C8B-B14F-4D97-AF65-F5344CB8AC3E}">
        <p14:creationId xmlns:p14="http://schemas.microsoft.com/office/powerpoint/2010/main" val="205352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9E63DF86-7F66-4048-82D3-1A41A0777C47}" type="slidenum">
              <a:rPr lang="en-GB"/>
              <a:pPr eaLnBrk="1" hangingPunct="1"/>
              <a:t>5</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defTabSz="883676" eaLnBrk="1" hangingPunct="1">
              <a:defRPr/>
            </a:pPr>
            <a:r>
              <a:rPr lang="en-US" dirty="0"/>
              <a:t>which is why the Forum brings together players from different ends of the payments spectrum. The MOB does not merely </a:t>
            </a:r>
            <a:r>
              <a:rPr lang="en-US" dirty="0" smtClean="0"/>
              <a:t>collet </a:t>
            </a:r>
            <a:r>
              <a:rPr lang="en-US" dirty="0"/>
              <a:t>and </a:t>
            </a:r>
            <a:r>
              <a:rPr lang="en-US" dirty="0" err="1"/>
              <a:t>analyse</a:t>
            </a:r>
            <a:r>
              <a:rPr lang="en-US" dirty="0"/>
              <a:t> data, it also makes baseline agreements.</a:t>
            </a:r>
          </a:p>
          <a:p>
            <a:pPr eaLnBrk="1" hangingPunct="1"/>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93232C92-3A27-4EFA-9A9A-5384EED9C739}" type="slidenum">
              <a:rPr lang="en-GB"/>
              <a:pPr eaLnBrk="1" hangingPunct="1"/>
              <a:t>6</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b="1" dirty="0" smtClean="0"/>
              <a:t>Working Group on Social Efficiency: </a:t>
            </a:r>
            <a:r>
              <a:rPr lang="en-US" dirty="0" smtClean="0"/>
              <a:t>This working group investigates how social efficiency in the Dutch payments system can be improved also in light of key technological trends. Among the issues addressed are cost structures and the effectiveness of incentives for efficient payment behavior.</a:t>
            </a:r>
          </a:p>
          <a:p>
            <a:pPr eaLnBrk="1" hangingPunct="1"/>
            <a:endParaRPr lang="en-US" b="1" dirty="0" smtClean="0"/>
          </a:p>
          <a:p>
            <a:pPr eaLnBrk="1" hangingPunct="1"/>
            <a:r>
              <a:rPr lang="en-US" b="1" dirty="0" smtClean="0"/>
              <a:t>Working group on Statistics: </a:t>
            </a:r>
            <a:r>
              <a:rPr lang="en-US" dirty="0" smtClean="0"/>
              <a:t>This working group’s remit is to systematically compile and publish numerical, non-competitively sensitive data on the Dutch payment system.</a:t>
            </a:r>
            <a:endParaRPr lang="en-US" b="1" dirty="0" smtClean="0"/>
          </a:p>
          <a:p>
            <a:pPr eaLnBrk="1" hangingPunct="1"/>
            <a:endParaRPr lang="en-US" b="1" dirty="0" smtClean="0"/>
          </a:p>
          <a:p>
            <a:pPr defTabSz="883676" eaLnBrk="1" hangingPunct="1">
              <a:defRPr/>
            </a:pPr>
            <a:r>
              <a:rPr lang="en-US" b="1" dirty="0" smtClean="0"/>
              <a:t>Working group on Security: </a:t>
            </a:r>
            <a:r>
              <a:rPr lang="en-US" dirty="0" smtClean="0"/>
              <a:t>The security working group investigates how to safeguard the security of the payment system and thus help enhance social efficiency. Its remit encompasses both personal security and the security of payment products.</a:t>
            </a:r>
          </a:p>
          <a:p>
            <a:pPr eaLnBrk="1" hangingPunct="1"/>
            <a:endParaRPr lang="nl-N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1C0A0A33-34A5-4919-B3D8-A8B9D4376145}" type="slidenum">
              <a:rPr lang="en-GB"/>
              <a:pPr eaLnBrk="1" hangingPunct="1"/>
              <a:t>8</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nl-NL" dirty="0" smtClean="0"/>
              <a:t>The relevant issues are:</a:t>
            </a:r>
          </a:p>
          <a:p>
            <a:pPr eaLnBrk="1" hangingPunct="1"/>
            <a:endParaRPr lang="nl-NL" dirty="0" smtClean="0"/>
          </a:p>
          <a:p>
            <a:pPr eaLnBrk="1" hangingPunct="1"/>
            <a:endParaRPr lang="nl-N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9</a:t>
            </a:fld>
            <a:endParaRPr lang="en-GB"/>
          </a:p>
        </p:txBody>
      </p:sp>
    </p:spTree>
    <p:extLst>
      <p:ext uri="{BB962C8B-B14F-4D97-AF65-F5344CB8AC3E}">
        <p14:creationId xmlns:p14="http://schemas.microsoft.com/office/powerpoint/2010/main" val="198155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9E63DF86-7F66-4048-82D3-1A41A0777C47}" type="slidenum">
              <a:rPr lang="en-GB"/>
              <a:pPr eaLnBrk="1" hangingPunct="1"/>
              <a:t>10</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defTabSz="883676" eaLnBrk="1" hangingPunct="1">
              <a:defRPr/>
            </a:pPr>
            <a:r>
              <a:rPr lang="en-US" dirty="0"/>
              <a:t>which is why the Forum brings together players from different ends of the payments spectrum. The MOB does not merely collate and </a:t>
            </a:r>
            <a:r>
              <a:rPr lang="en-US" dirty="0" err="1"/>
              <a:t>analyse</a:t>
            </a:r>
            <a:r>
              <a:rPr lang="en-US" dirty="0"/>
              <a:t> data, it also makes baseline agreements.</a:t>
            </a:r>
          </a:p>
          <a:p>
            <a:pPr eaLnBrk="1" hangingPunct="1"/>
            <a:endParaRPr 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359" eaLnBrk="0" hangingPunct="0">
              <a:defRPr>
                <a:solidFill>
                  <a:schemeClr val="tx1"/>
                </a:solidFill>
                <a:latin typeface="Arial" charset="0"/>
              </a:defRPr>
            </a:lvl1pPr>
            <a:lvl2pPr marL="717987" indent="-276149" defTabSz="914359" eaLnBrk="0" hangingPunct="0">
              <a:defRPr>
                <a:solidFill>
                  <a:schemeClr val="tx1"/>
                </a:solidFill>
                <a:latin typeface="Arial" charset="0"/>
              </a:defRPr>
            </a:lvl2pPr>
            <a:lvl3pPr marL="1104595" indent="-220919" defTabSz="914359" eaLnBrk="0" hangingPunct="0">
              <a:defRPr>
                <a:solidFill>
                  <a:schemeClr val="tx1"/>
                </a:solidFill>
                <a:latin typeface="Arial" charset="0"/>
              </a:defRPr>
            </a:lvl3pPr>
            <a:lvl4pPr marL="1546433" indent="-220919" defTabSz="914359" eaLnBrk="0" hangingPunct="0">
              <a:defRPr>
                <a:solidFill>
                  <a:schemeClr val="tx1"/>
                </a:solidFill>
                <a:latin typeface="Arial" charset="0"/>
              </a:defRPr>
            </a:lvl4pPr>
            <a:lvl5pPr marL="1988271" indent="-220919" defTabSz="914359" eaLnBrk="0" hangingPunct="0">
              <a:defRPr>
                <a:solidFill>
                  <a:schemeClr val="tx1"/>
                </a:solidFill>
                <a:latin typeface="Arial" charset="0"/>
              </a:defRPr>
            </a:lvl5pPr>
            <a:lvl6pPr marL="2430109" indent="-220919" defTabSz="914359" eaLnBrk="0" fontAlgn="base" hangingPunct="0">
              <a:spcBef>
                <a:spcPct val="0"/>
              </a:spcBef>
              <a:spcAft>
                <a:spcPct val="0"/>
              </a:spcAft>
              <a:defRPr>
                <a:solidFill>
                  <a:schemeClr val="tx1"/>
                </a:solidFill>
                <a:latin typeface="Arial" charset="0"/>
              </a:defRPr>
            </a:lvl6pPr>
            <a:lvl7pPr marL="2871948" indent="-220919" defTabSz="914359" eaLnBrk="0" fontAlgn="base" hangingPunct="0">
              <a:spcBef>
                <a:spcPct val="0"/>
              </a:spcBef>
              <a:spcAft>
                <a:spcPct val="0"/>
              </a:spcAft>
              <a:defRPr>
                <a:solidFill>
                  <a:schemeClr val="tx1"/>
                </a:solidFill>
                <a:latin typeface="Arial" charset="0"/>
              </a:defRPr>
            </a:lvl7pPr>
            <a:lvl8pPr marL="3313786" indent="-220919" defTabSz="914359" eaLnBrk="0" fontAlgn="base" hangingPunct="0">
              <a:spcBef>
                <a:spcPct val="0"/>
              </a:spcBef>
              <a:spcAft>
                <a:spcPct val="0"/>
              </a:spcAft>
              <a:defRPr>
                <a:solidFill>
                  <a:schemeClr val="tx1"/>
                </a:solidFill>
                <a:latin typeface="Arial" charset="0"/>
              </a:defRPr>
            </a:lvl8pPr>
            <a:lvl9pPr marL="3755624" indent="-220919" defTabSz="914359" eaLnBrk="0" fontAlgn="base" hangingPunct="0">
              <a:spcBef>
                <a:spcPct val="0"/>
              </a:spcBef>
              <a:spcAft>
                <a:spcPct val="0"/>
              </a:spcAft>
              <a:defRPr>
                <a:solidFill>
                  <a:schemeClr val="tx1"/>
                </a:solidFill>
                <a:latin typeface="Arial" charset="0"/>
              </a:defRPr>
            </a:lvl9pPr>
          </a:lstStyle>
          <a:p>
            <a:pPr eaLnBrk="1" hangingPunct="1"/>
            <a:fld id="{93232C92-3A27-4EFA-9A9A-5384EED9C739}" type="slidenum">
              <a:rPr lang="en-GB"/>
              <a:pPr eaLnBrk="1" hangingPunct="1"/>
              <a:t>11</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b="1" dirty="0" smtClean="0"/>
              <a:t>Working Group on Social Efficiency: </a:t>
            </a:r>
            <a:r>
              <a:rPr lang="en-US" dirty="0" smtClean="0"/>
              <a:t>This working group investigates how social efficiency in the Dutch payments system can be improved also in light of key technological trends. Among the issues addressed are cost structures and the effectiveness of incentives for efficient payment behavior.</a:t>
            </a:r>
          </a:p>
          <a:p>
            <a:pPr eaLnBrk="1" hangingPunct="1"/>
            <a:endParaRPr lang="en-US" b="1" dirty="0" smtClean="0"/>
          </a:p>
          <a:p>
            <a:pPr eaLnBrk="1" hangingPunct="1"/>
            <a:r>
              <a:rPr lang="en-US" b="1" dirty="0" smtClean="0"/>
              <a:t>Working group on Statistics: </a:t>
            </a:r>
            <a:r>
              <a:rPr lang="en-US" dirty="0" smtClean="0"/>
              <a:t>This working group’s remit is to systematically compile and publish numerical, non-competitively sensitive data on the Dutch payment system.</a:t>
            </a:r>
            <a:endParaRPr lang="en-US" b="1" dirty="0" smtClean="0"/>
          </a:p>
          <a:p>
            <a:pPr eaLnBrk="1" hangingPunct="1"/>
            <a:endParaRPr lang="en-US" b="1" dirty="0" smtClean="0"/>
          </a:p>
          <a:p>
            <a:pPr defTabSz="883676" eaLnBrk="1" hangingPunct="1">
              <a:defRPr/>
            </a:pPr>
            <a:r>
              <a:rPr lang="en-US" b="1" dirty="0" smtClean="0"/>
              <a:t>Working group on Security: </a:t>
            </a:r>
            <a:r>
              <a:rPr lang="en-US" dirty="0" smtClean="0"/>
              <a:t>The security working group investigates how to safeguard the security of the payment system and thus help enhance social efficiency. Its remit encompasses both personal security and the security of payment products.</a:t>
            </a:r>
          </a:p>
          <a:p>
            <a:pPr eaLnBrk="1" hangingPunct="1"/>
            <a:endParaRPr lang="nl-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C12E167-97A4-43B1-B38F-F9412A4E3E79}" type="slidenum">
              <a:rPr lang="en-GB" smtClean="0"/>
              <a:pPr>
                <a:defRPr/>
              </a:pPr>
              <a:t>12</a:t>
            </a:fld>
            <a:endParaRPr lang="en-GB"/>
          </a:p>
        </p:txBody>
      </p:sp>
    </p:spTree>
    <p:extLst>
      <p:ext uri="{BB962C8B-B14F-4D97-AF65-F5344CB8AC3E}">
        <p14:creationId xmlns:p14="http://schemas.microsoft.com/office/powerpoint/2010/main" val="420684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sldNum" sz="quarter" idx="10"/>
          </p:nvPr>
        </p:nvSpPr>
        <p:spPr>
          <a:xfrm>
            <a:off x="60871" y="6553150"/>
            <a:ext cx="1774825" cy="476250"/>
          </a:xfrm>
          <a:ln/>
        </p:spPr>
        <p:txBody>
          <a:bodyPr/>
          <a:lstStyle>
            <a:lvl1pPr>
              <a:defRPr/>
            </a:lvl1pPr>
          </a:lstStyle>
          <a:p>
            <a:pPr>
              <a:defRPr/>
            </a:pPr>
            <a:fld id="{A1578164-6652-4767-AC70-EB56F171F52D}" type="slidenum">
              <a:rPr lang="nl-NL"/>
              <a:pPr>
                <a:defRPr/>
              </a:pPr>
              <a:t>‹nr.›</a:t>
            </a:fld>
            <a:endParaRPr lang="nl-N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pic>
        <p:nvPicPr>
          <p:cNvPr id="6" name="Picture 3" descr="logoeurosystem"/>
          <p:cNvPicPr>
            <a:picLocks noChangeAspect="1" noChangeArrowheads="1"/>
          </p:cNvPicPr>
          <p:nvPr userDrawn="1"/>
        </p:nvPicPr>
        <p:blipFill>
          <a:blip r:embed="rId2" cstate="print"/>
          <a:srcRect/>
          <a:stretch>
            <a:fillRect/>
          </a:stretch>
        </p:blipFill>
        <p:spPr bwMode="auto">
          <a:xfrm>
            <a:off x="467544" y="5665350"/>
            <a:ext cx="1656184" cy="932002"/>
          </a:xfrm>
          <a:prstGeom prst="rect">
            <a:avLst/>
          </a:prstGeom>
          <a:noFill/>
          <a:ln w="9525">
            <a:noFill/>
            <a:miter lim="800000"/>
            <a:headEnd/>
            <a:tailEnd/>
          </a:ln>
        </p:spPr>
      </p:pic>
    </p:spTree>
    <p:extLst>
      <p:ext uri="{BB962C8B-B14F-4D97-AF65-F5344CB8AC3E}">
        <p14:creationId xmlns:p14="http://schemas.microsoft.com/office/powerpoint/2010/main" val="160376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A9279284-581C-42FE-A5F0-98C4F38FF03A}"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06882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CC2DEC85-951B-4CCF-A35C-2FEDC5CD683E}"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84831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sldNum" sz="quarter" idx="10"/>
          </p:nvPr>
        </p:nvSpPr>
        <p:spPr>
          <a:ln/>
        </p:spPr>
        <p:txBody>
          <a:bodyPr/>
          <a:lstStyle>
            <a:lvl1pPr>
              <a:defRPr/>
            </a:lvl1pPr>
          </a:lstStyle>
          <a:p>
            <a:pPr>
              <a:defRPr/>
            </a:pPr>
            <a:fld id="{6C7ED7D8-BD8B-4864-A1C8-BA518213EA35}"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pic>
        <p:nvPicPr>
          <p:cNvPr id="7" name="Picture 3" descr="logoeurosystem"/>
          <p:cNvPicPr>
            <a:picLocks noChangeAspect="1" noChangeArrowheads="1"/>
          </p:cNvPicPr>
          <p:nvPr userDrawn="1"/>
        </p:nvPicPr>
        <p:blipFill>
          <a:blip r:embed="rId2" cstate="print"/>
          <a:srcRect/>
          <a:stretch>
            <a:fillRect/>
          </a:stretch>
        </p:blipFill>
        <p:spPr bwMode="auto">
          <a:xfrm>
            <a:off x="467544" y="5665350"/>
            <a:ext cx="1656184" cy="932002"/>
          </a:xfrm>
          <a:prstGeom prst="rect">
            <a:avLst/>
          </a:prstGeom>
          <a:noFill/>
          <a:ln w="9525">
            <a:noFill/>
            <a:miter lim="800000"/>
            <a:headEnd/>
            <a:tailEnd/>
          </a:ln>
        </p:spPr>
      </p:pic>
    </p:spTree>
    <p:extLst>
      <p:ext uri="{BB962C8B-B14F-4D97-AF65-F5344CB8AC3E}">
        <p14:creationId xmlns:p14="http://schemas.microsoft.com/office/powerpoint/2010/main" val="780742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Rectangle 4"/>
          <p:cNvSpPr>
            <a:spLocks noGrp="1" noChangeArrowheads="1"/>
          </p:cNvSpPr>
          <p:nvPr>
            <p:ph type="sldNum" sz="quarter" idx="10"/>
          </p:nvPr>
        </p:nvSpPr>
        <p:spPr>
          <a:ln/>
        </p:spPr>
        <p:txBody>
          <a:bodyPr/>
          <a:lstStyle>
            <a:lvl1pPr>
              <a:defRPr/>
            </a:lvl1pPr>
          </a:lstStyle>
          <a:p>
            <a:pPr>
              <a:defRPr/>
            </a:pPr>
            <a:fld id="{89D6B2F8-5941-4809-9E68-2A5061F10CEF}" type="slidenum">
              <a:rPr lang="nl-NL"/>
              <a:pPr>
                <a:defRPr/>
              </a:pPr>
              <a:t>‹nr.›</a:t>
            </a:fld>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93023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pic>
        <p:nvPicPr>
          <p:cNvPr id="6" name="Picture 3" descr="logoeurosystem"/>
          <p:cNvPicPr>
            <a:picLocks noChangeAspect="1" noChangeArrowheads="1"/>
          </p:cNvPicPr>
          <p:nvPr userDrawn="1"/>
        </p:nvPicPr>
        <p:blipFill>
          <a:blip r:embed="rId2" cstate="print"/>
          <a:srcRect/>
          <a:stretch>
            <a:fillRect/>
          </a:stretch>
        </p:blipFill>
        <p:spPr bwMode="auto">
          <a:xfrm>
            <a:off x="467544" y="5665350"/>
            <a:ext cx="1656184" cy="932002"/>
          </a:xfrm>
          <a:prstGeom prst="rect">
            <a:avLst/>
          </a:prstGeom>
          <a:noFill/>
          <a:ln w="9525">
            <a:noFill/>
            <a:miter lim="800000"/>
            <a:headEnd/>
            <a:tailEnd/>
          </a:ln>
        </p:spPr>
      </p:pic>
    </p:spTree>
    <p:extLst>
      <p:ext uri="{BB962C8B-B14F-4D97-AF65-F5344CB8AC3E}">
        <p14:creationId xmlns:p14="http://schemas.microsoft.com/office/powerpoint/2010/main" val="38519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pic>
        <p:nvPicPr>
          <p:cNvPr id="6" name="Picture 3" descr="logoeurosystem"/>
          <p:cNvPicPr>
            <a:picLocks noChangeAspect="1" noChangeArrowheads="1"/>
          </p:cNvPicPr>
          <p:nvPr userDrawn="1"/>
        </p:nvPicPr>
        <p:blipFill>
          <a:blip r:embed="rId2" cstate="print"/>
          <a:srcRect/>
          <a:stretch>
            <a:fillRect/>
          </a:stretch>
        </p:blipFill>
        <p:spPr bwMode="auto">
          <a:xfrm>
            <a:off x="467544" y="5665350"/>
            <a:ext cx="1656184" cy="932002"/>
          </a:xfrm>
          <a:prstGeom prst="rect">
            <a:avLst/>
          </a:prstGeom>
          <a:noFill/>
          <a:ln w="9525">
            <a:noFill/>
            <a:miter lim="800000"/>
            <a:headEnd/>
            <a:tailEnd/>
          </a:ln>
        </p:spPr>
      </p:pic>
    </p:spTree>
    <p:extLst>
      <p:ext uri="{BB962C8B-B14F-4D97-AF65-F5344CB8AC3E}">
        <p14:creationId xmlns:p14="http://schemas.microsoft.com/office/powerpoint/2010/main" val="354271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sldNum" sz="quarter" idx="10"/>
          </p:nvPr>
        </p:nvSpPr>
        <p:spPr>
          <a:ln/>
        </p:spPr>
        <p:txBody>
          <a:bodyPr/>
          <a:lstStyle>
            <a:lvl1pPr>
              <a:defRPr/>
            </a:lvl1pPr>
          </a:lstStyle>
          <a:p>
            <a:pPr>
              <a:defRPr/>
            </a:pPr>
            <a:fld id="{E71E6CBC-FB66-4682-9E5F-7B4DA99B80F5}"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34317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sldNum" sz="quarter" idx="10"/>
          </p:nvPr>
        </p:nvSpPr>
        <p:spPr>
          <a:ln/>
        </p:spPr>
        <p:txBody>
          <a:bodyPr/>
          <a:lstStyle>
            <a:lvl1pPr>
              <a:defRPr/>
            </a:lvl1pPr>
          </a:lstStyle>
          <a:p>
            <a:pPr>
              <a:defRPr/>
            </a:pPr>
            <a:fld id="{67DDA1A3-457A-4532-85FF-C79D8BAE81DF}" type="slidenum">
              <a:rPr lang="nl-NL"/>
              <a:pPr>
                <a:defRPr/>
              </a:pPr>
              <a:t>‹nr.›</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98862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sldNum" sz="quarter" idx="10"/>
          </p:nvPr>
        </p:nvSpPr>
        <p:spPr>
          <a:ln/>
        </p:spPr>
        <p:txBody>
          <a:bodyPr/>
          <a:lstStyle>
            <a:lvl1pPr>
              <a:defRPr/>
            </a:lvl1pPr>
          </a:lstStyle>
          <a:p>
            <a:pPr>
              <a:defRPr/>
            </a:pPr>
            <a:fld id="{4DAA7B0D-45EF-44BC-AEB9-A1BA04D00511}" type="slidenum">
              <a:rPr lang="nl-NL"/>
              <a:pPr>
                <a:defRPr/>
              </a:pPr>
              <a:t>‹nr.›</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6840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7550261-7012-4464-B001-0F4C20C7D322}" type="slidenum">
              <a:rPr lang="nl-NL"/>
              <a:pPr>
                <a:defRPr/>
              </a:pPr>
              <a:t>‹nr.›</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98772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5E0661F-025A-41F3-88ED-745945E916A4}"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37599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613373E-A893-48D1-AFA6-E0A2533F5BF4}"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1410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52" name="Rectangle 4"/>
          <p:cNvSpPr>
            <a:spLocks noGrp="1" noChangeArrowheads="1"/>
          </p:cNvSpPr>
          <p:nvPr>
            <p:ph type="sldNum" sz="quarter" idx="4"/>
          </p:nvPr>
        </p:nvSpPr>
        <p:spPr bwMode="auto">
          <a:xfrm>
            <a:off x="827088" y="6237288"/>
            <a:ext cx="1774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3876"/>
                </a:solidFill>
              </a:defRPr>
            </a:lvl1pPr>
          </a:lstStyle>
          <a:p>
            <a:pPr>
              <a:defRPr/>
            </a:pPr>
            <a:fld id="{01540336-D794-4903-8BD6-253D2C3BC38B}" type="slidenum">
              <a:rPr lang="nl-NL"/>
              <a:pPr>
                <a:defRPr/>
              </a:pPr>
              <a:t>‹nr.›</a:t>
            </a:fld>
            <a:endParaRPr lang="nl-NL"/>
          </a:p>
        </p:txBody>
      </p:sp>
      <p:sp>
        <p:nvSpPr>
          <p:cNvPr id="2053" name="Rectangle 5"/>
          <p:cNvSpPr>
            <a:spLocks noGrp="1" noChangeArrowheads="1"/>
          </p:cNvSpPr>
          <p:nvPr>
            <p:ph type="ftr" sz="quarter" idx="3"/>
          </p:nvPr>
        </p:nvSpPr>
        <p:spPr bwMode="auto">
          <a:xfrm>
            <a:off x="7019925" y="5661025"/>
            <a:ext cx="16716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3876"/>
                </a:solidFill>
              </a:defRPr>
            </a:lvl1pPr>
          </a:lstStyle>
          <a:p>
            <a:pPr>
              <a:defRPr/>
            </a:pPr>
            <a:endParaRPr lang="nl-NL"/>
          </a:p>
        </p:txBody>
      </p:sp>
      <p:pic>
        <p:nvPicPr>
          <p:cNvPr id="1030" name="Picture 6" descr="DNBElogo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9925" y="5734050"/>
            <a:ext cx="16557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3600" b="1">
          <a:solidFill>
            <a:srgbClr val="003876"/>
          </a:solidFill>
          <a:latin typeface="+mj-lt"/>
          <a:ea typeface="+mj-ea"/>
          <a:cs typeface="+mj-cs"/>
        </a:defRPr>
      </a:lvl1pPr>
      <a:lvl2pPr algn="ctr" rtl="0" eaLnBrk="0" fontAlgn="base" hangingPunct="0">
        <a:spcBef>
          <a:spcPct val="0"/>
        </a:spcBef>
        <a:spcAft>
          <a:spcPct val="0"/>
        </a:spcAft>
        <a:defRPr sz="3600" b="1">
          <a:solidFill>
            <a:srgbClr val="003876"/>
          </a:solidFill>
          <a:latin typeface="Arial" charset="0"/>
        </a:defRPr>
      </a:lvl2pPr>
      <a:lvl3pPr algn="ctr" rtl="0" eaLnBrk="0" fontAlgn="base" hangingPunct="0">
        <a:spcBef>
          <a:spcPct val="0"/>
        </a:spcBef>
        <a:spcAft>
          <a:spcPct val="0"/>
        </a:spcAft>
        <a:defRPr sz="3600" b="1">
          <a:solidFill>
            <a:srgbClr val="003876"/>
          </a:solidFill>
          <a:latin typeface="Arial" charset="0"/>
        </a:defRPr>
      </a:lvl3pPr>
      <a:lvl4pPr algn="ctr" rtl="0" eaLnBrk="0" fontAlgn="base" hangingPunct="0">
        <a:spcBef>
          <a:spcPct val="0"/>
        </a:spcBef>
        <a:spcAft>
          <a:spcPct val="0"/>
        </a:spcAft>
        <a:defRPr sz="3600" b="1">
          <a:solidFill>
            <a:srgbClr val="003876"/>
          </a:solidFill>
          <a:latin typeface="Arial" charset="0"/>
        </a:defRPr>
      </a:lvl4pPr>
      <a:lvl5pPr algn="ctr" rtl="0" eaLnBrk="0" fontAlgn="base" hangingPunct="0">
        <a:spcBef>
          <a:spcPct val="0"/>
        </a:spcBef>
        <a:spcAft>
          <a:spcPct val="0"/>
        </a:spcAft>
        <a:defRPr sz="3600" b="1">
          <a:solidFill>
            <a:srgbClr val="003876"/>
          </a:solidFill>
          <a:latin typeface="Arial" charset="0"/>
        </a:defRPr>
      </a:lvl5pPr>
      <a:lvl6pPr marL="457200" algn="ctr" rtl="0" fontAlgn="base">
        <a:spcBef>
          <a:spcPct val="0"/>
        </a:spcBef>
        <a:spcAft>
          <a:spcPct val="0"/>
        </a:spcAft>
        <a:defRPr sz="3600" b="1">
          <a:solidFill>
            <a:srgbClr val="003876"/>
          </a:solidFill>
          <a:latin typeface="Arial" charset="0"/>
        </a:defRPr>
      </a:lvl6pPr>
      <a:lvl7pPr marL="914400" algn="ctr" rtl="0" fontAlgn="base">
        <a:spcBef>
          <a:spcPct val="0"/>
        </a:spcBef>
        <a:spcAft>
          <a:spcPct val="0"/>
        </a:spcAft>
        <a:defRPr sz="3600" b="1">
          <a:solidFill>
            <a:srgbClr val="003876"/>
          </a:solidFill>
          <a:latin typeface="Arial" charset="0"/>
        </a:defRPr>
      </a:lvl7pPr>
      <a:lvl8pPr marL="1371600" algn="ctr" rtl="0" fontAlgn="base">
        <a:spcBef>
          <a:spcPct val="0"/>
        </a:spcBef>
        <a:spcAft>
          <a:spcPct val="0"/>
        </a:spcAft>
        <a:defRPr sz="3600" b="1">
          <a:solidFill>
            <a:srgbClr val="003876"/>
          </a:solidFill>
          <a:latin typeface="Arial" charset="0"/>
        </a:defRPr>
      </a:lvl8pPr>
      <a:lvl9pPr marL="1828800" algn="ctr" rtl="0" fontAlgn="base">
        <a:spcBef>
          <a:spcPct val="0"/>
        </a:spcBef>
        <a:spcAft>
          <a:spcPct val="0"/>
        </a:spcAft>
        <a:defRPr sz="3600" b="1">
          <a:solidFill>
            <a:srgbClr val="003876"/>
          </a:solidFill>
          <a:latin typeface="Arial" charset="0"/>
        </a:defRPr>
      </a:lvl9pPr>
    </p:titleStyle>
    <p:bodyStyle>
      <a:lvl1pPr marL="342900" indent="-342900" algn="l" rtl="0" eaLnBrk="0" fontAlgn="base" hangingPunct="0">
        <a:spcBef>
          <a:spcPct val="20000"/>
        </a:spcBef>
        <a:spcAft>
          <a:spcPct val="0"/>
        </a:spcAft>
        <a:buChar char="•"/>
        <a:defRPr sz="2800">
          <a:solidFill>
            <a:srgbClr val="003876"/>
          </a:solidFill>
          <a:latin typeface="+mn-lt"/>
          <a:ea typeface="+mn-ea"/>
          <a:cs typeface="+mn-cs"/>
        </a:defRPr>
      </a:lvl1pPr>
      <a:lvl2pPr marL="742950" indent="-285750" algn="l" rtl="0" eaLnBrk="0" fontAlgn="base" hangingPunct="0">
        <a:spcBef>
          <a:spcPct val="20000"/>
        </a:spcBef>
        <a:spcAft>
          <a:spcPct val="0"/>
        </a:spcAft>
        <a:buClr>
          <a:srgbClr val="003876"/>
        </a:buClr>
        <a:buChar char="•"/>
        <a:defRPr sz="2800">
          <a:solidFill>
            <a:srgbClr val="003876"/>
          </a:solidFill>
          <a:latin typeface="+mn-lt"/>
        </a:defRPr>
      </a:lvl2pPr>
      <a:lvl3pPr marL="1143000" indent="-228600" algn="l" rtl="0" eaLnBrk="0" fontAlgn="base" hangingPunct="0">
        <a:spcBef>
          <a:spcPct val="20000"/>
        </a:spcBef>
        <a:spcAft>
          <a:spcPct val="0"/>
        </a:spcAft>
        <a:buChar char="•"/>
        <a:defRPr sz="2800">
          <a:solidFill>
            <a:srgbClr val="003876"/>
          </a:solidFill>
          <a:latin typeface="+mn-lt"/>
        </a:defRPr>
      </a:lvl3pPr>
      <a:lvl4pPr marL="1600200" indent="-228600" algn="l" rtl="0" eaLnBrk="0" fontAlgn="base" hangingPunct="0">
        <a:spcBef>
          <a:spcPct val="20000"/>
        </a:spcBef>
        <a:spcAft>
          <a:spcPct val="0"/>
        </a:spcAft>
        <a:buChar char="•"/>
        <a:defRPr sz="2800">
          <a:solidFill>
            <a:srgbClr val="003876"/>
          </a:solidFill>
          <a:latin typeface="+mn-lt"/>
        </a:defRPr>
      </a:lvl4pPr>
      <a:lvl5pPr marL="2057400" indent="-228600" algn="l" rtl="0" eaLnBrk="0" fontAlgn="base" hangingPunct="0">
        <a:spcBef>
          <a:spcPct val="20000"/>
        </a:spcBef>
        <a:spcAft>
          <a:spcPct val="0"/>
        </a:spcAft>
        <a:buClr>
          <a:srgbClr val="003876"/>
        </a:buClr>
        <a:buChar char="•"/>
        <a:defRPr sz="2800">
          <a:solidFill>
            <a:srgbClr val="003876"/>
          </a:solidFill>
          <a:latin typeface="+mn-lt"/>
        </a:defRPr>
      </a:lvl5pPr>
      <a:lvl6pPr marL="2514600" indent="-228600" algn="l" rtl="0" fontAlgn="base">
        <a:spcBef>
          <a:spcPct val="20000"/>
        </a:spcBef>
        <a:spcAft>
          <a:spcPct val="0"/>
        </a:spcAft>
        <a:buClr>
          <a:srgbClr val="003876"/>
        </a:buClr>
        <a:buChar char="•"/>
        <a:defRPr sz="2800">
          <a:solidFill>
            <a:srgbClr val="003876"/>
          </a:solidFill>
          <a:latin typeface="+mn-lt"/>
        </a:defRPr>
      </a:lvl6pPr>
      <a:lvl7pPr marL="2971800" indent="-228600" algn="l" rtl="0" fontAlgn="base">
        <a:spcBef>
          <a:spcPct val="20000"/>
        </a:spcBef>
        <a:spcAft>
          <a:spcPct val="0"/>
        </a:spcAft>
        <a:buClr>
          <a:srgbClr val="003876"/>
        </a:buClr>
        <a:buChar char="•"/>
        <a:defRPr sz="2800">
          <a:solidFill>
            <a:srgbClr val="003876"/>
          </a:solidFill>
          <a:latin typeface="+mn-lt"/>
        </a:defRPr>
      </a:lvl7pPr>
      <a:lvl8pPr marL="3429000" indent="-228600" algn="l" rtl="0" fontAlgn="base">
        <a:spcBef>
          <a:spcPct val="20000"/>
        </a:spcBef>
        <a:spcAft>
          <a:spcPct val="0"/>
        </a:spcAft>
        <a:buClr>
          <a:srgbClr val="003876"/>
        </a:buClr>
        <a:buChar char="•"/>
        <a:defRPr sz="2800">
          <a:solidFill>
            <a:srgbClr val="003876"/>
          </a:solidFill>
          <a:latin typeface="+mn-lt"/>
        </a:defRPr>
      </a:lvl8pPr>
      <a:lvl9pPr marL="3886200" indent="-228600" algn="l" rtl="0" fontAlgn="base">
        <a:spcBef>
          <a:spcPct val="20000"/>
        </a:spcBef>
        <a:spcAft>
          <a:spcPct val="0"/>
        </a:spcAft>
        <a:buClr>
          <a:srgbClr val="003876"/>
        </a:buClr>
        <a:buChar char="•"/>
        <a:defRPr sz="2800">
          <a:solidFill>
            <a:srgbClr val="003876"/>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endParaRPr lang="nl-NL" smtClean="0"/>
          </a:p>
        </p:txBody>
      </p:sp>
      <p:sp>
        <p:nvSpPr>
          <p:cNvPr id="4" name="Titel 1"/>
          <p:cNvSpPr txBox="1">
            <a:spLocks/>
          </p:cNvSpPr>
          <p:nvPr/>
        </p:nvSpPr>
        <p:spPr>
          <a:xfrm>
            <a:off x="118046" y="1844824"/>
            <a:ext cx="8918450" cy="3811588"/>
          </a:xfrm>
          <a:prstGeom prst="rect">
            <a:avLst/>
          </a:prstGeom>
          <a:noFill/>
        </p:spPr>
        <p:txBody>
          <a:bodyPr anchor="ct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defRPr/>
            </a:pPr>
            <a:endParaRPr lang="en-US" sz="2800" dirty="0" smtClean="0"/>
          </a:p>
          <a:p>
            <a:pPr>
              <a:defRPr/>
            </a:pPr>
            <a:r>
              <a:rPr lang="en-US" sz="2800" dirty="0" smtClean="0">
                <a:solidFill>
                  <a:schemeClr val="accent2"/>
                </a:solidFill>
              </a:rPr>
              <a:t>Stakeholders </a:t>
            </a:r>
            <a:r>
              <a:rPr lang="en-US" sz="2800" dirty="0">
                <a:solidFill>
                  <a:schemeClr val="accent2"/>
                </a:solidFill>
              </a:rPr>
              <a:t>involvement in the National </a:t>
            </a:r>
            <a:r>
              <a:rPr lang="en-US" sz="2800" dirty="0" smtClean="0">
                <a:solidFill>
                  <a:schemeClr val="accent2"/>
                </a:solidFill>
              </a:rPr>
              <a:t>Forum </a:t>
            </a:r>
            <a:r>
              <a:rPr lang="en-US" sz="2800" dirty="0">
                <a:solidFill>
                  <a:schemeClr val="accent2"/>
                </a:solidFill>
              </a:rPr>
              <a:t>on  Payment Systems</a:t>
            </a:r>
            <a:endParaRPr lang="en-US" sz="2800" dirty="0" smtClean="0">
              <a:solidFill>
                <a:schemeClr val="accent2"/>
              </a:solidFill>
            </a:endParaRPr>
          </a:p>
          <a:p>
            <a:pPr>
              <a:defRPr/>
            </a:pPr>
            <a:endParaRPr lang="nl-NL" sz="2800" b="0" i="0" dirty="0" smtClean="0">
              <a:solidFill>
                <a:srgbClr val="FF0000"/>
              </a:solidFill>
              <a:latin typeface="+mj-lt"/>
            </a:endParaRPr>
          </a:p>
          <a:p>
            <a:pPr>
              <a:defRPr/>
            </a:pPr>
            <a:r>
              <a:rPr lang="nl-NL" sz="2800" b="0" i="0" dirty="0" smtClean="0">
                <a:solidFill>
                  <a:srgbClr val="FF0000"/>
                </a:solidFill>
                <a:latin typeface="+mj-lt"/>
              </a:rPr>
              <a:t>Ayse Zoodsma-Sungur and Rui Pimentel</a:t>
            </a:r>
          </a:p>
          <a:p>
            <a:pPr>
              <a:defRPr/>
            </a:pPr>
            <a:endParaRPr lang="nl-NL" sz="3600" b="0" dirty="0">
              <a:solidFill>
                <a:schemeClr val="accent2"/>
              </a:solidFill>
              <a:latin typeface="+mj-lt"/>
            </a:endParaRPr>
          </a:p>
          <a:p>
            <a:pPr>
              <a:defRPr/>
            </a:pPr>
            <a:r>
              <a:rPr lang="nl-NL" sz="2800" dirty="0" err="1">
                <a:solidFill>
                  <a:srgbClr val="003876"/>
                </a:solidFill>
              </a:rPr>
              <a:t>Sixth</a:t>
            </a:r>
            <a:r>
              <a:rPr lang="nl-NL" sz="2800" dirty="0">
                <a:solidFill>
                  <a:srgbClr val="003876"/>
                </a:solidFill>
              </a:rPr>
              <a:t> </a:t>
            </a:r>
            <a:r>
              <a:rPr lang="nl-NL" sz="2800" dirty="0" err="1">
                <a:solidFill>
                  <a:srgbClr val="003876"/>
                </a:solidFill>
              </a:rPr>
              <a:t>Macedonian</a:t>
            </a:r>
            <a:r>
              <a:rPr lang="nl-NL" sz="2800" dirty="0">
                <a:solidFill>
                  <a:srgbClr val="003876"/>
                </a:solidFill>
              </a:rPr>
              <a:t> Financial Sector Conference on </a:t>
            </a:r>
            <a:r>
              <a:rPr lang="nl-NL" sz="2800" dirty="0" err="1">
                <a:solidFill>
                  <a:srgbClr val="003876"/>
                </a:solidFill>
              </a:rPr>
              <a:t>Payments</a:t>
            </a:r>
            <a:r>
              <a:rPr lang="nl-NL" sz="2800" dirty="0">
                <a:solidFill>
                  <a:srgbClr val="003876"/>
                </a:solidFill>
              </a:rPr>
              <a:t> </a:t>
            </a:r>
            <a:r>
              <a:rPr lang="nl-NL" sz="2800" dirty="0" err="1">
                <a:solidFill>
                  <a:srgbClr val="003876"/>
                </a:solidFill>
              </a:rPr>
              <a:t>and</a:t>
            </a:r>
            <a:r>
              <a:rPr lang="nl-NL" sz="2800" dirty="0">
                <a:solidFill>
                  <a:srgbClr val="003876"/>
                </a:solidFill>
              </a:rPr>
              <a:t> </a:t>
            </a:r>
            <a:r>
              <a:rPr lang="nl-NL" sz="2800" dirty="0" err="1">
                <a:solidFill>
                  <a:srgbClr val="003876"/>
                </a:solidFill>
              </a:rPr>
              <a:t>Securities</a:t>
            </a:r>
            <a:r>
              <a:rPr lang="nl-NL" sz="2800" dirty="0">
                <a:solidFill>
                  <a:srgbClr val="003876"/>
                </a:solidFill>
              </a:rPr>
              <a:t> </a:t>
            </a:r>
            <a:r>
              <a:rPr lang="nl-NL" sz="2800" dirty="0" err="1">
                <a:solidFill>
                  <a:srgbClr val="003876"/>
                </a:solidFill>
              </a:rPr>
              <a:t>Settlement</a:t>
            </a:r>
            <a:r>
              <a:rPr lang="nl-NL" sz="2800" dirty="0">
                <a:solidFill>
                  <a:srgbClr val="003876"/>
                </a:solidFill>
              </a:rPr>
              <a:t> Systems</a:t>
            </a:r>
          </a:p>
          <a:p>
            <a:pPr>
              <a:defRPr/>
            </a:pPr>
            <a:r>
              <a:rPr lang="nl-NL" sz="2800" dirty="0" err="1">
                <a:solidFill>
                  <a:srgbClr val="003876"/>
                </a:solidFill>
              </a:rPr>
              <a:t>Ohrid</a:t>
            </a:r>
            <a:r>
              <a:rPr lang="nl-NL" sz="2800" dirty="0">
                <a:solidFill>
                  <a:srgbClr val="003876"/>
                </a:solidFill>
              </a:rPr>
              <a:t>, 1-3 </a:t>
            </a:r>
            <a:r>
              <a:rPr lang="nl-NL" sz="2800" dirty="0" err="1">
                <a:solidFill>
                  <a:srgbClr val="003876"/>
                </a:solidFill>
              </a:rPr>
              <a:t>July</a:t>
            </a:r>
            <a:r>
              <a:rPr lang="nl-NL" sz="2800" dirty="0">
                <a:solidFill>
                  <a:srgbClr val="003876"/>
                </a:solidFill>
              </a:rPr>
              <a:t> 2013</a:t>
            </a:r>
          </a:p>
        </p:txBody>
      </p:sp>
      <p:pic>
        <p:nvPicPr>
          <p:cNvPr id="9" name="Afbeelding 8"/>
          <p:cNvPicPr>
            <a:picLocks noChangeAspect="1"/>
          </p:cNvPicPr>
          <p:nvPr/>
        </p:nvPicPr>
        <p:blipFill rotWithShape="1">
          <a:blip r:embed="rId3" cstate="print"/>
          <a:srcRect/>
          <a:stretch/>
        </p:blipFill>
        <p:spPr bwMode="auto">
          <a:xfrm>
            <a:off x="0" y="0"/>
            <a:ext cx="9144000" cy="199072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1" name="Afbeelding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8280400" y="1072342"/>
            <a:ext cx="364836" cy="189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4" name="Afbeelding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6485467" y="623456"/>
            <a:ext cx="330201" cy="25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7" name="Afbeelding 1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11338" y="220132"/>
            <a:ext cx="144395" cy="9759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
          </a:effectLst>
          <a:extLst>
            <a:ext uri="{53640926-AAD7-44D8-BBD7-CCE9431645EC}">
              <a14:shadowObscured xmlns:a14="http://schemas.microsoft.com/office/drawing/2010/main"/>
            </a:ext>
          </a:extLst>
        </p:spPr>
      </p:pic>
      <p:pic>
        <p:nvPicPr>
          <p:cNvPr id="18" name="Afbeelding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82532" y="-2558"/>
            <a:ext cx="655475" cy="146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888799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96C8FC-DE4C-4C56-B9A9-1CFF79018B15}" type="slidenum">
              <a:rPr lang="nl-NL">
                <a:solidFill>
                  <a:srgbClr val="003876"/>
                </a:solidFill>
              </a:rPr>
              <a:pPr eaLnBrk="1" hangingPunct="1"/>
              <a:t>10</a:t>
            </a:fld>
            <a:endParaRPr lang="nl-NL">
              <a:solidFill>
                <a:srgbClr val="003876"/>
              </a:solidFill>
            </a:endParaRPr>
          </a:p>
        </p:txBody>
      </p:sp>
      <p:sp>
        <p:nvSpPr>
          <p:cNvPr id="4099" name="Rectangle 2"/>
          <p:cNvSpPr>
            <a:spLocks noGrp="1" noChangeArrowheads="1"/>
          </p:cNvSpPr>
          <p:nvPr>
            <p:ph type="title"/>
          </p:nvPr>
        </p:nvSpPr>
        <p:spPr/>
        <p:txBody>
          <a:bodyPr/>
          <a:lstStyle/>
          <a:p>
            <a:r>
              <a:rPr lang="en-US" sz="3200" dirty="0"/>
              <a:t>National Forum on the Payment System</a:t>
            </a:r>
          </a:p>
        </p:txBody>
      </p:sp>
      <p:sp>
        <p:nvSpPr>
          <p:cNvPr id="4100" name="Rectangle 3"/>
          <p:cNvSpPr>
            <a:spLocks noGrp="1" noChangeArrowheads="1"/>
          </p:cNvSpPr>
          <p:nvPr>
            <p:ph type="body" idx="1"/>
          </p:nvPr>
        </p:nvSpPr>
        <p:spPr>
          <a:xfrm>
            <a:off x="755650" y="1557338"/>
            <a:ext cx="7850188" cy="4525962"/>
          </a:xfrm>
        </p:spPr>
        <p:txBody>
          <a:bodyPr/>
          <a:lstStyle/>
          <a:p>
            <a:r>
              <a:rPr lang="en-US" sz="1800" dirty="0" smtClean="0"/>
              <a:t>In Portugal, the </a:t>
            </a:r>
            <a:r>
              <a:rPr lang="en-US" sz="1800" dirty="0"/>
              <a:t>National Forum on the Payment System </a:t>
            </a:r>
            <a:r>
              <a:rPr lang="en-US" sz="1800" dirty="0" smtClean="0"/>
              <a:t>was </a:t>
            </a:r>
            <a:r>
              <a:rPr lang="en-US" sz="1800" dirty="0"/>
              <a:t>set up by </a:t>
            </a:r>
            <a:r>
              <a:rPr lang="en-US" sz="1800" dirty="0" err="1" smtClean="0"/>
              <a:t>Banco</a:t>
            </a:r>
            <a:r>
              <a:rPr lang="en-US" sz="1800" dirty="0" smtClean="0"/>
              <a:t> de Portugal in 2009 namely as a result of fostering the involvement of main non-bank stakeholders in the SEPA implementation process</a:t>
            </a:r>
          </a:p>
          <a:p>
            <a:r>
              <a:rPr lang="en-US" sz="1800" dirty="0" smtClean="0"/>
              <a:t>The context of intervention of the Forum was defined as a consultative body of </a:t>
            </a:r>
            <a:r>
              <a:rPr lang="en-US" sz="1800" dirty="0" err="1" smtClean="0"/>
              <a:t>Banco</a:t>
            </a:r>
            <a:r>
              <a:rPr lang="en-US" sz="1800" dirty="0" smtClean="0"/>
              <a:t> de Portugal and complements the activities carried out by CISP – the Interbank Payment Systems Commission, also chaired by </a:t>
            </a:r>
            <a:r>
              <a:rPr lang="en-US" sz="1800" dirty="0" err="1" smtClean="0"/>
              <a:t>Banco</a:t>
            </a:r>
            <a:r>
              <a:rPr lang="en-US" sz="1800" dirty="0" smtClean="0"/>
              <a:t> de Portugal but in which only the Treasury, the banks and the payments processor take part</a:t>
            </a:r>
          </a:p>
          <a:p>
            <a:endParaRPr lang="en-US" sz="1800" dirty="0" smtClean="0"/>
          </a:p>
          <a:p>
            <a:r>
              <a:rPr lang="en-US" sz="1800" dirty="0" smtClean="0"/>
              <a:t>In addition, discussions on the </a:t>
            </a:r>
            <a:r>
              <a:rPr lang="en-US" sz="1800" dirty="0"/>
              <a:t>social efficiency of the </a:t>
            </a:r>
            <a:r>
              <a:rPr lang="en-US" sz="1800" dirty="0" smtClean="0"/>
              <a:t>Portuguese </a:t>
            </a:r>
            <a:r>
              <a:rPr lang="en-US" sz="1800" dirty="0"/>
              <a:t>payments </a:t>
            </a:r>
            <a:r>
              <a:rPr lang="en-US" sz="1800" dirty="0" smtClean="0"/>
              <a:t>system have also been developed</a:t>
            </a:r>
            <a:r>
              <a:rPr lang="en-GB" sz="1800" b="1" dirty="0" smtClean="0"/>
              <a:t>	</a:t>
            </a:r>
          </a:p>
          <a:p>
            <a:pPr eaLnBrk="1" hangingPunct="1">
              <a:buFontTx/>
              <a:buNone/>
            </a:pPr>
            <a:endParaRPr lang="en-GB" sz="3600" dirty="0" smtClean="0"/>
          </a:p>
          <a:p>
            <a:pPr eaLnBrk="1" hangingPunct="1"/>
            <a:endParaRPr lang="en-GB" dirty="0" smtClean="0"/>
          </a:p>
          <a:p>
            <a:pPr eaLnBrk="1" hangingPunct="1">
              <a:buFontTx/>
              <a:buNone/>
            </a:pPr>
            <a:endParaRPr lang="en-GB" dirty="0" smtClean="0"/>
          </a:p>
          <a:p>
            <a:pPr lvl="2" eaLnBrk="1" hangingPunct="1">
              <a:buFontTx/>
              <a:buNone/>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88358A-2CFB-44F6-BE64-EADA85FC9178}" type="slidenum">
              <a:rPr lang="nl-NL">
                <a:solidFill>
                  <a:srgbClr val="003876"/>
                </a:solidFill>
              </a:rPr>
              <a:pPr eaLnBrk="1" hangingPunct="1"/>
              <a:t>11</a:t>
            </a:fld>
            <a:endParaRPr lang="nl-NL">
              <a:solidFill>
                <a:srgbClr val="003876"/>
              </a:solidFill>
            </a:endParaRPr>
          </a:p>
        </p:txBody>
      </p:sp>
      <p:sp>
        <p:nvSpPr>
          <p:cNvPr id="5123" name="Rectangle 2"/>
          <p:cNvSpPr>
            <a:spLocks noGrp="1" noChangeArrowheads="1"/>
          </p:cNvSpPr>
          <p:nvPr>
            <p:ph type="title"/>
          </p:nvPr>
        </p:nvSpPr>
        <p:spPr/>
        <p:txBody>
          <a:bodyPr/>
          <a:lstStyle/>
          <a:p>
            <a:r>
              <a:rPr lang="nl-NL" sz="3200" dirty="0"/>
              <a:t>Set-up </a:t>
            </a:r>
            <a:r>
              <a:rPr lang="nl-NL" sz="3200" dirty="0" err="1"/>
              <a:t>and</a:t>
            </a:r>
            <a:r>
              <a:rPr lang="nl-NL" sz="3200" dirty="0"/>
              <a:t> procedures</a:t>
            </a:r>
          </a:p>
        </p:txBody>
      </p:sp>
      <p:sp>
        <p:nvSpPr>
          <p:cNvPr id="5124" name="Rectangle 3"/>
          <p:cNvSpPr>
            <a:spLocks noGrp="1" noChangeArrowheads="1"/>
          </p:cNvSpPr>
          <p:nvPr>
            <p:ph type="body" idx="1"/>
          </p:nvPr>
        </p:nvSpPr>
        <p:spPr>
          <a:xfrm>
            <a:off x="755650" y="908720"/>
            <a:ext cx="7850188" cy="4525962"/>
          </a:xfrm>
        </p:spPr>
        <p:txBody>
          <a:bodyPr/>
          <a:lstStyle/>
          <a:p>
            <a:endParaRPr lang="en-US" sz="1800" dirty="0" smtClean="0"/>
          </a:p>
          <a:p>
            <a:r>
              <a:rPr lang="en-US" sz="1800" dirty="0" smtClean="0"/>
              <a:t>The Forum represents both the providers and the users of payment systems, including “big billers” (e.g. electricity, </a:t>
            </a:r>
            <a:r>
              <a:rPr lang="en-US" sz="1800" dirty="0" err="1" smtClean="0"/>
              <a:t>telcos</a:t>
            </a:r>
            <a:r>
              <a:rPr lang="en-US" sz="1800" dirty="0" smtClean="0"/>
              <a:t>), retailers and Banks, as well as Public Administrations and Consumers associations and has been significantly focused on SEPA migration issues since its creation. </a:t>
            </a:r>
          </a:p>
          <a:p>
            <a:endParaRPr lang="en-US" sz="1800" dirty="0" smtClean="0"/>
          </a:p>
          <a:p>
            <a:r>
              <a:rPr lang="en-US" sz="1800" dirty="0" smtClean="0"/>
              <a:t>The </a:t>
            </a:r>
            <a:r>
              <a:rPr lang="en-US" sz="1800" dirty="0"/>
              <a:t>Forum is chaired by </a:t>
            </a:r>
            <a:r>
              <a:rPr lang="en-US" sz="1800" dirty="0" err="1" smtClean="0"/>
              <a:t>Banco</a:t>
            </a:r>
            <a:r>
              <a:rPr lang="en-US" sz="1800" dirty="0" smtClean="0"/>
              <a:t> de Portugal, </a:t>
            </a:r>
            <a:r>
              <a:rPr lang="en-US" sz="1800" dirty="0"/>
              <a:t>which also provides </a:t>
            </a:r>
            <a:r>
              <a:rPr lang="en-US" sz="1800" dirty="0" smtClean="0"/>
              <a:t>secretariat</a:t>
            </a:r>
          </a:p>
          <a:p>
            <a:endParaRPr lang="en-US" sz="1800" dirty="0" smtClean="0"/>
          </a:p>
          <a:p>
            <a:r>
              <a:rPr lang="en-US" sz="1800" dirty="0" smtClean="0"/>
              <a:t>In addition to the plenary, it is established that the Forum can have working groups, and currently there’s a Steering Committee on SEPA issues</a:t>
            </a:r>
          </a:p>
          <a:p>
            <a:endParaRPr lang="en-US" sz="1800" dirty="0" smtClean="0"/>
          </a:p>
          <a:p>
            <a:r>
              <a:rPr lang="en-US" sz="1800" dirty="0" smtClean="0"/>
              <a:t>Several consultations are performed in written, whenever necessary, using the Forum’s structure</a:t>
            </a:r>
            <a:endParaRPr lang="en-US" sz="1800" dirty="0"/>
          </a:p>
          <a:p>
            <a:pPr eaLnBrk="1" hangingPunct="1"/>
            <a:endParaRPr lang="en-GB" sz="1800" dirty="0" smtClean="0"/>
          </a:p>
          <a:p>
            <a:pPr eaLnBrk="1" hangingPunct="1">
              <a:buFontTx/>
              <a:buNone/>
            </a:pPr>
            <a:endParaRPr lang="en-GB" sz="1800" dirty="0" smtClean="0"/>
          </a:p>
          <a:p>
            <a:pPr lvl="2" eaLnBrk="1" hangingPunct="1">
              <a:buFontTx/>
              <a:buNone/>
            </a:pP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Accessibility Monitor 2010</a:t>
            </a:r>
          </a:p>
        </p:txBody>
      </p:sp>
      <p:sp>
        <p:nvSpPr>
          <p:cNvPr id="3" name="Tijdelijke aanduiding voor inhoud 2"/>
          <p:cNvSpPr>
            <a:spLocks noGrp="1"/>
          </p:cNvSpPr>
          <p:nvPr>
            <p:ph idx="1"/>
          </p:nvPr>
        </p:nvSpPr>
        <p:spPr>
          <a:xfrm>
            <a:off x="457200" y="1600201"/>
            <a:ext cx="8229600" cy="4421088"/>
          </a:xfrm>
        </p:spPr>
        <p:txBody>
          <a:bodyPr/>
          <a:lstStyle/>
          <a:p>
            <a:endParaRPr lang="nl-NL" dirty="0"/>
          </a:p>
        </p:txBody>
      </p:sp>
      <p:sp>
        <p:nvSpPr>
          <p:cNvPr id="4" name="Tijdelijke aanduiding voor dianummer 3"/>
          <p:cNvSpPr>
            <a:spLocks noGrp="1"/>
          </p:cNvSpPr>
          <p:nvPr>
            <p:ph type="sldNum" sz="quarter" idx="4294967295"/>
          </p:nvPr>
        </p:nvSpPr>
        <p:spPr>
          <a:xfrm>
            <a:off x="827088" y="6237288"/>
            <a:ext cx="1774825" cy="476250"/>
          </a:xfrm>
        </p:spPr>
        <p:txBody>
          <a:bodyPr/>
          <a:lstStyle/>
          <a:p>
            <a:pPr>
              <a:defRPr/>
            </a:pPr>
            <a:fld id="{29037384-E4F6-4261-811E-E79CFDA78A29}" type="slidenum">
              <a:rPr lang="nl-NL" smtClean="0"/>
              <a:pPr>
                <a:defRPr/>
              </a:pPr>
              <a:t>12</a:t>
            </a:fld>
            <a:endParaRPr lang="nl-NL"/>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84784"/>
            <a:ext cx="842493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1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6E17B1-D24B-4B15-B011-2ED0B61C51F9}" type="slidenum">
              <a:rPr lang="nl-NL">
                <a:solidFill>
                  <a:srgbClr val="003876"/>
                </a:solidFill>
              </a:rPr>
              <a:pPr eaLnBrk="1" hangingPunct="1"/>
              <a:t>13</a:t>
            </a:fld>
            <a:endParaRPr lang="nl-NL">
              <a:solidFill>
                <a:srgbClr val="003876"/>
              </a:solidFill>
            </a:endParaRPr>
          </a:p>
        </p:txBody>
      </p:sp>
      <p:sp>
        <p:nvSpPr>
          <p:cNvPr id="8195" name="Rectangle 2"/>
          <p:cNvSpPr>
            <a:spLocks noGrp="1" noChangeArrowheads="1"/>
          </p:cNvSpPr>
          <p:nvPr>
            <p:ph type="title"/>
          </p:nvPr>
        </p:nvSpPr>
        <p:spPr/>
        <p:txBody>
          <a:bodyPr/>
          <a:lstStyle/>
          <a:p>
            <a:pPr eaLnBrk="1" hangingPunct="1"/>
            <a:r>
              <a:rPr lang="nl-NL" sz="3200" dirty="0"/>
              <a:t>Accessibility Monitor </a:t>
            </a:r>
            <a:r>
              <a:rPr lang="nl-NL" sz="3200" dirty="0" smtClean="0"/>
              <a:t>2010 (2)</a:t>
            </a:r>
          </a:p>
        </p:txBody>
      </p:sp>
      <p:sp>
        <p:nvSpPr>
          <p:cNvPr id="8196" name="Rectangle 3"/>
          <p:cNvSpPr>
            <a:spLocks noGrp="1" noChangeArrowheads="1"/>
          </p:cNvSpPr>
          <p:nvPr>
            <p:ph type="body" idx="1"/>
          </p:nvPr>
        </p:nvSpPr>
        <p:spPr>
          <a:xfrm>
            <a:off x="468313" y="1557338"/>
            <a:ext cx="8351837" cy="4535487"/>
          </a:xfrm>
        </p:spPr>
        <p:txBody>
          <a:bodyPr/>
          <a:lstStyle/>
          <a:p>
            <a:r>
              <a:rPr lang="en-US" sz="2400" dirty="0"/>
              <a:t>The purpose of the Accessibility Monitor 2010 is to appraise the extent of any </a:t>
            </a:r>
            <a:r>
              <a:rPr lang="en-US" sz="2400" dirty="0" smtClean="0"/>
              <a:t>generic changes </a:t>
            </a:r>
            <a:r>
              <a:rPr lang="en-US" sz="2400" dirty="0"/>
              <a:t>in the accessibility of payment services compared to the 2007 measurement</a:t>
            </a:r>
            <a:r>
              <a:rPr lang="en-US" sz="2400" dirty="0" smtClean="0"/>
              <a:t>,</a:t>
            </a:r>
          </a:p>
          <a:p>
            <a:endParaRPr lang="en-US" sz="2400" dirty="0"/>
          </a:p>
          <a:p>
            <a:r>
              <a:rPr lang="en-US" sz="2400" dirty="0"/>
              <a:t>and to chart developments and trends as regards the accessibility and usability </a:t>
            </a:r>
            <a:r>
              <a:rPr lang="en-US" sz="2400" dirty="0" smtClean="0"/>
              <a:t>of payment </a:t>
            </a:r>
            <a:r>
              <a:rPr lang="en-US" sz="2400" dirty="0"/>
              <a:t>services. </a:t>
            </a:r>
            <a:endParaRPr lang="en-US" sz="2400" dirty="0" smtClean="0"/>
          </a:p>
          <a:p>
            <a:pPr marL="0" indent="0">
              <a:buNone/>
            </a:pPr>
            <a:endParaRPr lang="en-US" sz="2400" dirty="0" smtClean="0"/>
          </a:p>
          <a:p>
            <a:pPr marL="0" indent="0">
              <a:buNone/>
            </a:pPr>
            <a:r>
              <a:rPr lang="en-US" sz="2400" dirty="0" smtClean="0">
                <a:sym typeface="Wingdings" pitchFamily="2" charset="2"/>
              </a:rPr>
              <a:t></a:t>
            </a:r>
            <a:r>
              <a:rPr lang="en-US" sz="2400" dirty="0" smtClean="0"/>
              <a:t>Examples </a:t>
            </a:r>
            <a:r>
              <a:rPr lang="en-US" sz="2400" dirty="0"/>
              <a:t>of the latter are (automated) substitutes of </a:t>
            </a:r>
            <a:r>
              <a:rPr lang="en-US" sz="2400" dirty="0" smtClean="0"/>
              <a:t>activities </a:t>
            </a:r>
            <a:r>
              <a:rPr lang="nl-NL" sz="2400" dirty="0" err="1" smtClean="0"/>
              <a:t>formerly</a:t>
            </a:r>
            <a:r>
              <a:rPr lang="nl-NL" sz="2400" dirty="0" smtClean="0"/>
              <a:t> </a:t>
            </a:r>
            <a:r>
              <a:rPr lang="nl-NL" sz="2400" dirty="0" err="1"/>
              <a:t>performed</a:t>
            </a:r>
            <a:r>
              <a:rPr lang="nl-NL" sz="2400" dirty="0"/>
              <a:t> at bank branches.</a:t>
            </a:r>
            <a:endParaRPr lang="en-GB"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2CAA3B-32B9-4C34-B042-6C6C16B45B49}" type="slidenum">
              <a:rPr lang="nl-NL">
                <a:solidFill>
                  <a:srgbClr val="003876"/>
                </a:solidFill>
              </a:rPr>
              <a:pPr eaLnBrk="1" hangingPunct="1"/>
              <a:t>14</a:t>
            </a:fld>
            <a:endParaRPr lang="nl-NL">
              <a:solidFill>
                <a:srgbClr val="003876"/>
              </a:solidFill>
            </a:endParaRPr>
          </a:p>
        </p:txBody>
      </p:sp>
      <p:sp>
        <p:nvSpPr>
          <p:cNvPr id="9219" name="Rectangle 2"/>
          <p:cNvSpPr>
            <a:spLocks noGrp="1" noChangeArrowheads="1"/>
          </p:cNvSpPr>
          <p:nvPr>
            <p:ph type="title"/>
          </p:nvPr>
        </p:nvSpPr>
        <p:spPr/>
        <p:txBody>
          <a:bodyPr/>
          <a:lstStyle/>
          <a:p>
            <a:pPr eaLnBrk="1" hangingPunct="1"/>
            <a:r>
              <a:rPr lang="nl-NL" sz="3200" dirty="0"/>
              <a:t>Accessibility </a:t>
            </a:r>
            <a:r>
              <a:rPr lang="nl-NL" sz="3200"/>
              <a:t>Monitor </a:t>
            </a:r>
            <a:r>
              <a:rPr lang="nl-NL" sz="3200" smtClean="0"/>
              <a:t>2013 </a:t>
            </a:r>
            <a:r>
              <a:rPr lang="nl-NL" sz="3200" dirty="0" smtClean="0"/>
              <a:t>(3)</a:t>
            </a:r>
          </a:p>
        </p:txBody>
      </p:sp>
      <p:sp>
        <p:nvSpPr>
          <p:cNvPr id="9220" name="AutoShape 4"/>
          <p:cNvSpPr>
            <a:spLocks noChangeArrowheads="1"/>
          </p:cNvSpPr>
          <p:nvPr/>
        </p:nvSpPr>
        <p:spPr bwMode="auto">
          <a:xfrm>
            <a:off x="755650" y="1989138"/>
            <a:ext cx="1727200" cy="792162"/>
          </a:xfrm>
          <a:prstGeom prst="roundRect">
            <a:avLst>
              <a:gd name="adj" fmla="val 16667"/>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1" name="Text Box 5"/>
          <p:cNvSpPr txBox="1">
            <a:spLocks noChangeArrowheads="1"/>
          </p:cNvSpPr>
          <p:nvPr/>
        </p:nvSpPr>
        <p:spPr bwMode="auto">
          <a:xfrm>
            <a:off x="900113" y="2054225"/>
            <a:ext cx="1655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nl-NL" b="1" dirty="0" err="1">
                <a:solidFill>
                  <a:schemeClr val="bg1"/>
                </a:solidFill>
              </a:rPr>
              <a:t>Drawing</a:t>
            </a:r>
            <a:r>
              <a:rPr lang="nl-NL" b="1" dirty="0">
                <a:solidFill>
                  <a:schemeClr val="bg1"/>
                </a:solidFill>
              </a:rPr>
              <a:t> sample</a:t>
            </a:r>
          </a:p>
        </p:txBody>
      </p:sp>
      <p:sp>
        <p:nvSpPr>
          <p:cNvPr id="9222" name="AutoShape 6"/>
          <p:cNvSpPr>
            <a:spLocks noChangeArrowheads="1"/>
          </p:cNvSpPr>
          <p:nvPr/>
        </p:nvSpPr>
        <p:spPr bwMode="auto">
          <a:xfrm>
            <a:off x="1547813" y="3357563"/>
            <a:ext cx="1584325" cy="792162"/>
          </a:xfrm>
          <a:prstGeom prst="roundRect">
            <a:avLst>
              <a:gd name="adj" fmla="val 16667"/>
            </a:avLst>
          </a:prstGeom>
          <a:solidFill>
            <a:schemeClr val="bg1"/>
          </a:solidFill>
          <a:ln w="9525">
            <a:solidFill>
              <a:srgbClr val="CC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3" name="AutoShape 7"/>
          <p:cNvSpPr>
            <a:spLocks noChangeArrowheads="1"/>
          </p:cNvSpPr>
          <p:nvPr/>
        </p:nvSpPr>
        <p:spPr bwMode="auto">
          <a:xfrm>
            <a:off x="1547813" y="4510088"/>
            <a:ext cx="1584325" cy="792162"/>
          </a:xfrm>
          <a:prstGeom prst="roundRect">
            <a:avLst>
              <a:gd name="adj" fmla="val 16667"/>
            </a:avLst>
          </a:prstGeom>
          <a:solidFill>
            <a:schemeClr val="bg1"/>
          </a:solidFill>
          <a:ln w="9525">
            <a:solidFill>
              <a:srgbClr val="CC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4" name="Text Box 8"/>
          <p:cNvSpPr txBox="1">
            <a:spLocks noChangeArrowheads="1"/>
          </p:cNvSpPr>
          <p:nvPr/>
        </p:nvSpPr>
        <p:spPr bwMode="auto">
          <a:xfrm>
            <a:off x="1619250" y="3429000"/>
            <a:ext cx="1512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dirty="0">
                <a:solidFill>
                  <a:srgbClr val="003876"/>
                </a:solidFill>
              </a:rPr>
              <a:t>Via online panel</a:t>
            </a:r>
          </a:p>
        </p:txBody>
      </p:sp>
      <p:sp>
        <p:nvSpPr>
          <p:cNvPr id="9225" name="Text Box 9"/>
          <p:cNvSpPr txBox="1">
            <a:spLocks noChangeArrowheads="1"/>
          </p:cNvSpPr>
          <p:nvPr/>
        </p:nvSpPr>
        <p:spPr bwMode="auto">
          <a:xfrm>
            <a:off x="1619250" y="4654550"/>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a:solidFill>
                  <a:srgbClr val="003876"/>
                </a:solidFill>
              </a:rPr>
              <a:t>By phone</a:t>
            </a:r>
          </a:p>
        </p:txBody>
      </p:sp>
      <p:sp>
        <p:nvSpPr>
          <p:cNvPr id="9226" name="Line 12"/>
          <p:cNvSpPr>
            <a:spLocks noChangeShapeType="1"/>
          </p:cNvSpPr>
          <p:nvPr/>
        </p:nvSpPr>
        <p:spPr bwMode="auto">
          <a:xfrm>
            <a:off x="900113" y="2781300"/>
            <a:ext cx="0" cy="2160588"/>
          </a:xfrm>
          <a:prstGeom prst="line">
            <a:avLst/>
          </a:prstGeom>
          <a:noFill/>
          <a:ln w="1270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27" name="Line 13"/>
          <p:cNvSpPr>
            <a:spLocks noChangeShapeType="1"/>
          </p:cNvSpPr>
          <p:nvPr/>
        </p:nvSpPr>
        <p:spPr bwMode="auto">
          <a:xfrm>
            <a:off x="900113" y="3717925"/>
            <a:ext cx="649287" cy="0"/>
          </a:xfrm>
          <a:prstGeom prst="line">
            <a:avLst/>
          </a:prstGeom>
          <a:noFill/>
          <a:ln w="1270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28" name="Line 14"/>
          <p:cNvSpPr>
            <a:spLocks noChangeShapeType="1"/>
          </p:cNvSpPr>
          <p:nvPr/>
        </p:nvSpPr>
        <p:spPr bwMode="auto">
          <a:xfrm>
            <a:off x="900113" y="4941888"/>
            <a:ext cx="649287" cy="0"/>
          </a:xfrm>
          <a:prstGeom prst="line">
            <a:avLst/>
          </a:prstGeom>
          <a:noFill/>
          <a:ln w="12700">
            <a:solidFill>
              <a:srgbClr val="CC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29" name="AutoShape 15"/>
          <p:cNvSpPr>
            <a:spLocks noChangeArrowheads="1"/>
          </p:cNvSpPr>
          <p:nvPr/>
        </p:nvSpPr>
        <p:spPr bwMode="auto">
          <a:xfrm>
            <a:off x="3419475" y="2062163"/>
            <a:ext cx="1871663" cy="792162"/>
          </a:xfrm>
          <a:prstGeom prst="roundRect">
            <a:avLst>
              <a:gd name="adj" fmla="val 16667"/>
            </a:avLst>
          </a:pr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0" name="AutoShape 20"/>
          <p:cNvSpPr>
            <a:spLocks noChangeArrowheads="1"/>
          </p:cNvSpPr>
          <p:nvPr/>
        </p:nvSpPr>
        <p:spPr bwMode="auto">
          <a:xfrm>
            <a:off x="4067175" y="3357563"/>
            <a:ext cx="1728788" cy="792162"/>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1" name="AutoShape 21"/>
          <p:cNvSpPr>
            <a:spLocks noChangeArrowheads="1"/>
          </p:cNvSpPr>
          <p:nvPr/>
        </p:nvSpPr>
        <p:spPr bwMode="auto">
          <a:xfrm>
            <a:off x="4067175" y="4581525"/>
            <a:ext cx="1728788" cy="720725"/>
          </a:xfrm>
          <a:prstGeom prst="roundRect">
            <a:avLst>
              <a:gd name="adj" fmla="val 16667"/>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2" name="AutoShape 22"/>
          <p:cNvSpPr>
            <a:spLocks noChangeArrowheads="1"/>
          </p:cNvSpPr>
          <p:nvPr/>
        </p:nvSpPr>
        <p:spPr bwMode="auto">
          <a:xfrm>
            <a:off x="6227763" y="1989138"/>
            <a:ext cx="1727200" cy="865187"/>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3" name="AutoShape 23"/>
          <p:cNvSpPr>
            <a:spLocks noChangeArrowheads="1"/>
          </p:cNvSpPr>
          <p:nvPr/>
        </p:nvSpPr>
        <p:spPr bwMode="auto">
          <a:xfrm>
            <a:off x="7091363" y="3357563"/>
            <a:ext cx="1441450" cy="792162"/>
          </a:xfrm>
          <a:prstGeom prst="roundRect">
            <a:avLst>
              <a:gd name="adj" fmla="val 16667"/>
            </a:avLst>
          </a:prstGeom>
          <a:solidFill>
            <a:schemeClr val="bg1"/>
          </a:solidFill>
          <a:ln w="127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4" name="AutoShape 24"/>
          <p:cNvSpPr>
            <a:spLocks noChangeArrowheads="1"/>
          </p:cNvSpPr>
          <p:nvPr/>
        </p:nvSpPr>
        <p:spPr bwMode="auto">
          <a:xfrm>
            <a:off x="7091363" y="4581525"/>
            <a:ext cx="1368425" cy="720725"/>
          </a:xfrm>
          <a:prstGeom prst="roundRect">
            <a:avLst>
              <a:gd name="adj" fmla="val 16667"/>
            </a:avLst>
          </a:prstGeom>
          <a:solidFill>
            <a:schemeClr val="bg1"/>
          </a:solidFill>
          <a:ln w="12700">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5" name="Text Box 25"/>
          <p:cNvSpPr txBox="1">
            <a:spLocks noChangeArrowheads="1"/>
          </p:cNvSpPr>
          <p:nvPr/>
        </p:nvSpPr>
        <p:spPr bwMode="auto">
          <a:xfrm>
            <a:off x="3563938" y="2133600"/>
            <a:ext cx="151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a:solidFill>
                  <a:schemeClr val="bg1"/>
                </a:solidFill>
              </a:rPr>
              <a:t>Data collection</a:t>
            </a:r>
          </a:p>
        </p:txBody>
      </p:sp>
      <p:sp>
        <p:nvSpPr>
          <p:cNvPr id="9236" name="Text Box 26"/>
          <p:cNvSpPr txBox="1">
            <a:spLocks noChangeArrowheads="1"/>
          </p:cNvSpPr>
          <p:nvPr/>
        </p:nvSpPr>
        <p:spPr bwMode="auto">
          <a:xfrm>
            <a:off x="6372225" y="2133600"/>
            <a:ext cx="1512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dirty="0">
                <a:solidFill>
                  <a:schemeClr val="bg1"/>
                </a:solidFill>
              </a:rPr>
              <a:t>Data processing</a:t>
            </a:r>
          </a:p>
        </p:txBody>
      </p:sp>
      <p:sp>
        <p:nvSpPr>
          <p:cNvPr id="9237" name="Text Box 27"/>
          <p:cNvSpPr txBox="1">
            <a:spLocks noChangeArrowheads="1"/>
          </p:cNvSpPr>
          <p:nvPr/>
        </p:nvSpPr>
        <p:spPr bwMode="auto">
          <a:xfrm>
            <a:off x="4140200" y="3429000"/>
            <a:ext cx="17272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dirty="0" smtClean="0">
                <a:solidFill>
                  <a:srgbClr val="003876"/>
                </a:solidFill>
              </a:rPr>
              <a:t>Paper</a:t>
            </a:r>
          </a:p>
          <a:p>
            <a:pPr eaLnBrk="1" hangingPunct="1">
              <a:spcBef>
                <a:spcPct val="50000"/>
              </a:spcBef>
            </a:pPr>
            <a:r>
              <a:rPr lang="nl-NL" b="1" dirty="0" smtClean="0">
                <a:solidFill>
                  <a:srgbClr val="003876"/>
                </a:solidFill>
              </a:rPr>
              <a:t>questionnaire</a:t>
            </a:r>
            <a:endParaRPr lang="nl-NL" b="1" dirty="0">
              <a:solidFill>
                <a:srgbClr val="003876"/>
              </a:solidFill>
            </a:endParaRPr>
          </a:p>
        </p:txBody>
      </p:sp>
      <p:sp>
        <p:nvSpPr>
          <p:cNvPr id="9238" name="Text Box 28"/>
          <p:cNvSpPr txBox="1">
            <a:spLocks noChangeArrowheads="1"/>
          </p:cNvSpPr>
          <p:nvPr/>
        </p:nvSpPr>
        <p:spPr bwMode="auto">
          <a:xfrm>
            <a:off x="4283075" y="47259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a:solidFill>
                  <a:srgbClr val="003876"/>
                </a:solidFill>
              </a:rPr>
              <a:t>By phone</a:t>
            </a:r>
          </a:p>
        </p:txBody>
      </p:sp>
      <p:sp>
        <p:nvSpPr>
          <p:cNvPr id="9239" name="Line 29"/>
          <p:cNvSpPr>
            <a:spLocks noChangeShapeType="1"/>
          </p:cNvSpPr>
          <p:nvPr/>
        </p:nvSpPr>
        <p:spPr bwMode="auto">
          <a:xfrm>
            <a:off x="3635375" y="2854325"/>
            <a:ext cx="0" cy="20875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40" name="Line 30"/>
          <p:cNvSpPr>
            <a:spLocks noChangeShapeType="1"/>
          </p:cNvSpPr>
          <p:nvPr/>
        </p:nvSpPr>
        <p:spPr bwMode="auto">
          <a:xfrm>
            <a:off x="3635375" y="4941888"/>
            <a:ext cx="4318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41" name="Line 31"/>
          <p:cNvSpPr>
            <a:spLocks noChangeShapeType="1"/>
          </p:cNvSpPr>
          <p:nvPr/>
        </p:nvSpPr>
        <p:spPr bwMode="auto">
          <a:xfrm>
            <a:off x="3635375" y="3717925"/>
            <a:ext cx="4318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42" name="Line 32"/>
          <p:cNvSpPr>
            <a:spLocks noChangeShapeType="1"/>
          </p:cNvSpPr>
          <p:nvPr/>
        </p:nvSpPr>
        <p:spPr bwMode="auto">
          <a:xfrm>
            <a:off x="6443663" y="2854325"/>
            <a:ext cx="0" cy="2159000"/>
          </a:xfrm>
          <a:prstGeom prst="line">
            <a:avLst/>
          </a:prstGeom>
          <a:noFill/>
          <a:ln w="127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43" name="Line 33"/>
          <p:cNvSpPr>
            <a:spLocks noChangeShapeType="1"/>
          </p:cNvSpPr>
          <p:nvPr/>
        </p:nvSpPr>
        <p:spPr bwMode="auto">
          <a:xfrm>
            <a:off x="6443663" y="3717925"/>
            <a:ext cx="647700" cy="0"/>
          </a:xfrm>
          <a:prstGeom prst="line">
            <a:avLst/>
          </a:prstGeom>
          <a:noFill/>
          <a:ln w="127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44" name="Line 34"/>
          <p:cNvSpPr>
            <a:spLocks noChangeShapeType="1"/>
          </p:cNvSpPr>
          <p:nvPr/>
        </p:nvSpPr>
        <p:spPr bwMode="auto">
          <a:xfrm>
            <a:off x="6443663" y="5013325"/>
            <a:ext cx="647700" cy="0"/>
          </a:xfrm>
          <a:prstGeom prst="line">
            <a:avLst/>
          </a:prstGeom>
          <a:noFill/>
          <a:ln w="127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45" name="Text Box 35"/>
          <p:cNvSpPr txBox="1">
            <a:spLocks noChangeArrowheads="1"/>
          </p:cNvSpPr>
          <p:nvPr/>
        </p:nvSpPr>
        <p:spPr bwMode="auto">
          <a:xfrm>
            <a:off x="7164388" y="350202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dirty="0" smtClean="0">
                <a:solidFill>
                  <a:srgbClr val="003876"/>
                </a:solidFill>
              </a:rPr>
              <a:t>DNB</a:t>
            </a:r>
            <a:endParaRPr lang="nl-NL" b="1" dirty="0">
              <a:solidFill>
                <a:srgbClr val="003876"/>
              </a:solidFill>
            </a:endParaRPr>
          </a:p>
        </p:txBody>
      </p:sp>
      <p:sp>
        <p:nvSpPr>
          <p:cNvPr id="9246" name="Text Box 36"/>
          <p:cNvSpPr txBox="1">
            <a:spLocks noChangeArrowheads="1"/>
          </p:cNvSpPr>
          <p:nvPr/>
        </p:nvSpPr>
        <p:spPr bwMode="auto">
          <a:xfrm>
            <a:off x="7174187" y="4725988"/>
            <a:ext cx="11525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b="1" dirty="0" smtClean="0">
                <a:solidFill>
                  <a:srgbClr val="003876"/>
                </a:solidFill>
              </a:rPr>
              <a:t>Survey </a:t>
            </a:r>
            <a:r>
              <a:rPr lang="nl-NL" b="1" dirty="0" err="1" smtClean="0">
                <a:solidFill>
                  <a:srgbClr val="003876"/>
                </a:solidFill>
              </a:rPr>
              <a:t>compay</a:t>
            </a:r>
            <a:endParaRPr lang="nl-NL" b="1" dirty="0">
              <a:solidFill>
                <a:srgbClr val="003876"/>
              </a:solidFill>
            </a:endParaRPr>
          </a:p>
        </p:txBody>
      </p:sp>
      <p:sp>
        <p:nvSpPr>
          <p:cNvPr id="9247" name="AutoShape 37"/>
          <p:cNvSpPr>
            <a:spLocks noChangeArrowheads="1"/>
          </p:cNvSpPr>
          <p:nvPr/>
        </p:nvSpPr>
        <p:spPr bwMode="auto">
          <a:xfrm>
            <a:off x="2700338" y="2205038"/>
            <a:ext cx="503237" cy="215900"/>
          </a:xfrm>
          <a:prstGeom prst="rightArrow">
            <a:avLst>
              <a:gd name="adj1" fmla="val 50000"/>
              <a:gd name="adj2" fmla="val 5827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48" name="AutoShape 38"/>
          <p:cNvSpPr>
            <a:spLocks noChangeArrowheads="1"/>
          </p:cNvSpPr>
          <p:nvPr/>
        </p:nvSpPr>
        <p:spPr bwMode="auto">
          <a:xfrm>
            <a:off x="5508625" y="2278063"/>
            <a:ext cx="574675" cy="215900"/>
          </a:xfrm>
          <a:prstGeom prst="rightArrow">
            <a:avLst>
              <a:gd name="adj1" fmla="val 50000"/>
              <a:gd name="adj2" fmla="val 6654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046149-8D4F-4E18-A811-E985947FCF41}" type="slidenum">
              <a:rPr lang="nl-NL">
                <a:solidFill>
                  <a:srgbClr val="003876"/>
                </a:solidFill>
              </a:rPr>
              <a:pPr eaLnBrk="1" hangingPunct="1"/>
              <a:t>15</a:t>
            </a:fld>
            <a:endParaRPr lang="nl-NL">
              <a:solidFill>
                <a:srgbClr val="003876"/>
              </a:solidFill>
            </a:endParaRPr>
          </a:p>
        </p:txBody>
      </p:sp>
      <p:sp>
        <p:nvSpPr>
          <p:cNvPr id="10243" name="Rectangle 2"/>
          <p:cNvSpPr>
            <a:spLocks noGrp="1" noChangeArrowheads="1"/>
          </p:cNvSpPr>
          <p:nvPr>
            <p:ph type="title"/>
          </p:nvPr>
        </p:nvSpPr>
        <p:spPr/>
        <p:txBody>
          <a:bodyPr/>
          <a:lstStyle/>
          <a:p>
            <a:pPr eaLnBrk="1" hangingPunct="1"/>
            <a:r>
              <a:rPr lang="nl-NL" sz="3200" dirty="0"/>
              <a:t>Accessibility Monitor 2010 </a:t>
            </a:r>
            <a:r>
              <a:rPr lang="nl-NL" sz="3200" dirty="0" smtClean="0"/>
              <a:t>(4)</a:t>
            </a:r>
          </a:p>
        </p:txBody>
      </p:sp>
      <p:sp>
        <p:nvSpPr>
          <p:cNvPr id="10244" name="Rectangle 3"/>
          <p:cNvSpPr>
            <a:spLocks noGrp="1" noChangeArrowheads="1"/>
          </p:cNvSpPr>
          <p:nvPr>
            <p:ph type="body" idx="1"/>
          </p:nvPr>
        </p:nvSpPr>
        <p:spPr>
          <a:xfrm>
            <a:off x="827088" y="1341438"/>
            <a:ext cx="7993062" cy="5327650"/>
          </a:xfrm>
        </p:spPr>
        <p:txBody>
          <a:bodyPr/>
          <a:lstStyle/>
          <a:p>
            <a:r>
              <a:rPr lang="en-US" sz="2400" dirty="0"/>
              <a:t>On the consumer side, the study aims to chart perceptions and experiences regarding </a:t>
            </a:r>
            <a:r>
              <a:rPr lang="en-US" sz="2400" dirty="0" smtClean="0"/>
              <a:t>the geographical </a:t>
            </a:r>
            <a:r>
              <a:rPr lang="en-US" sz="2400" dirty="0"/>
              <a:t>aspects of payment service accessibility, more particularly the </a:t>
            </a:r>
            <a:r>
              <a:rPr lang="en-US" sz="2400" dirty="0" smtClean="0"/>
              <a:t>locations where </a:t>
            </a:r>
            <a:r>
              <a:rPr lang="en-US" sz="2400" dirty="0"/>
              <a:t>services are provided in their relation to the mobility of the consumer. </a:t>
            </a:r>
            <a:endParaRPr lang="en-US" sz="2400" dirty="0" smtClean="0"/>
          </a:p>
          <a:p>
            <a:pPr marL="0" indent="0">
              <a:buNone/>
            </a:pPr>
            <a:endParaRPr lang="en-US" sz="2400" dirty="0" smtClean="0"/>
          </a:p>
          <a:p>
            <a:r>
              <a:rPr lang="en-US" sz="2400" dirty="0" smtClean="0"/>
              <a:t>Also studied </a:t>
            </a:r>
            <a:r>
              <a:rPr lang="en-US" sz="2400" dirty="0"/>
              <a:t>were perceptions and experiences regarding the usability aspects of </a:t>
            </a:r>
            <a:r>
              <a:rPr lang="en-US" sz="2400" dirty="0" smtClean="0"/>
              <a:t>payment </a:t>
            </a:r>
            <a:r>
              <a:rPr lang="nl-NL" sz="2400" dirty="0" smtClean="0"/>
              <a:t>services</a:t>
            </a:r>
            <a:r>
              <a:rPr lang="nl-NL" sz="2400" dirty="0"/>
              <a:t>.</a:t>
            </a:r>
            <a:endParaRPr lang="en-GB" sz="2000" dirty="0" smtClean="0"/>
          </a:p>
          <a:p>
            <a:pPr marL="533400" indent="-533400" eaLnBrk="1" hangingPunct="1">
              <a:buFontTx/>
              <a:buNone/>
            </a:pPr>
            <a:endParaRPr lang="en-GB"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AE9F12-A2AB-4242-A571-7D539D4508B4}" type="slidenum">
              <a:rPr lang="nl-NL">
                <a:solidFill>
                  <a:srgbClr val="003876"/>
                </a:solidFill>
              </a:rPr>
              <a:pPr eaLnBrk="1" hangingPunct="1"/>
              <a:t>16</a:t>
            </a:fld>
            <a:endParaRPr lang="nl-NL">
              <a:solidFill>
                <a:srgbClr val="003876"/>
              </a:solidFill>
            </a:endParaRPr>
          </a:p>
        </p:txBody>
      </p:sp>
      <p:sp>
        <p:nvSpPr>
          <p:cNvPr id="16387" name="Rectangle 2"/>
          <p:cNvSpPr>
            <a:spLocks noGrp="1" noChangeArrowheads="1"/>
          </p:cNvSpPr>
          <p:nvPr>
            <p:ph type="title"/>
          </p:nvPr>
        </p:nvSpPr>
        <p:spPr/>
        <p:txBody>
          <a:bodyPr/>
          <a:lstStyle/>
          <a:p>
            <a:pPr eaLnBrk="1" hangingPunct="1"/>
            <a:r>
              <a:rPr lang="en-GB" sz="4000" smtClean="0"/>
              <a:t> </a:t>
            </a:r>
            <a:r>
              <a:rPr lang="en-GB" sz="3200" smtClean="0"/>
              <a:t>Survey design (9)</a:t>
            </a:r>
          </a:p>
        </p:txBody>
      </p:sp>
      <p:sp>
        <p:nvSpPr>
          <p:cNvPr id="16388" name="Rectangle 3"/>
          <p:cNvSpPr>
            <a:spLocks noGrp="1" noChangeArrowheads="1"/>
          </p:cNvSpPr>
          <p:nvPr>
            <p:ph type="body" sz="half" idx="1"/>
          </p:nvPr>
        </p:nvSpPr>
        <p:spPr>
          <a:xfrm>
            <a:off x="468313" y="1773238"/>
            <a:ext cx="8207375" cy="4392612"/>
          </a:xfrm>
        </p:spPr>
        <p:txBody>
          <a:bodyPr/>
          <a:lstStyle/>
          <a:p>
            <a:pPr eaLnBrk="1" hangingPunct="1">
              <a:lnSpc>
                <a:spcPct val="80000"/>
              </a:lnSpc>
              <a:buFontTx/>
              <a:buNone/>
            </a:pPr>
            <a:r>
              <a:rPr lang="en-GB" sz="2400" smtClean="0"/>
              <a:t>   </a:t>
            </a:r>
            <a:endParaRPr lang="en-GB" sz="2400" b="1" smtClean="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816" y="404664"/>
            <a:ext cx="14813360" cy="100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1E3586-B574-41EA-8C3C-74396971EA8B}" type="slidenum">
              <a:rPr lang="nl-NL">
                <a:solidFill>
                  <a:srgbClr val="003876"/>
                </a:solidFill>
              </a:rPr>
              <a:pPr eaLnBrk="1" hangingPunct="1"/>
              <a:t>17</a:t>
            </a:fld>
            <a:endParaRPr lang="nl-NL">
              <a:solidFill>
                <a:srgbClr val="003876"/>
              </a:solidFill>
            </a:endParaRPr>
          </a:p>
        </p:txBody>
      </p:sp>
      <p:sp>
        <p:nvSpPr>
          <p:cNvPr id="19459" name="Rectangle 2"/>
          <p:cNvSpPr>
            <a:spLocks noGrp="1" noChangeArrowheads="1"/>
          </p:cNvSpPr>
          <p:nvPr>
            <p:ph type="title"/>
          </p:nvPr>
        </p:nvSpPr>
        <p:spPr/>
        <p:txBody>
          <a:bodyPr/>
          <a:lstStyle/>
          <a:p>
            <a:pPr eaLnBrk="1" hangingPunct="1"/>
            <a:r>
              <a:rPr lang="nl-NL" sz="3200" dirty="0" err="1" smtClean="0"/>
              <a:t>Results</a:t>
            </a:r>
            <a:r>
              <a:rPr lang="nl-NL" sz="3200" dirty="0" smtClean="0"/>
              <a:t> (1)</a:t>
            </a:r>
            <a:br>
              <a:rPr lang="nl-NL" sz="3200" dirty="0" smtClean="0"/>
            </a:br>
            <a:endParaRPr lang="nl-NL" sz="3200" dirty="0" smtClean="0"/>
          </a:p>
        </p:txBody>
      </p:sp>
      <p:sp>
        <p:nvSpPr>
          <p:cNvPr id="19460" name="Text Box 3"/>
          <p:cNvSpPr txBox="1">
            <a:spLocks noChangeArrowheads="1"/>
          </p:cNvSpPr>
          <p:nvPr/>
        </p:nvSpPr>
        <p:spPr bwMode="auto">
          <a:xfrm>
            <a:off x="323850" y="2420938"/>
            <a:ext cx="849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endParaRPr lang="nl-NL" sz="1600">
              <a:solidFill>
                <a:srgbClr val="003876"/>
              </a:solidFill>
            </a:endParaRPr>
          </a:p>
          <a:p>
            <a:pPr lvl="1" eaLnBrk="1" hangingPunct="1"/>
            <a:r>
              <a:rPr lang="nl-NL" sz="1600">
                <a:solidFill>
                  <a:srgbClr val="003876"/>
                </a:solidFill>
              </a:rPr>
              <a:t>	</a:t>
            </a:r>
          </a:p>
          <a:p>
            <a:pPr lvl="1" eaLnBrk="1" hangingPunct="1"/>
            <a:endParaRPr lang="nl-NL" sz="1600">
              <a:solidFill>
                <a:srgbClr val="003876"/>
              </a:solidFill>
            </a:endParaRPr>
          </a:p>
        </p:txBody>
      </p:sp>
      <p:sp>
        <p:nvSpPr>
          <p:cNvPr id="19461" name="Text Box 4"/>
          <p:cNvSpPr txBox="1">
            <a:spLocks noChangeArrowheads="1"/>
          </p:cNvSpPr>
          <p:nvPr/>
        </p:nvSpPr>
        <p:spPr bwMode="auto">
          <a:xfrm>
            <a:off x="539750" y="1504950"/>
            <a:ext cx="5688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9462" name="Text Box 5"/>
          <p:cNvSpPr txBox="1">
            <a:spLocks noChangeArrowheads="1"/>
          </p:cNvSpPr>
          <p:nvPr/>
        </p:nvSpPr>
        <p:spPr bwMode="auto">
          <a:xfrm>
            <a:off x="395288" y="162877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endParaRPr lang="nl-NL" sz="2000">
              <a:solidFill>
                <a:srgbClr val="000066"/>
              </a:solidFill>
            </a:endParaRPr>
          </a:p>
        </p:txBody>
      </p:sp>
      <p:sp>
        <p:nvSpPr>
          <p:cNvPr id="2" name="Tijdelijke aanduiding voor inhoud 1"/>
          <p:cNvSpPr>
            <a:spLocks noGrp="1"/>
          </p:cNvSpPr>
          <p:nvPr>
            <p:ph idx="1"/>
          </p:nvPr>
        </p:nvSpPr>
        <p:spPr/>
        <p:txBody>
          <a:bodyPr/>
          <a:lstStyle/>
          <a:p>
            <a:r>
              <a:rPr lang="en-US" dirty="0"/>
              <a:t>The Accessibility Monitor 2010 presents a positive image: there is no evidence of </a:t>
            </a:r>
            <a:r>
              <a:rPr lang="en-US" dirty="0" smtClean="0"/>
              <a:t>any generic </a:t>
            </a:r>
            <a:r>
              <a:rPr lang="en-US" dirty="0"/>
              <a:t>accessibility or usability problem for the Netherlands as a whole. </a:t>
            </a:r>
            <a:endParaRPr lang="en-US" dirty="0" smtClean="0"/>
          </a:p>
          <a:p>
            <a:r>
              <a:rPr lang="en-US" dirty="0"/>
              <a:t>Consumers and entrepreneurs alike find banking and payment services to </a:t>
            </a:r>
            <a:r>
              <a:rPr lang="en-US" dirty="0" smtClean="0"/>
              <a:t>be satisfactory</a:t>
            </a:r>
            <a:r>
              <a:rPr lang="en-US" dirty="0"/>
              <a:t>. </a:t>
            </a:r>
            <a:endParaRPr lang="en-US" dirty="0" smtClean="0"/>
          </a:p>
          <a:p>
            <a:r>
              <a:rPr lang="en-US" dirty="0" smtClean="0"/>
              <a:t>Consumers</a:t>
            </a:r>
            <a:r>
              <a:rPr lang="en-US" dirty="0"/>
              <a:t>, depending on the target group, give </a:t>
            </a:r>
            <a:r>
              <a:rPr lang="en-US" dirty="0">
                <a:solidFill>
                  <a:srgbClr val="FF0000"/>
                </a:solidFill>
              </a:rPr>
              <a:t>average marks of </a:t>
            </a:r>
            <a:r>
              <a:rPr lang="en-US" dirty="0" smtClean="0">
                <a:solidFill>
                  <a:srgbClr val="FF0000"/>
                </a:solidFill>
              </a:rPr>
              <a:t>7.5–8.0</a:t>
            </a:r>
            <a:r>
              <a:rPr lang="en-US" dirty="0" smtClean="0"/>
              <a:t> </a:t>
            </a:r>
            <a:r>
              <a:rPr lang="nl-NL" dirty="0" smtClean="0"/>
              <a:t>(on </a:t>
            </a:r>
            <a:r>
              <a:rPr lang="nl-NL" dirty="0"/>
              <a:t>a 1–10 </a:t>
            </a:r>
            <a:r>
              <a:rPr lang="nl-NL" dirty="0" err="1"/>
              <a:t>scale</a:t>
            </a:r>
            <a:r>
              <a:rPr lang="nl-NL" dirty="0"/>
              <a:t>).</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7FA88D-8252-4D70-8034-69121DDE1A22}" type="slidenum">
              <a:rPr lang="nl-NL">
                <a:solidFill>
                  <a:srgbClr val="003876"/>
                </a:solidFill>
              </a:rPr>
              <a:pPr eaLnBrk="1" hangingPunct="1"/>
              <a:t>18</a:t>
            </a:fld>
            <a:endParaRPr lang="nl-NL">
              <a:solidFill>
                <a:srgbClr val="003876"/>
              </a:solidFill>
            </a:endParaRPr>
          </a:p>
        </p:txBody>
      </p:sp>
      <p:sp>
        <p:nvSpPr>
          <p:cNvPr id="23555" name="Rectangle 2"/>
          <p:cNvSpPr>
            <a:spLocks noGrp="1" noChangeArrowheads="1"/>
          </p:cNvSpPr>
          <p:nvPr>
            <p:ph type="title"/>
          </p:nvPr>
        </p:nvSpPr>
        <p:spPr/>
        <p:txBody>
          <a:bodyPr/>
          <a:lstStyle/>
          <a:p>
            <a:pPr eaLnBrk="1" hangingPunct="1"/>
            <a:r>
              <a:rPr lang="nl-NL" sz="3200" dirty="0" err="1" smtClean="0"/>
              <a:t>Results</a:t>
            </a:r>
            <a:r>
              <a:rPr lang="nl-NL" sz="3200" dirty="0" smtClean="0"/>
              <a:t> (2)</a:t>
            </a:r>
            <a:br>
              <a:rPr lang="nl-NL" sz="3200" dirty="0" smtClean="0"/>
            </a:br>
            <a:endParaRPr lang="nl-NL" sz="3200" dirty="0" smtClean="0"/>
          </a:p>
        </p:txBody>
      </p:sp>
      <p:sp>
        <p:nvSpPr>
          <p:cNvPr id="23556" name="Text Box 3"/>
          <p:cNvSpPr txBox="1">
            <a:spLocks noChangeArrowheads="1"/>
          </p:cNvSpPr>
          <p:nvPr/>
        </p:nvSpPr>
        <p:spPr bwMode="auto">
          <a:xfrm>
            <a:off x="323850" y="2420938"/>
            <a:ext cx="8496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endParaRPr lang="nl-NL" sz="1600">
              <a:solidFill>
                <a:srgbClr val="003876"/>
              </a:solidFill>
            </a:endParaRPr>
          </a:p>
          <a:p>
            <a:pPr lvl="1" eaLnBrk="1" hangingPunct="1"/>
            <a:r>
              <a:rPr lang="nl-NL" sz="1600">
                <a:solidFill>
                  <a:srgbClr val="003876"/>
                </a:solidFill>
              </a:rPr>
              <a:t>	</a:t>
            </a:r>
          </a:p>
          <a:p>
            <a:pPr lvl="1" eaLnBrk="1" hangingPunct="1"/>
            <a:endParaRPr lang="nl-NL" sz="1600">
              <a:solidFill>
                <a:srgbClr val="003876"/>
              </a:solidFill>
            </a:endParaRPr>
          </a:p>
        </p:txBody>
      </p:sp>
      <p:sp>
        <p:nvSpPr>
          <p:cNvPr id="23557" name="Text Box 4"/>
          <p:cNvSpPr txBox="1">
            <a:spLocks noChangeArrowheads="1"/>
          </p:cNvSpPr>
          <p:nvPr/>
        </p:nvSpPr>
        <p:spPr bwMode="auto">
          <a:xfrm>
            <a:off x="539750" y="1504950"/>
            <a:ext cx="5688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23558" name="Text Box 5"/>
          <p:cNvSpPr txBox="1">
            <a:spLocks noChangeArrowheads="1"/>
          </p:cNvSpPr>
          <p:nvPr/>
        </p:nvSpPr>
        <p:spPr bwMode="auto">
          <a:xfrm>
            <a:off x="395288" y="162877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endParaRPr lang="nl-NL" sz="2000">
              <a:solidFill>
                <a:srgbClr val="000066"/>
              </a:solidFill>
            </a:endParaRPr>
          </a:p>
        </p:txBody>
      </p:sp>
      <p:sp>
        <p:nvSpPr>
          <p:cNvPr id="23559" name="Text Box 67"/>
          <p:cNvSpPr txBox="1">
            <a:spLocks noChangeArrowheads="1"/>
          </p:cNvSpPr>
          <p:nvPr/>
        </p:nvSpPr>
        <p:spPr bwMode="auto">
          <a:xfrm>
            <a:off x="900113" y="1628775"/>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nl-NL" b="1">
              <a:solidFill>
                <a:srgbClr val="003876"/>
              </a:solidFill>
            </a:endParaRPr>
          </a:p>
        </p:txBody>
      </p:sp>
      <p:sp>
        <p:nvSpPr>
          <p:cNvPr id="23560" name="Rectangle 69"/>
          <p:cNvSpPr>
            <a:spLocks noGrp="1" noChangeArrowheads="1"/>
          </p:cNvSpPr>
          <p:nvPr>
            <p:ph idx="1"/>
          </p:nvPr>
        </p:nvSpPr>
        <p:spPr>
          <a:xfrm>
            <a:off x="539750" y="1557338"/>
            <a:ext cx="8445500" cy="4525962"/>
          </a:xfrm>
        </p:spPr>
        <p:txBody>
          <a:bodyPr/>
          <a:lstStyle/>
          <a:p>
            <a:r>
              <a:rPr lang="en-US" sz="2000" dirty="0"/>
              <a:t>According to consumers, continued attention should be paid to</a:t>
            </a:r>
          </a:p>
          <a:p>
            <a:pPr marL="0" indent="0" algn="just">
              <a:buNone/>
            </a:pPr>
            <a:r>
              <a:rPr lang="en-US" sz="2000" dirty="0"/>
              <a:t> </a:t>
            </a:r>
            <a:r>
              <a:rPr lang="en-US" sz="2000" dirty="0" smtClean="0"/>
              <a:t>    vulnerable </a:t>
            </a:r>
            <a:r>
              <a:rPr lang="en-US" sz="2000" dirty="0"/>
              <a:t>groups in society, such as seniors, the </a:t>
            </a:r>
            <a:endParaRPr lang="en-US" sz="2000" dirty="0" smtClean="0"/>
          </a:p>
          <a:p>
            <a:pPr marL="0" indent="0" algn="just">
              <a:buNone/>
            </a:pPr>
            <a:r>
              <a:rPr lang="en-US" sz="2000" dirty="0"/>
              <a:t> </a:t>
            </a:r>
            <a:r>
              <a:rPr lang="en-US" sz="2000" dirty="0" smtClean="0"/>
              <a:t>     </a:t>
            </a:r>
            <a:r>
              <a:rPr lang="en-US" sz="2000" dirty="0" err="1" smtClean="0"/>
              <a:t>physicall</a:t>
            </a:r>
            <a:r>
              <a:rPr lang="en-US" sz="2000" dirty="0" smtClean="0"/>
              <a:t>   challenged  and those </a:t>
            </a:r>
            <a:r>
              <a:rPr lang="nl-NL" sz="2000" dirty="0" smtClean="0"/>
              <a:t>without </a:t>
            </a:r>
            <a:r>
              <a:rPr lang="nl-NL" sz="2000" dirty="0" err="1"/>
              <a:t>an</a:t>
            </a:r>
            <a:r>
              <a:rPr lang="nl-NL" sz="2000" dirty="0"/>
              <a:t> Internet </a:t>
            </a:r>
            <a:r>
              <a:rPr lang="nl-NL" sz="2000" dirty="0" err="1"/>
              <a:t>connection</a:t>
            </a:r>
            <a:r>
              <a:rPr lang="nl-NL" sz="2000" dirty="0" smtClean="0"/>
              <a:t>. </a:t>
            </a:r>
          </a:p>
          <a:p>
            <a:pPr marL="0" indent="0" algn="just">
              <a:buNone/>
            </a:pPr>
            <a:endParaRPr lang="nl-NL" sz="2000" dirty="0"/>
          </a:p>
          <a:p>
            <a:r>
              <a:rPr lang="nl-NL" sz="2000" dirty="0"/>
              <a:t>Entrepreneurs’ </a:t>
            </a:r>
            <a:r>
              <a:rPr lang="nl-NL" sz="2000" dirty="0" err="1"/>
              <a:t>perceptions</a:t>
            </a:r>
            <a:r>
              <a:rPr lang="nl-NL" sz="2000" dirty="0"/>
              <a:t> of </a:t>
            </a:r>
            <a:r>
              <a:rPr lang="nl-NL" sz="2000" dirty="0" err="1"/>
              <a:t>accessibility</a:t>
            </a:r>
            <a:r>
              <a:rPr lang="nl-NL" sz="2000" dirty="0"/>
              <a:t> or </a:t>
            </a:r>
            <a:r>
              <a:rPr lang="nl-NL" sz="2000" dirty="0" err="1"/>
              <a:t>lack</a:t>
            </a:r>
            <a:endParaRPr lang="nl-NL" sz="2000" dirty="0"/>
          </a:p>
          <a:p>
            <a:pPr marL="0" indent="0">
              <a:buNone/>
            </a:pPr>
            <a:r>
              <a:rPr lang="en-US" sz="2000" dirty="0"/>
              <a:t> </a:t>
            </a:r>
            <a:r>
              <a:rPr lang="en-US" sz="2000" dirty="0" smtClean="0"/>
              <a:t>    thereof </a:t>
            </a:r>
            <a:r>
              <a:rPr lang="en-US" sz="2000" dirty="0"/>
              <a:t>tended to </a:t>
            </a:r>
            <a:r>
              <a:rPr lang="en-US" sz="2000" dirty="0" err="1"/>
              <a:t>centre</a:t>
            </a:r>
            <a:r>
              <a:rPr lang="en-US" sz="2000" dirty="0"/>
              <a:t> around </a:t>
            </a:r>
            <a:r>
              <a:rPr lang="en-US" sz="2000" dirty="0">
                <a:solidFill>
                  <a:srgbClr val="FF0000"/>
                </a:solidFill>
              </a:rPr>
              <a:t>cash </a:t>
            </a:r>
            <a:r>
              <a:rPr lang="en-US" sz="2000" dirty="0" smtClean="0">
                <a:solidFill>
                  <a:srgbClr val="FF0000"/>
                </a:solidFill>
              </a:rPr>
              <a:t>withdrawals</a:t>
            </a:r>
            <a:r>
              <a:rPr lang="en-US" sz="2000" dirty="0" smtClean="0"/>
              <a:t> </a:t>
            </a:r>
            <a:r>
              <a:rPr lang="en-US" sz="2000" dirty="0"/>
              <a:t>and </a:t>
            </a:r>
            <a:r>
              <a:rPr lang="en-US" sz="2000" dirty="0">
                <a:solidFill>
                  <a:srgbClr val="FF0000"/>
                </a:solidFill>
              </a:rPr>
              <a:t>deposits</a:t>
            </a:r>
            <a:r>
              <a:rPr lang="en-US" sz="2000" dirty="0" smtClean="0"/>
              <a:t>.</a:t>
            </a:r>
          </a:p>
          <a:p>
            <a:pPr marL="0" indent="0">
              <a:buNone/>
            </a:pPr>
            <a:r>
              <a:rPr lang="en-US" sz="2000" dirty="0"/>
              <a:t> </a:t>
            </a:r>
            <a:r>
              <a:rPr lang="en-US" sz="2000" dirty="0" smtClean="0"/>
              <a:t>    (Opening and closing time of bank branches)</a:t>
            </a:r>
          </a:p>
          <a:p>
            <a:r>
              <a:rPr lang="en-US" sz="2000" dirty="0" smtClean="0">
                <a:sym typeface="Wingdings" pitchFamily="2" charset="2"/>
              </a:rPr>
              <a:t></a:t>
            </a:r>
            <a:r>
              <a:rPr lang="en-US" sz="2000" dirty="0"/>
              <a:t>The number of branches has been in decline since the </a:t>
            </a:r>
            <a:r>
              <a:rPr lang="en-US" sz="2000" dirty="0" smtClean="0"/>
              <a:t>1990s.  </a:t>
            </a:r>
          </a:p>
          <a:p>
            <a:pPr marL="0" indent="0">
              <a:buNone/>
            </a:pPr>
            <a:r>
              <a:rPr lang="en-US" sz="2000" dirty="0" smtClean="0"/>
              <a:t>         This trend continued </a:t>
            </a:r>
            <a:r>
              <a:rPr lang="en-US" sz="2000" dirty="0"/>
              <a:t>during 2006–2010, with the number of bank  </a:t>
            </a:r>
            <a:r>
              <a:rPr lang="en-US" sz="2000" dirty="0" smtClean="0"/>
              <a:t>   branches </a:t>
            </a:r>
            <a:r>
              <a:rPr lang="en-US" sz="2000" dirty="0"/>
              <a:t>falling (by an </a:t>
            </a:r>
            <a:r>
              <a:rPr lang="en-US" sz="2000" dirty="0" smtClean="0"/>
              <a:t>average 2</a:t>
            </a:r>
            <a:r>
              <a:rPr lang="en-US" sz="2000" dirty="0"/>
              <a:t>% per year) to under 3,000 by mid-2010. </a:t>
            </a:r>
            <a:endParaRPr lang="en-GB"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2479B7-F90B-4DD7-A0CE-769AC89961DE}" type="slidenum">
              <a:rPr lang="nl-NL">
                <a:solidFill>
                  <a:srgbClr val="003876"/>
                </a:solidFill>
              </a:rPr>
              <a:pPr eaLnBrk="1" hangingPunct="1"/>
              <a:t>19</a:t>
            </a:fld>
            <a:endParaRPr lang="nl-NL">
              <a:solidFill>
                <a:srgbClr val="003876"/>
              </a:solidFill>
            </a:endParaRPr>
          </a:p>
        </p:txBody>
      </p:sp>
      <p:sp>
        <p:nvSpPr>
          <p:cNvPr id="31748" name="Rectangle 3"/>
          <p:cNvSpPr>
            <a:spLocks noGrp="1" noChangeArrowheads="1"/>
          </p:cNvSpPr>
          <p:nvPr>
            <p:ph type="title"/>
          </p:nvPr>
        </p:nvSpPr>
        <p:spPr/>
        <p:txBody>
          <a:bodyPr/>
          <a:lstStyle/>
          <a:p>
            <a:pPr eaLnBrk="1" hangingPunct="1"/>
            <a:r>
              <a:rPr lang="nl-NL" dirty="0" err="1"/>
              <a:t>Results</a:t>
            </a:r>
            <a:r>
              <a:rPr lang="nl-NL" dirty="0"/>
              <a:t> </a:t>
            </a:r>
            <a:r>
              <a:rPr lang="nl-NL" dirty="0" smtClean="0"/>
              <a:t>(3)</a:t>
            </a:r>
            <a:r>
              <a:rPr lang="nl-NL" dirty="0"/>
              <a:t/>
            </a:r>
            <a:br>
              <a:rPr lang="nl-NL" dirty="0"/>
            </a:br>
            <a:endParaRPr lang="en-GB" dirty="0" smtClean="0"/>
          </a:p>
        </p:txBody>
      </p:sp>
      <p:sp>
        <p:nvSpPr>
          <p:cNvPr id="31749" name="Rectangle 4"/>
          <p:cNvSpPr>
            <a:spLocks noGrp="1" noChangeArrowheads="1"/>
          </p:cNvSpPr>
          <p:nvPr>
            <p:ph type="body" idx="1"/>
          </p:nvPr>
        </p:nvSpPr>
        <p:spPr/>
        <p:txBody>
          <a:bodyPr/>
          <a:lstStyle/>
          <a:p>
            <a:pPr marL="0" indent="0">
              <a:buNone/>
            </a:pPr>
            <a:r>
              <a:rPr lang="en-US" sz="2400" dirty="0"/>
              <a:t>Offsetting the decline in bank branches</a:t>
            </a:r>
          </a:p>
          <a:p>
            <a:pPr marL="0" indent="0">
              <a:buNone/>
            </a:pPr>
            <a:r>
              <a:rPr lang="en-US" sz="2400" dirty="0" smtClean="0">
                <a:sym typeface="Wingdings" pitchFamily="2" charset="2"/>
              </a:rPr>
              <a:t></a:t>
            </a:r>
            <a:r>
              <a:rPr lang="en-US" sz="2400" dirty="0" smtClean="0"/>
              <a:t>between </a:t>
            </a:r>
            <a:r>
              <a:rPr lang="en-US" sz="2400" dirty="0"/>
              <a:t>2006 and 2009 was the growth of the number of cash points, POS </a:t>
            </a:r>
            <a:r>
              <a:rPr lang="en-US" sz="2400" dirty="0" smtClean="0"/>
              <a:t>terminals and </a:t>
            </a:r>
            <a:r>
              <a:rPr lang="en-US" sz="2400" dirty="0"/>
              <a:t>cash acceptance machines (CAM). </a:t>
            </a:r>
            <a:endParaRPr lang="en-US" sz="2400" dirty="0" smtClean="0"/>
          </a:p>
          <a:p>
            <a:pPr marL="0" indent="0">
              <a:buNone/>
            </a:pPr>
            <a:r>
              <a:rPr lang="en-US" sz="2400" dirty="0"/>
              <a:t> </a:t>
            </a:r>
            <a:r>
              <a:rPr lang="en-US" sz="2400" dirty="0" smtClean="0"/>
              <a:t> </a:t>
            </a:r>
          </a:p>
          <a:p>
            <a:pPr marL="0" indent="0">
              <a:buNone/>
            </a:pPr>
            <a:r>
              <a:rPr lang="en-US" sz="2400" dirty="0" smtClean="0">
                <a:sym typeface="Wingdings" pitchFamily="2" charset="2"/>
              </a:rPr>
              <a:t></a:t>
            </a:r>
            <a:r>
              <a:rPr lang="en-US" sz="2400" dirty="0" smtClean="0"/>
              <a:t>Thus </a:t>
            </a:r>
            <a:r>
              <a:rPr lang="en-US" sz="2400" dirty="0"/>
              <a:t>the number of locations where </a:t>
            </a:r>
            <a:r>
              <a:rPr lang="en-US" sz="2400" dirty="0" smtClean="0"/>
              <a:t>bank customers </a:t>
            </a:r>
            <a:r>
              <a:rPr lang="en-US" sz="2400" dirty="0"/>
              <a:t>may </a:t>
            </a:r>
            <a:r>
              <a:rPr lang="en-US" sz="2400" dirty="0" smtClean="0"/>
              <a:t> withdraw </a:t>
            </a:r>
            <a:r>
              <a:rPr lang="en-US" sz="2400" dirty="0"/>
              <a:t>cash increased between 2006 and 2010. </a:t>
            </a:r>
            <a:endParaRPr lang="en-GB" sz="2400" dirty="0"/>
          </a:p>
          <a:p>
            <a:pPr eaLnBrk="1" hangingPunct="1"/>
            <a:endParaRPr lang="en-GB" sz="2400" dirty="0" smtClean="0"/>
          </a:p>
          <a:p>
            <a:pPr lvl="1" eaLnBrk="1" hangingPunct="1"/>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7" name="Rectangle 5"/>
          <p:cNvSpPr>
            <a:spLocks noChangeArrowheads="1"/>
          </p:cNvSpPr>
          <p:nvPr/>
        </p:nvSpPr>
        <p:spPr bwMode="auto">
          <a:xfrm>
            <a:off x="755650" y="1482725"/>
            <a:ext cx="8066088" cy="577850"/>
          </a:xfrm>
          <a:prstGeom prst="rect">
            <a:avLst/>
          </a:prstGeom>
          <a:gradFill rotWithShape="0">
            <a:gsLst>
              <a:gs pos="0">
                <a:srgbClr val="FF00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003876"/>
              </a:buClr>
            </a:pPr>
            <a:endParaRPr lang="nl-NL" sz="2200" i="1">
              <a:solidFill>
                <a:srgbClr val="003876"/>
              </a:solidFill>
            </a:endParaRPr>
          </a:p>
        </p:txBody>
      </p:sp>
      <p:sp>
        <p:nvSpPr>
          <p:cNvPr id="428035" name="Rectangle 3"/>
          <p:cNvSpPr>
            <a:spLocks noGrp="1" noChangeArrowheads="1"/>
          </p:cNvSpPr>
          <p:nvPr>
            <p:ph type="title"/>
          </p:nvPr>
        </p:nvSpPr>
        <p:spPr/>
        <p:txBody>
          <a:bodyPr/>
          <a:lstStyle/>
          <a:p>
            <a:r>
              <a:rPr lang="en-GB" dirty="0"/>
              <a:t>Outline</a:t>
            </a:r>
          </a:p>
        </p:txBody>
      </p:sp>
      <p:sp>
        <p:nvSpPr>
          <p:cNvPr id="428036" name="Rectangle 4"/>
          <p:cNvSpPr>
            <a:spLocks noGrp="1" noChangeArrowheads="1"/>
          </p:cNvSpPr>
          <p:nvPr>
            <p:ph type="body" idx="1"/>
          </p:nvPr>
        </p:nvSpPr>
        <p:spPr>
          <a:xfrm>
            <a:off x="735013" y="1484313"/>
            <a:ext cx="8229600" cy="4641850"/>
          </a:xfrm>
        </p:spPr>
        <p:txBody>
          <a:bodyPr/>
          <a:lstStyle/>
          <a:p>
            <a:r>
              <a:rPr lang="en-US" sz="2000" b="1" dirty="0"/>
              <a:t>National Forum on the Payment </a:t>
            </a:r>
            <a:r>
              <a:rPr lang="en-US" sz="2000" b="1" dirty="0" smtClean="0"/>
              <a:t>System (NL and PT)</a:t>
            </a:r>
          </a:p>
          <a:p>
            <a:pPr marL="0" indent="0">
              <a:buNone/>
            </a:pPr>
            <a:endParaRPr lang="en-GB" sz="2400" dirty="0" smtClean="0"/>
          </a:p>
          <a:p>
            <a:r>
              <a:rPr lang="nl-NL" sz="2000" b="1" dirty="0" smtClean="0"/>
              <a:t>Set-up </a:t>
            </a:r>
            <a:r>
              <a:rPr lang="nl-NL" sz="2000" b="1" dirty="0" err="1"/>
              <a:t>and</a:t>
            </a:r>
            <a:r>
              <a:rPr lang="nl-NL" sz="2000" b="1" dirty="0"/>
              <a:t> </a:t>
            </a:r>
            <a:r>
              <a:rPr lang="nl-NL" sz="2000" b="1" dirty="0" smtClean="0"/>
              <a:t>procedures</a:t>
            </a:r>
          </a:p>
          <a:p>
            <a:endParaRPr lang="nl-NL" sz="2000" b="1" dirty="0" smtClean="0"/>
          </a:p>
          <a:p>
            <a:r>
              <a:rPr lang="en-US" sz="2000" b="1" dirty="0"/>
              <a:t>Working Group on Availability and </a:t>
            </a:r>
            <a:r>
              <a:rPr lang="en-US" sz="2000" b="1" dirty="0" smtClean="0"/>
              <a:t>Accessibility</a:t>
            </a:r>
          </a:p>
          <a:p>
            <a:endParaRPr lang="en-US" sz="2000" b="1" dirty="0"/>
          </a:p>
          <a:p>
            <a:r>
              <a:rPr lang="nl-NL" sz="2000" b="1" dirty="0"/>
              <a:t>Accessibility Monitor </a:t>
            </a:r>
            <a:r>
              <a:rPr lang="nl-NL" sz="2000" b="1" dirty="0" smtClean="0"/>
              <a:t>2010 (Netherlands)</a:t>
            </a:r>
          </a:p>
          <a:p>
            <a:endParaRPr lang="nl-NL" sz="2000" b="1" dirty="0" smtClean="0"/>
          </a:p>
          <a:p>
            <a:r>
              <a:rPr lang="nl-NL" sz="2000" b="1" dirty="0" smtClean="0"/>
              <a:t>Surveys on SEPA awareness (Portugal)</a:t>
            </a:r>
          </a:p>
          <a:p>
            <a:pPr marL="0" indent="0">
              <a:buNone/>
            </a:pPr>
            <a:endParaRPr lang="nl-NL" sz="2000" b="1" dirty="0" smtClean="0"/>
          </a:p>
          <a:p>
            <a:r>
              <a:rPr lang="nl-NL" sz="2000" b="1" dirty="0" err="1" smtClean="0"/>
              <a:t>Final</a:t>
            </a:r>
            <a:r>
              <a:rPr lang="nl-NL" sz="2000" b="1" dirty="0" smtClean="0"/>
              <a:t> </a:t>
            </a:r>
            <a:r>
              <a:rPr lang="nl-NL" sz="2000" b="1" dirty="0" err="1" smtClean="0"/>
              <a:t>remarks</a:t>
            </a:r>
            <a:endParaRPr lang="en-US" sz="2000" dirty="0"/>
          </a:p>
          <a:p>
            <a:pPr lvl="5"/>
            <a:endParaRPr lang="en-US" sz="2000" dirty="0"/>
          </a:p>
        </p:txBody>
      </p:sp>
    </p:spTree>
    <p:extLst>
      <p:ext uri="{BB962C8B-B14F-4D97-AF65-F5344CB8AC3E}">
        <p14:creationId xmlns:p14="http://schemas.microsoft.com/office/powerpoint/2010/main" val="36628489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8037"/>
                                        </p:tgtEl>
                                        <p:attrNameLst>
                                          <p:attrName>style.visibility</p:attrName>
                                        </p:attrNameLst>
                                      </p:cBhvr>
                                      <p:to>
                                        <p:strVal val="visible"/>
                                      </p:to>
                                    </p:set>
                                    <p:anim calcmode="lin" valueType="num">
                                      <p:cBhvr additive="base">
                                        <p:cTn id="7" dur="500" fill="hold"/>
                                        <p:tgtEl>
                                          <p:spTgt spid="428037"/>
                                        </p:tgtEl>
                                        <p:attrNameLst>
                                          <p:attrName>ppt_x</p:attrName>
                                        </p:attrNameLst>
                                      </p:cBhvr>
                                      <p:tavLst>
                                        <p:tav tm="0">
                                          <p:val>
                                            <p:strVal val="1+#ppt_w/2"/>
                                          </p:val>
                                        </p:tav>
                                        <p:tav tm="100000">
                                          <p:val>
                                            <p:strVal val="#ppt_x"/>
                                          </p:val>
                                        </p:tav>
                                      </p:tavLst>
                                    </p:anim>
                                    <p:anim calcmode="lin" valueType="num">
                                      <p:cBhvr additive="base">
                                        <p:cTn id="8" dur="500" fill="hold"/>
                                        <p:tgtEl>
                                          <p:spTgt spid="428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FDFAFD-9D17-43B0-9E18-EC5233DDE33D}" type="slidenum">
              <a:rPr lang="nl-NL">
                <a:solidFill>
                  <a:srgbClr val="003876"/>
                </a:solidFill>
              </a:rPr>
              <a:pPr eaLnBrk="1" hangingPunct="1"/>
              <a:t>20</a:t>
            </a:fld>
            <a:endParaRPr lang="nl-NL">
              <a:solidFill>
                <a:srgbClr val="003876"/>
              </a:solidFill>
            </a:endParaRPr>
          </a:p>
        </p:txBody>
      </p:sp>
      <p:sp>
        <p:nvSpPr>
          <p:cNvPr id="32771" name="Rectangle 2"/>
          <p:cNvSpPr>
            <a:spLocks noGrp="1" noChangeArrowheads="1"/>
          </p:cNvSpPr>
          <p:nvPr>
            <p:ph type="title"/>
          </p:nvPr>
        </p:nvSpPr>
        <p:spPr/>
        <p:txBody>
          <a:bodyPr/>
          <a:lstStyle/>
          <a:p>
            <a:pPr eaLnBrk="1" hangingPunct="1"/>
            <a:r>
              <a:rPr lang="nl-NL" sz="3200" dirty="0" err="1" smtClean="0"/>
              <a:t>Conclusions</a:t>
            </a:r>
            <a:endParaRPr lang="nl-NL" sz="3200" dirty="0" smtClean="0"/>
          </a:p>
        </p:txBody>
      </p:sp>
      <p:sp>
        <p:nvSpPr>
          <p:cNvPr id="32772" name="Rectangle 3"/>
          <p:cNvSpPr>
            <a:spLocks noGrp="1" noChangeArrowheads="1"/>
          </p:cNvSpPr>
          <p:nvPr>
            <p:ph type="body" sz="half" idx="1"/>
          </p:nvPr>
        </p:nvSpPr>
        <p:spPr>
          <a:xfrm>
            <a:off x="457200" y="1600200"/>
            <a:ext cx="7499350" cy="4525963"/>
          </a:xfrm>
        </p:spPr>
        <p:txBody>
          <a:bodyPr/>
          <a:lstStyle/>
          <a:p>
            <a:pPr marL="533400" indent="-533400" eaLnBrk="1" hangingPunct="1">
              <a:buFontTx/>
              <a:buNone/>
            </a:pPr>
            <a:r>
              <a:rPr lang="nl-NL" sz="2000" smtClean="0"/>
              <a:t>      </a:t>
            </a:r>
            <a:endParaRPr lang="nl-NL" sz="1800" smtClean="0"/>
          </a:p>
        </p:txBody>
      </p:sp>
      <p:sp>
        <p:nvSpPr>
          <p:cNvPr id="32773" name="Text Box 4"/>
          <p:cNvSpPr txBox="1">
            <a:spLocks noChangeArrowheads="1"/>
          </p:cNvSpPr>
          <p:nvPr/>
        </p:nvSpPr>
        <p:spPr bwMode="auto">
          <a:xfrm>
            <a:off x="323850" y="1341438"/>
            <a:ext cx="8569325"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GB" sz="2800" b="1">
              <a:solidFill>
                <a:srgbClr val="000066"/>
              </a:solidFill>
            </a:endParaRPr>
          </a:p>
          <a:p>
            <a:pPr eaLnBrk="1" hangingPunct="1">
              <a:spcBef>
                <a:spcPct val="50000"/>
              </a:spcBef>
              <a:buFontTx/>
              <a:buChar char="•"/>
            </a:pPr>
            <a:endParaRPr lang="en-GB" sz="2200">
              <a:solidFill>
                <a:srgbClr val="000066"/>
              </a:solidFill>
            </a:endParaRPr>
          </a:p>
          <a:p>
            <a:pPr eaLnBrk="1" hangingPunct="1">
              <a:spcBef>
                <a:spcPct val="50000"/>
              </a:spcBef>
            </a:pPr>
            <a:r>
              <a:rPr lang="en-GB" sz="2200">
                <a:solidFill>
                  <a:srgbClr val="000066"/>
                </a:solidFill>
              </a:rPr>
              <a:t>		</a:t>
            </a:r>
            <a:endParaRPr lang="en-GB" sz="2200">
              <a:solidFill>
                <a:srgbClr val="FF9900"/>
              </a:solidFill>
            </a:endParaRPr>
          </a:p>
        </p:txBody>
      </p:sp>
      <p:sp>
        <p:nvSpPr>
          <p:cNvPr id="32774" name="Text Box 6"/>
          <p:cNvSpPr txBox="1">
            <a:spLocks noChangeArrowheads="1"/>
          </p:cNvSpPr>
          <p:nvPr/>
        </p:nvSpPr>
        <p:spPr bwMode="auto">
          <a:xfrm>
            <a:off x="468313" y="1773238"/>
            <a:ext cx="8280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buFont typeface="Arial" pitchFamily="34" charset="0"/>
              <a:buChar char="•"/>
            </a:pPr>
            <a:r>
              <a:rPr lang="en-US" sz="2000" dirty="0">
                <a:solidFill>
                  <a:srgbClr val="003876"/>
                </a:solidFill>
              </a:rPr>
              <a:t>The number of bank branches is continuing on its declining trend, </a:t>
            </a:r>
            <a:r>
              <a:rPr lang="en-US" sz="2000" dirty="0" smtClean="0">
                <a:solidFill>
                  <a:srgbClr val="003876"/>
                </a:solidFill>
              </a:rPr>
              <a:t>while electronic </a:t>
            </a:r>
            <a:r>
              <a:rPr lang="en-US" sz="2000" dirty="0">
                <a:solidFill>
                  <a:srgbClr val="003876"/>
                </a:solidFill>
              </a:rPr>
              <a:t>means of payment are increasingly used, at points of sale or over </a:t>
            </a:r>
            <a:r>
              <a:rPr lang="en-US" sz="2000" dirty="0" smtClean="0">
                <a:solidFill>
                  <a:srgbClr val="003876"/>
                </a:solidFill>
              </a:rPr>
              <a:t>the Internet.</a:t>
            </a:r>
          </a:p>
          <a:p>
            <a:endParaRPr lang="en-US" sz="2000" dirty="0">
              <a:solidFill>
                <a:srgbClr val="003876"/>
              </a:solidFill>
            </a:endParaRPr>
          </a:p>
          <a:p>
            <a:pPr marL="342900" indent="-342900">
              <a:buFont typeface="Arial" pitchFamily="34" charset="0"/>
              <a:buChar char="•"/>
            </a:pPr>
            <a:r>
              <a:rPr lang="en-US" sz="2000" dirty="0" smtClean="0">
                <a:solidFill>
                  <a:srgbClr val="003876"/>
                </a:solidFill>
              </a:rPr>
              <a:t>Almost </a:t>
            </a:r>
            <a:r>
              <a:rPr lang="en-US" sz="2000" dirty="0">
                <a:solidFill>
                  <a:srgbClr val="003876"/>
                </a:solidFill>
              </a:rPr>
              <a:t>more than 99% of the Dutch population continue to live within</a:t>
            </a:r>
          </a:p>
          <a:p>
            <a:r>
              <a:rPr lang="en-US" sz="2000" dirty="0" smtClean="0">
                <a:solidFill>
                  <a:srgbClr val="003876"/>
                </a:solidFill>
              </a:rPr>
              <a:t>     a </a:t>
            </a:r>
            <a:r>
              <a:rPr lang="en-US" sz="2000" dirty="0">
                <a:solidFill>
                  <a:srgbClr val="003876"/>
                </a:solidFill>
              </a:rPr>
              <a:t>five km range from a physical payment service facility.</a:t>
            </a:r>
            <a:r>
              <a:rPr lang="en-GB" sz="2000" b="1" dirty="0" smtClean="0">
                <a:solidFill>
                  <a:srgbClr val="003876"/>
                </a:solidFill>
              </a:rPr>
              <a:t> …    </a:t>
            </a:r>
          </a:p>
          <a:p>
            <a:endParaRPr lang="en-GB" sz="2000" b="1" dirty="0">
              <a:solidFill>
                <a:srgbClr val="003876"/>
              </a:solidFill>
            </a:endParaRPr>
          </a:p>
          <a:p>
            <a:pPr marL="342900" indent="-342900">
              <a:buFont typeface="Arial" pitchFamily="34" charset="0"/>
              <a:buChar char="•"/>
            </a:pPr>
            <a:r>
              <a:rPr lang="en-US" sz="2000" dirty="0" smtClean="0">
                <a:solidFill>
                  <a:srgbClr val="003876"/>
                </a:solidFill>
              </a:rPr>
              <a:t>The continued </a:t>
            </a:r>
            <a:r>
              <a:rPr lang="en-US" sz="2000" dirty="0">
                <a:solidFill>
                  <a:srgbClr val="003876"/>
                </a:solidFill>
              </a:rPr>
              <a:t>good overall accessibility of payment services for both </a:t>
            </a:r>
            <a:r>
              <a:rPr lang="en-US" sz="2000" dirty="0" smtClean="0">
                <a:solidFill>
                  <a:srgbClr val="003876"/>
                </a:solidFill>
              </a:rPr>
              <a:t>consumers and </a:t>
            </a:r>
            <a:r>
              <a:rPr lang="en-US" sz="2000" dirty="0">
                <a:solidFill>
                  <a:srgbClr val="003876"/>
                </a:solidFill>
              </a:rPr>
              <a:t>entrepreneurs is due in part to banks’ active commitment on this </a:t>
            </a:r>
            <a:r>
              <a:rPr lang="en-US" sz="2000" dirty="0" smtClean="0">
                <a:solidFill>
                  <a:srgbClr val="003876"/>
                </a:solidFill>
              </a:rPr>
              <a:t>score and the role DNB takes as a catalyst!!.</a:t>
            </a:r>
            <a:endParaRPr lang="en-GB" sz="2000" b="1" dirty="0">
              <a:solidFill>
                <a:srgbClr val="00387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Conclusions</a:t>
            </a:r>
            <a:r>
              <a:rPr lang="nl-NL" dirty="0" smtClean="0"/>
              <a:t> (2)</a:t>
            </a:r>
            <a:endParaRPr lang="nl-NL" dirty="0"/>
          </a:p>
        </p:txBody>
      </p:sp>
      <p:sp>
        <p:nvSpPr>
          <p:cNvPr id="6" name="Tijdelijke aanduiding voor inhoud 5"/>
          <p:cNvSpPr>
            <a:spLocks noGrp="1"/>
          </p:cNvSpPr>
          <p:nvPr>
            <p:ph idx="1"/>
          </p:nvPr>
        </p:nvSpPr>
        <p:spPr/>
        <p:txBody>
          <a:bodyPr/>
          <a:lstStyle/>
          <a:p>
            <a:r>
              <a:rPr lang="en-US" dirty="0"/>
              <a:t>According to consumers, continued attention should be paid to vulnerable </a:t>
            </a:r>
            <a:r>
              <a:rPr lang="en-US" dirty="0" smtClean="0"/>
              <a:t>social groups</a:t>
            </a:r>
            <a:r>
              <a:rPr lang="en-US" dirty="0"/>
              <a:t>, </a:t>
            </a:r>
            <a:endParaRPr lang="en-US" dirty="0" smtClean="0"/>
          </a:p>
          <a:p>
            <a:pPr marL="0" indent="0">
              <a:buNone/>
            </a:pPr>
            <a:r>
              <a:rPr lang="en-US" dirty="0"/>
              <a:t> </a:t>
            </a:r>
            <a:r>
              <a:rPr lang="en-US" dirty="0" smtClean="0"/>
              <a:t>   such </a:t>
            </a:r>
            <a:r>
              <a:rPr lang="en-US" dirty="0"/>
              <a:t>as </a:t>
            </a:r>
            <a:r>
              <a:rPr lang="en-US" dirty="0" smtClean="0">
                <a:sym typeface="Wingdings" pitchFamily="2" charset="2"/>
              </a:rPr>
              <a:t></a:t>
            </a:r>
            <a:r>
              <a:rPr lang="en-US" dirty="0" smtClean="0">
                <a:solidFill>
                  <a:srgbClr val="FF0000"/>
                </a:solidFill>
              </a:rPr>
              <a:t>seniors</a:t>
            </a:r>
            <a:r>
              <a:rPr lang="en-US" dirty="0"/>
              <a:t>, </a:t>
            </a:r>
            <a:endParaRPr lang="en-US" dirty="0" smtClean="0"/>
          </a:p>
          <a:p>
            <a:pPr marL="0" indent="0">
              <a:buNone/>
            </a:pPr>
            <a:r>
              <a:rPr lang="en-US" dirty="0"/>
              <a:t>	</a:t>
            </a:r>
            <a:r>
              <a:rPr lang="en-US" dirty="0" smtClean="0"/>
              <a:t>        </a:t>
            </a:r>
            <a:r>
              <a:rPr lang="en-US" dirty="0" smtClean="0">
                <a:sym typeface="Wingdings" pitchFamily="2" charset="2"/>
              </a:rPr>
              <a:t></a:t>
            </a:r>
            <a:r>
              <a:rPr lang="en-US" dirty="0" smtClean="0">
                <a:solidFill>
                  <a:srgbClr val="FF0000"/>
                </a:solidFill>
              </a:rPr>
              <a:t>the </a:t>
            </a:r>
            <a:r>
              <a:rPr lang="en-US" dirty="0">
                <a:solidFill>
                  <a:srgbClr val="FF0000"/>
                </a:solidFill>
              </a:rPr>
              <a:t>physically </a:t>
            </a:r>
            <a:r>
              <a:rPr lang="en-US" dirty="0" smtClean="0">
                <a:solidFill>
                  <a:srgbClr val="FF0000"/>
                </a:solidFill>
              </a:rPr>
              <a:t>challenged</a:t>
            </a:r>
            <a:r>
              <a:rPr lang="en-US" dirty="0" smtClean="0"/>
              <a:t>, </a:t>
            </a:r>
          </a:p>
          <a:p>
            <a:pPr marL="0" indent="0">
              <a:buNone/>
            </a:pPr>
            <a:r>
              <a:rPr lang="en-US" dirty="0"/>
              <a:t> </a:t>
            </a:r>
            <a:r>
              <a:rPr lang="en-US" dirty="0" smtClean="0"/>
              <a:t>                 </a:t>
            </a:r>
            <a:r>
              <a:rPr lang="en-US" dirty="0" smtClean="0">
                <a:sym typeface="Wingdings" pitchFamily="2" charset="2"/>
              </a:rPr>
              <a:t></a:t>
            </a:r>
            <a:r>
              <a:rPr lang="en-US" dirty="0" smtClean="0">
                <a:solidFill>
                  <a:srgbClr val="FF0000"/>
                </a:solidFill>
              </a:rPr>
              <a:t>and </a:t>
            </a:r>
            <a:r>
              <a:rPr lang="en-US" dirty="0">
                <a:solidFill>
                  <a:srgbClr val="FF0000"/>
                </a:solidFill>
              </a:rPr>
              <a:t>those without an </a:t>
            </a:r>
            <a:r>
              <a:rPr lang="en-US" dirty="0" smtClean="0">
                <a:solidFill>
                  <a:srgbClr val="FF0000"/>
                </a:solidFill>
              </a:rPr>
              <a:t>internet</a:t>
            </a:r>
            <a:endParaRPr lang="en-US" dirty="0">
              <a:solidFill>
                <a:srgbClr val="FF0000"/>
              </a:solidFill>
            </a:endParaRPr>
          </a:p>
          <a:p>
            <a:r>
              <a:rPr lang="en-US" dirty="0" smtClean="0"/>
              <a:t>Entrepreneurs</a:t>
            </a:r>
            <a:r>
              <a:rPr lang="en-US" dirty="0"/>
              <a:t>’ perceptions of accessibility or lack thereof tended </a:t>
            </a:r>
            <a:r>
              <a:rPr lang="en-US" dirty="0" smtClean="0"/>
              <a:t>to concentrate </a:t>
            </a:r>
            <a:r>
              <a:rPr lang="en-US" dirty="0"/>
              <a:t>on cash withdrawals and deposits.</a:t>
            </a:r>
            <a:endParaRPr lang="nl-NL" dirty="0"/>
          </a:p>
        </p:txBody>
      </p:sp>
      <p:sp>
        <p:nvSpPr>
          <p:cNvPr id="5" name="Tijdelijke aanduiding voor dianummer 4"/>
          <p:cNvSpPr>
            <a:spLocks noGrp="1"/>
          </p:cNvSpPr>
          <p:nvPr>
            <p:ph type="sldNum" sz="quarter" idx="4294967295"/>
          </p:nvPr>
        </p:nvSpPr>
        <p:spPr>
          <a:xfrm>
            <a:off x="827088" y="6237288"/>
            <a:ext cx="1774825" cy="476250"/>
          </a:xfrm>
        </p:spPr>
        <p:txBody>
          <a:bodyPr/>
          <a:lstStyle/>
          <a:p>
            <a:pPr>
              <a:defRPr/>
            </a:pPr>
            <a:fld id="{6C7ED7D8-BD8B-4864-A1C8-BA518213EA35}" type="slidenum">
              <a:rPr lang="nl-NL" smtClean="0"/>
              <a:pPr>
                <a:defRPr/>
              </a:pPr>
              <a:t>21</a:t>
            </a:fld>
            <a:endParaRPr lang="nl-NL"/>
          </a:p>
        </p:txBody>
      </p:sp>
    </p:spTree>
    <p:extLst>
      <p:ext uri="{BB962C8B-B14F-4D97-AF65-F5344CB8AC3E}">
        <p14:creationId xmlns:p14="http://schemas.microsoft.com/office/powerpoint/2010/main" val="240151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FINAL REMARKS</a:t>
            </a:r>
            <a:endParaRPr lang="nl-NL" dirty="0"/>
          </a:p>
        </p:txBody>
      </p:sp>
      <p:sp>
        <p:nvSpPr>
          <p:cNvPr id="3" name="Tijdelijke aanduiding voor inhoud 2"/>
          <p:cNvSpPr>
            <a:spLocks noGrp="1"/>
          </p:cNvSpPr>
          <p:nvPr>
            <p:ph idx="1"/>
          </p:nvPr>
        </p:nvSpPr>
        <p:spPr>
          <a:xfrm>
            <a:off x="457200" y="1600201"/>
            <a:ext cx="8229600" cy="3701007"/>
          </a:xfrm>
        </p:spPr>
        <p:txBody>
          <a:bodyPr/>
          <a:lstStyle/>
          <a:p>
            <a:pPr marL="0" indent="0">
              <a:buNone/>
            </a:pPr>
            <a:r>
              <a:rPr lang="en-US" sz="2400" dirty="0" smtClean="0"/>
              <a:t>Authorities </a:t>
            </a:r>
            <a:r>
              <a:rPr lang="en-US" sz="2400" dirty="0"/>
              <a:t>set the direction by creating basic conditions, </a:t>
            </a:r>
            <a:r>
              <a:rPr lang="en-US" sz="2400" dirty="0" err="1"/>
              <a:t>organising</a:t>
            </a:r>
            <a:r>
              <a:rPr lang="en-US" sz="2400" dirty="0"/>
              <a:t> social dialogue, </a:t>
            </a:r>
            <a:r>
              <a:rPr lang="en-US" sz="2400" dirty="0" smtClean="0"/>
              <a:t>providing information and tools, imposing </a:t>
            </a:r>
            <a:r>
              <a:rPr lang="en-US" sz="2400" dirty="0"/>
              <a:t>security requirements, updating legal </a:t>
            </a:r>
            <a:r>
              <a:rPr lang="en-US" sz="2400" dirty="0" smtClean="0"/>
              <a:t>framework</a:t>
            </a:r>
          </a:p>
          <a:p>
            <a:pPr marL="0" indent="0">
              <a:buNone/>
            </a:pPr>
            <a:r>
              <a:rPr lang="en-US" sz="2400" dirty="0" smtClean="0"/>
              <a:t> </a:t>
            </a:r>
          </a:p>
          <a:p>
            <a:pPr marL="0" indent="0">
              <a:buNone/>
            </a:pPr>
            <a:r>
              <a:rPr lang="en-US" sz="2400" dirty="0"/>
              <a:t>Retail banking and payments have high social relevance. Without stakeholder involvement it is not easy to play the designated role of an authority.   </a:t>
            </a:r>
          </a:p>
          <a:p>
            <a:pPr marL="0" indent="0">
              <a:buNone/>
            </a:pPr>
            <a:endParaRPr lang="en-US" dirty="0"/>
          </a:p>
          <a:p>
            <a:endParaRPr lang="nl-NL" dirty="0"/>
          </a:p>
          <a:p>
            <a:pPr marL="0" indent="0">
              <a:buNone/>
            </a:pPr>
            <a:endParaRPr lang="en-US" dirty="0"/>
          </a:p>
          <a:p>
            <a:pPr marL="0" indent="0">
              <a:buNone/>
            </a:pPr>
            <a:r>
              <a:rPr lang="nl-NL" dirty="0" smtClean="0"/>
              <a:t>		</a:t>
            </a:r>
          </a:p>
          <a:p>
            <a:pPr marL="0" indent="0">
              <a:buNone/>
            </a:pPr>
            <a:r>
              <a:rPr lang="nl-NL" dirty="0"/>
              <a:t>	</a:t>
            </a:r>
            <a:r>
              <a:rPr lang="nl-NL" dirty="0" smtClean="0"/>
              <a:t>		</a:t>
            </a:r>
            <a:r>
              <a:rPr lang="nl-NL" dirty="0"/>
              <a:t>	</a:t>
            </a:r>
            <a:r>
              <a:rPr lang="nl-NL" dirty="0" smtClean="0"/>
              <a:t>		</a:t>
            </a:r>
          </a:p>
          <a:p>
            <a:pPr marL="0" indent="0">
              <a:buNone/>
            </a:pPr>
            <a:r>
              <a:rPr lang="nl-NL" dirty="0"/>
              <a:t>	</a:t>
            </a:r>
            <a:r>
              <a:rPr lang="nl-NL" dirty="0" smtClean="0"/>
              <a:t>		</a:t>
            </a:r>
            <a:endParaRPr lang="nl-NL" altLang="zh-TW" sz="3200" b="1" dirty="0" smtClean="0">
              <a:solidFill>
                <a:srgbClr val="FF0000"/>
              </a:solidFill>
            </a:endParaRPr>
          </a:p>
          <a:p>
            <a:pPr marL="0" indent="0">
              <a:buNone/>
            </a:pPr>
            <a:r>
              <a:rPr lang="nl-NL" sz="3200" b="1" dirty="0">
                <a:solidFill>
                  <a:srgbClr val="FF0000"/>
                </a:solidFill>
              </a:rPr>
              <a:t> </a:t>
            </a:r>
            <a:r>
              <a:rPr lang="nl-NL" sz="3200" b="1" dirty="0" smtClean="0">
                <a:solidFill>
                  <a:srgbClr val="FF0000"/>
                </a:solidFill>
              </a:rPr>
              <a:t>                        </a:t>
            </a:r>
            <a:r>
              <a:rPr lang="nl-NL" sz="3200" b="1" dirty="0" err="1"/>
              <a:t>Thank</a:t>
            </a:r>
            <a:r>
              <a:rPr lang="nl-NL" sz="3200" b="1" dirty="0"/>
              <a:t> </a:t>
            </a:r>
            <a:r>
              <a:rPr lang="nl-NL" sz="3200" b="1" dirty="0" err="1"/>
              <a:t>you</a:t>
            </a:r>
            <a:r>
              <a:rPr lang="nl-NL" sz="3200" b="1" dirty="0" smtClean="0"/>
              <a:t>!</a:t>
            </a:r>
          </a:p>
          <a:p>
            <a:pPr marL="0" indent="0">
              <a:buNone/>
            </a:pPr>
            <a:r>
              <a:rPr lang="nl-NL" dirty="0"/>
              <a:t>	</a:t>
            </a:r>
            <a:r>
              <a:rPr lang="nl-NL" dirty="0" smtClean="0"/>
              <a:t>		</a:t>
            </a:r>
            <a:endParaRPr lang="nl-NL" sz="4800" dirty="0">
              <a:solidFill>
                <a:srgbClr val="FF0000"/>
              </a:solidFill>
            </a:endParaRPr>
          </a:p>
        </p:txBody>
      </p:sp>
      <p:sp>
        <p:nvSpPr>
          <p:cNvPr id="4" name="Tijdelijke aanduiding voor dianummer 3"/>
          <p:cNvSpPr>
            <a:spLocks noGrp="1"/>
          </p:cNvSpPr>
          <p:nvPr>
            <p:ph type="sldNum" sz="quarter" idx="4294967295"/>
          </p:nvPr>
        </p:nvSpPr>
        <p:spPr>
          <a:xfrm>
            <a:off x="827088" y="6237288"/>
            <a:ext cx="1774825" cy="476250"/>
          </a:xfrm>
        </p:spPr>
        <p:txBody>
          <a:bodyPr/>
          <a:lstStyle/>
          <a:p>
            <a:pPr>
              <a:defRPr/>
            </a:pPr>
            <a:fld id="{29037384-E4F6-4261-811E-E79CFDA78A29}" type="slidenum">
              <a:rPr lang="nl-NL" smtClean="0"/>
              <a:pPr>
                <a:defRPr/>
              </a:pPr>
              <a:t>22</a:t>
            </a:fld>
            <a:endParaRPr lang="nl-NL"/>
          </a:p>
        </p:txBody>
      </p:sp>
    </p:spTree>
    <p:extLst>
      <p:ext uri="{BB962C8B-B14F-4D97-AF65-F5344CB8AC3E}">
        <p14:creationId xmlns:p14="http://schemas.microsoft.com/office/powerpoint/2010/main" val="4269753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1" name="Rectangle 5"/>
          <p:cNvSpPr>
            <a:spLocks noGrp="1" noChangeArrowheads="1"/>
          </p:cNvSpPr>
          <p:nvPr>
            <p:ph type="ctrTitle"/>
          </p:nvPr>
        </p:nvSpPr>
        <p:spPr>
          <a:xfrm>
            <a:off x="684213" y="549275"/>
            <a:ext cx="7772400" cy="1470025"/>
          </a:xfrm>
        </p:spPr>
        <p:txBody>
          <a:bodyPr/>
          <a:lstStyle/>
          <a:p>
            <a:r>
              <a:rPr lang="nl-NL" sz="4400"/>
              <a:t>Any questions?</a:t>
            </a:r>
            <a:endParaRPr lang="en-GB" sz="4400"/>
          </a:p>
        </p:txBody>
      </p:sp>
      <p:pic>
        <p:nvPicPr>
          <p:cNvPr id="4" name="Picture 3" descr="questions.jpg"/>
          <p:cNvPicPr>
            <a:picLocks noChangeAspect="1"/>
          </p:cNvPicPr>
          <p:nvPr/>
        </p:nvPicPr>
        <p:blipFill>
          <a:blip r:embed="rId2" cstate="print"/>
          <a:stretch>
            <a:fillRect/>
          </a:stretch>
        </p:blipFill>
        <p:spPr>
          <a:xfrm>
            <a:off x="1143000" y="1872208"/>
            <a:ext cx="6858000" cy="3573016"/>
          </a:xfrm>
          <a:prstGeom prst="rect">
            <a:avLst/>
          </a:prstGeom>
        </p:spPr>
      </p:pic>
    </p:spTree>
    <p:extLst>
      <p:ext uri="{BB962C8B-B14F-4D97-AF65-F5344CB8AC3E}">
        <p14:creationId xmlns:p14="http://schemas.microsoft.com/office/powerpoint/2010/main" val="355028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942" y="116632"/>
            <a:ext cx="8229600" cy="1143000"/>
          </a:xfrm>
        </p:spPr>
        <p:txBody>
          <a:bodyPr/>
          <a:lstStyle/>
          <a:p>
            <a:r>
              <a:rPr lang="en-US" sz="2000" dirty="0" smtClean="0"/>
              <a:t>Setting </a:t>
            </a:r>
            <a:r>
              <a:rPr lang="en-US" sz="2000" dirty="0"/>
              <a:t>the direction in retail payment </a:t>
            </a:r>
            <a:r>
              <a:rPr lang="en-US" sz="2000" dirty="0" smtClean="0"/>
              <a:t/>
            </a:r>
            <a:br>
              <a:rPr lang="en-US" sz="2000" dirty="0" smtClean="0"/>
            </a:br>
            <a:r>
              <a:rPr lang="en-US" sz="2000" dirty="0" smtClean="0"/>
              <a:t>needs facilitating a </a:t>
            </a:r>
            <a:r>
              <a:rPr lang="en-US" sz="2000" dirty="0"/>
              <a:t>social dialogue between </a:t>
            </a:r>
            <a:r>
              <a:rPr lang="en-US" sz="2000" dirty="0" smtClean="0"/>
              <a:t>stakeholders</a:t>
            </a:r>
            <a:endParaRPr lang="nl-NL" sz="2000" dirty="0"/>
          </a:p>
        </p:txBody>
      </p:sp>
      <p:sp>
        <p:nvSpPr>
          <p:cNvPr id="3" name="Tijdelijke aanduiding voor inhoud 2"/>
          <p:cNvSpPr>
            <a:spLocks noGrp="1"/>
          </p:cNvSpPr>
          <p:nvPr>
            <p:ph idx="1"/>
          </p:nvPr>
        </p:nvSpPr>
        <p:spPr/>
        <p:txBody>
          <a:bodyPr/>
          <a:lstStyle/>
          <a:p>
            <a:pPr marL="0" indent="0">
              <a:buNone/>
            </a:pPr>
            <a:r>
              <a:rPr lang="nl-NL" dirty="0" err="1" smtClean="0"/>
              <a:t>Provide</a:t>
            </a:r>
            <a:r>
              <a:rPr lang="nl-NL" dirty="0" smtClean="0"/>
              <a:t> information </a:t>
            </a:r>
            <a:r>
              <a:rPr lang="nl-NL" dirty="0" err="1" smtClean="0"/>
              <a:t>and</a:t>
            </a:r>
            <a:r>
              <a:rPr lang="nl-NL" dirty="0" smtClean="0"/>
              <a:t> tools</a:t>
            </a:r>
            <a:endParaRPr lang="nl-NL" dirty="0"/>
          </a:p>
        </p:txBody>
      </p:sp>
      <p:sp>
        <p:nvSpPr>
          <p:cNvPr id="4" name="Tijdelijke aanduiding voor dianummer 3"/>
          <p:cNvSpPr>
            <a:spLocks noGrp="1"/>
          </p:cNvSpPr>
          <p:nvPr>
            <p:ph type="sldNum" sz="quarter" idx="4294967295"/>
          </p:nvPr>
        </p:nvSpPr>
        <p:spPr>
          <a:xfrm>
            <a:off x="827088" y="6237288"/>
            <a:ext cx="1774825" cy="476250"/>
          </a:xfrm>
        </p:spPr>
        <p:txBody>
          <a:bodyPr/>
          <a:lstStyle/>
          <a:p>
            <a:pPr>
              <a:defRPr/>
            </a:pPr>
            <a:fld id="{29037384-E4F6-4261-811E-E79CFDA78A29}" type="slidenum">
              <a:rPr lang="nl-NL" smtClean="0"/>
              <a:pPr>
                <a:defRPr/>
              </a:pPr>
              <a:t>3</a:t>
            </a:fld>
            <a:endParaRPr lang="nl-N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5159">
            <a:off x="830276" y="2376122"/>
            <a:ext cx="1953289" cy="313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780928"/>
            <a:ext cx="30518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924944"/>
            <a:ext cx="228533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97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WHAT ROLE CAN AUTHORITIES PLAY? </a:t>
            </a:r>
            <a:endParaRPr lang="nl-NL" sz="3200" dirty="0"/>
          </a:p>
        </p:txBody>
      </p:sp>
      <p:sp>
        <p:nvSpPr>
          <p:cNvPr id="3" name="Tijdelijke aanduiding voor inhoud 2"/>
          <p:cNvSpPr>
            <a:spLocks noGrp="1"/>
          </p:cNvSpPr>
          <p:nvPr>
            <p:ph idx="1"/>
          </p:nvPr>
        </p:nvSpPr>
        <p:spPr>
          <a:xfrm>
            <a:off x="590872" y="1124744"/>
            <a:ext cx="8229600" cy="4392488"/>
          </a:xfrm>
        </p:spPr>
        <p:txBody>
          <a:bodyPr/>
          <a:lstStyle/>
          <a:p>
            <a:pPr marL="0" indent="0">
              <a:buNone/>
            </a:pPr>
            <a:r>
              <a:rPr lang="en-US" dirty="0" smtClean="0"/>
              <a:t>Monitor </a:t>
            </a:r>
            <a:r>
              <a:rPr lang="en-US" dirty="0"/>
              <a:t>market developments, provide analyses, including payment statistics, act as </a:t>
            </a:r>
            <a:r>
              <a:rPr lang="en-US" dirty="0" smtClean="0"/>
              <a:t>catalyst, </a:t>
            </a:r>
            <a:endParaRPr lang="nl-NL" dirty="0"/>
          </a:p>
          <a:p>
            <a:pPr marL="0" indent="0">
              <a:buNone/>
            </a:pPr>
            <a:r>
              <a:rPr lang="en-US" dirty="0"/>
              <a:t>Facilitate a social dialogue between stakeholders to: </a:t>
            </a:r>
            <a:endParaRPr lang="nl-NL" dirty="0"/>
          </a:p>
          <a:p>
            <a:pPr marL="0" indent="0">
              <a:buNone/>
            </a:pPr>
            <a:r>
              <a:rPr lang="en-US" dirty="0" smtClean="0"/>
              <a:t>	develop </a:t>
            </a:r>
            <a:r>
              <a:rPr lang="en-US" dirty="0"/>
              <a:t>a payments strategy and set work </a:t>
            </a:r>
            <a:r>
              <a:rPr lang="en-US" dirty="0" smtClean="0"/>
              <a:t>	priorities – e.g. SEPA migration</a:t>
            </a:r>
          </a:p>
          <a:p>
            <a:pPr marL="0" indent="0">
              <a:buNone/>
            </a:pPr>
            <a:r>
              <a:rPr lang="en-US" dirty="0" smtClean="0"/>
              <a:t>	identify </a:t>
            </a:r>
            <a:r>
              <a:rPr lang="en-US" dirty="0" err="1"/>
              <a:t>harmonisation</a:t>
            </a:r>
            <a:r>
              <a:rPr lang="en-US" dirty="0"/>
              <a:t> and </a:t>
            </a:r>
            <a:r>
              <a:rPr lang="en-US" dirty="0" err="1"/>
              <a:t>standardisation</a:t>
            </a:r>
            <a:r>
              <a:rPr lang="en-US" dirty="0"/>
              <a:t> </a:t>
            </a:r>
            <a:r>
              <a:rPr lang="en-US" dirty="0" smtClean="0"/>
              <a:t>	needs</a:t>
            </a:r>
          </a:p>
          <a:p>
            <a:pPr marL="0" indent="0">
              <a:buNone/>
            </a:pPr>
            <a:r>
              <a:rPr lang="en-US" dirty="0" smtClean="0"/>
              <a:t>	set </a:t>
            </a:r>
            <a:r>
              <a:rPr lang="en-US" dirty="0"/>
              <a:t>business requirements for specific </a:t>
            </a:r>
            <a:r>
              <a:rPr lang="en-US" dirty="0" smtClean="0"/>
              <a:t>	payment </a:t>
            </a:r>
            <a:r>
              <a:rPr lang="en-US" dirty="0"/>
              <a:t>instruments </a:t>
            </a:r>
          </a:p>
          <a:p>
            <a:endParaRPr lang="nl-NL" dirty="0"/>
          </a:p>
          <a:p>
            <a:pPr marL="0" indent="0">
              <a:buNone/>
            </a:pPr>
            <a:r>
              <a:rPr lang="en-US" dirty="0" smtClean="0"/>
              <a:t> </a:t>
            </a:r>
            <a:endParaRPr lang="en-US" dirty="0"/>
          </a:p>
          <a:p>
            <a:endParaRPr lang="nl-NL" dirty="0"/>
          </a:p>
          <a:p>
            <a:endParaRPr lang="en-US" b="1" dirty="0"/>
          </a:p>
          <a:p>
            <a:endParaRPr lang="nl-NL" dirty="0"/>
          </a:p>
          <a:p>
            <a:endParaRPr lang="en-US" dirty="0"/>
          </a:p>
          <a:p>
            <a:endParaRPr lang="en-US" dirty="0"/>
          </a:p>
          <a:p>
            <a:endParaRPr lang="nl-NL" dirty="0"/>
          </a:p>
        </p:txBody>
      </p:sp>
      <p:sp>
        <p:nvSpPr>
          <p:cNvPr id="4" name="Tijdelijke aanduiding voor dianummer 3"/>
          <p:cNvSpPr>
            <a:spLocks noGrp="1"/>
          </p:cNvSpPr>
          <p:nvPr>
            <p:ph type="sldNum" sz="quarter" idx="4294967295"/>
          </p:nvPr>
        </p:nvSpPr>
        <p:spPr>
          <a:xfrm>
            <a:off x="827088" y="6237288"/>
            <a:ext cx="1774825" cy="476250"/>
          </a:xfrm>
        </p:spPr>
        <p:txBody>
          <a:bodyPr/>
          <a:lstStyle/>
          <a:p>
            <a:pPr>
              <a:defRPr/>
            </a:pPr>
            <a:fld id="{29037384-E4F6-4261-811E-E79CFDA78A29}" type="slidenum">
              <a:rPr lang="nl-NL" smtClean="0"/>
              <a:pPr>
                <a:defRPr/>
              </a:pPr>
              <a:t>4</a:t>
            </a:fld>
            <a:endParaRPr lang="nl-NL"/>
          </a:p>
        </p:txBody>
      </p:sp>
      <p:sp>
        <p:nvSpPr>
          <p:cNvPr id="5" name="5-puntige ster 4"/>
          <p:cNvSpPr/>
          <p:nvPr/>
        </p:nvSpPr>
        <p:spPr>
          <a:xfrm>
            <a:off x="611560" y="3310136"/>
            <a:ext cx="914400" cy="3348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5-puntige ster 5"/>
          <p:cNvSpPr/>
          <p:nvPr/>
        </p:nvSpPr>
        <p:spPr>
          <a:xfrm>
            <a:off x="611560" y="4221088"/>
            <a:ext cx="91440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5-puntige ster 6"/>
          <p:cNvSpPr/>
          <p:nvPr/>
        </p:nvSpPr>
        <p:spPr>
          <a:xfrm>
            <a:off x="554905" y="5144616"/>
            <a:ext cx="9144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61553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96C8FC-DE4C-4C56-B9A9-1CFF79018B15}" type="slidenum">
              <a:rPr lang="nl-NL">
                <a:solidFill>
                  <a:srgbClr val="003876"/>
                </a:solidFill>
              </a:rPr>
              <a:pPr eaLnBrk="1" hangingPunct="1"/>
              <a:t>5</a:t>
            </a:fld>
            <a:endParaRPr lang="nl-NL">
              <a:solidFill>
                <a:srgbClr val="003876"/>
              </a:solidFill>
            </a:endParaRPr>
          </a:p>
        </p:txBody>
      </p:sp>
      <p:sp>
        <p:nvSpPr>
          <p:cNvPr id="4099" name="Rectangle 2"/>
          <p:cNvSpPr>
            <a:spLocks noGrp="1" noChangeArrowheads="1"/>
          </p:cNvSpPr>
          <p:nvPr>
            <p:ph type="title"/>
          </p:nvPr>
        </p:nvSpPr>
        <p:spPr/>
        <p:txBody>
          <a:bodyPr/>
          <a:lstStyle/>
          <a:p>
            <a:r>
              <a:rPr lang="en-US" sz="3200" dirty="0"/>
              <a:t>National Forum on the Payment System</a:t>
            </a:r>
          </a:p>
        </p:txBody>
      </p:sp>
      <p:sp>
        <p:nvSpPr>
          <p:cNvPr id="4100" name="Rectangle 3"/>
          <p:cNvSpPr>
            <a:spLocks noGrp="1" noChangeArrowheads="1"/>
          </p:cNvSpPr>
          <p:nvPr>
            <p:ph type="body" idx="1"/>
          </p:nvPr>
        </p:nvSpPr>
        <p:spPr>
          <a:xfrm>
            <a:off x="755650" y="1557338"/>
            <a:ext cx="7850188" cy="4525962"/>
          </a:xfrm>
        </p:spPr>
        <p:txBody>
          <a:bodyPr/>
          <a:lstStyle/>
          <a:p>
            <a:r>
              <a:rPr lang="en-US" sz="1800" dirty="0" smtClean="0"/>
              <a:t>The </a:t>
            </a:r>
            <a:r>
              <a:rPr lang="en-US" sz="1800" dirty="0"/>
              <a:t>National Forum on the Payment System </a:t>
            </a:r>
            <a:r>
              <a:rPr lang="en-US" sz="1800" dirty="0" smtClean="0"/>
              <a:t>in the Netherlands was </a:t>
            </a:r>
            <a:r>
              <a:rPr lang="en-US" sz="1800" dirty="0"/>
              <a:t>set up by the Minister of Finance in 2002 to promote the social efficiency of the Dutch payments system. </a:t>
            </a:r>
            <a:endParaRPr lang="en-US" sz="1800" dirty="0" smtClean="0"/>
          </a:p>
          <a:p>
            <a:endParaRPr lang="en-US" sz="1800" dirty="0"/>
          </a:p>
          <a:p>
            <a:r>
              <a:rPr lang="en-US" sz="1800" dirty="0" smtClean="0"/>
              <a:t>broadly </a:t>
            </a:r>
            <a:r>
              <a:rPr lang="en-US" sz="1800" dirty="0"/>
              <a:t>based, the Forum represents </a:t>
            </a:r>
            <a:endParaRPr lang="en-US" sz="1800" dirty="0" smtClean="0"/>
          </a:p>
          <a:p>
            <a:pPr marL="0" indent="0">
              <a:buNone/>
            </a:pPr>
            <a:r>
              <a:rPr lang="en-US" sz="1800" dirty="0" smtClean="0">
                <a:sym typeface="Wingdings" pitchFamily="2" charset="2"/>
              </a:rPr>
              <a:t>	</a:t>
            </a:r>
            <a:r>
              <a:rPr lang="en-US" sz="1800" dirty="0" smtClean="0"/>
              <a:t>both </a:t>
            </a:r>
            <a:r>
              <a:rPr lang="en-US" sz="1800" dirty="0"/>
              <a:t>the providers and the users of payment systems, </a:t>
            </a:r>
            <a:endParaRPr lang="en-US" sz="1800" dirty="0" smtClean="0"/>
          </a:p>
          <a:p>
            <a:pPr marL="0" indent="0">
              <a:buNone/>
            </a:pPr>
            <a:r>
              <a:rPr lang="en-US" sz="1800" dirty="0"/>
              <a:t>	</a:t>
            </a:r>
            <a:r>
              <a:rPr lang="en-US" sz="1800" dirty="0" smtClean="0"/>
              <a:t>   including </a:t>
            </a:r>
            <a:r>
              <a:rPr lang="en-US" sz="1800" dirty="0"/>
              <a:t>retailers’ and banks’ </a:t>
            </a:r>
            <a:endParaRPr lang="en-US" sz="1800" dirty="0" smtClean="0"/>
          </a:p>
          <a:p>
            <a:pPr marL="0" indent="0">
              <a:buNone/>
            </a:pPr>
            <a:r>
              <a:rPr lang="en-US" sz="1800" dirty="0"/>
              <a:t>	 </a:t>
            </a:r>
            <a:r>
              <a:rPr lang="en-US" sz="1800" dirty="0" smtClean="0"/>
              <a:t>  umbrella </a:t>
            </a:r>
            <a:r>
              <a:rPr lang="en-US" sz="1800" dirty="0" err="1" smtClean="0"/>
              <a:t>organisations</a:t>
            </a:r>
            <a:r>
              <a:rPr lang="en-US" sz="1800" dirty="0" smtClean="0"/>
              <a:t> like; </a:t>
            </a:r>
            <a:r>
              <a:rPr lang="en-US" sz="1800" dirty="0"/>
              <a:t>the consumer interest association </a:t>
            </a:r>
            <a:r>
              <a:rPr lang="en-US" sz="1800" dirty="0" smtClean="0"/>
              <a:t>	   disabled </a:t>
            </a:r>
            <a:r>
              <a:rPr lang="en-US" sz="1800" dirty="0"/>
              <a:t>people’s </a:t>
            </a:r>
            <a:r>
              <a:rPr lang="en-US" sz="1800" dirty="0" err="1" smtClean="0"/>
              <a:t>organisations</a:t>
            </a:r>
            <a:r>
              <a:rPr lang="en-US" sz="1800" dirty="0" smtClean="0"/>
              <a:t>, organization for senior citizens</a:t>
            </a:r>
            <a:endParaRPr lang="en-US" sz="1800" dirty="0"/>
          </a:p>
          <a:p>
            <a:r>
              <a:rPr lang="en-US" sz="1800" dirty="0"/>
              <a:t>The </a:t>
            </a:r>
            <a:r>
              <a:rPr lang="en-US" sz="1800" dirty="0" smtClean="0"/>
              <a:t>Forum holds </a:t>
            </a:r>
            <a:r>
              <a:rPr lang="en-US" sz="1800" dirty="0"/>
              <a:t>regular consultations </a:t>
            </a:r>
            <a:r>
              <a:rPr lang="en-US" sz="1800" dirty="0" smtClean="0"/>
              <a:t>on:</a:t>
            </a:r>
          </a:p>
          <a:p>
            <a:pPr marL="0" indent="0">
              <a:buNone/>
            </a:pPr>
            <a:r>
              <a:rPr lang="en-US" sz="1800" dirty="0" smtClean="0">
                <a:sym typeface="Wingdings" pitchFamily="2" charset="2"/>
              </a:rPr>
              <a:t>	</a:t>
            </a:r>
            <a:r>
              <a:rPr lang="en-US" sz="1800" dirty="0" smtClean="0"/>
              <a:t> </a:t>
            </a:r>
            <a:r>
              <a:rPr lang="en-US" sz="1800" dirty="0"/>
              <a:t>the social implications of developments in payment systems. </a:t>
            </a:r>
            <a:endParaRPr lang="en-US" sz="1800" dirty="0" smtClean="0"/>
          </a:p>
          <a:p>
            <a:pPr marL="0" indent="0">
              <a:buNone/>
            </a:pPr>
            <a:r>
              <a:rPr lang="en-US" sz="1800" dirty="0" smtClean="0">
                <a:sym typeface="Wingdings" pitchFamily="2" charset="2"/>
              </a:rPr>
              <a:t>	</a:t>
            </a:r>
            <a:r>
              <a:rPr lang="en-US" sz="1800" dirty="0" smtClean="0"/>
              <a:t>Its </a:t>
            </a:r>
            <a:r>
              <a:rPr lang="en-US" sz="1800" dirty="0"/>
              <a:t>key focus is to </a:t>
            </a:r>
            <a:r>
              <a:rPr lang="en-US" sz="1800" dirty="0" smtClean="0"/>
              <a:t>establish:</a:t>
            </a:r>
          </a:p>
          <a:p>
            <a:pPr marL="0" indent="0">
              <a:buNone/>
            </a:pPr>
            <a:r>
              <a:rPr lang="en-US" sz="1800" dirty="0"/>
              <a:t> </a:t>
            </a:r>
            <a:r>
              <a:rPr lang="en-US" sz="1800" dirty="0" smtClean="0"/>
              <a:t>                 </a:t>
            </a:r>
            <a:r>
              <a:rPr lang="en-US" sz="1800" dirty="0"/>
              <a:t>how the payments system can be run more efficiently </a:t>
            </a:r>
            <a:endParaRPr lang="en-US" sz="1800" dirty="0" smtClean="0"/>
          </a:p>
          <a:p>
            <a:pPr marL="0" indent="0">
              <a:buNone/>
            </a:pPr>
            <a:r>
              <a:rPr lang="en-US" sz="1800" dirty="0"/>
              <a:t> </a:t>
            </a:r>
            <a:r>
              <a:rPr lang="en-US" sz="1800" dirty="0" smtClean="0"/>
              <a:t>                 for </a:t>
            </a:r>
            <a:r>
              <a:rPr lang="en-US" sz="1800" dirty="0"/>
              <a:t>consumers, businesses and banks alike </a:t>
            </a:r>
            <a:r>
              <a:rPr lang="en-US" sz="1800" dirty="0" smtClean="0"/>
              <a:t>–</a:t>
            </a:r>
            <a:r>
              <a:rPr lang="en-GB" sz="1800" b="1" dirty="0" smtClean="0"/>
              <a:t>	</a:t>
            </a:r>
          </a:p>
          <a:p>
            <a:pPr eaLnBrk="1" hangingPunct="1">
              <a:buFontTx/>
              <a:buNone/>
            </a:pPr>
            <a:endParaRPr lang="en-GB" sz="3600" dirty="0" smtClean="0"/>
          </a:p>
          <a:p>
            <a:pPr eaLnBrk="1" hangingPunct="1"/>
            <a:endParaRPr lang="en-GB" dirty="0" smtClean="0"/>
          </a:p>
          <a:p>
            <a:pPr eaLnBrk="1" hangingPunct="1">
              <a:buFontTx/>
              <a:buNone/>
            </a:pPr>
            <a:endParaRPr lang="en-GB" dirty="0" smtClean="0"/>
          </a:p>
          <a:p>
            <a:pPr lvl="2" eaLnBrk="1" hangingPunct="1">
              <a:buFontTx/>
              <a:buNone/>
            </a:pPr>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88358A-2CFB-44F6-BE64-EADA85FC9178}" type="slidenum">
              <a:rPr lang="nl-NL">
                <a:solidFill>
                  <a:srgbClr val="003876"/>
                </a:solidFill>
              </a:rPr>
              <a:pPr eaLnBrk="1" hangingPunct="1"/>
              <a:t>6</a:t>
            </a:fld>
            <a:endParaRPr lang="nl-NL">
              <a:solidFill>
                <a:srgbClr val="003876"/>
              </a:solidFill>
            </a:endParaRPr>
          </a:p>
        </p:txBody>
      </p:sp>
      <p:sp>
        <p:nvSpPr>
          <p:cNvPr id="5123" name="Rectangle 2"/>
          <p:cNvSpPr>
            <a:spLocks noGrp="1" noChangeArrowheads="1"/>
          </p:cNvSpPr>
          <p:nvPr>
            <p:ph type="title"/>
          </p:nvPr>
        </p:nvSpPr>
        <p:spPr/>
        <p:txBody>
          <a:bodyPr/>
          <a:lstStyle/>
          <a:p>
            <a:r>
              <a:rPr lang="nl-NL" sz="3200" dirty="0"/>
              <a:t>Set-up </a:t>
            </a:r>
            <a:r>
              <a:rPr lang="nl-NL" sz="3200" dirty="0" err="1"/>
              <a:t>and</a:t>
            </a:r>
            <a:r>
              <a:rPr lang="nl-NL" sz="3200" dirty="0"/>
              <a:t> procedures</a:t>
            </a:r>
          </a:p>
        </p:txBody>
      </p:sp>
      <p:sp>
        <p:nvSpPr>
          <p:cNvPr id="5124" name="Rectangle 3"/>
          <p:cNvSpPr>
            <a:spLocks noGrp="1" noChangeArrowheads="1"/>
          </p:cNvSpPr>
          <p:nvPr>
            <p:ph type="body" idx="1"/>
          </p:nvPr>
        </p:nvSpPr>
        <p:spPr>
          <a:xfrm>
            <a:off x="755650" y="1557338"/>
            <a:ext cx="7850188" cy="4525962"/>
          </a:xfrm>
        </p:spPr>
        <p:txBody>
          <a:bodyPr/>
          <a:lstStyle/>
          <a:p>
            <a:pPr eaLnBrk="1" hangingPunct="1"/>
            <a:r>
              <a:rPr lang="en-US" sz="1800" dirty="0" smtClean="0"/>
              <a:t>The </a:t>
            </a:r>
            <a:r>
              <a:rPr lang="en-US" sz="1800" dirty="0"/>
              <a:t>National Forum </a:t>
            </a:r>
            <a:r>
              <a:rPr lang="en-US" sz="1800" dirty="0" smtClean="0"/>
              <a:t>meets </a:t>
            </a:r>
            <a:r>
              <a:rPr lang="en-US" sz="1800" dirty="0"/>
              <a:t>twice a year. </a:t>
            </a:r>
            <a:endParaRPr lang="en-US" sz="1800" dirty="0" smtClean="0"/>
          </a:p>
          <a:p>
            <a:endParaRPr lang="en-US" sz="1800" dirty="0" smtClean="0"/>
          </a:p>
          <a:p>
            <a:pPr marL="0" indent="0">
              <a:buNone/>
            </a:pPr>
            <a:r>
              <a:rPr lang="en-US" sz="1800" dirty="0" smtClean="0">
                <a:sym typeface="Wingdings" pitchFamily="2" charset="2"/>
              </a:rPr>
              <a:t></a:t>
            </a:r>
            <a:r>
              <a:rPr lang="en-US" sz="1800" dirty="0" smtClean="0"/>
              <a:t>Its </a:t>
            </a:r>
            <a:r>
              <a:rPr lang="en-US" sz="1800" dirty="0"/>
              <a:t>participants represent payment providers and customers. </a:t>
            </a:r>
            <a:endParaRPr lang="en-US" sz="1800" dirty="0" smtClean="0"/>
          </a:p>
          <a:p>
            <a:pPr marL="0" indent="0">
              <a:buNone/>
            </a:pPr>
            <a:endParaRPr lang="en-US" sz="1800" dirty="0" smtClean="0"/>
          </a:p>
          <a:p>
            <a:pPr marL="0" indent="0">
              <a:buNone/>
            </a:pPr>
            <a:r>
              <a:rPr lang="en-US" sz="1800" dirty="0" smtClean="0">
                <a:sym typeface="Wingdings" pitchFamily="2" charset="2"/>
              </a:rPr>
              <a:t></a:t>
            </a:r>
            <a:r>
              <a:rPr lang="en-US" sz="1800" dirty="0" smtClean="0"/>
              <a:t>The </a:t>
            </a:r>
            <a:r>
              <a:rPr lang="en-US" sz="1800" dirty="0"/>
              <a:t>Forum also has three </a:t>
            </a:r>
            <a:r>
              <a:rPr lang="en-US" sz="1800" dirty="0" smtClean="0"/>
              <a:t>observers;  </a:t>
            </a:r>
          </a:p>
          <a:p>
            <a:pPr marL="457200" lvl="1" indent="0">
              <a:buNone/>
            </a:pPr>
            <a:r>
              <a:rPr lang="en-US" sz="1800" dirty="0"/>
              <a:t>	</a:t>
            </a:r>
            <a:r>
              <a:rPr lang="en-US" sz="1800" dirty="0" smtClean="0"/>
              <a:t>Ministry </a:t>
            </a:r>
            <a:r>
              <a:rPr lang="en-US" sz="1800" dirty="0"/>
              <a:t>of Economic Affairs, Agriculture and Innovation</a:t>
            </a:r>
          </a:p>
          <a:p>
            <a:pPr marL="0" indent="0">
              <a:buNone/>
            </a:pPr>
            <a:r>
              <a:rPr lang="en-US" sz="1800" dirty="0" smtClean="0"/>
              <a:t>	Ministry </a:t>
            </a:r>
            <a:r>
              <a:rPr lang="en-US" sz="1800" dirty="0"/>
              <a:t>of Finance</a:t>
            </a:r>
          </a:p>
          <a:p>
            <a:pPr marL="0" indent="0">
              <a:buNone/>
            </a:pPr>
            <a:r>
              <a:rPr lang="en-US" sz="1800" dirty="0" smtClean="0"/>
              <a:t>	</a:t>
            </a:r>
            <a:r>
              <a:rPr lang="en-US" sz="1800" dirty="0" err="1" smtClean="0"/>
              <a:t>Currence</a:t>
            </a:r>
            <a:endParaRPr lang="en-US" sz="1800" dirty="0" smtClean="0"/>
          </a:p>
          <a:p>
            <a:pPr marL="0" indent="0">
              <a:buNone/>
            </a:pPr>
            <a:endParaRPr lang="en-US" sz="1800" dirty="0" smtClean="0"/>
          </a:p>
          <a:p>
            <a:r>
              <a:rPr lang="en-US" sz="1800" dirty="0" smtClean="0"/>
              <a:t>The </a:t>
            </a:r>
            <a:r>
              <a:rPr lang="en-US" sz="1800" dirty="0"/>
              <a:t>Forum is chaired by DNB, which also provides secretarial back-up. </a:t>
            </a:r>
            <a:endParaRPr lang="en-US" sz="1800" dirty="0" smtClean="0"/>
          </a:p>
          <a:p>
            <a:pPr marL="0" indent="0">
              <a:buNone/>
            </a:pPr>
            <a:r>
              <a:rPr lang="en-US" sz="1800" dirty="0" smtClean="0">
                <a:sym typeface="Wingdings" pitchFamily="2" charset="2"/>
              </a:rPr>
              <a:t>	</a:t>
            </a:r>
            <a:r>
              <a:rPr lang="en-US" sz="1800" dirty="0" smtClean="0"/>
              <a:t>In </a:t>
            </a:r>
            <a:r>
              <a:rPr lang="en-US" sz="1800" dirty="0"/>
              <a:t>addition to the core group, the Forum has working groups </a:t>
            </a:r>
            <a:r>
              <a:rPr lang="en-US" sz="1800" dirty="0" smtClean="0"/>
              <a:t>		    focusing </a:t>
            </a:r>
            <a:r>
              <a:rPr lang="en-US" sz="1800" dirty="0"/>
              <a:t>on particular issues and a special consultative </a:t>
            </a:r>
            <a:r>
              <a:rPr lang="en-US" sz="1800" dirty="0" smtClean="0"/>
              <a:t>	 	    platform</a:t>
            </a:r>
            <a:r>
              <a:rPr lang="en-US" sz="1800" dirty="0"/>
              <a:t>.</a:t>
            </a:r>
          </a:p>
          <a:p>
            <a:pPr eaLnBrk="1" hangingPunct="1"/>
            <a:endParaRPr lang="en-GB" sz="1800" dirty="0" smtClean="0"/>
          </a:p>
          <a:p>
            <a:pPr eaLnBrk="1" hangingPunct="1">
              <a:buFontTx/>
              <a:buNone/>
            </a:pPr>
            <a:endParaRPr lang="en-GB" sz="1800" dirty="0" smtClean="0"/>
          </a:p>
          <a:p>
            <a:pPr lvl="2" eaLnBrk="1" hangingPunct="1">
              <a:buFontTx/>
              <a:buNone/>
            </a:pP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Working</a:t>
            </a:r>
            <a:r>
              <a:rPr lang="nl-NL" dirty="0" smtClean="0"/>
              <a:t> </a:t>
            </a:r>
            <a:r>
              <a:rPr lang="nl-NL" dirty="0" err="1" smtClean="0"/>
              <a:t>groups</a:t>
            </a:r>
            <a:r>
              <a:rPr lang="nl-NL" dirty="0" smtClean="0"/>
              <a:t> of the Forum</a:t>
            </a:r>
            <a:endParaRPr lang="nl-NL" dirty="0"/>
          </a:p>
        </p:txBody>
      </p:sp>
      <p:sp>
        <p:nvSpPr>
          <p:cNvPr id="3" name="Tijdelijke aanduiding voor inhoud 2"/>
          <p:cNvSpPr>
            <a:spLocks noGrp="1"/>
          </p:cNvSpPr>
          <p:nvPr>
            <p:ph idx="1"/>
          </p:nvPr>
        </p:nvSpPr>
        <p:spPr/>
        <p:txBody>
          <a:bodyPr/>
          <a:lstStyle/>
          <a:p>
            <a:endParaRPr lang="en-US" dirty="0" smtClean="0"/>
          </a:p>
          <a:p>
            <a:r>
              <a:rPr lang="en-US" dirty="0" smtClean="0"/>
              <a:t>Availability </a:t>
            </a:r>
            <a:r>
              <a:rPr lang="en-US" dirty="0"/>
              <a:t>and </a:t>
            </a:r>
            <a:r>
              <a:rPr lang="en-US" dirty="0" smtClean="0"/>
              <a:t>Accessibility</a:t>
            </a:r>
          </a:p>
          <a:p>
            <a:endParaRPr lang="en-US" dirty="0"/>
          </a:p>
          <a:p>
            <a:r>
              <a:rPr lang="en-US" dirty="0" smtClean="0"/>
              <a:t>Social efficiency</a:t>
            </a:r>
          </a:p>
          <a:p>
            <a:endParaRPr lang="en-US" dirty="0"/>
          </a:p>
          <a:p>
            <a:r>
              <a:rPr lang="en-US" dirty="0" smtClean="0"/>
              <a:t>Security</a:t>
            </a:r>
            <a:endParaRPr lang="nl-NL" dirty="0"/>
          </a:p>
        </p:txBody>
      </p:sp>
      <p:sp>
        <p:nvSpPr>
          <p:cNvPr id="4" name="Tijdelijke aanduiding voor dianummer 3"/>
          <p:cNvSpPr>
            <a:spLocks noGrp="1"/>
          </p:cNvSpPr>
          <p:nvPr>
            <p:ph type="sldNum" sz="quarter" idx="4294967295"/>
          </p:nvPr>
        </p:nvSpPr>
        <p:spPr>
          <a:xfrm>
            <a:off x="827088" y="6237288"/>
            <a:ext cx="1774825" cy="476250"/>
          </a:xfrm>
        </p:spPr>
        <p:txBody>
          <a:bodyPr/>
          <a:lstStyle/>
          <a:p>
            <a:pPr>
              <a:defRPr/>
            </a:pPr>
            <a:fld id="{29037384-E4F6-4261-811E-E79CFDA78A29}" type="slidenum">
              <a:rPr lang="nl-NL" smtClean="0"/>
              <a:pPr>
                <a:defRPr/>
              </a:pPr>
              <a:t>7</a:t>
            </a:fld>
            <a:endParaRPr lang="nl-NL"/>
          </a:p>
        </p:txBody>
      </p:sp>
    </p:spTree>
    <p:extLst>
      <p:ext uri="{BB962C8B-B14F-4D97-AF65-F5344CB8AC3E}">
        <p14:creationId xmlns:p14="http://schemas.microsoft.com/office/powerpoint/2010/main" val="44860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a:xfrm>
            <a:off x="827088" y="6237288"/>
            <a:ext cx="1774825"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74359A-970A-4E3D-AB2E-841637803A07}" type="slidenum">
              <a:rPr lang="nl-NL">
                <a:solidFill>
                  <a:srgbClr val="003876"/>
                </a:solidFill>
              </a:rPr>
              <a:pPr eaLnBrk="1" hangingPunct="1"/>
              <a:t>8</a:t>
            </a:fld>
            <a:endParaRPr lang="nl-NL">
              <a:solidFill>
                <a:srgbClr val="003876"/>
              </a:solidFill>
            </a:endParaRPr>
          </a:p>
        </p:txBody>
      </p:sp>
      <p:sp>
        <p:nvSpPr>
          <p:cNvPr id="6147" name="Rectangle 2"/>
          <p:cNvSpPr>
            <a:spLocks noGrp="1" noChangeArrowheads="1"/>
          </p:cNvSpPr>
          <p:nvPr>
            <p:ph type="title"/>
          </p:nvPr>
        </p:nvSpPr>
        <p:spPr>
          <a:xfrm>
            <a:off x="467544" y="260648"/>
            <a:ext cx="8229600" cy="1143000"/>
          </a:xfrm>
        </p:spPr>
        <p:txBody>
          <a:bodyPr/>
          <a:lstStyle/>
          <a:p>
            <a:r>
              <a:rPr lang="en-US" sz="2000" dirty="0"/>
              <a:t>Working Group on Availability and Accessibility</a:t>
            </a:r>
            <a:br>
              <a:rPr lang="en-US" sz="2000" dirty="0"/>
            </a:br>
            <a:endParaRPr lang="en-US" sz="2000" dirty="0"/>
          </a:p>
        </p:txBody>
      </p:sp>
      <p:sp>
        <p:nvSpPr>
          <p:cNvPr id="6148" name="Rectangle 3"/>
          <p:cNvSpPr>
            <a:spLocks noGrp="1" noChangeArrowheads="1"/>
          </p:cNvSpPr>
          <p:nvPr>
            <p:ph type="body" idx="1"/>
          </p:nvPr>
        </p:nvSpPr>
        <p:spPr>
          <a:xfrm>
            <a:off x="755650" y="1268760"/>
            <a:ext cx="7850188" cy="4814540"/>
          </a:xfrm>
        </p:spPr>
        <p:txBody>
          <a:bodyPr/>
          <a:lstStyle/>
          <a:p>
            <a:pPr marL="533400" indent="-533400" eaLnBrk="1" hangingPunct="1">
              <a:buFontTx/>
              <a:buNone/>
            </a:pPr>
            <a:r>
              <a:rPr lang="en-US" sz="2000" dirty="0"/>
              <a:t>This working group investigates how to safeguard and </a:t>
            </a:r>
            <a:endParaRPr lang="en-US" sz="2000" dirty="0" smtClean="0"/>
          </a:p>
          <a:p>
            <a:pPr marL="533400" indent="-533400" eaLnBrk="1" hangingPunct="1">
              <a:buFontTx/>
              <a:buNone/>
            </a:pPr>
            <a:r>
              <a:rPr lang="en-US" sz="2000" dirty="0" smtClean="0"/>
              <a:t>improve the physical </a:t>
            </a:r>
            <a:r>
              <a:rPr lang="en-US" sz="2000" dirty="0"/>
              <a:t>availability and accessibility </a:t>
            </a:r>
            <a:endParaRPr lang="en-US" sz="2000" dirty="0" smtClean="0"/>
          </a:p>
          <a:p>
            <a:pPr marL="533400" indent="-533400" eaLnBrk="1" hangingPunct="1">
              <a:buFontTx/>
              <a:buNone/>
            </a:pPr>
            <a:r>
              <a:rPr lang="en-US" sz="2000" dirty="0" smtClean="0"/>
              <a:t>of </a:t>
            </a:r>
            <a:r>
              <a:rPr lang="en-US" sz="2000" dirty="0"/>
              <a:t>payments services for consumers and businesses</a:t>
            </a:r>
            <a:r>
              <a:rPr lang="en-US" sz="2000" dirty="0" smtClean="0"/>
              <a:t>.</a:t>
            </a:r>
          </a:p>
          <a:p>
            <a:pPr marL="533400" indent="-533400" eaLnBrk="1" hangingPunct="1">
              <a:buFontTx/>
              <a:buNone/>
            </a:pPr>
            <a:endParaRPr lang="en-US" sz="2000" dirty="0"/>
          </a:p>
          <a:p>
            <a:pPr marL="533400" indent="-533400" eaLnBrk="1" hangingPunct="1">
              <a:buFontTx/>
              <a:buNone/>
            </a:pPr>
            <a:r>
              <a:rPr lang="en-GB" sz="2000" dirty="0" smtClean="0"/>
              <a:t>				</a:t>
            </a:r>
            <a:r>
              <a:rPr lang="en-GB" sz="2000" b="1" dirty="0" smtClean="0"/>
              <a:t>Key issue: </a:t>
            </a:r>
          </a:p>
          <a:p>
            <a:pPr marL="533400" indent="-533400" eaLnBrk="1" hangingPunct="1">
              <a:buFontTx/>
              <a:buNone/>
            </a:pPr>
            <a:endParaRPr lang="en-GB" sz="2000" b="1" dirty="0"/>
          </a:p>
          <a:p>
            <a:pPr marL="533400" indent="-533400" eaLnBrk="1" hangingPunct="1">
              <a:buFontTx/>
              <a:buNone/>
            </a:pPr>
            <a:r>
              <a:rPr lang="en-GB" sz="2000" dirty="0" smtClean="0"/>
              <a:t>How to make sure that all the relevant stakeholders do participate</a:t>
            </a:r>
          </a:p>
          <a:p>
            <a:pPr marL="533400" indent="-533400" eaLnBrk="1" hangingPunct="1">
              <a:buFontTx/>
              <a:buNone/>
            </a:pPr>
            <a:r>
              <a:rPr lang="en-GB" sz="2000" dirty="0" smtClean="0"/>
              <a:t>and have a voice so that there are no accessibility bottlenecks </a:t>
            </a:r>
          </a:p>
          <a:p>
            <a:pPr marL="533400" indent="-533400" eaLnBrk="1" hangingPunct="1">
              <a:buFontTx/>
              <a:buNone/>
            </a:pPr>
            <a:r>
              <a:rPr lang="en-GB" sz="2000" dirty="0" smtClean="0"/>
              <a:t>for payment services. </a:t>
            </a:r>
          </a:p>
          <a:p>
            <a:pPr marL="533400" indent="-533400" eaLnBrk="1" hangingPunct="1">
              <a:buFontTx/>
              <a:buNone/>
            </a:pPr>
            <a:endParaRPr lang="en-GB" sz="2000" dirty="0"/>
          </a:p>
          <a:p>
            <a:pPr marL="533400" indent="-533400" eaLnBrk="1" hangingPunct="1">
              <a:buFontTx/>
              <a:buNone/>
            </a:pPr>
            <a:r>
              <a:rPr lang="en-GB" sz="2000" dirty="0" smtClean="0"/>
              <a:t>And it remains </a:t>
            </a:r>
            <a:r>
              <a:rPr lang="en-GB" sz="2000" b="1" dirty="0" smtClean="0">
                <a:solidFill>
                  <a:srgbClr val="FF0000"/>
                </a:solidFill>
              </a:rPr>
              <a:t>Available</a:t>
            </a:r>
            <a:r>
              <a:rPr lang="en-GB" sz="2000" dirty="0" smtClean="0"/>
              <a:t> and </a:t>
            </a:r>
            <a:r>
              <a:rPr lang="en-GB" sz="2000" b="1" dirty="0" smtClean="0">
                <a:solidFill>
                  <a:srgbClr val="FF0000"/>
                </a:solidFill>
              </a:rPr>
              <a:t>accessible</a:t>
            </a:r>
            <a:r>
              <a:rPr lang="en-GB" sz="2000" dirty="0" smtClean="0"/>
              <a:t> for everybody!!    </a:t>
            </a:r>
          </a:p>
          <a:p>
            <a:pPr marL="0" indent="0" eaLnBrk="1" hangingPunct="1">
              <a:buNone/>
            </a:pPr>
            <a:endParaRPr lang="en-GB" sz="4000" dirty="0" smtClean="0"/>
          </a:p>
          <a:p>
            <a:pPr marL="533400" indent="-533400" eaLnBrk="1" hangingPunct="1"/>
            <a:endParaRPr lang="en-GB" sz="4000" dirty="0" smtClean="0"/>
          </a:p>
          <a:p>
            <a:pPr marL="533400" indent="-533400" eaLnBrk="1" hangingPunct="1"/>
            <a:endParaRPr lang="en-GB" sz="3200" dirty="0" smtClean="0"/>
          </a:p>
          <a:p>
            <a:pPr marL="533400" indent="-533400" eaLnBrk="1" hangingPunct="1">
              <a:buFontTx/>
              <a:buNone/>
            </a:pPr>
            <a:endParaRPr lang="en-GB" sz="3200" dirty="0" smtClean="0"/>
          </a:p>
          <a:p>
            <a:pPr marL="1447800" lvl="2" indent="-533400" eaLnBrk="1" hangingPunct="1">
              <a:buFontTx/>
              <a:buNone/>
            </a:pPr>
            <a:endParaRPr lang="en-GB"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Working Group on Availability and Accessibility</a:t>
            </a:r>
            <a:endParaRPr lang="nl-NL" sz="2400" dirty="0"/>
          </a:p>
        </p:txBody>
      </p:sp>
      <p:sp>
        <p:nvSpPr>
          <p:cNvPr id="3" name="Tijdelijke aanduiding voor inhoud 2"/>
          <p:cNvSpPr>
            <a:spLocks noGrp="1"/>
          </p:cNvSpPr>
          <p:nvPr>
            <p:ph idx="1"/>
          </p:nvPr>
        </p:nvSpPr>
        <p:spPr/>
        <p:txBody>
          <a:bodyPr/>
          <a:lstStyle/>
          <a:p>
            <a:r>
              <a:rPr lang="en-US" sz="1800" dirty="0" smtClean="0"/>
              <a:t>Accessibility is about customer friendliness of payment products;</a:t>
            </a:r>
          </a:p>
          <a:p>
            <a:pPr marL="0" indent="0">
              <a:buNone/>
            </a:pPr>
            <a:r>
              <a:rPr lang="en-US" sz="1800" dirty="0"/>
              <a:t> </a:t>
            </a:r>
            <a:r>
              <a:rPr lang="en-US" sz="1800" dirty="0" smtClean="0"/>
              <a:t>    debit cards and payment terminals, internet banking for vision impaired,</a:t>
            </a:r>
          </a:p>
          <a:p>
            <a:pPr marL="0" indent="0">
              <a:buNone/>
            </a:pPr>
            <a:r>
              <a:rPr lang="en-US" sz="1800" dirty="0" smtClean="0"/>
              <a:t>     using telephone for banking,  etc.  </a:t>
            </a:r>
          </a:p>
          <a:p>
            <a:pPr marL="0" indent="0">
              <a:buNone/>
            </a:pPr>
            <a:endParaRPr lang="en-US" sz="1800" dirty="0" smtClean="0"/>
          </a:p>
          <a:p>
            <a:r>
              <a:rPr lang="nl-NL" sz="1800" dirty="0" smtClean="0"/>
              <a:t>Availability is </a:t>
            </a:r>
            <a:r>
              <a:rPr lang="nl-NL" sz="1800" dirty="0" err="1" smtClean="0"/>
              <a:t>about</a:t>
            </a:r>
            <a:r>
              <a:rPr lang="nl-NL" sz="1800" dirty="0" smtClean="0"/>
              <a:t> the </a:t>
            </a:r>
            <a:r>
              <a:rPr lang="nl-NL" sz="1800" dirty="0" err="1" smtClean="0"/>
              <a:t>actual</a:t>
            </a:r>
            <a:r>
              <a:rPr lang="nl-NL" sz="1800" dirty="0" smtClean="0"/>
              <a:t> </a:t>
            </a:r>
            <a:r>
              <a:rPr lang="nl-NL" sz="1800" dirty="0" err="1" smtClean="0"/>
              <a:t>distances</a:t>
            </a:r>
            <a:r>
              <a:rPr lang="nl-NL" sz="1800" dirty="0" smtClean="0"/>
              <a:t> </a:t>
            </a:r>
            <a:r>
              <a:rPr lang="nl-NL" sz="1800" dirty="0" err="1" smtClean="0"/>
              <a:t>to</a:t>
            </a:r>
            <a:r>
              <a:rPr lang="nl-NL" sz="1800" dirty="0" smtClean="0"/>
              <a:t> </a:t>
            </a:r>
            <a:r>
              <a:rPr lang="nl-NL" sz="1800" dirty="0" err="1" smtClean="0"/>
              <a:t>reach</a:t>
            </a:r>
            <a:r>
              <a:rPr lang="nl-NL" sz="1800" dirty="0" smtClean="0"/>
              <a:t> a bank </a:t>
            </a:r>
            <a:r>
              <a:rPr lang="nl-NL" sz="1800" dirty="0" err="1" smtClean="0"/>
              <a:t>branch</a:t>
            </a:r>
            <a:r>
              <a:rPr lang="nl-NL" sz="1800" dirty="0" smtClean="0"/>
              <a:t> </a:t>
            </a:r>
            <a:r>
              <a:rPr lang="nl-NL" sz="1800" dirty="0" err="1" smtClean="0"/>
              <a:t>to</a:t>
            </a:r>
            <a:r>
              <a:rPr lang="nl-NL" sz="1800" dirty="0" smtClean="0"/>
              <a:t> </a:t>
            </a:r>
          </a:p>
          <a:p>
            <a:pPr marL="0" indent="0">
              <a:buNone/>
            </a:pPr>
            <a:r>
              <a:rPr lang="nl-NL" sz="1800" dirty="0" smtClean="0"/>
              <a:t>     </a:t>
            </a:r>
            <a:r>
              <a:rPr lang="nl-NL" sz="1800" dirty="0" err="1" smtClean="0"/>
              <a:t>deposit</a:t>
            </a:r>
            <a:r>
              <a:rPr lang="nl-NL" sz="1800" dirty="0" smtClean="0"/>
              <a:t> money or </a:t>
            </a:r>
            <a:r>
              <a:rPr lang="nl-NL" sz="1800" dirty="0" err="1" smtClean="0"/>
              <a:t>to</a:t>
            </a:r>
            <a:r>
              <a:rPr lang="nl-NL" sz="1800" dirty="0" smtClean="0"/>
              <a:t> </a:t>
            </a:r>
            <a:r>
              <a:rPr lang="nl-NL" sz="1800" dirty="0" err="1" smtClean="0"/>
              <a:t>withdraw</a:t>
            </a:r>
            <a:r>
              <a:rPr lang="nl-NL" sz="1800" dirty="0" smtClean="0"/>
              <a:t> money.</a:t>
            </a:r>
          </a:p>
          <a:p>
            <a:endParaRPr lang="nl-NL" sz="1800" dirty="0"/>
          </a:p>
          <a:p>
            <a:r>
              <a:rPr lang="nl-NL" sz="1800" dirty="0" smtClean="0"/>
              <a:t>The </a:t>
            </a:r>
            <a:r>
              <a:rPr lang="nl-NL" sz="1800" dirty="0" err="1" smtClean="0"/>
              <a:t>working</a:t>
            </a:r>
            <a:r>
              <a:rPr lang="nl-NL" sz="1800" dirty="0" smtClean="0"/>
              <a:t> </a:t>
            </a:r>
            <a:r>
              <a:rPr lang="nl-NL" sz="1800" dirty="0" err="1" smtClean="0"/>
              <a:t>group</a:t>
            </a:r>
            <a:r>
              <a:rPr lang="nl-NL" sz="1800" dirty="0" smtClean="0"/>
              <a:t> </a:t>
            </a:r>
            <a:r>
              <a:rPr lang="nl-NL" sz="1800" dirty="0" err="1" smtClean="0"/>
              <a:t>conducts</a:t>
            </a:r>
            <a:r>
              <a:rPr lang="nl-NL" sz="1800" dirty="0" smtClean="0"/>
              <a:t> </a:t>
            </a:r>
            <a:r>
              <a:rPr lang="nl-NL" sz="1800" dirty="0" err="1" smtClean="0"/>
              <a:t>researches</a:t>
            </a:r>
            <a:r>
              <a:rPr lang="nl-NL" sz="1800" dirty="0" smtClean="0"/>
              <a:t>, </a:t>
            </a:r>
            <a:r>
              <a:rPr lang="nl-NL" sz="1800" dirty="0" err="1" smtClean="0"/>
              <a:t>participates</a:t>
            </a:r>
            <a:r>
              <a:rPr lang="nl-NL" sz="1800" dirty="0" smtClean="0"/>
              <a:t> in </a:t>
            </a:r>
            <a:r>
              <a:rPr lang="nl-NL" sz="1800" dirty="0" err="1" smtClean="0"/>
              <a:t>projects</a:t>
            </a:r>
            <a:r>
              <a:rPr lang="nl-NL" sz="1800" dirty="0" smtClean="0"/>
              <a:t> </a:t>
            </a:r>
            <a:r>
              <a:rPr lang="nl-NL" sz="1800" dirty="0" err="1" smtClean="0"/>
              <a:t>and</a:t>
            </a:r>
            <a:r>
              <a:rPr lang="nl-NL" sz="1800" dirty="0" smtClean="0"/>
              <a:t> </a:t>
            </a:r>
            <a:r>
              <a:rPr lang="nl-NL" sz="1800" dirty="0" err="1" smtClean="0"/>
              <a:t>try</a:t>
            </a:r>
            <a:r>
              <a:rPr lang="nl-NL" sz="1800" dirty="0" smtClean="0"/>
              <a:t> </a:t>
            </a:r>
            <a:r>
              <a:rPr lang="nl-NL" sz="1800" dirty="0" err="1" smtClean="0"/>
              <a:t>to</a:t>
            </a:r>
            <a:r>
              <a:rPr lang="nl-NL" sz="1800" dirty="0" smtClean="0"/>
              <a:t> </a:t>
            </a:r>
          </a:p>
          <a:p>
            <a:pPr marL="0" indent="0">
              <a:buNone/>
            </a:pPr>
            <a:r>
              <a:rPr lang="nl-NL" sz="1800" dirty="0" smtClean="0"/>
              <a:t>      </a:t>
            </a:r>
            <a:r>
              <a:rPr lang="nl-NL" sz="1800" dirty="0" err="1" smtClean="0"/>
              <a:t>contribute</a:t>
            </a:r>
            <a:r>
              <a:rPr lang="nl-NL" sz="1800" dirty="0" smtClean="0"/>
              <a:t> </a:t>
            </a:r>
            <a:r>
              <a:rPr lang="nl-NL" sz="1800" dirty="0" err="1" smtClean="0"/>
              <a:t>with</a:t>
            </a:r>
            <a:r>
              <a:rPr lang="nl-NL" sz="1800" dirty="0" smtClean="0"/>
              <a:t> concrete </a:t>
            </a:r>
            <a:r>
              <a:rPr lang="nl-NL" sz="1800" dirty="0" err="1" smtClean="0"/>
              <a:t>solutions</a:t>
            </a:r>
            <a:r>
              <a:rPr lang="nl-NL" sz="1800" dirty="0" smtClean="0"/>
              <a:t> </a:t>
            </a:r>
            <a:r>
              <a:rPr lang="nl-NL" sz="1800" dirty="0" err="1" smtClean="0"/>
              <a:t>for</a:t>
            </a:r>
            <a:r>
              <a:rPr lang="nl-NL" sz="1800" dirty="0" smtClean="0"/>
              <a:t> </a:t>
            </a:r>
            <a:r>
              <a:rPr lang="nl-NL" sz="1800" dirty="0" err="1" smtClean="0"/>
              <a:t>payments</a:t>
            </a:r>
            <a:r>
              <a:rPr lang="nl-NL" sz="1800" dirty="0" smtClean="0"/>
              <a:t> services </a:t>
            </a:r>
            <a:r>
              <a:rPr lang="nl-NL" sz="1800" dirty="0" err="1" smtClean="0"/>
              <a:t>related</a:t>
            </a:r>
            <a:r>
              <a:rPr lang="nl-NL" sz="1800" dirty="0"/>
              <a:t> </a:t>
            </a:r>
            <a:r>
              <a:rPr lang="nl-NL" sz="1800" dirty="0" smtClean="0"/>
              <a:t>topics. 									</a:t>
            </a:r>
            <a:endParaRPr lang="nl-NL" sz="1800" dirty="0"/>
          </a:p>
        </p:txBody>
      </p:sp>
      <p:sp>
        <p:nvSpPr>
          <p:cNvPr id="4" name="Tijdelijke aanduiding voor dianummer 3"/>
          <p:cNvSpPr>
            <a:spLocks noGrp="1"/>
          </p:cNvSpPr>
          <p:nvPr>
            <p:ph type="sldNum" sz="quarter" idx="4294967295"/>
          </p:nvPr>
        </p:nvSpPr>
        <p:spPr>
          <a:xfrm>
            <a:off x="827088" y="6237288"/>
            <a:ext cx="1774825" cy="476250"/>
          </a:xfrm>
        </p:spPr>
        <p:txBody>
          <a:bodyPr/>
          <a:lstStyle/>
          <a:p>
            <a:pPr>
              <a:defRPr/>
            </a:pPr>
            <a:fld id="{29037384-E4F6-4261-811E-E79CFDA78A29}" type="slidenum">
              <a:rPr lang="nl-NL" smtClean="0"/>
              <a:pPr>
                <a:defRPr/>
              </a:pPr>
              <a:t>9</a:t>
            </a:fld>
            <a:endParaRPr lang="nl-NL" dirty="0"/>
          </a:p>
        </p:txBody>
      </p:sp>
    </p:spTree>
    <p:extLst>
      <p:ext uri="{BB962C8B-B14F-4D97-AF65-F5344CB8AC3E}">
        <p14:creationId xmlns:p14="http://schemas.microsoft.com/office/powerpoint/2010/main" val="155013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009V9">
  <a:themeElements>
    <a:clrScheme name="F009V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009V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009V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009V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009V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009V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009V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009V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009V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009V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009V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009V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009V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009V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F009V9</Template>
  <TotalTime>3082</TotalTime>
  <Words>1473</Words>
  <Application>Microsoft Office PowerPoint</Application>
  <PresentationFormat>Diavoorstelling (4:3)</PresentationFormat>
  <Paragraphs>245</Paragraphs>
  <Slides>23</Slides>
  <Notes>19</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F009V9</vt:lpstr>
      <vt:lpstr>PowerPoint-presentatie</vt:lpstr>
      <vt:lpstr>Outline</vt:lpstr>
      <vt:lpstr>Setting the direction in retail payment  needs facilitating a social dialogue between stakeholders</vt:lpstr>
      <vt:lpstr>WHAT ROLE CAN AUTHORITIES PLAY? </vt:lpstr>
      <vt:lpstr>National Forum on the Payment System</vt:lpstr>
      <vt:lpstr>Set-up and procedures</vt:lpstr>
      <vt:lpstr>Working groups of the Forum</vt:lpstr>
      <vt:lpstr>Working Group on Availability and Accessibility </vt:lpstr>
      <vt:lpstr>Working Group on Availability and Accessibility</vt:lpstr>
      <vt:lpstr>National Forum on the Payment System</vt:lpstr>
      <vt:lpstr>Set-up and procedures</vt:lpstr>
      <vt:lpstr>Accessibility Monitor 2010</vt:lpstr>
      <vt:lpstr>Accessibility Monitor 2010 (2)</vt:lpstr>
      <vt:lpstr>Accessibility Monitor 2013 (3)</vt:lpstr>
      <vt:lpstr>Accessibility Monitor 2010 (4)</vt:lpstr>
      <vt:lpstr> Survey design (9)</vt:lpstr>
      <vt:lpstr>Results (1) </vt:lpstr>
      <vt:lpstr>Results (2) </vt:lpstr>
      <vt:lpstr>Results (3) </vt:lpstr>
      <vt:lpstr>Conclusions</vt:lpstr>
      <vt:lpstr>Conclusions (2)</vt:lpstr>
      <vt:lpstr>FINAL REMARKS</vt:lpstr>
      <vt:lpstr>Any questions?</vt:lpstr>
    </vt:vector>
  </TitlesOfParts>
  <Company>De Nederlandsche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measure the number of cash payments? The impact of survey design</dc:title>
  <dc:creator>nb0397</dc:creator>
  <cp:lastModifiedBy>Zoodsma-Sungur, mw drs. A.</cp:lastModifiedBy>
  <cp:revision>123</cp:revision>
  <cp:lastPrinted>2012-06-12T09:21:24Z</cp:lastPrinted>
  <dcterms:created xsi:type="dcterms:W3CDTF">2009-03-16T13:29:08Z</dcterms:created>
  <dcterms:modified xsi:type="dcterms:W3CDTF">2013-06-28T08:02:35Z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tsKoppeling">
    <vt:lpwstr>Ja</vt:lpwstr>
  </property>
  <property fmtid="{D5CDD505-2E9C-101B-9397-08002B2CF9AE}" pid="3" name="ntsSluitenEnMinimize">
    <vt:lpwstr>Ja</vt:lpwstr>
  </property>
  <property fmtid="{D5CDD505-2E9C-101B-9397-08002B2CF9AE}" pid="4" name="ntsDatabase">
    <vt:lpwstr>dms\74848892.nsf</vt:lpwstr>
  </property>
  <property fmtid="{D5CDD505-2E9C-101B-9397-08002B2CF9AE}" pid="5" name="ntsServer">
    <vt:lpwstr>CN=P0370100/O=DNB</vt:lpwstr>
  </property>
  <property fmtid="{D5CDD505-2E9C-101B-9397-08002B2CF9AE}" pid="6" name="ntsDocumentUNID">
    <vt:lpwstr>C0BC2614A618F0B2C125757B004A12DA</vt:lpwstr>
  </property>
  <property fmtid="{D5CDD505-2E9C-101B-9397-08002B2CF9AE}" pid="7" name="ntsAttachmentFieldObject">
    <vt:lpwstr>Inhoud</vt:lpwstr>
  </property>
  <property fmtid="{D5CDD505-2E9C-101B-9397-08002B2CF9AE}" pid="8" name="ntsAttachmentFieldName">
    <vt:lpwstr>AttachmentNaam</vt:lpwstr>
  </property>
  <property fmtid="{D5CDD505-2E9C-101B-9397-08002B2CF9AE}" pid="9" name="ntsAttachmentFileName">
    <vt:lpwstr>C:\DOCUME~1\nb0397\LOCALS~1\Temp\doc72992{ID232D2A}.ppt</vt:lpwstr>
  </property>
  <property fmtid="{D5CDD505-2E9C-101B-9397-08002B2CF9AE}" pid="10" name="ntsAttachmentName">
    <vt:lpwstr>doc72992{ID232D2A}.ppt</vt:lpwstr>
  </property>
  <property fmtid="{D5CDD505-2E9C-101B-9397-08002B2CF9AE}" pid="11" name="ntsNotesUserName">
    <vt:lpwstr>CN=mw N. Jonker/O=DNB</vt:lpwstr>
  </property>
  <property fmtid="{D5CDD505-2E9C-101B-9397-08002B2CF9AE}" pid="12" name="ntsResponseDocForm">
    <vt:lpwstr>VERSIE</vt:lpwstr>
  </property>
</Properties>
</file>