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7" r:id="rId2"/>
    <p:sldId id="258" r:id="rId3"/>
    <p:sldId id="303" r:id="rId4"/>
    <p:sldId id="302" r:id="rId5"/>
    <p:sldId id="304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57" autoAdjust="0"/>
  </p:normalViewPr>
  <p:slideViewPr>
    <p:cSldViewPr>
      <p:cViewPr varScale="1">
        <p:scale>
          <a:sx n="102" d="100"/>
          <a:sy n="102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6683C-6E90-4A42-9EEE-490FB43AD0C3}" type="datetimeFigureOut">
              <a:rPr lang="nl-NL" smtClean="0"/>
              <a:t>26-06-2013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1D93D-AB30-4090-9600-5F31402B2D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0428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  <p:sp>
        <p:nvSpPr>
          <p:cNvPr id="4915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0007" indent="-2692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76935" indent="-21538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07708" indent="-21538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38482" indent="-21538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69256" indent="-215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00030" indent="-215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30804" indent="-215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61578" indent="-215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9C6ED2-1620-4136-90E2-B5D989E85906}" type="slidenum">
              <a:rPr lang="nl-NL" smtClean="0"/>
              <a:pPr eaLnBrk="1" hangingPunct="1"/>
              <a:t>1</a:t>
            </a:fld>
            <a:endParaRPr lang="nl-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298102-5707-4CA5-9CA0-3525D1C9C14E}" type="slidenum">
              <a:rPr lang="nl-NL"/>
              <a:pPr/>
              <a:t>28</a:t>
            </a:fld>
            <a:endParaRPr lang="nl-NL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6C406A-2613-46B6-BB0A-8E5CC6313A1B}" type="slidenum">
              <a:rPr lang="nl-NL"/>
              <a:pPr/>
              <a:t>29</a:t>
            </a:fld>
            <a:endParaRPr lang="nl-NL"/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E2CAF-4344-4545-AD2E-559B740AF674}" type="slidenum">
              <a:rPr lang="nl-NL"/>
              <a:pPr/>
              <a:t>30</a:t>
            </a:fld>
            <a:endParaRPr lang="nl-NL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5524" y="686214"/>
            <a:ext cx="2585784" cy="3429001"/>
          </a:xfrm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20" y="4342991"/>
            <a:ext cx="5485761" cy="4113982"/>
          </a:xfrm>
        </p:spPr>
        <p:txBody>
          <a:bodyPr/>
          <a:lstStyle/>
          <a:p>
            <a:pPr marL="646161" lvl="1" indent="-215387"/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5DE76-DD8D-4409-B274-EFD21ECF7303}" type="slidenum">
              <a:rPr lang="nl-NL"/>
              <a:pPr/>
              <a:t>31</a:t>
            </a:fld>
            <a:endParaRPr lang="nl-NL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7862" y="686214"/>
            <a:ext cx="2583445" cy="3426933"/>
          </a:xfrm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20" y="4342991"/>
            <a:ext cx="5485761" cy="4113982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F489D1-0EAB-48D0-AD04-89387E53E31D}" type="slidenum">
              <a:rPr lang="nl-NL"/>
              <a:pPr/>
              <a:t>41</a:t>
            </a:fld>
            <a:endParaRPr lang="nl-NL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AA668C-8E52-490D-B598-8C9702E6FEA2}" type="slidenum">
              <a:rPr lang="nl-NL"/>
              <a:pPr/>
              <a:t>42</a:t>
            </a:fld>
            <a:endParaRPr lang="nl-NL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26D26-85AE-4C82-8984-B8AE2005187F}" type="slidenum">
              <a:rPr lang="nl-NL"/>
              <a:pPr/>
              <a:t>47</a:t>
            </a:fld>
            <a:endParaRPr lang="nl-NL"/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7862" y="686214"/>
            <a:ext cx="2583445" cy="3426933"/>
          </a:xfrm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20" y="4342991"/>
            <a:ext cx="5485761" cy="4113982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1D93D-AB30-4090-9600-5F31402B2D99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0386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the end of 2013, there will be more mobile devices on Earth than people (Cisco, 2013)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1D93D-AB30-4090-9600-5F31402B2D9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8511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2B94C-0A21-40B6-B046-63EEF86BF933}" type="slidenum">
              <a:rPr lang="nl-NL"/>
              <a:pPr/>
              <a:t>13</a:t>
            </a:fld>
            <a:endParaRPr lang="nl-NL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20" y="4342991"/>
            <a:ext cx="5485761" cy="4113982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1BC8E9-469F-4981-A988-1C3D37ACFE80}" type="slidenum">
              <a:rPr lang="nl-NL"/>
              <a:pPr/>
              <a:t>17</a:t>
            </a:fld>
            <a:endParaRPr lang="nl-NL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5524" y="686214"/>
            <a:ext cx="2585784" cy="3429001"/>
          </a:xfrm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20" y="4342991"/>
            <a:ext cx="5485761" cy="4113982"/>
          </a:xfrm>
        </p:spPr>
        <p:txBody>
          <a:bodyPr/>
          <a:lstStyle/>
          <a:p>
            <a:pPr marL="646161" lvl="1" indent="-215387"/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28A9C-E895-4449-B7BF-6C3CE7A8574F}" type="slidenum">
              <a:rPr lang="nl-NL"/>
              <a:pPr/>
              <a:t>24</a:t>
            </a:fld>
            <a:endParaRPr lang="nl-NL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5524" y="686214"/>
            <a:ext cx="2585784" cy="3429001"/>
          </a:xfrm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20" y="4342991"/>
            <a:ext cx="5485761" cy="4113982"/>
          </a:xfrm>
        </p:spPr>
        <p:txBody>
          <a:bodyPr/>
          <a:lstStyle/>
          <a:p>
            <a:pPr marL="646161" lvl="1" indent="-215387"/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B4C088-69C5-4F7B-8AB6-2E19DE20AC91}" type="slidenum">
              <a:rPr lang="nl-NL"/>
              <a:pPr/>
              <a:t>25</a:t>
            </a:fld>
            <a:endParaRPr lang="nl-NL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C7DCFA-09E5-46D4-A813-AAE28895D9E2}" type="slidenum">
              <a:rPr lang="nl-NL"/>
              <a:pPr/>
              <a:t>26</a:t>
            </a:fld>
            <a:endParaRPr lang="nl-NL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5524" y="686214"/>
            <a:ext cx="2585784" cy="3429001"/>
          </a:xfrm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20" y="4342991"/>
            <a:ext cx="5485761" cy="4113982"/>
          </a:xfrm>
        </p:spPr>
        <p:txBody>
          <a:bodyPr/>
          <a:lstStyle/>
          <a:p>
            <a:pPr marL="646161" lvl="1" indent="-215387"/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609FC7-C5DC-477D-B4F9-B2689BFF95E6}" type="slidenum">
              <a:rPr lang="nl-NL"/>
              <a:pPr/>
              <a:t>27</a:t>
            </a:fld>
            <a:endParaRPr lang="nl-NL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19DC-530B-4F52-A85A-5A13AF842C42}" type="datetimeFigureOut">
              <a:rPr lang="nl-NL" smtClean="0"/>
              <a:t>26-06-2013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7C9D-34E9-4F61-8991-A18B69202B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163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19DC-530B-4F52-A85A-5A13AF842C42}" type="datetimeFigureOut">
              <a:rPr lang="nl-NL" smtClean="0"/>
              <a:t>26-06-2013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7C9D-34E9-4F61-8991-A18B69202B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9897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19DC-530B-4F52-A85A-5A13AF842C42}" type="datetimeFigureOut">
              <a:rPr lang="nl-NL" smtClean="0"/>
              <a:t>26-06-2013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7C9D-34E9-4F61-8991-A18B69202B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3130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>
          <a:xfrm>
            <a:off x="827088" y="6237288"/>
            <a:ext cx="1774825" cy="476250"/>
          </a:xfrm>
        </p:spPr>
        <p:txBody>
          <a:bodyPr/>
          <a:lstStyle>
            <a:lvl1pPr>
              <a:defRPr/>
            </a:lvl1pPr>
          </a:lstStyle>
          <a:p>
            <a:fld id="{FD9C4E1C-CBAC-43A3-ADA0-DC0A1861CA51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7021513" y="5661025"/>
            <a:ext cx="1670050" cy="936625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7600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>
          <a:xfrm>
            <a:off x="827088" y="6237288"/>
            <a:ext cx="1774825" cy="476250"/>
          </a:xfrm>
        </p:spPr>
        <p:txBody>
          <a:bodyPr/>
          <a:lstStyle>
            <a:lvl1pPr>
              <a:defRPr/>
            </a:lvl1pPr>
          </a:lstStyle>
          <a:p>
            <a:fld id="{3F7AA793-7038-4561-900F-9DDCDE1F0170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7021513" y="5661025"/>
            <a:ext cx="1670050" cy="936625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6538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27088" y="6237288"/>
            <a:ext cx="1774825" cy="476250"/>
          </a:xfrm>
        </p:spPr>
        <p:txBody>
          <a:bodyPr/>
          <a:lstStyle>
            <a:lvl1pPr>
              <a:defRPr/>
            </a:lvl1pPr>
          </a:lstStyle>
          <a:p>
            <a:fld id="{87CA5CED-B834-410A-9FF1-50FFEC519103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7021513" y="5661025"/>
            <a:ext cx="1670050" cy="936625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4334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>
          <a:xfrm>
            <a:off x="827088" y="6237288"/>
            <a:ext cx="1774825" cy="476250"/>
          </a:xfrm>
        </p:spPr>
        <p:txBody>
          <a:bodyPr/>
          <a:lstStyle>
            <a:lvl1pPr>
              <a:defRPr/>
            </a:lvl1pPr>
          </a:lstStyle>
          <a:p>
            <a:fld id="{13271502-A3B8-4C19-A2CE-A59120F96D7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7021513" y="5661025"/>
            <a:ext cx="1670050" cy="936625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5270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827088" y="6237288"/>
            <a:ext cx="1774825" cy="476250"/>
          </a:xfrm>
        </p:spPr>
        <p:txBody>
          <a:bodyPr/>
          <a:lstStyle>
            <a:lvl1pPr>
              <a:defRPr/>
            </a:lvl1pPr>
          </a:lstStyle>
          <a:p>
            <a:fld id="{722963A7-7E9A-4144-BD10-F1656D27B95A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7021513" y="5661025"/>
            <a:ext cx="1670050" cy="936625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4334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>
          <a:xfrm>
            <a:off x="827088" y="6237288"/>
            <a:ext cx="1774825" cy="476250"/>
          </a:xfrm>
        </p:spPr>
        <p:txBody>
          <a:bodyPr/>
          <a:lstStyle>
            <a:lvl1pPr>
              <a:defRPr/>
            </a:lvl1pPr>
          </a:lstStyle>
          <a:p>
            <a:fld id="{834AED96-14FA-415F-9D4F-CE1091BD57DD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7021513" y="5661025"/>
            <a:ext cx="1670050" cy="936625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89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19DC-530B-4F52-A85A-5A13AF842C42}" type="datetimeFigureOut">
              <a:rPr lang="nl-NL" smtClean="0"/>
              <a:t>26-06-2013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7C9D-34E9-4F61-8991-A18B69202B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006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19DC-530B-4F52-A85A-5A13AF842C42}" type="datetimeFigureOut">
              <a:rPr lang="nl-NL" smtClean="0"/>
              <a:t>26-06-2013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7C9D-34E9-4F61-8991-A18B69202B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07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19DC-530B-4F52-A85A-5A13AF842C42}" type="datetimeFigureOut">
              <a:rPr lang="nl-NL" smtClean="0"/>
              <a:t>26-06-2013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7C9D-34E9-4F61-8991-A18B69202B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271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19DC-530B-4F52-A85A-5A13AF842C42}" type="datetimeFigureOut">
              <a:rPr lang="nl-NL" smtClean="0"/>
              <a:t>26-06-2013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7C9D-34E9-4F61-8991-A18B69202B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592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19DC-530B-4F52-A85A-5A13AF842C42}" type="datetimeFigureOut">
              <a:rPr lang="nl-NL" smtClean="0"/>
              <a:t>26-06-2013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7C9D-34E9-4F61-8991-A18B69202B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6354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19DC-530B-4F52-A85A-5A13AF842C42}" type="datetimeFigureOut">
              <a:rPr lang="nl-NL" smtClean="0"/>
              <a:t>26-06-2013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7C9D-34E9-4F61-8991-A18B69202B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714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19DC-530B-4F52-A85A-5A13AF842C42}" type="datetimeFigureOut">
              <a:rPr lang="nl-NL" smtClean="0"/>
              <a:t>26-06-2013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7C9D-34E9-4F61-8991-A18B69202B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202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19DC-530B-4F52-A85A-5A13AF842C42}" type="datetimeFigureOut">
              <a:rPr lang="nl-NL" smtClean="0"/>
              <a:t>26-06-2013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7C9D-34E9-4F61-8991-A18B69202B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088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619DC-530B-4F52-A85A-5A13AF842C42}" type="datetimeFigureOut">
              <a:rPr lang="nl-NL" smtClean="0"/>
              <a:t>26-06-2013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57C9D-34E9-4F61-8991-A18B69202B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420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hyperlink" Target="http://images.google.nl/imgres?imgurl=http://www.echo.nl/_upload/edition_1/media/250/1D3D017E-22D4-4D42-A4EF-133E5FEE74CB.jpg&amp;imgrefurl=http://www.echo.nl/hw-hw/buurt/ingezonden/776926/opbrengst.collecte.reumafonds/&amp;usg=__j--mO1QOFWxz1JKqkNAkkO-H2-U=&amp;h=230&amp;w=250&amp;sz=9&amp;hl=nl&amp;start=5&amp;tbnid=gTFFF5VzC0RbEM:&amp;tbnh=102&amp;tbnw=111&amp;prev=/images?q=collecte&amp;hl=nl&amp;gbv=1&amp;tbs=isch:1&amp;itbs=1" TargetMode="External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12" Type="http://schemas.openxmlformats.org/officeDocument/2006/relationships/image" Target="../media/image37.jpeg"/><Relationship Id="rId2" Type="http://schemas.openxmlformats.org/officeDocument/2006/relationships/hyperlink" Target="http://www.tctubantia.nl/multimedia/archive/01151/Supermarkt_std_1151875b.jpg" TargetMode="External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11" Type="http://schemas.openxmlformats.org/officeDocument/2006/relationships/image" Target="../media/image36.jpeg"/><Relationship Id="rId5" Type="http://schemas.openxmlformats.org/officeDocument/2006/relationships/image" Target="../media/image31.jpeg"/><Relationship Id="rId15" Type="http://schemas.openxmlformats.org/officeDocument/2006/relationships/hyperlink" Target="http://www.google.nl/imgres?imgurl=http://www.cdadenhaag.nl/img/Image/front(1).jpg&amp;imgrefurl=http://www.flitsservice.nl/phpBB/verkeersbeleid/betaald-parkeren-of-niet-bestaat-dit-verkeersbord-wel-t59969.html&amp;usg=__g_1xwe147PSK3G-0UI8VjT8oCr4=&amp;h=595&amp;w=421&amp;sz=129&amp;hl=nl&amp;start=119&amp;zoom=1&amp;tbnid=vMWUcEl9jJPsWM:&amp;tbnh=135&amp;tbnw=96&amp;prev=/images?q=vraag+betalen&amp;start=100&amp;hl=nl&amp;sa=N&amp;gbv=1&amp;tbs=isch:1&amp;itbs=1" TargetMode="External"/><Relationship Id="rId10" Type="http://schemas.openxmlformats.org/officeDocument/2006/relationships/hyperlink" Target="http://www.slaapkamerconcurrent.nl/slaapkamerconcurrent/upload/1060betalen.jpg" TargetMode="External"/><Relationship Id="rId4" Type="http://schemas.openxmlformats.org/officeDocument/2006/relationships/hyperlink" Target="http://www.refdag.nl/media/foto/2009/70418-a.jpg" TargetMode="External"/><Relationship Id="rId9" Type="http://schemas.openxmlformats.org/officeDocument/2006/relationships/image" Target="../media/image35.jpeg"/><Relationship Id="rId1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images.google.nl/imgres?imgurl=http://nl.dreamstime.com/onderzoeker-thumb1847315.jpg&amp;imgrefurl=http://nl.dreamstime.com/royalty-vrije-stock-foto-onderzoeker-image1847315&amp;usg=__BpvEVt_bR5m83fwcMyG8wHkuA0Y=&amp;h=300&amp;w=300&amp;sz=33&amp;hl=nl&amp;start=1&amp;tbnid=bIbri2vDWii35M:&amp;tbnh=116&amp;tbnw=116&amp;prev=/images?q=onderzoeker&amp;hl=nl&amp;um=1&amp;um=1" TargetMode="Externa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5.emf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18046" y="1844824"/>
            <a:ext cx="8918450" cy="3811588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endParaRPr lang="en-US" sz="3200" dirty="0" smtClean="0">
              <a:solidFill>
                <a:srgbClr val="003876"/>
              </a:solidFill>
            </a:endParaRPr>
          </a:p>
          <a:p>
            <a:pPr>
              <a:defRPr/>
            </a:pPr>
            <a:r>
              <a:rPr lang="en-US" sz="3600" dirty="0">
                <a:solidFill>
                  <a:schemeClr val="tx2"/>
                </a:solidFill>
              </a:rPr>
              <a:t>Why are efficient Retail Payments important</a:t>
            </a:r>
            <a:r>
              <a:rPr lang="en-US" sz="3600" dirty="0" smtClean="0">
                <a:solidFill>
                  <a:schemeClr val="tx2"/>
                </a:solidFill>
              </a:rPr>
              <a:t>?</a:t>
            </a:r>
          </a:p>
          <a:p>
            <a:pPr>
              <a:defRPr/>
            </a:pPr>
            <a:r>
              <a:rPr lang="nl-NL" sz="2800" b="0" i="0" dirty="0" err="1" smtClean="0">
                <a:solidFill>
                  <a:srgbClr val="FF0000"/>
                </a:solidFill>
                <a:latin typeface="+mj-lt"/>
              </a:rPr>
              <a:t>Ayse</a:t>
            </a:r>
            <a:r>
              <a:rPr lang="nl-NL" sz="2800" b="0" i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nl-NL" sz="2800" b="0" i="0" dirty="0" err="1" smtClean="0">
                <a:solidFill>
                  <a:srgbClr val="FF0000"/>
                </a:solidFill>
                <a:latin typeface="+mj-lt"/>
              </a:rPr>
              <a:t>Zoodsma-Sungur</a:t>
            </a:r>
            <a:endParaRPr lang="nl-NL" sz="2800" b="0" i="0" dirty="0" smtClean="0">
              <a:solidFill>
                <a:srgbClr val="FF0000"/>
              </a:solidFill>
              <a:latin typeface="+mj-lt"/>
            </a:endParaRPr>
          </a:p>
          <a:p>
            <a:pPr>
              <a:defRPr/>
            </a:pPr>
            <a:endParaRPr lang="nl-NL" sz="3600" b="0" dirty="0">
              <a:solidFill>
                <a:schemeClr val="accent2"/>
              </a:solidFill>
              <a:latin typeface="+mj-lt"/>
            </a:endParaRPr>
          </a:p>
          <a:p>
            <a:pPr>
              <a:defRPr/>
            </a:pPr>
            <a:r>
              <a:rPr lang="nl-NL" sz="2800" dirty="0" err="1">
                <a:solidFill>
                  <a:srgbClr val="003876"/>
                </a:solidFill>
              </a:rPr>
              <a:t>Sixth</a:t>
            </a:r>
            <a:r>
              <a:rPr lang="nl-NL" sz="2800" dirty="0">
                <a:solidFill>
                  <a:srgbClr val="003876"/>
                </a:solidFill>
              </a:rPr>
              <a:t> </a:t>
            </a:r>
            <a:r>
              <a:rPr lang="nl-NL" sz="2800" dirty="0" err="1">
                <a:solidFill>
                  <a:srgbClr val="003876"/>
                </a:solidFill>
              </a:rPr>
              <a:t>Macedonian</a:t>
            </a:r>
            <a:r>
              <a:rPr lang="nl-NL" sz="2800" dirty="0">
                <a:solidFill>
                  <a:srgbClr val="003876"/>
                </a:solidFill>
              </a:rPr>
              <a:t> Financial Sector Conference on </a:t>
            </a:r>
            <a:r>
              <a:rPr lang="nl-NL" sz="2800" dirty="0" err="1">
                <a:solidFill>
                  <a:srgbClr val="003876"/>
                </a:solidFill>
              </a:rPr>
              <a:t>Payments</a:t>
            </a:r>
            <a:r>
              <a:rPr lang="nl-NL" sz="2800" dirty="0">
                <a:solidFill>
                  <a:srgbClr val="003876"/>
                </a:solidFill>
              </a:rPr>
              <a:t> </a:t>
            </a:r>
            <a:r>
              <a:rPr lang="nl-NL" sz="2800" dirty="0" err="1">
                <a:solidFill>
                  <a:srgbClr val="003876"/>
                </a:solidFill>
              </a:rPr>
              <a:t>and</a:t>
            </a:r>
            <a:r>
              <a:rPr lang="nl-NL" sz="2800" dirty="0">
                <a:solidFill>
                  <a:srgbClr val="003876"/>
                </a:solidFill>
              </a:rPr>
              <a:t> </a:t>
            </a:r>
            <a:r>
              <a:rPr lang="nl-NL" sz="2800" dirty="0" err="1">
                <a:solidFill>
                  <a:srgbClr val="003876"/>
                </a:solidFill>
              </a:rPr>
              <a:t>Securities</a:t>
            </a:r>
            <a:r>
              <a:rPr lang="nl-NL" sz="2800" dirty="0">
                <a:solidFill>
                  <a:srgbClr val="003876"/>
                </a:solidFill>
              </a:rPr>
              <a:t> </a:t>
            </a:r>
            <a:r>
              <a:rPr lang="nl-NL" sz="2800" dirty="0" err="1">
                <a:solidFill>
                  <a:srgbClr val="003876"/>
                </a:solidFill>
              </a:rPr>
              <a:t>Settlement</a:t>
            </a:r>
            <a:r>
              <a:rPr lang="nl-NL" sz="2800" dirty="0">
                <a:solidFill>
                  <a:srgbClr val="003876"/>
                </a:solidFill>
              </a:rPr>
              <a:t> Systems</a:t>
            </a:r>
          </a:p>
          <a:p>
            <a:pPr>
              <a:defRPr/>
            </a:pPr>
            <a:r>
              <a:rPr lang="nl-NL" sz="2800" dirty="0" err="1">
                <a:solidFill>
                  <a:srgbClr val="003876"/>
                </a:solidFill>
              </a:rPr>
              <a:t>Ohrid</a:t>
            </a:r>
            <a:r>
              <a:rPr lang="nl-NL" sz="2800" dirty="0">
                <a:solidFill>
                  <a:srgbClr val="003876"/>
                </a:solidFill>
              </a:rPr>
              <a:t>, 1-3 </a:t>
            </a:r>
            <a:r>
              <a:rPr lang="nl-NL" sz="2800" dirty="0" err="1">
                <a:solidFill>
                  <a:srgbClr val="003876"/>
                </a:solidFill>
              </a:rPr>
              <a:t>July</a:t>
            </a:r>
            <a:r>
              <a:rPr lang="nl-NL" sz="2800" dirty="0">
                <a:solidFill>
                  <a:srgbClr val="003876"/>
                </a:solidFill>
              </a:rPr>
              <a:t> 2013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0" y="0"/>
            <a:ext cx="9144000" cy="19907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80400" y="1072342"/>
            <a:ext cx="364836" cy="189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85467" y="623456"/>
            <a:ext cx="330201" cy="257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11338" y="220132"/>
            <a:ext cx="144395" cy="97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Afbeelding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82532" y="-2558"/>
            <a:ext cx="655475" cy="146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660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Remote trends - NL</a:t>
            </a:r>
            <a:endParaRPr lang="en-GB"/>
          </a:p>
        </p:txBody>
      </p:sp>
      <p:sp>
        <p:nvSpPr>
          <p:cNvPr id="4341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60438" y="1484313"/>
            <a:ext cx="7499350" cy="792162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FontTx/>
              <a:buNone/>
            </a:pPr>
            <a:r>
              <a:rPr lang="en-GB" sz="2400"/>
              <a:t>Share of paper based funds transfers </a:t>
            </a:r>
          </a:p>
          <a:p>
            <a:pPr marL="0" indent="0" algn="ctr">
              <a:buFontTx/>
              <a:buNone/>
            </a:pPr>
            <a:r>
              <a:rPr lang="en-GB" sz="1800"/>
              <a:t>Transactions as percentage of total volume</a:t>
            </a:r>
          </a:p>
        </p:txBody>
      </p:sp>
      <p:graphicFrame>
        <p:nvGraphicFramePr>
          <p:cNvPr id="434185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539750" y="2060575"/>
          <a:ext cx="8604250" cy="419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Grafiek" r:id="rId3" imgW="6762784" imgH="3295785" progId="Excel.Chart.8">
                  <p:embed/>
                </p:oleObj>
              </mc:Choice>
              <mc:Fallback>
                <p:oleObj name="Grafiek" r:id="rId3" imgW="6762784" imgH="329578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060575"/>
                        <a:ext cx="8604250" cy="419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38225" y="6021388"/>
            <a:ext cx="2813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</a:pPr>
            <a:r>
              <a:rPr lang="en-GB" sz="1000" i="0" dirty="0"/>
              <a:t>Source: </a:t>
            </a:r>
            <a:r>
              <a:rPr lang="en-GB" sz="1000" i="0" dirty="0" smtClean="0"/>
              <a:t>De Nederlandsche Bank</a:t>
            </a:r>
            <a:endParaRPr lang="en-GB" sz="1000" i="0" dirty="0"/>
          </a:p>
        </p:txBody>
      </p:sp>
    </p:spTree>
    <p:extLst>
      <p:ext uri="{BB962C8B-B14F-4D97-AF65-F5344CB8AC3E}">
        <p14:creationId xmlns:p14="http://schemas.microsoft.com/office/powerpoint/2010/main" val="228168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Cash still dominant</a:t>
            </a:r>
            <a:endParaRPr lang="en-AU" dirty="0"/>
          </a:p>
        </p:txBody>
      </p:sp>
      <p:sp>
        <p:nvSpPr>
          <p:cNvPr id="432131" name="Rectangle 3"/>
          <p:cNvSpPr>
            <a:spLocks noChangeArrowheads="1"/>
          </p:cNvSpPr>
          <p:nvPr/>
        </p:nvSpPr>
        <p:spPr bwMode="auto">
          <a:xfrm>
            <a:off x="1259632" y="1340768"/>
            <a:ext cx="687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</a:pPr>
            <a:r>
              <a:rPr lang="en-GB" sz="2400" i="0" dirty="0" smtClean="0"/>
              <a:t>Market share of payment instruments (in volume)</a:t>
            </a:r>
            <a:endParaRPr lang="en-GB" sz="2400" i="0" dirty="0"/>
          </a:p>
        </p:txBody>
      </p:sp>
      <p:sp>
        <p:nvSpPr>
          <p:cNvPr id="432133" name="Rectangle 5"/>
          <p:cNvSpPr>
            <a:spLocks noChangeArrowheads="1"/>
          </p:cNvSpPr>
          <p:nvPr/>
        </p:nvSpPr>
        <p:spPr bwMode="auto">
          <a:xfrm>
            <a:off x="1038225" y="6021388"/>
            <a:ext cx="2813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</a:pPr>
            <a:r>
              <a:rPr lang="en-GB" sz="1000" i="0" dirty="0"/>
              <a:t>Source: </a:t>
            </a:r>
            <a:r>
              <a:rPr lang="en-GB" sz="1000" i="0" dirty="0" smtClean="0"/>
              <a:t>ECB Cost Study 2012</a:t>
            </a:r>
            <a:endParaRPr lang="en-GB" sz="1000" i="0" dirty="0"/>
          </a:p>
        </p:txBody>
      </p:sp>
      <p:pic>
        <p:nvPicPr>
          <p:cNvPr id="43213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66" y="1700808"/>
            <a:ext cx="9124886" cy="450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61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ChangeArrowheads="1"/>
          </p:cNvSpPr>
          <p:nvPr/>
        </p:nvSpPr>
        <p:spPr bwMode="auto">
          <a:xfrm>
            <a:off x="755650" y="2274888"/>
            <a:ext cx="8066088" cy="5778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</a:t>
            </a:r>
          </a:p>
        </p:txBody>
      </p:sp>
      <p:sp>
        <p:nvSpPr>
          <p:cNvPr id="4905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35013" y="1484313"/>
            <a:ext cx="8229600" cy="464185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/>
              <a:t>Payment patterns around the world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Concepts </a:t>
            </a:r>
            <a:r>
              <a:rPr lang="nl-NL" sz="2400"/>
              <a:t>&amp; </a:t>
            </a:r>
            <a:r>
              <a:rPr lang="en-GB" sz="2400"/>
              <a:t>definitions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How to measure costs?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The Dutch example 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How to improve efficiency?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Final remarks</a:t>
            </a:r>
          </a:p>
        </p:txBody>
      </p:sp>
    </p:spTree>
    <p:extLst>
      <p:ext uri="{BB962C8B-B14F-4D97-AF65-F5344CB8AC3E}">
        <p14:creationId xmlns:p14="http://schemas.microsoft.com/office/powerpoint/2010/main" val="139311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4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418" name="Picture 2" descr="Efficiency_Exp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3432175"/>
            <a:ext cx="2925762" cy="330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4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Efficiency</a:t>
            </a:r>
          </a:p>
        </p:txBody>
      </p:sp>
      <p:sp>
        <p:nvSpPr>
          <p:cNvPr id="4444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9" y="1700212"/>
            <a:ext cx="5472856" cy="3528988"/>
          </a:xfrm>
        </p:spPr>
        <p:txBody>
          <a:bodyPr>
            <a:normAutofit fontScale="47500" lnSpcReduction="20000"/>
          </a:bodyPr>
          <a:lstStyle/>
          <a:p>
            <a:pPr marL="914400" lvl="1" indent="-457200">
              <a:buFontTx/>
              <a:buAutoNum type="arabicPeriod"/>
            </a:pPr>
            <a:r>
              <a:rPr lang="en-GB" sz="5100" dirty="0"/>
              <a:t>Productive efficiency </a:t>
            </a:r>
          </a:p>
          <a:p>
            <a:pPr marL="914400" lvl="1" indent="-457200">
              <a:buFontTx/>
              <a:buNone/>
            </a:pPr>
            <a:r>
              <a:rPr lang="en-GB" sz="5100" dirty="0"/>
              <a:t>	(e.g. reduction of processing costs)</a:t>
            </a:r>
          </a:p>
          <a:p>
            <a:pPr marL="914400" lvl="1" indent="-457200">
              <a:buFontTx/>
              <a:buNone/>
            </a:pPr>
            <a:endParaRPr lang="en-GB" sz="5100" dirty="0"/>
          </a:p>
          <a:p>
            <a:pPr marL="914400" lvl="1" indent="-457200">
              <a:buFontTx/>
              <a:buAutoNum type="arabicPeriod" startAt="2"/>
            </a:pPr>
            <a:r>
              <a:rPr lang="en-GB" sz="5100" dirty="0" err="1"/>
              <a:t>Allocative</a:t>
            </a:r>
            <a:r>
              <a:rPr lang="en-GB" sz="5100" dirty="0"/>
              <a:t> efficiency </a:t>
            </a:r>
          </a:p>
          <a:p>
            <a:pPr marL="914400" lvl="1" indent="-457200">
              <a:buFontTx/>
              <a:buNone/>
            </a:pPr>
            <a:r>
              <a:rPr lang="en-GB" sz="5100" dirty="0"/>
              <a:t>	(e.g. change payment behaviour)</a:t>
            </a:r>
          </a:p>
          <a:p>
            <a:pPr marL="914400" lvl="1" indent="-457200"/>
            <a:endParaRPr lang="en-GB" sz="5100" dirty="0"/>
          </a:p>
          <a:p>
            <a:pPr marL="914400" lvl="1" indent="-457200">
              <a:buFontTx/>
              <a:buAutoNum type="arabicPeriod" startAt="3"/>
            </a:pPr>
            <a:r>
              <a:rPr lang="en-GB" sz="5100" dirty="0"/>
              <a:t>Dynamic efficiency </a:t>
            </a:r>
          </a:p>
          <a:p>
            <a:pPr marL="914400" lvl="1" indent="-457200">
              <a:buFontTx/>
              <a:buNone/>
            </a:pPr>
            <a:r>
              <a:rPr lang="en-GB" sz="5100" dirty="0"/>
              <a:t>	(e.g. product innovation)</a:t>
            </a:r>
          </a:p>
          <a:p>
            <a:pPr marL="914400" lvl="1" indent="-457200">
              <a:buFont typeface="Wingdings" pitchFamily="2" charset="2"/>
              <a:buNone/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1262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Costs: different concepts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4321175" cy="4525963"/>
          </a:xfrm>
        </p:spPr>
        <p:txBody>
          <a:bodyPr>
            <a:normAutofit lnSpcReduction="10000"/>
          </a:bodyPr>
          <a:lstStyle/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GB" sz="2400">
                <a:solidFill>
                  <a:srgbClr val="00CC00"/>
                </a:solidFill>
              </a:rPr>
              <a:t>External costs</a:t>
            </a:r>
            <a:r>
              <a:rPr lang="en-GB" sz="2400"/>
              <a:t> 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None/>
            </a:pPr>
            <a:r>
              <a:rPr lang="en-GB" sz="2400"/>
              <a:t>	Fees paid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/>
            </a:pPr>
            <a:endParaRPr lang="en-GB" sz="2400"/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 startAt="2"/>
            </a:pPr>
            <a:r>
              <a:rPr lang="en-GB" sz="2400">
                <a:solidFill>
                  <a:srgbClr val="00CC00"/>
                </a:solidFill>
              </a:rPr>
              <a:t>Internal costs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None/>
            </a:pPr>
            <a:r>
              <a:rPr lang="en-GB" sz="2400"/>
              <a:t>	Own production costs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§"/>
            </a:pPr>
            <a:endParaRPr lang="en-GB" sz="2400"/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 startAt="3"/>
            </a:pPr>
            <a:r>
              <a:rPr lang="en-GB" sz="2400">
                <a:solidFill>
                  <a:srgbClr val="00CC00"/>
                </a:solidFill>
              </a:rPr>
              <a:t>Private costs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None/>
            </a:pPr>
            <a:r>
              <a:rPr lang="en-GB" sz="2400"/>
              <a:t>	External + internal costs for each party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§"/>
            </a:pPr>
            <a:endParaRPr lang="en-GB" sz="2400"/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 startAt="4"/>
            </a:pPr>
            <a:r>
              <a:rPr lang="en-GB" sz="2400">
                <a:solidFill>
                  <a:srgbClr val="00CC00"/>
                </a:solidFill>
              </a:rPr>
              <a:t>Social costs 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None/>
            </a:pPr>
            <a:r>
              <a:rPr lang="en-GB" sz="2400"/>
              <a:t>	Sum of internal costs of all parties</a:t>
            </a:r>
          </a:p>
        </p:txBody>
      </p:sp>
      <p:sp>
        <p:nvSpPr>
          <p:cNvPr id="449541" name="Rectangle 5"/>
          <p:cNvSpPr>
            <a:spLocks noChangeArrowheads="1"/>
          </p:cNvSpPr>
          <p:nvPr/>
        </p:nvSpPr>
        <p:spPr bwMode="auto">
          <a:xfrm>
            <a:off x="5003800" y="4149725"/>
            <a:ext cx="1223963" cy="792163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87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</a:pPr>
            <a:r>
              <a:rPr lang="nl-NL" sz="1600" i="0"/>
              <a:t>Consumers</a:t>
            </a:r>
            <a:endParaRPr lang="en-GB" sz="1600" i="0"/>
          </a:p>
        </p:txBody>
      </p:sp>
      <p:sp>
        <p:nvSpPr>
          <p:cNvPr id="449542" name="Rectangle 6"/>
          <p:cNvSpPr>
            <a:spLocks noChangeArrowheads="1"/>
          </p:cNvSpPr>
          <p:nvPr/>
        </p:nvSpPr>
        <p:spPr bwMode="auto">
          <a:xfrm>
            <a:off x="7380288" y="4149725"/>
            <a:ext cx="1223962" cy="792163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87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</a:pPr>
            <a:r>
              <a:rPr lang="en-GB" sz="1600" i="0"/>
              <a:t>Retailers / </a:t>
            </a:r>
          </a:p>
          <a:p>
            <a:pPr>
              <a:spcBef>
                <a:spcPct val="0"/>
              </a:spcBef>
              <a:buClrTx/>
            </a:pPr>
            <a:r>
              <a:rPr lang="en-GB" sz="1600" i="0"/>
              <a:t>Businesses</a:t>
            </a:r>
          </a:p>
          <a:p>
            <a:pPr>
              <a:spcBef>
                <a:spcPct val="0"/>
              </a:spcBef>
              <a:buClrTx/>
            </a:pPr>
            <a:endParaRPr lang="en-GB" sz="1600" i="0"/>
          </a:p>
        </p:txBody>
      </p:sp>
      <p:sp>
        <p:nvSpPr>
          <p:cNvPr id="449543" name="Rectangle 7"/>
          <p:cNvSpPr>
            <a:spLocks noChangeArrowheads="1"/>
          </p:cNvSpPr>
          <p:nvPr/>
        </p:nvSpPr>
        <p:spPr bwMode="auto">
          <a:xfrm>
            <a:off x="5003800" y="2997200"/>
            <a:ext cx="3606800" cy="444500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87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</a:pPr>
            <a:r>
              <a:rPr lang="nl-NL" sz="1600" i="0"/>
              <a:t>Banks</a:t>
            </a:r>
            <a:endParaRPr lang="en-GB" sz="1600" i="0"/>
          </a:p>
        </p:txBody>
      </p:sp>
      <p:sp>
        <p:nvSpPr>
          <p:cNvPr id="449544" name="Rectangle 8"/>
          <p:cNvSpPr>
            <a:spLocks noChangeArrowheads="1"/>
          </p:cNvSpPr>
          <p:nvPr/>
        </p:nvSpPr>
        <p:spPr bwMode="auto">
          <a:xfrm>
            <a:off x="6300788" y="1412875"/>
            <a:ext cx="1223962" cy="792163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87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</a:pPr>
            <a:r>
              <a:rPr lang="nl-NL" sz="1600" i="0"/>
              <a:t>Central bank</a:t>
            </a:r>
            <a:endParaRPr lang="en-GB" sz="1600" i="0"/>
          </a:p>
        </p:txBody>
      </p:sp>
      <p:sp>
        <p:nvSpPr>
          <p:cNvPr id="449579" name="AutoShape 43"/>
          <p:cNvSpPr>
            <a:spLocks noChangeArrowheads="1"/>
          </p:cNvSpPr>
          <p:nvPr/>
        </p:nvSpPr>
        <p:spPr bwMode="auto">
          <a:xfrm rot="16200000">
            <a:off x="7669213" y="3644900"/>
            <a:ext cx="720725" cy="288925"/>
          </a:xfrm>
          <a:prstGeom prst="rightArrow">
            <a:avLst>
              <a:gd name="adj1" fmla="val 50000"/>
              <a:gd name="adj2" fmla="val 62363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80" name="AutoShape 44"/>
          <p:cNvSpPr>
            <a:spLocks noChangeArrowheads="1"/>
          </p:cNvSpPr>
          <p:nvPr/>
        </p:nvSpPr>
        <p:spPr bwMode="auto">
          <a:xfrm>
            <a:off x="6227763" y="4437063"/>
            <a:ext cx="1152525" cy="288925"/>
          </a:xfrm>
          <a:prstGeom prst="rightArrow">
            <a:avLst>
              <a:gd name="adj1" fmla="val 50000"/>
              <a:gd name="adj2" fmla="val 99725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81" name="AutoShape 45"/>
          <p:cNvSpPr>
            <a:spLocks noChangeArrowheads="1"/>
          </p:cNvSpPr>
          <p:nvPr/>
        </p:nvSpPr>
        <p:spPr bwMode="auto">
          <a:xfrm rot="16200000">
            <a:off x="5219700" y="3644900"/>
            <a:ext cx="720725" cy="288925"/>
          </a:xfrm>
          <a:prstGeom prst="rightArrow">
            <a:avLst>
              <a:gd name="adj1" fmla="val 50000"/>
              <a:gd name="adj2" fmla="val 62363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82" name="AutoShape 46"/>
          <p:cNvSpPr>
            <a:spLocks noChangeArrowheads="1"/>
          </p:cNvSpPr>
          <p:nvPr/>
        </p:nvSpPr>
        <p:spPr bwMode="auto">
          <a:xfrm>
            <a:off x="323850" y="1484313"/>
            <a:ext cx="433388" cy="288925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83" name="AutoShape 47"/>
          <p:cNvSpPr>
            <a:spLocks noChangeArrowheads="1"/>
          </p:cNvSpPr>
          <p:nvPr/>
        </p:nvSpPr>
        <p:spPr bwMode="auto">
          <a:xfrm rot="16200000">
            <a:off x="6550025" y="2459038"/>
            <a:ext cx="796925" cy="288925"/>
          </a:xfrm>
          <a:prstGeom prst="rightArrow">
            <a:avLst>
              <a:gd name="adj1" fmla="val 50000"/>
              <a:gd name="adj2" fmla="val 68956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603" name="AutoShape 67"/>
          <p:cNvSpPr>
            <a:spLocks noChangeArrowheads="1"/>
          </p:cNvSpPr>
          <p:nvPr/>
        </p:nvSpPr>
        <p:spPr bwMode="auto">
          <a:xfrm rot="-1800952">
            <a:off x="395288" y="2420938"/>
            <a:ext cx="360362" cy="720725"/>
          </a:xfrm>
          <a:prstGeom prst="curvedLeftArrow">
            <a:avLst>
              <a:gd name="adj1" fmla="val 21648"/>
              <a:gd name="adj2" fmla="val 61648"/>
              <a:gd name="adj3" fmla="val 33333"/>
            </a:avLst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604" name="AutoShape 68"/>
          <p:cNvSpPr>
            <a:spLocks noChangeArrowheads="1"/>
          </p:cNvSpPr>
          <p:nvPr/>
        </p:nvSpPr>
        <p:spPr bwMode="auto">
          <a:xfrm rot="-1800952">
            <a:off x="6816335" y="1382573"/>
            <a:ext cx="360363" cy="720725"/>
          </a:xfrm>
          <a:prstGeom prst="curvedLeftArrow">
            <a:avLst>
              <a:gd name="adj1" fmla="val 21648"/>
              <a:gd name="adj2" fmla="val 61648"/>
              <a:gd name="adj3" fmla="val 33333"/>
            </a:avLst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605" name="AutoShape 69"/>
          <p:cNvSpPr>
            <a:spLocks noChangeArrowheads="1"/>
          </p:cNvSpPr>
          <p:nvPr/>
        </p:nvSpPr>
        <p:spPr bwMode="auto">
          <a:xfrm rot="16581442">
            <a:off x="6690841" y="2738054"/>
            <a:ext cx="264568" cy="877953"/>
          </a:xfrm>
          <a:prstGeom prst="curvedLeftArrow">
            <a:avLst>
              <a:gd name="adj1" fmla="val 21648"/>
              <a:gd name="adj2" fmla="val 61648"/>
              <a:gd name="adj3" fmla="val 33333"/>
            </a:avLst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606" name="AutoShape 70"/>
          <p:cNvSpPr>
            <a:spLocks noChangeArrowheads="1"/>
          </p:cNvSpPr>
          <p:nvPr/>
        </p:nvSpPr>
        <p:spPr bwMode="auto">
          <a:xfrm rot="-1800952">
            <a:off x="5592199" y="4178638"/>
            <a:ext cx="360363" cy="720725"/>
          </a:xfrm>
          <a:prstGeom prst="curvedLeftArrow">
            <a:avLst>
              <a:gd name="adj1" fmla="val 21648"/>
              <a:gd name="adj2" fmla="val 61648"/>
              <a:gd name="adj3" fmla="val 33333"/>
            </a:avLst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607" name="AutoShape 71"/>
          <p:cNvSpPr>
            <a:spLocks noChangeArrowheads="1"/>
          </p:cNvSpPr>
          <p:nvPr/>
        </p:nvSpPr>
        <p:spPr bwMode="auto">
          <a:xfrm rot="-1800952">
            <a:off x="7896456" y="4178638"/>
            <a:ext cx="360362" cy="720725"/>
          </a:xfrm>
          <a:prstGeom prst="curvedLeftArrow">
            <a:avLst>
              <a:gd name="adj1" fmla="val 21648"/>
              <a:gd name="adj2" fmla="val 61648"/>
              <a:gd name="adj3" fmla="val 33333"/>
            </a:avLst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609" name="AutoShape 73"/>
          <p:cNvSpPr>
            <a:spLocks noChangeArrowheads="1"/>
          </p:cNvSpPr>
          <p:nvPr/>
        </p:nvSpPr>
        <p:spPr bwMode="auto">
          <a:xfrm rot="-1800952">
            <a:off x="827088" y="3933825"/>
            <a:ext cx="360362" cy="720725"/>
          </a:xfrm>
          <a:prstGeom prst="curvedLeftArrow">
            <a:avLst>
              <a:gd name="adj1" fmla="val 21648"/>
              <a:gd name="adj2" fmla="val 61648"/>
              <a:gd name="adj3" fmla="val 33333"/>
            </a:avLst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610" name="AutoShape 74"/>
          <p:cNvSpPr>
            <a:spLocks noChangeArrowheads="1"/>
          </p:cNvSpPr>
          <p:nvPr/>
        </p:nvSpPr>
        <p:spPr bwMode="auto">
          <a:xfrm>
            <a:off x="250825" y="4221163"/>
            <a:ext cx="433388" cy="288925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616" name="AutoShape 80"/>
          <p:cNvSpPr>
            <a:spLocks noChangeArrowheads="1"/>
          </p:cNvSpPr>
          <p:nvPr/>
        </p:nvSpPr>
        <p:spPr bwMode="auto">
          <a:xfrm rot="-1800952">
            <a:off x="1619250" y="5949950"/>
            <a:ext cx="360363" cy="720725"/>
          </a:xfrm>
          <a:prstGeom prst="curvedLeftArrow">
            <a:avLst>
              <a:gd name="adj1" fmla="val 21648"/>
              <a:gd name="adj2" fmla="val 61648"/>
              <a:gd name="adj3" fmla="val 33333"/>
            </a:avLst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617" name="AutoShape 81"/>
          <p:cNvSpPr>
            <a:spLocks noChangeArrowheads="1"/>
          </p:cNvSpPr>
          <p:nvPr/>
        </p:nvSpPr>
        <p:spPr bwMode="auto">
          <a:xfrm rot="-1800952">
            <a:off x="2339975" y="5949950"/>
            <a:ext cx="360363" cy="720725"/>
          </a:xfrm>
          <a:prstGeom prst="curvedLeftArrow">
            <a:avLst>
              <a:gd name="adj1" fmla="val 21648"/>
              <a:gd name="adj2" fmla="val 61648"/>
              <a:gd name="adj3" fmla="val 33333"/>
            </a:avLst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618" name="AutoShape 82"/>
          <p:cNvSpPr>
            <a:spLocks noChangeArrowheads="1"/>
          </p:cNvSpPr>
          <p:nvPr/>
        </p:nvSpPr>
        <p:spPr bwMode="auto">
          <a:xfrm rot="-1800952">
            <a:off x="3635375" y="5949950"/>
            <a:ext cx="360363" cy="720725"/>
          </a:xfrm>
          <a:prstGeom prst="curvedLeftArrow">
            <a:avLst>
              <a:gd name="adj1" fmla="val 21648"/>
              <a:gd name="adj2" fmla="val 61648"/>
              <a:gd name="adj3" fmla="val 33333"/>
            </a:avLst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619" name="AutoShape 83"/>
          <p:cNvSpPr>
            <a:spLocks noChangeArrowheads="1"/>
          </p:cNvSpPr>
          <p:nvPr/>
        </p:nvSpPr>
        <p:spPr bwMode="auto">
          <a:xfrm rot="-1800952">
            <a:off x="2987675" y="5948363"/>
            <a:ext cx="360363" cy="720725"/>
          </a:xfrm>
          <a:prstGeom prst="curvedLeftArrow">
            <a:avLst>
              <a:gd name="adj1" fmla="val 21648"/>
              <a:gd name="adj2" fmla="val 61648"/>
              <a:gd name="adj3" fmla="val 33333"/>
            </a:avLst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4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79" grpId="0" animBg="1"/>
      <p:bldP spid="449580" grpId="0" animBg="1"/>
      <p:bldP spid="449581" grpId="0" animBg="1"/>
      <p:bldP spid="449582" grpId="0" animBg="1"/>
      <p:bldP spid="449583" grpId="0" animBg="1"/>
      <p:bldP spid="449603" grpId="0" animBg="1"/>
      <p:bldP spid="449604" grpId="0" animBg="1"/>
      <p:bldP spid="449605" grpId="0" animBg="1"/>
      <p:bldP spid="449606" grpId="0" animBg="1"/>
      <p:bldP spid="449607" grpId="0" animBg="1"/>
      <p:bldP spid="449609" grpId="0" animBg="1"/>
      <p:bldP spid="449610" grpId="0" animBg="1"/>
      <p:bldP spid="449616" grpId="0" animBg="1"/>
      <p:bldP spid="449617" grpId="0" animBg="1"/>
      <p:bldP spid="449618" grpId="0" animBg="1"/>
      <p:bldP spid="4496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ChangeArrowheads="1"/>
          </p:cNvSpPr>
          <p:nvPr/>
        </p:nvSpPr>
        <p:spPr bwMode="auto">
          <a:xfrm>
            <a:off x="755650" y="3138488"/>
            <a:ext cx="8066088" cy="5778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</a:t>
            </a:r>
          </a:p>
        </p:txBody>
      </p:sp>
      <p:sp>
        <p:nvSpPr>
          <p:cNvPr id="4915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35013" y="1484313"/>
            <a:ext cx="8229600" cy="464185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/>
              <a:t>Payment patterns around the world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Concepts </a:t>
            </a:r>
            <a:r>
              <a:rPr lang="nl-NL" sz="2400"/>
              <a:t>&amp; </a:t>
            </a:r>
            <a:r>
              <a:rPr lang="en-GB" sz="2400"/>
              <a:t>definitions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How to measure costs?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The Dutch example 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How to improve efficiency?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Final remarks</a:t>
            </a:r>
          </a:p>
        </p:txBody>
      </p:sp>
    </p:spTree>
    <p:extLst>
      <p:ext uri="{BB962C8B-B14F-4D97-AF65-F5344CB8AC3E}">
        <p14:creationId xmlns:p14="http://schemas.microsoft.com/office/powerpoint/2010/main" val="265001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586" name="Picture 2" descr="Cashregister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18200" y="981075"/>
            <a:ext cx="3225800" cy="345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15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Measuring costs </a:t>
            </a:r>
          </a:p>
        </p:txBody>
      </p:sp>
      <p:sp>
        <p:nvSpPr>
          <p:cNvPr id="4515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493838"/>
            <a:ext cx="5976937" cy="481488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/>
              <a:t>	</a:t>
            </a:r>
            <a:r>
              <a:rPr lang="en-GB" sz="2400" dirty="0">
                <a:solidFill>
                  <a:srgbClr val="00CC00"/>
                </a:solidFill>
              </a:rPr>
              <a:t>Step 1: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/>
              <a:t>	Estimate total yearly costs </a:t>
            </a:r>
            <a:r>
              <a:rPr lang="en-GB" sz="2400" dirty="0" smtClean="0"/>
              <a:t>per actor per </a:t>
            </a:r>
            <a:r>
              <a:rPr lang="en-GB" sz="2400" dirty="0"/>
              <a:t>payment </a:t>
            </a:r>
            <a:r>
              <a:rPr lang="en-GB" sz="2400" dirty="0" smtClean="0"/>
              <a:t>instrument</a:t>
            </a:r>
            <a:r>
              <a:rPr lang="en-US" sz="2400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fixed </a:t>
            </a:r>
            <a:r>
              <a:rPr lang="en-GB" sz="2400" dirty="0"/>
              <a:t>and </a:t>
            </a:r>
            <a:r>
              <a:rPr lang="en-GB" sz="2400" dirty="0" smtClean="0"/>
              <a:t>variable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internal </a:t>
            </a:r>
            <a:r>
              <a:rPr lang="en-GB" sz="2400" dirty="0"/>
              <a:t>and </a:t>
            </a:r>
            <a:r>
              <a:rPr lang="en-GB" sz="2400" dirty="0" smtClean="0"/>
              <a:t>external</a:t>
            </a:r>
            <a:endParaRPr lang="en-GB" sz="24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GB" sz="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/>
              <a:t>	</a:t>
            </a:r>
            <a:r>
              <a:rPr lang="en-GB" sz="2400" dirty="0">
                <a:solidFill>
                  <a:srgbClr val="00CC00"/>
                </a:solidFill>
              </a:rPr>
              <a:t>Step 2: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/>
              <a:t>	Estimate total yearly volume and value of transactions per payment instrument.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>
                <a:solidFill>
                  <a:srgbClr val="FF0000"/>
                </a:solidFill>
              </a:rPr>
              <a:t>	</a:t>
            </a:r>
            <a:r>
              <a:rPr lang="en-GB" sz="2400" dirty="0">
                <a:solidFill>
                  <a:srgbClr val="00CC00"/>
                </a:solidFill>
              </a:rPr>
              <a:t>Step 3:</a:t>
            </a:r>
            <a:r>
              <a:rPr lang="en-GB" sz="2400" dirty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/>
              <a:t>	Determine total, internal, external, fixed and variable costs per transaction per payment instrument.</a:t>
            </a:r>
          </a:p>
        </p:txBody>
      </p:sp>
    </p:spTree>
    <p:extLst>
      <p:ext uri="{BB962C8B-B14F-4D97-AF65-F5344CB8AC3E}">
        <p14:creationId xmlns:p14="http://schemas.microsoft.com/office/powerpoint/2010/main" val="1745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4" name="Rectangle 6"/>
          <p:cNvSpPr>
            <a:spLocks noChangeArrowheads="1"/>
          </p:cNvSpPr>
          <p:nvPr/>
        </p:nvSpPr>
        <p:spPr bwMode="auto">
          <a:xfrm>
            <a:off x="973138" y="2708275"/>
            <a:ext cx="8135937" cy="503238"/>
          </a:xfrm>
          <a:prstGeom prst="rect">
            <a:avLst/>
          </a:prstGeom>
          <a:gradFill rotWithShape="1">
            <a:gsLst>
              <a:gs pos="0">
                <a:srgbClr val="3D6BFF">
                  <a:alpha val="60001"/>
                </a:srgbClr>
              </a:gs>
              <a:gs pos="100000">
                <a:srgbClr val="DDDDDD">
                  <a:alpha val="60001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Step 1: Estimate total costs </a:t>
            </a:r>
          </a:p>
        </p:txBody>
      </p:sp>
      <p:sp>
        <p:nvSpPr>
          <p:cNvPr id="4526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8163" y="1268413"/>
            <a:ext cx="8713787" cy="4525962"/>
          </a:xfrm>
          <a:noFill/>
          <a:ln/>
        </p:spPr>
        <p:txBody>
          <a:bodyPr>
            <a:normAutofit fontScale="92500" lnSpcReduction="10000"/>
          </a:bodyPr>
          <a:lstStyle/>
          <a:p>
            <a:pPr marL="914400" lvl="1" indent="-457200">
              <a:buFont typeface="Wingdings" pitchFamily="2" charset="2"/>
              <a:buNone/>
            </a:pPr>
            <a:r>
              <a:rPr lang="en-GB">
                <a:solidFill>
                  <a:srgbClr val="00CC00"/>
                </a:solidFill>
              </a:rPr>
              <a:t>Main ingredients of a cost study:</a:t>
            </a:r>
            <a:r>
              <a:rPr lang="en-GB" sz="3200">
                <a:solidFill>
                  <a:srgbClr val="00CC00"/>
                </a:solidFill>
              </a:rPr>
              <a:t> </a:t>
            </a:r>
          </a:p>
          <a:p>
            <a:pPr marL="914400" lvl="1" indent="-457200"/>
            <a:r>
              <a:rPr lang="en-GB" sz="2400"/>
              <a:t>Determine what payment instruments to look at. </a:t>
            </a:r>
          </a:p>
          <a:p>
            <a:pPr marL="914400" lvl="1" indent="-457200"/>
            <a:r>
              <a:rPr lang="en-GB" sz="2400"/>
              <a:t>Determine what parties in the payment chain to include.</a:t>
            </a:r>
          </a:p>
          <a:p>
            <a:pPr marL="914400" lvl="1" indent="-457200"/>
            <a:r>
              <a:rPr lang="en-GB" sz="2400"/>
              <a:t>Determine what cost (and revenue) items to include.</a:t>
            </a:r>
          </a:p>
          <a:p>
            <a:pPr marL="914400" lvl="1" indent="-457200"/>
            <a:r>
              <a:rPr lang="en-GB" sz="2400"/>
              <a:t>Set up a questionnaire &amp; desk research.</a:t>
            </a:r>
          </a:p>
          <a:p>
            <a:pPr marL="914400" lvl="1" indent="-457200"/>
            <a:r>
              <a:rPr lang="en-GB" sz="2400"/>
              <a:t>Distribute questionnaire among representative sample. </a:t>
            </a:r>
          </a:p>
          <a:p>
            <a:pPr marL="914400" lvl="1" indent="-457200">
              <a:buFont typeface="Wingdings" pitchFamily="2" charset="2"/>
              <a:buAutoNum type="arabicPeriod"/>
            </a:pPr>
            <a:endParaRPr lang="en-GB" sz="2400"/>
          </a:p>
          <a:p>
            <a:pPr marL="914400" lvl="1" indent="-457200">
              <a:buFont typeface="Wingdings" pitchFamily="2" charset="2"/>
              <a:buNone/>
            </a:pPr>
            <a:r>
              <a:rPr lang="en-GB">
                <a:solidFill>
                  <a:srgbClr val="00CC00"/>
                </a:solidFill>
              </a:rPr>
              <a:t>Plus:</a:t>
            </a:r>
          </a:p>
          <a:p>
            <a:pPr marL="914400" lvl="1" indent="-457200"/>
            <a:r>
              <a:rPr lang="en-GB" sz="2400"/>
              <a:t>Involve all relevant stakeholders.</a:t>
            </a:r>
          </a:p>
          <a:p>
            <a:pPr marL="914400" lvl="1" indent="-457200"/>
            <a:r>
              <a:rPr lang="en-GB" sz="2400"/>
              <a:t>Be realistic about the planning: at least 1 year.</a:t>
            </a:r>
          </a:p>
          <a:p>
            <a:pPr marL="914400" lvl="1" indent="-457200"/>
            <a:r>
              <a:rPr lang="en-GB" sz="2400"/>
              <a:t>Decide whether or what to outsource.</a:t>
            </a:r>
          </a:p>
        </p:txBody>
      </p:sp>
    </p:spTree>
    <p:extLst>
      <p:ext uri="{BB962C8B-B14F-4D97-AF65-F5344CB8AC3E}">
        <p14:creationId xmlns:p14="http://schemas.microsoft.com/office/powerpoint/2010/main" val="298534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cost items to include?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8291513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2400"/>
              <a:t>Costs for (central) banks</a:t>
            </a:r>
          </a:p>
        </p:txBody>
      </p:sp>
      <p:pic>
        <p:nvPicPr>
          <p:cNvPr id="454660" name="Picture 4" descr="Jar_bl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1989138"/>
            <a:ext cx="2265362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4661" name="Picture 5" descr="Jar_bl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989138"/>
            <a:ext cx="226536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4662" name="Picture 6" descr="Jar_bl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989138"/>
            <a:ext cx="2265362" cy="464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4663" name="Picture 7" descr="Jar_bl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89138"/>
            <a:ext cx="226536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4664" name="Text Box 8"/>
          <p:cNvSpPr txBox="1">
            <a:spLocks noChangeArrowheads="1"/>
          </p:cNvSpPr>
          <p:nvPr/>
        </p:nvSpPr>
        <p:spPr bwMode="auto">
          <a:xfrm>
            <a:off x="684213" y="2349500"/>
            <a:ext cx="1223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nl-NL" sz="1800" b="1" i="0">
                <a:solidFill>
                  <a:schemeClr val="tx1"/>
                </a:solidFill>
              </a:rPr>
              <a:t>Cash </a:t>
            </a:r>
            <a:endParaRPr lang="en-GB" sz="1800" b="1" i="0">
              <a:solidFill>
                <a:schemeClr val="tx1"/>
              </a:solidFill>
            </a:endParaRPr>
          </a:p>
        </p:txBody>
      </p:sp>
      <p:sp>
        <p:nvSpPr>
          <p:cNvPr id="454665" name="Text Box 9"/>
          <p:cNvSpPr txBox="1">
            <a:spLocks noChangeArrowheads="1"/>
          </p:cNvSpPr>
          <p:nvPr/>
        </p:nvSpPr>
        <p:spPr bwMode="auto">
          <a:xfrm>
            <a:off x="2760368" y="2349500"/>
            <a:ext cx="1505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nl-NL" sz="1800" b="1" i="0" dirty="0" err="1" smtClean="0">
                <a:solidFill>
                  <a:schemeClr val="tx1"/>
                </a:solidFill>
              </a:rPr>
              <a:t>Debit</a:t>
            </a:r>
            <a:r>
              <a:rPr lang="nl-NL" sz="1800" b="1" i="0" dirty="0" smtClean="0">
                <a:solidFill>
                  <a:schemeClr val="tx1"/>
                </a:solidFill>
              </a:rPr>
              <a:t> cards </a:t>
            </a:r>
            <a:endParaRPr lang="en-GB" sz="1800" b="1" i="0" dirty="0">
              <a:solidFill>
                <a:schemeClr val="tx1"/>
              </a:solidFill>
            </a:endParaRPr>
          </a:p>
        </p:txBody>
      </p:sp>
      <p:sp>
        <p:nvSpPr>
          <p:cNvPr id="454666" name="Text Box 10"/>
          <p:cNvSpPr txBox="1">
            <a:spLocks noChangeArrowheads="1"/>
          </p:cNvSpPr>
          <p:nvPr/>
        </p:nvSpPr>
        <p:spPr bwMode="auto">
          <a:xfrm>
            <a:off x="5194300" y="234950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nl-NL" sz="1800" b="1" i="0">
                <a:solidFill>
                  <a:schemeClr val="tx1"/>
                </a:solidFill>
              </a:rPr>
              <a:t>E-purse </a:t>
            </a:r>
            <a:endParaRPr lang="en-GB" sz="1800" b="1" i="0">
              <a:solidFill>
                <a:schemeClr val="tx1"/>
              </a:solidFill>
            </a:endParaRPr>
          </a:p>
        </p:txBody>
      </p:sp>
      <p:sp>
        <p:nvSpPr>
          <p:cNvPr id="454667" name="Text Box 11"/>
          <p:cNvSpPr txBox="1">
            <a:spLocks noChangeArrowheads="1"/>
          </p:cNvSpPr>
          <p:nvPr/>
        </p:nvSpPr>
        <p:spPr bwMode="auto">
          <a:xfrm>
            <a:off x="7258050" y="2349500"/>
            <a:ext cx="158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nl-NL" sz="1800" b="1" i="0">
                <a:solidFill>
                  <a:schemeClr val="tx1"/>
                </a:solidFill>
              </a:rPr>
              <a:t>Credit cards </a:t>
            </a:r>
            <a:endParaRPr lang="en-GB" sz="1800" b="1" i="0">
              <a:solidFill>
                <a:schemeClr val="tx1"/>
              </a:solidFill>
            </a:endParaRPr>
          </a:p>
        </p:txBody>
      </p:sp>
      <p:sp>
        <p:nvSpPr>
          <p:cNvPr id="454668" name="Rectangle 12"/>
          <p:cNvSpPr>
            <a:spLocks noChangeArrowheads="1"/>
          </p:cNvSpPr>
          <p:nvPr/>
        </p:nvSpPr>
        <p:spPr bwMode="auto">
          <a:xfrm>
            <a:off x="323850" y="3141663"/>
            <a:ext cx="1728788" cy="3024187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4669" name="Text Box 13"/>
          <p:cNvSpPr txBox="1">
            <a:spLocks noChangeArrowheads="1"/>
          </p:cNvSpPr>
          <p:nvPr/>
        </p:nvSpPr>
        <p:spPr bwMode="auto">
          <a:xfrm>
            <a:off x="323850" y="3340100"/>
            <a:ext cx="1944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Production money</a:t>
            </a:r>
          </a:p>
        </p:txBody>
      </p:sp>
      <p:sp>
        <p:nvSpPr>
          <p:cNvPr id="454670" name="Text Box 14"/>
          <p:cNvSpPr txBox="1">
            <a:spLocks noChangeArrowheads="1"/>
          </p:cNvSpPr>
          <p:nvPr/>
        </p:nvSpPr>
        <p:spPr bwMode="auto">
          <a:xfrm>
            <a:off x="323850" y="3556000"/>
            <a:ext cx="14398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Transportation</a:t>
            </a:r>
          </a:p>
        </p:txBody>
      </p:sp>
      <p:sp>
        <p:nvSpPr>
          <p:cNvPr id="454671" name="Text Box 15"/>
          <p:cNvSpPr txBox="1">
            <a:spLocks noChangeArrowheads="1"/>
          </p:cNvSpPr>
          <p:nvPr/>
        </p:nvSpPr>
        <p:spPr bwMode="auto">
          <a:xfrm>
            <a:off x="323850" y="3775075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Cash centres: staff, buildings, equipment</a:t>
            </a:r>
          </a:p>
        </p:txBody>
      </p:sp>
      <p:sp>
        <p:nvSpPr>
          <p:cNvPr id="454672" name="Text Box 16"/>
          <p:cNvSpPr txBox="1">
            <a:spLocks noChangeArrowheads="1"/>
          </p:cNvSpPr>
          <p:nvPr/>
        </p:nvSpPr>
        <p:spPr bwMode="auto">
          <a:xfrm>
            <a:off x="323850" y="3141663"/>
            <a:ext cx="14398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 u="sng">
                <a:solidFill>
                  <a:schemeClr val="tx1"/>
                </a:solidFill>
              </a:rPr>
              <a:t>Back office:</a:t>
            </a:r>
          </a:p>
        </p:txBody>
      </p:sp>
      <p:sp>
        <p:nvSpPr>
          <p:cNvPr id="454673" name="Text Box 17"/>
          <p:cNvSpPr txBox="1">
            <a:spLocks noChangeArrowheads="1"/>
          </p:cNvSpPr>
          <p:nvPr/>
        </p:nvSpPr>
        <p:spPr bwMode="auto">
          <a:xfrm>
            <a:off x="323850" y="4203700"/>
            <a:ext cx="14398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Fraud &amp; control</a:t>
            </a:r>
            <a:r>
              <a:rPr lang="en-GB" sz="12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54674" name="Text Box 18"/>
          <p:cNvSpPr txBox="1">
            <a:spLocks noChangeArrowheads="1"/>
          </p:cNvSpPr>
          <p:nvPr/>
        </p:nvSpPr>
        <p:spPr bwMode="auto">
          <a:xfrm>
            <a:off x="323850" y="4594225"/>
            <a:ext cx="14398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 u="sng">
                <a:solidFill>
                  <a:schemeClr val="tx1"/>
                </a:solidFill>
              </a:rPr>
              <a:t>Front office:</a:t>
            </a:r>
          </a:p>
        </p:txBody>
      </p:sp>
      <p:sp>
        <p:nvSpPr>
          <p:cNvPr id="454675" name="Text Box 19"/>
          <p:cNvSpPr txBox="1">
            <a:spLocks noChangeArrowheads="1"/>
          </p:cNvSpPr>
          <p:nvPr/>
        </p:nvSpPr>
        <p:spPr bwMode="auto">
          <a:xfrm>
            <a:off x="323850" y="4772025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Branch offices: staff, buildings, equipment</a:t>
            </a:r>
          </a:p>
        </p:txBody>
      </p:sp>
      <p:sp>
        <p:nvSpPr>
          <p:cNvPr id="454676" name="Text Box 20"/>
          <p:cNvSpPr txBox="1">
            <a:spLocks noChangeArrowheads="1"/>
          </p:cNvSpPr>
          <p:nvPr/>
        </p:nvSpPr>
        <p:spPr bwMode="auto">
          <a:xfrm>
            <a:off x="323850" y="5170488"/>
            <a:ext cx="1800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ATM maintenance</a:t>
            </a:r>
          </a:p>
        </p:txBody>
      </p:sp>
      <p:sp>
        <p:nvSpPr>
          <p:cNvPr id="454677" name="Text Box 21"/>
          <p:cNvSpPr txBox="1">
            <a:spLocks noChangeArrowheads="1"/>
          </p:cNvSpPr>
          <p:nvPr/>
        </p:nvSpPr>
        <p:spPr bwMode="auto">
          <a:xfrm>
            <a:off x="323850" y="5459413"/>
            <a:ext cx="14398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Overhead </a:t>
            </a:r>
          </a:p>
        </p:txBody>
      </p:sp>
      <p:sp>
        <p:nvSpPr>
          <p:cNvPr id="454678" name="Text Box 22"/>
          <p:cNvSpPr txBox="1">
            <a:spLocks noChangeArrowheads="1"/>
          </p:cNvSpPr>
          <p:nvPr/>
        </p:nvSpPr>
        <p:spPr bwMode="auto">
          <a:xfrm>
            <a:off x="323850" y="5708650"/>
            <a:ext cx="1800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Armoured car services</a:t>
            </a:r>
          </a:p>
        </p:txBody>
      </p:sp>
      <p:sp>
        <p:nvSpPr>
          <p:cNvPr id="454679" name="Rectangle 23"/>
          <p:cNvSpPr>
            <a:spLocks noChangeArrowheads="1"/>
          </p:cNvSpPr>
          <p:nvPr/>
        </p:nvSpPr>
        <p:spPr bwMode="auto">
          <a:xfrm>
            <a:off x="2627313" y="3141663"/>
            <a:ext cx="1728787" cy="3024187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4680" name="Text Box 24"/>
          <p:cNvSpPr txBox="1">
            <a:spLocks noChangeArrowheads="1"/>
          </p:cNvSpPr>
          <p:nvPr/>
        </p:nvSpPr>
        <p:spPr bwMode="auto">
          <a:xfrm>
            <a:off x="2700338" y="3340100"/>
            <a:ext cx="1873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Production cards</a:t>
            </a:r>
          </a:p>
        </p:txBody>
      </p:sp>
      <p:sp>
        <p:nvSpPr>
          <p:cNvPr id="454681" name="Text Box 25"/>
          <p:cNvSpPr txBox="1">
            <a:spLocks noChangeArrowheads="1"/>
          </p:cNvSpPr>
          <p:nvPr/>
        </p:nvSpPr>
        <p:spPr bwMode="auto">
          <a:xfrm>
            <a:off x="2700338" y="3556000"/>
            <a:ext cx="14398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Transportation</a:t>
            </a:r>
          </a:p>
        </p:txBody>
      </p:sp>
      <p:sp>
        <p:nvSpPr>
          <p:cNvPr id="454682" name="Text Box 26"/>
          <p:cNvSpPr txBox="1">
            <a:spLocks noChangeArrowheads="1"/>
          </p:cNvSpPr>
          <p:nvPr/>
        </p:nvSpPr>
        <p:spPr bwMode="auto">
          <a:xfrm>
            <a:off x="2700338" y="3775075"/>
            <a:ext cx="1800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Telecommunication</a:t>
            </a:r>
          </a:p>
        </p:txBody>
      </p:sp>
      <p:sp>
        <p:nvSpPr>
          <p:cNvPr id="454683" name="Text Box 27"/>
          <p:cNvSpPr txBox="1">
            <a:spLocks noChangeArrowheads="1"/>
          </p:cNvSpPr>
          <p:nvPr/>
        </p:nvSpPr>
        <p:spPr bwMode="auto">
          <a:xfrm>
            <a:off x="2700338" y="3141663"/>
            <a:ext cx="14398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 u="sng">
                <a:solidFill>
                  <a:schemeClr val="tx1"/>
                </a:solidFill>
              </a:rPr>
              <a:t>Back office:</a:t>
            </a:r>
          </a:p>
        </p:txBody>
      </p:sp>
      <p:sp>
        <p:nvSpPr>
          <p:cNvPr id="454684" name="Text Box 28"/>
          <p:cNvSpPr txBox="1">
            <a:spLocks noChangeArrowheads="1"/>
          </p:cNvSpPr>
          <p:nvPr/>
        </p:nvSpPr>
        <p:spPr bwMode="auto">
          <a:xfrm>
            <a:off x="2700338" y="4005263"/>
            <a:ext cx="1439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Fraud &amp; control</a:t>
            </a:r>
            <a:r>
              <a:rPr lang="en-GB" sz="1400">
                <a:solidFill>
                  <a:schemeClr val="tx1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454685" name="Text Box 29"/>
          <p:cNvSpPr txBox="1">
            <a:spLocks noChangeArrowheads="1"/>
          </p:cNvSpPr>
          <p:nvPr/>
        </p:nvSpPr>
        <p:spPr bwMode="auto">
          <a:xfrm>
            <a:off x="2700338" y="4419600"/>
            <a:ext cx="14398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 u="sng">
                <a:solidFill>
                  <a:schemeClr val="tx1"/>
                </a:solidFill>
              </a:rPr>
              <a:t>Front office:</a:t>
            </a:r>
          </a:p>
        </p:txBody>
      </p:sp>
      <p:sp>
        <p:nvSpPr>
          <p:cNvPr id="454686" name="Text Box 30"/>
          <p:cNvSpPr txBox="1">
            <a:spLocks noChangeArrowheads="1"/>
          </p:cNvSpPr>
          <p:nvPr/>
        </p:nvSpPr>
        <p:spPr bwMode="auto">
          <a:xfrm>
            <a:off x="2700338" y="4637088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Branch offices: staff, buildings, equipment</a:t>
            </a:r>
          </a:p>
        </p:txBody>
      </p:sp>
      <p:sp>
        <p:nvSpPr>
          <p:cNvPr id="454687" name="Text Box 31"/>
          <p:cNvSpPr txBox="1">
            <a:spLocks noChangeArrowheads="1"/>
          </p:cNvSpPr>
          <p:nvPr/>
        </p:nvSpPr>
        <p:spPr bwMode="auto">
          <a:xfrm>
            <a:off x="2700338" y="5068888"/>
            <a:ext cx="1800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ATM maintenance</a:t>
            </a:r>
          </a:p>
        </p:txBody>
      </p:sp>
      <p:sp>
        <p:nvSpPr>
          <p:cNvPr id="454688" name="Text Box 32"/>
          <p:cNvSpPr txBox="1">
            <a:spLocks noChangeArrowheads="1"/>
          </p:cNvSpPr>
          <p:nvPr/>
        </p:nvSpPr>
        <p:spPr bwMode="auto">
          <a:xfrm>
            <a:off x="2700338" y="5500688"/>
            <a:ext cx="14398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Overhead </a:t>
            </a:r>
          </a:p>
        </p:txBody>
      </p:sp>
      <p:sp>
        <p:nvSpPr>
          <p:cNvPr id="454689" name="Rectangle 33"/>
          <p:cNvSpPr>
            <a:spLocks noChangeArrowheads="1"/>
          </p:cNvSpPr>
          <p:nvPr/>
        </p:nvSpPr>
        <p:spPr bwMode="auto">
          <a:xfrm>
            <a:off x="4859338" y="3141663"/>
            <a:ext cx="1728787" cy="3024187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4690" name="Rectangle 34"/>
          <p:cNvSpPr>
            <a:spLocks noChangeArrowheads="1"/>
          </p:cNvSpPr>
          <p:nvPr/>
        </p:nvSpPr>
        <p:spPr bwMode="auto">
          <a:xfrm>
            <a:off x="7092950" y="3141663"/>
            <a:ext cx="1728788" cy="3024187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4691" name="Text Box 35"/>
          <p:cNvSpPr txBox="1">
            <a:spLocks noChangeArrowheads="1"/>
          </p:cNvSpPr>
          <p:nvPr/>
        </p:nvSpPr>
        <p:spPr bwMode="auto">
          <a:xfrm>
            <a:off x="7092950" y="3340100"/>
            <a:ext cx="1873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Production cards</a:t>
            </a:r>
          </a:p>
        </p:txBody>
      </p:sp>
      <p:sp>
        <p:nvSpPr>
          <p:cNvPr id="454692" name="Text Box 36"/>
          <p:cNvSpPr txBox="1">
            <a:spLocks noChangeArrowheads="1"/>
          </p:cNvSpPr>
          <p:nvPr/>
        </p:nvSpPr>
        <p:spPr bwMode="auto">
          <a:xfrm>
            <a:off x="7092950" y="3556000"/>
            <a:ext cx="14398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Transportation</a:t>
            </a:r>
          </a:p>
        </p:txBody>
      </p:sp>
      <p:sp>
        <p:nvSpPr>
          <p:cNvPr id="454693" name="Text Box 37"/>
          <p:cNvSpPr txBox="1">
            <a:spLocks noChangeArrowheads="1"/>
          </p:cNvSpPr>
          <p:nvPr/>
        </p:nvSpPr>
        <p:spPr bwMode="auto">
          <a:xfrm>
            <a:off x="7092950" y="3775075"/>
            <a:ext cx="1800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Telecommunication</a:t>
            </a:r>
          </a:p>
        </p:txBody>
      </p:sp>
      <p:sp>
        <p:nvSpPr>
          <p:cNvPr id="454694" name="Text Box 38"/>
          <p:cNvSpPr txBox="1">
            <a:spLocks noChangeArrowheads="1"/>
          </p:cNvSpPr>
          <p:nvPr/>
        </p:nvSpPr>
        <p:spPr bwMode="auto">
          <a:xfrm>
            <a:off x="7092950" y="3141663"/>
            <a:ext cx="14398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 u="sng">
                <a:solidFill>
                  <a:schemeClr val="tx1"/>
                </a:solidFill>
              </a:rPr>
              <a:t>Back office:</a:t>
            </a:r>
          </a:p>
        </p:txBody>
      </p:sp>
      <p:sp>
        <p:nvSpPr>
          <p:cNvPr id="454695" name="Text Box 39"/>
          <p:cNvSpPr txBox="1">
            <a:spLocks noChangeArrowheads="1"/>
          </p:cNvSpPr>
          <p:nvPr/>
        </p:nvSpPr>
        <p:spPr bwMode="auto">
          <a:xfrm>
            <a:off x="7092950" y="4005263"/>
            <a:ext cx="1439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Fraud &amp; control</a:t>
            </a:r>
            <a:r>
              <a:rPr lang="en-GB" sz="1400">
                <a:solidFill>
                  <a:schemeClr val="tx1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454696" name="Text Box 40"/>
          <p:cNvSpPr txBox="1">
            <a:spLocks noChangeArrowheads="1"/>
          </p:cNvSpPr>
          <p:nvPr/>
        </p:nvSpPr>
        <p:spPr bwMode="auto">
          <a:xfrm>
            <a:off x="7092950" y="4419600"/>
            <a:ext cx="14398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 u="sng">
                <a:solidFill>
                  <a:schemeClr val="tx1"/>
                </a:solidFill>
              </a:rPr>
              <a:t>Front office:</a:t>
            </a:r>
          </a:p>
        </p:txBody>
      </p:sp>
      <p:sp>
        <p:nvSpPr>
          <p:cNvPr id="454697" name="Text Box 41"/>
          <p:cNvSpPr txBox="1">
            <a:spLocks noChangeArrowheads="1"/>
          </p:cNvSpPr>
          <p:nvPr/>
        </p:nvSpPr>
        <p:spPr bwMode="auto">
          <a:xfrm>
            <a:off x="7092950" y="4637088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Branch offices: staff, buildings, equipment</a:t>
            </a:r>
          </a:p>
        </p:txBody>
      </p:sp>
      <p:sp>
        <p:nvSpPr>
          <p:cNvPr id="454698" name="Text Box 42"/>
          <p:cNvSpPr txBox="1">
            <a:spLocks noChangeArrowheads="1"/>
          </p:cNvSpPr>
          <p:nvPr/>
        </p:nvSpPr>
        <p:spPr bwMode="auto">
          <a:xfrm>
            <a:off x="7092950" y="5068888"/>
            <a:ext cx="1800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ATM maintenance</a:t>
            </a:r>
          </a:p>
        </p:txBody>
      </p:sp>
      <p:sp>
        <p:nvSpPr>
          <p:cNvPr id="454699" name="Text Box 43"/>
          <p:cNvSpPr txBox="1">
            <a:spLocks noChangeArrowheads="1"/>
          </p:cNvSpPr>
          <p:nvPr/>
        </p:nvSpPr>
        <p:spPr bwMode="auto">
          <a:xfrm>
            <a:off x="7092950" y="5500688"/>
            <a:ext cx="14398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Overhead </a:t>
            </a:r>
          </a:p>
        </p:txBody>
      </p:sp>
      <p:sp>
        <p:nvSpPr>
          <p:cNvPr id="454700" name="Text Box 44"/>
          <p:cNvSpPr txBox="1">
            <a:spLocks noChangeArrowheads="1"/>
          </p:cNvSpPr>
          <p:nvPr/>
        </p:nvSpPr>
        <p:spPr bwMode="auto">
          <a:xfrm>
            <a:off x="4859338" y="3340100"/>
            <a:ext cx="1873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Production cards</a:t>
            </a:r>
          </a:p>
        </p:txBody>
      </p:sp>
      <p:sp>
        <p:nvSpPr>
          <p:cNvPr id="454701" name="Text Box 45"/>
          <p:cNvSpPr txBox="1">
            <a:spLocks noChangeArrowheads="1"/>
          </p:cNvSpPr>
          <p:nvPr/>
        </p:nvSpPr>
        <p:spPr bwMode="auto">
          <a:xfrm>
            <a:off x="4859338" y="3556000"/>
            <a:ext cx="14398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Transportation</a:t>
            </a:r>
          </a:p>
        </p:txBody>
      </p:sp>
      <p:sp>
        <p:nvSpPr>
          <p:cNvPr id="454702" name="Text Box 46"/>
          <p:cNvSpPr txBox="1">
            <a:spLocks noChangeArrowheads="1"/>
          </p:cNvSpPr>
          <p:nvPr/>
        </p:nvSpPr>
        <p:spPr bwMode="auto">
          <a:xfrm>
            <a:off x="4859338" y="3775075"/>
            <a:ext cx="1800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Telecommunication</a:t>
            </a:r>
          </a:p>
        </p:txBody>
      </p:sp>
      <p:sp>
        <p:nvSpPr>
          <p:cNvPr id="454703" name="Text Box 47"/>
          <p:cNvSpPr txBox="1">
            <a:spLocks noChangeArrowheads="1"/>
          </p:cNvSpPr>
          <p:nvPr/>
        </p:nvSpPr>
        <p:spPr bwMode="auto">
          <a:xfrm>
            <a:off x="4859338" y="3141663"/>
            <a:ext cx="14398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 u="sng">
                <a:solidFill>
                  <a:schemeClr val="tx1"/>
                </a:solidFill>
              </a:rPr>
              <a:t>Back office:</a:t>
            </a:r>
          </a:p>
        </p:txBody>
      </p:sp>
      <p:sp>
        <p:nvSpPr>
          <p:cNvPr id="454704" name="Text Box 48"/>
          <p:cNvSpPr txBox="1">
            <a:spLocks noChangeArrowheads="1"/>
          </p:cNvSpPr>
          <p:nvPr/>
        </p:nvSpPr>
        <p:spPr bwMode="auto">
          <a:xfrm>
            <a:off x="4859338" y="4005263"/>
            <a:ext cx="1439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Fraud &amp; control</a:t>
            </a:r>
            <a:r>
              <a:rPr lang="en-GB" sz="1400">
                <a:solidFill>
                  <a:schemeClr val="tx1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454705" name="Text Box 49"/>
          <p:cNvSpPr txBox="1">
            <a:spLocks noChangeArrowheads="1"/>
          </p:cNvSpPr>
          <p:nvPr/>
        </p:nvSpPr>
        <p:spPr bwMode="auto">
          <a:xfrm>
            <a:off x="4859338" y="4419600"/>
            <a:ext cx="14398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 u="sng">
                <a:solidFill>
                  <a:schemeClr val="tx1"/>
                </a:solidFill>
              </a:rPr>
              <a:t>Front office:</a:t>
            </a:r>
          </a:p>
        </p:txBody>
      </p:sp>
      <p:sp>
        <p:nvSpPr>
          <p:cNvPr id="454706" name="Text Box 50"/>
          <p:cNvSpPr txBox="1">
            <a:spLocks noChangeArrowheads="1"/>
          </p:cNvSpPr>
          <p:nvPr/>
        </p:nvSpPr>
        <p:spPr bwMode="auto">
          <a:xfrm>
            <a:off x="4859338" y="4637088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Branch offices: staff, buildings, equipment</a:t>
            </a:r>
          </a:p>
        </p:txBody>
      </p:sp>
      <p:sp>
        <p:nvSpPr>
          <p:cNvPr id="454707" name="Text Box 51"/>
          <p:cNvSpPr txBox="1">
            <a:spLocks noChangeArrowheads="1"/>
          </p:cNvSpPr>
          <p:nvPr/>
        </p:nvSpPr>
        <p:spPr bwMode="auto">
          <a:xfrm>
            <a:off x="4859338" y="5068888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E</a:t>
            </a:r>
            <a:r>
              <a:rPr lang="nl-NL" sz="1200" i="0">
                <a:solidFill>
                  <a:schemeClr val="tx1"/>
                </a:solidFill>
              </a:rPr>
              <a:t>-purse charge terminal </a:t>
            </a:r>
            <a:r>
              <a:rPr lang="en-GB" sz="1200" i="0">
                <a:solidFill>
                  <a:schemeClr val="tx1"/>
                </a:solidFill>
              </a:rPr>
              <a:t>maintenance</a:t>
            </a:r>
          </a:p>
        </p:txBody>
      </p:sp>
      <p:sp>
        <p:nvSpPr>
          <p:cNvPr id="454708" name="Text Box 52"/>
          <p:cNvSpPr txBox="1">
            <a:spLocks noChangeArrowheads="1"/>
          </p:cNvSpPr>
          <p:nvPr/>
        </p:nvSpPr>
        <p:spPr bwMode="auto">
          <a:xfrm>
            <a:off x="4859338" y="5500688"/>
            <a:ext cx="14398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Overhead </a:t>
            </a:r>
          </a:p>
        </p:txBody>
      </p:sp>
      <p:sp>
        <p:nvSpPr>
          <p:cNvPr id="454711" name="Text Box 55"/>
          <p:cNvSpPr txBox="1">
            <a:spLocks noChangeArrowheads="1"/>
          </p:cNvSpPr>
          <p:nvPr/>
        </p:nvSpPr>
        <p:spPr bwMode="auto">
          <a:xfrm>
            <a:off x="684213" y="2349500"/>
            <a:ext cx="1223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nl-NL" sz="1800" b="1" i="0">
                <a:solidFill>
                  <a:schemeClr val="tx1"/>
                </a:solidFill>
              </a:rPr>
              <a:t>Cash </a:t>
            </a:r>
            <a:endParaRPr lang="en-GB" sz="1800" b="1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2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cost items to include?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1438"/>
            <a:ext cx="8291512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2400"/>
              <a:t>Revenue for (central) banks</a:t>
            </a:r>
          </a:p>
        </p:txBody>
      </p:sp>
      <p:pic>
        <p:nvPicPr>
          <p:cNvPr id="455684" name="Picture 4" descr="Jar_bl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2060575"/>
            <a:ext cx="2265362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5685" name="Text Box 5"/>
          <p:cNvSpPr txBox="1">
            <a:spLocks noChangeArrowheads="1"/>
          </p:cNvSpPr>
          <p:nvPr/>
        </p:nvSpPr>
        <p:spPr bwMode="auto">
          <a:xfrm>
            <a:off x="3635375" y="2420938"/>
            <a:ext cx="136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GB" sz="1800" b="1" i="0">
                <a:solidFill>
                  <a:schemeClr val="tx1"/>
                </a:solidFill>
              </a:rPr>
              <a:t>Revenues</a:t>
            </a:r>
          </a:p>
        </p:txBody>
      </p:sp>
      <p:sp>
        <p:nvSpPr>
          <p:cNvPr id="455686" name="Rectangle 6"/>
          <p:cNvSpPr>
            <a:spLocks noChangeArrowheads="1"/>
          </p:cNvSpPr>
          <p:nvPr/>
        </p:nvSpPr>
        <p:spPr bwMode="auto">
          <a:xfrm>
            <a:off x="3492500" y="3213100"/>
            <a:ext cx="1728788" cy="3024188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5687" name="Text Box 7"/>
          <p:cNvSpPr txBox="1">
            <a:spLocks noChangeArrowheads="1"/>
          </p:cNvSpPr>
          <p:nvPr/>
        </p:nvSpPr>
        <p:spPr bwMode="auto">
          <a:xfrm>
            <a:off x="3563938" y="3644900"/>
            <a:ext cx="14398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nl-NL" sz="1200" i="0" dirty="0">
                <a:solidFill>
                  <a:schemeClr val="tx1"/>
                </a:solidFill>
              </a:rPr>
              <a:t>Transaction </a:t>
            </a:r>
            <a:r>
              <a:rPr lang="nl-NL" sz="1200" i="0" dirty="0" err="1">
                <a:solidFill>
                  <a:schemeClr val="tx1"/>
                </a:solidFill>
              </a:rPr>
              <a:t>fees</a:t>
            </a:r>
            <a:endParaRPr lang="nl-NL" sz="1200" i="0" dirty="0">
              <a:solidFill>
                <a:schemeClr val="tx1"/>
              </a:solidFill>
            </a:endParaRPr>
          </a:p>
        </p:txBody>
      </p:sp>
      <p:sp>
        <p:nvSpPr>
          <p:cNvPr id="455688" name="Text Box 8"/>
          <p:cNvSpPr txBox="1">
            <a:spLocks noChangeArrowheads="1"/>
          </p:cNvSpPr>
          <p:nvPr/>
        </p:nvSpPr>
        <p:spPr bwMode="auto">
          <a:xfrm>
            <a:off x="3563938" y="3933825"/>
            <a:ext cx="14398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nl-NL" sz="1200" i="0" dirty="0">
                <a:solidFill>
                  <a:schemeClr val="tx1"/>
                </a:solidFill>
              </a:rPr>
              <a:t>Subscription </a:t>
            </a:r>
            <a:r>
              <a:rPr lang="nl-NL" sz="1200" i="0" dirty="0" err="1">
                <a:solidFill>
                  <a:schemeClr val="tx1"/>
                </a:solidFill>
              </a:rPr>
              <a:t>fees</a:t>
            </a:r>
            <a:endParaRPr lang="nl-NL" sz="1200" i="0" dirty="0">
              <a:solidFill>
                <a:schemeClr val="tx1"/>
              </a:solidFill>
            </a:endParaRPr>
          </a:p>
        </p:txBody>
      </p:sp>
      <p:sp>
        <p:nvSpPr>
          <p:cNvPr id="455689" name="Text Box 9"/>
          <p:cNvSpPr txBox="1">
            <a:spLocks noChangeArrowheads="1"/>
          </p:cNvSpPr>
          <p:nvPr/>
        </p:nvSpPr>
        <p:spPr bwMode="auto">
          <a:xfrm>
            <a:off x="3563938" y="4292600"/>
            <a:ext cx="143986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endParaRPr lang="nl-NL" sz="1200" i="0">
              <a:solidFill>
                <a:schemeClr val="tx1"/>
              </a:solidFill>
            </a:endParaRPr>
          </a:p>
          <a:p>
            <a:pPr algn="l">
              <a:spcBef>
                <a:spcPct val="50000"/>
              </a:spcBef>
              <a:buClrTx/>
            </a:pPr>
            <a:r>
              <a:rPr lang="nl-NL" sz="1200" i="0">
                <a:solidFill>
                  <a:schemeClr val="tx1"/>
                </a:solidFill>
              </a:rPr>
              <a:t>Balance revenues</a:t>
            </a:r>
          </a:p>
          <a:p>
            <a:pPr algn="l">
              <a:spcBef>
                <a:spcPct val="50000"/>
              </a:spcBef>
              <a:buClrTx/>
            </a:pPr>
            <a:r>
              <a:rPr lang="nl-NL" sz="1200" i="0">
                <a:solidFill>
                  <a:schemeClr val="tx1"/>
                </a:solidFill>
              </a:rPr>
              <a:t>Interchange fees</a:t>
            </a:r>
          </a:p>
          <a:p>
            <a:pPr algn="l">
              <a:spcBef>
                <a:spcPct val="50000"/>
              </a:spcBef>
              <a:buClrTx/>
            </a:pPr>
            <a:r>
              <a:rPr lang="nl-NL" sz="1200" i="0">
                <a:solidFill>
                  <a:schemeClr val="tx1"/>
                </a:solidFill>
              </a:rPr>
              <a:t>…</a:t>
            </a:r>
          </a:p>
          <a:p>
            <a:pPr algn="l">
              <a:spcBef>
                <a:spcPct val="50000"/>
              </a:spcBef>
              <a:buClrTx/>
            </a:pPr>
            <a:r>
              <a:rPr lang="nl-NL" sz="1200" i="0">
                <a:solidFill>
                  <a:schemeClr val="tx1"/>
                </a:solidFill>
              </a:rPr>
              <a:t>…</a:t>
            </a:r>
            <a:endParaRPr lang="en-GB" sz="1200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5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7" name="Rectangle 5"/>
          <p:cNvSpPr>
            <a:spLocks noChangeArrowheads="1"/>
          </p:cNvSpPr>
          <p:nvPr/>
        </p:nvSpPr>
        <p:spPr bwMode="auto">
          <a:xfrm>
            <a:off x="755650" y="1482725"/>
            <a:ext cx="8066088" cy="5778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35013" y="1484313"/>
            <a:ext cx="8229600" cy="464185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dirty="0"/>
              <a:t>Payment patterns around the world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Concepts </a:t>
            </a:r>
            <a:r>
              <a:rPr lang="nl-NL" sz="2400" dirty="0"/>
              <a:t>&amp; </a:t>
            </a:r>
            <a:r>
              <a:rPr lang="en-GB" sz="2400" dirty="0"/>
              <a:t>definitions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How to measure costs?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The Dutch example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How to improve efficiency?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Final remarks</a:t>
            </a:r>
          </a:p>
        </p:txBody>
      </p:sp>
    </p:spTree>
    <p:extLst>
      <p:ext uri="{BB962C8B-B14F-4D97-AF65-F5344CB8AC3E}">
        <p14:creationId xmlns:p14="http://schemas.microsoft.com/office/powerpoint/2010/main" val="411242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706" name="Picture 2" descr="Jar_bl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981075"/>
            <a:ext cx="2293937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6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84300"/>
            <a:ext cx="8218487" cy="820738"/>
          </a:xfrm>
        </p:spPr>
        <p:txBody>
          <a:bodyPr/>
          <a:lstStyle/>
          <a:p>
            <a:pPr algn="ctr">
              <a:buFontTx/>
              <a:buNone/>
            </a:pPr>
            <a:r>
              <a:rPr lang="nl-NL" sz="2400"/>
              <a:t>Costs for retailers</a:t>
            </a:r>
            <a:endParaRPr lang="en-GB" sz="2400"/>
          </a:p>
        </p:txBody>
      </p:sp>
      <p:sp>
        <p:nvSpPr>
          <p:cNvPr id="456708" name="Text Box 4"/>
          <p:cNvSpPr txBox="1">
            <a:spLocks noChangeArrowheads="1"/>
          </p:cNvSpPr>
          <p:nvPr/>
        </p:nvSpPr>
        <p:spPr bwMode="auto">
          <a:xfrm>
            <a:off x="684213" y="1628775"/>
            <a:ext cx="1223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nl-NL" sz="1800" b="1" i="0">
                <a:solidFill>
                  <a:schemeClr val="tx1"/>
                </a:solidFill>
              </a:rPr>
              <a:t>Cash </a:t>
            </a:r>
            <a:endParaRPr lang="en-GB" sz="1800" b="1" i="0">
              <a:solidFill>
                <a:schemeClr val="tx1"/>
              </a:solidFill>
            </a:endParaRPr>
          </a:p>
        </p:txBody>
      </p:sp>
      <p:sp>
        <p:nvSpPr>
          <p:cNvPr id="456709" name="Rectangle 5"/>
          <p:cNvSpPr>
            <a:spLocks noChangeArrowheads="1"/>
          </p:cNvSpPr>
          <p:nvPr/>
        </p:nvSpPr>
        <p:spPr bwMode="auto">
          <a:xfrm>
            <a:off x="395288" y="2492375"/>
            <a:ext cx="1800225" cy="388937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6710" name="Text Box 6"/>
          <p:cNvSpPr txBox="1">
            <a:spLocks noChangeArrowheads="1"/>
          </p:cNvSpPr>
          <p:nvPr/>
        </p:nvSpPr>
        <p:spPr bwMode="auto">
          <a:xfrm>
            <a:off x="323850" y="2708275"/>
            <a:ext cx="1873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Till shortages, fraud</a:t>
            </a:r>
          </a:p>
        </p:txBody>
      </p:sp>
      <p:sp>
        <p:nvSpPr>
          <p:cNvPr id="456711" name="Text Box 7"/>
          <p:cNvSpPr txBox="1">
            <a:spLocks noChangeArrowheads="1"/>
          </p:cNvSpPr>
          <p:nvPr/>
        </p:nvSpPr>
        <p:spPr bwMode="auto">
          <a:xfrm>
            <a:off x="323850" y="2867025"/>
            <a:ext cx="14398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Theft insurance</a:t>
            </a:r>
          </a:p>
        </p:txBody>
      </p:sp>
      <p:sp>
        <p:nvSpPr>
          <p:cNvPr id="456712" name="Text Box 8"/>
          <p:cNvSpPr txBox="1">
            <a:spLocks noChangeArrowheads="1"/>
          </p:cNvSpPr>
          <p:nvPr/>
        </p:nvSpPr>
        <p:spPr bwMode="auto">
          <a:xfrm>
            <a:off x="323850" y="3009900"/>
            <a:ext cx="1800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Money purchase</a:t>
            </a:r>
          </a:p>
        </p:txBody>
      </p:sp>
      <p:sp>
        <p:nvSpPr>
          <p:cNvPr id="456713" name="Text Box 9"/>
          <p:cNvSpPr txBox="1">
            <a:spLocks noChangeArrowheads="1"/>
          </p:cNvSpPr>
          <p:nvPr/>
        </p:nvSpPr>
        <p:spPr bwMode="auto">
          <a:xfrm>
            <a:off x="323850" y="2492375"/>
            <a:ext cx="14398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 u="sng">
                <a:solidFill>
                  <a:schemeClr val="tx1"/>
                </a:solidFill>
              </a:rPr>
              <a:t>Back office:</a:t>
            </a:r>
          </a:p>
        </p:txBody>
      </p:sp>
      <p:sp>
        <p:nvSpPr>
          <p:cNvPr id="456714" name="Text Box 10"/>
          <p:cNvSpPr txBox="1">
            <a:spLocks noChangeArrowheads="1"/>
          </p:cNvSpPr>
          <p:nvPr/>
        </p:nvSpPr>
        <p:spPr bwMode="auto">
          <a:xfrm>
            <a:off x="323850" y="3141663"/>
            <a:ext cx="1871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 dirty="0">
                <a:solidFill>
                  <a:schemeClr val="tx1"/>
                </a:solidFill>
              </a:rPr>
              <a:t>Prepare cash registers</a:t>
            </a:r>
            <a:r>
              <a:rPr lang="en-GB" sz="1400" dirty="0">
                <a:solidFill>
                  <a:schemeClr val="tx1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456715" name="Text Box 11"/>
          <p:cNvSpPr txBox="1">
            <a:spLocks noChangeArrowheads="1"/>
          </p:cNvSpPr>
          <p:nvPr/>
        </p:nvSpPr>
        <p:spPr bwMode="auto">
          <a:xfrm>
            <a:off x="323850" y="3573463"/>
            <a:ext cx="14398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 u="sng">
                <a:solidFill>
                  <a:schemeClr val="tx1"/>
                </a:solidFill>
              </a:rPr>
              <a:t>Front office:</a:t>
            </a:r>
          </a:p>
        </p:txBody>
      </p:sp>
      <p:sp>
        <p:nvSpPr>
          <p:cNvPr id="456716" name="Text Box 12"/>
          <p:cNvSpPr txBox="1">
            <a:spLocks noChangeArrowheads="1"/>
          </p:cNvSpPr>
          <p:nvPr/>
        </p:nvSpPr>
        <p:spPr bwMode="auto">
          <a:xfrm>
            <a:off x="323850" y="3802063"/>
            <a:ext cx="1873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Transaction time</a:t>
            </a:r>
          </a:p>
        </p:txBody>
      </p:sp>
      <p:sp>
        <p:nvSpPr>
          <p:cNvPr id="456717" name="Text Box 13"/>
          <p:cNvSpPr txBox="1">
            <a:spLocks noChangeArrowheads="1"/>
          </p:cNvSpPr>
          <p:nvPr/>
        </p:nvSpPr>
        <p:spPr bwMode="auto">
          <a:xfrm>
            <a:off x="323850" y="4365625"/>
            <a:ext cx="194468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 u="sng">
                <a:solidFill>
                  <a:schemeClr val="tx1"/>
                </a:solidFill>
              </a:rPr>
              <a:t>Deposit, storage, transport:</a:t>
            </a:r>
            <a:r>
              <a:rPr lang="en-GB" sz="1400">
                <a:solidFill>
                  <a:schemeClr val="tx1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456718" name="Text Box 14"/>
          <p:cNvSpPr txBox="1">
            <a:spLocks noChangeArrowheads="1"/>
          </p:cNvSpPr>
          <p:nvPr/>
        </p:nvSpPr>
        <p:spPr bwMode="auto">
          <a:xfrm>
            <a:off x="323850" y="5084763"/>
            <a:ext cx="1800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nl-NL" sz="1200" i="0">
                <a:solidFill>
                  <a:schemeClr val="tx1"/>
                </a:solidFill>
              </a:rPr>
              <a:t>Time own transport</a:t>
            </a:r>
            <a:endParaRPr lang="en-GB" sz="1200" i="0">
              <a:solidFill>
                <a:schemeClr val="tx1"/>
              </a:solidFill>
            </a:endParaRPr>
          </a:p>
        </p:txBody>
      </p:sp>
      <p:sp>
        <p:nvSpPr>
          <p:cNvPr id="456719" name="Text Box 15"/>
          <p:cNvSpPr txBox="1">
            <a:spLocks noChangeArrowheads="1"/>
          </p:cNvSpPr>
          <p:nvPr/>
        </p:nvSpPr>
        <p:spPr bwMode="auto">
          <a:xfrm>
            <a:off x="323850" y="3298825"/>
            <a:ext cx="18716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Counting daily receipts </a:t>
            </a:r>
          </a:p>
        </p:txBody>
      </p:sp>
      <p:sp>
        <p:nvSpPr>
          <p:cNvPr id="456720" name="Text Box 16"/>
          <p:cNvSpPr txBox="1">
            <a:spLocks noChangeArrowheads="1"/>
          </p:cNvSpPr>
          <p:nvPr/>
        </p:nvSpPr>
        <p:spPr bwMode="auto">
          <a:xfrm>
            <a:off x="322263" y="3933825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Filling /emptying cash register during the day</a:t>
            </a:r>
          </a:p>
        </p:txBody>
      </p:sp>
      <p:sp>
        <p:nvSpPr>
          <p:cNvPr id="456721" name="Text Box 17"/>
          <p:cNvSpPr txBox="1">
            <a:spLocks noChangeArrowheads="1"/>
          </p:cNvSpPr>
          <p:nvPr/>
        </p:nvSpPr>
        <p:spPr bwMode="auto">
          <a:xfrm>
            <a:off x="323850" y="4724400"/>
            <a:ext cx="1944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Deposit fees, safe rental </a:t>
            </a:r>
          </a:p>
        </p:txBody>
      </p:sp>
      <p:sp>
        <p:nvSpPr>
          <p:cNvPr id="456722" name="Text Box 18"/>
          <p:cNvSpPr txBox="1">
            <a:spLocks noChangeArrowheads="1"/>
          </p:cNvSpPr>
          <p:nvPr/>
        </p:nvSpPr>
        <p:spPr bwMode="auto">
          <a:xfrm>
            <a:off x="323850" y="4883150"/>
            <a:ext cx="1655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Fees prof. transport</a:t>
            </a:r>
          </a:p>
        </p:txBody>
      </p:sp>
      <p:sp>
        <p:nvSpPr>
          <p:cNvPr id="456723" name="Text Box 19"/>
          <p:cNvSpPr txBox="1">
            <a:spLocks noChangeArrowheads="1"/>
          </p:cNvSpPr>
          <p:nvPr/>
        </p:nvSpPr>
        <p:spPr bwMode="auto">
          <a:xfrm>
            <a:off x="322263" y="5386388"/>
            <a:ext cx="1873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 u="sng">
                <a:solidFill>
                  <a:schemeClr val="tx1"/>
                </a:solidFill>
              </a:rPr>
              <a:t>Terminals/devices:</a:t>
            </a:r>
          </a:p>
        </p:txBody>
      </p:sp>
      <p:sp>
        <p:nvSpPr>
          <p:cNvPr id="456724" name="Text Box 20"/>
          <p:cNvSpPr txBox="1">
            <a:spLocks noChangeArrowheads="1"/>
          </p:cNvSpPr>
          <p:nvPr/>
        </p:nvSpPr>
        <p:spPr bwMode="auto">
          <a:xfrm>
            <a:off x="323850" y="5564188"/>
            <a:ext cx="1800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Authentication devices</a:t>
            </a:r>
          </a:p>
        </p:txBody>
      </p:sp>
      <p:sp>
        <p:nvSpPr>
          <p:cNvPr id="456725" name="Text Box 21"/>
          <p:cNvSpPr txBox="1">
            <a:spLocks noChangeArrowheads="1"/>
          </p:cNvSpPr>
          <p:nvPr/>
        </p:nvSpPr>
        <p:spPr bwMode="auto">
          <a:xfrm>
            <a:off x="323850" y="5924550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nl-NL" sz="1200" i="0">
                <a:solidFill>
                  <a:schemeClr val="tx1"/>
                </a:solidFill>
              </a:rPr>
              <a:t>Depreciation, rental, maintenance tills</a:t>
            </a:r>
            <a:endParaRPr lang="en-GB" sz="1200" i="0">
              <a:solidFill>
                <a:schemeClr val="tx1"/>
              </a:solidFill>
            </a:endParaRPr>
          </a:p>
        </p:txBody>
      </p:sp>
      <p:pic>
        <p:nvPicPr>
          <p:cNvPr id="456726" name="Picture 22" descr="Jar_bl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349500"/>
            <a:ext cx="2376487" cy="43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6727" name="Rectangle 23"/>
          <p:cNvSpPr>
            <a:spLocks noChangeArrowheads="1"/>
          </p:cNvSpPr>
          <p:nvPr/>
        </p:nvSpPr>
        <p:spPr bwMode="auto">
          <a:xfrm>
            <a:off x="2627313" y="3500438"/>
            <a:ext cx="1800225" cy="2881312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</a:pPr>
            <a:endParaRPr lang="nl-NL" sz="1800" i="0">
              <a:solidFill>
                <a:schemeClr val="tx1"/>
              </a:solidFill>
            </a:endParaRPr>
          </a:p>
        </p:txBody>
      </p:sp>
      <p:sp>
        <p:nvSpPr>
          <p:cNvPr id="456728" name="Text Box 24"/>
          <p:cNvSpPr txBox="1">
            <a:spLocks noChangeArrowheads="1"/>
          </p:cNvSpPr>
          <p:nvPr/>
        </p:nvSpPr>
        <p:spPr bwMode="auto">
          <a:xfrm>
            <a:off x="2625725" y="3716338"/>
            <a:ext cx="1873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Bank fees</a:t>
            </a:r>
          </a:p>
        </p:txBody>
      </p:sp>
      <p:sp>
        <p:nvSpPr>
          <p:cNvPr id="456729" name="Text Box 25"/>
          <p:cNvSpPr txBox="1">
            <a:spLocks noChangeArrowheads="1"/>
          </p:cNvSpPr>
          <p:nvPr/>
        </p:nvSpPr>
        <p:spPr bwMode="auto">
          <a:xfrm>
            <a:off x="2625725" y="3875088"/>
            <a:ext cx="14398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Fraud</a:t>
            </a:r>
          </a:p>
        </p:txBody>
      </p:sp>
      <p:sp>
        <p:nvSpPr>
          <p:cNvPr id="456730" name="Text Box 26"/>
          <p:cNvSpPr txBox="1">
            <a:spLocks noChangeArrowheads="1"/>
          </p:cNvSpPr>
          <p:nvPr/>
        </p:nvSpPr>
        <p:spPr bwMode="auto">
          <a:xfrm>
            <a:off x="2625725" y="4017963"/>
            <a:ext cx="1946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Printing daily overview</a:t>
            </a:r>
          </a:p>
        </p:txBody>
      </p:sp>
      <p:sp>
        <p:nvSpPr>
          <p:cNvPr id="456731" name="Text Box 27"/>
          <p:cNvSpPr txBox="1">
            <a:spLocks noChangeArrowheads="1"/>
          </p:cNvSpPr>
          <p:nvPr/>
        </p:nvSpPr>
        <p:spPr bwMode="auto">
          <a:xfrm>
            <a:off x="2625725" y="3500438"/>
            <a:ext cx="14398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 u="sng">
                <a:solidFill>
                  <a:schemeClr val="tx1"/>
                </a:solidFill>
              </a:rPr>
              <a:t>Back office:</a:t>
            </a:r>
          </a:p>
        </p:txBody>
      </p:sp>
      <p:sp>
        <p:nvSpPr>
          <p:cNvPr id="456732" name="Text Box 28"/>
          <p:cNvSpPr txBox="1">
            <a:spLocks noChangeArrowheads="1"/>
          </p:cNvSpPr>
          <p:nvPr/>
        </p:nvSpPr>
        <p:spPr bwMode="auto">
          <a:xfrm>
            <a:off x="2625725" y="4162425"/>
            <a:ext cx="172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Account keeping </a:t>
            </a:r>
          </a:p>
        </p:txBody>
      </p:sp>
      <p:sp>
        <p:nvSpPr>
          <p:cNvPr id="456733" name="Text Box 29"/>
          <p:cNvSpPr txBox="1">
            <a:spLocks noChangeArrowheads="1"/>
          </p:cNvSpPr>
          <p:nvPr/>
        </p:nvSpPr>
        <p:spPr bwMode="auto">
          <a:xfrm>
            <a:off x="2625725" y="4508500"/>
            <a:ext cx="14398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 u="sng">
                <a:solidFill>
                  <a:schemeClr val="tx1"/>
                </a:solidFill>
              </a:rPr>
              <a:t>Front office:</a:t>
            </a:r>
          </a:p>
        </p:txBody>
      </p:sp>
      <p:sp>
        <p:nvSpPr>
          <p:cNvPr id="456734" name="Text Box 30"/>
          <p:cNvSpPr txBox="1">
            <a:spLocks noChangeArrowheads="1"/>
          </p:cNvSpPr>
          <p:nvPr/>
        </p:nvSpPr>
        <p:spPr bwMode="auto">
          <a:xfrm>
            <a:off x="2625725" y="4738688"/>
            <a:ext cx="1873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Transaction time</a:t>
            </a:r>
          </a:p>
        </p:txBody>
      </p:sp>
      <p:sp>
        <p:nvSpPr>
          <p:cNvPr id="456735" name="Text Box 31"/>
          <p:cNvSpPr txBox="1">
            <a:spLocks noChangeArrowheads="1"/>
          </p:cNvSpPr>
          <p:nvPr/>
        </p:nvSpPr>
        <p:spPr bwMode="auto">
          <a:xfrm>
            <a:off x="2627313" y="5314950"/>
            <a:ext cx="1873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Telecom fees </a:t>
            </a:r>
          </a:p>
        </p:txBody>
      </p:sp>
      <p:sp>
        <p:nvSpPr>
          <p:cNvPr id="456736" name="Text Box 32"/>
          <p:cNvSpPr txBox="1">
            <a:spLocks noChangeArrowheads="1"/>
          </p:cNvSpPr>
          <p:nvPr/>
        </p:nvSpPr>
        <p:spPr bwMode="auto">
          <a:xfrm>
            <a:off x="2624138" y="5646738"/>
            <a:ext cx="1873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 u="sng">
                <a:solidFill>
                  <a:schemeClr val="tx1"/>
                </a:solidFill>
              </a:rPr>
              <a:t>Terminals/tills:</a:t>
            </a:r>
          </a:p>
        </p:txBody>
      </p:sp>
      <p:sp>
        <p:nvSpPr>
          <p:cNvPr id="456737" name="Text Box 33"/>
          <p:cNvSpPr txBox="1">
            <a:spLocks noChangeArrowheads="1"/>
          </p:cNvSpPr>
          <p:nvPr/>
        </p:nvSpPr>
        <p:spPr bwMode="auto">
          <a:xfrm>
            <a:off x="2625725" y="5864225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nl-NL" sz="1200" i="0">
                <a:solidFill>
                  <a:schemeClr val="tx1"/>
                </a:solidFill>
              </a:rPr>
              <a:t>Depreciation, rental, maintenance </a:t>
            </a:r>
            <a:endParaRPr lang="en-GB" sz="1200" i="0">
              <a:solidFill>
                <a:schemeClr val="tx1"/>
              </a:solidFill>
            </a:endParaRPr>
          </a:p>
        </p:txBody>
      </p:sp>
      <p:sp>
        <p:nvSpPr>
          <p:cNvPr id="456738" name="Text Box 34"/>
          <p:cNvSpPr txBox="1">
            <a:spLocks noChangeArrowheads="1"/>
          </p:cNvSpPr>
          <p:nvPr/>
        </p:nvSpPr>
        <p:spPr bwMode="auto">
          <a:xfrm>
            <a:off x="2843213" y="2708275"/>
            <a:ext cx="1584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nl-NL" sz="1800" b="1" i="0" dirty="0" err="1" smtClean="0">
                <a:solidFill>
                  <a:schemeClr val="tx1"/>
                </a:solidFill>
              </a:rPr>
              <a:t>Debit</a:t>
            </a:r>
            <a:r>
              <a:rPr lang="nl-NL" sz="1800" b="1" i="0" dirty="0" smtClean="0">
                <a:solidFill>
                  <a:schemeClr val="tx1"/>
                </a:solidFill>
              </a:rPr>
              <a:t> cards </a:t>
            </a:r>
            <a:endParaRPr lang="en-GB" sz="1800" b="1" i="0" dirty="0">
              <a:solidFill>
                <a:schemeClr val="tx1"/>
              </a:solidFill>
            </a:endParaRPr>
          </a:p>
        </p:txBody>
      </p:sp>
      <p:sp>
        <p:nvSpPr>
          <p:cNvPr id="456739" name="Text Box 35"/>
          <p:cNvSpPr txBox="1">
            <a:spLocks noChangeArrowheads="1"/>
          </p:cNvSpPr>
          <p:nvPr/>
        </p:nvSpPr>
        <p:spPr bwMode="auto">
          <a:xfrm>
            <a:off x="2627313" y="5084763"/>
            <a:ext cx="1944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 u="sng">
                <a:solidFill>
                  <a:schemeClr val="tx1"/>
                </a:solidFill>
              </a:rPr>
              <a:t>Telecommunication:</a:t>
            </a:r>
            <a:r>
              <a:rPr lang="en-GB" sz="1200" i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56740" name="Picture 36" descr="Jar_bl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76475"/>
            <a:ext cx="2339975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6741" name="Rectangle 37"/>
          <p:cNvSpPr>
            <a:spLocks noChangeArrowheads="1"/>
          </p:cNvSpPr>
          <p:nvPr/>
        </p:nvSpPr>
        <p:spPr bwMode="auto">
          <a:xfrm>
            <a:off x="4859338" y="3429000"/>
            <a:ext cx="1800225" cy="2881313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</a:pPr>
            <a:endParaRPr lang="nl-NL" sz="1800" i="0">
              <a:solidFill>
                <a:schemeClr val="tx1"/>
              </a:solidFill>
            </a:endParaRPr>
          </a:p>
        </p:txBody>
      </p:sp>
      <p:sp>
        <p:nvSpPr>
          <p:cNvPr id="456742" name="Text Box 38"/>
          <p:cNvSpPr txBox="1">
            <a:spLocks noChangeArrowheads="1"/>
          </p:cNvSpPr>
          <p:nvPr/>
        </p:nvSpPr>
        <p:spPr bwMode="auto">
          <a:xfrm>
            <a:off x="4859338" y="2636838"/>
            <a:ext cx="1800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nl-NL" sz="1800" b="1" i="0">
                <a:solidFill>
                  <a:schemeClr val="tx1"/>
                </a:solidFill>
              </a:rPr>
              <a:t>Credit cards </a:t>
            </a:r>
            <a:endParaRPr lang="en-GB" sz="1800" b="1" i="0">
              <a:solidFill>
                <a:schemeClr val="tx1"/>
              </a:solidFill>
            </a:endParaRPr>
          </a:p>
        </p:txBody>
      </p:sp>
      <p:pic>
        <p:nvPicPr>
          <p:cNvPr id="456743" name="Picture 39" descr="Jar_bl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276475"/>
            <a:ext cx="2339975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6744" name="Rectangle 40"/>
          <p:cNvSpPr>
            <a:spLocks noChangeArrowheads="1"/>
          </p:cNvSpPr>
          <p:nvPr/>
        </p:nvSpPr>
        <p:spPr bwMode="auto">
          <a:xfrm>
            <a:off x="7019925" y="3500438"/>
            <a:ext cx="1800225" cy="2881312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</a:pPr>
            <a:endParaRPr lang="nl-NL" sz="1800" b="1" i="0">
              <a:solidFill>
                <a:schemeClr val="tx1"/>
              </a:solidFill>
            </a:endParaRPr>
          </a:p>
        </p:txBody>
      </p:sp>
      <p:sp>
        <p:nvSpPr>
          <p:cNvPr id="456745" name="Text Box 41"/>
          <p:cNvSpPr txBox="1">
            <a:spLocks noChangeArrowheads="1"/>
          </p:cNvSpPr>
          <p:nvPr/>
        </p:nvSpPr>
        <p:spPr bwMode="auto">
          <a:xfrm>
            <a:off x="7308850" y="2636838"/>
            <a:ext cx="136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nl-NL" sz="1800" b="1" i="0">
                <a:solidFill>
                  <a:schemeClr val="tx1"/>
                </a:solidFill>
              </a:rPr>
              <a:t>E-purse</a:t>
            </a:r>
            <a:endParaRPr lang="en-GB" sz="1800" b="1" i="0">
              <a:solidFill>
                <a:schemeClr val="tx1"/>
              </a:solidFill>
            </a:endParaRPr>
          </a:p>
        </p:txBody>
      </p:sp>
      <p:sp>
        <p:nvSpPr>
          <p:cNvPr id="456746" name="Text Box 42"/>
          <p:cNvSpPr txBox="1">
            <a:spLocks noChangeArrowheads="1"/>
          </p:cNvSpPr>
          <p:nvPr/>
        </p:nvSpPr>
        <p:spPr bwMode="auto">
          <a:xfrm>
            <a:off x="4857750" y="3716338"/>
            <a:ext cx="1873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Bank fees</a:t>
            </a:r>
          </a:p>
        </p:txBody>
      </p:sp>
      <p:sp>
        <p:nvSpPr>
          <p:cNvPr id="456747" name="Text Box 43"/>
          <p:cNvSpPr txBox="1">
            <a:spLocks noChangeArrowheads="1"/>
          </p:cNvSpPr>
          <p:nvPr/>
        </p:nvSpPr>
        <p:spPr bwMode="auto">
          <a:xfrm>
            <a:off x="4857750" y="4017963"/>
            <a:ext cx="1946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Printing daily overview</a:t>
            </a:r>
          </a:p>
        </p:txBody>
      </p:sp>
      <p:sp>
        <p:nvSpPr>
          <p:cNvPr id="456748" name="Text Box 44"/>
          <p:cNvSpPr txBox="1">
            <a:spLocks noChangeArrowheads="1"/>
          </p:cNvSpPr>
          <p:nvPr/>
        </p:nvSpPr>
        <p:spPr bwMode="auto">
          <a:xfrm>
            <a:off x="4857750" y="3500438"/>
            <a:ext cx="14398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 u="sng">
                <a:solidFill>
                  <a:schemeClr val="tx1"/>
                </a:solidFill>
              </a:rPr>
              <a:t>Back office:</a:t>
            </a:r>
          </a:p>
        </p:txBody>
      </p:sp>
      <p:sp>
        <p:nvSpPr>
          <p:cNvPr id="456749" name="Text Box 45"/>
          <p:cNvSpPr txBox="1">
            <a:spLocks noChangeArrowheads="1"/>
          </p:cNvSpPr>
          <p:nvPr/>
        </p:nvSpPr>
        <p:spPr bwMode="auto">
          <a:xfrm>
            <a:off x="4857750" y="4162425"/>
            <a:ext cx="172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Account keeping </a:t>
            </a:r>
          </a:p>
        </p:txBody>
      </p:sp>
      <p:sp>
        <p:nvSpPr>
          <p:cNvPr id="456750" name="Text Box 46"/>
          <p:cNvSpPr txBox="1">
            <a:spLocks noChangeArrowheads="1"/>
          </p:cNvSpPr>
          <p:nvPr/>
        </p:nvSpPr>
        <p:spPr bwMode="auto">
          <a:xfrm>
            <a:off x="4857750" y="4508500"/>
            <a:ext cx="14398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 u="sng">
                <a:solidFill>
                  <a:schemeClr val="tx1"/>
                </a:solidFill>
              </a:rPr>
              <a:t>Front office:</a:t>
            </a:r>
          </a:p>
        </p:txBody>
      </p:sp>
      <p:sp>
        <p:nvSpPr>
          <p:cNvPr id="456751" name="Text Box 47"/>
          <p:cNvSpPr txBox="1">
            <a:spLocks noChangeArrowheads="1"/>
          </p:cNvSpPr>
          <p:nvPr/>
        </p:nvSpPr>
        <p:spPr bwMode="auto">
          <a:xfrm>
            <a:off x="4857750" y="4738688"/>
            <a:ext cx="1873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Transaction time</a:t>
            </a:r>
          </a:p>
        </p:txBody>
      </p:sp>
      <p:sp>
        <p:nvSpPr>
          <p:cNvPr id="456752" name="Text Box 48"/>
          <p:cNvSpPr txBox="1">
            <a:spLocks noChangeArrowheads="1"/>
          </p:cNvSpPr>
          <p:nvPr/>
        </p:nvSpPr>
        <p:spPr bwMode="auto">
          <a:xfrm>
            <a:off x="4859338" y="5314950"/>
            <a:ext cx="1873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Telecom fees </a:t>
            </a:r>
          </a:p>
        </p:txBody>
      </p:sp>
      <p:sp>
        <p:nvSpPr>
          <p:cNvPr id="456753" name="Text Box 49"/>
          <p:cNvSpPr txBox="1">
            <a:spLocks noChangeArrowheads="1"/>
          </p:cNvSpPr>
          <p:nvPr/>
        </p:nvSpPr>
        <p:spPr bwMode="auto">
          <a:xfrm>
            <a:off x="4856163" y="5646738"/>
            <a:ext cx="1873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 u="sng">
                <a:solidFill>
                  <a:schemeClr val="tx1"/>
                </a:solidFill>
              </a:rPr>
              <a:t>Terminals/tills:</a:t>
            </a:r>
          </a:p>
        </p:txBody>
      </p:sp>
      <p:sp>
        <p:nvSpPr>
          <p:cNvPr id="456754" name="Text Box 50"/>
          <p:cNvSpPr txBox="1">
            <a:spLocks noChangeArrowheads="1"/>
          </p:cNvSpPr>
          <p:nvPr/>
        </p:nvSpPr>
        <p:spPr bwMode="auto">
          <a:xfrm>
            <a:off x="4857750" y="5864225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nl-NL" sz="1200" i="0">
                <a:solidFill>
                  <a:schemeClr val="tx1"/>
                </a:solidFill>
              </a:rPr>
              <a:t>Depreciation, rental, maintenance </a:t>
            </a:r>
            <a:endParaRPr lang="en-GB" sz="1200" i="0">
              <a:solidFill>
                <a:schemeClr val="tx1"/>
              </a:solidFill>
            </a:endParaRPr>
          </a:p>
        </p:txBody>
      </p:sp>
      <p:sp>
        <p:nvSpPr>
          <p:cNvPr id="456755" name="Text Box 51"/>
          <p:cNvSpPr txBox="1">
            <a:spLocks noChangeArrowheads="1"/>
          </p:cNvSpPr>
          <p:nvPr/>
        </p:nvSpPr>
        <p:spPr bwMode="auto">
          <a:xfrm>
            <a:off x="4859338" y="5084763"/>
            <a:ext cx="1944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 u="sng">
                <a:solidFill>
                  <a:schemeClr val="tx1"/>
                </a:solidFill>
              </a:rPr>
              <a:t>Telecommunication:</a:t>
            </a:r>
            <a:r>
              <a:rPr lang="en-GB" sz="1200" i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56756" name="Text Box 52"/>
          <p:cNvSpPr txBox="1">
            <a:spLocks noChangeArrowheads="1"/>
          </p:cNvSpPr>
          <p:nvPr/>
        </p:nvSpPr>
        <p:spPr bwMode="auto">
          <a:xfrm>
            <a:off x="7089775" y="3716338"/>
            <a:ext cx="1873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Bank fees</a:t>
            </a:r>
          </a:p>
        </p:txBody>
      </p:sp>
      <p:sp>
        <p:nvSpPr>
          <p:cNvPr id="456757" name="Text Box 53"/>
          <p:cNvSpPr txBox="1">
            <a:spLocks noChangeArrowheads="1"/>
          </p:cNvSpPr>
          <p:nvPr/>
        </p:nvSpPr>
        <p:spPr bwMode="auto">
          <a:xfrm>
            <a:off x="7089775" y="4017963"/>
            <a:ext cx="1946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Printing daily overview</a:t>
            </a:r>
          </a:p>
        </p:txBody>
      </p:sp>
      <p:sp>
        <p:nvSpPr>
          <p:cNvPr id="456758" name="Text Box 54"/>
          <p:cNvSpPr txBox="1">
            <a:spLocks noChangeArrowheads="1"/>
          </p:cNvSpPr>
          <p:nvPr/>
        </p:nvSpPr>
        <p:spPr bwMode="auto">
          <a:xfrm>
            <a:off x="7089775" y="3500438"/>
            <a:ext cx="14398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 u="sng">
                <a:solidFill>
                  <a:schemeClr val="tx1"/>
                </a:solidFill>
              </a:rPr>
              <a:t>Back office:</a:t>
            </a:r>
          </a:p>
        </p:txBody>
      </p:sp>
      <p:sp>
        <p:nvSpPr>
          <p:cNvPr id="456759" name="Text Box 55"/>
          <p:cNvSpPr txBox="1">
            <a:spLocks noChangeArrowheads="1"/>
          </p:cNvSpPr>
          <p:nvPr/>
        </p:nvSpPr>
        <p:spPr bwMode="auto">
          <a:xfrm>
            <a:off x="7089775" y="4162425"/>
            <a:ext cx="172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Account keeping </a:t>
            </a:r>
          </a:p>
        </p:txBody>
      </p:sp>
      <p:sp>
        <p:nvSpPr>
          <p:cNvPr id="456760" name="Text Box 56"/>
          <p:cNvSpPr txBox="1">
            <a:spLocks noChangeArrowheads="1"/>
          </p:cNvSpPr>
          <p:nvPr/>
        </p:nvSpPr>
        <p:spPr bwMode="auto">
          <a:xfrm>
            <a:off x="7089775" y="4508500"/>
            <a:ext cx="14398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 u="sng">
                <a:solidFill>
                  <a:schemeClr val="tx1"/>
                </a:solidFill>
              </a:rPr>
              <a:t>Front office:</a:t>
            </a:r>
          </a:p>
        </p:txBody>
      </p:sp>
      <p:sp>
        <p:nvSpPr>
          <p:cNvPr id="456761" name="Text Box 57"/>
          <p:cNvSpPr txBox="1">
            <a:spLocks noChangeArrowheads="1"/>
          </p:cNvSpPr>
          <p:nvPr/>
        </p:nvSpPr>
        <p:spPr bwMode="auto">
          <a:xfrm>
            <a:off x="7089775" y="4738688"/>
            <a:ext cx="1873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Transaction time</a:t>
            </a:r>
          </a:p>
        </p:txBody>
      </p:sp>
      <p:sp>
        <p:nvSpPr>
          <p:cNvPr id="456762" name="Text Box 58"/>
          <p:cNvSpPr txBox="1">
            <a:spLocks noChangeArrowheads="1"/>
          </p:cNvSpPr>
          <p:nvPr/>
        </p:nvSpPr>
        <p:spPr bwMode="auto">
          <a:xfrm>
            <a:off x="7091363" y="5314950"/>
            <a:ext cx="1873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>
                <a:solidFill>
                  <a:schemeClr val="tx1"/>
                </a:solidFill>
              </a:rPr>
              <a:t>Telecom fees </a:t>
            </a:r>
          </a:p>
        </p:txBody>
      </p:sp>
      <p:sp>
        <p:nvSpPr>
          <p:cNvPr id="456763" name="Text Box 59"/>
          <p:cNvSpPr txBox="1">
            <a:spLocks noChangeArrowheads="1"/>
          </p:cNvSpPr>
          <p:nvPr/>
        </p:nvSpPr>
        <p:spPr bwMode="auto">
          <a:xfrm>
            <a:off x="7088188" y="5646738"/>
            <a:ext cx="1873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 u="sng">
                <a:solidFill>
                  <a:schemeClr val="tx1"/>
                </a:solidFill>
              </a:rPr>
              <a:t>Terminals/tills:</a:t>
            </a:r>
          </a:p>
        </p:txBody>
      </p:sp>
      <p:sp>
        <p:nvSpPr>
          <p:cNvPr id="456764" name="Text Box 60"/>
          <p:cNvSpPr txBox="1">
            <a:spLocks noChangeArrowheads="1"/>
          </p:cNvSpPr>
          <p:nvPr/>
        </p:nvSpPr>
        <p:spPr bwMode="auto">
          <a:xfrm>
            <a:off x="7089775" y="5864225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nl-NL" sz="1200" i="0">
                <a:solidFill>
                  <a:schemeClr val="tx1"/>
                </a:solidFill>
              </a:rPr>
              <a:t>Depreciation, rental, maintenance </a:t>
            </a:r>
            <a:endParaRPr lang="en-GB" sz="1200" i="0">
              <a:solidFill>
                <a:schemeClr val="tx1"/>
              </a:solidFill>
            </a:endParaRPr>
          </a:p>
        </p:txBody>
      </p:sp>
      <p:sp>
        <p:nvSpPr>
          <p:cNvPr id="456765" name="Text Box 61"/>
          <p:cNvSpPr txBox="1">
            <a:spLocks noChangeArrowheads="1"/>
          </p:cNvSpPr>
          <p:nvPr/>
        </p:nvSpPr>
        <p:spPr bwMode="auto">
          <a:xfrm>
            <a:off x="7091363" y="5084763"/>
            <a:ext cx="1944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GB" sz="1200" i="0" u="sng">
                <a:solidFill>
                  <a:schemeClr val="tx1"/>
                </a:solidFill>
              </a:rPr>
              <a:t>Telecommunication:</a:t>
            </a:r>
            <a:r>
              <a:rPr lang="en-GB" sz="1200" i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56766" name="Rectangle 6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What cost items to include?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22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What cost items to include?</a:t>
            </a:r>
            <a:endParaRPr lang="en-GB"/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412875"/>
            <a:ext cx="8291513" cy="576263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2400"/>
              <a:t>Revenues for retailers</a:t>
            </a:r>
          </a:p>
        </p:txBody>
      </p:sp>
      <p:pic>
        <p:nvPicPr>
          <p:cNvPr id="457732" name="Picture 4" descr="Jar_bl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2060575"/>
            <a:ext cx="2265362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7733" name="Text Box 5"/>
          <p:cNvSpPr txBox="1">
            <a:spLocks noChangeArrowheads="1"/>
          </p:cNvSpPr>
          <p:nvPr/>
        </p:nvSpPr>
        <p:spPr bwMode="auto">
          <a:xfrm>
            <a:off x="3635375" y="2420938"/>
            <a:ext cx="136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nl-NL" sz="1800" b="1" i="0">
                <a:solidFill>
                  <a:schemeClr val="tx1"/>
                </a:solidFill>
              </a:rPr>
              <a:t>Revenues</a:t>
            </a:r>
            <a:endParaRPr lang="en-GB" sz="1800" b="1" i="0">
              <a:solidFill>
                <a:schemeClr val="tx1"/>
              </a:solidFill>
            </a:endParaRPr>
          </a:p>
        </p:txBody>
      </p:sp>
      <p:sp>
        <p:nvSpPr>
          <p:cNvPr id="457734" name="Rectangle 6"/>
          <p:cNvSpPr>
            <a:spLocks noChangeArrowheads="1"/>
          </p:cNvSpPr>
          <p:nvPr/>
        </p:nvSpPr>
        <p:spPr bwMode="auto">
          <a:xfrm>
            <a:off x="3492500" y="3213100"/>
            <a:ext cx="1728788" cy="3024188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735" name="Text Box 7"/>
          <p:cNvSpPr txBox="1">
            <a:spLocks noChangeArrowheads="1"/>
          </p:cNvSpPr>
          <p:nvPr/>
        </p:nvSpPr>
        <p:spPr bwMode="auto">
          <a:xfrm>
            <a:off x="3563938" y="3644900"/>
            <a:ext cx="143986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nl-NL" sz="1200" i="0" dirty="0" err="1">
                <a:solidFill>
                  <a:schemeClr val="tx1"/>
                </a:solidFill>
              </a:rPr>
              <a:t>Surcharges</a:t>
            </a:r>
            <a:endParaRPr lang="nl-NL" sz="1200" i="0" dirty="0">
              <a:solidFill>
                <a:schemeClr val="tx1"/>
              </a:solidFill>
            </a:endParaRPr>
          </a:p>
          <a:p>
            <a:pPr algn="l">
              <a:spcBef>
                <a:spcPct val="50000"/>
              </a:spcBef>
              <a:buClrTx/>
            </a:pPr>
            <a:r>
              <a:rPr lang="nl-NL" sz="1200" i="0" dirty="0">
                <a:solidFill>
                  <a:schemeClr val="tx1"/>
                </a:solidFill>
              </a:rPr>
              <a:t>…</a:t>
            </a:r>
          </a:p>
          <a:p>
            <a:pPr algn="l">
              <a:spcBef>
                <a:spcPct val="50000"/>
              </a:spcBef>
              <a:buClrTx/>
            </a:pPr>
            <a:r>
              <a:rPr lang="nl-NL" sz="1200" i="0" dirty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6115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cost items to include?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8291513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2400" dirty="0"/>
              <a:t>Costs for </a:t>
            </a:r>
            <a:r>
              <a:rPr lang="en-GB" sz="2400" dirty="0" smtClean="0"/>
              <a:t>consumers</a:t>
            </a:r>
            <a:endParaRPr lang="en-GB" sz="2400" dirty="0"/>
          </a:p>
        </p:txBody>
      </p:sp>
      <p:pic>
        <p:nvPicPr>
          <p:cNvPr id="454660" name="Picture 4" descr="Jar_bl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1989138"/>
            <a:ext cx="2265362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4661" name="Picture 5" descr="Jar_bl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989138"/>
            <a:ext cx="226536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4662" name="Picture 6" descr="Jar_bl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989138"/>
            <a:ext cx="2265362" cy="464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4663" name="Picture 7" descr="Jar_bl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89138"/>
            <a:ext cx="226536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4664" name="Text Box 8"/>
          <p:cNvSpPr txBox="1">
            <a:spLocks noChangeArrowheads="1"/>
          </p:cNvSpPr>
          <p:nvPr/>
        </p:nvSpPr>
        <p:spPr bwMode="auto">
          <a:xfrm>
            <a:off x="684213" y="2349500"/>
            <a:ext cx="1223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nl-NL" sz="1800" b="1" i="0">
                <a:solidFill>
                  <a:schemeClr val="tx1"/>
                </a:solidFill>
              </a:rPr>
              <a:t>Cash </a:t>
            </a:r>
            <a:endParaRPr lang="en-GB" sz="1800" b="1" i="0">
              <a:solidFill>
                <a:schemeClr val="tx1"/>
              </a:solidFill>
            </a:endParaRPr>
          </a:p>
        </p:txBody>
      </p:sp>
      <p:sp>
        <p:nvSpPr>
          <p:cNvPr id="454665" name="Text Box 9"/>
          <p:cNvSpPr txBox="1">
            <a:spLocks noChangeArrowheads="1"/>
          </p:cNvSpPr>
          <p:nvPr/>
        </p:nvSpPr>
        <p:spPr bwMode="auto">
          <a:xfrm>
            <a:off x="2798763" y="2349500"/>
            <a:ext cx="142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nl-NL" sz="1800" b="1" i="0">
                <a:solidFill>
                  <a:schemeClr val="tx1"/>
                </a:solidFill>
              </a:rPr>
              <a:t>Debitcards </a:t>
            </a:r>
            <a:endParaRPr lang="en-GB" sz="1800" b="1" i="0">
              <a:solidFill>
                <a:schemeClr val="tx1"/>
              </a:solidFill>
            </a:endParaRPr>
          </a:p>
        </p:txBody>
      </p:sp>
      <p:sp>
        <p:nvSpPr>
          <p:cNvPr id="454666" name="Text Box 10"/>
          <p:cNvSpPr txBox="1">
            <a:spLocks noChangeArrowheads="1"/>
          </p:cNvSpPr>
          <p:nvPr/>
        </p:nvSpPr>
        <p:spPr bwMode="auto">
          <a:xfrm>
            <a:off x="5194300" y="234950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nl-NL" sz="1800" b="1" i="0">
                <a:solidFill>
                  <a:schemeClr val="tx1"/>
                </a:solidFill>
              </a:rPr>
              <a:t>E-purse </a:t>
            </a:r>
            <a:endParaRPr lang="en-GB" sz="1800" b="1" i="0">
              <a:solidFill>
                <a:schemeClr val="tx1"/>
              </a:solidFill>
            </a:endParaRPr>
          </a:p>
        </p:txBody>
      </p:sp>
      <p:sp>
        <p:nvSpPr>
          <p:cNvPr id="454667" name="Text Box 11"/>
          <p:cNvSpPr txBox="1">
            <a:spLocks noChangeArrowheads="1"/>
          </p:cNvSpPr>
          <p:nvPr/>
        </p:nvSpPr>
        <p:spPr bwMode="auto">
          <a:xfrm>
            <a:off x="7258050" y="2349500"/>
            <a:ext cx="158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nl-NL" sz="1800" b="1" i="0">
                <a:solidFill>
                  <a:schemeClr val="tx1"/>
                </a:solidFill>
              </a:rPr>
              <a:t>Credit cards </a:t>
            </a:r>
            <a:endParaRPr lang="en-GB" sz="1800" b="1" i="0">
              <a:solidFill>
                <a:schemeClr val="tx1"/>
              </a:solidFill>
            </a:endParaRPr>
          </a:p>
        </p:txBody>
      </p:sp>
      <p:sp>
        <p:nvSpPr>
          <p:cNvPr id="454679" name="Rectangle 23"/>
          <p:cNvSpPr>
            <a:spLocks noChangeArrowheads="1"/>
          </p:cNvSpPr>
          <p:nvPr/>
        </p:nvSpPr>
        <p:spPr bwMode="auto">
          <a:xfrm>
            <a:off x="2627313" y="3141663"/>
            <a:ext cx="1728787" cy="3024187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4689" name="Rectangle 33"/>
          <p:cNvSpPr>
            <a:spLocks noChangeArrowheads="1"/>
          </p:cNvSpPr>
          <p:nvPr/>
        </p:nvSpPr>
        <p:spPr bwMode="auto">
          <a:xfrm>
            <a:off x="4859338" y="3141663"/>
            <a:ext cx="1728787" cy="3024187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4690" name="Rectangle 34"/>
          <p:cNvSpPr>
            <a:spLocks noChangeArrowheads="1"/>
          </p:cNvSpPr>
          <p:nvPr/>
        </p:nvSpPr>
        <p:spPr bwMode="auto">
          <a:xfrm>
            <a:off x="7092950" y="3141663"/>
            <a:ext cx="1728788" cy="3024187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4711" name="Text Box 55"/>
          <p:cNvSpPr txBox="1">
            <a:spLocks noChangeArrowheads="1"/>
          </p:cNvSpPr>
          <p:nvPr/>
        </p:nvSpPr>
        <p:spPr bwMode="auto">
          <a:xfrm>
            <a:off x="684213" y="2349500"/>
            <a:ext cx="1223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nl-NL" sz="1800" b="1" i="0">
                <a:solidFill>
                  <a:schemeClr val="tx1"/>
                </a:solidFill>
              </a:rPr>
              <a:t>Cash </a:t>
            </a:r>
            <a:endParaRPr lang="en-GB" sz="1800" b="1" i="0">
              <a:solidFill>
                <a:schemeClr val="tx1"/>
              </a:solidFill>
            </a:endParaRPr>
          </a:p>
        </p:txBody>
      </p:sp>
      <p:sp>
        <p:nvSpPr>
          <p:cNvPr id="54" name="Rectangle 23"/>
          <p:cNvSpPr>
            <a:spLocks noChangeArrowheads="1"/>
          </p:cNvSpPr>
          <p:nvPr/>
        </p:nvSpPr>
        <p:spPr bwMode="auto">
          <a:xfrm>
            <a:off x="323528" y="3140968"/>
            <a:ext cx="1728787" cy="3024187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467990" y="3140968"/>
            <a:ext cx="1439862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endParaRPr lang="en-AU" sz="1200" i="0" dirty="0" smtClean="0">
              <a:solidFill>
                <a:schemeClr val="tx1"/>
              </a:solidFill>
            </a:endParaRPr>
          </a:p>
          <a:p>
            <a:pPr algn="l">
              <a:spcBef>
                <a:spcPct val="50000"/>
              </a:spcBef>
              <a:buClrTx/>
            </a:pPr>
            <a:r>
              <a:rPr lang="en-AU" sz="1200" i="0" dirty="0" smtClean="0">
                <a:solidFill>
                  <a:schemeClr val="tx1"/>
                </a:solidFill>
              </a:rPr>
              <a:t>Transaction time</a:t>
            </a:r>
          </a:p>
          <a:p>
            <a:pPr algn="l">
              <a:spcBef>
                <a:spcPct val="50000"/>
              </a:spcBef>
              <a:buClrTx/>
            </a:pPr>
            <a:r>
              <a:rPr lang="en-AU" sz="1200" i="0" dirty="0" smtClean="0">
                <a:solidFill>
                  <a:schemeClr val="tx1"/>
                </a:solidFill>
              </a:rPr>
              <a:t>‘shoe leather’</a:t>
            </a:r>
          </a:p>
          <a:p>
            <a:pPr algn="l">
              <a:spcBef>
                <a:spcPct val="50000"/>
              </a:spcBef>
              <a:buClrTx/>
            </a:pPr>
            <a:r>
              <a:rPr lang="en-AU" sz="1200" i="0" dirty="0" smtClean="0">
                <a:solidFill>
                  <a:schemeClr val="tx1"/>
                </a:solidFill>
              </a:rPr>
              <a:t>ATM fees</a:t>
            </a:r>
          </a:p>
          <a:p>
            <a:pPr algn="l">
              <a:spcBef>
                <a:spcPct val="50000"/>
              </a:spcBef>
              <a:buClrTx/>
            </a:pPr>
            <a:r>
              <a:rPr lang="en-AU" sz="1200" i="0" dirty="0" smtClean="0">
                <a:solidFill>
                  <a:schemeClr val="tx1"/>
                </a:solidFill>
              </a:rPr>
              <a:t>Surcharges</a:t>
            </a:r>
          </a:p>
          <a:p>
            <a:pPr algn="l">
              <a:spcBef>
                <a:spcPct val="50000"/>
              </a:spcBef>
              <a:buClrTx/>
            </a:pPr>
            <a:r>
              <a:rPr lang="en-AU" sz="1200" i="0" dirty="0" smtClean="0">
                <a:solidFill>
                  <a:schemeClr val="tx1"/>
                </a:solidFill>
              </a:rPr>
              <a:t>Bank fees</a:t>
            </a:r>
          </a:p>
          <a:p>
            <a:pPr algn="l">
              <a:spcBef>
                <a:spcPct val="50000"/>
              </a:spcBef>
              <a:buClrTx/>
            </a:pPr>
            <a:r>
              <a:rPr lang="en-AU" sz="1200" i="0" dirty="0" smtClean="0">
                <a:solidFill>
                  <a:schemeClr val="tx1"/>
                </a:solidFill>
              </a:rPr>
              <a:t>Loss &amp; fraud</a:t>
            </a:r>
          </a:p>
          <a:p>
            <a:pPr algn="l">
              <a:spcBef>
                <a:spcPct val="50000"/>
              </a:spcBef>
              <a:buClrTx/>
            </a:pPr>
            <a:r>
              <a:rPr lang="en-AU" sz="1200" i="0" dirty="0" smtClean="0">
                <a:solidFill>
                  <a:schemeClr val="tx1"/>
                </a:solidFill>
              </a:rPr>
              <a:t>…</a:t>
            </a:r>
          </a:p>
          <a:p>
            <a:pPr algn="l">
              <a:spcBef>
                <a:spcPct val="50000"/>
              </a:spcBef>
              <a:buClrTx/>
            </a:pPr>
            <a:r>
              <a:rPr lang="en-AU" sz="1200" i="0" dirty="0" smtClean="0">
                <a:solidFill>
                  <a:schemeClr val="tx1"/>
                </a:solidFill>
              </a:rPr>
              <a:t>…</a:t>
            </a:r>
            <a:endParaRPr lang="en-AU" sz="1200" i="0" dirty="0">
              <a:solidFill>
                <a:schemeClr val="tx1"/>
              </a:solidFill>
            </a:endParaRPr>
          </a:p>
        </p:txBody>
      </p:sp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2787651" y="3399036"/>
            <a:ext cx="143986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AU" sz="1200" i="0" dirty="0">
                <a:solidFill>
                  <a:schemeClr val="tx1"/>
                </a:solidFill>
              </a:rPr>
              <a:t>Transaction time</a:t>
            </a:r>
          </a:p>
          <a:p>
            <a:pPr algn="l">
              <a:spcBef>
                <a:spcPct val="50000"/>
              </a:spcBef>
              <a:buClrTx/>
            </a:pPr>
            <a:r>
              <a:rPr lang="en-AU" sz="1200" i="0" dirty="0" smtClean="0">
                <a:solidFill>
                  <a:schemeClr val="tx1"/>
                </a:solidFill>
              </a:rPr>
              <a:t>Surcharges</a:t>
            </a:r>
          </a:p>
          <a:p>
            <a:pPr algn="l">
              <a:spcBef>
                <a:spcPct val="50000"/>
              </a:spcBef>
              <a:buClrTx/>
            </a:pPr>
            <a:r>
              <a:rPr lang="en-AU" sz="1200" i="0" dirty="0" smtClean="0">
                <a:solidFill>
                  <a:schemeClr val="tx1"/>
                </a:solidFill>
              </a:rPr>
              <a:t>Bank fees</a:t>
            </a:r>
          </a:p>
          <a:p>
            <a:pPr algn="l">
              <a:spcBef>
                <a:spcPct val="50000"/>
              </a:spcBef>
              <a:buClrTx/>
            </a:pPr>
            <a:r>
              <a:rPr lang="en-AU" sz="1200" i="0" dirty="0" smtClean="0">
                <a:solidFill>
                  <a:schemeClr val="tx1"/>
                </a:solidFill>
              </a:rPr>
              <a:t>Loss &amp; fraud</a:t>
            </a:r>
          </a:p>
          <a:p>
            <a:pPr algn="l">
              <a:spcBef>
                <a:spcPct val="50000"/>
              </a:spcBef>
              <a:buClrTx/>
            </a:pPr>
            <a:endParaRPr lang="en-AU" sz="1200" i="0" dirty="0" smtClean="0">
              <a:solidFill>
                <a:schemeClr val="tx1"/>
              </a:solidFill>
            </a:endParaRPr>
          </a:p>
          <a:p>
            <a:pPr algn="l">
              <a:spcBef>
                <a:spcPct val="50000"/>
              </a:spcBef>
              <a:buClrTx/>
            </a:pPr>
            <a:r>
              <a:rPr lang="en-AU" sz="1200" i="0" dirty="0" smtClean="0">
                <a:solidFill>
                  <a:schemeClr val="tx1"/>
                </a:solidFill>
              </a:rPr>
              <a:t>…</a:t>
            </a:r>
          </a:p>
          <a:p>
            <a:pPr algn="l">
              <a:spcBef>
                <a:spcPct val="50000"/>
              </a:spcBef>
              <a:buClrTx/>
            </a:pPr>
            <a:r>
              <a:rPr lang="en-AU" sz="1200" i="0" dirty="0" smtClean="0">
                <a:solidFill>
                  <a:schemeClr val="tx1"/>
                </a:solidFill>
              </a:rPr>
              <a:t>…</a:t>
            </a:r>
            <a:endParaRPr lang="en-AU" sz="1200" i="0" dirty="0">
              <a:solidFill>
                <a:schemeClr val="tx1"/>
              </a:solidFill>
            </a:endParaRPr>
          </a:p>
        </p:txBody>
      </p:sp>
      <p:sp>
        <p:nvSpPr>
          <p:cNvPr id="57" name="Text Box 9"/>
          <p:cNvSpPr txBox="1">
            <a:spLocks noChangeArrowheads="1"/>
          </p:cNvSpPr>
          <p:nvPr/>
        </p:nvSpPr>
        <p:spPr bwMode="auto">
          <a:xfrm>
            <a:off x="5003800" y="3401124"/>
            <a:ext cx="143986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AU" sz="1200" i="0" dirty="0">
                <a:solidFill>
                  <a:schemeClr val="tx1"/>
                </a:solidFill>
              </a:rPr>
              <a:t>Transaction time</a:t>
            </a:r>
          </a:p>
          <a:p>
            <a:pPr algn="l">
              <a:spcBef>
                <a:spcPct val="50000"/>
              </a:spcBef>
              <a:buClrTx/>
            </a:pPr>
            <a:r>
              <a:rPr lang="en-AU" sz="1200" i="0" dirty="0" smtClean="0">
                <a:solidFill>
                  <a:schemeClr val="tx1"/>
                </a:solidFill>
              </a:rPr>
              <a:t>Surcharges</a:t>
            </a:r>
          </a:p>
          <a:p>
            <a:pPr algn="l">
              <a:spcBef>
                <a:spcPct val="50000"/>
              </a:spcBef>
              <a:buClrTx/>
            </a:pPr>
            <a:r>
              <a:rPr lang="en-AU" sz="1200" i="0" dirty="0" smtClean="0">
                <a:solidFill>
                  <a:schemeClr val="tx1"/>
                </a:solidFill>
              </a:rPr>
              <a:t>Bank fees</a:t>
            </a:r>
          </a:p>
          <a:p>
            <a:pPr algn="l">
              <a:spcBef>
                <a:spcPct val="50000"/>
              </a:spcBef>
              <a:buClrTx/>
            </a:pPr>
            <a:r>
              <a:rPr lang="en-AU" sz="1200" i="0" dirty="0" smtClean="0">
                <a:solidFill>
                  <a:schemeClr val="tx1"/>
                </a:solidFill>
              </a:rPr>
              <a:t>Loss &amp; fraud</a:t>
            </a:r>
          </a:p>
          <a:p>
            <a:pPr algn="l">
              <a:spcBef>
                <a:spcPct val="50000"/>
              </a:spcBef>
              <a:buClrTx/>
            </a:pPr>
            <a:endParaRPr lang="en-AU" sz="1200" i="0" dirty="0" smtClean="0">
              <a:solidFill>
                <a:schemeClr val="tx1"/>
              </a:solidFill>
            </a:endParaRPr>
          </a:p>
          <a:p>
            <a:pPr algn="l">
              <a:spcBef>
                <a:spcPct val="50000"/>
              </a:spcBef>
              <a:buClrTx/>
            </a:pPr>
            <a:r>
              <a:rPr lang="en-AU" sz="1200" i="0" dirty="0" smtClean="0">
                <a:solidFill>
                  <a:schemeClr val="tx1"/>
                </a:solidFill>
              </a:rPr>
              <a:t>…</a:t>
            </a:r>
          </a:p>
          <a:p>
            <a:pPr algn="l">
              <a:spcBef>
                <a:spcPct val="50000"/>
              </a:spcBef>
              <a:buClrTx/>
            </a:pPr>
            <a:r>
              <a:rPr lang="en-AU" sz="1200" i="0" dirty="0" smtClean="0">
                <a:solidFill>
                  <a:schemeClr val="tx1"/>
                </a:solidFill>
              </a:rPr>
              <a:t>…</a:t>
            </a:r>
            <a:endParaRPr lang="en-AU" sz="1200" i="0" dirty="0">
              <a:solidFill>
                <a:schemeClr val="tx1"/>
              </a:solidFill>
            </a:endParaRPr>
          </a:p>
        </p:txBody>
      </p:sp>
      <p:sp>
        <p:nvSpPr>
          <p:cNvPr id="58" name="Text Box 9"/>
          <p:cNvSpPr txBox="1">
            <a:spLocks noChangeArrowheads="1"/>
          </p:cNvSpPr>
          <p:nvPr/>
        </p:nvSpPr>
        <p:spPr bwMode="auto">
          <a:xfrm>
            <a:off x="7236296" y="3401124"/>
            <a:ext cx="143986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AU" sz="1200" i="0" dirty="0">
                <a:solidFill>
                  <a:schemeClr val="tx1"/>
                </a:solidFill>
              </a:rPr>
              <a:t>Transaction time</a:t>
            </a:r>
          </a:p>
          <a:p>
            <a:pPr algn="l">
              <a:spcBef>
                <a:spcPct val="50000"/>
              </a:spcBef>
              <a:buClrTx/>
            </a:pPr>
            <a:r>
              <a:rPr lang="en-AU" sz="1200" i="0" dirty="0" smtClean="0">
                <a:solidFill>
                  <a:schemeClr val="tx1"/>
                </a:solidFill>
              </a:rPr>
              <a:t>Surcharges</a:t>
            </a:r>
          </a:p>
          <a:p>
            <a:pPr algn="l">
              <a:spcBef>
                <a:spcPct val="50000"/>
              </a:spcBef>
              <a:buClrTx/>
            </a:pPr>
            <a:r>
              <a:rPr lang="en-AU" sz="1200" i="0" dirty="0" smtClean="0">
                <a:solidFill>
                  <a:schemeClr val="tx1"/>
                </a:solidFill>
              </a:rPr>
              <a:t>Bank fees</a:t>
            </a:r>
          </a:p>
          <a:p>
            <a:pPr algn="l">
              <a:spcBef>
                <a:spcPct val="50000"/>
              </a:spcBef>
              <a:buClrTx/>
            </a:pPr>
            <a:r>
              <a:rPr lang="en-AU" sz="1200" i="0" dirty="0" smtClean="0">
                <a:solidFill>
                  <a:schemeClr val="tx1"/>
                </a:solidFill>
              </a:rPr>
              <a:t>Loss &amp; fraud</a:t>
            </a:r>
          </a:p>
          <a:p>
            <a:pPr algn="l">
              <a:spcBef>
                <a:spcPct val="50000"/>
              </a:spcBef>
              <a:buClrTx/>
            </a:pPr>
            <a:endParaRPr lang="en-AU" sz="1200" i="0" dirty="0" smtClean="0">
              <a:solidFill>
                <a:schemeClr val="tx1"/>
              </a:solidFill>
            </a:endParaRPr>
          </a:p>
          <a:p>
            <a:pPr algn="l">
              <a:spcBef>
                <a:spcPct val="50000"/>
              </a:spcBef>
              <a:buClrTx/>
            </a:pPr>
            <a:r>
              <a:rPr lang="en-AU" sz="1200" i="0" dirty="0" smtClean="0">
                <a:solidFill>
                  <a:schemeClr val="tx1"/>
                </a:solidFill>
              </a:rPr>
              <a:t>…</a:t>
            </a:r>
          </a:p>
          <a:p>
            <a:pPr algn="l">
              <a:spcBef>
                <a:spcPct val="50000"/>
              </a:spcBef>
              <a:buClrTx/>
            </a:pPr>
            <a:r>
              <a:rPr lang="en-AU" sz="1200" i="0" dirty="0" smtClean="0">
                <a:solidFill>
                  <a:schemeClr val="tx1"/>
                </a:solidFill>
              </a:rPr>
              <a:t>…</a:t>
            </a:r>
            <a:endParaRPr lang="en-AU" sz="12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8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cost items to include?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1438"/>
            <a:ext cx="8291512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2400" dirty="0"/>
              <a:t>Revenue for </a:t>
            </a:r>
            <a:r>
              <a:rPr lang="en-GB" sz="2400" dirty="0" smtClean="0"/>
              <a:t>consumers</a:t>
            </a:r>
            <a:endParaRPr lang="en-GB" sz="2400" dirty="0"/>
          </a:p>
        </p:txBody>
      </p:sp>
      <p:pic>
        <p:nvPicPr>
          <p:cNvPr id="455684" name="Picture 4" descr="Jar_bl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2060575"/>
            <a:ext cx="2265362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5685" name="Text Box 5"/>
          <p:cNvSpPr txBox="1">
            <a:spLocks noChangeArrowheads="1"/>
          </p:cNvSpPr>
          <p:nvPr/>
        </p:nvSpPr>
        <p:spPr bwMode="auto">
          <a:xfrm>
            <a:off x="3635375" y="2420938"/>
            <a:ext cx="136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GB" sz="1800" b="1" i="0">
                <a:solidFill>
                  <a:schemeClr val="tx1"/>
                </a:solidFill>
              </a:rPr>
              <a:t>Revenues</a:t>
            </a:r>
          </a:p>
        </p:txBody>
      </p:sp>
      <p:sp>
        <p:nvSpPr>
          <p:cNvPr id="455686" name="Rectangle 6"/>
          <p:cNvSpPr>
            <a:spLocks noChangeArrowheads="1"/>
          </p:cNvSpPr>
          <p:nvPr/>
        </p:nvSpPr>
        <p:spPr bwMode="auto">
          <a:xfrm>
            <a:off x="3492500" y="3213100"/>
            <a:ext cx="1728788" cy="3024188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5689" name="Text Box 9"/>
          <p:cNvSpPr txBox="1">
            <a:spLocks noChangeArrowheads="1"/>
          </p:cNvSpPr>
          <p:nvPr/>
        </p:nvSpPr>
        <p:spPr bwMode="auto">
          <a:xfrm>
            <a:off x="3563938" y="3356992"/>
            <a:ext cx="1584126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Tx/>
            </a:pPr>
            <a:endParaRPr lang="en-AU" sz="1200" i="0" smtClean="0">
              <a:solidFill>
                <a:schemeClr val="tx1"/>
              </a:solidFill>
            </a:endParaRPr>
          </a:p>
          <a:p>
            <a:pPr algn="l">
              <a:spcBef>
                <a:spcPct val="50000"/>
              </a:spcBef>
              <a:buClrTx/>
            </a:pPr>
            <a:r>
              <a:rPr lang="en-AU" sz="1200" i="0" smtClean="0">
                <a:solidFill>
                  <a:schemeClr val="tx1"/>
                </a:solidFill>
              </a:rPr>
              <a:t>Loyaltee points</a:t>
            </a:r>
          </a:p>
          <a:p>
            <a:pPr algn="l">
              <a:spcBef>
                <a:spcPct val="50000"/>
              </a:spcBef>
              <a:buClrTx/>
            </a:pPr>
            <a:r>
              <a:rPr lang="en-AU" sz="1200" i="0" smtClean="0">
                <a:solidFill>
                  <a:schemeClr val="tx1"/>
                </a:solidFill>
              </a:rPr>
              <a:t>Qualitative benefits:</a:t>
            </a:r>
          </a:p>
          <a:p>
            <a:pPr marL="171450" indent="-171450" algn="l">
              <a:spcBef>
                <a:spcPct val="50000"/>
              </a:spcBef>
              <a:buClrTx/>
              <a:buFontTx/>
              <a:buChar char="-"/>
            </a:pPr>
            <a:r>
              <a:rPr lang="en-AU" sz="1200" i="0" smtClean="0">
                <a:solidFill>
                  <a:schemeClr val="tx1"/>
                </a:solidFill>
              </a:rPr>
              <a:t>Speed</a:t>
            </a:r>
          </a:p>
          <a:p>
            <a:pPr marL="171450" indent="-171450" algn="l">
              <a:spcBef>
                <a:spcPct val="50000"/>
              </a:spcBef>
              <a:buClrTx/>
              <a:buFontTx/>
              <a:buChar char="-"/>
            </a:pPr>
            <a:r>
              <a:rPr lang="en-AU" sz="1200" i="0" smtClean="0">
                <a:solidFill>
                  <a:schemeClr val="tx1"/>
                </a:solidFill>
              </a:rPr>
              <a:t>Convenience</a:t>
            </a:r>
          </a:p>
          <a:p>
            <a:pPr marL="171450" indent="-171450" algn="l">
              <a:spcBef>
                <a:spcPct val="50000"/>
              </a:spcBef>
              <a:buClrTx/>
              <a:buFontTx/>
              <a:buChar char="-"/>
            </a:pPr>
            <a:r>
              <a:rPr lang="en-AU" sz="1200" i="0" smtClean="0">
                <a:solidFill>
                  <a:schemeClr val="tx1"/>
                </a:solidFill>
              </a:rPr>
              <a:t>Safety</a:t>
            </a:r>
          </a:p>
          <a:p>
            <a:pPr marL="171450" indent="-171450" algn="l">
              <a:spcBef>
                <a:spcPct val="50000"/>
              </a:spcBef>
              <a:buClrTx/>
              <a:buFontTx/>
              <a:buChar char="-"/>
            </a:pPr>
            <a:r>
              <a:rPr lang="en-AU" sz="1200" i="0" smtClean="0">
                <a:solidFill>
                  <a:schemeClr val="tx1"/>
                </a:solidFill>
              </a:rPr>
              <a:t>Anonimity</a:t>
            </a:r>
          </a:p>
          <a:p>
            <a:pPr marL="171450" indent="-171450" algn="l">
              <a:spcBef>
                <a:spcPct val="50000"/>
              </a:spcBef>
              <a:buClrTx/>
              <a:buFontTx/>
              <a:buChar char="-"/>
            </a:pPr>
            <a:r>
              <a:rPr lang="en-AU" sz="1200" i="0" smtClean="0">
                <a:solidFill>
                  <a:schemeClr val="tx1"/>
                </a:solidFill>
              </a:rPr>
              <a:t>Etc…..</a:t>
            </a:r>
          </a:p>
          <a:p>
            <a:pPr algn="l">
              <a:spcBef>
                <a:spcPct val="50000"/>
              </a:spcBef>
              <a:buClrTx/>
            </a:pPr>
            <a:r>
              <a:rPr lang="en-AU" sz="1200" i="0" smtClean="0">
                <a:solidFill>
                  <a:schemeClr val="tx1"/>
                </a:solidFill>
              </a:rPr>
              <a:t>…</a:t>
            </a:r>
          </a:p>
          <a:p>
            <a:pPr algn="l">
              <a:spcBef>
                <a:spcPct val="50000"/>
              </a:spcBef>
              <a:buClrTx/>
            </a:pPr>
            <a:r>
              <a:rPr lang="en-AU" sz="1200" i="0" smtClean="0">
                <a:solidFill>
                  <a:schemeClr val="tx1"/>
                </a:solidFill>
              </a:rPr>
              <a:t>…</a:t>
            </a:r>
            <a:endParaRPr lang="en-AU" sz="1200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78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ChangeArrowheads="1"/>
          </p:cNvSpPr>
          <p:nvPr/>
        </p:nvSpPr>
        <p:spPr bwMode="auto">
          <a:xfrm>
            <a:off x="971550" y="3141663"/>
            <a:ext cx="8172450" cy="863600"/>
          </a:xfrm>
          <a:prstGeom prst="rect">
            <a:avLst/>
          </a:prstGeom>
          <a:gradFill rotWithShape="1">
            <a:gsLst>
              <a:gs pos="0">
                <a:srgbClr val="3D6BFF">
                  <a:alpha val="60001"/>
                </a:srgbClr>
              </a:gs>
              <a:gs pos="100000">
                <a:srgbClr val="DDDDDD">
                  <a:alpha val="60001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GB"/>
              <a:t>Step 1: Estimate total costs </a:t>
            </a:r>
          </a:p>
        </p:txBody>
      </p:sp>
      <p:sp>
        <p:nvSpPr>
          <p:cNvPr id="5171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8163" y="1268413"/>
            <a:ext cx="8858250" cy="4525962"/>
          </a:xfrm>
          <a:noFill/>
          <a:ln/>
        </p:spPr>
        <p:txBody>
          <a:bodyPr>
            <a:normAutofit fontScale="92500" lnSpcReduction="10000"/>
          </a:bodyPr>
          <a:lstStyle/>
          <a:p>
            <a:pPr marL="914400" lvl="1" indent="-457200">
              <a:buFont typeface="Wingdings" pitchFamily="2" charset="2"/>
              <a:buNone/>
            </a:pPr>
            <a:r>
              <a:rPr lang="en-GB">
                <a:solidFill>
                  <a:srgbClr val="00CC00"/>
                </a:solidFill>
              </a:rPr>
              <a:t>Main ingredients of a cost study:</a:t>
            </a:r>
            <a:r>
              <a:rPr lang="en-GB" sz="3200">
                <a:solidFill>
                  <a:srgbClr val="00CC00"/>
                </a:solidFill>
              </a:rPr>
              <a:t> </a:t>
            </a:r>
          </a:p>
          <a:p>
            <a:pPr marL="914400" lvl="1" indent="-457200"/>
            <a:r>
              <a:rPr lang="en-GB" sz="2400"/>
              <a:t>Determine what payment instruments to look at. </a:t>
            </a:r>
          </a:p>
          <a:p>
            <a:pPr marL="914400" lvl="1" indent="-457200"/>
            <a:r>
              <a:rPr lang="en-GB" sz="2400"/>
              <a:t>Determine what parties in the payment chain to include.</a:t>
            </a:r>
          </a:p>
          <a:p>
            <a:pPr marL="914400" lvl="1" indent="-457200"/>
            <a:r>
              <a:rPr lang="en-GB" sz="2400"/>
              <a:t>Determine what cost (and revenue) items to include.</a:t>
            </a:r>
          </a:p>
          <a:p>
            <a:pPr marL="914400" lvl="1" indent="-457200"/>
            <a:r>
              <a:rPr lang="en-GB" sz="2400"/>
              <a:t>Set up a questionnaire &amp; desk research.</a:t>
            </a:r>
          </a:p>
          <a:p>
            <a:pPr marL="914400" lvl="1" indent="-457200"/>
            <a:r>
              <a:rPr lang="en-GB" sz="2400"/>
              <a:t>Distribute questionnaire among representative sample. </a:t>
            </a:r>
          </a:p>
          <a:p>
            <a:pPr marL="914400" lvl="1" indent="-457200">
              <a:buFont typeface="Wingdings" pitchFamily="2" charset="2"/>
              <a:buAutoNum type="arabicPeriod"/>
            </a:pPr>
            <a:endParaRPr lang="en-GB" sz="2400"/>
          </a:p>
          <a:p>
            <a:pPr marL="914400" lvl="1" indent="-457200">
              <a:buFont typeface="Wingdings" pitchFamily="2" charset="2"/>
              <a:buNone/>
            </a:pPr>
            <a:r>
              <a:rPr lang="en-GB">
                <a:solidFill>
                  <a:srgbClr val="00CC00"/>
                </a:solidFill>
              </a:rPr>
              <a:t>Plus:</a:t>
            </a:r>
          </a:p>
          <a:p>
            <a:pPr marL="914400" lvl="1" indent="-457200"/>
            <a:r>
              <a:rPr lang="en-GB" sz="2400"/>
              <a:t>Involve all relevant stakeholders.</a:t>
            </a:r>
          </a:p>
          <a:p>
            <a:pPr marL="914400" lvl="1" indent="-457200"/>
            <a:r>
              <a:rPr lang="en-GB" sz="2400"/>
              <a:t>Be realistic about the planning: at least 1 year.</a:t>
            </a:r>
          </a:p>
          <a:p>
            <a:pPr marL="914400" lvl="1" indent="-457200"/>
            <a:r>
              <a:rPr lang="en-GB" sz="2400"/>
              <a:t>Decide whether or what to outsource.</a:t>
            </a:r>
          </a:p>
        </p:txBody>
      </p:sp>
    </p:spTree>
    <p:extLst>
      <p:ext uri="{BB962C8B-B14F-4D97-AF65-F5344CB8AC3E}">
        <p14:creationId xmlns:p14="http://schemas.microsoft.com/office/powerpoint/2010/main" val="182224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Survey: challenges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350963"/>
            <a:ext cx="6624637" cy="4525962"/>
          </a:xfrm>
        </p:spPr>
        <p:txBody>
          <a:bodyPr>
            <a:normAutofit fontScale="92500" lnSpcReduction="10000"/>
          </a:bodyPr>
          <a:lstStyle/>
          <a:p>
            <a:r>
              <a:rPr lang="en-GB"/>
              <a:t>Response rate:</a:t>
            </a:r>
            <a:r>
              <a:rPr lang="en-GB" sz="2200"/>
              <a:t> </a:t>
            </a:r>
          </a:p>
          <a:p>
            <a:pPr lvl="1"/>
            <a:r>
              <a:rPr lang="en-GB" sz="2400"/>
              <a:t>How to contact respondents? </a:t>
            </a:r>
          </a:p>
          <a:p>
            <a:pPr lvl="1">
              <a:buFontTx/>
              <a:buNone/>
            </a:pPr>
            <a:r>
              <a:rPr lang="en-GB" sz="2400"/>
              <a:t>	(phone, online, mail)</a:t>
            </a:r>
          </a:p>
          <a:p>
            <a:pPr lvl="1"/>
            <a:r>
              <a:rPr lang="en-GB" sz="2400"/>
              <a:t>User-friendly questionnaire</a:t>
            </a:r>
          </a:p>
          <a:p>
            <a:endParaRPr lang="en-GB" sz="800"/>
          </a:p>
          <a:p>
            <a:r>
              <a:rPr lang="en-GB"/>
              <a:t>Reliability of answers:</a:t>
            </a:r>
          </a:p>
          <a:p>
            <a:pPr lvl="1"/>
            <a:r>
              <a:rPr lang="en-GB" sz="2400"/>
              <a:t>Test the questionnaire!</a:t>
            </a:r>
          </a:p>
          <a:p>
            <a:pPr lvl="1"/>
            <a:r>
              <a:rPr lang="en-GB" sz="2400"/>
              <a:t>Try to validate </a:t>
            </a:r>
          </a:p>
          <a:p>
            <a:endParaRPr lang="en-GB" sz="800"/>
          </a:p>
          <a:p>
            <a:r>
              <a:rPr lang="en-GB"/>
              <a:t>Aggregation and extrapolation:</a:t>
            </a:r>
          </a:p>
          <a:p>
            <a:pPr lvl="1"/>
            <a:r>
              <a:rPr lang="en-GB" sz="2400"/>
              <a:t>Representativeness of the sample</a:t>
            </a:r>
          </a:p>
          <a:p>
            <a:pPr lvl="1"/>
            <a:r>
              <a:rPr lang="en-GB" sz="2400"/>
              <a:t>Weight factors</a:t>
            </a:r>
          </a:p>
        </p:txBody>
      </p:sp>
      <p:pic>
        <p:nvPicPr>
          <p:cNvPr id="520196" name="Picture 4" descr="challeng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2725" y="1844675"/>
            <a:ext cx="2257425" cy="285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46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971550" y="4941888"/>
            <a:ext cx="8172450" cy="503237"/>
          </a:xfrm>
          <a:prstGeom prst="rect">
            <a:avLst/>
          </a:prstGeom>
          <a:gradFill rotWithShape="1">
            <a:gsLst>
              <a:gs pos="0">
                <a:srgbClr val="3D6BFF">
                  <a:alpha val="60001"/>
                </a:srgbClr>
              </a:gs>
              <a:gs pos="100000">
                <a:srgbClr val="DDDDDD">
                  <a:alpha val="60001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Step 1: Estimate total costs </a:t>
            </a:r>
          </a:p>
        </p:txBody>
      </p:sp>
      <p:sp>
        <p:nvSpPr>
          <p:cNvPr id="5089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8163" y="1268413"/>
            <a:ext cx="8786812" cy="4525962"/>
          </a:xfrm>
          <a:noFill/>
          <a:ln/>
        </p:spPr>
        <p:txBody>
          <a:bodyPr>
            <a:normAutofit fontScale="92500" lnSpcReduction="10000"/>
          </a:bodyPr>
          <a:lstStyle/>
          <a:p>
            <a:pPr marL="914400" lvl="1" indent="-457200">
              <a:buFont typeface="Wingdings" pitchFamily="2" charset="2"/>
              <a:buNone/>
            </a:pPr>
            <a:r>
              <a:rPr lang="en-GB">
                <a:solidFill>
                  <a:srgbClr val="00CC00"/>
                </a:solidFill>
              </a:rPr>
              <a:t>Main ingredients of a cost study:</a:t>
            </a:r>
            <a:r>
              <a:rPr lang="en-GB" sz="3200">
                <a:solidFill>
                  <a:srgbClr val="00CC00"/>
                </a:solidFill>
              </a:rPr>
              <a:t> </a:t>
            </a:r>
          </a:p>
          <a:p>
            <a:pPr marL="914400" lvl="1" indent="-457200"/>
            <a:r>
              <a:rPr lang="en-GB" sz="2400"/>
              <a:t>Determine what payment instruments to look at. </a:t>
            </a:r>
          </a:p>
          <a:p>
            <a:pPr marL="914400" lvl="1" indent="-457200"/>
            <a:r>
              <a:rPr lang="en-GB" sz="2400"/>
              <a:t>Determine what parties in the payment chain to include.</a:t>
            </a:r>
          </a:p>
          <a:p>
            <a:pPr marL="914400" lvl="1" indent="-457200"/>
            <a:r>
              <a:rPr lang="en-GB" sz="2400"/>
              <a:t>Determine what cost (and revenue) items to include.</a:t>
            </a:r>
          </a:p>
          <a:p>
            <a:pPr marL="914400" lvl="1" indent="-457200"/>
            <a:r>
              <a:rPr lang="en-GB" sz="2400"/>
              <a:t>Set up a questionnaire &amp; desk research.</a:t>
            </a:r>
          </a:p>
          <a:p>
            <a:pPr marL="914400" lvl="1" indent="-457200"/>
            <a:r>
              <a:rPr lang="en-GB" sz="2400"/>
              <a:t>Distribute questionnaire among representative sample. </a:t>
            </a:r>
          </a:p>
          <a:p>
            <a:pPr marL="914400" lvl="1" indent="-457200">
              <a:buFont typeface="Wingdings" pitchFamily="2" charset="2"/>
              <a:buAutoNum type="arabicPeriod"/>
            </a:pPr>
            <a:endParaRPr lang="en-GB" sz="2400"/>
          </a:p>
          <a:p>
            <a:pPr marL="914400" lvl="1" indent="-457200">
              <a:buFont typeface="Wingdings" pitchFamily="2" charset="2"/>
              <a:buNone/>
            </a:pPr>
            <a:r>
              <a:rPr lang="en-GB">
                <a:solidFill>
                  <a:srgbClr val="00CC00"/>
                </a:solidFill>
              </a:rPr>
              <a:t>Plus:</a:t>
            </a:r>
          </a:p>
          <a:p>
            <a:pPr marL="914400" lvl="1" indent="-457200"/>
            <a:r>
              <a:rPr lang="en-GB" sz="2400"/>
              <a:t>Involve all relevant stakeholders.</a:t>
            </a:r>
          </a:p>
          <a:p>
            <a:pPr marL="914400" lvl="1" indent="-457200"/>
            <a:r>
              <a:rPr lang="en-GB" sz="2400"/>
              <a:t>Be realistic about the planning: at least 1 year.</a:t>
            </a:r>
          </a:p>
          <a:p>
            <a:pPr marL="914400" lvl="1" indent="-457200"/>
            <a:r>
              <a:rPr lang="en-GB" sz="2400"/>
              <a:t>Decide whether or what to outsource.</a:t>
            </a:r>
          </a:p>
        </p:txBody>
      </p:sp>
    </p:spTree>
    <p:extLst>
      <p:ext uri="{BB962C8B-B14F-4D97-AF65-F5344CB8AC3E}">
        <p14:creationId xmlns:p14="http://schemas.microsoft.com/office/powerpoint/2010/main" val="312606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8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Stakeholder involvement: why?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r>
              <a:rPr lang="en-GB"/>
              <a:t>Increase commitment of banks and retailers</a:t>
            </a:r>
          </a:p>
          <a:p>
            <a:r>
              <a:rPr lang="en-GB"/>
              <a:t>Agree on purpose and survey set-up </a:t>
            </a:r>
          </a:p>
          <a:p>
            <a:r>
              <a:rPr lang="en-GB"/>
              <a:t>Expertise &amp; know-how</a:t>
            </a:r>
          </a:p>
          <a:p>
            <a:r>
              <a:rPr lang="en-GB"/>
              <a:t>Provide support with survey distribution</a:t>
            </a:r>
          </a:p>
          <a:p>
            <a:r>
              <a:rPr lang="en-GB"/>
              <a:t>General endorsement of survey outcomes</a:t>
            </a:r>
          </a:p>
          <a:p>
            <a:endParaRPr lang="en-GB"/>
          </a:p>
          <a:p>
            <a:endParaRPr lang="en-GB"/>
          </a:p>
          <a:p>
            <a:pPr lvl="1">
              <a:buFont typeface="Wingdings" pitchFamily="2" charset="2"/>
              <a:buChar char="§"/>
            </a:pPr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510980" name="Picture 4" descr="shapeimage_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4221163"/>
            <a:ext cx="2520950" cy="2520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28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Stakeholder involvement: how?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r>
              <a:rPr lang="en-GB"/>
              <a:t>Regular meetings:</a:t>
            </a:r>
          </a:p>
          <a:p>
            <a:pPr lvl="1"/>
            <a:r>
              <a:rPr lang="en-GB"/>
              <a:t>Multilateral and bilateral</a:t>
            </a:r>
          </a:p>
          <a:p>
            <a:pPr lvl="1"/>
            <a:r>
              <a:rPr lang="en-GB"/>
              <a:t>At different stages of the research </a:t>
            </a:r>
          </a:p>
          <a:p>
            <a:endParaRPr lang="en-GB"/>
          </a:p>
          <a:p>
            <a:r>
              <a:rPr lang="en-GB"/>
              <a:t>Provision of relevant results </a:t>
            </a:r>
          </a:p>
        </p:txBody>
      </p:sp>
      <p:pic>
        <p:nvPicPr>
          <p:cNvPr id="513028" name="Picture 4" descr="shapeimage_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013" y="4221163"/>
            <a:ext cx="2520950" cy="2520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11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Stakeholder involvement: challenges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62025" y="1855788"/>
            <a:ext cx="5697538" cy="4525962"/>
          </a:xfrm>
        </p:spPr>
        <p:txBody>
          <a:bodyPr/>
          <a:lstStyle/>
          <a:p>
            <a:r>
              <a:rPr lang="en-GB"/>
              <a:t>Confidentiality:</a:t>
            </a:r>
          </a:p>
          <a:p>
            <a:pPr lvl="1"/>
            <a:r>
              <a:rPr lang="en-GB"/>
              <a:t>Costs &amp; revenues</a:t>
            </a:r>
          </a:p>
          <a:p>
            <a:pPr lvl="1"/>
            <a:r>
              <a:rPr lang="en-GB"/>
              <a:t>Turnover &amp; market share</a:t>
            </a:r>
          </a:p>
          <a:p>
            <a:endParaRPr lang="en-GB"/>
          </a:p>
          <a:p>
            <a:r>
              <a:rPr lang="en-GB"/>
              <a:t>Resources</a:t>
            </a:r>
          </a:p>
          <a:p>
            <a:endParaRPr lang="en-GB"/>
          </a:p>
          <a:p>
            <a:r>
              <a:rPr lang="en-GB"/>
              <a:t>What is in it for them?</a:t>
            </a:r>
          </a:p>
          <a:p>
            <a:endParaRPr lang="en-GB"/>
          </a:p>
        </p:txBody>
      </p:sp>
      <p:pic>
        <p:nvPicPr>
          <p:cNvPr id="515076" name="Picture 4" descr="challeng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2725" y="1844675"/>
            <a:ext cx="2257425" cy="285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05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Sense of </a:t>
            </a:r>
            <a:r>
              <a:rPr lang="nl-NL" dirty="0" err="1"/>
              <a:t>urgency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Finding the motivation to affect change is very difficult </a:t>
            </a:r>
            <a:r>
              <a:rPr lang="en-US" sz="2400" dirty="0" smtClean="0"/>
              <a:t>when the </a:t>
            </a:r>
            <a:r>
              <a:rPr lang="en-US" sz="2400" dirty="0"/>
              <a:t>existing business model seems to be working well.</a:t>
            </a:r>
          </a:p>
          <a:p>
            <a:pPr marL="0" indent="0">
              <a:buNone/>
            </a:pPr>
            <a:r>
              <a:rPr lang="en-US" sz="2400" dirty="0" smtClean="0"/>
              <a:t>But </a:t>
            </a:r>
            <a:r>
              <a:rPr lang="en-US" sz="2400" dirty="0"/>
              <a:t>the question to ask </a:t>
            </a:r>
            <a:r>
              <a:rPr lang="en-US" sz="2400" dirty="0" smtClean="0"/>
              <a:t>is: “Will </a:t>
            </a:r>
            <a:r>
              <a:rPr lang="en-US" sz="2400" dirty="0"/>
              <a:t>their zone of </a:t>
            </a:r>
            <a:r>
              <a:rPr lang="en-US" sz="2400" dirty="0" smtClean="0"/>
              <a:t>comfort force </a:t>
            </a:r>
            <a:r>
              <a:rPr lang="en-US" sz="2400" dirty="0"/>
              <a:t>them to </a:t>
            </a:r>
            <a:r>
              <a:rPr lang="en-US" sz="2400" dirty="0" smtClean="0"/>
              <a:t>wait </a:t>
            </a:r>
            <a:r>
              <a:rPr lang="en-US" sz="2400" dirty="0"/>
              <a:t>too </a:t>
            </a:r>
            <a:r>
              <a:rPr lang="en-US" sz="2400" dirty="0" smtClean="0"/>
              <a:t>long before </a:t>
            </a:r>
            <a:r>
              <a:rPr lang="en-US" sz="2400" dirty="0"/>
              <a:t>they make a transition</a:t>
            </a:r>
            <a:r>
              <a:rPr lang="en-US" sz="2400" dirty="0" smtClean="0"/>
              <a:t>?”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			 	</a:t>
            </a:r>
            <a:r>
              <a:rPr lang="nl-NL" sz="2000" dirty="0" smtClean="0"/>
              <a:t>C.K</a:t>
            </a:r>
            <a:r>
              <a:rPr lang="nl-NL" sz="2000" dirty="0"/>
              <a:t>. </a:t>
            </a:r>
            <a:r>
              <a:rPr lang="nl-NL" sz="2000" dirty="0" err="1"/>
              <a:t>Prahalad</a:t>
            </a:r>
            <a:endParaRPr lang="nl-NL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56585"/>
            <a:ext cx="3168352" cy="316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23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Step 2: Estimate transactions 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95513" y="1341438"/>
            <a:ext cx="6696075" cy="4751387"/>
          </a:xfrm>
          <a:noFill/>
          <a:ln/>
        </p:spPr>
        <p:txBody>
          <a:bodyPr>
            <a:normAutofit lnSpcReduction="10000"/>
          </a:bodyPr>
          <a:lstStyle/>
          <a:p>
            <a:pPr marL="914400" lvl="1" indent="-457200">
              <a:buFont typeface="Wingdings" pitchFamily="2" charset="2"/>
              <a:buNone/>
            </a:pPr>
            <a:r>
              <a:rPr lang="en-GB" sz="2400">
                <a:solidFill>
                  <a:srgbClr val="00CC00"/>
                </a:solidFill>
              </a:rPr>
              <a:t>Card payments, credit transfers, </a:t>
            </a:r>
          </a:p>
          <a:p>
            <a:pPr marL="914400" lvl="1" indent="-457200">
              <a:buFont typeface="Wingdings" pitchFamily="2" charset="2"/>
              <a:buNone/>
            </a:pPr>
            <a:r>
              <a:rPr lang="en-GB" sz="2400">
                <a:solidFill>
                  <a:srgbClr val="00CC00"/>
                </a:solidFill>
              </a:rPr>
              <a:t>direct debits and other electronic payments:</a:t>
            </a:r>
            <a:r>
              <a:rPr lang="en-GB" sz="2400"/>
              <a:t> 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GB" sz="2400"/>
              <a:t>Banks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GB" sz="2400"/>
              <a:t>Payment processor(s)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GB" sz="2400"/>
              <a:t>Blue Book (ECB) 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GB" sz="2400"/>
              <a:t>Red Book (BIS)</a:t>
            </a:r>
          </a:p>
          <a:p>
            <a:pPr marL="914400" lvl="1" indent="-457200">
              <a:buFont typeface="Wingdings" pitchFamily="2" charset="2"/>
              <a:buNone/>
            </a:pPr>
            <a:endParaRPr lang="en-GB" sz="2400"/>
          </a:p>
          <a:p>
            <a:pPr marL="914400" lvl="1" indent="-457200">
              <a:buFont typeface="Wingdings" pitchFamily="2" charset="2"/>
              <a:buNone/>
            </a:pPr>
            <a:r>
              <a:rPr lang="en-GB" sz="2400">
                <a:solidFill>
                  <a:srgbClr val="00CC00"/>
                </a:solidFill>
              </a:rPr>
              <a:t>Cash: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GB" sz="2400"/>
              <a:t>Not centrally registered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GB" sz="2400"/>
              <a:t>Occur at a wide variety of places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GB" sz="2400"/>
              <a:t>Person-to-person (P2P)</a:t>
            </a:r>
          </a:p>
        </p:txBody>
      </p:sp>
      <p:pic>
        <p:nvPicPr>
          <p:cNvPr id="45875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7" t="14844" r="10429" b="7178"/>
          <a:stretch>
            <a:fillRect/>
          </a:stretch>
        </p:blipFill>
        <p:spPr>
          <a:xfrm>
            <a:off x="468313" y="1124744"/>
            <a:ext cx="1489075" cy="2087563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8757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429000"/>
            <a:ext cx="1473200" cy="2089150"/>
          </a:xfrm>
          <a:noFill/>
          <a:ln w="38100" cap="flat" cmpd="dbl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458758" name="Rectangle 6"/>
          <p:cNvSpPr>
            <a:spLocks noChangeArrowheads="1"/>
          </p:cNvSpPr>
          <p:nvPr/>
        </p:nvSpPr>
        <p:spPr bwMode="auto">
          <a:xfrm>
            <a:off x="468313" y="3429000"/>
            <a:ext cx="574675" cy="20891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8759" name="Rectangle 7"/>
          <p:cNvSpPr>
            <a:spLocks noChangeArrowheads="1"/>
          </p:cNvSpPr>
          <p:nvPr/>
        </p:nvSpPr>
        <p:spPr bwMode="auto">
          <a:xfrm>
            <a:off x="468313" y="4941888"/>
            <a:ext cx="574675" cy="4318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8760" name="Freeform 8"/>
          <p:cNvSpPr>
            <a:spLocks/>
          </p:cNvSpPr>
          <p:nvPr/>
        </p:nvSpPr>
        <p:spPr bwMode="auto">
          <a:xfrm>
            <a:off x="468313" y="4941888"/>
            <a:ext cx="574675" cy="431800"/>
          </a:xfrm>
          <a:custGeom>
            <a:avLst/>
            <a:gdLst>
              <a:gd name="T0" fmla="*/ 0 w 362"/>
              <a:gd name="T1" fmla="*/ 272 h 272"/>
              <a:gd name="T2" fmla="*/ 90 w 362"/>
              <a:gd name="T3" fmla="*/ 90 h 272"/>
              <a:gd name="T4" fmla="*/ 362 w 362"/>
              <a:gd name="T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2" h="272">
                <a:moveTo>
                  <a:pt x="0" y="272"/>
                </a:moveTo>
                <a:cubicBezTo>
                  <a:pt x="15" y="203"/>
                  <a:pt x="30" y="135"/>
                  <a:pt x="90" y="90"/>
                </a:cubicBezTo>
                <a:cubicBezTo>
                  <a:pt x="150" y="45"/>
                  <a:pt x="256" y="22"/>
                  <a:pt x="362" y="0"/>
                </a:cubicBezTo>
              </a:path>
            </a:pathLst>
          </a:custGeom>
          <a:noFill/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0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42" name="Picture 2" descr="Collecteb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724400"/>
            <a:ext cx="2578100" cy="183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1557338"/>
            <a:ext cx="7772400" cy="1470025"/>
          </a:xfrm>
        </p:spPr>
        <p:txBody>
          <a:bodyPr/>
          <a:lstStyle/>
          <a:p>
            <a:r>
              <a:rPr lang="en-GB"/>
              <a:t>How many cash payments did you make yesterday? </a:t>
            </a:r>
          </a:p>
        </p:txBody>
      </p:sp>
      <p:sp>
        <p:nvSpPr>
          <p:cNvPr id="522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765175"/>
            <a:ext cx="6400800" cy="1752600"/>
          </a:xfrm>
        </p:spPr>
        <p:txBody>
          <a:bodyPr/>
          <a:lstStyle/>
          <a:p>
            <a:r>
              <a:rPr lang="nl-NL" sz="3600" b="1">
                <a:solidFill>
                  <a:srgbClr val="00CC00"/>
                </a:solidFill>
              </a:rPr>
              <a:t>Question:</a:t>
            </a:r>
            <a:endParaRPr lang="en-GB" sz="3600" b="1">
              <a:solidFill>
                <a:srgbClr val="00CC00"/>
              </a:solidFill>
            </a:endParaRPr>
          </a:p>
        </p:txBody>
      </p:sp>
      <p:pic>
        <p:nvPicPr>
          <p:cNvPr id="522245" name="Picture 5" descr="Check%20in%20Cxx%2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349500"/>
            <a:ext cx="1470025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46" name="Picture 6" descr="ns-koff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11738"/>
            <a:ext cx="3025775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47" name="Picture 7" descr="ANP-910914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716338"/>
            <a:ext cx="1827212" cy="301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48" name="Picture 8" descr="kaartenre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997200"/>
            <a:ext cx="2305050" cy="177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49" name="Picture 9" descr="shutterstock_zakgel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924175"/>
            <a:ext cx="2700338" cy="179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50" name="Picture 10" descr="Albert-Cuypmarkt-notenkraa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797425"/>
            <a:ext cx="2627312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51" name="Picture 11" descr="parkeerautomaat2_1549680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20938"/>
            <a:ext cx="2376487" cy="158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96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22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22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2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2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22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22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2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22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22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2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22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22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52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22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22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52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522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522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52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522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522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52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Step 2: Estimate transactions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59713" cy="965200"/>
          </a:xfrm>
        </p:spPr>
        <p:txBody>
          <a:bodyPr>
            <a:normAutofit fontScale="92500" lnSpcReduction="20000"/>
          </a:bodyPr>
          <a:lstStyle/>
          <a:p>
            <a:pPr algn="ctr">
              <a:buFontTx/>
              <a:buNone/>
            </a:pPr>
            <a:r>
              <a:rPr lang="en-GB">
                <a:solidFill>
                  <a:srgbClr val="00CC00"/>
                </a:solidFill>
              </a:rPr>
              <a:t>What is the best methodology to measure </a:t>
            </a:r>
          </a:p>
          <a:p>
            <a:pPr algn="ctr">
              <a:buFontTx/>
              <a:buNone/>
            </a:pPr>
            <a:r>
              <a:rPr lang="en-GB">
                <a:solidFill>
                  <a:srgbClr val="00CC00"/>
                </a:solidFill>
              </a:rPr>
              <a:t>the number of cash payments?</a:t>
            </a:r>
          </a:p>
        </p:txBody>
      </p:sp>
      <p:pic>
        <p:nvPicPr>
          <p:cNvPr id="460804" name="Picture 4" descr="Archieffoto: DTC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3097213"/>
            <a:ext cx="2609850" cy="1801812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05" name="Picture 5" descr="„Verpand een bromfiets, een cd speler, of een tatoeagesetje. Binnen vijf minuten is er contant geld.”">
            <a:hlinkClick r:id="rId4" tooltip="„Verpand een bromfiets, een cd speler, of een tatoeagesetje. Binnen vijf minuten is er contant geld.” Foto iStockphoto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573463"/>
            <a:ext cx="2519363" cy="1679575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06" name="Picture 6" descr="Betaling-cont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08500"/>
            <a:ext cx="1673225" cy="2232025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07" name="Picture 7" descr="betalen_met_cas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300663"/>
            <a:ext cx="2160587" cy="1392237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08" name="Picture 8" descr="Concrete-mark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013325"/>
            <a:ext cx="2303463" cy="1520825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09" name="Picture 9" descr="tax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724400"/>
            <a:ext cx="2159000" cy="144145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10" name="Picture 10" descr="Bekijk de afbeelding op ware grootte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97200"/>
            <a:ext cx="1584325" cy="1239838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11" name="Picture 11" descr="consumptieautomate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429000"/>
            <a:ext cx="2303463" cy="1730375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12" name="Picture 12" descr="1D3D017E-22D4-4D42-A4EF-133E5FEE74CB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5300663"/>
            <a:ext cx="1555750" cy="142875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13" name="Picture 13" descr="front(1)">
            <a:hlinkClick r:id="rId15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2088" y="2565400"/>
            <a:ext cx="1096962" cy="1543050"/>
          </a:xfrm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66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Measuring cash usage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279302"/>
            <a:ext cx="8208963" cy="45259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400" b="1" dirty="0"/>
              <a:t>Retailer approach: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b="1" dirty="0">
                <a:solidFill>
                  <a:srgbClr val="00CC00"/>
                </a:solidFill>
              </a:rPr>
              <a:t>+</a:t>
            </a:r>
            <a:r>
              <a:rPr lang="en-GB" sz="2400" dirty="0"/>
              <a:t> High number of observations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b="1" dirty="0">
                <a:solidFill>
                  <a:srgbClr val="00CC00"/>
                </a:solidFill>
              </a:rPr>
              <a:t>+</a:t>
            </a:r>
            <a:r>
              <a:rPr lang="en-GB" sz="2400" dirty="0"/>
              <a:t> Availability of ‘true’ transaction records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b="1" dirty="0">
                <a:solidFill>
                  <a:srgbClr val="FF0000"/>
                </a:solidFill>
              </a:rPr>
              <a:t>-</a:t>
            </a:r>
            <a:r>
              <a:rPr lang="en-GB" sz="2400" dirty="0"/>
              <a:t>  Difficult to draw representative sample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b="1" dirty="0">
                <a:solidFill>
                  <a:srgbClr val="FF0000"/>
                </a:solidFill>
              </a:rPr>
              <a:t>-</a:t>
            </a:r>
            <a:r>
              <a:rPr lang="en-GB" sz="2400" dirty="0"/>
              <a:t>  Availability of transaction records biased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b="1" dirty="0">
                <a:solidFill>
                  <a:srgbClr val="FF0000"/>
                </a:solidFill>
              </a:rPr>
              <a:t>- </a:t>
            </a:r>
            <a:r>
              <a:rPr lang="en-GB" sz="2400" dirty="0"/>
              <a:t> Exclusion of P2P transactions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b="1" dirty="0"/>
              <a:t>Consumer approach: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b="1" dirty="0">
                <a:solidFill>
                  <a:srgbClr val="00CC00"/>
                </a:solidFill>
              </a:rPr>
              <a:t>+</a:t>
            </a:r>
            <a:r>
              <a:rPr lang="en-GB" sz="2400" dirty="0"/>
              <a:t> Inclusion of P2P transactions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b="1" dirty="0">
                <a:solidFill>
                  <a:srgbClr val="00CC00"/>
                </a:solidFill>
              </a:rPr>
              <a:t>+</a:t>
            </a:r>
            <a:r>
              <a:rPr lang="en-GB" sz="2400" dirty="0"/>
              <a:t> Less difficult to draw representative sample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b="1" dirty="0">
                <a:solidFill>
                  <a:srgbClr val="FF0000"/>
                </a:solidFill>
              </a:rPr>
              <a:t>-</a:t>
            </a:r>
            <a:r>
              <a:rPr lang="en-GB" sz="2400" dirty="0"/>
              <a:t>  Measurement error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dirty="0"/>
              <a:t>   (omission, invention, behavioural change)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400" dirty="0"/>
          </a:p>
        </p:txBody>
      </p:sp>
      <p:pic>
        <p:nvPicPr>
          <p:cNvPr id="461828" name="Picture 4" descr="onderzoeker-thumb1847315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91350" y="4624388"/>
            <a:ext cx="2117725" cy="211772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61040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Measuring cash usage</a:t>
            </a:r>
          </a:p>
        </p:txBody>
      </p:sp>
      <p:sp>
        <p:nvSpPr>
          <p:cNvPr id="462852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396875" y="1341438"/>
            <a:ext cx="8496300" cy="4525962"/>
          </a:xfrm>
          <a:noFill/>
          <a:ln/>
        </p:spPr>
        <p:txBody>
          <a:bodyPr/>
          <a:lstStyle>
            <a:lvl1pPr>
              <a:tabLst>
                <a:tab pos="1524000" algn="l"/>
              </a:tabLst>
            </a:lvl1pPr>
            <a:lvl2pPr marL="800100" indent="-342900">
              <a:tabLst>
                <a:tab pos="1524000" algn="l"/>
              </a:tabLst>
            </a:lvl2pPr>
            <a:lvl3pPr marL="1257300" indent="-342900">
              <a:tabLst>
                <a:tab pos="1524000" algn="l"/>
              </a:tabLst>
            </a:lvl3pPr>
            <a:lvl4pPr marL="1714500" indent="-342900">
              <a:tabLst>
                <a:tab pos="1524000" algn="l"/>
              </a:tabLst>
            </a:lvl4pPr>
            <a:lvl5pPr marL="2171700" indent="-342900">
              <a:tabLst>
                <a:tab pos="1524000" algn="l"/>
              </a:tabLst>
            </a:lvl5pPr>
            <a:lvl6pPr marL="2628900" indent="-342900">
              <a:tabLst>
                <a:tab pos="1524000" algn="l"/>
              </a:tabLst>
            </a:lvl6pPr>
            <a:lvl7pPr marL="3086100" indent="-342900">
              <a:tabLst>
                <a:tab pos="1524000" algn="l"/>
              </a:tabLst>
            </a:lvl7pPr>
            <a:lvl8pPr marL="3543300" indent="-342900">
              <a:tabLst>
                <a:tab pos="1524000" algn="l"/>
              </a:tabLst>
            </a:lvl8pPr>
            <a:lvl9pPr marL="4000500" indent="-342900">
              <a:tabLst>
                <a:tab pos="1524000" algn="l"/>
              </a:tabLst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GB" sz="2400" b="1" dirty="0">
                <a:solidFill>
                  <a:srgbClr val="00CC00"/>
                </a:solidFill>
              </a:rPr>
              <a:t>Research design matters a lot!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rgbClr val="00CC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600" dirty="0"/>
              <a:t>Main challenge: </a:t>
            </a:r>
            <a:r>
              <a:rPr lang="en-GB" sz="2600" dirty="0" smtClean="0"/>
              <a:t>low </a:t>
            </a:r>
            <a:r>
              <a:rPr lang="en-GB" sz="2600" dirty="0"/>
              <a:t>value transactions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nl-NL" sz="26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600" dirty="0"/>
              <a:t>Conclusions</a:t>
            </a:r>
            <a:r>
              <a:rPr lang="nl-NL" sz="2600" dirty="0"/>
              <a:t> DNB research:</a:t>
            </a:r>
            <a:endParaRPr lang="en-GB" sz="2600" dirty="0"/>
          </a:p>
          <a:p>
            <a:pPr lvl="1">
              <a:lnSpc>
                <a:spcPct val="90000"/>
              </a:lnSpc>
            </a:pPr>
            <a:r>
              <a:rPr lang="en-GB" sz="2600" dirty="0"/>
              <a:t>Omission is smallest with 1-day transaction diary </a:t>
            </a:r>
          </a:p>
          <a:p>
            <a:pPr lvl="1">
              <a:lnSpc>
                <a:spcPct val="90000"/>
              </a:lnSpc>
            </a:pPr>
            <a:r>
              <a:rPr lang="en-GB" sz="2600" dirty="0"/>
              <a:t>… and highest with questionnaire, or </a:t>
            </a:r>
          </a:p>
          <a:p>
            <a:pPr lvl="1">
              <a:lnSpc>
                <a:spcPct val="90000"/>
              </a:lnSpc>
            </a:pPr>
            <a:r>
              <a:rPr lang="en-GB" sz="2600" dirty="0"/>
              <a:t>... 1-week transaction diary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600" dirty="0"/>
              <a:t>	</a:t>
            </a:r>
            <a:endParaRPr lang="en-GB" sz="2400" dirty="0"/>
          </a:p>
        </p:txBody>
      </p:sp>
      <p:sp>
        <p:nvSpPr>
          <p:cNvPr id="462853" name="AutoShape 5"/>
          <p:cNvSpPr>
            <a:spLocks noChangeArrowheads="1"/>
          </p:cNvSpPr>
          <p:nvPr/>
        </p:nvSpPr>
        <p:spPr bwMode="auto">
          <a:xfrm rot="5400000">
            <a:off x="4039395" y="5114131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2854" name="Rectangle 6"/>
          <p:cNvSpPr>
            <a:spLocks noChangeArrowheads="1"/>
          </p:cNvSpPr>
          <p:nvPr/>
        </p:nvSpPr>
        <p:spPr bwMode="auto">
          <a:xfrm>
            <a:off x="1979613" y="5876925"/>
            <a:ext cx="4532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742950" indent="-285750"/>
            <a:r>
              <a:rPr lang="en-GB" sz="2800" i="0">
                <a:solidFill>
                  <a:srgbClr val="00CC00"/>
                </a:solidFill>
              </a:rPr>
              <a:t>	1-day transaction diary</a:t>
            </a:r>
          </a:p>
        </p:txBody>
      </p:sp>
    </p:spTree>
    <p:extLst>
      <p:ext uri="{BB962C8B-B14F-4D97-AF65-F5344CB8AC3E}">
        <p14:creationId xmlns:p14="http://schemas.microsoft.com/office/powerpoint/2010/main" val="39007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1-day transaction diary</a:t>
            </a:r>
          </a:p>
        </p:txBody>
      </p:sp>
      <p:pic>
        <p:nvPicPr>
          <p:cNvPr id="524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1341438"/>
            <a:ext cx="4102100" cy="53276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50377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ChangeArrowheads="1"/>
          </p:cNvSpPr>
          <p:nvPr/>
        </p:nvSpPr>
        <p:spPr bwMode="auto">
          <a:xfrm>
            <a:off x="755650" y="4075113"/>
            <a:ext cx="8066088" cy="5778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</a:t>
            </a:r>
          </a:p>
        </p:txBody>
      </p:sp>
      <p:sp>
        <p:nvSpPr>
          <p:cNvPr id="4925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35013" y="1484313"/>
            <a:ext cx="8229600" cy="4641850"/>
          </a:xfrm>
        </p:spPr>
        <p:txBody>
          <a:bodyPr/>
          <a:lstStyle/>
          <a:p>
            <a:pPr lvl="1"/>
            <a:r>
              <a:rPr lang="en-US" sz="2400"/>
              <a:t>Payment patterns around the world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Concepts </a:t>
            </a:r>
            <a:r>
              <a:rPr lang="nl-NL" sz="2400"/>
              <a:t>&amp; </a:t>
            </a:r>
            <a:r>
              <a:rPr lang="en-GB" sz="2400"/>
              <a:t>definitions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How to measure costs?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The Dutch example 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How to improve efficiency?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Final remarks</a:t>
            </a:r>
          </a:p>
        </p:txBody>
      </p:sp>
    </p:spTree>
    <p:extLst>
      <p:ext uri="{BB962C8B-B14F-4D97-AF65-F5344CB8AC3E}">
        <p14:creationId xmlns:p14="http://schemas.microsoft.com/office/powerpoint/2010/main" val="201412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4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Dutch experience</a:t>
            </a:r>
            <a:endParaRPr lang="en-GB" dirty="0"/>
          </a:p>
        </p:txBody>
      </p:sp>
      <p:pic>
        <p:nvPicPr>
          <p:cNvPr id="465923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275505"/>
            <a:ext cx="2808312" cy="4231763"/>
          </a:xfrm>
          <a:noFill/>
          <a:ln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2972522" cy="416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59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1844824"/>
            <a:ext cx="3050476" cy="427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59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203" y="2420888"/>
            <a:ext cx="2932133" cy="412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95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5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5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59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5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5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5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59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5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5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5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59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5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costs in the Netherlands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-36512" y="1124744"/>
            <a:ext cx="8352928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sz="2400" dirty="0" smtClean="0">
                <a:solidFill>
                  <a:srgbClr val="00CC00"/>
                </a:solidFill>
              </a:rPr>
              <a:t>Main results 2009</a:t>
            </a:r>
          </a:p>
          <a:p>
            <a:pPr eaLnBrk="1" hangingPunct="1">
              <a:buFontTx/>
              <a:buNone/>
            </a:pPr>
            <a:endParaRPr lang="en-GB" sz="2400" dirty="0" smtClean="0">
              <a:solidFill>
                <a:srgbClr val="00CC00"/>
              </a:solidFill>
            </a:endParaRPr>
          </a:p>
          <a:p>
            <a:pPr eaLnBrk="1" hangingPunct="1"/>
            <a:r>
              <a:rPr lang="en-GB" sz="2400" dirty="0" smtClean="0"/>
              <a:t>Social costs are substantial:</a:t>
            </a:r>
          </a:p>
          <a:p>
            <a:pPr lvl="1"/>
            <a:r>
              <a:rPr lang="en-GB" sz="2400" noProof="1" smtClean="0"/>
              <a:t>Cash 0.31% GDP</a:t>
            </a:r>
          </a:p>
          <a:p>
            <a:pPr lvl="1"/>
            <a:r>
              <a:rPr lang="en-GB" sz="2400" noProof="1" smtClean="0"/>
              <a:t>Debit card 0.11% GDP</a:t>
            </a:r>
          </a:p>
          <a:p>
            <a:pPr lvl="1"/>
            <a:r>
              <a:rPr lang="en-GB" sz="2400" noProof="1" smtClean="0"/>
              <a:t>EUR 330 per hh per year</a:t>
            </a:r>
          </a:p>
          <a:p>
            <a:pPr eaLnBrk="1" hangingPunct="1"/>
            <a:endParaRPr lang="en-GB" sz="2400" dirty="0" smtClean="0"/>
          </a:p>
          <a:p>
            <a:r>
              <a:rPr lang="en-GB" sz="2400" dirty="0" smtClean="0"/>
              <a:t>Social costs per transaction:</a:t>
            </a:r>
          </a:p>
          <a:p>
            <a:pPr lvl="1"/>
            <a:r>
              <a:rPr lang="en-GB" sz="2400" dirty="0" smtClean="0"/>
              <a:t>Cash EUR 0.39</a:t>
            </a:r>
          </a:p>
          <a:p>
            <a:pPr lvl="1"/>
            <a:r>
              <a:rPr lang="en-GB" sz="2400" dirty="0" smtClean="0"/>
              <a:t>Debit card EUR 0.32</a:t>
            </a:r>
          </a:p>
          <a:p>
            <a:pPr marL="457200" lvl="1" indent="0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2400" dirty="0" smtClean="0">
                <a:solidFill>
                  <a:srgbClr val="00CC00"/>
                </a:solidFill>
              </a:rPr>
              <a:t>     Break-even point EUR 3.06</a:t>
            </a:r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8" name="Tijdelijke aanduiding voor tekst 3"/>
          <p:cNvSpPr txBox="1">
            <a:spLocks/>
          </p:cNvSpPr>
          <p:nvPr/>
        </p:nvSpPr>
        <p:spPr bwMode="auto">
          <a:xfrm>
            <a:off x="4283968" y="1556792"/>
            <a:ext cx="477460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387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876"/>
              </a:buClr>
              <a:buChar char="•"/>
              <a:defRPr sz="2800">
                <a:solidFill>
                  <a:srgbClr val="003876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387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3876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876"/>
              </a:buClr>
              <a:buChar char="•"/>
              <a:defRPr sz="2800">
                <a:solidFill>
                  <a:srgbClr val="00387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876"/>
              </a:buClr>
              <a:buChar char="•"/>
              <a:defRPr sz="2800">
                <a:solidFill>
                  <a:srgbClr val="00387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876"/>
              </a:buClr>
              <a:buChar char="•"/>
              <a:defRPr sz="2800">
                <a:solidFill>
                  <a:srgbClr val="00387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876"/>
              </a:buClr>
              <a:buChar char="•"/>
              <a:defRPr sz="2800">
                <a:solidFill>
                  <a:srgbClr val="00387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876"/>
              </a:buClr>
              <a:buChar char="•"/>
              <a:defRPr sz="2800">
                <a:solidFill>
                  <a:srgbClr val="003876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</a:pPr>
            <a:endParaRPr lang="en-GB" sz="2400" i="0" kern="0" dirty="0" smtClean="0"/>
          </a:p>
          <a:p>
            <a:pPr>
              <a:buClrTx/>
            </a:pPr>
            <a:r>
              <a:rPr lang="en-GB" sz="2400" i="0" kern="0" dirty="0" smtClean="0"/>
              <a:t>Social costs per 10 EUR sales:</a:t>
            </a:r>
          </a:p>
          <a:p>
            <a:pPr lvl="1"/>
            <a:r>
              <a:rPr lang="en-GB" sz="2400" i="0" kern="0" dirty="0" smtClean="0"/>
              <a:t>Cash EUR 0.31</a:t>
            </a:r>
          </a:p>
          <a:p>
            <a:pPr lvl="1"/>
            <a:r>
              <a:rPr lang="en-GB" sz="2400" i="0" kern="0" dirty="0" smtClean="0"/>
              <a:t>Debit card EUR 0.08</a:t>
            </a:r>
          </a:p>
          <a:p>
            <a:pPr lvl="1"/>
            <a:endParaRPr lang="en-GB" sz="2400" i="0" kern="0" dirty="0" smtClean="0"/>
          </a:p>
          <a:p>
            <a:pPr lvl="1"/>
            <a:endParaRPr lang="en-GB" sz="2400" i="0" kern="0" dirty="0"/>
          </a:p>
          <a:p>
            <a:pPr>
              <a:buClrTx/>
            </a:pPr>
            <a:r>
              <a:rPr lang="en-GB" sz="2400" i="0" kern="0" dirty="0" smtClean="0"/>
              <a:t>Social costs per  1 additional transaction of 10 EUR:</a:t>
            </a:r>
          </a:p>
          <a:p>
            <a:pPr lvl="1"/>
            <a:r>
              <a:rPr lang="en-GB" sz="2400" i="0" kern="0" dirty="0" smtClean="0"/>
              <a:t>Cash EUR 0.23</a:t>
            </a:r>
          </a:p>
          <a:p>
            <a:pPr lvl="1"/>
            <a:r>
              <a:rPr lang="en-GB" sz="2400" i="0" kern="0" dirty="0" smtClean="0"/>
              <a:t>Debit card EUR 0.17</a:t>
            </a:r>
          </a:p>
          <a:p>
            <a:pPr lvl="1"/>
            <a:endParaRPr lang="en-GB" sz="2400" i="0" kern="0" dirty="0" smtClean="0"/>
          </a:p>
          <a:p>
            <a:pPr marL="457200" lvl="1" indent="0">
              <a:buFontTx/>
              <a:buNone/>
            </a:pPr>
            <a:endParaRPr lang="en-GB" sz="2400" i="0" kern="0" dirty="0" smtClean="0"/>
          </a:p>
          <a:p>
            <a:pPr lvl="1"/>
            <a:endParaRPr lang="en-GB" sz="2400" i="0" kern="0" dirty="0" smtClean="0"/>
          </a:p>
          <a:p>
            <a:pPr marL="0" indent="0">
              <a:buClrTx/>
              <a:buFontTx/>
              <a:buNone/>
            </a:pPr>
            <a:endParaRPr lang="en-US" sz="2400" i="0" kern="0" dirty="0"/>
          </a:p>
        </p:txBody>
      </p:sp>
    </p:spTree>
    <p:extLst>
      <p:ext uri="{BB962C8B-B14F-4D97-AF65-F5344CB8AC3E}">
        <p14:creationId xmlns:p14="http://schemas.microsoft.com/office/powerpoint/2010/main" val="384745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costs in the Netherlands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484784"/>
            <a:ext cx="8147050" cy="533400"/>
          </a:xfrm>
          <a:noFill/>
          <a:ln/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sz="2400" dirty="0" smtClean="0">
                <a:solidFill>
                  <a:srgbClr val="00CC00"/>
                </a:solidFill>
              </a:rPr>
              <a:t>Social costs by agent 2009</a:t>
            </a:r>
            <a:endParaRPr lang="en-GB" sz="2400" dirty="0"/>
          </a:p>
        </p:txBody>
      </p:sp>
      <p:pic>
        <p:nvPicPr>
          <p:cNvPr id="535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916832"/>
            <a:ext cx="648072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5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0" y="1988840"/>
            <a:ext cx="6372200" cy="382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99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Time to look at </a:t>
            </a:r>
            <a:r>
              <a:rPr lang="en-US" sz="3200" b="1" dirty="0" smtClean="0"/>
              <a:t>trends at the POS-  euro area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Is cash </a:t>
            </a:r>
            <a:r>
              <a:rPr lang="nl-NL" dirty="0" err="1" smtClean="0"/>
              <a:t>still</a:t>
            </a:r>
            <a:r>
              <a:rPr lang="nl-NL" dirty="0" smtClean="0"/>
              <a:t> </a:t>
            </a:r>
            <a:r>
              <a:rPr lang="nl-NL" dirty="0" err="1" smtClean="0"/>
              <a:t>going</a:t>
            </a:r>
            <a:r>
              <a:rPr lang="nl-NL" dirty="0" smtClean="0"/>
              <a:t> strong? 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688632" cy="410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930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costs in the Netherlands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484784"/>
            <a:ext cx="8147050" cy="533400"/>
          </a:xfrm>
          <a:noFill/>
          <a:ln/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sz="2400" dirty="0" smtClean="0">
                <a:solidFill>
                  <a:srgbClr val="00CC00"/>
                </a:solidFill>
              </a:rPr>
              <a:t>Social costs per transaction by agent 2009</a:t>
            </a:r>
            <a:endParaRPr lang="en-GB" sz="2400" dirty="0"/>
          </a:p>
        </p:txBody>
      </p:sp>
      <p:pic>
        <p:nvPicPr>
          <p:cNvPr id="536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52559"/>
            <a:ext cx="7344816" cy="440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9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974849"/>
            <a:ext cx="7474511" cy="447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International cost studies</a:t>
            </a:r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529406" y="1412776"/>
            <a:ext cx="81470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387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876"/>
              </a:buClr>
              <a:buChar char="•"/>
              <a:defRPr sz="2800">
                <a:solidFill>
                  <a:srgbClr val="003876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387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3876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876"/>
              </a:buClr>
              <a:buChar char="•"/>
              <a:defRPr sz="2800">
                <a:solidFill>
                  <a:srgbClr val="00387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876"/>
              </a:buClr>
              <a:buChar char="•"/>
              <a:defRPr sz="2800">
                <a:solidFill>
                  <a:srgbClr val="00387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876"/>
              </a:buClr>
              <a:buChar char="•"/>
              <a:defRPr sz="2800">
                <a:solidFill>
                  <a:srgbClr val="00387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876"/>
              </a:buClr>
              <a:buChar char="•"/>
              <a:defRPr sz="2800">
                <a:solidFill>
                  <a:srgbClr val="00387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876"/>
              </a:buClr>
              <a:buChar char="•"/>
              <a:defRPr sz="2800">
                <a:solidFill>
                  <a:srgbClr val="003876"/>
                </a:solidFill>
                <a:latin typeface="+mn-lt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sz="2400" i="0" kern="0" dirty="0" smtClean="0">
                <a:solidFill>
                  <a:srgbClr val="00CC00"/>
                </a:solidFill>
              </a:rPr>
              <a:t>Share of cash &amp; Social costs / GDP</a:t>
            </a:r>
            <a:endParaRPr lang="en-GB" sz="2400" i="0" kern="0" dirty="0">
              <a:solidFill>
                <a:srgbClr val="00CC00"/>
              </a:solidFill>
            </a:endParaRPr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auto">
          <a:xfrm>
            <a:off x="1254894" y="6064845"/>
            <a:ext cx="2813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</a:pPr>
            <a:r>
              <a:rPr lang="en-GB" sz="1000" i="0" dirty="0"/>
              <a:t>Source: </a:t>
            </a:r>
            <a:r>
              <a:rPr lang="en-GB" sz="1000" i="0" dirty="0" smtClean="0"/>
              <a:t>ECB Cost Study 2012</a:t>
            </a:r>
            <a:endParaRPr lang="en-GB" sz="1000" i="0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3203848" y="2924944"/>
            <a:ext cx="3744416" cy="2016224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8534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</a:t>
            </a:r>
            <a:r>
              <a:rPr lang="en-GB" dirty="0" smtClean="0"/>
              <a:t>policy objective</a:t>
            </a:r>
            <a:endParaRPr lang="en-GB" dirty="0"/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600200"/>
            <a:ext cx="7993063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rgbClr val="00CC00"/>
                </a:solidFill>
              </a:rPr>
              <a:t>Substitution paper-based by electronic payments</a:t>
            </a:r>
          </a:p>
          <a:p>
            <a:pPr>
              <a:buFontTx/>
              <a:buNone/>
            </a:pPr>
            <a:endParaRPr lang="en-US">
              <a:solidFill>
                <a:srgbClr val="FF0000"/>
              </a:solidFill>
            </a:endParaRPr>
          </a:p>
          <a:p>
            <a:pPr>
              <a:buClr>
                <a:srgbClr val="003876"/>
              </a:buClr>
              <a:buFont typeface="Wingdings" pitchFamily="2" charset="2"/>
              <a:buChar char="§"/>
            </a:pPr>
            <a:r>
              <a:rPr lang="en-US"/>
              <a:t>POS payments: cash </a:t>
            </a:r>
            <a:r>
              <a:rPr lang="en-US">
                <a:cs typeface="Arial" charset="0"/>
              </a:rPr>
              <a:t>→ debit card</a:t>
            </a:r>
          </a:p>
          <a:p>
            <a:pPr lvl="1">
              <a:buFont typeface="Wingdings" pitchFamily="2" charset="2"/>
              <a:buChar char="§"/>
            </a:pPr>
            <a:endParaRPr lang="en-US">
              <a:cs typeface="Arial" charset="0"/>
            </a:endParaRPr>
          </a:p>
          <a:p>
            <a:pPr>
              <a:buClr>
                <a:srgbClr val="003876"/>
              </a:buClr>
              <a:buFont typeface="Wingdings" pitchFamily="2" charset="2"/>
              <a:buChar char="§"/>
            </a:pPr>
            <a:r>
              <a:rPr lang="en-US">
                <a:cs typeface="Arial" charset="0"/>
              </a:rPr>
              <a:t>Remote payments: paper transfers →</a:t>
            </a:r>
            <a:r>
              <a:rPr lang="en-US"/>
              <a:t> internet banking, e-invoicing, direct debit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81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ChangeArrowheads="1"/>
          </p:cNvSpPr>
          <p:nvPr/>
        </p:nvSpPr>
        <p:spPr bwMode="auto">
          <a:xfrm>
            <a:off x="755650" y="4938713"/>
            <a:ext cx="8066088" cy="5778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</a:t>
            </a:r>
          </a:p>
        </p:txBody>
      </p:sp>
      <p:sp>
        <p:nvSpPr>
          <p:cNvPr id="4935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35013" y="1484313"/>
            <a:ext cx="8229600" cy="4641850"/>
          </a:xfrm>
        </p:spPr>
        <p:txBody>
          <a:bodyPr/>
          <a:lstStyle/>
          <a:p>
            <a:pPr lvl="1"/>
            <a:r>
              <a:rPr lang="en-US" sz="2400"/>
              <a:t>Payment patterns around the world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Concepts </a:t>
            </a:r>
            <a:r>
              <a:rPr lang="nl-NL" sz="2400"/>
              <a:t>&amp; </a:t>
            </a:r>
            <a:r>
              <a:rPr lang="en-GB" sz="2400"/>
              <a:t>definitions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How to measure costs?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The Dutch example 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How to improve efficiency?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Final remarks</a:t>
            </a:r>
          </a:p>
        </p:txBody>
      </p:sp>
    </p:spTree>
    <p:extLst>
      <p:ext uri="{BB962C8B-B14F-4D97-AF65-F5344CB8AC3E}">
        <p14:creationId xmlns:p14="http://schemas.microsoft.com/office/powerpoint/2010/main" val="131269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GB"/>
              <a:t>How to stimulate efficiency?</a:t>
            </a:r>
          </a:p>
        </p:txBody>
      </p:sp>
      <p:sp>
        <p:nvSpPr>
          <p:cNvPr id="478211" name="AutoShape 3"/>
          <p:cNvSpPr>
            <a:spLocks noChangeArrowheads="1"/>
          </p:cNvSpPr>
          <p:nvPr/>
        </p:nvSpPr>
        <p:spPr bwMode="auto">
          <a:xfrm>
            <a:off x="1979613" y="2276475"/>
            <a:ext cx="5184775" cy="3240088"/>
          </a:xfrm>
          <a:custGeom>
            <a:avLst/>
            <a:gdLst>
              <a:gd name="G0" fmla="+- 9987 0 0"/>
              <a:gd name="G1" fmla="+- 10694 0 0"/>
              <a:gd name="G2" fmla="+- 1206 0 0"/>
              <a:gd name="G3" fmla="+- 21600 0 9987"/>
              <a:gd name="G4" fmla="+- 21600 0 10694"/>
              <a:gd name="G5" fmla="+- 21600 0 1206"/>
              <a:gd name="G6" fmla="+- 9987 0 10800"/>
              <a:gd name="G7" fmla="+- 10694 0 10800"/>
              <a:gd name="G8" fmla="*/ G7 1206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9987" y="1206"/>
                </a:lnTo>
                <a:lnTo>
                  <a:pt x="10694" y="1206"/>
                </a:lnTo>
                <a:lnTo>
                  <a:pt x="10694" y="10694"/>
                </a:lnTo>
                <a:lnTo>
                  <a:pt x="1206" y="10694"/>
                </a:lnTo>
                <a:lnTo>
                  <a:pt x="1206" y="9987"/>
                </a:lnTo>
                <a:lnTo>
                  <a:pt x="0" y="10800"/>
                </a:lnTo>
                <a:lnTo>
                  <a:pt x="1206" y="11613"/>
                </a:lnTo>
                <a:lnTo>
                  <a:pt x="1206" y="10906"/>
                </a:lnTo>
                <a:lnTo>
                  <a:pt x="10694" y="10906"/>
                </a:lnTo>
                <a:lnTo>
                  <a:pt x="10694" y="20394"/>
                </a:lnTo>
                <a:lnTo>
                  <a:pt x="9987" y="20394"/>
                </a:lnTo>
                <a:lnTo>
                  <a:pt x="10800" y="21600"/>
                </a:lnTo>
                <a:lnTo>
                  <a:pt x="11613" y="20394"/>
                </a:lnTo>
                <a:lnTo>
                  <a:pt x="10906" y="20394"/>
                </a:lnTo>
                <a:lnTo>
                  <a:pt x="10906" y="10906"/>
                </a:lnTo>
                <a:lnTo>
                  <a:pt x="20394" y="10906"/>
                </a:lnTo>
                <a:lnTo>
                  <a:pt x="20394" y="11613"/>
                </a:lnTo>
                <a:lnTo>
                  <a:pt x="21600" y="10800"/>
                </a:lnTo>
                <a:lnTo>
                  <a:pt x="20394" y="9987"/>
                </a:lnTo>
                <a:lnTo>
                  <a:pt x="20394" y="10694"/>
                </a:lnTo>
                <a:lnTo>
                  <a:pt x="10906" y="10694"/>
                </a:lnTo>
                <a:lnTo>
                  <a:pt x="10906" y="1206"/>
                </a:lnTo>
                <a:lnTo>
                  <a:pt x="11613" y="12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8212" name="Text Box 4"/>
          <p:cNvSpPr txBox="1">
            <a:spLocks noChangeArrowheads="1"/>
          </p:cNvSpPr>
          <p:nvPr/>
        </p:nvSpPr>
        <p:spPr bwMode="auto">
          <a:xfrm>
            <a:off x="323850" y="3429000"/>
            <a:ext cx="1592263" cy="873125"/>
          </a:xfrm>
          <a:prstGeom prst="rect">
            <a:avLst/>
          </a:prstGeom>
          <a:noFill/>
          <a:ln w="50800">
            <a:solidFill>
              <a:srgbClr val="00387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</a:pPr>
            <a:r>
              <a:rPr lang="en-GB" sz="2400" i="0"/>
              <a:t>Positive </a:t>
            </a:r>
          </a:p>
          <a:p>
            <a:pPr eaLnBrk="0" hangingPunct="0">
              <a:spcBef>
                <a:spcPct val="0"/>
              </a:spcBef>
              <a:buClrTx/>
            </a:pPr>
            <a:r>
              <a:rPr lang="en-GB" sz="2400" i="0"/>
              <a:t>incentives</a:t>
            </a:r>
          </a:p>
        </p:txBody>
      </p:sp>
      <p:sp>
        <p:nvSpPr>
          <p:cNvPr id="478213" name="Text Box 5"/>
          <p:cNvSpPr txBox="1">
            <a:spLocks noChangeArrowheads="1"/>
          </p:cNvSpPr>
          <p:nvPr/>
        </p:nvSpPr>
        <p:spPr bwMode="auto">
          <a:xfrm>
            <a:off x="7235825" y="3419475"/>
            <a:ext cx="1592263" cy="873125"/>
          </a:xfrm>
          <a:prstGeom prst="rect">
            <a:avLst/>
          </a:prstGeom>
          <a:noFill/>
          <a:ln w="50800">
            <a:solidFill>
              <a:srgbClr val="00387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</a:pPr>
            <a:r>
              <a:rPr lang="en-GB" sz="2400" i="0"/>
              <a:t>Negative </a:t>
            </a:r>
          </a:p>
          <a:p>
            <a:pPr eaLnBrk="0" hangingPunct="0">
              <a:spcBef>
                <a:spcPct val="0"/>
              </a:spcBef>
              <a:buClrTx/>
            </a:pPr>
            <a:r>
              <a:rPr lang="en-GB" sz="2400" i="0"/>
              <a:t>incentives</a:t>
            </a:r>
          </a:p>
        </p:txBody>
      </p:sp>
      <p:sp>
        <p:nvSpPr>
          <p:cNvPr id="478214" name="Text Box 6"/>
          <p:cNvSpPr txBox="1">
            <a:spLocks noChangeArrowheads="1"/>
          </p:cNvSpPr>
          <p:nvPr/>
        </p:nvSpPr>
        <p:spPr bwMode="auto">
          <a:xfrm>
            <a:off x="3562350" y="5589588"/>
            <a:ext cx="2017713" cy="873125"/>
          </a:xfrm>
          <a:prstGeom prst="rect">
            <a:avLst/>
          </a:prstGeom>
          <a:noFill/>
          <a:ln w="50800">
            <a:solidFill>
              <a:srgbClr val="00387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</a:pPr>
            <a:r>
              <a:rPr lang="en-GB" sz="2400" i="0"/>
              <a:t>Non-financial</a:t>
            </a:r>
          </a:p>
          <a:p>
            <a:pPr eaLnBrk="0" hangingPunct="0">
              <a:spcBef>
                <a:spcPct val="0"/>
              </a:spcBef>
              <a:buClrTx/>
            </a:pPr>
            <a:r>
              <a:rPr lang="en-GB" sz="2400" i="0"/>
              <a:t>incentives</a:t>
            </a:r>
          </a:p>
        </p:txBody>
      </p:sp>
      <p:sp>
        <p:nvSpPr>
          <p:cNvPr id="478215" name="Text Box 7"/>
          <p:cNvSpPr txBox="1">
            <a:spLocks noChangeArrowheads="1"/>
          </p:cNvSpPr>
          <p:nvPr/>
        </p:nvSpPr>
        <p:spPr bwMode="auto">
          <a:xfrm>
            <a:off x="3635375" y="1341438"/>
            <a:ext cx="1800225" cy="873125"/>
          </a:xfrm>
          <a:prstGeom prst="rect">
            <a:avLst/>
          </a:prstGeom>
          <a:noFill/>
          <a:ln w="50800">
            <a:solidFill>
              <a:srgbClr val="00387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</a:pPr>
            <a:r>
              <a:rPr lang="en-GB" sz="2400" i="0"/>
              <a:t>Financial </a:t>
            </a:r>
          </a:p>
          <a:p>
            <a:pPr eaLnBrk="0" hangingPunct="0">
              <a:spcBef>
                <a:spcPct val="0"/>
              </a:spcBef>
              <a:buClrTx/>
            </a:pPr>
            <a:r>
              <a:rPr lang="en-GB" sz="2400" i="0"/>
              <a:t>incentives</a:t>
            </a:r>
          </a:p>
        </p:txBody>
      </p:sp>
      <p:sp>
        <p:nvSpPr>
          <p:cNvPr id="478217" name="Text Box 9"/>
          <p:cNvSpPr txBox="1">
            <a:spLocks noChangeArrowheads="1"/>
          </p:cNvSpPr>
          <p:nvPr/>
        </p:nvSpPr>
        <p:spPr bwMode="auto">
          <a:xfrm>
            <a:off x="4859338" y="2565400"/>
            <a:ext cx="1944687" cy="1165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en-GB" sz="1400" i="0">
                <a:solidFill>
                  <a:srgbClr val="FF0000"/>
                </a:solidFill>
              </a:rPr>
              <a:t> Transaction fees</a:t>
            </a:r>
          </a:p>
          <a:p>
            <a:pPr algn="l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en-GB" sz="1400" i="0">
                <a:solidFill>
                  <a:srgbClr val="FF0000"/>
                </a:solidFill>
              </a:rPr>
              <a:t> Surcharges </a:t>
            </a:r>
          </a:p>
          <a:p>
            <a:pPr algn="l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en-GB" sz="1400" i="0">
                <a:solidFill>
                  <a:srgbClr val="FF0000"/>
                </a:solidFill>
              </a:rPr>
              <a:t>  …</a:t>
            </a:r>
          </a:p>
          <a:p>
            <a:pPr algn="l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en-GB" sz="1400" i="0">
                <a:solidFill>
                  <a:srgbClr val="FF0000"/>
                </a:solidFill>
              </a:rPr>
              <a:t>  …</a:t>
            </a:r>
          </a:p>
          <a:p>
            <a:pPr algn="l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en-GB" sz="1400" i="0">
                <a:solidFill>
                  <a:srgbClr val="FF0000"/>
                </a:solidFill>
              </a:rPr>
              <a:t>  …</a:t>
            </a:r>
            <a:endParaRPr lang="en-GB" sz="1400" i="0"/>
          </a:p>
        </p:txBody>
      </p:sp>
      <p:sp>
        <p:nvSpPr>
          <p:cNvPr id="478219" name="Text Box 11"/>
          <p:cNvSpPr txBox="1">
            <a:spLocks noChangeArrowheads="1"/>
          </p:cNvSpPr>
          <p:nvPr/>
        </p:nvSpPr>
        <p:spPr bwMode="auto">
          <a:xfrm>
            <a:off x="4859338" y="4076700"/>
            <a:ext cx="1944687" cy="116955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en-GB" sz="1400" i="0" dirty="0">
                <a:solidFill>
                  <a:srgbClr val="FF0000"/>
                </a:solidFill>
              </a:rPr>
              <a:t> Non - acceptance</a:t>
            </a:r>
          </a:p>
          <a:p>
            <a:pPr algn="l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en-GB" sz="1400" i="0" dirty="0">
                <a:solidFill>
                  <a:srgbClr val="FF0000"/>
                </a:solidFill>
              </a:rPr>
              <a:t> …</a:t>
            </a:r>
          </a:p>
          <a:p>
            <a:pPr algn="l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en-GB" sz="1400" i="0" dirty="0">
                <a:solidFill>
                  <a:srgbClr val="FF0000"/>
                </a:solidFill>
              </a:rPr>
              <a:t> …</a:t>
            </a:r>
          </a:p>
          <a:p>
            <a:pPr algn="l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en-GB" sz="1400" i="0" dirty="0">
                <a:solidFill>
                  <a:srgbClr val="FF0000"/>
                </a:solidFill>
              </a:rPr>
              <a:t> </a:t>
            </a:r>
            <a:r>
              <a:rPr lang="en-GB" sz="1400" i="0" dirty="0" smtClean="0">
                <a:solidFill>
                  <a:srgbClr val="FF0000"/>
                </a:solidFill>
              </a:rPr>
              <a:t>…</a:t>
            </a:r>
            <a:endParaRPr lang="en-GB" sz="1400" i="0" dirty="0">
              <a:solidFill>
                <a:srgbClr val="FF0000"/>
              </a:solidFill>
            </a:endParaRPr>
          </a:p>
          <a:p>
            <a:pPr algn="l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en-GB" sz="1400" i="0" dirty="0"/>
          </a:p>
        </p:txBody>
      </p:sp>
      <p:sp>
        <p:nvSpPr>
          <p:cNvPr id="478220" name="Text Box 12"/>
          <p:cNvSpPr txBox="1">
            <a:spLocks noChangeArrowheads="1"/>
          </p:cNvSpPr>
          <p:nvPr/>
        </p:nvSpPr>
        <p:spPr bwMode="auto">
          <a:xfrm>
            <a:off x="2231405" y="2565400"/>
            <a:ext cx="2160240" cy="1165225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nl-NL" sz="1400" i="0">
                <a:solidFill>
                  <a:srgbClr val="00CC00"/>
                </a:solidFill>
              </a:rPr>
              <a:t>  Discounts</a:t>
            </a:r>
          </a:p>
          <a:p>
            <a:pPr algn="l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nl-NL" sz="1400" i="0">
                <a:solidFill>
                  <a:srgbClr val="00CC00"/>
                </a:solidFill>
              </a:rPr>
              <a:t>  </a:t>
            </a:r>
            <a:r>
              <a:rPr lang="en-GB" sz="1400" i="0">
                <a:solidFill>
                  <a:srgbClr val="00CC00"/>
                </a:solidFill>
              </a:rPr>
              <a:t>Loyalties</a:t>
            </a:r>
          </a:p>
          <a:p>
            <a:pPr algn="l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en-GB" sz="1400" i="0">
                <a:solidFill>
                  <a:srgbClr val="00CC00"/>
                </a:solidFill>
              </a:rPr>
              <a:t>  …</a:t>
            </a:r>
          </a:p>
          <a:p>
            <a:pPr algn="l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en-GB" sz="1400" i="0">
                <a:solidFill>
                  <a:srgbClr val="00CC00"/>
                </a:solidFill>
              </a:rPr>
              <a:t>  …</a:t>
            </a:r>
          </a:p>
          <a:p>
            <a:pPr algn="l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en-GB" sz="1400" i="0">
                <a:solidFill>
                  <a:srgbClr val="00CC00"/>
                </a:solidFill>
              </a:rPr>
              <a:t>  …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231405" y="4076700"/>
            <a:ext cx="2160240" cy="1169551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200" i="1">
                <a:solidFill>
                  <a:srgbClr val="003876"/>
                </a:solidFill>
                <a:latin typeface="Arial" charset="0"/>
              </a:defRPr>
            </a:lvl1pPr>
            <a:lvl2pPr marL="742950" indent="-285750" eaLnBrk="0" hangingPunct="0">
              <a:defRPr sz="2200" i="1">
                <a:solidFill>
                  <a:srgbClr val="003876"/>
                </a:solidFill>
                <a:latin typeface="Arial" charset="0"/>
              </a:defRPr>
            </a:lvl2pPr>
            <a:lvl3pPr marL="1143000" indent="-228600" eaLnBrk="0" hangingPunct="0">
              <a:defRPr sz="2200" i="1">
                <a:solidFill>
                  <a:srgbClr val="003876"/>
                </a:solidFill>
                <a:latin typeface="Arial" charset="0"/>
              </a:defRPr>
            </a:lvl3pPr>
            <a:lvl4pPr marL="1600200" indent="-228600" eaLnBrk="0" hangingPunct="0">
              <a:defRPr sz="2200" i="1">
                <a:solidFill>
                  <a:srgbClr val="003876"/>
                </a:solidFill>
                <a:latin typeface="Arial" charset="0"/>
              </a:defRPr>
            </a:lvl4pPr>
            <a:lvl5pPr marL="2057400" indent="-228600" eaLnBrk="0" hangingPunct="0">
              <a:defRPr sz="2200" i="1">
                <a:solidFill>
                  <a:srgbClr val="00387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876"/>
              </a:buClr>
              <a:defRPr sz="2200" i="1">
                <a:solidFill>
                  <a:srgbClr val="00387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876"/>
              </a:buClr>
              <a:defRPr sz="2200" i="1">
                <a:solidFill>
                  <a:srgbClr val="00387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876"/>
              </a:buClr>
              <a:defRPr sz="2200" i="1">
                <a:solidFill>
                  <a:srgbClr val="00387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876"/>
              </a:buClr>
              <a:defRPr sz="2200" i="1">
                <a:solidFill>
                  <a:srgbClr val="003876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en-GB" sz="1400" i="0" dirty="0">
                <a:solidFill>
                  <a:srgbClr val="00CC00"/>
                </a:solidFill>
              </a:rPr>
              <a:t>  </a:t>
            </a:r>
            <a:r>
              <a:rPr lang="en-GB" sz="1400" i="0" dirty="0" smtClean="0">
                <a:solidFill>
                  <a:srgbClr val="00CC00"/>
                </a:solidFill>
              </a:rPr>
              <a:t>Current account usage</a:t>
            </a:r>
            <a:endParaRPr lang="en-GB" sz="1400" i="0" dirty="0">
              <a:solidFill>
                <a:srgbClr val="00CC00"/>
              </a:solidFill>
            </a:endParaRPr>
          </a:p>
          <a:p>
            <a:pPr algn="l" eaLnBrk="1" hangingPunct="1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en-GB" sz="1400" i="0" dirty="0">
                <a:solidFill>
                  <a:srgbClr val="00CC00"/>
                </a:solidFill>
              </a:rPr>
              <a:t>  Acceptance</a:t>
            </a:r>
          </a:p>
          <a:p>
            <a:pPr algn="l" eaLnBrk="1" hangingPunct="1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en-GB" sz="1400" i="0" dirty="0">
                <a:solidFill>
                  <a:srgbClr val="00CC00"/>
                </a:solidFill>
              </a:rPr>
              <a:t>  Public campaigns </a:t>
            </a:r>
          </a:p>
          <a:p>
            <a:pPr algn="l" eaLnBrk="1" hangingPunct="1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en-GB" sz="1400" i="0" dirty="0">
                <a:solidFill>
                  <a:srgbClr val="00CC00"/>
                </a:solidFill>
              </a:rPr>
              <a:t>  POS promotion </a:t>
            </a:r>
          </a:p>
          <a:p>
            <a:pPr algn="l" eaLnBrk="1" hangingPunct="1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en-GB" sz="1400" i="0" dirty="0">
                <a:solidFill>
                  <a:srgbClr val="00CC00"/>
                </a:solidFill>
              </a:rPr>
              <a:t>  </a:t>
            </a:r>
            <a:r>
              <a:rPr lang="en-GB" sz="1400" i="0" dirty="0">
                <a:solidFill>
                  <a:srgbClr val="00CC00"/>
                </a:solidFill>
                <a:cs typeface="Arial" charset="0"/>
              </a:rPr>
              <a:t>∆ </a:t>
            </a:r>
            <a:r>
              <a:rPr lang="en-GB" sz="1400" i="0" dirty="0" smtClean="0">
                <a:solidFill>
                  <a:srgbClr val="00CC00"/>
                </a:solidFill>
              </a:rPr>
              <a:t>perceptions   </a:t>
            </a:r>
            <a:endParaRPr lang="en-GB" sz="1400" i="0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4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7" grpId="0" animBg="1"/>
      <p:bldP spid="478219" grpId="0" animBg="1"/>
      <p:bldP spid="478220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ChangeArrowheads="1"/>
          </p:cNvSpPr>
          <p:nvPr/>
        </p:nvSpPr>
        <p:spPr bwMode="auto">
          <a:xfrm>
            <a:off x="755650" y="5803900"/>
            <a:ext cx="8066088" cy="5778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</a:t>
            </a:r>
          </a:p>
        </p:txBody>
      </p:sp>
      <p:sp>
        <p:nvSpPr>
          <p:cNvPr id="4945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35013" y="1484313"/>
            <a:ext cx="8229600" cy="4641850"/>
          </a:xfrm>
        </p:spPr>
        <p:txBody>
          <a:bodyPr/>
          <a:lstStyle/>
          <a:p>
            <a:pPr lvl="1"/>
            <a:r>
              <a:rPr lang="en-US" sz="2400"/>
              <a:t>Payment patterns around the world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Concepts </a:t>
            </a:r>
            <a:r>
              <a:rPr lang="nl-NL" sz="2400"/>
              <a:t>&amp; </a:t>
            </a:r>
            <a:r>
              <a:rPr lang="en-GB" sz="2400"/>
              <a:t>definitions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How to measure costs?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The Dutch example 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How to improve efficiency?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Final remarks</a:t>
            </a:r>
          </a:p>
        </p:txBody>
      </p:sp>
    </p:spTree>
    <p:extLst>
      <p:ext uri="{BB962C8B-B14F-4D97-AF65-F5344CB8AC3E}">
        <p14:creationId xmlns:p14="http://schemas.microsoft.com/office/powerpoint/2010/main" val="355278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Role of DNB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1484313"/>
            <a:ext cx="8229600" cy="4525962"/>
          </a:xfrm>
        </p:spPr>
        <p:txBody>
          <a:bodyPr/>
          <a:lstStyle/>
          <a:p>
            <a:pPr algn="ctr">
              <a:buClr>
                <a:srgbClr val="003876"/>
              </a:buClr>
              <a:buFontTx/>
              <a:buNone/>
            </a:pPr>
            <a:r>
              <a:rPr lang="en-GB">
                <a:solidFill>
                  <a:srgbClr val="00CC00"/>
                </a:solidFill>
              </a:rPr>
              <a:t>“Smooth, reliable and efficient payment system”</a:t>
            </a:r>
          </a:p>
          <a:p>
            <a:pPr>
              <a:buClr>
                <a:srgbClr val="003876"/>
              </a:buClr>
            </a:pPr>
            <a:endParaRPr lang="en-US"/>
          </a:p>
          <a:p>
            <a:pPr lvl="1"/>
            <a:r>
              <a:rPr lang="en-US"/>
              <a:t>Catalyst and facilitator of national discussions</a:t>
            </a:r>
          </a:p>
          <a:p>
            <a:pPr>
              <a:buClr>
                <a:srgbClr val="003876"/>
              </a:buClr>
            </a:pPr>
            <a:endParaRPr lang="en-US"/>
          </a:p>
          <a:p>
            <a:pPr lvl="1"/>
            <a:r>
              <a:rPr lang="en-US"/>
              <a:t>Active contribution in European discussions </a:t>
            </a:r>
          </a:p>
          <a:p>
            <a:pPr>
              <a:buClr>
                <a:srgbClr val="003876"/>
              </a:buClr>
            </a:pPr>
            <a:endParaRPr lang="en-US"/>
          </a:p>
          <a:p>
            <a:pPr lvl="1"/>
            <a:r>
              <a:rPr lang="en-US"/>
              <a:t>Research on payment patterns and underlying drivers and barriers</a:t>
            </a: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44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ChangeArrowheads="1"/>
          </p:cNvSpPr>
          <p:nvPr/>
        </p:nvSpPr>
        <p:spPr bwMode="auto">
          <a:xfrm>
            <a:off x="971550" y="4508500"/>
            <a:ext cx="7489825" cy="647700"/>
          </a:xfrm>
          <a:prstGeom prst="rect">
            <a:avLst/>
          </a:prstGeom>
          <a:gradFill rotWithShape="1">
            <a:gsLst>
              <a:gs pos="0">
                <a:srgbClr val="DDDDDD">
                  <a:alpha val="60001"/>
                </a:srgbClr>
              </a:gs>
              <a:gs pos="100000">
                <a:srgbClr val="F81200">
                  <a:alpha val="60001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Vision of DNB</a:t>
            </a:r>
          </a:p>
        </p:txBody>
      </p:sp>
      <p:sp>
        <p:nvSpPr>
          <p:cNvPr id="4823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85900"/>
            <a:ext cx="8507413" cy="4967288"/>
          </a:xfrm>
        </p:spPr>
        <p:txBody>
          <a:bodyPr/>
          <a:lstStyle/>
          <a:p>
            <a:pPr marL="533400" indent="-533400">
              <a:buClr>
                <a:srgbClr val="003876"/>
              </a:buClr>
            </a:pPr>
            <a:r>
              <a:rPr lang="en-GB"/>
              <a:t>Research = important ingredient for further improving the social efficiency of retail payments</a:t>
            </a:r>
          </a:p>
          <a:p>
            <a:pPr marL="533400" indent="-533400">
              <a:buClr>
                <a:srgbClr val="003876"/>
              </a:buClr>
            </a:pPr>
            <a:endParaRPr lang="en-GB"/>
          </a:p>
          <a:p>
            <a:pPr marL="533400" indent="-533400">
              <a:spcBef>
                <a:spcPct val="0"/>
              </a:spcBef>
              <a:buClr>
                <a:srgbClr val="003876"/>
              </a:buClr>
            </a:pPr>
            <a:r>
              <a:rPr lang="en-GB" altLang="zh-CN">
                <a:ea typeface="SimSun" pitchFamily="2" charset="-122"/>
              </a:rPr>
              <a:t>We support initiatives to stimulate usage of cost efficient payment instruments, but </a:t>
            </a:r>
            <a:r>
              <a:rPr lang="en-GB" altLang="zh-CN" u="sng">
                <a:solidFill>
                  <a:srgbClr val="33CC33"/>
                </a:solidFill>
                <a:ea typeface="SimSun" pitchFamily="2" charset="-122"/>
              </a:rPr>
              <a:t>safety</a:t>
            </a:r>
            <a:r>
              <a:rPr lang="en-GB" altLang="zh-CN">
                <a:ea typeface="SimSun" pitchFamily="2" charset="-122"/>
              </a:rPr>
              <a:t> and </a:t>
            </a:r>
            <a:r>
              <a:rPr lang="en-GB" altLang="zh-CN" u="sng">
                <a:solidFill>
                  <a:srgbClr val="33CC33"/>
                </a:solidFill>
                <a:ea typeface="SimSun" pitchFamily="2" charset="-122"/>
              </a:rPr>
              <a:t>accessibility</a:t>
            </a:r>
            <a:r>
              <a:rPr lang="en-GB" altLang="zh-CN">
                <a:ea typeface="SimSun" pitchFamily="2" charset="-122"/>
              </a:rPr>
              <a:t> should be guaranteed! </a:t>
            </a:r>
          </a:p>
          <a:p>
            <a:pPr marL="533400" indent="-533400">
              <a:spcBef>
                <a:spcPct val="0"/>
              </a:spcBef>
              <a:buClr>
                <a:srgbClr val="33CC33"/>
              </a:buClr>
              <a:buSzPct val="150000"/>
            </a:pPr>
            <a:endParaRPr lang="en-GB" altLang="zh-CN">
              <a:ea typeface="SimSun" pitchFamily="2" charset="-122"/>
            </a:endParaRPr>
          </a:p>
          <a:p>
            <a:pPr marL="533400" indent="-533400">
              <a:spcBef>
                <a:spcPct val="0"/>
              </a:spcBef>
              <a:buClr>
                <a:srgbClr val="33CC33"/>
              </a:buClr>
              <a:buSzPct val="150000"/>
              <a:buFontTx/>
              <a:buNone/>
            </a:pPr>
            <a:r>
              <a:rPr lang="en-GB" altLang="zh-CN">
                <a:ea typeface="SimSun" pitchFamily="2" charset="-122"/>
              </a:rPr>
              <a:t>	LESS CASH rather than CASH-LESS society!</a:t>
            </a:r>
            <a:r>
              <a:rPr lang="en-GB" altLang="zh-CN">
                <a:solidFill>
                  <a:srgbClr val="33CC33"/>
                </a:solidFill>
                <a:ea typeface="SimSun" pitchFamily="2" charset="-122"/>
              </a:rPr>
              <a:t> </a:t>
            </a:r>
            <a:endParaRPr lang="en-GB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9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4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549275"/>
            <a:ext cx="7772400" cy="1470025"/>
          </a:xfrm>
        </p:spPr>
        <p:txBody>
          <a:bodyPr/>
          <a:lstStyle/>
          <a:p>
            <a:r>
              <a:rPr lang="nl-NL" sz="4400"/>
              <a:t>Any questions?</a:t>
            </a:r>
            <a:endParaRPr lang="en-GB" sz="4400"/>
          </a:p>
        </p:txBody>
      </p:sp>
      <p:pic>
        <p:nvPicPr>
          <p:cNvPr id="295947" name="Picture 11" descr="vraagte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060575"/>
            <a:ext cx="49530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30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Time to look at trends at the POS-  euro area</a:t>
            </a:r>
            <a:br>
              <a:rPr lang="en-US" sz="3200" b="1" dirty="0" smtClean="0"/>
            </a:br>
            <a:r>
              <a:rPr lang="en-US" sz="2000" dirty="0" smtClean="0"/>
              <a:t>By </a:t>
            </a:r>
            <a:r>
              <a:rPr lang="en-US" sz="2000" dirty="0"/>
              <a:t>the end of 2013, there will be more mobile devices on Earth than </a:t>
            </a:r>
            <a:r>
              <a:rPr lang="en-US" sz="2000"/>
              <a:t>people 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(</a:t>
            </a:r>
            <a:r>
              <a:rPr lang="en-US" sz="2000" dirty="0"/>
              <a:t>Cisco, 2013) </a:t>
            </a:r>
            <a:r>
              <a:rPr lang="en-US" sz="1300" dirty="0"/>
              <a:t/>
            </a:r>
            <a:br>
              <a:rPr lang="en-US" sz="1300" dirty="0"/>
            </a:br>
            <a:r>
              <a:rPr lang="en-US" sz="3200" b="1" dirty="0" smtClean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556792"/>
            <a:ext cx="7918353" cy="478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190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Trends at the POS – euro area</a:t>
            </a:r>
            <a:endParaRPr lang="en-GB" dirty="0"/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47050" cy="533400"/>
          </a:xfrm>
          <a:noFill/>
          <a:ln/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sz="2400"/>
              <a:t>POS payment transactions (billions)</a:t>
            </a:r>
          </a:p>
        </p:txBody>
      </p:sp>
      <p:sp>
        <p:nvSpPr>
          <p:cNvPr id="429060" name="Rectangle 4"/>
          <p:cNvSpPr>
            <a:spLocks noChangeArrowheads="1"/>
          </p:cNvSpPr>
          <p:nvPr/>
        </p:nvSpPr>
        <p:spPr bwMode="auto">
          <a:xfrm>
            <a:off x="1116013" y="6021388"/>
            <a:ext cx="15843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  <a:buClrTx/>
            </a:pPr>
            <a:r>
              <a:rPr lang="nl-NL" sz="1000" i="0"/>
              <a:t>Source: ECB</a:t>
            </a:r>
          </a:p>
        </p:txBody>
      </p:sp>
      <p:pic>
        <p:nvPicPr>
          <p:cNvPr id="42906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8111087" cy="411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2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3" name="Rectangle 3"/>
          <p:cNvSpPr>
            <a:spLocks noChangeArrowheads="1"/>
          </p:cNvSpPr>
          <p:nvPr/>
        </p:nvSpPr>
        <p:spPr bwMode="auto">
          <a:xfrm>
            <a:off x="1331913" y="6264275"/>
            <a:ext cx="28130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</a:pPr>
            <a:r>
              <a:rPr lang="en-GB" sz="1000" i="0" dirty="0"/>
              <a:t>Source: BIS, Statistics on payment and settlement systems – figures for </a:t>
            </a:r>
            <a:r>
              <a:rPr lang="en-GB" sz="1000" i="0" dirty="0" smtClean="0"/>
              <a:t>2011 </a:t>
            </a:r>
            <a:r>
              <a:rPr lang="en-GB" sz="1000" i="0" dirty="0"/>
              <a:t>Preliminary release.</a:t>
            </a:r>
          </a:p>
        </p:txBody>
      </p:sp>
      <p:sp>
        <p:nvSpPr>
          <p:cNvPr id="430087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nl-NL"/>
              <a:t>Trends at the POS – world wide</a:t>
            </a:r>
            <a:endParaRPr lang="en-GB"/>
          </a:p>
        </p:txBody>
      </p:sp>
      <p:pic>
        <p:nvPicPr>
          <p:cNvPr id="43008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39089"/>
            <a:ext cx="8064896" cy="411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084" name="Rectangle 4"/>
          <p:cNvSpPr>
            <a:spLocks noChangeArrowheads="1"/>
          </p:cNvSpPr>
          <p:nvPr/>
        </p:nvSpPr>
        <p:spPr bwMode="auto">
          <a:xfrm>
            <a:off x="1405121" y="1341438"/>
            <a:ext cx="72306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GB" sz="2400" i="0" dirty="0"/>
              <a:t>Average yearly growth debit </a:t>
            </a:r>
            <a:r>
              <a:rPr lang="nl-NL" sz="2400" i="0" dirty="0"/>
              <a:t>&amp; credit card </a:t>
            </a:r>
            <a:r>
              <a:rPr lang="nl-NL" sz="2400" i="0" dirty="0" err="1"/>
              <a:t>payments</a:t>
            </a:r>
            <a:endParaRPr lang="nl-NL" sz="2400" i="0" dirty="0"/>
          </a:p>
          <a:p>
            <a:pPr>
              <a:spcBef>
                <a:spcPct val="0"/>
              </a:spcBef>
              <a:buClrTx/>
            </a:pPr>
            <a:r>
              <a:rPr lang="nl-NL" sz="2400" i="0" dirty="0"/>
              <a:t>  (2006 – </a:t>
            </a:r>
            <a:r>
              <a:rPr lang="nl-NL" sz="2400" i="0" dirty="0" smtClean="0"/>
              <a:t>2011)</a:t>
            </a:r>
            <a:endParaRPr lang="en-GB" sz="2400" i="0" dirty="0"/>
          </a:p>
        </p:txBody>
      </p:sp>
    </p:spTree>
    <p:extLst>
      <p:ext uri="{BB962C8B-B14F-4D97-AF65-F5344CB8AC3E}">
        <p14:creationId xmlns:p14="http://schemas.microsoft.com/office/powerpoint/2010/main" val="47784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Remote trends – euro area</a:t>
            </a:r>
            <a:endParaRPr lang="en-GB"/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47050" cy="533400"/>
          </a:xfrm>
          <a:noFill/>
          <a:ln/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sz="2400" dirty="0"/>
              <a:t>Remote payment transactions (billions)</a:t>
            </a:r>
          </a:p>
        </p:txBody>
      </p:sp>
      <p:sp>
        <p:nvSpPr>
          <p:cNvPr id="442372" name="Rectangle 4"/>
          <p:cNvSpPr>
            <a:spLocks noChangeArrowheads="1"/>
          </p:cNvSpPr>
          <p:nvPr/>
        </p:nvSpPr>
        <p:spPr bwMode="auto">
          <a:xfrm>
            <a:off x="1116013" y="6021388"/>
            <a:ext cx="15843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  <a:buClrTx/>
            </a:pPr>
            <a:r>
              <a:rPr lang="nl-NL" sz="1000" i="0"/>
              <a:t>Source: ECB</a:t>
            </a:r>
          </a:p>
        </p:txBody>
      </p:sp>
      <p:pic>
        <p:nvPicPr>
          <p:cNvPr id="44237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89" y="2060848"/>
            <a:ext cx="8026291" cy="404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60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Remote trends – euro area</a:t>
            </a:r>
          </a:p>
        </p:txBody>
      </p:sp>
      <p:pic>
        <p:nvPicPr>
          <p:cNvPr id="44033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656792"/>
            <a:ext cx="8720969" cy="430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26" name="Rectangle 6"/>
          <p:cNvSpPr>
            <a:spLocks noChangeArrowheads="1"/>
          </p:cNvSpPr>
          <p:nvPr/>
        </p:nvSpPr>
        <p:spPr bwMode="auto">
          <a:xfrm>
            <a:off x="1087806" y="1196752"/>
            <a:ext cx="633808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</a:pPr>
            <a:r>
              <a:rPr lang="en-GB" sz="2400" i="0" dirty="0"/>
              <a:t>Percentage of households using internet banking </a:t>
            </a:r>
          </a:p>
          <a:p>
            <a:pPr eaLnBrk="0" hangingPunct="0">
              <a:spcBef>
                <a:spcPct val="0"/>
              </a:spcBef>
              <a:buClrTx/>
            </a:pPr>
            <a:r>
              <a:rPr lang="en-GB" i="0" dirty="0"/>
              <a:t>(Eurostat, Feb. </a:t>
            </a:r>
            <a:r>
              <a:rPr lang="en-GB" i="0" dirty="0" smtClean="0"/>
              <a:t>2013)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321519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1595</Words>
  <Application>Microsoft Office PowerPoint</Application>
  <PresentationFormat>Diavoorstelling (4:3)</PresentationFormat>
  <Paragraphs>518</Paragraphs>
  <Slides>48</Slides>
  <Notes>16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48</vt:i4>
      </vt:variant>
    </vt:vector>
  </HeadingPairs>
  <TitlesOfParts>
    <vt:vector size="50" baseType="lpstr">
      <vt:lpstr>Kantoorthema</vt:lpstr>
      <vt:lpstr>Grafiek</vt:lpstr>
      <vt:lpstr>PowerPoint-presentatie</vt:lpstr>
      <vt:lpstr>Outline</vt:lpstr>
      <vt:lpstr>Sense of urgency</vt:lpstr>
      <vt:lpstr>Time to look at trends at the POS-  euro area </vt:lpstr>
      <vt:lpstr> Time to look at trends at the POS-  euro area By the end of 2013, there will be more mobile devices on Earth than people  (Cisco, 2013)   </vt:lpstr>
      <vt:lpstr>Trends at the POS – euro area</vt:lpstr>
      <vt:lpstr>Trends at the POS – world wide</vt:lpstr>
      <vt:lpstr>Remote trends – euro area</vt:lpstr>
      <vt:lpstr>Remote trends – euro area</vt:lpstr>
      <vt:lpstr>Remote trends - NL</vt:lpstr>
      <vt:lpstr>Cash still dominant</vt:lpstr>
      <vt:lpstr>Outline</vt:lpstr>
      <vt:lpstr>Efficiency</vt:lpstr>
      <vt:lpstr>Costs: different concepts</vt:lpstr>
      <vt:lpstr>Outline</vt:lpstr>
      <vt:lpstr>Measuring costs </vt:lpstr>
      <vt:lpstr>Step 1: Estimate total costs </vt:lpstr>
      <vt:lpstr>What cost items to include?</vt:lpstr>
      <vt:lpstr>What cost items to include?</vt:lpstr>
      <vt:lpstr>What cost items to include?</vt:lpstr>
      <vt:lpstr>What cost items to include?</vt:lpstr>
      <vt:lpstr>What cost items to include?</vt:lpstr>
      <vt:lpstr>What cost items to include?</vt:lpstr>
      <vt:lpstr>Step 1: Estimate total costs </vt:lpstr>
      <vt:lpstr>Survey: challenges</vt:lpstr>
      <vt:lpstr>Step 1: Estimate total costs </vt:lpstr>
      <vt:lpstr>Stakeholder involvement: why?</vt:lpstr>
      <vt:lpstr>Stakeholder involvement: how?</vt:lpstr>
      <vt:lpstr>Stakeholder involvement: challenges</vt:lpstr>
      <vt:lpstr>Step 2: Estimate transactions </vt:lpstr>
      <vt:lpstr>How many cash payments did you make yesterday? </vt:lpstr>
      <vt:lpstr>Step 2: Estimate transactions</vt:lpstr>
      <vt:lpstr>Measuring cash usage</vt:lpstr>
      <vt:lpstr>Measuring cash usage</vt:lpstr>
      <vt:lpstr>1-day transaction diary</vt:lpstr>
      <vt:lpstr>Outline</vt:lpstr>
      <vt:lpstr>The Dutch experience</vt:lpstr>
      <vt:lpstr>Social costs in the Netherlands</vt:lpstr>
      <vt:lpstr>Social costs in the Netherlands</vt:lpstr>
      <vt:lpstr>Social costs in the Netherlands</vt:lpstr>
      <vt:lpstr>International cost studies</vt:lpstr>
      <vt:lpstr>Main policy objective</vt:lpstr>
      <vt:lpstr>Outline</vt:lpstr>
      <vt:lpstr>How to stimulate efficiency?</vt:lpstr>
      <vt:lpstr>Outline</vt:lpstr>
      <vt:lpstr>Role of DNB</vt:lpstr>
      <vt:lpstr>Vision of DNB</vt:lpstr>
      <vt:lpstr>Any questions?</vt:lpstr>
    </vt:vector>
  </TitlesOfParts>
  <Company>De Nederlandsche Bank N.V.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Zoodsma-Sungur, mw drs. A.</dc:creator>
  <cp:lastModifiedBy>Zoodsma-Sungur, mw drs. A.</cp:lastModifiedBy>
  <cp:revision>17</cp:revision>
  <dcterms:created xsi:type="dcterms:W3CDTF">2013-06-26T13:52:49Z</dcterms:created>
  <dcterms:modified xsi:type="dcterms:W3CDTF">2013-06-26T14:40:15Z</dcterms:modified>
</cp:coreProperties>
</file>