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60" r:id="rId2"/>
    <p:sldId id="263" r:id="rId3"/>
    <p:sldId id="417" r:id="rId4"/>
    <p:sldId id="480" r:id="rId5"/>
    <p:sldId id="427" r:id="rId6"/>
    <p:sldId id="471" r:id="rId7"/>
    <p:sldId id="472" r:id="rId8"/>
    <p:sldId id="478" r:id="rId9"/>
    <p:sldId id="473" r:id="rId10"/>
    <p:sldId id="492" r:id="rId11"/>
    <p:sldId id="429" r:id="rId12"/>
    <p:sldId id="431" r:id="rId13"/>
    <p:sldId id="474" r:id="rId14"/>
    <p:sldId id="475" r:id="rId15"/>
    <p:sldId id="477" r:id="rId16"/>
    <p:sldId id="479" r:id="rId17"/>
    <p:sldId id="418" r:id="rId18"/>
    <p:sldId id="273" r:id="rId19"/>
    <p:sldId id="430" r:id="rId20"/>
    <p:sldId id="421" r:id="rId21"/>
    <p:sldId id="491" r:id="rId22"/>
    <p:sldId id="425" r:id="rId23"/>
    <p:sldId id="339" r:id="rId24"/>
    <p:sldId id="303" r:id="rId25"/>
    <p:sldId id="381" r:id="rId26"/>
    <p:sldId id="403" r:id="rId27"/>
    <p:sldId id="404" r:id="rId28"/>
    <p:sldId id="405" r:id="rId29"/>
    <p:sldId id="406" r:id="rId30"/>
    <p:sldId id="470" r:id="rId31"/>
    <p:sldId id="434" r:id="rId32"/>
    <p:sldId id="435" r:id="rId33"/>
    <p:sldId id="438" r:id="rId34"/>
    <p:sldId id="440" r:id="rId35"/>
    <p:sldId id="441" r:id="rId36"/>
    <p:sldId id="443" r:id="rId37"/>
    <p:sldId id="446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62" r:id="rId50"/>
    <p:sldId id="463" r:id="rId51"/>
    <p:sldId id="464" r:id="rId52"/>
    <p:sldId id="481" r:id="rId53"/>
    <p:sldId id="484" r:id="rId54"/>
    <p:sldId id="489" r:id="rId55"/>
    <p:sldId id="490" r:id="rId56"/>
    <p:sldId id="399" r:id="rId57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876"/>
    <a:srgbClr val="3D6BFF"/>
    <a:srgbClr val="A50021"/>
    <a:srgbClr val="3366FF"/>
    <a:srgbClr val="3399FF"/>
    <a:srgbClr val="F8670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3" autoAdjust="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28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546"/>
            <a:ext cx="2949099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28" y="9445546"/>
            <a:ext cx="2949099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727215-07A1-44DA-B4B3-26F78EF39F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40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546"/>
            <a:ext cx="2949099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5546"/>
            <a:ext cx="2949099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D4B2-02BE-4F49-9BFB-AD7D91AA3F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64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11E641-6FDC-41B5-BD16-95307F653600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0BF2C-61A7-4D40-BE12-3C218D5B363F}" type="slidenum">
              <a:rPr lang="nl-NL" sz="1200" smtClean="0"/>
              <a:pPr/>
              <a:t>39</a:t>
            </a:fld>
            <a:endParaRPr lang="nl-NL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51375" cy="34893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6744"/>
            <a:ext cx="4990783" cy="418690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986254-385E-4CEE-B812-E52D568F15F7}" type="slidenum">
              <a:rPr lang="nl-NL" sz="1200" smtClean="0"/>
              <a:pPr/>
              <a:t>43</a:t>
            </a:fld>
            <a:endParaRPr lang="nl-NL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65700" cy="372586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980"/>
            <a:ext cx="5444490" cy="4474289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C3EC60-4680-4B40-A323-9A38803FD924}" type="slidenum">
              <a:rPr lang="nl-NL" sz="1200" smtClean="0"/>
              <a:pPr/>
              <a:t>45</a:t>
            </a:fld>
            <a:endParaRPr lang="nl-NL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589" y="4723568"/>
            <a:ext cx="4984437" cy="4474289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B589E-868B-4BF7-A56B-86EDF4745BA7}" type="slidenum">
              <a:rPr lang="nl-NL" sz="1200" smtClean="0"/>
              <a:pPr/>
              <a:t>48</a:t>
            </a:fld>
            <a:endParaRPr lang="nl-NL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r>
              <a:rPr lang="nl-NL" smtClean="0"/>
              <a:t>(real time liquidity transfers between T2 RTGS accounts and T2S sub cash accounts will be possible automatically and on demand)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smtClean="0"/>
              <a:t>June 2015: Go-live operational phase: start  of implementation in three waves, one contigency wave, max 4 waves in 18 months, 3 months between 2 waves. Contingency wave within 6 months after third wave, end: april 2017</a:t>
            </a:r>
          </a:p>
          <a:p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29DC8F-AD5F-4A81-9A64-426BE9830E88}" type="slidenum">
              <a:rPr lang="nl-NL" sz="1200" b="0" smtClean="0">
                <a:latin typeface="Arial" charset="0"/>
              </a:rPr>
              <a:pPr eaLnBrk="1" hangingPunct="1"/>
              <a:t>50</a:t>
            </a:fld>
            <a:endParaRPr lang="nl-NL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11E641-6FDC-41B5-BD16-95307F653600}" type="slidenum">
              <a:rPr lang="nl-NL" smtClean="0"/>
              <a:pPr eaLnBrk="1" hangingPunct="1"/>
              <a:t>10</a:t>
            </a:fld>
            <a:endParaRPr lang="nl-N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F2115-BBD9-4AD5-8188-0D1F4F477B2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0BC8F-1C97-4045-8A2A-05964BE2C6A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11E641-6FDC-41B5-BD16-95307F653600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F25A8B-7095-44F3-9B14-E7EABA8D8157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0A8725-1396-4848-BA4B-68EF861BD56E}" type="slidenum">
              <a:rPr lang="nl-NL" sz="1200" smtClean="0"/>
              <a:pPr/>
              <a:t>31</a:t>
            </a:fld>
            <a:endParaRPr lang="nl-NL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E171A-5C74-4AA1-A86A-3B9F26CE7BA0}" type="slidenum">
              <a:rPr lang="nl-NL" sz="1200" smtClean="0"/>
              <a:pPr/>
              <a:t>33</a:t>
            </a:fld>
            <a:endParaRPr lang="nl-NL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51375" cy="34893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6744"/>
            <a:ext cx="4990783" cy="418690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F3B816-DC93-4241-8364-3DDA41803855}" type="slidenum">
              <a:rPr lang="nl-NL" sz="1200" smtClean="0"/>
              <a:pPr/>
              <a:t>36</a:t>
            </a:fld>
            <a:endParaRPr lang="nl-NL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31F8-438D-44D1-9FDE-F8DCF52FD9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5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4FED-08F5-4830-8224-EC70ED4219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5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F0D8-2FFD-4C3F-A983-81BFE315BE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95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841A-2C7C-497D-AAAE-C679864754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72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5462-80D7-4513-80AB-06AC63764D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985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27CC-9362-4A6A-ABE8-4B83A90B22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2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8FEE1-79B7-4AE6-B80A-DAAC647E26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6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EDFC-0753-4F22-9166-A197FE7A94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25A8-772B-42BE-948F-A6E251FBAE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8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7E9C-832A-4E42-984A-70A7142263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16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5D0F-98C4-4BC1-89A1-E681555841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5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43FE-1F7B-4B47-BC25-4C8CB5C0B8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4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FA06-9DEB-4FC6-A5B6-63A3E91051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4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BBD8-E565-4F11-AB6B-BA47577FC1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20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177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876"/>
                </a:solidFill>
              </a:defRPr>
            </a:lvl1pPr>
          </a:lstStyle>
          <a:p>
            <a:pPr>
              <a:defRPr/>
            </a:pPr>
            <a:fld id="{2352C32E-4BA0-43EB-896F-602A9B78F3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9925" y="5661025"/>
            <a:ext cx="16716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876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30" name="Picture 11" descr="DNBElogo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34050"/>
            <a:ext cx="1655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23850" y="3933825"/>
            <a:ext cx="83518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4925" rIns="73025" bIns="34925"/>
          <a:lstStyle/>
          <a:p>
            <a:pPr marL="342900" indent="-342900" algn="ctr">
              <a:spcBef>
                <a:spcPct val="20000"/>
              </a:spcBef>
            </a:pPr>
            <a:endParaRPr lang="nl-NL">
              <a:solidFill>
                <a:srgbClr val="000099"/>
              </a:solidFill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395288" y="1916113"/>
            <a:ext cx="64817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4925" rIns="73025" bIns="34925"/>
          <a:lstStyle/>
          <a:p>
            <a:pPr marL="342900" indent="-342900" algn="ctr">
              <a:spcBef>
                <a:spcPct val="20000"/>
              </a:spcBef>
            </a:pPr>
            <a:endParaRPr lang="nl-NL" sz="2800" b="1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nl-NL" sz="2400" b="1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nl-NL">
              <a:solidFill>
                <a:srgbClr val="0000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nl-NL" sz="800">
              <a:solidFill>
                <a:srgbClr val="000099"/>
              </a:solidFill>
            </a:endParaRP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684213" y="333375"/>
            <a:ext cx="7772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3600" dirty="0" smtClean="0">
                <a:solidFill>
                  <a:srgbClr val="FF0000"/>
                </a:solidFill>
              </a:rPr>
              <a:t>Developments in collateral and liquidity management in Europe</a:t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1000" b="1" dirty="0" smtClean="0">
                <a:solidFill>
                  <a:srgbClr val="000099"/>
                </a:solidFill>
              </a:rPr>
              <a:t/>
            </a:r>
            <a:br>
              <a:rPr lang="en-GB" sz="1000" b="1" dirty="0" smtClean="0">
                <a:solidFill>
                  <a:srgbClr val="000099"/>
                </a:solidFill>
              </a:rPr>
            </a:br>
            <a:endParaRPr lang="en-GB" sz="1000" b="1" dirty="0">
              <a:solidFill>
                <a:srgbClr val="000099"/>
              </a:solidFill>
            </a:endParaRPr>
          </a:p>
        </p:txBody>
      </p:sp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107504" y="4581525"/>
            <a:ext cx="777686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dirty="0">
                <a:solidFill>
                  <a:srgbClr val="7030A0"/>
                </a:solidFill>
              </a:rPr>
              <a:t>Nynke Doornbos</a:t>
            </a:r>
            <a:endParaRPr lang="nl-NL" sz="2000" dirty="0">
              <a:solidFill>
                <a:srgbClr val="7030A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400" dirty="0" smtClean="0">
                <a:solidFill>
                  <a:srgbClr val="003876"/>
                </a:solidFill>
              </a:rPr>
              <a:t>Macedonian Financial Sector Conference on Payments and Securities Settlement Systems (</a:t>
            </a:r>
            <a:r>
              <a:rPr lang="en-GB" sz="2400" dirty="0" err="1" smtClean="0">
                <a:solidFill>
                  <a:srgbClr val="003876"/>
                </a:solidFill>
              </a:rPr>
              <a:t>Ohrid</a:t>
            </a:r>
            <a:r>
              <a:rPr lang="en-GB" sz="2400" dirty="0" smtClean="0">
                <a:solidFill>
                  <a:srgbClr val="003876"/>
                </a:solidFill>
              </a:rPr>
              <a:t> 6)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400" dirty="0" err="1" smtClean="0">
                <a:solidFill>
                  <a:srgbClr val="003876"/>
                </a:solidFill>
              </a:rPr>
              <a:t>Ohrid</a:t>
            </a:r>
            <a:r>
              <a:rPr lang="en-GB" sz="2400" dirty="0" smtClean="0">
                <a:solidFill>
                  <a:srgbClr val="003876"/>
                </a:solidFill>
              </a:rPr>
              <a:t>, 2 July 2013</a:t>
            </a:r>
            <a:endParaRPr lang="en-GB" sz="2400" dirty="0">
              <a:solidFill>
                <a:srgbClr val="003876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8788"/>
            <a:ext cx="22336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5" y="1728788"/>
            <a:ext cx="4305396" cy="279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72258" y="2544763"/>
            <a:ext cx="7056438" cy="649287"/>
          </a:xfrm>
          <a:prstGeom prst="rect">
            <a:avLst/>
          </a:prstGeom>
          <a:gradFill rotWithShape="1">
            <a:gsLst>
              <a:gs pos="0">
                <a:srgbClr val="DDDDDD">
                  <a:alpha val="60001"/>
                </a:srgbClr>
              </a:gs>
              <a:gs pos="100000">
                <a:srgbClr val="F81200">
                  <a:alpha val="60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835150" y="765175"/>
            <a:ext cx="52562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600" b="1" dirty="0" err="1" smtClean="0">
                <a:solidFill>
                  <a:srgbClr val="003876"/>
                </a:solidFill>
              </a:rPr>
              <a:t>Outline</a:t>
            </a:r>
            <a:endParaRPr lang="en-US" sz="3600" b="1" dirty="0">
              <a:solidFill>
                <a:srgbClr val="003876"/>
              </a:solidFill>
            </a:endParaRPr>
          </a:p>
        </p:txBody>
      </p:sp>
      <p:pic>
        <p:nvPicPr>
          <p:cNvPr id="3076" name="Picture 5" descr="ecbgeb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2033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dnb_gebo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3811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979613" y="2019300"/>
            <a:ext cx="6985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Rising demand for collateral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Basics Eurosystem collateral framework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Collateral trends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TARGET2 securities</a:t>
            </a:r>
          </a:p>
          <a:p>
            <a:pPr marL="0" indent="0" eaLnBrk="1" hangingPunct="1">
              <a:spcBef>
                <a:spcPct val="50000"/>
              </a:spcBef>
              <a:buClr>
                <a:schemeClr val="folHlink"/>
              </a:buClr>
              <a:defRPr/>
            </a:pPr>
            <a:endParaRPr lang="nl-NL" sz="2800" dirty="0" smtClean="0">
              <a:solidFill>
                <a:srgbClr val="003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collateral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Eurosystem Central bank </a:t>
            </a:r>
            <a:r>
              <a:rPr lang="nl-NL" dirty="0" err="1" smtClean="0"/>
              <a:t>functions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Monetary policy implementation -&gt; lending to commercial banks</a:t>
            </a:r>
          </a:p>
          <a:p>
            <a:r>
              <a:rPr lang="en-GB" dirty="0" smtClean="0"/>
              <a:t>Smooth functioning of public payment system (TARGET2) by providing intraday credit (a bank can have a negative balance based on the amount of deposited collateral)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6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local uses of collateral by central banks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anknote obligations (</a:t>
            </a:r>
            <a:r>
              <a:rPr lang="en-GB" sz="1600" b="1" dirty="0"/>
              <a:t>held by banks, but </a:t>
            </a:r>
            <a:r>
              <a:rPr lang="en-GB" sz="1600" b="1" dirty="0" smtClean="0"/>
              <a:t>legally owned by </a:t>
            </a:r>
            <a:r>
              <a:rPr lang="en-GB" sz="1600" b="1" dirty="0"/>
              <a:t>Central Bank</a:t>
            </a:r>
            <a:r>
              <a:rPr lang="en-GB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Clearing-and margin funds obligations for securities settlement (</a:t>
            </a:r>
            <a:r>
              <a:rPr lang="en-GB" sz="1600" b="1" dirty="0"/>
              <a:t>Clearing members of Central Counterparties (CCPs) must comply with </a:t>
            </a:r>
            <a:r>
              <a:rPr lang="en-GB" sz="1600" b="1" dirty="0" smtClean="0"/>
              <a:t>clearing </a:t>
            </a:r>
            <a:r>
              <a:rPr lang="en-GB" sz="1600" b="1" dirty="0"/>
              <a:t>and margin fund obligations. This requirement can be met through a Central Bank </a:t>
            </a:r>
            <a:r>
              <a:rPr lang="en-GB" sz="1600" b="1" dirty="0" smtClean="0"/>
              <a:t>guarantee, based on collateral)</a:t>
            </a:r>
          </a:p>
          <a:p>
            <a:r>
              <a:rPr lang="en-GB" dirty="0"/>
              <a:t>Third Party Assignment </a:t>
            </a:r>
            <a:r>
              <a:rPr lang="en-GB" sz="1600" dirty="0" smtClean="0"/>
              <a:t>(</a:t>
            </a:r>
            <a:r>
              <a:rPr lang="en-GB" sz="1600" b="1" dirty="0"/>
              <a:t>Counterparties can block their own collateral to provide credit in TARGET2 to subsidiaries or other third parties in favour of third-party TARGET2 </a:t>
            </a:r>
            <a:r>
              <a:rPr lang="en-GB" sz="1600" b="1" dirty="0" smtClean="0"/>
              <a:t>accounts)</a:t>
            </a:r>
          </a:p>
          <a:p>
            <a:r>
              <a:rPr lang="en-GB" dirty="0"/>
              <a:t>CLS</a:t>
            </a:r>
            <a:r>
              <a:rPr lang="en-GB" sz="1600" b="1" dirty="0" smtClean="0"/>
              <a:t> (</a:t>
            </a:r>
            <a:r>
              <a:rPr lang="en-GB" sz="1600" b="1" dirty="0"/>
              <a:t>Banks that facilitate payments through CLS are required to cushion this service by freezing collateral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987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5958309" cy="1472456"/>
          </a:xfrm>
        </p:spPr>
        <p:txBody>
          <a:bodyPr/>
          <a:lstStyle/>
          <a:p>
            <a:r>
              <a:rPr lang="en-GB" dirty="0" smtClean="0"/>
              <a:t>10 key principles of the Eurosystem Collateral Framework (ECF) - I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825" y="2615184"/>
            <a:ext cx="8425631" cy="3766565"/>
          </a:xfrm>
        </p:spPr>
        <p:txBody>
          <a:bodyPr/>
          <a:lstStyle/>
          <a:p>
            <a:pPr marL="457200" indent="-457200">
              <a:buFont typeface="Arial Black" pitchFamily="34" charset="0"/>
              <a:buAutoNum type="arabicPeriod"/>
            </a:pPr>
            <a:r>
              <a:rPr lang="en-US" sz="2000" u="sng" dirty="0" smtClean="0"/>
              <a:t>Protect</a:t>
            </a:r>
            <a:r>
              <a:rPr lang="en-US" sz="2000" dirty="0" smtClean="0"/>
              <a:t> the Eurosystem from losses.</a:t>
            </a:r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n-US" sz="2000" dirty="0"/>
              <a:t>The volume </a:t>
            </a:r>
            <a:r>
              <a:rPr lang="en-US" sz="2000" dirty="0" smtClean="0"/>
              <a:t>of </a:t>
            </a:r>
            <a:r>
              <a:rPr lang="en-US" sz="2000" u="sng" dirty="0" smtClean="0"/>
              <a:t>available </a:t>
            </a:r>
            <a:r>
              <a:rPr lang="en-US" sz="2000" u="sng" dirty="0"/>
              <a:t>collateral </a:t>
            </a:r>
            <a:r>
              <a:rPr lang="en-US" sz="2000" dirty="0" smtClean="0"/>
              <a:t>must </a:t>
            </a:r>
            <a:r>
              <a:rPr lang="en-US" sz="2000" dirty="0"/>
              <a:t>ensure that the </a:t>
            </a:r>
            <a:r>
              <a:rPr lang="en-US" sz="2000" dirty="0" smtClean="0"/>
              <a:t>Eurosystem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effectively conduct monetary policy operations 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promote </a:t>
            </a:r>
            <a:r>
              <a:rPr lang="en-US" sz="2000" dirty="0"/>
              <a:t>the smooth operation of the payment system.</a:t>
            </a:r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n-US" sz="2000" dirty="0" smtClean="0"/>
              <a:t>Eurosystem operations should be accessible to a </a:t>
            </a:r>
            <a:r>
              <a:rPr lang="en-US" sz="2000" u="sng" dirty="0" smtClean="0"/>
              <a:t>broad set of </a:t>
            </a:r>
            <a:r>
              <a:rPr lang="en-US" sz="2000" dirty="0"/>
              <a:t>counterparties.</a:t>
            </a:r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n-US" sz="2000" dirty="0" smtClean="0"/>
              <a:t>Offer </a:t>
            </a:r>
            <a:r>
              <a:rPr lang="en-US" sz="2000" u="sng" dirty="0" smtClean="0"/>
              <a:t>cost-efficient transfer and mobilization </a:t>
            </a:r>
            <a:r>
              <a:rPr lang="en-US" sz="2000" dirty="0" smtClean="0"/>
              <a:t>conditions, credit risk evaluation and monitoring possibilities.</a:t>
            </a:r>
          </a:p>
          <a:p>
            <a:pPr marL="457200" indent="-457200">
              <a:buFont typeface="Arial Black" pitchFamily="34" charset="0"/>
              <a:buAutoNum type="arabicPeriod"/>
            </a:pPr>
            <a:r>
              <a:rPr lang="en-US" sz="2000" dirty="0" smtClean="0"/>
              <a:t>Be in </a:t>
            </a:r>
            <a:r>
              <a:rPr lang="en-US" sz="2000" dirty="0"/>
              <a:t>accordance with the principle of an </a:t>
            </a:r>
            <a:r>
              <a:rPr lang="en-US" sz="2000" u="sng" dirty="0"/>
              <a:t>open market economy with free competition</a:t>
            </a:r>
            <a:r>
              <a:rPr lang="en-US" sz="2000" dirty="0"/>
              <a:t>, favoring an efficient allocation of resources.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4" descr="lock_sec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072216" cy="206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uro-sign-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66" y="842157"/>
            <a:ext cx="7381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607166" y="1581932"/>
            <a:ext cx="7381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444208" y="15819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Collateral security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20294-6E74-42C2-8903-3427B57720CE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1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10 key principles of </a:t>
            </a:r>
            <a:r>
              <a:rPr lang="en-GB" dirty="0" smtClean="0"/>
              <a:t>ECF-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u="sng" dirty="0" smtClean="0"/>
              <a:t>Be simple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u="sng" dirty="0"/>
              <a:t>transparent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/>
              <a:t>Be </a:t>
            </a:r>
            <a:r>
              <a:rPr lang="en-US" sz="2400" u="sng" dirty="0"/>
              <a:t>flexible</a:t>
            </a:r>
            <a:r>
              <a:rPr lang="en-US" sz="2400" dirty="0"/>
              <a:t> enough to meet future funding/liquidity crises.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u="sng" dirty="0" smtClean="0"/>
              <a:t>No </a:t>
            </a:r>
            <a:r>
              <a:rPr lang="en-US" sz="2400" u="sng" dirty="0"/>
              <a:t>special or privileged treatment</a:t>
            </a:r>
            <a:r>
              <a:rPr lang="en-US" sz="2400" dirty="0"/>
              <a:t> of public sector securities.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u="sng" dirty="0"/>
              <a:t>Market neutrality</a:t>
            </a:r>
            <a:r>
              <a:rPr lang="en-US" sz="2400" dirty="0"/>
              <a:t> principles </a:t>
            </a:r>
            <a:r>
              <a:rPr lang="en-US" sz="1800" dirty="0" smtClean="0"/>
              <a:t>(=avoid </a:t>
            </a:r>
            <a:r>
              <a:rPr lang="en-US" sz="1800" dirty="0"/>
              <a:t>unintended market </a:t>
            </a:r>
            <a:r>
              <a:rPr lang="en-US" sz="1800" dirty="0" smtClean="0"/>
              <a:t>distortions</a:t>
            </a:r>
            <a:r>
              <a:rPr lang="en-US" sz="2400" dirty="0" smtClean="0"/>
              <a:t>).</a:t>
            </a:r>
            <a:endParaRPr lang="en-US" sz="2400" dirty="0"/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Keep the </a:t>
            </a:r>
            <a:r>
              <a:rPr lang="en-US" sz="2400" u="sng" dirty="0"/>
              <a:t>operational burden </a:t>
            </a:r>
            <a:r>
              <a:rPr lang="en-US" sz="2400" dirty="0" smtClean="0"/>
              <a:t>acceptable.</a:t>
            </a:r>
            <a:endParaRPr lang="en-US" sz="2400" dirty="0"/>
          </a:p>
          <a:p>
            <a:pPr marL="457200" indent="-457200">
              <a:buFont typeface="+mj-lt"/>
              <a:buAutoNum type="arabicPeriod" startAt="6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20294-6E74-42C2-8903-3427B57720CE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1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423" y="331337"/>
            <a:ext cx="5539729" cy="79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4925" rIns="73025" bIns="34925"/>
          <a:lstStyle/>
          <a:p>
            <a:r>
              <a:rPr lang="en-GB" sz="3200" dirty="0" smtClean="0"/>
              <a:t>Sufficient collateral?</a:t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3977651" y="781264"/>
            <a:ext cx="3474669" cy="82743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54000" anchor="ctr"/>
          <a:lstStyle/>
          <a:p>
            <a:pPr marL="179388" lvl="1">
              <a:lnSpc>
                <a:spcPct val="90000"/>
              </a:lnSpc>
              <a:spcBef>
                <a:spcPct val="20000"/>
              </a:spcBef>
              <a:buClr>
                <a:srgbClr val="003876"/>
              </a:buClr>
              <a:tabLst>
                <a:tab pos="85725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Deposited collateral in 2012: </a:t>
            </a:r>
            <a:endParaRPr lang="en-GB" sz="1600" dirty="0">
              <a:solidFill>
                <a:schemeClr val="bg1"/>
              </a:solidFill>
            </a:endParaRPr>
          </a:p>
          <a:p>
            <a:pPr marL="179388" lvl="1">
              <a:lnSpc>
                <a:spcPct val="90000"/>
              </a:lnSpc>
              <a:spcBef>
                <a:spcPct val="20000"/>
              </a:spcBef>
              <a:buClr>
                <a:srgbClr val="003876"/>
              </a:buClr>
              <a:tabLst>
                <a:tab pos="85725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+/- </a:t>
            </a:r>
            <a:r>
              <a:rPr lang="en-GB" sz="1600" dirty="0">
                <a:solidFill>
                  <a:schemeClr val="bg1"/>
                </a:solidFill>
              </a:rPr>
              <a:t>EUR </a:t>
            </a:r>
            <a:r>
              <a:rPr lang="en-GB" sz="1600" dirty="0" smtClean="0">
                <a:solidFill>
                  <a:schemeClr val="bg1"/>
                </a:solidFill>
              </a:rPr>
              <a:t>2,440 </a:t>
            </a:r>
            <a:r>
              <a:rPr lang="en-GB" sz="1600" dirty="0" err="1" smtClean="0">
                <a:solidFill>
                  <a:schemeClr val="bg1"/>
                </a:solidFill>
              </a:rPr>
              <a:t>bln</a:t>
            </a:r>
            <a:endParaRPr lang="en-GB" sz="1600" dirty="0">
              <a:solidFill>
                <a:schemeClr val="bg1"/>
              </a:solidFill>
            </a:endParaRPr>
          </a:p>
          <a:p>
            <a:pPr marL="179388" lvl="1">
              <a:lnSpc>
                <a:spcPct val="90000"/>
              </a:lnSpc>
              <a:spcBef>
                <a:spcPct val="20000"/>
              </a:spcBef>
              <a:buClr>
                <a:srgbClr val="003876"/>
              </a:buClr>
              <a:tabLst>
                <a:tab pos="85725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Use: +/- </a:t>
            </a:r>
            <a:r>
              <a:rPr lang="en-GB" sz="1600" dirty="0">
                <a:solidFill>
                  <a:schemeClr val="bg1"/>
                </a:solidFill>
              </a:rPr>
              <a:t>EUR </a:t>
            </a:r>
            <a:r>
              <a:rPr lang="en-GB" sz="1600" dirty="0" smtClean="0">
                <a:solidFill>
                  <a:schemeClr val="bg1"/>
                </a:solidFill>
              </a:rPr>
              <a:t>1,590 </a:t>
            </a:r>
            <a:r>
              <a:rPr lang="en-GB" sz="1600" dirty="0" err="1" smtClean="0">
                <a:solidFill>
                  <a:schemeClr val="bg1"/>
                </a:solidFill>
              </a:rPr>
              <a:t>bln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H="1">
            <a:off x="3203575" y="3500438"/>
            <a:ext cx="1512888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253231" y="764704"/>
            <a:ext cx="3526681" cy="827434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54000" anchor="ctr"/>
          <a:lstStyle/>
          <a:p>
            <a:pPr marL="179388" lvl="1">
              <a:lnSpc>
                <a:spcPct val="90000"/>
              </a:lnSpc>
              <a:spcBef>
                <a:spcPct val="20000"/>
              </a:spcBef>
              <a:buClr>
                <a:srgbClr val="003876"/>
              </a:buClr>
              <a:tabLst>
                <a:tab pos="85725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Eligible in 2012: </a:t>
            </a:r>
            <a:r>
              <a:rPr lang="en-GB" sz="1600" dirty="0">
                <a:solidFill>
                  <a:schemeClr val="bg1"/>
                </a:solidFill>
              </a:rPr>
              <a:t>+/- EUR </a:t>
            </a:r>
            <a:r>
              <a:rPr lang="en-GB" sz="1600" dirty="0" smtClean="0">
                <a:solidFill>
                  <a:schemeClr val="bg1"/>
                </a:solidFill>
              </a:rPr>
              <a:t>13,600 </a:t>
            </a:r>
            <a:r>
              <a:rPr lang="en-GB" sz="1600" dirty="0" err="1" smtClean="0">
                <a:solidFill>
                  <a:schemeClr val="bg1"/>
                </a:solidFill>
              </a:rPr>
              <a:t>bln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4859338" y="3068638"/>
            <a:ext cx="3603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 flipH="1">
            <a:off x="5219700" y="3141663"/>
            <a:ext cx="12239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" y="1757134"/>
            <a:ext cx="72771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18710" y="353894"/>
            <a:ext cx="1733610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chemeClr val="accent2"/>
                </a:solidFill>
              </a:rPr>
              <a:t>Conclusion</a:t>
            </a:r>
            <a:r>
              <a:rPr lang="nl-NL" sz="2000" dirty="0" smtClean="0">
                <a:solidFill>
                  <a:schemeClr val="accent2"/>
                </a:solidFill>
              </a:rPr>
              <a:t>?</a:t>
            </a:r>
            <a:endParaRPr lang="nl-NL" sz="2000" dirty="0">
              <a:solidFill>
                <a:schemeClr val="accent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20294-6E74-42C2-8903-3427B57720CE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5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288254" y="2907954"/>
            <a:ext cx="8594725" cy="3303587"/>
            <a:chOff x="275227" y="2907954"/>
            <a:chExt cx="8594725" cy="3303587"/>
          </a:xfrm>
        </p:grpSpPr>
        <p:grpSp>
          <p:nvGrpSpPr>
            <p:cNvPr id="4" name="Groep 3"/>
            <p:cNvGrpSpPr/>
            <p:nvPr/>
          </p:nvGrpSpPr>
          <p:grpSpPr>
            <a:xfrm>
              <a:off x="275227" y="2907954"/>
              <a:ext cx="8594725" cy="3303587"/>
              <a:chOff x="269875" y="1392238"/>
              <a:chExt cx="8594725" cy="33035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443413" y="1392238"/>
                <a:ext cx="257175" cy="30607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Arial" charset="0"/>
                  <a:ea typeface="ヒラギノ角ゴ Pro W3" pitchFamily="-6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69875" y="4443413"/>
                <a:ext cx="8594725" cy="2524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Arial" charset="0"/>
                  <a:ea typeface="ヒラギノ角ゴ Pro W3" pitchFamily="-64" charset="-128"/>
                </a:endParaRPr>
              </a:p>
            </p:txBody>
          </p:sp>
        </p:grpSp>
        <p:grpSp>
          <p:nvGrpSpPr>
            <p:cNvPr id="3" name="Groep 2"/>
            <p:cNvGrpSpPr/>
            <p:nvPr/>
          </p:nvGrpSpPr>
          <p:grpSpPr>
            <a:xfrm>
              <a:off x="288254" y="2922588"/>
              <a:ext cx="8576346" cy="3060700"/>
              <a:chOff x="288254" y="2922588"/>
              <a:chExt cx="8576346" cy="3060700"/>
            </a:xfrm>
          </p:grpSpPr>
          <p:sp>
            <p:nvSpPr>
              <p:cNvPr id="5" name="Pentagon 4"/>
              <p:cNvSpPr/>
              <p:nvPr/>
            </p:nvSpPr>
            <p:spPr bwMode="auto">
              <a:xfrm>
                <a:off x="288254" y="2922588"/>
                <a:ext cx="4175125" cy="3060700"/>
              </a:xfrm>
              <a:prstGeom prst="homePlat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Arial" charset="0"/>
                  <a:ea typeface="ヒラギノ角ゴ Pro W3" pitchFamily="-64" charset="-128"/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 bwMode="auto">
              <a:xfrm flipH="1">
                <a:off x="4694238" y="2924175"/>
                <a:ext cx="4170362" cy="3059113"/>
              </a:xfrm>
              <a:prstGeom prst="homePlate">
                <a:avLst>
                  <a:gd name="adj" fmla="val 5227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>
                  <a:latin typeface="Arial" charset="0"/>
                  <a:ea typeface="ヒラギノ角ゴ Pro W3" pitchFamily="-64" charset="-128"/>
                </a:endParaRPr>
              </a:p>
            </p:txBody>
          </p:sp>
        </p:grpSp>
      </p:grpSp>
      <p:sp>
        <p:nvSpPr>
          <p:cNvPr id="20482" name="Title 1"/>
          <p:cNvSpPr txBox="1">
            <a:spLocks/>
          </p:cNvSpPr>
          <p:nvPr/>
        </p:nvSpPr>
        <p:spPr bwMode="auto">
          <a:xfrm>
            <a:off x="269875" y="576263"/>
            <a:ext cx="85947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2700"/>
              </a:lnSpc>
              <a:defRPr/>
            </a:pPr>
            <a:r>
              <a:rPr lang="en-GB" sz="3600" b="1" dirty="0">
                <a:solidFill>
                  <a:srgbClr val="003876"/>
                </a:solidFill>
                <a:latin typeface="+mj-lt"/>
                <a:ea typeface="+mj-ea"/>
                <a:cs typeface="+mj-cs"/>
              </a:rPr>
              <a:t>Current topic in the </a:t>
            </a:r>
            <a:r>
              <a:rPr lang="en-GB" sz="3600" b="1" dirty="0" err="1">
                <a:solidFill>
                  <a:srgbClr val="003876"/>
                </a:solidFill>
                <a:latin typeface="+mj-lt"/>
                <a:ea typeface="+mj-ea"/>
                <a:cs typeface="+mj-cs"/>
              </a:rPr>
              <a:t>eurozone</a:t>
            </a:r>
            <a:endParaRPr lang="en-GB" sz="3600" b="1" dirty="0">
              <a:solidFill>
                <a:srgbClr val="00387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88254" y="2932626"/>
            <a:ext cx="331311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2" eaLnBrk="1" hangingPunct="1"/>
            <a:r>
              <a:rPr lang="en-GB" sz="2000" b="1" u="sng" dirty="0">
                <a:solidFill>
                  <a:schemeClr val="accent2"/>
                </a:solidFill>
              </a:rPr>
              <a:t>Collateral </a:t>
            </a:r>
            <a:r>
              <a:rPr lang="en-GB" sz="2000" b="1" u="sng" dirty="0" smtClean="0">
                <a:solidFill>
                  <a:schemeClr val="accent2"/>
                </a:solidFill>
              </a:rPr>
              <a:t>availability</a:t>
            </a:r>
          </a:p>
          <a:p>
            <a:pPr marL="0" lvl="2" eaLnBrk="1" hangingPunct="1"/>
            <a:r>
              <a:rPr lang="en-GB" sz="2000" dirty="0" smtClean="0">
                <a:solidFill>
                  <a:schemeClr val="accent2"/>
                </a:solidFill>
              </a:rPr>
              <a:t>(Widen collateral)</a:t>
            </a:r>
            <a:endParaRPr lang="en-GB" sz="2000" b="1" dirty="0">
              <a:solidFill>
                <a:schemeClr val="accent2"/>
              </a:solidFill>
            </a:endParaRP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ensure banks’ funding buffers </a:t>
            </a: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support lending to real economy</a:t>
            </a: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support particular markets?  (e.g. ABS)</a:t>
            </a: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prevent pro-cyclicality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216902" y="2941077"/>
            <a:ext cx="26384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2" eaLnBrk="1" hangingPunct="1"/>
            <a:r>
              <a:rPr lang="en-GB" sz="2000" b="1" u="sng" dirty="0">
                <a:solidFill>
                  <a:schemeClr val="accent2"/>
                </a:solidFill>
              </a:rPr>
              <a:t>Risk </a:t>
            </a:r>
            <a:r>
              <a:rPr lang="en-GB" sz="2000" b="1" u="sng" dirty="0" smtClean="0">
                <a:solidFill>
                  <a:schemeClr val="accent2"/>
                </a:solidFill>
              </a:rPr>
              <a:t>protection</a:t>
            </a:r>
          </a:p>
          <a:p>
            <a:pPr marL="0" lvl="2" eaLnBrk="1" hangingPunct="1"/>
            <a:r>
              <a:rPr lang="en-GB" sz="2000" dirty="0" smtClean="0">
                <a:solidFill>
                  <a:schemeClr val="accent2"/>
                </a:solidFill>
              </a:rPr>
              <a:t>(Restrict Collateral)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endParaRPr lang="en-GB" sz="2000" dirty="0">
              <a:solidFill>
                <a:schemeClr val="accent2"/>
              </a:solidFill>
            </a:endParaRP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limit direct risk taking</a:t>
            </a: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prevent moral hazard</a:t>
            </a:r>
          </a:p>
          <a:p>
            <a:pPr lvl="3" eaLnBrk="1" hangingPunct="1">
              <a:buFont typeface="Arial" pitchFamily="34" charset="0"/>
              <a:buChar char="−"/>
            </a:pPr>
            <a:r>
              <a:rPr lang="en-GB" sz="2000" dirty="0">
                <a:solidFill>
                  <a:schemeClr val="accent2"/>
                </a:solidFill>
              </a:rPr>
              <a:t>transparency and harmonisation</a:t>
            </a: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246062" y="1454037"/>
            <a:ext cx="8642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GB" sz="2200" dirty="0" smtClean="0">
                <a:solidFill>
                  <a:srgbClr val="FF0000"/>
                </a:solidFill>
              </a:rPr>
              <a:t>Finding a balance: collateral availability and risk protection</a:t>
            </a:r>
            <a:endParaRPr lang="en-GB" sz="2200" dirty="0" smtClean="0">
              <a:solidFill>
                <a:schemeClr val="accent2"/>
              </a:solidFill>
            </a:endParaRPr>
          </a:p>
          <a:p>
            <a:pPr>
              <a:lnSpc>
                <a:spcPct val="114000"/>
              </a:lnSpc>
              <a:spcBef>
                <a:spcPct val="30000"/>
              </a:spcBef>
              <a:buClr>
                <a:schemeClr val="tx2"/>
              </a:buClr>
            </a:pPr>
            <a:endParaRPr lang="en-GB" sz="2200" dirty="0">
              <a:solidFill>
                <a:schemeClr val="accent2"/>
              </a:solidFill>
            </a:endParaRPr>
          </a:p>
          <a:p>
            <a:pPr>
              <a:lnSpc>
                <a:spcPct val="114000"/>
              </a:lnSpc>
              <a:spcBef>
                <a:spcPct val="30000"/>
              </a:spcBef>
              <a:buClr>
                <a:schemeClr val="tx2"/>
              </a:buClr>
            </a:pP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20294-6E74-42C2-8903-3427B57720CE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1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Basics </a:t>
            </a:r>
            <a:r>
              <a:rPr lang="en-GB" dirty="0"/>
              <a:t>E</a:t>
            </a:r>
            <a:r>
              <a:rPr lang="en-GB" dirty="0" smtClean="0"/>
              <a:t>urosystem collateral framework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/>
              <a:t>Rule based framework: </a:t>
            </a:r>
          </a:p>
          <a:p>
            <a:pPr eaLnBrk="1" hangingPunct="1">
              <a:defRPr/>
            </a:pPr>
            <a:r>
              <a:rPr lang="en-GB" dirty="0" smtClean="0"/>
              <a:t>uniform -&gt; single list of collateral</a:t>
            </a:r>
          </a:p>
          <a:p>
            <a:pPr eaLnBrk="1" hangingPunct="1">
              <a:defRPr/>
            </a:pPr>
            <a:r>
              <a:rPr lang="en-GB" dirty="0" smtClean="0"/>
              <a:t>harmonised risk control framework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398938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 smtClean="0"/>
              <a:t>Discretionary measures:</a:t>
            </a:r>
          </a:p>
          <a:p>
            <a:pPr eaLnBrk="1" hangingPunct="1">
              <a:defRPr/>
            </a:pPr>
            <a:r>
              <a:rPr lang="en-GB" dirty="0" smtClean="0"/>
              <a:t>When needed for risk protection</a:t>
            </a:r>
          </a:p>
          <a:p>
            <a:pPr eaLnBrk="1" hangingPunct="1">
              <a:defRPr/>
            </a:pPr>
            <a:r>
              <a:rPr lang="en-GB" dirty="0" smtClean="0"/>
              <a:t>Also on level individual counterparties</a:t>
            </a:r>
          </a:p>
          <a:p>
            <a:pPr eaLnBrk="1" hangingPunct="1">
              <a:defRPr/>
            </a:pPr>
            <a:r>
              <a:rPr lang="en-GB" dirty="0" smtClean="0"/>
              <a:t>Consistent, transparent and non-discriminatory</a:t>
            </a:r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713"/>
            <a:ext cx="8064896" cy="71913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The Eurosystem framework: Basics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921625" cy="4465637"/>
          </a:xfrm>
          <a:noFill/>
        </p:spPr>
        <p:txBody>
          <a:bodyPr/>
          <a:lstStyle/>
          <a:p>
            <a:pPr eaLnBrk="1" hangingPunct="1"/>
            <a:r>
              <a:rPr lang="en-GB" sz="2400" dirty="0" smtClean="0"/>
              <a:t>All liquidity providing credit operations of the Eurosystem based on </a:t>
            </a:r>
            <a:r>
              <a:rPr lang="en-GB" sz="2400" u="sng" dirty="0" smtClean="0">
                <a:solidFill>
                  <a:srgbClr val="00B050"/>
                </a:solidFill>
              </a:rPr>
              <a:t>adequate</a:t>
            </a:r>
            <a:r>
              <a:rPr lang="en-GB" sz="2400" dirty="0" smtClean="0"/>
              <a:t> collateral (no cash)</a:t>
            </a:r>
          </a:p>
          <a:p>
            <a:pPr eaLnBrk="1" hangingPunct="1"/>
            <a:r>
              <a:rPr lang="en-GB" sz="2400" dirty="0" smtClean="0">
                <a:solidFill>
                  <a:srgbClr val="00B050"/>
                </a:solidFill>
              </a:rPr>
              <a:t>One collateral-list </a:t>
            </a:r>
            <a:r>
              <a:rPr lang="en-GB" sz="2400" dirty="0" smtClean="0"/>
              <a:t>for monetary policy purposes and payment system operations and local use, with </a:t>
            </a:r>
            <a:r>
              <a:rPr lang="en-GB" sz="2400" dirty="0" smtClean="0">
                <a:solidFill>
                  <a:srgbClr val="00B050"/>
                </a:solidFill>
              </a:rPr>
              <a:t>loss sharing among NCBs, </a:t>
            </a:r>
            <a:r>
              <a:rPr lang="en-GB" sz="2400" dirty="0" smtClean="0">
                <a:solidFill>
                  <a:srgbClr val="FF0000"/>
                </a:solidFill>
              </a:rPr>
              <a:t>separate list for non-loss sharing collateral</a:t>
            </a:r>
          </a:p>
          <a:p>
            <a:pPr eaLnBrk="1" hangingPunct="1"/>
            <a:r>
              <a:rPr lang="en-GB" sz="2400" dirty="0" smtClean="0">
                <a:solidFill>
                  <a:srgbClr val="00B050"/>
                </a:solidFill>
              </a:rPr>
              <a:t>Broad collateral list </a:t>
            </a:r>
            <a:r>
              <a:rPr lang="en-GB" sz="2400" dirty="0" smtClean="0"/>
              <a:t>consisting of marketable and non-marketable assets (broad definitions)</a:t>
            </a:r>
          </a:p>
          <a:p>
            <a:pPr eaLnBrk="1" hangingPunct="1"/>
            <a:r>
              <a:rPr lang="en-GB" sz="2400" dirty="0" smtClean="0"/>
              <a:t>Lending to </a:t>
            </a:r>
            <a:r>
              <a:rPr lang="en-GB" sz="2400" dirty="0" smtClean="0">
                <a:solidFill>
                  <a:srgbClr val="00B050"/>
                </a:solidFill>
              </a:rPr>
              <a:t>financially sound </a:t>
            </a:r>
            <a:r>
              <a:rPr lang="en-GB" sz="2400" dirty="0" smtClean="0"/>
              <a:t>counterparties</a:t>
            </a:r>
          </a:p>
          <a:p>
            <a:pPr eaLnBrk="1" hangingPunct="1"/>
            <a:r>
              <a:rPr lang="en-GB" sz="2400" dirty="0" smtClean="0"/>
              <a:t>Credit provided by Home Central Bank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Broad </a:t>
            </a:r>
            <a:r>
              <a:rPr lang="en-GB" sz="3200" dirty="0" err="1" smtClean="0"/>
              <a:t>eurozone</a:t>
            </a:r>
            <a:r>
              <a:rPr lang="en-GB" sz="3200" dirty="0" smtClean="0"/>
              <a:t> collateral framework – examples eligible assets</a:t>
            </a:r>
            <a:endParaRPr lang="en-GB" sz="32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/>
          <a:lstStyle/>
          <a:p>
            <a:r>
              <a:rPr lang="nl-NL" sz="2800" dirty="0" err="1" smtClean="0">
                <a:solidFill>
                  <a:srgbClr val="FF0000"/>
                </a:solidFill>
              </a:rPr>
              <a:t>Marketable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assets</a:t>
            </a:r>
            <a:r>
              <a:rPr lang="nl-NL" sz="2800" dirty="0" smtClean="0">
                <a:solidFill>
                  <a:srgbClr val="FF0000"/>
                </a:solidFill>
              </a:rPr>
              <a:t> (</a:t>
            </a:r>
            <a:r>
              <a:rPr lang="nl-NL" sz="2800" dirty="0" err="1" smtClean="0">
                <a:solidFill>
                  <a:srgbClr val="FF0000"/>
                </a:solidFill>
              </a:rPr>
              <a:t>securities</a:t>
            </a:r>
            <a:r>
              <a:rPr lang="nl-NL" sz="2800" dirty="0" smtClean="0">
                <a:solidFill>
                  <a:srgbClr val="FF0000"/>
                </a:solidFill>
              </a:rPr>
              <a:t>)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395536" y="2708920"/>
            <a:ext cx="4040188" cy="3951288"/>
          </a:xfrm>
        </p:spPr>
        <p:txBody>
          <a:bodyPr/>
          <a:lstStyle/>
          <a:p>
            <a:r>
              <a:rPr lang="en-GB" dirty="0" smtClean="0"/>
              <a:t>Government bonds</a:t>
            </a:r>
          </a:p>
          <a:p>
            <a:r>
              <a:rPr lang="en-GB" dirty="0" smtClean="0"/>
              <a:t>Bank bonds (unsecured)</a:t>
            </a:r>
          </a:p>
          <a:p>
            <a:r>
              <a:rPr lang="en-GB" dirty="0" smtClean="0"/>
              <a:t>Corporate bonds</a:t>
            </a:r>
          </a:p>
          <a:p>
            <a:r>
              <a:rPr lang="en-GB" dirty="0" smtClean="0"/>
              <a:t>Covered bonds</a:t>
            </a:r>
          </a:p>
          <a:p>
            <a:r>
              <a:rPr lang="en-GB" dirty="0" smtClean="0"/>
              <a:t>Asset Backed Securities</a:t>
            </a:r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>
          <a:xfrm>
            <a:off x="4572000" y="1988840"/>
            <a:ext cx="4041775" cy="639762"/>
          </a:xfrm>
        </p:spPr>
        <p:txBody>
          <a:bodyPr/>
          <a:lstStyle/>
          <a:p>
            <a:r>
              <a:rPr lang="nl-NL" sz="2800" dirty="0" smtClean="0">
                <a:solidFill>
                  <a:srgbClr val="00B050"/>
                </a:solidFill>
              </a:rPr>
              <a:t>Non </a:t>
            </a:r>
            <a:r>
              <a:rPr lang="nl-NL" sz="2800" dirty="0" err="1" smtClean="0">
                <a:solidFill>
                  <a:srgbClr val="00B050"/>
                </a:solidFill>
              </a:rPr>
              <a:t>marketable</a:t>
            </a:r>
            <a:r>
              <a:rPr lang="nl-NL" sz="2800" dirty="0" smtClean="0">
                <a:solidFill>
                  <a:srgbClr val="00B050"/>
                </a:solidFill>
              </a:rPr>
              <a:t> </a:t>
            </a:r>
            <a:r>
              <a:rPr lang="nl-NL" sz="2800" dirty="0" err="1" smtClean="0">
                <a:solidFill>
                  <a:srgbClr val="00B050"/>
                </a:solidFill>
              </a:rPr>
              <a:t>assets</a:t>
            </a:r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4041775" cy="3951288"/>
          </a:xfrm>
        </p:spPr>
        <p:txBody>
          <a:bodyPr/>
          <a:lstStyle/>
          <a:p>
            <a:r>
              <a:rPr lang="en-GB" dirty="0" smtClean="0"/>
              <a:t>Credit claims (</a:t>
            </a:r>
            <a:r>
              <a:rPr lang="en-GB" dirty="0" err="1" smtClean="0"/>
              <a:t>bankloans</a:t>
            </a:r>
            <a:r>
              <a:rPr lang="en-GB" dirty="0" smtClean="0"/>
              <a:t>)</a:t>
            </a:r>
          </a:p>
          <a:p>
            <a:r>
              <a:rPr lang="en-GB" dirty="0" smtClean="0"/>
              <a:t>Weekly fixed term deposits at the Eurosystem</a:t>
            </a:r>
          </a:p>
          <a:p>
            <a:r>
              <a:rPr lang="en-GB" dirty="0" smtClean="0"/>
              <a:t>Irish mortgage backed promissory 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2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8175" y="1909763"/>
            <a:ext cx="7056438" cy="649287"/>
          </a:xfrm>
          <a:prstGeom prst="rect">
            <a:avLst/>
          </a:prstGeom>
          <a:gradFill rotWithShape="1">
            <a:gsLst>
              <a:gs pos="0">
                <a:srgbClr val="DDDDDD">
                  <a:alpha val="60001"/>
                </a:srgbClr>
              </a:gs>
              <a:gs pos="100000">
                <a:srgbClr val="F81200">
                  <a:alpha val="60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835150" y="765175"/>
            <a:ext cx="52562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600" b="1" dirty="0" err="1" smtClean="0">
                <a:solidFill>
                  <a:srgbClr val="003876"/>
                </a:solidFill>
              </a:rPr>
              <a:t>Outline</a:t>
            </a:r>
            <a:endParaRPr lang="en-US" sz="3600" b="1" dirty="0">
              <a:solidFill>
                <a:srgbClr val="003876"/>
              </a:solidFill>
            </a:endParaRPr>
          </a:p>
        </p:txBody>
      </p:sp>
      <p:pic>
        <p:nvPicPr>
          <p:cNvPr id="3076" name="Picture 5" descr="ecbgeb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2033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dnb_gebo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3811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979613" y="2019300"/>
            <a:ext cx="6985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Rising demand for collateral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Basics Eurosystem collateral framework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Collateral trends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TARGET2 securities</a:t>
            </a:r>
          </a:p>
          <a:p>
            <a:pPr marL="0" indent="0" eaLnBrk="1" hangingPunct="1">
              <a:spcBef>
                <a:spcPct val="50000"/>
              </a:spcBef>
              <a:buClr>
                <a:schemeClr val="folHlink"/>
              </a:buClr>
              <a:defRPr/>
            </a:pPr>
            <a:endParaRPr lang="nl-NL" sz="2800" dirty="0" smtClean="0">
              <a:solidFill>
                <a:srgbClr val="0038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Risk control </a:t>
            </a:r>
            <a:r>
              <a:rPr lang="nl-NL" dirty="0" err="1" smtClean="0"/>
              <a:t>framework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Three types of protection: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dirty="0" smtClean="0"/>
              <a:t>Eligibility of collateral (collateral should be adequate, wide or narrow framework)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dirty="0" smtClean="0"/>
              <a:t>Risk control measures (examples: haircut, concentration limits)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dirty="0" smtClean="0"/>
              <a:t>Financial soundness of counterparties (acceptance criteria and balance ratio’s)</a:t>
            </a:r>
          </a:p>
          <a:p>
            <a:pPr marL="0" indent="0"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8175" y="3140968"/>
            <a:ext cx="7056438" cy="649287"/>
          </a:xfrm>
          <a:prstGeom prst="rect">
            <a:avLst/>
          </a:prstGeom>
          <a:gradFill rotWithShape="1">
            <a:gsLst>
              <a:gs pos="0">
                <a:srgbClr val="DDDDDD">
                  <a:alpha val="60001"/>
                </a:srgbClr>
              </a:gs>
              <a:gs pos="100000">
                <a:srgbClr val="F81200">
                  <a:alpha val="60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835150" y="765175"/>
            <a:ext cx="52562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600" b="1" dirty="0" err="1" smtClean="0">
                <a:solidFill>
                  <a:srgbClr val="003876"/>
                </a:solidFill>
              </a:rPr>
              <a:t>Outline</a:t>
            </a:r>
            <a:endParaRPr lang="en-US" sz="3600" b="1" dirty="0">
              <a:solidFill>
                <a:srgbClr val="003876"/>
              </a:solidFill>
            </a:endParaRPr>
          </a:p>
        </p:txBody>
      </p:sp>
      <p:pic>
        <p:nvPicPr>
          <p:cNvPr id="3076" name="Picture 5" descr="ecbgeb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2033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dnb_gebo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3811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979613" y="2019300"/>
            <a:ext cx="6985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Rising demand for collateral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Basics Eurosystem collateral framework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Collateral trends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TARGET2 securities</a:t>
            </a:r>
          </a:p>
          <a:p>
            <a:pPr marL="0" indent="0" eaLnBrk="1" hangingPunct="1">
              <a:spcBef>
                <a:spcPct val="50000"/>
              </a:spcBef>
              <a:buClr>
                <a:schemeClr val="folHlink"/>
              </a:buClr>
              <a:defRPr/>
            </a:pPr>
            <a:endParaRPr lang="nl-NL" sz="2800" dirty="0" smtClean="0">
              <a:solidFill>
                <a:srgbClr val="003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6913562" cy="400050"/>
          </a:xfrm>
          <a:prstGeom prst="rect">
            <a:avLst/>
          </a:prstGeom>
          <a:solidFill>
            <a:srgbClr val="003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Eligible collateral by asset type</a:t>
            </a:r>
            <a:r>
              <a:rPr lang="nl-NL" sz="2000">
                <a:solidFill>
                  <a:schemeClr val="bg1"/>
                </a:solidFill>
              </a:rPr>
              <a:t> </a:t>
            </a:r>
            <a:r>
              <a:rPr lang="nl-NL">
                <a:solidFill>
                  <a:schemeClr val="bg1"/>
                </a:solidFill>
              </a:rPr>
              <a:t>– EUR trillion, nominal value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11188" y="5949950"/>
            <a:ext cx="4897437" cy="366713"/>
          </a:xfrm>
          <a:prstGeom prst="rect">
            <a:avLst/>
          </a:prstGeom>
          <a:solidFill>
            <a:srgbClr val="003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chemeClr val="bg1"/>
                </a:solidFill>
              </a:rPr>
              <a:t>Snapshot date 29 </a:t>
            </a:r>
            <a:r>
              <a:rPr lang="nl-NL" dirty="0" smtClean="0">
                <a:solidFill>
                  <a:schemeClr val="bg1"/>
                </a:solidFill>
              </a:rPr>
              <a:t>May 2013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0728"/>
            <a:ext cx="8385451" cy="45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87338"/>
            <a:ext cx="8353425" cy="1027112"/>
          </a:xfrm>
          <a:noFill/>
        </p:spPr>
        <p:txBody>
          <a:bodyPr/>
          <a:lstStyle/>
          <a:p>
            <a:pPr algn="l" eaLnBrk="1" hangingPunct="1"/>
            <a:r>
              <a:rPr lang="en-GB" smtClean="0">
                <a:solidFill>
                  <a:schemeClr val="accent2"/>
                </a:solidFill>
              </a:rPr>
              <a:t>Use of collateral for credit operations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92138" y="1125538"/>
            <a:ext cx="7959725" cy="3683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>
                <a:solidFill>
                  <a:schemeClr val="bg1"/>
                </a:solidFill>
              </a:rPr>
              <a:t>Posted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collateral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asset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group</a:t>
            </a:r>
            <a:r>
              <a:rPr lang="nl-NL" dirty="0">
                <a:solidFill>
                  <a:schemeClr val="bg1"/>
                </a:solidFill>
              </a:rPr>
              <a:t> – EUR </a:t>
            </a:r>
            <a:r>
              <a:rPr lang="nl-NL" dirty="0" err="1">
                <a:solidFill>
                  <a:schemeClr val="bg1"/>
                </a:solidFill>
              </a:rPr>
              <a:t>billion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Collateral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value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after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haircuts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1188" y="6122218"/>
            <a:ext cx="4897437" cy="366713"/>
          </a:xfrm>
          <a:prstGeom prst="rect">
            <a:avLst/>
          </a:prstGeom>
          <a:solidFill>
            <a:srgbClr val="003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chemeClr val="bg1"/>
                </a:solidFill>
              </a:rPr>
              <a:t>Snapshot date 29 </a:t>
            </a:r>
            <a:r>
              <a:rPr lang="nl-NL" dirty="0" smtClean="0">
                <a:solidFill>
                  <a:schemeClr val="bg1"/>
                </a:solidFill>
              </a:rPr>
              <a:t>May 2013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1236"/>
            <a:ext cx="8496944" cy="44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1908175" y="3860800"/>
            <a:ext cx="6840538" cy="863600"/>
          </a:xfrm>
          <a:prstGeom prst="rect">
            <a:avLst/>
          </a:prstGeom>
          <a:gradFill rotWithShape="1">
            <a:gsLst>
              <a:gs pos="0">
                <a:srgbClr val="DDDDDD">
                  <a:alpha val="60001"/>
                </a:srgbClr>
              </a:gs>
              <a:gs pos="100000">
                <a:srgbClr val="F81200">
                  <a:alpha val="60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002569">
              <a:alpha val="7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35150" y="765175"/>
            <a:ext cx="52562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nl-NL" sz="3200" b="1">
                <a:solidFill>
                  <a:srgbClr val="003876"/>
                </a:solidFill>
              </a:rPr>
              <a:t>Agenda</a:t>
            </a:r>
            <a:endParaRPr lang="en-US" sz="3200" b="1">
              <a:solidFill>
                <a:srgbClr val="003876"/>
              </a:solidFill>
            </a:endParaRPr>
          </a:p>
        </p:txBody>
      </p:sp>
      <p:pic>
        <p:nvPicPr>
          <p:cNvPr id="31749" name="Picture 5" descr="ecbgebo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2033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dnb_gebo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3811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979613" y="1916113"/>
            <a:ext cx="6985000" cy="375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The </a:t>
            </a:r>
            <a:r>
              <a:rPr lang="en-GB" sz="2800" dirty="0" err="1" smtClean="0">
                <a:solidFill>
                  <a:srgbClr val="003876"/>
                </a:solidFill>
              </a:rPr>
              <a:t>Eurosystem</a:t>
            </a:r>
            <a:r>
              <a:rPr lang="en-GB" sz="2800" dirty="0" smtClean="0">
                <a:solidFill>
                  <a:srgbClr val="003876"/>
                </a:solidFill>
              </a:rPr>
              <a:t> collateral framework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smtClean="0">
                <a:solidFill>
                  <a:srgbClr val="003876"/>
                </a:solidFill>
              </a:rPr>
              <a:t>European collateral trends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>
                <a:solidFill>
                  <a:srgbClr val="003876"/>
                </a:solidFill>
              </a:rPr>
              <a:t>Impact of turmoil on financial markets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GB" sz="2800" dirty="0" err="1" smtClean="0">
                <a:solidFill>
                  <a:srgbClr val="003876"/>
                </a:solidFill>
              </a:rPr>
              <a:t>Crossborder</a:t>
            </a:r>
            <a:r>
              <a:rPr lang="en-GB" sz="2800" dirty="0" smtClean="0">
                <a:solidFill>
                  <a:srgbClr val="003876"/>
                </a:solidFill>
              </a:rPr>
              <a:t> mobilisation of collateral</a:t>
            </a:r>
          </a:p>
          <a:p>
            <a:pPr marL="0" indent="0" eaLnBrk="1" hangingPunct="1">
              <a:spcBef>
                <a:spcPct val="50000"/>
              </a:spcBef>
              <a:buClr>
                <a:schemeClr val="folHlink"/>
              </a:buClr>
              <a:defRPr/>
            </a:pPr>
            <a:endParaRPr lang="en-GB" sz="2800" dirty="0" smtClean="0">
              <a:solidFill>
                <a:srgbClr val="003876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  <a:defRPr/>
            </a:pPr>
            <a:endParaRPr lang="nl-NL" sz="2800" dirty="0" smtClean="0">
              <a:solidFill>
                <a:srgbClr val="0038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7524750" cy="60801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Collateral mobilisation flow today</a:t>
            </a:r>
            <a:br>
              <a:rPr lang="en-GB" sz="3200" dirty="0" smtClean="0"/>
            </a:br>
            <a:r>
              <a:rPr lang="en-GB" sz="2000" dirty="0" smtClean="0"/>
              <a:t>(domestic and cross-border)</a:t>
            </a:r>
            <a:endParaRPr lang="nl-NL" sz="2000" dirty="0" smtClean="0"/>
          </a:p>
        </p:txBody>
      </p:sp>
      <p:sp>
        <p:nvSpPr>
          <p:cNvPr id="63" name="Rounded Rectangle 62"/>
          <p:cNvSpPr/>
          <p:nvPr/>
        </p:nvSpPr>
        <p:spPr>
          <a:xfrm>
            <a:off x="7400925" y="3860800"/>
            <a:ext cx="1419225" cy="292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Settlement</a:t>
            </a:r>
          </a:p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confirmation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579362" y="1811655"/>
            <a:ext cx="2170938" cy="928878"/>
          </a:xfrm>
          <a:prstGeom prst="roundRect">
            <a:avLst/>
          </a:prstGeom>
          <a:solidFill>
            <a:srgbClr val="E19B9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400" i="1">
              <a:solidFill>
                <a:schemeClr val="tx1"/>
              </a:solidFill>
            </a:endParaRPr>
          </a:p>
          <a:p>
            <a:pPr algn="ctr">
              <a:defRPr/>
            </a:pPr>
            <a:endParaRPr lang="nl-BE" sz="1400" i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BE" sz="1200" i="1">
                <a:solidFill>
                  <a:schemeClr val="tx1"/>
                </a:solidFill>
              </a:rPr>
              <a:t>Cash account </a:t>
            </a:r>
          </a:p>
          <a:p>
            <a:pPr algn="ctr">
              <a:defRPr/>
            </a:pPr>
            <a:r>
              <a:rPr lang="nl-BE" sz="1200" i="1">
                <a:solidFill>
                  <a:schemeClr val="tx1"/>
                </a:solidFill>
              </a:rPr>
              <a:t>Bank in Country </a:t>
            </a:r>
            <a:r>
              <a:rPr lang="nl-BE" sz="1200" b="1" i="1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438900" y="1363663"/>
            <a:ext cx="2511425" cy="928687"/>
            <a:chOff x="6153912" y="4316730"/>
            <a:chExt cx="2510028" cy="928878"/>
          </a:xfrm>
        </p:grpSpPr>
        <p:sp>
          <p:nvSpPr>
            <p:cNvPr id="29" name="Rounded Rectangle 28"/>
            <p:cNvSpPr/>
            <p:nvPr/>
          </p:nvSpPr>
          <p:spPr>
            <a:xfrm>
              <a:off x="6153912" y="4316730"/>
              <a:ext cx="2510028" cy="928878"/>
            </a:xfrm>
            <a:prstGeom prst="roundRect">
              <a:avLst/>
            </a:prstGeom>
            <a:solidFill>
              <a:srgbClr val="D36B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pic>
          <p:nvPicPr>
            <p:cNvPr id="36931" name="Picture 5" descr="D:\images\PNG icons\Misc\architecture_25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74892" y="4365498"/>
              <a:ext cx="827786" cy="82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7359396" y="4461764"/>
              <a:ext cx="1047750" cy="628650"/>
            </a:xfrm>
            <a:prstGeom prst="round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6872" name="Group 49"/>
          <p:cNvGrpSpPr>
            <a:grpSpLocks/>
          </p:cNvGrpSpPr>
          <p:nvPr/>
        </p:nvGrpSpPr>
        <p:grpSpPr bwMode="auto">
          <a:xfrm>
            <a:off x="684213" y="4895850"/>
            <a:ext cx="2387600" cy="977900"/>
            <a:chOff x="710184" y="4276725"/>
            <a:chExt cx="2386584" cy="978408"/>
          </a:xfrm>
        </p:grpSpPr>
        <p:sp>
          <p:nvSpPr>
            <p:cNvPr id="31" name="Rounded Rectangle 30"/>
            <p:cNvSpPr/>
            <p:nvPr/>
          </p:nvSpPr>
          <p:spPr>
            <a:xfrm>
              <a:off x="710184" y="4276725"/>
              <a:ext cx="2386584" cy="978408"/>
            </a:xfrm>
            <a:prstGeom prst="roundRect">
              <a:avLst/>
            </a:prstGeom>
            <a:solidFill>
              <a:srgbClr val="5BB56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51916" y="4411853"/>
              <a:ext cx="1047750" cy="702310"/>
            </a:xfrm>
            <a:prstGeom prst="round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nl-BE" b="1" i="1" smtClean="0"/>
                <a:t>CSD </a:t>
              </a:r>
              <a:r>
                <a:rPr lang="nl-BE" b="1" i="1" smtClean="0">
                  <a:latin typeface="Bauhaus 93" pitchFamily="82" charset="0"/>
                </a:rPr>
                <a:t>A</a:t>
              </a:r>
            </a:p>
            <a:p>
              <a:pPr>
                <a:defRPr/>
              </a:pPr>
              <a:r>
                <a:rPr lang="nl-BE" sz="800" smtClean="0"/>
                <a:t>Central</a:t>
              </a:r>
            </a:p>
            <a:p>
              <a:pPr>
                <a:defRPr/>
              </a:pPr>
              <a:r>
                <a:rPr lang="nl-BE" sz="800" smtClean="0"/>
                <a:t>Securities</a:t>
              </a:r>
            </a:p>
            <a:p>
              <a:pPr>
                <a:defRPr/>
              </a:pPr>
              <a:r>
                <a:rPr lang="nl-BE" sz="800" smtClean="0"/>
                <a:t>Depository</a:t>
              </a:r>
            </a:p>
          </p:txBody>
        </p:sp>
        <p:pic>
          <p:nvPicPr>
            <p:cNvPr id="36927" name="Picture 4" descr="D:\images\PNG icons\Misc\506500-office-build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024" y="4397883"/>
              <a:ext cx="711708" cy="71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Arc 77"/>
          <p:cNvSpPr>
            <a:spLocks noChangeArrowheads="1"/>
          </p:cNvSpPr>
          <p:nvPr/>
        </p:nvSpPr>
        <p:spPr bwMode="auto">
          <a:xfrm rot="5400000">
            <a:off x="2391569" y="3734594"/>
            <a:ext cx="1438275" cy="2122487"/>
          </a:xfrm>
          <a:custGeom>
            <a:avLst/>
            <a:gdLst>
              <a:gd name="T0" fmla="*/ 765041 w 1411605"/>
              <a:gd name="T1" fmla="*/ 2118426 h 2122170"/>
              <a:gd name="T2" fmla="*/ 705803 w 1411605"/>
              <a:gd name="T3" fmla="*/ 1061085 h 2122170"/>
              <a:gd name="T4" fmla="*/ 1112 w 1411605"/>
              <a:gd name="T5" fmla="*/ 1001533 h 2122170"/>
              <a:gd name="T6" fmla="*/ 23592960 60000 65536"/>
              <a:gd name="T7" fmla="*/ 11796480 60000 65536"/>
              <a:gd name="T8" fmla="*/ 17694720 60000 65536"/>
              <a:gd name="T9" fmla="*/ 0 w 1411605"/>
              <a:gd name="T10" fmla="*/ 1001533 h 2122170"/>
              <a:gd name="T11" fmla="*/ 765041 w 1411605"/>
              <a:gd name="T12" fmla="*/ 2122170 h 2122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1605" h="2122170" stroke="0">
                <a:moveTo>
                  <a:pt x="765041" y="2118426"/>
                </a:moveTo>
                <a:lnTo>
                  <a:pt x="765041" y="2118426"/>
                </a:lnTo>
                <a:cubicBezTo>
                  <a:pt x="745338" y="2120920"/>
                  <a:pt x="725574" y="2122169"/>
                  <a:pt x="705802" y="2122170"/>
                </a:cubicBezTo>
                <a:cubicBezTo>
                  <a:pt x="315997" y="2122170"/>
                  <a:pt x="-1" y="1647106"/>
                  <a:pt x="-1" y="1061085"/>
                </a:cubicBezTo>
                <a:cubicBezTo>
                  <a:pt x="-2" y="1041222"/>
                  <a:pt x="369" y="1021364"/>
                  <a:pt x="1111" y="1001532"/>
                </a:cubicBezTo>
                <a:lnTo>
                  <a:pt x="705803" y="1061085"/>
                </a:lnTo>
                <a:close/>
              </a:path>
              <a:path w="1411605" h="2122170" fill="none">
                <a:moveTo>
                  <a:pt x="765041" y="2118426"/>
                </a:moveTo>
                <a:lnTo>
                  <a:pt x="765041" y="2118426"/>
                </a:lnTo>
                <a:cubicBezTo>
                  <a:pt x="745338" y="2120920"/>
                  <a:pt x="725574" y="2122169"/>
                  <a:pt x="705802" y="2122170"/>
                </a:cubicBezTo>
                <a:cubicBezTo>
                  <a:pt x="315997" y="2122170"/>
                  <a:pt x="-1" y="1647106"/>
                  <a:pt x="-1" y="1061085"/>
                </a:cubicBezTo>
                <a:cubicBezTo>
                  <a:pt x="-2" y="1041222"/>
                  <a:pt x="369" y="1021364"/>
                  <a:pt x="1111" y="1001532"/>
                </a:cubicBezTo>
              </a:path>
            </a:pathLst>
          </a:custGeom>
          <a:noFill/>
          <a:ln w="25400" algn="ctr">
            <a:solidFill>
              <a:srgbClr val="3795D5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sp>
        <p:nvSpPr>
          <p:cNvPr id="79" name="Arc 78"/>
          <p:cNvSpPr>
            <a:spLocks noChangeArrowheads="1"/>
          </p:cNvSpPr>
          <p:nvPr/>
        </p:nvSpPr>
        <p:spPr bwMode="auto">
          <a:xfrm rot="5400000">
            <a:off x="2157413" y="3690937"/>
            <a:ext cx="1714500" cy="1095375"/>
          </a:xfrm>
          <a:custGeom>
            <a:avLst/>
            <a:gdLst>
              <a:gd name="T0" fmla="*/ 840906 w 1714498"/>
              <a:gd name="T1" fmla="*/ 100 h 1095376"/>
              <a:gd name="T2" fmla="*/ 857249 w 1714498"/>
              <a:gd name="T3" fmla="*/ 547688 h 1095376"/>
              <a:gd name="T4" fmla="*/ 1711628 w 1714498"/>
              <a:gd name="T5" fmla="*/ 502906 h 1095376"/>
              <a:gd name="T6" fmla="*/ 11796480 60000 65536"/>
              <a:gd name="T7" fmla="*/ 17694720 60000 65536"/>
              <a:gd name="T8" fmla="*/ 5898240 60000 65536"/>
              <a:gd name="T9" fmla="*/ 840906 w 1714498"/>
              <a:gd name="T10" fmla="*/ 0 h 1095376"/>
              <a:gd name="T11" fmla="*/ 1711628 w 1714498"/>
              <a:gd name="T12" fmla="*/ 502906 h 1095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4498" h="1095376" stroke="0">
                <a:moveTo>
                  <a:pt x="840906" y="100"/>
                </a:moveTo>
                <a:lnTo>
                  <a:pt x="840905" y="99"/>
                </a:lnTo>
                <a:cubicBezTo>
                  <a:pt x="846353" y="33"/>
                  <a:pt x="851800" y="-1"/>
                  <a:pt x="857249" y="0"/>
                </a:cubicBezTo>
                <a:cubicBezTo>
                  <a:pt x="1303517" y="0"/>
                  <a:pt x="1675138" y="218744"/>
                  <a:pt x="1711627" y="502906"/>
                </a:cubicBezTo>
                <a:lnTo>
                  <a:pt x="857249" y="547688"/>
                </a:lnTo>
                <a:close/>
              </a:path>
              <a:path w="1714498" h="1095376" fill="none">
                <a:moveTo>
                  <a:pt x="840906" y="100"/>
                </a:moveTo>
                <a:lnTo>
                  <a:pt x="840905" y="99"/>
                </a:lnTo>
                <a:cubicBezTo>
                  <a:pt x="846353" y="33"/>
                  <a:pt x="851800" y="-1"/>
                  <a:pt x="857249" y="0"/>
                </a:cubicBezTo>
                <a:cubicBezTo>
                  <a:pt x="1303517" y="0"/>
                  <a:pt x="1675138" y="218744"/>
                  <a:pt x="1711627" y="502906"/>
                </a:cubicBezTo>
              </a:path>
            </a:pathLst>
          </a:custGeom>
          <a:noFill/>
          <a:ln w="25400" algn="ctr">
            <a:solidFill>
              <a:srgbClr val="3795D5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sp>
        <p:nvSpPr>
          <p:cNvPr id="81" name="Arc 80"/>
          <p:cNvSpPr>
            <a:spLocks noChangeArrowheads="1"/>
          </p:cNvSpPr>
          <p:nvPr/>
        </p:nvSpPr>
        <p:spPr bwMode="auto">
          <a:xfrm rot="10800000">
            <a:off x="5629275" y="3848100"/>
            <a:ext cx="1600200" cy="1671638"/>
          </a:xfrm>
          <a:custGeom>
            <a:avLst/>
            <a:gdLst>
              <a:gd name="T0" fmla="*/ 775159 w 1600200"/>
              <a:gd name="T1" fmla="*/ 406 h 1672114"/>
              <a:gd name="T2" fmla="*/ 800100 w 1600200"/>
              <a:gd name="T3" fmla="*/ 836057 h 1672114"/>
              <a:gd name="T4" fmla="*/ 1600008 w 1600200"/>
              <a:gd name="T5" fmla="*/ 854385 h 1672114"/>
              <a:gd name="T6" fmla="*/ 11796480 60000 65536"/>
              <a:gd name="T7" fmla="*/ 11796480 60000 65536"/>
              <a:gd name="T8" fmla="*/ 5898240 60000 65536"/>
              <a:gd name="T9" fmla="*/ 775159 w 1600200"/>
              <a:gd name="T10" fmla="*/ 0 h 1672114"/>
              <a:gd name="T11" fmla="*/ 1600200 w 1600200"/>
              <a:gd name="T12" fmla="*/ 854385 h 1672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1672114" stroke="0">
                <a:moveTo>
                  <a:pt x="775159" y="406"/>
                </a:moveTo>
                <a:lnTo>
                  <a:pt x="775159" y="406"/>
                </a:lnTo>
                <a:cubicBezTo>
                  <a:pt x="783470" y="135"/>
                  <a:pt x="791784" y="-1"/>
                  <a:pt x="800100" y="0"/>
                </a:cubicBezTo>
                <a:cubicBezTo>
                  <a:pt x="1241983" y="0"/>
                  <a:pt x="1600200" y="374315"/>
                  <a:pt x="1600200" y="836057"/>
                </a:cubicBezTo>
                <a:cubicBezTo>
                  <a:pt x="1600200" y="842167"/>
                  <a:pt x="1600135" y="848277"/>
                  <a:pt x="1600007" y="854387"/>
                </a:cubicBezTo>
                <a:lnTo>
                  <a:pt x="800100" y="836057"/>
                </a:lnTo>
                <a:close/>
              </a:path>
              <a:path w="1600200" h="1672114" fill="none">
                <a:moveTo>
                  <a:pt x="775159" y="406"/>
                </a:moveTo>
                <a:lnTo>
                  <a:pt x="775159" y="406"/>
                </a:lnTo>
                <a:cubicBezTo>
                  <a:pt x="783470" y="135"/>
                  <a:pt x="791784" y="-1"/>
                  <a:pt x="800100" y="0"/>
                </a:cubicBezTo>
                <a:cubicBezTo>
                  <a:pt x="1241983" y="0"/>
                  <a:pt x="1600200" y="374315"/>
                  <a:pt x="1600200" y="836057"/>
                </a:cubicBezTo>
                <a:cubicBezTo>
                  <a:pt x="1600200" y="842167"/>
                  <a:pt x="1600135" y="848277"/>
                  <a:pt x="1600007" y="854387"/>
                </a:cubicBezTo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387475" y="2933700"/>
            <a:ext cx="1841500" cy="1588"/>
          </a:xfrm>
          <a:prstGeom prst="straightConnector1">
            <a:avLst/>
          </a:prstGeom>
          <a:ln w="25400">
            <a:solidFill>
              <a:srgbClr val="3795D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3419475" y="4652963"/>
            <a:ext cx="1851025" cy="292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Confirmation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859338" y="5013325"/>
            <a:ext cx="1350962" cy="62388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Matching</a:t>
            </a:r>
          </a:p>
        </p:txBody>
      </p: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>
            <a:off x="900113" y="3500438"/>
            <a:ext cx="0" cy="1368425"/>
          </a:xfrm>
          <a:prstGeom prst="straightConnector1">
            <a:avLst/>
          </a:prstGeom>
          <a:noFill/>
          <a:ln w="25400" algn="ctr">
            <a:solidFill>
              <a:srgbClr val="3795D5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Rounded Rectangle 95"/>
          <p:cNvSpPr/>
          <p:nvPr/>
        </p:nvSpPr>
        <p:spPr>
          <a:xfrm>
            <a:off x="1331913" y="2730500"/>
            <a:ext cx="2089150" cy="41433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Mobilisation instruction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979613" y="4365625"/>
            <a:ext cx="1538287" cy="292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Matching</a:t>
            </a:r>
          </a:p>
        </p:txBody>
      </p:sp>
      <p:grpSp>
        <p:nvGrpSpPr>
          <p:cNvPr id="36882" name="Group 86"/>
          <p:cNvGrpSpPr>
            <a:grpSpLocks/>
          </p:cNvGrpSpPr>
          <p:nvPr/>
        </p:nvGrpSpPr>
        <p:grpSpPr bwMode="auto">
          <a:xfrm>
            <a:off x="6453188" y="4899025"/>
            <a:ext cx="2387600" cy="1122363"/>
            <a:chOff x="6453759" y="4791075"/>
            <a:chExt cx="2386584" cy="978408"/>
          </a:xfrm>
        </p:grpSpPr>
        <p:sp>
          <p:nvSpPr>
            <p:cNvPr id="32" name="Rounded Rectangle 31"/>
            <p:cNvSpPr/>
            <p:nvPr/>
          </p:nvSpPr>
          <p:spPr>
            <a:xfrm>
              <a:off x="6453759" y="4791075"/>
              <a:ext cx="2386584" cy="978408"/>
            </a:xfrm>
            <a:prstGeom prst="roundRect">
              <a:avLst/>
            </a:prstGeom>
            <a:solidFill>
              <a:srgbClr val="5BB56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95491" y="4945253"/>
              <a:ext cx="1047750" cy="702310"/>
            </a:xfrm>
            <a:prstGeom prst="round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nl-BE" b="1" i="1" smtClean="0"/>
                <a:t>CSD </a:t>
              </a:r>
              <a:r>
                <a:rPr lang="nl-BE" b="1" i="1" smtClean="0">
                  <a:latin typeface="Bauhaus 93" pitchFamily="82" charset="0"/>
                </a:rPr>
                <a:t>B</a:t>
              </a:r>
            </a:p>
            <a:p>
              <a:pPr>
                <a:defRPr/>
              </a:pPr>
              <a:r>
                <a:rPr lang="nl-BE" sz="800" smtClean="0"/>
                <a:t>Central</a:t>
              </a:r>
            </a:p>
            <a:p>
              <a:pPr>
                <a:defRPr/>
              </a:pPr>
              <a:r>
                <a:rPr lang="nl-BE" sz="800" smtClean="0"/>
                <a:t>Securities</a:t>
              </a:r>
            </a:p>
            <a:p>
              <a:pPr>
                <a:defRPr/>
              </a:pPr>
              <a:r>
                <a:rPr lang="nl-BE" sz="800" smtClean="0"/>
                <a:t>Depository</a:t>
              </a:r>
            </a:p>
          </p:txBody>
        </p:sp>
        <p:pic>
          <p:nvPicPr>
            <p:cNvPr id="36920" name="Picture 4" descr="D:\images\PNG icons\Misc\506500-office-build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599" y="4931283"/>
              <a:ext cx="711708" cy="71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3" name="Group 83"/>
          <p:cNvGrpSpPr>
            <a:grpSpLocks/>
          </p:cNvGrpSpPr>
          <p:nvPr/>
        </p:nvGrpSpPr>
        <p:grpSpPr bwMode="auto">
          <a:xfrm>
            <a:off x="3248025" y="1990725"/>
            <a:ext cx="1209675" cy="2257425"/>
            <a:chOff x="3248025" y="1533525"/>
            <a:chExt cx="1209675" cy="2257425"/>
          </a:xfrm>
        </p:grpSpPr>
        <p:sp>
          <p:nvSpPr>
            <p:cNvPr id="6" name="Rounded Rectangle 5"/>
            <p:cNvSpPr/>
            <p:nvPr/>
          </p:nvSpPr>
          <p:spPr>
            <a:xfrm>
              <a:off x="3248025" y="1533525"/>
              <a:ext cx="1209675" cy="2257425"/>
            </a:xfrm>
            <a:prstGeom prst="roundRect">
              <a:avLst>
                <a:gd name="adj" fmla="val 9244"/>
              </a:avLst>
            </a:prstGeom>
            <a:gradFill>
              <a:gsLst>
                <a:gs pos="0">
                  <a:srgbClr val="3795D5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rgbClr val="7DBAE3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r>
                <a:rPr lang="nl-BE" b="1" i="1" smtClean="0"/>
                <a:t>NCB</a:t>
              </a:r>
            </a:p>
            <a:p>
              <a:pPr algn="ctr">
                <a:defRPr/>
              </a:pPr>
              <a:r>
                <a:rPr lang="nl-BE" sz="1400" b="1" i="1" smtClean="0">
                  <a:latin typeface="Gill Sans MT" pitchFamily="34" charset="0"/>
                </a:rPr>
                <a:t>Country A</a:t>
              </a:r>
              <a:endParaRPr lang="nl-BE" b="1" i="1" smtClean="0">
                <a:latin typeface="Bauhaus 93" pitchFamily="82" charset="0"/>
              </a:endParaRPr>
            </a:p>
          </p:txBody>
        </p:sp>
        <p:pic>
          <p:nvPicPr>
            <p:cNvPr id="36913" name="Picture 5" descr="D:\images\PNG icons\Misc\architecture_25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1192" y="1631823"/>
              <a:ext cx="827786" cy="82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84" name="Group 85"/>
          <p:cNvGrpSpPr>
            <a:grpSpLocks/>
          </p:cNvGrpSpPr>
          <p:nvPr/>
        </p:nvGrpSpPr>
        <p:grpSpPr bwMode="auto">
          <a:xfrm>
            <a:off x="5286375" y="2708275"/>
            <a:ext cx="1209675" cy="1978025"/>
            <a:chOff x="5286375" y="2095500"/>
            <a:chExt cx="1209675" cy="2133600"/>
          </a:xfrm>
        </p:grpSpPr>
        <p:sp>
          <p:nvSpPr>
            <p:cNvPr id="38" name="Rounded Rectangle 37"/>
            <p:cNvSpPr/>
            <p:nvPr/>
          </p:nvSpPr>
          <p:spPr>
            <a:xfrm>
              <a:off x="5286375" y="2095500"/>
              <a:ext cx="1209675" cy="2133600"/>
            </a:xfrm>
            <a:prstGeom prst="roundRect">
              <a:avLst>
                <a:gd name="adj" fmla="val 9244"/>
              </a:avLst>
            </a:prstGeom>
            <a:gradFill>
              <a:gsLst>
                <a:gs pos="0">
                  <a:srgbClr val="3795D5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rgbClr val="7DBAE3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endParaRPr lang="nl-BE" b="1" i="1" smtClean="0"/>
            </a:p>
            <a:p>
              <a:pPr algn="ctr">
                <a:defRPr/>
              </a:pPr>
              <a:r>
                <a:rPr lang="nl-BE" b="1" i="1" smtClean="0"/>
                <a:t>NCB</a:t>
              </a:r>
            </a:p>
            <a:p>
              <a:pPr algn="ctr">
                <a:defRPr/>
              </a:pPr>
              <a:r>
                <a:rPr lang="nl-BE" sz="1400" b="1" i="1" smtClean="0">
                  <a:latin typeface="Gill Sans MT" pitchFamily="34" charset="0"/>
                </a:rPr>
                <a:t>Country B</a:t>
              </a:r>
            </a:p>
          </p:txBody>
        </p:sp>
        <p:pic>
          <p:nvPicPr>
            <p:cNvPr id="36909" name="Picture 5" descr="D:\images\PNG icons\Misc\architecture_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89067" y="2231898"/>
              <a:ext cx="827786" cy="82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Straight Arrow Connector 45"/>
          <p:cNvCxnSpPr/>
          <p:nvPr/>
        </p:nvCxnSpPr>
        <p:spPr>
          <a:xfrm flipV="1">
            <a:off x="1397000" y="2381250"/>
            <a:ext cx="1841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331913" y="2420938"/>
            <a:ext cx="2232025" cy="2159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Mobilisation instruction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619250" y="1700213"/>
            <a:ext cx="1911350" cy="41433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Release of Credit</a:t>
            </a:r>
          </a:p>
        </p:txBody>
      </p:sp>
      <p:cxnSp>
        <p:nvCxnSpPr>
          <p:cNvPr id="53" name="Elbow Connector 52"/>
          <p:cNvCxnSpPr>
            <a:cxnSpLocks noChangeShapeType="1"/>
          </p:cNvCxnSpPr>
          <p:nvPr/>
        </p:nvCxnSpPr>
        <p:spPr bwMode="auto">
          <a:xfrm>
            <a:off x="514350" y="3381375"/>
            <a:ext cx="5929313" cy="2651125"/>
          </a:xfrm>
          <a:prstGeom prst="bentConnector3">
            <a:avLst>
              <a:gd name="adj1" fmla="val -403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ounded Rectangle 57"/>
          <p:cNvSpPr/>
          <p:nvPr/>
        </p:nvSpPr>
        <p:spPr>
          <a:xfrm>
            <a:off x="2484438" y="5661025"/>
            <a:ext cx="4032250" cy="46355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Delivery of collateral instruction</a:t>
            </a:r>
          </a:p>
        </p:txBody>
      </p:sp>
      <p:sp>
        <p:nvSpPr>
          <p:cNvPr id="59" name="Arc 58"/>
          <p:cNvSpPr>
            <a:spLocks noChangeArrowheads="1"/>
          </p:cNvSpPr>
          <p:nvPr/>
        </p:nvSpPr>
        <p:spPr bwMode="auto">
          <a:xfrm rot="10800000">
            <a:off x="5391150" y="3905250"/>
            <a:ext cx="2219325" cy="1828800"/>
          </a:xfrm>
          <a:custGeom>
            <a:avLst/>
            <a:gdLst>
              <a:gd name="T0" fmla="*/ 1123685 w 2219325"/>
              <a:gd name="T1" fmla="*/ 2495447 h 2495547"/>
              <a:gd name="T2" fmla="*/ 1109663 w 2219325"/>
              <a:gd name="T3" fmla="*/ 1247774 h 2495547"/>
              <a:gd name="T4" fmla="*/ 2510 w 2219325"/>
              <a:gd name="T5" fmla="*/ 1163890 h 2495547"/>
              <a:gd name="T6" fmla="*/ 23592960 60000 65536"/>
              <a:gd name="T7" fmla="*/ 11796480 60000 65536"/>
              <a:gd name="T8" fmla="*/ 17694720 60000 65536"/>
              <a:gd name="T9" fmla="*/ 0 w 2219325"/>
              <a:gd name="T10" fmla="*/ 1163890 h 2495547"/>
              <a:gd name="T11" fmla="*/ 1123685 w 2219325"/>
              <a:gd name="T12" fmla="*/ 2495547 h 2495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9325" h="2495547" stroke="0">
                <a:moveTo>
                  <a:pt x="1123685" y="2495447"/>
                </a:moveTo>
                <a:lnTo>
                  <a:pt x="1123685" y="2495447"/>
                </a:lnTo>
                <a:cubicBezTo>
                  <a:pt x="1119011" y="2495513"/>
                  <a:pt x="1114337" y="2495546"/>
                  <a:pt x="1109663" y="2495547"/>
                </a:cubicBezTo>
                <a:cubicBezTo>
                  <a:pt x="496813" y="2495547"/>
                  <a:pt x="0" y="1936899"/>
                  <a:pt x="0" y="1247773"/>
                </a:cubicBezTo>
                <a:cubicBezTo>
                  <a:pt x="-1" y="1219787"/>
                  <a:pt x="837" y="1191810"/>
                  <a:pt x="2510" y="1163889"/>
                </a:cubicBezTo>
                <a:lnTo>
                  <a:pt x="1109663" y="1247774"/>
                </a:lnTo>
                <a:close/>
              </a:path>
              <a:path w="2219325" h="2495547" fill="none">
                <a:moveTo>
                  <a:pt x="1123685" y="2495447"/>
                </a:moveTo>
                <a:lnTo>
                  <a:pt x="1123685" y="2495447"/>
                </a:lnTo>
                <a:cubicBezTo>
                  <a:pt x="1119011" y="2495513"/>
                  <a:pt x="1114337" y="2495546"/>
                  <a:pt x="1109663" y="2495547"/>
                </a:cubicBezTo>
                <a:cubicBezTo>
                  <a:pt x="496813" y="2495547"/>
                  <a:pt x="0" y="1936899"/>
                  <a:pt x="0" y="1247773"/>
                </a:cubicBezTo>
                <a:cubicBezTo>
                  <a:pt x="-1" y="1219787"/>
                  <a:pt x="837" y="1191810"/>
                  <a:pt x="2510" y="1163889"/>
                </a:cubicBezTo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45000" y="3535363"/>
            <a:ext cx="831850" cy="793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356100" y="3573463"/>
            <a:ext cx="1081088" cy="61595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CCBM</a:t>
            </a:r>
          </a:p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message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445000" y="2716213"/>
            <a:ext cx="831850" cy="793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572000" y="2263775"/>
            <a:ext cx="1439863" cy="660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Confirmation</a:t>
            </a:r>
          </a:p>
        </p:txBody>
      </p:sp>
      <p:cxnSp>
        <p:nvCxnSpPr>
          <p:cNvPr id="68" name="Curved Connector 67"/>
          <p:cNvCxnSpPr/>
          <p:nvPr/>
        </p:nvCxnSpPr>
        <p:spPr>
          <a:xfrm rot="10800000">
            <a:off x="1390650" y="1704975"/>
            <a:ext cx="3048000" cy="485775"/>
          </a:xfrm>
          <a:prstGeom prst="curvedConnector3">
            <a:avLst>
              <a:gd name="adj1" fmla="val -70938"/>
            </a:avLst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96" name="Picture 2" descr="D:\images\logos\targ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0294" b="13235"/>
          <a:stretch>
            <a:fillRect/>
          </a:stretch>
        </p:blipFill>
        <p:spPr bwMode="auto">
          <a:xfrm>
            <a:off x="7781925" y="1571625"/>
            <a:ext cx="8620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390650" y="1071563"/>
            <a:ext cx="3036888" cy="1252537"/>
            <a:chOff x="1390651" y="1063452"/>
            <a:chExt cx="3057525" cy="1260649"/>
          </a:xfrm>
        </p:grpSpPr>
        <p:sp>
          <p:nvSpPr>
            <p:cNvPr id="52" name="Rounded Rectangle 51"/>
            <p:cNvSpPr/>
            <p:nvPr/>
          </p:nvSpPr>
          <p:spPr>
            <a:xfrm>
              <a:off x="2079514" y="1063452"/>
              <a:ext cx="1911552" cy="41542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nl-BE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  <a:p>
              <a:pPr>
                <a:defRPr/>
              </a:pPr>
              <a:r>
                <a:rPr lang="nl-BE" sz="140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Release of Credit</a:t>
              </a:r>
            </a:p>
          </p:txBody>
        </p:sp>
        <p:cxnSp>
          <p:nvCxnSpPr>
            <p:cNvPr id="54" name="Curved Connector 53"/>
            <p:cNvCxnSpPr/>
            <p:nvPr/>
          </p:nvCxnSpPr>
          <p:spPr>
            <a:xfrm rot="10800000">
              <a:off x="1390651" y="1514026"/>
              <a:ext cx="3057525" cy="810075"/>
            </a:xfrm>
            <a:prstGeom prst="curvedConnector3">
              <a:avLst>
                <a:gd name="adj1" fmla="val -77726"/>
              </a:avLst>
            </a:prstGeom>
            <a:ln w="25400">
              <a:solidFill>
                <a:srgbClr val="00B0F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971550" y="3757613"/>
            <a:ext cx="1295400" cy="46355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Delivery</a:t>
            </a:r>
          </a:p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of collateral</a:t>
            </a:r>
          </a:p>
          <a:p>
            <a:pPr>
              <a:defRPr/>
            </a:pPr>
            <a:r>
              <a:rPr lang="nl-BE" sz="1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instruction</a:t>
            </a:r>
          </a:p>
        </p:txBody>
      </p:sp>
      <p:grpSp>
        <p:nvGrpSpPr>
          <p:cNvPr id="36899" name="Group 81"/>
          <p:cNvGrpSpPr>
            <a:grpSpLocks/>
          </p:cNvGrpSpPr>
          <p:nvPr/>
        </p:nvGrpSpPr>
        <p:grpSpPr bwMode="auto">
          <a:xfrm>
            <a:off x="193675" y="1433513"/>
            <a:ext cx="1209675" cy="2066925"/>
            <a:chOff x="200025" y="1047750"/>
            <a:chExt cx="1209675" cy="1876425"/>
          </a:xfrm>
        </p:grpSpPr>
        <p:sp>
          <p:nvSpPr>
            <p:cNvPr id="74" name="Rounded Rectangle 73"/>
            <p:cNvSpPr/>
            <p:nvPr/>
          </p:nvSpPr>
          <p:spPr>
            <a:xfrm>
              <a:off x="200025" y="1047750"/>
              <a:ext cx="1209675" cy="1876425"/>
            </a:xfrm>
            <a:prstGeom prst="roundRect">
              <a:avLst>
                <a:gd name="adj" fmla="val 9244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nl-BE" b="1" i="1" smtClean="0"/>
                <a:t>Bank</a:t>
              </a:r>
            </a:p>
            <a:p>
              <a:pPr algn="ctr">
                <a:defRPr/>
              </a:pPr>
              <a:r>
                <a:rPr lang="nl-BE" sz="1400" b="1" i="1" smtClean="0"/>
                <a:t>Country </a:t>
              </a:r>
              <a:r>
                <a:rPr lang="nl-BE" sz="1400" b="1" i="1" smtClean="0">
                  <a:latin typeface="Bauhaus 93" pitchFamily="82" charset="0"/>
                </a:rPr>
                <a:t>A</a:t>
              </a:r>
            </a:p>
            <a:p>
              <a:pPr algn="ctr">
                <a:defRPr/>
              </a:pPr>
              <a:endParaRPr lang="nl-BE" sz="1400" b="1" i="1" smtClean="0">
                <a:latin typeface="Bauhaus 93" pitchFamily="82" charset="0"/>
              </a:endParaRPr>
            </a:p>
            <a:p>
              <a:pPr algn="ctr">
                <a:defRPr/>
              </a:pPr>
              <a:endParaRPr lang="nl-BE" b="1" i="1" smtClean="0">
                <a:latin typeface="Bauhaus 93" pitchFamily="82" charset="0"/>
              </a:endParaRPr>
            </a:p>
            <a:p>
              <a:pPr algn="ctr">
                <a:defRPr/>
              </a:pPr>
              <a:endParaRPr lang="nl-BE" b="1" i="1" smtClean="0">
                <a:latin typeface="Bauhaus 93" pitchFamily="82" charset="0"/>
              </a:endParaRPr>
            </a:p>
          </p:txBody>
        </p:sp>
        <p:pic>
          <p:nvPicPr>
            <p:cNvPr id="36903" name="Picture 5" descr="D:\images\New Folder\my_computer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96" y="1856048"/>
              <a:ext cx="838201" cy="83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5" grpId="0"/>
      <p:bldP spid="89" grpId="0"/>
      <p:bldP spid="96" grpId="0"/>
      <p:bldP spid="69" grpId="0"/>
      <p:bldP spid="47" grpId="0"/>
      <p:bldP spid="49" grpId="0"/>
      <p:bldP spid="58" grpId="0"/>
      <p:bldP spid="61" grpId="0"/>
      <p:bldP spid="65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20037" cy="981075"/>
          </a:xfrm>
        </p:spPr>
        <p:txBody>
          <a:bodyPr/>
          <a:lstStyle/>
          <a:p>
            <a:pPr algn="l"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/>
              <a:t>D</a:t>
            </a:r>
            <a:r>
              <a:rPr lang="en-GB" dirty="0" smtClean="0"/>
              <a:t>evelopment</a:t>
            </a:r>
            <a:r>
              <a:rPr lang="en-GB" dirty="0"/>
              <a:t>: </a:t>
            </a:r>
            <a:r>
              <a:rPr lang="en-GB" dirty="0" err="1"/>
              <a:t>Triparty</a:t>
            </a:r>
            <a:r>
              <a:rPr lang="en-GB" dirty="0"/>
              <a:t> Collateral Management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1268760"/>
            <a:ext cx="8208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87338">
              <a:buClr>
                <a:srgbClr val="777777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  <a:latin typeface="Gill Sans MT" pitchFamily="34" charset="0"/>
              </a:rPr>
              <a:t>Third party (e.g. (I)CSD) acts as an agent for the taker (Eurosystem) </a:t>
            </a:r>
          </a:p>
          <a:p>
            <a:pPr indent="287338">
              <a:buClr>
                <a:srgbClr val="777777"/>
              </a:buClr>
              <a:buSzPct val="75000"/>
            </a:pPr>
            <a:r>
              <a:rPr lang="en-GB" sz="2000" dirty="0">
                <a:solidFill>
                  <a:srgbClr val="003399"/>
                </a:solidFill>
                <a:latin typeface="Gill Sans MT" pitchFamily="34" charset="0"/>
              </a:rPr>
              <a:t>and provider (counterparty) of the collateral. </a:t>
            </a:r>
          </a:p>
          <a:p>
            <a:pPr indent="287338"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en-GB" sz="2000" dirty="0">
                <a:solidFill>
                  <a:srgbClr val="003399"/>
                </a:solidFill>
                <a:latin typeface="Gill Sans MT" pitchFamily="34" charset="0"/>
              </a:rPr>
              <a:t>Taker and provider enter into an agreement with </a:t>
            </a:r>
            <a:r>
              <a:rPr lang="en-GB" sz="2000" dirty="0" err="1">
                <a:solidFill>
                  <a:srgbClr val="003399"/>
                </a:solidFill>
                <a:latin typeface="Gill Sans MT" pitchFamily="34" charset="0"/>
              </a:rPr>
              <a:t>triparty</a:t>
            </a:r>
            <a:r>
              <a:rPr lang="en-GB" sz="2000" dirty="0">
                <a:solidFill>
                  <a:srgbClr val="003399"/>
                </a:solidFill>
                <a:latin typeface="Gill Sans MT" pitchFamily="34" charset="0"/>
              </a:rPr>
              <a:t> agent on  </a:t>
            </a:r>
          </a:p>
          <a:p>
            <a:pPr indent="287338"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en-GB" sz="2000" dirty="0">
                <a:solidFill>
                  <a:srgbClr val="003399"/>
                </a:solidFill>
                <a:latin typeface="Gill Sans MT" pitchFamily="34" charset="0"/>
              </a:rPr>
              <a:t> the level of outsourcing</a:t>
            </a:r>
            <a:r>
              <a:rPr lang="en-GB" sz="2000" dirty="0">
                <a:solidFill>
                  <a:srgbClr val="777777"/>
                </a:solidFill>
                <a:latin typeface="Gill Sans MT" pitchFamily="34" charset="0"/>
              </a:rPr>
              <a:t>.</a:t>
            </a:r>
          </a:p>
          <a:p>
            <a:pPr indent="287338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GB" sz="2000" dirty="0">
              <a:solidFill>
                <a:srgbClr val="777777"/>
              </a:solidFill>
              <a:latin typeface="Gill Sans MT" pitchFamily="34" charset="0"/>
            </a:endParaRPr>
          </a:p>
        </p:txBody>
      </p:sp>
      <p:grpSp>
        <p:nvGrpSpPr>
          <p:cNvPr id="37892" name="Group 4"/>
          <p:cNvGrpSpPr>
            <a:grpSpLocks noChangeAspect="1"/>
          </p:cNvGrpSpPr>
          <p:nvPr/>
        </p:nvGrpSpPr>
        <p:grpSpPr bwMode="auto">
          <a:xfrm>
            <a:off x="1908175" y="2636838"/>
            <a:ext cx="4637088" cy="5273675"/>
            <a:chOff x="3286" y="709"/>
            <a:chExt cx="2044" cy="2097"/>
          </a:xfrm>
        </p:grpSpPr>
        <p:sp>
          <p:nvSpPr>
            <p:cNvPr id="37894" name="AutoShape 5"/>
            <p:cNvSpPr>
              <a:spLocks noChangeAspect="1" noChangeArrowheads="1" noTextEdit="1"/>
            </p:cNvSpPr>
            <p:nvPr/>
          </p:nvSpPr>
          <p:spPr bwMode="auto">
            <a:xfrm>
              <a:off x="3288" y="709"/>
              <a:ext cx="2041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3286" y="2074"/>
              <a:ext cx="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3315" y="736"/>
              <a:ext cx="2015" cy="13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378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805"/>
              <a:ext cx="128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9"/>
            <p:cNvSpPr>
              <a:spLocks noChangeArrowheads="1"/>
            </p:cNvSpPr>
            <p:nvPr/>
          </p:nvSpPr>
          <p:spPr bwMode="auto">
            <a:xfrm>
              <a:off x="3315" y="736"/>
              <a:ext cx="2015" cy="13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9" name="Rectangle 10"/>
            <p:cNvSpPr>
              <a:spLocks noChangeArrowheads="1"/>
            </p:cNvSpPr>
            <p:nvPr/>
          </p:nvSpPr>
          <p:spPr bwMode="auto">
            <a:xfrm>
              <a:off x="3290" y="710"/>
              <a:ext cx="2016" cy="1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3290" y="710"/>
              <a:ext cx="2016" cy="1334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4643" y="1307"/>
              <a:ext cx="527" cy="5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3790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1258"/>
              <a:ext cx="48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4643" y="1307"/>
              <a:ext cx="527" cy="5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4619" y="1281"/>
              <a:ext cx="527" cy="50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4619" y="1281"/>
              <a:ext cx="527" cy="50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422" y="1529"/>
              <a:ext cx="30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counterparty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383" y="1379"/>
              <a:ext cx="482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8" name="Freeform 19"/>
            <p:cNvSpPr>
              <a:spLocks/>
            </p:cNvSpPr>
            <p:nvPr/>
          </p:nvSpPr>
          <p:spPr bwMode="auto">
            <a:xfrm>
              <a:off x="3383" y="1379"/>
              <a:ext cx="481" cy="381"/>
            </a:xfrm>
            <a:custGeom>
              <a:avLst/>
              <a:gdLst>
                <a:gd name="T0" fmla="*/ 216 w 481"/>
                <a:gd name="T1" fmla="*/ 0 h 381"/>
                <a:gd name="T2" fmla="*/ 181 w 481"/>
                <a:gd name="T3" fmla="*/ 6 h 381"/>
                <a:gd name="T4" fmla="*/ 147 w 481"/>
                <a:gd name="T5" fmla="*/ 15 h 381"/>
                <a:gd name="T6" fmla="*/ 116 w 481"/>
                <a:gd name="T7" fmla="*/ 28 h 381"/>
                <a:gd name="T8" fmla="*/ 88 w 481"/>
                <a:gd name="T9" fmla="*/ 43 h 381"/>
                <a:gd name="T10" fmla="*/ 63 w 481"/>
                <a:gd name="T11" fmla="*/ 62 h 381"/>
                <a:gd name="T12" fmla="*/ 41 w 481"/>
                <a:gd name="T13" fmla="*/ 84 h 381"/>
                <a:gd name="T14" fmla="*/ 27 w 481"/>
                <a:gd name="T15" fmla="*/ 103 h 381"/>
                <a:gd name="T16" fmla="*/ 20 w 481"/>
                <a:gd name="T17" fmla="*/ 116 h 381"/>
                <a:gd name="T18" fmla="*/ 13 w 481"/>
                <a:gd name="T19" fmla="*/ 129 h 381"/>
                <a:gd name="T20" fmla="*/ 8 w 481"/>
                <a:gd name="T21" fmla="*/ 143 h 381"/>
                <a:gd name="T22" fmla="*/ 5 w 481"/>
                <a:gd name="T23" fmla="*/ 156 h 381"/>
                <a:gd name="T24" fmla="*/ 2 w 481"/>
                <a:gd name="T25" fmla="*/ 171 h 381"/>
                <a:gd name="T26" fmla="*/ 0 w 481"/>
                <a:gd name="T27" fmla="*/ 186 h 381"/>
                <a:gd name="T28" fmla="*/ 0 w 481"/>
                <a:gd name="T29" fmla="*/ 200 h 381"/>
                <a:gd name="T30" fmla="*/ 3 w 481"/>
                <a:gd name="T31" fmla="*/ 214 h 381"/>
                <a:gd name="T32" fmla="*/ 5 w 481"/>
                <a:gd name="T33" fmla="*/ 229 h 381"/>
                <a:gd name="T34" fmla="*/ 10 w 481"/>
                <a:gd name="T35" fmla="*/ 243 h 381"/>
                <a:gd name="T36" fmla="*/ 15 w 481"/>
                <a:gd name="T37" fmla="*/ 256 h 381"/>
                <a:gd name="T38" fmla="*/ 22 w 481"/>
                <a:gd name="T39" fmla="*/ 269 h 381"/>
                <a:gd name="T40" fmla="*/ 30 w 481"/>
                <a:gd name="T41" fmla="*/ 282 h 381"/>
                <a:gd name="T42" fmla="*/ 48 w 481"/>
                <a:gd name="T43" fmla="*/ 304 h 381"/>
                <a:gd name="T44" fmla="*/ 71 w 481"/>
                <a:gd name="T45" fmla="*/ 326 h 381"/>
                <a:gd name="T46" fmla="*/ 97 w 481"/>
                <a:gd name="T47" fmla="*/ 343 h 381"/>
                <a:gd name="T48" fmla="*/ 127 w 481"/>
                <a:gd name="T49" fmla="*/ 359 h 381"/>
                <a:gd name="T50" fmla="*/ 158 w 481"/>
                <a:gd name="T51" fmla="*/ 369 h 381"/>
                <a:gd name="T52" fmla="*/ 193 w 481"/>
                <a:gd name="T53" fmla="*/ 378 h 381"/>
                <a:gd name="T54" fmla="*/ 229 w 481"/>
                <a:gd name="T55" fmla="*/ 381 h 381"/>
                <a:gd name="T56" fmla="*/ 265 w 481"/>
                <a:gd name="T57" fmla="*/ 380 h 381"/>
                <a:gd name="T58" fmla="*/ 302 w 481"/>
                <a:gd name="T59" fmla="*/ 375 h 381"/>
                <a:gd name="T60" fmla="*/ 335 w 481"/>
                <a:gd name="T61" fmla="*/ 367 h 381"/>
                <a:gd name="T62" fmla="*/ 365 w 481"/>
                <a:gd name="T63" fmla="*/ 354 h 381"/>
                <a:gd name="T64" fmla="*/ 394 w 481"/>
                <a:gd name="T65" fmla="*/ 337 h 381"/>
                <a:gd name="T66" fmla="*/ 419 w 481"/>
                <a:gd name="T67" fmla="*/ 318 h 381"/>
                <a:gd name="T68" fmla="*/ 440 w 481"/>
                <a:gd name="T69" fmla="*/ 297 h 381"/>
                <a:gd name="T70" fmla="*/ 455 w 481"/>
                <a:gd name="T71" fmla="*/ 277 h 381"/>
                <a:gd name="T72" fmla="*/ 463 w 481"/>
                <a:gd name="T73" fmla="*/ 264 h 381"/>
                <a:gd name="T74" fmla="*/ 469 w 481"/>
                <a:gd name="T75" fmla="*/ 251 h 381"/>
                <a:gd name="T76" fmla="*/ 474 w 481"/>
                <a:gd name="T77" fmla="*/ 238 h 381"/>
                <a:gd name="T78" fmla="*/ 478 w 481"/>
                <a:gd name="T79" fmla="*/ 224 h 381"/>
                <a:gd name="T80" fmla="*/ 480 w 481"/>
                <a:gd name="T81" fmla="*/ 210 h 381"/>
                <a:gd name="T82" fmla="*/ 481 w 481"/>
                <a:gd name="T83" fmla="*/ 195 h 381"/>
                <a:gd name="T84" fmla="*/ 481 w 481"/>
                <a:gd name="T85" fmla="*/ 181 h 381"/>
                <a:gd name="T86" fmla="*/ 479 w 481"/>
                <a:gd name="T87" fmla="*/ 166 h 381"/>
                <a:gd name="T88" fmla="*/ 477 w 481"/>
                <a:gd name="T89" fmla="*/ 152 h 381"/>
                <a:gd name="T90" fmla="*/ 473 w 481"/>
                <a:gd name="T91" fmla="*/ 139 h 381"/>
                <a:gd name="T92" fmla="*/ 466 w 481"/>
                <a:gd name="T93" fmla="*/ 125 h 381"/>
                <a:gd name="T94" fmla="*/ 461 w 481"/>
                <a:gd name="T95" fmla="*/ 113 h 381"/>
                <a:gd name="T96" fmla="*/ 453 w 481"/>
                <a:gd name="T97" fmla="*/ 100 h 381"/>
                <a:gd name="T98" fmla="*/ 433 w 481"/>
                <a:gd name="T99" fmla="*/ 76 h 381"/>
                <a:gd name="T100" fmla="*/ 411 w 481"/>
                <a:gd name="T101" fmla="*/ 56 h 381"/>
                <a:gd name="T102" fmla="*/ 385 w 481"/>
                <a:gd name="T103" fmla="*/ 38 h 381"/>
                <a:gd name="T104" fmla="*/ 356 w 481"/>
                <a:gd name="T105" fmla="*/ 23 h 381"/>
                <a:gd name="T106" fmla="*/ 324 w 481"/>
                <a:gd name="T107" fmla="*/ 11 h 381"/>
                <a:gd name="T108" fmla="*/ 289 w 481"/>
                <a:gd name="T109" fmla="*/ 4 h 381"/>
                <a:gd name="T110" fmla="*/ 254 w 481"/>
                <a:gd name="T111" fmla="*/ 0 h 3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1" h="381">
                  <a:moveTo>
                    <a:pt x="241" y="0"/>
                  </a:moveTo>
                  <a:lnTo>
                    <a:pt x="229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1" y="6"/>
                  </a:lnTo>
                  <a:lnTo>
                    <a:pt x="170" y="9"/>
                  </a:lnTo>
                  <a:lnTo>
                    <a:pt x="158" y="11"/>
                  </a:lnTo>
                  <a:lnTo>
                    <a:pt x="147" y="15"/>
                  </a:lnTo>
                  <a:lnTo>
                    <a:pt x="137" y="18"/>
                  </a:lnTo>
                  <a:lnTo>
                    <a:pt x="127" y="23"/>
                  </a:lnTo>
                  <a:lnTo>
                    <a:pt x="116" y="28"/>
                  </a:lnTo>
                  <a:lnTo>
                    <a:pt x="107" y="32"/>
                  </a:lnTo>
                  <a:lnTo>
                    <a:pt x="97" y="38"/>
                  </a:lnTo>
                  <a:lnTo>
                    <a:pt x="88" y="43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3" y="62"/>
                  </a:lnTo>
                  <a:lnTo>
                    <a:pt x="55" y="69"/>
                  </a:lnTo>
                  <a:lnTo>
                    <a:pt x="48" y="76"/>
                  </a:lnTo>
                  <a:lnTo>
                    <a:pt x="41" y="84"/>
                  </a:lnTo>
                  <a:lnTo>
                    <a:pt x="36" y="91"/>
                  </a:lnTo>
                  <a:lnTo>
                    <a:pt x="30" y="100"/>
                  </a:lnTo>
                  <a:lnTo>
                    <a:pt x="27" y="103"/>
                  </a:lnTo>
                  <a:lnTo>
                    <a:pt x="24" y="108"/>
                  </a:lnTo>
                  <a:lnTo>
                    <a:pt x="22" y="113"/>
                  </a:lnTo>
                  <a:lnTo>
                    <a:pt x="20" y="116"/>
                  </a:lnTo>
                  <a:lnTo>
                    <a:pt x="18" y="121"/>
                  </a:lnTo>
                  <a:lnTo>
                    <a:pt x="15" y="125"/>
                  </a:lnTo>
                  <a:lnTo>
                    <a:pt x="13" y="129"/>
                  </a:lnTo>
                  <a:lnTo>
                    <a:pt x="12" y="134"/>
                  </a:lnTo>
                  <a:lnTo>
                    <a:pt x="10" y="139"/>
                  </a:lnTo>
                  <a:lnTo>
                    <a:pt x="8" y="143"/>
                  </a:lnTo>
                  <a:lnTo>
                    <a:pt x="6" y="148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3" y="161"/>
                  </a:lnTo>
                  <a:lnTo>
                    <a:pt x="3" y="166"/>
                  </a:lnTo>
                  <a:lnTo>
                    <a:pt x="2" y="171"/>
                  </a:lnTo>
                  <a:lnTo>
                    <a:pt x="2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2" y="205"/>
                  </a:lnTo>
                  <a:lnTo>
                    <a:pt x="2" y="210"/>
                  </a:lnTo>
                  <a:lnTo>
                    <a:pt x="3" y="214"/>
                  </a:lnTo>
                  <a:lnTo>
                    <a:pt x="3" y="220"/>
                  </a:lnTo>
                  <a:lnTo>
                    <a:pt x="5" y="224"/>
                  </a:lnTo>
                  <a:lnTo>
                    <a:pt x="5" y="229"/>
                  </a:lnTo>
                  <a:lnTo>
                    <a:pt x="6" y="233"/>
                  </a:lnTo>
                  <a:lnTo>
                    <a:pt x="8" y="238"/>
                  </a:lnTo>
                  <a:lnTo>
                    <a:pt x="10" y="243"/>
                  </a:lnTo>
                  <a:lnTo>
                    <a:pt x="12" y="248"/>
                  </a:lnTo>
                  <a:lnTo>
                    <a:pt x="13" y="251"/>
                  </a:lnTo>
                  <a:lnTo>
                    <a:pt x="15" y="256"/>
                  </a:lnTo>
                  <a:lnTo>
                    <a:pt x="18" y="261"/>
                  </a:lnTo>
                  <a:lnTo>
                    <a:pt x="20" y="264"/>
                  </a:lnTo>
                  <a:lnTo>
                    <a:pt x="22" y="269"/>
                  </a:lnTo>
                  <a:lnTo>
                    <a:pt x="24" y="274"/>
                  </a:lnTo>
                  <a:lnTo>
                    <a:pt x="27" y="277"/>
                  </a:lnTo>
                  <a:lnTo>
                    <a:pt x="30" y="282"/>
                  </a:lnTo>
                  <a:lnTo>
                    <a:pt x="36" y="289"/>
                  </a:lnTo>
                  <a:lnTo>
                    <a:pt x="41" y="297"/>
                  </a:lnTo>
                  <a:lnTo>
                    <a:pt x="48" y="304"/>
                  </a:lnTo>
                  <a:lnTo>
                    <a:pt x="55" y="313"/>
                  </a:lnTo>
                  <a:lnTo>
                    <a:pt x="63" y="318"/>
                  </a:lnTo>
                  <a:lnTo>
                    <a:pt x="71" y="326"/>
                  </a:lnTo>
                  <a:lnTo>
                    <a:pt x="79" y="331"/>
                  </a:lnTo>
                  <a:lnTo>
                    <a:pt x="88" y="337"/>
                  </a:lnTo>
                  <a:lnTo>
                    <a:pt x="97" y="343"/>
                  </a:lnTo>
                  <a:lnTo>
                    <a:pt x="107" y="349"/>
                  </a:lnTo>
                  <a:lnTo>
                    <a:pt x="116" y="354"/>
                  </a:lnTo>
                  <a:lnTo>
                    <a:pt x="127" y="359"/>
                  </a:lnTo>
                  <a:lnTo>
                    <a:pt x="137" y="362"/>
                  </a:lnTo>
                  <a:lnTo>
                    <a:pt x="147" y="366"/>
                  </a:lnTo>
                  <a:lnTo>
                    <a:pt x="158" y="369"/>
                  </a:lnTo>
                  <a:lnTo>
                    <a:pt x="170" y="373"/>
                  </a:lnTo>
                  <a:lnTo>
                    <a:pt x="181" y="375"/>
                  </a:lnTo>
                  <a:lnTo>
                    <a:pt x="193" y="378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9" y="381"/>
                  </a:lnTo>
                  <a:lnTo>
                    <a:pt x="241" y="381"/>
                  </a:lnTo>
                  <a:lnTo>
                    <a:pt x="254" y="381"/>
                  </a:lnTo>
                  <a:lnTo>
                    <a:pt x="265" y="380"/>
                  </a:lnTo>
                  <a:lnTo>
                    <a:pt x="278" y="379"/>
                  </a:lnTo>
                  <a:lnTo>
                    <a:pt x="289" y="378"/>
                  </a:lnTo>
                  <a:lnTo>
                    <a:pt x="302" y="375"/>
                  </a:lnTo>
                  <a:lnTo>
                    <a:pt x="313" y="373"/>
                  </a:lnTo>
                  <a:lnTo>
                    <a:pt x="324" y="369"/>
                  </a:lnTo>
                  <a:lnTo>
                    <a:pt x="335" y="367"/>
                  </a:lnTo>
                  <a:lnTo>
                    <a:pt x="345" y="362"/>
                  </a:lnTo>
                  <a:lnTo>
                    <a:pt x="356" y="359"/>
                  </a:lnTo>
                  <a:lnTo>
                    <a:pt x="365" y="354"/>
                  </a:lnTo>
                  <a:lnTo>
                    <a:pt x="375" y="349"/>
                  </a:lnTo>
                  <a:lnTo>
                    <a:pt x="385" y="343"/>
                  </a:lnTo>
                  <a:lnTo>
                    <a:pt x="394" y="337"/>
                  </a:lnTo>
                  <a:lnTo>
                    <a:pt x="403" y="331"/>
                  </a:lnTo>
                  <a:lnTo>
                    <a:pt x="411" y="326"/>
                  </a:lnTo>
                  <a:lnTo>
                    <a:pt x="419" y="318"/>
                  </a:lnTo>
                  <a:lnTo>
                    <a:pt x="427" y="313"/>
                  </a:lnTo>
                  <a:lnTo>
                    <a:pt x="433" y="304"/>
                  </a:lnTo>
                  <a:lnTo>
                    <a:pt x="440" y="297"/>
                  </a:lnTo>
                  <a:lnTo>
                    <a:pt x="447" y="289"/>
                  </a:lnTo>
                  <a:lnTo>
                    <a:pt x="453" y="282"/>
                  </a:lnTo>
                  <a:lnTo>
                    <a:pt x="455" y="277"/>
                  </a:lnTo>
                  <a:lnTo>
                    <a:pt x="457" y="274"/>
                  </a:lnTo>
                  <a:lnTo>
                    <a:pt x="461" y="269"/>
                  </a:lnTo>
                  <a:lnTo>
                    <a:pt x="463" y="264"/>
                  </a:lnTo>
                  <a:lnTo>
                    <a:pt x="465" y="261"/>
                  </a:lnTo>
                  <a:lnTo>
                    <a:pt x="466" y="256"/>
                  </a:lnTo>
                  <a:lnTo>
                    <a:pt x="469" y="251"/>
                  </a:lnTo>
                  <a:lnTo>
                    <a:pt x="471" y="248"/>
                  </a:lnTo>
                  <a:lnTo>
                    <a:pt x="473" y="243"/>
                  </a:lnTo>
                  <a:lnTo>
                    <a:pt x="474" y="238"/>
                  </a:lnTo>
                  <a:lnTo>
                    <a:pt x="475" y="233"/>
                  </a:lnTo>
                  <a:lnTo>
                    <a:pt x="477" y="229"/>
                  </a:lnTo>
                  <a:lnTo>
                    <a:pt x="478" y="224"/>
                  </a:lnTo>
                  <a:lnTo>
                    <a:pt x="479" y="220"/>
                  </a:lnTo>
                  <a:lnTo>
                    <a:pt x="479" y="214"/>
                  </a:lnTo>
                  <a:lnTo>
                    <a:pt x="480" y="210"/>
                  </a:lnTo>
                  <a:lnTo>
                    <a:pt x="481" y="205"/>
                  </a:lnTo>
                  <a:lnTo>
                    <a:pt x="481" y="200"/>
                  </a:lnTo>
                  <a:lnTo>
                    <a:pt x="481" y="195"/>
                  </a:lnTo>
                  <a:lnTo>
                    <a:pt x="481" y="191"/>
                  </a:lnTo>
                  <a:lnTo>
                    <a:pt x="481" y="186"/>
                  </a:lnTo>
                  <a:lnTo>
                    <a:pt x="481" y="181"/>
                  </a:lnTo>
                  <a:lnTo>
                    <a:pt x="481" y="175"/>
                  </a:lnTo>
                  <a:lnTo>
                    <a:pt x="480" y="171"/>
                  </a:lnTo>
                  <a:lnTo>
                    <a:pt x="479" y="166"/>
                  </a:lnTo>
                  <a:lnTo>
                    <a:pt x="479" y="161"/>
                  </a:lnTo>
                  <a:lnTo>
                    <a:pt x="478" y="156"/>
                  </a:lnTo>
                  <a:lnTo>
                    <a:pt x="477" y="152"/>
                  </a:lnTo>
                  <a:lnTo>
                    <a:pt x="475" y="148"/>
                  </a:lnTo>
                  <a:lnTo>
                    <a:pt x="474" y="143"/>
                  </a:lnTo>
                  <a:lnTo>
                    <a:pt x="473" y="139"/>
                  </a:lnTo>
                  <a:lnTo>
                    <a:pt x="471" y="134"/>
                  </a:lnTo>
                  <a:lnTo>
                    <a:pt x="469" y="129"/>
                  </a:lnTo>
                  <a:lnTo>
                    <a:pt x="466" y="125"/>
                  </a:lnTo>
                  <a:lnTo>
                    <a:pt x="465" y="121"/>
                  </a:lnTo>
                  <a:lnTo>
                    <a:pt x="463" y="116"/>
                  </a:lnTo>
                  <a:lnTo>
                    <a:pt x="461" y="113"/>
                  </a:lnTo>
                  <a:lnTo>
                    <a:pt x="457" y="108"/>
                  </a:lnTo>
                  <a:lnTo>
                    <a:pt x="455" y="103"/>
                  </a:lnTo>
                  <a:lnTo>
                    <a:pt x="453" y="100"/>
                  </a:lnTo>
                  <a:lnTo>
                    <a:pt x="447" y="91"/>
                  </a:lnTo>
                  <a:lnTo>
                    <a:pt x="440" y="84"/>
                  </a:lnTo>
                  <a:lnTo>
                    <a:pt x="433" y="76"/>
                  </a:lnTo>
                  <a:lnTo>
                    <a:pt x="427" y="69"/>
                  </a:lnTo>
                  <a:lnTo>
                    <a:pt x="419" y="62"/>
                  </a:lnTo>
                  <a:lnTo>
                    <a:pt x="411" y="56"/>
                  </a:lnTo>
                  <a:lnTo>
                    <a:pt x="403" y="49"/>
                  </a:lnTo>
                  <a:lnTo>
                    <a:pt x="394" y="43"/>
                  </a:lnTo>
                  <a:lnTo>
                    <a:pt x="385" y="38"/>
                  </a:lnTo>
                  <a:lnTo>
                    <a:pt x="375" y="32"/>
                  </a:lnTo>
                  <a:lnTo>
                    <a:pt x="365" y="28"/>
                  </a:lnTo>
                  <a:lnTo>
                    <a:pt x="356" y="23"/>
                  </a:lnTo>
                  <a:lnTo>
                    <a:pt x="345" y="18"/>
                  </a:lnTo>
                  <a:lnTo>
                    <a:pt x="335" y="15"/>
                  </a:lnTo>
                  <a:lnTo>
                    <a:pt x="324" y="11"/>
                  </a:lnTo>
                  <a:lnTo>
                    <a:pt x="313" y="9"/>
                  </a:lnTo>
                  <a:lnTo>
                    <a:pt x="302" y="6"/>
                  </a:lnTo>
                  <a:lnTo>
                    <a:pt x="289" y="4"/>
                  </a:lnTo>
                  <a:lnTo>
                    <a:pt x="278" y="2"/>
                  </a:lnTo>
                  <a:lnTo>
                    <a:pt x="265" y="0"/>
                  </a:lnTo>
                  <a:lnTo>
                    <a:pt x="254" y="0"/>
                  </a:lnTo>
                  <a:lnTo>
                    <a:pt x="241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383" y="1379"/>
              <a:ext cx="482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0" name="Freeform 21"/>
            <p:cNvSpPr>
              <a:spLocks/>
            </p:cNvSpPr>
            <p:nvPr/>
          </p:nvSpPr>
          <p:spPr bwMode="auto">
            <a:xfrm>
              <a:off x="3360" y="1353"/>
              <a:ext cx="480" cy="382"/>
            </a:xfrm>
            <a:custGeom>
              <a:avLst/>
              <a:gdLst>
                <a:gd name="T0" fmla="*/ 216 w 480"/>
                <a:gd name="T1" fmla="*/ 2 h 382"/>
                <a:gd name="T2" fmla="*/ 179 w 480"/>
                <a:gd name="T3" fmla="*/ 6 h 382"/>
                <a:gd name="T4" fmla="*/ 146 w 480"/>
                <a:gd name="T5" fmla="*/ 16 h 382"/>
                <a:gd name="T6" fmla="*/ 116 w 480"/>
                <a:gd name="T7" fmla="*/ 29 h 382"/>
                <a:gd name="T8" fmla="*/ 87 w 480"/>
                <a:gd name="T9" fmla="*/ 44 h 382"/>
                <a:gd name="T10" fmla="*/ 62 w 480"/>
                <a:gd name="T11" fmla="*/ 63 h 382"/>
                <a:gd name="T12" fmla="*/ 41 w 480"/>
                <a:gd name="T13" fmla="*/ 86 h 382"/>
                <a:gd name="T14" fmla="*/ 26 w 480"/>
                <a:gd name="T15" fmla="*/ 104 h 382"/>
                <a:gd name="T16" fmla="*/ 18 w 480"/>
                <a:gd name="T17" fmla="*/ 117 h 382"/>
                <a:gd name="T18" fmla="*/ 12 w 480"/>
                <a:gd name="T19" fmla="*/ 130 h 382"/>
                <a:gd name="T20" fmla="*/ 6 w 480"/>
                <a:gd name="T21" fmla="*/ 143 h 382"/>
                <a:gd name="T22" fmla="*/ 3 w 480"/>
                <a:gd name="T23" fmla="*/ 158 h 382"/>
                <a:gd name="T24" fmla="*/ 1 w 480"/>
                <a:gd name="T25" fmla="*/ 172 h 382"/>
                <a:gd name="T26" fmla="*/ 0 w 480"/>
                <a:gd name="T27" fmla="*/ 186 h 382"/>
                <a:gd name="T28" fmla="*/ 0 w 480"/>
                <a:gd name="T29" fmla="*/ 201 h 382"/>
                <a:gd name="T30" fmla="*/ 2 w 480"/>
                <a:gd name="T31" fmla="*/ 216 h 382"/>
                <a:gd name="T32" fmla="*/ 4 w 480"/>
                <a:gd name="T33" fmla="*/ 230 h 382"/>
                <a:gd name="T34" fmla="*/ 9 w 480"/>
                <a:gd name="T35" fmla="*/ 244 h 382"/>
                <a:gd name="T36" fmla="*/ 14 w 480"/>
                <a:gd name="T37" fmla="*/ 257 h 382"/>
                <a:gd name="T38" fmla="*/ 21 w 480"/>
                <a:gd name="T39" fmla="*/ 270 h 382"/>
                <a:gd name="T40" fmla="*/ 28 w 480"/>
                <a:gd name="T41" fmla="*/ 282 h 382"/>
                <a:gd name="T42" fmla="*/ 47 w 480"/>
                <a:gd name="T43" fmla="*/ 305 h 382"/>
                <a:gd name="T44" fmla="*/ 70 w 480"/>
                <a:gd name="T45" fmla="*/ 327 h 382"/>
                <a:gd name="T46" fmla="*/ 96 w 480"/>
                <a:gd name="T47" fmla="*/ 344 h 382"/>
                <a:gd name="T48" fmla="*/ 125 w 480"/>
                <a:gd name="T49" fmla="*/ 359 h 382"/>
                <a:gd name="T50" fmla="*/ 156 w 480"/>
                <a:gd name="T51" fmla="*/ 370 h 382"/>
                <a:gd name="T52" fmla="*/ 192 w 480"/>
                <a:gd name="T53" fmla="*/ 378 h 382"/>
                <a:gd name="T54" fmla="*/ 228 w 480"/>
                <a:gd name="T55" fmla="*/ 382 h 382"/>
                <a:gd name="T56" fmla="*/ 264 w 480"/>
                <a:gd name="T57" fmla="*/ 381 h 382"/>
                <a:gd name="T58" fmla="*/ 300 w 480"/>
                <a:gd name="T59" fmla="*/ 376 h 382"/>
                <a:gd name="T60" fmla="*/ 334 w 480"/>
                <a:gd name="T61" fmla="*/ 367 h 382"/>
                <a:gd name="T62" fmla="*/ 364 w 480"/>
                <a:gd name="T63" fmla="*/ 355 h 382"/>
                <a:gd name="T64" fmla="*/ 393 w 480"/>
                <a:gd name="T65" fmla="*/ 339 h 382"/>
                <a:gd name="T66" fmla="*/ 418 w 480"/>
                <a:gd name="T67" fmla="*/ 320 h 382"/>
                <a:gd name="T68" fmla="*/ 439 w 480"/>
                <a:gd name="T69" fmla="*/ 298 h 382"/>
                <a:gd name="T70" fmla="*/ 454 w 480"/>
                <a:gd name="T71" fmla="*/ 278 h 382"/>
                <a:gd name="T72" fmla="*/ 461 w 480"/>
                <a:gd name="T73" fmla="*/ 265 h 382"/>
                <a:gd name="T74" fmla="*/ 468 w 480"/>
                <a:gd name="T75" fmla="*/ 252 h 382"/>
                <a:gd name="T76" fmla="*/ 472 w 480"/>
                <a:gd name="T77" fmla="*/ 239 h 382"/>
                <a:gd name="T78" fmla="*/ 477 w 480"/>
                <a:gd name="T79" fmla="*/ 225 h 382"/>
                <a:gd name="T80" fmla="*/ 479 w 480"/>
                <a:gd name="T81" fmla="*/ 211 h 382"/>
                <a:gd name="T82" fmla="*/ 480 w 480"/>
                <a:gd name="T83" fmla="*/ 197 h 382"/>
                <a:gd name="T84" fmla="*/ 480 w 480"/>
                <a:gd name="T85" fmla="*/ 181 h 382"/>
                <a:gd name="T86" fmla="*/ 478 w 480"/>
                <a:gd name="T87" fmla="*/ 167 h 382"/>
                <a:gd name="T88" fmla="*/ 476 w 480"/>
                <a:gd name="T89" fmla="*/ 153 h 382"/>
                <a:gd name="T90" fmla="*/ 471 w 480"/>
                <a:gd name="T91" fmla="*/ 140 h 382"/>
                <a:gd name="T92" fmla="*/ 466 w 480"/>
                <a:gd name="T93" fmla="*/ 126 h 382"/>
                <a:gd name="T94" fmla="*/ 460 w 480"/>
                <a:gd name="T95" fmla="*/ 113 h 382"/>
                <a:gd name="T96" fmla="*/ 452 w 480"/>
                <a:gd name="T97" fmla="*/ 101 h 382"/>
                <a:gd name="T98" fmla="*/ 433 w 480"/>
                <a:gd name="T99" fmla="*/ 77 h 382"/>
                <a:gd name="T100" fmla="*/ 410 w 480"/>
                <a:gd name="T101" fmla="*/ 57 h 382"/>
                <a:gd name="T102" fmla="*/ 384 w 480"/>
                <a:gd name="T103" fmla="*/ 38 h 382"/>
                <a:gd name="T104" fmla="*/ 354 w 480"/>
                <a:gd name="T105" fmla="*/ 24 h 382"/>
                <a:gd name="T106" fmla="*/ 322 w 480"/>
                <a:gd name="T107" fmla="*/ 12 h 382"/>
                <a:gd name="T108" fmla="*/ 288 w 480"/>
                <a:gd name="T109" fmla="*/ 5 h 382"/>
                <a:gd name="T110" fmla="*/ 252 w 480"/>
                <a:gd name="T111" fmla="*/ 0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" h="382">
                  <a:moveTo>
                    <a:pt x="239" y="0"/>
                  </a:moveTo>
                  <a:lnTo>
                    <a:pt x="228" y="2"/>
                  </a:lnTo>
                  <a:lnTo>
                    <a:pt x="216" y="2"/>
                  </a:lnTo>
                  <a:lnTo>
                    <a:pt x="203" y="3"/>
                  </a:lnTo>
                  <a:lnTo>
                    <a:pt x="192" y="5"/>
                  </a:lnTo>
                  <a:lnTo>
                    <a:pt x="179" y="6"/>
                  </a:lnTo>
                  <a:lnTo>
                    <a:pt x="168" y="10"/>
                  </a:lnTo>
                  <a:lnTo>
                    <a:pt x="156" y="12"/>
                  </a:lnTo>
                  <a:lnTo>
                    <a:pt x="146" y="16"/>
                  </a:lnTo>
                  <a:lnTo>
                    <a:pt x="136" y="19"/>
                  </a:lnTo>
                  <a:lnTo>
                    <a:pt x="125" y="24"/>
                  </a:lnTo>
                  <a:lnTo>
                    <a:pt x="116" y="29"/>
                  </a:lnTo>
                  <a:lnTo>
                    <a:pt x="105" y="33"/>
                  </a:lnTo>
                  <a:lnTo>
                    <a:pt x="96" y="38"/>
                  </a:lnTo>
                  <a:lnTo>
                    <a:pt x="87" y="44"/>
                  </a:lnTo>
                  <a:lnTo>
                    <a:pt x="78" y="50"/>
                  </a:lnTo>
                  <a:lnTo>
                    <a:pt x="70" y="57"/>
                  </a:lnTo>
                  <a:lnTo>
                    <a:pt x="62" y="63"/>
                  </a:lnTo>
                  <a:lnTo>
                    <a:pt x="54" y="70"/>
                  </a:lnTo>
                  <a:lnTo>
                    <a:pt x="47" y="77"/>
                  </a:lnTo>
                  <a:lnTo>
                    <a:pt x="41" y="86"/>
                  </a:lnTo>
                  <a:lnTo>
                    <a:pt x="35" y="93"/>
                  </a:lnTo>
                  <a:lnTo>
                    <a:pt x="28" y="101"/>
                  </a:lnTo>
                  <a:lnTo>
                    <a:pt x="26" y="104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18" y="117"/>
                  </a:lnTo>
                  <a:lnTo>
                    <a:pt x="16" y="121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0" y="135"/>
                  </a:lnTo>
                  <a:lnTo>
                    <a:pt x="9" y="140"/>
                  </a:lnTo>
                  <a:lnTo>
                    <a:pt x="6" y="143"/>
                  </a:lnTo>
                  <a:lnTo>
                    <a:pt x="5" y="148"/>
                  </a:lnTo>
                  <a:lnTo>
                    <a:pt x="4" y="153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2" y="167"/>
                  </a:lnTo>
                  <a:lnTo>
                    <a:pt x="1" y="172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2" y="216"/>
                  </a:lnTo>
                  <a:lnTo>
                    <a:pt x="2" y="220"/>
                  </a:lnTo>
                  <a:lnTo>
                    <a:pt x="3" y="225"/>
                  </a:lnTo>
                  <a:lnTo>
                    <a:pt x="4" y="230"/>
                  </a:lnTo>
                  <a:lnTo>
                    <a:pt x="5" y="234"/>
                  </a:lnTo>
                  <a:lnTo>
                    <a:pt x="6" y="239"/>
                  </a:lnTo>
                  <a:lnTo>
                    <a:pt x="9" y="244"/>
                  </a:lnTo>
                  <a:lnTo>
                    <a:pt x="10" y="249"/>
                  </a:lnTo>
                  <a:lnTo>
                    <a:pt x="12" y="252"/>
                  </a:lnTo>
                  <a:lnTo>
                    <a:pt x="14" y="257"/>
                  </a:lnTo>
                  <a:lnTo>
                    <a:pt x="16" y="262"/>
                  </a:lnTo>
                  <a:lnTo>
                    <a:pt x="18" y="265"/>
                  </a:lnTo>
                  <a:lnTo>
                    <a:pt x="21" y="270"/>
                  </a:lnTo>
                  <a:lnTo>
                    <a:pt x="23" y="274"/>
                  </a:lnTo>
                  <a:lnTo>
                    <a:pt x="26" y="278"/>
                  </a:lnTo>
                  <a:lnTo>
                    <a:pt x="28" y="282"/>
                  </a:lnTo>
                  <a:lnTo>
                    <a:pt x="35" y="290"/>
                  </a:lnTo>
                  <a:lnTo>
                    <a:pt x="41" y="298"/>
                  </a:lnTo>
                  <a:lnTo>
                    <a:pt x="47" y="305"/>
                  </a:lnTo>
                  <a:lnTo>
                    <a:pt x="54" y="313"/>
                  </a:lnTo>
                  <a:lnTo>
                    <a:pt x="62" y="320"/>
                  </a:lnTo>
                  <a:lnTo>
                    <a:pt x="70" y="327"/>
                  </a:lnTo>
                  <a:lnTo>
                    <a:pt x="78" y="333"/>
                  </a:lnTo>
                  <a:lnTo>
                    <a:pt x="87" y="339"/>
                  </a:lnTo>
                  <a:lnTo>
                    <a:pt x="96" y="344"/>
                  </a:lnTo>
                  <a:lnTo>
                    <a:pt x="105" y="349"/>
                  </a:lnTo>
                  <a:lnTo>
                    <a:pt x="116" y="354"/>
                  </a:lnTo>
                  <a:lnTo>
                    <a:pt x="125" y="359"/>
                  </a:lnTo>
                  <a:lnTo>
                    <a:pt x="136" y="363"/>
                  </a:lnTo>
                  <a:lnTo>
                    <a:pt x="146" y="367"/>
                  </a:lnTo>
                  <a:lnTo>
                    <a:pt x="156" y="370"/>
                  </a:lnTo>
                  <a:lnTo>
                    <a:pt x="168" y="373"/>
                  </a:lnTo>
                  <a:lnTo>
                    <a:pt x="179" y="376"/>
                  </a:lnTo>
                  <a:lnTo>
                    <a:pt x="192" y="378"/>
                  </a:lnTo>
                  <a:lnTo>
                    <a:pt x="203" y="380"/>
                  </a:lnTo>
                  <a:lnTo>
                    <a:pt x="216" y="381"/>
                  </a:lnTo>
                  <a:lnTo>
                    <a:pt x="228" y="382"/>
                  </a:lnTo>
                  <a:lnTo>
                    <a:pt x="239" y="382"/>
                  </a:lnTo>
                  <a:lnTo>
                    <a:pt x="252" y="382"/>
                  </a:lnTo>
                  <a:lnTo>
                    <a:pt x="264" y="381"/>
                  </a:lnTo>
                  <a:lnTo>
                    <a:pt x="277" y="380"/>
                  </a:lnTo>
                  <a:lnTo>
                    <a:pt x="288" y="379"/>
                  </a:lnTo>
                  <a:lnTo>
                    <a:pt x="300" y="376"/>
                  </a:lnTo>
                  <a:lnTo>
                    <a:pt x="311" y="373"/>
                  </a:lnTo>
                  <a:lnTo>
                    <a:pt x="322" y="370"/>
                  </a:lnTo>
                  <a:lnTo>
                    <a:pt x="334" y="367"/>
                  </a:lnTo>
                  <a:lnTo>
                    <a:pt x="344" y="363"/>
                  </a:lnTo>
                  <a:lnTo>
                    <a:pt x="354" y="359"/>
                  </a:lnTo>
                  <a:lnTo>
                    <a:pt x="364" y="355"/>
                  </a:lnTo>
                  <a:lnTo>
                    <a:pt x="375" y="349"/>
                  </a:lnTo>
                  <a:lnTo>
                    <a:pt x="384" y="344"/>
                  </a:lnTo>
                  <a:lnTo>
                    <a:pt x="393" y="339"/>
                  </a:lnTo>
                  <a:lnTo>
                    <a:pt x="402" y="333"/>
                  </a:lnTo>
                  <a:lnTo>
                    <a:pt x="410" y="327"/>
                  </a:lnTo>
                  <a:lnTo>
                    <a:pt x="418" y="320"/>
                  </a:lnTo>
                  <a:lnTo>
                    <a:pt x="426" y="313"/>
                  </a:lnTo>
                  <a:lnTo>
                    <a:pt x="433" y="305"/>
                  </a:lnTo>
                  <a:lnTo>
                    <a:pt x="439" y="298"/>
                  </a:lnTo>
                  <a:lnTo>
                    <a:pt x="446" y="290"/>
                  </a:lnTo>
                  <a:lnTo>
                    <a:pt x="452" y="282"/>
                  </a:lnTo>
                  <a:lnTo>
                    <a:pt x="454" y="278"/>
                  </a:lnTo>
                  <a:lnTo>
                    <a:pt x="456" y="274"/>
                  </a:lnTo>
                  <a:lnTo>
                    <a:pt x="460" y="270"/>
                  </a:lnTo>
                  <a:lnTo>
                    <a:pt x="461" y="265"/>
                  </a:lnTo>
                  <a:lnTo>
                    <a:pt x="463" y="262"/>
                  </a:lnTo>
                  <a:lnTo>
                    <a:pt x="466" y="257"/>
                  </a:lnTo>
                  <a:lnTo>
                    <a:pt x="468" y="252"/>
                  </a:lnTo>
                  <a:lnTo>
                    <a:pt x="469" y="249"/>
                  </a:lnTo>
                  <a:lnTo>
                    <a:pt x="471" y="244"/>
                  </a:lnTo>
                  <a:lnTo>
                    <a:pt x="472" y="239"/>
                  </a:lnTo>
                  <a:lnTo>
                    <a:pt x="475" y="234"/>
                  </a:lnTo>
                  <a:lnTo>
                    <a:pt x="476" y="230"/>
                  </a:lnTo>
                  <a:lnTo>
                    <a:pt x="477" y="225"/>
                  </a:lnTo>
                  <a:lnTo>
                    <a:pt x="478" y="220"/>
                  </a:lnTo>
                  <a:lnTo>
                    <a:pt x="478" y="216"/>
                  </a:lnTo>
                  <a:lnTo>
                    <a:pt x="479" y="211"/>
                  </a:lnTo>
                  <a:lnTo>
                    <a:pt x="479" y="206"/>
                  </a:lnTo>
                  <a:lnTo>
                    <a:pt x="480" y="201"/>
                  </a:lnTo>
                  <a:lnTo>
                    <a:pt x="480" y="197"/>
                  </a:lnTo>
                  <a:lnTo>
                    <a:pt x="480" y="191"/>
                  </a:lnTo>
                  <a:lnTo>
                    <a:pt x="480" y="186"/>
                  </a:lnTo>
                  <a:lnTo>
                    <a:pt x="480" y="181"/>
                  </a:lnTo>
                  <a:lnTo>
                    <a:pt x="479" y="177"/>
                  </a:lnTo>
                  <a:lnTo>
                    <a:pt x="479" y="172"/>
                  </a:lnTo>
                  <a:lnTo>
                    <a:pt x="478" y="167"/>
                  </a:lnTo>
                  <a:lnTo>
                    <a:pt x="478" y="162"/>
                  </a:lnTo>
                  <a:lnTo>
                    <a:pt x="477" y="158"/>
                  </a:lnTo>
                  <a:lnTo>
                    <a:pt x="476" y="153"/>
                  </a:lnTo>
                  <a:lnTo>
                    <a:pt x="475" y="148"/>
                  </a:lnTo>
                  <a:lnTo>
                    <a:pt x="472" y="143"/>
                  </a:lnTo>
                  <a:lnTo>
                    <a:pt x="471" y="140"/>
                  </a:lnTo>
                  <a:lnTo>
                    <a:pt x="469" y="135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3" y="121"/>
                  </a:lnTo>
                  <a:lnTo>
                    <a:pt x="461" y="117"/>
                  </a:lnTo>
                  <a:lnTo>
                    <a:pt x="460" y="113"/>
                  </a:lnTo>
                  <a:lnTo>
                    <a:pt x="456" y="109"/>
                  </a:lnTo>
                  <a:lnTo>
                    <a:pt x="454" y="104"/>
                  </a:lnTo>
                  <a:lnTo>
                    <a:pt x="452" y="101"/>
                  </a:lnTo>
                  <a:lnTo>
                    <a:pt x="446" y="93"/>
                  </a:lnTo>
                  <a:lnTo>
                    <a:pt x="439" y="86"/>
                  </a:lnTo>
                  <a:lnTo>
                    <a:pt x="433" y="77"/>
                  </a:lnTo>
                  <a:lnTo>
                    <a:pt x="426" y="70"/>
                  </a:lnTo>
                  <a:lnTo>
                    <a:pt x="418" y="63"/>
                  </a:lnTo>
                  <a:lnTo>
                    <a:pt x="410" y="57"/>
                  </a:lnTo>
                  <a:lnTo>
                    <a:pt x="402" y="50"/>
                  </a:lnTo>
                  <a:lnTo>
                    <a:pt x="393" y="44"/>
                  </a:lnTo>
                  <a:lnTo>
                    <a:pt x="384" y="38"/>
                  </a:lnTo>
                  <a:lnTo>
                    <a:pt x="375" y="33"/>
                  </a:lnTo>
                  <a:lnTo>
                    <a:pt x="364" y="29"/>
                  </a:lnTo>
                  <a:lnTo>
                    <a:pt x="354" y="24"/>
                  </a:lnTo>
                  <a:lnTo>
                    <a:pt x="344" y="19"/>
                  </a:lnTo>
                  <a:lnTo>
                    <a:pt x="334" y="16"/>
                  </a:lnTo>
                  <a:lnTo>
                    <a:pt x="322" y="12"/>
                  </a:lnTo>
                  <a:lnTo>
                    <a:pt x="311" y="10"/>
                  </a:lnTo>
                  <a:lnTo>
                    <a:pt x="300" y="6"/>
                  </a:lnTo>
                  <a:lnTo>
                    <a:pt x="288" y="5"/>
                  </a:lnTo>
                  <a:lnTo>
                    <a:pt x="277" y="3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1" name="Freeform 22"/>
            <p:cNvSpPr>
              <a:spLocks/>
            </p:cNvSpPr>
            <p:nvPr/>
          </p:nvSpPr>
          <p:spPr bwMode="auto">
            <a:xfrm>
              <a:off x="3360" y="1353"/>
              <a:ext cx="480" cy="382"/>
            </a:xfrm>
            <a:custGeom>
              <a:avLst/>
              <a:gdLst>
                <a:gd name="T0" fmla="*/ 216 w 480"/>
                <a:gd name="T1" fmla="*/ 2 h 382"/>
                <a:gd name="T2" fmla="*/ 179 w 480"/>
                <a:gd name="T3" fmla="*/ 6 h 382"/>
                <a:gd name="T4" fmla="*/ 146 w 480"/>
                <a:gd name="T5" fmla="*/ 16 h 382"/>
                <a:gd name="T6" fmla="*/ 116 w 480"/>
                <a:gd name="T7" fmla="*/ 29 h 382"/>
                <a:gd name="T8" fmla="*/ 87 w 480"/>
                <a:gd name="T9" fmla="*/ 44 h 382"/>
                <a:gd name="T10" fmla="*/ 62 w 480"/>
                <a:gd name="T11" fmla="*/ 63 h 382"/>
                <a:gd name="T12" fmla="*/ 41 w 480"/>
                <a:gd name="T13" fmla="*/ 86 h 382"/>
                <a:gd name="T14" fmla="*/ 26 w 480"/>
                <a:gd name="T15" fmla="*/ 104 h 382"/>
                <a:gd name="T16" fmla="*/ 18 w 480"/>
                <a:gd name="T17" fmla="*/ 117 h 382"/>
                <a:gd name="T18" fmla="*/ 12 w 480"/>
                <a:gd name="T19" fmla="*/ 130 h 382"/>
                <a:gd name="T20" fmla="*/ 6 w 480"/>
                <a:gd name="T21" fmla="*/ 143 h 382"/>
                <a:gd name="T22" fmla="*/ 3 w 480"/>
                <a:gd name="T23" fmla="*/ 158 h 382"/>
                <a:gd name="T24" fmla="*/ 1 w 480"/>
                <a:gd name="T25" fmla="*/ 172 h 382"/>
                <a:gd name="T26" fmla="*/ 0 w 480"/>
                <a:gd name="T27" fmla="*/ 186 h 382"/>
                <a:gd name="T28" fmla="*/ 0 w 480"/>
                <a:gd name="T29" fmla="*/ 201 h 382"/>
                <a:gd name="T30" fmla="*/ 2 w 480"/>
                <a:gd name="T31" fmla="*/ 216 h 382"/>
                <a:gd name="T32" fmla="*/ 4 w 480"/>
                <a:gd name="T33" fmla="*/ 230 h 382"/>
                <a:gd name="T34" fmla="*/ 9 w 480"/>
                <a:gd name="T35" fmla="*/ 244 h 382"/>
                <a:gd name="T36" fmla="*/ 14 w 480"/>
                <a:gd name="T37" fmla="*/ 257 h 382"/>
                <a:gd name="T38" fmla="*/ 21 w 480"/>
                <a:gd name="T39" fmla="*/ 270 h 382"/>
                <a:gd name="T40" fmla="*/ 28 w 480"/>
                <a:gd name="T41" fmla="*/ 282 h 382"/>
                <a:gd name="T42" fmla="*/ 47 w 480"/>
                <a:gd name="T43" fmla="*/ 305 h 382"/>
                <a:gd name="T44" fmla="*/ 70 w 480"/>
                <a:gd name="T45" fmla="*/ 327 h 382"/>
                <a:gd name="T46" fmla="*/ 96 w 480"/>
                <a:gd name="T47" fmla="*/ 344 h 382"/>
                <a:gd name="T48" fmla="*/ 125 w 480"/>
                <a:gd name="T49" fmla="*/ 359 h 382"/>
                <a:gd name="T50" fmla="*/ 156 w 480"/>
                <a:gd name="T51" fmla="*/ 370 h 382"/>
                <a:gd name="T52" fmla="*/ 192 w 480"/>
                <a:gd name="T53" fmla="*/ 378 h 382"/>
                <a:gd name="T54" fmla="*/ 228 w 480"/>
                <a:gd name="T55" fmla="*/ 382 h 382"/>
                <a:gd name="T56" fmla="*/ 264 w 480"/>
                <a:gd name="T57" fmla="*/ 381 h 382"/>
                <a:gd name="T58" fmla="*/ 300 w 480"/>
                <a:gd name="T59" fmla="*/ 376 h 382"/>
                <a:gd name="T60" fmla="*/ 334 w 480"/>
                <a:gd name="T61" fmla="*/ 367 h 382"/>
                <a:gd name="T62" fmla="*/ 364 w 480"/>
                <a:gd name="T63" fmla="*/ 355 h 382"/>
                <a:gd name="T64" fmla="*/ 393 w 480"/>
                <a:gd name="T65" fmla="*/ 339 h 382"/>
                <a:gd name="T66" fmla="*/ 418 w 480"/>
                <a:gd name="T67" fmla="*/ 320 h 382"/>
                <a:gd name="T68" fmla="*/ 439 w 480"/>
                <a:gd name="T69" fmla="*/ 298 h 382"/>
                <a:gd name="T70" fmla="*/ 454 w 480"/>
                <a:gd name="T71" fmla="*/ 278 h 382"/>
                <a:gd name="T72" fmla="*/ 461 w 480"/>
                <a:gd name="T73" fmla="*/ 265 h 382"/>
                <a:gd name="T74" fmla="*/ 468 w 480"/>
                <a:gd name="T75" fmla="*/ 252 h 382"/>
                <a:gd name="T76" fmla="*/ 472 w 480"/>
                <a:gd name="T77" fmla="*/ 239 h 382"/>
                <a:gd name="T78" fmla="*/ 477 w 480"/>
                <a:gd name="T79" fmla="*/ 225 h 382"/>
                <a:gd name="T80" fmla="*/ 479 w 480"/>
                <a:gd name="T81" fmla="*/ 211 h 382"/>
                <a:gd name="T82" fmla="*/ 480 w 480"/>
                <a:gd name="T83" fmla="*/ 197 h 382"/>
                <a:gd name="T84" fmla="*/ 480 w 480"/>
                <a:gd name="T85" fmla="*/ 181 h 382"/>
                <a:gd name="T86" fmla="*/ 478 w 480"/>
                <a:gd name="T87" fmla="*/ 167 h 382"/>
                <a:gd name="T88" fmla="*/ 476 w 480"/>
                <a:gd name="T89" fmla="*/ 153 h 382"/>
                <a:gd name="T90" fmla="*/ 471 w 480"/>
                <a:gd name="T91" fmla="*/ 140 h 382"/>
                <a:gd name="T92" fmla="*/ 466 w 480"/>
                <a:gd name="T93" fmla="*/ 126 h 382"/>
                <a:gd name="T94" fmla="*/ 460 w 480"/>
                <a:gd name="T95" fmla="*/ 113 h 382"/>
                <a:gd name="T96" fmla="*/ 452 w 480"/>
                <a:gd name="T97" fmla="*/ 101 h 382"/>
                <a:gd name="T98" fmla="*/ 433 w 480"/>
                <a:gd name="T99" fmla="*/ 77 h 382"/>
                <a:gd name="T100" fmla="*/ 410 w 480"/>
                <a:gd name="T101" fmla="*/ 57 h 382"/>
                <a:gd name="T102" fmla="*/ 384 w 480"/>
                <a:gd name="T103" fmla="*/ 38 h 382"/>
                <a:gd name="T104" fmla="*/ 354 w 480"/>
                <a:gd name="T105" fmla="*/ 24 h 382"/>
                <a:gd name="T106" fmla="*/ 322 w 480"/>
                <a:gd name="T107" fmla="*/ 12 h 382"/>
                <a:gd name="T108" fmla="*/ 288 w 480"/>
                <a:gd name="T109" fmla="*/ 5 h 382"/>
                <a:gd name="T110" fmla="*/ 252 w 480"/>
                <a:gd name="T111" fmla="*/ 0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" h="382">
                  <a:moveTo>
                    <a:pt x="239" y="0"/>
                  </a:moveTo>
                  <a:lnTo>
                    <a:pt x="228" y="2"/>
                  </a:lnTo>
                  <a:lnTo>
                    <a:pt x="216" y="2"/>
                  </a:lnTo>
                  <a:lnTo>
                    <a:pt x="203" y="3"/>
                  </a:lnTo>
                  <a:lnTo>
                    <a:pt x="192" y="5"/>
                  </a:lnTo>
                  <a:lnTo>
                    <a:pt x="179" y="6"/>
                  </a:lnTo>
                  <a:lnTo>
                    <a:pt x="168" y="10"/>
                  </a:lnTo>
                  <a:lnTo>
                    <a:pt x="156" y="12"/>
                  </a:lnTo>
                  <a:lnTo>
                    <a:pt x="146" y="16"/>
                  </a:lnTo>
                  <a:lnTo>
                    <a:pt x="136" y="19"/>
                  </a:lnTo>
                  <a:lnTo>
                    <a:pt x="125" y="24"/>
                  </a:lnTo>
                  <a:lnTo>
                    <a:pt x="116" y="29"/>
                  </a:lnTo>
                  <a:lnTo>
                    <a:pt x="105" y="33"/>
                  </a:lnTo>
                  <a:lnTo>
                    <a:pt x="96" y="38"/>
                  </a:lnTo>
                  <a:lnTo>
                    <a:pt x="87" y="44"/>
                  </a:lnTo>
                  <a:lnTo>
                    <a:pt x="78" y="50"/>
                  </a:lnTo>
                  <a:lnTo>
                    <a:pt x="70" y="57"/>
                  </a:lnTo>
                  <a:lnTo>
                    <a:pt x="62" y="63"/>
                  </a:lnTo>
                  <a:lnTo>
                    <a:pt x="54" y="70"/>
                  </a:lnTo>
                  <a:lnTo>
                    <a:pt x="47" y="77"/>
                  </a:lnTo>
                  <a:lnTo>
                    <a:pt x="41" y="86"/>
                  </a:lnTo>
                  <a:lnTo>
                    <a:pt x="35" y="93"/>
                  </a:lnTo>
                  <a:lnTo>
                    <a:pt x="28" y="101"/>
                  </a:lnTo>
                  <a:lnTo>
                    <a:pt x="26" y="104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18" y="117"/>
                  </a:lnTo>
                  <a:lnTo>
                    <a:pt x="16" y="121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0" y="135"/>
                  </a:lnTo>
                  <a:lnTo>
                    <a:pt x="9" y="140"/>
                  </a:lnTo>
                  <a:lnTo>
                    <a:pt x="6" y="143"/>
                  </a:lnTo>
                  <a:lnTo>
                    <a:pt x="5" y="148"/>
                  </a:lnTo>
                  <a:lnTo>
                    <a:pt x="4" y="153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2" y="167"/>
                  </a:lnTo>
                  <a:lnTo>
                    <a:pt x="1" y="172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2" y="216"/>
                  </a:lnTo>
                  <a:lnTo>
                    <a:pt x="2" y="220"/>
                  </a:lnTo>
                  <a:lnTo>
                    <a:pt x="3" y="225"/>
                  </a:lnTo>
                  <a:lnTo>
                    <a:pt x="4" y="230"/>
                  </a:lnTo>
                  <a:lnTo>
                    <a:pt x="5" y="234"/>
                  </a:lnTo>
                  <a:lnTo>
                    <a:pt x="6" y="239"/>
                  </a:lnTo>
                  <a:lnTo>
                    <a:pt x="9" y="244"/>
                  </a:lnTo>
                  <a:lnTo>
                    <a:pt x="10" y="249"/>
                  </a:lnTo>
                  <a:lnTo>
                    <a:pt x="12" y="252"/>
                  </a:lnTo>
                  <a:lnTo>
                    <a:pt x="14" y="257"/>
                  </a:lnTo>
                  <a:lnTo>
                    <a:pt x="16" y="262"/>
                  </a:lnTo>
                  <a:lnTo>
                    <a:pt x="18" y="265"/>
                  </a:lnTo>
                  <a:lnTo>
                    <a:pt x="21" y="270"/>
                  </a:lnTo>
                  <a:lnTo>
                    <a:pt x="23" y="274"/>
                  </a:lnTo>
                  <a:lnTo>
                    <a:pt x="26" y="278"/>
                  </a:lnTo>
                  <a:lnTo>
                    <a:pt x="28" y="282"/>
                  </a:lnTo>
                  <a:lnTo>
                    <a:pt x="35" y="290"/>
                  </a:lnTo>
                  <a:lnTo>
                    <a:pt x="41" y="298"/>
                  </a:lnTo>
                  <a:lnTo>
                    <a:pt x="47" y="305"/>
                  </a:lnTo>
                  <a:lnTo>
                    <a:pt x="54" y="313"/>
                  </a:lnTo>
                  <a:lnTo>
                    <a:pt x="62" y="320"/>
                  </a:lnTo>
                  <a:lnTo>
                    <a:pt x="70" y="327"/>
                  </a:lnTo>
                  <a:lnTo>
                    <a:pt x="78" y="333"/>
                  </a:lnTo>
                  <a:lnTo>
                    <a:pt x="87" y="339"/>
                  </a:lnTo>
                  <a:lnTo>
                    <a:pt x="96" y="344"/>
                  </a:lnTo>
                  <a:lnTo>
                    <a:pt x="105" y="349"/>
                  </a:lnTo>
                  <a:lnTo>
                    <a:pt x="116" y="354"/>
                  </a:lnTo>
                  <a:lnTo>
                    <a:pt x="125" y="359"/>
                  </a:lnTo>
                  <a:lnTo>
                    <a:pt x="136" y="363"/>
                  </a:lnTo>
                  <a:lnTo>
                    <a:pt x="146" y="367"/>
                  </a:lnTo>
                  <a:lnTo>
                    <a:pt x="156" y="370"/>
                  </a:lnTo>
                  <a:lnTo>
                    <a:pt x="168" y="373"/>
                  </a:lnTo>
                  <a:lnTo>
                    <a:pt x="179" y="376"/>
                  </a:lnTo>
                  <a:lnTo>
                    <a:pt x="192" y="378"/>
                  </a:lnTo>
                  <a:lnTo>
                    <a:pt x="203" y="380"/>
                  </a:lnTo>
                  <a:lnTo>
                    <a:pt x="216" y="381"/>
                  </a:lnTo>
                  <a:lnTo>
                    <a:pt x="228" y="382"/>
                  </a:lnTo>
                  <a:lnTo>
                    <a:pt x="239" y="382"/>
                  </a:lnTo>
                  <a:lnTo>
                    <a:pt x="252" y="382"/>
                  </a:lnTo>
                  <a:lnTo>
                    <a:pt x="264" y="381"/>
                  </a:lnTo>
                  <a:lnTo>
                    <a:pt x="277" y="380"/>
                  </a:lnTo>
                  <a:lnTo>
                    <a:pt x="288" y="379"/>
                  </a:lnTo>
                  <a:lnTo>
                    <a:pt x="300" y="376"/>
                  </a:lnTo>
                  <a:lnTo>
                    <a:pt x="311" y="373"/>
                  </a:lnTo>
                  <a:lnTo>
                    <a:pt x="322" y="370"/>
                  </a:lnTo>
                  <a:lnTo>
                    <a:pt x="334" y="367"/>
                  </a:lnTo>
                  <a:lnTo>
                    <a:pt x="344" y="363"/>
                  </a:lnTo>
                  <a:lnTo>
                    <a:pt x="354" y="359"/>
                  </a:lnTo>
                  <a:lnTo>
                    <a:pt x="364" y="355"/>
                  </a:lnTo>
                  <a:lnTo>
                    <a:pt x="375" y="349"/>
                  </a:lnTo>
                  <a:lnTo>
                    <a:pt x="384" y="344"/>
                  </a:lnTo>
                  <a:lnTo>
                    <a:pt x="393" y="339"/>
                  </a:lnTo>
                  <a:lnTo>
                    <a:pt x="402" y="333"/>
                  </a:lnTo>
                  <a:lnTo>
                    <a:pt x="410" y="327"/>
                  </a:lnTo>
                  <a:lnTo>
                    <a:pt x="418" y="320"/>
                  </a:lnTo>
                  <a:lnTo>
                    <a:pt x="426" y="313"/>
                  </a:lnTo>
                  <a:lnTo>
                    <a:pt x="433" y="305"/>
                  </a:lnTo>
                  <a:lnTo>
                    <a:pt x="439" y="298"/>
                  </a:lnTo>
                  <a:lnTo>
                    <a:pt x="446" y="290"/>
                  </a:lnTo>
                  <a:lnTo>
                    <a:pt x="452" y="282"/>
                  </a:lnTo>
                  <a:lnTo>
                    <a:pt x="454" y="278"/>
                  </a:lnTo>
                  <a:lnTo>
                    <a:pt x="456" y="274"/>
                  </a:lnTo>
                  <a:lnTo>
                    <a:pt x="460" y="270"/>
                  </a:lnTo>
                  <a:lnTo>
                    <a:pt x="461" y="265"/>
                  </a:lnTo>
                  <a:lnTo>
                    <a:pt x="463" y="262"/>
                  </a:lnTo>
                  <a:lnTo>
                    <a:pt x="466" y="257"/>
                  </a:lnTo>
                  <a:lnTo>
                    <a:pt x="468" y="252"/>
                  </a:lnTo>
                  <a:lnTo>
                    <a:pt x="469" y="249"/>
                  </a:lnTo>
                  <a:lnTo>
                    <a:pt x="471" y="244"/>
                  </a:lnTo>
                  <a:lnTo>
                    <a:pt x="472" y="239"/>
                  </a:lnTo>
                  <a:lnTo>
                    <a:pt x="475" y="234"/>
                  </a:lnTo>
                  <a:lnTo>
                    <a:pt x="476" y="230"/>
                  </a:lnTo>
                  <a:lnTo>
                    <a:pt x="477" y="225"/>
                  </a:lnTo>
                  <a:lnTo>
                    <a:pt x="478" y="220"/>
                  </a:lnTo>
                  <a:lnTo>
                    <a:pt x="478" y="216"/>
                  </a:lnTo>
                  <a:lnTo>
                    <a:pt x="479" y="211"/>
                  </a:lnTo>
                  <a:lnTo>
                    <a:pt x="479" y="206"/>
                  </a:lnTo>
                  <a:lnTo>
                    <a:pt x="480" y="201"/>
                  </a:lnTo>
                  <a:lnTo>
                    <a:pt x="480" y="197"/>
                  </a:lnTo>
                  <a:lnTo>
                    <a:pt x="480" y="191"/>
                  </a:lnTo>
                  <a:lnTo>
                    <a:pt x="480" y="186"/>
                  </a:lnTo>
                  <a:lnTo>
                    <a:pt x="480" y="181"/>
                  </a:lnTo>
                  <a:lnTo>
                    <a:pt x="479" y="177"/>
                  </a:lnTo>
                  <a:lnTo>
                    <a:pt x="479" y="172"/>
                  </a:lnTo>
                  <a:lnTo>
                    <a:pt x="478" y="167"/>
                  </a:lnTo>
                  <a:lnTo>
                    <a:pt x="478" y="162"/>
                  </a:lnTo>
                  <a:lnTo>
                    <a:pt x="477" y="158"/>
                  </a:lnTo>
                  <a:lnTo>
                    <a:pt x="476" y="153"/>
                  </a:lnTo>
                  <a:lnTo>
                    <a:pt x="475" y="148"/>
                  </a:lnTo>
                  <a:lnTo>
                    <a:pt x="472" y="143"/>
                  </a:lnTo>
                  <a:lnTo>
                    <a:pt x="471" y="140"/>
                  </a:lnTo>
                  <a:lnTo>
                    <a:pt x="469" y="135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3" y="121"/>
                  </a:lnTo>
                  <a:lnTo>
                    <a:pt x="461" y="117"/>
                  </a:lnTo>
                  <a:lnTo>
                    <a:pt x="460" y="113"/>
                  </a:lnTo>
                  <a:lnTo>
                    <a:pt x="456" y="109"/>
                  </a:lnTo>
                  <a:lnTo>
                    <a:pt x="454" y="104"/>
                  </a:lnTo>
                  <a:lnTo>
                    <a:pt x="452" y="101"/>
                  </a:lnTo>
                  <a:lnTo>
                    <a:pt x="446" y="93"/>
                  </a:lnTo>
                  <a:lnTo>
                    <a:pt x="439" y="86"/>
                  </a:lnTo>
                  <a:lnTo>
                    <a:pt x="433" y="77"/>
                  </a:lnTo>
                  <a:lnTo>
                    <a:pt x="426" y="70"/>
                  </a:lnTo>
                  <a:lnTo>
                    <a:pt x="418" y="63"/>
                  </a:lnTo>
                  <a:lnTo>
                    <a:pt x="410" y="57"/>
                  </a:lnTo>
                  <a:lnTo>
                    <a:pt x="402" y="50"/>
                  </a:lnTo>
                  <a:lnTo>
                    <a:pt x="393" y="44"/>
                  </a:lnTo>
                  <a:lnTo>
                    <a:pt x="384" y="38"/>
                  </a:lnTo>
                  <a:lnTo>
                    <a:pt x="375" y="33"/>
                  </a:lnTo>
                  <a:lnTo>
                    <a:pt x="364" y="29"/>
                  </a:lnTo>
                  <a:lnTo>
                    <a:pt x="354" y="24"/>
                  </a:lnTo>
                  <a:lnTo>
                    <a:pt x="344" y="19"/>
                  </a:lnTo>
                  <a:lnTo>
                    <a:pt x="334" y="16"/>
                  </a:lnTo>
                  <a:lnTo>
                    <a:pt x="322" y="12"/>
                  </a:lnTo>
                  <a:lnTo>
                    <a:pt x="311" y="10"/>
                  </a:lnTo>
                  <a:lnTo>
                    <a:pt x="300" y="6"/>
                  </a:lnTo>
                  <a:lnTo>
                    <a:pt x="288" y="5"/>
                  </a:lnTo>
                  <a:lnTo>
                    <a:pt x="277" y="3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3398" y="1503"/>
              <a:ext cx="30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counterparty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4076" y="959"/>
              <a:ext cx="19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Triparty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4341" y="959"/>
              <a:ext cx="13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agent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15" name="Rectangle 26"/>
            <p:cNvSpPr>
              <a:spLocks noChangeArrowheads="1"/>
            </p:cNvSpPr>
            <p:nvPr/>
          </p:nvSpPr>
          <p:spPr bwMode="auto">
            <a:xfrm>
              <a:off x="4188" y="1050"/>
              <a:ext cx="171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(I)CSD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16" name="Rectangle 27"/>
            <p:cNvSpPr>
              <a:spLocks noChangeArrowheads="1"/>
            </p:cNvSpPr>
            <p:nvPr/>
          </p:nvSpPr>
          <p:spPr bwMode="auto">
            <a:xfrm>
              <a:off x="4002" y="854"/>
              <a:ext cx="595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7" name="Freeform 28"/>
            <p:cNvSpPr>
              <a:spLocks/>
            </p:cNvSpPr>
            <p:nvPr/>
          </p:nvSpPr>
          <p:spPr bwMode="auto">
            <a:xfrm>
              <a:off x="4002" y="854"/>
              <a:ext cx="595" cy="382"/>
            </a:xfrm>
            <a:custGeom>
              <a:avLst/>
              <a:gdLst>
                <a:gd name="T0" fmla="*/ 252 w 595"/>
                <a:gd name="T1" fmla="*/ 3 h 382"/>
                <a:gd name="T2" fmla="*/ 195 w 595"/>
                <a:gd name="T3" fmla="*/ 12 h 382"/>
                <a:gd name="T4" fmla="*/ 143 w 595"/>
                <a:gd name="T5" fmla="*/ 29 h 382"/>
                <a:gd name="T6" fmla="*/ 97 w 595"/>
                <a:gd name="T7" fmla="*/ 50 h 382"/>
                <a:gd name="T8" fmla="*/ 72 w 595"/>
                <a:gd name="T9" fmla="*/ 67 h 382"/>
                <a:gd name="T10" fmla="*/ 54 w 595"/>
                <a:gd name="T11" fmla="*/ 81 h 382"/>
                <a:gd name="T12" fmla="*/ 39 w 595"/>
                <a:gd name="T13" fmla="*/ 96 h 382"/>
                <a:gd name="T14" fmla="*/ 26 w 595"/>
                <a:gd name="T15" fmla="*/ 113 h 382"/>
                <a:gd name="T16" fmla="*/ 16 w 595"/>
                <a:gd name="T17" fmla="*/ 130 h 382"/>
                <a:gd name="T18" fmla="*/ 8 w 595"/>
                <a:gd name="T19" fmla="*/ 148 h 382"/>
                <a:gd name="T20" fmla="*/ 2 w 595"/>
                <a:gd name="T21" fmla="*/ 167 h 382"/>
                <a:gd name="T22" fmla="*/ 0 w 595"/>
                <a:gd name="T23" fmla="*/ 187 h 382"/>
                <a:gd name="T24" fmla="*/ 1 w 595"/>
                <a:gd name="T25" fmla="*/ 206 h 382"/>
                <a:gd name="T26" fmla="*/ 4 w 595"/>
                <a:gd name="T27" fmla="*/ 225 h 382"/>
                <a:gd name="T28" fmla="*/ 11 w 595"/>
                <a:gd name="T29" fmla="*/ 244 h 382"/>
                <a:gd name="T30" fmla="*/ 20 w 595"/>
                <a:gd name="T31" fmla="*/ 262 h 382"/>
                <a:gd name="T32" fmla="*/ 33 w 595"/>
                <a:gd name="T33" fmla="*/ 278 h 382"/>
                <a:gd name="T34" fmla="*/ 46 w 595"/>
                <a:gd name="T35" fmla="*/ 294 h 382"/>
                <a:gd name="T36" fmla="*/ 63 w 595"/>
                <a:gd name="T37" fmla="*/ 309 h 382"/>
                <a:gd name="T38" fmla="*/ 81 w 595"/>
                <a:gd name="T39" fmla="*/ 323 h 382"/>
                <a:gd name="T40" fmla="*/ 119 w 595"/>
                <a:gd name="T41" fmla="*/ 345 h 382"/>
                <a:gd name="T42" fmla="*/ 169 w 595"/>
                <a:gd name="T43" fmla="*/ 363 h 382"/>
                <a:gd name="T44" fmla="*/ 222 w 595"/>
                <a:gd name="T45" fmla="*/ 376 h 382"/>
                <a:gd name="T46" fmla="*/ 281 w 595"/>
                <a:gd name="T47" fmla="*/ 382 h 382"/>
                <a:gd name="T48" fmla="*/ 343 w 595"/>
                <a:gd name="T49" fmla="*/ 380 h 382"/>
                <a:gd name="T50" fmla="*/ 400 w 595"/>
                <a:gd name="T51" fmla="*/ 371 h 382"/>
                <a:gd name="T52" fmla="*/ 452 w 595"/>
                <a:gd name="T53" fmla="*/ 355 h 382"/>
                <a:gd name="T54" fmla="*/ 497 w 595"/>
                <a:gd name="T55" fmla="*/ 333 h 382"/>
                <a:gd name="T56" fmla="*/ 522 w 595"/>
                <a:gd name="T57" fmla="*/ 316 h 382"/>
                <a:gd name="T58" fmla="*/ 541 w 595"/>
                <a:gd name="T59" fmla="*/ 302 h 382"/>
                <a:gd name="T60" fmla="*/ 555 w 595"/>
                <a:gd name="T61" fmla="*/ 287 h 382"/>
                <a:gd name="T62" fmla="*/ 569 w 595"/>
                <a:gd name="T63" fmla="*/ 270 h 382"/>
                <a:gd name="T64" fmla="*/ 579 w 595"/>
                <a:gd name="T65" fmla="*/ 252 h 382"/>
                <a:gd name="T66" fmla="*/ 587 w 595"/>
                <a:gd name="T67" fmla="*/ 235 h 382"/>
                <a:gd name="T68" fmla="*/ 593 w 595"/>
                <a:gd name="T69" fmla="*/ 216 h 382"/>
                <a:gd name="T70" fmla="*/ 595 w 595"/>
                <a:gd name="T71" fmla="*/ 197 h 382"/>
                <a:gd name="T72" fmla="*/ 594 w 595"/>
                <a:gd name="T73" fmla="*/ 177 h 382"/>
                <a:gd name="T74" fmla="*/ 591 w 595"/>
                <a:gd name="T75" fmla="*/ 158 h 382"/>
                <a:gd name="T76" fmla="*/ 584 w 595"/>
                <a:gd name="T77" fmla="*/ 139 h 382"/>
                <a:gd name="T78" fmla="*/ 575 w 595"/>
                <a:gd name="T79" fmla="*/ 122 h 382"/>
                <a:gd name="T80" fmla="*/ 562 w 595"/>
                <a:gd name="T81" fmla="*/ 104 h 382"/>
                <a:gd name="T82" fmla="*/ 549 w 595"/>
                <a:gd name="T83" fmla="*/ 89 h 382"/>
                <a:gd name="T84" fmla="*/ 532 w 595"/>
                <a:gd name="T85" fmla="*/ 74 h 382"/>
                <a:gd name="T86" fmla="*/ 512 w 595"/>
                <a:gd name="T87" fmla="*/ 61 h 382"/>
                <a:gd name="T88" fmla="*/ 476 w 595"/>
                <a:gd name="T89" fmla="*/ 39 h 382"/>
                <a:gd name="T90" fmla="*/ 427 w 595"/>
                <a:gd name="T91" fmla="*/ 19 h 382"/>
                <a:gd name="T92" fmla="*/ 371 w 595"/>
                <a:gd name="T93" fmla="*/ 6 h 382"/>
                <a:gd name="T94" fmla="*/ 312 w 595"/>
                <a:gd name="T95" fmla="*/ 2 h 3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2">
                  <a:moveTo>
                    <a:pt x="297" y="0"/>
                  </a:moveTo>
                  <a:lnTo>
                    <a:pt x="281" y="2"/>
                  </a:lnTo>
                  <a:lnTo>
                    <a:pt x="267" y="2"/>
                  </a:lnTo>
                  <a:lnTo>
                    <a:pt x="252" y="3"/>
                  </a:lnTo>
                  <a:lnTo>
                    <a:pt x="237" y="5"/>
                  </a:lnTo>
                  <a:lnTo>
                    <a:pt x="222" y="6"/>
                  </a:lnTo>
                  <a:lnTo>
                    <a:pt x="209" y="9"/>
                  </a:lnTo>
                  <a:lnTo>
                    <a:pt x="195" y="12"/>
                  </a:lnTo>
                  <a:lnTo>
                    <a:pt x="181" y="16"/>
                  </a:lnTo>
                  <a:lnTo>
                    <a:pt x="169" y="19"/>
                  </a:lnTo>
                  <a:lnTo>
                    <a:pt x="155" y="24"/>
                  </a:lnTo>
                  <a:lnTo>
                    <a:pt x="143" y="29"/>
                  </a:lnTo>
                  <a:lnTo>
                    <a:pt x="130" y="34"/>
                  </a:lnTo>
                  <a:lnTo>
                    <a:pt x="119" y="39"/>
                  </a:lnTo>
                  <a:lnTo>
                    <a:pt x="108" y="44"/>
                  </a:lnTo>
                  <a:lnTo>
                    <a:pt x="97" y="50"/>
                  </a:lnTo>
                  <a:lnTo>
                    <a:pt x="87" y="57"/>
                  </a:lnTo>
                  <a:lnTo>
                    <a:pt x="81" y="61"/>
                  </a:lnTo>
                  <a:lnTo>
                    <a:pt x="77" y="63"/>
                  </a:lnTo>
                  <a:lnTo>
                    <a:pt x="72" y="67"/>
                  </a:lnTo>
                  <a:lnTo>
                    <a:pt x="68" y="70"/>
                  </a:lnTo>
                  <a:lnTo>
                    <a:pt x="63" y="74"/>
                  </a:lnTo>
                  <a:lnTo>
                    <a:pt x="59" y="77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7" y="89"/>
                  </a:lnTo>
                  <a:lnTo>
                    <a:pt x="43" y="93"/>
                  </a:lnTo>
                  <a:lnTo>
                    <a:pt x="39" y="96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9" y="109"/>
                  </a:lnTo>
                  <a:lnTo>
                    <a:pt x="26" y="113"/>
                  </a:lnTo>
                  <a:lnTo>
                    <a:pt x="24" y="117"/>
                  </a:lnTo>
                  <a:lnTo>
                    <a:pt x="20" y="122"/>
                  </a:lnTo>
                  <a:lnTo>
                    <a:pt x="18" y="126"/>
                  </a:lnTo>
                  <a:lnTo>
                    <a:pt x="16" y="130"/>
                  </a:lnTo>
                  <a:lnTo>
                    <a:pt x="13" y="135"/>
                  </a:lnTo>
                  <a:lnTo>
                    <a:pt x="11" y="139"/>
                  </a:lnTo>
                  <a:lnTo>
                    <a:pt x="9" y="143"/>
                  </a:lnTo>
                  <a:lnTo>
                    <a:pt x="8" y="148"/>
                  </a:lnTo>
                  <a:lnTo>
                    <a:pt x="5" y="153"/>
                  </a:lnTo>
                  <a:lnTo>
                    <a:pt x="4" y="158"/>
                  </a:lnTo>
                  <a:lnTo>
                    <a:pt x="3" y="162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1" y="181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1" y="201"/>
                  </a:lnTo>
                  <a:lnTo>
                    <a:pt x="1" y="206"/>
                  </a:lnTo>
                  <a:lnTo>
                    <a:pt x="2" y="211"/>
                  </a:lnTo>
                  <a:lnTo>
                    <a:pt x="2" y="216"/>
                  </a:lnTo>
                  <a:lnTo>
                    <a:pt x="3" y="220"/>
                  </a:lnTo>
                  <a:lnTo>
                    <a:pt x="4" y="225"/>
                  </a:lnTo>
                  <a:lnTo>
                    <a:pt x="5" y="230"/>
                  </a:lnTo>
                  <a:lnTo>
                    <a:pt x="8" y="235"/>
                  </a:lnTo>
                  <a:lnTo>
                    <a:pt x="9" y="239"/>
                  </a:lnTo>
                  <a:lnTo>
                    <a:pt x="11" y="244"/>
                  </a:lnTo>
                  <a:lnTo>
                    <a:pt x="13" y="249"/>
                  </a:lnTo>
                  <a:lnTo>
                    <a:pt x="16" y="252"/>
                  </a:lnTo>
                  <a:lnTo>
                    <a:pt x="18" y="257"/>
                  </a:lnTo>
                  <a:lnTo>
                    <a:pt x="20" y="262"/>
                  </a:lnTo>
                  <a:lnTo>
                    <a:pt x="24" y="265"/>
                  </a:lnTo>
                  <a:lnTo>
                    <a:pt x="26" y="270"/>
                  </a:lnTo>
                  <a:lnTo>
                    <a:pt x="29" y="274"/>
                  </a:lnTo>
                  <a:lnTo>
                    <a:pt x="33" y="278"/>
                  </a:lnTo>
                  <a:lnTo>
                    <a:pt x="36" y="283"/>
                  </a:lnTo>
                  <a:lnTo>
                    <a:pt x="39" y="287"/>
                  </a:lnTo>
                  <a:lnTo>
                    <a:pt x="43" y="290"/>
                  </a:lnTo>
                  <a:lnTo>
                    <a:pt x="46" y="294"/>
                  </a:lnTo>
                  <a:lnTo>
                    <a:pt x="51" y="298"/>
                  </a:lnTo>
                  <a:lnTo>
                    <a:pt x="54" y="302"/>
                  </a:lnTo>
                  <a:lnTo>
                    <a:pt x="59" y="305"/>
                  </a:lnTo>
                  <a:lnTo>
                    <a:pt x="63" y="309"/>
                  </a:lnTo>
                  <a:lnTo>
                    <a:pt x="68" y="313"/>
                  </a:lnTo>
                  <a:lnTo>
                    <a:pt x="72" y="316"/>
                  </a:lnTo>
                  <a:lnTo>
                    <a:pt x="77" y="320"/>
                  </a:lnTo>
                  <a:lnTo>
                    <a:pt x="81" y="323"/>
                  </a:lnTo>
                  <a:lnTo>
                    <a:pt x="87" y="327"/>
                  </a:lnTo>
                  <a:lnTo>
                    <a:pt x="97" y="333"/>
                  </a:lnTo>
                  <a:lnTo>
                    <a:pt x="108" y="339"/>
                  </a:lnTo>
                  <a:lnTo>
                    <a:pt x="119" y="345"/>
                  </a:lnTo>
                  <a:lnTo>
                    <a:pt x="130" y="349"/>
                  </a:lnTo>
                  <a:lnTo>
                    <a:pt x="143" y="355"/>
                  </a:lnTo>
                  <a:lnTo>
                    <a:pt x="155" y="359"/>
                  </a:lnTo>
                  <a:lnTo>
                    <a:pt x="169" y="363"/>
                  </a:lnTo>
                  <a:lnTo>
                    <a:pt x="181" y="367"/>
                  </a:lnTo>
                  <a:lnTo>
                    <a:pt x="195" y="371"/>
                  </a:lnTo>
                  <a:lnTo>
                    <a:pt x="209" y="374"/>
                  </a:lnTo>
                  <a:lnTo>
                    <a:pt x="222" y="376"/>
                  </a:lnTo>
                  <a:lnTo>
                    <a:pt x="237" y="379"/>
                  </a:lnTo>
                  <a:lnTo>
                    <a:pt x="252" y="380"/>
                  </a:lnTo>
                  <a:lnTo>
                    <a:pt x="267" y="381"/>
                  </a:lnTo>
                  <a:lnTo>
                    <a:pt x="281" y="382"/>
                  </a:lnTo>
                  <a:lnTo>
                    <a:pt x="297" y="382"/>
                  </a:lnTo>
                  <a:lnTo>
                    <a:pt x="312" y="382"/>
                  </a:lnTo>
                  <a:lnTo>
                    <a:pt x="328" y="381"/>
                  </a:lnTo>
                  <a:lnTo>
                    <a:pt x="343" y="380"/>
                  </a:lnTo>
                  <a:lnTo>
                    <a:pt x="358" y="379"/>
                  </a:lnTo>
                  <a:lnTo>
                    <a:pt x="371" y="376"/>
                  </a:lnTo>
                  <a:lnTo>
                    <a:pt x="386" y="374"/>
                  </a:lnTo>
                  <a:lnTo>
                    <a:pt x="400" y="371"/>
                  </a:lnTo>
                  <a:lnTo>
                    <a:pt x="413" y="367"/>
                  </a:lnTo>
                  <a:lnTo>
                    <a:pt x="427" y="363"/>
                  </a:lnTo>
                  <a:lnTo>
                    <a:pt x="439" y="359"/>
                  </a:lnTo>
                  <a:lnTo>
                    <a:pt x="452" y="355"/>
                  </a:lnTo>
                  <a:lnTo>
                    <a:pt x="463" y="349"/>
                  </a:lnTo>
                  <a:lnTo>
                    <a:pt x="476" y="345"/>
                  </a:lnTo>
                  <a:lnTo>
                    <a:pt x="486" y="339"/>
                  </a:lnTo>
                  <a:lnTo>
                    <a:pt x="497" y="333"/>
                  </a:lnTo>
                  <a:lnTo>
                    <a:pt x="508" y="327"/>
                  </a:lnTo>
                  <a:lnTo>
                    <a:pt x="512" y="323"/>
                  </a:lnTo>
                  <a:lnTo>
                    <a:pt x="518" y="320"/>
                  </a:lnTo>
                  <a:lnTo>
                    <a:pt x="522" y="316"/>
                  </a:lnTo>
                  <a:lnTo>
                    <a:pt x="527" y="313"/>
                  </a:lnTo>
                  <a:lnTo>
                    <a:pt x="532" y="309"/>
                  </a:lnTo>
                  <a:lnTo>
                    <a:pt x="536" y="305"/>
                  </a:lnTo>
                  <a:lnTo>
                    <a:pt x="541" y="302"/>
                  </a:lnTo>
                  <a:lnTo>
                    <a:pt x="544" y="298"/>
                  </a:lnTo>
                  <a:lnTo>
                    <a:pt x="549" y="294"/>
                  </a:lnTo>
                  <a:lnTo>
                    <a:pt x="552" y="290"/>
                  </a:lnTo>
                  <a:lnTo>
                    <a:pt x="555" y="287"/>
                  </a:lnTo>
                  <a:lnTo>
                    <a:pt x="559" y="283"/>
                  </a:lnTo>
                  <a:lnTo>
                    <a:pt x="562" y="278"/>
                  </a:lnTo>
                  <a:lnTo>
                    <a:pt x="566" y="274"/>
                  </a:lnTo>
                  <a:lnTo>
                    <a:pt x="569" y="270"/>
                  </a:lnTo>
                  <a:lnTo>
                    <a:pt x="571" y="265"/>
                  </a:lnTo>
                  <a:lnTo>
                    <a:pt x="575" y="262"/>
                  </a:lnTo>
                  <a:lnTo>
                    <a:pt x="577" y="257"/>
                  </a:lnTo>
                  <a:lnTo>
                    <a:pt x="579" y="252"/>
                  </a:lnTo>
                  <a:lnTo>
                    <a:pt x="582" y="249"/>
                  </a:lnTo>
                  <a:lnTo>
                    <a:pt x="584" y="244"/>
                  </a:lnTo>
                  <a:lnTo>
                    <a:pt x="586" y="239"/>
                  </a:lnTo>
                  <a:lnTo>
                    <a:pt x="587" y="235"/>
                  </a:lnTo>
                  <a:lnTo>
                    <a:pt x="588" y="230"/>
                  </a:lnTo>
                  <a:lnTo>
                    <a:pt x="591" y="225"/>
                  </a:lnTo>
                  <a:lnTo>
                    <a:pt x="592" y="220"/>
                  </a:lnTo>
                  <a:lnTo>
                    <a:pt x="593" y="216"/>
                  </a:lnTo>
                  <a:lnTo>
                    <a:pt x="594" y="211"/>
                  </a:lnTo>
                  <a:lnTo>
                    <a:pt x="594" y="206"/>
                  </a:lnTo>
                  <a:lnTo>
                    <a:pt x="595" y="201"/>
                  </a:lnTo>
                  <a:lnTo>
                    <a:pt x="595" y="197"/>
                  </a:lnTo>
                  <a:lnTo>
                    <a:pt x="595" y="191"/>
                  </a:lnTo>
                  <a:lnTo>
                    <a:pt x="595" y="187"/>
                  </a:lnTo>
                  <a:lnTo>
                    <a:pt x="595" y="181"/>
                  </a:lnTo>
                  <a:lnTo>
                    <a:pt x="594" y="177"/>
                  </a:lnTo>
                  <a:lnTo>
                    <a:pt x="594" y="172"/>
                  </a:lnTo>
                  <a:lnTo>
                    <a:pt x="593" y="167"/>
                  </a:lnTo>
                  <a:lnTo>
                    <a:pt x="592" y="162"/>
                  </a:lnTo>
                  <a:lnTo>
                    <a:pt x="591" y="158"/>
                  </a:lnTo>
                  <a:lnTo>
                    <a:pt x="588" y="153"/>
                  </a:lnTo>
                  <a:lnTo>
                    <a:pt x="587" y="148"/>
                  </a:lnTo>
                  <a:lnTo>
                    <a:pt x="586" y="143"/>
                  </a:lnTo>
                  <a:lnTo>
                    <a:pt x="584" y="139"/>
                  </a:lnTo>
                  <a:lnTo>
                    <a:pt x="582" y="135"/>
                  </a:lnTo>
                  <a:lnTo>
                    <a:pt x="579" y="130"/>
                  </a:lnTo>
                  <a:lnTo>
                    <a:pt x="577" y="126"/>
                  </a:lnTo>
                  <a:lnTo>
                    <a:pt x="575" y="122"/>
                  </a:lnTo>
                  <a:lnTo>
                    <a:pt x="571" y="117"/>
                  </a:lnTo>
                  <a:lnTo>
                    <a:pt x="569" y="113"/>
                  </a:lnTo>
                  <a:lnTo>
                    <a:pt x="566" y="109"/>
                  </a:lnTo>
                  <a:lnTo>
                    <a:pt x="562" y="104"/>
                  </a:lnTo>
                  <a:lnTo>
                    <a:pt x="559" y="101"/>
                  </a:lnTo>
                  <a:lnTo>
                    <a:pt x="555" y="96"/>
                  </a:lnTo>
                  <a:lnTo>
                    <a:pt x="552" y="93"/>
                  </a:lnTo>
                  <a:lnTo>
                    <a:pt x="549" y="89"/>
                  </a:lnTo>
                  <a:lnTo>
                    <a:pt x="544" y="84"/>
                  </a:lnTo>
                  <a:lnTo>
                    <a:pt x="541" y="81"/>
                  </a:lnTo>
                  <a:lnTo>
                    <a:pt x="536" y="77"/>
                  </a:lnTo>
                  <a:lnTo>
                    <a:pt x="532" y="74"/>
                  </a:lnTo>
                  <a:lnTo>
                    <a:pt x="527" y="70"/>
                  </a:lnTo>
                  <a:lnTo>
                    <a:pt x="522" y="67"/>
                  </a:lnTo>
                  <a:lnTo>
                    <a:pt x="518" y="63"/>
                  </a:lnTo>
                  <a:lnTo>
                    <a:pt x="512" y="61"/>
                  </a:lnTo>
                  <a:lnTo>
                    <a:pt x="508" y="57"/>
                  </a:lnTo>
                  <a:lnTo>
                    <a:pt x="497" y="50"/>
                  </a:lnTo>
                  <a:lnTo>
                    <a:pt x="486" y="44"/>
                  </a:lnTo>
                  <a:lnTo>
                    <a:pt x="476" y="39"/>
                  </a:lnTo>
                  <a:lnTo>
                    <a:pt x="463" y="34"/>
                  </a:lnTo>
                  <a:lnTo>
                    <a:pt x="452" y="29"/>
                  </a:lnTo>
                  <a:lnTo>
                    <a:pt x="439" y="24"/>
                  </a:lnTo>
                  <a:lnTo>
                    <a:pt x="427" y="19"/>
                  </a:lnTo>
                  <a:lnTo>
                    <a:pt x="413" y="16"/>
                  </a:lnTo>
                  <a:lnTo>
                    <a:pt x="400" y="12"/>
                  </a:lnTo>
                  <a:lnTo>
                    <a:pt x="386" y="9"/>
                  </a:lnTo>
                  <a:lnTo>
                    <a:pt x="371" y="6"/>
                  </a:lnTo>
                  <a:lnTo>
                    <a:pt x="358" y="5"/>
                  </a:lnTo>
                  <a:lnTo>
                    <a:pt x="343" y="3"/>
                  </a:lnTo>
                  <a:lnTo>
                    <a:pt x="328" y="2"/>
                  </a:lnTo>
                  <a:lnTo>
                    <a:pt x="312" y="2"/>
                  </a:lnTo>
                  <a:lnTo>
                    <a:pt x="297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8" name="Rectangle 29"/>
            <p:cNvSpPr>
              <a:spLocks noChangeArrowheads="1"/>
            </p:cNvSpPr>
            <p:nvPr/>
          </p:nvSpPr>
          <p:spPr bwMode="auto">
            <a:xfrm>
              <a:off x="4002" y="854"/>
              <a:ext cx="595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9" name="Freeform 30"/>
            <p:cNvSpPr>
              <a:spLocks/>
            </p:cNvSpPr>
            <p:nvPr/>
          </p:nvSpPr>
          <p:spPr bwMode="auto">
            <a:xfrm>
              <a:off x="3978" y="830"/>
              <a:ext cx="595" cy="380"/>
            </a:xfrm>
            <a:custGeom>
              <a:avLst/>
              <a:gdLst>
                <a:gd name="T0" fmla="*/ 252 w 595"/>
                <a:gd name="T1" fmla="*/ 2 h 380"/>
                <a:gd name="T2" fmla="*/ 195 w 595"/>
                <a:gd name="T3" fmla="*/ 11 h 380"/>
                <a:gd name="T4" fmla="*/ 143 w 595"/>
                <a:gd name="T5" fmla="*/ 27 h 380"/>
                <a:gd name="T6" fmla="*/ 98 w 595"/>
                <a:gd name="T7" fmla="*/ 49 h 380"/>
                <a:gd name="T8" fmla="*/ 73 w 595"/>
                <a:gd name="T9" fmla="*/ 66 h 380"/>
                <a:gd name="T10" fmla="*/ 54 w 595"/>
                <a:gd name="T11" fmla="*/ 80 h 380"/>
                <a:gd name="T12" fmla="*/ 40 w 595"/>
                <a:gd name="T13" fmla="*/ 95 h 380"/>
                <a:gd name="T14" fmla="*/ 26 w 595"/>
                <a:gd name="T15" fmla="*/ 112 h 380"/>
                <a:gd name="T16" fmla="*/ 16 w 595"/>
                <a:gd name="T17" fmla="*/ 128 h 380"/>
                <a:gd name="T18" fmla="*/ 7 w 595"/>
                <a:gd name="T19" fmla="*/ 147 h 380"/>
                <a:gd name="T20" fmla="*/ 2 w 595"/>
                <a:gd name="T21" fmla="*/ 166 h 380"/>
                <a:gd name="T22" fmla="*/ 0 w 595"/>
                <a:gd name="T23" fmla="*/ 185 h 380"/>
                <a:gd name="T24" fmla="*/ 1 w 595"/>
                <a:gd name="T25" fmla="*/ 205 h 380"/>
                <a:gd name="T26" fmla="*/ 4 w 595"/>
                <a:gd name="T27" fmla="*/ 224 h 380"/>
                <a:gd name="T28" fmla="*/ 11 w 595"/>
                <a:gd name="T29" fmla="*/ 242 h 380"/>
                <a:gd name="T30" fmla="*/ 20 w 595"/>
                <a:gd name="T31" fmla="*/ 260 h 380"/>
                <a:gd name="T32" fmla="*/ 33 w 595"/>
                <a:gd name="T33" fmla="*/ 277 h 380"/>
                <a:gd name="T34" fmla="*/ 46 w 595"/>
                <a:gd name="T35" fmla="*/ 293 h 380"/>
                <a:gd name="T36" fmla="*/ 63 w 595"/>
                <a:gd name="T37" fmla="*/ 308 h 380"/>
                <a:gd name="T38" fmla="*/ 82 w 595"/>
                <a:gd name="T39" fmla="*/ 321 h 380"/>
                <a:gd name="T40" fmla="*/ 119 w 595"/>
                <a:gd name="T41" fmla="*/ 344 h 380"/>
                <a:gd name="T42" fmla="*/ 168 w 595"/>
                <a:gd name="T43" fmla="*/ 361 h 380"/>
                <a:gd name="T44" fmla="*/ 223 w 595"/>
                <a:gd name="T45" fmla="*/ 376 h 380"/>
                <a:gd name="T46" fmla="*/ 282 w 595"/>
                <a:gd name="T47" fmla="*/ 380 h 380"/>
                <a:gd name="T48" fmla="*/ 342 w 595"/>
                <a:gd name="T49" fmla="*/ 379 h 380"/>
                <a:gd name="T50" fmla="*/ 400 w 595"/>
                <a:gd name="T51" fmla="*/ 370 h 380"/>
                <a:gd name="T52" fmla="*/ 451 w 595"/>
                <a:gd name="T53" fmla="*/ 353 h 380"/>
                <a:gd name="T54" fmla="*/ 498 w 595"/>
                <a:gd name="T55" fmla="*/ 331 h 380"/>
                <a:gd name="T56" fmla="*/ 523 w 595"/>
                <a:gd name="T57" fmla="*/ 315 h 380"/>
                <a:gd name="T58" fmla="*/ 540 w 595"/>
                <a:gd name="T59" fmla="*/ 300 h 380"/>
                <a:gd name="T60" fmla="*/ 556 w 595"/>
                <a:gd name="T61" fmla="*/ 286 h 380"/>
                <a:gd name="T62" fmla="*/ 569 w 595"/>
                <a:gd name="T63" fmla="*/ 269 h 380"/>
                <a:gd name="T64" fmla="*/ 579 w 595"/>
                <a:gd name="T65" fmla="*/ 251 h 380"/>
                <a:gd name="T66" fmla="*/ 587 w 595"/>
                <a:gd name="T67" fmla="*/ 234 h 380"/>
                <a:gd name="T68" fmla="*/ 593 w 595"/>
                <a:gd name="T69" fmla="*/ 215 h 380"/>
                <a:gd name="T70" fmla="*/ 595 w 595"/>
                <a:gd name="T71" fmla="*/ 195 h 380"/>
                <a:gd name="T72" fmla="*/ 594 w 595"/>
                <a:gd name="T73" fmla="*/ 176 h 380"/>
                <a:gd name="T74" fmla="*/ 590 w 595"/>
                <a:gd name="T75" fmla="*/ 157 h 380"/>
                <a:gd name="T76" fmla="*/ 584 w 595"/>
                <a:gd name="T77" fmla="*/ 138 h 380"/>
                <a:gd name="T78" fmla="*/ 574 w 595"/>
                <a:gd name="T79" fmla="*/ 120 h 380"/>
                <a:gd name="T80" fmla="*/ 562 w 595"/>
                <a:gd name="T81" fmla="*/ 104 h 380"/>
                <a:gd name="T82" fmla="*/ 548 w 595"/>
                <a:gd name="T83" fmla="*/ 88 h 380"/>
                <a:gd name="T84" fmla="*/ 532 w 595"/>
                <a:gd name="T85" fmla="*/ 73 h 380"/>
                <a:gd name="T86" fmla="*/ 512 w 595"/>
                <a:gd name="T87" fmla="*/ 59 h 380"/>
                <a:gd name="T88" fmla="*/ 475 w 595"/>
                <a:gd name="T89" fmla="*/ 37 h 380"/>
                <a:gd name="T90" fmla="*/ 426 w 595"/>
                <a:gd name="T91" fmla="*/ 19 h 380"/>
                <a:gd name="T92" fmla="*/ 371 w 595"/>
                <a:gd name="T93" fmla="*/ 6 h 380"/>
                <a:gd name="T94" fmla="*/ 312 w 595"/>
                <a:gd name="T95" fmla="*/ 0 h 3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0">
                  <a:moveTo>
                    <a:pt x="298" y="0"/>
                  </a:moveTo>
                  <a:lnTo>
                    <a:pt x="282" y="0"/>
                  </a:lnTo>
                  <a:lnTo>
                    <a:pt x="267" y="1"/>
                  </a:lnTo>
                  <a:lnTo>
                    <a:pt x="252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09" y="8"/>
                  </a:lnTo>
                  <a:lnTo>
                    <a:pt x="195" y="11"/>
                  </a:lnTo>
                  <a:lnTo>
                    <a:pt x="182" y="15"/>
                  </a:lnTo>
                  <a:lnTo>
                    <a:pt x="168" y="19"/>
                  </a:lnTo>
                  <a:lnTo>
                    <a:pt x="155" y="23"/>
                  </a:lnTo>
                  <a:lnTo>
                    <a:pt x="143" y="27"/>
                  </a:lnTo>
                  <a:lnTo>
                    <a:pt x="130" y="33"/>
                  </a:lnTo>
                  <a:lnTo>
                    <a:pt x="119" y="37"/>
                  </a:lnTo>
                  <a:lnTo>
                    <a:pt x="108" y="43"/>
                  </a:lnTo>
                  <a:lnTo>
                    <a:pt x="98" y="49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7" y="62"/>
                  </a:lnTo>
                  <a:lnTo>
                    <a:pt x="73" y="66"/>
                  </a:lnTo>
                  <a:lnTo>
                    <a:pt x="68" y="69"/>
                  </a:lnTo>
                  <a:lnTo>
                    <a:pt x="63" y="73"/>
                  </a:lnTo>
                  <a:lnTo>
                    <a:pt x="59" y="76"/>
                  </a:lnTo>
                  <a:lnTo>
                    <a:pt x="54" y="80"/>
                  </a:lnTo>
                  <a:lnTo>
                    <a:pt x="51" y="84"/>
                  </a:lnTo>
                  <a:lnTo>
                    <a:pt x="46" y="88"/>
                  </a:lnTo>
                  <a:lnTo>
                    <a:pt x="43" y="91"/>
                  </a:lnTo>
                  <a:lnTo>
                    <a:pt x="40" y="95"/>
                  </a:lnTo>
                  <a:lnTo>
                    <a:pt x="36" y="99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6" y="112"/>
                  </a:lnTo>
                  <a:lnTo>
                    <a:pt x="23" y="115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6" y="128"/>
                  </a:lnTo>
                  <a:lnTo>
                    <a:pt x="12" y="133"/>
                  </a:lnTo>
                  <a:lnTo>
                    <a:pt x="11" y="138"/>
                  </a:lnTo>
                  <a:lnTo>
                    <a:pt x="9" y="143"/>
                  </a:lnTo>
                  <a:lnTo>
                    <a:pt x="7" y="147"/>
                  </a:lnTo>
                  <a:lnTo>
                    <a:pt x="5" y="152"/>
                  </a:lnTo>
                  <a:lnTo>
                    <a:pt x="4" y="157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2" y="215"/>
                  </a:lnTo>
                  <a:lnTo>
                    <a:pt x="3" y="220"/>
                  </a:lnTo>
                  <a:lnTo>
                    <a:pt x="4" y="224"/>
                  </a:lnTo>
                  <a:lnTo>
                    <a:pt x="5" y="229"/>
                  </a:lnTo>
                  <a:lnTo>
                    <a:pt x="7" y="234"/>
                  </a:lnTo>
                  <a:lnTo>
                    <a:pt x="9" y="238"/>
                  </a:lnTo>
                  <a:lnTo>
                    <a:pt x="11" y="242"/>
                  </a:lnTo>
                  <a:lnTo>
                    <a:pt x="12" y="247"/>
                  </a:lnTo>
                  <a:lnTo>
                    <a:pt x="16" y="251"/>
                  </a:lnTo>
                  <a:lnTo>
                    <a:pt x="18" y="256"/>
                  </a:lnTo>
                  <a:lnTo>
                    <a:pt x="20" y="260"/>
                  </a:lnTo>
                  <a:lnTo>
                    <a:pt x="23" y="264"/>
                  </a:lnTo>
                  <a:lnTo>
                    <a:pt x="26" y="269"/>
                  </a:lnTo>
                  <a:lnTo>
                    <a:pt x="29" y="273"/>
                  </a:lnTo>
                  <a:lnTo>
                    <a:pt x="33" y="277"/>
                  </a:lnTo>
                  <a:lnTo>
                    <a:pt x="36" y="281"/>
                  </a:lnTo>
                  <a:lnTo>
                    <a:pt x="40" y="286"/>
                  </a:lnTo>
                  <a:lnTo>
                    <a:pt x="43" y="289"/>
                  </a:lnTo>
                  <a:lnTo>
                    <a:pt x="46" y="293"/>
                  </a:lnTo>
                  <a:lnTo>
                    <a:pt x="51" y="296"/>
                  </a:lnTo>
                  <a:lnTo>
                    <a:pt x="54" y="300"/>
                  </a:lnTo>
                  <a:lnTo>
                    <a:pt x="59" y="305"/>
                  </a:lnTo>
                  <a:lnTo>
                    <a:pt x="63" y="308"/>
                  </a:lnTo>
                  <a:lnTo>
                    <a:pt x="68" y="312"/>
                  </a:lnTo>
                  <a:lnTo>
                    <a:pt x="73" y="315"/>
                  </a:lnTo>
                  <a:lnTo>
                    <a:pt x="77" y="319"/>
                  </a:lnTo>
                  <a:lnTo>
                    <a:pt x="82" y="321"/>
                  </a:lnTo>
                  <a:lnTo>
                    <a:pt x="87" y="325"/>
                  </a:lnTo>
                  <a:lnTo>
                    <a:pt x="98" y="331"/>
                  </a:lnTo>
                  <a:lnTo>
                    <a:pt x="108" y="338"/>
                  </a:lnTo>
                  <a:lnTo>
                    <a:pt x="119" y="344"/>
                  </a:lnTo>
                  <a:lnTo>
                    <a:pt x="130" y="348"/>
                  </a:lnTo>
                  <a:lnTo>
                    <a:pt x="143" y="353"/>
                  </a:lnTo>
                  <a:lnTo>
                    <a:pt x="155" y="358"/>
                  </a:lnTo>
                  <a:lnTo>
                    <a:pt x="168" y="361"/>
                  </a:lnTo>
                  <a:lnTo>
                    <a:pt x="182" y="366"/>
                  </a:lnTo>
                  <a:lnTo>
                    <a:pt x="195" y="370"/>
                  </a:lnTo>
                  <a:lnTo>
                    <a:pt x="209" y="372"/>
                  </a:lnTo>
                  <a:lnTo>
                    <a:pt x="223" y="376"/>
                  </a:lnTo>
                  <a:lnTo>
                    <a:pt x="237" y="377"/>
                  </a:lnTo>
                  <a:lnTo>
                    <a:pt x="252" y="379"/>
                  </a:lnTo>
                  <a:lnTo>
                    <a:pt x="267" y="380"/>
                  </a:lnTo>
                  <a:lnTo>
                    <a:pt x="282" y="380"/>
                  </a:lnTo>
                  <a:lnTo>
                    <a:pt x="298" y="380"/>
                  </a:lnTo>
                  <a:lnTo>
                    <a:pt x="312" y="380"/>
                  </a:lnTo>
                  <a:lnTo>
                    <a:pt x="328" y="380"/>
                  </a:lnTo>
                  <a:lnTo>
                    <a:pt x="342" y="379"/>
                  </a:lnTo>
                  <a:lnTo>
                    <a:pt x="358" y="377"/>
                  </a:lnTo>
                  <a:lnTo>
                    <a:pt x="371" y="376"/>
                  </a:lnTo>
                  <a:lnTo>
                    <a:pt x="385" y="372"/>
                  </a:lnTo>
                  <a:lnTo>
                    <a:pt x="400" y="370"/>
                  </a:lnTo>
                  <a:lnTo>
                    <a:pt x="413" y="366"/>
                  </a:lnTo>
                  <a:lnTo>
                    <a:pt x="426" y="361"/>
                  </a:lnTo>
                  <a:lnTo>
                    <a:pt x="440" y="358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5" y="344"/>
                  </a:lnTo>
                  <a:lnTo>
                    <a:pt x="486" y="338"/>
                  </a:lnTo>
                  <a:lnTo>
                    <a:pt x="498" y="331"/>
                  </a:lnTo>
                  <a:lnTo>
                    <a:pt x="508" y="325"/>
                  </a:lnTo>
                  <a:lnTo>
                    <a:pt x="512" y="321"/>
                  </a:lnTo>
                  <a:lnTo>
                    <a:pt x="517" y="319"/>
                  </a:lnTo>
                  <a:lnTo>
                    <a:pt x="523" y="315"/>
                  </a:lnTo>
                  <a:lnTo>
                    <a:pt x="527" y="312"/>
                  </a:lnTo>
                  <a:lnTo>
                    <a:pt x="532" y="308"/>
                  </a:lnTo>
                  <a:lnTo>
                    <a:pt x="536" y="305"/>
                  </a:lnTo>
                  <a:lnTo>
                    <a:pt x="540" y="300"/>
                  </a:lnTo>
                  <a:lnTo>
                    <a:pt x="544" y="296"/>
                  </a:lnTo>
                  <a:lnTo>
                    <a:pt x="548" y="293"/>
                  </a:lnTo>
                  <a:lnTo>
                    <a:pt x="552" y="289"/>
                  </a:lnTo>
                  <a:lnTo>
                    <a:pt x="556" y="286"/>
                  </a:lnTo>
                  <a:lnTo>
                    <a:pt x="559" y="281"/>
                  </a:lnTo>
                  <a:lnTo>
                    <a:pt x="562" y="277"/>
                  </a:lnTo>
                  <a:lnTo>
                    <a:pt x="566" y="273"/>
                  </a:lnTo>
                  <a:lnTo>
                    <a:pt x="569" y="269"/>
                  </a:lnTo>
                  <a:lnTo>
                    <a:pt x="571" y="264"/>
                  </a:lnTo>
                  <a:lnTo>
                    <a:pt x="574" y="260"/>
                  </a:lnTo>
                  <a:lnTo>
                    <a:pt x="577" y="256"/>
                  </a:lnTo>
                  <a:lnTo>
                    <a:pt x="579" y="251"/>
                  </a:lnTo>
                  <a:lnTo>
                    <a:pt x="582" y="247"/>
                  </a:lnTo>
                  <a:lnTo>
                    <a:pt x="584" y="242"/>
                  </a:lnTo>
                  <a:lnTo>
                    <a:pt x="586" y="238"/>
                  </a:lnTo>
                  <a:lnTo>
                    <a:pt x="587" y="234"/>
                  </a:lnTo>
                  <a:lnTo>
                    <a:pt x="588" y="229"/>
                  </a:lnTo>
                  <a:lnTo>
                    <a:pt x="590" y="224"/>
                  </a:lnTo>
                  <a:lnTo>
                    <a:pt x="592" y="220"/>
                  </a:lnTo>
                  <a:lnTo>
                    <a:pt x="593" y="215"/>
                  </a:lnTo>
                  <a:lnTo>
                    <a:pt x="593" y="210"/>
                  </a:lnTo>
                  <a:lnTo>
                    <a:pt x="594" y="205"/>
                  </a:lnTo>
                  <a:lnTo>
                    <a:pt x="594" y="201"/>
                  </a:lnTo>
                  <a:lnTo>
                    <a:pt x="595" y="195"/>
                  </a:lnTo>
                  <a:lnTo>
                    <a:pt x="595" y="190"/>
                  </a:lnTo>
                  <a:lnTo>
                    <a:pt x="595" y="185"/>
                  </a:lnTo>
                  <a:lnTo>
                    <a:pt x="594" y="181"/>
                  </a:lnTo>
                  <a:lnTo>
                    <a:pt x="594" y="176"/>
                  </a:lnTo>
                  <a:lnTo>
                    <a:pt x="593" y="171"/>
                  </a:lnTo>
                  <a:lnTo>
                    <a:pt x="593" y="166"/>
                  </a:lnTo>
                  <a:lnTo>
                    <a:pt x="592" y="162"/>
                  </a:lnTo>
                  <a:lnTo>
                    <a:pt x="590" y="157"/>
                  </a:lnTo>
                  <a:lnTo>
                    <a:pt x="588" y="152"/>
                  </a:lnTo>
                  <a:lnTo>
                    <a:pt x="587" y="147"/>
                  </a:lnTo>
                  <a:lnTo>
                    <a:pt x="586" y="143"/>
                  </a:lnTo>
                  <a:lnTo>
                    <a:pt x="584" y="138"/>
                  </a:lnTo>
                  <a:lnTo>
                    <a:pt x="582" y="133"/>
                  </a:lnTo>
                  <a:lnTo>
                    <a:pt x="579" y="128"/>
                  </a:lnTo>
                  <a:lnTo>
                    <a:pt x="577" y="125"/>
                  </a:lnTo>
                  <a:lnTo>
                    <a:pt x="574" y="120"/>
                  </a:lnTo>
                  <a:lnTo>
                    <a:pt x="571" y="115"/>
                  </a:lnTo>
                  <a:lnTo>
                    <a:pt x="569" y="112"/>
                  </a:lnTo>
                  <a:lnTo>
                    <a:pt x="566" y="108"/>
                  </a:lnTo>
                  <a:lnTo>
                    <a:pt x="562" y="104"/>
                  </a:lnTo>
                  <a:lnTo>
                    <a:pt x="559" y="99"/>
                  </a:lnTo>
                  <a:lnTo>
                    <a:pt x="556" y="95"/>
                  </a:lnTo>
                  <a:lnTo>
                    <a:pt x="552" y="91"/>
                  </a:lnTo>
                  <a:lnTo>
                    <a:pt x="548" y="88"/>
                  </a:lnTo>
                  <a:lnTo>
                    <a:pt x="544" y="84"/>
                  </a:lnTo>
                  <a:lnTo>
                    <a:pt x="540" y="80"/>
                  </a:lnTo>
                  <a:lnTo>
                    <a:pt x="536" y="76"/>
                  </a:lnTo>
                  <a:lnTo>
                    <a:pt x="532" y="73"/>
                  </a:lnTo>
                  <a:lnTo>
                    <a:pt x="527" y="69"/>
                  </a:lnTo>
                  <a:lnTo>
                    <a:pt x="523" y="66"/>
                  </a:lnTo>
                  <a:lnTo>
                    <a:pt x="517" y="62"/>
                  </a:lnTo>
                  <a:lnTo>
                    <a:pt x="512" y="59"/>
                  </a:lnTo>
                  <a:lnTo>
                    <a:pt x="508" y="55"/>
                  </a:lnTo>
                  <a:lnTo>
                    <a:pt x="498" y="49"/>
                  </a:lnTo>
                  <a:lnTo>
                    <a:pt x="486" y="43"/>
                  </a:lnTo>
                  <a:lnTo>
                    <a:pt x="475" y="37"/>
                  </a:lnTo>
                  <a:lnTo>
                    <a:pt x="463" y="33"/>
                  </a:lnTo>
                  <a:lnTo>
                    <a:pt x="451" y="27"/>
                  </a:lnTo>
                  <a:lnTo>
                    <a:pt x="440" y="23"/>
                  </a:lnTo>
                  <a:lnTo>
                    <a:pt x="426" y="19"/>
                  </a:lnTo>
                  <a:lnTo>
                    <a:pt x="413" y="15"/>
                  </a:lnTo>
                  <a:lnTo>
                    <a:pt x="400" y="11"/>
                  </a:lnTo>
                  <a:lnTo>
                    <a:pt x="385" y="8"/>
                  </a:lnTo>
                  <a:lnTo>
                    <a:pt x="371" y="6"/>
                  </a:lnTo>
                  <a:lnTo>
                    <a:pt x="358" y="3"/>
                  </a:lnTo>
                  <a:lnTo>
                    <a:pt x="342" y="2"/>
                  </a:lnTo>
                  <a:lnTo>
                    <a:pt x="328" y="1"/>
                  </a:lnTo>
                  <a:lnTo>
                    <a:pt x="31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0" name="Freeform 31"/>
            <p:cNvSpPr>
              <a:spLocks/>
            </p:cNvSpPr>
            <p:nvPr/>
          </p:nvSpPr>
          <p:spPr bwMode="auto">
            <a:xfrm>
              <a:off x="3978" y="830"/>
              <a:ext cx="595" cy="380"/>
            </a:xfrm>
            <a:custGeom>
              <a:avLst/>
              <a:gdLst>
                <a:gd name="T0" fmla="*/ 252 w 595"/>
                <a:gd name="T1" fmla="*/ 2 h 380"/>
                <a:gd name="T2" fmla="*/ 195 w 595"/>
                <a:gd name="T3" fmla="*/ 11 h 380"/>
                <a:gd name="T4" fmla="*/ 143 w 595"/>
                <a:gd name="T5" fmla="*/ 27 h 380"/>
                <a:gd name="T6" fmla="*/ 98 w 595"/>
                <a:gd name="T7" fmla="*/ 49 h 380"/>
                <a:gd name="T8" fmla="*/ 73 w 595"/>
                <a:gd name="T9" fmla="*/ 66 h 380"/>
                <a:gd name="T10" fmla="*/ 54 w 595"/>
                <a:gd name="T11" fmla="*/ 80 h 380"/>
                <a:gd name="T12" fmla="*/ 40 w 595"/>
                <a:gd name="T13" fmla="*/ 95 h 380"/>
                <a:gd name="T14" fmla="*/ 26 w 595"/>
                <a:gd name="T15" fmla="*/ 112 h 380"/>
                <a:gd name="T16" fmla="*/ 16 w 595"/>
                <a:gd name="T17" fmla="*/ 128 h 380"/>
                <a:gd name="T18" fmla="*/ 7 w 595"/>
                <a:gd name="T19" fmla="*/ 147 h 380"/>
                <a:gd name="T20" fmla="*/ 2 w 595"/>
                <a:gd name="T21" fmla="*/ 166 h 380"/>
                <a:gd name="T22" fmla="*/ 0 w 595"/>
                <a:gd name="T23" fmla="*/ 185 h 380"/>
                <a:gd name="T24" fmla="*/ 1 w 595"/>
                <a:gd name="T25" fmla="*/ 205 h 380"/>
                <a:gd name="T26" fmla="*/ 4 w 595"/>
                <a:gd name="T27" fmla="*/ 224 h 380"/>
                <a:gd name="T28" fmla="*/ 11 w 595"/>
                <a:gd name="T29" fmla="*/ 242 h 380"/>
                <a:gd name="T30" fmla="*/ 20 w 595"/>
                <a:gd name="T31" fmla="*/ 260 h 380"/>
                <a:gd name="T32" fmla="*/ 33 w 595"/>
                <a:gd name="T33" fmla="*/ 277 h 380"/>
                <a:gd name="T34" fmla="*/ 46 w 595"/>
                <a:gd name="T35" fmla="*/ 293 h 380"/>
                <a:gd name="T36" fmla="*/ 63 w 595"/>
                <a:gd name="T37" fmla="*/ 308 h 380"/>
                <a:gd name="T38" fmla="*/ 82 w 595"/>
                <a:gd name="T39" fmla="*/ 321 h 380"/>
                <a:gd name="T40" fmla="*/ 119 w 595"/>
                <a:gd name="T41" fmla="*/ 344 h 380"/>
                <a:gd name="T42" fmla="*/ 168 w 595"/>
                <a:gd name="T43" fmla="*/ 361 h 380"/>
                <a:gd name="T44" fmla="*/ 223 w 595"/>
                <a:gd name="T45" fmla="*/ 376 h 380"/>
                <a:gd name="T46" fmla="*/ 282 w 595"/>
                <a:gd name="T47" fmla="*/ 380 h 380"/>
                <a:gd name="T48" fmla="*/ 342 w 595"/>
                <a:gd name="T49" fmla="*/ 379 h 380"/>
                <a:gd name="T50" fmla="*/ 400 w 595"/>
                <a:gd name="T51" fmla="*/ 370 h 380"/>
                <a:gd name="T52" fmla="*/ 451 w 595"/>
                <a:gd name="T53" fmla="*/ 353 h 380"/>
                <a:gd name="T54" fmla="*/ 498 w 595"/>
                <a:gd name="T55" fmla="*/ 331 h 380"/>
                <a:gd name="T56" fmla="*/ 523 w 595"/>
                <a:gd name="T57" fmla="*/ 315 h 380"/>
                <a:gd name="T58" fmla="*/ 540 w 595"/>
                <a:gd name="T59" fmla="*/ 300 h 380"/>
                <a:gd name="T60" fmla="*/ 556 w 595"/>
                <a:gd name="T61" fmla="*/ 286 h 380"/>
                <a:gd name="T62" fmla="*/ 569 w 595"/>
                <a:gd name="T63" fmla="*/ 269 h 380"/>
                <a:gd name="T64" fmla="*/ 579 w 595"/>
                <a:gd name="T65" fmla="*/ 251 h 380"/>
                <a:gd name="T66" fmla="*/ 587 w 595"/>
                <a:gd name="T67" fmla="*/ 234 h 380"/>
                <a:gd name="T68" fmla="*/ 593 w 595"/>
                <a:gd name="T69" fmla="*/ 215 h 380"/>
                <a:gd name="T70" fmla="*/ 595 w 595"/>
                <a:gd name="T71" fmla="*/ 195 h 380"/>
                <a:gd name="T72" fmla="*/ 594 w 595"/>
                <a:gd name="T73" fmla="*/ 176 h 380"/>
                <a:gd name="T74" fmla="*/ 590 w 595"/>
                <a:gd name="T75" fmla="*/ 157 h 380"/>
                <a:gd name="T76" fmla="*/ 584 w 595"/>
                <a:gd name="T77" fmla="*/ 138 h 380"/>
                <a:gd name="T78" fmla="*/ 574 w 595"/>
                <a:gd name="T79" fmla="*/ 120 h 380"/>
                <a:gd name="T80" fmla="*/ 562 w 595"/>
                <a:gd name="T81" fmla="*/ 104 h 380"/>
                <a:gd name="T82" fmla="*/ 548 w 595"/>
                <a:gd name="T83" fmla="*/ 88 h 380"/>
                <a:gd name="T84" fmla="*/ 532 w 595"/>
                <a:gd name="T85" fmla="*/ 73 h 380"/>
                <a:gd name="T86" fmla="*/ 512 w 595"/>
                <a:gd name="T87" fmla="*/ 59 h 380"/>
                <a:gd name="T88" fmla="*/ 475 w 595"/>
                <a:gd name="T89" fmla="*/ 37 h 380"/>
                <a:gd name="T90" fmla="*/ 426 w 595"/>
                <a:gd name="T91" fmla="*/ 19 h 380"/>
                <a:gd name="T92" fmla="*/ 371 w 595"/>
                <a:gd name="T93" fmla="*/ 6 h 380"/>
                <a:gd name="T94" fmla="*/ 312 w 595"/>
                <a:gd name="T95" fmla="*/ 0 h 3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0">
                  <a:moveTo>
                    <a:pt x="298" y="0"/>
                  </a:moveTo>
                  <a:lnTo>
                    <a:pt x="282" y="0"/>
                  </a:lnTo>
                  <a:lnTo>
                    <a:pt x="267" y="1"/>
                  </a:lnTo>
                  <a:lnTo>
                    <a:pt x="252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09" y="8"/>
                  </a:lnTo>
                  <a:lnTo>
                    <a:pt x="195" y="11"/>
                  </a:lnTo>
                  <a:lnTo>
                    <a:pt x="182" y="15"/>
                  </a:lnTo>
                  <a:lnTo>
                    <a:pt x="168" y="19"/>
                  </a:lnTo>
                  <a:lnTo>
                    <a:pt x="155" y="23"/>
                  </a:lnTo>
                  <a:lnTo>
                    <a:pt x="143" y="27"/>
                  </a:lnTo>
                  <a:lnTo>
                    <a:pt x="130" y="33"/>
                  </a:lnTo>
                  <a:lnTo>
                    <a:pt x="119" y="37"/>
                  </a:lnTo>
                  <a:lnTo>
                    <a:pt x="108" y="43"/>
                  </a:lnTo>
                  <a:lnTo>
                    <a:pt x="98" y="49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7" y="62"/>
                  </a:lnTo>
                  <a:lnTo>
                    <a:pt x="73" y="66"/>
                  </a:lnTo>
                  <a:lnTo>
                    <a:pt x="68" y="69"/>
                  </a:lnTo>
                  <a:lnTo>
                    <a:pt x="63" y="73"/>
                  </a:lnTo>
                  <a:lnTo>
                    <a:pt x="59" y="76"/>
                  </a:lnTo>
                  <a:lnTo>
                    <a:pt x="54" y="80"/>
                  </a:lnTo>
                  <a:lnTo>
                    <a:pt x="51" y="84"/>
                  </a:lnTo>
                  <a:lnTo>
                    <a:pt x="46" y="88"/>
                  </a:lnTo>
                  <a:lnTo>
                    <a:pt x="43" y="91"/>
                  </a:lnTo>
                  <a:lnTo>
                    <a:pt x="40" y="95"/>
                  </a:lnTo>
                  <a:lnTo>
                    <a:pt x="36" y="99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6" y="112"/>
                  </a:lnTo>
                  <a:lnTo>
                    <a:pt x="23" y="115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6" y="128"/>
                  </a:lnTo>
                  <a:lnTo>
                    <a:pt x="12" y="133"/>
                  </a:lnTo>
                  <a:lnTo>
                    <a:pt x="11" y="138"/>
                  </a:lnTo>
                  <a:lnTo>
                    <a:pt x="9" y="143"/>
                  </a:lnTo>
                  <a:lnTo>
                    <a:pt x="7" y="147"/>
                  </a:lnTo>
                  <a:lnTo>
                    <a:pt x="5" y="152"/>
                  </a:lnTo>
                  <a:lnTo>
                    <a:pt x="4" y="157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2" y="215"/>
                  </a:lnTo>
                  <a:lnTo>
                    <a:pt x="3" y="220"/>
                  </a:lnTo>
                  <a:lnTo>
                    <a:pt x="4" y="224"/>
                  </a:lnTo>
                  <a:lnTo>
                    <a:pt x="5" y="229"/>
                  </a:lnTo>
                  <a:lnTo>
                    <a:pt x="7" y="234"/>
                  </a:lnTo>
                  <a:lnTo>
                    <a:pt x="9" y="238"/>
                  </a:lnTo>
                  <a:lnTo>
                    <a:pt x="11" y="242"/>
                  </a:lnTo>
                  <a:lnTo>
                    <a:pt x="12" y="247"/>
                  </a:lnTo>
                  <a:lnTo>
                    <a:pt x="16" y="251"/>
                  </a:lnTo>
                  <a:lnTo>
                    <a:pt x="18" y="256"/>
                  </a:lnTo>
                  <a:lnTo>
                    <a:pt x="20" y="260"/>
                  </a:lnTo>
                  <a:lnTo>
                    <a:pt x="23" y="264"/>
                  </a:lnTo>
                  <a:lnTo>
                    <a:pt x="26" y="269"/>
                  </a:lnTo>
                  <a:lnTo>
                    <a:pt x="29" y="273"/>
                  </a:lnTo>
                  <a:lnTo>
                    <a:pt x="33" y="277"/>
                  </a:lnTo>
                  <a:lnTo>
                    <a:pt x="36" y="281"/>
                  </a:lnTo>
                  <a:lnTo>
                    <a:pt x="40" y="286"/>
                  </a:lnTo>
                  <a:lnTo>
                    <a:pt x="43" y="289"/>
                  </a:lnTo>
                  <a:lnTo>
                    <a:pt x="46" y="293"/>
                  </a:lnTo>
                  <a:lnTo>
                    <a:pt x="51" y="296"/>
                  </a:lnTo>
                  <a:lnTo>
                    <a:pt x="54" y="300"/>
                  </a:lnTo>
                  <a:lnTo>
                    <a:pt x="59" y="305"/>
                  </a:lnTo>
                  <a:lnTo>
                    <a:pt x="63" y="308"/>
                  </a:lnTo>
                  <a:lnTo>
                    <a:pt x="68" y="312"/>
                  </a:lnTo>
                  <a:lnTo>
                    <a:pt x="73" y="315"/>
                  </a:lnTo>
                  <a:lnTo>
                    <a:pt x="77" y="319"/>
                  </a:lnTo>
                  <a:lnTo>
                    <a:pt x="82" y="321"/>
                  </a:lnTo>
                  <a:lnTo>
                    <a:pt x="87" y="325"/>
                  </a:lnTo>
                  <a:lnTo>
                    <a:pt x="98" y="331"/>
                  </a:lnTo>
                  <a:lnTo>
                    <a:pt x="108" y="338"/>
                  </a:lnTo>
                  <a:lnTo>
                    <a:pt x="119" y="344"/>
                  </a:lnTo>
                  <a:lnTo>
                    <a:pt x="130" y="348"/>
                  </a:lnTo>
                  <a:lnTo>
                    <a:pt x="143" y="353"/>
                  </a:lnTo>
                  <a:lnTo>
                    <a:pt x="155" y="358"/>
                  </a:lnTo>
                  <a:lnTo>
                    <a:pt x="168" y="361"/>
                  </a:lnTo>
                  <a:lnTo>
                    <a:pt x="182" y="366"/>
                  </a:lnTo>
                  <a:lnTo>
                    <a:pt x="195" y="370"/>
                  </a:lnTo>
                  <a:lnTo>
                    <a:pt x="209" y="372"/>
                  </a:lnTo>
                  <a:lnTo>
                    <a:pt x="223" y="376"/>
                  </a:lnTo>
                  <a:lnTo>
                    <a:pt x="237" y="377"/>
                  </a:lnTo>
                  <a:lnTo>
                    <a:pt x="252" y="379"/>
                  </a:lnTo>
                  <a:lnTo>
                    <a:pt x="267" y="380"/>
                  </a:lnTo>
                  <a:lnTo>
                    <a:pt x="282" y="380"/>
                  </a:lnTo>
                  <a:lnTo>
                    <a:pt x="298" y="380"/>
                  </a:lnTo>
                  <a:lnTo>
                    <a:pt x="312" y="380"/>
                  </a:lnTo>
                  <a:lnTo>
                    <a:pt x="328" y="380"/>
                  </a:lnTo>
                  <a:lnTo>
                    <a:pt x="342" y="379"/>
                  </a:lnTo>
                  <a:lnTo>
                    <a:pt x="358" y="377"/>
                  </a:lnTo>
                  <a:lnTo>
                    <a:pt x="371" y="376"/>
                  </a:lnTo>
                  <a:lnTo>
                    <a:pt x="385" y="372"/>
                  </a:lnTo>
                  <a:lnTo>
                    <a:pt x="400" y="370"/>
                  </a:lnTo>
                  <a:lnTo>
                    <a:pt x="413" y="366"/>
                  </a:lnTo>
                  <a:lnTo>
                    <a:pt x="426" y="361"/>
                  </a:lnTo>
                  <a:lnTo>
                    <a:pt x="440" y="358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5" y="344"/>
                  </a:lnTo>
                  <a:lnTo>
                    <a:pt x="486" y="338"/>
                  </a:lnTo>
                  <a:lnTo>
                    <a:pt x="498" y="331"/>
                  </a:lnTo>
                  <a:lnTo>
                    <a:pt x="508" y="325"/>
                  </a:lnTo>
                  <a:lnTo>
                    <a:pt x="512" y="321"/>
                  </a:lnTo>
                  <a:lnTo>
                    <a:pt x="517" y="319"/>
                  </a:lnTo>
                  <a:lnTo>
                    <a:pt x="523" y="315"/>
                  </a:lnTo>
                  <a:lnTo>
                    <a:pt x="527" y="312"/>
                  </a:lnTo>
                  <a:lnTo>
                    <a:pt x="532" y="308"/>
                  </a:lnTo>
                  <a:lnTo>
                    <a:pt x="536" y="305"/>
                  </a:lnTo>
                  <a:lnTo>
                    <a:pt x="540" y="300"/>
                  </a:lnTo>
                  <a:lnTo>
                    <a:pt x="544" y="296"/>
                  </a:lnTo>
                  <a:lnTo>
                    <a:pt x="548" y="293"/>
                  </a:lnTo>
                  <a:lnTo>
                    <a:pt x="552" y="289"/>
                  </a:lnTo>
                  <a:lnTo>
                    <a:pt x="556" y="286"/>
                  </a:lnTo>
                  <a:lnTo>
                    <a:pt x="559" y="281"/>
                  </a:lnTo>
                  <a:lnTo>
                    <a:pt x="562" y="277"/>
                  </a:lnTo>
                  <a:lnTo>
                    <a:pt x="566" y="273"/>
                  </a:lnTo>
                  <a:lnTo>
                    <a:pt x="569" y="269"/>
                  </a:lnTo>
                  <a:lnTo>
                    <a:pt x="571" y="264"/>
                  </a:lnTo>
                  <a:lnTo>
                    <a:pt x="574" y="260"/>
                  </a:lnTo>
                  <a:lnTo>
                    <a:pt x="577" y="256"/>
                  </a:lnTo>
                  <a:lnTo>
                    <a:pt x="579" y="251"/>
                  </a:lnTo>
                  <a:lnTo>
                    <a:pt x="582" y="247"/>
                  </a:lnTo>
                  <a:lnTo>
                    <a:pt x="584" y="242"/>
                  </a:lnTo>
                  <a:lnTo>
                    <a:pt x="586" y="238"/>
                  </a:lnTo>
                  <a:lnTo>
                    <a:pt x="587" y="234"/>
                  </a:lnTo>
                  <a:lnTo>
                    <a:pt x="588" y="229"/>
                  </a:lnTo>
                  <a:lnTo>
                    <a:pt x="590" y="224"/>
                  </a:lnTo>
                  <a:lnTo>
                    <a:pt x="592" y="220"/>
                  </a:lnTo>
                  <a:lnTo>
                    <a:pt x="593" y="215"/>
                  </a:lnTo>
                  <a:lnTo>
                    <a:pt x="593" y="210"/>
                  </a:lnTo>
                  <a:lnTo>
                    <a:pt x="594" y="205"/>
                  </a:lnTo>
                  <a:lnTo>
                    <a:pt x="594" y="201"/>
                  </a:lnTo>
                  <a:lnTo>
                    <a:pt x="595" y="195"/>
                  </a:lnTo>
                  <a:lnTo>
                    <a:pt x="595" y="190"/>
                  </a:lnTo>
                  <a:lnTo>
                    <a:pt x="595" y="185"/>
                  </a:lnTo>
                  <a:lnTo>
                    <a:pt x="594" y="181"/>
                  </a:lnTo>
                  <a:lnTo>
                    <a:pt x="594" y="176"/>
                  </a:lnTo>
                  <a:lnTo>
                    <a:pt x="593" y="171"/>
                  </a:lnTo>
                  <a:lnTo>
                    <a:pt x="593" y="166"/>
                  </a:lnTo>
                  <a:lnTo>
                    <a:pt x="592" y="162"/>
                  </a:lnTo>
                  <a:lnTo>
                    <a:pt x="590" y="157"/>
                  </a:lnTo>
                  <a:lnTo>
                    <a:pt x="588" y="152"/>
                  </a:lnTo>
                  <a:lnTo>
                    <a:pt x="587" y="147"/>
                  </a:lnTo>
                  <a:lnTo>
                    <a:pt x="586" y="143"/>
                  </a:lnTo>
                  <a:lnTo>
                    <a:pt x="584" y="138"/>
                  </a:lnTo>
                  <a:lnTo>
                    <a:pt x="582" y="133"/>
                  </a:lnTo>
                  <a:lnTo>
                    <a:pt x="579" y="128"/>
                  </a:lnTo>
                  <a:lnTo>
                    <a:pt x="577" y="125"/>
                  </a:lnTo>
                  <a:lnTo>
                    <a:pt x="574" y="120"/>
                  </a:lnTo>
                  <a:lnTo>
                    <a:pt x="571" y="115"/>
                  </a:lnTo>
                  <a:lnTo>
                    <a:pt x="569" y="112"/>
                  </a:lnTo>
                  <a:lnTo>
                    <a:pt x="566" y="108"/>
                  </a:lnTo>
                  <a:lnTo>
                    <a:pt x="562" y="104"/>
                  </a:lnTo>
                  <a:lnTo>
                    <a:pt x="559" y="99"/>
                  </a:lnTo>
                  <a:lnTo>
                    <a:pt x="556" y="95"/>
                  </a:lnTo>
                  <a:lnTo>
                    <a:pt x="552" y="91"/>
                  </a:lnTo>
                  <a:lnTo>
                    <a:pt x="548" y="88"/>
                  </a:lnTo>
                  <a:lnTo>
                    <a:pt x="544" y="84"/>
                  </a:lnTo>
                  <a:lnTo>
                    <a:pt x="540" y="80"/>
                  </a:lnTo>
                  <a:lnTo>
                    <a:pt x="536" y="76"/>
                  </a:lnTo>
                  <a:lnTo>
                    <a:pt x="532" y="73"/>
                  </a:lnTo>
                  <a:lnTo>
                    <a:pt x="527" y="69"/>
                  </a:lnTo>
                  <a:lnTo>
                    <a:pt x="523" y="66"/>
                  </a:lnTo>
                  <a:lnTo>
                    <a:pt x="517" y="62"/>
                  </a:lnTo>
                  <a:lnTo>
                    <a:pt x="512" y="59"/>
                  </a:lnTo>
                  <a:lnTo>
                    <a:pt x="508" y="55"/>
                  </a:lnTo>
                  <a:lnTo>
                    <a:pt x="498" y="49"/>
                  </a:lnTo>
                  <a:lnTo>
                    <a:pt x="486" y="43"/>
                  </a:lnTo>
                  <a:lnTo>
                    <a:pt x="475" y="37"/>
                  </a:lnTo>
                  <a:lnTo>
                    <a:pt x="463" y="33"/>
                  </a:lnTo>
                  <a:lnTo>
                    <a:pt x="451" y="27"/>
                  </a:lnTo>
                  <a:lnTo>
                    <a:pt x="440" y="23"/>
                  </a:lnTo>
                  <a:lnTo>
                    <a:pt x="426" y="19"/>
                  </a:lnTo>
                  <a:lnTo>
                    <a:pt x="413" y="15"/>
                  </a:lnTo>
                  <a:lnTo>
                    <a:pt x="400" y="11"/>
                  </a:lnTo>
                  <a:lnTo>
                    <a:pt x="385" y="8"/>
                  </a:lnTo>
                  <a:lnTo>
                    <a:pt x="371" y="6"/>
                  </a:lnTo>
                  <a:lnTo>
                    <a:pt x="358" y="3"/>
                  </a:lnTo>
                  <a:lnTo>
                    <a:pt x="342" y="2"/>
                  </a:lnTo>
                  <a:lnTo>
                    <a:pt x="328" y="1"/>
                  </a:lnTo>
                  <a:lnTo>
                    <a:pt x="312" y="0"/>
                  </a:lnTo>
                  <a:lnTo>
                    <a:pt x="298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1" name="Rectangle 32"/>
            <p:cNvSpPr>
              <a:spLocks noChangeArrowheads="1"/>
            </p:cNvSpPr>
            <p:nvPr/>
          </p:nvSpPr>
          <p:spPr bwMode="auto">
            <a:xfrm>
              <a:off x="4052" y="934"/>
              <a:ext cx="19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Triparty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22" name="Rectangle 33"/>
            <p:cNvSpPr>
              <a:spLocks noChangeArrowheads="1"/>
            </p:cNvSpPr>
            <p:nvPr/>
          </p:nvSpPr>
          <p:spPr bwMode="auto">
            <a:xfrm>
              <a:off x="4318" y="934"/>
              <a:ext cx="13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agent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23" name="Rectangle 34"/>
            <p:cNvSpPr>
              <a:spLocks noChangeArrowheads="1"/>
            </p:cNvSpPr>
            <p:nvPr/>
          </p:nvSpPr>
          <p:spPr bwMode="auto">
            <a:xfrm>
              <a:off x="4164" y="1025"/>
              <a:ext cx="17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(I)CSD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pic>
          <p:nvPicPr>
            <p:cNvPr id="37924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" y="1330"/>
              <a:ext cx="41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5" name="Rectangle 36"/>
            <p:cNvSpPr>
              <a:spLocks noChangeArrowheads="1"/>
            </p:cNvSpPr>
            <p:nvPr/>
          </p:nvSpPr>
          <p:spPr bwMode="auto">
            <a:xfrm>
              <a:off x="4809" y="1563"/>
              <a:ext cx="183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 b="1">
                  <a:solidFill>
                    <a:srgbClr val="000000"/>
                  </a:solidFill>
                </a:rPr>
                <a:t>joining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26" name="Rectangle 37"/>
            <p:cNvSpPr>
              <a:spLocks noChangeArrowheads="1"/>
            </p:cNvSpPr>
            <p:nvPr/>
          </p:nvSpPr>
          <p:spPr bwMode="auto">
            <a:xfrm>
              <a:off x="4848" y="1652"/>
              <a:ext cx="12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 b="1">
                  <a:solidFill>
                    <a:srgbClr val="000000"/>
                  </a:solidFill>
                </a:rPr>
                <a:t>NCB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27" name="Freeform 38"/>
            <p:cNvSpPr>
              <a:spLocks/>
            </p:cNvSpPr>
            <p:nvPr/>
          </p:nvSpPr>
          <p:spPr bwMode="auto">
            <a:xfrm>
              <a:off x="3818" y="1616"/>
              <a:ext cx="960" cy="83"/>
            </a:xfrm>
            <a:custGeom>
              <a:avLst/>
              <a:gdLst>
                <a:gd name="T0" fmla="*/ 0 w 960"/>
                <a:gd name="T1" fmla="*/ 41 h 83"/>
                <a:gd name="T2" fmla="*/ 192 w 960"/>
                <a:gd name="T3" fmla="*/ 83 h 83"/>
                <a:gd name="T4" fmla="*/ 192 w 960"/>
                <a:gd name="T5" fmla="*/ 63 h 83"/>
                <a:gd name="T6" fmla="*/ 768 w 960"/>
                <a:gd name="T7" fmla="*/ 63 h 83"/>
                <a:gd name="T8" fmla="*/ 768 w 960"/>
                <a:gd name="T9" fmla="*/ 83 h 83"/>
                <a:gd name="T10" fmla="*/ 960 w 960"/>
                <a:gd name="T11" fmla="*/ 41 h 83"/>
                <a:gd name="T12" fmla="*/ 768 w 960"/>
                <a:gd name="T13" fmla="*/ 0 h 83"/>
                <a:gd name="T14" fmla="*/ 768 w 960"/>
                <a:gd name="T15" fmla="*/ 20 h 83"/>
                <a:gd name="T16" fmla="*/ 192 w 960"/>
                <a:gd name="T17" fmla="*/ 20 h 83"/>
                <a:gd name="T18" fmla="*/ 192 w 960"/>
                <a:gd name="T19" fmla="*/ 0 h 83"/>
                <a:gd name="T20" fmla="*/ 0 w 960"/>
                <a:gd name="T21" fmla="*/ 4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0" h="83">
                  <a:moveTo>
                    <a:pt x="0" y="41"/>
                  </a:moveTo>
                  <a:lnTo>
                    <a:pt x="192" y="83"/>
                  </a:lnTo>
                  <a:lnTo>
                    <a:pt x="192" y="63"/>
                  </a:lnTo>
                  <a:lnTo>
                    <a:pt x="768" y="63"/>
                  </a:lnTo>
                  <a:lnTo>
                    <a:pt x="768" y="83"/>
                  </a:lnTo>
                  <a:lnTo>
                    <a:pt x="960" y="41"/>
                  </a:lnTo>
                  <a:lnTo>
                    <a:pt x="768" y="0"/>
                  </a:lnTo>
                  <a:lnTo>
                    <a:pt x="768" y="20"/>
                  </a:lnTo>
                  <a:lnTo>
                    <a:pt x="192" y="20"/>
                  </a:lnTo>
                  <a:lnTo>
                    <a:pt x="19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8" name="Freeform 39"/>
            <p:cNvSpPr>
              <a:spLocks/>
            </p:cNvSpPr>
            <p:nvPr/>
          </p:nvSpPr>
          <p:spPr bwMode="auto">
            <a:xfrm>
              <a:off x="3818" y="1616"/>
              <a:ext cx="960" cy="83"/>
            </a:xfrm>
            <a:custGeom>
              <a:avLst/>
              <a:gdLst>
                <a:gd name="T0" fmla="*/ 0 w 960"/>
                <a:gd name="T1" fmla="*/ 41 h 83"/>
                <a:gd name="T2" fmla="*/ 192 w 960"/>
                <a:gd name="T3" fmla="*/ 83 h 83"/>
                <a:gd name="T4" fmla="*/ 192 w 960"/>
                <a:gd name="T5" fmla="*/ 63 h 83"/>
                <a:gd name="T6" fmla="*/ 768 w 960"/>
                <a:gd name="T7" fmla="*/ 63 h 83"/>
                <a:gd name="T8" fmla="*/ 768 w 960"/>
                <a:gd name="T9" fmla="*/ 83 h 83"/>
                <a:gd name="T10" fmla="*/ 960 w 960"/>
                <a:gd name="T11" fmla="*/ 41 h 83"/>
                <a:gd name="T12" fmla="*/ 768 w 960"/>
                <a:gd name="T13" fmla="*/ 0 h 83"/>
                <a:gd name="T14" fmla="*/ 768 w 960"/>
                <a:gd name="T15" fmla="*/ 20 h 83"/>
                <a:gd name="T16" fmla="*/ 192 w 960"/>
                <a:gd name="T17" fmla="*/ 20 h 83"/>
                <a:gd name="T18" fmla="*/ 192 w 960"/>
                <a:gd name="T19" fmla="*/ 0 h 83"/>
                <a:gd name="T20" fmla="*/ 0 w 960"/>
                <a:gd name="T21" fmla="*/ 4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0" h="83">
                  <a:moveTo>
                    <a:pt x="0" y="41"/>
                  </a:moveTo>
                  <a:lnTo>
                    <a:pt x="192" y="83"/>
                  </a:lnTo>
                  <a:lnTo>
                    <a:pt x="192" y="63"/>
                  </a:lnTo>
                  <a:lnTo>
                    <a:pt x="768" y="63"/>
                  </a:lnTo>
                  <a:lnTo>
                    <a:pt x="768" y="83"/>
                  </a:lnTo>
                  <a:lnTo>
                    <a:pt x="960" y="41"/>
                  </a:lnTo>
                  <a:lnTo>
                    <a:pt x="768" y="0"/>
                  </a:lnTo>
                  <a:lnTo>
                    <a:pt x="768" y="20"/>
                  </a:lnTo>
                  <a:lnTo>
                    <a:pt x="192" y="20"/>
                  </a:lnTo>
                  <a:lnTo>
                    <a:pt x="192" y="0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9" name="Freeform 40"/>
            <p:cNvSpPr>
              <a:spLocks/>
            </p:cNvSpPr>
            <p:nvPr/>
          </p:nvSpPr>
          <p:spPr bwMode="auto">
            <a:xfrm>
              <a:off x="3736" y="1119"/>
              <a:ext cx="293" cy="265"/>
            </a:xfrm>
            <a:custGeom>
              <a:avLst/>
              <a:gdLst>
                <a:gd name="T0" fmla="*/ 0 w 293"/>
                <a:gd name="T1" fmla="*/ 265 h 265"/>
                <a:gd name="T2" fmla="*/ 85 w 293"/>
                <a:gd name="T3" fmla="*/ 244 h 265"/>
                <a:gd name="T4" fmla="*/ 71 w 293"/>
                <a:gd name="T5" fmla="*/ 228 h 265"/>
                <a:gd name="T6" fmla="*/ 247 w 293"/>
                <a:gd name="T7" fmla="*/ 69 h 265"/>
                <a:gd name="T8" fmla="*/ 261 w 293"/>
                <a:gd name="T9" fmla="*/ 84 h 265"/>
                <a:gd name="T10" fmla="*/ 293 w 293"/>
                <a:gd name="T11" fmla="*/ 0 h 265"/>
                <a:gd name="T12" fmla="*/ 209 w 293"/>
                <a:gd name="T13" fmla="*/ 22 h 265"/>
                <a:gd name="T14" fmla="*/ 221 w 293"/>
                <a:gd name="T15" fmla="*/ 37 h 265"/>
                <a:gd name="T16" fmla="*/ 45 w 293"/>
                <a:gd name="T17" fmla="*/ 197 h 265"/>
                <a:gd name="T18" fmla="*/ 32 w 293"/>
                <a:gd name="T19" fmla="*/ 181 h 265"/>
                <a:gd name="T20" fmla="*/ 0 w 293"/>
                <a:gd name="T21" fmla="*/ 265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3" h="265">
                  <a:moveTo>
                    <a:pt x="0" y="265"/>
                  </a:moveTo>
                  <a:lnTo>
                    <a:pt x="85" y="244"/>
                  </a:lnTo>
                  <a:lnTo>
                    <a:pt x="71" y="228"/>
                  </a:lnTo>
                  <a:lnTo>
                    <a:pt x="247" y="69"/>
                  </a:lnTo>
                  <a:lnTo>
                    <a:pt x="261" y="84"/>
                  </a:lnTo>
                  <a:lnTo>
                    <a:pt x="293" y="0"/>
                  </a:lnTo>
                  <a:lnTo>
                    <a:pt x="209" y="22"/>
                  </a:lnTo>
                  <a:lnTo>
                    <a:pt x="221" y="37"/>
                  </a:lnTo>
                  <a:lnTo>
                    <a:pt x="45" y="197"/>
                  </a:lnTo>
                  <a:lnTo>
                    <a:pt x="32" y="18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30" name="Freeform 41"/>
            <p:cNvSpPr>
              <a:spLocks/>
            </p:cNvSpPr>
            <p:nvPr/>
          </p:nvSpPr>
          <p:spPr bwMode="auto">
            <a:xfrm>
              <a:off x="3736" y="1119"/>
              <a:ext cx="293" cy="265"/>
            </a:xfrm>
            <a:custGeom>
              <a:avLst/>
              <a:gdLst>
                <a:gd name="T0" fmla="*/ 0 w 293"/>
                <a:gd name="T1" fmla="*/ 265 h 265"/>
                <a:gd name="T2" fmla="*/ 85 w 293"/>
                <a:gd name="T3" fmla="*/ 244 h 265"/>
                <a:gd name="T4" fmla="*/ 71 w 293"/>
                <a:gd name="T5" fmla="*/ 228 h 265"/>
                <a:gd name="T6" fmla="*/ 247 w 293"/>
                <a:gd name="T7" fmla="*/ 69 h 265"/>
                <a:gd name="T8" fmla="*/ 261 w 293"/>
                <a:gd name="T9" fmla="*/ 84 h 265"/>
                <a:gd name="T10" fmla="*/ 293 w 293"/>
                <a:gd name="T11" fmla="*/ 0 h 265"/>
                <a:gd name="T12" fmla="*/ 209 w 293"/>
                <a:gd name="T13" fmla="*/ 22 h 265"/>
                <a:gd name="T14" fmla="*/ 221 w 293"/>
                <a:gd name="T15" fmla="*/ 37 h 265"/>
                <a:gd name="T16" fmla="*/ 45 w 293"/>
                <a:gd name="T17" fmla="*/ 197 h 265"/>
                <a:gd name="T18" fmla="*/ 32 w 293"/>
                <a:gd name="T19" fmla="*/ 181 h 265"/>
                <a:gd name="T20" fmla="*/ 0 w 293"/>
                <a:gd name="T21" fmla="*/ 265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3" h="265">
                  <a:moveTo>
                    <a:pt x="0" y="265"/>
                  </a:moveTo>
                  <a:lnTo>
                    <a:pt x="85" y="244"/>
                  </a:lnTo>
                  <a:lnTo>
                    <a:pt x="71" y="228"/>
                  </a:lnTo>
                  <a:lnTo>
                    <a:pt x="247" y="69"/>
                  </a:lnTo>
                  <a:lnTo>
                    <a:pt x="261" y="84"/>
                  </a:lnTo>
                  <a:lnTo>
                    <a:pt x="293" y="0"/>
                  </a:lnTo>
                  <a:lnTo>
                    <a:pt x="209" y="22"/>
                  </a:lnTo>
                  <a:lnTo>
                    <a:pt x="221" y="37"/>
                  </a:lnTo>
                  <a:lnTo>
                    <a:pt x="45" y="197"/>
                  </a:lnTo>
                  <a:lnTo>
                    <a:pt x="32" y="181"/>
                  </a:lnTo>
                  <a:lnTo>
                    <a:pt x="0" y="265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31" name="Freeform 42"/>
            <p:cNvSpPr>
              <a:spLocks/>
            </p:cNvSpPr>
            <p:nvPr/>
          </p:nvSpPr>
          <p:spPr bwMode="auto">
            <a:xfrm>
              <a:off x="4379" y="1188"/>
              <a:ext cx="411" cy="415"/>
            </a:xfrm>
            <a:custGeom>
              <a:avLst/>
              <a:gdLst>
                <a:gd name="T0" fmla="*/ 0 w 411"/>
                <a:gd name="T1" fmla="*/ 0 h 415"/>
                <a:gd name="T2" fmla="*/ 55 w 411"/>
                <a:gd name="T3" fmla="*/ 113 h 415"/>
                <a:gd name="T4" fmla="*/ 68 w 411"/>
                <a:gd name="T5" fmla="*/ 98 h 415"/>
                <a:gd name="T6" fmla="*/ 315 w 411"/>
                <a:gd name="T7" fmla="*/ 346 h 415"/>
                <a:gd name="T8" fmla="*/ 301 w 411"/>
                <a:gd name="T9" fmla="*/ 362 h 415"/>
                <a:gd name="T10" fmla="*/ 411 w 411"/>
                <a:gd name="T11" fmla="*/ 415 h 415"/>
                <a:gd name="T12" fmla="*/ 357 w 411"/>
                <a:gd name="T13" fmla="*/ 301 h 415"/>
                <a:gd name="T14" fmla="*/ 343 w 411"/>
                <a:gd name="T15" fmla="*/ 317 h 415"/>
                <a:gd name="T16" fmla="*/ 95 w 411"/>
                <a:gd name="T17" fmla="*/ 68 h 415"/>
                <a:gd name="T18" fmla="*/ 110 w 411"/>
                <a:gd name="T19" fmla="*/ 53 h 415"/>
                <a:gd name="T20" fmla="*/ 0 w 411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1" h="415">
                  <a:moveTo>
                    <a:pt x="0" y="0"/>
                  </a:moveTo>
                  <a:lnTo>
                    <a:pt x="55" y="113"/>
                  </a:lnTo>
                  <a:lnTo>
                    <a:pt x="68" y="98"/>
                  </a:lnTo>
                  <a:lnTo>
                    <a:pt x="315" y="346"/>
                  </a:lnTo>
                  <a:lnTo>
                    <a:pt x="301" y="362"/>
                  </a:lnTo>
                  <a:lnTo>
                    <a:pt x="411" y="415"/>
                  </a:lnTo>
                  <a:lnTo>
                    <a:pt x="357" y="301"/>
                  </a:lnTo>
                  <a:lnTo>
                    <a:pt x="343" y="317"/>
                  </a:lnTo>
                  <a:lnTo>
                    <a:pt x="95" y="68"/>
                  </a:lnTo>
                  <a:lnTo>
                    <a:pt x="11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32" name="Freeform 43"/>
            <p:cNvSpPr>
              <a:spLocks/>
            </p:cNvSpPr>
            <p:nvPr/>
          </p:nvSpPr>
          <p:spPr bwMode="auto">
            <a:xfrm>
              <a:off x="4379" y="1188"/>
              <a:ext cx="411" cy="415"/>
            </a:xfrm>
            <a:custGeom>
              <a:avLst/>
              <a:gdLst>
                <a:gd name="T0" fmla="*/ 0 w 411"/>
                <a:gd name="T1" fmla="*/ 0 h 415"/>
                <a:gd name="T2" fmla="*/ 55 w 411"/>
                <a:gd name="T3" fmla="*/ 113 h 415"/>
                <a:gd name="T4" fmla="*/ 68 w 411"/>
                <a:gd name="T5" fmla="*/ 98 h 415"/>
                <a:gd name="T6" fmla="*/ 315 w 411"/>
                <a:gd name="T7" fmla="*/ 346 h 415"/>
                <a:gd name="T8" fmla="*/ 301 w 411"/>
                <a:gd name="T9" fmla="*/ 362 h 415"/>
                <a:gd name="T10" fmla="*/ 411 w 411"/>
                <a:gd name="T11" fmla="*/ 415 h 415"/>
                <a:gd name="T12" fmla="*/ 357 w 411"/>
                <a:gd name="T13" fmla="*/ 301 h 415"/>
                <a:gd name="T14" fmla="*/ 343 w 411"/>
                <a:gd name="T15" fmla="*/ 317 h 415"/>
                <a:gd name="T16" fmla="*/ 95 w 411"/>
                <a:gd name="T17" fmla="*/ 68 h 415"/>
                <a:gd name="T18" fmla="*/ 110 w 411"/>
                <a:gd name="T19" fmla="*/ 53 h 415"/>
                <a:gd name="T20" fmla="*/ 0 w 411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1" h="415">
                  <a:moveTo>
                    <a:pt x="0" y="0"/>
                  </a:moveTo>
                  <a:lnTo>
                    <a:pt x="55" y="113"/>
                  </a:lnTo>
                  <a:lnTo>
                    <a:pt x="68" y="98"/>
                  </a:lnTo>
                  <a:lnTo>
                    <a:pt x="315" y="346"/>
                  </a:lnTo>
                  <a:lnTo>
                    <a:pt x="301" y="362"/>
                  </a:lnTo>
                  <a:lnTo>
                    <a:pt x="411" y="415"/>
                  </a:lnTo>
                  <a:lnTo>
                    <a:pt x="357" y="301"/>
                  </a:lnTo>
                  <a:lnTo>
                    <a:pt x="343" y="317"/>
                  </a:lnTo>
                  <a:lnTo>
                    <a:pt x="95" y="68"/>
                  </a:lnTo>
                  <a:lnTo>
                    <a:pt x="11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33" name="Rectangle 44"/>
            <p:cNvSpPr>
              <a:spLocks noChangeArrowheads="1"/>
            </p:cNvSpPr>
            <p:nvPr/>
          </p:nvSpPr>
          <p:spPr bwMode="auto">
            <a:xfrm>
              <a:off x="3595" y="1087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4" name="Rectangle 45"/>
            <p:cNvSpPr>
              <a:spLocks noChangeArrowheads="1"/>
            </p:cNvSpPr>
            <p:nvPr/>
          </p:nvSpPr>
          <p:spPr bwMode="auto">
            <a:xfrm>
              <a:off x="3595" y="1156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5" name="Rectangle 46"/>
            <p:cNvSpPr>
              <a:spLocks noChangeArrowheads="1"/>
            </p:cNvSpPr>
            <p:nvPr/>
          </p:nvSpPr>
          <p:spPr bwMode="auto">
            <a:xfrm>
              <a:off x="4122" y="1681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6" name="Rectangle 47"/>
            <p:cNvSpPr>
              <a:spLocks noChangeArrowheads="1"/>
            </p:cNvSpPr>
            <p:nvPr/>
          </p:nvSpPr>
          <p:spPr bwMode="auto">
            <a:xfrm>
              <a:off x="4122" y="1751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7" name="Rectangle 48"/>
            <p:cNvSpPr>
              <a:spLocks noChangeArrowheads="1"/>
            </p:cNvSpPr>
            <p:nvPr/>
          </p:nvSpPr>
          <p:spPr bwMode="auto">
            <a:xfrm>
              <a:off x="4671" y="1087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8" name="Rectangle 49"/>
            <p:cNvSpPr>
              <a:spLocks noChangeArrowheads="1"/>
            </p:cNvSpPr>
            <p:nvPr/>
          </p:nvSpPr>
          <p:spPr bwMode="auto">
            <a:xfrm>
              <a:off x="4671" y="1156"/>
              <a:ext cx="19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39" name="Rectangle 50"/>
            <p:cNvSpPr>
              <a:spLocks noChangeArrowheads="1"/>
            </p:cNvSpPr>
            <p:nvPr/>
          </p:nvSpPr>
          <p:spPr bwMode="auto">
            <a:xfrm>
              <a:off x="3435" y="1945"/>
              <a:ext cx="19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Triparty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40" name="Rectangle 51"/>
            <p:cNvSpPr>
              <a:spLocks noChangeArrowheads="1"/>
            </p:cNvSpPr>
            <p:nvPr/>
          </p:nvSpPr>
          <p:spPr bwMode="auto">
            <a:xfrm>
              <a:off x="3701" y="1945"/>
              <a:ext cx="118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arrangement with CCBM2 (domestic dimension)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41" name="Rectangle 52"/>
            <p:cNvSpPr>
              <a:spLocks noChangeArrowheads="1"/>
            </p:cNvSpPr>
            <p:nvPr/>
          </p:nvSpPr>
          <p:spPr bwMode="auto">
            <a:xfrm>
              <a:off x="3315" y="736"/>
              <a:ext cx="2015" cy="13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37942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805"/>
              <a:ext cx="1282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3" name="Rectangle 54"/>
            <p:cNvSpPr>
              <a:spLocks noChangeArrowheads="1"/>
            </p:cNvSpPr>
            <p:nvPr/>
          </p:nvSpPr>
          <p:spPr bwMode="auto">
            <a:xfrm>
              <a:off x="3315" y="736"/>
              <a:ext cx="2015" cy="13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44" name="Rectangle 55"/>
            <p:cNvSpPr>
              <a:spLocks noChangeArrowheads="1"/>
            </p:cNvSpPr>
            <p:nvPr/>
          </p:nvSpPr>
          <p:spPr bwMode="auto">
            <a:xfrm>
              <a:off x="3290" y="710"/>
              <a:ext cx="2016" cy="1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45" name="Rectangle 56"/>
            <p:cNvSpPr>
              <a:spLocks noChangeArrowheads="1"/>
            </p:cNvSpPr>
            <p:nvPr/>
          </p:nvSpPr>
          <p:spPr bwMode="auto">
            <a:xfrm>
              <a:off x="3290" y="710"/>
              <a:ext cx="2016" cy="1334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46" name="Rectangle 57"/>
            <p:cNvSpPr>
              <a:spLocks noChangeArrowheads="1"/>
            </p:cNvSpPr>
            <p:nvPr/>
          </p:nvSpPr>
          <p:spPr bwMode="auto">
            <a:xfrm>
              <a:off x="4643" y="1307"/>
              <a:ext cx="527" cy="5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37947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1258"/>
              <a:ext cx="48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8" name="Rectangle 59"/>
            <p:cNvSpPr>
              <a:spLocks noChangeArrowheads="1"/>
            </p:cNvSpPr>
            <p:nvPr/>
          </p:nvSpPr>
          <p:spPr bwMode="auto">
            <a:xfrm>
              <a:off x="4643" y="1307"/>
              <a:ext cx="527" cy="5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49" name="Rectangle 60"/>
            <p:cNvSpPr>
              <a:spLocks noChangeArrowheads="1"/>
            </p:cNvSpPr>
            <p:nvPr/>
          </p:nvSpPr>
          <p:spPr bwMode="auto">
            <a:xfrm>
              <a:off x="4619" y="1281"/>
              <a:ext cx="527" cy="50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0" name="Rectangle 61"/>
            <p:cNvSpPr>
              <a:spLocks noChangeArrowheads="1"/>
            </p:cNvSpPr>
            <p:nvPr/>
          </p:nvSpPr>
          <p:spPr bwMode="auto">
            <a:xfrm>
              <a:off x="4619" y="1281"/>
              <a:ext cx="527" cy="50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1" name="Rectangle 62"/>
            <p:cNvSpPr>
              <a:spLocks noChangeArrowheads="1"/>
            </p:cNvSpPr>
            <p:nvPr/>
          </p:nvSpPr>
          <p:spPr bwMode="auto">
            <a:xfrm>
              <a:off x="3422" y="1529"/>
              <a:ext cx="30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counterparty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52" name="Rectangle 63"/>
            <p:cNvSpPr>
              <a:spLocks noChangeArrowheads="1"/>
            </p:cNvSpPr>
            <p:nvPr/>
          </p:nvSpPr>
          <p:spPr bwMode="auto">
            <a:xfrm>
              <a:off x="3383" y="1379"/>
              <a:ext cx="482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3" name="Freeform 64"/>
            <p:cNvSpPr>
              <a:spLocks/>
            </p:cNvSpPr>
            <p:nvPr/>
          </p:nvSpPr>
          <p:spPr bwMode="auto">
            <a:xfrm>
              <a:off x="3383" y="1379"/>
              <a:ext cx="481" cy="381"/>
            </a:xfrm>
            <a:custGeom>
              <a:avLst/>
              <a:gdLst>
                <a:gd name="T0" fmla="*/ 216 w 481"/>
                <a:gd name="T1" fmla="*/ 0 h 381"/>
                <a:gd name="T2" fmla="*/ 181 w 481"/>
                <a:gd name="T3" fmla="*/ 6 h 381"/>
                <a:gd name="T4" fmla="*/ 147 w 481"/>
                <a:gd name="T5" fmla="*/ 15 h 381"/>
                <a:gd name="T6" fmla="*/ 116 w 481"/>
                <a:gd name="T7" fmla="*/ 28 h 381"/>
                <a:gd name="T8" fmla="*/ 88 w 481"/>
                <a:gd name="T9" fmla="*/ 43 h 381"/>
                <a:gd name="T10" fmla="*/ 63 w 481"/>
                <a:gd name="T11" fmla="*/ 62 h 381"/>
                <a:gd name="T12" fmla="*/ 41 w 481"/>
                <a:gd name="T13" fmla="*/ 84 h 381"/>
                <a:gd name="T14" fmla="*/ 27 w 481"/>
                <a:gd name="T15" fmla="*/ 103 h 381"/>
                <a:gd name="T16" fmla="*/ 20 w 481"/>
                <a:gd name="T17" fmla="*/ 116 h 381"/>
                <a:gd name="T18" fmla="*/ 13 w 481"/>
                <a:gd name="T19" fmla="*/ 129 h 381"/>
                <a:gd name="T20" fmla="*/ 8 w 481"/>
                <a:gd name="T21" fmla="*/ 143 h 381"/>
                <a:gd name="T22" fmla="*/ 5 w 481"/>
                <a:gd name="T23" fmla="*/ 156 h 381"/>
                <a:gd name="T24" fmla="*/ 2 w 481"/>
                <a:gd name="T25" fmla="*/ 171 h 381"/>
                <a:gd name="T26" fmla="*/ 0 w 481"/>
                <a:gd name="T27" fmla="*/ 186 h 381"/>
                <a:gd name="T28" fmla="*/ 0 w 481"/>
                <a:gd name="T29" fmla="*/ 200 h 381"/>
                <a:gd name="T30" fmla="*/ 3 w 481"/>
                <a:gd name="T31" fmla="*/ 214 h 381"/>
                <a:gd name="T32" fmla="*/ 5 w 481"/>
                <a:gd name="T33" fmla="*/ 229 h 381"/>
                <a:gd name="T34" fmla="*/ 10 w 481"/>
                <a:gd name="T35" fmla="*/ 243 h 381"/>
                <a:gd name="T36" fmla="*/ 15 w 481"/>
                <a:gd name="T37" fmla="*/ 256 h 381"/>
                <a:gd name="T38" fmla="*/ 22 w 481"/>
                <a:gd name="T39" fmla="*/ 269 h 381"/>
                <a:gd name="T40" fmla="*/ 30 w 481"/>
                <a:gd name="T41" fmla="*/ 282 h 381"/>
                <a:gd name="T42" fmla="*/ 48 w 481"/>
                <a:gd name="T43" fmla="*/ 304 h 381"/>
                <a:gd name="T44" fmla="*/ 71 w 481"/>
                <a:gd name="T45" fmla="*/ 326 h 381"/>
                <a:gd name="T46" fmla="*/ 97 w 481"/>
                <a:gd name="T47" fmla="*/ 343 h 381"/>
                <a:gd name="T48" fmla="*/ 127 w 481"/>
                <a:gd name="T49" fmla="*/ 359 h 381"/>
                <a:gd name="T50" fmla="*/ 158 w 481"/>
                <a:gd name="T51" fmla="*/ 369 h 381"/>
                <a:gd name="T52" fmla="*/ 193 w 481"/>
                <a:gd name="T53" fmla="*/ 378 h 381"/>
                <a:gd name="T54" fmla="*/ 229 w 481"/>
                <a:gd name="T55" fmla="*/ 381 h 381"/>
                <a:gd name="T56" fmla="*/ 265 w 481"/>
                <a:gd name="T57" fmla="*/ 380 h 381"/>
                <a:gd name="T58" fmla="*/ 302 w 481"/>
                <a:gd name="T59" fmla="*/ 375 h 381"/>
                <a:gd name="T60" fmla="*/ 335 w 481"/>
                <a:gd name="T61" fmla="*/ 367 h 381"/>
                <a:gd name="T62" fmla="*/ 365 w 481"/>
                <a:gd name="T63" fmla="*/ 354 h 381"/>
                <a:gd name="T64" fmla="*/ 394 w 481"/>
                <a:gd name="T65" fmla="*/ 337 h 381"/>
                <a:gd name="T66" fmla="*/ 419 w 481"/>
                <a:gd name="T67" fmla="*/ 318 h 381"/>
                <a:gd name="T68" fmla="*/ 440 w 481"/>
                <a:gd name="T69" fmla="*/ 297 h 381"/>
                <a:gd name="T70" fmla="*/ 455 w 481"/>
                <a:gd name="T71" fmla="*/ 277 h 381"/>
                <a:gd name="T72" fmla="*/ 463 w 481"/>
                <a:gd name="T73" fmla="*/ 264 h 381"/>
                <a:gd name="T74" fmla="*/ 469 w 481"/>
                <a:gd name="T75" fmla="*/ 251 h 381"/>
                <a:gd name="T76" fmla="*/ 474 w 481"/>
                <a:gd name="T77" fmla="*/ 238 h 381"/>
                <a:gd name="T78" fmla="*/ 478 w 481"/>
                <a:gd name="T79" fmla="*/ 224 h 381"/>
                <a:gd name="T80" fmla="*/ 480 w 481"/>
                <a:gd name="T81" fmla="*/ 210 h 381"/>
                <a:gd name="T82" fmla="*/ 481 w 481"/>
                <a:gd name="T83" fmla="*/ 195 h 381"/>
                <a:gd name="T84" fmla="*/ 481 w 481"/>
                <a:gd name="T85" fmla="*/ 181 h 381"/>
                <a:gd name="T86" fmla="*/ 479 w 481"/>
                <a:gd name="T87" fmla="*/ 166 h 381"/>
                <a:gd name="T88" fmla="*/ 477 w 481"/>
                <a:gd name="T89" fmla="*/ 152 h 381"/>
                <a:gd name="T90" fmla="*/ 473 w 481"/>
                <a:gd name="T91" fmla="*/ 139 h 381"/>
                <a:gd name="T92" fmla="*/ 466 w 481"/>
                <a:gd name="T93" fmla="*/ 125 h 381"/>
                <a:gd name="T94" fmla="*/ 461 w 481"/>
                <a:gd name="T95" fmla="*/ 113 h 381"/>
                <a:gd name="T96" fmla="*/ 453 w 481"/>
                <a:gd name="T97" fmla="*/ 100 h 381"/>
                <a:gd name="T98" fmla="*/ 433 w 481"/>
                <a:gd name="T99" fmla="*/ 76 h 381"/>
                <a:gd name="T100" fmla="*/ 411 w 481"/>
                <a:gd name="T101" fmla="*/ 56 h 381"/>
                <a:gd name="T102" fmla="*/ 385 w 481"/>
                <a:gd name="T103" fmla="*/ 38 h 381"/>
                <a:gd name="T104" fmla="*/ 356 w 481"/>
                <a:gd name="T105" fmla="*/ 23 h 381"/>
                <a:gd name="T106" fmla="*/ 324 w 481"/>
                <a:gd name="T107" fmla="*/ 11 h 381"/>
                <a:gd name="T108" fmla="*/ 289 w 481"/>
                <a:gd name="T109" fmla="*/ 4 h 381"/>
                <a:gd name="T110" fmla="*/ 254 w 481"/>
                <a:gd name="T111" fmla="*/ 0 h 3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1" h="381">
                  <a:moveTo>
                    <a:pt x="241" y="0"/>
                  </a:moveTo>
                  <a:lnTo>
                    <a:pt x="229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1" y="6"/>
                  </a:lnTo>
                  <a:lnTo>
                    <a:pt x="170" y="9"/>
                  </a:lnTo>
                  <a:lnTo>
                    <a:pt x="158" y="11"/>
                  </a:lnTo>
                  <a:lnTo>
                    <a:pt x="147" y="15"/>
                  </a:lnTo>
                  <a:lnTo>
                    <a:pt x="137" y="18"/>
                  </a:lnTo>
                  <a:lnTo>
                    <a:pt x="127" y="23"/>
                  </a:lnTo>
                  <a:lnTo>
                    <a:pt x="116" y="28"/>
                  </a:lnTo>
                  <a:lnTo>
                    <a:pt x="107" y="32"/>
                  </a:lnTo>
                  <a:lnTo>
                    <a:pt x="97" y="38"/>
                  </a:lnTo>
                  <a:lnTo>
                    <a:pt x="88" y="43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3" y="62"/>
                  </a:lnTo>
                  <a:lnTo>
                    <a:pt x="55" y="69"/>
                  </a:lnTo>
                  <a:lnTo>
                    <a:pt x="48" y="76"/>
                  </a:lnTo>
                  <a:lnTo>
                    <a:pt x="41" y="84"/>
                  </a:lnTo>
                  <a:lnTo>
                    <a:pt x="36" y="91"/>
                  </a:lnTo>
                  <a:lnTo>
                    <a:pt x="30" y="100"/>
                  </a:lnTo>
                  <a:lnTo>
                    <a:pt x="27" y="103"/>
                  </a:lnTo>
                  <a:lnTo>
                    <a:pt x="24" y="108"/>
                  </a:lnTo>
                  <a:lnTo>
                    <a:pt x="22" y="113"/>
                  </a:lnTo>
                  <a:lnTo>
                    <a:pt x="20" y="116"/>
                  </a:lnTo>
                  <a:lnTo>
                    <a:pt x="18" y="121"/>
                  </a:lnTo>
                  <a:lnTo>
                    <a:pt x="15" y="125"/>
                  </a:lnTo>
                  <a:lnTo>
                    <a:pt x="13" y="129"/>
                  </a:lnTo>
                  <a:lnTo>
                    <a:pt x="12" y="134"/>
                  </a:lnTo>
                  <a:lnTo>
                    <a:pt x="10" y="139"/>
                  </a:lnTo>
                  <a:lnTo>
                    <a:pt x="8" y="143"/>
                  </a:lnTo>
                  <a:lnTo>
                    <a:pt x="6" y="148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3" y="161"/>
                  </a:lnTo>
                  <a:lnTo>
                    <a:pt x="3" y="166"/>
                  </a:lnTo>
                  <a:lnTo>
                    <a:pt x="2" y="171"/>
                  </a:lnTo>
                  <a:lnTo>
                    <a:pt x="2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2" y="205"/>
                  </a:lnTo>
                  <a:lnTo>
                    <a:pt x="2" y="210"/>
                  </a:lnTo>
                  <a:lnTo>
                    <a:pt x="3" y="214"/>
                  </a:lnTo>
                  <a:lnTo>
                    <a:pt x="3" y="220"/>
                  </a:lnTo>
                  <a:lnTo>
                    <a:pt x="5" y="224"/>
                  </a:lnTo>
                  <a:lnTo>
                    <a:pt x="5" y="229"/>
                  </a:lnTo>
                  <a:lnTo>
                    <a:pt x="6" y="233"/>
                  </a:lnTo>
                  <a:lnTo>
                    <a:pt x="8" y="238"/>
                  </a:lnTo>
                  <a:lnTo>
                    <a:pt x="10" y="243"/>
                  </a:lnTo>
                  <a:lnTo>
                    <a:pt x="12" y="248"/>
                  </a:lnTo>
                  <a:lnTo>
                    <a:pt x="13" y="251"/>
                  </a:lnTo>
                  <a:lnTo>
                    <a:pt x="15" y="256"/>
                  </a:lnTo>
                  <a:lnTo>
                    <a:pt x="18" y="261"/>
                  </a:lnTo>
                  <a:lnTo>
                    <a:pt x="20" y="264"/>
                  </a:lnTo>
                  <a:lnTo>
                    <a:pt x="22" y="269"/>
                  </a:lnTo>
                  <a:lnTo>
                    <a:pt x="24" y="274"/>
                  </a:lnTo>
                  <a:lnTo>
                    <a:pt x="27" y="277"/>
                  </a:lnTo>
                  <a:lnTo>
                    <a:pt x="30" y="282"/>
                  </a:lnTo>
                  <a:lnTo>
                    <a:pt x="36" y="289"/>
                  </a:lnTo>
                  <a:lnTo>
                    <a:pt x="41" y="297"/>
                  </a:lnTo>
                  <a:lnTo>
                    <a:pt x="48" y="304"/>
                  </a:lnTo>
                  <a:lnTo>
                    <a:pt x="55" y="313"/>
                  </a:lnTo>
                  <a:lnTo>
                    <a:pt x="63" y="318"/>
                  </a:lnTo>
                  <a:lnTo>
                    <a:pt x="71" y="326"/>
                  </a:lnTo>
                  <a:lnTo>
                    <a:pt x="79" y="331"/>
                  </a:lnTo>
                  <a:lnTo>
                    <a:pt x="88" y="337"/>
                  </a:lnTo>
                  <a:lnTo>
                    <a:pt x="97" y="343"/>
                  </a:lnTo>
                  <a:lnTo>
                    <a:pt x="107" y="349"/>
                  </a:lnTo>
                  <a:lnTo>
                    <a:pt x="116" y="354"/>
                  </a:lnTo>
                  <a:lnTo>
                    <a:pt x="127" y="359"/>
                  </a:lnTo>
                  <a:lnTo>
                    <a:pt x="137" y="362"/>
                  </a:lnTo>
                  <a:lnTo>
                    <a:pt x="147" y="366"/>
                  </a:lnTo>
                  <a:lnTo>
                    <a:pt x="158" y="369"/>
                  </a:lnTo>
                  <a:lnTo>
                    <a:pt x="170" y="373"/>
                  </a:lnTo>
                  <a:lnTo>
                    <a:pt x="181" y="375"/>
                  </a:lnTo>
                  <a:lnTo>
                    <a:pt x="193" y="378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9" y="381"/>
                  </a:lnTo>
                  <a:lnTo>
                    <a:pt x="241" y="381"/>
                  </a:lnTo>
                  <a:lnTo>
                    <a:pt x="254" y="381"/>
                  </a:lnTo>
                  <a:lnTo>
                    <a:pt x="265" y="380"/>
                  </a:lnTo>
                  <a:lnTo>
                    <a:pt x="278" y="379"/>
                  </a:lnTo>
                  <a:lnTo>
                    <a:pt x="289" y="378"/>
                  </a:lnTo>
                  <a:lnTo>
                    <a:pt x="302" y="375"/>
                  </a:lnTo>
                  <a:lnTo>
                    <a:pt x="313" y="373"/>
                  </a:lnTo>
                  <a:lnTo>
                    <a:pt x="324" y="369"/>
                  </a:lnTo>
                  <a:lnTo>
                    <a:pt x="335" y="367"/>
                  </a:lnTo>
                  <a:lnTo>
                    <a:pt x="345" y="362"/>
                  </a:lnTo>
                  <a:lnTo>
                    <a:pt x="356" y="359"/>
                  </a:lnTo>
                  <a:lnTo>
                    <a:pt x="365" y="354"/>
                  </a:lnTo>
                  <a:lnTo>
                    <a:pt x="375" y="349"/>
                  </a:lnTo>
                  <a:lnTo>
                    <a:pt x="385" y="343"/>
                  </a:lnTo>
                  <a:lnTo>
                    <a:pt x="394" y="337"/>
                  </a:lnTo>
                  <a:lnTo>
                    <a:pt x="403" y="331"/>
                  </a:lnTo>
                  <a:lnTo>
                    <a:pt x="411" y="326"/>
                  </a:lnTo>
                  <a:lnTo>
                    <a:pt x="419" y="318"/>
                  </a:lnTo>
                  <a:lnTo>
                    <a:pt x="427" y="313"/>
                  </a:lnTo>
                  <a:lnTo>
                    <a:pt x="433" y="304"/>
                  </a:lnTo>
                  <a:lnTo>
                    <a:pt x="440" y="297"/>
                  </a:lnTo>
                  <a:lnTo>
                    <a:pt x="447" y="289"/>
                  </a:lnTo>
                  <a:lnTo>
                    <a:pt x="453" y="282"/>
                  </a:lnTo>
                  <a:lnTo>
                    <a:pt x="455" y="277"/>
                  </a:lnTo>
                  <a:lnTo>
                    <a:pt x="457" y="274"/>
                  </a:lnTo>
                  <a:lnTo>
                    <a:pt x="461" y="269"/>
                  </a:lnTo>
                  <a:lnTo>
                    <a:pt x="463" y="264"/>
                  </a:lnTo>
                  <a:lnTo>
                    <a:pt x="465" y="261"/>
                  </a:lnTo>
                  <a:lnTo>
                    <a:pt x="466" y="256"/>
                  </a:lnTo>
                  <a:lnTo>
                    <a:pt x="469" y="251"/>
                  </a:lnTo>
                  <a:lnTo>
                    <a:pt x="471" y="248"/>
                  </a:lnTo>
                  <a:lnTo>
                    <a:pt x="473" y="243"/>
                  </a:lnTo>
                  <a:lnTo>
                    <a:pt x="474" y="238"/>
                  </a:lnTo>
                  <a:lnTo>
                    <a:pt x="475" y="233"/>
                  </a:lnTo>
                  <a:lnTo>
                    <a:pt x="477" y="229"/>
                  </a:lnTo>
                  <a:lnTo>
                    <a:pt x="478" y="224"/>
                  </a:lnTo>
                  <a:lnTo>
                    <a:pt x="479" y="220"/>
                  </a:lnTo>
                  <a:lnTo>
                    <a:pt x="479" y="214"/>
                  </a:lnTo>
                  <a:lnTo>
                    <a:pt x="480" y="210"/>
                  </a:lnTo>
                  <a:lnTo>
                    <a:pt x="481" y="205"/>
                  </a:lnTo>
                  <a:lnTo>
                    <a:pt x="481" y="200"/>
                  </a:lnTo>
                  <a:lnTo>
                    <a:pt x="481" y="195"/>
                  </a:lnTo>
                  <a:lnTo>
                    <a:pt x="481" y="191"/>
                  </a:lnTo>
                  <a:lnTo>
                    <a:pt x="481" y="186"/>
                  </a:lnTo>
                  <a:lnTo>
                    <a:pt x="481" y="181"/>
                  </a:lnTo>
                  <a:lnTo>
                    <a:pt x="481" y="175"/>
                  </a:lnTo>
                  <a:lnTo>
                    <a:pt x="480" y="171"/>
                  </a:lnTo>
                  <a:lnTo>
                    <a:pt x="479" y="166"/>
                  </a:lnTo>
                  <a:lnTo>
                    <a:pt x="479" y="161"/>
                  </a:lnTo>
                  <a:lnTo>
                    <a:pt x="478" y="156"/>
                  </a:lnTo>
                  <a:lnTo>
                    <a:pt x="477" y="152"/>
                  </a:lnTo>
                  <a:lnTo>
                    <a:pt x="475" y="148"/>
                  </a:lnTo>
                  <a:lnTo>
                    <a:pt x="474" y="143"/>
                  </a:lnTo>
                  <a:lnTo>
                    <a:pt x="473" y="139"/>
                  </a:lnTo>
                  <a:lnTo>
                    <a:pt x="471" y="134"/>
                  </a:lnTo>
                  <a:lnTo>
                    <a:pt x="469" y="129"/>
                  </a:lnTo>
                  <a:lnTo>
                    <a:pt x="466" y="125"/>
                  </a:lnTo>
                  <a:lnTo>
                    <a:pt x="465" y="121"/>
                  </a:lnTo>
                  <a:lnTo>
                    <a:pt x="463" y="116"/>
                  </a:lnTo>
                  <a:lnTo>
                    <a:pt x="461" y="113"/>
                  </a:lnTo>
                  <a:lnTo>
                    <a:pt x="457" y="108"/>
                  </a:lnTo>
                  <a:lnTo>
                    <a:pt x="455" y="103"/>
                  </a:lnTo>
                  <a:lnTo>
                    <a:pt x="453" y="100"/>
                  </a:lnTo>
                  <a:lnTo>
                    <a:pt x="447" y="91"/>
                  </a:lnTo>
                  <a:lnTo>
                    <a:pt x="440" y="84"/>
                  </a:lnTo>
                  <a:lnTo>
                    <a:pt x="433" y="76"/>
                  </a:lnTo>
                  <a:lnTo>
                    <a:pt x="427" y="69"/>
                  </a:lnTo>
                  <a:lnTo>
                    <a:pt x="419" y="62"/>
                  </a:lnTo>
                  <a:lnTo>
                    <a:pt x="411" y="56"/>
                  </a:lnTo>
                  <a:lnTo>
                    <a:pt x="403" y="49"/>
                  </a:lnTo>
                  <a:lnTo>
                    <a:pt x="394" y="43"/>
                  </a:lnTo>
                  <a:lnTo>
                    <a:pt x="385" y="38"/>
                  </a:lnTo>
                  <a:lnTo>
                    <a:pt x="375" y="32"/>
                  </a:lnTo>
                  <a:lnTo>
                    <a:pt x="365" y="28"/>
                  </a:lnTo>
                  <a:lnTo>
                    <a:pt x="356" y="23"/>
                  </a:lnTo>
                  <a:lnTo>
                    <a:pt x="345" y="18"/>
                  </a:lnTo>
                  <a:lnTo>
                    <a:pt x="335" y="15"/>
                  </a:lnTo>
                  <a:lnTo>
                    <a:pt x="324" y="11"/>
                  </a:lnTo>
                  <a:lnTo>
                    <a:pt x="313" y="9"/>
                  </a:lnTo>
                  <a:lnTo>
                    <a:pt x="302" y="6"/>
                  </a:lnTo>
                  <a:lnTo>
                    <a:pt x="289" y="4"/>
                  </a:lnTo>
                  <a:lnTo>
                    <a:pt x="278" y="2"/>
                  </a:lnTo>
                  <a:lnTo>
                    <a:pt x="265" y="0"/>
                  </a:lnTo>
                  <a:lnTo>
                    <a:pt x="254" y="0"/>
                  </a:lnTo>
                  <a:lnTo>
                    <a:pt x="241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4" name="Rectangle 65"/>
            <p:cNvSpPr>
              <a:spLocks noChangeArrowheads="1"/>
            </p:cNvSpPr>
            <p:nvPr/>
          </p:nvSpPr>
          <p:spPr bwMode="auto">
            <a:xfrm>
              <a:off x="3383" y="1379"/>
              <a:ext cx="482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5" name="Freeform 66"/>
            <p:cNvSpPr>
              <a:spLocks/>
            </p:cNvSpPr>
            <p:nvPr/>
          </p:nvSpPr>
          <p:spPr bwMode="auto">
            <a:xfrm>
              <a:off x="3360" y="1353"/>
              <a:ext cx="480" cy="382"/>
            </a:xfrm>
            <a:custGeom>
              <a:avLst/>
              <a:gdLst>
                <a:gd name="T0" fmla="*/ 216 w 480"/>
                <a:gd name="T1" fmla="*/ 2 h 382"/>
                <a:gd name="T2" fmla="*/ 179 w 480"/>
                <a:gd name="T3" fmla="*/ 6 h 382"/>
                <a:gd name="T4" fmla="*/ 146 w 480"/>
                <a:gd name="T5" fmla="*/ 16 h 382"/>
                <a:gd name="T6" fmla="*/ 116 w 480"/>
                <a:gd name="T7" fmla="*/ 29 h 382"/>
                <a:gd name="T8" fmla="*/ 87 w 480"/>
                <a:gd name="T9" fmla="*/ 44 h 382"/>
                <a:gd name="T10" fmla="*/ 62 w 480"/>
                <a:gd name="T11" fmla="*/ 63 h 382"/>
                <a:gd name="T12" fmla="*/ 41 w 480"/>
                <a:gd name="T13" fmla="*/ 86 h 382"/>
                <a:gd name="T14" fmla="*/ 26 w 480"/>
                <a:gd name="T15" fmla="*/ 104 h 382"/>
                <a:gd name="T16" fmla="*/ 18 w 480"/>
                <a:gd name="T17" fmla="*/ 117 h 382"/>
                <a:gd name="T18" fmla="*/ 12 w 480"/>
                <a:gd name="T19" fmla="*/ 130 h 382"/>
                <a:gd name="T20" fmla="*/ 6 w 480"/>
                <a:gd name="T21" fmla="*/ 143 h 382"/>
                <a:gd name="T22" fmla="*/ 3 w 480"/>
                <a:gd name="T23" fmla="*/ 158 h 382"/>
                <a:gd name="T24" fmla="*/ 1 w 480"/>
                <a:gd name="T25" fmla="*/ 172 h 382"/>
                <a:gd name="T26" fmla="*/ 0 w 480"/>
                <a:gd name="T27" fmla="*/ 186 h 382"/>
                <a:gd name="T28" fmla="*/ 0 w 480"/>
                <a:gd name="T29" fmla="*/ 201 h 382"/>
                <a:gd name="T30" fmla="*/ 2 w 480"/>
                <a:gd name="T31" fmla="*/ 216 h 382"/>
                <a:gd name="T32" fmla="*/ 4 w 480"/>
                <a:gd name="T33" fmla="*/ 230 h 382"/>
                <a:gd name="T34" fmla="*/ 9 w 480"/>
                <a:gd name="T35" fmla="*/ 244 h 382"/>
                <a:gd name="T36" fmla="*/ 14 w 480"/>
                <a:gd name="T37" fmla="*/ 257 h 382"/>
                <a:gd name="T38" fmla="*/ 21 w 480"/>
                <a:gd name="T39" fmla="*/ 270 h 382"/>
                <a:gd name="T40" fmla="*/ 28 w 480"/>
                <a:gd name="T41" fmla="*/ 282 h 382"/>
                <a:gd name="T42" fmla="*/ 47 w 480"/>
                <a:gd name="T43" fmla="*/ 305 h 382"/>
                <a:gd name="T44" fmla="*/ 70 w 480"/>
                <a:gd name="T45" fmla="*/ 327 h 382"/>
                <a:gd name="T46" fmla="*/ 96 w 480"/>
                <a:gd name="T47" fmla="*/ 344 h 382"/>
                <a:gd name="T48" fmla="*/ 125 w 480"/>
                <a:gd name="T49" fmla="*/ 359 h 382"/>
                <a:gd name="T50" fmla="*/ 156 w 480"/>
                <a:gd name="T51" fmla="*/ 370 h 382"/>
                <a:gd name="T52" fmla="*/ 192 w 480"/>
                <a:gd name="T53" fmla="*/ 378 h 382"/>
                <a:gd name="T54" fmla="*/ 228 w 480"/>
                <a:gd name="T55" fmla="*/ 382 h 382"/>
                <a:gd name="T56" fmla="*/ 264 w 480"/>
                <a:gd name="T57" fmla="*/ 381 h 382"/>
                <a:gd name="T58" fmla="*/ 300 w 480"/>
                <a:gd name="T59" fmla="*/ 376 h 382"/>
                <a:gd name="T60" fmla="*/ 334 w 480"/>
                <a:gd name="T61" fmla="*/ 367 h 382"/>
                <a:gd name="T62" fmla="*/ 364 w 480"/>
                <a:gd name="T63" fmla="*/ 355 h 382"/>
                <a:gd name="T64" fmla="*/ 393 w 480"/>
                <a:gd name="T65" fmla="*/ 339 h 382"/>
                <a:gd name="T66" fmla="*/ 418 w 480"/>
                <a:gd name="T67" fmla="*/ 320 h 382"/>
                <a:gd name="T68" fmla="*/ 439 w 480"/>
                <a:gd name="T69" fmla="*/ 298 h 382"/>
                <a:gd name="T70" fmla="*/ 454 w 480"/>
                <a:gd name="T71" fmla="*/ 278 h 382"/>
                <a:gd name="T72" fmla="*/ 461 w 480"/>
                <a:gd name="T73" fmla="*/ 265 h 382"/>
                <a:gd name="T74" fmla="*/ 468 w 480"/>
                <a:gd name="T75" fmla="*/ 252 h 382"/>
                <a:gd name="T76" fmla="*/ 472 w 480"/>
                <a:gd name="T77" fmla="*/ 239 h 382"/>
                <a:gd name="T78" fmla="*/ 477 w 480"/>
                <a:gd name="T79" fmla="*/ 225 h 382"/>
                <a:gd name="T80" fmla="*/ 479 w 480"/>
                <a:gd name="T81" fmla="*/ 211 h 382"/>
                <a:gd name="T82" fmla="*/ 480 w 480"/>
                <a:gd name="T83" fmla="*/ 197 h 382"/>
                <a:gd name="T84" fmla="*/ 480 w 480"/>
                <a:gd name="T85" fmla="*/ 181 h 382"/>
                <a:gd name="T86" fmla="*/ 478 w 480"/>
                <a:gd name="T87" fmla="*/ 167 h 382"/>
                <a:gd name="T88" fmla="*/ 476 w 480"/>
                <a:gd name="T89" fmla="*/ 153 h 382"/>
                <a:gd name="T90" fmla="*/ 471 w 480"/>
                <a:gd name="T91" fmla="*/ 140 h 382"/>
                <a:gd name="T92" fmla="*/ 466 w 480"/>
                <a:gd name="T93" fmla="*/ 126 h 382"/>
                <a:gd name="T94" fmla="*/ 460 w 480"/>
                <a:gd name="T95" fmla="*/ 113 h 382"/>
                <a:gd name="T96" fmla="*/ 452 w 480"/>
                <a:gd name="T97" fmla="*/ 101 h 382"/>
                <a:gd name="T98" fmla="*/ 433 w 480"/>
                <a:gd name="T99" fmla="*/ 77 h 382"/>
                <a:gd name="T100" fmla="*/ 410 w 480"/>
                <a:gd name="T101" fmla="*/ 57 h 382"/>
                <a:gd name="T102" fmla="*/ 384 w 480"/>
                <a:gd name="T103" fmla="*/ 38 h 382"/>
                <a:gd name="T104" fmla="*/ 354 w 480"/>
                <a:gd name="T105" fmla="*/ 24 h 382"/>
                <a:gd name="T106" fmla="*/ 322 w 480"/>
                <a:gd name="T107" fmla="*/ 12 h 382"/>
                <a:gd name="T108" fmla="*/ 288 w 480"/>
                <a:gd name="T109" fmla="*/ 5 h 382"/>
                <a:gd name="T110" fmla="*/ 252 w 480"/>
                <a:gd name="T111" fmla="*/ 0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" h="382">
                  <a:moveTo>
                    <a:pt x="239" y="0"/>
                  </a:moveTo>
                  <a:lnTo>
                    <a:pt x="228" y="2"/>
                  </a:lnTo>
                  <a:lnTo>
                    <a:pt x="216" y="2"/>
                  </a:lnTo>
                  <a:lnTo>
                    <a:pt x="203" y="3"/>
                  </a:lnTo>
                  <a:lnTo>
                    <a:pt x="192" y="5"/>
                  </a:lnTo>
                  <a:lnTo>
                    <a:pt x="179" y="6"/>
                  </a:lnTo>
                  <a:lnTo>
                    <a:pt x="168" y="10"/>
                  </a:lnTo>
                  <a:lnTo>
                    <a:pt x="156" y="12"/>
                  </a:lnTo>
                  <a:lnTo>
                    <a:pt x="146" y="16"/>
                  </a:lnTo>
                  <a:lnTo>
                    <a:pt x="136" y="19"/>
                  </a:lnTo>
                  <a:lnTo>
                    <a:pt x="125" y="24"/>
                  </a:lnTo>
                  <a:lnTo>
                    <a:pt x="116" y="29"/>
                  </a:lnTo>
                  <a:lnTo>
                    <a:pt x="105" y="33"/>
                  </a:lnTo>
                  <a:lnTo>
                    <a:pt x="96" y="38"/>
                  </a:lnTo>
                  <a:lnTo>
                    <a:pt x="87" y="44"/>
                  </a:lnTo>
                  <a:lnTo>
                    <a:pt x="78" y="50"/>
                  </a:lnTo>
                  <a:lnTo>
                    <a:pt x="70" y="57"/>
                  </a:lnTo>
                  <a:lnTo>
                    <a:pt x="62" y="63"/>
                  </a:lnTo>
                  <a:lnTo>
                    <a:pt x="54" y="70"/>
                  </a:lnTo>
                  <a:lnTo>
                    <a:pt x="47" y="77"/>
                  </a:lnTo>
                  <a:lnTo>
                    <a:pt x="41" y="86"/>
                  </a:lnTo>
                  <a:lnTo>
                    <a:pt x="35" y="93"/>
                  </a:lnTo>
                  <a:lnTo>
                    <a:pt x="28" y="101"/>
                  </a:lnTo>
                  <a:lnTo>
                    <a:pt x="26" y="104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18" y="117"/>
                  </a:lnTo>
                  <a:lnTo>
                    <a:pt x="16" y="121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0" y="135"/>
                  </a:lnTo>
                  <a:lnTo>
                    <a:pt x="9" y="140"/>
                  </a:lnTo>
                  <a:lnTo>
                    <a:pt x="6" y="143"/>
                  </a:lnTo>
                  <a:lnTo>
                    <a:pt x="5" y="148"/>
                  </a:lnTo>
                  <a:lnTo>
                    <a:pt x="4" y="153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2" y="167"/>
                  </a:lnTo>
                  <a:lnTo>
                    <a:pt x="1" y="172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2" y="216"/>
                  </a:lnTo>
                  <a:lnTo>
                    <a:pt x="2" y="220"/>
                  </a:lnTo>
                  <a:lnTo>
                    <a:pt x="3" y="225"/>
                  </a:lnTo>
                  <a:lnTo>
                    <a:pt x="4" y="230"/>
                  </a:lnTo>
                  <a:lnTo>
                    <a:pt x="5" y="234"/>
                  </a:lnTo>
                  <a:lnTo>
                    <a:pt x="6" y="239"/>
                  </a:lnTo>
                  <a:lnTo>
                    <a:pt x="9" y="244"/>
                  </a:lnTo>
                  <a:lnTo>
                    <a:pt x="10" y="249"/>
                  </a:lnTo>
                  <a:lnTo>
                    <a:pt x="12" y="252"/>
                  </a:lnTo>
                  <a:lnTo>
                    <a:pt x="14" y="257"/>
                  </a:lnTo>
                  <a:lnTo>
                    <a:pt x="16" y="262"/>
                  </a:lnTo>
                  <a:lnTo>
                    <a:pt x="18" y="265"/>
                  </a:lnTo>
                  <a:lnTo>
                    <a:pt x="21" y="270"/>
                  </a:lnTo>
                  <a:lnTo>
                    <a:pt x="23" y="274"/>
                  </a:lnTo>
                  <a:lnTo>
                    <a:pt x="26" y="278"/>
                  </a:lnTo>
                  <a:lnTo>
                    <a:pt x="28" y="282"/>
                  </a:lnTo>
                  <a:lnTo>
                    <a:pt x="35" y="290"/>
                  </a:lnTo>
                  <a:lnTo>
                    <a:pt x="41" y="298"/>
                  </a:lnTo>
                  <a:lnTo>
                    <a:pt x="47" y="305"/>
                  </a:lnTo>
                  <a:lnTo>
                    <a:pt x="54" y="313"/>
                  </a:lnTo>
                  <a:lnTo>
                    <a:pt x="62" y="320"/>
                  </a:lnTo>
                  <a:lnTo>
                    <a:pt x="70" y="327"/>
                  </a:lnTo>
                  <a:lnTo>
                    <a:pt x="78" y="333"/>
                  </a:lnTo>
                  <a:lnTo>
                    <a:pt x="87" y="339"/>
                  </a:lnTo>
                  <a:lnTo>
                    <a:pt x="96" y="344"/>
                  </a:lnTo>
                  <a:lnTo>
                    <a:pt x="105" y="349"/>
                  </a:lnTo>
                  <a:lnTo>
                    <a:pt x="116" y="354"/>
                  </a:lnTo>
                  <a:lnTo>
                    <a:pt x="125" y="359"/>
                  </a:lnTo>
                  <a:lnTo>
                    <a:pt x="136" y="363"/>
                  </a:lnTo>
                  <a:lnTo>
                    <a:pt x="146" y="367"/>
                  </a:lnTo>
                  <a:lnTo>
                    <a:pt x="156" y="370"/>
                  </a:lnTo>
                  <a:lnTo>
                    <a:pt x="168" y="373"/>
                  </a:lnTo>
                  <a:lnTo>
                    <a:pt x="179" y="376"/>
                  </a:lnTo>
                  <a:lnTo>
                    <a:pt x="192" y="378"/>
                  </a:lnTo>
                  <a:lnTo>
                    <a:pt x="203" y="380"/>
                  </a:lnTo>
                  <a:lnTo>
                    <a:pt x="216" y="381"/>
                  </a:lnTo>
                  <a:lnTo>
                    <a:pt x="228" y="382"/>
                  </a:lnTo>
                  <a:lnTo>
                    <a:pt x="239" y="382"/>
                  </a:lnTo>
                  <a:lnTo>
                    <a:pt x="252" y="382"/>
                  </a:lnTo>
                  <a:lnTo>
                    <a:pt x="264" y="381"/>
                  </a:lnTo>
                  <a:lnTo>
                    <a:pt x="277" y="380"/>
                  </a:lnTo>
                  <a:lnTo>
                    <a:pt x="288" y="379"/>
                  </a:lnTo>
                  <a:lnTo>
                    <a:pt x="300" y="376"/>
                  </a:lnTo>
                  <a:lnTo>
                    <a:pt x="311" y="373"/>
                  </a:lnTo>
                  <a:lnTo>
                    <a:pt x="322" y="370"/>
                  </a:lnTo>
                  <a:lnTo>
                    <a:pt x="334" y="367"/>
                  </a:lnTo>
                  <a:lnTo>
                    <a:pt x="344" y="363"/>
                  </a:lnTo>
                  <a:lnTo>
                    <a:pt x="354" y="359"/>
                  </a:lnTo>
                  <a:lnTo>
                    <a:pt x="364" y="355"/>
                  </a:lnTo>
                  <a:lnTo>
                    <a:pt x="375" y="349"/>
                  </a:lnTo>
                  <a:lnTo>
                    <a:pt x="384" y="344"/>
                  </a:lnTo>
                  <a:lnTo>
                    <a:pt x="393" y="339"/>
                  </a:lnTo>
                  <a:lnTo>
                    <a:pt x="402" y="333"/>
                  </a:lnTo>
                  <a:lnTo>
                    <a:pt x="410" y="327"/>
                  </a:lnTo>
                  <a:lnTo>
                    <a:pt x="418" y="320"/>
                  </a:lnTo>
                  <a:lnTo>
                    <a:pt x="426" y="313"/>
                  </a:lnTo>
                  <a:lnTo>
                    <a:pt x="433" y="305"/>
                  </a:lnTo>
                  <a:lnTo>
                    <a:pt x="439" y="298"/>
                  </a:lnTo>
                  <a:lnTo>
                    <a:pt x="446" y="290"/>
                  </a:lnTo>
                  <a:lnTo>
                    <a:pt x="452" y="282"/>
                  </a:lnTo>
                  <a:lnTo>
                    <a:pt x="454" y="278"/>
                  </a:lnTo>
                  <a:lnTo>
                    <a:pt x="456" y="274"/>
                  </a:lnTo>
                  <a:lnTo>
                    <a:pt x="460" y="270"/>
                  </a:lnTo>
                  <a:lnTo>
                    <a:pt x="461" y="265"/>
                  </a:lnTo>
                  <a:lnTo>
                    <a:pt x="463" y="262"/>
                  </a:lnTo>
                  <a:lnTo>
                    <a:pt x="466" y="257"/>
                  </a:lnTo>
                  <a:lnTo>
                    <a:pt x="468" y="252"/>
                  </a:lnTo>
                  <a:lnTo>
                    <a:pt x="469" y="249"/>
                  </a:lnTo>
                  <a:lnTo>
                    <a:pt x="471" y="244"/>
                  </a:lnTo>
                  <a:lnTo>
                    <a:pt x="472" y="239"/>
                  </a:lnTo>
                  <a:lnTo>
                    <a:pt x="475" y="234"/>
                  </a:lnTo>
                  <a:lnTo>
                    <a:pt x="476" y="230"/>
                  </a:lnTo>
                  <a:lnTo>
                    <a:pt x="477" y="225"/>
                  </a:lnTo>
                  <a:lnTo>
                    <a:pt x="478" y="220"/>
                  </a:lnTo>
                  <a:lnTo>
                    <a:pt x="478" y="216"/>
                  </a:lnTo>
                  <a:lnTo>
                    <a:pt x="479" y="211"/>
                  </a:lnTo>
                  <a:lnTo>
                    <a:pt x="479" y="206"/>
                  </a:lnTo>
                  <a:lnTo>
                    <a:pt x="480" y="201"/>
                  </a:lnTo>
                  <a:lnTo>
                    <a:pt x="480" y="197"/>
                  </a:lnTo>
                  <a:lnTo>
                    <a:pt x="480" y="191"/>
                  </a:lnTo>
                  <a:lnTo>
                    <a:pt x="480" y="186"/>
                  </a:lnTo>
                  <a:lnTo>
                    <a:pt x="480" y="181"/>
                  </a:lnTo>
                  <a:lnTo>
                    <a:pt x="479" y="177"/>
                  </a:lnTo>
                  <a:lnTo>
                    <a:pt x="479" y="172"/>
                  </a:lnTo>
                  <a:lnTo>
                    <a:pt x="478" y="167"/>
                  </a:lnTo>
                  <a:lnTo>
                    <a:pt x="478" y="162"/>
                  </a:lnTo>
                  <a:lnTo>
                    <a:pt x="477" y="158"/>
                  </a:lnTo>
                  <a:lnTo>
                    <a:pt x="476" y="153"/>
                  </a:lnTo>
                  <a:lnTo>
                    <a:pt x="475" y="148"/>
                  </a:lnTo>
                  <a:lnTo>
                    <a:pt x="472" y="143"/>
                  </a:lnTo>
                  <a:lnTo>
                    <a:pt x="471" y="140"/>
                  </a:lnTo>
                  <a:lnTo>
                    <a:pt x="469" y="135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3" y="121"/>
                  </a:lnTo>
                  <a:lnTo>
                    <a:pt x="461" y="117"/>
                  </a:lnTo>
                  <a:lnTo>
                    <a:pt x="460" y="113"/>
                  </a:lnTo>
                  <a:lnTo>
                    <a:pt x="456" y="109"/>
                  </a:lnTo>
                  <a:lnTo>
                    <a:pt x="454" y="104"/>
                  </a:lnTo>
                  <a:lnTo>
                    <a:pt x="452" y="101"/>
                  </a:lnTo>
                  <a:lnTo>
                    <a:pt x="446" y="93"/>
                  </a:lnTo>
                  <a:lnTo>
                    <a:pt x="439" y="86"/>
                  </a:lnTo>
                  <a:lnTo>
                    <a:pt x="433" y="77"/>
                  </a:lnTo>
                  <a:lnTo>
                    <a:pt x="426" y="70"/>
                  </a:lnTo>
                  <a:lnTo>
                    <a:pt x="418" y="63"/>
                  </a:lnTo>
                  <a:lnTo>
                    <a:pt x="410" y="57"/>
                  </a:lnTo>
                  <a:lnTo>
                    <a:pt x="402" y="50"/>
                  </a:lnTo>
                  <a:lnTo>
                    <a:pt x="393" y="44"/>
                  </a:lnTo>
                  <a:lnTo>
                    <a:pt x="384" y="38"/>
                  </a:lnTo>
                  <a:lnTo>
                    <a:pt x="375" y="33"/>
                  </a:lnTo>
                  <a:lnTo>
                    <a:pt x="364" y="29"/>
                  </a:lnTo>
                  <a:lnTo>
                    <a:pt x="354" y="24"/>
                  </a:lnTo>
                  <a:lnTo>
                    <a:pt x="344" y="19"/>
                  </a:lnTo>
                  <a:lnTo>
                    <a:pt x="334" y="16"/>
                  </a:lnTo>
                  <a:lnTo>
                    <a:pt x="322" y="12"/>
                  </a:lnTo>
                  <a:lnTo>
                    <a:pt x="311" y="10"/>
                  </a:lnTo>
                  <a:lnTo>
                    <a:pt x="300" y="6"/>
                  </a:lnTo>
                  <a:lnTo>
                    <a:pt x="288" y="5"/>
                  </a:lnTo>
                  <a:lnTo>
                    <a:pt x="277" y="3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6" name="Freeform 67"/>
            <p:cNvSpPr>
              <a:spLocks/>
            </p:cNvSpPr>
            <p:nvPr/>
          </p:nvSpPr>
          <p:spPr bwMode="auto">
            <a:xfrm>
              <a:off x="3360" y="1353"/>
              <a:ext cx="480" cy="382"/>
            </a:xfrm>
            <a:custGeom>
              <a:avLst/>
              <a:gdLst>
                <a:gd name="T0" fmla="*/ 216 w 480"/>
                <a:gd name="T1" fmla="*/ 2 h 382"/>
                <a:gd name="T2" fmla="*/ 179 w 480"/>
                <a:gd name="T3" fmla="*/ 6 h 382"/>
                <a:gd name="T4" fmla="*/ 146 w 480"/>
                <a:gd name="T5" fmla="*/ 16 h 382"/>
                <a:gd name="T6" fmla="*/ 116 w 480"/>
                <a:gd name="T7" fmla="*/ 29 h 382"/>
                <a:gd name="T8" fmla="*/ 87 w 480"/>
                <a:gd name="T9" fmla="*/ 44 h 382"/>
                <a:gd name="T10" fmla="*/ 62 w 480"/>
                <a:gd name="T11" fmla="*/ 63 h 382"/>
                <a:gd name="T12" fmla="*/ 41 w 480"/>
                <a:gd name="T13" fmla="*/ 86 h 382"/>
                <a:gd name="T14" fmla="*/ 26 w 480"/>
                <a:gd name="T15" fmla="*/ 104 h 382"/>
                <a:gd name="T16" fmla="*/ 18 w 480"/>
                <a:gd name="T17" fmla="*/ 117 h 382"/>
                <a:gd name="T18" fmla="*/ 12 w 480"/>
                <a:gd name="T19" fmla="*/ 130 h 382"/>
                <a:gd name="T20" fmla="*/ 6 w 480"/>
                <a:gd name="T21" fmla="*/ 143 h 382"/>
                <a:gd name="T22" fmla="*/ 3 w 480"/>
                <a:gd name="T23" fmla="*/ 158 h 382"/>
                <a:gd name="T24" fmla="*/ 1 w 480"/>
                <a:gd name="T25" fmla="*/ 172 h 382"/>
                <a:gd name="T26" fmla="*/ 0 w 480"/>
                <a:gd name="T27" fmla="*/ 186 h 382"/>
                <a:gd name="T28" fmla="*/ 0 w 480"/>
                <a:gd name="T29" fmla="*/ 201 h 382"/>
                <a:gd name="T30" fmla="*/ 2 w 480"/>
                <a:gd name="T31" fmla="*/ 216 h 382"/>
                <a:gd name="T32" fmla="*/ 4 w 480"/>
                <a:gd name="T33" fmla="*/ 230 h 382"/>
                <a:gd name="T34" fmla="*/ 9 w 480"/>
                <a:gd name="T35" fmla="*/ 244 h 382"/>
                <a:gd name="T36" fmla="*/ 14 w 480"/>
                <a:gd name="T37" fmla="*/ 257 h 382"/>
                <a:gd name="T38" fmla="*/ 21 w 480"/>
                <a:gd name="T39" fmla="*/ 270 h 382"/>
                <a:gd name="T40" fmla="*/ 28 w 480"/>
                <a:gd name="T41" fmla="*/ 282 h 382"/>
                <a:gd name="T42" fmla="*/ 47 w 480"/>
                <a:gd name="T43" fmla="*/ 305 h 382"/>
                <a:gd name="T44" fmla="*/ 70 w 480"/>
                <a:gd name="T45" fmla="*/ 327 h 382"/>
                <a:gd name="T46" fmla="*/ 96 w 480"/>
                <a:gd name="T47" fmla="*/ 344 h 382"/>
                <a:gd name="T48" fmla="*/ 125 w 480"/>
                <a:gd name="T49" fmla="*/ 359 h 382"/>
                <a:gd name="T50" fmla="*/ 156 w 480"/>
                <a:gd name="T51" fmla="*/ 370 h 382"/>
                <a:gd name="T52" fmla="*/ 192 w 480"/>
                <a:gd name="T53" fmla="*/ 378 h 382"/>
                <a:gd name="T54" fmla="*/ 228 w 480"/>
                <a:gd name="T55" fmla="*/ 382 h 382"/>
                <a:gd name="T56" fmla="*/ 264 w 480"/>
                <a:gd name="T57" fmla="*/ 381 h 382"/>
                <a:gd name="T58" fmla="*/ 300 w 480"/>
                <a:gd name="T59" fmla="*/ 376 h 382"/>
                <a:gd name="T60" fmla="*/ 334 w 480"/>
                <a:gd name="T61" fmla="*/ 367 h 382"/>
                <a:gd name="T62" fmla="*/ 364 w 480"/>
                <a:gd name="T63" fmla="*/ 355 h 382"/>
                <a:gd name="T64" fmla="*/ 393 w 480"/>
                <a:gd name="T65" fmla="*/ 339 h 382"/>
                <a:gd name="T66" fmla="*/ 418 w 480"/>
                <a:gd name="T67" fmla="*/ 320 h 382"/>
                <a:gd name="T68" fmla="*/ 439 w 480"/>
                <a:gd name="T69" fmla="*/ 298 h 382"/>
                <a:gd name="T70" fmla="*/ 454 w 480"/>
                <a:gd name="T71" fmla="*/ 278 h 382"/>
                <a:gd name="T72" fmla="*/ 461 w 480"/>
                <a:gd name="T73" fmla="*/ 265 h 382"/>
                <a:gd name="T74" fmla="*/ 468 w 480"/>
                <a:gd name="T75" fmla="*/ 252 h 382"/>
                <a:gd name="T76" fmla="*/ 472 w 480"/>
                <a:gd name="T77" fmla="*/ 239 h 382"/>
                <a:gd name="T78" fmla="*/ 477 w 480"/>
                <a:gd name="T79" fmla="*/ 225 h 382"/>
                <a:gd name="T80" fmla="*/ 479 w 480"/>
                <a:gd name="T81" fmla="*/ 211 h 382"/>
                <a:gd name="T82" fmla="*/ 480 w 480"/>
                <a:gd name="T83" fmla="*/ 197 h 382"/>
                <a:gd name="T84" fmla="*/ 480 w 480"/>
                <a:gd name="T85" fmla="*/ 181 h 382"/>
                <a:gd name="T86" fmla="*/ 478 w 480"/>
                <a:gd name="T87" fmla="*/ 167 h 382"/>
                <a:gd name="T88" fmla="*/ 476 w 480"/>
                <a:gd name="T89" fmla="*/ 153 h 382"/>
                <a:gd name="T90" fmla="*/ 471 w 480"/>
                <a:gd name="T91" fmla="*/ 140 h 382"/>
                <a:gd name="T92" fmla="*/ 466 w 480"/>
                <a:gd name="T93" fmla="*/ 126 h 382"/>
                <a:gd name="T94" fmla="*/ 460 w 480"/>
                <a:gd name="T95" fmla="*/ 113 h 382"/>
                <a:gd name="T96" fmla="*/ 452 w 480"/>
                <a:gd name="T97" fmla="*/ 101 h 382"/>
                <a:gd name="T98" fmla="*/ 433 w 480"/>
                <a:gd name="T99" fmla="*/ 77 h 382"/>
                <a:gd name="T100" fmla="*/ 410 w 480"/>
                <a:gd name="T101" fmla="*/ 57 h 382"/>
                <a:gd name="T102" fmla="*/ 384 w 480"/>
                <a:gd name="T103" fmla="*/ 38 h 382"/>
                <a:gd name="T104" fmla="*/ 354 w 480"/>
                <a:gd name="T105" fmla="*/ 24 h 382"/>
                <a:gd name="T106" fmla="*/ 322 w 480"/>
                <a:gd name="T107" fmla="*/ 12 h 382"/>
                <a:gd name="T108" fmla="*/ 288 w 480"/>
                <a:gd name="T109" fmla="*/ 5 h 382"/>
                <a:gd name="T110" fmla="*/ 252 w 480"/>
                <a:gd name="T111" fmla="*/ 0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" h="382">
                  <a:moveTo>
                    <a:pt x="239" y="0"/>
                  </a:moveTo>
                  <a:lnTo>
                    <a:pt x="228" y="2"/>
                  </a:lnTo>
                  <a:lnTo>
                    <a:pt x="216" y="2"/>
                  </a:lnTo>
                  <a:lnTo>
                    <a:pt x="203" y="3"/>
                  </a:lnTo>
                  <a:lnTo>
                    <a:pt x="192" y="5"/>
                  </a:lnTo>
                  <a:lnTo>
                    <a:pt x="179" y="6"/>
                  </a:lnTo>
                  <a:lnTo>
                    <a:pt x="168" y="10"/>
                  </a:lnTo>
                  <a:lnTo>
                    <a:pt x="156" y="12"/>
                  </a:lnTo>
                  <a:lnTo>
                    <a:pt x="146" y="16"/>
                  </a:lnTo>
                  <a:lnTo>
                    <a:pt x="136" y="19"/>
                  </a:lnTo>
                  <a:lnTo>
                    <a:pt x="125" y="24"/>
                  </a:lnTo>
                  <a:lnTo>
                    <a:pt x="116" y="29"/>
                  </a:lnTo>
                  <a:lnTo>
                    <a:pt x="105" y="33"/>
                  </a:lnTo>
                  <a:lnTo>
                    <a:pt x="96" y="38"/>
                  </a:lnTo>
                  <a:lnTo>
                    <a:pt x="87" y="44"/>
                  </a:lnTo>
                  <a:lnTo>
                    <a:pt x="78" y="50"/>
                  </a:lnTo>
                  <a:lnTo>
                    <a:pt x="70" y="57"/>
                  </a:lnTo>
                  <a:lnTo>
                    <a:pt x="62" y="63"/>
                  </a:lnTo>
                  <a:lnTo>
                    <a:pt x="54" y="70"/>
                  </a:lnTo>
                  <a:lnTo>
                    <a:pt x="47" y="77"/>
                  </a:lnTo>
                  <a:lnTo>
                    <a:pt x="41" y="86"/>
                  </a:lnTo>
                  <a:lnTo>
                    <a:pt x="35" y="93"/>
                  </a:lnTo>
                  <a:lnTo>
                    <a:pt x="28" y="101"/>
                  </a:lnTo>
                  <a:lnTo>
                    <a:pt x="26" y="104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18" y="117"/>
                  </a:lnTo>
                  <a:lnTo>
                    <a:pt x="16" y="121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0" y="135"/>
                  </a:lnTo>
                  <a:lnTo>
                    <a:pt x="9" y="140"/>
                  </a:lnTo>
                  <a:lnTo>
                    <a:pt x="6" y="143"/>
                  </a:lnTo>
                  <a:lnTo>
                    <a:pt x="5" y="148"/>
                  </a:lnTo>
                  <a:lnTo>
                    <a:pt x="4" y="153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2" y="167"/>
                  </a:lnTo>
                  <a:lnTo>
                    <a:pt x="1" y="172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1"/>
                  </a:lnTo>
                  <a:lnTo>
                    <a:pt x="2" y="216"/>
                  </a:lnTo>
                  <a:lnTo>
                    <a:pt x="2" y="220"/>
                  </a:lnTo>
                  <a:lnTo>
                    <a:pt x="3" y="225"/>
                  </a:lnTo>
                  <a:lnTo>
                    <a:pt x="4" y="230"/>
                  </a:lnTo>
                  <a:lnTo>
                    <a:pt x="5" y="234"/>
                  </a:lnTo>
                  <a:lnTo>
                    <a:pt x="6" y="239"/>
                  </a:lnTo>
                  <a:lnTo>
                    <a:pt x="9" y="244"/>
                  </a:lnTo>
                  <a:lnTo>
                    <a:pt x="10" y="249"/>
                  </a:lnTo>
                  <a:lnTo>
                    <a:pt x="12" y="252"/>
                  </a:lnTo>
                  <a:lnTo>
                    <a:pt x="14" y="257"/>
                  </a:lnTo>
                  <a:lnTo>
                    <a:pt x="16" y="262"/>
                  </a:lnTo>
                  <a:lnTo>
                    <a:pt x="18" y="265"/>
                  </a:lnTo>
                  <a:lnTo>
                    <a:pt x="21" y="270"/>
                  </a:lnTo>
                  <a:lnTo>
                    <a:pt x="23" y="274"/>
                  </a:lnTo>
                  <a:lnTo>
                    <a:pt x="26" y="278"/>
                  </a:lnTo>
                  <a:lnTo>
                    <a:pt x="28" y="282"/>
                  </a:lnTo>
                  <a:lnTo>
                    <a:pt x="35" y="290"/>
                  </a:lnTo>
                  <a:lnTo>
                    <a:pt x="41" y="298"/>
                  </a:lnTo>
                  <a:lnTo>
                    <a:pt x="47" y="305"/>
                  </a:lnTo>
                  <a:lnTo>
                    <a:pt x="54" y="313"/>
                  </a:lnTo>
                  <a:lnTo>
                    <a:pt x="62" y="320"/>
                  </a:lnTo>
                  <a:lnTo>
                    <a:pt x="70" y="327"/>
                  </a:lnTo>
                  <a:lnTo>
                    <a:pt x="78" y="333"/>
                  </a:lnTo>
                  <a:lnTo>
                    <a:pt x="87" y="339"/>
                  </a:lnTo>
                  <a:lnTo>
                    <a:pt x="96" y="344"/>
                  </a:lnTo>
                  <a:lnTo>
                    <a:pt x="105" y="349"/>
                  </a:lnTo>
                  <a:lnTo>
                    <a:pt x="116" y="354"/>
                  </a:lnTo>
                  <a:lnTo>
                    <a:pt x="125" y="359"/>
                  </a:lnTo>
                  <a:lnTo>
                    <a:pt x="136" y="363"/>
                  </a:lnTo>
                  <a:lnTo>
                    <a:pt x="146" y="367"/>
                  </a:lnTo>
                  <a:lnTo>
                    <a:pt x="156" y="370"/>
                  </a:lnTo>
                  <a:lnTo>
                    <a:pt x="168" y="373"/>
                  </a:lnTo>
                  <a:lnTo>
                    <a:pt x="179" y="376"/>
                  </a:lnTo>
                  <a:lnTo>
                    <a:pt x="192" y="378"/>
                  </a:lnTo>
                  <a:lnTo>
                    <a:pt x="203" y="380"/>
                  </a:lnTo>
                  <a:lnTo>
                    <a:pt x="216" y="381"/>
                  </a:lnTo>
                  <a:lnTo>
                    <a:pt x="228" y="382"/>
                  </a:lnTo>
                  <a:lnTo>
                    <a:pt x="239" y="382"/>
                  </a:lnTo>
                  <a:lnTo>
                    <a:pt x="252" y="382"/>
                  </a:lnTo>
                  <a:lnTo>
                    <a:pt x="264" y="381"/>
                  </a:lnTo>
                  <a:lnTo>
                    <a:pt x="277" y="380"/>
                  </a:lnTo>
                  <a:lnTo>
                    <a:pt x="288" y="379"/>
                  </a:lnTo>
                  <a:lnTo>
                    <a:pt x="300" y="376"/>
                  </a:lnTo>
                  <a:lnTo>
                    <a:pt x="311" y="373"/>
                  </a:lnTo>
                  <a:lnTo>
                    <a:pt x="322" y="370"/>
                  </a:lnTo>
                  <a:lnTo>
                    <a:pt x="334" y="367"/>
                  </a:lnTo>
                  <a:lnTo>
                    <a:pt x="344" y="363"/>
                  </a:lnTo>
                  <a:lnTo>
                    <a:pt x="354" y="359"/>
                  </a:lnTo>
                  <a:lnTo>
                    <a:pt x="364" y="355"/>
                  </a:lnTo>
                  <a:lnTo>
                    <a:pt x="375" y="349"/>
                  </a:lnTo>
                  <a:lnTo>
                    <a:pt x="384" y="344"/>
                  </a:lnTo>
                  <a:lnTo>
                    <a:pt x="393" y="339"/>
                  </a:lnTo>
                  <a:lnTo>
                    <a:pt x="402" y="333"/>
                  </a:lnTo>
                  <a:lnTo>
                    <a:pt x="410" y="327"/>
                  </a:lnTo>
                  <a:lnTo>
                    <a:pt x="418" y="320"/>
                  </a:lnTo>
                  <a:lnTo>
                    <a:pt x="426" y="313"/>
                  </a:lnTo>
                  <a:lnTo>
                    <a:pt x="433" y="305"/>
                  </a:lnTo>
                  <a:lnTo>
                    <a:pt x="439" y="298"/>
                  </a:lnTo>
                  <a:lnTo>
                    <a:pt x="446" y="290"/>
                  </a:lnTo>
                  <a:lnTo>
                    <a:pt x="452" y="282"/>
                  </a:lnTo>
                  <a:lnTo>
                    <a:pt x="454" y="278"/>
                  </a:lnTo>
                  <a:lnTo>
                    <a:pt x="456" y="274"/>
                  </a:lnTo>
                  <a:lnTo>
                    <a:pt x="460" y="270"/>
                  </a:lnTo>
                  <a:lnTo>
                    <a:pt x="461" y="265"/>
                  </a:lnTo>
                  <a:lnTo>
                    <a:pt x="463" y="262"/>
                  </a:lnTo>
                  <a:lnTo>
                    <a:pt x="466" y="257"/>
                  </a:lnTo>
                  <a:lnTo>
                    <a:pt x="468" y="252"/>
                  </a:lnTo>
                  <a:lnTo>
                    <a:pt x="469" y="249"/>
                  </a:lnTo>
                  <a:lnTo>
                    <a:pt x="471" y="244"/>
                  </a:lnTo>
                  <a:lnTo>
                    <a:pt x="472" y="239"/>
                  </a:lnTo>
                  <a:lnTo>
                    <a:pt x="475" y="234"/>
                  </a:lnTo>
                  <a:lnTo>
                    <a:pt x="476" y="230"/>
                  </a:lnTo>
                  <a:lnTo>
                    <a:pt x="477" y="225"/>
                  </a:lnTo>
                  <a:lnTo>
                    <a:pt x="478" y="220"/>
                  </a:lnTo>
                  <a:lnTo>
                    <a:pt x="478" y="216"/>
                  </a:lnTo>
                  <a:lnTo>
                    <a:pt x="479" y="211"/>
                  </a:lnTo>
                  <a:lnTo>
                    <a:pt x="479" y="206"/>
                  </a:lnTo>
                  <a:lnTo>
                    <a:pt x="480" y="201"/>
                  </a:lnTo>
                  <a:lnTo>
                    <a:pt x="480" y="197"/>
                  </a:lnTo>
                  <a:lnTo>
                    <a:pt x="480" y="191"/>
                  </a:lnTo>
                  <a:lnTo>
                    <a:pt x="480" y="186"/>
                  </a:lnTo>
                  <a:lnTo>
                    <a:pt x="480" y="181"/>
                  </a:lnTo>
                  <a:lnTo>
                    <a:pt x="479" y="177"/>
                  </a:lnTo>
                  <a:lnTo>
                    <a:pt x="479" y="172"/>
                  </a:lnTo>
                  <a:lnTo>
                    <a:pt x="478" y="167"/>
                  </a:lnTo>
                  <a:lnTo>
                    <a:pt x="478" y="162"/>
                  </a:lnTo>
                  <a:lnTo>
                    <a:pt x="477" y="158"/>
                  </a:lnTo>
                  <a:lnTo>
                    <a:pt x="476" y="153"/>
                  </a:lnTo>
                  <a:lnTo>
                    <a:pt x="475" y="148"/>
                  </a:lnTo>
                  <a:lnTo>
                    <a:pt x="472" y="143"/>
                  </a:lnTo>
                  <a:lnTo>
                    <a:pt x="471" y="140"/>
                  </a:lnTo>
                  <a:lnTo>
                    <a:pt x="469" y="135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3" y="121"/>
                  </a:lnTo>
                  <a:lnTo>
                    <a:pt x="461" y="117"/>
                  </a:lnTo>
                  <a:lnTo>
                    <a:pt x="460" y="113"/>
                  </a:lnTo>
                  <a:lnTo>
                    <a:pt x="456" y="109"/>
                  </a:lnTo>
                  <a:lnTo>
                    <a:pt x="454" y="104"/>
                  </a:lnTo>
                  <a:lnTo>
                    <a:pt x="452" y="101"/>
                  </a:lnTo>
                  <a:lnTo>
                    <a:pt x="446" y="93"/>
                  </a:lnTo>
                  <a:lnTo>
                    <a:pt x="439" y="86"/>
                  </a:lnTo>
                  <a:lnTo>
                    <a:pt x="433" y="77"/>
                  </a:lnTo>
                  <a:lnTo>
                    <a:pt x="426" y="70"/>
                  </a:lnTo>
                  <a:lnTo>
                    <a:pt x="418" y="63"/>
                  </a:lnTo>
                  <a:lnTo>
                    <a:pt x="410" y="57"/>
                  </a:lnTo>
                  <a:lnTo>
                    <a:pt x="402" y="50"/>
                  </a:lnTo>
                  <a:lnTo>
                    <a:pt x="393" y="44"/>
                  </a:lnTo>
                  <a:lnTo>
                    <a:pt x="384" y="38"/>
                  </a:lnTo>
                  <a:lnTo>
                    <a:pt x="375" y="33"/>
                  </a:lnTo>
                  <a:lnTo>
                    <a:pt x="364" y="29"/>
                  </a:lnTo>
                  <a:lnTo>
                    <a:pt x="354" y="24"/>
                  </a:lnTo>
                  <a:lnTo>
                    <a:pt x="344" y="19"/>
                  </a:lnTo>
                  <a:lnTo>
                    <a:pt x="334" y="16"/>
                  </a:lnTo>
                  <a:lnTo>
                    <a:pt x="322" y="12"/>
                  </a:lnTo>
                  <a:lnTo>
                    <a:pt x="311" y="10"/>
                  </a:lnTo>
                  <a:lnTo>
                    <a:pt x="300" y="6"/>
                  </a:lnTo>
                  <a:lnTo>
                    <a:pt x="288" y="5"/>
                  </a:lnTo>
                  <a:lnTo>
                    <a:pt x="277" y="3"/>
                  </a:lnTo>
                  <a:lnTo>
                    <a:pt x="264" y="2"/>
                  </a:lnTo>
                  <a:lnTo>
                    <a:pt x="252" y="0"/>
                  </a:lnTo>
                  <a:lnTo>
                    <a:pt x="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57" name="Rectangle 68"/>
            <p:cNvSpPr>
              <a:spLocks noChangeArrowheads="1"/>
            </p:cNvSpPr>
            <p:nvPr/>
          </p:nvSpPr>
          <p:spPr bwMode="auto">
            <a:xfrm>
              <a:off x="3398" y="1503"/>
              <a:ext cx="30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counterparty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58" name="Rectangle 69"/>
            <p:cNvSpPr>
              <a:spLocks noChangeArrowheads="1"/>
            </p:cNvSpPr>
            <p:nvPr/>
          </p:nvSpPr>
          <p:spPr bwMode="auto">
            <a:xfrm>
              <a:off x="4076" y="959"/>
              <a:ext cx="19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Triparty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59" name="Rectangle 70"/>
            <p:cNvSpPr>
              <a:spLocks noChangeArrowheads="1"/>
            </p:cNvSpPr>
            <p:nvPr/>
          </p:nvSpPr>
          <p:spPr bwMode="auto">
            <a:xfrm>
              <a:off x="4341" y="959"/>
              <a:ext cx="13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agent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60" name="Rectangle 71"/>
            <p:cNvSpPr>
              <a:spLocks noChangeArrowheads="1"/>
            </p:cNvSpPr>
            <p:nvPr/>
          </p:nvSpPr>
          <p:spPr bwMode="auto">
            <a:xfrm>
              <a:off x="4188" y="1050"/>
              <a:ext cx="171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808080"/>
                  </a:solidFill>
                </a:rPr>
                <a:t>(I)CSD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61" name="Rectangle 72"/>
            <p:cNvSpPr>
              <a:spLocks noChangeArrowheads="1"/>
            </p:cNvSpPr>
            <p:nvPr/>
          </p:nvSpPr>
          <p:spPr bwMode="auto">
            <a:xfrm>
              <a:off x="4002" y="854"/>
              <a:ext cx="595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62" name="Freeform 73"/>
            <p:cNvSpPr>
              <a:spLocks/>
            </p:cNvSpPr>
            <p:nvPr/>
          </p:nvSpPr>
          <p:spPr bwMode="auto">
            <a:xfrm>
              <a:off x="4002" y="854"/>
              <a:ext cx="595" cy="382"/>
            </a:xfrm>
            <a:custGeom>
              <a:avLst/>
              <a:gdLst>
                <a:gd name="T0" fmla="*/ 252 w 595"/>
                <a:gd name="T1" fmla="*/ 3 h 382"/>
                <a:gd name="T2" fmla="*/ 195 w 595"/>
                <a:gd name="T3" fmla="*/ 12 h 382"/>
                <a:gd name="T4" fmla="*/ 143 w 595"/>
                <a:gd name="T5" fmla="*/ 29 h 382"/>
                <a:gd name="T6" fmla="*/ 97 w 595"/>
                <a:gd name="T7" fmla="*/ 50 h 382"/>
                <a:gd name="T8" fmla="*/ 72 w 595"/>
                <a:gd name="T9" fmla="*/ 67 h 382"/>
                <a:gd name="T10" fmla="*/ 54 w 595"/>
                <a:gd name="T11" fmla="*/ 81 h 382"/>
                <a:gd name="T12" fmla="*/ 39 w 595"/>
                <a:gd name="T13" fmla="*/ 96 h 382"/>
                <a:gd name="T14" fmla="*/ 26 w 595"/>
                <a:gd name="T15" fmla="*/ 113 h 382"/>
                <a:gd name="T16" fmla="*/ 16 w 595"/>
                <a:gd name="T17" fmla="*/ 130 h 382"/>
                <a:gd name="T18" fmla="*/ 8 w 595"/>
                <a:gd name="T19" fmla="*/ 148 h 382"/>
                <a:gd name="T20" fmla="*/ 2 w 595"/>
                <a:gd name="T21" fmla="*/ 167 h 382"/>
                <a:gd name="T22" fmla="*/ 0 w 595"/>
                <a:gd name="T23" fmla="*/ 187 h 382"/>
                <a:gd name="T24" fmla="*/ 1 w 595"/>
                <a:gd name="T25" fmla="*/ 206 h 382"/>
                <a:gd name="T26" fmla="*/ 4 w 595"/>
                <a:gd name="T27" fmla="*/ 225 h 382"/>
                <a:gd name="T28" fmla="*/ 11 w 595"/>
                <a:gd name="T29" fmla="*/ 244 h 382"/>
                <a:gd name="T30" fmla="*/ 20 w 595"/>
                <a:gd name="T31" fmla="*/ 262 h 382"/>
                <a:gd name="T32" fmla="*/ 33 w 595"/>
                <a:gd name="T33" fmla="*/ 278 h 382"/>
                <a:gd name="T34" fmla="*/ 46 w 595"/>
                <a:gd name="T35" fmla="*/ 294 h 382"/>
                <a:gd name="T36" fmla="*/ 63 w 595"/>
                <a:gd name="T37" fmla="*/ 309 h 382"/>
                <a:gd name="T38" fmla="*/ 81 w 595"/>
                <a:gd name="T39" fmla="*/ 323 h 382"/>
                <a:gd name="T40" fmla="*/ 119 w 595"/>
                <a:gd name="T41" fmla="*/ 345 h 382"/>
                <a:gd name="T42" fmla="*/ 169 w 595"/>
                <a:gd name="T43" fmla="*/ 363 h 382"/>
                <a:gd name="T44" fmla="*/ 222 w 595"/>
                <a:gd name="T45" fmla="*/ 376 h 382"/>
                <a:gd name="T46" fmla="*/ 281 w 595"/>
                <a:gd name="T47" fmla="*/ 382 h 382"/>
                <a:gd name="T48" fmla="*/ 343 w 595"/>
                <a:gd name="T49" fmla="*/ 380 h 382"/>
                <a:gd name="T50" fmla="*/ 400 w 595"/>
                <a:gd name="T51" fmla="*/ 371 h 382"/>
                <a:gd name="T52" fmla="*/ 452 w 595"/>
                <a:gd name="T53" fmla="*/ 355 h 382"/>
                <a:gd name="T54" fmla="*/ 497 w 595"/>
                <a:gd name="T55" fmla="*/ 333 h 382"/>
                <a:gd name="T56" fmla="*/ 522 w 595"/>
                <a:gd name="T57" fmla="*/ 316 h 382"/>
                <a:gd name="T58" fmla="*/ 541 w 595"/>
                <a:gd name="T59" fmla="*/ 302 h 382"/>
                <a:gd name="T60" fmla="*/ 555 w 595"/>
                <a:gd name="T61" fmla="*/ 287 h 382"/>
                <a:gd name="T62" fmla="*/ 569 w 595"/>
                <a:gd name="T63" fmla="*/ 270 h 382"/>
                <a:gd name="T64" fmla="*/ 579 w 595"/>
                <a:gd name="T65" fmla="*/ 252 h 382"/>
                <a:gd name="T66" fmla="*/ 587 w 595"/>
                <a:gd name="T67" fmla="*/ 235 h 382"/>
                <a:gd name="T68" fmla="*/ 593 w 595"/>
                <a:gd name="T69" fmla="*/ 216 h 382"/>
                <a:gd name="T70" fmla="*/ 595 w 595"/>
                <a:gd name="T71" fmla="*/ 197 h 382"/>
                <a:gd name="T72" fmla="*/ 594 w 595"/>
                <a:gd name="T73" fmla="*/ 177 h 382"/>
                <a:gd name="T74" fmla="*/ 591 w 595"/>
                <a:gd name="T75" fmla="*/ 158 h 382"/>
                <a:gd name="T76" fmla="*/ 584 w 595"/>
                <a:gd name="T77" fmla="*/ 139 h 382"/>
                <a:gd name="T78" fmla="*/ 575 w 595"/>
                <a:gd name="T79" fmla="*/ 122 h 382"/>
                <a:gd name="T80" fmla="*/ 562 w 595"/>
                <a:gd name="T81" fmla="*/ 104 h 382"/>
                <a:gd name="T82" fmla="*/ 549 w 595"/>
                <a:gd name="T83" fmla="*/ 89 h 382"/>
                <a:gd name="T84" fmla="*/ 532 w 595"/>
                <a:gd name="T85" fmla="*/ 74 h 382"/>
                <a:gd name="T86" fmla="*/ 512 w 595"/>
                <a:gd name="T87" fmla="*/ 61 h 382"/>
                <a:gd name="T88" fmla="*/ 476 w 595"/>
                <a:gd name="T89" fmla="*/ 39 h 382"/>
                <a:gd name="T90" fmla="*/ 427 w 595"/>
                <a:gd name="T91" fmla="*/ 19 h 382"/>
                <a:gd name="T92" fmla="*/ 371 w 595"/>
                <a:gd name="T93" fmla="*/ 6 h 382"/>
                <a:gd name="T94" fmla="*/ 312 w 595"/>
                <a:gd name="T95" fmla="*/ 2 h 3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2">
                  <a:moveTo>
                    <a:pt x="297" y="0"/>
                  </a:moveTo>
                  <a:lnTo>
                    <a:pt x="281" y="2"/>
                  </a:lnTo>
                  <a:lnTo>
                    <a:pt x="267" y="2"/>
                  </a:lnTo>
                  <a:lnTo>
                    <a:pt x="252" y="3"/>
                  </a:lnTo>
                  <a:lnTo>
                    <a:pt x="237" y="5"/>
                  </a:lnTo>
                  <a:lnTo>
                    <a:pt x="222" y="6"/>
                  </a:lnTo>
                  <a:lnTo>
                    <a:pt x="209" y="9"/>
                  </a:lnTo>
                  <a:lnTo>
                    <a:pt x="195" y="12"/>
                  </a:lnTo>
                  <a:lnTo>
                    <a:pt x="181" y="16"/>
                  </a:lnTo>
                  <a:lnTo>
                    <a:pt x="169" y="19"/>
                  </a:lnTo>
                  <a:lnTo>
                    <a:pt x="155" y="24"/>
                  </a:lnTo>
                  <a:lnTo>
                    <a:pt x="143" y="29"/>
                  </a:lnTo>
                  <a:lnTo>
                    <a:pt x="130" y="34"/>
                  </a:lnTo>
                  <a:lnTo>
                    <a:pt x="119" y="39"/>
                  </a:lnTo>
                  <a:lnTo>
                    <a:pt x="108" y="44"/>
                  </a:lnTo>
                  <a:lnTo>
                    <a:pt x="97" y="50"/>
                  </a:lnTo>
                  <a:lnTo>
                    <a:pt x="87" y="57"/>
                  </a:lnTo>
                  <a:lnTo>
                    <a:pt x="81" y="61"/>
                  </a:lnTo>
                  <a:lnTo>
                    <a:pt x="77" y="63"/>
                  </a:lnTo>
                  <a:lnTo>
                    <a:pt x="72" y="67"/>
                  </a:lnTo>
                  <a:lnTo>
                    <a:pt x="68" y="70"/>
                  </a:lnTo>
                  <a:lnTo>
                    <a:pt x="63" y="74"/>
                  </a:lnTo>
                  <a:lnTo>
                    <a:pt x="59" y="77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7" y="89"/>
                  </a:lnTo>
                  <a:lnTo>
                    <a:pt x="43" y="93"/>
                  </a:lnTo>
                  <a:lnTo>
                    <a:pt x="39" y="96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9" y="109"/>
                  </a:lnTo>
                  <a:lnTo>
                    <a:pt x="26" y="113"/>
                  </a:lnTo>
                  <a:lnTo>
                    <a:pt x="24" y="117"/>
                  </a:lnTo>
                  <a:lnTo>
                    <a:pt x="20" y="122"/>
                  </a:lnTo>
                  <a:lnTo>
                    <a:pt x="18" y="126"/>
                  </a:lnTo>
                  <a:lnTo>
                    <a:pt x="16" y="130"/>
                  </a:lnTo>
                  <a:lnTo>
                    <a:pt x="13" y="135"/>
                  </a:lnTo>
                  <a:lnTo>
                    <a:pt x="11" y="139"/>
                  </a:lnTo>
                  <a:lnTo>
                    <a:pt x="9" y="143"/>
                  </a:lnTo>
                  <a:lnTo>
                    <a:pt x="8" y="148"/>
                  </a:lnTo>
                  <a:lnTo>
                    <a:pt x="5" y="153"/>
                  </a:lnTo>
                  <a:lnTo>
                    <a:pt x="4" y="158"/>
                  </a:lnTo>
                  <a:lnTo>
                    <a:pt x="3" y="162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1" y="177"/>
                  </a:lnTo>
                  <a:lnTo>
                    <a:pt x="1" y="181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1" y="201"/>
                  </a:lnTo>
                  <a:lnTo>
                    <a:pt x="1" y="206"/>
                  </a:lnTo>
                  <a:lnTo>
                    <a:pt x="2" y="211"/>
                  </a:lnTo>
                  <a:lnTo>
                    <a:pt x="2" y="216"/>
                  </a:lnTo>
                  <a:lnTo>
                    <a:pt x="3" y="220"/>
                  </a:lnTo>
                  <a:lnTo>
                    <a:pt x="4" y="225"/>
                  </a:lnTo>
                  <a:lnTo>
                    <a:pt x="5" y="230"/>
                  </a:lnTo>
                  <a:lnTo>
                    <a:pt x="8" y="235"/>
                  </a:lnTo>
                  <a:lnTo>
                    <a:pt x="9" y="239"/>
                  </a:lnTo>
                  <a:lnTo>
                    <a:pt x="11" y="244"/>
                  </a:lnTo>
                  <a:lnTo>
                    <a:pt x="13" y="249"/>
                  </a:lnTo>
                  <a:lnTo>
                    <a:pt x="16" y="252"/>
                  </a:lnTo>
                  <a:lnTo>
                    <a:pt x="18" y="257"/>
                  </a:lnTo>
                  <a:lnTo>
                    <a:pt x="20" y="262"/>
                  </a:lnTo>
                  <a:lnTo>
                    <a:pt x="24" y="265"/>
                  </a:lnTo>
                  <a:lnTo>
                    <a:pt x="26" y="270"/>
                  </a:lnTo>
                  <a:lnTo>
                    <a:pt x="29" y="274"/>
                  </a:lnTo>
                  <a:lnTo>
                    <a:pt x="33" y="278"/>
                  </a:lnTo>
                  <a:lnTo>
                    <a:pt x="36" y="283"/>
                  </a:lnTo>
                  <a:lnTo>
                    <a:pt x="39" y="287"/>
                  </a:lnTo>
                  <a:lnTo>
                    <a:pt x="43" y="290"/>
                  </a:lnTo>
                  <a:lnTo>
                    <a:pt x="46" y="294"/>
                  </a:lnTo>
                  <a:lnTo>
                    <a:pt x="51" y="298"/>
                  </a:lnTo>
                  <a:lnTo>
                    <a:pt x="54" y="302"/>
                  </a:lnTo>
                  <a:lnTo>
                    <a:pt x="59" y="305"/>
                  </a:lnTo>
                  <a:lnTo>
                    <a:pt x="63" y="309"/>
                  </a:lnTo>
                  <a:lnTo>
                    <a:pt x="68" y="313"/>
                  </a:lnTo>
                  <a:lnTo>
                    <a:pt x="72" y="316"/>
                  </a:lnTo>
                  <a:lnTo>
                    <a:pt x="77" y="320"/>
                  </a:lnTo>
                  <a:lnTo>
                    <a:pt x="81" y="323"/>
                  </a:lnTo>
                  <a:lnTo>
                    <a:pt x="87" y="327"/>
                  </a:lnTo>
                  <a:lnTo>
                    <a:pt x="97" y="333"/>
                  </a:lnTo>
                  <a:lnTo>
                    <a:pt x="108" y="339"/>
                  </a:lnTo>
                  <a:lnTo>
                    <a:pt x="119" y="345"/>
                  </a:lnTo>
                  <a:lnTo>
                    <a:pt x="130" y="349"/>
                  </a:lnTo>
                  <a:lnTo>
                    <a:pt x="143" y="355"/>
                  </a:lnTo>
                  <a:lnTo>
                    <a:pt x="155" y="359"/>
                  </a:lnTo>
                  <a:lnTo>
                    <a:pt x="169" y="363"/>
                  </a:lnTo>
                  <a:lnTo>
                    <a:pt x="181" y="367"/>
                  </a:lnTo>
                  <a:lnTo>
                    <a:pt x="195" y="371"/>
                  </a:lnTo>
                  <a:lnTo>
                    <a:pt x="209" y="374"/>
                  </a:lnTo>
                  <a:lnTo>
                    <a:pt x="222" y="376"/>
                  </a:lnTo>
                  <a:lnTo>
                    <a:pt x="237" y="379"/>
                  </a:lnTo>
                  <a:lnTo>
                    <a:pt x="252" y="380"/>
                  </a:lnTo>
                  <a:lnTo>
                    <a:pt x="267" y="381"/>
                  </a:lnTo>
                  <a:lnTo>
                    <a:pt x="281" y="382"/>
                  </a:lnTo>
                  <a:lnTo>
                    <a:pt x="297" y="382"/>
                  </a:lnTo>
                  <a:lnTo>
                    <a:pt x="312" y="382"/>
                  </a:lnTo>
                  <a:lnTo>
                    <a:pt x="328" y="381"/>
                  </a:lnTo>
                  <a:lnTo>
                    <a:pt x="343" y="380"/>
                  </a:lnTo>
                  <a:lnTo>
                    <a:pt x="358" y="379"/>
                  </a:lnTo>
                  <a:lnTo>
                    <a:pt x="371" y="376"/>
                  </a:lnTo>
                  <a:lnTo>
                    <a:pt x="386" y="374"/>
                  </a:lnTo>
                  <a:lnTo>
                    <a:pt x="400" y="371"/>
                  </a:lnTo>
                  <a:lnTo>
                    <a:pt x="413" y="367"/>
                  </a:lnTo>
                  <a:lnTo>
                    <a:pt x="427" y="363"/>
                  </a:lnTo>
                  <a:lnTo>
                    <a:pt x="439" y="359"/>
                  </a:lnTo>
                  <a:lnTo>
                    <a:pt x="452" y="355"/>
                  </a:lnTo>
                  <a:lnTo>
                    <a:pt x="463" y="349"/>
                  </a:lnTo>
                  <a:lnTo>
                    <a:pt x="476" y="345"/>
                  </a:lnTo>
                  <a:lnTo>
                    <a:pt x="486" y="339"/>
                  </a:lnTo>
                  <a:lnTo>
                    <a:pt x="497" y="333"/>
                  </a:lnTo>
                  <a:lnTo>
                    <a:pt x="508" y="327"/>
                  </a:lnTo>
                  <a:lnTo>
                    <a:pt x="512" y="323"/>
                  </a:lnTo>
                  <a:lnTo>
                    <a:pt x="518" y="320"/>
                  </a:lnTo>
                  <a:lnTo>
                    <a:pt x="522" y="316"/>
                  </a:lnTo>
                  <a:lnTo>
                    <a:pt x="527" y="313"/>
                  </a:lnTo>
                  <a:lnTo>
                    <a:pt x="532" y="309"/>
                  </a:lnTo>
                  <a:lnTo>
                    <a:pt x="536" y="305"/>
                  </a:lnTo>
                  <a:lnTo>
                    <a:pt x="541" y="302"/>
                  </a:lnTo>
                  <a:lnTo>
                    <a:pt x="544" y="298"/>
                  </a:lnTo>
                  <a:lnTo>
                    <a:pt x="549" y="294"/>
                  </a:lnTo>
                  <a:lnTo>
                    <a:pt x="552" y="290"/>
                  </a:lnTo>
                  <a:lnTo>
                    <a:pt x="555" y="287"/>
                  </a:lnTo>
                  <a:lnTo>
                    <a:pt x="559" y="283"/>
                  </a:lnTo>
                  <a:lnTo>
                    <a:pt x="562" y="278"/>
                  </a:lnTo>
                  <a:lnTo>
                    <a:pt x="566" y="274"/>
                  </a:lnTo>
                  <a:lnTo>
                    <a:pt x="569" y="270"/>
                  </a:lnTo>
                  <a:lnTo>
                    <a:pt x="571" y="265"/>
                  </a:lnTo>
                  <a:lnTo>
                    <a:pt x="575" y="262"/>
                  </a:lnTo>
                  <a:lnTo>
                    <a:pt x="577" y="257"/>
                  </a:lnTo>
                  <a:lnTo>
                    <a:pt x="579" y="252"/>
                  </a:lnTo>
                  <a:lnTo>
                    <a:pt x="582" y="249"/>
                  </a:lnTo>
                  <a:lnTo>
                    <a:pt x="584" y="244"/>
                  </a:lnTo>
                  <a:lnTo>
                    <a:pt x="586" y="239"/>
                  </a:lnTo>
                  <a:lnTo>
                    <a:pt x="587" y="235"/>
                  </a:lnTo>
                  <a:lnTo>
                    <a:pt x="588" y="230"/>
                  </a:lnTo>
                  <a:lnTo>
                    <a:pt x="591" y="225"/>
                  </a:lnTo>
                  <a:lnTo>
                    <a:pt x="592" y="220"/>
                  </a:lnTo>
                  <a:lnTo>
                    <a:pt x="593" y="216"/>
                  </a:lnTo>
                  <a:lnTo>
                    <a:pt x="594" y="211"/>
                  </a:lnTo>
                  <a:lnTo>
                    <a:pt x="594" y="206"/>
                  </a:lnTo>
                  <a:lnTo>
                    <a:pt x="595" y="201"/>
                  </a:lnTo>
                  <a:lnTo>
                    <a:pt x="595" y="197"/>
                  </a:lnTo>
                  <a:lnTo>
                    <a:pt x="595" y="191"/>
                  </a:lnTo>
                  <a:lnTo>
                    <a:pt x="595" y="187"/>
                  </a:lnTo>
                  <a:lnTo>
                    <a:pt x="595" y="181"/>
                  </a:lnTo>
                  <a:lnTo>
                    <a:pt x="594" y="177"/>
                  </a:lnTo>
                  <a:lnTo>
                    <a:pt x="594" y="172"/>
                  </a:lnTo>
                  <a:lnTo>
                    <a:pt x="593" y="167"/>
                  </a:lnTo>
                  <a:lnTo>
                    <a:pt x="592" y="162"/>
                  </a:lnTo>
                  <a:lnTo>
                    <a:pt x="591" y="158"/>
                  </a:lnTo>
                  <a:lnTo>
                    <a:pt x="588" y="153"/>
                  </a:lnTo>
                  <a:lnTo>
                    <a:pt x="587" y="148"/>
                  </a:lnTo>
                  <a:lnTo>
                    <a:pt x="586" y="143"/>
                  </a:lnTo>
                  <a:lnTo>
                    <a:pt x="584" y="139"/>
                  </a:lnTo>
                  <a:lnTo>
                    <a:pt x="582" y="135"/>
                  </a:lnTo>
                  <a:lnTo>
                    <a:pt x="579" y="130"/>
                  </a:lnTo>
                  <a:lnTo>
                    <a:pt x="577" y="126"/>
                  </a:lnTo>
                  <a:lnTo>
                    <a:pt x="575" y="122"/>
                  </a:lnTo>
                  <a:lnTo>
                    <a:pt x="571" y="117"/>
                  </a:lnTo>
                  <a:lnTo>
                    <a:pt x="569" y="113"/>
                  </a:lnTo>
                  <a:lnTo>
                    <a:pt x="566" y="109"/>
                  </a:lnTo>
                  <a:lnTo>
                    <a:pt x="562" y="104"/>
                  </a:lnTo>
                  <a:lnTo>
                    <a:pt x="559" y="101"/>
                  </a:lnTo>
                  <a:lnTo>
                    <a:pt x="555" y="96"/>
                  </a:lnTo>
                  <a:lnTo>
                    <a:pt x="552" y="93"/>
                  </a:lnTo>
                  <a:lnTo>
                    <a:pt x="549" y="89"/>
                  </a:lnTo>
                  <a:lnTo>
                    <a:pt x="544" y="84"/>
                  </a:lnTo>
                  <a:lnTo>
                    <a:pt x="541" y="81"/>
                  </a:lnTo>
                  <a:lnTo>
                    <a:pt x="536" y="77"/>
                  </a:lnTo>
                  <a:lnTo>
                    <a:pt x="532" y="74"/>
                  </a:lnTo>
                  <a:lnTo>
                    <a:pt x="527" y="70"/>
                  </a:lnTo>
                  <a:lnTo>
                    <a:pt x="522" y="67"/>
                  </a:lnTo>
                  <a:lnTo>
                    <a:pt x="518" y="63"/>
                  </a:lnTo>
                  <a:lnTo>
                    <a:pt x="512" y="61"/>
                  </a:lnTo>
                  <a:lnTo>
                    <a:pt x="508" y="57"/>
                  </a:lnTo>
                  <a:lnTo>
                    <a:pt x="497" y="50"/>
                  </a:lnTo>
                  <a:lnTo>
                    <a:pt x="486" y="44"/>
                  </a:lnTo>
                  <a:lnTo>
                    <a:pt x="476" y="39"/>
                  </a:lnTo>
                  <a:lnTo>
                    <a:pt x="463" y="34"/>
                  </a:lnTo>
                  <a:lnTo>
                    <a:pt x="452" y="29"/>
                  </a:lnTo>
                  <a:lnTo>
                    <a:pt x="439" y="24"/>
                  </a:lnTo>
                  <a:lnTo>
                    <a:pt x="427" y="19"/>
                  </a:lnTo>
                  <a:lnTo>
                    <a:pt x="413" y="16"/>
                  </a:lnTo>
                  <a:lnTo>
                    <a:pt x="400" y="12"/>
                  </a:lnTo>
                  <a:lnTo>
                    <a:pt x="386" y="9"/>
                  </a:lnTo>
                  <a:lnTo>
                    <a:pt x="371" y="6"/>
                  </a:lnTo>
                  <a:lnTo>
                    <a:pt x="358" y="5"/>
                  </a:lnTo>
                  <a:lnTo>
                    <a:pt x="343" y="3"/>
                  </a:lnTo>
                  <a:lnTo>
                    <a:pt x="328" y="2"/>
                  </a:lnTo>
                  <a:lnTo>
                    <a:pt x="312" y="2"/>
                  </a:lnTo>
                  <a:lnTo>
                    <a:pt x="297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63" name="Rectangle 74"/>
            <p:cNvSpPr>
              <a:spLocks noChangeArrowheads="1"/>
            </p:cNvSpPr>
            <p:nvPr/>
          </p:nvSpPr>
          <p:spPr bwMode="auto">
            <a:xfrm>
              <a:off x="4002" y="854"/>
              <a:ext cx="595" cy="3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64" name="Freeform 75"/>
            <p:cNvSpPr>
              <a:spLocks/>
            </p:cNvSpPr>
            <p:nvPr/>
          </p:nvSpPr>
          <p:spPr bwMode="auto">
            <a:xfrm>
              <a:off x="3978" y="830"/>
              <a:ext cx="595" cy="380"/>
            </a:xfrm>
            <a:custGeom>
              <a:avLst/>
              <a:gdLst>
                <a:gd name="T0" fmla="*/ 252 w 595"/>
                <a:gd name="T1" fmla="*/ 2 h 380"/>
                <a:gd name="T2" fmla="*/ 195 w 595"/>
                <a:gd name="T3" fmla="*/ 11 h 380"/>
                <a:gd name="T4" fmla="*/ 143 w 595"/>
                <a:gd name="T5" fmla="*/ 27 h 380"/>
                <a:gd name="T6" fmla="*/ 98 w 595"/>
                <a:gd name="T7" fmla="*/ 49 h 380"/>
                <a:gd name="T8" fmla="*/ 73 w 595"/>
                <a:gd name="T9" fmla="*/ 66 h 380"/>
                <a:gd name="T10" fmla="*/ 54 w 595"/>
                <a:gd name="T11" fmla="*/ 80 h 380"/>
                <a:gd name="T12" fmla="*/ 40 w 595"/>
                <a:gd name="T13" fmla="*/ 95 h 380"/>
                <a:gd name="T14" fmla="*/ 26 w 595"/>
                <a:gd name="T15" fmla="*/ 112 h 380"/>
                <a:gd name="T16" fmla="*/ 16 w 595"/>
                <a:gd name="T17" fmla="*/ 128 h 380"/>
                <a:gd name="T18" fmla="*/ 7 w 595"/>
                <a:gd name="T19" fmla="*/ 147 h 380"/>
                <a:gd name="T20" fmla="*/ 2 w 595"/>
                <a:gd name="T21" fmla="*/ 166 h 380"/>
                <a:gd name="T22" fmla="*/ 0 w 595"/>
                <a:gd name="T23" fmla="*/ 185 h 380"/>
                <a:gd name="T24" fmla="*/ 1 w 595"/>
                <a:gd name="T25" fmla="*/ 205 h 380"/>
                <a:gd name="T26" fmla="*/ 4 w 595"/>
                <a:gd name="T27" fmla="*/ 224 h 380"/>
                <a:gd name="T28" fmla="*/ 11 w 595"/>
                <a:gd name="T29" fmla="*/ 242 h 380"/>
                <a:gd name="T30" fmla="*/ 20 w 595"/>
                <a:gd name="T31" fmla="*/ 260 h 380"/>
                <a:gd name="T32" fmla="*/ 33 w 595"/>
                <a:gd name="T33" fmla="*/ 277 h 380"/>
                <a:gd name="T34" fmla="*/ 46 w 595"/>
                <a:gd name="T35" fmla="*/ 293 h 380"/>
                <a:gd name="T36" fmla="*/ 63 w 595"/>
                <a:gd name="T37" fmla="*/ 308 h 380"/>
                <a:gd name="T38" fmla="*/ 82 w 595"/>
                <a:gd name="T39" fmla="*/ 321 h 380"/>
                <a:gd name="T40" fmla="*/ 119 w 595"/>
                <a:gd name="T41" fmla="*/ 344 h 380"/>
                <a:gd name="T42" fmla="*/ 168 w 595"/>
                <a:gd name="T43" fmla="*/ 361 h 380"/>
                <a:gd name="T44" fmla="*/ 223 w 595"/>
                <a:gd name="T45" fmla="*/ 376 h 380"/>
                <a:gd name="T46" fmla="*/ 282 w 595"/>
                <a:gd name="T47" fmla="*/ 380 h 380"/>
                <a:gd name="T48" fmla="*/ 342 w 595"/>
                <a:gd name="T49" fmla="*/ 379 h 380"/>
                <a:gd name="T50" fmla="*/ 400 w 595"/>
                <a:gd name="T51" fmla="*/ 370 h 380"/>
                <a:gd name="T52" fmla="*/ 451 w 595"/>
                <a:gd name="T53" fmla="*/ 353 h 380"/>
                <a:gd name="T54" fmla="*/ 498 w 595"/>
                <a:gd name="T55" fmla="*/ 331 h 380"/>
                <a:gd name="T56" fmla="*/ 523 w 595"/>
                <a:gd name="T57" fmla="*/ 315 h 380"/>
                <a:gd name="T58" fmla="*/ 540 w 595"/>
                <a:gd name="T59" fmla="*/ 300 h 380"/>
                <a:gd name="T60" fmla="*/ 556 w 595"/>
                <a:gd name="T61" fmla="*/ 286 h 380"/>
                <a:gd name="T62" fmla="*/ 569 w 595"/>
                <a:gd name="T63" fmla="*/ 269 h 380"/>
                <a:gd name="T64" fmla="*/ 579 w 595"/>
                <a:gd name="T65" fmla="*/ 251 h 380"/>
                <a:gd name="T66" fmla="*/ 587 w 595"/>
                <a:gd name="T67" fmla="*/ 234 h 380"/>
                <a:gd name="T68" fmla="*/ 593 w 595"/>
                <a:gd name="T69" fmla="*/ 215 h 380"/>
                <a:gd name="T70" fmla="*/ 595 w 595"/>
                <a:gd name="T71" fmla="*/ 195 h 380"/>
                <a:gd name="T72" fmla="*/ 594 w 595"/>
                <a:gd name="T73" fmla="*/ 176 h 380"/>
                <a:gd name="T74" fmla="*/ 590 w 595"/>
                <a:gd name="T75" fmla="*/ 157 h 380"/>
                <a:gd name="T76" fmla="*/ 584 w 595"/>
                <a:gd name="T77" fmla="*/ 138 h 380"/>
                <a:gd name="T78" fmla="*/ 574 w 595"/>
                <a:gd name="T79" fmla="*/ 120 h 380"/>
                <a:gd name="T80" fmla="*/ 562 w 595"/>
                <a:gd name="T81" fmla="*/ 104 h 380"/>
                <a:gd name="T82" fmla="*/ 548 w 595"/>
                <a:gd name="T83" fmla="*/ 88 h 380"/>
                <a:gd name="T84" fmla="*/ 532 w 595"/>
                <a:gd name="T85" fmla="*/ 73 h 380"/>
                <a:gd name="T86" fmla="*/ 512 w 595"/>
                <a:gd name="T87" fmla="*/ 59 h 380"/>
                <a:gd name="T88" fmla="*/ 475 w 595"/>
                <a:gd name="T89" fmla="*/ 37 h 380"/>
                <a:gd name="T90" fmla="*/ 426 w 595"/>
                <a:gd name="T91" fmla="*/ 19 h 380"/>
                <a:gd name="T92" fmla="*/ 371 w 595"/>
                <a:gd name="T93" fmla="*/ 6 h 380"/>
                <a:gd name="T94" fmla="*/ 312 w 595"/>
                <a:gd name="T95" fmla="*/ 0 h 3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0">
                  <a:moveTo>
                    <a:pt x="298" y="0"/>
                  </a:moveTo>
                  <a:lnTo>
                    <a:pt x="282" y="0"/>
                  </a:lnTo>
                  <a:lnTo>
                    <a:pt x="267" y="1"/>
                  </a:lnTo>
                  <a:lnTo>
                    <a:pt x="252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09" y="8"/>
                  </a:lnTo>
                  <a:lnTo>
                    <a:pt x="195" y="11"/>
                  </a:lnTo>
                  <a:lnTo>
                    <a:pt x="182" y="15"/>
                  </a:lnTo>
                  <a:lnTo>
                    <a:pt x="168" y="19"/>
                  </a:lnTo>
                  <a:lnTo>
                    <a:pt x="155" y="23"/>
                  </a:lnTo>
                  <a:lnTo>
                    <a:pt x="143" y="27"/>
                  </a:lnTo>
                  <a:lnTo>
                    <a:pt x="130" y="33"/>
                  </a:lnTo>
                  <a:lnTo>
                    <a:pt x="119" y="37"/>
                  </a:lnTo>
                  <a:lnTo>
                    <a:pt x="108" y="43"/>
                  </a:lnTo>
                  <a:lnTo>
                    <a:pt x="98" y="49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7" y="62"/>
                  </a:lnTo>
                  <a:lnTo>
                    <a:pt x="73" y="66"/>
                  </a:lnTo>
                  <a:lnTo>
                    <a:pt x="68" y="69"/>
                  </a:lnTo>
                  <a:lnTo>
                    <a:pt x="63" y="73"/>
                  </a:lnTo>
                  <a:lnTo>
                    <a:pt x="59" y="76"/>
                  </a:lnTo>
                  <a:lnTo>
                    <a:pt x="54" y="80"/>
                  </a:lnTo>
                  <a:lnTo>
                    <a:pt x="51" y="84"/>
                  </a:lnTo>
                  <a:lnTo>
                    <a:pt x="46" y="88"/>
                  </a:lnTo>
                  <a:lnTo>
                    <a:pt x="43" y="91"/>
                  </a:lnTo>
                  <a:lnTo>
                    <a:pt x="40" y="95"/>
                  </a:lnTo>
                  <a:lnTo>
                    <a:pt x="36" y="99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6" y="112"/>
                  </a:lnTo>
                  <a:lnTo>
                    <a:pt x="23" y="115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6" y="128"/>
                  </a:lnTo>
                  <a:lnTo>
                    <a:pt x="12" y="133"/>
                  </a:lnTo>
                  <a:lnTo>
                    <a:pt x="11" y="138"/>
                  </a:lnTo>
                  <a:lnTo>
                    <a:pt x="9" y="143"/>
                  </a:lnTo>
                  <a:lnTo>
                    <a:pt x="7" y="147"/>
                  </a:lnTo>
                  <a:lnTo>
                    <a:pt x="5" y="152"/>
                  </a:lnTo>
                  <a:lnTo>
                    <a:pt x="4" y="157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2" y="215"/>
                  </a:lnTo>
                  <a:lnTo>
                    <a:pt x="3" y="220"/>
                  </a:lnTo>
                  <a:lnTo>
                    <a:pt x="4" y="224"/>
                  </a:lnTo>
                  <a:lnTo>
                    <a:pt x="5" y="229"/>
                  </a:lnTo>
                  <a:lnTo>
                    <a:pt x="7" y="234"/>
                  </a:lnTo>
                  <a:lnTo>
                    <a:pt x="9" y="238"/>
                  </a:lnTo>
                  <a:lnTo>
                    <a:pt x="11" y="242"/>
                  </a:lnTo>
                  <a:lnTo>
                    <a:pt x="12" y="247"/>
                  </a:lnTo>
                  <a:lnTo>
                    <a:pt x="16" y="251"/>
                  </a:lnTo>
                  <a:lnTo>
                    <a:pt x="18" y="256"/>
                  </a:lnTo>
                  <a:lnTo>
                    <a:pt x="20" y="260"/>
                  </a:lnTo>
                  <a:lnTo>
                    <a:pt x="23" y="264"/>
                  </a:lnTo>
                  <a:lnTo>
                    <a:pt x="26" y="269"/>
                  </a:lnTo>
                  <a:lnTo>
                    <a:pt x="29" y="273"/>
                  </a:lnTo>
                  <a:lnTo>
                    <a:pt x="33" y="277"/>
                  </a:lnTo>
                  <a:lnTo>
                    <a:pt x="36" y="281"/>
                  </a:lnTo>
                  <a:lnTo>
                    <a:pt x="40" y="286"/>
                  </a:lnTo>
                  <a:lnTo>
                    <a:pt x="43" y="289"/>
                  </a:lnTo>
                  <a:lnTo>
                    <a:pt x="46" y="293"/>
                  </a:lnTo>
                  <a:lnTo>
                    <a:pt x="51" y="296"/>
                  </a:lnTo>
                  <a:lnTo>
                    <a:pt x="54" y="300"/>
                  </a:lnTo>
                  <a:lnTo>
                    <a:pt x="59" y="305"/>
                  </a:lnTo>
                  <a:lnTo>
                    <a:pt x="63" y="308"/>
                  </a:lnTo>
                  <a:lnTo>
                    <a:pt x="68" y="312"/>
                  </a:lnTo>
                  <a:lnTo>
                    <a:pt x="73" y="315"/>
                  </a:lnTo>
                  <a:lnTo>
                    <a:pt x="77" y="319"/>
                  </a:lnTo>
                  <a:lnTo>
                    <a:pt x="82" y="321"/>
                  </a:lnTo>
                  <a:lnTo>
                    <a:pt x="87" y="325"/>
                  </a:lnTo>
                  <a:lnTo>
                    <a:pt x="98" y="331"/>
                  </a:lnTo>
                  <a:lnTo>
                    <a:pt x="108" y="338"/>
                  </a:lnTo>
                  <a:lnTo>
                    <a:pt x="119" y="344"/>
                  </a:lnTo>
                  <a:lnTo>
                    <a:pt x="130" y="348"/>
                  </a:lnTo>
                  <a:lnTo>
                    <a:pt x="143" y="353"/>
                  </a:lnTo>
                  <a:lnTo>
                    <a:pt x="155" y="358"/>
                  </a:lnTo>
                  <a:lnTo>
                    <a:pt x="168" y="361"/>
                  </a:lnTo>
                  <a:lnTo>
                    <a:pt x="182" y="366"/>
                  </a:lnTo>
                  <a:lnTo>
                    <a:pt x="195" y="370"/>
                  </a:lnTo>
                  <a:lnTo>
                    <a:pt x="209" y="372"/>
                  </a:lnTo>
                  <a:lnTo>
                    <a:pt x="223" y="376"/>
                  </a:lnTo>
                  <a:lnTo>
                    <a:pt x="237" y="377"/>
                  </a:lnTo>
                  <a:lnTo>
                    <a:pt x="252" y="379"/>
                  </a:lnTo>
                  <a:lnTo>
                    <a:pt x="267" y="380"/>
                  </a:lnTo>
                  <a:lnTo>
                    <a:pt x="282" y="380"/>
                  </a:lnTo>
                  <a:lnTo>
                    <a:pt x="298" y="380"/>
                  </a:lnTo>
                  <a:lnTo>
                    <a:pt x="312" y="380"/>
                  </a:lnTo>
                  <a:lnTo>
                    <a:pt x="328" y="380"/>
                  </a:lnTo>
                  <a:lnTo>
                    <a:pt x="342" y="379"/>
                  </a:lnTo>
                  <a:lnTo>
                    <a:pt x="358" y="377"/>
                  </a:lnTo>
                  <a:lnTo>
                    <a:pt x="371" y="376"/>
                  </a:lnTo>
                  <a:lnTo>
                    <a:pt x="385" y="372"/>
                  </a:lnTo>
                  <a:lnTo>
                    <a:pt x="400" y="370"/>
                  </a:lnTo>
                  <a:lnTo>
                    <a:pt x="413" y="366"/>
                  </a:lnTo>
                  <a:lnTo>
                    <a:pt x="426" y="361"/>
                  </a:lnTo>
                  <a:lnTo>
                    <a:pt x="440" y="358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5" y="344"/>
                  </a:lnTo>
                  <a:lnTo>
                    <a:pt x="486" y="338"/>
                  </a:lnTo>
                  <a:lnTo>
                    <a:pt x="498" y="331"/>
                  </a:lnTo>
                  <a:lnTo>
                    <a:pt x="508" y="325"/>
                  </a:lnTo>
                  <a:lnTo>
                    <a:pt x="512" y="321"/>
                  </a:lnTo>
                  <a:lnTo>
                    <a:pt x="517" y="319"/>
                  </a:lnTo>
                  <a:lnTo>
                    <a:pt x="523" y="315"/>
                  </a:lnTo>
                  <a:lnTo>
                    <a:pt x="527" y="312"/>
                  </a:lnTo>
                  <a:lnTo>
                    <a:pt x="532" y="308"/>
                  </a:lnTo>
                  <a:lnTo>
                    <a:pt x="536" y="305"/>
                  </a:lnTo>
                  <a:lnTo>
                    <a:pt x="540" y="300"/>
                  </a:lnTo>
                  <a:lnTo>
                    <a:pt x="544" y="296"/>
                  </a:lnTo>
                  <a:lnTo>
                    <a:pt x="548" y="293"/>
                  </a:lnTo>
                  <a:lnTo>
                    <a:pt x="552" y="289"/>
                  </a:lnTo>
                  <a:lnTo>
                    <a:pt x="556" y="286"/>
                  </a:lnTo>
                  <a:lnTo>
                    <a:pt x="559" y="281"/>
                  </a:lnTo>
                  <a:lnTo>
                    <a:pt x="562" y="277"/>
                  </a:lnTo>
                  <a:lnTo>
                    <a:pt x="566" y="273"/>
                  </a:lnTo>
                  <a:lnTo>
                    <a:pt x="569" y="269"/>
                  </a:lnTo>
                  <a:lnTo>
                    <a:pt x="571" y="264"/>
                  </a:lnTo>
                  <a:lnTo>
                    <a:pt x="574" y="260"/>
                  </a:lnTo>
                  <a:lnTo>
                    <a:pt x="577" y="256"/>
                  </a:lnTo>
                  <a:lnTo>
                    <a:pt x="579" y="251"/>
                  </a:lnTo>
                  <a:lnTo>
                    <a:pt x="582" y="247"/>
                  </a:lnTo>
                  <a:lnTo>
                    <a:pt x="584" y="242"/>
                  </a:lnTo>
                  <a:lnTo>
                    <a:pt x="586" y="238"/>
                  </a:lnTo>
                  <a:lnTo>
                    <a:pt x="587" y="234"/>
                  </a:lnTo>
                  <a:lnTo>
                    <a:pt x="588" y="229"/>
                  </a:lnTo>
                  <a:lnTo>
                    <a:pt x="590" y="224"/>
                  </a:lnTo>
                  <a:lnTo>
                    <a:pt x="592" y="220"/>
                  </a:lnTo>
                  <a:lnTo>
                    <a:pt x="593" y="215"/>
                  </a:lnTo>
                  <a:lnTo>
                    <a:pt x="593" y="210"/>
                  </a:lnTo>
                  <a:lnTo>
                    <a:pt x="594" y="205"/>
                  </a:lnTo>
                  <a:lnTo>
                    <a:pt x="594" y="201"/>
                  </a:lnTo>
                  <a:lnTo>
                    <a:pt x="595" y="195"/>
                  </a:lnTo>
                  <a:lnTo>
                    <a:pt x="595" y="190"/>
                  </a:lnTo>
                  <a:lnTo>
                    <a:pt x="595" y="185"/>
                  </a:lnTo>
                  <a:lnTo>
                    <a:pt x="594" y="181"/>
                  </a:lnTo>
                  <a:lnTo>
                    <a:pt x="594" y="176"/>
                  </a:lnTo>
                  <a:lnTo>
                    <a:pt x="593" y="171"/>
                  </a:lnTo>
                  <a:lnTo>
                    <a:pt x="593" y="166"/>
                  </a:lnTo>
                  <a:lnTo>
                    <a:pt x="592" y="162"/>
                  </a:lnTo>
                  <a:lnTo>
                    <a:pt x="590" y="157"/>
                  </a:lnTo>
                  <a:lnTo>
                    <a:pt x="588" y="152"/>
                  </a:lnTo>
                  <a:lnTo>
                    <a:pt x="587" y="147"/>
                  </a:lnTo>
                  <a:lnTo>
                    <a:pt x="586" y="143"/>
                  </a:lnTo>
                  <a:lnTo>
                    <a:pt x="584" y="138"/>
                  </a:lnTo>
                  <a:lnTo>
                    <a:pt x="582" y="133"/>
                  </a:lnTo>
                  <a:lnTo>
                    <a:pt x="579" y="128"/>
                  </a:lnTo>
                  <a:lnTo>
                    <a:pt x="577" y="125"/>
                  </a:lnTo>
                  <a:lnTo>
                    <a:pt x="574" y="120"/>
                  </a:lnTo>
                  <a:lnTo>
                    <a:pt x="571" y="115"/>
                  </a:lnTo>
                  <a:lnTo>
                    <a:pt x="569" y="112"/>
                  </a:lnTo>
                  <a:lnTo>
                    <a:pt x="566" y="108"/>
                  </a:lnTo>
                  <a:lnTo>
                    <a:pt x="562" y="104"/>
                  </a:lnTo>
                  <a:lnTo>
                    <a:pt x="559" y="99"/>
                  </a:lnTo>
                  <a:lnTo>
                    <a:pt x="556" y="95"/>
                  </a:lnTo>
                  <a:lnTo>
                    <a:pt x="552" y="91"/>
                  </a:lnTo>
                  <a:lnTo>
                    <a:pt x="548" y="88"/>
                  </a:lnTo>
                  <a:lnTo>
                    <a:pt x="544" y="84"/>
                  </a:lnTo>
                  <a:lnTo>
                    <a:pt x="540" y="80"/>
                  </a:lnTo>
                  <a:lnTo>
                    <a:pt x="536" y="76"/>
                  </a:lnTo>
                  <a:lnTo>
                    <a:pt x="532" y="73"/>
                  </a:lnTo>
                  <a:lnTo>
                    <a:pt x="527" y="69"/>
                  </a:lnTo>
                  <a:lnTo>
                    <a:pt x="523" y="66"/>
                  </a:lnTo>
                  <a:lnTo>
                    <a:pt x="517" y="62"/>
                  </a:lnTo>
                  <a:lnTo>
                    <a:pt x="512" y="59"/>
                  </a:lnTo>
                  <a:lnTo>
                    <a:pt x="508" y="55"/>
                  </a:lnTo>
                  <a:lnTo>
                    <a:pt x="498" y="49"/>
                  </a:lnTo>
                  <a:lnTo>
                    <a:pt x="486" y="43"/>
                  </a:lnTo>
                  <a:lnTo>
                    <a:pt x="475" y="37"/>
                  </a:lnTo>
                  <a:lnTo>
                    <a:pt x="463" y="33"/>
                  </a:lnTo>
                  <a:lnTo>
                    <a:pt x="451" y="27"/>
                  </a:lnTo>
                  <a:lnTo>
                    <a:pt x="440" y="23"/>
                  </a:lnTo>
                  <a:lnTo>
                    <a:pt x="426" y="19"/>
                  </a:lnTo>
                  <a:lnTo>
                    <a:pt x="413" y="15"/>
                  </a:lnTo>
                  <a:lnTo>
                    <a:pt x="400" y="11"/>
                  </a:lnTo>
                  <a:lnTo>
                    <a:pt x="385" y="8"/>
                  </a:lnTo>
                  <a:lnTo>
                    <a:pt x="371" y="6"/>
                  </a:lnTo>
                  <a:lnTo>
                    <a:pt x="358" y="3"/>
                  </a:lnTo>
                  <a:lnTo>
                    <a:pt x="342" y="2"/>
                  </a:lnTo>
                  <a:lnTo>
                    <a:pt x="328" y="1"/>
                  </a:lnTo>
                  <a:lnTo>
                    <a:pt x="312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65" name="Freeform 76"/>
            <p:cNvSpPr>
              <a:spLocks/>
            </p:cNvSpPr>
            <p:nvPr/>
          </p:nvSpPr>
          <p:spPr bwMode="auto">
            <a:xfrm>
              <a:off x="3978" y="830"/>
              <a:ext cx="595" cy="380"/>
            </a:xfrm>
            <a:custGeom>
              <a:avLst/>
              <a:gdLst>
                <a:gd name="T0" fmla="*/ 252 w 595"/>
                <a:gd name="T1" fmla="*/ 2 h 380"/>
                <a:gd name="T2" fmla="*/ 195 w 595"/>
                <a:gd name="T3" fmla="*/ 11 h 380"/>
                <a:gd name="T4" fmla="*/ 143 w 595"/>
                <a:gd name="T5" fmla="*/ 27 h 380"/>
                <a:gd name="T6" fmla="*/ 98 w 595"/>
                <a:gd name="T7" fmla="*/ 49 h 380"/>
                <a:gd name="T8" fmla="*/ 73 w 595"/>
                <a:gd name="T9" fmla="*/ 66 h 380"/>
                <a:gd name="T10" fmla="*/ 54 w 595"/>
                <a:gd name="T11" fmla="*/ 80 h 380"/>
                <a:gd name="T12" fmla="*/ 40 w 595"/>
                <a:gd name="T13" fmla="*/ 95 h 380"/>
                <a:gd name="T14" fmla="*/ 26 w 595"/>
                <a:gd name="T15" fmla="*/ 112 h 380"/>
                <a:gd name="T16" fmla="*/ 16 w 595"/>
                <a:gd name="T17" fmla="*/ 128 h 380"/>
                <a:gd name="T18" fmla="*/ 7 w 595"/>
                <a:gd name="T19" fmla="*/ 147 h 380"/>
                <a:gd name="T20" fmla="*/ 2 w 595"/>
                <a:gd name="T21" fmla="*/ 166 h 380"/>
                <a:gd name="T22" fmla="*/ 0 w 595"/>
                <a:gd name="T23" fmla="*/ 185 h 380"/>
                <a:gd name="T24" fmla="*/ 1 w 595"/>
                <a:gd name="T25" fmla="*/ 205 h 380"/>
                <a:gd name="T26" fmla="*/ 4 w 595"/>
                <a:gd name="T27" fmla="*/ 224 h 380"/>
                <a:gd name="T28" fmla="*/ 11 w 595"/>
                <a:gd name="T29" fmla="*/ 242 h 380"/>
                <a:gd name="T30" fmla="*/ 20 w 595"/>
                <a:gd name="T31" fmla="*/ 260 h 380"/>
                <a:gd name="T32" fmla="*/ 33 w 595"/>
                <a:gd name="T33" fmla="*/ 277 h 380"/>
                <a:gd name="T34" fmla="*/ 46 w 595"/>
                <a:gd name="T35" fmla="*/ 293 h 380"/>
                <a:gd name="T36" fmla="*/ 63 w 595"/>
                <a:gd name="T37" fmla="*/ 308 h 380"/>
                <a:gd name="T38" fmla="*/ 82 w 595"/>
                <a:gd name="T39" fmla="*/ 321 h 380"/>
                <a:gd name="T40" fmla="*/ 119 w 595"/>
                <a:gd name="T41" fmla="*/ 344 h 380"/>
                <a:gd name="T42" fmla="*/ 168 w 595"/>
                <a:gd name="T43" fmla="*/ 361 h 380"/>
                <a:gd name="T44" fmla="*/ 223 w 595"/>
                <a:gd name="T45" fmla="*/ 376 h 380"/>
                <a:gd name="T46" fmla="*/ 282 w 595"/>
                <a:gd name="T47" fmla="*/ 380 h 380"/>
                <a:gd name="T48" fmla="*/ 342 w 595"/>
                <a:gd name="T49" fmla="*/ 379 h 380"/>
                <a:gd name="T50" fmla="*/ 400 w 595"/>
                <a:gd name="T51" fmla="*/ 370 h 380"/>
                <a:gd name="T52" fmla="*/ 451 w 595"/>
                <a:gd name="T53" fmla="*/ 353 h 380"/>
                <a:gd name="T54" fmla="*/ 498 w 595"/>
                <a:gd name="T55" fmla="*/ 331 h 380"/>
                <a:gd name="T56" fmla="*/ 523 w 595"/>
                <a:gd name="T57" fmla="*/ 315 h 380"/>
                <a:gd name="T58" fmla="*/ 540 w 595"/>
                <a:gd name="T59" fmla="*/ 300 h 380"/>
                <a:gd name="T60" fmla="*/ 556 w 595"/>
                <a:gd name="T61" fmla="*/ 286 h 380"/>
                <a:gd name="T62" fmla="*/ 569 w 595"/>
                <a:gd name="T63" fmla="*/ 269 h 380"/>
                <a:gd name="T64" fmla="*/ 579 w 595"/>
                <a:gd name="T65" fmla="*/ 251 h 380"/>
                <a:gd name="T66" fmla="*/ 587 w 595"/>
                <a:gd name="T67" fmla="*/ 234 h 380"/>
                <a:gd name="T68" fmla="*/ 593 w 595"/>
                <a:gd name="T69" fmla="*/ 215 h 380"/>
                <a:gd name="T70" fmla="*/ 595 w 595"/>
                <a:gd name="T71" fmla="*/ 195 h 380"/>
                <a:gd name="T72" fmla="*/ 594 w 595"/>
                <a:gd name="T73" fmla="*/ 176 h 380"/>
                <a:gd name="T74" fmla="*/ 590 w 595"/>
                <a:gd name="T75" fmla="*/ 157 h 380"/>
                <a:gd name="T76" fmla="*/ 584 w 595"/>
                <a:gd name="T77" fmla="*/ 138 h 380"/>
                <a:gd name="T78" fmla="*/ 574 w 595"/>
                <a:gd name="T79" fmla="*/ 120 h 380"/>
                <a:gd name="T80" fmla="*/ 562 w 595"/>
                <a:gd name="T81" fmla="*/ 104 h 380"/>
                <a:gd name="T82" fmla="*/ 548 w 595"/>
                <a:gd name="T83" fmla="*/ 88 h 380"/>
                <a:gd name="T84" fmla="*/ 532 w 595"/>
                <a:gd name="T85" fmla="*/ 73 h 380"/>
                <a:gd name="T86" fmla="*/ 512 w 595"/>
                <a:gd name="T87" fmla="*/ 59 h 380"/>
                <a:gd name="T88" fmla="*/ 475 w 595"/>
                <a:gd name="T89" fmla="*/ 37 h 380"/>
                <a:gd name="T90" fmla="*/ 426 w 595"/>
                <a:gd name="T91" fmla="*/ 19 h 380"/>
                <a:gd name="T92" fmla="*/ 371 w 595"/>
                <a:gd name="T93" fmla="*/ 6 h 380"/>
                <a:gd name="T94" fmla="*/ 312 w 595"/>
                <a:gd name="T95" fmla="*/ 0 h 3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5" h="380">
                  <a:moveTo>
                    <a:pt x="298" y="0"/>
                  </a:moveTo>
                  <a:lnTo>
                    <a:pt x="282" y="0"/>
                  </a:lnTo>
                  <a:lnTo>
                    <a:pt x="267" y="1"/>
                  </a:lnTo>
                  <a:lnTo>
                    <a:pt x="252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09" y="8"/>
                  </a:lnTo>
                  <a:lnTo>
                    <a:pt x="195" y="11"/>
                  </a:lnTo>
                  <a:lnTo>
                    <a:pt x="182" y="15"/>
                  </a:lnTo>
                  <a:lnTo>
                    <a:pt x="168" y="19"/>
                  </a:lnTo>
                  <a:lnTo>
                    <a:pt x="155" y="23"/>
                  </a:lnTo>
                  <a:lnTo>
                    <a:pt x="143" y="27"/>
                  </a:lnTo>
                  <a:lnTo>
                    <a:pt x="130" y="33"/>
                  </a:lnTo>
                  <a:lnTo>
                    <a:pt x="119" y="37"/>
                  </a:lnTo>
                  <a:lnTo>
                    <a:pt x="108" y="43"/>
                  </a:lnTo>
                  <a:lnTo>
                    <a:pt x="98" y="49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77" y="62"/>
                  </a:lnTo>
                  <a:lnTo>
                    <a:pt x="73" y="66"/>
                  </a:lnTo>
                  <a:lnTo>
                    <a:pt x="68" y="69"/>
                  </a:lnTo>
                  <a:lnTo>
                    <a:pt x="63" y="73"/>
                  </a:lnTo>
                  <a:lnTo>
                    <a:pt x="59" y="76"/>
                  </a:lnTo>
                  <a:lnTo>
                    <a:pt x="54" y="80"/>
                  </a:lnTo>
                  <a:lnTo>
                    <a:pt x="51" y="84"/>
                  </a:lnTo>
                  <a:lnTo>
                    <a:pt x="46" y="88"/>
                  </a:lnTo>
                  <a:lnTo>
                    <a:pt x="43" y="91"/>
                  </a:lnTo>
                  <a:lnTo>
                    <a:pt x="40" y="95"/>
                  </a:lnTo>
                  <a:lnTo>
                    <a:pt x="36" y="99"/>
                  </a:lnTo>
                  <a:lnTo>
                    <a:pt x="33" y="104"/>
                  </a:lnTo>
                  <a:lnTo>
                    <a:pt x="29" y="108"/>
                  </a:lnTo>
                  <a:lnTo>
                    <a:pt x="26" y="112"/>
                  </a:lnTo>
                  <a:lnTo>
                    <a:pt x="23" y="115"/>
                  </a:lnTo>
                  <a:lnTo>
                    <a:pt x="20" y="120"/>
                  </a:lnTo>
                  <a:lnTo>
                    <a:pt x="18" y="125"/>
                  </a:lnTo>
                  <a:lnTo>
                    <a:pt x="16" y="128"/>
                  </a:lnTo>
                  <a:lnTo>
                    <a:pt x="12" y="133"/>
                  </a:lnTo>
                  <a:lnTo>
                    <a:pt x="11" y="138"/>
                  </a:lnTo>
                  <a:lnTo>
                    <a:pt x="9" y="143"/>
                  </a:lnTo>
                  <a:lnTo>
                    <a:pt x="7" y="147"/>
                  </a:lnTo>
                  <a:lnTo>
                    <a:pt x="5" y="152"/>
                  </a:lnTo>
                  <a:lnTo>
                    <a:pt x="4" y="157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1" y="210"/>
                  </a:lnTo>
                  <a:lnTo>
                    <a:pt x="2" y="215"/>
                  </a:lnTo>
                  <a:lnTo>
                    <a:pt x="3" y="220"/>
                  </a:lnTo>
                  <a:lnTo>
                    <a:pt x="4" y="224"/>
                  </a:lnTo>
                  <a:lnTo>
                    <a:pt x="5" y="229"/>
                  </a:lnTo>
                  <a:lnTo>
                    <a:pt x="7" y="234"/>
                  </a:lnTo>
                  <a:lnTo>
                    <a:pt x="9" y="238"/>
                  </a:lnTo>
                  <a:lnTo>
                    <a:pt x="11" y="242"/>
                  </a:lnTo>
                  <a:lnTo>
                    <a:pt x="12" y="247"/>
                  </a:lnTo>
                  <a:lnTo>
                    <a:pt x="16" y="251"/>
                  </a:lnTo>
                  <a:lnTo>
                    <a:pt x="18" y="256"/>
                  </a:lnTo>
                  <a:lnTo>
                    <a:pt x="20" y="260"/>
                  </a:lnTo>
                  <a:lnTo>
                    <a:pt x="23" y="264"/>
                  </a:lnTo>
                  <a:lnTo>
                    <a:pt x="26" y="269"/>
                  </a:lnTo>
                  <a:lnTo>
                    <a:pt x="29" y="273"/>
                  </a:lnTo>
                  <a:lnTo>
                    <a:pt x="33" y="277"/>
                  </a:lnTo>
                  <a:lnTo>
                    <a:pt x="36" y="281"/>
                  </a:lnTo>
                  <a:lnTo>
                    <a:pt x="40" y="286"/>
                  </a:lnTo>
                  <a:lnTo>
                    <a:pt x="43" y="289"/>
                  </a:lnTo>
                  <a:lnTo>
                    <a:pt x="46" y="293"/>
                  </a:lnTo>
                  <a:lnTo>
                    <a:pt x="51" y="296"/>
                  </a:lnTo>
                  <a:lnTo>
                    <a:pt x="54" y="300"/>
                  </a:lnTo>
                  <a:lnTo>
                    <a:pt x="59" y="305"/>
                  </a:lnTo>
                  <a:lnTo>
                    <a:pt x="63" y="308"/>
                  </a:lnTo>
                  <a:lnTo>
                    <a:pt x="68" y="312"/>
                  </a:lnTo>
                  <a:lnTo>
                    <a:pt x="73" y="315"/>
                  </a:lnTo>
                  <a:lnTo>
                    <a:pt x="77" y="319"/>
                  </a:lnTo>
                  <a:lnTo>
                    <a:pt x="82" y="321"/>
                  </a:lnTo>
                  <a:lnTo>
                    <a:pt x="87" y="325"/>
                  </a:lnTo>
                  <a:lnTo>
                    <a:pt x="98" y="331"/>
                  </a:lnTo>
                  <a:lnTo>
                    <a:pt x="108" y="338"/>
                  </a:lnTo>
                  <a:lnTo>
                    <a:pt x="119" y="344"/>
                  </a:lnTo>
                  <a:lnTo>
                    <a:pt x="130" y="348"/>
                  </a:lnTo>
                  <a:lnTo>
                    <a:pt x="143" y="353"/>
                  </a:lnTo>
                  <a:lnTo>
                    <a:pt x="155" y="358"/>
                  </a:lnTo>
                  <a:lnTo>
                    <a:pt x="168" y="361"/>
                  </a:lnTo>
                  <a:lnTo>
                    <a:pt x="182" y="366"/>
                  </a:lnTo>
                  <a:lnTo>
                    <a:pt x="195" y="370"/>
                  </a:lnTo>
                  <a:lnTo>
                    <a:pt x="209" y="372"/>
                  </a:lnTo>
                  <a:lnTo>
                    <a:pt x="223" y="376"/>
                  </a:lnTo>
                  <a:lnTo>
                    <a:pt x="237" y="377"/>
                  </a:lnTo>
                  <a:lnTo>
                    <a:pt x="252" y="379"/>
                  </a:lnTo>
                  <a:lnTo>
                    <a:pt x="267" y="380"/>
                  </a:lnTo>
                  <a:lnTo>
                    <a:pt x="282" y="380"/>
                  </a:lnTo>
                  <a:lnTo>
                    <a:pt x="298" y="380"/>
                  </a:lnTo>
                  <a:lnTo>
                    <a:pt x="312" y="380"/>
                  </a:lnTo>
                  <a:lnTo>
                    <a:pt x="328" y="380"/>
                  </a:lnTo>
                  <a:lnTo>
                    <a:pt x="342" y="379"/>
                  </a:lnTo>
                  <a:lnTo>
                    <a:pt x="358" y="377"/>
                  </a:lnTo>
                  <a:lnTo>
                    <a:pt x="371" y="376"/>
                  </a:lnTo>
                  <a:lnTo>
                    <a:pt x="385" y="372"/>
                  </a:lnTo>
                  <a:lnTo>
                    <a:pt x="400" y="370"/>
                  </a:lnTo>
                  <a:lnTo>
                    <a:pt x="413" y="366"/>
                  </a:lnTo>
                  <a:lnTo>
                    <a:pt x="426" y="361"/>
                  </a:lnTo>
                  <a:lnTo>
                    <a:pt x="440" y="358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5" y="344"/>
                  </a:lnTo>
                  <a:lnTo>
                    <a:pt x="486" y="338"/>
                  </a:lnTo>
                  <a:lnTo>
                    <a:pt x="498" y="331"/>
                  </a:lnTo>
                  <a:lnTo>
                    <a:pt x="508" y="325"/>
                  </a:lnTo>
                  <a:lnTo>
                    <a:pt x="512" y="321"/>
                  </a:lnTo>
                  <a:lnTo>
                    <a:pt x="517" y="319"/>
                  </a:lnTo>
                  <a:lnTo>
                    <a:pt x="523" y="315"/>
                  </a:lnTo>
                  <a:lnTo>
                    <a:pt x="527" y="312"/>
                  </a:lnTo>
                  <a:lnTo>
                    <a:pt x="532" y="308"/>
                  </a:lnTo>
                  <a:lnTo>
                    <a:pt x="536" y="305"/>
                  </a:lnTo>
                  <a:lnTo>
                    <a:pt x="540" y="300"/>
                  </a:lnTo>
                  <a:lnTo>
                    <a:pt x="544" y="296"/>
                  </a:lnTo>
                  <a:lnTo>
                    <a:pt x="548" y="293"/>
                  </a:lnTo>
                  <a:lnTo>
                    <a:pt x="552" y="289"/>
                  </a:lnTo>
                  <a:lnTo>
                    <a:pt x="556" y="286"/>
                  </a:lnTo>
                  <a:lnTo>
                    <a:pt x="559" y="281"/>
                  </a:lnTo>
                  <a:lnTo>
                    <a:pt x="562" y="277"/>
                  </a:lnTo>
                  <a:lnTo>
                    <a:pt x="566" y="273"/>
                  </a:lnTo>
                  <a:lnTo>
                    <a:pt x="569" y="269"/>
                  </a:lnTo>
                  <a:lnTo>
                    <a:pt x="571" y="264"/>
                  </a:lnTo>
                  <a:lnTo>
                    <a:pt x="574" y="260"/>
                  </a:lnTo>
                  <a:lnTo>
                    <a:pt x="577" y="256"/>
                  </a:lnTo>
                  <a:lnTo>
                    <a:pt x="579" y="251"/>
                  </a:lnTo>
                  <a:lnTo>
                    <a:pt x="582" y="247"/>
                  </a:lnTo>
                  <a:lnTo>
                    <a:pt x="584" y="242"/>
                  </a:lnTo>
                  <a:lnTo>
                    <a:pt x="586" y="238"/>
                  </a:lnTo>
                  <a:lnTo>
                    <a:pt x="587" y="234"/>
                  </a:lnTo>
                  <a:lnTo>
                    <a:pt x="588" y="229"/>
                  </a:lnTo>
                  <a:lnTo>
                    <a:pt x="590" y="224"/>
                  </a:lnTo>
                  <a:lnTo>
                    <a:pt x="592" y="220"/>
                  </a:lnTo>
                  <a:lnTo>
                    <a:pt x="593" y="215"/>
                  </a:lnTo>
                  <a:lnTo>
                    <a:pt x="593" y="210"/>
                  </a:lnTo>
                  <a:lnTo>
                    <a:pt x="594" y="205"/>
                  </a:lnTo>
                  <a:lnTo>
                    <a:pt x="594" y="201"/>
                  </a:lnTo>
                  <a:lnTo>
                    <a:pt x="595" y="195"/>
                  </a:lnTo>
                  <a:lnTo>
                    <a:pt x="595" y="190"/>
                  </a:lnTo>
                  <a:lnTo>
                    <a:pt x="595" y="185"/>
                  </a:lnTo>
                  <a:lnTo>
                    <a:pt x="594" y="181"/>
                  </a:lnTo>
                  <a:lnTo>
                    <a:pt x="594" y="176"/>
                  </a:lnTo>
                  <a:lnTo>
                    <a:pt x="593" y="171"/>
                  </a:lnTo>
                  <a:lnTo>
                    <a:pt x="593" y="166"/>
                  </a:lnTo>
                  <a:lnTo>
                    <a:pt x="592" y="162"/>
                  </a:lnTo>
                  <a:lnTo>
                    <a:pt x="590" y="157"/>
                  </a:lnTo>
                  <a:lnTo>
                    <a:pt x="588" y="152"/>
                  </a:lnTo>
                  <a:lnTo>
                    <a:pt x="587" y="147"/>
                  </a:lnTo>
                  <a:lnTo>
                    <a:pt x="586" y="143"/>
                  </a:lnTo>
                  <a:lnTo>
                    <a:pt x="584" y="138"/>
                  </a:lnTo>
                  <a:lnTo>
                    <a:pt x="582" y="133"/>
                  </a:lnTo>
                  <a:lnTo>
                    <a:pt x="579" y="128"/>
                  </a:lnTo>
                  <a:lnTo>
                    <a:pt x="577" y="125"/>
                  </a:lnTo>
                  <a:lnTo>
                    <a:pt x="574" y="120"/>
                  </a:lnTo>
                  <a:lnTo>
                    <a:pt x="571" y="115"/>
                  </a:lnTo>
                  <a:lnTo>
                    <a:pt x="569" y="112"/>
                  </a:lnTo>
                  <a:lnTo>
                    <a:pt x="566" y="108"/>
                  </a:lnTo>
                  <a:lnTo>
                    <a:pt x="562" y="104"/>
                  </a:lnTo>
                  <a:lnTo>
                    <a:pt x="559" y="99"/>
                  </a:lnTo>
                  <a:lnTo>
                    <a:pt x="556" y="95"/>
                  </a:lnTo>
                  <a:lnTo>
                    <a:pt x="552" y="91"/>
                  </a:lnTo>
                  <a:lnTo>
                    <a:pt x="548" y="88"/>
                  </a:lnTo>
                  <a:lnTo>
                    <a:pt x="544" y="84"/>
                  </a:lnTo>
                  <a:lnTo>
                    <a:pt x="540" y="80"/>
                  </a:lnTo>
                  <a:lnTo>
                    <a:pt x="536" y="76"/>
                  </a:lnTo>
                  <a:lnTo>
                    <a:pt x="532" y="73"/>
                  </a:lnTo>
                  <a:lnTo>
                    <a:pt x="527" y="69"/>
                  </a:lnTo>
                  <a:lnTo>
                    <a:pt x="523" y="66"/>
                  </a:lnTo>
                  <a:lnTo>
                    <a:pt x="517" y="62"/>
                  </a:lnTo>
                  <a:lnTo>
                    <a:pt x="512" y="59"/>
                  </a:lnTo>
                  <a:lnTo>
                    <a:pt x="508" y="55"/>
                  </a:lnTo>
                  <a:lnTo>
                    <a:pt x="498" y="49"/>
                  </a:lnTo>
                  <a:lnTo>
                    <a:pt x="486" y="43"/>
                  </a:lnTo>
                  <a:lnTo>
                    <a:pt x="475" y="37"/>
                  </a:lnTo>
                  <a:lnTo>
                    <a:pt x="463" y="33"/>
                  </a:lnTo>
                  <a:lnTo>
                    <a:pt x="451" y="27"/>
                  </a:lnTo>
                  <a:lnTo>
                    <a:pt x="440" y="23"/>
                  </a:lnTo>
                  <a:lnTo>
                    <a:pt x="426" y="19"/>
                  </a:lnTo>
                  <a:lnTo>
                    <a:pt x="413" y="15"/>
                  </a:lnTo>
                  <a:lnTo>
                    <a:pt x="400" y="11"/>
                  </a:lnTo>
                  <a:lnTo>
                    <a:pt x="385" y="8"/>
                  </a:lnTo>
                  <a:lnTo>
                    <a:pt x="371" y="6"/>
                  </a:lnTo>
                  <a:lnTo>
                    <a:pt x="358" y="3"/>
                  </a:lnTo>
                  <a:lnTo>
                    <a:pt x="342" y="2"/>
                  </a:lnTo>
                  <a:lnTo>
                    <a:pt x="328" y="1"/>
                  </a:lnTo>
                  <a:lnTo>
                    <a:pt x="312" y="0"/>
                  </a:lnTo>
                  <a:lnTo>
                    <a:pt x="298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66" name="Rectangle 77"/>
            <p:cNvSpPr>
              <a:spLocks noChangeArrowheads="1"/>
            </p:cNvSpPr>
            <p:nvPr/>
          </p:nvSpPr>
          <p:spPr bwMode="auto">
            <a:xfrm>
              <a:off x="4052" y="934"/>
              <a:ext cx="19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Triparty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67" name="Rectangle 78"/>
            <p:cNvSpPr>
              <a:spLocks noChangeArrowheads="1"/>
            </p:cNvSpPr>
            <p:nvPr/>
          </p:nvSpPr>
          <p:spPr bwMode="auto">
            <a:xfrm>
              <a:off x="4318" y="934"/>
              <a:ext cx="13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agent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68" name="Rectangle 79"/>
            <p:cNvSpPr>
              <a:spLocks noChangeArrowheads="1"/>
            </p:cNvSpPr>
            <p:nvPr/>
          </p:nvSpPr>
          <p:spPr bwMode="auto">
            <a:xfrm>
              <a:off x="4164" y="1025"/>
              <a:ext cx="17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000">
                  <a:solidFill>
                    <a:srgbClr val="000000"/>
                  </a:solidFill>
                </a:rPr>
                <a:t>(I)CSD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69" name="Rectangle 81"/>
            <p:cNvSpPr>
              <a:spLocks noChangeArrowheads="1"/>
            </p:cNvSpPr>
            <p:nvPr/>
          </p:nvSpPr>
          <p:spPr bwMode="auto">
            <a:xfrm>
              <a:off x="4809" y="1563"/>
              <a:ext cx="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nl-NL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70" name="Rectangle 82"/>
            <p:cNvSpPr>
              <a:spLocks noChangeArrowheads="1"/>
            </p:cNvSpPr>
            <p:nvPr/>
          </p:nvSpPr>
          <p:spPr bwMode="auto">
            <a:xfrm>
              <a:off x="4848" y="1652"/>
              <a:ext cx="17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>
                  <a:solidFill>
                    <a:srgbClr val="003399"/>
                  </a:solidFill>
                  <a:latin typeface="Gill Sans MT" pitchFamily="34" charset="0"/>
                </a:rPr>
                <a:t>NCB</a:t>
              </a:r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3818" y="1616"/>
              <a:ext cx="960" cy="83"/>
            </a:xfrm>
            <a:custGeom>
              <a:avLst/>
              <a:gdLst>
                <a:gd name="T0" fmla="*/ 0 w 960"/>
                <a:gd name="T1" fmla="*/ 41 h 83"/>
                <a:gd name="T2" fmla="*/ 192 w 960"/>
                <a:gd name="T3" fmla="*/ 83 h 83"/>
                <a:gd name="T4" fmla="*/ 192 w 960"/>
                <a:gd name="T5" fmla="*/ 63 h 83"/>
                <a:gd name="T6" fmla="*/ 768 w 960"/>
                <a:gd name="T7" fmla="*/ 63 h 83"/>
                <a:gd name="T8" fmla="*/ 768 w 960"/>
                <a:gd name="T9" fmla="*/ 83 h 83"/>
                <a:gd name="T10" fmla="*/ 960 w 960"/>
                <a:gd name="T11" fmla="*/ 41 h 83"/>
                <a:gd name="T12" fmla="*/ 768 w 960"/>
                <a:gd name="T13" fmla="*/ 0 h 83"/>
                <a:gd name="T14" fmla="*/ 768 w 960"/>
                <a:gd name="T15" fmla="*/ 20 h 83"/>
                <a:gd name="T16" fmla="*/ 192 w 960"/>
                <a:gd name="T17" fmla="*/ 20 h 83"/>
                <a:gd name="T18" fmla="*/ 192 w 960"/>
                <a:gd name="T19" fmla="*/ 0 h 83"/>
                <a:gd name="T20" fmla="*/ 0 w 960"/>
                <a:gd name="T21" fmla="*/ 4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0" h="83">
                  <a:moveTo>
                    <a:pt x="0" y="41"/>
                  </a:moveTo>
                  <a:lnTo>
                    <a:pt x="192" y="83"/>
                  </a:lnTo>
                  <a:lnTo>
                    <a:pt x="192" y="63"/>
                  </a:lnTo>
                  <a:lnTo>
                    <a:pt x="768" y="63"/>
                  </a:lnTo>
                  <a:lnTo>
                    <a:pt x="768" y="83"/>
                  </a:lnTo>
                  <a:lnTo>
                    <a:pt x="960" y="41"/>
                  </a:lnTo>
                  <a:lnTo>
                    <a:pt x="768" y="0"/>
                  </a:lnTo>
                  <a:lnTo>
                    <a:pt x="768" y="20"/>
                  </a:lnTo>
                  <a:lnTo>
                    <a:pt x="192" y="20"/>
                  </a:lnTo>
                  <a:lnTo>
                    <a:pt x="19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>
              <a:off x="3818" y="1616"/>
              <a:ext cx="960" cy="83"/>
            </a:xfrm>
            <a:custGeom>
              <a:avLst/>
              <a:gdLst>
                <a:gd name="T0" fmla="*/ 0 w 960"/>
                <a:gd name="T1" fmla="*/ 41 h 83"/>
                <a:gd name="T2" fmla="*/ 192 w 960"/>
                <a:gd name="T3" fmla="*/ 83 h 83"/>
                <a:gd name="T4" fmla="*/ 192 w 960"/>
                <a:gd name="T5" fmla="*/ 63 h 83"/>
                <a:gd name="T6" fmla="*/ 768 w 960"/>
                <a:gd name="T7" fmla="*/ 63 h 83"/>
                <a:gd name="T8" fmla="*/ 768 w 960"/>
                <a:gd name="T9" fmla="*/ 83 h 83"/>
                <a:gd name="T10" fmla="*/ 960 w 960"/>
                <a:gd name="T11" fmla="*/ 41 h 83"/>
                <a:gd name="T12" fmla="*/ 768 w 960"/>
                <a:gd name="T13" fmla="*/ 0 h 83"/>
                <a:gd name="T14" fmla="*/ 768 w 960"/>
                <a:gd name="T15" fmla="*/ 20 h 83"/>
                <a:gd name="T16" fmla="*/ 192 w 960"/>
                <a:gd name="T17" fmla="*/ 20 h 83"/>
                <a:gd name="T18" fmla="*/ 192 w 960"/>
                <a:gd name="T19" fmla="*/ 0 h 83"/>
                <a:gd name="T20" fmla="*/ 0 w 960"/>
                <a:gd name="T21" fmla="*/ 4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0" h="83">
                  <a:moveTo>
                    <a:pt x="0" y="41"/>
                  </a:moveTo>
                  <a:lnTo>
                    <a:pt x="192" y="83"/>
                  </a:lnTo>
                  <a:lnTo>
                    <a:pt x="192" y="63"/>
                  </a:lnTo>
                  <a:lnTo>
                    <a:pt x="768" y="63"/>
                  </a:lnTo>
                  <a:lnTo>
                    <a:pt x="768" y="83"/>
                  </a:lnTo>
                  <a:lnTo>
                    <a:pt x="960" y="41"/>
                  </a:lnTo>
                  <a:lnTo>
                    <a:pt x="768" y="0"/>
                  </a:lnTo>
                  <a:lnTo>
                    <a:pt x="768" y="20"/>
                  </a:lnTo>
                  <a:lnTo>
                    <a:pt x="192" y="20"/>
                  </a:lnTo>
                  <a:lnTo>
                    <a:pt x="192" y="0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>
              <a:off x="3736" y="1119"/>
              <a:ext cx="293" cy="265"/>
            </a:xfrm>
            <a:custGeom>
              <a:avLst/>
              <a:gdLst>
                <a:gd name="T0" fmla="*/ 0 w 293"/>
                <a:gd name="T1" fmla="*/ 265 h 265"/>
                <a:gd name="T2" fmla="*/ 85 w 293"/>
                <a:gd name="T3" fmla="*/ 244 h 265"/>
                <a:gd name="T4" fmla="*/ 71 w 293"/>
                <a:gd name="T5" fmla="*/ 228 h 265"/>
                <a:gd name="T6" fmla="*/ 247 w 293"/>
                <a:gd name="T7" fmla="*/ 69 h 265"/>
                <a:gd name="T8" fmla="*/ 261 w 293"/>
                <a:gd name="T9" fmla="*/ 84 h 265"/>
                <a:gd name="T10" fmla="*/ 293 w 293"/>
                <a:gd name="T11" fmla="*/ 0 h 265"/>
                <a:gd name="T12" fmla="*/ 209 w 293"/>
                <a:gd name="T13" fmla="*/ 22 h 265"/>
                <a:gd name="T14" fmla="*/ 221 w 293"/>
                <a:gd name="T15" fmla="*/ 37 h 265"/>
                <a:gd name="T16" fmla="*/ 45 w 293"/>
                <a:gd name="T17" fmla="*/ 197 h 265"/>
                <a:gd name="T18" fmla="*/ 32 w 293"/>
                <a:gd name="T19" fmla="*/ 181 h 265"/>
                <a:gd name="T20" fmla="*/ 0 w 293"/>
                <a:gd name="T21" fmla="*/ 265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3" h="265">
                  <a:moveTo>
                    <a:pt x="0" y="265"/>
                  </a:moveTo>
                  <a:lnTo>
                    <a:pt x="85" y="244"/>
                  </a:lnTo>
                  <a:lnTo>
                    <a:pt x="71" y="228"/>
                  </a:lnTo>
                  <a:lnTo>
                    <a:pt x="247" y="69"/>
                  </a:lnTo>
                  <a:lnTo>
                    <a:pt x="261" y="84"/>
                  </a:lnTo>
                  <a:lnTo>
                    <a:pt x="293" y="0"/>
                  </a:lnTo>
                  <a:lnTo>
                    <a:pt x="209" y="22"/>
                  </a:lnTo>
                  <a:lnTo>
                    <a:pt x="221" y="37"/>
                  </a:lnTo>
                  <a:lnTo>
                    <a:pt x="45" y="197"/>
                  </a:lnTo>
                  <a:lnTo>
                    <a:pt x="32" y="18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3736" y="1119"/>
              <a:ext cx="293" cy="265"/>
            </a:xfrm>
            <a:custGeom>
              <a:avLst/>
              <a:gdLst>
                <a:gd name="T0" fmla="*/ 0 w 293"/>
                <a:gd name="T1" fmla="*/ 265 h 265"/>
                <a:gd name="T2" fmla="*/ 85 w 293"/>
                <a:gd name="T3" fmla="*/ 244 h 265"/>
                <a:gd name="T4" fmla="*/ 71 w 293"/>
                <a:gd name="T5" fmla="*/ 228 h 265"/>
                <a:gd name="T6" fmla="*/ 247 w 293"/>
                <a:gd name="T7" fmla="*/ 69 h 265"/>
                <a:gd name="T8" fmla="*/ 261 w 293"/>
                <a:gd name="T9" fmla="*/ 84 h 265"/>
                <a:gd name="T10" fmla="*/ 293 w 293"/>
                <a:gd name="T11" fmla="*/ 0 h 265"/>
                <a:gd name="T12" fmla="*/ 209 w 293"/>
                <a:gd name="T13" fmla="*/ 22 h 265"/>
                <a:gd name="T14" fmla="*/ 221 w 293"/>
                <a:gd name="T15" fmla="*/ 37 h 265"/>
                <a:gd name="T16" fmla="*/ 45 w 293"/>
                <a:gd name="T17" fmla="*/ 197 h 265"/>
                <a:gd name="T18" fmla="*/ 32 w 293"/>
                <a:gd name="T19" fmla="*/ 181 h 265"/>
                <a:gd name="T20" fmla="*/ 0 w 293"/>
                <a:gd name="T21" fmla="*/ 265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3" h="265">
                  <a:moveTo>
                    <a:pt x="0" y="265"/>
                  </a:moveTo>
                  <a:lnTo>
                    <a:pt x="85" y="244"/>
                  </a:lnTo>
                  <a:lnTo>
                    <a:pt x="71" y="228"/>
                  </a:lnTo>
                  <a:lnTo>
                    <a:pt x="247" y="69"/>
                  </a:lnTo>
                  <a:lnTo>
                    <a:pt x="261" y="84"/>
                  </a:lnTo>
                  <a:lnTo>
                    <a:pt x="293" y="0"/>
                  </a:lnTo>
                  <a:lnTo>
                    <a:pt x="209" y="22"/>
                  </a:lnTo>
                  <a:lnTo>
                    <a:pt x="221" y="37"/>
                  </a:lnTo>
                  <a:lnTo>
                    <a:pt x="45" y="197"/>
                  </a:lnTo>
                  <a:lnTo>
                    <a:pt x="32" y="181"/>
                  </a:lnTo>
                  <a:lnTo>
                    <a:pt x="0" y="265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>
              <a:off x="4379" y="1188"/>
              <a:ext cx="411" cy="415"/>
            </a:xfrm>
            <a:custGeom>
              <a:avLst/>
              <a:gdLst>
                <a:gd name="T0" fmla="*/ 0 w 411"/>
                <a:gd name="T1" fmla="*/ 0 h 415"/>
                <a:gd name="T2" fmla="*/ 55 w 411"/>
                <a:gd name="T3" fmla="*/ 113 h 415"/>
                <a:gd name="T4" fmla="*/ 68 w 411"/>
                <a:gd name="T5" fmla="*/ 98 h 415"/>
                <a:gd name="T6" fmla="*/ 315 w 411"/>
                <a:gd name="T7" fmla="*/ 346 h 415"/>
                <a:gd name="T8" fmla="*/ 301 w 411"/>
                <a:gd name="T9" fmla="*/ 362 h 415"/>
                <a:gd name="T10" fmla="*/ 411 w 411"/>
                <a:gd name="T11" fmla="*/ 415 h 415"/>
                <a:gd name="T12" fmla="*/ 357 w 411"/>
                <a:gd name="T13" fmla="*/ 301 h 415"/>
                <a:gd name="T14" fmla="*/ 343 w 411"/>
                <a:gd name="T15" fmla="*/ 317 h 415"/>
                <a:gd name="T16" fmla="*/ 95 w 411"/>
                <a:gd name="T17" fmla="*/ 68 h 415"/>
                <a:gd name="T18" fmla="*/ 110 w 411"/>
                <a:gd name="T19" fmla="*/ 53 h 415"/>
                <a:gd name="T20" fmla="*/ 0 w 411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1" h="415">
                  <a:moveTo>
                    <a:pt x="0" y="0"/>
                  </a:moveTo>
                  <a:lnTo>
                    <a:pt x="55" y="113"/>
                  </a:lnTo>
                  <a:lnTo>
                    <a:pt x="68" y="98"/>
                  </a:lnTo>
                  <a:lnTo>
                    <a:pt x="315" y="346"/>
                  </a:lnTo>
                  <a:lnTo>
                    <a:pt x="301" y="362"/>
                  </a:lnTo>
                  <a:lnTo>
                    <a:pt x="411" y="415"/>
                  </a:lnTo>
                  <a:lnTo>
                    <a:pt x="357" y="301"/>
                  </a:lnTo>
                  <a:lnTo>
                    <a:pt x="343" y="317"/>
                  </a:lnTo>
                  <a:lnTo>
                    <a:pt x="95" y="68"/>
                  </a:lnTo>
                  <a:lnTo>
                    <a:pt x="11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4379" y="1188"/>
              <a:ext cx="411" cy="415"/>
            </a:xfrm>
            <a:custGeom>
              <a:avLst/>
              <a:gdLst>
                <a:gd name="T0" fmla="*/ 0 w 411"/>
                <a:gd name="T1" fmla="*/ 0 h 415"/>
                <a:gd name="T2" fmla="*/ 55 w 411"/>
                <a:gd name="T3" fmla="*/ 113 h 415"/>
                <a:gd name="T4" fmla="*/ 68 w 411"/>
                <a:gd name="T5" fmla="*/ 98 h 415"/>
                <a:gd name="T6" fmla="*/ 315 w 411"/>
                <a:gd name="T7" fmla="*/ 346 h 415"/>
                <a:gd name="T8" fmla="*/ 301 w 411"/>
                <a:gd name="T9" fmla="*/ 362 h 415"/>
                <a:gd name="T10" fmla="*/ 411 w 411"/>
                <a:gd name="T11" fmla="*/ 415 h 415"/>
                <a:gd name="T12" fmla="*/ 357 w 411"/>
                <a:gd name="T13" fmla="*/ 301 h 415"/>
                <a:gd name="T14" fmla="*/ 343 w 411"/>
                <a:gd name="T15" fmla="*/ 317 h 415"/>
                <a:gd name="T16" fmla="*/ 95 w 411"/>
                <a:gd name="T17" fmla="*/ 68 h 415"/>
                <a:gd name="T18" fmla="*/ 110 w 411"/>
                <a:gd name="T19" fmla="*/ 53 h 415"/>
                <a:gd name="T20" fmla="*/ 0 w 411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1" h="415">
                  <a:moveTo>
                    <a:pt x="0" y="0"/>
                  </a:moveTo>
                  <a:lnTo>
                    <a:pt x="55" y="113"/>
                  </a:lnTo>
                  <a:lnTo>
                    <a:pt x="68" y="98"/>
                  </a:lnTo>
                  <a:lnTo>
                    <a:pt x="315" y="346"/>
                  </a:lnTo>
                  <a:lnTo>
                    <a:pt x="301" y="362"/>
                  </a:lnTo>
                  <a:lnTo>
                    <a:pt x="411" y="415"/>
                  </a:lnTo>
                  <a:lnTo>
                    <a:pt x="357" y="301"/>
                  </a:lnTo>
                  <a:lnTo>
                    <a:pt x="343" y="317"/>
                  </a:lnTo>
                  <a:lnTo>
                    <a:pt x="95" y="68"/>
                  </a:lnTo>
                  <a:lnTo>
                    <a:pt x="11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77" name="Rectangle 89"/>
            <p:cNvSpPr>
              <a:spLocks noChangeArrowheads="1"/>
            </p:cNvSpPr>
            <p:nvPr/>
          </p:nvSpPr>
          <p:spPr bwMode="auto">
            <a:xfrm>
              <a:off x="3595" y="1087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78" name="Rectangle 90"/>
            <p:cNvSpPr>
              <a:spLocks noChangeArrowheads="1"/>
            </p:cNvSpPr>
            <p:nvPr/>
          </p:nvSpPr>
          <p:spPr bwMode="auto">
            <a:xfrm>
              <a:off x="3595" y="1156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79" name="Rectangle 91"/>
            <p:cNvSpPr>
              <a:spLocks noChangeArrowheads="1"/>
            </p:cNvSpPr>
            <p:nvPr/>
          </p:nvSpPr>
          <p:spPr bwMode="auto">
            <a:xfrm>
              <a:off x="4122" y="1681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80" name="Rectangle 92"/>
            <p:cNvSpPr>
              <a:spLocks noChangeArrowheads="1"/>
            </p:cNvSpPr>
            <p:nvPr/>
          </p:nvSpPr>
          <p:spPr bwMode="auto">
            <a:xfrm>
              <a:off x="4122" y="1751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81" name="Rectangle 93"/>
            <p:cNvSpPr>
              <a:spLocks noChangeArrowheads="1"/>
            </p:cNvSpPr>
            <p:nvPr/>
          </p:nvSpPr>
          <p:spPr bwMode="auto">
            <a:xfrm>
              <a:off x="4671" y="1087"/>
              <a:ext cx="20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Contractual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>
              <a:off x="4671" y="1156"/>
              <a:ext cx="199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relationship</a:t>
              </a:r>
              <a:endParaRPr lang="en-GB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83" name="Rectangle 95"/>
            <p:cNvSpPr>
              <a:spLocks noChangeArrowheads="1"/>
            </p:cNvSpPr>
            <p:nvPr/>
          </p:nvSpPr>
          <p:spPr bwMode="auto">
            <a:xfrm>
              <a:off x="3435" y="1945"/>
              <a:ext cx="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nl-NL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  <p:sp>
          <p:nvSpPr>
            <p:cNvPr id="37984" name="Rectangle 96"/>
            <p:cNvSpPr>
              <a:spLocks noChangeArrowheads="1"/>
            </p:cNvSpPr>
            <p:nvPr/>
          </p:nvSpPr>
          <p:spPr bwMode="auto">
            <a:xfrm>
              <a:off x="3701" y="1945"/>
              <a:ext cx="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nl-NL" sz="2200" b="1">
                <a:solidFill>
                  <a:srgbClr val="003399"/>
                </a:solidFill>
                <a:latin typeface="Gill Sans MT" pitchFamily="34" charset="0"/>
              </a:endParaRPr>
            </a:p>
          </p:txBody>
        </p:sp>
      </p:grpSp>
      <p:sp>
        <p:nvSpPr>
          <p:cNvPr id="37893" name="Tekstvak 1"/>
          <p:cNvSpPr txBox="1">
            <a:spLocks noChangeArrowheads="1"/>
          </p:cNvSpPr>
          <p:nvPr/>
        </p:nvSpPr>
        <p:spPr bwMode="auto">
          <a:xfrm>
            <a:off x="5275263" y="4198938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CMS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pPr algn="l" eaLnBrk="1" hangingPunct="1"/>
            <a:r>
              <a:rPr lang="en-GB" dirty="0"/>
              <a:t>Basics </a:t>
            </a:r>
            <a:r>
              <a:rPr lang="en-GB" dirty="0" err="1"/>
              <a:t>Triparty</a:t>
            </a:r>
            <a:r>
              <a:rPr lang="en-GB" dirty="0"/>
              <a:t> Collateral Management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51838" cy="4525962"/>
          </a:xfrm>
        </p:spPr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000" b="1" smtClean="0"/>
              <a:t>Typically for repo transactions, securities lending, or </a:t>
            </a:r>
            <a:r>
              <a:rPr lang="en-GB" sz="2000" b="1" u="sng" smtClean="0"/>
              <a:t>securities pledged to a central bank </a:t>
            </a:r>
            <a:br>
              <a:rPr lang="en-GB" sz="2000" b="1" u="sng" smtClean="0"/>
            </a:br>
            <a:endParaRPr lang="en-GB" sz="2000" b="1" u="sng" smtClean="0"/>
          </a:p>
          <a:p>
            <a:pPr eaLnBrk="1" hangingPunct="1"/>
            <a:r>
              <a:rPr lang="en-GB" sz="2000" b="1" smtClean="0">
                <a:solidFill>
                  <a:srgbClr val="00B050"/>
                </a:solidFill>
              </a:rPr>
              <a:t>Triparty service providers </a:t>
            </a:r>
            <a:r>
              <a:rPr lang="en-GB" sz="2000" b="1" u="sng" smtClean="0">
                <a:solidFill>
                  <a:srgbClr val="00B050"/>
                </a:solidFill>
              </a:rPr>
              <a:t>offer generic collateral management services</a:t>
            </a:r>
            <a:r>
              <a:rPr lang="en-GB" sz="2000" b="1" smtClean="0">
                <a:solidFill>
                  <a:srgbClr val="00B050"/>
                </a:solidFill>
              </a:rPr>
              <a:t>: collateral eligibility checks, valuation, optimisation, automatic allocation and substitution, monitoring and reporting</a:t>
            </a:r>
            <a:r>
              <a:rPr lang="en-GB" sz="2000" b="1" smtClean="0"/>
              <a:t/>
            </a:r>
            <a:br>
              <a:rPr lang="en-GB" sz="2000" b="1" smtClean="0"/>
            </a:br>
            <a:endParaRPr lang="en-GB" sz="2000" b="1" smtClean="0"/>
          </a:p>
          <a:p>
            <a:pPr eaLnBrk="1" hangingPunct="1"/>
            <a:r>
              <a:rPr lang="en-GB" sz="2000" b="1" smtClean="0"/>
              <a:t>Collateral takers: </a:t>
            </a:r>
            <a:r>
              <a:rPr lang="en-GB" sz="2000" b="1" u="sng" smtClean="0"/>
              <a:t>central banks</a:t>
            </a:r>
            <a:r>
              <a:rPr lang="en-GB" sz="2000" b="1" smtClean="0"/>
              <a:t>, commercial banks, supranationals, state agencies, asset managers</a:t>
            </a:r>
          </a:p>
          <a:p>
            <a:pPr eaLnBrk="1" hangingPunct="1"/>
            <a:endParaRPr lang="en-GB" sz="2000" b="1" smtClean="0"/>
          </a:p>
          <a:p>
            <a:pPr eaLnBrk="1" hangingPunct="1"/>
            <a:r>
              <a:rPr lang="en-GB" sz="2000" b="1" smtClean="0">
                <a:solidFill>
                  <a:srgbClr val="C00000"/>
                </a:solidFill>
              </a:rPr>
              <a:t>Collateral givers: broker dealers, </a:t>
            </a:r>
            <a:r>
              <a:rPr lang="en-GB" sz="2000" b="1" u="sng" smtClean="0">
                <a:solidFill>
                  <a:srgbClr val="C00000"/>
                </a:solidFill>
              </a:rPr>
              <a:t>commercial banks</a:t>
            </a:r>
            <a:r>
              <a:rPr lang="en-GB" sz="2000" b="1" smtClean="0">
                <a:solidFill>
                  <a:srgbClr val="C00000"/>
                </a:solidFill>
              </a:rPr>
              <a:t>, asset managers, investment 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318197" y="5481637"/>
            <a:ext cx="2386583" cy="978408"/>
          </a:xfrm>
          <a:prstGeom prst="roundRect">
            <a:avLst/>
          </a:prstGeom>
          <a:solidFill>
            <a:srgbClr val="5BB56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41071" y="116632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dirty="0" err="1"/>
              <a:t>Triparty</a:t>
            </a:r>
            <a:r>
              <a:rPr lang="en-GB" dirty="0"/>
              <a:t> Collateral Management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991475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The flow between provider(s) and user(s)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325" y="1882775"/>
            <a:ext cx="1209675" cy="1638300"/>
          </a:xfrm>
          <a:prstGeom prst="roundRect">
            <a:avLst>
              <a:gd name="adj" fmla="val 92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Bank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Country 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  <a:latin typeface="Bauhaus 93" pitchFamily="82" charset="0"/>
              </a:rPr>
              <a:t>A</a:t>
            </a: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2" name="Rounded Rectangle 24"/>
          <p:cNvSpPr/>
          <p:nvPr/>
        </p:nvSpPr>
        <p:spPr>
          <a:xfrm>
            <a:off x="1149922" y="5391150"/>
            <a:ext cx="2386583" cy="978408"/>
          </a:xfrm>
          <a:prstGeom prst="roundRect">
            <a:avLst/>
          </a:prstGeom>
          <a:solidFill>
            <a:srgbClr val="5BB56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ounded Rectangle 5"/>
          <p:cNvSpPr/>
          <p:nvPr/>
        </p:nvSpPr>
        <p:spPr>
          <a:xfrm>
            <a:off x="3696461" y="2093912"/>
            <a:ext cx="3752089" cy="1901191"/>
          </a:xfrm>
          <a:prstGeom prst="roundRect">
            <a:avLst>
              <a:gd name="adj" fmla="val 9244"/>
            </a:avLst>
          </a:prstGeom>
          <a:gradFill>
            <a:gsLst>
              <a:gs pos="0">
                <a:srgbClr val="3795D5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rgbClr val="7DBAE3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National Central Bank </a:t>
            </a:r>
          </a:p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Country A</a:t>
            </a:r>
          </a:p>
        </p:txBody>
      </p:sp>
      <p:pic>
        <p:nvPicPr>
          <p:cNvPr id="39952" name="Picture 5" descr="D:\images\New Folder\my_comput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388862" y="5046980"/>
            <a:ext cx="2510028" cy="928878"/>
          </a:xfrm>
          <a:prstGeom prst="roundRect">
            <a:avLst/>
          </a:prstGeom>
          <a:solidFill>
            <a:srgbClr val="D36B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39956" name="Picture 5" descr="D:\images\PNG icons\Misc\architecture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095875"/>
            <a:ext cx="8270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7594346" y="5192014"/>
            <a:ext cx="1047750" cy="62865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1" name="Rounded Rectangle 30"/>
          <p:cNvSpPr/>
          <p:nvPr/>
        </p:nvSpPr>
        <p:spPr>
          <a:xfrm>
            <a:off x="997522" y="5238750"/>
            <a:ext cx="2386583" cy="978408"/>
          </a:xfrm>
          <a:prstGeom prst="roundRect">
            <a:avLst/>
          </a:prstGeom>
          <a:solidFill>
            <a:srgbClr val="5BB56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3" name="Rounded Rectangle 32"/>
          <p:cNvSpPr/>
          <p:nvPr/>
        </p:nvSpPr>
        <p:spPr>
          <a:xfrm>
            <a:off x="1122967" y="5380228"/>
            <a:ext cx="1261065" cy="70231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nl-BE" b="1" i="1" smtClean="0"/>
              <a:t>Triparty</a:t>
            </a:r>
          </a:p>
          <a:p>
            <a:pPr algn="ctr">
              <a:defRPr/>
            </a:pPr>
            <a:r>
              <a:rPr lang="nl-BE" b="1" i="1" smtClean="0"/>
              <a:t>agent</a:t>
            </a:r>
          </a:p>
          <a:p>
            <a:pPr>
              <a:defRPr/>
            </a:pPr>
            <a:endParaRPr lang="nl-BE" sz="800" smtClean="0"/>
          </a:p>
        </p:txBody>
      </p:sp>
      <p:pic>
        <p:nvPicPr>
          <p:cNvPr id="39966" name="Picture 4" descr="D:\images\PNG icons\Misc\506500-office-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378450"/>
            <a:ext cx="711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Arc 77"/>
          <p:cNvSpPr>
            <a:spLocks noChangeArrowheads="1"/>
          </p:cNvSpPr>
          <p:nvPr/>
        </p:nvSpPr>
        <p:spPr bwMode="auto">
          <a:xfrm rot="5400000">
            <a:off x="2702719" y="4001294"/>
            <a:ext cx="1906588" cy="2057400"/>
          </a:xfrm>
          <a:custGeom>
            <a:avLst/>
            <a:gdLst>
              <a:gd name="T0" fmla="*/ 1010981 w 1906905"/>
              <a:gd name="T1" fmla="*/ 2055526 h 2057400"/>
              <a:gd name="T2" fmla="*/ 953453 w 1906905"/>
              <a:gd name="T3" fmla="*/ 1028700 h 2057400"/>
              <a:gd name="T4" fmla="*/ 2911 w 1906905"/>
              <a:gd name="T5" fmla="*/ 948372 h 2057400"/>
              <a:gd name="T6" fmla="*/ 23592960 60000 65536"/>
              <a:gd name="T7" fmla="*/ 11796480 60000 65536"/>
              <a:gd name="T8" fmla="*/ 17694720 60000 65536"/>
              <a:gd name="T9" fmla="*/ 0 w 1906905"/>
              <a:gd name="T10" fmla="*/ 948372 h 2057400"/>
              <a:gd name="T11" fmla="*/ 1010981 w 1906905"/>
              <a:gd name="T12" fmla="*/ 2057400 h 2057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6905" h="2057400" stroke="0">
                <a:moveTo>
                  <a:pt x="1010981" y="2055526"/>
                </a:moveTo>
                <a:lnTo>
                  <a:pt x="1010980" y="2055525"/>
                </a:lnTo>
                <a:cubicBezTo>
                  <a:pt x="991826" y="2056774"/>
                  <a:pt x="972641" y="2057399"/>
                  <a:pt x="953452" y="2057400"/>
                </a:cubicBezTo>
                <a:cubicBezTo>
                  <a:pt x="426874" y="2057400"/>
                  <a:pt x="-1" y="1596835"/>
                  <a:pt x="-1" y="1028700"/>
                </a:cubicBezTo>
                <a:cubicBezTo>
                  <a:pt x="-2" y="1001893"/>
                  <a:pt x="970" y="975096"/>
                  <a:pt x="2910" y="948372"/>
                </a:cubicBezTo>
                <a:lnTo>
                  <a:pt x="953453" y="1028700"/>
                </a:lnTo>
                <a:close/>
              </a:path>
              <a:path w="1906905" h="2057400" fill="none">
                <a:moveTo>
                  <a:pt x="1010981" y="2055526"/>
                </a:moveTo>
                <a:lnTo>
                  <a:pt x="1010980" y="2055525"/>
                </a:lnTo>
                <a:cubicBezTo>
                  <a:pt x="991826" y="2056774"/>
                  <a:pt x="972641" y="2057399"/>
                  <a:pt x="953452" y="2057400"/>
                </a:cubicBezTo>
                <a:cubicBezTo>
                  <a:pt x="426874" y="2057400"/>
                  <a:pt x="-1" y="1596835"/>
                  <a:pt x="-1" y="1028700"/>
                </a:cubicBezTo>
                <a:cubicBezTo>
                  <a:pt x="-2" y="1001893"/>
                  <a:pt x="970" y="975096"/>
                  <a:pt x="2910" y="948372"/>
                </a:cubicBezTo>
              </a:path>
            </a:pathLst>
          </a:custGeom>
          <a:noFill/>
          <a:ln w="25400" algn="ctr">
            <a:solidFill>
              <a:srgbClr val="3795D5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sp>
        <p:nvSpPr>
          <p:cNvPr id="79" name="Arc 78"/>
          <p:cNvSpPr>
            <a:spLocks noChangeArrowheads="1"/>
          </p:cNvSpPr>
          <p:nvPr/>
        </p:nvSpPr>
        <p:spPr bwMode="auto">
          <a:xfrm rot="5400000">
            <a:off x="2424113" y="2840037"/>
            <a:ext cx="2444750" cy="2613025"/>
          </a:xfrm>
          <a:custGeom>
            <a:avLst/>
            <a:gdLst>
              <a:gd name="T0" fmla="*/ 1183077 w 2444121"/>
              <a:gd name="T1" fmla="*/ 665 h 2613660"/>
              <a:gd name="T2" fmla="*/ 1222061 w 2444121"/>
              <a:gd name="T3" fmla="*/ 1306830 h 2613660"/>
              <a:gd name="T4" fmla="*/ 2433043 w 2444121"/>
              <a:gd name="T5" fmla="*/ 1482394 h 2613660"/>
              <a:gd name="T6" fmla="*/ 11796480 60000 65536"/>
              <a:gd name="T7" fmla="*/ 11796480 60000 65536"/>
              <a:gd name="T8" fmla="*/ 5898240 60000 65536"/>
              <a:gd name="T9" fmla="*/ 1183077 w 2444121"/>
              <a:gd name="T10" fmla="*/ 0 h 2613660"/>
              <a:gd name="T11" fmla="*/ 2444121 w 2444121"/>
              <a:gd name="T12" fmla="*/ 1482394 h 2613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4121" h="2613660" stroke="0">
                <a:moveTo>
                  <a:pt x="1183077" y="665"/>
                </a:moveTo>
                <a:lnTo>
                  <a:pt x="1183077" y="665"/>
                </a:lnTo>
                <a:cubicBezTo>
                  <a:pt x="1196067" y="221"/>
                  <a:pt x="1209063" y="-1"/>
                  <a:pt x="1222061" y="0"/>
                </a:cubicBezTo>
                <a:cubicBezTo>
                  <a:pt x="1896986" y="0"/>
                  <a:pt x="2444122" y="585087"/>
                  <a:pt x="2444122" y="1306830"/>
                </a:cubicBezTo>
                <a:cubicBezTo>
                  <a:pt x="2444122" y="1365552"/>
                  <a:pt x="2440420" y="1424207"/>
                  <a:pt x="2433043" y="1482397"/>
                </a:cubicBezTo>
                <a:lnTo>
                  <a:pt x="1222061" y="1306830"/>
                </a:lnTo>
                <a:close/>
              </a:path>
              <a:path w="2444121" h="2613660" fill="none">
                <a:moveTo>
                  <a:pt x="1183077" y="665"/>
                </a:moveTo>
                <a:lnTo>
                  <a:pt x="1183077" y="665"/>
                </a:lnTo>
                <a:cubicBezTo>
                  <a:pt x="1196067" y="221"/>
                  <a:pt x="1209063" y="-1"/>
                  <a:pt x="1222061" y="0"/>
                </a:cubicBezTo>
                <a:cubicBezTo>
                  <a:pt x="1896986" y="0"/>
                  <a:pt x="2444122" y="585087"/>
                  <a:pt x="2444122" y="1306830"/>
                </a:cubicBezTo>
                <a:cubicBezTo>
                  <a:pt x="2444122" y="1365552"/>
                  <a:pt x="2440420" y="1424207"/>
                  <a:pt x="2433043" y="1482397"/>
                </a:cubicBezTo>
              </a:path>
            </a:pathLst>
          </a:custGeom>
          <a:noFill/>
          <a:ln w="25400" algn="ctr">
            <a:solidFill>
              <a:srgbClr val="3795D5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sp>
        <p:nvSpPr>
          <p:cNvPr id="81" name="Arc 80"/>
          <p:cNvSpPr>
            <a:spLocks noChangeArrowheads="1"/>
          </p:cNvSpPr>
          <p:nvPr/>
        </p:nvSpPr>
        <p:spPr bwMode="auto">
          <a:xfrm rot="10800000">
            <a:off x="5292725" y="3284538"/>
            <a:ext cx="2025650" cy="1966912"/>
          </a:xfrm>
          <a:custGeom>
            <a:avLst/>
            <a:gdLst>
              <a:gd name="T0" fmla="*/ 983399 w 2025492"/>
              <a:gd name="T1" fmla="*/ 413 h 1967388"/>
              <a:gd name="T2" fmla="*/ 1012746 w 2025492"/>
              <a:gd name="T3" fmla="*/ 983694 h 1967388"/>
              <a:gd name="T4" fmla="*/ 2019408 w 2025492"/>
              <a:gd name="T5" fmla="*/ 1091353 h 1967388"/>
              <a:gd name="T6" fmla="*/ 11796480 60000 65536"/>
              <a:gd name="T7" fmla="*/ 11796480 60000 65536"/>
              <a:gd name="T8" fmla="*/ 5898240 60000 65536"/>
              <a:gd name="T9" fmla="*/ 983399 w 2025492"/>
              <a:gd name="T10" fmla="*/ 0 h 1967388"/>
              <a:gd name="T11" fmla="*/ 2025492 w 2025492"/>
              <a:gd name="T12" fmla="*/ 1091353 h 1967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5492" h="1967388" stroke="0">
                <a:moveTo>
                  <a:pt x="983399" y="413"/>
                </a:moveTo>
                <a:lnTo>
                  <a:pt x="983399" y="413"/>
                </a:lnTo>
                <a:cubicBezTo>
                  <a:pt x="993178" y="137"/>
                  <a:pt x="1002962" y="-1"/>
                  <a:pt x="1012746" y="0"/>
                </a:cubicBezTo>
                <a:cubicBezTo>
                  <a:pt x="1572070" y="0"/>
                  <a:pt x="2025492" y="440414"/>
                  <a:pt x="2025492" y="983694"/>
                </a:cubicBezTo>
                <a:cubicBezTo>
                  <a:pt x="2025492" y="1019662"/>
                  <a:pt x="2023460" y="1055603"/>
                  <a:pt x="2019408" y="1091356"/>
                </a:cubicBezTo>
                <a:lnTo>
                  <a:pt x="1012746" y="983694"/>
                </a:lnTo>
                <a:close/>
              </a:path>
              <a:path w="2025492" h="1967388" fill="none">
                <a:moveTo>
                  <a:pt x="983399" y="413"/>
                </a:moveTo>
                <a:lnTo>
                  <a:pt x="983399" y="413"/>
                </a:lnTo>
                <a:cubicBezTo>
                  <a:pt x="993178" y="137"/>
                  <a:pt x="1002962" y="-1"/>
                  <a:pt x="1012746" y="0"/>
                </a:cubicBezTo>
                <a:cubicBezTo>
                  <a:pt x="1572070" y="0"/>
                  <a:pt x="2025492" y="440414"/>
                  <a:pt x="2025492" y="983694"/>
                </a:cubicBezTo>
                <a:cubicBezTo>
                  <a:pt x="2025492" y="1019662"/>
                  <a:pt x="2023460" y="1055603"/>
                  <a:pt x="2019408" y="1091356"/>
                </a:cubicBezTo>
              </a:path>
            </a:pathLst>
          </a:custGeom>
          <a:noFill/>
          <a:ln w="25400" algn="ctr">
            <a:solidFill>
              <a:srgbClr val="3795D5"/>
            </a:solidFill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ctr">
              <a:defRPr/>
            </a:pPr>
            <a:endParaRPr lang="nl-BE"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787525" y="3006725"/>
            <a:ext cx="1617663" cy="3175"/>
          </a:xfrm>
          <a:prstGeom prst="straightConnector1">
            <a:avLst/>
          </a:prstGeom>
          <a:ln w="25400">
            <a:solidFill>
              <a:srgbClr val="3795D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3779838" y="5805488"/>
            <a:ext cx="1851025" cy="292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Confirmation</a:t>
            </a:r>
          </a:p>
        </p:txBody>
      </p: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5364163" y="4581525"/>
            <a:ext cx="3529012" cy="2921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Release (decrease) of credit line</a:t>
            </a:r>
          </a:p>
        </p:txBody>
      </p:sp>
      <p:cxnSp>
        <p:nvCxnSpPr>
          <p:cNvPr id="39973" name="Straight Arrow Connector 92"/>
          <p:cNvCxnSpPr>
            <a:cxnSpLocks noChangeShapeType="1"/>
          </p:cNvCxnSpPr>
          <p:nvPr/>
        </p:nvCxnSpPr>
        <p:spPr bwMode="auto">
          <a:xfrm>
            <a:off x="1066800" y="3617913"/>
            <a:ext cx="12700" cy="1571625"/>
          </a:xfrm>
          <a:prstGeom prst="straightConnector1">
            <a:avLst/>
          </a:prstGeom>
          <a:noFill/>
          <a:ln w="25400" algn="ctr">
            <a:solidFill>
              <a:srgbClr val="3795D5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Rounded Rectangle 95"/>
          <p:cNvSpPr/>
          <p:nvPr/>
        </p:nvSpPr>
        <p:spPr>
          <a:xfrm>
            <a:off x="971550" y="3644900"/>
            <a:ext cx="2087563" cy="7016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Request for in- or decrease credit line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700338" y="4508500"/>
            <a:ext cx="1538287" cy="292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(</a:t>
            </a:r>
            <a:r>
              <a:rPr lang="en-GB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Matching</a:t>
            </a:r>
            <a:r>
              <a:rPr lang="nl-BE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)</a:t>
            </a:r>
          </a:p>
        </p:txBody>
      </p:sp>
      <p:pic>
        <p:nvPicPr>
          <p:cNvPr id="39976" name="Picture 2" descr="D:\images\logos\targ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0294" b="13235"/>
          <a:stretch>
            <a:fillRect/>
          </a:stretch>
        </p:blipFill>
        <p:spPr bwMode="auto">
          <a:xfrm>
            <a:off x="7732713" y="5273675"/>
            <a:ext cx="8048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95"/>
          <p:cNvSpPr/>
          <p:nvPr/>
        </p:nvSpPr>
        <p:spPr>
          <a:xfrm>
            <a:off x="1547813" y="2420938"/>
            <a:ext cx="2089150" cy="70167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(Request for in- or decrease credit line)</a:t>
            </a:r>
          </a:p>
          <a:p>
            <a:pPr>
              <a:defRPr/>
            </a:pPr>
            <a:endParaRPr lang="en-GB" sz="16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4272724" y="1806575"/>
            <a:ext cx="3752089" cy="1901190"/>
          </a:xfrm>
          <a:prstGeom prst="roundRect">
            <a:avLst>
              <a:gd name="adj" fmla="val 9244"/>
            </a:avLst>
          </a:prstGeom>
          <a:gradFill>
            <a:gsLst>
              <a:gs pos="0">
                <a:srgbClr val="3795D5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rgbClr val="7DBAE3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National Central Bank </a:t>
            </a:r>
          </a:p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Country A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4848986" y="1446212"/>
            <a:ext cx="3752089" cy="1901191"/>
          </a:xfrm>
          <a:prstGeom prst="roundRect">
            <a:avLst>
              <a:gd name="adj" fmla="val 9244"/>
            </a:avLst>
          </a:prstGeom>
          <a:gradFill>
            <a:gsLst>
              <a:gs pos="0">
                <a:srgbClr val="3795D5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rgbClr val="7DBAE3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National Central Bank </a:t>
            </a:r>
          </a:p>
          <a:p>
            <a:pPr algn="ctr">
              <a:defRPr/>
            </a:pPr>
            <a:r>
              <a:rPr lang="en-GB" smtClean="0">
                <a:solidFill>
                  <a:srgbClr val="FFFFFF"/>
                </a:solidFill>
              </a:rPr>
              <a:t>Country A</a:t>
            </a:r>
          </a:p>
        </p:txBody>
      </p:sp>
      <p:sp>
        <p:nvSpPr>
          <p:cNvPr id="7" name="Rounded Rectangle 33"/>
          <p:cNvSpPr/>
          <p:nvPr/>
        </p:nvSpPr>
        <p:spPr>
          <a:xfrm>
            <a:off x="239713" y="1811338"/>
            <a:ext cx="1209674" cy="1638299"/>
          </a:xfrm>
          <a:prstGeom prst="roundRect">
            <a:avLst>
              <a:gd name="adj" fmla="val 92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Bank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Country 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  <a:latin typeface="Bauhaus 93" pitchFamily="82" charset="0"/>
              </a:rPr>
              <a:t>A</a:t>
            </a: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8" name="Rounded Rectangle 33"/>
          <p:cNvSpPr/>
          <p:nvPr/>
        </p:nvSpPr>
        <p:spPr>
          <a:xfrm>
            <a:off x="384175" y="1666875"/>
            <a:ext cx="1209675" cy="1638300"/>
          </a:xfrm>
          <a:prstGeom prst="roundRect">
            <a:avLst>
              <a:gd name="adj" fmla="val 92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Bank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</a:rPr>
              <a:t>Country </a:t>
            </a:r>
          </a:p>
          <a:p>
            <a:pPr algn="ctr">
              <a:defRPr/>
            </a:pPr>
            <a:r>
              <a:rPr lang="nl-BE" b="1" i="1">
                <a:solidFill>
                  <a:schemeClr val="tx1"/>
                </a:solidFill>
                <a:latin typeface="Bauhaus 93" pitchFamily="82" charset="0"/>
              </a:rPr>
              <a:t>A</a:t>
            </a: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  <a:p>
            <a:pPr algn="ctr">
              <a:defRPr/>
            </a:pPr>
            <a:endParaRPr lang="nl-BE" b="1" i="1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status Eurosystem </a:t>
            </a:r>
            <a:r>
              <a:rPr lang="en-GB" dirty="0" err="1" smtClean="0"/>
              <a:t>Triparty</a:t>
            </a:r>
            <a:endParaRPr lang="en-GB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GB" b="1" smtClean="0"/>
              <a:t>Triparty solutions currently in use with NCBs</a:t>
            </a:r>
            <a:r>
              <a:rPr lang="en-GB" sz="2400" b="1" smtClean="0"/>
              <a:t>:</a:t>
            </a:r>
          </a:p>
          <a:p>
            <a:pPr lvl="1" eaLnBrk="1" hangingPunct="1"/>
            <a:r>
              <a:rPr lang="en-GB" sz="2400" b="1" smtClean="0"/>
              <a:t>Clearstream Banking Frankfurt (XemaC)</a:t>
            </a:r>
          </a:p>
          <a:p>
            <a:pPr lvl="1" eaLnBrk="1" hangingPunct="1"/>
            <a:r>
              <a:rPr lang="en-GB" sz="2400" b="1" smtClean="0"/>
              <a:t>Clearstream Bank Luxemburg (CmaX)</a:t>
            </a:r>
          </a:p>
          <a:p>
            <a:pPr lvl="1" eaLnBrk="1" hangingPunct="1"/>
            <a:r>
              <a:rPr lang="en-GB" sz="2400" b="1" smtClean="0"/>
              <a:t>Euroclear Group (Autoselect)</a:t>
            </a:r>
          </a:p>
          <a:p>
            <a:pPr eaLnBrk="1" hangingPunct="1"/>
            <a:r>
              <a:rPr lang="en-GB" b="1" smtClean="0"/>
              <a:t>Domestic level only</a:t>
            </a:r>
          </a:p>
          <a:p>
            <a:pPr eaLnBrk="1" hangingPunct="1"/>
            <a:r>
              <a:rPr lang="en-GB" b="1" smtClean="0"/>
              <a:t>Models vary to certain extent, in particular in relation to messaging (i.e. NCB connection)</a:t>
            </a:r>
          </a:p>
          <a:p>
            <a:pPr eaLnBrk="1" hangingPunct="1"/>
            <a:r>
              <a:rPr lang="en-GB" b="1" smtClean="0"/>
              <a:t>In 2014 available for all eurozone counterparties (also crossborder)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Role of collateral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492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General</a:t>
            </a:r>
          </a:p>
          <a:p>
            <a:pPr eaLnBrk="1" hangingPunct="1"/>
            <a:r>
              <a:rPr lang="en-GB" sz="2400" dirty="0" smtClean="0"/>
              <a:t>Collateral no purpose in itself</a:t>
            </a:r>
          </a:p>
          <a:p>
            <a:pPr eaLnBrk="1" hangingPunct="1"/>
            <a:r>
              <a:rPr lang="en-GB" sz="2400" dirty="0" smtClean="0"/>
              <a:t>Collateral to mitigate counterparty risk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4925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dirty="0" smtClean="0"/>
              <a:t>Eurosystem: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2400" dirty="0" smtClean="0"/>
              <a:t>Protection against losses (monetary operations and TARGET2 payment capacity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sz="2400" dirty="0" smtClean="0"/>
              <a:t>‘All credit operations should be collateralised’ (ESCB Statute, Article 18.1)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l"/>
            <a:r>
              <a:rPr lang="nl-NL" dirty="0" err="1" smtClean="0"/>
              <a:t>Developments</a:t>
            </a:r>
            <a:r>
              <a:rPr lang="nl-NL" dirty="0" smtClean="0"/>
              <a:t> </a:t>
            </a:r>
            <a:r>
              <a:rPr lang="nl-NL" dirty="0" smtClean="0"/>
              <a:t>in </a:t>
            </a:r>
            <a:r>
              <a:rPr lang="nl-NL" dirty="0" err="1" smtClean="0"/>
              <a:t>securities</a:t>
            </a:r>
            <a:r>
              <a:rPr lang="nl-NL" dirty="0" smtClean="0"/>
              <a:t> </a:t>
            </a:r>
            <a:r>
              <a:rPr lang="nl-NL" dirty="0" err="1" smtClean="0"/>
              <a:t>settlement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89040"/>
          </a:xfrm>
        </p:spPr>
        <p:txBody>
          <a:bodyPr/>
          <a:lstStyle/>
          <a:p>
            <a:r>
              <a:rPr lang="en-GB" dirty="0" smtClean="0"/>
              <a:t>Roles in the securities chain</a:t>
            </a:r>
          </a:p>
          <a:p>
            <a:r>
              <a:rPr lang="en-GB" dirty="0" smtClean="0"/>
              <a:t>Barriers to integration in Europe</a:t>
            </a:r>
          </a:p>
          <a:p>
            <a:r>
              <a:rPr lang="en-GB" dirty="0" smtClean="0"/>
              <a:t>TARGET2 Securities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Securities chain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2339975" y="1993900"/>
            <a:ext cx="1835150" cy="827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800">
                <a:latin typeface="Gill Sans MT" pitchFamily="34" charset="0"/>
              </a:rPr>
              <a:t>Trading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339975" y="3365500"/>
            <a:ext cx="1835150" cy="827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800">
                <a:latin typeface="Gill Sans MT" pitchFamily="34" charset="0"/>
              </a:rPr>
              <a:t>Clearing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339975" y="4689475"/>
            <a:ext cx="1835150" cy="827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800">
                <a:latin typeface="Gill Sans MT" pitchFamily="34" charset="0"/>
              </a:rPr>
              <a:t>Settlement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170363" y="24209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165600" y="50847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165600" y="37465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003800" y="1809750"/>
            <a:ext cx="3138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b="1" dirty="0">
                <a:latin typeface="Gill Sans MT" pitchFamily="34" charset="0"/>
              </a:rPr>
              <a:t>Agreement to exchange securities for </a:t>
            </a:r>
            <a:r>
              <a:rPr lang="en-GB" b="1" dirty="0" smtClean="0">
                <a:latin typeface="Gill Sans MT" pitchFamily="34" charset="0"/>
              </a:rPr>
              <a:t>cash</a:t>
            </a:r>
            <a:endParaRPr lang="en-GB" b="1" dirty="0">
              <a:latin typeface="Gill Sans MT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003800" y="3327400"/>
            <a:ext cx="3722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b="1" dirty="0">
                <a:latin typeface="Gill Sans MT" pitchFamily="34" charset="0"/>
              </a:rPr>
              <a:t>Calculation of  mutual </a:t>
            </a:r>
            <a:r>
              <a:rPr lang="en-GB" b="1" dirty="0" smtClean="0">
                <a:latin typeface="Gill Sans MT" pitchFamily="34" charset="0"/>
              </a:rPr>
              <a:t>obligations</a:t>
            </a:r>
            <a:endParaRPr lang="en-GB" b="1" dirty="0">
              <a:latin typeface="Gill Sans MT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003800" y="4508500"/>
            <a:ext cx="3024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b="1" dirty="0">
                <a:latin typeface="Gill Sans MT" pitchFamily="34" charset="0"/>
              </a:rPr>
              <a:t>Delivery of securities and payment of </a:t>
            </a:r>
            <a:r>
              <a:rPr lang="en-GB" b="1" dirty="0" smtClean="0">
                <a:latin typeface="Gill Sans MT" pitchFamily="34" charset="0"/>
              </a:rPr>
              <a:t>cash</a:t>
            </a:r>
            <a:endParaRPr lang="en-GB" b="1" dirty="0">
              <a:latin typeface="Gill Sans MT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276600" y="28527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276600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534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/>
      <p:bldP spid="4106" grpId="0"/>
      <p:bldP spid="4107" grpId="0"/>
      <p:bldP spid="4108" grpId="0" animBg="1"/>
      <p:bldP spid="4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944688" y="3984625"/>
            <a:ext cx="2474912" cy="2068513"/>
          </a:xfrm>
          <a:prstGeom prst="rect">
            <a:avLst/>
          </a:prstGeom>
          <a:noFill/>
          <a:ln w="28575">
            <a:solidFill>
              <a:srgbClr val="C4110A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 sz="120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946275" y="1556792"/>
            <a:ext cx="2473325" cy="1348333"/>
          </a:xfrm>
          <a:prstGeom prst="rect">
            <a:avLst/>
          </a:prstGeom>
          <a:noFill/>
          <a:ln w="28575">
            <a:solidFill>
              <a:srgbClr val="C4110A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49300" y="5191125"/>
            <a:ext cx="838200" cy="762000"/>
          </a:xfrm>
          <a:prstGeom prst="rect">
            <a:avLst/>
          </a:prstGeom>
          <a:solidFill>
            <a:srgbClr val="C4110A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429000" y="5195888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INVESTOR</a:t>
            </a:r>
          </a:p>
          <a:p>
            <a:pPr eaLnBrk="1" hangingPunct="1"/>
            <a:r>
              <a:rPr lang="en-GB" sz="1200"/>
              <a:t>CSD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340100" y="4111625"/>
            <a:ext cx="10287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SETTLEMENT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429000" y="2016125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TRADING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108200" y="5195888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ISSUER</a:t>
            </a:r>
          </a:p>
          <a:p>
            <a:pPr eaLnBrk="1" hangingPunct="1"/>
            <a:r>
              <a:rPr lang="en-GB" sz="1200"/>
              <a:t>CSD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96925" y="5432425"/>
            <a:ext cx="750888" cy="27463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ISSUER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7480300" y="5191125"/>
            <a:ext cx="838200" cy="762000"/>
          </a:xfrm>
          <a:prstGeom prst="rect">
            <a:avLst/>
          </a:prstGeom>
          <a:solidFill>
            <a:srgbClr val="C4110A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INVESTOR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3429000" y="3044825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CCP</a:t>
            </a:r>
          </a:p>
          <a:p>
            <a:pPr eaLnBrk="1" hangingPunct="1"/>
            <a:r>
              <a:rPr lang="en-GB" sz="1200"/>
              <a:t>CLEARING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4724400" y="4111625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CASH</a:t>
            </a:r>
          </a:p>
          <a:p>
            <a:pPr eaLnBrk="1" hangingPunct="1"/>
            <a:r>
              <a:rPr lang="en-GB" sz="1200"/>
              <a:t>CLEARING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096000" y="5195888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BANK &amp;</a:t>
            </a:r>
          </a:p>
          <a:p>
            <a:pPr eaLnBrk="1" hangingPunct="1"/>
            <a:r>
              <a:rPr lang="en-GB" sz="1200"/>
              <a:t>BROKER</a:t>
            </a:r>
          </a:p>
        </p:txBody>
      </p:sp>
      <p:cxnSp>
        <p:nvCxnSpPr>
          <p:cNvPr id="5134" name="AutoShape 15"/>
          <p:cNvCxnSpPr>
            <a:cxnSpLocks noChangeShapeType="1"/>
            <a:stCxn id="5132" idx="1"/>
            <a:endCxn id="5126" idx="3"/>
          </p:cNvCxnSpPr>
          <p:nvPr/>
        </p:nvCxnSpPr>
        <p:spPr bwMode="auto">
          <a:xfrm rot="10800000">
            <a:off x="4368800" y="4492625"/>
            <a:ext cx="355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6"/>
          <p:cNvCxnSpPr>
            <a:cxnSpLocks noChangeShapeType="1"/>
            <a:endCxn id="5128" idx="1"/>
          </p:cNvCxnSpPr>
          <p:nvPr/>
        </p:nvCxnSpPr>
        <p:spPr bwMode="auto">
          <a:xfrm>
            <a:off x="1587500" y="5572125"/>
            <a:ext cx="520700" cy="47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6" name="AutoShape 17"/>
          <p:cNvCxnSpPr>
            <a:cxnSpLocks noChangeShapeType="1"/>
            <a:stCxn id="5128" idx="3"/>
          </p:cNvCxnSpPr>
          <p:nvPr/>
        </p:nvCxnSpPr>
        <p:spPr bwMode="auto">
          <a:xfrm>
            <a:off x="2946400" y="5576888"/>
            <a:ext cx="48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7" name="AutoShape 18"/>
          <p:cNvCxnSpPr>
            <a:cxnSpLocks noChangeShapeType="1"/>
            <a:stCxn id="5127" idx="2"/>
            <a:endCxn id="5131" idx="0"/>
          </p:cNvCxnSpPr>
          <p:nvPr/>
        </p:nvCxnSpPr>
        <p:spPr bwMode="auto">
          <a:xfrm rot="5400000">
            <a:off x="3714750" y="2911475"/>
            <a:ext cx="2667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8" name="AutoShape 19"/>
          <p:cNvCxnSpPr>
            <a:cxnSpLocks noChangeShapeType="1"/>
            <a:stCxn id="5131" idx="2"/>
            <a:endCxn id="5126" idx="0"/>
          </p:cNvCxnSpPr>
          <p:nvPr/>
        </p:nvCxnSpPr>
        <p:spPr bwMode="auto">
          <a:xfrm rot="16200000" flipH="1">
            <a:off x="3698875" y="3956050"/>
            <a:ext cx="304800" cy="63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9" name="AutoShape 20"/>
          <p:cNvCxnSpPr>
            <a:cxnSpLocks noChangeShapeType="1"/>
            <a:stCxn id="5133" idx="0"/>
            <a:endCxn id="5131" idx="3"/>
          </p:cNvCxnSpPr>
          <p:nvPr/>
        </p:nvCxnSpPr>
        <p:spPr bwMode="auto">
          <a:xfrm rot="5400000" flipH="1">
            <a:off x="4506119" y="3188494"/>
            <a:ext cx="1770062" cy="224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0" name="AutoShape 21"/>
          <p:cNvCxnSpPr>
            <a:cxnSpLocks noChangeShapeType="1"/>
            <a:stCxn id="5126" idx="2"/>
          </p:cNvCxnSpPr>
          <p:nvPr/>
        </p:nvCxnSpPr>
        <p:spPr bwMode="auto">
          <a:xfrm rot="5400000">
            <a:off x="3690144" y="5033169"/>
            <a:ext cx="322262" cy="6350"/>
          </a:xfrm>
          <a:prstGeom prst="bentConnector3">
            <a:avLst>
              <a:gd name="adj1" fmla="val 4975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1" name="AutoShape 22"/>
          <p:cNvCxnSpPr>
            <a:cxnSpLocks noChangeShapeType="1"/>
            <a:stCxn id="5133" idx="1"/>
          </p:cNvCxnSpPr>
          <p:nvPr/>
        </p:nvCxnSpPr>
        <p:spPr bwMode="auto">
          <a:xfrm rot="10800000">
            <a:off x="4267200" y="5576888"/>
            <a:ext cx="1828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2108200" y="2016125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GB" sz="1200"/>
              <a:t>LISTING</a:t>
            </a:r>
          </a:p>
        </p:txBody>
      </p:sp>
      <p:cxnSp>
        <p:nvCxnSpPr>
          <p:cNvPr id="5143" name="AutoShape 24"/>
          <p:cNvCxnSpPr>
            <a:cxnSpLocks noChangeShapeType="1"/>
            <a:endCxn id="5142" idx="1"/>
          </p:cNvCxnSpPr>
          <p:nvPr/>
        </p:nvCxnSpPr>
        <p:spPr bwMode="auto">
          <a:xfrm rot="-5400000">
            <a:off x="241300" y="3324225"/>
            <a:ext cx="2794000" cy="9398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4" name="AutoShape 25"/>
          <p:cNvCxnSpPr>
            <a:cxnSpLocks noChangeShapeType="1"/>
            <a:stCxn id="5142" idx="3"/>
            <a:endCxn id="5127" idx="1"/>
          </p:cNvCxnSpPr>
          <p:nvPr/>
        </p:nvCxnSpPr>
        <p:spPr bwMode="auto">
          <a:xfrm>
            <a:off x="2946400" y="2397125"/>
            <a:ext cx="482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5" name="AutoShape 26"/>
          <p:cNvCxnSpPr>
            <a:cxnSpLocks noChangeShapeType="1"/>
            <a:stCxn id="5133" idx="0"/>
            <a:endCxn id="5132" idx="3"/>
          </p:cNvCxnSpPr>
          <p:nvPr/>
        </p:nvCxnSpPr>
        <p:spPr bwMode="auto">
          <a:xfrm rot="5400000" flipH="1">
            <a:off x="5687219" y="4369594"/>
            <a:ext cx="703262" cy="9525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6" name="Text Box 27"/>
          <p:cNvSpPr txBox="1">
            <a:spLocks noChangeArrowheads="1"/>
          </p:cNvSpPr>
          <p:nvPr/>
        </p:nvSpPr>
        <p:spPr bwMode="auto">
          <a:xfrm>
            <a:off x="2108200" y="1628800"/>
            <a:ext cx="215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/>
              <a:t>EXCHANGE</a:t>
            </a:r>
          </a:p>
        </p:txBody>
      </p:sp>
      <p:sp>
        <p:nvSpPr>
          <p:cNvPr id="5147" name="Text Box 28"/>
          <p:cNvSpPr txBox="1">
            <a:spLocks noChangeArrowheads="1"/>
          </p:cNvSpPr>
          <p:nvPr/>
        </p:nvSpPr>
        <p:spPr bwMode="auto">
          <a:xfrm>
            <a:off x="1901825" y="3954463"/>
            <a:ext cx="1058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800" b="1" dirty="0"/>
              <a:t>CSD</a:t>
            </a:r>
          </a:p>
        </p:txBody>
      </p:sp>
      <p:sp>
        <p:nvSpPr>
          <p:cNvPr id="5148" name="Text Box 29"/>
          <p:cNvSpPr txBox="1">
            <a:spLocks noChangeArrowheads="1"/>
          </p:cNvSpPr>
          <p:nvPr/>
        </p:nvSpPr>
        <p:spPr bwMode="auto">
          <a:xfrm>
            <a:off x="4546599" y="3870325"/>
            <a:ext cx="1825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b="1" dirty="0" smtClean="0"/>
              <a:t>CENTRALBANK</a:t>
            </a:r>
            <a:endParaRPr lang="en-GB" sz="1400" b="1" dirty="0"/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2187831" y="3197225"/>
            <a:ext cx="1253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600" b="1" dirty="0"/>
              <a:t>CLEARING</a:t>
            </a:r>
          </a:p>
          <a:p>
            <a:pPr algn="r" eaLnBrk="1" hangingPunct="1"/>
            <a:r>
              <a:rPr lang="en-GB" sz="1600" b="1" dirty="0"/>
              <a:t>HOUSE</a:t>
            </a:r>
          </a:p>
        </p:txBody>
      </p:sp>
      <p:cxnSp>
        <p:nvCxnSpPr>
          <p:cNvPr id="5150" name="AutoShape 31"/>
          <p:cNvCxnSpPr>
            <a:cxnSpLocks noChangeShapeType="1"/>
            <a:stCxn id="5127" idx="3"/>
            <a:endCxn id="5133" idx="0"/>
          </p:cNvCxnSpPr>
          <p:nvPr/>
        </p:nvCxnSpPr>
        <p:spPr bwMode="auto">
          <a:xfrm>
            <a:off x="4267200" y="2397125"/>
            <a:ext cx="2247900" cy="27987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1" name="AutoShape 32"/>
          <p:cNvCxnSpPr>
            <a:cxnSpLocks noChangeShapeType="1"/>
            <a:stCxn id="5133" idx="3"/>
            <a:endCxn id="5130" idx="1"/>
          </p:cNvCxnSpPr>
          <p:nvPr/>
        </p:nvCxnSpPr>
        <p:spPr bwMode="auto">
          <a:xfrm flipV="1">
            <a:off x="6934200" y="5572125"/>
            <a:ext cx="546100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179388" y="615950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003876"/>
                </a:solidFill>
                <a:latin typeface="+mj-lt"/>
                <a:ea typeface="+mj-ea"/>
                <a:cs typeface="+mj-cs"/>
              </a:rPr>
              <a:t>Traditional roles in Securities Markets</a:t>
            </a:r>
          </a:p>
        </p:txBody>
      </p:sp>
    </p:spTree>
    <p:extLst>
      <p:ext uri="{BB962C8B-B14F-4D97-AF65-F5344CB8AC3E}">
        <p14:creationId xmlns:p14="http://schemas.microsoft.com/office/powerpoint/2010/main" val="37897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/>
      <p:bldP spid="5130" grpId="0" animBg="1"/>
      <p:bldP spid="5131" grpId="0" animBg="1"/>
      <p:bldP spid="5132" grpId="0" animBg="1"/>
      <p:bldP spid="5133" grpId="0" animBg="1"/>
      <p:bldP spid="5142" grpId="0" animBg="1"/>
      <p:bldP spid="5146" grpId="0"/>
      <p:bldP spid="5147" grpId="0"/>
      <p:bldP spid="5148" grpId="0"/>
      <p:bldP spid="51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7338"/>
            <a:ext cx="7718425" cy="908050"/>
          </a:xfrm>
        </p:spPr>
        <p:txBody>
          <a:bodyPr/>
          <a:lstStyle/>
          <a:p>
            <a:pPr algn="l"/>
            <a:r>
              <a:rPr lang="nl-NL" kern="1200" dirty="0" err="1"/>
              <a:t>Role</a:t>
            </a:r>
            <a:r>
              <a:rPr lang="nl-NL" kern="1200" dirty="0"/>
              <a:t> of Central Banks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Services in </a:t>
            </a:r>
            <a:r>
              <a:rPr lang="en-GB" b="1" dirty="0" err="1" smtClean="0">
                <a:solidFill>
                  <a:srgbClr val="FF0000"/>
                </a:solidFill>
              </a:rPr>
              <a:t>Ce</a:t>
            </a:r>
            <a:r>
              <a:rPr lang="en-GB" b="1" dirty="0" err="1" smtClean="0">
                <a:solidFill>
                  <a:schemeClr val="tx1"/>
                </a:solidFill>
              </a:rPr>
              <a:t>ntral</a:t>
            </a:r>
            <a:r>
              <a:rPr lang="en-GB" b="1" dirty="0" err="1" smtClean="0">
                <a:solidFill>
                  <a:srgbClr val="FF0000"/>
                </a:solidFill>
              </a:rPr>
              <a:t>B</a:t>
            </a:r>
            <a:r>
              <a:rPr lang="en-GB" b="1" dirty="0" err="1" smtClean="0">
                <a:solidFill>
                  <a:schemeClr val="tx1"/>
                </a:solidFill>
              </a:rPr>
              <a:t>ank</a:t>
            </a:r>
            <a:r>
              <a:rPr lang="en-GB" b="1" dirty="0" err="1" smtClean="0">
                <a:solidFill>
                  <a:srgbClr val="FF0000"/>
                </a:solidFill>
              </a:rPr>
              <a:t>M</a:t>
            </a:r>
            <a:r>
              <a:rPr lang="en-GB" b="1" dirty="0" err="1" smtClean="0">
                <a:solidFill>
                  <a:schemeClr val="tx1"/>
                </a:solidFill>
              </a:rPr>
              <a:t>oney</a:t>
            </a:r>
            <a:r>
              <a:rPr lang="en-GB" b="1" dirty="0" smtClean="0">
                <a:solidFill>
                  <a:schemeClr val="tx1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CeBM</a:t>
            </a:r>
            <a:r>
              <a:rPr lang="en-GB" b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Cash settlement in TARGET2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Collateral Management for CCPs (NL, BE)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And in the future . . . . . . . . . . .</a:t>
            </a:r>
            <a:r>
              <a:rPr lang="en-GB" sz="2400" dirty="0" smtClean="0">
                <a:solidFill>
                  <a:srgbClr val="0070C0"/>
                </a:solidFill>
              </a:rPr>
              <a:t>TARGET2Securities </a:t>
            </a:r>
            <a:r>
              <a:rPr lang="en-GB" sz="2400" dirty="0" smtClean="0">
                <a:solidFill>
                  <a:schemeClr val="tx1"/>
                </a:solidFill>
              </a:rPr>
              <a:t>(Pan- European platform for settlement of trades in </a:t>
            </a:r>
            <a:r>
              <a:rPr lang="en-GB" sz="2400" b="1" dirty="0" err="1" smtClean="0">
                <a:solidFill>
                  <a:srgbClr val="FF0000"/>
                </a:solidFill>
              </a:rPr>
              <a:t>Ce</a:t>
            </a:r>
            <a:r>
              <a:rPr lang="en-GB" sz="2400" dirty="0" err="1" smtClean="0">
                <a:solidFill>
                  <a:schemeClr val="tx1"/>
                </a:solidFill>
              </a:rPr>
              <a:t>ntral</a:t>
            </a:r>
            <a:r>
              <a:rPr lang="en-GB" sz="2400" b="1" dirty="0" err="1" smtClean="0">
                <a:solidFill>
                  <a:srgbClr val="FF0000"/>
                </a:solidFill>
              </a:rPr>
              <a:t>B</a:t>
            </a:r>
            <a:r>
              <a:rPr lang="en-GB" sz="2400" dirty="0" err="1" smtClean="0">
                <a:solidFill>
                  <a:schemeClr val="tx1"/>
                </a:solidFill>
              </a:rPr>
              <a:t>ank</a:t>
            </a:r>
            <a:r>
              <a:rPr lang="en-GB" sz="2400" b="1" dirty="0" err="1" smtClean="0">
                <a:solidFill>
                  <a:srgbClr val="FF0000"/>
                </a:solidFill>
              </a:rPr>
              <a:t>M</a:t>
            </a:r>
            <a:r>
              <a:rPr lang="en-GB" sz="2400" dirty="0" err="1" smtClean="0">
                <a:solidFill>
                  <a:schemeClr val="tx1"/>
                </a:solidFill>
              </a:rPr>
              <a:t>oney</a:t>
            </a:r>
            <a:r>
              <a:rPr lang="en-GB" sz="2400" dirty="0" smtClean="0">
                <a:solidFill>
                  <a:schemeClr val="tx1"/>
                </a:solidFill>
              </a:rPr>
              <a:t>, 2015-2017)</a:t>
            </a:r>
          </a:p>
          <a:p>
            <a:pPr lvl="1">
              <a:lnSpc>
                <a:spcPct val="8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Oversight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Financial stability – limit systemic risk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Limit losses of participants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Limit contagion to other markets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Enhance confidence in payment systems</a:t>
            </a:r>
          </a:p>
          <a:p>
            <a:pPr>
              <a:lnSpc>
                <a:spcPct val="80000"/>
              </a:lnSpc>
            </a:pPr>
            <a:endParaRPr lang="nl-N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27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kern="1200" dirty="0"/>
              <a:t>European </a:t>
            </a:r>
            <a:r>
              <a:rPr lang="nl-NL" kern="1200" dirty="0" err="1" smtClean="0"/>
              <a:t>Developments</a:t>
            </a:r>
            <a:endParaRPr lang="nl-NL" kern="1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844824"/>
            <a:ext cx="7718425" cy="40956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 err="1" smtClean="0">
                <a:solidFill>
                  <a:schemeClr val="tx1"/>
                </a:solidFill>
              </a:rPr>
              <a:t>Importance</a:t>
            </a:r>
            <a:r>
              <a:rPr lang="nl-NL" dirty="0" smtClean="0">
                <a:solidFill>
                  <a:schemeClr val="tx1"/>
                </a:solidFill>
              </a:rPr>
              <a:t> of clearing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settlement</a:t>
            </a:r>
            <a:r>
              <a:rPr lang="nl-NL" dirty="0" smtClean="0">
                <a:solidFill>
                  <a:schemeClr val="tx1"/>
                </a:solidFill>
              </a:rPr>
              <a:t> of </a:t>
            </a:r>
            <a:r>
              <a:rPr lang="nl-NL" dirty="0" err="1" smtClean="0">
                <a:solidFill>
                  <a:schemeClr val="tx1"/>
                </a:solidFill>
              </a:rPr>
              <a:t>those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trades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smooth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functioning</a:t>
            </a:r>
            <a:r>
              <a:rPr lang="nl-NL" dirty="0" smtClean="0">
                <a:solidFill>
                  <a:schemeClr val="tx1"/>
                </a:solidFill>
              </a:rPr>
              <a:t> of the financial system: </a:t>
            </a:r>
            <a:r>
              <a:rPr lang="nl-NL" dirty="0" err="1" smtClean="0">
                <a:solidFill>
                  <a:schemeClr val="tx1"/>
                </a:solidFill>
              </a:rPr>
              <a:t>inefficiencies</a:t>
            </a:r>
            <a:r>
              <a:rPr lang="nl-NL" dirty="0" smtClean="0">
                <a:solidFill>
                  <a:schemeClr val="tx1"/>
                </a:solidFill>
              </a:rPr>
              <a:t> have </a:t>
            </a:r>
            <a:r>
              <a:rPr lang="nl-NL" dirty="0" err="1" smtClean="0">
                <a:solidFill>
                  <a:schemeClr val="tx1"/>
                </a:solidFill>
              </a:rPr>
              <a:t>serious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consequences</a:t>
            </a:r>
            <a:r>
              <a:rPr lang="nl-NL" dirty="0" smtClean="0">
                <a:solidFill>
                  <a:schemeClr val="tx1"/>
                </a:solidFill>
              </a:rPr>
              <a:t> . . . . .  </a:t>
            </a:r>
          </a:p>
          <a:p>
            <a:pPr>
              <a:lnSpc>
                <a:spcPct val="90000"/>
              </a:lnSpc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European Union has identified 15 barriers for integration (</a:t>
            </a:r>
            <a:r>
              <a:rPr lang="en-GB" noProof="1" smtClean="0">
                <a:solidFill>
                  <a:schemeClr val="tx1"/>
                </a:solidFill>
              </a:rPr>
              <a:t>Giovannini</a:t>
            </a:r>
            <a:r>
              <a:rPr lang="en-GB" dirty="0" smtClean="0">
                <a:solidFill>
                  <a:schemeClr val="tx1"/>
                </a:solidFill>
              </a:rPr>
              <a:t> 2001 - updates):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Technical and operational barriers, market based(10)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Legal and fiscal barriers (5)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354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/>
            <a:r>
              <a:rPr lang="en-GB" kern="1200" dirty="0">
                <a:solidFill>
                  <a:srgbClr val="002060"/>
                </a:solidFill>
              </a:rPr>
              <a:t>What</a:t>
            </a:r>
            <a:r>
              <a:rPr lang="en-GB" kern="1200" dirty="0"/>
              <a:t> is the status of integration…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b="1" smtClean="0">
                <a:solidFill>
                  <a:schemeClr val="accent2"/>
                </a:solidFill>
                <a:latin typeface="Gill Sans MT" pitchFamily="34" charset="0"/>
              </a:rPr>
              <a:t/>
            </a:r>
            <a:br>
              <a:rPr lang="en-GB" sz="2000" b="1" smtClean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GB" sz="2000" b="1" smtClean="0">
                <a:solidFill>
                  <a:schemeClr val="tx1"/>
                </a:solidFill>
                <a:latin typeface="Gill Sans MT" pitchFamily="34" charset="0"/>
              </a:rPr>
              <a:t>Too high settlement costs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572000" y="2205038"/>
          <a:ext cx="4321175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hart" r:id="rId3" imgW="6772381" imgH="5191189" progId="MSGraph.Chart.8">
                  <p:embed followColorScheme="full"/>
                </p:oleObj>
              </mc:Choice>
              <mc:Fallback>
                <p:oleObj name="Chart" r:id="rId3" imgW="6772381" imgH="51911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5038"/>
                        <a:ext cx="4321175" cy="338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50825" y="2133600"/>
            <a:ext cx="4205288" cy="3195638"/>
          </a:xfrm>
          <a:prstGeom prst="homePlate">
            <a:avLst>
              <a:gd name="adj" fmla="val 20616"/>
            </a:avLst>
          </a:prstGeom>
          <a:solidFill>
            <a:schemeClr val="bg1"/>
          </a:solidFill>
          <a:ln w="28575" algn="ctr">
            <a:solidFill>
              <a:srgbClr val="2999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74" tIns="45787" rIns="91574" bIns="45787" anchor="ctr"/>
          <a:lstStyle/>
          <a:p>
            <a:endParaRPr lang="nl-NL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50825" y="2060575"/>
            <a:ext cx="38512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 defTabSz="706438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400" b="1">
                <a:solidFill>
                  <a:srgbClr val="FFCC00"/>
                </a:solidFill>
                <a:latin typeface="Gill Sans MT" pitchFamily="34" charset="0"/>
              </a:rPr>
              <a:t>	</a:t>
            </a:r>
            <a:endParaRPr lang="en-US" sz="1600">
              <a:solidFill>
                <a:srgbClr val="FFCC00"/>
              </a:solidFill>
              <a:latin typeface="Gill Sans MT" pitchFamily="34" charset="0"/>
            </a:endParaRPr>
          </a:p>
          <a:p>
            <a:pPr marL="609600" indent="-609600" algn="just" defTabSz="706438">
              <a:lnSpc>
                <a:spcPct val="50000"/>
              </a:lnSpc>
              <a:buClr>
                <a:schemeClr val="folHlink"/>
              </a:buClr>
              <a:buSzPct val="75000"/>
            </a:pPr>
            <a:r>
              <a:rPr lang="en-US" sz="3200">
                <a:solidFill>
                  <a:srgbClr val="3366FF"/>
                </a:solidFill>
                <a:latin typeface="Gill Sans MT" pitchFamily="34" charset="0"/>
              </a:rPr>
              <a:t>- </a:t>
            </a: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EU domestic costs range from</a:t>
            </a:r>
          </a:p>
          <a:p>
            <a:pPr marL="609600" indent="-609600" algn="just" defTabSz="706438">
              <a:lnSpc>
                <a:spcPct val="50000"/>
              </a:lnSpc>
              <a:buClr>
                <a:schemeClr val="folHlink"/>
              </a:buClr>
              <a:buSzPct val="75000"/>
            </a:pPr>
            <a:endParaRPr lang="en-US" sz="1800" b="1">
              <a:solidFill>
                <a:schemeClr val="hlink"/>
              </a:solidFill>
              <a:latin typeface="Gill Sans MT" pitchFamily="34" charset="0"/>
            </a:endParaRPr>
          </a:p>
          <a:p>
            <a:pPr marL="609600" indent="-609600" algn="just" defTabSz="706438">
              <a:lnSpc>
                <a:spcPct val="50000"/>
              </a:lnSpc>
              <a:buClr>
                <a:schemeClr val="folHlink"/>
              </a:buClr>
              <a:buSzPct val="75000"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   0.35 to 3.43 </a:t>
            </a:r>
            <a:r>
              <a:rPr lang="en-GB" sz="1800" b="1">
                <a:solidFill>
                  <a:schemeClr val="hlink"/>
                </a:solidFill>
                <a:latin typeface="Gill Sans MT" pitchFamily="34" charset="0"/>
              </a:rPr>
              <a:t>€</a:t>
            </a: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;</a:t>
            </a:r>
          </a:p>
          <a:p>
            <a:pPr marL="609600" indent="-609600" algn="l" defTabSz="706438">
              <a:lnSpc>
                <a:spcPct val="150000"/>
              </a:lnSpc>
              <a:buClr>
                <a:schemeClr val="folHlink"/>
              </a:buClr>
              <a:buSzPct val="75000"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- … and are higher than US </a:t>
            </a:r>
          </a:p>
          <a:p>
            <a:pPr marL="609600" indent="-609600" algn="l" defTabSz="706438">
              <a:lnSpc>
                <a:spcPct val="150000"/>
              </a:lnSpc>
              <a:buClr>
                <a:schemeClr val="folHlink"/>
              </a:buClr>
              <a:buSzPct val="75000"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  (+ 0.10 to 2.90 </a:t>
            </a:r>
            <a:r>
              <a:rPr lang="en-GB" sz="1800" b="1">
                <a:solidFill>
                  <a:schemeClr val="hlink"/>
                </a:solidFill>
                <a:latin typeface="Gill Sans MT" pitchFamily="34" charset="0"/>
              </a:rPr>
              <a:t>€</a:t>
            </a: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);</a:t>
            </a:r>
          </a:p>
          <a:p>
            <a:pPr marL="609600" indent="-609600" algn="l" defTabSz="706438">
              <a:lnSpc>
                <a:spcPct val="80000"/>
              </a:lnSpc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800" b="1">
              <a:solidFill>
                <a:schemeClr val="hlink"/>
              </a:solidFill>
              <a:latin typeface="Gill Sans MT" pitchFamily="34" charset="0"/>
            </a:endParaRPr>
          </a:p>
          <a:p>
            <a:pPr marL="609600" indent="-609600" algn="l" defTabSz="706438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- Cross-border</a:t>
            </a:r>
            <a:r>
              <a:rPr lang="en-US" sz="3200" b="1">
                <a:solidFill>
                  <a:schemeClr val="hlink"/>
                </a:solidFill>
                <a:latin typeface="Gill Sans MT" pitchFamily="34" charset="0"/>
              </a:rPr>
              <a:t> </a:t>
            </a: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costs higher than</a:t>
            </a:r>
          </a:p>
          <a:p>
            <a:pPr marL="609600" indent="-609600" algn="l" defTabSz="706438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   domestic ones (19.5 to  35.0 </a:t>
            </a:r>
            <a:r>
              <a:rPr lang="en-GB" sz="1800" b="1">
                <a:solidFill>
                  <a:schemeClr val="hlink"/>
                </a:solidFill>
                <a:latin typeface="Gill Sans MT" pitchFamily="34" charset="0"/>
              </a:rPr>
              <a:t>€).</a:t>
            </a:r>
            <a:endParaRPr lang="en-US" sz="1800" b="1">
              <a:solidFill>
                <a:schemeClr val="hlink"/>
              </a:solidFill>
              <a:latin typeface="Gill Sans MT" pitchFamily="34" charset="0"/>
            </a:endParaRPr>
          </a:p>
          <a:p>
            <a:pPr marL="609600" indent="-609600" algn="l" defTabSz="706438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800" b="1">
                <a:solidFill>
                  <a:schemeClr val="hlink"/>
                </a:solidFill>
                <a:latin typeface="Gill Sans MT" pitchFamily="34" charset="0"/>
              </a:rPr>
              <a:t>	</a:t>
            </a:r>
            <a:endParaRPr lang="en-GB" sz="1800" b="1">
              <a:solidFill>
                <a:schemeClr val="hlink"/>
              </a:solidFill>
              <a:latin typeface="Gill Sans MT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2138" y="6167438"/>
            <a:ext cx="573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Gill Sans MT" pitchFamily="34" charset="0"/>
              </a:rPr>
              <a:t>Source: Oxera, LSE, CEPS</a:t>
            </a:r>
            <a:r>
              <a:rPr lang="en-US" sz="1800">
                <a:solidFill>
                  <a:schemeClr val="accent2"/>
                </a:solidFill>
                <a:latin typeface="Arial Black" pitchFamily="34" charset="0"/>
              </a:rPr>
              <a:t> </a:t>
            </a:r>
            <a:endParaRPr lang="en-GB" sz="180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2060"/>
                </a:solidFill>
              </a:rPr>
              <a:t>Integration models in Europe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11425" y="2776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6868" name="AutoShape 4"/>
          <p:cNvSpPr>
            <a:spLocks/>
          </p:cNvSpPr>
          <p:nvPr/>
        </p:nvSpPr>
        <p:spPr bwMode="auto">
          <a:xfrm rot="5400000">
            <a:off x="2766219" y="1778794"/>
            <a:ext cx="300037" cy="5184775"/>
          </a:xfrm>
          <a:prstGeom prst="rightBrace">
            <a:avLst>
              <a:gd name="adj1" fmla="val 144004"/>
              <a:gd name="adj2" fmla="val 50000"/>
            </a:avLst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323850" y="3573463"/>
            <a:ext cx="2520950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CBISSO (IE)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908175" y="4797425"/>
            <a:ext cx="1800225" cy="935038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Euroclear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23850" y="2344738"/>
            <a:ext cx="2546350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Euroclear (ICSD) 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2987675" y="2302669"/>
            <a:ext cx="2449512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CIK (BE)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23850" y="2924175"/>
            <a:ext cx="2546350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Euroclear (FR)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2987675" y="2924175"/>
            <a:ext cx="2520950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nl-NL" b="1" noProof="1">
                <a:latin typeface="Gill Sans MT" pitchFamily="34" charset="0"/>
              </a:rPr>
              <a:t>Euroclear (NL)</a:t>
            </a:r>
            <a:endParaRPr lang="nl-NL" b="1" noProof="1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2989263" y="3548063"/>
            <a:ext cx="2519362" cy="457200"/>
          </a:xfrm>
          <a:prstGeom prst="cube">
            <a:avLst>
              <a:gd name="adj" fmla="val 24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latin typeface="Gill Sans MT" pitchFamily="34" charset="0"/>
              </a:rPr>
              <a:t>Crest (UK)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2888" y="1639888"/>
            <a:ext cx="333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b="1">
                <a:latin typeface="Gill Sans MT" pitchFamily="34" charset="0"/>
              </a:rPr>
              <a:t>Horizontal integration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483225" y="3209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>
              <a:solidFill>
                <a:srgbClr val="FFCC00"/>
              </a:solidFill>
              <a:latin typeface="Gill Sans MT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635625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>
              <a:solidFill>
                <a:srgbClr val="FFCC00"/>
              </a:solidFill>
              <a:latin typeface="Gill Sans MT" pitchFamily="34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1260000">
            <a:off x="6538913" y="4502150"/>
            <a:ext cx="80962" cy="374650"/>
          </a:xfrm>
          <a:prstGeom prst="downArrow">
            <a:avLst>
              <a:gd name="adj1" fmla="val 50000"/>
              <a:gd name="adj2" fmla="val 2623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GB" sz="1800" b="1">
              <a:latin typeface="Gill Sans MT" pitchFamily="34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1560000">
            <a:off x="6538913" y="3133725"/>
            <a:ext cx="80962" cy="392113"/>
          </a:xfrm>
          <a:prstGeom prst="downArrow">
            <a:avLst>
              <a:gd name="adj1" fmla="val 50000"/>
              <a:gd name="adj2" fmla="val 2745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5888038" y="4865688"/>
            <a:ext cx="2695575" cy="866775"/>
          </a:xfrm>
          <a:prstGeom prst="cube">
            <a:avLst>
              <a:gd name="adj" fmla="val 24801"/>
            </a:avLst>
          </a:prstGeom>
          <a:solidFill>
            <a:schemeClr val="tx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solidFill>
                  <a:schemeClr val="accent1"/>
                </a:solidFill>
                <a:latin typeface="Gill Sans MT" pitchFamily="34" charset="0"/>
              </a:rPr>
              <a:t>Clearstream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5888038" y="3568700"/>
            <a:ext cx="2695575" cy="936625"/>
          </a:xfrm>
          <a:prstGeom prst="cube">
            <a:avLst>
              <a:gd name="adj" fmla="val 24801"/>
            </a:avLst>
          </a:prstGeom>
          <a:solidFill>
            <a:schemeClr val="tx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solidFill>
                  <a:schemeClr val="accent1"/>
                </a:solidFill>
                <a:latin typeface="Gill Sans MT" pitchFamily="34" charset="0"/>
              </a:rPr>
              <a:t>Eurex</a:t>
            </a:r>
            <a:br>
              <a:rPr lang="en-US" b="1">
                <a:solidFill>
                  <a:schemeClr val="accent1"/>
                </a:solidFill>
                <a:latin typeface="Gill Sans MT" pitchFamily="34" charset="0"/>
              </a:rPr>
            </a:br>
            <a:r>
              <a:rPr lang="en-US" b="1">
                <a:solidFill>
                  <a:schemeClr val="accent1"/>
                </a:solidFill>
                <a:latin typeface="Gill Sans MT" pitchFamily="34" charset="0"/>
              </a:rPr>
              <a:t> Clearing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5888038" y="2339975"/>
            <a:ext cx="2695575" cy="839788"/>
          </a:xfrm>
          <a:prstGeom prst="cube">
            <a:avLst>
              <a:gd name="adj" fmla="val 24801"/>
            </a:avLst>
          </a:prstGeom>
          <a:solidFill>
            <a:schemeClr val="tx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b="1">
                <a:solidFill>
                  <a:schemeClr val="accent1"/>
                </a:solidFill>
                <a:latin typeface="Gill Sans MT" pitchFamily="34" charset="0"/>
              </a:rPr>
              <a:t>Deutsche</a:t>
            </a:r>
          </a:p>
          <a:p>
            <a:pPr defTabSz="762000"/>
            <a:r>
              <a:rPr lang="en-US" b="1">
                <a:solidFill>
                  <a:schemeClr val="accent1"/>
                </a:solidFill>
                <a:latin typeface="Gill Sans MT" pitchFamily="34" charset="0"/>
              </a:rPr>
              <a:t>Börse</a:t>
            </a:r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5580063" y="1660525"/>
            <a:ext cx="31480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b="1">
                <a:solidFill>
                  <a:schemeClr val="tx2"/>
                </a:solidFill>
                <a:latin typeface="Gill Sans MT" pitchFamily="34" charset="0"/>
              </a:rPr>
              <a:t>Vertical integration</a:t>
            </a:r>
            <a:endParaRPr lang="en-GB" b="1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6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/>
      <p:bldP spid="36877" grpId="0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7338"/>
            <a:ext cx="7718425" cy="635000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Infrastructures</a:t>
            </a:r>
            <a:r>
              <a:rPr lang="nl-NL" dirty="0" smtClean="0">
                <a:solidFill>
                  <a:srgbClr val="002060"/>
                </a:solidFill>
              </a:rPr>
              <a:t> EU</a:t>
            </a:r>
          </a:p>
        </p:txBody>
      </p:sp>
      <p:pic>
        <p:nvPicPr>
          <p:cNvPr id="17411" name="Picture 3" descr="fla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836738"/>
            <a:ext cx="2014538" cy="1300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396875" y="968375"/>
            <a:ext cx="6515100" cy="5715000"/>
            <a:chOff x="1478" y="3225"/>
            <a:chExt cx="8208" cy="7200"/>
          </a:xfrm>
        </p:grpSpPr>
        <p:sp>
          <p:nvSpPr>
            <p:cNvPr id="17413" name="AutoShape 5"/>
            <p:cNvSpPr>
              <a:spLocks noChangeAspect="1" noChangeArrowheads="1"/>
            </p:cNvSpPr>
            <p:nvPr/>
          </p:nvSpPr>
          <p:spPr bwMode="auto">
            <a:xfrm>
              <a:off x="1478" y="3225"/>
              <a:ext cx="8208" cy="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478" y="5817"/>
              <a:ext cx="8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nl-NL" sz="900"/>
                <a:t>Clearing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478" y="9273"/>
              <a:ext cx="10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nl-NL" sz="900"/>
                <a:t>Settlement cash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630" y="3513"/>
              <a:ext cx="144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NL" sz="700"/>
                <a:t>Euronext</a:t>
              </a:r>
            </a:p>
            <a:p>
              <a:pPr eaLnBrk="1" hangingPunct="1"/>
              <a:endParaRPr lang="nl-NL" sz="700"/>
            </a:p>
            <a:p>
              <a:pPr eaLnBrk="1" hangingPunct="1"/>
              <a:r>
                <a:rPr lang="nl-NL" sz="700"/>
                <a:t>Amsterdam + Brussels + Lisbon + Paris</a:t>
              </a:r>
              <a:endParaRPr lang="nl-NL" sz="1800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6374" y="3513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Luxembourg Stock Ex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change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7094" y="3513"/>
              <a:ext cx="81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Oslo Bors OM Nasdaq HEX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8966" y="3513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>
                <a:solidFill>
                  <a:schemeClr val="hlink"/>
                </a:solidFill>
              </a:endParaRP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GPW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478" y="3785"/>
              <a:ext cx="72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nl-NL" sz="900"/>
                <a:t>Trading</a:t>
              </a: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486" y="5241"/>
              <a:ext cx="2304" cy="12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2630" y="5529"/>
              <a:ext cx="144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Clearnet SA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4214" y="5529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LCH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206" y="5241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nl-NL" sz="700"/>
                <a:t>LCH.Clearnet Group ltd</a:t>
              </a:r>
              <a:endParaRPr lang="nl-NL" sz="18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2486" y="3369"/>
              <a:ext cx="1584" cy="12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630" y="3513"/>
              <a:ext cx="144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Euronext</a:t>
              </a:r>
            </a:p>
            <a:p>
              <a:pPr eaLnBrk="1" hangingPunct="1"/>
              <a:endParaRPr lang="nl-NL" sz="700">
                <a:solidFill>
                  <a:schemeClr val="hlink"/>
                </a:solidFill>
              </a:endParaRP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Amsterdam + Brussels + Lisbon + Paris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2486" y="7113"/>
              <a:ext cx="2304" cy="15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486" y="7257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Euro</a:t>
              </a:r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clear Neder</a:t>
              </a:r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land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062" y="7257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Euro</a:t>
              </a:r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clear  België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638" y="7257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Euro</a:t>
              </a:r>
            </a:p>
            <a:p>
              <a:pPr eaLnBrk="1" hangingPunct="1"/>
              <a:r>
                <a:rPr lang="nl-NL" sz="800">
                  <a:solidFill>
                    <a:schemeClr val="hlink"/>
                  </a:solidFill>
                </a:rPr>
                <a:t>clear France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4214" y="7257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Crest Co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4358" y="9129"/>
              <a:ext cx="62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BOE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3638" y="9129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BdF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3062" y="9129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NBB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486" y="9129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DNB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4214" y="3369"/>
              <a:ext cx="1296" cy="12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5010" y="4631"/>
              <a:ext cx="500" cy="40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4214" y="3513"/>
              <a:ext cx="62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London Stock Exchange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4934" y="3513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Borsa Italia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na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934" y="55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>
                <a:solidFill>
                  <a:schemeClr val="hlink"/>
                </a:solidFill>
              </a:endParaRP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CC&amp;G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4934" y="7257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Monte Titoli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5078" y="91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Banca d´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Italia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5654" y="3369"/>
              <a:ext cx="576" cy="53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>
              <a:off x="5654" y="3513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Deut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sche Borse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5654" y="55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Eurex Clea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ring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6" name="Text Box 38"/>
            <p:cNvSpPr txBox="1">
              <a:spLocks noChangeArrowheads="1"/>
            </p:cNvSpPr>
            <p:nvPr/>
          </p:nvSpPr>
          <p:spPr bwMode="auto">
            <a:xfrm>
              <a:off x="5654" y="91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Bundesbank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6230" y="7113"/>
              <a:ext cx="720" cy="15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6230" y="7257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Clearstream</a:t>
              </a:r>
              <a:r>
                <a:rPr lang="nl-NL" sz="700"/>
                <a:t> </a:t>
              </a:r>
              <a:r>
                <a:rPr lang="nl-NL" sz="700">
                  <a:solidFill>
                    <a:schemeClr val="hlink"/>
                  </a:solidFill>
                </a:rPr>
                <a:t>BL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5654" y="7257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Clearstream BF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6230" y="91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BCL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6950" y="9129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Nordic central banks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6950" y="7257"/>
              <a:ext cx="28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VPS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7238" y="7257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Nordic CSD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8246" y="9129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Banca d´ Espana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8246" y="3369"/>
              <a:ext cx="576" cy="532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56" name="Text Box 48"/>
            <p:cNvSpPr txBox="1">
              <a:spLocks noChangeArrowheads="1"/>
            </p:cNvSpPr>
            <p:nvPr/>
          </p:nvSpPr>
          <p:spPr bwMode="auto">
            <a:xfrm>
              <a:off x="8246" y="7257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Iber</a:t>
              </a:r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clear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7" name="Text Box 49"/>
            <p:cNvSpPr txBox="1">
              <a:spLocks noChangeArrowheads="1"/>
            </p:cNvSpPr>
            <p:nvPr/>
          </p:nvSpPr>
          <p:spPr bwMode="auto">
            <a:xfrm>
              <a:off x="8246" y="3513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Bolsa y Merc. Esp.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58" name="Text Box 50"/>
            <p:cNvSpPr txBox="1">
              <a:spLocks noChangeArrowheads="1"/>
            </p:cNvSpPr>
            <p:nvPr/>
          </p:nvSpPr>
          <p:spPr bwMode="auto">
            <a:xfrm>
              <a:off x="7814" y="7257"/>
              <a:ext cx="28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algn="l" eaLnBrk="1" hangingPunct="1"/>
              <a:endParaRPr lang="nl-NL" sz="1800"/>
            </a:p>
          </p:txBody>
        </p:sp>
        <p:sp>
          <p:nvSpPr>
            <p:cNvPr id="17459" name="Text Box 51"/>
            <p:cNvSpPr txBox="1">
              <a:spLocks noChangeArrowheads="1"/>
            </p:cNvSpPr>
            <p:nvPr/>
          </p:nvSpPr>
          <p:spPr bwMode="auto">
            <a:xfrm>
              <a:off x="8966" y="7257"/>
              <a:ext cx="28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KDPW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60" name="Text Box 52"/>
            <p:cNvSpPr txBox="1">
              <a:spLocks noChangeArrowheads="1"/>
            </p:cNvSpPr>
            <p:nvPr/>
          </p:nvSpPr>
          <p:spPr bwMode="auto">
            <a:xfrm>
              <a:off x="9398" y="7257"/>
              <a:ext cx="288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CRBS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61" name="Text Box 53"/>
            <p:cNvSpPr txBox="1">
              <a:spLocks noChangeArrowheads="1"/>
            </p:cNvSpPr>
            <p:nvPr/>
          </p:nvSpPr>
          <p:spPr bwMode="auto">
            <a:xfrm>
              <a:off x="8822" y="9129"/>
              <a:ext cx="72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sz="700"/>
            </a:p>
            <a:p>
              <a:pPr eaLnBrk="1" hangingPunct="1"/>
              <a:r>
                <a:rPr lang="nl-NL" sz="700">
                  <a:solidFill>
                    <a:schemeClr val="hlink"/>
                  </a:solidFill>
                </a:rPr>
                <a:t>Bk of Poland</a:t>
              </a:r>
              <a:endParaRPr lang="nl-NL" sz="1800">
                <a:solidFill>
                  <a:schemeClr val="hlink"/>
                </a:solidFill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2486" y="9849"/>
              <a:ext cx="7056" cy="2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463" name="Text Box 55"/>
            <p:cNvSpPr txBox="1">
              <a:spLocks noChangeArrowheads="1"/>
            </p:cNvSpPr>
            <p:nvPr/>
          </p:nvSpPr>
          <p:spPr bwMode="auto">
            <a:xfrm>
              <a:off x="5222" y="9849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NL" sz="700"/>
                <a:t>TARGET2</a:t>
              </a:r>
              <a:endParaRPr lang="nl-NL" sz="1800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3206" y="4377"/>
              <a:ext cx="0" cy="11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>
              <a:off x="4646" y="4377"/>
              <a:ext cx="1" cy="11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5222" y="4377"/>
              <a:ext cx="1" cy="11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5942" y="4377"/>
              <a:ext cx="1" cy="11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4502" y="6393"/>
              <a:ext cx="0" cy="86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5222" y="6393"/>
              <a:ext cx="0" cy="86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5942" y="6393"/>
              <a:ext cx="0" cy="86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>
              <a:off x="2774" y="6969"/>
              <a:ext cx="0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3926" y="6969"/>
              <a:ext cx="1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>
              <a:off x="3350" y="6969"/>
              <a:ext cx="1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2774" y="6969"/>
              <a:ext cx="115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3206" y="6393"/>
              <a:ext cx="0" cy="57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>
              <a:off x="2774" y="8121"/>
              <a:ext cx="0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>
              <a:off x="5366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>
              <a:off x="3350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>
              <a:off x="3926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>
              <a:off x="4502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>
              <a:off x="9110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2" name="Line 74"/>
            <p:cNvSpPr>
              <a:spLocks noChangeShapeType="1"/>
            </p:cNvSpPr>
            <p:nvPr/>
          </p:nvSpPr>
          <p:spPr bwMode="auto">
            <a:xfrm>
              <a:off x="8534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3" name="Line 75"/>
            <p:cNvSpPr>
              <a:spLocks noChangeShapeType="1"/>
            </p:cNvSpPr>
            <p:nvPr/>
          </p:nvSpPr>
          <p:spPr bwMode="auto">
            <a:xfrm>
              <a:off x="9542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>
              <a:off x="7526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>
              <a:off x="7094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>
              <a:off x="6518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>
              <a:off x="5942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>
              <a:off x="6518" y="4377"/>
              <a:ext cx="0" cy="288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>
              <a:off x="7526" y="4377"/>
              <a:ext cx="1" cy="259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>
              <a:off x="8534" y="4377"/>
              <a:ext cx="1" cy="288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>
              <a:off x="9110" y="4377"/>
              <a:ext cx="1" cy="288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>
              <a:off x="7094" y="6969"/>
              <a:ext cx="0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>
              <a:off x="7670" y="6969"/>
              <a:ext cx="1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>
              <a:off x="7382" y="6969"/>
              <a:ext cx="1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>
              <a:off x="7958" y="6969"/>
              <a:ext cx="1" cy="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7958" y="8121"/>
              <a:ext cx="1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7094" y="6969"/>
              <a:ext cx="86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498" name="Text Box 90"/>
            <p:cNvSpPr txBox="1">
              <a:spLocks noChangeArrowheads="1"/>
            </p:cNvSpPr>
            <p:nvPr/>
          </p:nvSpPr>
          <p:spPr bwMode="auto">
            <a:xfrm>
              <a:off x="1478" y="7401"/>
              <a:ext cx="10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nl-NL" sz="900"/>
                <a:t>Settlement securities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3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rgbClr val="002060"/>
                </a:solidFill>
              </a:rPr>
              <a:t>Where</a:t>
            </a:r>
            <a:r>
              <a:rPr lang="nl-NL" dirty="0" smtClean="0">
                <a:solidFill>
                  <a:srgbClr val="002060"/>
                </a:solidFill>
              </a:rPr>
              <a:t> do we stand?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7363"/>
            <a:ext cx="7718425" cy="47672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Negative: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Fragmentation and complexity remains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No European passport, so a regulatory mess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3600" b="1" dirty="0" smtClean="0">
                <a:solidFill>
                  <a:schemeClr val="accent2"/>
                </a:solidFill>
              </a:rPr>
              <a:t>Positive: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+ Increased competition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+ Breaking down monopolies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+ Significant reduction in tariffs (in the Netherlands clearing cost went from 0.65 eurocent to 0.05 eurocent per trade)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7338"/>
            <a:ext cx="8085137" cy="908050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Consequences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for</a:t>
            </a:r>
            <a:r>
              <a:rPr lang="nl-NL" dirty="0" smtClean="0">
                <a:solidFill>
                  <a:srgbClr val="002060"/>
                </a:solidFill>
              </a:rPr>
              <a:t> Central Banks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Services in Central Bank Money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Cash settlement also for MTF’s and new CCP’s – national silo´s disappear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Collateral Management for new CCP’s</a:t>
            </a:r>
          </a:p>
          <a:p>
            <a:pPr lvl="1">
              <a:lnSpc>
                <a:spcPct val="8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Oversight- monitor stability risks: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New CCP’s and their settlement agents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Increased complexity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Interoperability</a:t>
            </a:r>
          </a:p>
          <a:p>
            <a:pPr lvl="2">
              <a:lnSpc>
                <a:spcPct val="8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Rely on foreign regulators, supervisors and overseers (</a:t>
            </a:r>
            <a:r>
              <a:rPr lang="en-GB" sz="2400" dirty="0" err="1" smtClean="0">
                <a:solidFill>
                  <a:schemeClr val="tx1"/>
                </a:solidFill>
              </a:rPr>
              <a:t>MiFID</a:t>
            </a:r>
            <a:r>
              <a:rPr lang="en-GB" sz="2400" dirty="0" smtClean="0">
                <a:solidFill>
                  <a:schemeClr val="tx1"/>
                </a:solidFill>
              </a:rPr>
              <a:t> art 34 and 46)</a:t>
            </a:r>
          </a:p>
        </p:txBody>
      </p:sp>
    </p:spTree>
    <p:extLst>
      <p:ext uri="{BB962C8B-B14F-4D97-AF65-F5344CB8AC3E}">
        <p14:creationId xmlns:p14="http://schemas.microsoft.com/office/powerpoint/2010/main" val="4179220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nl-NL" dirty="0" err="1" smtClean="0"/>
              <a:t>Collateral</a:t>
            </a:r>
            <a:r>
              <a:rPr lang="nl-NL" dirty="0" smtClean="0"/>
              <a:t> </a:t>
            </a:r>
            <a:r>
              <a:rPr lang="nl-NL" dirty="0" err="1" smtClean="0"/>
              <a:t>techniques</a:t>
            </a:r>
            <a:r>
              <a:rPr lang="nl-NL" dirty="0" smtClean="0">
                <a:latin typeface="Arial" pitchFamily="34" charset="0"/>
              </a:rPr>
              <a:t>:</a:t>
            </a:r>
            <a:r>
              <a:rPr lang="nl-NL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Repo</a:t>
            </a:r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nl-NL" dirty="0" err="1">
                <a:solidFill>
                  <a:srgbClr val="00B0F0"/>
                </a:solidFill>
                <a:latin typeface="Arial" pitchFamily="34" charset="0"/>
              </a:rPr>
              <a:t>Pledge</a:t>
            </a:r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nl-NL" dirty="0" err="1">
                <a:solidFill>
                  <a:srgbClr val="FF0000"/>
                </a:solidFill>
                <a:latin typeface="Arial" pitchFamily="34" charset="0"/>
              </a:rPr>
              <a:t>Earmarking</a:t>
            </a:r>
            <a:r>
              <a:rPr lang="nl-NL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nl-NL" dirty="0" err="1">
                <a:latin typeface="Arial" pitchFamily="34" charset="0"/>
              </a:rPr>
              <a:t>and</a:t>
            </a:r>
            <a:r>
              <a:rPr lang="nl-NL" dirty="0">
                <a:latin typeface="Arial" pitchFamily="34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Pooling</a:t>
            </a:r>
            <a:br>
              <a:rPr lang="nl-NL" dirty="0">
                <a:solidFill>
                  <a:schemeClr val="accent2"/>
                </a:solidFill>
                <a:latin typeface="Arial" pitchFamily="34" charset="0"/>
              </a:rPr>
            </a:b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Repo</a:t>
            </a:r>
            <a:r>
              <a:rPr lang="nl-NL" dirty="0" smtClean="0">
                <a:solidFill>
                  <a:srgbClr val="00B050"/>
                </a:solidFill>
                <a:latin typeface="Arial" pitchFamily="34" charset="0"/>
              </a:rPr>
              <a:t>:</a:t>
            </a:r>
          </a:p>
          <a:p>
            <a:endParaRPr lang="nl-NL" dirty="0">
              <a:solidFill>
                <a:srgbClr val="00B050"/>
              </a:solidFill>
              <a:latin typeface="Arial" pitchFamily="34" charset="0"/>
            </a:endParaRPr>
          </a:p>
          <a:p>
            <a:r>
              <a:rPr lang="nl-NL" dirty="0" err="1" smtClean="0">
                <a:solidFill>
                  <a:srgbClr val="3399FF"/>
                </a:solidFill>
                <a:latin typeface="Arial" pitchFamily="34" charset="0"/>
              </a:rPr>
              <a:t>Pledge</a:t>
            </a:r>
            <a:r>
              <a:rPr lang="nl-NL" dirty="0" smtClean="0">
                <a:solidFill>
                  <a:srgbClr val="3399FF"/>
                </a:solidFill>
                <a:latin typeface="Arial" pitchFamily="34" charset="0"/>
              </a:rPr>
              <a:t>:</a:t>
            </a:r>
          </a:p>
          <a:p>
            <a:endParaRPr lang="nl-NL" dirty="0">
              <a:solidFill>
                <a:srgbClr val="3399FF"/>
              </a:solidFill>
              <a:latin typeface="Arial" pitchFamily="34" charset="0"/>
            </a:endParaRPr>
          </a:p>
          <a:p>
            <a:r>
              <a:rPr lang="nl-NL" dirty="0" err="1" smtClean="0">
                <a:solidFill>
                  <a:srgbClr val="FF0000"/>
                </a:solidFill>
                <a:latin typeface="Arial" pitchFamily="34" charset="0"/>
              </a:rPr>
              <a:t>Earmarking</a:t>
            </a:r>
            <a:endParaRPr lang="nl-NL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nl-NL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Pooling: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buy</a:t>
            </a:r>
            <a:r>
              <a:rPr lang="nl-NL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and</a:t>
            </a:r>
            <a:r>
              <a:rPr lang="nl-NL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sell</a:t>
            </a:r>
            <a:r>
              <a:rPr lang="nl-NL" dirty="0">
                <a:solidFill>
                  <a:srgbClr val="00B050"/>
                </a:solidFill>
                <a:latin typeface="Arial" pitchFamily="34" charset="0"/>
              </a:rPr>
              <a:t> back </a:t>
            </a:r>
            <a:r>
              <a:rPr lang="nl-NL" dirty="0" err="1" smtClean="0">
                <a:solidFill>
                  <a:srgbClr val="00B050"/>
                </a:solidFill>
                <a:latin typeface="Arial" pitchFamily="34" charset="0"/>
              </a:rPr>
              <a:t>operation</a:t>
            </a:r>
            <a:r>
              <a:rPr lang="nl-NL" dirty="0" smtClean="0">
                <a:solidFill>
                  <a:srgbClr val="00B050"/>
                </a:solidFill>
                <a:latin typeface="Arial" pitchFamily="34" charset="0"/>
              </a:rPr>
              <a:t> (</a:t>
            </a:r>
            <a:r>
              <a:rPr lang="nl-NL" dirty="0" err="1" smtClean="0">
                <a:solidFill>
                  <a:srgbClr val="00B050"/>
                </a:solidFill>
                <a:latin typeface="Arial" pitchFamily="34" charset="0"/>
              </a:rPr>
              <a:t>legal</a:t>
            </a:r>
            <a:r>
              <a:rPr lang="nl-NL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nl-NL" dirty="0" err="1" smtClean="0">
                <a:solidFill>
                  <a:srgbClr val="00B050"/>
                </a:solidFill>
                <a:latin typeface="Arial" pitchFamily="34" charset="0"/>
              </a:rPr>
              <a:t>transferof</a:t>
            </a:r>
            <a:r>
              <a:rPr lang="nl-NL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00B050"/>
                </a:solidFill>
                <a:latin typeface="Arial" pitchFamily="34" charset="0"/>
              </a:rPr>
              <a:t>title</a:t>
            </a:r>
            <a:r>
              <a:rPr lang="nl-NL" dirty="0">
                <a:solidFill>
                  <a:srgbClr val="00B050"/>
                </a:solidFill>
                <a:latin typeface="Arial" pitchFamily="34" charset="0"/>
              </a:rPr>
              <a:t>)</a:t>
            </a:r>
          </a:p>
          <a:p>
            <a:r>
              <a:rPr lang="nl-NL" dirty="0">
                <a:solidFill>
                  <a:srgbClr val="3399FF"/>
                </a:solidFill>
                <a:latin typeface="Arial" pitchFamily="34" charset="0"/>
              </a:rPr>
              <a:t>transfer of </a:t>
            </a:r>
            <a:r>
              <a:rPr lang="nl-NL" dirty="0" err="1">
                <a:solidFill>
                  <a:srgbClr val="3399FF"/>
                </a:solidFill>
                <a:latin typeface="Arial" pitchFamily="34" charset="0"/>
              </a:rPr>
              <a:t>securities</a:t>
            </a:r>
            <a:r>
              <a:rPr lang="nl-NL" dirty="0">
                <a:solidFill>
                  <a:srgbClr val="3399FF"/>
                </a:solidFill>
                <a:latin typeface="Arial" pitchFamily="34" charset="0"/>
              </a:rPr>
              <a:t> or </a:t>
            </a:r>
            <a:r>
              <a:rPr lang="nl-NL" dirty="0" err="1" smtClean="0">
                <a:solidFill>
                  <a:srgbClr val="3399FF"/>
                </a:solidFill>
                <a:latin typeface="Arial" pitchFamily="34" charset="0"/>
              </a:rPr>
              <a:t>loans</a:t>
            </a:r>
            <a:r>
              <a:rPr lang="nl-NL" dirty="0" smtClean="0">
                <a:solidFill>
                  <a:srgbClr val="3399FF"/>
                </a:solidFill>
                <a:latin typeface="Arial" pitchFamily="34" charset="0"/>
              </a:rPr>
              <a:t> (</a:t>
            </a:r>
            <a:r>
              <a:rPr lang="nl-NL" dirty="0" err="1">
                <a:solidFill>
                  <a:srgbClr val="3399FF"/>
                </a:solidFill>
                <a:latin typeface="Arial" pitchFamily="34" charset="0"/>
              </a:rPr>
              <a:t>economic</a:t>
            </a:r>
            <a:r>
              <a:rPr lang="nl-NL" dirty="0">
                <a:solidFill>
                  <a:srgbClr val="3399FF"/>
                </a:solidFill>
                <a:latin typeface="Arial" pitchFamily="34" charset="0"/>
              </a:rPr>
              <a:t> transfer</a:t>
            </a:r>
            <a:r>
              <a:rPr lang="nl-NL" dirty="0" smtClean="0">
                <a:solidFill>
                  <a:srgbClr val="3399FF"/>
                </a:solidFill>
                <a:latin typeface="Arial" pitchFamily="34" charset="0"/>
              </a:rPr>
              <a:t>)</a:t>
            </a:r>
          </a:p>
          <a:p>
            <a:r>
              <a:rPr lang="nl-NL" dirty="0" err="1" smtClean="0">
                <a:solidFill>
                  <a:srgbClr val="FF0000"/>
                </a:solidFill>
                <a:latin typeface="Arial" pitchFamily="34" charset="0"/>
              </a:rPr>
              <a:t>collateral</a:t>
            </a:r>
            <a:r>
              <a:rPr lang="nl-NL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Arial" pitchFamily="34" charset="0"/>
              </a:rPr>
              <a:t>marked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Arial" pitchFamily="34" charset="0"/>
              </a:rPr>
              <a:t>for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</a:rPr>
              <a:t> a </a:t>
            </a:r>
            <a:r>
              <a:rPr lang="nl-NL" dirty="0" err="1">
                <a:solidFill>
                  <a:srgbClr val="FF0000"/>
                </a:solidFill>
                <a:latin typeface="Arial" pitchFamily="34" charset="0"/>
              </a:rPr>
              <a:t>specific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</a:rPr>
              <a:t> credit </a:t>
            </a:r>
            <a:r>
              <a:rPr lang="nl-NL" dirty="0" err="1" smtClean="0">
                <a:solidFill>
                  <a:srgbClr val="FF0000"/>
                </a:solidFill>
                <a:latin typeface="Arial" pitchFamily="34" charset="0"/>
              </a:rPr>
              <a:t>operation</a:t>
            </a:r>
            <a:endParaRPr lang="nl-NL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nl-NL" dirty="0" err="1" smtClean="0">
                <a:solidFill>
                  <a:schemeClr val="accent2"/>
                </a:solidFill>
                <a:latin typeface="Arial" pitchFamily="34" charset="0"/>
              </a:rPr>
              <a:t>collateral</a:t>
            </a:r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nl-NL" dirty="0" err="1">
                <a:solidFill>
                  <a:schemeClr val="accent2"/>
                </a:solidFill>
                <a:latin typeface="Arial" pitchFamily="34" charset="0"/>
              </a:rPr>
              <a:t>deposited</a:t>
            </a:r>
            <a:r>
              <a:rPr lang="nl-NL" dirty="0">
                <a:solidFill>
                  <a:schemeClr val="accent2"/>
                </a:solidFill>
                <a:latin typeface="Arial" pitchFamily="34" charset="0"/>
              </a:rPr>
              <a:t> in a </a:t>
            </a:r>
            <a:r>
              <a:rPr lang="nl-NL" dirty="0" smtClean="0">
                <a:solidFill>
                  <a:schemeClr val="accent2"/>
                </a:solidFill>
                <a:latin typeface="Arial" pitchFamily="34" charset="0"/>
              </a:rPr>
              <a:t>pool (</a:t>
            </a:r>
            <a:r>
              <a:rPr lang="nl-NL" dirty="0" err="1" smtClean="0">
                <a:solidFill>
                  <a:schemeClr val="accent2"/>
                </a:solidFill>
                <a:latin typeface="Arial" pitchFamily="34" charset="0"/>
              </a:rPr>
              <a:t>several</a:t>
            </a:r>
            <a:r>
              <a:rPr lang="nl-NL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nl-NL" dirty="0" err="1" smtClean="0">
                <a:solidFill>
                  <a:schemeClr val="accent2"/>
                </a:solidFill>
                <a:latin typeface="Arial" pitchFamily="34" charset="0"/>
              </a:rPr>
              <a:t>uses</a:t>
            </a:r>
            <a:r>
              <a:rPr lang="nl-NL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9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rgbClr val="002060"/>
                </a:solidFill>
              </a:rPr>
              <a:t>Settlement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models</a:t>
            </a:r>
            <a:endParaRPr lang="nl-NL" dirty="0" smtClean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nl-NL" sz="3600" dirty="0" err="1" smtClean="0">
                <a:solidFill>
                  <a:schemeClr val="tx2"/>
                </a:solidFill>
              </a:rPr>
              <a:t>Interfaced</a:t>
            </a:r>
            <a:r>
              <a:rPr lang="nl-NL" sz="3600" dirty="0" smtClean="0">
                <a:solidFill>
                  <a:schemeClr val="tx2"/>
                </a:solidFill>
              </a:rPr>
              <a:t> </a:t>
            </a:r>
            <a:r>
              <a:rPr lang="nl-NL" sz="3600" dirty="0" err="1" smtClean="0">
                <a:solidFill>
                  <a:schemeClr val="tx2"/>
                </a:solidFill>
              </a:rPr>
              <a:t>settlement</a:t>
            </a:r>
            <a:r>
              <a:rPr lang="nl-NL" sz="3600" dirty="0" smtClean="0">
                <a:solidFill>
                  <a:schemeClr val="tx2"/>
                </a:solidFill>
              </a:rPr>
              <a:t> model</a:t>
            </a:r>
          </a:p>
          <a:p>
            <a:pPr>
              <a:defRPr/>
            </a:pPr>
            <a:endParaRPr lang="nl-NL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nl-NL" dirty="0" smtClean="0">
                <a:solidFill>
                  <a:schemeClr val="tx2"/>
                </a:solidFill>
              </a:rPr>
              <a:t>Transaction are </a:t>
            </a:r>
            <a:r>
              <a:rPr lang="nl-NL" dirty="0" err="1" smtClean="0">
                <a:solidFill>
                  <a:schemeClr val="tx2"/>
                </a:solidFill>
              </a:rPr>
              <a:t>settled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using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an</a:t>
            </a:r>
            <a:r>
              <a:rPr lang="nl-NL" dirty="0" smtClean="0">
                <a:solidFill>
                  <a:schemeClr val="tx2"/>
                </a:solidFill>
              </a:rPr>
              <a:t> interface </a:t>
            </a:r>
            <a:r>
              <a:rPr lang="nl-NL" dirty="0" err="1" smtClean="0">
                <a:solidFill>
                  <a:schemeClr val="tx2"/>
                </a:solidFill>
              </a:rPr>
              <a:t>between</a:t>
            </a:r>
            <a:r>
              <a:rPr lang="nl-NL" dirty="0" smtClean="0">
                <a:solidFill>
                  <a:schemeClr val="tx2"/>
                </a:solidFill>
              </a:rPr>
              <a:t> the </a:t>
            </a:r>
            <a:r>
              <a:rPr lang="nl-NL" dirty="0" err="1" smtClean="0">
                <a:solidFill>
                  <a:schemeClr val="tx2"/>
                </a:solidFill>
              </a:rPr>
              <a:t>Payment</a:t>
            </a:r>
            <a:r>
              <a:rPr lang="nl-NL" dirty="0" smtClean="0">
                <a:solidFill>
                  <a:schemeClr val="tx2"/>
                </a:solidFill>
              </a:rPr>
              <a:t> System (RTGS) </a:t>
            </a:r>
            <a:r>
              <a:rPr lang="nl-NL" dirty="0" err="1" smtClean="0">
                <a:solidFill>
                  <a:schemeClr val="tx2"/>
                </a:solidFill>
              </a:rPr>
              <a:t>and</a:t>
            </a:r>
            <a:r>
              <a:rPr lang="nl-NL" dirty="0" smtClean="0">
                <a:solidFill>
                  <a:schemeClr val="tx2"/>
                </a:solidFill>
              </a:rPr>
              <a:t> the </a:t>
            </a:r>
            <a:r>
              <a:rPr lang="nl-NL" dirty="0" err="1" smtClean="0">
                <a:solidFill>
                  <a:schemeClr val="tx2"/>
                </a:solidFill>
              </a:rPr>
              <a:t>Securities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Settlement</a:t>
            </a:r>
            <a:r>
              <a:rPr lang="nl-NL" dirty="0" smtClean="0">
                <a:solidFill>
                  <a:schemeClr val="tx2"/>
                </a:solidFill>
              </a:rPr>
              <a:t> System (SSS)</a:t>
            </a:r>
          </a:p>
          <a:p>
            <a:pPr>
              <a:defRPr/>
            </a:pPr>
            <a:endParaRPr lang="nl-NL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nl-NL" dirty="0" smtClean="0">
                <a:solidFill>
                  <a:schemeClr val="tx2"/>
                </a:solidFill>
              </a:rPr>
              <a:t>The security-leg is </a:t>
            </a:r>
            <a:r>
              <a:rPr lang="nl-NL" dirty="0" err="1" smtClean="0">
                <a:solidFill>
                  <a:schemeClr val="tx2"/>
                </a:solidFill>
              </a:rPr>
              <a:t>settled</a:t>
            </a:r>
            <a:r>
              <a:rPr lang="nl-NL" dirty="0" smtClean="0">
                <a:solidFill>
                  <a:schemeClr val="tx2"/>
                </a:solidFill>
              </a:rPr>
              <a:t> in the SSS </a:t>
            </a:r>
            <a:r>
              <a:rPr lang="nl-NL" dirty="0" err="1" smtClean="0">
                <a:solidFill>
                  <a:schemeClr val="tx2"/>
                </a:solidFill>
              </a:rPr>
              <a:t>while</a:t>
            </a:r>
            <a:r>
              <a:rPr lang="nl-NL" dirty="0" smtClean="0">
                <a:solidFill>
                  <a:schemeClr val="tx2"/>
                </a:solidFill>
              </a:rPr>
              <a:t> the cash leg is </a:t>
            </a:r>
            <a:r>
              <a:rPr lang="nl-NL" dirty="0" err="1" smtClean="0">
                <a:solidFill>
                  <a:schemeClr val="tx2"/>
                </a:solidFill>
              </a:rPr>
              <a:t>settled</a:t>
            </a:r>
            <a:r>
              <a:rPr lang="nl-NL" dirty="0" smtClean="0">
                <a:solidFill>
                  <a:schemeClr val="tx2"/>
                </a:solidFill>
              </a:rPr>
              <a:t> in the RTGS</a:t>
            </a:r>
          </a:p>
        </p:txBody>
      </p:sp>
    </p:spTree>
    <p:extLst>
      <p:ext uri="{BB962C8B-B14F-4D97-AF65-F5344CB8AC3E}">
        <p14:creationId xmlns:p14="http://schemas.microsoft.com/office/powerpoint/2010/main" val="26718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rgbClr val="002060"/>
                </a:solidFill>
              </a:rPr>
              <a:t>Settlement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models</a:t>
            </a:r>
            <a:endParaRPr lang="nl-NL" dirty="0" smtClean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718425" cy="41830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nl-NL" sz="3600" dirty="0" err="1" smtClean="0">
                <a:solidFill>
                  <a:srgbClr val="0070C0"/>
                </a:solidFill>
              </a:rPr>
              <a:t>Integrated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sz="3600" dirty="0" err="1" smtClean="0">
                <a:solidFill>
                  <a:srgbClr val="0070C0"/>
                </a:solidFill>
              </a:rPr>
              <a:t>settlement</a:t>
            </a:r>
            <a:r>
              <a:rPr lang="nl-NL" sz="3600" dirty="0" smtClean="0">
                <a:solidFill>
                  <a:srgbClr val="0070C0"/>
                </a:solidFill>
              </a:rPr>
              <a:t> model</a:t>
            </a:r>
          </a:p>
          <a:p>
            <a:pPr>
              <a:defRPr/>
            </a:pPr>
            <a:endParaRPr lang="nl-NL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nl-NL" dirty="0" smtClean="0">
                <a:solidFill>
                  <a:srgbClr val="0070C0"/>
                </a:solidFill>
              </a:rPr>
              <a:t>Cash </a:t>
            </a:r>
            <a:r>
              <a:rPr lang="nl-NL" dirty="0" err="1" smtClean="0">
                <a:solidFill>
                  <a:srgbClr val="0070C0"/>
                </a:solidFill>
              </a:rPr>
              <a:t>to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be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transferred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into</a:t>
            </a:r>
            <a:r>
              <a:rPr lang="nl-NL" dirty="0" smtClean="0">
                <a:solidFill>
                  <a:srgbClr val="0070C0"/>
                </a:solidFill>
              </a:rPr>
              <a:t> the </a:t>
            </a:r>
            <a:r>
              <a:rPr lang="nl-NL" dirty="0" err="1" smtClean="0">
                <a:solidFill>
                  <a:srgbClr val="0070C0"/>
                </a:solidFill>
              </a:rPr>
              <a:t>Securities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Settlement</a:t>
            </a:r>
            <a:r>
              <a:rPr lang="nl-NL" dirty="0" smtClean="0">
                <a:solidFill>
                  <a:srgbClr val="0070C0"/>
                </a:solidFill>
              </a:rPr>
              <a:t> System in order </a:t>
            </a:r>
            <a:r>
              <a:rPr lang="nl-NL" dirty="0" err="1" smtClean="0">
                <a:solidFill>
                  <a:srgbClr val="0070C0"/>
                </a:solidFill>
              </a:rPr>
              <a:t>to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enable</a:t>
            </a:r>
            <a:r>
              <a:rPr lang="nl-NL" dirty="0" smtClean="0">
                <a:solidFill>
                  <a:srgbClr val="0070C0"/>
                </a:solidFill>
              </a:rPr>
              <a:t> real-time </a:t>
            </a:r>
            <a:r>
              <a:rPr lang="nl-NL" dirty="0" err="1" smtClean="0">
                <a:solidFill>
                  <a:srgbClr val="0070C0"/>
                </a:solidFill>
              </a:rPr>
              <a:t>DvP</a:t>
            </a:r>
            <a:r>
              <a:rPr lang="nl-NL" dirty="0" smtClean="0">
                <a:solidFill>
                  <a:srgbClr val="0070C0"/>
                </a:solidFill>
              </a:rPr>
              <a:t> in the SSS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nl-NL" dirty="0" smtClean="0">
                <a:solidFill>
                  <a:srgbClr val="0070C0"/>
                </a:solidFill>
              </a:rPr>
              <a:t>or</a:t>
            </a:r>
          </a:p>
          <a:p>
            <a:pPr>
              <a:defRPr/>
            </a:pPr>
            <a:r>
              <a:rPr lang="nl-NL" dirty="0" err="1" smtClean="0">
                <a:solidFill>
                  <a:srgbClr val="0070C0"/>
                </a:solidFill>
              </a:rPr>
              <a:t>Securities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to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be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transferred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into</a:t>
            </a:r>
            <a:r>
              <a:rPr lang="nl-NL" dirty="0" smtClean="0">
                <a:solidFill>
                  <a:srgbClr val="0070C0"/>
                </a:solidFill>
              </a:rPr>
              <a:t> the RTGS in order </a:t>
            </a:r>
            <a:r>
              <a:rPr lang="nl-NL" dirty="0" err="1" smtClean="0">
                <a:solidFill>
                  <a:srgbClr val="0070C0"/>
                </a:solidFill>
              </a:rPr>
              <a:t>to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enable</a:t>
            </a:r>
            <a:r>
              <a:rPr lang="nl-NL" dirty="0" smtClean="0">
                <a:solidFill>
                  <a:srgbClr val="0070C0"/>
                </a:solidFill>
              </a:rPr>
              <a:t> real-time </a:t>
            </a:r>
            <a:r>
              <a:rPr lang="nl-NL" dirty="0" err="1" smtClean="0">
                <a:solidFill>
                  <a:srgbClr val="0070C0"/>
                </a:solidFill>
              </a:rPr>
              <a:t>DvP</a:t>
            </a:r>
            <a:r>
              <a:rPr lang="nl-NL" dirty="0" smtClean="0">
                <a:solidFill>
                  <a:srgbClr val="0070C0"/>
                </a:solidFill>
              </a:rPr>
              <a:t> in the RTGS</a:t>
            </a:r>
          </a:p>
        </p:txBody>
      </p:sp>
    </p:spTree>
    <p:extLst>
      <p:ext uri="{BB962C8B-B14F-4D97-AF65-F5344CB8AC3E}">
        <p14:creationId xmlns:p14="http://schemas.microsoft.com/office/powerpoint/2010/main" val="28069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rgbClr val="002060"/>
                </a:solidFill>
              </a:rPr>
              <a:t>What</a:t>
            </a:r>
            <a:r>
              <a:rPr lang="nl-NL" dirty="0" smtClean="0">
                <a:solidFill>
                  <a:srgbClr val="002060"/>
                </a:solidFill>
              </a:rPr>
              <a:t> is TARGET2Securities?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GB" sz="2400" dirty="0" smtClean="0">
                <a:solidFill>
                  <a:schemeClr val="tx1"/>
                </a:solidFill>
              </a:rPr>
              <a:t>An </a:t>
            </a:r>
            <a:r>
              <a:rPr lang="en-GB" sz="2400" u="sng" dirty="0" smtClean="0">
                <a:solidFill>
                  <a:schemeClr val="tx1"/>
                </a:solidFill>
              </a:rPr>
              <a:t>integrated</a:t>
            </a:r>
            <a:r>
              <a:rPr lang="en-GB" sz="2400" dirty="0" smtClean="0">
                <a:solidFill>
                  <a:schemeClr val="tx1"/>
                </a:solidFill>
              </a:rPr>
              <a:t> settlement platform of the Eurosystem for the </a:t>
            </a:r>
            <a:r>
              <a:rPr lang="en-GB" sz="2400" u="sng" dirty="0" smtClean="0">
                <a:solidFill>
                  <a:schemeClr val="tx1"/>
                </a:solidFill>
              </a:rPr>
              <a:t>DVP settlement </a:t>
            </a:r>
            <a:r>
              <a:rPr lang="en-GB" sz="2400" dirty="0" smtClean="0">
                <a:solidFill>
                  <a:schemeClr val="tx1"/>
                </a:solidFill>
              </a:rPr>
              <a:t>of securities transactions in </a:t>
            </a:r>
            <a:r>
              <a:rPr lang="en-GB" sz="2400" dirty="0" smtClean="0">
                <a:solidFill>
                  <a:srgbClr val="00B050"/>
                </a:solidFill>
              </a:rPr>
              <a:t>central bank money</a:t>
            </a:r>
            <a:r>
              <a:rPr lang="en-GB" sz="2400" dirty="0" smtClean="0">
                <a:solidFill>
                  <a:schemeClr val="tx1"/>
                </a:solidFill>
              </a:rPr>
              <a:t> within the euro area :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- All securities which have to be transferred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- Cash needed for settlement</a:t>
            </a:r>
          </a:p>
          <a:p>
            <a:pPr marL="533400" indent="-533400"/>
            <a:r>
              <a:rPr lang="en-GB" sz="2400" dirty="0" smtClean="0">
                <a:solidFill>
                  <a:schemeClr val="tx1"/>
                </a:solidFill>
              </a:rPr>
              <a:t>Supports the integration of the securities settlement market infrastructure</a:t>
            </a:r>
          </a:p>
          <a:p>
            <a:pPr marL="533400" indent="-533400"/>
            <a:r>
              <a:rPr lang="en-GB" sz="2400" dirty="0" smtClean="0">
                <a:solidFill>
                  <a:schemeClr val="tx1"/>
                </a:solidFill>
              </a:rPr>
              <a:t>Making cross-border transactions domestic ones in the Eurozone</a:t>
            </a:r>
          </a:p>
          <a:p>
            <a:pPr marL="533400" indent="-533400"/>
            <a:r>
              <a:rPr lang="en-GB" sz="2400" dirty="0" smtClean="0">
                <a:solidFill>
                  <a:schemeClr val="tx1"/>
                </a:solidFill>
              </a:rPr>
              <a:t>The extension to other currencies is an option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350"/>
            <a:ext cx="24117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lankMap-Europ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72" y="1412776"/>
            <a:ext cx="8208962" cy="5251450"/>
          </a:xfrm>
          <a:noFill/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4213" y="1268413"/>
            <a:ext cx="77724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 defTabSz="706438">
              <a:lnSpc>
                <a:spcPct val="12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itchFamily="2" charset="2"/>
              <a:buNone/>
            </a:pPr>
            <a:endParaRPr lang="en-US">
              <a:solidFill>
                <a:srgbClr val="FFCC00"/>
              </a:solidFill>
              <a:latin typeface="Gill Sans MT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76825" y="4951413"/>
            <a:ext cx="936625" cy="339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solidFill>
                  <a:schemeClr val="folHlink"/>
                </a:solidFill>
                <a:latin typeface="Gill Sans MT" pitchFamily="34" charset="0"/>
              </a:rPr>
              <a:t>OeKB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03775" y="4140200"/>
            <a:ext cx="2000250" cy="3365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latin typeface="Gill Sans MT" pitchFamily="34" charset="0"/>
              </a:rPr>
              <a:t>Clearstream</a:t>
            </a:r>
            <a:r>
              <a:rPr lang="en-US" sz="1600" b="1">
                <a:latin typeface="Gill Sans MT" pitchFamily="34" charset="0"/>
              </a:rPr>
              <a:t> FraM</a:t>
            </a:r>
            <a:endParaRPr lang="en-GB" sz="1600" b="1">
              <a:latin typeface="Gill Sans MT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843213" y="5410200"/>
            <a:ext cx="1512887" cy="3365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latin typeface="Gill Sans MT" pitchFamily="34" charset="0"/>
              </a:rPr>
              <a:t>Euroclear </a:t>
            </a:r>
            <a:r>
              <a:rPr lang="en-US" sz="1600" b="1">
                <a:latin typeface="Gill Sans MT" pitchFamily="34" charset="0"/>
              </a:rPr>
              <a:t>FR</a:t>
            </a:r>
            <a:endParaRPr lang="en-GB" sz="1600" b="1">
              <a:latin typeface="Gill Sans MT" pitchFamily="34" charset="0"/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859338" y="5746750"/>
            <a:ext cx="1368425" cy="339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solidFill>
                  <a:schemeClr val="folHlink"/>
                </a:solidFill>
                <a:latin typeface="Gill Sans MT" pitchFamily="34" charset="0"/>
              </a:rPr>
              <a:t>Monte Titoli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79388" y="1052513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 defTabSz="706438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GB" b="1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4787900" y="4575175"/>
            <a:ext cx="2016125" cy="3365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latin typeface="Gill Sans MT" pitchFamily="34" charset="0"/>
              </a:rPr>
              <a:t>Clearstream Lux.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2843213" y="4743450"/>
            <a:ext cx="1512887" cy="3365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latin typeface="Gill Sans MT" pitchFamily="34" charset="0"/>
              </a:rPr>
              <a:t>Euroclear </a:t>
            </a:r>
            <a:r>
              <a:rPr lang="en-US" sz="1600" b="1">
                <a:latin typeface="Gill Sans MT" pitchFamily="34" charset="0"/>
              </a:rPr>
              <a:t>BE</a:t>
            </a:r>
            <a:endParaRPr lang="en-GB" sz="1600" b="1">
              <a:latin typeface="Gill Sans MT" pitchFamily="34" charset="0"/>
            </a:endParaRP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2843213" y="4276725"/>
            <a:ext cx="1512887" cy="3365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latin typeface="Gill Sans MT" pitchFamily="34" charset="0"/>
              </a:rPr>
              <a:t>Euroclear</a:t>
            </a:r>
            <a:r>
              <a:rPr lang="en-US" sz="1600" b="1">
                <a:latin typeface="Gill Sans MT" pitchFamily="34" charset="0"/>
              </a:rPr>
              <a:t> NL</a:t>
            </a:r>
            <a:endParaRPr lang="en-GB" sz="1600" b="1">
              <a:latin typeface="Gill Sans MT" pitchFamily="34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7019925" y="5916613"/>
            <a:ext cx="7921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Gill Sans MT" pitchFamily="34" charset="0"/>
              </a:rPr>
              <a:t>BOGS</a:t>
            </a:r>
            <a:endParaRPr lang="en-GB" sz="1600" b="1">
              <a:solidFill>
                <a:schemeClr val="folHlink"/>
              </a:solidFill>
              <a:latin typeface="Gill Sans MT" pitchFamily="34" charset="0"/>
            </a:endParaRPr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5724525" y="2790825"/>
            <a:ext cx="7921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Gill Sans MT" pitchFamily="34" charset="0"/>
              </a:rPr>
              <a:t>APK</a:t>
            </a:r>
            <a:endParaRPr lang="en-GB" sz="1600" b="1">
              <a:solidFill>
                <a:schemeClr val="folHlink"/>
              </a:solidFill>
              <a:latin typeface="Gill Sans MT" pitchFamily="34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 flipH="1">
            <a:off x="2700338" y="6115050"/>
            <a:ext cx="1079500" cy="3381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600" b="1">
                <a:solidFill>
                  <a:schemeClr val="folHlink"/>
                </a:solidFill>
                <a:latin typeface="Gill Sans MT" pitchFamily="34" charset="0"/>
              </a:rPr>
              <a:t>Iberclear</a:t>
            </a:r>
          </a:p>
        </p:txBody>
      </p:sp>
      <p:sp>
        <p:nvSpPr>
          <p:cNvPr id="27664" name="Text Box 21"/>
          <p:cNvSpPr txBox="1">
            <a:spLocks noChangeArrowheads="1"/>
          </p:cNvSpPr>
          <p:nvPr/>
        </p:nvSpPr>
        <p:spPr bwMode="auto">
          <a:xfrm>
            <a:off x="1042988" y="6108700"/>
            <a:ext cx="1223962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 noProof="1">
                <a:solidFill>
                  <a:schemeClr val="folHlink"/>
                </a:solidFill>
                <a:latin typeface="Gill Sans MT" pitchFamily="34" charset="0"/>
              </a:rPr>
              <a:t>Interbolsa</a:t>
            </a:r>
          </a:p>
        </p:txBody>
      </p:sp>
      <p:sp>
        <p:nvSpPr>
          <p:cNvPr id="27665" name="Text Box 23"/>
          <p:cNvSpPr txBox="1">
            <a:spLocks noChangeArrowheads="1"/>
          </p:cNvSpPr>
          <p:nvPr/>
        </p:nvSpPr>
        <p:spPr bwMode="auto">
          <a:xfrm>
            <a:off x="1187450" y="4446588"/>
            <a:ext cx="1512888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Gill Sans MT" pitchFamily="34" charset="0"/>
              </a:rPr>
              <a:t>NBB Clearing</a:t>
            </a:r>
            <a:endParaRPr lang="en-GB" sz="1600" b="1">
              <a:solidFill>
                <a:schemeClr val="folHlink"/>
              </a:solidFill>
              <a:latin typeface="Gill Sans MT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27584" y="549275"/>
            <a:ext cx="831641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6438"/>
            <a:r>
              <a:rPr lang="en-GB" sz="3600" b="1" dirty="0">
                <a:solidFill>
                  <a:srgbClr val="002060"/>
                </a:solidFill>
              </a:rPr>
              <a:t>Why T2S</a:t>
            </a:r>
          </a:p>
        </p:txBody>
      </p:sp>
      <p:sp>
        <p:nvSpPr>
          <p:cNvPr id="27667" name="Rectangle 25"/>
          <p:cNvSpPr>
            <a:spLocks noChangeArrowheads="1"/>
          </p:cNvSpPr>
          <p:nvPr/>
        </p:nvSpPr>
        <p:spPr bwMode="auto">
          <a:xfrm>
            <a:off x="4787900" y="3706813"/>
            <a:ext cx="2305050" cy="36988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1600" b="1">
                <a:latin typeface="Gill Sans MT" pitchFamily="34" charset="0"/>
              </a:rPr>
              <a:t>Deutsche </a:t>
            </a:r>
            <a:r>
              <a:rPr lang="en-GB" sz="1600" b="1" noProof="1">
                <a:latin typeface="Gill Sans MT" pitchFamily="34" charset="0"/>
              </a:rPr>
              <a:t>Börse Gruppe</a:t>
            </a:r>
          </a:p>
        </p:txBody>
      </p:sp>
      <p:sp>
        <p:nvSpPr>
          <p:cNvPr id="27668" name="Rectangle 26"/>
          <p:cNvSpPr>
            <a:spLocks noChangeArrowheads="1"/>
          </p:cNvSpPr>
          <p:nvPr/>
        </p:nvSpPr>
        <p:spPr bwMode="auto">
          <a:xfrm>
            <a:off x="2700338" y="3706813"/>
            <a:ext cx="1655762" cy="3698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sz="1600" b="1" noProof="1">
                <a:latin typeface="Gill Sans MT" pitchFamily="34" charset="0"/>
              </a:rPr>
              <a:t>Euroclear</a:t>
            </a:r>
            <a:r>
              <a:rPr lang="en-GB" sz="1600" b="1">
                <a:latin typeface="Gill Sans MT" pitchFamily="34" charset="0"/>
              </a:rPr>
              <a:t> Group</a:t>
            </a:r>
          </a:p>
        </p:txBody>
      </p:sp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897731" y="1277938"/>
            <a:ext cx="73453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b="1" dirty="0">
                <a:solidFill>
                  <a:srgbClr val="0066FF"/>
                </a:solidFill>
              </a:rPr>
              <a:t>TARGET2Securities? A </a:t>
            </a:r>
            <a:r>
              <a:rPr lang="nl-NL" b="1" dirty="0" err="1">
                <a:solidFill>
                  <a:srgbClr val="0066FF"/>
                </a:solidFill>
              </a:rPr>
              <a:t>workable</a:t>
            </a:r>
            <a:r>
              <a:rPr lang="nl-NL" b="1" dirty="0">
                <a:solidFill>
                  <a:srgbClr val="0066FF"/>
                </a:solidFill>
              </a:rPr>
              <a:t> solution </a:t>
            </a:r>
            <a:r>
              <a:rPr lang="nl-NL" b="1" dirty="0" err="1">
                <a:solidFill>
                  <a:srgbClr val="0066FF"/>
                </a:solidFill>
              </a:rPr>
              <a:t>for</a:t>
            </a:r>
            <a:r>
              <a:rPr lang="nl-NL" b="1" dirty="0">
                <a:solidFill>
                  <a:srgbClr val="0066FF"/>
                </a:solidFill>
              </a:rPr>
              <a:t> Cross-border </a:t>
            </a:r>
            <a:r>
              <a:rPr lang="nl-NL" b="1" dirty="0" err="1">
                <a:solidFill>
                  <a:srgbClr val="0066FF"/>
                </a:solidFill>
              </a:rPr>
              <a:t>settlement</a:t>
            </a:r>
            <a:r>
              <a:rPr lang="nl-NL" b="1" dirty="0">
                <a:solidFill>
                  <a:srgbClr val="0066FF"/>
                </a:solidFill>
              </a:rPr>
              <a:t> of </a:t>
            </a:r>
            <a:r>
              <a:rPr lang="nl-NL" b="1" dirty="0" err="1">
                <a:solidFill>
                  <a:srgbClr val="0066FF"/>
                </a:solidFill>
              </a:rPr>
              <a:t>securities</a:t>
            </a:r>
            <a:r>
              <a:rPr lang="nl-NL" b="1" dirty="0">
                <a:solidFill>
                  <a:srgbClr val="0066FF"/>
                </a:solidFill>
              </a:rPr>
              <a:t> in Euroland: DVP in Central Bank Money</a:t>
            </a:r>
          </a:p>
        </p:txBody>
      </p:sp>
    </p:spTree>
    <p:extLst>
      <p:ext uri="{BB962C8B-B14F-4D97-AF65-F5344CB8AC3E}">
        <p14:creationId xmlns:p14="http://schemas.microsoft.com/office/powerpoint/2010/main" val="41930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7" grpId="0" animBg="1"/>
      <p:bldP spid="27668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rgbClr val="002060"/>
                </a:solidFill>
              </a:rPr>
              <a:t>Why</a:t>
            </a:r>
            <a:r>
              <a:rPr lang="nl-NL" dirty="0" smtClean="0">
                <a:solidFill>
                  <a:srgbClr val="002060"/>
                </a:solidFill>
              </a:rPr>
              <a:t> T2S?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chemeClr val="tx1"/>
                </a:solidFill>
              </a:rPr>
              <a:t>Making cross-border-settlement fees as inexpensive as domestic fees (volume dependent and economies of scale)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Reducing users’ collateral and liquidity needs and funding costs through a single pool of securities and </a:t>
            </a:r>
            <a:r>
              <a:rPr lang="en-GB" dirty="0" err="1" smtClean="0">
                <a:solidFill>
                  <a:srgbClr val="00B050"/>
                </a:solidFill>
              </a:rPr>
              <a:t>CentralBankMoney</a:t>
            </a:r>
            <a:endParaRPr lang="en-GB" dirty="0" smtClean="0">
              <a:solidFill>
                <a:srgbClr val="00B050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Harmonising settlement to make Europe a Single Market,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Financial stability </a:t>
            </a:r>
          </a:p>
        </p:txBody>
      </p:sp>
    </p:spTree>
    <p:extLst>
      <p:ext uri="{BB962C8B-B14F-4D97-AF65-F5344CB8AC3E}">
        <p14:creationId xmlns:p14="http://schemas.microsoft.com/office/powerpoint/2010/main" val="35529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052513"/>
            <a:ext cx="9108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dirty="0">
                <a:latin typeface="Gill Sans MT" pitchFamily="34" charset="0"/>
              </a:rPr>
              <a:t>T2S concerns only settlement in </a:t>
            </a:r>
            <a:r>
              <a:rPr lang="nl-NL" b="1" dirty="0" err="1" smtClean="0">
                <a:solidFill>
                  <a:srgbClr val="FF0000"/>
                </a:solidFill>
                <a:latin typeface="Gill Sans MT" pitchFamily="34" charset="0"/>
              </a:rPr>
              <a:t>CE</a:t>
            </a:r>
            <a:r>
              <a:rPr lang="nl-NL" b="1" dirty="0" err="1" smtClean="0">
                <a:solidFill>
                  <a:schemeClr val="tx2"/>
                </a:solidFill>
                <a:latin typeface="Gill Sans MT" pitchFamily="34" charset="0"/>
              </a:rPr>
              <a:t>n</a:t>
            </a:r>
            <a:r>
              <a:rPr lang="en-GB" b="1" dirty="0" err="1" smtClean="0">
                <a:latin typeface="Gill Sans MT" pitchFamily="34" charset="0"/>
              </a:rPr>
              <a:t>tral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B</a:t>
            </a:r>
            <a:r>
              <a:rPr lang="en-GB" b="1" dirty="0" err="1" smtClean="0">
                <a:latin typeface="Gill Sans MT" pitchFamily="34" charset="0"/>
              </a:rPr>
              <a:t>ank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M</a:t>
            </a:r>
            <a:r>
              <a:rPr lang="en-GB" b="1" dirty="0" err="1" smtClean="0">
                <a:latin typeface="Gill Sans MT" pitchFamily="34" charset="0"/>
              </a:rPr>
              <a:t>oney</a:t>
            </a:r>
            <a:r>
              <a:rPr lang="en-GB" b="1" dirty="0" smtClean="0">
                <a:latin typeface="Gill Sans MT" pitchFamily="34" charset="0"/>
              </a:rPr>
              <a:t> </a:t>
            </a:r>
            <a:r>
              <a:rPr lang="nl-NL" b="1" dirty="0" smtClean="0">
                <a:latin typeface="Gill Sans MT" pitchFamily="34" charset="0"/>
              </a:rPr>
              <a:t>(</a:t>
            </a:r>
            <a:r>
              <a:rPr lang="nl-NL" b="1" dirty="0" err="1" smtClean="0">
                <a:solidFill>
                  <a:srgbClr val="FF0000"/>
                </a:solidFill>
                <a:latin typeface="Gill Sans MT" pitchFamily="34" charset="0"/>
              </a:rPr>
              <a:t>CeBM</a:t>
            </a:r>
            <a:r>
              <a:rPr lang="nl-NL" b="1" dirty="0" smtClean="0">
                <a:solidFill>
                  <a:schemeClr val="tx2"/>
                </a:solidFill>
                <a:latin typeface="Gill Sans MT" pitchFamily="34" charset="0"/>
              </a:rPr>
              <a:t>)</a:t>
            </a:r>
            <a:endParaRPr lang="en-GB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5113" y="26035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003399"/>
                </a:solidFill>
                <a:latin typeface="Gill Sans MT" pitchFamily="34" charset="0"/>
              </a:rPr>
              <a:t> </a:t>
            </a:r>
            <a:r>
              <a:rPr lang="en-GB" sz="3600" b="1" dirty="0">
                <a:solidFill>
                  <a:srgbClr val="002060"/>
                </a:solidFill>
                <a:latin typeface="Gill Sans MT" pitchFamily="34" charset="0"/>
              </a:rPr>
              <a:t>Background: Essential concepts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398624" y="4850607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2757398" y="5681662"/>
            <a:ext cx="2808288" cy="720725"/>
            <a:chOff x="1882" y="3339"/>
            <a:chExt cx="1769" cy="454"/>
          </a:xfrm>
        </p:grpSpPr>
        <p:sp>
          <p:nvSpPr>
            <p:cNvPr id="29718" name="Rectangle 7"/>
            <p:cNvSpPr>
              <a:spLocks noChangeArrowheads="1"/>
            </p:cNvSpPr>
            <p:nvPr/>
          </p:nvSpPr>
          <p:spPr bwMode="auto">
            <a:xfrm>
              <a:off x="1882" y="3339"/>
              <a:ext cx="1769" cy="454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19" name="Text Box 8"/>
            <p:cNvSpPr txBox="1">
              <a:spLocks noChangeArrowheads="1"/>
            </p:cNvSpPr>
            <p:nvPr/>
          </p:nvSpPr>
          <p:spPr bwMode="auto">
            <a:xfrm>
              <a:off x="2019" y="3414"/>
              <a:ext cx="1587" cy="335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 b="1" dirty="0">
                  <a:latin typeface="Gill Sans MT" pitchFamily="34" charset="0"/>
                </a:rPr>
                <a:t>Investor</a:t>
              </a:r>
            </a:p>
          </p:txBody>
        </p:sp>
      </p:grp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2752725" y="4465638"/>
            <a:ext cx="2808288" cy="720725"/>
            <a:chOff x="1882" y="3339"/>
            <a:chExt cx="1769" cy="454"/>
          </a:xfrm>
        </p:grpSpPr>
        <p:sp>
          <p:nvSpPr>
            <p:cNvPr id="29716" name="Rectangle 10"/>
            <p:cNvSpPr>
              <a:spLocks noChangeArrowheads="1"/>
            </p:cNvSpPr>
            <p:nvPr/>
          </p:nvSpPr>
          <p:spPr bwMode="auto">
            <a:xfrm>
              <a:off x="1882" y="3339"/>
              <a:ext cx="1769" cy="454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17" name="Text Box 11"/>
            <p:cNvSpPr txBox="1">
              <a:spLocks noChangeArrowheads="1"/>
            </p:cNvSpPr>
            <p:nvPr/>
          </p:nvSpPr>
          <p:spPr bwMode="auto">
            <a:xfrm>
              <a:off x="1973" y="3414"/>
              <a:ext cx="1587" cy="335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 b="1" dirty="0">
                  <a:latin typeface="Gill Sans MT" pitchFamily="34" charset="0"/>
                </a:rPr>
                <a:t>Investor </a:t>
              </a:r>
              <a:r>
                <a:rPr lang="en-GB" sz="2800" b="1" dirty="0" smtClean="0">
                  <a:latin typeface="Gill Sans MT" pitchFamily="34" charset="0"/>
                </a:rPr>
                <a:t>Bank</a:t>
              </a:r>
              <a:endParaRPr lang="en-GB" sz="2800" b="1" dirty="0">
                <a:latin typeface="Gill Sans MT" pitchFamily="34" charset="0"/>
              </a:endParaRPr>
            </a:p>
          </p:txBody>
        </p:sp>
      </p:grpSp>
      <p:grpSp>
        <p:nvGrpSpPr>
          <p:cNvPr id="29705" name="Group 12"/>
          <p:cNvGrpSpPr>
            <a:grpSpLocks/>
          </p:cNvGrpSpPr>
          <p:nvPr/>
        </p:nvGrpSpPr>
        <p:grpSpPr bwMode="auto">
          <a:xfrm>
            <a:off x="161925" y="2378075"/>
            <a:ext cx="2808288" cy="1079500"/>
            <a:chOff x="521" y="1525"/>
            <a:chExt cx="1769" cy="680"/>
          </a:xfrm>
        </p:grpSpPr>
        <p:sp>
          <p:nvSpPr>
            <p:cNvPr id="29714" name="Rectangle 13"/>
            <p:cNvSpPr>
              <a:spLocks noChangeArrowheads="1"/>
            </p:cNvSpPr>
            <p:nvPr/>
          </p:nvSpPr>
          <p:spPr bwMode="auto">
            <a:xfrm>
              <a:off x="521" y="1525"/>
              <a:ext cx="1769" cy="680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612" y="1570"/>
              <a:ext cx="1587" cy="601"/>
            </a:xfrm>
            <a:prstGeom prst="rect">
              <a:avLst/>
            </a:prstGeom>
            <a:solidFill>
              <a:srgbClr val="CCFFCC"/>
            </a:solidFill>
            <a:ln w="12700" algn="ctr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 b="1" dirty="0">
                  <a:latin typeface="Gill Sans MT" pitchFamily="34" charset="0"/>
                </a:rPr>
                <a:t>Custodian </a:t>
              </a:r>
              <a:r>
                <a:rPr lang="en-GB" sz="2800" b="1" dirty="0" smtClean="0">
                  <a:latin typeface="Gill Sans MT" pitchFamily="34" charset="0"/>
                </a:rPr>
                <a:t>Bank </a:t>
              </a:r>
              <a:r>
                <a:rPr lang="en-GB" sz="2800" b="1" dirty="0">
                  <a:latin typeface="Gill Sans MT" pitchFamily="34" charset="0"/>
                </a:rPr>
                <a:t>or ICSD</a:t>
              </a:r>
            </a:p>
          </p:txBody>
        </p:sp>
      </p:grpSp>
      <p:sp>
        <p:nvSpPr>
          <p:cNvPr id="29706" name="Rectangle 15"/>
          <p:cNvSpPr>
            <a:spLocks noChangeArrowheads="1"/>
          </p:cNvSpPr>
          <p:nvPr/>
        </p:nvSpPr>
        <p:spPr bwMode="auto">
          <a:xfrm>
            <a:off x="5294313" y="1827213"/>
            <a:ext cx="153035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5418138" y="1930400"/>
            <a:ext cx="12420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FF00"/>
                </a:solidFill>
                <a:latin typeface="Gill Sans MT" pitchFamily="34" charset="0"/>
              </a:rPr>
              <a:t>CSD</a:t>
            </a:r>
            <a:endParaRPr lang="en-GB" b="1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 flipH="1" flipV="1">
            <a:off x="1384300" y="3457575"/>
            <a:ext cx="1368425" cy="10080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nl-NL"/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 flipV="1">
            <a:off x="4516438" y="2881313"/>
            <a:ext cx="1603375" cy="15843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nl-NL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 flipV="1">
            <a:off x="4121150" y="5229225"/>
            <a:ext cx="0" cy="43180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4932362" y="3213100"/>
            <a:ext cx="31680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Ce</a:t>
            </a:r>
            <a:r>
              <a:rPr lang="en-GB" b="1" dirty="0" err="1" smtClean="0">
                <a:solidFill>
                  <a:srgbClr val="0070C0"/>
                </a:solidFill>
                <a:latin typeface="Gill Sans MT" pitchFamily="34" charset="0"/>
              </a:rPr>
              <a:t>ntral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B</a:t>
            </a:r>
            <a:r>
              <a:rPr lang="en-GB" b="1" dirty="0" err="1" smtClean="0">
                <a:solidFill>
                  <a:srgbClr val="0070C0"/>
                </a:solidFill>
                <a:latin typeface="Gill Sans MT" pitchFamily="34" charset="0"/>
              </a:rPr>
              <a:t>ank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M</a:t>
            </a:r>
            <a:r>
              <a:rPr lang="en-GB" b="1" dirty="0" err="1" smtClean="0">
                <a:solidFill>
                  <a:srgbClr val="0070C0"/>
                </a:solidFill>
                <a:latin typeface="Gill Sans MT" pitchFamily="34" charset="0"/>
              </a:rPr>
              <a:t>oney</a:t>
            </a:r>
            <a:endParaRPr lang="en-GB" b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>
              <a:spcBef>
                <a:spcPct val="50000"/>
              </a:spcBef>
            </a:pP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CeBM</a:t>
            </a:r>
            <a:endParaRPr lang="en-GB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9701" name="Text Box 22"/>
          <p:cNvSpPr txBox="1">
            <a:spLocks noChangeArrowheads="1"/>
          </p:cNvSpPr>
          <p:nvPr/>
        </p:nvSpPr>
        <p:spPr bwMode="auto">
          <a:xfrm>
            <a:off x="161925" y="3663950"/>
            <a:ext cx="39592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latin typeface="Gill Sans MT" pitchFamily="34" charset="0"/>
              </a:rPr>
              <a:t>Co</a:t>
            </a:r>
            <a:r>
              <a:rPr lang="en-GB" b="1" dirty="0">
                <a:solidFill>
                  <a:srgbClr val="0070C0"/>
                </a:solidFill>
                <a:latin typeface="Gill Sans MT" pitchFamily="34" charset="0"/>
              </a:rPr>
              <a:t>mmercial 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B</a:t>
            </a:r>
            <a:r>
              <a:rPr lang="en-GB" b="1" dirty="0" err="1" smtClean="0">
                <a:solidFill>
                  <a:srgbClr val="0070C0"/>
                </a:solidFill>
                <a:latin typeface="Gill Sans MT" pitchFamily="34" charset="0"/>
              </a:rPr>
              <a:t>ank</a:t>
            </a: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M</a:t>
            </a:r>
            <a:r>
              <a:rPr lang="en-GB" b="1" dirty="0" err="1" smtClean="0">
                <a:solidFill>
                  <a:srgbClr val="0070C0"/>
                </a:solidFill>
                <a:latin typeface="Gill Sans MT" pitchFamily="34" charset="0"/>
              </a:rPr>
              <a:t>oney</a:t>
            </a:r>
            <a:endParaRPr lang="en-GB" b="1" dirty="0" smtClean="0">
              <a:solidFill>
                <a:srgbClr val="0070C0"/>
              </a:solidFill>
              <a:latin typeface="Gill Sans MT" pitchFamily="34" charset="0"/>
            </a:endParaRPr>
          </a:p>
          <a:p>
            <a:pPr>
              <a:spcBef>
                <a:spcPct val="50000"/>
              </a:spcBef>
            </a:pPr>
            <a:r>
              <a:rPr lang="en-GB" b="1" dirty="0" err="1" smtClean="0">
                <a:solidFill>
                  <a:srgbClr val="FF0000"/>
                </a:solidFill>
                <a:latin typeface="Gill Sans MT" pitchFamily="34" charset="0"/>
              </a:rPr>
              <a:t>CoBM</a:t>
            </a:r>
            <a:endParaRPr lang="en-GB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" name="Rechthoek 1"/>
          <p:cNvSpPr>
            <a:spLocks noChangeArrowheads="1"/>
          </p:cNvSpPr>
          <p:nvPr/>
        </p:nvSpPr>
        <p:spPr bwMode="auto">
          <a:xfrm>
            <a:off x="7596187" y="1847850"/>
            <a:ext cx="1512315" cy="1081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r>
              <a:rPr lang="nl-NL" sz="4000" b="1" dirty="0" smtClean="0">
                <a:solidFill>
                  <a:srgbClr val="FF0000"/>
                </a:solidFill>
                <a:latin typeface="Gill Sans MT" pitchFamily="34" charset="0"/>
              </a:rPr>
              <a:t>NCB</a:t>
            </a:r>
            <a:endParaRPr lang="nl-NL" sz="4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6804025" y="2449513"/>
            <a:ext cx="7921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nl-NL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2970213" y="2449513"/>
            <a:ext cx="2324100" cy="4794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3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/>
      <p:bldP spid="29708" grpId="0" animBg="1"/>
      <p:bldP spid="29709" grpId="0" animBg="1"/>
      <p:bldP spid="29711" grpId="0" animBg="1"/>
      <p:bldP spid="29712" grpId="0"/>
      <p:bldP spid="29701" grpId="0"/>
      <p:bldP spid="2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0070C0"/>
                </a:solidFill>
              </a:rPr>
              <a:t>How?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24775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A single IT</a:t>
            </a:r>
            <a:r>
              <a:rPr lang="nl-NL" dirty="0" smtClean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platform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CSD’s outsource the administration of securities accounts to T2S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Credit institutions transfer cash to T2S through DCA-accounts: real-time DVP!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During the day, but also at the end of the day, information about settled securities return to the CSD’s and the money goes back into TARGET2</a:t>
            </a:r>
          </a:p>
          <a:p>
            <a:pPr>
              <a:lnSpc>
                <a:spcPct val="90000"/>
              </a:lnSpc>
            </a:pPr>
            <a:r>
              <a:rPr lang="nl-NL" dirty="0" err="1" smtClean="0">
                <a:solidFill>
                  <a:schemeClr val="tx1"/>
                </a:solidFill>
              </a:rPr>
              <a:t>Custody</a:t>
            </a:r>
            <a:r>
              <a:rPr lang="nl-NL" dirty="0" smtClean="0">
                <a:solidFill>
                  <a:schemeClr val="tx1"/>
                </a:solidFill>
              </a:rPr>
              <a:t>-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notary-functions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remain</a:t>
            </a:r>
            <a:r>
              <a:rPr lang="nl-NL" dirty="0" smtClean="0">
                <a:solidFill>
                  <a:schemeClr val="tx1"/>
                </a:solidFill>
              </a:rPr>
              <a:t> at the </a:t>
            </a:r>
            <a:r>
              <a:rPr lang="nl-NL" dirty="0" err="1" smtClean="0">
                <a:solidFill>
                  <a:schemeClr val="tx1"/>
                </a:solidFill>
              </a:rPr>
              <a:t>CSD’s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 smtClean="0">
                <a:solidFill>
                  <a:schemeClr val="tx1"/>
                </a:solidFill>
              </a:rPr>
              <a:t>added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value</a:t>
            </a:r>
            <a:r>
              <a:rPr lang="nl-NL" dirty="0" smtClean="0">
                <a:solidFill>
                  <a:schemeClr val="tx1"/>
                </a:solidFill>
              </a:rPr>
              <a:t> services)</a:t>
            </a:r>
          </a:p>
        </p:txBody>
      </p:sp>
    </p:spTree>
    <p:extLst>
      <p:ext uri="{BB962C8B-B14F-4D97-AF65-F5344CB8AC3E}">
        <p14:creationId xmlns:p14="http://schemas.microsoft.com/office/powerpoint/2010/main" val="6735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8137525" cy="792163"/>
          </a:xfrm>
          <a:solidFill>
            <a:schemeClr val="bg1"/>
          </a:solidFill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TARGET2 Securities </a:t>
            </a:r>
            <a:r>
              <a:rPr lang="en-GB" sz="2400" smtClean="0">
                <a:solidFill>
                  <a:schemeClr val="tx1"/>
                </a:solidFill>
              </a:rPr>
              <a:t>(during the operating hours)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516188" y="2609850"/>
            <a:ext cx="4752975" cy="4248150"/>
          </a:xfrm>
          <a:prstGeom prst="rect">
            <a:avLst/>
          </a:prstGeom>
          <a:solidFill>
            <a:srgbClr val="99CC00"/>
          </a:solidFill>
          <a:ln w="127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93725" y="1550988"/>
            <a:ext cx="28797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chemeClr val="bg2"/>
                </a:solidFill>
              </a:rPr>
              <a:t>CSD-V</a:t>
            </a:r>
            <a:endParaRPr lang="nl-NL" sz="1600" b="1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546475" y="15509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CSD-VI</a:t>
            </a:r>
            <a:r>
              <a:rPr lang="nl-NL" sz="1600" b="1" noProof="1"/>
              <a:t> 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5418138" y="15509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CDS-VII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7289800" y="15509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CSD-VIII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7289800" y="26304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EuroClear</a:t>
            </a:r>
          </a:p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The Netherlands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186113" y="3086100"/>
            <a:ext cx="3311525" cy="1519238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TARGET2 - </a:t>
            </a:r>
            <a:r>
              <a:rPr lang="en-GB" sz="1600" b="1">
                <a:solidFill>
                  <a:srgbClr val="000066"/>
                </a:solidFill>
              </a:rPr>
              <a:t>Securities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593725" y="26304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CSD-IV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93725" y="37099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CSD-III</a:t>
            </a: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93725" y="47894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CSD-II </a:t>
            </a: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593725" y="5842000"/>
            <a:ext cx="1800225" cy="1008063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CSD-I</a:t>
            </a: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7289800" y="3709988"/>
            <a:ext cx="1800225" cy="1008062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>
                <a:solidFill>
                  <a:srgbClr val="000066"/>
                </a:solidFill>
              </a:rPr>
              <a:t>EuroClear France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7289800" y="4791075"/>
            <a:ext cx="1800225" cy="1008063"/>
          </a:xfrm>
          <a:prstGeom prst="rect">
            <a:avLst/>
          </a:prstGeom>
          <a:solidFill>
            <a:srgbClr val="FFCC00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  Clearstream</a:t>
            </a:r>
          </a:p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Banking</a:t>
            </a:r>
          </a:p>
          <a:p>
            <a:pPr eaLnBrk="1" hangingPunct="1"/>
            <a:r>
              <a:rPr lang="nl-NL" sz="1600" b="1" noProof="1">
                <a:solidFill>
                  <a:srgbClr val="000066"/>
                </a:solidFill>
              </a:rPr>
              <a:t>Frankfurt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3328988" y="3398838"/>
            <a:ext cx="1243012" cy="8302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0066"/>
                </a:solidFill>
              </a:rPr>
              <a:t>Dedicated cash accounts</a:t>
            </a:r>
            <a:endParaRPr lang="nl-NL" sz="1600" b="1">
              <a:solidFill>
                <a:srgbClr val="000066"/>
              </a:solidFill>
            </a:endParaRP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5148263" y="3398838"/>
            <a:ext cx="1217612" cy="83026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sz="1600" b="1">
                <a:solidFill>
                  <a:schemeClr val="bg1"/>
                </a:solidFill>
              </a:rPr>
              <a:t>Securities </a:t>
            </a:r>
            <a:r>
              <a:rPr lang="nl-NL" sz="1600" b="1">
                <a:solidFill>
                  <a:schemeClr val="bg1"/>
                </a:solidFill>
              </a:rPr>
              <a:t>accounts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3186113" y="4581525"/>
            <a:ext cx="3311525" cy="128905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sz="1800" b="1">
                <a:solidFill>
                  <a:srgbClr val="000066"/>
                </a:solidFill>
              </a:rPr>
              <a:t>TARGET2</a:t>
            </a:r>
            <a:r>
              <a:rPr lang="nl-NL" b="1"/>
              <a:t/>
            </a:r>
            <a:br>
              <a:rPr lang="nl-NL" b="1"/>
            </a:br>
            <a:endParaRPr lang="nl-NL" b="1"/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>
            <a:off x="3833813" y="4224338"/>
            <a:ext cx="0" cy="4937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3328988" y="4718050"/>
            <a:ext cx="2989262" cy="3381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600" b="1">
                <a:solidFill>
                  <a:srgbClr val="000066"/>
                </a:solidFill>
              </a:rPr>
              <a:t>Cash accounts</a:t>
            </a:r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>
            <a:off x="6365875" y="4044950"/>
            <a:ext cx="922338" cy="1841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91" name="Line 21"/>
          <p:cNvSpPr>
            <a:spLocks noChangeShapeType="1"/>
          </p:cNvSpPr>
          <p:nvPr/>
        </p:nvSpPr>
        <p:spPr bwMode="auto">
          <a:xfrm flipH="1">
            <a:off x="6365875" y="3001963"/>
            <a:ext cx="923925" cy="636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92" name="Line 21"/>
          <p:cNvSpPr>
            <a:spLocks noChangeShapeType="1"/>
          </p:cNvSpPr>
          <p:nvPr/>
        </p:nvSpPr>
        <p:spPr bwMode="auto">
          <a:xfrm>
            <a:off x="6365875" y="4229100"/>
            <a:ext cx="923925" cy="928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 bwMode="auto">
          <a:xfrm>
            <a:off x="6497638" y="5157788"/>
            <a:ext cx="720725" cy="565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00"/>
                </a:solidFill>
              </a:rPr>
              <a:t>etc.</a:t>
            </a:r>
          </a:p>
        </p:txBody>
      </p:sp>
      <p:sp>
        <p:nvSpPr>
          <p:cNvPr id="3" name="PIJL-LINKS en -RECHTS 2"/>
          <p:cNvSpPr>
            <a:spLocks noChangeArrowheads="1"/>
          </p:cNvSpPr>
          <p:nvPr/>
        </p:nvSpPr>
        <p:spPr bwMode="auto">
          <a:xfrm>
            <a:off x="4356100" y="3603625"/>
            <a:ext cx="936625" cy="484188"/>
          </a:xfrm>
          <a:prstGeom prst="leftRightArrow">
            <a:avLst>
              <a:gd name="adj1" fmla="val 50000"/>
              <a:gd name="adj2" fmla="val 50071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solidFill>
                <a:schemeClr val="tx2"/>
              </a:solidFill>
            </a:endParaRP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448175" y="4137025"/>
            <a:ext cx="757238" cy="4445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2000" b="1"/>
              <a:t>DVP</a:t>
            </a:r>
          </a:p>
        </p:txBody>
      </p:sp>
    </p:spTree>
    <p:extLst>
      <p:ext uri="{BB962C8B-B14F-4D97-AF65-F5344CB8AC3E}">
        <p14:creationId xmlns:p14="http://schemas.microsoft.com/office/powerpoint/2010/main" val="13796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2" grpId="0" animBg="1"/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4000" dirty="0" smtClean="0">
                <a:solidFill>
                  <a:srgbClr val="002060"/>
                </a:solidFill>
              </a:rPr>
              <a:t>The T2S User </a:t>
            </a:r>
            <a:r>
              <a:rPr lang="nl-NL" sz="4000" dirty="0" err="1" smtClean="0">
                <a:solidFill>
                  <a:srgbClr val="002060"/>
                </a:solidFill>
              </a:rPr>
              <a:t>Requirements</a:t>
            </a:r>
            <a:r>
              <a:rPr lang="nl-NL" sz="4000" dirty="0" smtClean="0">
                <a:solidFill>
                  <a:srgbClr val="002060"/>
                </a:solidFill>
              </a:rPr>
              <a:t> </a:t>
            </a:r>
            <a:r>
              <a:rPr lang="nl-NL" sz="4000" dirty="0" smtClean="0">
                <a:solidFill>
                  <a:schemeClr val="tx1"/>
                </a:solidFill>
              </a:rPr>
              <a:t/>
            </a:r>
            <a:br>
              <a:rPr lang="nl-NL" sz="4000" dirty="0" smtClean="0">
                <a:solidFill>
                  <a:schemeClr val="tx1"/>
                </a:solidFill>
              </a:rPr>
            </a:br>
            <a:endParaRPr lang="nl-NL" sz="1400" dirty="0" smtClean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dirty="0" smtClean="0">
                <a:solidFill>
                  <a:schemeClr val="tx1"/>
                </a:solidFill>
              </a:rPr>
              <a:t>Scope of assets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All types of securities which CSD’s are settling today (debt instruments, equities, investment funds, warrants) </a:t>
            </a:r>
          </a:p>
          <a:p>
            <a:pPr lvl="2"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3200" dirty="0" smtClean="0">
                <a:solidFill>
                  <a:schemeClr val="tx1"/>
                </a:solidFill>
              </a:rPr>
              <a:t>Scope of services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Whole life cycle of a transaction: receiving settlement instructions, providing matching facilities, verifying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err="1" smtClean="0">
                <a:solidFill>
                  <a:schemeClr val="tx1"/>
                </a:solidFill>
              </a:rPr>
              <a:t>availablity</a:t>
            </a:r>
            <a:r>
              <a:rPr lang="en-GB" sz="2400" dirty="0" smtClean="0">
                <a:solidFill>
                  <a:schemeClr val="tx1"/>
                </a:solidFill>
              </a:rPr>
              <a:t> of securities and </a:t>
            </a:r>
            <a:r>
              <a:rPr lang="en-GB" sz="2400" dirty="0" err="1" smtClean="0">
                <a:solidFill>
                  <a:schemeClr val="tx1"/>
                </a:solidFill>
              </a:rPr>
              <a:t>CeBM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etc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nl-NL" sz="3200" dirty="0" smtClean="0">
                <a:solidFill>
                  <a:schemeClr val="tx1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endParaRPr lang="nl-N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002060"/>
                </a:solidFill>
              </a:rPr>
              <a:t>Benefits T2S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</a:rPr>
              <a:t>Fosters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competition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among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CSD’s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r>
              <a:rPr lang="nl-NL" dirty="0" err="1" smtClean="0">
                <a:solidFill>
                  <a:schemeClr val="tx1"/>
                </a:solidFill>
              </a:rPr>
              <a:t>Reduces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intermediary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costs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err="1" smtClean="0">
                <a:solidFill>
                  <a:schemeClr val="tx1"/>
                </a:solidFill>
              </a:rPr>
              <a:t>Reduces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collateral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needs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costs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err="1" smtClean="0">
                <a:solidFill>
                  <a:schemeClr val="tx1"/>
                </a:solidFill>
              </a:rPr>
              <a:t>Reduces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back-office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costs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</a:p>
          <a:p>
            <a:r>
              <a:rPr lang="nl-NL" dirty="0" err="1" smtClean="0">
                <a:solidFill>
                  <a:schemeClr val="tx1"/>
                </a:solidFill>
              </a:rPr>
              <a:t>Facilitates</a:t>
            </a:r>
            <a:r>
              <a:rPr lang="nl-NL" dirty="0" smtClean="0">
                <a:solidFill>
                  <a:schemeClr val="tx1"/>
                </a:solidFill>
              </a:rPr>
              <a:t> cross border business 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easier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and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cheaper</a:t>
            </a:r>
            <a:r>
              <a:rPr lang="nl-NL" dirty="0" smtClean="0">
                <a:solidFill>
                  <a:schemeClr val="tx1"/>
                </a:solidFill>
              </a:rPr>
              <a:t> cross-CSD </a:t>
            </a:r>
            <a:r>
              <a:rPr lang="nl-NL" dirty="0" err="1" smtClean="0">
                <a:solidFill>
                  <a:schemeClr val="tx1"/>
                </a:solidFill>
              </a:rPr>
              <a:t>settlement</a:t>
            </a:r>
            <a:endParaRPr lang="nl-NL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developments – more demand for collateral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unsecured lending, collapse unsecured money market</a:t>
            </a:r>
          </a:p>
          <a:p>
            <a:r>
              <a:rPr lang="en-GB" dirty="0" smtClean="0"/>
              <a:t>The need for </a:t>
            </a:r>
            <a:r>
              <a:rPr lang="en-GB" u="sng" dirty="0" smtClean="0"/>
              <a:t>high quality </a:t>
            </a:r>
            <a:r>
              <a:rPr lang="en-GB" dirty="0" smtClean="0"/>
              <a:t>collateral is growing, regulators impose capital and liquidity ratio’s on banks (Basel3: B3-LCR and B3-NSFR)</a:t>
            </a:r>
          </a:p>
          <a:p>
            <a:r>
              <a:rPr lang="en-GB" dirty="0" smtClean="0"/>
              <a:t>Collateral needed for derivatives transactions, for securities lending, for repo-market and ECB refinancing operations</a:t>
            </a:r>
          </a:p>
          <a:p>
            <a:r>
              <a:rPr lang="en-GB" u="sng" dirty="0" smtClean="0"/>
              <a:t>Result</a:t>
            </a:r>
            <a:r>
              <a:rPr lang="en-GB" dirty="0" smtClean="0"/>
              <a:t>: more asset encumbrance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5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0070C0"/>
                </a:solidFill>
              </a:rPr>
              <a:t>Programme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  <a:p>
            <a:pPr lvl="1" eaLnBrk="1" hangingPunct="1"/>
            <a:endParaRPr lang="nl-NL" smtClean="0"/>
          </a:p>
        </p:txBody>
      </p:sp>
      <p:graphicFrame>
        <p:nvGraphicFramePr>
          <p:cNvPr id="112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21998"/>
              </p:ext>
            </p:extLst>
          </p:nvPr>
        </p:nvGraphicFramePr>
        <p:xfrm>
          <a:off x="467544" y="1628800"/>
          <a:ext cx="8097837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Photo Editor Photo" r:id="rId4" imgW="8097380" imgH="3323810" progId="MSPhotoEd.3">
                  <p:embed/>
                </p:oleObj>
              </mc:Choice>
              <mc:Fallback>
                <p:oleObj name="Photo Editor Photo" r:id="rId4" imgW="8097380" imgH="3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8097837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827088" y="6237288"/>
            <a:ext cx="177482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7DF5B06B-0FEC-4198-ABE0-D46BA1652501}" type="slidenum">
              <a:rPr lang="en-GB" sz="1200" smtClean="0">
                <a:solidFill>
                  <a:schemeClr val="bg1"/>
                </a:solidFill>
              </a:rPr>
              <a:pPr eaLnBrk="1" hangingPunct="1"/>
              <a:t>50</a:t>
            </a:fld>
            <a:endParaRPr lang="en-GB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70C0"/>
                </a:solidFill>
              </a:rPr>
              <a:t>Migration waves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839917" cy="4363814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27088" y="6237288"/>
            <a:ext cx="177482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7D3CE9-183A-4E01-87D3-9E9079B89ADB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4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3366FF"/>
                </a:solidFill>
              </a:rPr>
              <a:t>Eurosystem Collateral Framework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nl-NL" sz="4000" b="1" dirty="0" smtClean="0">
                <a:solidFill>
                  <a:srgbClr val="3366FF"/>
                </a:solidFill>
              </a:rPr>
              <a:t>True or </a:t>
            </a:r>
            <a:r>
              <a:rPr lang="nl-NL" sz="4000" b="1" dirty="0" err="1" smtClean="0">
                <a:solidFill>
                  <a:srgbClr val="3366FF"/>
                </a:solidFill>
              </a:rPr>
              <a:t>false</a:t>
            </a:r>
            <a:endParaRPr lang="nl-NL" sz="4000" b="1" dirty="0" smtClean="0">
              <a:solidFill>
                <a:srgbClr val="3366FF"/>
              </a:solidFill>
            </a:endParaRPr>
          </a:p>
          <a:p>
            <a:pPr marL="0" indent="0" algn="ctr">
              <a:buFontTx/>
              <a:buNone/>
            </a:pPr>
            <a:endParaRPr lang="nl-NL" sz="40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1" dirty="0" err="1" smtClean="0">
                <a:solidFill>
                  <a:srgbClr val="3366FF"/>
                </a:solidFill>
              </a:rPr>
              <a:t>Only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intraday</a:t>
            </a:r>
            <a:r>
              <a:rPr lang="nl-NL" sz="2400" b="1" dirty="0" smtClean="0">
                <a:solidFill>
                  <a:srgbClr val="3366FF"/>
                </a:solidFill>
              </a:rPr>
              <a:t> operations </a:t>
            </a:r>
            <a:r>
              <a:rPr lang="nl-NL" sz="2400" b="1" dirty="0" err="1" smtClean="0">
                <a:solidFill>
                  <a:srgbClr val="3366FF"/>
                </a:solidFill>
              </a:rPr>
              <a:t>should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be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collateralised</a:t>
            </a:r>
            <a:endParaRPr lang="nl-NL" sz="24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3366FF"/>
                </a:solidFill>
              </a:rPr>
              <a:t>A credit </a:t>
            </a:r>
            <a:r>
              <a:rPr lang="nl-NL" sz="2400" b="1" dirty="0" err="1">
                <a:solidFill>
                  <a:srgbClr val="3366FF"/>
                </a:solidFill>
              </a:rPr>
              <a:t>balance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can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be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used</a:t>
            </a:r>
            <a:r>
              <a:rPr lang="nl-NL" sz="2400" b="1" dirty="0">
                <a:solidFill>
                  <a:srgbClr val="3366FF"/>
                </a:solidFill>
              </a:rPr>
              <a:t> as cover </a:t>
            </a:r>
            <a:r>
              <a:rPr lang="nl-NL" sz="2400" b="1" dirty="0" err="1">
                <a:solidFill>
                  <a:srgbClr val="3366FF"/>
                </a:solidFill>
              </a:rPr>
              <a:t>for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Monetary</a:t>
            </a:r>
            <a:r>
              <a:rPr lang="nl-NL" sz="2400" b="1" dirty="0">
                <a:solidFill>
                  <a:srgbClr val="3366FF"/>
                </a:solidFill>
              </a:rPr>
              <a:t> Policy </a:t>
            </a:r>
            <a:r>
              <a:rPr lang="nl-NL" sz="2400" b="1" dirty="0" smtClean="0">
                <a:solidFill>
                  <a:srgbClr val="3366FF"/>
                </a:solidFill>
              </a:rPr>
              <a:t>Operations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3366FF"/>
                </a:solidFill>
              </a:rPr>
              <a:t>The </a:t>
            </a:r>
            <a:r>
              <a:rPr lang="nl-NL" sz="2400" b="1" dirty="0" err="1">
                <a:solidFill>
                  <a:srgbClr val="3366FF"/>
                </a:solidFill>
              </a:rPr>
              <a:t>principles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behind</a:t>
            </a:r>
            <a:r>
              <a:rPr lang="nl-NL" sz="2400" b="1" dirty="0">
                <a:solidFill>
                  <a:srgbClr val="3366FF"/>
                </a:solidFill>
              </a:rPr>
              <a:t> the </a:t>
            </a:r>
            <a:r>
              <a:rPr lang="nl-NL" sz="2400" b="1" dirty="0" err="1">
                <a:solidFill>
                  <a:srgbClr val="3366FF"/>
                </a:solidFill>
              </a:rPr>
              <a:t>framework</a:t>
            </a:r>
            <a:r>
              <a:rPr lang="nl-NL" sz="2400" b="1" dirty="0">
                <a:solidFill>
                  <a:srgbClr val="3366FF"/>
                </a:solidFill>
              </a:rPr>
              <a:t> have been </a:t>
            </a:r>
            <a:r>
              <a:rPr lang="nl-NL" sz="2400" b="1" dirty="0" err="1">
                <a:solidFill>
                  <a:srgbClr val="3366FF"/>
                </a:solidFill>
              </a:rPr>
              <a:t>decided</a:t>
            </a:r>
            <a:r>
              <a:rPr lang="nl-NL" sz="2400" b="1" dirty="0">
                <a:solidFill>
                  <a:srgbClr val="3366FF"/>
                </a:solidFill>
              </a:rPr>
              <a:t> in 1999</a:t>
            </a:r>
          </a:p>
          <a:p>
            <a:pPr marL="742950" indent="-742950" algn="ctr">
              <a:buFont typeface="+mj-lt"/>
              <a:buAutoNum type="arabicPeriod"/>
            </a:pPr>
            <a:endParaRPr lang="nl-NL" sz="2400" b="1" dirty="0">
              <a:solidFill>
                <a:srgbClr val="3366FF"/>
              </a:solidFill>
            </a:endParaRPr>
          </a:p>
          <a:p>
            <a:pPr marL="0" indent="0" algn="ctr">
              <a:buFontTx/>
              <a:buNone/>
            </a:pPr>
            <a:endParaRPr lang="nl-NL" sz="40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3366FF"/>
                </a:solidFill>
              </a:rPr>
              <a:t>Eurosystem Collateral Framework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nl-NL" sz="4000" b="1" dirty="0" smtClean="0">
                <a:solidFill>
                  <a:srgbClr val="3366FF"/>
                </a:solidFill>
              </a:rPr>
              <a:t>True or </a:t>
            </a:r>
            <a:r>
              <a:rPr lang="nl-NL" sz="4000" b="1" dirty="0" err="1" smtClean="0">
                <a:solidFill>
                  <a:srgbClr val="3366FF"/>
                </a:solidFill>
              </a:rPr>
              <a:t>false</a:t>
            </a:r>
            <a:endParaRPr lang="nl-NL" sz="4000" b="1" dirty="0" smtClean="0">
              <a:solidFill>
                <a:srgbClr val="3366FF"/>
              </a:solidFill>
            </a:endParaRPr>
          </a:p>
          <a:p>
            <a:pPr marL="0" indent="0" algn="ctr">
              <a:buFontTx/>
              <a:buNone/>
            </a:pPr>
            <a:endParaRPr lang="nl-NL" sz="36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l-NL" sz="2400" b="1" dirty="0" err="1" smtClean="0">
                <a:solidFill>
                  <a:srgbClr val="3366FF"/>
                </a:solidFill>
              </a:rPr>
              <a:t>Only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supervised</a:t>
            </a:r>
            <a:r>
              <a:rPr lang="nl-NL" sz="2400" b="1" dirty="0" smtClean="0">
                <a:solidFill>
                  <a:srgbClr val="3366FF"/>
                </a:solidFill>
              </a:rPr>
              <a:t> Banks </a:t>
            </a:r>
            <a:r>
              <a:rPr lang="nl-NL" sz="2400" b="1" dirty="0" err="1" smtClean="0">
                <a:solidFill>
                  <a:srgbClr val="3366FF"/>
                </a:solidFill>
              </a:rPr>
              <a:t>and</a:t>
            </a:r>
            <a:r>
              <a:rPr lang="nl-NL" sz="2400" b="1" dirty="0" smtClean="0">
                <a:solidFill>
                  <a:srgbClr val="3366FF"/>
                </a:solidFill>
              </a:rPr>
              <a:t> Pensionfunds are </a:t>
            </a:r>
            <a:r>
              <a:rPr lang="nl-NL" sz="2400" b="1" dirty="0" err="1" smtClean="0">
                <a:solidFill>
                  <a:srgbClr val="3366FF"/>
                </a:solidFill>
              </a:rPr>
              <a:t>allowed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to</a:t>
            </a:r>
            <a:r>
              <a:rPr lang="nl-NL" sz="2400" b="1" dirty="0" smtClean="0">
                <a:solidFill>
                  <a:srgbClr val="3366FF"/>
                </a:solidFill>
              </a:rPr>
              <a:t> take part in </a:t>
            </a:r>
            <a:r>
              <a:rPr lang="nl-NL" sz="2400" b="1" dirty="0" err="1" smtClean="0">
                <a:solidFill>
                  <a:srgbClr val="3366FF"/>
                </a:solidFill>
              </a:rPr>
              <a:t>monetary</a:t>
            </a:r>
            <a:r>
              <a:rPr lang="nl-NL" sz="2400" b="1" dirty="0" smtClean="0">
                <a:solidFill>
                  <a:srgbClr val="3366FF"/>
                </a:solidFill>
              </a:rPr>
              <a:t> policy operations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nl-NL" sz="2400" b="1" dirty="0">
                <a:solidFill>
                  <a:srgbClr val="3366FF"/>
                </a:solidFill>
              </a:rPr>
              <a:t>It is the European Central Bank </a:t>
            </a:r>
            <a:r>
              <a:rPr lang="nl-NL" sz="2400" b="1" dirty="0" err="1">
                <a:solidFill>
                  <a:srgbClr val="3366FF"/>
                </a:solidFill>
              </a:rPr>
              <a:t>who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decides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which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collateral</a:t>
            </a:r>
            <a:r>
              <a:rPr lang="nl-NL" sz="2400" b="1" dirty="0">
                <a:solidFill>
                  <a:srgbClr val="3366FF"/>
                </a:solidFill>
              </a:rPr>
              <a:t> is </a:t>
            </a:r>
            <a:r>
              <a:rPr lang="nl-NL" sz="2400" b="1" dirty="0" err="1" smtClean="0">
                <a:solidFill>
                  <a:srgbClr val="3366FF"/>
                </a:solidFill>
              </a:rPr>
              <a:t>eligible</a:t>
            </a:r>
            <a:endParaRPr lang="nl-NL" sz="24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l-NL" sz="2400" b="1" dirty="0">
                <a:solidFill>
                  <a:srgbClr val="3366FF"/>
                </a:solidFill>
              </a:rPr>
              <a:t>Ireland </a:t>
            </a:r>
            <a:r>
              <a:rPr lang="nl-NL" sz="2400" b="1" dirty="0" err="1">
                <a:solidFill>
                  <a:srgbClr val="3366FF"/>
                </a:solidFill>
              </a:rPr>
              <a:t>and</a:t>
            </a:r>
            <a:r>
              <a:rPr lang="nl-NL" sz="2400" b="1" dirty="0">
                <a:solidFill>
                  <a:srgbClr val="3366FF"/>
                </a:solidFill>
              </a:rPr>
              <a:t> Spain are 2 </a:t>
            </a:r>
            <a:r>
              <a:rPr lang="nl-NL" sz="2400" b="1" dirty="0" err="1">
                <a:solidFill>
                  <a:srgbClr val="3366FF"/>
                </a:solidFill>
              </a:rPr>
              <a:t>countries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who</a:t>
            </a:r>
            <a:r>
              <a:rPr lang="nl-NL" sz="2400" b="1" dirty="0">
                <a:solidFill>
                  <a:srgbClr val="3366FF"/>
                </a:solidFill>
              </a:rPr>
              <a:t> make </a:t>
            </a:r>
            <a:r>
              <a:rPr lang="nl-NL" sz="2400" b="1" dirty="0" err="1">
                <a:solidFill>
                  <a:srgbClr val="3366FF"/>
                </a:solidFill>
              </a:rPr>
              <a:t>use</a:t>
            </a:r>
            <a:r>
              <a:rPr lang="nl-NL" sz="2400" b="1" dirty="0">
                <a:solidFill>
                  <a:srgbClr val="3366FF"/>
                </a:solidFill>
              </a:rPr>
              <a:t> of </a:t>
            </a:r>
            <a:r>
              <a:rPr lang="nl-NL" sz="2400" b="1" dirty="0" smtClean="0">
                <a:solidFill>
                  <a:srgbClr val="3366FF"/>
                </a:solidFill>
              </a:rPr>
              <a:t>pool-</a:t>
            </a:r>
            <a:r>
              <a:rPr lang="nl-NL" sz="2400" b="1" dirty="0" err="1" smtClean="0">
                <a:solidFill>
                  <a:srgbClr val="3366FF"/>
                </a:solidFill>
              </a:rPr>
              <a:t>pledge</a:t>
            </a:r>
            <a:endParaRPr lang="nl-NL" sz="24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nl-NL" sz="2400" b="1" dirty="0">
                <a:solidFill>
                  <a:srgbClr val="3366FF"/>
                </a:solidFill>
              </a:rPr>
              <a:t>The Eurosystem </a:t>
            </a:r>
            <a:r>
              <a:rPr lang="nl-NL" sz="2400" b="1" dirty="0" err="1">
                <a:solidFill>
                  <a:srgbClr val="3366FF"/>
                </a:solidFill>
              </a:rPr>
              <a:t>adjust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their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framework</a:t>
            </a:r>
            <a:r>
              <a:rPr lang="nl-NL" sz="2400" b="1" dirty="0">
                <a:solidFill>
                  <a:srgbClr val="3366FF"/>
                </a:solidFill>
              </a:rPr>
              <a:t> in case of a crisis</a:t>
            </a:r>
          </a:p>
          <a:p>
            <a:pPr marL="0" indent="0">
              <a:buNone/>
            </a:pPr>
            <a:endParaRPr lang="nl-NL" sz="24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 algn="ctr">
              <a:buFontTx/>
              <a:buNone/>
            </a:pPr>
            <a:endParaRPr lang="nl-NL" sz="36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3366FF"/>
                </a:solidFill>
              </a:rPr>
              <a:t>Eurosystem Collateral Framework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nl-NL" sz="4000" b="1" dirty="0" smtClean="0">
                <a:solidFill>
                  <a:srgbClr val="3366FF"/>
                </a:solidFill>
              </a:rPr>
              <a:t>True or </a:t>
            </a:r>
            <a:r>
              <a:rPr lang="nl-NL" sz="4000" b="1" dirty="0" err="1" smtClean="0">
                <a:solidFill>
                  <a:srgbClr val="3366FF"/>
                </a:solidFill>
              </a:rPr>
              <a:t>false</a:t>
            </a:r>
            <a:endParaRPr lang="nl-NL" sz="4000" b="1" dirty="0" smtClean="0">
              <a:solidFill>
                <a:srgbClr val="3366FF"/>
              </a:solidFill>
            </a:endParaRPr>
          </a:p>
          <a:p>
            <a:pPr marL="0" indent="0" algn="ctr">
              <a:buFontTx/>
              <a:buNone/>
            </a:pPr>
            <a:endParaRPr lang="nl-NL" sz="40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nl-NL" sz="2400" b="1" dirty="0">
                <a:solidFill>
                  <a:srgbClr val="3366FF"/>
                </a:solidFill>
              </a:rPr>
              <a:t>CCBM was the </a:t>
            </a:r>
            <a:r>
              <a:rPr lang="nl-NL" sz="2400" b="1" dirty="0" err="1">
                <a:solidFill>
                  <a:srgbClr val="3366FF"/>
                </a:solidFill>
              </a:rPr>
              <a:t>answer</a:t>
            </a:r>
            <a:r>
              <a:rPr lang="nl-NL" sz="2400" b="1" dirty="0">
                <a:solidFill>
                  <a:srgbClr val="3366FF"/>
                </a:solidFill>
              </a:rPr>
              <a:t> of commercial </a:t>
            </a:r>
            <a:r>
              <a:rPr lang="nl-NL" sz="2400" b="1" dirty="0" err="1">
                <a:solidFill>
                  <a:srgbClr val="3366FF"/>
                </a:solidFill>
              </a:rPr>
              <a:t>banks</a:t>
            </a:r>
            <a:r>
              <a:rPr lang="nl-NL" sz="2400" b="1" dirty="0">
                <a:solidFill>
                  <a:srgbClr val="3366FF"/>
                </a:solidFill>
              </a:rPr>
              <a:t> on the </a:t>
            </a:r>
            <a:r>
              <a:rPr lang="nl-NL" sz="2400" b="1" dirty="0" err="1">
                <a:solidFill>
                  <a:srgbClr val="3366FF"/>
                </a:solidFill>
              </a:rPr>
              <a:t>request</a:t>
            </a:r>
            <a:r>
              <a:rPr lang="nl-NL" sz="2400" b="1" dirty="0">
                <a:solidFill>
                  <a:srgbClr val="3366FF"/>
                </a:solidFill>
              </a:rPr>
              <a:t> of the ECB </a:t>
            </a:r>
            <a:r>
              <a:rPr lang="nl-NL" sz="2400" b="1" dirty="0" err="1">
                <a:solidFill>
                  <a:srgbClr val="3366FF"/>
                </a:solidFill>
              </a:rPr>
              <a:t>to</a:t>
            </a:r>
            <a:r>
              <a:rPr lang="nl-NL" sz="2400" b="1" dirty="0">
                <a:solidFill>
                  <a:srgbClr val="3366FF"/>
                </a:solidFill>
              </a:rPr>
              <a:t> </a:t>
            </a:r>
            <a:r>
              <a:rPr lang="nl-NL" sz="2400" b="1" dirty="0" err="1">
                <a:solidFill>
                  <a:srgbClr val="3366FF"/>
                </a:solidFill>
              </a:rPr>
              <a:t>facilitate</a:t>
            </a:r>
            <a:r>
              <a:rPr lang="nl-NL" sz="2400" b="1" dirty="0">
                <a:solidFill>
                  <a:srgbClr val="3366FF"/>
                </a:solidFill>
              </a:rPr>
              <a:t> X-border </a:t>
            </a:r>
            <a:r>
              <a:rPr lang="nl-NL" sz="2400" b="1" dirty="0" err="1">
                <a:solidFill>
                  <a:srgbClr val="3366FF"/>
                </a:solidFill>
              </a:rPr>
              <a:t>use</a:t>
            </a:r>
            <a:r>
              <a:rPr lang="nl-NL" sz="2400" b="1" dirty="0">
                <a:solidFill>
                  <a:srgbClr val="3366FF"/>
                </a:solidFill>
              </a:rPr>
              <a:t> of </a:t>
            </a:r>
            <a:r>
              <a:rPr lang="nl-NL" sz="2400" b="1" dirty="0" err="1">
                <a:solidFill>
                  <a:srgbClr val="3366FF"/>
                </a:solidFill>
              </a:rPr>
              <a:t>collateral</a:t>
            </a:r>
            <a:endParaRPr lang="nl-NL" sz="2400" dirty="0"/>
          </a:p>
          <a:p>
            <a:pPr marL="457200" indent="-457200">
              <a:buFont typeface="+mj-lt"/>
              <a:buAutoNum type="arabicPeriod" startAt="8"/>
            </a:pPr>
            <a:endParaRPr lang="nl-NL" sz="2400" b="1" dirty="0" smtClean="0">
              <a:solidFill>
                <a:srgbClr val="3366FF"/>
              </a:solidFill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nl-NL" sz="2400" b="1" dirty="0" err="1" smtClean="0">
                <a:solidFill>
                  <a:srgbClr val="3366FF"/>
                </a:solidFill>
              </a:rPr>
              <a:t>TriParty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Collateral</a:t>
            </a:r>
            <a:r>
              <a:rPr lang="nl-NL" sz="2400" b="1" dirty="0" smtClean="0">
                <a:solidFill>
                  <a:srgbClr val="3366FF"/>
                </a:solidFill>
              </a:rPr>
              <a:t> Management is the </a:t>
            </a:r>
            <a:r>
              <a:rPr lang="nl-NL" sz="2400" b="1" dirty="0" err="1" smtClean="0">
                <a:solidFill>
                  <a:srgbClr val="3366FF"/>
                </a:solidFill>
              </a:rPr>
              <a:t>answer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from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ICSDs</a:t>
            </a:r>
            <a:r>
              <a:rPr lang="nl-NL" sz="2400" b="1" dirty="0" smtClean="0">
                <a:solidFill>
                  <a:srgbClr val="3366FF"/>
                </a:solidFill>
              </a:rPr>
              <a:t> on </a:t>
            </a:r>
            <a:r>
              <a:rPr lang="nl-NL" sz="2400" b="1" dirty="0" err="1" smtClean="0">
                <a:solidFill>
                  <a:srgbClr val="3366FF"/>
                </a:solidFill>
              </a:rPr>
              <a:t>several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requests</a:t>
            </a:r>
            <a:r>
              <a:rPr lang="nl-NL" sz="2400" b="1" dirty="0" smtClean="0">
                <a:solidFill>
                  <a:srgbClr val="3366FF"/>
                </a:solidFill>
              </a:rPr>
              <a:t> of the </a:t>
            </a:r>
            <a:r>
              <a:rPr lang="nl-NL" sz="2400" b="1" dirty="0" err="1" smtClean="0">
                <a:solidFill>
                  <a:srgbClr val="3366FF"/>
                </a:solidFill>
              </a:rPr>
              <a:t>banks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to</a:t>
            </a:r>
            <a:r>
              <a:rPr lang="nl-NL" sz="2400" b="1" dirty="0" smtClean="0">
                <a:solidFill>
                  <a:srgbClr val="3366FF"/>
                </a:solidFill>
              </a:rPr>
              <a:t> </a:t>
            </a:r>
            <a:r>
              <a:rPr lang="nl-NL" sz="2400" b="1" dirty="0" err="1" smtClean="0">
                <a:solidFill>
                  <a:srgbClr val="3366FF"/>
                </a:solidFill>
              </a:rPr>
              <a:t>promote</a:t>
            </a:r>
            <a:r>
              <a:rPr lang="nl-NL" sz="2400" b="1" dirty="0" smtClean="0">
                <a:solidFill>
                  <a:srgbClr val="3366FF"/>
                </a:solidFill>
              </a:rPr>
              <a:t> X-border </a:t>
            </a:r>
            <a:r>
              <a:rPr lang="nl-NL" sz="2400" b="1" dirty="0" err="1" smtClean="0">
                <a:solidFill>
                  <a:srgbClr val="3366FF"/>
                </a:solidFill>
              </a:rPr>
              <a:t>use</a:t>
            </a:r>
            <a:r>
              <a:rPr lang="nl-NL" sz="2400" b="1" dirty="0" smtClean="0">
                <a:solidFill>
                  <a:srgbClr val="3366FF"/>
                </a:solidFill>
              </a:rPr>
              <a:t> of </a:t>
            </a:r>
            <a:r>
              <a:rPr lang="nl-NL" sz="2400" b="1" dirty="0" err="1" smtClean="0">
                <a:solidFill>
                  <a:srgbClr val="3366FF"/>
                </a:solidFill>
              </a:rPr>
              <a:t>collateral</a:t>
            </a:r>
            <a:r>
              <a:rPr lang="nl-NL" sz="2400" dirty="0" smtClean="0"/>
              <a:t> </a:t>
            </a:r>
          </a:p>
          <a:p>
            <a:pPr marL="0" indent="0">
              <a:buFontTx/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7137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rgbClr val="3366FF"/>
                </a:solidFill>
              </a:rPr>
              <a:t>Questions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nl-NL" b="1" smtClean="0">
                <a:solidFill>
                  <a:srgbClr val="3366FF"/>
                </a:solidFill>
              </a:rPr>
              <a:t>What is the difference between pool/pledge and repo/earmarking?</a:t>
            </a:r>
          </a:p>
          <a:p>
            <a:r>
              <a:rPr lang="nl-NL" b="1" smtClean="0">
                <a:solidFill>
                  <a:srgbClr val="3366FF"/>
                </a:solidFill>
              </a:rPr>
              <a:t>What, from the perspective of a Central Bank, is cheaper: pool/pledge or repo/earmarking?</a:t>
            </a:r>
          </a:p>
          <a:p>
            <a:r>
              <a:rPr lang="nl-NL" b="1" smtClean="0">
                <a:solidFill>
                  <a:srgbClr val="3366FF"/>
                </a:solidFill>
              </a:rPr>
              <a:t>And what about the perspective of a Commercial Bank?</a:t>
            </a:r>
          </a:p>
          <a:p>
            <a:r>
              <a:rPr lang="nl-NL" b="1" smtClean="0">
                <a:solidFill>
                  <a:srgbClr val="3366FF"/>
                </a:solidFill>
              </a:rPr>
              <a:t>Why did Central Banks develop CCBM?</a:t>
            </a:r>
          </a:p>
          <a:p>
            <a:r>
              <a:rPr lang="nl-NL" b="1" smtClean="0">
                <a:solidFill>
                  <a:srgbClr val="3366FF"/>
                </a:solidFill>
              </a:rPr>
              <a:t>What is attractive in TriPartyRepo? </a:t>
            </a:r>
          </a:p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670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33845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sz="4000" smtClean="0"/>
          </a:p>
          <a:p>
            <a:pPr algn="ctr" eaLnBrk="1" hangingPunct="1">
              <a:buFontTx/>
              <a:buNone/>
            </a:pPr>
            <a:r>
              <a:rPr lang="en-GB" sz="4000" smtClean="0"/>
              <a:t>Questions ??</a:t>
            </a:r>
          </a:p>
          <a:p>
            <a:pPr algn="ctr" eaLnBrk="1" hangingPunct="1">
              <a:buFontTx/>
              <a:buNone/>
            </a:pPr>
            <a:endParaRPr lang="en-GB" sz="4000" smtClean="0"/>
          </a:p>
          <a:p>
            <a:pPr algn="ctr" eaLnBrk="1" hangingPunct="1">
              <a:buFontTx/>
              <a:buNone/>
            </a:pPr>
            <a:r>
              <a:rPr lang="en-GB" sz="4000" smtClean="0"/>
              <a:t>Thank you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509"/>
            <a:ext cx="66579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732241" y="177281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3876"/>
                </a:solidFill>
              </a:rPr>
              <a:t>Collapse unsecured money market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3876"/>
                </a:solidFill>
              </a:rPr>
              <a:t>Collateral needed for secured lending</a:t>
            </a:r>
            <a:endParaRPr lang="en-GB" dirty="0">
              <a:solidFill>
                <a:srgbClr val="003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080"/>
            <a:ext cx="69913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44208" y="148478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876"/>
                </a:solidFill>
                <a:latin typeface="+mn-lt"/>
              </a:rPr>
              <a:t>Example of secured funding: covered bank bond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876"/>
                </a:solidFill>
                <a:latin typeface="+mn-lt"/>
              </a:rPr>
              <a:t>Other example of secured funding:</a:t>
            </a:r>
            <a:br>
              <a:rPr lang="en-GB" sz="2000" dirty="0" smtClean="0">
                <a:solidFill>
                  <a:srgbClr val="003876"/>
                </a:solidFill>
                <a:latin typeface="+mn-lt"/>
              </a:rPr>
            </a:br>
            <a:r>
              <a:rPr lang="en-GB" sz="2000" dirty="0" smtClean="0">
                <a:solidFill>
                  <a:srgbClr val="003876"/>
                </a:solidFill>
                <a:latin typeface="+mn-lt"/>
              </a:rPr>
              <a:t>Asset backed securities</a:t>
            </a:r>
            <a:endParaRPr lang="en-GB" sz="2000" dirty="0">
              <a:solidFill>
                <a:srgbClr val="0038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4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61962"/>
            <a:ext cx="8009706" cy="60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589"/>
            <a:ext cx="67437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76256" y="2492896"/>
            <a:ext cx="2113284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876"/>
                </a:solidFill>
                <a:latin typeface="+mn-lt"/>
              </a:rPr>
              <a:t>Higher asset encumbrance leads to higher funding costs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rgbClr val="003876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876"/>
                </a:solidFill>
                <a:latin typeface="+mn-lt"/>
              </a:rPr>
              <a:t>Transparency on asset encumbrance needed</a:t>
            </a:r>
            <a:endParaRPr lang="en-GB" sz="2000" dirty="0">
              <a:solidFill>
                <a:srgbClr val="003876"/>
              </a:solidFill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543400" y="476672"/>
            <a:ext cx="3024336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Encumbrance</a:t>
            </a:r>
          </a:p>
          <a:p>
            <a:r>
              <a:rPr lang="en-GB" dirty="0" smtClean="0"/>
              <a:t>Bank pledges assets to creditors to limit their loss given default; the assets pledged for this purpose are encumbered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8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B powerpoint">
  <a:themeElements>
    <a:clrScheme name="DNB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NB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NB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B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B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B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B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B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B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2345</Words>
  <Application>Microsoft Office PowerPoint</Application>
  <PresentationFormat>Diavoorstelling (4:3)</PresentationFormat>
  <Paragraphs>590</Paragraphs>
  <Slides>56</Slides>
  <Notes>14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56</vt:i4>
      </vt:variant>
    </vt:vector>
  </HeadingPairs>
  <TitlesOfParts>
    <vt:vector size="59" baseType="lpstr">
      <vt:lpstr>DNB powerpoint</vt:lpstr>
      <vt:lpstr>Chart</vt:lpstr>
      <vt:lpstr>Photo Editor Photo</vt:lpstr>
      <vt:lpstr>PowerPoint-presentatie</vt:lpstr>
      <vt:lpstr>PowerPoint-presentatie</vt:lpstr>
      <vt:lpstr>Role of collateral</vt:lpstr>
      <vt:lpstr>Collateral techniques: Repo, Pledge, Earmarking and Pooling </vt:lpstr>
      <vt:lpstr>General developments – more demand for collateral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Use of collateral for Eurosystem Central bank functions</vt:lpstr>
      <vt:lpstr>Other local uses of collateral by central banks</vt:lpstr>
      <vt:lpstr>10 key principles of the Eurosystem Collateral Framework (ECF) - I</vt:lpstr>
      <vt:lpstr>10 key principles of ECF- II</vt:lpstr>
      <vt:lpstr>Sufficient collateral? </vt:lpstr>
      <vt:lpstr>PowerPoint-presentatie</vt:lpstr>
      <vt:lpstr>Basics Eurosystem collateral framework</vt:lpstr>
      <vt:lpstr>The Eurosystem framework: Basics</vt:lpstr>
      <vt:lpstr>Broad eurozone collateral framework – examples eligible assets</vt:lpstr>
      <vt:lpstr>Risk control framework</vt:lpstr>
      <vt:lpstr>PowerPoint-presentatie</vt:lpstr>
      <vt:lpstr>PowerPoint-presentatie</vt:lpstr>
      <vt:lpstr>Use of collateral for credit operations</vt:lpstr>
      <vt:lpstr>PowerPoint-presentatie</vt:lpstr>
      <vt:lpstr>Collateral mobilisation flow today (domestic and cross-border)</vt:lpstr>
      <vt:lpstr> Development: Triparty Collateral Management</vt:lpstr>
      <vt:lpstr>Basics Triparty Collateral Management </vt:lpstr>
      <vt:lpstr>Triparty Collateral Management</vt:lpstr>
      <vt:lpstr>Current status Eurosystem Triparty</vt:lpstr>
      <vt:lpstr>Developments in securities settlement</vt:lpstr>
      <vt:lpstr>Securities chain</vt:lpstr>
      <vt:lpstr>PowerPoint-presentatie</vt:lpstr>
      <vt:lpstr>Role of Central Banks </vt:lpstr>
      <vt:lpstr>European Developments</vt:lpstr>
      <vt:lpstr>What is the status of integration…</vt:lpstr>
      <vt:lpstr>Integration models in Europe</vt:lpstr>
      <vt:lpstr>Infrastructures EU</vt:lpstr>
      <vt:lpstr>Where do we stand?</vt:lpstr>
      <vt:lpstr>Consequences for Central Banks</vt:lpstr>
      <vt:lpstr>Settlement models</vt:lpstr>
      <vt:lpstr>Settlement models</vt:lpstr>
      <vt:lpstr>What is TARGET2Securities?</vt:lpstr>
      <vt:lpstr>PowerPoint-presentatie</vt:lpstr>
      <vt:lpstr>Why T2S?</vt:lpstr>
      <vt:lpstr>PowerPoint-presentatie</vt:lpstr>
      <vt:lpstr>How?</vt:lpstr>
      <vt:lpstr>TARGET2 Securities (during the operating hours)</vt:lpstr>
      <vt:lpstr>The T2S User Requirements  </vt:lpstr>
      <vt:lpstr>Benefits T2S</vt:lpstr>
      <vt:lpstr>Programme plan</vt:lpstr>
      <vt:lpstr>Migration waves</vt:lpstr>
      <vt:lpstr>Eurosystem Collateral Framework</vt:lpstr>
      <vt:lpstr>Eurosystem Collateral Framework</vt:lpstr>
      <vt:lpstr>Eurosystem Collateral Framework</vt:lpstr>
      <vt:lpstr>Questions</vt:lpstr>
      <vt:lpstr>PowerPoint-presentatie</vt:lpstr>
    </vt:vector>
  </TitlesOfParts>
  <Company>De Nederlandsche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nb3403</dc:creator>
  <cp:lastModifiedBy>Doornbos, mw drs. N.</cp:lastModifiedBy>
  <cp:revision>93</cp:revision>
  <cp:lastPrinted>2013-06-25T17:57:32Z</cp:lastPrinted>
  <dcterms:created xsi:type="dcterms:W3CDTF">2010-08-12T12:50:56Z</dcterms:created>
  <dcterms:modified xsi:type="dcterms:W3CDTF">2013-06-25T18:08:06Z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tsKoppeling">
    <vt:lpwstr>Ja</vt:lpwstr>
  </property>
  <property fmtid="{D5CDD505-2E9C-101B-9397-08002B2CF9AE}" pid="3" name="ntsSluitenEnMinimize">
    <vt:lpwstr>Ja</vt:lpwstr>
  </property>
  <property fmtid="{D5CDD505-2E9C-101B-9397-08002B2CF9AE}" pid="4" name="ntsDatabase">
    <vt:lpwstr>dms\74592014.nsf</vt:lpwstr>
  </property>
  <property fmtid="{D5CDD505-2E9C-101B-9397-08002B2CF9AE}" pid="5" name="ntsServer">
    <vt:lpwstr>CN=P0370100/O=DNB</vt:lpwstr>
  </property>
  <property fmtid="{D5CDD505-2E9C-101B-9397-08002B2CF9AE}" pid="6" name="ntsDocumentUNID">
    <vt:lpwstr>4EFEB16D7D8D8FE3C125712B003485C5</vt:lpwstr>
  </property>
  <property fmtid="{D5CDD505-2E9C-101B-9397-08002B2CF9AE}" pid="7" name="ntsAttachmentFieldObject">
    <vt:lpwstr>Inhoud</vt:lpwstr>
  </property>
  <property fmtid="{D5CDD505-2E9C-101B-9397-08002B2CF9AE}" pid="8" name="ntsAttachmentFieldName">
    <vt:lpwstr>AttachmentNaam</vt:lpwstr>
  </property>
  <property fmtid="{D5CDD505-2E9C-101B-9397-08002B2CF9AE}" pid="9" name="ntsAttachmentFileName">
    <vt:lpwstr>C:\DOCUME~1\BB4602\LOCALS~1\Temp\doc70372{ID5C816}.ppt</vt:lpwstr>
  </property>
  <property fmtid="{D5CDD505-2E9C-101B-9397-08002B2CF9AE}" pid="10" name="ntsAttachmentName">
    <vt:lpwstr>doc70372{ID5C816}.ppt</vt:lpwstr>
  </property>
  <property fmtid="{D5CDD505-2E9C-101B-9397-08002B2CF9AE}" pid="11" name="ntsNotesUserName">
    <vt:lpwstr>CN=A.J.F. de Tombe/O=DNB</vt:lpwstr>
  </property>
  <property fmtid="{D5CDD505-2E9C-101B-9397-08002B2CF9AE}" pid="12" name="ntsResponseDocForm">
    <vt:lpwstr>VERSIE</vt:lpwstr>
  </property>
</Properties>
</file>