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77" r:id="rId2"/>
  </p:sldMasterIdLst>
  <p:notesMasterIdLst>
    <p:notesMasterId r:id="rId29"/>
  </p:notesMasterIdLst>
  <p:handoutMasterIdLst>
    <p:handoutMasterId r:id="rId30"/>
  </p:handoutMasterIdLst>
  <p:sldIdLst>
    <p:sldId id="352" r:id="rId3"/>
    <p:sldId id="353" r:id="rId4"/>
    <p:sldId id="314" r:id="rId5"/>
    <p:sldId id="315" r:id="rId6"/>
    <p:sldId id="316" r:id="rId7"/>
    <p:sldId id="317" r:id="rId8"/>
    <p:sldId id="318" r:id="rId9"/>
    <p:sldId id="351" r:id="rId10"/>
    <p:sldId id="319" r:id="rId11"/>
    <p:sldId id="320" r:id="rId12"/>
    <p:sldId id="323" r:id="rId13"/>
    <p:sldId id="324" r:id="rId14"/>
    <p:sldId id="325" r:id="rId15"/>
    <p:sldId id="326" r:id="rId16"/>
    <p:sldId id="327" r:id="rId17"/>
    <p:sldId id="330" r:id="rId18"/>
    <p:sldId id="336" r:id="rId19"/>
    <p:sldId id="337" r:id="rId20"/>
    <p:sldId id="338" r:id="rId21"/>
    <p:sldId id="339" r:id="rId22"/>
    <p:sldId id="340" r:id="rId23"/>
    <p:sldId id="342" r:id="rId24"/>
    <p:sldId id="345" r:id="rId25"/>
    <p:sldId id="354" r:id="rId26"/>
    <p:sldId id="349" r:id="rId27"/>
    <p:sldId id="350"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88C0"/>
    <a:srgbClr val="000000"/>
    <a:srgbClr val="EAE7F4"/>
    <a:srgbClr val="41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15" autoAdjust="0"/>
    <p:restoredTop sz="86408" autoAdjust="0"/>
  </p:normalViewPr>
  <p:slideViewPr>
    <p:cSldViewPr snapToGrid="0" showGuides="1">
      <p:cViewPr>
        <p:scale>
          <a:sx n="100" d="100"/>
          <a:sy n="100" d="100"/>
        </p:scale>
        <p:origin x="-894" y="-264"/>
      </p:cViewPr>
      <p:guideLst>
        <p:guide orient="horz" pos="2160"/>
        <p:guide pos="2880"/>
      </p:guideLst>
    </p:cSldViewPr>
  </p:slideViewPr>
  <p:outlineViewPr>
    <p:cViewPr>
      <p:scale>
        <a:sx n="33" d="100"/>
        <a:sy n="33" d="100"/>
      </p:scale>
      <p:origin x="264"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p0130000\Users$\NB7476\SEPA\Monitoring\Migratieratio's.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nb.nl\dfs\DeptData\BVU\BBE\Programmabureau%20SEPA\Documentatie%20Boek%20Programmabureau%20SEPA\Infographics\SEPA-monitorgrafieke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mk-MK"/>
  <c:chart>
    <c:plotArea>
      <c:layout/>
      <c:lineChart>
        <c:grouping val="standard"/>
        <c:ser>
          <c:idx val="0"/>
          <c:order val="0"/>
          <c:tx>
            <c:strRef>
              <c:f>Blad2!$A$3</c:f>
              <c:strCache>
                <c:ptCount val="1"/>
                <c:pt idx="0">
                  <c:v>SCT</c:v>
                </c:pt>
              </c:strCache>
            </c:strRef>
          </c:tx>
          <c:marker>
            <c:symbol val="none"/>
          </c:marker>
          <c:cat>
            <c:numRef>
              <c:f>Blad2!$B$2:$W$2</c:f>
              <c:numCache>
                <c:formatCode>m/yyyy</c:formatCode>
                <c:ptCount val="22"/>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numCache>
            </c:numRef>
          </c:cat>
          <c:val>
            <c:numRef>
              <c:f>Blad2!$B$3:$W$3</c:f>
              <c:numCache>
                <c:formatCode>0.00%</c:formatCode>
                <c:ptCount val="22"/>
                <c:pt idx="0">
                  <c:v>0.30180000000000018</c:v>
                </c:pt>
                <c:pt idx="1">
                  <c:v>0.30580000000000024</c:v>
                </c:pt>
                <c:pt idx="2">
                  <c:v>0.34860000000000013</c:v>
                </c:pt>
                <c:pt idx="3">
                  <c:v>0.35570000000000002</c:v>
                </c:pt>
                <c:pt idx="4">
                  <c:v>0.38200000000000017</c:v>
                </c:pt>
                <c:pt idx="5">
                  <c:v>0.40250000000000002</c:v>
                </c:pt>
                <c:pt idx="6">
                  <c:v>0.41790000000000022</c:v>
                </c:pt>
                <c:pt idx="7">
                  <c:v>0.43740000000000018</c:v>
                </c:pt>
                <c:pt idx="8">
                  <c:v>0.46950000000000008</c:v>
                </c:pt>
                <c:pt idx="9">
                  <c:v>0.49980000000000013</c:v>
                </c:pt>
                <c:pt idx="10">
                  <c:v>0.52780000000000005</c:v>
                </c:pt>
                <c:pt idx="11">
                  <c:v>0.56259999999999999</c:v>
                </c:pt>
                <c:pt idx="12">
                  <c:v>0.59870000000000023</c:v>
                </c:pt>
                <c:pt idx="13">
                  <c:v>0.64110000000000034</c:v>
                </c:pt>
                <c:pt idx="14">
                  <c:v>0.73780000000000034</c:v>
                </c:pt>
                <c:pt idx="15">
                  <c:v>0.83130000000000004</c:v>
                </c:pt>
                <c:pt idx="16">
                  <c:v>0.93910000000000005</c:v>
                </c:pt>
                <c:pt idx="17">
                  <c:v>0.95650000000000002</c:v>
                </c:pt>
                <c:pt idx="18">
                  <c:v>0.96210000000000029</c:v>
                </c:pt>
                <c:pt idx="19">
                  <c:v>0.96860000000000035</c:v>
                </c:pt>
                <c:pt idx="20" formatCode="0.0%">
                  <c:v>0.9759000000000001</c:v>
                </c:pt>
                <c:pt idx="21" formatCode="0.0%">
                  <c:v>0.98470000000000002</c:v>
                </c:pt>
              </c:numCache>
            </c:numRef>
          </c:val>
        </c:ser>
        <c:ser>
          <c:idx val="1"/>
          <c:order val="1"/>
          <c:tx>
            <c:strRef>
              <c:f>Blad2!$A$4</c:f>
              <c:strCache>
                <c:ptCount val="1"/>
                <c:pt idx="0">
                  <c:v>SDD</c:v>
                </c:pt>
              </c:strCache>
            </c:strRef>
          </c:tx>
          <c:marker>
            <c:symbol val="none"/>
          </c:marker>
          <c:cat>
            <c:numRef>
              <c:f>Blad2!$B$2:$W$2</c:f>
              <c:numCache>
                <c:formatCode>m/yyyy</c:formatCode>
                <c:ptCount val="22"/>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numCache>
            </c:numRef>
          </c:cat>
          <c:val>
            <c:numRef>
              <c:f>Blad2!$B$4:$W$4</c:f>
              <c:numCache>
                <c:formatCode>0.00%</c:formatCode>
                <c:ptCount val="22"/>
                <c:pt idx="0">
                  <c:v>1.8499999999999999E-2</c:v>
                </c:pt>
                <c:pt idx="1">
                  <c:v>2.0700000000000007E-2</c:v>
                </c:pt>
                <c:pt idx="2">
                  <c:v>1.9099999999999999E-2</c:v>
                </c:pt>
                <c:pt idx="3">
                  <c:v>2.5100000000000008E-2</c:v>
                </c:pt>
                <c:pt idx="4">
                  <c:v>2.2700000000000008E-2</c:v>
                </c:pt>
                <c:pt idx="5">
                  <c:v>2.2300000000000014E-2</c:v>
                </c:pt>
                <c:pt idx="6">
                  <c:v>2.4500000000000001E-2</c:v>
                </c:pt>
                <c:pt idx="7">
                  <c:v>2.6500000000000013E-2</c:v>
                </c:pt>
                <c:pt idx="8">
                  <c:v>3.7300000000000021E-2</c:v>
                </c:pt>
                <c:pt idx="9">
                  <c:v>4.7900000000000026E-2</c:v>
                </c:pt>
                <c:pt idx="10">
                  <c:v>5.8100000000000027E-2</c:v>
                </c:pt>
                <c:pt idx="11">
                  <c:v>6.840000000000003E-2</c:v>
                </c:pt>
                <c:pt idx="12">
                  <c:v>0.11520000000000007</c:v>
                </c:pt>
                <c:pt idx="13">
                  <c:v>0.2596</c:v>
                </c:pt>
                <c:pt idx="14">
                  <c:v>0.41000000000000014</c:v>
                </c:pt>
                <c:pt idx="15">
                  <c:v>0.60229999999999995</c:v>
                </c:pt>
                <c:pt idx="16">
                  <c:v>0.80259999999999998</c:v>
                </c:pt>
                <c:pt idx="17">
                  <c:v>0.82600000000000029</c:v>
                </c:pt>
                <c:pt idx="18">
                  <c:v>0.8572000000000003</c:v>
                </c:pt>
                <c:pt idx="19">
                  <c:v>0.88160000000000038</c:v>
                </c:pt>
                <c:pt idx="20" formatCode="0.0%">
                  <c:v>0.95060000000000033</c:v>
                </c:pt>
                <c:pt idx="21" formatCode="0.0%">
                  <c:v>0.97010000000000007</c:v>
                </c:pt>
              </c:numCache>
            </c:numRef>
          </c:val>
        </c:ser>
        <c:dLbls/>
        <c:marker val="1"/>
        <c:axId val="68807680"/>
        <c:axId val="69069824"/>
      </c:lineChart>
      <c:dateAx>
        <c:axId val="68807680"/>
        <c:scaling>
          <c:orientation val="minMax"/>
        </c:scaling>
        <c:axPos val="b"/>
        <c:numFmt formatCode="m/yyyy" sourceLinked="1"/>
        <c:tickLblPos val="nextTo"/>
        <c:crossAx val="69069824"/>
        <c:crosses val="autoZero"/>
        <c:auto val="1"/>
        <c:lblOffset val="100"/>
        <c:baseTimeUnit val="months"/>
        <c:majorUnit val="2"/>
        <c:majorTimeUnit val="months"/>
      </c:dateAx>
      <c:valAx>
        <c:axId val="69069824"/>
        <c:scaling>
          <c:orientation val="minMax"/>
          <c:max val="1"/>
        </c:scaling>
        <c:axPos val="l"/>
        <c:majorGridlines/>
        <c:numFmt formatCode="0%" sourceLinked="0"/>
        <c:tickLblPos val="nextTo"/>
        <c:crossAx val="68807680"/>
        <c:crosses val="autoZero"/>
        <c:crossBetween val="between"/>
      </c:valAx>
    </c:plotArea>
    <c:legend>
      <c:legendPos val="r"/>
      <c:layout/>
    </c:legend>
    <c:plotVisOnly val="1"/>
    <c:dispBlanksAs val="gap"/>
  </c:chart>
  <c:txPr>
    <a:bodyPr/>
    <a:lstStyle/>
    <a:p>
      <a:pPr>
        <a:defRPr sz="1600"/>
      </a:pPr>
      <a:endParaRPr lang="mk-MK"/>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mk-MK"/>
  <c:style val="4"/>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Blad1!$A$85</c:f>
              <c:strCache>
                <c:ptCount val="1"/>
                <c:pt idx="0">
                  <c:v>Familiar with IBAN</c:v>
                </c:pt>
              </c:strCache>
            </c:strRef>
          </c:tx>
          <c:cat>
            <c:numRef>
              <c:f>Blad1!$B$84:$F$84</c:f>
              <c:numCache>
                <c:formatCode>m/yyyy</c:formatCode>
                <c:ptCount val="5"/>
                <c:pt idx="0">
                  <c:v>41153</c:v>
                </c:pt>
                <c:pt idx="1">
                  <c:v>41275</c:v>
                </c:pt>
                <c:pt idx="2">
                  <c:v>41365</c:v>
                </c:pt>
                <c:pt idx="3">
                  <c:v>41518</c:v>
                </c:pt>
                <c:pt idx="4">
                  <c:v>41579</c:v>
                </c:pt>
              </c:numCache>
            </c:numRef>
          </c:cat>
          <c:val>
            <c:numRef>
              <c:f>Blad1!$B$85:$F$85</c:f>
              <c:numCache>
                <c:formatCode>0%</c:formatCode>
                <c:ptCount val="5"/>
                <c:pt idx="0">
                  <c:v>0.89</c:v>
                </c:pt>
                <c:pt idx="1">
                  <c:v>0.9</c:v>
                </c:pt>
                <c:pt idx="2">
                  <c:v>0.96000000000000052</c:v>
                </c:pt>
                <c:pt idx="3">
                  <c:v>0.99</c:v>
                </c:pt>
                <c:pt idx="4">
                  <c:v>0.99</c:v>
                </c:pt>
              </c:numCache>
            </c:numRef>
          </c:val>
        </c:ser>
        <c:ser>
          <c:idx val="1"/>
          <c:order val="1"/>
          <c:tx>
            <c:strRef>
              <c:f>Blad1!$A$86</c:f>
              <c:strCache>
                <c:ptCount val="1"/>
                <c:pt idx="0">
                  <c:v>Aware of impact for own organisation</c:v>
                </c:pt>
              </c:strCache>
            </c:strRef>
          </c:tx>
          <c:cat>
            <c:numRef>
              <c:f>Blad1!$B$84:$F$84</c:f>
              <c:numCache>
                <c:formatCode>m/yyyy</c:formatCode>
                <c:ptCount val="5"/>
                <c:pt idx="0">
                  <c:v>41153</c:v>
                </c:pt>
                <c:pt idx="1">
                  <c:v>41275</c:v>
                </c:pt>
                <c:pt idx="2">
                  <c:v>41365</c:v>
                </c:pt>
                <c:pt idx="3">
                  <c:v>41518</c:v>
                </c:pt>
                <c:pt idx="4">
                  <c:v>41579</c:v>
                </c:pt>
              </c:numCache>
            </c:numRef>
          </c:cat>
          <c:val>
            <c:numRef>
              <c:f>Blad1!$B$86:$F$86</c:f>
              <c:numCache>
                <c:formatCode>0%</c:formatCode>
                <c:ptCount val="5"/>
                <c:pt idx="0">
                  <c:v>0.56999999999999995</c:v>
                </c:pt>
                <c:pt idx="1">
                  <c:v>0.62000000000000055</c:v>
                </c:pt>
                <c:pt idx="2">
                  <c:v>0.60000000000000053</c:v>
                </c:pt>
                <c:pt idx="3">
                  <c:v>0.79</c:v>
                </c:pt>
                <c:pt idx="4">
                  <c:v>0.88</c:v>
                </c:pt>
              </c:numCache>
            </c:numRef>
          </c:val>
        </c:ser>
        <c:ser>
          <c:idx val="2"/>
          <c:order val="2"/>
          <c:tx>
            <c:strRef>
              <c:f>Blad1!$A$87</c:f>
              <c:strCache>
                <c:ptCount val="1"/>
                <c:pt idx="0">
                  <c:v>Has started preparations</c:v>
                </c:pt>
              </c:strCache>
            </c:strRef>
          </c:tx>
          <c:cat>
            <c:numRef>
              <c:f>Blad1!$B$84:$F$84</c:f>
              <c:numCache>
                <c:formatCode>m/yyyy</c:formatCode>
                <c:ptCount val="5"/>
                <c:pt idx="0">
                  <c:v>41153</c:v>
                </c:pt>
                <c:pt idx="1">
                  <c:v>41275</c:v>
                </c:pt>
                <c:pt idx="2">
                  <c:v>41365</c:v>
                </c:pt>
                <c:pt idx="3">
                  <c:v>41518</c:v>
                </c:pt>
                <c:pt idx="4">
                  <c:v>41579</c:v>
                </c:pt>
              </c:numCache>
            </c:numRef>
          </c:cat>
          <c:val>
            <c:numRef>
              <c:f>Blad1!$B$87:$F$87</c:f>
              <c:numCache>
                <c:formatCode>0%</c:formatCode>
                <c:ptCount val="5"/>
                <c:pt idx="0">
                  <c:v>0.30000000000000027</c:v>
                </c:pt>
                <c:pt idx="1">
                  <c:v>0.25</c:v>
                </c:pt>
                <c:pt idx="2">
                  <c:v>0.44</c:v>
                </c:pt>
                <c:pt idx="3">
                  <c:v>0.6500000000000008</c:v>
                </c:pt>
                <c:pt idx="4">
                  <c:v>0.78</c:v>
                </c:pt>
              </c:numCache>
            </c:numRef>
          </c:val>
        </c:ser>
        <c:ser>
          <c:idx val="3"/>
          <c:order val="3"/>
          <c:tx>
            <c:strRef>
              <c:f>Blad1!$A$88</c:f>
              <c:strCache>
                <c:ptCount val="1"/>
                <c:pt idx="0">
                  <c:v>Fully migrated to SCT</c:v>
                </c:pt>
              </c:strCache>
            </c:strRef>
          </c:tx>
          <c:cat>
            <c:numRef>
              <c:f>Blad1!$B$84:$F$84</c:f>
              <c:numCache>
                <c:formatCode>m/yyyy</c:formatCode>
                <c:ptCount val="5"/>
                <c:pt idx="0">
                  <c:v>41153</c:v>
                </c:pt>
                <c:pt idx="1">
                  <c:v>41275</c:v>
                </c:pt>
                <c:pt idx="2">
                  <c:v>41365</c:v>
                </c:pt>
                <c:pt idx="3">
                  <c:v>41518</c:v>
                </c:pt>
                <c:pt idx="4">
                  <c:v>41579</c:v>
                </c:pt>
              </c:numCache>
            </c:numRef>
          </c:cat>
          <c:val>
            <c:numRef>
              <c:f>Blad1!$B$88:$F$88</c:f>
              <c:numCache>
                <c:formatCode>0%</c:formatCode>
                <c:ptCount val="5"/>
                <c:pt idx="0">
                  <c:v>3.0000000000000002E-2</c:v>
                </c:pt>
                <c:pt idx="1">
                  <c:v>6.0000000000000032E-2</c:v>
                </c:pt>
                <c:pt idx="2">
                  <c:v>9.0000000000000024E-2</c:v>
                </c:pt>
                <c:pt idx="3">
                  <c:v>0.32000000000000034</c:v>
                </c:pt>
                <c:pt idx="4">
                  <c:v>0.6500000000000008</c:v>
                </c:pt>
              </c:numCache>
            </c:numRef>
          </c:val>
        </c:ser>
        <c:ser>
          <c:idx val="4"/>
          <c:order val="4"/>
          <c:tx>
            <c:strRef>
              <c:f>Blad1!$A$89</c:f>
              <c:strCache>
                <c:ptCount val="1"/>
                <c:pt idx="0">
                  <c:v>Fully migrated to SDD</c:v>
                </c:pt>
              </c:strCache>
            </c:strRef>
          </c:tx>
          <c:cat>
            <c:numRef>
              <c:f>Blad1!$B$84:$F$84</c:f>
              <c:numCache>
                <c:formatCode>m/yyyy</c:formatCode>
                <c:ptCount val="5"/>
                <c:pt idx="0">
                  <c:v>41153</c:v>
                </c:pt>
                <c:pt idx="1">
                  <c:v>41275</c:v>
                </c:pt>
                <c:pt idx="2">
                  <c:v>41365</c:v>
                </c:pt>
                <c:pt idx="3">
                  <c:v>41518</c:v>
                </c:pt>
                <c:pt idx="4">
                  <c:v>41579</c:v>
                </c:pt>
              </c:numCache>
            </c:numRef>
          </c:cat>
          <c:val>
            <c:numRef>
              <c:f>Blad1!$B$89:$F$89</c:f>
              <c:numCache>
                <c:formatCode>0%</c:formatCode>
                <c:ptCount val="5"/>
                <c:pt idx="0">
                  <c:v>4.0000000000000022E-2</c:v>
                </c:pt>
                <c:pt idx="1">
                  <c:v>1.0000000000000005E-2</c:v>
                </c:pt>
                <c:pt idx="2">
                  <c:v>1.0000000000000005E-2</c:v>
                </c:pt>
                <c:pt idx="3">
                  <c:v>7.0000000000000021E-2</c:v>
                </c:pt>
                <c:pt idx="4">
                  <c:v>0.2</c:v>
                </c:pt>
              </c:numCache>
            </c:numRef>
          </c:val>
        </c:ser>
        <c:dLbls/>
        <c:marker val="1"/>
        <c:axId val="121686656"/>
        <c:axId val="121897344"/>
      </c:lineChart>
      <c:dateAx>
        <c:axId val="121686656"/>
        <c:scaling>
          <c:orientation val="minMax"/>
        </c:scaling>
        <c:axPos val="b"/>
        <c:numFmt formatCode="m/yyyy" sourceLinked="1"/>
        <c:majorTickMark val="none"/>
        <c:tickLblPos val="nextTo"/>
        <c:crossAx val="121897344"/>
        <c:crosses val="autoZero"/>
        <c:lblOffset val="100"/>
        <c:baseTimeUnit val="months"/>
      </c:dateAx>
      <c:valAx>
        <c:axId val="121897344"/>
        <c:scaling>
          <c:orientation val="minMax"/>
          <c:max val="1"/>
        </c:scaling>
        <c:axPos val="l"/>
        <c:majorGridlines/>
        <c:numFmt formatCode="0%" sourceLinked="1"/>
        <c:majorTickMark val="none"/>
        <c:tickLblPos val="nextTo"/>
        <c:crossAx val="121686656"/>
        <c:crosses val="autoZero"/>
        <c:crossBetween val="between"/>
      </c:valAx>
    </c:plotArea>
    <c:legend>
      <c:legendPos val="r"/>
    </c:legend>
    <c:plotVisOnly val="1"/>
    <c:dispBlanksAs val="gap"/>
  </c:chart>
  <c:txPr>
    <a:bodyPr/>
    <a:lstStyle/>
    <a:p>
      <a:pPr>
        <a:defRPr sz="1800"/>
      </a:pPr>
      <a:endParaRPr lang="mk-MK"/>
    </a:p>
  </c:txPr>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8.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0.79647</cdr:x>
      <cdr:y>0.78908</cdr:y>
    </cdr:from>
    <cdr:to>
      <cdr:x>0.9558</cdr:x>
      <cdr:y>0.98691</cdr:y>
    </cdr:to>
    <cdr:pic>
      <cdr:nvPicPr>
        <cdr:cNvPr id="2"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6554600" y="3571347"/>
          <a:ext cx="1311275" cy="8953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860" cy="511404"/>
          </a:xfrm>
          <a:prstGeom prst="rect">
            <a:avLst/>
          </a:prstGeom>
        </p:spPr>
        <p:txBody>
          <a:bodyPr vert="horz" lIns="94622" tIns="47311" rIns="94622" bIns="47311" rtlCol="0"/>
          <a:lstStyle>
            <a:lvl1pPr algn="l">
              <a:defRPr sz="1200"/>
            </a:lvl1pPr>
          </a:lstStyle>
          <a:p>
            <a:endParaRPr lang="nl-NL"/>
          </a:p>
        </p:txBody>
      </p:sp>
      <p:sp>
        <p:nvSpPr>
          <p:cNvPr id="3" name="Tijdelijke aanduiding voor datum 2"/>
          <p:cNvSpPr>
            <a:spLocks noGrp="1"/>
          </p:cNvSpPr>
          <p:nvPr>
            <p:ph type="dt" sz="quarter" idx="1"/>
          </p:nvPr>
        </p:nvSpPr>
        <p:spPr>
          <a:xfrm>
            <a:off x="4020784" y="0"/>
            <a:ext cx="3076860" cy="511404"/>
          </a:xfrm>
          <a:prstGeom prst="rect">
            <a:avLst/>
          </a:prstGeom>
        </p:spPr>
        <p:txBody>
          <a:bodyPr vert="horz" lIns="94622" tIns="47311" rIns="94622" bIns="47311" rtlCol="0"/>
          <a:lstStyle>
            <a:lvl1pPr algn="r">
              <a:defRPr sz="1200"/>
            </a:lvl1pPr>
          </a:lstStyle>
          <a:p>
            <a:fld id="{7CF325E9-16E4-4C70-B6C6-30C8FC45FBB2}" type="datetimeFigureOut">
              <a:rPr lang="nl-NL" smtClean="0"/>
              <a:pPr/>
              <a:t>19-5-2015</a:t>
            </a:fld>
            <a:endParaRPr lang="nl-NL"/>
          </a:p>
        </p:txBody>
      </p:sp>
      <p:sp>
        <p:nvSpPr>
          <p:cNvPr id="4" name="Tijdelijke aanduiding voor voettekst 3"/>
          <p:cNvSpPr>
            <a:spLocks noGrp="1"/>
          </p:cNvSpPr>
          <p:nvPr>
            <p:ph type="ftr" sz="quarter" idx="2"/>
          </p:nvPr>
        </p:nvSpPr>
        <p:spPr>
          <a:xfrm>
            <a:off x="0" y="9721575"/>
            <a:ext cx="3076860" cy="511404"/>
          </a:xfrm>
          <a:prstGeom prst="rect">
            <a:avLst/>
          </a:prstGeom>
        </p:spPr>
        <p:txBody>
          <a:bodyPr vert="horz" lIns="94622" tIns="47311" rIns="94622" bIns="4731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0784" y="9721575"/>
            <a:ext cx="3076860" cy="511404"/>
          </a:xfrm>
          <a:prstGeom prst="rect">
            <a:avLst/>
          </a:prstGeom>
        </p:spPr>
        <p:txBody>
          <a:bodyPr vert="horz" lIns="94622" tIns="47311" rIns="94622" bIns="47311" rtlCol="0" anchor="b"/>
          <a:lstStyle>
            <a:lvl1pPr algn="r">
              <a:defRPr sz="1200"/>
            </a:lvl1pPr>
          </a:lstStyle>
          <a:p>
            <a:fld id="{3E3A0E4F-666C-440F-A148-DF291F8BC085}" type="slidenum">
              <a:rPr lang="nl-NL" smtClean="0"/>
              <a:pPr/>
              <a:t>‹#›</a:t>
            </a:fld>
            <a:endParaRPr lang="nl-NL"/>
          </a:p>
        </p:txBody>
      </p:sp>
    </p:spTree>
    <p:extLst>
      <p:ext uri="{BB962C8B-B14F-4D97-AF65-F5344CB8AC3E}">
        <p14:creationId xmlns:p14="http://schemas.microsoft.com/office/powerpoint/2010/main" xmlns="" val="1704970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900D5B51-A3C5-4FC7-8A0D-54EFEFAFACD3}" type="datetimeFigureOut">
              <a:rPr lang="nl-NL" smtClean="0"/>
              <a:pPr/>
              <a:t>19-5-2015</a:t>
            </a:fld>
            <a:endParaRPr lang="nl-NL"/>
          </a:p>
        </p:txBody>
      </p:sp>
      <p:sp>
        <p:nvSpPr>
          <p:cNvPr id="4" name="Tijdelijke aanduiding voor dia-afbeelding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622" tIns="47311" rIns="94622" bIns="47311" rtlCol="0" anchor="ctr"/>
          <a:lstStyle/>
          <a:p>
            <a:endParaRPr lang="nl-NL"/>
          </a:p>
        </p:txBody>
      </p:sp>
      <p:sp>
        <p:nvSpPr>
          <p:cNvPr id="5" name="Tijdelijke aanduiding voor notities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F9513F78-5509-4637-B397-C3DEABA56153}" type="slidenum">
              <a:rPr lang="nl-NL" smtClean="0"/>
              <a:pPr/>
              <a:t>‹#›</a:t>
            </a:fld>
            <a:endParaRPr lang="nl-NL"/>
          </a:p>
        </p:txBody>
      </p:sp>
    </p:spTree>
    <p:extLst>
      <p:ext uri="{BB962C8B-B14F-4D97-AF65-F5344CB8AC3E}">
        <p14:creationId xmlns:p14="http://schemas.microsoft.com/office/powerpoint/2010/main" xmlns=""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xmlns="" val="365122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805" indent="-295694" eaLnBrk="0" hangingPunct="0">
              <a:spcBef>
                <a:spcPct val="30000"/>
              </a:spcBef>
              <a:defRPr sz="1200">
                <a:solidFill>
                  <a:schemeClr val="tx1"/>
                </a:solidFill>
                <a:latin typeface="Arial" charset="0"/>
              </a:defRPr>
            </a:lvl2pPr>
            <a:lvl3pPr marL="1182776" indent="-236555" eaLnBrk="0" hangingPunct="0">
              <a:spcBef>
                <a:spcPct val="30000"/>
              </a:spcBef>
              <a:defRPr sz="1200">
                <a:solidFill>
                  <a:schemeClr val="tx1"/>
                </a:solidFill>
                <a:latin typeface="Arial" charset="0"/>
              </a:defRPr>
            </a:lvl3pPr>
            <a:lvl4pPr marL="1655887" indent="-236555" eaLnBrk="0" hangingPunct="0">
              <a:spcBef>
                <a:spcPct val="30000"/>
              </a:spcBef>
              <a:defRPr sz="1200">
                <a:solidFill>
                  <a:schemeClr val="tx1"/>
                </a:solidFill>
                <a:latin typeface="Arial" charset="0"/>
              </a:defRPr>
            </a:lvl4pPr>
            <a:lvl5pPr marL="2128998" indent="-236555" eaLnBrk="0" hangingPunct="0">
              <a:spcBef>
                <a:spcPct val="30000"/>
              </a:spcBef>
              <a:defRPr sz="1200">
                <a:solidFill>
                  <a:schemeClr val="tx1"/>
                </a:solidFill>
                <a:latin typeface="Arial" charset="0"/>
              </a:defRPr>
            </a:lvl5pPr>
            <a:lvl6pPr marL="2602108" indent="-236555" eaLnBrk="0" fontAlgn="base" hangingPunct="0">
              <a:spcBef>
                <a:spcPct val="30000"/>
              </a:spcBef>
              <a:spcAft>
                <a:spcPct val="0"/>
              </a:spcAft>
              <a:defRPr sz="1200">
                <a:solidFill>
                  <a:schemeClr val="tx1"/>
                </a:solidFill>
                <a:latin typeface="Arial" charset="0"/>
              </a:defRPr>
            </a:lvl6pPr>
            <a:lvl7pPr marL="3075219" indent="-236555" eaLnBrk="0" fontAlgn="base" hangingPunct="0">
              <a:spcBef>
                <a:spcPct val="30000"/>
              </a:spcBef>
              <a:spcAft>
                <a:spcPct val="0"/>
              </a:spcAft>
              <a:defRPr sz="1200">
                <a:solidFill>
                  <a:schemeClr val="tx1"/>
                </a:solidFill>
                <a:latin typeface="Arial" charset="0"/>
              </a:defRPr>
            </a:lvl7pPr>
            <a:lvl8pPr marL="3548329" indent="-236555" eaLnBrk="0" fontAlgn="base" hangingPunct="0">
              <a:spcBef>
                <a:spcPct val="30000"/>
              </a:spcBef>
              <a:spcAft>
                <a:spcPct val="0"/>
              </a:spcAft>
              <a:defRPr sz="1200">
                <a:solidFill>
                  <a:schemeClr val="tx1"/>
                </a:solidFill>
                <a:latin typeface="Arial" charset="0"/>
              </a:defRPr>
            </a:lvl8pPr>
            <a:lvl9pPr marL="4021440" indent="-2365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D96869-E75E-4568-9098-9ED6F1095B42}" type="slidenum">
              <a:rPr lang="nl-NL" altLang="nl-NL" smtClean="0"/>
              <a:pPr eaLnBrk="1" hangingPunct="1">
                <a:spcBef>
                  <a:spcPct val="0"/>
                </a:spcBef>
              </a:pPr>
              <a:t>13</a:t>
            </a:fld>
            <a:endParaRPr lang="nl-NL" altLang="nl-NL"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xfrm>
            <a:off x="993775" y="768350"/>
            <a:ext cx="5113338" cy="3833813"/>
          </a:xfrm>
          <a:ln/>
        </p:spPr>
      </p:sp>
      <p:sp>
        <p:nvSpPr>
          <p:cNvPr id="59395" name="Tijdelijke aanduiding voor notities 2"/>
          <p:cNvSpPr>
            <a:spLocks noGrp="1"/>
          </p:cNvSpPr>
          <p:nvPr>
            <p:ph type="body" idx="1"/>
          </p:nvPr>
        </p:nvSpPr>
        <p:spPr>
          <a:xfrm>
            <a:off x="710429" y="4859153"/>
            <a:ext cx="5678445" cy="4607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nl-NL" smtClean="0"/>
          </a:p>
        </p:txBody>
      </p:sp>
      <p:sp>
        <p:nvSpPr>
          <p:cNvPr id="59396" name="Tijdelijke aanduiding voor dianummer 3"/>
          <p:cNvSpPr txBox="1">
            <a:spLocks noGrp="1"/>
          </p:cNvSpPr>
          <p:nvPr/>
        </p:nvSpPr>
        <p:spPr bwMode="auto">
          <a:xfrm>
            <a:off x="4020784" y="9721576"/>
            <a:ext cx="3076860" cy="51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622" tIns="47311" rIns="94622" bIns="4731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20000"/>
              </a:spcBef>
            </a:pPr>
            <a:fld id="{9D2D82A7-DE6D-4C4F-AC6A-E949CC93F0EF}" type="slidenum">
              <a:rPr lang="nl-NL" altLang="nl-NL"/>
              <a:pPr algn="r" eaLnBrk="1" hangingPunct="1">
                <a:spcBef>
                  <a:spcPct val="20000"/>
                </a:spcBef>
              </a:pPr>
              <a:t>18</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805" indent="-295694" eaLnBrk="0" hangingPunct="0">
              <a:spcBef>
                <a:spcPct val="30000"/>
              </a:spcBef>
              <a:defRPr sz="1200">
                <a:solidFill>
                  <a:schemeClr val="tx1"/>
                </a:solidFill>
                <a:latin typeface="Arial" charset="0"/>
              </a:defRPr>
            </a:lvl2pPr>
            <a:lvl3pPr marL="1182776" indent="-236555" eaLnBrk="0" hangingPunct="0">
              <a:spcBef>
                <a:spcPct val="30000"/>
              </a:spcBef>
              <a:defRPr sz="1200">
                <a:solidFill>
                  <a:schemeClr val="tx1"/>
                </a:solidFill>
                <a:latin typeface="Arial" charset="0"/>
              </a:defRPr>
            </a:lvl3pPr>
            <a:lvl4pPr marL="1655887" indent="-236555" eaLnBrk="0" hangingPunct="0">
              <a:spcBef>
                <a:spcPct val="30000"/>
              </a:spcBef>
              <a:defRPr sz="1200">
                <a:solidFill>
                  <a:schemeClr val="tx1"/>
                </a:solidFill>
                <a:latin typeface="Arial" charset="0"/>
              </a:defRPr>
            </a:lvl4pPr>
            <a:lvl5pPr marL="2128998" indent="-236555" eaLnBrk="0" hangingPunct="0">
              <a:spcBef>
                <a:spcPct val="30000"/>
              </a:spcBef>
              <a:defRPr sz="1200">
                <a:solidFill>
                  <a:schemeClr val="tx1"/>
                </a:solidFill>
                <a:latin typeface="Arial" charset="0"/>
              </a:defRPr>
            </a:lvl5pPr>
            <a:lvl6pPr marL="2602108" indent="-236555" eaLnBrk="0" fontAlgn="base" hangingPunct="0">
              <a:spcBef>
                <a:spcPct val="30000"/>
              </a:spcBef>
              <a:spcAft>
                <a:spcPct val="0"/>
              </a:spcAft>
              <a:defRPr sz="1200">
                <a:solidFill>
                  <a:schemeClr val="tx1"/>
                </a:solidFill>
                <a:latin typeface="Arial" charset="0"/>
              </a:defRPr>
            </a:lvl6pPr>
            <a:lvl7pPr marL="3075219" indent="-236555" eaLnBrk="0" fontAlgn="base" hangingPunct="0">
              <a:spcBef>
                <a:spcPct val="30000"/>
              </a:spcBef>
              <a:spcAft>
                <a:spcPct val="0"/>
              </a:spcAft>
              <a:defRPr sz="1200">
                <a:solidFill>
                  <a:schemeClr val="tx1"/>
                </a:solidFill>
                <a:latin typeface="Arial" charset="0"/>
              </a:defRPr>
            </a:lvl7pPr>
            <a:lvl8pPr marL="3548329" indent="-236555" eaLnBrk="0" fontAlgn="base" hangingPunct="0">
              <a:spcBef>
                <a:spcPct val="30000"/>
              </a:spcBef>
              <a:spcAft>
                <a:spcPct val="0"/>
              </a:spcAft>
              <a:defRPr sz="1200">
                <a:solidFill>
                  <a:schemeClr val="tx1"/>
                </a:solidFill>
                <a:latin typeface="Arial" charset="0"/>
              </a:defRPr>
            </a:lvl8pPr>
            <a:lvl9pPr marL="4021440" indent="-2365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B71027-9A66-4E71-A262-846A5AA6320E}" type="slidenum">
              <a:rPr lang="nl-NL" altLang="nl-NL" smtClean="0"/>
              <a:pPr eaLnBrk="1" hangingPunct="1">
                <a:spcBef>
                  <a:spcPct val="0"/>
                </a:spcBef>
              </a:pPr>
              <a:t>20</a:t>
            </a:fld>
            <a:endParaRPr lang="nl-NL" altLang="nl-NL"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NL" altLang="nl-NL" smtClean="0"/>
              <a:t>This week we will announce which  of the 5 bureau who presented their approach is the winner. The campaign will be developed during the first quarter of 2011 and start just before the first “big movers” like UWV and SVB, this will create a soft landing. First attention to compagnies, give consumers supporting information around milestones. Using all kind of media, payd and unpaid. Also close monitoring of the social media and active influencing opinions when there is an active discussion regarding SEPA, IBAN, enz.</a:t>
            </a:r>
          </a:p>
          <a:p>
            <a:r>
              <a:rPr lang="nl-NL" altLang="nl-NL" smtClean="0"/>
              <a:t>This is a different approach than other countries are using (this afternoon you get more information about other countries).</a:t>
            </a:r>
          </a:p>
          <a:p>
            <a:r>
              <a:rPr lang="nl-NL" altLang="nl-NL" smtClean="0"/>
              <a:t>Consumers; Never heart about IBAN just over 50%. Women and peope older than 55 never heard about IBAN</a:t>
            </a:r>
          </a:p>
          <a:p>
            <a:r>
              <a:rPr lang="nl-NL" altLang="nl-NL" smtClean="0"/>
              <a:t>Sepa is known by almost 40%</a:t>
            </a:r>
          </a:p>
          <a:p>
            <a:r>
              <a:rPr lang="nl-NL" altLang="nl-NL" smtClean="0"/>
              <a:t>23% is positive, around 13% is negative, 13% no meaning and the rest, around 55% neutral</a:t>
            </a:r>
          </a:p>
          <a:p>
            <a:r>
              <a:rPr lang="nl-NL" altLang="nl-NL" b="1" smtClean="0"/>
              <a:t>Three stage rocket means;</a:t>
            </a:r>
          </a:p>
          <a:p>
            <a:pPr>
              <a:buFontTx/>
              <a:buChar char="•"/>
            </a:pPr>
            <a:r>
              <a:rPr lang="nl-NL" altLang="nl-NL" smtClean="0"/>
              <a:t>Public campaign to inform Netherland, create a soft landing and start the awareness and the migration</a:t>
            </a:r>
          </a:p>
          <a:p>
            <a:pPr>
              <a:buFontTx/>
              <a:buChar char="•"/>
            </a:pPr>
            <a:r>
              <a:rPr lang="nl-NL" altLang="nl-NL" smtClean="0"/>
              <a:t>Umbrella organizations are informing their members</a:t>
            </a:r>
          </a:p>
          <a:p>
            <a:pPr>
              <a:buFontTx/>
              <a:buChar char="•"/>
            </a:pPr>
            <a:r>
              <a:rPr lang="nl-NL" altLang="nl-NL" smtClean="0"/>
              <a:t>Compagnies informing their customers and clients (cascade model)</a:t>
            </a:r>
          </a:p>
          <a:p>
            <a:r>
              <a:rPr lang="nl-NL" altLang="nl-NL" b="1" smtClean="0"/>
              <a:t>AIMS</a:t>
            </a:r>
          </a:p>
          <a:p>
            <a:pPr>
              <a:buFontTx/>
              <a:buChar char="•"/>
            </a:pPr>
            <a:r>
              <a:rPr lang="nl-NL" altLang="nl-NL" smtClean="0"/>
              <a:t>Why IBAN, where to find</a:t>
            </a:r>
          </a:p>
          <a:p>
            <a:pPr>
              <a:buFontTx/>
              <a:buChar char="•"/>
            </a:pPr>
            <a:r>
              <a:rPr lang="nl-NL" altLang="nl-NL" smtClean="0"/>
              <a:t>Neutral position</a:t>
            </a:r>
          </a:p>
          <a:p>
            <a:pPr>
              <a:buFontTx/>
              <a:buChar char="•"/>
            </a:pPr>
            <a:r>
              <a:rPr lang="nl-NL" altLang="nl-NL" smtClean="0"/>
              <a:t>Active use of IBAN, avoid questions</a:t>
            </a:r>
          </a:p>
          <a:p>
            <a:pPr>
              <a:buFontTx/>
              <a:buChar char="•"/>
            </a:pPr>
            <a:r>
              <a:rPr lang="nl-NL" altLang="nl-NL" smtClean="0"/>
              <a:t>Enterprises&amp;organisations know what to do, are neutral and start to migrate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805" indent="-295694" eaLnBrk="0" hangingPunct="0">
              <a:spcBef>
                <a:spcPct val="30000"/>
              </a:spcBef>
              <a:defRPr sz="1200">
                <a:solidFill>
                  <a:schemeClr val="tx1"/>
                </a:solidFill>
                <a:latin typeface="Arial" charset="0"/>
              </a:defRPr>
            </a:lvl2pPr>
            <a:lvl3pPr marL="1182776" indent="-236555" eaLnBrk="0" hangingPunct="0">
              <a:spcBef>
                <a:spcPct val="30000"/>
              </a:spcBef>
              <a:defRPr sz="1200">
                <a:solidFill>
                  <a:schemeClr val="tx1"/>
                </a:solidFill>
                <a:latin typeface="Arial" charset="0"/>
              </a:defRPr>
            </a:lvl3pPr>
            <a:lvl4pPr marL="1655887" indent="-236555" eaLnBrk="0" hangingPunct="0">
              <a:spcBef>
                <a:spcPct val="30000"/>
              </a:spcBef>
              <a:defRPr sz="1200">
                <a:solidFill>
                  <a:schemeClr val="tx1"/>
                </a:solidFill>
                <a:latin typeface="Arial" charset="0"/>
              </a:defRPr>
            </a:lvl4pPr>
            <a:lvl5pPr marL="2128998" indent="-236555" eaLnBrk="0" hangingPunct="0">
              <a:spcBef>
                <a:spcPct val="30000"/>
              </a:spcBef>
              <a:defRPr sz="1200">
                <a:solidFill>
                  <a:schemeClr val="tx1"/>
                </a:solidFill>
                <a:latin typeface="Arial" charset="0"/>
              </a:defRPr>
            </a:lvl5pPr>
            <a:lvl6pPr marL="2602108" indent="-236555" eaLnBrk="0" fontAlgn="base" hangingPunct="0">
              <a:spcBef>
                <a:spcPct val="30000"/>
              </a:spcBef>
              <a:spcAft>
                <a:spcPct val="0"/>
              </a:spcAft>
              <a:defRPr sz="1200">
                <a:solidFill>
                  <a:schemeClr val="tx1"/>
                </a:solidFill>
                <a:latin typeface="Arial" charset="0"/>
              </a:defRPr>
            </a:lvl6pPr>
            <a:lvl7pPr marL="3075219" indent="-236555" eaLnBrk="0" fontAlgn="base" hangingPunct="0">
              <a:spcBef>
                <a:spcPct val="30000"/>
              </a:spcBef>
              <a:spcAft>
                <a:spcPct val="0"/>
              </a:spcAft>
              <a:defRPr sz="1200">
                <a:solidFill>
                  <a:schemeClr val="tx1"/>
                </a:solidFill>
                <a:latin typeface="Arial" charset="0"/>
              </a:defRPr>
            </a:lvl7pPr>
            <a:lvl8pPr marL="3548329" indent="-236555" eaLnBrk="0" fontAlgn="base" hangingPunct="0">
              <a:spcBef>
                <a:spcPct val="30000"/>
              </a:spcBef>
              <a:spcAft>
                <a:spcPct val="0"/>
              </a:spcAft>
              <a:defRPr sz="1200">
                <a:solidFill>
                  <a:schemeClr val="tx1"/>
                </a:solidFill>
                <a:latin typeface="Arial" charset="0"/>
              </a:defRPr>
            </a:lvl8pPr>
            <a:lvl9pPr marL="4021440" indent="-2365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633765-105F-44F5-A4FA-73951C9AB834}" type="slidenum">
              <a:rPr lang="nl-NL" altLang="nl-NL" smtClean="0"/>
              <a:pPr eaLnBrk="1" hangingPunct="1">
                <a:spcBef>
                  <a:spcPct val="0"/>
                </a:spcBef>
              </a:pPr>
              <a:t>25</a:t>
            </a:fld>
            <a:endParaRPr lang="nl-NL" altLang="nl-NL" smtClean="0"/>
          </a:p>
        </p:txBody>
      </p:sp>
      <p:sp>
        <p:nvSpPr>
          <p:cNvPr id="62467" name="Rectangle 2"/>
          <p:cNvSpPr>
            <a:spLocks noGrp="1" noRot="1" noChangeAspect="1" noChangeArrowheads="1" noTextEdit="1"/>
          </p:cNvSpPr>
          <p:nvPr>
            <p:ph type="sldImg"/>
          </p:nvPr>
        </p:nvSpPr>
        <p:spPr>
          <a:xfrm>
            <a:off x="1157288" y="889000"/>
            <a:ext cx="4791075" cy="3594100"/>
          </a:xfrm>
          <a:ln/>
        </p:spPr>
      </p:sp>
      <p:sp>
        <p:nvSpPr>
          <p:cNvPr id="62468" name="Rectangle 3"/>
          <p:cNvSpPr>
            <a:spLocks noGrp="1" noChangeArrowheads="1"/>
          </p:cNvSpPr>
          <p:nvPr>
            <p:ph type="body" idx="1"/>
          </p:nvPr>
        </p:nvSpPr>
        <p:spPr>
          <a:xfrm>
            <a:off x="947237" y="4865691"/>
            <a:ext cx="5204829" cy="43101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xfrm>
            <a:off x="1157288" y="889000"/>
            <a:ext cx="4791075" cy="3592513"/>
          </a:xfrm>
          <a:ln/>
        </p:spPr>
      </p:sp>
      <p:sp>
        <p:nvSpPr>
          <p:cNvPr id="63491" name="Rectangle 3"/>
          <p:cNvSpPr>
            <a:spLocks noGrp="1"/>
          </p:cNvSpPr>
          <p:nvPr>
            <p:ph type="body" idx="1"/>
          </p:nvPr>
        </p:nvSpPr>
        <p:spPr>
          <a:xfrm>
            <a:off x="947237" y="4864057"/>
            <a:ext cx="5204829" cy="43118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ltLang="nl-NL" smtClean="0"/>
          </a:p>
        </p:txBody>
      </p:sp>
      <p:sp>
        <p:nvSpPr>
          <p:cNvPr id="44036" name="Tijdelijke aanduiding voor dia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805" indent="-295694" eaLnBrk="0" hangingPunct="0">
              <a:spcBef>
                <a:spcPct val="30000"/>
              </a:spcBef>
              <a:defRPr sz="1200">
                <a:solidFill>
                  <a:schemeClr val="tx1"/>
                </a:solidFill>
                <a:latin typeface="Arial" charset="0"/>
              </a:defRPr>
            </a:lvl2pPr>
            <a:lvl3pPr marL="1182776" indent="-236555" eaLnBrk="0" hangingPunct="0">
              <a:spcBef>
                <a:spcPct val="30000"/>
              </a:spcBef>
              <a:defRPr sz="1200">
                <a:solidFill>
                  <a:schemeClr val="tx1"/>
                </a:solidFill>
                <a:latin typeface="Arial" charset="0"/>
              </a:defRPr>
            </a:lvl3pPr>
            <a:lvl4pPr marL="1655887" indent="-236555" eaLnBrk="0" hangingPunct="0">
              <a:spcBef>
                <a:spcPct val="30000"/>
              </a:spcBef>
              <a:defRPr sz="1200">
                <a:solidFill>
                  <a:schemeClr val="tx1"/>
                </a:solidFill>
                <a:latin typeface="Arial" charset="0"/>
              </a:defRPr>
            </a:lvl4pPr>
            <a:lvl5pPr marL="2128998" indent="-236555" eaLnBrk="0" hangingPunct="0">
              <a:spcBef>
                <a:spcPct val="30000"/>
              </a:spcBef>
              <a:defRPr sz="1200">
                <a:solidFill>
                  <a:schemeClr val="tx1"/>
                </a:solidFill>
                <a:latin typeface="Arial" charset="0"/>
              </a:defRPr>
            </a:lvl5pPr>
            <a:lvl6pPr marL="2602108" indent="-236555" eaLnBrk="0" fontAlgn="base" hangingPunct="0">
              <a:spcBef>
                <a:spcPct val="30000"/>
              </a:spcBef>
              <a:spcAft>
                <a:spcPct val="0"/>
              </a:spcAft>
              <a:defRPr sz="1200">
                <a:solidFill>
                  <a:schemeClr val="tx1"/>
                </a:solidFill>
                <a:latin typeface="Arial" charset="0"/>
              </a:defRPr>
            </a:lvl6pPr>
            <a:lvl7pPr marL="3075219" indent="-236555" eaLnBrk="0" fontAlgn="base" hangingPunct="0">
              <a:spcBef>
                <a:spcPct val="30000"/>
              </a:spcBef>
              <a:spcAft>
                <a:spcPct val="0"/>
              </a:spcAft>
              <a:defRPr sz="1200">
                <a:solidFill>
                  <a:schemeClr val="tx1"/>
                </a:solidFill>
                <a:latin typeface="Arial" charset="0"/>
              </a:defRPr>
            </a:lvl7pPr>
            <a:lvl8pPr marL="3548329" indent="-236555" eaLnBrk="0" fontAlgn="base" hangingPunct="0">
              <a:spcBef>
                <a:spcPct val="30000"/>
              </a:spcBef>
              <a:spcAft>
                <a:spcPct val="0"/>
              </a:spcAft>
              <a:defRPr sz="1200">
                <a:solidFill>
                  <a:schemeClr val="tx1"/>
                </a:solidFill>
                <a:latin typeface="Arial" charset="0"/>
              </a:defRPr>
            </a:lvl8pPr>
            <a:lvl9pPr marL="4021440" indent="-2365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2D817E-2336-4290-A58E-C89A9959D9E5}" type="slidenum">
              <a:rPr lang="nl-NL" altLang="nl-NL" smtClean="0"/>
              <a:pPr eaLnBrk="1" hangingPunct="1">
                <a:spcBef>
                  <a:spcPct val="0"/>
                </a:spcBef>
              </a:pPr>
              <a:t>2</a:t>
            </a:fld>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xfrm>
            <a:off x="1155700" y="889000"/>
            <a:ext cx="4791075" cy="3592513"/>
          </a:xfrm>
          <a:ln/>
        </p:spPr>
      </p:sp>
      <p:sp>
        <p:nvSpPr>
          <p:cNvPr id="45059" name="Rectangle 3"/>
          <p:cNvSpPr>
            <a:spLocks noGrp="1"/>
          </p:cNvSpPr>
          <p:nvPr>
            <p:ph type="body" idx="1"/>
          </p:nvPr>
        </p:nvSpPr>
        <p:spPr>
          <a:xfrm>
            <a:off x="947237" y="4864057"/>
            <a:ext cx="5204829" cy="43118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xfrm>
            <a:off x="992188" y="766763"/>
            <a:ext cx="5118100" cy="3838575"/>
          </a:xfrm>
          <a:ln/>
        </p:spPr>
      </p:sp>
      <p:sp>
        <p:nvSpPr>
          <p:cNvPr id="46083" name="Rectangle 3"/>
          <p:cNvSpPr>
            <a:spLocks noGrp="1"/>
          </p:cNvSpPr>
          <p:nvPr>
            <p:ph type="body" idx="1"/>
          </p:nvPr>
        </p:nvSpPr>
        <p:spPr>
          <a:xfrm>
            <a:off x="710429" y="4860788"/>
            <a:ext cx="5678445" cy="4607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nl-NL"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805" indent="-295694" eaLnBrk="0" hangingPunct="0">
              <a:spcBef>
                <a:spcPct val="30000"/>
              </a:spcBef>
              <a:defRPr sz="1200">
                <a:solidFill>
                  <a:schemeClr val="tx1"/>
                </a:solidFill>
                <a:latin typeface="Arial" charset="0"/>
              </a:defRPr>
            </a:lvl2pPr>
            <a:lvl3pPr marL="1182776" indent="-236555" eaLnBrk="0" hangingPunct="0">
              <a:spcBef>
                <a:spcPct val="30000"/>
              </a:spcBef>
              <a:defRPr sz="1200">
                <a:solidFill>
                  <a:schemeClr val="tx1"/>
                </a:solidFill>
                <a:latin typeface="Arial" charset="0"/>
              </a:defRPr>
            </a:lvl3pPr>
            <a:lvl4pPr marL="1655887" indent="-236555" eaLnBrk="0" hangingPunct="0">
              <a:spcBef>
                <a:spcPct val="30000"/>
              </a:spcBef>
              <a:defRPr sz="1200">
                <a:solidFill>
                  <a:schemeClr val="tx1"/>
                </a:solidFill>
                <a:latin typeface="Arial" charset="0"/>
              </a:defRPr>
            </a:lvl4pPr>
            <a:lvl5pPr marL="2128998" indent="-236555" eaLnBrk="0" hangingPunct="0">
              <a:spcBef>
                <a:spcPct val="30000"/>
              </a:spcBef>
              <a:defRPr sz="1200">
                <a:solidFill>
                  <a:schemeClr val="tx1"/>
                </a:solidFill>
                <a:latin typeface="Arial" charset="0"/>
              </a:defRPr>
            </a:lvl5pPr>
            <a:lvl6pPr marL="2602108" indent="-236555" eaLnBrk="0" fontAlgn="base" hangingPunct="0">
              <a:spcBef>
                <a:spcPct val="30000"/>
              </a:spcBef>
              <a:spcAft>
                <a:spcPct val="0"/>
              </a:spcAft>
              <a:defRPr sz="1200">
                <a:solidFill>
                  <a:schemeClr val="tx1"/>
                </a:solidFill>
                <a:latin typeface="Arial" charset="0"/>
              </a:defRPr>
            </a:lvl6pPr>
            <a:lvl7pPr marL="3075219" indent="-236555" eaLnBrk="0" fontAlgn="base" hangingPunct="0">
              <a:spcBef>
                <a:spcPct val="30000"/>
              </a:spcBef>
              <a:spcAft>
                <a:spcPct val="0"/>
              </a:spcAft>
              <a:defRPr sz="1200">
                <a:solidFill>
                  <a:schemeClr val="tx1"/>
                </a:solidFill>
                <a:latin typeface="Arial" charset="0"/>
              </a:defRPr>
            </a:lvl7pPr>
            <a:lvl8pPr marL="3548329" indent="-236555" eaLnBrk="0" fontAlgn="base" hangingPunct="0">
              <a:spcBef>
                <a:spcPct val="30000"/>
              </a:spcBef>
              <a:spcAft>
                <a:spcPct val="0"/>
              </a:spcAft>
              <a:defRPr sz="1200">
                <a:solidFill>
                  <a:schemeClr val="tx1"/>
                </a:solidFill>
                <a:latin typeface="Arial" charset="0"/>
              </a:defRPr>
            </a:lvl8pPr>
            <a:lvl9pPr marL="4021440" indent="-2365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28BA26-1971-470D-BC2A-836B3A2677D1}" type="slidenum">
              <a:rPr lang="nl-NL" altLang="nl-NL" smtClean="0"/>
              <a:pPr eaLnBrk="1" hangingPunct="1">
                <a:spcBef>
                  <a:spcPct val="0"/>
                </a:spcBef>
              </a:pPr>
              <a:t>5</a:t>
            </a:fld>
            <a:endParaRPr lang="nl-NL" altLang="nl-NL" smtClean="0"/>
          </a:p>
        </p:txBody>
      </p:sp>
      <p:sp>
        <p:nvSpPr>
          <p:cNvPr id="47107" name="Rectangle 2"/>
          <p:cNvSpPr>
            <a:spLocks noGrp="1" noRot="1" noChangeAspect="1" noChangeArrowheads="1" noTextEdit="1"/>
          </p:cNvSpPr>
          <p:nvPr>
            <p:ph type="sldImg"/>
          </p:nvPr>
        </p:nvSpPr>
        <p:spPr>
          <a:xfrm>
            <a:off x="992188" y="768350"/>
            <a:ext cx="5116512" cy="3836988"/>
          </a:xfrm>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805" indent="-295694" eaLnBrk="0" hangingPunct="0">
              <a:spcBef>
                <a:spcPct val="30000"/>
              </a:spcBef>
              <a:defRPr sz="1200">
                <a:solidFill>
                  <a:schemeClr val="tx1"/>
                </a:solidFill>
                <a:latin typeface="Arial" charset="0"/>
              </a:defRPr>
            </a:lvl2pPr>
            <a:lvl3pPr marL="1182776" indent="-236555" eaLnBrk="0" hangingPunct="0">
              <a:spcBef>
                <a:spcPct val="30000"/>
              </a:spcBef>
              <a:defRPr sz="1200">
                <a:solidFill>
                  <a:schemeClr val="tx1"/>
                </a:solidFill>
                <a:latin typeface="Arial" charset="0"/>
              </a:defRPr>
            </a:lvl3pPr>
            <a:lvl4pPr marL="1655887" indent="-236555" eaLnBrk="0" hangingPunct="0">
              <a:spcBef>
                <a:spcPct val="30000"/>
              </a:spcBef>
              <a:defRPr sz="1200">
                <a:solidFill>
                  <a:schemeClr val="tx1"/>
                </a:solidFill>
                <a:latin typeface="Arial" charset="0"/>
              </a:defRPr>
            </a:lvl4pPr>
            <a:lvl5pPr marL="2128998" indent="-236555" eaLnBrk="0" hangingPunct="0">
              <a:spcBef>
                <a:spcPct val="30000"/>
              </a:spcBef>
              <a:defRPr sz="1200">
                <a:solidFill>
                  <a:schemeClr val="tx1"/>
                </a:solidFill>
                <a:latin typeface="Arial" charset="0"/>
              </a:defRPr>
            </a:lvl5pPr>
            <a:lvl6pPr marL="2602108" indent="-236555" eaLnBrk="0" fontAlgn="base" hangingPunct="0">
              <a:spcBef>
                <a:spcPct val="30000"/>
              </a:spcBef>
              <a:spcAft>
                <a:spcPct val="0"/>
              </a:spcAft>
              <a:defRPr sz="1200">
                <a:solidFill>
                  <a:schemeClr val="tx1"/>
                </a:solidFill>
                <a:latin typeface="Arial" charset="0"/>
              </a:defRPr>
            </a:lvl6pPr>
            <a:lvl7pPr marL="3075219" indent="-236555" eaLnBrk="0" fontAlgn="base" hangingPunct="0">
              <a:spcBef>
                <a:spcPct val="30000"/>
              </a:spcBef>
              <a:spcAft>
                <a:spcPct val="0"/>
              </a:spcAft>
              <a:defRPr sz="1200">
                <a:solidFill>
                  <a:schemeClr val="tx1"/>
                </a:solidFill>
                <a:latin typeface="Arial" charset="0"/>
              </a:defRPr>
            </a:lvl7pPr>
            <a:lvl8pPr marL="3548329" indent="-236555" eaLnBrk="0" fontAlgn="base" hangingPunct="0">
              <a:spcBef>
                <a:spcPct val="30000"/>
              </a:spcBef>
              <a:spcAft>
                <a:spcPct val="0"/>
              </a:spcAft>
              <a:defRPr sz="1200">
                <a:solidFill>
                  <a:schemeClr val="tx1"/>
                </a:solidFill>
                <a:latin typeface="Arial" charset="0"/>
              </a:defRPr>
            </a:lvl8pPr>
            <a:lvl9pPr marL="4021440" indent="-2365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334EB-3288-4B80-A7A6-F60DDD977A85}" type="slidenum">
              <a:rPr lang="nl-NL" altLang="nl-NL" smtClean="0">
                <a:solidFill>
                  <a:srgbClr val="000000"/>
                </a:solidFill>
              </a:rPr>
              <a:pPr eaLnBrk="1" hangingPunct="1">
                <a:spcBef>
                  <a:spcPct val="0"/>
                </a:spcBef>
              </a:pPr>
              <a:t>6</a:t>
            </a:fld>
            <a:endParaRPr lang="nl-NL" altLang="nl-NL" smtClean="0">
              <a:solidFill>
                <a:srgbClr val="000000"/>
              </a:solidFill>
            </a:endParaRPr>
          </a:p>
        </p:txBody>
      </p:sp>
      <p:sp>
        <p:nvSpPr>
          <p:cNvPr id="48131" name="Rectangle 7"/>
          <p:cNvSpPr txBox="1">
            <a:spLocks noGrp="1" noChangeArrowheads="1"/>
          </p:cNvSpPr>
          <p:nvPr/>
        </p:nvSpPr>
        <p:spPr bwMode="auto">
          <a:xfrm>
            <a:off x="4020784" y="9721576"/>
            <a:ext cx="3076860" cy="51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622" tIns="47311" rIns="94622" bIns="4731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087182C-D9AD-4F23-8C49-0598A715EBAD}" type="slidenum">
              <a:rPr lang="nl-NL" altLang="nl-NL">
                <a:solidFill>
                  <a:srgbClr val="000000"/>
                </a:solidFill>
              </a:rPr>
              <a:pPr algn="r" eaLnBrk="1" hangingPunct="1">
                <a:spcBef>
                  <a:spcPct val="0"/>
                </a:spcBef>
              </a:pPr>
              <a:t>6</a:t>
            </a:fld>
            <a:endParaRPr lang="nl-NL" altLang="nl-NL">
              <a:solidFill>
                <a:srgbClr val="000000"/>
              </a:solidFill>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lt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xfrm>
            <a:off x="1157288" y="889000"/>
            <a:ext cx="4791075" cy="3592513"/>
          </a:xfrm>
          <a:ln/>
        </p:spPr>
      </p:sp>
      <p:sp>
        <p:nvSpPr>
          <p:cNvPr id="49155" name="Rectangle 3"/>
          <p:cNvSpPr>
            <a:spLocks noGrp="1"/>
          </p:cNvSpPr>
          <p:nvPr>
            <p:ph type="body" idx="1"/>
          </p:nvPr>
        </p:nvSpPr>
        <p:spPr>
          <a:xfrm>
            <a:off x="947237" y="4864057"/>
            <a:ext cx="5204829" cy="43118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ln/>
        </p:spPr>
      </p:sp>
      <p:sp>
        <p:nvSpPr>
          <p:cNvPr id="51203" name="Rectangle 3"/>
          <p:cNvSpPr>
            <a:spLocks noGrp="1"/>
          </p:cNvSpPr>
          <p:nvPr>
            <p:ph type="body" idx="1"/>
          </p:nvPr>
        </p:nvSpPr>
        <p:spPr>
          <a:xfrm>
            <a:off x="789916" y="5118943"/>
            <a:ext cx="5522781" cy="43477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8805" indent="-295694" eaLnBrk="0" hangingPunct="0">
              <a:spcBef>
                <a:spcPct val="30000"/>
              </a:spcBef>
              <a:defRPr sz="1200">
                <a:solidFill>
                  <a:schemeClr val="tx1"/>
                </a:solidFill>
                <a:latin typeface="Arial" charset="0"/>
              </a:defRPr>
            </a:lvl2pPr>
            <a:lvl3pPr marL="1182776" indent="-236555" eaLnBrk="0" hangingPunct="0">
              <a:spcBef>
                <a:spcPct val="30000"/>
              </a:spcBef>
              <a:defRPr sz="1200">
                <a:solidFill>
                  <a:schemeClr val="tx1"/>
                </a:solidFill>
                <a:latin typeface="Arial" charset="0"/>
              </a:defRPr>
            </a:lvl3pPr>
            <a:lvl4pPr marL="1655887" indent="-236555" eaLnBrk="0" hangingPunct="0">
              <a:spcBef>
                <a:spcPct val="30000"/>
              </a:spcBef>
              <a:defRPr sz="1200">
                <a:solidFill>
                  <a:schemeClr val="tx1"/>
                </a:solidFill>
                <a:latin typeface="Arial" charset="0"/>
              </a:defRPr>
            </a:lvl4pPr>
            <a:lvl5pPr marL="2128998" indent="-236555" eaLnBrk="0" hangingPunct="0">
              <a:spcBef>
                <a:spcPct val="30000"/>
              </a:spcBef>
              <a:defRPr sz="1200">
                <a:solidFill>
                  <a:schemeClr val="tx1"/>
                </a:solidFill>
                <a:latin typeface="Arial" charset="0"/>
              </a:defRPr>
            </a:lvl5pPr>
            <a:lvl6pPr marL="2602108" indent="-236555" eaLnBrk="0" fontAlgn="base" hangingPunct="0">
              <a:spcBef>
                <a:spcPct val="30000"/>
              </a:spcBef>
              <a:spcAft>
                <a:spcPct val="0"/>
              </a:spcAft>
              <a:defRPr sz="1200">
                <a:solidFill>
                  <a:schemeClr val="tx1"/>
                </a:solidFill>
                <a:latin typeface="Arial" charset="0"/>
              </a:defRPr>
            </a:lvl6pPr>
            <a:lvl7pPr marL="3075219" indent="-236555" eaLnBrk="0" fontAlgn="base" hangingPunct="0">
              <a:spcBef>
                <a:spcPct val="30000"/>
              </a:spcBef>
              <a:spcAft>
                <a:spcPct val="0"/>
              </a:spcAft>
              <a:defRPr sz="1200">
                <a:solidFill>
                  <a:schemeClr val="tx1"/>
                </a:solidFill>
                <a:latin typeface="Arial" charset="0"/>
              </a:defRPr>
            </a:lvl7pPr>
            <a:lvl8pPr marL="3548329" indent="-236555" eaLnBrk="0" fontAlgn="base" hangingPunct="0">
              <a:spcBef>
                <a:spcPct val="30000"/>
              </a:spcBef>
              <a:spcAft>
                <a:spcPct val="0"/>
              </a:spcAft>
              <a:defRPr sz="1200">
                <a:solidFill>
                  <a:schemeClr val="tx1"/>
                </a:solidFill>
                <a:latin typeface="Arial" charset="0"/>
              </a:defRPr>
            </a:lvl8pPr>
            <a:lvl9pPr marL="4021440" indent="-2365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63C867-D094-47B0-A52A-2471DB2DE171}" type="slidenum">
              <a:rPr lang="nl-NL" altLang="nl-NL" smtClean="0"/>
              <a:pPr eaLnBrk="1" hangingPunct="1">
                <a:spcBef>
                  <a:spcPct val="0"/>
                </a:spcBef>
              </a:pPr>
              <a:t>12</a:t>
            </a:fld>
            <a:endParaRPr lang="nl-NL" altLang="nl-NL"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80" y="0"/>
            <a:ext cx="9142840" cy="6858000"/>
          </a:xfrm>
          <a:prstGeom prst="rect">
            <a:avLst/>
          </a:prstGeom>
        </p:spPr>
      </p:pic>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19"/>
            <a:ext cx="1210313" cy="365125"/>
          </a:xfrm>
        </p:spPr>
        <p:txBody>
          <a:bodyPr/>
          <a:lstStyle/>
          <a:p>
            <a:r>
              <a:rPr lang="nl-NL" smtClean="0"/>
              <a:t>22 augustus 2014</a:t>
            </a:r>
            <a:endParaRPr lang="nl-NL"/>
          </a:p>
        </p:txBody>
      </p:sp>
      <p:sp>
        <p:nvSpPr>
          <p:cNvPr id="5" name="Footer Placeholder 4"/>
          <p:cNvSpPr>
            <a:spLocks noGrp="1"/>
          </p:cNvSpPr>
          <p:nvPr>
            <p:ph type="ftr" sz="quarter" idx="11"/>
          </p:nvPr>
        </p:nvSpPr>
        <p:spPr>
          <a:xfrm>
            <a:off x="2510476" y="6139118"/>
            <a:ext cx="3086100" cy="365125"/>
          </a:xfrm>
        </p:spPr>
        <p:txBody>
          <a:bodyPr/>
          <a:lstStyle/>
          <a:p>
            <a:r>
              <a:rPr lang="nl-NL" smtClean="0"/>
              <a:t>Jurgen Spaanderman Betalingsverkeer en Beleid</a:t>
            </a:r>
            <a:endParaRPr lang="nl-NL"/>
          </a:p>
        </p:txBody>
      </p:sp>
      <p:sp>
        <p:nvSpPr>
          <p:cNvPr id="6" name="Slide Number Placeholder 5"/>
          <p:cNvSpPr>
            <a:spLocks noGrp="1"/>
          </p:cNvSpPr>
          <p:nvPr>
            <p:ph type="sldNum" sz="quarter" idx="12"/>
          </p:nvPr>
        </p:nvSpPr>
        <p:spPr>
          <a:xfrm>
            <a:off x="6172199" y="6139117"/>
            <a:ext cx="2057400" cy="365125"/>
          </a:xfrm>
        </p:spPr>
        <p:txBody>
          <a:bodyPr/>
          <a:lstStyle/>
          <a:p>
            <a:fld id="{73EE6724-4521-4EF8-974D-BA1C7F9CD007}" type="slidenum">
              <a:rPr lang="nl-NL" smtClean="0"/>
              <a:pPr/>
              <a:t>‹#›</a:t>
            </a:fld>
            <a:endParaRPr lang="nl-NL"/>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08808" y="4765514"/>
            <a:ext cx="2438405" cy="780290"/>
          </a:xfrm>
          <a:prstGeom prst="rect">
            <a:avLst/>
          </a:prstGeom>
        </p:spPr>
      </p:pic>
    </p:spTree>
    <p:extLst>
      <p:ext uri="{BB962C8B-B14F-4D97-AF65-F5344CB8AC3E}">
        <p14:creationId xmlns:p14="http://schemas.microsoft.com/office/powerpoint/2010/main" xmlns="" val="221026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020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0169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751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title"/>
          </p:nvPr>
        </p:nvSpPr>
        <p:spPr>
          <a:xfrm>
            <a:off x="319185" y="2822107"/>
            <a:ext cx="7900988" cy="694091"/>
          </a:xfrm>
        </p:spPr>
        <p:txBody>
          <a:bodyPr lIns="201600" rIns="201600" anchor="t" anchorCtr="0">
            <a:normAutofit/>
          </a:bodyPr>
          <a:lstStyle>
            <a:lvl1pPr>
              <a:defRPr sz="3750">
                <a:solidFill>
                  <a:srgbClr val="EAE7F4"/>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r>
              <a:rPr lang="nl-NL" smtClean="0"/>
              <a:t>&lt;d maand&gt; 2014</a:t>
            </a:r>
            <a:endParaRPr lang="nl-NL"/>
          </a:p>
        </p:txBody>
      </p:sp>
      <p:sp>
        <p:nvSpPr>
          <p:cNvPr id="5" name="Footer Placeholder 4"/>
          <p:cNvSpPr>
            <a:spLocks noGrp="1"/>
          </p:cNvSpPr>
          <p:nvPr>
            <p:ph type="ftr" sz="quarter" idx="11"/>
          </p:nvPr>
        </p:nvSpPr>
        <p:spPr/>
        <p:txBody>
          <a:bodyPr/>
          <a:lstStyle/>
          <a:p>
            <a:r>
              <a:rPr lang="nl-NL" smtClean="0"/>
              <a:t>kies Invoegen-&gt;'Koptekst en voettekst' voor &lt;auteur, functie&gt; en</a:t>
            </a:r>
            <a:endParaRPr lang="nl-NL"/>
          </a:p>
        </p:txBody>
      </p:sp>
      <p:sp>
        <p:nvSpPr>
          <p:cNvPr id="6" name="Slide Number Placeholder 5"/>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127634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smtClean="0">
                <a:solidFill>
                  <a:prstClr val="black"/>
                </a:solidFill>
              </a:rPr>
              <a:t>&lt;d maand&gt; 2014</a:t>
            </a:r>
            <a:endParaRPr lang="nl-NL">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nl-NL" smtClean="0">
                <a:solidFill>
                  <a:prstClr val="black"/>
                </a:solidFill>
              </a:rPr>
              <a:t>kies Invoegen-&gt;'Koptekst en voettekst' voor &lt;auteur, functie&gt; en</a:t>
            </a:r>
            <a:endParaRPr lang="nl-NL">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solidFill>
                  <a:prstClr val="black"/>
                </a:solidFill>
              </a:rPr>
              <a:pPr/>
              <a:t>‹#›</a:t>
            </a:fld>
            <a:endParaRPr lang="nl-NL">
              <a:solidFill>
                <a:prstClr val="black"/>
              </a:solidFill>
            </a:endParaRPr>
          </a:p>
        </p:txBody>
      </p:sp>
    </p:spTree>
    <p:extLst>
      <p:ext uri="{BB962C8B-B14F-4D97-AF65-F5344CB8AC3E}">
        <p14:creationId xmlns:p14="http://schemas.microsoft.com/office/powerpoint/2010/main" xmlns="" val="2142080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371002" cy="97348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952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5720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r>
              <a:rPr lang="nl-NL" smtClean="0"/>
              <a:t>&lt;d maand&gt; 2014</a:t>
            </a:r>
            <a:endParaRPr lang="nl-NL" dirty="0"/>
          </a:p>
        </p:txBody>
      </p:sp>
      <p:sp>
        <p:nvSpPr>
          <p:cNvPr id="6" name="Footer Placeholder 5"/>
          <p:cNvSpPr>
            <a:spLocks noGrp="1"/>
          </p:cNvSpPr>
          <p:nvPr>
            <p:ph type="ftr" sz="quarter" idx="11"/>
          </p:nvPr>
        </p:nvSpPr>
        <p:spPr/>
        <p:txBody>
          <a:bodyPr/>
          <a:lstStyle/>
          <a:p>
            <a:r>
              <a:rPr lang="nl-NL" smtClean="0"/>
              <a:t>kies Invoegen-&gt;'Koptekst en voettekst' voor &lt;auteur, functie&gt; en</a:t>
            </a:r>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3687475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r>
              <a:rPr lang="nl-NL" smtClean="0"/>
              <a:t>&lt;d maand&gt; 2014</a:t>
            </a:r>
            <a:endParaRPr lang="nl-NL"/>
          </a:p>
        </p:txBody>
      </p:sp>
      <p:sp>
        <p:nvSpPr>
          <p:cNvPr id="4" name="Footer Placeholder 3"/>
          <p:cNvSpPr>
            <a:spLocks noGrp="1"/>
          </p:cNvSpPr>
          <p:nvPr>
            <p:ph type="ftr" sz="quarter" idx="11"/>
          </p:nvPr>
        </p:nvSpPr>
        <p:spPr/>
        <p:txBody>
          <a:bodyPr/>
          <a:lstStyle/>
          <a:p>
            <a:r>
              <a:rPr lang="nl-NL" smtClean="0"/>
              <a:t>kies Invoegen-&gt;'Koptekst en voettekst' voor &lt;auteur, functie&gt; en</a:t>
            </a:r>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164659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&lt;d maand&gt; 2014</a:t>
            </a:r>
            <a:endParaRPr lang="nl-NL"/>
          </a:p>
        </p:txBody>
      </p:sp>
      <p:sp>
        <p:nvSpPr>
          <p:cNvPr id="3" name="Footer Placeholder 2"/>
          <p:cNvSpPr>
            <a:spLocks noGrp="1"/>
          </p:cNvSpPr>
          <p:nvPr>
            <p:ph type="ftr" sz="quarter" idx="11"/>
          </p:nvPr>
        </p:nvSpPr>
        <p:spPr/>
        <p:txBody>
          <a:bodyPr/>
          <a:lstStyle/>
          <a:p>
            <a:r>
              <a:rPr lang="nl-NL" smtClean="0"/>
              <a:t>kies Invoegen-&gt;'Koptekst en voettekst' voor &lt;auteur, functie&gt; en</a:t>
            </a:r>
            <a:endParaRPr lang="nl-NL"/>
          </a:p>
        </p:txBody>
      </p:sp>
      <p:sp>
        <p:nvSpPr>
          <p:cNvPr id="4" name="Slide Number Placeholder 3"/>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83144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1"/>
            <a:ext cx="13047680" cy="7672036"/>
          </a:xfrm>
          <a:prstGeom prst="rect">
            <a:avLst/>
          </a:prstGeom>
        </p:spPr>
      </p:pic>
      <p:sp>
        <p:nvSpPr>
          <p:cNvPr id="9" name="Rechthoek 8"/>
          <p:cNvSpPr/>
          <p:nvPr userDrawn="1"/>
        </p:nvSpPr>
        <p:spPr>
          <a:xfrm>
            <a:off x="316829" y="2588964"/>
            <a:ext cx="7912770" cy="2059687"/>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19"/>
            <a:ext cx="1210313" cy="365125"/>
          </a:xfrm>
        </p:spPr>
        <p:txBody>
          <a:bodyPr/>
          <a:lstStyle/>
          <a:p>
            <a:r>
              <a:rPr lang="nl-NL" smtClean="0"/>
              <a:t>22 augustus 2014</a:t>
            </a:r>
            <a:endParaRPr lang="nl-NL"/>
          </a:p>
        </p:txBody>
      </p:sp>
      <p:sp>
        <p:nvSpPr>
          <p:cNvPr id="5" name="Footer Placeholder 4"/>
          <p:cNvSpPr>
            <a:spLocks noGrp="1"/>
          </p:cNvSpPr>
          <p:nvPr>
            <p:ph type="ftr" sz="quarter" idx="11"/>
          </p:nvPr>
        </p:nvSpPr>
        <p:spPr>
          <a:xfrm>
            <a:off x="2510476" y="6139118"/>
            <a:ext cx="3086100" cy="365125"/>
          </a:xfrm>
        </p:spPr>
        <p:txBody>
          <a:bodyPr/>
          <a:lstStyle/>
          <a:p>
            <a:r>
              <a:rPr lang="nl-NL" smtClean="0"/>
              <a:t>Jurgen Spaanderman Betalingsverkeer en Beleid</a:t>
            </a:r>
            <a:endParaRPr lang="nl-NL"/>
          </a:p>
        </p:txBody>
      </p:sp>
      <p:sp>
        <p:nvSpPr>
          <p:cNvPr id="6" name="Slide Number Placeholder 5"/>
          <p:cNvSpPr>
            <a:spLocks noGrp="1"/>
          </p:cNvSpPr>
          <p:nvPr>
            <p:ph type="sldNum" sz="quarter" idx="12"/>
          </p:nvPr>
        </p:nvSpPr>
        <p:spPr>
          <a:xfrm>
            <a:off x="6172199" y="6139117"/>
            <a:ext cx="2057400" cy="365125"/>
          </a:xfrm>
        </p:spPr>
        <p:txBody>
          <a:bodyPr/>
          <a:lstStyle/>
          <a:p>
            <a:fld id="{73EE6724-4521-4EF8-974D-BA1C7F9CD007}" type="slidenum">
              <a:rPr lang="nl-NL" smtClean="0"/>
              <a:pPr/>
              <a:t>‹#›</a:t>
            </a:fld>
            <a:endParaRPr lang="nl-NL"/>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08808" y="4765514"/>
            <a:ext cx="2438405" cy="780290"/>
          </a:xfrm>
          <a:prstGeom prst="rect">
            <a:avLst/>
          </a:prstGeom>
        </p:spPr>
      </p:pic>
    </p:spTree>
    <p:extLst>
      <p:ext uri="{BB962C8B-B14F-4D97-AF65-F5344CB8AC3E}">
        <p14:creationId xmlns:p14="http://schemas.microsoft.com/office/powerpoint/2010/main" xmlns="" val="40265062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a:xfrm>
            <a:off x="319185" y="2822107"/>
            <a:ext cx="7900988" cy="694091"/>
          </a:xfrm>
        </p:spPr>
        <p:txBody>
          <a:bodyPr lIns="201600" rIns="201600" anchor="t" anchorCtr="0">
            <a:normAutofit/>
          </a:bodyPr>
          <a:lstStyle>
            <a:lvl1pPr>
              <a:defRPr sz="3750">
                <a:solidFill>
                  <a:srgbClr val="EAE7F4"/>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r>
              <a:rPr lang="nl-NL" smtClean="0"/>
              <a:t>22 augustus 2014</a:t>
            </a:r>
            <a:endParaRPr lang="nl-NL"/>
          </a:p>
        </p:txBody>
      </p:sp>
      <p:sp>
        <p:nvSpPr>
          <p:cNvPr id="5" name="Footer Placeholder 4"/>
          <p:cNvSpPr>
            <a:spLocks noGrp="1"/>
          </p:cNvSpPr>
          <p:nvPr>
            <p:ph type="ftr" sz="quarter" idx="11"/>
          </p:nvPr>
        </p:nvSpPr>
        <p:spPr/>
        <p:txBody>
          <a:bodyPr/>
          <a:lstStyle/>
          <a:p>
            <a:r>
              <a:rPr lang="nl-NL" smtClean="0"/>
              <a:t>Jurgen Spaanderman Betalingsverkeer en Beleid</a:t>
            </a:r>
            <a:endParaRPr lang="nl-NL"/>
          </a:p>
        </p:txBody>
      </p:sp>
      <p:sp>
        <p:nvSpPr>
          <p:cNvPr id="6" name="Slide Number Placeholder 5"/>
          <p:cNvSpPr>
            <a:spLocks noGrp="1"/>
          </p:cNvSpPr>
          <p:nvPr>
            <p:ph type="sldNum" sz="quarter" idx="12"/>
          </p:nvPr>
        </p:nvSpPr>
        <p:spPr/>
        <p:txBody>
          <a:bodyPr/>
          <a:lstStyle/>
          <a:p>
            <a:fld id="{73EE6724-4521-4EF8-974D-BA1C7F9CD007}" type="slidenum">
              <a:rPr lang="nl-NL" smtClean="0"/>
              <a:pPr/>
              <a:t>‹#›</a:t>
            </a:fld>
            <a:endParaRPr lang="nl-NL"/>
          </a:p>
        </p:txBody>
      </p:sp>
      <p:sp>
        <p:nvSpPr>
          <p:cNvPr id="8" name="Rechthoek 7"/>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Tree>
    <p:extLst>
      <p:ext uri="{BB962C8B-B14F-4D97-AF65-F5344CB8AC3E}">
        <p14:creationId xmlns:p14="http://schemas.microsoft.com/office/powerpoint/2010/main" xmlns="" val="41641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smtClean="0"/>
              <a:t>22 augustus 2014</a:t>
            </a:r>
            <a:endParaRPr lang="nl-NL"/>
          </a:p>
        </p:txBody>
      </p:sp>
      <p:sp>
        <p:nvSpPr>
          <p:cNvPr id="5" name="Footer Placeholder 4"/>
          <p:cNvSpPr>
            <a:spLocks noGrp="1"/>
          </p:cNvSpPr>
          <p:nvPr>
            <p:ph type="ftr" sz="quarter" idx="11"/>
          </p:nvPr>
        </p:nvSpPr>
        <p:spPr/>
        <p:txBody>
          <a:bodyPr/>
          <a:lstStyle>
            <a:lvl1pPr>
              <a:defRPr>
                <a:solidFill>
                  <a:schemeClr val="tx1"/>
                </a:solidFill>
              </a:defRPr>
            </a:lvl1pPr>
          </a:lstStyle>
          <a:p>
            <a:r>
              <a:rPr lang="nl-NL" smtClean="0"/>
              <a:t>Jurgen Spaanderman Betalingsverkeer en Beleid</a:t>
            </a:r>
            <a:endParaRPr lang="nl-NL"/>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277685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311085" y="365126"/>
            <a:ext cx="8371002" cy="97348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311084" y="2029326"/>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572000" y="2029326"/>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r>
              <a:rPr lang="nl-NL" smtClean="0"/>
              <a:t>22 augustus 2014</a:t>
            </a:r>
            <a:endParaRPr lang="nl-NL"/>
          </a:p>
        </p:txBody>
      </p:sp>
      <p:sp>
        <p:nvSpPr>
          <p:cNvPr id="6" name="Footer Placeholder 5"/>
          <p:cNvSpPr>
            <a:spLocks noGrp="1"/>
          </p:cNvSpPr>
          <p:nvPr>
            <p:ph type="ftr" sz="quarter" idx="11"/>
          </p:nvPr>
        </p:nvSpPr>
        <p:spPr/>
        <p:txBody>
          <a:bodyPr/>
          <a:lstStyle/>
          <a:p>
            <a:r>
              <a:rPr lang="nl-NL" smtClean="0"/>
              <a:t>Jurgen Spaanderman Betalingsverkeer en Beleid</a:t>
            </a:r>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341176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309600" y="363600"/>
            <a:ext cx="8362800" cy="972000"/>
          </a:xfrm>
        </p:spPr>
        <p:txBody>
          <a:bodyPr/>
          <a:lstStyle>
            <a:lvl1pPr>
              <a:defRPr/>
            </a:lvl1pPr>
          </a:lstStyle>
          <a:p>
            <a:r>
              <a:rPr lang="nl-NL" smtClean="0"/>
              <a:t>Klik om de stijl te bewerken</a:t>
            </a:r>
            <a:endParaRPr lang="en-US" dirty="0"/>
          </a:p>
        </p:txBody>
      </p:sp>
      <p:sp>
        <p:nvSpPr>
          <p:cNvPr id="4" name="Content Placeholder 3"/>
          <p:cNvSpPr>
            <a:spLocks noGrp="1"/>
          </p:cNvSpPr>
          <p:nvPr>
            <p:ph sz="half" idx="2"/>
          </p:nvPr>
        </p:nvSpPr>
        <p:spPr>
          <a:xfrm>
            <a:off x="312821" y="2029326"/>
            <a:ext cx="4104000" cy="3655037"/>
          </a:xfrm>
        </p:spPr>
        <p:txBody>
          <a:bodyPr/>
          <a:lstStyle>
            <a:lvl1pPr>
              <a:defRPr/>
            </a:lvl1pPr>
            <a:lvl2pPr marL="0" indent="0">
              <a:buNone/>
              <a:defRPr/>
            </a:lvl2pPr>
            <a:lvl3pPr marL="0" indent="0">
              <a:buNone/>
              <a:defRPr/>
            </a:lvl3pPr>
            <a:lvl4pPr marL="0" indent="0">
              <a:buNone/>
              <a:defRPr/>
            </a:lvl4pPr>
            <a:lvl5pPr marL="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Content Placeholder 5"/>
          <p:cNvSpPr>
            <a:spLocks noGrp="1"/>
          </p:cNvSpPr>
          <p:nvPr>
            <p:ph sz="quarter" idx="4"/>
          </p:nvPr>
        </p:nvSpPr>
        <p:spPr>
          <a:xfrm>
            <a:off x="4580022" y="2029326"/>
            <a:ext cx="4095145" cy="3655037"/>
          </a:xfrm>
        </p:spPr>
        <p:txBody>
          <a:bodyPr/>
          <a:lstStyle>
            <a:lvl1pPr>
              <a:defRPr/>
            </a:lvl1pPr>
            <a:lvl2pPr marL="0" indent="0">
              <a:buNone/>
              <a:defRPr/>
            </a:lvl2pPr>
            <a:lvl3pPr marL="0" indent="0">
              <a:buNone/>
              <a:defRPr/>
            </a:lvl3pPr>
            <a:lvl4pPr marL="0" indent="0">
              <a:buNone/>
              <a:defRPr/>
            </a:lvl4pPr>
            <a:lvl5pPr marL="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r>
              <a:rPr lang="nl-NL" smtClean="0"/>
              <a:t>22 augustus 2014</a:t>
            </a:r>
            <a:endParaRPr lang="nl-NL"/>
          </a:p>
        </p:txBody>
      </p:sp>
      <p:sp>
        <p:nvSpPr>
          <p:cNvPr id="8" name="Footer Placeholder 7"/>
          <p:cNvSpPr>
            <a:spLocks noGrp="1"/>
          </p:cNvSpPr>
          <p:nvPr>
            <p:ph type="ftr" sz="quarter" idx="11"/>
          </p:nvPr>
        </p:nvSpPr>
        <p:spPr/>
        <p:txBody>
          <a:bodyPr/>
          <a:lstStyle/>
          <a:p>
            <a:r>
              <a:rPr lang="nl-NL" smtClean="0"/>
              <a:t>Jurgen Spaanderman Betalingsverkeer en Beleid</a:t>
            </a:r>
            <a:endParaRPr lang="nl-NL"/>
          </a:p>
        </p:txBody>
      </p:sp>
      <p:sp>
        <p:nvSpPr>
          <p:cNvPr id="9" name="Slide Number Placeholder 8"/>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206903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r>
              <a:rPr lang="nl-NL" smtClean="0"/>
              <a:t>22 augustus 2014</a:t>
            </a:r>
            <a:endParaRPr lang="nl-NL"/>
          </a:p>
        </p:txBody>
      </p:sp>
      <p:sp>
        <p:nvSpPr>
          <p:cNvPr id="4" name="Footer Placeholder 3"/>
          <p:cNvSpPr>
            <a:spLocks noGrp="1"/>
          </p:cNvSpPr>
          <p:nvPr>
            <p:ph type="ftr" sz="quarter" idx="11"/>
          </p:nvPr>
        </p:nvSpPr>
        <p:spPr/>
        <p:txBody>
          <a:bodyPr/>
          <a:lstStyle/>
          <a:p>
            <a:r>
              <a:rPr lang="nl-NL" smtClean="0"/>
              <a:t>Jurgen Spaanderman Betalingsverkeer en Beleid</a:t>
            </a:r>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405152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22 augustus 2014</a:t>
            </a:r>
            <a:endParaRPr lang="nl-NL"/>
          </a:p>
        </p:txBody>
      </p:sp>
      <p:sp>
        <p:nvSpPr>
          <p:cNvPr id="3" name="Footer Placeholder 2"/>
          <p:cNvSpPr>
            <a:spLocks noGrp="1"/>
          </p:cNvSpPr>
          <p:nvPr>
            <p:ph type="ftr" sz="quarter" idx="11"/>
          </p:nvPr>
        </p:nvSpPr>
        <p:spPr/>
        <p:txBody>
          <a:bodyPr/>
          <a:lstStyle/>
          <a:p>
            <a:r>
              <a:rPr lang="nl-NL" smtClean="0"/>
              <a:t>Jurgen Spaanderman Betalingsverkeer en Beleid</a:t>
            </a:r>
            <a:endParaRPr lang="nl-NL"/>
          </a:p>
        </p:txBody>
      </p:sp>
      <p:sp>
        <p:nvSpPr>
          <p:cNvPr id="4" name="Slide Number Placeholder 3"/>
          <p:cNvSpPr>
            <a:spLocks noGrp="1"/>
          </p:cNvSpPr>
          <p:nvPr>
            <p:ph type="sldNum" sz="quarter" idx="12"/>
          </p:nvPr>
        </p:nvSpPr>
        <p:spPr/>
        <p:txBody>
          <a:body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405005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F10B453F-7C62-4A6A-8E69-6EB9CF7717C5}" type="slidenum">
              <a:rPr lang="nl-NL"/>
              <a:pPr>
                <a:defRPr/>
              </a:pPr>
              <a:t>‹#›</a:t>
            </a:fld>
            <a:endParaRPr lang="nl-NL"/>
          </a:p>
        </p:txBody>
      </p:sp>
      <p:sp>
        <p:nvSpPr>
          <p:cNvPr id="7"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73848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19"/>
            <a:ext cx="1210313" cy="365125"/>
          </a:xfrm>
        </p:spPr>
        <p:txBody>
          <a:bodyPr/>
          <a:lstStyle/>
          <a:p>
            <a:r>
              <a:rPr lang="nl-NL" smtClean="0"/>
              <a:t>&lt;d maand&gt; 2014</a:t>
            </a:r>
            <a:endParaRPr lang="nl-NL"/>
          </a:p>
        </p:txBody>
      </p:sp>
      <p:sp>
        <p:nvSpPr>
          <p:cNvPr id="5" name="Footer Placeholder 4"/>
          <p:cNvSpPr>
            <a:spLocks noGrp="1"/>
          </p:cNvSpPr>
          <p:nvPr>
            <p:ph type="ftr" sz="quarter" idx="11"/>
          </p:nvPr>
        </p:nvSpPr>
        <p:spPr>
          <a:xfrm>
            <a:off x="2510476" y="6139118"/>
            <a:ext cx="3086100" cy="365125"/>
          </a:xfrm>
        </p:spPr>
        <p:txBody>
          <a:bodyPr/>
          <a:lstStyle/>
          <a:p>
            <a:r>
              <a:rPr lang="nl-NL" smtClean="0"/>
              <a:t>kies Invoegen-&gt;'Koptekst en voettekst' voor &lt;auteur, functie&gt; en</a:t>
            </a:r>
            <a:endParaRPr lang="nl-NL"/>
          </a:p>
        </p:txBody>
      </p:sp>
      <p:sp>
        <p:nvSpPr>
          <p:cNvPr id="6" name="Slide Number Placeholder 5"/>
          <p:cNvSpPr>
            <a:spLocks noGrp="1"/>
          </p:cNvSpPr>
          <p:nvPr>
            <p:ph type="sldNum" sz="quarter" idx="12"/>
          </p:nvPr>
        </p:nvSpPr>
        <p:spPr>
          <a:xfrm>
            <a:off x="6172199" y="6139117"/>
            <a:ext cx="2057400" cy="365125"/>
          </a:xfrm>
        </p:spPr>
        <p:txBody>
          <a:bodyPr/>
          <a:lstStyle/>
          <a:p>
            <a:fld id="{73EE6724-4521-4EF8-974D-BA1C7F9CD007}" type="slidenum">
              <a:rPr lang="nl-NL" smtClean="0"/>
              <a:pPr/>
              <a:t>‹#›</a:t>
            </a:fld>
            <a:endParaRPr lang="nl-NL"/>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spTree>
    <p:extLst>
      <p:ext uri="{BB962C8B-B14F-4D97-AF65-F5344CB8AC3E}">
        <p14:creationId xmlns:p14="http://schemas.microsoft.com/office/powerpoint/2010/main" xmlns="" val="150648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085" y="365126"/>
            <a:ext cx="8361575" cy="973480"/>
          </a:xfrm>
          <a:prstGeom prst="rect">
            <a:avLst/>
          </a:prstGeom>
        </p:spPr>
        <p:txBody>
          <a:bodyPr vert="horz" lIns="0" tIns="0" rIns="0" bIns="0" rtlCol="0" anchor="t"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311085" y="2033017"/>
            <a:ext cx="8361575" cy="3594785"/>
          </a:xfrm>
          <a:prstGeom prst="rect">
            <a:avLst/>
          </a:prstGeom>
        </p:spPr>
        <p:txBody>
          <a:bodyPr vert="horz" lIns="0" tIns="0" rIns="0" bIns="0" rtlCol="0" anchor="t" anchorCtr="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560299" y="5853270"/>
            <a:ext cx="1209577" cy="365125"/>
          </a:xfrm>
          <a:prstGeom prst="rect">
            <a:avLst/>
          </a:prstGeom>
        </p:spPr>
        <p:txBody>
          <a:bodyPr vert="horz" lIns="0" tIns="0" rIns="0" bIns="0" rtlCol="0" anchor="b" anchorCtr="0"/>
          <a:lstStyle>
            <a:lvl1pPr algn="r">
              <a:defRPr sz="1000">
                <a:solidFill>
                  <a:srgbClr val="000000"/>
                </a:solidFill>
              </a:defRPr>
            </a:lvl1pPr>
          </a:lstStyle>
          <a:p>
            <a:r>
              <a:rPr lang="nl-NL" smtClean="0"/>
              <a:t>22 augustus 2014</a:t>
            </a:r>
            <a:endParaRPr lang="nl-NL"/>
          </a:p>
        </p:txBody>
      </p:sp>
      <p:sp>
        <p:nvSpPr>
          <p:cNvPr id="5" name="Footer Placeholder 4"/>
          <p:cNvSpPr>
            <a:spLocks noGrp="1"/>
          </p:cNvSpPr>
          <p:nvPr>
            <p:ph type="ftr" sz="quarter" idx="3"/>
          </p:nvPr>
        </p:nvSpPr>
        <p:spPr>
          <a:xfrm>
            <a:off x="2912882" y="5853269"/>
            <a:ext cx="4506016" cy="365125"/>
          </a:xfrm>
          <a:prstGeom prst="rect">
            <a:avLst/>
          </a:prstGeom>
        </p:spPr>
        <p:txBody>
          <a:bodyPr vert="horz" lIns="0" tIns="0" rIns="0" bIns="0" rtlCol="0" anchor="b" anchorCtr="0"/>
          <a:lstStyle>
            <a:lvl1pPr algn="r">
              <a:defRPr sz="1000">
                <a:solidFill>
                  <a:srgbClr val="000000"/>
                </a:solidFill>
              </a:defRPr>
            </a:lvl1pPr>
          </a:lstStyle>
          <a:p>
            <a:r>
              <a:rPr lang="nl-NL" smtClean="0"/>
              <a:t>Jurgen Spaanderman Betalingsverkeer en Beleid</a:t>
            </a:r>
            <a:endParaRPr lang="nl-NL"/>
          </a:p>
        </p:txBody>
      </p:sp>
      <p:sp>
        <p:nvSpPr>
          <p:cNvPr id="6" name="Slide Number Placeholder 5"/>
          <p:cNvSpPr>
            <a:spLocks noGrp="1"/>
          </p:cNvSpPr>
          <p:nvPr>
            <p:ph type="sldNum" sz="quarter" idx="4"/>
          </p:nvPr>
        </p:nvSpPr>
        <p:spPr>
          <a:xfrm>
            <a:off x="2149309" y="5881550"/>
            <a:ext cx="603318" cy="365125"/>
          </a:xfrm>
          <a:prstGeom prst="rect">
            <a:avLst/>
          </a:prstGeom>
        </p:spPr>
        <p:txBody>
          <a:bodyPr vert="horz" lIns="0" tIns="0" rIns="0" bIns="0" rtlCol="0" anchor="b" anchorCtr="0"/>
          <a:lstStyle>
            <a:lvl1pPr algn="ctr">
              <a:defRPr sz="1500">
                <a:solidFill>
                  <a:srgbClr val="000000"/>
                </a:solidFill>
              </a:defRPr>
            </a:lvl1pPr>
          </a:lstStyle>
          <a:p>
            <a:fld id="{73EE6724-4521-4EF8-974D-BA1C7F9CD007}" type="slidenum">
              <a:rPr lang="nl-NL" smtClean="0"/>
              <a:pPr/>
              <a:t>‹#›</a:t>
            </a:fld>
            <a:endParaRPr lang="nl-NL"/>
          </a:p>
        </p:txBody>
      </p:sp>
      <p:pic>
        <p:nvPicPr>
          <p:cNvPr id="9" name="Afbeelding 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11085" y="5881550"/>
            <a:ext cx="1524003" cy="484633"/>
          </a:xfrm>
          <a:prstGeom prst="rect">
            <a:avLst/>
          </a:prstGeom>
        </p:spPr>
      </p:pic>
      <p:sp>
        <p:nvSpPr>
          <p:cNvPr id="8" name="Tekstvak 7"/>
          <p:cNvSpPr txBox="1"/>
          <p:nvPr/>
        </p:nvSpPr>
        <p:spPr>
          <a:xfrm>
            <a:off x="-660401" y="0"/>
            <a:ext cx="553998" cy="6841953"/>
          </a:xfrm>
          <a:prstGeom prst="rect">
            <a:avLst/>
          </a:prstGeom>
          <a:noFill/>
        </p:spPr>
        <p:txBody>
          <a:bodyPr vert="vert270" wrap="square" rtlCol="0">
            <a:spAutoFit/>
          </a:bodyPr>
          <a:lstStyle/>
          <a:p>
            <a:r>
              <a:rPr lang="nl-NL" sz="800" b="1" smtClean="0">
                <a:solidFill>
                  <a:srgbClr val="FF0000"/>
                </a:solidFill>
              </a:rPr>
              <a:t>Tekstniveaus:</a:t>
            </a:r>
          </a:p>
          <a:p>
            <a:r>
              <a:rPr lang="nl-NL" sz="800" smtClean="0">
                <a:solidFill>
                  <a:srgbClr val="FF0000"/>
                </a:solidFill>
              </a:rPr>
              <a:t>Koppen</a:t>
            </a:r>
            <a:r>
              <a:rPr lang="nl-NL" sz="800" baseline="0" smtClean="0">
                <a:solidFill>
                  <a:srgbClr val="FF0000"/>
                </a:solidFill>
              </a:rPr>
              <a:t> (boven opsommingen) zijn opsommingen van niveau 1, zonder opsomteken. </a:t>
            </a:r>
          </a:p>
          <a:p>
            <a:r>
              <a:rPr lang="nl-NL" sz="800" baseline="0" smtClean="0">
                <a:solidFill>
                  <a:srgbClr val="FF0000"/>
                </a:solidFill>
              </a:rPr>
              <a:t>Opsommingen onder de kop maken: maak een nieuwe regel en klik op pictogram ‘Lijstniveau verhogen’</a:t>
            </a:r>
            <a:endParaRPr lang="nl-NL" sz="800">
              <a:solidFill>
                <a:srgbClr val="FF0000"/>
              </a:solidFill>
            </a:endParaRPr>
          </a:p>
        </p:txBody>
      </p:sp>
      <p:pic>
        <p:nvPicPr>
          <p:cNvPr id="7" name="Afbeelding 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3402" y="1177591"/>
            <a:ext cx="200025" cy="171450"/>
          </a:xfrm>
          <a:prstGeom prst="rect">
            <a:avLst/>
          </a:prstGeom>
          <a:ln>
            <a:solidFill>
              <a:srgbClr val="FF0000"/>
            </a:solidFill>
          </a:ln>
          <a:scene3d>
            <a:camera prst="orthographicFront">
              <a:rot lat="0" lon="0" rev="5400000"/>
            </a:camera>
            <a:lightRig rig="threePt" dir="t"/>
          </a:scene3d>
        </p:spPr>
      </p:pic>
      <p:pic>
        <p:nvPicPr>
          <p:cNvPr id="10" name="Afbeelding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11085" y="5881550"/>
            <a:ext cx="1524003" cy="484633"/>
          </a:xfrm>
          <a:prstGeom prst="rect">
            <a:avLst/>
          </a:prstGeom>
        </p:spPr>
      </p:pic>
      <p:sp>
        <p:nvSpPr>
          <p:cNvPr id="11" name="Tekstvak 10"/>
          <p:cNvSpPr txBox="1"/>
          <p:nvPr/>
        </p:nvSpPr>
        <p:spPr>
          <a:xfrm>
            <a:off x="-660401" y="0"/>
            <a:ext cx="553998" cy="6841953"/>
          </a:xfrm>
          <a:prstGeom prst="rect">
            <a:avLst/>
          </a:prstGeom>
          <a:noFill/>
        </p:spPr>
        <p:txBody>
          <a:bodyPr vert="vert270" wrap="square" rtlCol="0">
            <a:spAutoFit/>
          </a:bodyPr>
          <a:lstStyle/>
          <a:p>
            <a:r>
              <a:rPr lang="nl-NL" sz="800" b="1" smtClean="0">
                <a:solidFill>
                  <a:srgbClr val="FF0000"/>
                </a:solidFill>
              </a:rPr>
              <a:t>Tekstniveaus:</a:t>
            </a:r>
          </a:p>
          <a:p>
            <a:r>
              <a:rPr lang="nl-NL" sz="800" smtClean="0">
                <a:solidFill>
                  <a:srgbClr val="FF0000"/>
                </a:solidFill>
              </a:rPr>
              <a:t>Koppen</a:t>
            </a:r>
            <a:r>
              <a:rPr lang="nl-NL" sz="800" baseline="0" smtClean="0">
                <a:solidFill>
                  <a:srgbClr val="FF0000"/>
                </a:solidFill>
              </a:rPr>
              <a:t> (boven opsommingen) zijn opsommingen van niveau 1, zonder opsomteken. </a:t>
            </a:r>
          </a:p>
          <a:p>
            <a:r>
              <a:rPr lang="nl-NL" sz="800" baseline="0" smtClean="0">
                <a:solidFill>
                  <a:srgbClr val="FF0000"/>
                </a:solidFill>
              </a:rPr>
              <a:t>Opsommingen onder de kop maken: maak een nieuwe regel en klik op pictogram ‘Lijstniveau verhogen’</a:t>
            </a:r>
            <a:endParaRPr lang="nl-NL" sz="800">
              <a:solidFill>
                <a:srgbClr val="FF0000"/>
              </a:solidFill>
            </a:endParaRPr>
          </a:p>
        </p:txBody>
      </p:sp>
      <p:pic>
        <p:nvPicPr>
          <p:cNvPr id="12" name="Afbeelding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3402" y="1177591"/>
            <a:ext cx="200025" cy="171450"/>
          </a:xfrm>
          <a:prstGeom prst="rect">
            <a:avLst/>
          </a:prstGeom>
          <a:ln>
            <a:solidFill>
              <a:srgbClr val="FF0000"/>
            </a:solidFill>
          </a:ln>
          <a:scene3d>
            <a:camera prst="orthographicFront">
              <a:rot lat="0" lon="0" rev="5400000"/>
            </a:camera>
            <a:lightRig rig="threePt" dir="t"/>
          </a:scene3d>
        </p:spPr>
      </p:pic>
    </p:spTree>
    <p:extLst>
      <p:ext uri="{BB962C8B-B14F-4D97-AF65-F5344CB8AC3E}">
        <p14:creationId xmlns:p14="http://schemas.microsoft.com/office/powerpoint/2010/main" xmlns="" val="54830056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0" r:id="rId3"/>
    <p:sldLayoutId id="2147483672" r:id="rId4"/>
    <p:sldLayoutId id="2147483665" r:id="rId5"/>
    <p:sldLayoutId id="2147483674" r:id="rId6"/>
    <p:sldLayoutId id="2147483675" r:id="rId7"/>
    <p:sldLayoutId id="2147483676" r:id="rId8"/>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1800"/>
        </a:lnSpc>
        <a:spcBef>
          <a:spcPts val="1000"/>
        </a:spcBef>
        <a:buFont typeface="Arial" panose="020B0604020202020204" pitchFamily="34" charset="0"/>
        <a:buNone/>
        <a:defRPr sz="1850" b="1" kern="1200">
          <a:solidFill>
            <a:schemeClr val="tx1"/>
          </a:solidFill>
          <a:latin typeface="+mn-lt"/>
          <a:ea typeface="+mn-ea"/>
          <a:cs typeface="+mn-cs"/>
        </a:defRPr>
      </a:lvl1pPr>
      <a:lvl2pPr marL="179388" indent="-201600" algn="l" defTabSz="914400" rtl="0" eaLnBrk="1" latinLnBrk="0" hangingPunct="1">
        <a:lnSpc>
          <a:spcPts val="2250"/>
        </a:lnSpc>
        <a:spcBef>
          <a:spcPts val="0"/>
        </a:spcBef>
        <a:buSzPct val="125000"/>
        <a:buFont typeface="Wingdings" panose="05000000000000000000" pitchFamily="2" charset="2"/>
        <a:buChar char="§"/>
        <a:defRPr sz="1500" kern="1200">
          <a:solidFill>
            <a:schemeClr val="tx1"/>
          </a:solidFill>
          <a:latin typeface="+mn-lt"/>
          <a:ea typeface="+mn-ea"/>
          <a:cs typeface="+mn-cs"/>
        </a:defRPr>
      </a:lvl2pPr>
      <a:lvl3pPr marL="403200" indent="-201600" algn="l" defTabSz="914400" rtl="0" eaLnBrk="1" latinLnBrk="0" hangingPunct="1">
        <a:lnSpc>
          <a:spcPts val="2250"/>
        </a:lnSpc>
        <a:spcBef>
          <a:spcPts val="0"/>
        </a:spcBef>
        <a:buSzPct val="125000"/>
        <a:buFont typeface="Verdana" panose="020B0604030504040204" pitchFamily="34" charset="0"/>
        <a:buChar char="–"/>
        <a:defRPr sz="1500" kern="1200">
          <a:solidFill>
            <a:schemeClr val="tx1"/>
          </a:solidFill>
          <a:latin typeface="+mn-lt"/>
          <a:ea typeface="+mn-ea"/>
          <a:cs typeface="+mn-cs"/>
        </a:defRPr>
      </a:lvl3pPr>
      <a:lvl4pPr marL="604800" indent="-201600" algn="l" defTabSz="914400" rtl="0" eaLnBrk="1" latinLnBrk="0" hangingPunct="1">
        <a:lnSpc>
          <a:spcPts val="2250"/>
        </a:lnSpc>
        <a:spcBef>
          <a:spcPts val="0"/>
        </a:spcBef>
        <a:buSzPct val="125000"/>
        <a:buFont typeface="Verdana" panose="020B0604030504040204" pitchFamily="34" charset="0"/>
        <a:buChar char="–"/>
        <a:defRPr sz="1500" kern="1200">
          <a:solidFill>
            <a:schemeClr val="tx1"/>
          </a:solidFill>
          <a:latin typeface="+mn-lt"/>
          <a:ea typeface="+mn-ea"/>
          <a:cs typeface="+mn-cs"/>
        </a:defRPr>
      </a:lvl4pPr>
      <a:lvl5pPr marL="806400" indent="-201600" algn="l" defTabSz="914400" rtl="0" eaLnBrk="1" latinLnBrk="0" hangingPunct="1">
        <a:lnSpc>
          <a:spcPts val="2250"/>
        </a:lnSpc>
        <a:spcBef>
          <a:spcPts val="0"/>
        </a:spcBef>
        <a:buSzPct val="125000"/>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01561" y="5960136"/>
            <a:ext cx="1527175" cy="4873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295200" y="399600"/>
            <a:ext cx="8361575" cy="97348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295200" y="2137792"/>
            <a:ext cx="8361575" cy="3594785"/>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7417599" y="6134101"/>
            <a:ext cx="1314182" cy="146200"/>
          </a:xfrm>
          <a:prstGeom prst="rect">
            <a:avLst/>
          </a:prstGeom>
        </p:spPr>
        <p:txBody>
          <a:bodyPr vert="horz" lIns="0" tIns="0" rIns="0" bIns="0" rtlCol="0" anchor="t" anchorCtr="0"/>
          <a:lstStyle>
            <a:lvl1pPr algn="r">
              <a:defRPr sz="1050">
                <a:solidFill>
                  <a:srgbClr val="000000"/>
                </a:solidFill>
              </a:defRPr>
            </a:lvl1pPr>
          </a:lstStyle>
          <a:p>
            <a:r>
              <a:rPr lang="nl-NL" smtClean="0"/>
              <a:t>&lt;d maand&gt; 2014</a:t>
            </a:r>
            <a:endParaRPr lang="nl-NL" dirty="0"/>
          </a:p>
        </p:txBody>
      </p:sp>
      <p:sp>
        <p:nvSpPr>
          <p:cNvPr id="5" name="Footer Placeholder 4"/>
          <p:cNvSpPr>
            <a:spLocks noGrp="1"/>
          </p:cNvSpPr>
          <p:nvPr>
            <p:ph type="ftr" sz="quarter" idx="3"/>
          </p:nvPr>
        </p:nvSpPr>
        <p:spPr>
          <a:xfrm>
            <a:off x="2912882" y="6134228"/>
            <a:ext cx="4506016" cy="176086"/>
          </a:xfrm>
          <a:prstGeom prst="rect">
            <a:avLst/>
          </a:prstGeom>
        </p:spPr>
        <p:txBody>
          <a:bodyPr vert="horz" lIns="0" tIns="0" rIns="0" bIns="0" rtlCol="0" anchor="t" anchorCtr="0"/>
          <a:lstStyle>
            <a:lvl1pPr algn="r">
              <a:defRPr sz="1050">
                <a:solidFill>
                  <a:srgbClr val="000000"/>
                </a:solidFill>
              </a:defRPr>
            </a:lvl1pPr>
          </a:lstStyle>
          <a:p>
            <a:r>
              <a:rPr lang="nl-NL" smtClean="0"/>
              <a:t>kies Invoegen-&gt;'Koptekst en voettekst' voor &lt;auteur, functie&gt; en</a:t>
            </a:r>
            <a:endParaRPr lang="nl-NL" dirty="0"/>
          </a:p>
        </p:txBody>
      </p:sp>
      <p:sp>
        <p:nvSpPr>
          <p:cNvPr id="6" name="Slide Number Placeholder 5"/>
          <p:cNvSpPr>
            <a:spLocks noGrp="1"/>
          </p:cNvSpPr>
          <p:nvPr>
            <p:ph type="sldNum" sz="quarter" idx="4"/>
          </p:nvPr>
        </p:nvSpPr>
        <p:spPr>
          <a:xfrm>
            <a:off x="2149309" y="5929170"/>
            <a:ext cx="603318" cy="365125"/>
          </a:xfrm>
          <a:prstGeom prst="rect">
            <a:avLst/>
          </a:prstGeom>
        </p:spPr>
        <p:txBody>
          <a:bodyPr vert="horz" lIns="0" tIns="0" rIns="0" bIns="0" rtlCol="0" anchor="b" anchorCtr="0"/>
          <a:lstStyle>
            <a:lvl1pPr algn="ctr">
              <a:defRPr sz="1500">
                <a:solidFill>
                  <a:srgbClr val="000000"/>
                </a:solidFill>
              </a:defRPr>
            </a:lvl1pPr>
          </a:lstStyle>
          <a:p>
            <a:fld id="{73EE6724-4521-4EF8-974D-BA1C7F9CD007}" type="slidenum">
              <a:rPr lang="nl-NL" smtClean="0"/>
              <a:pPr/>
              <a:t>‹#›</a:t>
            </a:fld>
            <a:endParaRPr lang="nl-NL"/>
          </a:p>
        </p:txBody>
      </p:sp>
    </p:spTree>
    <p:extLst>
      <p:ext uri="{BB962C8B-B14F-4D97-AF65-F5344CB8AC3E}">
        <p14:creationId xmlns:p14="http://schemas.microsoft.com/office/powerpoint/2010/main" xmlns="" val="37729490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w&amp;url=http://www.kunstkopie.nl/a/rembrandt_van_rijn/staalmeesters_rijn.html&amp;ei=TKX5VIjjLIjsO-7cgcAB&amp;bvm=bv.87611401,d.ZWU&amp;psig=AFQjCNHxQ3qom_J9gZJjDnYEYgoV9TIz4Q&amp;ust=1425733301136995"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overopiban.n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a:xfrm>
            <a:off x="264729" y="2675413"/>
            <a:ext cx="8416563" cy="1768842"/>
          </a:xfrm>
        </p:spPr>
        <p:txBody>
          <a:bodyPr>
            <a:normAutofit/>
          </a:bodyPr>
          <a:lstStyle/>
          <a:p>
            <a:pPr>
              <a:lnSpc>
                <a:spcPts val="3700"/>
              </a:lnSpc>
              <a:spcBef>
                <a:spcPts val="0"/>
              </a:spcBef>
            </a:pPr>
            <a:r>
              <a:rPr lang="nl-NL" sz="3600" dirty="0" smtClean="0">
                <a:solidFill>
                  <a:schemeClr val="bg1"/>
                </a:solidFill>
              </a:rPr>
              <a:t>New </a:t>
            </a:r>
            <a:r>
              <a:rPr lang="nl-NL" sz="3600" dirty="0" err="1" smtClean="0">
                <a:solidFill>
                  <a:schemeClr val="bg1"/>
                </a:solidFill>
              </a:rPr>
              <a:t>Developments</a:t>
            </a:r>
            <a:r>
              <a:rPr lang="nl-NL" sz="3600" dirty="0" smtClean="0">
                <a:solidFill>
                  <a:schemeClr val="bg1"/>
                </a:solidFill>
              </a:rPr>
              <a:t> on SEPA </a:t>
            </a:r>
            <a:r>
              <a:rPr lang="nl-NL" sz="3600" dirty="0" err="1" smtClean="0">
                <a:solidFill>
                  <a:schemeClr val="bg1"/>
                </a:solidFill>
              </a:rPr>
              <a:t>Implementation</a:t>
            </a:r>
            <a:endParaRPr lang="nl-NL" sz="3600" dirty="0">
              <a:solidFill>
                <a:srgbClr val="9888C0"/>
              </a:solidFill>
            </a:endParaRPr>
          </a:p>
        </p:txBody>
      </p:sp>
      <p:sp>
        <p:nvSpPr>
          <p:cNvPr id="11" name="Ondertitel 10"/>
          <p:cNvSpPr>
            <a:spLocks noGrp="1"/>
          </p:cNvSpPr>
          <p:nvPr>
            <p:ph type="subTitle" idx="1"/>
          </p:nvPr>
        </p:nvSpPr>
        <p:spPr>
          <a:xfrm>
            <a:off x="280178" y="3637847"/>
            <a:ext cx="8115418" cy="1180731"/>
          </a:xfrm>
        </p:spPr>
        <p:txBody>
          <a:bodyPr>
            <a:noAutofit/>
          </a:bodyPr>
          <a:lstStyle/>
          <a:p>
            <a:pPr>
              <a:lnSpc>
                <a:spcPct val="100000"/>
              </a:lnSpc>
            </a:pPr>
            <a:r>
              <a:rPr lang="en-US" sz="2000" dirty="0" smtClean="0">
                <a:solidFill>
                  <a:schemeClr val="bg1"/>
                </a:solidFill>
              </a:rPr>
              <a:t>8th Conference on Payment and Securities Settlement Systems, </a:t>
            </a:r>
            <a:r>
              <a:rPr lang="en-US" sz="2000" dirty="0" err="1" smtClean="0">
                <a:solidFill>
                  <a:schemeClr val="bg1"/>
                </a:solidFill>
              </a:rPr>
              <a:t>Ohrid</a:t>
            </a:r>
            <a:r>
              <a:rPr lang="en-US" sz="2000" dirty="0" smtClean="0">
                <a:solidFill>
                  <a:schemeClr val="bg1"/>
                </a:solidFill>
              </a:rPr>
              <a:t>, 11-13 May 2015 </a:t>
            </a:r>
          </a:p>
          <a:p>
            <a:pPr>
              <a:lnSpc>
                <a:spcPct val="100000"/>
              </a:lnSpc>
              <a:spcBef>
                <a:spcPts val="600"/>
              </a:spcBef>
            </a:pPr>
            <a:r>
              <a:rPr lang="en-US" sz="2000" dirty="0" err="1" smtClean="0">
                <a:solidFill>
                  <a:schemeClr val="bg1"/>
                </a:solidFill>
              </a:rPr>
              <a:t>Michiel</a:t>
            </a:r>
            <a:r>
              <a:rPr lang="en-US" sz="2000" dirty="0" smtClean="0">
                <a:solidFill>
                  <a:schemeClr val="bg1"/>
                </a:solidFill>
              </a:rPr>
              <a:t> van </a:t>
            </a:r>
            <a:r>
              <a:rPr lang="en-US" sz="2000" dirty="0" err="1" smtClean="0">
                <a:solidFill>
                  <a:schemeClr val="bg1"/>
                </a:solidFill>
              </a:rPr>
              <a:t>Doeveren</a:t>
            </a:r>
            <a:r>
              <a:rPr lang="en-US" sz="2000" dirty="0" smtClean="0">
                <a:solidFill>
                  <a:schemeClr val="bg1"/>
                </a:solidFill>
              </a:rPr>
              <a:t> and </a:t>
            </a:r>
            <a:r>
              <a:rPr lang="en-US" sz="2000" dirty="0" err="1" smtClean="0">
                <a:solidFill>
                  <a:schemeClr val="bg1"/>
                </a:solidFill>
              </a:rPr>
              <a:t>Rui</a:t>
            </a:r>
            <a:r>
              <a:rPr lang="en-US" sz="2000" dirty="0" smtClean="0">
                <a:solidFill>
                  <a:schemeClr val="bg1"/>
                </a:solidFill>
              </a:rPr>
              <a:t> Pimentel</a:t>
            </a:r>
            <a:endParaRPr lang="en-US" sz="2000" dirty="0">
              <a:solidFill>
                <a:schemeClr val="bg1"/>
              </a:solidFill>
            </a:endParaRPr>
          </a:p>
        </p:txBody>
      </p:sp>
      <p:pic>
        <p:nvPicPr>
          <p:cNvPr id="4"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4001" y="47957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5" name="Afbeelding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8808" y="4765514"/>
            <a:ext cx="2438405" cy="780290"/>
          </a:xfrm>
          <a:prstGeom prst="rect">
            <a:avLst/>
          </a:prstGeom>
        </p:spPr>
      </p:pic>
    </p:spTree>
    <p:extLst>
      <p:ext uri="{BB962C8B-B14F-4D97-AF65-F5344CB8AC3E}">
        <p14:creationId xmlns:p14="http://schemas.microsoft.com/office/powerpoint/2010/main" xmlns="" val="193526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normAutofit/>
          </a:bodyPr>
          <a:lstStyle/>
          <a:p>
            <a:r>
              <a:rPr lang="nl-NL" altLang="nl-NL" sz="3600" dirty="0" smtClean="0"/>
              <a:t>SEPA </a:t>
            </a:r>
            <a:r>
              <a:rPr lang="nl-NL" altLang="nl-NL" sz="3600" dirty="0" err="1" smtClean="0"/>
              <a:t>migration</a:t>
            </a:r>
            <a:r>
              <a:rPr lang="nl-NL" altLang="nl-NL" sz="3600" dirty="0" smtClean="0"/>
              <a:t> </a:t>
            </a:r>
            <a:r>
              <a:rPr lang="nl-NL" altLang="nl-NL" sz="3600" dirty="0" err="1" smtClean="0"/>
              <a:t>rates</a:t>
            </a:r>
            <a:r>
              <a:rPr lang="nl-NL" altLang="nl-NL" sz="3600" dirty="0" smtClean="0"/>
              <a:t> (euro area)</a:t>
            </a:r>
            <a:endParaRPr lang="en-US" altLang="nl-NL" sz="3600" dirty="0" smtClean="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222593695"/>
              </p:ext>
            </p:extLst>
          </p:nvPr>
        </p:nvGraphicFramePr>
        <p:xfrm>
          <a:off x="311150" y="2033588"/>
          <a:ext cx="8361363" cy="35941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1001" y="55831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402071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spcBef>
                <a:spcPts val="0"/>
              </a:spcBef>
              <a:defRPr/>
            </a:pPr>
            <a:r>
              <a:rPr lang="en-GB" sz="1800" dirty="0" smtClean="0"/>
              <a:t> IBAN</a:t>
            </a:r>
            <a:r>
              <a:rPr lang="en-GB" sz="1800" dirty="0"/>
              <a:t>	: International Bank Account Number</a:t>
            </a:r>
          </a:p>
          <a:p>
            <a:pPr marL="0" indent="0">
              <a:spcBef>
                <a:spcPts val="0"/>
              </a:spcBef>
              <a:defRPr/>
            </a:pPr>
            <a:r>
              <a:rPr lang="en-GB" sz="1800" dirty="0" smtClean="0"/>
              <a:t> Administrator </a:t>
            </a:r>
            <a:r>
              <a:rPr lang="en-GB" sz="1800" dirty="0"/>
              <a:t>of national IBAN registers (ISO): SWIFT</a:t>
            </a:r>
          </a:p>
          <a:p>
            <a:pPr>
              <a:defRPr/>
            </a:pPr>
            <a:endParaRPr lang="nl-NL" dirty="0"/>
          </a:p>
        </p:txBody>
      </p:sp>
      <p:sp>
        <p:nvSpPr>
          <p:cNvPr id="13315" name="Rectangle 1026"/>
          <p:cNvSpPr>
            <a:spLocks noGrp="1"/>
          </p:cNvSpPr>
          <p:nvPr>
            <p:ph type="title"/>
          </p:nvPr>
        </p:nvSpPr>
        <p:spPr/>
        <p:txBody>
          <a:bodyPr>
            <a:normAutofit/>
          </a:bodyPr>
          <a:lstStyle/>
          <a:p>
            <a:r>
              <a:rPr lang="en-GB" altLang="nl-NL" sz="3600" dirty="0" smtClean="0"/>
              <a:t>IBAN</a:t>
            </a:r>
          </a:p>
        </p:txBody>
      </p:sp>
      <p:sp>
        <p:nvSpPr>
          <p:cNvPr id="13316" name="Text Box 1028"/>
          <p:cNvSpPr txBox="1">
            <a:spLocks noChangeArrowheads="1"/>
          </p:cNvSpPr>
          <p:nvPr/>
        </p:nvSpPr>
        <p:spPr bwMode="auto">
          <a:xfrm>
            <a:off x="746125" y="1319213"/>
            <a:ext cx="1698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400">
              <a:solidFill>
                <a:schemeClr val="tx1"/>
              </a:solidFill>
            </a:endParaRPr>
          </a:p>
        </p:txBody>
      </p:sp>
      <p:sp>
        <p:nvSpPr>
          <p:cNvPr id="13317" name="Rectangle 1029"/>
          <p:cNvSpPr>
            <a:spLocks noChangeArrowheads="1"/>
          </p:cNvSpPr>
          <p:nvPr/>
        </p:nvSpPr>
        <p:spPr bwMode="auto">
          <a:xfrm>
            <a:off x="790575"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18" name="Rectangle 1030"/>
          <p:cNvSpPr>
            <a:spLocks noChangeArrowheads="1"/>
          </p:cNvSpPr>
          <p:nvPr/>
        </p:nvSpPr>
        <p:spPr bwMode="auto">
          <a:xfrm>
            <a:off x="1255713"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19" name="Rectangle 1031"/>
          <p:cNvSpPr>
            <a:spLocks noChangeArrowheads="1"/>
          </p:cNvSpPr>
          <p:nvPr/>
        </p:nvSpPr>
        <p:spPr bwMode="auto">
          <a:xfrm>
            <a:off x="2519363"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20" name="Rectangle 1032"/>
          <p:cNvSpPr>
            <a:spLocks noChangeArrowheads="1"/>
          </p:cNvSpPr>
          <p:nvPr/>
        </p:nvSpPr>
        <p:spPr bwMode="auto">
          <a:xfrm>
            <a:off x="2052638"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21" name="Rectangle 1033"/>
          <p:cNvSpPr>
            <a:spLocks noChangeArrowheads="1"/>
          </p:cNvSpPr>
          <p:nvPr/>
        </p:nvSpPr>
        <p:spPr bwMode="auto">
          <a:xfrm>
            <a:off x="3781425"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22" name="Rectangle 1034"/>
          <p:cNvSpPr>
            <a:spLocks noChangeArrowheads="1"/>
          </p:cNvSpPr>
          <p:nvPr/>
        </p:nvSpPr>
        <p:spPr bwMode="auto">
          <a:xfrm>
            <a:off x="3316288"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23" name="Rectangle 1035"/>
          <p:cNvSpPr>
            <a:spLocks noChangeArrowheads="1"/>
          </p:cNvSpPr>
          <p:nvPr/>
        </p:nvSpPr>
        <p:spPr bwMode="auto">
          <a:xfrm>
            <a:off x="4978400"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buFontTx/>
              <a:buNone/>
            </a:pPr>
            <a:endParaRPr lang="nl-NL" altLang="nl-NL" sz="1400">
              <a:solidFill>
                <a:schemeClr val="tx1"/>
              </a:solidFill>
            </a:endParaRPr>
          </a:p>
        </p:txBody>
      </p:sp>
      <p:sp>
        <p:nvSpPr>
          <p:cNvPr id="13324" name="Line 1036"/>
          <p:cNvSpPr>
            <a:spLocks noChangeShapeType="1"/>
          </p:cNvSpPr>
          <p:nvPr/>
        </p:nvSpPr>
        <p:spPr bwMode="auto">
          <a:xfrm>
            <a:off x="798513" y="2925763"/>
            <a:ext cx="8651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3325" name="Line 1037"/>
          <p:cNvSpPr>
            <a:spLocks noChangeShapeType="1"/>
          </p:cNvSpPr>
          <p:nvPr/>
        </p:nvSpPr>
        <p:spPr bwMode="auto">
          <a:xfrm>
            <a:off x="3316288" y="2925763"/>
            <a:ext cx="20605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3326" name="Line 1038"/>
          <p:cNvSpPr>
            <a:spLocks noChangeShapeType="1"/>
          </p:cNvSpPr>
          <p:nvPr/>
        </p:nvSpPr>
        <p:spPr bwMode="auto">
          <a:xfrm>
            <a:off x="5775325" y="2925763"/>
            <a:ext cx="20605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05487" name="Text Box 1039"/>
          <p:cNvSpPr txBox="1">
            <a:spLocks noChangeArrowheads="1"/>
          </p:cNvSpPr>
          <p:nvPr/>
        </p:nvSpPr>
        <p:spPr bwMode="auto">
          <a:xfrm>
            <a:off x="609600" y="2957513"/>
            <a:ext cx="1330325" cy="581025"/>
          </a:xfrm>
          <a:prstGeom prst="rect">
            <a:avLst/>
          </a:prstGeom>
          <a:noFill/>
          <a:ln>
            <a:noFill/>
          </a:ln>
          <a:effectLst/>
          <a:extLst/>
        </p:spPr>
        <p:txBody>
          <a:bodyPr>
            <a:spAutoFit/>
          </a:bodyPr>
          <a:lstStyle/>
          <a:p>
            <a:pPr algn="ctr">
              <a:defRPr/>
            </a:pPr>
            <a:r>
              <a:rPr lang="nl-NL" sz="1600" dirty="0">
                <a:solidFill>
                  <a:schemeClr val="accent1">
                    <a:lumMod val="50000"/>
                  </a:schemeClr>
                </a:solidFill>
                <a:latin typeface="+mn-lt"/>
              </a:rPr>
              <a:t>Country</a:t>
            </a:r>
          </a:p>
          <a:p>
            <a:pPr algn="ctr">
              <a:defRPr/>
            </a:pPr>
            <a:r>
              <a:rPr lang="nl-NL" sz="1600" dirty="0">
                <a:solidFill>
                  <a:schemeClr val="accent1">
                    <a:lumMod val="50000"/>
                  </a:schemeClr>
                </a:solidFill>
                <a:latin typeface="+mn-lt"/>
              </a:rPr>
              <a:t>code (ISO)</a:t>
            </a:r>
          </a:p>
        </p:txBody>
      </p:sp>
      <p:sp>
        <p:nvSpPr>
          <p:cNvPr id="105488" name="Text Box 1040"/>
          <p:cNvSpPr txBox="1">
            <a:spLocks noChangeArrowheads="1"/>
          </p:cNvSpPr>
          <p:nvPr/>
        </p:nvSpPr>
        <p:spPr bwMode="auto">
          <a:xfrm>
            <a:off x="3605213" y="2976563"/>
            <a:ext cx="1482725" cy="314325"/>
          </a:xfrm>
          <a:prstGeom prst="rect">
            <a:avLst/>
          </a:prstGeom>
          <a:noFill/>
          <a:ln>
            <a:noFill/>
          </a:ln>
          <a:effectLst/>
          <a:extLst/>
        </p:spPr>
        <p:txBody>
          <a:bodyPr wrap="none">
            <a:spAutoFit/>
          </a:bodyPr>
          <a:lstStyle/>
          <a:p>
            <a:pPr>
              <a:defRPr/>
            </a:pPr>
            <a:r>
              <a:rPr lang="nl-NL" sz="1600" dirty="0">
                <a:solidFill>
                  <a:schemeClr val="accent1">
                    <a:lumMod val="50000"/>
                  </a:schemeClr>
                </a:solidFill>
                <a:latin typeface="+mn-lt"/>
              </a:rPr>
              <a:t>Bank </a:t>
            </a:r>
            <a:r>
              <a:rPr lang="nl-NL" sz="1600" dirty="0" err="1">
                <a:solidFill>
                  <a:schemeClr val="accent1">
                    <a:lumMod val="50000"/>
                  </a:schemeClr>
                </a:solidFill>
                <a:latin typeface="+mn-lt"/>
              </a:rPr>
              <a:t>identifier</a:t>
            </a:r>
            <a:endParaRPr lang="nl-NL" sz="1600" dirty="0">
              <a:solidFill>
                <a:schemeClr val="accent1">
                  <a:lumMod val="50000"/>
                </a:schemeClr>
              </a:solidFill>
              <a:latin typeface="+mn-lt"/>
            </a:endParaRPr>
          </a:p>
        </p:txBody>
      </p:sp>
      <p:sp>
        <p:nvSpPr>
          <p:cNvPr id="13329" name="Rectangle 1041"/>
          <p:cNvSpPr>
            <a:spLocks noChangeArrowheads="1"/>
          </p:cNvSpPr>
          <p:nvPr/>
        </p:nvSpPr>
        <p:spPr bwMode="auto">
          <a:xfrm>
            <a:off x="6238875"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30" name="Rectangle 1042"/>
          <p:cNvSpPr>
            <a:spLocks noChangeArrowheads="1"/>
          </p:cNvSpPr>
          <p:nvPr/>
        </p:nvSpPr>
        <p:spPr bwMode="auto">
          <a:xfrm>
            <a:off x="5775325"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en-US" altLang="nl-NL">
              <a:solidFill>
                <a:schemeClr val="tx1"/>
              </a:solidFill>
            </a:endParaRPr>
          </a:p>
        </p:txBody>
      </p:sp>
      <p:sp>
        <p:nvSpPr>
          <p:cNvPr id="13331" name="Rectangle 1043"/>
          <p:cNvSpPr>
            <a:spLocks noChangeArrowheads="1"/>
          </p:cNvSpPr>
          <p:nvPr/>
        </p:nvSpPr>
        <p:spPr bwMode="auto">
          <a:xfrm>
            <a:off x="7437438" y="2620963"/>
            <a:ext cx="400050" cy="71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buFontTx/>
              <a:buNone/>
            </a:pPr>
            <a:endParaRPr lang="nl-NL" altLang="nl-NL" sz="1400">
              <a:solidFill>
                <a:schemeClr val="tx1"/>
              </a:solidFill>
            </a:endParaRPr>
          </a:p>
        </p:txBody>
      </p:sp>
      <p:sp>
        <p:nvSpPr>
          <p:cNvPr id="13332" name="Line 1044"/>
          <p:cNvSpPr>
            <a:spLocks noChangeShapeType="1"/>
          </p:cNvSpPr>
          <p:nvPr/>
        </p:nvSpPr>
        <p:spPr bwMode="auto">
          <a:xfrm>
            <a:off x="4246563" y="2662238"/>
            <a:ext cx="665162"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333" name="Line 1045"/>
          <p:cNvSpPr>
            <a:spLocks noChangeShapeType="1"/>
          </p:cNvSpPr>
          <p:nvPr/>
        </p:nvSpPr>
        <p:spPr bwMode="auto">
          <a:xfrm>
            <a:off x="6705600" y="2652713"/>
            <a:ext cx="665163"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334" name="Line 1046"/>
          <p:cNvSpPr>
            <a:spLocks noChangeShapeType="1"/>
          </p:cNvSpPr>
          <p:nvPr/>
        </p:nvSpPr>
        <p:spPr bwMode="auto">
          <a:xfrm>
            <a:off x="2060575" y="2925763"/>
            <a:ext cx="863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05495" name="Text Box 1047"/>
          <p:cNvSpPr txBox="1">
            <a:spLocks noChangeArrowheads="1"/>
          </p:cNvSpPr>
          <p:nvPr/>
        </p:nvSpPr>
        <p:spPr bwMode="auto">
          <a:xfrm>
            <a:off x="2106613" y="2976563"/>
            <a:ext cx="822325" cy="584200"/>
          </a:xfrm>
          <a:prstGeom prst="rect">
            <a:avLst/>
          </a:prstGeom>
          <a:noFill/>
          <a:ln>
            <a:noFill/>
          </a:ln>
          <a:effectLst/>
          <a:extLst/>
        </p:spPr>
        <p:txBody>
          <a:bodyPr wrap="none">
            <a:spAutoFit/>
          </a:bodyPr>
          <a:lstStyle/>
          <a:p>
            <a:pPr algn="ctr">
              <a:defRPr/>
            </a:pPr>
            <a:r>
              <a:rPr lang="nl-NL" sz="1600" dirty="0">
                <a:solidFill>
                  <a:schemeClr val="accent1">
                    <a:lumMod val="50000"/>
                  </a:schemeClr>
                </a:solidFill>
                <a:latin typeface="+mn-lt"/>
              </a:rPr>
              <a:t>Check </a:t>
            </a:r>
          </a:p>
          <a:p>
            <a:pPr algn="ctr">
              <a:defRPr/>
            </a:pPr>
            <a:r>
              <a:rPr lang="nl-NL" sz="1600" dirty="0">
                <a:solidFill>
                  <a:schemeClr val="accent1">
                    <a:lumMod val="50000"/>
                  </a:schemeClr>
                </a:solidFill>
                <a:latin typeface="+mn-lt"/>
              </a:rPr>
              <a:t>digit</a:t>
            </a:r>
          </a:p>
        </p:txBody>
      </p:sp>
      <p:sp>
        <p:nvSpPr>
          <p:cNvPr id="105496" name="Text Box 1048"/>
          <p:cNvSpPr txBox="1">
            <a:spLocks noChangeArrowheads="1"/>
          </p:cNvSpPr>
          <p:nvPr/>
        </p:nvSpPr>
        <p:spPr bwMode="auto">
          <a:xfrm>
            <a:off x="5938838" y="2976563"/>
            <a:ext cx="1814512" cy="584200"/>
          </a:xfrm>
          <a:prstGeom prst="rect">
            <a:avLst/>
          </a:prstGeom>
          <a:noFill/>
          <a:ln>
            <a:noFill/>
          </a:ln>
          <a:effectLst/>
          <a:extLst/>
        </p:spPr>
        <p:txBody>
          <a:bodyPr wrap="none">
            <a:spAutoFit/>
          </a:bodyPr>
          <a:lstStyle/>
          <a:p>
            <a:pPr algn="ctr">
              <a:defRPr/>
            </a:pPr>
            <a:r>
              <a:rPr lang="nl-NL" sz="1600" dirty="0" err="1">
                <a:solidFill>
                  <a:schemeClr val="accent1">
                    <a:lumMod val="50000"/>
                  </a:schemeClr>
                </a:solidFill>
                <a:latin typeface="+mn-lt"/>
              </a:rPr>
              <a:t>Domestic</a:t>
            </a:r>
            <a:r>
              <a:rPr lang="nl-NL" sz="1600" dirty="0">
                <a:solidFill>
                  <a:schemeClr val="accent1">
                    <a:lumMod val="50000"/>
                  </a:schemeClr>
                </a:solidFill>
                <a:latin typeface="+mn-lt"/>
              </a:rPr>
              <a:t> account</a:t>
            </a:r>
          </a:p>
          <a:p>
            <a:pPr algn="ctr">
              <a:defRPr/>
            </a:pPr>
            <a:r>
              <a:rPr lang="nl-NL" sz="1600" dirty="0" err="1">
                <a:solidFill>
                  <a:schemeClr val="accent1">
                    <a:lumMod val="50000"/>
                  </a:schemeClr>
                </a:solidFill>
                <a:latin typeface="+mn-lt"/>
              </a:rPr>
              <a:t>number</a:t>
            </a:r>
            <a:r>
              <a:rPr lang="nl-NL" sz="1600" dirty="0">
                <a:solidFill>
                  <a:schemeClr val="accent1">
                    <a:lumMod val="50000"/>
                  </a:schemeClr>
                </a:solidFill>
                <a:latin typeface="+mn-lt"/>
              </a:rPr>
              <a:t> </a:t>
            </a:r>
          </a:p>
        </p:txBody>
      </p:sp>
      <p:sp>
        <p:nvSpPr>
          <p:cNvPr id="13337" name="Text Box 1049"/>
          <p:cNvSpPr txBox="1">
            <a:spLocks noChangeArrowheads="1"/>
          </p:cNvSpPr>
          <p:nvPr/>
        </p:nvSpPr>
        <p:spPr bwMode="auto">
          <a:xfrm>
            <a:off x="768350" y="3761023"/>
            <a:ext cx="7605713" cy="2431435"/>
          </a:xfrm>
          <a:prstGeom prst="rect">
            <a:avLst/>
          </a:prstGeom>
          <a:noFill/>
          <a:ln w="9525">
            <a:noFill/>
            <a:miter lim="800000"/>
            <a:headEnd/>
            <a:tailEnd/>
          </a:ln>
          <a:effectLst/>
        </p:spPr>
        <p:txBody>
          <a:bodyPr>
            <a:spAutoFit/>
          </a:bodyPr>
          <a:lstStyle/>
          <a:p>
            <a:pPr marL="282575" indent="-285750">
              <a:buFont typeface="Arial" panose="020B0604020202020204" pitchFamily="34" charset="0"/>
              <a:buChar char="•"/>
              <a:defRPr/>
            </a:pPr>
            <a:r>
              <a:rPr lang="en-GB" altLang="nl-NL" sz="1400" dirty="0" smtClean="0">
                <a:latin typeface="+mn-lt"/>
              </a:rPr>
              <a:t>The </a:t>
            </a:r>
            <a:r>
              <a:rPr lang="en-GB" altLang="nl-NL" sz="1400" dirty="0">
                <a:latin typeface="+mn-lt"/>
              </a:rPr>
              <a:t>bank identifier is </a:t>
            </a:r>
            <a:r>
              <a:rPr lang="en-GB" altLang="nl-NL" sz="1400" dirty="0" smtClean="0">
                <a:latin typeface="+mn-lt"/>
              </a:rPr>
              <a:t>country-specific (ISO standard)</a:t>
            </a:r>
            <a:r>
              <a:rPr lang="en-GB" altLang="nl-NL" sz="1400" dirty="0">
                <a:latin typeface="+mn-lt"/>
              </a:rPr>
              <a:t/>
            </a:r>
            <a:br>
              <a:rPr lang="en-GB" altLang="nl-NL" sz="1400" dirty="0">
                <a:latin typeface="+mn-lt"/>
              </a:rPr>
            </a:br>
            <a:endParaRPr lang="en-GB" altLang="nl-NL" sz="1400" dirty="0">
              <a:latin typeface="+mn-lt"/>
            </a:endParaRPr>
          </a:p>
          <a:p>
            <a:pPr marL="282575" indent="-285750">
              <a:buFont typeface="Arial" panose="020B0604020202020204" pitchFamily="34" charset="0"/>
              <a:buChar char="•"/>
              <a:defRPr/>
            </a:pPr>
            <a:r>
              <a:rPr lang="en-GB" altLang="nl-NL" sz="1400" dirty="0">
                <a:latin typeface="+mn-lt"/>
              </a:rPr>
              <a:t>The length of the bank identifier differs from country to country</a:t>
            </a:r>
            <a:br>
              <a:rPr lang="en-GB" altLang="nl-NL" sz="1400" dirty="0">
                <a:latin typeface="+mn-lt"/>
              </a:rPr>
            </a:br>
            <a:endParaRPr lang="en-GB" altLang="nl-NL" sz="1400" dirty="0">
              <a:latin typeface="+mn-lt"/>
            </a:endParaRPr>
          </a:p>
          <a:p>
            <a:pPr marL="282575" indent="-285750">
              <a:buFont typeface="Arial" panose="020B0604020202020204" pitchFamily="34" charset="0"/>
              <a:buChar char="•"/>
              <a:defRPr/>
            </a:pPr>
            <a:r>
              <a:rPr lang="en-GB" altLang="nl-NL" sz="1400" dirty="0">
                <a:latin typeface="+mn-lt"/>
              </a:rPr>
              <a:t>Each country has its own Basic Bank Account Number system</a:t>
            </a:r>
            <a:br>
              <a:rPr lang="en-GB" altLang="nl-NL" sz="1400" dirty="0">
                <a:latin typeface="+mn-lt"/>
              </a:rPr>
            </a:br>
            <a:endParaRPr lang="en-GB" altLang="nl-NL" sz="1400" dirty="0">
              <a:latin typeface="+mn-lt"/>
            </a:endParaRPr>
          </a:p>
          <a:p>
            <a:pPr marL="282575" indent="-285750">
              <a:buFont typeface="Arial" panose="020B0604020202020204" pitchFamily="34" charset="0"/>
              <a:buChar char="•"/>
              <a:defRPr/>
            </a:pPr>
            <a:r>
              <a:rPr lang="en-GB" altLang="nl-NL" sz="1400" dirty="0">
                <a:latin typeface="+mn-lt"/>
              </a:rPr>
              <a:t>The Netherlands has an 18-digit </a:t>
            </a:r>
            <a:r>
              <a:rPr lang="en-GB" altLang="nl-NL" sz="1400" dirty="0" smtClean="0">
                <a:latin typeface="+mn-lt"/>
              </a:rPr>
              <a:t>IBAN; In Portugal IBANs have 25 characters</a:t>
            </a:r>
            <a:endParaRPr lang="en-GB" altLang="nl-NL" sz="1400" dirty="0">
              <a:latin typeface="+mn-lt"/>
            </a:endParaRPr>
          </a:p>
          <a:p>
            <a:pPr marL="282575" indent="-285750">
              <a:buFont typeface="Arial" panose="020B0604020202020204" pitchFamily="34" charset="0"/>
              <a:buChar char="•"/>
              <a:defRPr/>
            </a:pPr>
            <a:endParaRPr lang="en-GB" altLang="nl-NL" sz="1400" dirty="0">
              <a:latin typeface="+mn-lt"/>
            </a:endParaRPr>
          </a:p>
          <a:p>
            <a:pPr marL="282575" indent="-285750">
              <a:buFont typeface="Arial" panose="020B0604020202020204" pitchFamily="34" charset="0"/>
              <a:buChar char="•"/>
              <a:defRPr/>
            </a:pPr>
            <a:r>
              <a:rPr lang="en-GB" altLang="nl-NL" sz="1400" dirty="0">
                <a:latin typeface="+mn-lt"/>
              </a:rPr>
              <a:t>Bank customers are getting </a:t>
            </a:r>
            <a:r>
              <a:rPr lang="en-GB" altLang="nl-NL" sz="1400" dirty="0" smtClean="0">
                <a:latin typeface="+mn-lt"/>
              </a:rPr>
              <a:t>accustomed </a:t>
            </a:r>
            <a:r>
              <a:rPr lang="en-GB" altLang="nl-NL" sz="1400" dirty="0">
                <a:latin typeface="+mn-lt"/>
              </a:rPr>
              <a:t>to using IBAN</a:t>
            </a:r>
          </a:p>
          <a:p>
            <a:pPr indent="-3175">
              <a:defRPr/>
            </a:pPr>
            <a:endParaRPr lang="en-GB" altLang="nl-NL" sz="1400" dirty="0">
              <a:solidFill>
                <a:schemeClr val="accent2"/>
              </a:solidFill>
              <a:latin typeface="+mn-lt"/>
            </a:endParaRPr>
          </a:p>
          <a:p>
            <a:pPr marL="263525" indent="-263525">
              <a:defRPr/>
            </a:pPr>
            <a:endParaRPr lang="en-GB" altLang="nl-NL" sz="1200" dirty="0">
              <a:solidFill>
                <a:schemeClr val="accent2"/>
              </a:solidFill>
              <a:latin typeface="+mn-lt"/>
            </a:endParaRPr>
          </a:p>
        </p:txBody>
      </p:sp>
      <p:pic>
        <p:nvPicPr>
          <p:cNvPr id="26"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1595" y="569109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987027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nl-NL" sz="4000" dirty="0" smtClean="0"/>
              <a:t>SEPA Credit Transfer</a:t>
            </a:r>
            <a:br>
              <a:rPr lang="en-US" altLang="nl-NL" sz="4000" dirty="0" smtClean="0"/>
            </a:br>
            <a:r>
              <a:rPr lang="en-GB" altLang="nl-NL" sz="2000" b="0" dirty="0" smtClean="0"/>
              <a:t>EPC interbank standard for credit transfers in euro – introduced in 2008</a:t>
            </a:r>
            <a:r>
              <a:rPr lang="en-US" altLang="nl-NL" dirty="0" smtClean="0"/>
              <a:t> </a:t>
            </a:r>
          </a:p>
        </p:txBody>
      </p:sp>
      <p:sp>
        <p:nvSpPr>
          <p:cNvPr id="31747" name="Rectangle 3"/>
          <p:cNvSpPr>
            <a:spLocks noGrp="1" noChangeArrowheads="1"/>
          </p:cNvSpPr>
          <p:nvPr>
            <p:ph type="body" idx="1"/>
          </p:nvPr>
        </p:nvSpPr>
        <p:spPr>
          <a:xfrm>
            <a:off x="457200" y="1424354"/>
            <a:ext cx="8229600" cy="4624755"/>
          </a:xfrm>
        </p:spPr>
        <p:txBody>
          <a:bodyPr>
            <a:normAutofit fontScale="85000" lnSpcReduction="20000"/>
          </a:bodyPr>
          <a:lstStyle/>
          <a:p>
            <a:pPr>
              <a:lnSpc>
                <a:spcPct val="150000"/>
              </a:lnSpc>
              <a:defRPr/>
            </a:pPr>
            <a:r>
              <a:rPr lang="en-GB" sz="2400" dirty="0" smtClean="0">
                <a:solidFill>
                  <a:srgbClr val="FF0000"/>
                </a:solidFill>
              </a:rPr>
              <a:t>Main features</a:t>
            </a:r>
          </a:p>
          <a:p>
            <a:pPr marL="342900" lvl="1" indent="-342900">
              <a:lnSpc>
                <a:spcPct val="150000"/>
              </a:lnSpc>
              <a:buFont typeface="Arial" panose="020B0604020202020204" pitchFamily="34" charset="0"/>
              <a:buChar char="•"/>
              <a:defRPr/>
            </a:pPr>
            <a:r>
              <a:rPr lang="en-GB" sz="2400" dirty="0" smtClean="0"/>
              <a:t>Payments are made for the full original amount</a:t>
            </a:r>
          </a:p>
          <a:p>
            <a:pPr marL="342900" lvl="1" indent="-342900">
              <a:lnSpc>
                <a:spcPct val="150000"/>
              </a:lnSpc>
              <a:buFont typeface="Arial" panose="020B0604020202020204" pitchFamily="34" charset="0"/>
              <a:buChar char="•"/>
              <a:defRPr/>
            </a:pPr>
            <a:r>
              <a:rPr lang="en-GB" sz="2400" dirty="0" smtClean="0"/>
              <a:t>IBAN (and BIC)</a:t>
            </a:r>
          </a:p>
          <a:p>
            <a:pPr marL="342900" lvl="1" indent="-342900">
              <a:lnSpc>
                <a:spcPct val="150000"/>
              </a:lnSpc>
              <a:buFont typeface="Arial" panose="020B0604020202020204" pitchFamily="34" charset="0"/>
              <a:buChar char="•"/>
              <a:defRPr/>
            </a:pPr>
            <a:r>
              <a:rPr lang="en-GB" sz="2400" dirty="0" smtClean="0"/>
              <a:t>ISO 20022 UNIFI standards </a:t>
            </a:r>
          </a:p>
          <a:p>
            <a:pPr marL="342900" lvl="1" indent="-342900">
              <a:lnSpc>
                <a:spcPct val="150000"/>
              </a:lnSpc>
              <a:buFont typeface="Arial" panose="020B0604020202020204" pitchFamily="34" charset="0"/>
              <a:buChar char="•"/>
              <a:defRPr/>
            </a:pPr>
            <a:r>
              <a:rPr lang="en-GB" sz="2400" dirty="0" smtClean="0"/>
              <a:t>Up to 140 characters of remittance information are delivered to beneficiary </a:t>
            </a:r>
          </a:p>
          <a:p>
            <a:pPr marL="342900" lvl="1" indent="-342900">
              <a:lnSpc>
                <a:spcPct val="150000"/>
              </a:lnSpc>
              <a:buFont typeface="Arial" panose="020B0604020202020204" pitchFamily="34" charset="0"/>
              <a:buChar char="•"/>
              <a:defRPr/>
            </a:pPr>
            <a:r>
              <a:rPr lang="en-GB" sz="2400" dirty="0" smtClean="0"/>
              <a:t>Unstructured or structured remittance information as agreed between the parties involved</a:t>
            </a:r>
          </a:p>
          <a:p>
            <a:pPr>
              <a:lnSpc>
                <a:spcPct val="150000"/>
              </a:lnSpc>
              <a:defRPr/>
            </a:pPr>
            <a:r>
              <a:rPr lang="en-GB" sz="2400" dirty="0" smtClean="0">
                <a:solidFill>
                  <a:srgbClr val="FF0000"/>
                </a:solidFill>
              </a:rPr>
              <a:t>End dates</a:t>
            </a:r>
          </a:p>
          <a:p>
            <a:pPr marL="342900" lvl="1" indent="-342900">
              <a:lnSpc>
                <a:spcPct val="150000"/>
              </a:lnSpc>
              <a:buFont typeface="Arial" panose="020B0604020202020204" pitchFamily="34" charset="0"/>
              <a:buChar char="•"/>
              <a:defRPr/>
            </a:pPr>
            <a:r>
              <a:rPr lang="en-GB" sz="2400" dirty="0" smtClean="0"/>
              <a:t>1 August 2014 for euro countries</a:t>
            </a:r>
          </a:p>
          <a:p>
            <a:pPr marL="342900" lvl="1" indent="-342900">
              <a:lnSpc>
                <a:spcPct val="150000"/>
              </a:lnSpc>
              <a:buFont typeface="Arial" panose="020B0604020202020204" pitchFamily="34" charset="0"/>
              <a:buChar char="•"/>
              <a:defRPr/>
            </a:pPr>
            <a:r>
              <a:rPr lang="en-GB" sz="2400" dirty="0" smtClean="0"/>
              <a:t>31 October 2016 for non-euro countries</a:t>
            </a:r>
          </a:p>
          <a:p>
            <a:pPr>
              <a:lnSpc>
                <a:spcPct val="150000"/>
              </a:lnSpc>
              <a:defRPr/>
            </a:pPr>
            <a:endParaRPr lang="en-GB" sz="1900" dirty="0"/>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4634" y="1385400"/>
            <a:ext cx="1745486" cy="1278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62601" y="55831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0197547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nl-NL" sz="4000" dirty="0" smtClean="0"/>
              <a:t>SEPA Direct Debit</a:t>
            </a:r>
            <a:r>
              <a:rPr lang="en-US" altLang="nl-NL" dirty="0" smtClean="0"/>
              <a:t/>
            </a:r>
            <a:br>
              <a:rPr lang="en-US" altLang="nl-NL" dirty="0" smtClean="0"/>
            </a:br>
            <a:r>
              <a:rPr lang="en-GB" altLang="nl-NL" sz="2000" b="0" dirty="0" smtClean="0"/>
              <a:t>EPC interbank standard for direct debits in euro – introduced in 2009</a:t>
            </a:r>
            <a:endParaRPr lang="en-US" altLang="nl-NL" sz="2000" dirty="0" smtClean="0"/>
          </a:p>
        </p:txBody>
      </p:sp>
      <p:sp>
        <p:nvSpPr>
          <p:cNvPr id="32771" name="Rectangle 3"/>
          <p:cNvSpPr>
            <a:spLocks noGrp="1" noChangeArrowheads="1"/>
          </p:cNvSpPr>
          <p:nvPr>
            <p:ph type="body" idx="1"/>
          </p:nvPr>
        </p:nvSpPr>
        <p:spPr>
          <a:xfrm>
            <a:off x="423008" y="1412875"/>
            <a:ext cx="8316913" cy="4319587"/>
          </a:xfrm>
        </p:spPr>
        <p:txBody>
          <a:bodyPr/>
          <a:lstStyle/>
          <a:p>
            <a:pPr>
              <a:defRPr/>
            </a:pPr>
            <a:r>
              <a:rPr lang="en-GB" sz="2000" dirty="0" smtClean="0">
                <a:solidFill>
                  <a:srgbClr val="FF0000"/>
                </a:solidFill>
              </a:rPr>
              <a:t>Main characteristics</a:t>
            </a:r>
          </a:p>
          <a:p>
            <a:pPr marL="342900" lvl="1" indent="-342900">
              <a:buFont typeface="Arial" panose="020B0604020202020204" pitchFamily="34" charset="0"/>
              <a:buChar char="•"/>
              <a:defRPr/>
            </a:pPr>
            <a:r>
              <a:rPr lang="en-GB" sz="2000" dirty="0" smtClean="0"/>
              <a:t>Payments are made for full original amount</a:t>
            </a:r>
          </a:p>
          <a:p>
            <a:pPr marL="342900" lvl="1" indent="-342900">
              <a:buFont typeface="Arial" panose="020B0604020202020204" pitchFamily="34" charset="0"/>
              <a:buChar char="•"/>
              <a:defRPr/>
            </a:pPr>
            <a:r>
              <a:rPr lang="en-GB" sz="2000" dirty="0" smtClean="0"/>
              <a:t>IBAN (and BIC – until 1 Feb 2016)</a:t>
            </a:r>
          </a:p>
          <a:p>
            <a:pPr marL="342900" lvl="1" indent="-342900">
              <a:buFont typeface="Arial" panose="020B0604020202020204" pitchFamily="34" charset="0"/>
              <a:buChar char="•"/>
              <a:defRPr/>
            </a:pPr>
            <a:r>
              <a:rPr lang="en-GB" sz="2000" dirty="0" smtClean="0"/>
              <a:t>ISO 20022 UNIFI standards </a:t>
            </a:r>
          </a:p>
          <a:p>
            <a:pPr marL="342900" lvl="1" indent="-342900">
              <a:buFont typeface="Arial" panose="020B0604020202020204" pitchFamily="34" charset="0"/>
              <a:buChar char="•"/>
              <a:defRPr/>
            </a:pPr>
            <a:r>
              <a:rPr lang="en-GB" sz="2000" dirty="0" smtClean="0"/>
              <a:t>One-off or recurrent                                                </a:t>
            </a:r>
          </a:p>
          <a:p>
            <a:pPr marL="342900" lvl="1" indent="-342900">
              <a:buFont typeface="Arial" panose="020B0604020202020204" pitchFamily="34" charset="0"/>
              <a:buChar char="•"/>
              <a:defRPr/>
            </a:pPr>
            <a:r>
              <a:rPr lang="en-GB" sz="2000" dirty="0" smtClean="0"/>
              <a:t>A mandate is signed by debtor (option for e-mandate)</a:t>
            </a:r>
          </a:p>
          <a:p>
            <a:pPr marL="342900" lvl="1" indent="-342900">
              <a:buFont typeface="Arial" panose="020B0604020202020204" pitchFamily="34" charset="0"/>
              <a:buChar char="•"/>
              <a:defRPr/>
            </a:pPr>
            <a:r>
              <a:rPr lang="en-GB" sz="2000" dirty="0" smtClean="0"/>
              <a:t>Pre-notification (14 calendar days in advance)</a:t>
            </a:r>
          </a:p>
          <a:p>
            <a:pPr marL="342900" lvl="1" indent="-342900">
              <a:buFont typeface="Arial" panose="020B0604020202020204" pitchFamily="34" charset="0"/>
              <a:buChar char="•"/>
              <a:defRPr/>
            </a:pPr>
            <a:r>
              <a:rPr lang="en-GB" sz="2000" dirty="0" smtClean="0"/>
              <a:t>Refunds (PSD: 8 weeks) and returns</a:t>
            </a:r>
          </a:p>
          <a:p>
            <a:pPr>
              <a:defRPr/>
            </a:pPr>
            <a:endParaRPr lang="en-GB" sz="2000" b="0" dirty="0" smtClean="0">
              <a:solidFill>
                <a:srgbClr val="FF0000"/>
              </a:solidFill>
            </a:endParaRPr>
          </a:p>
          <a:p>
            <a:pPr>
              <a:defRPr/>
            </a:pPr>
            <a:r>
              <a:rPr lang="en-GB" sz="2000" dirty="0" smtClean="0">
                <a:solidFill>
                  <a:srgbClr val="FF0000"/>
                </a:solidFill>
              </a:rPr>
              <a:t>End dates</a:t>
            </a:r>
          </a:p>
          <a:p>
            <a:pPr marL="342900" lvl="1" indent="-342900">
              <a:buFont typeface="Arial" panose="020B0604020202020204" pitchFamily="34" charset="0"/>
              <a:buChar char="•"/>
              <a:defRPr/>
            </a:pPr>
            <a:r>
              <a:rPr lang="en-GB" sz="2000" u="sng" dirty="0"/>
              <a:t>1 August 2014</a:t>
            </a:r>
            <a:r>
              <a:rPr lang="en-GB" sz="2000" dirty="0"/>
              <a:t> </a:t>
            </a:r>
            <a:r>
              <a:rPr lang="en-GB" sz="2000" dirty="0" smtClean="0"/>
              <a:t>for the euro area, </a:t>
            </a:r>
            <a:r>
              <a:rPr lang="en-GB" sz="2000" u="sng" dirty="0" smtClean="0"/>
              <a:t>31 October 2016</a:t>
            </a:r>
            <a:r>
              <a:rPr lang="en-GB" sz="2000" dirty="0" smtClean="0"/>
              <a:t> for non-euro countries</a:t>
            </a:r>
          </a:p>
          <a:p>
            <a:pPr marL="342900" lvl="1" indent="-342900">
              <a:buFont typeface="Arial" panose="020B0604020202020204" pitchFamily="34" charset="0"/>
              <a:buChar char="•"/>
              <a:defRPr/>
            </a:pPr>
            <a:r>
              <a:rPr lang="en-GB" sz="2000" dirty="0" smtClean="0"/>
              <a:t>No domestic MIF after 1 February 2017</a:t>
            </a:r>
            <a:endParaRPr lang="en-GB" sz="2000" dirty="0"/>
          </a:p>
        </p:txBody>
      </p:sp>
      <p:pic>
        <p:nvPicPr>
          <p:cNvPr id="1536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11301" y="1412873"/>
            <a:ext cx="1871053" cy="127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9401" y="55577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883201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normAutofit/>
          </a:bodyPr>
          <a:lstStyle/>
          <a:p>
            <a:pPr eaLnBrk="1" hangingPunct="1">
              <a:defRPr/>
            </a:pPr>
            <a:r>
              <a:rPr lang="en-GB" sz="3600" dirty="0" smtClean="0"/>
              <a:t>Information flows and choice of channel</a:t>
            </a:r>
          </a:p>
        </p:txBody>
      </p:sp>
      <p:sp>
        <p:nvSpPr>
          <p:cNvPr id="12291" name="Content Placeholder 3"/>
          <p:cNvSpPr>
            <a:spLocks noGrp="1"/>
          </p:cNvSpPr>
          <p:nvPr>
            <p:ph sz="half" idx="4294967295"/>
          </p:nvPr>
        </p:nvSpPr>
        <p:spPr>
          <a:xfrm>
            <a:off x="4356100" y="1600200"/>
            <a:ext cx="4330700" cy="4060825"/>
          </a:xfrm>
        </p:spPr>
        <p:txBody>
          <a:bodyPr>
            <a:normAutofit fontScale="92500"/>
          </a:bodyPr>
          <a:lstStyle/>
          <a:p>
            <a:pPr eaLnBrk="1" hangingPunct="1">
              <a:defRPr/>
            </a:pPr>
            <a:r>
              <a:rPr lang="nl-NL" sz="1600" b="0" dirty="0" smtClean="0"/>
              <a:t>Basis: business-</a:t>
            </a:r>
            <a:r>
              <a:rPr lang="nl-NL" sz="1600" b="0" dirty="0" err="1" smtClean="0"/>
              <a:t>to</a:t>
            </a:r>
            <a:r>
              <a:rPr lang="nl-NL" sz="1600" b="0" dirty="0" smtClean="0"/>
              <a:t>-</a:t>
            </a:r>
            <a:r>
              <a:rPr lang="nl-NL" sz="1600" b="0" dirty="0" err="1" smtClean="0"/>
              <a:t>consumer</a:t>
            </a:r>
            <a:r>
              <a:rPr lang="nl-NL" sz="1600" b="0" dirty="0" smtClean="0"/>
              <a:t> </a:t>
            </a:r>
            <a:r>
              <a:rPr lang="nl-NL" sz="1600" b="0" dirty="0" err="1" smtClean="0"/>
              <a:t>relationship</a:t>
            </a:r>
            <a:r>
              <a:rPr lang="nl-NL" sz="1600" b="0" dirty="0" smtClean="0"/>
              <a:t> </a:t>
            </a:r>
            <a:r>
              <a:rPr lang="nl-NL" sz="1600" b="0" dirty="0" err="1" smtClean="0"/>
              <a:t>with</a:t>
            </a:r>
            <a:r>
              <a:rPr lang="nl-NL" sz="1600" b="0" dirty="0" smtClean="0"/>
              <a:t> business as initiator</a:t>
            </a:r>
          </a:p>
          <a:p>
            <a:pPr eaLnBrk="1" hangingPunct="1">
              <a:defRPr/>
            </a:pPr>
            <a:r>
              <a:rPr lang="nl-NL" sz="1600" b="0" dirty="0" smtClean="0"/>
              <a:t>Business </a:t>
            </a:r>
            <a:r>
              <a:rPr lang="nl-NL" sz="1600" b="0" dirty="0" err="1" smtClean="0"/>
              <a:t>delivers</a:t>
            </a:r>
            <a:r>
              <a:rPr lang="nl-NL" sz="1600" b="0" dirty="0" smtClean="0"/>
              <a:t> </a:t>
            </a:r>
            <a:r>
              <a:rPr lang="nl-NL" sz="1600" b="0" dirty="0" err="1" smtClean="0"/>
              <a:t>payment</a:t>
            </a:r>
            <a:r>
              <a:rPr lang="nl-NL" sz="1600" b="0" dirty="0" smtClean="0"/>
              <a:t> </a:t>
            </a:r>
            <a:r>
              <a:rPr lang="nl-NL" sz="1600" b="0" dirty="0" err="1" smtClean="0"/>
              <a:t>instructions</a:t>
            </a:r>
            <a:r>
              <a:rPr lang="nl-NL" sz="1600" b="0" dirty="0" smtClean="0"/>
              <a:t> </a:t>
            </a:r>
            <a:r>
              <a:rPr lang="nl-NL" sz="1600" b="0" dirty="0" err="1" smtClean="0"/>
              <a:t>to</a:t>
            </a:r>
            <a:r>
              <a:rPr lang="nl-NL" sz="1600" b="0" dirty="0" smtClean="0"/>
              <a:t> bank </a:t>
            </a:r>
            <a:r>
              <a:rPr lang="nl-NL" sz="1600" b="0" dirty="0" err="1" smtClean="0"/>
              <a:t>and</a:t>
            </a:r>
            <a:r>
              <a:rPr lang="nl-NL" sz="1600" b="0" dirty="0" smtClean="0"/>
              <a:t> </a:t>
            </a:r>
            <a:r>
              <a:rPr lang="nl-NL" sz="1600" b="0" dirty="0" err="1" smtClean="0"/>
              <a:t>receives</a:t>
            </a:r>
            <a:r>
              <a:rPr lang="nl-NL" sz="1600" b="0" dirty="0" smtClean="0"/>
              <a:t> </a:t>
            </a:r>
            <a:r>
              <a:rPr lang="nl-NL" sz="1600" b="0" dirty="0" err="1" smtClean="0"/>
              <a:t>reports</a:t>
            </a:r>
            <a:r>
              <a:rPr lang="nl-NL" sz="1600" b="0" dirty="0" smtClean="0"/>
              <a:t> back</a:t>
            </a:r>
          </a:p>
          <a:p>
            <a:pPr eaLnBrk="1" hangingPunct="1">
              <a:defRPr/>
            </a:pPr>
            <a:r>
              <a:rPr lang="nl-NL" sz="1600" b="0" dirty="0" err="1" smtClean="0"/>
              <a:t>Customer’s</a:t>
            </a:r>
            <a:r>
              <a:rPr lang="nl-NL" sz="1600" b="0" dirty="0" smtClean="0"/>
              <a:t> </a:t>
            </a:r>
            <a:r>
              <a:rPr lang="nl-NL" sz="1600" b="0" dirty="0" err="1" smtClean="0"/>
              <a:t>choice</a:t>
            </a:r>
            <a:r>
              <a:rPr lang="nl-NL" sz="1600" b="0" dirty="0" smtClean="0"/>
              <a:t> of </a:t>
            </a:r>
            <a:r>
              <a:rPr lang="nl-NL" sz="1600" b="0" dirty="0" err="1" smtClean="0"/>
              <a:t>channel</a:t>
            </a:r>
            <a:r>
              <a:rPr lang="nl-NL" sz="1600" b="0" dirty="0" smtClean="0"/>
              <a:t> </a:t>
            </a:r>
            <a:r>
              <a:rPr lang="nl-NL" sz="1600" b="0" dirty="0" err="1" smtClean="0"/>
              <a:t>driven</a:t>
            </a:r>
            <a:r>
              <a:rPr lang="nl-NL" sz="1600" b="0" dirty="0" smtClean="0"/>
              <a:t> </a:t>
            </a:r>
            <a:r>
              <a:rPr lang="nl-NL" sz="1600" b="0" dirty="0" err="1" smtClean="0"/>
              <a:t>by</a:t>
            </a:r>
            <a:r>
              <a:rPr lang="nl-NL" sz="1600" b="0" dirty="0" smtClean="0"/>
              <a:t> </a:t>
            </a:r>
            <a:r>
              <a:rPr lang="nl-NL" sz="1600" b="0" dirty="0" err="1" smtClean="0"/>
              <a:t>various</a:t>
            </a:r>
            <a:r>
              <a:rPr lang="nl-NL" sz="1600" b="0" dirty="0" smtClean="0"/>
              <a:t> </a:t>
            </a:r>
            <a:r>
              <a:rPr lang="nl-NL" sz="1600" b="0" dirty="0" err="1" smtClean="0"/>
              <a:t>considerations</a:t>
            </a:r>
            <a:r>
              <a:rPr lang="nl-NL" sz="1600" b="0" dirty="0" smtClean="0"/>
              <a:t>:</a:t>
            </a:r>
          </a:p>
          <a:p>
            <a:pPr marL="285750" lvl="1" indent="-285750" eaLnBrk="1" hangingPunct="1">
              <a:buFont typeface="Arial" panose="020B0604020202020204" pitchFamily="34" charset="0"/>
              <a:buChar char="•"/>
              <a:defRPr/>
            </a:pPr>
            <a:r>
              <a:rPr lang="nl-NL" sz="1400" dirty="0" smtClean="0"/>
              <a:t>Timing: </a:t>
            </a:r>
            <a:r>
              <a:rPr lang="nl-NL" sz="1400" dirty="0" err="1" smtClean="0"/>
              <a:t>carefully</a:t>
            </a:r>
            <a:r>
              <a:rPr lang="nl-NL" sz="1400" dirty="0" smtClean="0"/>
              <a:t> </a:t>
            </a:r>
            <a:r>
              <a:rPr lang="nl-NL" sz="1400" dirty="0" err="1" smtClean="0"/>
              <a:t>determine</a:t>
            </a:r>
            <a:r>
              <a:rPr lang="nl-NL" sz="1400" dirty="0" smtClean="0"/>
              <a:t> </a:t>
            </a:r>
            <a:r>
              <a:rPr lang="nl-NL" sz="1400" dirty="0" err="1" smtClean="0"/>
              <a:t>when</a:t>
            </a:r>
            <a:r>
              <a:rPr lang="nl-NL" sz="1400" dirty="0" smtClean="0"/>
              <a:t> </a:t>
            </a:r>
            <a:r>
              <a:rPr lang="nl-NL" sz="1400" dirty="0" err="1" smtClean="0"/>
              <a:t>instructions</a:t>
            </a:r>
            <a:r>
              <a:rPr lang="nl-NL" sz="1400" dirty="0" smtClean="0"/>
              <a:t> are </a:t>
            </a:r>
            <a:r>
              <a:rPr lang="nl-NL" sz="1400" dirty="0" err="1" smtClean="0"/>
              <a:t>executed</a:t>
            </a:r>
            <a:r>
              <a:rPr lang="nl-NL" sz="1400" dirty="0" smtClean="0"/>
              <a:t> </a:t>
            </a:r>
            <a:r>
              <a:rPr lang="nl-NL" sz="1400" dirty="0" err="1" smtClean="0"/>
              <a:t>and</a:t>
            </a:r>
            <a:r>
              <a:rPr lang="nl-NL" sz="1400" dirty="0" smtClean="0"/>
              <a:t> </a:t>
            </a:r>
            <a:r>
              <a:rPr lang="nl-NL" sz="1400" dirty="0" err="1" smtClean="0"/>
              <a:t>fast</a:t>
            </a:r>
            <a:r>
              <a:rPr lang="nl-NL" sz="1400" dirty="0" smtClean="0"/>
              <a:t> account </a:t>
            </a:r>
            <a:r>
              <a:rPr lang="nl-NL" sz="1400" dirty="0" err="1" smtClean="0"/>
              <a:t>reporting</a:t>
            </a:r>
            <a:r>
              <a:rPr lang="nl-NL" sz="1400" dirty="0" smtClean="0"/>
              <a:t>;</a:t>
            </a:r>
          </a:p>
          <a:p>
            <a:pPr marL="285750" lvl="1" indent="-285750" eaLnBrk="1" hangingPunct="1">
              <a:buFont typeface="Arial" panose="020B0604020202020204" pitchFamily="34" charset="0"/>
              <a:buChar char="•"/>
              <a:defRPr/>
            </a:pPr>
            <a:r>
              <a:rPr lang="nl-NL" sz="1400" dirty="0" smtClean="0"/>
              <a:t>Functionality: payment products and XML-based formats (from back office) as desired;</a:t>
            </a:r>
          </a:p>
          <a:p>
            <a:pPr marL="285750" lvl="1" indent="-285750" eaLnBrk="1" hangingPunct="1">
              <a:buFont typeface="Arial" panose="020B0604020202020204" pitchFamily="34" charset="0"/>
              <a:buChar char="•"/>
              <a:defRPr/>
            </a:pPr>
            <a:r>
              <a:rPr lang="nl-NL" sz="1400" dirty="0" err="1" smtClean="0"/>
              <a:t>Completeness</a:t>
            </a:r>
            <a:r>
              <a:rPr lang="nl-NL" sz="1400" dirty="0" smtClean="0"/>
              <a:t>: correct </a:t>
            </a:r>
            <a:r>
              <a:rPr lang="nl-NL" sz="1400" dirty="0" err="1" smtClean="0"/>
              <a:t>reference</a:t>
            </a:r>
            <a:r>
              <a:rPr lang="nl-NL" sz="1400" dirty="0" smtClean="0"/>
              <a:t> information in </a:t>
            </a:r>
            <a:r>
              <a:rPr lang="nl-NL" sz="1400" dirty="0" err="1" smtClean="0"/>
              <a:t>instructions</a:t>
            </a:r>
            <a:r>
              <a:rPr lang="nl-NL" sz="1400" dirty="0" smtClean="0"/>
              <a:t> (end-</a:t>
            </a:r>
            <a:r>
              <a:rPr lang="nl-NL" sz="1400" dirty="0" err="1" smtClean="0"/>
              <a:t>to</a:t>
            </a:r>
            <a:r>
              <a:rPr lang="nl-NL" sz="1400" dirty="0" smtClean="0"/>
              <a:t>-end) </a:t>
            </a:r>
            <a:r>
              <a:rPr lang="nl-NL" sz="1400" dirty="0" err="1" smtClean="0"/>
              <a:t>and</a:t>
            </a:r>
            <a:r>
              <a:rPr lang="nl-NL" sz="1400" dirty="0" smtClean="0"/>
              <a:t> </a:t>
            </a:r>
            <a:r>
              <a:rPr lang="nl-NL" sz="1400" dirty="0" err="1" smtClean="0"/>
              <a:t>reports</a:t>
            </a:r>
            <a:r>
              <a:rPr lang="nl-NL" sz="1400" dirty="0" smtClean="0"/>
              <a:t> (</a:t>
            </a:r>
            <a:r>
              <a:rPr lang="nl-NL" sz="1400" dirty="0" err="1" smtClean="0"/>
              <a:t>for</a:t>
            </a:r>
            <a:r>
              <a:rPr lang="nl-NL" sz="1400" dirty="0" smtClean="0"/>
              <a:t> </a:t>
            </a:r>
            <a:r>
              <a:rPr lang="nl-NL" sz="1400" dirty="0" err="1" smtClean="0"/>
              <a:t>automated</a:t>
            </a:r>
            <a:r>
              <a:rPr lang="nl-NL" sz="1400" dirty="0" smtClean="0"/>
              <a:t> </a:t>
            </a:r>
            <a:r>
              <a:rPr lang="nl-NL" sz="1400" dirty="0" err="1" smtClean="0"/>
              <a:t>reconciliation</a:t>
            </a:r>
            <a:r>
              <a:rPr lang="nl-NL" sz="1400" dirty="0" smtClean="0"/>
              <a:t>);</a:t>
            </a:r>
          </a:p>
          <a:p>
            <a:pPr marL="285750" lvl="1" indent="-285750" eaLnBrk="1" hangingPunct="1">
              <a:buFont typeface="Arial" panose="020B0604020202020204" pitchFamily="34" charset="0"/>
              <a:buChar char="•"/>
              <a:defRPr/>
            </a:pPr>
            <a:r>
              <a:rPr lang="nl-NL" sz="1400" dirty="0" smtClean="0"/>
              <a:t>Secure: </a:t>
            </a:r>
            <a:r>
              <a:rPr lang="nl-NL" sz="1400" dirty="0" err="1" smtClean="0"/>
              <a:t>payment</a:t>
            </a:r>
            <a:r>
              <a:rPr lang="nl-NL" sz="1400" dirty="0" smtClean="0"/>
              <a:t> files </a:t>
            </a:r>
            <a:r>
              <a:rPr lang="nl-NL" sz="1400" dirty="0" err="1" smtClean="0"/>
              <a:t>cannot</a:t>
            </a:r>
            <a:r>
              <a:rPr lang="nl-NL" sz="1400" dirty="0" smtClean="0"/>
              <a:t> </a:t>
            </a:r>
            <a:r>
              <a:rPr lang="nl-NL" sz="1400" dirty="0" err="1" smtClean="0"/>
              <a:t>be</a:t>
            </a:r>
            <a:r>
              <a:rPr lang="nl-NL" sz="1400" dirty="0" smtClean="0"/>
              <a:t> </a:t>
            </a:r>
            <a:r>
              <a:rPr lang="nl-NL" sz="1400" dirty="0" err="1" smtClean="0"/>
              <a:t>manipulated</a:t>
            </a:r>
            <a:r>
              <a:rPr lang="nl-NL" sz="1400" dirty="0" smtClean="0"/>
              <a:t>.</a:t>
            </a:r>
          </a:p>
        </p:txBody>
      </p:sp>
      <p:pic>
        <p:nvPicPr>
          <p:cNvPr id="16388" name="Picture 41" descr="Person_blu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4688" y="4714875"/>
            <a:ext cx="5715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56" descr="Company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625" y="4572000"/>
            <a:ext cx="126682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5" descr="Bank-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625" y="2000250"/>
            <a:ext cx="1025525" cy="76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5" descr="Bank-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0375" y="2000250"/>
            <a:ext cx="1025525" cy="76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392" name="Straight Arrow Connector 10"/>
          <p:cNvCxnSpPr>
            <a:cxnSpLocks noChangeShapeType="1"/>
          </p:cNvCxnSpPr>
          <p:nvPr/>
        </p:nvCxnSpPr>
        <p:spPr bwMode="auto">
          <a:xfrm rot="16200000" flipV="1">
            <a:off x="71437" y="3643313"/>
            <a:ext cx="1571625" cy="0"/>
          </a:xfrm>
          <a:prstGeom prst="straightConnector1">
            <a:avLst/>
          </a:prstGeom>
          <a:noFill/>
          <a:ln w="9525" algn="ctr">
            <a:solidFill>
              <a:srgbClr val="004670"/>
            </a:solidFill>
            <a:round/>
            <a:headEnd/>
            <a:tailEnd type="arrow" w="med" len="med"/>
          </a:ln>
          <a:extLst>
            <a:ext uri="{909E8E84-426E-40DD-AFC4-6F175D3DCCD1}">
              <a14:hiddenFill xmlns:a14="http://schemas.microsoft.com/office/drawing/2010/main" xmlns="">
                <a:noFill/>
              </a14:hiddenFill>
            </a:ext>
          </a:extLst>
        </p:spPr>
      </p:cxnSp>
      <p:sp>
        <p:nvSpPr>
          <p:cNvPr id="16393" name="TextBox 13"/>
          <p:cNvSpPr txBox="1">
            <a:spLocks noChangeArrowheads="1"/>
          </p:cNvSpPr>
          <p:nvPr/>
        </p:nvSpPr>
        <p:spPr bwMode="auto">
          <a:xfrm rot="-5400000">
            <a:off x="-290512" y="3576638"/>
            <a:ext cx="1857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buFontTx/>
              <a:buNone/>
            </a:pPr>
            <a:r>
              <a:rPr lang="nl-NL" altLang="nl-NL" sz="1200">
                <a:solidFill>
                  <a:srgbClr val="000000"/>
                </a:solidFill>
              </a:rPr>
              <a:t>Payment instruction</a:t>
            </a:r>
          </a:p>
        </p:txBody>
      </p:sp>
      <p:cxnSp>
        <p:nvCxnSpPr>
          <p:cNvPr id="16394" name="Straight Arrow Connector 14"/>
          <p:cNvCxnSpPr>
            <a:cxnSpLocks noChangeShapeType="1"/>
          </p:cNvCxnSpPr>
          <p:nvPr/>
        </p:nvCxnSpPr>
        <p:spPr bwMode="auto">
          <a:xfrm rot="16200000" flipV="1">
            <a:off x="285750" y="3643313"/>
            <a:ext cx="1571625" cy="0"/>
          </a:xfrm>
          <a:prstGeom prst="straightConnector1">
            <a:avLst/>
          </a:prstGeom>
          <a:noFill/>
          <a:ln w="9525" algn="ctr">
            <a:solidFill>
              <a:srgbClr val="004670"/>
            </a:solidFill>
            <a:round/>
            <a:headEnd type="arrow" w="med" len="med"/>
            <a:tailEnd/>
          </a:ln>
          <a:extLst>
            <a:ext uri="{909E8E84-426E-40DD-AFC4-6F175D3DCCD1}">
              <a14:hiddenFill xmlns:a14="http://schemas.microsoft.com/office/drawing/2010/main" xmlns="">
                <a:noFill/>
              </a14:hiddenFill>
            </a:ext>
          </a:extLst>
        </p:spPr>
      </p:cxnSp>
      <p:sp>
        <p:nvSpPr>
          <p:cNvPr id="16395" name="TextBox 15"/>
          <p:cNvSpPr txBox="1">
            <a:spLocks noChangeArrowheads="1"/>
          </p:cNvSpPr>
          <p:nvPr/>
        </p:nvSpPr>
        <p:spPr bwMode="auto">
          <a:xfrm rot="-5400000">
            <a:off x="350044" y="3575844"/>
            <a:ext cx="18573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buFontTx/>
              <a:buNone/>
            </a:pPr>
            <a:r>
              <a:rPr lang="nl-NL" altLang="nl-NL" sz="1200">
                <a:solidFill>
                  <a:srgbClr val="000000"/>
                </a:solidFill>
              </a:rPr>
              <a:t>Report</a:t>
            </a:r>
          </a:p>
        </p:txBody>
      </p:sp>
      <p:cxnSp>
        <p:nvCxnSpPr>
          <p:cNvPr id="16396" name="Straight Arrow Connector 16"/>
          <p:cNvCxnSpPr>
            <a:cxnSpLocks noChangeShapeType="1"/>
          </p:cNvCxnSpPr>
          <p:nvPr/>
        </p:nvCxnSpPr>
        <p:spPr bwMode="auto">
          <a:xfrm rot="16200000" flipV="1">
            <a:off x="2786062" y="3643313"/>
            <a:ext cx="1571625" cy="0"/>
          </a:xfrm>
          <a:prstGeom prst="straightConnector1">
            <a:avLst/>
          </a:prstGeom>
          <a:noFill/>
          <a:ln w="9525" algn="ctr">
            <a:solidFill>
              <a:srgbClr val="004670"/>
            </a:solidFill>
            <a:round/>
            <a:headEnd type="arrow" w="med" len="med"/>
            <a:tailEnd/>
          </a:ln>
          <a:extLst>
            <a:ext uri="{909E8E84-426E-40DD-AFC4-6F175D3DCCD1}">
              <a14:hiddenFill xmlns:a14="http://schemas.microsoft.com/office/drawing/2010/main" xmlns="">
                <a:noFill/>
              </a14:hiddenFill>
            </a:ext>
          </a:extLst>
        </p:spPr>
      </p:cxnSp>
      <p:sp>
        <p:nvSpPr>
          <p:cNvPr id="16397" name="TextBox 17"/>
          <p:cNvSpPr txBox="1">
            <a:spLocks noChangeArrowheads="1"/>
          </p:cNvSpPr>
          <p:nvPr/>
        </p:nvSpPr>
        <p:spPr bwMode="auto">
          <a:xfrm rot="-5400000">
            <a:off x="2850356" y="3575844"/>
            <a:ext cx="18573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buFontTx/>
              <a:buNone/>
            </a:pPr>
            <a:r>
              <a:rPr lang="nl-NL" altLang="nl-NL" sz="1200">
                <a:solidFill>
                  <a:srgbClr val="000000"/>
                </a:solidFill>
              </a:rPr>
              <a:t>Report</a:t>
            </a:r>
          </a:p>
        </p:txBody>
      </p:sp>
      <p:sp>
        <p:nvSpPr>
          <p:cNvPr id="16398" name="TextBox 18"/>
          <p:cNvSpPr txBox="1">
            <a:spLocks noChangeArrowheads="1"/>
          </p:cNvSpPr>
          <p:nvPr/>
        </p:nvSpPr>
        <p:spPr bwMode="auto">
          <a:xfrm>
            <a:off x="1643063" y="2714625"/>
            <a:ext cx="1571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buFontTx/>
              <a:buNone/>
            </a:pPr>
            <a:r>
              <a:rPr lang="nl-NL" altLang="nl-NL" sz="1200">
                <a:solidFill>
                  <a:srgbClr val="000000"/>
                </a:solidFill>
              </a:rPr>
              <a:t>Clearing &amp; Settlement</a:t>
            </a:r>
          </a:p>
        </p:txBody>
      </p:sp>
      <p:pic>
        <p:nvPicPr>
          <p:cNvPr id="16399" name="Picture 53" descr="Mainframe2.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7375" y="2000250"/>
            <a:ext cx="757238"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400" name="Straight Arrow Connector 21"/>
          <p:cNvCxnSpPr>
            <a:cxnSpLocks noChangeShapeType="1"/>
          </p:cNvCxnSpPr>
          <p:nvPr/>
        </p:nvCxnSpPr>
        <p:spPr bwMode="auto">
          <a:xfrm>
            <a:off x="1500188" y="2428875"/>
            <a:ext cx="357187" cy="1588"/>
          </a:xfrm>
          <a:prstGeom prst="straightConnector1">
            <a:avLst/>
          </a:prstGeom>
          <a:noFill/>
          <a:ln w="9525" algn="ctr">
            <a:solidFill>
              <a:srgbClr val="004670"/>
            </a:solidFill>
            <a:round/>
            <a:headEnd/>
            <a:tailEnd type="arrow" w="med" len="med"/>
          </a:ln>
          <a:extLst>
            <a:ext uri="{909E8E84-426E-40DD-AFC4-6F175D3DCCD1}">
              <a14:hiddenFill xmlns:a14="http://schemas.microsoft.com/office/drawing/2010/main" xmlns="">
                <a:noFill/>
              </a14:hiddenFill>
            </a:ext>
          </a:extLst>
        </p:spPr>
      </p:cxnSp>
      <p:cxnSp>
        <p:nvCxnSpPr>
          <p:cNvPr id="16401" name="Straight Arrow Connector 25"/>
          <p:cNvCxnSpPr>
            <a:cxnSpLocks noChangeShapeType="1"/>
          </p:cNvCxnSpPr>
          <p:nvPr/>
        </p:nvCxnSpPr>
        <p:spPr bwMode="auto">
          <a:xfrm>
            <a:off x="2714625" y="2428875"/>
            <a:ext cx="357188" cy="1588"/>
          </a:xfrm>
          <a:prstGeom prst="straightConnector1">
            <a:avLst/>
          </a:prstGeom>
          <a:noFill/>
          <a:ln w="9525" algn="ctr">
            <a:solidFill>
              <a:srgbClr val="004670"/>
            </a:solidFill>
            <a:round/>
            <a:headEnd/>
            <a:tailEnd type="arrow" w="med" len="med"/>
          </a:ln>
          <a:extLst>
            <a:ext uri="{909E8E84-426E-40DD-AFC4-6F175D3DCCD1}">
              <a14:hiddenFill xmlns:a14="http://schemas.microsoft.com/office/drawing/2010/main" xmlns="">
                <a:noFill/>
              </a14:hiddenFill>
            </a:ext>
          </a:extLst>
        </p:spPr>
      </p:cxnSp>
      <p:pic>
        <p:nvPicPr>
          <p:cNvPr id="18"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69467" y="5777879"/>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33793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normAutofit/>
          </a:bodyPr>
          <a:lstStyle/>
          <a:p>
            <a:pPr eaLnBrk="1" hangingPunct="1"/>
            <a:r>
              <a:rPr lang="en-GB" altLang="nl-NL" sz="3600" dirty="0" smtClean="0"/>
              <a:t>Channels</a:t>
            </a:r>
          </a:p>
        </p:txBody>
      </p:sp>
      <p:sp>
        <p:nvSpPr>
          <p:cNvPr id="13315" name="Content Placeholder 2"/>
          <p:cNvSpPr>
            <a:spLocks noGrp="1"/>
          </p:cNvSpPr>
          <p:nvPr>
            <p:ph idx="4294967295"/>
          </p:nvPr>
        </p:nvSpPr>
        <p:spPr>
          <a:xfrm>
            <a:off x="611188" y="1600200"/>
            <a:ext cx="8075612" cy="4421188"/>
          </a:xfrm>
        </p:spPr>
        <p:txBody>
          <a:bodyPr>
            <a:normAutofit/>
          </a:bodyPr>
          <a:lstStyle/>
          <a:p>
            <a:pPr marL="342900" indent="-342900" eaLnBrk="1" hangingPunct="1">
              <a:lnSpc>
                <a:spcPct val="90000"/>
              </a:lnSpc>
              <a:spcBef>
                <a:spcPts val="600"/>
              </a:spcBef>
              <a:buFont typeface="Arial" panose="020B0604020202020204" pitchFamily="34" charset="0"/>
              <a:buChar char="•"/>
              <a:defRPr/>
            </a:pPr>
            <a:r>
              <a:rPr lang="nl-NL" sz="2400" b="0" dirty="0" smtClean="0"/>
              <a:t>Banks offer their customers various channels for exchanging payment/collection instructions and account information</a:t>
            </a:r>
          </a:p>
          <a:p>
            <a:pPr marL="342900" indent="-342900" eaLnBrk="1" hangingPunct="1">
              <a:lnSpc>
                <a:spcPct val="90000"/>
              </a:lnSpc>
              <a:spcBef>
                <a:spcPts val="600"/>
              </a:spcBef>
              <a:buFont typeface="Arial" panose="020B0604020202020204" pitchFamily="34" charset="0"/>
              <a:buChar char="•"/>
              <a:defRPr/>
            </a:pPr>
            <a:r>
              <a:rPr lang="nl-NL" sz="2400" b="0" dirty="0" smtClean="0"/>
              <a:t>Choice of channel depends in part on customer profile (retail, wholesale), products used and transaction volumes</a:t>
            </a:r>
          </a:p>
          <a:p>
            <a:pPr eaLnBrk="1" hangingPunct="1">
              <a:lnSpc>
                <a:spcPct val="90000"/>
              </a:lnSpc>
              <a:spcBef>
                <a:spcPts val="600"/>
              </a:spcBef>
              <a:defRPr/>
            </a:pPr>
            <a:r>
              <a:rPr lang="nl-NL" sz="2400" dirty="0" err="1" smtClean="0">
                <a:solidFill>
                  <a:srgbClr val="FF0000"/>
                </a:solidFill>
              </a:rPr>
              <a:t>Main</a:t>
            </a:r>
            <a:r>
              <a:rPr lang="nl-NL" sz="2400" dirty="0" smtClean="0">
                <a:solidFill>
                  <a:srgbClr val="FF0000"/>
                </a:solidFill>
              </a:rPr>
              <a:t> </a:t>
            </a:r>
            <a:r>
              <a:rPr lang="nl-NL" sz="2400" dirty="0" err="1" smtClean="0">
                <a:solidFill>
                  <a:srgbClr val="FF0000"/>
                </a:solidFill>
              </a:rPr>
              <a:t>channels</a:t>
            </a:r>
            <a:endParaRPr lang="nl-NL" sz="2400" dirty="0" smtClean="0">
              <a:solidFill>
                <a:srgbClr val="FF0000"/>
              </a:solidFill>
            </a:endParaRPr>
          </a:p>
          <a:p>
            <a:pPr marL="689000" indent="-514350">
              <a:lnSpc>
                <a:spcPct val="90000"/>
              </a:lnSpc>
              <a:spcBef>
                <a:spcPts val="600"/>
              </a:spcBef>
              <a:buFont typeface="+mj-lt"/>
              <a:buAutoNum type="arabicPeriod"/>
              <a:defRPr/>
            </a:pPr>
            <a:r>
              <a:rPr lang="nl-NL" sz="2400" b="0" dirty="0" smtClean="0"/>
              <a:t>Paper</a:t>
            </a:r>
          </a:p>
          <a:p>
            <a:pPr marL="689000" indent="-514350">
              <a:lnSpc>
                <a:spcPct val="90000"/>
              </a:lnSpc>
              <a:spcBef>
                <a:spcPts val="600"/>
              </a:spcBef>
              <a:buFont typeface="+mj-lt"/>
              <a:buAutoNum type="arabicPeriod"/>
              <a:defRPr/>
            </a:pPr>
            <a:r>
              <a:rPr lang="nl-NL" sz="2400" b="0" dirty="0" smtClean="0"/>
              <a:t>Internet banking</a:t>
            </a:r>
          </a:p>
          <a:p>
            <a:pPr marL="689000" indent="-514350">
              <a:lnSpc>
                <a:spcPct val="90000"/>
              </a:lnSpc>
              <a:spcBef>
                <a:spcPts val="600"/>
              </a:spcBef>
              <a:buFont typeface="+mj-lt"/>
              <a:buAutoNum type="arabicPeriod"/>
              <a:defRPr/>
            </a:pPr>
            <a:r>
              <a:rPr lang="nl-NL" sz="2400" b="0" dirty="0" smtClean="0"/>
              <a:t>Client </a:t>
            </a:r>
            <a:r>
              <a:rPr lang="nl-NL" sz="2400" b="0" dirty="0" err="1" smtClean="0"/>
              <a:t>application</a:t>
            </a:r>
            <a:endParaRPr lang="nl-NL" sz="2400" b="0" dirty="0" smtClean="0"/>
          </a:p>
          <a:p>
            <a:pPr marL="689000" indent="-514350">
              <a:lnSpc>
                <a:spcPct val="90000"/>
              </a:lnSpc>
              <a:spcBef>
                <a:spcPts val="600"/>
              </a:spcBef>
              <a:buFont typeface="+mj-lt"/>
              <a:buAutoNum type="arabicPeriod"/>
              <a:defRPr/>
            </a:pPr>
            <a:r>
              <a:rPr lang="nl-NL" sz="2400" b="0" dirty="0" smtClean="0"/>
              <a:t>Bulk </a:t>
            </a:r>
            <a:r>
              <a:rPr lang="nl-NL" sz="2400" b="0" dirty="0" err="1" smtClean="0"/>
              <a:t>channel</a:t>
            </a:r>
            <a:endParaRPr lang="nl-NL" sz="2400" b="0" dirty="0" smtClean="0"/>
          </a:p>
          <a:p>
            <a:pPr marL="520700" lvl="1" indent="-342900" eaLnBrk="1" hangingPunct="1">
              <a:lnSpc>
                <a:spcPct val="90000"/>
              </a:lnSpc>
              <a:spcBef>
                <a:spcPts val="600"/>
              </a:spcBef>
              <a:defRPr/>
            </a:pPr>
            <a:endParaRPr lang="nl-NL" sz="2400" dirty="0" smtClean="0"/>
          </a:p>
          <a:p>
            <a:pPr marL="520700" lvl="1" indent="-342900" eaLnBrk="1" hangingPunct="1">
              <a:lnSpc>
                <a:spcPct val="90000"/>
              </a:lnSpc>
              <a:spcBef>
                <a:spcPts val="600"/>
              </a:spcBef>
              <a:defRPr/>
            </a:pPr>
            <a:endParaRPr lang="nl-NL" sz="2600" dirty="0" smtClean="0"/>
          </a:p>
          <a:p>
            <a:pPr eaLnBrk="1" hangingPunct="1">
              <a:lnSpc>
                <a:spcPct val="90000"/>
              </a:lnSpc>
              <a:spcBef>
                <a:spcPts val="600"/>
              </a:spcBef>
              <a:defRPr/>
            </a:pPr>
            <a:endParaRPr lang="nl-NL" sz="2600" dirty="0" smtClean="0"/>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15001" y="569109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555064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normAutofit/>
          </a:bodyPr>
          <a:lstStyle/>
          <a:p>
            <a:pPr eaLnBrk="1" hangingPunct="1"/>
            <a:r>
              <a:rPr lang="en-GB" altLang="nl-NL" sz="3600" dirty="0" smtClean="0"/>
              <a:t>File formats will change under SEPA</a:t>
            </a:r>
          </a:p>
        </p:txBody>
      </p:sp>
      <p:sp>
        <p:nvSpPr>
          <p:cNvPr id="16387" name="Content Placeholder 2"/>
          <p:cNvSpPr>
            <a:spLocks noGrp="1"/>
          </p:cNvSpPr>
          <p:nvPr>
            <p:ph idx="4294967295"/>
          </p:nvPr>
        </p:nvSpPr>
        <p:spPr>
          <a:xfrm>
            <a:off x="457200" y="1268413"/>
            <a:ext cx="8229600" cy="4525962"/>
          </a:xfrm>
        </p:spPr>
        <p:txBody>
          <a:bodyPr>
            <a:normAutofit fontScale="92500"/>
          </a:bodyPr>
          <a:lstStyle/>
          <a:p>
            <a:pPr eaLnBrk="1" hangingPunct="1">
              <a:spcBef>
                <a:spcPts val="600"/>
              </a:spcBef>
              <a:defRPr/>
            </a:pPr>
            <a:r>
              <a:rPr lang="en-GB" sz="2400" b="0" dirty="0" smtClean="0"/>
              <a:t>Current situation: national formats for payment instructions and reporting (adjusted to local features &amp; habits)</a:t>
            </a:r>
          </a:p>
          <a:p>
            <a:pPr eaLnBrk="1" hangingPunct="1">
              <a:spcBef>
                <a:spcPts val="600"/>
              </a:spcBef>
              <a:defRPr/>
            </a:pPr>
            <a:r>
              <a:rPr lang="en-GB" sz="2400" b="0" dirty="0" smtClean="0"/>
              <a:t>Additional information in SEPA messages, does not fit current formats:</a:t>
            </a:r>
          </a:p>
          <a:p>
            <a:pPr marL="342900" lvl="1" indent="-342900">
              <a:spcBef>
                <a:spcPts val="600"/>
              </a:spcBef>
              <a:buFont typeface="Arial" panose="020B0604020202020204" pitchFamily="34" charset="0"/>
              <a:buChar char="•"/>
              <a:defRPr/>
            </a:pPr>
            <a:r>
              <a:rPr lang="en-GB" sz="2400" dirty="0"/>
              <a:t>IBAN (SCT, SDD)</a:t>
            </a:r>
          </a:p>
          <a:p>
            <a:pPr marL="342900" lvl="1" indent="-342900">
              <a:spcBef>
                <a:spcPts val="600"/>
              </a:spcBef>
              <a:buFont typeface="Arial" panose="020B0604020202020204" pitchFamily="34" charset="0"/>
              <a:buChar char="•"/>
              <a:defRPr/>
            </a:pPr>
            <a:r>
              <a:rPr lang="en-GB" sz="2400" dirty="0"/>
              <a:t>Creditor scheme identifier (SDD)</a:t>
            </a:r>
          </a:p>
          <a:p>
            <a:pPr marL="342900" lvl="1" indent="-342900">
              <a:spcBef>
                <a:spcPts val="600"/>
              </a:spcBef>
              <a:buFont typeface="Arial" panose="020B0604020202020204" pitchFamily="34" charset="0"/>
              <a:buChar char="•"/>
              <a:defRPr/>
            </a:pPr>
            <a:r>
              <a:rPr lang="en-GB" sz="2400" dirty="0"/>
              <a:t>Mandate information (SDD</a:t>
            </a:r>
            <a:r>
              <a:rPr lang="en-GB" sz="2400" dirty="0" smtClean="0"/>
              <a:t>)</a:t>
            </a:r>
            <a:br>
              <a:rPr lang="en-GB" sz="2400" dirty="0" smtClean="0"/>
            </a:br>
            <a:endParaRPr lang="en-GB" sz="2400" dirty="0" smtClean="0"/>
          </a:p>
          <a:p>
            <a:pPr eaLnBrk="1" hangingPunct="1">
              <a:spcBef>
                <a:spcPts val="600"/>
              </a:spcBef>
              <a:defRPr/>
            </a:pPr>
            <a:r>
              <a:rPr lang="en-GB" sz="2400" b="0" dirty="0" smtClean="0"/>
              <a:t>Therefore, change to ISO 20022 XML for SEPA products:</a:t>
            </a:r>
          </a:p>
          <a:p>
            <a:pPr marL="342900" lvl="1" indent="-342900">
              <a:spcBef>
                <a:spcPts val="600"/>
              </a:spcBef>
              <a:buFont typeface="Arial" panose="020B0604020202020204" pitchFamily="34" charset="0"/>
              <a:buChar char="•"/>
              <a:defRPr/>
            </a:pPr>
            <a:r>
              <a:rPr lang="en-GB" sz="2400" dirty="0"/>
              <a:t>Payment instructions: mandatory via PAIN messages</a:t>
            </a:r>
          </a:p>
          <a:p>
            <a:pPr marL="342900" lvl="1" indent="-342900">
              <a:spcBef>
                <a:spcPts val="600"/>
              </a:spcBef>
              <a:buFont typeface="Arial" panose="020B0604020202020204" pitchFamily="34" charset="0"/>
              <a:buChar char="•"/>
              <a:defRPr/>
            </a:pPr>
            <a:r>
              <a:rPr lang="en-GB" sz="2400" dirty="0"/>
              <a:t>Reporting: CAMT messages (not mandatory</a:t>
            </a:r>
            <a:r>
              <a:rPr lang="en-GB" sz="2400" dirty="0" smtClean="0"/>
              <a:t>)</a:t>
            </a:r>
          </a:p>
          <a:p>
            <a:pPr eaLnBrk="1" hangingPunct="1">
              <a:spcBef>
                <a:spcPts val="600"/>
              </a:spcBef>
              <a:defRPr/>
            </a:pPr>
            <a:r>
              <a:rPr lang="en-GB" sz="2400" b="0" dirty="0" smtClean="0"/>
              <a:t>Banks’ own reporting formats permitted provided they meet SEPA requirements</a:t>
            </a:r>
          </a:p>
          <a:p>
            <a:pPr eaLnBrk="1" hangingPunct="1">
              <a:spcBef>
                <a:spcPts val="600"/>
              </a:spcBef>
              <a:defRPr/>
            </a:pPr>
            <a:endParaRPr lang="en-GB" dirty="0" smtClean="0"/>
          </a:p>
          <a:p>
            <a:pPr eaLnBrk="1" hangingPunct="1">
              <a:spcBef>
                <a:spcPts val="600"/>
              </a:spcBef>
              <a:defRPr/>
            </a:pPr>
            <a:endParaRPr lang="nl-NL" dirty="0" smtClean="0"/>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18667" y="569109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656816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nl-NL" altLang="nl-NL" sz="3600" dirty="0" smtClean="0"/>
              <a:t>National Forum on SEPA Migration (NFS)</a:t>
            </a:r>
          </a:p>
        </p:txBody>
      </p:sp>
      <p:sp>
        <p:nvSpPr>
          <p:cNvPr id="26627" name="Rectangle 3"/>
          <p:cNvSpPr>
            <a:spLocks noGrp="1" noChangeArrowheads="1"/>
          </p:cNvSpPr>
          <p:nvPr>
            <p:ph sz="half" idx="1"/>
          </p:nvPr>
        </p:nvSpPr>
        <p:spPr>
          <a:xfrm>
            <a:off x="228600" y="2029326"/>
            <a:ext cx="4186484" cy="3649579"/>
          </a:xfrm>
        </p:spPr>
        <p:txBody>
          <a:bodyPr>
            <a:normAutofit fontScale="92500"/>
          </a:bodyPr>
          <a:lstStyle/>
          <a:p>
            <a:r>
              <a:rPr lang="nl-NL" altLang="nl-NL" sz="2000" b="0" dirty="0" err="1" smtClean="0"/>
              <a:t>All</a:t>
            </a:r>
            <a:r>
              <a:rPr lang="nl-NL" altLang="nl-NL" sz="2000" b="0" dirty="0" smtClean="0"/>
              <a:t> stakeholders </a:t>
            </a:r>
            <a:r>
              <a:rPr lang="nl-NL" altLang="nl-NL" sz="2000" b="0" dirty="0" err="1" smtClean="0"/>
              <a:t>involved</a:t>
            </a:r>
            <a:endParaRPr lang="nl-NL" altLang="nl-NL" sz="2000" b="0" dirty="0" smtClean="0"/>
          </a:p>
          <a:p>
            <a:r>
              <a:rPr lang="nl-NL" altLang="nl-NL" sz="2000" b="0" dirty="0" smtClean="0"/>
              <a:t>Focus on cross-</a:t>
            </a:r>
            <a:r>
              <a:rPr lang="nl-NL" altLang="nl-NL" sz="2000" b="0" dirty="0" err="1" smtClean="0"/>
              <a:t>sectoral</a:t>
            </a:r>
            <a:r>
              <a:rPr lang="nl-NL" altLang="nl-NL" sz="2000" b="0" dirty="0" smtClean="0"/>
              <a:t> </a:t>
            </a:r>
            <a:r>
              <a:rPr lang="nl-NL" altLang="nl-NL" sz="2000" b="0" dirty="0" err="1" smtClean="0"/>
              <a:t>migration</a:t>
            </a:r>
            <a:r>
              <a:rPr lang="nl-NL" altLang="nl-NL" sz="2000" b="0" dirty="0" smtClean="0"/>
              <a:t> issues</a:t>
            </a:r>
          </a:p>
          <a:p>
            <a:r>
              <a:rPr lang="nl-NL" altLang="nl-NL" sz="2000" b="0" dirty="0" smtClean="0"/>
              <a:t>Information exchange </a:t>
            </a:r>
            <a:r>
              <a:rPr lang="nl-NL" altLang="nl-NL" sz="2000" b="0" dirty="0" err="1" smtClean="0"/>
              <a:t>and</a:t>
            </a:r>
            <a:r>
              <a:rPr lang="nl-NL" altLang="nl-NL" sz="2000" b="0" dirty="0" smtClean="0"/>
              <a:t> </a:t>
            </a:r>
            <a:r>
              <a:rPr lang="nl-NL" altLang="nl-NL" sz="2000" b="0" dirty="0" err="1" smtClean="0"/>
              <a:t>agreements</a:t>
            </a:r>
            <a:r>
              <a:rPr lang="nl-NL" altLang="nl-NL" sz="2000" b="0" dirty="0" smtClean="0"/>
              <a:t> </a:t>
            </a:r>
            <a:r>
              <a:rPr lang="nl-NL" altLang="nl-NL" sz="2000" b="0" dirty="0" err="1" smtClean="0"/>
              <a:t>between</a:t>
            </a:r>
            <a:r>
              <a:rPr lang="nl-NL" altLang="nl-NL" sz="2000" b="0" dirty="0" smtClean="0"/>
              <a:t> stakeholders</a:t>
            </a:r>
          </a:p>
          <a:p>
            <a:r>
              <a:rPr lang="nl-NL" altLang="nl-NL" sz="2000" b="0" dirty="0" err="1" smtClean="0"/>
              <a:t>Activities</a:t>
            </a:r>
            <a:r>
              <a:rPr lang="nl-NL" altLang="nl-NL" sz="2000" b="0" dirty="0" smtClean="0"/>
              <a:t> in the </a:t>
            </a:r>
            <a:r>
              <a:rPr lang="nl-NL" altLang="nl-NL" sz="2000" b="0" dirty="0" err="1" smtClean="0"/>
              <a:t>areas</a:t>
            </a:r>
            <a:r>
              <a:rPr lang="nl-NL" altLang="nl-NL" sz="2000" b="0" dirty="0" smtClean="0"/>
              <a:t> of:</a:t>
            </a:r>
          </a:p>
          <a:p>
            <a:pPr marL="342900" lvl="1" indent="-342900">
              <a:buFont typeface="Arial" panose="020B0604020202020204" pitchFamily="34" charset="0"/>
              <a:buChar char="•"/>
            </a:pPr>
            <a:r>
              <a:rPr lang="nl-NL" altLang="nl-NL" sz="2000" dirty="0" smtClean="0"/>
              <a:t>Communication</a:t>
            </a:r>
          </a:p>
          <a:p>
            <a:pPr marL="342900" lvl="1" indent="-342900">
              <a:buFont typeface="Arial" panose="020B0604020202020204" pitchFamily="34" charset="0"/>
              <a:buChar char="•"/>
            </a:pPr>
            <a:r>
              <a:rPr lang="nl-NL" altLang="nl-NL" sz="2000" dirty="0" smtClean="0"/>
              <a:t>Migration planning</a:t>
            </a:r>
          </a:p>
          <a:p>
            <a:pPr marL="342900" lvl="1" indent="-342900">
              <a:buFont typeface="Arial" panose="020B0604020202020204" pitchFamily="34" charset="0"/>
              <a:buChar char="•"/>
            </a:pPr>
            <a:r>
              <a:rPr lang="nl-NL" altLang="nl-NL" sz="2000" dirty="0" smtClean="0"/>
              <a:t>Monitoring</a:t>
            </a:r>
          </a:p>
          <a:p>
            <a:pPr marL="342900" lvl="1" indent="-342900">
              <a:buFont typeface="Arial" panose="020B0604020202020204" pitchFamily="34" charset="0"/>
              <a:buChar char="•"/>
            </a:pPr>
            <a:r>
              <a:rPr lang="en-US" altLang="nl-NL" sz="2000" dirty="0" smtClean="0"/>
              <a:t>Identifying and resolving societal migration issues</a:t>
            </a:r>
          </a:p>
          <a:p>
            <a:pPr marL="768312" lvl="3" indent="-342900">
              <a:buNone/>
            </a:pPr>
            <a:r>
              <a:rPr lang="en-US" altLang="nl-NL" sz="2000" dirty="0" smtClean="0"/>
              <a:t>(similarly in Portugal)</a:t>
            </a:r>
          </a:p>
        </p:txBody>
      </p:sp>
      <p:grpSp>
        <p:nvGrpSpPr>
          <p:cNvPr id="26628" name="Groep 9"/>
          <p:cNvGrpSpPr>
            <a:grpSpLocks/>
          </p:cNvGrpSpPr>
          <p:nvPr/>
        </p:nvGrpSpPr>
        <p:grpSpPr bwMode="auto">
          <a:xfrm>
            <a:off x="3595688" y="1144324"/>
            <a:ext cx="5216525" cy="3987800"/>
            <a:chOff x="295958" y="1062832"/>
            <a:chExt cx="8495868" cy="5054600"/>
          </a:xfrm>
        </p:grpSpPr>
        <p:grpSp>
          <p:nvGrpSpPr>
            <p:cNvPr id="26629" name="Organization Chart 2"/>
            <p:cNvGrpSpPr>
              <a:grpSpLocks/>
            </p:cNvGrpSpPr>
            <p:nvPr/>
          </p:nvGrpSpPr>
          <p:grpSpPr bwMode="auto">
            <a:xfrm>
              <a:off x="346326" y="1062832"/>
              <a:ext cx="8445500" cy="5054600"/>
              <a:chOff x="204" y="746"/>
              <a:chExt cx="5320" cy="3184"/>
            </a:xfrm>
          </p:grpSpPr>
          <p:sp>
            <p:nvSpPr>
              <p:cNvPr id="26641" name="AutoShape 4"/>
              <p:cNvSpPr>
                <a:spLocks noChangeArrowheads="1"/>
              </p:cNvSpPr>
              <p:nvPr/>
            </p:nvSpPr>
            <p:spPr bwMode="auto">
              <a:xfrm>
                <a:off x="204" y="2659"/>
                <a:ext cx="5307" cy="505"/>
              </a:xfrm>
              <a:prstGeom prst="roundRect">
                <a:avLst>
                  <a:gd name="adj" fmla="val 16667"/>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lnSpc>
                    <a:spcPct val="100000"/>
                  </a:lnSpc>
                  <a:spcBef>
                    <a:spcPct val="0"/>
                  </a:spcBef>
                  <a:buFontTx/>
                  <a:buNone/>
                </a:pPr>
                <a:endParaRPr lang="nl-NL" altLang="nl-NL" sz="1000">
                  <a:solidFill>
                    <a:srgbClr val="000000"/>
                  </a:solidFill>
                </a:endParaRPr>
              </a:p>
            </p:txBody>
          </p:sp>
          <p:sp>
            <p:nvSpPr>
              <p:cNvPr id="26642" name="AutoShape 5"/>
              <p:cNvSpPr>
                <a:spLocks noChangeArrowheads="1"/>
              </p:cNvSpPr>
              <p:nvPr/>
            </p:nvSpPr>
            <p:spPr bwMode="auto">
              <a:xfrm>
                <a:off x="2667" y="746"/>
                <a:ext cx="1300" cy="1769"/>
              </a:xfrm>
              <a:prstGeom prst="roundRect">
                <a:avLst>
                  <a:gd name="adj" fmla="val 16667"/>
                </a:avLst>
              </a:prstGeom>
              <a:solidFill>
                <a:srgbClr val="99FF99"/>
              </a:solidFill>
              <a:ln>
                <a:noFill/>
              </a:ln>
              <a:extLst>
                <a:ext uri="{91240B29-F687-4F45-9708-019B960494DF}">
                  <a14:hiddenLine xmlns:a14="http://schemas.microsoft.com/office/drawing/2010/main" xmlns="" w="9525" algn="ctr">
                    <a:solidFill>
                      <a:srgbClr val="000000"/>
                    </a:solidFill>
                    <a:round/>
                    <a:headEnd/>
                    <a:tailEnd/>
                  </a14:hiddenLine>
                </a:ext>
              </a:extLst>
            </p:spPr>
            <p:txBody>
              <a:bodyPr tIns="0"/>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b="1">
                    <a:solidFill>
                      <a:srgbClr val="000000"/>
                    </a:solidFill>
                  </a:rPr>
                  <a:t>National Forum on SEPA Migration (NFS)</a:t>
                </a:r>
              </a:p>
            </p:txBody>
          </p:sp>
          <p:sp>
            <p:nvSpPr>
              <p:cNvPr id="26643" name="AutoShape 6"/>
              <p:cNvSpPr>
                <a:spLocks noChangeArrowheads="1"/>
              </p:cNvSpPr>
              <p:nvPr/>
            </p:nvSpPr>
            <p:spPr bwMode="auto">
              <a:xfrm>
                <a:off x="204" y="3249"/>
                <a:ext cx="5320" cy="360"/>
              </a:xfrm>
              <a:prstGeom prst="roundRect">
                <a:avLst>
                  <a:gd name="adj" fmla="val 16667"/>
                </a:avLst>
              </a:pr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lnSpc>
                    <a:spcPct val="100000"/>
                  </a:lnSpc>
                  <a:spcBef>
                    <a:spcPct val="0"/>
                  </a:spcBef>
                  <a:buFontTx/>
                  <a:buNone/>
                </a:pPr>
                <a:r>
                  <a:rPr lang="nl-NL" altLang="nl-NL" sz="1000">
                    <a:solidFill>
                      <a:srgbClr val="000000"/>
                    </a:solidFill>
                  </a:rPr>
                  <a:t>Individual</a:t>
                </a:r>
              </a:p>
              <a:p>
                <a:pPr eaLnBrk="1" hangingPunct="1">
                  <a:lnSpc>
                    <a:spcPct val="100000"/>
                  </a:lnSpc>
                  <a:spcBef>
                    <a:spcPct val="0"/>
                  </a:spcBef>
                  <a:buFontTx/>
                  <a:buNone/>
                </a:pPr>
                <a:r>
                  <a:rPr lang="nl-NL" altLang="nl-NL" sz="1000">
                    <a:solidFill>
                      <a:srgbClr val="000000"/>
                    </a:solidFill>
                  </a:rPr>
                  <a:t> parties</a:t>
                </a:r>
              </a:p>
            </p:txBody>
          </p:sp>
          <p:sp>
            <p:nvSpPr>
              <p:cNvPr id="26644" name="AutoShape 7"/>
              <p:cNvSpPr>
                <a:spLocks noChangeArrowheads="1"/>
              </p:cNvSpPr>
              <p:nvPr/>
            </p:nvSpPr>
            <p:spPr bwMode="auto">
              <a:xfrm>
                <a:off x="2810" y="2115"/>
                <a:ext cx="998" cy="31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a:solidFill>
                      <a:srgbClr val="000000"/>
                    </a:solidFill>
                  </a:rPr>
                  <a:t>Programme Agency</a:t>
                </a:r>
              </a:p>
            </p:txBody>
          </p:sp>
          <p:sp>
            <p:nvSpPr>
              <p:cNvPr id="26645" name="Line 8"/>
              <p:cNvSpPr>
                <a:spLocks noChangeShapeType="1"/>
              </p:cNvSpPr>
              <p:nvPr/>
            </p:nvSpPr>
            <p:spPr bwMode="auto">
              <a:xfrm flipH="1">
                <a:off x="1663" y="2432"/>
                <a:ext cx="1634" cy="272"/>
              </a:xfrm>
              <a:prstGeom prst="line">
                <a:avLst/>
              </a:prstGeom>
              <a:noFill/>
              <a:ln w="3175">
                <a:solidFill>
                  <a:srgbClr val="000000"/>
                </a:solidFill>
                <a:prstDash val="dash"/>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46" name="Line 9"/>
              <p:cNvSpPr>
                <a:spLocks noChangeShapeType="1"/>
              </p:cNvSpPr>
              <p:nvPr/>
            </p:nvSpPr>
            <p:spPr bwMode="auto">
              <a:xfrm>
                <a:off x="3297" y="2432"/>
                <a:ext cx="1681" cy="265"/>
              </a:xfrm>
              <a:prstGeom prst="line">
                <a:avLst/>
              </a:prstGeom>
              <a:noFill/>
              <a:ln w="3175">
                <a:solidFill>
                  <a:srgbClr val="000000"/>
                </a:solidFill>
                <a:prstDash val="dash"/>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47" name="Line 10"/>
              <p:cNvSpPr>
                <a:spLocks noChangeShapeType="1"/>
              </p:cNvSpPr>
              <p:nvPr/>
            </p:nvSpPr>
            <p:spPr bwMode="auto">
              <a:xfrm flipH="1">
                <a:off x="2752" y="2432"/>
                <a:ext cx="523" cy="272"/>
              </a:xfrm>
              <a:prstGeom prst="line">
                <a:avLst/>
              </a:prstGeom>
              <a:noFill/>
              <a:ln w="3175">
                <a:solidFill>
                  <a:srgbClr val="000000"/>
                </a:solidFill>
                <a:prstDash val="dash"/>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48" name="Line 11"/>
              <p:cNvSpPr>
                <a:spLocks noChangeShapeType="1"/>
              </p:cNvSpPr>
              <p:nvPr/>
            </p:nvSpPr>
            <p:spPr bwMode="auto">
              <a:xfrm flipH="1" flipV="1">
                <a:off x="3297" y="2432"/>
                <a:ext cx="569" cy="272"/>
              </a:xfrm>
              <a:prstGeom prst="line">
                <a:avLst/>
              </a:prstGeom>
              <a:noFill/>
              <a:ln w="3175">
                <a:solidFill>
                  <a:srgbClr val="000000"/>
                </a:solidFill>
                <a:prstDash val="dash"/>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49" name="Line 12"/>
              <p:cNvSpPr>
                <a:spLocks noChangeShapeType="1"/>
              </p:cNvSpPr>
              <p:nvPr/>
            </p:nvSpPr>
            <p:spPr bwMode="auto">
              <a:xfrm flipH="1">
                <a:off x="3297" y="1486"/>
                <a:ext cx="1" cy="13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0" name="Line 14"/>
              <p:cNvSpPr>
                <a:spLocks noChangeShapeType="1"/>
              </p:cNvSpPr>
              <p:nvPr/>
            </p:nvSpPr>
            <p:spPr bwMode="auto">
              <a:xfrm flipH="1">
                <a:off x="1663" y="1797"/>
                <a:ext cx="1147"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1" name="Line 15"/>
              <p:cNvSpPr>
                <a:spLocks noChangeShapeType="1"/>
              </p:cNvSpPr>
              <p:nvPr/>
            </p:nvSpPr>
            <p:spPr bwMode="auto">
              <a:xfrm>
                <a:off x="3787" y="1797"/>
                <a:ext cx="120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2" name="AutoShape 16"/>
              <p:cNvSpPr>
                <a:spLocks noChangeArrowheads="1"/>
              </p:cNvSpPr>
              <p:nvPr/>
            </p:nvSpPr>
            <p:spPr bwMode="auto">
              <a:xfrm>
                <a:off x="2810" y="1631"/>
                <a:ext cx="977" cy="3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a:solidFill>
                      <a:srgbClr val="000000"/>
                    </a:solidFill>
                  </a:rPr>
                  <a:t>Task Force SEPA Netherlands</a:t>
                </a:r>
              </a:p>
            </p:txBody>
          </p:sp>
          <p:sp>
            <p:nvSpPr>
              <p:cNvPr id="26653" name="AutoShape 17"/>
              <p:cNvSpPr>
                <a:spLocks noChangeArrowheads="1"/>
              </p:cNvSpPr>
              <p:nvPr/>
            </p:nvSpPr>
            <p:spPr bwMode="auto">
              <a:xfrm>
                <a:off x="2799" y="1178"/>
                <a:ext cx="998" cy="31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a:solidFill>
                      <a:srgbClr val="000000"/>
                    </a:solidFill>
                  </a:rPr>
                  <a:t>High-level consultations</a:t>
                </a:r>
              </a:p>
            </p:txBody>
          </p:sp>
          <p:sp>
            <p:nvSpPr>
              <p:cNvPr id="26654" name="Line 18"/>
              <p:cNvSpPr>
                <a:spLocks noChangeShapeType="1"/>
              </p:cNvSpPr>
              <p:nvPr/>
            </p:nvSpPr>
            <p:spPr bwMode="auto">
              <a:xfrm flipH="1">
                <a:off x="3297" y="1986"/>
                <a:ext cx="0" cy="1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5" name="Line 19"/>
              <p:cNvSpPr>
                <a:spLocks noChangeShapeType="1"/>
              </p:cNvSpPr>
              <p:nvPr/>
            </p:nvSpPr>
            <p:spPr bwMode="auto">
              <a:xfrm flipV="1">
                <a:off x="4977" y="1344"/>
                <a:ext cx="1" cy="139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6" name="Line 20"/>
              <p:cNvSpPr>
                <a:spLocks noChangeShapeType="1"/>
              </p:cNvSpPr>
              <p:nvPr/>
            </p:nvSpPr>
            <p:spPr bwMode="auto">
              <a:xfrm>
                <a:off x="1663" y="1337"/>
                <a:ext cx="1147"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7" name="Line 21"/>
              <p:cNvSpPr>
                <a:spLocks noChangeShapeType="1"/>
              </p:cNvSpPr>
              <p:nvPr/>
            </p:nvSpPr>
            <p:spPr bwMode="auto">
              <a:xfrm flipH="1">
                <a:off x="3808" y="1344"/>
                <a:ext cx="11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8" name="Line 22"/>
              <p:cNvSpPr>
                <a:spLocks noChangeShapeType="1"/>
              </p:cNvSpPr>
              <p:nvPr/>
            </p:nvSpPr>
            <p:spPr bwMode="auto">
              <a:xfrm flipV="1">
                <a:off x="1338" y="3793"/>
                <a:ext cx="771"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59" name="Line 23"/>
              <p:cNvSpPr>
                <a:spLocks noChangeShapeType="1"/>
              </p:cNvSpPr>
              <p:nvPr/>
            </p:nvSpPr>
            <p:spPr bwMode="auto">
              <a:xfrm>
                <a:off x="1338" y="3929"/>
                <a:ext cx="771" cy="1"/>
              </a:xfrm>
              <a:prstGeom prst="line">
                <a:avLst/>
              </a:prstGeom>
              <a:noFill/>
              <a:ln w="9525">
                <a:solidFill>
                  <a:schemeClr val="bg2"/>
                </a:solidFill>
                <a:prstDash val="dash"/>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60" name="Oval 24"/>
              <p:cNvSpPr>
                <a:spLocks noChangeArrowheads="1"/>
              </p:cNvSpPr>
              <p:nvPr/>
            </p:nvSpPr>
            <p:spPr bwMode="auto">
              <a:xfrm>
                <a:off x="1434" y="3386"/>
                <a:ext cx="144" cy="144"/>
              </a:xfrm>
              <a:prstGeom prst="ellipse">
                <a:avLst/>
              </a:pr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61" name="Oval 25"/>
              <p:cNvSpPr>
                <a:spLocks noChangeArrowheads="1"/>
              </p:cNvSpPr>
              <p:nvPr/>
            </p:nvSpPr>
            <p:spPr bwMode="auto">
              <a:xfrm>
                <a:off x="1752" y="3386"/>
                <a:ext cx="144" cy="144"/>
              </a:xfrm>
              <a:prstGeom prst="ellipse">
                <a:avLst/>
              </a:pr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62" name="Oval 26"/>
              <p:cNvSpPr>
                <a:spLocks noChangeArrowheads="1"/>
              </p:cNvSpPr>
              <p:nvPr/>
            </p:nvSpPr>
            <p:spPr bwMode="auto">
              <a:xfrm>
                <a:off x="2024" y="3386"/>
                <a:ext cx="144" cy="144"/>
              </a:xfrm>
              <a:prstGeom prst="ellipse">
                <a:avLst/>
              </a:pr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63" name="Oval 27"/>
              <p:cNvSpPr>
                <a:spLocks noChangeArrowheads="1"/>
              </p:cNvSpPr>
              <p:nvPr/>
            </p:nvSpPr>
            <p:spPr bwMode="auto">
              <a:xfrm>
                <a:off x="1162" y="3386"/>
                <a:ext cx="144" cy="144"/>
              </a:xfrm>
              <a:prstGeom prst="ellipse">
                <a:avLst/>
              </a:pr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64" name="Line 28"/>
              <p:cNvSpPr>
                <a:spLocks noChangeShapeType="1"/>
              </p:cNvSpPr>
              <p:nvPr/>
            </p:nvSpPr>
            <p:spPr bwMode="auto">
              <a:xfrm flipH="1">
                <a:off x="1253" y="3114"/>
                <a:ext cx="408"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65" name="Line 29"/>
              <p:cNvSpPr>
                <a:spLocks noChangeShapeType="1"/>
              </p:cNvSpPr>
              <p:nvPr/>
            </p:nvSpPr>
            <p:spPr bwMode="auto">
              <a:xfrm flipH="1">
                <a:off x="1525" y="3114"/>
                <a:ext cx="136"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66" name="Line 30"/>
              <p:cNvSpPr>
                <a:spLocks noChangeShapeType="1"/>
              </p:cNvSpPr>
              <p:nvPr/>
            </p:nvSpPr>
            <p:spPr bwMode="auto">
              <a:xfrm>
                <a:off x="1661" y="3114"/>
                <a:ext cx="136"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67" name="Line 31"/>
              <p:cNvSpPr>
                <a:spLocks noChangeShapeType="1"/>
              </p:cNvSpPr>
              <p:nvPr/>
            </p:nvSpPr>
            <p:spPr bwMode="auto">
              <a:xfrm>
                <a:off x="1661" y="3114"/>
                <a:ext cx="408"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68" name="Oval 32"/>
              <p:cNvSpPr>
                <a:spLocks noChangeArrowheads="1"/>
              </p:cNvSpPr>
              <p:nvPr/>
            </p:nvSpPr>
            <p:spPr bwMode="auto">
              <a:xfrm>
                <a:off x="2251" y="3385"/>
                <a:ext cx="144" cy="145"/>
              </a:xfrm>
              <a:prstGeom prst="ellipse">
                <a:avLst/>
              </a:pr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69" name="Oval 33"/>
              <p:cNvSpPr>
                <a:spLocks noChangeArrowheads="1"/>
              </p:cNvSpPr>
              <p:nvPr/>
            </p:nvSpPr>
            <p:spPr bwMode="auto">
              <a:xfrm>
                <a:off x="2523" y="3385"/>
                <a:ext cx="144" cy="145"/>
              </a:xfrm>
              <a:prstGeom prst="ellipse">
                <a:avLst/>
              </a:pr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70" name="Oval 34"/>
              <p:cNvSpPr>
                <a:spLocks noChangeArrowheads="1"/>
              </p:cNvSpPr>
              <p:nvPr/>
            </p:nvSpPr>
            <p:spPr bwMode="auto">
              <a:xfrm>
                <a:off x="2841" y="3385"/>
                <a:ext cx="144" cy="145"/>
              </a:xfrm>
              <a:prstGeom prst="ellipse">
                <a:avLst/>
              </a:pr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71" name="Oval 35"/>
              <p:cNvSpPr>
                <a:spLocks noChangeArrowheads="1"/>
              </p:cNvSpPr>
              <p:nvPr/>
            </p:nvSpPr>
            <p:spPr bwMode="auto">
              <a:xfrm>
                <a:off x="3113" y="3385"/>
                <a:ext cx="144" cy="145"/>
              </a:xfrm>
              <a:prstGeom prst="ellipse">
                <a:avLst/>
              </a:pr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72" name="Line 36"/>
              <p:cNvSpPr>
                <a:spLocks noChangeShapeType="1"/>
              </p:cNvSpPr>
              <p:nvPr/>
            </p:nvSpPr>
            <p:spPr bwMode="auto">
              <a:xfrm flipH="1">
                <a:off x="2342" y="3113"/>
                <a:ext cx="408"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73" name="Line 37"/>
              <p:cNvSpPr>
                <a:spLocks noChangeShapeType="1"/>
              </p:cNvSpPr>
              <p:nvPr/>
            </p:nvSpPr>
            <p:spPr bwMode="auto">
              <a:xfrm flipH="1">
                <a:off x="2614" y="3113"/>
                <a:ext cx="136"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74" name="Line 38"/>
              <p:cNvSpPr>
                <a:spLocks noChangeShapeType="1"/>
              </p:cNvSpPr>
              <p:nvPr/>
            </p:nvSpPr>
            <p:spPr bwMode="auto">
              <a:xfrm>
                <a:off x="2750" y="3113"/>
                <a:ext cx="136"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75" name="Line 39"/>
              <p:cNvSpPr>
                <a:spLocks noChangeShapeType="1"/>
              </p:cNvSpPr>
              <p:nvPr/>
            </p:nvSpPr>
            <p:spPr bwMode="auto">
              <a:xfrm>
                <a:off x="2750" y="3113"/>
                <a:ext cx="408"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76" name="Oval 40"/>
              <p:cNvSpPr>
                <a:spLocks noChangeArrowheads="1"/>
              </p:cNvSpPr>
              <p:nvPr/>
            </p:nvSpPr>
            <p:spPr bwMode="auto">
              <a:xfrm>
                <a:off x="3358" y="3386"/>
                <a:ext cx="144" cy="145"/>
              </a:xfrm>
              <a:prstGeom prst="ellipse">
                <a:avLst/>
              </a:pr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77" name="Oval 41"/>
              <p:cNvSpPr>
                <a:spLocks noChangeArrowheads="1"/>
              </p:cNvSpPr>
              <p:nvPr/>
            </p:nvSpPr>
            <p:spPr bwMode="auto">
              <a:xfrm>
                <a:off x="3630" y="3386"/>
                <a:ext cx="144" cy="145"/>
              </a:xfrm>
              <a:prstGeom prst="ellipse">
                <a:avLst/>
              </a:pr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78" name="Oval 42"/>
              <p:cNvSpPr>
                <a:spLocks noChangeArrowheads="1"/>
              </p:cNvSpPr>
              <p:nvPr/>
            </p:nvSpPr>
            <p:spPr bwMode="auto">
              <a:xfrm>
                <a:off x="3947" y="3386"/>
                <a:ext cx="144" cy="145"/>
              </a:xfrm>
              <a:prstGeom prst="ellipse">
                <a:avLst/>
              </a:pr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79" name="Oval 43"/>
              <p:cNvSpPr>
                <a:spLocks noChangeArrowheads="1"/>
              </p:cNvSpPr>
              <p:nvPr/>
            </p:nvSpPr>
            <p:spPr bwMode="auto">
              <a:xfrm>
                <a:off x="4219" y="3386"/>
                <a:ext cx="144" cy="145"/>
              </a:xfrm>
              <a:prstGeom prst="ellipse">
                <a:avLst/>
              </a:pr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80" name="Line 44"/>
              <p:cNvSpPr>
                <a:spLocks noChangeShapeType="1"/>
              </p:cNvSpPr>
              <p:nvPr/>
            </p:nvSpPr>
            <p:spPr bwMode="auto">
              <a:xfrm flipH="1">
                <a:off x="3448" y="3114"/>
                <a:ext cx="408"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81" name="Line 45"/>
              <p:cNvSpPr>
                <a:spLocks noChangeShapeType="1"/>
              </p:cNvSpPr>
              <p:nvPr/>
            </p:nvSpPr>
            <p:spPr bwMode="auto">
              <a:xfrm flipH="1">
                <a:off x="3720" y="3114"/>
                <a:ext cx="136"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82" name="Line 46"/>
              <p:cNvSpPr>
                <a:spLocks noChangeShapeType="1"/>
              </p:cNvSpPr>
              <p:nvPr/>
            </p:nvSpPr>
            <p:spPr bwMode="auto">
              <a:xfrm>
                <a:off x="3856" y="3114"/>
                <a:ext cx="137"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83" name="Line 47"/>
              <p:cNvSpPr>
                <a:spLocks noChangeShapeType="1"/>
              </p:cNvSpPr>
              <p:nvPr/>
            </p:nvSpPr>
            <p:spPr bwMode="auto">
              <a:xfrm>
                <a:off x="3856" y="3114"/>
                <a:ext cx="409" cy="2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84" name="Line 48"/>
              <p:cNvSpPr>
                <a:spLocks noChangeShapeType="1"/>
              </p:cNvSpPr>
              <p:nvPr/>
            </p:nvSpPr>
            <p:spPr bwMode="auto">
              <a:xfrm flipV="1">
                <a:off x="3865" y="1344"/>
                <a:ext cx="1" cy="139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85" name="Oval 49"/>
              <p:cNvSpPr>
                <a:spLocks noChangeArrowheads="1"/>
              </p:cNvSpPr>
              <p:nvPr/>
            </p:nvSpPr>
            <p:spPr bwMode="auto">
              <a:xfrm>
                <a:off x="3342" y="2704"/>
                <a:ext cx="1045" cy="408"/>
              </a:xfrm>
              <a:prstGeom prst="ellipse">
                <a:avLst/>
              </a:prstGeom>
              <a:solidFill>
                <a:srgbClr val="CC99FF"/>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dirty="0">
                    <a:solidFill>
                      <a:srgbClr val="000000"/>
                    </a:solidFill>
                  </a:rPr>
                  <a:t>Software </a:t>
                </a:r>
                <a:r>
                  <a:rPr lang="nl-NL" altLang="nl-NL" sz="1000" dirty="0" err="1">
                    <a:solidFill>
                      <a:srgbClr val="000000"/>
                    </a:solidFill>
                  </a:rPr>
                  <a:t>suppliers</a:t>
                </a:r>
                <a:endParaRPr lang="nl-NL" altLang="nl-NL" sz="1000" dirty="0">
                  <a:solidFill>
                    <a:srgbClr val="000000"/>
                  </a:solidFill>
                </a:endParaRPr>
              </a:p>
            </p:txBody>
          </p:sp>
          <p:sp>
            <p:nvSpPr>
              <p:cNvPr id="26686" name="Oval 50"/>
              <p:cNvSpPr>
                <a:spLocks noChangeArrowheads="1"/>
              </p:cNvSpPr>
              <p:nvPr/>
            </p:nvSpPr>
            <p:spPr bwMode="auto">
              <a:xfrm>
                <a:off x="4449" y="2704"/>
                <a:ext cx="1045" cy="409"/>
              </a:xfrm>
              <a:prstGeom prst="ellipse">
                <a:avLst/>
              </a:prstGeom>
              <a:solidFill>
                <a:srgbClr val="FFFF66"/>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0" tIns="0" rIns="0" bIns="0"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a:solidFill>
                      <a:srgbClr val="000000"/>
                    </a:solidFill>
                  </a:rPr>
                  <a:t>Supporting parties</a:t>
                </a:r>
              </a:p>
            </p:txBody>
          </p:sp>
          <p:sp>
            <p:nvSpPr>
              <p:cNvPr id="26687" name="Oval 51"/>
              <p:cNvSpPr>
                <a:spLocks noChangeArrowheads="1"/>
              </p:cNvSpPr>
              <p:nvPr/>
            </p:nvSpPr>
            <p:spPr bwMode="auto">
              <a:xfrm>
                <a:off x="1134" y="2704"/>
                <a:ext cx="1045" cy="408"/>
              </a:xfrm>
              <a:prstGeom prst="ellipse">
                <a:avLst/>
              </a:prstGeom>
              <a:solidFill>
                <a:srgbClr val="FF9966"/>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a:solidFill>
                      <a:srgbClr val="000000"/>
                    </a:solidFill>
                  </a:rPr>
                  <a:t>Providers</a:t>
                </a:r>
              </a:p>
            </p:txBody>
          </p:sp>
          <p:sp>
            <p:nvSpPr>
              <p:cNvPr id="26688" name="Oval 52"/>
              <p:cNvSpPr>
                <a:spLocks noChangeArrowheads="1"/>
              </p:cNvSpPr>
              <p:nvPr/>
            </p:nvSpPr>
            <p:spPr bwMode="auto">
              <a:xfrm>
                <a:off x="2230" y="2704"/>
                <a:ext cx="1045" cy="408"/>
              </a:xfrm>
              <a:prstGeom prst="ellipse">
                <a:avLst/>
              </a:prstGeom>
              <a:solidFill>
                <a:srgbClr val="66FFFF"/>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algn="ctr" eaLnBrk="1" hangingPunct="1">
                  <a:lnSpc>
                    <a:spcPct val="100000"/>
                  </a:lnSpc>
                  <a:spcBef>
                    <a:spcPct val="0"/>
                  </a:spcBef>
                  <a:buFontTx/>
                  <a:buNone/>
                </a:pPr>
                <a:r>
                  <a:rPr lang="nl-NL" altLang="nl-NL" sz="1000">
                    <a:solidFill>
                      <a:srgbClr val="000000"/>
                    </a:solidFill>
                  </a:rPr>
                  <a:t>Users</a:t>
                </a:r>
              </a:p>
            </p:txBody>
          </p:sp>
        </p:grpSp>
        <p:sp>
          <p:nvSpPr>
            <p:cNvPr id="26630" name="Line 54"/>
            <p:cNvSpPr>
              <a:spLocks noChangeShapeType="1"/>
            </p:cNvSpPr>
            <p:nvPr/>
          </p:nvSpPr>
          <p:spPr bwMode="auto">
            <a:xfrm flipV="1">
              <a:off x="2659810" y="2001779"/>
              <a:ext cx="0" cy="215899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31" name="Line 55"/>
            <p:cNvSpPr>
              <a:spLocks noChangeShapeType="1"/>
            </p:cNvSpPr>
            <p:nvPr/>
          </p:nvSpPr>
          <p:spPr bwMode="auto">
            <a:xfrm flipV="1">
              <a:off x="4391276" y="2012155"/>
              <a:ext cx="0" cy="215899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32" name="Oval 56"/>
            <p:cNvSpPr>
              <a:spLocks noChangeArrowheads="1"/>
            </p:cNvSpPr>
            <p:nvPr/>
          </p:nvSpPr>
          <p:spPr bwMode="auto">
            <a:xfrm>
              <a:off x="7091243" y="5252245"/>
              <a:ext cx="228601" cy="230187"/>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33" name="Oval 57"/>
            <p:cNvSpPr>
              <a:spLocks noChangeArrowheads="1"/>
            </p:cNvSpPr>
            <p:nvPr/>
          </p:nvSpPr>
          <p:spPr bwMode="auto">
            <a:xfrm>
              <a:off x="7594479" y="5252245"/>
              <a:ext cx="228601" cy="230187"/>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34" name="Oval 58"/>
            <p:cNvSpPr>
              <a:spLocks noChangeArrowheads="1"/>
            </p:cNvSpPr>
            <p:nvPr/>
          </p:nvSpPr>
          <p:spPr bwMode="auto">
            <a:xfrm>
              <a:off x="8099305" y="5252245"/>
              <a:ext cx="228601" cy="230187"/>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35" name="Oval 59"/>
            <p:cNvSpPr>
              <a:spLocks noChangeArrowheads="1"/>
            </p:cNvSpPr>
            <p:nvPr/>
          </p:nvSpPr>
          <p:spPr bwMode="auto">
            <a:xfrm>
              <a:off x="8531105" y="5252245"/>
              <a:ext cx="228601" cy="230187"/>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000">
                <a:solidFill>
                  <a:schemeClr val="tx1"/>
                </a:solidFill>
              </a:endParaRPr>
            </a:p>
          </p:txBody>
        </p:sp>
        <p:sp>
          <p:nvSpPr>
            <p:cNvPr id="26636" name="Line 60"/>
            <p:cNvSpPr>
              <a:spLocks noChangeShapeType="1"/>
            </p:cNvSpPr>
            <p:nvPr/>
          </p:nvSpPr>
          <p:spPr bwMode="auto">
            <a:xfrm flipH="1">
              <a:off x="7235705" y="4820444"/>
              <a:ext cx="719138" cy="43180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37" name="Line 61"/>
            <p:cNvSpPr>
              <a:spLocks noChangeShapeType="1"/>
            </p:cNvSpPr>
            <p:nvPr/>
          </p:nvSpPr>
          <p:spPr bwMode="auto">
            <a:xfrm flipH="1">
              <a:off x="7738943" y="4820444"/>
              <a:ext cx="215900" cy="43180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38" name="Line 62"/>
            <p:cNvSpPr>
              <a:spLocks noChangeShapeType="1"/>
            </p:cNvSpPr>
            <p:nvPr/>
          </p:nvSpPr>
          <p:spPr bwMode="auto">
            <a:xfrm>
              <a:off x="7998740" y="4820444"/>
              <a:ext cx="215900" cy="43180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39" name="Line 63"/>
            <p:cNvSpPr>
              <a:spLocks noChangeShapeType="1"/>
            </p:cNvSpPr>
            <p:nvPr/>
          </p:nvSpPr>
          <p:spPr bwMode="auto">
            <a:xfrm>
              <a:off x="7980099" y="4820444"/>
              <a:ext cx="647700" cy="43180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26640" name="Rectangle 64"/>
            <p:cNvSpPr>
              <a:spLocks noChangeArrowheads="1"/>
            </p:cNvSpPr>
            <p:nvPr/>
          </p:nvSpPr>
          <p:spPr bwMode="auto">
            <a:xfrm>
              <a:off x="295958" y="4146343"/>
              <a:ext cx="1604528" cy="507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r>
                <a:rPr lang="nl-NL" altLang="nl-NL" sz="1000">
                  <a:solidFill>
                    <a:srgbClr val="000000"/>
                  </a:solidFill>
                </a:rPr>
                <a:t>Umbrella organisations</a:t>
              </a:r>
              <a:endParaRPr lang="en-GB" altLang="nl-NL" sz="1000">
                <a:solidFill>
                  <a:srgbClr val="000000"/>
                </a:solidFill>
              </a:endParaRPr>
            </a:p>
          </p:txBody>
        </p:sp>
      </p:grpSp>
      <p:pic>
        <p:nvPicPr>
          <p:cNvPr id="65"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87024" y="56085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038002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nummer 4"/>
          <p:cNvSpPr txBox="1">
            <a:spLocks noGrp="1"/>
          </p:cNvSpPr>
          <p:nvPr/>
        </p:nvSpPr>
        <p:spPr bwMode="auto">
          <a:xfrm>
            <a:off x="827088" y="6237288"/>
            <a:ext cx="17748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400"/>
          </a:p>
        </p:txBody>
      </p:sp>
      <p:sp>
        <p:nvSpPr>
          <p:cNvPr id="27651" name="Rectangle 2"/>
          <p:cNvSpPr>
            <a:spLocks noGrp="1" noChangeArrowheads="1"/>
          </p:cNvSpPr>
          <p:nvPr>
            <p:ph type="title" idx="4294967295"/>
          </p:nvPr>
        </p:nvSpPr>
        <p:spPr/>
        <p:txBody>
          <a:bodyPr>
            <a:normAutofit/>
          </a:bodyPr>
          <a:lstStyle/>
          <a:p>
            <a:pPr eaLnBrk="1" hangingPunct="1"/>
            <a:r>
              <a:rPr lang="en-US" altLang="nl-NL" sz="3600" dirty="0" smtClean="0"/>
              <a:t>SEPA Migration Monitor</a:t>
            </a:r>
          </a:p>
        </p:txBody>
      </p:sp>
      <p:sp>
        <p:nvSpPr>
          <p:cNvPr id="24580" name="Rectangle 3"/>
          <p:cNvSpPr>
            <a:spLocks noGrp="1" noChangeArrowheads="1"/>
          </p:cNvSpPr>
          <p:nvPr>
            <p:ph type="body" sz="half" idx="4294967295"/>
          </p:nvPr>
        </p:nvSpPr>
        <p:spPr>
          <a:xfrm>
            <a:off x="395288" y="1628775"/>
            <a:ext cx="8496300" cy="4846638"/>
          </a:xfrm>
        </p:spPr>
        <p:txBody>
          <a:bodyPr>
            <a:normAutofit fontScale="77500" lnSpcReduction="20000"/>
          </a:bodyPr>
          <a:lstStyle/>
          <a:p>
            <a:pPr marL="457200" indent="-457200" eaLnBrk="1" hangingPunct="1">
              <a:lnSpc>
                <a:spcPct val="110000"/>
              </a:lnSpc>
              <a:buFont typeface="Arial" panose="020B0604020202020204" pitchFamily="34" charset="0"/>
              <a:buChar char="•"/>
              <a:defRPr/>
            </a:pPr>
            <a:r>
              <a:rPr lang="nl-NL" sz="2800" b="0" dirty="0" smtClean="0"/>
              <a:t>Policy </a:t>
            </a:r>
            <a:r>
              <a:rPr lang="nl-NL" sz="2800" b="0" dirty="0" err="1" smtClean="0"/>
              <a:t>measurement</a:t>
            </a:r>
            <a:r>
              <a:rPr lang="nl-NL" sz="2800" b="0" dirty="0" smtClean="0"/>
              <a:t> at the </a:t>
            </a:r>
            <a:r>
              <a:rPr lang="nl-NL" sz="2800" b="0" dirty="0" err="1" smtClean="0"/>
              <a:t>national</a:t>
            </a:r>
            <a:r>
              <a:rPr lang="nl-NL" sz="2800" b="0" dirty="0" smtClean="0"/>
              <a:t> level    </a:t>
            </a:r>
          </a:p>
          <a:p>
            <a:pPr marL="457200" indent="-457200" eaLnBrk="1" hangingPunct="1">
              <a:lnSpc>
                <a:spcPct val="110000"/>
              </a:lnSpc>
              <a:buFont typeface="Arial" panose="020B0604020202020204" pitchFamily="34" charset="0"/>
              <a:buChar char="•"/>
              <a:defRPr/>
            </a:pPr>
            <a:r>
              <a:rPr lang="nl-NL" sz="2800" b="0" dirty="0" err="1" smtClean="0"/>
              <a:t>Aim</a:t>
            </a:r>
            <a:r>
              <a:rPr lang="nl-NL" sz="2800" b="0" dirty="0" smtClean="0"/>
              <a:t>: </a:t>
            </a:r>
            <a:r>
              <a:rPr lang="nl-NL" sz="2800" b="0" dirty="0" err="1" smtClean="0"/>
              <a:t>insight</a:t>
            </a:r>
            <a:r>
              <a:rPr lang="nl-NL" sz="2800" b="0" dirty="0" smtClean="0"/>
              <a:t> </a:t>
            </a:r>
            <a:r>
              <a:rPr lang="nl-NL" sz="2800" b="0" dirty="0" err="1" smtClean="0"/>
              <a:t>into</a:t>
            </a:r>
            <a:r>
              <a:rPr lang="nl-NL" sz="2800" b="0" dirty="0" smtClean="0"/>
              <a:t> the status of SEPA </a:t>
            </a:r>
            <a:r>
              <a:rPr lang="nl-NL" sz="2800" b="0" dirty="0" err="1" smtClean="0"/>
              <a:t>migration</a:t>
            </a:r>
            <a:r>
              <a:rPr lang="nl-NL" sz="2800" b="0" dirty="0" smtClean="0"/>
              <a:t> of </a:t>
            </a:r>
          </a:p>
          <a:p>
            <a:pPr marL="457200" indent="-457200" eaLnBrk="1" hangingPunct="1">
              <a:lnSpc>
                <a:spcPct val="110000"/>
              </a:lnSpc>
              <a:buFont typeface="Arial" charset="0"/>
              <a:buNone/>
              <a:defRPr/>
            </a:pPr>
            <a:r>
              <a:rPr lang="nl-NL" sz="2800" b="0" dirty="0"/>
              <a:t> </a:t>
            </a:r>
            <a:r>
              <a:rPr lang="nl-NL" sz="2800" b="0" dirty="0" smtClean="0"/>
              <a:t>    </a:t>
            </a:r>
            <a:r>
              <a:rPr lang="nl-NL" sz="2800" b="0" dirty="0" err="1" smtClean="0"/>
              <a:t>corporates</a:t>
            </a:r>
            <a:r>
              <a:rPr lang="nl-NL" sz="2800" b="0" dirty="0" smtClean="0"/>
              <a:t>, public </a:t>
            </a:r>
            <a:r>
              <a:rPr lang="nl-NL" sz="2800" b="0" dirty="0" err="1" smtClean="0"/>
              <a:t>authorities</a:t>
            </a:r>
            <a:r>
              <a:rPr lang="nl-NL" sz="2800" b="0" dirty="0" smtClean="0"/>
              <a:t> </a:t>
            </a:r>
            <a:r>
              <a:rPr lang="nl-NL" sz="2800" b="0" dirty="0" err="1" smtClean="0"/>
              <a:t>and</a:t>
            </a:r>
            <a:r>
              <a:rPr lang="nl-NL" sz="2800" b="0" dirty="0" smtClean="0"/>
              <a:t> software </a:t>
            </a:r>
            <a:r>
              <a:rPr lang="nl-NL" sz="2800" b="0" dirty="0" err="1" smtClean="0"/>
              <a:t>suppliers</a:t>
            </a:r>
            <a:endParaRPr lang="nl-NL" sz="2800" b="0" dirty="0" smtClean="0"/>
          </a:p>
          <a:p>
            <a:pPr marL="457200" indent="-457200" eaLnBrk="1" hangingPunct="1">
              <a:lnSpc>
                <a:spcPct val="110000"/>
              </a:lnSpc>
              <a:buFont typeface="Arial" panose="020B0604020202020204" pitchFamily="34" charset="0"/>
              <a:buChar char="•"/>
              <a:defRPr/>
            </a:pPr>
            <a:r>
              <a:rPr lang="nl-NL" sz="2800" b="0" dirty="0" err="1" smtClean="0"/>
              <a:t>Four</a:t>
            </a:r>
            <a:r>
              <a:rPr lang="nl-NL" sz="2800" b="0" dirty="0" smtClean="0"/>
              <a:t> </a:t>
            </a:r>
            <a:r>
              <a:rPr lang="nl-NL" sz="2800" b="0" dirty="0" err="1" smtClean="0"/>
              <a:t>dimensions</a:t>
            </a:r>
            <a:r>
              <a:rPr lang="nl-NL" sz="2800" b="0" dirty="0" smtClean="0"/>
              <a:t>:</a:t>
            </a:r>
          </a:p>
          <a:p>
            <a:pPr marL="457200" indent="-457200" eaLnBrk="1" hangingPunct="1">
              <a:lnSpc>
                <a:spcPct val="150000"/>
              </a:lnSpc>
              <a:buFont typeface="Arial" charset="0"/>
              <a:buNone/>
              <a:defRPr/>
            </a:pPr>
            <a:r>
              <a:rPr lang="nl-NL" sz="2800" b="0" dirty="0" smtClean="0"/>
              <a:t>	1.	Awareness of the </a:t>
            </a:r>
            <a:r>
              <a:rPr lang="nl-NL" sz="2800" b="0" dirty="0" err="1" smtClean="0"/>
              <a:t>meaning</a:t>
            </a:r>
            <a:r>
              <a:rPr lang="nl-NL" sz="2800" b="0" dirty="0" smtClean="0"/>
              <a:t> </a:t>
            </a:r>
            <a:r>
              <a:rPr lang="nl-NL" sz="2800" b="0" dirty="0" err="1" smtClean="0"/>
              <a:t>and</a:t>
            </a:r>
            <a:r>
              <a:rPr lang="nl-NL" sz="2800" b="0" dirty="0" smtClean="0"/>
              <a:t> </a:t>
            </a:r>
            <a:r>
              <a:rPr lang="nl-NL" sz="2800" b="0" dirty="0" err="1" smtClean="0"/>
              <a:t>implications</a:t>
            </a:r>
            <a:r>
              <a:rPr lang="nl-NL" sz="2800" b="0" dirty="0" smtClean="0"/>
              <a:t> of  	SEPA</a:t>
            </a:r>
          </a:p>
          <a:p>
            <a:pPr marL="914400" lvl="1" indent="-457200" eaLnBrk="1" hangingPunct="1">
              <a:lnSpc>
                <a:spcPct val="150000"/>
              </a:lnSpc>
              <a:buFontTx/>
              <a:buAutoNum type="arabicPeriod" startAt="2"/>
              <a:defRPr/>
            </a:pPr>
            <a:r>
              <a:rPr lang="nl-NL" sz="2800" dirty="0" smtClean="0"/>
              <a:t>Stage of </a:t>
            </a:r>
            <a:r>
              <a:rPr lang="nl-NL" sz="2800" dirty="0" err="1" smtClean="0"/>
              <a:t>preparations</a:t>
            </a:r>
            <a:endParaRPr lang="nl-NL" sz="2800" dirty="0" smtClean="0"/>
          </a:p>
          <a:p>
            <a:pPr marL="914400" lvl="1" indent="-457200" eaLnBrk="1" hangingPunct="1">
              <a:lnSpc>
                <a:spcPct val="150000"/>
              </a:lnSpc>
              <a:buFontTx/>
              <a:buAutoNum type="arabicPeriod" startAt="2"/>
              <a:defRPr/>
            </a:pPr>
            <a:r>
              <a:rPr lang="nl-NL" sz="2800" dirty="0" err="1" smtClean="0"/>
              <a:t>Actual</a:t>
            </a:r>
            <a:r>
              <a:rPr lang="nl-NL" sz="2800" dirty="0" smtClean="0"/>
              <a:t> </a:t>
            </a:r>
            <a:r>
              <a:rPr lang="nl-NL" sz="2800" dirty="0" err="1" smtClean="0"/>
              <a:t>use</a:t>
            </a:r>
            <a:r>
              <a:rPr lang="nl-NL" sz="2800" dirty="0" smtClean="0"/>
              <a:t> of SEPA </a:t>
            </a:r>
            <a:r>
              <a:rPr lang="nl-NL" sz="2800" dirty="0" err="1" smtClean="0"/>
              <a:t>payment</a:t>
            </a:r>
            <a:r>
              <a:rPr lang="nl-NL" sz="2800" dirty="0" smtClean="0"/>
              <a:t> </a:t>
            </a:r>
            <a:r>
              <a:rPr lang="nl-NL" sz="2800" dirty="0" err="1" smtClean="0"/>
              <a:t>instruments</a:t>
            </a:r>
            <a:endParaRPr lang="nl-NL" sz="2800" dirty="0" smtClean="0"/>
          </a:p>
          <a:p>
            <a:pPr marL="914400" lvl="1" indent="-457200" eaLnBrk="1" hangingPunct="1">
              <a:lnSpc>
                <a:spcPct val="150000"/>
              </a:lnSpc>
              <a:buFontTx/>
              <a:buAutoNum type="arabicPeriod" startAt="2"/>
              <a:defRPr/>
            </a:pPr>
            <a:r>
              <a:rPr lang="nl-NL" sz="2800" dirty="0" smtClean="0"/>
              <a:t>Development of software packages</a:t>
            </a:r>
          </a:p>
          <a:p>
            <a:pPr marL="914400" lvl="1" indent="-457200" eaLnBrk="1" hangingPunct="1">
              <a:lnSpc>
                <a:spcPct val="150000"/>
              </a:lnSpc>
              <a:buFont typeface="Arial" charset="0"/>
              <a:buNone/>
              <a:defRPr/>
            </a:pPr>
            <a:r>
              <a:rPr lang="nl-NL" sz="2800" dirty="0" smtClean="0">
                <a:solidFill>
                  <a:schemeClr val="tx1"/>
                </a:solidFill>
              </a:rPr>
              <a:t>	</a:t>
            </a:r>
          </a:p>
          <a:p>
            <a:pPr marL="914400" lvl="1" indent="-457200" eaLnBrk="1" hangingPunct="1">
              <a:buFont typeface="Arial" charset="0"/>
              <a:buNone/>
              <a:defRPr/>
            </a:pPr>
            <a:endParaRPr lang="nl-NL" sz="2400" i="1" dirty="0" smtClean="0">
              <a:solidFill>
                <a:schemeClr val="tx1"/>
              </a:solidFill>
            </a:endParaRPr>
          </a:p>
        </p:txBody>
      </p:sp>
      <p:pic>
        <p:nvPicPr>
          <p:cNvPr id="5"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148203"/>
            <a:ext cx="1881554" cy="1889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74734" y="5498479"/>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63113188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7"/>
          <p:cNvSpPr>
            <a:spLocks noGrp="1"/>
          </p:cNvSpPr>
          <p:nvPr>
            <p:ph type="title"/>
          </p:nvPr>
        </p:nvSpPr>
        <p:spPr/>
        <p:txBody>
          <a:bodyPr>
            <a:normAutofit/>
          </a:bodyPr>
          <a:lstStyle/>
          <a:p>
            <a:r>
              <a:rPr lang="nl-NL" altLang="nl-NL" sz="3600" dirty="0" smtClean="0"/>
              <a:t>Migration monitor </a:t>
            </a:r>
            <a:r>
              <a:rPr lang="nl-NL" altLang="nl-NL" sz="3600" dirty="0" err="1" smtClean="0"/>
              <a:t>results</a:t>
            </a:r>
            <a:r>
              <a:rPr lang="nl-NL" altLang="nl-NL" sz="3600" dirty="0" smtClean="0"/>
              <a:t> (</a:t>
            </a:r>
            <a:r>
              <a:rPr lang="nl-NL" altLang="nl-NL" sz="3600" dirty="0" err="1" smtClean="0"/>
              <a:t>SMEs</a:t>
            </a:r>
            <a:r>
              <a:rPr lang="nl-NL" altLang="nl-NL" sz="3600" dirty="0" smtClean="0"/>
              <a:t>)</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34354470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3031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3"/>
          <p:cNvSpPr>
            <a:spLocks noGrp="1"/>
          </p:cNvSpPr>
          <p:nvPr>
            <p:ph type="title"/>
          </p:nvPr>
        </p:nvSpPr>
        <p:spPr>
          <a:xfrm>
            <a:off x="263770" y="274638"/>
            <a:ext cx="8678008" cy="850900"/>
          </a:xfrm>
        </p:spPr>
        <p:txBody>
          <a:bodyPr>
            <a:noAutofit/>
          </a:bodyPr>
          <a:lstStyle/>
          <a:p>
            <a:r>
              <a:rPr lang="nl-NL" altLang="nl-NL" sz="3600" dirty="0" smtClean="0"/>
              <a:t>Rembrandt: De Staalmeesters 1662</a:t>
            </a:r>
          </a:p>
        </p:txBody>
      </p:sp>
      <p:pic>
        <p:nvPicPr>
          <p:cNvPr id="1026" name="Picture 2" descr="http://www.kunstkopie.nl/kunst/rembrandt_hamerszoon_van_rijn/vorsteher.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9049" y="1111250"/>
            <a:ext cx="6594593" cy="44513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42001" y="5698067"/>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598685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sz="2800">
                <a:solidFill>
                  <a:srgbClr val="003876"/>
                </a:solidFill>
                <a:latin typeface="Arial" charset="0"/>
              </a:defRPr>
            </a:lvl1pPr>
            <a:lvl2pPr marL="742950" indent="-285750" eaLnBrk="0" hangingPunct="0">
              <a:buClr>
                <a:srgbClr val="003876"/>
              </a:buClr>
              <a:buChar char="•"/>
              <a:defRPr sz="2800">
                <a:solidFill>
                  <a:srgbClr val="003876"/>
                </a:solidFill>
                <a:latin typeface="Arial" charset="0"/>
              </a:defRPr>
            </a:lvl2pPr>
            <a:lvl3pPr marL="1143000" indent="-228600" eaLnBrk="0" hangingPunct="0">
              <a:buChar char="•"/>
              <a:defRPr sz="2800">
                <a:solidFill>
                  <a:srgbClr val="003876"/>
                </a:solidFill>
                <a:latin typeface="Arial" charset="0"/>
              </a:defRPr>
            </a:lvl3pPr>
            <a:lvl4pPr marL="1600200" indent="-228600" eaLnBrk="0" hangingPunct="0">
              <a:buChar char="•"/>
              <a:defRPr sz="2800">
                <a:solidFill>
                  <a:srgbClr val="003876"/>
                </a:solidFill>
                <a:latin typeface="Arial" charset="0"/>
              </a:defRPr>
            </a:lvl4pPr>
            <a:lvl5pPr marL="2057400" indent="-228600" eaLnBrk="0" hangingPunct="0">
              <a:buClr>
                <a:srgbClr val="003876"/>
              </a:buClr>
              <a:buChar char="•"/>
              <a:defRPr sz="2800">
                <a:solidFill>
                  <a:srgbClr val="003876"/>
                </a:solidFill>
                <a:latin typeface="Arial" charset="0"/>
              </a:defRPr>
            </a:lvl5pPr>
            <a:lvl6pPr marL="2514600" indent="-228600"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eaLnBrk="0" fontAlgn="base" hangingPunct="0">
              <a:spcBef>
                <a:spcPct val="20000"/>
              </a:spcBef>
              <a:spcAft>
                <a:spcPct val="0"/>
              </a:spcAft>
              <a:buClr>
                <a:srgbClr val="003876"/>
              </a:buClr>
              <a:buChar char="•"/>
              <a:defRPr sz="2800">
                <a:solidFill>
                  <a:srgbClr val="003876"/>
                </a:solidFill>
                <a:latin typeface="Arial" charset="0"/>
              </a:defRPr>
            </a:lvl9pPr>
          </a:lstStyle>
          <a:p>
            <a:pPr eaLnBrk="1" hangingPunct="1">
              <a:buFontTx/>
              <a:buNone/>
            </a:pPr>
            <a:endParaRPr lang="nl-NL" altLang="nl-NL" sz="1400" dirty="0" smtClean="0"/>
          </a:p>
        </p:txBody>
      </p:sp>
      <p:sp>
        <p:nvSpPr>
          <p:cNvPr id="29699" name="Rectangle 2"/>
          <p:cNvSpPr>
            <a:spLocks noGrp="1" noChangeArrowheads="1"/>
          </p:cNvSpPr>
          <p:nvPr>
            <p:ph type="title"/>
          </p:nvPr>
        </p:nvSpPr>
        <p:spPr>
          <a:xfrm>
            <a:off x="250825" y="188913"/>
            <a:ext cx="5976938" cy="1049337"/>
          </a:xfrm>
        </p:spPr>
        <p:txBody>
          <a:bodyPr>
            <a:normAutofit/>
          </a:bodyPr>
          <a:lstStyle/>
          <a:p>
            <a:r>
              <a:rPr lang="nl-NL" altLang="nl-NL" sz="3600" dirty="0" smtClean="0"/>
              <a:t>SEPA Communication</a:t>
            </a:r>
            <a:br>
              <a:rPr lang="nl-NL" altLang="nl-NL" sz="3600" dirty="0" smtClean="0"/>
            </a:br>
            <a:r>
              <a:rPr lang="nl-NL" altLang="nl-NL" sz="3600" dirty="0" err="1" smtClean="0"/>
              <a:t>Campaign</a:t>
            </a:r>
            <a:r>
              <a:rPr lang="nl-NL" altLang="nl-NL" sz="3600" dirty="0" smtClean="0"/>
              <a:t> </a:t>
            </a:r>
          </a:p>
        </p:txBody>
      </p:sp>
      <p:sp>
        <p:nvSpPr>
          <p:cNvPr id="166915" name="Rectangle 3"/>
          <p:cNvSpPr>
            <a:spLocks noGrp="1" noChangeArrowheads="1"/>
          </p:cNvSpPr>
          <p:nvPr>
            <p:ph type="body" sz="half" idx="1"/>
          </p:nvPr>
        </p:nvSpPr>
        <p:spPr>
          <a:xfrm>
            <a:off x="250824" y="2060575"/>
            <a:ext cx="8101867" cy="4492625"/>
          </a:xfrm>
        </p:spPr>
        <p:txBody>
          <a:bodyPr>
            <a:normAutofit fontScale="85000" lnSpcReduction="20000"/>
          </a:bodyPr>
          <a:lstStyle/>
          <a:p>
            <a:pPr>
              <a:buFontTx/>
              <a:buNone/>
              <a:defRPr/>
            </a:pPr>
            <a:endParaRPr lang="nl-NL" sz="2400" dirty="0"/>
          </a:p>
          <a:p>
            <a:pPr marL="342900" indent="-342900">
              <a:lnSpc>
                <a:spcPct val="150000"/>
              </a:lnSpc>
              <a:buFont typeface="Arial" panose="020B0604020202020204" pitchFamily="34" charset="0"/>
              <a:buChar char="•"/>
              <a:defRPr/>
            </a:pPr>
            <a:r>
              <a:rPr lang="en-GB" sz="2800" b="0" dirty="0"/>
              <a:t>To improve knowledge on IBAN and products </a:t>
            </a:r>
          </a:p>
          <a:p>
            <a:pPr marL="342900" indent="-342900">
              <a:lnSpc>
                <a:spcPct val="150000"/>
              </a:lnSpc>
              <a:buFont typeface="Arial" panose="020B0604020202020204" pitchFamily="34" charset="0"/>
              <a:buChar char="•"/>
              <a:defRPr/>
            </a:pPr>
            <a:r>
              <a:rPr lang="en-GB" sz="2800" b="0" dirty="0"/>
              <a:t>Three stage rocket:</a:t>
            </a:r>
          </a:p>
          <a:p>
            <a:pPr>
              <a:lnSpc>
                <a:spcPct val="150000"/>
              </a:lnSpc>
              <a:buFontTx/>
              <a:buNone/>
              <a:defRPr/>
            </a:pPr>
            <a:r>
              <a:rPr lang="en-GB" sz="2800" b="0" dirty="0"/>
              <a:t>      -  General public </a:t>
            </a:r>
            <a:r>
              <a:rPr lang="en-GB" sz="2800" b="0" dirty="0" smtClean="0"/>
              <a:t>campaign  </a:t>
            </a:r>
            <a:endParaRPr lang="en-GB" sz="2800" b="0" dirty="0"/>
          </a:p>
          <a:p>
            <a:pPr>
              <a:lnSpc>
                <a:spcPct val="150000"/>
              </a:lnSpc>
              <a:buFontTx/>
              <a:buNone/>
              <a:defRPr/>
            </a:pPr>
            <a:r>
              <a:rPr lang="en-GB" sz="2800" b="0" dirty="0"/>
              <a:t>      -  Umbrella organisations with members</a:t>
            </a:r>
          </a:p>
          <a:p>
            <a:pPr>
              <a:lnSpc>
                <a:spcPct val="150000"/>
              </a:lnSpc>
              <a:buFontTx/>
              <a:buNone/>
              <a:defRPr/>
            </a:pPr>
            <a:r>
              <a:rPr lang="en-GB" sz="2800" b="0" dirty="0"/>
              <a:t>      -  Enterprises &amp; organisations with clients</a:t>
            </a:r>
          </a:p>
          <a:p>
            <a:pPr marL="342900" indent="-342900">
              <a:lnSpc>
                <a:spcPct val="150000"/>
              </a:lnSpc>
              <a:buFont typeface="Arial" panose="020B0604020202020204" pitchFamily="34" charset="0"/>
              <a:buChar char="•"/>
              <a:defRPr/>
            </a:pPr>
            <a:r>
              <a:rPr lang="en-GB" sz="2800" b="0" dirty="0"/>
              <a:t>Timing: milestones </a:t>
            </a:r>
          </a:p>
          <a:p>
            <a:pPr marL="0" indent="0">
              <a:lnSpc>
                <a:spcPct val="150000"/>
              </a:lnSpc>
              <a:buFontTx/>
              <a:buNone/>
              <a:defRPr/>
            </a:pPr>
            <a:r>
              <a:rPr lang="en-GB" sz="2800" b="0" dirty="0" smtClean="0"/>
              <a:t>  </a:t>
            </a:r>
            <a:endParaRPr lang="en-GB" sz="2800" b="0" dirty="0"/>
          </a:p>
          <a:p>
            <a:pPr>
              <a:defRPr/>
            </a:pPr>
            <a:endParaRPr lang="en-GB" sz="2400" dirty="0"/>
          </a:p>
        </p:txBody>
      </p:sp>
      <p:graphicFrame>
        <p:nvGraphicFramePr>
          <p:cNvPr id="29701" name="Object 4"/>
          <p:cNvGraphicFramePr>
            <a:graphicFrameLocks noGrp="1" noChangeAspect="1"/>
          </p:cNvGraphicFramePr>
          <p:nvPr>
            <p:ph sz="quarter" idx="3"/>
          </p:nvPr>
        </p:nvGraphicFramePr>
        <p:xfrm>
          <a:off x="6877050" y="333375"/>
          <a:ext cx="2016125" cy="2016125"/>
        </p:xfrm>
        <a:graphic>
          <a:graphicData uri="http://schemas.openxmlformats.org/presentationml/2006/ole">
            <p:oleObj spid="_x0000_s1119" name="Photo Editor Photo" r:id="rId4" imgW="2142857" imgH="2142857" progId="">
              <p:embed/>
            </p:oleObj>
          </a:graphicData>
        </a:graphic>
      </p:graphicFrame>
      <p:pic>
        <p:nvPicPr>
          <p:cNvPr id="6"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67867" y="55831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40332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body" idx="1"/>
          </p:nvPr>
        </p:nvSpPr>
        <p:spPr>
          <a:xfrm>
            <a:off x="311085" y="1503485"/>
            <a:ext cx="8361575" cy="4124317"/>
          </a:xfrm>
        </p:spPr>
        <p:txBody>
          <a:bodyPr>
            <a:normAutofit fontScale="77500" lnSpcReduction="20000"/>
          </a:bodyPr>
          <a:lstStyle/>
          <a:p>
            <a:pPr>
              <a:defRPr/>
            </a:pPr>
            <a:r>
              <a:rPr lang="nl-NL" sz="2400" b="0" dirty="0" smtClean="0">
                <a:solidFill>
                  <a:srgbClr val="FF0000"/>
                </a:solidFill>
              </a:rPr>
              <a:t>Knowledge: </a:t>
            </a:r>
          </a:p>
          <a:p>
            <a:pPr marL="342900" lvl="1" indent="-342900">
              <a:lnSpc>
                <a:spcPct val="150000"/>
              </a:lnSpc>
              <a:buFont typeface="Arial" panose="020B0604020202020204" pitchFamily="34" charset="0"/>
              <a:buChar char="•"/>
              <a:defRPr/>
            </a:pPr>
            <a:r>
              <a:rPr lang="nl-NL" sz="2400" dirty="0" smtClean="0"/>
              <a:t>Consumers got th know where they can find IBANs</a:t>
            </a:r>
          </a:p>
          <a:p>
            <a:pPr marL="342900" lvl="1" indent="-342900">
              <a:lnSpc>
                <a:spcPct val="150000"/>
              </a:lnSpc>
              <a:buFont typeface="Arial" panose="020B0604020202020204" pitchFamily="34" charset="0"/>
              <a:buChar char="•"/>
              <a:defRPr/>
            </a:pPr>
            <a:r>
              <a:rPr lang="nl-NL" sz="2400" dirty="0" smtClean="0"/>
              <a:t>Firms know what measures they have to take to migrate </a:t>
            </a:r>
            <a:r>
              <a:rPr lang="nl-NL" sz="2400" dirty="0" err="1" smtClean="0"/>
              <a:t>to</a:t>
            </a:r>
            <a:r>
              <a:rPr lang="nl-NL" sz="2400" dirty="0" smtClean="0"/>
              <a:t> SEPA</a:t>
            </a:r>
            <a:br>
              <a:rPr lang="nl-NL" sz="2400" dirty="0" smtClean="0"/>
            </a:br>
            <a:endParaRPr lang="nl-NL" sz="2400" dirty="0" smtClean="0"/>
          </a:p>
          <a:p>
            <a:pPr>
              <a:lnSpc>
                <a:spcPct val="150000"/>
              </a:lnSpc>
              <a:defRPr/>
            </a:pPr>
            <a:r>
              <a:rPr lang="nl-NL" sz="2400" b="0" dirty="0" smtClean="0">
                <a:solidFill>
                  <a:srgbClr val="FF0000"/>
                </a:solidFill>
              </a:rPr>
              <a:t>Attitude: </a:t>
            </a:r>
          </a:p>
          <a:p>
            <a:pPr marL="342900" lvl="1" indent="-342900">
              <a:lnSpc>
                <a:spcPct val="150000"/>
              </a:lnSpc>
              <a:buFont typeface="Arial" panose="020B0604020202020204" pitchFamily="34" charset="0"/>
              <a:buChar char="•"/>
              <a:defRPr/>
            </a:pPr>
            <a:r>
              <a:rPr lang="nl-NL" sz="2400" dirty="0" smtClean="0"/>
              <a:t>Neutral attitude towards IBAN usage &amp; SEPA migration</a:t>
            </a:r>
            <a:br>
              <a:rPr lang="nl-NL" sz="2400" dirty="0" smtClean="0"/>
            </a:br>
            <a:endParaRPr lang="nl-NL" sz="2400" dirty="0" smtClean="0"/>
          </a:p>
          <a:p>
            <a:pPr>
              <a:lnSpc>
                <a:spcPct val="150000"/>
              </a:lnSpc>
              <a:defRPr/>
            </a:pPr>
            <a:r>
              <a:rPr lang="nl-NL" sz="2400" b="0" dirty="0" err="1" smtClean="0">
                <a:solidFill>
                  <a:srgbClr val="FF0000"/>
                </a:solidFill>
              </a:rPr>
              <a:t>Behaviour</a:t>
            </a:r>
            <a:r>
              <a:rPr lang="nl-NL" sz="2400" b="0" dirty="0" smtClean="0">
                <a:solidFill>
                  <a:srgbClr val="FF0000"/>
                </a:solidFill>
              </a:rPr>
              <a:t>: </a:t>
            </a:r>
          </a:p>
          <a:p>
            <a:pPr marL="342900" lvl="1" indent="-342900">
              <a:lnSpc>
                <a:spcPct val="150000"/>
              </a:lnSpc>
              <a:buFont typeface="Arial" panose="020B0604020202020204" pitchFamily="34" charset="0"/>
              <a:buChar char="•"/>
              <a:defRPr/>
            </a:pPr>
            <a:r>
              <a:rPr lang="nl-NL" sz="2400" dirty="0" err="1" smtClean="0"/>
              <a:t>Consumers</a:t>
            </a:r>
            <a:r>
              <a:rPr lang="nl-NL" sz="2400" dirty="0" smtClean="0"/>
              <a:t> </a:t>
            </a:r>
            <a:r>
              <a:rPr lang="nl-NL" sz="2400" dirty="0" err="1" smtClean="0"/>
              <a:t>use</a:t>
            </a:r>
            <a:r>
              <a:rPr lang="nl-NL" sz="2400" dirty="0" smtClean="0"/>
              <a:t> the IBAN </a:t>
            </a:r>
          </a:p>
          <a:p>
            <a:pPr marL="342900" lvl="1" indent="-342900">
              <a:lnSpc>
                <a:spcPct val="150000"/>
              </a:lnSpc>
              <a:buFont typeface="Arial" panose="020B0604020202020204" pitchFamily="34" charset="0"/>
              <a:buChar char="•"/>
              <a:defRPr/>
            </a:pPr>
            <a:r>
              <a:rPr lang="nl-NL" sz="2400" dirty="0" smtClean="0"/>
              <a:t>Firms were prepared for the SEPA change-over</a:t>
            </a:r>
          </a:p>
        </p:txBody>
      </p:sp>
      <p:sp>
        <p:nvSpPr>
          <p:cNvPr id="30723" name="Rectangle 2"/>
          <p:cNvSpPr>
            <a:spLocks noGrp="1"/>
          </p:cNvSpPr>
          <p:nvPr>
            <p:ph type="title"/>
          </p:nvPr>
        </p:nvSpPr>
        <p:spPr/>
        <p:txBody>
          <a:bodyPr>
            <a:normAutofit/>
          </a:bodyPr>
          <a:lstStyle/>
          <a:p>
            <a:r>
              <a:rPr lang="nl-NL" altLang="nl-NL" sz="3600" dirty="0" smtClean="0"/>
              <a:t>Communication Goals</a:t>
            </a:r>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467" y="5515413"/>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4000185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r>
              <a:rPr lang="nl-NL" altLang="nl-NL" sz="3600" dirty="0" smtClean="0"/>
              <a:t>SEPA Communication</a:t>
            </a:r>
          </a:p>
        </p:txBody>
      </p:sp>
      <p:sp>
        <p:nvSpPr>
          <p:cNvPr id="32771" name="Rectangle 3"/>
          <p:cNvSpPr>
            <a:spLocks noGrp="1"/>
          </p:cNvSpPr>
          <p:nvPr>
            <p:ph sz="half" idx="1"/>
          </p:nvPr>
        </p:nvSpPr>
        <p:spPr>
          <a:xfrm>
            <a:off x="311084" y="1568241"/>
            <a:ext cx="5008262" cy="3649579"/>
          </a:xfrm>
        </p:spPr>
        <p:txBody>
          <a:bodyPr>
            <a:normAutofit fontScale="85000" lnSpcReduction="20000"/>
          </a:bodyPr>
          <a:lstStyle/>
          <a:p>
            <a:pPr marL="342900" indent="-342900">
              <a:lnSpc>
                <a:spcPct val="150000"/>
              </a:lnSpc>
            </a:pPr>
            <a:r>
              <a:rPr lang="nl-NL" altLang="nl-NL" sz="2100" u="sng" dirty="0" smtClean="0"/>
              <a:t>Netherlands</a:t>
            </a:r>
          </a:p>
          <a:p>
            <a:pPr marL="342900" indent="-342900">
              <a:lnSpc>
                <a:spcPct val="150000"/>
              </a:lnSpc>
              <a:buFont typeface="Arial" panose="020B0604020202020204" pitchFamily="34" charset="0"/>
              <a:buChar char="•"/>
            </a:pPr>
            <a:r>
              <a:rPr lang="nl-NL" altLang="nl-NL" sz="2000" b="0" dirty="0" smtClean="0"/>
              <a:t>Informing consumers about IBAN: a final mass media campaign was held in June-July 2014 </a:t>
            </a:r>
          </a:p>
          <a:p>
            <a:pPr marL="342900" indent="-342900">
              <a:lnSpc>
                <a:spcPct val="150000"/>
              </a:lnSpc>
              <a:buFont typeface="Arial" panose="020B0604020202020204" pitchFamily="34" charset="0"/>
              <a:buChar char="•"/>
            </a:pPr>
            <a:r>
              <a:rPr lang="nl-NL" altLang="nl-NL" sz="2000" b="0" dirty="0" smtClean="0"/>
              <a:t>Call </a:t>
            </a:r>
            <a:r>
              <a:rPr lang="nl-NL" altLang="nl-NL" sz="2000" b="0" dirty="0" err="1" smtClean="0"/>
              <a:t>to</a:t>
            </a:r>
            <a:r>
              <a:rPr lang="nl-NL" altLang="nl-NL" sz="2000" b="0" dirty="0" smtClean="0"/>
              <a:t> action </a:t>
            </a:r>
            <a:r>
              <a:rPr lang="nl-NL" altLang="nl-NL" sz="2000" b="0" dirty="0" err="1" smtClean="0"/>
              <a:t>for</a:t>
            </a:r>
            <a:r>
              <a:rPr lang="nl-NL" altLang="nl-NL" sz="2000" b="0" dirty="0" smtClean="0"/>
              <a:t> </a:t>
            </a:r>
            <a:r>
              <a:rPr lang="nl-NL" altLang="nl-NL" sz="2000" b="0" dirty="0" err="1" smtClean="0"/>
              <a:t>businesses</a:t>
            </a:r>
            <a:r>
              <a:rPr lang="nl-NL" altLang="nl-NL" sz="2000" b="0" dirty="0" smtClean="0"/>
              <a:t>: </a:t>
            </a:r>
            <a:r>
              <a:rPr lang="nl-NL" altLang="nl-NL" sz="2000" b="0" dirty="0" err="1" smtClean="0"/>
              <a:t>increase</a:t>
            </a:r>
            <a:r>
              <a:rPr lang="nl-NL" altLang="nl-NL" sz="2000" b="0" dirty="0" smtClean="0"/>
              <a:t> in </a:t>
            </a:r>
            <a:r>
              <a:rPr lang="nl-NL" altLang="nl-NL" sz="2000" b="0" dirty="0" err="1" smtClean="0"/>
              <a:t>presentations</a:t>
            </a:r>
            <a:r>
              <a:rPr lang="nl-NL" altLang="nl-NL" sz="2000" b="0" dirty="0" smtClean="0"/>
              <a:t>, seminars, </a:t>
            </a:r>
            <a:r>
              <a:rPr lang="nl-NL" altLang="nl-NL" sz="2000" b="0" dirty="0" err="1" smtClean="0"/>
              <a:t>publications</a:t>
            </a:r>
            <a:endParaRPr lang="nl-NL" altLang="nl-NL" sz="2000" b="0" dirty="0" smtClean="0"/>
          </a:p>
          <a:p>
            <a:pPr marL="342900" indent="-342900">
              <a:lnSpc>
                <a:spcPct val="150000"/>
              </a:lnSpc>
              <a:buFont typeface="Arial" panose="020B0604020202020204" pitchFamily="34" charset="0"/>
              <a:buChar char="•"/>
            </a:pPr>
            <a:r>
              <a:rPr lang="nl-NL" altLang="nl-NL" sz="2000" b="0" dirty="0" smtClean="0"/>
              <a:t>Close cooperation </a:t>
            </a:r>
            <a:r>
              <a:rPr lang="nl-NL" altLang="nl-NL" sz="2000" b="0" dirty="0" err="1" smtClean="0"/>
              <a:t>between</a:t>
            </a:r>
            <a:r>
              <a:rPr lang="nl-NL" altLang="nl-NL" sz="2000" b="0" dirty="0" smtClean="0"/>
              <a:t> DNB SEPA </a:t>
            </a:r>
            <a:r>
              <a:rPr lang="nl-NL" altLang="nl-NL" sz="2000" b="0" dirty="0" err="1" smtClean="0"/>
              <a:t>Programme</a:t>
            </a:r>
            <a:r>
              <a:rPr lang="nl-NL" altLang="nl-NL" sz="2000" b="0" dirty="0" smtClean="0"/>
              <a:t> Office </a:t>
            </a:r>
            <a:r>
              <a:rPr lang="nl-NL" altLang="nl-NL" sz="2000" b="0" dirty="0" err="1" smtClean="0"/>
              <a:t>and</a:t>
            </a:r>
            <a:r>
              <a:rPr lang="nl-NL" altLang="nl-NL" sz="2000" b="0" dirty="0" smtClean="0"/>
              <a:t> stakeholders</a:t>
            </a:r>
          </a:p>
          <a:p>
            <a:pPr marL="342900" indent="-342900">
              <a:lnSpc>
                <a:spcPct val="150000"/>
              </a:lnSpc>
              <a:buFont typeface="Arial" panose="020B0604020202020204" pitchFamily="34" charset="0"/>
              <a:buChar char="•"/>
            </a:pPr>
            <a:r>
              <a:rPr lang="nl-NL" altLang="nl-NL" sz="2000" b="0" dirty="0" smtClean="0"/>
              <a:t>Website: </a:t>
            </a:r>
            <a:r>
              <a:rPr lang="nl-NL" altLang="nl-NL" sz="2000" b="0" dirty="0" smtClean="0">
                <a:hlinkClick r:id="rId2"/>
              </a:rPr>
              <a:t>www.overopIBAN.nl</a:t>
            </a:r>
            <a:endParaRPr lang="nl-NL" altLang="nl-NL" sz="2000" b="0" dirty="0" smtClean="0"/>
          </a:p>
          <a:p>
            <a:pPr>
              <a:lnSpc>
                <a:spcPct val="150000"/>
              </a:lnSpc>
            </a:pPr>
            <a:endParaRPr lang="nl-NL" altLang="nl-NL" sz="2000" b="0" dirty="0" smtClean="0"/>
          </a:p>
          <a:p>
            <a:endParaRPr lang="nl-NL" altLang="nl-NL" sz="2000" dirty="0" smtClean="0"/>
          </a:p>
          <a:p>
            <a:endParaRPr lang="nl-NL" altLang="nl-NL" sz="2000" dirty="0" smtClean="0"/>
          </a:p>
          <a:p>
            <a:endParaRPr lang="nl-NL" altLang="nl-NL" sz="2000" dirty="0" smtClean="0"/>
          </a:p>
        </p:txBody>
      </p:sp>
      <p:pic>
        <p:nvPicPr>
          <p:cNvPr id="3277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5600" y="1119188"/>
            <a:ext cx="3270250" cy="454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1257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2801" y="379534"/>
            <a:ext cx="4285883" cy="623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476250"/>
            <a:ext cx="3162910" cy="4661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10734" y="5498480"/>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594469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r>
              <a:rPr lang="nl-NL" altLang="nl-NL" sz="3600" dirty="0" smtClean="0"/>
              <a:t>SEPA Communication</a:t>
            </a:r>
          </a:p>
        </p:txBody>
      </p:sp>
      <p:pic>
        <p:nvPicPr>
          <p:cNvPr id="5" name="Content Placeholder 3" descr="Fundo PowerPoint.jpg"/>
          <p:cNvPicPr>
            <a:picLocks noGrp="1" noChangeAspect="1"/>
          </p:cNvPicPr>
          <p:nvPr>
            <p:ph idx="1"/>
          </p:nvPr>
        </p:nvPicPr>
        <p:blipFill>
          <a:blip r:embed="rId2" cstate="print"/>
          <a:stretch>
            <a:fillRect/>
          </a:stretch>
        </p:blipFill>
        <p:spPr>
          <a:xfrm rot="636811">
            <a:off x="4846966" y="1124298"/>
            <a:ext cx="3916473" cy="2027640"/>
          </a:xfrm>
        </p:spPr>
      </p:pic>
      <p:pic>
        <p:nvPicPr>
          <p:cNvPr id="6" name="Content Placeholder 3" descr="Capa PNM SEPA Web.jpg"/>
          <p:cNvPicPr>
            <a:picLocks noChangeAspect="1"/>
          </p:cNvPicPr>
          <p:nvPr/>
        </p:nvPicPr>
        <p:blipFill>
          <a:blip r:embed="rId3" cstate="print"/>
          <a:stretch>
            <a:fillRect/>
          </a:stretch>
        </p:blipFill>
        <p:spPr>
          <a:xfrm rot="20663350">
            <a:off x="5930498" y="3656707"/>
            <a:ext cx="1908048" cy="2651760"/>
          </a:xfrm>
          <a:prstGeom prst="rect">
            <a:avLst/>
          </a:prstGeom>
        </p:spPr>
      </p:pic>
      <p:sp>
        <p:nvSpPr>
          <p:cNvPr id="32771" name="Rectangle 3"/>
          <p:cNvSpPr>
            <a:spLocks noGrp="1"/>
          </p:cNvSpPr>
          <p:nvPr>
            <p:ph sz="half" idx="1"/>
          </p:nvPr>
        </p:nvSpPr>
        <p:spPr>
          <a:xfrm>
            <a:off x="311084" y="2029326"/>
            <a:ext cx="4417224" cy="3649579"/>
          </a:xfrm>
        </p:spPr>
        <p:txBody>
          <a:bodyPr>
            <a:normAutofit fontScale="62500" lnSpcReduction="20000"/>
          </a:bodyPr>
          <a:lstStyle/>
          <a:p>
            <a:pPr marL="342900" indent="-342900">
              <a:lnSpc>
                <a:spcPct val="150000"/>
              </a:lnSpc>
            </a:pPr>
            <a:r>
              <a:rPr lang="nl-NL" altLang="nl-NL" sz="2600" u="sng" dirty="0" smtClean="0"/>
              <a:t>Portugal</a:t>
            </a:r>
          </a:p>
          <a:p>
            <a:pPr marL="342900" indent="-342900">
              <a:lnSpc>
                <a:spcPct val="150000"/>
              </a:lnSpc>
              <a:buFont typeface="Arial" panose="020B0604020202020204" pitchFamily="34" charset="0"/>
              <a:buChar char="•"/>
            </a:pPr>
            <a:r>
              <a:rPr lang="nl-NL" altLang="nl-NL" sz="2000" b="0" dirty="0" smtClean="0"/>
              <a:t>Spreading information among end-users consumers about the changes needed and how they had to adapt and operate in the future</a:t>
            </a:r>
          </a:p>
          <a:p>
            <a:pPr marL="342900" indent="-342900">
              <a:lnSpc>
                <a:spcPct val="150000"/>
              </a:lnSpc>
              <a:buFont typeface="Arial" panose="020B0604020202020204" pitchFamily="34" charset="0"/>
              <a:buChar char="•"/>
            </a:pPr>
            <a:r>
              <a:rPr lang="nl-NL" altLang="nl-NL" sz="2000" b="0" dirty="0" smtClean="0"/>
              <a:t>Banco de Portugal took a leading role, partnering with banks and other relevant entities</a:t>
            </a:r>
          </a:p>
          <a:p>
            <a:pPr marL="342900" indent="-342900">
              <a:lnSpc>
                <a:spcPct val="150000"/>
              </a:lnSpc>
              <a:buFont typeface="Arial" panose="020B0604020202020204" pitchFamily="34" charset="0"/>
              <a:buChar char="•"/>
            </a:pPr>
            <a:r>
              <a:rPr lang="nl-NL" altLang="nl-NL" sz="2000" b="0" dirty="0" smtClean="0"/>
              <a:t>Focus on Public Sector and businesses: national migration plan, presentations, Q&amp;A, etc</a:t>
            </a:r>
          </a:p>
          <a:p>
            <a:pPr marL="342900" indent="-342900">
              <a:lnSpc>
                <a:spcPct val="150000"/>
              </a:lnSpc>
              <a:buFont typeface="Arial" panose="020B0604020202020204" pitchFamily="34" charset="0"/>
              <a:buChar char="•"/>
            </a:pPr>
            <a:r>
              <a:rPr lang="nl-NL" altLang="nl-NL" sz="2000" b="0" dirty="0" smtClean="0"/>
              <a:t>Seminars throughout the country in Summer 2013</a:t>
            </a:r>
          </a:p>
          <a:p>
            <a:pPr>
              <a:lnSpc>
                <a:spcPct val="150000"/>
              </a:lnSpc>
            </a:pPr>
            <a:endParaRPr lang="nl-NL" altLang="nl-NL" sz="2000" b="0" dirty="0" smtClean="0"/>
          </a:p>
          <a:p>
            <a:endParaRPr lang="nl-NL" altLang="nl-NL" sz="2000" dirty="0" smtClean="0"/>
          </a:p>
          <a:p>
            <a:endParaRPr lang="nl-NL" altLang="nl-NL" sz="2000" dirty="0" smtClean="0"/>
          </a:p>
          <a:p>
            <a:endParaRPr lang="nl-NL" altLang="nl-NL" sz="2000" dirty="0" smtClean="0"/>
          </a:p>
        </p:txBody>
      </p:sp>
      <p:pic>
        <p:nvPicPr>
          <p:cNvPr id="7"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1001" y="5464613"/>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47125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altLang="nl-NL" sz="3600" dirty="0" smtClean="0"/>
              <a:t>Concluding remarks</a:t>
            </a:r>
          </a:p>
        </p:txBody>
      </p:sp>
      <p:sp>
        <p:nvSpPr>
          <p:cNvPr id="8" name="Tijdelijke aanduiding voor inhoud 7"/>
          <p:cNvSpPr>
            <a:spLocks noGrp="1"/>
          </p:cNvSpPr>
          <p:nvPr>
            <p:ph idx="1"/>
          </p:nvPr>
        </p:nvSpPr>
        <p:spPr>
          <a:xfrm>
            <a:off x="457200" y="1178169"/>
            <a:ext cx="8229600" cy="4732094"/>
          </a:xfrm>
        </p:spPr>
        <p:txBody>
          <a:bodyPr>
            <a:normAutofit/>
          </a:bodyPr>
          <a:lstStyle/>
          <a:p>
            <a:pPr marL="0" indent="0">
              <a:lnSpc>
                <a:spcPct val="100000"/>
              </a:lnSpc>
              <a:buFontTx/>
              <a:buNone/>
              <a:defRPr/>
            </a:pPr>
            <a:r>
              <a:rPr lang="en-GB" sz="2400" b="0" dirty="0" smtClean="0"/>
              <a:t>The </a:t>
            </a:r>
            <a:r>
              <a:rPr lang="en-GB" sz="2400" b="0" dirty="0"/>
              <a:t>success of SEPA </a:t>
            </a:r>
            <a:r>
              <a:rPr lang="en-GB" sz="2400" b="0" dirty="0" smtClean="0"/>
              <a:t>2.0 depends </a:t>
            </a:r>
            <a:r>
              <a:rPr lang="en-GB" sz="2400" b="0" dirty="0"/>
              <a:t>on</a:t>
            </a:r>
            <a:r>
              <a:rPr lang="en-GB" sz="2400" b="0" dirty="0" smtClean="0"/>
              <a:t>:</a:t>
            </a:r>
            <a:endParaRPr lang="en-GB" sz="2400" b="0" dirty="0"/>
          </a:p>
          <a:p>
            <a:pPr marL="342900" indent="-342900">
              <a:lnSpc>
                <a:spcPct val="100000"/>
              </a:lnSpc>
              <a:buFont typeface="Arial" panose="020B0604020202020204" pitchFamily="34" charset="0"/>
              <a:buChar char="•"/>
              <a:defRPr/>
            </a:pPr>
            <a:r>
              <a:rPr lang="en-GB" sz="2400" b="0" dirty="0" smtClean="0"/>
              <a:t>A full </a:t>
            </a:r>
            <a:r>
              <a:rPr lang="en-GB" sz="2400" b="0" dirty="0"/>
              <a:t>implementation of the </a:t>
            </a:r>
            <a:r>
              <a:rPr lang="en-GB" sz="2400" b="0" dirty="0" smtClean="0"/>
              <a:t>SEPA-Regulation</a:t>
            </a:r>
          </a:p>
          <a:p>
            <a:pPr marL="342900" indent="-342900">
              <a:lnSpc>
                <a:spcPct val="100000"/>
              </a:lnSpc>
              <a:buFont typeface="Arial" panose="020B0604020202020204" pitchFamily="34" charset="0"/>
              <a:buChar char="•"/>
              <a:defRPr/>
            </a:pPr>
            <a:r>
              <a:rPr lang="en-GB" sz="2400" b="0" dirty="0" smtClean="0"/>
              <a:t>The finalisation of Payment Services Directive 2 and the Regulation on Interchange Fees in 2014/2015</a:t>
            </a:r>
          </a:p>
          <a:p>
            <a:pPr marL="342900" indent="-342900">
              <a:lnSpc>
                <a:spcPct val="100000"/>
              </a:lnSpc>
              <a:buFont typeface="Arial" panose="020B0604020202020204" pitchFamily="34" charset="0"/>
              <a:buChar char="•"/>
              <a:defRPr/>
            </a:pPr>
            <a:r>
              <a:rPr lang="en-GB" sz="2400" b="0" dirty="0" smtClean="0"/>
              <a:t>Well </a:t>
            </a:r>
            <a:r>
              <a:rPr lang="en-GB" sz="2400" b="0" dirty="0"/>
              <a:t>organised </a:t>
            </a:r>
            <a:r>
              <a:rPr lang="en-GB" sz="2400" b="0" dirty="0" smtClean="0"/>
              <a:t>governance model: the Euro Retail Payments Board started its work in May 2014</a:t>
            </a:r>
          </a:p>
          <a:p>
            <a:pPr marL="342900" indent="-342900">
              <a:lnSpc>
                <a:spcPct val="100000"/>
              </a:lnSpc>
              <a:buFont typeface="Arial" panose="020B0604020202020204" pitchFamily="34" charset="0"/>
              <a:buChar char="•"/>
              <a:defRPr/>
            </a:pPr>
            <a:r>
              <a:rPr lang="en-GB" sz="2400" b="0" dirty="0" smtClean="0"/>
              <a:t>Further </a:t>
            </a:r>
            <a:r>
              <a:rPr lang="en-GB" sz="2400" b="0" dirty="0"/>
              <a:t>European </a:t>
            </a:r>
            <a:r>
              <a:rPr lang="en-GB" sz="2400" b="0" dirty="0" smtClean="0"/>
              <a:t>standardisation and innovation</a:t>
            </a:r>
          </a:p>
          <a:p>
            <a:pPr marL="342900" indent="-342900">
              <a:lnSpc>
                <a:spcPct val="100000"/>
              </a:lnSpc>
              <a:buFont typeface="Arial" panose="020B0604020202020204" pitchFamily="34" charset="0"/>
              <a:buChar char="•"/>
              <a:defRPr/>
            </a:pPr>
            <a:r>
              <a:rPr lang="en-US" sz="2400" b="0" dirty="0" smtClean="0"/>
              <a:t>Focus on SEPA </a:t>
            </a:r>
            <a:r>
              <a:rPr lang="en-US" sz="2400" b="0" dirty="0"/>
              <a:t>for </a:t>
            </a:r>
            <a:r>
              <a:rPr lang="en-US" sz="2400" b="0" dirty="0" smtClean="0"/>
              <a:t>Cards as the “third pillar” of the European retail payments market integration</a:t>
            </a:r>
            <a:endParaRPr lang="en-US" sz="2400" b="0" dirty="0"/>
          </a:p>
          <a:p>
            <a:pPr>
              <a:lnSpc>
                <a:spcPct val="100000"/>
              </a:lnSpc>
              <a:defRPr/>
            </a:pPr>
            <a:endParaRPr lang="nl-NL" sz="2400" dirty="0"/>
          </a:p>
        </p:txBody>
      </p:sp>
      <p:pic>
        <p:nvPicPr>
          <p:cNvPr id="3994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838" y="5495192"/>
            <a:ext cx="2341065" cy="12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93168" y="233730"/>
            <a:ext cx="1384056" cy="138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8135" y="569109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7221332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p:cNvSpPr>
          <p:nvPr>
            <p:ph idx="1"/>
          </p:nvPr>
        </p:nvSpPr>
        <p:spPr>
          <a:xfrm>
            <a:off x="684213" y="1143000"/>
            <a:ext cx="8002587" cy="4878388"/>
          </a:xfrm>
        </p:spPr>
        <p:txBody>
          <a:bodyPr>
            <a:normAutofit/>
          </a:bodyPr>
          <a:lstStyle/>
          <a:p>
            <a:pPr marL="457200" indent="-457200">
              <a:lnSpc>
                <a:spcPct val="100000"/>
              </a:lnSpc>
              <a:buFontTx/>
              <a:buAutoNum type="arabicPeriod"/>
            </a:pPr>
            <a:r>
              <a:rPr lang="en-GB" altLang="nl-NL" sz="2000" b="0" dirty="0" smtClean="0"/>
              <a:t>What are the advantages (and consequences) of SEPA for different market players?</a:t>
            </a:r>
          </a:p>
          <a:p>
            <a:pPr marL="457200" indent="-457200">
              <a:lnSpc>
                <a:spcPct val="100000"/>
              </a:lnSpc>
              <a:buFontTx/>
              <a:buAutoNum type="arabicPeriod"/>
            </a:pPr>
            <a:r>
              <a:rPr lang="en-GB" altLang="nl-NL" sz="2000" b="0" dirty="0" smtClean="0"/>
              <a:t>What are possible barriers for the migration to SEPA for market players?</a:t>
            </a:r>
          </a:p>
          <a:p>
            <a:pPr marL="457200" indent="-457200">
              <a:lnSpc>
                <a:spcPct val="100000"/>
              </a:lnSpc>
              <a:buFontTx/>
              <a:buAutoNum type="arabicPeriod"/>
            </a:pPr>
            <a:r>
              <a:rPr lang="en-GB" altLang="nl-NL" sz="2000" b="0" dirty="0" smtClean="0"/>
              <a:t>How could SEPA governance be enhanced on an European and national level?</a:t>
            </a:r>
          </a:p>
          <a:p>
            <a:pPr marL="457200" indent="-457200">
              <a:lnSpc>
                <a:spcPct val="100000"/>
              </a:lnSpc>
              <a:buFontTx/>
              <a:buAutoNum type="arabicPeriod"/>
            </a:pPr>
            <a:r>
              <a:rPr lang="en-GB" altLang="nl-NL" sz="2000" b="0" dirty="0" smtClean="0"/>
              <a:t>What could be the next wave of SEPA products?</a:t>
            </a:r>
          </a:p>
          <a:p>
            <a:pPr marL="457200" indent="-457200">
              <a:lnSpc>
                <a:spcPct val="100000"/>
              </a:lnSpc>
              <a:buFontTx/>
              <a:buAutoNum type="arabicPeriod"/>
            </a:pPr>
            <a:r>
              <a:rPr lang="en-GB" altLang="nl-NL" sz="2000" b="0" dirty="0" smtClean="0"/>
              <a:t>What would be the conditions for a stabilised market, fully SEPA-compliant?</a:t>
            </a:r>
          </a:p>
          <a:p>
            <a:pPr marL="457200" indent="-457200">
              <a:lnSpc>
                <a:spcPct val="100000"/>
              </a:lnSpc>
              <a:buFontTx/>
              <a:buAutoNum type="arabicPeriod"/>
            </a:pPr>
            <a:r>
              <a:rPr lang="en-GB" altLang="nl-NL" sz="2000" b="0" dirty="0" smtClean="0"/>
              <a:t>What role is needed from central banks in communication to end-users?</a:t>
            </a:r>
          </a:p>
          <a:p>
            <a:pPr marL="457200" indent="-457200">
              <a:lnSpc>
                <a:spcPct val="100000"/>
              </a:lnSpc>
              <a:buFontTx/>
              <a:buAutoNum type="arabicPeriod"/>
            </a:pPr>
            <a:r>
              <a:rPr lang="en-GB" altLang="nl-NL" sz="2000" b="0" dirty="0" smtClean="0"/>
              <a:t>How could countries outside Europe profit from SEPA?</a:t>
            </a:r>
          </a:p>
        </p:txBody>
      </p:sp>
      <p:sp>
        <p:nvSpPr>
          <p:cNvPr id="40963" name="Rectangle 2"/>
          <p:cNvSpPr>
            <a:spLocks noGrp="1"/>
          </p:cNvSpPr>
          <p:nvPr>
            <p:ph type="title"/>
          </p:nvPr>
        </p:nvSpPr>
        <p:spPr/>
        <p:txBody>
          <a:bodyPr>
            <a:normAutofit/>
          </a:bodyPr>
          <a:lstStyle/>
          <a:p>
            <a:r>
              <a:rPr lang="en-GB" altLang="nl-NL" sz="3600" dirty="0" smtClean="0"/>
              <a:t>Discussion points</a:t>
            </a:r>
          </a:p>
        </p:txBody>
      </p:sp>
      <p:grpSp>
        <p:nvGrpSpPr>
          <p:cNvPr id="4" name="Group 3"/>
          <p:cNvGrpSpPr/>
          <p:nvPr/>
        </p:nvGrpSpPr>
        <p:grpSpPr>
          <a:xfrm>
            <a:off x="-93133" y="-270933"/>
            <a:ext cx="9237133" cy="7128933"/>
            <a:chOff x="-93133" y="-270933"/>
            <a:chExt cx="9237133" cy="7128933"/>
          </a:xfrm>
        </p:grpSpPr>
        <p:pic>
          <p:nvPicPr>
            <p:cNvPr id="5" name="Picture 4" descr="arqMTD204b.jpg"/>
            <p:cNvPicPr>
              <a:picLocks noChangeAspect="1"/>
            </p:cNvPicPr>
            <p:nvPr/>
          </p:nvPicPr>
          <p:blipFill>
            <a:blip r:embed="rId3" cstate="print"/>
            <a:stretch>
              <a:fillRect/>
            </a:stretch>
          </p:blipFill>
          <p:spPr>
            <a:xfrm>
              <a:off x="-93133" y="-270933"/>
              <a:ext cx="9237133" cy="7128933"/>
            </a:xfrm>
            <a:prstGeom prst="rect">
              <a:avLst/>
            </a:prstGeom>
          </p:spPr>
        </p:pic>
        <p:sp>
          <p:nvSpPr>
            <p:cNvPr id="7" name="TextBox 6"/>
            <p:cNvSpPr txBox="1"/>
            <p:nvPr/>
          </p:nvSpPr>
          <p:spPr>
            <a:xfrm>
              <a:off x="485775" y="771525"/>
              <a:ext cx="3009900" cy="1200329"/>
            </a:xfrm>
            <a:prstGeom prst="rect">
              <a:avLst/>
            </a:prstGeom>
            <a:noFill/>
          </p:spPr>
          <p:txBody>
            <a:bodyPr wrap="square" rtlCol="0">
              <a:spAutoFit/>
            </a:bodyPr>
            <a:lstStyle/>
            <a:p>
              <a:pPr algn="ctr"/>
              <a:r>
                <a:rPr lang="nl-NL" sz="3600" b="1" dirty="0" smtClean="0">
                  <a:solidFill>
                    <a:schemeClr val="bg1"/>
                  </a:solidFill>
                </a:rPr>
                <a:t>Thank you!</a:t>
              </a:r>
              <a:endParaRPr lang="pt-PT" sz="3600" b="1" dirty="0"/>
            </a:p>
          </p:txBody>
        </p:sp>
      </p:grpSp>
      <p:pic>
        <p:nvPicPr>
          <p:cNvPr id="8" name="Afbeelding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8808" y="4765514"/>
            <a:ext cx="2438405" cy="780290"/>
          </a:xfrm>
          <a:prstGeom prst="rect">
            <a:avLst/>
          </a:prstGeom>
        </p:spPr>
      </p:pic>
      <p:pic>
        <p:nvPicPr>
          <p:cNvPr id="9"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96001" y="4650454"/>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6343037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body" idx="1"/>
          </p:nvPr>
        </p:nvSpPr>
        <p:spPr>
          <a:xfrm>
            <a:off x="457200" y="1600200"/>
            <a:ext cx="8014677" cy="4525963"/>
          </a:xfrm>
        </p:spPr>
        <p:txBody>
          <a:bodyPr>
            <a:normAutofit/>
          </a:bodyPr>
          <a:lstStyle/>
          <a:p>
            <a:pPr marL="342900" indent="-342900">
              <a:buFont typeface="Arial" panose="020B0604020202020204" pitchFamily="34" charset="0"/>
              <a:buChar char="•"/>
            </a:pPr>
            <a:r>
              <a:rPr lang="nl-NL" altLang="nl-NL" sz="2400" b="0" dirty="0" err="1" smtClean="0"/>
              <a:t>What</a:t>
            </a:r>
            <a:r>
              <a:rPr lang="nl-NL" altLang="nl-NL" sz="2400" b="0" dirty="0" smtClean="0"/>
              <a:t> is Single Euro </a:t>
            </a:r>
            <a:r>
              <a:rPr lang="nl-NL" altLang="nl-NL" sz="2400" b="0" dirty="0" err="1" smtClean="0"/>
              <a:t>Payments</a:t>
            </a:r>
            <a:r>
              <a:rPr lang="nl-NL" altLang="nl-NL" sz="2400" b="0" dirty="0" smtClean="0"/>
              <a:t> Area (SEPA)</a:t>
            </a:r>
            <a:br>
              <a:rPr lang="nl-NL" altLang="nl-NL" sz="2400" b="0" dirty="0" smtClean="0"/>
            </a:br>
            <a:endParaRPr lang="nl-NL" altLang="nl-NL" sz="2400" b="0" dirty="0" smtClean="0"/>
          </a:p>
          <a:p>
            <a:pPr marL="342900" indent="-342900">
              <a:buFont typeface="Arial" panose="020B0604020202020204" pitchFamily="34" charset="0"/>
              <a:buChar char="•"/>
            </a:pPr>
            <a:r>
              <a:rPr lang="nl-NL" altLang="nl-NL" sz="2400" b="0" dirty="0" smtClean="0"/>
              <a:t>SEPA </a:t>
            </a:r>
            <a:r>
              <a:rPr lang="nl-NL" altLang="nl-NL" sz="2400" b="0" dirty="0" err="1" smtClean="0"/>
              <a:t>products</a:t>
            </a:r>
            <a:r>
              <a:rPr lang="nl-NL" altLang="nl-NL" sz="2400" b="0" dirty="0" smtClean="0"/>
              <a:t/>
            </a:r>
            <a:br>
              <a:rPr lang="nl-NL" altLang="nl-NL" sz="2400" b="0" dirty="0" smtClean="0"/>
            </a:br>
            <a:endParaRPr lang="nl-NL" altLang="nl-NL" sz="2400" b="0" dirty="0" smtClean="0"/>
          </a:p>
          <a:p>
            <a:pPr marL="342900" indent="-342900">
              <a:buFont typeface="Arial" panose="020B0604020202020204" pitchFamily="34" charset="0"/>
              <a:buChar char="•"/>
            </a:pPr>
            <a:r>
              <a:rPr lang="nl-NL" altLang="nl-NL" sz="2400" b="0" dirty="0" smtClean="0"/>
              <a:t>SEPA </a:t>
            </a:r>
            <a:r>
              <a:rPr lang="nl-NL" altLang="nl-NL" sz="2400" b="0" dirty="0" err="1" smtClean="0"/>
              <a:t>migration</a:t>
            </a:r>
            <a:r>
              <a:rPr lang="nl-NL" altLang="nl-NL" sz="2400" b="0" dirty="0" smtClean="0"/>
              <a:t/>
            </a:r>
            <a:br>
              <a:rPr lang="nl-NL" altLang="nl-NL" sz="2400" b="0" dirty="0" smtClean="0"/>
            </a:br>
            <a:endParaRPr lang="nl-NL" altLang="nl-NL" sz="2400" b="0" dirty="0" smtClean="0"/>
          </a:p>
          <a:p>
            <a:pPr marL="342900" indent="-342900">
              <a:buFont typeface="Arial" panose="020B0604020202020204" pitchFamily="34" charset="0"/>
              <a:buChar char="•"/>
            </a:pPr>
            <a:r>
              <a:rPr lang="nl-NL" altLang="nl-NL" sz="2400" b="0" dirty="0" smtClean="0"/>
              <a:t>Communication on SEPA &amp; Retail Payments</a:t>
            </a:r>
            <a:br>
              <a:rPr lang="nl-NL" altLang="nl-NL" sz="2400" b="0" dirty="0" smtClean="0"/>
            </a:br>
            <a:endParaRPr lang="nl-NL" altLang="nl-NL" sz="2400" b="0" dirty="0" smtClean="0"/>
          </a:p>
          <a:p>
            <a:pPr marL="342900" indent="-342900">
              <a:buFont typeface="Arial" panose="020B0604020202020204" pitchFamily="34" charset="0"/>
              <a:buChar char="•"/>
            </a:pPr>
            <a:r>
              <a:rPr lang="nl-NL" altLang="nl-NL" sz="2400" b="0" dirty="0" err="1" smtClean="0"/>
              <a:t>Concluding</a:t>
            </a:r>
            <a:r>
              <a:rPr lang="nl-NL" altLang="nl-NL" sz="2400" b="0" dirty="0" smtClean="0"/>
              <a:t> </a:t>
            </a:r>
            <a:r>
              <a:rPr lang="nl-NL" altLang="nl-NL" sz="2400" b="0" dirty="0" err="1" smtClean="0"/>
              <a:t>remarks</a:t>
            </a:r>
            <a:endParaRPr lang="nl-NL" altLang="nl-NL" sz="2400" b="0" dirty="0" smtClean="0"/>
          </a:p>
        </p:txBody>
      </p:sp>
      <p:sp>
        <p:nvSpPr>
          <p:cNvPr id="4099" name="Rectangle 2"/>
          <p:cNvSpPr>
            <a:spLocks noGrp="1"/>
          </p:cNvSpPr>
          <p:nvPr>
            <p:ph type="title"/>
          </p:nvPr>
        </p:nvSpPr>
        <p:spPr/>
        <p:txBody>
          <a:bodyPr>
            <a:normAutofit/>
          </a:bodyPr>
          <a:lstStyle/>
          <a:p>
            <a:r>
              <a:rPr lang="nl-NL" altLang="nl-NL" sz="3600" dirty="0" smtClean="0"/>
              <a:t>Agenda</a:t>
            </a:r>
          </a:p>
        </p:txBody>
      </p:sp>
      <p:pic>
        <p:nvPicPr>
          <p:cNvPr id="4"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75867" y="5473079"/>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5162434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title" idx="4294967295"/>
          </p:nvPr>
        </p:nvSpPr>
        <p:spPr>
          <a:xfrm>
            <a:off x="466725" y="115888"/>
            <a:ext cx="8229600" cy="995362"/>
          </a:xfrm>
        </p:spPr>
        <p:txBody>
          <a:bodyPr>
            <a:normAutofit/>
          </a:bodyPr>
          <a:lstStyle/>
          <a:p>
            <a:r>
              <a:rPr lang="nl-NL" altLang="nl-NL" sz="3600" dirty="0" err="1" smtClean="0"/>
              <a:t>What</a:t>
            </a:r>
            <a:r>
              <a:rPr lang="nl-NL" altLang="nl-NL" sz="3600" dirty="0" smtClean="0"/>
              <a:t> is SEPA?</a:t>
            </a:r>
          </a:p>
        </p:txBody>
      </p:sp>
      <p:pic>
        <p:nvPicPr>
          <p:cNvPr id="5" name="Picture 7" descr="SepaLogo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9900" y="1412875"/>
            <a:ext cx="5726113"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436563" y="4221163"/>
            <a:ext cx="8229600" cy="1143000"/>
          </a:xfrm>
          <a:prstGeom prst="rect">
            <a:avLst/>
          </a:prstGeom>
        </p:spPr>
        <p:txBody>
          <a:bodyPr/>
          <a:lstStyle>
            <a:lvl1pPr algn="ctr" rtl="0" fontAlgn="base">
              <a:spcBef>
                <a:spcPct val="0"/>
              </a:spcBef>
              <a:spcAft>
                <a:spcPct val="0"/>
              </a:spcAft>
              <a:defRPr sz="3600" b="1">
                <a:solidFill>
                  <a:srgbClr val="003876"/>
                </a:solidFill>
                <a:latin typeface="+mj-lt"/>
                <a:ea typeface="+mj-ea"/>
                <a:cs typeface="+mj-cs"/>
              </a:defRPr>
            </a:lvl1pPr>
            <a:lvl2pPr algn="ctr" rtl="0" fontAlgn="base">
              <a:spcBef>
                <a:spcPct val="0"/>
              </a:spcBef>
              <a:spcAft>
                <a:spcPct val="0"/>
              </a:spcAft>
              <a:defRPr sz="3600" b="1">
                <a:solidFill>
                  <a:srgbClr val="003876"/>
                </a:solidFill>
                <a:latin typeface="Arial" charset="0"/>
              </a:defRPr>
            </a:lvl2pPr>
            <a:lvl3pPr algn="ctr" rtl="0" fontAlgn="base">
              <a:spcBef>
                <a:spcPct val="0"/>
              </a:spcBef>
              <a:spcAft>
                <a:spcPct val="0"/>
              </a:spcAft>
              <a:defRPr sz="3600" b="1">
                <a:solidFill>
                  <a:srgbClr val="003876"/>
                </a:solidFill>
                <a:latin typeface="Arial" charset="0"/>
              </a:defRPr>
            </a:lvl3pPr>
            <a:lvl4pPr algn="ctr" rtl="0" fontAlgn="base">
              <a:spcBef>
                <a:spcPct val="0"/>
              </a:spcBef>
              <a:spcAft>
                <a:spcPct val="0"/>
              </a:spcAft>
              <a:defRPr sz="3600" b="1">
                <a:solidFill>
                  <a:srgbClr val="003876"/>
                </a:solidFill>
                <a:latin typeface="Arial" charset="0"/>
              </a:defRPr>
            </a:lvl4pPr>
            <a:lvl5pPr algn="ctr" rtl="0" fontAlgn="base">
              <a:spcBef>
                <a:spcPct val="0"/>
              </a:spcBef>
              <a:spcAft>
                <a:spcPct val="0"/>
              </a:spcAft>
              <a:defRPr sz="3600" b="1">
                <a:solidFill>
                  <a:srgbClr val="003876"/>
                </a:solidFill>
                <a:latin typeface="Arial" charset="0"/>
              </a:defRPr>
            </a:lvl5pPr>
            <a:lvl6pPr marL="457200" algn="ctr" rtl="0" fontAlgn="base">
              <a:spcBef>
                <a:spcPct val="0"/>
              </a:spcBef>
              <a:spcAft>
                <a:spcPct val="0"/>
              </a:spcAft>
              <a:defRPr sz="3600" b="1">
                <a:solidFill>
                  <a:srgbClr val="003876"/>
                </a:solidFill>
                <a:latin typeface="Arial" charset="0"/>
              </a:defRPr>
            </a:lvl6pPr>
            <a:lvl7pPr marL="914400" algn="ctr" rtl="0" fontAlgn="base">
              <a:spcBef>
                <a:spcPct val="0"/>
              </a:spcBef>
              <a:spcAft>
                <a:spcPct val="0"/>
              </a:spcAft>
              <a:defRPr sz="3600" b="1">
                <a:solidFill>
                  <a:srgbClr val="003876"/>
                </a:solidFill>
                <a:latin typeface="Arial" charset="0"/>
              </a:defRPr>
            </a:lvl7pPr>
            <a:lvl8pPr marL="1371600" algn="ctr" rtl="0" fontAlgn="base">
              <a:spcBef>
                <a:spcPct val="0"/>
              </a:spcBef>
              <a:spcAft>
                <a:spcPct val="0"/>
              </a:spcAft>
              <a:defRPr sz="3600" b="1">
                <a:solidFill>
                  <a:srgbClr val="003876"/>
                </a:solidFill>
                <a:latin typeface="Arial" charset="0"/>
              </a:defRPr>
            </a:lvl8pPr>
            <a:lvl9pPr marL="1828800" algn="ctr" rtl="0" fontAlgn="base">
              <a:spcBef>
                <a:spcPct val="0"/>
              </a:spcBef>
              <a:spcAft>
                <a:spcPct val="0"/>
              </a:spcAft>
              <a:defRPr sz="3600" b="1">
                <a:solidFill>
                  <a:srgbClr val="003876"/>
                </a:solidFill>
                <a:latin typeface="Arial" charset="0"/>
              </a:defRPr>
            </a:lvl9pPr>
          </a:lstStyle>
          <a:p>
            <a:pPr>
              <a:defRPr/>
            </a:pPr>
            <a:r>
              <a:rPr lang="nl-NL" kern="0" dirty="0" err="1" smtClean="0">
                <a:solidFill>
                  <a:schemeClr val="tx1"/>
                </a:solidFill>
                <a:ea typeface="ＭＳ Ｐゴシック" pitchFamily="34" charset="-128"/>
              </a:rPr>
              <a:t>One</a:t>
            </a:r>
            <a:r>
              <a:rPr lang="nl-NL" kern="0" dirty="0" smtClean="0">
                <a:solidFill>
                  <a:schemeClr val="tx1"/>
                </a:solidFill>
                <a:ea typeface="ＭＳ Ｐゴシック" pitchFamily="34" charset="-128"/>
              </a:rPr>
              <a:t> single market </a:t>
            </a:r>
            <a:r>
              <a:rPr lang="nl-NL" kern="0" dirty="0" err="1" smtClean="0">
                <a:solidFill>
                  <a:schemeClr val="tx1"/>
                </a:solidFill>
                <a:ea typeface="ＭＳ Ｐゴシック" pitchFamily="34" charset="-128"/>
              </a:rPr>
              <a:t>for</a:t>
            </a:r>
            <a:r>
              <a:rPr lang="nl-NL" kern="0" dirty="0" smtClean="0">
                <a:solidFill>
                  <a:schemeClr val="tx1"/>
                </a:solidFill>
                <a:ea typeface="ＭＳ Ｐゴシック" pitchFamily="34" charset="-128"/>
              </a:rPr>
              <a:t> euro </a:t>
            </a:r>
            <a:r>
              <a:rPr lang="nl-NL" kern="0" dirty="0" err="1" smtClean="0">
                <a:solidFill>
                  <a:schemeClr val="tx1"/>
                </a:solidFill>
                <a:ea typeface="ＭＳ Ｐゴシック" pitchFamily="34" charset="-128"/>
              </a:rPr>
              <a:t>retail</a:t>
            </a:r>
            <a:r>
              <a:rPr lang="nl-NL" kern="0" dirty="0" smtClean="0">
                <a:solidFill>
                  <a:schemeClr val="tx1"/>
                </a:solidFill>
                <a:ea typeface="ＭＳ Ｐゴシック" pitchFamily="34" charset="-128"/>
              </a:rPr>
              <a:t> </a:t>
            </a:r>
            <a:r>
              <a:rPr lang="nl-NL" kern="0" dirty="0" err="1" smtClean="0">
                <a:solidFill>
                  <a:schemeClr val="tx1"/>
                </a:solidFill>
                <a:ea typeface="ＭＳ Ｐゴシック" pitchFamily="34" charset="-128"/>
              </a:rPr>
              <a:t>payments</a:t>
            </a:r>
            <a:r>
              <a:rPr lang="nl-NL" kern="0" dirty="0" smtClean="0">
                <a:solidFill>
                  <a:schemeClr val="tx1"/>
                </a:solidFill>
                <a:ea typeface="ＭＳ Ｐゴシック" pitchFamily="34" charset="-128"/>
              </a:rPr>
              <a:t> in 34 </a:t>
            </a:r>
            <a:r>
              <a:rPr lang="nl-NL" kern="0" dirty="0" err="1" smtClean="0">
                <a:solidFill>
                  <a:schemeClr val="tx1"/>
                </a:solidFill>
                <a:ea typeface="ＭＳ Ｐゴシック" pitchFamily="34" charset="-128"/>
              </a:rPr>
              <a:t>countries</a:t>
            </a:r>
            <a:endParaRPr lang="nl-NL" kern="0" dirty="0" smtClean="0">
              <a:solidFill>
                <a:schemeClr val="tx1"/>
              </a:solidFill>
            </a:endParaRPr>
          </a:p>
        </p:txBody>
      </p:sp>
      <p:pic>
        <p:nvPicPr>
          <p:cNvPr id="7"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21868" y="5570538"/>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78811770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www.ecb.europa.eu/paym/sepa/about/shared/img/sepa_countries_big_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38954" y="1838348"/>
            <a:ext cx="4736122" cy="3841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el 8"/>
          <p:cNvSpPr>
            <a:spLocks noGrp="1"/>
          </p:cNvSpPr>
          <p:nvPr>
            <p:ph type="title"/>
          </p:nvPr>
        </p:nvSpPr>
        <p:spPr>
          <a:xfrm>
            <a:off x="468313" y="260350"/>
            <a:ext cx="8459787" cy="1143000"/>
          </a:xfrm>
        </p:spPr>
        <p:txBody>
          <a:bodyPr>
            <a:normAutofit/>
          </a:bodyPr>
          <a:lstStyle/>
          <a:p>
            <a:r>
              <a:rPr lang="nl-NL" altLang="nl-NL" sz="3600" dirty="0" smtClean="0"/>
              <a:t>Goal of SEPA: </a:t>
            </a:r>
            <a:r>
              <a:rPr lang="nl-NL" altLang="nl-NL" sz="3600" dirty="0" err="1" smtClean="0"/>
              <a:t>an</a:t>
            </a:r>
            <a:r>
              <a:rPr lang="nl-NL" altLang="nl-NL" sz="3600" dirty="0" smtClean="0"/>
              <a:t> </a:t>
            </a:r>
            <a:r>
              <a:rPr lang="nl-NL" altLang="nl-NL" sz="3600" dirty="0" err="1" smtClean="0"/>
              <a:t>integrated</a:t>
            </a:r>
            <a:r>
              <a:rPr lang="nl-NL" altLang="nl-NL" sz="3600" dirty="0" smtClean="0"/>
              <a:t> euro </a:t>
            </a:r>
            <a:r>
              <a:rPr lang="nl-NL" altLang="nl-NL" sz="3600" dirty="0" err="1" smtClean="0"/>
              <a:t>payments</a:t>
            </a:r>
            <a:r>
              <a:rPr lang="nl-NL" altLang="nl-NL" sz="3600" dirty="0" smtClean="0"/>
              <a:t> market</a:t>
            </a:r>
          </a:p>
        </p:txBody>
      </p:sp>
      <p:sp>
        <p:nvSpPr>
          <p:cNvPr id="6148" name="Tijdelijke aanduiding voor inhoud 2"/>
          <p:cNvSpPr>
            <a:spLocks noGrp="1"/>
          </p:cNvSpPr>
          <p:nvPr>
            <p:ph sz="half" idx="1"/>
          </p:nvPr>
        </p:nvSpPr>
        <p:spPr>
          <a:xfrm>
            <a:off x="566061" y="1536038"/>
            <a:ext cx="4104000" cy="4143792"/>
          </a:xfrm>
        </p:spPr>
        <p:txBody>
          <a:bodyPr>
            <a:normAutofit lnSpcReduction="10000"/>
          </a:bodyPr>
          <a:lstStyle/>
          <a:p>
            <a:endParaRPr lang="en-US" altLang="nl-NL" sz="2000" dirty="0" smtClean="0"/>
          </a:p>
          <a:p>
            <a:pPr marL="342900" indent="-342900">
              <a:lnSpc>
                <a:spcPct val="100000"/>
              </a:lnSpc>
              <a:buFont typeface="Arial" panose="020B0604020202020204" pitchFamily="34" charset="0"/>
              <a:buChar char="•"/>
            </a:pPr>
            <a:r>
              <a:rPr lang="en-US" altLang="nl-NL" sz="2000" b="0" dirty="0" smtClean="0"/>
              <a:t>34 SEPA-countries </a:t>
            </a:r>
          </a:p>
          <a:p>
            <a:pPr marL="342900" indent="-342900">
              <a:lnSpc>
                <a:spcPct val="100000"/>
              </a:lnSpc>
              <a:buFont typeface="Arial" panose="020B0604020202020204" pitchFamily="34" charset="0"/>
              <a:buChar char="•"/>
            </a:pPr>
            <a:r>
              <a:rPr lang="en-US" altLang="nl-NL" sz="2000" b="0" dirty="0" smtClean="0"/>
              <a:t>523 million citizens </a:t>
            </a:r>
          </a:p>
          <a:p>
            <a:pPr marL="342900" indent="-342900">
              <a:lnSpc>
                <a:spcPct val="100000"/>
              </a:lnSpc>
              <a:buFont typeface="Arial" panose="020B0604020202020204" pitchFamily="34" charset="0"/>
              <a:buChar char="•"/>
            </a:pPr>
            <a:r>
              <a:rPr lang="en-US" altLang="nl-NL" sz="2000" b="0" dirty="0" smtClean="0"/>
              <a:t>4,500 payment service providers </a:t>
            </a:r>
          </a:p>
          <a:p>
            <a:pPr marL="342900" indent="-342900">
              <a:lnSpc>
                <a:spcPct val="100000"/>
              </a:lnSpc>
              <a:buFont typeface="Arial" panose="020B0604020202020204" pitchFamily="34" charset="0"/>
              <a:buChar char="•"/>
            </a:pPr>
            <a:r>
              <a:rPr lang="en-US" altLang="nl-NL" sz="2000" b="0" dirty="0" smtClean="0"/>
              <a:t>A single set of payment instruments in euro</a:t>
            </a:r>
          </a:p>
          <a:p>
            <a:pPr marL="342900" indent="-342900">
              <a:lnSpc>
                <a:spcPct val="100000"/>
              </a:lnSpc>
              <a:buFont typeface="Arial" panose="020B0604020202020204" pitchFamily="34" charset="0"/>
              <a:buChar char="•"/>
            </a:pPr>
            <a:r>
              <a:rPr lang="en-US" altLang="nl-NL" sz="2000" b="0" dirty="0" smtClean="0"/>
              <a:t>Efficient infrastructures for the processing of euro payments</a:t>
            </a:r>
          </a:p>
          <a:p>
            <a:pPr marL="342900" indent="-342900">
              <a:lnSpc>
                <a:spcPct val="100000"/>
              </a:lnSpc>
              <a:buFont typeface="Arial" panose="020B0604020202020204" pitchFamily="34" charset="0"/>
              <a:buChar char="•"/>
            </a:pPr>
            <a:r>
              <a:rPr lang="en-US" altLang="nl-NL" sz="2000" b="0" dirty="0" smtClean="0"/>
              <a:t>Common technical standards</a:t>
            </a:r>
          </a:p>
          <a:p>
            <a:pPr marL="342900" indent="-342900">
              <a:lnSpc>
                <a:spcPct val="100000"/>
              </a:lnSpc>
              <a:buFont typeface="Arial" panose="020B0604020202020204" pitchFamily="34" charset="0"/>
              <a:buChar char="•"/>
            </a:pPr>
            <a:r>
              <a:rPr lang="en-US" altLang="nl-NL" sz="2000" b="0" dirty="0" smtClean="0"/>
              <a:t>A </a:t>
            </a:r>
            <a:r>
              <a:rPr lang="en-US" altLang="nl-NL" sz="2000" b="0" dirty="0" err="1" smtClean="0"/>
              <a:t>harmonised</a:t>
            </a:r>
            <a:r>
              <a:rPr lang="en-US" altLang="nl-NL" sz="2000" b="0" dirty="0" smtClean="0"/>
              <a:t> legal basis</a:t>
            </a:r>
            <a:endParaRPr lang="nl-NL" altLang="nl-NL" sz="2000" b="0" dirty="0" smtClean="0"/>
          </a:p>
        </p:txBody>
      </p:sp>
      <p:pic>
        <p:nvPicPr>
          <p:cNvPr id="5"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37201" y="5781429"/>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4176191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4"/>
          <p:cNvSpPr>
            <a:spLocks noGrp="1" noChangeArrowheads="1"/>
          </p:cNvSpPr>
          <p:nvPr>
            <p:ph type="title" idx="4294967295"/>
          </p:nvPr>
        </p:nvSpPr>
        <p:spPr>
          <a:xfrm>
            <a:off x="374650" y="203200"/>
            <a:ext cx="7905750" cy="1104900"/>
          </a:xfrm>
        </p:spPr>
        <p:txBody>
          <a:bodyPr>
            <a:normAutofit/>
          </a:bodyPr>
          <a:lstStyle/>
          <a:p>
            <a:pPr algn="l"/>
            <a:r>
              <a:rPr lang="en-US" altLang="nl-NL" sz="3600" dirty="0" smtClean="0"/>
              <a:t>European Payments Market </a:t>
            </a:r>
          </a:p>
        </p:txBody>
      </p:sp>
      <p:sp>
        <p:nvSpPr>
          <p:cNvPr id="7171" name="Text Box 55"/>
          <p:cNvSpPr txBox="1">
            <a:spLocks noChangeArrowheads="1"/>
          </p:cNvSpPr>
          <p:nvPr/>
        </p:nvSpPr>
        <p:spPr bwMode="auto">
          <a:xfrm>
            <a:off x="684213" y="5157788"/>
            <a:ext cx="1747837"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73025" tIns="34925" rIns="73025" bIns="34925">
            <a:spAutoFit/>
          </a:bodyPr>
          <a:lstStyle>
            <a:lvl1pPr marL="533400" indent="-533400" defTabSz="706438" eaLnBrk="0" hangingPunct="0">
              <a:buChar char="•"/>
              <a:defRPr sz="2800">
                <a:solidFill>
                  <a:srgbClr val="003876"/>
                </a:solidFill>
                <a:latin typeface="Arial" charset="0"/>
              </a:defRPr>
            </a:lvl1pPr>
            <a:lvl2pPr marL="742950" indent="-285750" defTabSz="706438" eaLnBrk="0" hangingPunct="0">
              <a:buClr>
                <a:srgbClr val="003876"/>
              </a:buClr>
              <a:buChar char="•"/>
              <a:defRPr sz="2800">
                <a:solidFill>
                  <a:srgbClr val="003876"/>
                </a:solidFill>
                <a:latin typeface="Arial" charset="0"/>
              </a:defRPr>
            </a:lvl2pPr>
            <a:lvl3pPr marL="1143000" indent="-228600" defTabSz="706438" eaLnBrk="0" hangingPunct="0">
              <a:buChar char="•"/>
              <a:defRPr sz="2800">
                <a:solidFill>
                  <a:srgbClr val="003876"/>
                </a:solidFill>
                <a:latin typeface="Arial" charset="0"/>
              </a:defRPr>
            </a:lvl3pPr>
            <a:lvl4pPr marL="1600200" indent="-228600" defTabSz="706438" eaLnBrk="0" hangingPunct="0">
              <a:buChar char="•"/>
              <a:defRPr sz="2800">
                <a:solidFill>
                  <a:srgbClr val="003876"/>
                </a:solidFill>
                <a:latin typeface="Arial" charset="0"/>
              </a:defRPr>
            </a:lvl4pPr>
            <a:lvl5pPr marL="2057400" indent="-228600" defTabSz="706438" eaLnBrk="0" hangingPunct="0">
              <a:buClr>
                <a:srgbClr val="003876"/>
              </a:buClr>
              <a:buChar char="•"/>
              <a:defRPr sz="2800">
                <a:solidFill>
                  <a:srgbClr val="003876"/>
                </a:solidFill>
                <a:latin typeface="Arial" charset="0"/>
              </a:defRPr>
            </a:lvl5pPr>
            <a:lvl6pPr marL="2514600" indent="-228600" defTabSz="706438" eaLnBrk="0" fontAlgn="base" hangingPunct="0">
              <a:spcBef>
                <a:spcPct val="20000"/>
              </a:spcBef>
              <a:spcAft>
                <a:spcPct val="0"/>
              </a:spcAft>
              <a:buClr>
                <a:srgbClr val="003876"/>
              </a:buClr>
              <a:buChar char="•"/>
              <a:defRPr sz="2800">
                <a:solidFill>
                  <a:srgbClr val="003876"/>
                </a:solidFill>
                <a:latin typeface="Arial" charset="0"/>
              </a:defRPr>
            </a:lvl6pPr>
            <a:lvl7pPr marL="2971800" indent="-228600" defTabSz="706438" eaLnBrk="0" fontAlgn="base" hangingPunct="0">
              <a:spcBef>
                <a:spcPct val="20000"/>
              </a:spcBef>
              <a:spcAft>
                <a:spcPct val="0"/>
              </a:spcAft>
              <a:buClr>
                <a:srgbClr val="003876"/>
              </a:buClr>
              <a:buChar char="•"/>
              <a:defRPr sz="2800">
                <a:solidFill>
                  <a:srgbClr val="003876"/>
                </a:solidFill>
                <a:latin typeface="Arial" charset="0"/>
              </a:defRPr>
            </a:lvl7pPr>
            <a:lvl8pPr marL="3429000" indent="-228600" defTabSz="706438" eaLnBrk="0" fontAlgn="base" hangingPunct="0">
              <a:spcBef>
                <a:spcPct val="20000"/>
              </a:spcBef>
              <a:spcAft>
                <a:spcPct val="0"/>
              </a:spcAft>
              <a:buClr>
                <a:srgbClr val="003876"/>
              </a:buClr>
              <a:buChar char="•"/>
              <a:defRPr sz="2800">
                <a:solidFill>
                  <a:srgbClr val="003876"/>
                </a:solidFill>
                <a:latin typeface="Arial" charset="0"/>
              </a:defRPr>
            </a:lvl8pPr>
            <a:lvl9pPr marL="3886200" indent="-228600" defTabSz="706438" eaLnBrk="0" fontAlgn="base" hangingPunct="0">
              <a:spcBef>
                <a:spcPct val="20000"/>
              </a:spcBef>
              <a:spcAft>
                <a:spcPct val="0"/>
              </a:spcAft>
              <a:buClr>
                <a:srgbClr val="003876"/>
              </a:buClr>
              <a:buChar char="•"/>
              <a:defRPr sz="2800">
                <a:solidFill>
                  <a:srgbClr val="003876"/>
                </a:solidFill>
                <a:latin typeface="Arial" charset="0"/>
              </a:defRPr>
            </a:lvl9pPr>
          </a:lstStyle>
          <a:p>
            <a:pPr>
              <a:spcBef>
                <a:spcPct val="50000"/>
              </a:spcBef>
              <a:buFontTx/>
              <a:buNone/>
            </a:pPr>
            <a:r>
              <a:rPr lang="nl-NL" altLang="nl-NL" sz="1200">
                <a:solidFill>
                  <a:srgbClr val="000000"/>
                </a:solidFill>
              </a:rPr>
              <a:t>Source: ECB</a:t>
            </a:r>
          </a:p>
        </p:txBody>
      </p:sp>
      <p:graphicFrame>
        <p:nvGraphicFramePr>
          <p:cNvPr id="86202" name="Group 186"/>
          <p:cNvGraphicFramePr>
            <a:graphicFrameLocks noGrp="1"/>
          </p:cNvGraphicFramePr>
          <p:nvPr>
            <p:extLst>
              <p:ext uri="{D42A27DB-BD31-4B8C-83A1-F6EECF244321}">
                <p14:modId xmlns:p14="http://schemas.microsoft.com/office/powerpoint/2010/main" xmlns="" val="2879675270"/>
              </p:ext>
            </p:extLst>
          </p:nvPr>
        </p:nvGraphicFramePr>
        <p:xfrm>
          <a:off x="725488" y="1484313"/>
          <a:ext cx="8012111" cy="3323821"/>
        </p:xfrm>
        <a:graphic>
          <a:graphicData uri="http://schemas.openxmlformats.org/drawingml/2006/table">
            <a:tbl>
              <a:tblPr/>
              <a:tblGrid>
                <a:gridCol w="2796029"/>
                <a:gridCol w="1007407"/>
                <a:gridCol w="1007407"/>
                <a:gridCol w="1708205"/>
                <a:gridCol w="1493063"/>
              </a:tblGrid>
              <a:tr h="4852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nl-NL" sz="2000" b="1" i="0" u="none" strike="noStrike" cap="none" normalizeH="0" baseline="0" dirty="0" smtClean="0">
                          <a:ln>
                            <a:noFill/>
                          </a:ln>
                          <a:solidFill>
                            <a:schemeClr val="accent2"/>
                          </a:solidFill>
                          <a:effectLst/>
                          <a:latin typeface="Arial" charset="0"/>
                        </a:rPr>
                        <a:t>2013</a:t>
                      </a:r>
                      <a:endParaRPr kumimoji="0" lang="en-US" sz="2000" b="1" i="0" u="none" strike="noStrike" cap="none" normalizeH="0" baseline="0" dirty="0" smtClean="0">
                        <a:ln>
                          <a:noFill/>
                        </a:ln>
                        <a:solidFill>
                          <a:schemeClr val="accent2"/>
                        </a:solidFill>
                        <a:effectLst/>
                        <a:latin typeface="Arial" charset="0"/>
                      </a:endParaRPr>
                    </a:p>
                  </a:txBody>
                  <a:tcPr marL="72010" marR="90013"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accent2"/>
                          </a:solidFill>
                          <a:effectLst/>
                          <a:latin typeface="Arial" charset="0"/>
                        </a:rPr>
                        <a:t>NL</a:t>
                      </a:r>
                    </a:p>
                  </a:txBody>
                  <a:tcPr marL="72010" marR="90013"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accent2"/>
                          </a:solidFill>
                          <a:effectLst/>
                          <a:latin typeface="Arial" charset="0"/>
                        </a:rPr>
                        <a:t>PT</a:t>
                      </a:r>
                    </a:p>
                  </a:txBody>
                  <a:tcPr marL="72010" marR="90013"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accent2"/>
                          </a:solidFill>
                          <a:effectLst/>
                          <a:latin typeface="Arial" charset="0"/>
                        </a:rPr>
                        <a:t>Euro area</a:t>
                      </a:r>
                    </a:p>
                  </a:txBody>
                  <a:tcPr marL="72010" marR="90013"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accent2"/>
                          </a:solidFill>
                          <a:effectLst/>
                          <a:latin typeface="Arial" charset="0"/>
                        </a:rPr>
                        <a:t>EU</a:t>
                      </a:r>
                    </a:p>
                  </a:txBody>
                  <a:tcPr marL="72010" marR="90013" marT="46811" marB="468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087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accent2"/>
                          </a:solidFill>
                          <a:effectLst/>
                          <a:latin typeface="Arial" charset="0"/>
                        </a:rPr>
                        <a:t>Inhabitants (</a:t>
                      </a:r>
                      <a:r>
                        <a:rPr kumimoji="0" lang="en-US" sz="2000" b="0" i="0" u="none" strike="noStrike" cap="none" normalizeH="0" baseline="0" dirty="0" err="1" smtClean="0">
                          <a:ln>
                            <a:noFill/>
                          </a:ln>
                          <a:solidFill>
                            <a:schemeClr val="accent2"/>
                          </a:solidFill>
                          <a:effectLst/>
                          <a:latin typeface="Arial" charset="0"/>
                        </a:rPr>
                        <a:t>mio</a:t>
                      </a:r>
                      <a:r>
                        <a:rPr kumimoji="0" lang="en-US" sz="2000" b="0" i="0" u="none" strike="noStrike" cap="none" normalizeH="0" baseline="0" dirty="0" smtClean="0">
                          <a:ln>
                            <a:noFill/>
                          </a:ln>
                          <a:solidFill>
                            <a:schemeClr val="accent2"/>
                          </a:solidFill>
                          <a:effectLst/>
                          <a:latin typeface="Arial" charset="0"/>
                        </a:rPr>
                        <a:t>)</a:t>
                      </a:r>
                    </a:p>
                  </a:txBody>
                  <a:tcPr marL="72010" marR="90013"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16.8</a:t>
                      </a:r>
                    </a:p>
                  </a:txBody>
                  <a:tcPr marL="72010" marR="90013"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10.5</a:t>
                      </a:r>
                    </a:p>
                  </a:txBody>
                  <a:tcPr marL="72010" marR="90013"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334</a:t>
                      </a:r>
                    </a:p>
                  </a:txBody>
                  <a:tcPr marL="72010" marR="90013"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508</a:t>
                      </a:r>
                    </a:p>
                  </a:txBody>
                  <a:tcPr marL="72010" marR="90013" marT="46811" marB="468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087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accent2"/>
                          </a:solidFill>
                          <a:effectLst/>
                          <a:latin typeface="Arial" charset="0"/>
                        </a:rPr>
                        <a:t>GDP (</a:t>
                      </a:r>
                      <a:r>
                        <a:rPr kumimoji="0" lang="en-US" sz="2000" b="0" i="0" u="none" strike="noStrike" cap="none" normalizeH="0" baseline="0" dirty="0" err="1" smtClean="0">
                          <a:ln>
                            <a:noFill/>
                          </a:ln>
                          <a:solidFill>
                            <a:schemeClr val="accent2"/>
                          </a:solidFill>
                          <a:effectLst/>
                          <a:latin typeface="Arial" charset="0"/>
                        </a:rPr>
                        <a:t>Eur</a:t>
                      </a:r>
                      <a:r>
                        <a:rPr kumimoji="0" lang="en-US" sz="2000" b="0" i="0" u="none" strike="noStrike" cap="none" normalizeH="0" baseline="0" dirty="0" smtClean="0">
                          <a:ln>
                            <a:noFill/>
                          </a:ln>
                          <a:solidFill>
                            <a:schemeClr val="accent2"/>
                          </a:solidFill>
                          <a:effectLst/>
                          <a:latin typeface="Arial" charset="0"/>
                        </a:rPr>
                        <a:t> bio)</a:t>
                      </a:r>
                    </a:p>
                  </a:txBody>
                  <a:tcPr marL="72010" marR="90013"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l-NL" sz="2000" b="0" i="0" u="none" strike="noStrike" kern="1200" cap="none" normalizeH="0" baseline="0" dirty="0" smtClean="0">
                          <a:ln>
                            <a:noFill/>
                          </a:ln>
                          <a:solidFill>
                            <a:schemeClr val="tx1"/>
                          </a:solidFill>
                          <a:effectLst/>
                          <a:latin typeface="Arial" charset="0"/>
                          <a:ea typeface="+mn-ea"/>
                          <a:cs typeface="+mn-cs"/>
                        </a:rPr>
                        <a:t>603</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l-NL" sz="2000" b="0" i="0" u="none" strike="noStrike" kern="1200" cap="none" normalizeH="0" baseline="0" dirty="0" smtClean="0">
                          <a:ln>
                            <a:noFill/>
                          </a:ln>
                          <a:solidFill>
                            <a:schemeClr val="tx1"/>
                          </a:solidFill>
                          <a:effectLst/>
                          <a:latin typeface="Arial" charset="0"/>
                          <a:ea typeface="+mn-ea"/>
                          <a:cs typeface="+mn-cs"/>
                        </a:rPr>
                        <a:t>166</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l-NL" sz="2000" b="0" i="0" u="none" strike="noStrike" kern="1200" cap="none" normalizeH="0" baseline="0" dirty="0" smtClean="0">
                          <a:ln>
                            <a:noFill/>
                          </a:ln>
                          <a:solidFill>
                            <a:schemeClr val="tx1"/>
                          </a:solidFill>
                          <a:effectLst/>
                          <a:latin typeface="Arial" charset="0"/>
                          <a:ea typeface="+mn-ea"/>
                          <a:cs typeface="+mn-cs"/>
                        </a:rPr>
                        <a:t>9,589</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l-NL" sz="2000" b="0" i="0" u="none" strike="noStrike" kern="1200" cap="none" normalizeH="0" baseline="0" dirty="0" smtClean="0">
                          <a:ln>
                            <a:noFill/>
                          </a:ln>
                          <a:solidFill>
                            <a:schemeClr val="tx1"/>
                          </a:solidFill>
                          <a:effectLst/>
                          <a:latin typeface="Arial" charset="0"/>
                          <a:ea typeface="+mn-ea"/>
                          <a:cs typeface="+mn-cs"/>
                        </a:rPr>
                        <a:t>13,069</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865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accent2"/>
                          </a:solidFill>
                          <a:effectLst/>
                          <a:latin typeface="Arial" charset="0"/>
                        </a:rPr>
                        <a:t>Payment Service Providers</a:t>
                      </a:r>
                    </a:p>
                  </a:txBody>
                  <a:tcPr marL="72010" marR="90013"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267</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350</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6,258</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9,079</a:t>
                      </a:r>
                    </a:p>
                  </a:txBody>
                  <a:tcPr marL="9526" marR="9526" marT="952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087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accent2"/>
                          </a:solidFill>
                          <a:effectLst/>
                          <a:latin typeface="Arial" charset="0"/>
                        </a:rPr>
                        <a:t>Transactions (</a:t>
                      </a:r>
                      <a:r>
                        <a:rPr kumimoji="0" lang="en-US" sz="2000" b="0" i="0" u="none" strike="noStrike" cap="none" normalizeH="0" baseline="0" dirty="0" err="1" smtClean="0">
                          <a:ln>
                            <a:noFill/>
                          </a:ln>
                          <a:solidFill>
                            <a:schemeClr val="accent2"/>
                          </a:solidFill>
                          <a:effectLst/>
                          <a:latin typeface="Arial" charset="0"/>
                        </a:rPr>
                        <a:t>mio</a:t>
                      </a:r>
                      <a:r>
                        <a:rPr kumimoji="0" lang="en-US" sz="2000" b="0" i="0" u="none" strike="noStrike" cap="none" normalizeH="0" baseline="0" dirty="0" smtClean="0">
                          <a:ln>
                            <a:noFill/>
                          </a:ln>
                          <a:solidFill>
                            <a:schemeClr val="accent2"/>
                          </a:solidFill>
                          <a:effectLst/>
                          <a:latin typeface="Arial" charset="0"/>
                        </a:rPr>
                        <a:t>)</a:t>
                      </a:r>
                    </a:p>
                  </a:txBody>
                  <a:tcPr marL="72010" marR="90013"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6,070</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1,801</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67,691</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100,014</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63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accent2"/>
                          </a:solidFill>
                          <a:effectLst/>
                          <a:latin typeface="Arial" charset="0"/>
                        </a:rPr>
                        <a:t>ATM’s (</a:t>
                      </a:r>
                      <a:r>
                        <a:rPr kumimoji="0" lang="en-US" sz="2000" b="0" i="0" u="none" strike="noStrike" cap="none" normalizeH="0" baseline="0" dirty="0" err="1" smtClean="0">
                          <a:ln>
                            <a:noFill/>
                          </a:ln>
                          <a:solidFill>
                            <a:schemeClr val="accent2"/>
                          </a:solidFill>
                          <a:effectLst/>
                          <a:latin typeface="Arial" charset="0"/>
                        </a:rPr>
                        <a:t>ths</a:t>
                      </a:r>
                      <a:r>
                        <a:rPr kumimoji="0" lang="en-US" sz="2000" b="0" i="0" u="none" strike="noStrike" cap="none" normalizeH="0" baseline="0" dirty="0" smtClean="0">
                          <a:ln>
                            <a:noFill/>
                          </a:ln>
                          <a:solidFill>
                            <a:schemeClr val="accent2"/>
                          </a:solidFill>
                          <a:effectLst/>
                          <a:latin typeface="Arial" charset="0"/>
                        </a:rPr>
                        <a:t>)</a:t>
                      </a:r>
                    </a:p>
                  </a:txBody>
                  <a:tcPr marL="72010" marR="90013"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7.4</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16.1</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309.7</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434.8</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63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accent2"/>
                          </a:solidFill>
                          <a:effectLst/>
                          <a:latin typeface="Arial" charset="0"/>
                        </a:rPr>
                        <a:t>Cards (</a:t>
                      </a:r>
                      <a:r>
                        <a:rPr kumimoji="0" lang="en-US" sz="2000" b="0" i="0" u="none" strike="noStrike" cap="none" normalizeH="0" baseline="0" dirty="0" err="1" smtClean="0">
                          <a:ln>
                            <a:noFill/>
                          </a:ln>
                          <a:solidFill>
                            <a:schemeClr val="accent2"/>
                          </a:solidFill>
                          <a:effectLst/>
                          <a:latin typeface="Arial" charset="0"/>
                        </a:rPr>
                        <a:t>mio</a:t>
                      </a:r>
                      <a:r>
                        <a:rPr kumimoji="0" lang="en-US" sz="2000" b="0" i="0" u="none" strike="noStrike" cap="none" normalizeH="0" baseline="0" dirty="0" smtClean="0">
                          <a:ln>
                            <a:noFill/>
                          </a:ln>
                          <a:solidFill>
                            <a:schemeClr val="accent2"/>
                          </a:solidFill>
                          <a:effectLst/>
                          <a:latin typeface="Arial" charset="0"/>
                        </a:rPr>
                        <a:t>)</a:t>
                      </a:r>
                    </a:p>
                  </a:txBody>
                  <a:tcPr marL="72010" marR="90013"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30.5</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19.8</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nl-NL" sz="2000" b="0" i="0" u="none" strike="noStrike" kern="1200" cap="none" normalizeH="0" baseline="0" dirty="0" smtClean="0">
                          <a:ln>
                            <a:noFill/>
                          </a:ln>
                          <a:solidFill>
                            <a:schemeClr val="tx1"/>
                          </a:solidFill>
                          <a:effectLst/>
                          <a:latin typeface="Arial" charset="0"/>
                          <a:ea typeface="+mn-ea"/>
                          <a:cs typeface="+mn-cs"/>
                        </a:rPr>
                        <a:t>477.0</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2000" b="0" i="0" u="none" strike="noStrike" kern="1200" baseline="0" dirty="0" smtClean="0">
                          <a:solidFill>
                            <a:schemeClr val="tx1"/>
                          </a:solidFill>
                          <a:latin typeface="+mn-lt"/>
                          <a:ea typeface="+mn-ea"/>
                          <a:cs typeface="+mn-cs"/>
                        </a:rPr>
                        <a:t>738.4</a:t>
                      </a:r>
                      <a:endParaRPr kumimoji="0" lang="nl-NL" sz="2000" b="0" i="0" u="none" strike="noStrike" kern="1200" cap="none" normalizeH="0" baseline="0" dirty="0">
                        <a:ln>
                          <a:noFill/>
                        </a:ln>
                        <a:solidFill>
                          <a:schemeClr val="tx1"/>
                        </a:solidFill>
                        <a:effectLst/>
                        <a:latin typeface="Arial" charset="0"/>
                        <a:ea typeface="+mn-ea"/>
                        <a:cs typeface="+mn-cs"/>
                      </a:endParaRPr>
                    </a:p>
                  </a:txBody>
                  <a:tcPr marL="9526" marR="9526" marT="952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5001" y="55069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2417757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p:cNvSpPr>
          <p:nvPr>
            <p:ph type="body" idx="1"/>
          </p:nvPr>
        </p:nvSpPr>
        <p:spPr>
          <a:xfrm>
            <a:off x="457200" y="1412875"/>
            <a:ext cx="8229600" cy="4713288"/>
          </a:xfrm>
        </p:spPr>
        <p:txBody>
          <a:bodyPr>
            <a:normAutofit/>
          </a:bodyPr>
          <a:lstStyle/>
          <a:p>
            <a:pPr>
              <a:defRPr/>
            </a:pPr>
            <a:r>
              <a:rPr lang="en-GB" dirty="0" smtClean="0">
                <a:solidFill>
                  <a:srgbClr val="FF0000"/>
                </a:solidFill>
              </a:rPr>
              <a:t>Political vision</a:t>
            </a:r>
          </a:p>
          <a:p>
            <a:pPr marL="0" indent="0">
              <a:buFontTx/>
              <a:buNone/>
              <a:defRPr/>
            </a:pPr>
            <a:r>
              <a:rPr lang="en-GB" b="0" dirty="0" smtClean="0"/>
              <a:t>One internal “domestic” market for euro retail payments, generating economies of scale and promoting competition in a 34-country region but with no borders in the performance of retail payments</a:t>
            </a:r>
          </a:p>
          <a:p>
            <a:pPr>
              <a:defRPr/>
            </a:pPr>
            <a:endParaRPr lang="en-GB" sz="1500" dirty="0" smtClean="0"/>
          </a:p>
          <a:p>
            <a:pPr>
              <a:defRPr/>
            </a:pPr>
            <a:r>
              <a:rPr lang="en-GB" dirty="0" smtClean="0">
                <a:solidFill>
                  <a:srgbClr val="FF0000"/>
                </a:solidFill>
              </a:rPr>
              <a:t>Aim</a:t>
            </a:r>
          </a:p>
          <a:p>
            <a:pPr marL="0" indent="0">
              <a:buFontTx/>
              <a:buNone/>
              <a:defRPr/>
            </a:pPr>
            <a:r>
              <a:rPr lang="en-GB" b="0" dirty="0" smtClean="0"/>
              <a:t>Consumers and businesses will be able to make and receive payments in euro within Europe under the same basic conditions, rights and obligations, regardless of their location</a:t>
            </a:r>
          </a:p>
          <a:p>
            <a:pPr marL="0" indent="0">
              <a:buFontTx/>
              <a:buNone/>
              <a:defRPr/>
            </a:pPr>
            <a:r>
              <a:rPr lang="en-GB" b="0" dirty="0" smtClean="0"/>
              <a:t>(i.e. all transactions become “domestic”) </a:t>
            </a:r>
          </a:p>
          <a:p>
            <a:pPr>
              <a:defRPr/>
            </a:pPr>
            <a:endParaRPr lang="en-GB" sz="1500" dirty="0" smtClean="0"/>
          </a:p>
          <a:p>
            <a:pPr>
              <a:defRPr/>
            </a:pPr>
            <a:r>
              <a:rPr lang="en-GB" dirty="0" smtClean="0">
                <a:solidFill>
                  <a:srgbClr val="FF0000"/>
                </a:solidFill>
              </a:rPr>
              <a:t>Concretely</a:t>
            </a:r>
          </a:p>
          <a:p>
            <a:pPr marL="0" indent="0">
              <a:buFontTx/>
              <a:buNone/>
              <a:defRPr/>
            </a:pPr>
            <a:r>
              <a:rPr lang="en-GB" b="0" dirty="0" smtClean="0"/>
              <a:t>European payment instruments for both cross-border and domestic payments in euro: credit transfers, direct debit and cards. This also means the end of domestic legacy payment instruments.</a:t>
            </a:r>
          </a:p>
          <a:p>
            <a:pPr>
              <a:defRPr/>
            </a:pPr>
            <a:endParaRPr lang="nl-NL" b="0" dirty="0" smtClean="0"/>
          </a:p>
        </p:txBody>
      </p:sp>
      <p:sp>
        <p:nvSpPr>
          <p:cNvPr id="8195" name="Rectangle 2"/>
          <p:cNvSpPr>
            <a:spLocks noGrp="1"/>
          </p:cNvSpPr>
          <p:nvPr>
            <p:ph type="title"/>
          </p:nvPr>
        </p:nvSpPr>
        <p:spPr/>
        <p:txBody>
          <a:bodyPr>
            <a:normAutofit/>
          </a:bodyPr>
          <a:lstStyle/>
          <a:p>
            <a:r>
              <a:rPr lang="nl-NL" altLang="nl-NL" sz="3600" dirty="0" smtClean="0"/>
              <a:t>SEPA, </a:t>
            </a:r>
            <a:r>
              <a:rPr lang="nl-NL" altLang="nl-NL" sz="3600" dirty="0" err="1" smtClean="0"/>
              <a:t>what</a:t>
            </a:r>
            <a:r>
              <a:rPr lang="nl-NL" altLang="nl-NL" sz="3600" dirty="0" smtClean="0"/>
              <a:t> is </a:t>
            </a:r>
            <a:r>
              <a:rPr lang="nl-NL" altLang="nl-NL" sz="3600" dirty="0" err="1" smtClean="0"/>
              <a:t>it</a:t>
            </a:r>
            <a:r>
              <a:rPr lang="nl-NL" altLang="nl-NL" sz="3600" dirty="0" smtClean="0"/>
              <a:t>?</a:t>
            </a:r>
          </a:p>
        </p:txBody>
      </p:sp>
    </p:spTree>
    <p:extLst>
      <p:ext uri="{BB962C8B-B14F-4D97-AF65-F5344CB8AC3E}">
        <p14:creationId xmlns:p14="http://schemas.microsoft.com/office/powerpoint/2010/main" xmlns="" val="25557769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GB" altLang="nl-NL" sz="3600" dirty="0" smtClean="0"/>
              <a:t>Long term benefits of SEPA</a:t>
            </a:r>
          </a:p>
        </p:txBody>
      </p:sp>
      <p:sp>
        <p:nvSpPr>
          <p:cNvPr id="11267" name="Rectangle 3"/>
          <p:cNvSpPr>
            <a:spLocks noGrp="1" noChangeArrowheads="1"/>
          </p:cNvSpPr>
          <p:nvPr>
            <p:ph sz="half" idx="1"/>
          </p:nvPr>
        </p:nvSpPr>
        <p:spPr>
          <a:xfrm>
            <a:off x="457200" y="1186962"/>
            <a:ext cx="4402138" cy="4939201"/>
          </a:xfrm>
        </p:spPr>
        <p:txBody>
          <a:bodyPr>
            <a:normAutofit/>
          </a:bodyPr>
          <a:lstStyle/>
          <a:p>
            <a:pPr marL="342900" indent="-342900">
              <a:lnSpc>
                <a:spcPct val="100000"/>
              </a:lnSpc>
              <a:buFont typeface="Arial" panose="020B0604020202020204" pitchFamily="34" charset="0"/>
              <a:buChar char="•"/>
            </a:pPr>
            <a:r>
              <a:rPr lang="en-GB" altLang="nl-NL" sz="2400" b="0" dirty="0" smtClean="0"/>
              <a:t>Efficiency and competition lead to cost optimisation and benefits for society as a whole</a:t>
            </a:r>
          </a:p>
          <a:p>
            <a:pPr marL="342900" indent="-342900">
              <a:lnSpc>
                <a:spcPct val="100000"/>
              </a:lnSpc>
              <a:buFont typeface="Arial" panose="020B0604020202020204" pitchFamily="34" charset="0"/>
              <a:buChar char="•"/>
            </a:pPr>
            <a:r>
              <a:rPr lang="en-GB" altLang="nl-NL" sz="2400" b="0" dirty="0" smtClean="0"/>
              <a:t>Reduction of fees for average user of payment services in Europe</a:t>
            </a:r>
          </a:p>
          <a:p>
            <a:pPr marL="342900" indent="-342900">
              <a:lnSpc>
                <a:spcPct val="100000"/>
              </a:lnSpc>
              <a:buFont typeface="Arial" panose="020B0604020202020204" pitchFamily="34" charset="0"/>
              <a:buChar char="•"/>
            </a:pPr>
            <a:r>
              <a:rPr lang="en-GB" altLang="nl-NL" sz="2400" b="0" dirty="0" smtClean="0"/>
              <a:t>Increased ease of use</a:t>
            </a:r>
          </a:p>
          <a:p>
            <a:pPr marL="342900" indent="-342900">
              <a:lnSpc>
                <a:spcPct val="100000"/>
              </a:lnSpc>
              <a:buFont typeface="Arial" panose="020B0604020202020204" pitchFamily="34" charset="0"/>
              <a:buChar char="•"/>
            </a:pPr>
            <a:r>
              <a:rPr lang="en-GB" altLang="nl-NL" sz="2400" b="0" dirty="0" smtClean="0"/>
              <a:t>Fostering innovation at European scale</a:t>
            </a:r>
            <a:endParaRPr lang="nl-NL" altLang="nl-NL" sz="2400" b="0" dirty="0" smtClean="0"/>
          </a:p>
        </p:txBody>
      </p:sp>
      <p:pic>
        <p:nvPicPr>
          <p:cNvPr id="11268" name="Picture 4" descr="Article Illustr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3800" y="1773238"/>
            <a:ext cx="3659188" cy="367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6468" y="569109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8361234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p:cNvSpPr>
          <p:nvPr>
            <p:ph type="title"/>
          </p:nvPr>
        </p:nvSpPr>
        <p:spPr>
          <a:xfrm>
            <a:off x="319877" y="382710"/>
            <a:ext cx="8361575" cy="973480"/>
          </a:xfrm>
        </p:spPr>
        <p:txBody>
          <a:bodyPr>
            <a:normAutofit/>
          </a:bodyPr>
          <a:lstStyle/>
          <a:p>
            <a:r>
              <a:rPr lang="en-GB" altLang="nl-NL" sz="3600" dirty="0" smtClean="0"/>
              <a:t>SEPA, how?</a:t>
            </a:r>
          </a:p>
        </p:txBody>
      </p:sp>
      <p:sp>
        <p:nvSpPr>
          <p:cNvPr id="11" name="Rectangle 6"/>
          <p:cNvSpPr>
            <a:spLocks noGrp="1"/>
          </p:cNvSpPr>
          <p:nvPr>
            <p:ph idx="1"/>
          </p:nvPr>
        </p:nvSpPr>
        <p:spPr>
          <a:xfrm>
            <a:off x="140678" y="1169377"/>
            <a:ext cx="9003322" cy="4707549"/>
          </a:xfrm>
        </p:spPr>
        <p:txBody>
          <a:bodyPr>
            <a:noAutofit/>
          </a:bodyPr>
          <a:lstStyle/>
          <a:p>
            <a:pPr>
              <a:lnSpc>
                <a:spcPct val="110000"/>
              </a:lnSpc>
              <a:defRPr/>
            </a:pPr>
            <a:r>
              <a:rPr lang="en-GB" sz="2400" b="0" dirty="0" smtClean="0"/>
              <a:t>Self-regulation by European banks in the European Payments Council:</a:t>
            </a:r>
          </a:p>
          <a:p>
            <a:pPr lvl="1">
              <a:lnSpc>
                <a:spcPct val="110000"/>
              </a:lnSpc>
              <a:buFont typeface="Arial" panose="020B0604020202020204" pitchFamily="34" charset="0"/>
              <a:buChar char="•"/>
              <a:defRPr/>
            </a:pPr>
            <a:r>
              <a:rPr lang="en-GB" sz="2400" dirty="0" smtClean="0">
                <a:solidFill>
                  <a:srgbClr val="FF0000"/>
                </a:solidFill>
              </a:rPr>
              <a:t>Common technical rules and standards for euro payments in Europe</a:t>
            </a:r>
          </a:p>
          <a:p>
            <a:pPr>
              <a:lnSpc>
                <a:spcPct val="110000"/>
              </a:lnSpc>
              <a:defRPr/>
            </a:pPr>
            <a:r>
              <a:rPr lang="en-GB" sz="2400" b="0" dirty="0" smtClean="0"/>
              <a:t>Harmonisation of relevant European legislation:</a:t>
            </a:r>
          </a:p>
          <a:p>
            <a:pPr marL="342900" lvl="1" indent="-342900">
              <a:lnSpc>
                <a:spcPct val="110000"/>
              </a:lnSpc>
              <a:buFont typeface="Arial" panose="020B0604020202020204" pitchFamily="34" charset="0"/>
              <a:buChar char="•"/>
              <a:defRPr/>
            </a:pPr>
            <a:r>
              <a:rPr lang="en-GB" sz="2400" dirty="0" smtClean="0">
                <a:solidFill>
                  <a:srgbClr val="FF0000"/>
                </a:solidFill>
              </a:rPr>
              <a:t>Payment Services Directive for euro and non-euro payments</a:t>
            </a:r>
          </a:p>
          <a:p>
            <a:pPr marL="342900" lvl="1" indent="-342900">
              <a:lnSpc>
                <a:spcPct val="110000"/>
              </a:lnSpc>
              <a:buFont typeface="Arial" panose="020B0604020202020204" pitchFamily="34" charset="0"/>
              <a:buChar char="•"/>
              <a:defRPr/>
            </a:pPr>
            <a:r>
              <a:rPr lang="en-GB" sz="2400" dirty="0" smtClean="0">
                <a:solidFill>
                  <a:srgbClr val="FF0000"/>
                </a:solidFill>
              </a:rPr>
              <a:t>End date(s) for national legacy payment instruments</a:t>
            </a:r>
          </a:p>
          <a:p>
            <a:pPr>
              <a:lnSpc>
                <a:spcPct val="110000"/>
              </a:lnSpc>
              <a:defRPr/>
            </a:pPr>
            <a:r>
              <a:rPr lang="en-GB" sz="2400" b="0" dirty="0" smtClean="0"/>
              <a:t>As a result:</a:t>
            </a:r>
            <a:r>
              <a:rPr lang="en-GB" sz="2400" dirty="0" smtClean="0"/>
              <a:t> </a:t>
            </a:r>
            <a:r>
              <a:rPr lang="en-GB" sz="2400" b="0" dirty="0" smtClean="0">
                <a:solidFill>
                  <a:srgbClr val="FF0000"/>
                </a:solidFill>
              </a:rPr>
              <a:t>SEPA Regulations EU 260/2012 and 248/2014</a:t>
            </a:r>
          </a:p>
        </p:txBody>
      </p:sp>
      <p:pic>
        <p:nvPicPr>
          <p:cNvPr id="4"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0201" y="5456146"/>
            <a:ext cx="13112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412938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tie">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DNB Huisstijl Lichte Achtergrond 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e_v1.0.5.potx" id="{B270FB89-5B9F-428A-BCB9-6C207FB2C8FE}" vid="{AFFF9D4B-64E8-4DB5-B4AD-056B69DF52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NB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NB powerpoin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Presentatie</Template>
  <TotalTime>1143</TotalTime>
  <Words>1393</Words>
  <Application>Microsoft Office PowerPoint</Application>
  <PresentationFormat>On-screen Show (4:3)</PresentationFormat>
  <Paragraphs>258</Paragraphs>
  <Slides>26</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Presentatie</vt:lpstr>
      <vt:lpstr>DNB Huisstijl Lichte Achtergrond 4x3</vt:lpstr>
      <vt:lpstr>Photo Editor Photo</vt:lpstr>
      <vt:lpstr>New Developments on SEPA Implementation</vt:lpstr>
      <vt:lpstr>Rembrandt: De Staalmeesters 1662</vt:lpstr>
      <vt:lpstr>Agenda</vt:lpstr>
      <vt:lpstr>What is SEPA?</vt:lpstr>
      <vt:lpstr>Goal of SEPA: an integrated euro payments market</vt:lpstr>
      <vt:lpstr>European Payments Market </vt:lpstr>
      <vt:lpstr>SEPA, what is it?</vt:lpstr>
      <vt:lpstr>Long term benefits of SEPA</vt:lpstr>
      <vt:lpstr>SEPA, how?</vt:lpstr>
      <vt:lpstr>SEPA migration rates (euro area)</vt:lpstr>
      <vt:lpstr>IBAN</vt:lpstr>
      <vt:lpstr>SEPA Credit Transfer EPC interbank standard for credit transfers in euro – introduced in 2008 </vt:lpstr>
      <vt:lpstr>SEPA Direct Debit EPC interbank standard for direct debits in euro – introduced in 2009</vt:lpstr>
      <vt:lpstr>Information flows and choice of channel</vt:lpstr>
      <vt:lpstr>Channels</vt:lpstr>
      <vt:lpstr>File formats will change under SEPA</vt:lpstr>
      <vt:lpstr>National Forum on SEPA Migration (NFS)</vt:lpstr>
      <vt:lpstr>SEPA Migration Monitor</vt:lpstr>
      <vt:lpstr>Migration monitor results (SMEs)</vt:lpstr>
      <vt:lpstr>SEPA Communication Campaign </vt:lpstr>
      <vt:lpstr>Communication Goals</vt:lpstr>
      <vt:lpstr>SEPA Communication</vt:lpstr>
      <vt:lpstr>Slide 23</vt:lpstr>
      <vt:lpstr>SEPA Communication</vt:lpstr>
      <vt:lpstr>Concluding remarks</vt:lpstr>
      <vt:lpstr>Discussion points</vt:lpstr>
    </vt:vector>
  </TitlesOfParts>
  <Company>De Nederlandsche Bank N.V.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dc:title>
  <dc:creator>Looman, mw J.</dc:creator>
  <dc:description>Date 24-08-2014_x000d_
Version 1.0 - build 6_x000d_
build 5: minor changes</dc:description>
  <cp:lastModifiedBy>anitas</cp:lastModifiedBy>
  <cp:revision>129</cp:revision>
  <cp:lastPrinted>2014-09-09T11:46:33Z</cp:lastPrinted>
  <dcterms:created xsi:type="dcterms:W3CDTF">2014-08-25T09:01:08Z</dcterms:created>
  <dcterms:modified xsi:type="dcterms:W3CDTF">2015-05-19T07:52:56Z</dcterms:modified>
</cp:coreProperties>
</file>