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5" r:id="rId5"/>
    <p:sldId id="276" r:id="rId6"/>
    <p:sldId id="273" r:id="rId7"/>
    <p:sldId id="274" r:id="rId8"/>
    <p:sldId id="271" r:id="rId9"/>
    <p:sldId id="272" r:id="rId10"/>
    <p:sldId id="268" r:id="rId11"/>
    <p:sldId id="262" r:id="rId12"/>
  </p:sldIdLst>
  <p:sldSz cx="9144000" cy="6858000" type="screen4x3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B04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40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 userDrawn="1"/>
        </p:nvSpPr>
        <p:spPr>
          <a:xfrm>
            <a:off x="304800" y="857232"/>
            <a:ext cx="8763000" cy="1285884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7B04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yriad Pro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8ECA-6161-445E-B1FB-5DE48D9042BB}" type="datetimeFigureOut">
              <a:rPr lang="mk-MK" smtClean="0"/>
              <a:pPr/>
              <a:t>24.06.2010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AFD7-C06E-430C-96F5-2EDED9CC96C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8ECA-6161-445E-B1FB-5DE48D9042BB}" type="datetimeFigureOut">
              <a:rPr lang="mk-MK" smtClean="0"/>
              <a:pPr/>
              <a:t>24.06.2010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AFD7-C06E-430C-96F5-2EDED9CC96C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8ECA-6161-445E-B1FB-5DE48D9042BB}" type="datetimeFigureOut">
              <a:rPr lang="mk-MK" smtClean="0"/>
              <a:pPr/>
              <a:t>24.06.2010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AFD7-C06E-430C-96F5-2EDED9CC96C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8ECA-6161-445E-B1FB-5DE48D9042BB}" type="datetimeFigureOut">
              <a:rPr lang="mk-MK" smtClean="0"/>
              <a:pPr/>
              <a:t>24.06.2010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AFD7-C06E-430C-96F5-2EDED9CC96C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8ECA-6161-445E-B1FB-5DE48D9042BB}" type="datetimeFigureOut">
              <a:rPr lang="mk-MK" smtClean="0"/>
              <a:pPr/>
              <a:t>24.06.2010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AFD7-C06E-430C-96F5-2EDED9CC96C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8ECA-6161-445E-B1FB-5DE48D9042BB}" type="datetimeFigureOut">
              <a:rPr lang="mk-MK" smtClean="0"/>
              <a:pPr/>
              <a:t>24.06.2010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AFD7-C06E-430C-96F5-2EDED9CC96C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8ECA-6161-445E-B1FB-5DE48D9042BB}" type="datetimeFigureOut">
              <a:rPr lang="mk-MK" smtClean="0"/>
              <a:pPr/>
              <a:t>24.06.2010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AFD7-C06E-430C-96F5-2EDED9CC96C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8ECA-6161-445E-B1FB-5DE48D9042BB}" type="datetimeFigureOut">
              <a:rPr lang="mk-MK" smtClean="0"/>
              <a:pPr/>
              <a:t>24.06.2010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AFD7-C06E-430C-96F5-2EDED9CC96C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8ECA-6161-445E-B1FB-5DE48D9042BB}" type="datetimeFigureOut">
              <a:rPr lang="mk-MK" smtClean="0"/>
              <a:pPr/>
              <a:t>24.06.2010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AFD7-C06E-430C-96F5-2EDED9CC96C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8ECA-6161-445E-B1FB-5DE48D9042BB}" type="datetimeFigureOut">
              <a:rPr lang="mk-MK" smtClean="0"/>
              <a:pPr/>
              <a:t>24.06.2010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AFD7-C06E-430C-96F5-2EDED9CC96CF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C8ECA-6161-445E-B1FB-5DE48D9042BB}" type="datetimeFigureOut">
              <a:rPr lang="mk-MK" smtClean="0"/>
              <a:pPr/>
              <a:t>24.06.2010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AAFD7-C06E-430C-96F5-2EDED9CC96CF}" type="slidenum">
              <a:rPr lang="mk-MK" smtClean="0"/>
              <a:pPr/>
              <a:t>‹#›</a:t>
            </a:fld>
            <a:endParaRPr lang="mk-MK"/>
          </a:p>
        </p:txBody>
      </p:sp>
      <p:pic>
        <p:nvPicPr>
          <p:cNvPr id="7" name="Picture 9" descr="D:\Diplomska na Kire\Prezentacija\bluelght1.tif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 userDrawn="1"/>
        </p:nvSpPr>
        <p:spPr>
          <a:xfrm>
            <a:off x="0" y="71414"/>
            <a:ext cx="9144000" cy="571504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ectangle 12"/>
          <p:cNvSpPr/>
          <p:nvPr userDrawn="1"/>
        </p:nvSpPr>
        <p:spPr>
          <a:xfrm>
            <a:off x="0" y="6500834"/>
            <a:ext cx="9144000" cy="2857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650958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1200" dirty="0" smtClean="0">
                <a:solidFill>
                  <a:srgbClr val="F7B047"/>
                </a:solidFill>
              </a:rPr>
              <a:t>3</a:t>
            </a:r>
            <a:r>
              <a:rPr lang="mk-MK" sz="1200" baseline="30000" dirty="0" smtClean="0">
                <a:solidFill>
                  <a:srgbClr val="F7B047"/>
                </a:solidFill>
              </a:rPr>
              <a:t>та</a:t>
            </a:r>
            <a:r>
              <a:rPr lang="mk-MK" sz="1200" baseline="0" dirty="0" smtClean="0">
                <a:solidFill>
                  <a:srgbClr val="F7B047"/>
                </a:solidFill>
              </a:rPr>
              <a:t> конференција на финасискиот сектор во Македонија за платните системи и системите за порамнување на хартии од вредност </a:t>
            </a:r>
            <a:endParaRPr lang="mk-MK" sz="1200" dirty="0">
              <a:solidFill>
                <a:srgbClr val="F7B047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161488"/>
            <a:ext cx="4500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mk-MK" sz="1600" b="0" dirty="0" smtClean="0">
                <a:solidFill>
                  <a:srgbClr val="F7B047"/>
                </a:solidFill>
              </a:rPr>
              <a:t>НАЦИОНАЛЕН СОВЕТ ЗА ПЛАТНИ СИСТЕМИ</a:t>
            </a:r>
            <a:endParaRPr lang="mk-MK" sz="1600" b="0" dirty="0">
              <a:solidFill>
                <a:srgbClr val="F7B047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4714876" y="161488"/>
            <a:ext cx="4429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mk-MK" sz="1600" b="0" dirty="0" smtClean="0">
                <a:solidFill>
                  <a:srgbClr val="F7B047"/>
                </a:solidFill>
              </a:rPr>
              <a:t>РАБОТНА ГРУПА ЗА ПЛАТЕЖНИ КАРТИЧКИ</a:t>
            </a:r>
            <a:endParaRPr lang="mk-MK" sz="16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D:\Diplomska na Kire\Prezentacija\bluelght1.t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14282" y="6143644"/>
            <a:ext cx="328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2000" dirty="0" smtClean="0"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Охрид, 28.06.2010 година</a:t>
            </a:r>
            <a:endParaRPr lang="mk-MK" sz="2000" dirty="0">
              <a:solidFill>
                <a:srgbClr val="F7B04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3643314"/>
            <a:ext cx="80010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mk-MK" sz="28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</a:t>
            </a:r>
            <a:r>
              <a:rPr lang="mk-MK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конференција на финасискиот сектор во Македонија за платните системи и системите за порамнување на хартии од вредност </a:t>
            </a:r>
            <a:endParaRPr lang="mk-MK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1214422"/>
            <a:ext cx="80010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4000" dirty="0" smtClean="0"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ОСВРТ НА РЕЗУЛТАТИТЕ ОД РАБОТЕЊЕТО НА РАБОТНАТА ГРУПА ЗА ПЛАТЕЖНИ КАРТИЧКИ</a:t>
            </a:r>
            <a:endParaRPr lang="mk-MK" sz="4000" dirty="0">
              <a:solidFill>
                <a:srgbClr val="F7B04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72132" y="6000768"/>
            <a:ext cx="3286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k-MK" sz="2000" dirty="0" smtClean="0"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М-р Киро Чадиковски</a:t>
            </a:r>
          </a:p>
          <a:p>
            <a:pPr algn="ctr"/>
            <a:r>
              <a:rPr lang="mk-MK" sz="2000" dirty="0" smtClean="0"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Координатор</a:t>
            </a:r>
            <a:endParaRPr lang="mk-MK" sz="2000" dirty="0">
              <a:solidFill>
                <a:srgbClr val="F7B04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04800" y="857232"/>
            <a:ext cx="8763000" cy="1285884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mk-MK" sz="3200" dirty="0" smtClean="0"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ea typeface="+mj-ea"/>
                <a:cs typeface="+mj-cs"/>
              </a:rPr>
              <a:t>Прашања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7B04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yriad Pro" pitchFamily="34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>
          <a:xfrm>
            <a:off x="457200" y="1600200"/>
            <a:ext cx="8229600" cy="4343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30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0D6F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?</a:t>
            </a:r>
            <a:endParaRPr kumimoji="0" lang="en-US" sz="30000" b="0" i="0" u="none" strike="noStrike" kern="1200" cap="none" spc="0" normalizeH="0" baseline="0" noProof="0" dirty="0">
              <a:ln>
                <a:noFill/>
              </a:ln>
              <a:solidFill>
                <a:srgbClr val="90D6F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85720" y="2928934"/>
            <a:ext cx="8572560" cy="35394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mk-MK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КИРО ЧАДИКОВСКИ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mk-MK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Дирекција за банкарски картички и тековни сметки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mk-MK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Комерцијална банка АД Скопје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mk-MK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Кеј Димитар Влахов број 4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mk-MK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1000 Скопје</a:t>
            </a:r>
          </a:p>
          <a:p>
            <a:pPr algn="ctr">
              <a:lnSpc>
                <a:spcPts val="1500"/>
              </a:lnSpc>
              <a:spcBef>
                <a:spcPct val="50000"/>
              </a:spcBef>
            </a:pPr>
            <a:r>
              <a:rPr lang="mk-MK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Тел. + 389 2 31 33 999</a:t>
            </a:r>
          </a:p>
          <a:p>
            <a:pPr algn="ctr">
              <a:lnSpc>
                <a:spcPts val="1500"/>
              </a:lnSpc>
              <a:spcBef>
                <a:spcPct val="50000"/>
              </a:spcBef>
            </a:pPr>
            <a:r>
              <a:rPr lang="mk-MK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Факс + 389 2 31 14 232</a:t>
            </a:r>
          </a:p>
          <a:p>
            <a:pPr algn="ctr">
              <a:lnSpc>
                <a:spcPts val="1500"/>
              </a:lnSpc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E-mail: </a:t>
            </a:r>
            <a:r>
              <a:rPr lang="en-US" dirty="0"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kiro.cadikovski@kb.com.mk</a:t>
            </a:r>
          </a:p>
          <a:p>
            <a:pPr algn="ctr">
              <a:lnSpc>
                <a:spcPts val="1500"/>
              </a:lnSpc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http://www.kb.com.mk</a:t>
            </a:r>
            <a:endParaRPr lang="mk-MK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04800" y="857232"/>
            <a:ext cx="8553480" cy="128588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j-ea"/>
                <a:cs typeface="+mj-cs"/>
              </a:rPr>
              <a:t>Ви</a:t>
            </a:r>
            <a:r>
              <a:rPr kumimoji="0" lang="mk-MK" sz="3200" b="0" i="0" u="none" strike="noStrike" kern="1200" cap="none" spc="0" normalizeH="0" noProof="0" dirty="0" smtClean="0">
                <a:ln>
                  <a:noFill/>
                </a:ln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j-ea"/>
                <a:cs typeface="+mj-cs"/>
              </a:rPr>
              <a:t> благодарам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7B04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yriad Pro" pitchFamily="34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2071670" y="1643050"/>
            <a:ext cx="5072098" cy="938211"/>
            <a:chOff x="1194" y="1821"/>
            <a:chExt cx="3378" cy="681"/>
          </a:xfrm>
        </p:grpSpPr>
        <p:pic>
          <p:nvPicPr>
            <p:cNvPr id="6" name="Picture 6" descr="rac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38" y="1821"/>
              <a:ext cx="684" cy="678"/>
            </a:xfrm>
            <a:prstGeom prst="rect">
              <a:avLst/>
            </a:prstGeom>
            <a:noFill/>
          </p:spPr>
        </p:pic>
        <p:pic>
          <p:nvPicPr>
            <p:cNvPr id="7" name="Picture 7" descr="cities_2a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16" y="1824"/>
              <a:ext cx="684" cy="678"/>
            </a:xfrm>
            <a:prstGeom prst="rect">
              <a:avLst/>
            </a:prstGeom>
            <a:noFill/>
          </p:spPr>
        </p:pic>
        <p:pic>
          <p:nvPicPr>
            <p:cNvPr id="8" name="Picture 8" descr="cities_1a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860" y="1824"/>
              <a:ext cx="684" cy="678"/>
            </a:xfrm>
            <a:prstGeom prst="rect">
              <a:avLst/>
            </a:prstGeom>
            <a:noFill/>
          </p:spPr>
        </p:pic>
        <p:pic>
          <p:nvPicPr>
            <p:cNvPr id="9" name="Picture 9" descr="image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88" y="1821"/>
              <a:ext cx="684" cy="678"/>
            </a:xfrm>
            <a:prstGeom prst="rect">
              <a:avLst/>
            </a:prstGeom>
            <a:noFill/>
          </p:spPr>
        </p:pic>
        <p:pic>
          <p:nvPicPr>
            <p:cNvPr id="10" name="Picture 10" descr="image9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194" y="1821"/>
              <a:ext cx="678" cy="67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04800" y="857232"/>
            <a:ext cx="8763000" cy="1285884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mk-MK" sz="3200" dirty="0" smtClean="0"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ea typeface="+mj-ea"/>
                <a:cs typeface="+mj-cs"/>
              </a:rPr>
              <a:t>Содржина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7B04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yriad Pro" pitchFamily="34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2209800"/>
            <a:ext cx="8229600" cy="3657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F7B047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mk-MK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Показатели за обемот на работење со картички во Република Македонија</a:t>
            </a:r>
            <a:endParaRPr kumimoji="0" lang="mk-MK" sz="2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yriad Pro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F7B047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mk-MK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Законска регулатива во Република Македонија и иницијативи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F7B047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mk-MK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n-ea"/>
                <a:cs typeface="+mn-cs"/>
              </a:rPr>
              <a:t>Иницијативи за зголемување</a:t>
            </a:r>
            <a:r>
              <a:rPr kumimoji="0" lang="mk-MK" sz="2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n-ea"/>
                <a:cs typeface="+mn-cs"/>
              </a:rPr>
              <a:t> на обемот на работа со картички</a:t>
            </a:r>
            <a:endParaRPr kumimoji="0" lang="mk-MK" sz="2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yriad Pro" pitchFamily="34" charset="0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Clr>
                <a:srgbClr val="F7B047"/>
              </a:buClr>
              <a:buFont typeface="Arial" pitchFamily="34" charset="0"/>
              <a:buChar char="•"/>
              <a:defRPr/>
            </a:pPr>
            <a:r>
              <a:rPr lang="mk-MK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Заштита од злоупотреби</a:t>
            </a:r>
          </a:p>
          <a:p>
            <a:pPr marL="342900" lvl="0" indent="-342900">
              <a:spcBef>
                <a:spcPct val="20000"/>
              </a:spcBef>
              <a:buClr>
                <a:srgbClr val="F7B047"/>
              </a:buClr>
              <a:buFont typeface="Arial" pitchFamily="34" charset="0"/>
              <a:buChar char="•"/>
              <a:defRPr/>
            </a:pPr>
            <a:r>
              <a:rPr kumimoji="0" lang="mk-MK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n-ea"/>
                <a:cs typeface="+mn-cs"/>
              </a:rPr>
              <a:t>Едукација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04800" y="857232"/>
            <a:ext cx="8763000" cy="1285884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mk-MK" sz="3200" dirty="0" smtClean="0"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ea typeface="+mj-ea"/>
                <a:cs typeface="+mj-cs"/>
              </a:rPr>
              <a:t>Показатели за обемот на работење со картички во</a:t>
            </a:r>
            <a:r>
              <a:rPr kumimoji="0" lang="mk-M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j-ea"/>
                <a:cs typeface="+mj-cs"/>
              </a:rPr>
              <a:t> </a:t>
            </a:r>
            <a:r>
              <a:rPr kumimoji="0" lang="mk-MK" sz="3200" b="0" i="0" u="none" strike="noStrike" kern="1200" cap="none" spc="0" normalizeH="0" noProof="0" dirty="0" smtClean="0">
                <a:ln>
                  <a:noFill/>
                </a:ln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j-ea"/>
                <a:cs typeface="+mj-cs"/>
              </a:rPr>
              <a:t>Република Македонија (1)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7B04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yriad Pro" pitchFamily="34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8596" y="6115464"/>
            <a:ext cx="8501122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80000"/>
              </a:lnSpc>
              <a:spcBef>
                <a:spcPct val="20000"/>
              </a:spcBef>
              <a:buClr>
                <a:schemeClr val="bg1">
                  <a:lumMod val="65000"/>
                </a:schemeClr>
              </a:buClr>
              <a:defRPr/>
            </a:pPr>
            <a:r>
              <a:rPr lang="mk-M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Извор: Народна Банка на Република Македонија</a:t>
            </a:r>
          </a:p>
        </p:txBody>
      </p:sp>
      <p:graphicFrame>
        <p:nvGraphicFramePr>
          <p:cNvPr id="5" name="Content Placeholder 7"/>
          <p:cNvGraphicFramePr>
            <a:graphicFrameLocks/>
          </p:cNvGraphicFramePr>
          <p:nvPr/>
        </p:nvGraphicFramePr>
        <p:xfrm>
          <a:off x="357158" y="2214554"/>
          <a:ext cx="8358251" cy="3084022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545395"/>
                <a:gridCol w="1135476"/>
                <a:gridCol w="1135476"/>
                <a:gridCol w="1135476"/>
                <a:gridCol w="1135476"/>
                <a:gridCol w="1135476"/>
                <a:gridCol w="1135476"/>
              </a:tblGrid>
              <a:tr h="77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mk-MK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yriad Pro" pitchFamily="34" charset="0"/>
                        <a:cs typeface="Times New Roman" pitchFamily="18" charset="0"/>
                      </a:endParaRPr>
                    </a:p>
                  </a:txBody>
                  <a:tcPr marL="72235" marR="72235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2005 </a:t>
                      </a:r>
                    </a:p>
                  </a:txBody>
                  <a:tcPr marL="72235" marR="72235" marT="0" marB="0" anchor="b" horzOverflow="overflow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2006 </a:t>
                      </a:r>
                    </a:p>
                  </a:txBody>
                  <a:tcPr marL="72235" marR="72235" marT="0" marB="0" anchor="b" horzOverflow="overflow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2007 </a:t>
                      </a:r>
                    </a:p>
                  </a:txBody>
                  <a:tcPr marL="72235" marR="72235" marT="0" marB="0" anchor="b" horzOverflow="overflow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2008 </a:t>
                      </a:r>
                    </a:p>
                  </a:txBody>
                  <a:tcPr marL="72235" marR="72235" marT="0" marB="0" anchor="b" horzOverflow="overflow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2009 </a:t>
                      </a:r>
                    </a:p>
                  </a:txBody>
                  <a:tcPr marL="72235" marR="72235" marT="0" marB="0" anchor="b" horzOverflow="overflow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05.2010</a:t>
                      </a:r>
                    </a:p>
                  </a:txBody>
                  <a:tcPr marL="72235" marR="72235" marT="0" marB="0" anchor="b" horzOverflow="overflow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</a:tr>
              <a:tr h="38792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Вкупен број на картички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yriad Pro" pitchFamily="34" charset="0"/>
                        <a:cs typeface="Times New Roman" pitchFamily="18" charset="0"/>
                      </a:endParaRPr>
                    </a:p>
                  </a:txBody>
                  <a:tcPr marL="72235" marR="72235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178.223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419.168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716.611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1.047.498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1.289.317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1.346.042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</a:tr>
              <a:tr h="38792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Број на трговци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yriad Pro" pitchFamily="34" charset="0"/>
                        <a:cs typeface="Times New Roman" pitchFamily="18" charset="0"/>
                      </a:endParaRPr>
                    </a:p>
                  </a:txBody>
                  <a:tcPr marL="72235" marR="72235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4.715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7.196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14.243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22.152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22.724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22.395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</a:tr>
              <a:tr h="38792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Број на ПОС терминали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yriad Pro" pitchFamily="34" charset="0"/>
                        <a:cs typeface="Times New Roman" pitchFamily="18" charset="0"/>
                      </a:endParaRPr>
                    </a:p>
                  </a:txBody>
                  <a:tcPr marL="72235" marR="72235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2.153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5.554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14.056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21.465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24.538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23.806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</a:tr>
              <a:tr h="38792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Број на банкомати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yriad Pro" pitchFamily="34" charset="0"/>
                        <a:cs typeface="Times New Roman" pitchFamily="18" charset="0"/>
                      </a:endParaRPr>
                    </a:p>
                  </a:txBody>
                  <a:tcPr marL="72235" marR="72235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157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297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529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761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832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849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04800" y="857232"/>
            <a:ext cx="8763000" cy="1285884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mk-MK" sz="3200" dirty="0" smtClean="0"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ea typeface="+mj-ea"/>
                <a:cs typeface="+mj-cs"/>
              </a:rPr>
              <a:t>Показатели за обемот на работење со картички во</a:t>
            </a:r>
            <a:r>
              <a:rPr kumimoji="0" lang="mk-M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j-ea"/>
                <a:cs typeface="+mj-cs"/>
              </a:rPr>
              <a:t> </a:t>
            </a:r>
            <a:r>
              <a:rPr kumimoji="0" lang="mk-MK" sz="3200" b="0" i="0" u="none" strike="noStrike" kern="1200" cap="none" spc="0" normalizeH="0" noProof="0" dirty="0" smtClean="0">
                <a:ln>
                  <a:noFill/>
                </a:ln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j-ea"/>
                <a:cs typeface="+mj-cs"/>
              </a:rPr>
              <a:t>Република Македонија (2)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7B04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yriad Pro" pitchFamily="34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8596" y="6115464"/>
            <a:ext cx="8501122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80000"/>
              </a:lnSpc>
              <a:spcBef>
                <a:spcPct val="20000"/>
              </a:spcBef>
              <a:buClr>
                <a:schemeClr val="bg1">
                  <a:lumMod val="65000"/>
                </a:schemeClr>
              </a:buClr>
              <a:defRPr/>
            </a:pPr>
            <a:r>
              <a:rPr lang="mk-M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Извор: Народна Банка на Република Македонија</a:t>
            </a:r>
          </a:p>
        </p:txBody>
      </p:sp>
      <p:graphicFrame>
        <p:nvGraphicFramePr>
          <p:cNvPr id="5" name="Content Placeholder 7"/>
          <p:cNvGraphicFramePr>
            <a:graphicFrameLocks/>
          </p:cNvGraphicFramePr>
          <p:nvPr/>
        </p:nvGraphicFramePr>
        <p:xfrm>
          <a:off x="357158" y="2214554"/>
          <a:ext cx="8358251" cy="301613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545395"/>
                <a:gridCol w="1135476"/>
                <a:gridCol w="1135476"/>
                <a:gridCol w="1135476"/>
                <a:gridCol w="1135476"/>
                <a:gridCol w="1135476"/>
                <a:gridCol w="1135476"/>
              </a:tblGrid>
              <a:tr h="77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mk-MK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yriad Pro" pitchFamily="34" charset="0"/>
                        <a:cs typeface="Times New Roman" pitchFamily="18" charset="0"/>
                      </a:endParaRPr>
                    </a:p>
                  </a:txBody>
                  <a:tcPr marL="72235" marR="72235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2005 </a:t>
                      </a:r>
                    </a:p>
                  </a:txBody>
                  <a:tcPr marL="72235" marR="72235" marT="0" marB="0" anchor="b" horzOverflow="overflow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2006 </a:t>
                      </a:r>
                    </a:p>
                  </a:txBody>
                  <a:tcPr marL="72235" marR="72235" marT="0" marB="0" anchor="b" horzOverflow="overflow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2007 </a:t>
                      </a:r>
                    </a:p>
                  </a:txBody>
                  <a:tcPr marL="72235" marR="72235" marT="0" marB="0" anchor="b" horzOverflow="overflow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2008 </a:t>
                      </a:r>
                    </a:p>
                  </a:txBody>
                  <a:tcPr marL="72235" marR="72235" marT="0" marB="0" anchor="b" horzOverflow="overflow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2009 </a:t>
                      </a:r>
                    </a:p>
                  </a:txBody>
                  <a:tcPr marL="72235" marR="72235" marT="0" marB="0" anchor="b" horzOverflow="overflow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05.2010</a:t>
                      </a:r>
                    </a:p>
                  </a:txBody>
                  <a:tcPr marL="72235" marR="72235" marT="0" marB="0" anchor="b" horzOverflow="overflow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</a:tr>
              <a:tr h="38792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Број на трансакции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yriad Pro" pitchFamily="34" charset="0"/>
                        <a:cs typeface="Times New Roman" pitchFamily="18" charset="0"/>
                      </a:endParaRPr>
                    </a:p>
                  </a:txBody>
                  <a:tcPr marL="72235" marR="72235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3.223.350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4.794.195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14.179.362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28.330.992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29.226.803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12.195.021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</a:tr>
              <a:tr h="38792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Вредност на трансакци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‘000</a:t>
                      </a:r>
                    </a:p>
                  </a:txBody>
                  <a:tcPr marL="72235" marR="72235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13.034.056</a:t>
                      </a:r>
                      <a:endParaRPr lang="mk-MK" sz="15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20.920.442</a:t>
                      </a:r>
                      <a:endParaRPr lang="mk-MK" sz="15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57.499.337</a:t>
                      </a:r>
                      <a:endParaRPr lang="mk-MK" sz="15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106.926.415</a:t>
                      </a:r>
                      <a:endParaRPr lang="mk-MK" sz="15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103.339.105</a:t>
                      </a:r>
                      <a:endParaRPr lang="mk-MK" sz="15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41.489.749</a:t>
                      </a:r>
                      <a:endParaRPr lang="mk-MK" sz="1500" b="0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</a:tr>
              <a:tr h="38792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Учество во % на трансакции во трговија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yriad Pro" pitchFamily="34" charset="0"/>
                        <a:cs typeface="Times New Roman" pitchFamily="18" charset="0"/>
                      </a:endParaRPr>
                    </a:p>
                  </a:txBody>
                  <a:tcPr marL="72235" marR="72235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21,79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18,96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15,97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18,84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19,33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17,13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04800" y="857232"/>
            <a:ext cx="8763000" cy="1285884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mk-MK" sz="3200" dirty="0" smtClean="0"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ea typeface="+mj-ea"/>
                <a:cs typeface="+mj-cs"/>
              </a:rPr>
              <a:t>Показатели за обемот на работење со картички во</a:t>
            </a:r>
            <a:r>
              <a:rPr kumimoji="0" lang="mk-M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j-ea"/>
                <a:cs typeface="+mj-cs"/>
              </a:rPr>
              <a:t> </a:t>
            </a:r>
            <a:r>
              <a:rPr kumimoji="0" lang="mk-MK" sz="3200" b="0" i="0" u="none" strike="noStrike" kern="1200" cap="none" spc="0" normalizeH="0" noProof="0" dirty="0" smtClean="0">
                <a:ln>
                  <a:noFill/>
                </a:ln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j-ea"/>
                <a:cs typeface="+mj-cs"/>
              </a:rPr>
              <a:t>Република Македонија (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j-ea"/>
                <a:cs typeface="+mj-cs"/>
              </a:rPr>
              <a:t>3</a:t>
            </a:r>
            <a:r>
              <a:rPr kumimoji="0" lang="mk-MK" sz="3200" b="0" i="0" u="none" strike="noStrike" kern="1200" cap="none" spc="0" normalizeH="0" noProof="0" dirty="0" smtClean="0">
                <a:ln>
                  <a:noFill/>
                </a:ln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j-ea"/>
                <a:cs typeface="+mj-cs"/>
              </a:rPr>
              <a:t>)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7B04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yriad Pro" pitchFamily="34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8596" y="6115464"/>
            <a:ext cx="8501122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80000"/>
              </a:lnSpc>
              <a:spcBef>
                <a:spcPct val="20000"/>
              </a:spcBef>
              <a:buClr>
                <a:schemeClr val="bg1">
                  <a:lumMod val="65000"/>
                </a:schemeClr>
              </a:buClr>
              <a:defRPr/>
            </a:pPr>
            <a:r>
              <a:rPr lang="mk-MK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Извор: Народна Банка на Република Македонија</a:t>
            </a:r>
          </a:p>
        </p:txBody>
      </p:sp>
      <p:graphicFrame>
        <p:nvGraphicFramePr>
          <p:cNvPr id="6" name="Content Placeholder 7"/>
          <p:cNvGraphicFramePr>
            <a:graphicFrameLocks/>
          </p:cNvGraphicFramePr>
          <p:nvPr/>
        </p:nvGraphicFramePr>
        <p:xfrm>
          <a:off x="357158" y="2214554"/>
          <a:ext cx="8358251" cy="333617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545395"/>
                <a:gridCol w="1135476"/>
                <a:gridCol w="1135476"/>
                <a:gridCol w="1135476"/>
                <a:gridCol w="1135476"/>
                <a:gridCol w="1135476"/>
                <a:gridCol w="1135476"/>
              </a:tblGrid>
              <a:tr h="7758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mk-MK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yriad Pro" pitchFamily="34" charset="0"/>
                        <a:cs typeface="Times New Roman" pitchFamily="18" charset="0"/>
                      </a:endParaRPr>
                    </a:p>
                  </a:txBody>
                  <a:tcPr marL="72235" marR="72235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2005 </a:t>
                      </a:r>
                    </a:p>
                  </a:txBody>
                  <a:tcPr marL="72235" marR="72235" marT="0" marB="0" anchor="b" horzOverflow="overflow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2006 </a:t>
                      </a:r>
                    </a:p>
                  </a:txBody>
                  <a:tcPr marL="72235" marR="72235" marT="0" marB="0" anchor="b" horzOverflow="overflow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2007 </a:t>
                      </a:r>
                    </a:p>
                  </a:txBody>
                  <a:tcPr marL="72235" marR="72235" marT="0" marB="0" anchor="b" horzOverflow="overflow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2008 </a:t>
                      </a:r>
                    </a:p>
                  </a:txBody>
                  <a:tcPr marL="72235" marR="72235" marT="0" marB="0" anchor="b" horzOverflow="overflow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2009 </a:t>
                      </a:r>
                    </a:p>
                  </a:txBody>
                  <a:tcPr marL="72235" marR="72235" marT="0" marB="0" anchor="b" horzOverflow="overflow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05.2010</a:t>
                      </a:r>
                    </a:p>
                  </a:txBody>
                  <a:tcPr marL="72235" marR="72235" marT="0" marB="0" anchor="b" horzOverflow="overflow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</a:tr>
              <a:tr h="38792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Картички по жител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yriad Pro" pitchFamily="34" charset="0"/>
                        <a:cs typeface="Times New Roman" pitchFamily="18" charset="0"/>
                      </a:endParaRPr>
                    </a:p>
                  </a:txBody>
                  <a:tcPr marL="72235" marR="72235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0,09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0,21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0,36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0,52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0,64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>
                          <a:solidFill>
                            <a:schemeClr val="bg1"/>
                          </a:solidFill>
                          <a:latin typeface="Arial"/>
                        </a:rPr>
                        <a:t>0,67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</a:tr>
              <a:tr h="38792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Број на трансакции по картичка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yriad Pro" pitchFamily="34" charset="0"/>
                        <a:cs typeface="Times New Roman" pitchFamily="18" charset="0"/>
                      </a:endParaRPr>
                    </a:p>
                  </a:txBody>
                  <a:tcPr marL="72235" marR="72235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17,70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9,79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17,84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26,00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21,06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21,45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</a:tr>
              <a:tr h="38792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yriad Pro" pitchFamily="34" charset="0"/>
                          <a:cs typeface="Times New Roman" pitchFamily="18" charset="0"/>
                        </a:rPr>
                        <a:t>Просечна вредност на трансакција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yriad Pro" pitchFamily="34" charset="0"/>
                        <a:cs typeface="Times New Roman" pitchFamily="18" charset="0"/>
                      </a:endParaRPr>
                    </a:p>
                  </a:txBody>
                  <a:tcPr marL="72235" marR="72235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4.043,64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4.363,70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4.055,14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3.774,19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3.535,76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k-MK" sz="1500" b="0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3.402,19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3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04800" y="857232"/>
            <a:ext cx="8763000" cy="1285884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j-ea"/>
                <a:cs typeface="+mj-cs"/>
              </a:rPr>
              <a:t>Законска регулатива во </a:t>
            </a:r>
            <a:r>
              <a:rPr kumimoji="0" lang="mk-MK" sz="3200" b="0" i="0" u="none" strike="noStrike" kern="1200" cap="none" spc="0" normalizeH="0" noProof="0" dirty="0" smtClean="0">
                <a:ln>
                  <a:noFill/>
                </a:ln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j-ea"/>
                <a:cs typeface="+mj-cs"/>
              </a:rPr>
              <a:t>Република Македонија и иницијативи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7B04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yriad Pro" pitchFamily="34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2209800"/>
            <a:ext cx="8229600" cy="3657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F7B047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mk-MK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Моментална состојба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F7B047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mk-MK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n-ea"/>
                <a:cs typeface="+mn-cs"/>
              </a:rPr>
              <a:t>Иницијативи и</a:t>
            </a:r>
            <a:r>
              <a:rPr kumimoji="0" lang="mk-MK" sz="2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n-ea"/>
                <a:cs typeface="+mn-cs"/>
              </a:rPr>
              <a:t> предлози на работната група</a:t>
            </a:r>
          </a:p>
          <a:p>
            <a:pPr marL="800100" lvl="1" indent="-342900">
              <a:spcBef>
                <a:spcPct val="20000"/>
              </a:spcBef>
              <a:buClr>
                <a:srgbClr val="F7B047"/>
              </a:buClr>
              <a:buFont typeface="Arial" pitchFamily="34" charset="0"/>
              <a:buChar char="•"/>
              <a:defRPr/>
            </a:pPr>
            <a:r>
              <a:rPr lang="mk-MK" sz="2600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Препорака 97/489</a:t>
            </a:r>
          </a:p>
          <a:p>
            <a:pPr marL="800100" lvl="1" indent="-342900">
              <a:spcBef>
                <a:spcPct val="20000"/>
              </a:spcBef>
              <a:buClr>
                <a:srgbClr val="F7B047"/>
              </a:buClr>
              <a:buFont typeface="Arial" pitchFamily="34" charset="0"/>
              <a:buChar char="•"/>
              <a:defRPr/>
            </a:pPr>
            <a:r>
              <a:rPr kumimoji="0" lang="mk-MK" sz="2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n-ea"/>
                <a:cs typeface="+mn-cs"/>
              </a:rPr>
              <a:t>Препорака 88/590</a:t>
            </a:r>
          </a:p>
          <a:p>
            <a:pPr marL="800100" lvl="1" indent="-342900">
              <a:spcBef>
                <a:spcPct val="20000"/>
              </a:spcBef>
              <a:buClr>
                <a:srgbClr val="F7B047"/>
              </a:buClr>
              <a:buFont typeface="Arial" pitchFamily="34" charset="0"/>
              <a:buChar char="•"/>
              <a:defRPr/>
            </a:pP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n-ea"/>
                <a:cs typeface="+mn-cs"/>
              </a:rPr>
              <a:t>SEPA </a:t>
            </a:r>
            <a: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Cards Framework</a:t>
            </a:r>
            <a:endParaRPr lang="mk-MK" sz="2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F7B047"/>
              </a:buClr>
              <a:buFont typeface="Arial" pitchFamily="34" charset="0"/>
              <a:buChar char="•"/>
              <a:defRPr/>
            </a:pPr>
            <a:r>
              <a:rPr lang="mk-MK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Поимник на термини за работење со платежни картички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04800" y="857232"/>
            <a:ext cx="8763000" cy="1285884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mk-MK" sz="3200" dirty="0" smtClean="0"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ea typeface="+mj-ea"/>
                <a:cs typeface="+mj-cs"/>
              </a:rPr>
              <a:t>Иницијативи за зголемување на обемот на работење со картички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7B04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yriad Pro" pitchFamily="34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2209800"/>
            <a:ext cx="8258204" cy="3657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F7B047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mk-MK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Државата е најголем трговец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F7B047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mk-MK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Државата е најголем потрошувач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F7B047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mk-MK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Зголемена употребна вредност на картичките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mk-MK" sz="26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yriad Pro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04800" y="857232"/>
            <a:ext cx="8763000" cy="1285884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j-ea"/>
                <a:cs typeface="+mj-cs"/>
              </a:rPr>
              <a:t>Заштита од злоупотреби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7B04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yriad Pro" pitchFamily="34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2209800"/>
            <a:ext cx="8229600" cy="3657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F7B047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mk-MK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Измени и дополнувања на Кривичниот Закон на Република Македонија со ново кривично дело – Изработка и употреба на лажна платежна картичка (Септември 2009)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F7B047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mk-MK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n-ea"/>
                <a:cs typeface="+mn-cs"/>
              </a:rPr>
              <a:t>Форум</a:t>
            </a:r>
            <a:r>
              <a:rPr kumimoji="0" lang="mk-MK" sz="2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n-ea"/>
                <a:cs typeface="+mn-cs"/>
              </a:rPr>
              <a:t> за заштита од злоупотреби (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" pitchFamily="34" charset="0"/>
                <a:ea typeface="+mn-ea"/>
                <a:cs typeface="+mn-cs"/>
              </a:rPr>
              <a:t>Fraud Forum)</a:t>
            </a:r>
            <a:endParaRPr kumimoji="0" lang="mk-MK" sz="2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yriad Pro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04800" y="857232"/>
            <a:ext cx="8763000" cy="1285884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mk-MK" sz="3200" dirty="0" smtClean="0">
                <a:solidFill>
                  <a:srgbClr val="F7B0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  <a:ea typeface="+mj-ea"/>
                <a:cs typeface="+mj-cs"/>
              </a:rPr>
              <a:t>Едукација на сите учесници и корисници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7B04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yriad Pro" pitchFamily="34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2209800"/>
            <a:ext cx="8229600" cy="3657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F7B047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mk-MK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Навики и менталитет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F7B047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mk-MK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Едукација на сите нивоа (корисници на картички, трговци, вработени во банките, вработените во јавна администрација)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rgbClr val="F7B047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mk-MK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Кампањи за помасовна употреба со посебен осврт на употребата во трговската мрежа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mk-MK" sz="2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yriad Pro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422</Words>
  <Application>Microsoft Office PowerPoint</Application>
  <PresentationFormat>On-screen Show (4:3)</PresentationFormat>
  <Paragraphs>145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Work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Kiro Cadikovski</dc:creator>
  <cp:lastModifiedBy>kircad01</cp:lastModifiedBy>
  <cp:revision>26</cp:revision>
  <dcterms:created xsi:type="dcterms:W3CDTF">2010-06-23T20:11:28Z</dcterms:created>
  <dcterms:modified xsi:type="dcterms:W3CDTF">2010-06-24T07:12:26Z</dcterms:modified>
</cp:coreProperties>
</file>