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harts/chart6.xml" ContentType="application/vnd.openxmlformats-officedocument.drawingml.char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3" r:id="rId8"/>
    <p:sldId id="266" r:id="rId9"/>
    <p:sldId id="262" r:id="rId10"/>
    <p:sldId id="265" r:id="rId11"/>
    <p:sldId id="267" r:id="rId12"/>
    <p:sldId id="268" r:id="rId13"/>
    <p:sldId id="310" r:id="rId14"/>
    <p:sldId id="311" r:id="rId15"/>
    <p:sldId id="312" r:id="rId16"/>
    <p:sldId id="313" r:id="rId17"/>
    <p:sldId id="314" r:id="rId18"/>
    <p:sldId id="274" r:id="rId19"/>
    <p:sldId id="275" r:id="rId20"/>
    <p:sldId id="277" r:id="rId21"/>
    <p:sldId id="264" r:id="rId22"/>
    <p:sldId id="269" r:id="rId23"/>
    <p:sldId id="270" r:id="rId24"/>
    <p:sldId id="271" r:id="rId25"/>
    <p:sldId id="272" r:id="rId26"/>
    <p:sldId id="273" r:id="rId27"/>
    <p:sldId id="279" r:id="rId28"/>
    <p:sldId id="282" r:id="rId29"/>
    <p:sldId id="280" r:id="rId30"/>
    <p:sldId id="285" r:id="rId31"/>
    <p:sldId id="286" r:id="rId32"/>
    <p:sldId id="287" r:id="rId33"/>
    <p:sldId id="288" r:id="rId34"/>
    <p:sldId id="284" r:id="rId35"/>
    <p:sldId id="290" r:id="rId36"/>
    <p:sldId id="291" r:id="rId37"/>
    <p:sldId id="292" r:id="rId38"/>
    <p:sldId id="293" r:id="rId39"/>
    <p:sldId id="294" r:id="rId40"/>
    <p:sldId id="295" r:id="rId41"/>
    <p:sldId id="307" r:id="rId42"/>
    <p:sldId id="308" r:id="rId43"/>
    <p:sldId id="309" r:id="rId44"/>
    <p:sldId id="315"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9999"/>
    <a:srgbClr val="0B042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05" autoAdjust="0"/>
    <p:restoredTop sz="97133" autoAdjust="0"/>
  </p:normalViewPr>
  <p:slideViewPr>
    <p:cSldViewPr>
      <p:cViewPr>
        <p:scale>
          <a:sx n="71" d="100"/>
          <a:sy n="71" d="100"/>
        </p:scale>
        <p:origin x="-492"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ASYS-FS\Biznis\Prezentacii\nbrm%20izvestaj_grafici.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SYS-FS\Biznis\Prezentacii\nbrm%20izvestaj_grafici.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ASYS-FS\Biznis\Prezentacii\nbrm%20izvestaj_grafici.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ASYS-FS\Biznis\Prezentacii\nbrm%20izvestaj_grafici.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ASYS-FS\Biznis\Prezentacii\nbrm%20izvestaj_grafici.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ASYS-FS\Biznis\Prezentacii\nbrm%20izvestaj_grafici.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mk-MK"/>
  <c:chart>
    <c:title>
      <c:tx>
        <c:rich>
          <a:bodyPr/>
          <a:lstStyle/>
          <a:p>
            <a:pPr>
              <a:defRPr lang="en-US" b="1"/>
            </a:pPr>
            <a:r>
              <a:rPr lang="mk-MK" sz="1200" b="1" i="0" u="none" strike="noStrike" baseline="0"/>
              <a:t>Вкупен број на картички во циркулација</a:t>
            </a:r>
            <a:r>
              <a:rPr lang="en-US" sz="1200" b="1" i="0" u="none" strike="noStrike" baseline="0" dirty="0"/>
              <a:t> </a:t>
            </a:r>
          </a:p>
          <a:p>
            <a:pPr>
              <a:defRPr lang="en-US" b="1"/>
            </a:pPr>
            <a:r>
              <a:rPr lang="en-US" sz="1200" b="1" i="0" u="none" strike="noStrike" baseline="0" dirty="0"/>
              <a:t>2005-2009</a:t>
            </a:r>
            <a:r>
              <a:rPr lang="mk-MK" sz="1200" b="1" i="0" u="none" strike="noStrike" baseline="0"/>
              <a:t> </a:t>
            </a:r>
            <a:endParaRPr lang="en-US" sz="1200" b="1" dirty="0"/>
          </a:p>
        </c:rich>
      </c:tx>
      <c:layout/>
    </c:title>
    <c:view3D>
      <c:rAngAx val="1"/>
    </c:view3D>
    <c:plotArea>
      <c:layout/>
      <c:bar3DChart>
        <c:barDir val="col"/>
        <c:grouping val="clustered"/>
        <c:ser>
          <c:idx val="0"/>
          <c:order val="0"/>
          <c:dLbls>
            <c:txPr>
              <a:bodyPr/>
              <a:lstStyle/>
              <a:p>
                <a:pPr>
                  <a:defRPr lang="en-US"/>
                </a:pPr>
                <a:endParaRPr lang="mk-MK"/>
              </a:p>
            </c:txPr>
            <c:showVal val="1"/>
          </c:dLbls>
          <c:cat>
            <c:numRef>
              <c:f>Sheet1!$B$37:$B$41</c:f>
              <c:numCache>
                <c:formatCode>General</c:formatCode>
                <c:ptCount val="5"/>
                <c:pt idx="0">
                  <c:v>2005</c:v>
                </c:pt>
                <c:pt idx="1">
                  <c:v>2006</c:v>
                </c:pt>
                <c:pt idx="2">
                  <c:v>2007</c:v>
                </c:pt>
                <c:pt idx="3">
                  <c:v>2008</c:v>
                </c:pt>
                <c:pt idx="4">
                  <c:v>2009</c:v>
                </c:pt>
              </c:numCache>
            </c:numRef>
          </c:cat>
          <c:val>
            <c:numRef>
              <c:f>Sheet1!$A$37:$A$41</c:f>
              <c:numCache>
                <c:formatCode>_-* #,##0\ _д_е_н_._-;\-* #,##0\ _д_е_н_._-;_-* "-"??\ _д_е_н_._-;_-@_-</c:formatCode>
                <c:ptCount val="5"/>
                <c:pt idx="0">
                  <c:v>178223</c:v>
                </c:pt>
                <c:pt idx="1">
                  <c:v>410168</c:v>
                </c:pt>
                <c:pt idx="2">
                  <c:v>716611</c:v>
                </c:pt>
                <c:pt idx="3">
                  <c:v>1047408</c:v>
                </c:pt>
                <c:pt idx="4">
                  <c:v>1289317</c:v>
                </c:pt>
              </c:numCache>
            </c:numRef>
          </c:val>
        </c:ser>
        <c:gapWidth val="75"/>
        <c:shape val="box"/>
        <c:axId val="93430912"/>
        <c:axId val="107576704"/>
        <c:axId val="0"/>
      </c:bar3DChart>
      <c:catAx>
        <c:axId val="93430912"/>
        <c:scaling>
          <c:orientation val="minMax"/>
        </c:scaling>
        <c:axPos val="b"/>
        <c:numFmt formatCode="General" sourceLinked="1"/>
        <c:majorTickMark val="none"/>
        <c:tickLblPos val="nextTo"/>
        <c:txPr>
          <a:bodyPr/>
          <a:lstStyle/>
          <a:p>
            <a:pPr>
              <a:defRPr lang="en-US"/>
            </a:pPr>
            <a:endParaRPr lang="mk-MK"/>
          </a:p>
        </c:txPr>
        <c:crossAx val="107576704"/>
        <c:crosses val="autoZero"/>
        <c:auto val="1"/>
        <c:lblAlgn val="ctr"/>
        <c:lblOffset val="100"/>
      </c:catAx>
      <c:valAx>
        <c:axId val="107576704"/>
        <c:scaling>
          <c:orientation val="minMax"/>
        </c:scaling>
        <c:axPos val="l"/>
        <c:majorGridlines/>
        <c:numFmt formatCode="_-* #,##0\ _д_е_н_._-;\-* #,##0\ _д_е_н_._-;_-* &quot;-&quot;??\ _д_е_н_._-;_-@_-" sourceLinked="1"/>
        <c:majorTickMark val="none"/>
        <c:tickLblPos val="nextTo"/>
        <c:spPr>
          <a:ln w="9525">
            <a:noFill/>
          </a:ln>
        </c:spPr>
        <c:txPr>
          <a:bodyPr/>
          <a:lstStyle/>
          <a:p>
            <a:pPr>
              <a:defRPr lang="en-US"/>
            </a:pPr>
            <a:endParaRPr lang="mk-MK"/>
          </a:p>
        </c:txPr>
        <c:crossAx val="9343091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mk-MK"/>
  <c:chart>
    <c:title>
      <c:tx>
        <c:rich>
          <a:bodyPr/>
          <a:lstStyle/>
          <a:p>
            <a:pPr>
              <a:defRPr lang="en-US"/>
            </a:pPr>
            <a:r>
              <a:rPr lang="mk-MK" sz="1200" b="1" i="0" u="none" strike="noStrike" baseline="0"/>
              <a:t>Број на остварени трансакции</a:t>
            </a:r>
            <a:r>
              <a:rPr lang="en-US" sz="1200" b="1" i="0" u="none" strike="noStrike" baseline="0" dirty="0"/>
              <a:t> </a:t>
            </a:r>
          </a:p>
          <a:p>
            <a:pPr>
              <a:defRPr lang="en-US"/>
            </a:pPr>
            <a:r>
              <a:rPr lang="en-US" sz="1200" b="1" i="0" u="none" strike="noStrike" baseline="0" dirty="0"/>
              <a:t>2005-2009</a:t>
            </a:r>
            <a:endParaRPr lang="en-US" sz="1200" b="1" dirty="0"/>
          </a:p>
        </c:rich>
      </c:tx>
      <c:layout/>
    </c:title>
    <c:view3D>
      <c:rAngAx val="1"/>
    </c:view3D>
    <c:plotArea>
      <c:layout/>
      <c:bar3DChart>
        <c:barDir val="col"/>
        <c:grouping val="clustered"/>
        <c:ser>
          <c:idx val="0"/>
          <c:order val="0"/>
          <c:dLbls>
            <c:txPr>
              <a:bodyPr/>
              <a:lstStyle/>
              <a:p>
                <a:pPr>
                  <a:defRPr lang="en-US"/>
                </a:pPr>
                <a:endParaRPr lang="mk-MK"/>
              </a:p>
            </c:txPr>
            <c:showVal val="1"/>
          </c:dLbls>
          <c:cat>
            <c:numRef>
              <c:f>Sheet1!$G$67:$G$71</c:f>
              <c:numCache>
                <c:formatCode>General</c:formatCode>
                <c:ptCount val="5"/>
                <c:pt idx="0">
                  <c:v>2005</c:v>
                </c:pt>
                <c:pt idx="1">
                  <c:v>2006</c:v>
                </c:pt>
                <c:pt idx="2">
                  <c:v>2007</c:v>
                </c:pt>
                <c:pt idx="3">
                  <c:v>2008</c:v>
                </c:pt>
                <c:pt idx="4">
                  <c:v>2009</c:v>
                </c:pt>
              </c:numCache>
            </c:numRef>
          </c:cat>
          <c:val>
            <c:numRef>
              <c:f>Sheet1!$F$67:$F$71</c:f>
              <c:numCache>
                <c:formatCode>_-* #,##0\ _д_е_н_._-;\-* #,##0\ _д_е_н_._-;_-* "-"??\ _д_е_н_._-;_-@_-</c:formatCode>
                <c:ptCount val="5"/>
                <c:pt idx="0">
                  <c:v>315007</c:v>
                </c:pt>
                <c:pt idx="1">
                  <c:v>506252</c:v>
                </c:pt>
                <c:pt idx="2">
                  <c:v>1693556</c:v>
                </c:pt>
                <c:pt idx="3">
                  <c:v>2366620</c:v>
                </c:pt>
                <c:pt idx="4">
                  <c:v>2556702</c:v>
                </c:pt>
              </c:numCache>
            </c:numRef>
          </c:val>
        </c:ser>
        <c:gapWidth val="75"/>
        <c:shape val="box"/>
        <c:axId val="88406272"/>
        <c:axId val="93978624"/>
        <c:axId val="0"/>
      </c:bar3DChart>
      <c:catAx>
        <c:axId val="88406272"/>
        <c:scaling>
          <c:orientation val="minMax"/>
        </c:scaling>
        <c:axPos val="b"/>
        <c:numFmt formatCode="General" sourceLinked="1"/>
        <c:majorTickMark val="none"/>
        <c:tickLblPos val="nextTo"/>
        <c:txPr>
          <a:bodyPr/>
          <a:lstStyle/>
          <a:p>
            <a:pPr>
              <a:defRPr lang="en-US"/>
            </a:pPr>
            <a:endParaRPr lang="mk-MK"/>
          </a:p>
        </c:txPr>
        <c:crossAx val="93978624"/>
        <c:crosses val="autoZero"/>
        <c:auto val="1"/>
        <c:lblAlgn val="ctr"/>
        <c:lblOffset val="100"/>
      </c:catAx>
      <c:valAx>
        <c:axId val="93978624"/>
        <c:scaling>
          <c:orientation val="minMax"/>
        </c:scaling>
        <c:axPos val="l"/>
        <c:majorGridlines/>
        <c:numFmt formatCode="_-* #,##0\ _д_е_н_._-;\-* #,##0\ _д_е_н_._-;_-* &quot;-&quot;??\ _д_е_н_._-;_-@_-" sourceLinked="1"/>
        <c:majorTickMark val="none"/>
        <c:tickLblPos val="nextTo"/>
        <c:spPr>
          <a:ln w="9525">
            <a:noFill/>
          </a:ln>
        </c:spPr>
        <c:txPr>
          <a:bodyPr/>
          <a:lstStyle/>
          <a:p>
            <a:pPr>
              <a:defRPr lang="en-US"/>
            </a:pPr>
            <a:endParaRPr lang="mk-MK"/>
          </a:p>
        </c:txPr>
        <c:crossAx val="8840627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mk-MK"/>
  <c:chart>
    <c:title>
      <c:tx>
        <c:rich>
          <a:bodyPr/>
          <a:lstStyle/>
          <a:p>
            <a:pPr>
              <a:defRPr lang="en-US"/>
            </a:pPr>
            <a:r>
              <a:rPr lang="mk-MK" sz="1200" b="1" i="0" u="none" strike="noStrike" baseline="0"/>
              <a:t>Вредност на остварени трансакции</a:t>
            </a:r>
            <a:r>
              <a:rPr lang="en-US" sz="1200" b="1" i="0" u="none" strike="noStrike" baseline="0" dirty="0"/>
              <a:t> </a:t>
            </a:r>
          </a:p>
          <a:p>
            <a:pPr>
              <a:defRPr lang="en-US"/>
            </a:pPr>
            <a:r>
              <a:rPr lang="en-US" sz="1200" b="1" i="0" u="none" strike="noStrike" baseline="0" dirty="0"/>
              <a:t>2005-2009</a:t>
            </a:r>
            <a:r>
              <a:rPr lang="mk-MK" sz="1200" b="1" i="0" u="none" strike="noStrike" baseline="0"/>
              <a:t> </a:t>
            </a:r>
            <a:endParaRPr lang="en-US" sz="1200" b="1" dirty="0"/>
          </a:p>
        </c:rich>
      </c:tx>
      <c:layout/>
    </c:title>
    <c:view3D>
      <c:rAngAx val="1"/>
    </c:view3D>
    <c:plotArea>
      <c:layout/>
      <c:bar3DChart>
        <c:barDir val="col"/>
        <c:grouping val="clustered"/>
        <c:ser>
          <c:idx val="0"/>
          <c:order val="0"/>
          <c:dLbls>
            <c:txPr>
              <a:bodyPr/>
              <a:lstStyle/>
              <a:p>
                <a:pPr>
                  <a:defRPr lang="en-US"/>
                </a:pPr>
                <a:endParaRPr lang="mk-MK"/>
              </a:p>
            </c:txPr>
            <c:showVal val="1"/>
          </c:dLbls>
          <c:cat>
            <c:numRef>
              <c:f>Sheet1!$F$93:$F$97</c:f>
              <c:numCache>
                <c:formatCode>General</c:formatCode>
                <c:ptCount val="5"/>
                <c:pt idx="0">
                  <c:v>2005</c:v>
                </c:pt>
                <c:pt idx="1">
                  <c:v>2006</c:v>
                </c:pt>
                <c:pt idx="2">
                  <c:v>2007</c:v>
                </c:pt>
                <c:pt idx="3">
                  <c:v>2008</c:v>
                </c:pt>
                <c:pt idx="4">
                  <c:v>2009</c:v>
                </c:pt>
              </c:numCache>
            </c:numRef>
          </c:cat>
          <c:val>
            <c:numRef>
              <c:f>Sheet1!$E$93:$E$97</c:f>
              <c:numCache>
                <c:formatCode>_-* #,##0\ _д_е_н_._-;\-* #,##0\ _д_е_н_._-;_-* "-"??\ _д_е_н_._-;_-@_-</c:formatCode>
                <c:ptCount val="5"/>
                <c:pt idx="0">
                  <c:v>1102250000</c:v>
                </c:pt>
                <c:pt idx="1">
                  <c:v>1747765000</c:v>
                </c:pt>
                <c:pt idx="2">
                  <c:v>7522047000</c:v>
                </c:pt>
                <c:pt idx="3">
                  <c:v>8586760000</c:v>
                </c:pt>
                <c:pt idx="4" formatCode="#,##0">
                  <c:v>9063284690</c:v>
                </c:pt>
              </c:numCache>
            </c:numRef>
          </c:val>
        </c:ser>
        <c:gapWidth val="75"/>
        <c:shape val="box"/>
        <c:axId val="94035968"/>
        <c:axId val="94037504"/>
        <c:axId val="0"/>
      </c:bar3DChart>
      <c:catAx>
        <c:axId val="94035968"/>
        <c:scaling>
          <c:orientation val="minMax"/>
        </c:scaling>
        <c:axPos val="b"/>
        <c:numFmt formatCode="General" sourceLinked="1"/>
        <c:majorTickMark val="none"/>
        <c:tickLblPos val="nextTo"/>
        <c:txPr>
          <a:bodyPr/>
          <a:lstStyle/>
          <a:p>
            <a:pPr>
              <a:defRPr lang="en-US"/>
            </a:pPr>
            <a:endParaRPr lang="mk-MK"/>
          </a:p>
        </c:txPr>
        <c:crossAx val="94037504"/>
        <c:crosses val="autoZero"/>
        <c:auto val="1"/>
        <c:lblAlgn val="ctr"/>
        <c:lblOffset val="100"/>
      </c:catAx>
      <c:valAx>
        <c:axId val="94037504"/>
        <c:scaling>
          <c:orientation val="minMax"/>
        </c:scaling>
        <c:axPos val="l"/>
        <c:majorGridlines/>
        <c:numFmt formatCode="_-* #,##0\ _д_е_н_._-;\-* #,##0\ _д_е_н_._-;_-* &quot;-&quot;??\ _д_е_н_._-;_-@_-" sourceLinked="1"/>
        <c:majorTickMark val="none"/>
        <c:tickLblPos val="nextTo"/>
        <c:spPr>
          <a:ln w="9525">
            <a:noFill/>
          </a:ln>
        </c:spPr>
        <c:txPr>
          <a:bodyPr/>
          <a:lstStyle/>
          <a:p>
            <a:pPr>
              <a:defRPr lang="en-US"/>
            </a:pPr>
            <a:endParaRPr lang="mk-MK"/>
          </a:p>
        </c:txPr>
        <c:crossAx val="94035968"/>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mk-MK"/>
  <c:chart>
    <c:title>
      <c:tx>
        <c:rich>
          <a:bodyPr/>
          <a:lstStyle/>
          <a:p>
            <a:pPr>
              <a:defRPr lang="en-US"/>
            </a:pPr>
            <a:r>
              <a:rPr lang="mk-MK" sz="1200" b="1" i="0" u="none" strike="noStrike" baseline="0"/>
              <a:t>Вкупен број на трговци кои прифакаат платежни картички</a:t>
            </a:r>
            <a:r>
              <a:rPr lang="en-US" sz="1200" b="1" i="0" u="none" strike="noStrike" baseline="0" dirty="0"/>
              <a:t> 2005-2009</a:t>
            </a:r>
            <a:r>
              <a:rPr lang="mk-MK" sz="1200" b="1" i="0" u="none" strike="noStrike" baseline="0"/>
              <a:t> </a:t>
            </a:r>
            <a:endParaRPr lang="en-US" sz="1200" b="1" dirty="0"/>
          </a:p>
        </c:rich>
      </c:tx>
      <c:layout>
        <c:manualLayout>
          <c:xMode val="edge"/>
          <c:yMode val="edge"/>
          <c:x val="0.13702777777777778"/>
          <c:y val="0"/>
        </c:manualLayout>
      </c:layout>
    </c:title>
    <c:view3D>
      <c:rAngAx val="1"/>
    </c:view3D>
    <c:plotArea>
      <c:layout/>
      <c:bar3DChart>
        <c:barDir val="col"/>
        <c:grouping val="clustered"/>
        <c:ser>
          <c:idx val="0"/>
          <c:order val="0"/>
          <c:dLbls>
            <c:txPr>
              <a:bodyPr/>
              <a:lstStyle/>
              <a:p>
                <a:pPr>
                  <a:defRPr lang="en-US"/>
                </a:pPr>
                <a:endParaRPr lang="mk-MK"/>
              </a:p>
            </c:txPr>
            <c:showVal val="1"/>
          </c:dLbls>
          <c:cat>
            <c:numRef>
              <c:f>Sheet1!$B$157:$F$157</c:f>
              <c:numCache>
                <c:formatCode>General</c:formatCode>
                <c:ptCount val="5"/>
                <c:pt idx="0">
                  <c:v>2005</c:v>
                </c:pt>
                <c:pt idx="1">
                  <c:v>2006</c:v>
                </c:pt>
                <c:pt idx="2">
                  <c:v>2007</c:v>
                </c:pt>
                <c:pt idx="3">
                  <c:v>2008</c:v>
                </c:pt>
                <c:pt idx="4">
                  <c:v>2009</c:v>
                </c:pt>
              </c:numCache>
            </c:numRef>
          </c:cat>
          <c:val>
            <c:numRef>
              <c:f>Sheet1!$B$158:$F$158</c:f>
              <c:numCache>
                <c:formatCode>#,##0</c:formatCode>
                <c:ptCount val="5"/>
                <c:pt idx="0">
                  <c:v>4715</c:v>
                </c:pt>
                <c:pt idx="1">
                  <c:v>7196</c:v>
                </c:pt>
                <c:pt idx="2">
                  <c:v>14243</c:v>
                </c:pt>
                <c:pt idx="3">
                  <c:v>22152</c:v>
                </c:pt>
                <c:pt idx="4">
                  <c:v>22724</c:v>
                </c:pt>
              </c:numCache>
            </c:numRef>
          </c:val>
        </c:ser>
        <c:gapWidth val="75"/>
        <c:shape val="box"/>
        <c:axId val="94066944"/>
        <c:axId val="94068736"/>
        <c:axId val="0"/>
      </c:bar3DChart>
      <c:catAx>
        <c:axId val="94066944"/>
        <c:scaling>
          <c:orientation val="minMax"/>
        </c:scaling>
        <c:axPos val="b"/>
        <c:numFmt formatCode="General" sourceLinked="1"/>
        <c:majorTickMark val="none"/>
        <c:tickLblPos val="nextTo"/>
        <c:txPr>
          <a:bodyPr/>
          <a:lstStyle/>
          <a:p>
            <a:pPr>
              <a:defRPr lang="en-US"/>
            </a:pPr>
            <a:endParaRPr lang="mk-MK"/>
          </a:p>
        </c:txPr>
        <c:crossAx val="94068736"/>
        <c:crosses val="autoZero"/>
        <c:auto val="1"/>
        <c:lblAlgn val="ctr"/>
        <c:lblOffset val="100"/>
      </c:catAx>
      <c:valAx>
        <c:axId val="94068736"/>
        <c:scaling>
          <c:orientation val="minMax"/>
        </c:scaling>
        <c:axPos val="l"/>
        <c:majorGridlines/>
        <c:numFmt formatCode="#,##0" sourceLinked="1"/>
        <c:majorTickMark val="none"/>
        <c:tickLblPos val="nextTo"/>
        <c:spPr>
          <a:ln w="9525">
            <a:noFill/>
          </a:ln>
        </c:spPr>
        <c:txPr>
          <a:bodyPr/>
          <a:lstStyle/>
          <a:p>
            <a:pPr>
              <a:defRPr lang="en-US"/>
            </a:pPr>
            <a:endParaRPr lang="mk-MK"/>
          </a:p>
        </c:txPr>
        <c:crossAx val="94066944"/>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mk-MK"/>
  <c:chart>
    <c:title>
      <c:tx>
        <c:rich>
          <a:bodyPr/>
          <a:lstStyle/>
          <a:p>
            <a:pPr>
              <a:defRPr lang="en-US"/>
            </a:pPr>
            <a:r>
              <a:rPr lang="mk-MK" sz="1200" b="1" i="0" u="none" strike="noStrike" baseline="0"/>
              <a:t>ПОС терминали</a:t>
            </a:r>
            <a:r>
              <a:rPr lang="en-US" sz="1200" b="1" i="0" u="none" strike="noStrike" baseline="0" dirty="0"/>
              <a:t> </a:t>
            </a:r>
          </a:p>
          <a:p>
            <a:pPr>
              <a:defRPr lang="en-US"/>
            </a:pPr>
            <a:r>
              <a:rPr lang="en-US" sz="1200" b="1" i="0" u="none" strike="noStrike" baseline="0" dirty="0"/>
              <a:t>2005-2009</a:t>
            </a:r>
            <a:r>
              <a:rPr lang="mk-MK" sz="1200" b="1" i="0" u="none" strike="noStrike" baseline="0"/>
              <a:t>  </a:t>
            </a:r>
            <a:endParaRPr lang="en-US" sz="1200" b="1" dirty="0"/>
          </a:p>
        </c:rich>
      </c:tx>
      <c:layout/>
    </c:title>
    <c:view3D>
      <c:rAngAx val="1"/>
    </c:view3D>
    <c:plotArea>
      <c:layout/>
      <c:bar3DChart>
        <c:barDir val="col"/>
        <c:grouping val="clustered"/>
        <c:ser>
          <c:idx val="0"/>
          <c:order val="0"/>
          <c:dLbls>
            <c:txPr>
              <a:bodyPr/>
              <a:lstStyle/>
              <a:p>
                <a:pPr>
                  <a:defRPr lang="en-US"/>
                </a:pPr>
                <a:endParaRPr lang="mk-MK"/>
              </a:p>
            </c:txPr>
            <c:showVal val="1"/>
          </c:dLbls>
          <c:cat>
            <c:numRef>
              <c:f>Sheet1!$B$157:$F$157</c:f>
              <c:numCache>
                <c:formatCode>General</c:formatCode>
                <c:ptCount val="5"/>
                <c:pt idx="0">
                  <c:v>2005</c:v>
                </c:pt>
                <c:pt idx="1">
                  <c:v>2006</c:v>
                </c:pt>
                <c:pt idx="2">
                  <c:v>2007</c:v>
                </c:pt>
                <c:pt idx="3">
                  <c:v>2008</c:v>
                </c:pt>
                <c:pt idx="4">
                  <c:v>2009</c:v>
                </c:pt>
              </c:numCache>
            </c:numRef>
          </c:cat>
          <c:val>
            <c:numRef>
              <c:f>Sheet1!$B$159:$F$159</c:f>
              <c:numCache>
                <c:formatCode>#,##0</c:formatCode>
                <c:ptCount val="5"/>
                <c:pt idx="0">
                  <c:v>2153</c:v>
                </c:pt>
                <c:pt idx="1">
                  <c:v>5554</c:v>
                </c:pt>
                <c:pt idx="2">
                  <c:v>14056</c:v>
                </c:pt>
                <c:pt idx="3">
                  <c:v>21465</c:v>
                </c:pt>
                <c:pt idx="4">
                  <c:v>24538</c:v>
                </c:pt>
              </c:numCache>
            </c:numRef>
          </c:val>
        </c:ser>
        <c:gapWidth val="75"/>
        <c:shape val="box"/>
        <c:axId val="94101504"/>
        <c:axId val="94103040"/>
        <c:axId val="0"/>
      </c:bar3DChart>
      <c:catAx>
        <c:axId val="94101504"/>
        <c:scaling>
          <c:orientation val="minMax"/>
        </c:scaling>
        <c:axPos val="b"/>
        <c:numFmt formatCode="General" sourceLinked="1"/>
        <c:majorTickMark val="none"/>
        <c:tickLblPos val="nextTo"/>
        <c:txPr>
          <a:bodyPr/>
          <a:lstStyle/>
          <a:p>
            <a:pPr>
              <a:defRPr lang="en-US"/>
            </a:pPr>
            <a:endParaRPr lang="mk-MK"/>
          </a:p>
        </c:txPr>
        <c:crossAx val="94103040"/>
        <c:crosses val="autoZero"/>
        <c:auto val="1"/>
        <c:lblAlgn val="ctr"/>
        <c:lblOffset val="100"/>
      </c:catAx>
      <c:valAx>
        <c:axId val="94103040"/>
        <c:scaling>
          <c:orientation val="minMax"/>
        </c:scaling>
        <c:axPos val="l"/>
        <c:majorGridlines/>
        <c:numFmt formatCode="#,##0" sourceLinked="1"/>
        <c:majorTickMark val="none"/>
        <c:tickLblPos val="nextTo"/>
        <c:spPr>
          <a:ln w="9525">
            <a:noFill/>
          </a:ln>
        </c:spPr>
        <c:txPr>
          <a:bodyPr/>
          <a:lstStyle/>
          <a:p>
            <a:pPr>
              <a:defRPr lang="en-US"/>
            </a:pPr>
            <a:endParaRPr lang="mk-MK"/>
          </a:p>
        </c:txPr>
        <c:crossAx val="94101504"/>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mk-MK"/>
  <c:chart>
    <c:title>
      <c:tx>
        <c:rich>
          <a:bodyPr/>
          <a:lstStyle/>
          <a:p>
            <a:pPr>
              <a:defRPr lang="en-US"/>
            </a:pPr>
            <a:r>
              <a:rPr lang="mk-MK" sz="1200"/>
              <a:t>АТМ терминали</a:t>
            </a:r>
            <a:r>
              <a:rPr lang="en-US" sz="1200" dirty="0"/>
              <a:t> </a:t>
            </a:r>
            <a:endParaRPr lang="mk-MK" sz="1200"/>
          </a:p>
          <a:p>
            <a:pPr>
              <a:defRPr lang="en-US"/>
            </a:pPr>
            <a:r>
              <a:rPr lang="en-US" sz="1200" dirty="0"/>
              <a:t>2005-2009</a:t>
            </a:r>
          </a:p>
        </c:rich>
      </c:tx>
      <c:layout>
        <c:manualLayout>
          <c:xMode val="edge"/>
          <c:yMode val="edge"/>
          <c:x val="0.37864588801399834"/>
          <c:y val="4.6296296296296459E-3"/>
        </c:manualLayout>
      </c:layout>
    </c:title>
    <c:view3D>
      <c:rAngAx val="1"/>
    </c:view3D>
    <c:plotArea>
      <c:layout/>
      <c:bar3DChart>
        <c:barDir val="col"/>
        <c:grouping val="clustered"/>
        <c:ser>
          <c:idx val="0"/>
          <c:order val="0"/>
          <c:dLbls>
            <c:txPr>
              <a:bodyPr/>
              <a:lstStyle/>
              <a:p>
                <a:pPr>
                  <a:defRPr lang="en-US"/>
                </a:pPr>
                <a:endParaRPr lang="mk-MK"/>
              </a:p>
            </c:txPr>
            <c:showVal val="1"/>
          </c:dLbls>
          <c:cat>
            <c:numRef>
              <c:f>Sheet1!$B$157:$F$157</c:f>
              <c:numCache>
                <c:formatCode>General</c:formatCode>
                <c:ptCount val="5"/>
                <c:pt idx="0">
                  <c:v>2005</c:v>
                </c:pt>
                <c:pt idx="1">
                  <c:v>2006</c:v>
                </c:pt>
                <c:pt idx="2">
                  <c:v>2007</c:v>
                </c:pt>
                <c:pt idx="3">
                  <c:v>2008</c:v>
                </c:pt>
                <c:pt idx="4">
                  <c:v>2009</c:v>
                </c:pt>
              </c:numCache>
            </c:numRef>
          </c:cat>
          <c:val>
            <c:numRef>
              <c:f>Sheet1!$B$160:$F$160</c:f>
              <c:numCache>
                <c:formatCode>General</c:formatCode>
                <c:ptCount val="5"/>
                <c:pt idx="0">
                  <c:v>157</c:v>
                </c:pt>
                <c:pt idx="1">
                  <c:v>297</c:v>
                </c:pt>
                <c:pt idx="2">
                  <c:v>529</c:v>
                </c:pt>
                <c:pt idx="3">
                  <c:v>761</c:v>
                </c:pt>
                <c:pt idx="4">
                  <c:v>832</c:v>
                </c:pt>
              </c:numCache>
            </c:numRef>
          </c:val>
        </c:ser>
        <c:gapWidth val="75"/>
        <c:shape val="box"/>
        <c:axId val="94127616"/>
        <c:axId val="94129152"/>
        <c:axId val="0"/>
      </c:bar3DChart>
      <c:catAx>
        <c:axId val="94127616"/>
        <c:scaling>
          <c:orientation val="minMax"/>
        </c:scaling>
        <c:axPos val="b"/>
        <c:numFmt formatCode="General" sourceLinked="1"/>
        <c:majorTickMark val="none"/>
        <c:tickLblPos val="nextTo"/>
        <c:txPr>
          <a:bodyPr/>
          <a:lstStyle/>
          <a:p>
            <a:pPr>
              <a:defRPr lang="en-US"/>
            </a:pPr>
            <a:endParaRPr lang="mk-MK"/>
          </a:p>
        </c:txPr>
        <c:crossAx val="94129152"/>
        <c:crosses val="autoZero"/>
        <c:auto val="1"/>
        <c:lblAlgn val="ctr"/>
        <c:lblOffset val="100"/>
      </c:catAx>
      <c:valAx>
        <c:axId val="94129152"/>
        <c:scaling>
          <c:orientation val="minMax"/>
        </c:scaling>
        <c:axPos val="l"/>
        <c:majorGridlines/>
        <c:numFmt formatCode="General" sourceLinked="1"/>
        <c:majorTickMark val="none"/>
        <c:tickLblPos val="nextTo"/>
        <c:spPr>
          <a:ln w="9525">
            <a:noFill/>
          </a:ln>
        </c:spPr>
        <c:txPr>
          <a:bodyPr/>
          <a:lstStyle/>
          <a:p>
            <a:pPr>
              <a:defRPr lang="en-US"/>
            </a:pPr>
            <a:endParaRPr lang="mk-MK"/>
          </a:p>
        </c:txPr>
        <c:crossAx val="94127616"/>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Calibri" pitchFamily="34" charset="0"/>
                <a:cs typeface="Arial" charset="0"/>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charset="0"/>
              </a:defRPr>
            </a:lvl1pPr>
          </a:lstStyle>
          <a:p>
            <a:pPr>
              <a:defRPr/>
            </a:pPr>
            <a:fld id="{EE533B38-A1E4-46AC-BD75-05CB52714BDB}" type="datetimeFigureOut">
              <a:rPr lang="en-US"/>
              <a:pPr>
                <a:defRPr/>
              </a:pPr>
              <a:t>6/28/2010</a:t>
            </a:fld>
            <a:endParaRPr lang="en-US" dirty="0"/>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Calibri" pitchFamily="34" charset="0"/>
                <a:cs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4E9ABC64-08AC-4196-89C2-2AD7EE5305D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mk-MK" smtClean="0"/>
          </a:p>
        </p:txBody>
      </p:sp>
      <p:sp>
        <p:nvSpPr>
          <p:cNvPr id="47108" name="Slide Number Placeholder 3"/>
          <p:cNvSpPr>
            <a:spLocks noGrp="1"/>
          </p:cNvSpPr>
          <p:nvPr>
            <p:ph type="sldNum" sz="quarter" idx="5"/>
          </p:nvPr>
        </p:nvSpPr>
        <p:spPr>
          <a:noFill/>
        </p:spPr>
        <p:txBody>
          <a:bodyPr/>
          <a:lstStyle/>
          <a:p>
            <a:fld id="{ABA9BCB5-1706-4E75-ADFB-1DE1E063F3FF}" type="slidenum">
              <a:rPr lang="en-US" smtClean="0">
                <a:cs typeface="Arial" pitchFamily="34" charset="0"/>
              </a:rPr>
              <a:pPr/>
              <a:t>11</a:t>
            </a:fld>
            <a:endParaRPr 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AE0BD1D-4BB5-47E9-B6D2-79EFEA18D720}" type="slidenum">
              <a:rPr lang="bg-BG" sz="1200"/>
              <a:pPr algn="r"/>
              <a:t>22</a:t>
            </a:fld>
            <a:endParaRPr lang="bg-BG"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p:spPr>
        <p:txBody>
          <a:bodyPr/>
          <a:lstStyle/>
          <a:p>
            <a:pPr eaLnBrk="1" hangingPunct="1"/>
            <a:endParaRPr lang="mk-M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8DD90C3-6F1B-4124-A642-55898F41BCB3}" type="slidenum">
              <a:rPr lang="bg-BG" sz="1200"/>
              <a:pPr algn="r"/>
              <a:t>23</a:t>
            </a:fld>
            <a:endParaRPr lang="bg-BG"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a:ln/>
        </p:spPr>
        <p:txBody>
          <a:bodyPr/>
          <a:lstStyle/>
          <a:p>
            <a:pPr eaLnBrk="1" hangingPunct="1"/>
            <a:endParaRPr lang="mk-MK"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3ECB472-D9A7-4F1B-9D8E-2AF2ADF05C26}" type="slidenum">
              <a:rPr lang="fr-FR" smtClean="0">
                <a:cs typeface="Arial" pitchFamily="34" charset="0"/>
              </a:rPr>
              <a:pPr/>
              <a:t>34</a:t>
            </a:fld>
            <a:endParaRPr lang="fr-FR" smtClean="0">
              <a:cs typeface="Arial" pitchFamily="34" charset="0"/>
            </a:endParaRPr>
          </a:p>
        </p:txBody>
      </p:sp>
      <p:sp>
        <p:nvSpPr>
          <p:cNvPr id="5017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1" tIns="45716" rIns="91431" bIns="45716" anchor="b"/>
          <a:lstStyle/>
          <a:p>
            <a:pPr algn="r"/>
            <a:fld id="{8A8B2BDF-6696-4499-B8C1-EFDADDA1B753}" type="slidenum">
              <a:rPr lang="en-US" sz="1200"/>
              <a:pPr algn="r"/>
              <a:t>34</a:t>
            </a:fld>
            <a:endParaRPr lang="en-US" sz="120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p:spPr>
        <p:txBody>
          <a:bodyPr/>
          <a:lstStyle/>
          <a:p>
            <a:pPr eaLnBrk="1" hangingPunct="1"/>
            <a:endParaRPr lang="mk-M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EC1DBED-C28A-4E5D-9EEA-7ACE872FD199}" type="datetimeFigureOut">
              <a:rPr lang="en-US"/>
              <a:pPr>
                <a:defRPr/>
              </a:pPr>
              <a:t>6/28/2010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173FE9-3AF8-48CE-B28A-9300BD24E8B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E10587-35B4-4380-BAEF-9901A36DBF29}" type="datetimeFigureOut">
              <a:rPr lang="en-US"/>
              <a:pPr>
                <a:defRPr/>
              </a:pPr>
              <a:t>6/28/2010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241318-431B-48D8-BFF7-6B9C605990F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E8F097-B14E-4FD7-901D-125B5EEF749B}" type="datetimeFigureOut">
              <a:rPr lang="en-US"/>
              <a:pPr>
                <a:defRPr/>
              </a:pPr>
              <a:t>6/28/2010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3B54D6-C130-45F0-BD55-2596363D88E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ECB2D8-202D-4A1A-B0A8-FF02BC3ED0FA}" type="datetimeFigureOut">
              <a:rPr lang="en-US"/>
              <a:pPr>
                <a:defRPr/>
              </a:pPr>
              <a:t>6/28/2010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0F21CC-938A-413C-9987-005DB37C744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20B9A2-C9DA-446E-B092-049C20D0E273}" type="datetimeFigureOut">
              <a:rPr lang="en-US"/>
              <a:pPr>
                <a:defRPr/>
              </a:pPr>
              <a:t>6/28/2010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C19839-60E9-4131-951C-C68CCB5565A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7B8F34-6F0F-4BF8-879D-A74EA7408EF5}" type="datetimeFigureOut">
              <a:rPr lang="en-US"/>
              <a:pPr>
                <a:defRPr/>
              </a:pPr>
              <a:t>6/28/2010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7887B0-9BC2-445B-A703-9F95B0E387E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CA0BFC-A2ED-4538-B5F7-38500CF501A7}" type="datetimeFigureOut">
              <a:rPr lang="en-US"/>
              <a:pPr>
                <a:defRPr/>
              </a:pPr>
              <a:t>6/28/2010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DAF501A-1A0B-43BB-83D3-A392024BE01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25B58D1-DE62-4EA0-8424-AE5C62680E98}" type="datetimeFigureOut">
              <a:rPr lang="en-US"/>
              <a:pPr>
                <a:defRPr/>
              </a:pPr>
              <a:t>6/28/2010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5DBC57A-C739-4D9D-AE45-6B5D19BB68C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A86A18-3920-4559-91F4-EBF57F4C558C}" type="datetimeFigureOut">
              <a:rPr lang="en-US"/>
              <a:pPr>
                <a:defRPr/>
              </a:pPr>
              <a:t>6/28/2010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F09780F-98F3-4878-BA38-A21698C09E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CD1944-FF98-4C6B-8F26-9C2330240193}" type="datetimeFigureOut">
              <a:rPr lang="en-US"/>
              <a:pPr>
                <a:defRPr/>
              </a:pPr>
              <a:t>6/28/2010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701835-71B3-42F8-90DD-7AF942A879E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F187B5-D548-4A0E-BEE4-D48FE6FD61A2}" type="datetimeFigureOut">
              <a:rPr lang="en-US"/>
              <a:pPr>
                <a:defRPr/>
              </a:pPr>
              <a:t>6/28/2010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EDFF30-AECE-45A3-98C2-5ACEFE55C9C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5277D7C-A565-4A00-8773-505C8D1D3D7B}" type="datetimeFigureOut">
              <a:rPr lang="en-US"/>
              <a:pPr>
                <a:defRPr/>
              </a:pPr>
              <a:t>6/28/2010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5B91972-4628-4A00-8619-BFA2780EC58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wmf"/><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wmf"/><Relationship Id="rId7" Type="http://schemas.openxmlformats.org/officeDocument/2006/relationships/image" Target="../media/image44.jpeg"/><Relationship Id="rId12"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wmf"/><Relationship Id="rId5" Type="http://schemas.openxmlformats.org/officeDocument/2006/relationships/image" Target="../media/image42.wmf"/><Relationship Id="rId10" Type="http://schemas.openxmlformats.org/officeDocument/2006/relationships/image" Target="../media/image47.jpeg"/><Relationship Id="rId4" Type="http://schemas.openxmlformats.org/officeDocument/2006/relationships/image" Target="../media/image41.wmf"/><Relationship Id="rId9"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images.google.com/imgres?imgurl=http://www.merchantequip.com/images/Optimum_M21001sm.jpg&amp;imgrefurl=http://www.merchantequip.com/optimum-t2100.php&amp;h=150&amp;w=176&amp;sz=5&amp;hl=en&amp;start=3&amp;um=1&amp;tbnid=AUWNkDgks3kGiM:&amp;tbnh=85&amp;tbnw=100&amp;prev=/images?q=hypercom+optimum+t2100&amp;um=1&amp;hl=en&amp;sa=N" TargetMode="Externa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images.google.com/imgres?imgurl=http://www.merchantequip.com/images/Optimum_M21001sm.jpg&amp;imgrefurl=http://www.merchantequip.com/optimum-t2100.php&amp;h=150&amp;w=176&amp;sz=5&amp;hl=en&amp;start=3&amp;um=1&amp;tbnid=AUWNkDgks3kGiM:&amp;tbnh=85&amp;tbnw=100&amp;prev=/images?q=hypercom+optimum+t2100&amp;um=1&amp;hl=en&amp;sa=N" TargetMode="Externa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cpay.com.mk/" TargetMode="External"/><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hyperlink" Target="http://www.casys.com.mk/"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14375" y="2857500"/>
            <a:ext cx="7772400" cy="1470025"/>
          </a:xfrm>
        </p:spPr>
        <p:txBody>
          <a:bodyPr/>
          <a:lstStyle/>
          <a:p>
            <a:pPr eaLnBrk="1" hangingPunct="1"/>
            <a:r>
              <a:rPr lang="mk-MK" b="1" i="1" dirty="0" smtClean="0">
                <a:solidFill>
                  <a:srgbClr val="009999"/>
                </a:solidFill>
              </a:rPr>
              <a:t>Трендови во картично работење во Македонија</a:t>
            </a:r>
            <a:endParaRPr lang="en-US" b="1" i="1" dirty="0" smtClean="0">
              <a:solidFill>
                <a:srgbClr val="009999"/>
              </a:solidFill>
            </a:endParaRPr>
          </a:p>
        </p:txBody>
      </p:sp>
      <p:sp>
        <p:nvSpPr>
          <p:cNvPr id="3075" name="Subtitle 2"/>
          <p:cNvSpPr>
            <a:spLocks noGrp="1"/>
          </p:cNvSpPr>
          <p:nvPr>
            <p:ph type="subTitle" idx="1"/>
          </p:nvPr>
        </p:nvSpPr>
        <p:spPr>
          <a:xfrm>
            <a:off x="2411413" y="5373688"/>
            <a:ext cx="6400800" cy="1185862"/>
          </a:xfrm>
        </p:spPr>
        <p:txBody>
          <a:bodyPr/>
          <a:lstStyle/>
          <a:p>
            <a:pPr algn="r" eaLnBrk="1" hangingPunct="1"/>
            <a:r>
              <a:rPr lang="mk-MK" sz="2000" i="1" dirty="0" smtClean="0">
                <a:solidFill>
                  <a:srgbClr val="000066"/>
                </a:solidFill>
              </a:rPr>
              <a:t>Охрид</a:t>
            </a:r>
          </a:p>
          <a:p>
            <a:pPr algn="r" eaLnBrk="1" hangingPunct="1"/>
            <a:r>
              <a:rPr lang="mk-MK" sz="2000" i="1" dirty="0" smtClean="0">
                <a:solidFill>
                  <a:srgbClr val="000066"/>
                </a:solidFill>
              </a:rPr>
              <a:t>Јуни 20</a:t>
            </a:r>
            <a:r>
              <a:rPr lang="en-US" sz="2000" i="1" dirty="0" smtClean="0">
                <a:solidFill>
                  <a:srgbClr val="000066"/>
                </a:solidFill>
              </a:rPr>
              <a:t>10</a:t>
            </a:r>
            <a:endParaRPr lang="en-GB" sz="2000" i="1" dirty="0" smtClean="0">
              <a:solidFill>
                <a:srgbClr val="000066"/>
              </a:solidFill>
            </a:endParaRPr>
          </a:p>
        </p:txBody>
      </p:sp>
      <p:pic>
        <p:nvPicPr>
          <p:cNvPr id="3076" name="Picture 16" descr="CaSys_logo_1"/>
          <p:cNvPicPr>
            <a:picLocks noChangeAspect="1" noChangeArrowheads="1"/>
          </p:cNvPicPr>
          <p:nvPr/>
        </p:nvPicPr>
        <p:blipFill>
          <a:blip r:embed="rId2"/>
          <a:srcRect/>
          <a:stretch>
            <a:fillRect/>
          </a:stretch>
        </p:blipFill>
        <p:spPr bwMode="auto">
          <a:xfrm>
            <a:off x="3203575" y="692150"/>
            <a:ext cx="2786063" cy="89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srcRect/>
          <a:stretch>
            <a:fillRect/>
          </a:stretch>
        </p:blipFill>
        <p:spPr bwMode="auto">
          <a:xfrm>
            <a:off x="1357313" y="2000250"/>
            <a:ext cx="1373187" cy="1500188"/>
          </a:xfrm>
          <a:prstGeom prst="rect">
            <a:avLst/>
          </a:prstGeom>
          <a:noFill/>
          <a:ln w="9525">
            <a:noFill/>
            <a:miter lim="800000"/>
            <a:headEnd/>
            <a:tailEnd/>
          </a:ln>
        </p:spPr>
      </p:pic>
      <p:pic>
        <p:nvPicPr>
          <p:cNvPr id="12291" name="Picture 9"/>
          <p:cNvPicPr>
            <a:picLocks noChangeAspect="1" noChangeArrowheads="1"/>
          </p:cNvPicPr>
          <p:nvPr/>
        </p:nvPicPr>
        <p:blipFill>
          <a:blip r:embed="rId3"/>
          <a:srcRect/>
          <a:stretch>
            <a:fillRect/>
          </a:stretch>
        </p:blipFill>
        <p:spPr bwMode="auto">
          <a:xfrm>
            <a:off x="1476375" y="908050"/>
            <a:ext cx="981075" cy="1173163"/>
          </a:xfrm>
          <a:prstGeom prst="rect">
            <a:avLst/>
          </a:prstGeom>
          <a:noFill/>
          <a:ln w="9525">
            <a:noFill/>
            <a:miter lim="800000"/>
            <a:headEnd/>
            <a:tailEnd/>
          </a:ln>
        </p:spPr>
      </p:pic>
      <p:pic>
        <p:nvPicPr>
          <p:cNvPr id="12292" name="Picture 7"/>
          <p:cNvPicPr>
            <a:picLocks noChangeAspect="1" noChangeArrowheads="1"/>
          </p:cNvPicPr>
          <p:nvPr/>
        </p:nvPicPr>
        <p:blipFill>
          <a:blip r:embed="rId4"/>
          <a:srcRect/>
          <a:stretch>
            <a:fillRect/>
          </a:stretch>
        </p:blipFill>
        <p:spPr bwMode="auto">
          <a:xfrm>
            <a:off x="4000500" y="4500563"/>
            <a:ext cx="2409825" cy="1428750"/>
          </a:xfrm>
          <a:prstGeom prst="rect">
            <a:avLst/>
          </a:prstGeom>
          <a:noFill/>
          <a:ln w="9525">
            <a:noFill/>
            <a:miter lim="800000"/>
            <a:headEnd/>
            <a:tailEnd/>
          </a:ln>
        </p:spPr>
      </p:pic>
      <p:pic>
        <p:nvPicPr>
          <p:cNvPr id="12293" name="Picture 6"/>
          <p:cNvPicPr>
            <a:picLocks noChangeAspect="1" noChangeArrowheads="1"/>
          </p:cNvPicPr>
          <p:nvPr/>
        </p:nvPicPr>
        <p:blipFill>
          <a:blip r:embed="rId5"/>
          <a:srcRect/>
          <a:stretch>
            <a:fillRect/>
          </a:stretch>
        </p:blipFill>
        <p:spPr bwMode="auto">
          <a:xfrm>
            <a:off x="2286000" y="2603500"/>
            <a:ext cx="571500" cy="860425"/>
          </a:xfrm>
          <a:prstGeom prst="rect">
            <a:avLst/>
          </a:prstGeom>
          <a:noFill/>
          <a:ln w="9525">
            <a:noFill/>
            <a:miter lim="800000"/>
            <a:headEnd/>
            <a:tailEnd/>
          </a:ln>
        </p:spPr>
      </p:pic>
      <p:pic>
        <p:nvPicPr>
          <p:cNvPr id="12294" name="Picture 8"/>
          <p:cNvPicPr>
            <a:picLocks noChangeAspect="1" noChangeArrowheads="1"/>
          </p:cNvPicPr>
          <p:nvPr/>
        </p:nvPicPr>
        <p:blipFill>
          <a:blip r:embed="rId6"/>
          <a:srcRect/>
          <a:stretch>
            <a:fillRect/>
          </a:stretch>
        </p:blipFill>
        <p:spPr bwMode="auto">
          <a:xfrm rot="1581139">
            <a:off x="1187450" y="3357563"/>
            <a:ext cx="1824038" cy="1393825"/>
          </a:xfrm>
          <a:prstGeom prst="rect">
            <a:avLst/>
          </a:prstGeom>
          <a:noFill/>
          <a:ln w="9525">
            <a:noFill/>
            <a:miter lim="800000"/>
            <a:headEnd/>
            <a:tailEnd/>
          </a:ln>
        </p:spPr>
      </p:pic>
      <p:grpSp>
        <p:nvGrpSpPr>
          <p:cNvPr id="12295" name="Group 2"/>
          <p:cNvGrpSpPr>
            <a:grpSpLocks/>
          </p:cNvGrpSpPr>
          <p:nvPr/>
        </p:nvGrpSpPr>
        <p:grpSpPr bwMode="auto">
          <a:xfrm>
            <a:off x="4500563" y="3357563"/>
            <a:ext cx="1455737" cy="1150937"/>
            <a:chOff x="2511" y="1767"/>
            <a:chExt cx="654" cy="1210"/>
          </a:xfrm>
        </p:grpSpPr>
        <p:sp>
          <p:nvSpPr>
            <p:cNvPr id="12498" name="Rectangle 3" descr="Narrow horizontal"/>
            <p:cNvSpPr>
              <a:spLocks noChangeArrowheads="1"/>
            </p:cNvSpPr>
            <p:nvPr/>
          </p:nvSpPr>
          <p:spPr bwMode="auto">
            <a:xfrm>
              <a:off x="2512" y="1768"/>
              <a:ext cx="645" cy="1209"/>
            </a:xfrm>
            <a:prstGeom prst="rect">
              <a:avLst/>
            </a:prstGeom>
            <a:pattFill prst="narHorz">
              <a:fgClr>
                <a:srgbClr val="000000"/>
              </a:fgClr>
              <a:bgClr>
                <a:srgbClr val="969696"/>
              </a:bgClr>
            </a:pattFill>
            <a:ln w="9525">
              <a:noFill/>
              <a:miter lim="800000"/>
              <a:headEnd/>
              <a:tailEnd/>
            </a:ln>
          </p:spPr>
          <p:txBody>
            <a:bodyPr wrap="none" anchor="ctr"/>
            <a:lstStyle/>
            <a:p>
              <a:endParaRPr lang="mk-MK"/>
            </a:p>
          </p:txBody>
        </p:sp>
        <p:sp>
          <p:nvSpPr>
            <p:cNvPr id="12499" name="Line 4"/>
            <p:cNvSpPr>
              <a:spLocks noChangeShapeType="1"/>
            </p:cNvSpPr>
            <p:nvPr/>
          </p:nvSpPr>
          <p:spPr bwMode="auto">
            <a:xfrm>
              <a:off x="2619" y="1776"/>
              <a:ext cx="0" cy="1198"/>
            </a:xfrm>
            <a:prstGeom prst="line">
              <a:avLst/>
            </a:prstGeom>
            <a:noFill/>
            <a:ln w="50800">
              <a:solidFill>
                <a:srgbClr val="000000"/>
              </a:solidFill>
              <a:round/>
              <a:headEnd type="none" w="sm" len="sm"/>
              <a:tailEnd type="none" w="sm" len="sm"/>
            </a:ln>
          </p:spPr>
          <p:txBody>
            <a:bodyPr wrap="none" anchor="ctr"/>
            <a:lstStyle/>
            <a:p>
              <a:endParaRPr lang="mk-MK"/>
            </a:p>
          </p:txBody>
        </p:sp>
        <p:sp>
          <p:nvSpPr>
            <p:cNvPr id="12500" name="Line 5"/>
            <p:cNvSpPr>
              <a:spLocks noChangeShapeType="1"/>
            </p:cNvSpPr>
            <p:nvPr/>
          </p:nvSpPr>
          <p:spPr bwMode="auto">
            <a:xfrm>
              <a:off x="2749" y="1776"/>
              <a:ext cx="0" cy="1198"/>
            </a:xfrm>
            <a:prstGeom prst="line">
              <a:avLst/>
            </a:prstGeom>
            <a:noFill/>
            <a:ln w="50800">
              <a:solidFill>
                <a:srgbClr val="000000"/>
              </a:solidFill>
              <a:round/>
              <a:headEnd type="none" w="sm" len="sm"/>
              <a:tailEnd type="none" w="sm" len="sm"/>
            </a:ln>
          </p:spPr>
          <p:txBody>
            <a:bodyPr wrap="none" anchor="ctr"/>
            <a:lstStyle/>
            <a:p>
              <a:endParaRPr lang="mk-MK"/>
            </a:p>
          </p:txBody>
        </p:sp>
        <p:sp>
          <p:nvSpPr>
            <p:cNvPr id="12501" name="Line 6"/>
            <p:cNvSpPr>
              <a:spLocks noChangeShapeType="1"/>
            </p:cNvSpPr>
            <p:nvPr/>
          </p:nvSpPr>
          <p:spPr bwMode="auto">
            <a:xfrm>
              <a:off x="2879" y="1767"/>
              <a:ext cx="0" cy="1207"/>
            </a:xfrm>
            <a:prstGeom prst="line">
              <a:avLst/>
            </a:prstGeom>
            <a:noFill/>
            <a:ln w="50800">
              <a:solidFill>
                <a:srgbClr val="000000"/>
              </a:solidFill>
              <a:round/>
              <a:headEnd type="none" w="sm" len="sm"/>
              <a:tailEnd type="none" w="sm" len="sm"/>
            </a:ln>
          </p:spPr>
          <p:txBody>
            <a:bodyPr wrap="none" anchor="ctr"/>
            <a:lstStyle/>
            <a:p>
              <a:endParaRPr lang="mk-MK"/>
            </a:p>
          </p:txBody>
        </p:sp>
        <p:sp>
          <p:nvSpPr>
            <p:cNvPr id="12502" name="Line 7"/>
            <p:cNvSpPr>
              <a:spLocks noChangeShapeType="1"/>
            </p:cNvSpPr>
            <p:nvPr/>
          </p:nvSpPr>
          <p:spPr bwMode="auto">
            <a:xfrm>
              <a:off x="3008" y="1776"/>
              <a:ext cx="0" cy="1198"/>
            </a:xfrm>
            <a:prstGeom prst="line">
              <a:avLst/>
            </a:prstGeom>
            <a:noFill/>
            <a:ln w="50800">
              <a:solidFill>
                <a:srgbClr val="000000"/>
              </a:solidFill>
              <a:round/>
              <a:headEnd type="none" w="sm" len="sm"/>
              <a:tailEnd type="none" w="sm" len="sm"/>
            </a:ln>
          </p:spPr>
          <p:txBody>
            <a:bodyPr wrap="none" anchor="ctr"/>
            <a:lstStyle/>
            <a:p>
              <a:endParaRPr lang="mk-MK"/>
            </a:p>
          </p:txBody>
        </p:sp>
        <p:sp>
          <p:nvSpPr>
            <p:cNvPr id="12503" name="Rectangle 8"/>
            <p:cNvSpPr>
              <a:spLocks noChangeArrowheads="1"/>
            </p:cNvSpPr>
            <p:nvPr/>
          </p:nvSpPr>
          <p:spPr bwMode="auto">
            <a:xfrm>
              <a:off x="2511" y="1767"/>
              <a:ext cx="308" cy="91"/>
            </a:xfrm>
            <a:prstGeom prst="rect">
              <a:avLst/>
            </a:prstGeom>
            <a:solidFill>
              <a:srgbClr val="969696"/>
            </a:solidFill>
            <a:ln w="9525">
              <a:noFill/>
              <a:miter lim="800000"/>
              <a:headEnd/>
              <a:tailEnd/>
            </a:ln>
          </p:spPr>
          <p:txBody>
            <a:bodyPr wrap="none" anchor="ctr"/>
            <a:lstStyle/>
            <a:p>
              <a:endParaRPr lang="mk-MK"/>
            </a:p>
          </p:txBody>
        </p:sp>
        <p:sp>
          <p:nvSpPr>
            <p:cNvPr id="12504" name="Rectangle 9"/>
            <p:cNvSpPr>
              <a:spLocks noChangeArrowheads="1"/>
            </p:cNvSpPr>
            <p:nvPr/>
          </p:nvSpPr>
          <p:spPr bwMode="auto">
            <a:xfrm>
              <a:off x="2523" y="1786"/>
              <a:ext cx="9" cy="8"/>
            </a:xfrm>
            <a:prstGeom prst="rect">
              <a:avLst/>
            </a:prstGeom>
            <a:solidFill>
              <a:srgbClr val="FF0000"/>
            </a:solidFill>
            <a:ln w="12700">
              <a:solidFill>
                <a:srgbClr val="FF0000"/>
              </a:solidFill>
              <a:miter lim="800000"/>
              <a:headEnd/>
              <a:tailEnd/>
            </a:ln>
          </p:spPr>
          <p:txBody>
            <a:bodyPr wrap="none" anchor="ctr"/>
            <a:lstStyle/>
            <a:p>
              <a:endParaRPr lang="mk-MK"/>
            </a:p>
          </p:txBody>
        </p:sp>
        <p:grpSp>
          <p:nvGrpSpPr>
            <p:cNvPr id="12505" name="Group 10"/>
            <p:cNvGrpSpPr>
              <a:grpSpLocks/>
            </p:cNvGrpSpPr>
            <p:nvPr/>
          </p:nvGrpSpPr>
          <p:grpSpPr bwMode="auto">
            <a:xfrm>
              <a:off x="3007" y="1767"/>
              <a:ext cx="158" cy="61"/>
              <a:chOff x="3007" y="1767"/>
              <a:chExt cx="158" cy="61"/>
            </a:xfrm>
          </p:grpSpPr>
          <p:sp>
            <p:nvSpPr>
              <p:cNvPr id="12506" name="Freeform 11"/>
              <p:cNvSpPr>
                <a:spLocks/>
              </p:cNvSpPr>
              <p:nvPr/>
            </p:nvSpPr>
            <p:spPr bwMode="auto">
              <a:xfrm>
                <a:off x="3007" y="1767"/>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0A0A0A"/>
              </a:solidFill>
              <a:ln w="9525" cap="rnd">
                <a:noFill/>
                <a:round/>
                <a:headEnd/>
                <a:tailEnd/>
              </a:ln>
            </p:spPr>
            <p:txBody>
              <a:bodyPr/>
              <a:lstStyle/>
              <a:p>
                <a:endParaRPr lang="mk-MK"/>
              </a:p>
            </p:txBody>
          </p:sp>
          <p:sp>
            <p:nvSpPr>
              <p:cNvPr id="12507" name="Freeform 12"/>
              <p:cNvSpPr>
                <a:spLocks/>
              </p:cNvSpPr>
              <p:nvPr/>
            </p:nvSpPr>
            <p:spPr bwMode="auto">
              <a:xfrm>
                <a:off x="3007" y="1768"/>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0C0C0C"/>
              </a:solidFill>
              <a:ln w="9525" cap="rnd">
                <a:noFill/>
                <a:round/>
                <a:headEnd/>
                <a:tailEnd/>
              </a:ln>
            </p:spPr>
            <p:txBody>
              <a:bodyPr/>
              <a:lstStyle/>
              <a:p>
                <a:endParaRPr lang="mk-MK"/>
              </a:p>
            </p:txBody>
          </p:sp>
          <p:sp>
            <p:nvSpPr>
              <p:cNvPr id="12508" name="Freeform 13"/>
              <p:cNvSpPr>
                <a:spLocks/>
              </p:cNvSpPr>
              <p:nvPr/>
            </p:nvSpPr>
            <p:spPr bwMode="auto">
              <a:xfrm>
                <a:off x="3007" y="1769"/>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0E0E0E"/>
              </a:solidFill>
              <a:ln w="9525" cap="rnd">
                <a:noFill/>
                <a:round/>
                <a:headEnd/>
                <a:tailEnd/>
              </a:ln>
            </p:spPr>
            <p:txBody>
              <a:bodyPr/>
              <a:lstStyle/>
              <a:p>
                <a:endParaRPr lang="mk-MK"/>
              </a:p>
            </p:txBody>
          </p:sp>
          <p:sp>
            <p:nvSpPr>
              <p:cNvPr id="12509" name="Freeform 14"/>
              <p:cNvSpPr>
                <a:spLocks/>
              </p:cNvSpPr>
              <p:nvPr/>
            </p:nvSpPr>
            <p:spPr bwMode="auto">
              <a:xfrm>
                <a:off x="3007" y="1770"/>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101010"/>
              </a:solidFill>
              <a:ln w="9525" cap="rnd">
                <a:noFill/>
                <a:round/>
                <a:headEnd/>
                <a:tailEnd/>
              </a:ln>
            </p:spPr>
            <p:txBody>
              <a:bodyPr/>
              <a:lstStyle/>
              <a:p>
                <a:endParaRPr lang="mk-MK"/>
              </a:p>
            </p:txBody>
          </p:sp>
          <p:sp>
            <p:nvSpPr>
              <p:cNvPr id="12510" name="Freeform 15"/>
              <p:cNvSpPr>
                <a:spLocks/>
              </p:cNvSpPr>
              <p:nvPr/>
            </p:nvSpPr>
            <p:spPr bwMode="auto">
              <a:xfrm>
                <a:off x="3007" y="1771"/>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121212"/>
              </a:solidFill>
              <a:ln w="9525" cap="rnd">
                <a:noFill/>
                <a:round/>
                <a:headEnd/>
                <a:tailEnd/>
              </a:ln>
            </p:spPr>
            <p:txBody>
              <a:bodyPr/>
              <a:lstStyle/>
              <a:p>
                <a:endParaRPr lang="mk-MK"/>
              </a:p>
            </p:txBody>
          </p:sp>
          <p:sp>
            <p:nvSpPr>
              <p:cNvPr id="12511" name="Freeform 16"/>
              <p:cNvSpPr>
                <a:spLocks/>
              </p:cNvSpPr>
              <p:nvPr/>
            </p:nvSpPr>
            <p:spPr bwMode="auto">
              <a:xfrm>
                <a:off x="3007" y="1772"/>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141414"/>
              </a:solidFill>
              <a:ln w="9525" cap="rnd">
                <a:noFill/>
                <a:round/>
                <a:headEnd/>
                <a:tailEnd/>
              </a:ln>
            </p:spPr>
            <p:txBody>
              <a:bodyPr/>
              <a:lstStyle/>
              <a:p>
                <a:endParaRPr lang="mk-MK"/>
              </a:p>
            </p:txBody>
          </p:sp>
          <p:sp>
            <p:nvSpPr>
              <p:cNvPr id="12512" name="Freeform 17"/>
              <p:cNvSpPr>
                <a:spLocks/>
              </p:cNvSpPr>
              <p:nvPr/>
            </p:nvSpPr>
            <p:spPr bwMode="auto">
              <a:xfrm>
                <a:off x="3007" y="1773"/>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161616"/>
              </a:solidFill>
              <a:ln w="9525" cap="rnd">
                <a:noFill/>
                <a:round/>
                <a:headEnd/>
                <a:tailEnd/>
              </a:ln>
            </p:spPr>
            <p:txBody>
              <a:bodyPr/>
              <a:lstStyle/>
              <a:p>
                <a:endParaRPr lang="mk-MK"/>
              </a:p>
            </p:txBody>
          </p:sp>
          <p:sp>
            <p:nvSpPr>
              <p:cNvPr id="12513" name="Freeform 18"/>
              <p:cNvSpPr>
                <a:spLocks/>
              </p:cNvSpPr>
              <p:nvPr/>
            </p:nvSpPr>
            <p:spPr bwMode="auto">
              <a:xfrm>
                <a:off x="3007" y="1775"/>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181818"/>
              </a:solidFill>
              <a:ln w="9525" cap="rnd">
                <a:noFill/>
                <a:round/>
                <a:headEnd/>
                <a:tailEnd/>
              </a:ln>
            </p:spPr>
            <p:txBody>
              <a:bodyPr/>
              <a:lstStyle/>
              <a:p>
                <a:endParaRPr lang="mk-MK"/>
              </a:p>
            </p:txBody>
          </p:sp>
          <p:sp>
            <p:nvSpPr>
              <p:cNvPr id="12514" name="Freeform 19"/>
              <p:cNvSpPr>
                <a:spLocks/>
              </p:cNvSpPr>
              <p:nvPr/>
            </p:nvSpPr>
            <p:spPr bwMode="auto">
              <a:xfrm>
                <a:off x="3007" y="1776"/>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1A1A1A"/>
              </a:solidFill>
              <a:ln w="9525" cap="rnd">
                <a:noFill/>
                <a:round/>
                <a:headEnd/>
                <a:tailEnd/>
              </a:ln>
            </p:spPr>
            <p:txBody>
              <a:bodyPr/>
              <a:lstStyle/>
              <a:p>
                <a:endParaRPr lang="mk-MK"/>
              </a:p>
            </p:txBody>
          </p:sp>
          <p:sp>
            <p:nvSpPr>
              <p:cNvPr id="12515" name="Freeform 20"/>
              <p:cNvSpPr>
                <a:spLocks/>
              </p:cNvSpPr>
              <p:nvPr/>
            </p:nvSpPr>
            <p:spPr bwMode="auto">
              <a:xfrm>
                <a:off x="3007" y="1776"/>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1C1C1C"/>
              </a:solidFill>
              <a:ln w="9525" cap="rnd">
                <a:noFill/>
                <a:round/>
                <a:headEnd/>
                <a:tailEnd/>
              </a:ln>
            </p:spPr>
            <p:txBody>
              <a:bodyPr/>
              <a:lstStyle/>
              <a:p>
                <a:endParaRPr lang="mk-MK"/>
              </a:p>
            </p:txBody>
          </p:sp>
          <p:sp>
            <p:nvSpPr>
              <p:cNvPr id="12516" name="Freeform 21"/>
              <p:cNvSpPr>
                <a:spLocks/>
              </p:cNvSpPr>
              <p:nvPr/>
            </p:nvSpPr>
            <p:spPr bwMode="auto">
              <a:xfrm>
                <a:off x="3007" y="1777"/>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1E1E1E"/>
              </a:solidFill>
              <a:ln w="9525" cap="rnd">
                <a:noFill/>
                <a:round/>
                <a:headEnd/>
                <a:tailEnd/>
              </a:ln>
            </p:spPr>
            <p:txBody>
              <a:bodyPr/>
              <a:lstStyle/>
              <a:p>
                <a:endParaRPr lang="mk-MK"/>
              </a:p>
            </p:txBody>
          </p:sp>
          <p:sp>
            <p:nvSpPr>
              <p:cNvPr id="12517" name="Freeform 22"/>
              <p:cNvSpPr>
                <a:spLocks/>
              </p:cNvSpPr>
              <p:nvPr/>
            </p:nvSpPr>
            <p:spPr bwMode="auto">
              <a:xfrm>
                <a:off x="3007" y="1778"/>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202020"/>
              </a:solidFill>
              <a:ln w="9525" cap="rnd">
                <a:noFill/>
                <a:round/>
                <a:headEnd/>
                <a:tailEnd/>
              </a:ln>
            </p:spPr>
            <p:txBody>
              <a:bodyPr/>
              <a:lstStyle/>
              <a:p>
                <a:endParaRPr lang="mk-MK"/>
              </a:p>
            </p:txBody>
          </p:sp>
          <p:sp>
            <p:nvSpPr>
              <p:cNvPr id="12518" name="Freeform 23"/>
              <p:cNvSpPr>
                <a:spLocks/>
              </p:cNvSpPr>
              <p:nvPr/>
            </p:nvSpPr>
            <p:spPr bwMode="auto">
              <a:xfrm>
                <a:off x="3007" y="1779"/>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222222"/>
              </a:solidFill>
              <a:ln w="9525" cap="rnd">
                <a:noFill/>
                <a:round/>
                <a:headEnd/>
                <a:tailEnd/>
              </a:ln>
            </p:spPr>
            <p:txBody>
              <a:bodyPr/>
              <a:lstStyle/>
              <a:p>
                <a:endParaRPr lang="mk-MK"/>
              </a:p>
            </p:txBody>
          </p:sp>
          <p:sp>
            <p:nvSpPr>
              <p:cNvPr id="12519" name="Freeform 24"/>
              <p:cNvSpPr>
                <a:spLocks/>
              </p:cNvSpPr>
              <p:nvPr/>
            </p:nvSpPr>
            <p:spPr bwMode="auto">
              <a:xfrm>
                <a:off x="3007" y="1780"/>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242424"/>
              </a:solidFill>
              <a:ln w="9525" cap="rnd">
                <a:noFill/>
                <a:round/>
                <a:headEnd/>
                <a:tailEnd/>
              </a:ln>
            </p:spPr>
            <p:txBody>
              <a:bodyPr/>
              <a:lstStyle/>
              <a:p>
                <a:endParaRPr lang="mk-MK"/>
              </a:p>
            </p:txBody>
          </p:sp>
          <p:sp>
            <p:nvSpPr>
              <p:cNvPr id="12520" name="Freeform 25"/>
              <p:cNvSpPr>
                <a:spLocks/>
              </p:cNvSpPr>
              <p:nvPr/>
            </p:nvSpPr>
            <p:spPr bwMode="auto">
              <a:xfrm>
                <a:off x="3007" y="1781"/>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262626"/>
              </a:solidFill>
              <a:ln w="9525" cap="rnd">
                <a:noFill/>
                <a:round/>
                <a:headEnd/>
                <a:tailEnd/>
              </a:ln>
            </p:spPr>
            <p:txBody>
              <a:bodyPr/>
              <a:lstStyle/>
              <a:p>
                <a:endParaRPr lang="mk-MK"/>
              </a:p>
            </p:txBody>
          </p:sp>
          <p:sp>
            <p:nvSpPr>
              <p:cNvPr id="12521" name="Freeform 26"/>
              <p:cNvSpPr>
                <a:spLocks/>
              </p:cNvSpPr>
              <p:nvPr/>
            </p:nvSpPr>
            <p:spPr bwMode="auto">
              <a:xfrm>
                <a:off x="3007" y="1782"/>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282828"/>
              </a:solidFill>
              <a:ln w="9525" cap="rnd">
                <a:noFill/>
                <a:round/>
                <a:headEnd/>
                <a:tailEnd/>
              </a:ln>
            </p:spPr>
            <p:txBody>
              <a:bodyPr/>
              <a:lstStyle/>
              <a:p>
                <a:endParaRPr lang="mk-MK"/>
              </a:p>
            </p:txBody>
          </p:sp>
          <p:sp>
            <p:nvSpPr>
              <p:cNvPr id="12522" name="Freeform 27"/>
              <p:cNvSpPr>
                <a:spLocks/>
              </p:cNvSpPr>
              <p:nvPr/>
            </p:nvSpPr>
            <p:spPr bwMode="auto">
              <a:xfrm>
                <a:off x="3007" y="1783"/>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2A2A2A"/>
              </a:solidFill>
              <a:ln w="9525" cap="rnd">
                <a:noFill/>
                <a:round/>
                <a:headEnd/>
                <a:tailEnd/>
              </a:ln>
            </p:spPr>
            <p:txBody>
              <a:bodyPr/>
              <a:lstStyle/>
              <a:p>
                <a:endParaRPr lang="mk-MK"/>
              </a:p>
            </p:txBody>
          </p:sp>
          <p:sp>
            <p:nvSpPr>
              <p:cNvPr id="12523" name="Freeform 28"/>
              <p:cNvSpPr>
                <a:spLocks/>
              </p:cNvSpPr>
              <p:nvPr/>
            </p:nvSpPr>
            <p:spPr bwMode="auto">
              <a:xfrm>
                <a:off x="3007" y="1784"/>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2C2C2C"/>
              </a:solidFill>
              <a:ln w="9525" cap="rnd">
                <a:noFill/>
                <a:round/>
                <a:headEnd/>
                <a:tailEnd/>
              </a:ln>
            </p:spPr>
            <p:txBody>
              <a:bodyPr/>
              <a:lstStyle/>
              <a:p>
                <a:endParaRPr lang="mk-MK"/>
              </a:p>
            </p:txBody>
          </p:sp>
          <p:sp>
            <p:nvSpPr>
              <p:cNvPr id="12524" name="Freeform 29"/>
              <p:cNvSpPr>
                <a:spLocks/>
              </p:cNvSpPr>
              <p:nvPr/>
            </p:nvSpPr>
            <p:spPr bwMode="auto">
              <a:xfrm>
                <a:off x="3007" y="1785"/>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2E2E2E"/>
              </a:solidFill>
              <a:ln w="9525" cap="rnd">
                <a:noFill/>
                <a:round/>
                <a:headEnd/>
                <a:tailEnd/>
              </a:ln>
            </p:spPr>
            <p:txBody>
              <a:bodyPr/>
              <a:lstStyle/>
              <a:p>
                <a:endParaRPr lang="mk-MK"/>
              </a:p>
            </p:txBody>
          </p:sp>
          <p:sp>
            <p:nvSpPr>
              <p:cNvPr id="12525" name="Freeform 30"/>
              <p:cNvSpPr>
                <a:spLocks/>
              </p:cNvSpPr>
              <p:nvPr/>
            </p:nvSpPr>
            <p:spPr bwMode="auto">
              <a:xfrm>
                <a:off x="3007" y="1786"/>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303030"/>
              </a:solidFill>
              <a:ln w="9525" cap="rnd">
                <a:noFill/>
                <a:round/>
                <a:headEnd/>
                <a:tailEnd/>
              </a:ln>
            </p:spPr>
            <p:txBody>
              <a:bodyPr/>
              <a:lstStyle/>
              <a:p>
                <a:endParaRPr lang="mk-MK"/>
              </a:p>
            </p:txBody>
          </p:sp>
          <p:sp>
            <p:nvSpPr>
              <p:cNvPr id="12526" name="Freeform 31"/>
              <p:cNvSpPr>
                <a:spLocks/>
              </p:cNvSpPr>
              <p:nvPr/>
            </p:nvSpPr>
            <p:spPr bwMode="auto">
              <a:xfrm>
                <a:off x="3007" y="1787"/>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323232"/>
              </a:solidFill>
              <a:ln w="9525" cap="rnd">
                <a:noFill/>
                <a:round/>
                <a:headEnd/>
                <a:tailEnd/>
              </a:ln>
            </p:spPr>
            <p:txBody>
              <a:bodyPr/>
              <a:lstStyle/>
              <a:p>
                <a:endParaRPr lang="mk-MK"/>
              </a:p>
            </p:txBody>
          </p:sp>
          <p:sp>
            <p:nvSpPr>
              <p:cNvPr id="12527" name="Freeform 32"/>
              <p:cNvSpPr>
                <a:spLocks/>
              </p:cNvSpPr>
              <p:nvPr/>
            </p:nvSpPr>
            <p:spPr bwMode="auto">
              <a:xfrm>
                <a:off x="3007" y="1789"/>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343434"/>
              </a:solidFill>
              <a:ln w="9525" cap="rnd">
                <a:noFill/>
                <a:round/>
                <a:headEnd/>
                <a:tailEnd/>
              </a:ln>
            </p:spPr>
            <p:txBody>
              <a:bodyPr/>
              <a:lstStyle/>
              <a:p>
                <a:endParaRPr lang="mk-MK"/>
              </a:p>
            </p:txBody>
          </p:sp>
          <p:sp>
            <p:nvSpPr>
              <p:cNvPr id="12528" name="Freeform 33"/>
              <p:cNvSpPr>
                <a:spLocks/>
              </p:cNvSpPr>
              <p:nvPr/>
            </p:nvSpPr>
            <p:spPr bwMode="auto">
              <a:xfrm>
                <a:off x="3007" y="1789"/>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363636"/>
              </a:solidFill>
              <a:ln w="9525" cap="rnd">
                <a:noFill/>
                <a:round/>
                <a:headEnd/>
                <a:tailEnd/>
              </a:ln>
            </p:spPr>
            <p:txBody>
              <a:bodyPr/>
              <a:lstStyle/>
              <a:p>
                <a:endParaRPr lang="mk-MK"/>
              </a:p>
            </p:txBody>
          </p:sp>
          <p:sp>
            <p:nvSpPr>
              <p:cNvPr id="12529" name="Freeform 34"/>
              <p:cNvSpPr>
                <a:spLocks/>
              </p:cNvSpPr>
              <p:nvPr/>
            </p:nvSpPr>
            <p:spPr bwMode="auto">
              <a:xfrm>
                <a:off x="3007" y="1791"/>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383838"/>
              </a:solidFill>
              <a:ln w="9525" cap="rnd">
                <a:noFill/>
                <a:round/>
                <a:headEnd/>
                <a:tailEnd/>
              </a:ln>
            </p:spPr>
            <p:txBody>
              <a:bodyPr/>
              <a:lstStyle/>
              <a:p>
                <a:endParaRPr lang="mk-MK"/>
              </a:p>
            </p:txBody>
          </p:sp>
          <p:sp>
            <p:nvSpPr>
              <p:cNvPr id="12530" name="Freeform 35"/>
              <p:cNvSpPr>
                <a:spLocks/>
              </p:cNvSpPr>
              <p:nvPr/>
            </p:nvSpPr>
            <p:spPr bwMode="auto">
              <a:xfrm>
                <a:off x="3007" y="1792"/>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3A3A3A"/>
              </a:solidFill>
              <a:ln w="9525" cap="rnd">
                <a:noFill/>
                <a:round/>
                <a:headEnd/>
                <a:tailEnd/>
              </a:ln>
            </p:spPr>
            <p:txBody>
              <a:bodyPr/>
              <a:lstStyle/>
              <a:p>
                <a:endParaRPr lang="mk-MK"/>
              </a:p>
            </p:txBody>
          </p:sp>
          <p:sp>
            <p:nvSpPr>
              <p:cNvPr id="12531" name="Freeform 36"/>
              <p:cNvSpPr>
                <a:spLocks/>
              </p:cNvSpPr>
              <p:nvPr/>
            </p:nvSpPr>
            <p:spPr bwMode="auto">
              <a:xfrm>
                <a:off x="3007" y="1793"/>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3C3C3C"/>
              </a:solidFill>
              <a:ln w="9525" cap="rnd">
                <a:noFill/>
                <a:round/>
                <a:headEnd/>
                <a:tailEnd/>
              </a:ln>
            </p:spPr>
            <p:txBody>
              <a:bodyPr/>
              <a:lstStyle/>
              <a:p>
                <a:endParaRPr lang="mk-MK"/>
              </a:p>
            </p:txBody>
          </p:sp>
          <p:sp>
            <p:nvSpPr>
              <p:cNvPr id="12532" name="Freeform 37"/>
              <p:cNvSpPr>
                <a:spLocks/>
              </p:cNvSpPr>
              <p:nvPr/>
            </p:nvSpPr>
            <p:spPr bwMode="auto">
              <a:xfrm>
                <a:off x="3007" y="1794"/>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3E3E3E"/>
              </a:solidFill>
              <a:ln w="9525" cap="rnd">
                <a:noFill/>
                <a:round/>
                <a:headEnd/>
                <a:tailEnd/>
              </a:ln>
            </p:spPr>
            <p:txBody>
              <a:bodyPr/>
              <a:lstStyle/>
              <a:p>
                <a:endParaRPr lang="mk-MK"/>
              </a:p>
            </p:txBody>
          </p:sp>
          <p:sp>
            <p:nvSpPr>
              <p:cNvPr id="12533" name="Freeform 38"/>
              <p:cNvSpPr>
                <a:spLocks/>
              </p:cNvSpPr>
              <p:nvPr/>
            </p:nvSpPr>
            <p:spPr bwMode="auto">
              <a:xfrm>
                <a:off x="3007" y="1795"/>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404040"/>
              </a:solidFill>
              <a:ln w="9525" cap="rnd">
                <a:noFill/>
                <a:round/>
                <a:headEnd/>
                <a:tailEnd/>
              </a:ln>
            </p:spPr>
            <p:txBody>
              <a:bodyPr/>
              <a:lstStyle/>
              <a:p>
                <a:endParaRPr lang="mk-MK"/>
              </a:p>
            </p:txBody>
          </p:sp>
          <p:sp>
            <p:nvSpPr>
              <p:cNvPr id="12534" name="Freeform 39"/>
              <p:cNvSpPr>
                <a:spLocks/>
              </p:cNvSpPr>
              <p:nvPr/>
            </p:nvSpPr>
            <p:spPr bwMode="auto">
              <a:xfrm>
                <a:off x="3007" y="1795"/>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424242"/>
              </a:solidFill>
              <a:ln w="9525" cap="rnd">
                <a:noFill/>
                <a:round/>
                <a:headEnd/>
                <a:tailEnd/>
              </a:ln>
            </p:spPr>
            <p:txBody>
              <a:bodyPr/>
              <a:lstStyle/>
              <a:p>
                <a:endParaRPr lang="mk-MK"/>
              </a:p>
            </p:txBody>
          </p:sp>
          <p:sp>
            <p:nvSpPr>
              <p:cNvPr id="12535" name="Freeform 40"/>
              <p:cNvSpPr>
                <a:spLocks/>
              </p:cNvSpPr>
              <p:nvPr/>
            </p:nvSpPr>
            <p:spPr bwMode="auto">
              <a:xfrm>
                <a:off x="3007" y="1796"/>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444444"/>
              </a:solidFill>
              <a:ln w="9525" cap="rnd">
                <a:noFill/>
                <a:round/>
                <a:headEnd/>
                <a:tailEnd/>
              </a:ln>
            </p:spPr>
            <p:txBody>
              <a:bodyPr/>
              <a:lstStyle/>
              <a:p>
                <a:endParaRPr lang="mk-MK"/>
              </a:p>
            </p:txBody>
          </p:sp>
          <p:sp>
            <p:nvSpPr>
              <p:cNvPr id="12536" name="Freeform 41"/>
              <p:cNvSpPr>
                <a:spLocks/>
              </p:cNvSpPr>
              <p:nvPr/>
            </p:nvSpPr>
            <p:spPr bwMode="auto">
              <a:xfrm>
                <a:off x="3007" y="1797"/>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464646"/>
              </a:solidFill>
              <a:ln w="9525" cap="rnd">
                <a:noFill/>
                <a:round/>
                <a:headEnd/>
                <a:tailEnd/>
              </a:ln>
            </p:spPr>
            <p:txBody>
              <a:bodyPr/>
              <a:lstStyle/>
              <a:p>
                <a:endParaRPr lang="mk-MK"/>
              </a:p>
            </p:txBody>
          </p:sp>
          <p:sp>
            <p:nvSpPr>
              <p:cNvPr id="12537" name="Freeform 42"/>
              <p:cNvSpPr>
                <a:spLocks/>
              </p:cNvSpPr>
              <p:nvPr/>
            </p:nvSpPr>
            <p:spPr bwMode="auto">
              <a:xfrm>
                <a:off x="3007" y="1798"/>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484848"/>
              </a:solidFill>
              <a:ln w="9525" cap="rnd">
                <a:noFill/>
                <a:round/>
                <a:headEnd/>
                <a:tailEnd/>
              </a:ln>
            </p:spPr>
            <p:txBody>
              <a:bodyPr/>
              <a:lstStyle/>
              <a:p>
                <a:endParaRPr lang="mk-MK"/>
              </a:p>
            </p:txBody>
          </p:sp>
          <p:sp>
            <p:nvSpPr>
              <p:cNvPr id="12538" name="Freeform 43"/>
              <p:cNvSpPr>
                <a:spLocks/>
              </p:cNvSpPr>
              <p:nvPr/>
            </p:nvSpPr>
            <p:spPr bwMode="auto">
              <a:xfrm>
                <a:off x="3007" y="1799"/>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4A4A4A"/>
              </a:solidFill>
              <a:ln w="9525" cap="rnd">
                <a:noFill/>
                <a:round/>
                <a:headEnd/>
                <a:tailEnd/>
              </a:ln>
            </p:spPr>
            <p:txBody>
              <a:bodyPr/>
              <a:lstStyle/>
              <a:p>
                <a:endParaRPr lang="mk-MK"/>
              </a:p>
            </p:txBody>
          </p:sp>
          <p:sp>
            <p:nvSpPr>
              <p:cNvPr id="12539" name="Freeform 44"/>
              <p:cNvSpPr>
                <a:spLocks/>
              </p:cNvSpPr>
              <p:nvPr/>
            </p:nvSpPr>
            <p:spPr bwMode="auto">
              <a:xfrm>
                <a:off x="3007" y="1800"/>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4C4C4C"/>
              </a:solidFill>
              <a:ln w="9525" cap="rnd">
                <a:noFill/>
                <a:round/>
                <a:headEnd/>
                <a:tailEnd/>
              </a:ln>
            </p:spPr>
            <p:txBody>
              <a:bodyPr/>
              <a:lstStyle/>
              <a:p>
                <a:endParaRPr lang="mk-MK"/>
              </a:p>
            </p:txBody>
          </p:sp>
          <p:sp>
            <p:nvSpPr>
              <p:cNvPr id="12540" name="Freeform 45"/>
              <p:cNvSpPr>
                <a:spLocks/>
              </p:cNvSpPr>
              <p:nvPr/>
            </p:nvSpPr>
            <p:spPr bwMode="auto">
              <a:xfrm>
                <a:off x="3007" y="1801"/>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4E4E4E"/>
              </a:solidFill>
              <a:ln w="9525" cap="rnd">
                <a:noFill/>
                <a:round/>
                <a:headEnd/>
                <a:tailEnd/>
              </a:ln>
            </p:spPr>
            <p:txBody>
              <a:bodyPr/>
              <a:lstStyle/>
              <a:p>
                <a:endParaRPr lang="mk-MK"/>
              </a:p>
            </p:txBody>
          </p:sp>
          <p:sp>
            <p:nvSpPr>
              <p:cNvPr id="12541" name="Freeform 46"/>
              <p:cNvSpPr>
                <a:spLocks/>
              </p:cNvSpPr>
              <p:nvPr/>
            </p:nvSpPr>
            <p:spPr bwMode="auto">
              <a:xfrm>
                <a:off x="3007" y="1803"/>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505050"/>
              </a:solidFill>
              <a:ln w="9525" cap="rnd">
                <a:noFill/>
                <a:round/>
                <a:headEnd/>
                <a:tailEnd/>
              </a:ln>
            </p:spPr>
            <p:txBody>
              <a:bodyPr/>
              <a:lstStyle/>
              <a:p>
                <a:endParaRPr lang="mk-MK"/>
              </a:p>
            </p:txBody>
          </p:sp>
          <p:sp>
            <p:nvSpPr>
              <p:cNvPr id="12542" name="Freeform 47"/>
              <p:cNvSpPr>
                <a:spLocks/>
              </p:cNvSpPr>
              <p:nvPr/>
            </p:nvSpPr>
            <p:spPr bwMode="auto">
              <a:xfrm>
                <a:off x="3007" y="1803"/>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525252"/>
              </a:solidFill>
              <a:ln w="9525" cap="rnd">
                <a:noFill/>
                <a:round/>
                <a:headEnd/>
                <a:tailEnd/>
              </a:ln>
            </p:spPr>
            <p:txBody>
              <a:bodyPr/>
              <a:lstStyle/>
              <a:p>
                <a:endParaRPr lang="mk-MK"/>
              </a:p>
            </p:txBody>
          </p:sp>
          <p:sp>
            <p:nvSpPr>
              <p:cNvPr id="12543" name="Freeform 48"/>
              <p:cNvSpPr>
                <a:spLocks/>
              </p:cNvSpPr>
              <p:nvPr/>
            </p:nvSpPr>
            <p:spPr bwMode="auto">
              <a:xfrm>
                <a:off x="3007" y="1805"/>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545454"/>
              </a:solidFill>
              <a:ln w="9525" cap="rnd">
                <a:noFill/>
                <a:round/>
                <a:headEnd/>
                <a:tailEnd/>
              </a:ln>
            </p:spPr>
            <p:txBody>
              <a:bodyPr/>
              <a:lstStyle/>
              <a:p>
                <a:endParaRPr lang="mk-MK"/>
              </a:p>
            </p:txBody>
          </p:sp>
          <p:sp>
            <p:nvSpPr>
              <p:cNvPr id="12544" name="Freeform 49"/>
              <p:cNvSpPr>
                <a:spLocks/>
              </p:cNvSpPr>
              <p:nvPr/>
            </p:nvSpPr>
            <p:spPr bwMode="auto">
              <a:xfrm>
                <a:off x="3007" y="1805"/>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565656"/>
              </a:solidFill>
              <a:ln w="9525" cap="rnd">
                <a:noFill/>
                <a:round/>
                <a:headEnd/>
                <a:tailEnd/>
              </a:ln>
            </p:spPr>
            <p:txBody>
              <a:bodyPr/>
              <a:lstStyle/>
              <a:p>
                <a:endParaRPr lang="mk-MK"/>
              </a:p>
            </p:txBody>
          </p:sp>
          <p:sp>
            <p:nvSpPr>
              <p:cNvPr id="12545" name="Freeform 50"/>
              <p:cNvSpPr>
                <a:spLocks/>
              </p:cNvSpPr>
              <p:nvPr/>
            </p:nvSpPr>
            <p:spPr bwMode="auto">
              <a:xfrm>
                <a:off x="3007" y="1807"/>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585858"/>
              </a:solidFill>
              <a:ln w="9525" cap="rnd">
                <a:noFill/>
                <a:round/>
                <a:headEnd/>
                <a:tailEnd/>
              </a:ln>
            </p:spPr>
            <p:txBody>
              <a:bodyPr/>
              <a:lstStyle/>
              <a:p>
                <a:endParaRPr lang="mk-MK"/>
              </a:p>
            </p:txBody>
          </p:sp>
          <p:sp>
            <p:nvSpPr>
              <p:cNvPr id="12546" name="Freeform 51"/>
              <p:cNvSpPr>
                <a:spLocks/>
              </p:cNvSpPr>
              <p:nvPr/>
            </p:nvSpPr>
            <p:spPr bwMode="auto">
              <a:xfrm>
                <a:off x="3007" y="1808"/>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5A5A5A"/>
              </a:solidFill>
              <a:ln w="9525" cap="rnd">
                <a:noFill/>
                <a:round/>
                <a:headEnd/>
                <a:tailEnd/>
              </a:ln>
            </p:spPr>
            <p:txBody>
              <a:bodyPr/>
              <a:lstStyle/>
              <a:p>
                <a:endParaRPr lang="mk-MK"/>
              </a:p>
            </p:txBody>
          </p:sp>
          <p:sp>
            <p:nvSpPr>
              <p:cNvPr id="12547" name="Freeform 52"/>
              <p:cNvSpPr>
                <a:spLocks/>
              </p:cNvSpPr>
              <p:nvPr/>
            </p:nvSpPr>
            <p:spPr bwMode="auto">
              <a:xfrm>
                <a:off x="3007" y="1809"/>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5C5C5C"/>
              </a:solidFill>
              <a:ln w="9525" cap="rnd">
                <a:noFill/>
                <a:round/>
                <a:headEnd/>
                <a:tailEnd/>
              </a:ln>
            </p:spPr>
            <p:txBody>
              <a:bodyPr/>
              <a:lstStyle/>
              <a:p>
                <a:endParaRPr lang="mk-MK"/>
              </a:p>
            </p:txBody>
          </p:sp>
          <p:sp>
            <p:nvSpPr>
              <p:cNvPr id="12548" name="Freeform 53"/>
              <p:cNvSpPr>
                <a:spLocks/>
              </p:cNvSpPr>
              <p:nvPr/>
            </p:nvSpPr>
            <p:spPr bwMode="auto">
              <a:xfrm>
                <a:off x="3007" y="1810"/>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5E5E5E"/>
              </a:solidFill>
              <a:ln w="9525" cap="rnd">
                <a:noFill/>
                <a:round/>
                <a:headEnd/>
                <a:tailEnd/>
              </a:ln>
            </p:spPr>
            <p:txBody>
              <a:bodyPr/>
              <a:lstStyle/>
              <a:p>
                <a:endParaRPr lang="mk-MK"/>
              </a:p>
            </p:txBody>
          </p:sp>
          <p:sp>
            <p:nvSpPr>
              <p:cNvPr id="12549" name="Freeform 54"/>
              <p:cNvSpPr>
                <a:spLocks/>
              </p:cNvSpPr>
              <p:nvPr/>
            </p:nvSpPr>
            <p:spPr bwMode="auto">
              <a:xfrm>
                <a:off x="3007" y="1811"/>
                <a:ext cx="158" cy="17"/>
              </a:xfrm>
              <a:custGeom>
                <a:avLst/>
                <a:gdLst>
                  <a:gd name="T0" fmla="*/ 0 w 158"/>
                  <a:gd name="T1" fmla="*/ 0 h 17"/>
                  <a:gd name="T2" fmla="*/ 157 w 158"/>
                  <a:gd name="T3" fmla="*/ 0 h 17"/>
                  <a:gd name="T4" fmla="*/ 157 w 158"/>
                  <a:gd name="T5" fmla="*/ 16 h 17"/>
                  <a:gd name="T6" fmla="*/ 0 w 158"/>
                  <a:gd name="T7" fmla="*/ 16 h 17"/>
                  <a:gd name="T8" fmla="*/ 0 w 158"/>
                  <a:gd name="T9" fmla="*/ 0 h 17"/>
                  <a:gd name="T10" fmla="*/ 0 60000 65536"/>
                  <a:gd name="T11" fmla="*/ 0 60000 65536"/>
                  <a:gd name="T12" fmla="*/ 0 60000 65536"/>
                  <a:gd name="T13" fmla="*/ 0 60000 65536"/>
                  <a:gd name="T14" fmla="*/ 0 60000 65536"/>
                  <a:gd name="T15" fmla="*/ 0 w 158"/>
                  <a:gd name="T16" fmla="*/ 0 h 17"/>
                  <a:gd name="T17" fmla="*/ 158 w 158"/>
                  <a:gd name="T18" fmla="*/ 17 h 17"/>
                </a:gdLst>
                <a:ahLst/>
                <a:cxnLst>
                  <a:cxn ang="T10">
                    <a:pos x="T0" y="T1"/>
                  </a:cxn>
                  <a:cxn ang="T11">
                    <a:pos x="T2" y="T3"/>
                  </a:cxn>
                  <a:cxn ang="T12">
                    <a:pos x="T4" y="T5"/>
                  </a:cxn>
                  <a:cxn ang="T13">
                    <a:pos x="T6" y="T7"/>
                  </a:cxn>
                  <a:cxn ang="T14">
                    <a:pos x="T8" y="T9"/>
                  </a:cxn>
                </a:cxnLst>
                <a:rect l="T15" t="T16" r="T17" b="T18"/>
                <a:pathLst>
                  <a:path w="158" h="17">
                    <a:moveTo>
                      <a:pt x="0" y="0"/>
                    </a:moveTo>
                    <a:lnTo>
                      <a:pt x="157" y="0"/>
                    </a:lnTo>
                    <a:lnTo>
                      <a:pt x="157" y="16"/>
                    </a:lnTo>
                    <a:lnTo>
                      <a:pt x="0" y="16"/>
                    </a:lnTo>
                    <a:lnTo>
                      <a:pt x="0" y="0"/>
                    </a:lnTo>
                  </a:path>
                </a:pathLst>
              </a:custGeom>
              <a:solidFill>
                <a:srgbClr val="606060"/>
              </a:solidFill>
              <a:ln w="9525" cap="rnd">
                <a:noFill/>
                <a:round/>
                <a:headEnd/>
                <a:tailEnd/>
              </a:ln>
            </p:spPr>
            <p:txBody>
              <a:bodyPr/>
              <a:lstStyle/>
              <a:p>
                <a:endParaRPr lang="mk-MK"/>
              </a:p>
            </p:txBody>
          </p:sp>
          <p:sp>
            <p:nvSpPr>
              <p:cNvPr id="12550" name="Rectangle 55"/>
              <p:cNvSpPr>
                <a:spLocks noChangeArrowheads="1"/>
              </p:cNvSpPr>
              <p:nvPr/>
            </p:nvSpPr>
            <p:spPr bwMode="auto">
              <a:xfrm>
                <a:off x="3013" y="1815"/>
                <a:ext cx="144" cy="8"/>
              </a:xfrm>
              <a:prstGeom prst="rect">
                <a:avLst/>
              </a:prstGeom>
              <a:solidFill>
                <a:srgbClr val="FF0000"/>
              </a:solidFill>
              <a:ln w="12700">
                <a:solidFill>
                  <a:srgbClr val="FF0000"/>
                </a:solidFill>
                <a:miter lim="800000"/>
                <a:headEnd/>
                <a:tailEnd/>
              </a:ln>
            </p:spPr>
            <p:txBody>
              <a:bodyPr wrap="none" anchor="ctr"/>
              <a:lstStyle/>
              <a:p>
                <a:endParaRPr lang="mk-MK"/>
              </a:p>
            </p:txBody>
          </p:sp>
        </p:grpSp>
      </p:grpSp>
      <p:sp>
        <p:nvSpPr>
          <p:cNvPr id="12296" name="Rectangle 56"/>
          <p:cNvSpPr>
            <a:spLocks noChangeArrowheads="1"/>
          </p:cNvSpPr>
          <p:nvPr/>
        </p:nvSpPr>
        <p:spPr bwMode="auto">
          <a:xfrm>
            <a:off x="4572000" y="3644900"/>
            <a:ext cx="1213473" cy="831639"/>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2400" b="1" dirty="0" err="1" smtClean="0">
                <a:solidFill>
                  <a:schemeClr val="accent2"/>
                </a:solidFill>
              </a:rPr>
              <a:t>CaSys</a:t>
            </a:r>
            <a:r>
              <a:rPr lang="mk-MK" sz="2400" b="1" dirty="0" smtClean="0">
                <a:solidFill>
                  <a:schemeClr val="accent2"/>
                </a:solidFill>
              </a:rPr>
              <a:t>/</a:t>
            </a:r>
          </a:p>
          <a:p>
            <a:pPr algn="ctr" defTabSz="762000" eaLnBrk="0" hangingPunct="0"/>
            <a:r>
              <a:rPr lang="en-US" sz="2400" b="1" dirty="0" err="1" smtClean="0">
                <a:solidFill>
                  <a:schemeClr val="accent2"/>
                </a:solidFill>
              </a:rPr>
              <a:t>cPay</a:t>
            </a:r>
            <a:endParaRPr lang="en-GB" sz="2400" b="1" dirty="0">
              <a:solidFill>
                <a:schemeClr val="accent2"/>
              </a:solidFill>
            </a:endParaRPr>
          </a:p>
        </p:txBody>
      </p:sp>
      <p:sp>
        <p:nvSpPr>
          <p:cNvPr id="12297" name="Rectangle 57"/>
          <p:cNvSpPr>
            <a:spLocks noChangeArrowheads="1"/>
          </p:cNvSpPr>
          <p:nvPr/>
        </p:nvSpPr>
        <p:spPr bwMode="auto">
          <a:xfrm>
            <a:off x="3911600" y="5451475"/>
            <a:ext cx="1052513" cy="336550"/>
          </a:xfrm>
          <a:prstGeom prst="rect">
            <a:avLst/>
          </a:prstGeom>
          <a:noFill/>
          <a:ln w="9525">
            <a:noFill/>
            <a:miter lim="800000"/>
            <a:headEnd/>
            <a:tailEnd/>
          </a:ln>
        </p:spPr>
        <p:txBody>
          <a:bodyPr wrap="none" lIns="92075" tIns="46038" rIns="92075" bIns="46038">
            <a:spAutoFit/>
          </a:bodyPr>
          <a:lstStyle/>
          <a:p>
            <a:pPr algn="ctr" defTabSz="762000" eaLnBrk="0" hangingPunct="0"/>
            <a:r>
              <a:rPr lang="en-GB" sz="1600" b="1">
                <a:solidFill>
                  <a:schemeClr val="bg1"/>
                </a:solidFill>
              </a:rPr>
              <a:t>ACI-CMS</a:t>
            </a:r>
          </a:p>
        </p:txBody>
      </p:sp>
      <p:grpSp>
        <p:nvGrpSpPr>
          <p:cNvPr id="12298" name="Group 58"/>
          <p:cNvGrpSpPr>
            <a:grpSpLocks/>
          </p:cNvGrpSpPr>
          <p:nvPr/>
        </p:nvGrpSpPr>
        <p:grpSpPr bwMode="auto">
          <a:xfrm>
            <a:off x="3857625" y="5357813"/>
            <a:ext cx="576263" cy="581025"/>
            <a:chOff x="426" y="74"/>
            <a:chExt cx="529" cy="722"/>
          </a:xfrm>
        </p:grpSpPr>
        <p:sp>
          <p:nvSpPr>
            <p:cNvPr id="12351" name="Rectangle 59"/>
            <p:cNvSpPr>
              <a:spLocks noChangeArrowheads="1"/>
            </p:cNvSpPr>
            <p:nvPr/>
          </p:nvSpPr>
          <p:spPr bwMode="auto">
            <a:xfrm>
              <a:off x="426" y="74"/>
              <a:ext cx="529" cy="722"/>
            </a:xfrm>
            <a:prstGeom prst="rect">
              <a:avLst/>
            </a:prstGeom>
            <a:solidFill>
              <a:srgbClr val="919191"/>
            </a:solidFill>
            <a:ln w="12700">
              <a:solidFill>
                <a:srgbClr val="000000"/>
              </a:solidFill>
              <a:miter lim="800000"/>
              <a:headEnd/>
              <a:tailEnd/>
            </a:ln>
          </p:spPr>
          <p:txBody>
            <a:bodyPr wrap="none" anchor="ctr"/>
            <a:lstStyle/>
            <a:p>
              <a:endParaRPr lang="mk-MK"/>
            </a:p>
          </p:txBody>
        </p:sp>
        <p:grpSp>
          <p:nvGrpSpPr>
            <p:cNvPr id="12352" name="Group 60"/>
            <p:cNvGrpSpPr>
              <a:grpSpLocks/>
            </p:cNvGrpSpPr>
            <p:nvPr/>
          </p:nvGrpSpPr>
          <p:grpSpPr bwMode="auto">
            <a:xfrm>
              <a:off x="440" y="84"/>
              <a:ext cx="502" cy="679"/>
              <a:chOff x="440" y="84"/>
              <a:chExt cx="502" cy="679"/>
            </a:xfrm>
          </p:grpSpPr>
          <p:sp>
            <p:nvSpPr>
              <p:cNvPr id="12416" name="Freeform 61"/>
              <p:cNvSpPr>
                <a:spLocks/>
              </p:cNvSpPr>
              <p:nvPr/>
            </p:nvSpPr>
            <p:spPr bwMode="auto">
              <a:xfrm>
                <a:off x="440" y="722"/>
                <a:ext cx="502" cy="41"/>
              </a:xfrm>
              <a:custGeom>
                <a:avLst/>
                <a:gdLst>
                  <a:gd name="T0" fmla="*/ 0 w 502"/>
                  <a:gd name="T1" fmla="*/ 0 h 41"/>
                  <a:gd name="T2" fmla="*/ 501 w 502"/>
                  <a:gd name="T3" fmla="*/ 0 h 41"/>
                  <a:gd name="T4" fmla="*/ 501 w 502"/>
                  <a:gd name="T5" fmla="*/ 40 h 41"/>
                  <a:gd name="T6" fmla="*/ 0 w 502"/>
                  <a:gd name="T7" fmla="*/ 40 h 41"/>
                  <a:gd name="T8" fmla="*/ 0 w 502"/>
                  <a:gd name="T9" fmla="*/ 0 h 41"/>
                  <a:gd name="T10" fmla="*/ 0 w 502"/>
                  <a:gd name="T11" fmla="*/ 0 h 41"/>
                  <a:gd name="T12" fmla="*/ 0 60000 65536"/>
                  <a:gd name="T13" fmla="*/ 0 60000 65536"/>
                  <a:gd name="T14" fmla="*/ 0 60000 65536"/>
                  <a:gd name="T15" fmla="*/ 0 60000 65536"/>
                  <a:gd name="T16" fmla="*/ 0 60000 65536"/>
                  <a:gd name="T17" fmla="*/ 0 60000 65536"/>
                  <a:gd name="T18" fmla="*/ 0 w 502"/>
                  <a:gd name="T19" fmla="*/ 0 h 41"/>
                  <a:gd name="T20" fmla="*/ 502 w 50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2" h="41">
                    <a:moveTo>
                      <a:pt x="0" y="0"/>
                    </a:moveTo>
                    <a:lnTo>
                      <a:pt x="501" y="0"/>
                    </a:lnTo>
                    <a:lnTo>
                      <a:pt x="501" y="40"/>
                    </a:lnTo>
                    <a:lnTo>
                      <a:pt x="0" y="40"/>
                    </a:lnTo>
                    <a:lnTo>
                      <a:pt x="0" y="0"/>
                    </a:lnTo>
                  </a:path>
                </a:pathLst>
              </a:custGeom>
              <a:solidFill>
                <a:srgbClr val="23345D"/>
              </a:solidFill>
              <a:ln w="9525" cap="rnd">
                <a:noFill/>
                <a:round/>
                <a:headEnd/>
                <a:tailEnd/>
              </a:ln>
            </p:spPr>
            <p:txBody>
              <a:bodyPr/>
              <a:lstStyle/>
              <a:p>
                <a:endParaRPr lang="mk-MK"/>
              </a:p>
            </p:txBody>
          </p:sp>
          <p:sp>
            <p:nvSpPr>
              <p:cNvPr id="12417" name="Freeform 62"/>
              <p:cNvSpPr>
                <a:spLocks/>
              </p:cNvSpPr>
              <p:nvPr/>
            </p:nvSpPr>
            <p:spPr bwMode="auto">
              <a:xfrm>
                <a:off x="440" y="714"/>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24355F"/>
              </a:solidFill>
              <a:ln w="9525" cap="rnd">
                <a:noFill/>
                <a:round/>
                <a:headEnd/>
                <a:tailEnd/>
              </a:ln>
            </p:spPr>
            <p:txBody>
              <a:bodyPr/>
              <a:lstStyle/>
              <a:p>
                <a:endParaRPr lang="mk-MK"/>
              </a:p>
            </p:txBody>
          </p:sp>
          <p:sp>
            <p:nvSpPr>
              <p:cNvPr id="12418" name="Freeform 63"/>
              <p:cNvSpPr>
                <a:spLocks/>
              </p:cNvSpPr>
              <p:nvPr/>
            </p:nvSpPr>
            <p:spPr bwMode="auto">
              <a:xfrm>
                <a:off x="440" y="706"/>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253761"/>
              </a:solidFill>
              <a:ln w="9525" cap="rnd">
                <a:noFill/>
                <a:round/>
                <a:headEnd/>
                <a:tailEnd/>
              </a:ln>
            </p:spPr>
            <p:txBody>
              <a:bodyPr/>
              <a:lstStyle/>
              <a:p>
                <a:endParaRPr lang="mk-MK"/>
              </a:p>
            </p:txBody>
          </p:sp>
          <p:sp>
            <p:nvSpPr>
              <p:cNvPr id="12419" name="Freeform 64"/>
              <p:cNvSpPr>
                <a:spLocks/>
              </p:cNvSpPr>
              <p:nvPr/>
            </p:nvSpPr>
            <p:spPr bwMode="auto">
              <a:xfrm>
                <a:off x="440" y="700"/>
                <a:ext cx="502" cy="44"/>
              </a:xfrm>
              <a:custGeom>
                <a:avLst/>
                <a:gdLst>
                  <a:gd name="T0" fmla="*/ 0 w 502"/>
                  <a:gd name="T1" fmla="*/ 0 h 44"/>
                  <a:gd name="T2" fmla="*/ 501 w 502"/>
                  <a:gd name="T3" fmla="*/ 0 h 44"/>
                  <a:gd name="T4" fmla="*/ 501 w 502"/>
                  <a:gd name="T5" fmla="*/ 43 h 44"/>
                  <a:gd name="T6" fmla="*/ 0 w 502"/>
                  <a:gd name="T7" fmla="*/ 43 h 44"/>
                  <a:gd name="T8" fmla="*/ 0 w 502"/>
                  <a:gd name="T9" fmla="*/ 0 h 44"/>
                  <a:gd name="T10" fmla="*/ 0 w 502"/>
                  <a:gd name="T11" fmla="*/ 0 h 44"/>
                  <a:gd name="T12" fmla="*/ 0 60000 65536"/>
                  <a:gd name="T13" fmla="*/ 0 60000 65536"/>
                  <a:gd name="T14" fmla="*/ 0 60000 65536"/>
                  <a:gd name="T15" fmla="*/ 0 60000 65536"/>
                  <a:gd name="T16" fmla="*/ 0 60000 65536"/>
                  <a:gd name="T17" fmla="*/ 0 60000 65536"/>
                  <a:gd name="T18" fmla="*/ 0 w 502"/>
                  <a:gd name="T19" fmla="*/ 0 h 44"/>
                  <a:gd name="T20" fmla="*/ 502 w 50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02" h="44">
                    <a:moveTo>
                      <a:pt x="0" y="0"/>
                    </a:moveTo>
                    <a:lnTo>
                      <a:pt x="501" y="0"/>
                    </a:lnTo>
                    <a:lnTo>
                      <a:pt x="501" y="43"/>
                    </a:lnTo>
                    <a:lnTo>
                      <a:pt x="0" y="43"/>
                    </a:lnTo>
                    <a:lnTo>
                      <a:pt x="0" y="0"/>
                    </a:lnTo>
                  </a:path>
                </a:pathLst>
              </a:custGeom>
              <a:solidFill>
                <a:srgbClr val="263863"/>
              </a:solidFill>
              <a:ln w="9525" cap="rnd">
                <a:noFill/>
                <a:round/>
                <a:headEnd/>
                <a:tailEnd/>
              </a:ln>
            </p:spPr>
            <p:txBody>
              <a:bodyPr/>
              <a:lstStyle/>
              <a:p>
                <a:endParaRPr lang="mk-MK"/>
              </a:p>
            </p:txBody>
          </p:sp>
          <p:sp>
            <p:nvSpPr>
              <p:cNvPr id="12420" name="Freeform 65"/>
              <p:cNvSpPr>
                <a:spLocks/>
              </p:cNvSpPr>
              <p:nvPr/>
            </p:nvSpPr>
            <p:spPr bwMode="auto">
              <a:xfrm>
                <a:off x="440" y="693"/>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263965"/>
              </a:solidFill>
              <a:ln w="9525" cap="rnd">
                <a:noFill/>
                <a:round/>
                <a:headEnd/>
                <a:tailEnd/>
              </a:ln>
            </p:spPr>
            <p:txBody>
              <a:bodyPr/>
              <a:lstStyle/>
              <a:p>
                <a:endParaRPr lang="mk-MK"/>
              </a:p>
            </p:txBody>
          </p:sp>
          <p:sp>
            <p:nvSpPr>
              <p:cNvPr id="12421" name="Freeform 66"/>
              <p:cNvSpPr>
                <a:spLocks/>
              </p:cNvSpPr>
              <p:nvPr/>
            </p:nvSpPr>
            <p:spPr bwMode="auto">
              <a:xfrm>
                <a:off x="440" y="685"/>
                <a:ext cx="502" cy="44"/>
              </a:xfrm>
              <a:custGeom>
                <a:avLst/>
                <a:gdLst>
                  <a:gd name="T0" fmla="*/ 0 w 502"/>
                  <a:gd name="T1" fmla="*/ 0 h 44"/>
                  <a:gd name="T2" fmla="*/ 501 w 502"/>
                  <a:gd name="T3" fmla="*/ 0 h 44"/>
                  <a:gd name="T4" fmla="*/ 501 w 502"/>
                  <a:gd name="T5" fmla="*/ 43 h 44"/>
                  <a:gd name="T6" fmla="*/ 0 w 502"/>
                  <a:gd name="T7" fmla="*/ 43 h 44"/>
                  <a:gd name="T8" fmla="*/ 0 w 502"/>
                  <a:gd name="T9" fmla="*/ 0 h 44"/>
                  <a:gd name="T10" fmla="*/ 0 w 502"/>
                  <a:gd name="T11" fmla="*/ 0 h 44"/>
                  <a:gd name="T12" fmla="*/ 0 60000 65536"/>
                  <a:gd name="T13" fmla="*/ 0 60000 65536"/>
                  <a:gd name="T14" fmla="*/ 0 60000 65536"/>
                  <a:gd name="T15" fmla="*/ 0 60000 65536"/>
                  <a:gd name="T16" fmla="*/ 0 60000 65536"/>
                  <a:gd name="T17" fmla="*/ 0 60000 65536"/>
                  <a:gd name="T18" fmla="*/ 0 w 502"/>
                  <a:gd name="T19" fmla="*/ 0 h 44"/>
                  <a:gd name="T20" fmla="*/ 502 w 50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02" h="44">
                    <a:moveTo>
                      <a:pt x="0" y="0"/>
                    </a:moveTo>
                    <a:lnTo>
                      <a:pt x="501" y="0"/>
                    </a:lnTo>
                    <a:lnTo>
                      <a:pt x="501" y="43"/>
                    </a:lnTo>
                    <a:lnTo>
                      <a:pt x="0" y="43"/>
                    </a:lnTo>
                    <a:lnTo>
                      <a:pt x="0" y="0"/>
                    </a:lnTo>
                  </a:path>
                </a:pathLst>
              </a:custGeom>
              <a:solidFill>
                <a:srgbClr val="273A67"/>
              </a:solidFill>
              <a:ln w="9525" cap="rnd">
                <a:noFill/>
                <a:round/>
                <a:headEnd/>
                <a:tailEnd/>
              </a:ln>
            </p:spPr>
            <p:txBody>
              <a:bodyPr/>
              <a:lstStyle/>
              <a:p>
                <a:endParaRPr lang="mk-MK"/>
              </a:p>
            </p:txBody>
          </p:sp>
          <p:sp>
            <p:nvSpPr>
              <p:cNvPr id="12422" name="Freeform 67"/>
              <p:cNvSpPr>
                <a:spLocks/>
              </p:cNvSpPr>
              <p:nvPr/>
            </p:nvSpPr>
            <p:spPr bwMode="auto">
              <a:xfrm>
                <a:off x="440" y="679"/>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283B69"/>
              </a:solidFill>
              <a:ln w="9525" cap="rnd">
                <a:noFill/>
                <a:round/>
                <a:headEnd/>
                <a:tailEnd/>
              </a:ln>
            </p:spPr>
            <p:txBody>
              <a:bodyPr/>
              <a:lstStyle/>
              <a:p>
                <a:endParaRPr lang="mk-MK"/>
              </a:p>
            </p:txBody>
          </p:sp>
          <p:sp>
            <p:nvSpPr>
              <p:cNvPr id="12423" name="Freeform 68"/>
              <p:cNvSpPr>
                <a:spLocks/>
              </p:cNvSpPr>
              <p:nvPr/>
            </p:nvSpPr>
            <p:spPr bwMode="auto">
              <a:xfrm>
                <a:off x="440" y="673"/>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293C6B"/>
              </a:solidFill>
              <a:ln w="9525" cap="rnd">
                <a:noFill/>
                <a:round/>
                <a:headEnd/>
                <a:tailEnd/>
              </a:ln>
            </p:spPr>
            <p:txBody>
              <a:bodyPr/>
              <a:lstStyle/>
              <a:p>
                <a:endParaRPr lang="mk-MK"/>
              </a:p>
            </p:txBody>
          </p:sp>
          <p:sp>
            <p:nvSpPr>
              <p:cNvPr id="12424" name="Freeform 69"/>
              <p:cNvSpPr>
                <a:spLocks/>
              </p:cNvSpPr>
              <p:nvPr/>
            </p:nvSpPr>
            <p:spPr bwMode="auto">
              <a:xfrm>
                <a:off x="440" y="666"/>
                <a:ext cx="502" cy="41"/>
              </a:xfrm>
              <a:custGeom>
                <a:avLst/>
                <a:gdLst>
                  <a:gd name="T0" fmla="*/ 0 w 502"/>
                  <a:gd name="T1" fmla="*/ 0 h 41"/>
                  <a:gd name="T2" fmla="*/ 501 w 502"/>
                  <a:gd name="T3" fmla="*/ 0 h 41"/>
                  <a:gd name="T4" fmla="*/ 501 w 502"/>
                  <a:gd name="T5" fmla="*/ 40 h 41"/>
                  <a:gd name="T6" fmla="*/ 0 w 502"/>
                  <a:gd name="T7" fmla="*/ 40 h 41"/>
                  <a:gd name="T8" fmla="*/ 0 w 502"/>
                  <a:gd name="T9" fmla="*/ 0 h 41"/>
                  <a:gd name="T10" fmla="*/ 0 w 502"/>
                  <a:gd name="T11" fmla="*/ 0 h 41"/>
                  <a:gd name="T12" fmla="*/ 0 60000 65536"/>
                  <a:gd name="T13" fmla="*/ 0 60000 65536"/>
                  <a:gd name="T14" fmla="*/ 0 60000 65536"/>
                  <a:gd name="T15" fmla="*/ 0 60000 65536"/>
                  <a:gd name="T16" fmla="*/ 0 60000 65536"/>
                  <a:gd name="T17" fmla="*/ 0 60000 65536"/>
                  <a:gd name="T18" fmla="*/ 0 w 502"/>
                  <a:gd name="T19" fmla="*/ 0 h 41"/>
                  <a:gd name="T20" fmla="*/ 502 w 50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2" h="41">
                    <a:moveTo>
                      <a:pt x="0" y="0"/>
                    </a:moveTo>
                    <a:lnTo>
                      <a:pt x="501" y="0"/>
                    </a:lnTo>
                    <a:lnTo>
                      <a:pt x="501" y="40"/>
                    </a:lnTo>
                    <a:lnTo>
                      <a:pt x="0" y="40"/>
                    </a:lnTo>
                    <a:lnTo>
                      <a:pt x="0" y="0"/>
                    </a:lnTo>
                  </a:path>
                </a:pathLst>
              </a:custGeom>
              <a:solidFill>
                <a:srgbClr val="2A3D6D"/>
              </a:solidFill>
              <a:ln w="9525" cap="rnd">
                <a:noFill/>
                <a:round/>
                <a:headEnd/>
                <a:tailEnd/>
              </a:ln>
            </p:spPr>
            <p:txBody>
              <a:bodyPr/>
              <a:lstStyle/>
              <a:p>
                <a:endParaRPr lang="mk-MK"/>
              </a:p>
            </p:txBody>
          </p:sp>
          <p:sp>
            <p:nvSpPr>
              <p:cNvPr id="12425" name="Freeform 70"/>
              <p:cNvSpPr>
                <a:spLocks/>
              </p:cNvSpPr>
              <p:nvPr/>
            </p:nvSpPr>
            <p:spPr bwMode="auto">
              <a:xfrm>
                <a:off x="440" y="658"/>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2A3F6F"/>
              </a:solidFill>
              <a:ln w="9525" cap="rnd">
                <a:noFill/>
                <a:round/>
                <a:headEnd/>
                <a:tailEnd/>
              </a:ln>
            </p:spPr>
            <p:txBody>
              <a:bodyPr/>
              <a:lstStyle/>
              <a:p>
                <a:endParaRPr lang="mk-MK"/>
              </a:p>
            </p:txBody>
          </p:sp>
          <p:sp>
            <p:nvSpPr>
              <p:cNvPr id="12426" name="Freeform 71"/>
              <p:cNvSpPr>
                <a:spLocks/>
              </p:cNvSpPr>
              <p:nvPr/>
            </p:nvSpPr>
            <p:spPr bwMode="auto">
              <a:xfrm>
                <a:off x="440" y="652"/>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2B4071"/>
              </a:solidFill>
              <a:ln w="9525" cap="rnd">
                <a:noFill/>
                <a:round/>
                <a:headEnd/>
                <a:tailEnd/>
              </a:ln>
            </p:spPr>
            <p:txBody>
              <a:bodyPr/>
              <a:lstStyle/>
              <a:p>
                <a:endParaRPr lang="mk-MK"/>
              </a:p>
            </p:txBody>
          </p:sp>
          <p:sp>
            <p:nvSpPr>
              <p:cNvPr id="12427" name="Freeform 72"/>
              <p:cNvSpPr>
                <a:spLocks/>
              </p:cNvSpPr>
              <p:nvPr/>
            </p:nvSpPr>
            <p:spPr bwMode="auto">
              <a:xfrm>
                <a:off x="440" y="645"/>
                <a:ext cx="502" cy="41"/>
              </a:xfrm>
              <a:custGeom>
                <a:avLst/>
                <a:gdLst>
                  <a:gd name="T0" fmla="*/ 0 w 502"/>
                  <a:gd name="T1" fmla="*/ 0 h 41"/>
                  <a:gd name="T2" fmla="*/ 501 w 502"/>
                  <a:gd name="T3" fmla="*/ 0 h 41"/>
                  <a:gd name="T4" fmla="*/ 501 w 502"/>
                  <a:gd name="T5" fmla="*/ 40 h 41"/>
                  <a:gd name="T6" fmla="*/ 0 w 502"/>
                  <a:gd name="T7" fmla="*/ 40 h 41"/>
                  <a:gd name="T8" fmla="*/ 0 w 502"/>
                  <a:gd name="T9" fmla="*/ 0 h 41"/>
                  <a:gd name="T10" fmla="*/ 0 w 502"/>
                  <a:gd name="T11" fmla="*/ 0 h 41"/>
                  <a:gd name="T12" fmla="*/ 0 60000 65536"/>
                  <a:gd name="T13" fmla="*/ 0 60000 65536"/>
                  <a:gd name="T14" fmla="*/ 0 60000 65536"/>
                  <a:gd name="T15" fmla="*/ 0 60000 65536"/>
                  <a:gd name="T16" fmla="*/ 0 60000 65536"/>
                  <a:gd name="T17" fmla="*/ 0 60000 65536"/>
                  <a:gd name="T18" fmla="*/ 0 w 502"/>
                  <a:gd name="T19" fmla="*/ 0 h 41"/>
                  <a:gd name="T20" fmla="*/ 502 w 50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2" h="41">
                    <a:moveTo>
                      <a:pt x="0" y="0"/>
                    </a:moveTo>
                    <a:lnTo>
                      <a:pt x="501" y="0"/>
                    </a:lnTo>
                    <a:lnTo>
                      <a:pt x="501" y="40"/>
                    </a:lnTo>
                    <a:lnTo>
                      <a:pt x="0" y="40"/>
                    </a:lnTo>
                    <a:lnTo>
                      <a:pt x="0" y="0"/>
                    </a:lnTo>
                  </a:path>
                </a:pathLst>
              </a:custGeom>
              <a:solidFill>
                <a:srgbClr val="2C4173"/>
              </a:solidFill>
              <a:ln w="9525" cap="rnd">
                <a:noFill/>
                <a:round/>
                <a:headEnd/>
                <a:tailEnd/>
              </a:ln>
            </p:spPr>
            <p:txBody>
              <a:bodyPr/>
              <a:lstStyle/>
              <a:p>
                <a:endParaRPr lang="mk-MK"/>
              </a:p>
            </p:txBody>
          </p:sp>
          <p:sp>
            <p:nvSpPr>
              <p:cNvPr id="12428" name="Freeform 73"/>
              <p:cNvSpPr>
                <a:spLocks/>
              </p:cNvSpPr>
              <p:nvPr/>
            </p:nvSpPr>
            <p:spPr bwMode="auto">
              <a:xfrm>
                <a:off x="440" y="637"/>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2D4275"/>
              </a:solidFill>
              <a:ln w="9525" cap="rnd">
                <a:noFill/>
                <a:round/>
                <a:headEnd/>
                <a:tailEnd/>
              </a:ln>
            </p:spPr>
            <p:txBody>
              <a:bodyPr/>
              <a:lstStyle/>
              <a:p>
                <a:endParaRPr lang="mk-MK"/>
              </a:p>
            </p:txBody>
          </p:sp>
          <p:sp>
            <p:nvSpPr>
              <p:cNvPr id="12429" name="Freeform 74"/>
              <p:cNvSpPr>
                <a:spLocks/>
              </p:cNvSpPr>
              <p:nvPr/>
            </p:nvSpPr>
            <p:spPr bwMode="auto">
              <a:xfrm>
                <a:off x="440" y="633"/>
                <a:ext cx="502" cy="41"/>
              </a:xfrm>
              <a:custGeom>
                <a:avLst/>
                <a:gdLst>
                  <a:gd name="T0" fmla="*/ 0 w 502"/>
                  <a:gd name="T1" fmla="*/ 0 h 41"/>
                  <a:gd name="T2" fmla="*/ 501 w 502"/>
                  <a:gd name="T3" fmla="*/ 0 h 41"/>
                  <a:gd name="T4" fmla="*/ 501 w 502"/>
                  <a:gd name="T5" fmla="*/ 40 h 41"/>
                  <a:gd name="T6" fmla="*/ 0 w 502"/>
                  <a:gd name="T7" fmla="*/ 40 h 41"/>
                  <a:gd name="T8" fmla="*/ 0 w 502"/>
                  <a:gd name="T9" fmla="*/ 0 h 41"/>
                  <a:gd name="T10" fmla="*/ 0 w 502"/>
                  <a:gd name="T11" fmla="*/ 0 h 41"/>
                  <a:gd name="T12" fmla="*/ 0 60000 65536"/>
                  <a:gd name="T13" fmla="*/ 0 60000 65536"/>
                  <a:gd name="T14" fmla="*/ 0 60000 65536"/>
                  <a:gd name="T15" fmla="*/ 0 60000 65536"/>
                  <a:gd name="T16" fmla="*/ 0 60000 65536"/>
                  <a:gd name="T17" fmla="*/ 0 60000 65536"/>
                  <a:gd name="T18" fmla="*/ 0 w 502"/>
                  <a:gd name="T19" fmla="*/ 0 h 41"/>
                  <a:gd name="T20" fmla="*/ 502 w 50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2" h="41">
                    <a:moveTo>
                      <a:pt x="0" y="0"/>
                    </a:moveTo>
                    <a:lnTo>
                      <a:pt x="501" y="0"/>
                    </a:lnTo>
                    <a:lnTo>
                      <a:pt x="501" y="40"/>
                    </a:lnTo>
                    <a:lnTo>
                      <a:pt x="0" y="40"/>
                    </a:lnTo>
                    <a:lnTo>
                      <a:pt x="0" y="0"/>
                    </a:lnTo>
                  </a:path>
                </a:pathLst>
              </a:custGeom>
              <a:solidFill>
                <a:srgbClr val="2D4377"/>
              </a:solidFill>
              <a:ln w="9525" cap="rnd">
                <a:noFill/>
                <a:round/>
                <a:headEnd/>
                <a:tailEnd/>
              </a:ln>
            </p:spPr>
            <p:txBody>
              <a:bodyPr/>
              <a:lstStyle/>
              <a:p>
                <a:endParaRPr lang="mk-MK"/>
              </a:p>
            </p:txBody>
          </p:sp>
          <p:sp>
            <p:nvSpPr>
              <p:cNvPr id="12430" name="Freeform 75"/>
              <p:cNvSpPr>
                <a:spLocks/>
              </p:cNvSpPr>
              <p:nvPr/>
            </p:nvSpPr>
            <p:spPr bwMode="auto">
              <a:xfrm>
                <a:off x="440" y="625"/>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2E4479"/>
              </a:solidFill>
              <a:ln w="9525" cap="rnd">
                <a:noFill/>
                <a:round/>
                <a:headEnd/>
                <a:tailEnd/>
              </a:ln>
            </p:spPr>
            <p:txBody>
              <a:bodyPr/>
              <a:lstStyle/>
              <a:p>
                <a:endParaRPr lang="mk-MK"/>
              </a:p>
            </p:txBody>
          </p:sp>
          <p:sp>
            <p:nvSpPr>
              <p:cNvPr id="12431" name="Freeform 76"/>
              <p:cNvSpPr>
                <a:spLocks/>
              </p:cNvSpPr>
              <p:nvPr/>
            </p:nvSpPr>
            <p:spPr bwMode="auto">
              <a:xfrm>
                <a:off x="440" y="617"/>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2F457B"/>
              </a:solidFill>
              <a:ln w="9525" cap="rnd">
                <a:noFill/>
                <a:round/>
                <a:headEnd/>
                <a:tailEnd/>
              </a:ln>
            </p:spPr>
            <p:txBody>
              <a:bodyPr/>
              <a:lstStyle/>
              <a:p>
                <a:endParaRPr lang="mk-MK"/>
              </a:p>
            </p:txBody>
          </p:sp>
          <p:sp>
            <p:nvSpPr>
              <p:cNvPr id="12432" name="Freeform 77"/>
              <p:cNvSpPr>
                <a:spLocks/>
              </p:cNvSpPr>
              <p:nvPr/>
            </p:nvSpPr>
            <p:spPr bwMode="auto">
              <a:xfrm>
                <a:off x="440" y="610"/>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30467D"/>
              </a:solidFill>
              <a:ln w="9525" cap="rnd">
                <a:noFill/>
                <a:round/>
                <a:headEnd/>
                <a:tailEnd/>
              </a:ln>
            </p:spPr>
            <p:txBody>
              <a:bodyPr/>
              <a:lstStyle/>
              <a:p>
                <a:endParaRPr lang="mk-MK"/>
              </a:p>
            </p:txBody>
          </p:sp>
          <p:sp>
            <p:nvSpPr>
              <p:cNvPr id="12433" name="Freeform 78"/>
              <p:cNvSpPr>
                <a:spLocks/>
              </p:cNvSpPr>
              <p:nvPr/>
            </p:nvSpPr>
            <p:spPr bwMode="auto">
              <a:xfrm>
                <a:off x="440" y="604"/>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30487F"/>
              </a:solidFill>
              <a:ln w="9525" cap="rnd">
                <a:noFill/>
                <a:round/>
                <a:headEnd/>
                <a:tailEnd/>
              </a:ln>
            </p:spPr>
            <p:txBody>
              <a:bodyPr/>
              <a:lstStyle/>
              <a:p>
                <a:endParaRPr lang="mk-MK"/>
              </a:p>
            </p:txBody>
          </p:sp>
          <p:sp>
            <p:nvSpPr>
              <p:cNvPr id="12434" name="Freeform 79"/>
              <p:cNvSpPr>
                <a:spLocks/>
              </p:cNvSpPr>
              <p:nvPr/>
            </p:nvSpPr>
            <p:spPr bwMode="auto">
              <a:xfrm>
                <a:off x="440" y="596"/>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314981"/>
              </a:solidFill>
              <a:ln w="9525" cap="rnd">
                <a:noFill/>
                <a:round/>
                <a:headEnd/>
                <a:tailEnd/>
              </a:ln>
            </p:spPr>
            <p:txBody>
              <a:bodyPr/>
              <a:lstStyle/>
              <a:p>
                <a:endParaRPr lang="mk-MK"/>
              </a:p>
            </p:txBody>
          </p:sp>
          <p:sp>
            <p:nvSpPr>
              <p:cNvPr id="12435" name="Freeform 80"/>
              <p:cNvSpPr>
                <a:spLocks/>
              </p:cNvSpPr>
              <p:nvPr/>
            </p:nvSpPr>
            <p:spPr bwMode="auto">
              <a:xfrm>
                <a:off x="440" y="589"/>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324A83"/>
              </a:solidFill>
              <a:ln w="9525" cap="rnd">
                <a:noFill/>
                <a:round/>
                <a:headEnd/>
                <a:tailEnd/>
              </a:ln>
            </p:spPr>
            <p:txBody>
              <a:bodyPr/>
              <a:lstStyle/>
              <a:p>
                <a:endParaRPr lang="mk-MK"/>
              </a:p>
            </p:txBody>
          </p:sp>
          <p:sp>
            <p:nvSpPr>
              <p:cNvPr id="12436" name="Freeform 81"/>
              <p:cNvSpPr>
                <a:spLocks/>
              </p:cNvSpPr>
              <p:nvPr/>
            </p:nvSpPr>
            <p:spPr bwMode="auto">
              <a:xfrm>
                <a:off x="440" y="583"/>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334B85"/>
              </a:solidFill>
              <a:ln w="9525" cap="rnd">
                <a:noFill/>
                <a:round/>
                <a:headEnd/>
                <a:tailEnd/>
              </a:ln>
            </p:spPr>
            <p:txBody>
              <a:bodyPr/>
              <a:lstStyle/>
              <a:p>
                <a:endParaRPr lang="mk-MK"/>
              </a:p>
            </p:txBody>
          </p:sp>
          <p:sp>
            <p:nvSpPr>
              <p:cNvPr id="12437" name="Freeform 82"/>
              <p:cNvSpPr>
                <a:spLocks/>
              </p:cNvSpPr>
              <p:nvPr/>
            </p:nvSpPr>
            <p:spPr bwMode="auto">
              <a:xfrm>
                <a:off x="440" y="575"/>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334C87"/>
              </a:solidFill>
              <a:ln w="9525" cap="rnd">
                <a:noFill/>
                <a:round/>
                <a:headEnd/>
                <a:tailEnd/>
              </a:ln>
            </p:spPr>
            <p:txBody>
              <a:bodyPr/>
              <a:lstStyle/>
              <a:p>
                <a:endParaRPr lang="mk-MK"/>
              </a:p>
            </p:txBody>
          </p:sp>
          <p:sp>
            <p:nvSpPr>
              <p:cNvPr id="12438" name="Freeform 83"/>
              <p:cNvSpPr>
                <a:spLocks/>
              </p:cNvSpPr>
              <p:nvPr/>
            </p:nvSpPr>
            <p:spPr bwMode="auto">
              <a:xfrm>
                <a:off x="440" y="568"/>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344D89"/>
              </a:solidFill>
              <a:ln w="9525" cap="rnd">
                <a:noFill/>
                <a:round/>
                <a:headEnd/>
                <a:tailEnd/>
              </a:ln>
            </p:spPr>
            <p:txBody>
              <a:bodyPr/>
              <a:lstStyle/>
              <a:p>
                <a:endParaRPr lang="mk-MK"/>
              </a:p>
            </p:txBody>
          </p:sp>
          <p:sp>
            <p:nvSpPr>
              <p:cNvPr id="12439" name="Freeform 84"/>
              <p:cNvSpPr>
                <a:spLocks/>
              </p:cNvSpPr>
              <p:nvPr/>
            </p:nvSpPr>
            <p:spPr bwMode="auto">
              <a:xfrm>
                <a:off x="440" y="560"/>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354E8B"/>
              </a:solidFill>
              <a:ln w="9525" cap="rnd">
                <a:noFill/>
                <a:round/>
                <a:headEnd/>
                <a:tailEnd/>
              </a:ln>
            </p:spPr>
            <p:txBody>
              <a:bodyPr/>
              <a:lstStyle/>
              <a:p>
                <a:endParaRPr lang="mk-MK"/>
              </a:p>
            </p:txBody>
          </p:sp>
          <p:sp>
            <p:nvSpPr>
              <p:cNvPr id="12440" name="Freeform 85"/>
              <p:cNvSpPr>
                <a:spLocks/>
              </p:cNvSpPr>
              <p:nvPr/>
            </p:nvSpPr>
            <p:spPr bwMode="auto">
              <a:xfrm>
                <a:off x="440" y="557"/>
                <a:ext cx="502" cy="40"/>
              </a:xfrm>
              <a:custGeom>
                <a:avLst/>
                <a:gdLst>
                  <a:gd name="T0" fmla="*/ 0 w 502"/>
                  <a:gd name="T1" fmla="*/ 0 h 40"/>
                  <a:gd name="T2" fmla="*/ 501 w 502"/>
                  <a:gd name="T3" fmla="*/ 0 h 40"/>
                  <a:gd name="T4" fmla="*/ 501 w 502"/>
                  <a:gd name="T5" fmla="*/ 39 h 40"/>
                  <a:gd name="T6" fmla="*/ 0 w 502"/>
                  <a:gd name="T7" fmla="*/ 39 h 40"/>
                  <a:gd name="T8" fmla="*/ 0 w 502"/>
                  <a:gd name="T9" fmla="*/ 0 h 40"/>
                  <a:gd name="T10" fmla="*/ 0 w 502"/>
                  <a:gd name="T11" fmla="*/ 0 h 40"/>
                  <a:gd name="T12" fmla="*/ 0 60000 65536"/>
                  <a:gd name="T13" fmla="*/ 0 60000 65536"/>
                  <a:gd name="T14" fmla="*/ 0 60000 65536"/>
                  <a:gd name="T15" fmla="*/ 0 60000 65536"/>
                  <a:gd name="T16" fmla="*/ 0 60000 65536"/>
                  <a:gd name="T17" fmla="*/ 0 60000 65536"/>
                  <a:gd name="T18" fmla="*/ 0 w 502"/>
                  <a:gd name="T19" fmla="*/ 0 h 40"/>
                  <a:gd name="T20" fmla="*/ 502 w 50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02" h="40">
                    <a:moveTo>
                      <a:pt x="0" y="0"/>
                    </a:moveTo>
                    <a:lnTo>
                      <a:pt x="501" y="0"/>
                    </a:lnTo>
                    <a:lnTo>
                      <a:pt x="501" y="39"/>
                    </a:lnTo>
                    <a:lnTo>
                      <a:pt x="0" y="39"/>
                    </a:lnTo>
                    <a:lnTo>
                      <a:pt x="0" y="0"/>
                    </a:lnTo>
                  </a:path>
                </a:pathLst>
              </a:custGeom>
              <a:solidFill>
                <a:srgbClr val="36508D"/>
              </a:solidFill>
              <a:ln w="9525" cap="rnd">
                <a:noFill/>
                <a:round/>
                <a:headEnd/>
                <a:tailEnd/>
              </a:ln>
            </p:spPr>
            <p:txBody>
              <a:bodyPr/>
              <a:lstStyle/>
              <a:p>
                <a:endParaRPr lang="mk-MK"/>
              </a:p>
            </p:txBody>
          </p:sp>
          <p:sp>
            <p:nvSpPr>
              <p:cNvPr id="12441" name="Freeform 86"/>
              <p:cNvSpPr>
                <a:spLocks/>
              </p:cNvSpPr>
              <p:nvPr/>
            </p:nvSpPr>
            <p:spPr bwMode="auto">
              <a:xfrm>
                <a:off x="440" y="548"/>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37518F"/>
              </a:solidFill>
              <a:ln w="9525" cap="rnd">
                <a:noFill/>
                <a:round/>
                <a:headEnd/>
                <a:tailEnd/>
              </a:ln>
            </p:spPr>
            <p:txBody>
              <a:bodyPr/>
              <a:lstStyle/>
              <a:p>
                <a:endParaRPr lang="mk-MK"/>
              </a:p>
            </p:txBody>
          </p:sp>
          <p:sp>
            <p:nvSpPr>
              <p:cNvPr id="12442" name="Freeform 87"/>
              <p:cNvSpPr>
                <a:spLocks/>
              </p:cNvSpPr>
              <p:nvPr/>
            </p:nvSpPr>
            <p:spPr bwMode="auto">
              <a:xfrm>
                <a:off x="440" y="541"/>
                <a:ext cx="502" cy="41"/>
              </a:xfrm>
              <a:custGeom>
                <a:avLst/>
                <a:gdLst>
                  <a:gd name="T0" fmla="*/ 0 w 502"/>
                  <a:gd name="T1" fmla="*/ 0 h 41"/>
                  <a:gd name="T2" fmla="*/ 501 w 502"/>
                  <a:gd name="T3" fmla="*/ 0 h 41"/>
                  <a:gd name="T4" fmla="*/ 501 w 502"/>
                  <a:gd name="T5" fmla="*/ 40 h 41"/>
                  <a:gd name="T6" fmla="*/ 0 w 502"/>
                  <a:gd name="T7" fmla="*/ 40 h 41"/>
                  <a:gd name="T8" fmla="*/ 0 w 502"/>
                  <a:gd name="T9" fmla="*/ 0 h 41"/>
                  <a:gd name="T10" fmla="*/ 0 w 502"/>
                  <a:gd name="T11" fmla="*/ 0 h 41"/>
                  <a:gd name="T12" fmla="*/ 0 60000 65536"/>
                  <a:gd name="T13" fmla="*/ 0 60000 65536"/>
                  <a:gd name="T14" fmla="*/ 0 60000 65536"/>
                  <a:gd name="T15" fmla="*/ 0 60000 65536"/>
                  <a:gd name="T16" fmla="*/ 0 60000 65536"/>
                  <a:gd name="T17" fmla="*/ 0 60000 65536"/>
                  <a:gd name="T18" fmla="*/ 0 w 502"/>
                  <a:gd name="T19" fmla="*/ 0 h 41"/>
                  <a:gd name="T20" fmla="*/ 502 w 50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2" h="41">
                    <a:moveTo>
                      <a:pt x="0" y="0"/>
                    </a:moveTo>
                    <a:lnTo>
                      <a:pt x="501" y="0"/>
                    </a:lnTo>
                    <a:lnTo>
                      <a:pt x="501" y="40"/>
                    </a:lnTo>
                    <a:lnTo>
                      <a:pt x="0" y="40"/>
                    </a:lnTo>
                    <a:lnTo>
                      <a:pt x="0" y="0"/>
                    </a:lnTo>
                  </a:path>
                </a:pathLst>
              </a:custGeom>
              <a:solidFill>
                <a:srgbClr val="375291"/>
              </a:solidFill>
              <a:ln w="9525" cap="rnd">
                <a:noFill/>
                <a:round/>
                <a:headEnd/>
                <a:tailEnd/>
              </a:ln>
            </p:spPr>
            <p:txBody>
              <a:bodyPr/>
              <a:lstStyle/>
              <a:p>
                <a:endParaRPr lang="mk-MK"/>
              </a:p>
            </p:txBody>
          </p:sp>
          <p:sp>
            <p:nvSpPr>
              <p:cNvPr id="12443" name="Freeform 88"/>
              <p:cNvSpPr>
                <a:spLocks/>
              </p:cNvSpPr>
              <p:nvPr/>
            </p:nvSpPr>
            <p:spPr bwMode="auto">
              <a:xfrm>
                <a:off x="440" y="533"/>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385393"/>
              </a:solidFill>
              <a:ln w="9525" cap="rnd">
                <a:noFill/>
                <a:round/>
                <a:headEnd/>
                <a:tailEnd/>
              </a:ln>
            </p:spPr>
            <p:txBody>
              <a:bodyPr/>
              <a:lstStyle/>
              <a:p>
                <a:endParaRPr lang="mk-MK"/>
              </a:p>
            </p:txBody>
          </p:sp>
          <p:sp>
            <p:nvSpPr>
              <p:cNvPr id="12444" name="Freeform 89"/>
              <p:cNvSpPr>
                <a:spLocks/>
              </p:cNvSpPr>
              <p:nvPr/>
            </p:nvSpPr>
            <p:spPr bwMode="auto">
              <a:xfrm>
                <a:off x="440" y="527"/>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395495"/>
              </a:solidFill>
              <a:ln w="9525" cap="rnd">
                <a:noFill/>
                <a:round/>
                <a:headEnd/>
                <a:tailEnd/>
              </a:ln>
            </p:spPr>
            <p:txBody>
              <a:bodyPr/>
              <a:lstStyle/>
              <a:p>
                <a:endParaRPr lang="mk-MK"/>
              </a:p>
            </p:txBody>
          </p:sp>
          <p:sp>
            <p:nvSpPr>
              <p:cNvPr id="12445" name="Freeform 90"/>
              <p:cNvSpPr>
                <a:spLocks/>
              </p:cNvSpPr>
              <p:nvPr/>
            </p:nvSpPr>
            <p:spPr bwMode="auto">
              <a:xfrm>
                <a:off x="440" y="519"/>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3A5597"/>
              </a:solidFill>
              <a:ln w="9525" cap="rnd">
                <a:noFill/>
                <a:round/>
                <a:headEnd/>
                <a:tailEnd/>
              </a:ln>
            </p:spPr>
            <p:txBody>
              <a:bodyPr/>
              <a:lstStyle/>
              <a:p>
                <a:endParaRPr lang="mk-MK"/>
              </a:p>
            </p:txBody>
          </p:sp>
          <p:sp>
            <p:nvSpPr>
              <p:cNvPr id="12446" name="Freeform 91"/>
              <p:cNvSpPr>
                <a:spLocks/>
              </p:cNvSpPr>
              <p:nvPr/>
            </p:nvSpPr>
            <p:spPr bwMode="auto">
              <a:xfrm>
                <a:off x="440" y="512"/>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3A5699"/>
              </a:solidFill>
              <a:ln w="9525" cap="rnd">
                <a:noFill/>
                <a:round/>
                <a:headEnd/>
                <a:tailEnd/>
              </a:ln>
            </p:spPr>
            <p:txBody>
              <a:bodyPr/>
              <a:lstStyle/>
              <a:p>
                <a:endParaRPr lang="mk-MK"/>
              </a:p>
            </p:txBody>
          </p:sp>
          <p:sp>
            <p:nvSpPr>
              <p:cNvPr id="12447" name="Freeform 92"/>
              <p:cNvSpPr>
                <a:spLocks/>
              </p:cNvSpPr>
              <p:nvPr/>
            </p:nvSpPr>
            <p:spPr bwMode="auto">
              <a:xfrm>
                <a:off x="440" y="506"/>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3B579B"/>
              </a:solidFill>
              <a:ln w="9525" cap="rnd">
                <a:noFill/>
                <a:round/>
                <a:headEnd/>
                <a:tailEnd/>
              </a:ln>
            </p:spPr>
            <p:txBody>
              <a:bodyPr/>
              <a:lstStyle/>
              <a:p>
                <a:endParaRPr lang="mk-MK"/>
              </a:p>
            </p:txBody>
          </p:sp>
          <p:sp>
            <p:nvSpPr>
              <p:cNvPr id="12448" name="Freeform 93"/>
              <p:cNvSpPr>
                <a:spLocks/>
              </p:cNvSpPr>
              <p:nvPr/>
            </p:nvSpPr>
            <p:spPr bwMode="auto">
              <a:xfrm>
                <a:off x="440" y="498"/>
                <a:ext cx="502" cy="44"/>
              </a:xfrm>
              <a:custGeom>
                <a:avLst/>
                <a:gdLst>
                  <a:gd name="T0" fmla="*/ 0 w 502"/>
                  <a:gd name="T1" fmla="*/ 0 h 44"/>
                  <a:gd name="T2" fmla="*/ 501 w 502"/>
                  <a:gd name="T3" fmla="*/ 0 h 44"/>
                  <a:gd name="T4" fmla="*/ 501 w 502"/>
                  <a:gd name="T5" fmla="*/ 43 h 44"/>
                  <a:gd name="T6" fmla="*/ 0 w 502"/>
                  <a:gd name="T7" fmla="*/ 43 h 44"/>
                  <a:gd name="T8" fmla="*/ 0 w 502"/>
                  <a:gd name="T9" fmla="*/ 0 h 44"/>
                  <a:gd name="T10" fmla="*/ 0 w 502"/>
                  <a:gd name="T11" fmla="*/ 0 h 44"/>
                  <a:gd name="T12" fmla="*/ 0 60000 65536"/>
                  <a:gd name="T13" fmla="*/ 0 60000 65536"/>
                  <a:gd name="T14" fmla="*/ 0 60000 65536"/>
                  <a:gd name="T15" fmla="*/ 0 60000 65536"/>
                  <a:gd name="T16" fmla="*/ 0 60000 65536"/>
                  <a:gd name="T17" fmla="*/ 0 60000 65536"/>
                  <a:gd name="T18" fmla="*/ 0 w 502"/>
                  <a:gd name="T19" fmla="*/ 0 h 44"/>
                  <a:gd name="T20" fmla="*/ 502 w 50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02" h="44">
                    <a:moveTo>
                      <a:pt x="0" y="0"/>
                    </a:moveTo>
                    <a:lnTo>
                      <a:pt x="501" y="0"/>
                    </a:lnTo>
                    <a:lnTo>
                      <a:pt x="501" y="43"/>
                    </a:lnTo>
                    <a:lnTo>
                      <a:pt x="0" y="43"/>
                    </a:lnTo>
                    <a:lnTo>
                      <a:pt x="0" y="0"/>
                    </a:lnTo>
                  </a:path>
                </a:pathLst>
              </a:custGeom>
              <a:solidFill>
                <a:srgbClr val="3C599D"/>
              </a:solidFill>
              <a:ln w="9525" cap="rnd">
                <a:noFill/>
                <a:round/>
                <a:headEnd/>
                <a:tailEnd/>
              </a:ln>
            </p:spPr>
            <p:txBody>
              <a:bodyPr/>
              <a:lstStyle/>
              <a:p>
                <a:endParaRPr lang="mk-MK"/>
              </a:p>
            </p:txBody>
          </p:sp>
          <p:sp>
            <p:nvSpPr>
              <p:cNvPr id="12449" name="Freeform 94"/>
              <p:cNvSpPr>
                <a:spLocks/>
              </p:cNvSpPr>
              <p:nvPr/>
            </p:nvSpPr>
            <p:spPr bwMode="auto">
              <a:xfrm>
                <a:off x="440" y="492"/>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3D5A9F"/>
              </a:solidFill>
              <a:ln w="9525" cap="rnd">
                <a:noFill/>
                <a:round/>
                <a:headEnd/>
                <a:tailEnd/>
              </a:ln>
            </p:spPr>
            <p:txBody>
              <a:bodyPr/>
              <a:lstStyle/>
              <a:p>
                <a:endParaRPr lang="mk-MK"/>
              </a:p>
            </p:txBody>
          </p:sp>
          <p:sp>
            <p:nvSpPr>
              <p:cNvPr id="12450" name="Freeform 95"/>
              <p:cNvSpPr>
                <a:spLocks/>
              </p:cNvSpPr>
              <p:nvPr/>
            </p:nvSpPr>
            <p:spPr bwMode="auto">
              <a:xfrm>
                <a:off x="440" y="488"/>
                <a:ext cx="502" cy="40"/>
              </a:xfrm>
              <a:custGeom>
                <a:avLst/>
                <a:gdLst>
                  <a:gd name="T0" fmla="*/ 0 w 502"/>
                  <a:gd name="T1" fmla="*/ 0 h 40"/>
                  <a:gd name="T2" fmla="*/ 501 w 502"/>
                  <a:gd name="T3" fmla="*/ 0 h 40"/>
                  <a:gd name="T4" fmla="*/ 501 w 502"/>
                  <a:gd name="T5" fmla="*/ 39 h 40"/>
                  <a:gd name="T6" fmla="*/ 0 w 502"/>
                  <a:gd name="T7" fmla="*/ 39 h 40"/>
                  <a:gd name="T8" fmla="*/ 0 w 502"/>
                  <a:gd name="T9" fmla="*/ 0 h 40"/>
                  <a:gd name="T10" fmla="*/ 0 w 502"/>
                  <a:gd name="T11" fmla="*/ 0 h 40"/>
                  <a:gd name="T12" fmla="*/ 0 60000 65536"/>
                  <a:gd name="T13" fmla="*/ 0 60000 65536"/>
                  <a:gd name="T14" fmla="*/ 0 60000 65536"/>
                  <a:gd name="T15" fmla="*/ 0 60000 65536"/>
                  <a:gd name="T16" fmla="*/ 0 60000 65536"/>
                  <a:gd name="T17" fmla="*/ 0 60000 65536"/>
                  <a:gd name="T18" fmla="*/ 0 w 502"/>
                  <a:gd name="T19" fmla="*/ 0 h 40"/>
                  <a:gd name="T20" fmla="*/ 502 w 50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02" h="40">
                    <a:moveTo>
                      <a:pt x="0" y="0"/>
                    </a:moveTo>
                    <a:lnTo>
                      <a:pt x="501" y="0"/>
                    </a:lnTo>
                    <a:lnTo>
                      <a:pt x="501" y="39"/>
                    </a:lnTo>
                    <a:lnTo>
                      <a:pt x="0" y="39"/>
                    </a:lnTo>
                    <a:lnTo>
                      <a:pt x="0" y="0"/>
                    </a:lnTo>
                  </a:path>
                </a:pathLst>
              </a:custGeom>
              <a:solidFill>
                <a:srgbClr val="3D5BA1"/>
              </a:solidFill>
              <a:ln w="9525" cap="rnd">
                <a:noFill/>
                <a:round/>
                <a:headEnd/>
                <a:tailEnd/>
              </a:ln>
            </p:spPr>
            <p:txBody>
              <a:bodyPr/>
              <a:lstStyle/>
              <a:p>
                <a:endParaRPr lang="mk-MK"/>
              </a:p>
            </p:txBody>
          </p:sp>
          <p:sp>
            <p:nvSpPr>
              <p:cNvPr id="12451" name="Freeform 96"/>
              <p:cNvSpPr>
                <a:spLocks/>
              </p:cNvSpPr>
              <p:nvPr/>
            </p:nvSpPr>
            <p:spPr bwMode="auto">
              <a:xfrm>
                <a:off x="440" y="480"/>
                <a:ext cx="502" cy="40"/>
              </a:xfrm>
              <a:custGeom>
                <a:avLst/>
                <a:gdLst>
                  <a:gd name="T0" fmla="*/ 0 w 502"/>
                  <a:gd name="T1" fmla="*/ 0 h 40"/>
                  <a:gd name="T2" fmla="*/ 501 w 502"/>
                  <a:gd name="T3" fmla="*/ 0 h 40"/>
                  <a:gd name="T4" fmla="*/ 501 w 502"/>
                  <a:gd name="T5" fmla="*/ 39 h 40"/>
                  <a:gd name="T6" fmla="*/ 0 w 502"/>
                  <a:gd name="T7" fmla="*/ 39 h 40"/>
                  <a:gd name="T8" fmla="*/ 0 w 502"/>
                  <a:gd name="T9" fmla="*/ 0 h 40"/>
                  <a:gd name="T10" fmla="*/ 0 w 502"/>
                  <a:gd name="T11" fmla="*/ 0 h 40"/>
                  <a:gd name="T12" fmla="*/ 0 60000 65536"/>
                  <a:gd name="T13" fmla="*/ 0 60000 65536"/>
                  <a:gd name="T14" fmla="*/ 0 60000 65536"/>
                  <a:gd name="T15" fmla="*/ 0 60000 65536"/>
                  <a:gd name="T16" fmla="*/ 0 60000 65536"/>
                  <a:gd name="T17" fmla="*/ 0 60000 65536"/>
                  <a:gd name="T18" fmla="*/ 0 w 502"/>
                  <a:gd name="T19" fmla="*/ 0 h 40"/>
                  <a:gd name="T20" fmla="*/ 502 w 50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02" h="40">
                    <a:moveTo>
                      <a:pt x="0" y="0"/>
                    </a:moveTo>
                    <a:lnTo>
                      <a:pt x="501" y="0"/>
                    </a:lnTo>
                    <a:lnTo>
                      <a:pt x="501" y="39"/>
                    </a:lnTo>
                    <a:lnTo>
                      <a:pt x="0" y="39"/>
                    </a:lnTo>
                    <a:lnTo>
                      <a:pt x="0" y="0"/>
                    </a:lnTo>
                  </a:path>
                </a:pathLst>
              </a:custGeom>
              <a:solidFill>
                <a:srgbClr val="3E5CA3"/>
              </a:solidFill>
              <a:ln w="9525" cap="rnd">
                <a:noFill/>
                <a:round/>
                <a:headEnd/>
                <a:tailEnd/>
              </a:ln>
            </p:spPr>
            <p:txBody>
              <a:bodyPr/>
              <a:lstStyle/>
              <a:p>
                <a:endParaRPr lang="mk-MK"/>
              </a:p>
            </p:txBody>
          </p:sp>
          <p:sp>
            <p:nvSpPr>
              <p:cNvPr id="12452" name="Freeform 97"/>
              <p:cNvSpPr>
                <a:spLocks/>
              </p:cNvSpPr>
              <p:nvPr/>
            </p:nvSpPr>
            <p:spPr bwMode="auto">
              <a:xfrm>
                <a:off x="440" y="471"/>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3F5DA5"/>
              </a:solidFill>
              <a:ln w="9525" cap="rnd">
                <a:noFill/>
                <a:round/>
                <a:headEnd/>
                <a:tailEnd/>
              </a:ln>
            </p:spPr>
            <p:txBody>
              <a:bodyPr/>
              <a:lstStyle/>
              <a:p>
                <a:endParaRPr lang="mk-MK"/>
              </a:p>
            </p:txBody>
          </p:sp>
          <p:sp>
            <p:nvSpPr>
              <p:cNvPr id="12453" name="Freeform 98"/>
              <p:cNvSpPr>
                <a:spLocks/>
              </p:cNvSpPr>
              <p:nvPr/>
            </p:nvSpPr>
            <p:spPr bwMode="auto">
              <a:xfrm>
                <a:off x="440" y="464"/>
                <a:ext cx="502" cy="41"/>
              </a:xfrm>
              <a:custGeom>
                <a:avLst/>
                <a:gdLst>
                  <a:gd name="T0" fmla="*/ 0 w 502"/>
                  <a:gd name="T1" fmla="*/ 0 h 41"/>
                  <a:gd name="T2" fmla="*/ 501 w 502"/>
                  <a:gd name="T3" fmla="*/ 0 h 41"/>
                  <a:gd name="T4" fmla="*/ 501 w 502"/>
                  <a:gd name="T5" fmla="*/ 40 h 41"/>
                  <a:gd name="T6" fmla="*/ 0 w 502"/>
                  <a:gd name="T7" fmla="*/ 40 h 41"/>
                  <a:gd name="T8" fmla="*/ 0 w 502"/>
                  <a:gd name="T9" fmla="*/ 0 h 41"/>
                  <a:gd name="T10" fmla="*/ 0 w 502"/>
                  <a:gd name="T11" fmla="*/ 0 h 41"/>
                  <a:gd name="T12" fmla="*/ 0 60000 65536"/>
                  <a:gd name="T13" fmla="*/ 0 60000 65536"/>
                  <a:gd name="T14" fmla="*/ 0 60000 65536"/>
                  <a:gd name="T15" fmla="*/ 0 60000 65536"/>
                  <a:gd name="T16" fmla="*/ 0 60000 65536"/>
                  <a:gd name="T17" fmla="*/ 0 60000 65536"/>
                  <a:gd name="T18" fmla="*/ 0 w 502"/>
                  <a:gd name="T19" fmla="*/ 0 h 41"/>
                  <a:gd name="T20" fmla="*/ 502 w 50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2" h="41">
                    <a:moveTo>
                      <a:pt x="0" y="0"/>
                    </a:moveTo>
                    <a:lnTo>
                      <a:pt x="501" y="0"/>
                    </a:lnTo>
                    <a:lnTo>
                      <a:pt x="501" y="40"/>
                    </a:lnTo>
                    <a:lnTo>
                      <a:pt x="0" y="40"/>
                    </a:lnTo>
                    <a:lnTo>
                      <a:pt x="0" y="0"/>
                    </a:lnTo>
                  </a:path>
                </a:pathLst>
              </a:custGeom>
              <a:solidFill>
                <a:srgbClr val="405EA7"/>
              </a:solidFill>
              <a:ln w="9525" cap="rnd">
                <a:noFill/>
                <a:round/>
                <a:headEnd/>
                <a:tailEnd/>
              </a:ln>
            </p:spPr>
            <p:txBody>
              <a:bodyPr/>
              <a:lstStyle/>
              <a:p>
                <a:endParaRPr lang="mk-MK"/>
              </a:p>
            </p:txBody>
          </p:sp>
          <p:sp>
            <p:nvSpPr>
              <p:cNvPr id="12454" name="Freeform 99"/>
              <p:cNvSpPr>
                <a:spLocks/>
              </p:cNvSpPr>
              <p:nvPr/>
            </p:nvSpPr>
            <p:spPr bwMode="auto">
              <a:xfrm>
                <a:off x="440" y="459"/>
                <a:ext cx="502" cy="40"/>
              </a:xfrm>
              <a:custGeom>
                <a:avLst/>
                <a:gdLst>
                  <a:gd name="T0" fmla="*/ 0 w 502"/>
                  <a:gd name="T1" fmla="*/ 0 h 40"/>
                  <a:gd name="T2" fmla="*/ 501 w 502"/>
                  <a:gd name="T3" fmla="*/ 0 h 40"/>
                  <a:gd name="T4" fmla="*/ 501 w 502"/>
                  <a:gd name="T5" fmla="*/ 39 h 40"/>
                  <a:gd name="T6" fmla="*/ 0 w 502"/>
                  <a:gd name="T7" fmla="*/ 39 h 40"/>
                  <a:gd name="T8" fmla="*/ 0 w 502"/>
                  <a:gd name="T9" fmla="*/ 0 h 40"/>
                  <a:gd name="T10" fmla="*/ 0 w 502"/>
                  <a:gd name="T11" fmla="*/ 0 h 40"/>
                  <a:gd name="T12" fmla="*/ 0 60000 65536"/>
                  <a:gd name="T13" fmla="*/ 0 60000 65536"/>
                  <a:gd name="T14" fmla="*/ 0 60000 65536"/>
                  <a:gd name="T15" fmla="*/ 0 60000 65536"/>
                  <a:gd name="T16" fmla="*/ 0 60000 65536"/>
                  <a:gd name="T17" fmla="*/ 0 60000 65536"/>
                  <a:gd name="T18" fmla="*/ 0 w 502"/>
                  <a:gd name="T19" fmla="*/ 0 h 40"/>
                  <a:gd name="T20" fmla="*/ 502 w 50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02" h="40">
                    <a:moveTo>
                      <a:pt x="0" y="0"/>
                    </a:moveTo>
                    <a:lnTo>
                      <a:pt x="501" y="0"/>
                    </a:lnTo>
                    <a:lnTo>
                      <a:pt x="501" y="39"/>
                    </a:lnTo>
                    <a:lnTo>
                      <a:pt x="0" y="39"/>
                    </a:lnTo>
                    <a:lnTo>
                      <a:pt x="0" y="0"/>
                    </a:lnTo>
                  </a:path>
                </a:pathLst>
              </a:custGeom>
              <a:solidFill>
                <a:srgbClr val="415FA9"/>
              </a:solidFill>
              <a:ln w="9525" cap="rnd">
                <a:noFill/>
                <a:round/>
                <a:headEnd/>
                <a:tailEnd/>
              </a:ln>
            </p:spPr>
            <p:txBody>
              <a:bodyPr/>
              <a:lstStyle/>
              <a:p>
                <a:endParaRPr lang="mk-MK"/>
              </a:p>
            </p:txBody>
          </p:sp>
          <p:sp>
            <p:nvSpPr>
              <p:cNvPr id="12455" name="Freeform 100"/>
              <p:cNvSpPr>
                <a:spLocks/>
              </p:cNvSpPr>
              <p:nvPr/>
            </p:nvSpPr>
            <p:spPr bwMode="auto">
              <a:xfrm>
                <a:off x="440" y="450"/>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4160AB"/>
              </a:solidFill>
              <a:ln w="9525" cap="rnd">
                <a:noFill/>
                <a:round/>
                <a:headEnd/>
                <a:tailEnd/>
              </a:ln>
            </p:spPr>
            <p:txBody>
              <a:bodyPr/>
              <a:lstStyle/>
              <a:p>
                <a:endParaRPr lang="mk-MK"/>
              </a:p>
            </p:txBody>
          </p:sp>
          <p:sp>
            <p:nvSpPr>
              <p:cNvPr id="12456" name="Freeform 101"/>
              <p:cNvSpPr>
                <a:spLocks/>
              </p:cNvSpPr>
              <p:nvPr/>
            </p:nvSpPr>
            <p:spPr bwMode="auto">
              <a:xfrm>
                <a:off x="440" y="443"/>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4262AD"/>
              </a:solidFill>
              <a:ln w="9525" cap="rnd">
                <a:noFill/>
                <a:round/>
                <a:headEnd/>
                <a:tailEnd/>
              </a:ln>
            </p:spPr>
            <p:txBody>
              <a:bodyPr/>
              <a:lstStyle/>
              <a:p>
                <a:endParaRPr lang="mk-MK"/>
              </a:p>
            </p:txBody>
          </p:sp>
          <p:sp>
            <p:nvSpPr>
              <p:cNvPr id="12457" name="Freeform 102"/>
              <p:cNvSpPr>
                <a:spLocks/>
              </p:cNvSpPr>
              <p:nvPr/>
            </p:nvSpPr>
            <p:spPr bwMode="auto">
              <a:xfrm>
                <a:off x="440" y="440"/>
                <a:ext cx="502" cy="41"/>
              </a:xfrm>
              <a:custGeom>
                <a:avLst/>
                <a:gdLst>
                  <a:gd name="T0" fmla="*/ 0 w 502"/>
                  <a:gd name="T1" fmla="*/ 0 h 41"/>
                  <a:gd name="T2" fmla="*/ 501 w 502"/>
                  <a:gd name="T3" fmla="*/ 0 h 41"/>
                  <a:gd name="T4" fmla="*/ 501 w 502"/>
                  <a:gd name="T5" fmla="*/ 40 h 41"/>
                  <a:gd name="T6" fmla="*/ 0 w 502"/>
                  <a:gd name="T7" fmla="*/ 40 h 41"/>
                  <a:gd name="T8" fmla="*/ 0 w 502"/>
                  <a:gd name="T9" fmla="*/ 0 h 41"/>
                  <a:gd name="T10" fmla="*/ 0 w 502"/>
                  <a:gd name="T11" fmla="*/ 0 h 41"/>
                  <a:gd name="T12" fmla="*/ 0 60000 65536"/>
                  <a:gd name="T13" fmla="*/ 0 60000 65536"/>
                  <a:gd name="T14" fmla="*/ 0 60000 65536"/>
                  <a:gd name="T15" fmla="*/ 0 60000 65536"/>
                  <a:gd name="T16" fmla="*/ 0 60000 65536"/>
                  <a:gd name="T17" fmla="*/ 0 60000 65536"/>
                  <a:gd name="T18" fmla="*/ 0 w 502"/>
                  <a:gd name="T19" fmla="*/ 0 h 41"/>
                  <a:gd name="T20" fmla="*/ 502 w 50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2" h="41">
                    <a:moveTo>
                      <a:pt x="0" y="0"/>
                    </a:moveTo>
                    <a:lnTo>
                      <a:pt x="501" y="0"/>
                    </a:lnTo>
                    <a:lnTo>
                      <a:pt x="501" y="40"/>
                    </a:lnTo>
                    <a:lnTo>
                      <a:pt x="0" y="40"/>
                    </a:lnTo>
                    <a:lnTo>
                      <a:pt x="0" y="0"/>
                    </a:lnTo>
                  </a:path>
                </a:pathLst>
              </a:custGeom>
              <a:solidFill>
                <a:srgbClr val="4363AF"/>
              </a:solidFill>
              <a:ln w="9525" cap="rnd">
                <a:noFill/>
                <a:round/>
                <a:headEnd/>
                <a:tailEnd/>
              </a:ln>
            </p:spPr>
            <p:txBody>
              <a:bodyPr/>
              <a:lstStyle/>
              <a:p>
                <a:endParaRPr lang="mk-MK"/>
              </a:p>
            </p:txBody>
          </p:sp>
          <p:sp>
            <p:nvSpPr>
              <p:cNvPr id="12458" name="Freeform 103"/>
              <p:cNvSpPr>
                <a:spLocks/>
              </p:cNvSpPr>
              <p:nvPr/>
            </p:nvSpPr>
            <p:spPr bwMode="auto">
              <a:xfrm>
                <a:off x="440" y="432"/>
                <a:ext cx="502" cy="40"/>
              </a:xfrm>
              <a:custGeom>
                <a:avLst/>
                <a:gdLst>
                  <a:gd name="T0" fmla="*/ 0 w 502"/>
                  <a:gd name="T1" fmla="*/ 0 h 40"/>
                  <a:gd name="T2" fmla="*/ 501 w 502"/>
                  <a:gd name="T3" fmla="*/ 0 h 40"/>
                  <a:gd name="T4" fmla="*/ 501 w 502"/>
                  <a:gd name="T5" fmla="*/ 39 h 40"/>
                  <a:gd name="T6" fmla="*/ 0 w 502"/>
                  <a:gd name="T7" fmla="*/ 39 h 40"/>
                  <a:gd name="T8" fmla="*/ 0 w 502"/>
                  <a:gd name="T9" fmla="*/ 0 h 40"/>
                  <a:gd name="T10" fmla="*/ 0 w 502"/>
                  <a:gd name="T11" fmla="*/ 0 h 40"/>
                  <a:gd name="T12" fmla="*/ 0 60000 65536"/>
                  <a:gd name="T13" fmla="*/ 0 60000 65536"/>
                  <a:gd name="T14" fmla="*/ 0 60000 65536"/>
                  <a:gd name="T15" fmla="*/ 0 60000 65536"/>
                  <a:gd name="T16" fmla="*/ 0 60000 65536"/>
                  <a:gd name="T17" fmla="*/ 0 60000 65536"/>
                  <a:gd name="T18" fmla="*/ 0 w 502"/>
                  <a:gd name="T19" fmla="*/ 0 h 40"/>
                  <a:gd name="T20" fmla="*/ 502 w 50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02" h="40">
                    <a:moveTo>
                      <a:pt x="0" y="0"/>
                    </a:moveTo>
                    <a:lnTo>
                      <a:pt x="501" y="0"/>
                    </a:lnTo>
                    <a:lnTo>
                      <a:pt x="501" y="39"/>
                    </a:lnTo>
                    <a:lnTo>
                      <a:pt x="0" y="39"/>
                    </a:lnTo>
                    <a:lnTo>
                      <a:pt x="0" y="0"/>
                    </a:lnTo>
                  </a:path>
                </a:pathLst>
              </a:custGeom>
              <a:solidFill>
                <a:srgbClr val="4464B1"/>
              </a:solidFill>
              <a:ln w="9525" cap="rnd">
                <a:noFill/>
                <a:round/>
                <a:headEnd/>
                <a:tailEnd/>
              </a:ln>
            </p:spPr>
            <p:txBody>
              <a:bodyPr/>
              <a:lstStyle/>
              <a:p>
                <a:endParaRPr lang="mk-MK"/>
              </a:p>
            </p:txBody>
          </p:sp>
          <p:sp>
            <p:nvSpPr>
              <p:cNvPr id="12459" name="Freeform 104"/>
              <p:cNvSpPr>
                <a:spLocks/>
              </p:cNvSpPr>
              <p:nvPr/>
            </p:nvSpPr>
            <p:spPr bwMode="auto">
              <a:xfrm>
                <a:off x="440" y="424"/>
                <a:ext cx="502" cy="41"/>
              </a:xfrm>
              <a:custGeom>
                <a:avLst/>
                <a:gdLst>
                  <a:gd name="T0" fmla="*/ 0 w 502"/>
                  <a:gd name="T1" fmla="*/ 0 h 41"/>
                  <a:gd name="T2" fmla="*/ 501 w 502"/>
                  <a:gd name="T3" fmla="*/ 0 h 41"/>
                  <a:gd name="T4" fmla="*/ 501 w 502"/>
                  <a:gd name="T5" fmla="*/ 40 h 41"/>
                  <a:gd name="T6" fmla="*/ 0 w 502"/>
                  <a:gd name="T7" fmla="*/ 40 h 41"/>
                  <a:gd name="T8" fmla="*/ 0 w 502"/>
                  <a:gd name="T9" fmla="*/ 0 h 41"/>
                  <a:gd name="T10" fmla="*/ 0 w 502"/>
                  <a:gd name="T11" fmla="*/ 0 h 41"/>
                  <a:gd name="T12" fmla="*/ 0 60000 65536"/>
                  <a:gd name="T13" fmla="*/ 0 60000 65536"/>
                  <a:gd name="T14" fmla="*/ 0 60000 65536"/>
                  <a:gd name="T15" fmla="*/ 0 60000 65536"/>
                  <a:gd name="T16" fmla="*/ 0 60000 65536"/>
                  <a:gd name="T17" fmla="*/ 0 60000 65536"/>
                  <a:gd name="T18" fmla="*/ 0 w 502"/>
                  <a:gd name="T19" fmla="*/ 0 h 41"/>
                  <a:gd name="T20" fmla="*/ 502 w 50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2" h="41">
                    <a:moveTo>
                      <a:pt x="0" y="0"/>
                    </a:moveTo>
                    <a:lnTo>
                      <a:pt x="501" y="0"/>
                    </a:lnTo>
                    <a:lnTo>
                      <a:pt x="501" y="40"/>
                    </a:lnTo>
                    <a:lnTo>
                      <a:pt x="0" y="40"/>
                    </a:lnTo>
                    <a:lnTo>
                      <a:pt x="0" y="0"/>
                    </a:lnTo>
                  </a:path>
                </a:pathLst>
              </a:custGeom>
              <a:solidFill>
                <a:srgbClr val="4465B3"/>
              </a:solidFill>
              <a:ln w="9525" cap="rnd">
                <a:noFill/>
                <a:round/>
                <a:headEnd/>
                <a:tailEnd/>
              </a:ln>
            </p:spPr>
            <p:txBody>
              <a:bodyPr/>
              <a:lstStyle/>
              <a:p>
                <a:endParaRPr lang="mk-MK"/>
              </a:p>
            </p:txBody>
          </p:sp>
          <p:sp>
            <p:nvSpPr>
              <p:cNvPr id="12460" name="Freeform 105"/>
              <p:cNvSpPr>
                <a:spLocks/>
              </p:cNvSpPr>
              <p:nvPr/>
            </p:nvSpPr>
            <p:spPr bwMode="auto">
              <a:xfrm>
                <a:off x="440" y="418"/>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4566B5"/>
              </a:solidFill>
              <a:ln w="9525" cap="rnd">
                <a:noFill/>
                <a:round/>
                <a:headEnd/>
                <a:tailEnd/>
              </a:ln>
            </p:spPr>
            <p:txBody>
              <a:bodyPr/>
              <a:lstStyle/>
              <a:p>
                <a:endParaRPr lang="mk-MK"/>
              </a:p>
            </p:txBody>
          </p:sp>
          <p:sp>
            <p:nvSpPr>
              <p:cNvPr id="12461" name="Freeform 106"/>
              <p:cNvSpPr>
                <a:spLocks/>
              </p:cNvSpPr>
              <p:nvPr/>
            </p:nvSpPr>
            <p:spPr bwMode="auto">
              <a:xfrm>
                <a:off x="440" y="411"/>
                <a:ext cx="502" cy="40"/>
              </a:xfrm>
              <a:custGeom>
                <a:avLst/>
                <a:gdLst>
                  <a:gd name="T0" fmla="*/ 0 w 502"/>
                  <a:gd name="T1" fmla="*/ 0 h 40"/>
                  <a:gd name="T2" fmla="*/ 501 w 502"/>
                  <a:gd name="T3" fmla="*/ 0 h 40"/>
                  <a:gd name="T4" fmla="*/ 501 w 502"/>
                  <a:gd name="T5" fmla="*/ 39 h 40"/>
                  <a:gd name="T6" fmla="*/ 0 w 502"/>
                  <a:gd name="T7" fmla="*/ 39 h 40"/>
                  <a:gd name="T8" fmla="*/ 0 w 502"/>
                  <a:gd name="T9" fmla="*/ 0 h 40"/>
                  <a:gd name="T10" fmla="*/ 0 w 502"/>
                  <a:gd name="T11" fmla="*/ 0 h 40"/>
                  <a:gd name="T12" fmla="*/ 0 60000 65536"/>
                  <a:gd name="T13" fmla="*/ 0 60000 65536"/>
                  <a:gd name="T14" fmla="*/ 0 60000 65536"/>
                  <a:gd name="T15" fmla="*/ 0 60000 65536"/>
                  <a:gd name="T16" fmla="*/ 0 60000 65536"/>
                  <a:gd name="T17" fmla="*/ 0 60000 65536"/>
                  <a:gd name="T18" fmla="*/ 0 w 502"/>
                  <a:gd name="T19" fmla="*/ 0 h 40"/>
                  <a:gd name="T20" fmla="*/ 502 w 50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02" h="40">
                    <a:moveTo>
                      <a:pt x="0" y="0"/>
                    </a:moveTo>
                    <a:lnTo>
                      <a:pt x="501" y="0"/>
                    </a:lnTo>
                    <a:lnTo>
                      <a:pt x="501" y="39"/>
                    </a:lnTo>
                    <a:lnTo>
                      <a:pt x="0" y="39"/>
                    </a:lnTo>
                    <a:lnTo>
                      <a:pt x="0" y="0"/>
                    </a:lnTo>
                  </a:path>
                </a:pathLst>
              </a:custGeom>
              <a:solidFill>
                <a:srgbClr val="4667B7"/>
              </a:solidFill>
              <a:ln w="9525" cap="rnd">
                <a:noFill/>
                <a:round/>
                <a:headEnd/>
                <a:tailEnd/>
              </a:ln>
            </p:spPr>
            <p:txBody>
              <a:bodyPr/>
              <a:lstStyle/>
              <a:p>
                <a:endParaRPr lang="mk-MK"/>
              </a:p>
            </p:txBody>
          </p:sp>
          <p:sp>
            <p:nvSpPr>
              <p:cNvPr id="12462" name="Freeform 107"/>
              <p:cNvSpPr>
                <a:spLocks/>
              </p:cNvSpPr>
              <p:nvPr/>
            </p:nvSpPr>
            <p:spPr bwMode="auto">
              <a:xfrm>
                <a:off x="440" y="403"/>
                <a:ext cx="502" cy="41"/>
              </a:xfrm>
              <a:custGeom>
                <a:avLst/>
                <a:gdLst>
                  <a:gd name="T0" fmla="*/ 0 w 502"/>
                  <a:gd name="T1" fmla="*/ 0 h 41"/>
                  <a:gd name="T2" fmla="*/ 501 w 502"/>
                  <a:gd name="T3" fmla="*/ 0 h 41"/>
                  <a:gd name="T4" fmla="*/ 501 w 502"/>
                  <a:gd name="T5" fmla="*/ 40 h 41"/>
                  <a:gd name="T6" fmla="*/ 0 w 502"/>
                  <a:gd name="T7" fmla="*/ 40 h 41"/>
                  <a:gd name="T8" fmla="*/ 0 w 502"/>
                  <a:gd name="T9" fmla="*/ 0 h 41"/>
                  <a:gd name="T10" fmla="*/ 0 w 502"/>
                  <a:gd name="T11" fmla="*/ 0 h 41"/>
                  <a:gd name="T12" fmla="*/ 0 60000 65536"/>
                  <a:gd name="T13" fmla="*/ 0 60000 65536"/>
                  <a:gd name="T14" fmla="*/ 0 60000 65536"/>
                  <a:gd name="T15" fmla="*/ 0 60000 65536"/>
                  <a:gd name="T16" fmla="*/ 0 60000 65536"/>
                  <a:gd name="T17" fmla="*/ 0 60000 65536"/>
                  <a:gd name="T18" fmla="*/ 0 w 502"/>
                  <a:gd name="T19" fmla="*/ 0 h 41"/>
                  <a:gd name="T20" fmla="*/ 502 w 50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2" h="41">
                    <a:moveTo>
                      <a:pt x="0" y="0"/>
                    </a:moveTo>
                    <a:lnTo>
                      <a:pt x="501" y="0"/>
                    </a:lnTo>
                    <a:lnTo>
                      <a:pt x="501" y="40"/>
                    </a:lnTo>
                    <a:lnTo>
                      <a:pt x="0" y="40"/>
                    </a:lnTo>
                    <a:lnTo>
                      <a:pt x="0" y="0"/>
                    </a:lnTo>
                  </a:path>
                </a:pathLst>
              </a:custGeom>
              <a:solidFill>
                <a:srgbClr val="4768B9"/>
              </a:solidFill>
              <a:ln w="9525" cap="rnd">
                <a:noFill/>
                <a:round/>
                <a:headEnd/>
                <a:tailEnd/>
              </a:ln>
            </p:spPr>
            <p:txBody>
              <a:bodyPr/>
              <a:lstStyle/>
              <a:p>
                <a:endParaRPr lang="mk-MK"/>
              </a:p>
            </p:txBody>
          </p:sp>
          <p:sp>
            <p:nvSpPr>
              <p:cNvPr id="12463" name="Freeform 108"/>
              <p:cNvSpPr>
                <a:spLocks/>
              </p:cNvSpPr>
              <p:nvPr/>
            </p:nvSpPr>
            <p:spPr bwMode="auto">
              <a:xfrm>
                <a:off x="440" y="396"/>
                <a:ext cx="502" cy="40"/>
              </a:xfrm>
              <a:custGeom>
                <a:avLst/>
                <a:gdLst>
                  <a:gd name="T0" fmla="*/ 0 w 502"/>
                  <a:gd name="T1" fmla="*/ 0 h 40"/>
                  <a:gd name="T2" fmla="*/ 501 w 502"/>
                  <a:gd name="T3" fmla="*/ 0 h 40"/>
                  <a:gd name="T4" fmla="*/ 501 w 502"/>
                  <a:gd name="T5" fmla="*/ 39 h 40"/>
                  <a:gd name="T6" fmla="*/ 0 w 502"/>
                  <a:gd name="T7" fmla="*/ 39 h 40"/>
                  <a:gd name="T8" fmla="*/ 0 w 502"/>
                  <a:gd name="T9" fmla="*/ 0 h 40"/>
                  <a:gd name="T10" fmla="*/ 0 w 502"/>
                  <a:gd name="T11" fmla="*/ 0 h 40"/>
                  <a:gd name="T12" fmla="*/ 0 60000 65536"/>
                  <a:gd name="T13" fmla="*/ 0 60000 65536"/>
                  <a:gd name="T14" fmla="*/ 0 60000 65536"/>
                  <a:gd name="T15" fmla="*/ 0 60000 65536"/>
                  <a:gd name="T16" fmla="*/ 0 60000 65536"/>
                  <a:gd name="T17" fmla="*/ 0 60000 65536"/>
                  <a:gd name="T18" fmla="*/ 0 w 502"/>
                  <a:gd name="T19" fmla="*/ 0 h 40"/>
                  <a:gd name="T20" fmla="*/ 502 w 50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02" h="40">
                    <a:moveTo>
                      <a:pt x="0" y="0"/>
                    </a:moveTo>
                    <a:lnTo>
                      <a:pt x="501" y="0"/>
                    </a:lnTo>
                    <a:lnTo>
                      <a:pt x="501" y="39"/>
                    </a:lnTo>
                    <a:lnTo>
                      <a:pt x="0" y="39"/>
                    </a:lnTo>
                    <a:lnTo>
                      <a:pt x="0" y="0"/>
                    </a:lnTo>
                  </a:path>
                </a:pathLst>
              </a:custGeom>
              <a:solidFill>
                <a:srgbClr val="476ABB"/>
              </a:solidFill>
              <a:ln w="9525" cap="rnd">
                <a:noFill/>
                <a:round/>
                <a:headEnd/>
                <a:tailEnd/>
              </a:ln>
            </p:spPr>
            <p:txBody>
              <a:bodyPr/>
              <a:lstStyle/>
              <a:p>
                <a:endParaRPr lang="mk-MK"/>
              </a:p>
            </p:txBody>
          </p:sp>
          <p:sp>
            <p:nvSpPr>
              <p:cNvPr id="12464" name="Freeform 109"/>
              <p:cNvSpPr>
                <a:spLocks/>
              </p:cNvSpPr>
              <p:nvPr/>
            </p:nvSpPr>
            <p:spPr bwMode="auto">
              <a:xfrm>
                <a:off x="440" y="390"/>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486BBD"/>
              </a:solidFill>
              <a:ln w="9525" cap="rnd">
                <a:noFill/>
                <a:round/>
                <a:headEnd/>
                <a:tailEnd/>
              </a:ln>
            </p:spPr>
            <p:txBody>
              <a:bodyPr/>
              <a:lstStyle/>
              <a:p>
                <a:endParaRPr lang="mk-MK"/>
              </a:p>
            </p:txBody>
          </p:sp>
          <p:sp>
            <p:nvSpPr>
              <p:cNvPr id="12465" name="Freeform 110"/>
              <p:cNvSpPr>
                <a:spLocks/>
              </p:cNvSpPr>
              <p:nvPr/>
            </p:nvSpPr>
            <p:spPr bwMode="auto">
              <a:xfrm>
                <a:off x="440" y="382"/>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496CBF"/>
              </a:solidFill>
              <a:ln w="9525" cap="rnd">
                <a:noFill/>
                <a:round/>
                <a:headEnd/>
                <a:tailEnd/>
              </a:ln>
            </p:spPr>
            <p:txBody>
              <a:bodyPr/>
              <a:lstStyle/>
              <a:p>
                <a:endParaRPr lang="mk-MK"/>
              </a:p>
            </p:txBody>
          </p:sp>
          <p:sp>
            <p:nvSpPr>
              <p:cNvPr id="12466" name="Freeform 111"/>
              <p:cNvSpPr>
                <a:spLocks/>
              </p:cNvSpPr>
              <p:nvPr/>
            </p:nvSpPr>
            <p:spPr bwMode="auto">
              <a:xfrm>
                <a:off x="440" y="375"/>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4A6DC1"/>
              </a:solidFill>
              <a:ln w="9525" cap="rnd">
                <a:noFill/>
                <a:round/>
                <a:headEnd/>
                <a:tailEnd/>
              </a:ln>
            </p:spPr>
            <p:txBody>
              <a:bodyPr/>
              <a:lstStyle/>
              <a:p>
                <a:endParaRPr lang="mk-MK"/>
              </a:p>
            </p:txBody>
          </p:sp>
          <p:sp>
            <p:nvSpPr>
              <p:cNvPr id="12467" name="Freeform 112"/>
              <p:cNvSpPr>
                <a:spLocks/>
              </p:cNvSpPr>
              <p:nvPr/>
            </p:nvSpPr>
            <p:spPr bwMode="auto">
              <a:xfrm>
                <a:off x="440" y="370"/>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4B6EC3"/>
              </a:solidFill>
              <a:ln w="9525" cap="rnd">
                <a:noFill/>
                <a:round/>
                <a:headEnd/>
                <a:tailEnd/>
              </a:ln>
            </p:spPr>
            <p:txBody>
              <a:bodyPr/>
              <a:lstStyle/>
              <a:p>
                <a:endParaRPr lang="mk-MK"/>
              </a:p>
            </p:txBody>
          </p:sp>
          <p:sp>
            <p:nvSpPr>
              <p:cNvPr id="12468" name="Freeform 113"/>
              <p:cNvSpPr>
                <a:spLocks/>
              </p:cNvSpPr>
              <p:nvPr/>
            </p:nvSpPr>
            <p:spPr bwMode="auto">
              <a:xfrm>
                <a:off x="440" y="363"/>
                <a:ext cx="502" cy="41"/>
              </a:xfrm>
              <a:custGeom>
                <a:avLst/>
                <a:gdLst>
                  <a:gd name="T0" fmla="*/ 0 w 502"/>
                  <a:gd name="T1" fmla="*/ 0 h 41"/>
                  <a:gd name="T2" fmla="*/ 501 w 502"/>
                  <a:gd name="T3" fmla="*/ 0 h 41"/>
                  <a:gd name="T4" fmla="*/ 501 w 502"/>
                  <a:gd name="T5" fmla="*/ 40 h 41"/>
                  <a:gd name="T6" fmla="*/ 0 w 502"/>
                  <a:gd name="T7" fmla="*/ 40 h 41"/>
                  <a:gd name="T8" fmla="*/ 0 w 502"/>
                  <a:gd name="T9" fmla="*/ 0 h 41"/>
                  <a:gd name="T10" fmla="*/ 0 w 502"/>
                  <a:gd name="T11" fmla="*/ 0 h 41"/>
                  <a:gd name="T12" fmla="*/ 0 60000 65536"/>
                  <a:gd name="T13" fmla="*/ 0 60000 65536"/>
                  <a:gd name="T14" fmla="*/ 0 60000 65536"/>
                  <a:gd name="T15" fmla="*/ 0 60000 65536"/>
                  <a:gd name="T16" fmla="*/ 0 60000 65536"/>
                  <a:gd name="T17" fmla="*/ 0 60000 65536"/>
                  <a:gd name="T18" fmla="*/ 0 w 502"/>
                  <a:gd name="T19" fmla="*/ 0 h 41"/>
                  <a:gd name="T20" fmla="*/ 502 w 50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2" h="41">
                    <a:moveTo>
                      <a:pt x="0" y="0"/>
                    </a:moveTo>
                    <a:lnTo>
                      <a:pt x="501" y="0"/>
                    </a:lnTo>
                    <a:lnTo>
                      <a:pt x="501" y="40"/>
                    </a:lnTo>
                    <a:lnTo>
                      <a:pt x="0" y="40"/>
                    </a:lnTo>
                    <a:lnTo>
                      <a:pt x="0" y="0"/>
                    </a:lnTo>
                  </a:path>
                </a:pathLst>
              </a:custGeom>
              <a:solidFill>
                <a:srgbClr val="4B6FC5"/>
              </a:solidFill>
              <a:ln w="9525" cap="rnd">
                <a:noFill/>
                <a:round/>
                <a:headEnd/>
                <a:tailEnd/>
              </a:ln>
            </p:spPr>
            <p:txBody>
              <a:bodyPr/>
              <a:lstStyle/>
              <a:p>
                <a:endParaRPr lang="mk-MK"/>
              </a:p>
            </p:txBody>
          </p:sp>
          <p:sp>
            <p:nvSpPr>
              <p:cNvPr id="12469" name="Freeform 114"/>
              <p:cNvSpPr>
                <a:spLocks/>
              </p:cNvSpPr>
              <p:nvPr/>
            </p:nvSpPr>
            <p:spPr bwMode="auto">
              <a:xfrm>
                <a:off x="440" y="355"/>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4C70C7"/>
              </a:solidFill>
              <a:ln w="9525" cap="rnd">
                <a:noFill/>
                <a:round/>
                <a:headEnd/>
                <a:tailEnd/>
              </a:ln>
            </p:spPr>
            <p:txBody>
              <a:bodyPr/>
              <a:lstStyle/>
              <a:p>
                <a:endParaRPr lang="mk-MK"/>
              </a:p>
            </p:txBody>
          </p:sp>
          <p:sp>
            <p:nvSpPr>
              <p:cNvPr id="12470" name="Freeform 115"/>
              <p:cNvSpPr>
                <a:spLocks/>
              </p:cNvSpPr>
              <p:nvPr/>
            </p:nvSpPr>
            <p:spPr bwMode="auto">
              <a:xfrm>
                <a:off x="440" y="349"/>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4D71C9"/>
              </a:solidFill>
              <a:ln w="9525" cap="rnd">
                <a:noFill/>
                <a:round/>
                <a:headEnd/>
                <a:tailEnd/>
              </a:ln>
            </p:spPr>
            <p:txBody>
              <a:bodyPr/>
              <a:lstStyle/>
              <a:p>
                <a:endParaRPr lang="mk-MK"/>
              </a:p>
            </p:txBody>
          </p:sp>
          <p:sp>
            <p:nvSpPr>
              <p:cNvPr id="12471" name="Freeform 116"/>
              <p:cNvSpPr>
                <a:spLocks/>
              </p:cNvSpPr>
              <p:nvPr/>
            </p:nvSpPr>
            <p:spPr bwMode="auto">
              <a:xfrm>
                <a:off x="440" y="340"/>
                <a:ext cx="502" cy="40"/>
              </a:xfrm>
              <a:custGeom>
                <a:avLst/>
                <a:gdLst>
                  <a:gd name="T0" fmla="*/ 0 w 502"/>
                  <a:gd name="T1" fmla="*/ 0 h 40"/>
                  <a:gd name="T2" fmla="*/ 501 w 502"/>
                  <a:gd name="T3" fmla="*/ 0 h 40"/>
                  <a:gd name="T4" fmla="*/ 501 w 502"/>
                  <a:gd name="T5" fmla="*/ 39 h 40"/>
                  <a:gd name="T6" fmla="*/ 0 w 502"/>
                  <a:gd name="T7" fmla="*/ 39 h 40"/>
                  <a:gd name="T8" fmla="*/ 0 w 502"/>
                  <a:gd name="T9" fmla="*/ 0 h 40"/>
                  <a:gd name="T10" fmla="*/ 0 w 502"/>
                  <a:gd name="T11" fmla="*/ 0 h 40"/>
                  <a:gd name="T12" fmla="*/ 0 60000 65536"/>
                  <a:gd name="T13" fmla="*/ 0 60000 65536"/>
                  <a:gd name="T14" fmla="*/ 0 60000 65536"/>
                  <a:gd name="T15" fmla="*/ 0 60000 65536"/>
                  <a:gd name="T16" fmla="*/ 0 60000 65536"/>
                  <a:gd name="T17" fmla="*/ 0 60000 65536"/>
                  <a:gd name="T18" fmla="*/ 0 w 502"/>
                  <a:gd name="T19" fmla="*/ 0 h 40"/>
                  <a:gd name="T20" fmla="*/ 502 w 50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02" h="40">
                    <a:moveTo>
                      <a:pt x="0" y="0"/>
                    </a:moveTo>
                    <a:lnTo>
                      <a:pt x="501" y="0"/>
                    </a:lnTo>
                    <a:lnTo>
                      <a:pt x="501" y="39"/>
                    </a:lnTo>
                    <a:lnTo>
                      <a:pt x="0" y="39"/>
                    </a:lnTo>
                    <a:lnTo>
                      <a:pt x="0" y="0"/>
                    </a:lnTo>
                  </a:path>
                </a:pathLst>
              </a:custGeom>
              <a:solidFill>
                <a:srgbClr val="4E73CB"/>
              </a:solidFill>
              <a:ln w="9525" cap="rnd">
                <a:noFill/>
                <a:round/>
                <a:headEnd/>
                <a:tailEnd/>
              </a:ln>
            </p:spPr>
            <p:txBody>
              <a:bodyPr/>
              <a:lstStyle/>
              <a:p>
                <a:endParaRPr lang="mk-MK"/>
              </a:p>
            </p:txBody>
          </p:sp>
          <p:sp>
            <p:nvSpPr>
              <p:cNvPr id="12472" name="Freeform 117"/>
              <p:cNvSpPr>
                <a:spLocks/>
              </p:cNvSpPr>
              <p:nvPr/>
            </p:nvSpPr>
            <p:spPr bwMode="auto">
              <a:xfrm>
                <a:off x="440" y="334"/>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4E74CD"/>
              </a:solidFill>
              <a:ln w="9525" cap="rnd">
                <a:noFill/>
                <a:round/>
                <a:headEnd/>
                <a:tailEnd/>
              </a:ln>
            </p:spPr>
            <p:txBody>
              <a:bodyPr/>
              <a:lstStyle/>
              <a:p>
                <a:endParaRPr lang="mk-MK"/>
              </a:p>
            </p:txBody>
          </p:sp>
          <p:sp>
            <p:nvSpPr>
              <p:cNvPr id="12473" name="Freeform 118"/>
              <p:cNvSpPr>
                <a:spLocks/>
              </p:cNvSpPr>
              <p:nvPr/>
            </p:nvSpPr>
            <p:spPr bwMode="auto">
              <a:xfrm>
                <a:off x="440" y="326"/>
                <a:ext cx="502" cy="41"/>
              </a:xfrm>
              <a:custGeom>
                <a:avLst/>
                <a:gdLst>
                  <a:gd name="T0" fmla="*/ 0 w 502"/>
                  <a:gd name="T1" fmla="*/ 0 h 41"/>
                  <a:gd name="T2" fmla="*/ 501 w 502"/>
                  <a:gd name="T3" fmla="*/ 0 h 41"/>
                  <a:gd name="T4" fmla="*/ 501 w 502"/>
                  <a:gd name="T5" fmla="*/ 40 h 41"/>
                  <a:gd name="T6" fmla="*/ 0 w 502"/>
                  <a:gd name="T7" fmla="*/ 40 h 41"/>
                  <a:gd name="T8" fmla="*/ 0 w 502"/>
                  <a:gd name="T9" fmla="*/ 0 h 41"/>
                  <a:gd name="T10" fmla="*/ 0 w 502"/>
                  <a:gd name="T11" fmla="*/ 0 h 41"/>
                  <a:gd name="T12" fmla="*/ 0 60000 65536"/>
                  <a:gd name="T13" fmla="*/ 0 60000 65536"/>
                  <a:gd name="T14" fmla="*/ 0 60000 65536"/>
                  <a:gd name="T15" fmla="*/ 0 60000 65536"/>
                  <a:gd name="T16" fmla="*/ 0 60000 65536"/>
                  <a:gd name="T17" fmla="*/ 0 60000 65536"/>
                  <a:gd name="T18" fmla="*/ 0 w 502"/>
                  <a:gd name="T19" fmla="*/ 0 h 41"/>
                  <a:gd name="T20" fmla="*/ 502 w 50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2" h="41">
                    <a:moveTo>
                      <a:pt x="0" y="0"/>
                    </a:moveTo>
                    <a:lnTo>
                      <a:pt x="501" y="0"/>
                    </a:lnTo>
                    <a:lnTo>
                      <a:pt x="501" y="40"/>
                    </a:lnTo>
                    <a:lnTo>
                      <a:pt x="0" y="40"/>
                    </a:lnTo>
                    <a:lnTo>
                      <a:pt x="0" y="0"/>
                    </a:lnTo>
                  </a:path>
                </a:pathLst>
              </a:custGeom>
              <a:solidFill>
                <a:srgbClr val="4F75CF"/>
              </a:solidFill>
              <a:ln w="9525" cap="rnd">
                <a:noFill/>
                <a:round/>
                <a:headEnd/>
                <a:tailEnd/>
              </a:ln>
            </p:spPr>
            <p:txBody>
              <a:bodyPr/>
              <a:lstStyle/>
              <a:p>
                <a:endParaRPr lang="mk-MK"/>
              </a:p>
            </p:txBody>
          </p:sp>
          <p:sp>
            <p:nvSpPr>
              <p:cNvPr id="12474" name="Freeform 119"/>
              <p:cNvSpPr>
                <a:spLocks/>
              </p:cNvSpPr>
              <p:nvPr/>
            </p:nvSpPr>
            <p:spPr bwMode="auto">
              <a:xfrm>
                <a:off x="440" y="319"/>
                <a:ext cx="502" cy="40"/>
              </a:xfrm>
              <a:custGeom>
                <a:avLst/>
                <a:gdLst>
                  <a:gd name="T0" fmla="*/ 0 w 502"/>
                  <a:gd name="T1" fmla="*/ 0 h 40"/>
                  <a:gd name="T2" fmla="*/ 501 w 502"/>
                  <a:gd name="T3" fmla="*/ 0 h 40"/>
                  <a:gd name="T4" fmla="*/ 501 w 502"/>
                  <a:gd name="T5" fmla="*/ 39 h 40"/>
                  <a:gd name="T6" fmla="*/ 0 w 502"/>
                  <a:gd name="T7" fmla="*/ 39 h 40"/>
                  <a:gd name="T8" fmla="*/ 0 w 502"/>
                  <a:gd name="T9" fmla="*/ 0 h 40"/>
                  <a:gd name="T10" fmla="*/ 0 w 502"/>
                  <a:gd name="T11" fmla="*/ 0 h 40"/>
                  <a:gd name="T12" fmla="*/ 0 60000 65536"/>
                  <a:gd name="T13" fmla="*/ 0 60000 65536"/>
                  <a:gd name="T14" fmla="*/ 0 60000 65536"/>
                  <a:gd name="T15" fmla="*/ 0 60000 65536"/>
                  <a:gd name="T16" fmla="*/ 0 60000 65536"/>
                  <a:gd name="T17" fmla="*/ 0 60000 65536"/>
                  <a:gd name="T18" fmla="*/ 0 w 502"/>
                  <a:gd name="T19" fmla="*/ 0 h 40"/>
                  <a:gd name="T20" fmla="*/ 502 w 50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02" h="40">
                    <a:moveTo>
                      <a:pt x="0" y="0"/>
                    </a:moveTo>
                    <a:lnTo>
                      <a:pt x="501" y="0"/>
                    </a:lnTo>
                    <a:lnTo>
                      <a:pt x="501" y="39"/>
                    </a:lnTo>
                    <a:lnTo>
                      <a:pt x="0" y="39"/>
                    </a:lnTo>
                    <a:lnTo>
                      <a:pt x="0" y="0"/>
                    </a:lnTo>
                  </a:path>
                </a:pathLst>
              </a:custGeom>
              <a:solidFill>
                <a:srgbClr val="5076D1"/>
              </a:solidFill>
              <a:ln w="9525" cap="rnd">
                <a:noFill/>
                <a:round/>
                <a:headEnd/>
                <a:tailEnd/>
              </a:ln>
            </p:spPr>
            <p:txBody>
              <a:bodyPr/>
              <a:lstStyle/>
              <a:p>
                <a:endParaRPr lang="mk-MK"/>
              </a:p>
            </p:txBody>
          </p:sp>
          <p:sp>
            <p:nvSpPr>
              <p:cNvPr id="12475" name="Freeform 120"/>
              <p:cNvSpPr>
                <a:spLocks/>
              </p:cNvSpPr>
              <p:nvPr/>
            </p:nvSpPr>
            <p:spPr bwMode="auto">
              <a:xfrm>
                <a:off x="440" y="313"/>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5177D3"/>
              </a:solidFill>
              <a:ln w="9525" cap="rnd">
                <a:noFill/>
                <a:round/>
                <a:headEnd/>
                <a:tailEnd/>
              </a:ln>
            </p:spPr>
            <p:txBody>
              <a:bodyPr/>
              <a:lstStyle/>
              <a:p>
                <a:endParaRPr lang="mk-MK"/>
              </a:p>
            </p:txBody>
          </p:sp>
          <p:sp>
            <p:nvSpPr>
              <p:cNvPr id="12476" name="Freeform 121"/>
              <p:cNvSpPr>
                <a:spLocks/>
              </p:cNvSpPr>
              <p:nvPr/>
            </p:nvSpPr>
            <p:spPr bwMode="auto">
              <a:xfrm>
                <a:off x="440" y="307"/>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5178D5"/>
              </a:solidFill>
              <a:ln w="9525" cap="rnd">
                <a:noFill/>
                <a:round/>
                <a:headEnd/>
                <a:tailEnd/>
              </a:ln>
            </p:spPr>
            <p:txBody>
              <a:bodyPr/>
              <a:lstStyle/>
              <a:p>
                <a:endParaRPr lang="mk-MK"/>
              </a:p>
            </p:txBody>
          </p:sp>
          <p:sp>
            <p:nvSpPr>
              <p:cNvPr id="12477" name="Freeform 122"/>
              <p:cNvSpPr>
                <a:spLocks/>
              </p:cNvSpPr>
              <p:nvPr/>
            </p:nvSpPr>
            <p:spPr bwMode="auto">
              <a:xfrm>
                <a:off x="440" y="299"/>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5279D7"/>
              </a:solidFill>
              <a:ln w="9525" cap="rnd">
                <a:noFill/>
                <a:round/>
                <a:headEnd/>
                <a:tailEnd/>
              </a:ln>
            </p:spPr>
            <p:txBody>
              <a:bodyPr/>
              <a:lstStyle/>
              <a:p>
                <a:endParaRPr lang="mk-MK"/>
              </a:p>
            </p:txBody>
          </p:sp>
          <p:sp>
            <p:nvSpPr>
              <p:cNvPr id="12478" name="Freeform 123"/>
              <p:cNvSpPr>
                <a:spLocks/>
              </p:cNvSpPr>
              <p:nvPr/>
            </p:nvSpPr>
            <p:spPr bwMode="auto">
              <a:xfrm>
                <a:off x="440" y="293"/>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537AD9"/>
              </a:solidFill>
              <a:ln w="9525" cap="rnd">
                <a:noFill/>
                <a:round/>
                <a:headEnd/>
                <a:tailEnd/>
              </a:ln>
            </p:spPr>
            <p:txBody>
              <a:bodyPr/>
              <a:lstStyle/>
              <a:p>
                <a:endParaRPr lang="mk-MK"/>
              </a:p>
            </p:txBody>
          </p:sp>
          <p:sp>
            <p:nvSpPr>
              <p:cNvPr id="12479" name="Freeform 124"/>
              <p:cNvSpPr>
                <a:spLocks/>
              </p:cNvSpPr>
              <p:nvPr/>
            </p:nvSpPr>
            <p:spPr bwMode="auto">
              <a:xfrm>
                <a:off x="440" y="286"/>
                <a:ext cx="502" cy="41"/>
              </a:xfrm>
              <a:custGeom>
                <a:avLst/>
                <a:gdLst>
                  <a:gd name="T0" fmla="*/ 0 w 502"/>
                  <a:gd name="T1" fmla="*/ 0 h 41"/>
                  <a:gd name="T2" fmla="*/ 501 w 502"/>
                  <a:gd name="T3" fmla="*/ 0 h 41"/>
                  <a:gd name="T4" fmla="*/ 501 w 502"/>
                  <a:gd name="T5" fmla="*/ 40 h 41"/>
                  <a:gd name="T6" fmla="*/ 0 w 502"/>
                  <a:gd name="T7" fmla="*/ 40 h 41"/>
                  <a:gd name="T8" fmla="*/ 0 w 502"/>
                  <a:gd name="T9" fmla="*/ 0 h 41"/>
                  <a:gd name="T10" fmla="*/ 0 w 502"/>
                  <a:gd name="T11" fmla="*/ 0 h 41"/>
                  <a:gd name="T12" fmla="*/ 0 60000 65536"/>
                  <a:gd name="T13" fmla="*/ 0 60000 65536"/>
                  <a:gd name="T14" fmla="*/ 0 60000 65536"/>
                  <a:gd name="T15" fmla="*/ 0 60000 65536"/>
                  <a:gd name="T16" fmla="*/ 0 60000 65536"/>
                  <a:gd name="T17" fmla="*/ 0 60000 65536"/>
                  <a:gd name="T18" fmla="*/ 0 w 502"/>
                  <a:gd name="T19" fmla="*/ 0 h 41"/>
                  <a:gd name="T20" fmla="*/ 502 w 50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2" h="41">
                    <a:moveTo>
                      <a:pt x="0" y="0"/>
                    </a:moveTo>
                    <a:lnTo>
                      <a:pt x="501" y="0"/>
                    </a:lnTo>
                    <a:lnTo>
                      <a:pt x="501" y="40"/>
                    </a:lnTo>
                    <a:lnTo>
                      <a:pt x="0" y="40"/>
                    </a:lnTo>
                    <a:lnTo>
                      <a:pt x="0" y="0"/>
                    </a:lnTo>
                  </a:path>
                </a:pathLst>
              </a:custGeom>
              <a:solidFill>
                <a:srgbClr val="547CDB"/>
              </a:solidFill>
              <a:ln w="9525" cap="rnd">
                <a:noFill/>
                <a:round/>
                <a:headEnd/>
                <a:tailEnd/>
              </a:ln>
            </p:spPr>
            <p:txBody>
              <a:bodyPr/>
              <a:lstStyle/>
              <a:p>
                <a:endParaRPr lang="mk-MK"/>
              </a:p>
            </p:txBody>
          </p:sp>
          <p:sp>
            <p:nvSpPr>
              <p:cNvPr id="12480" name="Freeform 125"/>
              <p:cNvSpPr>
                <a:spLocks/>
              </p:cNvSpPr>
              <p:nvPr/>
            </p:nvSpPr>
            <p:spPr bwMode="auto">
              <a:xfrm>
                <a:off x="440" y="278"/>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547DDD"/>
              </a:solidFill>
              <a:ln w="9525" cap="rnd">
                <a:noFill/>
                <a:round/>
                <a:headEnd/>
                <a:tailEnd/>
              </a:ln>
            </p:spPr>
            <p:txBody>
              <a:bodyPr/>
              <a:lstStyle/>
              <a:p>
                <a:endParaRPr lang="mk-MK"/>
              </a:p>
            </p:txBody>
          </p:sp>
          <p:sp>
            <p:nvSpPr>
              <p:cNvPr id="12481" name="Freeform 126"/>
              <p:cNvSpPr>
                <a:spLocks/>
              </p:cNvSpPr>
              <p:nvPr/>
            </p:nvSpPr>
            <p:spPr bwMode="auto">
              <a:xfrm>
                <a:off x="440" y="271"/>
                <a:ext cx="502" cy="40"/>
              </a:xfrm>
              <a:custGeom>
                <a:avLst/>
                <a:gdLst>
                  <a:gd name="T0" fmla="*/ 0 w 502"/>
                  <a:gd name="T1" fmla="*/ 0 h 40"/>
                  <a:gd name="T2" fmla="*/ 501 w 502"/>
                  <a:gd name="T3" fmla="*/ 0 h 40"/>
                  <a:gd name="T4" fmla="*/ 501 w 502"/>
                  <a:gd name="T5" fmla="*/ 39 h 40"/>
                  <a:gd name="T6" fmla="*/ 0 w 502"/>
                  <a:gd name="T7" fmla="*/ 39 h 40"/>
                  <a:gd name="T8" fmla="*/ 0 w 502"/>
                  <a:gd name="T9" fmla="*/ 0 h 40"/>
                  <a:gd name="T10" fmla="*/ 0 w 502"/>
                  <a:gd name="T11" fmla="*/ 0 h 40"/>
                  <a:gd name="T12" fmla="*/ 0 60000 65536"/>
                  <a:gd name="T13" fmla="*/ 0 60000 65536"/>
                  <a:gd name="T14" fmla="*/ 0 60000 65536"/>
                  <a:gd name="T15" fmla="*/ 0 60000 65536"/>
                  <a:gd name="T16" fmla="*/ 0 60000 65536"/>
                  <a:gd name="T17" fmla="*/ 0 60000 65536"/>
                  <a:gd name="T18" fmla="*/ 0 w 502"/>
                  <a:gd name="T19" fmla="*/ 0 h 40"/>
                  <a:gd name="T20" fmla="*/ 502 w 50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02" h="40">
                    <a:moveTo>
                      <a:pt x="0" y="0"/>
                    </a:moveTo>
                    <a:lnTo>
                      <a:pt x="501" y="0"/>
                    </a:lnTo>
                    <a:lnTo>
                      <a:pt x="501" y="39"/>
                    </a:lnTo>
                    <a:lnTo>
                      <a:pt x="0" y="39"/>
                    </a:lnTo>
                    <a:lnTo>
                      <a:pt x="0" y="0"/>
                    </a:lnTo>
                  </a:path>
                </a:pathLst>
              </a:custGeom>
              <a:solidFill>
                <a:srgbClr val="557EDF"/>
              </a:solidFill>
              <a:ln w="9525" cap="rnd">
                <a:noFill/>
                <a:round/>
                <a:headEnd/>
                <a:tailEnd/>
              </a:ln>
            </p:spPr>
            <p:txBody>
              <a:bodyPr/>
              <a:lstStyle/>
              <a:p>
                <a:endParaRPr lang="mk-MK"/>
              </a:p>
            </p:txBody>
          </p:sp>
          <p:sp>
            <p:nvSpPr>
              <p:cNvPr id="12482" name="Freeform 127"/>
              <p:cNvSpPr>
                <a:spLocks/>
              </p:cNvSpPr>
              <p:nvPr/>
            </p:nvSpPr>
            <p:spPr bwMode="auto">
              <a:xfrm>
                <a:off x="440" y="265"/>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567FE1"/>
              </a:solidFill>
              <a:ln w="9525" cap="rnd">
                <a:noFill/>
                <a:round/>
                <a:headEnd/>
                <a:tailEnd/>
              </a:ln>
            </p:spPr>
            <p:txBody>
              <a:bodyPr/>
              <a:lstStyle/>
              <a:p>
                <a:endParaRPr lang="mk-MK"/>
              </a:p>
            </p:txBody>
          </p:sp>
          <p:sp>
            <p:nvSpPr>
              <p:cNvPr id="12483" name="Freeform 128"/>
              <p:cNvSpPr>
                <a:spLocks/>
              </p:cNvSpPr>
              <p:nvPr/>
            </p:nvSpPr>
            <p:spPr bwMode="auto">
              <a:xfrm>
                <a:off x="440" y="257"/>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5780E3"/>
              </a:solidFill>
              <a:ln w="9525" cap="rnd">
                <a:noFill/>
                <a:round/>
                <a:headEnd/>
                <a:tailEnd/>
              </a:ln>
            </p:spPr>
            <p:txBody>
              <a:bodyPr/>
              <a:lstStyle/>
              <a:p>
                <a:endParaRPr lang="mk-MK"/>
              </a:p>
            </p:txBody>
          </p:sp>
          <p:sp>
            <p:nvSpPr>
              <p:cNvPr id="12484" name="Freeform 129"/>
              <p:cNvSpPr>
                <a:spLocks/>
              </p:cNvSpPr>
              <p:nvPr/>
            </p:nvSpPr>
            <p:spPr bwMode="auto">
              <a:xfrm>
                <a:off x="440" y="249"/>
                <a:ext cx="502" cy="44"/>
              </a:xfrm>
              <a:custGeom>
                <a:avLst/>
                <a:gdLst>
                  <a:gd name="T0" fmla="*/ 0 w 502"/>
                  <a:gd name="T1" fmla="*/ 0 h 44"/>
                  <a:gd name="T2" fmla="*/ 501 w 502"/>
                  <a:gd name="T3" fmla="*/ 0 h 44"/>
                  <a:gd name="T4" fmla="*/ 501 w 502"/>
                  <a:gd name="T5" fmla="*/ 43 h 44"/>
                  <a:gd name="T6" fmla="*/ 0 w 502"/>
                  <a:gd name="T7" fmla="*/ 43 h 44"/>
                  <a:gd name="T8" fmla="*/ 0 w 502"/>
                  <a:gd name="T9" fmla="*/ 0 h 44"/>
                  <a:gd name="T10" fmla="*/ 0 w 502"/>
                  <a:gd name="T11" fmla="*/ 0 h 44"/>
                  <a:gd name="T12" fmla="*/ 0 60000 65536"/>
                  <a:gd name="T13" fmla="*/ 0 60000 65536"/>
                  <a:gd name="T14" fmla="*/ 0 60000 65536"/>
                  <a:gd name="T15" fmla="*/ 0 60000 65536"/>
                  <a:gd name="T16" fmla="*/ 0 60000 65536"/>
                  <a:gd name="T17" fmla="*/ 0 60000 65536"/>
                  <a:gd name="T18" fmla="*/ 0 w 502"/>
                  <a:gd name="T19" fmla="*/ 0 h 44"/>
                  <a:gd name="T20" fmla="*/ 502 w 50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02" h="44">
                    <a:moveTo>
                      <a:pt x="0" y="0"/>
                    </a:moveTo>
                    <a:lnTo>
                      <a:pt x="501" y="0"/>
                    </a:lnTo>
                    <a:lnTo>
                      <a:pt x="501" y="43"/>
                    </a:lnTo>
                    <a:lnTo>
                      <a:pt x="0" y="43"/>
                    </a:lnTo>
                    <a:lnTo>
                      <a:pt x="0" y="0"/>
                    </a:lnTo>
                  </a:path>
                </a:pathLst>
              </a:custGeom>
              <a:solidFill>
                <a:srgbClr val="5881E5"/>
              </a:solidFill>
              <a:ln w="9525" cap="rnd">
                <a:noFill/>
                <a:round/>
                <a:headEnd/>
                <a:tailEnd/>
              </a:ln>
            </p:spPr>
            <p:txBody>
              <a:bodyPr/>
              <a:lstStyle/>
              <a:p>
                <a:endParaRPr lang="mk-MK"/>
              </a:p>
            </p:txBody>
          </p:sp>
          <p:sp>
            <p:nvSpPr>
              <p:cNvPr id="12485" name="Freeform 130"/>
              <p:cNvSpPr>
                <a:spLocks/>
              </p:cNvSpPr>
              <p:nvPr/>
            </p:nvSpPr>
            <p:spPr bwMode="auto">
              <a:xfrm>
                <a:off x="440" y="245"/>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5882E7"/>
              </a:solidFill>
              <a:ln w="9525" cap="rnd">
                <a:noFill/>
                <a:round/>
                <a:headEnd/>
                <a:tailEnd/>
              </a:ln>
            </p:spPr>
            <p:txBody>
              <a:bodyPr/>
              <a:lstStyle/>
              <a:p>
                <a:endParaRPr lang="mk-MK"/>
              </a:p>
            </p:txBody>
          </p:sp>
          <p:sp>
            <p:nvSpPr>
              <p:cNvPr id="12486" name="Freeform 131"/>
              <p:cNvSpPr>
                <a:spLocks/>
              </p:cNvSpPr>
              <p:nvPr/>
            </p:nvSpPr>
            <p:spPr bwMode="auto">
              <a:xfrm>
                <a:off x="440" y="237"/>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5984E9"/>
              </a:solidFill>
              <a:ln w="9525" cap="rnd">
                <a:noFill/>
                <a:round/>
                <a:headEnd/>
                <a:tailEnd/>
              </a:ln>
            </p:spPr>
            <p:txBody>
              <a:bodyPr/>
              <a:lstStyle/>
              <a:p>
                <a:endParaRPr lang="mk-MK"/>
              </a:p>
            </p:txBody>
          </p:sp>
          <p:sp>
            <p:nvSpPr>
              <p:cNvPr id="12487" name="Freeform 132"/>
              <p:cNvSpPr>
                <a:spLocks/>
              </p:cNvSpPr>
              <p:nvPr/>
            </p:nvSpPr>
            <p:spPr bwMode="auto">
              <a:xfrm>
                <a:off x="440" y="230"/>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5A85EB"/>
              </a:solidFill>
              <a:ln w="9525" cap="rnd">
                <a:noFill/>
                <a:round/>
                <a:headEnd/>
                <a:tailEnd/>
              </a:ln>
            </p:spPr>
            <p:txBody>
              <a:bodyPr/>
              <a:lstStyle/>
              <a:p>
                <a:endParaRPr lang="mk-MK"/>
              </a:p>
            </p:txBody>
          </p:sp>
          <p:sp>
            <p:nvSpPr>
              <p:cNvPr id="12488" name="Freeform 133"/>
              <p:cNvSpPr>
                <a:spLocks/>
              </p:cNvSpPr>
              <p:nvPr/>
            </p:nvSpPr>
            <p:spPr bwMode="auto">
              <a:xfrm>
                <a:off x="440" y="224"/>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5B86ED"/>
              </a:solidFill>
              <a:ln w="9525" cap="rnd">
                <a:noFill/>
                <a:round/>
                <a:headEnd/>
                <a:tailEnd/>
              </a:ln>
            </p:spPr>
            <p:txBody>
              <a:bodyPr/>
              <a:lstStyle/>
              <a:p>
                <a:endParaRPr lang="mk-MK"/>
              </a:p>
            </p:txBody>
          </p:sp>
          <p:sp>
            <p:nvSpPr>
              <p:cNvPr id="12489" name="Freeform 134"/>
              <p:cNvSpPr>
                <a:spLocks/>
              </p:cNvSpPr>
              <p:nvPr/>
            </p:nvSpPr>
            <p:spPr bwMode="auto">
              <a:xfrm>
                <a:off x="440" y="216"/>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5B87EF"/>
              </a:solidFill>
              <a:ln w="9525" cap="rnd">
                <a:noFill/>
                <a:round/>
                <a:headEnd/>
                <a:tailEnd/>
              </a:ln>
            </p:spPr>
            <p:txBody>
              <a:bodyPr/>
              <a:lstStyle/>
              <a:p>
                <a:endParaRPr lang="mk-MK"/>
              </a:p>
            </p:txBody>
          </p:sp>
          <p:sp>
            <p:nvSpPr>
              <p:cNvPr id="12490" name="Freeform 135"/>
              <p:cNvSpPr>
                <a:spLocks/>
              </p:cNvSpPr>
              <p:nvPr/>
            </p:nvSpPr>
            <p:spPr bwMode="auto">
              <a:xfrm>
                <a:off x="440" y="209"/>
                <a:ext cx="502" cy="41"/>
              </a:xfrm>
              <a:custGeom>
                <a:avLst/>
                <a:gdLst>
                  <a:gd name="T0" fmla="*/ 0 w 502"/>
                  <a:gd name="T1" fmla="*/ 0 h 41"/>
                  <a:gd name="T2" fmla="*/ 501 w 502"/>
                  <a:gd name="T3" fmla="*/ 0 h 41"/>
                  <a:gd name="T4" fmla="*/ 501 w 502"/>
                  <a:gd name="T5" fmla="*/ 40 h 41"/>
                  <a:gd name="T6" fmla="*/ 0 w 502"/>
                  <a:gd name="T7" fmla="*/ 40 h 41"/>
                  <a:gd name="T8" fmla="*/ 0 w 502"/>
                  <a:gd name="T9" fmla="*/ 0 h 41"/>
                  <a:gd name="T10" fmla="*/ 0 w 502"/>
                  <a:gd name="T11" fmla="*/ 0 h 41"/>
                  <a:gd name="T12" fmla="*/ 0 60000 65536"/>
                  <a:gd name="T13" fmla="*/ 0 60000 65536"/>
                  <a:gd name="T14" fmla="*/ 0 60000 65536"/>
                  <a:gd name="T15" fmla="*/ 0 60000 65536"/>
                  <a:gd name="T16" fmla="*/ 0 60000 65536"/>
                  <a:gd name="T17" fmla="*/ 0 60000 65536"/>
                  <a:gd name="T18" fmla="*/ 0 w 502"/>
                  <a:gd name="T19" fmla="*/ 0 h 41"/>
                  <a:gd name="T20" fmla="*/ 502 w 50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2" h="41">
                    <a:moveTo>
                      <a:pt x="0" y="0"/>
                    </a:moveTo>
                    <a:lnTo>
                      <a:pt x="501" y="0"/>
                    </a:lnTo>
                    <a:lnTo>
                      <a:pt x="501" y="40"/>
                    </a:lnTo>
                    <a:lnTo>
                      <a:pt x="0" y="40"/>
                    </a:lnTo>
                    <a:lnTo>
                      <a:pt x="0" y="0"/>
                    </a:lnTo>
                  </a:path>
                </a:pathLst>
              </a:custGeom>
              <a:solidFill>
                <a:srgbClr val="5C88F1"/>
              </a:solidFill>
              <a:ln w="9525" cap="rnd">
                <a:noFill/>
                <a:round/>
                <a:headEnd/>
                <a:tailEnd/>
              </a:ln>
            </p:spPr>
            <p:txBody>
              <a:bodyPr/>
              <a:lstStyle/>
              <a:p>
                <a:endParaRPr lang="mk-MK"/>
              </a:p>
            </p:txBody>
          </p:sp>
          <p:sp>
            <p:nvSpPr>
              <p:cNvPr id="12491" name="Freeform 136"/>
              <p:cNvSpPr>
                <a:spLocks/>
              </p:cNvSpPr>
              <p:nvPr/>
            </p:nvSpPr>
            <p:spPr bwMode="auto">
              <a:xfrm>
                <a:off x="440" y="201"/>
                <a:ext cx="502" cy="42"/>
              </a:xfrm>
              <a:custGeom>
                <a:avLst/>
                <a:gdLst>
                  <a:gd name="T0" fmla="*/ 0 w 502"/>
                  <a:gd name="T1" fmla="*/ 0 h 42"/>
                  <a:gd name="T2" fmla="*/ 501 w 502"/>
                  <a:gd name="T3" fmla="*/ 0 h 42"/>
                  <a:gd name="T4" fmla="*/ 501 w 502"/>
                  <a:gd name="T5" fmla="*/ 41 h 42"/>
                  <a:gd name="T6" fmla="*/ 0 w 502"/>
                  <a:gd name="T7" fmla="*/ 41 h 42"/>
                  <a:gd name="T8" fmla="*/ 0 w 502"/>
                  <a:gd name="T9" fmla="*/ 0 h 42"/>
                  <a:gd name="T10" fmla="*/ 0 w 502"/>
                  <a:gd name="T11" fmla="*/ 0 h 42"/>
                  <a:gd name="T12" fmla="*/ 0 60000 65536"/>
                  <a:gd name="T13" fmla="*/ 0 60000 65536"/>
                  <a:gd name="T14" fmla="*/ 0 60000 65536"/>
                  <a:gd name="T15" fmla="*/ 0 60000 65536"/>
                  <a:gd name="T16" fmla="*/ 0 60000 65536"/>
                  <a:gd name="T17" fmla="*/ 0 60000 65536"/>
                  <a:gd name="T18" fmla="*/ 0 w 502"/>
                  <a:gd name="T19" fmla="*/ 0 h 42"/>
                  <a:gd name="T20" fmla="*/ 502 w 50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2" h="42">
                    <a:moveTo>
                      <a:pt x="0" y="0"/>
                    </a:moveTo>
                    <a:lnTo>
                      <a:pt x="501" y="0"/>
                    </a:lnTo>
                    <a:lnTo>
                      <a:pt x="501" y="41"/>
                    </a:lnTo>
                    <a:lnTo>
                      <a:pt x="0" y="41"/>
                    </a:lnTo>
                    <a:lnTo>
                      <a:pt x="0" y="0"/>
                    </a:lnTo>
                  </a:path>
                </a:pathLst>
              </a:custGeom>
              <a:solidFill>
                <a:srgbClr val="5D89F3"/>
              </a:solidFill>
              <a:ln w="9525" cap="rnd">
                <a:noFill/>
                <a:round/>
                <a:headEnd/>
                <a:tailEnd/>
              </a:ln>
            </p:spPr>
            <p:txBody>
              <a:bodyPr/>
              <a:lstStyle/>
              <a:p>
                <a:endParaRPr lang="mk-MK"/>
              </a:p>
            </p:txBody>
          </p:sp>
          <p:sp>
            <p:nvSpPr>
              <p:cNvPr id="12492" name="Freeform 137"/>
              <p:cNvSpPr>
                <a:spLocks/>
              </p:cNvSpPr>
              <p:nvPr/>
            </p:nvSpPr>
            <p:spPr bwMode="auto">
              <a:xfrm>
                <a:off x="440" y="195"/>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5E8AF5"/>
              </a:solidFill>
              <a:ln w="9525" cap="rnd">
                <a:noFill/>
                <a:round/>
                <a:headEnd/>
                <a:tailEnd/>
              </a:ln>
            </p:spPr>
            <p:txBody>
              <a:bodyPr/>
              <a:lstStyle/>
              <a:p>
                <a:endParaRPr lang="mk-MK"/>
              </a:p>
            </p:txBody>
          </p:sp>
          <p:sp>
            <p:nvSpPr>
              <p:cNvPr id="12493" name="Freeform 138"/>
              <p:cNvSpPr>
                <a:spLocks/>
              </p:cNvSpPr>
              <p:nvPr/>
            </p:nvSpPr>
            <p:spPr bwMode="auto">
              <a:xfrm>
                <a:off x="440" y="188"/>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5E8BF7"/>
              </a:solidFill>
              <a:ln w="9525" cap="rnd">
                <a:noFill/>
                <a:round/>
                <a:headEnd/>
                <a:tailEnd/>
              </a:ln>
            </p:spPr>
            <p:txBody>
              <a:bodyPr/>
              <a:lstStyle/>
              <a:p>
                <a:endParaRPr lang="mk-MK"/>
              </a:p>
            </p:txBody>
          </p:sp>
          <p:sp>
            <p:nvSpPr>
              <p:cNvPr id="12494" name="Freeform 139"/>
              <p:cNvSpPr>
                <a:spLocks/>
              </p:cNvSpPr>
              <p:nvPr/>
            </p:nvSpPr>
            <p:spPr bwMode="auto">
              <a:xfrm>
                <a:off x="440" y="180"/>
                <a:ext cx="502" cy="43"/>
              </a:xfrm>
              <a:custGeom>
                <a:avLst/>
                <a:gdLst>
                  <a:gd name="T0" fmla="*/ 0 w 502"/>
                  <a:gd name="T1" fmla="*/ 0 h 43"/>
                  <a:gd name="T2" fmla="*/ 501 w 502"/>
                  <a:gd name="T3" fmla="*/ 0 h 43"/>
                  <a:gd name="T4" fmla="*/ 501 w 502"/>
                  <a:gd name="T5" fmla="*/ 42 h 43"/>
                  <a:gd name="T6" fmla="*/ 0 w 502"/>
                  <a:gd name="T7" fmla="*/ 42 h 43"/>
                  <a:gd name="T8" fmla="*/ 0 w 502"/>
                  <a:gd name="T9" fmla="*/ 0 h 43"/>
                  <a:gd name="T10" fmla="*/ 0 w 502"/>
                  <a:gd name="T11" fmla="*/ 0 h 43"/>
                  <a:gd name="T12" fmla="*/ 0 60000 65536"/>
                  <a:gd name="T13" fmla="*/ 0 60000 65536"/>
                  <a:gd name="T14" fmla="*/ 0 60000 65536"/>
                  <a:gd name="T15" fmla="*/ 0 60000 65536"/>
                  <a:gd name="T16" fmla="*/ 0 60000 65536"/>
                  <a:gd name="T17" fmla="*/ 0 60000 65536"/>
                  <a:gd name="T18" fmla="*/ 0 w 502"/>
                  <a:gd name="T19" fmla="*/ 0 h 43"/>
                  <a:gd name="T20" fmla="*/ 502 w 50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2" h="43">
                    <a:moveTo>
                      <a:pt x="0" y="0"/>
                    </a:moveTo>
                    <a:lnTo>
                      <a:pt x="501" y="0"/>
                    </a:lnTo>
                    <a:lnTo>
                      <a:pt x="501" y="42"/>
                    </a:lnTo>
                    <a:lnTo>
                      <a:pt x="0" y="42"/>
                    </a:lnTo>
                    <a:lnTo>
                      <a:pt x="0" y="0"/>
                    </a:lnTo>
                  </a:path>
                </a:pathLst>
              </a:custGeom>
              <a:solidFill>
                <a:srgbClr val="5F8DF9"/>
              </a:solidFill>
              <a:ln w="9525" cap="rnd">
                <a:noFill/>
                <a:round/>
                <a:headEnd/>
                <a:tailEnd/>
              </a:ln>
            </p:spPr>
            <p:txBody>
              <a:bodyPr/>
              <a:lstStyle/>
              <a:p>
                <a:endParaRPr lang="mk-MK"/>
              </a:p>
            </p:txBody>
          </p:sp>
          <p:sp>
            <p:nvSpPr>
              <p:cNvPr id="12495" name="Freeform 140"/>
              <p:cNvSpPr>
                <a:spLocks/>
              </p:cNvSpPr>
              <p:nvPr/>
            </p:nvSpPr>
            <p:spPr bwMode="auto">
              <a:xfrm>
                <a:off x="440" y="176"/>
                <a:ext cx="502" cy="41"/>
              </a:xfrm>
              <a:custGeom>
                <a:avLst/>
                <a:gdLst>
                  <a:gd name="T0" fmla="*/ 0 w 502"/>
                  <a:gd name="T1" fmla="*/ 0 h 41"/>
                  <a:gd name="T2" fmla="*/ 501 w 502"/>
                  <a:gd name="T3" fmla="*/ 0 h 41"/>
                  <a:gd name="T4" fmla="*/ 501 w 502"/>
                  <a:gd name="T5" fmla="*/ 40 h 41"/>
                  <a:gd name="T6" fmla="*/ 0 w 502"/>
                  <a:gd name="T7" fmla="*/ 40 h 41"/>
                  <a:gd name="T8" fmla="*/ 0 w 502"/>
                  <a:gd name="T9" fmla="*/ 0 h 41"/>
                  <a:gd name="T10" fmla="*/ 0 w 502"/>
                  <a:gd name="T11" fmla="*/ 0 h 41"/>
                  <a:gd name="T12" fmla="*/ 0 60000 65536"/>
                  <a:gd name="T13" fmla="*/ 0 60000 65536"/>
                  <a:gd name="T14" fmla="*/ 0 60000 65536"/>
                  <a:gd name="T15" fmla="*/ 0 60000 65536"/>
                  <a:gd name="T16" fmla="*/ 0 60000 65536"/>
                  <a:gd name="T17" fmla="*/ 0 60000 65536"/>
                  <a:gd name="T18" fmla="*/ 0 w 502"/>
                  <a:gd name="T19" fmla="*/ 0 h 41"/>
                  <a:gd name="T20" fmla="*/ 502 w 50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02" h="41">
                    <a:moveTo>
                      <a:pt x="0" y="0"/>
                    </a:moveTo>
                    <a:lnTo>
                      <a:pt x="501" y="0"/>
                    </a:lnTo>
                    <a:lnTo>
                      <a:pt x="501" y="40"/>
                    </a:lnTo>
                    <a:lnTo>
                      <a:pt x="0" y="40"/>
                    </a:lnTo>
                    <a:lnTo>
                      <a:pt x="0" y="0"/>
                    </a:lnTo>
                  </a:path>
                </a:pathLst>
              </a:custGeom>
              <a:solidFill>
                <a:srgbClr val="608EFB"/>
              </a:solidFill>
              <a:ln w="9525" cap="rnd">
                <a:noFill/>
                <a:round/>
                <a:headEnd/>
                <a:tailEnd/>
              </a:ln>
            </p:spPr>
            <p:txBody>
              <a:bodyPr/>
              <a:lstStyle/>
              <a:p>
                <a:endParaRPr lang="mk-MK"/>
              </a:p>
            </p:txBody>
          </p:sp>
          <p:sp>
            <p:nvSpPr>
              <p:cNvPr id="12496" name="Freeform 141"/>
              <p:cNvSpPr>
                <a:spLocks/>
              </p:cNvSpPr>
              <p:nvPr/>
            </p:nvSpPr>
            <p:spPr bwMode="auto">
              <a:xfrm>
                <a:off x="440" y="84"/>
                <a:ext cx="502" cy="93"/>
              </a:xfrm>
              <a:custGeom>
                <a:avLst/>
                <a:gdLst>
                  <a:gd name="T0" fmla="*/ 0 w 502"/>
                  <a:gd name="T1" fmla="*/ 0 h 93"/>
                  <a:gd name="T2" fmla="*/ 501 w 502"/>
                  <a:gd name="T3" fmla="*/ 0 h 93"/>
                  <a:gd name="T4" fmla="*/ 501 w 502"/>
                  <a:gd name="T5" fmla="*/ 92 h 93"/>
                  <a:gd name="T6" fmla="*/ 0 w 502"/>
                  <a:gd name="T7" fmla="*/ 92 h 93"/>
                  <a:gd name="T8" fmla="*/ 0 w 502"/>
                  <a:gd name="T9" fmla="*/ 0 h 93"/>
                  <a:gd name="T10" fmla="*/ 0 w 502"/>
                  <a:gd name="T11" fmla="*/ 0 h 93"/>
                  <a:gd name="T12" fmla="*/ 0 60000 65536"/>
                  <a:gd name="T13" fmla="*/ 0 60000 65536"/>
                  <a:gd name="T14" fmla="*/ 0 60000 65536"/>
                  <a:gd name="T15" fmla="*/ 0 60000 65536"/>
                  <a:gd name="T16" fmla="*/ 0 60000 65536"/>
                  <a:gd name="T17" fmla="*/ 0 60000 65536"/>
                  <a:gd name="T18" fmla="*/ 0 w 502"/>
                  <a:gd name="T19" fmla="*/ 0 h 93"/>
                  <a:gd name="T20" fmla="*/ 502 w 502"/>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02" h="93">
                    <a:moveTo>
                      <a:pt x="0" y="0"/>
                    </a:moveTo>
                    <a:lnTo>
                      <a:pt x="501" y="0"/>
                    </a:lnTo>
                    <a:lnTo>
                      <a:pt x="501" y="92"/>
                    </a:lnTo>
                    <a:lnTo>
                      <a:pt x="0" y="92"/>
                    </a:lnTo>
                    <a:lnTo>
                      <a:pt x="0" y="0"/>
                    </a:lnTo>
                  </a:path>
                </a:pathLst>
              </a:custGeom>
              <a:solidFill>
                <a:srgbClr val="608EFB"/>
              </a:solidFill>
              <a:ln w="9525" cap="rnd">
                <a:noFill/>
                <a:round/>
                <a:headEnd/>
                <a:tailEnd/>
              </a:ln>
            </p:spPr>
            <p:txBody>
              <a:bodyPr/>
              <a:lstStyle/>
              <a:p>
                <a:endParaRPr lang="mk-MK"/>
              </a:p>
            </p:txBody>
          </p:sp>
          <p:sp>
            <p:nvSpPr>
              <p:cNvPr id="12497" name="Rectangle 142"/>
              <p:cNvSpPr>
                <a:spLocks noChangeArrowheads="1"/>
              </p:cNvSpPr>
              <p:nvPr/>
            </p:nvSpPr>
            <p:spPr bwMode="auto">
              <a:xfrm>
                <a:off x="444" y="88"/>
                <a:ext cx="493" cy="636"/>
              </a:xfrm>
              <a:prstGeom prst="rect">
                <a:avLst/>
              </a:prstGeom>
              <a:noFill/>
              <a:ln w="12700">
                <a:solidFill>
                  <a:srgbClr val="000000"/>
                </a:solidFill>
                <a:miter lim="800000"/>
                <a:headEnd/>
                <a:tailEnd/>
              </a:ln>
            </p:spPr>
            <p:txBody>
              <a:bodyPr wrap="none" anchor="ctr"/>
              <a:lstStyle/>
              <a:p>
                <a:endParaRPr lang="mk-MK"/>
              </a:p>
            </p:txBody>
          </p:sp>
        </p:grpSp>
        <p:sp>
          <p:nvSpPr>
            <p:cNvPr id="12353" name="Rectangle 143"/>
            <p:cNvSpPr>
              <a:spLocks noChangeArrowheads="1"/>
            </p:cNvSpPr>
            <p:nvPr/>
          </p:nvSpPr>
          <p:spPr bwMode="auto">
            <a:xfrm>
              <a:off x="489" y="166"/>
              <a:ext cx="225" cy="188"/>
            </a:xfrm>
            <a:prstGeom prst="rect">
              <a:avLst/>
            </a:prstGeom>
            <a:solidFill>
              <a:srgbClr val="000000"/>
            </a:solidFill>
            <a:ln w="12700">
              <a:solidFill>
                <a:srgbClr val="000000"/>
              </a:solidFill>
              <a:miter lim="800000"/>
              <a:headEnd/>
              <a:tailEnd/>
            </a:ln>
          </p:spPr>
          <p:txBody>
            <a:bodyPr wrap="none" anchor="ctr"/>
            <a:lstStyle/>
            <a:p>
              <a:endParaRPr lang="mk-MK"/>
            </a:p>
          </p:txBody>
        </p:sp>
        <p:sp>
          <p:nvSpPr>
            <p:cNvPr id="12354" name="Rectangle 144"/>
            <p:cNvSpPr>
              <a:spLocks noChangeArrowheads="1"/>
            </p:cNvSpPr>
            <p:nvPr/>
          </p:nvSpPr>
          <p:spPr bwMode="auto">
            <a:xfrm>
              <a:off x="499" y="584"/>
              <a:ext cx="220" cy="78"/>
            </a:xfrm>
            <a:prstGeom prst="rect">
              <a:avLst/>
            </a:prstGeom>
            <a:solidFill>
              <a:srgbClr val="919191"/>
            </a:solidFill>
            <a:ln w="12700">
              <a:solidFill>
                <a:srgbClr val="000000"/>
              </a:solidFill>
              <a:miter lim="800000"/>
              <a:headEnd/>
              <a:tailEnd/>
            </a:ln>
          </p:spPr>
          <p:txBody>
            <a:bodyPr wrap="none" anchor="ctr"/>
            <a:lstStyle/>
            <a:p>
              <a:endParaRPr lang="mk-MK"/>
            </a:p>
          </p:txBody>
        </p:sp>
        <p:sp>
          <p:nvSpPr>
            <p:cNvPr id="12355" name="Freeform 145"/>
            <p:cNvSpPr>
              <a:spLocks/>
            </p:cNvSpPr>
            <p:nvPr/>
          </p:nvSpPr>
          <p:spPr bwMode="auto">
            <a:xfrm>
              <a:off x="502" y="614"/>
              <a:ext cx="207" cy="44"/>
            </a:xfrm>
            <a:custGeom>
              <a:avLst/>
              <a:gdLst>
                <a:gd name="T0" fmla="*/ 0 w 207"/>
                <a:gd name="T1" fmla="*/ 43 h 44"/>
                <a:gd name="T2" fmla="*/ 20 w 207"/>
                <a:gd name="T3" fmla="*/ 43 h 44"/>
                <a:gd name="T4" fmla="*/ 42 w 207"/>
                <a:gd name="T5" fmla="*/ 43 h 44"/>
                <a:gd name="T6" fmla="*/ 57 w 207"/>
                <a:gd name="T7" fmla="*/ 0 h 44"/>
                <a:gd name="T8" fmla="*/ 147 w 207"/>
                <a:gd name="T9" fmla="*/ 0 h 44"/>
                <a:gd name="T10" fmla="*/ 164 w 207"/>
                <a:gd name="T11" fmla="*/ 43 h 44"/>
                <a:gd name="T12" fmla="*/ 206 w 207"/>
                <a:gd name="T13" fmla="*/ 43 h 44"/>
                <a:gd name="T14" fmla="*/ 0 60000 65536"/>
                <a:gd name="T15" fmla="*/ 0 60000 65536"/>
                <a:gd name="T16" fmla="*/ 0 60000 65536"/>
                <a:gd name="T17" fmla="*/ 0 60000 65536"/>
                <a:gd name="T18" fmla="*/ 0 60000 65536"/>
                <a:gd name="T19" fmla="*/ 0 60000 65536"/>
                <a:gd name="T20" fmla="*/ 0 60000 65536"/>
                <a:gd name="T21" fmla="*/ 0 w 207"/>
                <a:gd name="T22" fmla="*/ 0 h 44"/>
                <a:gd name="T23" fmla="*/ 207 w 207"/>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44">
                  <a:moveTo>
                    <a:pt x="0" y="43"/>
                  </a:moveTo>
                  <a:lnTo>
                    <a:pt x="20" y="43"/>
                  </a:lnTo>
                  <a:lnTo>
                    <a:pt x="42" y="43"/>
                  </a:lnTo>
                  <a:lnTo>
                    <a:pt x="57" y="0"/>
                  </a:lnTo>
                  <a:lnTo>
                    <a:pt x="147" y="0"/>
                  </a:lnTo>
                  <a:lnTo>
                    <a:pt x="164" y="43"/>
                  </a:lnTo>
                  <a:lnTo>
                    <a:pt x="206" y="43"/>
                  </a:lnTo>
                </a:path>
              </a:pathLst>
            </a:custGeom>
            <a:noFill/>
            <a:ln w="12700" cap="rnd">
              <a:solidFill>
                <a:srgbClr val="000000"/>
              </a:solidFill>
              <a:round/>
              <a:headEnd type="none" w="sm" len="sm"/>
              <a:tailEnd type="none" w="sm" len="sm"/>
            </a:ln>
          </p:spPr>
          <p:txBody>
            <a:bodyPr/>
            <a:lstStyle/>
            <a:p>
              <a:endParaRPr lang="mk-MK"/>
            </a:p>
          </p:txBody>
        </p:sp>
        <p:grpSp>
          <p:nvGrpSpPr>
            <p:cNvPr id="12356" name="Group 146"/>
            <p:cNvGrpSpPr>
              <a:grpSpLocks/>
            </p:cNvGrpSpPr>
            <p:nvPr/>
          </p:nvGrpSpPr>
          <p:grpSpPr bwMode="auto">
            <a:xfrm>
              <a:off x="443" y="503"/>
              <a:ext cx="499" cy="81"/>
              <a:chOff x="443" y="503"/>
              <a:chExt cx="499" cy="81"/>
            </a:xfrm>
          </p:grpSpPr>
          <p:sp>
            <p:nvSpPr>
              <p:cNvPr id="12371" name="Freeform 147"/>
              <p:cNvSpPr>
                <a:spLocks/>
              </p:cNvSpPr>
              <p:nvPr/>
            </p:nvSpPr>
            <p:spPr bwMode="auto">
              <a:xfrm>
                <a:off x="443" y="545"/>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0C0C0C"/>
              </a:solidFill>
              <a:ln w="9525" cap="rnd">
                <a:noFill/>
                <a:round/>
                <a:headEnd/>
                <a:tailEnd/>
              </a:ln>
            </p:spPr>
            <p:txBody>
              <a:bodyPr/>
              <a:lstStyle/>
              <a:p>
                <a:endParaRPr lang="mk-MK"/>
              </a:p>
            </p:txBody>
          </p:sp>
          <p:sp>
            <p:nvSpPr>
              <p:cNvPr id="12372" name="Freeform 148"/>
              <p:cNvSpPr>
                <a:spLocks/>
              </p:cNvSpPr>
              <p:nvPr/>
            </p:nvSpPr>
            <p:spPr bwMode="auto">
              <a:xfrm>
                <a:off x="443" y="544"/>
                <a:ext cx="499" cy="40"/>
              </a:xfrm>
              <a:custGeom>
                <a:avLst/>
                <a:gdLst>
                  <a:gd name="T0" fmla="*/ 0 w 499"/>
                  <a:gd name="T1" fmla="*/ 0 h 40"/>
                  <a:gd name="T2" fmla="*/ 498 w 499"/>
                  <a:gd name="T3" fmla="*/ 0 h 40"/>
                  <a:gd name="T4" fmla="*/ 498 w 499"/>
                  <a:gd name="T5" fmla="*/ 39 h 40"/>
                  <a:gd name="T6" fmla="*/ 0 w 499"/>
                  <a:gd name="T7" fmla="*/ 39 h 40"/>
                  <a:gd name="T8" fmla="*/ 0 w 499"/>
                  <a:gd name="T9" fmla="*/ 0 h 40"/>
                  <a:gd name="T10" fmla="*/ 0 w 499"/>
                  <a:gd name="T11" fmla="*/ 0 h 40"/>
                  <a:gd name="T12" fmla="*/ 0 60000 65536"/>
                  <a:gd name="T13" fmla="*/ 0 60000 65536"/>
                  <a:gd name="T14" fmla="*/ 0 60000 65536"/>
                  <a:gd name="T15" fmla="*/ 0 60000 65536"/>
                  <a:gd name="T16" fmla="*/ 0 60000 65536"/>
                  <a:gd name="T17" fmla="*/ 0 60000 65536"/>
                  <a:gd name="T18" fmla="*/ 0 w 499"/>
                  <a:gd name="T19" fmla="*/ 0 h 40"/>
                  <a:gd name="T20" fmla="*/ 499 w 49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99" h="40">
                    <a:moveTo>
                      <a:pt x="0" y="0"/>
                    </a:moveTo>
                    <a:lnTo>
                      <a:pt x="498" y="0"/>
                    </a:lnTo>
                    <a:lnTo>
                      <a:pt x="498" y="39"/>
                    </a:lnTo>
                    <a:lnTo>
                      <a:pt x="0" y="39"/>
                    </a:lnTo>
                    <a:lnTo>
                      <a:pt x="0" y="0"/>
                    </a:lnTo>
                  </a:path>
                </a:pathLst>
              </a:custGeom>
              <a:solidFill>
                <a:srgbClr val="121212"/>
              </a:solidFill>
              <a:ln w="9525" cap="rnd">
                <a:noFill/>
                <a:round/>
                <a:headEnd/>
                <a:tailEnd/>
              </a:ln>
            </p:spPr>
            <p:txBody>
              <a:bodyPr/>
              <a:lstStyle/>
              <a:p>
                <a:endParaRPr lang="mk-MK"/>
              </a:p>
            </p:txBody>
          </p:sp>
          <p:sp>
            <p:nvSpPr>
              <p:cNvPr id="12373" name="Freeform 149"/>
              <p:cNvSpPr>
                <a:spLocks/>
              </p:cNvSpPr>
              <p:nvPr/>
            </p:nvSpPr>
            <p:spPr bwMode="auto">
              <a:xfrm>
                <a:off x="443" y="544"/>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181818"/>
              </a:solidFill>
              <a:ln w="9525" cap="rnd">
                <a:noFill/>
                <a:round/>
                <a:headEnd/>
                <a:tailEnd/>
              </a:ln>
            </p:spPr>
            <p:txBody>
              <a:bodyPr/>
              <a:lstStyle/>
              <a:p>
                <a:endParaRPr lang="mk-MK"/>
              </a:p>
            </p:txBody>
          </p:sp>
          <p:sp>
            <p:nvSpPr>
              <p:cNvPr id="12374" name="Freeform 150"/>
              <p:cNvSpPr>
                <a:spLocks/>
              </p:cNvSpPr>
              <p:nvPr/>
            </p:nvSpPr>
            <p:spPr bwMode="auto">
              <a:xfrm>
                <a:off x="443" y="541"/>
                <a:ext cx="499" cy="41"/>
              </a:xfrm>
              <a:custGeom>
                <a:avLst/>
                <a:gdLst>
                  <a:gd name="T0" fmla="*/ 0 w 499"/>
                  <a:gd name="T1" fmla="*/ 0 h 41"/>
                  <a:gd name="T2" fmla="*/ 498 w 499"/>
                  <a:gd name="T3" fmla="*/ 0 h 41"/>
                  <a:gd name="T4" fmla="*/ 498 w 499"/>
                  <a:gd name="T5" fmla="*/ 40 h 41"/>
                  <a:gd name="T6" fmla="*/ 0 w 499"/>
                  <a:gd name="T7" fmla="*/ 40 h 41"/>
                  <a:gd name="T8" fmla="*/ 0 w 499"/>
                  <a:gd name="T9" fmla="*/ 0 h 41"/>
                  <a:gd name="T10" fmla="*/ 0 w 499"/>
                  <a:gd name="T11" fmla="*/ 0 h 41"/>
                  <a:gd name="T12" fmla="*/ 0 60000 65536"/>
                  <a:gd name="T13" fmla="*/ 0 60000 65536"/>
                  <a:gd name="T14" fmla="*/ 0 60000 65536"/>
                  <a:gd name="T15" fmla="*/ 0 60000 65536"/>
                  <a:gd name="T16" fmla="*/ 0 60000 65536"/>
                  <a:gd name="T17" fmla="*/ 0 60000 65536"/>
                  <a:gd name="T18" fmla="*/ 0 w 499"/>
                  <a:gd name="T19" fmla="*/ 0 h 41"/>
                  <a:gd name="T20" fmla="*/ 499 w 499"/>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99" h="41">
                    <a:moveTo>
                      <a:pt x="0" y="0"/>
                    </a:moveTo>
                    <a:lnTo>
                      <a:pt x="498" y="0"/>
                    </a:lnTo>
                    <a:lnTo>
                      <a:pt x="498" y="40"/>
                    </a:lnTo>
                    <a:lnTo>
                      <a:pt x="0" y="40"/>
                    </a:lnTo>
                    <a:lnTo>
                      <a:pt x="0" y="0"/>
                    </a:lnTo>
                  </a:path>
                </a:pathLst>
              </a:custGeom>
              <a:solidFill>
                <a:srgbClr val="1C1C1C"/>
              </a:solidFill>
              <a:ln w="9525" cap="rnd">
                <a:noFill/>
                <a:round/>
                <a:headEnd/>
                <a:tailEnd/>
              </a:ln>
            </p:spPr>
            <p:txBody>
              <a:bodyPr/>
              <a:lstStyle/>
              <a:p>
                <a:endParaRPr lang="mk-MK"/>
              </a:p>
            </p:txBody>
          </p:sp>
          <p:sp>
            <p:nvSpPr>
              <p:cNvPr id="12375" name="Freeform 151"/>
              <p:cNvSpPr>
                <a:spLocks/>
              </p:cNvSpPr>
              <p:nvPr/>
            </p:nvSpPr>
            <p:spPr bwMode="auto">
              <a:xfrm>
                <a:off x="443" y="541"/>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222222"/>
              </a:solidFill>
              <a:ln w="9525" cap="rnd">
                <a:noFill/>
                <a:round/>
                <a:headEnd/>
                <a:tailEnd/>
              </a:ln>
            </p:spPr>
            <p:txBody>
              <a:bodyPr/>
              <a:lstStyle/>
              <a:p>
                <a:endParaRPr lang="mk-MK"/>
              </a:p>
            </p:txBody>
          </p:sp>
          <p:sp>
            <p:nvSpPr>
              <p:cNvPr id="12376" name="Freeform 152"/>
              <p:cNvSpPr>
                <a:spLocks/>
              </p:cNvSpPr>
              <p:nvPr/>
            </p:nvSpPr>
            <p:spPr bwMode="auto">
              <a:xfrm>
                <a:off x="443" y="541"/>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282828"/>
              </a:solidFill>
              <a:ln w="9525" cap="rnd">
                <a:noFill/>
                <a:round/>
                <a:headEnd/>
                <a:tailEnd/>
              </a:ln>
            </p:spPr>
            <p:txBody>
              <a:bodyPr/>
              <a:lstStyle/>
              <a:p>
                <a:endParaRPr lang="mk-MK"/>
              </a:p>
            </p:txBody>
          </p:sp>
          <p:sp>
            <p:nvSpPr>
              <p:cNvPr id="12377" name="Freeform 153"/>
              <p:cNvSpPr>
                <a:spLocks/>
              </p:cNvSpPr>
              <p:nvPr/>
            </p:nvSpPr>
            <p:spPr bwMode="auto">
              <a:xfrm>
                <a:off x="443" y="538"/>
                <a:ext cx="499" cy="43"/>
              </a:xfrm>
              <a:custGeom>
                <a:avLst/>
                <a:gdLst>
                  <a:gd name="T0" fmla="*/ 0 w 499"/>
                  <a:gd name="T1" fmla="*/ 0 h 43"/>
                  <a:gd name="T2" fmla="*/ 498 w 499"/>
                  <a:gd name="T3" fmla="*/ 0 h 43"/>
                  <a:gd name="T4" fmla="*/ 498 w 499"/>
                  <a:gd name="T5" fmla="*/ 42 h 43"/>
                  <a:gd name="T6" fmla="*/ 0 w 499"/>
                  <a:gd name="T7" fmla="*/ 42 h 43"/>
                  <a:gd name="T8" fmla="*/ 0 w 499"/>
                  <a:gd name="T9" fmla="*/ 0 h 43"/>
                  <a:gd name="T10" fmla="*/ 0 w 499"/>
                  <a:gd name="T11" fmla="*/ 0 h 43"/>
                  <a:gd name="T12" fmla="*/ 0 60000 65536"/>
                  <a:gd name="T13" fmla="*/ 0 60000 65536"/>
                  <a:gd name="T14" fmla="*/ 0 60000 65536"/>
                  <a:gd name="T15" fmla="*/ 0 60000 65536"/>
                  <a:gd name="T16" fmla="*/ 0 60000 65536"/>
                  <a:gd name="T17" fmla="*/ 0 60000 65536"/>
                  <a:gd name="T18" fmla="*/ 0 w 499"/>
                  <a:gd name="T19" fmla="*/ 0 h 43"/>
                  <a:gd name="T20" fmla="*/ 499 w 499"/>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99" h="43">
                    <a:moveTo>
                      <a:pt x="0" y="0"/>
                    </a:moveTo>
                    <a:lnTo>
                      <a:pt x="498" y="0"/>
                    </a:lnTo>
                    <a:lnTo>
                      <a:pt x="498" y="42"/>
                    </a:lnTo>
                    <a:lnTo>
                      <a:pt x="0" y="42"/>
                    </a:lnTo>
                    <a:lnTo>
                      <a:pt x="0" y="0"/>
                    </a:lnTo>
                  </a:path>
                </a:pathLst>
              </a:custGeom>
              <a:solidFill>
                <a:srgbClr val="2E2E2E"/>
              </a:solidFill>
              <a:ln w="9525" cap="rnd">
                <a:noFill/>
                <a:round/>
                <a:headEnd/>
                <a:tailEnd/>
              </a:ln>
            </p:spPr>
            <p:txBody>
              <a:bodyPr/>
              <a:lstStyle/>
              <a:p>
                <a:endParaRPr lang="mk-MK"/>
              </a:p>
            </p:txBody>
          </p:sp>
          <p:sp>
            <p:nvSpPr>
              <p:cNvPr id="12378" name="Freeform 154"/>
              <p:cNvSpPr>
                <a:spLocks/>
              </p:cNvSpPr>
              <p:nvPr/>
            </p:nvSpPr>
            <p:spPr bwMode="auto">
              <a:xfrm>
                <a:off x="443" y="538"/>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343434"/>
              </a:solidFill>
              <a:ln w="9525" cap="rnd">
                <a:noFill/>
                <a:round/>
                <a:headEnd/>
                <a:tailEnd/>
              </a:ln>
            </p:spPr>
            <p:txBody>
              <a:bodyPr/>
              <a:lstStyle/>
              <a:p>
                <a:endParaRPr lang="mk-MK"/>
              </a:p>
            </p:txBody>
          </p:sp>
          <p:sp>
            <p:nvSpPr>
              <p:cNvPr id="12379" name="Freeform 155"/>
              <p:cNvSpPr>
                <a:spLocks/>
              </p:cNvSpPr>
              <p:nvPr/>
            </p:nvSpPr>
            <p:spPr bwMode="auto">
              <a:xfrm>
                <a:off x="443" y="538"/>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3A3A3A"/>
              </a:solidFill>
              <a:ln w="9525" cap="rnd">
                <a:noFill/>
                <a:round/>
                <a:headEnd/>
                <a:tailEnd/>
              </a:ln>
            </p:spPr>
            <p:txBody>
              <a:bodyPr/>
              <a:lstStyle/>
              <a:p>
                <a:endParaRPr lang="mk-MK"/>
              </a:p>
            </p:txBody>
          </p:sp>
          <p:sp>
            <p:nvSpPr>
              <p:cNvPr id="12380" name="Freeform 156"/>
              <p:cNvSpPr>
                <a:spLocks/>
              </p:cNvSpPr>
              <p:nvPr/>
            </p:nvSpPr>
            <p:spPr bwMode="auto">
              <a:xfrm>
                <a:off x="443" y="536"/>
                <a:ext cx="499" cy="40"/>
              </a:xfrm>
              <a:custGeom>
                <a:avLst/>
                <a:gdLst>
                  <a:gd name="T0" fmla="*/ 0 w 499"/>
                  <a:gd name="T1" fmla="*/ 0 h 40"/>
                  <a:gd name="T2" fmla="*/ 498 w 499"/>
                  <a:gd name="T3" fmla="*/ 0 h 40"/>
                  <a:gd name="T4" fmla="*/ 498 w 499"/>
                  <a:gd name="T5" fmla="*/ 39 h 40"/>
                  <a:gd name="T6" fmla="*/ 0 w 499"/>
                  <a:gd name="T7" fmla="*/ 39 h 40"/>
                  <a:gd name="T8" fmla="*/ 0 w 499"/>
                  <a:gd name="T9" fmla="*/ 0 h 40"/>
                  <a:gd name="T10" fmla="*/ 0 w 499"/>
                  <a:gd name="T11" fmla="*/ 0 h 40"/>
                  <a:gd name="T12" fmla="*/ 0 60000 65536"/>
                  <a:gd name="T13" fmla="*/ 0 60000 65536"/>
                  <a:gd name="T14" fmla="*/ 0 60000 65536"/>
                  <a:gd name="T15" fmla="*/ 0 60000 65536"/>
                  <a:gd name="T16" fmla="*/ 0 60000 65536"/>
                  <a:gd name="T17" fmla="*/ 0 60000 65536"/>
                  <a:gd name="T18" fmla="*/ 0 w 499"/>
                  <a:gd name="T19" fmla="*/ 0 h 40"/>
                  <a:gd name="T20" fmla="*/ 499 w 49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99" h="40">
                    <a:moveTo>
                      <a:pt x="0" y="0"/>
                    </a:moveTo>
                    <a:lnTo>
                      <a:pt x="498" y="0"/>
                    </a:lnTo>
                    <a:lnTo>
                      <a:pt x="498" y="39"/>
                    </a:lnTo>
                    <a:lnTo>
                      <a:pt x="0" y="39"/>
                    </a:lnTo>
                    <a:lnTo>
                      <a:pt x="0" y="0"/>
                    </a:lnTo>
                  </a:path>
                </a:pathLst>
              </a:custGeom>
              <a:solidFill>
                <a:srgbClr val="3E3E3E"/>
              </a:solidFill>
              <a:ln w="9525" cap="rnd">
                <a:noFill/>
                <a:round/>
                <a:headEnd/>
                <a:tailEnd/>
              </a:ln>
            </p:spPr>
            <p:txBody>
              <a:bodyPr/>
              <a:lstStyle/>
              <a:p>
                <a:endParaRPr lang="mk-MK"/>
              </a:p>
            </p:txBody>
          </p:sp>
          <p:sp>
            <p:nvSpPr>
              <p:cNvPr id="12381" name="Freeform 157"/>
              <p:cNvSpPr>
                <a:spLocks/>
              </p:cNvSpPr>
              <p:nvPr/>
            </p:nvSpPr>
            <p:spPr bwMode="auto">
              <a:xfrm>
                <a:off x="443" y="536"/>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444444"/>
              </a:solidFill>
              <a:ln w="9525" cap="rnd">
                <a:noFill/>
                <a:round/>
                <a:headEnd/>
                <a:tailEnd/>
              </a:ln>
            </p:spPr>
            <p:txBody>
              <a:bodyPr/>
              <a:lstStyle/>
              <a:p>
                <a:endParaRPr lang="mk-MK"/>
              </a:p>
            </p:txBody>
          </p:sp>
          <p:sp>
            <p:nvSpPr>
              <p:cNvPr id="12382" name="Freeform 158"/>
              <p:cNvSpPr>
                <a:spLocks/>
              </p:cNvSpPr>
              <p:nvPr/>
            </p:nvSpPr>
            <p:spPr bwMode="auto">
              <a:xfrm>
                <a:off x="443" y="533"/>
                <a:ext cx="499" cy="42"/>
              </a:xfrm>
              <a:custGeom>
                <a:avLst/>
                <a:gdLst>
                  <a:gd name="T0" fmla="*/ 0 w 499"/>
                  <a:gd name="T1" fmla="*/ 0 h 42"/>
                  <a:gd name="T2" fmla="*/ 498 w 499"/>
                  <a:gd name="T3" fmla="*/ 0 h 42"/>
                  <a:gd name="T4" fmla="*/ 498 w 499"/>
                  <a:gd name="T5" fmla="*/ 41 h 42"/>
                  <a:gd name="T6" fmla="*/ 0 w 499"/>
                  <a:gd name="T7" fmla="*/ 41 h 42"/>
                  <a:gd name="T8" fmla="*/ 0 w 499"/>
                  <a:gd name="T9" fmla="*/ 0 h 42"/>
                  <a:gd name="T10" fmla="*/ 0 w 499"/>
                  <a:gd name="T11" fmla="*/ 0 h 42"/>
                  <a:gd name="T12" fmla="*/ 0 60000 65536"/>
                  <a:gd name="T13" fmla="*/ 0 60000 65536"/>
                  <a:gd name="T14" fmla="*/ 0 60000 65536"/>
                  <a:gd name="T15" fmla="*/ 0 60000 65536"/>
                  <a:gd name="T16" fmla="*/ 0 60000 65536"/>
                  <a:gd name="T17" fmla="*/ 0 60000 65536"/>
                  <a:gd name="T18" fmla="*/ 0 w 499"/>
                  <a:gd name="T19" fmla="*/ 0 h 42"/>
                  <a:gd name="T20" fmla="*/ 499 w 49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99" h="42">
                    <a:moveTo>
                      <a:pt x="0" y="0"/>
                    </a:moveTo>
                    <a:lnTo>
                      <a:pt x="498" y="0"/>
                    </a:lnTo>
                    <a:lnTo>
                      <a:pt x="498" y="41"/>
                    </a:lnTo>
                    <a:lnTo>
                      <a:pt x="0" y="41"/>
                    </a:lnTo>
                    <a:lnTo>
                      <a:pt x="0" y="0"/>
                    </a:lnTo>
                  </a:path>
                </a:pathLst>
              </a:custGeom>
              <a:solidFill>
                <a:srgbClr val="4A4A4A"/>
              </a:solidFill>
              <a:ln w="9525" cap="rnd">
                <a:noFill/>
                <a:round/>
                <a:headEnd/>
                <a:tailEnd/>
              </a:ln>
            </p:spPr>
            <p:txBody>
              <a:bodyPr/>
              <a:lstStyle/>
              <a:p>
                <a:endParaRPr lang="mk-MK"/>
              </a:p>
            </p:txBody>
          </p:sp>
          <p:sp>
            <p:nvSpPr>
              <p:cNvPr id="12383" name="Freeform 159"/>
              <p:cNvSpPr>
                <a:spLocks/>
              </p:cNvSpPr>
              <p:nvPr/>
            </p:nvSpPr>
            <p:spPr bwMode="auto">
              <a:xfrm>
                <a:off x="443" y="533"/>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505050"/>
              </a:solidFill>
              <a:ln w="9525" cap="rnd">
                <a:noFill/>
                <a:round/>
                <a:headEnd/>
                <a:tailEnd/>
              </a:ln>
            </p:spPr>
            <p:txBody>
              <a:bodyPr/>
              <a:lstStyle/>
              <a:p>
                <a:endParaRPr lang="mk-MK"/>
              </a:p>
            </p:txBody>
          </p:sp>
          <p:sp>
            <p:nvSpPr>
              <p:cNvPr id="12384" name="Freeform 160"/>
              <p:cNvSpPr>
                <a:spLocks/>
              </p:cNvSpPr>
              <p:nvPr/>
            </p:nvSpPr>
            <p:spPr bwMode="auto">
              <a:xfrm>
                <a:off x="443" y="533"/>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565656"/>
              </a:solidFill>
              <a:ln w="9525" cap="rnd">
                <a:noFill/>
                <a:round/>
                <a:headEnd/>
                <a:tailEnd/>
              </a:ln>
            </p:spPr>
            <p:txBody>
              <a:bodyPr/>
              <a:lstStyle/>
              <a:p>
                <a:endParaRPr lang="mk-MK"/>
              </a:p>
            </p:txBody>
          </p:sp>
          <p:sp>
            <p:nvSpPr>
              <p:cNvPr id="12385" name="Freeform 161"/>
              <p:cNvSpPr>
                <a:spLocks/>
              </p:cNvSpPr>
              <p:nvPr/>
            </p:nvSpPr>
            <p:spPr bwMode="auto">
              <a:xfrm>
                <a:off x="443" y="530"/>
                <a:ext cx="499" cy="43"/>
              </a:xfrm>
              <a:custGeom>
                <a:avLst/>
                <a:gdLst>
                  <a:gd name="T0" fmla="*/ 0 w 499"/>
                  <a:gd name="T1" fmla="*/ 0 h 43"/>
                  <a:gd name="T2" fmla="*/ 498 w 499"/>
                  <a:gd name="T3" fmla="*/ 0 h 43"/>
                  <a:gd name="T4" fmla="*/ 498 w 499"/>
                  <a:gd name="T5" fmla="*/ 42 h 43"/>
                  <a:gd name="T6" fmla="*/ 0 w 499"/>
                  <a:gd name="T7" fmla="*/ 42 h 43"/>
                  <a:gd name="T8" fmla="*/ 0 w 499"/>
                  <a:gd name="T9" fmla="*/ 0 h 43"/>
                  <a:gd name="T10" fmla="*/ 0 w 499"/>
                  <a:gd name="T11" fmla="*/ 0 h 43"/>
                  <a:gd name="T12" fmla="*/ 0 60000 65536"/>
                  <a:gd name="T13" fmla="*/ 0 60000 65536"/>
                  <a:gd name="T14" fmla="*/ 0 60000 65536"/>
                  <a:gd name="T15" fmla="*/ 0 60000 65536"/>
                  <a:gd name="T16" fmla="*/ 0 60000 65536"/>
                  <a:gd name="T17" fmla="*/ 0 60000 65536"/>
                  <a:gd name="T18" fmla="*/ 0 w 499"/>
                  <a:gd name="T19" fmla="*/ 0 h 43"/>
                  <a:gd name="T20" fmla="*/ 499 w 499"/>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99" h="43">
                    <a:moveTo>
                      <a:pt x="0" y="0"/>
                    </a:moveTo>
                    <a:lnTo>
                      <a:pt x="498" y="0"/>
                    </a:lnTo>
                    <a:lnTo>
                      <a:pt x="498" y="42"/>
                    </a:lnTo>
                    <a:lnTo>
                      <a:pt x="0" y="42"/>
                    </a:lnTo>
                    <a:lnTo>
                      <a:pt x="0" y="0"/>
                    </a:lnTo>
                  </a:path>
                </a:pathLst>
              </a:custGeom>
              <a:solidFill>
                <a:srgbClr val="5C5C5C"/>
              </a:solidFill>
              <a:ln w="9525" cap="rnd">
                <a:noFill/>
                <a:round/>
                <a:headEnd/>
                <a:tailEnd/>
              </a:ln>
            </p:spPr>
            <p:txBody>
              <a:bodyPr/>
              <a:lstStyle/>
              <a:p>
                <a:endParaRPr lang="mk-MK"/>
              </a:p>
            </p:txBody>
          </p:sp>
          <p:sp>
            <p:nvSpPr>
              <p:cNvPr id="12386" name="Freeform 162"/>
              <p:cNvSpPr>
                <a:spLocks/>
              </p:cNvSpPr>
              <p:nvPr/>
            </p:nvSpPr>
            <p:spPr bwMode="auto">
              <a:xfrm>
                <a:off x="443" y="530"/>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606060"/>
              </a:solidFill>
              <a:ln w="9525" cap="rnd">
                <a:noFill/>
                <a:round/>
                <a:headEnd/>
                <a:tailEnd/>
              </a:ln>
            </p:spPr>
            <p:txBody>
              <a:bodyPr/>
              <a:lstStyle/>
              <a:p>
                <a:endParaRPr lang="mk-MK"/>
              </a:p>
            </p:txBody>
          </p:sp>
          <p:sp>
            <p:nvSpPr>
              <p:cNvPr id="12387" name="Freeform 163"/>
              <p:cNvSpPr>
                <a:spLocks/>
              </p:cNvSpPr>
              <p:nvPr/>
            </p:nvSpPr>
            <p:spPr bwMode="auto">
              <a:xfrm>
                <a:off x="443" y="530"/>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666666"/>
              </a:solidFill>
              <a:ln w="9525" cap="rnd">
                <a:noFill/>
                <a:round/>
                <a:headEnd/>
                <a:tailEnd/>
              </a:ln>
            </p:spPr>
            <p:txBody>
              <a:bodyPr/>
              <a:lstStyle/>
              <a:p>
                <a:endParaRPr lang="mk-MK"/>
              </a:p>
            </p:txBody>
          </p:sp>
          <p:sp>
            <p:nvSpPr>
              <p:cNvPr id="12388" name="Freeform 164"/>
              <p:cNvSpPr>
                <a:spLocks/>
              </p:cNvSpPr>
              <p:nvPr/>
            </p:nvSpPr>
            <p:spPr bwMode="auto">
              <a:xfrm>
                <a:off x="443" y="527"/>
                <a:ext cx="499" cy="42"/>
              </a:xfrm>
              <a:custGeom>
                <a:avLst/>
                <a:gdLst>
                  <a:gd name="T0" fmla="*/ 0 w 499"/>
                  <a:gd name="T1" fmla="*/ 0 h 42"/>
                  <a:gd name="T2" fmla="*/ 498 w 499"/>
                  <a:gd name="T3" fmla="*/ 0 h 42"/>
                  <a:gd name="T4" fmla="*/ 498 w 499"/>
                  <a:gd name="T5" fmla="*/ 41 h 42"/>
                  <a:gd name="T6" fmla="*/ 0 w 499"/>
                  <a:gd name="T7" fmla="*/ 41 h 42"/>
                  <a:gd name="T8" fmla="*/ 0 w 499"/>
                  <a:gd name="T9" fmla="*/ 0 h 42"/>
                  <a:gd name="T10" fmla="*/ 0 w 499"/>
                  <a:gd name="T11" fmla="*/ 0 h 42"/>
                  <a:gd name="T12" fmla="*/ 0 60000 65536"/>
                  <a:gd name="T13" fmla="*/ 0 60000 65536"/>
                  <a:gd name="T14" fmla="*/ 0 60000 65536"/>
                  <a:gd name="T15" fmla="*/ 0 60000 65536"/>
                  <a:gd name="T16" fmla="*/ 0 60000 65536"/>
                  <a:gd name="T17" fmla="*/ 0 60000 65536"/>
                  <a:gd name="T18" fmla="*/ 0 w 499"/>
                  <a:gd name="T19" fmla="*/ 0 h 42"/>
                  <a:gd name="T20" fmla="*/ 499 w 49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99" h="42">
                    <a:moveTo>
                      <a:pt x="0" y="0"/>
                    </a:moveTo>
                    <a:lnTo>
                      <a:pt x="498" y="0"/>
                    </a:lnTo>
                    <a:lnTo>
                      <a:pt x="498" y="41"/>
                    </a:lnTo>
                    <a:lnTo>
                      <a:pt x="0" y="41"/>
                    </a:lnTo>
                    <a:lnTo>
                      <a:pt x="0" y="0"/>
                    </a:lnTo>
                  </a:path>
                </a:pathLst>
              </a:custGeom>
              <a:solidFill>
                <a:srgbClr val="6C6C6C"/>
              </a:solidFill>
              <a:ln w="9525" cap="rnd">
                <a:noFill/>
                <a:round/>
                <a:headEnd/>
                <a:tailEnd/>
              </a:ln>
            </p:spPr>
            <p:txBody>
              <a:bodyPr/>
              <a:lstStyle/>
              <a:p>
                <a:endParaRPr lang="mk-MK"/>
              </a:p>
            </p:txBody>
          </p:sp>
          <p:sp>
            <p:nvSpPr>
              <p:cNvPr id="12389" name="Freeform 165"/>
              <p:cNvSpPr>
                <a:spLocks/>
              </p:cNvSpPr>
              <p:nvPr/>
            </p:nvSpPr>
            <p:spPr bwMode="auto">
              <a:xfrm>
                <a:off x="443" y="527"/>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727272"/>
              </a:solidFill>
              <a:ln w="9525" cap="rnd">
                <a:noFill/>
                <a:round/>
                <a:headEnd/>
                <a:tailEnd/>
              </a:ln>
            </p:spPr>
            <p:txBody>
              <a:bodyPr/>
              <a:lstStyle/>
              <a:p>
                <a:endParaRPr lang="mk-MK"/>
              </a:p>
            </p:txBody>
          </p:sp>
          <p:sp>
            <p:nvSpPr>
              <p:cNvPr id="12390" name="Freeform 166"/>
              <p:cNvSpPr>
                <a:spLocks/>
              </p:cNvSpPr>
              <p:nvPr/>
            </p:nvSpPr>
            <p:spPr bwMode="auto">
              <a:xfrm>
                <a:off x="443" y="525"/>
                <a:ext cx="499" cy="42"/>
              </a:xfrm>
              <a:custGeom>
                <a:avLst/>
                <a:gdLst>
                  <a:gd name="T0" fmla="*/ 0 w 499"/>
                  <a:gd name="T1" fmla="*/ 0 h 42"/>
                  <a:gd name="T2" fmla="*/ 498 w 499"/>
                  <a:gd name="T3" fmla="*/ 0 h 42"/>
                  <a:gd name="T4" fmla="*/ 498 w 499"/>
                  <a:gd name="T5" fmla="*/ 41 h 42"/>
                  <a:gd name="T6" fmla="*/ 0 w 499"/>
                  <a:gd name="T7" fmla="*/ 41 h 42"/>
                  <a:gd name="T8" fmla="*/ 0 w 499"/>
                  <a:gd name="T9" fmla="*/ 0 h 42"/>
                  <a:gd name="T10" fmla="*/ 0 w 499"/>
                  <a:gd name="T11" fmla="*/ 0 h 42"/>
                  <a:gd name="T12" fmla="*/ 0 60000 65536"/>
                  <a:gd name="T13" fmla="*/ 0 60000 65536"/>
                  <a:gd name="T14" fmla="*/ 0 60000 65536"/>
                  <a:gd name="T15" fmla="*/ 0 60000 65536"/>
                  <a:gd name="T16" fmla="*/ 0 60000 65536"/>
                  <a:gd name="T17" fmla="*/ 0 60000 65536"/>
                  <a:gd name="T18" fmla="*/ 0 w 499"/>
                  <a:gd name="T19" fmla="*/ 0 h 42"/>
                  <a:gd name="T20" fmla="*/ 499 w 49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99" h="42">
                    <a:moveTo>
                      <a:pt x="0" y="0"/>
                    </a:moveTo>
                    <a:lnTo>
                      <a:pt x="498" y="0"/>
                    </a:lnTo>
                    <a:lnTo>
                      <a:pt x="498" y="41"/>
                    </a:lnTo>
                    <a:lnTo>
                      <a:pt x="0" y="41"/>
                    </a:lnTo>
                    <a:lnTo>
                      <a:pt x="0" y="0"/>
                    </a:lnTo>
                  </a:path>
                </a:pathLst>
              </a:custGeom>
              <a:solidFill>
                <a:srgbClr val="787878"/>
              </a:solidFill>
              <a:ln w="9525" cap="rnd">
                <a:noFill/>
                <a:round/>
                <a:headEnd/>
                <a:tailEnd/>
              </a:ln>
            </p:spPr>
            <p:txBody>
              <a:bodyPr/>
              <a:lstStyle/>
              <a:p>
                <a:endParaRPr lang="mk-MK"/>
              </a:p>
            </p:txBody>
          </p:sp>
          <p:sp>
            <p:nvSpPr>
              <p:cNvPr id="12391" name="Freeform 167"/>
              <p:cNvSpPr>
                <a:spLocks/>
              </p:cNvSpPr>
              <p:nvPr/>
            </p:nvSpPr>
            <p:spPr bwMode="auto">
              <a:xfrm>
                <a:off x="443" y="525"/>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7E7E7E"/>
              </a:solidFill>
              <a:ln w="9525" cap="rnd">
                <a:noFill/>
                <a:round/>
                <a:headEnd/>
                <a:tailEnd/>
              </a:ln>
            </p:spPr>
            <p:txBody>
              <a:bodyPr/>
              <a:lstStyle/>
              <a:p>
                <a:endParaRPr lang="mk-MK"/>
              </a:p>
            </p:txBody>
          </p:sp>
          <p:sp>
            <p:nvSpPr>
              <p:cNvPr id="12392" name="Freeform 168"/>
              <p:cNvSpPr>
                <a:spLocks/>
              </p:cNvSpPr>
              <p:nvPr/>
            </p:nvSpPr>
            <p:spPr bwMode="auto">
              <a:xfrm>
                <a:off x="443" y="525"/>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858585"/>
              </a:solidFill>
              <a:ln w="9525" cap="rnd">
                <a:noFill/>
                <a:round/>
                <a:headEnd/>
                <a:tailEnd/>
              </a:ln>
            </p:spPr>
            <p:txBody>
              <a:bodyPr/>
              <a:lstStyle/>
              <a:p>
                <a:endParaRPr lang="mk-MK"/>
              </a:p>
            </p:txBody>
          </p:sp>
          <p:sp>
            <p:nvSpPr>
              <p:cNvPr id="12393" name="Freeform 169"/>
              <p:cNvSpPr>
                <a:spLocks/>
              </p:cNvSpPr>
              <p:nvPr/>
            </p:nvSpPr>
            <p:spPr bwMode="auto">
              <a:xfrm>
                <a:off x="443" y="522"/>
                <a:ext cx="499" cy="44"/>
              </a:xfrm>
              <a:custGeom>
                <a:avLst/>
                <a:gdLst>
                  <a:gd name="T0" fmla="*/ 0 w 499"/>
                  <a:gd name="T1" fmla="*/ 0 h 44"/>
                  <a:gd name="T2" fmla="*/ 498 w 499"/>
                  <a:gd name="T3" fmla="*/ 0 h 44"/>
                  <a:gd name="T4" fmla="*/ 498 w 499"/>
                  <a:gd name="T5" fmla="*/ 43 h 44"/>
                  <a:gd name="T6" fmla="*/ 0 w 499"/>
                  <a:gd name="T7" fmla="*/ 43 h 44"/>
                  <a:gd name="T8" fmla="*/ 0 w 499"/>
                  <a:gd name="T9" fmla="*/ 0 h 44"/>
                  <a:gd name="T10" fmla="*/ 0 w 499"/>
                  <a:gd name="T11" fmla="*/ 0 h 44"/>
                  <a:gd name="T12" fmla="*/ 0 60000 65536"/>
                  <a:gd name="T13" fmla="*/ 0 60000 65536"/>
                  <a:gd name="T14" fmla="*/ 0 60000 65536"/>
                  <a:gd name="T15" fmla="*/ 0 60000 65536"/>
                  <a:gd name="T16" fmla="*/ 0 60000 65536"/>
                  <a:gd name="T17" fmla="*/ 0 60000 65536"/>
                  <a:gd name="T18" fmla="*/ 0 w 499"/>
                  <a:gd name="T19" fmla="*/ 0 h 44"/>
                  <a:gd name="T20" fmla="*/ 499 w 499"/>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499" h="44">
                    <a:moveTo>
                      <a:pt x="0" y="0"/>
                    </a:moveTo>
                    <a:lnTo>
                      <a:pt x="498" y="0"/>
                    </a:lnTo>
                    <a:lnTo>
                      <a:pt x="498" y="43"/>
                    </a:lnTo>
                    <a:lnTo>
                      <a:pt x="0" y="43"/>
                    </a:lnTo>
                    <a:lnTo>
                      <a:pt x="0" y="0"/>
                    </a:lnTo>
                  </a:path>
                </a:pathLst>
              </a:custGeom>
              <a:solidFill>
                <a:srgbClr val="898989"/>
              </a:solidFill>
              <a:ln w="9525" cap="rnd">
                <a:noFill/>
                <a:round/>
                <a:headEnd/>
                <a:tailEnd/>
              </a:ln>
            </p:spPr>
            <p:txBody>
              <a:bodyPr/>
              <a:lstStyle/>
              <a:p>
                <a:endParaRPr lang="mk-MK"/>
              </a:p>
            </p:txBody>
          </p:sp>
          <p:sp>
            <p:nvSpPr>
              <p:cNvPr id="12394" name="Freeform 170"/>
              <p:cNvSpPr>
                <a:spLocks/>
              </p:cNvSpPr>
              <p:nvPr/>
            </p:nvSpPr>
            <p:spPr bwMode="auto">
              <a:xfrm>
                <a:off x="443" y="522"/>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8F8F8F"/>
              </a:solidFill>
              <a:ln w="9525" cap="rnd">
                <a:noFill/>
                <a:round/>
                <a:headEnd/>
                <a:tailEnd/>
              </a:ln>
            </p:spPr>
            <p:txBody>
              <a:bodyPr/>
              <a:lstStyle/>
              <a:p>
                <a:endParaRPr lang="mk-MK"/>
              </a:p>
            </p:txBody>
          </p:sp>
          <p:sp>
            <p:nvSpPr>
              <p:cNvPr id="12395" name="Freeform 171"/>
              <p:cNvSpPr>
                <a:spLocks/>
              </p:cNvSpPr>
              <p:nvPr/>
            </p:nvSpPr>
            <p:spPr bwMode="auto">
              <a:xfrm>
                <a:off x="443" y="519"/>
                <a:ext cx="499" cy="42"/>
              </a:xfrm>
              <a:custGeom>
                <a:avLst/>
                <a:gdLst>
                  <a:gd name="T0" fmla="*/ 0 w 499"/>
                  <a:gd name="T1" fmla="*/ 0 h 42"/>
                  <a:gd name="T2" fmla="*/ 498 w 499"/>
                  <a:gd name="T3" fmla="*/ 0 h 42"/>
                  <a:gd name="T4" fmla="*/ 498 w 499"/>
                  <a:gd name="T5" fmla="*/ 41 h 42"/>
                  <a:gd name="T6" fmla="*/ 0 w 499"/>
                  <a:gd name="T7" fmla="*/ 41 h 42"/>
                  <a:gd name="T8" fmla="*/ 0 w 499"/>
                  <a:gd name="T9" fmla="*/ 0 h 42"/>
                  <a:gd name="T10" fmla="*/ 0 w 499"/>
                  <a:gd name="T11" fmla="*/ 0 h 42"/>
                  <a:gd name="T12" fmla="*/ 0 60000 65536"/>
                  <a:gd name="T13" fmla="*/ 0 60000 65536"/>
                  <a:gd name="T14" fmla="*/ 0 60000 65536"/>
                  <a:gd name="T15" fmla="*/ 0 60000 65536"/>
                  <a:gd name="T16" fmla="*/ 0 60000 65536"/>
                  <a:gd name="T17" fmla="*/ 0 60000 65536"/>
                  <a:gd name="T18" fmla="*/ 0 w 499"/>
                  <a:gd name="T19" fmla="*/ 0 h 42"/>
                  <a:gd name="T20" fmla="*/ 499 w 49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99" h="42">
                    <a:moveTo>
                      <a:pt x="0" y="0"/>
                    </a:moveTo>
                    <a:lnTo>
                      <a:pt x="498" y="0"/>
                    </a:lnTo>
                    <a:lnTo>
                      <a:pt x="498" y="41"/>
                    </a:lnTo>
                    <a:lnTo>
                      <a:pt x="0" y="41"/>
                    </a:lnTo>
                    <a:lnTo>
                      <a:pt x="0" y="0"/>
                    </a:lnTo>
                  </a:path>
                </a:pathLst>
              </a:custGeom>
              <a:solidFill>
                <a:srgbClr val="959595"/>
              </a:solidFill>
              <a:ln w="9525" cap="rnd">
                <a:noFill/>
                <a:round/>
                <a:headEnd/>
                <a:tailEnd/>
              </a:ln>
            </p:spPr>
            <p:txBody>
              <a:bodyPr/>
              <a:lstStyle/>
              <a:p>
                <a:endParaRPr lang="mk-MK"/>
              </a:p>
            </p:txBody>
          </p:sp>
          <p:sp>
            <p:nvSpPr>
              <p:cNvPr id="12396" name="Freeform 172"/>
              <p:cNvSpPr>
                <a:spLocks/>
              </p:cNvSpPr>
              <p:nvPr/>
            </p:nvSpPr>
            <p:spPr bwMode="auto">
              <a:xfrm>
                <a:off x="443" y="519"/>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9B9B9B"/>
              </a:solidFill>
              <a:ln w="9525" cap="rnd">
                <a:noFill/>
                <a:round/>
                <a:headEnd/>
                <a:tailEnd/>
              </a:ln>
            </p:spPr>
            <p:txBody>
              <a:bodyPr/>
              <a:lstStyle/>
              <a:p>
                <a:endParaRPr lang="mk-MK"/>
              </a:p>
            </p:txBody>
          </p:sp>
          <p:sp>
            <p:nvSpPr>
              <p:cNvPr id="12397" name="Freeform 173"/>
              <p:cNvSpPr>
                <a:spLocks/>
              </p:cNvSpPr>
              <p:nvPr/>
            </p:nvSpPr>
            <p:spPr bwMode="auto">
              <a:xfrm>
                <a:off x="443" y="519"/>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A1A1A1"/>
              </a:solidFill>
              <a:ln w="9525" cap="rnd">
                <a:noFill/>
                <a:round/>
                <a:headEnd/>
                <a:tailEnd/>
              </a:ln>
            </p:spPr>
            <p:txBody>
              <a:bodyPr/>
              <a:lstStyle/>
              <a:p>
                <a:endParaRPr lang="mk-MK"/>
              </a:p>
            </p:txBody>
          </p:sp>
          <p:sp>
            <p:nvSpPr>
              <p:cNvPr id="12398" name="Freeform 174"/>
              <p:cNvSpPr>
                <a:spLocks/>
              </p:cNvSpPr>
              <p:nvPr/>
            </p:nvSpPr>
            <p:spPr bwMode="auto">
              <a:xfrm>
                <a:off x="443" y="518"/>
                <a:ext cx="499" cy="42"/>
              </a:xfrm>
              <a:custGeom>
                <a:avLst/>
                <a:gdLst>
                  <a:gd name="T0" fmla="*/ 0 w 499"/>
                  <a:gd name="T1" fmla="*/ 0 h 42"/>
                  <a:gd name="T2" fmla="*/ 498 w 499"/>
                  <a:gd name="T3" fmla="*/ 0 h 42"/>
                  <a:gd name="T4" fmla="*/ 498 w 499"/>
                  <a:gd name="T5" fmla="*/ 41 h 42"/>
                  <a:gd name="T6" fmla="*/ 0 w 499"/>
                  <a:gd name="T7" fmla="*/ 41 h 42"/>
                  <a:gd name="T8" fmla="*/ 0 w 499"/>
                  <a:gd name="T9" fmla="*/ 0 h 42"/>
                  <a:gd name="T10" fmla="*/ 0 w 499"/>
                  <a:gd name="T11" fmla="*/ 0 h 42"/>
                  <a:gd name="T12" fmla="*/ 0 60000 65536"/>
                  <a:gd name="T13" fmla="*/ 0 60000 65536"/>
                  <a:gd name="T14" fmla="*/ 0 60000 65536"/>
                  <a:gd name="T15" fmla="*/ 0 60000 65536"/>
                  <a:gd name="T16" fmla="*/ 0 60000 65536"/>
                  <a:gd name="T17" fmla="*/ 0 60000 65536"/>
                  <a:gd name="T18" fmla="*/ 0 w 499"/>
                  <a:gd name="T19" fmla="*/ 0 h 42"/>
                  <a:gd name="T20" fmla="*/ 499 w 49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99" h="42">
                    <a:moveTo>
                      <a:pt x="0" y="0"/>
                    </a:moveTo>
                    <a:lnTo>
                      <a:pt x="498" y="0"/>
                    </a:lnTo>
                    <a:lnTo>
                      <a:pt x="498" y="41"/>
                    </a:lnTo>
                    <a:lnTo>
                      <a:pt x="0" y="41"/>
                    </a:lnTo>
                    <a:lnTo>
                      <a:pt x="0" y="0"/>
                    </a:lnTo>
                  </a:path>
                </a:pathLst>
              </a:custGeom>
              <a:solidFill>
                <a:srgbClr val="A7A7A7"/>
              </a:solidFill>
              <a:ln w="9525" cap="rnd">
                <a:noFill/>
                <a:round/>
                <a:headEnd/>
                <a:tailEnd/>
              </a:ln>
            </p:spPr>
            <p:txBody>
              <a:bodyPr/>
              <a:lstStyle/>
              <a:p>
                <a:endParaRPr lang="mk-MK"/>
              </a:p>
            </p:txBody>
          </p:sp>
          <p:sp>
            <p:nvSpPr>
              <p:cNvPr id="12399" name="Freeform 175"/>
              <p:cNvSpPr>
                <a:spLocks/>
              </p:cNvSpPr>
              <p:nvPr/>
            </p:nvSpPr>
            <p:spPr bwMode="auto">
              <a:xfrm>
                <a:off x="443" y="518"/>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ABABAB"/>
              </a:solidFill>
              <a:ln w="9525" cap="rnd">
                <a:noFill/>
                <a:round/>
                <a:headEnd/>
                <a:tailEnd/>
              </a:ln>
            </p:spPr>
            <p:txBody>
              <a:bodyPr/>
              <a:lstStyle/>
              <a:p>
                <a:endParaRPr lang="mk-MK"/>
              </a:p>
            </p:txBody>
          </p:sp>
          <p:sp>
            <p:nvSpPr>
              <p:cNvPr id="12400" name="Freeform 176"/>
              <p:cNvSpPr>
                <a:spLocks/>
              </p:cNvSpPr>
              <p:nvPr/>
            </p:nvSpPr>
            <p:spPr bwMode="auto">
              <a:xfrm>
                <a:off x="443" y="518"/>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B1B1B1"/>
              </a:solidFill>
              <a:ln w="9525" cap="rnd">
                <a:noFill/>
                <a:round/>
                <a:headEnd/>
                <a:tailEnd/>
              </a:ln>
            </p:spPr>
            <p:txBody>
              <a:bodyPr/>
              <a:lstStyle/>
              <a:p>
                <a:endParaRPr lang="mk-MK"/>
              </a:p>
            </p:txBody>
          </p:sp>
          <p:sp>
            <p:nvSpPr>
              <p:cNvPr id="12401" name="Freeform 177"/>
              <p:cNvSpPr>
                <a:spLocks/>
              </p:cNvSpPr>
              <p:nvPr/>
            </p:nvSpPr>
            <p:spPr bwMode="auto">
              <a:xfrm>
                <a:off x="443" y="515"/>
                <a:ext cx="499" cy="43"/>
              </a:xfrm>
              <a:custGeom>
                <a:avLst/>
                <a:gdLst>
                  <a:gd name="T0" fmla="*/ 0 w 499"/>
                  <a:gd name="T1" fmla="*/ 0 h 43"/>
                  <a:gd name="T2" fmla="*/ 498 w 499"/>
                  <a:gd name="T3" fmla="*/ 0 h 43"/>
                  <a:gd name="T4" fmla="*/ 498 w 499"/>
                  <a:gd name="T5" fmla="*/ 42 h 43"/>
                  <a:gd name="T6" fmla="*/ 0 w 499"/>
                  <a:gd name="T7" fmla="*/ 42 h 43"/>
                  <a:gd name="T8" fmla="*/ 0 w 499"/>
                  <a:gd name="T9" fmla="*/ 0 h 43"/>
                  <a:gd name="T10" fmla="*/ 0 w 499"/>
                  <a:gd name="T11" fmla="*/ 0 h 43"/>
                  <a:gd name="T12" fmla="*/ 0 60000 65536"/>
                  <a:gd name="T13" fmla="*/ 0 60000 65536"/>
                  <a:gd name="T14" fmla="*/ 0 60000 65536"/>
                  <a:gd name="T15" fmla="*/ 0 60000 65536"/>
                  <a:gd name="T16" fmla="*/ 0 60000 65536"/>
                  <a:gd name="T17" fmla="*/ 0 60000 65536"/>
                  <a:gd name="T18" fmla="*/ 0 w 499"/>
                  <a:gd name="T19" fmla="*/ 0 h 43"/>
                  <a:gd name="T20" fmla="*/ 499 w 499"/>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99" h="43">
                    <a:moveTo>
                      <a:pt x="0" y="0"/>
                    </a:moveTo>
                    <a:lnTo>
                      <a:pt x="498" y="0"/>
                    </a:lnTo>
                    <a:lnTo>
                      <a:pt x="498" y="42"/>
                    </a:lnTo>
                    <a:lnTo>
                      <a:pt x="0" y="42"/>
                    </a:lnTo>
                    <a:lnTo>
                      <a:pt x="0" y="0"/>
                    </a:lnTo>
                  </a:path>
                </a:pathLst>
              </a:custGeom>
              <a:solidFill>
                <a:srgbClr val="B7B7B7"/>
              </a:solidFill>
              <a:ln w="9525" cap="rnd">
                <a:noFill/>
                <a:round/>
                <a:headEnd/>
                <a:tailEnd/>
              </a:ln>
            </p:spPr>
            <p:txBody>
              <a:bodyPr/>
              <a:lstStyle/>
              <a:p>
                <a:endParaRPr lang="mk-MK"/>
              </a:p>
            </p:txBody>
          </p:sp>
          <p:sp>
            <p:nvSpPr>
              <p:cNvPr id="12402" name="Freeform 178"/>
              <p:cNvSpPr>
                <a:spLocks/>
              </p:cNvSpPr>
              <p:nvPr/>
            </p:nvSpPr>
            <p:spPr bwMode="auto">
              <a:xfrm>
                <a:off x="443" y="515"/>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BDBDBD"/>
              </a:solidFill>
              <a:ln w="9525" cap="rnd">
                <a:noFill/>
                <a:round/>
                <a:headEnd/>
                <a:tailEnd/>
              </a:ln>
            </p:spPr>
            <p:txBody>
              <a:bodyPr/>
              <a:lstStyle/>
              <a:p>
                <a:endParaRPr lang="mk-MK"/>
              </a:p>
            </p:txBody>
          </p:sp>
          <p:sp>
            <p:nvSpPr>
              <p:cNvPr id="12403" name="Freeform 179"/>
              <p:cNvSpPr>
                <a:spLocks/>
              </p:cNvSpPr>
              <p:nvPr/>
            </p:nvSpPr>
            <p:spPr bwMode="auto">
              <a:xfrm>
                <a:off x="443" y="512"/>
                <a:ext cx="499" cy="42"/>
              </a:xfrm>
              <a:custGeom>
                <a:avLst/>
                <a:gdLst>
                  <a:gd name="T0" fmla="*/ 0 w 499"/>
                  <a:gd name="T1" fmla="*/ 0 h 42"/>
                  <a:gd name="T2" fmla="*/ 498 w 499"/>
                  <a:gd name="T3" fmla="*/ 0 h 42"/>
                  <a:gd name="T4" fmla="*/ 498 w 499"/>
                  <a:gd name="T5" fmla="*/ 41 h 42"/>
                  <a:gd name="T6" fmla="*/ 0 w 499"/>
                  <a:gd name="T7" fmla="*/ 41 h 42"/>
                  <a:gd name="T8" fmla="*/ 0 w 499"/>
                  <a:gd name="T9" fmla="*/ 0 h 42"/>
                  <a:gd name="T10" fmla="*/ 0 w 499"/>
                  <a:gd name="T11" fmla="*/ 0 h 42"/>
                  <a:gd name="T12" fmla="*/ 0 60000 65536"/>
                  <a:gd name="T13" fmla="*/ 0 60000 65536"/>
                  <a:gd name="T14" fmla="*/ 0 60000 65536"/>
                  <a:gd name="T15" fmla="*/ 0 60000 65536"/>
                  <a:gd name="T16" fmla="*/ 0 60000 65536"/>
                  <a:gd name="T17" fmla="*/ 0 60000 65536"/>
                  <a:gd name="T18" fmla="*/ 0 w 499"/>
                  <a:gd name="T19" fmla="*/ 0 h 42"/>
                  <a:gd name="T20" fmla="*/ 499 w 49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99" h="42">
                    <a:moveTo>
                      <a:pt x="0" y="0"/>
                    </a:moveTo>
                    <a:lnTo>
                      <a:pt x="498" y="0"/>
                    </a:lnTo>
                    <a:lnTo>
                      <a:pt x="498" y="41"/>
                    </a:lnTo>
                    <a:lnTo>
                      <a:pt x="0" y="41"/>
                    </a:lnTo>
                    <a:lnTo>
                      <a:pt x="0" y="0"/>
                    </a:lnTo>
                  </a:path>
                </a:pathLst>
              </a:custGeom>
              <a:solidFill>
                <a:srgbClr val="C3C3C3"/>
              </a:solidFill>
              <a:ln w="9525" cap="rnd">
                <a:noFill/>
                <a:round/>
                <a:headEnd/>
                <a:tailEnd/>
              </a:ln>
            </p:spPr>
            <p:txBody>
              <a:bodyPr/>
              <a:lstStyle/>
              <a:p>
                <a:endParaRPr lang="mk-MK"/>
              </a:p>
            </p:txBody>
          </p:sp>
          <p:sp>
            <p:nvSpPr>
              <p:cNvPr id="12404" name="Freeform 180"/>
              <p:cNvSpPr>
                <a:spLocks/>
              </p:cNvSpPr>
              <p:nvPr/>
            </p:nvSpPr>
            <p:spPr bwMode="auto">
              <a:xfrm>
                <a:off x="443" y="512"/>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C9C9C9"/>
              </a:solidFill>
              <a:ln w="9525" cap="rnd">
                <a:noFill/>
                <a:round/>
                <a:headEnd/>
                <a:tailEnd/>
              </a:ln>
            </p:spPr>
            <p:txBody>
              <a:bodyPr/>
              <a:lstStyle/>
              <a:p>
                <a:endParaRPr lang="mk-MK"/>
              </a:p>
            </p:txBody>
          </p:sp>
          <p:sp>
            <p:nvSpPr>
              <p:cNvPr id="12405" name="Freeform 181"/>
              <p:cNvSpPr>
                <a:spLocks/>
              </p:cNvSpPr>
              <p:nvPr/>
            </p:nvSpPr>
            <p:spPr bwMode="auto">
              <a:xfrm>
                <a:off x="443" y="512"/>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CDCDCD"/>
              </a:solidFill>
              <a:ln w="9525" cap="rnd">
                <a:noFill/>
                <a:round/>
                <a:headEnd/>
                <a:tailEnd/>
              </a:ln>
            </p:spPr>
            <p:txBody>
              <a:bodyPr/>
              <a:lstStyle/>
              <a:p>
                <a:endParaRPr lang="mk-MK"/>
              </a:p>
            </p:txBody>
          </p:sp>
          <p:sp>
            <p:nvSpPr>
              <p:cNvPr id="12406" name="Freeform 182"/>
              <p:cNvSpPr>
                <a:spLocks/>
              </p:cNvSpPr>
              <p:nvPr/>
            </p:nvSpPr>
            <p:spPr bwMode="auto">
              <a:xfrm>
                <a:off x="443" y="510"/>
                <a:ext cx="499" cy="42"/>
              </a:xfrm>
              <a:custGeom>
                <a:avLst/>
                <a:gdLst>
                  <a:gd name="T0" fmla="*/ 0 w 499"/>
                  <a:gd name="T1" fmla="*/ 0 h 42"/>
                  <a:gd name="T2" fmla="*/ 498 w 499"/>
                  <a:gd name="T3" fmla="*/ 0 h 42"/>
                  <a:gd name="T4" fmla="*/ 498 w 499"/>
                  <a:gd name="T5" fmla="*/ 41 h 42"/>
                  <a:gd name="T6" fmla="*/ 0 w 499"/>
                  <a:gd name="T7" fmla="*/ 41 h 42"/>
                  <a:gd name="T8" fmla="*/ 0 w 499"/>
                  <a:gd name="T9" fmla="*/ 0 h 42"/>
                  <a:gd name="T10" fmla="*/ 0 w 499"/>
                  <a:gd name="T11" fmla="*/ 0 h 42"/>
                  <a:gd name="T12" fmla="*/ 0 60000 65536"/>
                  <a:gd name="T13" fmla="*/ 0 60000 65536"/>
                  <a:gd name="T14" fmla="*/ 0 60000 65536"/>
                  <a:gd name="T15" fmla="*/ 0 60000 65536"/>
                  <a:gd name="T16" fmla="*/ 0 60000 65536"/>
                  <a:gd name="T17" fmla="*/ 0 60000 65536"/>
                  <a:gd name="T18" fmla="*/ 0 w 499"/>
                  <a:gd name="T19" fmla="*/ 0 h 42"/>
                  <a:gd name="T20" fmla="*/ 499 w 49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99" h="42">
                    <a:moveTo>
                      <a:pt x="0" y="0"/>
                    </a:moveTo>
                    <a:lnTo>
                      <a:pt x="498" y="0"/>
                    </a:lnTo>
                    <a:lnTo>
                      <a:pt x="498" y="41"/>
                    </a:lnTo>
                    <a:lnTo>
                      <a:pt x="0" y="41"/>
                    </a:lnTo>
                    <a:lnTo>
                      <a:pt x="0" y="0"/>
                    </a:lnTo>
                  </a:path>
                </a:pathLst>
              </a:custGeom>
              <a:solidFill>
                <a:srgbClr val="D3D3D3"/>
              </a:solidFill>
              <a:ln w="9525" cap="rnd">
                <a:noFill/>
                <a:round/>
                <a:headEnd/>
                <a:tailEnd/>
              </a:ln>
            </p:spPr>
            <p:txBody>
              <a:bodyPr/>
              <a:lstStyle/>
              <a:p>
                <a:endParaRPr lang="mk-MK"/>
              </a:p>
            </p:txBody>
          </p:sp>
          <p:sp>
            <p:nvSpPr>
              <p:cNvPr id="12407" name="Freeform 183"/>
              <p:cNvSpPr>
                <a:spLocks/>
              </p:cNvSpPr>
              <p:nvPr/>
            </p:nvSpPr>
            <p:spPr bwMode="auto">
              <a:xfrm>
                <a:off x="443" y="510"/>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D9D9D9"/>
              </a:solidFill>
              <a:ln w="9525" cap="rnd">
                <a:noFill/>
                <a:round/>
                <a:headEnd/>
                <a:tailEnd/>
              </a:ln>
            </p:spPr>
            <p:txBody>
              <a:bodyPr/>
              <a:lstStyle/>
              <a:p>
                <a:endParaRPr lang="mk-MK"/>
              </a:p>
            </p:txBody>
          </p:sp>
          <p:sp>
            <p:nvSpPr>
              <p:cNvPr id="12408" name="Freeform 184"/>
              <p:cNvSpPr>
                <a:spLocks/>
              </p:cNvSpPr>
              <p:nvPr/>
            </p:nvSpPr>
            <p:spPr bwMode="auto">
              <a:xfrm>
                <a:off x="443" y="510"/>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DFDFDF"/>
              </a:solidFill>
              <a:ln w="9525" cap="rnd">
                <a:noFill/>
                <a:round/>
                <a:headEnd/>
                <a:tailEnd/>
              </a:ln>
            </p:spPr>
            <p:txBody>
              <a:bodyPr/>
              <a:lstStyle/>
              <a:p>
                <a:endParaRPr lang="mk-MK"/>
              </a:p>
            </p:txBody>
          </p:sp>
          <p:sp>
            <p:nvSpPr>
              <p:cNvPr id="12409" name="Freeform 185"/>
              <p:cNvSpPr>
                <a:spLocks/>
              </p:cNvSpPr>
              <p:nvPr/>
            </p:nvSpPr>
            <p:spPr bwMode="auto">
              <a:xfrm>
                <a:off x="443" y="506"/>
                <a:ext cx="499" cy="43"/>
              </a:xfrm>
              <a:custGeom>
                <a:avLst/>
                <a:gdLst>
                  <a:gd name="T0" fmla="*/ 0 w 499"/>
                  <a:gd name="T1" fmla="*/ 0 h 43"/>
                  <a:gd name="T2" fmla="*/ 498 w 499"/>
                  <a:gd name="T3" fmla="*/ 0 h 43"/>
                  <a:gd name="T4" fmla="*/ 498 w 499"/>
                  <a:gd name="T5" fmla="*/ 42 h 43"/>
                  <a:gd name="T6" fmla="*/ 0 w 499"/>
                  <a:gd name="T7" fmla="*/ 42 h 43"/>
                  <a:gd name="T8" fmla="*/ 0 w 499"/>
                  <a:gd name="T9" fmla="*/ 0 h 43"/>
                  <a:gd name="T10" fmla="*/ 0 w 499"/>
                  <a:gd name="T11" fmla="*/ 0 h 43"/>
                  <a:gd name="T12" fmla="*/ 0 60000 65536"/>
                  <a:gd name="T13" fmla="*/ 0 60000 65536"/>
                  <a:gd name="T14" fmla="*/ 0 60000 65536"/>
                  <a:gd name="T15" fmla="*/ 0 60000 65536"/>
                  <a:gd name="T16" fmla="*/ 0 60000 65536"/>
                  <a:gd name="T17" fmla="*/ 0 60000 65536"/>
                  <a:gd name="T18" fmla="*/ 0 w 499"/>
                  <a:gd name="T19" fmla="*/ 0 h 43"/>
                  <a:gd name="T20" fmla="*/ 499 w 499"/>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99" h="43">
                    <a:moveTo>
                      <a:pt x="0" y="0"/>
                    </a:moveTo>
                    <a:lnTo>
                      <a:pt x="498" y="0"/>
                    </a:lnTo>
                    <a:lnTo>
                      <a:pt x="498" y="42"/>
                    </a:lnTo>
                    <a:lnTo>
                      <a:pt x="0" y="42"/>
                    </a:lnTo>
                    <a:lnTo>
                      <a:pt x="0" y="0"/>
                    </a:lnTo>
                  </a:path>
                </a:pathLst>
              </a:custGeom>
              <a:solidFill>
                <a:srgbClr val="E5E5E5"/>
              </a:solidFill>
              <a:ln w="9525" cap="rnd">
                <a:noFill/>
                <a:round/>
                <a:headEnd/>
                <a:tailEnd/>
              </a:ln>
            </p:spPr>
            <p:txBody>
              <a:bodyPr/>
              <a:lstStyle/>
              <a:p>
                <a:endParaRPr lang="mk-MK"/>
              </a:p>
            </p:txBody>
          </p:sp>
          <p:sp>
            <p:nvSpPr>
              <p:cNvPr id="12410" name="Freeform 186"/>
              <p:cNvSpPr>
                <a:spLocks/>
              </p:cNvSpPr>
              <p:nvPr/>
            </p:nvSpPr>
            <p:spPr bwMode="auto">
              <a:xfrm>
                <a:off x="443" y="506"/>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EBEBEB"/>
              </a:solidFill>
              <a:ln w="9525" cap="rnd">
                <a:noFill/>
                <a:round/>
                <a:headEnd/>
                <a:tailEnd/>
              </a:ln>
            </p:spPr>
            <p:txBody>
              <a:bodyPr/>
              <a:lstStyle/>
              <a:p>
                <a:endParaRPr lang="mk-MK"/>
              </a:p>
            </p:txBody>
          </p:sp>
          <p:sp>
            <p:nvSpPr>
              <p:cNvPr id="12411" name="Freeform 187"/>
              <p:cNvSpPr>
                <a:spLocks/>
              </p:cNvSpPr>
              <p:nvPr/>
            </p:nvSpPr>
            <p:spPr bwMode="auto">
              <a:xfrm>
                <a:off x="443" y="504"/>
                <a:ext cx="499" cy="42"/>
              </a:xfrm>
              <a:custGeom>
                <a:avLst/>
                <a:gdLst>
                  <a:gd name="T0" fmla="*/ 0 w 499"/>
                  <a:gd name="T1" fmla="*/ 0 h 42"/>
                  <a:gd name="T2" fmla="*/ 498 w 499"/>
                  <a:gd name="T3" fmla="*/ 0 h 42"/>
                  <a:gd name="T4" fmla="*/ 498 w 499"/>
                  <a:gd name="T5" fmla="*/ 41 h 42"/>
                  <a:gd name="T6" fmla="*/ 0 w 499"/>
                  <a:gd name="T7" fmla="*/ 41 h 42"/>
                  <a:gd name="T8" fmla="*/ 0 w 499"/>
                  <a:gd name="T9" fmla="*/ 0 h 42"/>
                  <a:gd name="T10" fmla="*/ 0 w 499"/>
                  <a:gd name="T11" fmla="*/ 0 h 42"/>
                  <a:gd name="T12" fmla="*/ 0 60000 65536"/>
                  <a:gd name="T13" fmla="*/ 0 60000 65536"/>
                  <a:gd name="T14" fmla="*/ 0 60000 65536"/>
                  <a:gd name="T15" fmla="*/ 0 60000 65536"/>
                  <a:gd name="T16" fmla="*/ 0 60000 65536"/>
                  <a:gd name="T17" fmla="*/ 0 60000 65536"/>
                  <a:gd name="T18" fmla="*/ 0 w 499"/>
                  <a:gd name="T19" fmla="*/ 0 h 42"/>
                  <a:gd name="T20" fmla="*/ 499 w 49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99" h="42">
                    <a:moveTo>
                      <a:pt x="0" y="0"/>
                    </a:moveTo>
                    <a:lnTo>
                      <a:pt x="498" y="0"/>
                    </a:lnTo>
                    <a:lnTo>
                      <a:pt x="498" y="41"/>
                    </a:lnTo>
                    <a:lnTo>
                      <a:pt x="0" y="41"/>
                    </a:lnTo>
                    <a:lnTo>
                      <a:pt x="0" y="0"/>
                    </a:lnTo>
                  </a:path>
                </a:pathLst>
              </a:custGeom>
              <a:solidFill>
                <a:srgbClr val="EFEFEF"/>
              </a:solidFill>
              <a:ln w="9525" cap="rnd">
                <a:noFill/>
                <a:round/>
                <a:headEnd/>
                <a:tailEnd/>
              </a:ln>
            </p:spPr>
            <p:txBody>
              <a:bodyPr/>
              <a:lstStyle/>
              <a:p>
                <a:endParaRPr lang="mk-MK"/>
              </a:p>
            </p:txBody>
          </p:sp>
          <p:sp>
            <p:nvSpPr>
              <p:cNvPr id="12412" name="Freeform 188"/>
              <p:cNvSpPr>
                <a:spLocks/>
              </p:cNvSpPr>
              <p:nvPr/>
            </p:nvSpPr>
            <p:spPr bwMode="auto">
              <a:xfrm>
                <a:off x="443" y="504"/>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F5F5F5"/>
              </a:solidFill>
              <a:ln w="9525" cap="rnd">
                <a:noFill/>
                <a:round/>
                <a:headEnd/>
                <a:tailEnd/>
              </a:ln>
            </p:spPr>
            <p:txBody>
              <a:bodyPr/>
              <a:lstStyle/>
              <a:p>
                <a:endParaRPr lang="mk-MK"/>
              </a:p>
            </p:txBody>
          </p:sp>
          <p:sp>
            <p:nvSpPr>
              <p:cNvPr id="12413" name="Freeform 189"/>
              <p:cNvSpPr>
                <a:spLocks/>
              </p:cNvSpPr>
              <p:nvPr/>
            </p:nvSpPr>
            <p:spPr bwMode="auto">
              <a:xfrm>
                <a:off x="443" y="504"/>
                <a:ext cx="499" cy="1"/>
              </a:xfrm>
              <a:custGeom>
                <a:avLst/>
                <a:gdLst>
                  <a:gd name="T0" fmla="*/ 0 w 499"/>
                  <a:gd name="T1" fmla="*/ 0 h 1"/>
                  <a:gd name="T2" fmla="*/ 498 w 499"/>
                  <a:gd name="T3" fmla="*/ 0 h 1"/>
                  <a:gd name="T4" fmla="*/ 498 w 499"/>
                  <a:gd name="T5" fmla="*/ 0 h 1"/>
                  <a:gd name="T6" fmla="*/ 0 w 499"/>
                  <a:gd name="T7" fmla="*/ 0 h 1"/>
                  <a:gd name="T8" fmla="*/ 0 w 499"/>
                  <a:gd name="T9" fmla="*/ 0 h 1"/>
                  <a:gd name="T10" fmla="*/ 0 w 499"/>
                  <a:gd name="T11" fmla="*/ 0 h 1"/>
                  <a:gd name="T12" fmla="*/ 0 60000 65536"/>
                  <a:gd name="T13" fmla="*/ 0 60000 65536"/>
                  <a:gd name="T14" fmla="*/ 0 60000 65536"/>
                  <a:gd name="T15" fmla="*/ 0 60000 65536"/>
                  <a:gd name="T16" fmla="*/ 0 60000 65536"/>
                  <a:gd name="T17" fmla="*/ 0 60000 65536"/>
                  <a:gd name="T18" fmla="*/ 0 w 499"/>
                  <a:gd name="T19" fmla="*/ 0 h 1"/>
                  <a:gd name="T20" fmla="*/ 499 w 499"/>
                  <a:gd name="T21" fmla="*/ 1 h 1"/>
                </a:gdLst>
                <a:ahLst/>
                <a:cxnLst>
                  <a:cxn ang="T12">
                    <a:pos x="T0" y="T1"/>
                  </a:cxn>
                  <a:cxn ang="T13">
                    <a:pos x="T2" y="T3"/>
                  </a:cxn>
                  <a:cxn ang="T14">
                    <a:pos x="T4" y="T5"/>
                  </a:cxn>
                  <a:cxn ang="T15">
                    <a:pos x="T6" y="T7"/>
                  </a:cxn>
                  <a:cxn ang="T16">
                    <a:pos x="T8" y="T9"/>
                  </a:cxn>
                  <a:cxn ang="T17">
                    <a:pos x="T10" y="T11"/>
                  </a:cxn>
                </a:cxnLst>
                <a:rect l="T18" t="T19" r="T20" b="T21"/>
                <a:pathLst>
                  <a:path w="499" h="1">
                    <a:moveTo>
                      <a:pt x="0" y="0"/>
                    </a:moveTo>
                    <a:lnTo>
                      <a:pt x="498" y="0"/>
                    </a:lnTo>
                    <a:lnTo>
                      <a:pt x="0" y="0"/>
                    </a:lnTo>
                  </a:path>
                </a:pathLst>
              </a:custGeom>
              <a:solidFill>
                <a:srgbClr val="FBFBFB"/>
              </a:solidFill>
              <a:ln w="9525" cap="rnd">
                <a:noFill/>
                <a:round/>
                <a:headEnd/>
                <a:tailEnd/>
              </a:ln>
            </p:spPr>
            <p:txBody>
              <a:bodyPr/>
              <a:lstStyle/>
              <a:p>
                <a:endParaRPr lang="mk-MK"/>
              </a:p>
            </p:txBody>
          </p:sp>
          <p:sp>
            <p:nvSpPr>
              <p:cNvPr id="12414" name="Freeform 190"/>
              <p:cNvSpPr>
                <a:spLocks/>
              </p:cNvSpPr>
              <p:nvPr/>
            </p:nvSpPr>
            <p:spPr bwMode="auto">
              <a:xfrm>
                <a:off x="443" y="503"/>
                <a:ext cx="499" cy="42"/>
              </a:xfrm>
              <a:custGeom>
                <a:avLst/>
                <a:gdLst>
                  <a:gd name="T0" fmla="*/ 0 w 499"/>
                  <a:gd name="T1" fmla="*/ 0 h 42"/>
                  <a:gd name="T2" fmla="*/ 498 w 499"/>
                  <a:gd name="T3" fmla="*/ 0 h 42"/>
                  <a:gd name="T4" fmla="*/ 498 w 499"/>
                  <a:gd name="T5" fmla="*/ 41 h 42"/>
                  <a:gd name="T6" fmla="*/ 0 w 499"/>
                  <a:gd name="T7" fmla="*/ 41 h 42"/>
                  <a:gd name="T8" fmla="*/ 0 w 499"/>
                  <a:gd name="T9" fmla="*/ 0 h 42"/>
                  <a:gd name="T10" fmla="*/ 0 w 499"/>
                  <a:gd name="T11" fmla="*/ 0 h 42"/>
                  <a:gd name="T12" fmla="*/ 0 60000 65536"/>
                  <a:gd name="T13" fmla="*/ 0 60000 65536"/>
                  <a:gd name="T14" fmla="*/ 0 60000 65536"/>
                  <a:gd name="T15" fmla="*/ 0 60000 65536"/>
                  <a:gd name="T16" fmla="*/ 0 60000 65536"/>
                  <a:gd name="T17" fmla="*/ 0 60000 65536"/>
                  <a:gd name="T18" fmla="*/ 0 w 499"/>
                  <a:gd name="T19" fmla="*/ 0 h 42"/>
                  <a:gd name="T20" fmla="*/ 499 w 49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99" h="42">
                    <a:moveTo>
                      <a:pt x="0" y="0"/>
                    </a:moveTo>
                    <a:lnTo>
                      <a:pt x="498" y="0"/>
                    </a:lnTo>
                    <a:lnTo>
                      <a:pt x="498" y="41"/>
                    </a:lnTo>
                    <a:lnTo>
                      <a:pt x="0" y="41"/>
                    </a:lnTo>
                    <a:lnTo>
                      <a:pt x="0" y="0"/>
                    </a:lnTo>
                  </a:path>
                </a:pathLst>
              </a:custGeom>
              <a:solidFill>
                <a:srgbClr val="FDFDFD"/>
              </a:solidFill>
              <a:ln w="9525" cap="rnd">
                <a:noFill/>
                <a:round/>
                <a:headEnd/>
                <a:tailEnd/>
              </a:ln>
            </p:spPr>
            <p:txBody>
              <a:bodyPr/>
              <a:lstStyle/>
              <a:p>
                <a:endParaRPr lang="mk-MK"/>
              </a:p>
            </p:txBody>
          </p:sp>
          <p:sp>
            <p:nvSpPr>
              <p:cNvPr id="12415" name="Rectangle 191"/>
              <p:cNvSpPr>
                <a:spLocks noChangeArrowheads="1"/>
              </p:cNvSpPr>
              <p:nvPr/>
            </p:nvSpPr>
            <p:spPr bwMode="auto">
              <a:xfrm>
                <a:off x="447" y="507"/>
                <a:ext cx="490" cy="34"/>
              </a:xfrm>
              <a:prstGeom prst="rect">
                <a:avLst/>
              </a:prstGeom>
              <a:noFill/>
              <a:ln w="12700">
                <a:solidFill>
                  <a:srgbClr val="000000"/>
                </a:solidFill>
                <a:miter lim="800000"/>
                <a:headEnd/>
                <a:tailEnd/>
              </a:ln>
            </p:spPr>
            <p:txBody>
              <a:bodyPr wrap="none" anchor="ctr"/>
              <a:lstStyle/>
              <a:p>
                <a:endParaRPr lang="mk-MK"/>
              </a:p>
            </p:txBody>
          </p:sp>
        </p:grpSp>
        <p:sp>
          <p:nvSpPr>
            <p:cNvPr id="12357" name="Rectangle 192"/>
            <p:cNvSpPr>
              <a:spLocks noChangeArrowheads="1"/>
            </p:cNvSpPr>
            <p:nvPr/>
          </p:nvSpPr>
          <p:spPr bwMode="auto">
            <a:xfrm>
              <a:off x="752" y="190"/>
              <a:ext cx="171" cy="134"/>
            </a:xfrm>
            <a:prstGeom prst="rect">
              <a:avLst/>
            </a:prstGeom>
            <a:solidFill>
              <a:srgbClr val="FFFFFF"/>
            </a:solidFill>
            <a:ln w="12700">
              <a:solidFill>
                <a:srgbClr val="000000"/>
              </a:solidFill>
              <a:miter lim="800000"/>
              <a:headEnd/>
              <a:tailEnd/>
            </a:ln>
          </p:spPr>
          <p:txBody>
            <a:bodyPr wrap="none" anchor="ctr"/>
            <a:lstStyle/>
            <a:p>
              <a:endParaRPr lang="mk-MK"/>
            </a:p>
          </p:txBody>
        </p:sp>
        <p:sp>
          <p:nvSpPr>
            <p:cNvPr id="12358" name="Rectangle 193"/>
            <p:cNvSpPr>
              <a:spLocks noChangeArrowheads="1"/>
            </p:cNvSpPr>
            <p:nvPr/>
          </p:nvSpPr>
          <p:spPr bwMode="auto">
            <a:xfrm>
              <a:off x="768" y="205"/>
              <a:ext cx="27" cy="28"/>
            </a:xfrm>
            <a:prstGeom prst="rect">
              <a:avLst/>
            </a:prstGeom>
            <a:solidFill>
              <a:srgbClr val="FFFFFF"/>
            </a:solidFill>
            <a:ln w="12700">
              <a:solidFill>
                <a:srgbClr val="000000"/>
              </a:solidFill>
              <a:miter lim="800000"/>
              <a:headEnd/>
              <a:tailEnd/>
            </a:ln>
          </p:spPr>
          <p:txBody>
            <a:bodyPr wrap="none" anchor="ctr"/>
            <a:lstStyle/>
            <a:p>
              <a:endParaRPr lang="mk-MK"/>
            </a:p>
          </p:txBody>
        </p:sp>
        <p:sp>
          <p:nvSpPr>
            <p:cNvPr id="12359" name="Rectangle 194"/>
            <p:cNvSpPr>
              <a:spLocks noChangeArrowheads="1"/>
            </p:cNvSpPr>
            <p:nvPr/>
          </p:nvSpPr>
          <p:spPr bwMode="auto">
            <a:xfrm>
              <a:off x="803" y="205"/>
              <a:ext cx="25" cy="28"/>
            </a:xfrm>
            <a:prstGeom prst="rect">
              <a:avLst/>
            </a:prstGeom>
            <a:solidFill>
              <a:srgbClr val="FFFFFF"/>
            </a:solidFill>
            <a:ln w="12700">
              <a:solidFill>
                <a:srgbClr val="000000"/>
              </a:solidFill>
              <a:miter lim="800000"/>
              <a:headEnd/>
              <a:tailEnd/>
            </a:ln>
          </p:spPr>
          <p:txBody>
            <a:bodyPr wrap="none" anchor="ctr"/>
            <a:lstStyle/>
            <a:p>
              <a:endParaRPr lang="mk-MK"/>
            </a:p>
          </p:txBody>
        </p:sp>
        <p:sp>
          <p:nvSpPr>
            <p:cNvPr id="12360" name="Rectangle 195"/>
            <p:cNvSpPr>
              <a:spLocks noChangeArrowheads="1"/>
            </p:cNvSpPr>
            <p:nvPr/>
          </p:nvSpPr>
          <p:spPr bwMode="auto">
            <a:xfrm>
              <a:off x="836" y="205"/>
              <a:ext cx="26" cy="28"/>
            </a:xfrm>
            <a:prstGeom prst="rect">
              <a:avLst/>
            </a:prstGeom>
            <a:solidFill>
              <a:srgbClr val="FFFFFF"/>
            </a:solidFill>
            <a:ln w="12700">
              <a:solidFill>
                <a:srgbClr val="000000"/>
              </a:solidFill>
              <a:miter lim="800000"/>
              <a:headEnd/>
              <a:tailEnd/>
            </a:ln>
          </p:spPr>
          <p:txBody>
            <a:bodyPr wrap="none" anchor="ctr"/>
            <a:lstStyle/>
            <a:p>
              <a:endParaRPr lang="mk-MK"/>
            </a:p>
          </p:txBody>
        </p:sp>
        <p:sp>
          <p:nvSpPr>
            <p:cNvPr id="12361" name="Rectangle 196"/>
            <p:cNvSpPr>
              <a:spLocks noChangeArrowheads="1"/>
            </p:cNvSpPr>
            <p:nvPr/>
          </p:nvSpPr>
          <p:spPr bwMode="auto">
            <a:xfrm>
              <a:off x="768" y="243"/>
              <a:ext cx="27" cy="25"/>
            </a:xfrm>
            <a:prstGeom prst="rect">
              <a:avLst/>
            </a:prstGeom>
            <a:solidFill>
              <a:srgbClr val="FFFFFF"/>
            </a:solidFill>
            <a:ln w="12700">
              <a:solidFill>
                <a:srgbClr val="000000"/>
              </a:solidFill>
              <a:miter lim="800000"/>
              <a:headEnd/>
              <a:tailEnd/>
            </a:ln>
          </p:spPr>
          <p:txBody>
            <a:bodyPr wrap="none" anchor="ctr"/>
            <a:lstStyle/>
            <a:p>
              <a:endParaRPr lang="mk-MK"/>
            </a:p>
          </p:txBody>
        </p:sp>
        <p:sp>
          <p:nvSpPr>
            <p:cNvPr id="12362" name="Rectangle 197"/>
            <p:cNvSpPr>
              <a:spLocks noChangeArrowheads="1"/>
            </p:cNvSpPr>
            <p:nvPr/>
          </p:nvSpPr>
          <p:spPr bwMode="auto">
            <a:xfrm>
              <a:off x="803" y="243"/>
              <a:ext cx="25" cy="25"/>
            </a:xfrm>
            <a:prstGeom prst="rect">
              <a:avLst/>
            </a:prstGeom>
            <a:solidFill>
              <a:srgbClr val="FFFFFF"/>
            </a:solidFill>
            <a:ln w="12700">
              <a:solidFill>
                <a:srgbClr val="000000"/>
              </a:solidFill>
              <a:miter lim="800000"/>
              <a:headEnd/>
              <a:tailEnd/>
            </a:ln>
          </p:spPr>
          <p:txBody>
            <a:bodyPr wrap="none" anchor="ctr"/>
            <a:lstStyle/>
            <a:p>
              <a:endParaRPr lang="mk-MK"/>
            </a:p>
          </p:txBody>
        </p:sp>
        <p:sp>
          <p:nvSpPr>
            <p:cNvPr id="12363" name="Rectangle 198"/>
            <p:cNvSpPr>
              <a:spLocks noChangeArrowheads="1"/>
            </p:cNvSpPr>
            <p:nvPr/>
          </p:nvSpPr>
          <p:spPr bwMode="auto">
            <a:xfrm>
              <a:off x="836" y="243"/>
              <a:ext cx="26" cy="25"/>
            </a:xfrm>
            <a:prstGeom prst="rect">
              <a:avLst/>
            </a:prstGeom>
            <a:solidFill>
              <a:srgbClr val="FFFFFF"/>
            </a:solidFill>
            <a:ln w="12700">
              <a:solidFill>
                <a:srgbClr val="000000"/>
              </a:solidFill>
              <a:miter lim="800000"/>
              <a:headEnd/>
              <a:tailEnd/>
            </a:ln>
          </p:spPr>
          <p:txBody>
            <a:bodyPr wrap="none" anchor="ctr"/>
            <a:lstStyle/>
            <a:p>
              <a:endParaRPr lang="mk-MK"/>
            </a:p>
          </p:txBody>
        </p:sp>
        <p:sp>
          <p:nvSpPr>
            <p:cNvPr id="12364" name="Rectangle 199"/>
            <p:cNvSpPr>
              <a:spLocks noChangeArrowheads="1"/>
            </p:cNvSpPr>
            <p:nvPr/>
          </p:nvSpPr>
          <p:spPr bwMode="auto">
            <a:xfrm>
              <a:off x="768" y="281"/>
              <a:ext cx="27" cy="25"/>
            </a:xfrm>
            <a:prstGeom prst="rect">
              <a:avLst/>
            </a:prstGeom>
            <a:solidFill>
              <a:srgbClr val="FFFFFF"/>
            </a:solidFill>
            <a:ln w="12700">
              <a:solidFill>
                <a:srgbClr val="000000"/>
              </a:solidFill>
              <a:miter lim="800000"/>
              <a:headEnd/>
              <a:tailEnd/>
            </a:ln>
          </p:spPr>
          <p:txBody>
            <a:bodyPr wrap="none" anchor="ctr"/>
            <a:lstStyle/>
            <a:p>
              <a:endParaRPr lang="mk-MK"/>
            </a:p>
          </p:txBody>
        </p:sp>
        <p:sp>
          <p:nvSpPr>
            <p:cNvPr id="12365" name="Rectangle 200"/>
            <p:cNvSpPr>
              <a:spLocks noChangeArrowheads="1"/>
            </p:cNvSpPr>
            <p:nvPr/>
          </p:nvSpPr>
          <p:spPr bwMode="auto">
            <a:xfrm>
              <a:off x="803" y="281"/>
              <a:ext cx="25" cy="25"/>
            </a:xfrm>
            <a:prstGeom prst="rect">
              <a:avLst/>
            </a:prstGeom>
            <a:solidFill>
              <a:srgbClr val="FFFFFF"/>
            </a:solidFill>
            <a:ln w="12700">
              <a:solidFill>
                <a:srgbClr val="000000"/>
              </a:solidFill>
              <a:miter lim="800000"/>
              <a:headEnd/>
              <a:tailEnd/>
            </a:ln>
          </p:spPr>
          <p:txBody>
            <a:bodyPr wrap="none" anchor="ctr"/>
            <a:lstStyle/>
            <a:p>
              <a:endParaRPr lang="mk-MK"/>
            </a:p>
          </p:txBody>
        </p:sp>
        <p:sp>
          <p:nvSpPr>
            <p:cNvPr id="12366" name="Rectangle 201"/>
            <p:cNvSpPr>
              <a:spLocks noChangeArrowheads="1"/>
            </p:cNvSpPr>
            <p:nvPr/>
          </p:nvSpPr>
          <p:spPr bwMode="auto">
            <a:xfrm>
              <a:off x="836" y="281"/>
              <a:ext cx="26" cy="25"/>
            </a:xfrm>
            <a:prstGeom prst="rect">
              <a:avLst/>
            </a:prstGeom>
            <a:solidFill>
              <a:srgbClr val="FFFFFF"/>
            </a:solidFill>
            <a:ln w="12700">
              <a:solidFill>
                <a:srgbClr val="000000"/>
              </a:solidFill>
              <a:miter lim="800000"/>
              <a:headEnd/>
              <a:tailEnd/>
            </a:ln>
          </p:spPr>
          <p:txBody>
            <a:bodyPr wrap="none" anchor="ctr"/>
            <a:lstStyle/>
            <a:p>
              <a:endParaRPr lang="mk-MK"/>
            </a:p>
          </p:txBody>
        </p:sp>
        <p:sp>
          <p:nvSpPr>
            <p:cNvPr id="12367" name="Rectangle 202"/>
            <p:cNvSpPr>
              <a:spLocks noChangeArrowheads="1"/>
            </p:cNvSpPr>
            <p:nvPr/>
          </p:nvSpPr>
          <p:spPr bwMode="auto">
            <a:xfrm>
              <a:off x="871" y="205"/>
              <a:ext cx="35" cy="28"/>
            </a:xfrm>
            <a:prstGeom prst="rect">
              <a:avLst/>
            </a:prstGeom>
            <a:solidFill>
              <a:srgbClr val="919191"/>
            </a:solidFill>
            <a:ln w="12700">
              <a:solidFill>
                <a:srgbClr val="000000"/>
              </a:solidFill>
              <a:miter lim="800000"/>
              <a:headEnd/>
              <a:tailEnd/>
            </a:ln>
          </p:spPr>
          <p:txBody>
            <a:bodyPr wrap="none" anchor="ctr"/>
            <a:lstStyle/>
            <a:p>
              <a:endParaRPr lang="mk-MK"/>
            </a:p>
          </p:txBody>
        </p:sp>
        <p:sp>
          <p:nvSpPr>
            <p:cNvPr id="12368" name="Rectangle 203"/>
            <p:cNvSpPr>
              <a:spLocks noChangeArrowheads="1"/>
            </p:cNvSpPr>
            <p:nvPr/>
          </p:nvSpPr>
          <p:spPr bwMode="auto">
            <a:xfrm>
              <a:off x="871" y="241"/>
              <a:ext cx="35" cy="27"/>
            </a:xfrm>
            <a:prstGeom prst="rect">
              <a:avLst/>
            </a:prstGeom>
            <a:solidFill>
              <a:srgbClr val="919191"/>
            </a:solidFill>
            <a:ln w="12700">
              <a:solidFill>
                <a:srgbClr val="000000"/>
              </a:solidFill>
              <a:miter lim="800000"/>
              <a:headEnd/>
              <a:tailEnd/>
            </a:ln>
          </p:spPr>
          <p:txBody>
            <a:bodyPr wrap="none" anchor="ctr"/>
            <a:lstStyle/>
            <a:p>
              <a:endParaRPr lang="mk-MK"/>
            </a:p>
          </p:txBody>
        </p:sp>
        <p:sp>
          <p:nvSpPr>
            <p:cNvPr id="12369" name="Rectangle 204"/>
            <p:cNvSpPr>
              <a:spLocks noChangeArrowheads="1"/>
            </p:cNvSpPr>
            <p:nvPr/>
          </p:nvSpPr>
          <p:spPr bwMode="auto">
            <a:xfrm>
              <a:off x="871" y="281"/>
              <a:ext cx="35" cy="25"/>
            </a:xfrm>
            <a:prstGeom prst="rect">
              <a:avLst/>
            </a:prstGeom>
            <a:solidFill>
              <a:srgbClr val="919191"/>
            </a:solidFill>
            <a:ln w="12700">
              <a:solidFill>
                <a:srgbClr val="000000"/>
              </a:solidFill>
              <a:miter lim="800000"/>
              <a:headEnd/>
              <a:tailEnd/>
            </a:ln>
          </p:spPr>
          <p:txBody>
            <a:bodyPr wrap="none" anchor="ctr"/>
            <a:lstStyle/>
            <a:p>
              <a:endParaRPr lang="mk-MK"/>
            </a:p>
          </p:txBody>
        </p:sp>
        <p:sp>
          <p:nvSpPr>
            <p:cNvPr id="12370" name="Line 205"/>
            <p:cNvSpPr>
              <a:spLocks noChangeShapeType="1"/>
            </p:cNvSpPr>
            <p:nvPr/>
          </p:nvSpPr>
          <p:spPr bwMode="auto">
            <a:xfrm>
              <a:off x="757" y="617"/>
              <a:ext cx="160" cy="0"/>
            </a:xfrm>
            <a:prstGeom prst="line">
              <a:avLst/>
            </a:prstGeom>
            <a:noFill/>
            <a:ln w="12700">
              <a:solidFill>
                <a:srgbClr val="000000"/>
              </a:solidFill>
              <a:round/>
              <a:headEnd type="none" w="sm" len="sm"/>
              <a:tailEnd type="none" w="sm" len="sm"/>
            </a:ln>
          </p:spPr>
          <p:txBody>
            <a:bodyPr wrap="none" anchor="ctr"/>
            <a:lstStyle/>
            <a:p>
              <a:endParaRPr lang="mk-MK"/>
            </a:p>
          </p:txBody>
        </p:sp>
      </p:grpSp>
      <p:sp>
        <p:nvSpPr>
          <p:cNvPr id="12299" name="Rectangle 206"/>
          <p:cNvSpPr>
            <a:spLocks noChangeArrowheads="1"/>
          </p:cNvSpPr>
          <p:nvPr/>
        </p:nvSpPr>
        <p:spPr bwMode="auto">
          <a:xfrm>
            <a:off x="3714750" y="6000750"/>
            <a:ext cx="871538" cy="517525"/>
          </a:xfrm>
          <a:prstGeom prst="rect">
            <a:avLst/>
          </a:prstGeom>
          <a:noFill/>
          <a:ln w="9525">
            <a:noFill/>
            <a:miter lim="800000"/>
            <a:headEnd/>
            <a:tailEnd/>
          </a:ln>
        </p:spPr>
        <p:txBody>
          <a:bodyPr lIns="92075" tIns="46038" rIns="92075" bIns="46038">
            <a:spAutoFit/>
          </a:bodyPr>
          <a:lstStyle/>
          <a:p>
            <a:pPr algn="ctr" defTabSz="762000" eaLnBrk="0" hangingPunct="0">
              <a:spcBef>
                <a:spcPct val="50000"/>
              </a:spcBef>
            </a:pPr>
            <a:r>
              <a:rPr lang="en-GB" sz="1400"/>
              <a:t>ATM </a:t>
            </a:r>
            <a:r>
              <a:rPr lang="en-US" sz="1400"/>
              <a:t>network</a:t>
            </a:r>
            <a:endParaRPr lang="en-GB" sz="1400"/>
          </a:p>
        </p:txBody>
      </p:sp>
      <p:grpSp>
        <p:nvGrpSpPr>
          <p:cNvPr id="12300" name="Group 207"/>
          <p:cNvGrpSpPr>
            <a:grpSpLocks/>
          </p:cNvGrpSpPr>
          <p:nvPr/>
        </p:nvGrpSpPr>
        <p:grpSpPr bwMode="auto">
          <a:xfrm>
            <a:off x="4643438" y="5357813"/>
            <a:ext cx="533400" cy="538162"/>
            <a:chOff x="1304" y="149"/>
            <a:chExt cx="336" cy="432"/>
          </a:xfrm>
        </p:grpSpPr>
        <p:sp>
          <p:nvSpPr>
            <p:cNvPr id="12327" name="Freeform 208"/>
            <p:cNvSpPr>
              <a:spLocks/>
            </p:cNvSpPr>
            <p:nvPr/>
          </p:nvSpPr>
          <p:spPr bwMode="gray">
            <a:xfrm>
              <a:off x="1304" y="536"/>
              <a:ext cx="334" cy="45"/>
            </a:xfrm>
            <a:custGeom>
              <a:avLst/>
              <a:gdLst>
                <a:gd name="T0" fmla="*/ 35 w 334"/>
                <a:gd name="T1" fmla="*/ 0 h 45"/>
                <a:gd name="T2" fmla="*/ 333 w 334"/>
                <a:gd name="T3" fmla="*/ 0 h 45"/>
                <a:gd name="T4" fmla="*/ 296 w 334"/>
                <a:gd name="T5" fmla="*/ 44 h 45"/>
                <a:gd name="T6" fmla="*/ 0 w 334"/>
                <a:gd name="T7" fmla="*/ 44 h 45"/>
                <a:gd name="T8" fmla="*/ 35 w 334"/>
                <a:gd name="T9" fmla="*/ 0 h 45"/>
                <a:gd name="T10" fmla="*/ 0 60000 65536"/>
                <a:gd name="T11" fmla="*/ 0 60000 65536"/>
                <a:gd name="T12" fmla="*/ 0 60000 65536"/>
                <a:gd name="T13" fmla="*/ 0 60000 65536"/>
                <a:gd name="T14" fmla="*/ 0 60000 65536"/>
                <a:gd name="T15" fmla="*/ 0 w 334"/>
                <a:gd name="T16" fmla="*/ 0 h 45"/>
                <a:gd name="T17" fmla="*/ 334 w 334"/>
                <a:gd name="T18" fmla="*/ 45 h 45"/>
              </a:gdLst>
              <a:ahLst/>
              <a:cxnLst>
                <a:cxn ang="T10">
                  <a:pos x="T0" y="T1"/>
                </a:cxn>
                <a:cxn ang="T11">
                  <a:pos x="T2" y="T3"/>
                </a:cxn>
                <a:cxn ang="T12">
                  <a:pos x="T4" y="T5"/>
                </a:cxn>
                <a:cxn ang="T13">
                  <a:pos x="T6" y="T7"/>
                </a:cxn>
                <a:cxn ang="T14">
                  <a:pos x="T8" y="T9"/>
                </a:cxn>
              </a:cxnLst>
              <a:rect l="T15" t="T16" r="T17" b="T18"/>
              <a:pathLst>
                <a:path w="334" h="45">
                  <a:moveTo>
                    <a:pt x="35" y="0"/>
                  </a:moveTo>
                  <a:lnTo>
                    <a:pt x="333" y="0"/>
                  </a:lnTo>
                  <a:lnTo>
                    <a:pt x="296" y="44"/>
                  </a:lnTo>
                  <a:lnTo>
                    <a:pt x="0" y="44"/>
                  </a:lnTo>
                  <a:lnTo>
                    <a:pt x="35" y="0"/>
                  </a:lnTo>
                </a:path>
              </a:pathLst>
            </a:custGeom>
            <a:gradFill rotWithShape="0">
              <a:gsLst>
                <a:gs pos="0">
                  <a:srgbClr val="94733F"/>
                </a:gs>
                <a:gs pos="100000">
                  <a:srgbClr val="F6BF69"/>
                </a:gs>
              </a:gsLst>
              <a:lin ang="5400000" scaled="1"/>
            </a:gradFill>
            <a:ln w="12700" cap="rnd">
              <a:solidFill>
                <a:srgbClr val="000000"/>
              </a:solidFill>
              <a:round/>
              <a:headEnd type="none" w="sm" len="sm"/>
              <a:tailEnd type="none" w="sm" len="sm"/>
            </a:ln>
          </p:spPr>
          <p:txBody>
            <a:bodyPr/>
            <a:lstStyle/>
            <a:p>
              <a:endParaRPr lang="mk-MK"/>
            </a:p>
          </p:txBody>
        </p:sp>
        <p:sp>
          <p:nvSpPr>
            <p:cNvPr id="12328" name="Freeform 209"/>
            <p:cNvSpPr>
              <a:spLocks/>
            </p:cNvSpPr>
            <p:nvPr/>
          </p:nvSpPr>
          <p:spPr bwMode="gray">
            <a:xfrm>
              <a:off x="1304" y="156"/>
              <a:ext cx="36" cy="425"/>
            </a:xfrm>
            <a:custGeom>
              <a:avLst/>
              <a:gdLst>
                <a:gd name="T0" fmla="*/ 35 w 36"/>
                <a:gd name="T1" fmla="*/ 0 h 425"/>
                <a:gd name="T2" fmla="*/ 0 w 36"/>
                <a:gd name="T3" fmla="*/ 45 h 425"/>
                <a:gd name="T4" fmla="*/ 0 w 36"/>
                <a:gd name="T5" fmla="*/ 424 h 425"/>
                <a:gd name="T6" fmla="*/ 35 w 36"/>
                <a:gd name="T7" fmla="*/ 380 h 425"/>
                <a:gd name="T8" fmla="*/ 35 w 36"/>
                <a:gd name="T9" fmla="*/ 0 h 425"/>
                <a:gd name="T10" fmla="*/ 0 60000 65536"/>
                <a:gd name="T11" fmla="*/ 0 60000 65536"/>
                <a:gd name="T12" fmla="*/ 0 60000 65536"/>
                <a:gd name="T13" fmla="*/ 0 60000 65536"/>
                <a:gd name="T14" fmla="*/ 0 60000 65536"/>
                <a:gd name="T15" fmla="*/ 0 w 36"/>
                <a:gd name="T16" fmla="*/ 0 h 425"/>
                <a:gd name="T17" fmla="*/ 36 w 36"/>
                <a:gd name="T18" fmla="*/ 425 h 425"/>
              </a:gdLst>
              <a:ahLst/>
              <a:cxnLst>
                <a:cxn ang="T10">
                  <a:pos x="T0" y="T1"/>
                </a:cxn>
                <a:cxn ang="T11">
                  <a:pos x="T2" y="T3"/>
                </a:cxn>
                <a:cxn ang="T12">
                  <a:pos x="T4" y="T5"/>
                </a:cxn>
                <a:cxn ang="T13">
                  <a:pos x="T6" y="T7"/>
                </a:cxn>
                <a:cxn ang="T14">
                  <a:pos x="T8" y="T9"/>
                </a:cxn>
              </a:cxnLst>
              <a:rect l="T15" t="T16" r="T17" b="T18"/>
              <a:pathLst>
                <a:path w="36" h="425">
                  <a:moveTo>
                    <a:pt x="35" y="0"/>
                  </a:moveTo>
                  <a:lnTo>
                    <a:pt x="0" y="45"/>
                  </a:lnTo>
                  <a:lnTo>
                    <a:pt x="0" y="424"/>
                  </a:lnTo>
                  <a:lnTo>
                    <a:pt x="35" y="380"/>
                  </a:lnTo>
                  <a:lnTo>
                    <a:pt x="35" y="0"/>
                  </a:lnTo>
                </a:path>
              </a:pathLst>
            </a:custGeom>
            <a:gradFill rotWithShape="0">
              <a:gsLst>
                <a:gs pos="0">
                  <a:srgbClr val="AC8549"/>
                </a:gs>
                <a:gs pos="100000">
                  <a:srgbClr val="F6BF69"/>
                </a:gs>
              </a:gsLst>
              <a:lin ang="5400000" scaled="1"/>
            </a:gradFill>
            <a:ln w="12700" cap="rnd">
              <a:solidFill>
                <a:srgbClr val="000000"/>
              </a:solidFill>
              <a:round/>
              <a:headEnd type="none" w="sm" len="sm"/>
              <a:tailEnd type="none" w="sm" len="sm"/>
            </a:ln>
          </p:spPr>
          <p:txBody>
            <a:bodyPr/>
            <a:lstStyle/>
            <a:p>
              <a:endParaRPr lang="mk-MK"/>
            </a:p>
          </p:txBody>
        </p:sp>
        <p:sp>
          <p:nvSpPr>
            <p:cNvPr id="12329" name="Freeform 210"/>
            <p:cNvSpPr>
              <a:spLocks/>
            </p:cNvSpPr>
            <p:nvPr/>
          </p:nvSpPr>
          <p:spPr bwMode="gray">
            <a:xfrm>
              <a:off x="1325" y="149"/>
              <a:ext cx="315" cy="401"/>
            </a:xfrm>
            <a:custGeom>
              <a:avLst/>
              <a:gdLst>
                <a:gd name="T0" fmla="*/ 69 w 315"/>
                <a:gd name="T1" fmla="*/ 379 h 401"/>
                <a:gd name="T2" fmla="*/ 314 w 315"/>
                <a:gd name="T3" fmla="*/ 379 h 401"/>
                <a:gd name="T4" fmla="*/ 314 w 315"/>
                <a:gd name="T5" fmla="*/ 0 h 401"/>
                <a:gd name="T6" fmla="*/ 15 w 315"/>
                <a:gd name="T7" fmla="*/ 0 h 401"/>
                <a:gd name="T8" fmla="*/ 15 w 315"/>
                <a:gd name="T9" fmla="*/ 83 h 401"/>
                <a:gd name="T10" fmla="*/ 0 w 315"/>
                <a:gd name="T11" fmla="*/ 97 h 401"/>
                <a:gd name="T12" fmla="*/ 0 w 315"/>
                <a:gd name="T13" fmla="*/ 400 h 401"/>
                <a:gd name="T14" fmla="*/ 69 w 315"/>
                <a:gd name="T15" fmla="*/ 379 h 401"/>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401"/>
                <a:gd name="T26" fmla="*/ 315 w 315"/>
                <a:gd name="T27" fmla="*/ 401 h 4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401">
                  <a:moveTo>
                    <a:pt x="69" y="379"/>
                  </a:moveTo>
                  <a:lnTo>
                    <a:pt x="314" y="379"/>
                  </a:lnTo>
                  <a:lnTo>
                    <a:pt x="314" y="0"/>
                  </a:lnTo>
                  <a:lnTo>
                    <a:pt x="15" y="0"/>
                  </a:lnTo>
                  <a:lnTo>
                    <a:pt x="15" y="83"/>
                  </a:lnTo>
                  <a:lnTo>
                    <a:pt x="0" y="97"/>
                  </a:lnTo>
                  <a:lnTo>
                    <a:pt x="0" y="400"/>
                  </a:lnTo>
                  <a:lnTo>
                    <a:pt x="69" y="379"/>
                  </a:lnTo>
                </a:path>
              </a:pathLst>
            </a:custGeom>
            <a:gradFill rotWithShape="0">
              <a:gsLst>
                <a:gs pos="0">
                  <a:srgbClr val="94733F"/>
                </a:gs>
                <a:gs pos="100000">
                  <a:srgbClr val="F6BF69"/>
                </a:gs>
              </a:gsLst>
              <a:lin ang="5400000" scaled="1"/>
            </a:gradFill>
            <a:ln w="12700" cap="rnd">
              <a:solidFill>
                <a:srgbClr val="000000"/>
              </a:solidFill>
              <a:round/>
              <a:headEnd type="none" w="sm" len="sm"/>
              <a:tailEnd type="none" w="sm" len="sm"/>
            </a:ln>
          </p:spPr>
          <p:txBody>
            <a:bodyPr/>
            <a:lstStyle/>
            <a:p>
              <a:endParaRPr lang="mk-MK"/>
            </a:p>
          </p:txBody>
        </p:sp>
        <p:sp>
          <p:nvSpPr>
            <p:cNvPr id="12330" name="Freeform 211"/>
            <p:cNvSpPr>
              <a:spLocks/>
            </p:cNvSpPr>
            <p:nvPr/>
          </p:nvSpPr>
          <p:spPr bwMode="gray">
            <a:xfrm>
              <a:off x="1364" y="184"/>
              <a:ext cx="221" cy="47"/>
            </a:xfrm>
            <a:custGeom>
              <a:avLst/>
              <a:gdLst>
                <a:gd name="T0" fmla="*/ 0 w 221"/>
                <a:gd name="T1" fmla="*/ 0 h 47"/>
                <a:gd name="T2" fmla="*/ 220 w 221"/>
                <a:gd name="T3" fmla="*/ 0 h 47"/>
                <a:gd name="T4" fmla="*/ 220 w 221"/>
                <a:gd name="T5" fmla="*/ 46 h 47"/>
                <a:gd name="T6" fmla="*/ 0 w 221"/>
                <a:gd name="T7" fmla="*/ 46 h 47"/>
                <a:gd name="T8" fmla="*/ 0 w 221"/>
                <a:gd name="T9" fmla="*/ 0 h 47"/>
                <a:gd name="T10" fmla="*/ 0 60000 65536"/>
                <a:gd name="T11" fmla="*/ 0 60000 65536"/>
                <a:gd name="T12" fmla="*/ 0 60000 65536"/>
                <a:gd name="T13" fmla="*/ 0 60000 65536"/>
                <a:gd name="T14" fmla="*/ 0 60000 65536"/>
                <a:gd name="T15" fmla="*/ 0 w 221"/>
                <a:gd name="T16" fmla="*/ 0 h 47"/>
                <a:gd name="T17" fmla="*/ 221 w 221"/>
                <a:gd name="T18" fmla="*/ 47 h 47"/>
              </a:gdLst>
              <a:ahLst/>
              <a:cxnLst>
                <a:cxn ang="T10">
                  <a:pos x="T0" y="T1"/>
                </a:cxn>
                <a:cxn ang="T11">
                  <a:pos x="T2" y="T3"/>
                </a:cxn>
                <a:cxn ang="T12">
                  <a:pos x="T4" y="T5"/>
                </a:cxn>
                <a:cxn ang="T13">
                  <a:pos x="T6" y="T7"/>
                </a:cxn>
                <a:cxn ang="T14">
                  <a:pos x="T8" y="T9"/>
                </a:cxn>
              </a:cxnLst>
              <a:rect l="T15" t="T16" r="T17" b="T18"/>
              <a:pathLst>
                <a:path w="221" h="47">
                  <a:moveTo>
                    <a:pt x="0" y="0"/>
                  </a:moveTo>
                  <a:lnTo>
                    <a:pt x="220" y="0"/>
                  </a:lnTo>
                  <a:lnTo>
                    <a:pt x="220" y="46"/>
                  </a:lnTo>
                  <a:lnTo>
                    <a:pt x="0" y="46"/>
                  </a:lnTo>
                  <a:lnTo>
                    <a:pt x="0" y="0"/>
                  </a:lnTo>
                </a:path>
              </a:pathLst>
            </a:custGeom>
            <a:solidFill>
              <a:srgbClr val="000000"/>
            </a:solidFill>
            <a:ln w="12700" cap="rnd">
              <a:solidFill>
                <a:srgbClr val="000000"/>
              </a:solidFill>
              <a:round/>
              <a:headEnd type="none" w="sm" len="sm"/>
              <a:tailEnd type="none" w="sm" len="sm"/>
            </a:ln>
          </p:spPr>
          <p:txBody>
            <a:bodyPr/>
            <a:lstStyle/>
            <a:p>
              <a:endParaRPr lang="mk-MK"/>
            </a:p>
          </p:txBody>
        </p:sp>
        <p:sp>
          <p:nvSpPr>
            <p:cNvPr id="12331" name="Freeform 212"/>
            <p:cNvSpPr>
              <a:spLocks/>
            </p:cNvSpPr>
            <p:nvPr/>
          </p:nvSpPr>
          <p:spPr bwMode="gray">
            <a:xfrm>
              <a:off x="1367" y="260"/>
              <a:ext cx="199" cy="247"/>
            </a:xfrm>
            <a:custGeom>
              <a:avLst/>
              <a:gdLst>
                <a:gd name="T0" fmla="*/ 0 w 199"/>
                <a:gd name="T1" fmla="*/ 0 h 247"/>
                <a:gd name="T2" fmla="*/ 156 w 199"/>
                <a:gd name="T3" fmla="*/ 0 h 247"/>
                <a:gd name="T4" fmla="*/ 198 w 199"/>
                <a:gd name="T5" fmla="*/ 41 h 247"/>
                <a:gd name="T6" fmla="*/ 198 w 199"/>
                <a:gd name="T7" fmla="*/ 246 h 247"/>
                <a:gd name="T8" fmla="*/ 0 w 199"/>
                <a:gd name="T9" fmla="*/ 246 h 247"/>
                <a:gd name="T10" fmla="*/ 0 w 199"/>
                <a:gd name="T11" fmla="*/ 0 h 247"/>
                <a:gd name="T12" fmla="*/ 0 60000 65536"/>
                <a:gd name="T13" fmla="*/ 0 60000 65536"/>
                <a:gd name="T14" fmla="*/ 0 60000 65536"/>
                <a:gd name="T15" fmla="*/ 0 60000 65536"/>
                <a:gd name="T16" fmla="*/ 0 60000 65536"/>
                <a:gd name="T17" fmla="*/ 0 60000 65536"/>
                <a:gd name="T18" fmla="*/ 0 w 199"/>
                <a:gd name="T19" fmla="*/ 0 h 247"/>
                <a:gd name="T20" fmla="*/ 199 w 199"/>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199" h="247">
                  <a:moveTo>
                    <a:pt x="0" y="0"/>
                  </a:moveTo>
                  <a:lnTo>
                    <a:pt x="156" y="0"/>
                  </a:lnTo>
                  <a:lnTo>
                    <a:pt x="198" y="41"/>
                  </a:lnTo>
                  <a:lnTo>
                    <a:pt x="198" y="246"/>
                  </a:lnTo>
                  <a:lnTo>
                    <a:pt x="0" y="246"/>
                  </a:lnTo>
                  <a:lnTo>
                    <a:pt x="0" y="0"/>
                  </a:lnTo>
                </a:path>
              </a:pathLst>
            </a:custGeom>
            <a:noFill/>
            <a:ln w="12700" cap="rnd">
              <a:solidFill>
                <a:srgbClr val="000000"/>
              </a:solidFill>
              <a:round/>
              <a:headEnd type="none" w="sm" len="sm"/>
              <a:tailEnd type="none" w="sm" len="sm"/>
            </a:ln>
          </p:spPr>
          <p:txBody>
            <a:bodyPr/>
            <a:lstStyle/>
            <a:p>
              <a:endParaRPr lang="mk-MK"/>
            </a:p>
          </p:txBody>
        </p:sp>
        <p:sp>
          <p:nvSpPr>
            <p:cNvPr id="12332" name="Freeform 213"/>
            <p:cNvSpPr>
              <a:spLocks/>
            </p:cNvSpPr>
            <p:nvPr/>
          </p:nvSpPr>
          <p:spPr bwMode="gray">
            <a:xfrm>
              <a:off x="1575" y="156"/>
              <a:ext cx="35" cy="414"/>
            </a:xfrm>
            <a:custGeom>
              <a:avLst/>
              <a:gdLst>
                <a:gd name="T0" fmla="*/ 34 w 35"/>
                <a:gd name="T1" fmla="*/ 0 h 414"/>
                <a:gd name="T2" fmla="*/ 34 w 35"/>
                <a:gd name="T3" fmla="*/ 379 h 414"/>
                <a:gd name="T4" fmla="*/ 11 w 35"/>
                <a:gd name="T5" fmla="*/ 413 h 414"/>
                <a:gd name="T6" fmla="*/ 0 w 35"/>
                <a:gd name="T7" fmla="*/ 413 h 414"/>
                <a:gd name="T8" fmla="*/ 19 w 35"/>
                <a:gd name="T9" fmla="*/ 379 h 414"/>
                <a:gd name="T10" fmla="*/ 19 w 35"/>
                <a:gd name="T11" fmla="*/ 0 h 414"/>
                <a:gd name="T12" fmla="*/ 34 w 35"/>
                <a:gd name="T13" fmla="*/ 0 h 414"/>
                <a:gd name="T14" fmla="*/ 0 60000 65536"/>
                <a:gd name="T15" fmla="*/ 0 60000 65536"/>
                <a:gd name="T16" fmla="*/ 0 60000 65536"/>
                <a:gd name="T17" fmla="*/ 0 60000 65536"/>
                <a:gd name="T18" fmla="*/ 0 60000 65536"/>
                <a:gd name="T19" fmla="*/ 0 60000 65536"/>
                <a:gd name="T20" fmla="*/ 0 60000 65536"/>
                <a:gd name="T21" fmla="*/ 0 w 35"/>
                <a:gd name="T22" fmla="*/ 0 h 414"/>
                <a:gd name="T23" fmla="*/ 35 w 35"/>
                <a:gd name="T24" fmla="*/ 414 h 4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14">
                  <a:moveTo>
                    <a:pt x="34" y="0"/>
                  </a:moveTo>
                  <a:lnTo>
                    <a:pt x="34" y="379"/>
                  </a:lnTo>
                  <a:lnTo>
                    <a:pt x="11" y="413"/>
                  </a:lnTo>
                  <a:lnTo>
                    <a:pt x="0" y="413"/>
                  </a:lnTo>
                  <a:lnTo>
                    <a:pt x="19" y="379"/>
                  </a:lnTo>
                  <a:lnTo>
                    <a:pt x="19" y="0"/>
                  </a:lnTo>
                  <a:lnTo>
                    <a:pt x="34" y="0"/>
                  </a:lnTo>
                </a:path>
              </a:pathLst>
            </a:custGeom>
            <a:solidFill>
              <a:srgbClr val="000000"/>
            </a:solidFill>
            <a:ln w="12700" cap="rnd">
              <a:solidFill>
                <a:srgbClr val="000000"/>
              </a:solidFill>
              <a:round/>
              <a:headEnd type="none" w="sm" len="sm"/>
              <a:tailEnd type="none" w="sm" len="sm"/>
            </a:ln>
          </p:spPr>
          <p:txBody>
            <a:bodyPr/>
            <a:lstStyle/>
            <a:p>
              <a:endParaRPr lang="mk-MK"/>
            </a:p>
          </p:txBody>
        </p:sp>
        <p:sp>
          <p:nvSpPr>
            <p:cNvPr id="12333" name="Freeform 214"/>
            <p:cNvSpPr>
              <a:spLocks/>
            </p:cNvSpPr>
            <p:nvPr/>
          </p:nvSpPr>
          <p:spPr bwMode="gray">
            <a:xfrm>
              <a:off x="1313" y="570"/>
              <a:ext cx="297" cy="1"/>
            </a:xfrm>
            <a:custGeom>
              <a:avLst/>
              <a:gdLst>
                <a:gd name="T0" fmla="*/ 0 w 297"/>
                <a:gd name="T1" fmla="*/ 0 h 1"/>
                <a:gd name="T2" fmla="*/ 296 w 297"/>
                <a:gd name="T3" fmla="*/ 0 h 1"/>
                <a:gd name="T4" fmla="*/ 0 w 297"/>
                <a:gd name="T5" fmla="*/ 0 h 1"/>
                <a:gd name="T6" fmla="*/ 0 60000 65536"/>
                <a:gd name="T7" fmla="*/ 0 60000 65536"/>
                <a:gd name="T8" fmla="*/ 0 60000 65536"/>
                <a:gd name="T9" fmla="*/ 0 w 297"/>
                <a:gd name="T10" fmla="*/ 0 h 1"/>
                <a:gd name="T11" fmla="*/ 297 w 297"/>
                <a:gd name="T12" fmla="*/ 1 h 1"/>
              </a:gdLst>
              <a:ahLst/>
              <a:cxnLst>
                <a:cxn ang="T6">
                  <a:pos x="T0" y="T1"/>
                </a:cxn>
                <a:cxn ang="T7">
                  <a:pos x="T2" y="T3"/>
                </a:cxn>
                <a:cxn ang="T8">
                  <a:pos x="T4" y="T5"/>
                </a:cxn>
              </a:cxnLst>
              <a:rect l="T9" t="T10" r="T11" b="T12"/>
              <a:pathLst>
                <a:path w="297" h="1">
                  <a:moveTo>
                    <a:pt x="0" y="0"/>
                  </a:moveTo>
                  <a:lnTo>
                    <a:pt x="296" y="0"/>
                  </a:lnTo>
                  <a:lnTo>
                    <a:pt x="0" y="0"/>
                  </a:lnTo>
                </a:path>
              </a:pathLst>
            </a:custGeom>
            <a:gradFill rotWithShape="0">
              <a:gsLst>
                <a:gs pos="0">
                  <a:srgbClr val="94733F"/>
                </a:gs>
                <a:gs pos="100000">
                  <a:srgbClr val="F6BF69"/>
                </a:gs>
              </a:gsLst>
              <a:lin ang="5400000" scaled="1"/>
            </a:gradFill>
            <a:ln w="12700" cap="rnd">
              <a:solidFill>
                <a:srgbClr val="000000"/>
              </a:solidFill>
              <a:round/>
              <a:headEnd type="none" w="sm" len="sm"/>
              <a:tailEnd type="none" w="sm" len="sm"/>
            </a:ln>
          </p:spPr>
          <p:txBody>
            <a:bodyPr/>
            <a:lstStyle/>
            <a:p>
              <a:endParaRPr lang="mk-MK"/>
            </a:p>
          </p:txBody>
        </p:sp>
        <p:grpSp>
          <p:nvGrpSpPr>
            <p:cNvPr id="12334" name="Group 215"/>
            <p:cNvGrpSpPr>
              <a:grpSpLocks/>
            </p:cNvGrpSpPr>
            <p:nvPr/>
          </p:nvGrpSpPr>
          <p:grpSpPr bwMode="auto">
            <a:xfrm>
              <a:off x="1386" y="305"/>
              <a:ext cx="153" cy="179"/>
              <a:chOff x="1386" y="305"/>
              <a:chExt cx="153" cy="179"/>
            </a:xfrm>
          </p:grpSpPr>
          <p:sp>
            <p:nvSpPr>
              <p:cNvPr id="12335" name="Rectangle 216"/>
              <p:cNvSpPr>
                <a:spLocks noChangeArrowheads="1"/>
              </p:cNvSpPr>
              <p:nvPr/>
            </p:nvSpPr>
            <p:spPr bwMode="gray">
              <a:xfrm>
                <a:off x="1386" y="305"/>
                <a:ext cx="20" cy="30"/>
              </a:xfrm>
              <a:prstGeom prst="rect">
                <a:avLst/>
              </a:prstGeom>
              <a:solidFill>
                <a:schemeClr val="tx1"/>
              </a:solidFill>
              <a:ln w="12700">
                <a:solidFill>
                  <a:schemeClr val="tx1"/>
                </a:solidFill>
                <a:miter lim="800000"/>
                <a:headEnd/>
                <a:tailEnd/>
              </a:ln>
            </p:spPr>
            <p:txBody>
              <a:bodyPr wrap="none" anchor="ctr"/>
              <a:lstStyle/>
              <a:p>
                <a:endParaRPr lang="mk-MK"/>
              </a:p>
            </p:txBody>
          </p:sp>
          <p:sp>
            <p:nvSpPr>
              <p:cNvPr id="12336" name="Rectangle 217"/>
              <p:cNvSpPr>
                <a:spLocks noChangeArrowheads="1"/>
              </p:cNvSpPr>
              <p:nvPr/>
            </p:nvSpPr>
            <p:spPr bwMode="gray">
              <a:xfrm>
                <a:off x="1386" y="356"/>
                <a:ext cx="20" cy="29"/>
              </a:xfrm>
              <a:prstGeom prst="rect">
                <a:avLst/>
              </a:prstGeom>
              <a:solidFill>
                <a:schemeClr val="tx1"/>
              </a:solidFill>
              <a:ln w="12700">
                <a:solidFill>
                  <a:schemeClr val="tx1"/>
                </a:solidFill>
                <a:miter lim="800000"/>
                <a:headEnd/>
                <a:tailEnd/>
              </a:ln>
            </p:spPr>
            <p:txBody>
              <a:bodyPr wrap="none" anchor="ctr"/>
              <a:lstStyle/>
              <a:p>
                <a:endParaRPr lang="mk-MK"/>
              </a:p>
            </p:txBody>
          </p:sp>
          <p:sp>
            <p:nvSpPr>
              <p:cNvPr id="12337" name="Rectangle 218"/>
              <p:cNvSpPr>
                <a:spLocks noChangeArrowheads="1"/>
              </p:cNvSpPr>
              <p:nvPr/>
            </p:nvSpPr>
            <p:spPr bwMode="gray">
              <a:xfrm>
                <a:off x="1386" y="404"/>
                <a:ext cx="20" cy="29"/>
              </a:xfrm>
              <a:prstGeom prst="rect">
                <a:avLst/>
              </a:prstGeom>
              <a:solidFill>
                <a:schemeClr val="tx1"/>
              </a:solidFill>
              <a:ln w="12700">
                <a:solidFill>
                  <a:schemeClr val="tx1"/>
                </a:solidFill>
                <a:miter lim="800000"/>
                <a:headEnd/>
                <a:tailEnd/>
              </a:ln>
            </p:spPr>
            <p:txBody>
              <a:bodyPr wrap="none" anchor="ctr"/>
              <a:lstStyle/>
              <a:p>
                <a:endParaRPr lang="mk-MK"/>
              </a:p>
            </p:txBody>
          </p:sp>
          <p:sp>
            <p:nvSpPr>
              <p:cNvPr id="12338" name="Rectangle 219"/>
              <p:cNvSpPr>
                <a:spLocks noChangeArrowheads="1"/>
              </p:cNvSpPr>
              <p:nvPr/>
            </p:nvSpPr>
            <p:spPr bwMode="gray">
              <a:xfrm>
                <a:off x="1386" y="454"/>
                <a:ext cx="20" cy="30"/>
              </a:xfrm>
              <a:prstGeom prst="rect">
                <a:avLst/>
              </a:prstGeom>
              <a:solidFill>
                <a:schemeClr val="tx1"/>
              </a:solidFill>
              <a:ln w="12700">
                <a:solidFill>
                  <a:schemeClr val="tx1"/>
                </a:solidFill>
                <a:miter lim="800000"/>
                <a:headEnd/>
                <a:tailEnd/>
              </a:ln>
            </p:spPr>
            <p:txBody>
              <a:bodyPr wrap="none" anchor="ctr"/>
              <a:lstStyle/>
              <a:p>
                <a:endParaRPr lang="mk-MK"/>
              </a:p>
            </p:txBody>
          </p:sp>
          <p:sp>
            <p:nvSpPr>
              <p:cNvPr id="12339" name="Rectangle 220"/>
              <p:cNvSpPr>
                <a:spLocks noChangeArrowheads="1"/>
              </p:cNvSpPr>
              <p:nvPr/>
            </p:nvSpPr>
            <p:spPr bwMode="gray">
              <a:xfrm>
                <a:off x="1431" y="305"/>
                <a:ext cx="20" cy="30"/>
              </a:xfrm>
              <a:prstGeom prst="rect">
                <a:avLst/>
              </a:prstGeom>
              <a:solidFill>
                <a:schemeClr val="tx1"/>
              </a:solidFill>
              <a:ln w="12700">
                <a:solidFill>
                  <a:schemeClr val="tx1"/>
                </a:solidFill>
                <a:miter lim="800000"/>
                <a:headEnd/>
                <a:tailEnd/>
              </a:ln>
            </p:spPr>
            <p:txBody>
              <a:bodyPr wrap="none" anchor="ctr"/>
              <a:lstStyle/>
              <a:p>
                <a:endParaRPr lang="mk-MK"/>
              </a:p>
            </p:txBody>
          </p:sp>
          <p:sp>
            <p:nvSpPr>
              <p:cNvPr id="12340" name="Rectangle 221"/>
              <p:cNvSpPr>
                <a:spLocks noChangeArrowheads="1"/>
              </p:cNvSpPr>
              <p:nvPr/>
            </p:nvSpPr>
            <p:spPr bwMode="gray">
              <a:xfrm>
                <a:off x="1475" y="305"/>
                <a:ext cx="20" cy="30"/>
              </a:xfrm>
              <a:prstGeom prst="rect">
                <a:avLst/>
              </a:prstGeom>
              <a:solidFill>
                <a:schemeClr val="tx1"/>
              </a:solidFill>
              <a:ln w="12700">
                <a:solidFill>
                  <a:schemeClr val="tx1"/>
                </a:solidFill>
                <a:miter lim="800000"/>
                <a:headEnd/>
                <a:tailEnd/>
              </a:ln>
            </p:spPr>
            <p:txBody>
              <a:bodyPr wrap="none" anchor="ctr"/>
              <a:lstStyle/>
              <a:p>
                <a:endParaRPr lang="mk-MK"/>
              </a:p>
            </p:txBody>
          </p:sp>
          <p:sp>
            <p:nvSpPr>
              <p:cNvPr id="12341" name="Rectangle 222"/>
              <p:cNvSpPr>
                <a:spLocks noChangeArrowheads="1"/>
              </p:cNvSpPr>
              <p:nvPr/>
            </p:nvSpPr>
            <p:spPr bwMode="gray">
              <a:xfrm>
                <a:off x="1431" y="356"/>
                <a:ext cx="20" cy="29"/>
              </a:xfrm>
              <a:prstGeom prst="rect">
                <a:avLst/>
              </a:prstGeom>
              <a:solidFill>
                <a:schemeClr val="tx1"/>
              </a:solidFill>
              <a:ln w="12700">
                <a:solidFill>
                  <a:schemeClr val="tx1"/>
                </a:solidFill>
                <a:miter lim="800000"/>
                <a:headEnd/>
                <a:tailEnd/>
              </a:ln>
            </p:spPr>
            <p:txBody>
              <a:bodyPr wrap="none" anchor="ctr"/>
              <a:lstStyle/>
              <a:p>
                <a:endParaRPr lang="mk-MK"/>
              </a:p>
            </p:txBody>
          </p:sp>
          <p:sp>
            <p:nvSpPr>
              <p:cNvPr id="12342" name="Rectangle 223"/>
              <p:cNvSpPr>
                <a:spLocks noChangeArrowheads="1"/>
              </p:cNvSpPr>
              <p:nvPr/>
            </p:nvSpPr>
            <p:spPr bwMode="gray">
              <a:xfrm>
                <a:off x="1475" y="356"/>
                <a:ext cx="20" cy="29"/>
              </a:xfrm>
              <a:prstGeom prst="rect">
                <a:avLst/>
              </a:prstGeom>
              <a:solidFill>
                <a:schemeClr val="tx1"/>
              </a:solidFill>
              <a:ln w="12700">
                <a:solidFill>
                  <a:schemeClr val="tx1"/>
                </a:solidFill>
                <a:miter lim="800000"/>
                <a:headEnd/>
                <a:tailEnd/>
              </a:ln>
            </p:spPr>
            <p:txBody>
              <a:bodyPr wrap="none" anchor="ctr"/>
              <a:lstStyle/>
              <a:p>
                <a:endParaRPr lang="mk-MK"/>
              </a:p>
            </p:txBody>
          </p:sp>
          <p:sp>
            <p:nvSpPr>
              <p:cNvPr id="12343" name="Rectangle 224"/>
              <p:cNvSpPr>
                <a:spLocks noChangeArrowheads="1"/>
              </p:cNvSpPr>
              <p:nvPr/>
            </p:nvSpPr>
            <p:spPr bwMode="gray">
              <a:xfrm>
                <a:off x="1431" y="404"/>
                <a:ext cx="20" cy="29"/>
              </a:xfrm>
              <a:prstGeom prst="rect">
                <a:avLst/>
              </a:prstGeom>
              <a:solidFill>
                <a:schemeClr val="tx1"/>
              </a:solidFill>
              <a:ln w="12700">
                <a:solidFill>
                  <a:schemeClr val="tx1"/>
                </a:solidFill>
                <a:miter lim="800000"/>
                <a:headEnd/>
                <a:tailEnd/>
              </a:ln>
            </p:spPr>
            <p:txBody>
              <a:bodyPr wrap="none" anchor="ctr"/>
              <a:lstStyle/>
              <a:p>
                <a:endParaRPr lang="mk-MK"/>
              </a:p>
            </p:txBody>
          </p:sp>
          <p:sp>
            <p:nvSpPr>
              <p:cNvPr id="12344" name="Rectangle 225"/>
              <p:cNvSpPr>
                <a:spLocks noChangeArrowheads="1"/>
              </p:cNvSpPr>
              <p:nvPr/>
            </p:nvSpPr>
            <p:spPr bwMode="gray">
              <a:xfrm>
                <a:off x="1475" y="404"/>
                <a:ext cx="20" cy="29"/>
              </a:xfrm>
              <a:prstGeom prst="rect">
                <a:avLst/>
              </a:prstGeom>
              <a:solidFill>
                <a:schemeClr val="tx1"/>
              </a:solidFill>
              <a:ln w="12700">
                <a:solidFill>
                  <a:schemeClr val="tx1"/>
                </a:solidFill>
                <a:miter lim="800000"/>
                <a:headEnd/>
                <a:tailEnd/>
              </a:ln>
            </p:spPr>
            <p:txBody>
              <a:bodyPr wrap="none" anchor="ctr"/>
              <a:lstStyle/>
              <a:p>
                <a:endParaRPr lang="mk-MK"/>
              </a:p>
            </p:txBody>
          </p:sp>
          <p:sp>
            <p:nvSpPr>
              <p:cNvPr id="12345" name="Rectangle 226"/>
              <p:cNvSpPr>
                <a:spLocks noChangeArrowheads="1"/>
              </p:cNvSpPr>
              <p:nvPr/>
            </p:nvSpPr>
            <p:spPr bwMode="gray">
              <a:xfrm>
                <a:off x="1431" y="454"/>
                <a:ext cx="20" cy="30"/>
              </a:xfrm>
              <a:prstGeom prst="rect">
                <a:avLst/>
              </a:prstGeom>
              <a:solidFill>
                <a:schemeClr val="tx1"/>
              </a:solidFill>
              <a:ln w="12700">
                <a:solidFill>
                  <a:schemeClr val="tx1"/>
                </a:solidFill>
                <a:miter lim="800000"/>
                <a:headEnd/>
                <a:tailEnd/>
              </a:ln>
            </p:spPr>
            <p:txBody>
              <a:bodyPr wrap="none" anchor="ctr"/>
              <a:lstStyle/>
              <a:p>
                <a:endParaRPr lang="mk-MK"/>
              </a:p>
            </p:txBody>
          </p:sp>
          <p:sp>
            <p:nvSpPr>
              <p:cNvPr id="12346" name="Rectangle 227"/>
              <p:cNvSpPr>
                <a:spLocks noChangeArrowheads="1"/>
              </p:cNvSpPr>
              <p:nvPr/>
            </p:nvSpPr>
            <p:spPr bwMode="gray">
              <a:xfrm>
                <a:off x="1475" y="454"/>
                <a:ext cx="20" cy="30"/>
              </a:xfrm>
              <a:prstGeom prst="rect">
                <a:avLst/>
              </a:prstGeom>
              <a:solidFill>
                <a:schemeClr val="tx1"/>
              </a:solidFill>
              <a:ln w="12700">
                <a:solidFill>
                  <a:schemeClr val="tx1"/>
                </a:solidFill>
                <a:miter lim="800000"/>
                <a:headEnd/>
                <a:tailEnd/>
              </a:ln>
            </p:spPr>
            <p:txBody>
              <a:bodyPr wrap="none" anchor="ctr"/>
              <a:lstStyle/>
              <a:p>
                <a:endParaRPr lang="mk-MK"/>
              </a:p>
            </p:txBody>
          </p:sp>
          <p:sp>
            <p:nvSpPr>
              <p:cNvPr id="12347" name="Rectangle 228"/>
              <p:cNvSpPr>
                <a:spLocks noChangeArrowheads="1"/>
              </p:cNvSpPr>
              <p:nvPr/>
            </p:nvSpPr>
            <p:spPr bwMode="gray">
              <a:xfrm>
                <a:off x="1519" y="305"/>
                <a:ext cx="20" cy="30"/>
              </a:xfrm>
              <a:prstGeom prst="rect">
                <a:avLst/>
              </a:prstGeom>
              <a:solidFill>
                <a:schemeClr val="tx1"/>
              </a:solidFill>
              <a:ln w="12700">
                <a:solidFill>
                  <a:schemeClr val="tx1"/>
                </a:solidFill>
                <a:miter lim="800000"/>
                <a:headEnd/>
                <a:tailEnd/>
              </a:ln>
            </p:spPr>
            <p:txBody>
              <a:bodyPr wrap="none" anchor="ctr"/>
              <a:lstStyle/>
              <a:p>
                <a:endParaRPr lang="mk-MK"/>
              </a:p>
            </p:txBody>
          </p:sp>
          <p:sp>
            <p:nvSpPr>
              <p:cNvPr id="12348" name="Rectangle 229"/>
              <p:cNvSpPr>
                <a:spLocks noChangeArrowheads="1"/>
              </p:cNvSpPr>
              <p:nvPr/>
            </p:nvSpPr>
            <p:spPr bwMode="gray">
              <a:xfrm>
                <a:off x="1519" y="356"/>
                <a:ext cx="20" cy="29"/>
              </a:xfrm>
              <a:prstGeom prst="rect">
                <a:avLst/>
              </a:prstGeom>
              <a:solidFill>
                <a:schemeClr val="tx1"/>
              </a:solidFill>
              <a:ln w="12700">
                <a:solidFill>
                  <a:schemeClr val="tx1"/>
                </a:solidFill>
                <a:miter lim="800000"/>
                <a:headEnd/>
                <a:tailEnd/>
              </a:ln>
            </p:spPr>
            <p:txBody>
              <a:bodyPr wrap="none" anchor="ctr"/>
              <a:lstStyle/>
              <a:p>
                <a:endParaRPr lang="mk-MK"/>
              </a:p>
            </p:txBody>
          </p:sp>
          <p:sp>
            <p:nvSpPr>
              <p:cNvPr id="12349" name="Rectangle 230"/>
              <p:cNvSpPr>
                <a:spLocks noChangeArrowheads="1"/>
              </p:cNvSpPr>
              <p:nvPr/>
            </p:nvSpPr>
            <p:spPr bwMode="gray">
              <a:xfrm>
                <a:off x="1519" y="404"/>
                <a:ext cx="20" cy="29"/>
              </a:xfrm>
              <a:prstGeom prst="rect">
                <a:avLst/>
              </a:prstGeom>
              <a:solidFill>
                <a:schemeClr val="tx1"/>
              </a:solidFill>
              <a:ln w="12700">
                <a:solidFill>
                  <a:schemeClr val="tx1"/>
                </a:solidFill>
                <a:miter lim="800000"/>
                <a:headEnd/>
                <a:tailEnd/>
              </a:ln>
            </p:spPr>
            <p:txBody>
              <a:bodyPr wrap="none" anchor="ctr"/>
              <a:lstStyle/>
              <a:p>
                <a:endParaRPr lang="mk-MK"/>
              </a:p>
            </p:txBody>
          </p:sp>
          <p:sp>
            <p:nvSpPr>
              <p:cNvPr id="12350" name="Rectangle 231"/>
              <p:cNvSpPr>
                <a:spLocks noChangeArrowheads="1"/>
              </p:cNvSpPr>
              <p:nvPr/>
            </p:nvSpPr>
            <p:spPr bwMode="gray">
              <a:xfrm>
                <a:off x="1519" y="454"/>
                <a:ext cx="20" cy="30"/>
              </a:xfrm>
              <a:prstGeom prst="rect">
                <a:avLst/>
              </a:prstGeom>
              <a:solidFill>
                <a:schemeClr val="tx1"/>
              </a:solidFill>
              <a:ln w="12700">
                <a:solidFill>
                  <a:schemeClr val="tx1"/>
                </a:solidFill>
                <a:miter lim="800000"/>
                <a:headEnd/>
                <a:tailEnd/>
              </a:ln>
            </p:spPr>
            <p:txBody>
              <a:bodyPr wrap="none" anchor="ctr"/>
              <a:lstStyle/>
              <a:p>
                <a:endParaRPr lang="mk-MK"/>
              </a:p>
            </p:txBody>
          </p:sp>
        </p:grpSp>
      </p:grpSp>
      <p:sp>
        <p:nvSpPr>
          <p:cNvPr id="12301" name="Rectangle 232"/>
          <p:cNvSpPr>
            <a:spLocks noChangeArrowheads="1"/>
          </p:cNvSpPr>
          <p:nvPr/>
        </p:nvSpPr>
        <p:spPr bwMode="auto">
          <a:xfrm>
            <a:off x="4484688" y="6000750"/>
            <a:ext cx="873125" cy="517525"/>
          </a:xfrm>
          <a:prstGeom prst="rect">
            <a:avLst/>
          </a:prstGeom>
          <a:noFill/>
          <a:ln w="9525">
            <a:noFill/>
            <a:miter lim="800000"/>
            <a:headEnd/>
            <a:tailEnd/>
          </a:ln>
        </p:spPr>
        <p:txBody>
          <a:bodyPr lIns="92075" tIns="46038" rIns="92075" bIns="46038">
            <a:spAutoFit/>
          </a:bodyPr>
          <a:lstStyle/>
          <a:p>
            <a:pPr algn="ctr" defTabSz="762000" eaLnBrk="0" hangingPunct="0">
              <a:spcBef>
                <a:spcPct val="50000"/>
              </a:spcBef>
            </a:pPr>
            <a:r>
              <a:rPr lang="en-GB" sz="1400"/>
              <a:t>POS </a:t>
            </a:r>
            <a:r>
              <a:rPr lang="en-US" sz="1400"/>
              <a:t>network</a:t>
            </a:r>
            <a:endParaRPr lang="en-GB" sz="1400"/>
          </a:p>
        </p:txBody>
      </p:sp>
      <p:sp>
        <p:nvSpPr>
          <p:cNvPr id="12302" name="Freeform 233"/>
          <p:cNvSpPr>
            <a:spLocks/>
          </p:cNvSpPr>
          <p:nvPr/>
        </p:nvSpPr>
        <p:spPr bwMode="auto">
          <a:xfrm rot="16200000" flipH="1">
            <a:off x="5353844" y="2718594"/>
            <a:ext cx="1008062" cy="285750"/>
          </a:xfrm>
          <a:custGeom>
            <a:avLst/>
            <a:gdLst>
              <a:gd name="T0" fmla="*/ 0 w 2422"/>
              <a:gd name="T1" fmla="*/ 2147483647 h 269"/>
              <a:gd name="T2" fmla="*/ 2147483647 w 2422"/>
              <a:gd name="T3" fmla="*/ 2147483647 h 269"/>
              <a:gd name="T4" fmla="*/ 2147483647 w 2422"/>
              <a:gd name="T5" fmla="*/ 0 h 269"/>
              <a:gd name="T6" fmla="*/ 2147483647 w 2422"/>
              <a:gd name="T7" fmla="*/ 0 h 269"/>
              <a:gd name="T8" fmla="*/ 0 60000 65536"/>
              <a:gd name="T9" fmla="*/ 0 60000 65536"/>
              <a:gd name="T10" fmla="*/ 0 60000 65536"/>
              <a:gd name="T11" fmla="*/ 0 60000 65536"/>
              <a:gd name="T12" fmla="*/ 0 w 2422"/>
              <a:gd name="T13" fmla="*/ 0 h 269"/>
              <a:gd name="T14" fmla="*/ 2422 w 2422"/>
              <a:gd name="T15" fmla="*/ 269 h 269"/>
            </a:gdLst>
            <a:ahLst/>
            <a:cxnLst>
              <a:cxn ang="T8">
                <a:pos x="T0" y="T1"/>
              </a:cxn>
              <a:cxn ang="T9">
                <a:pos x="T2" y="T3"/>
              </a:cxn>
              <a:cxn ang="T10">
                <a:pos x="T4" y="T5"/>
              </a:cxn>
              <a:cxn ang="T11">
                <a:pos x="T6" y="T7"/>
              </a:cxn>
            </a:cxnLst>
            <a:rect l="T12" t="T13" r="T14" b="T15"/>
            <a:pathLst>
              <a:path w="2422" h="269">
                <a:moveTo>
                  <a:pt x="0" y="269"/>
                </a:moveTo>
                <a:lnTo>
                  <a:pt x="1192" y="269"/>
                </a:lnTo>
                <a:lnTo>
                  <a:pt x="819" y="0"/>
                </a:lnTo>
                <a:lnTo>
                  <a:pt x="2422" y="0"/>
                </a:lnTo>
              </a:path>
            </a:pathLst>
          </a:custGeom>
          <a:noFill/>
          <a:ln w="9525">
            <a:solidFill>
              <a:srgbClr val="000000"/>
            </a:solidFill>
            <a:round/>
            <a:headEnd/>
            <a:tailEnd/>
          </a:ln>
        </p:spPr>
        <p:txBody>
          <a:bodyPr/>
          <a:lstStyle/>
          <a:p>
            <a:endParaRPr lang="mk-MK"/>
          </a:p>
        </p:txBody>
      </p:sp>
      <p:sp>
        <p:nvSpPr>
          <p:cNvPr id="14570" name="Cloud"/>
          <p:cNvSpPr>
            <a:spLocks noChangeAspect="1" noEditPoints="1" noChangeArrowheads="1"/>
          </p:cNvSpPr>
          <p:nvPr/>
        </p:nvSpPr>
        <p:spPr bwMode="auto">
          <a:xfrm>
            <a:off x="6877050" y="3357563"/>
            <a:ext cx="1871663" cy="14414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900" dirty="0">
              <a:latin typeface="Times New Roman" pitchFamily="18" charset="0"/>
              <a:cs typeface="+mn-cs"/>
            </a:endParaRPr>
          </a:p>
        </p:txBody>
      </p:sp>
      <p:sp>
        <p:nvSpPr>
          <p:cNvPr id="12304" name="Freeform 248"/>
          <p:cNvSpPr>
            <a:spLocks/>
          </p:cNvSpPr>
          <p:nvPr/>
        </p:nvSpPr>
        <p:spPr bwMode="auto">
          <a:xfrm>
            <a:off x="5940425" y="3789363"/>
            <a:ext cx="1081088" cy="215900"/>
          </a:xfrm>
          <a:custGeom>
            <a:avLst/>
            <a:gdLst>
              <a:gd name="T0" fmla="*/ 0 w 2422"/>
              <a:gd name="T1" fmla="*/ 2147483647 h 269"/>
              <a:gd name="T2" fmla="*/ 2147483647 w 2422"/>
              <a:gd name="T3" fmla="*/ 2147483647 h 269"/>
              <a:gd name="T4" fmla="*/ 2147483647 w 2422"/>
              <a:gd name="T5" fmla="*/ 0 h 269"/>
              <a:gd name="T6" fmla="*/ 2147483647 w 2422"/>
              <a:gd name="T7" fmla="*/ 0 h 269"/>
              <a:gd name="T8" fmla="*/ 0 60000 65536"/>
              <a:gd name="T9" fmla="*/ 0 60000 65536"/>
              <a:gd name="T10" fmla="*/ 0 60000 65536"/>
              <a:gd name="T11" fmla="*/ 0 60000 65536"/>
              <a:gd name="T12" fmla="*/ 0 w 2422"/>
              <a:gd name="T13" fmla="*/ 0 h 269"/>
              <a:gd name="T14" fmla="*/ 2422 w 2422"/>
              <a:gd name="T15" fmla="*/ 269 h 269"/>
            </a:gdLst>
            <a:ahLst/>
            <a:cxnLst>
              <a:cxn ang="T8">
                <a:pos x="T0" y="T1"/>
              </a:cxn>
              <a:cxn ang="T9">
                <a:pos x="T2" y="T3"/>
              </a:cxn>
              <a:cxn ang="T10">
                <a:pos x="T4" y="T5"/>
              </a:cxn>
              <a:cxn ang="T11">
                <a:pos x="T6" y="T7"/>
              </a:cxn>
            </a:cxnLst>
            <a:rect l="T12" t="T13" r="T14" b="T15"/>
            <a:pathLst>
              <a:path w="2422" h="269">
                <a:moveTo>
                  <a:pt x="0" y="269"/>
                </a:moveTo>
                <a:lnTo>
                  <a:pt x="1192" y="269"/>
                </a:lnTo>
                <a:lnTo>
                  <a:pt x="819" y="0"/>
                </a:lnTo>
                <a:lnTo>
                  <a:pt x="2422" y="0"/>
                </a:lnTo>
              </a:path>
            </a:pathLst>
          </a:custGeom>
          <a:noFill/>
          <a:ln w="9525">
            <a:solidFill>
              <a:srgbClr val="000000"/>
            </a:solidFill>
            <a:round/>
            <a:headEnd/>
            <a:tailEnd/>
          </a:ln>
        </p:spPr>
        <p:txBody>
          <a:bodyPr/>
          <a:lstStyle/>
          <a:p>
            <a:endParaRPr lang="mk-MK"/>
          </a:p>
        </p:txBody>
      </p:sp>
      <p:pic>
        <p:nvPicPr>
          <p:cNvPr id="12305" name="Picture 249"/>
          <p:cNvPicPr>
            <a:picLocks noChangeArrowheads="1"/>
          </p:cNvPicPr>
          <p:nvPr/>
        </p:nvPicPr>
        <p:blipFill>
          <a:blip r:embed="rId7"/>
          <a:srcRect/>
          <a:stretch>
            <a:fillRect/>
          </a:stretch>
        </p:blipFill>
        <p:spPr bwMode="auto">
          <a:xfrm>
            <a:off x="6929438" y="3500438"/>
            <a:ext cx="798512" cy="523875"/>
          </a:xfrm>
          <a:prstGeom prst="rect">
            <a:avLst/>
          </a:prstGeom>
          <a:noFill/>
          <a:ln w="9525">
            <a:noFill/>
            <a:miter lim="800000"/>
            <a:headEnd/>
            <a:tailEnd/>
          </a:ln>
        </p:spPr>
      </p:pic>
      <p:sp>
        <p:nvSpPr>
          <p:cNvPr id="12306" name="Rectangle 492"/>
          <p:cNvSpPr>
            <a:spLocks noChangeArrowheads="1"/>
          </p:cNvSpPr>
          <p:nvPr/>
        </p:nvSpPr>
        <p:spPr bwMode="auto">
          <a:xfrm>
            <a:off x="5651500" y="2636838"/>
            <a:ext cx="1873250" cy="517525"/>
          </a:xfrm>
          <a:prstGeom prst="rect">
            <a:avLst/>
          </a:prstGeom>
          <a:noFill/>
          <a:ln w="9525">
            <a:noFill/>
            <a:miter lim="800000"/>
            <a:headEnd/>
            <a:tailEnd/>
          </a:ln>
        </p:spPr>
        <p:txBody>
          <a:bodyPr lIns="92075" tIns="46038" rIns="92075" bIns="46038">
            <a:spAutoFit/>
          </a:bodyPr>
          <a:lstStyle/>
          <a:p>
            <a:pPr algn="ctr" defTabSz="762000" eaLnBrk="0" hangingPunct="0">
              <a:spcBef>
                <a:spcPct val="50000"/>
              </a:spcBef>
            </a:pPr>
            <a:r>
              <a:rPr lang="en-US" sz="1400">
                <a:latin typeface="Calibri" pitchFamily="34" charset="0"/>
              </a:rPr>
              <a:t>Banks/Other processors</a:t>
            </a:r>
            <a:endParaRPr lang="en-GB" sz="1400">
              <a:latin typeface="Calibri" pitchFamily="34" charset="0"/>
            </a:endParaRPr>
          </a:p>
        </p:txBody>
      </p:sp>
      <p:sp>
        <p:nvSpPr>
          <p:cNvPr id="12307" name="Text Box 495"/>
          <p:cNvSpPr txBox="1">
            <a:spLocks noChangeArrowheads="1"/>
          </p:cNvSpPr>
          <p:nvPr/>
        </p:nvSpPr>
        <p:spPr bwMode="auto">
          <a:xfrm>
            <a:off x="1619250" y="3933825"/>
            <a:ext cx="1008063" cy="304800"/>
          </a:xfrm>
          <a:prstGeom prst="rect">
            <a:avLst/>
          </a:prstGeom>
          <a:noFill/>
          <a:ln w="9525">
            <a:noFill/>
            <a:miter lim="800000"/>
            <a:headEnd/>
            <a:tailEnd/>
          </a:ln>
        </p:spPr>
        <p:txBody>
          <a:bodyPr>
            <a:spAutoFit/>
          </a:bodyPr>
          <a:lstStyle/>
          <a:p>
            <a:pPr>
              <a:spcBef>
                <a:spcPct val="50000"/>
              </a:spcBef>
            </a:pPr>
            <a:r>
              <a:rPr lang="en-US" sz="1400" b="1">
                <a:solidFill>
                  <a:schemeClr val="bg1"/>
                </a:solidFill>
                <a:latin typeface="Tahoma" pitchFamily="34" charset="0"/>
              </a:rPr>
              <a:t>Internet</a:t>
            </a:r>
          </a:p>
        </p:txBody>
      </p:sp>
      <p:pic>
        <p:nvPicPr>
          <p:cNvPr id="12308" name="Picture 496" descr="F502i">
            <a:hlinkClick r:id="" action="ppaction://noaction"/>
          </p:cNvPr>
          <p:cNvPicPr>
            <a:picLocks noChangeAspect="1" noChangeArrowheads="1"/>
          </p:cNvPicPr>
          <p:nvPr/>
        </p:nvPicPr>
        <p:blipFill>
          <a:blip r:embed="rId8"/>
          <a:srcRect/>
          <a:stretch>
            <a:fillRect/>
          </a:stretch>
        </p:blipFill>
        <p:spPr bwMode="auto">
          <a:xfrm>
            <a:off x="5357813" y="5214938"/>
            <a:ext cx="423862" cy="720725"/>
          </a:xfrm>
          <a:prstGeom prst="rect">
            <a:avLst/>
          </a:prstGeom>
          <a:noFill/>
          <a:ln w="9525">
            <a:noFill/>
            <a:miter lim="800000"/>
            <a:headEnd/>
            <a:tailEnd/>
          </a:ln>
        </p:spPr>
      </p:pic>
      <p:sp>
        <p:nvSpPr>
          <p:cNvPr id="12309" name="Rectangle 497"/>
          <p:cNvSpPr>
            <a:spLocks noChangeArrowheads="1"/>
          </p:cNvSpPr>
          <p:nvPr/>
        </p:nvSpPr>
        <p:spPr bwMode="auto">
          <a:xfrm>
            <a:off x="5286375" y="6000750"/>
            <a:ext cx="658813" cy="304800"/>
          </a:xfrm>
          <a:prstGeom prst="rect">
            <a:avLst/>
          </a:prstGeom>
          <a:noFill/>
          <a:ln w="9525">
            <a:noFill/>
            <a:miter lim="800000"/>
            <a:headEnd/>
            <a:tailEnd/>
          </a:ln>
        </p:spPr>
        <p:txBody>
          <a:bodyPr lIns="92075" tIns="46038" rIns="92075" bIns="46038">
            <a:spAutoFit/>
          </a:bodyPr>
          <a:lstStyle/>
          <a:p>
            <a:pPr algn="ctr" defTabSz="762000" eaLnBrk="0" hangingPunct="0">
              <a:spcBef>
                <a:spcPct val="50000"/>
              </a:spcBef>
            </a:pPr>
            <a:r>
              <a:rPr lang="en-GB" sz="1400"/>
              <a:t>SMS</a:t>
            </a:r>
          </a:p>
        </p:txBody>
      </p:sp>
      <p:pic>
        <p:nvPicPr>
          <p:cNvPr id="12310" name="Picture 498" descr="audience12"/>
          <p:cNvPicPr>
            <a:picLocks noChangeAspect="1" noChangeArrowheads="1"/>
          </p:cNvPicPr>
          <p:nvPr/>
        </p:nvPicPr>
        <p:blipFill>
          <a:blip r:embed="rId9"/>
          <a:srcRect/>
          <a:stretch>
            <a:fillRect/>
          </a:stretch>
        </p:blipFill>
        <p:spPr bwMode="auto">
          <a:xfrm>
            <a:off x="5929313" y="5429250"/>
            <a:ext cx="838200" cy="506413"/>
          </a:xfrm>
          <a:prstGeom prst="rect">
            <a:avLst/>
          </a:prstGeom>
          <a:noFill/>
          <a:ln w="9525">
            <a:noFill/>
            <a:miter lim="800000"/>
            <a:headEnd/>
            <a:tailEnd/>
          </a:ln>
        </p:spPr>
      </p:pic>
      <p:sp>
        <p:nvSpPr>
          <p:cNvPr id="12311" name="Rectangle 499"/>
          <p:cNvSpPr>
            <a:spLocks noChangeArrowheads="1"/>
          </p:cNvSpPr>
          <p:nvPr/>
        </p:nvSpPr>
        <p:spPr bwMode="auto">
          <a:xfrm>
            <a:off x="6072188" y="6000750"/>
            <a:ext cx="714375" cy="304800"/>
          </a:xfrm>
          <a:prstGeom prst="rect">
            <a:avLst/>
          </a:prstGeom>
          <a:noFill/>
          <a:ln w="9525">
            <a:noFill/>
            <a:miter lim="800000"/>
            <a:headEnd/>
            <a:tailEnd/>
          </a:ln>
        </p:spPr>
        <p:txBody>
          <a:bodyPr lIns="92075" tIns="46038" rIns="92075" bIns="46038">
            <a:spAutoFit/>
          </a:bodyPr>
          <a:lstStyle/>
          <a:p>
            <a:pPr algn="ctr" defTabSz="762000" eaLnBrk="0" hangingPunct="0">
              <a:spcBef>
                <a:spcPct val="50000"/>
              </a:spcBef>
            </a:pPr>
            <a:r>
              <a:rPr lang="en-GB" sz="1400"/>
              <a:t>IVR</a:t>
            </a:r>
          </a:p>
        </p:txBody>
      </p:sp>
      <p:sp>
        <p:nvSpPr>
          <p:cNvPr id="12312" name="Rectangle 500"/>
          <p:cNvSpPr>
            <a:spLocks noChangeArrowheads="1"/>
          </p:cNvSpPr>
          <p:nvPr/>
        </p:nvSpPr>
        <p:spPr bwMode="auto">
          <a:xfrm>
            <a:off x="1000125" y="2000250"/>
            <a:ext cx="1916113" cy="517525"/>
          </a:xfrm>
          <a:prstGeom prst="rect">
            <a:avLst/>
          </a:prstGeom>
          <a:noFill/>
          <a:ln w="9525">
            <a:noFill/>
            <a:miter lim="800000"/>
            <a:headEnd/>
            <a:tailEnd/>
          </a:ln>
        </p:spPr>
        <p:txBody>
          <a:bodyPr lIns="92075" tIns="46038" rIns="92075" bIns="46038">
            <a:spAutoFit/>
          </a:bodyPr>
          <a:lstStyle/>
          <a:p>
            <a:pPr algn="ctr" defTabSz="762000" eaLnBrk="0" hangingPunct="0">
              <a:spcBef>
                <a:spcPct val="50000"/>
              </a:spcBef>
            </a:pPr>
            <a:r>
              <a:rPr lang="en-US" sz="1400">
                <a:latin typeface="Calibri" pitchFamily="34" charset="0"/>
              </a:rPr>
              <a:t>Service providers State institutions</a:t>
            </a:r>
            <a:endParaRPr lang="en-GB" sz="1400">
              <a:latin typeface="Calibri" pitchFamily="34" charset="0"/>
            </a:endParaRPr>
          </a:p>
        </p:txBody>
      </p:sp>
      <p:sp>
        <p:nvSpPr>
          <p:cNvPr id="12313" name="Line 512"/>
          <p:cNvSpPr>
            <a:spLocks noChangeShapeType="1"/>
          </p:cNvSpPr>
          <p:nvPr/>
        </p:nvSpPr>
        <p:spPr bwMode="auto">
          <a:xfrm flipV="1">
            <a:off x="2700338" y="3933825"/>
            <a:ext cx="1727200" cy="71438"/>
          </a:xfrm>
          <a:prstGeom prst="line">
            <a:avLst/>
          </a:prstGeom>
          <a:noFill/>
          <a:ln w="9525" cap="rnd">
            <a:solidFill>
              <a:schemeClr val="tx1"/>
            </a:solidFill>
            <a:prstDash val="sysDot"/>
            <a:round/>
            <a:headEnd/>
            <a:tailEnd/>
          </a:ln>
        </p:spPr>
        <p:txBody>
          <a:bodyPr/>
          <a:lstStyle/>
          <a:p>
            <a:endParaRPr lang="mk-MK"/>
          </a:p>
        </p:txBody>
      </p:sp>
      <p:pic>
        <p:nvPicPr>
          <p:cNvPr id="12314" name="Picture 515" descr="cart"/>
          <p:cNvPicPr>
            <a:picLocks noChangeAspect="1" noChangeArrowheads="1"/>
          </p:cNvPicPr>
          <p:nvPr/>
        </p:nvPicPr>
        <p:blipFill>
          <a:blip r:embed="rId10"/>
          <a:srcRect/>
          <a:stretch>
            <a:fillRect/>
          </a:stretch>
        </p:blipFill>
        <p:spPr bwMode="auto">
          <a:xfrm>
            <a:off x="1785938" y="2643188"/>
            <a:ext cx="454025" cy="406400"/>
          </a:xfrm>
          <a:prstGeom prst="rect">
            <a:avLst/>
          </a:prstGeom>
          <a:noFill/>
          <a:ln w="9525">
            <a:noFill/>
            <a:miter lim="800000"/>
            <a:headEnd/>
            <a:tailEnd/>
          </a:ln>
        </p:spPr>
      </p:pic>
      <p:sp>
        <p:nvSpPr>
          <p:cNvPr id="12315" name="Rectangle 516"/>
          <p:cNvSpPr>
            <a:spLocks noChangeArrowheads="1"/>
          </p:cNvSpPr>
          <p:nvPr/>
        </p:nvSpPr>
        <p:spPr bwMode="auto">
          <a:xfrm>
            <a:off x="1500188" y="3071813"/>
            <a:ext cx="1000125" cy="304800"/>
          </a:xfrm>
          <a:prstGeom prst="rect">
            <a:avLst/>
          </a:prstGeom>
          <a:noFill/>
          <a:ln w="9525">
            <a:noFill/>
            <a:miter lim="800000"/>
            <a:headEnd/>
            <a:tailEnd/>
          </a:ln>
        </p:spPr>
        <p:txBody>
          <a:bodyPr lIns="92075" tIns="46038" rIns="92075" bIns="46038">
            <a:spAutoFit/>
          </a:bodyPr>
          <a:lstStyle/>
          <a:p>
            <a:pPr algn="ctr" defTabSz="762000" eaLnBrk="0" hangingPunct="0">
              <a:spcBef>
                <a:spcPct val="50000"/>
              </a:spcBef>
            </a:pPr>
            <a:r>
              <a:rPr lang="en-GB" sz="1400">
                <a:latin typeface="Calibri" pitchFamily="34" charset="0"/>
              </a:rPr>
              <a:t>E-shop</a:t>
            </a:r>
          </a:p>
        </p:txBody>
      </p:sp>
      <p:sp>
        <p:nvSpPr>
          <p:cNvPr id="12316" name="Rectangle 517"/>
          <p:cNvSpPr>
            <a:spLocks noChangeArrowheads="1"/>
          </p:cNvSpPr>
          <p:nvPr/>
        </p:nvSpPr>
        <p:spPr bwMode="auto">
          <a:xfrm>
            <a:off x="1428750" y="5549900"/>
            <a:ext cx="1143000" cy="304800"/>
          </a:xfrm>
          <a:prstGeom prst="rect">
            <a:avLst/>
          </a:prstGeom>
          <a:noFill/>
          <a:ln w="9525">
            <a:noFill/>
            <a:miter lim="800000"/>
            <a:headEnd/>
            <a:tailEnd/>
          </a:ln>
        </p:spPr>
        <p:txBody>
          <a:bodyPr lIns="92075" tIns="46038" rIns="92075" bIns="46038">
            <a:spAutoFit/>
          </a:bodyPr>
          <a:lstStyle/>
          <a:p>
            <a:pPr algn="ctr" defTabSz="762000" eaLnBrk="0" hangingPunct="0">
              <a:spcBef>
                <a:spcPct val="50000"/>
              </a:spcBef>
            </a:pPr>
            <a:r>
              <a:rPr lang="en-US" sz="1400">
                <a:latin typeface="Calibri" pitchFamily="34" charset="0"/>
              </a:rPr>
              <a:t>clients</a:t>
            </a:r>
            <a:endParaRPr lang="en-GB" sz="1400">
              <a:latin typeface="Calibri" pitchFamily="34" charset="0"/>
            </a:endParaRPr>
          </a:p>
        </p:txBody>
      </p:sp>
      <p:sp>
        <p:nvSpPr>
          <p:cNvPr id="12317" name="Text Box 523"/>
          <p:cNvSpPr txBox="1">
            <a:spLocks noChangeArrowheads="1"/>
          </p:cNvSpPr>
          <p:nvPr/>
        </p:nvSpPr>
        <p:spPr bwMode="auto">
          <a:xfrm>
            <a:off x="2916238" y="3644900"/>
            <a:ext cx="1728787" cy="274638"/>
          </a:xfrm>
          <a:prstGeom prst="rect">
            <a:avLst/>
          </a:prstGeom>
          <a:noFill/>
          <a:ln w="9525">
            <a:noFill/>
            <a:miter lim="800000"/>
            <a:headEnd/>
            <a:tailEnd/>
          </a:ln>
        </p:spPr>
        <p:txBody>
          <a:bodyPr>
            <a:spAutoFit/>
          </a:bodyPr>
          <a:lstStyle/>
          <a:p>
            <a:pPr>
              <a:spcBef>
                <a:spcPct val="50000"/>
              </a:spcBef>
            </a:pPr>
            <a:r>
              <a:rPr lang="en-US" sz="1200" b="1">
                <a:solidFill>
                  <a:schemeClr val="accent2"/>
                </a:solidFill>
                <a:latin typeface="Calibri" pitchFamily="34" charset="0"/>
              </a:rPr>
              <a:t>www.cpay.com.mk</a:t>
            </a:r>
          </a:p>
        </p:txBody>
      </p:sp>
      <p:pic>
        <p:nvPicPr>
          <p:cNvPr id="12318" name="Picture 521" descr="Red POS.jpg"/>
          <p:cNvPicPr>
            <a:picLocks noChangeAspect="1"/>
          </p:cNvPicPr>
          <p:nvPr/>
        </p:nvPicPr>
        <p:blipFill>
          <a:blip r:embed="rId11"/>
          <a:srcRect/>
          <a:stretch>
            <a:fillRect/>
          </a:stretch>
        </p:blipFill>
        <p:spPr bwMode="auto">
          <a:xfrm>
            <a:off x="6500813" y="4000500"/>
            <a:ext cx="2378075" cy="360363"/>
          </a:xfrm>
          <a:prstGeom prst="rect">
            <a:avLst/>
          </a:prstGeom>
          <a:noFill/>
          <a:ln w="9525">
            <a:noFill/>
            <a:miter lim="800000"/>
            <a:headEnd/>
            <a:tailEnd/>
          </a:ln>
        </p:spPr>
      </p:pic>
      <p:pic>
        <p:nvPicPr>
          <p:cNvPr id="12319" name="Picture 2"/>
          <p:cNvPicPr>
            <a:picLocks noChangeAspect="1" noChangeArrowheads="1"/>
          </p:cNvPicPr>
          <p:nvPr/>
        </p:nvPicPr>
        <p:blipFill>
          <a:blip r:embed="rId12"/>
          <a:srcRect/>
          <a:stretch>
            <a:fillRect/>
          </a:stretch>
        </p:blipFill>
        <p:spPr bwMode="auto">
          <a:xfrm>
            <a:off x="5857875" y="1428750"/>
            <a:ext cx="1358900" cy="1195388"/>
          </a:xfrm>
          <a:prstGeom prst="rect">
            <a:avLst/>
          </a:prstGeom>
          <a:noFill/>
          <a:ln w="9525">
            <a:noFill/>
            <a:miter lim="800000"/>
            <a:headEnd/>
            <a:tailEnd/>
          </a:ln>
        </p:spPr>
      </p:pic>
      <p:pic>
        <p:nvPicPr>
          <p:cNvPr id="12320" name="Picture 3"/>
          <p:cNvPicPr>
            <a:picLocks noChangeAspect="1" noChangeArrowheads="1"/>
          </p:cNvPicPr>
          <p:nvPr/>
        </p:nvPicPr>
        <p:blipFill>
          <a:blip r:embed="rId13"/>
          <a:srcRect/>
          <a:stretch>
            <a:fillRect/>
          </a:stretch>
        </p:blipFill>
        <p:spPr bwMode="auto">
          <a:xfrm>
            <a:off x="1643063" y="4900613"/>
            <a:ext cx="723900" cy="657225"/>
          </a:xfrm>
          <a:prstGeom prst="rect">
            <a:avLst/>
          </a:prstGeom>
          <a:noFill/>
          <a:ln w="9525">
            <a:noFill/>
            <a:miter lim="800000"/>
            <a:headEnd/>
            <a:tailEnd/>
          </a:ln>
        </p:spPr>
      </p:pic>
      <p:sp>
        <p:nvSpPr>
          <p:cNvPr id="531" name="Left-Right Arrow 530"/>
          <p:cNvSpPr/>
          <p:nvPr/>
        </p:nvSpPr>
        <p:spPr>
          <a:xfrm>
            <a:off x="3143250" y="1857375"/>
            <a:ext cx="2571750" cy="285750"/>
          </a:xfrm>
          <a:prstGeom prst="lef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532" name="Curved Right Arrow 531"/>
          <p:cNvSpPr/>
          <p:nvPr/>
        </p:nvSpPr>
        <p:spPr>
          <a:xfrm>
            <a:off x="1000125" y="3214688"/>
            <a:ext cx="500063" cy="1928812"/>
          </a:xfrm>
          <a:prstGeom prst="curvedRightArrow">
            <a:avLst/>
          </a:prstGeom>
          <a:solidFill>
            <a:srgbClr val="CCFFCC"/>
          </a:solidFill>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solidFill>
                <a:schemeClr val="tx1"/>
              </a:solidFill>
            </a:endParaRPr>
          </a:p>
        </p:txBody>
      </p:sp>
      <p:sp>
        <p:nvSpPr>
          <p:cNvPr id="533" name="Curved Right Arrow 532"/>
          <p:cNvSpPr/>
          <p:nvPr/>
        </p:nvSpPr>
        <p:spPr>
          <a:xfrm rot="10800000">
            <a:off x="2428875" y="3214688"/>
            <a:ext cx="500063" cy="1928812"/>
          </a:xfrm>
          <a:prstGeom prst="curvedRightArrow">
            <a:avLst/>
          </a:prstGeom>
          <a:solidFill>
            <a:srgbClr val="CCFFCC"/>
          </a:solidFill>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solidFill>
                <a:schemeClr val="tx1"/>
              </a:solidFill>
            </a:endParaRPr>
          </a:p>
        </p:txBody>
      </p:sp>
      <p:sp>
        <p:nvSpPr>
          <p:cNvPr id="12324" name="Text Box 260"/>
          <p:cNvSpPr txBox="1">
            <a:spLocks noChangeArrowheads="1"/>
          </p:cNvSpPr>
          <p:nvPr/>
        </p:nvSpPr>
        <p:spPr bwMode="auto">
          <a:xfrm>
            <a:off x="755650" y="404813"/>
            <a:ext cx="7345363" cy="519112"/>
          </a:xfrm>
          <a:prstGeom prst="rect">
            <a:avLst/>
          </a:prstGeom>
          <a:noFill/>
          <a:ln w="9525">
            <a:noFill/>
            <a:miter lim="800000"/>
            <a:headEnd/>
            <a:tailEnd/>
          </a:ln>
        </p:spPr>
        <p:txBody>
          <a:bodyPr>
            <a:spAutoFit/>
          </a:bodyPr>
          <a:lstStyle/>
          <a:p>
            <a:pPr algn="ctr">
              <a:spcBef>
                <a:spcPct val="50000"/>
              </a:spcBef>
            </a:pPr>
            <a:r>
              <a:rPr lang="mk-MK" sz="2800" b="1" i="1">
                <a:solidFill>
                  <a:srgbClr val="009999"/>
                </a:solidFill>
                <a:latin typeface="Calibri" pitchFamily="34" charset="0"/>
              </a:rPr>
              <a:t>КаСис / </a:t>
            </a:r>
            <a:r>
              <a:rPr lang="en-US" sz="2800" b="1" i="1">
                <a:solidFill>
                  <a:srgbClr val="009999"/>
                </a:solidFill>
                <a:latin typeface="Calibri" pitchFamily="34" charset="0"/>
              </a:rPr>
              <a:t>cPay</a:t>
            </a:r>
            <a:r>
              <a:rPr lang="mk-MK" sz="2800" b="1" i="1">
                <a:solidFill>
                  <a:srgbClr val="009999"/>
                </a:solidFill>
                <a:latin typeface="Calibri" pitchFamily="34" charset="0"/>
              </a:rPr>
              <a:t> систем</a:t>
            </a:r>
            <a:endParaRPr lang="en-US" sz="2800" b="1" i="1">
              <a:solidFill>
                <a:srgbClr val="009999"/>
              </a:solidFill>
              <a:latin typeface="Calibri" pitchFamily="34" charset="0"/>
            </a:endParaRPr>
          </a:p>
        </p:txBody>
      </p:sp>
      <p:pic>
        <p:nvPicPr>
          <p:cNvPr id="12325" name="Picture 261"/>
          <p:cNvPicPr>
            <a:picLocks noChangeAspect="1" noChangeArrowheads="1"/>
          </p:cNvPicPr>
          <p:nvPr/>
        </p:nvPicPr>
        <p:blipFill>
          <a:blip r:embed="rId14"/>
          <a:srcRect/>
          <a:stretch>
            <a:fillRect/>
          </a:stretch>
        </p:blipFill>
        <p:spPr bwMode="auto">
          <a:xfrm>
            <a:off x="7667625" y="3573463"/>
            <a:ext cx="792163" cy="333375"/>
          </a:xfrm>
          <a:prstGeom prst="rect">
            <a:avLst/>
          </a:prstGeom>
          <a:noFill/>
          <a:ln w="9525">
            <a:noFill/>
            <a:miter lim="800000"/>
            <a:headEnd/>
            <a:tailEnd/>
          </a:ln>
        </p:spPr>
      </p:pic>
      <p:pic>
        <p:nvPicPr>
          <p:cNvPr id="12326" name="Picture 262" descr="CaSys_logo_1"/>
          <p:cNvPicPr>
            <a:picLocks noChangeAspect="1" noChangeArrowheads="1"/>
          </p:cNvPicPr>
          <p:nvPr/>
        </p:nvPicPr>
        <p:blipFill>
          <a:blip r:embed="rId15"/>
          <a:srcRect/>
          <a:stretch>
            <a:fillRect/>
          </a:stretch>
        </p:blipFill>
        <p:spPr bwMode="auto">
          <a:xfrm>
            <a:off x="7235825" y="6021388"/>
            <a:ext cx="1439863"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28625" y="571500"/>
            <a:ext cx="3929063" cy="706438"/>
          </a:xfrm>
        </p:spPr>
        <p:txBody>
          <a:bodyPr/>
          <a:lstStyle/>
          <a:p>
            <a:pPr eaLnBrk="1" hangingPunct="1"/>
            <a:r>
              <a:rPr lang="mk-MK" sz="1800" b="1" i="1" smtClean="0">
                <a:solidFill>
                  <a:srgbClr val="009999"/>
                </a:solidFill>
              </a:rPr>
              <a:t>Интеграција на </a:t>
            </a:r>
            <a:r>
              <a:rPr lang="en-US" sz="1800" b="1" i="1" smtClean="0">
                <a:solidFill>
                  <a:srgbClr val="009999"/>
                </a:solidFill>
              </a:rPr>
              <a:t>e-commerce </a:t>
            </a:r>
            <a:r>
              <a:rPr lang="mk-MK" sz="1800" b="1" i="1" smtClean="0">
                <a:solidFill>
                  <a:srgbClr val="009999"/>
                </a:solidFill>
              </a:rPr>
              <a:t>трговците со </a:t>
            </a:r>
            <a:r>
              <a:rPr lang="en-US" sz="1800" b="1" i="1" smtClean="0">
                <a:solidFill>
                  <a:srgbClr val="009999"/>
                </a:solidFill>
              </a:rPr>
              <a:t>cPay</a:t>
            </a:r>
          </a:p>
        </p:txBody>
      </p:sp>
      <p:sp>
        <p:nvSpPr>
          <p:cNvPr id="13315" name="Rectangle 3"/>
          <p:cNvSpPr>
            <a:spLocks noGrp="1" noChangeArrowheads="1"/>
          </p:cNvSpPr>
          <p:nvPr>
            <p:ph type="body" idx="4294967295"/>
          </p:nvPr>
        </p:nvSpPr>
        <p:spPr>
          <a:xfrm>
            <a:off x="428625" y="1928813"/>
            <a:ext cx="4143375" cy="4525962"/>
          </a:xfrm>
        </p:spPr>
        <p:txBody>
          <a:bodyPr/>
          <a:lstStyle/>
          <a:p>
            <a:pPr eaLnBrk="1" hangingPunct="1">
              <a:lnSpc>
                <a:spcPct val="80000"/>
              </a:lnSpc>
              <a:spcBef>
                <a:spcPct val="60000"/>
              </a:spcBef>
              <a:buClr>
                <a:srgbClr val="009999"/>
              </a:buClr>
            </a:pPr>
            <a:r>
              <a:rPr lang="mk-MK" sz="1400" smtClean="0"/>
              <a:t>Брза интеграција на </a:t>
            </a:r>
            <a:r>
              <a:rPr lang="en-US" sz="1400" smtClean="0"/>
              <a:t>web </a:t>
            </a:r>
            <a:r>
              <a:rPr lang="mk-MK" sz="1400" smtClean="0"/>
              <a:t>страната на трговецот со </a:t>
            </a:r>
            <a:r>
              <a:rPr lang="en-US" sz="1400" smtClean="0"/>
              <a:t>cPay</a:t>
            </a:r>
            <a:r>
              <a:rPr lang="mk-MK" sz="1400" smtClean="0"/>
              <a:t> платежниот портал</a:t>
            </a:r>
            <a:endParaRPr lang="en-US" sz="1400" smtClean="0"/>
          </a:p>
          <a:p>
            <a:pPr eaLnBrk="1" hangingPunct="1">
              <a:lnSpc>
                <a:spcPct val="80000"/>
              </a:lnSpc>
              <a:spcBef>
                <a:spcPct val="60000"/>
              </a:spcBef>
              <a:buClr>
                <a:srgbClr val="009999"/>
              </a:buClr>
            </a:pPr>
            <a:r>
              <a:rPr lang="en-US" sz="1400" smtClean="0"/>
              <a:t>SSL </a:t>
            </a:r>
            <a:r>
              <a:rPr lang="mk-MK" sz="1400" smtClean="0"/>
              <a:t>пренасочување од </a:t>
            </a:r>
            <a:r>
              <a:rPr lang="en-US" sz="1400" smtClean="0"/>
              <a:t>web </a:t>
            </a:r>
            <a:r>
              <a:rPr lang="mk-MK" sz="1400" smtClean="0"/>
              <a:t>страната на трговецот до </a:t>
            </a:r>
            <a:r>
              <a:rPr lang="en-US" sz="1400" smtClean="0"/>
              <a:t>cPay </a:t>
            </a:r>
            <a:r>
              <a:rPr lang="mk-MK" sz="1400" smtClean="0"/>
              <a:t>за </a:t>
            </a:r>
            <a:r>
              <a:rPr lang="en-US" sz="1400" smtClean="0"/>
              <a:t>on-line </a:t>
            </a:r>
            <a:r>
              <a:rPr lang="mk-MK" sz="1400" smtClean="0"/>
              <a:t>купување</a:t>
            </a:r>
          </a:p>
          <a:p>
            <a:pPr eaLnBrk="1" hangingPunct="1">
              <a:lnSpc>
                <a:spcPct val="80000"/>
              </a:lnSpc>
              <a:spcBef>
                <a:spcPct val="60000"/>
              </a:spcBef>
              <a:buClr>
                <a:srgbClr val="009999"/>
              </a:buClr>
            </a:pPr>
            <a:r>
              <a:rPr lang="mk-MK" sz="1400" smtClean="0"/>
              <a:t>Основни параметри на </a:t>
            </a:r>
            <a:r>
              <a:rPr lang="en-US" sz="1400" smtClean="0"/>
              <a:t>SSL</a:t>
            </a:r>
            <a:r>
              <a:rPr lang="mk-MK" sz="1400" smtClean="0"/>
              <a:t> пренасочувањето</a:t>
            </a:r>
            <a:r>
              <a:rPr lang="en-US" sz="1400" smtClean="0"/>
              <a:t>:</a:t>
            </a:r>
            <a:r>
              <a:rPr lang="mk-MK" sz="1400" smtClean="0"/>
              <a:t> Идентификација на трговецот и износот на трансакцијата</a:t>
            </a:r>
            <a:endParaRPr lang="en-US" sz="1400" smtClean="0"/>
          </a:p>
          <a:p>
            <a:pPr eaLnBrk="1" hangingPunct="1">
              <a:lnSpc>
                <a:spcPct val="80000"/>
              </a:lnSpc>
              <a:spcBef>
                <a:spcPct val="60000"/>
              </a:spcBef>
              <a:buClr>
                <a:srgbClr val="009999"/>
              </a:buClr>
            </a:pPr>
            <a:r>
              <a:rPr lang="mk-MK" sz="1400" smtClean="0"/>
              <a:t>Купувачот ги внесува податоците за платежната картичка на сигурна </a:t>
            </a:r>
            <a:r>
              <a:rPr lang="en-US" sz="1400" smtClean="0"/>
              <a:t>cPay </a:t>
            </a:r>
            <a:r>
              <a:rPr lang="mk-MK" sz="1400" smtClean="0"/>
              <a:t>страна без да ги открие податоците за платежната картичка на трговецот</a:t>
            </a:r>
          </a:p>
          <a:p>
            <a:pPr eaLnBrk="1" hangingPunct="1">
              <a:lnSpc>
                <a:spcPct val="80000"/>
              </a:lnSpc>
              <a:spcBef>
                <a:spcPct val="60000"/>
              </a:spcBef>
              <a:buClr>
                <a:srgbClr val="009999"/>
              </a:buClr>
            </a:pPr>
            <a:r>
              <a:rPr lang="mk-MK" sz="1400" smtClean="0"/>
              <a:t>По извршената </a:t>
            </a:r>
            <a:r>
              <a:rPr lang="en-US" sz="1400" smtClean="0"/>
              <a:t>on-line </a:t>
            </a:r>
            <a:r>
              <a:rPr lang="mk-MK" sz="1400" smtClean="0"/>
              <a:t>трансакција параметрите за успешност на трансакцијата се праќаат до страната на трговецот. </a:t>
            </a:r>
            <a:endParaRPr lang="en-US" sz="1400" smtClean="0"/>
          </a:p>
          <a:p>
            <a:pPr eaLnBrk="1" hangingPunct="1">
              <a:lnSpc>
                <a:spcPct val="80000"/>
              </a:lnSpc>
              <a:spcBef>
                <a:spcPct val="60000"/>
              </a:spcBef>
              <a:buClr>
                <a:srgbClr val="009999"/>
              </a:buClr>
            </a:pPr>
            <a:r>
              <a:rPr lang="mk-MK" sz="1400" smtClean="0"/>
              <a:t>Чувствителните податоци за платежната картичка и за имателот на картичката се прикажуваат маскирано и со рестрикции.</a:t>
            </a:r>
            <a:endParaRPr lang="en-US" sz="1400" smtClean="0"/>
          </a:p>
        </p:txBody>
      </p:sp>
      <p:pic>
        <p:nvPicPr>
          <p:cNvPr id="13316" name="Picture 4" descr="CaSys_logo_1"/>
          <p:cNvPicPr>
            <a:picLocks noChangeAspect="1" noChangeArrowheads="1"/>
          </p:cNvPicPr>
          <p:nvPr/>
        </p:nvPicPr>
        <p:blipFill>
          <a:blip r:embed="rId3"/>
          <a:srcRect/>
          <a:stretch>
            <a:fillRect/>
          </a:stretch>
        </p:blipFill>
        <p:spPr bwMode="auto">
          <a:xfrm>
            <a:off x="7235825" y="6021388"/>
            <a:ext cx="1439863" cy="463550"/>
          </a:xfrm>
          <a:prstGeom prst="rect">
            <a:avLst/>
          </a:prstGeom>
          <a:noFill/>
          <a:ln w="9525">
            <a:noFill/>
            <a:miter lim="800000"/>
            <a:headEnd/>
            <a:tailEnd/>
          </a:ln>
        </p:spPr>
      </p:pic>
      <p:sp>
        <p:nvSpPr>
          <p:cNvPr id="12293" name="Rectangle 5"/>
          <p:cNvSpPr>
            <a:spLocks noChangeArrowheads="1"/>
          </p:cNvSpPr>
          <p:nvPr/>
        </p:nvSpPr>
        <p:spPr bwMode="auto">
          <a:xfrm>
            <a:off x="4572000" y="1928813"/>
            <a:ext cx="4000500" cy="3814762"/>
          </a:xfrm>
          <a:prstGeom prst="rect">
            <a:avLst/>
          </a:prstGeom>
          <a:solidFill>
            <a:schemeClr val="bg1"/>
          </a:solidFill>
          <a:ln w="9525">
            <a:noFill/>
            <a:miter lim="800000"/>
            <a:headEnd/>
            <a:tailEnd/>
          </a:ln>
        </p:spPr>
        <p:txBody>
          <a:bodyPr/>
          <a:lstStyle/>
          <a:p>
            <a:pPr marL="342900" indent="-342900">
              <a:spcBef>
                <a:spcPct val="20000"/>
              </a:spcBef>
              <a:buClr>
                <a:srgbClr val="009999"/>
              </a:buClr>
              <a:buFont typeface="Arial" pitchFamily="34" charset="0"/>
              <a:buChar char="•"/>
              <a:defRPr/>
            </a:pPr>
            <a:r>
              <a:rPr lang="sr-Latn-CS" sz="1400" dirty="0">
                <a:latin typeface="+mn-lt"/>
                <a:cs typeface="Arial" charset="0"/>
              </a:rPr>
              <a:t>3-D</a:t>
            </a:r>
            <a:r>
              <a:rPr lang="mk-MK" sz="1400" dirty="0">
                <a:latin typeface="+mn-lt"/>
                <a:cs typeface="Arial" charset="0"/>
              </a:rPr>
              <a:t> безбедносниот модел овозможува автентикација на имателот на платежната картичка при </a:t>
            </a:r>
            <a:r>
              <a:rPr lang="en-US" sz="1400" dirty="0">
                <a:latin typeface="+mn-lt"/>
                <a:cs typeface="Arial" charset="0"/>
              </a:rPr>
              <a:t>on-line </a:t>
            </a:r>
            <a:r>
              <a:rPr lang="mk-MK" sz="1400" dirty="0">
                <a:latin typeface="+mn-lt"/>
                <a:cs typeface="Arial" charset="0"/>
              </a:rPr>
              <a:t>купувањето преку интернет</a:t>
            </a:r>
            <a:endParaRPr lang="en-US" sz="1400" dirty="0">
              <a:latin typeface="+mn-lt"/>
              <a:cs typeface="Arial" charset="0"/>
            </a:endParaRPr>
          </a:p>
          <a:p>
            <a:pPr marL="342900" indent="-342900">
              <a:spcBef>
                <a:spcPct val="20000"/>
              </a:spcBef>
              <a:buClr>
                <a:srgbClr val="009999"/>
              </a:buClr>
              <a:buFont typeface="Arial" pitchFamily="34" charset="0"/>
              <a:buChar char="•"/>
              <a:defRPr/>
            </a:pPr>
            <a:endParaRPr lang="en-US" sz="1400" dirty="0">
              <a:latin typeface="+mn-lt"/>
              <a:cs typeface="Arial" charset="0"/>
            </a:endParaRPr>
          </a:p>
          <a:p>
            <a:pPr marL="342900" indent="-342900">
              <a:spcBef>
                <a:spcPts val="0"/>
              </a:spcBef>
              <a:buClr>
                <a:srgbClr val="009999"/>
              </a:buClr>
              <a:buFont typeface="Arial" pitchFamily="34" charset="0"/>
              <a:buChar char="•"/>
              <a:defRPr/>
            </a:pPr>
            <a:r>
              <a:rPr lang="en-US" sz="1400" dirty="0">
                <a:latin typeface="+mn-lt"/>
                <a:cs typeface="Arial" charset="0"/>
              </a:rPr>
              <a:t>Интероперабилноста е воспоставена помеѓу банката издавач и банката </a:t>
            </a:r>
            <a:r>
              <a:rPr lang="mk-MK" sz="1400" dirty="0">
                <a:latin typeface="+mn-lt"/>
                <a:cs typeface="Arial" charset="0"/>
              </a:rPr>
              <a:t>опслужувач</a:t>
            </a:r>
            <a:r>
              <a:rPr lang="en-US" sz="1400" dirty="0">
                <a:latin typeface="+mn-lt"/>
                <a:cs typeface="Arial" charset="0"/>
              </a:rPr>
              <a:t> преку </a:t>
            </a:r>
            <a:r>
              <a:rPr lang="mk-MK" sz="1400" dirty="0">
                <a:latin typeface="+mn-lt"/>
                <a:cs typeface="Arial" charset="0"/>
              </a:rPr>
              <a:t>воспоставување</a:t>
            </a:r>
            <a:r>
              <a:rPr lang="en-US" sz="1400" dirty="0">
                <a:latin typeface="+mn-lt"/>
                <a:cs typeface="Arial" charset="0"/>
              </a:rPr>
              <a:t> на заеднички протокол и интероперабилност на услуги. Casys </a:t>
            </a:r>
            <a:r>
              <a:rPr lang="mk-MK" sz="1400" dirty="0">
                <a:latin typeface="+mn-lt"/>
                <a:cs typeface="Arial" charset="0"/>
              </a:rPr>
              <a:t>ги</a:t>
            </a:r>
            <a:r>
              <a:rPr lang="en-US" sz="1400" dirty="0">
                <a:latin typeface="+mn-lt"/>
                <a:cs typeface="Arial" charset="0"/>
              </a:rPr>
              <a:t> поддржува и двете 3D решенија, MasterCard SecureCode и Verified by Visa</a:t>
            </a:r>
          </a:p>
          <a:p>
            <a:pPr marL="342900" indent="-342900">
              <a:spcBef>
                <a:spcPct val="20000"/>
              </a:spcBef>
              <a:buClr>
                <a:srgbClr val="009999"/>
              </a:buClr>
              <a:buFont typeface="Arial" pitchFamily="34" charset="0"/>
              <a:buChar char="•"/>
              <a:defRPr/>
            </a:pPr>
            <a:endParaRPr lang="en-US" sz="1400" dirty="0">
              <a:latin typeface="+mn-lt"/>
              <a:cs typeface="Arial" charset="0"/>
            </a:endParaRPr>
          </a:p>
          <a:p>
            <a:pPr marL="342900" indent="-342900">
              <a:spcBef>
                <a:spcPct val="20000"/>
              </a:spcBef>
              <a:buClr>
                <a:srgbClr val="009999"/>
              </a:buClr>
              <a:buFont typeface="Arial" pitchFamily="34" charset="0"/>
              <a:buChar char="•"/>
              <a:defRPr/>
            </a:pPr>
            <a:r>
              <a:rPr lang="en-US" sz="1400" dirty="0">
                <a:latin typeface="+mn-lt"/>
                <a:cs typeface="Arial" charset="0"/>
              </a:rPr>
              <a:t>3D </a:t>
            </a:r>
            <a:r>
              <a:rPr lang="mk-MK" sz="1400" dirty="0">
                <a:latin typeface="+mn-lt"/>
                <a:cs typeface="Arial" charset="0"/>
              </a:rPr>
              <a:t>моделот значително го намалува, до 20 пати, бројот на злоупотреби при интернет купувањето.</a:t>
            </a:r>
            <a:endParaRPr lang="en-US" sz="1400" dirty="0">
              <a:latin typeface="+mn-lt"/>
              <a:cs typeface="Arial" charset="0"/>
            </a:endParaRPr>
          </a:p>
        </p:txBody>
      </p:sp>
      <p:sp>
        <p:nvSpPr>
          <p:cNvPr id="12294" name="Text Box 6"/>
          <p:cNvSpPr txBox="1">
            <a:spLocks noChangeArrowheads="1"/>
          </p:cNvSpPr>
          <p:nvPr/>
        </p:nvSpPr>
        <p:spPr bwMode="auto">
          <a:xfrm>
            <a:off x="4786313" y="642938"/>
            <a:ext cx="3643312" cy="923925"/>
          </a:xfrm>
          <a:prstGeom prst="rect">
            <a:avLst/>
          </a:prstGeom>
          <a:noFill/>
          <a:ln w="9525">
            <a:noFill/>
            <a:miter lim="800000"/>
            <a:headEnd/>
            <a:tailEnd/>
          </a:ln>
        </p:spPr>
        <p:txBody>
          <a:bodyPr>
            <a:spAutoFit/>
          </a:bodyPr>
          <a:lstStyle/>
          <a:p>
            <a:pPr algn="ctr">
              <a:spcBef>
                <a:spcPct val="50000"/>
              </a:spcBef>
              <a:defRPr/>
            </a:pPr>
            <a:r>
              <a:rPr lang="en-US" b="1" i="1" dirty="0">
                <a:solidFill>
                  <a:srgbClr val="009999"/>
                </a:solidFill>
                <a:latin typeface="+mj-lt"/>
                <a:cs typeface="Arial" charset="0"/>
              </a:rPr>
              <a:t>3D </a:t>
            </a:r>
            <a:r>
              <a:rPr lang="mk-MK" b="1" i="1" dirty="0">
                <a:solidFill>
                  <a:srgbClr val="009999"/>
                </a:solidFill>
                <a:latin typeface="+mj-lt"/>
                <a:cs typeface="Arial" charset="0"/>
              </a:rPr>
              <a:t>безбедносниот модел </a:t>
            </a:r>
            <a:r>
              <a:rPr lang="en-US" b="1" i="1" dirty="0">
                <a:solidFill>
                  <a:srgbClr val="009999"/>
                </a:solidFill>
                <a:latin typeface="+mj-lt"/>
                <a:cs typeface="Arial" charset="0"/>
              </a:rPr>
              <a:t>– </a:t>
            </a:r>
            <a:r>
              <a:rPr lang="mk-MK" b="1" i="1" dirty="0">
                <a:solidFill>
                  <a:srgbClr val="009999"/>
                </a:solidFill>
                <a:latin typeface="+mj-lt"/>
                <a:cs typeface="Arial" charset="0"/>
              </a:rPr>
              <a:t>зголемување на безбедноста на интернет плаќањата</a:t>
            </a:r>
            <a:endParaRPr lang="en-US" b="1" i="1" dirty="0">
              <a:solidFill>
                <a:srgbClr val="009999"/>
              </a:solidFill>
              <a:latin typeface="+mj-lt"/>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714375" y="928688"/>
            <a:ext cx="7750175" cy="4986337"/>
          </a:xfrm>
          <a:prstGeom prst="rect">
            <a:avLst/>
          </a:prstGeom>
          <a:noFill/>
          <a:ln w="9525">
            <a:noFill/>
            <a:miter lim="800000"/>
            <a:headEnd/>
            <a:tailEnd/>
          </a:ln>
        </p:spPr>
      </p:pic>
      <p:sp>
        <p:nvSpPr>
          <p:cNvPr id="14339" name="Text Box 3"/>
          <p:cNvSpPr txBox="1">
            <a:spLocks noChangeArrowheads="1"/>
          </p:cNvSpPr>
          <p:nvPr/>
        </p:nvSpPr>
        <p:spPr bwMode="auto">
          <a:xfrm>
            <a:off x="755650" y="188913"/>
            <a:ext cx="7345363" cy="519112"/>
          </a:xfrm>
          <a:prstGeom prst="rect">
            <a:avLst/>
          </a:prstGeom>
          <a:noFill/>
          <a:ln w="9525">
            <a:noFill/>
            <a:miter lim="800000"/>
            <a:headEnd/>
            <a:tailEnd/>
          </a:ln>
        </p:spPr>
        <p:txBody>
          <a:bodyPr>
            <a:spAutoFit/>
          </a:bodyPr>
          <a:lstStyle/>
          <a:p>
            <a:pPr algn="ctr">
              <a:spcBef>
                <a:spcPct val="50000"/>
              </a:spcBef>
            </a:pPr>
            <a:r>
              <a:rPr lang="en-US" sz="2800" b="1" i="1">
                <a:solidFill>
                  <a:srgbClr val="009999"/>
                </a:solidFill>
              </a:rPr>
              <a:t>3D </a:t>
            </a:r>
            <a:r>
              <a:rPr lang="mk-MK" sz="2800" b="1" i="1">
                <a:solidFill>
                  <a:srgbClr val="009999"/>
                </a:solidFill>
              </a:rPr>
              <a:t>безбедносен модел</a:t>
            </a:r>
            <a:endParaRPr lang="en-US" sz="2800" b="1" i="1">
              <a:solidFill>
                <a:srgbClr val="009999"/>
              </a:solidFill>
            </a:endParaRPr>
          </a:p>
        </p:txBody>
      </p:sp>
      <p:pic>
        <p:nvPicPr>
          <p:cNvPr id="14340" name="Picture 4" descr="CaSys_logo_1"/>
          <p:cNvPicPr>
            <a:picLocks noChangeAspect="1" noChangeArrowheads="1"/>
          </p:cNvPicPr>
          <p:nvPr/>
        </p:nvPicPr>
        <p:blipFill>
          <a:blip r:embed="rId3"/>
          <a:srcRect/>
          <a:stretch>
            <a:fillRect/>
          </a:stretch>
        </p:blipFill>
        <p:spPr bwMode="auto">
          <a:xfrm>
            <a:off x="7524750" y="6237288"/>
            <a:ext cx="1439863"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500063" y="0"/>
            <a:ext cx="8229600" cy="1143000"/>
          </a:xfrm>
        </p:spPr>
        <p:txBody>
          <a:bodyPr/>
          <a:lstStyle/>
          <a:p>
            <a:r>
              <a:rPr lang="mk-MK" sz="2800" b="1" i="1" smtClean="0">
                <a:solidFill>
                  <a:srgbClr val="009999"/>
                </a:solidFill>
              </a:rPr>
              <a:t>Предности и ограничувања на </a:t>
            </a:r>
            <a:r>
              <a:rPr lang="en-US" sz="2800" b="1" i="1" smtClean="0">
                <a:solidFill>
                  <a:srgbClr val="009999"/>
                </a:solidFill>
              </a:rPr>
              <a:t>e-commerce</a:t>
            </a:r>
          </a:p>
        </p:txBody>
      </p:sp>
      <p:sp>
        <p:nvSpPr>
          <p:cNvPr id="3" name="Rectangle 2"/>
          <p:cNvSpPr/>
          <p:nvPr/>
        </p:nvSpPr>
        <p:spPr>
          <a:xfrm>
            <a:off x="285750" y="1720850"/>
            <a:ext cx="7500938" cy="2862263"/>
          </a:xfrm>
          <a:prstGeom prst="rect">
            <a:avLst/>
          </a:prstGeom>
        </p:spPr>
        <p:txBody>
          <a:bodyPr>
            <a:spAutoFit/>
          </a:bodyPr>
          <a:lstStyle/>
          <a:p>
            <a:pPr fontAlgn="auto">
              <a:spcBef>
                <a:spcPts val="0"/>
              </a:spcBef>
              <a:spcAft>
                <a:spcPts val="0"/>
              </a:spcAft>
              <a:buClr>
                <a:srgbClr val="009999"/>
              </a:buClr>
              <a:defRPr/>
            </a:pPr>
            <a:r>
              <a:rPr lang="ru-RU" b="1" i="1" dirty="0">
                <a:solidFill>
                  <a:srgbClr val="009999"/>
                </a:solidFill>
                <a:latin typeface="+mn-lt"/>
                <a:cs typeface="+mn-cs"/>
              </a:rPr>
              <a:t>Предности на e-commercе</a:t>
            </a:r>
          </a:p>
          <a:p>
            <a:pPr fontAlgn="auto">
              <a:spcBef>
                <a:spcPts val="0"/>
              </a:spcBef>
              <a:spcAft>
                <a:spcPts val="0"/>
              </a:spcAft>
              <a:buClr>
                <a:srgbClr val="009999"/>
              </a:buClr>
              <a:defRPr/>
            </a:pPr>
            <a:endParaRPr lang="ru-RU" dirty="0">
              <a:latin typeface="+mn-lt"/>
              <a:cs typeface="+mn-cs"/>
            </a:endParaRPr>
          </a:p>
          <a:p>
            <a:pPr marL="363538" indent="-363538" fontAlgn="auto">
              <a:spcBef>
                <a:spcPts val="0"/>
              </a:spcBef>
              <a:spcAft>
                <a:spcPts val="0"/>
              </a:spcAft>
              <a:buClr>
                <a:srgbClr val="009999"/>
              </a:buClr>
              <a:buFont typeface="Arial" pitchFamily="34" charset="0"/>
              <a:buChar char="•"/>
              <a:defRPr/>
            </a:pPr>
            <a:r>
              <a:rPr lang="ru-RU" dirty="0">
                <a:latin typeface="+mn-lt"/>
                <a:cs typeface="+mn-cs"/>
              </a:rPr>
              <a:t>Предности на организации кои го користат </a:t>
            </a:r>
            <a:r>
              <a:rPr lang="en-US" dirty="0">
                <a:latin typeface="+mn-lt"/>
                <a:cs typeface="+mn-cs"/>
              </a:rPr>
              <a:t>e-commerce </a:t>
            </a:r>
            <a:r>
              <a:rPr lang="mk-MK" dirty="0">
                <a:latin typeface="+mn-lt"/>
                <a:cs typeface="+mn-cs"/>
              </a:rPr>
              <a:t>решението</a:t>
            </a:r>
            <a:endParaRPr lang="ru-RU" dirty="0">
              <a:latin typeface="+mn-lt"/>
              <a:cs typeface="+mn-cs"/>
            </a:endParaRPr>
          </a:p>
          <a:p>
            <a:pPr marL="363538" indent="-363538" fontAlgn="auto">
              <a:spcBef>
                <a:spcPts val="0"/>
              </a:spcBef>
              <a:spcAft>
                <a:spcPts val="0"/>
              </a:spcAft>
              <a:buClr>
                <a:srgbClr val="009999"/>
              </a:buClr>
              <a:buFont typeface="Arial" pitchFamily="34" charset="0"/>
              <a:buChar char="•"/>
              <a:defRPr/>
            </a:pPr>
            <a:r>
              <a:rPr lang="ru-RU" dirty="0">
                <a:latin typeface="+mn-lt"/>
                <a:cs typeface="+mn-cs"/>
              </a:rPr>
              <a:t>Придобивки за корисниците</a:t>
            </a:r>
          </a:p>
          <a:p>
            <a:pPr marL="363538" indent="-363538" fontAlgn="auto">
              <a:spcBef>
                <a:spcPts val="0"/>
              </a:spcBef>
              <a:spcAft>
                <a:spcPts val="0"/>
              </a:spcAft>
              <a:buClr>
                <a:srgbClr val="009999"/>
              </a:buClr>
              <a:buFont typeface="Arial" pitchFamily="34" charset="0"/>
              <a:buChar char="•"/>
              <a:defRPr/>
            </a:pPr>
            <a:r>
              <a:rPr lang="ru-RU" dirty="0">
                <a:latin typeface="+mn-lt"/>
                <a:cs typeface="+mn-cs"/>
              </a:rPr>
              <a:t>Предности за општеството</a:t>
            </a:r>
          </a:p>
          <a:p>
            <a:pPr marL="363538" indent="-363538" fontAlgn="auto">
              <a:spcBef>
                <a:spcPts val="0"/>
              </a:spcBef>
              <a:spcAft>
                <a:spcPts val="0"/>
              </a:spcAft>
              <a:buClr>
                <a:srgbClr val="009999"/>
              </a:buClr>
              <a:defRPr/>
            </a:pPr>
            <a:endParaRPr lang="ru-RU" dirty="0">
              <a:latin typeface="+mn-lt"/>
              <a:cs typeface="+mn-cs"/>
            </a:endParaRPr>
          </a:p>
          <a:p>
            <a:pPr marL="363538" indent="-363538" fontAlgn="auto">
              <a:spcBef>
                <a:spcPts val="0"/>
              </a:spcBef>
              <a:spcAft>
                <a:spcPts val="0"/>
              </a:spcAft>
              <a:buClr>
                <a:srgbClr val="009999"/>
              </a:buClr>
              <a:defRPr/>
            </a:pPr>
            <a:r>
              <a:rPr lang="ru-RU" b="1" i="1" dirty="0">
                <a:solidFill>
                  <a:srgbClr val="009999"/>
                </a:solidFill>
                <a:latin typeface="+mn-lt"/>
                <a:cs typeface="+mn-cs"/>
              </a:rPr>
              <a:t>Ограничувања на e-commercе</a:t>
            </a:r>
          </a:p>
          <a:p>
            <a:pPr marL="363538" indent="-363538" fontAlgn="auto">
              <a:spcBef>
                <a:spcPts val="0"/>
              </a:spcBef>
              <a:spcAft>
                <a:spcPts val="0"/>
              </a:spcAft>
              <a:buClr>
                <a:srgbClr val="009999"/>
              </a:buClr>
              <a:defRPr/>
            </a:pPr>
            <a:endParaRPr lang="ru-RU" dirty="0">
              <a:latin typeface="+mn-lt"/>
              <a:cs typeface="+mn-cs"/>
            </a:endParaRPr>
          </a:p>
          <a:p>
            <a:pPr marL="363538" indent="-363538" fontAlgn="auto">
              <a:spcBef>
                <a:spcPts val="0"/>
              </a:spcBef>
              <a:spcAft>
                <a:spcPts val="0"/>
              </a:spcAft>
              <a:buClr>
                <a:srgbClr val="009999"/>
              </a:buClr>
              <a:buFont typeface="Arial" pitchFamily="34" charset="0"/>
              <a:buChar char="•"/>
              <a:defRPr/>
            </a:pPr>
            <a:r>
              <a:rPr lang="ru-RU" dirty="0">
                <a:latin typeface="+mn-lt"/>
                <a:cs typeface="+mn-cs"/>
              </a:rPr>
              <a:t>Технички </a:t>
            </a:r>
            <a:r>
              <a:rPr lang="en-US" dirty="0">
                <a:latin typeface="+mn-lt"/>
                <a:cs typeface="+mn-cs"/>
              </a:rPr>
              <a:t>o</a:t>
            </a:r>
            <a:r>
              <a:rPr lang="ru-RU" dirty="0">
                <a:latin typeface="+mn-lt"/>
                <a:cs typeface="+mn-cs"/>
              </a:rPr>
              <a:t>граничувањ</a:t>
            </a:r>
            <a:r>
              <a:rPr lang="mk-MK" dirty="0">
                <a:latin typeface="+mn-lt"/>
                <a:cs typeface="+mn-cs"/>
              </a:rPr>
              <a:t>а</a:t>
            </a:r>
          </a:p>
          <a:p>
            <a:pPr marL="363538" indent="-363538" fontAlgn="auto">
              <a:spcBef>
                <a:spcPts val="0"/>
              </a:spcBef>
              <a:spcAft>
                <a:spcPts val="0"/>
              </a:spcAft>
              <a:buClr>
                <a:srgbClr val="009999"/>
              </a:buClr>
              <a:buFont typeface="Arial" pitchFamily="34" charset="0"/>
              <a:buChar char="•"/>
              <a:defRPr/>
            </a:pPr>
            <a:r>
              <a:rPr lang="ru-RU" dirty="0">
                <a:latin typeface="+mn-lt"/>
                <a:cs typeface="+mn-cs"/>
              </a:rPr>
              <a:t>Не </a:t>
            </a:r>
            <a:r>
              <a:rPr lang="en-US" dirty="0">
                <a:latin typeface="+mn-lt"/>
                <a:cs typeface="+mn-cs"/>
              </a:rPr>
              <a:t>- </a:t>
            </a:r>
            <a:r>
              <a:rPr lang="ru-RU" dirty="0">
                <a:latin typeface="+mn-lt"/>
                <a:cs typeface="+mn-cs"/>
              </a:rPr>
              <a:t>технички ограничувања</a:t>
            </a:r>
            <a:endParaRPr lang="en-US" dirty="0">
              <a:latin typeface="+mn-lt"/>
              <a:cs typeface="+mn-cs"/>
            </a:endParaRPr>
          </a:p>
        </p:txBody>
      </p:sp>
      <p:pic>
        <p:nvPicPr>
          <p:cNvPr id="2052" name="Picture 4" descr="CaSys_logo_1"/>
          <p:cNvPicPr>
            <a:picLocks noChangeAspect="1" noChangeArrowheads="1"/>
          </p:cNvPicPr>
          <p:nvPr/>
        </p:nvPicPr>
        <p:blipFill>
          <a:blip r:embed="rId2"/>
          <a:srcRect/>
          <a:stretch>
            <a:fillRect/>
          </a:stretch>
        </p:blipFill>
        <p:spPr bwMode="auto">
          <a:xfrm>
            <a:off x="7524750" y="6237288"/>
            <a:ext cx="1439863" cy="4635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rtlCol="0">
            <a:normAutofit fontScale="90000"/>
          </a:bodyPr>
          <a:lstStyle/>
          <a:p>
            <a:pPr fontAlgn="auto">
              <a:spcAft>
                <a:spcPts val="0"/>
              </a:spcAft>
              <a:defRPr/>
            </a:pPr>
            <a:r>
              <a:rPr lang="ru-RU" sz="2800" b="1" i="1" dirty="0" smtClean="0">
                <a:solidFill>
                  <a:srgbClr val="009999"/>
                </a:solidFill>
              </a:rPr>
              <a:t>Предности на e-commercе</a:t>
            </a:r>
            <a:r>
              <a:rPr lang="ru-RU" sz="8800" dirty="0" smtClean="0"/>
              <a:t/>
            </a:r>
            <a:br>
              <a:rPr lang="ru-RU" sz="8800" dirty="0" smtClean="0"/>
            </a:br>
            <a:endParaRPr lang="en-US" dirty="0" smtClean="0"/>
          </a:p>
        </p:txBody>
      </p:sp>
      <p:sp>
        <p:nvSpPr>
          <p:cNvPr id="3" name="Rectangle 2"/>
          <p:cNvSpPr/>
          <p:nvPr/>
        </p:nvSpPr>
        <p:spPr>
          <a:xfrm>
            <a:off x="214313" y="1071563"/>
            <a:ext cx="8715375" cy="6308725"/>
          </a:xfrm>
          <a:prstGeom prst="rect">
            <a:avLst/>
          </a:prstGeom>
        </p:spPr>
        <p:txBody>
          <a:bodyPr>
            <a:spAutoFit/>
          </a:bodyPr>
          <a:lstStyle/>
          <a:p>
            <a:pPr fontAlgn="auto">
              <a:spcBef>
                <a:spcPts val="0"/>
              </a:spcBef>
              <a:spcAft>
                <a:spcPts val="0"/>
              </a:spcAft>
              <a:defRPr/>
            </a:pPr>
            <a:r>
              <a:rPr lang="ru-RU" sz="1400" b="1" i="1" dirty="0">
                <a:solidFill>
                  <a:srgbClr val="009999"/>
                </a:solidFill>
                <a:latin typeface="+mn-lt"/>
                <a:cs typeface="+mn-cs"/>
              </a:rPr>
              <a:t>Основни предности на e-commerce:</a:t>
            </a:r>
          </a:p>
          <a:p>
            <a:pPr fontAlgn="auto">
              <a:spcBef>
                <a:spcPts val="0"/>
              </a:spcBef>
              <a:spcAft>
                <a:spcPts val="0"/>
              </a:spcAft>
              <a:buClr>
                <a:srgbClr val="009999"/>
              </a:buClr>
              <a:buFont typeface="Arial" pitchFamily="34" charset="0"/>
              <a:buChar char="•"/>
              <a:defRPr/>
            </a:pPr>
            <a:r>
              <a:rPr lang="en-US" sz="1400" dirty="0">
                <a:latin typeface="+mn-lt"/>
                <a:cs typeface="+mn-cs"/>
              </a:rPr>
              <a:t> </a:t>
            </a:r>
            <a:r>
              <a:rPr lang="ru-RU" sz="1400" dirty="0">
                <a:latin typeface="+mn-lt"/>
                <a:cs typeface="+mn-cs"/>
              </a:rPr>
              <a:t>зголемување на продажбата - ова е првото нешто на што луѓето сметаат кога се работи за е-</a:t>
            </a:r>
            <a:r>
              <a:rPr lang="en-US" sz="1400" dirty="0">
                <a:latin typeface="+mn-lt"/>
                <a:cs typeface="+mn-cs"/>
              </a:rPr>
              <a:t>commerce</a:t>
            </a:r>
          </a:p>
          <a:p>
            <a:pPr fontAlgn="auto">
              <a:spcBef>
                <a:spcPts val="0"/>
              </a:spcBef>
              <a:spcAft>
                <a:spcPts val="0"/>
              </a:spcAft>
              <a:buClr>
                <a:srgbClr val="009999"/>
              </a:buClr>
              <a:buFont typeface="Arial" pitchFamily="34" charset="0"/>
              <a:buChar char="•"/>
              <a:defRPr/>
            </a:pPr>
            <a:r>
              <a:rPr lang="en-US" sz="1400" dirty="0">
                <a:latin typeface="+mn-lt"/>
                <a:cs typeface="+mn-cs"/>
              </a:rPr>
              <a:t> </a:t>
            </a:r>
            <a:r>
              <a:rPr lang="ru-RU" sz="1400" dirty="0">
                <a:latin typeface="+mn-lt"/>
                <a:cs typeface="+mn-cs"/>
              </a:rPr>
              <a:t>намалување на трошоците</a:t>
            </a:r>
          </a:p>
          <a:p>
            <a:pPr marL="712788" indent="-349250" fontAlgn="auto">
              <a:spcBef>
                <a:spcPts val="0"/>
              </a:spcBef>
              <a:spcAft>
                <a:spcPts val="0"/>
              </a:spcAft>
              <a:buClr>
                <a:srgbClr val="009999"/>
              </a:buClr>
              <a:buFont typeface="Arial" pitchFamily="34" charset="0"/>
              <a:buChar char="•"/>
              <a:defRPr/>
            </a:pPr>
            <a:r>
              <a:rPr lang="ru-RU" sz="1400" dirty="0">
                <a:latin typeface="+mn-lt"/>
                <a:cs typeface="+mn-cs"/>
              </a:rPr>
              <a:t>трошоци за создавање на производот</a:t>
            </a:r>
          </a:p>
          <a:p>
            <a:pPr marL="712788" indent="-349250" fontAlgn="auto">
              <a:spcBef>
                <a:spcPts val="0"/>
              </a:spcBef>
              <a:spcAft>
                <a:spcPts val="0"/>
              </a:spcAft>
              <a:buClr>
                <a:srgbClr val="009999"/>
              </a:buClr>
              <a:buFont typeface="Arial" pitchFamily="34" charset="0"/>
              <a:buChar char="•"/>
              <a:defRPr/>
            </a:pPr>
            <a:r>
              <a:rPr lang="ru-RU" sz="1400" dirty="0">
                <a:latin typeface="+mn-lt"/>
                <a:cs typeface="+mn-cs"/>
              </a:rPr>
              <a:t>Маркетинг</a:t>
            </a:r>
          </a:p>
          <a:p>
            <a:pPr marL="1076325" indent="-363538" fontAlgn="auto">
              <a:spcBef>
                <a:spcPts val="0"/>
              </a:spcBef>
              <a:spcAft>
                <a:spcPts val="0"/>
              </a:spcAft>
              <a:buClr>
                <a:srgbClr val="009999"/>
              </a:buClr>
              <a:buFont typeface="Arial" pitchFamily="34" charset="0"/>
              <a:buChar char="•"/>
              <a:defRPr/>
            </a:pPr>
            <a:r>
              <a:rPr lang="ru-RU" sz="1400" dirty="0">
                <a:latin typeface="+mn-lt"/>
                <a:cs typeface="+mn-cs"/>
              </a:rPr>
              <a:t>на промотивен материјал</a:t>
            </a:r>
          </a:p>
          <a:p>
            <a:pPr marL="712788" indent="-349250" fontAlgn="auto">
              <a:spcBef>
                <a:spcPts val="0"/>
              </a:spcBef>
              <a:spcAft>
                <a:spcPts val="0"/>
              </a:spcAft>
              <a:buClr>
                <a:srgbClr val="009999"/>
              </a:buClr>
              <a:buFont typeface="Arial" pitchFamily="34" charset="0"/>
              <a:buChar char="•"/>
              <a:defRPr/>
            </a:pPr>
            <a:r>
              <a:rPr lang="ru-RU" sz="1400" dirty="0">
                <a:latin typeface="+mn-lt"/>
                <a:cs typeface="+mn-cs"/>
              </a:rPr>
              <a:t>трошоци на дистрибуција</a:t>
            </a:r>
          </a:p>
          <a:p>
            <a:pPr marL="712788" indent="-349250" fontAlgn="auto">
              <a:spcBef>
                <a:spcPts val="0"/>
              </a:spcBef>
              <a:spcAft>
                <a:spcPts val="0"/>
              </a:spcAft>
              <a:buClr>
                <a:srgbClr val="009999"/>
              </a:buClr>
              <a:buFont typeface="Arial" pitchFamily="34" charset="0"/>
              <a:buChar char="•"/>
              <a:defRPr/>
            </a:pPr>
            <a:r>
              <a:rPr lang="ru-RU" sz="1400" dirty="0">
                <a:latin typeface="+mn-lt"/>
                <a:cs typeface="+mn-cs"/>
              </a:rPr>
              <a:t>трошоци за обработка (налози од клиенти)</a:t>
            </a:r>
          </a:p>
          <a:p>
            <a:pPr marL="1076325" indent="-349250" fontAlgn="auto">
              <a:spcBef>
                <a:spcPts val="0"/>
              </a:spcBef>
              <a:spcAft>
                <a:spcPts val="0"/>
              </a:spcAft>
              <a:buClr>
                <a:srgbClr val="009999"/>
              </a:buClr>
              <a:buFont typeface="Arial" pitchFamily="34" charset="0"/>
              <a:buChar char="•"/>
              <a:defRPr/>
            </a:pPr>
            <a:r>
              <a:rPr lang="ru-RU" sz="1400" dirty="0">
                <a:latin typeface="+mn-lt"/>
                <a:cs typeface="+mn-cs"/>
              </a:rPr>
              <a:t>секојдневни активности и обработка на информациите </a:t>
            </a:r>
          </a:p>
          <a:p>
            <a:pPr marL="1076325" indent="-349250" fontAlgn="auto">
              <a:spcBef>
                <a:spcPts val="0"/>
              </a:spcBef>
              <a:spcAft>
                <a:spcPts val="0"/>
              </a:spcAft>
              <a:buClr>
                <a:srgbClr val="009999"/>
              </a:buClr>
              <a:buFont typeface="Arial" pitchFamily="34" charset="0"/>
              <a:buChar char="•"/>
              <a:defRPr/>
            </a:pPr>
            <a:r>
              <a:rPr lang="ru-RU" sz="1400" dirty="0">
                <a:latin typeface="+mn-lt"/>
                <a:cs typeface="+mn-cs"/>
              </a:rPr>
              <a:t>справување со телефонските повици од клиентите</a:t>
            </a:r>
          </a:p>
          <a:p>
            <a:pPr marL="1076325" indent="-349250" fontAlgn="auto">
              <a:spcBef>
                <a:spcPts val="0"/>
              </a:spcBef>
              <a:spcAft>
                <a:spcPts val="0"/>
              </a:spcAft>
              <a:buClr>
                <a:srgbClr val="009999"/>
              </a:buClr>
              <a:buFont typeface="Arial" pitchFamily="34" charset="0"/>
              <a:buChar char="•"/>
              <a:defRPr/>
            </a:pPr>
            <a:r>
              <a:rPr lang="ru-RU" sz="1400" dirty="0">
                <a:latin typeface="+mn-lt"/>
                <a:cs typeface="+mn-cs"/>
              </a:rPr>
              <a:t>справување со побарувањата за продажба</a:t>
            </a:r>
          </a:p>
          <a:p>
            <a:pPr marL="1076325" indent="-349250" fontAlgn="auto">
              <a:spcBef>
                <a:spcPts val="0"/>
              </a:spcBef>
              <a:spcAft>
                <a:spcPts val="0"/>
              </a:spcAft>
              <a:buClr>
                <a:srgbClr val="009999"/>
              </a:buClr>
              <a:buFont typeface="Arial" pitchFamily="34" charset="0"/>
              <a:buChar char="•"/>
              <a:defRPr/>
            </a:pPr>
            <a:r>
              <a:rPr lang="ru-RU" sz="1400" dirty="0">
                <a:latin typeface="+mn-lt"/>
                <a:cs typeface="+mn-cs"/>
              </a:rPr>
              <a:t>одредување на расположливоста на производот (попис) </a:t>
            </a:r>
          </a:p>
          <a:p>
            <a:pPr marL="712788" indent="-349250" fontAlgn="auto">
              <a:spcBef>
                <a:spcPts val="0"/>
              </a:spcBef>
              <a:spcAft>
                <a:spcPts val="0"/>
              </a:spcAft>
              <a:buClr>
                <a:srgbClr val="009999"/>
              </a:buClr>
              <a:buFont typeface="Arial" pitchFamily="34" charset="0"/>
              <a:buChar char="•"/>
              <a:defRPr/>
            </a:pPr>
            <a:r>
              <a:rPr lang="ru-RU" sz="1400" dirty="0">
                <a:latin typeface="+mn-lt"/>
                <a:cs typeface="+mn-cs"/>
              </a:rPr>
              <a:t>трошоци за чување на информации</a:t>
            </a:r>
          </a:p>
          <a:p>
            <a:pPr marL="712788" indent="-349250" fontAlgn="auto">
              <a:spcBef>
                <a:spcPts val="0"/>
              </a:spcBef>
              <a:spcAft>
                <a:spcPts val="0"/>
              </a:spcAft>
              <a:buClr>
                <a:srgbClr val="009999"/>
              </a:buClr>
              <a:buFont typeface="Arial" pitchFamily="34" charset="0"/>
              <a:buChar char="•"/>
              <a:defRPr/>
            </a:pPr>
            <a:r>
              <a:rPr lang="ru-RU" sz="1400" dirty="0">
                <a:latin typeface="+mn-lt"/>
                <a:cs typeface="+mn-cs"/>
              </a:rPr>
              <a:t>ги намалува телекомуникациските трошоци</a:t>
            </a:r>
            <a:endParaRPr lang="en-US" sz="1400" dirty="0">
              <a:latin typeface="+mn-lt"/>
              <a:cs typeface="+mn-cs"/>
            </a:endParaRPr>
          </a:p>
          <a:p>
            <a:pPr fontAlgn="auto">
              <a:spcBef>
                <a:spcPts val="0"/>
              </a:spcBef>
              <a:spcAft>
                <a:spcPts val="0"/>
              </a:spcAft>
              <a:buClr>
                <a:srgbClr val="009999"/>
              </a:buClr>
              <a:buFont typeface="Arial" pitchFamily="34" charset="0"/>
              <a:buChar char="•"/>
              <a:defRPr/>
            </a:pPr>
            <a:r>
              <a:rPr lang="mk-MK" sz="1400" dirty="0">
                <a:latin typeface="+mn-lt"/>
                <a:cs typeface="+mn-cs"/>
              </a:rPr>
              <a:t>одредување на цена на производот</a:t>
            </a:r>
          </a:p>
          <a:p>
            <a:pPr marL="1076325" indent="-363538" fontAlgn="auto">
              <a:spcBef>
                <a:spcPts val="0"/>
              </a:spcBef>
              <a:spcAft>
                <a:spcPts val="0"/>
              </a:spcAft>
              <a:buClr>
                <a:srgbClr val="009999"/>
              </a:buClr>
              <a:buFont typeface="Arial" pitchFamily="34" charset="0"/>
              <a:buChar char="•"/>
              <a:defRPr/>
            </a:pPr>
            <a:r>
              <a:rPr lang="ru-RU" sz="1400" dirty="0">
                <a:latin typeface="+mn-lt"/>
                <a:cs typeface="+mn-cs"/>
              </a:rPr>
              <a:t>На интернет страница, цените кои се наведени за производите можат да се модифицираат</a:t>
            </a:r>
          </a:p>
          <a:p>
            <a:pPr marL="1076325" indent="-363538" fontAlgn="auto">
              <a:spcBef>
                <a:spcPts val="0"/>
              </a:spcBef>
              <a:spcAft>
                <a:spcPts val="0"/>
              </a:spcAft>
              <a:buClr>
                <a:srgbClr val="009999"/>
              </a:buClr>
              <a:buFont typeface="Arial" pitchFamily="34" charset="0"/>
              <a:buChar char="•"/>
              <a:defRPr/>
            </a:pPr>
            <a:r>
              <a:rPr lang="ru-RU" sz="1400" dirty="0">
                <a:latin typeface="+mn-lt"/>
                <a:cs typeface="+mn-cs"/>
              </a:rPr>
              <a:t>Трговецот ја уредува интернет страната</a:t>
            </a:r>
          </a:p>
          <a:p>
            <a:pPr marL="1076325" indent="-363538" fontAlgn="auto">
              <a:spcBef>
                <a:spcPts val="0"/>
              </a:spcBef>
              <a:spcAft>
                <a:spcPts val="0"/>
              </a:spcAft>
              <a:buClr>
                <a:srgbClr val="009999"/>
              </a:buClr>
              <a:buFont typeface="Arial" pitchFamily="34" charset="0"/>
              <a:buChar char="•"/>
              <a:defRPr/>
            </a:pPr>
            <a:r>
              <a:rPr lang="ru-RU" sz="1400" dirty="0">
                <a:latin typeface="+mn-lt"/>
                <a:cs typeface="+mn-cs"/>
              </a:rPr>
              <a:t>Во еден печатен каталог за да се промени цената на производот потребно е да се испечати нова верзија на каталогот</a:t>
            </a:r>
            <a:endParaRPr lang="mk-MK" sz="1400" dirty="0">
              <a:latin typeface="+mn-lt"/>
              <a:cs typeface="+mn-cs"/>
            </a:endParaRPr>
          </a:p>
          <a:p>
            <a:pPr fontAlgn="auto">
              <a:spcBef>
                <a:spcPts val="0"/>
              </a:spcBef>
              <a:spcAft>
                <a:spcPts val="0"/>
              </a:spcAft>
              <a:buClr>
                <a:srgbClr val="009999"/>
              </a:buClr>
              <a:buFont typeface="Arial" pitchFamily="34" charset="0"/>
              <a:buChar char="•"/>
              <a:defRPr/>
            </a:pPr>
            <a:r>
              <a:rPr lang="ru-RU" sz="1400" dirty="0">
                <a:latin typeface="+mn-lt"/>
                <a:cs typeface="+mn-cs"/>
              </a:rPr>
              <a:t>зголемување на профитот</a:t>
            </a:r>
            <a:endParaRPr lang="en-US" sz="1400" dirty="0">
              <a:latin typeface="+mn-lt"/>
              <a:cs typeface="+mn-cs"/>
            </a:endParaRPr>
          </a:p>
          <a:p>
            <a:pPr fontAlgn="auto">
              <a:spcBef>
                <a:spcPts val="0"/>
              </a:spcBef>
              <a:spcAft>
                <a:spcPts val="0"/>
              </a:spcAft>
              <a:buClr>
                <a:srgbClr val="009999"/>
              </a:buClr>
              <a:buFont typeface="Arial" pitchFamily="34" charset="0"/>
              <a:buChar char="•"/>
              <a:defRPr/>
            </a:pPr>
            <a:r>
              <a:rPr lang="ru-RU" sz="1400" dirty="0">
                <a:latin typeface="+mn-lt"/>
                <a:cs typeface="+mn-cs"/>
              </a:rPr>
              <a:t>се проширува пазарот за продажба од регионален на национален или од национален на интернационален</a:t>
            </a:r>
          </a:p>
          <a:p>
            <a:pPr fontAlgn="auto">
              <a:spcBef>
                <a:spcPts val="0"/>
              </a:spcBef>
              <a:spcAft>
                <a:spcPts val="0"/>
              </a:spcAft>
              <a:buClr>
                <a:srgbClr val="009999"/>
              </a:buClr>
              <a:buFont typeface="Arial" pitchFamily="34" charset="0"/>
              <a:buChar char="•"/>
              <a:defRPr/>
            </a:pPr>
            <a:r>
              <a:rPr lang="ru-RU" sz="1400" dirty="0">
                <a:latin typeface="+mn-lt"/>
                <a:cs typeface="+mn-cs"/>
              </a:rPr>
              <a:t>Можност за фокусирање на одредена група на клиенти (сегментација на пазарот) и со тоа добивање на конкурентна предност во задоволување на нивните потреби.</a:t>
            </a:r>
          </a:p>
          <a:p>
            <a:pPr fontAlgn="auto">
              <a:spcBef>
                <a:spcPts val="0"/>
              </a:spcBef>
              <a:spcAft>
                <a:spcPts val="0"/>
              </a:spcAft>
              <a:defRPr/>
            </a:pPr>
            <a:endParaRPr lang="en-US" sz="1400" dirty="0">
              <a:latin typeface="+mn-lt"/>
              <a:cs typeface="+mn-cs"/>
            </a:endParaRPr>
          </a:p>
          <a:p>
            <a:pPr fontAlgn="auto">
              <a:spcBef>
                <a:spcPts val="0"/>
              </a:spcBef>
              <a:spcAft>
                <a:spcPts val="0"/>
              </a:spcAft>
              <a:buClr>
                <a:srgbClr val="009999"/>
              </a:buClr>
              <a:defRPr/>
            </a:pPr>
            <a:r>
              <a:rPr lang="ru-RU" sz="1400" dirty="0">
                <a:latin typeface="+mn-lt"/>
                <a:cs typeface="+mn-cs"/>
              </a:rPr>
              <a:t/>
            </a:r>
            <a:br>
              <a:rPr lang="ru-RU" sz="1400" dirty="0">
                <a:latin typeface="+mn-lt"/>
                <a:cs typeface="+mn-cs"/>
              </a:rPr>
            </a:br>
            <a:r>
              <a:rPr lang="ru-RU" dirty="0">
                <a:latin typeface="+mn-lt"/>
                <a:cs typeface="+mn-cs"/>
              </a:rPr>
              <a:t>    </a:t>
            </a:r>
            <a:br>
              <a:rPr lang="ru-RU" dirty="0">
                <a:latin typeface="+mn-lt"/>
                <a:cs typeface="+mn-cs"/>
              </a:rPr>
            </a:br>
            <a:r>
              <a:rPr lang="ru-RU" dirty="0">
                <a:latin typeface="+mn-lt"/>
                <a:cs typeface="+mn-cs"/>
              </a:rPr>
              <a:t/>
            </a:r>
            <a:br>
              <a:rPr lang="ru-RU" dirty="0">
                <a:latin typeface="+mn-lt"/>
                <a:cs typeface="+mn-cs"/>
              </a:rPr>
            </a:br>
            <a:r>
              <a:rPr lang="ru-RU" dirty="0">
                <a:latin typeface="+mn-lt"/>
                <a:cs typeface="+mn-cs"/>
              </a:rPr>
              <a:t>  </a:t>
            </a:r>
            <a:endParaRPr lang="en-US" dirty="0">
              <a:latin typeface="+mn-lt"/>
              <a:cs typeface="+mn-cs"/>
            </a:endParaRPr>
          </a:p>
        </p:txBody>
      </p:sp>
      <p:pic>
        <p:nvPicPr>
          <p:cNvPr id="3076" name="Picture 4" descr="CaSys_logo_1"/>
          <p:cNvPicPr>
            <a:picLocks noChangeAspect="1" noChangeArrowheads="1"/>
          </p:cNvPicPr>
          <p:nvPr/>
        </p:nvPicPr>
        <p:blipFill>
          <a:blip r:embed="rId2"/>
          <a:srcRect/>
          <a:stretch>
            <a:fillRect/>
          </a:stretch>
        </p:blipFill>
        <p:spPr bwMode="auto">
          <a:xfrm>
            <a:off x="7524750" y="6237288"/>
            <a:ext cx="1439863" cy="4635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511175"/>
          </a:xfrm>
        </p:spPr>
        <p:txBody>
          <a:bodyPr rtlCol="0">
            <a:normAutofit fontScale="90000"/>
          </a:bodyPr>
          <a:lstStyle/>
          <a:p>
            <a:pPr fontAlgn="auto">
              <a:spcAft>
                <a:spcPts val="0"/>
              </a:spcAft>
              <a:defRPr/>
            </a:pPr>
            <a:r>
              <a:rPr lang="ru-RU" sz="2800" b="1" i="1" dirty="0" smtClean="0">
                <a:solidFill>
                  <a:srgbClr val="009999"/>
                </a:solidFill>
              </a:rPr>
              <a:t>Предности на e-commercе</a:t>
            </a:r>
            <a:endParaRPr lang="en-US" sz="2800" dirty="0" smtClean="0"/>
          </a:p>
        </p:txBody>
      </p:sp>
      <p:sp>
        <p:nvSpPr>
          <p:cNvPr id="4" name="Rectangle 3"/>
          <p:cNvSpPr/>
          <p:nvPr/>
        </p:nvSpPr>
        <p:spPr>
          <a:xfrm>
            <a:off x="285750" y="785813"/>
            <a:ext cx="8215313" cy="1384300"/>
          </a:xfrm>
          <a:prstGeom prst="rect">
            <a:avLst/>
          </a:prstGeom>
        </p:spPr>
        <p:txBody>
          <a:bodyPr>
            <a:spAutoFit/>
          </a:bodyPr>
          <a:lstStyle/>
          <a:p>
            <a:pPr fontAlgn="auto">
              <a:spcBef>
                <a:spcPts val="0"/>
              </a:spcBef>
              <a:spcAft>
                <a:spcPts val="0"/>
              </a:spcAft>
              <a:defRPr/>
            </a:pPr>
            <a:r>
              <a:rPr lang="ru-RU" sz="1400" b="1" i="1" dirty="0">
                <a:solidFill>
                  <a:srgbClr val="009999"/>
                </a:solidFill>
                <a:latin typeface="+mn-lt"/>
                <a:cs typeface="+mn-cs"/>
              </a:rPr>
              <a:t>Други придобивки: (продолжение)</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овозможува прилагодување на производи</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овозможува иновативни бизнис модели</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овозможува висок степен на специјализација</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ја зголемува продуктивноста</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ги подобрува услугите кон клиентите (во некои случаи)</a:t>
            </a:r>
            <a:endParaRPr lang="en-US" sz="1400" dirty="0">
              <a:latin typeface="+mn-lt"/>
              <a:cs typeface="+mn-cs"/>
            </a:endParaRPr>
          </a:p>
        </p:txBody>
      </p:sp>
      <p:sp>
        <p:nvSpPr>
          <p:cNvPr id="5" name="Rectangle 4"/>
          <p:cNvSpPr/>
          <p:nvPr/>
        </p:nvSpPr>
        <p:spPr>
          <a:xfrm>
            <a:off x="285750" y="2928938"/>
            <a:ext cx="8429625" cy="2892425"/>
          </a:xfrm>
          <a:prstGeom prst="rect">
            <a:avLst/>
          </a:prstGeom>
        </p:spPr>
        <p:txBody>
          <a:bodyPr>
            <a:spAutoFit/>
          </a:bodyPr>
          <a:lstStyle/>
          <a:p>
            <a:pPr fontAlgn="auto">
              <a:spcBef>
                <a:spcPts val="0"/>
              </a:spcBef>
              <a:spcAft>
                <a:spcPts val="0"/>
              </a:spcAft>
              <a:buClr>
                <a:srgbClr val="009999"/>
              </a:buClr>
              <a:defRPr/>
            </a:pPr>
            <a:r>
              <a:rPr lang="ru-RU" sz="1400" b="1" i="1" dirty="0">
                <a:solidFill>
                  <a:srgbClr val="009999"/>
                </a:solidFill>
                <a:latin typeface="+mn-lt"/>
                <a:cs typeface="+mn-cs"/>
              </a:rPr>
              <a:t>Придобивки за корисниците </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можност за купување кога сакате, од повеќе локации (интернет поврзани терминали) -  повеќе избори</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кога постојат повеќе избори, можете да се одлучите за некој производ со подобри карактеристики и поконкурентна цена</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понекогаш производите се поефтини</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можат да добијат повеќе информации за производот, да се донесе поинформирана одлука</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повеќе информации водат кон зголемена одлучност за купување на производот</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повеќе информации, исто така, доведуваат до зголемено задоволството на клиентите, бидејќи клиентите има подобра идеја како да се користи производот</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побрза испорака (за онлајн производи)</a:t>
            </a:r>
          </a:p>
          <a:p>
            <a:pPr marL="712788" indent="-349250" fontAlgn="auto">
              <a:spcBef>
                <a:spcPts val="0"/>
              </a:spcBef>
              <a:spcAft>
                <a:spcPts val="0"/>
              </a:spcAft>
              <a:buClr>
                <a:srgbClr val="009999"/>
              </a:buClr>
              <a:buFont typeface="Arial" pitchFamily="34" charset="0"/>
              <a:buChar char="•"/>
              <a:defRPr/>
            </a:pPr>
            <a:r>
              <a:rPr lang="ru-RU" sz="1400" dirty="0">
                <a:latin typeface="+mn-lt"/>
                <a:cs typeface="+mn-cs"/>
              </a:rPr>
              <a:t>брза испорака е важна за луѓето кои сакаат да го користат производот веднаш, за разлика од чекањето за производот – ако треба да се чека долго, клиентите можат да изберат производ од конкуренцијата</a:t>
            </a:r>
            <a:endParaRPr lang="en-US" sz="1400" dirty="0">
              <a:latin typeface="+mn-lt"/>
              <a:cs typeface="+mn-cs"/>
            </a:endParaRPr>
          </a:p>
        </p:txBody>
      </p:sp>
      <p:pic>
        <p:nvPicPr>
          <p:cNvPr id="4101" name="Picture 4" descr="CaSys_logo_1"/>
          <p:cNvPicPr>
            <a:picLocks noChangeAspect="1" noChangeArrowheads="1"/>
          </p:cNvPicPr>
          <p:nvPr/>
        </p:nvPicPr>
        <p:blipFill>
          <a:blip r:embed="rId2"/>
          <a:srcRect/>
          <a:stretch>
            <a:fillRect/>
          </a:stretch>
        </p:blipFill>
        <p:spPr bwMode="auto">
          <a:xfrm>
            <a:off x="7524750" y="6237288"/>
            <a:ext cx="1439863" cy="4635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8625" y="0"/>
            <a:ext cx="8229600" cy="785813"/>
          </a:xfrm>
        </p:spPr>
        <p:txBody>
          <a:bodyPr/>
          <a:lstStyle/>
          <a:p>
            <a:r>
              <a:rPr lang="ru-RU" sz="2800" b="1" i="1" smtClean="0">
                <a:solidFill>
                  <a:srgbClr val="009999"/>
                </a:solidFill>
              </a:rPr>
              <a:t>Предности на e-commercе</a:t>
            </a:r>
            <a:endParaRPr lang="en-US" sz="2800" smtClean="0"/>
          </a:p>
        </p:txBody>
      </p:sp>
      <p:sp>
        <p:nvSpPr>
          <p:cNvPr id="3" name="Rectangle 2"/>
          <p:cNvSpPr/>
          <p:nvPr/>
        </p:nvSpPr>
        <p:spPr>
          <a:xfrm>
            <a:off x="357188" y="1643063"/>
            <a:ext cx="8143875" cy="1384995"/>
          </a:xfrm>
          <a:prstGeom prst="rect">
            <a:avLst/>
          </a:prstGeom>
        </p:spPr>
        <p:txBody>
          <a:bodyPr>
            <a:spAutoFit/>
          </a:bodyPr>
          <a:lstStyle/>
          <a:p>
            <a:pPr fontAlgn="auto">
              <a:spcBef>
                <a:spcPts val="0"/>
              </a:spcBef>
              <a:spcAft>
                <a:spcPts val="0"/>
              </a:spcAft>
              <a:defRPr/>
            </a:pPr>
            <a:r>
              <a:rPr lang="ru-RU" sz="1400" b="1" i="1" dirty="0">
                <a:solidFill>
                  <a:srgbClr val="009999"/>
                </a:solidFill>
                <a:latin typeface="+mn-lt"/>
                <a:cs typeface="+mn-cs"/>
              </a:rPr>
              <a:t>Предности за општеството</a:t>
            </a:r>
          </a:p>
          <a:p>
            <a:pPr fontAlgn="auto">
              <a:spcBef>
                <a:spcPts val="0"/>
              </a:spcBef>
              <a:spcAft>
                <a:spcPts val="0"/>
              </a:spcAft>
              <a:defRPr/>
            </a:pPr>
            <a:endParaRPr lang="ru-RU" sz="1400" b="1" i="1" dirty="0">
              <a:solidFill>
                <a:srgbClr val="009999"/>
              </a:solidFill>
              <a:latin typeface="+mn-lt"/>
              <a:cs typeface="+mn-cs"/>
            </a:endParaRPr>
          </a:p>
          <a:p>
            <a:pPr marL="363538" indent="-363538" fontAlgn="auto">
              <a:spcBef>
                <a:spcPts val="0"/>
              </a:spcBef>
              <a:spcAft>
                <a:spcPts val="0"/>
              </a:spcAft>
              <a:buClr>
                <a:srgbClr val="009999"/>
              </a:buClr>
              <a:buFont typeface="Arial" pitchFamily="34" charset="0"/>
              <a:buChar char="•"/>
              <a:defRPr/>
            </a:pPr>
            <a:r>
              <a:rPr lang="mk-MK" sz="1400" dirty="0" smtClean="0">
                <a:latin typeface="+mn-lt"/>
                <a:cs typeface="+mn-cs"/>
              </a:rPr>
              <a:t>с</a:t>
            </a:r>
            <a:r>
              <a:rPr lang="ru-RU" sz="1400" dirty="0" smtClean="0">
                <a:latin typeface="+mn-lt"/>
                <a:cs typeface="+mn-cs"/>
              </a:rPr>
              <a:t>е </a:t>
            </a:r>
            <a:r>
              <a:rPr lang="ru-RU" sz="1400" dirty="0">
                <a:latin typeface="+mn-lt"/>
                <a:cs typeface="+mn-cs"/>
              </a:rPr>
              <a:t>намалуваат трошоци за компаниите за човечки ресурси, бидејќи тие можат да имаат помали канцеларии, згради, помалку места за паркирање, помалку ИТ услуги, и др.</a:t>
            </a:r>
          </a:p>
          <a:p>
            <a:pPr marL="363538" indent="-363538" fontAlgn="auto">
              <a:spcBef>
                <a:spcPts val="0"/>
              </a:spcBef>
              <a:spcAft>
                <a:spcPts val="0"/>
              </a:spcAft>
              <a:buClr>
                <a:srgbClr val="009999"/>
              </a:buClr>
              <a:buFont typeface="Arial" pitchFamily="34" charset="0"/>
              <a:buChar char="•"/>
              <a:defRPr/>
            </a:pPr>
            <a:r>
              <a:rPr lang="ru-RU" sz="1400" dirty="0" smtClean="0">
                <a:latin typeface="+mn-lt"/>
                <a:cs typeface="+mn-cs"/>
              </a:rPr>
              <a:t>ја </a:t>
            </a:r>
            <a:r>
              <a:rPr lang="ru-RU" sz="1400" dirty="0">
                <a:latin typeface="+mn-lt"/>
                <a:cs typeface="+mn-cs"/>
              </a:rPr>
              <a:t>олеснува наплатата на комунални услуги (сметки за вода, струја...)</a:t>
            </a:r>
          </a:p>
          <a:p>
            <a:pPr marL="712788" indent="-349250" fontAlgn="auto">
              <a:spcBef>
                <a:spcPts val="0"/>
              </a:spcBef>
              <a:spcAft>
                <a:spcPts val="0"/>
              </a:spcAft>
              <a:buClr>
                <a:srgbClr val="009999"/>
              </a:buClr>
              <a:buFont typeface="Arial" pitchFamily="34" charset="0"/>
              <a:buChar char="•"/>
              <a:defRPr/>
            </a:pPr>
            <a:r>
              <a:rPr lang="ru-RU" sz="1400" dirty="0">
                <a:latin typeface="+mn-lt"/>
                <a:cs typeface="+mn-cs"/>
              </a:rPr>
              <a:t>испраќањето на сметки е значаен трошок за компаниите</a:t>
            </a:r>
            <a:endParaRPr lang="en-US" sz="1400" dirty="0">
              <a:latin typeface="+mn-lt"/>
              <a:cs typeface="+mn-cs"/>
            </a:endParaRPr>
          </a:p>
        </p:txBody>
      </p:sp>
      <p:sp>
        <p:nvSpPr>
          <p:cNvPr id="63489" name="Rectangle 1"/>
          <p:cNvSpPr>
            <a:spLocks noChangeArrowheads="1"/>
          </p:cNvSpPr>
          <p:nvPr/>
        </p:nvSpPr>
        <p:spPr bwMode="auto">
          <a:xfrm>
            <a:off x="0" y="0"/>
            <a:ext cx="312738" cy="646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r>
              <a:rPr lang="en-US" dirty="0">
                <a:latin typeface="Arial" pitchFamily="34" charset="0"/>
                <a:cs typeface="Arial" pitchFamily="34" charset="0"/>
              </a:rPr>
              <a:t/>
            </a:r>
            <a:br>
              <a:rPr lang="en-US" dirty="0">
                <a:latin typeface="Arial" pitchFamily="34" charset="0"/>
                <a:cs typeface="Arial" pitchFamily="34" charset="0"/>
              </a:rPr>
            </a:br>
            <a:r>
              <a:rPr lang="en-US" dirty="0">
                <a:latin typeface="Arial" pitchFamily="34" charset="0"/>
                <a:cs typeface="Arial" pitchFamily="34" charset="0"/>
              </a:rPr>
              <a:t>  </a:t>
            </a:r>
          </a:p>
        </p:txBody>
      </p:sp>
      <p:pic>
        <p:nvPicPr>
          <p:cNvPr id="5125" name="Picture 4" descr="CaSys_logo_1"/>
          <p:cNvPicPr>
            <a:picLocks noChangeAspect="1" noChangeArrowheads="1"/>
          </p:cNvPicPr>
          <p:nvPr/>
        </p:nvPicPr>
        <p:blipFill>
          <a:blip r:embed="rId2"/>
          <a:srcRect/>
          <a:stretch>
            <a:fillRect/>
          </a:stretch>
        </p:blipFill>
        <p:spPr bwMode="auto">
          <a:xfrm>
            <a:off x="7524750" y="6237288"/>
            <a:ext cx="1439863" cy="4635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28625" y="0"/>
            <a:ext cx="8229600" cy="1143000"/>
          </a:xfrm>
        </p:spPr>
        <p:txBody>
          <a:bodyPr/>
          <a:lstStyle/>
          <a:p>
            <a:r>
              <a:rPr lang="ru-RU" sz="2800" b="1" i="1" smtClean="0">
                <a:solidFill>
                  <a:srgbClr val="009999"/>
                </a:solidFill>
              </a:rPr>
              <a:t>Ограничувања на e-commercе</a:t>
            </a:r>
            <a:br>
              <a:rPr lang="ru-RU" sz="2800" b="1" i="1" smtClean="0">
                <a:solidFill>
                  <a:srgbClr val="009999"/>
                </a:solidFill>
              </a:rPr>
            </a:br>
            <a:endParaRPr lang="en-US" sz="2800" b="1" i="1" smtClean="0">
              <a:solidFill>
                <a:srgbClr val="009999"/>
              </a:solidFill>
            </a:endParaRPr>
          </a:p>
        </p:txBody>
      </p:sp>
      <p:sp>
        <p:nvSpPr>
          <p:cNvPr id="3" name="Rectangle 2"/>
          <p:cNvSpPr/>
          <p:nvPr/>
        </p:nvSpPr>
        <p:spPr>
          <a:xfrm>
            <a:off x="500034" y="1000125"/>
            <a:ext cx="8143904" cy="2892425"/>
          </a:xfrm>
          <a:prstGeom prst="rect">
            <a:avLst/>
          </a:prstGeom>
        </p:spPr>
        <p:txBody>
          <a:bodyPr wrap="square">
            <a:spAutoFit/>
          </a:bodyPr>
          <a:lstStyle/>
          <a:p>
            <a:pPr fontAlgn="auto">
              <a:spcBef>
                <a:spcPts val="0"/>
              </a:spcBef>
              <a:spcAft>
                <a:spcPts val="0"/>
              </a:spcAft>
              <a:buClr>
                <a:srgbClr val="009999"/>
              </a:buClr>
              <a:defRPr/>
            </a:pPr>
            <a:r>
              <a:rPr lang="ru-RU" sz="1400" b="1" i="1" dirty="0">
                <a:solidFill>
                  <a:srgbClr val="009999"/>
                </a:solidFill>
                <a:latin typeface="+mn-lt"/>
                <a:cs typeface="+mn-cs"/>
              </a:rPr>
              <a:t>Технички ограничувања</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трошоци за техничкото решение</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некои протоколи не се стандардизирани од целиот свет</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сигурност за одредени процеси</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недоволна телекомуникациска пропустливост</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софтверски алатки, не се фиксни, но постојано се развиваат (различни верзи на прелистувачи)</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интегрирање на дигитални и не-дигитални продажби и производство на информации</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ограниченост на пристапот на dial-up, кабловска, </a:t>
            </a:r>
            <a:r>
              <a:rPr lang="en-US" sz="1400" dirty="0">
                <a:latin typeface="+mn-lt"/>
                <a:cs typeface="+mn-cs"/>
              </a:rPr>
              <a:t>ISDN</a:t>
            </a:r>
            <a:r>
              <a:rPr lang="ru-RU" sz="1400" dirty="0">
                <a:latin typeface="+mn-lt"/>
                <a:cs typeface="+mn-cs"/>
              </a:rPr>
              <a:t>, безжичен</a:t>
            </a:r>
            <a:r>
              <a:rPr lang="en-US" sz="1400" dirty="0">
                <a:latin typeface="+mn-lt"/>
                <a:cs typeface="+mn-cs"/>
              </a:rPr>
              <a:t> </a:t>
            </a:r>
            <a:r>
              <a:rPr lang="mk-MK" sz="1400" dirty="0">
                <a:latin typeface="+mn-lt"/>
                <a:cs typeface="+mn-cs"/>
              </a:rPr>
              <a:t>пристап</a:t>
            </a:r>
            <a:endParaRPr lang="ru-RU" sz="1400" dirty="0">
              <a:latin typeface="+mn-lt"/>
              <a:cs typeface="+mn-cs"/>
            </a:endParaRP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некои продавачи бараат одредени софтвери за да ги покажат карактеристиките на нивните страници, што не е вообичаено во стандардниот прелистувач кој се користи од страна на мнозинството</a:t>
            </a:r>
          </a:p>
          <a:p>
            <a:pPr marL="363538" indent="-363538" fontAlgn="auto">
              <a:spcBef>
                <a:spcPts val="0"/>
              </a:spcBef>
              <a:spcAft>
                <a:spcPts val="0"/>
              </a:spcAft>
              <a:buClr>
                <a:srgbClr val="009999"/>
              </a:buClr>
              <a:buFont typeface="Arial" pitchFamily="34" charset="0"/>
              <a:buChar char="•"/>
              <a:defRPr/>
            </a:pPr>
            <a:r>
              <a:rPr lang="ru-RU" sz="1400" dirty="0" smtClean="0">
                <a:latin typeface="+mn-lt"/>
                <a:cs typeface="+mn-cs"/>
              </a:rPr>
              <a:t>потешкотија </a:t>
            </a:r>
            <a:r>
              <a:rPr lang="ru-RU" sz="1400" dirty="0">
                <a:latin typeface="+mn-lt"/>
                <a:cs typeface="+mn-cs"/>
              </a:rPr>
              <a:t>во интегрирањето на е-</a:t>
            </a:r>
            <a:r>
              <a:rPr lang="en-US" sz="1400" dirty="0">
                <a:latin typeface="+mn-lt"/>
                <a:cs typeface="+mn-cs"/>
              </a:rPr>
              <a:t>commerce</a:t>
            </a:r>
            <a:r>
              <a:rPr lang="ru-RU" sz="1400" dirty="0">
                <a:latin typeface="+mn-lt"/>
                <a:cs typeface="+mn-cs"/>
              </a:rPr>
              <a:t> инфраструктура</a:t>
            </a:r>
            <a:r>
              <a:rPr lang="mk-MK" sz="1400" dirty="0">
                <a:latin typeface="+mn-lt"/>
                <a:cs typeface="+mn-cs"/>
              </a:rPr>
              <a:t>та</a:t>
            </a:r>
            <a:r>
              <a:rPr lang="ru-RU" sz="1400" dirty="0">
                <a:latin typeface="+mn-lt"/>
                <a:cs typeface="+mn-cs"/>
              </a:rPr>
              <a:t> со тековните организациски ИТ системи</a:t>
            </a:r>
            <a:endParaRPr lang="en-US" sz="1400" dirty="0">
              <a:latin typeface="+mn-lt"/>
              <a:cs typeface="+mn-cs"/>
            </a:endParaRPr>
          </a:p>
        </p:txBody>
      </p:sp>
      <p:sp>
        <p:nvSpPr>
          <p:cNvPr id="4" name="Rectangle 3"/>
          <p:cNvSpPr/>
          <p:nvPr/>
        </p:nvSpPr>
        <p:spPr>
          <a:xfrm>
            <a:off x="500034" y="3929063"/>
            <a:ext cx="8286779" cy="3108325"/>
          </a:xfrm>
          <a:prstGeom prst="rect">
            <a:avLst/>
          </a:prstGeom>
        </p:spPr>
        <p:txBody>
          <a:bodyPr wrap="square">
            <a:spAutoFit/>
          </a:bodyPr>
          <a:lstStyle/>
          <a:p>
            <a:pPr fontAlgn="auto">
              <a:spcBef>
                <a:spcPts val="0"/>
              </a:spcBef>
              <a:spcAft>
                <a:spcPts val="0"/>
              </a:spcAft>
              <a:defRPr/>
            </a:pPr>
            <a:r>
              <a:rPr lang="ru-RU" sz="1400" b="1" i="1" dirty="0">
                <a:solidFill>
                  <a:srgbClr val="009999"/>
                </a:solidFill>
                <a:latin typeface="+mn-lt"/>
                <a:cs typeface="+mn-cs"/>
              </a:rPr>
              <a:t>Не-технички ограничувања</a:t>
            </a:r>
          </a:p>
          <a:p>
            <a:pPr marL="363538" indent="-363538" fontAlgn="auto">
              <a:spcBef>
                <a:spcPts val="0"/>
              </a:spcBef>
              <a:spcAft>
                <a:spcPts val="0"/>
              </a:spcAft>
              <a:buClr>
                <a:srgbClr val="009999"/>
              </a:buClr>
              <a:buFont typeface="Arial" pitchFamily="34" charset="0"/>
              <a:buChar char="•"/>
              <a:defRPr/>
            </a:pPr>
            <a:r>
              <a:rPr lang="ru-RU" sz="1400" dirty="0" smtClean="0">
                <a:latin typeface="+mn-lt"/>
                <a:cs typeface="+mn-cs"/>
              </a:rPr>
              <a:t>страв </a:t>
            </a:r>
            <a:r>
              <a:rPr lang="ru-RU" sz="1400" dirty="0">
                <a:latin typeface="+mn-lt"/>
                <a:cs typeface="+mn-cs"/>
              </a:rPr>
              <a:t>на клиентот од злоупотреба на личните податоци</a:t>
            </a:r>
          </a:p>
          <a:p>
            <a:pPr marL="363538" indent="-363538" fontAlgn="auto">
              <a:spcBef>
                <a:spcPts val="0"/>
              </a:spcBef>
              <a:spcAft>
                <a:spcPts val="0"/>
              </a:spcAft>
              <a:buClr>
                <a:srgbClr val="009999"/>
              </a:buClr>
              <a:buFont typeface="Arial" pitchFamily="34" charset="0"/>
              <a:buChar char="•"/>
              <a:defRPr/>
            </a:pPr>
            <a:r>
              <a:rPr lang="ru-RU" sz="1400" dirty="0" smtClean="0">
                <a:latin typeface="+mn-lt"/>
                <a:cs typeface="+mn-cs"/>
              </a:rPr>
              <a:t>незадоволени </a:t>
            </a:r>
            <a:r>
              <a:rPr lang="ru-RU" sz="1400" dirty="0">
                <a:latin typeface="+mn-lt"/>
                <a:cs typeface="+mn-cs"/>
              </a:rPr>
              <a:t>очекувања на клиентот</a:t>
            </a:r>
          </a:p>
          <a:p>
            <a:pPr marL="363538" indent="-363538" fontAlgn="auto">
              <a:spcBef>
                <a:spcPts val="0"/>
              </a:spcBef>
              <a:spcAft>
                <a:spcPts val="0"/>
              </a:spcAft>
              <a:buClr>
                <a:srgbClr val="009999"/>
              </a:buClr>
              <a:buFont typeface="Arial" pitchFamily="34" charset="0"/>
              <a:buChar char="•"/>
              <a:defRPr/>
            </a:pPr>
            <a:r>
              <a:rPr lang="mk-MK" sz="1400" dirty="0" smtClean="0">
                <a:latin typeface="+mn-lt"/>
                <a:cs typeface="+mn-cs"/>
              </a:rPr>
              <a:t>б</a:t>
            </a:r>
            <a:r>
              <a:rPr lang="ru-RU" sz="1400" dirty="0" smtClean="0">
                <a:latin typeface="+mn-lt"/>
                <a:cs typeface="+mn-cs"/>
              </a:rPr>
              <a:t>езбедност </a:t>
            </a:r>
            <a:r>
              <a:rPr lang="ru-RU" sz="1400" dirty="0">
                <a:latin typeface="+mn-lt"/>
                <a:cs typeface="+mn-cs"/>
              </a:rPr>
              <a:t>на приватноста</a:t>
            </a:r>
          </a:p>
          <a:p>
            <a:pPr marL="363538" indent="-363538" fontAlgn="auto">
              <a:spcBef>
                <a:spcPts val="0"/>
              </a:spcBef>
              <a:spcAft>
                <a:spcPts val="0"/>
              </a:spcAft>
              <a:buClr>
                <a:srgbClr val="009999"/>
              </a:buClr>
              <a:buFont typeface="Arial" pitchFamily="34" charset="0"/>
              <a:buChar char="•"/>
              <a:tabLst>
                <a:tab pos="712788" algn="l"/>
              </a:tabLst>
              <a:defRPr/>
            </a:pPr>
            <a:r>
              <a:rPr lang="ru-RU" sz="1400" dirty="0">
                <a:latin typeface="+mn-lt"/>
                <a:cs typeface="+mn-cs"/>
              </a:rPr>
              <a:t>измама и други кривични дела</a:t>
            </a:r>
          </a:p>
          <a:p>
            <a:pPr marL="363538" indent="-363538" fontAlgn="auto">
              <a:spcBef>
                <a:spcPts val="0"/>
              </a:spcBef>
              <a:spcAft>
                <a:spcPts val="0"/>
              </a:spcAft>
              <a:buClr>
                <a:srgbClr val="009999"/>
              </a:buClr>
              <a:buFont typeface="Arial" pitchFamily="34" charset="0"/>
              <a:buChar char="•"/>
              <a:defRPr/>
            </a:pPr>
            <a:r>
              <a:rPr lang="ru-RU" sz="1400" dirty="0">
                <a:latin typeface="+mn-lt"/>
                <a:cs typeface="+mn-cs"/>
              </a:rPr>
              <a:t>недостаток на доверба и кориснички отпор</a:t>
            </a:r>
          </a:p>
          <a:p>
            <a:pPr marL="363538" indent="-363538" fontAlgn="auto">
              <a:spcBef>
                <a:spcPts val="0"/>
              </a:spcBef>
              <a:spcAft>
                <a:spcPts val="0"/>
              </a:spcAft>
              <a:buClr>
                <a:srgbClr val="009999"/>
              </a:buClr>
              <a:buFont typeface="Arial" pitchFamily="34" charset="0"/>
              <a:buChar char="•"/>
              <a:defRPr/>
            </a:pPr>
            <a:r>
              <a:rPr lang="ru-RU" sz="1400" dirty="0" smtClean="0">
                <a:latin typeface="+mn-lt"/>
                <a:cs typeface="+mn-cs"/>
              </a:rPr>
              <a:t>страв </a:t>
            </a:r>
            <a:r>
              <a:rPr lang="ru-RU" sz="1400" dirty="0">
                <a:latin typeface="+mn-lt"/>
                <a:cs typeface="+mn-cs"/>
              </a:rPr>
              <a:t>од несигурност на информациите за исплата</a:t>
            </a:r>
          </a:p>
          <a:p>
            <a:pPr marL="363538" indent="-363538" fontAlgn="auto">
              <a:spcBef>
                <a:spcPts val="0"/>
              </a:spcBef>
              <a:spcAft>
                <a:spcPts val="0"/>
              </a:spcAft>
              <a:buClr>
                <a:srgbClr val="009999"/>
              </a:buClr>
              <a:buFont typeface="Arial" pitchFamily="34" charset="0"/>
              <a:buChar char="•"/>
              <a:defRPr/>
            </a:pPr>
            <a:r>
              <a:rPr lang="ru-RU" sz="1400" dirty="0" smtClean="0">
                <a:latin typeface="+mn-lt"/>
                <a:cs typeface="+mn-cs"/>
              </a:rPr>
              <a:t>правни </a:t>
            </a:r>
            <a:r>
              <a:rPr lang="ru-RU" sz="1400" dirty="0">
                <a:latin typeface="+mn-lt"/>
                <a:cs typeface="+mn-cs"/>
              </a:rPr>
              <a:t>прашања-нови и конфликтни закони</a:t>
            </a:r>
          </a:p>
          <a:p>
            <a:pPr marL="363538" indent="-363538" fontAlgn="auto">
              <a:spcBef>
                <a:spcPts val="0"/>
              </a:spcBef>
              <a:spcAft>
                <a:spcPts val="0"/>
              </a:spcAft>
              <a:buClr>
                <a:srgbClr val="009999"/>
              </a:buClr>
              <a:buFont typeface="Arial" pitchFamily="34" charset="0"/>
              <a:buChar char="•"/>
              <a:defRPr/>
            </a:pPr>
            <a:r>
              <a:rPr lang="ru-RU" sz="1400" dirty="0" smtClean="0">
                <a:latin typeface="+mn-lt"/>
                <a:cs typeface="+mn-cs"/>
              </a:rPr>
              <a:t>културни </a:t>
            </a:r>
            <a:r>
              <a:rPr lang="ru-RU" sz="1400" dirty="0">
                <a:latin typeface="+mn-lt"/>
                <a:cs typeface="+mn-cs"/>
              </a:rPr>
              <a:t>пречки</a:t>
            </a:r>
          </a:p>
          <a:p>
            <a:pPr marL="363538" indent="-363538" fontAlgn="auto">
              <a:spcBef>
                <a:spcPts val="0"/>
              </a:spcBef>
              <a:spcAft>
                <a:spcPts val="0"/>
              </a:spcAft>
              <a:buClr>
                <a:srgbClr val="009999"/>
              </a:buClr>
              <a:buFont typeface="Arial" pitchFamily="34" charset="0"/>
              <a:buChar char="•"/>
              <a:defRPr/>
            </a:pPr>
            <a:r>
              <a:rPr lang="ru-RU" sz="1400" dirty="0" smtClean="0">
                <a:latin typeface="+mn-lt"/>
                <a:cs typeface="+mn-cs"/>
              </a:rPr>
              <a:t>лингвистички </a:t>
            </a:r>
            <a:r>
              <a:rPr lang="ru-RU" sz="1400" dirty="0">
                <a:latin typeface="+mn-lt"/>
                <a:cs typeface="+mn-cs"/>
              </a:rPr>
              <a:t>предизвици</a:t>
            </a:r>
          </a:p>
          <a:p>
            <a:pPr marL="363538" indent="-363538" fontAlgn="auto">
              <a:spcBef>
                <a:spcPts val="0"/>
              </a:spcBef>
              <a:spcAft>
                <a:spcPts val="0"/>
              </a:spcAft>
              <a:buClr>
                <a:srgbClr val="009999"/>
              </a:buClr>
              <a:buFont typeface="Arial" pitchFamily="34" charset="0"/>
              <a:buChar char="•"/>
              <a:defRPr/>
            </a:pPr>
            <a:r>
              <a:rPr lang="ru-RU" sz="1400" dirty="0" smtClean="0">
                <a:latin typeface="+mn-lt"/>
                <a:cs typeface="+mn-cs"/>
              </a:rPr>
              <a:t>финансиски </a:t>
            </a:r>
            <a:r>
              <a:rPr lang="ru-RU" sz="1400" dirty="0">
                <a:latin typeface="+mn-lt"/>
                <a:cs typeface="+mn-cs"/>
              </a:rPr>
              <a:t>трошоци</a:t>
            </a:r>
          </a:p>
          <a:p>
            <a:pPr marL="363538" indent="-363538" fontAlgn="auto">
              <a:spcBef>
                <a:spcPts val="0"/>
              </a:spcBef>
              <a:spcAft>
                <a:spcPts val="0"/>
              </a:spcAft>
              <a:buClr>
                <a:srgbClr val="009999"/>
              </a:buClr>
              <a:buFont typeface="Arial" pitchFamily="34" charset="0"/>
              <a:buChar char="•"/>
              <a:defRPr/>
            </a:pPr>
            <a:r>
              <a:rPr lang="ru-RU" sz="1400" dirty="0" smtClean="0">
                <a:latin typeface="+mn-lt"/>
                <a:cs typeface="+mn-cs"/>
              </a:rPr>
              <a:t>техничка </a:t>
            </a:r>
            <a:r>
              <a:rPr lang="ru-RU" sz="1400" dirty="0">
                <a:latin typeface="+mn-lt"/>
                <a:cs typeface="+mn-cs"/>
              </a:rPr>
              <a:t>подршка на странски јазици</a:t>
            </a:r>
            <a:br>
              <a:rPr lang="ru-RU" sz="1400" dirty="0">
                <a:latin typeface="+mn-lt"/>
                <a:cs typeface="+mn-cs"/>
              </a:rPr>
            </a:br>
            <a:r>
              <a:rPr lang="ru-RU" sz="1400" dirty="0">
                <a:latin typeface="+mn-lt"/>
                <a:cs typeface="+mn-cs"/>
              </a:rPr>
              <a:t>    </a:t>
            </a:r>
            <a:br>
              <a:rPr lang="ru-RU" sz="1400" dirty="0">
                <a:latin typeface="+mn-lt"/>
                <a:cs typeface="+mn-cs"/>
              </a:rPr>
            </a:br>
            <a:r>
              <a:rPr lang="ru-RU" sz="1400" dirty="0">
                <a:latin typeface="+mn-lt"/>
                <a:cs typeface="+mn-cs"/>
              </a:rPr>
              <a:t>    </a:t>
            </a:r>
            <a:endParaRPr lang="en-US" sz="1400" dirty="0">
              <a:latin typeface="+mn-lt"/>
              <a:cs typeface="+mn-cs"/>
            </a:endParaRPr>
          </a:p>
        </p:txBody>
      </p:sp>
      <p:pic>
        <p:nvPicPr>
          <p:cNvPr id="6149" name="Picture 4" descr="CaSys_logo_1"/>
          <p:cNvPicPr>
            <a:picLocks noChangeAspect="1" noChangeArrowheads="1"/>
          </p:cNvPicPr>
          <p:nvPr/>
        </p:nvPicPr>
        <p:blipFill>
          <a:blip r:embed="rId2"/>
          <a:srcRect/>
          <a:stretch>
            <a:fillRect/>
          </a:stretch>
        </p:blipFill>
        <p:spPr bwMode="auto">
          <a:xfrm>
            <a:off x="7524750" y="6237288"/>
            <a:ext cx="1439863" cy="4635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28625" y="0"/>
            <a:ext cx="8229600" cy="939800"/>
          </a:xfrm>
        </p:spPr>
        <p:txBody>
          <a:bodyPr/>
          <a:lstStyle/>
          <a:p>
            <a:pPr eaLnBrk="1" hangingPunct="1"/>
            <a:r>
              <a:rPr lang="mk-MK" sz="2800" b="1" i="1" smtClean="0">
                <a:solidFill>
                  <a:srgbClr val="009999"/>
                </a:solidFill>
              </a:rPr>
              <a:t>Плаќање на сметки преку АТМ</a:t>
            </a:r>
            <a:endParaRPr lang="en-US" sz="2800" b="1" i="1" smtClean="0">
              <a:solidFill>
                <a:srgbClr val="009999"/>
              </a:solidFill>
            </a:endParaRPr>
          </a:p>
        </p:txBody>
      </p:sp>
      <p:sp>
        <p:nvSpPr>
          <p:cNvPr id="15363" name="Content Placeholder 2"/>
          <p:cNvSpPr>
            <a:spLocks noGrp="1"/>
          </p:cNvSpPr>
          <p:nvPr>
            <p:ph idx="1"/>
          </p:nvPr>
        </p:nvSpPr>
        <p:spPr>
          <a:xfrm>
            <a:off x="500063" y="1214438"/>
            <a:ext cx="8229600" cy="3043237"/>
          </a:xfrm>
        </p:spPr>
        <p:txBody>
          <a:bodyPr/>
          <a:lstStyle/>
          <a:p>
            <a:pPr eaLnBrk="1" hangingPunct="1">
              <a:buClr>
                <a:srgbClr val="009999"/>
              </a:buClr>
            </a:pPr>
            <a:r>
              <a:rPr lang="ru-RU" sz="1400" dirty="0" smtClean="0"/>
              <a:t>Имателите на платежни картички имаат можност за плаќање на сметки на комунални услуги на АТМ термунал. </a:t>
            </a:r>
          </a:p>
          <a:p>
            <a:pPr eaLnBrk="1" hangingPunct="1">
              <a:buClr>
                <a:srgbClr val="009999"/>
              </a:buClr>
            </a:pPr>
            <a:r>
              <a:rPr lang="ru-RU" sz="1400" dirty="0" smtClean="0"/>
              <a:t>Имателот на платежна картичка ги избира  давателот на услуги и типот на услугата и ја внесува својата корисничка идентификација.</a:t>
            </a:r>
          </a:p>
          <a:p>
            <a:pPr eaLnBrk="1" hangingPunct="1">
              <a:buClr>
                <a:srgbClr val="009999"/>
              </a:buClr>
            </a:pPr>
            <a:r>
              <a:rPr lang="ru-RU" sz="1400" dirty="0" smtClean="0"/>
              <a:t>АТМ терминалот комуницира со </a:t>
            </a:r>
            <a:r>
              <a:rPr lang="en-US" sz="1400" dirty="0" err="1" smtClean="0"/>
              <a:t>cPay</a:t>
            </a:r>
            <a:r>
              <a:rPr lang="en-US" sz="1400" dirty="0" smtClean="0"/>
              <a:t> </a:t>
            </a:r>
            <a:r>
              <a:rPr lang="mk-MK" sz="1400" dirty="0" smtClean="0"/>
              <a:t>за извршување на уплатата  кон давателот на услуги и извршување на финансиската трансакција.</a:t>
            </a:r>
            <a:endParaRPr lang="en-US" sz="1400" dirty="0" smtClean="0"/>
          </a:p>
        </p:txBody>
      </p:sp>
      <p:pic>
        <p:nvPicPr>
          <p:cNvPr id="15364" name="Picture 2" descr="\\CASYS-FS\Biznis\Prezentacii\Untitled.png"/>
          <p:cNvPicPr>
            <a:picLocks noChangeAspect="1" noChangeArrowheads="1"/>
          </p:cNvPicPr>
          <p:nvPr/>
        </p:nvPicPr>
        <p:blipFill>
          <a:blip r:embed="rId2"/>
          <a:srcRect/>
          <a:stretch>
            <a:fillRect/>
          </a:stretch>
        </p:blipFill>
        <p:spPr bwMode="auto">
          <a:xfrm>
            <a:off x="1071563" y="2643188"/>
            <a:ext cx="6505575" cy="3914775"/>
          </a:xfrm>
          <a:prstGeom prst="rect">
            <a:avLst/>
          </a:prstGeom>
          <a:noFill/>
          <a:ln w="9525">
            <a:noFill/>
            <a:miter lim="800000"/>
            <a:headEnd/>
            <a:tailEnd/>
          </a:ln>
        </p:spPr>
      </p:pic>
      <p:pic>
        <p:nvPicPr>
          <p:cNvPr id="15365" name="Picture 4" descr="CaSys_logo_1"/>
          <p:cNvPicPr>
            <a:picLocks noChangeAspect="1" noChangeArrowheads="1"/>
          </p:cNvPicPr>
          <p:nvPr/>
        </p:nvPicPr>
        <p:blipFill>
          <a:blip r:embed="rId3"/>
          <a:srcRect/>
          <a:stretch>
            <a:fillRect/>
          </a:stretch>
        </p:blipFill>
        <p:spPr bwMode="auto">
          <a:xfrm>
            <a:off x="7380288" y="6237288"/>
            <a:ext cx="1439862"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0063" y="0"/>
            <a:ext cx="8229600" cy="1143000"/>
          </a:xfrm>
        </p:spPr>
        <p:txBody>
          <a:bodyPr/>
          <a:lstStyle/>
          <a:p>
            <a:pPr eaLnBrk="1" hangingPunct="1"/>
            <a:r>
              <a:rPr lang="mk-MK" sz="2800" b="1" i="1" smtClean="0">
                <a:solidFill>
                  <a:srgbClr val="009999"/>
                </a:solidFill>
              </a:rPr>
              <a:t>Плаќање на сметки преку АТМ</a:t>
            </a:r>
            <a:endParaRPr lang="en-US" sz="2800" smtClean="0"/>
          </a:p>
        </p:txBody>
      </p:sp>
      <p:pic>
        <p:nvPicPr>
          <p:cNvPr id="16387" name="Picture 3" descr="CaSys_logo_1"/>
          <p:cNvPicPr>
            <a:picLocks noChangeAspect="1" noChangeArrowheads="1"/>
          </p:cNvPicPr>
          <p:nvPr/>
        </p:nvPicPr>
        <p:blipFill>
          <a:blip r:embed="rId2"/>
          <a:srcRect/>
          <a:stretch>
            <a:fillRect/>
          </a:stretch>
        </p:blipFill>
        <p:spPr bwMode="auto">
          <a:xfrm>
            <a:off x="7380288" y="6237288"/>
            <a:ext cx="1439862" cy="463550"/>
          </a:xfrm>
          <a:prstGeom prst="rect">
            <a:avLst/>
          </a:prstGeom>
          <a:noFill/>
          <a:ln w="9525">
            <a:noFill/>
            <a:miter lim="800000"/>
            <a:headEnd/>
            <a:tailEnd/>
          </a:ln>
        </p:spPr>
      </p:pic>
      <p:pic>
        <p:nvPicPr>
          <p:cNvPr id="16388" name="Picture 2" descr="\\CASYS-FS\Biznis\Prezentacii\ATM1.png"/>
          <p:cNvPicPr>
            <a:picLocks noGrp="1" noChangeAspect="1" noChangeArrowheads="1"/>
          </p:cNvPicPr>
          <p:nvPr>
            <p:ph idx="1"/>
          </p:nvPr>
        </p:nvPicPr>
        <p:blipFill>
          <a:blip r:embed="rId3"/>
          <a:srcRect/>
          <a:stretch>
            <a:fillRect/>
          </a:stretch>
        </p:blipFill>
        <p:spPr>
          <a:xfrm>
            <a:off x="357158" y="785794"/>
            <a:ext cx="3500462" cy="1933575"/>
          </a:xfrm>
          <a:noFill/>
        </p:spPr>
      </p:pic>
      <p:pic>
        <p:nvPicPr>
          <p:cNvPr id="16389" name="Picture 3" descr="\\CASYS-FS\Biznis\Prezentacii\ATM 2.png"/>
          <p:cNvPicPr>
            <a:picLocks noChangeAspect="1" noChangeArrowheads="1"/>
          </p:cNvPicPr>
          <p:nvPr/>
        </p:nvPicPr>
        <p:blipFill>
          <a:blip r:embed="rId4"/>
          <a:srcRect/>
          <a:stretch>
            <a:fillRect/>
          </a:stretch>
        </p:blipFill>
        <p:spPr bwMode="auto">
          <a:xfrm>
            <a:off x="4572000" y="714356"/>
            <a:ext cx="3500438" cy="2019300"/>
          </a:xfrm>
          <a:prstGeom prst="rect">
            <a:avLst/>
          </a:prstGeom>
          <a:noFill/>
          <a:ln w="9525">
            <a:noFill/>
            <a:miter lim="800000"/>
            <a:headEnd/>
            <a:tailEnd/>
          </a:ln>
        </p:spPr>
      </p:pic>
      <p:sp>
        <p:nvSpPr>
          <p:cNvPr id="16390" name="Rectangle 4"/>
          <p:cNvSpPr>
            <a:spLocks noChangeArrowheads="1"/>
          </p:cNvSpPr>
          <p:nvPr/>
        </p:nvSpPr>
        <p:spPr bwMode="auto">
          <a:xfrm>
            <a:off x="642910" y="2714620"/>
            <a:ext cx="3286148" cy="677108"/>
          </a:xfrm>
          <a:prstGeom prst="rect">
            <a:avLst/>
          </a:prstGeom>
          <a:noFill/>
          <a:ln w="9525">
            <a:noFill/>
            <a:miter lim="800000"/>
            <a:headEnd/>
            <a:tailEnd/>
          </a:ln>
        </p:spPr>
        <p:txBody>
          <a:bodyPr wrap="square" anchor="ctr">
            <a:spAutoFit/>
          </a:bodyPr>
          <a:lstStyle/>
          <a:p>
            <a:r>
              <a:rPr lang="mk-MK" sz="1400" dirty="0">
                <a:latin typeface="Calibri" pitchFamily="34" charset="0"/>
                <a:ea typeface="Times New Roman" pitchFamily="18" charset="0"/>
                <a:cs typeface="Calibri" pitchFamily="34" charset="0"/>
              </a:rPr>
              <a:t>Чекор 1</a:t>
            </a:r>
            <a:r>
              <a:rPr lang="en-US" sz="1400" dirty="0">
                <a:latin typeface="Calibri" pitchFamily="34" charset="0"/>
                <a:ea typeface="Times New Roman" pitchFamily="18" charset="0"/>
                <a:cs typeface="Calibri" pitchFamily="34" charset="0"/>
              </a:rPr>
              <a:t>. </a:t>
            </a:r>
            <a:r>
              <a:rPr lang="mk-MK" sz="1400" dirty="0">
                <a:latin typeface="Calibri" pitchFamily="34" charset="0"/>
                <a:ea typeface="Times New Roman" pitchFamily="18" charset="0"/>
                <a:cs typeface="Calibri" pitchFamily="34" charset="0"/>
              </a:rPr>
              <a:t>Имателот на платежна </a:t>
            </a:r>
            <a:r>
              <a:rPr lang="mk-MK" sz="1400" dirty="0" smtClean="0">
                <a:latin typeface="Calibri" pitchFamily="34" charset="0"/>
                <a:ea typeface="Times New Roman" pitchFamily="18" charset="0"/>
                <a:cs typeface="Calibri" pitchFamily="34" charset="0"/>
              </a:rPr>
              <a:t>картичка</a:t>
            </a:r>
          </a:p>
          <a:p>
            <a:r>
              <a:rPr lang="mk-MK" sz="1400" dirty="0" smtClean="0">
                <a:latin typeface="Calibri" pitchFamily="34" charset="0"/>
                <a:ea typeface="Times New Roman" pitchFamily="18" charset="0"/>
                <a:cs typeface="Calibri" pitchFamily="34" charset="0"/>
              </a:rPr>
              <a:t>го </a:t>
            </a:r>
            <a:r>
              <a:rPr lang="mk-MK" sz="1400" dirty="0">
                <a:latin typeface="Calibri" pitchFamily="34" charset="0"/>
                <a:ea typeface="Times New Roman" pitchFamily="18" charset="0"/>
                <a:cs typeface="Calibri" pitchFamily="34" charset="0"/>
              </a:rPr>
              <a:t>избира давателот на услуги</a:t>
            </a:r>
            <a:r>
              <a:rPr lang="en-US" sz="1400" dirty="0">
                <a:latin typeface="Calibri" pitchFamily="34" charset="0"/>
                <a:ea typeface="Times New Roman" pitchFamily="18" charset="0"/>
                <a:cs typeface="Calibri" pitchFamily="34" charset="0"/>
              </a:rPr>
              <a:t>. </a:t>
            </a:r>
          </a:p>
          <a:p>
            <a:pPr eaLnBrk="0" hangingPunct="0"/>
            <a:r>
              <a:rPr lang="en-US" sz="1000" dirty="0">
                <a:latin typeface="Verdana" pitchFamily="34" charset="0"/>
                <a:ea typeface="Times New Roman" pitchFamily="18" charset="0"/>
                <a:cs typeface="Calibri" pitchFamily="34" charset="0"/>
              </a:rPr>
              <a:t>	</a:t>
            </a:r>
            <a:endParaRPr lang="en-US" dirty="0">
              <a:latin typeface="Calibri" pitchFamily="34" charset="0"/>
              <a:ea typeface="Times New Roman" pitchFamily="18" charset="0"/>
              <a:cs typeface="Calibri" pitchFamily="34" charset="0"/>
            </a:endParaRPr>
          </a:p>
        </p:txBody>
      </p:sp>
      <p:sp>
        <p:nvSpPr>
          <p:cNvPr id="35845" name="Rectangle 5"/>
          <p:cNvSpPr>
            <a:spLocks noChangeArrowheads="1"/>
          </p:cNvSpPr>
          <p:nvPr/>
        </p:nvSpPr>
        <p:spPr bwMode="auto">
          <a:xfrm>
            <a:off x="4143372" y="2714620"/>
            <a:ext cx="4786312" cy="892175"/>
          </a:xfrm>
          <a:prstGeom prst="rect">
            <a:avLst/>
          </a:prstGeom>
          <a:noFill/>
          <a:ln w="9525">
            <a:noFill/>
            <a:miter lim="800000"/>
            <a:headEnd/>
            <a:tailEnd/>
          </a:ln>
          <a:effectLst/>
        </p:spPr>
        <p:txBody>
          <a:bodyPr anchor="ctr">
            <a:spAutoFit/>
          </a:bodyPr>
          <a:lstStyle/>
          <a:p>
            <a:pPr>
              <a:defRPr/>
            </a:pPr>
            <a:r>
              <a:rPr lang="mk-MK" sz="1400" dirty="0">
                <a:latin typeface="+mj-lt"/>
                <a:ea typeface="Times New Roman" pitchFamily="18" charset="0"/>
                <a:cs typeface="Calibri" pitchFamily="34" charset="0"/>
              </a:rPr>
              <a:t>Чекор </a:t>
            </a:r>
            <a:r>
              <a:rPr lang="en-US" sz="1400" dirty="0">
                <a:latin typeface="+mj-lt"/>
                <a:ea typeface="Times New Roman" pitchFamily="18" charset="0"/>
                <a:cs typeface="Calibri" pitchFamily="34" charset="0"/>
              </a:rPr>
              <a:t>2.</a:t>
            </a:r>
            <a:r>
              <a:rPr lang="mk-MK" sz="1400" dirty="0">
                <a:latin typeface="+mj-lt"/>
                <a:ea typeface="Times New Roman" pitchFamily="18" charset="0"/>
                <a:cs typeface="Calibri" pitchFamily="34" charset="0"/>
              </a:rPr>
              <a:t> АТМ терминалот ги прикажува сервисите на избраниот давател на услуги. Имателот на платежна картичка го избира саканиот сервис. </a:t>
            </a:r>
            <a:endParaRPr lang="en-US" sz="1400" dirty="0">
              <a:latin typeface="+mj-lt"/>
              <a:ea typeface="Times New Roman" pitchFamily="18" charset="0"/>
              <a:cs typeface="Times New Roman" pitchFamily="18" charset="0"/>
            </a:endParaRPr>
          </a:p>
          <a:p>
            <a:pPr eaLnBrk="0" hangingPunct="0">
              <a:defRPr/>
            </a:pPr>
            <a:r>
              <a:rPr lang="en-US" sz="1000" dirty="0">
                <a:latin typeface="Verdana" pitchFamily="34" charset="0"/>
                <a:ea typeface="Times New Roman" pitchFamily="18" charset="0"/>
                <a:cs typeface="Times New Roman" pitchFamily="18" charset="0"/>
              </a:rPr>
              <a:t>	</a:t>
            </a:r>
            <a:endParaRPr lang="en-US" dirty="0">
              <a:latin typeface="Calibri" pitchFamily="34" charset="0"/>
              <a:cs typeface="Arial" charset="0"/>
            </a:endParaRPr>
          </a:p>
        </p:txBody>
      </p:sp>
      <p:pic>
        <p:nvPicPr>
          <p:cNvPr id="8" name="Picture 2" descr="\\CASYS-FS\Biznis\Prezentacii\ATM 3.png"/>
          <p:cNvPicPr>
            <a:picLocks noChangeAspect="1" noChangeArrowheads="1"/>
          </p:cNvPicPr>
          <p:nvPr/>
        </p:nvPicPr>
        <p:blipFill>
          <a:blip r:embed="rId5"/>
          <a:srcRect/>
          <a:stretch>
            <a:fillRect/>
          </a:stretch>
        </p:blipFill>
        <p:spPr bwMode="auto">
          <a:xfrm>
            <a:off x="285720" y="3429000"/>
            <a:ext cx="3551237" cy="2286000"/>
          </a:xfrm>
          <a:prstGeom prst="rect">
            <a:avLst/>
          </a:prstGeom>
          <a:noFill/>
          <a:ln w="9525">
            <a:noFill/>
            <a:miter lim="800000"/>
            <a:headEnd/>
            <a:tailEnd/>
          </a:ln>
        </p:spPr>
      </p:pic>
      <p:pic>
        <p:nvPicPr>
          <p:cNvPr id="9" name="Picture 3" descr="\\CASYS-FS\Biznis\Prezentacii\ATM 4.png"/>
          <p:cNvPicPr>
            <a:picLocks noChangeAspect="1" noChangeArrowheads="1"/>
          </p:cNvPicPr>
          <p:nvPr/>
        </p:nvPicPr>
        <p:blipFill>
          <a:blip r:embed="rId6"/>
          <a:srcRect/>
          <a:stretch>
            <a:fillRect/>
          </a:stretch>
        </p:blipFill>
        <p:spPr bwMode="auto">
          <a:xfrm>
            <a:off x="4643438" y="3500438"/>
            <a:ext cx="3500437" cy="2286000"/>
          </a:xfrm>
          <a:prstGeom prst="rect">
            <a:avLst/>
          </a:prstGeom>
          <a:noFill/>
          <a:ln w="9525">
            <a:noFill/>
            <a:miter lim="800000"/>
            <a:headEnd/>
            <a:tailEnd/>
          </a:ln>
        </p:spPr>
      </p:pic>
      <p:sp>
        <p:nvSpPr>
          <p:cNvPr id="10" name="Rectangle 4"/>
          <p:cNvSpPr>
            <a:spLocks noChangeArrowheads="1"/>
          </p:cNvSpPr>
          <p:nvPr/>
        </p:nvSpPr>
        <p:spPr bwMode="auto">
          <a:xfrm>
            <a:off x="785786" y="5786454"/>
            <a:ext cx="2786082" cy="892552"/>
          </a:xfrm>
          <a:prstGeom prst="rect">
            <a:avLst/>
          </a:prstGeom>
          <a:noFill/>
          <a:ln w="9525">
            <a:noFill/>
            <a:miter lim="800000"/>
            <a:headEnd/>
            <a:tailEnd/>
          </a:ln>
          <a:effectLst/>
        </p:spPr>
        <p:txBody>
          <a:bodyPr wrap="square" anchor="ctr">
            <a:spAutoFit/>
          </a:bodyPr>
          <a:lstStyle/>
          <a:p>
            <a:pPr>
              <a:defRPr/>
            </a:pPr>
            <a:r>
              <a:rPr lang="mk-MK" sz="1400" dirty="0">
                <a:latin typeface="+mj-lt"/>
                <a:ea typeface="Times New Roman" pitchFamily="18" charset="0"/>
                <a:cs typeface="Calibri" pitchFamily="34" charset="0"/>
              </a:rPr>
              <a:t>Чекор </a:t>
            </a:r>
            <a:r>
              <a:rPr lang="en-US" sz="1400" dirty="0">
                <a:latin typeface="+mj-lt"/>
                <a:ea typeface="Times New Roman" pitchFamily="18" charset="0"/>
                <a:cs typeface="Calibri" pitchFamily="34" charset="0"/>
              </a:rPr>
              <a:t>3. </a:t>
            </a:r>
            <a:r>
              <a:rPr lang="mk-MK" sz="1400" dirty="0">
                <a:latin typeface="+mj-lt"/>
                <a:ea typeface="Times New Roman" pitchFamily="18" charset="0"/>
                <a:cs typeface="Calibri" pitchFamily="34" charset="0"/>
              </a:rPr>
              <a:t> Потребно е имателот </a:t>
            </a:r>
            <a:r>
              <a:rPr lang="mk-MK" sz="1400" dirty="0" smtClean="0">
                <a:latin typeface="+mj-lt"/>
                <a:ea typeface="Times New Roman" pitchFamily="18" charset="0"/>
                <a:cs typeface="Calibri" pitchFamily="34" charset="0"/>
              </a:rPr>
              <a:t>на</a:t>
            </a:r>
          </a:p>
          <a:p>
            <a:pPr>
              <a:defRPr/>
            </a:pPr>
            <a:r>
              <a:rPr lang="mk-MK" sz="1400" dirty="0" smtClean="0">
                <a:latin typeface="+mj-lt"/>
                <a:ea typeface="Times New Roman" pitchFamily="18" charset="0"/>
                <a:cs typeface="Calibri" pitchFamily="34" charset="0"/>
              </a:rPr>
              <a:t>платежната </a:t>
            </a:r>
            <a:r>
              <a:rPr lang="mk-MK" sz="1400" dirty="0">
                <a:latin typeface="+mj-lt"/>
                <a:ea typeface="Times New Roman" pitchFamily="18" charset="0"/>
                <a:cs typeface="Calibri" pitchFamily="34" charset="0"/>
              </a:rPr>
              <a:t>картичка  да </a:t>
            </a:r>
            <a:r>
              <a:rPr lang="mk-MK" sz="1400" dirty="0" smtClean="0">
                <a:latin typeface="+mj-lt"/>
                <a:ea typeface="Times New Roman" pitchFamily="18" charset="0"/>
                <a:cs typeface="Calibri" pitchFamily="34" charset="0"/>
              </a:rPr>
              <a:t>се идентификува</a:t>
            </a:r>
            <a:endParaRPr lang="en-US" sz="1400" dirty="0">
              <a:latin typeface="+mj-lt"/>
              <a:ea typeface="Times New Roman" pitchFamily="18" charset="0"/>
              <a:cs typeface="Times New Roman" pitchFamily="18" charset="0"/>
            </a:endParaRPr>
          </a:p>
          <a:p>
            <a:pPr eaLnBrk="0" hangingPunct="0">
              <a:defRPr/>
            </a:pPr>
            <a:r>
              <a:rPr lang="en-US" sz="1000" dirty="0">
                <a:latin typeface="Verdana" pitchFamily="34" charset="0"/>
                <a:ea typeface="Times New Roman" pitchFamily="18" charset="0"/>
                <a:cs typeface="Times New Roman" pitchFamily="18" charset="0"/>
              </a:rPr>
              <a:t>	</a:t>
            </a:r>
            <a:endParaRPr lang="en-US" dirty="0">
              <a:latin typeface="Calibri" pitchFamily="34" charset="0"/>
              <a:cs typeface="Arial" charset="0"/>
            </a:endParaRPr>
          </a:p>
        </p:txBody>
      </p:sp>
      <p:sp>
        <p:nvSpPr>
          <p:cNvPr id="11" name="Rectangle 5"/>
          <p:cNvSpPr>
            <a:spLocks noChangeArrowheads="1"/>
          </p:cNvSpPr>
          <p:nvPr/>
        </p:nvSpPr>
        <p:spPr bwMode="auto">
          <a:xfrm>
            <a:off x="4000496" y="5715016"/>
            <a:ext cx="4500562" cy="738664"/>
          </a:xfrm>
          <a:prstGeom prst="rect">
            <a:avLst/>
          </a:prstGeom>
          <a:noFill/>
          <a:ln w="9525">
            <a:noFill/>
            <a:miter lim="800000"/>
            <a:headEnd/>
            <a:tailEnd/>
          </a:ln>
          <a:effectLst/>
        </p:spPr>
        <p:txBody>
          <a:bodyPr anchor="ctr">
            <a:spAutoFit/>
          </a:bodyPr>
          <a:lstStyle/>
          <a:p>
            <a:pPr algn="just">
              <a:defRPr/>
            </a:pPr>
            <a:r>
              <a:rPr lang="mk-MK" sz="1400" dirty="0">
                <a:latin typeface="+mj-lt"/>
                <a:ea typeface="Times New Roman" pitchFamily="18" charset="0"/>
                <a:cs typeface="Calibri" pitchFamily="34" charset="0"/>
              </a:rPr>
              <a:t>Чекор </a:t>
            </a:r>
            <a:r>
              <a:rPr lang="en-US" sz="1400" dirty="0">
                <a:latin typeface="+mj-lt"/>
                <a:ea typeface="Times New Roman" pitchFamily="18" charset="0"/>
                <a:cs typeface="Calibri" pitchFamily="34" charset="0"/>
              </a:rPr>
              <a:t>4. </a:t>
            </a:r>
            <a:r>
              <a:rPr lang="mk-MK" sz="1400" dirty="0">
                <a:latin typeface="+mj-lt"/>
                <a:ea typeface="Times New Roman" pitchFamily="18" charset="0"/>
                <a:cs typeface="Calibri" pitchFamily="34" charset="0"/>
              </a:rPr>
              <a:t>Имателот на платежната картичка внесува податоци со кои се идентификува неговата корисничка сметка во системот на давателот на </a:t>
            </a:r>
            <a:r>
              <a:rPr lang="mk-MK" sz="1400" dirty="0" smtClean="0">
                <a:latin typeface="+mj-lt"/>
                <a:ea typeface="Times New Roman" pitchFamily="18" charset="0"/>
                <a:cs typeface="Calibri" pitchFamily="34" charset="0"/>
              </a:rPr>
              <a:t>услуги</a:t>
            </a:r>
            <a:endParaRPr lang="en-US" sz="1400" dirty="0">
              <a:latin typeface="+mj-lt"/>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00063" y="0"/>
            <a:ext cx="8229600" cy="1143000"/>
          </a:xfrm>
        </p:spPr>
        <p:txBody>
          <a:bodyPr/>
          <a:lstStyle/>
          <a:p>
            <a:pPr eaLnBrk="1" hangingPunct="1"/>
            <a:r>
              <a:rPr lang="mk-MK" sz="2800" b="1" i="1" smtClean="0">
                <a:solidFill>
                  <a:srgbClr val="009999"/>
                </a:solidFill>
              </a:rPr>
              <a:t>Картично работење во Македонија</a:t>
            </a:r>
            <a:endParaRPr lang="en-US" sz="2800" i="1" smtClean="0">
              <a:solidFill>
                <a:srgbClr val="009999"/>
              </a:solidFill>
            </a:endParaRPr>
          </a:p>
        </p:txBody>
      </p:sp>
      <p:sp>
        <p:nvSpPr>
          <p:cNvPr id="4099" name="Content Placeholder 2"/>
          <p:cNvSpPr>
            <a:spLocks noGrp="1"/>
          </p:cNvSpPr>
          <p:nvPr>
            <p:ph idx="1"/>
          </p:nvPr>
        </p:nvSpPr>
        <p:spPr>
          <a:xfrm>
            <a:off x="214313" y="1714500"/>
            <a:ext cx="4186237" cy="4525963"/>
          </a:xfrm>
        </p:spPr>
        <p:txBody>
          <a:bodyPr/>
          <a:lstStyle/>
          <a:p>
            <a:pPr>
              <a:spcBef>
                <a:spcPct val="50000"/>
              </a:spcBef>
              <a:buClr>
                <a:srgbClr val="009999"/>
              </a:buClr>
            </a:pPr>
            <a:r>
              <a:rPr lang="mk-MK" sz="1400" dirty="0" smtClean="0"/>
              <a:t>Картично работење има во  сите </a:t>
            </a:r>
            <a:r>
              <a:rPr lang="en-US" sz="1400" dirty="0" smtClean="0">
                <a:solidFill>
                  <a:srgbClr val="000066"/>
                </a:solidFill>
              </a:rPr>
              <a:t>17</a:t>
            </a:r>
            <a:r>
              <a:rPr lang="mk-MK" sz="1400" dirty="0" smtClean="0">
                <a:solidFill>
                  <a:srgbClr val="000066"/>
                </a:solidFill>
              </a:rPr>
              <a:t> </a:t>
            </a:r>
            <a:r>
              <a:rPr lang="mk-MK" sz="1400" dirty="0" smtClean="0"/>
              <a:t>банки, од кои 14 работат со меѓународни платежни картички</a:t>
            </a:r>
            <a:r>
              <a:rPr lang="en-US" sz="1400" dirty="0" smtClean="0"/>
              <a:t> (Visa/MasterCard</a:t>
            </a:r>
            <a:r>
              <a:rPr lang="mk-MK" sz="1400" dirty="0" smtClean="0"/>
              <a:t>/</a:t>
            </a:r>
            <a:r>
              <a:rPr lang="en-US" sz="1400" dirty="0" smtClean="0"/>
              <a:t>American Express). </a:t>
            </a:r>
            <a:r>
              <a:rPr lang="mk-MK" sz="1400" dirty="0" smtClean="0"/>
              <a:t>Домашни картички издаваат 8 банки, а истите се прифаќаат кај </a:t>
            </a:r>
            <a:r>
              <a:rPr lang="en-US" sz="1400" dirty="0" smtClean="0"/>
              <a:t>13 </a:t>
            </a:r>
            <a:r>
              <a:rPr lang="mk-MK" sz="1400" dirty="0" smtClean="0"/>
              <a:t>банки</a:t>
            </a:r>
            <a:r>
              <a:rPr lang="en-US" sz="1400" dirty="0" smtClean="0"/>
              <a:t>. </a:t>
            </a:r>
            <a:r>
              <a:rPr lang="mk-MK" sz="1400" dirty="0" smtClean="0"/>
              <a:t>Покрај овие картички во Македонија постојат и </a:t>
            </a:r>
            <a:r>
              <a:rPr lang="en-US" sz="1400" dirty="0" smtClean="0"/>
              <a:t>Diners</a:t>
            </a:r>
            <a:r>
              <a:rPr lang="mk-MK" sz="1400" dirty="0" smtClean="0"/>
              <a:t> картичките.</a:t>
            </a:r>
          </a:p>
          <a:p>
            <a:pPr>
              <a:spcBef>
                <a:spcPct val="50000"/>
              </a:spcBef>
              <a:buClr>
                <a:srgbClr val="009999"/>
              </a:buClr>
            </a:pPr>
            <a:r>
              <a:rPr lang="mk-MK" sz="1400" dirty="0" smtClean="0"/>
              <a:t> Услуги на процесори користат сите </a:t>
            </a:r>
            <a:r>
              <a:rPr lang="en-US" sz="1400" dirty="0" smtClean="0"/>
              <a:t>17</a:t>
            </a:r>
            <a:r>
              <a:rPr lang="mk-MK" sz="1400" dirty="0" smtClean="0"/>
              <a:t> банки, додека 2 банки покрај користење на услугите на процесорите имаат </a:t>
            </a:r>
            <a:r>
              <a:rPr lang="en-US" sz="1400" dirty="0" smtClean="0"/>
              <a:t>in house </a:t>
            </a:r>
            <a:r>
              <a:rPr lang="mk-MK" sz="1400" dirty="0" smtClean="0"/>
              <a:t>картични решенија.</a:t>
            </a:r>
          </a:p>
          <a:p>
            <a:pPr>
              <a:spcBef>
                <a:spcPct val="50000"/>
              </a:spcBef>
              <a:buClr>
                <a:srgbClr val="009999"/>
              </a:buClr>
            </a:pPr>
            <a:r>
              <a:rPr lang="mk-MK" sz="1400" dirty="0" smtClean="0"/>
              <a:t>Процесори кои ги користат банките се: Касис Македонија, </a:t>
            </a:r>
            <a:r>
              <a:rPr lang="en-US" sz="1400" dirty="0" smtClean="0"/>
              <a:t>First Data </a:t>
            </a:r>
            <a:r>
              <a:rPr lang="mk-MK" sz="1400" dirty="0" smtClean="0"/>
              <a:t>Словачка, </a:t>
            </a:r>
            <a:r>
              <a:rPr lang="en-US" sz="1400" dirty="0" err="1" smtClean="0"/>
              <a:t>Quipu</a:t>
            </a:r>
            <a:r>
              <a:rPr lang="en-US" sz="1400" dirty="0" smtClean="0"/>
              <a:t> </a:t>
            </a:r>
            <a:r>
              <a:rPr lang="mk-MK" sz="1400" dirty="0" smtClean="0"/>
              <a:t>Германија и </a:t>
            </a:r>
            <a:r>
              <a:rPr lang="en-US" sz="1400" dirty="0" smtClean="0"/>
              <a:t>First Data Hellas</a:t>
            </a:r>
            <a:r>
              <a:rPr lang="mk-MK" sz="1400" dirty="0" smtClean="0"/>
              <a:t>.</a:t>
            </a:r>
            <a:endParaRPr lang="en-US" sz="1400" dirty="0" smtClean="0"/>
          </a:p>
          <a:p>
            <a:pPr eaLnBrk="1" hangingPunct="1"/>
            <a:endParaRPr lang="en-US" sz="1400" dirty="0" smtClean="0"/>
          </a:p>
        </p:txBody>
      </p:sp>
      <p:sp>
        <p:nvSpPr>
          <p:cNvPr id="3076" name="Rectangle 3"/>
          <p:cNvSpPr>
            <a:spLocks noChangeArrowheads="1"/>
          </p:cNvSpPr>
          <p:nvPr/>
        </p:nvSpPr>
        <p:spPr bwMode="auto">
          <a:xfrm>
            <a:off x="4429125" y="1717675"/>
            <a:ext cx="4500563" cy="4078288"/>
          </a:xfrm>
          <a:prstGeom prst="rect">
            <a:avLst/>
          </a:prstGeom>
          <a:noFill/>
          <a:ln w="9525">
            <a:noFill/>
            <a:miter lim="800000"/>
            <a:headEnd/>
            <a:tailEnd/>
          </a:ln>
        </p:spPr>
        <p:txBody>
          <a:bodyPr>
            <a:spAutoFit/>
          </a:bodyPr>
          <a:lstStyle/>
          <a:p>
            <a:pPr marL="360363" indent="-360363" eaLnBrk="0" hangingPunct="0">
              <a:spcBef>
                <a:spcPct val="50000"/>
              </a:spcBef>
              <a:buClr>
                <a:srgbClr val="009999"/>
              </a:buClr>
              <a:buFont typeface="Arial" pitchFamily="34" charset="0"/>
              <a:buChar char="•"/>
              <a:defRPr/>
            </a:pPr>
            <a:r>
              <a:rPr lang="mk-MK" sz="1400" dirty="0">
                <a:latin typeface="+mn-lt"/>
                <a:cs typeface="Arial" charset="0"/>
              </a:rPr>
              <a:t>Заклучно со мај 20</a:t>
            </a:r>
            <a:r>
              <a:rPr lang="en-US" sz="1400" dirty="0">
                <a:latin typeface="+mn-lt"/>
                <a:cs typeface="Arial" charset="0"/>
              </a:rPr>
              <a:t>10</a:t>
            </a:r>
            <a:r>
              <a:rPr lang="mk-MK" sz="1400" dirty="0">
                <a:latin typeface="+mn-lt"/>
                <a:cs typeface="Arial" charset="0"/>
              </a:rPr>
              <a:t> година на пазарот во Македонија во оптег се </a:t>
            </a:r>
            <a:r>
              <a:rPr lang="en-US" sz="1400" b="1" dirty="0">
                <a:latin typeface="+mn-lt"/>
                <a:cs typeface="Arial" charset="0"/>
              </a:rPr>
              <a:t>1.346.042</a:t>
            </a:r>
            <a:r>
              <a:rPr lang="mk-MK" sz="1400" dirty="0">
                <a:latin typeface="+mn-lt"/>
                <a:cs typeface="Arial" charset="0"/>
              </a:rPr>
              <a:t> картички, направени се </a:t>
            </a:r>
            <a:r>
              <a:rPr lang="en-US" sz="1400" b="1" dirty="0">
                <a:latin typeface="+mn-lt"/>
                <a:cs typeface="Arial" charset="0"/>
              </a:rPr>
              <a:t>2.546.208</a:t>
            </a:r>
            <a:r>
              <a:rPr lang="mk-MK" sz="1400" dirty="0">
                <a:latin typeface="+mn-lt"/>
                <a:cs typeface="Arial" charset="0"/>
              </a:rPr>
              <a:t> трансакции во износ од </a:t>
            </a:r>
            <a:r>
              <a:rPr lang="en-US" sz="1400" b="1" dirty="0">
                <a:latin typeface="+mn-lt"/>
                <a:cs typeface="Arial" charset="0"/>
              </a:rPr>
              <a:t>8.482.212.122,50</a:t>
            </a:r>
            <a:r>
              <a:rPr lang="mk-MK" sz="1400" dirty="0">
                <a:latin typeface="+mn-lt"/>
                <a:cs typeface="Arial" charset="0"/>
              </a:rPr>
              <a:t> денари, инсталирани се вкупно </a:t>
            </a:r>
            <a:r>
              <a:rPr lang="en-US" sz="1400" b="1" dirty="0">
                <a:latin typeface="+mn-lt"/>
                <a:cs typeface="Arial" charset="0"/>
              </a:rPr>
              <a:t>31.403</a:t>
            </a:r>
            <a:r>
              <a:rPr lang="mk-MK" sz="1400" dirty="0">
                <a:latin typeface="+mn-lt"/>
                <a:cs typeface="Arial" charset="0"/>
              </a:rPr>
              <a:t> терминал од кои </a:t>
            </a:r>
            <a:r>
              <a:rPr lang="en-US" sz="1400" dirty="0">
                <a:latin typeface="+mn-lt"/>
                <a:cs typeface="Arial" charset="0"/>
              </a:rPr>
              <a:t>23.806</a:t>
            </a:r>
            <a:r>
              <a:rPr lang="mk-MK" sz="1400" dirty="0">
                <a:latin typeface="+mn-lt"/>
                <a:cs typeface="Arial" charset="0"/>
              </a:rPr>
              <a:t> ПОС терминали и </a:t>
            </a:r>
            <a:r>
              <a:rPr lang="en-US" sz="1400" dirty="0">
                <a:latin typeface="+mn-lt"/>
                <a:cs typeface="Arial" charset="0"/>
              </a:rPr>
              <a:t>6.748</a:t>
            </a:r>
            <a:r>
              <a:rPr lang="mk-MK" sz="1400" dirty="0">
                <a:latin typeface="+mn-lt"/>
                <a:cs typeface="Arial" charset="0"/>
              </a:rPr>
              <a:t> импритери кај 22.318 трговци и </a:t>
            </a:r>
            <a:r>
              <a:rPr lang="en-US" sz="1400" b="1" dirty="0">
                <a:latin typeface="+mn-lt"/>
                <a:cs typeface="Arial" charset="0"/>
              </a:rPr>
              <a:t>849</a:t>
            </a:r>
            <a:r>
              <a:rPr lang="mk-MK" sz="1400" dirty="0">
                <a:latin typeface="+mn-lt"/>
                <a:cs typeface="Arial" charset="0"/>
              </a:rPr>
              <a:t> АТМ терминали. Вкупниот број на остварени трансакции на терминалите е </a:t>
            </a:r>
            <a:r>
              <a:rPr lang="en-US" sz="1400" b="1" dirty="0">
                <a:latin typeface="+mn-lt"/>
                <a:cs typeface="Arial" charset="0"/>
              </a:rPr>
              <a:t>2.585.479</a:t>
            </a:r>
            <a:r>
              <a:rPr lang="mk-MK" sz="1400" dirty="0">
                <a:latin typeface="+mn-lt"/>
                <a:cs typeface="Arial" charset="0"/>
              </a:rPr>
              <a:t>, а нивниот износ е </a:t>
            </a:r>
            <a:r>
              <a:rPr lang="en-US" sz="1400" b="1" dirty="0">
                <a:latin typeface="+mn-lt"/>
                <a:cs typeface="Arial" charset="0"/>
              </a:rPr>
              <a:t>8.865.526.806,50</a:t>
            </a:r>
            <a:r>
              <a:rPr lang="mk-MK" sz="1400" dirty="0">
                <a:latin typeface="+mn-lt"/>
                <a:cs typeface="Arial" charset="0"/>
              </a:rPr>
              <a:t> денари.</a:t>
            </a:r>
          </a:p>
          <a:p>
            <a:pPr marL="360363" indent="-360363" eaLnBrk="0" hangingPunct="0">
              <a:spcBef>
                <a:spcPct val="50000"/>
              </a:spcBef>
              <a:buClr>
                <a:srgbClr val="009999"/>
              </a:buClr>
              <a:buFont typeface="Arial" pitchFamily="34" charset="0"/>
              <a:buChar char="•"/>
              <a:defRPr/>
            </a:pPr>
            <a:r>
              <a:rPr lang="mk-MK" sz="1400" dirty="0">
                <a:latin typeface="+mn-lt"/>
                <a:cs typeface="Arial" charset="0"/>
              </a:rPr>
              <a:t>Споредбено декември 2005 со декември 200</a:t>
            </a:r>
            <a:r>
              <a:rPr lang="en-US" sz="1400" dirty="0">
                <a:latin typeface="+mn-lt"/>
                <a:cs typeface="Arial" charset="0"/>
              </a:rPr>
              <a:t>9</a:t>
            </a:r>
            <a:r>
              <a:rPr lang="mk-MK" sz="1400" dirty="0">
                <a:latin typeface="+mn-lt"/>
                <a:cs typeface="Arial" charset="0"/>
              </a:rPr>
              <a:t> година бројот на картички во циркулација</a:t>
            </a:r>
            <a:r>
              <a:rPr lang="en-US" sz="1400" dirty="0">
                <a:latin typeface="+mn-lt"/>
                <a:cs typeface="Arial" charset="0"/>
              </a:rPr>
              <a:t> </a:t>
            </a:r>
            <a:r>
              <a:rPr lang="mk-MK" sz="1400" dirty="0">
                <a:latin typeface="+mn-lt"/>
                <a:cs typeface="Arial" charset="0"/>
              </a:rPr>
              <a:t>е зголемен за </a:t>
            </a:r>
            <a:r>
              <a:rPr lang="en-US" sz="1400" b="1" dirty="0">
                <a:latin typeface="+mn-lt"/>
                <a:cs typeface="Arial" charset="0"/>
              </a:rPr>
              <a:t>723</a:t>
            </a:r>
            <a:r>
              <a:rPr lang="mk-MK" sz="1400" b="1" dirty="0">
                <a:latin typeface="+mn-lt"/>
                <a:cs typeface="Arial" charset="0"/>
              </a:rPr>
              <a:t>%, </a:t>
            </a:r>
            <a:r>
              <a:rPr lang="mk-MK" sz="1400" dirty="0">
                <a:latin typeface="+mn-lt"/>
                <a:cs typeface="Arial" charset="0"/>
              </a:rPr>
              <a:t>бројот на трансакции е зголемен за </a:t>
            </a:r>
            <a:r>
              <a:rPr lang="en-US" sz="1400" b="1" dirty="0">
                <a:latin typeface="+mn-lt"/>
                <a:cs typeface="Arial" charset="0"/>
              </a:rPr>
              <a:t>812</a:t>
            </a:r>
            <a:r>
              <a:rPr lang="mk-MK" sz="1400" b="1" dirty="0">
                <a:latin typeface="+mn-lt"/>
                <a:cs typeface="Arial" charset="0"/>
              </a:rPr>
              <a:t>%</a:t>
            </a:r>
            <a:r>
              <a:rPr lang="mk-MK" sz="1400" dirty="0">
                <a:latin typeface="+mn-lt"/>
                <a:cs typeface="Arial" charset="0"/>
              </a:rPr>
              <a:t>, прометот од трансакции е зголемен </a:t>
            </a:r>
            <a:r>
              <a:rPr lang="en-US" sz="1400" b="1" dirty="0">
                <a:latin typeface="+mn-lt"/>
                <a:cs typeface="Arial" charset="0"/>
              </a:rPr>
              <a:t>822</a:t>
            </a:r>
            <a:r>
              <a:rPr lang="mk-MK" sz="1400" b="1" dirty="0">
                <a:latin typeface="+mn-lt"/>
                <a:cs typeface="Arial" charset="0"/>
              </a:rPr>
              <a:t>%</a:t>
            </a:r>
            <a:r>
              <a:rPr lang="mk-MK" sz="1400" dirty="0">
                <a:latin typeface="+mn-lt"/>
                <a:cs typeface="Arial" charset="0"/>
              </a:rPr>
              <a:t>, бројот на инсталирани АТМ терминали е зголемен за</a:t>
            </a:r>
            <a:r>
              <a:rPr lang="en-US" sz="1400" dirty="0">
                <a:latin typeface="+mn-lt"/>
                <a:cs typeface="Arial" charset="0"/>
              </a:rPr>
              <a:t> </a:t>
            </a:r>
            <a:r>
              <a:rPr lang="en-US" sz="1400" b="1" dirty="0">
                <a:latin typeface="+mn-lt"/>
                <a:cs typeface="Arial" charset="0"/>
              </a:rPr>
              <a:t>530</a:t>
            </a:r>
            <a:r>
              <a:rPr lang="mk-MK" sz="1400" b="1" dirty="0">
                <a:latin typeface="+mn-lt"/>
                <a:cs typeface="Arial" charset="0"/>
              </a:rPr>
              <a:t>%</a:t>
            </a:r>
            <a:r>
              <a:rPr lang="mk-MK" sz="1400" dirty="0">
                <a:latin typeface="+mn-lt"/>
                <a:cs typeface="Arial" charset="0"/>
              </a:rPr>
              <a:t>, бројот на инсталирани ПОС терминали зголемен за </a:t>
            </a:r>
            <a:r>
              <a:rPr lang="en-US" sz="1400" b="1" dirty="0">
                <a:latin typeface="+mn-lt"/>
                <a:cs typeface="Arial" charset="0"/>
              </a:rPr>
              <a:t>1140</a:t>
            </a:r>
            <a:r>
              <a:rPr lang="mk-MK" sz="1400" b="1" dirty="0">
                <a:latin typeface="+mn-lt"/>
                <a:cs typeface="Arial" charset="0"/>
              </a:rPr>
              <a:t>%</a:t>
            </a:r>
            <a:r>
              <a:rPr lang="mk-MK" sz="1400" dirty="0">
                <a:latin typeface="+mn-lt"/>
                <a:cs typeface="Arial" charset="0"/>
              </a:rPr>
              <a:t>, бројот на трансакции на терминалите е зголемен за </a:t>
            </a:r>
            <a:r>
              <a:rPr lang="en-US" sz="1400" b="1" dirty="0">
                <a:latin typeface="+mn-lt"/>
                <a:cs typeface="Arial" charset="0"/>
              </a:rPr>
              <a:t>779</a:t>
            </a:r>
            <a:r>
              <a:rPr lang="mk-MK" sz="1400" b="1" dirty="0">
                <a:latin typeface="+mn-lt"/>
                <a:cs typeface="Arial" charset="0"/>
              </a:rPr>
              <a:t>% </a:t>
            </a:r>
            <a:r>
              <a:rPr lang="mk-MK" sz="1400" dirty="0">
                <a:latin typeface="+mn-lt"/>
                <a:cs typeface="Arial" charset="0"/>
              </a:rPr>
              <a:t>и прометот на терминалите е зголемен за </a:t>
            </a:r>
            <a:r>
              <a:rPr lang="en-US" sz="1400" b="1" dirty="0">
                <a:latin typeface="+mn-lt"/>
                <a:cs typeface="Arial" charset="0"/>
              </a:rPr>
              <a:t>628</a:t>
            </a:r>
            <a:r>
              <a:rPr lang="mk-MK" sz="1400" b="1" dirty="0">
                <a:latin typeface="+mn-lt"/>
                <a:cs typeface="Arial" charset="0"/>
              </a:rPr>
              <a:t>%</a:t>
            </a:r>
            <a:r>
              <a:rPr lang="mk-MK" sz="1400" dirty="0">
                <a:latin typeface="+mn-lt"/>
                <a:cs typeface="Arial" charset="0"/>
              </a:rPr>
              <a:t>.</a:t>
            </a:r>
            <a:endParaRPr lang="en-US" sz="1400" dirty="0">
              <a:latin typeface="+mn-lt"/>
              <a:cs typeface="Arial" charset="0"/>
            </a:endParaRPr>
          </a:p>
        </p:txBody>
      </p:sp>
      <p:pic>
        <p:nvPicPr>
          <p:cNvPr id="4101" name="Picture 4" descr="CaSys_logo_1"/>
          <p:cNvPicPr>
            <a:picLocks noChangeAspect="1" noChangeArrowheads="1"/>
          </p:cNvPicPr>
          <p:nvPr/>
        </p:nvPicPr>
        <p:blipFill>
          <a:blip r:embed="rId2"/>
          <a:srcRect/>
          <a:stretch>
            <a:fillRect/>
          </a:stretch>
        </p:blipFill>
        <p:spPr bwMode="auto">
          <a:xfrm>
            <a:off x="7451725" y="6165850"/>
            <a:ext cx="1439863"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28625" y="0"/>
            <a:ext cx="8229600" cy="1143000"/>
          </a:xfrm>
        </p:spPr>
        <p:txBody>
          <a:bodyPr/>
          <a:lstStyle/>
          <a:p>
            <a:pPr eaLnBrk="1" hangingPunct="1"/>
            <a:r>
              <a:rPr lang="mk-MK" sz="2800" b="1" i="1" smtClean="0">
                <a:solidFill>
                  <a:srgbClr val="009999"/>
                </a:solidFill>
              </a:rPr>
              <a:t>Плаќање на сметки преку АТМ</a:t>
            </a:r>
            <a:endParaRPr lang="en-US" sz="2800" smtClean="0"/>
          </a:p>
        </p:txBody>
      </p:sp>
      <p:pic>
        <p:nvPicPr>
          <p:cNvPr id="18435" name="Picture 2" descr="\\CASYS-FS\Biznis\Prezentacii\ATM 5.png"/>
          <p:cNvPicPr>
            <a:picLocks noGrp="1" noChangeAspect="1" noChangeArrowheads="1"/>
          </p:cNvPicPr>
          <p:nvPr>
            <p:ph idx="1"/>
          </p:nvPr>
        </p:nvPicPr>
        <p:blipFill>
          <a:blip r:embed="rId2"/>
          <a:srcRect/>
          <a:stretch>
            <a:fillRect/>
          </a:stretch>
        </p:blipFill>
        <p:spPr>
          <a:xfrm>
            <a:off x="428596" y="857232"/>
            <a:ext cx="3786214" cy="2103438"/>
          </a:xfrm>
          <a:noFill/>
        </p:spPr>
      </p:pic>
      <p:pic>
        <p:nvPicPr>
          <p:cNvPr id="18436" name="Picture 3" descr="\\CASYS-FS\Biznis\Prezentacii\ATM 6.png"/>
          <p:cNvPicPr>
            <a:picLocks noChangeAspect="1" noChangeArrowheads="1"/>
          </p:cNvPicPr>
          <p:nvPr/>
        </p:nvPicPr>
        <p:blipFill>
          <a:blip r:embed="rId3"/>
          <a:srcRect/>
          <a:stretch>
            <a:fillRect/>
          </a:stretch>
        </p:blipFill>
        <p:spPr bwMode="auto">
          <a:xfrm>
            <a:off x="4786314" y="857232"/>
            <a:ext cx="3429000" cy="2143125"/>
          </a:xfrm>
          <a:prstGeom prst="rect">
            <a:avLst/>
          </a:prstGeom>
          <a:noFill/>
          <a:ln w="9525">
            <a:noFill/>
            <a:miter lim="800000"/>
            <a:headEnd/>
            <a:tailEnd/>
          </a:ln>
        </p:spPr>
      </p:pic>
      <p:sp>
        <p:nvSpPr>
          <p:cNvPr id="37892" name="Rectangle 4"/>
          <p:cNvSpPr>
            <a:spLocks noChangeArrowheads="1"/>
          </p:cNvSpPr>
          <p:nvPr/>
        </p:nvSpPr>
        <p:spPr bwMode="auto">
          <a:xfrm>
            <a:off x="4429125" y="3071810"/>
            <a:ext cx="4714875" cy="523875"/>
          </a:xfrm>
          <a:prstGeom prst="rect">
            <a:avLst/>
          </a:prstGeom>
          <a:noFill/>
          <a:ln w="9525">
            <a:noFill/>
            <a:miter lim="800000"/>
            <a:headEnd/>
            <a:tailEnd/>
          </a:ln>
          <a:effectLst/>
        </p:spPr>
        <p:txBody>
          <a:bodyPr anchor="ctr">
            <a:spAutoFit/>
          </a:bodyPr>
          <a:lstStyle/>
          <a:p>
            <a:pPr>
              <a:defRPr/>
            </a:pPr>
            <a:r>
              <a:rPr lang="mk-MK" sz="1400" dirty="0">
                <a:latin typeface="+mj-lt"/>
                <a:ea typeface="Times New Roman" pitchFamily="18" charset="0"/>
                <a:cs typeface="Calibri" pitchFamily="34" charset="0"/>
              </a:rPr>
              <a:t>Чекор 6</a:t>
            </a:r>
            <a:r>
              <a:rPr lang="en-US" sz="1400" dirty="0" smtClean="0">
                <a:latin typeface="+mj-lt"/>
                <a:ea typeface="Times New Roman" pitchFamily="18" charset="0"/>
                <a:cs typeface="Calibri" pitchFamily="34" charset="0"/>
              </a:rPr>
              <a:t>. </a:t>
            </a:r>
            <a:r>
              <a:rPr lang="mk-MK" sz="1400" dirty="0">
                <a:latin typeface="+mj-lt"/>
                <a:ea typeface="Times New Roman" pitchFamily="18" charset="0"/>
                <a:cs typeface="Calibri" pitchFamily="34" charset="0"/>
              </a:rPr>
              <a:t>Имателот на платежната картичка го потврдува плаќањето.</a:t>
            </a:r>
            <a:endParaRPr lang="en-US" sz="1400" dirty="0">
              <a:latin typeface="+mj-lt"/>
              <a:cs typeface="Arial" charset="0"/>
            </a:endParaRPr>
          </a:p>
        </p:txBody>
      </p:sp>
      <p:sp>
        <p:nvSpPr>
          <p:cNvPr id="7" name="Rectangle 6"/>
          <p:cNvSpPr/>
          <p:nvPr/>
        </p:nvSpPr>
        <p:spPr>
          <a:xfrm>
            <a:off x="357158" y="3071810"/>
            <a:ext cx="3857652" cy="738664"/>
          </a:xfrm>
          <a:prstGeom prst="rect">
            <a:avLst/>
          </a:prstGeom>
        </p:spPr>
        <p:txBody>
          <a:bodyPr wrap="square">
            <a:spAutoFit/>
          </a:bodyPr>
          <a:lstStyle/>
          <a:p>
            <a:pPr>
              <a:defRPr/>
            </a:pPr>
            <a:r>
              <a:rPr lang="mk-MK" sz="1400" dirty="0" smtClean="0">
                <a:latin typeface="+mj-lt"/>
                <a:cs typeface="Arial" charset="0"/>
              </a:rPr>
              <a:t>Чекор 5. Во </a:t>
            </a:r>
            <a:r>
              <a:rPr lang="mk-MK" sz="1400" dirty="0">
                <a:latin typeface="+mj-lt"/>
                <a:cs typeface="Arial" charset="0"/>
              </a:rPr>
              <a:t>овој пример корисникот ги </a:t>
            </a:r>
            <a:r>
              <a:rPr lang="mk-MK" sz="1400" dirty="0" smtClean="0">
                <a:latin typeface="+mj-lt"/>
                <a:cs typeface="Arial" charset="0"/>
              </a:rPr>
              <a:t>внесува</a:t>
            </a:r>
          </a:p>
          <a:p>
            <a:pPr>
              <a:defRPr/>
            </a:pPr>
            <a:r>
              <a:rPr lang="mk-MK" sz="1400" dirty="0" smtClean="0">
                <a:latin typeface="+mj-lt"/>
                <a:cs typeface="Arial" charset="0"/>
              </a:rPr>
              <a:t>бројот </a:t>
            </a:r>
            <a:r>
              <a:rPr lang="mk-MK" sz="1400" dirty="0">
                <a:latin typeface="+mj-lt"/>
                <a:cs typeface="Arial" charset="0"/>
              </a:rPr>
              <a:t>на мобилниот телефон и износот кој  </a:t>
            </a:r>
            <a:r>
              <a:rPr lang="mk-MK" sz="1400" dirty="0" smtClean="0">
                <a:latin typeface="+mj-lt"/>
                <a:cs typeface="Arial" charset="0"/>
              </a:rPr>
              <a:t>сака да </a:t>
            </a:r>
            <a:r>
              <a:rPr lang="mk-MK" sz="1400" dirty="0">
                <a:latin typeface="+mj-lt"/>
                <a:cs typeface="Arial" charset="0"/>
              </a:rPr>
              <a:t>го уплати.</a:t>
            </a:r>
            <a:endParaRPr lang="en-US" sz="1400" dirty="0">
              <a:latin typeface="+mj-lt"/>
              <a:cs typeface="Arial" charset="0"/>
            </a:endParaRPr>
          </a:p>
        </p:txBody>
      </p:sp>
      <p:pic>
        <p:nvPicPr>
          <p:cNvPr id="18439" name="Picture 7" descr="CaSys_logo_1"/>
          <p:cNvPicPr>
            <a:picLocks noChangeAspect="1" noChangeArrowheads="1"/>
          </p:cNvPicPr>
          <p:nvPr/>
        </p:nvPicPr>
        <p:blipFill>
          <a:blip r:embed="rId4"/>
          <a:srcRect/>
          <a:stretch>
            <a:fillRect/>
          </a:stretch>
        </p:blipFill>
        <p:spPr bwMode="auto">
          <a:xfrm>
            <a:off x="7380288" y="6237288"/>
            <a:ext cx="1439862" cy="463550"/>
          </a:xfrm>
          <a:prstGeom prst="rect">
            <a:avLst/>
          </a:prstGeom>
          <a:noFill/>
          <a:ln w="9525">
            <a:noFill/>
            <a:miter lim="800000"/>
            <a:headEnd/>
            <a:tailEnd/>
          </a:ln>
        </p:spPr>
      </p:pic>
      <p:pic>
        <p:nvPicPr>
          <p:cNvPr id="8" name="Picture 2" descr="\\CASYS-FS\Biznis\Prezentacii\ATM 9.png"/>
          <p:cNvPicPr>
            <a:picLocks noChangeAspect="1" noChangeArrowheads="1"/>
          </p:cNvPicPr>
          <p:nvPr/>
        </p:nvPicPr>
        <p:blipFill>
          <a:blip r:embed="rId5"/>
          <a:srcRect/>
          <a:stretch>
            <a:fillRect/>
          </a:stretch>
        </p:blipFill>
        <p:spPr bwMode="auto">
          <a:xfrm>
            <a:off x="500034" y="3857628"/>
            <a:ext cx="3714776" cy="1933575"/>
          </a:xfrm>
          <a:prstGeom prst="rect">
            <a:avLst/>
          </a:prstGeom>
          <a:noFill/>
          <a:ln w="9525">
            <a:noFill/>
            <a:miter lim="800000"/>
            <a:headEnd/>
            <a:tailEnd/>
          </a:ln>
        </p:spPr>
      </p:pic>
      <p:sp>
        <p:nvSpPr>
          <p:cNvPr id="9" name="Rectangle 4"/>
          <p:cNvSpPr>
            <a:spLocks noChangeArrowheads="1"/>
          </p:cNvSpPr>
          <p:nvPr/>
        </p:nvSpPr>
        <p:spPr bwMode="auto">
          <a:xfrm>
            <a:off x="1000100" y="5857892"/>
            <a:ext cx="4500562" cy="523875"/>
          </a:xfrm>
          <a:prstGeom prst="rect">
            <a:avLst/>
          </a:prstGeom>
          <a:noFill/>
          <a:ln w="9525">
            <a:noFill/>
            <a:miter lim="800000"/>
            <a:headEnd/>
            <a:tailEnd/>
          </a:ln>
        </p:spPr>
        <p:txBody>
          <a:bodyPr>
            <a:spAutoFit/>
          </a:bodyPr>
          <a:lstStyle/>
          <a:p>
            <a:r>
              <a:rPr lang="mk-MK" sz="1400" dirty="0">
                <a:latin typeface="Calibri" pitchFamily="34" charset="0"/>
              </a:rPr>
              <a:t>Чекор 7</a:t>
            </a:r>
            <a:r>
              <a:rPr lang="en-US" sz="1400" dirty="0" smtClean="0">
                <a:latin typeface="Calibri" pitchFamily="34" charset="0"/>
              </a:rPr>
              <a:t>. </a:t>
            </a:r>
            <a:r>
              <a:rPr lang="mk-MK" sz="1400" dirty="0">
                <a:latin typeface="Calibri" pitchFamily="34" charset="0"/>
              </a:rPr>
              <a:t>АТМ терминалот го прикажува резултатот на плаќањето (успешно/неуспешно).</a:t>
            </a:r>
            <a:endParaRPr lang="en-US" sz="1400"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eaLnBrk="1" hangingPunct="1"/>
            <a:r>
              <a:rPr lang="mk-MK" sz="2800" b="1" i="1" smtClean="0">
                <a:solidFill>
                  <a:srgbClr val="009999"/>
                </a:solidFill>
              </a:rPr>
              <a:t>М-банкарство</a:t>
            </a:r>
            <a:br>
              <a:rPr lang="mk-MK" sz="2800" b="1" i="1" smtClean="0">
                <a:solidFill>
                  <a:srgbClr val="009999"/>
                </a:solidFill>
              </a:rPr>
            </a:br>
            <a:r>
              <a:rPr lang="mk-MK" sz="2000" b="1" i="1" smtClean="0">
                <a:solidFill>
                  <a:srgbClr val="009999"/>
                </a:solidFill>
              </a:rPr>
              <a:t>(Плаќање преку мобилна телефонија)</a:t>
            </a:r>
            <a:r>
              <a:rPr lang="en-US" sz="4000" b="1" i="1" smtClean="0">
                <a:solidFill>
                  <a:srgbClr val="009999"/>
                </a:solidFill>
                <a:latin typeface="Arial" pitchFamily="34" charset="0"/>
              </a:rPr>
              <a:t/>
            </a:r>
            <a:br>
              <a:rPr lang="en-US" sz="4000" b="1" i="1" smtClean="0">
                <a:solidFill>
                  <a:srgbClr val="009999"/>
                </a:solidFill>
                <a:latin typeface="Arial" pitchFamily="34" charset="0"/>
              </a:rPr>
            </a:br>
            <a:endParaRPr lang="en-US" sz="4000" b="1" i="1" smtClean="0">
              <a:solidFill>
                <a:srgbClr val="009999"/>
              </a:solidFill>
              <a:latin typeface="Arial" pitchFamily="34" charset="0"/>
            </a:endParaRPr>
          </a:p>
        </p:txBody>
      </p:sp>
      <p:pic>
        <p:nvPicPr>
          <p:cNvPr id="20483" name="Picture 28"/>
          <p:cNvPicPr>
            <a:picLocks noGrp="1" noChangeAspect="1" noChangeArrowheads="1"/>
          </p:cNvPicPr>
          <p:nvPr>
            <p:ph type="body" idx="1"/>
          </p:nvPr>
        </p:nvPicPr>
        <p:blipFill>
          <a:blip r:embed="rId2"/>
          <a:srcRect/>
          <a:stretch>
            <a:fillRect/>
          </a:stretch>
        </p:blipFill>
        <p:spPr>
          <a:xfrm>
            <a:off x="5857875" y="1714500"/>
            <a:ext cx="2871788" cy="3671888"/>
          </a:xfrm>
          <a:noFill/>
        </p:spPr>
      </p:pic>
      <p:sp>
        <p:nvSpPr>
          <p:cNvPr id="20484" name="Rectangle 5"/>
          <p:cNvSpPr>
            <a:spLocks noChangeArrowheads="1"/>
          </p:cNvSpPr>
          <p:nvPr/>
        </p:nvSpPr>
        <p:spPr bwMode="auto">
          <a:xfrm>
            <a:off x="1071563" y="1143000"/>
            <a:ext cx="2857500" cy="646113"/>
          </a:xfrm>
          <a:prstGeom prst="rect">
            <a:avLst/>
          </a:prstGeom>
          <a:noFill/>
          <a:ln w="9525">
            <a:noFill/>
            <a:miter lim="800000"/>
            <a:headEnd/>
            <a:tailEnd/>
          </a:ln>
        </p:spPr>
        <p:txBody>
          <a:bodyPr>
            <a:spAutoFit/>
          </a:bodyPr>
          <a:lstStyle/>
          <a:p>
            <a:endParaRPr lang="en-US" b="1">
              <a:solidFill>
                <a:srgbClr val="009999"/>
              </a:solidFill>
            </a:endParaRPr>
          </a:p>
          <a:p>
            <a:r>
              <a:rPr lang="mk-MK" b="1" i="1">
                <a:solidFill>
                  <a:srgbClr val="009999"/>
                </a:solidFill>
                <a:latin typeface="Calibri" pitchFamily="34" charset="0"/>
              </a:rPr>
              <a:t>Опис на сервисот</a:t>
            </a:r>
            <a:endParaRPr lang="en-US" b="1" i="1">
              <a:solidFill>
                <a:srgbClr val="009999"/>
              </a:solidFill>
              <a:latin typeface="Calibri" pitchFamily="34" charset="0"/>
            </a:endParaRPr>
          </a:p>
        </p:txBody>
      </p:sp>
      <p:sp>
        <p:nvSpPr>
          <p:cNvPr id="20485" name="Rectangle 6"/>
          <p:cNvSpPr>
            <a:spLocks noChangeArrowheads="1"/>
          </p:cNvSpPr>
          <p:nvPr/>
        </p:nvSpPr>
        <p:spPr bwMode="auto">
          <a:xfrm>
            <a:off x="357188" y="1928813"/>
            <a:ext cx="4522787" cy="517525"/>
          </a:xfrm>
          <a:prstGeom prst="rect">
            <a:avLst/>
          </a:prstGeom>
          <a:noFill/>
          <a:ln w="9525">
            <a:noFill/>
            <a:miter lim="800000"/>
            <a:headEnd/>
            <a:tailEnd/>
          </a:ln>
        </p:spPr>
        <p:txBody>
          <a:bodyPr wrap="none">
            <a:spAutoFit/>
          </a:bodyPr>
          <a:lstStyle/>
          <a:p>
            <a:pPr eaLnBrk="0" hangingPunct="0">
              <a:buClr>
                <a:srgbClr val="00CC66"/>
              </a:buClr>
            </a:pPr>
            <a:r>
              <a:rPr lang="mk-MK" sz="1400">
                <a:solidFill>
                  <a:srgbClr val="000000"/>
                </a:solidFill>
                <a:latin typeface="Calibri" pitchFamily="34" charset="0"/>
              </a:rPr>
              <a:t>Сервисот овозможува клиентот лесно да ја користи </a:t>
            </a:r>
          </a:p>
          <a:p>
            <a:pPr eaLnBrk="0" hangingPunct="0">
              <a:buClr>
                <a:srgbClr val="00CC66"/>
              </a:buClr>
            </a:pPr>
            <a:r>
              <a:rPr lang="mk-MK" sz="1400">
                <a:solidFill>
                  <a:srgbClr val="000000"/>
                </a:solidFill>
                <a:latin typeface="Calibri" pitchFamily="34" charset="0"/>
              </a:rPr>
              <a:t>својата банкарска сметка за:</a:t>
            </a:r>
            <a:endParaRPr lang="en-US" sz="1400">
              <a:solidFill>
                <a:srgbClr val="000000"/>
              </a:solidFill>
              <a:latin typeface="Calibri" pitchFamily="34" charset="0"/>
            </a:endParaRPr>
          </a:p>
        </p:txBody>
      </p:sp>
      <p:sp>
        <p:nvSpPr>
          <p:cNvPr id="20486" name="Rectangle 7"/>
          <p:cNvSpPr>
            <a:spLocks noChangeArrowheads="1"/>
          </p:cNvSpPr>
          <p:nvPr/>
        </p:nvSpPr>
        <p:spPr bwMode="auto">
          <a:xfrm>
            <a:off x="357188" y="2571750"/>
            <a:ext cx="4572000" cy="2308225"/>
          </a:xfrm>
          <a:prstGeom prst="rect">
            <a:avLst/>
          </a:prstGeom>
          <a:noFill/>
          <a:ln w="9525">
            <a:noFill/>
            <a:miter lim="800000"/>
            <a:headEnd/>
            <a:tailEnd/>
          </a:ln>
        </p:spPr>
        <p:txBody>
          <a:bodyPr>
            <a:spAutoFit/>
          </a:bodyPr>
          <a:lstStyle/>
          <a:p>
            <a:pPr marL="360363" lvl="2" indent="-360363" defTabSz="360363">
              <a:buClr>
                <a:srgbClr val="009999"/>
              </a:buClr>
              <a:buFont typeface="Arial" pitchFamily="34" charset="0"/>
              <a:buChar char="•"/>
            </a:pPr>
            <a:r>
              <a:rPr lang="mk-MK" sz="1400">
                <a:solidFill>
                  <a:srgbClr val="000000"/>
                </a:solidFill>
                <a:latin typeface="Calibri" pitchFamily="34" charset="0"/>
              </a:rPr>
              <a:t>плаќања преку мобилна телефонија во трговија</a:t>
            </a:r>
            <a:r>
              <a:rPr lang="bg-BG" sz="1400">
                <a:solidFill>
                  <a:srgbClr val="000000"/>
                </a:solidFill>
                <a:latin typeface="Calibri" pitchFamily="34" charset="0"/>
              </a:rPr>
              <a:t>;</a:t>
            </a:r>
          </a:p>
          <a:p>
            <a:pPr marL="360363" lvl="2" indent="-360363" defTabSz="360363">
              <a:buClr>
                <a:srgbClr val="009999"/>
              </a:buClr>
              <a:buFont typeface="Arial" pitchFamily="34" charset="0"/>
              <a:buChar char="•"/>
            </a:pPr>
            <a:r>
              <a:rPr lang="mk-MK" sz="1400">
                <a:solidFill>
                  <a:srgbClr val="000000"/>
                </a:solidFill>
                <a:latin typeface="Calibri" pitchFamily="34" charset="0"/>
              </a:rPr>
              <a:t>плаќања преку мобилна телефонија кај интернет  продавниците</a:t>
            </a:r>
            <a:r>
              <a:rPr lang="bg-BG" sz="1400">
                <a:solidFill>
                  <a:srgbClr val="000000"/>
                </a:solidFill>
                <a:latin typeface="Calibri" pitchFamily="34" charset="0"/>
              </a:rPr>
              <a:t>;</a:t>
            </a:r>
          </a:p>
          <a:p>
            <a:pPr marL="360363" lvl="2" indent="-360363" defTabSz="360363">
              <a:buClr>
                <a:srgbClr val="009999"/>
              </a:buClr>
              <a:buFont typeface="Arial" pitchFamily="34" charset="0"/>
              <a:buChar char="•"/>
            </a:pPr>
            <a:r>
              <a:rPr lang="mk-MK" sz="1400">
                <a:solidFill>
                  <a:srgbClr val="000000"/>
                </a:solidFill>
                <a:latin typeface="Calibri" pitchFamily="34" charset="0"/>
              </a:rPr>
              <a:t>плаќања преку мобилна телефонија кон даватели на услуги (плаќање на сметки)</a:t>
            </a:r>
            <a:r>
              <a:rPr lang="bg-BG" sz="1400">
                <a:solidFill>
                  <a:srgbClr val="000000"/>
                </a:solidFill>
                <a:latin typeface="Calibri" pitchFamily="34" charset="0"/>
              </a:rPr>
              <a:t>;</a:t>
            </a:r>
          </a:p>
          <a:p>
            <a:pPr marL="360363" lvl="2" indent="-360363" defTabSz="360363">
              <a:buClr>
                <a:srgbClr val="009999"/>
              </a:buClr>
              <a:buFont typeface="Arial" pitchFamily="34" charset="0"/>
              <a:buChar char="•"/>
            </a:pPr>
            <a:r>
              <a:rPr lang="bg-BG" sz="1400">
                <a:solidFill>
                  <a:srgbClr val="000000"/>
                </a:solidFill>
                <a:latin typeface="Calibri" pitchFamily="34" charset="0"/>
              </a:rPr>
              <a:t>пренос на парични средства преку мобилна телефонија;</a:t>
            </a:r>
          </a:p>
          <a:p>
            <a:pPr marL="360363" lvl="2" indent="-360363" defTabSz="360363">
              <a:buClr>
                <a:srgbClr val="009999"/>
              </a:buClr>
              <a:buFont typeface="Arial" pitchFamily="34" charset="0"/>
              <a:buChar char="•"/>
            </a:pPr>
            <a:r>
              <a:rPr lang="bg-BG" sz="1400">
                <a:solidFill>
                  <a:srgbClr val="000000"/>
                </a:solidFill>
                <a:latin typeface="Calibri" pitchFamily="34" charset="0"/>
              </a:rPr>
              <a:t>нарачки и плаќање на сервиси и продукти преку мобилна телефонија (</a:t>
            </a:r>
            <a:r>
              <a:rPr lang="mk-MK" sz="1400">
                <a:solidFill>
                  <a:srgbClr val="000000"/>
                </a:solidFill>
                <a:latin typeface="Calibri" pitchFamily="34" charset="0"/>
              </a:rPr>
              <a:t>М-трговија)</a:t>
            </a:r>
            <a:r>
              <a:rPr lang="en-US" sz="1400">
                <a:solidFill>
                  <a:srgbClr val="000000"/>
                </a:solidFill>
                <a:latin typeface="Calibri" pitchFamily="34" charset="0"/>
              </a:rPr>
              <a:t>; </a:t>
            </a:r>
            <a:endParaRPr lang="bg-BG" sz="1400">
              <a:solidFill>
                <a:srgbClr val="000000"/>
              </a:solidFill>
              <a:latin typeface="Calibri" pitchFamily="34" charset="0"/>
            </a:endParaRPr>
          </a:p>
          <a:p>
            <a:pPr marL="360363" lvl="2" indent="-360363" defTabSz="360363">
              <a:buClr>
                <a:srgbClr val="009999"/>
              </a:buClr>
              <a:buFont typeface="Arial" pitchFamily="34" charset="0"/>
              <a:buChar char="•"/>
            </a:pPr>
            <a:r>
              <a:rPr lang="bg-BG" sz="1400">
                <a:solidFill>
                  <a:srgbClr val="000000"/>
                </a:solidFill>
                <a:latin typeface="Calibri" pitchFamily="34" charset="0"/>
              </a:rPr>
              <a:t>информација за состојба на сметка.</a:t>
            </a:r>
            <a:endParaRPr lang="en-GB" sz="1400">
              <a:solidFill>
                <a:srgbClr val="000000"/>
              </a:solidFill>
              <a:latin typeface="Calibri" pitchFamily="34" charset="0"/>
            </a:endParaRPr>
          </a:p>
        </p:txBody>
      </p:sp>
      <p:sp>
        <p:nvSpPr>
          <p:cNvPr id="20487" name="Rectangle 8"/>
          <p:cNvSpPr>
            <a:spLocks noChangeArrowheads="1"/>
          </p:cNvSpPr>
          <p:nvPr/>
        </p:nvSpPr>
        <p:spPr bwMode="auto">
          <a:xfrm>
            <a:off x="357188" y="5429250"/>
            <a:ext cx="8358187" cy="738188"/>
          </a:xfrm>
          <a:prstGeom prst="rect">
            <a:avLst/>
          </a:prstGeom>
          <a:noFill/>
          <a:ln w="9525">
            <a:noFill/>
            <a:miter lim="800000"/>
            <a:headEnd/>
            <a:tailEnd/>
          </a:ln>
        </p:spPr>
        <p:txBody>
          <a:bodyPr>
            <a:spAutoFit/>
          </a:bodyPr>
          <a:lstStyle/>
          <a:p>
            <a:r>
              <a:rPr lang="mk-MK" sz="1400">
                <a:solidFill>
                  <a:srgbClr val="000000"/>
                </a:solidFill>
                <a:latin typeface="Calibri" pitchFamily="34" charset="0"/>
              </a:rPr>
              <a:t>Сервисот е овозможен преку сигурна апликација на </a:t>
            </a:r>
            <a:r>
              <a:rPr lang="en-US" sz="1400">
                <a:solidFill>
                  <a:srgbClr val="000000"/>
                </a:solidFill>
                <a:latin typeface="Calibri" pitchFamily="34" charset="0"/>
              </a:rPr>
              <a:t>SIM</a:t>
            </a:r>
            <a:r>
              <a:rPr lang="mk-MK" sz="1400">
                <a:solidFill>
                  <a:srgbClr val="000000"/>
                </a:solidFill>
                <a:latin typeface="Calibri" pitchFamily="34" charset="0"/>
              </a:rPr>
              <a:t> картичката.</a:t>
            </a:r>
            <a:r>
              <a:rPr lang="en-US" sz="1400">
                <a:solidFill>
                  <a:srgbClr val="000000"/>
                </a:solidFill>
                <a:latin typeface="Calibri" pitchFamily="34" charset="0"/>
              </a:rPr>
              <a:t> </a:t>
            </a:r>
            <a:endParaRPr lang="mk-MK" sz="1400">
              <a:solidFill>
                <a:srgbClr val="000000"/>
              </a:solidFill>
              <a:latin typeface="Calibri" pitchFamily="34" charset="0"/>
            </a:endParaRPr>
          </a:p>
          <a:p>
            <a:r>
              <a:rPr lang="mk-MK" sz="1400">
                <a:solidFill>
                  <a:srgbClr val="000000"/>
                </a:solidFill>
                <a:latin typeface="Calibri" pitchFamily="34" charset="0"/>
              </a:rPr>
              <a:t>Мобилниот</a:t>
            </a:r>
            <a:r>
              <a:rPr lang="en-US" sz="1400">
                <a:solidFill>
                  <a:srgbClr val="000000"/>
                </a:solidFill>
                <a:latin typeface="Calibri" pitchFamily="34" charset="0"/>
              </a:rPr>
              <a:t> </a:t>
            </a:r>
            <a:r>
              <a:rPr lang="mk-MK" sz="1400">
                <a:solidFill>
                  <a:srgbClr val="000000"/>
                </a:solidFill>
                <a:latin typeface="Calibri" pitchFamily="34" charset="0"/>
              </a:rPr>
              <a:t>телефон</a:t>
            </a:r>
            <a:r>
              <a:rPr lang="en-US" sz="1400">
                <a:solidFill>
                  <a:srgbClr val="000000"/>
                </a:solidFill>
                <a:latin typeface="Calibri" pitchFamily="34" charset="0"/>
              </a:rPr>
              <a:t> </a:t>
            </a:r>
            <a:r>
              <a:rPr lang="mk-MK" sz="1400">
                <a:solidFill>
                  <a:srgbClr val="000000"/>
                </a:solidFill>
                <a:latin typeface="Calibri" pitchFamily="34" charset="0"/>
              </a:rPr>
              <a:t>има функција на терминал кој овозможува извршување </a:t>
            </a:r>
          </a:p>
          <a:p>
            <a:r>
              <a:rPr lang="mk-MK" sz="1400">
                <a:solidFill>
                  <a:srgbClr val="000000"/>
                </a:solidFill>
                <a:latin typeface="Calibri" pitchFamily="34" charset="0"/>
              </a:rPr>
              <a:t>на различни видови трансакции.</a:t>
            </a:r>
            <a:endParaRPr lang="en-US" sz="1400">
              <a:solidFill>
                <a:srgbClr val="000000"/>
              </a:solidFill>
              <a:latin typeface="Calibri" pitchFamily="34" charset="0"/>
            </a:endParaRPr>
          </a:p>
        </p:txBody>
      </p:sp>
      <p:pic>
        <p:nvPicPr>
          <p:cNvPr id="20488" name="Picture 4" descr="CaSys_logo_1"/>
          <p:cNvPicPr>
            <a:picLocks noChangeAspect="1" noChangeArrowheads="1"/>
          </p:cNvPicPr>
          <p:nvPr/>
        </p:nvPicPr>
        <p:blipFill>
          <a:blip r:embed="rId3"/>
          <a:srcRect/>
          <a:stretch>
            <a:fillRect/>
          </a:stretch>
        </p:blipFill>
        <p:spPr bwMode="auto">
          <a:xfrm>
            <a:off x="7524750" y="6237288"/>
            <a:ext cx="1439863"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0"/>
          <p:cNvSpPr>
            <a:spLocks noChangeShapeType="1"/>
          </p:cNvSpPr>
          <p:nvPr/>
        </p:nvSpPr>
        <p:spPr bwMode="auto">
          <a:xfrm flipV="1">
            <a:off x="1833563" y="4165600"/>
            <a:ext cx="2087562" cy="936625"/>
          </a:xfrm>
          <a:prstGeom prst="line">
            <a:avLst/>
          </a:prstGeom>
          <a:noFill/>
          <a:ln w="9525">
            <a:solidFill>
              <a:schemeClr val="tx1"/>
            </a:solidFill>
            <a:round/>
            <a:headEnd type="triangle" w="med" len="med"/>
            <a:tailEnd/>
          </a:ln>
        </p:spPr>
        <p:txBody>
          <a:bodyPr/>
          <a:lstStyle/>
          <a:p>
            <a:endParaRPr lang="mk-MK"/>
          </a:p>
        </p:txBody>
      </p:sp>
      <p:sp>
        <p:nvSpPr>
          <p:cNvPr id="21507" name="Line 20"/>
          <p:cNvSpPr>
            <a:spLocks noChangeShapeType="1"/>
          </p:cNvSpPr>
          <p:nvPr/>
        </p:nvSpPr>
        <p:spPr bwMode="auto">
          <a:xfrm>
            <a:off x="5073650" y="4165600"/>
            <a:ext cx="2663825" cy="938213"/>
          </a:xfrm>
          <a:custGeom>
            <a:avLst/>
            <a:gdLst>
              <a:gd name="T0" fmla="*/ 2147483647 w 1430"/>
              <a:gd name="T1" fmla="*/ 2147483647 h 1174"/>
              <a:gd name="T2" fmla="*/ 0 w 1430"/>
              <a:gd name="T3" fmla="*/ 0 h 1174"/>
              <a:gd name="T4" fmla="*/ 0 60000 65536"/>
              <a:gd name="T5" fmla="*/ 0 60000 65536"/>
              <a:gd name="T6" fmla="*/ 0 w 1430"/>
              <a:gd name="T7" fmla="*/ 0 h 1174"/>
              <a:gd name="T8" fmla="*/ 1430 w 1430"/>
              <a:gd name="T9" fmla="*/ 1174 h 1174"/>
            </a:gdLst>
            <a:ahLst/>
            <a:cxnLst>
              <a:cxn ang="T4">
                <a:pos x="T0" y="T1"/>
              </a:cxn>
              <a:cxn ang="T5">
                <a:pos x="T2" y="T3"/>
              </a:cxn>
            </a:cxnLst>
            <a:rect l="T6" t="T7" r="T8" b="T9"/>
            <a:pathLst>
              <a:path w="1430" h="1174">
                <a:moveTo>
                  <a:pt x="1430" y="1174"/>
                </a:moveTo>
                <a:lnTo>
                  <a:pt x="0" y="0"/>
                </a:lnTo>
              </a:path>
            </a:pathLst>
          </a:custGeom>
          <a:noFill/>
          <a:ln w="9525">
            <a:solidFill>
              <a:schemeClr val="tx1"/>
            </a:solidFill>
            <a:round/>
            <a:headEnd type="triangle" w="med" len="med"/>
            <a:tailEnd/>
          </a:ln>
        </p:spPr>
        <p:txBody>
          <a:bodyPr/>
          <a:lstStyle/>
          <a:p>
            <a:pPr eaLnBrk="0" hangingPunct="0"/>
            <a:endParaRPr lang="mk-MK"/>
          </a:p>
        </p:txBody>
      </p:sp>
      <p:sp>
        <p:nvSpPr>
          <p:cNvPr id="21508" name="Text Box 2"/>
          <p:cNvSpPr txBox="1">
            <a:spLocks noChangeArrowheads="1"/>
          </p:cNvSpPr>
          <p:nvPr/>
        </p:nvSpPr>
        <p:spPr bwMode="auto">
          <a:xfrm>
            <a:off x="642938" y="214313"/>
            <a:ext cx="7675562" cy="519112"/>
          </a:xfrm>
          <a:prstGeom prst="rect">
            <a:avLst/>
          </a:prstGeom>
          <a:noFill/>
          <a:ln w="9525">
            <a:noFill/>
            <a:miter lim="800000"/>
            <a:headEnd/>
            <a:tailEnd/>
          </a:ln>
        </p:spPr>
        <p:txBody>
          <a:bodyPr>
            <a:spAutoFit/>
          </a:bodyPr>
          <a:lstStyle/>
          <a:p>
            <a:pPr algn="ctr" eaLnBrk="0" hangingPunct="0">
              <a:spcBef>
                <a:spcPct val="50000"/>
              </a:spcBef>
            </a:pPr>
            <a:r>
              <a:rPr lang="mk-MK" sz="2800" b="1" i="1">
                <a:solidFill>
                  <a:srgbClr val="009999"/>
                </a:solidFill>
                <a:latin typeface="Calibri" pitchFamily="34" charset="0"/>
              </a:rPr>
              <a:t>Бизнис Модел</a:t>
            </a:r>
            <a:endParaRPr lang="en-US" sz="2800" b="1" i="1">
              <a:solidFill>
                <a:srgbClr val="009999"/>
              </a:solidFill>
              <a:latin typeface="Calibri" pitchFamily="34" charset="0"/>
            </a:endParaRPr>
          </a:p>
        </p:txBody>
      </p:sp>
      <p:sp>
        <p:nvSpPr>
          <p:cNvPr id="21509" name="Rectangle 6"/>
          <p:cNvSpPr>
            <a:spLocks noChangeArrowheads="1"/>
          </p:cNvSpPr>
          <p:nvPr/>
        </p:nvSpPr>
        <p:spPr bwMode="auto">
          <a:xfrm>
            <a:off x="3276600" y="4149725"/>
            <a:ext cx="2016125" cy="576263"/>
          </a:xfrm>
          <a:prstGeom prst="rect">
            <a:avLst/>
          </a:prstGeom>
          <a:solidFill>
            <a:srgbClr val="00B8FF"/>
          </a:solidFill>
          <a:ln w="9525">
            <a:solidFill>
              <a:schemeClr val="tx1"/>
            </a:solidFill>
            <a:miter lim="800000"/>
            <a:headEnd/>
            <a:tailEnd/>
          </a:ln>
        </p:spPr>
        <p:txBody>
          <a:bodyPr wrap="none" anchor="ctr"/>
          <a:lstStyle/>
          <a:p>
            <a:pPr algn="ctr" defTabSz="457200">
              <a:buClr>
                <a:srgbClr val="000000"/>
              </a:buClr>
              <a:buSzPct val="100000"/>
              <a:buFont typeface="Arial" pitchFamily="34" charset="0"/>
              <a:buNone/>
            </a:pPr>
            <a:endParaRPr lang="en-US" b="1"/>
          </a:p>
          <a:p>
            <a:pPr algn="ctr" defTabSz="457200">
              <a:buClr>
                <a:srgbClr val="000000"/>
              </a:buClr>
              <a:buSzPct val="100000"/>
              <a:buFont typeface="Arial" pitchFamily="34" charset="0"/>
              <a:buNone/>
            </a:pPr>
            <a:r>
              <a:rPr lang="mk-MK" sz="2000" b="1"/>
              <a:t>КаСис</a:t>
            </a:r>
          </a:p>
          <a:p>
            <a:pPr algn="ctr" defTabSz="457200">
              <a:buClr>
                <a:srgbClr val="000000"/>
              </a:buClr>
              <a:buSzPct val="100000"/>
              <a:buFont typeface="Arial" pitchFamily="34" charset="0"/>
              <a:buNone/>
            </a:pPr>
            <a:endParaRPr lang="bg-BG" sz="2000" b="1"/>
          </a:p>
        </p:txBody>
      </p:sp>
      <p:sp>
        <p:nvSpPr>
          <p:cNvPr id="21510" name="Rectangle 5"/>
          <p:cNvSpPr>
            <a:spLocks noChangeArrowheads="1"/>
          </p:cNvSpPr>
          <p:nvPr/>
        </p:nvSpPr>
        <p:spPr bwMode="auto">
          <a:xfrm>
            <a:off x="3417888" y="1143000"/>
            <a:ext cx="2016125" cy="631825"/>
          </a:xfrm>
          <a:prstGeom prst="rect">
            <a:avLst/>
          </a:prstGeom>
          <a:solidFill>
            <a:srgbClr val="00B8FF"/>
          </a:solidFill>
          <a:ln w="9525">
            <a:solidFill>
              <a:schemeClr val="tx1"/>
            </a:solidFill>
            <a:miter lim="800000"/>
            <a:headEnd/>
            <a:tailEnd/>
          </a:ln>
        </p:spPr>
        <p:txBody>
          <a:bodyPr wrap="none" anchor="ctr"/>
          <a:lstStyle/>
          <a:p>
            <a:pPr algn="ctr" defTabSz="457200">
              <a:buClr>
                <a:srgbClr val="000000"/>
              </a:buClr>
              <a:buSzPct val="100000"/>
            </a:pPr>
            <a:r>
              <a:rPr lang="mk-MK" b="1">
                <a:latin typeface="Calibri" pitchFamily="34" charset="0"/>
              </a:rPr>
              <a:t>Банки</a:t>
            </a:r>
            <a:endParaRPr lang="bg-BG" b="1">
              <a:latin typeface="Calibri" pitchFamily="34" charset="0"/>
            </a:endParaRPr>
          </a:p>
        </p:txBody>
      </p:sp>
      <p:sp>
        <p:nvSpPr>
          <p:cNvPr id="21511" name="Rectangle 7"/>
          <p:cNvSpPr>
            <a:spLocks noChangeArrowheads="1"/>
          </p:cNvSpPr>
          <p:nvPr/>
        </p:nvSpPr>
        <p:spPr bwMode="auto">
          <a:xfrm>
            <a:off x="428625" y="5102225"/>
            <a:ext cx="2197100" cy="554038"/>
          </a:xfrm>
          <a:prstGeom prst="rect">
            <a:avLst/>
          </a:prstGeom>
          <a:solidFill>
            <a:srgbClr val="00B8FF"/>
          </a:solidFill>
          <a:ln w="9525">
            <a:solidFill>
              <a:schemeClr val="tx1"/>
            </a:solidFill>
            <a:miter lim="800000"/>
            <a:headEnd/>
            <a:tailEnd/>
          </a:ln>
        </p:spPr>
        <p:txBody>
          <a:bodyPr wrap="none" anchor="ctr"/>
          <a:lstStyle/>
          <a:p>
            <a:pPr algn="ctr" defTabSz="457200">
              <a:buClr>
                <a:srgbClr val="000000"/>
              </a:buClr>
              <a:buSzPct val="100000"/>
              <a:buFont typeface="Arial" pitchFamily="34" charset="0"/>
              <a:buNone/>
            </a:pPr>
            <a:r>
              <a:rPr lang="mk-MK" b="1">
                <a:latin typeface="Calibri" pitchFamily="34" charset="0"/>
              </a:rPr>
              <a:t>Мобилни </a:t>
            </a:r>
          </a:p>
          <a:p>
            <a:pPr algn="ctr" defTabSz="457200">
              <a:buClr>
                <a:srgbClr val="000000"/>
              </a:buClr>
              <a:buSzPct val="100000"/>
              <a:buFont typeface="Arial" pitchFamily="34" charset="0"/>
              <a:buNone/>
            </a:pPr>
            <a:r>
              <a:rPr lang="mk-MK" b="1">
                <a:latin typeface="Calibri" pitchFamily="34" charset="0"/>
              </a:rPr>
              <a:t>оператори</a:t>
            </a:r>
            <a:endParaRPr lang="bg-BG" b="1">
              <a:latin typeface="Calibri" pitchFamily="34" charset="0"/>
            </a:endParaRPr>
          </a:p>
        </p:txBody>
      </p:sp>
      <p:sp>
        <p:nvSpPr>
          <p:cNvPr id="21512" name="Text Box 11"/>
          <p:cNvSpPr txBox="1">
            <a:spLocks noChangeArrowheads="1"/>
          </p:cNvSpPr>
          <p:nvPr/>
        </p:nvSpPr>
        <p:spPr bwMode="auto">
          <a:xfrm>
            <a:off x="3357563" y="5370513"/>
            <a:ext cx="3071812" cy="517525"/>
          </a:xfrm>
          <a:prstGeom prst="rect">
            <a:avLst/>
          </a:prstGeom>
          <a:noFill/>
          <a:ln w="9525">
            <a:noFill/>
            <a:miter lim="800000"/>
            <a:headEnd/>
            <a:tailEnd/>
          </a:ln>
        </p:spPr>
        <p:txBody>
          <a:bodyPr>
            <a:spAutoFit/>
          </a:bodyPr>
          <a:lstStyle/>
          <a:p>
            <a:pPr defTabSz="457200">
              <a:buClr>
                <a:srgbClr val="000000"/>
              </a:buClr>
              <a:buSzPct val="100000"/>
              <a:buFont typeface="Arial" pitchFamily="34" charset="0"/>
              <a:buNone/>
            </a:pPr>
            <a:r>
              <a:rPr lang="mk-MK" sz="1400">
                <a:latin typeface="Calibri" pitchFamily="34" charset="0"/>
              </a:rPr>
              <a:t>Нов сервис кон имателите на мобилен телефон</a:t>
            </a:r>
            <a:endParaRPr lang="bg-BG" sz="1400">
              <a:latin typeface="Calibri" pitchFamily="34" charset="0"/>
            </a:endParaRPr>
          </a:p>
        </p:txBody>
      </p:sp>
      <p:sp>
        <p:nvSpPr>
          <p:cNvPr id="21513" name="Line 14"/>
          <p:cNvSpPr>
            <a:spLocks noChangeShapeType="1"/>
          </p:cNvSpPr>
          <p:nvPr/>
        </p:nvSpPr>
        <p:spPr bwMode="auto">
          <a:xfrm flipH="1" flipV="1">
            <a:off x="5434013" y="1574800"/>
            <a:ext cx="2447925" cy="3527425"/>
          </a:xfrm>
          <a:prstGeom prst="line">
            <a:avLst/>
          </a:prstGeom>
          <a:noFill/>
          <a:ln w="9525">
            <a:solidFill>
              <a:schemeClr val="tx1"/>
            </a:solidFill>
            <a:round/>
            <a:headEnd type="triangle" w="med" len="med"/>
            <a:tailEnd/>
          </a:ln>
        </p:spPr>
        <p:txBody>
          <a:bodyPr/>
          <a:lstStyle/>
          <a:p>
            <a:endParaRPr lang="mk-MK"/>
          </a:p>
        </p:txBody>
      </p:sp>
      <p:sp>
        <p:nvSpPr>
          <p:cNvPr id="21514" name="Line 15"/>
          <p:cNvSpPr>
            <a:spLocks noChangeShapeType="1"/>
          </p:cNvSpPr>
          <p:nvPr/>
        </p:nvSpPr>
        <p:spPr bwMode="auto">
          <a:xfrm flipH="1">
            <a:off x="2625725" y="5318125"/>
            <a:ext cx="4464050" cy="0"/>
          </a:xfrm>
          <a:prstGeom prst="line">
            <a:avLst/>
          </a:prstGeom>
          <a:noFill/>
          <a:ln w="9525">
            <a:solidFill>
              <a:schemeClr val="tx1"/>
            </a:solidFill>
            <a:round/>
            <a:headEnd type="triangle" w="med" len="med"/>
            <a:tailEnd/>
          </a:ln>
        </p:spPr>
        <p:txBody>
          <a:bodyPr/>
          <a:lstStyle/>
          <a:p>
            <a:endParaRPr lang="mk-MK"/>
          </a:p>
        </p:txBody>
      </p:sp>
      <p:sp>
        <p:nvSpPr>
          <p:cNvPr id="21515" name="Line 20"/>
          <p:cNvSpPr>
            <a:spLocks noChangeShapeType="1"/>
          </p:cNvSpPr>
          <p:nvPr/>
        </p:nvSpPr>
        <p:spPr bwMode="auto">
          <a:xfrm>
            <a:off x="3921125" y="1790700"/>
            <a:ext cx="0" cy="2303463"/>
          </a:xfrm>
          <a:prstGeom prst="line">
            <a:avLst/>
          </a:prstGeom>
          <a:noFill/>
          <a:ln w="9525">
            <a:solidFill>
              <a:schemeClr val="tx1"/>
            </a:solidFill>
            <a:round/>
            <a:headEnd type="triangle" w="med" len="med"/>
            <a:tailEnd/>
          </a:ln>
        </p:spPr>
        <p:txBody>
          <a:bodyPr/>
          <a:lstStyle/>
          <a:p>
            <a:endParaRPr lang="mk-MK"/>
          </a:p>
        </p:txBody>
      </p:sp>
      <p:sp>
        <p:nvSpPr>
          <p:cNvPr id="21516" name="Rectangle 7"/>
          <p:cNvSpPr>
            <a:spLocks noChangeArrowheads="1"/>
          </p:cNvSpPr>
          <p:nvPr/>
        </p:nvSpPr>
        <p:spPr bwMode="auto">
          <a:xfrm>
            <a:off x="7089775" y="5102225"/>
            <a:ext cx="1727200" cy="431800"/>
          </a:xfrm>
          <a:prstGeom prst="rect">
            <a:avLst/>
          </a:prstGeom>
          <a:solidFill>
            <a:srgbClr val="00B8FF"/>
          </a:solidFill>
          <a:ln w="9525">
            <a:solidFill>
              <a:schemeClr val="tx1"/>
            </a:solidFill>
            <a:miter lim="800000"/>
            <a:headEnd/>
            <a:tailEnd/>
          </a:ln>
        </p:spPr>
        <p:txBody>
          <a:bodyPr wrap="none" anchor="ctr"/>
          <a:lstStyle/>
          <a:p>
            <a:pPr algn="ctr" defTabSz="457200">
              <a:buClr>
                <a:srgbClr val="000000"/>
              </a:buClr>
              <a:buSzPct val="100000"/>
              <a:buFont typeface="Arial" pitchFamily="34" charset="0"/>
              <a:buNone/>
            </a:pPr>
            <a:r>
              <a:rPr lang="mk-MK" b="1">
                <a:latin typeface="Calibri" pitchFamily="34" charset="0"/>
              </a:rPr>
              <a:t>Клиенти</a:t>
            </a:r>
            <a:endParaRPr lang="bg-BG" b="1">
              <a:latin typeface="Calibri" pitchFamily="34" charset="0"/>
            </a:endParaRPr>
          </a:p>
        </p:txBody>
      </p:sp>
      <p:sp>
        <p:nvSpPr>
          <p:cNvPr id="21517" name="Text Box 11"/>
          <p:cNvSpPr txBox="1">
            <a:spLocks noChangeArrowheads="1"/>
          </p:cNvSpPr>
          <p:nvPr/>
        </p:nvSpPr>
        <p:spPr bwMode="auto">
          <a:xfrm>
            <a:off x="5786438" y="4013200"/>
            <a:ext cx="1728787" cy="517525"/>
          </a:xfrm>
          <a:prstGeom prst="rect">
            <a:avLst/>
          </a:prstGeom>
          <a:noFill/>
          <a:ln w="9525">
            <a:noFill/>
            <a:miter lim="800000"/>
            <a:headEnd/>
            <a:tailEnd/>
          </a:ln>
        </p:spPr>
        <p:txBody>
          <a:bodyPr>
            <a:spAutoFit/>
          </a:bodyPr>
          <a:lstStyle/>
          <a:p>
            <a:pPr defTabSz="457200">
              <a:buClr>
                <a:srgbClr val="000000"/>
              </a:buClr>
              <a:buSzPct val="100000"/>
              <a:buFont typeface="Arial" pitchFamily="34" charset="0"/>
              <a:buNone/>
            </a:pPr>
            <a:r>
              <a:rPr lang="mk-MK" sz="1400">
                <a:latin typeface="Calibri" pitchFamily="34" charset="0"/>
              </a:rPr>
              <a:t>Обезбедување сигурност</a:t>
            </a:r>
            <a:endParaRPr lang="bg-BG" sz="1400">
              <a:latin typeface="Calibri" pitchFamily="34" charset="0"/>
            </a:endParaRPr>
          </a:p>
        </p:txBody>
      </p:sp>
      <p:sp>
        <p:nvSpPr>
          <p:cNvPr id="21518" name="Text Box 11"/>
          <p:cNvSpPr txBox="1">
            <a:spLocks noChangeArrowheads="1"/>
          </p:cNvSpPr>
          <p:nvPr/>
        </p:nvSpPr>
        <p:spPr bwMode="auto">
          <a:xfrm>
            <a:off x="6429375" y="2727325"/>
            <a:ext cx="2071688" cy="517525"/>
          </a:xfrm>
          <a:prstGeom prst="rect">
            <a:avLst/>
          </a:prstGeom>
          <a:noFill/>
          <a:ln w="9525">
            <a:noFill/>
            <a:miter lim="800000"/>
            <a:headEnd/>
            <a:tailEnd/>
          </a:ln>
        </p:spPr>
        <p:txBody>
          <a:bodyPr>
            <a:spAutoFit/>
          </a:bodyPr>
          <a:lstStyle/>
          <a:p>
            <a:pPr defTabSz="457200">
              <a:buClr>
                <a:srgbClr val="000000"/>
              </a:buClr>
              <a:buSzPct val="100000"/>
              <a:buFont typeface="Arial" pitchFamily="34" charset="0"/>
              <a:buNone/>
            </a:pPr>
            <a:r>
              <a:rPr lang="mk-MK" sz="1400">
                <a:latin typeface="Calibri" pitchFamily="34" charset="0"/>
              </a:rPr>
              <a:t>Нов сервис кон клиентите на банката</a:t>
            </a:r>
            <a:endParaRPr lang="bg-BG" sz="1400">
              <a:latin typeface="Calibri" pitchFamily="34" charset="0"/>
            </a:endParaRPr>
          </a:p>
        </p:txBody>
      </p:sp>
      <p:sp>
        <p:nvSpPr>
          <p:cNvPr id="21519" name="Line 14"/>
          <p:cNvSpPr>
            <a:spLocks noChangeShapeType="1"/>
          </p:cNvSpPr>
          <p:nvPr/>
        </p:nvSpPr>
        <p:spPr bwMode="auto">
          <a:xfrm flipV="1">
            <a:off x="1112838" y="1501775"/>
            <a:ext cx="2305050" cy="3600450"/>
          </a:xfrm>
          <a:prstGeom prst="line">
            <a:avLst/>
          </a:prstGeom>
          <a:noFill/>
          <a:ln w="9525">
            <a:solidFill>
              <a:schemeClr val="tx1"/>
            </a:solidFill>
            <a:round/>
            <a:headEnd type="triangle" w="med" len="med"/>
            <a:tailEnd type="triangle" w="med" len="med"/>
          </a:ln>
        </p:spPr>
        <p:txBody>
          <a:bodyPr/>
          <a:lstStyle/>
          <a:p>
            <a:endParaRPr lang="mk-MK"/>
          </a:p>
        </p:txBody>
      </p:sp>
      <p:sp>
        <p:nvSpPr>
          <p:cNvPr id="21520" name="Text Box 11"/>
          <p:cNvSpPr txBox="1">
            <a:spLocks noChangeArrowheads="1"/>
          </p:cNvSpPr>
          <p:nvPr/>
        </p:nvSpPr>
        <p:spPr bwMode="auto">
          <a:xfrm>
            <a:off x="785813" y="2441575"/>
            <a:ext cx="1584325" cy="1368425"/>
          </a:xfrm>
          <a:prstGeom prst="rect">
            <a:avLst/>
          </a:prstGeom>
          <a:noFill/>
          <a:ln w="9525">
            <a:noFill/>
            <a:miter lim="800000"/>
            <a:headEnd/>
            <a:tailEnd/>
          </a:ln>
        </p:spPr>
        <p:txBody>
          <a:bodyPr>
            <a:spAutoFit/>
          </a:bodyPr>
          <a:lstStyle/>
          <a:p>
            <a:pPr defTabSz="457200">
              <a:buClr>
                <a:srgbClr val="000000"/>
              </a:buClr>
              <a:buSzPct val="100000"/>
              <a:buFont typeface="Arial" pitchFamily="34" charset="0"/>
              <a:buNone/>
            </a:pPr>
            <a:r>
              <a:rPr lang="mk-MK" sz="1400">
                <a:latin typeface="Calibri" pitchFamily="34" charset="0"/>
              </a:rPr>
              <a:t>Употреба на безбедна инфраструктура за плаќања преку мобилна телефонија</a:t>
            </a:r>
            <a:endParaRPr lang="bg-BG" sz="1400">
              <a:latin typeface="Calibri" pitchFamily="34" charset="0"/>
            </a:endParaRPr>
          </a:p>
        </p:txBody>
      </p:sp>
      <p:sp>
        <p:nvSpPr>
          <p:cNvPr id="21521" name="Text Box 11"/>
          <p:cNvSpPr txBox="1">
            <a:spLocks noChangeArrowheads="1"/>
          </p:cNvSpPr>
          <p:nvPr/>
        </p:nvSpPr>
        <p:spPr bwMode="auto">
          <a:xfrm>
            <a:off x="3857625" y="2370138"/>
            <a:ext cx="1522413" cy="517525"/>
          </a:xfrm>
          <a:prstGeom prst="rect">
            <a:avLst/>
          </a:prstGeom>
          <a:noFill/>
          <a:ln w="9525">
            <a:noFill/>
            <a:miter lim="800000"/>
            <a:headEnd/>
            <a:tailEnd/>
          </a:ln>
        </p:spPr>
        <p:txBody>
          <a:bodyPr>
            <a:spAutoFit/>
          </a:bodyPr>
          <a:lstStyle/>
          <a:p>
            <a:pPr defTabSz="457200">
              <a:buClr>
                <a:srgbClr val="000000"/>
              </a:buClr>
              <a:buSzPct val="100000"/>
              <a:buFont typeface="Arial" pitchFamily="34" charset="0"/>
              <a:buNone/>
            </a:pPr>
            <a:r>
              <a:rPr lang="mk-MK" sz="1400">
                <a:latin typeface="Calibri" pitchFamily="34" charset="0"/>
              </a:rPr>
              <a:t>Овозможување на сервисот</a:t>
            </a:r>
            <a:endParaRPr lang="bg-BG" sz="1400">
              <a:latin typeface="Calibri" pitchFamily="34" charset="0"/>
            </a:endParaRPr>
          </a:p>
        </p:txBody>
      </p:sp>
      <p:sp>
        <p:nvSpPr>
          <p:cNvPr id="21522" name="Text Box 11"/>
          <p:cNvSpPr txBox="1">
            <a:spLocks noChangeArrowheads="1"/>
          </p:cNvSpPr>
          <p:nvPr/>
        </p:nvSpPr>
        <p:spPr bwMode="auto">
          <a:xfrm>
            <a:off x="2286000" y="3214688"/>
            <a:ext cx="1512888" cy="1155700"/>
          </a:xfrm>
          <a:prstGeom prst="rect">
            <a:avLst/>
          </a:prstGeom>
          <a:noFill/>
          <a:ln w="9525">
            <a:noFill/>
            <a:miter lim="800000"/>
            <a:headEnd/>
            <a:tailEnd/>
          </a:ln>
        </p:spPr>
        <p:txBody>
          <a:bodyPr>
            <a:spAutoFit/>
          </a:bodyPr>
          <a:lstStyle/>
          <a:p>
            <a:pPr defTabSz="457200">
              <a:buClr>
                <a:srgbClr val="000000"/>
              </a:buClr>
              <a:buSzPct val="100000"/>
              <a:buFont typeface="Arial" pitchFamily="34" charset="0"/>
              <a:buNone/>
            </a:pPr>
            <a:r>
              <a:rPr lang="bg-BG" sz="1400">
                <a:latin typeface="Calibri" pitchFamily="34" charset="0"/>
              </a:rPr>
              <a:t>Обезбедува </a:t>
            </a:r>
            <a:r>
              <a:rPr lang="en-US" sz="1400">
                <a:latin typeface="Calibri" pitchFamily="34" charset="0"/>
              </a:rPr>
              <a:t>SIM</a:t>
            </a:r>
            <a:r>
              <a:rPr lang="mk-MK" sz="1400">
                <a:latin typeface="Calibri" pitchFamily="34" charset="0"/>
              </a:rPr>
              <a:t> апликација и безбеден интерфејс до неа</a:t>
            </a:r>
            <a:endParaRPr lang="bg-BG" sz="1400">
              <a:latin typeface="Calibri" pitchFamily="34" charset="0"/>
            </a:endParaRPr>
          </a:p>
        </p:txBody>
      </p:sp>
      <p:pic>
        <p:nvPicPr>
          <p:cNvPr id="21523" name="Picture 4" descr="CaSys_logo_1"/>
          <p:cNvPicPr>
            <a:picLocks noChangeAspect="1" noChangeArrowheads="1"/>
          </p:cNvPicPr>
          <p:nvPr/>
        </p:nvPicPr>
        <p:blipFill>
          <a:blip r:embed="rId3"/>
          <a:srcRect/>
          <a:stretch>
            <a:fillRect/>
          </a:stretch>
        </p:blipFill>
        <p:spPr bwMode="auto">
          <a:xfrm>
            <a:off x="7524750" y="6237288"/>
            <a:ext cx="1439863" cy="463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aSys_logo_1"/>
          <p:cNvPicPr>
            <a:picLocks noChangeAspect="1" noChangeArrowheads="1"/>
          </p:cNvPicPr>
          <p:nvPr/>
        </p:nvPicPr>
        <p:blipFill>
          <a:blip r:embed="rId3"/>
          <a:srcRect/>
          <a:stretch>
            <a:fillRect/>
          </a:stretch>
        </p:blipFill>
        <p:spPr bwMode="auto">
          <a:xfrm>
            <a:off x="7500938" y="6215063"/>
            <a:ext cx="1439862" cy="463550"/>
          </a:xfrm>
          <a:prstGeom prst="rect">
            <a:avLst/>
          </a:prstGeom>
          <a:noFill/>
          <a:ln w="9525">
            <a:noFill/>
            <a:miter lim="800000"/>
            <a:headEnd/>
            <a:tailEnd/>
          </a:ln>
        </p:spPr>
      </p:pic>
      <p:sp>
        <p:nvSpPr>
          <p:cNvPr id="22531" name="Text Box 2"/>
          <p:cNvSpPr txBox="1">
            <a:spLocks noChangeArrowheads="1"/>
          </p:cNvSpPr>
          <p:nvPr/>
        </p:nvSpPr>
        <p:spPr bwMode="auto">
          <a:xfrm>
            <a:off x="4714875" y="214313"/>
            <a:ext cx="4214813" cy="701675"/>
          </a:xfrm>
          <a:prstGeom prst="rect">
            <a:avLst/>
          </a:prstGeom>
          <a:noFill/>
          <a:ln w="9525">
            <a:noFill/>
            <a:miter lim="800000"/>
            <a:headEnd/>
            <a:tailEnd/>
          </a:ln>
        </p:spPr>
        <p:txBody>
          <a:bodyPr>
            <a:spAutoFit/>
          </a:bodyPr>
          <a:lstStyle/>
          <a:p>
            <a:pPr algn="ctr" eaLnBrk="0" hangingPunct="0">
              <a:spcBef>
                <a:spcPct val="50000"/>
              </a:spcBef>
            </a:pPr>
            <a:r>
              <a:rPr lang="mk-MK" sz="2000" b="1" i="1">
                <a:solidFill>
                  <a:srgbClr val="009999"/>
                </a:solidFill>
                <a:latin typeface="Calibri" pitchFamily="34" charset="0"/>
              </a:rPr>
              <a:t>Придобивки за мобилните оператори</a:t>
            </a:r>
            <a:endParaRPr lang="en-US" sz="2000" b="1" i="1">
              <a:solidFill>
                <a:srgbClr val="009999"/>
              </a:solidFill>
              <a:latin typeface="Calibri" pitchFamily="34" charset="0"/>
            </a:endParaRPr>
          </a:p>
        </p:txBody>
      </p:sp>
      <p:sp>
        <p:nvSpPr>
          <p:cNvPr id="29699" name="Text Box 4"/>
          <p:cNvSpPr txBox="1">
            <a:spLocks noChangeArrowheads="1"/>
          </p:cNvSpPr>
          <p:nvPr/>
        </p:nvSpPr>
        <p:spPr bwMode="auto">
          <a:xfrm>
            <a:off x="4643438" y="928688"/>
            <a:ext cx="4070350" cy="5448300"/>
          </a:xfrm>
          <a:prstGeom prst="rect">
            <a:avLst/>
          </a:prstGeom>
          <a:noFill/>
          <a:ln w="9525">
            <a:noFill/>
            <a:miter lim="800000"/>
            <a:headEnd/>
            <a:tailEnd/>
          </a:ln>
        </p:spPr>
        <p:txBody>
          <a:bodyPr>
            <a:spAutoFit/>
          </a:bodyPr>
          <a:lstStyle/>
          <a:p>
            <a:pPr marL="360363" indent="-360363" algn="just">
              <a:spcBef>
                <a:spcPts val="600"/>
              </a:spcBef>
              <a:spcAft>
                <a:spcPts val="600"/>
              </a:spcAft>
              <a:buClr>
                <a:srgbClr val="009999"/>
              </a:buClr>
              <a:buFontTx/>
              <a:buChar char="•"/>
              <a:defRPr/>
            </a:pPr>
            <a:r>
              <a:rPr lang="ru-RU" sz="1400" dirty="0">
                <a:latin typeface="+mn-lt"/>
                <a:cs typeface="Arial" charset="0"/>
              </a:rPr>
              <a:t>Нудење на нови сервиси на своите клиенти</a:t>
            </a:r>
            <a:r>
              <a:rPr lang="en-US" sz="1400" dirty="0">
                <a:latin typeface="+mn-lt"/>
                <a:cs typeface="Arial" charset="0"/>
              </a:rPr>
              <a:t>;</a:t>
            </a:r>
            <a:endParaRPr lang="mk-MK" sz="1400" dirty="0">
              <a:latin typeface="+mn-lt"/>
              <a:cs typeface="Arial" charset="0"/>
            </a:endParaRPr>
          </a:p>
          <a:p>
            <a:pPr marL="360363" indent="-360363" algn="just">
              <a:spcBef>
                <a:spcPts val="600"/>
              </a:spcBef>
              <a:spcAft>
                <a:spcPts val="600"/>
              </a:spcAft>
              <a:buClr>
                <a:srgbClr val="009999"/>
              </a:buClr>
              <a:buFontTx/>
              <a:buChar char="•"/>
              <a:defRPr/>
            </a:pPr>
            <a:r>
              <a:rPr lang="mk-MK" sz="1400" dirty="0">
                <a:latin typeface="+mn-lt"/>
                <a:cs typeface="Arial" charset="0"/>
              </a:rPr>
              <a:t>Нов извор на приход преку трансформирање на финансиските плаќања во плаќања преку мобилна телефонија</a:t>
            </a:r>
            <a:r>
              <a:rPr lang="en-US" sz="1400" dirty="0">
                <a:latin typeface="+mn-lt"/>
                <a:cs typeface="Arial" charset="0"/>
              </a:rPr>
              <a:t>;</a:t>
            </a:r>
            <a:endParaRPr lang="mk-MK" sz="1400" dirty="0">
              <a:latin typeface="+mn-lt"/>
              <a:cs typeface="Arial" charset="0"/>
            </a:endParaRPr>
          </a:p>
          <a:p>
            <a:pPr marL="360363" indent="-360363" algn="just">
              <a:spcBef>
                <a:spcPts val="600"/>
              </a:spcBef>
              <a:spcAft>
                <a:spcPts val="600"/>
              </a:spcAft>
              <a:buClr>
                <a:srgbClr val="009999"/>
              </a:buClr>
              <a:buFontTx/>
              <a:buChar char="•"/>
              <a:defRPr/>
            </a:pPr>
            <a:r>
              <a:rPr lang="mk-MK" sz="1400" dirty="0">
                <a:latin typeface="+mn-lt"/>
                <a:cs typeface="Arial" charset="0"/>
              </a:rPr>
              <a:t>Зголемена лојалност</a:t>
            </a:r>
            <a:r>
              <a:rPr lang="en-US" sz="1400" dirty="0">
                <a:latin typeface="+mn-lt"/>
                <a:cs typeface="Arial" charset="0"/>
              </a:rPr>
              <a:t> </a:t>
            </a:r>
            <a:r>
              <a:rPr lang="mk-MK" sz="1400" dirty="0">
                <a:latin typeface="+mn-lt"/>
                <a:cs typeface="Arial" charset="0"/>
              </a:rPr>
              <a:t>на клиентите – Мобилниот телефон има нова функција</a:t>
            </a:r>
            <a:r>
              <a:rPr lang="en-US" sz="1400" dirty="0">
                <a:latin typeface="+mn-lt"/>
                <a:cs typeface="Arial" charset="0"/>
              </a:rPr>
              <a:t> </a:t>
            </a:r>
            <a:r>
              <a:rPr lang="mk-MK" sz="1400" dirty="0">
                <a:latin typeface="+mn-lt"/>
                <a:cs typeface="Arial" charset="0"/>
              </a:rPr>
              <a:t>-</a:t>
            </a:r>
            <a:r>
              <a:rPr lang="en-US" sz="1400" dirty="0">
                <a:latin typeface="+mn-lt"/>
                <a:cs typeface="Arial" charset="0"/>
              </a:rPr>
              <a:t> </a:t>
            </a:r>
            <a:r>
              <a:rPr lang="mk-MK" sz="1400" dirty="0">
                <a:latin typeface="+mn-lt"/>
                <a:cs typeface="Arial" charset="0"/>
              </a:rPr>
              <a:t>безбеден терминал преку кој се овозможува плаќање кон давателите на услуги, различни видови на плаќања кон трговците, М-банкарство и сервиси за лична идентификација</a:t>
            </a:r>
            <a:r>
              <a:rPr lang="en-US" sz="1400" dirty="0">
                <a:latin typeface="+mn-lt"/>
                <a:cs typeface="Arial" charset="0"/>
              </a:rPr>
              <a:t>;</a:t>
            </a:r>
            <a:endParaRPr lang="mk-MK" sz="1400" dirty="0">
              <a:latin typeface="+mn-lt"/>
              <a:cs typeface="Arial" charset="0"/>
            </a:endParaRPr>
          </a:p>
          <a:p>
            <a:pPr marL="360363" indent="-360363" algn="just">
              <a:spcBef>
                <a:spcPts val="600"/>
              </a:spcBef>
              <a:spcAft>
                <a:spcPts val="600"/>
              </a:spcAft>
              <a:buClr>
                <a:srgbClr val="009999"/>
              </a:buClr>
              <a:buFontTx/>
              <a:buChar char="•"/>
              <a:defRPr/>
            </a:pPr>
            <a:r>
              <a:rPr lang="mk-MK" sz="1400" dirty="0">
                <a:latin typeface="+mn-lt"/>
                <a:cs typeface="Arial" charset="0"/>
              </a:rPr>
              <a:t>Можност за брза промоција на сервисите на пазарот, како резултат на раширената мрежа на корисници и постоечката доверба од страна на корисниците кон мобилните оператори</a:t>
            </a:r>
            <a:r>
              <a:rPr lang="en-US" sz="1400" dirty="0">
                <a:latin typeface="+mn-lt"/>
                <a:cs typeface="Arial" charset="0"/>
              </a:rPr>
              <a:t>;</a:t>
            </a:r>
            <a:endParaRPr lang="mk-MK" sz="1400" dirty="0">
              <a:latin typeface="+mn-lt"/>
              <a:cs typeface="Arial" charset="0"/>
            </a:endParaRPr>
          </a:p>
          <a:p>
            <a:pPr marL="360363" indent="-360363" algn="just">
              <a:spcBef>
                <a:spcPts val="600"/>
              </a:spcBef>
              <a:spcAft>
                <a:spcPts val="600"/>
              </a:spcAft>
              <a:buClr>
                <a:srgbClr val="009999"/>
              </a:buClr>
              <a:buFontTx/>
              <a:buChar char="•"/>
              <a:defRPr/>
            </a:pPr>
            <a:r>
              <a:rPr lang="mk-MK" sz="1400" dirty="0">
                <a:latin typeface="+mn-lt"/>
                <a:cs typeface="Arial" charset="0"/>
              </a:rPr>
              <a:t>Брзо лансирање на сервисот – во случај на плаќање на сметки кон мобилните оператори - користење на постоечките интерфејси помеѓу </a:t>
            </a:r>
            <a:r>
              <a:rPr lang="en-US" sz="1400" dirty="0">
                <a:latin typeface="+mn-lt"/>
                <a:cs typeface="Arial" charset="0"/>
              </a:rPr>
              <a:t>CaSys </a:t>
            </a:r>
            <a:r>
              <a:rPr lang="mk-MK" sz="1400" dirty="0">
                <a:latin typeface="+mn-lt"/>
                <a:cs typeface="Arial" charset="0"/>
              </a:rPr>
              <a:t>и </a:t>
            </a:r>
            <a:r>
              <a:rPr lang="en-US" sz="1400" dirty="0">
                <a:latin typeface="+mn-lt"/>
                <a:cs typeface="Arial" charset="0"/>
              </a:rPr>
              <a:t>pre-paid </a:t>
            </a:r>
            <a:r>
              <a:rPr lang="mk-MK" sz="1400" dirty="0">
                <a:latin typeface="+mn-lt"/>
                <a:cs typeface="Arial" charset="0"/>
              </a:rPr>
              <a:t>/</a:t>
            </a:r>
            <a:r>
              <a:rPr lang="en-US" sz="1400" dirty="0">
                <a:latin typeface="+mn-lt"/>
                <a:cs typeface="Arial" charset="0"/>
              </a:rPr>
              <a:t> post-paid</a:t>
            </a:r>
            <a:r>
              <a:rPr lang="mk-MK" sz="1400" dirty="0">
                <a:latin typeface="+mn-lt"/>
                <a:cs typeface="Arial" charset="0"/>
              </a:rPr>
              <a:t> базата на корисници на мобилните оператори за плаќање преку мобилна телефонија</a:t>
            </a:r>
            <a:r>
              <a:rPr lang="en-US" sz="1400" dirty="0">
                <a:latin typeface="+mn-lt"/>
                <a:cs typeface="Arial" charset="0"/>
              </a:rPr>
              <a:t>.</a:t>
            </a:r>
            <a:endParaRPr lang="mk-MK" sz="1400" dirty="0">
              <a:latin typeface="+mn-lt"/>
              <a:cs typeface="Arial" charset="0"/>
            </a:endParaRPr>
          </a:p>
        </p:txBody>
      </p:sp>
      <p:sp>
        <p:nvSpPr>
          <p:cNvPr id="29702" name="Rectangle 6"/>
          <p:cNvSpPr>
            <a:spLocks noChangeArrowheads="1"/>
          </p:cNvSpPr>
          <p:nvPr/>
        </p:nvSpPr>
        <p:spPr bwMode="auto">
          <a:xfrm>
            <a:off x="214313" y="214313"/>
            <a:ext cx="4032250" cy="708025"/>
          </a:xfrm>
          <a:prstGeom prst="rect">
            <a:avLst/>
          </a:prstGeom>
          <a:noFill/>
          <a:ln w="9525">
            <a:noFill/>
            <a:miter lim="800000"/>
            <a:headEnd/>
            <a:tailEnd/>
          </a:ln>
          <a:effectLst/>
        </p:spPr>
        <p:txBody>
          <a:bodyPr>
            <a:spAutoFit/>
          </a:bodyPr>
          <a:lstStyle/>
          <a:p>
            <a:pPr algn="ctr">
              <a:defRPr/>
            </a:pPr>
            <a:r>
              <a:rPr lang="mk-MK" sz="2000" b="1" i="1" dirty="0">
                <a:solidFill>
                  <a:srgbClr val="009999"/>
                </a:solidFill>
                <a:latin typeface="+mn-lt"/>
                <a:cs typeface="Arial" charset="0"/>
              </a:rPr>
              <a:t>Придобивки на Банката од новите сервиси</a:t>
            </a:r>
            <a:endParaRPr lang="en-US" sz="2000" b="1" i="1" dirty="0">
              <a:solidFill>
                <a:srgbClr val="009999"/>
              </a:solidFill>
              <a:latin typeface="+mn-lt"/>
              <a:cs typeface="Arial" charset="0"/>
            </a:endParaRPr>
          </a:p>
        </p:txBody>
      </p:sp>
      <p:sp>
        <p:nvSpPr>
          <p:cNvPr id="29703" name="Rectangle 7"/>
          <p:cNvSpPr>
            <a:spLocks noChangeArrowheads="1"/>
          </p:cNvSpPr>
          <p:nvPr/>
        </p:nvSpPr>
        <p:spPr bwMode="auto">
          <a:xfrm>
            <a:off x="214313" y="1071563"/>
            <a:ext cx="4176712" cy="5435600"/>
          </a:xfrm>
          <a:prstGeom prst="rect">
            <a:avLst/>
          </a:prstGeom>
          <a:noFill/>
          <a:ln w="9525">
            <a:noFill/>
            <a:miter lim="800000"/>
            <a:headEnd/>
            <a:tailEnd/>
          </a:ln>
          <a:effectLst/>
        </p:spPr>
        <p:txBody>
          <a:bodyPr>
            <a:spAutoFit/>
          </a:bodyPr>
          <a:lstStyle/>
          <a:p>
            <a:pPr marL="360363" indent="-360363">
              <a:spcBef>
                <a:spcPct val="60000"/>
              </a:spcBef>
              <a:buClr>
                <a:srgbClr val="009999"/>
              </a:buClr>
              <a:buFontTx/>
              <a:buChar char="•"/>
              <a:defRPr/>
            </a:pPr>
            <a:r>
              <a:rPr lang="ru-RU" sz="1400" dirty="0">
                <a:latin typeface="+mj-lt"/>
                <a:cs typeface="Arial" charset="0"/>
              </a:rPr>
              <a:t>Нудење на нови атрактивни сервиси на своите клиенти;</a:t>
            </a:r>
          </a:p>
          <a:p>
            <a:pPr marL="360363" indent="-360363">
              <a:spcBef>
                <a:spcPct val="60000"/>
              </a:spcBef>
              <a:buClr>
                <a:srgbClr val="009999"/>
              </a:buClr>
              <a:buFontTx/>
              <a:buChar char="•"/>
              <a:defRPr/>
            </a:pPr>
            <a:r>
              <a:rPr lang="ru-RU" sz="1400" dirty="0">
                <a:latin typeface="+mj-lt"/>
                <a:cs typeface="Arial" charset="0"/>
              </a:rPr>
              <a:t> Дополнителни приходи на Банката со воведување на новите сервиси;</a:t>
            </a:r>
          </a:p>
          <a:p>
            <a:pPr marL="360363" indent="-360363">
              <a:spcBef>
                <a:spcPct val="60000"/>
              </a:spcBef>
              <a:buClr>
                <a:srgbClr val="009999"/>
              </a:buClr>
              <a:buFontTx/>
              <a:buChar char="•"/>
              <a:defRPr/>
            </a:pPr>
            <a:r>
              <a:rPr lang="ru-RU" sz="1400" dirty="0">
                <a:latin typeface="+mj-lt"/>
                <a:cs typeface="Arial" charset="0"/>
              </a:rPr>
              <a:t> Зголемување на уделот на пазарот на електронска трговија преку користење на нови канали на плаќање;</a:t>
            </a:r>
          </a:p>
          <a:p>
            <a:pPr marL="360363" indent="-360363">
              <a:spcBef>
                <a:spcPct val="60000"/>
              </a:spcBef>
              <a:buClr>
                <a:srgbClr val="009999"/>
              </a:buClr>
              <a:buFontTx/>
              <a:buChar char="•"/>
              <a:defRPr/>
            </a:pPr>
            <a:r>
              <a:rPr lang="en-US" sz="1400" dirty="0">
                <a:latin typeface="+mj-lt"/>
                <a:cs typeface="Arial" charset="0"/>
              </a:rPr>
              <a:t> </a:t>
            </a:r>
            <a:r>
              <a:rPr lang="mk-MK" sz="1400" dirty="0">
                <a:latin typeface="+mj-lt"/>
                <a:cs typeface="Arial" charset="0"/>
              </a:rPr>
              <a:t>Пробивање на пазарот користејќи го маркетингот на мобилните оператори</a:t>
            </a:r>
            <a:r>
              <a:rPr lang="en-US" sz="1400" dirty="0">
                <a:latin typeface="+mj-lt"/>
                <a:cs typeface="Arial" charset="0"/>
              </a:rPr>
              <a:t>;</a:t>
            </a:r>
          </a:p>
          <a:p>
            <a:pPr marL="360363" indent="-360363">
              <a:spcBef>
                <a:spcPct val="60000"/>
              </a:spcBef>
              <a:buClr>
                <a:srgbClr val="009999"/>
              </a:buClr>
              <a:buFontTx/>
              <a:buChar char="•"/>
              <a:defRPr/>
            </a:pPr>
            <a:r>
              <a:rPr lang="en-US" sz="1400" dirty="0">
                <a:latin typeface="+mj-lt"/>
                <a:cs typeface="Arial" charset="0"/>
              </a:rPr>
              <a:t> </a:t>
            </a:r>
            <a:r>
              <a:rPr lang="ru-RU" sz="1400" dirty="0">
                <a:latin typeface="+mj-lt"/>
                <a:cs typeface="Arial" charset="0"/>
              </a:rPr>
              <a:t>Можност за брза промоција на сервисите на пазарот, како резултат на веќе развиено техничко решение и постоечка инфраструктура</a:t>
            </a:r>
            <a:endParaRPr lang="en-US" sz="1400" dirty="0">
              <a:latin typeface="+mj-lt"/>
              <a:cs typeface="Arial" charset="0"/>
            </a:endParaRPr>
          </a:p>
          <a:p>
            <a:pPr marL="719138" lvl="2" indent="-358775">
              <a:spcBef>
                <a:spcPct val="60000"/>
              </a:spcBef>
              <a:buClr>
                <a:srgbClr val="009999"/>
              </a:buClr>
              <a:buFont typeface="Calibri" pitchFamily="34" charset="0"/>
              <a:buChar char="−"/>
              <a:defRPr/>
            </a:pPr>
            <a:r>
              <a:rPr lang="mk-MK" sz="1400" dirty="0">
                <a:latin typeface="+mj-lt"/>
                <a:cs typeface="Arial" charset="0"/>
              </a:rPr>
              <a:t>Користење на постоечкиот интерфејс помеѓу Банката и </a:t>
            </a:r>
            <a:r>
              <a:rPr lang="en-US" sz="1400" dirty="0">
                <a:latin typeface="+mj-lt"/>
                <a:cs typeface="Arial" charset="0"/>
              </a:rPr>
              <a:t>CaSys</a:t>
            </a:r>
            <a:r>
              <a:rPr lang="mk-MK" sz="1400" dirty="0">
                <a:latin typeface="+mj-lt"/>
                <a:cs typeface="Arial" charset="0"/>
              </a:rPr>
              <a:t>;</a:t>
            </a:r>
          </a:p>
          <a:p>
            <a:pPr marL="719138" lvl="2" indent="-358775">
              <a:spcBef>
                <a:spcPct val="60000"/>
              </a:spcBef>
              <a:buClr>
                <a:srgbClr val="009999"/>
              </a:buClr>
              <a:buFont typeface="Calibri" pitchFamily="34" charset="0"/>
              <a:buChar char="−"/>
              <a:defRPr/>
            </a:pPr>
            <a:r>
              <a:rPr lang="mk-MK" sz="1400" dirty="0">
                <a:latin typeface="+mj-lt"/>
                <a:cs typeface="Arial" charset="0"/>
              </a:rPr>
              <a:t>Користење на постоечкиот механизам за меѓубанкарски порамнувања</a:t>
            </a:r>
            <a:r>
              <a:rPr lang="en-US" sz="1400" dirty="0">
                <a:latin typeface="+mj-lt"/>
                <a:cs typeface="Arial" charset="0"/>
              </a:rPr>
              <a:t>;</a:t>
            </a:r>
          </a:p>
          <a:p>
            <a:pPr marL="360363" indent="-360363">
              <a:spcBef>
                <a:spcPct val="60000"/>
              </a:spcBef>
              <a:buClr>
                <a:srgbClr val="009999"/>
              </a:buClr>
              <a:buFontTx/>
              <a:buChar char="•"/>
              <a:defRPr/>
            </a:pPr>
            <a:r>
              <a:rPr lang="en-US" sz="1400" dirty="0">
                <a:latin typeface="+mj-lt"/>
                <a:cs typeface="Arial" charset="0"/>
              </a:rPr>
              <a:t> </a:t>
            </a:r>
            <a:r>
              <a:rPr lang="mk-MK" sz="1400" dirty="0">
                <a:latin typeface="+mj-lt"/>
                <a:cs typeface="Arial" charset="0"/>
              </a:rPr>
              <a:t>Заштеди поради автоматизирана услуга кон клиентот за пренос на парични средства</a:t>
            </a:r>
            <a:r>
              <a:rPr lang="en-US" sz="1400" dirty="0">
                <a:latin typeface="+mj-lt"/>
                <a:cs typeface="Arial" charset="0"/>
              </a:rPr>
              <a:t>;</a:t>
            </a:r>
          </a:p>
          <a:p>
            <a:pPr marL="360363" indent="-360363">
              <a:spcBef>
                <a:spcPct val="60000"/>
              </a:spcBef>
              <a:buClr>
                <a:srgbClr val="009999"/>
              </a:buClr>
              <a:buFontTx/>
              <a:buChar char="•"/>
              <a:defRPr/>
            </a:pPr>
            <a:r>
              <a:rPr lang="en-US" sz="1400" dirty="0">
                <a:latin typeface="+mj-lt"/>
                <a:cs typeface="Arial" charset="0"/>
              </a:rPr>
              <a:t> </a:t>
            </a:r>
            <a:r>
              <a:rPr lang="mk-MK" sz="1400" dirty="0">
                <a:latin typeface="+mj-lt"/>
                <a:cs typeface="Arial" charset="0"/>
              </a:rPr>
              <a:t>Заштеди од порентабилните алтернативи за мали плаќања кај трговците</a:t>
            </a:r>
            <a:r>
              <a:rPr lang="en-US" sz="1400" dirty="0">
                <a:latin typeface="+mj-lt"/>
                <a:cs typeface="Arial" charset="0"/>
              </a:rPr>
              <a: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57188" y="214313"/>
            <a:ext cx="8215312" cy="946150"/>
          </a:xfrm>
          <a:prstGeom prst="rect">
            <a:avLst/>
          </a:prstGeom>
          <a:noFill/>
          <a:ln w="9525">
            <a:noFill/>
            <a:miter lim="800000"/>
            <a:headEnd/>
            <a:tailEnd/>
          </a:ln>
        </p:spPr>
        <p:txBody>
          <a:bodyPr>
            <a:spAutoFit/>
          </a:bodyPr>
          <a:lstStyle/>
          <a:p>
            <a:pPr algn="ctr" eaLnBrk="0" hangingPunct="0">
              <a:spcBef>
                <a:spcPct val="50000"/>
              </a:spcBef>
            </a:pPr>
            <a:r>
              <a:rPr lang="ru-RU" sz="2800" b="1" i="1">
                <a:solidFill>
                  <a:srgbClr val="009999"/>
                </a:solidFill>
                <a:latin typeface="Calibri" pitchFamily="34" charset="0"/>
              </a:rPr>
              <a:t>Потенцијал на пазарот </a:t>
            </a:r>
            <a:r>
              <a:rPr lang="mk-MK" sz="2800" b="1" i="1">
                <a:solidFill>
                  <a:srgbClr val="009999"/>
                </a:solidFill>
                <a:latin typeface="Calibri" pitchFamily="34" charset="0"/>
              </a:rPr>
              <a:t>во Р Македонија </a:t>
            </a:r>
            <a:r>
              <a:rPr lang="ru-RU" sz="2800" b="1" i="1">
                <a:solidFill>
                  <a:srgbClr val="009999"/>
                </a:solidFill>
                <a:latin typeface="Calibri" pitchFamily="34" charset="0"/>
              </a:rPr>
              <a:t>за користење на М-банкарство</a:t>
            </a:r>
            <a:endParaRPr lang="en-US" sz="2800" b="1" i="1">
              <a:solidFill>
                <a:srgbClr val="009999"/>
              </a:solidFill>
              <a:latin typeface="Calibri" pitchFamily="34" charset="0"/>
            </a:endParaRPr>
          </a:p>
        </p:txBody>
      </p:sp>
      <p:sp>
        <p:nvSpPr>
          <p:cNvPr id="17411" name="Text Box 4"/>
          <p:cNvSpPr txBox="1">
            <a:spLocks noChangeArrowheads="1"/>
          </p:cNvSpPr>
          <p:nvPr/>
        </p:nvSpPr>
        <p:spPr bwMode="auto">
          <a:xfrm>
            <a:off x="214313" y="1785938"/>
            <a:ext cx="8572500" cy="3205162"/>
          </a:xfrm>
          <a:prstGeom prst="rect">
            <a:avLst/>
          </a:prstGeom>
          <a:noFill/>
          <a:ln w="9525">
            <a:noFill/>
            <a:miter lim="800000"/>
            <a:headEnd/>
            <a:tailEnd/>
          </a:ln>
        </p:spPr>
        <p:txBody>
          <a:bodyPr>
            <a:spAutoFit/>
          </a:bodyPr>
          <a:lstStyle/>
          <a:p>
            <a:pPr>
              <a:lnSpc>
                <a:spcPct val="150000"/>
              </a:lnSpc>
              <a:spcBef>
                <a:spcPts val="600"/>
              </a:spcBef>
              <a:spcAft>
                <a:spcPts val="600"/>
              </a:spcAft>
              <a:buClr>
                <a:srgbClr val="009999"/>
              </a:buClr>
              <a:buFontTx/>
              <a:buChar char="•"/>
              <a:defRPr/>
            </a:pPr>
            <a:r>
              <a:rPr lang="en-US" b="1" dirty="0">
                <a:latin typeface="Arial" charset="0"/>
                <a:cs typeface="Arial" charset="0"/>
              </a:rPr>
              <a:t> </a:t>
            </a:r>
            <a:r>
              <a:rPr lang="ru-RU" b="1" dirty="0">
                <a:latin typeface="+mn-lt"/>
                <a:cs typeface="Arial" charset="0"/>
              </a:rPr>
              <a:t>Вкупен број на сметки преку кои се вршат плаќања: 3.249.863</a:t>
            </a:r>
          </a:p>
          <a:p>
            <a:pPr lvl="1">
              <a:spcBef>
                <a:spcPts val="600"/>
              </a:spcBef>
              <a:spcAft>
                <a:spcPts val="600"/>
              </a:spcAft>
              <a:buClr>
                <a:srgbClr val="009999"/>
              </a:buClr>
              <a:buFont typeface="Calibri" pitchFamily="34" charset="0"/>
              <a:buChar char="−"/>
              <a:defRPr/>
            </a:pPr>
            <a:r>
              <a:rPr lang="mk-MK" dirty="0">
                <a:latin typeface="+mn-lt"/>
                <a:cs typeface="Arial" charset="0"/>
              </a:rPr>
              <a:t>ф</a:t>
            </a:r>
            <a:r>
              <a:rPr lang="ru-RU" dirty="0">
                <a:latin typeface="+mn-lt"/>
                <a:cs typeface="Arial" charset="0"/>
              </a:rPr>
              <a:t>изички лица: </a:t>
            </a:r>
            <a:r>
              <a:rPr lang="en-US" dirty="0">
                <a:latin typeface="+mn-lt"/>
                <a:cs typeface="Arial" charset="0"/>
              </a:rPr>
              <a:t>3.113.942</a:t>
            </a:r>
            <a:endParaRPr lang="ru-RU" dirty="0">
              <a:latin typeface="+mn-lt"/>
              <a:cs typeface="Arial" charset="0"/>
            </a:endParaRPr>
          </a:p>
          <a:p>
            <a:pPr lvl="1">
              <a:spcBef>
                <a:spcPts val="600"/>
              </a:spcBef>
              <a:spcAft>
                <a:spcPts val="600"/>
              </a:spcAft>
              <a:buClr>
                <a:srgbClr val="009999"/>
              </a:buClr>
              <a:buFont typeface="Calibri" pitchFamily="34" charset="0"/>
              <a:buChar char="−"/>
              <a:defRPr/>
            </a:pPr>
            <a:r>
              <a:rPr lang="ru-RU" dirty="0">
                <a:latin typeface="+mn-lt"/>
                <a:cs typeface="Arial" charset="0"/>
              </a:rPr>
              <a:t>правни лица: </a:t>
            </a:r>
            <a:r>
              <a:rPr lang="en-US" dirty="0">
                <a:latin typeface="+mn-lt"/>
                <a:cs typeface="Arial" charset="0"/>
              </a:rPr>
              <a:t>179.315</a:t>
            </a:r>
            <a:endParaRPr lang="ru-RU" dirty="0">
              <a:latin typeface="+mn-lt"/>
              <a:cs typeface="Arial" charset="0"/>
            </a:endParaRPr>
          </a:p>
          <a:p>
            <a:pPr>
              <a:lnSpc>
                <a:spcPct val="150000"/>
              </a:lnSpc>
              <a:spcBef>
                <a:spcPts val="600"/>
              </a:spcBef>
              <a:spcAft>
                <a:spcPts val="600"/>
              </a:spcAft>
              <a:buClr>
                <a:srgbClr val="009999"/>
              </a:buClr>
              <a:buFontTx/>
              <a:buChar char="•"/>
              <a:defRPr/>
            </a:pPr>
            <a:r>
              <a:rPr lang="ru-RU" b="1" dirty="0">
                <a:latin typeface="+mn-lt"/>
                <a:cs typeface="Arial" charset="0"/>
              </a:rPr>
              <a:t> Број на активни претплатници на мобилна телефонија: 1.878.553</a:t>
            </a:r>
          </a:p>
          <a:p>
            <a:pPr lvl="1">
              <a:spcBef>
                <a:spcPts val="600"/>
              </a:spcBef>
              <a:spcAft>
                <a:spcPts val="600"/>
              </a:spcAft>
              <a:buClr>
                <a:srgbClr val="009999"/>
              </a:buClr>
              <a:buFont typeface="Calibri" pitchFamily="34" charset="0"/>
              <a:buChar char="−"/>
              <a:defRPr/>
            </a:pPr>
            <a:r>
              <a:rPr lang="mk-MK" dirty="0">
                <a:latin typeface="+mn-lt"/>
                <a:cs typeface="Arial" charset="0"/>
              </a:rPr>
              <a:t> </a:t>
            </a:r>
            <a:r>
              <a:rPr lang="en-US" dirty="0">
                <a:latin typeface="+mn-lt"/>
                <a:cs typeface="Arial" charset="0"/>
              </a:rPr>
              <a:t>T-mobile</a:t>
            </a:r>
            <a:r>
              <a:rPr lang="mk-MK" dirty="0">
                <a:latin typeface="+mn-lt"/>
                <a:cs typeface="Arial" charset="0"/>
              </a:rPr>
              <a:t>: </a:t>
            </a:r>
            <a:r>
              <a:rPr lang="en-US" dirty="0">
                <a:latin typeface="+mn-lt"/>
                <a:cs typeface="Arial" charset="0"/>
              </a:rPr>
              <a:t>   62,57%</a:t>
            </a:r>
            <a:endParaRPr lang="mk-MK" dirty="0">
              <a:latin typeface="+mn-lt"/>
              <a:cs typeface="Arial" charset="0"/>
            </a:endParaRPr>
          </a:p>
          <a:p>
            <a:pPr lvl="1">
              <a:spcBef>
                <a:spcPts val="600"/>
              </a:spcBef>
              <a:spcAft>
                <a:spcPts val="600"/>
              </a:spcAft>
              <a:buClr>
                <a:srgbClr val="009999"/>
              </a:buClr>
              <a:buFont typeface="Calibri" pitchFamily="34" charset="0"/>
              <a:buChar char="−"/>
              <a:defRPr/>
            </a:pPr>
            <a:r>
              <a:rPr lang="mk-MK" dirty="0">
                <a:latin typeface="+mn-lt"/>
                <a:cs typeface="Arial" charset="0"/>
              </a:rPr>
              <a:t> </a:t>
            </a:r>
            <a:r>
              <a:rPr lang="en-US" dirty="0">
                <a:latin typeface="+mn-lt"/>
                <a:cs typeface="Arial" charset="0"/>
              </a:rPr>
              <a:t>ONE</a:t>
            </a:r>
            <a:r>
              <a:rPr lang="mk-MK" dirty="0">
                <a:latin typeface="+mn-lt"/>
                <a:cs typeface="Arial" charset="0"/>
              </a:rPr>
              <a:t>: </a:t>
            </a:r>
            <a:r>
              <a:rPr lang="en-US" dirty="0">
                <a:latin typeface="+mn-lt"/>
                <a:cs typeface="Arial" charset="0"/>
              </a:rPr>
              <a:t>         21,80%</a:t>
            </a:r>
            <a:endParaRPr lang="mk-MK" dirty="0">
              <a:latin typeface="+mn-lt"/>
              <a:cs typeface="Arial" charset="0"/>
            </a:endParaRPr>
          </a:p>
          <a:p>
            <a:pPr lvl="1">
              <a:spcBef>
                <a:spcPts val="600"/>
              </a:spcBef>
              <a:spcAft>
                <a:spcPts val="600"/>
              </a:spcAft>
              <a:buClr>
                <a:srgbClr val="009999"/>
              </a:buClr>
              <a:buFont typeface="Calibri" pitchFamily="34" charset="0"/>
              <a:buChar char="−"/>
              <a:defRPr/>
            </a:pPr>
            <a:r>
              <a:rPr lang="mk-MK" dirty="0">
                <a:latin typeface="+mn-lt"/>
                <a:cs typeface="Arial" charset="0"/>
              </a:rPr>
              <a:t> </a:t>
            </a:r>
            <a:r>
              <a:rPr lang="en-US" dirty="0">
                <a:latin typeface="+mn-lt"/>
                <a:cs typeface="Arial" charset="0"/>
              </a:rPr>
              <a:t>VIP</a:t>
            </a:r>
            <a:r>
              <a:rPr lang="mk-MK" dirty="0">
                <a:latin typeface="+mn-lt"/>
                <a:cs typeface="Arial" charset="0"/>
              </a:rPr>
              <a:t>:          </a:t>
            </a:r>
            <a:r>
              <a:rPr lang="en-US" dirty="0">
                <a:latin typeface="+mn-lt"/>
                <a:cs typeface="Arial" charset="0"/>
              </a:rPr>
              <a:t>  15,63%</a:t>
            </a:r>
            <a:endParaRPr lang="mk-MK" dirty="0">
              <a:latin typeface="+mn-lt"/>
              <a:cs typeface="Arial" charset="0"/>
            </a:endParaRPr>
          </a:p>
        </p:txBody>
      </p:sp>
      <p:sp>
        <p:nvSpPr>
          <p:cNvPr id="23556" name="Rectangle 4"/>
          <p:cNvSpPr>
            <a:spLocks noChangeArrowheads="1"/>
          </p:cNvSpPr>
          <p:nvPr/>
        </p:nvSpPr>
        <p:spPr bwMode="auto">
          <a:xfrm>
            <a:off x="428625" y="5857875"/>
            <a:ext cx="8715375" cy="854075"/>
          </a:xfrm>
          <a:prstGeom prst="rect">
            <a:avLst/>
          </a:prstGeom>
          <a:noFill/>
          <a:ln w="9525">
            <a:noFill/>
            <a:miter lim="800000"/>
            <a:headEnd/>
            <a:tailEnd/>
          </a:ln>
        </p:spPr>
        <p:txBody>
          <a:bodyPr>
            <a:spAutoFit/>
          </a:bodyPr>
          <a:lstStyle/>
          <a:p>
            <a:pPr eaLnBrk="0" hangingPunct="0"/>
            <a:endParaRPr lang="mk-MK" sz="1000"/>
          </a:p>
          <a:p>
            <a:pPr eaLnBrk="0" hangingPunct="0"/>
            <a:r>
              <a:rPr lang="mk-MK" sz="1000"/>
              <a:t>Извор:</a:t>
            </a:r>
            <a:endParaRPr lang="en-US" sz="1000"/>
          </a:p>
          <a:p>
            <a:pPr eaLnBrk="0" hangingPunct="0">
              <a:buFontTx/>
              <a:buChar char="-"/>
            </a:pPr>
            <a:r>
              <a:rPr lang="mk-MK" sz="1000"/>
              <a:t>Извештај за развојот на пазарот на електронски комуникации за четвртиот квартал 2009 година-Агенција за</a:t>
            </a:r>
          </a:p>
          <a:p>
            <a:pPr eaLnBrk="0" hangingPunct="0"/>
            <a:r>
              <a:rPr lang="mk-MK" sz="1000"/>
              <a:t> електронски комуникации</a:t>
            </a:r>
          </a:p>
          <a:p>
            <a:pPr eaLnBrk="0" hangingPunct="0"/>
            <a:r>
              <a:rPr lang="mk-MK" sz="1000"/>
              <a:t>- Извештај за број на сметки преку кои се вршат плаќања за месец Декември 2009 година-НБРМ</a:t>
            </a:r>
            <a:endParaRPr lang="en-US" sz="1000"/>
          </a:p>
        </p:txBody>
      </p:sp>
      <p:cxnSp>
        <p:nvCxnSpPr>
          <p:cNvPr id="23557" name="Straight Connector 6"/>
          <p:cNvCxnSpPr>
            <a:cxnSpLocks noChangeShapeType="1"/>
          </p:cNvCxnSpPr>
          <p:nvPr/>
        </p:nvCxnSpPr>
        <p:spPr bwMode="auto">
          <a:xfrm>
            <a:off x="500063" y="6000750"/>
            <a:ext cx="8286750" cy="1588"/>
          </a:xfrm>
          <a:prstGeom prst="line">
            <a:avLst/>
          </a:prstGeom>
          <a:noFill/>
          <a:ln w="9525" algn="ctr">
            <a:solidFill>
              <a:schemeClr val="tx1"/>
            </a:solidFill>
            <a:round/>
            <a:headEnd/>
            <a:tailEnd/>
          </a:ln>
        </p:spPr>
      </p:cxnSp>
      <p:pic>
        <p:nvPicPr>
          <p:cNvPr id="23558" name="Picture 4" descr="CaSys_logo_1"/>
          <p:cNvPicPr>
            <a:picLocks noChangeAspect="1" noChangeArrowheads="1"/>
          </p:cNvPicPr>
          <p:nvPr/>
        </p:nvPicPr>
        <p:blipFill>
          <a:blip r:embed="rId2"/>
          <a:srcRect/>
          <a:stretch>
            <a:fillRect/>
          </a:stretch>
        </p:blipFill>
        <p:spPr bwMode="auto">
          <a:xfrm>
            <a:off x="7380288" y="6237288"/>
            <a:ext cx="1439862"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14313" y="214313"/>
            <a:ext cx="8572500" cy="519112"/>
          </a:xfrm>
          <a:prstGeom prst="rect">
            <a:avLst/>
          </a:prstGeom>
          <a:noFill/>
          <a:ln w="9525">
            <a:noFill/>
            <a:miter lim="800000"/>
            <a:headEnd/>
            <a:tailEnd/>
          </a:ln>
        </p:spPr>
        <p:txBody>
          <a:bodyPr>
            <a:spAutoFit/>
          </a:bodyPr>
          <a:lstStyle/>
          <a:p>
            <a:pPr algn="ctr" eaLnBrk="0" hangingPunct="0">
              <a:spcBef>
                <a:spcPct val="50000"/>
              </a:spcBef>
            </a:pPr>
            <a:r>
              <a:rPr lang="mk-MK" sz="2800" b="1" i="1">
                <a:solidFill>
                  <a:srgbClr val="009999"/>
                </a:solidFill>
                <a:latin typeface="Calibri" pitchFamily="34" charset="0"/>
              </a:rPr>
              <a:t>Интегриран модел за давање на сервисите</a:t>
            </a:r>
            <a:endParaRPr lang="en-US" sz="2800" b="1" i="1">
              <a:solidFill>
                <a:srgbClr val="009999"/>
              </a:solidFill>
              <a:latin typeface="Calibri" pitchFamily="34" charset="0"/>
            </a:endParaRPr>
          </a:p>
        </p:txBody>
      </p:sp>
      <p:sp>
        <p:nvSpPr>
          <p:cNvPr id="18435" name="Text Box 4"/>
          <p:cNvSpPr txBox="1">
            <a:spLocks noChangeArrowheads="1"/>
          </p:cNvSpPr>
          <p:nvPr/>
        </p:nvSpPr>
        <p:spPr bwMode="auto">
          <a:xfrm>
            <a:off x="571500" y="5072063"/>
            <a:ext cx="8248650" cy="1400175"/>
          </a:xfrm>
          <a:prstGeom prst="rect">
            <a:avLst/>
          </a:prstGeom>
          <a:noFill/>
          <a:ln w="9525">
            <a:noFill/>
            <a:miter lim="800000"/>
            <a:headEnd/>
            <a:tailEnd/>
          </a:ln>
        </p:spPr>
        <p:txBody>
          <a:bodyPr>
            <a:spAutoFit/>
          </a:bodyPr>
          <a:lstStyle/>
          <a:p>
            <a:pPr marL="360363" indent="-360363" algn="just" eaLnBrk="0" hangingPunct="0">
              <a:spcAft>
                <a:spcPts val="600"/>
              </a:spcAft>
              <a:buClr>
                <a:srgbClr val="009999"/>
              </a:buClr>
              <a:buFontTx/>
              <a:buChar char="•"/>
              <a:defRPr/>
            </a:pPr>
            <a:r>
              <a:rPr lang="mk-MK" sz="1400" dirty="0">
                <a:solidFill>
                  <a:srgbClr val="000000"/>
                </a:solidFill>
                <a:latin typeface="Calibri" pitchFamily="34" charset="0"/>
                <a:cs typeface="Arial" charset="0"/>
              </a:rPr>
              <a:t>КаСис</a:t>
            </a:r>
            <a:r>
              <a:rPr lang="en-US" sz="1400" dirty="0">
                <a:solidFill>
                  <a:srgbClr val="000000"/>
                </a:solidFill>
                <a:latin typeface="Calibri" pitchFamily="34" charset="0"/>
                <a:cs typeface="Arial" charset="0"/>
              </a:rPr>
              <a:t> </a:t>
            </a:r>
            <a:r>
              <a:rPr lang="mk-MK" sz="1400" dirty="0">
                <a:solidFill>
                  <a:srgbClr val="000000"/>
                </a:solidFill>
                <a:latin typeface="Calibri" pitchFamily="34" charset="0"/>
                <a:cs typeface="Arial" charset="0"/>
              </a:rPr>
              <a:t>овозможува процесирање на сервисите и комуникација со апликацијата на </a:t>
            </a:r>
            <a:r>
              <a:rPr lang="en-US" sz="1400" dirty="0">
                <a:solidFill>
                  <a:srgbClr val="000000"/>
                </a:solidFill>
                <a:latin typeface="Calibri" pitchFamily="34" charset="0"/>
                <a:cs typeface="Arial" charset="0"/>
              </a:rPr>
              <a:t>SIM </a:t>
            </a:r>
            <a:r>
              <a:rPr lang="mk-MK" sz="1400" dirty="0">
                <a:solidFill>
                  <a:srgbClr val="000000"/>
                </a:solidFill>
                <a:latin typeface="Calibri" pitchFamily="34" charset="0"/>
                <a:cs typeface="Arial" charset="0"/>
              </a:rPr>
              <a:t>картичката</a:t>
            </a:r>
            <a:r>
              <a:rPr lang="en-US" sz="1400" dirty="0">
                <a:solidFill>
                  <a:srgbClr val="000000"/>
                </a:solidFill>
                <a:latin typeface="Calibri" pitchFamily="34" charset="0"/>
                <a:cs typeface="Arial" charset="0"/>
              </a:rPr>
              <a:t>;</a:t>
            </a:r>
            <a:endParaRPr lang="mk-MK" sz="1400" dirty="0">
              <a:solidFill>
                <a:srgbClr val="000000"/>
              </a:solidFill>
              <a:latin typeface="Calibri" pitchFamily="34" charset="0"/>
              <a:cs typeface="Arial" charset="0"/>
            </a:endParaRPr>
          </a:p>
          <a:p>
            <a:pPr marL="360363" indent="-360363" algn="just" eaLnBrk="0" hangingPunct="0">
              <a:spcAft>
                <a:spcPts val="600"/>
              </a:spcAft>
              <a:buClr>
                <a:srgbClr val="009999"/>
              </a:buClr>
              <a:buFontTx/>
              <a:buChar char="•"/>
              <a:defRPr/>
            </a:pPr>
            <a:r>
              <a:rPr lang="mk-MK" sz="1400" dirty="0">
                <a:solidFill>
                  <a:srgbClr val="000000"/>
                </a:solidFill>
                <a:latin typeface="Calibri" pitchFamily="34" charset="0"/>
                <a:cs typeface="Arial" charset="0"/>
              </a:rPr>
              <a:t>КаСис</a:t>
            </a:r>
            <a:r>
              <a:rPr lang="en-US" sz="1400" dirty="0">
                <a:solidFill>
                  <a:srgbClr val="000000"/>
                </a:solidFill>
                <a:latin typeface="Calibri" pitchFamily="34" charset="0"/>
                <a:cs typeface="Arial" charset="0"/>
              </a:rPr>
              <a:t> </a:t>
            </a:r>
            <a:r>
              <a:rPr lang="mk-MK" sz="1400" dirty="0">
                <a:solidFill>
                  <a:srgbClr val="000000"/>
                </a:solidFill>
                <a:latin typeface="Calibri" pitchFamily="34" charset="0"/>
                <a:cs typeface="Arial" charset="0"/>
              </a:rPr>
              <a:t>е одговорен за безбедноста на системот и трансакциите</a:t>
            </a:r>
            <a:r>
              <a:rPr lang="en-US" sz="1400" dirty="0">
                <a:solidFill>
                  <a:srgbClr val="000000"/>
                </a:solidFill>
                <a:latin typeface="Calibri" pitchFamily="34" charset="0"/>
                <a:cs typeface="Arial" charset="0"/>
              </a:rPr>
              <a:t>;</a:t>
            </a:r>
            <a:endParaRPr lang="mk-MK" sz="1400" dirty="0">
              <a:solidFill>
                <a:srgbClr val="000000"/>
              </a:solidFill>
              <a:latin typeface="Calibri" pitchFamily="34" charset="0"/>
              <a:cs typeface="Arial" charset="0"/>
            </a:endParaRPr>
          </a:p>
          <a:p>
            <a:pPr marL="360363" indent="-360363" algn="just" eaLnBrk="0" hangingPunct="0">
              <a:spcAft>
                <a:spcPts val="600"/>
              </a:spcAft>
              <a:buClr>
                <a:srgbClr val="009999"/>
              </a:buClr>
              <a:buFontTx/>
              <a:buChar char="•"/>
              <a:defRPr/>
            </a:pPr>
            <a:r>
              <a:rPr lang="mk-MK" sz="1400" dirty="0">
                <a:solidFill>
                  <a:srgbClr val="000000"/>
                </a:solidFill>
                <a:latin typeface="Calibri" pitchFamily="34" charset="0"/>
                <a:cs typeface="Arial" charset="0"/>
              </a:rPr>
              <a:t>За овозможување на сервисите КаСис</a:t>
            </a:r>
            <a:r>
              <a:rPr lang="en-US" sz="1400" dirty="0">
                <a:solidFill>
                  <a:srgbClr val="000000"/>
                </a:solidFill>
                <a:latin typeface="Calibri" pitchFamily="34" charset="0"/>
                <a:cs typeface="Arial" charset="0"/>
              </a:rPr>
              <a:t> </a:t>
            </a:r>
            <a:r>
              <a:rPr lang="mk-MK" sz="1400" dirty="0">
                <a:solidFill>
                  <a:srgbClr val="000000"/>
                </a:solidFill>
                <a:latin typeface="Calibri" pitchFamily="34" charset="0"/>
                <a:cs typeface="Arial" charset="0"/>
              </a:rPr>
              <a:t>ги користи постоечките интерфејси со Банките и го користи постоечкиот механизам за порамнување.</a:t>
            </a:r>
          </a:p>
          <a:p>
            <a:pPr eaLnBrk="0" hangingPunct="0">
              <a:buClr>
                <a:srgbClr val="00CC66"/>
              </a:buClr>
              <a:defRPr/>
            </a:pPr>
            <a:endParaRPr lang="mk-MK" sz="1400" dirty="0">
              <a:solidFill>
                <a:srgbClr val="000000"/>
              </a:solidFill>
              <a:latin typeface="Calibri" pitchFamily="34" charset="0"/>
              <a:cs typeface="Arial" charset="0"/>
            </a:endParaRPr>
          </a:p>
        </p:txBody>
      </p:sp>
      <p:pic>
        <p:nvPicPr>
          <p:cNvPr id="24580" name="Picture 9" descr="Model_1_Cloud.jpg"/>
          <p:cNvPicPr>
            <a:picLocks noChangeAspect="1"/>
          </p:cNvPicPr>
          <p:nvPr/>
        </p:nvPicPr>
        <p:blipFill>
          <a:blip r:embed="rId2"/>
          <a:srcRect/>
          <a:stretch>
            <a:fillRect/>
          </a:stretch>
        </p:blipFill>
        <p:spPr bwMode="auto">
          <a:xfrm>
            <a:off x="357188" y="928688"/>
            <a:ext cx="8596312" cy="3714750"/>
          </a:xfrm>
          <a:prstGeom prst="rect">
            <a:avLst/>
          </a:prstGeom>
          <a:noFill/>
          <a:ln w="9525">
            <a:noFill/>
            <a:miter lim="800000"/>
            <a:headEnd/>
            <a:tailEnd/>
          </a:ln>
        </p:spPr>
      </p:pic>
      <p:pic>
        <p:nvPicPr>
          <p:cNvPr id="24581" name="Picture 4" descr="CaSys_logo_1"/>
          <p:cNvPicPr>
            <a:picLocks noChangeAspect="1" noChangeArrowheads="1"/>
          </p:cNvPicPr>
          <p:nvPr/>
        </p:nvPicPr>
        <p:blipFill>
          <a:blip r:embed="rId3"/>
          <a:srcRect/>
          <a:stretch>
            <a:fillRect/>
          </a:stretch>
        </p:blipFill>
        <p:spPr bwMode="auto">
          <a:xfrm>
            <a:off x="7380288" y="6237288"/>
            <a:ext cx="1439862"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714375" y="5000625"/>
            <a:ext cx="7858125" cy="954088"/>
          </a:xfrm>
          <a:prstGeom prst="rect">
            <a:avLst/>
          </a:prstGeom>
          <a:noFill/>
          <a:ln w="9525">
            <a:noFill/>
            <a:miter lim="800000"/>
            <a:headEnd/>
            <a:tailEnd/>
          </a:ln>
        </p:spPr>
        <p:txBody>
          <a:bodyPr>
            <a:spAutoFit/>
          </a:bodyPr>
          <a:lstStyle/>
          <a:p>
            <a:pPr marL="360363" indent="-360363" algn="just" eaLnBrk="0" hangingPunct="0">
              <a:buClr>
                <a:srgbClr val="009999"/>
              </a:buClr>
              <a:buFont typeface="Arial" pitchFamily="34" charset="0"/>
              <a:buChar char="•"/>
            </a:pPr>
            <a:r>
              <a:rPr lang="mk-MK" sz="1400">
                <a:solidFill>
                  <a:srgbClr val="000000"/>
                </a:solidFill>
                <a:latin typeface="Calibri" pitchFamily="34" charset="0"/>
              </a:rPr>
              <a:t>Банката е одговорна за склучување на комерцијални договори со трговците и давателите на услуги;</a:t>
            </a:r>
          </a:p>
          <a:p>
            <a:pPr marL="360363" indent="-360363" algn="just" eaLnBrk="0" hangingPunct="0">
              <a:buClr>
                <a:srgbClr val="009999"/>
              </a:buClr>
              <a:buFont typeface="Arial" pitchFamily="34" charset="0"/>
              <a:buChar char="•"/>
            </a:pPr>
            <a:endParaRPr lang="mk-MK" sz="1400">
              <a:solidFill>
                <a:srgbClr val="000000"/>
              </a:solidFill>
              <a:latin typeface="Calibri" pitchFamily="34" charset="0"/>
            </a:endParaRPr>
          </a:p>
          <a:p>
            <a:pPr marL="360363" indent="-360363" algn="just" eaLnBrk="0" hangingPunct="0">
              <a:buClr>
                <a:srgbClr val="009999"/>
              </a:buClr>
              <a:buFont typeface="Arial" pitchFamily="34" charset="0"/>
              <a:buChar char="•"/>
            </a:pPr>
            <a:r>
              <a:rPr lang="mk-MK" sz="1400">
                <a:solidFill>
                  <a:srgbClr val="000000"/>
                </a:solidFill>
                <a:latin typeface="Calibri" pitchFamily="34" charset="0"/>
              </a:rPr>
              <a:t>Банката е одговорна за регистрација на корисникот на сервисите.</a:t>
            </a:r>
            <a:endParaRPr lang="en-US" sz="1400">
              <a:latin typeface="Calibri" pitchFamily="34" charset="0"/>
            </a:endParaRPr>
          </a:p>
        </p:txBody>
      </p:sp>
      <p:sp>
        <p:nvSpPr>
          <p:cNvPr id="25603" name="Text Box 2"/>
          <p:cNvSpPr txBox="1">
            <a:spLocks noChangeArrowheads="1"/>
          </p:cNvSpPr>
          <p:nvPr/>
        </p:nvSpPr>
        <p:spPr bwMode="auto">
          <a:xfrm>
            <a:off x="357188" y="214313"/>
            <a:ext cx="8572500" cy="519112"/>
          </a:xfrm>
          <a:prstGeom prst="rect">
            <a:avLst/>
          </a:prstGeom>
          <a:noFill/>
          <a:ln w="9525">
            <a:noFill/>
            <a:miter lim="800000"/>
            <a:headEnd/>
            <a:tailEnd/>
          </a:ln>
        </p:spPr>
        <p:txBody>
          <a:bodyPr>
            <a:spAutoFit/>
          </a:bodyPr>
          <a:lstStyle/>
          <a:p>
            <a:pPr algn="ctr" eaLnBrk="0" hangingPunct="0">
              <a:spcBef>
                <a:spcPct val="50000"/>
              </a:spcBef>
            </a:pPr>
            <a:r>
              <a:rPr lang="mk-MK" sz="2800" b="1" i="1">
                <a:solidFill>
                  <a:srgbClr val="009999"/>
                </a:solidFill>
                <a:latin typeface="Calibri" pitchFamily="34" charset="0"/>
              </a:rPr>
              <a:t>Модел за регистрација на корисниците</a:t>
            </a:r>
            <a:endParaRPr lang="en-US" sz="2800" b="1" i="1">
              <a:solidFill>
                <a:srgbClr val="009999"/>
              </a:solidFill>
              <a:latin typeface="Calibri" pitchFamily="34" charset="0"/>
            </a:endParaRPr>
          </a:p>
        </p:txBody>
      </p:sp>
      <p:pic>
        <p:nvPicPr>
          <p:cNvPr id="25604" name="Picture 4" descr="Model_2.jpg"/>
          <p:cNvPicPr>
            <a:picLocks noChangeAspect="1"/>
          </p:cNvPicPr>
          <p:nvPr/>
        </p:nvPicPr>
        <p:blipFill>
          <a:blip r:embed="rId2"/>
          <a:srcRect/>
          <a:stretch>
            <a:fillRect/>
          </a:stretch>
        </p:blipFill>
        <p:spPr bwMode="auto">
          <a:xfrm>
            <a:off x="354013" y="1285875"/>
            <a:ext cx="8575675" cy="3143250"/>
          </a:xfrm>
          <a:prstGeom prst="rect">
            <a:avLst/>
          </a:prstGeom>
          <a:noFill/>
          <a:ln w="9525">
            <a:noFill/>
            <a:miter lim="800000"/>
            <a:headEnd/>
            <a:tailEnd/>
          </a:ln>
        </p:spPr>
      </p:pic>
      <p:pic>
        <p:nvPicPr>
          <p:cNvPr id="25605" name="Picture 4" descr="CaSys_logo_1"/>
          <p:cNvPicPr>
            <a:picLocks noChangeAspect="1" noChangeArrowheads="1"/>
          </p:cNvPicPr>
          <p:nvPr/>
        </p:nvPicPr>
        <p:blipFill>
          <a:blip r:embed="rId3"/>
          <a:srcRect/>
          <a:stretch>
            <a:fillRect/>
          </a:stretch>
        </p:blipFill>
        <p:spPr bwMode="auto">
          <a:xfrm>
            <a:off x="7380288" y="6237288"/>
            <a:ext cx="1439862"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00063" y="0"/>
            <a:ext cx="8229600" cy="654050"/>
          </a:xfrm>
        </p:spPr>
        <p:txBody>
          <a:bodyPr/>
          <a:lstStyle/>
          <a:p>
            <a:pPr eaLnBrk="1" hangingPunct="1"/>
            <a:r>
              <a:rPr lang="mk-MK" sz="2800" b="1" i="1" smtClean="0">
                <a:solidFill>
                  <a:srgbClr val="009999"/>
                </a:solidFill>
              </a:rPr>
              <a:t>Безконтактни плаќања</a:t>
            </a:r>
            <a:endParaRPr lang="en-US" sz="2800" b="1" i="1" smtClean="0">
              <a:solidFill>
                <a:srgbClr val="009999"/>
              </a:solidFill>
            </a:endParaRPr>
          </a:p>
        </p:txBody>
      </p:sp>
      <p:sp>
        <p:nvSpPr>
          <p:cNvPr id="26627" name="Content Placeholder 2"/>
          <p:cNvSpPr>
            <a:spLocks noGrp="1"/>
          </p:cNvSpPr>
          <p:nvPr>
            <p:ph idx="1"/>
          </p:nvPr>
        </p:nvSpPr>
        <p:spPr>
          <a:xfrm>
            <a:off x="3571875" y="1071563"/>
            <a:ext cx="5572125" cy="4572000"/>
          </a:xfrm>
        </p:spPr>
        <p:txBody>
          <a:bodyPr/>
          <a:lstStyle/>
          <a:p>
            <a:pPr eaLnBrk="1" hangingPunct="1">
              <a:buClr>
                <a:srgbClr val="009999"/>
              </a:buClr>
            </a:pPr>
            <a:r>
              <a:rPr lang="ru-RU" sz="1500" smtClean="0"/>
              <a:t>Безконтактните плаќања се едни од најновите иновации презентирани од страна на </a:t>
            </a:r>
            <a:r>
              <a:rPr lang="en-US" sz="1500" smtClean="0"/>
              <a:t>VISA/MasterCard </a:t>
            </a:r>
            <a:r>
              <a:rPr lang="mk-MK" sz="1500" smtClean="0"/>
              <a:t>со цел да обезбедат поширока палета на можности за плаќања со картички.</a:t>
            </a:r>
          </a:p>
          <a:p>
            <a:pPr eaLnBrk="1" hangingPunct="1">
              <a:buClr>
                <a:srgbClr val="009999"/>
              </a:buClr>
            </a:pPr>
            <a:r>
              <a:rPr lang="ru-RU" sz="1500" smtClean="0"/>
              <a:t>Со безконтактната картичка, клиентите можат да направат плаќање на продуктите со едноставно држење на нивната безконтактна картичка пред читач, наместо провлекување или вметнување на картичката, правејќи ја трансакцијата на побрз и позгоден начин и за корисникот и за трговецот. </a:t>
            </a:r>
          </a:p>
          <a:p>
            <a:pPr eaLnBrk="1" hangingPunct="1">
              <a:buClr>
                <a:srgbClr val="009999"/>
              </a:buClr>
            </a:pPr>
            <a:r>
              <a:rPr lang="ru-RU" sz="1500" smtClean="0"/>
              <a:t>Освен картичките за безконтактни плаќања може да се користат и мобилните телефони или привезоците за клучеви.</a:t>
            </a:r>
          </a:p>
          <a:p>
            <a:pPr eaLnBrk="1" hangingPunct="1">
              <a:buClr>
                <a:srgbClr val="009999"/>
              </a:buClr>
            </a:pPr>
            <a:r>
              <a:rPr lang="ru-RU" sz="1500" smtClean="0"/>
              <a:t>Безконтактното решение  е и флексибилно и интероперабилно на глобално ниво.Тоа им овозможува на пазарите широк спектар  на опции за имплементација на безконтактни плаќања.</a:t>
            </a:r>
          </a:p>
          <a:p>
            <a:pPr eaLnBrk="1" hangingPunct="1">
              <a:buClr>
                <a:srgbClr val="009999"/>
              </a:buClr>
            </a:pPr>
            <a:r>
              <a:rPr lang="ru-RU" sz="1500" smtClean="0"/>
              <a:t>Безконтактната технологија е достапна на сите картични производи: кредитни, дебитни и припејд</a:t>
            </a:r>
            <a:r>
              <a:rPr lang="en-US" sz="1500" smtClean="0"/>
              <a:t> </a:t>
            </a:r>
            <a:r>
              <a:rPr lang="ru-RU" sz="1500" smtClean="0"/>
              <a:t>- претставува  идеално решение за лансирање на нови производи или за надградба на сегашните.</a:t>
            </a:r>
            <a:endParaRPr lang="en-US" sz="1500" smtClean="0"/>
          </a:p>
        </p:txBody>
      </p:sp>
      <p:pic>
        <p:nvPicPr>
          <p:cNvPr id="26628" name="Picture 5" descr="CaSys_logo_1"/>
          <p:cNvPicPr>
            <a:picLocks noChangeAspect="1" noChangeArrowheads="1"/>
          </p:cNvPicPr>
          <p:nvPr/>
        </p:nvPicPr>
        <p:blipFill>
          <a:blip r:embed="rId2"/>
          <a:srcRect/>
          <a:stretch>
            <a:fillRect/>
          </a:stretch>
        </p:blipFill>
        <p:spPr bwMode="auto">
          <a:xfrm>
            <a:off x="7380288" y="6237288"/>
            <a:ext cx="1439862" cy="463550"/>
          </a:xfrm>
          <a:prstGeom prst="rect">
            <a:avLst/>
          </a:prstGeom>
          <a:noFill/>
          <a:ln w="9525">
            <a:noFill/>
            <a:miter lim="800000"/>
            <a:headEnd/>
            <a:tailEnd/>
          </a:ln>
        </p:spPr>
      </p:pic>
      <p:pic>
        <p:nvPicPr>
          <p:cNvPr id="26629" name="Picture 2"/>
          <p:cNvPicPr>
            <a:picLocks noChangeAspect="1" noChangeArrowheads="1"/>
          </p:cNvPicPr>
          <p:nvPr/>
        </p:nvPicPr>
        <p:blipFill>
          <a:blip r:embed="rId3"/>
          <a:srcRect/>
          <a:stretch>
            <a:fillRect/>
          </a:stretch>
        </p:blipFill>
        <p:spPr bwMode="auto">
          <a:xfrm>
            <a:off x="500063" y="1000125"/>
            <a:ext cx="2476500" cy="2055813"/>
          </a:xfrm>
          <a:prstGeom prst="rect">
            <a:avLst/>
          </a:prstGeom>
          <a:noFill/>
          <a:ln w="9525">
            <a:noFill/>
            <a:miter lim="800000"/>
            <a:headEnd/>
            <a:tailEnd/>
          </a:ln>
        </p:spPr>
      </p:pic>
      <p:pic>
        <p:nvPicPr>
          <p:cNvPr id="26630" name="Picture 3"/>
          <p:cNvPicPr>
            <a:picLocks noChangeAspect="1" noChangeArrowheads="1"/>
          </p:cNvPicPr>
          <p:nvPr/>
        </p:nvPicPr>
        <p:blipFill>
          <a:blip r:embed="rId4"/>
          <a:srcRect/>
          <a:stretch>
            <a:fillRect/>
          </a:stretch>
        </p:blipFill>
        <p:spPr bwMode="auto">
          <a:xfrm>
            <a:off x="500063" y="3071813"/>
            <a:ext cx="2236787" cy="1500187"/>
          </a:xfrm>
          <a:prstGeom prst="rect">
            <a:avLst/>
          </a:prstGeom>
          <a:noFill/>
          <a:ln w="9525">
            <a:noFill/>
            <a:miter lim="800000"/>
            <a:headEnd/>
            <a:tailEnd/>
          </a:ln>
        </p:spPr>
      </p:pic>
      <p:pic>
        <p:nvPicPr>
          <p:cNvPr id="26631" name="Picture 4"/>
          <p:cNvPicPr>
            <a:picLocks noChangeAspect="1" noChangeArrowheads="1"/>
          </p:cNvPicPr>
          <p:nvPr/>
        </p:nvPicPr>
        <p:blipFill>
          <a:blip r:embed="rId5"/>
          <a:srcRect/>
          <a:stretch>
            <a:fillRect/>
          </a:stretch>
        </p:blipFill>
        <p:spPr bwMode="auto">
          <a:xfrm>
            <a:off x="500063" y="4643438"/>
            <a:ext cx="233362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ASYS-FS\Biznis\Prezentacii\contactless.png"/>
          <p:cNvPicPr>
            <a:picLocks noGrp="1" noChangeAspect="1" noChangeArrowheads="1"/>
          </p:cNvPicPr>
          <p:nvPr>
            <p:ph idx="1"/>
          </p:nvPr>
        </p:nvPicPr>
        <p:blipFill>
          <a:blip r:embed="rId2"/>
          <a:srcRect/>
          <a:stretch>
            <a:fillRect/>
          </a:stretch>
        </p:blipFill>
        <p:spPr>
          <a:xfrm>
            <a:off x="1000125" y="1285875"/>
            <a:ext cx="7286625" cy="3705225"/>
          </a:xfrm>
          <a:noFill/>
        </p:spPr>
      </p:pic>
      <p:sp>
        <p:nvSpPr>
          <p:cNvPr id="5" name="Rectangle 4"/>
          <p:cNvSpPr/>
          <p:nvPr/>
        </p:nvSpPr>
        <p:spPr>
          <a:xfrm>
            <a:off x="285750" y="3286125"/>
            <a:ext cx="5357813" cy="2400300"/>
          </a:xfrm>
          <a:prstGeom prst="rect">
            <a:avLst/>
          </a:prstGeom>
        </p:spPr>
        <p:txBody>
          <a:bodyPr>
            <a:spAutoFit/>
          </a:bodyPr>
          <a:lstStyle/>
          <a:p>
            <a:pPr marL="360363" indent="-360363">
              <a:buClr>
                <a:srgbClr val="009999"/>
              </a:buClr>
              <a:buFont typeface="Arial" pitchFamily="34" charset="0"/>
              <a:buChar char="•"/>
              <a:defRPr/>
            </a:pPr>
            <a:r>
              <a:rPr lang="mk-MK" sz="1500" dirty="0">
                <a:latin typeface="+mn-lt"/>
                <a:cs typeface="Arial" charset="0"/>
              </a:rPr>
              <a:t>За време на безконтактната трансакција, корисникот  кратко ја држи картичката блиску до читачот, наместо да ја провлекува или вметнува како што се прави денес. </a:t>
            </a:r>
          </a:p>
          <a:p>
            <a:pPr marL="360363" indent="-360363">
              <a:buClr>
                <a:srgbClr val="009999"/>
              </a:buClr>
              <a:buFont typeface="Arial" pitchFamily="34" charset="0"/>
              <a:buChar char="•"/>
              <a:defRPr/>
            </a:pPr>
            <a:r>
              <a:rPr lang="mk-MK" sz="1500" dirty="0">
                <a:latin typeface="+mn-lt"/>
                <a:cs typeface="Arial" charset="0"/>
              </a:rPr>
              <a:t>Во безконтактната картичка се вметнати антена и чип. Со помош на антената картичката комуницира со безконтактниот читач кај трговецот со цел да се овозможи трансакцијата.</a:t>
            </a:r>
            <a:r>
              <a:rPr lang="en-US" sz="1500" dirty="0">
                <a:latin typeface="+mn-lt"/>
                <a:cs typeface="Arial" charset="0"/>
              </a:rPr>
              <a:t> </a:t>
            </a:r>
            <a:endParaRPr lang="mk-MK" sz="1500" dirty="0">
              <a:latin typeface="+mn-lt"/>
              <a:cs typeface="Arial" charset="0"/>
            </a:endParaRPr>
          </a:p>
          <a:p>
            <a:pPr marL="360363" indent="-360363">
              <a:buClr>
                <a:srgbClr val="009999"/>
              </a:buClr>
              <a:buFont typeface="Arial" pitchFamily="34" charset="0"/>
              <a:buChar char="•"/>
              <a:defRPr/>
            </a:pPr>
            <a:r>
              <a:rPr lang="mk-MK" sz="1500" dirty="0">
                <a:latin typeface="+mn-lt"/>
                <a:cs typeface="Arial" charset="0"/>
              </a:rPr>
              <a:t>Картичката и читачот разменуваат информации за помалку од половина секунда и трансакцијата се процесира брзо.</a:t>
            </a:r>
            <a:endParaRPr lang="en-US" sz="1500" dirty="0">
              <a:latin typeface="+mn-lt"/>
              <a:cs typeface="Arial" charset="0"/>
            </a:endParaRPr>
          </a:p>
        </p:txBody>
      </p:sp>
      <p:sp>
        <p:nvSpPr>
          <p:cNvPr id="7" name="Title 1"/>
          <p:cNvSpPr txBox="1">
            <a:spLocks/>
          </p:cNvSpPr>
          <p:nvPr/>
        </p:nvSpPr>
        <p:spPr bwMode="auto">
          <a:xfrm>
            <a:off x="457200" y="274638"/>
            <a:ext cx="8229600" cy="368300"/>
          </a:xfrm>
          <a:prstGeom prst="rect">
            <a:avLst/>
          </a:prstGeom>
          <a:noFill/>
          <a:ln w="9525">
            <a:noFill/>
            <a:miter lim="800000"/>
            <a:headEnd/>
            <a:tailEnd/>
          </a:ln>
        </p:spPr>
        <p:txBody>
          <a:bodyPr anchor="ctr"/>
          <a:lstStyle/>
          <a:p>
            <a:pPr algn="ctr">
              <a:defRPr/>
            </a:pPr>
            <a:r>
              <a:rPr lang="mk-MK" sz="2800" b="1" i="1" dirty="0">
                <a:solidFill>
                  <a:srgbClr val="009999"/>
                </a:solidFill>
                <a:latin typeface="+mj-lt"/>
                <a:ea typeface="+mj-ea"/>
                <a:cs typeface="+mj-cs"/>
              </a:rPr>
              <a:t>Тек на безконтактната трансакција</a:t>
            </a:r>
            <a:endParaRPr lang="en-US" sz="2800" dirty="0">
              <a:latin typeface="+mj-lt"/>
              <a:ea typeface="+mj-ea"/>
              <a:cs typeface="+mj-cs"/>
            </a:endParaRPr>
          </a:p>
        </p:txBody>
      </p:sp>
      <p:pic>
        <p:nvPicPr>
          <p:cNvPr id="27653" name="Picture 7" descr="CaSys_logo_1"/>
          <p:cNvPicPr>
            <a:picLocks noChangeAspect="1" noChangeArrowheads="1"/>
          </p:cNvPicPr>
          <p:nvPr/>
        </p:nvPicPr>
        <p:blipFill>
          <a:blip r:embed="rId3"/>
          <a:srcRect/>
          <a:stretch>
            <a:fillRect/>
          </a:stretch>
        </p:blipFill>
        <p:spPr bwMode="auto">
          <a:xfrm>
            <a:off x="7380288" y="6237288"/>
            <a:ext cx="1439862"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368300"/>
          </a:xfrm>
        </p:spPr>
        <p:txBody>
          <a:bodyPr/>
          <a:lstStyle/>
          <a:p>
            <a:pPr eaLnBrk="1" hangingPunct="1"/>
            <a:r>
              <a:rPr lang="mk-MK" sz="2800" b="1" i="1" smtClean="0">
                <a:solidFill>
                  <a:srgbClr val="009999"/>
                </a:solidFill>
              </a:rPr>
              <a:t>Тек на трансакција</a:t>
            </a:r>
            <a:endParaRPr lang="en-US" sz="2800" smtClean="0"/>
          </a:p>
        </p:txBody>
      </p:sp>
      <p:sp>
        <p:nvSpPr>
          <p:cNvPr id="5" name="Rectangle 4"/>
          <p:cNvSpPr/>
          <p:nvPr/>
        </p:nvSpPr>
        <p:spPr>
          <a:xfrm>
            <a:off x="571500" y="1000125"/>
            <a:ext cx="7929563" cy="5462588"/>
          </a:xfrm>
          <a:prstGeom prst="rect">
            <a:avLst/>
          </a:prstGeom>
        </p:spPr>
        <p:txBody>
          <a:bodyPr>
            <a:spAutoFit/>
          </a:bodyPr>
          <a:lstStyle/>
          <a:p>
            <a:pPr marL="360363" indent="-360363">
              <a:spcAft>
                <a:spcPts val="600"/>
              </a:spcAft>
              <a:buClr>
                <a:srgbClr val="009999"/>
              </a:buClr>
              <a:buFont typeface="Arial" pitchFamily="34" charset="0"/>
              <a:buChar char="•"/>
              <a:defRPr/>
            </a:pPr>
            <a:r>
              <a:rPr lang="mk-MK" sz="1600" dirty="0">
                <a:latin typeface="+mj-lt"/>
                <a:cs typeface="Arial" charset="0"/>
              </a:rPr>
              <a:t>Терминалот врши пред процесирање (ова вклучува проверка на износот на трансакцијата во однос на  дефинираните лимити за да провери дали безконтактната трансакција може да се изврши, дали е потребна  верификација на имателот на картичката, или дали мора трансакцијата да биде пратена </a:t>
            </a:r>
            <a:r>
              <a:rPr lang="en-US" sz="1600" dirty="0">
                <a:latin typeface="+mj-lt"/>
                <a:cs typeface="Arial" charset="0"/>
              </a:rPr>
              <a:t>on-line </a:t>
            </a:r>
            <a:r>
              <a:rPr lang="mk-MK" sz="1600" dirty="0">
                <a:latin typeface="+mj-lt"/>
                <a:cs typeface="Arial" charset="0"/>
              </a:rPr>
              <a:t>или треба да биде прекината)</a:t>
            </a:r>
            <a:r>
              <a:rPr lang="en-US" sz="1600" dirty="0">
                <a:latin typeface="+mj-lt"/>
                <a:cs typeface="Arial" charset="0"/>
              </a:rPr>
              <a:t> </a:t>
            </a:r>
            <a:endParaRPr lang="mk-MK" sz="1600" dirty="0">
              <a:latin typeface="+mj-lt"/>
              <a:cs typeface="Arial" charset="0"/>
            </a:endParaRPr>
          </a:p>
          <a:p>
            <a:pPr marL="360363" indent="-360363">
              <a:spcAft>
                <a:spcPts val="600"/>
              </a:spcAft>
              <a:buClr>
                <a:srgbClr val="009999"/>
              </a:buClr>
              <a:buFont typeface="Arial" pitchFamily="34" charset="0"/>
              <a:buChar char="•"/>
              <a:defRPr/>
            </a:pPr>
            <a:r>
              <a:rPr lang="mk-MK" sz="1600" dirty="0">
                <a:latin typeface="+mj-lt"/>
                <a:cs typeface="Arial" charset="0"/>
              </a:rPr>
              <a:t>Картичката и уредот комуницираат преку безконтактен интерфејс</a:t>
            </a:r>
          </a:p>
          <a:p>
            <a:pPr marL="360363" indent="-360363">
              <a:spcAft>
                <a:spcPts val="600"/>
              </a:spcAft>
              <a:buClr>
                <a:srgbClr val="009999"/>
              </a:buClr>
              <a:buFont typeface="Arial" pitchFamily="34" charset="0"/>
              <a:buChar char="•"/>
              <a:defRPr/>
            </a:pPr>
            <a:r>
              <a:rPr lang="mk-MK" sz="1600" dirty="0">
                <a:latin typeface="+mj-lt"/>
                <a:cs typeface="Arial" charset="0"/>
              </a:rPr>
              <a:t>Картичката ги бара податоците за терминалот и за трансакцијата</a:t>
            </a:r>
            <a:endParaRPr lang="en-US" sz="1600" dirty="0">
              <a:latin typeface="+mj-lt"/>
              <a:cs typeface="Arial" charset="0"/>
            </a:endParaRPr>
          </a:p>
          <a:p>
            <a:pPr marL="360363" indent="-360363">
              <a:spcAft>
                <a:spcPts val="600"/>
              </a:spcAft>
              <a:buClr>
                <a:srgbClr val="009999"/>
              </a:buClr>
              <a:buFont typeface="Arial" pitchFamily="34" charset="0"/>
              <a:buChar char="•"/>
              <a:defRPr/>
            </a:pPr>
            <a:r>
              <a:rPr lang="mk-MK" sz="1600" dirty="0">
                <a:latin typeface="+mj-lt"/>
                <a:cs typeface="Arial" charset="0"/>
              </a:rPr>
              <a:t>Картичката врши и менаџирање на ризици</a:t>
            </a:r>
            <a:r>
              <a:rPr lang="en-US" sz="1600" dirty="0">
                <a:latin typeface="+mj-lt"/>
                <a:cs typeface="Arial" charset="0"/>
              </a:rPr>
              <a:t> </a:t>
            </a:r>
            <a:r>
              <a:rPr lang="mk-MK" sz="1600" dirty="0">
                <a:latin typeface="+mj-lt"/>
                <a:cs typeface="Arial" charset="0"/>
              </a:rPr>
              <a:t>(што може да вклучува и проверка на лимити на износот, </a:t>
            </a:r>
            <a:r>
              <a:rPr lang="en-US" sz="1600" dirty="0">
                <a:latin typeface="+mj-lt"/>
                <a:cs typeface="Arial" charset="0"/>
              </a:rPr>
              <a:t>DDA</a:t>
            </a:r>
            <a:r>
              <a:rPr lang="mk-MK" sz="1600" dirty="0">
                <a:latin typeface="+mj-lt"/>
                <a:cs typeface="Arial" charset="0"/>
              </a:rPr>
              <a:t>, проверка дали се работи за нова картичка итн.) </a:t>
            </a:r>
          </a:p>
          <a:p>
            <a:pPr marL="360363" indent="-360363">
              <a:spcAft>
                <a:spcPts val="600"/>
              </a:spcAft>
              <a:buClr>
                <a:srgbClr val="009999"/>
              </a:buClr>
              <a:buFont typeface="Arial" pitchFamily="34" charset="0"/>
              <a:buChar char="•"/>
              <a:defRPr/>
            </a:pPr>
            <a:r>
              <a:rPr lang="mk-MK" sz="1600" dirty="0">
                <a:latin typeface="+mj-lt"/>
                <a:cs typeface="Arial" charset="0"/>
              </a:rPr>
              <a:t>Картичката праќа податоци до уредот потребни за време на трансакцијата</a:t>
            </a:r>
            <a:endParaRPr lang="en-US" sz="1600" dirty="0">
              <a:latin typeface="+mj-lt"/>
              <a:cs typeface="Arial" charset="0"/>
            </a:endParaRPr>
          </a:p>
          <a:p>
            <a:pPr marL="360363" indent="-360363">
              <a:spcAft>
                <a:spcPts val="600"/>
              </a:spcAft>
              <a:buClr>
                <a:srgbClr val="009999"/>
              </a:buClr>
              <a:buFont typeface="Arial" pitchFamily="34" charset="0"/>
              <a:buChar char="•"/>
              <a:defRPr/>
            </a:pPr>
            <a:r>
              <a:rPr lang="mk-MK" sz="1600" dirty="0">
                <a:latin typeface="+mj-lt"/>
                <a:cs typeface="Arial" charset="0"/>
              </a:rPr>
              <a:t>Трансакцијата е одобрена </a:t>
            </a:r>
            <a:r>
              <a:rPr lang="en-US" sz="1600" dirty="0">
                <a:latin typeface="+mj-lt"/>
                <a:cs typeface="Arial" charset="0"/>
              </a:rPr>
              <a:t>offline,</a:t>
            </a:r>
            <a:r>
              <a:rPr lang="mk-MK" sz="1600" dirty="0">
                <a:latin typeface="+mj-lt"/>
                <a:cs typeface="Arial" charset="0"/>
              </a:rPr>
              <a:t> пратена </a:t>
            </a:r>
            <a:r>
              <a:rPr lang="en-US" sz="1600" dirty="0">
                <a:latin typeface="+mj-lt"/>
                <a:cs typeface="Arial" charset="0"/>
              </a:rPr>
              <a:t>online, </a:t>
            </a:r>
            <a:r>
              <a:rPr lang="mk-MK" sz="1600" dirty="0">
                <a:latin typeface="+mj-lt"/>
                <a:cs typeface="Arial" charset="0"/>
              </a:rPr>
              <a:t>одбиена </a:t>
            </a:r>
            <a:r>
              <a:rPr lang="en-US" sz="1600" dirty="0">
                <a:latin typeface="+mj-lt"/>
                <a:cs typeface="Arial" charset="0"/>
              </a:rPr>
              <a:t>offline, </a:t>
            </a:r>
            <a:r>
              <a:rPr lang="mk-MK" sz="1600" dirty="0">
                <a:latin typeface="+mj-lt"/>
                <a:cs typeface="Arial" charset="0"/>
              </a:rPr>
              <a:t>или прекината.</a:t>
            </a:r>
            <a:endParaRPr lang="en-US" sz="1600" dirty="0">
              <a:latin typeface="+mj-lt"/>
              <a:cs typeface="Arial" charset="0"/>
            </a:endParaRPr>
          </a:p>
          <a:p>
            <a:pPr marL="360363" indent="-360363">
              <a:spcAft>
                <a:spcPts val="600"/>
              </a:spcAft>
              <a:buClr>
                <a:srgbClr val="009999"/>
              </a:buClr>
              <a:buFont typeface="Arial" pitchFamily="34" charset="0"/>
              <a:buChar char="•"/>
              <a:defRPr/>
            </a:pPr>
            <a:r>
              <a:rPr lang="mk-MK" sz="1600" dirty="0">
                <a:latin typeface="+mj-lt"/>
                <a:cs typeface="Arial" charset="0"/>
              </a:rPr>
              <a:t>Ако трансакцијата е одобрена </a:t>
            </a:r>
            <a:r>
              <a:rPr lang="en-US" sz="1600" dirty="0">
                <a:latin typeface="+mj-lt"/>
                <a:cs typeface="Arial" charset="0"/>
              </a:rPr>
              <a:t>offline, </a:t>
            </a:r>
            <a:r>
              <a:rPr lang="mk-MK" sz="1600" dirty="0">
                <a:latin typeface="+mj-lt"/>
                <a:cs typeface="Arial" charset="0"/>
              </a:rPr>
              <a:t>нема </a:t>
            </a:r>
            <a:r>
              <a:rPr lang="en-US" sz="1600" dirty="0">
                <a:latin typeface="+mj-lt"/>
                <a:cs typeface="Arial" charset="0"/>
              </a:rPr>
              <a:t>online</a:t>
            </a:r>
            <a:r>
              <a:rPr lang="mk-MK" sz="1600" dirty="0">
                <a:latin typeface="+mj-lt"/>
                <a:cs typeface="Arial" charset="0"/>
              </a:rPr>
              <a:t> авторизациска порака до Банката издавач на картичката.</a:t>
            </a:r>
          </a:p>
          <a:p>
            <a:pPr marL="360363" indent="-360363">
              <a:spcAft>
                <a:spcPts val="600"/>
              </a:spcAft>
              <a:buClr>
                <a:srgbClr val="009999"/>
              </a:buClr>
              <a:buFont typeface="Arial" pitchFamily="34" charset="0"/>
              <a:buChar char="•"/>
              <a:defRPr/>
            </a:pPr>
            <a:r>
              <a:rPr lang="en-US" sz="1600" dirty="0">
                <a:latin typeface="+mj-lt"/>
                <a:cs typeface="Arial" charset="0"/>
              </a:rPr>
              <a:t> </a:t>
            </a:r>
            <a:r>
              <a:rPr lang="mk-MK" sz="1600" dirty="0">
                <a:latin typeface="+mj-lt"/>
                <a:cs typeface="Arial" charset="0"/>
              </a:rPr>
              <a:t>Ако трансакцијата е пратена </a:t>
            </a:r>
            <a:r>
              <a:rPr lang="en-US" sz="1600" dirty="0">
                <a:latin typeface="+mj-lt"/>
                <a:cs typeface="Arial" charset="0"/>
              </a:rPr>
              <a:t>online</a:t>
            </a:r>
            <a:r>
              <a:rPr lang="mk-MK" sz="1600" dirty="0">
                <a:latin typeface="+mj-lt"/>
                <a:cs typeface="Arial" charset="0"/>
              </a:rPr>
              <a:t>,  дополнително се врши </a:t>
            </a:r>
            <a:r>
              <a:rPr lang="en-US" sz="1600" dirty="0">
                <a:latin typeface="+mj-lt"/>
                <a:cs typeface="Arial" charset="0"/>
              </a:rPr>
              <a:t>online</a:t>
            </a:r>
            <a:r>
              <a:rPr lang="mk-MK" sz="1600" dirty="0">
                <a:latin typeface="+mj-lt"/>
                <a:cs typeface="Arial" charset="0"/>
              </a:rPr>
              <a:t> верификација на картичката.</a:t>
            </a:r>
            <a:endParaRPr lang="en-US" sz="1600" dirty="0">
              <a:latin typeface="+mj-lt"/>
              <a:cs typeface="Arial" charset="0"/>
            </a:endParaRPr>
          </a:p>
          <a:p>
            <a:pPr marL="360363" indent="-360363">
              <a:spcAft>
                <a:spcPts val="600"/>
              </a:spcAft>
              <a:buClr>
                <a:srgbClr val="009999"/>
              </a:buClr>
              <a:buFont typeface="Arial" pitchFamily="34" charset="0"/>
              <a:buChar char="•"/>
              <a:defRPr/>
            </a:pPr>
            <a:r>
              <a:rPr lang="mk-MK" sz="1600" dirty="0">
                <a:latin typeface="+mj-lt"/>
                <a:cs typeface="Arial" charset="0"/>
              </a:rPr>
              <a:t>Сите одобрени трансакции се порамнети.</a:t>
            </a:r>
          </a:p>
          <a:p>
            <a:pPr>
              <a:spcAft>
                <a:spcPts val="600"/>
              </a:spcAft>
              <a:buClr>
                <a:srgbClr val="009999"/>
              </a:buClr>
              <a:defRPr/>
            </a:pPr>
            <a:r>
              <a:rPr lang="mk-MK" sz="1600" dirty="0">
                <a:latin typeface="+mj-lt"/>
                <a:cs typeface="Arial" charset="0"/>
              </a:rPr>
              <a:t>Забелешка:  Ако трансакцијата е прекината (пример: ако износот на трансакцијата е над лимитот за безконтактно плаќање), трансакцијата може да се процесира преку контактен интерфејс. </a:t>
            </a:r>
            <a:endParaRPr lang="en-US" sz="1600" dirty="0">
              <a:latin typeface="+mj-lt"/>
              <a:cs typeface="Arial" charset="0"/>
            </a:endParaRPr>
          </a:p>
        </p:txBody>
      </p:sp>
      <p:pic>
        <p:nvPicPr>
          <p:cNvPr id="28676" name="Picture 5" descr="CaSys_logo_1"/>
          <p:cNvPicPr>
            <a:picLocks noChangeAspect="1" noChangeArrowheads="1"/>
          </p:cNvPicPr>
          <p:nvPr/>
        </p:nvPicPr>
        <p:blipFill>
          <a:blip r:embed="rId2"/>
          <a:srcRect/>
          <a:stretch>
            <a:fillRect/>
          </a:stretch>
        </p:blipFill>
        <p:spPr bwMode="auto">
          <a:xfrm>
            <a:off x="7380288" y="6237288"/>
            <a:ext cx="1439862"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8625" y="0"/>
            <a:ext cx="8229600" cy="500063"/>
          </a:xfrm>
        </p:spPr>
        <p:txBody>
          <a:bodyPr/>
          <a:lstStyle/>
          <a:p>
            <a:pPr eaLnBrk="1" hangingPunct="1"/>
            <a:r>
              <a:rPr lang="mk-MK" sz="2800" b="1" i="1" smtClean="0">
                <a:solidFill>
                  <a:srgbClr val="009999"/>
                </a:solidFill>
              </a:rPr>
              <a:t>Картично работење во Македонија 2</a:t>
            </a:r>
            <a:endParaRPr lang="en-US" sz="2800" smtClean="0"/>
          </a:p>
        </p:txBody>
      </p:sp>
      <p:pic>
        <p:nvPicPr>
          <p:cNvPr id="5123" name="Picture 4" descr="CaSys_logo_1"/>
          <p:cNvPicPr>
            <a:picLocks noChangeAspect="1" noChangeArrowheads="1"/>
          </p:cNvPicPr>
          <p:nvPr/>
        </p:nvPicPr>
        <p:blipFill>
          <a:blip r:embed="rId2"/>
          <a:srcRect/>
          <a:stretch>
            <a:fillRect/>
          </a:stretch>
        </p:blipFill>
        <p:spPr bwMode="auto">
          <a:xfrm>
            <a:off x="7524750" y="6237288"/>
            <a:ext cx="1439863" cy="463550"/>
          </a:xfrm>
          <a:prstGeom prst="rect">
            <a:avLst/>
          </a:prstGeom>
          <a:noFill/>
          <a:ln w="9525">
            <a:noFill/>
            <a:miter lim="800000"/>
            <a:headEnd/>
            <a:tailEnd/>
          </a:ln>
        </p:spPr>
      </p:pic>
      <p:pic>
        <p:nvPicPr>
          <p:cNvPr id="5124" name="Picture 5" descr="\\CASYS-FS\Biznis\Prezentacii\Banki_1.jpg"/>
          <p:cNvPicPr>
            <a:picLocks noChangeAspect="1" noChangeArrowheads="1"/>
          </p:cNvPicPr>
          <p:nvPr/>
        </p:nvPicPr>
        <p:blipFill>
          <a:blip r:embed="rId3"/>
          <a:srcRect/>
          <a:stretch>
            <a:fillRect/>
          </a:stretch>
        </p:blipFill>
        <p:spPr bwMode="auto">
          <a:xfrm>
            <a:off x="642938" y="500063"/>
            <a:ext cx="7913687"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00063" y="0"/>
            <a:ext cx="8229600" cy="1143000"/>
          </a:xfrm>
        </p:spPr>
        <p:txBody>
          <a:bodyPr/>
          <a:lstStyle/>
          <a:p>
            <a:pPr>
              <a:defRPr/>
            </a:pPr>
            <a:r>
              <a:rPr lang="mk-MK" sz="2800" b="1" i="1" dirty="0" smtClean="0">
                <a:solidFill>
                  <a:srgbClr val="009999"/>
                </a:solidFill>
                <a:latin typeface="+mn-lt"/>
              </a:rPr>
              <a:t>Како функционира безконтактното плаќање?</a:t>
            </a:r>
            <a:endParaRPr lang="en-US" sz="2800" b="1" i="1" dirty="0" smtClean="0">
              <a:solidFill>
                <a:srgbClr val="009999"/>
              </a:solidFill>
              <a:latin typeface="+mn-lt"/>
            </a:endParaRPr>
          </a:p>
        </p:txBody>
      </p:sp>
      <p:pic>
        <p:nvPicPr>
          <p:cNvPr id="29699" name="Picture 3"/>
          <p:cNvPicPr>
            <a:picLocks noChangeAspect="1" noChangeArrowheads="1"/>
          </p:cNvPicPr>
          <p:nvPr/>
        </p:nvPicPr>
        <p:blipFill>
          <a:blip r:embed="rId2"/>
          <a:srcRect/>
          <a:stretch>
            <a:fillRect/>
          </a:stretch>
        </p:blipFill>
        <p:spPr bwMode="auto">
          <a:xfrm>
            <a:off x="0" y="1143000"/>
            <a:ext cx="5153025" cy="2733675"/>
          </a:xfrm>
          <a:prstGeom prst="rect">
            <a:avLst/>
          </a:prstGeom>
          <a:noFill/>
          <a:ln w="9525">
            <a:noFill/>
            <a:miter lim="800000"/>
            <a:headEnd/>
            <a:tailEnd/>
          </a:ln>
        </p:spPr>
      </p:pic>
      <p:sp>
        <p:nvSpPr>
          <p:cNvPr id="5" name="Rectangle 4"/>
          <p:cNvSpPr/>
          <p:nvPr/>
        </p:nvSpPr>
        <p:spPr>
          <a:xfrm>
            <a:off x="5357813" y="1571625"/>
            <a:ext cx="3429000" cy="1816100"/>
          </a:xfrm>
          <a:prstGeom prst="rect">
            <a:avLst/>
          </a:prstGeom>
        </p:spPr>
        <p:txBody>
          <a:bodyPr>
            <a:spAutoFit/>
          </a:bodyPr>
          <a:lstStyle/>
          <a:p>
            <a:pPr>
              <a:defRPr/>
            </a:pPr>
            <a:r>
              <a:rPr lang="ru-RU" sz="1400" dirty="0">
                <a:latin typeface="+mn-lt"/>
                <a:cs typeface="Arial" charset="0"/>
              </a:rPr>
              <a:t>Изгледот на безконтактната картичка е ист со традиционалната платежна картичка, освен што има антена и чип вметнати во пластичниот слој на картичката. Во чипот се содржани податоците за имателот на картичката исто како и на магнетната лента/чипот на традиционалните платежни картички</a:t>
            </a:r>
            <a:endParaRPr lang="en-US" sz="1400" dirty="0">
              <a:latin typeface="+mn-lt"/>
              <a:cs typeface="Arial" charset="0"/>
            </a:endParaRPr>
          </a:p>
        </p:txBody>
      </p:sp>
      <p:pic>
        <p:nvPicPr>
          <p:cNvPr id="29701" name="Picture 6"/>
          <p:cNvPicPr>
            <a:picLocks noChangeAspect="1" noChangeArrowheads="1"/>
          </p:cNvPicPr>
          <p:nvPr/>
        </p:nvPicPr>
        <p:blipFill>
          <a:blip r:embed="rId3"/>
          <a:srcRect/>
          <a:stretch>
            <a:fillRect/>
          </a:stretch>
        </p:blipFill>
        <p:spPr bwMode="auto">
          <a:xfrm>
            <a:off x="0" y="4000500"/>
            <a:ext cx="5133975" cy="2647950"/>
          </a:xfrm>
          <a:prstGeom prst="rect">
            <a:avLst/>
          </a:prstGeom>
          <a:noFill/>
          <a:ln w="9525">
            <a:noFill/>
            <a:miter lim="800000"/>
            <a:headEnd/>
            <a:tailEnd/>
          </a:ln>
        </p:spPr>
      </p:pic>
      <p:sp>
        <p:nvSpPr>
          <p:cNvPr id="7" name="Rectangle 6"/>
          <p:cNvSpPr/>
          <p:nvPr/>
        </p:nvSpPr>
        <p:spPr>
          <a:xfrm>
            <a:off x="5286375" y="3857625"/>
            <a:ext cx="3857625" cy="2678113"/>
          </a:xfrm>
          <a:prstGeom prst="rect">
            <a:avLst/>
          </a:prstGeom>
        </p:spPr>
        <p:txBody>
          <a:bodyPr>
            <a:spAutoFit/>
          </a:bodyPr>
          <a:lstStyle/>
          <a:p>
            <a:pPr>
              <a:defRPr/>
            </a:pPr>
            <a:r>
              <a:rPr lang="ru-RU" sz="1400" dirty="0">
                <a:latin typeface="+mn-lt"/>
                <a:cs typeface="Arial" charset="0"/>
              </a:rPr>
              <a:t>Корисникот едноставно ја допира безконтактната картичка до безконтактниот читач за плаќање на продуктите. Безконтактниот читач ги прима податоците од имателот и ги предава на терминалот за процесирање. И безконтактната картичка и картичката со магнетна лента/чип ги доставуваат информациите за имателот на терминалот, но безконтактната трансакција е приближно 14 секунди побрза од просечната трансакција со традиционална платежна картичка.</a:t>
            </a:r>
            <a:endParaRPr lang="en" sz="1400" dirty="0">
              <a:latin typeface="+mn-lt"/>
              <a:cs typeface="Arial" charset="0"/>
            </a:endParaRPr>
          </a:p>
        </p:txBody>
      </p:sp>
      <p:pic>
        <p:nvPicPr>
          <p:cNvPr id="29703" name="Picture 5" descr="CaSys_logo_1"/>
          <p:cNvPicPr>
            <a:picLocks noChangeAspect="1" noChangeArrowheads="1"/>
          </p:cNvPicPr>
          <p:nvPr/>
        </p:nvPicPr>
        <p:blipFill>
          <a:blip r:embed="rId4"/>
          <a:srcRect/>
          <a:stretch>
            <a:fillRect/>
          </a:stretch>
        </p:blipFill>
        <p:spPr bwMode="auto">
          <a:xfrm>
            <a:off x="7429500" y="6215063"/>
            <a:ext cx="1439863" cy="463550"/>
          </a:xfrm>
          <a:prstGeom prst="rect">
            <a:avLst/>
          </a:prstGeom>
          <a:noFill/>
          <a:ln w="9525">
            <a:noFill/>
            <a:miter lim="800000"/>
            <a:headEnd/>
            <a:tailEnd/>
          </a:ln>
        </p:spPr>
      </p:pic>
      <p:sp>
        <p:nvSpPr>
          <p:cNvPr id="29704" name="Rectangle 8"/>
          <p:cNvSpPr>
            <a:spLocks noChangeArrowheads="1"/>
          </p:cNvSpPr>
          <p:nvPr/>
        </p:nvSpPr>
        <p:spPr bwMode="auto">
          <a:xfrm>
            <a:off x="0" y="928688"/>
            <a:ext cx="8858250" cy="246062"/>
          </a:xfrm>
          <a:prstGeom prst="rect">
            <a:avLst/>
          </a:prstGeom>
          <a:noFill/>
          <a:ln w="9525">
            <a:noFill/>
            <a:miter lim="800000"/>
            <a:headEnd/>
            <a:tailEnd/>
          </a:ln>
        </p:spPr>
        <p:txBody>
          <a:bodyPr>
            <a:spAutoFit/>
          </a:bodyPr>
          <a:lstStyle/>
          <a:p>
            <a:r>
              <a:rPr lang="en-US" sz="1000">
                <a:solidFill>
                  <a:schemeClr val="accent2"/>
                </a:solidFill>
              </a:rPr>
              <a:t>http://www.firstdata.com/demos/terminal_demos/Contactless%20Demo.htm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00063" y="0"/>
            <a:ext cx="8229600" cy="1143000"/>
          </a:xfrm>
        </p:spPr>
        <p:txBody>
          <a:bodyPr/>
          <a:lstStyle/>
          <a:p>
            <a:r>
              <a:rPr lang="mk-MK" sz="2800" b="1" i="1" smtClean="0">
                <a:solidFill>
                  <a:srgbClr val="009999"/>
                </a:solidFill>
              </a:rPr>
              <a:t>Како функционира безконтактното плаќање?</a:t>
            </a:r>
            <a:endParaRPr lang="en-US" sz="2800" smtClean="0"/>
          </a:p>
        </p:txBody>
      </p:sp>
      <p:pic>
        <p:nvPicPr>
          <p:cNvPr id="30723" name="Picture 2"/>
          <p:cNvPicPr>
            <a:picLocks noChangeAspect="1" noChangeArrowheads="1"/>
          </p:cNvPicPr>
          <p:nvPr/>
        </p:nvPicPr>
        <p:blipFill>
          <a:blip r:embed="rId2"/>
          <a:srcRect/>
          <a:stretch>
            <a:fillRect/>
          </a:stretch>
        </p:blipFill>
        <p:spPr bwMode="auto">
          <a:xfrm>
            <a:off x="1285875" y="2214563"/>
            <a:ext cx="6429375" cy="2214562"/>
          </a:xfrm>
          <a:prstGeom prst="rect">
            <a:avLst/>
          </a:prstGeom>
          <a:noFill/>
          <a:ln w="9525">
            <a:noFill/>
            <a:miter lim="800000"/>
            <a:headEnd/>
            <a:tailEnd/>
          </a:ln>
        </p:spPr>
      </p:pic>
      <p:sp>
        <p:nvSpPr>
          <p:cNvPr id="4" name="Rectangle 3"/>
          <p:cNvSpPr/>
          <p:nvPr/>
        </p:nvSpPr>
        <p:spPr>
          <a:xfrm>
            <a:off x="285750" y="1000125"/>
            <a:ext cx="8643938" cy="954088"/>
          </a:xfrm>
          <a:prstGeom prst="rect">
            <a:avLst/>
          </a:prstGeom>
        </p:spPr>
        <p:txBody>
          <a:bodyPr>
            <a:spAutoFit/>
          </a:bodyPr>
          <a:lstStyle/>
          <a:p>
            <a:pPr>
              <a:defRPr/>
            </a:pPr>
            <a:r>
              <a:rPr lang="ru-RU" sz="1400" dirty="0">
                <a:latin typeface="+mn-lt"/>
                <a:cs typeface="Arial" charset="0"/>
              </a:rPr>
              <a:t>Безконтактните трансакции може да бидат иницирани од различни медиуми. Иако тие медиуми доаѓаат во различни форми и големини, трансакцијата на местото на продажба е процесирана на ист начин, имателот ја допира картичката, мобилниот телефон или привезокот за кучеви до безконтактниот читач. Дополнително трговците можат да ги користат истите безконтактни читачи и терминали за сите видови на медиуми.</a:t>
            </a:r>
            <a:endParaRPr lang="en-US" sz="1400" dirty="0">
              <a:latin typeface="+mn-lt"/>
              <a:cs typeface="Arial" charset="0"/>
            </a:endParaRPr>
          </a:p>
        </p:txBody>
      </p:sp>
      <p:sp>
        <p:nvSpPr>
          <p:cNvPr id="5" name="Rectangle 4"/>
          <p:cNvSpPr/>
          <p:nvPr/>
        </p:nvSpPr>
        <p:spPr>
          <a:xfrm>
            <a:off x="5929313" y="4786313"/>
            <a:ext cx="3214687" cy="954087"/>
          </a:xfrm>
          <a:prstGeom prst="rect">
            <a:avLst/>
          </a:prstGeom>
        </p:spPr>
        <p:txBody>
          <a:bodyPr>
            <a:spAutoFit/>
          </a:bodyPr>
          <a:lstStyle/>
          <a:p>
            <a:pPr>
              <a:defRPr/>
            </a:pPr>
            <a:r>
              <a:rPr lang="ru-RU" sz="1400">
                <a:latin typeface="+mn-lt"/>
                <a:cs typeface="Arial" charset="0"/>
              </a:rPr>
              <a:t>Привезокот за клучеви е декоративен предмет кој ја има технологијата да иницира безконтактна трансакција и се носи со клучевите на прстен или ланец.</a:t>
            </a:r>
            <a:endParaRPr lang="en-US" sz="1400" dirty="0">
              <a:latin typeface="+mn-lt"/>
              <a:cs typeface="Arial" charset="0"/>
            </a:endParaRPr>
          </a:p>
        </p:txBody>
      </p:sp>
      <p:sp>
        <p:nvSpPr>
          <p:cNvPr id="6" name="Rectangle 5"/>
          <p:cNvSpPr/>
          <p:nvPr/>
        </p:nvSpPr>
        <p:spPr>
          <a:xfrm>
            <a:off x="0" y="4429125"/>
            <a:ext cx="3357563" cy="2032000"/>
          </a:xfrm>
          <a:prstGeom prst="rect">
            <a:avLst/>
          </a:prstGeom>
        </p:spPr>
        <p:txBody>
          <a:bodyPr>
            <a:spAutoFit/>
          </a:bodyPr>
          <a:lstStyle/>
          <a:p>
            <a:pPr>
              <a:defRPr/>
            </a:pPr>
            <a:r>
              <a:rPr lang="ru-RU" sz="1400" dirty="0">
                <a:latin typeface="+mn-lt"/>
                <a:cs typeface="Arial" charset="0"/>
              </a:rPr>
              <a:t>Безконтактната картичка е типична платежна картичка со магнетна лента, само надградена со безконтактен чип и антена. Безконтактниот чип може да се користи кај трговците кои ја имаат можноста да процесираат безконтактни трансакции, додека магнетната лента може да се употреби кај трговците кои ја немаат оваа функционалност.</a:t>
            </a:r>
            <a:endParaRPr lang="en-US" sz="1400" dirty="0">
              <a:latin typeface="+mn-lt"/>
              <a:cs typeface="Arial" charset="0"/>
            </a:endParaRPr>
          </a:p>
        </p:txBody>
      </p:sp>
      <p:sp>
        <p:nvSpPr>
          <p:cNvPr id="7" name="Rectangle 6"/>
          <p:cNvSpPr/>
          <p:nvPr/>
        </p:nvSpPr>
        <p:spPr>
          <a:xfrm>
            <a:off x="3571875" y="4857750"/>
            <a:ext cx="2143125" cy="1600200"/>
          </a:xfrm>
          <a:prstGeom prst="rect">
            <a:avLst/>
          </a:prstGeom>
        </p:spPr>
        <p:txBody>
          <a:bodyPr>
            <a:spAutoFit/>
          </a:bodyPr>
          <a:lstStyle/>
          <a:p>
            <a:pPr>
              <a:defRPr/>
            </a:pPr>
            <a:r>
              <a:rPr lang="ru-RU" sz="1400" dirty="0">
                <a:latin typeface="+mn-lt"/>
                <a:cs typeface="Arial" charset="0"/>
              </a:rPr>
              <a:t>Мобилните телефони ја инкорпорираат функционалноста за иницирање на безконтактна трансакција исто како и безконтактните картички.</a:t>
            </a:r>
            <a:endParaRPr lang="en-US" sz="1400" dirty="0">
              <a:latin typeface="+mn-lt"/>
              <a:cs typeface="Arial" charset="0"/>
            </a:endParaRPr>
          </a:p>
        </p:txBody>
      </p:sp>
      <p:pic>
        <p:nvPicPr>
          <p:cNvPr id="30728" name="Picture 5" descr="CaSys_logo_1"/>
          <p:cNvPicPr>
            <a:picLocks noChangeAspect="1" noChangeArrowheads="1"/>
          </p:cNvPicPr>
          <p:nvPr/>
        </p:nvPicPr>
        <p:blipFill>
          <a:blip r:embed="rId3"/>
          <a:srcRect/>
          <a:stretch>
            <a:fillRect/>
          </a:stretch>
        </p:blipFill>
        <p:spPr bwMode="auto">
          <a:xfrm>
            <a:off x="7429500" y="6215063"/>
            <a:ext cx="1439863"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571500" y="0"/>
            <a:ext cx="8229600" cy="928688"/>
          </a:xfrm>
        </p:spPr>
        <p:txBody>
          <a:bodyPr/>
          <a:lstStyle/>
          <a:p>
            <a:r>
              <a:rPr lang="mk-MK" sz="2800" b="1" i="1" smtClean="0">
                <a:solidFill>
                  <a:srgbClr val="009999"/>
                </a:solidFill>
              </a:rPr>
              <a:t>Како функционира безконтактното плаќање?</a:t>
            </a:r>
            <a:endParaRPr lang="en-US" sz="2800" smtClean="0"/>
          </a:p>
        </p:txBody>
      </p:sp>
      <p:pic>
        <p:nvPicPr>
          <p:cNvPr id="1028" name="Picture 2"/>
          <p:cNvPicPr>
            <a:picLocks noChangeAspect="1" noChangeArrowheads="1"/>
          </p:cNvPicPr>
          <p:nvPr/>
        </p:nvPicPr>
        <p:blipFill>
          <a:blip r:embed="rId3"/>
          <a:srcRect/>
          <a:stretch>
            <a:fillRect/>
          </a:stretch>
        </p:blipFill>
        <p:spPr bwMode="auto">
          <a:xfrm>
            <a:off x="357188" y="1071563"/>
            <a:ext cx="3276600" cy="2257425"/>
          </a:xfrm>
          <a:prstGeom prst="rect">
            <a:avLst/>
          </a:prstGeom>
          <a:noFill/>
          <a:ln w="9525">
            <a:noFill/>
            <a:miter lim="800000"/>
            <a:headEnd/>
            <a:tailEnd/>
          </a:ln>
        </p:spPr>
      </p:pic>
      <p:sp>
        <p:nvSpPr>
          <p:cNvPr id="4" name="Rectangle 3"/>
          <p:cNvSpPr/>
          <p:nvPr/>
        </p:nvSpPr>
        <p:spPr>
          <a:xfrm>
            <a:off x="4214813" y="1357313"/>
            <a:ext cx="4572000" cy="1600200"/>
          </a:xfrm>
          <a:prstGeom prst="rect">
            <a:avLst/>
          </a:prstGeom>
        </p:spPr>
        <p:txBody>
          <a:bodyPr>
            <a:spAutoFit/>
          </a:bodyPr>
          <a:lstStyle/>
          <a:p>
            <a:pPr>
              <a:defRPr/>
            </a:pPr>
            <a:r>
              <a:rPr lang="ru-RU" sz="1400" dirty="0">
                <a:latin typeface="+mn-lt"/>
                <a:cs typeface="Arial" charset="0"/>
              </a:rPr>
              <a:t>Ова се некои од лого-ата поврзани со ре</a:t>
            </a:r>
            <a:r>
              <a:rPr lang="mk-MK" sz="1400" dirty="0">
                <a:latin typeface="+mn-lt"/>
                <a:cs typeface="Arial" charset="0"/>
              </a:rPr>
              <a:t>ш</a:t>
            </a:r>
            <a:r>
              <a:rPr lang="ru-RU" sz="1400" dirty="0">
                <a:latin typeface="+mn-lt"/>
                <a:cs typeface="Arial" charset="0"/>
              </a:rPr>
              <a:t>енијата за безконтактно плаќање. Овие лого-а се појавуваат на уредите за безконтактно плаќање, на платежните картички на имателите, и на читачите за безконтактно плаќање. Овие лого-а мораат да бидат присутни на медиумите на имателите доколку сакаат да платат за продуктите и сервисите на трговецот.</a:t>
            </a:r>
            <a:endParaRPr lang="en-US" sz="1400" dirty="0">
              <a:latin typeface="+mn-lt"/>
              <a:cs typeface="Arial" charset="0"/>
            </a:endParaRPr>
          </a:p>
        </p:txBody>
      </p:sp>
      <p:sp>
        <p:nvSpPr>
          <p:cNvPr id="1030"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mk-MK"/>
          </a:p>
        </p:txBody>
      </p:sp>
      <p:pic>
        <p:nvPicPr>
          <p:cNvPr id="1031" name="Picture 5" descr="CaSys_logo_1"/>
          <p:cNvPicPr>
            <a:picLocks noChangeAspect="1" noChangeArrowheads="1"/>
          </p:cNvPicPr>
          <p:nvPr/>
        </p:nvPicPr>
        <p:blipFill>
          <a:blip r:embed="rId4"/>
          <a:srcRect/>
          <a:stretch>
            <a:fillRect/>
          </a:stretch>
        </p:blipFill>
        <p:spPr bwMode="auto">
          <a:xfrm>
            <a:off x="7429500" y="6215063"/>
            <a:ext cx="1439863" cy="463550"/>
          </a:xfrm>
          <a:prstGeom prst="rect">
            <a:avLst/>
          </a:prstGeom>
          <a:noFill/>
          <a:ln w="9525">
            <a:noFill/>
            <a:miter lim="800000"/>
            <a:headEnd/>
            <a:tailEnd/>
          </a:ln>
        </p:spPr>
      </p:pic>
      <p:grpSp>
        <p:nvGrpSpPr>
          <p:cNvPr id="1032" name="Group 22"/>
          <p:cNvGrpSpPr>
            <a:grpSpLocks/>
          </p:cNvGrpSpPr>
          <p:nvPr/>
        </p:nvGrpSpPr>
        <p:grpSpPr bwMode="auto">
          <a:xfrm>
            <a:off x="428625" y="3657600"/>
            <a:ext cx="5668963" cy="3200400"/>
            <a:chOff x="1200" y="3035"/>
            <a:chExt cx="11842" cy="5566"/>
          </a:xfrm>
        </p:grpSpPr>
        <p:sp>
          <p:nvSpPr>
            <p:cNvPr id="1035" name="Text Box 23"/>
            <p:cNvSpPr txBox="1">
              <a:spLocks noChangeArrowheads="1"/>
            </p:cNvSpPr>
            <p:nvPr/>
          </p:nvSpPr>
          <p:spPr bwMode="auto">
            <a:xfrm>
              <a:off x="8461" y="5401"/>
              <a:ext cx="4581" cy="768"/>
            </a:xfrm>
            <a:prstGeom prst="rect">
              <a:avLst/>
            </a:prstGeom>
            <a:solidFill>
              <a:srgbClr val="FFFFFF"/>
            </a:solidFill>
            <a:ln w="9525">
              <a:noFill/>
              <a:miter lim="800000"/>
              <a:headEnd/>
              <a:tailEnd/>
            </a:ln>
          </p:spPr>
          <p:txBody>
            <a:bodyPr wrap="none">
              <a:spAutoFit/>
            </a:bodyPr>
            <a:lstStyle/>
            <a:p>
              <a:pPr lvl="1">
                <a:buFont typeface="Times New Roman" pitchFamily="18" charset="0"/>
                <a:buChar char="–"/>
              </a:pPr>
              <a:r>
                <a:rPr lang="en-US" sz="1100" b="1">
                  <a:latin typeface="Calibri" pitchFamily="34" charset="0"/>
                </a:rPr>
                <a:t>21 </a:t>
              </a:r>
              <a:r>
                <a:rPr lang="mk-MK" sz="1100" b="1">
                  <a:latin typeface="Calibri" pitchFamily="34" charset="0"/>
                </a:rPr>
                <a:t>секунда во однос на </a:t>
              </a:r>
            </a:p>
            <a:p>
              <a:pPr lvl="1">
                <a:spcAft>
                  <a:spcPts val="1000"/>
                </a:spcAft>
              </a:pPr>
              <a:r>
                <a:rPr lang="mk-MK" sz="1100" b="1">
                  <a:latin typeface="Calibri" pitchFamily="34" charset="0"/>
                </a:rPr>
                <a:t>плаќање во готовина</a:t>
              </a:r>
              <a:endParaRPr lang="en-US"/>
            </a:p>
          </p:txBody>
        </p:sp>
        <p:graphicFrame>
          <p:nvGraphicFramePr>
            <p:cNvPr id="1026" name="Object 24"/>
            <p:cNvGraphicFramePr>
              <a:graphicFrameLocks noChangeAspect="1"/>
            </p:cNvGraphicFramePr>
            <p:nvPr/>
          </p:nvGraphicFramePr>
          <p:xfrm>
            <a:off x="1200" y="3035"/>
            <a:ext cx="8520" cy="5566"/>
          </p:xfrm>
          <a:graphic>
            <a:graphicData uri="http://schemas.openxmlformats.org/presentationml/2006/ole">
              <p:oleObj spid="_x0000_s1026" name="Chart" r:id="rId5" imgW="5410141" imgH="3533700" progId="MSGraph.Chart.8">
                <p:embed/>
              </p:oleObj>
            </a:graphicData>
          </a:graphic>
        </p:graphicFrame>
        <p:sp>
          <p:nvSpPr>
            <p:cNvPr id="1036" name="Line 25"/>
            <p:cNvSpPr>
              <a:spLocks noChangeShapeType="1"/>
            </p:cNvSpPr>
            <p:nvPr/>
          </p:nvSpPr>
          <p:spPr bwMode="gray">
            <a:xfrm>
              <a:off x="3420" y="6300"/>
              <a:ext cx="9240" cy="0"/>
            </a:xfrm>
            <a:prstGeom prst="line">
              <a:avLst/>
            </a:prstGeom>
            <a:noFill/>
            <a:ln w="19050">
              <a:solidFill>
                <a:srgbClr val="000000"/>
              </a:solidFill>
              <a:prstDash val="dash"/>
              <a:round/>
              <a:headEnd/>
              <a:tailEnd/>
            </a:ln>
          </p:spPr>
          <p:txBody>
            <a:bodyPr wrap="none" anchor="ctr"/>
            <a:lstStyle/>
            <a:p>
              <a:endParaRPr lang="mk-MK"/>
            </a:p>
          </p:txBody>
        </p:sp>
      </p:grpSp>
      <p:sp>
        <p:nvSpPr>
          <p:cNvPr id="1033" name="Rectangle 26"/>
          <p:cNvSpPr>
            <a:spLocks noChangeArrowheads="1"/>
          </p:cNvSpPr>
          <p:nvPr/>
        </p:nvSpPr>
        <p:spPr bwMode="auto">
          <a:xfrm>
            <a:off x="4714875" y="6286500"/>
            <a:ext cx="1071563" cy="277813"/>
          </a:xfrm>
          <a:prstGeom prst="rect">
            <a:avLst/>
          </a:prstGeom>
          <a:noFill/>
          <a:ln w="9525">
            <a:noFill/>
            <a:miter lim="800000"/>
            <a:headEnd/>
            <a:tailEnd/>
          </a:ln>
        </p:spPr>
        <p:txBody>
          <a:bodyPr anchor="ctr">
            <a:spAutoFit/>
          </a:bodyPr>
          <a:lstStyle/>
          <a:p>
            <a:pPr eaLnBrk="0" hangingPunct="0"/>
            <a:r>
              <a:rPr lang="en-US" sz="1200">
                <a:cs typeface="Times New Roman" pitchFamily="18" charset="0"/>
              </a:rPr>
              <a:t>* </a:t>
            </a:r>
            <a:r>
              <a:rPr lang="mk-MK" sz="1200">
                <a:cs typeface="Times New Roman" pitchFamily="18" charset="0"/>
              </a:rPr>
              <a:t>без потпис</a:t>
            </a:r>
            <a:endParaRPr lang="mk-MK"/>
          </a:p>
        </p:txBody>
      </p:sp>
      <p:sp>
        <p:nvSpPr>
          <p:cNvPr id="1034" name="Rectangle 27"/>
          <p:cNvSpPr>
            <a:spLocks noChangeArrowheads="1"/>
          </p:cNvSpPr>
          <p:nvPr/>
        </p:nvSpPr>
        <p:spPr bwMode="auto">
          <a:xfrm>
            <a:off x="428625" y="6581775"/>
            <a:ext cx="3571875" cy="276225"/>
          </a:xfrm>
          <a:prstGeom prst="rect">
            <a:avLst/>
          </a:prstGeom>
          <a:noFill/>
          <a:ln w="9525">
            <a:noFill/>
            <a:miter lim="800000"/>
            <a:headEnd/>
            <a:tailEnd/>
          </a:ln>
        </p:spPr>
        <p:txBody>
          <a:bodyPr anchor="ctr">
            <a:spAutoFit/>
          </a:bodyPr>
          <a:lstStyle/>
          <a:p>
            <a:pPr eaLnBrk="0" hangingPunct="0"/>
            <a:r>
              <a:rPr lang="en-US" sz="1200">
                <a:cs typeface="Times New Roman" pitchFamily="18" charset="0"/>
              </a:rPr>
              <a:t>Source: Smart Card Alliance 2005 Annual Meeting</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00063" y="0"/>
            <a:ext cx="8229600" cy="1000125"/>
          </a:xfrm>
        </p:spPr>
        <p:txBody>
          <a:bodyPr/>
          <a:lstStyle/>
          <a:p>
            <a:r>
              <a:rPr lang="mk-MK" sz="2800" b="1" i="1" smtClean="0">
                <a:solidFill>
                  <a:srgbClr val="009999"/>
                </a:solidFill>
              </a:rPr>
              <a:t>Придобивки од безконтактното плаќање</a:t>
            </a:r>
            <a:endParaRPr lang="en-US" sz="2800" b="1" i="1" smtClean="0">
              <a:solidFill>
                <a:srgbClr val="009999"/>
              </a:solidFill>
            </a:endParaRPr>
          </a:p>
        </p:txBody>
      </p:sp>
      <p:grpSp>
        <p:nvGrpSpPr>
          <p:cNvPr id="31747" name="Group 3"/>
          <p:cNvGrpSpPr>
            <a:grpSpLocks noChangeAspect="1"/>
          </p:cNvGrpSpPr>
          <p:nvPr/>
        </p:nvGrpSpPr>
        <p:grpSpPr bwMode="auto">
          <a:xfrm>
            <a:off x="214313" y="928688"/>
            <a:ext cx="8929687" cy="4786312"/>
            <a:chOff x="2352" y="2205"/>
            <a:chExt cx="10654" cy="3378"/>
          </a:xfrm>
        </p:grpSpPr>
        <p:sp>
          <p:nvSpPr>
            <p:cNvPr id="31749" name="AutoShape 14"/>
            <p:cNvSpPr>
              <a:spLocks noChangeAspect="1" noChangeArrowheads="1" noTextEdit="1"/>
            </p:cNvSpPr>
            <p:nvPr/>
          </p:nvSpPr>
          <p:spPr bwMode="auto">
            <a:xfrm>
              <a:off x="2527" y="2205"/>
              <a:ext cx="10223" cy="3328"/>
            </a:xfrm>
            <a:prstGeom prst="rect">
              <a:avLst/>
            </a:prstGeom>
            <a:noFill/>
            <a:ln w="9525">
              <a:noFill/>
              <a:miter lim="800000"/>
              <a:headEnd/>
              <a:tailEnd/>
            </a:ln>
          </p:spPr>
          <p:txBody>
            <a:bodyPr/>
            <a:lstStyle/>
            <a:p>
              <a:endParaRPr lang="mk-MK"/>
            </a:p>
          </p:txBody>
        </p:sp>
        <p:sp>
          <p:nvSpPr>
            <p:cNvPr id="31750" name="Rectangle 13"/>
            <p:cNvSpPr>
              <a:spLocks noChangeArrowheads="1"/>
            </p:cNvSpPr>
            <p:nvPr/>
          </p:nvSpPr>
          <p:spPr bwMode="gray">
            <a:xfrm>
              <a:off x="2352" y="2205"/>
              <a:ext cx="10654" cy="3378"/>
            </a:xfrm>
            <a:prstGeom prst="rect">
              <a:avLst/>
            </a:prstGeom>
            <a:noFill/>
            <a:ln w="9525">
              <a:noFill/>
              <a:miter lim="800000"/>
              <a:headEnd/>
              <a:tailEnd/>
            </a:ln>
          </p:spPr>
          <p:txBody>
            <a:bodyPr anchor="ctr"/>
            <a:lstStyle/>
            <a:p>
              <a:endParaRPr lang="mk-MK"/>
            </a:p>
          </p:txBody>
        </p:sp>
        <p:sp>
          <p:nvSpPr>
            <p:cNvPr id="6" name="Rectangle 6"/>
            <p:cNvSpPr>
              <a:spLocks noChangeArrowheads="1"/>
            </p:cNvSpPr>
            <p:nvPr/>
          </p:nvSpPr>
          <p:spPr bwMode="gray">
            <a:xfrm>
              <a:off x="2526" y="2680"/>
              <a:ext cx="3235" cy="2627"/>
            </a:xfrm>
            <a:prstGeom prst="rect">
              <a:avLst/>
            </a:prstGeom>
            <a:noFill/>
            <a:ln w="9525">
              <a:noFill/>
              <a:miter lim="800000"/>
              <a:headEnd/>
              <a:tailEnd/>
            </a:ln>
          </p:spPr>
          <p:txBody>
            <a:bodyPr lIns="64008" tIns="32004" rIns="64008" bIns="32004"/>
            <a:lstStyle/>
            <a:p>
              <a:pPr marL="174625" indent="-174625" eaLnBrk="0" hangingPunct="0">
                <a:buClr>
                  <a:srgbClr val="009999"/>
                </a:buClr>
                <a:buFont typeface="Arial" pitchFamily="34" charset="0"/>
                <a:buChar char="•"/>
                <a:defRPr/>
              </a:pPr>
              <a:r>
                <a:rPr lang="mk-MK" sz="1300" dirty="0">
                  <a:latin typeface="+mn-lt"/>
                  <a:cs typeface="Arial" charset="0"/>
                </a:rPr>
                <a:t>Со безконтактните плаќања, </a:t>
              </a:r>
              <a:r>
                <a:rPr lang="mk-MK" sz="1400" dirty="0">
                  <a:latin typeface="+mn-lt"/>
                  <a:cs typeface="Arial" charset="0"/>
                </a:rPr>
                <a:t>финансиските</a:t>
              </a:r>
              <a:r>
                <a:rPr lang="mk-MK" sz="1300" dirty="0">
                  <a:latin typeface="+mn-lt"/>
                  <a:cs typeface="Arial" charset="0"/>
                </a:rPr>
                <a:t> институции можат да го зголемат обемот на трансакции превземајќи ги трансакциите кои вообичаено се извршуваат со готовина. </a:t>
              </a:r>
            </a:p>
            <a:p>
              <a:pPr marL="174625" indent="-174625" eaLnBrk="0" hangingPunct="0">
                <a:buClr>
                  <a:srgbClr val="009999"/>
                </a:buClr>
                <a:buFont typeface="Arial" pitchFamily="34" charset="0"/>
                <a:buChar char="•"/>
                <a:defRPr/>
              </a:pPr>
              <a:r>
                <a:rPr lang="mk-MK" sz="1300" dirty="0">
                  <a:latin typeface="+mn-lt"/>
                  <a:cs typeface="Arial" charset="0"/>
                </a:rPr>
                <a:t>Дополнително тие можат да се издвојат од другите институции и со иновативното решение да допринесат до зголемување на лојалноста на клиентите и нивно задржување, зголемување на износите по трансакција, намалување на оперативните трошоци</a:t>
              </a:r>
              <a:endParaRPr lang="en-US" sz="1300" dirty="0">
                <a:latin typeface="+mn-lt"/>
              </a:endParaRPr>
            </a:p>
          </p:txBody>
        </p:sp>
        <p:sp>
          <p:nvSpPr>
            <p:cNvPr id="7" name="Rectangle 21"/>
            <p:cNvSpPr>
              <a:spLocks noChangeArrowheads="1"/>
            </p:cNvSpPr>
            <p:nvPr/>
          </p:nvSpPr>
          <p:spPr bwMode="gray">
            <a:xfrm>
              <a:off x="2831" y="2205"/>
              <a:ext cx="3135" cy="555"/>
            </a:xfrm>
            <a:prstGeom prst="rect">
              <a:avLst/>
            </a:prstGeom>
            <a:noFill/>
            <a:ln w="9525">
              <a:noFill/>
              <a:miter lim="800000"/>
              <a:headEnd/>
              <a:tailEnd/>
            </a:ln>
          </p:spPr>
          <p:txBody>
            <a:bodyPr lIns="64008" tIns="32004" rIns="64008" bIns="32004" anchor="ctr"/>
            <a:lstStyle/>
            <a:p>
              <a:pPr eaLnBrk="0" hangingPunct="0"/>
              <a:r>
                <a:rPr lang="mk-MK" sz="1600" b="1" i="1">
                  <a:solidFill>
                    <a:srgbClr val="009999"/>
                  </a:solidFill>
                  <a:latin typeface="Calibri" pitchFamily="34" charset="0"/>
                  <a:cs typeface="Times New Roman" pitchFamily="18" charset="0"/>
                </a:rPr>
                <a:t>Издавачи</a:t>
              </a:r>
              <a:endParaRPr lang="en-US" sz="1600" i="1">
                <a:solidFill>
                  <a:srgbClr val="009999"/>
                </a:solidFill>
                <a:latin typeface="Calibri" pitchFamily="34" charset="0"/>
              </a:endParaRPr>
            </a:p>
          </p:txBody>
        </p:sp>
        <p:sp>
          <p:nvSpPr>
            <p:cNvPr id="8" name="Rectangle 21"/>
            <p:cNvSpPr>
              <a:spLocks noChangeArrowheads="1"/>
            </p:cNvSpPr>
            <p:nvPr/>
          </p:nvSpPr>
          <p:spPr bwMode="gray">
            <a:xfrm>
              <a:off x="6528" y="2255"/>
              <a:ext cx="2476" cy="475"/>
            </a:xfrm>
            <a:prstGeom prst="rect">
              <a:avLst/>
            </a:prstGeom>
            <a:noFill/>
            <a:ln w="9525">
              <a:noFill/>
              <a:miter lim="800000"/>
              <a:headEnd/>
              <a:tailEnd/>
            </a:ln>
          </p:spPr>
          <p:txBody>
            <a:bodyPr lIns="64008" tIns="32004" rIns="64008" bIns="32004" anchor="ctr"/>
            <a:lstStyle/>
            <a:p>
              <a:pPr eaLnBrk="0" hangingPunct="0">
                <a:defRPr/>
              </a:pPr>
              <a:r>
                <a:rPr lang="mk-MK" sz="1600" b="1" i="1" dirty="0">
                  <a:solidFill>
                    <a:srgbClr val="009999"/>
                  </a:solidFill>
                  <a:latin typeface="+mn-lt"/>
                </a:rPr>
                <a:t>Иматели</a:t>
              </a:r>
              <a:endParaRPr lang="en-US" sz="1600" i="1" dirty="0">
                <a:solidFill>
                  <a:srgbClr val="009999"/>
                </a:solidFill>
                <a:latin typeface="+mn-lt"/>
              </a:endParaRPr>
            </a:p>
          </p:txBody>
        </p:sp>
        <p:sp>
          <p:nvSpPr>
            <p:cNvPr id="9" name="Rectangle 21"/>
            <p:cNvSpPr>
              <a:spLocks noChangeArrowheads="1"/>
            </p:cNvSpPr>
            <p:nvPr/>
          </p:nvSpPr>
          <p:spPr bwMode="gray">
            <a:xfrm>
              <a:off x="9682" y="2205"/>
              <a:ext cx="3051" cy="555"/>
            </a:xfrm>
            <a:prstGeom prst="rect">
              <a:avLst/>
            </a:prstGeom>
            <a:noFill/>
            <a:ln w="9525">
              <a:noFill/>
              <a:miter lim="800000"/>
              <a:headEnd/>
              <a:tailEnd/>
            </a:ln>
          </p:spPr>
          <p:txBody>
            <a:bodyPr lIns="64008" tIns="32004" rIns="64008" bIns="32004" anchor="ctr"/>
            <a:lstStyle/>
            <a:p>
              <a:pPr eaLnBrk="0" hangingPunct="0"/>
              <a:r>
                <a:rPr lang="mk-MK" sz="1600" b="1" i="1">
                  <a:solidFill>
                    <a:srgbClr val="009999"/>
                  </a:solidFill>
                  <a:latin typeface="Calibri" pitchFamily="34" charset="0"/>
                  <a:cs typeface="Times New Roman" pitchFamily="18" charset="0"/>
                </a:rPr>
                <a:t>Трговци</a:t>
              </a:r>
              <a:endParaRPr lang="en-US" sz="1600" i="1">
                <a:solidFill>
                  <a:srgbClr val="009999"/>
                </a:solidFill>
                <a:latin typeface="Calibri" pitchFamily="34" charset="0"/>
              </a:endParaRPr>
            </a:p>
          </p:txBody>
        </p:sp>
        <p:sp>
          <p:nvSpPr>
            <p:cNvPr id="10" name="Rectangle 6"/>
            <p:cNvSpPr>
              <a:spLocks noChangeArrowheads="1"/>
            </p:cNvSpPr>
            <p:nvPr/>
          </p:nvSpPr>
          <p:spPr bwMode="gray">
            <a:xfrm>
              <a:off x="6102" y="2709"/>
              <a:ext cx="3665" cy="1938"/>
            </a:xfrm>
            <a:prstGeom prst="rect">
              <a:avLst/>
            </a:prstGeom>
            <a:noFill/>
            <a:ln w="9525">
              <a:noFill/>
              <a:miter lim="800000"/>
              <a:headEnd/>
              <a:tailEnd/>
            </a:ln>
          </p:spPr>
          <p:txBody>
            <a:bodyPr lIns="64008" tIns="32004" rIns="64008" bIns="32004"/>
            <a:lstStyle/>
            <a:p>
              <a:pPr marL="174625" indent="-174625">
                <a:buClr>
                  <a:srgbClr val="009999"/>
                </a:buClr>
                <a:buFont typeface="Arial" pitchFamily="34" charset="0"/>
                <a:buChar char="•"/>
                <a:defRPr/>
              </a:pPr>
              <a:r>
                <a:rPr lang="mk-MK" sz="1300" b="1" dirty="0">
                  <a:latin typeface="+mj-lt"/>
                  <a:cs typeface="Arial" charset="0"/>
                </a:rPr>
                <a:t>Зголемување на можностите за купувачите: </a:t>
              </a:r>
              <a:r>
                <a:rPr lang="mk-MK" sz="1300" dirty="0">
                  <a:latin typeface="+mj-lt"/>
                  <a:cs typeface="Arial" charset="0"/>
                </a:rPr>
                <a:t>Медиумите за плаќање доаѓаат во различна форма, прилагодени на изборот на потрошувачот</a:t>
              </a:r>
              <a:endParaRPr lang="en-US" sz="1300" dirty="0">
                <a:latin typeface="+mj-lt"/>
                <a:cs typeface="Arial" charset="0"/>
              </a:endParaRPr>
            </a:p>
            <a:p>
              <a:pPr marL="174625" indent="-174625">
                <a:buClr>
                  <a:srgbClr val="009999"/>
                </a:buClr>
                <a:buFont typeface="Arial" pitchFamily="34" charset="0"/>
                <a:buChar char="•"/>
                <a:defRPr/>
              </a:pPr>
              <a:r>
                <a:rPr lang="mk-MK" sz="1300" b="1" dirty="0">
                  <a:latin typeface="+mj-lt"/>
                  <a:cs typeface="Arial" charset="0"/>
                </a:rPr>
                <a:t>Побрза трансакција</a:t>
              </a:r>
              <a:r>
                <a:rPr lang="mk-MK" sz="1300" dirty="0">
                  <a:latin typeface="+mj-lt"/>
                  <a:cs typeface="Arial" charset="0"/>
                </a:rPr>
                <a:t>: Процесирањето е брзо. Едноставен начин да се платат продуктите</a:t>
              </a:r>
              <a:endParaRPr lang="en-US" sz="1300" dirty="0">
                <a:latin typeface="+mj-lt"/>
                <a:cs typeface="Arial" charset="0"/>
              </a:endParaRPr>
            </a:p>
            <a:p>
              <a:pPr marL="174625" indent="-174625">
                <a:buClr>
                  <a:srgbClr val="009999"/>
                </a:buClr>
                <a:buFont typeface="Arial" pitchFamily="34" charset="0"/>
                <a:buChar char="•"/>
                <a:defRPr/>
              </a:pPr>
              <a:r>
                <a:rPr lang="mk-MK" sz="1300" b="1" dirty="0">
                  <a:latin typeface="+mj-lt"/>
                  <a:cs typeface="Arial" charset="0"/>
                </a:rPr>
                <a:t>Продолжување на „животот“ на медиумот: </a:t>
              </a:r>
              <a:r>
                <a:rPr lang="mk-MK" sz="1300" dirty="0">
                  <a:latin typeface="+mj-lt"/>
                  <a:cs typeface="Arial" charset="0"/>
                </a:rPr>
                <a:t>Бидејќи не постои директен контакт или провлекување на магнетна лента помала е истрошеноста на медиумот за плаќање</a:t>
              </a:r>
              <a:endParaRPr lang="en-US" sz="1300" dirty="0">
                <a:latin typeface="+mj-lt"/>
                <a:cs typeface="Arial" charset="0"/>
              </a:endParaRPr>
            </a:p>
            <a:p>
              <a:pPr marL="174625" indent="-174625">
                <a:buClr>
                  <a:srgbClr val="009999"/>
                </a:buClr>
                <a:buFont typeface="Arial" pitchFamily="34" charset="0"/>
                <a:buChar char="•"/>
                <a:defRPr/>
              </a:pPr>
              <a:r>
                <a:rPr lang="mk-MK" sz="1300" b="1" dirty="0">
                  <a:latin typeface="+mj-lt"/>
                  <a:cs typeface="Arial" charset="0"/>
                </a:rPr>
                <a:t>Зголемување на безбедноста на трансакциите: </a:t>
              </a:r>
              <a:r>
                <a:rPr lang="mk-MK" sz="1300" dirty="0">
                  <a:latin typeface="+mn-lt"/>
                  <a:cs typeface="Arial" charset="0"/>
                </a:rPr>
                <a:t>Медиумот за плаќање секогаш е кај купувачот. Исто така, информацијата разменета </a:t>
              </a:r>
              <a:r>
                <a:rPr lang="mk-MK" sz="1300" dirty="0">
                  <a:latin typeface="+mj-lt"/>
                  <a:cs typeface="Arial" charset="0"/>
                </a:rPr>
                <a:t>со читачот не е информација за сметката, туку потполно криптирана информација која овозможува поголема безбедност од конвенционалните платежни картички</a:t>
              </a:r>
              <a:endParaRPr lang="en-US" sz="1300" dirty="0">
                <a:latin typeface="+mj-lt"/>
              </a:endParaRPr>
            </a:p>
          </p:txBody>
        </p:sp>
        <p:sp>
          <p:nvSpPr>
            <p:cNvPr id="11" name="Rectangle 6"/>
            <p:cNvSpPr>
              <a:spLocks noChangeArrowheads="1"/>
            </p:cNvSpPr>
            <p:nvPr/>
          </p:nvSpPr>
          <p:spPr bwMode="gray">
            <a:xfrm>
              <a:off x="9682" y="2760"/>
              <a:ext cx="3068" cy="1939"/>
            </a:xfrm>
            <a:prstGeom prst="rect">
              <a:avLst/>
            </a:prstGeom>
            <a:noFill/>
            <a:ln w="9525">
              <a:noFill/>
              <a:miter lim="800000"/>
              <a:headEnd/>
              <a:tailEnd/>
            </a:ln>
          </p:spPr>
          <p:txBody>
            <a:bodyPr lIns="64008" tIns="32004" rIns="64008" bIns="32004"/>
            <a:lstStyle/>
            <a:p>
              <a:pPr marL="174625" indent="-174625">
                <a:buClr>
                  <a:srgbClr val="009999"/>
                </a:buClr>
                <a:buFont typeface="Arial" pitchFamily="34" charset="0"/>
                <a:buChar char="•"/>
                <a:defRPr/>
              </a:pPr>
              <a:r>
                <a:rPr lang="mk-MK" sz="1300" dirty="0">
                  <a:latin typeface="+mn-lt"/>
                  <a:cs typeface="Arial" charset="0"/>
                </a:rPr>
                <a:t>Побрза трансакција: Процесирањето е брзо. Едноставен начин да се платат продуктите.</a:t>
              </a:r>
              <a:endParaRPr lang="en-US" sz="1300" dirty="0">
                <a:latin typeface="+mn-lt"/>
                <a:cs typeface="Arial" charset="0"/>
              </a:endParaRPr>
            </a:p>
            <a:p>
              <a:pPr marL="174625" indent="-174625">
                <a:buClr>
                  <a:srgbClr val="009999"/>
                </a:buClr>
                <a:buFont typeface="Arial" pitchFamily="34" charset="0"/>
                <a:buChar char="•"/>
                <a:defRPr/>
              </a:pPr>
              <a:r>
                <a:rPr lang="mk-MK" sz="1300" dirty="0">
                  <a:latin typeface="+mn-lt"/>
                  <a:cs typeface="Arial" charset="0"/>
                </a:rPr>
                <a:t>Зголемување на износите по трансакција, намалување на оперативните трошоци.</a:t>
              </a:r>
              <a:endParaRPr lang="en-US" sz="1300" dirty="0">
                <a:latin typeface="+mn-lt"/>
                <a:cs typeface="Arial" charset="0"/>
              </a:endParaRPr>
            </a:p>
            <a:p>
              <a:pPr marL="174625" indent="-174625">
                <a:buClr>
                  <a:srgbClr val="009999"/>
                </a:buClr>
                <a:buFont typeface="Arial" pitchFamily="34" charset="0"/>
                <a:buChar char="•"/>
                <a:defRPr/>
              </a:pPr>
              <a:r>
                <a:rPr lang="mk-MK" sz="1300" dirty="0">
                  <a:latin typeface="+mn-lt"/>
                  <a:cs typeface="Arial" charset="0"/>
                </a:rPr>
                <a:t>Купувачите не се повеќе лимитирани плаќање со готовина.</a:t>
              </a:r>
              <a:endParaRPr lang="en-US" sz="1300" dirty="0">
                <a:latin typeface="+mn-lt"/>
                <a:cs typeface="Arial" charset="0"/>
              </a:endParaRPr>
            </a:p>
          </p:txBody>
        </p:sp>
        <p:sp>
          <p:nvSpPr>
            <p:cNvPr id="31757" name="Line 6"/>
            <p:cNvSpPr>
              <a:spLocks noChangeShapeType="1"/>
            </p:cNvSpPr>
            <p:nvPr/>
          </p:nvSpPr>
          <p:spPr bwMode="gray">
            <a:xfrm>
              <a:off x="9682" y="2608"/>
              <a:ext cx="3042" cy="0"/>
            </a:xfrm>
            <a:prstGeom prst="line">
              <a:avLst/>
            </a:prstGeom>
            <a:noFill/>
            <a:ln w="12700">
              <a:solidFill>
                <a:srgbClr val="FF9900"/>
              </a:solidFill>
              <a:round/>
              <a:headEnd/>
              <a:tailEnd/>
            </a:ln>
          </p:spPr>
          <p:txBody>
            <a:bodyPr/>
            <a:lstStyle/>
            <a:p>
              <a:endParaRPr lang="mk-MK"/>
            </a:p>
          </p:txBody>
        </p:sp>
        <p:sp>
          <p:nvSpPr>
            <p:cNvPr id="31758" name="Line 5"/>
            <p:cNvSpPr>
              <a:spLocks noChangeShapeType="1"/>
            </p:cNvSpPr>
            <p:nvPr/>
          </p:nvSpPr>
          <p:spPr bwMode="gray">
            <a:xfrm>
              <a:off x="2522" y="2608"/>
              <a:ext cx="3382" cy="0"/>
            </a:xfrm>
            <a:prstGeom prst="line">
              <a:avLst/>
            </a:prstGeom>
            <a:noFill/>
            <a:ln w="12700">
              <a:solidFill>
                <a:srgbClr val="FF9900"/>
              </a:solidFill>
              <a:round/>
              <a:headEnd/>
              <a:tailEnd/>
            </a:ln>
          </p:spPr>
          <p:txBody>
            <a:bodyPr/>
            <a:lstStyle/>
            <a:p>
              <a:endParaRPr lang="mk-MK"/>
            </a:p>
          </p:txBody>
        </p:sp>
        <p:sp>
          <p:nvSpPr>
            <p:cNvPr id="31759" name="Line 4"/>
            <p:cNvSpPr>
              <a:spLocks noChangeShapeType="1"/>
            </p:cNvSpPr>
            <p:nvPr/>
          </p:nvSpPr>
          <p:spPr bwMode="gray">
            <a:xfrm>
              <a:off x="6358" y="2608"/>
              <a:ext cx="2396" cy="0"/>
            </a:xfrm>
            <a:prstGeom prst="line">
              <a:avLst/>
            </a:prstGeom>
            <a:noFill/>
            <a:ln w="12700">
              <a:solidFill>
                <a:srgbClr val="FF9900"/>
              </a:solidFill>
              <a:round/>
              <a:headEnd/>
              <a:tailEnd/>
            </a:ln>
          </p:spPr>
          <p:txBody>
            <a:bodyPr/>
            <a:lstStyle/>
            <a:p>
              <a:endParaRPr lang="mk-MK"/>
            </a:p>
          </p:txBody>
        </p:sp>
      </p:grpSp>
      <p:pic>
        <p:nvPicPr>
          <p:cNvPr id="31748" name="Picture 5" descr="CaSys_logo_1"/>
          <p:cNvPicPr>
            <a:picLocks noChangeAspect="1" noChangeArrowheads="1"/>
          </p:cNvPicPr>
          <p:nvPr/>
        </p:nvPicPr>
        <p:blipFill>
          <a:blip r:embed="rId2"/>
          <a:srcRect/>
          <a:stretch>
            <a:fillRect/>
          </a:stretch>
        </p:blipFill>
        <p:spPr bwMode="auto">
          <a:xfrm>
            <a:off x="7429500" y="6215063"/>
            <a:ext cx="1439863"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500063" y="0"/>
            <a:ext cx="8229600" cy="928688"/>
          </a:xfrm>
        </p:spPr>
        <p:txBody>
          <a:bodyPr/>
          <a:lstStyle/>
          <a:p>
            <a:pPr eaLnBrk="1" hangingPunct="1"/>
            <a:r>
              <a:rPr lang="en-US" sz="2800" b="1" i="1" smtClean="0">
                <a:solidFill>
                  <a:srgbClr val="009999"/>
                </a:solidFill>
              </a:rPr>
              <a:t>Loyalty schemes</a:t>
            </a:r>
            <a:endParaRPr lang="en-US" sz="2800" smtClean="0">
              <a:solidFill>
                <a:srgbClr val="FF9900"/>
              </a:solidFill>
            </a:endParaRPr>
          </a:p>
        </p:txBody>
      </p:sp>
      <p:grpSp>
        <p:nvGrpSpPr>
          <p:cNvPr id="32771" name="Group 3"/>
          <p:cNvGrpSpPr>
            <a:grpSpLocks/>
          </p:cNvGrpSpPr>
          <p:nvPr/>
        </p:nvGrpSpPr>
        <p:grpSpPr bwMode="auto">
          <a:xfrm>
            <a:off x="3851275" y="4437063"/>
            <a:ext cx="1109663" cy="1081087"/>
            <a:chOff x="2426" y="2795"/>
            <a:chExt cx="699" cy="681"/>
          </a:xfrm>
        </p:grpSpPr>
        <p:sp>
          <p:nvSpPr>
            <p:cNvPr id="32795" name="Freeform 4"/>
            <p:cNvSpPr>
              <a:spLocks/>
            </p:cNvSpPr>
            <p:nvPr/>
          </p:nvSpPr>
          <p:spPr bwMode="blackWhite">
            <a:xfrm>
              <a:off x="2426" y="2795"/>
              <a:ext cx="352" cy="376"/>
            </a:xfrm>
            <a:custGeom>
              <a:avLst/>
              <a:gdLst>
                <a:gd name="T0" fmla="*/ 97 w 485"/>
                <a:gd name="T1" fmla="*/ 1 h 648"/>
                <a:gd name="T2" fmla="*/ 0 w 485"/>
                <a:gd name="T3" fmla="*/ 14 h 648"/>
                <a:gd name="T4" fmla="*/ 1 w 485"/>
                <a:gd name="T5" fmla="*/ 42 h 648"/>
                <a:gd name="T6" fmla="*/ 97 w 485"/>
                <a:gd name="T7" fmla="*/ 28 h 648"/>
                <a:gd name="T8" fmla="*/ 97 w 485"/>
                <a:gd name="T9" fmla="*/ 0 h 648"/>
                <a:gd name="T10" fmla="*/ 0 60000 65536"/>
                <a:gd name="T11" fmla="*/ 0 60000 65536"/>
                <a:gd name="T12" fmla="*/ 0 60000 65536"/>
                <a:gd name="T13" fmla="*/ 0 60000 65536"/>
                <a:gd name="T14" fmla="*/ 0 60000 65536"/>
                <a:gd name="T15" fmla="*/ 0 w 485"/>
                <a:gd name="T16" fmla="*/ 0 h 648"/>
                <a:gd name="T17" fmla="*/ 485 w 485"/>
                <a:gd name="T18" fmla="*/ 648 h 648"/>
              </a:gdLst>
              <a:ahLst/>
              <a:cxnLst>
                <a:cxn ang="T10">
                  <a:pos x="T0" y="T1"/>
                </a:cxn>
                <a:cxn ang="T11">
                  <a:pos x="T2" y="T3"/>
                </a:cxn>
                <a:cxn ang="T12">
                  <a:pos x="T4" y="T5"/>
                </a:cxn>
                <a:cxn ang="T13">
                  <a:pos x="T6" y="T7"/>
                </a:cxn>
                <a:cxn ang="T14">
                  <a:pos x="T8" y="T9"/>
                </a:cxn>
              </a:cxnLst>
              <a:rect l="T15" t="T16" r="T17" b="T18"/>
              <a:pathLst>
                <a:path w="485" h="648">
                  <a:moveTo>
                    <a:pt x="485" y="2"/>
                  </a:moveTo>
                  <a:lnTo>
                    <a:pt x="0" y="210"/>
                  </a:lnTo>
                  <a:lnTo>
                    <a:pt x="1" y="648"/>
                  </a:lnTo>
                  <a:lnTo>
                    <a:pt x="485" y="437"/>
                  </a:lnTo>
                  <a:lnTo>
                    <a:pt x="485" y="0"/>
                  </a:lnTo>
                </a:path>
              </a:pathLst>
            </a:custGeom>
            <a:solidFill>
              <a:srgbClr val="B6B4C4"/>
            </a:solidFill>
            <a:ln w="6350" cap="rnd">
              <a:solidFill>
                <a:srgbClr val="C0C0C0"/>
              </a:solidFill>
              <a:round/>
              <a:headEnd/>
              <a:tailEnd/>
            </a:ln>
          </p:spPr>
          <p:txBody>
            <a:bodyPr wrap="none" lIns="1076698" tIns="538370" rIns="1076698" bIns="538370" anchor="ctr">
              <a:spAutoFit/>
            </a:bodyPr>
            <a:lstStyle/>
            <a:p>
              <a:endParaRPr lang="mk-MK"/>
            </a:p>
          </p:txBody>
        </p:sp>
        <p:grpSp>
          <p:nvGrpSpPr>
            <p:cNvPr id="32796" name="Group 5"/>
            <p:cNvGrpSpPr>
              <a:grpSpLocks/>
            </p:cNvGrpSpPr>
            <p:nvPr/>
          </p:nvGrpSpPr>
          <p:grpSpPr bwMode="auto">
            <a:xfrm>
              <a:off x="2475" y="2836"/>
              <a:ext cx="254" cy="295"/>
              <a:chOff x="672" y="1856"/>
              <a:chExt cx="349" cy="509"/>
            </a:xfrm>
          </p:grpSpPr>
          <p:sp>
            <p:nvSpPr>
              <p:cNvPr id="32845" name="Freeform 6"/>
              <p:cNvSpPr>
                <a:spLocks/>
              </p:cNvSpPr>
              <p:nvPr/>
            </p:nvSpPr>
            <p:spPr bwMode="invGray">
              <a:xfrm>
                <a:off x="860" y="1856"/>
                <a:ext cx="161" cy="100"/>
              </a:xfrm>
              <a:custGeom>
                <a:avLst/>
                <a:gdLst>
                  <a:gd name="T0" fmla="*/ 161 w 161"/>
                  <a:gd name="T1" fmla="*/ 1 h 100"/>
                  <a:gd name="T2" fmla="*/ 0 w 161"/>
                  <a:gd name="T3" fmla="*/ 66 h 100"/>
                  <a:gd name="T4" fmla="*/ 0 w 161"/>
                  <a:gd name="T5" fmla="*/ 100 h 100"/>
                  <a:gd name="T6" fmla="*/ 161 w 161"/>
                  <a:gd name="T7" fmla="*/ 36 h 100"/>
                  <a:gd name="T8" fmla="*/ 161 w 161"/>
                  <a:gd name="T9" fmla="*/ 0 h 100"/>
                  <a:gd name="T10" fmla="*/ 0 60000 65536"/>
                  <a:gd name="T11" fmla="*/ 0 60000 65536"/>
                  <a:gd name="T12" fmla="*/ 0 60000 65536"/>
                  <a:gd name="T13" fmla="*/ 0 60000 65536"/>
                  <a:gd name="T14" fmla="*/ 0 60000 65536"/>
                  <a:gd name="T15" fmla="*/ 0 w 161"/>
                  <a:gd name="T16" fmla="*/ 0 h 100"/>
                  <a:gd name="T17" fmla="*/ 161 w 161"/>
                  <a:gd name="T18" fmla="*/ 100 h 100"/>
                </a:gdLst>
                <a:ahLst/>
                <a:cxnLst>
                  <a:cxn ang="T10">
                    <a:pos x="T0" y="T1"/>
                  </a:cxn>
                  <a:cxn ang="T11">
                    <a:pos x="T2" y="T3"/>
                  </a:cxn>
                  <a:cxn ang="T12">
                    <a:pos x="T4" y="T5"/>
                  </a:cxn>
                  <a:cxn ang="T13">
                    <a:pos x="T6" y="T7"/>
                  </a:cxn>
                  <a:cxn ang="T14">
                    <a:pos x="T8" y="T9"/>
                  </a:cxn>
                </a:cxnLst>
                <a:rect l="T15" t="T16" r="T17" b="T18"/>
                <a:pathLst>
                  <a:path w="161" h="100">
                    <a:moveTo>
                      <a:pt x="161" y="1"/>
                    </a:moveTo>
                    <a:lnTo>
                      <a:pt x="0" y="66"/>
                    </a:lnTo>
                    <a:lnTo>
                      <a:pt x="0" y="100"/>
                    </a:lnTo>
                    <a:lnTo>
                      <a:pt x="161" y="36"/>
                    </a:lnTo>
                    <a:lnTo>
                      <a:pt x="161" y="0"/>
                    </a:lnTo>
                  </a:path>
                </a:pathLst>
              </a:custGeom>
              <a:solidFill>
                <a:srgbClr val="3FA8E3"/>
              </a:solidFill>
              <a:ln w="6350" cap="rnd">
                <a:solidFill>
                  <a:srgbClr val="C0C0C0"/>
                </a:solidFill>
                <a:round/>
                <a:headEnd/>
                <a:tailEnd/>
              </a:ln>
            </p:spPr>
            <p:txBody>
              <a:bodyPr wrap="none" lIns="1076698" tIns="538370" rIns="1076698" bIns="538370" anchor="ctr">
                <a:spAutoFit/>
              </a:bodyPr>
              <a:lstStyle/>
              <a:p>
                <a:endParaRPr lang="mk-MK"/>
              </a:p>
            </p:txBody>
          </p:sp>
          <p:sp>
            <p:nvSpPr>
              <p:cNvPr id="32846" name="Freeform 7"/>
              <p:cNvSpPr>
                <a:spLocks/>
              </p:cNvSpPr>
              <p:nvPr/>
            </p:nvSpPr>
            <p:spPr bwMode="invGray">
              <a:xfrm>
                <a:off x="672" y="2071"/>
                <a:ext cx="349" cy="187"/>
              </a:xfrm>
              <a:custGeom>
                <a:avLst/>
                <a:gdLst>
                  <a:gd name="T0" fmla="*/ 94 w 485"/>
                  <a:gd name="T1" fmla="*/ 1 h 260"/>
                  <a:gd name="T2" fmla="*/ 0 w 485"/>
                  <a:gd name="T3" fmla="*/ 40 h 260"/>
                  <a:gd name="T4" fmla="*/ 1 w 485"/>
                  <a:gd name="T5" fmla="*/ 50 h 260"/>
                  <a:gd name="T6" fmla="*/ 94 w 485"/>
                  <a:gd name="T7" fmla="*/ 10 h 260"/>
                  <a:gd name="T8" fmla="*/ 94 w 485"/>
                  <a:gd name="T9" fmla="*/ 0 h 260"/>
                  <a:gd name="T10" fmla="*/ 0 60000 65536"/>
                  <a:gd name="T11" fmla="*/ 0 60000 65536"/>
                  <a:gd name="T12" fmla="*/ 0 60000 65536"/>
                  <a:gd name="T13" fmla="*/ 0 60000 65536"/>
                  <a:gd name="T14" fmla="*/ 0 60000 65536"/>
                  <a:gd name="T15" fmla="*/ 0 w 485"/>
                  <a:gd name="T16" fmla="*/ 0 h 260"/>
                  <a:gd name="T17" fmla="*/ 485 w 485"/>
                  <a:gd name="T18" fmla="*/ 260 h 260"/>
                </a:gdLst>
                <a:ahLst/>
                <a:cxnLst>
                  <a:cxn ang="T10">
                    <a:pos x="T0" y="T1"/>
                  </a:cxn>
                  <a:cxn ang="T11">
                    <a:pos x="T2" y="T3"/>
                  </a:cxn>
                  <a:cxn ang="T12">
                    <a:pos x="T4" y="T5"/>
                  </a:cxn>
                  <a:cxn ang="T13">
                    <a:pos x="T6" y="T7"/>
                  </a:cxn>
                  <a:cxn ang="T14">
                    <a:pos x="T8" y="T9"/>
                  </a:cxn>
                </a:cxnLst>
                <a:rect l="T15" t="T16" r="T17" b="T18"/>
                <a:pathLst>
                  <a:path w="485" h="260">
                    <a:moveTo>
                      <a:pt x="485" y="2"/>
                    </a:moveTo>
                    <a:lnTo>
                      <a:pt x="0" y="210"/>
                    </a:lnTo>
                    <a:lnTo>
                      <a:pt x="1" y="260"/>
                    </a:lnTo>
                    <a:lnTo>
                      <a:pt x="485" y="50"/>
                    </a:lnTo>
                    <a:lnTo>
                      <a:pt x="485" y="0"/>
                    </a:lnTo>
                  </a:path>
                </a:pathLst>
              </a:custGeom>
              <a:solidFill>
                <a:srgbClr val="3FA8E3"/>
              </a:solidFill>
              <a:ln w="6350" cap="rnd">
                <a:solidFill>
                  <a:srgbClr val="C0C0C0"/>
                </a:solidFill>
                <a:round/>
                <a:headEnd/>
                <a:tailEnd/>
              </a:ln>
            </p:spPr>
            <p:txBody>
              <a:bodyPr wrap="none" lIns="1076698" tIns="538370" rIns="1076698" bIns="538370" anchor="ctr">
                <a:spAutoFit/>
              </a:bodyPr>
              <a:lstStyle/>
              <a:p>
                <a:endParaRPr lang="mk-MK"/>
              </a:p>
            </p:txBody>
          </p:sp>
          <p:sp>
            <p:nvSpPr>
              <p:cNvPr id="32847" name="Freeform 8"/>
              <p:cNvSpPr>
                <a:spLocks/>
              </p:cNvSpPr>
              <p:nvPr/>
            </p:nvSpPr>
            <p:spPr bwMode="invGray">
              <a:xfrm>
                <a:off x="672" y="2125"/>
                <a:ext cx="349" cy="187"/>
              </a:xfrm>
              <a:custGeom>
                <a:avLst/>
                <a:gdLst>
                  <a:gd name="T0" fmla="*/ 94 w 485"/>
                  <a:gd name="T1" fmla="*/ 1 h 260"/>
                  <a:gd name="T2" fmla="*/ 0 w 485"/>
                  <a:gd name="T3" fmla="*/ 40 h 260"/>
                  <a:gd name="T4" fmla="*/ 1 w 485"/>
                  <a:gd name="T5" fmla="*/ 50 h 260"/>
                  <a:gd name="T6" fmla="*/ 94 w 485"/>
                  <a:gd name="T7" fmla="*/ 10 h 260"/>
                  <a:gd name="T8" fmla="*/ 94 w 485"/>
                  <a:gd name="T9" fmla="*/ 0 h 260"/>
                  <a:gd name="T10" fmla="*/ 0 60000 65536"/>
                  <a:gd name="T11" fmla="*/ 0 60000 65536"/>
                  <a:gd name="T12" fmla="*/ 0 60000 65536"/>
                  <a:gd name="T13" fmla="*/ 0 60000 65536"/>
                  <a:gd name="T14" fmla="*/ 0 60000 65536"/>
                  <a:gd name="T15" fmla="*/ 0 w 485"/>
                  <a:gd name="T16" fmla="*/ 0 h 260"/>
                  <a:gd name="T17" fmla="*/ 485 w 485"/>
                  <a:gd name="T18" fmla="*/ 260 h 260"/>
                </a:gdLst>
                <a:ahLst/>
                <a:cxnLst>
                  <a:cxn ang="T10">
                    <a:pos x="T0" y="T1"/>
                  </a:cxn>
                  <a:cxn ang="T11">
                    <a:pos x="T2" y="T3"/>
                  </a:cxn>
                  <a:cxn ang="T12">
                    <a:pos x="T4" y="T5"/>
                  </a:cxn>
                  <a:cxn ang="T13">
                    <a:pos x="T6" y="T7"/>
                  </a:cxn>
                  <a:cxn ang="T14">
                    <a:pos x="T8" y="T9"/>
                  </a:cxn>
                </a:cxnLst>
                <a:rect l="T15" t="T16" r="T17" b="T18"/>
                <a:pathLst>
                  <a:path w="485" h="260">
                    <a:moveTo>
                      <a:pt x="485" y="2"/>
                    </a:moveTo>
                    <a:lnTo>
                      <a:pt x="0" y="210"/>
                    </a:lnTo>
                    <a:lnTo>
                      <a:pt x="1" y="260"/>
                    </a:lnTo>
                    <a:lnTo>
                      <a:pt x="485" y="50"/>
                    </a:lnTo>
                    <a:lnTo>
                      <a:pt x="485" y="0"/>
                    </a:lnTo>
                  </a:path>
                </a:pathLst>
              </a:custGeom>
              <a:solidFill>
                <a:srgbClr val="3FA8E3"/>
              </a:solidFill>
              <a:ln w="6350" cap="rnd">
                <a:solidFill>
                  <a:srgbClr val="C0C0C0"/>
                </a:solidFill>
                <a:round/>
                <a:headEnd/>
                <a:tailEnd/>
              </a:ln>
            </p:spPr>
            <p:txBody>
              <a:bodyPr wrap="none" lIns="1076698" tIns="538370" rIns="1076698" bIns="538370" anchor="ctr">
                <a:spAutoFit/>
              </a:bodyPr>
              <a:lstStyle/>
              <a:p>
                <a:endParaRPr lang="mk-MK"/>
              </a:p>
            </p:txBody>
          </p:sp>
          <p:sp>
            <p:nvSpPr>
              <p:cNvPr id="32848" name="Freeform 9"/>
              <p:cNvSpPr>
                <a:spLocks/>
              </p:cNvSpPr>
              <p:nvPr/>
            </p:nvSpPr>
            <p:spPr bwMode="invGray">
              <a:xfrm>
                <a:off x="672" y="2178"/>
                <a:ext cx="349" cy="187"/>
              </a:xfrm>
              <a:custGeom>
                <a:avLst/>
                <a:gdLst>
                  <a:gd name="T0" fmla="*/ 94 w 485"/>
                  <a:gd name="T1" fmla="*/ 1 h 260"/>
                  <a:gd name="T2" fmla="*/ 0 w 485"/>
                  <a:gd name="T3" fmla="*/ 40 h 260"/>
                  <a:gd name="T4" fmla="*/ 1 w 485"/>
                  <a:gd name="T5" fmla="*/ 50 h 260"/>
                  <a:gd name="T6" fmla="*/ 94 w 485"/>
                  <a:gd name="T7" fmla="*/ 10 h 260"/>
                  <a:gd name="T8" fmla="*/ 94 w 485"/>
                  <a:gd name="T9" fmla="*/ 0 h 260"/>
                  <a:gd name="T10" fmla="*/ 0 60000 65536"/>
                  <a:gd name="T11" fmla="*/ 0 60000 65536"/>
                  <a:gd name="T12" fmla="*/ 0 60000 65536"/>
                  <a:gd name="T13" fmla="*/ 0 60000 65536"/>
                  <a:gd name="T14" fmla="*/ 0 60000 65536"/>
                  <a:gd name="T15" fmla="*/ 0 w 485"/>
                  <a:gd name="T16" fmla="*/ 0 h 260"/>
                  <a:gd name="T17" fmla="*/ 485 w 485"/>
                  <a:gd name="T18" fmla="*/ 260 h 260"/>
                </a:gdLst>
                <a:ahLst/>
                <a:cxnLst>
                  <a:cxn ang="T10">
                    <a:pos x="T0" y="T1"/>
                  </a:cxn>
                  <a:cxn ang="T11">
                    <a:pos x="T2" y="T3"/>
                  </a:cxn>
                  <a:cxn ang="T12">
                    <a:pos x="T4" y="T5"/>
                  </a:cxn>
                  <a:cxn ang="T13">
                    <a:pos x="T6" y="T7"/>
                  </a:cxn>
                  <a:cxn ang="T14">
                    <a:pos x="T8" y="T9"/>
                  </a:cxn>
                </a:cxnLst>
                <a:rect l="T15" t="T16" r="T17" b="T18"/>
                <a:pathLst>
                  <a:path w="485" h="260">
                    <a:moveTo>
                      <a:pt x="485" y="2"/>
                    </a:moveTo>
                    <a:lnTo>
                      <a:pt x="0" y="210"/>
                    </a:lnTo>
                    <a:lnTo>
                      <a:pt x="1" y="260"/>
                    </a:lnTo>
                    <a:lnTo>
                      <a:pt x="485" y="50"/>
                    </a:lnTo>
                    <a:lnTo>
                      <a:pt x="485" y="0"/>
                    </a:lnTo>
                  </a:path>
                </a:pathLst>
              </a:custGeom>
              <a:solidFill>
                <a:srgbClr val="3FA8E3"/>
              </a:solidFill>
              <a:ln w="6350" cap="rnd">
                <a:solidFill>
                  <a:srgbClr val="C0C0C0"/>
                </a:solidFill>
                <a:round/>
                <a:headEnd/>
                <a:tailEnd/>
              </a:ln>
            </p:spPr>
            <p:txBody>
              <a:bodyPr wrap="none" lIns="1076698" tIns="538370" rIns="1076698" bIns="538370" anchor="ctr">
                <a:spAutoFit/>
              </a:bodyPr>
              <a:lstStyle/>
              <a:p>
                <a:endParaRPr lang="mk-MK"/>
              </a:p>
            </p:txBody>
          </p:sp>
        </p:grpSp>
        <p:sp>
          <p:nvSpPr>
            <p:cNvPr id="32797" name="Freeform 10"/>
            <p:cNvSpPr>
              <a:spLocks/>
            </p:cNvSpPr>
            <p:nvPr/>
          </p:nvSpPr>
          <p:spPr bwMode="invGray">
            <a:xfrm>
              <a:off x="2612" y="2869"/>
              <a:ext cx="117" cy="58"/>
            </a:xfrm>
            <a:custGeom>
              <a:avLst/>
              <a:gdLst>
                <a:gd name="T0" fmla="*/ 33 w 161"/>
                <a:gd name="T1" fmla="*/ 1 h 100"/>
                <a:gd name="T2" fmla="*/ 0 w 161"/>
                <a:gd name="T3" fmla="*/ 5 h 100"/>
                <a:gd name="T4" fmla="*/ 0 w 161"/>
                <a:gd name="T5" fmla="*/ 7 h 100"/>
                <a:gd name="T6" fmla="*/ 33 w 161"/>
                <a:gd name="T7" fmla="*/ 2 h 100"/>
                <a:gd name="T8" fmla="*/ 33 w 161"/>
                <a:gd name="T9" fmla="*/ 0 h 100"/>
                <a:gd name="T10" fmla="*/ 0 60000 65536"/>
                <a:gd name="T11" fmla="*/ 0 60000 65536"/>
                <a:gd name="T12" fmla="*/ 0 60000 65536"/>
                <a:gd name="T13" fmla="*/ 0 60000 65536"/>
                <a:gd name="T14" fmla="*/ 0 60000 65536"/>
                <a:gd name="T15" fmla="*/ 0 w 161"/>
                <a:gd name="T16" fmla="*/ 0 h 100"/>
                <a:gd name="T17" fmla="*/ 161 w 161"/>
                <a:gd name="T18" fmla="*/ 100 h 100"/>
              </a:gdLst>
              <a:ahLst/>
              <a:cxnLst>
                <a:cxn ang="T10">
                  <a:pos x="T0" y="T1"/>
                </a:cxn>
                <a:cxn ang="T11">
                  <a:pos x="T2" y="T3"/>
                </a:cxn>
                <a:cxn ang="T12">
                  <a:pos x="T4" y="T5"/>
                </a:cxn>
                <a:cxn ang="T13">
                  <a:pos x="T6" y="T7"/>
                </a:cxn>
                <a:cxn ang="T14">
                  <a:pos x="T8" y="T9"/>
                </a:cxn>
              </a:cxnLst>
              <a:rect l="T15" t="T16" r="T17" b="T18"/>
              <a:pathLst>
                <a:path w="161" h="100">
                  <a:moveTo>
                    <a:pt x="161" y="1"/>
                  </a:moveTo>
                  <a:lnTo>
                    <a:pt x="0" y="66"/>
                  </a:lnTo>
                  <a:lnTo>
                    <a:pt x="0" y="100"/>
                  </a:lnTo>
                  <a:lnTo>
                    <a:pt x="161" y="36"/>
                  </a:lnTo>
                  <a:lnTo>
                    <a:pt x="161" y="0"/>
                  </a:lnTo>
                </a:path>
              </a:pathLst>
            </a:custGeom>
            <a:solidFill>
              <a:srgbClr val="3FA8E3"/>
            </a:solidFill>
            <a:ln w="6350" cap="rnd">
              <a:solidFill>
                <a:srgbClr val="C0C0C0"/>
              </a:solidFill>
              <a:round/>
              <a:headEnd/>
              <a:tailEnd/>
            </a:ln>
          </p:spPr>
          <p:txBody>
            <a:bodyPr wrap="none" lIns="1076698" tIns="538370" rIns="1076698" bIns="538370" anchor="ctr">
              <a:spAutoFit/>
            </a:bodyPr>
            <a:lstStyle/>
            <a:p>
              <a:endParaRPr lang="mk-MK"/>
            </a:p>
          </p:txBody>
        </p:sp>
        <p:sp>
          <p:nvSpPr>
            <p:cNvPr id="32798" name="Freeform 11"/>
            <p:cNvSpPr>
              <a:spLocks/>
            </p:cNvSpPr>
            <p:nvPr/>
          </p:nvSpPr>
          <p:spPr bwMode="invGray">
            <a:xfrm>
              <a:off x="2612" y="2901"/>
              <a:ext cx="117" cy="58"/>
            </a:xfrm>
            <a:custGeom>
              <a:avLst/>
              <a:gdLst>
                <a:gd name="T0" fmla="*/ 33 w 161"/>
                <a:gd name="T1" fmla="*/ 1 h 100"/>
                <a:gd name="T2" fmla="*/ 0 w 161"/>
                <a:gd name="T3" fmla="*/ 5 h 100"/>
                <a:gd name="T4" fmla="*/ 0 w 161"/>
                <a:gd name="T5" fmla="*/ 7 h 100"/>
                <a:gd name="T6" fmla="*/ 33 w 161"/>
                <a:gd name="T7" fmla="*/ 2 h 100"/>
                <a:gd name="T8" fmla="*/ 33 w 161"/>
                <a:gd name="T9" fmla="*/ 0 h 100"/>
                <a:gd name="T10" fmla="*/ 0 60000 65536"/>
                <a:gd name="T11" fmla="*/ 0 60000 65536"/>
                <a:gd name="T12" fmla="*/ 0 60000 65536"/>
                <a:gd name="T13" fmla="*/ 0 60000 65536"/>
                <a:gd name="T14" fmla="*/ 0 60000 65536"/>
                <a:gd name="T15" fmla="*/ 0 w 161"/>
                <a:gd name="T16" fmla="*/ 0 h 100"/>
                <a:gd name="T17" fmla="*/ 161 w 161"/>
                <a:gd name="T18" fmla="*/ 100 h 100"/>
              </a:gdLst>
              <a:ahLst/>
              <a:cxnLst>
                <a:cxn ang="T10">
                  <a:pos x="T0" y="T1"/>
                </a:cxn>
                <a:cxn ang="T11">
                  <a:pos x="T2" y="T3"/>
                </a:cxn>
                <a:cxn ang="T12">
                  <a:pos x="T4" y="T5"/>
                </a:cxn>
                <a:cxn ang="T13">
                  <a:pos x="T6" y="T7"/>
                </a:cxn>
                <a:cxn ang="T14">
                  <a:pos x="T8" y="T9"/>
                </a:cxn>
              </a:cxnLst>
              <a:rect l="T15" t="T16" r="T17" b="T18"/>
              <a:pathLst>
                <a:path w="161" h="100">
                  <a:moveTo>
                    <a:pt x="161" y="1"/>
                  </a:moveTo>
                  <a:lnTo>
                    <a:pt x="0" y="66"/>
                  </a:lnTo>
                  <a:lnTo>
                    <a:pt x="0" y="100"/>
                  </a:lnTo>
                  <a:lnTo>
                    <a:pt x="161" y="36"/>
                  </a:lnTo>
                  <a:lnTo>
                    <a:pt x="161" y="0"/>
                  </a:lnTo>
                </a:path>
              </a:pathLst>
            </a:custGeom>
            <a:solidFill>
              <a:srgbClr val="3FA8E3"/>
            </a:solidFill>
            <a:ln w="6350" cap="rnd">
              <a:solidFill>
                <a:srgbClr val="C0C0C0"/>
              </a:solidFill>
              <a:round/>
              <a:headEnd/>
              <a:tailEnd/>
            </a:ln>
          </p:spPr>
          <p:txBody>
            <a:bodyPr wrap="none" lIns="1076698" tIns="538370" rIns="1076698" bIns="538370" anchor="ctr">
              <a:spAutoFit/>
            </a:bodyPr>
            <a:lstStyle/>
            <a:p>
              <a:endParaRPr lang="mk-MK"/>
            </a:p>
          </p:txBody>
        </p:sp>
        <p:sp>
          <p:nvSpPr>
            <p:cNvPr id="32799" name="Freeform 12"/>
            <p:cNvSpPr>
              <a:spLocks/>
            </p:cNvSpPr>
            <p:nvPr/>
          </p:nvSpPr>
          <p:spPr bwMode="invGray">
            <a:xfrm>
              <a:off x="2611" y="2932"/>
              <a:ext cx="117" cy="58"/>
            </a:xfrm>
            <a:custGeom>
              <a:avLst/>
              <a:gdLst>
                <a:gd name="T0" fmla="*/ 33 w 161"/>
                <a:gd name="T1" fmla="*/ 1 h 100"/>
                <a:gd name="T2" fmla="*/ 0 w 161"/>
                <a:gd name="T3" fmla="*/ 5 h 100"/>
                <a:gd name="T4" fmla="*/ 0 w 161"/>
                <a:gd name="T5" fmla="*/ 7 h 100"/>
                <a:gd name="T6" fmla="*/ 33 w 161"/>
                <a:gd name="T7" fmla="*/ 2 h 100"/>
                <a:gd name="T8" fmla="*/ 33 w 161"/>
                <a:gd name="T9" fmla="*/ 0 h 100"/>
                <a:gd name="T10" fmla="*/ 0 60000 65536"/>
                <a:gd name="T11" fmla="*/ 0 60000 65536"/>
                <a:gd name="T12" fmla="*/ 0 60000 65536"/>
                <a:gd name="T13" fmla="*/ 0 60000 65536"/>
                <a:gd name="T14" fmla="*/ 0 60000 65536"/>
                <a:gd name="T15" fmla="*/ 0 w 161"/>
                <a:gd name="T16" fmla="*/ 0 h 100"/>
                <a:gd name="T17" fmla="*/ 161 w 161"/>
                <a:gd name="T18" fmla="*/ 100 h 100"/>
              </a:gdLst>
              <a:ahLst/>
              <a:cxnLst>
                <a:cxn ang="T10">
                  <a:pos x="T0" y="T1"/>
                </a:cxn>
                <a:cxn ang="T11">
                  <a:pos x="T2" y="T3"/>
                </a:cxn>
                <a:cxn ang="T12">
                  <a:pos x="T4" y="T5"/>
                </a:cxn>
                <a:cxn ang="T13">
                  <a:pos x="T6" y="T7"/>
                </a:cxn>
                <a:cxn ang="T14">
                  <a:pos x="T8" y="T9"/>
                </a:cxn>
              </a:cxnLst>
              <a:rect l="T15" t="T16" r="T17" b="T18"/>
              <a:pathLst>
                <a:path w="161" h="100">
                  <a:moveTo>
                    <a:pt x="161" y="1"/>
                  </a:moveTo>
                  <a:lnTo>
                    <a:pt x="0" y="66"/>
                  </a:lnTo>
                  <a:lnTo>
                    <a:pt x="0" y="100"/>
                  </a:lnTo>
                  <a:lnTo>
                    <a:pt x="161" y="36"/>
                  </a:lnTo>
                  <a:lnTo>
                    <a:pt x="161" y="0"/>
                  </a:lnTo>
                </a:path>
              </a:pathLst>
            </a:custGeom>
            <a:solidFill>
              <a:srgbClr val="3FA8E3"/>
            </a:solidFill>
            <a:ln w="6350" cap="rnd">
              <a:solidFill>
                <a:srgbClr val="C0C0C0"/>
              </a:solidFill>
              <a:round/>
              <a:headEnd/>
              <a:tailEnd/>
            </a:ln>
          </p:spPr>
          <p:txBody>
            <a:bodyPr wrap="none" lIns="1076698" tIns="538370" rIns="1076698" bIns="538370" anchor="ctr">
              <a:spAutoFit/>
            </a:bodyPr>
            <a:lstStyle/>
            <a:p>
              <a:endParaRPr lang="mk-MK"/>
            </a:p>
          </p:txBody>
        </p:sp>
        <p:sp>
          <p:nvSpPr>
            <p:cNvPr id="32800" name="Freeform 13"/>
            <p:cNvSpPr>
              <a:spLocks/>
            </p:cNvSpPr>
            <p:nvPr/>
          </p:nvSpPr>
          <p:spPr bwMode="blackWhite">
            <a:xfrm>
              <a:off x="2473" y="2888"/>
              <a:ext cx="124" cy="149"/>
            </a:xfrm>
            <a:custGeom>
              <a:avLst/>
              <a:gdLst>
                <a:gd name="T0" fmla="*/ 34 w 171"/>
                <a:gd name="T1" fmla="*/ 1 h 258"/>
                <a:gd name="T2" fmla="*/ 0 w 171"/>
                <a:gd name="T3" fmla="*/ 5 h 258"/>
                <a:gd name="T4" fmla="*/ 0 w 171"/>
                <a:gd name="T5" fmla="*/ 17 h 258"/>
                <a:gd name="T6" fmla="*/ 34 w 171"/>
                <a:gd name="T7" fmla="*/ 12 h 258"/>
                <a:gd name="T8" fmla="*/ 34 w 171"/>
                <a:gd name="T9" fmla="*/ 0 h 258"/>
                <a:gd name="T10" fmla="*/ 0 60000 65536"/>
                <a:gd name="T11" fmla="*/ 0 60000 65536"/>
                <a:gd name="T12" fmla="*/ 0 60000 65536"/>
                <a:gd name="T13" fmla="*/ 0 60000 65536"/>
                <a:gd name="T14" fmla="*/ 0 60000 65536"/>
                <a:gd name="T15" fmla="*/ 0 w 171"/>
                <a:gd name="T16" fmla="*/ 0 h 258"/>
                <a:gd name="T17" fmla="*/ 171 w 171"/>
                <a:gd name="T18" fmla="*/ 258 h 258"/>
              </a:gdLst>
              <a:ahLst/>
              <a:cxnLst>
                <a:cxn ang="T10">
                  <a:pos x="T0" y="T1"/>
                </a:cxn>
                <a:cxn ang="T11">
                  <a:pos x="T2" y="T3"/>
                </a:cxn>
                <a:cxn ang="T12">
                  <a:pos x="T4" y="T5"/>
                </a:cxn>
                <a:cxn ang="T13">
                  <a:pos x="T6" y="T7"/>
                </a:cxn>
                <a:cxn ang="T14">
                  <a:pos x="T8" y="T9"/>
                </a:cxn>
              </a:cxnLst>
              <a:rect l="T15" t="T16" r="T17" b="T18"/>
              <a:pathLst>
                <a:path w="171" h="258">
                  <a:moveTo>
                    <a:pt x="171" y="1"/>
                  </a:moveTo>
                  <a:lnTo>
                    <a:pt x="0" y="71"/>
                  </a:lnTo>
                  <a:lnTo>
                    <a:pt x="0" y="258"/>
                  </a:lnTo>
                  <a:lnTo>
                    <a:pt x="171" y="186"/>
                  </a:lnTo>
                  <a:lnTo>
                    <a:pt x="171" y="0"/>
                  </a:lnTo>
                </a:path>
              </a:pathLst>
            </a:custGeom>
            <a:solidFill>
              <a:schemeClr val="tx1"/>
            </a:solidFill>
            <a:ln w="6350" cap="rnd">
              <a:solidFill>
                <a:srgbClr val="C0C0C0"/>
              </a:solidFill>
              <a:round/>
              <a:headEnd/>
              <a:tailEnd/>
            </a:ln>
          </p:spPr>
          <p:txBody>
            <a:bodyPr wrap="none" lIns="1076698" tIns="538370" rIns="1076698" bIns="538370" anchor="ctr">
              <a:spAutoFit/>
            </a:bodyPr>
            <a:lstStyle/>
            <a:p>
              <a:endParaRPr lang="mk-MK"/>
            </a:p>
          </p:txBody>
        </p:sp>
        <p:sp>
          <p:nvSpPr>
            <p:cNvPr id="32801" name="Freeform 14"/>
            <p:cNvSpPr>
              <a:spLocks/>
            </p:cNvSpPr>
            <p:nvPr/>
          </p:nvSpPr>
          <p:spPr bwMode="blackWhite">
            <a:xfrm>
              <a:off x="2500" y="2923"/>
              <a:ext cx="71" cy="70"/>
            </a:xfrm>
            <a:custGeom>
              <a:avLst/>
              <a:gdLst>
                <a:gd name="T0" fmla="*/ 9 w 97"/>
                <a:gd name="T1" fmla="*/ 1 h 120"/>
                <a:gd name="T2" fmla="*/ 11 w 97"/>
                <a:gd name="T3" fmla="*/ 0 h 120"/>
                <a:gd name="T4" fmla="*/ 15 w 97"/>
                <a:gd name="T5" fmla="*/ 1 h 120"/>
                <a:gd name="T6" fmla="*/ 17 w 97"/>
                <a:gd name="T7" fmla="*/ 4 h 120"/>
                <a:gd name="T8" fmla="*/ 18 w 97"/>
                <a:gd name="T9" fmla="*/ 5 h 120"/>
                <a:gd name="T10" fmla="*/ 20 w 97"/>
                <a:gd name="T11" fmla="*/ 5 h 120"/>
                <a:gd name="T12" fmla="*/ 11 w 97"/>
                <a:gd name="T13" fmla="*/ 8 h 120"/>
                <a:gd name="T14" fmla="*/ 0 w 97"/>
                <a:gd name="T15" fmla="*/ 6 h 120"/>
                <a:gd name="T16" fmla="*/ 2 w 97"/>
                <a:gd name="T17" fmla="*/ 6 h 120"/>
                <a:gd name="T18" fmla="*/ 2 w 97"/>
                <a:gd name="T19" fmla="*/ 4 h 120"/>
                <a:gd name="T20" fmla="*/ 3 w 97"/>
                <a:gd name="T21" fmla="*/ 2 h 120"/>
                <a:gd name="T22" fmla="*/ 6 w 97"/>
                <a:gd name="T23" fmla="*/ 1 h 120"/>
                <a:gd name="T24" fmla="*/ 9 w 97"/>
                <a:gd name="T25" fmla="*/ 1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120"/>
                <a:gd name="T41" fmla="*/ 97 w 97"/>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120">
                  <a:moveTo>
                    <a:pt x="42" y="6"/>
                  </a:moveTo>
                  <a:lnTo>
                    <a:pt x="51" y="0"/>
                  </a:lnTo>
                  <a:lnTo>
                    <a:pt x="75" y="16"/>
                  </a:lnTo>
                  <a:lnTo>
                    <a:pt x="81" y="49"/>
                  </a:lnTo>
                  <a:lnTo>
                    <a:pt x="87" y="66"/>
                  </a:lnTo>
                  <a:lnTo>
                    <a:pt x="97" y="72"/>
                  </a:lnTo>
                  <a:lnTo>
                    <a:pt x="54" y="120"/>
                  </a:lnTo>
                  <a:lnTo>
                    <a:pt x="0" y="94"/>
                  </a:lnTo>
                  <a:lnTo>
                    <a:pt x="9" y="84"/>
                  </a:lnTo>
                  <a:lnTo>
                    <a:pt x="9" y="55"/>
                  </a:lnTo>
                  <a:lnTo>
                    <a:pt x="12" y="24"/>
                  </a:lnTo>
                  <a:lnTo>
                    <a:pt x="28" y="7"/>
                  </a:lnTo>
                  <a:lnTo>
                    <a:pt x="42" y="6"/>
                  </a:lnTo>
                  <a:close/>
                </a:path>
              </a:pathLst>
            </a:custGeom>
            <a:solidFill>
              <a:srgbClr val="663300"/>
            </a:solidFill>
            <a:ln w="6350" cap="rnd">
              <a:solidFill>
                <a:srgbClr val="C0C0C0"/>
              </a:solidFill>
              <a:round/>
              <a:headEnd/>
              <a:tailEnd/>
            </a:ln>
          </p:spPr>
          <p:txBody>
            <a:bodyPr wrap="none" lIns="1076698" tIns="538370" rIns="1076698" bIns="538370" anchor="ctr">
              <a:spAutoFit/>
            </a:bodyPr>
            <a:lstStyle/>
            <a:p>
              <a:endParaRPr lang="mk-MK"/>
            </a:p>
          </p:txBody>
        </p:sp>
        <p:sp>
          <p:nvSpPr>
            <p:cNvPr id="32802" name="Freeform 15"/>
            <p:cNvSpPr>
              <a:spLocks/>
            </p:cNvSpPr>
            <p:nvPr/>
          </p:nvSpPr>
          <p:spPr bwMode="blackWhite">
            <a:xfrm>
              <a:off x="2526" y="2959"/>
              <a:ext cx="23" cy="35"/>
            </a:xfrm>
            <a:custGeom>
              <a:avLst/>
              <a:gdLst>
                <a:gd name="T0" fmla="*/ 0 w 31"/>
                <a:gd name="T1" fmla="*/ 1 h 60"/>
                <a:gd name="T2" fmla="*/ 1 w 31"/>
                <a:gd name="T3" fmla="*/ 4 h 60"/>
                <a:gd name="T4" fmla="*/ 7 w 31"/>
                <a:gd name="T5" fmla="*/ 3 h 60"/>
                <a:gd name="T6" fmla="*/ 6 w 31"/>
                <a:gd name="T7" fmla="*/ 0 h 60"/>
                <a:gd name="T8" fmla="*/ 0 w 31"/>
                <a:gd name="T9" fmla="*/ 1 h 60"/>
                <a:gd name="T10" fmla="*/ 0 60000 65536"/>
                <a:gd name="T11" fmla="*/ 0 60000 65536"/>
                <a:gd name="T12" fmla="*/ 0 60000 65536"/>
                <a:gd name="T13" fmla="*/ 0 60000 65536"/>
                <a:gd name="T14" fmla="*/ 0 60000 65536"/>
                <a:gd name="T15" fmla="*/ 0 w 31"/>
                <a:gd name="T16" fmla="*/ 0 h 60"/>
                <a:gd name="T17" fmla="*/ 31 w 31"/>
                <a:gd name="T18" fmla="*/ 60 h 60"/>
              </a:gdLst>
              <a:ahLst/>
              <a:cxnLst>
                <a:cxn ang="T10">
                  <a:pos x="T0" y="T1"/>
                </a:cxn>
                <a:cxn ang="T11">
                  <a:pos x="T2" y="T3"/>
                </a:cxn>
                <a:cxn ang="T12">
                  <a:pos x="T4" y="T5"/>
                </a:cxn>
                <a:cxn ang="T13">
                  <a:pos x="T6" y="T7"/>
                </a:cxn>
                <a:cxn ang="T14">
                  <a:pos x="T8" y="T9"/>
                </a:cxn>
              </a:cxnLst>
              <a:rect l="T15" t="T16" r="T17" b="T18"/>
              <a:pathLst>
                <a:path w="31" h="60">
                  <a:moveTo>
                    <a:pt x="0" y="18"/>
                  </a:moveTo>
                  <a:lnTo>
                    <a:pt x="1" y="60"/>
                  </a:lnTo>
                  <a:lnTo>
                    <a:pt x="31" y="45"/>
                  </a:lnTo>
                  <a:lnTo>
                    <a:pt x="27" y="0"/>
                  </a:lnTo>
                  <a:lnTo>
                    <a:pt x="0" y="18"/>
                  </a:lnTo>
                  <a:close/>
                </a:path>
              </a:pathLst>
            </a:custGeom>
            <a:solidFill>
              <a:srgbClr val="808080"/>
            </a:solidFill>
            <a:ln w="6350" cap="rnd">
              <a:solidFill>
                <a:srgbClr val="C0C0C0"/>
              </a:solidFill>
              <a:round/>
              <a:headEnd/>
              <a:tailEnd/>
            </a:ln>
          </p:spPr>
          <p:txBody>
            <a:bodyPr wrap="none" lIns="1076698" tIns="538370" rIns="1076698" bIns="538370" anchor="ctr">
              <a:spAutoFit/>
            </a:bodyPr>
            <a:lstStyle/>
            <a:p>
              <a:endParaRPr lang="mk-MK"/>
            </a:p>
          </p:txBody>
        </p:sp>
        <p:sp>
          <p:nvSpPr>
            <p:cNvPr id="32803" name="Oval 16"/>
            <p:cNvSpPr>
              <a:spLocks noChangeArrowheads="1"/>
            </p:cNvSpPr>
            <p:nvPr/>
          </p:nvSpPr>
          <p:spPr bwMode="blackWhite">
            <a:xfrm>
              <a:off x="2512" y="2929"/>
              <a:ext cx="41" cy="47"/>
            </a:xfrm>
            <a:prstGeom prst="ellipse">
              <a:avLst/>
            </a:prstGeom>
            <a:solidFill>
              <a:srgbClr val="B2B2B2"/>
            </a:solidFill>
            <a:ln w="6350" cap="rnd">
              <a:solidFill>
                <a:srgbClr val="C0C0C0"/>
              </a:solidFill>
              <a:round/>
              <a:headEnd/>
              <a:tailEnd/>
            </a:ln>
          </p:spPr>
          <p:txBody>
            <a:bodyPr wrap="none" lIns="1076698" tIns="538370" rIns="1076698" bIns="538370" anchor="ctr">
              <a:spAutoFit/>
            </a:bodyPr>
            <a:lstStyle/>
            <a:p>
              <a:endParaRPr lang="mk-MK"/>
            </a:p>
          </p:txBody>
        </p:sp>
        <p:sp>
          <p:nvSpPr>
            <p:cNvPr id="32804" name="Freeform 17"/>
            <p:cNvSpPr>
              <a:spLocks/>
            </p:cNvSpPr>
            <p:nvPr/>
          </p:nvSpPr>
          <p:spPr bwMode="blackWhite">
            <a:xfrm>
              <a:off x="2488" y="2967"/>
              <a:ext cx="94" cy="65"/>
            </a:xfrm>
            <a:custGeom>
              <a:avLst/>
              <a:gdLst>
                <a:gd name="T0" fmla="*/ 0 w 130"/>
                <a:gd name="T1" fmla="*/ 8 h 112"/>
                <a:gd name="T2" fmla="*/ 1 w 130"/>
                <a:gd name="T3" fmla="*/ 3 h 112"/>
                <a:gd name="T4" fmla="*/ 9 w 130"/>
                <a:gd name="T5" fmla="*/ 1 h 112"/>
                <a:gd name="T6" fmla="*/ 14 w 130"/>
                <a:gd name="T7" fmla="*/ 2 h 112"/>
                <a:gd name="T8" fmla="*/ 17 w 130"/>
                <a:gd name="T9" fmla="*/ 1 h 112"/>
                <a:gd name="T10" fmla="*/ 25 w 130"/>
                <a:gd name="T11" fmla="*/ 0 h 112"/>
                <a:gd name="T12" fmla="*/ 25 w 130"/>
                <a:gd name="T13" fmla="*/ 3 h 112"/>
                <a:gd name="T14" fmla="*/ 0 w 130"/>
                <a:gd name="T15" fmla="*/ 8 h 112"/>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12"/>
                <a:gd name="T26" fmla="*/ 130 w 130"/>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12">
                  <a:moveTo>
                    <a:pt x="0" y="112"/>
                  </a:moveTo>
                  <a:lnTo>
                    <a:pt x="8" y="44"/>
                  </a:lnTo>
                  <a:lnTo>
                    <a:pt x="44" y="18"/>
                  </a:lnTo>
                  <a:lnTo>
                    <a:pt x="71" y="35"/>
                  </a:lnTo>
                  <a:lnTo>
                    <a:pt x="86" y="8"/>
                  </a:lnTo>
                  <a:lnTo>
                    <a:pt x="126" y="0"/>
                  </a:lnTo>
                  <a:lnTo>
                    <a:pt x="130" y="57"/>
                  </a:lnTo>
                  <a:lnTo>
                    <a:pt x="0" y="112"/>
                  </a:lnTo>
                  <a:close/>
                </a:path>
              </a:pathLst>
            </a:custGeom>
            <a:solidFill>
              <a:schemeClr val="tx2"/>
            </a:solidFill>
            <a:ln w="6350" cap="rnd">
              <a:solidFill>
                <a:srgbClr val="C0C0C0"/>
              </a:solidFill>
              <a:round/>
              <a:headEnd/>
              <a:tailEnd/>
            </a:ln>
          </p:spPr>
          <p:txBody>
            <a:bodyPr wrap="none" lIns="1076698" tIns="538370" rIns="1076698" bIns="538370" anchor="ctr">
              <a:spAutoFit/>
            </a:bodyPr>
            <a:lstStyle/>
            <a:p>
              <a:endParaRPr lang="mk-MK"/>
            </a:p>
          </p:txBody>
        </p:sp>
        <p:sp>
          <p:nvSpPr>
            <p:cNvPr id="32805" name="Freeform 18"/>
            <p:cNvSpPr>
              <a:spLocks/>
            </p:cNvSpPr>
            <p:nvPr/>
          </p:nvSpPr>
          <p:spPr bwMode="blackWhite">
            <a:xfrm>
              <a:off x="2531" y="2922"/>
              <a:ext cx="27" cy="22"/>
            </a:xfrm>
            <a:custGeom>
              <a:avLst/>
              <a:gdLst>
                <a:gd name="T0" fmla="*/ 0 w 37"/>
                <a:gd name="T1" fmla="*/ 1 h 38"/>
                <a:gd name="T2" fmla="*/ 3 w 37"/>
                <a:gd name="T3" fmla="*/ 2 h 38"/>
                <a:gd name="T4" fmla="*/ 8 w 37"/>
                <a:gd name="T5" fmla="*/ 3 h 38"/>
                <a:gd name="T6" fmla="*/ 6 w 37"/>
                <a:gd name="T7" fmla="*/ 1 h 38"/>
                <a:gd name="T8" fmla="*/ 2 w 37"/>
                <a:gd name="T9" fmla="*/ 0 h 38"/>
                <a:gd name="T10" fmla="*/ 0 w 37"/>
                <a:gd name="T11" fmla="*/ 1 h 38"/>
                <a:gd name="T12" fmla="*/ 0 60000 65536"/>
                <a:gd name="T13" fmla="*/ 0 60000 65536"/>
                <a:gd name="T14" fmla="*/ 0 60000 65536"/>
                <a:gd name="T15" fmla="*/ 0 60000 65536"/>
                <a:gd name="T16" fmla="*/ 0 60000 65536"/>
                <a:gd name="T17" fmla="*/ 0 60000 65536"/>
                <a:gd name="T18" fmla="*/ 0 w 37"/>
                <a:gd name="T19" fmla="*/ 0 h 38"/>
                <a:gd name="T20" fmla="*/ 37 w 3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7" h="38">
                  <a:moveTo>
                    <a:pt x="0" y="9"/>
                  </a:moveTo>
                  <a:lnTo>
                    <a:pt x="15" y="32"/>
                  </a:lnTo>
                  <a:lnTo>
                    <a:pt x="37" y="38"/>
                  </a:lnTo>
                  <a:lnTo>
                    <a:pt x="27" y="15"/>
                  </a:lnTo>
                  <a:lnTo>
                    <a:pt x="9" y="0"/>
                  </a:lnTo>
                  <a:lnTo>
                    <a:pt x="0" y="9"/>
                  </a:lnTo>
                  <a:close/>
                </a:path>
              </a:pathLst>
            </a:custGeom>
            <a:solidFill>
              <a:srgbClr val="663300"/>
            </a:solidFill>
            <a:ln w="6350" cap="rnd">
              <a:solidFill>
                <a:srgbClr val="C0C0C0"/>
              </a:solidFill>
              <a:round/>
              <a:headEnd/>
              <a:tailEnd/>
            </a:ln>
          </p:spPr>
          <p:txBody>
            <a:bodyPr wrap="none" lIns="1076698" tIns="538370" rIns="1076698" bIns="538370" anchor="ctr">
              <a:spAutoFit/>
            </a:bodyPr>
            <a:lstStyle/>
            <a:p>
              <a:endParaRPr lang="mk-MK"/>
            </a:p>
          </p:txBody>
        </p:sp>
        <p:sp>
          <p:nvSpPr>
            <p:cNvPr id="32806" name="Freeform 19"/>
            <p:cNvSpPr>
              <a:spLocks/>
            </p:cNvSpPr>
            <p:nvPr/>
          </p:nvSpPr>
          <p:spPr bwMode="blackWhite">
            <a:xfrm>
              <a:off x="2507" y="2926"/>
              <a:ext cx="22" cy="22"/>
            </a:xfrm>
            <a:custGeom>
              <a:avLst/>
              <a:gdLst>
                <a:gd name="T0" fmla="*/ 7 w 30"/>
                <a:gd name="T1" fmla="*/ 1 h 39"/>
                <a:gd name="T2" fmla="*/ 4 w 30"/>
                <a:gd name="T3" fmla="*/ 2 h 39"/>
                <a:gd name="T4" fmla="*/ 0 w 30"/>
                <a:gd name="T5" fmla="*/ 2 h 39"/>
                <a:gd name="T6" fmla="*/ 1 w 30"/>
                <a:gd name="T7" fmla="*/ 1 h 39"/>
                <a:gd name="T8" fmla="*/ 3 w 30"/>
                <a:gd name="T9" fmla="*/ 0 h 39"/>
                <a:gd name="T10" fmla="*/ 7 w 30"/>
                <a:gd name="T11" fmla="*/ 1 h 39"/>
                <a:gd name="T12" fmla="*/ 0 60000 65536"/>
                <a:gd name="T13" fmla="*/ 0 60000 65536"/>
                <a:gd name="T14" fmla="*/ 0 60000 65536"/>
                <a:gd name="T15" fmla="*/ 0 60000 65536"/>
                <a:gd name="T16" fmla="*/ 0 60000 65536"/>
                <a:gd name="T17" fmla="*/ 0 60000 65536"/>
                <a:gd name="T18" fmla="*/ 0 w 30"/>
                <a:gd name="T19" fmla="*/ 0 h 39"/>
                <a:gd name="T20" fmla="*/ 30 w 30"/>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0" h="39">
                  <a:moveTo>
                    <a:pt x="30" y="5"/>
                  </a:moveTo>
                  <a:lnTo>
                    <a:pt x="18" y="30"/>
                  </a:lnTo>
                  <a:lnTo>
                    <a:pt x="0" y="39"/>
                  </a:lnTo>
                  <a:lnTo>
                    <a:pt x="2" y="18"/>
                  </a:lnTo>
                  <a:lnTo>
                    <a:pt x="15" y="0"/>
                  </a:lnTo>
                  <a:lnTo>
                    <a:pt x="30" y="5"/>
                  </a:lnTo>
                  <a:close/>
                </a:path>
              </a:pathLst>
            </a:custGeom>
            <a:solidFill>
              <a:srgbClr val="663300"/>
            </a:solidFill>
            <a:ln w="6350" cap="rnd">
              <a:solidFill>
                <a:srgbClr val="C0C0C0"/>
              </a:solidFill>
              <a:round/>
              <a:headEnd/>
              <a:tailEnd/>
            </a:ln>
          </p:spPr>
          <p:txBody>
            <a:bodyPr wrap="none" lIns="1076698" tIns="538370" rIns="1076698" bIns="538370" anchor="ctr">
              <a:spAutoFit/>
            </a:bodyPr>
            <a:lstStyle/>
            <a:p>
              <a:endParaRPr lang="mk-MK"/>
            </a:p>
          </p:txBody>
        </p:sp>
        <p:grpSp>
          <p:nvGrpSpPr>
            <p:cNvPr id="32807" name="Group 20"/>
            <p:cNvGrpSpPr>
              <a:grpSpLocks/>
            </p:cNvGrpSpPr>
            <p:nvPr/>
          </p:nvGrpSpPr>
          <p:grpSpPr bwMode="auto">
            <a:xfrm>
              <a:off x="2497" y="2906"/>
              <a:ext cx="628" cy="570"/>
              <a:chOff x="447" y="1399"/>
              <a:chExt cx="1277" cy="1453"/>
            </a:xfrm>
          </p:grpSpPr>
          <p:sp>
            <p:nvSpPr>
              <p:cNvPr id="32808" name="Freeform 21"/>
              <p:cNvSpPr>
                <a:spLocks/>
              </p:cNvSpPr>
              <p:nvPr/>
            </p:nvSpPr>
            <p:spPr bwMode="blackWhite">
              <a:xfrm>
                <a:off x="1468" y="1934"/>
                <a:ext cx="152" cy="72"/>
              </a:xfrm>
              <a:custGeom>
                <a:avLst/>
                <a:gdLst>
                  <a:gd name="T0" fmla="*/ 152 w 152"/>
                  <a:gd name="T1" fmla="*/ 0 h 72"/>
                  <a:gd name="T2" fmla="*/ 0 w 152"/>
                  <a:gd name="T3" fmla="*/ 12 h 72"/>
                  <a:gd name="T4" fmla="*/ 22 w 152"/>
                  <a:gd name="T5" fmla="*/ 72 h 72"/>
                  <a:gd name="T6" fmla="*/ 122 w 152"/>
                  <a:gd name="T7" fmla="*/ 46 h 72"/>
                  <a:gd name="T8" fmla="*/ 0 60000 65536"/>
                  <a:gd name="T9" fmla="*/ 0 60000 65536"/>
                  <a:gd name="T10" fmla="*/ 0 60000 65536"/>
                  <a:gd name="T11" fmla="*/ 0 60000 65536"/>
                  <a:gd name="T12" fmla="*/ 0 w 152"/>
                  <a:gd name="T13" fmla="*/ 0 h 72"/>
                  <a:gd name="T14" fmla="*/ 152 w 152"/>
                  <a:gd name="T15" fmla="*/ 72 h 72"/>
                </a:gdLst>
                <a:ahLst/>
                <a:cxnLst>
                  <a:cxn ang="T8">
                    <a:pos x="T0" y="T1"/>
                  </a:cxn>
                  <a:cxn ang="T9">
                    <a:pos x="T2" y="T3"/>
                  </a:cxn>
                  <a:cxn ang="T10">
                    <a:pos x="T4" y="T5"/>
                  </a:cxn>
                  <a:cxn ang="T11">
                    <a:pos x="T6" y="T7"/>
                  </a:cxn>
                </a:cxnLst>
                <a:rect l="T12" t="T13" r="T14" b="T15"/>
                <a:pathLst>
                  <a:path w="152" h="72">
                    <a:moveTo>
                      <a:pt x="152" y="0"/>
                    </a:moveTo>
                    <a:lnTo>
                      <a:pt x="0" y="12"/>
                    </a:lnTo>
                    <a:lnTo>
                      <a:pt x="22" y="72"/>
                    </a:lnTo>
                    <a:lnTo>
                      <a:pt x="122" y="46"/>
                    </a:lnTo>
                  </a:path>
                </a:pathLst>
              </a:custGeom>
              <a:solidFill>
                <a:srgbClr val="B2B2B2"/>
              </a:solidFill>
              <a:ln w="6350" cap="rnd">
                <a:solidFill>
                  <a:srgbClr val="C0C0C0"/>
                </a:solidFill>
                <a:round/>
                <a:headEnd/>
                <a:tailEnd/>
              </a:ln>
            </p:spPr>
            <p:txBody>
              <a:bodyPr wrap="none" lIns="1076698" tIns="538370" rIns="1076698" bIns="538370" anchor="ctr">
                <a:spAutoFit/>
              </a:bodyPr>
              <a:lstStyle/>
              <a:p>
                <a:endParaRPr lang="mk-MK"/>
              </a:p>
            </p:txBody>
          </p:sp>
          <p:grpSp>
            <p:nvGrpSpPr>
              <p:cNvPr id="32809" name="Group 22"/>
              <p:cNvGrpSpPr>
                <a:grpSpLocks/>
              </p:cNvGrpSpPr>
              <p:nvPr/>
            </p:nvGrpSpPr>
            <p:grpSpPr bwMode="auto">
              <a:xfrm>
                <a:off x="447" y="1737"/>
                <a:ext cx="944" cy="602"/>
                <a:chOff x="2177" y="3124"/>
                <a:chExt cx="944" cy="602"/>
              </a:xfrm>
            </p:grpSpPr>
            <p:grpSp>
              <p:nvGrpSpPr>
                <p:cNvPr id="32838" name="Group 23"/>
                <p:cNvGrpSpPr>
                  <a:grpSpLocks/>
                </p:cNvGrpSpPr>
                <p:nvPr/>
              </p:nvGrpSpPr>
              <p:grpSpPr bwMode="auto">
                <a:xfrm>
                  <a:off x="2177" y="3124"/>
                  <a:ext cx="944" cy="602"/>
                  <a:chOff x="225" y="1984"/>
                  <a:chExt cx="558" cy="357"/>
                </a:xfrm>
              </p:grpSpPr>
              <p:sp>
                <p:nvSpPr>
                  <p:cNvPr id="32842" name="Freeform 24"/>
                  <p:cNvSpPr>
                    <a:spLocks/>
                  </p:cNvSpPr>
                  <p:nvPr/>
                </p:nvSpPr>
                <p:spPr bwMode="blackWhite">
                  <a:xfrm>
                    <a:off x="225" y="1984"/>
                    <a:ext cx="557" cy="338"/>
                  </a:xfrm>
                  <a:custGeom>
                    <a:avLst/>
                    <a:gdLst>
                      <a:gd name="T0" fmla="*/ 0 w 1218"/>
                      <a:gd name="T1" fmla="*/ 8 h 741"/>
                      <a:gd name="T2" fmla="*/ 5 w 1218"/>
                      <a:gd name="T3" fmla="*/ 15 h 741"/>
                      <a:gd name="T4" fmla="*/ 25 w 1218"/>
                      <a:gd name="T5" fmla="*/ 5 h 741"/>
                      <a:gd name="T6" fmla="*/ 20 w 1218"/>
                      <a:gd name="T7" fmla="*/ 0 h 741"/>
                      <a:gd name="T8" fmla="*/ 0 w 1218"/>
                      <a:gd name="T9" fmla="*/ 8 h 741"/>
                      <a:gd name="T10" fmla="*/ 0 60000 65536"/>
                      <a:gd name="T11" fmla="*/ 0 60000 65536"/>
                      <a:gd name="T12" fmla="*/ 0 60000 65536"/>
                      <a:gd name="T13" fmla="*/ 0 60000 65536"/>
                      <a:gd name="T14" fmla="*/ 0 60000 65536"/>
                      <a:gd name="T15" fmla="*/ 0 w 1218"/>
                      <a:gd name="T16" fmla="*/ 0 h 741"/>
                      <a:gd name="T17" fmla="*/ 1218 w 1218"/>
                      <a:gd name="T18" fmla="*/ 741 h 741"/>
                    </a:gdLst>
                    <a:ahLst/>
                    <a:cxnLst>
                      <a:cxn ang="T10">
                        <a:pos x="T0" y="T1"/>
                      </a:cxn>
                      <a:cxn ang="T11">
                        <a:pos x="T2" y="T3"/>
                      </a:cxn>
                      <a:cxn ang="T12">
                        <a:pos x="T4" y="T5"/>
                      </a:cxn>
                      <a:cxn ang="T13">
                        <a:pos x="T6" y="T7"/>
                      </a:cxn>
                      <a:cxn ang="T14">
                        <a:pos x="T8" y="T9"/>
                      </a:cxn>
                    </a:cxnLst>
                    <a:rect l="T15" t="T16" r="T17" b="T18"/>
                    <a:pathLst>
                      <a:path w="1218" h="741">
                        <a:moveTo>
                          <a:pt x="0" y="426"/>
                        </a:moveTo>
                        <a:lnTo>
                          <a:pt x="222" y="741"/>
                        </a:lnTo>
                        <a:lnTo>
                          <a:pt x="1218" y="285"/>
                        </a:lnTo>
                        <a:lnTo>
                          <a:pt x="969" y="0"/>
                        </a:lnTo>
                        <a:lnTo>
                          <a:pt x="0" y="426"/>
                        </a:lnTo>
                        <a:close/>
                      </a:path>
                    </a:pathLst>
                  </a:custGeom>
                  <a:solidFill>
                    <a:srgbClr val="CBC2E0"/>
                  </a:solidFill>
                  <a:ln w="6350">
                    <a:solidFill>
                      <a:srgbClr val="C0C0C0"/>
                    </a:solidFill>
                    <a:round/>
                    <a:headEnd/>
                    <a:tailEnd/>
                  </a:ln>
                </p:spPr>
                <p:txBody>
                  <a:bodyPr wrap="none" lIns="1076698" tIns="538370" rIns="1076698" bIns="538370" anchor="ctr">
                    <a:spAutoFit/>
                  </a:bodyPr>
                  <a:lstStyle/>
                  <a:p>
                    <a:endParaRPr lang="mk-MK"/>
                  </a:p>
                </p:txBody>
              </p:sp>
              <p:sp>
                <p:nvSpPr>
                  <p:cNvPr id="32843" name="Freeform 25"/>
                  <p:cNvSpPr>
                    <a:spLocks/>
                  </p:cNvSpPr>
                  <p:nvPr/>
                </p:nvSpPr>
                <p:spPr bwMode="blackWhite">
                  <a:xfrm>
                    <a:off x="324" y="2110"/>
                    <a:ext cx="459" cy="231"/>
                  </a:xfrm>
                  <a:custGeom>
                    <a:avLst/>
                    <a:gdLst>
                      <a:gd name="T0" fmla="*/ 0 w 1005"/>
                      <a:gd name="T1" fmla="*/ 9 h 506"/>
                      <a:gd name="T2" fmla="*/ 20 w 1005"/>
                      <a:gd name="T3" fmla="*/ 0 h 506"/>
                      <a:gd name="T4" fmla="*/ 20 w 1005"/>
                      <a:gd name="T5" fmla="*/ 1 h 506"/>
                      <a:gd name="T6" fmla="*/ 0 w 1005"/>
                      <a:gd name="T7" fmla="*/ 10 h 506"/>
                      <a:gd name="T8" fmla="*/ 0 w 1005"/>
                      <a:gd name="T9" fmla="*/ 9 h 506"/>
                      <a:gd name="T10" fmla="*/ 0 60000 65536"/>
                      <a:gd name="T11" fmla="*/ 0 60000 65536"/>
                      <a:gd name="T12" fmla="*/ 0 60000 65536"/>
                      <a:gd name="T13" fmla="*/ 0 60000 65536"/>
                      <a:gd name="T14" fmla="*/ 0 60000 65536"/>
                      <a:gd name="T15" fmla="*/ 0 w 1005"/>
                      <a:gd name="T16" fmla="*/ 0 h 506"/>
                      <a:gd name="T17" fmla="*/ 1005 w 1005"/>
                      <a:gd name="T18" fmla="*/ 506 h 506"/>
                    </a:gdLst>
                    <a:ahLst/>
                    <a:cxnLst>
                      <a:cxn ang="T10">
                        <a:pos x="T0" y="T1"/>
                      </a:cxn>
                      <a:cxn ang="T11">
                        <a:pos x="T2" y="T3"/>
                      </a:cxn>
                      <a:cxn ang="T12">
                        <a:pos x="T4" y="T5"/>
                      </a:cxn>
                      <a:cxn ang="T13">
                        <a:pos x="T6" y="T7"/>
                      </a:cxn>
                      <a:cxn ang="T14">
                        <a:pos x="T8" y="T9"/>
                      </a:cxn>
                    </a:cxnLst>
                    <a:rect l="T15" t="T16" r="T17" b="T18"/>
                    <a:pathLst>
                      <a:path w="1005" h="506">
                        <a:moveTo>
                          <a:pt x="0" y="453"/>
                        </a:moveTo>
                        <a:lnTo>
                          <a:pt x="1005" y="0"/>
                        </a:lnTo>
                        <a:lnTo>
                          <a:pt x="1004" y="56"/>
                        </a:lnTo>
                        <a:lnTo>
                          <a:pt x="19" y="506"/>
                        </a:lnTo>
                        <a:lnTo>
                          <a:pt x="0" y="453"/>
                        </a:lnTo>
                        <a:close/>
                      </a:path>
                    </a:pathLst>
                  </a:custGeom>
                  <a:solidFill>
                    <a:srgbClr val="AB9DCD"/>
                  </a:solidFill>
                  <a:ln w="6350">
                    <a:solidFill>
                      <a:srgbClr val="C0C0C0"/>
                    </a:solidFill>
                    <a:round/>
                    <a:headEnd/>
                    <a:tailEnd/>
                  </a:ln>
                </p:spPr>
                <p:txBody>
                  <a:bodyPr wrap="none" lIns="1076698" tIns="538370" rIns="1076698" bIns="538370" anchor="ctr">
                    <a:spAutoFit/>
                  </a:bodyPr>
                  <a:lstStyle/>
                  <a:p>
                    <a:endParaRPr lang="mk-MK"/>
                  </a:p>
                </p:txBody>
              </p:sp>
              <p:sp>
                <p:nvSpPr>
                  <p:cNvPr id="32844" name="Freeform 26"/>
                  <p:cNvSpPr>
                    <a:spLocks/>
                  </p:cNvSpPr>
                  <p:nvPr/>
                </p:nvSpPr>
                <p:spPr bwMode="blackWhite">
                  <a:xfrm>
                    <a:off x="225" y="2180"/>
                    <a:ext cx="108" cy="160"/>
                  </a:xfrm>
                  <a:custGeom>
                    <a:avLst/>
                    <a:gdLst>
                      <a:gd name="T0" fmla="*/ 0 w 237"/>
                      <a:gd name="T1" fmla="*/ 0 h 351"/>
                      <a:gd name="T2" fmla="*/ 5 w 237"/>
                      <a:gd name="T3" fmla="*/ 5 h 351"/>
                      <a:gd name="T4" fmla="*/ 5 w 237"/>
                      <a:gd name="T5" fmla="*/ 7 h 351"/>
                      <a:gd name="T6" fmla="*/ 0 w 237"/>
                      <a:gd name="T7" fmla="*/ 2 h 351"/>
                      <a:gd name="T8" fmla="*/ 0 w 237"/>
                      <a:gd name="T9" fmla="*/ 0 h 351"/>
                      <a:gd name="T10" fmla="*/ 0 60000 65536"/>
                      <a:gd name="T11" fmla="*/ 0 60000 65536"/>
                      <a:gd name="T12" fmla="*/ 0 60000 65536"/>
                      <a:gd name="T13" fmla="*/ 0 60000 65536"/>
                      <a:gd name="T14" fmla="*/ 0 60000 65536"/>
                      <a:gd name="T15" fmla="*/ 0 w 237"/>
                      <a:gd name="T16" fmla="*/ 0 h 351"/>
                      <a:gd name="T17" fmla="*/ 237 w 237"/>
                      <a:gd name="T18" fmla="*/ 351 h 351"/>
                    </a:gdLst>
                    <a:ahLst/>
                    <a:cxnLst>
                      <a:cxn ang="T10">
                        <a:pos x="T0" y="T1"/>
                      </a:cxn>
                      <a:cxn ang="T11">
                        <a:pos x="T2" y="T3"/>
                      </a:cxn>
                      <a:cxn ang="T12">
                        <a:pos x="T4" y="T5"/>
                      </a:cxn>
                      <a:cxn ang="T13">
                        <a:pos x="T6" y="T7"/>
                      </a:cxn>
                      <a:cxn ang="T14">
                        <a:pos x="T8" y="T9"/>
                      </a:cxn>
                    </a:cxnLst>
                    <a:rect l="T15" t="T16" r="T17" b="T18"/>
                    <a:pathLst>
                      <a:path w="237" h="351">
                        <a:moveTo>
                          <a:pt x="3" y="0"/>
                        </a:moveTo>
                        <a:lnTo>
                          <a:pt x="234" y="288"/>
                        </a:lnTo>
                        <a:lnTo>
                          <a:pt x="237" y="351"/>
                        </a:lnTo>
                        <a:lnTo>
                          <a:pt x="0" y="99"/>
                        </a:lnTo>
                        <a:lnTo>
                          <a:pt x="3" y="0"/>
                        </a:lnTo>
                        <a:close/>
                      </a:path>
                    </a:pathLst>
                  </a:custGeom>
                  <a:solidFill>
                    <a:srgbClr val="8571B7"/>
                  </a:solidFill>
                  <a:ln w="6350">
                    <a:solidFill>
                      <a:srgbClr val="C0C0C0"/>
                    </a:solidFill>
                    <a:round/>
                    <a:headEnd/>
                    <a:tailEnd/>
                  </a:ln>
                </p:spPr>
                <p:txBody>
                  <a:bodyPr wrap="none" lIns="1076698" tIns="538370" rIns="1076698" bIns="538370" anchor="ctr">
                    <a:spAutoFit/>
                  </a:bodyPr>
                  <a:lstStyle/>
                  <a:p>
                    <a:endParaRPr lang="mk-MK"/>
                  </a:p>
                </p:txBody>
              </p:sp>
            </p:grpSp>
            <p:grpSp>
              <p:nvGrpSpPr>
                <p:cNvPr id="32839" name="Group 27"/>
                <p:cNvGrpSpPr>
                  <a:grpSpLocks/>
                </p:cNvGrpSpPr>
                <p:nvPr/>
              </p:nvGrpSpPr>
              <p:grpSpPr bwMode="auto">
                <a:xfrm>
                  <a:off x="2264" y="3188"/>
                  <a:ext cx="767" cy="437"/>
                  <a:chOff x="1396" y="2236"/>
                  <a:chExt cx="474" cy="270"/>
                </a:xfrm>
              </p:grpSpPr>
              <p:sp>
                <p:nvSpPr>
                  <p:cNvPr id="32840" name="Freeform 28"/>
                  <p:cNvSpPr>
                    <a:spLocks/>
                  </p:cNvSpPr>
                  <p:nvPr/>
                </p:nvSpPr>
                <p:spPr bwMode="blackWhite">
                  <a:xfrm>
                    <a:off x="1396" y="2278"/>
                    <a:ext cx="381" cy="228"/>
                  </a:xfrm>
                  <a:custGeom>
                    <a:avLst/>
                    <a:gdLst>
                      <a:gd name="T0" fmla="*/ 0 w 834"/>
                      <a:gd name="T1" fmla="*/ 6 h 498"/>
                      <a:gd name="T2" fmla="*/ 3 w 834"/>
                      <a:gd name="T3" fmla="*/ 10 h 498"/>
                      <a:gd name="T4" fmla="*/ 16 w 834"/>
                      <a:gd name="T5" fmla="*/ 4 h 498"/>
                      <a:gd name="T6" fmla="*/ 13 w 834"/>
                      <a:gd name="T7" fmla="*/ 0 h 498"/>
                      <a:gd name="T8" fmla="*/ 0 w 834"/>
                      <a:gd name="T9" fmla="*/ 6 h 498"/>
                      <a:gd name="T10" fmla="*/ 0 60000 65536"/>
                      <a:gd name="T11" fmla="*/ 0 60000 65536"/>
                      <a:gd name="T12" fmla="*/ 0 60000 65536"/>
                      <a:gd name="T13" fmla="*/ 0 60000 65536"/>
                      <a:gd name="T14" fmla="*/ 0 60000 65536"/>
                      <a:gd name="T15" fmla="*/ 0 w 834"/>
                      <a:gd name="T16" fmla="*/ 0 h 498"/>
                      <a:gd name="T17" fmla="*/ 834 w 834"/>
                      <a:gd name="T18" fmla="*/ 498 h 498"/>
                    </a:gdLst>
                    <a:ahLst/>
                    <a:cxnLst>
                      <a:cxn ang="T10">
                        <a:pos x="T0" y="T1"/>
                      </a:cxn>
                      <a:cxn ang="T11">
                        <a:pos x="T2" y="T3"/>
                      </a:cxn>
                      <a:cxn ang="T12">
                        <a:pos x="T4" y="T5"/>
                      </a:cxn>
                      <a:cxn ang="T13">
                        <a:pos x="T6" y="T7"/>
                      </a:cxn>
                      <a:cxn ang="T14">
                        <a:pos x="T8" y="T9"/>
                      </a:cxn>
                    </a:cxnLst>
                    <a:rect l="T15" t="T16" r="T17" b="T18"/>
                    <a:pathLst>
                      <a:path w="834" h="498">
                        <a:moveTo>
                          <a:pt x="0" y="300"/>
                        </a:moveTo>
                        <a:lnTo>
                          <a:pt x="156" y="498"/>
                        </a:lnTo>
                        <a:lnTo>
                          <a:pt x="834" y="192"/>
                        </a:lnTo>
                        <a:lnTo>
                          <a:pt x="672" y="0"/>
                        </a:lnTo>
                        <a:lnTo>
                          <a:pt x="0" y="300"/>
                        </a:lnTo>
                        <a:close/>
                      </a:path>
                    </a:pathLst>
                  </a:custGeom>
                  <a:solidFill>
                    <a:srgbClr val="AB9DCD"/>
                  </a:solidFill>
                  <a:ln w="6350">
                    <a:solidFill>
                      <a:srgbClr val="C0C0C0"/>
                    </a:solidFill>
                    <a:round/>
                    <a:headEnd/>
                    <a:tailEnd/>
                  </a:ln>
                </p:spPr>
                <p:txBody>
                  <a:bodyPr wrap="none" lIns="1076698" tIns="538370" rIns="1076698" bIns="538370" anchor="ctr">
                    <a:spAutoFit/>
                  </a:bodyPr>
                  <a:lstStyle/>
                  <a:p>
                    <a:endParaRPr lang="mk-MK"/>
                  </a:p>
                </p:txBody>
              </p:sp>
              <p:sp>
                <p:nvSpPr>
                  <p:cNvPr id="32841" name="Freeform 29"/>
                  <p:cNvSpPr>
                    <a:spLocks/>
                  </p:cNvSpPr>
                  <p:nvPr/>
                </p:nvSpPr>
                <p:spPr bwMode="blackWhite">
                  <a:xfrm>
                    <a:off x="1721" y="2236"/>
                    <a:ext cx="149" cy="121"/>
                  </a:xfrm>
                  <a:custGeom>
                    <a:avLst/>
                    <a:gdLst>
                      <a:gd name="T0" fmla="*/ 0 w 327"/>
                      <a:gd name="T1" fmla="*/ 1 h 264"/>
                      <a:gd name="T2" fmla="*/ 3 w 327"/>
                      <a:gd name="T3" fmla="*/ 5 h 264"/>
                      <a:gd name="T4" fmla="*/ 6 w 327"/>
                      <a:gd name="T5" fmla="*/ 4 h 264"/>
                      <a:gd name="T6" fmla="*/ 3 w 327"/>
                      <a:gd name="T7" fmla="*/ 0 h 264"/>
                      <a:gd name="T8" fmla="*/ 0 w 327"/>
                      <a:gd name="T9" fmla="*/ 1 h 264"/>
                      <a:gd name="T10" fmla="*/ 0 60000 65536"/>
                      <a:gd name="T11" fmla="*/ 0 60000 65536"/>
                      <a:gd name="T12" fmla="*/ 0 60000 65536"/>
                      <a:gd name="T13" fmla="*/ 0 60000 65536"/>
                      <a:gd name="T14" fmla="*/ 0 60000 65536"/>
                      <a:gd name="T15" fmla="*/ 0 w 327"/>
                      <a:gd name="T16" fmla="*/ 0 h 264"/>
                      <a:gd name="T17" fmla="*/ 327 w 327"/>
                      <a:gd name="T18" fmla="*/ 264 h 264"/>
                    </a:gdLst>
                    <a:ahLst/>
                    <a:cxnLst>
                      <a:cxn ang="T10">
                        <a:pos x="T0" y="T1"/>
                      </a:cxn>
                      <a:cxn ang="T11">
                        <a:pos x="T2" y="T3"/>
                      </a:cxn>
                      <a:cxn ang="T12">
                        <a:pos x="T4" y="T5"/>
                      </a:cxn>
                      <a:cxn ang="T13">
                        <a:pos x="T6" y="T7"/>
                      </a:cxn>
                      <a:cxn ang="T14">
                        <a:pos x="T8" y="T9"/>
                      </a:cxn>
                    </a:cxnLst>
                    <a:rect l="T15" t="T16" r="T17" b="T18"/>
                    <a:pathLst>
                      <a:path w="327" h="264">
                        <a:moveTo>
                          <a:pt x="0" y="78"/>
                        </a:moveTo>
                        <a:lnTo>
                          <a:pt x="156" y="264"/>
                        </a:lnTo>
                        <a:lnTo>
                          <a:pt x="327" y="192"/>
                        </a:lnTo>
                        <a:lnTo>
                          <a:pt x="165" y="0"/>
                        </a:lnTo>
                        <a:lnTo>
                          <a:pt x="0" y="78"/>
                        </a:lnTo>
                        <a:close/>
                      </a:path>
                    </a:pathLst>
                  </a:custGeom>
                  <a:solidFill>
                    <a:srgbClr val="AB9DCD"/>
                  </a:solidFill>
                  <a:ln w="6350">
                    <a:solidFill>
                      <a:srgbClr val="C0C0C0"/>
                    </a:solidFill>
                    <a:round/>
                    <a:headEnd/>
                    <a:tailEnd/>
                  </a:ln>
                </p:spPr>
                <p:txBody>
                  <a:bodyPr wrap="none" lIns="1076698" tIns="538370" rIns="1076698" bIns="538370" anchor="ctr">
                    <a:spAutoFit/>
                  </a:bodyPr>
                  <a:lstStyle/>
                  <a:p>
                    <a:endParaRPr lang="mk-MK"/>
                  </a:p>
                </p:txBody>
              </p:sp>
            </p:grpSp>
          </p:grpSp>
          <p:sp>
            <p:nvSpPr>
              <p:cNvPr id="32810" name="Freeform 30"/>
              <p:cNvSpPr>
                <a:spLocks/>
              </p:cNvSpPr>
              <p:nvPr/>
            </p:nvSpPr>
            <p:spPr bwMode="blackWhite">
              <a:xfrm>
                <a:off x="963" y="2034"/>
                <a:ext cx="299" cy="810"/>
              </a:xfrm>
              <a:custGeom>
                <a:avLst/>
                <a:gdLst>
                  <a:gd name="T0" fmla="*/ 0 w 299"/>
                  <a:gd name="T1" fmla="*/ 171 h 810"/>
                  <a:gd name="T2" fmla="*/ 72 w 299"/>
                  <a:gd name="T3" fmla="*/ 102 h 810"/>
                  <a:gd name="T4" fmla="*/ 243 w 299"/>
                  <a:gd name="T5" fmla="*/ 0 h 810"/>
                  <a:gd name="T6" fmla="*/ 209 w 299"/>
                  <a:gd name="T7" fmla="*/ 74 h 810"/>
                  <a:gd name="T8" fmla="*/ 299 w 299"/>
                  <a:gd name="T9" fmla="*/ 432 h 810"/>
                  <a:gd name="T10" fmla="*/ 285 w 299"/>
                  <a:gd name="T11" fmla="*/ 658 h 810"/>
                  <a:gd name="T12" fmla="*/ 241 w 299"/>
                  <a:gd name="T13" fmla="*/ 810 h 810"/>
                  <a:gd name="T14" fmla="*/ 129 w 299"/>
                  <a:gd name="T15" fmla="*/ 744 h 810"/>
                  <a:gd name="T16" fmla="*/ 57 w 299"/>
                  <a:gd name="T17" fmla="*/ 662 h 810"/>
                  <a:gd name="T18" fmla="*/ 43 w 299"/>
                  <a:gd name="T19" fmla="*/ 520 h 810"/>
                  <a:gd name="T20" fmla="*/ 23 w 299"/>
                  <a:gd name="T21" fmla="*/ 434 h 810"/>
                  <a:gd name="T22" fmla="*/ 51 w 299"/>
                  <a:gd name="T23" fmla="*/ 164 h 810"/>
                  <a:gd name="T24" fmla="*/ 0 w 299"/>
                  <a:gd name="T25" fmla="*/ 171 h 8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9"/>
                  <a:gd name="T40" fmla="*/ 0 h 810"/>
                  <a:gd name="T41" fmla="*/ 299 w 299"/>
                  <a:gd name="T42" fmla="*/ 810 h 8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9" h="810">
                    <a:moveTo>
                      <a:pt x="0" y="171"/>
                    </a:moveTo>
                    <a:lnTo>
                      <a:pt x="72" y="102"/>
                    </a:lnTo>
                    <a:lnTo>
                      <a:pt x="243" y="0"/>
                    </a:lnTo>
                    <a:lnTo>
                      <a:pt x="209" y="74"/>
                    </a:lnTo>
                    <a:lnTo>
                      <a:pt x="299" y="432"/>
                    </a:lnTo>
                    <a:lnTo>
                      <a:pt x="285" y="658"/>
                    </a:lnTo>
                    <a:lnTo>
                      <a:pt x="241" y="810"/>
                    </a:lnTo>
                    <a:lnTo>
                      <a:pt x="129" y="744"/>
                    </a:lnTo>
                    <a:lnTo>
                      <a:pt x="57" y="662"/>
                    </a:lnTo>
                    <a:lnTo>
                      <a:pt x="43" y="520"/>
                    </a:lnTo>
                    <a:lnTo>
                      <a:pt x="23" y="434"/>
                    </a:lnTo>
                    <a:lnTo>
                      <a:pt x="51" y="164"/>
                    </a:lnTo>
                    <a:cubicBezTo>
                      <a:pt x="44" y="137"/>
                      <a:pt x="0" y="171"/>
                      <a:pt x="0" y="171"/>
                    </a:cubicBezTo>
                    <a:close/>
                  </a:path>
                </a:pathLst>
              </a:custGeom>
              <a:solidFill>
                <a:srgbClr val="DDDDDD"/>
              </a:solidFill>
              <a:ln w="6350" cap="rnd">
                <a:solidFill>
                  <a:srgbClr val="C0C0C0"/>
                </a:solidFill>
                <a:round/>
                <a:headEnd/>
                <a:tailEnd/>
              </a:ln>
            </p:spPr>
            <p:txBody>
              <a:bodyPr wrap="none" lIns="1076698" tIns="538370" rIns="1076698" bIns="538370" anchor="ctr">
                <a:spAutoFit/>
              </a:bodyPr>
              <a:lstStyle/>
              <a:p>
                <a:endParaRPr lang="mk-MK"/>
              </a:p>
            </p:txBody>
          </p:sp>
          <p:sp>
            <p:nvSpPr>
              <p:cNvPr id="32811" name="Freeform 31"/>
              <p:cNvSpPr>
                <a:spLocks/>
              </p:cNvSpPr>
              <p:nvPr/>
            </p:nvSpPr>
            <p:spPr bwMode="blackWhite">
              <a:xfrm>
                <a:off x="1625" y="1989"/>
                <a:ext cx="99" cy="463"/>
              </a:xfrm>
              <a:custGeom>
                <a:avLst/>
                <a:gdLst>
                  <a:gd name="T0" fmla="*/ 75 w 99"/>
                  <a:gd name="T1" fmla="*/ 0 h 463"/>
                  <a:gd name="T2" fmla="*/ 93 w 99"/>
                  <a:gd name="T3" fmla="*/ 57 h 463"/>
                  <a:gd name="T4" fmla="*/ 99 w 99"/>
                  <a:gd name="T5" fmla="*/ 195 h 463"/>
                  <a:gd name="T6" fmla="*/ 99 w 99"/>
                  <a:gd name="T7" fmla="*/ 329 h 463"/>
                  <a:gd name="T8" fmla="*/ 83 w 99"/>
                  <a:gd name="T9" fmla="*/ 379 h 463"/>
                  <a:gd name="T10" fmla="*/ 0 w 99"/>
                  <a:gd name="T11" fmla="*/ 463 h 463"/>
                  <a:gd name="T12" fmla="*/ 75 w 99"/>
                  <a:gd name="T13" fmla="*/ 0 h 463"/>
                  <a:gd name="T14" fmla="*/ 0 60000 65536"/>
                  <a:gd name="T15" fmla="*/ 0 60000 65536"/>
                  <a:gd name="T16" fmla="*/ 0 60000 65536"/>
                  <a:gd name="T17" fmla="*/ 0 60000 65536"/>
                  <a:gd name="T18" fmla="*/ 0 60000 65536"/>
                  <a:gd name="T19" fmla="*/ 0 60000 65536"/>
                  <a:gd name="T20" fmla="*/ 0 60000 65536"/>
                  <a:gd name="T21" fmla="*/ 0 w 99"/>
                  <a:gd name="T22" fmla="*/ 0 h 463"/>
                  <a:gd name="T23" fmla="*/ 99 w 99"/>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463">
                    <a:moveTo>
                      <a:pt x="75" y="0"/>
                    </a:moveTo>
                    <a:lnTo>
                      <a:pt x="93" y="57"/>
                    </a:lnTo>
                    <a:lnTo>
                      <a:pt x="99" y="195"/>
                    </a:lnTo>
                    <a:lnTo>
                      <a:pt x="99" y="329"/>
                    </a:lnTo>
                    <a:lnTo>
                      <a:pt x="83" y="379"/>
                    </a:lnTo>
                    <a:lnTo>
                      <a:pt x="0" y="463"/>
                    </a:lnTo>
                    <a:lnTo>
                      <a:pt x="75" y="0"/>
                    </a:lnTo>
                    <a:close/>
                  </a:path>
                </a:pathLst>
              </a:custGeom>
              <a:solidFill>
                <a:srgbClr val="DDDDDD"/>
              </a:solidFill>
              <a:ln w="6350" cap="rnd">
                <a:solidFill>
                  <a:srgbClr val="C0C0C0"/>
                </a:solidFill>
                <a:round/>
                <a:headEnd/>
                <a:tailEnd/>
              </a:ln>
            </p:spPr>
            <p:txBody>
              <a:bodyPr wrap="none" lIns="1076698" tIns="538370" rIns="1076698" bIns="538370" anchor="ctr">
                <a:spAutoFit/>
              </a:bodyPr>
              <a:lstStyle/>
              <a:p>
                <a:endParaRPr lang="mk-MK"/>
              </a:p>
            </p:txBody>
          </p:sp>
          <p:sp>
            <p:nvSpPr>
              <p:cNvPr id="32812" name="Freeform 32"/>
              <p:cNvSpPr>
                <a:spLocks/>
              </p:cNvSpPr>
              <p:nvPr/>
            </p:nvSpPr>
            <p:spPr bwMode="blackWhite">
              <a:xfrm>
                <a:off x="1008" y="1932"/>
                <a:ext cx="708" cy="920"/>
              </a:xfrm>
              <a:custGeom>
                <a:avLst/>
                <a:gdLst>
                  <a:gd name="T0" fmla="*/ 171 w 708"/>
                  <a:gd name="T1" fmla="*/ 900 h 920"/>
                  <a:gd name="T2" fmla="*/ 177 w 708"/>
                  <a:gd name="T3" fmla="*/ 738 h 920"/>
                  <a:gd name="T4" fmla="*/ 174 w 708"/>
                  <a:gd name="T5" fmla="*/ 621 h 920"/>
                  <a:gd name="T6" fmla="*/ 153 w 708"/>
                  <a:gd name="T7" fmla="*/ 486 h 920"/>
                  <a:gd name="T8" fmla="*/ 138 w 708"/>
                  <a:gd name="T9" fmla="*/ 390 h 920"/>
                  <a:gd name="T10" fmla="*/ 126 w 708"/>
                  <a:gd name="T11" fmla="*/ 350 h 920"/>
                  <a:gd name="T12" fmla="*/ 110 w 708"/>
                  <a:gd name="T13" fmla="*/ 305 h 920"/>
                  <a:gd name="T14" fmla="*/ 63 w 708"/>
                  <a:gd name="T15" fmla="*/ 291 h 920"/>
                  <a:gd name="T16" fmla="*/ 45 w 708"/>
                  <a:gd name="T17" fmla="*/ 260 h 920"/>
                  <a:gd name="T18" fmla="*/ 0 w 708"/>
                  <a:gd name="T19" fmla="*/ 258 h 920"/>
                  <a:gd name="T20" fmla="*/ 168 w 708"/>
                  <a:gd name="T21" fmla="*/ 128 h 920"/>
                  <a:gd name="T22" fmla="*/ 484 w 708"/>
                  <a:gd name="T23" fmla="*/ 24 h 920"/>
                  <a:gd name="T24" fmla="*/ 614 w 708"/>
                  <a:gd name="T25" fmla="*/ 0 h 920"/>
                  <a:gd name="T26" fmla="*/ 656 w 708"/>
                  <a:gd name="T27" fmla="*/ 10 h 920"/>
                  <a:gd name="T28" fmla="*/ 686 w 708"/>
                  <a:gd name="T29" fmla="*/ 40 h 920"/>
                  <a:gd name="T30" fmla="*/ 704 w 708"/>
                  <a:gd name="T31" fmla="*/ 82 h 920"/>
                  <a:gd name="T32" fmla="*/ 708 w 708"/>
                  <a:gd name="T33" fmla="*/ 172 h 920"/>
                  <a:gd name="T34" fmla="*/ 684 w 708"/>
                  <a:gd name="T35" fmla="*/ 308 h 920"/>
                  <a:gd name="T36" fmla="*/ 666 w 708"/>
                  <a:gd name="T37" fmla="*/ 460 h 920"/>
                  <a:gd name="T38" fmla="*/ 656 w 708"/>
                  <a:gd name="T39" fmla="*/ 560 h 920"/>
                  <a:gd name="T40" fmla="*/ 660 w 708"/>
                  <a:gd name="T41" fmla="*/ 686 h 920"/>
                  <a:gd name="T42" fmla="*/ 634 w 708"/>
                  <a:gd name="T43" fmla="*/ 740 h 920"/>
                  <a:gd name="T44" fmla="*/ 590 w 708"/>
                  <a:gd name="T45" fmla="*/ 782 h 920"/>
                  <a:gd name="T46" fmla="*/ 490 w 708"/>
                  <a:gd name="T47" fmla="*/ 830 h 920"/>
                  <a:gd name="T48" fmla="*/ 400 w 708"/>
                  <a:gd name="T49" fmla="*/ 872 h 920"/>
                  <a:gd name="T50" fmla="*/ 316 w 708"/>
                  <a:gd name="T51" fmla="*/ 906 h 920"/>
                  <a:gd name="T52" fmla="*/ 246 w 708"/>
                  <a:gd name="T53" fmla="*/ 920 h 920"/>
                  <a:gd name="T54" fmla="*/ 207 w 708"/>
                  <a:gd name="T55" fmla="*/ 915 h 920"/>
                  <a:gd name="T56" fmla="*/ 171 w 708"/>
                  <a:gd name="T57" fmla="*/ 900 h 9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8"/>
                  <a:gd name="T88" fmla="*/ 0 h 920"/>
                  <a:gd name="T89" fmla="*/ 708 w 708"/>
                  <a:gd name="T90" fmla="*/ 920 h 9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8" h="920">
                    <a:moveTo>
                      <a:pt x="171" y="900"/>
                    </a:moveTo>
                    <a:lnTo>
                      <a:pt x="177" y="738"/>
                    </a:lnTo>
                    <a:lnTo>
                      <a:pt x="174" y="621"/>
                    </a:lnTo>
                    <a:lnTo>
                      <a:pt x="153" y="486"/>
                    </a:lnTo>
                    <a:lnTo>
                      <a:pt x="138" y="390"/>
                    </a:lnTo>
                    <a:lnTo>
                      <a:pt x="126" y="350"/>
                    </a:lnTo>
                    <a:lnTo>
                      <a:pt x="110" y="305"/>
                    </a:lnTo>
                    <a:lnTo>
                      <a:pt x="63" y="291"/>
                    </a:lnTo>
                    <a:lnTo>
                      <a:pt x="45" y="260"/>
                    </a:lnTo>
                    <a:lnTo>
                      <a:pt x="0" y="258"/>
                    </a:lnTo>
                    <a:lnTo>
                      <a:pt x="168" y="128"/>
                    </a:lnTo>
                    <a:lnTo>
                      <a:pt x="484" y="24"/>
                    </a:lnTo>
                    <a:lnTo>
                      <a:pt x="614" y="0"/>
                    </a:lnTo>
                    <a:lnTo>
                      <a:pt x="656" y="10"/>
                    </a:lnTo>
                    <a:lnTo>
                      <a:pt x="686" y="40"/>
                    </a:lnTo>
                    <a:lnTo>
                      <a:pt x="704" y="82"/>
                    </a:lnTo>
                    <a:lnTo>
                      <a:pt x="708" y="172"/>
                    </a:lnTo>
                    <a:lnTo>
                      <a:pt x="684" y="308"/>
                    </a:lnTo>
                    <a:lnTo>
                      <a:pt x="666" y="460"/>
                    </a:lnTo>
                    <a:lnTo>
                      <a:pt x="656" y="560"/>
                    </a:lnTo>
                    <a:lnTo>
                      <a:pt x="660" y="686"/>
                    </a:lnTo>
                    <a:lnTo>
                      <a:pt x="634" y="740"/>
                    </a:lnTo>
                    <a:lnTo>
                      <a:pt x="590" y="782"/>
                    </a:lnTo>
                    <a:lnTo>
                      <a:pt x="490" y="830"/>
                    </a:lnTo>
                    <a:lnTo>
                      <a:pt x="400" y="872"/>
                    </a:lnTo>
                    <a:lnTo>
                      <a:pt x="316" y="906"/>
                    </a:lnTo>
                    <a:lnTo>
                      <a:pt x="246" y="920"/>
                    </a:lnTo>
                    <a:lnTo>
                      <a:pt x="207" y="915"/>
                    </a:lnTo>
                    <a:lnTo>
                      <a:pt x="171" y="900"/>
                    </a:lnTo>
                    <a:close/>
                  </a:path>
                </a:pathLst>
              </a:custGeom>
              <a:solidFill>
                <a:srgbClr val="F8F8F8"/>
              </a:solidFill>
              <a:ln w="6350" cap="rnd">
                <a:solidFill>
                  <a:srgbClr val="C0C0C0"/>
                </a:solidFill>
                <a:round/>
                <a:headEnd/>
                <a:tailEnd/>
              </a:ln>
            </p:spPr>
            <p:txBody>
              <a:bodyPr wrap="none" lIns="1076698" tIns="538370" rIns="1076698" bIns="538370" anchor="ctr">
                <a:spAutoFit/>
              </a:bodyPr>
              <a:lstStyle/>
              <a:p>
                <a:endParaRPr lang="mk-MK"/>
              </a:p>
            </p:txBody>
          </p:sp>
          <p:sp>
            <p:nvSpPr>
              <p:cNvPr id="32813" name="Freeform 33"/>
              <p:cNvSpPr>
                <a:spLocks/>
              </p:cNvSpPr>
              <p:nvPr/>
            </p:nvSpPr>
            <p:spPr bwMode="auto">
              <a:xfrm>
                <a:off x="1465" y="1921"/>
                <a:ext cx="38" cy="75"/>
              </a:xfrm>
              <a:custGeom>
                <a:avLst/>
                <a:gdLst>
                  <a:gd name="T0" fmla="*/ 38 w 38"/>
                  <a:gd name="T1" fmla="*/ 32 h 75"/>
                  <a:gd name="T2" fmla="*/ 0 w 38"/>
                  <a:gd name="T3" fmla="*/ 0 h 75"/>
                  <a:gd name="T4" fmla="*/ 0 w 38"/>
                  <a:gd name="T5" fmla="*/ 75 h 75"/>
                  <a:gd name="T6" fmla="*/ 38 w 38"/>
                  <a:gd name="T7" fmla="*/ 32 h 75"/>
                  <a:gd name="T8" fmla="*/ 0 60000 65536"/>
                  <a:gd name="T9" fmla="*/ 0 60000 65536"/>
                  <a:gd name="T10" fmla="*/ 0 60000 65536"/>
                  <a:gd name="T11" fmla="*/ 0 60000 65536"/>
                  <a:gd name="T12" fmla="*/ 0 w 38"/>
                  <a:gd name="T13" fmla="*/ 0 h 75"/>
                  <a:gd name="T14" fmla="*/ 38 w 38"/>
                  <a:gd name="T15" fmla="*/ 75 h 75"/>
                </a:gdLst>
                <a:ahLst/>
                <a:cxnLst>
                  <a:cxn ang="T8">
                    <a:pos x="T0" y="T1"/>
                  </a:cxn>
                  <a:cxn ang="T9">
                    <a:pos x="T2" y="T3"/>
                  </a:cxn>
                  <a:cxn ang="T10">
                    <a:pos x="T4" y="T5"/>
                  </a:cxn>
                  <a:cxn ang="T11">
                    <a:pos x="T6" y="T7"/>
                  </a:cxn>
                </a:cxnLst>
                <a:rect l="T12" t="T13" r="T14" b="T15"/>
                <a:pathLst>
                  <a:path w="38" h="75">
                    <a:moveTo>
                      <a:pt x="38" y="32"/>
                    </a:moveTo>
                    <a:lnTo>
                      <a:pt x="0" y="0"/>
                    </a:lnTo>
                    <a:lnTo>
                      <a:pt x="0" y="75"/>
                    </a:lnTo>
                    <a:lnTo>
                      <a:pt x="38" y="32"/>
                    </a:lnTo>
                    <a:close/>
                  </a:path>
                </a:pathLst>
              </a:custGeom>
              <a:solidFill>
                <a:srgbClr val="808080"/>
              </a:solidFill>
              <a:ln w="6350" cap="rnd">
                <a:solidFill>
                  <a:srgbClr val="C0C0C0"/>
                </a:solidFill>
                <a:round/>
                <a:headEnd/>
                <a:tailEnd/>
              </a:ln>
            </p:spPr>
            <p:txBody>
              <a:bodyPr wrap="none" lIns="1076698" tIns="538370" rIns="1076698" bIns="538370" anchor="ctr">
                <a:spAutoFit/>
              </a:bodyPr>
              <a:lstStyle/>
              <a:p>
                <a:endParaRPr lang="mk-MK"/>
              </a:p>
            </p:txBody>
          </p:sp>
          <p:grpSp>
            <p:nvGrpSpPr>
              <p:cNvPr id="32814" name="Group 34"/>
              <p:cNvGrpSpPr>
                <a:grpSpLocks/>
              </p:cNvGrpSpPr>
              <p:nvPr/>
            </p:nvGrpSpPr>
            <p:grpSpPr bwMode="auto">
              <a:xfrm>
                <a:off x="1215" y="1832"/>
                <a:ext cx="259" cy="215"/>
                <a:chOff x="3184" y="1909"/>
                <a:chExt cx="230" cy="190"/>
              </a:xfrm>
            </p:grpSpPr>
            <p:sp>
              <p:nvSpPr>
                <p:cNvPr id="32836" name="AutoShape 35"/>
                <p:cNvSpPr>
                  <a:spLocks noChangeArrowheads="1"/>
                </p:cNvSpPr>
                <p:nvPr/>
              </p:nvSpPr>
              <p:spPr bwMode="blackWhite">
                <a:xfrm rot="-5400000">
                  <a:off x="3204" y="1889"/>
                  <a:ext cx="190" cy="229"/>
                </a:xfrm>
                <a:prstGeom prst="flowChartMagneticDrum">
                  <a:avLst/>
                </a:prstGeom>
                <a:solidFill>
                  <a:srgbClr val="CAA476"/>
                </a:solidFill>
                <a:ln w="6350">
                  <a:solidFill>
                    <a:srgbClr val="C0C0C0"/>
                  </a:solidFill>
                  <a:round/>
                  <a:headEnd/>
                  <a:tailEnd/>
                </a:ln>
              </p:spPr>
              <p:txBody>
                <a:bodyPr wrap="none" lIns="1076698" tIns="538370" rIns="1076698" bIns="538370" anchor="ctr">
                  <a:spAutoFit/>
                </a:bodyPr>
                <a:lstStyle/>
                <a:p>
                  <a:endParaRPr lang="mk-MK"/>
                </a:p>
              </p:txBody>
            </p:sp>
            <p:sp>
              <p:nvSpPr>
                <p:cNvPr id="32837" name="Oval 36"/>
                <p:cNvSpPr>
                  <a:spLocks noChangeArrowheads="1"/>
                </p:cNvSpPr>
                <p:nvPr/>
              </p:nvSpPr>
              <p:spPr bwMode="blackWhite">
                <a:xfrm>
                  <a:off x="3185" y="1910"/>
                  <a:ext cx="229" cy="63"/>
                </a:xfrm>
                <a:prstGeom prst="ellipse">
                  <a:avLst/>
                </a:prstGeom>
                <a:solidFill>
                  <a:srgbClr val="CAA476"/>
                </a:solidFill>
                <a:ln w="6350">
                  <a:solidFill>
                    <a:srgbClr val="C0C0C0"/>
                  </a:solidFill>
                  <a:round/>
                  <a:headEnd/>
                  <a:tailEnd/>
                </a:ln>
              </p:spPr>
              <p:txBody>
                <a:bodyPr wrap="none" lIns="1076698" tIns="538370" rIns="1076698" bIns="538370" anchor="ctr">
                  <a:spAutoFit/>
                </a:bodyPr>
                <a:lstStyle/>
                <a:p>
                  <a:endParaRPr lang="mk-MK"/>
                </a:p>
              </p:txBody>
            </p:sp>
          </p:grpSp>
          <p:sp>
            <p:nvSpPr>
              <p:cNvPr id="32815" name="Freeform 37"/>
              <p:cNvSpPr>
                <a:spLocks/>
              </p:cNvSpPr>
              <p:nvPr/>
            </p:nvSpPr>
            <p:spPr bwMode="blackWhite">
              <a:xfrm>
                <a:off x="1167" y="1788"/>
                <a:ext cx="95" cy="204"/>
              </a:xfrm>
              <a:custGeom>
                <a:avLst/>
                <a:gdLst>
                  <a:gd name="T0" fmla="*/ 0 w 95"/>
                  <a:gd name="T1" fmla="*/ 189 h 204"/>
                  <a:gd name="T2" fmla="*/ 43 w 95"/>
                  <a:gd name="T3" fmla="*/ 154 h 204"/>
                  <a:gd name="T4" fmla="*/ 85 w 95"/>
                  <a:gd name="T5" fmla="*/ 0 h 204"/>
                  <a:gd name="T6" fmla="*/ 95 w 95"/>
                  <a:gd name="T7" fmla="*/ 154 h 204"/>
                  <a:gd name="T8" fmla="*/ 0 w 95"/>
                  <a:gd name="T9" fmla="*/ 189 h 204"/>
                  <a:gd name="T10" fmla="*/ 0 60000 65536"/>
                  <a:gd name="T11" fmla="*/ 0 60000 65536"/>
                  <a:gd name="T12" fmla="*/ 0 60000 65536"/>
                  <a:gd name="T13" fmla="*/ 0 60000 65536"/>
                  <a:gd name="T14" fmla="*/ 0 60000 65536"/>
                  <a:gd name="T15" fmla="*/ 0 w 95"/>
                  <a:gd name="T16" fmla="*/ 0 h 204"/>
                  <a:gd name="T17" fmla="*/ 95 w 95"/>
                  <a:gd name="T18" fmla="*/ 204 h 204"/>
                </a:gdLst>
                <a:ahLst/>
                <a:cxnLst>
                  <a:cxn ang="T10">
                    <a:pos x="T0" y="T1"/>
                  </a:cxn>
                  <a:cxn ang="T11">
                    <a:pos x="T2" y="T3"/>
                  </a:cxn>
                  <a:cxn ang="T12">
                    <a:pos x="T4" y="T5"/>
                  </a:cxn>
                  <a:cxn ang="T13">
                    <a:pos x="T6" y="T7"/>
                  </a:cxn>
                  <a:cxn ang="T14">
                    <a:pos x="T8" y="T9"/>
                  </a:cxn>
                </a:cxnLst>
                <a:rect l="T15" t="T16" r="T17" b="T18"/>
                <a:pathLst>
                  <a:path w="95" h="204">
                    <a:moveTo>
                      <a:pt x="0" y="189"/>
                    </a:moveTo>
                    <a:lnTo>
                      <a:pt x="43" y="154"/>
                    </a:lnTo>
                    <a:lnTo>
                      <a:pt x="85" y="0"/>
                    </a:lnTo>
                    <a:lnTo>
                      <a:pt x="95" y="154"/>
                    </a:lnTo>
                    <a:cubicBezTo>
                      <a:pt x="59" y="204"/>
                      <a:pt x="0" y="189"/>
                      <a:pt x="0" y="189"/>
                    </a:cubicBezTo>
                    <a:close/>
                  </a:path>
                </a:pathLst>
              </a:custGeom>
              <a:solidFill>
                <a:srgbClr val="B48B38"/>
              </a:solidFill>
              <a:ln w="6350" cap="rnd">
                <a:solidFill>
                  <a:srgbClr val="C0C0C0"/>
                </a:solidFill>
                <a:round/>
                <a:headEnd/>
                <a:tailEnd/>
              </a:ln>
            </p:spPr>
            <p:txBody>
              <a:bodyPr wrap="none" lIns="1076698" tIns="538370" rIns="1076698" bIns="538370" anchor="ctr">
                <a:spAutoFit/>
              </a:bodyPr>
              <a:lstStyle/>
              <a:p>
                <a:endParaRPr lang="mk-MK"/>
              </a:p>
            </p:txBody>
          </p:sp>
          <p:sp>
            <p:nvSpPr>
              <p:cNvPr id="32816" name="Freeform 38"/>
              <p:cNvSpPr>
                <a:spLocks/>
              </p:cNvSpPr>
              <p:nvPr/>
            </p:nvSpPr>
            <p:spPr bwMode="blackWhite">
              <a:xfrm>
                <a:off x="1077" y="1602"/>
                <a:ext cx="233" cy="377"/>
              </a:xfrm>
              <a:custGeom>
                <a:avLst/>
                <a:gdLst>
                  <a:gd name="T0" fmla="*/ 21 w 233"/>
                  <a:gd name="T1" fmla="*/ 0 h 377"/>
                  <a:gd name="T2" fmla="*/ 9 w 233"/>
                  <a:gd name="T3" fmla="*/ 81 h 377"/>
                  <a:gd name="T4" fmla="*/ 25 w 233"/>
                  <a:gd name="T5" fmla="*/ 109 h 377"/>
                  <a:gd name="T6" fmla="*/ 0 w 233"/>
                  <a:gd name="T7" fmla="*/ 217 h 377"/>
                  <a:gd name="T8" fmla="*/ 11 w 233"/>
                  <a:gd name="T9" fmla="*/ 230 h 377"/>
                  <a:gd name="T10" fmla="*/ 13 w 233"/>
                  <a:gd name="T11" fmla="*/ 276 h 377"/>
                  <a:gd name="T12" fmla="*/ 27 w 233"/>
                  <a:gd name="T13" fmla="*/ 312 h 377"/>
                  <a:gd name="T14" fmla="*/ 39 w 233"/>
                  <a:gd name="T15" fmla="*/ 362 h 377"/>
                  <a:gd name="T16" fmla="*/ 96 w 233"/>
                  <a:gd name="T17" fmla="*/ 377 h 377"/>
                  <a:gd name="T18" fmla="*/ 141 w 233"/>
                  <a:gd name="T19" fmla="*/ 358 h 377"/>
                  <a:gd name="T20" fmla="*/ 151 w 233"/>
                  <a:gd name="T21" fmla="*/ 336 h 377"/>
                  <a:gd name="T22" fmla="*/ 159 w 233"/>
                  <a:gd name="T23" fmla="*/ 318 h 377"/>
                  <a:gd name="T24" fmla="*/ 171 w 233"/>
                  <a:gd name="T25" fmla="*/ 236 h 377"/>
                  <a:gd name="T26" fmla="*/ 233 w 233"/>
                  <a:gd name="T27" fmla="*/ 79 h 377"/>
                  <a:gd name="T28" fmla="*/ 21 w 233"/>
                  <a:gd name="T29" fmla="*/ 0 h 3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3"/>
                  <a:gd name="T46" fmla="*/ 0 h 377"/>
                  <a:gd name="T47" fmla="*/ 233 w 233"/>
                  <a:gd name="T48" fmla="*/ 377 h 3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3" h="377">
                    <a:moveTo>
                      <a:pt x="21" y="0"/>
                    </a:moveTo>
                    <a:lnTo>
                      <a:pt x="9" y="81"/>
                    </a:lnTo>
                    <a:lnTo>
                      <a:pt x="25" y="109"/>
                    </a:lnTo>
                    <a:lnTo>
                      <a:pt x="0" y="217"/>
                    </a:lnTo>
                    <a:lnTo>
                      <a:pt x="11" y="230"/>
                    </a:lnTo>
                    <a:lnTo>
                      <a:pt x="13" y="276"/>
                    </a:lnTo>
                    <a:lnTo>
                      <a:pt x="27" y="312"/>
                    </a:lnTo>
                    <a:lnTo>
                      <a:pt x="39" y="362"/>
                    </a:lnTo>
                    <a:lnTo>
                      <a:pt x="96" y="377"/>
                    </a:lnTo>
                    <a:lnTo>
                      <a:pt x="141" y="358"/>
                    </a:lnTo>
                    <a:lnTo>
                      <a:pt x="151" y="336"/>
                    </a:lnTo>
                    <a:lnTo>
                      <a:pt x="159" y="318"/>
                    </a:lnTo>
                    <a:lnTo>
                      <a:pt x="171" y="236"/>
                    </a:lnTo>
                    <a:lnTo>
                      <a:pt x="233" y="79"/>
                    </a:lnTo>
                    <a:lnTo>
                      <a:pt x="21" y="0"/>
                    </a:lnTo>
                    <a:close/>
                  </a:path>
                </a:pathLst>
              </a:custGeom>
              <a:solidFill>
                <a:srgbClr val="C8915A"/>
              </a:solidFill>
              <a:ln w="6350" cap="rnd">
                <a:solidFill>
                  <a:srgbClr val="C0C0C0"/>
                </a:solidFill>
                <a:round/>
                <a:headEnd/>
                <a:tailEnd/>
              </a:ln>
            </p:spPr>
            <p:txBody>
              <a:bodyPr wrap="none" lIns="1076698" tIns="538370" rIns="1076698" bIns="538370" anchor="ctr">
                <a:spAutoFit/>
              </a:bodyPr>
              <a:lstStyle/>
              <a:p>
                <a:endParaRPr lang="mk-MK"/>
              </a:p>
            </p:txBody>
          </p:sp>
          <p:sp>
            <p:nvSpPr>
              <p:cNvPr id="32817" name="Freeform 39"/>
              <p:cNvSpPr>
                <a:spLocks/>
              </p:cNvSpPr>
              <p:nvPr/>
            </p:nvSpPr>
            <p:spPr bwMode="blackWhite">
              <a:xfrm>
                <a:off x="1145" y="1399"/>
                <a:ext cx="349" cy="288"/>
              </a:xfrm>
              <a:custGeom>
                <a:avLst/>
                <a:gdLst>
                  <a:gd name="T0" fmla="*/ 30 w 349"/>
                  <a:gd name="T1" fmla="*/ 38 h 288"/>
                  <a:gd name="T2" fmla="*/ 51 w 349"/>
                  <a:gd name="T3" fmla="*/ 25 h 288"/>
                  <a:gd name="T4" fmla="*/ 89 w 349"/>
                  <a:gd name="T5" fmla="*/ 7 h 288"/>
                  <a:gd name="T6" fmla="*/ 146 w 349"/>
                  <a:gd name="T7" fmla="*/ 0 h 288"/>
                  <a:gd name="T8" fmla="*/ 349 w 349"/>
                  <a:gd name="T9" fmla="*/ 161 h 288"/>
                  <a:gd name="T10" fmla="*/ 349 w 349"/>
                  <a:gd name="T11" fmla="*/ 161 h 288"/>
                  <a:gd name="T12" fmla="*/ 145 w 349"/>
                  <a:gd name="T13" fmla="*/ 288 h 288"/>
                  <a:gd name="T14" fmla="*/ 0 w 349"/>
                  <a:gd name="T15" fmla="*/ 96 h 288"/>
                  <a:gd name="T16" fmla="*/ 30 w 349"/>
                  <a:gd name="T17" fmla="*/ 38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9"/>
                  <a:gd name="T28" fmla="*/ 0 h 288"/>
                  <a:gd name="T29" fmla="*/ 349 w 349"/>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9" h="288">
                    <a:moveTo>
                      <a:pt x="30" y="38"/>
                    </a:moveTo>
                    <a:lnTo>
                      <a:pt x="51" y="25"/>
                    </a:lnTo>
                    <a:lnTo>
                      <a:pt x="89" y="7"/>
                    </a:lnTo>
                    <a:lnTo>
                      <a:pt x="146" y="0"/>
                    </a:lnTo>
                    <a:lnTo>
                      <a:pt x="349" y="161"/>
                    </a:lnTo>
                    <a:lnTo>
                      <a:pt x="145" y="288"/>
                    </a:lnTo>
                    <a:lnTo>
                      <a:pt x="0" y="96"/>
                    </a:lnTo>
                    <a:lnTo>
                      <a:pt x="30" y="38"/>
                    </a:lnTo>
                    <a:close/>
                  </a:path>
                </a:pathLst>
              </a:custGeom>
              <a:solidFill>
                <a:srgbClr val="C08628"/>
              </a:solidFill>
              <a:ln w="6350" cap="rnd">
                <a:solidFill>
                  <a:srgbClr val="C0C0C0"/>
                </a:solidFill>
                <a:round/>
                <a:headEnd/>
                <a:tailEnd/>
              </a:ln>
            </p:spPr>
            <p:txBody>
              <a:bodyPr wrap="none" lIns="1076698" tIns="538370" rIns="1076698" bIns="538370" anchor="ctr">
                <a:spAutoFit/>
              </a:bodyPr>
              <a:lstStyle/>
              <a:p>
                <a:endParaRPr lang="mk-MK"/>
              </a:p>
            </p:txBody>
          </p:sp>
          <p:sp>
            <p:nvSpPr>
              <p:cNvPr id="32818" name="Freeform 40"/>
              <p:cNvSpPr>
                <a:spLocks/>
              </p:cNvSpPr>
              <p:nvPr/>
            </p:nvSpPr>
            <p:spPr bwMode="blackWhite">
              <a:xfrm>
                <a:off x="1085" y="1461"/>
                <a:ext cx="234" cy="310"/>
              </a:xfrm>
              <a:custGeom>
                <a:avLst/>
                <a:gdLst>
                  <a:gd name="T0" fmla="*/ 196 w 234"/>
                  <a:gd name="T1" fmla="*/ 310 h 310"/>
                  <a:gd name="T2" fmla="*/ 234 w 234"/>
                  <a:gd name="T3" fmla="*/ 160 h 310"/>
                  <a:gd name="T4" fmla="*/ 108 w 234"/>
                  <a:gd name="T5" fmla="*/ 34 h 310"/>
                  <a:gd name="T6" fmla="*/ 78 w 234"/>
                  <a:gd name="T7" fmla="*/ 8 h 310"/>
                  <a:gd name="T8" fmla="*/ 61 w 234"/>
                  <a:gd name="T9" fmla="*/ 0 h 310"/>
                  <a:gd name="T10" fmla="*/ 44 w 234"/>
                  <a:gd name="T11" fmla="*/ 3 h 310"/>
                  <a:gd name="T12" fmla="*/ 19 w 234"/>
                  <a:gd name="T13" fmla="*/ 27 h 310"/>
                  <a:gd name="T14" fmla="*/ 0 w 234"/>
                  <a:gd name="T15" fmla="*/ 50 h 310"/>
                  <a:gd name="T16" fmla="*/ 196 w 234"/>
                  <a:gd name="T17" fmla="*/ 310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4"/>
                  <a:gd name="T28" fmla="*/ 0 h 310"/>
                  <a:gd name="T29" fmla="*/ 234 w 234"/>
                  <a:gd name="T30" fmla="*/ 310 h 3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4" h="310">
                    <a:moveTo>
                      <a:pt x="196" y="310"/>
                    </a:moveTo>
                    <a:lnTo>
                      <a:pt x="234" y="160"/>
                    </a:lnTo>
                    <a:lnTo>
                      <a:pt x="108" y="34"/>
                    </a:lnTo>
                    <a:lnTo>
                      <a:pt x="78" y="8"/>
                    </a:lnTo>
                    <a:lnTo>
                      <a:pt x="61" y="0"/>
                    </a:lnTo>
                    <a:lnTo>
                      <a:pt x="44" y="3"/>
                    </a:lnTo>
                    <a:lnTo>
                      <a:pt x="19" y="27"/>
                    </a:lnTo>
                    <a:lnTo>
                      <a:pt x="0" y="50"/>
                    </a:lnTo>
                    <a:lnTo>
                      <a:pt x="196" y="310"/>
                    </a:lnTo>
                    <a:close/>
                  </a:path>
                </a:pathLst>
              </a:custGeom>
              <a:solidFill>
                <a:srgbClr val="885F1C"/>
              </a:solidFill>
              <a:ln w="6350" cap="rnd">
                <a:solidFill>
                  <a:srgbClr val="C0C0C0"/>
                </a:solidFill>
                <a:round/>
                <a:headEnd/>
                <a:tailEnd/>
              </a:ln>
            </p:spPr>
            <p:txBody>
              <a:bodyPr wrap="none" lIns="1076698" tIns="538370" rIns="1076698" bIns="538370" anchor="ctr">
                <a:spAutoFit/>
              </a:bodyPr>
              <a:lstStyle/>
              <a:p>
                <a:endParaRPr lang="mk-MK"/>
              </a:p>
            </p:txBody>
          </p:sp>
          <p:sp>
            <p:nvSpPr>
              <p:cNvPr id="32819" name="Freeform 41"/>
              <p:cNvSpPr>
                <a:spLocks/>
              </p:cNvSpPr>
              <p:nvPr/>
            </p:nvSpPr>
            <p:spPr bwMode="blackWhite">
              <a:xfrm>
                <a:off x="1261" y="1566"/>
                <a:ext cx="273" cy="396"/>
              </a:xfrm>
              <a:custGeom>
                <a:avLst/>
                <a:gdLst>
                  <a:gd name="T0" fmla="*/ 31 w 273"/>
                  <a:gd name="T1" fmla="*/ 396 h 396"/>
                  <a:gd name="T2" fmla="*/ 87 w 273"/>
                  <a:gd name="T3" fmla="*/ 390 h 396"/>
                  <a:gd name="T4" fmla="*/ 189 w 273"/>
                  <a:gd name="T5" fmla="*/ 350 h 396"/>
                  <a:gd name="T6" fmla="*/ 236 w 273"/>
                  <a:gd name="T7" fmla="*/ 317 h 396"/>
                  <a:gd name="T8" fmla="*/ 245 w 273"/>
                  <a:gd name="T9" fmla="*/ 208 h 396"/>
                  <a:gd name="T10" fmla="*/ 259 w 273"/>
                  <a:gd name="T11" fmla="*/ 134 h 396"/>
                  <a:gd name="T12" fmla="*/ 269 w 273"/>
                  <a:gd name="T13" fmla="*/ 96 h 396"/>
                  <a:gd name="T14" fmla="*/ 273 w 273"/>
                  <a:gd name="T15" fmla="*/ 56 h 396"/>
                  <a:gd name="T16" fmla="*/ 259 w 273"/>
                  <a:gd name="T17" fmla="*/ 20 h 396"/>
                  <a:gd name="T18" fmla="*/ 229 w 273"/>
                  <a:gd name="T19" fmla="*/ 0 h 396"/>
                  <a:gd name="T20" fmla="*/ 185 w 273"/>
                  <a:gd name="T21" fmla="*/ 2 h 396"/>
                  <a:gd name="T22" fmla="*/ 117 w 273"/>
                  <a:gd name="T23" fmla="*/ 18 h 396"/>
                  <a:gd name="T24" fmla="*/ 60 w 273"/>
                  <a:gd name="T25" fmla="*/ 57 h 396"/>
                  <a:gd name="T26" fmla="*/ 27 w 273"/>
                  <a:gd name="T27" fmla="*/ 96 h 396"/>
                  <a:gd name="T28" fmla="*/ 0 w 273"/>
                  <a:gd name="T29" fmla="*/ 193 h 396"/>
                  <a:gd name="T30" fmla="*/ 31 w 273"/>
                  <a:gd name="T31" fmla="*/ 396 h 3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3"/>
                  <a:gd name="T49" fmla="*/ 0 h 396"/>
                  <a:gd name="T50" fmla="*/ 273 w 273"/>
                  <a:gd name="T51" fmla="*/ 396 h 3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3" h="396">
                    <a:moveTo>
                      <a:pt x="31" y="396"/>
                    </a:moveTo>
                    <a:lnTo>
                      <a:pt x="87" y="390"/>
                    </a:lnTo>
                    <a:lnTo>
                      <a:pt x="189" y="350"/>
                    </a:lnTo>
                    <a:lnTo>
                      <a:pt x="236" y="317"/>
                    </a:lnTo>
                    <a:lnTo>
                      <a:pt x="245" y="208"/>
                    </a:lnTo>
                    <a:lnTo>
                      <a:pt x="259" y="134"/>
                    </a:lnTo>
                    <a:lnTo>
                      <a:pt x="269" y="96"/>
                    </a:lnTo>
                    <a:lnTo>
                      <a:pt x="273" y="56"/>
                    </a:lnTo>
                    <a:lnTo>
                      <a:pt x="259" y="20"/>
                    </a:lnTo>
                    <a:lnTo>
                      <a:pt x="229" y="0"/>
                    </a:lnTo>
                    <a:lnTo>
                      <a:pt x="185" y="2"/>
                    </a:lnTo>
                    <a:lnTo>
                      <a:pt x="117" y="18"/>
                    </a:lnTo>
                    <a:lnTo>
                      <a:pt x="60" y="57"/>
                    </a:lnTo>
                    <a:lnTo>
                      <a:pt x="27" y="96"/>
                    </a:lnTo>
                    <a:lnTo>
                      <a:pt x="0" y="193"/>
                    </a:lnTo>
                    <a:lnTo>
                      <a:pt x="31" y="396"/>
                    </a:lnTo>
                    <a:close/>
                  </a:path>
                </a:pathLst>
              </a:custGeom>
              <a:solidFill>
                <a:srgbClr val="885F1C"/>
              </a:solidFill>
              <a:ln w="6350" cap="rnd">
                <a:solidFill>
                  <a:srgbClr val="C0C0C0"/>
                </a:solidFill>
                <a:round/>
                <a:headEnd/>
                <a:tailEnd/>
              </a:ln>
            </p:spPr>
            <p:txBody>
              <a:bodyPr wrap="none" lIns="1076698" tIns="538370" rIns="1076698" bIns="538370" anchor="ctr">
                <a:spAutoFit/>
              </a:bodyPr>
              <a:lstStyle/>
              <a:p>
                <a:endParaRPr lang="mk-MK"/>
              </a:p>
            </p:txBody>
          </p:sp>
          <p:sp>
            <p:nvSpPr>
              <p:cNvPr id="32820" name="Freeform 42"/>
              <p:cNvSpPr>
                <a:spLocks/>
              </p:cNvSpPr>
              <p:nvPr/>
            </p:nvSpPr>
            <p:spPr bwMode="blackWhite">
              <a:xfrm>
                <a:off x="1072" y="1509"/>
                <a:ext cx="224" cy="451"/>
              </a:xfrm>
              <a:custGeom>
                <a:avLst/>
                <a:gdLst>
                  <a:gd name="T0" fmla="*/ 26 w 224"/>
                  <a:gd name="T1" fmla="*/ 142 h 451"/>
                  <a:gd name="T2" fmla="*/ 65 w 224"/>
                  <a:gd name="T3" fmla="*/ 195 h 451"/>
                  <a:gd name="T4" fmla="*/ 83 w 224"/>
                  <a:gd name="T5" fmla="*/ 213 h 451"/>
                  <a:gd name="T6" fmla="*/ 81 w 224"/>
                  <a:gd name="T7" fmla="*/ 246 h 451"/>
                  <a:gd name="T8" fmla="*/ 93 w 224"/>
                  <a:gd name="T9" fmla="*/ 261 h 451"/>
                  <a:gd name="T10" fmla="*/ 92 w 224"/>
                  <a:gd name="T11" fmla="*/ 289 h 451"/>
                  <a:gd name="T12" fmla="*/ 116 w 224"/>
                  <a:gd name="T13" fmla="*/ 303 h 451"/>
                  <a:gd name="T14" fmla="*/ 114 w 224"/>
                  <a:gd name="T15" fmla="*/ 273 h 451"/>
                  <a:gd name="T16" fmla="*/ 132 w 224"/>
                  <a:gd name="T17" fmla="*/ 268 h 451"/>
                  <a:gd name="T18" fmla="*/ 158 w 224"/>
                  <a:gd name="T19" fmla="*/ 291 h 451"/>
                  <a:gd name="T20" fmla="*/ 173 w 224"/>
                  <a:gd name="T21" fmla="*/ 322 h 451"/>
                  <a:gd name="T22" fmla="*/ 185 w 224"/>
                  <a:gd name="T23" fmla="*/ 355 h 451"/>
                  <a:gd name="T24" fmla="*/ 190 w 224"/>
                  <a:gd name="T25" fmla="*/ 431 h 451"/>
                  <a:gd name="T26" fmla="*/ 224 w 224"/>
                  <a:gd name="T27" fmla="*/ 451 h 451"/>
                  <a:gd name="T28" fmla="*/ 205 w 224"/>
                  <a:gd name="T29" fmla="*/ 210 h 451"/>
                  <a:gd name="T30" fmla="*/ 14 w 224"/>
                  <a:gd name="T31" fmla="*/ 0 h 451"/>
                  <a:gd name="T32" fmla="*/ 0 w 224"/>
                  <a:gd name="T33" fmla="*/ 78 h 451"/>
                  <a:gd name="T34" fmla="*/ 26 w 224"/>
                  <a:gd name="T35" fmla="*/ 142 h 4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4"/>
                  <a:gd name="T55" fmla="*/ 0 h 451"/>
                  <a:gd name="T56" fmla="*/ 224 w 224"/>
                  <a:gd name="T57" fmla="*/ 451 h 45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4" h="451">
                    <a:moveTo>
                      <a:pt x="26" y="142"/>
                    </a:moveTo>
                    <a:lnTo>
                      <a:pt x="65" y="195"/>
                    </a:lnTo>
                    <a:lnTo>
                      <a:pt x="83" y="213"/>
                    </a:lnTo>
                    <a:lnTo>
                      <a:pt x="81" y="246"/>
                    </a:lnTo>
                    <a:lnTo>
                      <a:pt x="93" y="261"/>
                    </a:lnTo>
                    <a:lnTo>
                      <a:pt x="92" y="289"/>
                    </a:lnTo>
                    <a:lnTo>
                      <a:pt x="116" y="303"/>
                    </a:lnTo>
                    <a:lnTo>
                      <a:pt x="114" y="273"/>
                    </a:lnTo>
                    <a:lnTo>
                      <a:pt x="132" y="268"/>
                    </a:lnTo>
                    <a:lnTo>
                      <a:pt x="158" y="291"/>
                    </a:lnTo>
                    <a:lnTo>
                      <a:pt x="173" y="322"/>
                    </a:lnTo>
                    <a:lnTo>
                      <a:pt x="185" y="355"/>
                    </a:lnTo>
                    <a:lnTo>
                      <a:pt x="190" y="431"/>
                    </a:lnTo>
                    <a:lnTo>
                      <a:pt x="224" y="451"/>
                    </a:lnTo>
                    <a:lnTo>
                      <a:pt x="205" y="210"/>
                    </a:lnTo>
                    <a:lnTo>
                      <a:pt x="14" y="0"/>
                    </a:lnTo>
                    <a:lnTo>
                      <a:pt x="0" y="78"/>
                    </a:lnTo>
                    <a:lnTo>
                      <a:pt x="26" y="142"/>
                    </a:lnTo>
                    <a:close/>
                  </a:path>
                </a:pathLst>
              </a:custGeom>
              <a:solidFill>
                <a:srgbClr val="503810"/>
              </a:solidFill>
              <a:ln w="6350" cap="rnd">
                <a:solidFill>
                  <a:srgbClr val="C0C0C0"/>
                </a:solidFill>
                <a:round/>
                <a:headEnd/>
                <a:tailEnd/>
              </a:ln>
            </p:spPr>
            <p:txBody>
              <a:bodyPr wrap="none" lIns="1076698" tIns="538370" rIns="1076698" bIns="538370" anchor="ctr">
                <a:spAutoFit/>
              </a:bodyPr>
              <a:lstStyle/>
              <a:p>
                <a:endParaRPr lang="mk-MK"/>
              </a:p>
            </p:txBody>
          </p:sp>
          <p:grpSp>
            <p:nvGrpSpPr>
              <p:cNvPr id="32821" name="Group 43"/>
              <p:cNvGrpSpPr>
                <a:grpSpLocks/>
              </p:cNvGrpSpPr>
              <p:nvPr/>
            </p:nvGrpSpPr>
            <p:grpSpPr bwMode="auto">
              <a:xfrm>
                <a:off x="1047" y="1483"/>
                <a:ext cx="415" cy="488"/>
                <a:chOff x="1880" y="1800"/>
                <a:chExt cx="415" cy="488"/>
              </a:xfrm>
            </p:grpSpPr>
            <p:sp>
              <p:nvSpPr>
                <p:cNvPr id="32829" name="Freeform 44"/>
                <p:cNvSpPr>
                  <a:spLocks/>
                </p:cNvSpPr>
                <p:nvPr/>
              </p:nvSpPr>
              <p:spPr bwMode="blackWhite">
                <a:xfrm>
                  <a:off x="1882" y="2199"/>
                  <a:ext cx="50" cy="55"/>
                </a:xfrm>
                <a:custGeom>
                  <a:avLst/>
                  <a:gdLst>
                    <a:gd name="T0" fmla="*/ 47 w 50"/>
                    <a:gd name="T1" fmla="*/ 0 h 55"/>
                    <a:gd name="T2" fmla="*/ 0 w 50"/>
                    <a:gd name="T3" fmla="*/ 23 h 55"/>
                    <a:gd name="T4" fmla="*/ 0 w 50"/>
                    <a:gd name="T5" fmla="*/ 55 h 55"/>
                    <a:gd name="T6" fmla="*/ 50 w 50"/>
                    <a:gd name="T7" fmla="*/ 33 h 55"/>
                    <a:gd name="T8" fmla="*/ 47 w 50"/>
                    <a:gd name="T9" fmla="*/ 0 h 55"/>
                    <a:gd name="T10" fmla="*/ 0 60000 65536"/>
                    <a:gd name="T11" fmla="*/ 0 60000 65536"/>
                    <a:gd name="T12" fmla="*/ 0 60000 65536"/>
                    <a:gd name="T13" fmla="*/ 0 60000 65536"/>
                    <a:gd name="T14" fmla="*/ 0 60000 65536"/>
                    <a:gd name="T15" fmla="*/ 0 w 50"/>
                    <a:gd name="T16" fmla="*/ 0 h 55"/>
                    <a:gd name="T17" fmla="*/ 50 w 50"/>
                    <a:gd name="T18" fmla="*/ 55 h 55"/>
                  </a:gdLst>
                  <a:ahLst/>
                  <a:cxnLst>
                    <a:cxn ang="T10">
                      <a:pos x="T0" y="T1"/>
                    </a:cxn>
                    <a:cxn ang="T11">
                      <a:pos x="T2" y="T3"/>
                    </a:cxn>
                    <a:cxn ang="T12">
                      <a:pos x="T4" y="T5"/>
                    </a:cxn>
                    <a:cxn ang="T13">
                      <a:pos x="T6" y="T7"/>
                    </a:cxn>
                    <a:cxn ang="T14">
                      <a:pos x="T8" y="T9"/>
                    </a:cxn>
                  </a:cxnLst>
                  <a:rect l="T15" t="T16" r="T17" b="T18"/>
                  <a:pathLst>
                    <a:path w="50" h="55">
                      <a:moveTo>
                        <a:pt x="47" y="0"/>
                      </a:moveTo>
                      <a:lnTo>
                        <a:pt x="0" y="23"/>
                      </a:lnTo>
                      <a:lnTo>
                        <a:pt x="0" y="55"/>
                      </a:lnTo>
                      <a:lnTo>
                        <a:pt x="50" y="33"/>
                      </a:lnTo>
                      <a:lnTo>
                        <a:pt x="47" y="0"/>
                      </a:lnTo>
                      <a:close/>
                    </a:path>
                  </a:pathLst>
                </a:custGeom>
                <a:solidFill>
                  <a:srgbClr val="777777"/>
                </a:solidFill>
                <a:ln w="6350" cap="rnd">
                  <a:solidFill>
                    <a:srgbClr val="C0C0C0"/>
                  </a:solidFill>
                  <a:round/>
                  <a:headEnd/>
                  <a:tailEnd/>
                </a:ln>
              </p:spPr>
              <p:txBody>
                <a:bodyPr wrap="none" lIns="1076698" tIns="538370" rIns="1076698" bIns="538370" anchor="ctr">
                  <a:spAutoFit/>
                </a:bodyPr>
                <a:lstStyle/>
                <a:p>
                  <a:endParaRPr lang="mk-MK"/>
                </a:p>
              </p:txBody>
            </p:sp>
            <p:sp>
              <p:nvSpPr>
                <p:cNvPr id="32830" name="Freeform 45"/>
                <p:cNvSpPr>
                  <a:spLocks/>
                </p:cNvSpPr>
                <p:nvPr/>
              </p:nvSpPr>
              <p:spPr bwMode="blackWhite">
                <a:xfrm>
                  <a:off x="1880" y="2121"/>
                  <a:ext cx="168" cy="167"/>
                </a:xfrm>
                <a:custGeom>
                  <a:avLst/>
                  <a:gdLst>
                    <a:gd name="T0" fmla="*/ 0 w 168"/>
                    <a:gd name="T1" fmla="*/ 127 h 167"/>
                    <a:gd name="T2" fmla="*/ 34 w 168"/>
                    <a:gd name="T3" fmla="*/ 167 h 167"/>
                    <a:gd name="T4" fmla="*/ 148 w 168"/>
                    <a:gd name="T5" fmla="*/ 141 h 167"/>
                    <a:gd name="T6" fmla="*/ 168 w 168"/>
                    <a:gd name="T7" fmla="*/ 9 h 167"/>
                    <a:gd name="T8" fmla="*/ 151 w 168"/>
                    <a:gd name="T9" fmla="*/ 0 h 167"/>
                    <a:gd name="T10" fmla="*/ 136 w 168"/>
                    <a:gd name="T11" fmla="*/ 123 h 167"/>
                    <a:gd name="T12" fmla="*/ 40 w 168"/>
                    <a:gd name="T13" fmla="*/ 144 h 167"/>
                    <a:gd name="T14" fmla="*/ 1 w 168"/>
                    <a:gd name="T15" fmla="*/ 101 h 167"/>
                    <a:gd name="T16" fmla="*/ 0 w 168"/>
                    <a:gd name="T17" fmla="*/ 127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
                    <a:gd name="T28" fmla="*/ 0 h 167"/>
                    <a:gd name="T29" fmla="*/ 168 w 168"/>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 h="167">
                      <a:moveTo>
                        <a:pt x="0" y="127"/>
                      </a:moveTo>
                      <a:lnTo>
                        <a:pt x="34" y="167"/>
                      </a:lnTo>
                      <a:lnTo>
                        <a:pt x="148" y="141"/>
                      </a:lnTo>
                      <a:lnTo>
                        <a:pt x="168" y="9"/>
                      </a:lnTo>
                      <a:lnTo>
                        <a:pt x="151" y="0"/>
                      </a:lnTo>
                      <a:lnTo>
                        <a:pt x="136" y="123"/>
                      </a:lnTo>
                      <a:lnTo>
                        <a:pt x="40" y="144"/>
                      </a:lnTo>
                      <a:lnTo>
                        <a:pt x="1" y="101"/>
                      </a:lnTo>
                      <a:lnTo>
                        <a:pt x="0" y="127"/>
                      </a:lnTo>
                      <a:close/>
                    </a:path>
                  </a:pathLst>
                </a:custGeom>
                <a:solidFill>
                  <a:srgbClr val="969696"/>
                </a:solidFill>
                <a:ln w="6350" cap="rnd">
                  <a:solidFill>
                    <a:srgbClr val="C0C0C0"/>
                  </a:solidFill>
                  <a:round/>
                  <a:headEnd/>
                  <a:tailEnd/>
                </a:ln>
              </p:spPr>
              <p:txBody>
                <a:bodyPr wrap="none" lIns="1076698" tIns="538370" rIns="1076698" bIns="538370" anchor="ctr">
                  <a:spAutoFit/>
                </a:bodyPr>
                <a:lstStyle/>
                <a:p>
                  <a:endParaRPr lang="mk-MK"/>
                </a:p>
              </p:txBody>
            </p:sp>
            <p:sp>
              <p:nvSpPr>
                <p:cNvPr id="32831" name="Oval 46"/>
                <p:cNvSpPr>
                  <a:spLocks noChangeArrowheads="1"/>
                </p:cNvSpPr>
                <p:nvPr/>
              </p:nvSpPr>
              <p:spPr bwMode="auto">
                <a:xfrm rot="-923514">
                  <a:off x="2000" y="2066"/>
                  <a:ext cx="89" cy="110"/>
                </a:xfrm>
                <a:prstGeom prst="ellipse">
                  <a:avLst/>
                </a:prstGeom>
                <a:solidFill>
                  <a:srgbClr val="808080"/>
                </a:solidFill>
                <a:ln w="6350" cap="rnd">
                  <a:solidFill>
                    <a:srgbClr val="C0C0C0"/>
                  </a:solidFill>
                  <a:round/>
                  <a:headEnd/>
                  <a:tailEnd/>
                </a:ln>
              </p:spPr>
              <p:txBody>
                <a:bodyPr wrap="none" lIns="1076698" tIns="538370" rIns="1076698" bIns="538370" anchor="ctr">
                  <a:spAutoFit/>
                </a:bodyPr>
                <a:lstStyle/>
                <a:p>
                  <a:endParaRPr lang="mk-MK"/>
                </a:p>
              </p:txBody>
            </p:sp>
            <p:sp>
              <p:nvSpPr>
                <p:cNvPr id="32832" name="Oval 47"/>
                <p:cNvSpPr>
                  <a:spLocks noChangeArrowheads="1"/>
                </p:cNvSpPr>
                <p:nvPr/>
              </p:nvSpPr>
              <p:spPr bwMode="auto">
                <a:xfrm rot="-923514">
                  <a:off x="1983" y="2073"/>
                  <a:ext cx="89" cy="110"/>
                </a:xfrm>
                <a:prstGeom prst="ellipse">
                  <a:avLst/>
                </a:prstGeom>
                <a:solidFill>
                  <a:srgbClr val="5F5F5F"/>
                </a:solidFill>
                <a:ln w="6350" cap="rnd">
                  <a:solidFill>
                    <a:srgbClr val="C0C0C0"/>
                  </a:solidFill>
                  <a:round/>
                  <a:headEnd/>
                  <a:tailEnd/>
                </a:ln>
              </p:spPr>
              <p:txBody>
                <a:bodyPr wrap="none" lIns="1076698" tIns="538370" rIns="1076698" bIns="538370" anchor="ctr">
                  <a:spAutoFit/>
                </a:bodyPr>
                <a:lstStyle/>
                <a:p>
                  <a:endParaRPr lang="mk-MK"/>
                </a:p>
              </p:txBody>
            </p:sp>
            <p:sp>
              <p:nvSpPr>
                <p:cNvPr id="32833" name="Oval 48"/>
                <p:cNvSpPr>
                  <a:spLocks noChangeArrowheads="1"/>
                </p:cNvSpPr>
                <p:nvPr/>
              </p:nvSpPr>
              <p:spPr bwMode="auto">
                <a:xfrm rot="-923514">
                  <a:off x="2003" y="2097"/>
                  <a:ext cx="47" cy="58"/>
                </a:xfrm>
                <a:prstGeom prst="ellipse">
                  <a:avLst/>
                </a:prstGeom>
                <a:solidFill>
                  <a:srgbClr val="5F5F5F"/>
                </a:solidFill>
                <a:ln w="6350" cap="rnd">
                  <a:solidFill>
                    <a:srgbClr val="C0C0C0"/>
                  </a:solidFill>
                  <a:round/>
                  <a:headEnd/>
                  <a:tailEnd/>
                </a:ln>
              </p:spPr>
              <p:txBody>
                <a:bodyPr wrap="none" lIns="1076698" tIns="538370" rIns="1076698" bIns="538370" anchor="ctr">
                  <a:spAutoFit/>
                </a:bodyPr>
                <a:lstStyle/>
                <a:p>
                  <a:endParaRPr lang="mk-MK"/>
                </a:p>
              </p:txBody>
            </p:sp>
            <p:sp>
              <p:nvSpPr>
                <p:cNvPr id="32834" name="Freeform 49"/>
                <p:cNvSpPr>
                  <a:spLocks/>
                </p:cNvSpPr>
                <p:nvPr/>
              </p:nvSpPr>
              <p:spPr bwMode="auto">
                <a:xfrm>
                  <a:off x="2244" y="1811"/>
                  <a:ext cx="51" cy="42"/>
                </a:xfrm>
                <a:custGeom>
                  <a:avLst/>
                  <a:gdLst>
                    <a:gd name="T0" fmla="*/ 35 w 51"/>
                    <a:gd name="T1" fmla="*/ 4 h 42"/>
                    <a:gd name="T2" fmla="*/ 51 w 51"/>
                    <a:gd name="T3" fmla="*/ 42 h 42"/>
                    <a:gd name="T4" fmla="*/ 0 w 51"/>
                    <a:gd name="T5" fmla="*/ 0 h 42"/>
                    <a:gd name="T6" fmla="*/ 35 w 51"/>
                    <a:gd name="T7" fmla="*/ 4 h 42"/>
                    <a:gd name="T8" fmla="*/ 0 60000 65536"/>
                    <a:gd name="T9" fmla="*/ 0 60000 65536"/>
                    <a:gd name="T10" fmla="*/ 0 60000 65536"/>
                    <a:gd name="T11" fmla="*/ 0 60000 65536"/>
                    <a:gd name="T12" fmla="*/ 0 w 51"/>
                    <a:gd name="T13" fmla="*/ 0 h 42"/>
                    <a:gd name="T14" fmla="*/ 51 w 51"/>
                    <a:gd name="T15" fmla="*/ 42 h 42"/>
                  </a:gdLst>
                  <a:ahLst/>
                  <a:cxnLst>
                    <a:cxn ang="T8">
                      <a:pos x="T0" y="T1"/>
                    </a:cxn>
                    <a:cxn ang="T9">
                      <a:pos x="T2" y="T3"/>
                    </a:cxn>
                    <a:cxn ang="T10">
                      <a:pos x="T4" y="T5"/>
                    </a:cxn>
                    <a:cxn ang="T11">
                      <a:pos x="T6" y="T7"/>
                    </a:cxn>
                  </a:cxnLst>
                  <a:rect l="T12" t="T13" r="T14" b="T15"/>
                  <a:pathLst>
                    <a:path w="51" h="42">
                      <a:moveTo>
                        <a:pt x="35" y="4"/>
                      </a:moveTo>
                      <a:lnTo>
                        <a:pt x="51" y="42"/>
                      </a:lnTo>
                      <a:lnTo>
                        <a:pt x="0" y="0"/>
                      </a:lnTo>
                      <a:lnTo>
                        <a:pt x="35" y="4"/>
                      </a:lnTo>
                      <a:close/>
                    </a:path>
                  </a:pathLst>
                </a:custGeom>
                <a:solidFill>
                  <a:srgbClr val="4D4D4D"/>
                </a:solidFill>
                <a:ln w="6350" cap="rnd">
                  <a:solidFill>
                    <a:srgbClr val="C0C0C0"/>
                  </a:solidFill>
                  <a:round/>
                  <a:headEnd/>
                  <a:tailEnd/>
                </a:ln>
              </p:spPr>
              <p:txBody>
                <a:bodyPr wrap="none" lIns="1076698" tIns="538370" rIns="1076698" bIns="538370" anchor="ctr">
                  <a:spAutoFit/>
                </a:bodyPr>
                <a:lstStyle/>
                <a:p>
                  <a:endParaRPr lang="mk-MK"/>
                </a:p>
              </p:txBody>
            </p:sp>
            <p:sp>
              <p:nvSpPr>
                <p:cNvPr id="32835" name="Freeform 50"/>
                <p:cNvSpPr>
                  <a:spLocks/>
                </p:cNvSpPr>
                <p:nvPr/>
              </p:nvSpPr>
              <p:spPr bwMode="auto">
                <a:xfrm>
                  <a:off x="2021" y="1800"/>
                  <a:ext cx="256" cy="327"/>
                </a:xfrm>
                <a:custGeom>
                  <a:avLst/>
                  <a:gdLst>
                    <a:gd name="T0" fmla="*/ 4 w 256"/>
                    <a:gd name="T1" fmla="*/ 326 h 327"/>
                    <a:gd name="T2" fmla="*/ 3 w 256"/>
                    <a:gd name="T3" fmla="*/ 170 h 327"/>
                    <a:gd name="T4" fmla="*/ 0 w 256"/>
                    <a:gd name="T5" fmla="*/ 164 h 327"/>
                    <a:gd name="T6" fmla="*/ 46 w 256"/>
                    <a:gd name="T7" fmla="*/ 75 h 327"/>
                    <a:gd name="T8" fmla="*/ 231 w 256"/>
                    <a:gd name="T9" fmla="*/ 0 h 327"/>
                    <a:gd name="T10" fmla="*/ 256 w 256"/>
                    <a:gd name="T11" fmla="*/ 17 h 327"/>
                    <a:gd name="T12" fmla="*/ 256 w 256"/>
                    <a:gd name="T13" fmla="*/ 17 h 327"/>
                    <a:gd name="T14" fmla="*/ 256 w 256"/>
                    <a:gd name="T15" fmla="*/ 15 h 327"/>
                    <a:gd name="T16" fmla="*/ 256 w 256"/>
                    <a:gd name="T17" fmla="*/ 20 h 327"/>
                    <a:gd name="T18" fmla="*/ 69 w 256"/>
                    <a:gd name="T19" fmla="*/ 96 h 327"/>
                    <a:gd name="T20" fmla="*/ 21 w 256"/>
                    <a:gd name="T21" fmla="*/ 183 h 327"/>
                    <a:gd name="T22" fmla="*/ 13 w 256"/>
                    <a:gd name="T23" fmla="*/ 177 h 327"/>
                    <a:gd name="T24" fmla="*/ 12 w 256"/>
                    <a:gd name="T25" fmla="*/ 327 h 327"/>
                    <a:gd name="T26" fmla="*/ 4 w 256"/>
                    <a:gd name="T27" fmla="*/ 326 h 3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327"/>
                    <a:gd name="T44" fmla="*/ 256 w 256"/>
                    <a:gd name="T45" fmla="*/ 327 h 3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327">
                      <a:moveTo>
                        <a:pt x="4" y="326"/>
                      </a:moveTo>
                      <a:lnTo>
                        <a:pt x="3" y="170"/>
                      </a:lnTo>
                      <a:lnTo>
                        <a:pt x="0" y="164"/>
                      </a:lnTo>
                      <a:lnTo>
                        <a:pt x="46" y="75"/>
                      </a:lnTo>
                      <a:lnTo>
                        <a:pt x="231" y="0"/>
                      </a:lnTo>
                      <a:lnTo>
                        <a:pt x="256" y="17"/>
                      </a:lnTo>
                      <a:lnTo>
                        <a:pt x="256" y="15"/>
                      </a:lnTo>
                      <a:lnTo>
                        <a:pt x="256" y="20"/>
                      </a:lnTo>
                      <a:lnTo>
                        <a:pt x="69" y="96"/>
                      </a:lnTo>
                      <a:lnTo>
                        <a:pt x="21" y="183"/>
                      </a:lnTo>
                      <a:lnTo>
                        <a:pt x="13" y="177"/>
                      </a:lnTo>
                      <a:lnTo>
                        <a:pt x="12" y="327"/>
                      </a:lnTo>
                      <a:lnTo>
                        <a:pt x="4" y="326"/>
                      </a:lnTo>
                      <a:close/>
                    </a:path>
                  </a:pathLst>
                </a:custGeom>
                <a:solidFill>
                  <a:srgbClr val="969696"/>
                </a:solidFill>
                <a:ln w="6350" cap="rnd">
                  <a:solidFill>
                    <a:srgbClr val="C0C0C0"/>
                  </a:solidFill>
                  <a:round/>
                  <a:headEnd/>
                  <a:tailEnd/>
                </a:ln>
              </p:spPr>
              <p:txBody>
                <a:bodyPr wrap="none" lIns="1076698" tIns="538370" rIns="1076698" bIns="538370" anchor="ctr">
                  <a:spAutoFit/>
                </a:bodyPr>
                <a:lstStyle/>
                <a:p>
                  <a:endParaRPr lang="mk-MK"/>
                </a:p>
              </p:txBody>
            </p:sp>
          </p:grpSp>
          <p:sp>
            <p:nvSpPr>
              <p:cNvPr id="32822" name="Freeform 51"/>
              <p:cNvSpPr>
                <a:spLocks/>
              </p:cNvSpPr>
              <p:nvPr/>
            </p:nvSpPr>
            <p:spPr bwMode="blackWhite">
              <a:xfrm>
                <a:off x="652" y="2174"/>
                <a:ext cx="256" cy="504"/>
              </a:xfrm>
              <a:custGeom>
                <a:avLst/>
                <a:gdLst>
                  <a:gd name="T0" fmla="*/ 16 w 256"/>
                  <a:gd name="T1" fmla="*/ 0 h 504"/>
                  <a:gd name="T2" fmla="*/ 0 w 256"/>
                  <a:gd name="T3" fmla="*/ 32 h 504"/>
                  <a:gd name="T4" fmla="*/ 2 w 256"/>
                  <a:gd name="T5" fmla="*/ 68 h 504"/>
                  <a:gd name="T6" fmla="*/ 13 w 256"/>
                  <a:gd name="T7" fmla="*/ 98 h 504"/>
                  <a:gd name="T8" fmla="*/ 192 w 256"/>
                  <a:gd name="T9" fmla="*/ 422 h 504"/>
                  <a:gd name="T10" fmla="*/ 256 w 256"/>
                  <a:gd name="T11" fmla="*/ 504 h 504"/>
                  <a:gd name="T12" fmla="*/ 194 w 256"/>
                  <a:gd name="T13" fmla="*/ 287 h 504"/>
                  <a:gd name="T14" fmla="*/ 16 w 25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504"/>
                  <a:gd name="T26" fmla="*/ 256 w 25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504">
                    <a:moveTo>
                      <a:pt x="16" y="0"/>
                    </a:moveTo>
                    <a:lnTo>
                      <a:pt x="0" y="32"/>
                    </a:lnTo>
                    <a:lnTo>
                      <a:pt x="2" y="68"/>
                    </a:lnTo>
                    <a:lnTo>
                      <a:pt x="13" y="98"/>
                    </a:lnTo>
                    <a:lnTo>
                      <a:pt x="192" y="422"/>
                    </a:lnTo>
                    <a:lnTo>
                      <a:pt x="256" y="504"/>
                    </a:lnTo>
                    <a:lnTo>
                      <a:pt x="194" y="287"/>
                    </a:lnTo>
                    <a:lnTo>
                      <a:pt x="16" y="0"/>
                    </a:lnTo>
                    <a:close/>
                  </a:path>
                </a:pathLst>
              </a:custGeom>
              <a:solidFill>
                <a:srgbClr val="DDDDDD"/>
              </a:solidFill>
              <a:ln w="6350" cap="rnd">
                <a:solidFill>
                  <a:srgbClr val="C0C0C0"/>
                </a:solidFill>
                <a:round/>
                <a:headEnd/>
                <a:tailEnd/>
              </a:ln>
            </p:spPr>
            <p:txBody>
              <a:bodyPr wrap="none" lIns="1076698" tIns="538370" rIns="1076698" bIns="538370" anchor="ctr">
                <a:spAutoFit/>
              </a:bodyPr>
              <a:lstStyle/>
              <a:p>
                <a:endParaRPr lang="mk-MK"/>
              </a:p>
            </p:txBody>
          </p:sp>
          <p:sp>
            <p:nvSpPr>
              <p:cNvPr id="32823" name="Freeform 52"/>
              <p:cNvSpPr>
                <a:spLocks/>
              </p:cNvSpPr>
              <p:nvPr/>
            </p:nvSpPr>
            <p:spPr bwMode="auto">
              <a:xfrm>
                <a:off x="670" y="2019"/>
                <a:ext cx="177" cy="178"/>
              </a:xfrm>
              <a:custGeom>
                <a:avLst/>
                <a:gdLst>
                  <a:gd name="T0" fmla="*/ 0 w 177"/>
                  <a:gd name="T1" fmla="*/ 170 h 178"/>
                  <a:gd name="T2" fmla="*/ 27 w 177"/>
                  <a:gd name="T3" fmla="*/ 76 h 178"/>
                  <a:gd name="T4" fmla="*/ 61 w 177"/>
                  <a:gd name="T5" fmla="*/ 30 h 178"/>
                  <a:gd name="T6" fmla="*/ 132 w 177"/>
                  <a:gd name="T7" fmla="*/ 0 h 178"/>
                  <a:gd name="T8" fmla="*/ 122 w 177"/>
                  <a:gd name="T9" fmla="*/ 79 h 178"/>
                  <a:gd name="T10" fmla="*/ 125 w 177"/>
                  <a:gd name="T11" fmla="*/ 100 h 178"/>
                  <a:gd name="T12" fmla="*/ 151 w 177"/>
                  <a:gd name="T13" fmla="*/ 60 h 178"/>
                  <a:gd name="T14" fmla="*/ 177 w 177"/>
                  <a:gd name="T15" fmla="*/ 76 h 178"/>
                  <a:gd name="T16" fmla="*/ 149 w 177"/>
                  <a:gd name="T17" fmla="*/ 134 h 178"/>
                  <a:gd name="T18" fmla="*/ 99 w 177"/>
                  <a:gd name="T19" fmla="*/ 178 h 178"/>
                  <a:gd name="T20" fmla="*/ 0 w 177"/>
                  <a:gd name="T21" fmla="*/ 170 h 1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
                  <a:gd name="T34" fmla="*/ 0 h 178"/>
                  <a:gd name="T35" fmla="*/ 177 w 177"/>
                  <a:gd name="T36" fmla="*/ 178 h 1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 h="178">
                    <a:moveTo>
                      <a:pt x="0" y="170"/>
                    </a:moveTo>
                    <a:lnTo>
                      <a:pt x="27" y="76"/>
                    </a:lnTo>
                    <a:lnTo>
                      <a:pt x="61" y="30"/>
                    </a:lnTo>
                    <a:lnTo>
                      <a:pt x="132" y="0"/>
                    </a:lnTo>
                    <a:lnTo>
                      <a:pt x="122" y="79"/>
                    </a:lnTo>
                    <a:lnTo>
                      <a:pt x="125" y="100"/>
                    </a:lnTo>
                    <a:lnTo>
                      <a:pt x="151" y="60"/>
                    </a:lnTo>
                    <a:lnTo>
                      <a:pt x="177" y="76"/>
                    </a:lnTo>
                    <a:lnTo>
                      <a:pt x="149" y="134"/>
                    </a:lnTo>
                    <a:lnTo>
                      <a:pt x="99" y="178"/>
                    </a:lnTo>
                    <a:lnTo>
                      <a:pt x="0" y="170"/>
                    </a:lnTo>
                    <a:close/>
                  </a:path>
                </a:pathLst>
              </a:custGeom>
              <a:solidFill>
                <a:srgbClr val="C8915A"/>
              </a:solidFill>
              <a:ln w="6350" cap="rnd">
                <a:solidFill>
                  <a:srgbClr val="C0C0C0"/>
                </a:solidFill>
                <a:round/>
                <a:headEnd/>
                <a:tailEnd/>
              </a:ln>
            </p:spPr>
            <p:txBody>
              <a:bodyPr wrap="none" lIns="1076698" tIns="538370" rIns="1076698" bIns="538370" anchor="ctr">
                <a:spAutoFit/>
              </a:bodyPr>
              <a:lstStyle/>
              <a:p>
                <a:endParaRPr lang="mk-MK"/>
              </a:p>
            </p:txBody>
          </p:sp>
          <p:sp>
            <p:nvSpPr>
              <p:cNvPr id="32824" name="Freeform 53"/>
              <p:cNvSpPr>
                <a:spLocks/>
              </p:cNvSpPr>
              <p:nvPr/>
            </p:nvSpPr>
            <p:spPr bwMode="auto">
              <a:xfrm>
                <a:off x="775" y="2021"/>
                <a:ext cx="24" cy="114"/>
              </a:xfrm>
              <a:custGeom>
                <a:avLst/>
                <a:gdLst>
                  <a:gd name="T0" fmla="*/ 24 w 24"/>
                  <a:gd name="T1" fmla="*/ 0 h 114"/>
                  <a:gd name="T2" fmla="*/ 0 w 24"/>
                  <a:gd name="T3" fmla="*/ 50 h 114"/>
                  <a:gd name="T4" fmla="*/ 6 w 24"/>
                  <a:gd name="T5" fmla="*/ 114 h 114"/>
                  <a:gd name="T6" fmla="*/ 24 w 24"/>
                  <a:gd name="T7" fmla="*/ 94 h 114"/>
                  <a:gd name="T8" fmla="*/ 20 w 24"/>
                  <a:gd name="T9" fmla="*/ 74 h 114"/>
                  <a:gd name="T10" fmla="*/ 24 w 24"/>
                  <a:gd name="T11" fmla="*/ 0 h 114"/>
                  <a:gd name="T12" fmla="*/ 0 60000 65536"/>
                  <a:gd name="T13" fmla="*/ 0 60000 65536"/>
                  <a:gd name="T14" fmla="*/ 0 60000 65536"/>
                  <a:gd name="T15" fmla="*/ 0 60000 65536"/>
                  <a:gd name="T16" fmla="*/ 0 60000 65536"/>
                  <a:gd name="T17" fmla="*/ 0 60000 65536"/>
                  <a:gd name="T18" fmla="*/ 0 w 24"/>
                  <a:gd name="T19" fmla="*/ 0 h 114"/>
                  <a:gd name="T20" fmla="*/ 24 w 24"/>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24" h="114">
                    <a:moveTo>
                      <a:pt x="24" y="0"/>
                    </a:moveTo>
                    <a:lnTo>
                      <a:pt x="0" y="50"/>
                    </a:lnTo>
                    <a:lnTo>
                      <a:pt x="6" y="114"/>
                    </a:lnTo>
                    <a:lnTo>
                      <a:pt x="24" y="94"/>
                    </a:lnTo>
                    <a:lnTo>
                      <a:pt x="20" y="74"/>
                    </a:lnTo>
                    <a:lnTo>
                      <a:pt x="24" y="0"/>
                    </a:lnTo>
                    <a:close/>
                  </a:path>
                </a:pathLst>
              </a:custGeom>
              <a:solidFill>
                <a:srgbClr val="B77A3D"/>
              </a:solidFill>
              <a:ln w="6350" cap="rnd">
                <a:solidFill>
                  <a:srgbClr val="C0C0C0"/>
                </a:solidFill>
                <a:round/>
                <a:headEnd/>
                <a:tailEnd/>
              </a:ln>
            </p:spPr>
            <p:txBody>
              <a:bodyPr wrap="none" lIns="1076698" tIns="538370" rIns="1076698" bIns="538370" anchor="ctr">
                <a:spAutoFit/>
              </a:bodyPr>
              <a:lstStyle/>
              <a:p>
                <a:endParaRPr lang="mk-MK"/>
              </a:p>
            </p:txBody>
          </p:sp>
          <p:sp>
            <p:nvSpPr>
              <p:cNvPr id="32825" name="Freeform 54"/>
              <p:cNvSpPr>
                <a:spLocks/>
              </p:cNvSpPr>
              <p:nvPr/>
            </p:nvSpPr>
            <p:spPr bwMode="blackWhite">
              <a:xfrm>
                <a:off x="903" y="2391"/>
                <a:ext cx="189" cy="284"/>
              </a:xfrm>
              <a:custGeom>
                <a:avLst/>
                <a:gdLst>
                  <a:gd name="T0" fmla="*/ 189 w 189"/>
                  <a:gd name="T1" fmla="*/ 0 h 284"/>
                  <a:gd name="T2" fmla="*/ 107 w 189"/>
                  <a:gd name="T3" fmla="*/ 236 h 284"/>
                  <a:gd name="T4" fmla="*/ 63 w 189"/>
                  <a:gd name="T5" fmla="*/ 269 h 284"/>
                  <a:gd name="T6" fmla="*/ 36 w 189"/>
                  <a:gd name="T7" fmla="*/ 282 h 284"/>
                  <a:gd name="T8" fmla="*/ 0 w 189"/>
                  <a:gd name="T9" fmla="*/ 284 h 284"/>
                  <a:gd name="T10" fmla="*/ 189 w 189"/>
                  <a:gd name="T11" fmla="*/ 0 h 284"/>
                  <a:gd name="T12" fmla="*/ 0 60000 65536"/>
                  <a:gd name="T13" fmla="*/ 0 60000 65536"/>
                  <a:gd name="T14" fmla="*/ 0 60000 65536"/>
                  <a:gd name="T15" fmla="*/ 0 60000 65536"/>
                  <a:gd name="T16" fmla="*/ 0 60000 65536"/>
                  <a:gd name="T17" fmla="*/ 0 60000 65536"/>
                  <a:gd name="T18" fmla="*/ 0 w 189"/>
                  <a:gd name="T19" fmla="*/ 0 h 284"/>
                  <a:gd name="T20" fmla="*/ 189 w 189"/>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189" h="284">
                    <a:moveTo>
                      <a:pt x="189" y="0"/>
                    </a:moveTo>
                    <a:lnTo>
                      <a:pt x="107" y="236"/>
                    </a:lnTo>
                    <a:lnTo>
                      <a:pt x="63" y="269"/>
                    </a:lnTo>
                    <a:lnTo>
                      <a:pt x="36" y="282"/>
                    </a:lnTo>
                    <a:lnTo>
                      <a:pt x="0" y="284"/>
                    </a:lnTo>
                    <a:lnTo>
                      <a:pt x="189" y="0"/>
                    </a:lnTo>
                    <a:close/>
                  </a:path>
                </a:pathLst>
              </a:custGeom>
              <a:solidFill>
                <a:srgbClr val="B2B2B2"/>
              </a:solidFill>
              <a:ln w="6350" cap="rnd">
                <a:solidFill>
                  <a:srgbClr val="C0C0C0"/>
                </a:solidFill>
                <a:round/>
                <a:headEnd/>
                <a:tailEnd/>
              </a:ln>
            </p:spPr>
            <p:txBody>
              <a:bodyPr wrap="none" lIns="1076698" tIns="538370" rIns="1076698" bIns="538370" anchor="ctr">
                <a:spAutoFit/>
              </a:bodyPr>
              <a:lstStyle/>
              <a:p>
                <a:endParaRPr lang="mk-MK"/>
              </a:p>
            </p:txBody>
          </p:sp>
          <p:sp>
            <p:nvSpPr>
              <p:cNvPr id="32826" name="Freeform 55"/>
              <p:cNvSpPr>
                <a:spLocks/>
              </p:cNvSpPr>
              <p:nvPr/>
            </p:nvSpPr>
            <p:spPr bwMode="blackWhite">
              <a:xfrm>
                <a:off x="666" y="2164"/>
                <a:ext cx="226" cy="301"/>
              </a:xfrm>
              <a:custGeom>
                <a:avLst/>
                <a:gdLst>
                  <a:gd name="T0" fmla="*/ 226 w 226"/>
                  <a:gd name="T1" fmla="*/ 270 h 301"/>
                  <a:gd name="T2" fmla="*/ 220 w 226"/>
                  <a:gd name="T3" fmla="*/ 190 h 301"/>
                  <a:gd name="T4" fmla="*/ 88 w 226"/>
                  <a:gd name="T5" fmla="*/ 14 h 301"/>
                  <a:gd name="T6" fmla="*/ 54 w 226"/>
                  <a:gd name="T7" fmla="*/ 0 h 301"/>
                  <a:gd name="T8" fmla="*/ 18 w 226"/>
                  <a:gd name="T9" fmla="*/ 2 h 301"/>
                  <a:gd name="T10" fmla="*/ 0 w 226"/>
                  <a:gd name="T11" fmla="*/ 13 h 301"/>
                  <a:gd name="T12" fmla="*/ 182 w 226"/>
                  <a:gd name="T13" fmla="*/ 301 h 301"/>
                  <a:gd name="T14" fmla="*/ 226 w 226"/>
                  <a:gd name="T15" fmla="*/ 270 h 301"/>
                  <a:gd name="T16" fmla="*/ 0 60000 65536"/>
                  <a:gd name="T17" fmla="*/ 0 60000 65536"/>
                  <a:gd name="T18" fmla="*/ 0 60000 65536"/>
                  <a:gd name="T19" fmla="*/ 0 60000 65536"/>
                  <a:gd name="T20" fmla="*/ 0 60000 65536"/>
                  <a:gd name="T21" fmla="*/ 0 60000 65536"/>
                  <a:gd name="T22" fmla="*/ 0 60000 65536"/>
                  <a:gd name="T23" fmla="*/ 0 60000 65536"/>
                  <a:gd name="T24" fmla="*/ 0 w 226"/>
                  <a:gd name="T25" fmla="*/ 0 h 301"/>
                  <a:gd name="T26" fmla="*/ 226 w 226"/>
                  <a:gd name="T27" fmla="*/ 301 h 3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6" h="301">
                    <a:moveTo>
                      <a:pt x="226" y="270"/>
                    </a:moveTo>
                    <a:lnTo>
                      <a:pt x="220" y="190"/>
                    </a:lnTo>
                    <a:lnTo>
                      <a:pt x="88" y="14"/>
                    </a:lnTo>
                    <a:lnTo>
                      <a:pt x="54" y="0"/>
                    </a:lnTo>
                    <a:lnTo>
                      <a:pt x="18" y="2"/>
                    </a:lnTo>
                    <a:lnTo>
                      <a:pt x="0" y="13"/>
                    </a:lnTo>
                    <a:lnTo>
                      <a:pt x="182" y="301"/>
                    </a:lnTo>
                    <a:lnTo>
                      <a:pt x="226" y="270"/>
                    </a:lnTo>
                    <a:close/>
                  </a:path>
                </a:pathLst>
              </a:custGeom>
              <a:solidFill>
                <a:srgbClr val="F8F8F8"/>
              </a:solidFill>
              <a:ln w="6350" cap="rnd">
                <a:solidFill>
                  <a:srgbClr val="C0C0C0"/>
                </a:solidFill>
                <a:round/>
                <a:headEnd/>
                <a:tailEnd/>
              </a:ln>
            </p:spPr>
            <p:txBody>
              <a:bodyPr wrap="none" lIns="1076698" tIns="538370" rIns="1076698" bIns="538370" anchor="ctr">
                <a:spAutoFit/>
              </a:bodyPr>
              <a:lstStyle/>
              <a:p>
                <a:endParaRPr lang="mk-MK"/>
              </a:p>
            </p:txBody>
          </p:sp>
          <p:sp>
            <p:nvSpPr>
              <p:cNvPr id="32827" name="Freeform 56"/>
              <p:cNvSpPr>
                <a:spLocks/>
              </p:cNvSpPr>
              <p:nvPr/>
            </p:nvSpPr>
            <p:spPr bwMode="auto">
              <a:xfrm>
                <a:off x="845" y="2175"/>
                <a:ext cx="292" cy="503"/>
              </a:xfrm>
              <a:custGeom>
                <a:avLst/>
                <a:gdLst>
                  <a:gd name="T0" fmla="*/ 291 w 292"/>
                  <a:gd name="T1" fmla="*/ 141 h 503"/>
                  <a:gd name="T2" fmla="*/ 292 w 292"/>
                  <a:gd name="T3" fmla="*/ 102 h 503"/>
                  <a:gd name="T4" fmla="*/ 283 w 292"/>
                  <a:gd name="T5" fmla="*/ 65 h 503"/>
                  <a:gd name="T6" fmla="*/ 262 w 292"/>
                  <a:gd name="T7" fmla="*/ 33 h 503"/>
                  <a:gd name="T8" fmla="*/ 222 w 292"/>
                  <a:gd name="T9" fmla="*/ 6 h 503"/>
                  <a:gd name="T10" fmla="*/ 186 w 292"/>
                  <a:gd name="T11" fmla="*/ 0 h 503"/>
                  <a:gd name="T12" fmla="*/ 132 w 292"/>
                  <a:gd name="T13" fmla="*/ 15 h 503"/>
                  <a:gd name="T14" fmla="*/ 108 w 292"/>
                  <a:gd name="T15" fmla="*/ 35 h 503"/>
                  <a:gd name="T16" fmla="*/ 81 w 292"/>
                  <a:gd name="T17" fmla="*/ 78 h 503"/>
                  <a:gd name="T18" fmla="*/ 0 w 292"/>
                  <a:gd name="T19" fmla="*/ 296 h 503"/>
                  <a:gd name="T20" fmla="*/ 9 w 292"/>
                  <a:gd name="T21" fmla="*/ 399 h 503"/>
                  <a:gd name="T22" fmla="*/ 34 w 292"/>
                  <a:gd name="T23" fmla="*/ 444 h 503"/>
                  <a:gd name="T24" fmla="*/ 60 w 292"/>
                  <a:gd name="T25" fmla="*/ 503 h 503"/>
                  <a:gd name="T26" fmla="*/ 98 w 292"/>
                  <a:gd name="T27" fmla="*/ 485 h 503"/>
                  <a:gd name="T28" fmla="*/ 264 w 292"/>
                  <a:gd name="T29" fmla="*/ 189 h 503"/>
                  <a:gd name="T30" fmla="*/ 291 w 292"/>
                  <a:gd name="T31" fmla="*/ 141 h 5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2"/>
                  <a:gd name="T49" fmla="*/ 0 h 503"/>
                  <a:gd name="T50" fmla="*/ 292 w 292"/>
                  <a:gd name="T51" fmla="*/ 503 h 5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2" h="503">
                    <a:moveTo>
                      <a:pt x="291" y="141"/>
                    </a:moveTo>
                    <a:lnTo>
                      <a:pt x="292" y="102"/>
                    </a:lnTo>
                    <a:lnTo>
                      <a:pt x="283" y="65"/>
                    </a:lnTo>
                    <a:lnTo>
                      <a:pt x="262" y="33"/>
                    </a:lnTo>
                    <a:lnTo>
                      <a:pt x="222" y="6"/>
                    </a:lnTo>
                    <a:lnTo>
                      <a:pt x="186" y="0"/>
                    </a:lnTo>
                    <a:lnTo>
                      <a:pt x="132" y="15"/>
                    </a:lnTo>
                    <a:lnTo>
                      <a:pt x="108" y="35"/>
                    </a:lnTo>
                    <a:lnTo>
                      <a:pt x="81" y="78"/>
                    </a:lnTo>
                    <a:lnTo>
                      <a:pt x="0" y="296"/>
                    </a:lnTo>
                    <a:lnTo>
                      <a:pt x="9" y="399"/>
                    </a:lnTo>
                    <a:lnTo>
                      <a:pt x="34" y="444"/>
                    </a:lnTo>
                    <a:lnTo>
                      <a:pt x="60" y="503"/>
                    </a:lnTo>
                    <a:lnTo>
                      <a:pt x="98" y="485"/>
                    </a:lnTo>
                    <a:lnTo>
                      <a:pt x="264" y="189"/>
                    </a:lnTo>
                    <a:lnTo>
                      <a:pt x="291" y="141"/>
                    </a:lnTo>
                    <a:close/>
                  </a:path>
                </a:pathLst>
              </a:custGeom>
              <a:solidFill>
                <a:srgbClr val="DDDDDD"/>
              </a:solidFill>
              <a:ln w="6350" cap="rnd">
                <a:solidFill>
                  <a:srgbClr val="C0C0C0"/>
                </a:solidFill>
                <a:round/>
                <a:headEnd/>
                <a:tailEnd/>
              </a:ln>
            </p:spPr>
            <p:txBody>
              <a:bodyPr wrap="none" lIns="1076698" tIns="538370" rIns="1076698" bIns="538370" anchor="ctr">
                <a:spAutoFit/>
              </a:bodyPr>
              <a:lstStyle/>
              <a:p>
                <a:endParaRPr lang="mk-MK"/>
              </a:p>
            </p:txBody>
          </p:sp>
          <p:sp>
            <p:nvSpPr>
              <p:cNvPr id="32828" name="Freeform 57"/>
              <p:cNvSpPr>
                <a:spLocks/>
              </p:cNvSpPr>
              <p:nvPr/>
            </p:nvSpPr>
            <p:spPr bwMode="blackWhite">
              <a:xfrm>
                <a:off x="1181" y="1944"/>
                <a:ext cx="339" cy="159"/>
              </a:xfrm>
              <a:custGeom>
                <a:avLst/>
                <a:gdLst>
                  <a:gd name="T0" fmla="*/ 31 w 339"/>
                  <a:gd name="T1" fmla="*/ 48 h 159"/>
                  <a:gd name="T2" fmla="*/ 33 w 339"/>
                  <a:gd name="T3" fmla="*/ 62 h 159"/>
                  <a:gd name="T4" fmla="*/ 51 w 339"/>
                  <a:gd name="T5" fmla="*/ 82 h 159"/>
                  <a:gd name="T6" fmla="*/ 77 w 339"/>
                  <a:gd name="T7" fmla="*/ 92 h 159"/>
                  <a:gd name="T8" fmla="*/ 113 w 339"/>
                  <a:gd name="T9" fmla="*/ 94 h 159"/>
                  <a:gd name="T10" fmla="*/ 167 w 339"/>
                  <a:gd name="T11" fmla="*/ 88 h 159"/>
                  <a:gd name="T12" fmla="*/ 228 w 339"/>
                  <a:gd name="T13" fmla="*/ 72 h 159"/>
                  <a:gd name="T14" fmla="*/ 282 w 339"/>
                  <a:gd name="T15" fmla="*/ 47 h 159"/>
                  <a:gd name="T16" fmla="*/ 310 w 339"/>
                  <a:gd name="T17" fmla="*/ 20 h 159"/>
                  <a:gd name="T18" fmla="*/ 310 w 339"/>
                  <a:gd name="T19" fmla="*/ 0 h 159"/>
                  <a:gd name="T20" fmla="*/ 339 w 339"/>
                  <a:gd name="T21" fmla="*/ 30 h 159"/>
                  <a:gd name="T22" fmla="*/ 333 w 339"/>
                  <a:gd name="T23" fmla="*/ 60 h 159"/>
                  <a:gd name="T24" fmla="*/ 310 w 339"/>
                  <a:gd name="T25" fmla="*/ 92 h 159"/>
                  <a:gd name="T26" fmla="*/ 270 w 339"/>
                  <a:gd name="T27" fmla="*/ 125 h 159"/>
                  <a:gd name="T28" fmla="*/ 195 w 339"/>
                  <a:gd name="T29" fmla="*/ 148 h 159"/>
                  <a:gd name="T30" fmla="*/ 114 w 339"/>
                  <a:gd name="T31" fmla="*/ 159 h 159"/>
                  <a:gd name="T32" fmla="*/ 49 w 339"/>
                  <a:gd name="T33" fmla="*/ 153 h 159"/>
                  <a:gd name="T34" fmla="*/ 10 w 339"/>
                  <a:gd name="T35" fmla="*/ 138 h 159"/>
                  <a:gd name="T36" fmla="*/ 0 w 339"/>
                  <a:gd name="T37" fmla="*/ 120 h 159"/>
                  <a:gd name="T38" fmla="*/ 0 w 339"/>
                  <a:gd name="T39" fmla="*/ 99 h 159"/>
                  <a:gd name="T40" fmla="*/ 31 w 339"/>
                  <a:gd name="T41" fmla="*/ 48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9"/>
                  <a:gd name="T64" fmla="*/ 0 h 159"/>
                  <a:gd name="T65" fmla="*/ 339 w 339"/>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9" h="159">
                    <a:moveTo>
                      <a:pt x="31" y="48"/>
                    </a:moveTo>
                    <a:lnTo>
                      <a:pt x="33" y="62"/>
                    </a:lnTo>
                    <a:lnTo>
                      <a:pt x="51" y="82"/>
                    </a:lnTo>
                    <a:lnTo>
                      <a:pt x="77" y="92"/>
                    </a:lnTo>
                    <a:lnTo>
                      <a:pt x="113" y="94"/>
                    </a:lnTo>
                    <a:lnTo>
                      <a:pt x="167" y="88"/>
                    </a:lnTo>
                    <a:lnTo>
                      <a:pt x="228" y="72"/>
                    </a:lnTo>
                    <a:lnTo>
                      <a:pt x="282" y="47"/>
                    </a:lnTo>
                    <a:lnTo>
                      <a:pt x="310" y="20"/>
                    </a:lnTo>
                    <a:lnTo>
                      <a:pt x="310" y="0"/>
                    </a:lnTo>
                    <a:lnTo>
                      <a:pt x="339" y="30"/>
                    </a:lnTo>
                    <a:lnTo>
                      <a:pt x="333" y="60"/>
                    </a:lnTo>
                    <a:lnTo>
                      <a:pt x="310" y="92"/>
                    </a:lnTo>
                    <a:lnTo>
                      <a:pt x="270" y="125"/>
                    </a:lnTo>
                    <a:lnTo>
                      <a:pt x="195" y="148"/>
                    </a:lnTo>
                    <a:lnTo>
                      <a:pt x="114" y="159"/>
                    </a:lnTo>
                    <a:lnTo>
                      <a:pt x="49" y="153"/>
                    </a:lnTo>
                    <a:lnTo>
                      <a:pt x="10" y="138"/>
                    </a:lnTo>
                    <a:lnTo>
                      <a:pt x="0" y="120"/>
                    </a:lnTo>
                    <a:lnTo>
                      <a:pt x="0" y="99"/>
                    </a:lnTo>
                    <a:lnTo>
                      <a:pt x="31" y="48"/>
                    </a:lnTo>
                    <a:close/>
                  </a:path>
                </a:pathLst>
              </a:custGeom>
              <a:solidFill>
                <a:srgbClr val="EAEAEA"/>
              </a:solidFill>
              <a:ln w="6350" cap="rnd">
                <a:solidFill>
                  <a:srgbClr val="C0C0C0"/>
                </a:solidFill>
                <a:round/>
                <a:headEnd/>
                <a:tailEnd/>
              </a:ln>
            </p:spPr>
            <p:txBody>
              <a:bodyPr wrap="none" lIns="1076698" tIns="538370" rIns="1076698" bIns="538370" anchor="ctr">
                <a:spAutoFit/>
              </a:bodyPr>
              <a:lstStyle/>
              <a:p>
                <a:endParaRPr lang="mk-MK"/>
              </a:p>
            </p:txBody>
          </p:sp>
        </p:grpSp>
      </p:grpSp>
      <p:sp>
        <p:nvSpPr>
          <p:cNvPr id="32772" name="Text Box 58"/>
          <p:cNvSpPr txBox="1">
            <a:spLocks noChangeArrowheads="1"/>
          </p:cNvSpPr>
          <p:nvPr/>
        </p:nvSpPr>
        <p:spPr bwMode="auto">
          <a:xfrm>
            <a:off x="3965575" y="5553075"/>
            <a:ext cx="1081088" cy="307975"/>
          </a:xfrm>
          <a:prstGeom prst="rect">
            <a:avLst/>
          </a:prstGeom>
          <a:noFill/>
          <a:ln w="76200" algn="ctr">
            <a:noFill/>
            <a:miter lim="800000"/>
            <a:headEnd/>
            <a:tailEnd/>
          </a:ln>
        </p:spPr>
        <p:txBody>
          <a:bodyPr wrap="none">
            <a:spAutoFit/>
          </a:bodyPr>
          <a:lstStyle/>
          <a:p>
            <a:pPr algn="ctr"/>
            <a:r>
              <a:rPr lang="mk-MK" altLang="zh-CN" sz="1400" b="1">
                <a:latin typeface="Tahoma" pitchFamily="34" charset="0"/>
              </a:rPr>
              <a:t>Оператор</a:t>
            </a:r>
            <a:endParaRPr lang="en-US" altLang="zh-CN" sz="1400" b="1">
              <a:latin typeface="Tahoma" pitchFamily="34" charset="0"/>
            </a:endParaRPr>
          </a:p>
        </p:txBody>
      </p:sp>
      <p:pic>
        <p:nvPicPr>
          <p:cNvPr id="32773" name="Picture 59" descr="j0396920[1]"/>
          <p:cNvPicPr>
            <a:picLocks noChangeAspect="1" noChangeArrowheads="1"/>
          </p:cNvPicPr>
          <p:nvPr/>
        </p:nvPicPr>
        <p:blipFill>
          <a:blip r:embed="rId3"/>
          <a:srcRect/>
          <a:stretch>
            <a:fillRect/>
          </a:stretch>
        </p:blipFill>
        <p:spPr bwMode="auto">
          <a:xfrm>
            <a:off x="3929063" y="2143125"/>
            <a:ext cx="1209675" cy="1898650"/>
          </a:xfrm>
          <a:prstGeom prst="rect">
            <a:avLst/>
          </a:prstGeom>
          <a:noFill/>
          <a:ln w="9525">
            <a:noFill/>
            <a:miter lim="800000"/>
            <a:headEnd/>
            <a:tailEnd/>
          </a:ln>
        </p:spPr>
      </p:pic>
      <p:grpSp>
        <p:nvGrpSpPr>
          <p:cNvPr id="32774" name="Group 60"/>
          <p:cNvGrpSpPr>
            <a:grpSpLocks/>
          </p:cNvGrpSpPr>
          <p:nvPr/>
        </p:nvGrpSpPr>
        <p:grpSpPr bwMode="auto">
          <a:xfrm>
            <a:off x="785813" y="1143000"/>
            <a:ext cx="2951162" cy="2305050"/>
            <a:chOff x="567" y="1026"/>
            <a:chExt cx="1859" cy="1452"/>
          </a:xfrm>
        </p:grpSpPr>
        <p:sp>
          <p:nvSpPr>
            <p:cNvPr id="32791" name="Rectangle 61"/>
            <p:cNvSpPr>
              <a:spLocks noChangeArrowheads="1"/>
            </p:cNvSpPr>
            <p:nvPr/>
          </p:nvSpPr>
          <p:spPr bwMode="auto">
            <a:xfrm>
              <a:off x="567" y="1026"/>
              <a:ext cx="1678" cy="1452"/>
            </a:xfrm>
            <a:prstGeom prst="rect">
              <a:avLst/>
            </a:prstGeom>
            <a:solidFill>
              <a:srgbClr val="FFFFCC">
                <a:alpha val="50195"/>
              </a:srgbClr>
            </a:solidFill>
            <a:ln w="9525" algn="ctr">
              <a:solidFill>
                <a:schemeClr val="tx1"/>
              </a:solidFill>
              <a:miter lim="800000"/>
              <a:headEnd/>
              <a:tailEnd/>
            </a:ln>
          </p:spPr>
          <p:txBody>
            <a:bodyPr wrap="none" anchor="ctr"/>
            <a:lstStyle/>
            <a:p>
              <a:endParaRPr lang="mk-MK"/>
            </a:p>
          </p:txBody>
        </p:sp>
        <p:sp>
          <p:nvSpPr>
            <p:cNvPr id="191550" name="Text Box 62"/>
            <p:cNvSpPr txBox="1">
              <a:spLocks noChangeArrowheads="1"/>
            </p:cNvSpPr>
            <p:nvPr/>
          </p:nvSpPr>
          <p:spPr bwMode="auto">
            <a:xfrm>
              <a:off x="747" y="1117"/>
              <a:ext cx="1679" cy="775"/>
            </a:xfrm>
            <a:prstGeom prst="rect">
              <a:avLst/>
            </a:prstGeom>
            <a:noFill/>
            <a:ln w="9525">
              <a:noFill/>
              <a:miter lim="800000"/>
              <a:headEnd/>
              <a:tailEnd/>
            </a:ln>
          </p:spPr>
          <p:txBody>
            <a:bodyPr anchor="ctr">
              <a:spAutoFit/>
            </a:bodyPr>
            <a:lstStyle/>
            <a:p>
              <a:pPr>
                <a:defRPr/>
              </a:pPr>
              <a:r>
                <a:rPr lang="mk-MK" sz="2000" b="1" u="sng" dirty="0">
                  <a:solidFill>
                    <a:srgbClr val="009999"/>
                  </a:solidFill>
                  <a:latin typeface="Tahoma" pitchFamily="34" charset="0"/>
                  <a:cs typeface="Arial" charset="0"/>
                </a:rPr>
                <a:t>Каде</a:t>
              </a:r>
              <a:r>
                <a:rPr lang="en-US" sz="2000" b="1" u="sng" dirty="0">
                  <a:solidFill>
                    <a:srgbClr val="009999"/>
                  </a:solidFill>
                  <a:latin typeface="Tahoma" pitchFamily="34" charset="0"/>
                  <a:cs typeface="Arial" charset="0"/>
                </a:rPr>
                <a:t>?</a:t>
              </a:r>
            </a:p>
            <a:p>
              <a:pPr>
                <a:defRPr/>
              </a:pPr>
              <a:r>
                <a:rPr lang="mk-MK" b="1" dirty="0">
                  <a:latin typeface="+mj-lt"/>
                  <a:cs typeface="Arial" charset="0"/>
                </a:rPr>
                <a:t>Корпорации</a:t>
              </a:r>
              <a:r>
                <a:rPr lang="en-US" b="1" dirty="0">
                  <a:latin typeface="+mj-lt"/>
                  <a:cs typeface="Arial" charset="0"/>
                </a:rPr>
                <a:t>, </a:t>
              </a:r>
            </a:p>
            <a:p>
              <a:pPr>
                <a:defRPr/>
              </a:pPr>
              <a:r>
                <a:rPr lang="mk-MK" b="1" dirty="0">
                  <a:latin typeface="+mj-lt"/>
                  <a:cs typeface="Arial" charset="0"/>
                </a:rPr>
                <a:t>Трговци</a:t>
              </a:r>
              <a:r>
                <a:rPr lang="en-US" b="1" dirty="0">
                  <a:latin typeface="+mj-lt"/>
                  <a:cs typeface="Arial" charset="0"/>
                </a:rPr>
                <a:t>, </a:t>
              </a:r>
            </a:p>
            <a:p>
              <a:pPr>
                <a:defRPr/>
              </a:pPr>
              <a:r>
                <a:rPr lang="mk-MK" b="1" dirty="0">
                  <a:latin typeface="+mj-lt"/>
                  <a:cs typeface="Arial" charset="0"/>
                </a:rPr>
                <a:t>Уреди</a:t>
              </a:r>
              <a:endParaRPr lang="en-US" b="1" dirty="0">
                <a:latin typeface="+mj-lt"/>
                <a:cs typeface="Arial" charset="0"/>
              </a:endParaRPr>
            </a:p>
          </p:txBody>
        </p:sp>
        <p:pic>
          <p:nvPicPr>
            <p:cNvPr id="32793" name="Picture 63" descr="j0310036[1]"/>
            <p:cNvPicPr>
              <a:picLocks noChangeAspect="1" noChangeArrowheads="1"/>
            </p:cNvPicPr>
            <p:nvPr/>
          </p:nvPicPr>
          <p:blipFill>
            <a:blip r:embed="rId4"/>
            <a:srcRect/>
            <a:stretch>
              <a:fillRect/>
            </a:stretch>
          </p:blipFill>
          <p:spPr bwMode="auto">
            <a:xfrm>
              <a:off x="900" y="1980"/>
              <a:ext cx="454" cy="342"/>
            </a:xfrm>
            <a:prstGeom prst="rect">
              <a:avLst/>
            </a:prstGeom>
            <a:noFill/>
            <a:ln w="9525">
              <a:noFill/>
              <a:miter lim="800000"/>
              <a:headEnd/>
              <a:tailEnd/>
            </a:ln>
          </p:spPr>
        </p:pic>
        <p:pic>
          <p:nvPicPr>
            <p:cNvPr id="32794" name="Picture 64" descr="j0301132[1]"/>
            <p:cNvPicPr>
              <a:picLocks noChangeAspect="1" noChangeArrowheads="1"/>
            </p:cNvPicPr>
            <p:nvPr/>
          </p:nvPicPr>
          <p:blipFill>
            <a:blip r:embed="rId5"/>
            <a:srcRect/>
            <a:stretch>
              <a:fillRect/>
            </a:stretch>
          </p:blipFill>
          <p:spPr bwMode="auto">
            <a:xfrm>
              <a:off x="1530" y="1935"/>
              <a:ext cx="477" cy="451"/>
            </a:xfrm>
            <a:prstGeom prst="rect">
              <a:avLst/>
            </a:prstGeom>
            <a:noFill/>
            <a:ln w="9525">
              <a:noFill/>
              <a:miter lim="800000"/>
              <a:headEnd/>
              <a:tailEnd/>
            </a:ln>
          </p:spPr>
        </p:pic>
      </p:grpSp>
      <p:grpSp>
        <p:nvGrpSpPr>
          <p:cNvPr id="32775" name="Group 65"/>
          <p:cNvGrpSpPr>
            <a:grpSpLocks/>
          </p:cNvGrpSpPr>
          <p:nvPr/>
        </p:nvGrpSpPr>
        <p:grpSpPr bwMode="auto">
          <a:xfrm>
            <a:off x="5429250" y="1143000"/>
            <a:ext cx="2663825" cy="2305050"/>
            <a:chOff x="3379" y="1026"/>
            <a:chExt cx="1678" cy="1452"/>
          </a:xfrm>
        </p:grpSpPr>
        <p:sp>
          <p:nvSpPr>
            <p:cNvPr id="32787" name="Rectangle 66"/>
            <p:cNvSpPr>
              <a:spLocks noChangeArrowheads="1"/>
            </p:cNvSpPr>
            <p:nvPr/>
          </p:nvSpPr>
          <p:spPr bwMode="auto">
            <a:xfrm>
              <a:off x="3379" y="1026"/>
              <a:ext cx="1678" cy="1452"/>
            </a:xfrm>
            <a:prstGeom prst="rect">
              <a:avLst/>
            </a:prstGeom>
            <a:solidFill>
              <a:srgbClr val="FFFFCC">
                <a:alpha val="50195"/>
              </a:srgbClr>
            </a:solidFill>
            <a:ln w="9525" algn="ctr">
              <a:solidFill>
                <a:schemeClr val="tx1"/>
              </a:solidFill>
              <a:miter lim="800000"/>
              <a:headEnd/>
              <a:tailEnd/>
            </a:ln>
          </p:spPr>
          <p:txBody>
            <a:bodyPr wrap="none" anchor="ctr"/>
            <a:lstStyle/>
            <a:p>
              <a:endParaRPr lang="mk-MK"/>
            </a:p>
          </p:txBody>
        </p:sp>
        <p:sp>
          <p:nvSpPr>
            <p:cNvPr id="191555" name="Text Box 67"/>
            <p:cNvSpPr txBox="1">
              <a:spLocks noChangeArrowheads="1"/>
            </p:cNvSpPr>
            <p:nvPr/>
          </p:nvSpPr>
          <p:spPr bwMode="auto">
            <a:xfrm>
              <a:off x="3607" y="1072"/>
              <a:ext cx="1212" cy="950"/>
            </a:xfrm>
            <a:prstGeom prst="rect">
              <a:avLst/>
            </a:prstGeom>
            <a:noFill/>
            <a:ln w="9525">
              <a:noFill/>
              <a:miter lim="800000"/>
              <a:headEnd/>
              <a:tailEnd/>
            </a:ln>
          </p:spPr>
          <p:txBody>
            <a:bodyPr anchor="ctr">
              <a:spAutoFit/>
            </a:bodyPr>
            <a:lstStyle/>
            <a:p>
              <a:pPr>
                <a:defRPr/>
              </a:pPr>
              <a:r>
                <a:rPr lang="mk-MK" sz="2000" b="1" u="sng" dirty="0">
                  <a:solidFill>
                    <a:srgbClr val="009999"/>
                  </a:solidFill>
                  <a:latin typeface="Tahoma" pitchFamily="34" charset="0"/>
                  <a:cs typeface="Arial" charset="0"/>
                </a:rPr>
                <a:t>Кои</a:t>
              </a:r>
              <a:r>
                <a:rPr lang="en-US" sz="2000" b="1" u="sng" dirty="0">
                  <a:solidFill>
                    <a:srgbClr val="009999"/>
                  </a:solidFill>
                  <a:latin typeface="Tahoma" pitchFamily="34" charset="0"/>
                  <a:cs typeface="Arial" charset="0"/>
                </a:rPr>
                <a:t>?</a:t>
              </a:r>
            </a:p>
            <a:p>
              <a:pPr>
                <a:defRPr/>
              </a:pPr>
              <a:r>
                <a:rPr lang="mk-MK" b="1" dirty="0">
                  <a:latin typeface="+mj-lt"/>
                  <a:cs typeface="Arial" charset="0"/>
                </a:rPr>
                <a:t>Сите иматели на картички или специфични сегменти</a:t>
              </a:r>
              <a:endParaRPr lang="en-US" b="1" dirty="0">
                <a:latin typeface="+mj-lt"/>
                <a:cs typeface="Arial" charset="0"/>
              </a:endParaRPr>
            </a:p>
          </p:txBody>
        </p:sp>
        <p:pic>
          <p:nvPicPr>
            <p:cNvPr id="32789" name="Picture 68"/>
            <p:cNvPicPr>
              <a:picLocks noChangeAspect="1" noChangeArrowheads="1"/>
            </p:cNvPicPr>
            <p:nvPr/>
          </p:nvPicPr>
          <p:blipFill>
            <a:blip r:embed="rId6"/>
            <a:srcRect/>
            <a:stretch>
              <a:fillRect/>
            </a:stretch>
          </p:blipFill>
          <p:spPr bwMode="auto">
            <a:xfrm>
              <a:off x="4774" y="2151"/>
              <a:ext cx="207" cy="299"/>
            </a:xfrm>
            <a:prstGeom prst="rect">
              <a:avLst/>
            </a:prstGeom>
            <a:noFill/>
            <a:ln w="9525">
              <a:noFill/>
              <a:miter lim="800000"/>
              <a:headEnd/>
              <a:tailEnd/>
            </a:ln>
          </p:spPr>
        </p:pic>
        <p:pic>
          <p:nvPicPr>
            <p:cNvPr id="32790" name="Picture 69"/>
            <p:cNvPicPr>
              <a:picLocks noChangeAspect="1" noChangeArrowheads="1"/>
            </p:cNvPicPr>
            <p:nvPr/>
          </p:nvPicPr>
          <p:blipFill>
            <a:blip r:embed="rId7"/>
            <a:srcRect/>
            <a:stretch>
              <a:fillRect/>
            </a:stretch>
          </p:blipFill>
          <p:spPr bwMode="auto">
            <a:xfrm>
              <a:off x="4414" y="2151"/>
              <a:ext cx="245" cy="250"/>
            </a:xfrm>
            <a:prstGeom prst="rect">
              <a:avLst/>
            </a:prstGeom>
            <a:noFill/>
            <a:ln w="9525">
              <a:noFill/>
              <a:miter lim="800000"/>
              <a:headEnd/>
              <a:tailEnd/>
            </a:ln>
          </p:spPr>
        </p:pic>
      </p:grpSp>
      <p:grpSp>
        <p:nvGrpSpPr>
          <p:cNvPr id="32776" name="Group 70"/>
          <p:cNvGrpSpPr>
            <a:grpSpLocks/>
          </p:cNvGrpSpPr>
          <p:nvPr/>
        </p:nvGrpSpPr>
        <p:grpSpPr bwMode="auto">
          <a:xfrm>
            <a:off x="5429250" y="3786188"/>
            <a:ext cx="2759075" cy="2305050"/>
            <a:chOff x="3379" y="2568"/>
            <a:chExt cx="1738" cy="1452"/>
          </a:xfrm>
        </p:grpSpPr>
        <p:sp>
          <p:nvSpPr>
            <p:cNvPr id="32783" name="Rectangle 71"/>
            <p:cNvSpPr>
              <a:spLocks noChangeArrowheads="1"/>
            </p:cNvSpPr>
            <p:nvPr/>
          </p:nvSpPr>
          <p:spPr bwMode="auto">
            <a:xfrm>
              <a:off x="3379" y="2568"/>
              <a:ext cx="1678" cy="1452"/>
            </a:xfrm>
            <a:prstGeom prst="rect">
              <a:avLst/>
            </a:prstGeom>
            <a:solidFill>
              <a:srgbClr val="FFFFCC">
                <a:alpha val="50195"/>
              </a:srgbClr>
            </a:solidFill>
            <a:ln w="9525" algn="ctr">
              <a:solidFill>
                <a:schemeClr val="tx1"/>
              </a:solidFill>
              <a:miter lim="800000"/>
              <a:headEnd/>
              <a:tailEnd/>
            </a:ln>
          </p:spPr>
          <p:txBody>
            <a:bodyPr wrap="none" anchor="ctr"/>
            <a:lstStyle/>
            <a:p>
              <a:endParaRPr lang="mk-MK"/>
            </a:p>
          </p:txBody>
        </p:sp>
        <p:sp>
          <p:nvSpPr>
            <p:cNvPr id="191560" name="Text Box 72"/>
            <p:cNvSpPr txBox="1">
              <a:spLocks noChangeArrowheads="1"/>
            </p:cNvSpPr>
            <p:nvPr/>
          </p:nvSpPr>
          <p:spPr bwMode="auto">
            <a:xfrm>
              <a:off x="3510" y="2654"/>
              <a:ext cx="1502" cy="950"/>
            </a:xfrm>
            <a:prstGeom prst="rect">
              <a:avLst/>
            </a:prstGeom>
            <a:noFill/>
            <a:ln w="9525">
              <a:noFill/>
              <a:miter lim="800000"/>
              <a:headEnd/>
              <a:tailEnd/>
            </a:ln>
          </p:spPr>
          <p:txBody>
            <a:bodyPr anchor="ctr">
              <a:spAutoFit/>
            </a:bodyPr>
            <a:lstStyle/>
            <a:p>
              <a:pPr>
                <a:defRPr/>
              </a:pPr>
              <a:r>
                <a:rPr lang="mk-MK" sz="2000" b="1" u="sng" dirty="0">
                  <a:solidFill>
                    <a:srgbClr val="009999"/>
                  </a:solidFill>
                  <a:latin typeface="Tahoma" pitchFamily="34" charset="0"/>
                  <a:cs typeface="Arial" charset="0"/>
                </a:rPr>
                <a:t>Како</a:t>
              </a:r>
              <a:r>
                <a:rPr lang="en-US" sz="2000" b="1" u="sng" dirty="0">
                  <a:solidFill>
                    <a:srgbClr val="009999"/>
                  </a:solidFill>
                  <a:latin typeface="Tahoma" pitchFamily="34" charset="0"/>
                  <a:cs typeface="Arial" charset="0"/>
                </a:rPr>
                <a:t>?</a:t>
              </a:r>
            </a:p>
            <a:p>
              <a:pPr>
                <a:defRPr/>
              </a:pPr>
              <a:r>
                <a:rPr lang="mk-MK" b="1" dirty="0">
                  <a:latin typeface="+mj-lt"/>
                  <a:cs typeface="Sakkal Majalla" pitchFamily="2" charset="-78"/>
                </a:rPr>
                <a:t>Врз основа на време</a:t>
              </a:r>
              <a:r>
                <a:rPr lang="en-US" b="1" dirty="0">
                  <a:latin typeface="+mj-lt"/>
                  <a:cs typeface="Sakkal Majalla" pitchFamily="2" charset="-78"/>
                </a:rPr>
                <a:t>?</a:t>
              </a:r>
            </a:p>
            <a:p>
              <a:pPr>
                <a:defRPr/>
              </a:pPr>
              <a:r>
                <a:rPr lang="mk-MK" b="1" dirty="0">
                  <a:latin typeface="+mj-lt"/>
                  <a:cs typeface="Sakkal Majalla" pitchFamily="2" charset="-78"/>
                </a:rPr>
                <a:t>Врз основа на износ</a:t>
              </a:r>
              <a:r>
                <a:rPr lang="en-US" b="1" dirty="0">
                  <a:latin typeface="+mj-lt"/>
                  <a:cs typeface="Sakkal Majalla" pitchFamily="2" charset="-78"/>
                </a:rPr>
                <a:t>? </a:t>
              </a:r>
            </a:p>
            <a:p>
              <a:pPr>
                <a:defRPr/>
              </a:pPr>
              <a:r>
                <a:rPr lang="mk-MK" b="1" dirty="0">
                  <a:latin typeface="+mj-lt"/>
                  <a:cs typeface="Sakkal Majalla" pitchFamily="2" charset="-78"/>
                </a:rPr>
                <a:t>Врз основа на посети</a:t>
              </a:r>
              <a:r>
                <a:rPr lang="en-US" b="1" dirty="0">
                  <a:latin typeface="+mj-lt"/>
                  <a:cs typeface="Sakkal Majalla" pitchFamily="2" charset="-78"/>
                </a:rPr>
                <a:t>?</a:t>
              </a:r>
            </a:p>
          </p:txBody>
        </p:sp>
        <p:pic>
          <p:nvPicPr>
            <p:cNvPr id="32785" name="Picture 73"/>
            <p:cNvPicPr>
              <a:picLocks noChangeAspect="1" noChangeArrowheads="1"/>
            </p:cNvPicPr>
            <p:nvPr/>
          </p:nvPicPr>
          <p:blipFill>
            <a:blip r:embed="rId8"/>
            <a:srcRect/>
            <a:stretch>
              <a:fillRect/>
            </a:stretch>
          </p:blipFill>
          <p:spPr bwMode="auto">
            <a:xfrm>
              <a:off x="4275" y="3690"/>
              <a:ext cx="346" cy="299"/>
            </a:xfrm>
            <a:prstGeom prst="rect">
              <a:avLst/>
            </a:prstGeom>
            <a:noFill/>
            <a:ln w="9525">
              <a:noFill/>
              <a:miter lim="800000"/>
              <a:headEnd/>
              <a:tailEnd/>
            </a:ln>
          </p:spPr>
        </p:pic>
        <p:pic>
          <p:nvPicPr>
            <p:cNvPr id="32786" name="Picture 74"/>
            <p:cNvPicPr>
              <a:picLocks noChangeAspect="1" noChangeArrowheads="1"/>
            </p:cNvPicPr>
            <p:nvPr/>
          </p:nvPicPr>
          <p:blipFill>
            <a:blip r:embed="rId9"/>
            <a:srcRect/>
            <a:stretch>
              <a:fillRect/>
            </a:stretch>
          </p:blipFill>
          <p:spPr bwMode="auto">
            <a:xfrm>
              <a:off x="4725" y="3690"/>
              <a:ext cx="392" cy="308"/>
            </a:xfrm>
            <a:prstGeom prst="rect">
              <a:avLst/>
            </a:prstGeom>
            <a:noFill/>
            <a:ln w="9525">
              <a:noFill/>
              <a:miter lim="800000"/>
              <a:headEnd/>
              <a:tailEnd/>
            </a:ln>
          </p:spPr>
        </p:pic>
      </p:grpSp>
      <p:grpSp>
        <p:nvGrpSpPr>
          <p:cNvPr id="32777" name="Group 75"/>
          <p:cNvGrpSpPr>
            <a:grpSpLocks/>
          </p:cNvGrpSpPr>
          <p:nvPr/>
        </p:nvGrpSpPr>
        <p:grpSpPr bwMode="auto">
          <a:xfrm>
            <a:off x="785813" y="3786188"/>
            <a:ext cx="2663825" cy="2305050"/>
            <a:chOff x="567" y="2568"/>
            <a:chExt cx="1678" cy="1452"/>
          </a:xfrm>
        </p:grpSpPr>
        <p:sp>
          <p:nvSpPr>
            <p:cNvPr id="32779" name="Rectangle 76"/>
            <p:cNvSpPr>
              <a:spLocks noChangeArrowheads="1"/>
            </p:cNvSpPr>
            <p:nvPr/>
          </p:nvSpPr>
          <p:spPr bwMode="auto">
            <a:xfrm>
              <a:off x="567" y="2568"/>
              <a:ext cx="1678" cy="1452"/>
            </a:xfrm>
            <a:prstGeom prst="rect">
              <a:avLst/>
            </a:prstGeom>
            <a:solidFill>
              <a:srgbClr val="FFFFCC">
                <a:alpha val="50195"/>
              </a:srgbClr>
            </a:solidFill>
            <a:ln w="9525" algn="ctr">
              <a:solidFill>
                <a:schemeClr val="tx1"/>
              </a:solidFill>
              <a:miter lim="800000"/>
              <a:headEnd/>
              <a:tailEnd/>
            </a:ln>
          </p:spPr>
          <p:txBody>
            <a:bodyPr wrap="none" anchor="ctr"/>
            <a:lstStyle/>
            <a:p>
              <a:endParaRPr lang="mk-MK"/>
            </a:p>
          </p:txBody>
        </p:sp>
        <p:sp>
          <p:nvSpPr>
            <p:cNvPr id="32780" name="Text Box 77"/>
            <p:cNvSpPr txBox="1">
              <a:spLocks noChangeArrowheads="1"/>
            </p:cNvSpPr>
            <p:nvPr/>
          </p:nvSpPr>
          <p:spPr bwMode="auto">
            <a:xfrm>
              <a:off x="702" y="2660"/>
              <a:ext cx="1413" cy="634"/>
            </a:xfrm>
            <a:prstGeom prst="rect">
              <a:avLst/>
            </a:prstGeom>
            <a:noFill/>
            <a:ln w="9525">
              <a:noFill/>
              <a:miter lim="800000"/>
              <a:headEnd/>
              <a:tailEnd/>
            </a:ln>
          </p:spPr>
          <p:txBody>
            <a:bodyPr anchor="ctr">
              <a:spAutoFit/>
            </a:bodyPr>
            <a:lstStyle/>
            <a:p>
              <a:r>
                <a:rPr lang="mk-MK" sz="2000" b="1" u="sng">
                  <a:solidFill>
                    <a:srgbClr val="009999"/>
                  </a:solidFill>
                  <a:latin typeface="Tahoma" pitchFamily="34" charset="0"/>
                </a:rPr>
                <a:t>Што</a:t>
              </a:r>
              <a:r>
                <a:rPr lang="en-US" sz="2000" b="1" u="sng">
                  <a:solidFill>
                    <a:srgbClr val="009999"/>
                  </a:solidFill>
                  <a:latin typeface="Tahoma" pitchFamily="34" charset="0"/>
                </a:rPr>
                <a:t>?</a:t>
              </a:r>
            </a:p>
            <a:p>
              <a:r>
                <a:rPr lang="mk-MK" sz="2000" b="1">
                  <a:latin typeface="Tahoma" pitchFamily="34" charset="0"/>
                </a:rPr>
                <a:t>Купони</a:t>
              </a:r>
              <a:r>
                <a:rPr lang="en-US" sz="2000" b="1">
                  <a:latin typeface="Tahoma" pitchFamily="34" charset="0"/>
                </a:rPr>
                <a:t>, </a:t>
              </a:r>
              <a:r>
                <a:rPr lang="mk-MK" sz="2000" b="1">
                  <a:latin typeface="Tahoma" pitchFamily="34" charset="0"/>
                </a:rPr>
                <a:t>поени</a:t>
              </a:r>
              <a:r>
                <a:rPr lang="en-US" sz="2000" b="1">
                  <a:latin typeface="Tahoma" pitchFamily="34" charset="0"/>
                </a:rPr>
                <a:t>, </a:t>
              </a:r>
              <a:r>
                <a:rPr lang="mk-MK" sz="2000" b="1">
                  <a:latin typeface="Tahoma" pitchFamily="34" charset="0"/>
                </a:rPr>
                <a:t>пари</a:t>
              </a:r>
              <a:r>
                <a:rPr lang="en-US" sz="2000" b="1">
                  <a:latin typeface="Tahoma" pitchFamily="34" charset="0"/>
                </a:rPr>
                <a:t>…</a:t>
              </a:r>
            </a:p>
          </p:txBody>
        </p:sp>
        <p:pic>
          <p:nvPicPr>
            <p:cNvPr id="32781" name="Picture 78"/>
            <p:cNvPicPr>
              <a:picLocks noChangeAspect="1" noChangeArrowheads="1"/>
            </p:cNvPicPr>
            <p:nvPr/>
          </p:nvPicPr>
          <p:blipFill>
            <a:blip r:embed="rId10"/>
            <a:srcRect/>
            <a:stretch>
              <a:fillRect/>
            </a:stretch>
          </p:blipFill>
          <p:spPr bwMode="auto">
            <a:xfrm>
              <a:off x="990" y="3555"/>
              <a:ext cx="247" cy="287"/>
            </a:xfrm>
            <a:prstGeom prst="rect">
              <a:avLst/>
            </a:prstGeom>
            <a:noFill/>
            <a:ln w="9525">
              <a:noFill/>
              <a:miter lim="800000"/>
              <a:headEnd/>
              <a:tailEnd/>
            </a:ln>
          </p:spPr>
        </p:pic>
        <p:pic>
          <p:nvPicPr>
            <p:cNvPr id="32782" name="Picture 79" descr="j0398615[1]"/>
            <p:cNvPicPr>
              <a:picLocks noChangeAspect="1" noChangeArrowheads="1"/>
            </p:cNvPicPr>
            <p:nvPr/>
          </p:nvPicPr>
          <p:blipFill>
            <a:blip r:embed="rId11"/>
            <a:srcRect/>
            <a:stretch>
              <a:fillRect/>
            </a:stretch>
          </p:blipFill>
          <p:spPr bwMode="auto">
            <a:xfrm>
              <a:off x="1530" y="3465"/>
              <a:ext cx="454" cy="427"/>
            </a:xfrm>
            <a:prstGeom prst="rect">
              <a:avLst/>
            </a:prstGeom>
            <a:noFill/>
            <a:ln w="9525">
              <a:noFill/>
              <a:miter lim="800000"/>
              <a:headEnd/>
              <a:tailEnd/>
            </a:ln>
          </p:spPr>
        </p:pic>
      </p:grpSp>
      <p:pic>
        <p:nvPicPr>
          <p:cNvPr id="32778" name="Picture 5" descr="CaSys_logo_1"/>
          <p:cNvPicPr>
            <a:picLocks noChangeAspect="1" noChangeArrowheads="1"/>
          </p:cNvPicPr>
          <p:nvPr/>
        </p:nvPicPr>
        <p:blipFill>
          <a:blip r:embed="rId12"/>
          <a:srcRect/>
          <a:stretch>
            <a:fillRect/>
          </a:stretch>
        </p:blipFill>
        <p:spPr bwMode="auto">
          <a:xfrm>
            <a:off x="7429500" y="6215063"/>
            <a:ext cx="1439863" cy="463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00063" y="214313"/>
            <a:ext cx="8229600" cy="582612"/>
          </a:xfrm>
        </p:spPr>
        <p:txBody>
          <a:bodyPr/>
          <a:lstStyle/>
          <a:p>
            <a:r>
              <a:rPr lang="en-US" sz="2800" b="1" i="1" smtClean="0">
                <a:solidFill>
                  <a:srgbClr val="009999"/>
                </a:solidFill>
              </a:rPr>
              <a:t>Loyalty schemes</a:t>
            </a:r>
            <a:endParaRPr lang="en-US" sz="2800" smtClean="0"/>
          </a:p>
        </p:txBody>
      </p:sp>
      <p:sp>
        <p:nvSpPr>
          <p:cNvPr id="3" name="Rectangle 2"/>
          <p:cNvSpPr/>
          <p:nvPr/>
        </p:nvSpPr>
        <p:spPr>
          <a:xfrm>
            <a:off x="571500" y="1071563"/>
            <a:ext cx="7858125" cy="1200150"/>
          </a:xfrm>
          <a:prstGeom prst="rect">
            <a:avLst/>
          </a:prstGeom>
        </p:spPr>
        <p:txBody>
          <a:bodyPr>
            <a:spAutoFit/>
          </a:bodyPr>
          <a:lstStyle/>
          <a:p>
            <a:pPr>
              <a:defRPr/>
            </a:pPr>
            <a:r>
              <a:rPr lang="mk-MK" sz="1600" b="1" i="1" dirty="0">
                <a:solidFill>
                  <a:srgbClr val="009999"/>
                </a:solidFill>
                <a:latin typeface="+mn-lt"/>
                <a:cs typeface="Arial" charset="0"/>
              </a:rPr>
              <a:t>Како функционира?</a:t>
            </a:r>
            <a:r>
              <a:rPr lang="en-US" sz="1600" b="1" i="1" dirty="0">
                <a:solidFill>
                  <a:srgbClr val="009999"/>
                </a:solidFill>
                <a:latin typeface="+mn-lt"/>
                <a:cs typeface="Arial" charset="0"/>
              </a:rPr>
              <a:t> </a:t>
            </a:r>
          </a:p>
          <a:p>
            <a:pPr>
              <a:defRPr/>
            </a:pPr>
            <a:r>
              <a:rPr lang="mk-MK" sz="1400" dirty="0">
                <a:latin typeface="+mn-lt"/>
                <a:cs typeface="Arial" charset="0"/>
              </a:rPr>
              <a:t>Секогаш кога ја користите Вашата платежна картичка добивате некаква награда. Овие награди се разликуваат во зависност од тоа кој ја нуди шемата – сите трговци функционираат различно.</a:t>
            </a:r>
            <a:r>
              <a:rPr lang="en-US" sz="1400" dirty="0">
                <a:latin typeface="+mn-lt"/>
                <a:cs typeface="Arial" charset="0"/>
              </a:rPr>
              <a:t> </a:t>
            </a:r>
            <a:r>
              <a:rPr lang="mk-MK" sz="1400" dirty="0">
                <a:latin typeface="+mn-lt"/>
                <a:cs typeface="Arial" charset="0"/>
              </a:rPr>
              <a:t>Се што треба да се направи е да се изврши плаќање со платежната картичка.</a:t>
            </a:r>
          </a:p>
          <a:p>
            <a:pPr>
              <a:defRPr/>
            </a:pPr>
            <a:endParaRPr lang="en-US" sz="1400" dirty="0">
              <a:latin typeface="+mn-lt"/>
              <a:cs typeface="Arial" charset="0"/>
            </a:endParaRPr>
          </a:p>
        </p:txBody>
      </p:sp>
      <p:sp>
        <p:nvSpPr>
          <p:cNvPr id="4" name="Rectangle 3"/>
          <p:cNvSpPr/>
          <p:nvPr/>
        </p:nvSpPr>
        <p:spPr>
          <a:xfrm>
            <a:off x="571500" y="2428875"/>
            <a:ext cx="7858125" cy="1846263"/>
          </a:xfrm>
          <a:prstGeom prst="rect">
            <a:avLst/>
          </a:prstGeom>
        </p:spPr>
        <p:txBody>
          <a:bodyPr>
            <a:spAutoFit/>
          </a:bodyPr>
          <a:lstStyle/>
          <a:p>
            <a:pPr>
              <a:defRPr/>
            </a:pPr>
            <a:r>
              <a:rPr lang="mk-MK" sz="1600" b="1" i="1" dirty="0">
                <a:solidFill>
                  <a:srgbClr val="009999"/>
                </a:solidFill>
                <a:latin typeface="+mn-lt"/>
                <a:cs typeface="Arial" charset="0"/>
              </a:rPr>
              <a:t>Какви награди се добиваат</a:t>
            </a:r>
            <a:r>
              <a:rPr lang="en-US" sz="1600" b="1" i="1" dirty="0">
                <a:solidFill>
                  <a:srgbClr val="009999"/>
                </a:solidFill>
                <a:latin typeface="+mn-lt"/>
                <a:cs typeface="Arial" charset="0"/>
              </a:rPr>
              <a:t>? </a:t>
            </a:r>
          </a:p>
          <a:p>
            <a:pPr>
              <a:defRPr/>
            </a:pPr>
            <a:r>
              <a:rPr lang="mk-MK" sz="1400" dirty="0">
                <a:latin typeface="+mn-lt"/>
                <a:cs typeface="Arial" charset="0"/>
              </a:rPr>
              <a:t>Најпопуларната, и најдобрата награда која може да ја понуди </a:t>
            </a:r>
            <a:r>
              <a:rPr lang="en-US" sz="1400" dirty="0">
                <a:latin typeface="+mn-lt"/>
                <a:cs typeface="Arial" charset="0"/>
              </a:rPr>
              <a:t>loyalty </a:t>
            </a:r>
            <a:r>
              <a:rPr lang="mk-MK" sz="1400" dirty="0">
                <a:latin typeface="+mn-lt"/>
                <a:cs typeface="Arial" charset="0"/>
              </a:rPr>
              <a:t>шемата на платежната картичка е враќањето на готовина. Преку ова, секогаш кога трошите некој износ од Вашата картичка добивате процент од тој износ назад. Овој процент обично е мал, но со постојано купување може значително да се зголеми износот кој е добиен од оваа шема.</a:t>
            </a:r>
          </a:p>
          <a:p>
            <a:pPr>
              <a:defRPr/>
            </a:pPr>
            <a:r>
              <a:rPr lang="mk-MK" sz="1400" dirty="0">
                <a:latin typeface="+mn-lt"/>
                <a:cs typeface="Arial" charset="0"/>
              </a:rPr>
              <a:t>Другита награди кои може да се добијат вклучуваат ваучери за купување во одредена продавница, попусти за авионски летови, подароци, но сепак ова се разликува во зависност од компанијата со која е поврзана Вашата кредитна картичка.</a:t>
            </a:r>
            <a:endParaRPr lang="en-US" sz="1400" dirty="0">
              <a:latin typeface="+mn-lt"/>
              <a:cs typeface="Arial" charset="0"/>
            </a:endParaRPr>
          </a:p>
        </p:txBody>
      </p:sp>
      <p:sp>
        <p:nvSpPr>
          <p:cNvPr id="5" name="Rectangle 4"/>
          <p:cNvSpPr/>
          <p:nvPr/>
        </p:nvSpPr>
        <p:spPr>
          <a:xfrm>
            <a:off x="571500" y="4500563"/>
            <a:ext cx="7858125" cy="769937"/>
          </a:xfrm>
          <a:prstGeom prst="rect">
            <a:avLst/>
          </a:prstGeom>
        </p:spPr>
        <p:txBody>
          <a:bodyPr>
            <a:spAutoFit/>
          </a:bodyPr>
          <a:lstStyle/>
          <a:p>
            <a:pPr>
              <a:defRPr/>
            </a:pPr>
            <a:r>
              <a:rPr lang="mk-MK" sz="1600" b="1" i="1" dirty="0">
                <a:solidFill>
                  <a:srgbClr val="009999"/>
                </a:solidFill>
                <a:latin typeface="+mn-lt"/>
                <a:cs typeface="Arial" charset="0"/>
              </a:rPr>
              <a:t>Како да се вклучам</a:t>
            </a:r>
            <a:r>
              <a:rPr lang="en-US" sz="1600" b="1" i="1" dirty="0">
                <a:solidFill>
                  <a:srgbClr val="009999"/>
                </a:solidFill>
                <a:latin typeface="+mn-lt"/>
                <a:cs typeface="Arial" charset="0"/>
              </a:rPr>
              <a:t>? </a:t>
            </a:r>
          </a:p>
          <a:p>
            <a:pPr>
              <a:defRPr/>
            </a:pPr>
            <a:r>
              <a:rPr lang="mk-MK" sz="1400" dirty="0">
                <a:latin typeface="+mn-lt"/>
                <a:cs typeface="Arial" charset="0"/>
              </a:rPr>
              <a:t>Во некои случаеви, заедно со добивањето на платежна картичка имателот се вклучува во некоја </a:t>
            </a:r>
            <a:r>
              <a:rPr lang="en-US" sz="1400" dirty="0">
                <a:latin typeface="+mn-lt"/>
                <a:cs typeface="Arial" charset="0"/>
              </a:rPr>
              <a:t>loyalty</a:t>
            </a:r>
            <a:r>
              <a:rPr lang="mk-MK" sz="1400" dirty="0">
                <a:latin typeface="+mn-lt"/>
                <a:cs typeface="Arial" charset="0"/>
              </a:rPr>
              <a:t> шема, но тоа секогаш немора да биде така. Условите ги одредува Банката издавач.</a:t>
            </a:r>
            <a:endParaRPr lang="en-US" sz="1400" dirty="0">
              <a:latin typeface="+mn-lt"/>
              <a:cs typeface="Arial" charset="0"/>
            </a:endParaRPr>
          </a:p>
        </p:txBody>
      </p:sp>
      <p:pic>
        <p:nvPicPr>
          <p:cNvPr id="33798" name="Picture 5" descr="CaSys_logo_1"/>
          <p:cNvPicPr>
            <a:picLocks noChangeAspect="1" noChangeArrowheads="1"/>
          </p:cNvPicPr>
          <p:nvPr/>
        </p:nvPicPr>
        <p:blipFill>
          <a:blip r:embed="rId2"/>
          <a:srcRect/>
          <a:stretch>
            <a:fillRect/>
          </a:stretch>
        </p:blipFill>
        <p:spPr bwMode="auto">
          <a:xfrm>
            <a:off x="7429500" y="6215063"/>
            <a:ext cx="1439863"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28625" y="-214313"/>
            <a:ext cx="8229600" cy="1143001"/>
          </a:xfrm>
        </p:spPr>
        <p:txBody>
          <a:bodyPr/>
          <a:lstStyle/>
          <a:p>
            <a:r>
              <a:rPr lang="en-US" sz="2800" b="1" i="1" smtClean="0">
                <a:solidFill>
                  <a:srgbClr val="009999"/>
                </a:solidFill>
              </a:rPr>
              <a:t>Loyalty schemes</a:t>
            </a:r>
            <a:endParaRPr lang="en-US" sz="2800" smtClean="0"/>
          </a:p>
        </p:txBody>
      </p:sp>
      <p:grpSp>
        <p:nvGrpSpPr>
          <p:cNvPr id="34819" name="Group 3"/>
          <p:cNvGrpSpPr>
            <a:grpSpLocks noChangeAspect="1"/>
          </p:cNvGrpSpPr>
          <p:nvPr/>
        </p:nvGrpSpPr>
        <p:grpSpPr bwMode="auto">
          <a:xfrm>
            <a:off x="214313" y="928688"/>
            <a:ext cx="8929687" cy="5143500"/>
            <a:chOff x="2352" y="2205"/>
            <a:chExt cx="10654" cy="3492"/>
          </a:xfrm>
        </p:grpSpPr>
        <p:sp>
          <p:nvSpPr>
            <p:cNvPr id="34822" name="AutoShape 14"/>
            <p:cNvSpPr>
              <a:spLocks noChangeAspect="1" noChangeArrowheads="1" noTextEdit="1"/>
            </p:cNvSpPr>
            <p:nvPr/>
          </p:nvSpPr>
          <p:spPr bwMode="auto">
            <a:xfrm>
              <a:off x="2527" y="2205"/>
              <a:ext cx="10223" cy="3328"/>
            </a:xfrm>
            <a:prstGeom prst="rect">
              <a:avLst/>
            </a:prstGeom>
            <a:noFill/>
            <a:ln w="9525">
              <a:noFill/>
              <a:miter lim="800000"/>
              <a:headEnd/>
              <a:tailEnd/>
            </a:ln>
          </p:spPr>
          <p:txBody>
            <a:bodyPr/>
            <a:lstStyle/>
            <a:p>
              <a:endParaRPr lang="mk-MK"/>
            </a:p>
          </p:txBody>
        </p:sp>
        <p:sp>
          <p:nvSpPr>
            <p:cNvPr id="34823" name="Rectangle 13"/>
            <p:cNvSpPr>
              <a:spLocks noChangeArrowheads="1"/>
            </p:cNvSpPr>
            <p:nvPr/>
          </p:nvSpPr>
          <p:spPr bwMode="gray">
            <a:xfrm>
              <a:off x="2352" y="2205"/>
              <a:ext cx="10654" cy="3378"/>
            </a:xfrm>
            <a:prstGeom prst="rect">
              <a:avLst/>
            </a:prstGeom>
            <a:noFill/>
            <a:ln w="9525">
              <a:noFill/>
              <a:miter lim="800000"/>
              <a:headEnd/>
              <a:tailEnd/>
            </a:ln>
          </p:spPr>
          <p:txBody>
            <a:bodyPr anchor="ctr"/>
            <a:lstStyle/>
            <a:p>
              <a:endParaRPr lang="mk-MK"/>
            </a:p>
          </p:txBody>
        </p:sp>
        <p:sp>
          <p:nvSpPr>
            <p:cNvPr id="6" name="Rectangle 6"/>
            <p:cNvSpPr>
              <a:spLocks noChangeArrowheads="1"/>
            </p:cNvSpPr>
            <p:nvPr/>
          </p:nvSpPr>
          <p:spPr bwMode="gray">
            <a:xfrm>
              <a:off x="2693" y="2690"/>
              <a:ext cx="9627" cy="786"/>
            </a:xfrm>
            <a:prstGeom prst="rect">
              <a:avLst/>
            </a:prstGeom>
            <a:noFill/>
            <a:ln w="9525">
              <a:noFill/>
              <a:miter lim="800000"/>
              <a:headEnd/>
              <a:tailEnd/>
            </a:ln>
          </p:spPr>
          <p:txBody>
            <a:bodyPr lIns="64008" tIns="32004" rIns="64008" bIns="32004"/>
            <a:lstStyle/>
            <a:p>
              <a:pPr marL="179388" indent="-179388" eaLnBrk="0" hangingPunct="0">
                <a:buClr>
                  <a:srgbClr val="009999"/>
                </a:buClr>
                <a:buFont typeface="Arial" pitchFamily="34" charset="0"/>
                <a:buChar char="•"/>
                <a:defRPr/>
              </a:pPr>
              <a:r>
                <a:rPr lang="mk-MK" sz="1300" dirty="0">
                  <a:latin typeface="+mn-lt"/>
                  <a:cs typeface="Arial" charset="0"/>
                </a:rPr>
                <a:t>Заштеда/добивање на пари. </a:t>
              </a:r>
            </a:p>
            <a:p>
              <a:pPr marL="179388" indent="-179388" eaLnBrk="0" hangingPunct="0">
                <a:buClr>
                  <a:srgbClr val="009999"/>
                </a:buClr>
                <a:buFont typeface="Arial" pitchFamily="34" charset="0"/>
                <a:buChar char="•"/>
                <a:defRPr/>
              </a:pPr>
              <a:r>
                <a:rPr lang="mk-MK" sz="1300" dirty="0">
                  <a:latin typeface="+mn-lt"/>
                </a:rPr>
                <a:t>Погодност/едноставност при плаќањето (брзина и едноставност)</a:t>
              </a:r>
            </a:p>
            <a:p>
              <a:pPr marL="179388" indent="-179388" eaLnBrk="0" hangingPunct="0">
                <a:buClr>
                  <a:srgbClr val="009999"/>
                </a:buClr>
                <a:buFont typeface="Arial" pitchFamily="34" charset="0"/>
                <a:buChar char="•"/>
                <a:defRPr/>
              </a:pPr>
              <a:r>
                <a:rPr lang="mk-MK" sz="1300" dirty="0">
                  <a:latin typeface="+mn-lt"/>
                </a:rPr>
                <a:t>Специјални понуди/попусти за имателите на картичките</a:t>
              </a:r>
            </a:p>
            <a:p>
              <a:pPr marL="179388" indent="-179388" eaLnBrk="0" hangingPunct="0">
                <a:buClr>
                  <a:srgbClr val="009999"/>
                </a:buClr>
                <a:buFont typeface="Arial" pitchFamily="34" charset="0"/>
                <a:buChar char="•"/>
                <a:defRPr/>
              </a:pPr>
              <a:r>
                <a:rPr lang="mk-MK" sz="1300" dirty="0">
                  <a:latin typeface="+mn-lt"/>
                </a:rPr>
                <a:t>Чувство на припадност и членство</a:t>
              </a:r>
            </a:p>
            <a:p>
              <a:pPr marL="179388" indent="-179388" eaLnBrk="0" hangingPunct="0">
                <a:buClr>
                  <a:srgbClr val="009999"/>
                </a:buClr>
                <a:buFont typeface="Arial" pitchFamily="34" charset="0"/>
                <a:buChar char="•"/>
                <a:defRPr/>
              </a:pPr>
              <a:r>
                <a:rPr lang="mk-MK" sz="1300" dirty="0">
                  <a:latin typeface="+mn-lt"/>
                </a:rPr>
                <a:t>Можноста за добивање и на други финансиски услуги.</a:t>
              </a:r>
              <a:endParaRPr lang="en-US" sz="1300" dirty="0">
                <a:latin typeface="+mn-lt"/>
              </a:endParaRPr>
            </a:p>
          </p:txBody>
        </p:sp>
        <p:sp>
          <p:nvSpPr>
            <p:cNvPr id="7" name="Rectangle 21"/>
            <p:cNvSpPr>
              <a:spLocks noChangeArrowheads="1"/>
            </p:cNvSpPr>
            <p:nvPr/>
          </p:nvSpPr>
          <p:spPr bwMode="gray">
            <a:xfrm>
              <a:off x="2831" y="2205"/>
              <a:ext cx="3135" cy="555"/>
            </a:xfrm>
            <a:prstGeom prst="rect">
              <a:avLst/>
            </a:prstGeom>
            <a:noFill/>
            <a:ln w="9525">
              <a:noFill/>
              <a:miter lim="800000"/>
              <a:headEnd/>
              <a:tailEnd/>
            </a:ln>
          </p:spPr>
          <p:txBody>
            <a:bodyPr lIns="64008" tIns="32004" rIns="64008" bIns="32004" anchor="ctr"/>
            <a:lstStyle/>
            <a:p>
              <a:pPr eaLnBrk="0" hangingPunct="0"/>
              <a:r>
                <a:rPr lang="mk-MK" sz="1600" b="1" i="1">
                  <a:solidFill>
                    <a:srgbClr val="009999"/>
                  </a:solidFill>
                  <a:latin typeface="Calibri" pitchFamily="34" charset="0"/>
                  <a:cs typeface="Times New Roman" pitchFamily="18" charset="0"/>
                </a:rPr>
                <a:t>Купувачи</a:t>
              </a:r>
              <a:endParaRPr lang="en-US" sz="1600" i="1">
                <a:solidFill>
                  <a:srgbClr val="009999"/>
                </a:solidFill>
                <a:latin typeface="Calibri" pitchFamily="34" charset="0"/>
              </a:endParaRPr>
            </a:p>
          </p:txBody>
        </p:sp>
        <p:sp>
          <p:nvSpPr>
            <p:cNvPr id="8" name="Rectangle 21"/>
            <p:cNvSpPr>
              <a:spLocks noChangeArrowheads="1"/>
            </p:cNvSpPr>
            <p:nvPr/>
          </p:nvSpPr>
          <p:spPr bwMode="gray">
            <a:xfrm>
              <a:off x="2693" y="3466"/>
              <a:ext cx="2476" cy="475"/>
            </a:xfrm>
            <a:prstGeom prst="rect">
              <a:avLst/>
            </a:prstGeom>
            <a:noFill/>
            <a:ln w="9525">
              <a:noFill/>
              <a:miter lim="800000"/>
              <a:headEnd/>
              <a:tailEnd/>
            </a:ln>
          </p:spPr>
          <p:txBody>
            <a:bodyPr lIns="64008" tIns="32004" rIns="64008" bIns="32004" anchor="ctr"/>
            <a:lstStyle/>
            <a:p>
              <a:pPr eaLnBrk="0" hangingPunct="0">
                <a:defRPr/>
              </a:pPr>
              <a:r>
                <a:rPr lang="mk-MK" sz="1600" b="1" i="1" dirty="0">
                  <a:solidFill>
                    <a:srgbClr val="009999"/>
                  </a:solidFill>
                  <a:latin typeface="+mn-lt"/>
                </a:rPr>
                <a:t>Трговци</a:t>
              </a:r>
              <a:endParaRPr lang="en-US" sz="1600" i="1" dirty="0">
                <a:solidFill>
                  <a:srgbClr val="009999"/>
                </a:solidFill>
                <a:latin typeface="+mn-lt"/>
              </a:endParaRPr>
            </a:p>
          </p:txBody>
        </p:sp>
        <p:sp>
          <p:nvSpPr>
            <p:cNvPr id="10" name="Rectangle 6"/>
            <p:cNvSpPr>
              <a:spLocks noChangeArrowheads="1"/>
            </p:cNvSpPr>
            <p:nvPr/>
          </p:nvSpPr>
          <p:spPr bwMode="gray">
            <a:xfrm>
              <a:off x="2693" y="3951"/>
              <a:ext cx="8949" cy="1746"/>
            </a:xfrm>
            <a:prstGeom prst="rect">
              <a:avLst/>
            </a:prstGeom>
            <a:noFill/>
            <a:ln w="9525">
              <a:noFill/>
              <a:miter lim="800000"/>
              <a:headEnd/>
              <a:tailEnd/>
            </a:ln>
          </p:spPr>
          <p:txBody>
            <a:bodyPr lIns="64008" tIns="32004" rIns="64008" bIns="32004"/>
            <a:lstStyle/>
            <a:p>
              <a:pPr marL="179388" indent="-179388">
                <a:buClr>
                  <a:srgbClr val="009999"/>
                </a:buClr>
                <a:buFont typeface="Arial" pitchFamily="34" charset="0"/>
                <a:buChar char="•"/>
                <a:defRPr/>
              </a:pPr>
              <a:r>
                <a:rPr lang="mk-MK" sz="1400" dirty="0">
                  <a:latin typeface="+mn-lt"/>
                  <a:cs typeface="Arial" charset="0"/>
                </a:rPr>
                <a:t>Идентификација на купувачите</a:t>
              </a:r>
            </a:p>
            <a:p>
              <a:pPr marL="179388" indent="-179388">
                <a:buClr>
                  <a:srgbClr val="009999"/>
                </a:buClr>
                <a:buFont typeface="Arial" pitchFamily="34" charset="0"/>
                <a:buChar char="•"/>
                <a:defRPr/>
              </a:pPr>
              <a:r>
                <a:rPr lang="ru-RU" sz="1400" dirty="0">
                  <a:latin typeface="+mn-lt"/>
                  <a:cs typeface="Arial" charset="0"/>
                </a:rPr>
                <a:t>Причина за поголем контакт со купувачите</a:t>
              </a:r>
            </a:p>
            <a:p>
              <a:pPr marL="179388" indent="-179388">
                <a:buClr>
                  <a:srgbClr val="009999"/>
                </a:buClr>
                <a:buFont typeface="Arial" pitchFamily="34" charset="0"/>
                <a:buChar char="•"/>
                <a:defRPr/>
              </a:pPr>
              <a:r>
                <a:rPr lang="ru-RU" sz="1400" dirty="0">
                  <a:latin typeface="+mn-lt"/>
                  <a:cs typeface="Arial" charset="0"/>
                </a:rPr>
                <a:t>Идентификација на однесувањето на купувачите - кој што купува, кога, кога колку количински, како,... + Идентификација на трендовите</a:t>
              </a:r>
            </a:p>
            <a:p>
              <a:pPr marL="179388" indent="-179388">
                <a:buClr>
                  <a:srgbClr val="009999"/>
                </a:buClr>
                <a:buFont typeface="Arial" pitchFamily="34" charset="0"/>
                <a:buChar char="•"/>
                <a:defRPr/>
              </a:pPr>
              <a:r>
                <a:rPr lang="mk-MK" sz="1400" dirty="0">
                  <a:latin typeface="+mn-lt"/>
                  <a:cs typeface="Arial" charset="0"/>
                </a:rPr>
                <a:t>Приврзаност на купувачите</a:t>
              </a:r>
            </a:p>
            <a:p>
              <a:pPr marL="179388" indent="-179388">
                <a:buClr>
                  <a:srgbClr val="009999"/>
                </a:buClr>
                <a:buFont typeface="Arial" pitchFamily="34" charset="0"/>
                <a:buChar char="•"/>
                <a:defRPr/>
              </a:pPr>
              <a:r>
                <a:rPr lang="ru-RU" sz="1400" dirty="0">
                  <a:latin typeface="+mn-lt"/>
                  <a:cs typeface="Arial" charset="0"/>
                </a:rPr>
                <a:t>Зголемување на волуменот на продажба/обрт на средставата</a:t>
              </a:r>
            </a:p>
            <a:p>
              <a:pPr marL="179388" indent="-179388">
                <a:buClr>
                  <a:srgbClr val="009999"/>
                </a:buClr>
                <a:buFont typeface="Arial" pitchFamily="34" charset="0"/>
                <a:buChar char="•"/>
                <a:defRPr/>
              </a:pPr>
              <a:r>
                <a:rPr lang="mk-MK" sz="1400" dirty="0" smtClean="0">
                  <a:latin typeface="+mn-lt"/>
                  <a:cs typeface="Arial" charset="0"/>
                </a:rPr>
                <a:t>Конкурентност</a:t>
              </a:r>
              <a:endParaRPr lang="mk-MK" sz="1400" dirty="0">
                <a:latin typeface="+mn-lt"/>
                <a:cs typeface="Arial" charset="0"/>
              </a:endParaRPr>
            </a:p>
            <a:p>
              <a:pPr marL="179388" indent="-179388">
                <a:buClr>
                  <a:srgbClr val="009999"/>
                </a:buClr>
                <a:buFont typeface="Arial" pitchFamily="34" charset="0"/>
                <a:buChar char="•"/>
                <a:defRPr/>
              </a:pPr>
              <a:r>
                <a:rPr lang="mk-MK" sz="1400" dirty="0">
                  <a:latin typeface="+mn-lt"/>
                  <a:cs typeface="Arial" charset="0"/>
                </a:rPr>
                <a:t>Зголемување на маркетиншките можности</a:t>
              </a:r>
            </a:p>
            <a:p>
              <a:pPr marL="179388" indent="-179388">
                <a:buClr>
                  <a:srgbClr val="009999"/>
                </a:buClr>
                <a:buFont typeface="Arial" pitchFamily="34" charset="0"/>
                <a:buChar char="•"/>
                <a:defRPr/>
              </a:pPr>
              <a:r>
                <a:rPr lang="ru-RU" sz="1400" dirty="0">
                  <a:latin typeface="+mn-lt"/>
                  <a:cs typeface="Arial" charset="0"/>
                </a:rPr>
                <a:t>Зголемување на задоволството на клиентите</a:t>
              </a:r>
            </a:p>
            <a:p>
              <a:pPr marL="179388" indent="-179388">
                <a:buClr>
                  <a:srgbClr val="009999"/>
                </a:buClr>
                <a:buFont typeface="Arial" pitchFamily="34" charset="0"/>
                <a:buChar char="•"/>
                <a:defRPr/>
              </a:pPr>
              <a:r>
                <a:rPr lang="ru-RU" sz="1400" dirty="0">
                  <a:latin typeface="+mn-lt"/>
                  <a:cs typeface="Arial" charset="0"/>
                </a:rPr>
                <a:t>Различитост/погодно за тие што сакат да ја користат шемата</a:t>
              </a:r>
            </a:p>
            <a:p>
              <a:pPr marL="179388" indent="-179388">
                <a:buClr>
                  <a:srgbClr val="009999"/>
                </a:buClr>
                <a:buFont typeface="Arial" pitchFamily="34" charset="0"/>
                <a:buChar char="•"/>
                <a:defRPr/>
              </a:pPr>
              <a:r>
                <a:rPr lang="ru-RU" sz="1400" dirty="0">
                  <a:latin typeface="+mn-lt"/>
                  <a:cs typeface="Arial" charset="0"/>
                </a:rPr>
                <a:t>Можност за сокривање на вистинските цени и со тоа овозможување на повисоки цени</a:t>
              </a:r>
            </a:p>
            <a:p>
              <a:pPr marL="179388" indent="-179388">
                <a:buClr>
                  <a:srgbClr val="009999"/>
                </a:buClr>
                <a:buFont typeface="Arial" pitchFamily="34" charset="0"/>
                <a:buChar char="•"/>
                <a:defRPr/>
              </a:pPr>
              <a:r>
                <a:rPr lang="mk-MK" sz="1400" dirty="0">
                  <a:latin typeface="+mn-lt"/>
                  <a:cs typeface="Arial" charset="0"/>
                </a:rPr>
                <a:t>Нови купувачи</a:t>
              </a:r>
              <a:endParaRPr lang="en-US" sz="1400" dirty="0">
                <a:latin typeface="+mn-lt"/>
                <a:cs typeface="Arial" charset="0"/>
              </a:endParaRPr>
            </a:p>
          </p:txBody>
        </p:sp>
        <p:sp>
          <p:nvSpPr>
            <p:cNvPr id="34828" name="Line 5"/>
            <p:cNvSpPr>
              <a:spLocks noChangeShapeType="1"/>
            </p:cNvSpPr>
            <p:nvPr/>
          </p:nvSpPr>
          <p:spPr bwMode="gray">
            <a:xfrm>
              <a:off x="2522" y="2608"/>
              <a:ext cx="3382" cy="0"/>
            </a:xfrm>
            <a:prstGeom prst="line">
              <a:avLst/>
            </a:prstGeom>
            <a:noFill/>
            <a:ln w="12700">
              <a:solidFill>
                <a:srgbClr val="FF9900"/>
              </a:solidFill>
              <a:round/>
              <a:headEnd/>
              <a:tailEnd/>
            </a:ln>
          </p:spPr>
          <p:txBody>
            <a:bodyPr/>
            <a:lstStyle/>
            <a:p>
              <a:endParaRPr lang="mk-MK"/>
            </a:p>
          </p:txBody>
        </p:sp>
      </p:grpSp>
      <p:pic>
        <p:nvPicPr>
          <p:cNvPr id="34820" name="Picture 5" descr="CaSys_logo_1"/>
          <p:cNvPicPr>
            <a:picLocks noChangeAspect="1" noChangeArrowheads="1"/>
          </p:cNvPicPr>
          <p:nvPr/>
        </p:nvPicPr>
        <p:blipFill>
          <a:blip r:embed="rId2"/>
          <a:srcRect/>
          <a:stretch>
            <a:fillRect/>
          </a:stretch>
        </p:blipFill>
        <p:spPr bwMode="auto">
          <a:xfrm>
            <a:off x="7429500" y="6215063"/>
            <a:ext cx="1439863" cy="463550"/>
          </a:xfrm>
          <a:prstGeom prst="rect">
            <a:avLst/>
          </a:prstGeom>
          <a:noFill/>
          <a:ln w="9525">
            <a:noFill/>
            <a:miter lim="800000"/>
            <a:headEnd/>
            <a:tailEnd/>
          </a:ln>
        </p:spPr>
      </p:pic>
      <p:sp>
        <p:nvSpPr>
          <p:cNvPr id="34821" name="Line 5"/>
          <p:cNvSpPr>
            <a:spLocks noChangeShapeType="1"/>
          </p:cNvSpPr>
          <p:nvPr/>
        </p:nvSpPr>
        <p:spPr bwMode="gray">
          <a:xfrm>
            <a:off x="357188" y="3286125"/>
            <a:ext cx="2835275" cy="0"/>
          </a:xfrm>
          <a:prstGeom prst="line">
            <a:avLst/>
          </a:prstGeom>
          <a:noFill/>
          <a:ln w="12700">
            <a:solidFill>
              <a:srgbClr val="FF9900"/>
            </a:solidFill>
            <a:round/>
            <a:headEnd/>
            <a:tailEnd/>
          </a:ln>
        </p:spPr>
        <p:txBody>
          <a:bodyPr/>
          <a:lstStyle/>
          <a:p>
            <a:endParaRPr lang="mk-MK"/>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28625" y="0"/>
            <a:ext cx="8229600" cy="511175"/>
          </a:xfrm>
        </p:spPr>
        <p:txBody>
          <a:bodyPr/>
          <a:lstStyle/>
          <a:p>
            <a:r>
              <a:rPr lang="mk-MK" sz="2800" b="1" i="1" smtClean="0">
                <a:solidFill>
                  <a:srgbClr val="009999"/>
                </a:solidFill>
              </a:rPr>
              <a:t>Пример за враќање на готовина</a:t>
            </a:r>
            <a:endParaRPr lang="en-US" sz="2800" b="1" i="1" smtClean="0">
              <a:solidFill>
                <a:srgbClr val="009999"/>
              </a:solidFill>
            </a:endParaRPr>
          </a:p>
        </p:txBody>
      </p:sp>
      <p:grpSp>
        <p:nvGrpSpPr>
          <p:cNvPr id="35843" name="Group 58"/>
          <p:cNvGrpSpPr>
            <a:grpSpLocks/>
          </p:cNvGrpSpPr>
          <p:nvPr/>
        </p:nvGrpSpPr>
        <p:grpSpPr bwMode="auto">
          <a:xfrm>
            <a:off x="357188" y="606425"/>
            <a:ext cx="3527425" cy="6251575"/>
            <a:chOff x="215900" y="152400"/>
            <a:chExt cx="3527425" cy="6251575"/>
          </a:xfrm>
        </p:grpSpPr>
        <p:grpSp>
          <p:nvGrpSpPr>
            <p:cNvPr id="35849" name="Group 49"/>
            <p:cNvGrpSpPr>
              <a:grpSpLocks/>
            </p:cNvGrpSpPr>
            <p:nvPr/>
          </p:nvGrpSpPr>
          <p:grpSpPr bwMode="auto">
            <a:xfrm>
              <a:off x="1854200" y="4400550"/>
              <a:ext cx="1801813" cy="1223963"/>
              <a:chOff x="1146" y="1361"/>
              <a:chExt cx="3866" cy="2849"/>
            </a:xfrm>
          </p:grpSpPr>
          <p:grpSp>
            <p:nvGrpSpPr>
              <p:cNvPr id="35906" name="Group 50"/>
              <p:cNvGrpSpPr>
                <a:grpSpLocks/>
              </p:cNvGrpSpPr>
              <p:nvPr/>
            </p:nvGrpSpPr>
            <p:grpSpPr bwMode="auto">
              <a:xfrm>
                <a:off x="1146" y="1361"/>
                <a:ext cx="3866" cy="2849"/>
                <a:chOff x="1761" y="6824"/>
                <a:chExt cx="4446" cy="2907"/>
              </a:xfrm>
            </p:grpSpPr>
            <p:sp>
              <p:nvSpPr>
                <p:cNvPr id="35914" name="Rectangle 51"/>
                <p:cNvSpPr>
                  <a:spLocks noChangeArrowheads="1"/>
                </p:cNvSpPr>
                <p:nvPr/>
              </p:nvSpPr>
              <p:spPr bwMode="auto">
                <a:xfrm>
                  <a:off x="1761" y="6824"/>
                  <a:ext cx="4446" cy="2907"/>
                </a:xfrm>
                <a:prstGeom prst="rect">
                  <a:avLst/>
                </a:prstGeom>
                <a:solidFill>
                  <a:schemeClr val="bg2"/>
                </a:solidFill>
                <a:ln w="9525">
                  <a:noFill/>
                  <a:miter lim="800000"/>
                  <a:headEnd/>
                  <a:tailEnd/>
                </a:ln>
              </p:spPr>
              <p:txBody>
                <a:bodyPr/>
                <a:lstStyle/>
                <a:p>
                  <a:endParaRPr lang="mk-MK"/>
                </a:p>
              </p:txBody>
            </p:sp>
            <p:grpSp>
              <p:nvGrpSpPr>
                <p:cNvPr id="35915" name="Group 52"/>
                <p:cNvGrpSpPr>
                  <a:grpSpLocks/>
                </p:cNvGrpSpPr>
                <p:nvPr/>
              </p:nvGrpSpPr>
              <p:grpSpPr bwMode="auto">
                <a:xfrm>
                  <a:off x="5637" y="7960"/>
                  <a:ext cx="282" cy="1320"/>
                  <a:chOff x="5637" y="7960"/>
                  <a:chExt cx="282" cy="1320"/>
                </a:xfrm>
              </p:grpSpPr>
              <p:sp>
                <p:nvSpPr>
                  <p:cNvPr id="35916" name="AutoShape 53"/>
                  <p:cNvSpPr>
                    <a:spLocks noChangeArrowheads="1"/>
                  </p:cNvSpPr>
                  <p:nvPr/>
                </p:nvSpPr>
                <p:spPr bwMode="auto">
                  <a:xfrm rot="-10783943">
                    <a:off x="5637" y="796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5917" name="AutoShape 54"/>
                  <p:cNvSpPr>
                    <a:spLocks noChangeArrowheads="1"/>
                  </p:cNvSpPr>
                  <p:nvPr/>
                </p:nvSpPr>
                <p:spPr bwMode="auto">
                  <a:xfrm rot="-10783943">
                    <a:off x="5637" y="834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5918" name="AutoShape 55"/>
                  <p:cNvSpPr>
                    <a:spLocks noChangeArrowheads="1"/>
                  </p:cNvSpPr>
                  <p:nvPr/>
                </p:nvSpPr>
                <p:spPr bwMode="auto">
                  <a:xfrm rot="-10783943">
                    <a:off x="5637" y="872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5919" name="AutoShape 56"/>
                  <p:cNvSpPr>
                    <a:spLocks noChangeArrowheads="1"/>
                  </p:cNvSpPr>
                  <p:nvPr/>
                </p:nvSpPr>
                <p:spPr bwMode="auto">
                  <a:xfrm rot="-10783943">
                    <a:off x="5637" y="910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grpSp>
          </p:grpSp>
          <p:sp>
            <p:nvSpPr>
              <p:cNvPr id="35907" name="Text Box 57"/>
              <p:cNvSpPr txBox="1">
                <a:spLocks noChangeArrowheads="1"/>
              </p:cNvSpPr>
              <p:nvPr/>
            </p:nvSpPr>
            <p:spPr bwMode="auto">
              <a:xfrm>
                <a:off x="1535" y="1860"/>
                <a:ext cx="2818" cy="1940"/>
              </a:xfrm>
              <a:prstGeom prst="rect">
                <a:avLst/>
              </a:prstGeom>
              <a:solidFill>
                <a:srgbClr val="EAEAEA"/>
              </a:solidFill>
              <a:ln w="9525">
                <a:noFill/>
                <a:miter lim="800000"/>
                <a:headEnd/>
                <a:tailEnd/>
              </a:ln>
              <a:effectLst>
                <a:prstShdw prst="shdw17" dist="17961" dir="13500000">
                  <a:srgbClr val="8C8C8C"/>
                </a:prstShdw>
              </a:effectLst>
            </p:spPr>
            <p:txBody>
              <a:bodyPr lIns="54000" tIns="36000" rIns="54000" bIns="36000"/>
              <a:lstStyle/>
              <a:p>
                <a:r>
                  <a:rPr lang="es-ES_tradnl" sz="700">
                    <a:latin typeface="Verdana" pitchFamily="34" charset="0"/>
                  </a:rPr>
                  <a:t>                        MyMoney</a:t>
                </a:r>
              </a:p>
              <a:p>
                <a:r>
                  <a:rPr lang="es-ES_tradnl" sz="700">
                    <a:latin typeface="Verdana" pitchFamily="34" charset="0"/>
                  </a:rPr>
                  <a:t>balance:         218.00 EUR</a:t>
                </a:r>
              </a:p>
              <a:p>
                <a:endParaRPr lang="es-ES_tradnl" sz="700">
                  <a:latin typeface="Verdana" pitchFamily="34" charset="0"/>
                </a:endParaRPr>
              </a:p>
              <a:p>
                <a:r>
                  <a:rPr lang="es-ES_tradnl" sz="700">
                    <a:latin typeface="Verdana" pitchFamily="34" charset="0"/>
                  </a:rPr>
                  <a:t>REDEMPTION?</a:t>
                </a:r>
              </a:p>
              <a:p>
                <a:r>
                  <a:rPr lang="es-ES_tradnl" sz="700">
                    <a:latin typeface="Verdana" pitchFamily="34" charset="0"/>
                  </a:rPr>
                  <a:t>                      20.00 EUR</a:t>
                </a:r>
              </a:p>
              <a:p>
                <a:pPr>
                  <a:lnSpc>
                    <a:spcPct val="144000"/>
                  </a:lnSpc>
                </a:pPr>
                <a:r>
                  <a:rPr lang="es-ES_tradnl" sz="700">
                    <a:latin typeface="Verdana" pitchFamily="34" charset="0"/>
                  </a:rPr>
                  <a:t>TO PAY:         180.00 EUR</a:t>
                </a:r>
              </a:p>
              <a:p>
                <a:pPr algn="r"/>
                <a:endParaRPr lang="fr-FR" sz="700">
                  <a:latin typeface="Verdana" pitchFamily="34" charset="0"/>
                </a:endParaRPr>
              </a:p>
            </p:txBody>
          </p:sp>
          <p:grpSp>
            <p:nvGrpSpPr>
              <p:cNvPr id="35908" name="Group 58"/>
              <p:cNvGrpSpPr>
                <a:grpSpLocks/>
              </p:cNvGrpSpPr>
              <p:nvPr/>
            </p:nvGrpSpPr>
            <p:grpSpPr bwMode="auto">
              <a:xfrm>
                <a:off x="1753" y="3877"/>
                <a:ext cx="2506" cy="320"/>
                <a:chOff x="1986" y="5969"/>
                <a:chExt cx="2850" cy="327"/>
              </a:xfrm>
            </p:grpSpPr>
            <p:sp>
              <p:nvSpPr>
                <p:cNvPr id="35909" name="AutoShape 59"/>
                <p:cNvSpPr>
                  <a:spLocks noChangeArrowheads="1"/>
                </p:cNvSpPr>
                <p:nvPr/>
              </p:nvSpPr>
              <p:spPr bwMode="auto">
                <a:xfrm rot="-5400000">
                  <a:off x="3294" y="5949"/>
                  <a:ext cx="214" cy="479"/>
                </a:xfrm>
                <a:prstGeom prst="flowChartDelay">
                  <a:avLst/>
                </a:prstGeom>
                <a:solidFill>
                  <a:srgbClr val="808080"/>
                </a:solidFill>
                <a:ln w="9525">
                  <a:noFill/>
                  <a:miter lim="800000"/>
                  <a:headEnd/>
                  <a:tailEnd/>
                </a:ln>
                <a:effectLst>
                  <a:prstShdw prst="shdw17" dist="17961" dir="2700000">
                    <a:srgbClr val="4D4D4D"/>
                  </a:prstShdw>
                </a:effectLst>
              </p:spPr>
              <p:txBody>
                <a:bodyPr lIns="0" tIns="0" rIns="0" bIns="0"/>
                <a:lstStyle/>
                <a:p>
                  <a:pPr algn="ctr"/>
                  <a:r>
                    <a:rPr lang="fr-FR" sz="1000">
                      <a:solidFill>
                        <a:srgbClr val="FFFFFF"/>
                      </a:solidFill>
                    </a:rPr>
                    <a:t>A</a:t>
                  </a:r>
                  <a:endParaRPr lang="fr-FR" sz="1000">
                    <a:latin typeface="Verdana" pitchFamily="34" charset="0"/>
                  </a:endParaRPr>
                </a:p>
              </p:txBody>
            </p:sp>
            <p:sp>
              <p:nvSpPr>
                <p:cNvPr id="35910" name="AutoShape 60"/>
                <p:cNvSpPr>
                  <a:spLocks noChangeArrowheads="1"/>
                </p:cNvSpPr>
                <p:nvPr/>
              </p:nvSpPr>
              <p:spPr bwMode="auto">
                <a:xfrm rot="-3897953">
                  <a:off x="1972" y="5990"/>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5911" name="AutoShape 61"/>
                <p:cNvSpPr>
                  <a:spLocks noChangeArrowheads="1"/>
                </p:cNvSpPr>
                <p:nvPr/>
              </p:nvSpPr>
              <p:spPr bwMode="auto">
                <a:xfrm rot="-3897953">
                  <a:off x="2428"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5912" name="AutoShape 62"/>
                <p:cNvSpPr>
                  <a:spLocks noChangeArrowheads="1"/>
                </p:cNvSpPr>
                <p:nvPr/>
              </p:nvSpPr>
              <p:spPr bwMode="auto">
                <a:xfrm rot="-7063863">
                  <a:off x="4102"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5913" name="AutoShape 63"/>
                <p:cNvSpPr>
                  <a:spLocks noChangeArrowheads="1"/>
                </p:cNvSpPr>
                <p:nvPr/>
              </p:nvSpPr>
              <p:spPr bwMode="auto">
                <a:xfrm rot="-7191232">
                  <a:off x="4558" y="5989"/>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grpSp>
        </p:grpSp>
        <p:grpSp>
          <p:nvGrpSpPr>
            <p:cNvPr id="35850" name="Group 75"/>
            <p:cNvGrpSpPr>
              <a:grpSpLocks/>
            </p:cNvGrpSpPr>
            <p:nvPr/>
          </p:nvGrpSpPr>
          <p:grpSpPr bwMode="auto">
            <a:xfrm>
              <a:off x="215900" y="152400"/>
              <a:ext cx="3527425" cy="6251575"/>
              <a:chOff x="215900" y="152400"/>
              <a:chExt cx="3527425" cy="6251575"/>
            </a:xfrm>
          </p:grpSpPr>
          <p:grpSp>
            <p:nvGrpSpPr>
              <p:cNvPr id="35851" name="Group 3"/>
              <p:cNvGrpSpPr>
                <a:grpSpLocks/>
              </p:cNvGrpSpPr>
              <p:nvPr/>
            </p:nvGrpSpPr>
            <p:grpSpPr bwMode="auto">
              <a:xfrm>
                <a:off x="1835150" y="1592263"/>
                <a:ext cx="1836738" cy="1260475"/>
                <a:chOff x="1146" y="1361"/>
                <a:chExt cx="3866" cy="2849"/>
              </a:xfrm>
            </p:grpSpPr>
            <p:grpSp>
              <p:nvGrpSpPr>
                <p:cNvPr id="35892" name="Group 4"/>
                <p:cNvGrpSpPr>
                  <a:grpSpLocks/>
                </p:cNvGrpSpPr>
                <p:nvPr/>
              </p:nvGrpSpPr>
              <p:grpSpPr bwMode="auto">
                <a:xfrm>
                  <a:off x="1146" y="1361"/>
                  <a:ext cx="3866" cy="2849"/>
                  <a:chOff x="1761" y="6824"/>
                  <a:chExt cx="4446" cy="2907"/>
                </a:xfrm>
              </p:grpSpPr>
              <p:sp>
                <p:nvSpPr>
                  <p:cNvPr id="35900" name="Rectangle 5"/>
                  <p:cNvSpPr>
                    <a:spLocks noChangeArrowheads="1"/>
                  </p:cNvSpPr>
                  <p:nvPr/>
                </p:nvSpPr>
                <p:spPr bwMode="auto">
                  <a:xfrm>
                    <a:off x="1761" y="6824"/>
                    <a:ext cx="4446" cy="2907"/>
                  </a:xfrm>
                  <a:prstGeom prst="rect">
                    <a:avLst/>
                  </a:prstGeom>
                  <a:solidFill>
                    <a:schemeClr val="bg2"/>
                  </a:solidFill>
                  <a:ln w="9525">
                    <a:noFill/>
                    <a:miter lim="800000"/>
                    <a:headEnd/>
                    <a:tailEnd/>
                  </a:ln>
                </p:spPr>
                <p:txBody>
                  <a:bodyPr/>
                  <a:lstStyle/>
                  <a:p>
                    <a:endParaRPr lang="mk-MK"/>
                  </a:p>
                </p:txBody>
              </p:sp>
              <p:grpSp>
                <p:nvGrpSpPr>
                  <p:cNvPr id="35901" name="Group 6"/>
                  <p:cNvGrpSpPr>
                    <a:grpSpLocks/>
                  </p:cNvGrpSpPr>
                  <p:nvPr/>
                </p:nvGrpSpPr>
                <p:grpSpPr bwMode="auto">
                  <a:xfrm>
                    <a:off x="5637" y="7960"/>
                    <a:ext cx="282" cy="1320"/>
                    <a:chOff x="5637" y="7960"/>
                    <a:chExt cx="282" cy="1320"/>
                  </a:xfrm>
                </p:grpSpPr>
                <p:sp>
                  <p:nvSpPr>
                    <p:cNvPr id="35902" name="AutoShape 7"/>
                    <p:cNvSpPr>
                      <a:spLocks noChangeArrowheads="1"/>
                    </p:cNvSpPr>
                    <p:nvPr/>
                  </p:nvSpPr>
                  <p:spPr bwMode="auto">
                    <a:xfrm rot="-10783943">
                      <a:off x="5637" y="796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5903" name="AutoShape 8"/>
                    <p:cNvSpPr>
                      <a:spLocks noChangeArrowheads="1"/>
                    </p:cNvSpPr>
                    <p:nvPr/>
                  </p:nvSpPr>
                  <p:spPr bwMode="auto">
                    <a:xfrm rot="-10783943">
                      <a:off x="5637" y="834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5904" name="AutoShape 9"/>
                    <p:cNvSpPr>
                      <a:spLocks noChangeArrowheads="1"/>
                    </p:cNvSpPr>
                    <p:nvPr/>
                  </p:nvSpPr>
                  <p:spPr bwMode="auto">
                    <a:xfrm rot="-10783943">
                      <a:off x="5637" y="872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5905" name="AutoShape 10"/>
                    <p:cNvSpPr>
                      <a:spLocks noChangeArrowheads="1"/>
                    </p:cNvSpPr>
                    <p:nvPr/>
                  </p:nvSpPr>
                  <p:spPr bwMode="auto">
                    <a:xfrm rot="-10783943">
                      <a:off x="5637" y="910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grpSp>
            </p:grpSp>
            <p:sp>
              <p:nvSpPr>
                <p:cNvPr id="35893" name="Text Box 11"/>
                <p:cNvSpPr txBox="1">
                  <a:spLocks noChangeArrowheads="1"/>
                </p:cNvSpPr>
                <p:nvPr/>
              </p:nvSpPr>
              <p:spPr bwMode="auto">
                <a:xfrm>
                  <a:off x="1535" y="1860"/>
                  <a:ext cx="2818" cy="1940"/>
                </a:xfrm>
                <a:prstGeom prst="rect">
                  <a:avLst/>
                </a:prstGeom>
                <a:solidFill>
                  <a:srgbClr val="EAEAEA"/>
                </a:solidFill>
                <a:ln w="9525">
                  <a:noFill/>
                  <a:miter lim="800000"/>
                  <a:headEnd/>
                  <a:tailEnd/>
                </a:ln>
                <a:effectLst>
                  <a:prstShdw prst="shdw17" dist="17961" dir="13500000">
                    <a:srgbClr val="8C8C8C"/>
                  </a:prstShdw>
                </a:effectLst>
              </p:spPr>
              <p:txBody>
                <a:bodyPr lIns="54000" tIns="36000" rIns="54000" bIns="36000"/>
                <a:lstStyle/>
                <a:p>
                  <a:r>
                    <a:rPr lang="fr-FR" sz="700">
                      <a:latin typeface="Verdana" pitchFamily="34" charset="0"/>
                    </a:rPr>
                    <a:t>USE MONETARY POOL?</a:t>
                  </a:r>
                </a:p>
                <a:p>
                  <a:pPr>
                    <a:lnSpc>
                      <a:spcPct val="144000"/>
                    </a:lnSpc>
                  </a:pPr>
                  <a:endParaRPr lang="fr-FR" sz="700">
                    <a:latin typeface="Verdana" pitchFamily="34" charset="0"/>
                  </a:endParaRPr>
                </a:p>
                <a:p>
                  <a:r>
                    <a:rPr lang="fr-FR" sz="700">
                      <a:latin typeface="Verdana" pitchFamily="34" charset="0"/>
                    </a:rPr>
                    <a:t>1 NEXT STEP</a:t>
                  </a:r>
                </a:p>
                <a:p>
                  <a:r>
                    <a:rPr lang="fr-FR" sz="700">
                      <a:latin typeface="Verdana" pitchFamily="34" charset="0"/>
                    </a:rPr>
                    <a:t>2 MyMoney</a:t>
                  </a:r>
                </a:p>
                <a:p>
                  <a:r>
                    <a:rPr lang="fr-FR" sz="700">
                      <a:latin typeface="Verdana" pitchFamily="34" charset="0"/>
                    </a:rPr>
                    <a:t>3 PrettyCash</a:t>
                  </a:r>
                </a:p>
                <a:p>
                  <a:pPr algn="r"/>
                  <a:endParaRPr lang="fr-FR" sz="700">
                    <a:latin typeface="Verdana" pitchFamily="34" charset="0"/>
                  </a:endParaRPr>
                </a:p>
              </p:txBody>
            </p:sp>
            <p:grpSp>
              <p:nvGrpSpPr>
                <p:cNvPr id="35894" name="Group 12"/>
                <p:cNvGrpSpPr>
                  <a:grpSpLocks/>
                </p:cNvGrpSpPr>
                <p:nvPr/>
              </p:nvGrpSpPr>
              <p:grpSpPr bwMode="auto">
                <a:xfrm>
                  <a:off x="1753" y="3877"/>
                  <a:ext cx="2506" cy="320"/>
                  <a:chOff x="1986" y="5969"/>
                  <a:chExt cx="2850" cy="327"/>
                </a:xfrm>
              </p:grpSpPr>
              <p:sp>
                <p:nvSpPr>
                  <p:cNvPr id="35895" name="AutoShape 13"/>
                  <p:cNvSpPr>
                    <a:spLocks noChangeArrowheads="1"/>
                  </p:cNvSpPr>
                  <p:nvPr/>
                </p:nvSpPr>
                <p:spPr bwMode="auto">
                  <a:xfrm rot="-5400000">
                    <a:off x="3294" y="5949"/>
                    <a:ext cx="214" cy="479"/>
                  </a:xfrm>
                  <a:prstGeom prst="flowChartDelay">
                    <a:avLst/>
                  </a:prstGeom>
                  <a:solidFill>
                    <a:srgbClr val="808080"/>
                  </a:solidFill>
                  <a:ln w="9525">
                    <a:noFill/>
                    <a:miter lim="800000"/>
                    <a:headEnd/>
                    <a:tailEnd/>
                  </a:ln>
                  <a:effectLst>
                    <a:prstShdw prst="shdw17" dist="17961" dir="2700000">
                      <a:srgbClr val="4D4D4D"/>
                    </a:prstShdw>
                  </a:effectLst>
                </p:spPr>
                <p:txBody>
                  <a:bodyPr lIns="0" tIns="0" rIns="0" bIns="0"/>
                  <a:lstStyle/>
                  <a:p>
                    <a:pPr algn="ctr"/>
                    <a:r>
                      <a:rPr lang="fr-FR" sz="700">
                        <a:solidFill>
                          <a:srgbClr val="FFFFFF"/>
                        </a:solidFill>
                      </a:rPr>
                      <a:t>AL</a:t>
                    </a:r>
                    <a:endParaRPr lang="fr-FR" sz="700">
                      <a:latin typeface="Verdana" pitchFamily="34" charset="0"/>
                    </a:endParaRPr>
                  </a:p>
                </p:txBody>
              </p:sp>
              <p:sp>
                <p:nvSpPr>
                  <p:cNvPr id="35896" name="AutoShape 14"/>
                  <p:cNvSpPr>
                    <a:spLocks noChangeArrowheads="1"/>
                  </p:cNvSpPr>
                  <p:nvPr/>
                </p:nvSpPr>
                <p:spPr bwMode="auto">
                  <a:xfrm rot="-3897953">
                    <a:off x="1972" y="5990"/>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5897" name="AutoShape 15"/>
                  <p:cNvSpPr>
                    <a:spLocks noChangeArrowheads="1"/>
                  </p:cNvSpPr>
                  <p:nvPr/>
                </p:nvSpPr>
                <p:spPr bwMode="auto">
                  <a:xfrm rot="-3897953">
                    <a:off x="2428"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5898" name="AutoShape 16"/>
                  <p:cNvSpPr>
                    <a:spLocks noChangeArrowheads="1"/>
                  </p:cNvSpPr>
                  <p:nvPr/>
                </p:nvSpPr>
                <p:spPr bwMode="auto">
                  <a:xfrm rot="-7063863">
                    <a:off x="4102"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5899" name="AutoShape 17"/>
                  <p:cNvSpPr>
                    <a:spLocks noChangeArrowheads="1"/>
                  </p:cNvSpPr>
                  <p:nvPr/>
                </p:nvSpPr>
                <p:spPr bwMode="auto">
                  <a:xfrm rot="-7191232">
                    <a:off x="4558" y="5989"/>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grpSp>
          </p:grpSp>
          <p:grpSp>
            <p:nvGrpSpPr>
              <p:cNvPr id="35852" name="Group 18"/>
              <p:cNvGrpSpPr>
                <a:grpSpLocks/>
              </p:cNvGrpSpPr>
              <p:nvPr/>
            </p:nvGrpSpPr>
            <p:grpSpPr bwMode="auto">
              <a:xfrm>
                <a:off x="1835150" y="152400"/>
                <a:ext cx="1836738" cy="1290638"/>
                <a:chOff x="1255" y="12357"/>
                <a:chExt cx="4446" cy="2907"/>
              </a:xfrm>
            </p:grpSpPr>
            <p:grpSp>
              <p:nvGrpSpPr>
                <p:cNvPr id="35877" name="Group 19"/>
                <p:cNvGrpSpPr>
                  <a:grpSpLocks/>
                </p:cNvGrpSpPr>
                <p:nvPr/>
              </p:nvGrpSpPr>
              <p:grpSpPr bwMode="auto">
                <a:xfrm>
                  <a:off x="1255" y="12357"/>
                  <a:ext cx="4446" cy="2907"/>
                  <a:chOff x="1758" y="9000"/>
                  <a:chExt cx="4446" cy="2907"/>
                </a:xfrm>
              </p:grpSpPr>
              <p:grpSp>
                <p:nvGrpSpPr>
                  <p:cNvPr id="35884" name="Group 20"/>
                  <p:cNvGrpSpPr>
                    <a:grpSpLocks/>
                  </p:cNvGrpSpPr>
                  <p:nvPr/>
                </p:nvGrpSpPr>
                <p:grpSpPr bwMode="auto">
                  <a:xfrm>
                    <a:off x="1758" y="9000"/>
                    <a:ext cx="4446" cy="2907"/>
                    <a:chOff x="1761" y="6824"/>
                    <a:chExt cx="4446" cy="2907"/>
                  </a:xfrm>
                </p:grpSpPr>
                <p:sp>
                  <p:nvSpPr>
                    <p:cNvPr id="35886" name="Rectangle 21"/>
                    <p:cNvSpPr>
                      <a:spLocks noChangeArrowheads="1"/>
                    </p:cNvSpPr>
                    <p:nvPr/>
                  </p:nvSpPr>
                  <p:spPr bwMode="auto">
                    <a:xfrm>
                      <a:off x="1761" y="6824"/>
                      <a:ext cx="4446" cy="2907"/>
                    </a:xfrm>
                    <a:prstGeom prst="rect">
                      <a:avLst/>
                    </a:prstGeom>
                    <a:solidFill>
                      <a:schemeClr val="bg2"/>
                    </a:solidFill>
                    <a:ln w="9525">
                      <a:noFill/>
                      <a:miter lim="800000"/>
                      <a:headEnd/>
                      <a:tailEnd/>
                    </a:ln>
                  </p:spPr>
                  <p:txBody>
                    <a:bodyPr/>
                    <a:lstStyle/>
                    <a:p>
                      <a:pPr algn="ctr"/>
                      <a:endParaRPr lang="mk-MK" sz="700">
                        <a:latin typeface="Verdana" pitchFamily="34" charset="0"/>
                      </a:endParaRPr>
                    </a:p>
                  </p:txBody>
                </p:sp>
                <p:grpSp>
                  <p:nvGrpSpPr>
                    <p:cNvPr id="35887" name="Group 22"/>
                    <p:cNvGrpSpPr>
                      <a:grpSpLocks/>
                    </p:cNvGrpSpPr>
                    <p:nvPr/>
                  </p:nvGrpSpPr>
                  <p:grpSpPr bwMode="auto">
                    <a:xfrm>
                      <a:off x="5637" y="7960"/>
                      <a:ext cx="282" cy="1320"/>
                      <a:chOff x="5637" y="7960"/>
                      <a:chExt cx="282" cy="1320"/>
                    </a:xfrm>
                  </p:grpSpPr>
                  <p:sp>
                    <p:nvSpPr>
                      <p:cNvPr id="35888" name="AutoShape 23"/>
                      <p:cNvSpPr>
                        <a:spLocks noChangeArrowheads="1"/>
                      </p:cNvSpPr>
                      <p:nvPr/>
                    </p:nvSpPr>
                    <p:spPr bwMode="auto">
                      <a:xfrm rot="-10783943">
                        <a:off x="5637" y="796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5889" name="AutoShape 24"/>
                      <p:cNvSpPr>
                        <a:spLocks noChangeArrowheads="1"/>
                      </p:cNvSpPr>
                      <p:nvPr/>
                    </p:nvSpPr>
                    <p:spPr bwMode="auto">
                      <a:xfrm rot="-10783943">
                        <a:off x="5637" y="834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5890" name="AutoShape 25"/>
                      <p:cNvSpPr>
                        <a:spLocks noChangeArrowheads="1"/>
                      </p:cNvSpPr>
                      <p:nvPr/>
                    </p:nvSpPr>
                    <p:spPr bwMode="auto">
                      <a:xfrm rot="-10783943">
                        <a:off x="5637" y="872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5891" name="AutoShape 26"/>
                      <p:cNvSpPr>
                        <a:spLocks noChangeArrowheads="1"/>
                      </p:cNvSpPr>
                      <p:nvPr/>
                    </p:nvSpPr>
                    <p:spPr bwMode="auto">
                      <a:xfrm rot="-10783943">
                        <a:off x="5637" y="910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grpSp>
              </p:grpSp>
              <p:sp>
                <p:nvSpPr>
                  <p:cNvPr id="35885" name="Text Box 27"/>
                  <p:cNvSpPr txBox="1">
                    <a:spLocks noChangeArrowheads="1"/>
                  </p:cNvSpPr>
                  <p:nvPr/>
                </p:nvSpPr>
                <p:spPr bwMode="auto">
                  <a:xfrm>
                    <a:off x="2474" y="9509"/>
                    <a:ext cx="2979" cy="1980"/>
                  </a:xfrm>
                  <a:prstGeom prst="rect">
                    <a:avLst/>
                  </a:prstGeom>
                  <a:solidFill>
                    <a:srgbClr val="EAEAEA"/>
                  </a:solidFill>
                  <a:ln w="9525">
                    <a:noFill/>
                    <a:miter lim="800000"/>
                    <a:headEnd/>
                    <a:tailEnd/>
                  </a:ln>
                  <a:effectLst>
                    <a:prstShdw prst="shdw17" dist="17961" dir="13500000">
                      <a:srgbClr val="8C8C8C"/>
                    </a:prstShdw>
                  </a:effectLst>
                </p:spPr>
                <p:txBody>
                  <a:bodyPr lIns="54000" tIns="36000" rIns="54000" bIns="36000"/>
                  <a:lstStyle/>
                  <a:p>
                    <a:r>
                      <a:rPr lang="fr-FR" sz="700">
                        <a:latin typeface="Verdana" pitchFamily="34" charset="0"/>
                      </a:rPr>
                      <a:t>PURCHASE AMOUNT ?</a:t>
                    </a:r>
                  </a:p>
                  <a:p>
                    <a:pPr algn="r"/>
                    <a:endParaRPr lang="fr-FR" sz="700">
                      <a:latin typeface="Verdana" pitchFamily="34" charset="0"/>
                    </a:endParaRPr>
                  </a:p>
                  <a:p>
                    <a:pPr algn="r"/>
                    <a:r>
                      <a:rPr lang="fr-FR" sz="700">
                        <a:latin typeface="Verdana" pitchFamily="34" charset="0"/>
                      </a:rPr>
                      <a:t>200,00 EUR </a:t>
                    </a:r>
                  </a:p>
                  <a:p>
                    <a:endParaRPr lang="fr-FR" sz="700">
                      <a:latin typeface="Verdana" pitchFamily="34" charset="0"/>
                    </a:endParaRPr>
                  </a:p>
                </p:txBody>
              </p:sp>
            </p:grpSp>
            <p:grpSp>
              <p:nvGrpSpPr>
                <p:cNvPr id="35878" name="Group 28"/>
                <p:cNvGrpSpPr>
                  <a:grpSpLocks/>
                </p:cNvGrpSpPr>
                <p:nvPr/>
              </p:nvGrpSpPr>
              <p:grpSpPr bwMode="auto">
                <a:xfrm>
                  <a:off x="1924" y="14872"/>
                  <a:ext cx="2850" cy="327"/>
                  <a:chOff x="1986" y="5969"/>
                  <a:chExt cx="2850" cy="327"/>
                </a:xfrm>
              </p:grpSpPr>
              <p:sp>
                <p:nvSpPr>
                  <p:cNvPr id="35879" name="AutoShape 29"/>
                  <p:cNvSpPr>
                    <a:spLocks noChangeArrowheads="1"/>
                  </p:cNvSpPr>
                  <p:nvPr/>
                </p:nvSpPr>
                <p:spPr bwMode="auto">
                  <a:xfrm rot="-5400000">
                    <a:off x="3294" y="5949"/>
                    <a:ext cx="214" cy="479"/>
                  </a:xfrm>
                  <a:prstGeom prst="flowChartDelay">
                    <a:avLst/>
                  </a:prstGeom>
                  <a:solidFill>
                    <a:srgbClr val="808080"/>
                  </a:solidFill>
                  <a:ln w="9525">
                    <a:noFill/>
                    <a:miter lim="800000"/>
                    <a:headEnd/>
                    <a:tailEnd/>
                  </a:ln>
                  <a:effectLst>
                    <a:prstShdw prst="shdw17" dist="17961" dir="2700000">
                      <a:srgbClr val="4D4D4D"/>
                    </a:prstShdw>
                  </a:effectLst>
                </p:spPr>
                <p:txBody>
                  <a:bodyPr lIns="0" tIns="0" rIns="0" bIns="0"/>
                  <a:lstStyle/>
                  <a:p>
                    <a:r>
                      <a:rPr lang="en-GB" sz="700">
                        <a:latin typeface="Palatino Linotype" pitchFamily="18" charset="0"/>
                      </a:rPr>
                      <a:t>            </a:t>
                    </a:r>
                    <a:endParaRPr lang="fr-FR" sz="700">
                      <a:latin typeface="Verdana" pitchFamily="34" charset="0"/>
                    </a:endParaRPr>
                  </a:p>
                </p:txBody>
              </p:sp>
              <p:sp>
                <p:nvSpPr>
                  <p:cNvPr id="35880" name="AutoShape 30"/>
                  <p:cNvSpPr>
                    <a:spLocks noChangeArrowheads="1"/>
                  </p:cNvSpPr>
                  <p:nvPr/>
                </p:nvSpPr>
                <p:spPr bwMode="auto">
                  <a:xfrm rot="-3897953">
                    <a:off x="1972" y="5990"/>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5881" name="AutoShape 31"/>
                  <p:cNvSpPr>
                    <a:spLocks noChangeArrowheads="1"/>
                  </p:cNvSpPr>
                  <p:nvPr/>
                </p:nvSpPr>
                <p:spPr bwMode="auto">
                  <a:xfrm rot="-3897953">
                    <a:off x="2428"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5882" name="AutoShape 32"/>
                  <p:cNvSpPr>
                    <a:spLocks noChangeArrowheads="1"/>
                  </p:cNvSpPr>
                  <p:nvPr/>
                </p:nvSpPr>
                <p:spPr bwMode="auto">
                  <a:xfrm rot="-7063863">
                    <a:off x="4102"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5883" name="AutoShape 33"/>
                  <p:cNvSpPr>
                    <a:spLocks noChangeArrowheads="1"/>
                  </p:cNvSpPr>
                  <p:nvPr/>
                </p:nvSpPr>
                <p:spPr bwMode="auto">
                  <a:xfrm rot="-7191232">
                    <a:off x="4558" y="5989"/>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grpSp>
          </p:grpSp>
          <p:grpSp>
            <p:nvGrpSpPr>
              <p:cNvPr id="35853" name="Group 34"/>
              <p:cNvGrpSpPr>
                <a:grpSpLocks/>
              </p:cNvGrpSpPr>
              <p:nvPr/>
            </p:nvGrpSpPr>
            <p:grpSpPr bwMode="auto">
              <a:xfrm>
                <a:off x="1849438" y="2997200"/>
                <a:ext cx="1809750" cy="1260475"/>
                <a:chOff x="1146" y="1361"/>
                <a:chExt cx="3866" cy="2849"/>
              </a:xfrm>
            </p:grpSpPr>
            <p:grpSp>
              <p:nvGrpSpPr>
                <p:cNvPr id="35863" name="Group 35"/>
                <p:cNvGrpSpPr>
                  <a:grpSpLocks/>
                </p:cNvGrpSpPr>
                <p:nvPr/>
              </p:nvGrpSpPr>
              <p:grpSpPr bwMode="auto">
                <a:xfrm>
                  <a:off x="1146" y="1361"/>
                  <a:ext cx="3866" cy="2849"/>
                  <a:chOff x="1761" y="6824"/>
                  <a:chExt cx="4446" cy="2907"/>
                </a:xfrm>
              </p:grpSpPr>
              <p:sp>
                <p:nvSpPr>
                  <p:cNvPr id="35871" name="Rectangle 36"/>
                  <p:cNvSpPr>
                    <a:spLocks noChangeArrowheads="1"/>
                  </p:cNvSpPr>
                  <p:nvPr/>
                </p:nvSpPr>
                <p:spPr bwMode="auto">
                  <a:xfrm>
                    <a:off x="1761" y="6824"/>
                    <a:ext cx="4446" cy="2907"/>
                  </a:xfrm>
                  <a:prstGeom prst="rect">
                    <a:avLst/>
                  </a:prstGeom>
                  <a:solidFill>
                    <a:schemeClr val="bg2"/>
                  </a:solidFill>
                  <a:ln w="9525">
                    <a:noFill/>
                    <a:miter lim="800000"/>
                    <a:headEnd/>
                    <a:tailEnd/>
                  </a:ln>
                </p:spPr>
                <p:txBody>
                  <a:bodyPr/>
                  <a:lstStyle/>
                  <a:p>
                    <a:endParaRPr lang="mk-MK"/>
                  </a:p>
                </p:txBody>
              </p:sp>
              <p:grpSp>
                <p:nvGrpSpPr>
                  <p:cNvPr id="35872" name="Group 37"/>
                  <p:cNvGrpSpPr>
                    <a:grpSpLocks/>
                  </p:cNvGrpSpPr>
                  <p:nvPr/>
                </p:nvGrpSpPr>
                <p:grpSpPr bwMode="auto">
                  <a:xfrm>
                    <a:off x="5637" y="7960"/>
                    <a:ext cx="282" cy="1320"/>
                    <a:chOff x="5637" y="7960"/>
                    <a:chExt cx="282" cy="1320"/>
                  </a:xfrm>
                </p:grpSpPr>
                <p:sp>
                  <p:nvSpPr>
                    <p:cNvPr id="35873" name="AutoShape 38"/>
                    <p:cNvSpPr>
                      <a:spLocks noChangeArrowheads="1"/>
                    </p:cNvSpPr>
                    <p:nvPr/>
                  </p:nvSpPr>
                  <p:spPr bwMode="auto">
                    <a:xfrm rot="-10783943">
                      <a:off x="5637" y="796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5874" name="AutoShape 39"/>
                    <p:cNvSpPr>
                      <a:spLocks noChangeArrowheads="1"/>
                    </p:cNvSpPr>
                    <p:nvPr/>
                  </p:nvSpPr>
                  <p:spPr bwMode="auto">
                    <a:xfrm rot="-10783943">
                      <a:off x="5637" y="834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5875" name="AutoShape 40"/>
                    <p:cNvSpPr>
                      <a:spLocks noChangeArrowheads="1"/>
                    </p:cNvSpPr>
                    <p:nvPr/>
                  </p:nvSpPr>
                  <p:spPr bwMode="auto">
                    <a:xfrm rot="-10783943">
                      <a:off x="5637" y="872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5876" name="AutoShape 41"/>
                    <p:cNvSpPr>
                      <a:spLocks noChangeArrowheads="1"/>
                    </p:cNvSpPr>
                    <p:nvPr/>
                  </p:nvSpPr>
                  <p:spPr bwMode="auto">
                    <a:xfrm rot="-10783943">
                      <a:off x="5637" y="910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grpSp>
            </p:grpSp>
            <p:sp>
              <p:nvSpPr>
                <p:cNvPr id="35864" name="Text Box 42"/>
                <p:cNvSpPr txBox="1">
                  <a:spLocks noChangeArrowheads="1"/>
                </p:cNvSpPr>
                <p:nvPr/>
              </p:nvSpPr>
              <p:spPr bwMode="auto">
                <a:xfrm>
                  <a:off x="1535" y="1860"/>
                  <a:ext cx="2818" cy="1940"/>
                </a:xfrm>
                <a:prstGeom prst="rect">
                  <a:avLst/>
                </a:prstGeom>
                <a:solidFill>
                  <a:srgbClr val="EAEAEA"/>
                </a:solidFill>
                <a:ln w="9525">
                  <a:noFill/>
                  <a:miter lim="800000"/>
                  <a:headEnd/>
                  <a:tailEnd/>
                </a:ln>
                <a:effectLst>
                  <a:prstShdw prst="shdw17" dist="17961" dir="13500000">
                    <a:srgbClr val="8C8C8C"/>
                  </a:prstShdw>
                </a:effectLst>
              </p:spPr>
              <p:txBody>
                <a:bodyPr lIns="54000" tIns="36000" rIns="54000" bIns="36000"/>
                <a:lstStyle/>
                <a:p>
                  <a:pPr marL="723900" indent="-723900"/>
                  <a:r>
                    <a:rPr lang="es-ES_tradnl" sz="700">
                      <a:latin typeface="Verdana" pitchFamily="34" charset="0"/>
                    </a:rPr>
                    <a:t>YOUR SELECTION: MyMoney</a:t>
                  </a:r>
                </a:p>
                <a:p>
                  <a:pPr marL="723900" indent="-723900"/>
                  <a:r>
                    <a:rPr lang="es-ES_tradnl" sz="700">
                      <a:latin typeface="Verdana" pitchFamily="34" charset="0"/>
                    </a:rPr>
                    <a:t>balance:         218.00 EUR</a:t>
                  </a:r>
                </a:p>
                <a:p>
                  <a:pPr marL="723900" indent="-723900"/>
                  <a:endParaRPr lang="es-ES_tradnl" sz="700">
                    <a:latin typeface="Verdana" pitchFamily="34" charset="0"/>
                  </a:endParaRPr>
                </a:p>
                <a:p>
                  <a:pPr marL="723900" indent="-723900"/>
                  <a:r>
                    <a:rPr lang="es-ES_tradnl" sz="700">
                      <a:latin typeface="Verdana" pitchFamily="34" charset="0"/>
                    </a:rPr>
                    <a:t>REDEMPTION?                                                0.00 EUR</a:t>
                  </a:r>
                </a:p>
                <a:p>
                  <a:pPr marL="723900" indent="-723900">
                    <a:lnSpc>
                      <a:spcPct val="144000"/>
                    </a:lnSpc>
                  </a:pPr>
                  <a:r>
                    <a:rPr lang="es-ES_tradnl" sz="700">
                      <a:latin typeface="Verdana" pitchFamily="34" charset="0"/>
                    </a:rPr>
                    <a:t>TO PAY:         200.00 EUR</a:t>
                  </a:r>
                </a:p>
                <a:p>
                  <a:pPr marL="723900" indent="-723900" algn="r"/>
                  <a:endParaRPr lang="fr-FR" sz="700">
                    <a:latin typeface="Verdana" pitchFamily="34" charset="0"/>
                  </a:endParaRPr>
                </a:p>
              </p:txBody>
            </p:sp>
            <p:grpSp>
              <p:nvGrpSpPr>
                <p:cNvPr id="35865" name="Group 43"/>
                <p:cNvGrpSpPr>
                  <a:grpSpLocks/>
                </p:cNvGrpSpPr>
                <p:nvPr/>
              </p:nvGrpSpPr>
              <p:grpSpPr bwMode="auto">
                <a:xfrm>
                  <a:off x="1753" y="3877"/>
                  <a:ext cx="2506" cy="320"/>
                  <a:chOff x="1986" y="5969"/>
                  <a:chExt cx="2850" cy="327"/>
                </a:xfrm>
              </p:grpSpPr>
              <p:sp>
                <p:nvSpPr>
                  <p:cNvPr id="35866" name="AutoShape 44"/>
                  <p:cNvSpPr>
                    <a:spLocks noChangeArrowheads="1"/>
                  </p:cNvSpPr>
                  <p:nvPr/>
                </p:nvSpPr>
                <p:spPr bwMode="auto">
                  <a:xfrm rot="-5400000">
                    <a:off x="3294" y="5949"/>
                    <a:ext cx="214" cy="479"/>
                  </a:xfrm>
                  <a:prstGeom prst="flowChartDelay">
                    <a:avLst/>
                  </a:prstGeom>
                  <a:solidFill>
                    <a:srgbClr val="808080"/>
                  </a:solidFill>
                  <a:ln w="9525">
                    <a:noFill/>
                    <a:miter lim="800000"/>
                    <a:headEnd/>
                    <a:tailEnd/>
                  </a:ln>
                  <a:effectLst>
                    <a:prstShdw prst="shdw17" dist="17961" dir="2700000">
                      <a:srgbClr val="4D4D4D"/>
                    </a:prstShdw>
                  </a:effectLst>
                </p:spPr>
                <p:txBody>
                  <a:bodyPr lIns="0" tIns="0" rIns="0" bIns="0"/>
                  <a:lstStyle/>
                  <a:p>
                    <a:pPr algn="ctr"/>
                    <a:r>
                      <a:rPr lang="fr-FR" sz="700">
                        <a:solidFill>
                          <a:srgbClr val="FFFFFF"/>
                        </a:solidFill>
                      </a:rPr>
                      <a:t>A</a:t>
                    </a:r>
                    <a:endParaRPr lang="fr-FR" sz="700">
                      <a:latin typeface="Verdana" pitchFamily="34" charset="0"/>
                    </a:endParaRPr>
                  </a:p>
                </p:txBody>
              </p:sp>
              <p:sp>
                <p:nvSpPr>
                  <p:cNvPr id="35867" name="AutoShape 45"/>
                  <p:cNvSpPr>
                    <a:spLocks noChangeArrowheads="1"/>
                  </p:cNvSpPr>
                  <p:nvPr/>
                </p:nvSpPr>
                <p:spPr bwMode="auto">
                  <a:xfrm rot="-3897953">
                    <a:off x="1972" y="5990"/>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5868" name="AutoShape 46"/>
                  <p:cNvSpPr>
                    <a:spLocks noChangeArrowheads="1"/>
                  </p:cNvSpPr>
                  <p:nvPr/>
                </p:nvSpPr>
                <p:spPr bwMode="auto">
                  <a:xfrm rot="-3897953">
                    <a:off x="2428"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5869" name="AutoShape 47"/>
                  <p:cNvSpPr>
                    <a:spLocks noChangeArrowheads="1"/>
                  </p:cNvSpPr>
                  <p:nvPr/>
                </p:nvSpPr>
                <p:spPr bwMode="auto">
                  <a:xfrm rot="-7063863">
                    <a:off x="4102"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5870" name="AutoShape 48"/>
                  <p:cNvSpPr>
                    <a:spLocks noChangeArrowheads="1"/>
                  </p:cNvSpPr>
                  <p:nvPr/>
                </p:nvSpPr>
                <p:spPr bwMode="auto">
                  <a:xfrm rot="-7191232">
                    <a:off x="4558" y="5989"/>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grpSp>
          </p:grpSp>
          <p:sp>
            <p:nvSpPr>
              <p:cNvPr id="35854" name="Arc 65"/>
              <p:cNvSpPr>
                <a:spLocks/>
              </p:cNvSpPr>
              <p:nvPr/>
            </p:nvSpPr>
            <p:spPr bwMode="auto">
              <a:xfrm flipH="1">
                <a:off x="1439863" y="1160463"/>
                <a:ext cx="280987" cy="612775"/>
              </a:xfrm>
              <a:custGeom>
                <a:avLst/>
                <a:gdLst>
                  <a:gd name="T0" fmla="*/ 17318 w 28426"/>
                  <a:gd name="T1" fmla="*/ 8568 h 43200"/>
                  <a:gd name="T2" fmla="*/ 0 w 28426"/>
                  <a:gd name="T3" fmla="*/ 597073 h 43200"/>
                  <a:gd name="T4" fmla="*/ 67474 w 28426"/>
                  <a:gd name="T5" fmla="*/ 306388 h 43200"/>
                  <a:gd name="T6" fmla="*/ 0 60000 65536"/>
                  <a:gd name="T7" fmla="*/ 0 60000 65536"/>
                  <a:gd name="T8" fmla="*/ 0 60000 65536"/>
                  <a:gd name="T9" fmla="*/ 0 w 28426"/>
                  <a:gd name="T10" fmla="*/ 0 h 43200"/>
                  <a:gd name="T11" fmla="*/ 28426 w 28426"/>
                  <a:gd name="T12" fmla="*/ 43200 h 43200"/>
                </a:gdLst>
                <a:ahLst/>
                <a:cxnLst>
                  <a:cxn ang="T6">
                    <a:pos x="T0" y="T1"/>
                  </a:cxn>
                  <a:cxn ang="T7">
                    <a:pos x="T2" y="T3"/>
                  </a:cxn>
                  <a:cxn ang="T8">
                    <a:pos x="T4" y="T5"/>
                  </a:cxn>
                </a:cxnLst>
                <a:rect l="T9" t="T10" r="T11" b="T12"/>
                <a:pathLst>
                  <a:path w="28426" h="43200" fill="none" extrusionOk="0">
                    <a:moveTo>
                      <a:pt x="1752" y="604"/>
                    </a:moveTo>
                    <a:cubicBezTo>
                      <a:pt x="3413" y="202"/>
                      <a:pt x="5116" y="-1"/>
                      <a:pt x="6826" y="0"/>
                    </a:cubicBezTo>
                    <a:cubicBezTo>
                      <a:pt x="18755" y="0"/>
                      <a:pt x="28426" y="9670"/>
                      <a:pt x="28426" y="21600"/>
                    </a:cubicBezTo>
                    <a:cubicBezTo>
                      <a:pt x="28426" y="33529"/>
                      <a:pt x="18755" y="43200"/>
                      <a:pt x="6826" y="43200"/>
                    </a:cubicBezTo>
                    <a:cubicBezTo>
                      <a:pt x="4505" y="43200"/>
                      <a:pt x="2201" y="42826"/>
                      <a:pt x="-1" y="42093"/>
                    </a:cubicBezTo>
                  </a:path>
                  <a:path w="28426" h="43200" stroke="0" extrusionOk="0">
                    <a:moveTo>
                      <a:pt x="1752" y="604"/>
                    </a:moveTo>
                    <a:cubicBezTo>
                      <a:pt x="3413" y="202"/>
                      <a:pt x="5116" y="-1"/>
                      <a:pt x="6826" y="0"/>
                    </a:cubicBezTo>
                    <a:cubicBezTo>
                      <a:pt x="18755" y="0"/>
                      <a:pt x="28426" y="9670"/>
                      <a:pt x="28426" y="21600"/>
                    </a:cubicBezTo>
                    <a:cubicBezTo>
                      <a:pt x="28426" y="33529"/>
                      <a:pt x="18755" y="43200"/>
                      <a:pt x="6826" y="43200"/>
                    </a:cubicBezTo>
                    <a:cubicBezTo>
                      <a:pt x="4505" y="43200"/>
                      <a:pt x="2201" y="42826"/>
                      <a:pt x="-1" y="42093"/>
                    </a:cubicBezTo>
                    <a:lnTo>
                      <a:pt x="6826" y="21600"/>
                    </a:lnTo>
                    <a:close/>
                  </a:path>
                </a:pathLst>
              </a:custGeom>
              <a:noFill/>
              <a:ln w="3175">
                <a:solidFill>
                  <a:srgbClr val="993366"/>
                </a:solidFill>
                <a:round/>
                <a:headEnd/>
                <a:tailEnd type="triangle" w="med" len="med"/>
              </a:ln>
            </p:spPr>
            <p:txBody>
              <a:bodyPr wrap="none" anchor="ctr"/>
              <a:lstStyle/>
              <a:p>
                <a:endParaRPr lang="mk-MK"/>
              </a:p>
            </p:txBody>
          </p:sp>
          <p:sp>
            <p:nvSpPr>
              <p:cNvPr id="35855" name="Arc 66"/>
              <p:cNvSpPr>
                <a:spLocks/>
              </p:cNvSpPr>
              <p:nvPr/>
            </p:nvSpPr>
            <p:spPr bwMode="auto">
              <a:xfrm flipH="1">
                <a:off x="1403350" y="2781300"/>
                <a:ext cx="280988" cy="612775"/>
              </a:xfrm>
              <a:custGeom>
                <a:avLst/>
                <a:gdLst>
                  <a:gd name="T0" fmla="*/ 17318 w 28426"/>
                  <a:gd name="T1" fmla="*/ 8568 h 43200"/>
                  <a:gd name="T2" fmla="*/ 0 w 28426"/>
                  <a:gd name="T3" fmla="*/ 597073 h 43200"/>
                  <a:gd name="T4" fmla="*/ 67474 w 28426"/>
                  <a:gd name="T5" fmla="*/ 306388 h 43200"/>
                  <a:gd name="T6" fmla="*/ 0 60000 65536"/>
                  <a:gd name="T7" fmla="*/ 0 60000 65536"/>
                  <a:gd name="T8" fmla="*/ 0 60000 65536"/>
                  <a:gd name="T9" fmla="*/ 0 w 28426"/>
                  <a:gd name="T10" fmla="*/ 0 h 43200"/>
                  <a:gd name="T11" fmla="*/ 28426 w 28426"/>
                  <a:gd name="T12" fmla="*/ 43200 h 43200"/>
                </a:gdLst>
                <a:ahLst/>
                <a:cxnLst>
                  <a:cxn ang="T6">
                    <a:pos x="T0" y="T1"/>
                  </a:cxn>
                  <a:cxn ang="T7">
                    <a:pos x="T2" y="T3"/>
                  </a:cxn>
                  <a:cxn ang="T8">
                    <a:pos x="T4" y="T5"/>
                  </a:cxn>
                </a:cxnLst>
                <a:rect l="T9" t="T10" r="T11" b="T12"/>
                <a:pathLst>
                  <a:path w="28426" h="43200" fill="none" extrusionOk="0">
                    <a:moveTo>
                      <a:pt x="1752" y="604"/>
                    </a:moveTo>
                    <a:cubicBezTo>
                      <a:pt x="3413" y="202"/>
                      <a:pt x="5116" y="-1"/>
                      <a:pt x="6826" y="0"/>
                    </a:cubicBezTo>
                    <a:cubicBezTo>
                      <a:pt x="18755" y="0"/>
                      <a:pt x="28426" y="9670"/>
                      <a:pt x="28426" y="21600"/>
                    </a:cubicBezTo>
                    <a:cubicBezTo>
                      <a:pt x="28426" y="33529"/>
                      <a:pt x="18755" y="43200"/>
                      <a:pt x="6826" y="43200"/>
                    </a:cubicBezTo>
                    <a:cubicBezTo>
                      <a:pt x="4505" y="43200"/>
                      <a:pt x="2201" y="42826"/>
                      <a:pt x="-1" y="42093"/>
                    </a:cubicBezTo>
                  </a:path>
                  <a:path w="28426" h="43200" stroke="0" extrusionOk="0">
                    <a:moveTo>
                      <a:pt x="1752" y="604"/>
                    </a:moveTo>
                    <a:cubicBezTo>
                      <a:pt x="3413" y="202"/>
                      <a:pt x="5116" y="-1"/>
                      <a:pt x="6826" y="0"/>
                    </a:cubicBezTo>
                    <a:cubicBezTo>
                      <a:pt x="18755" y="0"/>
                      <a:pt x="28426" y="9670"/>
                      <a:pt x="28426" y="21600"/>
                    </a:cubicBezTo>
                    <a:cubicBezTo>
                      <a:pt x="28426" y="33529"/>
                      <a:pt x="18755" y="43200"/>
                      <a:pt x="6826" y="43200"/>
                    </a:cubicBezTo>
                    <a:cubicBezTo>
                      <a:pt x="4505" y="43200"/>
                      <a:pt x="2201" y="42826"/>
                      <a:pt x="-1" y="42093"/>
                    </a:cubicBezTo>
                    <a:lnTo>
                      <a:pt x="6826" y="21600"/>
                    </a:lnTo>
                    <a:close/>
                  </a:path>
                </a:pathLst>
              </a:custGeom>
              <a:noFill/>
              <a:ln w="3175">
                <a:solidFill>
                  <a:srgbClr val="993366"/>
                </a:solidFill>
                <a:round/>
                <a:headEnd/>
                <a:tailEnd type="triangle" w="med" len="med"/>
              </a:ln>
            </p:spPr>
            <p:txBody>
              <a:bodyPr wrap="none" anchor="ctr"/>
              <a:lstStyle/>
              <a:p>
                <a:endParaRPr lang="mk-MK"/>
              </a:p>
            </p:txBody>
          </p:sp>
          <p:sp>
            <p:nvSpPr>
              <p:cNvPr id="35856" name="Text Box 68"/>
              <p:cNvSpPr txBox="1">
                <a:spLocks noChangeArrowheads="1"/>
              </p:cNvSpPr>
              <p:nvPr/>
            </p:nvSpPr>
            <p:spPr bwMode="auto">
              <a:xfrm>
                <a:off x="215900" y="368300"/>
                <a:ext cx="1331913" cy="274638"/>
              </a:xfrm>
              <a:prstGeom prst="rect">
                <a:avLst/>
              </a:prstGeom>
              <a:solidFill>
                <a:srgbClr val="DDDDDD"/>
              </a:solidFill>
              <a:ln w="3175" algn="ctr">
                <a:noFill/>
                <a:miter lim="800000"/>
                <a:headEnd/>
                <a:tailEnd/>
              </a:ln>
            </p:spPr>
            <p:txBody>
              <a:bodyPr lIns="54000" rIns="18000">
                <a:spAutoFit/>
              </a:bodyPr>
              <a:lstStyle/>
              <a:p>
                <a:pPr>
                  <a:spcBef>
                    <a:spcPct val="50000"/>
                  </a:spcBef>
                </a:pPr>
                <a:r>
                  <a:rPr lang="en-US" sz="1200">
                    <a:latin typeface="Verdana" pitchFamily="34" charset="0"/>
                  </a:rPr>
                  <a:t>Enter 200.00</a:t>
                </a:r>
              </a:p>
            </p:txBody>
          </p:sp>
          <p:sp>
            <p:nvSpPr>
              <p:cNvPr id="35857" name="Text Box 69"/>
              <p:cNvSpPr txBox="1">
                <a:spLocks noChangeArrowheads="1"/>
              </p:cNvSpPr>
              <p:nvPr/>
            </p:nvSpPr>
            <p:spPr bwMode="auto">
              <a:xfrm>
                <a:off x="250825" y="1989138"/>
                <a:ext cx="1331913" cy="274637"/>
              </a:xfrm>
              <a:prstGeom prst="rect">
                <a:avLst/>
              </a:prstGeom>
              <a:solidFill>
                <a:srgbClr val="DDDDDD"/>
              </a:solidFill>
              <a:ln w="3175" algn="ctr">
                <a:noFill/>
                <a:miter lim="800000"/>
                <a:headEnd/>
                <a:tailEnd/>
              </a:ln>
            </p:spPr>
            <p:txBody>
              <a:bodyPr lIns="54000" rIns="18000">
                <a:spAutoFit/>
              </a:bodyPr>
              <a:lstStyle/>
              <a:p>
                <a:pPr>
                  <a:spcBef>
                    <a:spcPct val="50000"/>
                  </a:spcBef>
                </a:pPr>
                <a:r>
                  <a:rPr lang="en-US" sz="1200">
                    <a:latin typeface="Verdana" pitchFamily="34" charset="0"/>
                  </a:rPr>
                  <a:t>Select 2</a:t>
                </a:r>
              </a:p>
            </p:txBody>
          </p:sp>
          <p:sp>
            <p:nvSpPr>
              <p:cNvPr id="35858" name="Text Box 70"/>
              <p:cNvSpPr txBox="1">
                <a:spLocks noChangeArrowheads="1"/>
              </p:cNvSpPr>
              <p:nvPr/>
            </p:nvSpPr>
            <p:spPr bwMode="auto">
              <a:xfrm>
                <a:off x="250825" y="3752850"/>
                <a:ext cx="1331913" cy="274638"/>
              </a:xfrm>
              <a:prstGeom prst="rect">
                <a:avLst/>
              </a:prstGeom>
              <a:solidFill>
                <a:srgbClr val="DDDDDD"/>
              </a:solidFill>
              <a:ln w="3175" algn="ctr">
                <a:noFill/>
                <a:miter lim="800000"/>
                <a:headEnd/>
                <a:tailEnd/>
              </a:ln>
            </p:spPr>
            <p:txBody>
              <a:bodyPr lIns="54000" rIns="18000">
                <a:spAutoFit/>
              </a:bodyPr>
              <a:lstStyle/>
              <a:p>
                <a:pPr>
                  <a:spcBef>
                    <a:spcPct val="50000"/>
                  </a:spcBef>
                </a:pPr>
                <a:r>
                  <a:rPr lang="en-US" sz="1200">
                    <a:latin typeface="Verdana" pitchFamily="34" charset="0"/>
                  </a:rPr>
                  <a:t>Enter 20.00</a:t>
                </a:r>
              </a:p>
            </p:txBody>
          </p:sp>
          <p:sp>
            <p:nvSpPr>
              <p:cNvPr id="35859" name="Arc 71"/>
              <p:cNvSpPr>
                <a:spLocks/>
              </p:cNvSpPr>
              <p:nvPr/>
            </p:nvSpPr>
            <p:spPr bwMode="auto">
              <a:xfrm flipH="1">
                <a:off x="1403350" y="4329113"/>
                <a:ext cx="280988" cy="612775"/>
              </a:xfrm>
              <a:custGeom>
                <a:avLst/>
                <a:gdLst>
                  <a:gd name="T0" fmla="*/ 17318 w 28426"/>
                  <a:gd name="T1" fmla="*/ 8568 h 43200"/>
                  <a:gd name="T2" fmla="*/ 0 w 28426"/>
                  <a:gd name="T3" fmla="*/ 597073 h 43200"/>
                  <a:gd name="T4" fmla="*/ 67474 w 28426"/>
                  <a:gd name="T5" fmla="*/ 306388 h 43200"/>
                  <a:gd name="T6" fmla="*/ 0 60000 65536"/>
                  <a:gd name="T7" fmla="*/ 0 60000 65536"/>
                  <a:gd name="T8" fmla="*/ 0 60000 65536"/>
                  <a:gd name="T9" fmla="*/ 0 w 28426"/>
                  <a:gd name="T10" fmla="*/ 0 h 43200"/>
                  <a:gd name="T11" fmla="*/ 28426 w 28426"/>
                  <a:gd name="T12" fmla="*/ 43200 h 43200"/>
                </a:gdLst>
                <a:ahLst/>
                <a:cxnLst>
                  <a:cxn ang="T6">
                    <a:pos x="T0" y="T1"/>
                  </a:cxn>
                  <a:cxn ang="T7">
                    <a:pos x="T2" y="T3"/>
                  </a:cxn>
                  <a:cxn ang="T8">
                    <a:pos x="T4" y="T5"/>
                  </a:cxn>
                </a:cxnLst>
                <a:rect l="T9" t="T10" r="T11" b="T12"/>
                <a:pathLst>
                  <a:path w="28426" h="43200" fill="none" extrusionOk="0">
                    <a:moveTo>
                      <a:pt x="1752" y="604"/>
                    </a:moveTo>
                    <a:cubicBezTo>
                      <a:pt x="3413" y="202"/>
                      <a:pt x="5116" y="-1"/>
                      <a:pt x="6826" y="0"/>
                    </a:cubicBezTo>
                    <a:cubicBezTo>
                      <a:pt x="18755" y="0"/>
                      <a:pt x="28426" y="9670"/>
                      <a:pt x="28426" y="21600"/>
                    </a:cubicBezTo>
                    <a:cubicBezTo>
                      <a:pt x="28426" y="33529"/>
                      <a:pt x="18755" y="43200"/>
                      <a:pt x="6826" y="43200"/>
                    </a:cubicBezTo>
                    <a:cubicBezTo>
                      <a:pt x="4505" y="43200"/>
                      <a:pt x="2201" y="42826"/>
                      <a:pt x="-1" y="42093"/>
                    </a:cubicBezTo>
                  </a:path>
                  <a:path w="28426" h="43200" stroke="0" extrusionOk="0">
                    <a:moveTo>
                      <a:pt x="1752" y="604"/>
                    </a:moveTo>
                    <a:cubicBezTo>
                      <a:pt x="3413" y="202"/>
                      <a:pt x="5116" y="-1"/>
                      <a:pt x="6826" y="0"/>
                    </a:cubicBezTo>
                    <a:cubicBezTo>
                      <a:pt x="18755" y="0"/>
                      <a:pt x="28426" y="9670"/>
                      <a:pt x="28426" y="21600"/>
                    </a:cubicBezTo>
                    <a:cubicBezTo>
                      <a:pt x="28426" y="33529"/>
                      <a:pt x="18755" y="43200"/>
                      <a:pt x="6826" y="43200"/>
                    </a:cubicBezTo>
                    <a:cubicBezTo>
                      <a:pt x="4505" y="43200"/>
                      <a:pt x="2201" y="42826"/>
                      <a:pt x="-1" y="42093"/>
                    </a:cubicBezTo>
                    <a:lnTo>
                      <a:pt x="6826" y="21600"/>
                    </a:lnTo>
                    <a:close/>
                  </a:path>
                </a:pathLst>
              </a:custGeom>
              <a:noFill/>
              <a:ln w="3175">
                <a:solidFill>
                  <a:srgbClr val="993366"/>
                </a:solidFill>
                <a:round/>
                <a:headEnd/>
                <a:tailEnd type="triangle" w="med" len="med"/>
              </a:ln>
            </p:spPr>
            <p:txBody>
              <a:bodyPr wrap="none" anchor="ctr"/>
              <a:lstStyle/>
              <a:p>
                <a:endParaRPr lang="mk-MK"/>
              </a:p>
            </p:txBody>
          </p:sp>
          <p:sp>
            <p:nvSpPr>
              <p:cNvPr id="35860" name="Text Box 72"/>
              <p:cNvSpPr txBox="1">
                <a:spLocks noChangeArrowheads="1"/>
              </p:cNvSpPr>
              <p:nvPr/>
            </p:nvSpPr>
            <p:spPr bwMode="auto">
              <a:xfrm>
                <a:off x="250825" y="5049838"/>
                <a:ext cx="1331913" cy="274637"/>
              </a:xfrm>
              <a:prstGeom prst="rect">
                <a:avLst/>
              </a:prstGeom>
              <a:solidFill>
                <a:srgbClr val="DDDDDD"/>
              </a:solidFill>
              <a:ln w="3175" algn="ctr">
                <a:noFill/>
                <a:miter lim="800000"/>
                <a:headEnd/>
                <a:tailEnd/>
              </a:ln>
            </p:spPr>
            <p:txBody>
              <a:bodyPr lIns="54000" rIns="18000">
                <a:spAutoFit/>
              </a:bodyPr>
              <a:lstStyle/>
              <a:p>
                <a:pPr>
                  <a:spcBef>
                    <a:spcPct val="50000"/>
                  </a:spcBef>
                </a:pPr>
                <a:r>
                  <a:rPr lang="en-US" sz="1200">
                    <a:latin typeface="Verdana" pitchFamily="34" charset="0"/>
                  </a:rPr>
                  <a:t>Confirm </a:t>
                </a:r>
              </a:p>
            </p:txBody>
          </p:sp>
          <p:sp>
            <p:nvSpPr>
              <p:cNvPr id="35861" name="AutoShape 73"/>
              <p:cNvSpPr>
                <a:spLocks noChangeArrowheads="1"/>
              </p:cNvSpPr>
              <p:nvPr/>
            </p:nvSpPr>
            <p:spPr bwMode="auto">
              <a:xfrm rot="5400000">
                <a:off x="2551906" y="5630069"/>
                <a:ext cx="296863" cy="504825"/>
              </a:xfrm>
              <a:custGeom>
                <a:avLst/>
                <a:gdLst>
                  <a:gd name="T0" fmla="*/ 222647 w 21600"/>
                  <a:gd name="T1" fmla="*/ 0 h 21600"/>
                  <a:gd name="T2" fmla="*/ 0 w 21600"/>
                  <a:gd name="T3" fmla="*/ 252413 h 21600"/>
                  <a:gd name="T4" fmla="*/ 222647 w 21600"/>
                  <a:gd name="T5" fmla="*/ 504825 h 21600"/>
                  <a:gd name="T6" fmla="*/ 296863 w 21600"/>
                  <a:gd name="T7" fmla="*/ 25241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3366"/>
              </a:solidFill>
              <a:ln w="3175" algn="ctr">
                <a:noFill/>
                <a:miter lim="800000"/>
                <a:headEnd/>
                <a:tailEnd/>
              </a:ln>
            </p:spPr>
            <p:txBody>
              <a:bodyPr wrap="none" anchor="ctr"/>
              <a:lstStyle/>
              <a:p>
                <a:endParaRPr lang="mk-MK"/>
              </a:p>
            </p:txBody>
          </p:sp>
          <p:sp>
            <p:nvSpPr>
              <p:cNvPr id="35862" name="Text Box 74"/>
              <p:cNvSpPr txBox="1">
                <a:spLocks noChangeArrowheads="1"/>
              </p:cNvSpPr>
              <p:nvPr/>
            </p:nvSpPr>
            <p:spPr bwMode="auto">
              <a:xfrm>
                <a:off x="1692275" y="6129338"/>
                <a:ext cx="2051050" cy="274637"/>
              </a:xfrm>
              <a:prstGeom prst="rect">
                <a:avLst/>
              </a:prstGeom>
              <a:solidFill>
                <a:srgbClr val="DDDDDD"/>
              </a:solidFill>
              <a:ln w="3175" algn="ctr">
                <a:noFill/>
                <a:miter lim="800000"/>
                <a:headEnd/>
                <a:tailEnd/>
              </a:ln>
            </p:spPr>
            <p:txBody>
              <a:bodyPr lIns="54000" rIns="18000">
                <a:spAutoFit/>
              </a:bodyPr>
              <a:lstStyle/>
              <a:p>
                <a:pPr>
                  <a:spcBef>
                    <a:spcPct val="50000"/>
                  </a:spcBef>
                </a:pPr>
                <a:r>
                  <a:rPr lang="en-US" sz="1200">
                    <a:latin typeface="Verdana" pitchFamily="34" charset="0"/>
                  </a:rPr>
                  <a:t>Transaction carries on … </a:t>
                </a:r>
              </a:p>
            </p:txBody>
          </p:sp>
        </p:grpSp>
      </p:grpSp>
      <p:grpSp>
        <p:nvGrpSpPr>
          <p:cNvPr id="35844" name="Group 130"/>
          <p:cNvGrpSpPr>
            <a:grpSpLocks/>
          </p:cNvGrpSpPr>
          <p:nvPr/>
        </p:nvGrpSpPr>
        <p:grpSpPr bwMode="auto">
          <a:xfrm>
            <a:off x="6072188" y="1143000"/>
            <a:ext cx="2773362" cy="5005388"/>
            <a:chOff x="6118225" y="1376363"/>
            <a:chExt cx="2773363" cy="5005387"/>
          </a:xfrm>
        </p:grpSpPr>
        <p:sp>
          <p:nvSpPr>
            <p:cNvPr id="132" name="Text Box 75"/>
            <p:cNvSpPr txBox="1">
              <a:spLocks noChangeArrowheads="1"/>
            </p:cNvSpPr>
            <p:nvPr/>
          </p:nvSpPr>
          <p:spPr bwMode="auto">
            <a:xfrm>
              <a:off x="6264275" y="1989138"/>
              <a:ext cx="2627313" cy="4392612"/>
            </a:xfrm>
            <a:prstGeom prst="rect">
              <a:avLst/>
            </a:prstGeom>
            <a:solidFill>
              <a:srgbClr val="FFFFFF"/>
            </a:solidFill>
            <a:ln w="9525">
              <a:solidFill>
                <a:srgbClr val="969696"/>
              </a:solidFill>
              <a:miter lim="800000"/>
              <a:headEnd/>
              <a:tailEnd/>
            </a:ln>
            <a:effectLst>
              <a:outerShdw dist="35921" dir="2700000" algn="ctr" rotWithShape="0">
                <a:srgbClr val="C0C0C0"/>
              </a:outerShdw>
            </a:effectLst>
          </p:spPr>
          <p:txBody>
            <a:bodyPr/>
            <a:lstStyle/>
            <a:p>
              <a:pPr>
                <a:defRPr/>
              </a:pPr>
              <a:r>
                <a:rPr lang="fr-FR" sz="1200" dirty="0">
                  <a:latin typeface="Eurostile" pitchFamily="34" charset="0"/>
                  <a:cs typeface="Arial" charset="0"/>
                </a:rPr>
                <a:t>-------------------------------------------------------------------------</a:t>
              </a:r>
              <a:endParaRPr lang="fr-FR" sz="1200" noProof="1">
                <a:latin typeface="Eurostile" pitchFamily="34" charset="0"/>
                <a:cs typeface="Arial" charset="0"/>
              </a:endParaRPr>
            </a:p>
            <a:p>
              <a:pPr algn="ctr">
                <a:defRPr/>
              </a:pPr>
              <a:r>
                <a:rPr lang="fr-FR" sz="1200" dirty="0">
                  <a:latin typeface="Eurostile" pitchFamily="34" charset="0"/>
                  <a:cs typeface="Arial" charset="0"/>
                </a:rPr>
                <a:t>MyCardBrand</a:t>
              </a:r>
              <a:r>
                <a:rPr lang="fr-FR" sz="1200" dirty="0">
                  <a:latin typeface="Verdana" pitchFamily="34" charset="0"/>
                  <a:cs typeface="Arial" charset="0"/>
                </a:rPr>
                <a:t> </a:t>
              </a:r>
            </a:p>
            <a:p>
              <a:pPr algn="ctr">
                <a:defRPr/>
              </a:pPr>
              <a:endParaRPr lang="fr-FR" sz="1200" dirty="0">
                <a:latin typeface="Verdana" pitchFamily="34" charset="0"/>
                <a:cs typeface="Arial" charset="0"/>
              </a:endParaRPr>
            </a:p>
            <a:p>
              <a:pPr algn="ctr">
                <a:defRPr/>
              </a:pPr>
              <a:endParaRPr lang="fr-FR" sz="1200" noProof="1">
                <a:latin typeface="Eurostile" pitchFamily="34" charset="0"/>
                <a:cs typeface="Arial" charset="0"/>
              </a:endParaRPr>
            </a:p>
            <a:p>
              <a:pPr>
                <a:defRPr/>
              </a:pPr>
              <a:r>
                <a:rPr lang="fr-FR" sz="1200" dirty="0">
                  <a:latin typeface="Courier New" pitchFamily="49" charset="0"/>
                  <a:cs typeface="Arial" charset="0"/>
                </a:rPr>
                <a:t>Purchase:	      </a:t>
              </a:r>
              <a:r>
                <a:rPr lang="en-GB" sz="1200" dirty="0">
                  <a:latin typeface="Courier New" pitchFamily="49" charset="0"/>
                  <a:cs typeface="Arial" charset="0"/>
                </a:rPr>
                <a:t>200.00 EUR</a:t>
              </a:r>
            </a:p>
            <a:p>
              <a:pPr>
                <a:defRPr/>
              </a:pPr>
              <a:r>
                <a:rPr lang="en-GB" sz="1200" dirty="0">
                  <a:latin typeface="Courier New" pitchFamily="49" charset="0"/>
                  <a:cs typeface="Arial" charset="0"/>
                </a:rPr>
                <a:t>Redeemed:        20.00 EUR</a:t>
              </a:r>
            </a:p>
            <a:p>
              <a:pPr>
                <a:defRPr/>
              </a:pPr>
              <a:endParaRPr lang="en-GB" sz="1200" dirty="0">
                <a:latin typeface="Courier New" pitchFamily="49" charset="0"/>
                <a:cs typeface="Arial" charset="0"/>
              </a:endParaRPr>
            </a:p>
            <a:p>
              <a:pPr>
                <a:defRPr/>
              </a:pPr>
              <a:endParaRPr lang="en-GB" sz="1200" dirty="0">
                <a:latin typeface="Courier New" pitchFamily="49" charset="0"/>
                <a:cs typeface="Arial" charset="0"/>
              </a:endParaRPr>
            </a:p>
            <a:p>
              <a:pPr>
                <a:defRPr/>
              </a:pPr>
              <a:r>
                <a:rPr lang="en-GB" sz="1200" dirty="0">
                  <a:latin typeface="Courier New" pitchFamily="49" charset="0"/>
                  <a:cs typeface="Arial" charset="0"/>
                </a:rPr>
                <a:t> - - - Pool Statement - -  </a:t>
              </a:r>
            </a:p>
            <a:p>
              <a:pPr>
                <a:defRPr/>
              </a:pPr>
              <a:endParaRPr lang="en-GB" sz="1200" dirty="0">
                <a:latin typeface="Courier New" pitchFamily="49" charset="0"/>
                <a:cs typeface="Arial" charset="0"/>
              </a:endParaRPr>
            </a:p>
            <a:p>
              <a:pPr>
                <a:defRPr/>
              </a:pPr>
              <a:r>
                <a:rPr lang="en-GB" sz="1200" dirty="0">
                  <a:latin typeface="Courier New" pitchFamily="49" charset="0"/>
                  <a:cs typeface="Arial" charset="0"/>
                </a:rPr>
                <a:t>MyMoney 		&lt;EUR&gt;</a:t>
              </a:r>
            </a:p>
            <a:p>
              <a:pPr>
                <a:defRPr/>
              </a:pPr>
              <a:r>
                <a:rPr lang="en-GB" sz="1200" dirty="0">
                  <a:latin typeface="Courier New" pitchFamily="49" charset="0"/>
                  <a:cs typeface="Arial" charset="0"/>
                </a:rPr>
                <a:t>Prior balance:	  218  Redeemed:	            -20</a:t>
              </a:r>
            </a:p>
            <a:p>
              <a:pPr>
                <a:defRPr/>
              </a:pPr>
              <a:r>
                <a:rPr lang="en-GB" sz="1200" dirty="0">
                  <a:latin typeface="Courier New" pitchFamily="49" charset="0"/>
                  <a:cs typeface="Arial" charset="0"/>
                </a:rPr>
                <a:t>Earned:               +10</a:t>
              </a:r>
            </a:p>
            <a:p>
              <a:pPr>
                <a:defRPr/>
              </a:pPr>
              <a:r>
                <a:rPr lang="en-GB" sz="1200" dirty="0">
                  <a:latin typeface="Courier New" pitchFamily="49" charset="0"/>
                  <a:cs typeface="Arial" charset="0"/>
                </a:rPr>
                <a:t>		------</a:t>
              </a:r>
            </a:p>
            <a:p>
              <a:pPr>
                <a:defRPr/>
              </a:pPr>
              <a:r>
                <a:rPr lang="en-GB" sz="1200" dirty="0">
                  <a:latin typeface="Courier New" pitchFamily="49" charset="0"/>
                  <a:cs typeface="Arial" charset="0"/>
                </a:rPr>
                <a:t>New balance:	  208</a:t>
              </a:r>
            </a:p>
            <a:p>
              <a:pPr algn="ctr">
                <a:defRPr/>
              </a:pPr>
              <a:endParaRPr lang="en-US" sz="1200" dirty="0">
                <a:latin typeface="Courier New" pitchFamily="49" charset="0"/>
                <a:cs typeface="Arial" charset="0"/>
              </a:endParaRPr>
            </a:p>
            <a:p>
              <a:pPr algn="ctr">
                <a:defRPr/>
              </a:pPr>
              <a:r>
                <a:rPr lang="en-US" sz="1200" dirty="0">
                  <a:latin typeface="Courier New" pitchFamily="49" charset="0"/>
                  <a:cs typeface="Arial" charset="0"/>
                </a:rPr>
                <a:t>---BonuS Message---</a:t>
              </a:r>
            </a:p>
            <a:p>
              <a:pPr algn="ctr">
                <a:defRPr/>
              </a:pPr>
              <a:r>
                <a:rPr lang="en-US" sz="1200" dirty="0">
                  <a:latin typeface="Courier New" pitchFamily="49" charset="0"/>
                  <a:cs typeface="Arial" charset="0"/>
                </a:rPr>
                <a:t>Double your cashback at Supermedia</a:t>
              </a:r>
            </a:p>
            <a:p>
              <a:pPr algn="ctr">
                <a:defRPr/>
              </a:pPr>
              <a:r>
                <a:rPr lang="en-US" sz="1200" dirty="0">
                  <a:latin typeface="Courier New" pitchFamily="49" charset="0"/>
                  <a:cs typeface="Arial" charset="0"/>
                </a:rPr>
                <a:t>from 1st of March to 31st of July with your</a:t>
              </a:r>
            </a:p>
            <a:p>
              <a:pPr algn="ctr">
                <a:defRPr/>
              </a:pPr>
              <a:r>
                <a:rPr lang="en-US" sz="1200" dirty="0">
                  <a:latin typeface="Courier New" pitchFamily="49" charset="0"/>
                  <a:cs typeface="Arial" charset="0"/>
                </a:rPr>
                <a:t>BonuS payment card!!</a:t>
              </a:r>
              <a:endParaRPr lang="fr-FR" sz="1200" dirty="0">
                <a:latin typeface="Courier New" pitchFamily="49" charset="0"/>
                <a:cs typeface="Arial" charset="0"/>
              </a:endParaRPr>
            </a:p>
          </p:txBody>
        </p:sp>
        <p:pic>
          <p:nvPicPr>
            <p:cNvPr id="35848" name="Picture 7" descr="verifone-omni-3750"/>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6118225" y="1376363"/>
              <a:ext cx="827088" cy="936625"/>
            </a:xfrm>
            <a:prstGeom prst="rect">
              <a:avLst/>
            </a:prstGeom>
            <a:noFill/>
            <a:ln w="9525">
              <a:noFill/>
              <a:miter lim="800000"/>
              <a:headEnd/>
              <a:tailEnd/>
            </a:ln>
          </p:spPr>
        </p:pic>
      </p:grpSp>
      <p:sp>
        <p:nvSpPr>
          <p:cNvPr id="35845" name="AutoShape 67"/>
          <p:cNvSpPr>
            <a:spLocks noChangeArrowheads="1"/>
          </p:cNvSpPr>
          <p:nvPr/>
        </p:nvSpPr>
        <p:spPr bwMode="auto">
          <a:xfrm>
            <a:off x="5256213" y="5481638"/>
            <a:ext cx="722312" cy="288925"/>
          </a:xfrm>
          <a:custGeom>
            <a:avLst/>
            <a:gdLst>
              <a:gd name="T0" fmla="*/ 541734 w 21600"/>
              <a:gd name="T1" fmla="*/ 0 h 21600"/>
              <a:gd name="T2" fmla="*/ 0 w 21600"/>
              <a:gd name="T3" fmla="*/ 144463 h 21600"/>
              <a:gd name="T4" fmla="*/ 541734 w 21600"/>
              <a:gd name="T5" fmla="*/ 288925 h 21600"/>
              <a:gd name="T6" fmla="*/ 722312 w 21600"/>
              <a:gd name="T7" fmla="*/ 1444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3366"/>
          </a:solidFill>
          <a:ln w="3175" algn="ctr">
            <a:noFill/>
            <a:miter lim="800000"/>
            <a:headEnd/>
            <a:tailEnd/>
          </a:ln>
        </p:spPr>
        <p:txBody>
          <a:bodyPr wrap="none" anchor="ctr"/>
          <a:lstStyle/>
          <a:p>
            <a:endParaRPr lang="mk-MK"/>
          </a:p>
        </p:txBody>
      </p:sp>
      <p:pic>
        <p:nvPicPr>
          <p:cNvPr id="35846" name="Picture 5" descr="CaSys_logo_1"/>
          <p:cNvPicPr>
            <a:picLocks noChangeAspect="1" noChangeArrowheads="1"/>
          </p:cNvPicPr>
          <p:nvPr/>
        </p:nvPicPr>
        <p:blipFill>
          <a:blip r:embed="rId3"/>
          <a:srcRect/>
          <a:stretch>
            <a:fillRect/>
          </a:stretch>
        </p:blipFill>
        <p:spPr bwMode="auto">
          <a:xfrm>
            <a:off x="7358063" y="6286500"/>
            <a:ext cx="1439862"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 Box 52"/>
          <p:cNvSpPr txBox="1">
            <a:spLocks noChangeArrowheads="1"/>
          </p:cNvSpPr>
          <p:nvPr/>
        </p:nvSpPr>
        <p:spPr bwMode="auto">
          <a:xfrm>
            <a:off x="6072188" y="1000125"/>
            <a:ext cx="2592387" cy="5327650"/>
          </a:xfrm>
          <a:prstGeom prst="rect">
            <a:avLst/>
          </a:prstGeom>
          <a:solidFill>
            <a:srgbClr val="FFFFFF"/>
          </a:solidFill>
          <a:ln w="9525">
            <a:solidFill>
              <a:srgbClr val="969696"/>
            </a:solidFill>
            <a:miter lim="800000"/>
            <a:headEnd/>
            <a:tailEnd/>
          </a:ln>
          <a:effectLst>
            <a:outerShdw dist="35921" dir="2700000" algn="ctr" rotWithShape="0">
              <a:srgbClr val="C0C0C0"/>
            </a:outerShdw>
          </a:effectLst>
        </p:spPr>
        <p:txBody>
          <a:bodyPr/>
          <a:lstStyle/>
          <a:p>
            <a:pPr algn="ctr">
              <a:defRPr/>
            </a:pPr>
            <a:r>
              <a:rPr lang="fr-FR" sz="1200" dirty="0">
                <a:latin typeface="Courier New" pitchFamily="49" charset="0"/>
                <a:cs typeface="Arial" charset="0"/>
              </a:rPr>
              <a:t>MyCardBrand </a:t>
            </a:r>
            <a:endParaRPr lang="fr-FR" sz="1200" noProof="1">
              <a:latin typeface="Courier New" pitchFamily="49" charset="0"/>
              <a:cs typeface="Arial" charset="0"/>
            </a:endParaRPr>
          </a:p>
          <a:p>
            <a:pPr>
              <a:defRPr/>
            </a:pPr>
            <a:r>
              <a:rPr lang="fr-FR" sz="1200" dirty="0">
                <a:latin typeface="Courier New" pitchFamily="49" charset="0"/>
                <a:cs typeface="Arial" charset="0"/>
              </a:rPr>
              <a:t>Purchase</a:t>
            </a:r>
            <a:r>
              <a:rPr lang="en-GB" sz="1200" dirty="0">
                <a:latin typeface="Courier New" pitchFamily="49" charset="0"/>
                <a:cs typeface="Arial" charset="0"/>
              </a:rPr>
              <a:t>:       500,00 EUR</a:t>
            </a:r>
          </a:p>
          <a:p>
            <a:pPr>
              <a:defRPr/>
            </a:pPr>
            <a:r>
              <a:rPr lang="en-GB" sz="1200" dirty="0">
                <a:latin typeface="Courier New" pitchFamily="49" charset="0"/>
                <a:cs typeface="Arial" charset="0"/>
              </a:rPr>
              <a:t>Redeemed:        75,00 EUR</a:t>
            </a:r>
          </a:p>
          <a:p>
            <a:pPr>
              <a:defRPr/>
            </a:pPr>
            <a:r>
              <a:rPr lang="en-GB" sz="1200" dirty="0">
                <a:latin typeface="Courier New" pitchFamily="49" charset="0"/>
                <a:cs typeface="Arial" charset="0"/>
              </a:rPr>
              <a:t>	       ---------</a:t>
            </a:r>
          </a:p>
          <a:p>
            <a:pPr>
              <a:defRPr/>
            </a:pPr>
            <a:r>
              <a:rPr lang="en-GB" sz="1200" dirty="0">
                <a:latin typeface="Courier New" pitchFamily="49" charset="0"/>
                <a:cs typeface="Arial" charset="0"/>
              </a:rPr>
              <a:t>Paid            425,00 EUR</a:t>
            </a:r>
          </a:p>
          <a:p>
            <a:pPr>
              <a:defRPr/>
            </a:pPr>
            <a:endParaRPr lang="en-GB" sz="1200" dirty="0">
              <a:latin typeface="Courier New" pitchFamily="49" charset="0"/>
              <a:cs typeface="Arial" charset="0"/>
            </a:endParaRPr>
          </a:p>
          <a:p>
            <a:pPr>
              <a:defRPr/>
            </a:pPr>
            <a:endParaRPr lang="fr-FR" sz="1200" dirty="0">
              <a:latin typeface="Courier New" pitchFamily="49" charset="0"/>
              <a:cs typeface="Arial" charset="0"/>
            </a:endParaRPr>
          </a:p>
          <a:p>
            <a:pPr>
              <a:defRPr/>
            </a:pPr>
            <a:r>
              <a:rPr lang="en-US" sz="1200" dirty="0">
                <a:latin typeface="Courier New" pitchFamily="49" charset="0"/>
                <a:cs typeface="Arial" charset="0"/>
              </a:rPr>
              <a:t>----ecoupon statement-----</a:t>
            </a:r>
          </a:p>
          <a:p>
            <a:pPr>
              <a:defRPr/>
            </a:pPr>
            <a:r>
              <a:rPr lang="en-US" sz="1200" b="1" dirty="0">
                <a:latin typeface="Courier New" pitchFamily="49" charset="0"/>
                <a:cs typeface="Arial" charset="0"/>
              </a:rPr>
              <a:t>    Saturday Offer 15 %</a:t>
            </a:r>
          </a:p>
          <a:p>
            <a:pPr>
              <a:defRPr/>
            </a:pPr>
            <a:r>
              <a:rPr lang="en-US" sz="1200" b="1" dirty="0">
                <a:latin typeface="Courier New" pitchFamily="49" charset="0"/>
                <a:cs typeface="Arial" charset="0"/>
              </a:rPr>
              <a:t>     </a:t>
            </a:r>
            <a:endParaRPr lang="en-US" sz="1200" dirty="0">
              <a:latin typeface="Courier New" pitchFamily="49" charset="0"/>
              <a:cs typeface="Arial" charset="0"/>
            </a:endParaRPr>
          </a:p>
          <a:p>
            <a:pPr>
              <a:defRPr/>
            </a:pPr>
            <a:r>
              <a:rPr lang="en-US" sz="1200" dirty="0">
                <a:latin typeface="Courier New" pitchFamily="49" charset="0"/>
                <a:cs typeface="Arial" charset="0"/>
              </a:rPr>
              <a:t>Previous:               2</a:t>
            </a:r>
          </a:p>
          <a:p>
            <a:pPr>
              <a:defRPr/>
            </a:pPr>
            <a:r>
              <a:rPr lang="en-US" sz="1200" dirty="0">
                <a:latin typeface="Courier New" pitchFamily="49" charset="0"/>
                <a:cs typeface="Arial" charset="0"/>
              </a:rPr>
              <a:t>Redeemed:              -1</a:t>
            </a:r>
          </a:p>
          <a:p>
            <a:pPr>
              <a:defRPr/>
            </a:pPr>
            <a:r>
              <a:rPr lang="en-US" sz="1200" dirty="0">
                <a:latin typeface="Courier New" pitchFamily="49" charset="0"/>
                <a:cs typeface="Arial" charset="0"/>
              </a:rPr>
              <a:t>	    (EUR 75.00)</a:t>
            </a:r>
          </a:p>
          <a:p>
            <a:pPr>
              <a:defRPr/>
            </a:pPr>
            <a:r>
              <a:rPr lang="en-US" sz="1200" dirty="0">
                <a:latin typeface="Courier New" pitchFamily="49" charset="0"/>
                <a:cs typeface="Arial" charset="0"/>
              </a:rPr>
              <a:t>                ---------</a:t>
            </a:r>
          </a:p>
          <a:p>
            <a:pPr>
              <a:defRPr/>
            </a:pPr>
            <a:r>
              <a:rPr lang="en-US" sz="1200" dirty="0">
                <a:latin typeface="Courier New" pitchFamily="49" charset="0"/>
                <a:cs typeface="Arial" charset="0"/>
              </a:rPr>
              <a:t>Total coupons stored:   1</a:t>
            </a:r>
          </a:p>
          <a:p>
            <a:pPr>
              <a:defRPr/>
            </a:pPr>
            <a:endParaRPr lang="en-US" sz="1200" dirty="0">
              <a:latin typeface="Courier New" pitchFamily="49" charset="0"/>
              <a:cs typeface="Arial" charset="0"/>
            </a:endParaRPr>
          </a:p>
          <a:p>
            <a:pPr>
              <a:defRPr/>
            </a:pPr>
            <a:endParaRPr lang="en-US" sz="1200" dirty="0">
              <a:latin typeface="Courier New" pitchFamily="49" charset="0"/>
              <a:cs typeface="Arial" charset="0"/>
            </a:endParaRPr>
          </a:p>
          <a:p>
            <a:pPr>
              <a:defRPr/>
            </a:pPr>
            <a:r>
              <a:rPr lang="en-US" sz="1200" dirty="0">
                <a:latin typeface="Courier New" pitchFamily="49" charset="0"/>
                <a:cs typeface="Arial" charset="0"/>
              </a:rPr>
              <a:t>Expiry 	    Jun 30 2008</a:t>
            </a:r>
          </a:p>
          <a:p>
            <a:pPr>
              <a:defRPr/>
            </a:pPr>
            <a:endParaRPr lang="en-US" sz="1200" dirty="0">
              <a:latin typeface="Courier New" pitchFamily="49" charset="0"/>
              <a:cs typeface="Arial" charset="0"/>
            </a:endParaRPr>
          </a:p>
          <a:p>
            <a:pPr algn="ctr">
              <a:defRPr/>
            </a:pPr>
            <a:r>
              <a:rPr lang="en-US" sz="1200" dirty="0">
                <a:latin typeface="Courier New" pitchFamily="49" charset="0"/>
                <a:cs typeface="Arial" charset="0"/>
              </a:rPr>
              <a:t>---BonuS Message---</a:t>
            </a:r>
          </a:p>
          <a:p>
            <a:pPr algn="ctr">
              <a:defRPr/>
            </a:pPr>
            <a:r>
              <a:rPr lang="en-US" sz="1200" dirty="0">
                <a:latin typeface="Courier New" pitchFamily="49" charset="0"/>
                <a:cs typeface="Arial" charset="0"/>
              </a:rPr>
              <a:t>Buy one Pizza get the other one for Free at 1,2,3 Pizza Home in June.</a:t>
            </a:r>
          </a:p>
          <a:p>
            <a:pPr algn="ctr">
              <a:defRPr/>
            </a:pPr>
            <a:endParaRPr lang="en-US" sz="1200" dirty="0">
              <a:latin typeface="Courier New" pitchFamily="49" charset="0"/>
              <a:cs typeface="Arial" charset="0"/>
            </a:endParaRPr>
          </a:p>
          <a:p>
            <a:pPr algn="ctr">
              <a:defRPr/>
            </a:pPr>
            <a:r>
              <a:rPr lang="en-US" sz="1200" dirty="0">
                <a:latin typeface="Courier New" pitchFamily="49" charset="0"/>
                <a:cs typeface="Arial" charset="0"/>
              </a:rPr>
              <a:t>Call +49 39403458 to know the best BonuS spots in March!</a:t>
            </a:r>
          </a:p>
          <a:p>
            <a:pPr algn="ctr">
              <a:defRPr/>
            </a:pPr>
            <a:r>
              <a:rPr lang="en-GB" sz="1200" dirty="0">
                <a:latin typeface="Courier New" pitchFamily="49" charset="0"/>
                <a:cs typeface="Arial" charset="0"/>
              </a:rPr>
              <a:t>---</a:t>
            </a:r>
          </a:p>
        </p:txBody>
      </p:sp>
      <p:sp>
        <p:nvSpPr>
          <p:cNvPr id="2" name="Title 1"/>
          <p:cNvSpPr>
            <a:spLocks noGrp="1"/>
          </p:cNvSpPr>
          <p:nvPr>
            <p:ph type="title"/>
          </p:nvPr>
        </p:nvSpPr>
        <p:spPr>
          <a:xfrm>
            <a:off x="357188" y="-285750"/>
            <a:ext cx="8229600" cy="1143000"/>
          </a:xfrm>
        </p:spPr>
        <p:txBody>
          <a:bodyPr/>
          <a:lstStyle/>
          <a:p>
            <a:pPr>
              <a:defRPr/>
            </a:pPr>
            <a:r>
              <a:rPr lang="mk-MK" sz="2800" b="1" i="1" dirty="0" smtClean="0">
                <a:solidFill>
                  <a:srgbClr val="009999"/>
                </a:solidFill>
                <a:latin typeface="+mn-lt"/>
              </a:rPr>
              <a:t>Пример за добивање на купон</a:t>
            </a:r>
            <a:endParaRPr lang="en-US" sz="2800" b="1" i="1" dirty="0">
              <a:solidFill>
                <a:srgbClr val="009999"/>
              </a:solidFill>
              <a:latin typeface="+mn-lt"/>
            </a:endParaRPr>
          </a:p>
        </p:txBody>
      </p:sp>
      <p:grpSp>
        <p:nvGrpSpPr>
          <p:cNvPr id="36868" name="Group 2"/>
          <p:cNvGrpSpPr>
            <a:grpSpLocks/>
          </p:cNvGrpSpPr>
          <p:nvPr/>
        </p:nvGrpSpPr>
        <p:grpSpPr bwMode="auto">
          <a:xfrm>
            <a:off x="285750" y="857250"/>
            <a:ext cx="3925888" cy="5472113"/>
            <a:chOff x="250825" y="836613"/>
            <a:chExt cx="3925888" cy="5472112"/>
          </a:xfrm>
        </p:grpSpPr>
        <p:grpSp>
          <p:nvGrpSpPr>
            <p:cNvPr id="36871" name="Group 3"/>
            <p:cNvGrpSpPr>
              <a:grpSpLocks/>
            </p:cNvGrpSpPr>
            <p:nvPr/>
          </p:nvGrpSpPr>
          <p:grpSpPr bwMode="auto">
            <a:xfrm>
              <a:off x="1690688" y="2744788"/>
              <a:ext cx="2484437" cy="1476375"/>
              <a:chOff x="1146" y="1361"/>
              <a:chExt cx="3866" cy="2849"/>
            </a:xfrm>
          </p:grpSpPr>
          <p:grpSp>
            <p:nvGrpSpPr>
              <p:cNvPr id="36906" name="Group 4"/>
              <p:cNvGrpSpPr>
                <a:grpSpLocks/>
              </p:cNvGrpSpPr>
              <p:nvPr/>
            </p:nvGrpSpPr>
            <p:grpSpPr bwMode="auto">
              <a:xfrm>
                <a:off x="1146" y="1361"/>
                <a:ext cx="3866" cy="2849"/>
                <a:chOff x="1761" y="6824"/>
                <a:chExt cx="4446" cy="2907"/>
              </a:xfrm>
            </p:grpSpPr>
            <p:sp>
              <p:nvSpPr>
                <p:cNvPr id="36914" name="Rectangle 5"/>
                <p:cNvSpPr>
                  <a:spLocks noChangeArrowheads="1"/>
                </p:cNvSpPr>
                <p:nvPr/>
              </p:nvSpPr>
              <p:spPr bwMode="auto">
                <a:xfrm>
                  <a:off x="1761" y="6824"/>
                  <a:ext cx="4446" cy="2907"/>
                </a:xfrm>
                <a:prstGeom prst="rect">
                  <a:avLst/>
                </a:prstGeom>
                <a:solidFill>
                  <a:schemeClr val="bg2"/>
                </a:solidFill>
                <a:ln w="9525">
                  <a:noFill/>
                  <a:miter lim="800000"/>
                  <a:headEnd/>
                  <a:tailEnd/>
                </a:ln>
              </p:spPr>
              <p:txBody>
                <a:bodyPr/>
                <a:lstStyle/>
                <a:p>
                  <a:endParaRPr lang="mk-MK"/>
                </a:p>
              </p:txBody>
            </p:sp>
            <p:grpSp>
              <p:nvGrpSpPr>
                <p:cNvPr id="36915" name="Group 6"/>
                <p:cNvGrpSpPr>
                  <a:grpSpLocks/>
                </p:cNvGrpSpPr>
                <p:nvPr/>
              </p:nvGrpSpPr>
              <p:grpSpPr bwMode="auto">
                <a:xfrm>
                  <a:off x="5637" y="7960"/>
                  <a:ext cx="282" cy="1320"/>
                  <a:chOff x="5637" y="7960"/>
                  <a:chExt cx="282" cy="1320"/>
                </a:xfrm>
              </p:grpSpPr>
              <p:sp>
                <p:nvSpPr>
                  <p:cNvPr id="36916" name="AutoShape 7"/>
                  <p:cNvSpPr>
                    <a:spLocks noChangeArrowheads="1"/>
                  </p:cNvSpPr>
                  <p:nvPr/>
                </p:nvSpPr>
                <p:spPr bwMode="auto">
                  <a:xfrm rot="-10783943">
                    <a:off x="5637" y="796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6917" name="AutoShape 8"/>
                  <p:cNvSpPr>
                    <a:spLocks noChangeArrowheads="1"/>
                  </p:cNvSpPr>
                  <p:nvPr/>
                </p:nvSpPr>
                <p:spPr bwMode="auto">
                  <a:xfrm rot="-10783943">
                    <a:off x="5637" y="834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6918" name="AutoShape 9"/>
                  <p:cNvSpPr>
                    <a:spLocks noChangeArrowheads="1"/>
                  </p:cNvSpPr>
                  <p:nvPr/>
                </p:nvSpPr>
                <p:spPr bwMode="auto">
                  <a:xfrm rot="-10783943">
                    <a:off x="5637" y="872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6919" name="AutoShape 10"/>
                  <p:cNvSpPr>
                    <a:spLocks noChangeArrowheads="1"/>
                  </p:cNvSpPr>
                  <p:nvPr/>
                </p:nvSpPr>
                <p:spPr bwMode="auto">
                  <a:xfrm rot="-10783943">
                    <a:off x="5637" y="910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grpSp>
          </p:grpSp>
          <p:sp>
            <p:nvSpPr>
              <p:cNvPr id="36907" name="Text Box 11"/>
              <p:cNvSpPr txBox="1">
                <a:spLocks noChangeArrowheads="1"/>
              </p:cNvSpPr>
              <p:nvPr/>
            </p:nvSpPr>
            <p:spPr bwMode="auto">
              <a:xfrm>
                <a:off x="1535" y="1860"/>
                <a:ext cx="2818" cy="1940"/>
              </a:xfrm>
              <a:prstGeom prst="rect">
                <a:avLst/>
              </a:prstGeom>
              <a:solidFill>
                <a:srgbClr val="EAEAEA"/>
              </a:solidFill>
              <a:ln w="9525">
                <a:noFill/>
                <a:miter lim="800000"/>
                <a:headEnd/>
                <a:tailEnd/>
              </a:ln>
              <a:effectLst>
                <a:prstShdw prst="shdw17" dist="17961" dir="13500000">
                  <a:srgbClr val="8C8C8C"/>
                </a:prstShdw>
              </a:effectLst>
            </p:spPr>
            <p:txBody>
              <a:bodyPr lIns="54000" tIns="36000" rIns="54000" bIns="36000"/>
              <a:lstStyle/>
              <a:p>
                <a:r>
                  <a:rPr lang="fr-FR" sz="800">
                    <a:latin typeface="Verdana" pitchFamily="34" charset="0"/>
                  </a:rPr>
                  <a:t>BonuS ECOUPON</a:t>
                </a:r>
              </a:p>
              <a:p>
                <a:pPr>
                  <a:lnSpc>
                    <a:spcPct val="144000"/>
                  </a:lnSpc>
                </a:pPr>
                <a:endParaRPr lang="fr-FR" sz="800">
                  <a:latin typeface="Verdana" pitchFamily="34" charset="0"/>
                </a:endParaRPr>
              </a:p>
              <a:p>
                <a:r>
                  <a:rPr lang="fr-FR" sz="800">
                    <a:latin typeface="Verdana" pitchFamily="34" charset="0"/>
                  </a:rPr>
                  <a:t>1 NEXT STEP</a:t>
                </a:r>
              </a:p>
              <a:p>
                <a:r>
                  <a:rPr lang="fr-FR" sz="800">
                    <a:latin typeface="Verdana" pitchFamily="34" charset="0"/>
                  </a:rPr>
                  <a:t>2 1,2,3 Pizza for Free!</a:t>
                </a:r>
              </a:p>
              <a:p>
                <a:r>
                  <a:rPr lang="fr-FR" sz="800">
                    <a:latin typeface="Verdana" pitchFamily="34" charset="0"/>
                  </a:rPr>
                  <a:t>3 Saturday Offer 15%</a:t>
                </a:r>
              </a:p>
              <a:p>
                <a:pPr algn="r"/>
                <a:endParaRPr lang="fr-FR" sz="800">
                  <a:latin typeface="Verdana" pitchFamily="34" charset="0"/>
                </a:endParaRPr>
              </a:p>
            </p:txBody>
          </p:sp>
          <p:grpSp>
            <p:nvGrpSpPr>
              <p:cNvPr id="36908" name="Group 12"/>
              <p:cNvGrpSpPr>
                <a:grpSpLocks/>
              </p:cNvGrpSpPr>
              <p:nvPr/>
            </p:nvGrpSpPr>
            <p:grpSpPr bwMode="auto">
              <a:xfrm>
                <a:off x="1753" y="3877"/>
                <a:ext cx="2506" cy="320"/>
                <a:chOff x="1986" y="5969"/>
                <a:chExt cx="2850" cy="327"/>
              </a:xfrm>
            </p:grpSpPr>
            <p:sp>
              <p:nvSpPr>
                <p:cNvPr id="36909" name="AutoShape 13"/>
                <p:cNvSpPr>
                  <a:spLocks noChangeArrowheads="1"/>
                </p:cNvSpPr>
                <p:nvPr/>
              </p:nvSpPr>
              <p:spPr bwMode="auto">
                <a:xfrm rot="-5400000">
                  <a:off x="3294" y="5949"/>
                  <a:ext cx="214" cy="479"/>
                </a:xfrm>
                <a:prstGeom prst="flowChartDelay">
                  <a:avLst/>
                </a:prstGeom>
                <a:solidFill>
                  <a:srgbClr val="808080"/>
                </a:solidFill>
                <a:ln w="9525">
                  <a:noFill/>
                  <a:miter lim="800000"/>
                  <a:headEnd/>
                  <a:tailEnd/>
                </a:ln>
                <a:effectLst>
                  <a:prstShdw prst="shdw17" dist="17961" dir="2700000">
                    <a:srgbClr val="4D4D4D"/>
                  </a:prstShdw>
                </a:effectLst>
              </p:spPr>
              <p:txBody>
                <a:bodyPr lIns="0" tIns="0" rIns="0" bIns="0"/>
                <a:lstStyle/>
                <a:p>
                  <a:pPr algn="ctr"/>
                  <a:r>
                    <a:rPr lang="fr-FR" sz="600">
                      <a:solidFill>
                        <a:srgbClr val="FFFFFF"/>
                      </a:solidFill>
                    </a:rPr>
                    <a:t>ALPHA</a:t>
                  </a:r>
                  <a:endParaRPr lang="fr-FR">
                    <a:latin typeface="Verdana" pitchFamily="34" charset="0"/>
                  </a:endParaRPr>
                </a:p>
              </p:txBody>
            </p:sp>
            <p:sp>
              <p:nvSpPr>
                <p:cNvPr id="36910" name="AutoShape 14"/>
                <p:cNvSpPr>
                  <a:spLocks noChangeArrowheads="1"/>
                </p:cNvSpPr>
                <p:nvPr/>
              </p:nvSpPr>
              <p:spPr bwMode="auto">
                <a:xfrm rot="-3897953">
                  <a:off x="1972" y="5990"/>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6911" name="AutoShape 15"/>
                <p:cNvSpPr>
                  <a:spLocks noChangeArrowheads="1"/>
                </p:cNvSpPr>
                <p:nvPr/>
              </p:nvSpPr>
              <p:spPr bwMode="auto">
                <a:xfrm rot="-3897953">
                  <a:off x="2428"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6912" name="AutoShape 16"/>
                <p:cNvSpPr>
                  <a:spLocks noChangeArrowheads="1"/>
                </p:cNvSpPr>
                <p:nvPr/>
              </p:nvSpPr>
              <p:spPr bwMode="auto">
                <a:xfrm rot="-7063863">
                  <a:off x="4102"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6913" name="AutoShape 17"/>
                <p:cNvSpPr>
                  <a:spLocks noChangeArrowheads="1"/>
                </p:cNvSpPr>
                <p:nvPr/>
              </p:nvSpPr>
              <p:spPr bwMode="auto">
                <a:xfrm rot="-7191232">
                  <a:off x="4558" y="5989"/>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grpSp>
        </p:grpSp>
        <p:grpSp>
          <p:nvGrpSpPr>
            <p:cNvPr id="36872" name="Group 18"/>
            <p:cNvGrpSpPr>
              <a:grpSpLocks/>
            </p:cNvGrpSpPr>
            <p:nvPr/>
          </p:nvGrpSpPr>
          <p:grpSpPr bwMode="auto">
            <a:xfrm>
              <a:off x="1727200" y="4797425"/>
              <a:ext cx="2449513" cy="1511300"/>
              <a:chOff x="1146" y="1361"/>
              <a:chExt cx="3866" cy="2849"/>
            </a:xfrm>
          </p:grpSpPr>
          <p:grpSp>
            <p:nvGrpSpPr>
              <p:cNvPr id="36892" name="Group 19"/>
              <p:cNvGrpSpPr>
                <a:grpSpLocks/>
              </p:cNvGrpSpPr>
              <p:nvPr/>
            </p:nvGrpSpPr>
            <p:grpSpPr bwMode="auto">
              <a:xfrm>
                <a:off x="1146" y="1361"/>
                <a:ext cx="3866" cy="2849"/>
                <a:chOff x="1761" y="6824"/>
                <a:chExt cx="4446" cy="2907"/>
              </a:xfrm>
            </p:grpSpPr>
            <p:sp>
              <p:nvSpPr>
                <p:cNvPr id="36900" name="Rectangle 20"/>
                <p:cNvSpPr>
                  <a:spLocks noChangeArrowheads="1"/>
                </p:cNvSpPr>
                <p:nvPr/>
              </p:nvSpPr>
              <p:spPr bwMode="auto">
                <a:xfrm>
                  <a:off x="1761" y="6824"/>
                  <a:ext cx="4446" cy="2907"/>
                </a:xfrm>
                <a:prstGeom prst="rect">
                  <a:avLst/>
                </a:prstGeom>
                <a:solidFill>
                  <a:schemeClr val="bg2"/>
                </a:solidFill>
                <a:ln w="9525">
                  <a:noFill/>
                  <a:miter lim="800000"/>
                  <a:headEnd/>
                  <a:tailEnd/>
                </a:ln>
              </p:spPr>
              <p:txBody>
                <a:bodyPr/>
                <a:lstStyle/>
                <a:p>
                  <a:endParaRPr lang="mk-MK"/>
                </a:p>
              </p:txBody>
            </p:sp>
            <p:grpSp>
              <p:nvGrpSpPr>
                <p:cNvPr id="36901" name="Group 21"/>
                <p:cNvGrpSpPr>
                  <a:grpSpLocks/>
                </p:cNvGrpSpPr>
                <p:nvPr/>
              </p:nvGrpSpPr>
              <p:grpSpPr bwMode="auto">
                <a:xfrm>
                  <a:off x="5637" y="7960"/>
                  <a:ext cx="282" cy="1320"/>
                  <a:chOff x="5637" y="7960"/>
                  <a:chExt cx="282" cy="1320"/>
                </a:xfrm>
              </p:grpSpPr>
              <p:sp>
                <p:nvSpPr>
                  <p:cNvPr id="36902" name="AutoShape 22"/>
                  <p:cNvSpPr>
                    <a:spLocks noChangeArrowheads="1"/>
                  </p:cNvSpPr>
                  <p:nvPr/>
                </p:nvSpPr>
                <p:spPr bwMode="auto">
                  <a:xfrm rot="-10783943">
                    <a:off x="5637" y="796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6903" name="AutoShape 23"/>
                  <p:cNvSpPr>
                    <a:spLocks noChangeArrowheads="1"/>
                  </p:cNvSpPr>
                  <p:nvPr/>
                </p:nvSpPr>
                <p:spPr bwMode="auto">
                  <a:xfrm rot="-10783943">
                    <a:off x="5637" y="834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6904" name="AutoShape 24"/>
                  <p:cNvSpPr>
                    <a:spLocks noChangeArrowheads="1"/>
                  </p:cNvSpPr>
                  <p:nvPr/>
                </p:nvSpPr>
                <p:spPr bwMode="auto">
                  <a:xfrm rot="-10783943">
                    <a:off x="5637" y="872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6905" name="AutoShape 25"/>
                  <p:cNvSpPr>
                    <a:spLocks noChangeArrowheads="1"/>
                  </p:cNvSpPr>
                  <p:nvPr/>
                </p:nvSpPr>
                <p:spPr bwMode="auto">
                  <a:xfrm rot="-10783943">
                    <a:off x="5637" y="910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grpSp>
          </p:grpSp>
          <p:sp>
            <p:nvSpPr>
              <p:cNvPr id="36893" name="Text Box 26"/>
              <p:cNvSpPr txBox="1">
                <a:spLocks noChangeArrowheads="1"/>
              </p:cNvSpPr>
              <p:nvPr/>
            </p:nvSpPr>
            <p:spPr bwMode="auto">
              <a:xfrm>
                <a:off x="1535" y="1860"/>
                <a:ext cx="2818" cy="1940"/>
              </a:xfrm>
              <a:prstGeom prst="rect">
                <a:avLst/>
              </a:prstGeom>
              <a:solidFill>
                <a:srgbClr val="EAEAEA"/>
              </a:solidFill>
              <a:ln w="9525">
                <a:noFill/>
                <a:miter lim="800000"/>
                <a:headEnd/>
                <a:tailEnd/>
              </a:ln>
              <a:effectLst>
                <a:prstShdw prst="shdw17" dist="17961" dir="13500000">
                  <a:srgbClr val="8C8C8C"/>
                </a:prstShdw>
              </a:effectLst>
            </p:spPr>
            <p:txBody>
              <a:bodyPr lIns="54000" tIns="36000" rIns="54000" bIns="36000"/>
              <a:lstStyle/>
              <a:p>
                <a:r>
                  <a:rPr lang="en-GB" sz="800">
                    <a:latin typeface="Verdana" pitchFamily="34" charset="0"/>
                  </a:rPr>
                  <a:t>Saturday Offer 15%                </a:t>
                </a:r>
              </a:p>
              <a:p>
                <a:r>
                  <a:rPr lang="en-GB" sz="800">
                    <a:latin typeface="Verdana" pitchFamily="34" charset="0"/>
                  </a:rPr>
                  <a:t>         </a:t>
                </a:r>
              </a:p>
              <a:p>
                <a:r>
                  <a:rPr lang="en-GB" sz="800">
                    <a:latin typeface="Verdana" pitchFamily="34" charset="0"/>
                  </a:rPr>
                  <a:t>     VALUE        75,00 €</a:t>
                </a:r>
              </a:p>
              <a:p>
                <a:endParaRPr lang="en-GB" sz="800">
                  <a:latin typeface="Verdana" pitchFamily="34" charset="0"/>
                </a:endParaRPr>
              </a:p>
              <a:p>
                <a:r>
                  <a:rPr lang="en-GB" sz="800">
                    <a:latin typeface="Verdana" pitchFamily="34" charset="0"/>
                  </a:rPr>
                  <a:t>     REDEEM  COUPON?</a:t>
                </a:r>
              </a:p>
              <a:p>
                <a:r>
                  <a:rPr lang="en-GB" sz="800">
                    <a:latin typeface="Verdana" pitchFamily="34" charset="0"/>
                  </a:rPr>
                  <a:t>         ADJUSTED AMOUNT</a:t>
                </a:r>
              </a:p>
              <a:p>
                <a:r>
                  <a:rPr lang="en-GB" sz="800">
                    <a:latin typeface="Verdana" pitchFamily="34" charset="0"/>
                  </a:rPr>
                  <a:t>                        425,00 EUR</a:t>
                </a:r>
              </a:p>
              <a:p>
                <a:pPr algn="r"/>
                <a:endParaRPr lang="fr-FR" sz="900">
                  <a:latin typeface="Verdana" pitchFamily="34" charset="0"/>
                </a:endParaRPr>
              </a:p>
            </p:txBody>
          </p:sp>
          <p:grpSp>
            <p:nvGrpSpPr>
              <p:cNvPr id="36894" name="Group 27"/>
              <p:cNvGrpSpPr>
                <a:grpSpLocks/>
              </p:cNvGrpSpPr>
              <p:nvPr/>
            </p:nvGrpSpPr>
            <p:grpSpPr bwMode="auto">
              <a:xfrm>
                <a:off x="1753" y="3877"/>
                <a:ext cx="2506" cy="320"/>
                <a:chOff x="1986" y="5969"/>
                <a:chExt cx="2850" cy="327"/>
              </a:xfrm>
            </p:grpSpPr>
            <p:sp>
              <p:nvSpPr>
                <p:cNvPr id="36895" name="AutoShape 28"/>
                <p:cNvSpPr>
                  <a:spLocks noChangeArrowheads="1"/>
                </p:cNvSpPr>
                <p:nvPr/>
              </p:nvSpPr>
              <p:spPr bwMode="auto">
                <a:xfrm rot="-5400000">
                  <a:off x="3294" y="5949"/>
                  <a:ext cx="214" cy="479"/>
                </a:xfrm>
                <a:prstGeom prst="flowChartDelay">
                  <a:avLst/>
                </a:prstGeom>
                <a:solidFill>
                  <a:srgbClr val="808080"/>
                </a:solidFill>
                <a:ln w="9525">
                  <a:noFill/>
                  <a:miter lim="800000"/>
                  <a:headEnd/>
                  <a:tailEnd/>
                </a:ln>
                <a:effectLst>
                  <a:prstShdw prst="shdw17" dist="17961" dir="2700000">
                    <a:srgbClr val="4D4D4D"/>
                  </a:prstShdw>
                </a:effectLst>
              </p:spPr>
              <p:txBody>
                <a:bodyPr lIns="0" tIns="0" rIns="0" bIns="0"/>
                <a:lstStyle/>
                <a:p>
                  <a:pPr algn="ctr"/>
                  <a:r>
                    <a:rPr lang="fr-FR" sz="600">
                      <a:solidFill>
                        <a:srgbClr val="FFFFFF"/>
                      </a:solidFill>
                    </a:rPr>
                    <a:t>ALPHA</a:t>
                  </a:r>
                  <a:endParaRPr lang="fr-FR">
                    <a:latin typeface="Verdana" pitchFamily="34" charset="0"/>
                  </a:endParaRPr>
                </a:p>
              </p:txBody>
            </p:sp>
            <p:sp>
              <p:nvSpPr>
                <p:cNvPr id="36896" name="AutoShape 29"/>
                <p:cNvSpPr>
                  <a:spLocks noChangeArrowheads="1"/>
                </p:cNvSpPr>
                <p:nvPr/>
              </p:nvSpPr>
              <p:spPr bwMode="auto">
                <a:xfrm rot="-3897953">
                  <a:off x="1972" y="5990"/>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6897" name="AutoShape 30"/>
                <p:cNvSpPr>
                  <a:spLocks noChangeArrowheads="1"/>
                </p:cNvSpPr>
                <p:nvPr/>
              </p:nvSpPr>
              <p:spPr bwMode="auto">
                <a:xfrm rot="-3897953">
                  <a:off x="2428"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6898" name="AutoShape 31"/>
                <p:cNvSpPr>
                  <a:spLocks noChangeArrowheads="1"/>
                </p:cNvSpPr>
                <p:nvPr/>
              </p:nvSpPr>
              <p:spPr bwMode="auto">
                <a:xfrm rot="-7063863">
                  <a:off x="4102"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6899" name="AutoShape 32"/>
                <p:cNvSpPr>
                  <a:spLocks noChangeArrowheads="1"/>
                </p:cNvSpPr>
                <p:nvPr/>
              </p:nvSpPr>
              <p:spPr bwMode="auto">
                <a:xfrm rot="-7191232">
                  <a:off x="4558" y="5989"/>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grpSp>
        </p:grpSp>
        <p:grpSp>
          <p:nvGrpSpPr>
            <p:cNvPr id="36873" name="Group 33"/>
            <p:cNvGrpSpPr>
              <a:grpSpLocks/>
            </p:cNvGrpSpPr>
            <p:nvPr/>
          </p:nvGrpSpPr>
          <p:grpSpPr bwMode="auto">
            <a:xfrm>
              <a:off x="1690688" y="836613"/>
              <a:ext cx="2484437" cy="1512887"/>
              <a:chOff x="1255" y="12357"/>
              <a:chExt cx="4446" cy="2907"/>
            </a:xfrm>
          </p:grpSpPr>
          <p:grpSp>
            <p:nvGrpSpPr>
              <p:cNvPr id="36877" name="Group 34"/>
              <p:cNvGrpSpPr>
                <a:grpSpLocks/>
              </p:cNvGrpSpPr>
              <p:nvPr/>
            </p:nvGrpSpPr>
            <p:grpSpPr bwMode="auto">
              <a:xfrm>
                <a:off x="1255" y="12357"/>
                <a:ext cx="4446" cy="2907"/>
                <a:chOff x="1758" y="9000"/>
                <a:chExt cx="4446" cy="2907"/>
              </a:xfrm>
            </p:grpSpPr>
            <p:grpSp>
              <p:nvGrpSpPr>
                <p:cNvPr id="36884" name="Group 35"/>
                <p:cNvGrpSpPr>
                  <a:grpSpLocks/>
                </p:cNvGrpSpPr>
                <p:nvPr/>
              </p:nvGrpSpPr>
              <p:grpSpPr bwMode="auto">
                <a:xfrm>
                  <a:off x="1758" y="9000"/>
                  <a:ext cx="4446" cy="2907"/>
                  <a:chOff x="1761" y="6824"/>
                  <a:chExt cx="4446" cy="2907"/>
                </a:xfrm>
              </p:grpSpPr>
              <p:sp>
                <p:nvSpPr>
                  <p:cNvPr id="36886" name="Rectangle 36"/>
                  <p:cNvSpPr>
                    <a:spLocks noChangeArrowheads="1"/>
                  </p:cNvSpPr>
                  <p:nvPr/>
                </p:nvSpPr>
                <p:spPr bwMode="auto">
                  <a:xfrm>
                    <a:off x="1761" y="6824"/>
                    <a:ext cx="4446" cy="2907"/>
                  </a:xfrm>
                  <a:prstGeom prst="rect">
                    <a:avLst/>
                  </a:prstGeom>
                  <a:solidFill>
                    <a:schemeClr val="bg2"/>
                  </a:solidFill>
                  <a:ln w="9525">
                    <a:noFill/>
                    <a:miter lim="800000"/>
                    <a:headEnd/>
                    <a:tailEnd/>
                  </a:ln>
                </p:spPr>
                <p:txBody>
                  <a:bodyPr/>
                  <a:lstStyle/>
                  <a:p>
                    <a:endParaRPr lang="mk-MK"/>
                  </a:p>
                </p:txBody>
              </p:sp>
              <p:grpSp>
                <p:nvGrpSpPr>
                  <p:cNvPr id="36887" name="Group 37"/>
                  <p:cNvGrpSpPr>
                    <a:grpSpLocks/>
                  </p:cNvGrpSpPr>
                  <p:nvPr/>
                </p:nvGrpSpPr>
                <p:grpSpPr bwMode="auto">
                  <a:xfrm>
                    <a:off x="5637" y="7960"/>
                    <a:ext cx="282" cy="1320"/>
                    <a:chOff x="5637" y="7960"/>
                    <a:chExt cx="282" cy="1320"/>
                  </a:xfrm>
                </p:grpSpPr>
                <p:sp>
                  <p:nvSpPr>
                    <p:cNvPr id="36888" name="AutoShape 38"/>
                    <p:cNvSpPr>
                      <a:spLocks noChangeArrowheads="1"/>
                    </p:cNvSpPr>
                    <p:nvPr/>
                  </p:nvSpPr>
                  <p:spPr bwMode="auto">
                    <a:xfrm rot="-10783943">
                      <a:off x="5637" y="796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6889" name="AutoShape 39"/>
                    <p:cNvSpPr>
                      <a:spLocks noChangeArrowheads="1"/>
                    </p:cNvSpPr>
                    <p:nvPr/>
                  </p:nvSpPr>
                  <p:spPr bwMode="auto">
                    <a:xfrm rot="-10783943">
                      <a:off x="5637" y="834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6890" name="AutoShape 40"/>
                    <p:cNvSpPr>
                      <a:spLocks noChangeArrowheads="1"/>
                    </p:cNvSpPr>
                    <p:nvPr/>
                  </p:nvSpPr>
                  <p:spPr bwMode="auto">
                    <a:xfrm rot="-10783943">
                      <a:off x="5637" y="872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sp>
                  <p:nvSpPr>
                    <p:cNvPr id="36891" name="AutoShape 41"/>
                    <p:cNvSpPr>
                      <a:spLocks noChangeArrowheads="1"/>
                    </p:cNvSpPr>
                    <p:nvPr/>
                  </p:nvSpPr>
                  <p:spPr bwMode="auto">
                    <a:xfrm rot="-10783943">
                      <a:off x="5637" y="910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mk-MK"/>
                    </a:p>
                  </p:txBody>
                </p:sp>
              </p:grpSp>
            </p:grpSp>
            <p:sp>
              <p:nvSpPr>
                <p:cNvPr id="36885" name="Text Box 42"/>
                <p:cNvSpPr txBox="1">
                  <a:spLocks noChangeArrowheads="1"/>
                </p:cNvSpPr>
                <p:nvPr/>
              </p:nvSpPr>
              <p:spPr bwMode="auto">
                <a:xfrm>
                  <a:off x="2474" y="9509"/>
                  <a:ext cx="2979" cy="1980"/>
                </a:xfrm>
                <a:prstGeom prst="rect">
                  <a:avLst/>
                </a:prstGeom>
                <a:solidFill>
                  <a:srgbClr val="EAEAEA"/>
                </a:solidFill>
                <a:ln w="9525">
                  <a:noFill/>
                  <a:miter lim="800000"/>
                  <a:headEnd/>
                  <a:tailEnd/>
                </a:ln>
                <a:effectLst>
                  <a:prstShdw prst="shdw17" dist="17961" dir="13500000">
                    <a:srgbClr val="8C8C8C"/>
                  </a:prstShdw>
                </a:effectLst>
              </p:spPr>
              <p:txBody>
                <a:bodyPr lIns="54000" tIns="36000" rIns="54000" bIns="36000"/>
                <a:lstStyle/>
                <a:p>
                  <a:r>
                    <a:rPr lang="fr-FR" sz="900">
                      <a:latin typeface="Verdana" pitchFamily="34" charset="0"/>
                    </a:rPr>
                    <a:t>PURCHASE AMOUNT ?</a:t>
                  </a:r>
                </a:p>
                <a:p>
                  <a:pPr algn="r"/>
                  <a:endParaRPr lang="fr-FR" sz="900">
                    <a:latin typeface="Verdana" pitchFamily="34" charset="0"/>
                  </a:endParaRPr>
                </a:p>
                <a:p>
                  <a:pPr algn="r"/>
                  <a:r>
                    <a:rPr lang="fr-FR" sz="900">
                      <a:latin typeface="Verdana" pitchFamily="34" charset="0"/>
                    </a:rPr>
                    <a:t>500,00 € </a:t>
                  </a:r>
                </a:p>
                <a:p>
                  <a:endParaRPr lang="en-GB" sz="900">
                    <a:latin typeface="Courier New" pitchFamily="49" charset="0"/>
                  </a:endParaRPr>
                </a:p>
                <a:p>
                  <a:pPr algn="ctr"/>
                  <a:r>
                    <a:rPr lang="fr-FR" sz="1000">
                      <a:solidFill>
                        <a:srgbClr val="FFFFFF"/>
                      </a:solidFill>
                    </a:rPr>
                    <a:t>ABC Bank</a:t>
                  </a:r>
                  <a:endParaRPr lang="fr-FR" sz="1000">
                    <a:latin typeface="Verdana" pitchFamily="34" charset="0"/>
                  </a:endParaRPr>
                </a:p>
              </p:txBody>
            </p:sp>
          </p:grpSp>
          <p:grpSp>
            <p:nvGrpSpPr>
              <p:cNvPr id="36878" name="Group 43"/>
              <p:cNvGrpSpPr>
                <a:grpSpLocks/>
              </p:cNvGrpSpPr>
              <p:nvPr/>
            </p:nvGrpSpPr>
            <p:grpSpPr bwMode="auto">
              <a:xfrm>
                <a:off x="1924" y="14872"/>
                <a:ext cx="2850" cy="327"/>
                <a:chOff x="1986" y="5969"/>
                <a:chExt cx="2850" cy="327"/>
              </a:xfrm>
            </p:grpSpPr>
            <p:sp>
              <p:nvSpPr>
                <p:cNvPr id="36879" name="AutoShape 44"/>
                <p:cNvSpPr>
                  <a:spLocks noChangeArrowheads="1"/>
                </p:cNvSpPr>
                <p:nvPr/>
              </p:nvSpPr>
              <p:spPr bwMode="auto">
                <a:xfrm rot="-5400000">
                  <a:off x="3294" y="5949"/>
                  <a:ext cx="214" cy="479"/>
                </a:xfrm>
                <a:prstGeom prst="flowChartDelay">
                  <a:avLst/>
                </a:prstGeom>
                <a:solidFill>
                  <a:srgbClr val="808080"/>
                </a:solidFill>
                <a:ln w="9525">
                  <a:noFill/>
                  <a:miter lim="800000"/>
                  <a:headEnd/>
                  <a:tailEnd/>
                </a:ln>
                <a:effectLst>
                  <a:prstShdw prst="shdw17" dist="17961" dir="2700000">
                    <a:srgbClr val="4D4D4D"/>
                  </a:prstShdw>
                </a:effectLst>
              </p:spPr>
              <p:txBody>
                <a:bodyPr lIns="0" tIns="0" rIns="0" bIns="0"/>
                <a:lstStyle/>
                <a:p>
                  <a:r>
                    <a:rPr lang="en-GB" sz="1000">
                      <a:latin typeface="Palatino Linotype" pitchFamily="18" charset="0"/>
                    </a:rPr>
                    <a:t>            </a:t>
                  </a:r>
                  <a:endParaRPr lang="fr-FR" sz="1000">
                    <a:latin typeface="Verdana" pitchFamily="34" charset="0"/>
                  </a:endParaRPr>
                </a:p>
              </p:txBody>
            </p:sp>
            <p:sp>
              <p:nvSpPr>
                <p:cNvPr id="36880" name="AutoShape 45"/>
                <p:cNvSpPr>
                  <a:spLocks noChangeArrowheads="1"/>
                </p:cNvSpPr>
                <p:nvPr/>
              </p:nvSpPr>
              <p:spPr bwMode="auto">
                <a:xfrm rot="-3897953">
                  <a:off x="1972" y="5990"/>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6881" name="AutoShape 46"/>
                <p:cNvSpPr>
                  <a:spLocks noChangeArrowheads="1"/>
                </p:cNvSpPr>
                <p:nvPr/>
              </p:nvSpPr>
              <p:spPr bwMode="auto">
                <a:xfrm rot="-3897953">
                  <a:off x="2428"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6882" name="AutoShape 47"/>
                <p:cNvSpPr>
                  <a:spLocks noChangeArrowheads="1"/>
                </p:cNvSpPr>
                <p:nvPr/>
              </p:nvSpPr>
              <p:spPr bwMode="auto">
                <a:xfrm rot="-7063863">
                  <a:off x="4102"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sp>
              <p:nvSpPr>
                <p:cNvPr id="36883" name="AutoShape 48"/>
                <p:cNvSpPr>
                  <a:spLocks noChangeArrowheads="1"/>
                </p:cNvSpPr>
                <p:nvPr/>
              </p:nvSpPr>
              <p:spPr bwMode="auto">
                <a:xfrm rot="-7191232">
                  <a:off x="4558" y="5989"/>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mk-MK"/>
                </a:p>
              </p:txBody>
            </p:sp>
          </p:grpSp>
        </p:grpSp>
        <p:sp>
          <p:nvSpPr>
            <p:cNvPr id="36874" name="Line 49"/>
            <p:cNvSpPr>
              <a:spLocks noChangeShapeType="1"/>
            </p:cNvSpPr>
            <p:nvPr/>
          </p:nvSpPr>
          <p:spPr bwMode="auto">
            <a:xfrm>
              <a:off x="2951163" y="2384425"/>
              <a:ext cx="0" cy="252413"/>
            </a:xfrm>
            <a:prstGeom prst="line">
              <a:avLst/>
            </a:prstGeom>
            <a:noFill/>
            <a:ln w="9525">
              <a:solidFill>
                <a:srgbClr val="EE4B2A"/>
              </a:solidFill>
              <a:round/>
              <a:headEnd/>
              <a:tailEnd type="triangle" w="med" len="med"/>
            </a:ln>
            <a:effectLst>
              <a:prstShdw prst="shdw17" dist="17961" dir="2700000">
                <a:srgbClr val="8F2D19"/>
              </a:prstShdw>
            </a:effectLst>
          </p:spPr>
          <p:txBody>
            <a:bodyPr/>
            <a:lstStyle/>
            <a:p>
              <a:endParaRPr lang="mk-MK"/>
            </a:p>
          </p:txBody>
        </p:sp>
        <p:sp>
          <p:nvSpPr>
            <p:cNvPr id="36875" name="Arc 50"/>
            <p:cNvSpPr>
              <a:spLocks/>
            </p:cNvSpPr>
            <p:nvPr/>
          </p:nvSpPr>
          <p:spPr bwMode="auto">
            <a:xfrm rot="-7996068">
              <a:off x="2751932" y="4275931"/>
              <a:ext cx="363538" cy="396875"/>
            </a:xfrm>
            <a:custGeom>
              <a:avLst/>
              <a:gdLst>
                <a:gd name="T0" fmla="*/ 0 w 34552"/>
                <a:gd name="T1" fmla="*/ 79265 h 21600"/>
                <a:gd name="T2" fmla="*/ 363538 w 34552"/>
                <a:gd name="T3" fmla="*/ 396875 h 21600"/>
                <a:gd name="T4" fmla="*/ 136274 w 34552"/>
                <a:gd name="T5" fmla="*/ 396875 h 21600"/>
                <a:gd name="T6" fmla="*/ 0 60000 65536"/>
                <a:gd name="T7" fmla="*/ 0 60000 65536"/>
                <a:gd name="T8" fmla="*/ 0 60000 65536"/>
                <a:gd name="T9" fmla="*/ 0 w 34552"/>
                <a:gd name="T10" fmla="*/ 0 h 21600"/>
                <a:gd name="T11" fmla="*/ 34552 w 34552"/>
                <a:gd name="T12" fmla="*/ 21600 h 21600"/>
              </a:gdLst>
              <a:ahLst/>
              <a:cxnLst>
                <a:cxn ang="T6">
                  <a:pos x="T0" y="T1"/>
                </a:cxn>
                <a:cxn ang="T7">
                  <a:pos x="T2" y="T3"/>
                </a:cxn>
                <a:cxn ang="T8">
                  <a:pos x="T4" y="T5"/>
                </a:cxn>
              </a:cxnLst>
              <a:rect l="T9" t="T10" r="T11" b="T12"/>
              <a:pathLst>
                <a:path w="34552" h="21600" fill="none" extrusionOk="0">
                  <a:moveTo>
                    <a:pt x="0" y="4314"/>
                  </a:moveTo>
                  <a:cubicBezTo>
                    <a:pt x="3737" y="1513"/>
                    <a:pt x="8281" y="-1"/>
                    <a:pt x="12952" y="0"/>
                  </a:cubicBezTo>
                  <a:cubicBezTo>
                    <a:pt x="24881" y="0"/>
                    <a:pt x="34552" y="9670"/>
                    <a:pt x="34552" y="21600"/>
                  </a:cubicBezTo>
                </a:path>
                <a:path w="34552" h="21600" stroke="0" extrusionOk="0">
                  <a:moveTo>
                    <a:pt x="0" y="4314"/>
                  </a:moveTo>
                  <a:cubicBezTo>
                    <a:pt x="3737" y="1513"/>
                    <a:pt x="8281" y="-1"/>
                    <a:pt x="12952" y="0"/>
                  </a:cubicBezTo>
                  <a:cubicBezTo>
                    <a:pt x="24881" y="0"/>
                    <a:pt x="34552" y="9670"/>
                    <a:pt x="34552" y="21600"/>
                  </a:cubicBezTo>
                  <a:lnTo>
                    <a:pt x="12952" y="21600"/>
                  </a:lnTo>
                  <a:close/>
                </a:path>
              </a:pathLst>
            </a:custGeom>
            <a:noFill/>
            <a:ln w="9525">
              <a:solidFill>
                <a:srgbClr val="EE4B2A"/>
              </a:solidFill>
              <a:round/>
              <a:headEnd type="triangle" w="med" len="med"/>
              <a:tailEnd/>
            </a:ln>
            <a:effectLst>
              <a:prstShdw prst="shdw17" dist="17961" dir="2700000">
                <a:srgbClr val="8F2D19"/>
              </a:prstShdw>
            </a:effectLst>
          </p:spPr>
          <p:txBody>
            <a:bodyPr wrap="none" anchor="ctr"/>
            <a:lstStyle/>
            <a:p>
              <a:endParaRPr lang="mk-MK"/>
            </a:p>
          </p:txBody>
        </p:sp>
        <p:sp>
          <p:nvSpPr>
            <p:cNvPr id="36876" name="AutoShape 53"/>
            <p:cNvSpPr>
              <a:spLocks/>
            </p:cNvSpPr>
            <p:nvPr/>
          </p:nvSpPr>
          <p:spPr bwMode="auto">
            <a:xfrm>
              <a:off x="250825" y="2312988"/>
              <a:ext cx="1366838" cy="523220"/>
            </a:xfrm>
            <a:prstGeom prst="borderCallout2">
              <a:avLst>
                <a:gd name="adj1" fmla="val 21949"/>
                <a:gd name="adj2" fmla="val 105574"/>
                <a:gd name="adj3" fmla="val 21949"/>
                <a:gd name="adj4" fmla="val 105574"/>
                <a:gd name="adj5" fmla="val 141157"/>
                <a:gd name="adj6" fmla="val 130894"/>
              </a:avLst>
            </a:prstGeom>
            <a:noFill/>
            <a:ln w="3175" algn="ctr">
              <a:solidFill>
                <a:srgbClr val="FF9900"/>
              </a:solidFill>
              <a:miter lim="800000"/>
              <a:headEnd/>
              <a:tailEnd/>
            </a:ln>
          </p:spPr>
          <p:txBody>
            <a:bodyPr>
              <a:spAutoFit/>
            </a:bodyPr>
            <a:lstStyle/>
            <a:p>
              <a:pPr>
                <a:spcBef>
                  <a:spcPct val="50000"/>
                </a:spcBef>
              </a:pPr>
              <a:r>
                <a:rPr lang="mk-MK" sz="1400">
                  <a:latin typeface="Verdana" pitchFamily="34" charset="0"/>
                </a:rPr>
                <a:t>Листа со можности</a:t>
              </a:r>
              <a:endParaRPr lang="fr-FR" sz="1400">
                <a:latin typeface="Verdana" pitchFamily="34" charset="0"/>
              </a:endParaRPr>
            </a:p>
          </p:txBody>
        </p:sp>
      </p:grpSp>
      <p:sp>
        <p:nvSpPr>
          <p:cNvPr id="36869" name="Text Box 51"/>
          <p:cNvSpPr txBox="1">
            <a:spLocks noChangeArrowheads="1"/>
          </p:cNvSpPr>
          <p:nvPr/>
        </p:nvSpPr>
        <p:spPr bwMode="auto">
          <a:xfrm>
            <a:off x="2878138" y="4329113"/>
            <a:ext cx="215900" cy="244475"/>
          </a:xfrm>
          <a:prstGeom prst="rect">
            <a:avLst/>
          </a:prstGeom>
          <a:noFill/>
          <a:ln w="9525" algn="ctr">
            <a:solidFill>
              <a:srgbClr val="C0C0C0"/>
            </a:solidFill>
            <a:miter lim="800000"/>
            <a:headEnd/>
            <a:tailEnd/>
          </a:ln>
          <a:effectLst>
            <a:prstShdw prst="shdw17" dist="17961" dir="2700000">
              <a:srgbClr val="737373"/>
            </a:prstShdw>
          </a:effectLst>
        </p:spPr>
        <p:txBody>
          <a:bodyPr lIns="18000" tIns="10800" rIns="18000" bIns="10800">
            <a:spAutoFit/>
          </a:bodyPr>
          <a:lstStyle/>
          <a:p>
            <a:pPr algn="r">
              <a:spcBef>
                <a:spcPct val="50000"/>
              </a:spcBef>
            </a:pPr>
            <a:r>
              <a:rPr lang="fr-FR" sz="1400" b="1">
                <a:latin typeface="Verdana" pitchFamily="34" charset="0"/>
              </a:rPr>
              <a:t>3</a:t>
            </a:r>
          </a:p>
        </p:txBody>
      </p:sp>
      <p:pic>
        <p:nvPicPr>
          <p:cNvPr id="36870" name="Picture 5" descr="CaSys_logo_1"/>
          <p:cNvPicPr>
            <a:picLocks noChangeAspect="1" noChangeArrowheads="1"/>
          </p:cNvPicPr>
          <p:nvPr/>
        </p:nvPicPr>
        <p:blipFill>
          <a:blip r:embed="rId2"/>
          <a:srcRect/>
          <a:stretch>
            <a:fillRect/>
          </a:stretch>
        </p:blipFill>
        <p:spPr bwMode="auto">
          <a:xfrm>
            <a:off x="7429500" y="6215063"/>
            <a:ext cx="1439863"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28625" y="0"/>
            <a:ext cx="8229600" cy="714375"/>
          </a:xfrm>
        </p:spPr>
        <p:txBody>
          <a:bodyPr/>
          <a:lstStyle/>
          <a:p>
            <a:r>
              <a:rPr lang="mk-MK" sz="2800" b="1" i="1" smtClean="0">
                <a:solidFill>
                  <a:srgbClr val="009999"/>
                </a:solidFill>
              </a:rPr>
              <a:t>Пример за добивање на поени</a:t>
            </a:r>
            <a:endParaRPr lang="en-US" sz="2800" b="1" i="1" smtClean="0">
              <a:solidFill>
                <a:srgbClr val="009999"/>
              </a:solidFill>
            </a:endParaRPr>
          </a:p>
        </p:txBody>
      </p:sp>
      <p:grpSp>
        <p:nvGrpSpPr>
          <p:cNvPr id="37891" name="Group 3"/>
          <p:cNvGrpSpPr>
            <a:grpSpLocks/>
          </p:cNvGrpSpPr>
          <p:nvPr/>
        </p:nvGrpSpPr>
        <p:grpSpPr bwMode="auto">
          <a:xfrm>
            <a:off x="179388" y="2816225"/>
            <a:ext cx="2484437" cy="1476375"/>
            <a:chOff x="1146" y="1361"/>
            <a:chExt cx="3866" cy="2849"/>
          </a:xfrm>
        </p:grpSpPr>
        <p:grpSp>
          <p:nvGrpSpPr>
            <p:cNvPr id="37947" name="Group 4"/>
            <p:cNvGrpSpPr>
              <a:grpSpLocks/>
            </p:cNvGrpSpPr>
            <p:nvPr/>
          </p:nvGrpSpPr>
          <p:grpSpPr bwMode="auto">
            <a:xfrm>
              <a:off x="1146" y="1361"/>
              <a:ext cx="3866" cy="2849"/>
              <a:chOff x="1761" y="6824"/>
              <a:chExt cx="4446" cy="2907"/>
            </a:xfrm>
          </p:grpSpPr>
          <p:sp>
            <p:nvSpPr>
              <p:cNvPr id="37955" name="Rectangle 5"/>
              <p:cNvSpPr>
                <a:spLocks noChangeArrowheads="1"/>
              </p:cNvSpPr>
              <p:nvPr/>
            </p:nvSpPr>
            <p:spPr bwMode="auto">
              <a:xfrm>
                <a:off x="1761" y="6824"/>
                <a:ext cx="4446" cy="2907"/>
              </a:xfrm>
              <a:prstGeom prst="rect">
                <a:avLst/>
              </a:prstGeom>
              <a:solidFill>
                <a:schemeClr val="bg2"/>
              </a:solidFill>
              <a:ln w="9525">
                <a:noFill/>
                <a:miter lim="800000"/>
                <a:headEnd/>
                <a:tailEnd/>
              </a:ln>
            </p:spPr>
            <p:txBody>
              <a:bodyPr/>
              <a:lstStyle/>
              <a:p>
                <a:endParaRPr lang="en-AU"/>
              </a:p>
            </p:txBody>
          </p:sp>
          <p:grpSp>
            <p:nvGrpSpPr>
              <p:cNvPr id="37956" name="Group 6"/>
              <p:cNvGrpSpPr>
                <a:grpSpLocks/>
              </p:cNvGrpSpPr>
              <p:nvPr/>
            </p:nvGrpSpPr>
            <p:grpSpPr bwMode="auto">
              <a:xfrm>
                <a:off x="5637" y="7960"/>
                <a:ext cx="282" cy="1320"/>
                <a:chOff x="5637" y="7960"/>
                <a:chExt cx="282" cy="1320"/>
              </a:xfrm>
            </p:grpSpPr>
            <p:sp>
              <p:nvSpPr>
                <p:cNvPr id="37957" name="AutoShape 7"/>
                <p:cNvSpPr>
                  <a:spLocks noChangeArrowheads="1"/>
                </p:cNvSpPr>
                <p:nvPr/>
              </p:nvSpPr>
              <p:spPr bwMode="auto">
                <a:xfrm rot="-10783943">
                  <a:off x="5637" y="796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7958" name="AutoShape 8"/>
                <p:cNvSpPr>
                  <a:spLocks noChangeArrowheads="1"/>
                </p:cNvSpPr>
                <p:nvPr/>
              </p:nvSpPr>
              <p:spPr bwMode="auto">
                <a:xfrm rot="-10783943">
                  <a:off x="5637" y="834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7959" name="AutoShape 9"/>
                <p:cNvSpPr>
                  <a:spLocks noChangeArrowheads="1"/>
                </p:cNvSpPr>
                <p:nvPr/>
              </p:nvSpPr>
              <p:spPr bwMode="auto">
                <a:xfrm rot="-10783943">
                  <a:off x="5637" y="872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7960" name="AutoShape 10"/>
                <p:cNvSpPr>
                  <a:spLocks noChangeArrowheads="1"/>
                </p:cNvSpPr>
                <p:nvPr/>
              </p:nvSpPr>
              <p:spPr bwMode="auto">
                <a:xfrm rot="-10783943">
                  <a:off x="5637" y="910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grpSp>
        </p:grpSp>
        <p:sp>
          <p:nvSpPr>
            <p:cNvPr id="37948" name="Text Box 11"/>
            <p:cNvSpPr txBox="1">
              <a:spLocks noChangeArrowheads="1"/>
            </p:cNvSpPr>
            <p:nvPr/>
          </p:nvSpPr>
          <p:spPr bwMode="auto">
            <a:xfrm>
              <a:off x="1535" y="1860"/>
              <a:ext cx="2818" cy="1940"/>
            </a:xfrm>
            <a:prstGeom prst="rect">
              <a:avLst/>
            </a:prstGeom>
            <a:solidFill>
              <a:srgbClr val="EAEAEA"/>
            </a:solidFill>
            <a:ln w="9525">
              <a:noFill/>
              <a:miter lim="800000"/>
              <a:headEnd/>
              <a:tailEnd/>
            </a:ln>
            <a:effectLst>
              <a:prstShdw prst="shdw17" dist="17961" dir="13500000">
                <a:srgbClr val="8C8C8C"/>
              </a:prstShdw>
            </a:effectLst>
          </p:spPr>
          <p:txBody>
            <a:bodyPr lIns="54000" tIns="36000" rIns="54000" bIns="36000"/>
            <a:lstStyle/>
            <a:p>
              <a:r>
                <a:rPr lang="en-AU" sz="900">
                  <a:latin typeface="Verdana" pitchFamily="34" charset="0"/>
                </a:rPr>
                <a:t>SELECT BonuS</a:t>
              </a:r>
            </a:p>
            <a:p>
              <a:pPr>
                <a:lnSpc>
                  <a:spcPct val="144000"/>
                </a:lnSpc>
              </a:pPr>
              <a:endParaRPr lang="en-AU" sz="900">
                <a:latin typeface="Verdana" pitchFamily="34" charset="0"/>
              </a:endParaRPr>
            </a:p>
            <a:p>
              <a:r>
                <a:rPr lang="en-AU" sz="900">
                  <a:latin typeface="Verdana" pitchFamily="34" charset="0"/>
                </a:rPr>
                <a:t>1 My BonuS Points</a:t>
              </a:r>
            </a:p>
            <a:p>
              <a:endParaRPr lang="en-AU" sz="900">
                <a:latin typeface="Verdana" pitchFamily="34" charset="0"/>
              </a:endParaRPr>
            </a:p>
            <a:p>
              <a:r>
                <a:rPr lang="en-AU" sz="900">
                  <a:latin typeface="Verdana" pitchFamily="34" charset="0"/>
                </a:rPr>
                <a:t>2 NEXT STEP</a:t>
              </a:r>
            </a:p>
          </p:txBody>
        </p:sp>
        <p:grpSp>
          <p:nvGrpSpPr>
            <p:cNvPr id="37949" name="Group 12"/>
            <p:cNvGrpSpPr>
              <a:grpSpLocks/>
            </p:cNvGrpSpPr>
            <p:nvPr/>
          </p:nvGrpSpPr>
          <p:grpSpPr bwMode="auto">
            <a:xfrm>
              <a:off x="1753" y="3877"/>
              <a:ext cx="2506" cy="320"/>
              <a:chOff x="1986" y="5969"/>
              <a:chExt cx="2850" cy="327"/>
            </a:xfrm>
          </p:grpSpPr>
          <p:sp>
            <p:nvSpPr>
              <p:cNvPr id="37950" name="AutoShape 13"/>
              <p:cNvSpPr>
                <a:spLocks noChangeArrowheads="1"/>
              </p:cNvSpPr>
              <p:nvPr/>
            </p:nvSpPr>
            <p:spPr bwMode="auto">
              <a:xfrm rot="-5400000">
                <a:off x="3294" y="5949"/>
                <a:ext cx="214" cy="479"/>
              </a:xfrm>
              <a:prstGeom prst="flowChartDelay">
                <a:avLst/>
              </a:prstGeom>
              <a:solidFill>
                <a:srgbClr val="808080"/>
              </a:solidFill>
              <a:ln w="9525">
                <a:noFill/>
                <a:miter lim="800000"/>
                <a:headEnd/>
                <a:tailEnd/>
              </a:ln>
              <a:effectLst>
                <a:prstShdw prst="shdw17" dist="17961" dir="2700000">
                  <a:srgbClr val="4D4D4D"/>
                </a:prstShdw>
              </a:effectLst>
            </p:spPr>
            <p:txBody>
              <a:bodyPr lIns="0" tIns="0" rIns="0" bIns="0"/>
              <a:lstStyle/>
              <a:p>
                <a:pPr algn="ctr"/>
                <a:r>
                  <a:rPr lang="en-AU" sz="600">
                    <a:solidFill>
                      <a:srgbClr val="FFFFFF"/>
                    </a:solidFill>
                  </a:rPr>
                  <a:t>ALPHA</a:t>
                </a:r>
                <a:endParaRPr lang="en-AU">
                  <a:latin typeface="Verdana" pitchFamily="34" charset="0"/>
                </a:endParaRPr>
              </a:p>
            </p:txBody>
          </p:sp>
          <p:sp>
            <p:nvSpPr>
              <p:cNvPr id="37951" name="AutoShape 14"/>
              <p:cNvSpPr>
                <a:spLocks noChangeArrowheads="1"/>
              </p:cNvSpPr>
              <p:nvPr/>
            </p:nvSpPr>
            <p:spPr bwMode="auto">
              <a:xfrm rot="-3897953">
                <a:off x="1972" y="5990"/>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7952" name="AutoShape 15"/>
              <p:cNvSpPr>
                <a:spLocks noChangeArrowheads="1"/>
              </p:cNvSpPr>
              <p:nvPr/>
            </p:nvSpPr>
            <p:spPr bwMode="auto">
              <a:xfrm rot="-3897953">
                <a:off x="2428"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7953" name="AutoShape 16"/>
              <p:cNvSpPr>
                <a:spLocks noChangeArrowheads="1"/>
              </p:cNvSpPr>
              <p:nvPr/>
            </p:nvSpPr>
            <p:spPr bwMode="auto">
              <a:xfrm rot="-7063863">
                <a:off x="4102"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7954" name="AutoShape 17"/>
              <p:cNvSpPr>
                <a:spLocks noChangeArrowheads="1"/>
              </p:cNvSpPr>
              <p:nvPr/>
            </p:nvSpPr>
            <p:spPr bwMode="auto">
              <a:xfrm rot="-7191232">
                <a:off x="4558" y="5989"/>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grpSp>
      </p:grpSp>
      <p:grpSp>
        <p:nvGrpSpPr>
          <p:cNvPr id="37892" name="Group 18"/>
          <p:cNvGrpSpPr>
            <a:grpSpLocks/>
          </p:cNvGrpSpPr>
          <p:nvPr/>
        </p:nvGrpSpPr>
        <p:grpSpPr bwMode="auto">
          <a:xfrm>
            <a:off x="179388" y="944563"/>
            <a:ext cx="2484437" cy="1512887"/>
            <a:chOff x="1255" y="12357"/>
            <a:chExt cx="4446" cy="2907"/>
          </a:xfrm>
        </p:grpSpPr>
        <p:grpSp>
          <p:nvGrpSpPr>
            <p:cNvPr id="37932" name="Group 19"/>
            <p:cNvGrpSpPr>
              <a:grpSpLocks/>
            </p:cNvGrpSpPr>
            <p:nvPr/>
          </p:nvGrpSpPr>
          <p:grpSpPr bwMode="auto">
            <a:xfrm>
              <a:off x="1255" y="12357"/>
              <a:ext cx="4446" cy="2907"/>
              <a:chOff x="1758" y="9000"/>
              <a:chExt cx="4446" cy="2907"/>
            </a:xfrm>
          </p:grpSpPr>
          <p:grpSp>
            <p:nvGrpSpPr>
              <p:cNvPr id="37939" name="Group 20"/>
              <p:cNvGrpSpPr>
                <a:grpSpLocks/>
              </p:cNvGrpSpPr>
              <p:nvPr/>
            </p:nvGrpSpPr>
            <p:grpSpPr bwMode="auto">
              <a:xfrm>
                <a:off x="1758" y="9000"/>
                <a:ext cx="4446" cy="2907"/>
                <a:chOff x="1761" y="6824"/>
                <a:chExt cx="4446" cy="2907"/>
              </a:xfrm>
            </p:grpSpPr>
            <p:sp>
              <p:nvSpPr>
                <p:cNvPr id="37941" name="Rectangle 21"/>
                <p:cNvSpPr>
                  <a:spLocks noChangeArrowheads="1"/>
                </p:cNvSpPr>
                <p:nvPr/>
              </p:nvSpPr>
              <p:spPr bwMode="auto">
                <a:xfrm>
                  <a:off x="1761" y="6824"/>
                  <a:ext cx="4446" cy="2907"/>
                </a:xfrm>
                <a:prstGeom prst="rect">
                  <a:avLst/>
                </a:prstGeom>
                <a:solidFill>
                  <a:schemeClr val="bg2"/>
                </a:solidFill>
                <a:ln w="9525">
                  <a:noFill/>
                  <a:miter lim="800000"/>
                  <a:headEnd/>
                  <a:tailEnd/>
                </a:ln>
              </p:spPr>
              <p:txBody>
                <a:bodyPr/>
                <a:lstStyle/>
                <a:p>
                  <a:endParaRPr lang="en-AU"/>
                </a:p>
              </p:txBody>
            </p:sp>
            <p:grpSp>
              <p:nvGrpSpPr>
                <p:cNvPr id="37942" name="Group 22"/>
                <p:cNvGrpSpPr>
                  <a:grpSpLocks/>
                </p:cNvGrpSpPr>
                <p:nvPr/>
              </p:nvGrpSpPr>
              <p:grpSpPr bwMode="auto">
                <a:xfrm>
                  <a:off x="5637" y="7960"/>
                  <a:ext cx="282" cy="1320"/>
                  <a:chOff x="5637" y="7960"/>
                  <a:chExt cx="282" cy="1320"/>
                </a:xfrm>
              </p:grpSpPr>
              <p:sp>
                <p:nvSpPr>
                  <p:cNvPr id="37943" name="AutoShape 23"/>
                  <p:cNvSpPr>
                    <a:spLocks noChangeArrowheads="1"/>
                  </p:cNvSpPr>
                  <p:nvPr/>
                </p:nvSpPr>
                <p:spPr bwMode="auto">
                  <a:xfrm rot="-10783943">
                    <a:off x="5637" y="796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7944" name="AutoShape 24"/>
                  <p:cNvSpPr>
                    <a:spLocks noChangeArrowheads="1"/>
                  </p:cNvSpPr>
                  <p:nvPr/>
                </p:nvSpPr>
                <p:spPr bwMode="auto">
                  <a:xfrm rot="-10783943">
                    <a:off x="5637" y="834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7945" name="AutoShape 25"/>
                  <p:cNvSpPr>
                    <a:spLocks noChangeArrowheads="1"/>
                  </p:cNvSpPr>
                  <p:nvPr/>
                </p:nvSpPr>
                <p:spPr bwMode="auto">
                  <a:xfrm rot="-10783943">
                    <a:off x="5637" y="872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7946" name="AutoShape 26"/>
                  <p:cNvSpPr>
                    <a:spLocks noChangeArrowheads="1"/>
                  </p:cNvSpPr>
                  <p:nvPr/>
                </p:nvSpPr>
                <p:spPr bwMode="auto">
                  <a:xfrm rot="-10783943">
                    <a:off x="5637" y="910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grpSp>
          </p:grpSp>
          <p:sp>
            <p:nvSpPr>
              <p:cNvPr id="37940" name="Text Box 27"/>
              <p:cNvSpPr txBox="1">
                <a:spLocks noChangeArrowheads="1"/>
              </p:cNvSpPr>
              <p:nvPr/>
            </p:nvSpPr>
            <p:spPr bwMode="auto">
              <a:xfrm>
                <a:off x="2474" y="9509"/>
                <a:ext cx="2979" cy="1980"/>
              </a:xfrm>
              <a:prstGeom prst="rect">
                <a:avLst/>
              </a:prstGeom>
              <a:solidFill>
                <a:srgbClr val="EAEAEA"/>
              </a:solidFill>
              <a:ln w="9525">
                <a:noFill/>
                <a:miter lim="800000"/>
                <a:headEnd/>
                <a:tailEnd/>
              </a:ln>
              <a:effectLst>
                <a:prstShdw prst="shdw17" dist="17961" dir="13500000">
                  <a:srgbClr val="8C8C8C"/>
                </a:prstShdw>
              </a:effectLst>
            </p:spPr>
            <p:txBody>
              <a:bodyPr lIns="54000" tIns="36000" rIns="54000" bIns="36000"/>
              <a:lstStyle/>
              <a:p>
                <a:r>
                  <a:rPr lang="en-AU" sz="900">
                    <a:latin typeface="Verdana" pitchFamily="34" charset="0"/>
                  </a:rPr>
                  <a:t>PURCHASE AMOUNT ?</a:t>
                </a:r>
              </a:p>
              <a:p>
                <a:pPr algn="r"/>
                <a:endParaRPr lang="en-AU" sz="900">
                  <a:latin typeface="Verdana" pitchFamily="34" charset="0"/>
                </a:endParaRPr>
              </a:p>
              <a:p>
                <a:pPr algn="r"/>
                <a:r>
                  <a:rPr lang="en-AU" sz="900">
                    <a:latin typeface="Verdana" pitchFamily="34" charset="0"/>
                  </a:rPr>
                  <a:t> 20,00 EUR </a:t>
                </a:r>
              </a:p>
              <a:p>
                <a:endParaRPr lang="en-AU" sz="900">
                  <a:latin typeface="Times New Roman" pitchFamily="18" charset="0"/>
                </a:endParaRPr>
              </a:p>
              <a:p>
                <a:pPr algn="ctr"/>
                <a:r>
                  <a:rPr lang="en-AU" sz="1000" b="1"/>
                  <a:t>BONUS PROGRAM</a:t>
                </a:r>
              </a:p>
            </p:txBody>
          </p:sp>
        </p:grpSp>
        <p:grpSp>
          <p:nvGrpSpPr>
            <p:cNvPr id="37933" name="Group 28"/>
            <p:cNvGrpSpPr>
              <a:grpSpLocks/>
            </p:cNvGrpSpPr>
            <p:nvPr/>
          </p:nvGrpSpPr>
          <p:grpSpPr bwMode="auto">
            <a:xfrm>
              <a:off x="1924" y="14872"/>
              <a:ext cx="2850" cy="327"/>
              <a:chOff x="1986" y="5969"/>
              <a:chExt cx="2850" cy="327"/>
            </a:xfrm>
          </p:grpSpPr>
          <p:sp>
            <p:nvSpPr>
              <p:cNvPr id="37934" name="AutoShape 29"/>
              <p:cNvSpPr>
                <a:spLocks noChangeArrowheads="1"/>
              </p:cNvSpPr>
              <p:nvPr/>
            </p:nvSpPr>
            <p:spPr bwMode="auto">
              <a:xfrm rot="-5400000">
                <a:off x="3294" y="5949"/>
                <a:ext cx="214" cy="479"/>
              </a:xfrm>
              <a:prstGeom prst="flowChartDelay">
                <a:avLst/>
              </a:prstGeom>
              <a:solidFill>
                <a:srgbClr val="808080"/>
              </a:solidFill>
              <a:ln w="9525">
                <a:noFill/>
                <a:miter lim="800000"/>
                <a:headEnd/>
                <a:tailEnd/>
              </a:ln>
              <a:effectLst>
                <a:prstShdw prst="shdw17" dist="17961" dir="2700000">
                  <a:srgbClr val="4D4D4D"/>
                </a:prstShdw>
              </a:effectLst>
            </p:spPr>
            <p:txBody>
              <a:bodyPr lIns="0" tIns="0" rIns="0" bIns="0"/>
              <a:lstStyle/>
              <a:p>
                <a:r>
                  <a:rPr lang="en-AU" sz="1000">
                    <a:latin typeface="Monotype Sorts"/>
                  </a:rPr>
                  <a:t>            </a:t>
                </a:r>
                <a:endParaRPr lang="en-AU" sz="1000">
                  <a:latin typeface="Verdana" pitchFamily="34" charset="0"/>
                </a:endParaRPr>
              </a:p>
            </p:txBody>
          </p:sp>
          <p:sp>
            <p:nvSpPr>
              <p:cNvPr id="37935" name="AutoShape 30"/>
              <p:cNvSpPr>
                <a:spLocks noChangeArrowheads="1"/>
              </p:cNvSpPr>
              <p:nvPr/>
            </p:nvSpPr>
            <p:spPr bwMode="auto">
              <a:xfrm rot="-3897953">
                <a:off x="1972" y="5990"/>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7936" name="AutoShape 31"/>
              <p:cNvSpPr>
                <a:spLocks noChangeArrowheads="1"/>
              </p:cNvSpPr>
              <p:nvPr/>
            </p:nvSpPr>
            <p:spPr bwMode="auto">
              <a:xfrm rot="-3897953">
                <a:off x="2428"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7937" name="AutoShape 32"/>
              <p:cNvSpPr>
                <a:spLocks noChangeArrowheads="1"/>
              </p:cNvSpPr>
              <p:nvPr/>
            </p:nvSpPr>
            <p:spPr bwMode="auto">
              <a:xfrm rot="-7063863">
                <a:off x="4102"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7938" name="AutoShape 33"/>
              <p:cNvSpPr>
                <a:spLocks noChangeArrowheads="1"/>
              </p:cNvSpPr>
              <p:nvPr/>
            </p:nvSpPr>
            <p:spPr bwMode="auto">
              <a:xfrm rot="-7191232">
                <a:off x="4558" y="5989"/>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grpSp>
      </p:grpSp>
      <p:sp>
        <p:nvSpPr>
          <p:cNvPr id="37893" name="Line 34"/>
          <p:cNvSpPr>
            <a:spLocks noChangeShapeType="1"/>
          </p:cNvSpPr>
          <p:nvPr/>
        </p:nvSpPr>
        <p:spPr bwMode="auto">
          <a:xfrm>
            <a:off x="1331913" y="2528888"/>
            <a:ext cx="0" cy="252412"/>
          </a:xfrm>
          <a:prstGeom prst="line">
            <a:avLst/>
          </a:prstGeom>
          <a:noFill/>
          <a:ln w="9525">
            <a:solidFill>
              <a:srgbClr val="EE4B2A"/>
            </a:solidFill>
            <a:round/>
            <a:headEnd/>
            <a:tailEnd type="triangle" w="med" len="med"/>
          </a:ln>
          <a:effectLst>
            <a:prstShdw prst="shdw17" dist="17961" dir="2700000">
              <a:srgbClr val="8F2D19"/>
            </a:prstShdw>
          </a:effectLst>
        </p:spPr>
        <p:txBody>
          <a:bodyPr/>
          <a:lstStyle/>
          <a:p>
            <a:endParaRPr lang="mk-MK"/>
          </a:p>
        </p:txBody>
      </p:sp>
      <p:sp>
        <p:nvSpPr>
          <p:cNvPr id="37894" name="Arc 35"/>
          <p:cNvSpPr>
            <a:spLocks/>
          </p:cNvSpPr>
          <p:nvPr/>
        </p:nvSpPr>
        <p:spPr bwMode="auto">
          <a:xfrm rot="-7996068">
            <a:off x="772319" y="4348956"/>
            <a:ext cx="363538" cy="396875"/>
          </a:xfrm>
          <a:custGeom>
            <a:avLst/>
            <a:gdLst>
              <a:gd name="T0" fmla="*/ 0 w 34552"/>
              <a:gd name="T1" fmla="*/ 2147483647 h 21600"/>
              <a:gd name="T2" fmla="*/ 2147483647 w 34552"/>
              <a:gd name="T3" fmla="*/ 2147483647 h 21600"/>
              <a:gd name="T4" fmla="*/ 2147483647 w 34552"/>
              <a:gd name="T5" fmla="*/ 2147483647 h 21600"/>
              <a:gd name="T6" fmla="*/ 0 60000 65536"/>
              <a:gd name="T7" fmla="*/ 0 60000 65536"/>
              <a:gd name="T8" fmla="*/ 0 60000 65536"/>
              <a:gd name="T9" fmla="*/ 0 w 34552"/>
              <a:gd name="T10" fmla="*/ 0 h 21600"/>
              <a:gd name="T11" fmla="*/ 34552 w 34552"/>
              <a:gd name="T12" fmla="*/ 21600 h 21600"/>
            </a:gdLst>
            <a:ahLst/>
            <a:cxnLst>
              <a:cxn ang="T6">
                <a:pos x="T0" y="T1"/>
              </a:cxn>
              <a:cxn ang="T7">
                <a:pos x="T2" y="T3"/>
              </a:cxn>
              <a:cxn ang="T8">
                <a:pos x="T4" y="T5"/>
              </a:cxn>
            </a:cxnLst>
            <a:rect l="T9" t="T10" r="T11" b="T12"/>
            <a:pathLst>
              <a:path w="34552" h="21600" fill="none" extrusionOk="0">
                <a:moveTo>
                  <a:pt x="0" y="4314"/>
                </a:moveTo>
                <a:cubicBezTo>
                  <a:pt x="3737" y="1513"/>
                  <a:pt x="8281" y="-1"/>
                  <a:pt x="12952" y="0"/>
                </a:cubicBezTo>
                <a:cubicBezTo>
                  <a:pt x="24881" y="0"/>
                  <a:pt x="34552" y="9670"/>
                  <a:pt x="34552" y="21600"/>
                </a:cubicBezTo>
              </a:path>
              <a:path w="34552" h="21600" stroke="0" extrusionOk="0">
                <a:moveTo>
                  <a:pt x="0" y="4314"/>
                </a:moveTo>
                <a:cubicBezTo>
                  <a:pt x="3737" y="1513"/>
                  <a:pt x="8281" y="-1"/>
                  <a:pt x="12952" y="0"/>
                </a:cubicBezTo>
                <a:cubicBezTo>
                  <a:pt x="24881" y="0"/>
                  <a:pt x="34552" y="9670"/>
                  <a:pt x="34552" y="21600"/>
                </a:cubicBezTo>
                <a:lnTo>
                  <a:pt x="12952" y="21600"/>
                </a:lnTo>
                <a:close/>
              </a:path>
            </a:pathLst>
          </a:custGeom>
          <a:noFill/>
          <a:ln w="9525">
            <a:solidFill>
              <a:srgbClr val="EE4B2A"/>
            </a:solidFill>
            <a:round/>
            <a:headEnd type="triangle" w="med" len="med"/>
            <a:tailEnd/>
          </a:ln>
          <a:effectLst>
            <a:prstShdw prst="shdw17" dist="17961" dir="2700000">
              <a:srgbClr val="8F2D19"/>
            </a:prstShdw>
          </a:effectLst>
        </p:spPr>
        <p:txBody>
          <a:bodyPr wrap="none" anchor="ctr"/>
          <a:lstStyle/>
          <a:p>
            <a:endParaRPr lang="en-AU"/>
          </a:p>
        </p:txBody>
      </p:sp>
      <p:sp>
        <p:nvSpPr>
          <p:cNvPr id="37895" name="Text Box 36"/>
          <p:cNvSpPr txBox="1">
            <a:spLocks noChangeArrowheads="1"/>
          </p:cNvSpPr>
          <p:nvPr/>
        </p:nvSpPr>
        <p:spPr bwMode="auto">
          <a:xfrm>
            <a:off x="1042988" y="4437063"/>
            <a:ext cx="215900" cy="244475"/>
          </a:xfrm>
          <a:prstGeom prst="rect">
            <a:avLst/>
          </a:prstGeom>
          <a:noFill/>
          <a:ln w="9525" algn="ctr">
            <a:solidFill>
              <a:srgbClr val="C0C0C0"/>
            </a:solidFill>
            <a:miter lim="800000"/>
            <a:headEnd/>
            <a:tailEnd/>
          </a:ln>
          <a:effectLst>
            <a:prstShdw prst="shdw17" dist="17961" dir="2700000">
              <a:srgbClr val="737373"/>
            </a:prstShdw>
          </a:effectLst>
        </p:spPr>
        <p:txBody>
          <a:bodyPr lIns="18000" tIns="10800" rIns="18000" bIns="10800">
            <a:spAutoFit/>
          </a:bodyPr>
          <a:lstStyle/>
          <a:p>
            <a:pPr algn="r">
              <a:spcBef>
                <a:spcPct val="50000"/>
              </a:spcBef>
            </a:pPr>
            <a:r>
              <a:rPr lang="en-AU" sz="1400" b="1">
                <a:latin typeface="Verdana" pitchFamily="34" charset="0"/>
              </a:rPr>
              <a:t>2</a:t>
            </a:r>
          </a:p>
        </p:txBody>
      </p:sp>
      <p:grpSp>
        <p:nvGrpSpPr>
          <p:cNvPr id="37896" name="Group 37"/>
          <p:cNvGrpSpPr>
            <a:grpSpLocks/>
          </p:cNvGrpSpPr>
          <p:nvPr/>
        </p:nvGrpSpPr>
        <p:grpSpPr bwMode="auto">
          <a:xfrm>
            <a:off x="215900" y="4868863"/>
            <a:ext cx="2447925" cy="1476375"/>
            <a:chOff x="1146" y="1361"/>
            <a:chExt cx="3866" cy="2849"/>
          </a:xfrm>
        </p:grpSpPr>
        <p:grpSp>
          <p:nvGrpSpPr>
            <p:cNvPr id="37918" name="Group 38"/>
            <p:cNvGrpSpPr>
              <a:grpSpLocks/>
            </p:cNvGrpSpPr>
            <p:nvPr/>
          </p:nvGrpSpPr>
          <p:grpSpPr bwMode="auto">
            <a:xfrm>
              <a:off x="1146" y="1361"/>
              <a:ext cx="3866" cy="2849"/>
              <a:chOff x="1761" y="6824"/>
              <a:chExt cx="4446" cy="2907"/>
            </a:xfrm>
          </p:grpSpPr>
          <p:sp>
            <p:nvSpPr>
              <p:cNvPr id="37926" name="Rectangle 39"/>
              <p:cNvSpPr>
                <a:spLocks noChangeArrowheads="1"/>
              </p:cNvSpPr>
              <p:nvPr/>
            </p:nvSpPr>
            <p:spPr bwMode="auto">
              <a:xfrm>
                <a:off x="1761" y="6824"/>
                <a:ext cx="4446" cy="2907"/>
              </a:xfrm>
              <a:prstGeom prst="rect">
                <a:avLst/>
              </a:prstGeom>
              <a:solidFill>
                <a:schemeClr val="bg2"/>
              </a:solidFill>
              <a:ln w="9525">
                <a:noFill/>
                <a:miter lim="800000"/>
                <a:headEnd/>
                <a:tailEnd/>
              </a:ln>
            </p:spPr>
            <p:txBody>
              <a:bodyPr/>
              <a:lstStyle/>
              <a:p>
                <a:endParaRPr lang="en-AU"/>
              </a:p>
            </p:txBody>
          </p:sp>
          <p:grpSp>
            <p:nvGrpSpPr>
              <p:cNvPr id="37927" name="Group 40"/>
              <p:cNvGrpSpPr>
                <a:grpSpLocks/>
              </p:cNvGrpSpPr>
              <p:nvPr/>
            </p:nvGrpSpPr>
            <p:grpSpPr bwMode="auto">
              <a:xfrm>
                <a:off x="5637" y="7960"/>
                <a:ext cx="282" cy="1320"/>
                <a:chOff x="5637" y="7960"/>
                <a:chExt cx="282" cy="1320"/>
              </a:xfrm>
            </p:grpSpPr>
            <p:sp>
              <p:nvSpPr>
                <p:cNvPr id="37928" name="AutoShape 41"/>
                <p:cNvSpPr>
                  <a:spLocks noChangeArrowheads="1"/>
                </p:cNvSpPr>
                <p:nvPr/>
              </p:nvSpPr>
              <p:spPr bwMode="auto">
                <a:xfrm rot="-10783943">
                  <a:off x="5637" y="796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7929" name="AutoShape 42"/>
                <p:cNvSpPr>
                  <a:spLocks noChangeArrowheads="1"/>
                </p:cNvSpPr>
                <p:nvPr/>
              </p:nvSpPr>
              <p:spPr bwMode="auto">
                <a:xfrm rot="-10783943">
                  <a:off x="5637" y="834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7930" name="AutoShape 43"/>
                <p:cNvSpPr>
                  <a:spLocks noChangeArrowheads="1"/>
                </p:cNvSpPr>
                <p:nvPr/>
              </p:nvSpPr>
              <p:spPr bwMode="auto">
                <a:xfrm rot="-10783943">
                  <a:off x="5637" y="872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7931" name="AutoShape 44"/>
                <p:cNvSpPr>
                  <a:spLocks noChangeArrowheads="1"/>
                </p:cNvSpPr>
                <p:nvPr/>
              </p:nvSpPr>
              <p:spPr bwMode="auto">
                <a:xfrm rot="-10783943">
                  <a:off x="5637" y="910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grpSp>
        </p:grpSp>
        <p:sp>
          <p:nvSpPr>
            <p:cNvPr id="37919" name="Text Box 45"/>
            <p:cNvSpPr txBox="1">
              <a:spLocks noChangeArrowheads="1"/>
            </p:cNvSpPr>
            <p:nvPr/>
          </p:nvSpPr>
          <p:spPr bwMode="auto">
            <a:xfrm>
              <a:off x="1535" y="1860"/>
              <a:ext cx="2818" cy="1940"/>
            </a:xfrm>
            <a:prstGeom prst="rect">
              <a:avLst/>
            </a:prstGeom>
            <a:solidFill>
              <a:srgbClr val="EAEAEA"/>
            </a:solidFill>
            <a:ln w="9525">
              <a:noFill/>
              <a:miter lim="800000"/>
              <a:headEnd/>
              <a:tailEnd/>
            </a:ln>
            <a:effectLst>
              <a:prstShdw prst="shdw17" dist="17961" dir="13500000">
                <a:srgbClr val="8C8C8C"/>
              </a:prstShdw>
            </a:effectLst>
          </p:spPr>
          <p:txBody>
            <a:bodyPr lIns="54000" tIns="36000" rIns="54000" bIns="36000"/>
            <a:lstStyle/>
            <a:p>
              <a:r>
                <a:rPr lang="en-AU" sz="900">
                  <a:latin typeface="Verdana" pitchFamily="34" charset="0"/>
                </a:rPr>
                <a:t>My BonuS Points</a:t>
              </a:r>
            </a:p>
            <a:p>
              <a:r>
                <a:rPr lang="en-AU" sz="900">
                  <a:latin typeface="Verdana" pitchFamily="34" charset="0"/>
                </a:rPr>
                <a:t>balance:           280        Pts</a:t>
              </a:r>
            </a:p>
            <a:p>
              <a:endParaRPr lang="en-AU" sz="900">
                <a:latin typeface="Verdana" pitchFamily="34" charset="0"/>
              </a:endParaRPr>
            </a:p>
            <a:p>
              <a:r>
                <a:rPr lang="en-AU" sz="900">
                  <a:latin typeface="Verdana" pitchFamily="34" charset="0"/>
                </a:rPr>
                <a:t>REDEEM PRESS &lt;VAL&gt;</a:t>
              </a:r>
            </a:p>
            <a:p>
              <a:r>
                <a:rPr lang="en-AU" sz="900">
                  <a:latin typeface="Verdana" pitchFamily="34" charset="0"/>
                </a:rPr>
                <a:t>                            </a:t>
              </a:r>
            </a:p>
            <a:p>
              <a:pPr>
                <a:lnSpc>
                  <a:spcPct val="144000"/>
                </a:lnSpc>
              </a:pPr>
              <a:r>
                <a:rPr lang="en-AU" sz="900">
                  <a:latin typeface="Verdana" pitchFamily="34" charset="0"/>
                </a:rPr>
                <a:t>TO PAY:               20.00 EUR</a:t>
              </a:r>
            </a:p>
            <a:p>
              <a:pPr algn="r"/>
              <a:endParaRPr lang="en-AU" sz="900">
                <a:latin typeface="Verdana" pitchFamily="34" charset="0"/>
              </a:endParaRPr>
            </a:p>
          </p:txBody>
        </p:sp>
        <p:grpSp>
          <p:nvGrpSpPr>
            <p:cNvPr id="37920" name="Group 46"/>
            <p:cNvGrpSpPr>
              <a:grpSpLocks/>
            </p:cNvGrpSpPr>
            <p:nvPr/>
          </p:nvGrpSpPr>
          <p:grpSpPr bwMode="auto">
            <a:xfrm>
              <a:off x="1753" y="3877"/>
              <a:ext cx="2506" cy="320"/>
              <a:chOff x="1986" y="5969"/>
              <a:chExt cx="2850" cy="327"/>
            </a:xfrm>
          </p:grpSpPr>
          <p:sp>
            <p:nvSpPr>
              <p:cNvPr id="37921" name="AutoShape 47"/>
              <p:cNvSpPr>
                <a:spLocks noChangeArrowheads="1"/>
              </p:cNvSpPr>
              <p:nvPr/>
            </p:nvSpPr>
            <p:spPr bwMode="auto">
              <a:xfrm rot="-5400000">
                <a:off x="3294" y="5949"/>
                <a:ext cx="214" cy="479"/>
              </a:xfrm>
              <a:prstGeom prst="flowChartDelay">
                <a:avLst/>
              </a:prstGeom>
              <a:solidFill>
                <a:srgbClr val="808080"/>
              </a:solidFill>
              <a:ln w="9525">
                <a:noFill/>
                <a:miter lim="800000"/>
                <a:headEnd/>
                <a:tailEnd/>
              </a:ln>
              <a:effectLst>
                <a:prstShdw prst="shdw17" dist="17961" dir="2700000">
                  <a:srgbClr val="4D4D4D"/>
                </a:prstShdw>
              </a:effectLst>
            </p:spPr>
            <p:txBody>
              <a:bodyPr lIns="0" tIns="0" rIns="0" bIns="0"/>
              <a:lstStyle/>
              <a:p>
                <a:pPr algn="ctr"/>
                <a:r>
                  <a:rPr lang="en-AU" sz="1000">
                    <a:solidFill>
                      <a:srgbClr val="FFFFFF"/>
                    </a:solidFill>
                  </a:rPr>
                  <a:t>A</a:t>
                </a:r>
                <a:endParaRPr lang="en-AU" sz="1000">
                  <a:latin typeface="Verdana" pitchFamily="34" charset="0"/>
                </a:endParaRPr>
              </a:p>
            </p:txBody>
          </p:sp>
          <p:sp>
            <p:nvSpPr>
              <p:cNvPr id="37922" name="AutoShape 48"/>
              <p:cNvSpPr>
                <a:spLocks noChangeArrowheads="1"/>
              </p:cNvSpPr>
              <p:nvPr/>
            </p:nvSpPr>
            <p:spPr bwMode="auto">
              <a:xfrm rot="-3897953">
                <a:off x="1972" y="5990"/>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7923" name="AutoShape 49"/>
              <p:cNvSpPr>
                <a:spLocks noChangeArrowheads="1"/>
              </p:cNvSpPr>
              <p:nvPr/>
            </p:nvSpPr>
            <p:spPr bwMode="auto">
              <a:xfrm rot="-3897953">
                <a:off x="2428"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7924" name="AutoShape 50"/>
              <p:cNvSpPr>
                <a:spLocks noChangeArrowheads="1"/>
              </p:cNvSpPr>
              <p:nvPr/>
            </p:nvSpPr>
            <p:spPr bwMode="auto">
              <a:xfrm rot="-7063863">
                <a:off x="4102"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7925" name="AutoShape 51"/>
              <p:cNvSpPr>
                <a:spLocks noChangeArrowheads="1"/>
              </p:cNvSpPr>
              <p:nvPr/>
            </p:nvSpPr>
            <p:spPr bwMode="auto">
              <a:xfrm rot="-7191232">
                <a:off x="4558" y="5989"/>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grpSp>
      </p:grpSp>
      <p:sp>
        <p:nvSpPr>
          <p:cNvPr id="37897" name="Arc 68"/>
          <p:cNvSpPr>
            <a:spLocks/>
          </p:cNvSpPr>
          <p:nvPr/>
        </p:nvSpPr>
        <p:spPr bwMode="auto">
          <a:xfrm rot="8205190">
            <a:off x="2835275" y="5481638"/>
            <a:ext cx="541338" cy="542925"/>
          </a:xfrm>
          <a:custGeom>
            <a:avLst/>
            <a:gdLst>
              <a:gd name="T0" fmla="*/ 0 w 36610"/>
              <a:gd name="T1" fmla="*/ 2147483647 h 26179"/>
              <a:gd name="T2" fmla="*/ 2147483647 w 36610"/>
              <a:gd name="T3" fmla="*/ 2147483647 h 26179"/>
              <a:gd name="T4" fmla="*/ 2147483647 w 36610"/>
              <a:gd name="T5" fmla="*/ 2147483647 h 26179"/>
              <a:gd name="T6" fmla="*/ 0 60000 65536"/>
              <a:gd name="T7" fmla="*/ 0 60000 65536"/>
              <a:gd name="T8" fmla="*/ 0 60000 65536"/>
              <a:gd name="T9" fmla="*/ 0 w 36610"/>
              <a:gd name="T10" fmla="*/ 0 h 26179"/>
              <a:gd name="T11" fmla="*/ 36610 w 36610"/>
              <a:gd name="T12" fmla="*/ 26179 h 26179"/>
            </a:gdLst>
            <a:ahLst/>
            <a:cxnLst>
              <a:cxn ang="T6">
                <a:pos x="T0" y="T1"/>
              </a:cxn>
              <a:cxn ang="T7">
                <a:pos x="T2" y="T3"/>
              </a:cxn>
              <a:cxn ang="T8">
                <a:pos x="T4" y="T5"/>
              </a:cxn>
            </a:cxnLst>
            <a:rect l="T9" t="T10" r="T11" b="T12"/>
            <a:pathLst>
              <a:path w="36610" h="26179" fill="none" extrusionOk="0">
                <a:moveTo>
                  <a:pt x="-1" y="6067"/>
                </a:moveTo>
                <a:cubicBezTo>
                  <a:pt x="4027" y="2175"/>
                  <a:pt x="9409" y="-1"/>
                  <a:pt x="15010" y="0"/>
                </a:cubicBezTo>
                <a:cubicBezTo>
                  <a:pt x="26939" y="0"/>
                  <a:pt x="36610" y="9670"/>
                  <a:pt x="36610" y="21600"/>
                </a:cubicBezTo>
                <a:cubicBezTo>
                  <a:pt x="36610" y="23139"/>
                  <a:pt x="36445" y="24674"/>
                  <a:pt x="36119" y="26179"/>
                </a:cubicBezTo>
              </a:path>
              <a:path w="36610" h="26179" stroke="0" extrusionOk="0">
                <a:moveTo>
                  <a:pt x="-1" y="6067"/>
                </a:moveTo>
                <a:cubicBezTo>
                  <a:pt x="4027" y="2175"/>
                  <a:pt x="9409" y="-1"/>
                  <a:pt x="15010" y="0"/>
                </a:cubicBezTo>
                <a:cubicBezTo>
                  <a:pt x="26939" y="0"/>
                  <a:pt x="36610" y="9670"/>
                  <a:pt x="36610" y="21600"/>
                </a:cubicBezTo>
                <a:cubicBezTo>
                  <a:pt x="36610" y="23139"/>
                  <a:pt x="36445" y="24674"/>
                  <a:pt x="36119" y="26179"/>
                </a:cubicBezTo>
                <a:lnTo>
                  <a:pt x="15010" y="21600"/>
                </a:lnTo>
                <a:close/>
              </a:path>
            </a:pathLst>
          </a:custGeom>
          <a:noFill/>
          <a:ln w="9525">
            <a:solidFill>
              <a:srgbClr val="EE4B2A"/>
            </a:solidFill>
            <a:round/>
            <a:headEnd type="triangle" w="med" len="med"/>
            <a:tailEnd/>
          </a:ln>
          <a:effectLst>
            <a:prstShdw prst="shdw17" dist="17961" dir="2700000">
              <a:srgbClr val="8F2D19"/>
            </a:prstShdw>
          </a:effectLst>
        </p:spPr>
        <p:txBody>
          <a:bodyPr wrap="none" anchor="ctr"/>
          <a:lstStyle/>
          <a:p>
            <a:endParaRPr lang="en-AU"/>
          </a:p>
        </p:txBody>
      </p:sp>
      <p:sp>
        <p:nvSpPr>
          <p:cNvPr id="37898" name="Text Box 69"/>
          <p:cNvSpPr txBox="1">
            <a:spLocks noChangeArrowheads="1"/>
          </p:cNvSpPr>
          <p:nvPr/>
        </p:nvSpPr>
        <p:spPr bwMode="auto">
          <a:xfrm>
            <a:off x="2808288" y="5481638"/>
            <a:ext cx="215900" cy="244475"/>
          </a:xfrm>
          <a:prstGeom prst="rect">
            <a:avLst/>
          </a:prstGeom>
          <a:noFill/>
          <a:ln w="9525" algn="ctr">
            <a:solidFill>
              <a:srgbClr val="C0C0C0"/>
            </a:solidFill>
            <a:miter lim="800000"/>
            <a:headEnd/>
            <a:tailEnd/>
          </a:ln>
          <a:effectLst>
            <a:prstShdw prst="shdw17" dist="17961" dir="2700000">
              <a:srgbClr val="737373"/>
            </a:prstShdw>
          </a:effectLst>
        </p:spPr>
        <p:txBody>
          <a:bodyPr lIns="18000" tIns="10800" rIns="18000" bIns="10800">
            <a:spAutoFit/>
          </a:bodyPr>
          <a:lstStyle/>
          <a:p>
            <a:pPr algn="r">
              <a:spcBef>
                <a:spcPct val="50000"/>
              </a:spcBef>
            </a:pPr>
            <a:r>
              <a:rPr lang="en-AU" sz="1400" b="1">
                <a:latin typeface="Verdana" pitchFamily="34" charset="0"/>
              </a:rPr>
              <a:t>8</a:t>
            </a:r>
          </a:p>
        </p:txBody>
      </p:sp>
      <p:sp>
        <p:nvSpPr>
          <p:cNvPr id="37899" name="Text Box 70"/>
          <p:cNvSpPr txBox="1">
            <a:spLocks noChangeArrowheads="1"/>
          </p:cNvSpPr>
          <p:nvPr/>
        </p:nvSpPr>
        <p:spPr bwMode="auto">
          <a:xfrm>
            <a:off x="3059113" y="5481638"/>
            <a:ext cx="215900" cy="244475"/>
          </a:xfrm>
          <a:prstGeom prst="rect">
            <a:avLst/>
          </a:prstGeom>
          <a:noFill/>
          <a:ln w="9525" algn="ctr">
            <a:solidFill>
              <a:srgbClr val="C0C0C0"/>
            </a:solidFill>
            <a:miter lim="800000"/>
            <a:headEnd/>
            <a:tailEnd/>
          </a:ln>
          <a:effectLst>
            <a:prstShdw prst="shdw17" dist="17961" dir="2700000">
              <a:srgbClr val="737373"/>
            </a:prstShdw>
          </a:effectLst>
        </p:spPr>
        <p:txBody>
          <a:bodyPr lIns="18000" tIns="10800" rIns="18000" bIns="10800">
            <a:spAutoFit/>
          </a:bodyPr>
          <a:lstStyle/>
          <a:p>
            <a:pPr algn="r">
              <a:spcBef>
                <a:spcPct val="50000"/>
              </a:spcBef>
            </a:pPr>
            <a:r>
              <a:rPr lang="en-AU" sz="1400" b="1">
                <a:latin typeface="Verdana" pitchFamily="34" charset="0"/>
              </a:rPr>
              <a:t>0</a:t>
            </a:r>
          </a:p>
        </p:txBody>
      </p:sp>
      <p:pic>
        <p:nvPicPr>
          <p:cNvPr id="37900" name="Picture 30" descr="http://tbn0.google.com/images?q=tbn:AUWNkDgks3kGiM:http://www.merchantequip.com/images/Optimum_M21001sm.jpg">
            <a:hlinkClick r:id="rId2"/>
          </p:cNvPr>
          <p:cNvPicPr>
            <a:picLocks noChangeAspect="1" noChangeArrowheads="1"/>
          </p:cNvPicPr>
          <p:nvPr/>
        </p:nvPicPr>
        <p:blipFill>
          <a:blip r:embed="rId3"/>
          <a:srcRect/>
          <a:stretch>
            <a:fillRect/>
          </a:stretch>
        </p:blipFill>
        <p:spPr bwMode="auto">
          <a:xfrm>
            <a:off x="2771775" y="1268413"/>
            <a:ext cx="952500" cy="809625"/>
          </a:xfrm>
          <a:prstGeom prst="rect">
            <a:avLst/>
          </a:prstGeom>
          <a:noFill/>
          <a:ln w="9525">
            <a:noFill/>
            <a:miter lim="800000"/>
            <a:headEnd/>
            <a:tailEnd/>
          </a:ln>
        </p:spPr>
      </p:pic>
      <p:grpSp>
        <p:nvGrpSpPr>
          <p:cNvPr id="37901" name="Group 52"/>
          <p:cNvGrpSpPr>
            <a:grpSpLocks/>
          </p:cNvGrpSpPr>
          <p:nvPr/>
        </p:nvGrpSpPr>
        <p:grpSpPr bwMode="auto">
          <a:xfrm>
            <a:off x="3454400" y="4868863"/>
            <a:ext cx="2413000" cy="1439862"/>
            <a:chOff x="1146" y="1361"/>
            <a:chExt cx="3866" cy="2849"/>
          </a:xfrm>
        </p:grpSpPr>
        <p:grpSp>
          <p:nvGrpSpPr>
            <p:cNvPr id="37904" name="Group 53"/>
            <p:cNvGrpSpPr>
              <a:grpSpLocks/>
            </p:cNvGrpSpPr>
            <p:nvPr/>
          </p:nvGrpSpPr>
          <p:grpSpPr bwMode="auto">
            <a:xfrm>
              <a:off x="1146" y="1361"/>
              <a:ext cx="3866" cy="2849"/>
              <a:chOff x="1761" y="6824"/>
              <a:chExt cx="4446" cy="2907"/>
            </a:xfrm>
          </p:grpSpPr>
          <p:sp>
            <p:nvSpPr>
              <p:cNvPr id="37912" name="Rectangle 54"/>
              <p:cNvSpPr>
                <a:spLocks noChangeArrowheads="1"/>
              </p:cNvSpPr>
              <p:nvPr/>
            </p:nvSpPr>
            <p:spPr bwMode="auto">
              <a:xfrm>
                <a:off x="1761" y="6824"/>
                <a:ext cx="4446" cy="2907"/>
              </a:xfrm>
              <a:prstGeom prst="rect">
                <a:avLst/>
              </a:prstGeom>
              <a:solidFill>
                <a:schemeClr val="bg2"/>
              </a:solidFill>
              <a:ln w="9525">
                <a:noFill/>
                <a:miter lim="800000"/>
                <a:headEnd/>
                <a:tailEnd/>
              </a:ln>
            </p:spPr>
            <p:txBody>
              <a:bodyPr/>
              <a:lstStyle/>
              <a:p>
                <a:endParaRPr lang="en-AU"/>
              </a:p>
            </p:txBody>
          </p:sp>
          <p:grpSp>
            <p:nvGrpSpPr>
              <p:cNvPr id="37913" name="Group 55"/>
              <p:cNvGrpSpPr>
                <a:grpSpLocks/>
              </p:cNvGrpSpPr>
              <p:nvPr/>
            </p:nvGrpSpPr>
            <p:grpSpPr bwMode="auto">
              <a:xfrm>
                <a:off x="5637" y="7960"/>
                <a:ext cx="282" cy="1320"/>
                <a:chOff x="5637" y="7960"/>
                <a:chExt cx="282" cy="1320"/>
              </a:xfrm>
            </p:grpSpPr>
            <p:sp>
              <p:nvSpPr>
                <p:cNvPr id="37914" name="AutoShape 56"/>
                <p:cNvSpPr>
                  <a:spLocks noChangeArrowheads="1"/>
                </p:cNvSpPr>
                <p:nvPr/>
              </p:nvSpPr>
              <p:spPr bwMode="auto">
                <a:xfrm rot="-10783943">
                  <a:off x="5637" y="796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7915" name="AutoShape 57"/>
                <p:cNvSpPr>
                  <a:spLocks noChangeArrowheads="1"/>
                </p:cNvSpPr>
                <p:nvPr/>
              </p:nvSpPr>
              <p:spPr bwMode="auto">
                <a:xfrm rot="-10783943">
                  <a:off x="5637" y="834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7916" name="AutoShape 58"/>
                <p:cNvSpPr>
                  <a:spLocks noChangeArrowheads="1"/>
                </p:cNvSpPr>
                <p:nvPr/>
              </p:nvSpPr>
              <p:spPr bwMode="auto">
                <a:xfrm rot="-10783943">
                  <a:off x="5637" y="872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7917" name="AutoShape 59"/>
                <p:cNvSpPr>
                  <a:spLocks noChangeArrowheads="1"/>
                </p:cNvSpPr>
                <p:nvPr/>
              </p:nvSpPr>
              <p:spPr bwMode="auto">
                <a:xfrm rot="-10783943">
                  <a:off x="5637" y="910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grpSp>
        </p:grpSp>
        <p:sp>
          <p:nvSpPr>
            <p:cNvPr id="37905" name="Text Box 60"/>
            <p:cNvSpPr txBox="1">
              <a:spLocks noChangeArrowheads="1"/>
            </p:cNvSpPr>
            <p:nvPr/>
          </p:nvSpPr>
          <p:spPr bwMode="auto">
            <a:xfrm>
              <a:off x="1535" y="1860"/>
              <a:ext cx="2818" cy="1940"/>
            </a:xfrm>
            <a:prstGeom prst="rect">
              <a:avLst/>
            </a:prstGeom>
            <a:solidFill>
              <a:srgbClr val="EAEAEA"/>
            </a:solidFill>
            <a:ln w="9525">
              <a:noFill/>
              <a:miter lim="800000"/>
              <a:headEnd/>
              <a:tailEnd/>
            </a:ln>
            <a:effectLst>
              <a:prstShdw prst="shdw17" dist="17961" dir="13500000">
                <a:srgbClr val="8C8C8C"/>
              </a:prstShdw>
            </a:effectLst>
          </p:spPr>
          <p:txBody>
            <a:bodyPr lIns="54000" tIns="36000" rIns="54000" bIns="36000"/>
            <a:lstStyle/>
            <a:p>
              <a:r>
                <a:rPr lang="en-AU" sz="900">
                  <a:latin typeface="Verdana" pitchFamily="34" charset="0"/>
                </a:rPr>
                <a:t>My BonuS Points</a:t>
              </a:r>
            </a:p>
            <a:p>
              <a:r>
                <a:rPr lang="en-AU" sz="900">
                  <a:latin typeface="Verdana" pitchFamily="34" charset="0"/>
                </a:rPr>
                <a:t>balance:           280     Pts</a:t>
              </a:r>
            </a:p>
            <a:p>
              <a:endParaRPr lang="en-AU" sz="900">
                <a:latin typeface="Verdana" pitchFamily="34" charset="0"/>
              </a:endParaRPr>
            </a:p>
            <a:p>
              <a:r>
                <a:rPr lang="en-AU" sz="900">
                  <a:latin typeface="Verdana" pitchFamily="34" charset="0"/>
                </a:rPr>
                <a:t>ENTER REDEEM AMOUNT:</a:t>
              </a:r>
            </a:p>
            <a:p>
              <a:r>
                <a:rPr lang="en-AU" sz="900">
                  <a:latin typeface="Verdana" pitchFamily="34" charset="0"/>
                </a:rPr>
                <a:t>                        -80  (= 5€)</a:t>
              </a:r>
            </a:p>
            <a:p>
              <a:pPr>
                <a:lnSpc>
                  <a:spcPct val="144000"/>
                </a:lnSpc>
              </a:pPr>
              <a:r>
                <a:rPr lang="en-AU" sz="900">
                  <a:latin typeface="Verdana" pitchFamily="34" charset="0"/>
                </a:rPr>
                <a:t>TO PAY:             15.00 EUR</a:t>
              </a:r>
            </a:p>
            <a:p>
              <a:pPr algn="r"/>
              <a:endParaRPr lang="en-AU" sz="900">
                <a:latin typeface="Verdana" pitchFamily="34" charset="0"/>
              </a:endParaRPr>
            </a:p>
          </p:txBody>
        </p:sp>
        <p:grpSp>
          <p:nvGrpSpPr>
            <p:cNvPr id="37906" name="Group 61"/>
            <p:cNvGrpSpPr>
              <a:grpSpLocks/>
            </p:cNvGrpSpPr>
            <p:nvPr/>
          </p:nvGrpSpPr>
          <p:grpSpPr bwMode="auto">
            <a:xfrm>
              <a:off x="1753" y="3877"/>
              <a:ext cx="2506" cy="320"/>
              <a:chOff x="1986" y="5969"/>
              <a:chExt cx="2850" cy="327"/>
            </a:xfrm>
          </p:grpSpPr>
          <p:sp>
            <p:nvSpPr>
              <p:cNvPr id="37907" name="AutoShape 62"/>
              <p:cNvSpPr>
                <a:spLocks noChangeArrowheads="1"/>
              </p:cNvSpPr>
              <p:nvPr/>
            </p:nvSpPr>
            <p:spPr bwMode="auto">
              <a:xfrm rot="-5400000">
                <a:off x="3294" y="5949"/>
                <a:ext cx="214" cy="479"/>
              </a:xfrm>
              <a:prstGeom prst="flowChartDelay">
                <a:avLst/>
              </a:prstGeom>
              <a:solidFill>
                <a:srgbClr val="808080"/>
              </a:solidFill>
              <a:ln w="9525">
                <a:noFill/>
                <a:miter lim="800000"/>
                <a:headEnd/>
                <a:tailEnd/>
              </a:ln>
              <a:effectLst>
                <a:prstShdw prst="shdw17" dist="17961" dir="2700000">
                  <a:srgbClr val="4D4D4D"/>
                </a:prstShdw>
              </a:effectLst>
            </p:spPr>
            <p:txBody>
              <a:bodyPr lIns="0" tIns="0" rIns="0" bIns="0"/>
              <a:lstStyle/>
              <a:p>
                <a:pPr algn="ctr"/>
                <a:r>
                  <a:rPr lang="en-AU" sz="1000">
                    <a:solidFill>
                      <a:srgbClr val="FFFFFF"/>
                    </a:solidFill>
                  </a:rPr>
                  <a:t>A</a:t>
                </a:r>
                <a:endParaRPr lang="en-AU" sz="1000">
                  <a:latin typeface="Verdana" pitchFamily="34" charset="0"/>
                </a:endParaRPr>
              </a:p>
            </p:txBody>
          </p:sp>
          <p:sp>
            <p:nvSpPr>
              <p:cNvPr id="37908" name="AutoShape 63"/>
              <p:cNvSpPr>
                <a:spLocks noChangeArrowheads="1"/>
              </p:cNvSpPr>
              <p:nvPr/>
            </p:nvSpPr>
            <p:spPr bwMode="auto">
              <a:xfrm rot="-3897953">
                <a:off x="1972" y="5990"/>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7909" name="AutoShape 64"/>
              <p:cNvSpPr>
                <a:spLocks noChangeArrowheads="1"/>
              </p:cNvSpPr>
              <p:nvPr/>
            </p:nvSpPr>
            <p:spPr bwMode="auto">
              <a:xfrm rot="-3897953">
                <a:off x="2428"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7910" name="AutoShape 65"/>
              <p:cNvSpPr>
                <a:spLocks noChangeArrowheads="1"/>
              </p:cNvSpPr>
              <p:nvPr/>
            </p:nvSpPr>
            <p:spPr bwMode="auto">
              <a:xfrm rot="-7063863">
                <a:off x="4102"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7911" name="AutoShape 66"/>
              <p:cNvSpPr>
                <a:spLocks noChangeArrowheads="1"/>
              </p:cNvSpPr>
              <p:nvPr/>
            </p:nvSpPr>
            <p:spPr bwMode="auto">
              <a:xfrm rot="-7191232">
                <a:off x="4558" y="5989"/>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grpSp>
      </p:grpSp>
      <p:sp>
        <p:nvSpPr>
          <p:cNvPr id="72" name="Text Box 67"/>
          <p:cNvSpPr txBox="1">
            <a:spLocks noChangeArrowheads="1"/>
          </p:cNvSpPr>
          <p:nvPr/>
        </p:nvSpPr>
        <p:spPr bwMode="auto">
          <a:xfrm>
            <a:off x="6143625" y="928688"/>
            <a:ext cx="2627313" cy="5111750"/>
          </a:xfrm>
          <a:prstGeom prst="rect">
            <a:avLst/>
          </a:prstGeom>
          <a:solidFill>
            <a:srgbClr val="FFFFFF"/>
          </a:solidFill>
          <a:ln w="9525">
            <a:solidFill>
              <a:srgbClr val="969696"/>
            </a:solidFill>
            <a:miter lim="800000"/>
            <a:headEnd/>
            <a:tailEnd/>
          </a:ln>
          <a:effectLst>
            <a:outerShdw dist="35921" dir="2700000" algn="ctr" rotWithShape="0">
              <a:srgbClr val="C0C0C0"/>
            </a:outerShdw>
          </a:effectLst>
        </p:spPr>
        <p:txBody>
          <a:bodyPr/>
          <a:lstStyle/>
          <a:p>
            <a:pPr>
              <a:defRPr/>
            </a:pPr>
            <a:endParaRPr lang="en-US" sz="1200" noProof="1">
              <a:latin typeface="Gulim" pitchFamily="34" charset="-127"/>
              <a:cs typeface="Arial" charset="0"/>
            </a:endParaRPr>
          </a:p>
          <a:p>
            <a:pPr algn="ctr">
              <a:defRPr/>
            </a:pPr>
            <a:r>
              <a:rPr lang="en-AU" sz="2000" b="1" dirty="0">
                <a:latin typeface="Arial" charset="0"/>
                <a:cs typeface="Arial" charset="0"/>
              </a:rPr>
              <a:t>BONUS</a:t>
            </a:r>
            <a:r>
              <a:rPr lang="en-AU" sz="1600" b="1" dirty="0">
                <a:latin typeface="Arial" charset="0"/>
                <a:cs typeface="Arial" charset="0"/>
              </a:rPr>
              <a:t>!</a:t>
            </a:r>
            <a:endParaRPr lang="en-AU" sz="800" dirty="0">
              <a:latin typeface="Arial" charset="0"/>
              <a:cs typeface="Arial" charset="0"/>
            </a:endParaRPr>
          </a:p>
          <a:p>
            <a:pPr algn="ctr">
              <a:defRPr/>
            </a:pPr>
            <a:endParaRPr lang="en-AU" sz="800" noProof="1">
              <a:latin typeface="Arial" charset="0"/>
              <a:cs typeface="Arial" charset="0"/>
            </a:endParaRPr>
          </a:p>
          <a:p>
            <a:pPr>
              <a:defRPr/>
            </a:pPr>
            <a:r>
              <a:rPr lang="en-AU" sz="1200" dirty="0">
                <a:latin typeface="Times New Roman" pitchFamily="18" charset="0"/>
                <a:cs typeface="Arial" charset="0"/>
              </a:rPr>
              <a:t>Purchase:	                   20.00 EUR</a:t>
            </a:r>
          </a:p>
          <a:p>
            <a:pPr>
              <a:defRPr/>
            </a:pPr>
            <a:r>
              <a:rPr lang="en-AU" sz="1200" dirty="0">
                <a:latin typeface="Times New Roman" pitchFamily="18" charset="0"/>
                <a:cs typeface="Arial" charset="0"/>
              </a:rPr>
              <a:t>Redeemed:                           5.00 EUR</a:t>
            </a:r>
          </a:p>
          <a:p>
            <a:pPr>
              <a:defRPr/>
            </a:pPr>
            <a:r>
              <a:rPr lang="en-AU" sz="1200" dirty="0">
                <a:latin typeface="Times New Roman" pitchFamily="18" charset="0"/>
                <a:cs typeface="Arial" charset="0"/>
              </a:rPr>
              <a:t>	                      -----------</a:t>
            </a:r>
          </a:p>
          <a:p>
            <a:pPr>
              <a:defRPr/>
            </a:pPr>
            <a:r>
              <a:rPr lang="en-AU" sz="1200" dirty="0">
                <a:latin typeface="Times New Roman" pitchFamily="18" charset="0"/>
                <a:cs typeface="Arial" charset="0"/>
              </a:rPr>
              <a:t>Paid	                   15.00 EUR</a:t>
            </a:r>
          </a:p>
          <a:p>
            <a:pPr>
              <a:defRPr/>
            </a:pPr>
            <a:endParaRPr lang="en-AU" sz="1200" dirty="0">
              <a:latin typeface="Times New Roman" pitchFamily="18" charset="0"/>
              <a:cs typeface="Arial" charset="0"/>
            </a:endParaRPr>
          </a:p>
          <a:p>
            <a:pPr>
              <a:defRPr/>
            </a:pPr>
            <a:r>
              <a:rPr lang="en-AU" sz="1200" dirty="0">
                <a:latin typeface="Times New Roman" pitchFamily="18" charset="0"/>
                <a:cs typeface="Arial" charset="0"/>
              </a:rPr>
              <a:t>-------------Pool Statement----------------  </a:t>
            </a:r>
          </a:p>
          <a:p>
            <a:pPr>
              <a:defRPr/>
            </a:pPr>
            <a:endParaRPr lang="en-AU" sz="1200" dirty="0">
              <a:latin typeface="Times New Roman" pitchFamily="18" charset="0"/>
              <a:cs typeface="Arial" charset="0"/>
            </a:endParaRPr>
          </a:p>
          <a:p>
            <a:pPr>
              <a:defRPr/>
            </a:pPr>
            <a:r>
              <a:rPr lang="en-AU" sz="1200" dirty="0">
                <a:latin typeface="Times New Roman" pitchFamily="18" charset="0"/>
                <a:cs typeface="Arial" charset="0"/>
              </a:rPr>
              <a:t>MyBonuS  Points	&lt;Pts&gt;</a:t>
            </a:r>
          </a:p>
          <a:p>
            <a:pPr>
              <a:defRPr/>
            </a:pPr>
            <a:r>
              <a:rPr lang="en-AU" sz="1200" dirty="0">
                <a:latin typeface="Times New Roman" pitchFamily="18" charset="0"/>
                <a:cs typeface="Arial" charset="0"/>
              </a:rPr>
              <a:t>Prior balance:	                             280  </a:t>
            </a:r>
          </a:p>
          <a:p>
            <a:pPr>
              <a:defRPr/>
            </a:pPr>
            <a:r>
              <a:rPr lang="en-AU" sz="1200" dirty="0">
                <a:latin typeface="Times New Roman" pitchFamily="18" charset="0"/>
                <a:cs typeface="Arial" charset="0"/>
              </a:rPr>
              <a:t>Redeemed:	                             -80</a:t>
            </a:r>
          </a:p>
          <a:p>
            <a:pPr>
              <a:defRPr/>
            </a:pPr>
            <a:r>
              <a:rPr lang="en-AU" sz="1200" dirty="0">
                <a:latin typeface="Times New Roman" pitchFamily="18" charset="0"/>
                <a:cs typeface="Arial" charset="0"/>
              </a:rPr>
              <a:t>Earned:                                       +15</a:t>
            </a:r>
          </a:p>
          <a:p>
            <a:pPr>
              <a:defRPr/>
            </a:pPr>
            <a:r>
              <a:rPr lang="en-AU" sz="1200" dirty="0">
                <a:latin typeface="Times New Roman" pitchFamily="18" charset="0"/>
                <a:cs typeface="Arial" charset="0"/>
              </a:rPr>
              <a:t>		-----------</a:t>
            </a:r>
          </a:p>
          <a:p>
            <a:pPr>
              <a:defRPr/>
            </a:pPr>
            <a:r>
              <a:rPr lang="en-AU" sz="1200" dirty="0">
                <a:latin typeface="Times New Roman" pitchFamily="18" charset="0"/>
                <a:cs typeface="Arial" charset="0"/>
              </a:rPr>
              <a:t>New balance:	                            215</a:t>
            </a:r>
          </a:p>
          <a:p>
            <a:pPr>
              <a:defRPr/>
            </a:pPr>
            <a:endParaRPr lang="en-AU" sz="1200" dirty="0">
              <a:latin typeface="Times New Roman" pitchFamily="18" charset="0"/>
              <a:cs typeface="Arial" charset="0"/>
            </a:endParaRPr>
          </a:p>
          <a:p>
            <a:pPr>
              <a:defRPr/>
            </a:pPr>
            <a:r>
              <a:rPr lang="en-AU" sz="1200" dirty="0">
                <a:latin typeface="Times New Roman" pitchFamily="18" charset="0"/>
                <a:cs typeface="Arial" charset="0"/>
              </a:rPr>
              <a:t>Expiry	                    31 dec 2009</a:t>
            </a:r>
          </a:p>
          <a:p>
            <a:pPr algn="ctr">
              <a:defRPr/>
            </a:pPr>
            <a:r>
              <a:rPr lang="en-AU" sz="1200" dirty="0">
                <a:latin typeface="Times New Roman" pitchFamily="18" charset="0"/>
                <a:cs typeface="Arial" charset="0"/>
              </a:rPr>
              <a:t>---BonuS Message---</a:t>
            </a:r>
          </a:p>
          <a:p>
            <a:pPr algn="ctr">
              <a:defRPr/>
            </a:pPr>
            <a:r>
              <a:rPr lang="en-AU" sz="1200" b="1" dirty="0">
                <a:latin typeface="Times New Roman" pitchFamily="18" charset="0"/>
                <a:cs typeface="Arial" charset="0"/>
              </a:rPr>
              <a:t>Double your points</a:t>
            </a:r>
            <a:r>
              <a:rPr lang="en-AU" sz="1200" dirty="0">
                <a:latin typeface="Times New Roman" pitchFamily="18" charset="0"/>
                <a:cs typeface="Arial" charset="0"/>
              </a:rPr>
              <a:t> at Supermedia</a:t>
            </a:r>
          </a:p>
          <a:p>
            <a:pPr algn="ctr">
              <a:defRPr/>
            </a:pPr>
            <a:r>
              <a:rPr lang="en-AU" sz="1200" dirty="0">
                <a:latin typeface="Times New Roman" pitchFamily="18" charset="0"/>
                <a:cs typeface="Arial" charset="0"/>
              </a:rPr>
              <a:t>from</a:t>
            </a:r>
            <a:r>
              <a:rPr lang="en-AU" sz="1200" b="1" dirty="0">
                <a:latin typeface="Times New Roman" pitchFamily="18" charset="0"/>
                <a:cs typeface="Arial" charset="0"/>
              </a:rPr>
              <a:t> 1st of March</a:t>
            </a:r>
            <a:r>
              <a:rPr lang="en-AU" sz="1200" dirty="0">
                <a:latin typeface="Times New Roman" pitchFamily="18" charset="0"/>
                <a:cs typeface="Arial" charset="0"/>
              </a:rPr>
              <a:t> to </a:t>
            </a:r>
            <a:r>
              <a:rPr lang="en-AU" sz="1200" b="1" dirty="0">
                <a:latin typeface="Times New Roman" pitchFamily="18" charset="0"/>
                <a:cs typeface="Arial" charset="0"/>
              </a:rPr>
              <a:t>31st of April</a:t>
            </a:r>
            <a:r>
              <a:rPr lang="en-AU" sz="1200" dirty="0">
                <a:latin typeface="Times New Roman" pitchFamily="18" charset="0"/>
                <a:cs typeface="Arial" charset="0"/>
              </a:rPr>
              <a:t> with your</a:t>
            </a:r>
          </a:p>
          <a:p>
            <a:pPr algn="ctr">
              <a:defRPr/>
            </a:pPr>
            <a:r>
              <a:rPr lang="en-AU" sz="1200" dirty="0">
                <a:latin typeface="Times New Roman" pitchFamily="18" charset="0"/>
                <a:cs typeface="Arial" charset="0"/>
              </a:rPr>
              <a:t>BonuS payment card!!</a:t>
            </a:r>
          </a:p>
          <a:p>
            <a:pPr algn="ctr">
              <a:defRPr/>
            </a:pPr>
            <a:endParaRPr lang="en-AU" sz="1200" dirty="0">
              <a:latin typeface="Times New Roman" pitchFamily="18" charset="0"/>
              <a:cs typeface="Arial" charset="0"/>
            </a:endParaRPr>
          </a:p>
          <a:p>
            <a:pPr algn="ctr">
              <a:defRPr/>
            </a:pPr>
            <a:r>
              <a:rPr lang="en-AU" sz="1200" dirty="0">
                <a:latin typeface="Times New Roman" pitchFamily="18" charset="0"/>
                <a:cs typeface="Arial" charset="0"/>
              </a:rPr>
              <a:t>Call +49 39403458 to know the best BonuS spots in March!</a:t>
            </a:r>
          </a:p>
          <a:p>
            <a:pPr algn="ctr">
              <a:defRPr/>
            </a:pPr>
            <a:r>
              <a:rPr lang="en-AU" sz="1200" dirty="0">
                <a:latin typeface="Times New Roman" pitchFamily="18" charset="0"/>
                <a:cs typeface="Arial" charset="0"/>
              </a:rPr>
              <a:t>---</a:t>
            </a:r>
          </a:p>
        </p:txBody>
      </p:sp>
      <p:pic>
        <p:nvPicPr>
          <p:cNvPr id="37903" name="Picture 5" descr="CaSys_logo_1"/>
          <p:cNvPicPr>
            <a:picLocks noChangeAspect="1" noChangeArrowheads="1"/>
          </p:cNvPicPr>
          <p:nvPr/>
        </p:nvPicPr>
        <p:blipFill>
          <a:blip r:embed="rId4"/>
          <a:srcRect/>
          <a:stretch>
            <a:fillRect/>
          </a:stretch>
        </p:blipFill>
        <p:spPr bwMode="auto">
          <a:xfrm>
            <a:off x="7429500" y="6215063"/>
            <a:ext cx="1439863"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71500" y="-214313"/>
            <a:ext cx="8229600" cy="1143001"/>
          </a:xfrm>
        </p:spPr>
        <p:txBody>
          <a:bodyPr/>
          <a:lstStyle/>
          <a:p>
            <a:pPr eaLnBrk="1" hangingPunct="1"/>
            <a:r>
              <a:rPr lang="mk-MK" sz="2800" b="1" i="1" smtClean="0">
                <a:solidFill>
                  <a:srgbClr val="009999"/>
                </a:solidFill>
              </a:rPr>
              <a:t>Картично работење во Македонија</a:t>
            </a:r>
            <a:r>
              <a:rPr lang="en-US" sz="2800" b="1" i="1" smtClean="0">
                <a:solidFill>
                  <a:srgbClr val="009999"/>
                </a:solidFill>
              </a:rPr>
              <a:t> 2005-2009</a:t>
            </a:r>
            <a:endParaRPr lang="en-US" sz="2800" smtClean="0"/>
          </a:p>
        </p:txBody>
      </p:sp>
      <p:pic>
        <p:nvPicPr>
          <p:cNvPr id="6147" name="Picture 4" descr="CaSys_logo_1"/>
          <p:cNvPicPr>
            <a:picLocks noChangeAspect="1" noChangeArrowheads="1"/>
          </p:cNvPicPr>
          <p:nvPr/>
        </p:nvPicPr>
        <p:blipFill>
          <a:blip r:embed="rId2"/>
          <a:srcRect/>
          <a:stretch>
            <a:fillRect/>
          </a:stretch>
        </p:blipFill>
        <p:spPr bwMode="auto">
          <a:xfrm>
            <a:off x="7524750" y="6237288"/>
            <a:ext cx="1439863" cy="463550"/>
          </a:xfrm>
          <a:prstGeom prst="rect">
            <a:avLst/>
          </a:prstGeom>
          <a:noFill/>
          <a:ln w="9525">
            <a:noFill/>
            <a:miter lim="800000"/>
            <a:headEnd/>
            <a:tailEnd/>
          </a:ln>
        </p:spPr>
      </p:pic>
      <p:graphicFrame>
        <p:nvGraphicFramePr>
          <p:cNvPr id="9" name="Chart 8"/>
          <p:cNvGraphicFramePr/>
          <p:nvPr/>
        </p:nvGraphicFramePr>
        <p:xfrm>
          <a:off x="214282" y="1000108"/>
          <a:ext cx="4214842" cy="2643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786314" y="928670"/>
          <a:ext cx="4000528" cy="2643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1928794" y="3643314"/>
          <a:ext cx="5072098" cy="307183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8625" y="0"/>
            <a:ext cx="8229600" cy="857250"/>
          </a:xfrm>
        </p:spPr>
        <p:txBody>
          <a:bodyPr/>
          <a:lstStyle/>
          <a:p>
            <a:r>
              <a:rPr lang="mk-MK" sz="2800" b="1" i="1" smtClean="0">
                <a:solidFill>
                  <a:srgbClr val="009999"/>
                </a:solidFill>
              </a:rPr>
              <a:t>Пример за добивање на инстант купони</a:t>
            </a:r>
            <a:endParaRPr lang="en-US" sz="2800" b="1" i="1" smtClean="0">
              <a:solidFill>
                <a:srgbClr val="009999"/>
              </a:solidFill>
            </a:endParaRPr>
          </a:p>
        </p:txBody>
      </p:sp>
      <p:grpSp>
        <p:nvGrpSpPr>
          <p:cNvPr id="38915" name="Group 2"/>
          <p:cNvGrpSpPr>
            <a:grpSpLocks/>
          </p:cNvGrpSpPr>
          <p:nvPr/>
        </p:nvGrpSpPr>
        <p:grpSpPr bwMode="auto">
          <a:xfrm>
            <a:off x="179388" y="836613"/>
            <a:ext cx="8713787" cy="5681662"/>
            <a:chOff x="179388" y="836613"/>
            <a:chExt cx="8713787" cy="5681662"/>
          </a:xfrm>
        </p:grpSpPr>
        <p:grpSp>
          <p:nvGrpSpPr>
            <p:cNvPr id="38917" name="Group 3"/>
            <p:cNvGrpSpPr>
              <a:grpSpLocks/>
            </p:cNvGrpSpPr>
            <p:nvPr/>
          </p:nvGrpSpPr>
          <p:grpSpPr bwMode="auto">
            <a:xfrm>
              <a:off x="1365250" y="2744788"/>
              <a:ext cx="2484438" cy="1476375"/>
              <a:chOff x="1146" y="1361"/>
              <a:chExt cx="3866" cy="2849"/>
            </a:xfrm>
          </p:grpSpPr>
          <p:grpSp>
            <p:nvGrpSpPr>
              <p:cNvPr id="38966" name="Group 4"/>
              <p:cNvGrpSpPr>
                <a:grpSpLocks/>
              </p:cNvGrpSpPr>
              <p:nvPr/>
            </p:nvGrpSpPr>
            <p:grpSpPr bwMode="auto">
              <a:xfrm>
                <a:off x="1146" y="1361"/>
                <a:ext cx="3866" cy="2849"/>
                <a:chOff x="1761" y="6824"/>
                <a:chExt cx="4446" cy="2907"/>
              </a:xfrm>
            </p:grpSpPr>
            <p:sp>
              <p:nvSpPr>
                <p:cNvPr id="38974" name="Rectangle 5"/>
                <p:cNvSpPr>
                  <a:spLocks noChangeArrowheads="1"/>
                </p:cNvSpPr>
                <p:nvPr/>
              </p:nvSpPr>
              <p:spPr bwMode="auto">
                <a:xfrm>
                  <a:off x="1761" y="6824"/>
                  <a:ext cx="4446" cy="2907"/>
                </a:xfrm>
                <a:prstGeom prst="rect">
                  <a:avLst/>
                </a:prstGeom>
                <a:solidFill>
                  <a:schemeClr val="bg2"/>
                </a:solidFill>
                <a:ln w="9525">
                  <a:noFill/>
                  <a:miter lim="800000"/>
                  <a:headEnd/>
                  <a:tailEnd/>
                </a:ln>
              </p:spPr>
              <p:txBody>
                <a:bodyPr/>
                <a:lstStyle/>
                <a:p>
                  <a:endParaRPr lang="en-AU"/>
                </a:p>
              </p:txBody>
            </p:sp>
            <p:grpSp>
              <p:nvGrpSpPr>
                <p:cNvPr id="38975" name="Group 6"/>
                <p:cNvGrpSpPr>
                  <a:grpSpLocks/>
                </p:cNvGrpSpPr>
                <p:nvPr/>
              </p:nvGrpSpPr>
              <p:grpSpPr bwMode="auto">
                <a:xfrm>
                  <a:off x="5637" y="7960"/>
                  <a:ext cx="282" cy="1320"/>
                  <a:chOff x="5637" y="7960"/>
                  <a:chExt cx="282" cy="1320"/>
                </a:xfrm>
              </p:grpSpPr>
              <p:sp>
                <p:nvSpPr>
                  <p:cNvPr id="38976" name="AutoShape 7"/>
                  <p:cNvSpPr>
                    <a:spLocks noChangeArrowheads="1"/>
                  </p:cNvSpPr>
                  <p:nvPr/>
                </p:nvSpPr>
                <p:spPr bwMode="auto">
                  <a:xfrm rot="-10783943">
                    <a:off x="5637" y="796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8977" name="AutoShape 8"/>
                  <p:cNvSpPr>
                    <a:spLocks noChangeArrowheads="1"/>
                  </p:cNvSpPr>
                  <p:nvPr/>
                </p:nvSpPr>
                <p:spPr bwMode="auto">
                  <a:xfrm rot="-10783943">
                    <a:off x="5637" y="834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8978" name="AutoShape 9"/>
                  <p:cNvSpPr>
                    <a:spLocks noChangeArrowheads="1"/>
                  </p:cNvSpPr>
                  <p:nvPr/>
                </p:nvSpPr>
                <p:spPr bwMode="auto">
                  <a:xfrm rot="-10783943">
                    <a:off x="5637" y="872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8979" name="AutoShape 10"/>
                  <p:cNvSpPr>
                    <a:spLocks noChangeArrowheads="1"/>
                  </p:cNvSpPr>
                  <p:nvPr/>
                </p:nvSpPr>
                <p:spPr bwMode="auto">
                  <a:xfrm rot="-10783943">
                    <a:off x="5637" y="910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grpSp>
          </p:grpSp>
          <p:sp>
            <p:nvSpPr>
              <p:cNvPr id="38967" name="Text Box 11"/>
              <p:cNvSpPr txBox="1">
                <a:spLocks noChangeArrowheads="1"/>
              </p:cNvSpPr>
              <p:nvPr/>
            </p:nvSpPr>
            <p:spPr bwMode="auto">
              <a:xfrm>
                <a:off x="1535" y="1860"/>
                <a:ext cx="2818" cy="1940"/>
              </a:xfrm>
              <a:prstGeom prst="rect">
                <a:avLst/>
              </a:prstGeom>
              <a:solidFill>
                <a:srgbClr val="EAEAEA"/>
              </a:solidFill>
              <a:ln w="9525">
                <a:noFill/>
                <a:miter lim="800000"/>
                <a:headEnd/>
                <a:tailEnd/>
              </a:ln>
              <a:effectLst>
                <a:prstShdw prst="shdw17" dist="17961" dir="13500000">
                  <a:srgbClr val="8C8C8C"/>
                </a:prstShdw>
              </a:effectLst>
            </p:spPr>
            <p:txBody>
              <a:bodyPr lIns="54000" tIns="36000" rIns="54000" bIns="36000"/>
              <a:lstStyle/>
              <a:p>
                <a:r>
                  <a:rPr lang="en-AU" sz="900" b="1">
                    <a:latin typeface="Verdana" pitchFamily="34" charset="0"/>
                  </a:rPr>
                  <a:t>BONUS ECOUPON</a:t>
                </a:r>
              </a:p>
              <a:p>
                <a:pPr>
                  <a:lnSpc>
                    <a:spcPct val="144000"/>
                  </a:lnSpc>
                </a:pPr>
                <a:endParaRPr lang="en-AU" sz="900" b="1">
                  <a:latin typeface="Verdana" pitchFamily="34" charset="0"/>
                </a:endParaRPr>
              </a:p>
              <a:p>
                <a:r>
                  <a:rPr lang="en-AU" sz="900">
                    <a:latin typeface="Verdana" pitchFamily="34" charset="0"/>
                  </a:rPr>
                  <a:t>1 NEXT STEP</a:t>
                </a:r>
              </a:p>
              <a:p>
                <a:r>
                  <a:rPr lang="en-AU" sz="900">
                    <a:latin typeface="Verdana" pitchFamily="34" charset="0"/>
                  </a:rPr>
                  <a:t>2 OFFER15%</a:t>
                </a:r>
              </a:p>
              <a:p>
                <a:r>
                  <a:rPr lang="en-AU" sz="900">
                    <a:latin typeface="Verdana" pitchFamily="34" charset="0"/>
                  </a:rPr>
                  <a:t>3 5€OFF ON DVD</a:t>
                </a:r>
              </a:p>
              <a:p>
                <a:pPr algn="r"/>
                <a:endParaRPr lang="en-AU" sz="900">
                  <a:latin typeface="Verdana" pitchFamily="34" charset="0"/>
                </a:endParaRPr>
              </a:p>
            </p:txBody>
          </p:sp>
          <p:grpSp>
            <p:nvGrpSpPr>
              <p:cNvPr id="38968" name="Group 12"/>
              <p:cNvGrpSpPr>
                <a:grpSpLocks/>
              </p:cNvGrpSpPr>
              <p:nvPr/>
            </p:nvGrpSpPr>
            <p:grpSpPr bwMode="auto">
              <a:xfrm>
                <a:off x="1753" y="3877"/>
                <a:ext cx="2506" cy="320"/>
                <a:chOff x="1986" y="5969"/>
                <a:chExt cx="2850" cy="327"/>
              </a:xfrm>
            </p:grpSpPr>
            <p:sp>
              <p:nvSpPr>
                <p:cNvPr id="38969" name="AutoShape 13"/>
                <p:cNvSpPr>
                  <a:spLocks noChangeArrowheads="1"/>
                </p:cNvSpPr>
                <p:nvPr/>
              </p:nvSpPr>
              <p:spPr bwMode="auto">
                <a:xfrm rot="-5400000">
                  <a:off x="3294" y="5949"/>
                  <a:ext cx="214" cy="479"/>
                </a:xfrm>
                <a:prstGeom prst="flowChartDelay">
                  <a:avLst/>
                </a:prstGeom>
                <a:solidFill>
                  <a:srgbClr val="808080"/>
                </a:solidFill>
                <a:ln w="9525">
                  <a:noFill/>
                  <a:miter lim="800000"/>
                  <a:headEnd/>
                  <a:tailEnd/>
                </a:ln>
                <a:effectLst>
                  <a:prstShdw prst="shdw17" dist="17961" dir="2700000">
                    <a:srgbClr val="4D4D4D"/>
                  </a:prstShdw>
                </a:effectLst>
              </p:spPr>
              <p:txBody>
                <a:bodyPr lIns="0" tIns="0" rIns="0" bIns="0"/>
                <a:lstStyle/>
                <a:p>
                  <a:pPr algn="ctr"/>
                  <a:r>
                    <a:rPr lang="en-AU" sz="600">
                      <a:solidFill>
                        <a:srgbClr val="FFFFFF"/>
                      </a:solidFill>
                    </a:rPr>
                    <a:t>ALPHA</a:t>
                  </a:r>
                  <a:endParaRPr lang="en-AU">
                    <a:latin typeface="Verdana" pitchFamily="34" charset="0"/>
                  </a:endParaRPr>
                </a:p>
              </p:txBody>
            </p:sp>
            <p:sp>
              <p:nvSpPr>
                <p:cNvPr id="38970" name="AutoShape 14"/>
                <p:cNvSpPr>
                  <a:spLocks noChangeArrowheads="1"/>
                </p:cNvSpPr>
                <p:nvPr/>
              </p:nvSpPr>
              <p:spPr bwMode="auto">
                <a:xfrm rot="-3897953">
                  <a:off x="1972" y="5990"/>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8971" name="AutoShape 15"/>
                <p:cNvSpPr>
                  <a:spLocks noChangeArrowheads="1"/>
                </p:cNvSpPr>
                <p:nvPr/>
              </p:nvSpPr>
              <p:spPr bwMode="auto">
                <a:xfrm rot="-3897953">
                  <a:off x="2428"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8972" name="AutoShape 16"/>
                <p:cNvSpPr>
                  <a:spLocks noChangeArrowheads="1"/>
                </p:cNvSpPr>
                <p:nvPr/>
              </p:nvSpPr>
              <p:spPr bwMode="auto">
                <a:xfrm rot="-7063863">
                  <a:off x="4102"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8973" name="AutoShape 17"/>
                <p:cNvSpPr>
                  <a:spLocks noChangeArrowheads="1"/>
                </p:cNvSpPr>
                <p:nvPr/>
              </p:nvSpPr>
              <p:spPr bwMode="auto">
                <a:xfrm rot="-7191232">
                  <a:off x="4558" y="5989"/>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grpSp>
        </p:grpSp>
        <p:grpSp>
          <p:nvGrpSpPr>
            <p:cNvPr id="38918" name="Group 18"/>
            <p:cNvGrpSpPr>
              <a:grpSpLocks/>
            </p:cNvGrpSpPr>
            <p:nvPr/>
          </p:nvGrpSpPr>
          <p:grpSpPr bwMode="auto">
            <a:xfrm>
              <a:off x="1401763" y="4797425"/>
              <a:ext cx="2449512" cy="1511300"/>
              <a:chOff x="1146" y="1361"/>
              <a:chExt cx="3866" cy="2849"/>
            </a:xfrm>
          </p:grpSpPr>
          <p:grpSp>
            <p:nvGrpSpPr>
              <p:cNvPr id="38952" name="Group 19"/>
              <p:cNvGrpSpPr>
                <a:grpSpLocks/>
              </p:cNvGrpSpPr>
              <p:nvPr/>
            </p:nvGrpSpPr>
            <p:grpSpPr bwMode="auto">
              <a:xfrm>
                <a:off x="1146" y="1361"/>
                <a:ext cx="3866" cy="2849"/>
                <a:chOff x="1761" y="6824"/>
                <a:chExt cx="4446" cy="2907"/>
              </a:xfrm>
            </p:grpSpPr>
            <p:sp>
              <p:nvSpPr>
                <p:cNvPr id="38960" name="Rectangle 20"/>
                <p:cNvSpPr>
                  <a:spLocks noChangeArrowheads="1"/>
                </p:cNvSpPr>
                <p:nvPr/>
              </p:nvSpPr>
              <p:spPr bwMode="auto">
                <a:xfrm>
                  <a:off x="1761" y="6824"/>
                  <a:ext cx="4446" cy="2907"/>
                </a:xfrm>
                <a:prstGeom prst="rect">
                  <a:avLst/>
                </a:prstGeom>
                <a:solidFill>
                  <a:schemeClr val="bg2"/>
                </a:solidFill>
                <a:ln w="9525">
                  <a:noFill/>
                  <a:miter lim="800000"/>
                  <a:headEnd/>
                  <a:tailEnd/>
                </a:ln>
              </p:spPr>
              <p:txBody>
                <a:bodyPr/>
                <a:lstStyle/>
                <a:p>
                  <a:endParaRPr lang="en-AU"/>
                </a:p>
              </p:txBody>
            </p:sp>
            <p:grpSp>
              <p:nvGrpSpPr>
                <p:cNvPr id="38961" name="Group 21"/>
                <p:cNvGrpSpPr>
                  <a:grpSpLocks/>
                </p:cNvGrpSpPr>
                <p:nvPr/>
              </p:nvGrpSpPr>
              <p:grpSpPr bwMode="auto">
                <a:xfrm>
                  <a:off x="5637" y="7960"/>
                  <a:ext cx="282" cy="1320"/>
                  <a:chOff x="5637" y="7960"/>
                  <a:chExt cx="282" cy="1320"/>
                </a:xfrm>
              </p:grpSpPr>
              <p:sp>
                <p:nvSpPr>
                  <p:cNvPr id="38962" name="AutoShape 22"/>
                  <p:cNvSpPr>
                    <a:spLocks noChangeArrowheads="1"/>
                  </p:cNvSpPr>
                  <p:nvPr/>
                </p:nvSpPr>
                <p:spPr bwMode="auto">
                  <a:xfrm rot="-10783943">
                    <a:off x="5637" y="796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8963" name="AutoShape 23"/>
                  <p:cNvSpPr>
                    <a:spLocks noChangeArrowheads="1"/>
                  </p:cNvSpPr>
                  <p:nvPr/>
                </p:nvSpPr>
                <p:spPr bwMode="auto">
                  <a:xfrm rot="-10783943">
                    <a:off x="5637" y="834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8964" name="AutoShape 24"/>
                  <p:cNvSpPr>
                    <a:spLocks noChangeArrowheads="1"/>
                  </p:cNvSpPr>
                  <p:nvPr/>
                </p:nvSpPr>
                <p:spPr bwMode="auto">
                  <a:xfrm rot="-10783943">
                    <a:off x="5637" y="872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8965" name="AutoShape 25"/>
                  <p:cNvSpPr>
                    <a:spLocks noChangeArrowheads="1"/>
                  </p:cNvSpPr>
                  <p:nvPr/>
                </p:nvSpPr>
                <p:spPr bwMode="auto">
                  <a:xfrm rot="-10783943">
                    <a:off x="5637" y="910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grpSp>
          </p:grpSp>
          <p:sp>
            <p:nvSpPr>
              <p:cNvPr id="38953" name="Text Box 26"/>
              <p:cNvSpPr txBox="1">
                <a:spLocks noChangeArrowheads="1"/>
              </p:cNvSpPr>
              <p:nvPr/>
            </p:nvSpPr>
            <p:spPr bwMode="auto">
              <a:xfrm>
                <a:off x="1535" y="1860"/>
                <a:ext cx="2818" cy="1940"/>
              </a:xfrm>
              <a:prstGeom prst="rect">
                <a:avLst/>
              </a:prstGeom>
              <a:solidFill>
                <a:srgbClr val="EAEAEA"/>
              </a:solidFill>
              <a:ln w="9525">
                <a:noFill/>
                <a:miter lim="800000"/>
                <a:headEnd/>
                <a:tailEnd/>
              </a:ln>
              <a:effectLst>
                <a:prstShdw prst="shdw17" dist="17961" dir="13500000">
                  <a:srgbClr val="8C8C8C"/>
                </a:prstShdw>
              </a:effectLst>
            </p:spPr>
            <p:txBody>
              <a:bodyPr lIns="54000" tIns="36000" rIns="54000" bIns="36000"/>
              <a:lstStyle/>
              <a:p>
                <a:r>
                  <a:rPr lang="en-AU" sz="900" b="1">
                    <a:latin typeface="Verdana" pitchFamily="34" charset="0"/>
                  </a:rPr>
                  <a:t>OFFER15%</a:t>
                </a:r>
                <a:r>
                  <a:rPr lang="en-AU" sz="900">
                    <a:latin typeface="Verdana" pitchFamily="34" charset="0"/>
                  </a:rPr>
                  <a:t>                </a:t>
                </a:r>
              </a:p>
              <a:p>
                <a:r>
                  <a:rPr lang="en-AU" sz="900">
                    <a:latin typeface="Verdana" pitchFamily="34" charset="0"/>
                  </a:rPr>
                  <a:t>         </a:t>
                </a:r>
              </a:p>
              <a:p>
                <a:r>
                  <a:rPr lang="en-AU" sz="900">
                    <a:latin typeface="Verdana" pitchFamily="34" charset="0"/>
                  </a:rPr>
                  <a:t>     VALUE        75,00 EUR</a:t>
                </a:r>
              </a:p>
              <a:p>
                <a:endParaRPr lang="en-AU" sz="900">
                  <a:latin typeface="Verdana" pitchFamily="34" charset="0"/>
                </a:endParaRPr>
              </a:p>
              <a:p>
                <a:r>
                  <a:rPr lang="en-AU" sz="900">
                    <a:latin typeface="Verdana" pitchFamily="34" charset="0"/>
                  </a:rPr>
                  <a:t>     REDEEM THIS ECOUPON?</a:t>
                </a:r>
              </a:p>
              <a:p>
                <a:r>
                  <a:rPr lang="en-AU" sz="900">
                    <a:latin typeface="Verdana" pitchFamily="34" charset="0"/>
                  </a:rPr>
                  <a:t>         </a:t>
                </a:r>
                <a:endParaRPr lang="en-AU" sz="900" b="1">
                  <a:latin typeface="Verdana" pitchFamily="34" charset="0"/>
                </a:endParaRPr>
              </a:p>
              <a:p>
                <a:pPr algn="r"/>
                <a:endParaRPr lang="en-AU" sz="900">
                  <a:latin typeface="Verdana" pitchFamily="34" charset="0"/>
                </a:endParaRPr>
              </a:p>
            </p:txBody>
          </p:sp>
          <p:grpSp>
            <p:nvGrpSpPr>
              <p:cNvPr id="38954" name="Group 27"/>
              <p:cNvGrpSpPr>
                <a:grpSpLocks/>
              </p:cNvGrpSpPr>
              <p:nvPr/>
            </p:nvGrpSpPr>
            <p:grpSpPr bwMode="auto">
              <a:xfrm>
                <a:off x="1753" y="3877"/>
                <a:ext cx="2506" cy="320"/>
                <a:chOff x="1986" y="5969"/>
                <a:chExt cx="2850" cy="327"/>
              </a:xfrm>
            </p:grpSpPr>
            <p:sp>
              <p:nvSpPr>
                <p:cNvPr id="38955" name="AutoShape 28"/>
                <p:cNvSpPr>
                  <a:spLocks noChangeArrowheads="1"/>
                </p:cNvSpPr>
                <p:nvPr/>
              </p:nvSpPr>
              <p:spPr bwMode="auto">
                <a:xfrm rot="-5400000">
                  <a:off x="3294" y="5949"/>
                  <a:ext cx="214" cy="479"/>
                </a:xfrm>
                <a:prstGeom prst="flowChartDelay">
                  <a:avLst/>
                </a:prstGeom>
                <a:solidFill>
                  <a:srgbClr val="808080"/>
                </a:solidFill>
                <a:ln w="9525">
                  <a:noFill/>
                  <a:miter lim="800000"/>
                  <a:headEnd/>
                  <a:tailEnd/>
                </a:ln>
                <a:effectLst>
                  <a:prstShdw prst="shdw17" dist="17961" dir="2700000">
                    <a:srgbClr val="4D4D4D"/>
                  </a:prstShdw>
                </a:effectLst>
              </p:spPr>
              <p:txBody>
                <a:bodyPr lIns="0" tIns="0" rIns="0" bIns="0"/>
                <a:lstStyle/>
                <a:p>
                  <a:pPr algn="ctr"/>
                  <a:r>
                    <a:rPr lang="en-AU" sz="600">
                      <a:solidFill>
                        <a:srgbClr val="FFFFFF"/>
                      </a:solidFill>
                    </a:rPr>
                    <a:t>ALPHA</a:t>
                  </a:r>
                  <a:endParaRPr lang="en-AU">
                    <a:latin typeface="Verdana" pitchFamily="34" charset="0"/>
                  </a:endParaRPr>
                </a:p>
              </p:txBody>
            </p:sp>
            <p:sp>
              <p:nvSpPr>
                <p:cNvPr id="38956" name="AutoShape 29"/>
                <p:cNvSpPr>
                  <a:spLocks noChangeArrowheads="1"/>
                </p:cNvSpPr>
                <p:nvPr/>
              </p:nvSpPr>
              <p:spPr bwMode="auto">
                <a:xfrm rot="-3897953">
                  <a:off x="1972" y="5990"/>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8957" name="AutoShape 30"/>
                <p:cNvSpPr>
                  <a:spLocks noChangeArrowheads="1"/>
                </p:cNvSpPr>
                <p:nvPr/>
              </p:nvSpPr>
              <p:spPr bwMode="auto">
                <a:xfrm rot="-3897953">
                  <a:off x="2428"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8958" name="AutoShape 31"/>
                <p:cNvSpPr>
                  <a:spLocks noChangeArrowheads="1"/>
                </p:cNvSpPr>
                <p:nvPr/>
              </p:nvSpPr>
              <p:spPr bwMode="auto">
                <a:xfrm rot="-7063863">
                  <a:off x="4102"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8959" name="AutoShape 32"/>
                <p:cNvSpPr>
                  <a:spLocks noChangeArrowheads="1"/>
                </p:cNvSpPr>
                <p:nvPr/>
              </p:nvSpPr>
              <p:spPr bwMode="auto">
                <a:xfrm rot="-7191232">
                  <a:off x="4558" y="5989"/>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grpSp>
        </p:grpSp>
        <p:grpSp>
          <p:nvGrpSpPr>
            <p:cNvPr id="38919" name="Group 33"/>
            <p:cNvGrpSpPr>
              <a:grpSpLocks/>
            </p:cNvGrpSpPr>
            <p:nvPr/>
          </p:nvGrpSpPr>
          <p:grpSpPr bwMode="auto">
            <a:xfrm>
              <a:off x="1365250" y="836613"/>
              <a:ext cx="2484438" cy="1512887"/>
              <a:chOff x="1255" y="12357"/>
              <a:chExt cx="4446" cy="2907"/>
            </a:xfrm>
          </p:grpSpPr>
          <p:grpSp>
            <p:nvGrpSpPr>
              <p:cNvPr id="38937" name="Group 34"/>
              <p:cNvGrpSpPr>
                <a:grpSpLocks/>
              </p:cNvGrpSpPr>
              <p:nvPr/>
            </p:nvGrpSpPr>
            <p:grpSpPr bwMode="auto">
              <a:xfrm>
                <a:off x="1255" y="12357"/>
                <a:ext cx="4446" cy="2907"/>
                <a:chOff x="1758" y="9000"/>
                <a:chExt cx="4446" cy="2907"/>
              </a:xfrm>
            </p:grpSpPr>
            <p:grpSp>
              <p:nvGrpSpPr>
                <p:cNvPr id="38944" name="Group 35"/>
                <p:cNvGrpSpPr>
                  <a:grpSpLocks/>
                </p:cNvGrpSpPr>
                <p:nvPr/>
              </p:nvGrpSpPr>
              <p:grpSpPr bwMode="auto">
                <a:xfrm>
                  <a:off x="1758" y="9000"/>
                  <a:ext cx="4446" cy="2907"/>
                  <a:chOff x="1761" y="6824"/>
                  <a:chExt cx="4446" cy="2907"/>
                </a:xfrm>
              </p:grpSpPr>
              <p:sp>
                <p:nvSpPr>
                  <p:cNvPr id="38946" name="Rectangle 36"/>
                  <p:cNvSpPr>
                    <a:spLocks noChangeArrowheads="1"/>
                  </p:cNvSpPr>
                  <p:nvPr/>
                </p:nvSpPr>
                <p:spPr bwMode="auto">
                  <a:xfrm>
                    <a:off x="1761" y="6824"/>
                    <a:ext cx="4446" cy="2907"/>
                  </a:xfrm>
                  <a:prstGeom prst="rect">
                    <a:avLst/>
                  </a:prstGeom>
                  <a:solidFill>
                    <a:schemeClr val="bg2"/>
                  </a:solidFill>
                  <a:ln w="9525">
                    <a:noFill/>
                    <a:miter lim="800000"/>
                    <a:headEnd/>
                    <a:tailEnd/>
                  </a:ln>
                </p:spPr>
                <p:txBody>
                  <a:bodyPr/>
                  <a:lstStyle/>
                  <a:p>
                    <a:endParaRPr lang="en-AU"/>
                  </a:p>
                </p:txBody>
              </p:sp>
              <p:grpSp>
                <p:nvGrpSpPr>
                  <p:cNvPr id="38947" name="Group 37"/>
                  <p:cNvGrpSpPr>
                    <a:grpSpLocks/>
                  </p:cNvGrpSpPr>
                  <p:nvPr/>
                </p:nvGrpSpPr>
                <p:grpSpPr bwMode="auto">
                  <a:xfrm>
                    <a:off x="5637" y="7960"/>
                    <a:ext cx="282" cy="1320"/>
                    <a:chOff x="5637" y="7960"/>
                    <a:chExt cx="282" cy="1320"/>
                  </a:xfrm>
                </p:grpSpPr>
                <p:sp>
                  <p:nvSpPr>
                    <p:cNvPr id="38948" name="AutoShape 38"/>
                    <p:cNvSpPr>
                      <a:spLocks noChangeArrowheads="1"/>
                    </p:cNvSpPr>
                    <p:nvPr/>
                  </p:nvSpPr>
                  <p:spPr bwMode="auto">
                    <a:xfrm rot="-10783943">
                      <a:off x="5637" y="796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8949" name="AutoShape 39"/>
                    <p:cNvSpPr>
                      <a:spLocks noChangeArrowheads="1"/>
                    </p:cNvSpPr>
                    <p:nvPr/>
                  </p:nvSpPr>
                  <p:spPr bwMode="auto">
                    <a:xfrm rot="-10783943">
                      <a:off x="5637" y="834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8950" name="AutoShape 40"/>
                    <p:cNvSpPr>
                      <a:spLocks noChangeArrowheads="1"/>
                    </p:cNvSpPr>
                    <p:nvPr/>
                  </p:nvSpPr>
                  <p:spPr bwMode="auto">
                    <a:xfrm rot="-10783943">
                      <a:off x="5637" y="872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sp>
                  <p:nvSpPr>
                    <p:cNvPr id="38951" name="AutoShape 41"/>
                    <p:cNvSpPr>
                      <a:spLocks noChangeArrowheads="1"/>
                    </p:cNvSpPr>
                    <p:nvPr/>
                  </p:nvSpPr>
                  <p:spPr bwMode="auto">
                    <a:xfrm rot="-10783943">
                      <a:off x="5637" y="9100"/>
                      <a:ext cx="282" cy="180"/>
                    </a:xfrm>
                    <a:prstGeom prst="flowChartDelay">
                      <a:avLst/>
                    </a:prstGeom>
                    <a:solidFill>
                      <a:srgbClr val="EAEAEA"/>
                    </a:solidFill>
                    <a:ln w="9525">
                      <a:noFill/>
                      <a:miter lim="800000"/>
                      <a:headEnd/>
                      <a:tailEnd/>
                    </a:ln>
                    <a:effectLst>
                      <a:prstShdw prst="shdw17" dist="17961" dir="2700000">
                        <a:srgbClr val="8C8C8C"/>
                      </a:prstShdw>
                    </a:effectLst>
                  </p:spPr>
                  <p:txBody>
                    <a:bodyPr/>
                    <a:lstStyle/>
                    <a:p>
                      <a:endParaRPr lang="en-AU"/>
                    </a:p>
                  </p:txBody>
                </p:sp>
              </p:grpSp>
            </p:grpSp>
            <p:sp>
              <p:nvSpPr>
                <p:cNvPr id="38945" name="Text Box 42"/>
                <p:cNvSpPr txBox="1">
                  <a:spLocks noChangeArrowheads="1"/>
                </p:cNvSpPr>
                <p:nvPr/>
              </p:nvSpPr>
              <p:spPr bwMode="auto">
                <a:xfrm>
                  <a:off x="2474" y="9509"/>
                  <a:ext cx="2979" cy="1980"/>
                </a:xfrm>
                <a:prstGeom prst="rect">
                  <a:avLst/>
                </a:prstGeom>
                <a:solidFill>
                  <a:srgbClr val="EAEAEA"/>
                </a:solidFill>
                <a:ln w="9525">
                  <a:noFill/>
                  <a:miter lim="800000"/>
                  <a:headEnd/>
                  <a:tailEnd/>
                </a:ln>
                <a:effectLst>
                  <a:prstShdw prst="shdw17" dist="17961" dir="13500000">
                    <a:srgbClr val="8C8C8C"/>
                  </a:prstShdw>
                </a:effectLst>
              </p:spPr>
              <p:txBody>
                <a:bodyPr lIns="54000" tIns="36000" rIns="54000" bIns="36000"/>
                <a:lstStyle/>
                <a:p>
                  <a:r>
                    <a:rPr lang="en-AU" sz="900">
                      <a:latin typeface="Verdana" pitchFamily="34" charset="0"/>
                    </a:rPr>
                    <a:t>PURCHASE AMOUNT ?</a:t>
                  </a:r>
                </a:p>
                <a:p>
                  <a:pPr algn="r"/>
                  <a:endParaRPr lang="en-AU" sz="900">
                    <a:latin typeface="Verdana" pitchFamily="34" charset="0"/>
                  </a:endParaRPr>
                </a:p>
                <a:p>
                  <a:pPr algn="r"/>
                  <a:r>
                    <a:rPr lang="en-AU" sz="900">
                      <a:latin typeface="Verdana" pitchFamily="34" charset="0"/>
                    </a:rPr>
                    <a:t>500,00 EUR </a:t>
                  </a:r>
                </a:p>
                <a:p>
                  <a:endParaRPr lang="en-AU" sz="900">
                    <a:latin typeface="Times New Roman" pitchFamily="18" charset="0"/>
                  </a:endParaRPr>
                </a:p>
                <a:p>
                  <a:pPr algn="ctr"/>
                  <a:r>
                    <a:rPr lang="en-AU" sz="1000" b="1"/>
                    <a:t>BONUS PROGRAM</a:t>
                  </a:r>
                  <a:r>
                    <a:rPr lang="en-AU" sz="1000"/>
                    <a:t> </a:t>
                  </a:r>
                  <a:endParaRPr lang="en-AU" sz="1000">
                    <a:latin typeface="Verdana" pitchFamily="34" charset="0"/>
                  </a:endParaRPr>
                </a:p>
              </p:txBody>
            </p:sp>
          </p:grpSp>
          <p:grpSp>
            <p:nvGrpSpPr>
              <p:cNvPr id="38938" name="Group 43"/>
              <p:cNvGrpSpPr>
                <a:grpSpLocks/>
              </p:cNvGrpSpPr>
              <p:nvPr/>
            </p:nvGrpSpPr>
            <p:grpSpPr bwMode="auto">
              <a:xfrm>
                <a:off x="1924" y="14872"/>
                <a:ext cx="2850" cy="327"/>
                <a:chOff x="1986" y="5969"/>
                <a:chExt cx="2850" cy="327"/>
              </a:xfrm>
            </p:grpSpPr>
            <p:sp>
              <p:nvSpPr>
                <p:cNvPr id="38939" name="AutoShape 44"/>
                <p:cNvSpPr>
                  <a:spLocks noChangeArrowheads="1"/>
                </p:cNvSpPr>
                <p:nvPr/>
              </p:nvSpPr>
              <p:spPr bwMode="auto">
                <a:xfrm rot="-5400000">
                  <a:off x="3294" y="5949"/>
                  <a:ext cx="214" cy="479"/>
                </a:xfrm>
                <a:prstGeom prst="flowChartDelay">
                  <a:avLst/>
                </a:prstGeom>
                <a:solidFill>
                  <a:srgbClr val="808080"/>
                </a:solidFill>
                <a:ln w="9525">
                  <a:noFill/>
                  <a:miter lim="800000"/>
                  <a:headEnd/>
                  <a:tailEnd/>
                </a:ln>
                <a:effectLst>
                  <a:prstShdw prst="shdw17" dist="17961" dir="2700000">
                    <a:srgbClr val="4D4D4D"/>
                  </a:prstShdw>
                </a:effectLst>
              </p:spPr>
              <p:txBody>
                <a:bodyPr lIns="0" tIns="0" rIns="0" bIns="0"/>
                <a:lstStyle/>
                <a:p>
                  <a:r>
                    <a:rPr lang="en-AU" sz="1000">
                      <a:latin typeface="Monotype Sorts"/>
                    </a:rPr>
                    <a:t>            </a:t>
                  </a:r>
                  <a:endParaRPr lang="en-AU" sz="1000">
                    <a:latin typeface="Verdana" pitchFamily="34" charset="0"/>
                  </a:endParaRPr>
                </a:p>
              </p:txBody>
            </p:sp>
            <p:sp>
              <p:nvSpPr>
                <p:cNvPr id="38940" name="AutoShape 45"/>
                <p:cNvSpPr>
                  <a:spLocks noChangeArrowheads="1"/>
                </p:cNvSpPr>
                <p:nvPr/>
              </p:nvSpPr>
              <p:spPr bwMode="auto">
                <a:xfrm rot="-3897953">
                  <a:off x="1972" y="5990"/>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8941" name="AutoShape 46"/>
                <p:cNvSpPr>
                  <a:spLocks noChangeArrowheads="1"/>
                </p:cNvSpPr>
                <p:nvPr/>
              </p:nvSpPr>
              <p:spPr bwMode="auto">
                <a:xfrm rot="-3897953">
                  <a:off x="2428"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8942" name="AutoShape 47"/>
                <p:cNvSpPr>
                  <a:spLocks noChangeArrowheads="1"/>
                </p:cNvSpPr>
                <p:nvPr/>
              </p:nvSpPr>
              <p:spPr bwMode="auto">
                <a:xfrm rot="-7063863">
                  <a:off x="4102" y="5983"/>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sp>
              <p:nvSpPr>
                <p:cNvPr id="38943" name="AutoShape 48"/>
                <p:cNvSpPr>
                  <a:spLocks noChangeArrowheads="1"/>
                </p:cNvSpPr>
                <p:nvPr/>
              </p:nvSpPr>
              <p:spPr bwMode="auto">
                <a:xfrm rot="-7191232">
                  <a:off x="4558" y="5989"/>
                  <a:ext cx="291" cy="264"/>
                </a:xfrm>
                <a:prstGeom prst="flowChartDelay">
                  <a:avLst/>
                </a:prstGeom>
                <a:solidFill>
                  <a:srgbClr val="CC99FF"/>
                </a:solidFill>
                <a:ln w="9525">
                  <a:noFill/>
                  <a:miter lim="800000"/>
                  <a:headEnd/>
                  <a:tailEnd/>
                </a:ln>
                <a:effectLst>
                  <a:prstShdw prst="shdw17" dist="17961" dir="2700000">
                    <a:srgbClr val="7A5C99"/>
                  </a:prstShdw>
                </a:effectLst>
              </p:spPr>
              <p:txBody>
                <a:bodyPr/>
                <a:lstStyle/>
                <a:p>
                  <a:endParaRPr lang="en-AU"/>
                </a:p>
              </p:txBody>
            </p:sp>
          </p:grpSp>
        </p:grpSp>
        <p:sp>
          <p:nvSpPr>
            <p:cNvPr id="38920" name="Line 49"/>
            <p:cNvSpPr>
              <a:spLocks noChangeShapeType="1"/>
            </p:cNvSpPr>
            <p:nvPr/>
          </p:nvSpPr>
          <p:spPr bwMode="auto">
            <a:xfrm>
              <a:off x="2625725" y="2384425"/>
              <a:ext cx="0" cy="252413"/>
            </a:xfrm>
            <a:prstGeom prst="line">
              <a:avLst/>
            </a:prstGeom>
            <a:noFill/>
            <a:ln w="9525">
              <a:solidFill>
                <a:srgbClr val="EE4B2A"/>
              </a:solidFill>
              <a:round/>
              <a:headEnd/>
              <a:tailEnd type="triangle" w="med" len="med"/>
            </a:ln>
            <a:effectLst>
              <a:prstShdw prst="shdw17" dist="17961" dir="2700000">
                <a:srgbClr val="8F2D19"/>
              </a:prstShdw>
            </a:effectLst>
          </p:spPr>
          <p:txBody>
            <a:bodyPr/>
            <a:lstStyle/>
            <a:p>
              <a:endParaRPr lang="mk-MK"/>
            </a:p>
          </p:txBody>
        </p:sp>
        <p:sp>
          <p:nvSpPr>
            <p:cNvPr id="38921" name="Arc 50"/>
            <p:cNvSpPr>
              <a:spLocks/>
            </p:cNvSpPr>
            <p:nvPr/>
          </p:nvSpPr>
          <p:spPr bwMode="auto">
            <a:xfrm rot="-7996068">
              <a:off x="2426494" y="4275931"/>
              <a:ext cx="363538" cy="396875"/>
            </a:xfrm>
            <a:custGeom>
              <a:avLst/>
              <a:gdLst>
                <a:gd name="T0" fmla="*/ 0 w 34552"/>
                <a:gd name="T1" fmla="*/ 2147483647 h 21600"/>
                <a:gd name="T2" fmla="*/ 2147483647 w 34552"/>
                <a:gd name="T3" fmla="*/ 2147483647 h 21600"/>
                <a:gd name="T4" fmla="*/ 2147483647 w 34552"/>
                <a:gd name="T5" fmla="*/ 2147483647 h 21600"/>
                <a:gd name="T6" fmla="*/ 0 60000 65536"/>
                <a:gd name="T7" fmla="*/ 0 60000 65536"/>
                <a:gd name="T8" fmla="*/ 0 60000 65536"/>
                <a:gd name="T9" fmla="*/ 0 w 34552"/>
                <a:gd name="T10" fmla="*/ 0 h 21600"/>
                <a:gd name="T11" fmla="*/ 34552 w 34552"/>
                <a:gd name="T12" fmla="*/ 21600 h 21600"/>
              </a:gdLst>
              <a:ahLst/>
              <a:cxnLst>
                <a:cxn ang="T6">
                  <a:pos x="T0" y="T1"/>
                </a:cxn>
                <a:cxn ang="T7">
                  <a:pos x="T2" y="T3"/>
                </a:cxn>
                <a:cxn ang="T8">
                  <a:pos x="T4" y="T5"/>
                </a:cxn>
              </a:cxnLst>
              <a:rect l="T9" t="T10" r="T11" b="T12"/>
              <a:pathLst>
                <a:path w="34552" h="21600" fill="none" extrusionOk="0">
                  <a:moveTo>
                    <a:pt x="0" y="4314"/>
                  </a:moveTo>
                  <a:cubicBezTo>
                    <a:pt x="3737" y="1513"/>
                    <a:pt x="8281" y="-1"/>
                    <a:pt x="12952" y="0"/>
                  </a:cubicBezTo>
                  <a:cubicBezTo>
                    <a:pt x="24881" y="0"/>
                    <a:pt x="34552" y="9670"/>
                    <a:pt x="34552" y="21600"/>
                  </a:cubicBezTo>
                </a:path>
                <a:path w="34552" h="21600" stroke="0" extrusionOk="0">
                  <a:moveTo>
                    <a:pt x="0" y="4314"/>
                  </a:moveTo>
                  <a:cubicBezTo>
                    <a:pt x="3737" y="1513"/>
                    <a:pt x="8281" y="-1"/>
                    <a:pt x="12952" y="0"/>
                  </a:cubicBezTo>
                  <a:cubicBezTo>
                    <a:pt x="24881" y="0"/>
                    <a:pt x="34552" y="9670"/>
                    <a:pt x="34552" y="21600"/>
                  </a:cubicBezTo>
                  <a:lnTo>
                    <a:pt x="12952" y="21600"/>
                  </a:lnTo>
                  <a:close/>
                </a:path>
              </a:pathLst>
            </a:custGeom>
            <a:noFill/>
            <a:ln w="9525">
              <a:solidFill>
                <a:srgbClr val="EE4B2A"/>
              </a:solidFill>
              <a:round/>
              <a:headEnd type="triangle" w="med" len="med"/>
              <a:tailEnd/>
            </a:ln>
            <a:effectLst>
              <a:prstShdw prst="shdw17" dist="17961" dir="2700000">
                <a:srgbClr val="8F2D19"/>
              </a:prstShdw>
            </a:effectLst>
          </p:spPr>
          <p:txBody>
            <a:bodyPr wrap="none" anchor="ctr"/>
            <a:lstStyle/>
            <a:p>
              <a:endParaRPr lang="en-AU"/>
            </a:p>
          </p:txBody>
        </p:sp>
        <p:sp>
          <p:nvSpPr>
            <p:cNvPr id="9" name="Text Box 52"/>
            <p:cNvSpPr txBox="1">
              <a:spLocks noChangeArrowheads="1"/>
            </p:cNvSpPr>
            <p:nvPr/>
          </p:nvSpPr>
          <p:spPr bwMode="auto">
            <a:xfrm>
              <a:off x="6119813" y="1736725"/>
              <a:ext cx="2592387" cy="3960813"/>
            </a:xfrm>
            <a:prstGeom prst="rect">
              <a:avLst/>
            </a:prstGeom>
            <a:solidFill>
              <a:srgbClr val="FFFFFF"/>
            </a:solidFill>
            <a:ln w="9525">
              <a:solidFill>
                <a:srgbClr val="969696"/>
              </a:solidFill>
              <a:miter lim="800000"/>
              <a:headEnd/>
              <a:tailEnd/>
            </a:ln>
            <a:effectLst>
              <a:outerShdw dist="35921" dir="2700000" algn="ctr" rotWithShape="0">
                <a:srgbClr val="C0C0C0"/>
              </a:outerShdw>
            </a:effectLst>
          </p:spPr>
          <p:txBody>
            <a:bodyPr/>
            <a:lstStyle/>
            <a:p>
              <a:pPr algn="ctr">
                <a:defRPr/>
              </a:pPr>
              <a:r>
                <a:rPr lang="en-AU" sz="2000" b="1" dirty="0">
                  <a:latin typeface="Arial" charset="0"/>
                  <a:cs typeface="Arial" charset="0"/>
                </a:rPr>
                <a:t>BONUS!</a:t>
              </a:r>
              <a:r>
                <a:rPr lang="en-AU" sz="2000" dirty="0">
                  <a:latin typeface="Times New Roman" pitchFamily="18" charset="0"/>
                  <a:cs typeface="Arial" charset="0"/>
                </a:rPr>
                <a:t> </a:t>
              </a:r>
              <a:endParaRPr lang="en-AU" sz="2000" noProof="1">
                <a:latin typeface="Times New Roman" pitchFamily="18" charset="0"/>
                <a:cs typeface="Arial" charset="0"/>
              </a:endParaRPr>
            </a:p>
            <a:p>
              <a:pPr>
                <a:defRPr/>
              </a:pPr>
              <a:r>
                <a:rPr lang="en-AU" sz="1200" dirty="0">
                  <a:latin typeface="Times New Roman" pitchFamily="18" charset="0"/>
                  <a:cs typeface="Arial" charset="0"/>
                </a:rPr>
                <a:t>Purchase:       500,00 EUR</a:t>
              </a:r>
            </a:p>
            <a:p>
              <a:pPr>
                <a:defRPr/>
              </a:pPr>
              <a:r>
                <a:rPr lang="en-AU" sz="1200" dirty="0">
                  <a:latin typeface="Times New Roman" pitchFamily="18" charset="0"/>
                  <a:cs typeface="Arial" charset="0"/>
                </a:rPr>
                <a:t>Redeemed:        75,00 EUR</a:t>
              </a:r>
            </a:p>
            <a:p>
              <a:pPr>
                <a:defRPr/>
              </a:pPr>
              <a:r>
                <a:rPr lang="en-AU" sz="1200" dirty="0">
                  <a:latin typeface="Times New Roman" pitchFamily="18" charset="0"/>
                  <a:cs typeface="Arial" charset="0"/>
                </a:rPr>
                <a:t>	       ---------</a:t>
              </a:r>
            </a:p>
            <a:p>
              <a:pPr>
                <a:defRPr/>
              </a:pPr>
              <a:r>
                <a:rPr lang="en-AU" sz="1200" dirty="0">
                  <a:latin typeface="Times New Roman" pitchFamily="18" charset="0"/>
                  <a:cs typeface="Arial" charset="0"/>
                </a:rPr>
                <a:t>Paid            425,00 EUR</a:t>
              </a:r>
            </a:p>
            <a:p>
              <a:pPr>
                <a:defRPr/>
              </a:pPr>
              <a:endParaRPr lang="en-AU" sz="1200" dirty="0">
                <a:latin typeface="Times New Roman" pitchFamily="18" charset="0"/>
                <a:cs typeface="Arial" charset="0"/>
              </a:endParaRPr>
            </a:p>
            <a:p>
              <a:pPr>
                <a:defRPr/>
              </a:pPr>
              <a:r>
                <a:rPr lang="en-AU" sz="1200" dirty="0">
                  <a:latin typeface="Times New Roman" pitchFamily="18" charset="0"/>
                  <a:cs typeface="Arial" charset="0"/>
                </a:rPr>
                <a:t>-----------ecoupon statement-----------</a:t>
              </a:r>
            </a:p>
            <a:p>
              <a:pPr algn="ctr">
                <a:defRPr/>
              </a:pPr>
              <a:endParaRPr lang="en-AU" sz="1200" b="1" dirty="0">
                <a:latin typeface="Times New Roman" pitchFamily="18" charset="0"/>
                <a:cs typeface="Arial" charset="0"/>
              </a:endParaRPr>
            </a:p>
            <a:p>
              <a:pPr algn="ctr">
                <a:defRPr/>
              </a:pPr>
              <a:r>
                <a:rPr lang="en-AU" sz="1200" b="1" dirty="0">
                  <a:latin typeface="Times New Roman" pitchFamily="18" charset="0"/>
                  <a:cs typeface="Arial" charset="0"/>
                </a:rPr>
                <a:t>OFFER 15%</a:t>
              </a:r>
            </a:p>
            <a:p>
              <a:pPr>
                <a:defRPr/>
              </a:pPr>
              <a:r>
                <a:rPr lang="en-AU" sz="1200" b="1" dirty="0">
                  <a:latin typeface="Times New Roman" pitchFamily="18" charset="0"/>
                  <a:cs typeface="Arial" charset="0"/>
                </a:rPr>
                <a:t>     </a:t>
              </a:r>
              <a:endParaRPr lang="en-AU" sz="1200" dirty="0">
                <a:latin typeface="Times New Roman" pitchFamily="18" charset="0"/>
                <a:cs typeface="Arial" charset="0"/>
              </a:endParaRPr>
            </a:p>
            <a:p>
              <a:pPr>
                <a:defRPr/>
              </a:pPr>
              <a:r>
                <a:rPr lang="en-AU" sz="1200" dirty="0">
                  <a:latin typeface="Times New Roman" pitchFamily="18" charset="0"/>
                  <a:cs typeface="Arial" charset="0"/>
                </a:rPr>
                <a:t>Previous:                                        2</a:t>
              </a:r>
            </a:p>
            <a:p>
              <a:pPr>
                <a:defRPr/>
              </a:pPr>
              <a:r>
                <a:rPr lang="en-AU" sz="1200" dirty="0">
                  <a:latin typeface="Times New Roman" pitchFamily="18" charset="0"/>
                  <a:cs typeface="Arial" charset="0"/>
                </a:rPr>
                <a:t>Redeemed:                                    -1</a:t>
              </a:r>
            </a:p>
            <a:p>
              <a:pPr>
                <a:defRPr/>
              </a:pPr>
              <a:r>
                <a:rPr lang="en-AU" sz="1200" dirty="0">
                  <a:latin typeface="Times New Roman" pitchFamily="18" charset="0"/>
                  <a:cs typeface="Arial" charset="0"/>
                </a:rPr>
                <a:t>	                  (EUR 75.00)</a:t>
              </a:r>
            </a:p>
            <a:p>
              <a:pPr>
                <a:defRPr/>
              </a:pPr>
              <a:endParaRPr lang="en-AU" sz="1200" dirty="0">
                <a:latin typeface="Times New Roman" pitchFamily="18" charset="0"/>
                <a:cs typeface="Arial" charset="0"/>
              </a:endParaRPr>
            </a:p>
            <a:p>
              <a:pPr>
                <a:defRPr/>
              </a:pPr>
              <a:r>
                <a:rPr lang="en-AU" sz="1200" dirty="0">
                  <a:latin typeface="Times New Roman" pitchFamily="18" charset="0"/>
                  <a:cs typeface="Arial" charset="0"/>
                </a:rPr>
                <a:t>Expiry 	                   Jun 30 2008</a:t>
              </a:r>
            </a:p>
            <a:p>
              <a:pPr>
                <a:defRPr/>
              </a:pPr>
              <a:endParaRPr lang="en-AU" sz="1200" dirty="0">
                <a:latin typeface="Times New Roman" pitchFamily="18" charset="0"/>
                <a:cs typeface="Arial" charset="0"/>
              </a:endParaRPr>
            </a:p>
            <a:p>
              <a:pPr>
                <a:defRPr/>
              </a:pPr>
              <a:r>
                <a:rPr lang="en-AU" sz="1200" dirty="0">
                  <a:latin typeface="Times New Roman" pitchFamily="18" charset="0"/>
                  <a:cs typeface="Arial" charset="0"/>
                </a:rPr>
                <a:t>----------------------------------------------</a:t>
              </a:r>
            </a:p>
            <a:p>
              <a:pPr algn="ctr">
                <a:defRPr/>
              </a:pPr>
              <a:r>
                <a:rPr lang="en-AU" sz="1200" dirty="0">
                  <a:latin typeface="Times New Roman" pitchFamily="18" charset="0"/>
                  <a:cs typeface="Arial" charset="0"/>
                </a:rPr>
                <a:t>Thanks for using your payment card !</a:t>
              </a:r>
            </a:p>
            <a:p>
              <a:pPr algn="ctr">
                <a:defRPr/>
              </a:pPr>
              <a:r>
                <a:rPr lang="en-AU" sz="1200" dirty="0">
                  <a:latin typeface="Times New Roman" pitchFamily="18" charset="0"/>
                  <a:cs typeface="Arial" charset="0"/>
                </a:rPr>
                <a:t>By March 2008, surprises are doubled at ABC merchants!</a:t>
              </a:r>
            </a:p>
          </p:txBody>
        </p:sp>
        <p:sp>
          <p:nvSpPr>
            <p:cNvPr id="10" name="AutoShape 53"/>
            <p:cNvSpPr>
              <a:spLocks/>
            </p:cNvSpPr>
            <p:nvPr/>
          </p:nvSpPr>
          <p:spPr bwMode="auto">
            <a:xfrm>
              <a:off x="179388" y="3608388"/>
              <a:ext cx="1073150" cy="461962"/>
            </a:xfrm>
            <a:prstGeom prst="borderCallout2">
              <a:avLst>
                <a:gd name="adj1" fmla="val 21949"/>
                <a:gd name="adj2" fmla="val 107102"/>
                <a:gd name="adj3" fmla="val 21949"/>
                <a:gd name="adj4" fmla="val 107102"/>
                <a:gd name="adj5" fmla="val -13417"/>
                <a:gd name="adj6" fmla="val 130620"/>
              </a:avLst>
            </a:prstGeom>
            <a:noFill/>
            <a:ln w="3175" algn="ctr">
              <a:solidFill>
                <a:schemeClr val="bg2"/>
              </a:solidFill>
              <a:miter lim="800000"/>
              <a:headEnd/>
              <a:tailEnd/>
            </a:ln>
            <a:effectLst>
              <a:prstShdw prst="shdw17" dist="17961" dir="2700000">
                <a:schemeClr val="bg2">
                  <a:gamma/>
                  <a:shade val="60000"/>
                  <a:invGamma/>
                </a:schemeClr>
              </a:prstShdw>
            </a:effectLst>
          </p:spPr>
          <p:txBody>
            <a:bodyPr>
              <a:spAutoFit/>
            </a:bodyPr>
            <a:lstStyle/>
            <a:p>
              <a:pPr algn="ctr">
                <a:spcBef>
                  <a:spcPct val="50000"/>
                </a:spcBef>
                <a:defRPr/>
              </a:pPr>
              <a:r>
                <a:rPr lang="mk-MK" sz="1200" dirty="0">
                  <a:latin typeface="Verdana" pitchFamily="34" charset="0"/>
                  <a:cs typeface="Arial" charset="0"/>
                </a:rPr>
                <a:t>Можни купони</a:t>
              </a:r>
              <a:endParaRPr lang="en-AU" sz="1200" dirty="0">
                <a:latin typeface="Verdana" pitchFamily="34" charset="0"/>
                <a:cs typeface="Arial" charset="0"/>
              </a:endParaRPr>
            </a:p>
          </p:txBody>
        </p:sp>
        <p:grpSp>
          <p:nvGrpSpPr>
            <p:cNvPr id="38924" name="Group 54"/>
            <p:cNvGrpSpPr>
              <a:grpSpLocks/>
            </p:cNvGrpSpPr>
            <p:nvPr/>
          </p:nvGrpSpPr>
          <p:grpSpPr bwMode="auto">
            <a:xfrm>
              <a:off x="5832475" y="2565400"/>
              <a:ext cx="3060700" cy="3952875"/>
              <a:chOff x="3674" y="1616"/>
              <a:chExt cx="1928" cy="2490"/>
            </a:xfrm>
          </p:grpSpPr>
          <p:sp>
            <p:nvSpPr>
              <p:cNvPr id="20" name="AutoShape 55"/>
              <p:cNvSpPr>
                <a:spLocks/>
              </p:cNvSpPr>
              <p:nvPr/>
            </p:nvSpPr>
            <p:spPr bwMode="auto">
              <a:xfrm>
                <a:off x="3674" y="3816"/>
                <a:ext cx="1180" cy="290"/>
              </a:xfrm>
              <a:prstGeom prst="borderCallout2">
                <a:avLst>
                  <a:gd name="adj1" fmla="val 21949"/>
                  <a:gd name="adj2" fmla="val -4069"/>
                  <a:gd name="adj3" fmla="val 21949"/>
                  <a:gd name="adj4" fmla="val -80847"/>
                  <a:gd name="adj5" fmla="val -15551"/>
                  <a:gd name="adj6" fmla="val -133134"/>
                </a:avLst>
              </a:prstGeom>
              <a:noFill/>
              <a:ln w="3175" algn="ctr">
                <a:solidFill>
                  <a:schemeClr val="bg2"/>
                </a:solidFill>
                <a:miter lim="800000"/>
                <a:headEnd/>
                <a:tailEnd/>
              </a:ln>
              <a:effectLst>
                <a:prstShdw prst="shdw17" dist="17961" dir="2700000">
                  <a:schemeClr val="bg2">
                    <a:gamma/>
                    <a:shade val="60000"/>
                    <a:invGamma/>
                  </a:schemeClr>
                </a:prstShdw>
              </a:effectLst>
            </p:spPr>
            <p:txBody>
              <a:bodyPr>
                <a:spAutoFit/>
              </a:bodyPr>
              <a:lstStyle/>
              <a:p>
                <a:pPr algn="ctr">
                  <a:spcBef>
                    <a:spcPct val="50000"/>
                  </a:spcBef>
                  <a:defRPr/>
                </a:pPr>
                <a:r>
                  <a:rPr lang="en-AU" sz="1200" dirty="0">
                    <a:latin typeface="Verdana" pitchFamily="34" charset="0"/>
                    <a:cs typeface="Arial" charset="0"/>
                  </a:rPr>
                  <a:t>Adjusted Purchase Amount</a:t>
                </a:r>
              </a:p>
            </p:txBody>
          </p:sp>
          <p:sp>
            <p:nvSpPr>
              <p:cNvPr id="21" name="Line 56"/>
              <p:cNvSpPr>
                <a:spLocks noChangeShapeType="1"/>
              </p:cNvSpPr>
              <p:nvPr/>
            </p:nvSpPr>
            <p:spPr bwMode="auto">
              <a:xfrm flipH="1">
                <a:off x="5420" y="1616"/>
                <a:ext cx="182" cy="2268"/>
              </a:xfrm>
              <a:prstGeom prst="line">
                <a:avLst/>
              </a:prstGeom>
              <a:noFill/>
              <a:ln w="9525">
                <a:solidFill>
                  <a:schemeClr val="bg2"/>
                </a:solidFill>
                <a:round/>
                <a:headEnd/>
                <a:tailEnd/>
              </a:ln>
              <a:effectLst>
                <a:prstShdw prst="shdw17" dist="17961" dir="2700000">
                  <a:schemeClr val="bg2">
                    <a:gamma/>
                    <a:shade val="60000"/>
                    <a:invGamma/>
                  </a:schemeClr>
                </a:prstShdw>
              </a:effectLst>
            </p:spPr>
            <p:txBody>
              <a:bodyPr/>
              <a:lstStyle/>
              <a:p>
                <a:pPr>
                  <a:defRPr/>
                </a:pPr>
                <a:endParaRPr lang="en-AU" dirty="0">
                  <a:latin typeface="Arial" charset="0"/>
                  <a:ea typeface="ＭＳ Ｐゴシック" pitchFamily="34" charset="-128"/>
                  <a:cs typeface="Arial" charset="0"/>
                </a:endParaRPr>
              </a:p>
            </p:txBody>
          </p:sp>
          <p:sp>
            <p:nvSpPr>
              <p:cNvPr id="22" name="Line 57"/>
              <p:cNvSpPr>
                <a:spLocks noChangeShapeType="1"/>
              </p:cNvSpPr>
              <p:nvPr/>
            </p:nvSpPr>
            <p:spPr bwMode="auto">
              <a:xfrm flipH="1" flipV="1">
                <a:off x="4876" y="3906"/>
                <a:ext cx="521" cy="0"/>
              </a:xfrm>
              <a:prstGeom prst="line">
                <a:avLst/>
              </a:prstGeom>
              <a:noFill/>
              <a:ln w="9525">
                <a:solidFill>
                  <a:schemeClr val="bg2"/>
                </a:solidFill>
                <a:round/>
                <a:headEnd/>
                <a:tailEnd/>
              </a:ln>
              <a:effectLst>
                <a:prstShdw prst="shdw17" dist="17961" dir="2700000">
                  <a:schemeClr val="bg2">
                    <a:gamma/>
                    <a:shade val="60000"/>
                    <a:invGamma/>
                  </a:schemeClr>
                </a:prstShdw>
              </a:effectLst>
            </p:spPr>
            <p:txBody>
              <a:bodyPr/>
              <a:lstStyle/>
              <a:p>
                <a:pPr>
                  <a:defRPr/>
                </a:pPr>
                <a:endParaRPr lang="en-AU" dirty="0">
                  <a:latin typeface="Arial" charset="0"/>
                  <a:ea typeface="ＭＳ Ｐゴシック" pitchFamily="34" charset="-128"/>
                  <a:cs typeface="Arial" charset="0"/>
                </a:endParaRPr>
              </a:p>
            </p:txBody>
          </p:sp>
          <p:sp>
            <p:nvSpPr>
              <p:cNvPr id="23" name="Line 58"/>
              <p:cNvSpPr>
                <a:spLocks noChangeShapeType="1"/>
              </p:cNvSpPr>
              <p:nvPr/>
            </p:nvSpPr>
            <p:spPr bwMode="auto">
              <a:xfrm flipH="1" flipV="1">
                <a:off x="5420" y="1616"/>
                <a:ext cx="182" cy="1"/>
              </a:xfrm>
              <a:prstGeom prst="line">
                <a:avLst/>
              </a:prstGeom>
              <a:noFill/>
              <a:ln w="9525">
                <a:solidFill>
                  <a:schemeClr val="bg2"/>
                </a:solidFill>
                <a:round/>
                <a:headEnd/>
                <a:tailEnd/>
              </a:ln>
              <a:effectLst>
                <a:prstShdw prst="shdw17" dist="17961" dir="2700000">
                  <a:schemeClr val="bg2">
                    <a:gamma/>
                    <a:shade val="60000"/>
                    <a:invGamma/>
                  </a:schemeClr>
                </a:prstShdw>
              </a:effectLst>
            </p:spPr>
            <p:txBody>
              <a:bodyPr/>
              <a:lstStyle/>
              <a:p>
                <a:pPr>
                  <a:defRPr/>
                </a:pPr>
                <a:endParaRPr lang="en-AU" dirty="0">
                  <a:latin typeface="Arial" charset="0"/>
                  <a:ea typeface="ＭＳ Ｐゴシック" pitchFamily="34" charset="-128"/>
                  <a:cs typeface="Arial" charset="0"/>
                </a:endParaRPr>
              </a:p>
            </p:txBody>
          </p:sp>
        </p:grpSp>
        <p:grpSp>
          <p:nvGrpSpPr>
            <p:cNvPr id="38925" name="Group 59"/>
            <p:cNvGrpSpPr>
              <a:grpSpLocks/>
            </p:cNvGrpSpPr>
            <p:nvPr/>
          </p:nvGrpSpPr>
          <p:grpSpPr bwMode="auto">
            <a:xfrm>
              <a:off x="4284665" y="2276474"/>
              <a:ext cx="2916238" cy="2082800"/>
              <a:chOff x="2903" y="1457"/>
              <a:chExt cx="1837" cy="1312"/>
            </a:xfrm>
          </p:grpSpPr>
          <p:sp>
            <p:nvSpPr>
              <p:cNvPr id="14" name="AutoShape 60"/>
              <p:cNvSpPr>
                <a:spLocks/>
              </p:cNvSpPr>
              <p:nvPr/>
            </p:nvSpPr>
            <p:spPr bwMode="auto">
              <a:xfrm>
                <a:off x="2903" y="2478"/>
                <a:ext cx="676" cy="291"/>
              </a:xfrm>
              <a:prstGeom prst="borderCallout2">
                <a:avLst>
                  <a:gd name="adj1" fmla="val 21949"/>
                  <a:gd name="adj2" fmla="val -7102"/>
                  <a:gd name="adj3" fmla="val 21949"/>
                  <a:gd name="adj4" fmla="val -41718"/>
                  <a:gd name="adj5" fmla="val 281708"/>
                  <a:gd name="adj6" fmla="val -126481"/>
                </a:avLst>
              </a:prstGeom>
              <a:noFill/>
              <a:ln w="3175" algn="ctr">
                <a:solidFill>
                  <a:schemeClr val="bg2"/>
                </a:solidFill>
                <a:miter lim="800000"/>
                <a:headEnd/>
                <a:tailEnd/>
              </a:ln>
              <a:effectLst>
                <a:prstShdw prst="shdw17" dist="17961" dir="2700000">
                  <a:schemeClr val="bg2">
                    <a:gamma/>
                    <a:shade val="60000"/>
                    <a:invGamma/>
                  </a:schemeClr>
                </a:prstShdw>
              </a:effectLst>
            </p:spPr>
            <p:txBody>
              <a:bodyPr>
                <a:spAutoFit/>
              </a:bodyPr>
              <a:lstStyle/>
              <a:p>
                <a:pPr algn="ctr">
                  <a:spcBef>
                    <a:spcPct val="50000"/>
                  </a:spcBef>
                  <a:defRPr/>
                </a:pPr>
                <a:r>
                  <a:rPr lang="mk-MK" sz="1200" dirty="0">
                    <a:latin typeface="Verdana" pitchFamily="34" charset="0"/>
                    <a:cs typeface="Arial" charset="0"/>
                  </a:rPr>
                  <a:t>Вредност на купон</a:t>
                </a:r>
                <a:endParaRPr lang="en-AU" sz="1200" dirty="0">
                  <a:latin typeface="Verdana" pitchFamily="34" charset="0"/>
                  <a:cs typeface="Arial" charset="0"/>
                </a:endParaRPr>
              </a:p>
            </p:txBody>
          </p:sp>
          <p:grpSp>
            <p:nvGrpSpPr>
              <p:cNvPr id="38928" name="Group 61"/>
              <p:cNvGrpSpPr>
                <a:grpSpLocks/>
              </p:cNvGrpSpPr>
              <p:nvPr/>
            </p:nvGrpSpPr>
            <p:grpSpPr bwMode="auto">
              <a:xfrm>
                <a:off x="3606" y="2568"/>
                <a:ext cx="1111" cy="115"/>
                <a:chOff x="3606" y="2568"/>
                <a:chExt cx="1111" cy="115"/>
              </a:xfrm>
            </p:grpSpPr>
            <p:sp>
              <p:nvSpPr>
                <p:cNvPr id="18" name="Line 62"/>
                <p:cNvSpPr>
                  <a:spLocks noChangeShapeType="1"/>
                </p:cNvSpPr>
                <p:nvPr/>
              </p:nvSpPr>
              <p:spPr bwMode="auto">
                <a:xfrm flipH="1">
                  <a:off x="3811" y="2568"/>
                  <a:ext cx="906" cy="114"/>
                </a:xfrm>
                <a:prstGeom prst="line">
                  <a:avLst/>
                </a:prstGeom>
                <a:noFill/>
                <a:ln w="9525">
                  <a:solidFill>
                    <a:schemeClr val="bg2"/>
                  </a:solidFill>
                  <a:round/>
                  <a:headEnd/>
                  <a:tailEnd/>
                </a:ln>
                <a:effectLst>
                  <a:prstShdw prst="shdw17" dist="17961" dir="2700000">
                    <a:schemeClr val="bg2">
                      <a:gamma/>
                      <a:shade val="60000"/>
                      <a:invGamma/>
                    </a:schemeClr>
                  </a:prstShdw>
                </a:effectLst>
              </p:spPr>
              <p:txBody>
                <a:bodyPr/>
                <a:lstStyle/>
                <a:p>
                  <a:pPr>
                    <a:defRPr/>
                  </a:pPr>
                  <a:endParaRPr lang="en-AU" dirty="0">
                    <a:latin typeface="Arial" charset="0"/>
                    <a:ea typeface="ＭＳ Ｐゴシック" pitchFamily="34" charset="-128"/>
                    <a:cs typeface="Arial" charset="0"/>
                  </a:endParaRPr>
                </a:p>
              </p:txBody>
            </p:sp>
            <p:sp>
              <p:nvSpPr>
                <p:cNvPr id="19" name="Line 63"/>
                <p:cNvSpPr>
                  <a:spLocks noChangeShapeType="1"/>
                </p:cNvSpPr>
                <p:nvPr/>
              </p:nvSpPr>
              <p:spPr bwMode="auto">
                <a:xfrm flipH="1" flipV="1">
                  <a:off x="3606" y="2682"/>
                  <a:ext cx="182" cy="1"/>
                </a:xfrm>
                <a:prstGeom prst="line">
                  <a:avLst/>
                </a:prstGeom>
                <a:noFill/>
                <a:ln w="9525">
                  <a:solidFill>
                    <a:schemeClr val="bg2"/>
                  </a:solidFill>
                  <a:round/>
                  <a:headEnd/>
                  <a:tailEnd/>
                </a:ln>
                <a:effectLst>
                  <a:prstShdw prst="shdw17" dist="17961" dir="2700000">
                    <a:schemeClr val="bg2">
                      <a:gamma/>
                      <a:shade val="60000"/>
                      <a:invGamma/>
                    </a:schemeClr>
                  </a:prstShdw>
                </a:effectLst>
              </p:spPr>
              <p:txBody>
                <a:bodyPr/>
                <a:lstStyle/>
                <a:p>
                  <a:pPr>
                    <a:defRPr/>
                  </a:pPr>
                  <a:endParaRPr lang="en-AU" dirty="0">
                    <a:latin typeface="Arial" charset="0"/>
                    <a:ea typeface="ＭＳ Ｐゴシック" pitchFamily="34" charset="-128"/>
                    <a:cs typeface="Arial" charset="0"/>
                  </a:endParaRPr>
                </a:p>
              </p:txBody>
            </p:sp>
          </p:grpSp>
          <p:sp>
            <p:nvSpPr>
              <p:cNvPr id="16" name="Line 64"/>
              <p:cNvSpPr>
                <a:spLocks noChangeShapeType="1"/>
              </p:cNvSpPr>
              <p:nvPr/>
            </p:nvSpPr>
            <p:spPr bwMode="auto">
              <a:xfrm flipH="1">
                <a:off x="3811" y="1457"/>
                <a:ext cx="929" cy="1066"/>
              </a:xfrm>
              <a:prstGeom prst="line">
                <a:avLst/>
              </a:prstGeom>
              <a:noFill/>
              <a:ln w="9525">
                <a:solidFill>
                  <a:schemeClr val="bg2"/>
                </a:solidFill>
                <a:round/>
                <a:headEnd/>
                <a:tailEnd/>
              </a:ln>
              <a:effectLst>
                <a:prstShdw prst="shdw17" dist="17961" dir="2700000">
                  <a:schemeClr val="bg2">
                    <a:gamma/>
                    <a:shade val="60000"/>
                    <a:invGamma/>
                  </a:schemeClr>
                </a:prstShdw>
              </a:effectLst>
            </p:spPr>
            <p:txBody>
              <a:bodyPr/>
              <a:lstStyle/>
              <a:p>
                <a:pPr>
                  <a:defRPr/>
                </a:pPr>
                <a:endParaRPr lang="en-AU" dirty="0">
                  <a:latin typeface="Arial" charset="0"/>
                  <a:ea typeface="ＭＳ Ｐゴシック" pitchFamily="34" charset="-128"/>
                  <a:cs typeface="Arial" charset="0"/>
                </a:endParaRPr>
              </a:p>
            </p:txBody>
          </p:sp>
          <p:sp>
            <p:nvSpPr>
              <p:cNvPr id="17" name="Line 65"/>
              <p:cNvSpPr>
                <a:spLocks noChangeShapeType="1"/>
              </p:cNvSpPr>
              <p:nvPr/>
            </p:nvSpPr>
            <p:spPr bwMode="auto">
              <a:xfrm flipH="1" flipV="1">
                <a:off x="3606" y="2523"/>
                <a:ext cx="182" cy="1"/>
              </a:xfrm>
              <a:prstGeom prst="line">
                <a:avLst/>
              </a:prstGeom>
              <a:noFill/>
              <a:ln w="9525">
                <a:solidFill>
                  <a:schemeClr val="bg2"/>
                </a:solidFill>
                <a:round/>
                <a:headEnd/>
                <a:tailEnd/>
              </a:ln>
              <a:effectLst>
                <a:prstShdw prst="shdw17" dist="17961" dir="2700000">
                  <a:schemeClr val="bg2">
                    <a:gamma/>
                    <a:shade val="60000"/>
                    <a:invGamma/>
                  </a:schemeClr>
                </a:prstShdw>
              </a:effectLst>
            </p:spPr>
            <p:txBody>
              <a:bodyPr/>
              <a:lstStyle/>
              <a:p>
                <a:pPr>
                  <a:defRPr/>
                </a:pPr>
                <a:endParaRPr lang="en-AU" dirty="0">
                  <a:latin typeface="Arial" charset="0"/>
                  <a:ea typeface="ＭＳ Ｐゴシック" pitchFamily="34" charset="-128"/>
                  <a:cs typeface="Arial" charset="0"/>
                </a:endParaRPr>
              </a:p>
            </p:txBody>
          </p:sp>
        </p:grpSp>
        <p:pic>
          <p:nvPicPr>
            <p:cNvPr id="38926" name="Picture 30" descr="http://tbn0.google.com/images?q=tbn:AUWNkDgks3kGiM:http://www.merchantequip.com/images/Optimum_M21001sm.jpg">
              <a:hlinkClick r:id="rId2"/>
            </p:cNvPr>
            <p:cNvPicPr>
              <a:picLocks noChangeAspect="1" noChangeArrowheads="1"/>
            </p:cNvPicPr>
            <p:nvPr/>
          </p:nvPicPr>
          <p:blipFill>
            <a:blip r:embed="rId3"/>
            <a:srcRect/>
            <a:stretch>
              <a:fillRect/>
            </a:stretch>
          </p:blipFill>
          <p:spPr bwMode="auto">
            <a:xfrm>
              <a:off x="3979863" y="836613"/>
              <a:ext cx="952500" cy="809625"/>
            </a:xfrm>
            <a:prstGeom prst="rect">
              <a:avLst/>
            </a:prstGeom>
            <a:noFill/>
            <a:ln w="9525">
              <a:noFill/>
              <a:miter lim="800000"/>
              <a:headEnd/>
              <a:tailEnd/>
            </a:ln>
          </p:spPr>
        </p:pic>
      </p:grpSp>
      <p:pic>
        <p:nvPicPr>
          <p:cNvPr id="38916" name="Picture 5" descr="CaSys_logo_1"/>
          <p:cNvPicPr>
            <a:picLocks noChangeAspect="1" noChangeArrowheads="1"/>
          </p:cNvPicPr>
          <p:nvPr/>
        </p:nvPicPr>
        <p:blipFill>
          <a:blip r:embed="rId4"/>
          <a:srcRect/>
          <a:stretch>
            <a:fillRect/>
          </a:stretch>
        </p:blipFill>
        <p:spPr bwMode="auto">
          <a:xfrm>
            <a:off x="7429500" y="6215063"/>
            <a:ext cx="1439863"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2800" b="1" i="1" dirty="0" smtClean="0">
                <a:solidFill>
                  <a:srgbClr val="009999"/>
                </a:solidFill>
              </a:rPr>
              <a:t>cPay</a:t>
            </a:r>
            <a:r>
              <a:rPr lang="mk-MK" sz="2800" b="1" i="1" dirty="0" smtClean="0">
                <a:solidFill>
                  <a:srgbClr val="009999"/>
                </a:solidFill>
              </a:rPr>
              <a:t> </a:t>
            </a:r>
            <a:r>
              <a:rPr lang="en-US" sz="2800" b="1" i="1" dirty="0" smtClean="0">
                <a:solidFill>
                  <a:srgbClr val="009999"/>
                </a:solidFill>
              </a:rPr>
              <a:t>mIVR/tIVR/SMS </a:t>
            </a:r>
            <a:r>
              <a:rPr lang="mk-MK" sz="2800" b="1" i="1" dirty="0" smtClean="0">
                <a:solidFill>
                  <a:srgbClr val="009999"/>
                </a:solidFill>
              </a:rPr>
              <a:t>сервиси</a:t>
            </a:r>
            <a:r>
              <a:rPr lang="en-US" dirty="0" smtClean="0"/>
              <a:t/>
            </a:r>
            <a:br>
              <a:rPr lang="en-US" dirty="0" smtClean="0"/>
            </a:br>
            <a:endParaRPr lang="en-US" dirty="0" smtClean="0"/>
          </a:p>
        </p:txBody>
      </p:sp>
      <p:sp>
        <p:nvSpPr>
          <p:cNvPr id="7171" name="Rectangle 2"/>
          <p:cNvSpPr>
            <a:spLocks noChangeArrowheads="1"/>
          </p:cNvSpPr>
          <p:nvPr/>
        </p:nvSpPr>
        <p:spPr bwMode="auto">
          <a:xfrm>
            <a:off x="357188" y="1000125"/>
            <a:ext cx="8358187" cy="523875"/>
          </a:xfrm>
          <a:prstGeom prst="rect">
            <a:avLst/>
          </a:prstGeom>
          <a:noFill/>
          <a:ln w="9525">
            <a:noFill/>
            <a:miter lim="800000"/>
            <a:headEnd/>
            <a:tailEnd/>
          </a:ln>
        </p:spPr>
        <p:txBody>
          <a:bodyPr>
            <a:spAutoFit/>
          </a:bodyPr>
          <a:lstStyle/>
          <a:p>
            <a:r>
              <a:rPr lang="ru-RU" sz="1400">
                <a:latin typeface="Calibri" pitchFamily="34" charset="0"/>
              </a:rPr>
              <a:t>Имателите на платежни картички се во можност да ја проверат состојбата на своите картички и да платат сметки за комунални услуги преку различни канали: </a:t>
            </a:r>
            <a:r>
              <a:rPr lang="en-US" sz="1400">
                <a:latin typeface="Calibri" pitchFamily="34" charset="0"/>
              </a:rPr>
              <a:t>SMS, </a:t>
            </a:r>
            <a:r>
              <a:rPr lang="ru-RU" sz="1400">
                <a:latin typeface="Calibri" pitchFamily="34" charset="0"/>
              </a:rPr>
              <a:t>мобилна телефонија и  фиксна </a:t>
            </a:r>
            <a:r>
              <a:rPr lang="mk-MK" sz="1400">
                <a:latin typeface="Calibri" pitchFamily="34" charset="0"/>
              </a:rPr>
              <a:t>телефонија</a:t>
            </a:r>
            <a:r>
              <a:rPr lang="ru-RU" sz="1400">
                <a:latin typeface="Calibri" pitchFamily="34" charset="0"/>
              </a:rPr>
              <a:t>.</a:t>
            </a:r>
            <a:endParaRPr lang="en-US" sz="1400">
              <a:latin typeface="Calibri" pitchFamily="34" charset="0"/>
            </a:endParaRPr>
          </a:p>
        </p:txBody>
      </p:sp>
      <p:sp>
        <p:nvSpPr>
          <p:cNvPr id="7172" name="Rectangle 3"/>
          <p:cNvSpPr>
            <a:spLocks noChangeArrowheads="1"/>
          </p:cNvSpPr>
          <p:nvPr/>
        </p:nvSpPr>
        <p:spPr bwMode="auto">
          <a:xfrm>
            <a:off x="428625" y="1785938"/>
            <a:ext cx="8358188" cy="2246312"/>
          </a:xfrm>
          <a:prstGeom prst="rect">
            <a:avLst/>
          </a:prstGeom>
          <a:noFill/>
          <a:ln w="9525">
            <a:noFill/>
            <a:miter lim="800000"/>
            <a:headEnd/>
            <a:tailEnd/>
          </a:ln>
        </p:spPr>
        <p:txBody>
          <a:bodyPr>
            <a:spAutoFit/>
          </a:bodyPr>
          <a:lstStyle/>
          <a:p>
            <a:pPr marL="363538" indent="-363538">
              <a:buClr>
                <a:srgbClr val="009999"/>
              </a:buClr>
              <a:buFont typeface="Arial" charset="0"/>
              <a:buChar char="•"/>
            </a:pPr>
            <a:r>
              <a:rPr lang="ru-RU" sz="1400">
                <a:latin typeface="Calibri" pitchFamily="34" charset="0"/>
              </a:rPr>
              <a:t>Потребно е имателите на платежни картички да се регистрираат во своите банки-издавачи на платежните картички за користење на следниве сервиси:</a:t>
            </a:r>
          </a:p>
          <a:p>
            <a:pPr marL="363538" indent="-363538">
              <a:buClr>
                <a:srgbClr val="009999"/>
              </a:buClr>
              <a:buFont typeface="Arial" charset="0"/>
              <a:buChar char="•"/>
            </a:pPr>
            <a:r>
              <a:rPr lang="en-US" sz="1400">
                <a:latin typeface="Calibri" pitchFamily="34" charset="0"/>
              </a:rPr>
              <a:t>SMS</a:t>
            </a:r>
            <a:r>
              <a:rPr lang="ru-RU" sz="1400">
                <a:latin typeface="Calibri" pitchFamily="34" charset="0"/>
              </a:rPr>
              <a:t> на барање – имателот бара состојба или праќа барање за плаќање на сметка преку SMS и добива потврда преку друга SMS порака;</a:t>
            </a:r>
          </a:p>
          <a:p>
            <a:pPr marL="363538" indent="-363538">
              <a:buClr>
                <a:srgbClr val="009999"/>
              </a:buClr>
              <a:buFont typeface="Arial" charset="0"/>
              <a:buChar char="•"/>
            </a:pPr>
            <a:r>
              <a:rPr lang="ru-RU" sz="1400">
                <a:latin typeface="Calibri" pitchFamily="34" charset="0"/>
              </a:rPr>
              <a:t> </a:t>
            </a:r>
            <a:r>
              <a:rPr lang="en-US" sz="1400">
                <a:latin typeface="Calibri" pitchFamily="34" charset="0"/>
              </a:rPr>
              <a:t>SMS</a:t>
            </a:r>
            <a:r>
              <a:rPr lang="ru-RU" sz="1400">
                <a:latin typeface="Calibri" pitchFamily="34" charset="0"/>
              </a:rPr>
              <a:t> по распоред - имателот добива периодично SMS пораки со информација за состојбата на картичката по предходно дефиниран распоред;</a:t>
            </a:r>
          </a:p>
          <a:p>
            <a:pPr marL="363538" indent="-363538">
              <a:buClr>
                <a:srgbClr val="009999"/>
              </a:buClr>
              <a:buFont typeface="Arial" charset="0"/>
              <a:buChar char="•"/>
            </a:pPr>
            <a:r>
              <a:rPr lang="ru-RU" sz="1400">
                <a:latin typeface="Calibri" pitchFamily="34" charset="0"/>
              </a:rPr>
              <a:t>mIVR - имателот ја добива потребната информација преку мобилен телефон  со помош на говорна порака (IVR апликација); </a:t>
            </a:r>
          </a:p>
          <a:p>
            <a:pPr marL="363538" indent="-363538">
              <a:buClr>
                <a:srgbClr val="009999"/>
              </a:buClr>
              <a:buFont typeface="Arial" charset="0"/>
              <a:buChar char="•"/>
            </a:pPr>
            <a:r>
              <a:rPr lang="ru-RU" sz="1400">
                <a:latin typeface="Calibri" pitchFamily="34" charset="0"/>
              </a:rPr>
              <a:t>tIVR - имателот ја добива потребната информација преку фиксен телефон  со помош на говорна порака (IVR апликација); </a:t>
            </a:r>
            <a:endParaRPr lang="en-US" sz="1400">
              <a:latin typeface="Calibri" pitchFamily="34" charset="0"/>
            </a:endParaRPr>
          </a:p>
        </p:txBody>
      </p:sp>
      <p:pic>
        <p:nvPicPr>
          <p:cNvPr id="7173" name="Picture 2" descr="\\CASYS-FS\Biznis\Prezentacii\sms, mIVR, tIVR.png"/>
          <p:cNvPicPr>
            <a:picLocks noChangeAspect="1" noChangeArrowheads="1"/>
          </p:cNvPicPr>
          <p:nvPr/>
        </p:nvPicPr>
        <p:blipFill>
          <a:blip r:embed="rId2"/>
          <a:srcRect/>
          <a:stretch>
            <a:fillRect/>
          </a:stretch>
        </p:blipFill>
        <p:spPr bwMode="auto">
          <a:xfrm>
            <a:off x="214313" y="4143375"/>
            <a:ext cx="8715375" cy="2038350"/>
          </a:xfrm>
          <a:prstGeom prst="rect">
            <a:avLst/>
          </a:prstGeom>
          <a:noFill/>
          <a:ln w="9525">
            <a:noFill/>
            <a:miter lim="800000"/>
            <a:headEnd/>
            <a:tailEnd/>
          </a:ln>
        </p:spPr>
      </p:pic>
      <p:pic>
        <p:nvPicPr>
          <p:cNvPr id="7174" name="Picture 5" descr="CaSys_logo_1"/>
          <p:cNvPicPr>
            <a:picLocks noChangeAspect="1" noChangeArrowheads="1"/>
          </p:cNvPicPr>
          <p:nvPr/>
        </p:nvPicPr>
        <p:blipFill>
          <a:blip r:embed="rId3"/>
          <a:srcRect/>
          <a:stretch>
            <a:fillRect/>
          </a:stretch>
        </p:blipFill>
        <p:spPr bwMode="auto">
          <a:xfrm>
            <a:off x="7524750" y="6237288"/>
            <a:ext cx="1439863" cy="4635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0063" y="0"/>
            <a:ext cx="8229600" cy="654050"/>
          </a:xfrm>
        </p:spPr>
        <p:txBody>
          <a:bodyPr/>
          <a:lstStyle/>
          <a:p>
            <a:r>
              <a:rPr lang="en-US" sz="2800" b="1" i="1" smtClean="0">
                <a:solidFill>
                  <a:srgbClr val="009999"/>
                </a:solidFill>
              </a:rPr>
              <a:t>cPay</a:t>
            </a:r>
            <a:r>
              <a:rPr lang="mk-MK" sz="2800" b="1" i="1" smtClean="0">
                <a:solidFill>
                  <a:srgbClr val="009999"/>
                </a:solidFill>
              </a:rPr>
              <a:t> </a:t>
            </a:r>
            <a:r>
              <a:rPr lang="en-US" sz="2800" b="1" i="1" smtClean="0">
                <a:solidFill>
                  <a:srgbClr val="009999"/>
                </a:solidFill>
              </a:rPr>
              <a:t>mIVR/tIVR/SMS </a:t>
            </a:r>
            <a:r>
              <a:rPr lang="mk-MK" sz="2800" b="1" i="1" smtClean="0">
                <a:solidFill>
                  <a:srgbClr val="009999"/>
                </a:solidFill>
              </a:rPr>
              <a:t>сервиси</a:t>
            </a:r>
            <a:endParaRPr lang="en-US" sz="2800" smtClean="0"/>
          </a:p>
        </p:txBody>
      </p:sp>
      <p:sp>
        <p:nvSpPr>
          <p:cNvPr id="8195" name="Rectangle 2"/>
          <p:cNvSpPr>
            <a:spLocks noChangeArrowheads="1"/>
          </p:cNvSpPr>
          <p:nvPr/>
        </p:nvSpPr>
        <p:spPr bwMode="auto">
          <a:xfrm>
            <a:off x="142875" y="750888"/>
            <a:ext cx="8643938" cy="2894012"/>
          </a:xfrm>
          <a:prstGeom prst="rect">
            <a:avLst/>
          </a:prstGeom>
          <a:noFill/>
          <a:ln w="9525">
            <a:noFill/>
            <a:miter lim="800000"/>
            <a:headEnd/>
            <a:tailEnd/>
          </a:ln>
        </p:spPr>
        <p:txBody>
          <a:bodyPr>
            <a:spAutoFit/>
          </a:bodyPr>
          <a:lstStyle/>
          <a:p>
            <a:endParaRPr lang="ru-RU" sz="1400">
              <a:latin typeface="Calibri" pitchFamily="34" charset="0"/>
            </a:endParaRPr>
          </a:p>
          <a:p>
            <a:r>
              <a:rPr lang="ru-RU" sz="1400" b="1" i="1">
                <a:solidFill>
                  <a:srgbClr val="009999"/>
                </a:solidFill>
                <a:latin typeface="Calibri" pitchFamily="34" charset="0"/>
              </a:rPr>
              <a:t>Безбедност</a:t>
            </a:r>
            <a:r>
              <a:rPr lang="ru-RU" sz="1400">
                <a:latin typeface="Calibri" pitchFamily="34" charset="0"/>
              </a:rPr>
              <a:t/>
            </a:r>
            <a:br>
              <a:rPr lang="ru-RU" sz="1400">
                <a:latin typeface="Calibri" pitchFamily="34" charset="0"/>
              </a:rPr>
            </a:br>
            <a:r>
              <a:rPr lang="ru-RU" sz="1400" b="1">
                <a:latin typeface="Calibri" pitchFamily="34" charset="0"/>
              </a:rPr>
              <a:t>Автентикација</a:t>
            </a:r>
            <a:r>
              <a:rPr lang="ru-RU" sz="1400">
                <a:latin typeface="Calibri" pitchFamily="34" charset="0"/>
              </a:rPr>
              <a:t>:</a:t>
            </a:r>
            <a:br>
              <a:rPr lang="ru-RU" sz="1400">
                <a:latin typeface="Calibri" pitchFamily="34" charset="0"/>
              </a:rPr>
            </a:br>
            <a:r>
              <a:rPr lang="ru-RU" sz="1400">
                <a:latin typeface="Calibri" pitchFamily="34" charset="0"/>
              </a:rPr>
              <a:t>За сервисите  mIVR и SMS на барање на корисникот е автентициран преку бројот на неговиот мобилен телефон (MSISDN).</a:t>
            </a:r>
            <a:br>
              <a:rPr lang="ru-RU" sz="1400">
                <a:latin typeface="Calibri" pitchFamily="34" charset="0"/>
              </a:rPr>
            </a:br>
            <a:r>
              <a:rPr lang="ru-RU" sz="1400">
                <a:latin typeface="Calibri" pitchFamily="34" charset="0"/>
              </a:rPr>
              <a:t>За tIVR корисникот ќе треба да внесе 4</a:t>
            </a:r>
            <a:r>
              <a:rPr lang="en-US" sz="1400">
                <a:latin typeface="Calibri" pitchFamily="34" charset="0"/>
              </a:rPr>
              <a:t>-</a:t>
            </a:r>
            <a:r>
              <a:rPr lang="ru-RU" sz="1400">
                <a:latin typeface="Calibri" pitchFamily="34" charset="0"/>
              </a:rPr>
              <a:t>цифрен </a:t>
            </a:r>
            <a:r>
              <a:rPr lang="en-US" sz="1400">
                <a:latin typeface="Calibri" pitchFamily="34" charset="0"/>
              </a:rPr>
              <a:t>“customer code</a:t>
            </a:r>
            <a:r>
              <a:rPr lang="ru-RU" sz="1400">
                <a:latin typeface="Calibri" pitchFamily="34" charset="0"/>
              </a:rPr>
              <a:t>“,</a:t>
            </a:r>
            <a:r>
              <a:rPr lang="mk-MK" sz="1400">
                <a:latin typeface="Calibri" pitchFamily="34" charset="0"/>
              </a:rPr>
              <a:t>кој е предходно дефиниран при регистрација на имателот во банката</a:t>
            </a:r>
            <a:r>
              <a:rPr lang="ru-RU" sz="1400">
                <a:latin typeface="Calibri" pitchFamily="34" charset="0"/>
              </a:rPr>
              <a:t>.</a:t>
            </a:r>
          </a:p>
          <a:p>
            <a:endParaRPr lang="ru-RU" sz="1400">
              <a:latin typeface="Calibri" pitchFamily="34" charset="0"/>
            </a:endParaRPr>
          </a:p>
          <a:p>
            <a:r>
              <a:rPr lang="mk-MK" sz="1400" b="1">
                <a:latin typeface="Calibri" pitchFamily="34" charset="0"/>
              </a:rPr>
              <a:t>Авторизација</a:t>
            </a:r>
            <a:r>
              <a:rPr lang="en-US" sz="1400" b="1">
                <a:latin typeface="Calibri" pitchFamily="34" charset="0"/>
              </a:rPr>
              <a:t>:</a:t>
            </a:r>
          </a:p>
          <a:p>
            <a:r>
              <a:rPr lang="ru-RU" sz="1400">
                <a:latin typeface="Calibri" pitchFamily="34" charset="0"/>
              </a:rPr>
              <a:t>За сервисите  mIVR,</a:t>
            </a:r>
            <a:r>
              <a:rPr lang="en-US" sz="1400">
                <a:latin typeface="Calibri" pitchFamily="34" charset="0"/>
              </a:rPr>
              <a:t> tIVR</a:t>
            </a:r>
            <a:r>
              <a:rPr lang="ru-RU" sz="1400">
                <a:latin typeface="Calibri" pitchFamily="34" charset="0"/>
              </a:rPr>
              <a:t> и SMS на барање </a:t>
            </a:r>
            <a:r>
              <a:rPr lang="mk-MK" sz="1400">
                <a:latin typeface="Calibri" pitchFamily="34" charset="0"/>
              </a:rPr>
              <a:t>корисникот го внесува</a:t>
            </a:r>
            <a:r>
              <a:rPr lang="en-US" sz="1400">
                <a:latin typeface="Calibri" pitchFamily="34" charset="0"/>
              </a:rPr>
              <a:t> </a:t>
            </a:r>
            <a:r>
              <a:rPr lang="mk-MK" sz="1400">
                <a:latin typeface="Calibri" pitchFamily="34" charset="0"/>
              </a:rPr>
              <a:t>„</a:t>
            </a:r>
            <a:r>
              <a:rPr lang="en-US" sz="1400">
                <a:latin typeface="Calibri" pitchFamily="34" charset="0"/>
              </a:rPr>
              <a:t>card code</a:t>
            </a:r>
            <a:r>
              <a:rPr lang="mk-MK" sz="1400">
                <a:latin typeface="Calibri" pitchFamily="34" charset="0"/>
              </a:rPr>
              <a:t>“</a:t>
            </a:r>
            <a:r>
              <a:rPr lang="en-US" sz="1400">
                <a:latin typeface="Calibri" pitchFamily="34" charset="0"/>
              </a:rPr>
              <a:t> – 4 </a:t>
            </a:r>
            <a:r>
              <a:rPr lang="mk-MK" sz="1400">
                <a:latin typeface="Calibri" pitchFamily="34" charset="0"/>
              </a:rPr>
              <a:t>–цифрен идентификатор на платежната картичка</a:t>
            </a:r>
            <a:r>
              <a:rPr lang="ru-RU" sz="1400">
                <a:latin typeface="Calibri" pitchFamily="34" charset="0"/>
              </a:rPr>
              <a:t>, </a:t>
            </a:r>
            <a:r>
              <a:rPr lang="mk-MK" sz="1400">
                <a:latin typeface="Calibri" pitchFamily="34" charset="0"/>
              </a:rPr>
              <a:t>кој е предходно дефиниран при регистрација на имателот</a:t>
            </a:r>
            <a:r>
              <a:rPr lang="ru-RU" sz="1400">
                <a:latin typeface="Calibri" pitchFamily="34" charset="0"/>
              </a:rPr>
              <a:t> во банката.</a:t>
            </a:r>
            <a:endParaRPr lang="en-US" sz="1400">
              <a:latin typeface="Calibri" pitchFamily="34" charset="0"/>
            </a:endParaRPr>
          </a:p>
          <a:p>
            <a:endParaRPr lang="mk-MK" sz="1400">
              <a:latin typeface="Calibri" pitchFamily="34" charset="0"/>
            </a:endParaRPr>
          </a:p>
          <a:p>
            <a:endParaRPr lang="en-US" sz="1400">
              <a:latin typeface="Calibri" pitchFamily="34" charset="0"/>
            </a:endParaRPr>
          </a:p>
        </p:txBody>
      </p:sp>
      <p:sp>
        <p:nvSpPr>
          <p:cNvPr id="4" name="Rectangle 3"/>
          <p:cNvSpPr/>
          <p:nvPr/>
        </p:nvSpPr>
        <p:spPr>
          <a:xfrm>
            <a:off x="0" y="3571875"/>
            <a:ext cx="8286750" cy="2246313"/>
          </a:xfrm>
          <a:prstGeom prst="rect">
            <a:avLst/>
          </a:prstGeom>
        </p:spPr>
        <p:txBody>
          <a:bodyPr>
            <a:spAutoFit/>
          </a:bodyPr>
          <a:lstStyle/>
          <a:p>
            <a:pPr fontAlgn="auto">
              <a:spcBef>
                <a:spcPts val="0"/>
              </a:spcBef>
              <a:spcAft>
                <a:spcPts val="0"/>
              </a:spcAft>
              <a:defRPr/>
            </a:pPr>
            <a:r>
              <a:rPr lang="mk-MK" sz="1400" b="1" i="1" dirty="0">
                <a:solidFill>
                  <a:srgbClr val="009999"/>
                </a:solidFill>
                <a:latin typeface="+mn-lt"/>
                <a:cs typeface="+mn-cs"/>
              </a:rPr>
              <a:t>Предности на сервисите</a:t>
            </a:r>
            <a:r>
              <a:rPr lang="en-US" sz="1400" b="1" i="1" dirty="0">
                <a:solidFill>
                  <a:srgbClr val="009999"/>
                </a:solidFill>
                <a:latin typeface="+mn-lt"/>
                <a:cs typeface="+mn-cs"/>
              </a:rPr>
              <a:t> </a:t>
            </a:r>
            <a:r>
              <a:rPr lang="ru-RU" sz="1400" b="1" i="1" dirty="0">
                <a:solidFill>
                  <a:srgbClr val="009999"/>
                </a:solidFill>
                <a:latin typeface="+mn-lt"/>
                <a:cs typeface="+mn-cs"/>
              </a:rPr>
              <a:t>mIVR,</a:t>
            </a:r>
            <a:r>
              <a:rPr lang="en-US" sz="1400" b="1" i="1" dirty="0">
                <a:solidFill>
                  <a:srgbClr val="009999"/>
                </a:solidFill>
                <a:latin typeface="+mn-lt"/>
                <a:cs typeface="+mn-cs"/>
              </a:rPr>
              <a:t> tIVR</a:t>
            </a:r>
            <a:r>
              <a:rPr lang="ru-RU" sz="1400" b="1" i="1" dirty="0">
                <a:solidFill>
                  <a:srgbClr val="009999"/>
                </a:solidFill>
                <a:latin typeface="+mn-lt"/>
                <a:cs typeface="+mn-cs"/>
              </a:rPr>
              <a:t> и SMS на барање во однос на традиционалните можности </a:t>
            </a:r>
            <a:endParaRPr lang="en-US" sz="1400" b="1" i="1" dirty="0">
              <a:solidFill>
                <a:srgbClr val="009999"/>
              </a:solidFill>
              <a:latin typeface="+mn-lt"/>
              <a:cs typeface="+mn-cs"/>
            </a:endParaRPr>
          </a:p>
          <a:p>
            <a:pPr marL="363538" indent="-363538" fontAlgn="auto">
              <a:spcBef>
                <a:spcPts val="0"/>
              </a:spcBef>
              <a:spcAft>
                <a:spcPts val="0"/>
              </a:spcAft>
              <a:buClr>
                <a:srgbClr val="009999"/>
              </a:buClr>
              <a:buFont typeface="Arial" pitchFamily="34" charset="0"/>
              <a:buChar char="•"/>
              <a:defRPr/>
            </a:pPr>
            <a:r>
              <a:rPr lang="mk-MK" sz="1400" dirty="0">
                <a:latin typeface="+mn-lt"/>
                <a:cs typeface="+mn-cs"/>
              </a:rPr>
              <a:t>достапност </a:t>
            </a:r>
            <a:r>
              <a:rPr lang="en-US" sz="1400" dirty="0">
                <a:latin typeface="+mn-lt"/>
                <a:cs typeface="+mn-cs"/>
              </a:rPr>
              <a:t>24x7</a:t>
            </a:r>
            <a:endParaRPr lang="mk-MK" sz="1400" dirty="0">
              <a:latin typeface="+mn-lt"/>
              <a:cs typeface="+mn-cs"/>
            </a:endParaRPr>
          </a:p>
          <a:p>
            <a:pPr marL="363538" indent="-363538" fontAlgn="auto">
              <a:spcBef>
                <a:spcPts val="0"/>
              </a:spcBef>
              <a:spcAft>
                <a:spcPts val="0"/>
              </a:spcAft>
              <a:buClr>
                <a:srgbClr val="009999"/>
              </a:buClr>
              <a:buFont typeface="Arial" pitchFamily="34" charset="0"/>
              <a:buChar char="•"/>
              <a:defRPr/>
            </a:pPr>
            <a:r>
              <a:rPr lang="mk-MK" sz="1400" dirty="0">
                <a:latin typeface="+mn-lt"/>
                <a:cs typeface="+mn-cs"/>
              </a:rPr>
              <a:t>корисникот може да ги добие саканите информации без разлика на местото каде се наоѓа преку конекцијата на мобилните оператори и операторите на фиксна телефонија</a:t>
            </a:r>
            <a:r>
              <a:rPr lang="en-US" sz="1400" dirty="0">
                <a:latin typeface="+mn-lt"/>
                <a:cs typeface="+mn-cs"/>
              </a:rPr>
              <a:t>.</a:t>
            </a:r>
            <a:endParaRPr lang="mk-MK" sz="1400" dirty="0">
              <a:latin typeface="+mn-lt"/>
              <a:cs typeface="+mn-cs"/>
            </a:endParaRPr>
          </a:p>
          <a:p>
            <a:pPr marL="363538" indent="-363538" fontAlgn="auto">
              <a:spcBef>
                <a:spcPts val="0"/>
              </a:spcBef>
              <a:spcAft>
                <a:spcPts val="0"/>
              </a:spcAft>
              <a:buClr>
                <a:srgbClr val="009999"/>
              </a:buClr>
              <a:buFont typeface="Arial" pitchFamily="34" charset="0"/>
              <a:buChar char="•"/>
              <a:defRPr/>
            </a:pPr>
            <a:endParaRPr lang="mk-MK" sz="1400" dirty="0">
              <a:latin typeface="+mn-lt"/>
              <a:cs typeface="+mn-cs"/>
            </a:endParaRPr>
          </a:p>
          <a:p>
            <a:pPr marL="363538" indent="-363538" fontAlgn="auto">
              <a:spcBef>
                <a:spcPts val="0"/>
              </a:spcBef>
              <a:spcAft>
                <a:spcPts val="0"/>
              </a:spcAft>
              <a:buClr>
                <a:srgbClr val="009999"/>
              </a:buClr>
              <a:defRPr/>
            </a:pPr>
            <a:endParaRPr lang="en-US" sz="1400" dirty="0">
              <a:latin typeface="+mn-lt"/>
              <a:cs typeface="+mn-cs"/>
            </a:endParaRPr>
          </a:p>
          <a:p>
            <a:pPr fontAlgn="auto">
              <a:spcBef>
                <a:spcPts val="0"/>
              </a:spcBef>
              <a:spcAft>
                <a:spcPts val="0"/>
              </a:spcAft>
              <a:defRPr/>
            </a:pPr>
            <a:r>
              <a:rPr lang="mk-MK" sz="1400" b="1" i="1" dirty="0">
                <a:solidFill>
                  <a:srgbClr val="009999"/>
                </a:solidFill>
                <a:latin typeface="+mn-lt"/>
                <a:cs typeface="+mn-cs"/>
              </a:rPr>
              <a:t>Предности на сервисот </a:t>
            </a:r>
            <a:r>
              <a:rPr lang="en-US" sz="1400" b="1" i="1" dirty="0">
                <a:solidFill>
                  <a:srgbClr val="009999"/>
                </a:solidFill>
                <a:latin typeface="+mn-lt"/>
                <a:cs typeface="+mn-cs"/>
              </a:rPr>
              <a:t>SMS </a:t>
            </a:r>
            <a:r>
              <a:rPr lang="mk-MK" sz="1400" b="1" i="1" dirty="0">
                <a:solidFill>
                  <a:srgbClr val="009999"/>
                </a:solidFill>
                <a:latin typeface="+mn-lt"/>
                <a:cs typeface="+mn-cs"/>
              </a:rPr>
              <a:t>по распоред </a:t>
            </a:r>
            <a:r>
              <a:rPr lang="ru-RU" sz="1400" b="1" i="1" dirty="0">
                <a:solidFill>
                  <a:srgbClr val="009999"/>
                </a:solidFill>
                <a:latin typeface="+mn-lt"/>
                <a:cs typeface="+mn-cs"/>
              </a:rPr>
              <a:t>во однос на традиционалните можности </a:t>
            </a:r>
            <a:endParaRPr lang="en-US" sz="1400" b="1" i="1" dirty="0">
              <a:solidFill>
                <a:srgbClr val="009999"/>
              </a:solidFill>
              <a:latin typeface="+mn-lt"/>
              <a:cs typeface="+mn-cs"/>
            </a:endParaRPr>
          </a:p>
          <a:p>
            <a:pPr marL="363538" indent="-363538" fontAlgn="auto">
              <a:spcBef>
                <a:spcPts val="0"/>
              </a:spcBef>
              <a:spcAft>
                <a:spcPts val="0"/>
              </a:spcAft>
              <a:buClr>
                <a:srgbClr val="009999"/>
              </a:buClr>
              <a:buFont typeface="Arial" pitchFamily="34" charset="0"/>
              <a:buChar char="•"/>
              <a:defRPr/>
            </a:pPr>
            <a:r>
              <a:rPr lang="mk-MK" sz="1400" dirty="0">
                <a:latin typeface="+mn-lt"/>
                <a:cs typeface="+mn-cs"/>
              </a:rPr>
              <a:t>добивање на информација за состојба на картичката според дефиниран распоред од самиот корисник – дневно, неделно, месечно</a:t>
            </a:r>
          </a:p>
          <a:p>
            <a:pPr marL="363538" indent="-363538" fontAlgn="auto">
              <a:spcBef>
                <a:spcPts val="0"/>
              </a:spcBef>
              <a:spcAft>
                <a:spcPts val="0"/>
              </a:spcAft>
              <a:buClr>
                <a:srgbClr val="009999"/>
              </a:buClr>
              <a:buFont typeface="Arial" pitchFamily="34" charset="0"/>
              <a:buChar char="•"/>
              <a:defRPr/>
            </a:pPr>
            <a:r>
              <a:rPr lang="mk-MK" sz="1400" dirty="0">
                <a:latin typeface="+mn-lt"/>
                <a:cs typeface="+mn-cs"/>
              </a:rPr>
              <a:t>Испраќање на информацијата до мобилниот телефон без разлика каде се наоѓа корисникот.</a:t>
            </a:r>
            <a:endParaRPr lang="en-US" sz="1400" dirty="0">
              <a:latin typeface="+mn-lt"/>
              <a:cs typeface="+mn-cs"/>
            </a:endParaRPr>
          </a:p>
        </p:txBody>
      </p:sp>
      <p:pic>
        <p:nvPicPr>
          <p:cNvPr id="8197" name="Picture 4" descr="CaSys_logo_1"/>
          <p:cNvPicPr>
            <a:picLocks noChangeAspect="1" noChangeArrowheads="1"/>
          </p:cNvPicPr>
          <p:nvPr/>
        </p:nvPicPr>
        <p:blipFill>
          <a:blip r:embed="rId2"/>
          <a:srcRect/>
          <a:stretch>
            <a:fillRect/>
          </a:stretch>
        </p:blipFill>
        <p:spPr bwMode="auto">
          <a:xfrm>
            <a:off x="7380288" y="6237288"/>
            <a:ext cx="1439862" cy="4635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42875"/>
            <a:ext cx="8229600" cy="439738"/>
          </a:xfrm>
        </p:spPr>
        <p:txBody>
          <a:bodyPr rtlCol="0">
            <a:normAutofit fontScale="90000"/>
          </a:bodyPr>
          <a:lstStyle/>
          <a:p>
            <a:pPr fontAlgn="auto">
              <a:spcAft>
                <a:spcPts val="0"/>
              </a:spcAft>
              <a:defRPr/>
            </a:pPr>
            <a:r>
              <a:rPr lang="en-US" sz="2800" b="1" i="1" dirty="0" smtClean="0">
                <a:solidFill>
                  <a:srgbClr val="009999"/>
                </a:solidFill>
              </a:rPr>
              <a:t>cPay</a:t>
            </a:r>
            <a:r>
              <a:rPr lang="mk-MK" sz="2800" b="1" i="1" dirty="0" smtClean="0">
                <a:solidFill>
                  <a:srgbClr val="009999"/>
                </a:solidFill>
              </a:rPr>
              <a:t> </a:t>
            </a:r>
            <a:r>
              <a:rPr lang="en-US" sz="2800" b="1" i="1" dirty="0" smtClean="0">
                <a:solidFill>
                  <a:srgbClr val="009999"/>
                </a:solidFill>
              </a:rPr>
              <a:t>mIVR/tIVR/SMS </a:t>
            </a:r>
            <a:r>
              <a:rPr lang="mk-MK" sz="2800" b="1" i="1" dirty="0" smtClean="0">
                <a:solidFill>
                  <a:srgbClr val="009999"/>
                </a:solidFill>
              </a:rPr>
              <a:t>сервиси</a:t>
            </a:r>
            <a:endParaRPr lang="en-US" sz="2800" dirty="0" smtClean="0"/>
          </a:p>
        </p:txBody>
      </p:sp>
      <p:pic>
        <p:nvPicPr>
          <p:cNvPr id="9219" name="Picture 3" descr="MSISDNs_at_banks_v1"/>
          <p:cNvPicPr>
            <a:picLocks noChangeAspect="1" noChangeArrowheads="1"/>
          </p:cNvPicPr>
          <p:nvPr/>
        </p:nvPicPr>
        <p:blipFill>
          <a:blip r:embed="rId2"/>
          <a:srcRect/>
          <a:stretch>
            <a:fillRect/>
          </a:stretch>
        </p:blipFill>
        <p:spPr bwMode="auto">
          <a:xfrm>
            <a:off x="285750" y="785813"/>
            <a:ext cx="4587875" cy="5399087"/>
          </a:xfrm>
          <a:prstGeom prst="rect">
            <a:avLst/>
          </a:prstGeom>
          <a:noFill/>
          <a:ln w="9525">
            <a:noFill/>
            <a:miter lim="800000"/>
            <a:headEnd/>
            <a:tailEnd/>
          </a:ln>
        </p:spPr>
      </p:pic>
      <p:sp>
        <p:nvSpPr>
          <p:cNvPr id="9220" name="Rectangle 4"/>
          <p:cNvSpPr>
            <a:spLocks noChangeArrowheads="1"/>
          </p:cNvSpPr>
          <p:nvPr/>
        </p:nvSpPr>
        <p:spPr bwMode="auto">
          <a:xfrm>
            <a:off x="5072063" y="714375"/>
            <a:ext cx="4071937" cy="5694363"/>
          </a:xfrm>
          <a:prstGeom prst="rect">
            <a:avLst/>
          </a:prstGeom>
          <a:noFill/>
          <a:ln w="9525">
            <a:noFill/>
            <a:miter lim="800000"/>
            <a:headEnd/>
            <a:tailEnd/>
          </a:ln>
        </p:spPr>
        <p:txBody>
          <a:bodyPr>
            <a:spAutoFit/>
          </a:bodyPr>
          <a:lstStyle/>
          <a:p>
            <a:r>
              <a:rPr lang="ru-RU" sz="1400" dirty="0">
                <a:latin typeface="Calibri" pitchFamily="34" charset="0"/>
              </a:rPr>
              <a:t>Еден имател може да</a:t>
            </a:r>
            <a:r>
              <a:rPr lang="en-US" sz="1400" dirty="0">
                <a:latin typeface="Calibri" pitchFamily="34" charset="0"/>
              </a:rPr>
              <a:t> </a:t>
            </a:r>
            <a:r>
              <a:rPr lang="ru-RU" sz="1400" dirty="0">
                <a:latin typeface="Calibri" pitchFamily="34" charset="0"/>
              </a:rPr>
              <a:t>регистрира </a:t>
            </a:r>
            <a:r>
              <a:rPr lang="ru-RU" sz="1400" dirty="0" smtClean="0">
                <a:latin typeface="Calibri" pitchFamily="34" charset="0"/>
              </a:rPr>
              <a:t>повеќе </a:t>
            </a:r>
            <a:r>
              <a:rPr lang="ru-RU" sz="1400" dirty="0">
                <a:latin typeface="Calibri" pitchFamily="34" charset="0"/>
              </a:rPr>
              <a:t>платежни картички за SMS / mIVT / tIVR кај банката издавач на картичките. Секоја картичка е посебно дефинирана за еден или повеќе сервиси (SMS / mIVT / tIVR).</a:t>
            </a:r>
            <a:br>
              <a:rPr lang="ru-RU" sz="1400" dirty="0">
                <a:latin typeface="Calibri" pitchFamily="34" charset="0"/>
              </a:rPr>
            </a:br>
            <a:r>
              <a:rPr lang="en-US" sz="1400" dirty="0">
                <a:latin typeface="Calibri" pitchFamily="34" charset="0"/>
              </a:rPr>
              <a:t>K</a:t>
            </a:r>
            <a:r>
              <a:rPr lang="ru-RU" sz="1400" dirty="0">
                <a:latin typeface="Calibri" pitchFamily="34" charset="0"/>
              </a:rPr>
              <a:t>орисникот може да дефинира неколку броеви на мобилни телефони во претплатата за SMS / mIVT / tIVR кај банката издавач. Преку овие броеви на мобилни телефони корисникот може да побара информација по пат на SMS или да се поврзете на </a:t>
            </a:r>
            <a:r>
              <a:rPr lang="mk-MK" sz="1400" dirty="0">
                <a:latin typeface="Calibri" pitchFamily="34" charset="0"/>
              </a:rPr>
              <a:t>говорниот автомат (</a:t>
            </a:r>
            <a:r>
              <a:rPr lang="ru-RU" sz="1400" dirty="0">
                <a:latin typeface="Calibri" pitchFamily="34" charset="0"/>
              </a:rPr>
              <a:t>mIVR). Потребно е корисниците да изберат еден број на мобилен телефон за добивање на информација преку </a:t>
            </a:r>
            <a:r>
              <a:rPr lang="en-US" sz="1400" dirty="0">
                <a:latin typeface="Calibri" pitchFamily="34" charset="0"/>
              </a:rPr>
              <a:t>SMS </a:t>
            </a:r>
            <a:r>
              <a:rPr lang="mk-MK" sz="1400" dirty="0">
                <a:latin typeface="Calibri" pitchFamily="34" charset="0"/>
              </a:rPr>
              <a:t>по распоред за сите платежни картички.</a:t>
            </a:r>
            <a:r>
              <a:rPr lang="ru-RU" sz="1400" dirty="0">
                <a:latin typeface="Calibri" pitchFamily="34" charset="0"/>
              </a:rPr>
              <a:t/>
            </a:r>
            <a:br>
              <a:rPr lang="ru-RU" sz="1400" dirty="0">
                <a:latin typeface="Calibri" pitchFamily="34" charset="0"/>
              </a:rPr>
            </a:br>
            <a:r>
              <a:rPr lang="ru-RU" sz="1400" dirty="0">
                <a:latin typeface="Calibri" pitchFamily="34" charset="0"/>
              </a:rPr>
              <a:t>Еден број на мобилен телефон може да се користи од страна на корисникот (EMBG) исто така и во друга банка. Сепак еден број на мобилен телефон не може да се користи од страна на два различни корисника (EMBG), бидејќи со помош на бројот на мобилен телефон се врши автентикација на корисникот.</a:t>
            </a:r>
            <a:br>
              <a:rPr lang="ru-RU" sz="1400" dirty="0">
                <a:latin typeface="Calibri" pitchFamily="34" charset="0"/>
              </a:rPr>
            </a:br>
            <a:r>
              <a:rPr lang="ru-RU" sz="1400" dirty="0">
                <a:latin typeface="Calibri" pitchFamily="34" charset="0"/>
              </a:rPr>
              <a:t>За mIVR и SMS корисникот е автентициран со бројот на мобилниот телефон (MSISDN), додека</a:t>
            </a:r>
            <a:br>
              <a:rPr lang="ru-RU" sz="1400" dirty="0">
                <a:latin typeface="Calibri" pitchFamily="34" charset="0"/>
              </a:rPr>
            </a:br>
            <a:r>
              <a:rPr lang="ru-RU" sz="1400" dirty="0">
                <a:latin typeface="Calibri" pitchFamily="34" charset="0"/>
              </a:rPr>
              <a:t>за сервисот tIVR корисникот треба да внесе 4-цифрен</a:t>
            </a:r>
            <a:r>
              <a:rPr lang="en-US" sz="1400" dirty="0">
                <a:latin typeface="Calibri" pitchFamily="34" charset="0"/>
              </a:rPr>
              <a:t> </a:t>
            </a:r>
            <a:r>
              <a:rPr lang="ru-RU" sz="1400" dirty="0">
                <a:latin typeface="Calibri" pitchFamily="34" charset="0"/>
              </a:rPr>
              <a:t>“</a:t>
            </a:r>
            <a:r>
              <a:rPr lang="en-US" sz="1400" dirty="0">
                <a:latin typeface="Calibri" pitchFamily="34" charset="0"/>
              </a:rPr>
              <a:t>customer code</a:t>
            </a:r>
            <a:r>
              <a:rPr lang="ru-RU" sz="1400" dirty="0">
                <a:latin typeface="Calibri" pitchFamily="34" charset="0"/>
              </a:rPr>
              <a:t>"</a:t>
            </a:r>
            <a:r>
              <a:rPr lang="en-US" sz="1400" dirty="0">
                <a:latin typeface="Calibri" pitchFamily="34" charset="0"/>
              </a:rPr>
              <a:t>.</a:t>
            </a:r>
          </a:p>
        </p:txBody>
      </p:sp>
      <p:pic>
        <p:nvPicPr>
          <p:cNvPr id="9221" name="Picture 4" descr="CaSys_logo_1"/>
          <p:cNvPicPr>
            <a:picLocks noChangeAspect="1" noChangeArrowheads="1"/>
          </p:cNvPicPr>
          <p:nvPr/>
        </p:nvPicPr>
        <p:blipFill>
          <a:blip r:embed="rId3"/>
          <a:srcRect/>
          <a:stretch>
            <a:fillRect/>
          </a:stretch>
        </p:blipFill>
        <p:spPr bwMode="auto">
          <a:xfrm>
            <a:off x="7380288" y="6237288"/>
            <a:ext cx="1439862" cy="4635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2"/>
          <p:cNvSpPr>
            <a:spLocks noGrp="1"/>
          </p:cNvSpPr>
          <p:nvPr>
            <p:ph type="body" idx="1"/>
          </p:nvPr>
        </p:nvSpPr>
        <p:spPr>
          <a:xfrm>
            <a:off x="714375" y="1785938"/>
            <a:ext cx="7772400" cy="1500187"/>
          </a:xfrm>
        </p:spPr>
        <p:txBody>
          <a:bodyPr/>
          <a:lstStyle/>
          <a:p>
            <a:pPr algn="ctr"/>
            <a:r>
              <a:rPr lang="mk-MK" sz="4000" b="1" i="1" smtClean="0">
                <a:solidFill>
                  <a:srgbClr val="009999"/>
                </a:solidFill>
              </a:rPr>
              <a:t>Благодарам на вниманието</a:t>
            </a:r>
            <a:r>
              <a:rPr lang="en-US" sz="4000" b="1" i="1" smtClean="0">
                <a:solidFill>
                  <a:srgbClr val="009999"/>
                </a:solidFill>
              </a:rPr>
              <a:t>!</a:t>
            </a:r>
          </a:p>
        </p:txBody>
      </p:sp>
      <p:pic>
        <p:nvPicPr>
          <p:cNvPr id="45059" name="Picture 5" descr="CaSys_logo_1"/>
          <p:cNvPicPr>
            <a:picLocks noChangeAspect="1" noChangeArrowheads="1"/>
          </p:cNvPicPr>
          <p:nvPr/>
        </p:nvPicPr>
        <p:blipFill>
          <a:blip r:embed="rId2"/>
          <a:srcRect/>
          <a:stretch>
            <a:fillRect/>
          </a:stretch>
        </p:blipFill>
        <p:spPr bwMode="auto">
          <a:xfrm>
            <a:off x="7429500" y="6215063"/>
            <a:ext cx="1439863" cy="463550"/>
          </a:xfrm>
          <a:prstGeom prst="rect">
            <a:avLst/>
          </a:prstGeom>
          <a:noFill/>
          <a:ln w="9525">
            <a:noFill/>
            <a:miter lim="800000"/>
            <a:headEnd/>
            <a:tailEnd/>
          </a:ln>
        </p:spPr>
      </p:pic>
      <p:sp>
        <p:nvSpPr>
          <p:cNvPr id="45060" name="TextBox 4"/>
          <p:cNvSpPr txBox="1">
            <a:spLocks noChangeArrowheads="1"/>
          </p:cNvSpPr>
          <p:nvPr/>
        </p:nvSpPr>
        <p:spPr bwMode="auto">
          <a:xfrm>
            <a:off x="1428750" y="3857625"/>
            <a:ext cx="6429375" cy="1200150"/>
          </a:xfrm>
          <a:prstGeom prst="rect">
            <a:avLst/>
          </a:prstGeom>
          <a:noFill/>
          <a:ln w="9525">
            <a:noFill/>
            <a:miter lim="800000"/>
            <a:headEnd/>
            <a:tailEnd/>
          </a:ln>
        </p:spPr>
        <p:txBody>
          <a:bodyPr>
            <a:spAutoFit/>
          </a:bodyPr>
          <a:lstStyle/>
          <a:p>
            <a:pPr algn="ctr"/>
            <a:r>
              <a:rPr lang="mk-MK" b="1">
                <a:solidFill>
                  <a:srgbClr val="009999"/>
                </a:solidFill>
              </a:rPr>
              <a:t>Сандра Томановиќ</a:t>
            </a:r>
          </a:p>
          <a:p>
            <a:pPr algn="ctr"/>
            <a:r>
              <a:rPr lang="en-US">
                <a:hlinkClick r:id="rId3"/>
              </a:rPr>
              <a:t>www.cpay.com.mk</a:t>
            </a:r>
            <a:endParaRPr lang="en-US"/>
          </a:p>
          <a:p>
            <a:pPr algn="ctr"/>
            <a:r>
              <a:rPr lang="en-US">
                <a:hlinkClick r:id="rId4"/>
              </a:rPr>
              <a:t>www.casys.com.mk</a:t>
            </a:r>
            <a:endParaRPr lang="en-US"/>
          </a:p>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0063" y="-214313"/>
            <a:ext cx="8229600" cy="1143001"/>
          </a:xfrm>
        </p:spPr>
        <p:txBody>
          <a:bodyPr/>
          <a:lstStyle/>
          <a:p>
            <a:pPr eaLnBrk="1" hangingPunct="1"/>
            <a:r>
              <a:rPr lang="mk-MK" sz="2800" b="1" i="1" smtClean="0">
                <a:solidFill>
                  <a:srgbClr val="009999"/>
                </a:solidFill>
              </a:rPr>
              <a:t>Картично работење во Македонија 2</a:t>
            </a:r>
            <a:endParaRPr lang="en-US" sz="2800" smtClean="0"/>
          </a:p>
        </p:txBody>
      </p:sp>
      <p:pic>
        <p:nvPicPr>
          <p:cNvPr id="7171" name="Picture 4" descr="CaSys_logo_1"/>
          <p:cNvPicPr>
            <a:picLocks noChangeAspect="1" noChangeArrowheads="1"/>
          </p:cNvPicPr>
          <p:nvPr/>
        </p:nvPicPr>
        <p:blipFill>
          <a:blip r:embed="rId2"/>
          <a:srcRect/>
          <a:stretch>
            <a:fillRect/>
          </a:stretch>
        </p:blipFill>
        <p:spPr bwMode="auto">
          <a:xfrm>
            <a:off x="7524750" y="6237288"/>
            <a:ext cx="1439863" cy="463550"/>
          </a:xfrm>
          <a:prstGeom prst="rect">
            <a:avLst/>
          </a:prstGeom>
          <a:noFill/>
          <a:ln w="9525">
            <a:noFill/>
            <a:miter lim="800000"/>
            <a:headEnd/>
            <a:tailEnd/>
          </a:ln>
        </p:spPr>
      </p:pic>
      <p:graphicFrame>
        <p:nvGraphicFramePr>
          <p:cNvPr id="5" name="Chart 4"/>
          <p:cNvGraphicFramePr/>
          <p:nvPr/>
        </p:nvGraphicFramePr>
        <p:xfrm>
          <a:off x="285720" y="92867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572000" y="92867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2357422" y="392906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28625" y="0"/>
            <a:ext cx="8229600" cy="1143000"/>
          </a:xfrm>
        </p:spPr>
        <p:txBody>
          <a:bodyPr/>
          <a:lstStyle/>
          <a:p>
            <a:pPr eaLnBrk="1" hangingPunct="1"/>
            <a:r>
              <a:rPr lang="mk-MK" sz="2800" b="1" i="1" smtClean="0">
                <a:solidFill>
                  <a:srgbClr val="009999"/>
                </a:solidFill>
                <a:latin typeface="Arial" pitchFamily="34" charset="0"/>
                <a:sym typeface="Wingdings" pitchFamily="2" charset="2"/>
              </a:rPr>
              <a:t>За КаСис</a:t>
            </a:r>
            <a:endParaRPr lang="en-US" sz="2800" b="1" i="1" smtClean="0">
              <a:solidFill>
                <a:srgbClr val="009999"/>
              </a:solidFill>
            </a:endParaRPr>
          </a:p>
        </p:txBody>
      </p:sp>
      <p:sp>
        <p:nvSpPr>
          <p:cNvPr id="7171" name="Content Placeholder 2"/>
          <p:cNvSpPr>
            <a:spLocks noGrp="1"/>
          </p:cNvSpPr>
          <p:nvPr>
            <p:ph idx="1"/>
          </p:nvPr>
        </p:nvSpPr>
        <p:spPr>
          <a:xfrm>
            <a:off x="428625" y="1285875"/>
            <a:ext cx="4000500" cy="4840288"/>
          </a:xfrm>
        </p:spPr>
        <p:txBody>
          <a:bodyPr/>
          <a:lstStyle/>
          <a:p>
            <a:pPr marL="360363" indent="-360363" eaLnBrk="1" hangingPunct="1">
              <a:buClr>
                <a:srgbClr val="009999"/>
              </a:buClr>
              <a:buFont typeface="Calibri" pitchFamily="34" charset="0"/>
              <a:buChar char="•"/>
              <a:defRPr/>
            </a:pPr>
            <a:r>
              <a:rPr lang="mk-MK" sz="1400" dirty="0" smtClean="0">
                <a:sym typeface="Wingdings" pitchFamily="2" charset="2"/>
              </a:rPr>
              <a:t>Независен картичен процесор кој ги нуди своите сервиси за електронско плаќање со платежни картички на банки и не-финансиски институции</a:t>
            </a:r>
          </a:p>
          <a:p>
            <a:pPr marL="360363" indent="-360363" eaLnBrk="1" hangingPunct="1">
              <a:buClr>
                <a:srgbClr val="009999"/>
              </a:buClr>
              <a:buFont typeface="Calibri" pitchFamily="34" charset="0"/>
              <a:buChar char="•"/>
              <a:defRPr/>
            </a:pPr>
            <a:r>
              <a:rPr lang="mk-MK" sz="1400" dirty="0" smtClean="0">
                <a:sym typeface="Wingdings" pitchFamily="2" charset="2"/>
              </a:rPr>
              <a:t> Сертифициран М</a:t>
            </a:r>
            <a:r>
              <a:rPr lang="en-US" sz="1400" dirty="0" err="1" smtClean="0">
                <a:sym typeface="Wingdings" pitchFamily="2" charset="2"/>
              </a:rPr>
              <a:t>asterCard</a:t>
            </a:r>
            <a:r>
              <a:rPr lang="ru-RU" sz="1400" dirty="0" smtClean="0">
                <a:sym typeface="Wingdings" pitchFamily="2" charset="2"/>
              </a:rPr>
              <a:t> </a:t>
            </a:r>
            <a:r>
              <a:rPr lang="en-US" sz="1400" dirty="0" smtClean="0">
                <a:sym typeface="Wingdings" pitchFamily="2" charset="2"/>
              </a:rPr>
              <a:t>MSP</a:t>
            </a:r>
            <a:r>
              <a:rPr lang="ru-RU" sz="1400" dirty="0" smtClean="0">
                <a:sym typeface="Wingdings" pitchFamily="2" charset="2"/>
              </a:rPr>
              <a:t> </a:t>
            </a:r>
            <a:r>
              <a:rPr lang="mk-MK" sz="1400" dirty="0" smtClean="0">
                <a:sym typeface="Wingdings" pitchFamily="2" charset="2"/>
              </a:rPr>
              <a:t>и </a:t>
            </a:r>
            <a:r>
              <a:rPr lang="en-US" sz="1400" dirty="0" smtClean="0">
                <a:sym typeface="Wingdings" pitchFamily="2" charset="2"/>
              </a:rPr>
              <a:t>VISA</a:t>
            </a:r>
            <a:r>
              <a:rPr lang="ru-RU" sz="1400" dirty="0" smtClean="0">
                <a:sym typeface="Wingdings" pitchFamily="2" charset="2"/>
              </a:rPr>
              <a:t> </a:t>
            </a:r>
            <a:r>
              <a:rPr lang="en-US" sz="1400" dirty="0" smtClean="0">
                <a:sym typeface="Wingdings" pitchFamily="2" charset="2"/>
              </a:rPr>
              <a:t>TPP</a:t>
            </a:r>
            <a:r>
              <a:rPr lang="ru-RU" sz="1400" dirty="0" smtClean="0">
                <a:sym typeface="Wingdings" pitchFamily="2" charset="2"/>
              </a:rPr>
              <a:t> </a:t>
            </a:r>
            <a:r>
              <a:rPr lang="mk-MK" sz="1400" dirty="0" smtClean="0">
                <a:sym typeface="Wingdings" pitchFamily="2" charset="2"/>
              </a:rPr>
              <a:t>за работа со чип платежни картички, како и подршка на домашни картични шеми</a:t>
            </a:r>
          </a:p>
          <a:p>
            <a:pPr marL="360363" indent="-360363" eaLnBrk="1" hangingPunct="1">
              <a:buClr>
                <a:srgbClr val="009999"/>
              </a:buClr>
              <a:buFont typeface="Calibri" pitchFamily="34" charset="0"/>
              <a:buChar char="•"/>
              <a:defRPr/>
            </a:pPr>
            <a:r>
              <a:rPr lang="mk-MK" sz="1400" dirty="0" smtClean="0">
                <a:sym typeface="Wingdings" pitchFamily="2" charset="2"/>
              </a:rPr>
              <a:t> Визијата на КаСис е да ја задржи водечката позиција на регионалниот пазар и да стане потполно неутрален и пазарно ориентиран провајдер на процесинг сервиси во областа на безготовински платежни системи</a:t>
            </a:r>
          </a:p>
          <a:p>
            <a:pPr marL="360363" indent="-360363" eaLnBrk="1" hangingPunct="1">
              <a:buClr>
                <a:srgbClr val="009999"/>
              </a:buClr>
              <a:buFont typeface="Calibri" pitchFamily="34" charset="0"/>
              <a:buChar char="•"/>
              <a:defRPr/>
            </a:pPr>
            <a:r>
              <a:rPr lang="mk-MK" sz="1400" dirty="0" smtClean="0">
                <a:sym typeface="Wingdings" pitchFamily="2" charset="2"/>
              </a:rPr>
              <a:t> Во моментов КаСис опслужува 1</a:t>
            </a:r>
            <a:r>
              <a:rPr lang="en-US" sz="1400" dirty="0" smtClean="0">
                <a:sym typeface="Wingdings" pitchFamily="2" charset="2"/>
              </a:rPr>
              <a:t>7 </a:t>
            </a:r>
            <a:r>
              <a:rPr lang="mk-MK" sz="1400" dirty="0" smtClean="0">
                <a:sym typeface="Wingdings" pitchFamily="2" charset="2"/>
              </a:rPr>
              <a:t>банки во 3 држави</a:t>
            </a:r>
            <a:endParaRPr lang="en-US" sz="1400" dirty="0" smtClean="0">
              <a:sym typeface="Wingdings" pitchFamily="2" charset="2"/>
            </a:endParaRPr>
          </a:p>
          <a:p>
            <a:pPr marL="360363" indent="-360363" eaLnBrk="1" hangingPunct="1">
              <a:buClr>
                <a:srgbClr val="009999"/>
              </a:buClr>
              <a:buFont typeface="Calibri" pitchFamily="34" charset="0"/>
              <a:buChar char="•"/>
              <a:defRPr/>
            </a:pPr>
            <a:r>
              <a:rPr lang="mk-MK" sz="1400" dirty="0" smtClean="0">
                <a:sym typeface="Wingdings" pitchFamily="2" charset="2"/>
              </a:rPr>
              <a:t>Касис Бугарија е резервен центар на Касис со кој се обезбедува непреченост и континуитет во обезбедување сервиси на клиентите </a:t>
            </a:r>
            <a:endParaRPr lang="en-US" sz="1400" dirty="0" smtClean="0">
              <a:sym typeface="Wingdings" pitchFamily="2" charset="2"/>
            </a:endParaRPr>
          </a:p>
          <a:p>
            <a:pPr marL="447675" indent="-447675" eaLnBrk="1" hangingPunct="1">
              <a:buFont typeface="Arial" charset="0"/>
              <a:buChar char="•"/>
              <a:defRPr/>
            </a:pPr>
            <a:endParaRPr lang="en-US" sz="1400" dirty="0" smtClean="0">
              <a:solidFill>
                <a:schemeClr val="folHlink"/>
              </a:solidFill>
            </a:endParaRPr>
          </a:p>
        </p:txBody>
      </p:sp>
      <p:sp>
        <p:nvSpPr>
          <p:cNvPr id="7172" name="Rectangle 4"/>
          <p:cNvSpPr>
            <a:spLocks noChangeArrowheads="1"/>
          </p:cNvSpPr>
          <p:nvPr/>
        </p:nvSpPr>
        <p:spPr bwMode="auto">
          <a:xfrm>
            <a:off x="4572000" y="1214438"/>
            <a:ext cx="4357688" cy="4592637"/>
          </a:xfrm>
          <a:prstGeom prst="rect">
            <a:avLst/>
          </a:prstGeom>
          <a:noFill/>
          <a:ln w="9525">
            <a:noFill/>
            <a:miter lim="800000"/>
            <a:headEnd/>
            <a:tailEnd/>
          </a:ln>
        </p:spPr>
        <p:txBody>
          <a:bodyPr>
            <a:spAutoFit/>
          </a:bodyPr>
          <a:lstStyle/>
          <a:p>
            <a:pPr marL="342900" indent="-342900">
              <a:lnSpc>
                <a:spcPct val="80000"/>
              </a:lnSpc>
              <a:spcBef>
                <a:spcPts val="500"/>
              </a:spcBef>
              <a:defRPr/>
            </a:pPr>
            <a:r>
              <a:rPr lang="mk-MK" sz="1400" dirty="0">
                <a:latin typeface="Calibri" pitchFamily="34" charset="0"/>
                <a:cs typeface="Arial" charset="0"/>
              </a:rPr>
              <a:t>Банки кои ки користат сервисите на КаСис</a:t>
            </a:r>
            <a:r>
              <a:rPr lang="en-US" sz="1400" dirty="0">
                <a:latin typeface="Calibri" pitchFamily="34" charset="0"/>
                <a:cs typeface="Arial" charset="0"/>
              </a:rPr>
              <a:t>:</a:t>
            </a:r>
          </a:p>
          <a:p>
            <a:pPr marL="342900" indent="-342900">
              <a:lnSpc>
                <a:spcPct val="80000"/>
              </a:lnSpc>
              <a:spcBef>
                <a:spcPts val="500"/>
              </a:spcBef>
              <a:defRPr/>
            </a:pPr>
            <a:endParaRPr lang="en-US" sz="1400" dirty="0">
              <a:latin typeface="Calibri" pitchFamily="34" charset="0"/>
              <a:cs typeface="Arial" charset="0"/>
            </a:endParaRP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НЛБ Тутунска Банка Скопје</a:t>
            </a: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Извозна и Кредитна Банка Скопје</a:t>
            </a:r>
            <a:endParaRPr lang="en-US" sz="1400" dirty="0">
              <a:latin typeface="Calibri" pitchFamily="34" charset="0"/>
              <a:cs typeface="Arial" charset="0"/>
            </a:endParaRP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СТАТЕР Банка Куманово</a:t>
            </a:r>
            <a:endParaRPr lang="en-US" sz="1400" dirty="0">
              <a:latin typeface="Calibri" pitchFamily="34" charset="0"/>
              <a:cs typeface="Arial" charset="0"/>
            </a:endParaRP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Поштенска Банка Скопје</a:t>
            </a:r>
            <a:endParaRPr lang="en-US" sz="1400" dirty="0">
              <a:latin typeface="Calibri" pitchFamily="34" charset="0"/>
              <a:cs typeface="Arial" charset="0"/>
            </a:endParaRP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Еуростандард Банка Скопје</a:t>
            </a:r>
            <a:endParaRPr lang="en-US" sz="1400" dirty="0">
              <a:latin typeface="Calibri" pitchFamily="34" charset="0"/>
              <a:cs typeface="Arial" charset="0"/>
            </a:endParaRP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Шпаркасе Банка Македонија</a:t>
            </a:r>
            <a:endParaRPr lang="en-US" sz="1400" dirty="0">
              <a:latin typeface="Calibri" pitchFamily="34" charset="0"/>
              <a:cs typeface="Arial" charset="0"/>
            </a:endParaRP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Стопанска Банка Битола</a:t>
            </a:r>
            <a:endParaRPr lang="en-US" sz="1400" dirty="0">
              <a:latin typeface="Calibri" pitchFamily="34" charset="0"/>
              <a:cs typeface="Arial" charset="0"/>
            </a:endParaRP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Стопанска Банка Скопје</a:t>
            </a:r>
            <a:endParaRPr lang="en-US" sz="1400" dirty="0">
              <a:latin typeface="Calibri" pitchFamily="34" charset="0"/>
              <a:cs typeface="Arial" charset="0"/>
            </a:endParaRP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Централна Кооперативна Банка</a:t>
            </a:r>
            <a:endParaRPr lang="en-US" sz="1400" dirty="0">
              <a:latin typeface="Calibri" pitchFamily="34" charset="0"/>
              <a:cs typeface="Arial" charset="0"/>
            </a:endParaRP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ТТК Банка Скопје</a:t>
            </a:r>
            <a:endParaRPr lang="en-US" sz="1400" dirty="0">
              <a:latin typeface="Calibri" pitchFamily="34" charset="0"/>
              <a:cs typeface="Arial" charset="0"/>
            </a:endParaRP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УНИ Банка Скопје</a:t>
            </a:r>
            <a:endParaRPr lang="en-US" sz="1400" dirty="0">
              <a:latin typeface="Calibri" pitchFamily="34" charset="0"/>
              <a:cs typeface="Arial" charset="0"/>
            </a:endParaRP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Капитал Банка Скопје</a:t>
            </a:r>
            <a:endParaRPr lang="en-US" sz="1400" dirty="0">
              <a:latin typeface="Calibri" pitchFamily="34" charset="0"/>
              <a:cs typeface="Arial" charset="0"/>
            </a:endParaRP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Комерцијална Банка Скопје</a:t>
            </a: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ЗИРААТ Банка</a:t>
            </a:r>
            <a:endParaRPr lang="en-US" sz="1400" dirty="0">
              <a:latin typeface="Calibri" pitchFamily="34" charset="0"/>
              <a:cs typeface="Arial" charset="0"/>
            </a:endParaRP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Прва Инвестициона Банка Софија – Бугарија</a:t>
            </a:r>
            <a:endParaRPr lang="en-US" sz="1400" dirty="0">
              <a:latin typeface="Calibri" pitchFamily="34" charset="0"/>
              <a:cs typeface="Arial" charset="0"/>
            </a:endParaRP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Прва Инвестициона Банка – Албанија</a:t>
            </a:r>
            <a:endParaRPr lang="en-US" sz="1400" dirty="0">
              <a:latin typeface="Calibri" pitchFamily="34" charset="0"/>
              <a:cs typeface="Arial" charset="0"/>
            </a:endParaRPr>
          </a:p>
          <a:p>
            <a:pPr marL="358775" indent="-342900">
              <a:lnSpc>
                <a:spcPct val="80000"/>
              </a:lnSpc>
              <a:spcBef>
                <a:spcPts val="500"/>
              </a:spcBef>
              <a:buClr>
                <a:srgbClr val="009999"/>
              </a:buClr>
              <a:buFont typeface="Calibri" pitchFamily="34" charset="0"/>
              <a:buChar char="•"/>
              <a:defRPr/>
            </a:pPr>
            <a:r>
              <a:rPr lang="mk-MK" sz="1400" dirty="0">
                <a:latin typeface="Calibri" pitchFamily="34" charset="0"/>
                <a:cs typeface="Arial" charset="0"/>
              </a:rPr>
              <a:t>КредиБул Софија</a:t>
            </a:r>
            <a:endParaRPr lang="en-US" sz="1400" dirty="0">
              <a:latin typeface="Calibri" pitchFamily="34" charset="0"/>
              <a:cs typeface="Arial" charset="0"/>
            </a:endParaRPr>
          </a:p>
        </p:txBody>
      </p:sp>
      <p:pic>
        <p:nvPicPr>
          <p:cNvPr id="8197" name="Picture 3" descr="CaSys_logo_1"/>
          <p:cNvPicPr>
            <a:picLocks noChangeAspect="1" noChangeArrowheads="1"/>
          </p:cNvPicPr>
          <p:nvPr/>
        </p:nvPicPr>
        <p:blipFill>
          <a:blip r:embed="rId2"/>
          <a:srcRect/>
          <a:stretch>
            <a:fillRect/>
          </a:stretch>
        </p:blipFill>
        <p:spPr bwMode="auto">
          <a:xfrm>
            <a:off x="7524750" y="6308725"/>
            <a:ext cx="1295400" cy="417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1438" y="260350"/>
            <a:ext cx="2890837" cy="574675"/>
          </a:xfrm>
        </p:spPr>
        <p:txBody>
          <a:bodyPr/>
          <a:lstStyle/>
          <a:p>
            <a:pPr eaLnBrk="1" hangingPunct="1"/>
            <a:r>
              <a:rPr lang="mk-MK" sz="1800" b="1" i="1" smtClean="0">
                <a:solidFill>
                  <a:srgbClr val="009999"/>
                </a:solidFill>
              </a:rPr>
              <a:t>Технички ресурси</a:t>
            </a:r>
            <a:endParaRPr lang="en-US" sz="1800" b="1" i="1" smtClean="0">
              <a:solidFill>
                <a:srgbClr val="009999"/>
              </a:solidFill>
            </a:endParaRPr>
          </a:p>
        </p:txBody>
      </p:sp>
      <p:pic>
        <p:nvPicPr>
          <p:cNvPr id="9219" name="Picture 3" descr="CaSys_logo_1"/>
          <p:cNvPicPr>
            <a:picLocks noChangeAspect="1" noChangeArrowheads="1"/>
          </p:cNvPicPr>
          <p:nvPr/>
        </p:nvPicPr>
        <p:blipFill>
          <a:blip r:embed="rId2"/>
          <a:srcRect/>
          <a:stretch>
            <a:fillRect/>
          </a:stretch>
        </p:blipFill>
        <p:spPr bwMode="auto">
          <a:xfrm>
            <a:off x="7524750" y="6308725"/>
            <a:ext cx="1295400" cy="417513"/>
          </a:xfrm>
          <a:prstGeom prst="rect">
            <a:avLst/>
          </a:prstGeom>
          <a:noFill/>
          <a:ln w="9525">
            <a:noFill/>
            <a:miter lim="800000"/>
            <a:headEnd/>
            <a:tailEnd/>
          </a:ln>
        </p:spPr>
      </p:pic>
      <p:sp>
        <p:nvSpPr>
          <p:cNvPr id="26628" name="Rectangle 4"/>
          <p:cNvSpPr>
            <a:spLocks noChangeArrowheads="1"/>
          </p:cNvSpPr>
          <p:nvPr/>
        </p:nvSpPr>
        <p:spPr bwMode="auto">
          <a:xfrm>
            <a:off x="395288" y="836613"/>
            <a:ext cx="3095625" cy="1871662"/>
          </a:xfrm>
          <a:prstGeom prst="rect">
            <a:avLst/>
          </a:prstGeom>
          <a:noFill/>
          <a:ln w="9525">
            <a:noFill/>
            <a:miter lim="800000"/>
            <a:headEnd/>
            <a:tailEnd/>
          </a:ln>
          <a:effectLst/>
        </p:spPr>
        <p:txBody>
          <a:bodyPr/>
          <a:lstStyle/>
          <a:p>
            <a:pPr marL="342900" indent="-342900" fontAlgn="auto">
              <a:spcBef>
                <a:spcPct val="20000"/>
              </a:spcBef>
              <a:spcAft>
                <a:spcPts val="0"/>
              </a:spcAft>
              <a:defRPr/>
            </a:pPr>
            <a:r>
              <a:rPr lang="en-US" sz="1200" b="1" dirty="0">
                <a:latin typeface="+mn-lt"/>
                <a:cs typeface="+mn-cs"/>
              </a:rPr>
              <a:t>Software </a:t>
            </a:r>
            <a:r>
              <a:rPr lang="mk-MK" sz="1200" b="1" dirty="0">
                <a:latin typeface="+mn-lt"/>
                <a:cs typeface="+mn-cs"/>
              </a:rPr>
              <a:t>решение</a:t>
            </a:r>
            <a:endParaRPr lang="en-US" sz="1200" b="1" dirty="0">
              <a:latin typeface="+mn-lt"/>
              <a:cs typeface="+mn-cs"/>
            </a:endParaRPr>
          </a:p>
          <a:p>
            <a:pPr marL="342900" indent="-342900" fontAlgn="auto">
              <a:spcBef>
                <a:spcPct val="20000"/>
              </a:spcBef>
              <a:spcAft>
                <a:spcPts val="0"/>
              </a:spcAft>
              <a:buClr>
                <a:srgbClr val="009999"/>
              </a:buClr>
              <a:buFont typeface="Arial" pitchFamily="34" charset="0"/>
              <a:buChar char="•"/>
              <a:defRPr/>
            </a:pPr>
            <a:r>
              <a:rPr lang="en-US" sz="1200" dirty="0">
                <a:latin typeface="+mn-lt"/>
                <a:cs typeface="+mn-cs"/>
              </a:rPr>
              <a:t>ACI Base 24</a:t>
            </a:r>
            <a:r>
              <a:rPr lang="mk-MK" sz="1200" dirty="0">
                <a:latin typeface="+mn-lt"/>
                <a:cs typeface="+mn-cs"/>
              </a:rPr>
              <a:t> за</a:t>
            </a:r>
            <a:r>
              <a:rPr lang="en-US" sz="1200" dirty="0">
                <a:latin typeface="+mn-lt"/>
                <a:cs typeface="+mn-cs"/>
              </a:rPr>
              <a:t>Front Office</a:t>
            </a:r>
          </a:p>
          <a:p>
            <a:pPr marL="342900" indent="-342900" fontAlgn="auto">
              <a:spcBef>
                <a:spcPct val="20000"/>
              </a:spcBef>
              <a:spcAft>
                <a:spcPts val="0"/>
              </a:spcAft>
              <a:buClr>
                <a:srgbClr val="009999"/>
              </a:buClr>
              <a:buFont typeface="Arial" pitchFamily="34" charset="0"/>
              <a:buChar char="•"/>
              <a:defRPr/>
            </a:pPr>
            <a:r>
              <a:rPr lang="en-US" sz="1200" dirty="0">
                <a:latin typeface="+mn-lt"/>
                <a:cs typeface="+mn-cs"/>
              </a:rPr>
              <a:t>ACI CMS for BackOffice</a:t>
            </a:r>
          </a:p>
          <a:p>
            <a:pPr marL="342900" indent="-342900" fontAlgn="auto">
              <a:spcBef>
                <a:spcPct val="20000"/>
              </a:spcBef>
              <a:spcAft>
                <a:spcPts val="0"/>
              </a:spcAft>
              <a:defRPr/>
            </a:pPr>
            <a:r>
              <a:rPr lang="en-US" sz="1200" b="1" dirty="0">
                <a:latin typeface="+mn-lt"/>
                <a:cs typeface="+mn-cs"/>
              </a:rPr>
              <a:t>Hardware </a:t>
            </a:r>
            <a:r>
              <a:rPr lang="mk-MK" sz="1200" b="1" dirty="0">
                <a:latin typeface="+mn-lt"/>
                <a:cs typeface="+mn-cs"/>
              </a:rPr>
              <a:t>решение</a:t>
            </a:r>
            <a:endParaRPr lang="en-US" sz="1200" b="1" dirty="0">
              <a:latin typeface="+mn-lt"/>
              <a:cs typeface="+mn-cs"/>
            </a:endParaRPr>
          </a:p>
          <a:p>
            <a:pPr marL="342900" indent="-342900" fontAlgn="auto">
              <a:spcBef>
                <a:spcPct val="20000"/>
              </a:spcBef>
              <a:spcAft>
                <a:spcPts val="0"/>
              </a:spcAft>
              <a:buClr>
                <a:srgbClr val="009999"/>
              </a:buClr>
              <a:buFont typeface="Arial" pitchFamily="34" charset="0"/>
              <a:buChar char="•"/>
              <a:defRPr/>
            </a:pPr>
            <a:r>
              <a:rPr lang="en-US" sz="1200" dirty="0">
                <a:latin typeface="+mn-lt"/>
                <a:cs typeface="+mn-cs"/>
              </a:rPr>
              <a:t>HP/Tandem machine, </a:t>
            </a:r>
          </a:p>
          <a:p>
            <a:pPr marL="342900" indent="-342900" fontAlgn="auto">
              <a:spcBef>
                <a:spcPct val="20000"/>
              </a:spcBef>
              <a:spcAft>
                <a:spcPts val="0"/>
              </a:spcAft>
              <a:buClr>
                <a:srgbClr val="009999"/>
              </a:buClr>
              <a:buFont typeface="Arial" pitchFamily="34" charset="0"/>
              <a:buChar char="•"/>
              <a:defRPr/>
            </a:pPr>
            <a:r>
              <a:rPr lang="en-US" sz="1200" dirty="0">
                <a:latin typeface="+mn-lt"/>
                <a:cs typeface="+mn-cs"/>
              </a:rPr>
              <a:t>HSM Thaless, </a:t>
            </a:r>
          </a:p>
          <a:p>
            <a:pPr marL="342900" indent="-342900" fontAlgn="auto">
              <a:spcBef>
                <a:spcPct val="20000"/>
              </a:spcBef>
              <a:spcAft>
                <a:spcPts val="0"/>
              </a:spcAft>
              <a:buClr>
                <a:srgbClr val="009999"/>
              </a:buClr>
              <a:buFont typeface="Arial" pitchFamily="34" charset="0"/>
              <a:buChar char="•"/>
              <a:defRPr/>
            </a:pPr>
            <a:r>
              <a:rPr lang="en-US" sz="1200" dirty="0">
                <a:latin typeface="+mn-lt"/>
                <a:cs typeface="+mn-cs"/>
              </a:rPr>
              <a:t>CIM </a:t>
            </a:r>
            <a:r>
              <a:rPr lang="mk-MK" sz="1200" dirty="0">
                <a:latin typeface="+mn-lt"/>
                <a:cs typeface="+mn-cs"/>
              </a:rPr>
              <a:t>машина за персонализација</a:t>
            </a:r>
            <a:r>
              <a:rPr lang="en-US" sz="1200" dirty="0">
                <a:latin typeface="+mn-lt"/>
                <a:cs typeface="+mn-cs"/>
              </a:rPr>
              <a:t>, </a:t>
            </a:r>
            <a:r>
              <a:rPr lang="mk-MK" sz="1200" dirty="0">
                <a:latin typeface="+mn-lt"/>
                <a:cs typeface="+mn-cs"/>
              </a:rPr>
              <a:t>и</a:t>
            </a:r>
            <a:endParaRPr lang="en-US" sz="1200" dirty="0">
              <a:latin typeface="+mn-lt"/>
              <a:cs typeface="+mn-cs"/>
            </a:endParaRPr>
          </a:p>
          <a:p>
            <a:pPr marL="342900" indent="-342900" fontAlgn="auto">
              <a:spcBef>
                <a:spcPct val="20000"/>
              </a:spcBef>
              <a:spcAft>
                <a:spcPts val="0"/>
              </a:spcAft>
              <a:buClr>
                <a:srgbClr val="009999"/>
              </a:buClr>
              <a:buFont typeface="Arial" pitchFamily="34" charset="0"/>
              <a:buChar char="•"/>
              <a:defRPr/>
            </a:pPr>
            <a:r>
              <a:rPr lang="en-US" sz="1200" dirty="0">
                <a:latin typeface="+mn-lt"/>
                <a:cs typeface="+mn-cs"/>
              </a:rPr>
              <a:t>P3 Thaless </a:t>
            </a:r>
            <a:r>
              <a:rPr lang="mk-MK" sz="1200" dirty="0">
                <a:latin typeface="+mn-lt"/>
                <a:cs typeface="+mn-cs"/>
              </a:rPr>
              <a:t>за чип персонализација</a:t>
            </a:r>
            <a:endParaRPr lang="en-US" sz="1200" dirty="0">
              <a:latin typeface="+mn-lt"/>
              <a:cs typeface="+mn-cs"/>
            </a:endParaRPr>
          </a:p>
          <a:p>
            <a:pPr marL="342900" indent="-342900" fontAlgn="auto">
              <a:spcBef>
                <a:spcPct val="20000"/>
              </a:spcBef>
              <a:spcAft>
                <a:spcPts val="0"/>
              </a:spcAft>
              <a:buFontTx/>
              <a:buChar char="•"/>
              <a:defRPr/>
            </a:pPr>
            <a:endParaRPr lang="en-US" sz="1200" dirty="0">
              <a:latin typeface="Arial" charset="0"/>
              <a:cs typeface="+mn-cs"/>
            </a:endParaRPr>
          </a:p>
          <a:p>
            <a:pPr marL="342900" indent="-342900" fontAlgn="auto">
              <a:spcBef>
                <a:spcPct val="20000"/>
              </a:spcBef>
              <a:spcAft>
                <a:spcPts val="0"/>
              </a:spcAft>
              <a:defRPr/>
            </a:pPr>
            <a:endParaRPr lang="en-US" sz="2000" dirty="0">
              <a:effectLst>
                <a:outerShdw blurRad="38100" dist="38100" dir="2700000" algn="tl">
                  <a:srgbClr val="C0C0C0"/>
                </a:outerShdw>
              </a:effectLst>
              <a:latin typeface="Arial" charset="0"/>
              <a:cs typeface="+mn-cs"/>
            </a:endParaRPr>
          </a:p>
          <a:p>
            <a:pPr marL="2057400" lvl="4" indent="-228600" fontAlgn="auto">
              <a:spcBef>
                <a:spcPct val="20000"/>
              </a:spcBef>
              <a:spcAft>
                <a:spcPts val="0"/>
              </a:spcAft>
              <a:buFontTx/>
              <a:buChar char="»"/>
              <a:defRPr/>
            </a:pPr>
            <a:endParaRPr lang="en-US" sz="2000" b="1" dirty="0">
              <a:solidFill>
                <a:schemeClr val="bg2"/>
              </a:solidFill>
              <a:latin typeface="Arial" charset="0"/>
              <a:cs typeface="+mn-cs"/>
            </a:endParaRPr>
          </a:p>
        </p:txBody>
      </p:sp>
      <p:sp>
        <p:nvSpPr>
          <p:cNvPr id="9221" name="Rectangle 5"/>
          <p:cNvSpPr>
            <a:spLocks noGrp="1" noChangeArrowheads="1"/>
          </p:cNvSpPr>
          <p:nvPr>
            <p:ph type="body" idx="1"/>
          </p:nvPr>
        </p:nvSpPr>
        <p:spPr>
          <a:xfrm>
            <a:off x="3995738" y="836613"/>
            <a:ext cx="4608512" cy="1511300"/>
          </a:xfrm>
          <a:noFill/>
        </p:spPr>
        <p:txBody>
          <a:bodyPr/>
          <a:lstStyle/>
          <a:p>
            <a:pPr eaLnBrk="1" hangingPunct="1">
              <a:lnSpc>
                <a:spcPct val="80000"/>
              </a:lnSpc>
              <a:spcAft>
                <a:spcPts val="600"/>
              </a:spcAft>
              <a:buClr>
                <a:srgbClr val="009999"/>
              </a:buClr>
            </a:pPr>
            <a:r>
              <a:rPr lang="en-US" sz="1200" dirty="0" smtClean="0"/>
              <a:t>Master Card MSP certificate</a:t>
            </a:r>
          </a:p>
          <a:p>
            <a:pPr eaLnBrk="1" hangingPunct="1">
              <a:lnSpc>
                <a:spcPct val="80000"/>
              </a:lnSpc>
              <a:spcAft>
                <a:spcPts val="600"/>
              </a:spcAft>
              <a:buClr>
                <a:srgbClr val="009999"/>
              </a:buClr>
            </a:pPr>
            <a:r>
              <a:rPr lang="en-US" sz="1200" dirty="0" smtClean="0"/>
              <a:t>VISA TPP certificate</a:t>
            </a:r>
          </a:p>
          <a:p>
            <a:pPr eaLnBrk="1" hangingPunct="1">
              <a:lnSpc>
                <a:spcPct val="80000"/>
              </a:lnSpc>
              <a:spcAft>
                <a:spcPts val="600"/>
              </a:spcAft>
              <a:buClr>
                <a:srgbClr val="009999"/>
              </a:buClr>
            </a:pPr>
            <a:r>
              <a:rPr lang="en-US" sz="1200" dirty="0" smtClean="0"/>
              <a:t>ISO9001:2000 - Standard of quality     </a:t>
            </a:r>
          </a:p>
          <a:p>
            <a:pPr eaLnBrk="1" hangingPunct="1">
              <a:lnSpc>
                <a:spcPct val="80000"/>
              </a:lnSpc>
              <a:spcAft>
                <a:spcPts val="600"/>
              </a:spcAft>
              <a:buClr>
                <a:srgbClr val="009999"/>
              </a:buClr>
            </a:pPr>
            <a:r>
              <a:rPr lang="en-US" sz="1200" dirty="0" smtClean="0"/>
              <a:t>PCI DSS – Payment Card Industry Data Security Systems     </a:t>
            </a:r>
          </a:p>
          <a:p>
            <a:pPr eaLnBrk="1" hangingPunct="1">
              <a:lnSpc>
                <a:spcPct val="80000"/>
              </a:lnSpc>
              <a:spcAft>
                <a:spcPts val="600"/>
              </a:spcAft>
              <a:buClr>
                <a:srgbClr val="009999"/>
              </a:buClr>
            </a:pPr>
            <a:r>
              <a:rPr lang="en-US" sz="1200" dirty="0" smtClean="0"/>
              <a:t>ISO/IEC 27001 - Information Security Management System    </a:t>
            </a:r>
          </a:p>
          <a:p>
            <a:pPr eaLnBrk="1" hangingPunct="1">
              <a:lnSpc>
                <a:spcPct val="80000"/>
              </a:lnSpc>
              <a:spcAft>
                <a:spcPts val="600"/>
              </a:spcAft>
              <a:buClr>
                <a:srgbClr val="009999"/>
              </a:buClr>
            </a:pPr>
            <a:r>
              <a:rPr lang="en-US" sz="1200" dirty="0" smtClean="0"/>
              <a:t>ISO/IEC 20000-1:2005 - </a:t>
            </a:r>
            <a:r>
              <a:rPr lang="en-GB" sz="1200" dirty="0" smtClean="0"/>
              <a:t>IT Service Management processes</a:t>
            </a:r>
          </a:p>
          <a:p>
            <a:pPr eaLnBrk="1" hangingPunct="1">
              <a:lnSpc>
                <a:spcPct val="80000"/>
              </a:lnSpc>
              <a:buFontTx/>
              <a:buNone/>
            </a:pPr>
            <a:r>
              <a:rPr lang="en-GB" sz="2000" dirty="0" smtClean="0"/>
              <a:t>     </a:t>
            </a:r>
          </a:p>
        </p:txBody>
      </p:sp>
      <p:sp>
        <p:nvSpPr>
          <p:cNvPr id="9222" name="Text Box 6"/>
          <p:cNvSpPr txBox="1">
            <a:spLocks noChangeArrowheads="1"/>
          </p:cNvSpPr>
          <p:nvPr/>
        </p:nvSpPr>
        <p:spPr bwMode="auto">
          <a:xfrm>
            <a:off x="4429125" y="357188"/>
            <a:ext cx="3024188" cy="366712"/>
          </a:xfrm>
          <a:prstGeom prst="rect">
            <a:avLst/>
          </a:prstGeom>
          <a:noFill/>
          <a:ln w="9525">
            <a:noFill/>
            <a:miter lim="800000"/>
            <a:headEnd/>
            <a:tailEnd/>
          </a:ln>
        </p:spPr>
        <p:txBody>
          <a:bodyPr>
            <a:spAutoFit/>
          </a:bodyPr>
          <a:lstStyle/>
          <a:p>
            <a:r>
              <a:rPr lang="mk-MK" b="1" i="1">
                <a:solidFill>
                  <a:srgbClr val="009999"/>
                </a:solidFill>
                <a:latin typeface="Calibri" pitchFamily="34" charset="0"/>
              </a:rPr>
              <a:t>Сертификати</a:t>
            </a:r>
            <a:endParaRPr lang="en-US" b="1" i="1">
              <a:solidFill>
                <a:srgbClr val="009999"/>
              </a:solidFill>
              <a:latin typeface="Calibri" pitchFamily="34" charset="0"/>
            </a:endParaRPr>
          </a:p>
        </p:txBody>
      </p:sp>
      <p:sp>
        <p:nvSpPr>
          <p:cNvPr id="9223" name="Text Box 7"/>
          <p:cNvSpPr txBox="1">
            <a:spLocks noChangeArrowheads="1"/>
          </p:cNvSpPr>
          <p:nvPr/>
        </p:nvSpPr>
        <p:spPr bwMode="auto">
          <a:xfrm>
            <a:off x="468313" y="2708275"/>
            <a:ext cx="3995737" cy="366713"/>
          </a:xfrm>
          <a:prstGeom prst="rect">
            <a:avLst/>
          </a:prstGeom>
          <a:noFill/>
          <a:ln w="9525">
            <a:noFill/>
            <a:miter lim="800000"/>
            <a:headEnd/>
            <a:tailEnd/>
          </a:ln>
        </p:spPr>
        <p:txBody>
          <a:bodyPr>
            <a:spAutoFit/>
          </a:bodyPr>
          <a:lstStyle/>
          <a:p>
            <a:pPr algn="ctr">
              <a:spcBef>
                <a:spcPct val="50000"/>
              </a:spcBef>
            </a:pPr>
            <a:r>
              <a:rPr lang="mk-MK" b="1" i="1">
                <a:solidFill>
                  <a:srgbClr val="009999"/>
                </a:solidFill>
                <a:latin typeface="Calibri" pitchFamily="34" charset="0"/>
              </a:rPr>
              <a:t>Безбедносни принципи на КаСис</a:t>
            </a:r>
            <a:endParaRPr lang="en-US" b="1" i="1">
              <a:solidFill>
                <a:srgbClr val="009999"/>
              </a:solidFill>
              <a:latin typeface="Calibri" pitchFamily="34" charset="0"/>
            </a:endParaRPr>
          </a:p>
        </p:txBody>
      </p:sp>
      <p:sp>
        <p:nvSpPr>
          <p:cNvPr id="9224" name="Rectangle 8"/>
          <p:cNvSpPr>
            <a:spLocks noChangeArrowheads="1"/>
          </p:cNvSpPr>
          <p:nvPr/>
        </p:nvSpPr>
        <p:spPr bwMode="auto">
          <a:xfrm>
            <a:off x="395288" y="3213100"/>
            <a:ext cx="3635375" cy="1511300"/>
          </a:xfrm>
          <a:prstGeom prst="rect">
            <a:avLst/>
          </a:prstGeom>
          <a:noFill/>
          <a:ln w="9525">
            <a:noFill/>
            <a:miter lim="800000"/>
            <a:headEnd/>
            <a:tailEnd/>
          </a:ln>
        </p:spPr>
        <p:txBody>
          <a:bodyPr/>
          <a:lstStyle/>
          <a:p>
            <a:pPr marL="342900" indent="-342900">
              <a:spcBef>
                <a:spcPct val="20000"/>
              </a:spcBef>
              <a:buClr>
                <a:srgbClr val="009999"/>
              </a:buClr>
              <a:buFont typeface="Arial" pitchFamily="34" charset="0"/>
              <a:buChar char="•"/>
            </a:pPr>
            <a:r>
              <a:rPr lang="ru-RU" sz="1200" b="1">
                <a:latin typeface="Calibri" pitchFamily="34" charset="0"/>
              </a:rPr>
              <a:t>Доверливост</a:t>
            </a:r>
            <a:r>
              <a:rPr lang="ru-RU" sz="1200">
                <a:latin typeface="Calibri" pitchFamily="34" charset="0"/>
              </a:rPr>
              <a:t>, заштита на чувствителни информации од неовластено откривање или нивно пресретнување</a:t>
            </a:r>
            <a:endParaRPr lang="en-US" sz="1200">
              <a:latin typeface="Calibri" pitchFamily="34" charset="0"/>
            </a:endParaRPr>
          </a:p>
          <a:p>
            <a:pPr marL="342900" indent="-342900">
              <a:spcBef>
                <a:spcPct val="20000"/>
              </a:spcBef>
              <a:buClr>
                <a:srgbClr val="009999"/>
              </a:buClr>
              <a:buFont typeface="Arial" pitchFamily="34" charset="0"/>
              <a:buChar char="•"/>
            </a:pPr>
            <a:endParaRPr lang="en-US" sz="1200">
              <a:latin typeface="Calibri" pitchFamily="34" charset="0"/>
            </a:endParaRPr>
          </a:p>
          <a:p>
            <a:pPr marL="342900" indent="-342900">
              <a:spcBef>
                <a:spcPct val="20000"/>
              </a:spcBef>
              <a:buClr>
                <a:srgbClr val="009999"/>
              </a:buClr>
              <a:buFont typeface="Arial" pitchFamily="34" charset="0"/>
              <a:buChar char="•"/>
            </a:pPr>
            <a:r>
              <a:rPr lang="ru-RU" sz="1200" b="1">
                <a:latin typeface="Calibri" pitchFamily="34" charset="0"/>
              </a:rPr>
              <a:t>Интегритет</a:t>
            </a:r>
            <a:r>
              <a:rPr lang="ru-RU" sz="1200">
                <a:latin typeface="Calibri" pitchFamily="34" charset="0"/>
              </a:rPr>
              <a:t>, зачувување на точноста, комплетноста и навременоста на информациите, ИТ системите (авторизација, менаџмент на картички и персонализација) и компјутерскиот софтвер (вклучувајќи ја и способноста да врши ревизија)</a:t>
            </a:r>
            <a:endParaRPr lang="en-US" sz="1200">
              <a:latin typeface="Calibri" pitchFamily="34" charset="0"/>
            </a:endParaRPr>
          </a:p>
          <a:p>
            <a:pPr marL="342900" indent="-342900">
              <a:spcBef>
                <a:spcPct val="20000"/>
              </a:spcBef>
              <a:buClr>
                <a:srgbClr val="009999"/>
              </a:buClr>
              <a:buFont typeface="Arial" pitchFamily="34" charset="0"/>
              <a:buChar char="•"/>
            </a:pPr>
            <a:endParaRPr lang="en-US" sz="1200">
              <a:latin typeface="Calibri" pitchFamily="34" charset="0"/>
            </a:endParaRPr>
          </a:p>
          <a:p>
            <a:pPr marL="342900" indent="-342900">
              <a:spcBef>
                <a:spcPct val="20000"/>
              </a:spcBef>
              <a:buClr>
                <a:srgbClr val="009999"/>
              </a:buClr>
              <a:buFont typeface="Arial" pitchFamily="34" charset="0"/>
              <a:buChar char="•"/>
            </a:pPr>
            <a:r>
              <a:rPr lang="ru-RU" sz="1200" b="1">
                <a:latin typeface="Calibri" pitchFamily="34" charset="0"/>
              </a:rPr>
              <a:t>Достапност</a:t>
            </a:r>
            <a:r>
              <a:rPr lang="ru-RU" sz="1200">
                <a:latin typeface="Calibri" pitchFamily="34" charset="0"/>
              </a:rPr>
              <a:t>, сигурност дека информациите и услугите од витално значење  се достапни на клиентите кога е потребно.</a:t>
            </a:r>
            <a:endParaRPr lang="en-US" sz="1200">
              <a:latin typeface="Calibri" pitchFamily="34" charset="0"/>
            </a:endParaRPr>
          </a:p>
        </p:txBody>
      </p:sp>
      <p:sp>
        <p:nvSpPr>
          <p:cNvPr id="9225" name="Rectangle 9"/>
          <p:cNvSpPr>
            <a:spLocks noChangeArrowheads="1"/>
          </p:cNvSpPr>
          <p:nvPr/>
        </p:nvSpPr>
        <p:spPr bwMode="auto">
          <a:xfrm>
            <a:off x="4067175" y="3141663"/>
            <a:ext cx="5076825" cy="3168650"/>
          </a:xfrm>
          <a:prstGeom prst="rect">
            <a:avLst/>
          </a:prstGeom>
          <a:noFill/>
          <a:ln w="9525">
            <a:noFill/>
            <a:miter lim="800000"/>
            <a:headEnd/>
            <a:tailEnd/>
          </a:ln>
        </p:spPr>
        <p:txBody>
          <a:bodyPr/>
          <a:lstStyle/>
          <a:p>
            <a:pPr marL="342900" indent="-342900">
              <a:spcBef>
                <a:spcPct val="20000"/>
              </a:spcBef>
              <a:buClr>
                <a:srgbClr val="009999"/>
              </a:buClr>
              <a:buFont typeface="Arial" pitchFamily="34" charset="0"/>
              <a:buChar char="•"/>
            </a:pPr>
            <a:r>
              <a:rPr lang="en-US" sz="1200">
                <a:latin typeface="Calibri" pitchFamily="34" charset="0"/>
              </a:rPr>
              <a:t>Firewalls, IDS,IPS</a:t>
            </a:r>
          </a:p>
          <a:p>
            <a:pPr marL="342900" indent="-342900">
              <a:spcBef>
                <a:spcPct val="20000"/>
              </a:spcBef>
              <a:buClr>
                <a:srgbClr val="009999"/>
              </a:buClr>
              <a:buFont typeface="Arial" pitchFamily="34" charset="0"/>
              <a:buChar char="•"/>
            </a:pPr>
            <a:r>
              <a:rPr lang="en-US" sz="1200">
                <a:latin typeface="Calibri" pitchFamily="34" charset="0"/>
              </a:rPr>
              <a:t>SSL </a:t>
            </a:r>
            <a:r>
              <a:rPr lang="mk-MK" sz="1200">
                <a:latin typeface="Calibri" pitchFamily="34" charset="0"/>
              </a:rPr>
              <a:t>технологија</a:t>
            </a:r>
            <a:endParaRPr lang="en-US" sz="1200">
              <a:latin typeface="Calibri" pitchFamily="34" charset="0"/>
            </a:endParaRPr>
          </a:p>
          <a:p>
            <a:pPr marL="342900" indent="-342900">
              <a:spcBef>
                <a:spcPct val="20000"/>
              </a:spcBef>
              <a:buClr>
                <a:srgbClr val="009999"/>
              </a:buClr>
              <a:buFont typeface="Arial" pitchFamily="34" charset="0"/>
              <a:buChar char="•"/>
            </a:pPr>
            <a:r>
              <a:rPr lang="mk-MK" sz="1200">
                <a:latin typeface="Calibri" pitchFamily="34" charset="0"/>
              </a:rPr>
              <a:t>Промена на лозинки и безбедносни кодови</a:t>
            </a:r>
            <a:endParaRPr lang="en-US" sz="1200">
              <a:latin typeface="Calibri" pitchFamily="34" charset="0"/>
            </a:endParaRPr>
          </a:p>
          <a:p>
            <a:pPr marL="342900" indent="-342900">
              <a:spcBef>
                <a:spcPct val="20000"/>
              </a:spcBef>
              <a:buClr>
                <a:srgbClr val="009999"/>
              </a:buClr>
              <a:buFont typeface="Arial" pitchFamily="34" charset="0"/>
              <a:buChar char="•"/>
            </a:pPr>
            <a:r>
              <a:rPr lang="mk-MK" sz="1200">
                <a:latin typeface="Calibri" pitchFamily="34" charset="0"/>
              </a:rPr>
              <a:t>Криптирање на  податоците на платежните картички кои се  пренесуваат преку интернет и други јавни мрежи</a:t>
            </a:r>
            <a:endParaRPr lang="en-US" sz="1200">
              <a:latin typeface="Calibri" pitchFamily="34" charset="0"/>
            </a:endParaRPr>
          </a:p>
          <a:p>
            <a:pPr marL="342900" indent="-342900">
              <a:spcBef>
                <a:spcPct val="20000"/>
              </a:spcBef>
              <a:buClr>
                <a:srgbClr val="009999"/>
              </a:buClr>
              <a:buFont typeface="Arial" pitchFamily="34" charset="0"/>
              <a:buChar char="•"/>
            </a:pPr>
            <a:r>
              <a:rPr lang="en-US" sz="1200">
                <a:latin typeface="Calibri" pitchFamily="34" charset="0"/>
              </a:rPr>
              <a:t>Anti-virus software</a:t>
            </a:r>
          </a:p>
          <a:p>
            <a:pPr marL="342900" indent="-342900">
              <a:spcBef>
                <a:spcPct val="20000"/>
              </a:spcBef>
              <a:buClr>
                <a:srgbClr val="009999"/>
              </a:buClr>
              <a:buFont typeface="Arial" pitchFamily="34" charset="0"/>
              <a:buChar char="•"/>
            </a:pPr>
            <a:r>
              <a:rPr lang="mk-MK" sz="1200">
                <a:latin typeface="Calibri" pitchFamily="34" charset="0"/>
              </a:rPr>
              <a:t>Оперативните системи се безбедни и ажурни</a:t>
            </a:r>
            <a:endParaRPr lang="en-US" sz="1200">
              <a:latin typeface="Calibri" pitchFamily="34" charset="0"/>
            </a:endParaRPr>
          </a:p>
          <a:p>
            <a:pPr marL="342900" indent="-342900">
              <a:spcBef>
                <a:spcPct val="20000"/>
              </a:spcBef>
              <a:buClr>
                <a:srgbClr val="009999"/>
              </a:buClr>
              <a:buFont typeface="Arial" pitchFamily="34" charset="0"/>
              <a:buChar char="•"/>
            </a:pPr>
            <a:r>
              <a:rPr lang="mk-MK" sz="1200">
                <a:latin typeface="Calibri" pitchFamily="34" charset="0"/>
              </a:rPr>
              <a:t>Пристапот на вработените до податоците е на база „</a:t>
            </a:r>
            <a:r>
              <a:rPr lang="en-US" sz="1200">
                <a:latin typeface="Calibri" pitchFamily="34" charset="0"/>
              </a:rPr>
              <a:t>need-to-know</a:t>
            </a:r>
            <a:r>
              <a:rPr lang="mk-MK" sz="1200">
                <a:latin typeface="Calibri" pitchFamily="34" charset="0"/>
              </a:rPr>
              <a:t>“</a:t>
            </a:r>
            <a:endParaRPr lang="en-US" sz="1200">
              <a:latin typeface="Calibri" pitchFamily="34" charset="0"/>
            </a:endParaRPr>
          </a:p>
          <a:p>
            <a:pPr marL="342900" indent="-342900">
              <a:spcBef>
                <a:spcPct val="20000"/>
              </a:spcBef>
              <a:buClr>
                <a:srgbClr val="009999"/>
              </a:buClr>
              <a:buFont typeface="Arial" pitchFamily="34" charset="0"/>
              <a:buChar char="•"/>
            </a:pPr>
            <a:r>
              <a:rPr lang="mk-MK" sz="1200">
                <a:latin typeface="Calibri" pitchFamily="34" charset="0"/>
              </a:rPr>
              <a:t>Секој вработен има единствено </a:t>
            </a:r>
            <a:r>
              <a:rPr lang="en-US" sz="1200">
                <a:latin typeface="Calibri" pitchFamily="34" charset="0"/>
              </a:rPr>
              <a:t>ID</a:t>
            </a:r>
          </a:p>
          <a:p>
            <a:pPr marL="342900" indent="-342900">
              <a:spcBef>
                <a:spcPct val="20000"/>
              </a:spcBef>
              <a:buClr>
                <a:srgbClr val="009999"/>
              </a:buClr>
              <a:buFont typeface="Arial" pitchFamily="34" charset="0"/>
              <a:buChar char="•"/>
            </a:pPr>
            <a:r>
              <a:rPr lang="mk-MK" sz="1200">
                <a:latin typeface="Calibri" pitchFamily="34" charset="0"/>
              </a:rPr>
              <a:t>Ограничен физички пристап до податоците за платежните картички (</a:t>
            </a:r>
            <a:r>
              <a:rPr lang="en-US" sz="1200">
                <a:latin typeface="Calibri" pitchFamily="34" charset="0"/>
              </a:rPr>
              <a:t>hard-copy</a:t>
            </a:r>
            <a:r>
              <a:rPr lang="mk-MK" sz="1200">
                <a:latin typeface="Calibri" pitchFamily="34" charset="0"/>
              </a:rPr>
              <a:t>)</a:t>
            </a:r>
            <a:endParaRPr lang="en-US" sz="1200">
              <a:latin typeface="Calibri" pitchFamily="34" charset="0"/>
            </a:endParaRPr>
          </a:p>
          <a:p>
            <a:pPr marL="342900" indent="-342900">
              <a:spcBef>
                <a:spcPct val="20000"/>
              </a:spcBef>
              <a:buClr>
                <a:srgbClr val="009999"/>
              </a:buClr>
              <a:buFont typeface="Arial" pitchFamily="34" charset="0"/>
              <a:buChar char="•"/>
            </a:pPr>
            <a:r>
              <a:rPr lang="mk-MK" sz="1200">
                <a:latin typeface="Calibri" pitchFamily="34" charset="0"/>
              </a:rPr>
              <a:t>Сите сервери во обезбедени простории</a:t>
            </a:r>
            <a:endParaRPr lang="en-US" sz="1200">
              <a:latin typeface="Calibri" pitchFamily="34" charset="0"/>
            </a:endParaRPr>
          </a:p>
          <a:p>
            <a:pPr marL="342900" indent="-342900">
              <a:spcBef>
                <a:spcPct val="20000"/>
              </a:spcBef>
              <a:buClr>
                <a:srgbClr val="009999"/>
              </a:buClr>
              <a:buFont typeface="Arial" pitchFamily="34" charset="0"/>
              <a:buChar char="•"/>
            </a:pPr>
            <a:r>
              <a:rPr lang="mk-MK" sz="1200">
                <a:latin typeface="Calibri" pitchFamily="34" charset="0"/>
              </a:rPr>
              <a:t>Безбедност на </a:t>
            </a:r>
            <a:r>
              <a:rPr lang="en-US" sz="1200">
                <a:latin typeface="Calibri" pitchFamily="34" charset="0"/>
              </a:rPr>
              <a:t>e-mail </a:t>
            </a:r>
            <a:r>
              <a:rPr lang="mk-MK" sz="1200">
                <a:latin typeface="Calibri" pitchFamily="34" charset="0"/>
              </a:rPr>
              <a:t>пораките</a:t>
            </a:r>
            <a:endParaRPr lang="en-US" sz="1200">
              <a:latin typeface="Calibri" pitchFamily="34" charset="0"/>
            </a:endParaRPr>
          </a:p>
          <a:p>
            <a:pPr marL="342900" indent="-342900">
              <a:spcBef>
                <a:spcPct val="20000"/>
              </a:spcBef>
              <a:buClr>
                <a:srgbClr val="009999"/>
              </a:buClr>
              <a:buFont typeface="Arial" pitchFamily="34" charset="0"/>
              <a:buChar char="•"/>
            </a:pPr>
            <a:r>
              <a:rPr lang="mk-MK" sz="1200">
                <a:latin typeface="Calibri" pitchFamily="34" charset="0"/>
              </a:rPr>
              <a:t>Редовно тестирање на сигурносните системи</a:t>
            </a:r>
            <a:endParaRPr lang="en-US" sz="1200">
              <a:latin typeface="Calibri" pitchFamily="34" charset="0"/>
            </a:endParaRPr>
          </a:p>
        </p:txBody>
      </p:sp>
      <p:sp>
        <p:nvSpPr>
          <p:cNvPr id="8202" name="Text Box 10"/>
          <p:cNvSpPr txBox="1">
            <a:spLocks noChangeArrowheads="1"/>
          </p:cNvSpPr>
          <p:nvPr/>
        </p:nvSpPr>
        <p:spPr bwMode="auto">
          <a:xfrm>
            <a:off x="3995738" y="2708275"/>
            <a:ext cx="4824412" cy="366713"/>
          </a:xfrm>
          <a:prstGeom prst="rect">
            <a:avLst/>
          </a:prstGeom>
          <a:noFill/>
          <a:ln w="9525">
            <a:noFill/>
            <a:miter lim="800000"/>
            <a:headEnd/>
            <a:tailEnd/>
          </a:ln>
        </p:spPr>
        <p:txBody>
          <a:bodyPr>
            <a:spAutoFit/>
          </a:bodyPr>
          <a:lstStyle/>
          <a:p>
            <a:pPr algn="ctr">
              <a:spcBef>
                <a:spcPct val="50000"/>
              </a:spcBef>
              <a:defRPr/>
            </a:pPr>
            <a:r>
              <a:rPr lang="mk-MK" b="1" i="1" dirty="0">
                <a:solidFill>
                  <a:srgbClr val="009999"/>
                </a:solidFill>
                <a:latin typeface="+mj-lt"/>
                <a:cs typeface="Arial" charset="0"/>
              </a:rPr>
              <a:t>Безбедносни правила на КаСис</a:t>
            </a:r>
            <a:endParaRPr lang="en-US" b="1" i="1" dirty="0">
              <a:solidFill>
                <a:srgbClr val="009999"/>
              </a:solidFill>
              <a:latin typeface="+mj-lt"/>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428625" y="0"/>
            <a:ext cx="8229600" cy="1000125"/>
          </a:xfrm>
        </p:spPr>
        <p:txBody>
          <a:bodyPr/>
          <a:lstStyle/>
          <a:p>
            <a:pPr eaLnBrk="1" hangingPunct="1"/>
            <a:r>
              <a:rPr lang="mk-MK" sz="2800" b="1" i="1" smtClean="0">
                <a:solidFill>
                  <a:srgbClr val="009999"/>
                </a:solidFill>
              </a:rPr>
              <a:t>КаСис систем</a:t>
            </a:r>
            <a:endParaRPr lang="en-US" sz="2800" b="1" i="1" smtClean="0">
              <a:solidFill>
                <a:srgbClr val="009999"/>
              </a:solidFill>
            </a:endParaRPr>
          </a:p>
        </p:txBody>
      </p:sp>
      <p:grpSp>
        <p:nvGrpSpPr>
          <p:cNvPr id="10243" name="Group 6"/>
          <p:cNvGrpSpPr>
            <a:grpSpLocks/>
          </p:cNvGrpSpPr>
          <p:nvPr/>
        </p:nvGrpSpPr>
        <p:grpSpPr bwMode="auto">
          <a:xfrm>
            <a:off x="1214438" y="928688"/>
            <a:ext cx="6858000" cy="5197475"/>
            <a:chOff x="1255" y="1008"/>
            <a:chExt cx="3249" cy="2851"/>
          </a:xfrm>
        </p:grpSpPr>
        <p:pic>
          <p:nvPicPr>
            <p:cNvPr id="10245" name="Picture 2" descr="Sema2"/>
            <p:cNvPicPr>
              <a:picLocks noChangeAspect="1" noChangeArrowheads="1"/>
            </p:cNvPicPr>
            <p:nvPr/>
          </p:nvPicPr>
          <p:blipFill>
            <a:blip r:embed="rId2"/>
            <a:srcRect/>
            <a:stretch>
              <a:fillRect/>
            </a:stretch>
          </p:blipFill>
          <p:spPr bwMode="auto">
            <a:xfrm>
              <a:off x="1255" y="1008"/>
              <a:ext cx="3249" cy="2851"/>
            </a:xfrm>
            <a:prstGeom prst="rect">
              <a:avLst/>
            </a:prstGeom>
            <a:noFill/>
            <a:ln w="9525">
              <a:noFill/>
              <a:miter lim="800000"/>
              <a:headEnd/>
              <a:tailEnd/>
            </a:ln>
          </p:spPr>
        </p:pic>
        <p:pic>
          <p:nvPicPr>
            <p:cNvPr id="10246" name="Picture 261"/>
            <p:cNvPicPr>
              <a:picLocks noChangeAspect="1" noChangeArrowheads="1"/>
            </p:cNvPicPr>
            <p:nvPr/>
          </p:nvPicPr>
          <p:blipFill>
            <a:blip r:embed="rId3"/>
            <a:srcRect/>
            <a:stretch>
              <a:fillRect/>
            </a:stretch>
          </p:blipFill>
          <p:spPr bwMode="auto">
            <a:xfrm>
              <a:off x="4059" y="1979"/>
              <a:ext cx="273" cy="115"/>
            </a:xfrm>
            <a:prstGeom prst="rect">
              <a:avLst/>
            </a:prstGeom>
            <a:noFill/>
            <a:ln w="9525">
              <a:noFill/>
              <a:miter lim="800000"/>
              <a:headEnd/>
              <a:tailEnd/>
            </a:ln>
          </p:spPr>
        </p:pic>
      </p:grpSp>
      <p:pic>
        <p:nvPicPr>
          <p:cNvPr id="10244" name="Picture 262" descr="CaSys_logo_1"/>
          <p:cNvPicPr>
            <a:picLocks noChangeAspect="1" noChangeArrowheads="1"/>
          </p:cNvPicPr>
          <p:nvPr/>
        </p:nvPicPr>
        <p:blipFill>
          <a:blip r:embed="rId4"/>
          <a:srcRect/>
          <a:stretch>
            <a:fillRect/>
          </a:stretch>
        </p:blipFill>
        <p:spPr bwMode="auto">
          <a:xfrm>
            <a:off x="7235825" y="6021388"/>
            <a:ext cx="1439863"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00063" y="214313"/>
            <a:ext cx="4114800" cy="868362"/>
          </a:xfrm>
        </p:spPr>
        <p:txBody>
          <a:bodyPr/>
          <a:lstStyle/>
          <a:p>
            <a:pPr eaLnBrk="1" hangingPunct="1"/>
            <a:r>
              <a:rPr lang="mk-MK" sz="1800" b="1" i="1" dirty="0" smtClean="0">
                <a:solidFill>
                  <a:srgbClr val="009999"/>
                </a:solidFill>
              </a:rPr>
              <a:t>Стандардни услуги</a:t>
            </a:r>
            <a:endParaRPr lang="en-US" sz="1800" b="1" i="1" dirty="0" smtClean="0">
              <a:solidFill>
                <a:srgbClr val="009999"/>
              </a:solidFill>
            </a:endParaRPr>
          </a:p>
        </p:txBody>
      </p:sp>
      <p:sp>
        <p:nvSpPr>
          <p:cNvPr id="11267" name="Content Placeholder 2"/>
          <p:cNvSpPr>
            <a:spLocks noGrp="1"/>
          </p:cNvSpPr>
          <p:nvPr>
            <p:ph idx="1"/>
          </p:nvPr>
        </p:nvSpPr>
        <p:spPr>
          <a:xfrm>
            <a:off x="457200" y="1600200"/>
            <a:ext cx="4186238" cy="4525963"/>
          </a:xfrm>
        </p:spPr>
        <p:txBody>
          <a:bodyPr/>
          <a:lstStyle/>
          <a:p>
            <a:pPr marL="360363" indent="-360363" eaLnBrk="1" hangingPunct="1">
              <a:buClr>
                <a:srgbClr val="009999"/>
              </a:buClr>
              <a:buFontTx/>
              <a:buChar char="•"/>
            </a:pPr>
            <a:r>
              <a:rPr lang="en-US" sz="1400" dirty="0" smtClean="0"/>
              <a:t>Switching</a:t>
            </a:r>
            <a:r>
              <a:rPr lang="mk-MK" sz="1400" dirty="0" smtClean="0"/>
              <a:t>, авторизација и процесирање на трансакции</a:t>
            </a:r>
            <a:endParaRPr lang="en-US" sz="1400" dirty="0" smtClean="0"/>
          </a:p>
          <a:p>
            <a:pPr marL="360363" indent="-360363" eaLnBrk="1" hangingPunct="1">
              <a:buClr>
                <a:srgbClr val="009999"/>
              </a:buClr>
              <a:buFontTx/>
              <a:buChar char="•"/>
            </a:pPr>
            <a:r>
              <a:rPr lang="mk-MK" sz="1400" dirty="0" smtClean="0"/>
              <a:t>Персонализација на картички и генерирање на </a:t>
            </a:r>
            <a:r>
              <a:rPr lang="en-US" sz="1400" dirty="0" smtClean="0"/>
              <a:t>PIN</a:t>
            </a:r>
          </a:p>
          <a:p>
            <a:pPr marL="360363" indent="-360363" eaLnBrk="1" hangingPunct="1">
              <a:buClr>
                <a:srgbClr val="009999"/>
              </a:buClr>
              <a:buFontTx/>
              <a:buChar char="•"/>
            </a:pPr>
            <a:r>
              <a:rPr lang="mk-MK" sz="1400" dirty="0" smtClean="0"/>
              <a:t>Клиринг и порамнување на трансакции од домашни картички</a:t>
            </a:r>
            <a:endParaRPr lang="en-US" sz="1400" dirty="0" smtClean="0"/>
          </a:p>
          <a:p>
            <a:pPr marL="360363" indent="-360363" eaLnBrk="1" hangingPunct="1">
              <a:buClr>
                <a:srgbClr val="009999"/>
              </a:buClr>
              <a:buFontTx/>
              <a:buChar char="•"/>
            </a:pPr>
            <a:r>
              <a:rPr lang="mk-MK" sz="1400" dirty="0" smtClean="0"/>
              <a:t>Процесирање на спорни трансакции</a:t>
            </a:r>
            <a:endParaRPr lang="en-US" sz="1400" dirty="0" smtClean="0"/>
          </a:p>
          <a:p>
            <a:pPr marL="360363" indent="-360363" eaLnBrk="1" hangingPunct="1">
              <a:buClr>
                <a:srgbClr val="009999"/>
              </a:buClr>
              <a:buFontTx/>
              <a:buChar char="•"/>
            </a:pPr>
            <a:r>
              <a:rPr lang="en-US" sz="1400" dirty="0" smtClean="0"/>
              <a:t>Key management</a:t>
            </a:r>
          </a:p>
          <a:p>
            <a:pPr marL="360363" indent="-360363" eaLnBrk="1" hangingPunct="1">
              <a:buClr>
                <a:srgbClr val="009999"/>
              </a:buClr>
              <a:buFontTx/>
              <a:buChar char="•"/>
            </a:pPr>
            <a:r>
              <a:rPr lang="mk-MK" sz="1400" dirty="0" smtClean="0"/>
              <a:t>Управување и мониторинг на </a:t>
            </a:r>
            <a:r>
              <a:rPr lang="en-US" sz="1400" dirty="0" smtClean="0"/>
              <a:t>ATM/POS </a:t>
            </a:r>
            <a:r>
              <a:rPr lang="mk-MK" sz="1400" dirty="0" smtClean="0"/>
              <a:t>мрежата</a:t>
            </a:r>
            <a:endParaRPr lang="en-US" sz="1400" dirty="0" smtClean="0"/>
          </a:p>
          <a:p>
            <a:pPr marL="360363" indent="-360363" eaLnBrk="1" hangingPunct="1">
              <a:buClr>
                <a:srgbClr val="009999"/>
              </a:buClr>
              <a:buFontTx/>
              <a:buChar char="•"/>
            </a:pPr>
            <a:r>
              <a:rPr lang="mk-MK" sz="1400" dirty="0" smtClean="0"/>
              <a:t>Повеќејазичен центар за подршка на корисници</a:t>
            </a:r>
            <a:r>
              <a:rPr lang="en-US" sz="1400" dirty="0" smtClean="0"/>
              <a:t>, 24 </a:t>
            </a:r>
            <a:r>
              <a:rPr lang="mk-MK" sz="1400" dirty="0" smtClean="0"/>
              <a:t>часа дневно</a:t>
            </a:r>
            <a:r>
              <a:rPr lang="en-US" sz="1400" dirty="0" smtClean="0"/>
              <a:t>, 365 </a:t>
            </a:r>
            <a:r>
              <a:rPr lang="mk-MK" sz="1400" dirty="0" smtClean="0"/>
              <a:t>дена во годината</a:t>
            </a:r>
            <a:endParaRPr lang="en-US" sz="1400" dirty="0" smtClean="0"/>
          </a:p>
        </p:txBody>
      </p:sp>
      <p:sp>
        <p:nvSpPr>
          <p:cNvPr id="11268" name="Rectangle 3"/>
          <p:cNvSpPr>
            <a:spLocks noChangeArrowheads="1"/>
          </p:cNvSpPr>
          <p:nvPr/>
        </p:nvSpPr>
        <p:spPr bwMode="auto">
          <a:xfrm>
            <a:off x="5429250" y="500063"/>
            <a:ext cx="2443874" cy="369332"/>
          </a:xfrm>
          <a:prstGeom prst="rect">
            <a:avLst/>
          </a:prstGeom>
          <a:noFill/>
          <a:ln w="9525">
            <a:noFill/>
            <a:miter lim="800000"/>
            <a:headEnd/>
            <a:tailEnd/>
          </a:ln>
        </p:spPr>
        <p:txBody>
          <a:bodyPr wrap="none">
            <a:spAutoFit/>
          </a:bodyPr>
          <a:lstStyle/>
          <a:p>
            <a:r>
              <a:rPr lang="mk-MK" b="1" i="1" dirty="0" smtClean="0">
                <a:solidFill>
                  <a:srgbClr val="009999"/>
                </a:solidFill>
                <a:latin typeface="Calibri" pitchFamily="34" charset="0"/>
              </a:rPr>
              <a:t>Дополнителни </a:t>
            </a:r>
            <a:r>
              <a:rPr lang="mk-MK" b="1" i="1" dirty="0">
                <a:solidFill>
                  <a:srgbClr val="009999"/>
                </a:solidFill>
                <a:latin typeface="Calibri" pitchFamily="34" charset="0"/>
              </a:rPr>
              <a:t>услуги</a:t>
            </a:r>
            <a:endParaRPr lang="en-US" b="1" i="1" dirty="0">
              <a:solidFill>
                <a:srgbClr val="009999"/>
              </a:solidFill>
              <a:latin typeface="Calibri" pitchFamily="34" charset="0"/>
            </a:endParaRPr>
          </a:p>
        </p:txBody>
      </p:sp>
      <p:sp>
        <p:nvSpPr>
          <p:cNvPr id="11269" name="Rectangle 4"/>
          <p:cNvSpPr>
            <a:spLocks noChangeArrowheads="1"/>
          </p:cNvSpPr>
          <p:nvPr/>
        </p:nvSpPr>
        <p:spPr bwMode="auto">
          <a:xfrm>
            <a:off x="4572000" y="1571625"/>
            <a:ext cx="4572000" cy="3370263"/>
          </a:xfrm>
          <a:prstGeom prst="rect">
            <a:avLst/>
          </a:prstGeom>
          <a:noFill/>
          <a:ln w="9525">
            <a:noFill/>
            <a:miter lim="800000"/>
            <a:headEnd/>
            <a:tailEnd/>
          </a:ln>
        </p:spPr>
        <p:txBody>
          <a:bodyPr>
            <a:spAutoFit/>
          </a:bodyPr>
          <a:lstStyle/>
          <a:p>
            <a:pPr marL="360363" indent="-360363">
              <a:spcAft>
                <a:spcPts val="600"/>
              </a:spcAft>
              <a:buClr>
                <a:srgbClr val="009999"/>
              </a:buClr>
              <a:buFont typeface="Arial" pitchFamily="34" charset="0"/>
              <a:buChar char="•"/>
            </a:pPr>
            <a:r>
              <a:rPr lang="mk-MK" sz="1400">
                <a:latin typeface="Calibri" pitchFamily="34" charset="0"/>
              </a:rPr>
              <a:t>Продажба/купување преку интернет со платежни картички</a:t>
            </a:r>
            <a:endParaRPr lang="en-US" sz="1400">
              <a:latin typeface="Calibri" pitchFamily="34" charset="0"/>
            </a:endParaRPr>
          </a:p>
          <a:p>
            <a:pPr marL="360363" indent="-360363">
              <a:spcAft>
                <a:spcPts val="600"/>
              </a:spcAft>
              <a:buClr>
                <a:srgbClr val="009999"/>
              </a:buClr>
              <a:buFont typeface="Arial" pitchFamily="34" charset="0"/>
              <a:buChar char="•"/>
            </a:pPr>
            <a:r>
              <a:rPr lang="mk-MK" sz="1400">
                <a:latin typeface="Calibri" pitchFamily="34" charset="0"/>
              </a:rPr>
              <a:t>Нови платежни канали покрај</a:t>
            </a:r>
            <a:r>
              <a:rPr lang="en-US" sz="1400">
                <a:latin typeface="Calibri" pitchFamily="34" charset="0"/>
              </a:rPr>
              <a:t> </a:t>
            </a:r>
            <a:r>
              <a:rPr lang="mk-MK" sz="1400">
                <a:latin typeface="Calibri" pitchFamily="34" charset="0"/>
              </a:rPr>
              <a:t>интернет</a:t>
            </a:r>
            <a:r>
              <a:rPr lang="en-US" sz="1400">
                <a:latin typeface="Calibri" pitchFamily="34" charset="0"/>
              </a:rPr>
              <a:t>: SMS, IVR, ATM, POS</a:t>
            </a:r>
          </a:p>
          <a:p>
            <a:pPr marL="360363" indent="-360363">
              <a:spcAft>
                <a:spcPts val="600"/>
              </a:spcAft>
              <a:buClr>
                <a:srgbClr val="009999"/>
              </a:buClr>
              <a:buFont typeface="Arial" pitchFamily="34" charset="0"/>
              <a:buChar char="•"/>
            </a:pPr>
            <a:r>
              <a:rPr lang="mk-MK" sz="1400">
                <a:latin typeface="Calibri" pitchFamily="34" charset="0"/>
              </a:rPr>
              <a:t>Плаќање на сметки и дополна на </a:t>
            </a:r>
            <a:r>
              <a:rPr lang="en-US" sz="1400">
                <a:latin typeface="Calibri" pitchFamily="34" charset="0"/>
              </a:rPr>
              <a:t>pre-paid</a:t>
            </a:r>
            <a:r>
              <a:rPr lang="mk-MK" sz="1400">
                <a:latin typeface="Calibri" pitchFamily="34" charset="0"/>
              </a:rPr>
              <a:t> сметки за мобилни телефони преку новите канали</a:t>
            </a:r>
            <a:endParaRPr lang="en-US" sz="1400">
              <a:latin typeface="Calibri" pitchFamily="34" charset="0"/>
            </a:endParaRPr>
          </a:p>
          <a:p>
            <a:pPr marL="360363" indent="-360363">
              <a:spcAft>
                <a:spcPts val="600"/>
              </a:spcAft>
              <a:buClr>
                <a:srgbClr val="009999"/>
              </a:buClr>
              <a:buFont typeface="Arial" pitchFamily="34" charset="0"/>
              <a:buChar char="•"/>
            </a:pPr>
            <a:r>
              <a:rPr lang="mk-MK" sz="1400">
                <a:latin typeface="Calibri" pitchFamily="34" charset="0"/>
              </a:rPr>
              <a:t>Состојба на сметка преку новите канали</a:t>
            </a:r>
            <a:endParaRPr lang="en-US" sz="1400">
              <a:latin typeface="Calibri" pitchFamily="34" charset="0"/>
            </a:endParaRPr>
          </a:p>
          <a:p>
            <a:pPr marL="360363" indent="-360363">
              <a:spcAft>
                <a:spcPts val="600"/>
              </a:spcAft>
              <a:buClr>
                <a:srgbClr val="009999"/>
              </a:buClr>
              <a:buFont typeface="Arial" pitchFamily="34" charset="0"/>
              <a:buChar char="•"/>
            </a:pPr>
            <a:r>
              <a:rPr lang="en-US" sz="1400">
                <a:latin typeface="Calibri" pitchFamily="34" charset="0"/>
              </a:rPr>
              <a:t>SMS notifications</a:t>
            </a:r>
          </a:p>
          <a:p>
            <a:pPr marL="360363" indent="-360363">
              <a:spcAft>
                <a:spcPts val="600"/>
              </a:spcAft>
              <a:buClr>
                <a:srgbClr val="009999"/>
              </a:buClr>
              <a:buFont typeface="Arial" pitchFamily="34" charset="0"/>
              <a:buChar char="•"/>
            </a:pPr>
            <a:r>
              <a:rPr lang="en-US" sz="1400">
                <a:latin typeface="Calibri" pitchFamily="34" charset="0"/>
              </a:rPr>
              <a:t>Money transfer</a:t>
            </a:r>
          </a:p>
          <a:p>
            <a:pPr marL="360363" indent="-360363">
              <a:spcAft>
                <a:spcPts val="600"/>
              </a:spcAft>
              <a:buClr>
                <a:srgbClr val="009999"/>
              </a:buClr>
              <a:buFont typeface="Arial" pitchFamily="34" charset="0"/>
              <a:buChar char="•"/>
            </a:pPr>
            <a:r>
              <a:rPr lang="en-US" sz="1400">
                <a:latin typeface="Calibri" pitchFamily="34" charset="0"/>
              </a:rPr>
              <a:t>Loyalty schemes</a:t>
            </a:r>
          </a:p>
          <a:p>
            <a:pPr marL="360363" indent="-360363">
              <a:spcAft>
                <a:spcPts val="600"/>
              </a:spcAft>
              <a:buClr>
                <a:srgbClr val="009999"/>
              </a:buClr>
              <a:buFont typeface="Arial" pitchFamily="34" charset="0"/>
              <a:buChar char="•"/>
            </a:pPr>
            <a:r>
              <a:rPr lang="en-US" sz="1400">
                <a:latin typeface="Calibri" pitchFamily="34" charset="0"/>
              </a:rPr>
              <a:t>Installment programs</a:t>
            </a:r>
          </a:p>
          <a:p>
            <a:pPr marL="360363" indent="-360363">
              <a:spcAft>
                <a:spcPts val="600"/>
              </a:spcAft>
              <a:buClr>
                <a:srgbClr val="009999"/>
              </a:buClr>
              <a:buFont typeface="Arial" pitchFamily="34" charset="0"/>
              <a:buChar char="•"/>
            </a:pPr>
            <a:r>
              <a:rPr lang="en-US" sz="1400">
                <a:latin typeface="Calibri" pitchFamily="34" charset="0"/>
              </a:rPr>
              <a:t>M-banking (</a:t>
            </a:r>
            <a:r>
              <a:rPr lang="mk-MK" sz="1400">
                <a:latin typeface="Calibri" pitchFamily="34" charset="0"/>
              </a:rPr>
              <a:t>Плаќање преку мобилна телефонија</a:t>
            </a:r>
            <a:r>
              <a:rPr lang="en-US" sz="1400">
                <a:latin typeface="Calibri" pitchFamily="34" charset="0"/>
              </a:rPr>
              <a:t>)</a:t>
            </a:r>
          </a:p>
        </p:txBody>
      </p:sp>
      <p:pic>
        <p:nvPicPr>
          <p:cNvPr id="11270" name="Picture 3" descr="CaSys_logo_1"/>
          <p:cNvPicPr>
            <a:picLocks noChangeAspect="1" noChangeArrowheads="1"/>
          </p:cNvPicPr>
          <p:nvPr/>
        </p:nvPicPr>
        <p:blipFill>
          <a:blip r:embed="rId2"/>
          <a:srcRect/>
          <a:stretch>
            <a:fillRect/>
          </a:stretch>
        </p:blipFill>
        <p:spPr bwMode="auto">
          <a:xfrm>
            <a:off x="7524750" y="6308725"/>
            <a:ext cx="1295400" cy="417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2017</TotalTime>
  <Words>4152</Words>
  <Application>Microsoft Office PowerPoint</Application>
  <PresentationFormat>On-screen Show (4:3)</PresentationFormat>
  <Paragraphs>611</Paragraphs>
  <Slides>44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Chart</vt:lpstr>
      <vt:lpstr>Трендови во картично работење во Македонија</vt:lpstr>
      <vt:lpstr>Картично работење во Македонија</vt:lpstr>
      <vt:lpstr>Картично работење во Македонија 2</vt:lpstr>
      <vt:lpstr>Картично работење во Македонија 2005-2009</vt:lpstr>
      <vt:lpstr>Картично работење во Македонија 2</vt:lpstr>
      <vt:lpstr>За КаСис</vt:lpstr>
      <vt:lpstr>Технички ресурси</vt:lpstr>
      <vt:lpstr>КаСис систем</vt:lpstr>
      <vt:lpstr>Стандардни услуги</vt:lpstr>
      <vt:lpstr>Slide 10</vt:lpstr>
      <vt:lpstr>Интеграција на e-commerce трговците со cPay</vt:lpstr>
      <vt:lpstr>Slide 12</vt:lpstr>
      <vt:lpstr>Предности и ограничувања на e-commerce</vt:lpstr>
      <vt:lpstr>Предности на e-commercе </vt:lpstr>
      <vt:lpstr>Предности на e-commercе</vt:lpstr>
      <vt:lpstr>Предности на e-commercе</vt:lpstr>
      <vt:lpstr>Ограничувања на e-commercе </vt:lpstr>
      <vt:lpstr>Плаќање на сметки преку АТМ</vt:lpstr>
      <vt:lpstr>Плаќање на сметки преку АТМ</vt:lpstr>
      <vt:lpstr>Плаќање на сметки преку АТМ</vt:lpstr>
      <vt:lpstr>М-банкарство (Плаќање преку мобилна телефонија) </vt:lpstr>
      <vt:lpstr>Slide 22</vt:lpstr>
      <vt:lpstr>Slide 23</vt:lpstr>
      <vt:lpstr>Slide 24</vt:lpstr>
      <vt:lpstr>Slide 25</vt:lpstr>
      <vt:lpstr>Slide 26</vt:lpstr>
      <vt:lpstr>Безконтактни плаќања</vt:lpstr>
      <vt:lpstr>Slide 28</vt:lpstr>
      <vt:lpstr>Тек на трансакција</vt:lpstr>
      <vt:lpstr>Како функционира безконтактното плаќање?</vt:lpstr>
      <vt:lpstr>Како функционира безконтактното плаќање?</vt:lpstr>
      <vt:lpstr>Како функционира безконтактното плаќање?</vt:lpstr>
      <vt:lpstr>Придобивки од безконтактното плаќање</vt:lpstr>
      <vt:lpstr>Loyalty schemes</vt:lpstr>
      <vt:lpstr>Loyalty schemes</vt:lpstr>
      <vt:lpstr>Loyalty schemes</vt:lpstr>
      <vt:lpstr>Пример за враќање на готовина</vt:lpstr>
      <vt:lpstr>Пример за добивање на купон</vt:lpstr>
      <vt:lpstr>Пример за добивање на поени</vt:lpstr>
      <vt:lpstr>Пример за добивање на инстант купони</vt:lpstr>
      <vt:lpstr>cPay mIVR/tIVR/SMS сервиси </vt:lpstr>
      <vt:lpstr>cPay mIVR/tIVR/SMS сервиси</vt:lpstr>
      <vt:lpstr>cPay mIVR/tIVR/SMS сервиси</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Интернационален Картичен Систем</dc:title>
  <dc:creator>Ivana Todorov</dc:creator>
  <cp:lastModifiedBy>Sandra Tomanovic</cp:lastModifiedBy>
  <cp:revision>148</cp:revision>
  <dcterms:created xsi:type="dcterms:W3CDTF">2010-06-22T11:16:41Z</dcterms:created>
  <dcterms:modified xsi:type="dcterms:W3CDTF">2010-06-28T12:32:09Z</dcterms:modified>
</cp:coreProperties>
</file>