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4"/>
  </p:notesMasterIdLst>
  <p:handoutMasterIdLst>
    <p:handoutMasterId r:id="rId15"/>
  </p:handoutMasterIdLst>
  <p:sldIdLst>
    <p:sldId id="260" r:id="rId2"/>
    <p:sldId id="334" r:id="rId3"/>
    <p:sldId id="331" r:id="rId4"/>
    <p:sldId id="340" r:id="rId5"/>
    <p:sldId id="339" r:id="rId6"/>
    <p:sldId id="333" r:id="rId7"/>
    <p:sldId id="337" r:id="rId8"/>
    <p:sldId id="338" r:id="rId9"/>
    <p:sldId id="342" r:id="rId10"/>
    <p:sldId id="343" r:id="rId11"/>
    <p:sldId id="344" r:id="rId12"/>
    <p:sldId id="341" r:id="rId13"/>
  </p:sldIdLst>
  <p:sldSz cx="9144000" cy="6858000" type="screen4x3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1F7D2D"/>
    <a:srgbClr val="211261"/>
    <a:srgbClr val="323E48"/>
    <a:srgbClr val="410099"/>
    <a:srgbClr val="7B98AC"/>
    <a:srgbClr val="D7CCAF"/>
    <a:srgbClr val="000000"/>
    <a:srgbClr val="EAE7F4"/>
    <a:srgbClr val="98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1" autoAdjust="0"/>
    <p:restoredTop sz="94676" autoAdjust="0"/>
  </p:normalViewPr>
  <p:slideViewPr>
    <p:cSldViewPr snapToGrid="0" showGuides="1">
      <p:cViewPr varScale="1">
        <p:scale>
          <a:sx n="114" d="100"/>
          <a:sy n="114" d="100"/>
        </p:scale>
        <p:origin x="103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3627D-BB0C-488C-80C7-D35553DF7E10}" type="datetimeFigureOut">
              <a:rPr lang="nl-NL" smtClean="0"/>
              <a:t>30-05-2016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A94BC-CC13-48A8-A9E3-93E0F70EBFB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169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D5B51-A3C5-4FC7-8A0D-54EFEFAFACD3}" type="datetimeFigureOut">
              <a:rPr lang="nl-NL" smtClean="0"/>
              <a:t>30-05-2016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13F78-5509-4637-B397-C3DEABA5615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885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3F78-5509-4637-B397-C3DEABA56153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373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3F78-5509-4637-B397-C3DEABA56153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9111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3F78-5509-4637-B397-C3DEABA56153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4474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Foto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80" y="0"/>
            <a:ext cx="9142840" cy="6858000"/>
          </a:xfrm>
          <a:prstGeom prst="rect">
            <a:avLst/>
          </a:prstGeom>
        </p:spPr>
      </p:pic>
      <p:pic>
        <p:nvPicPr>
          <p:cNvPr id="2050" name="Picture 2" descr="R:\Projecten\000_TID_DNBPPT\van_tid\DNB_merkteken_pos_eurosysteemwit_rgb-groo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08808" y="4765514"/>
            <a:ext cx="2438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 userDrawn="1"/>
        </p:nvSpPr>
        <p:spPr bwMode="gray">
          <a:xfrm>
            <a:off x="316829" y="2202312"/>
            <a:ext cx="7912770" cy="244633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01600" rIns="201600"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16830" y="2830848"/>
            <a:ext cx="7912769" cy="610184"/>
          </a:xfr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3750"/>
              </a:lnSpc>
              <a:defRPr sz="3750">
                <a:solidFill>
                  <a:srgbClr val="EAE7F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16830" y="3441627"/>
            <a:ext cx="7912769" cy="665152"/>
          </a:xfr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3750"/>
              </a:lnSpc>
              <a:buNone/>
              <a:defRPr sz="2500" b="0">
                <a:solidFill>
                  <a:srgbClr val="EAE7F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317500" y="4038346"/>
            <a:ext cx="7912100" cy="609600"/>
          </a:xfrm>
        </p:spPr>
        <p:txBody>
          <a:bodyPr lIns="201600" tIns="0" rIns="201600" bIns="0"/>
          <a:lstStyle>
            <a:lvl1pPr marL="0" indent="0">
              <a:lnSpc>
                <a:spcPts val="3750"/>
              </a:lnSpc>
              <a:buNone/>
              <a:defRPr sz="2500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 smtClean="0"/>
              <a:t>Klik om de auteur en datum in te typen.</a:t>
            </a:r>
          </a:p>
        </p:txBody>
      </p:sp>
    </p:spTree>
    <p:extLst>
      <p:ext uri="{BB962C8B-B14F-4D97-AF65-F5344CB8AC3E}">
        <p14:creationId xmlns:p14="http://schemas.microsoft.com/office/powerpoint/2010/main" val="2210264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 bwMode="gray">
          <a:xfrm>
            <a:off x="316829" y="2202312"/>
            <a:ext cx="7912770" cy="244633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01600" rIns="201600"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19185" y="2822107"/>
            <a:ext cx="7900988" cy="694091"/>
          </a:xfrm>
        </p:spPr>
        <p:txBody>
          <a:bodyPr lIns="201600" rIns="201600" anchor="t" anchorCtr="0">
            <a:normAutofit/>
          </a:bodyPr>
          <a:lstStyle>
            <a:lvl1pPr>
              <a:defRPr sz="3750">
                <a:solidFill>
                  <a:srgbClr val="EAE7F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3473" y="3529263"/>
            <a:ext cx="7886700" cy="288592"/>
          </a:xfrm>
        </p:spPr>
        <p:txBody>
          <a:bodyPr lIns="201600" rIns="201600">
            <a:normAutofit/>
          </a:bodyPr>
          <a:lstStyle>
            <a:lvl1pPr marL="0" indent="0">
              <a:buNone/>
              <a:defRPr sz="2500" b="0">
                <a:solidFill>
                  <a:srgbClr val="EAE7F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417599" y="6421305"/>
            <a:ext cx="1314182" cy="14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April 13, 2016</a:t>
            </a:r>
            <a:endParaRPr lang="nl-NL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2882" y="6421612"/>
            <a:ext cx="4506016" cy="147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Anita Reijnders &amp; Jaap Rotte</a:t>
            </a:r>
            <a:endParaRPr lang="nl-NL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9309" y="6420525"/>
            <a:ext cx="603318" cy="1476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73EE6724-4521-4EF8-974D-BA1C7F9CD00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413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600" y="6163199"/>
            <a:ext cx="871200" cy="51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85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ub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00" y="399600"/>
            <a:ext cx="8568000" cy="310193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290514" y="774700"/>
            <a:ext cx="8568000" cy="558800"/>
          </a:xfrm>
        </p:spPr>
        <p:txBody>
          <a:bodyPr/>
          <a:lstStyle>
            <a:lvl1pPr>
              <a:lnSpc>
                <a:spcPts val="1600"/>
              </a:lnSpc>
              <a:defRPr sz="1400">
                <a:solidFill>
                  <a:srgbClr val="2B323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417599" y="6418800"/>
            <a:ext cx="1314182" cy="14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April 13, 2016</a:t>
            </a:r>
            <a:endParaRPr lang="nl-NL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2882" y="6418800"/>
            <a:ext cx="4506016" cy="147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Anita Reijnders &amp; Jaap Rotte</a:t>
            </a:r>
            <a:endParaRPr lang="nl-N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9309" y="6418800"/>
            <a:ext cx="603318" cy="1476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73EE6724-4521-4EF8-974D-BA1C7F9CD00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3780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00" y="399600"/>
            <a:ext cx="8568000" cy="65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00" y="1342307"/>
            <a:ext cx="42768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44705"/>
            <a:ext cx="4281544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417599" y="6418800"/>
            <a:ext cx="1314182" cy="14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April 13, 2016</a:t>
            </a:r>
            <a:endParaRPr lang="nl-NL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2882" y="6418800"/>
            <a:ext cx="4506016" cy="147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Anita Reijnders &amp; Jaap Rotte</a:t>
            </a:r>
            <a:endParaRPr lang="nl-N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9309" y="6418800"/>
            <a:ext cx="603318" cy="1476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73EE6724-4521-4EF8-974D-BA1C7F9CD00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76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ubtitel en 2 grafi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02" y="399600"/>
            <a:ext cx="8568000" cy="402216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00" y="1353600"/>
            <a:ext cx="4276800" cy="460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298752" y="844801"/>
            <a:ext cx="4273248" cy="504801"/>
          </a:xfrm>
        </p:spPr>
        <p:txBody>
          <a:bodyPr/>
          <a:lstStyle>
            <a:lvl1pPr>
              <a:lnSpc>
                <a:spcPts val="1600"/>
              </a:lnSpc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572000" y="1353600"/>
            <a:ext cx="42768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jdelijke aanduiding voor tekst 7"/>
          <p:cNvSpPr>
            <a:spLocks noGrp="1"/>
          </p:cNvSpPr>
          <p:nvPr>
            <p:ph type="body" sz="quarter" idx="15"/>
          </p:nvPr>
        </p:nvSpPr>
        <p:spPr>
          <a:xfrm>
            <a:off x="4572000" y="844801"/>
            <a:ext cx="4273248" cy="504801"/>
          </a:xfrm>
        </p:spPr>
        <p:txBody>
          <a:bodyPr/>
          <a:lstStyle>
            <a:lvl1pPr>
              <a:lnSpc>
                <a:spcPts val="1600"/>
              </a:lnSpc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417599" y="6418800"/>
            <a:ext cx="1314182" cy="14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April 13, 2016</a:t>
            </a:r>
            <a:endParaRPr lang="nl-NL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2882" y="6418800"/>
            <a:ext cx="4506016" cy="147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Anita Reijnders &amp; Jaap Rotte</a:t>
            </a:r>
            <a:endParaRPr lang="nl-NL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9309" y="6418800"/>
            <a:ext cx="603318" cy="1476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73EE6724-4521-4EF8-974D-BA1C7F9CD00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4937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z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99" y="399600"/>
            <a:ext cx="8569101" cy="65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00" y="1353600"/>
            <a:ext cx="2851200" cy="230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1186" y="1353599"/>
            <a:ext cx="2851200" cy="230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015360" y="1355387"/>
            <a:ext cx="2851200" cy="230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289656" y="3711317"/>
            <a:ext cx="2851200" cy="230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135642" y="3711316"/>
            <a:ext cx="2851200" cy="230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6"/>
          </p:nvPr>
        </p:nvSpPr>
        <p:spPr>
          <a:xfrm>
            <a:off x="6009816" y="3713104"/>
            <a:ext cx="2851200" cy="230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7417599" y="6418800"/>
            <a:ext cx="1314182" cy="14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April 13, 2016</a:t>
            </a:r>
            <a:endParaRPr lang="nl-NL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2882" y="6418800"/>
            <a:ext cx="4506016" cy="147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Anita Reijnders &amp; Jaap Rotte</a:t>
            </a:r>
            <a:endParaRPr lang="nl-NL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9309" y="6418800"/>
            <a:ext cx="603318" cy="1476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73EE6724-4521-4EF8-974D-BA1C7F9CD00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037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00" y="399600"/>
            <a:ext cx="8568000" cy="65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417599" y="6418800"/>
            <a:ext cx="1314182" cy="14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April 13, 2016</a:t>
            </a:r>
            <a:endParaRPr lang="nl-NL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2882" y="6418800"/>
            <a:ext cx="4506016" cy="147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Anita Reijnders &amp; Jaap Rotte</a:t>
            </a:r>
            <a:endParaRPr lang="nl-NL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9309" y="6418800"/>
            <a:ext cx="603318" cy="1476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73EE6724-4521-4EF8-974D-BA1C7F9CD00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1522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417599" y="6418800"/>
            <a:ext cx="1314182" cy="14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April 13, 2016</a:t>
            </a:r>
            <a:endParaRPr lang="nl-NL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2882" y="6418800"/>
            <a:ext cx="4506016" cy="147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Anita Reijnders &amp; Jaap Rotte</a:t>
            </a:r>
            <a:endParaRPr lang="nl-N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9309" y="6418800"/>
            <a:ext cx="603318" cy="1476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73EE6724-4521-4EF8-974D-BA1C7F9CD00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0054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FotoP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6172199" y="6139117"/>
            <a:ext cx="2057400" cy="365125"/>
          </a:xfrm>
          <a:prstGeom prst="rect">
            <a:avLst/>
          </a:prstGeom>
        </p:spPr>
        <p:txBody>
          <a:bodyPr/>
          <a:lstStyle/>
          <a:p>
            <a:fld id="{73EE6724-4521-4EF8-974D-BA1C7F9CD007}" type="slidenum">
              <a:rPr lang="nl-NL" smtClean="0"/>
              <a:t>‹#›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2510476" y="6139118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Anita Reijnders &amp; Jaap Rotte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316829" y="6139119"/>
            <a:ext cx="1210313" cy="3651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April 13, 2016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9187132" cy="6858000"/>
          </a:xfrm>
          <a:prstGeom prst="rect">
            <a:avLst/>
          </a:prstGeom>
        </p:spPr>
      </p:pic>
      <p:pic>
        <p:nvPicPr>
          <p:cNvPr id="2050" name="Picture 2" descr="R:\Projecten\000_TID_DNBPPT\van_tid\DNB_merkteken_pos_eurosysteemwit_rgb-groo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08808" y="4765514"/>
            <a:ext cx="2438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 userDrawn="1"/>
        </p:nvSpPr>
        <p:spPr bwMode="gray">
          <a:xfrm>
            <a:off x="316829" y="2202312"/>
            <a:ext cx="7912770" cy="244633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01600" rIns="201600"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16830" y="2830848"/>
            <a:ext cx="7912769" cy="610184"/>
          </a:xfr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3750"/>
              </a:lnSpc>
              <a:defRPr sz="3750">
                <a:solidFill>
                  <a:srgbClr val="EAE7F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16830" y="3441627"/>
            <a:ext cx="7912769" cy="665152"/>
          </a:xfr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3750"/>
              </a:lnSpc>
              <a:buNone/>
              <a:defRPr sz="2500" b="0">
                <a:solidFill>
                  <a:srgbClr val="EAE7F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317500" y="4038346"/>
            <a:ext cx="7912100" cy="609600"/>
          </a:xfrm>
        </p:spPr>
        <p:txBody>
          <a:bodyPr lIns="201600" tIns="0" rIns="201600" bIns="0"/>
          <a:lstStyle>
            <a:lvl1pPr marL="0" indent="0">
              <a:lnSpc>
                <a:spcPts val="3750"/>
              </a:lnSpc>
              <a:buNone/>
              <a:defRPr sz="2500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 smtClean="0"/>
              <a:t>Klik om de auteur en datum in te typen.</a:t>
            </a:r>
          </a:p>
        </p:txBody>
      </p:sp>
    </p:spTree>
    <p:extLst>
      <p:ext uri="{BB962C8B-B14F-4D97-AF65-F5344CB8AC3E}">
        <p14:creationId xmlns:p14="http://schemas.microsoft.com/office/powerpoint/2010/main" val="3199069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FotoZeeburgerei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:\Projecten\347_TID_DNB_HUISSTIJL\van_tid\20150119\Crop2\Crop2\4x3\hh-18977924-2 4.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:\Projecten\000_TID_DNBPPT\van_tid\DNB_merkteken_pos_eurosysteemwit_rgb-groo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08808" y="4765514"/>
            <a:ext cx="2438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 userDrawn="1"/>
        </p:nvSpPr>
        <p:spPr bwMode="gray">
          <a:xfrm>
            <a:off x="316829" y="2202312"/>
            <a:ext cx="7912770" cy="244633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01600" rIns="201600"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16830" y="2830848"/>
            <a:ext cx="7912769" cy="610184"/>
          </a:xfr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3750"/>
              </a:lnSpc>
              <a:defRPr sz="3750">
                <a:solidFill>
                  <a:srgbClr val="EAE7F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16830" y="3441627"/>
            <a:ext cx="7912769" cy="665152"/>
          </a:xfr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3750"/>
              </a:lnSpc>
              <a:buNone/>
              <a:defRPr sz="2500" b="0">
                <a:solidFill>
                  <a:srgbClr val="EAE7F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317500" y="4038346"/>
            <a:ext cx="7912100" cy="609600"/>
          </a:xfrm>
        </p:spPr>
        <p:txBody>
          <a:bodyPr lIns="201600" tIns="0" rIns="201600" bIns="0"/>
          <a:lstStyle>
            <a:lvl1pPr marL="0" indent="0">
              <a:lnSpc>
                <a:spcPts val="3750"/>
              </a:lnSpc>
              <a:buNone/>
              <a:defRPr sz="2500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 smtClean="0"/>
              <a:t>Klik om de auteur en datum in te typen.</a:t>
            </a:r>
          </a:p>
        </p:txBody>
      </p:sp>
    </p:spTree>
    <p:extLst>
      <p:ext uri="{BB962C8B-B14F-4D97-AF65-F5344CB8AC3E}">
        <p14:creationId xmlns:p14="http://schemas.microsoft.com/office/powerpoint/2010/main" val="1655986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FotoEta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:\Projecten\347_TID_DNB_HUISSTIJL\van_tid\20150119\Crop2\Crop2\4x3\HH-20585426 4.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:\Projecten\000_TID_DNBPPT\van_tid\DNB_merkteken_pos_eurosysteemwit_rgb-groo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08808" y="4765514"/>
            <a:ext cx="2438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 userDrawn="1"/>
        </p:nvSpPr>
        <p:spPr bwMode="gray">
          <a:xfrm>
            <a:off x="316829" y="2202312"/>
            <a:ext cx="7912770" cy="244633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01600" rIns="201600"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16830" y="2830848"/>
            <a:ext cx="7912769" cy="610184"/>
          </a:xfr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3750"/>
              </a:lnSpc>
              <a:defRPr sz="3750">
                <a:solidFill>
                  <a:srgbClr val="EAE7F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16830" y="3441627"/>
            <a:ext cx="7912769" cy="665152"/>
          </a:xfr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3750"/>
              </a:lnSpc>
              <a:buNone/>
              <a:defRPr sz="2500" b="0">
                <a:solidFill>
                  <a:srgbClr val="EAE7F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317500" y="4038346"/>
            <a:ext cx="7912100" cy="609600"/>
          </a:xfrm>
        </p:spPr>
        <p:txBody>
          <a:bodyPr lIns="201600" tIns="0" rIns="201600" bIns="0"/>
          <a:lstStyle>
            <a:lvl1pPr marL="0" indent="0">
              <a:lnSpc>
                <a:spcPts val="3750"/>
              </a:lnSpc>
              <a:buNone/>
              <a:defRPr sz="2500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 smtClean="0"/>
              <a:t>Klik om de auteur en datum in te typen.</a:t>
            </a:r>
          </a:p>
        </p:txBody>
      </p:sp>
    </p:spTree>
    <p:extLst>
      <p:ext uri="{BB962C8B-B14F-4D97-AF65-F5344CB8AC3E}">
        <p14:creationId xmlns:p14="http://schemas.microsoft.com/office/powerpoint/2010/main" val="3939787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FotoWinkelstr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:\Projecten\347_TID_DNB_HUISSTIJL\van_tid\20150119\Crop2\Crop2\4x3\hh-20820116-2 4.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:\Projecten\000_TID_DNBPPT\van_tid\DNB_merkteken_pos_eurosysteemwit_rgb-groo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08808" y="4765514"/>
            <a:ext cx="2438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 userDrawn="1"/>
        </p:nvSpPr>
        <p:spPr bwMode="gray">
          <a:xfrm>
            <a:off x="316829" y="2202312"/>
            <a:ext cx="7912770" cy="244633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01600" rIns="201600"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16830" y="2830848"/>
            <a:ext cx="7912769" cy="610184"/>
          </a:xfr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3750"/>
              </a:lnSpc>
              <a:defRPr sz="3750">
                <a:solidFill>
                  <a:srgbClr val="EAE7F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16830" y="3441627"/>
            <a:ext cx="7912769" cy="665152"/>
          </a:xfr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3750"/>
              </a:lnSpc>
              <a:buNone/>
              <a:defRPr sz="2500" b="0">
                <a:solidFill>
                  <a:srgbClr val="EAE7F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317500" y="4038346"/>
            <a:ext cx="7912100" cy="609600"/>
          </a:xfrm>
        </p:spPr>
        <p:txBody>
          <a:bodyPr lIns="201600" tIns="0" rIns="201600" bIns="0"/>
          <a:lstStyle>
            <a:lvl1pPr marL="0" indent="0">
              <a:lnSpc>
                <a:spcPts val="3750"/>
              </a:lnSpc>
              <a:buNone/>
              <a:defRPr sz="2500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 smtClean="0"/>
              <a:t>Klik om de auteur en datum in te typen.</a:t>
            </a:r>
          </a:p>
        </p:txBody>
      </p:sp>
    </p:spTree>
    <p:extLst>
      <p:ext uri="{BB962C8B-B14F-4D97-AF65-F5344CB8AC3E}">
        <p14:creationId xmlns:p14="http://schemas.microsoft.com/office/powerpoint/2010/main" val="231376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FotoTerm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:\Projecten\347_TID_DNB_HUISSTIJL\van_tid\20150119\Crop2\Crop2\4x3\terminal 4.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7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:\Projecten\000_TID_DNBPPT\van_tid\DNB_merkteken_pos_eurosysteemwit_rgb-groo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08808" y="4765514"/>
            <a:ext cx="2438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 userDrawn="1"/>
        </p:nvSpPr>
        <p:spPr bwMode="gray">
          <a:xfrm>
            <a:off x="316829" y="2202312"/>
            <a:ext cx="7912770" cy="244633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01600" rIns="201600"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16830" y="2830848"/>
            <a:ext cx="7912769" cy="610184"/>
          </a:xfr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3750"/>
              </a:lnSpc>
              <a:defRPr sz="3750">
                <a:solidFill>
                  <a:srgbClr val="EAE7F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16830" y="3441627"/>
            <a:ext cx="7912769" cy="665152"/>
          </a:xfr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3750"/>
              </a:lnSpc>
              <a:buNone/>
              <a:defRPr sz="2500" b="0">
                <a:solidFill>
                  <a:srgbClr val="EAE7F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317500" y="4038346"/>
            <a:ext cx="7912100" cy="609600"/>
          </a:xfrm>
        </p:spPr>
        <p:txBody>
          <a:bodyPr lIns="201600" tIns="0" rIns="201600" bIns="0"/>
          <a:lstStyle>
            <a:lvl1pPr marL="0" indent="0">
              <a:lnSpc>
                <a:spcPts val="3750"/>
              </a:lnSpc>
              <a:buNone/>
              <a:defRPr sz="2500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 smtClean="0"/>
              <a:t>Klik om de auteur en datum in te typen.</a:t>
            </a:r>
          </a:p>
        </p:txBody>
      </p:sp>
    </p:spTree>
    <p:extLst>
      <p:ext uri="{BB962C8B-B14F-4D97-AF65-F5344CB8AC3E}">
        <p14:creationId xmlns:p14="http://schemas.microsoft.com/office/powerpoint/2010/main" val="1650658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DNBGrijs2">
    <p:bg>
      <p:bgPr>
        <a:solidFill>
          <a:srgbClr val="7B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 bwMode="gray">
          <a:xfrm>
            <a:off x="316829" y="2202312"/>
            <a:ext cx="7912770" cy="244633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01600" rIns="201600"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16830" y="2830848"/>
            <a:ext cx="7912769" cy="610184"/>
          </a:xfr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3750"/>
              </a:lnSpc>
              <a:defRPr sz="3750">
                <a:solidFill>
                  <a:srgbClr val="EAE7F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16830" y="3441627"/>
            <a:ext cx="7912769" cy="665152"/>
          </a:xfr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3750"/>
              </a:lnSpc>
              <a:buNone/>
              <a:defRPr sz="2500" b="0">
                <a:solidFill>
                  <a:srgbClr val="EAE7F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317500" y="4038346"/>
            <a:ext cx="7912100" cy="609600"/>
          </a:xfrm>
        </p:spPr>
        <p:txBody>
          <a:bodyPr lIns="201600" tIns="0" rIns="201600" bIns="0"/>
          <a:lstStyle>
            <a:lvl1pPr marL="0" indent="0">
              <a:lnSpc>
                <a:spcPts val="3750"/>
              </a:lnSpc>
              <a:buNone/>
              <a:defRPr sz="2500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 smtClean="0"/>
              <a:t>Klik om de auteur en datum in te typen.</a:t>
            </a:r>
          </a:p>
        </p:txBody>
      </p:sp>
      <p:pic>
        <p:nvPicPr>
          <p:cNvPr id="10" name="Picture 2" descr="R:\Projecten\000_TID_DNBPPT\van_tid\DNB_merkteken_pos_eurosysteemwit_rgb-groo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08808" y="4765514"/>
            <a:ext cx="2438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01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DNBGrijs1">
    <p:bg>
      <p:bgPr>
        <a:solidFill>
          <a:srgbClr val="323E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 bwMode="gray">
          <a:xfrm>
            <a:off x="316829" y="2202312"/>
            <a:ext cx="7912770" cy="244633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01600" rIns="201600"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16830" y="2830848"/>
            <a:ext cx="7912769" cy="610184"/>
          </a:xfr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3750"/>
              </a:lnSpc>
              <a:defRPr sz="3750">
                <a:solidFill>
                  <a:srgbClr val="EAE7F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16830" y="3441627"/>
            <a:ext cx="7912769" cy="665152"/>
          </a:xfr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3750"/>
              </a:lnSpc>
              <a:buNone/>
              <a:defRPr sz="2500" b="0">
                <a:solidFill>
                  <a:srgbClr val="EAE7F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317500" y="4038346"/>
            <a:ext cx="7912100" cy="609600"/>
          </a:xfrm>
        </p:spPr>
        <p:txBody>
          <a:bodyPr lIns="201600" tIns="0" rIns="201600" bIns="0"/>
          <a:lstStyle>
            <a:lvl1pPr marL="0" indent="0">
              <a:lnSpc>
                <a:spcPts val="3750"/>
              </a:lnSpc>
              <a:buNone/>
              <a:defRPr sz="2500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 smtClean="0"/>
              <a:t>Klik om de auteur en datum in te typen.</a:t>
            </a:r>
          </a:p>
        </p:txBody>
      </p:sp>
      <p:pic>
        <p:nvPicPr>
          <p:cNvPr id="10" name="Picture 2" descr="R:\Projecten\000_TID_DNBPPT\van_tid\DNB_merkteken_pos_eurosysteemwit_rgb-groo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08808" y="4765514"/>
            <a:ext cx="2438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7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DNBBlauw1">
    <p:bg>
      <p:bgPr>
        <a:solidFill>
          <a:srgbClr val="2112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 bwMode="gray">
          <a:xfrm>
            <a:off x="316829" y="2202312"/>
            <a:ext cx="7912770" cy="244633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01600" rIns="201600"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16830" y="2830848"/>
            <a:ext cx="7912769" cy="610184"/>
          </a:xfr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3750"/>
              </a:lnSpc>
              <a:defRPr sz="3750">
                <a:solidFill>
                  <a:srgbClr val="EAE7F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16830" y="3441627"/>
            <a:ext cx="7912769" cy="665152"/>
          </a:xfr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3750"/>
              </a:lnSpc>
              <a:buNone/>
              <a:defRPr sz="2500" b="0">
                <a:solidFill>
                  <a:srgbClr val="EAE7F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317500" y="4038346"/>
            <a:ext cx="7912100" cy="609600"/>
          </a:xfrm>
        </p:spPr>
        <p:txBody>
          <a:bodyPr lIns="201600" tIns="0" rIns="201600" bIns="0"/>
          <a:lstStyle>
            <a:lvl1pPr marL="0" indent="0">
              <a:lnSpc>
                <a:spcPts val="3750"/>
              </a:lnSpc>
              <a:buNone/>
              <a:defRPr sz="2500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 smtClean="0"/>
              <a:t>Klik om de auteur en datum in te typen.</a:t>
            </a:r>
          </a:p>
        </p:txBody>
      </p:sp>
      <p:pic>
        <p:nvPicPr>
          <p:cNvPr id="10" name="Picture 2" descr="R:\Projecten\000_TID_DNBPPT\van_tid\DNB_merkteken_pos_eurosysteemwit_rgb-groo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08808" y="4765514"/>
            <a:ext cx="2438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651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:\Projecten\000_TID_DNBPPT\van_tid\DNB_merkteken_pos_rgb-klein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61" y="6242400"/>
            <a:ext cx="1527175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5200" y="399600"/>
            <a:ext cx="8568000" cy="6742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00" y="1353600"/>
            <a:ext cx="8553600" cy="46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417599" y="6421305"/>
            <a:ext cx="1314182" cy="14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April 13, 2016</a:t>
            </a:r>
            <a:endParaRPr lang="nl-NL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2882" y="6421612"/>
            <a:ext cx="4506016" cy="147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Anita Reijnders &amp; Jaap Rotte</a:t>
            </a:r>
            <a:endParaRPr lang="nl-NL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9309" y="6420525"/>
            <a:ext cx="603318" cy="1476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73EE6724-4521-4EF8-974D-BA1C7F9CD00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830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82" r:id="rId3"/>
    <p:sldLayoutId id="2147483679" r:id="rId4"/>
    <p:sldLayoutId id="2147483680" r:id="rId5"/>
    <p:sldLayoutId id="2147483683" r:id="rId6"/>
    <p:sldLayoutId id="2147483677" r:id="rId7"/>
    <p:sldLayoutId id="2147483676" r:id="rId8"/>
    <p:sldLayoutId id="2147483678" r:id="rId9"/>
    <p:sldLayoutId id="2147483671" r:id="rId10"/>
    <p:sldLayoutId id="2147483670" r:id="rId11"/>
    <p:sldLayoutId id="2147483685" r:id="rId12"/>
    <p:sldLayoutId id="2147483672" r:id="rId13"/>
    <p:sldLayoutId id="2147483686" r:id="rId14"/>
    <p:sldLayoutId id="2147483684" r:id="rId15"/>
    <p:sldLayoutId id="2147483674" r:id="rId16"/>
    <p:sldLayoutId id="2147483675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ts val="375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50"/>
        </a:lnSpc>
        <a:spcBef>
          <a:spcPts val="0"/>
        </a:spcBef>
        <a:buFont typeface="Arial" panose="020B0604020202020204" pitchFamily="34" charset="0"/>
        <a:buNone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1800"/>
        </a:lnSpc>
        <a:spcBef>
          <a:spcPts val="0"/>
        </a:spcBef>
        <a:buSzPct val="125000"/>
        <a:buFontTx/>
        <a:buNone/>
        <a:defRPr sz="185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ts val="2250"/>
        </a:lnSpc>
        <a:spcBef>
          <a:spcPts val="0"/>
        </a:spcBef>
        <a:buSzPct val="125000"/>
        <a:buFont typeface="Wingdings" panose="05000000000000000000" pitchFamily="2" charset="2"/>
        <a:buChar char="§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975" algn="l" defTabSz="914400" rtl="0" eaLnBrk="1" latinLnBrk="0" hangingPunct="1">
        <a:lnSpc>
          <a:spcPts val="2250"/>
        </a:lnSpc>
        <a:spcBef>
          <a:spcPts val="0"/>
        </a:spcBef>
        <a:buSzPct val="125000"/>
        <a:buFont typeface="Wingdings" panose="05000000000000000000" pitchFamily="2" charset="2"/>
        <a:buChar char="§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975" algn="l" defTabSz="914400" rtl="0" eaLnBrk="1" latinLnBrk="0" hangingPunct="1">
        <a:lnSpc>
          <a:spcPts val="2250"/>
        </a:lnSpc>
        <a:spcBef>
          <a:spcPts val="0"/>
        </a:spcBef>
        <a:buSzPct val="125000"/>
        <a:buFont typeface="Wingdings" panose="05000000000000000000" pitchFamily="2" charset="2"/>
        <a:buChar char="§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custum_beeld2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" t="40625" r="51378" b="2272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 bwMode="gray">
          <a:xfrm>
            <a:off x="316829" y="2202312"/>
            <a:ext cx="7912770" cy="244633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01600" rIns="201600"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6830" y="2297562"/>
            <a:ext cx="7912769" cy="1238720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Government</a:t>
            </a:r>
            <a:r>
              <a:rPr lang="nl-NL" sz="3600" dirty="0" smtClean="0"/>
              <a:t> </a:t>
            </a:r>
            <a:r>
              <a:rPr lang="nl-NL" sz="3600" dirty="0" err="1" smtClean="0"/>
              <a:t>Payments</a:t>
            </a:r>
            <a:r>
              <a:rPr lang="nl-NL" sz="3600" dirty="0" smtClean="0"/>
              <a:t> in </a:t>
            </a:r>
            <a:r>
              <a:rPr lang="nl-NL" sz="3600" dirty="0" err="1" smtClean="0"/>
              <a:t>the</a:t>
            </a:r>
            <a:r>
              <a:rPr lang="nl-NL" sz="3600" dirty="0" smtClean="0"/>
              <a:t> Netherlands </a:t>
            </a:r>
            <a:r>
              <a:rPr lang="nl-NL" sz="3600" dirty="0" err="1" smtClean="0"/>
              <a:t>and</a:t>
            </a:r>
            <a:r>
              <a:rPr lang="nl-NL" sz="3600" dirty="0" smtClean="0"/>
              <a:t> Portugal</a:t>
            </a:r>
            <a:endParaRPr lang="en-GB" sz="36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 smtClean="0">
                <a:solidFill>
                  <a:srgbClr val="FF0000"/>
                </a:solidFill>
              </a:rPr>
              <a:t>Michiel van Doeveren </a:t>
            </a:r>
            <a:r>
              <a:rPr lang="nl-NL" sz="2800" dirty="0" err="1" smtClean="0">
                <a:solidFill>
                  <a:srgbClr val="FF0000"/>
                </a:solidFill>
              </a:rPr>
              <a:t>and</a:t>
            </a:r>
            <a:r>
              <a:rPr lang="nl-NL" sz="2800" dirty="0" smtClean="0">
                <a:solidFill>
                  <a:srgbClr val="FF0000"/>
                </a:solidFill>
              </a:rPr>
              <a:t> Rui Pimentel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gray">
          <a:xfrm>
            <a:off x="316830" y="3441627"/>
            <a:ext cx="7912769" cy="665152"/>
          </a:xfrm>
          <a:prstGeom prst="rect">
            <a:avLst/>
          </a:prstGeom>
        </p:spPr>
        <p:txBody>
          <a:bodyPr vert="horz" lIns="201600" tIns="0" rIns="2016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75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0" kern="1200">
                <a:solidFill>
                  <a:srgbClr val="EAE7F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1800"/>
              </a:lnSpc>
              <a:spcBef>
                <a:spcPts val="0"/>
              </a:spcBef>
              <a:buSzPct val="125000"/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250"/>
              </a:lnSpc>
              <a:spcBef>
                <a:spcPts val="0"/>
              </a:spcBef>
              <a:buSzPct val="125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250"/>
              </a:lnSpc>
              <a:spcBef>
                <a:spcPts val="0"/>
              </a:spcBef>
              <a:buSzPct val="125000"/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250"/>
              </a:lnSpc>
              <a:spcBef>
                <a:spcPts val="0"/>
              </a:spcBef>
              <a:buSzPct val="125000"/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Picture 2" descr="R:\Projecten\000_TID_DNBPPT\van_tid\DNB_merkteken_pos_eurosysteemwit_rgb-gro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08808" y="4765514"/>
            <a:ext cx="2438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412750" y="3270250"/>
            <a:ext cx="755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9th Conference on </a:t>
            </a:r>
            <a:r>
              <a:rPr lang="nl-NL" sz="2400" dirty="0" err="1" smtClean="0">
                <a:solidFill>
                  <a:schemeClr val="bg1"/>
                </a:solidFill>
              </a:rPr>
              <a:t>Payments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and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Securities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Settlement</a:t>
            </a:r>
            <a:r>
              <a:rPr lang="nl-NL" sz="2400" dirty="0" smtClean="0">
                <a:solidFill>
                  <a:schemeClr val="bg1"/>
                </a:solidFill>
              </a:rPr>
              <a:t> Systems, Ohrid, 5-8 </a:t>
            </a:r>
            <a:r>
              <a:rPr lang="nl-NL" sz="2400" dirty="0" err="1" smtClean="0">
                <a:solidFill>
                  <a:schemeClr val="bg1"/>
                </a:solidFill>
              </a:rPr>
              <a:t>June</a:t>
            </a:r>
            <a:r>
              <a:rPr lang="nl-NL" sz="2400" dirty="0" smtClean="0">
                <a:solidFill>
                  <a:schemeClr val="bg1"/>
                </a:solidFill>
              </a:rPr>
              <a:t> 2016 </a:t>
            </a:r>
            <a:r>
              <a:rPr lang="en-GB" sz="2400" dirty="0" smtClean="0">
                <a:solidFill>
                  <a:schemeClr val="bg1"/>
                </a:solidFill>
              </a:rPr>
              <a:t>   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29" y="191636"/>
            <a:ext cx="2682455" cy="189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5199" y="399600"/>
            <a:ext cx="8678867" cy="674288"/>
          </a:xfrm>
        </p:spPr>
        <p:txBody>
          <a:bodyPr>
            <a:normAutofit/>
          </a:bodyPr>
          <a:lstStyle/>
          <a:p>
            <a:pPr defTabSz="706438" eaLnBrk="1" hangingPunct="1"/>
            <a:r>
              <a:rPr lang="en-GB" sz="3600" dirty="0" smtClean="0">
                <a:solidFill>
                  <a:srgbClr val="1F497D"/>
                </a:solidFill>
              </a:rPr>
              <a:t>Public sector Payments in Portugal</a:t>
            </a:r>
            <a:endParaRPr lang="nl-NL" sz="3600" dirty="0" smtClean="0">
              <a:solidFill>
                <a:srgbClr val="1F497D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97D"/>
                </a:solidFill>
              </a:rPr>
              <a:t>The State Treasury participates in the clearing system</a:t>
            </a:r>
          </a:p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F497D"/>
              </a:solidFill>
            </a:endParaRPr>
          </a:p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97D"/>
                </a:solidFill>
              </a:rPr>
              <a:t>It ensures payments execution for the vast majority of public bodies (e.g. Tax Authority, </a:t>
            </a:r>
            <a:r>
              <a:rPr lang="en-GB" sz="2400" dirty="0" err="1" smtClean="0">
                <a:solidFill>
                  <a:srgbClr val="1F497D"/>
                </a:solidFill>
              </a:rPr>
              <a:t>etc</a:t>
            </a:r>
            <a:r>
              <a:rPr lang="en-GB" sz="2400" dirty="0" smtClean="0">
                <a:solidFill>
                  <a:srgbClr val="1F497D"/>
                </a:solidFill>
              </a:rPr>
              <a:t>)</a:t>
            </a:r>
          </a:p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F497D"/>
              </a:solidFill>
            </a:endParaRPr>
          </a:p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97D"/>
                </a:solidFill>
              </a:rPr>
              <a:t>The Social Security is an exception</a:t>
            </a:r>
          </a:p>
        </p:txBody>
      </p:sp>
      <p:sp>
        <p:nvSpPr>
          <p:cNvPr id="3" name="AutoShape 2" descr="Afbeeldingsresultaat voor in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4" descr="Afbeeldingsresultaat voor ing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05" y="4100738"/>
            <a:ext cx="4155923" cy="186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81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706438" eaLnBrk="1" hangingPunct="1"/>
            <a:r>
              <a:rPr lang="en-GB" sz="3600" dirty="0" smtClean="0">
                <a:solidFill>
                  <a:srgbClr val="1F497D"/>
                </a:solidFill>
              </a:rPr>
              <a:t>Expenditures of government payments</a:t>
            </a:r>
            <a:endParaRPr lang="nl-NL" sz="3600" dirty="0" smtClean="0">
              <a:solidFill>
                <a:srgbClr val="1F497D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97D"/>
                </a:solidFill>
              </a:rPr>
              <a:t>Salaries of civil servants</a:t>
            </a:r>
            <a:r>
              <a:rPr lang="en-GB" sz="2400" b="0" dirty="0" smtClean="0">
                <a:solidFill>
                  <a:srgbClr val="1F497D"/>
                </a:solidFill>
              </a:rPr>
              <a:t/>
            </a:r>
            <a:br>
              <a:rPr lang="en-GB" sz="2400" b="0" dirty="0" smtClean="0">
                <a:solidFill>
                  <a:srgbClr val="1F497D"/>
                </a:solidFill>
              </a:rPr>
            </a:br>
            <a:endParaRPr lang="en-GB" sz="2400" b="0" dirty="0" smtClean="0">
              <a:solidFill>
                <a:srgbClr val="1F497D"/>
              </a:solidFill>
            </a:endParaRPr>
          </a:p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b="0" dirty="0" smtClean="0">
                <a:solidFill>
                  <a:srgbClr val="1F497D"/>
                </a:solidFill>
              </a:rPr>
              <a:t>Other </a:t>
            </a:r>
            <a:r>
              <a:rPr lang="en-GB" sz="2400" dirty="0" smtClean="0">
                <a:solidFill>
                  <a:srgbClr val="1F497D"/>
                </a:solidFill>
              </a:rPr>
              <a:t>current expenditures</a:t>
            </a:r>
            <a:r>
              <a:rPr lang="en-GB" sz="2400" b="0" dirty="0" smtClean="0">
                <a:solidFill>
                  <a:srgbClr val="1F497D"/>
                </a:solidFill>
              </a:rPr>
              <a:t/>
            </a:r>
            <a:br>
              <a:rPr lang="en-GB" sz="2400" b="0" dirty="0" smtClean="0">
                <a:solidFill>
                  <a:srgbClr val="1F497D"/>
                </a:solidFill>
              </a:rPr>
            </a:br>
            <a:endParaRPr lang="en-GB" sz="2400" b="0" dirty="0" smtClean="0">
              <a:solidFill>
                <a:srgbClr val="1F497D"/>
              </a:solidFill>
            </a:endParaRPr>
          </a:p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97D"/>
                </a:solidFill>
              </a:rPr>
              <a:t>Investments</a:t>
            </a:r>
          </a:p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400" b="0" dirty="0">
              <a:solidFill>
                <a:srgbClr val="1F497D"/>
              </a:solidFill>
            </a:endParaRPr>
          </a:p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97D"/>
                </a:solidFill>
              </a:rPr>
              <a:t>Social Security opens tenders to have sponsoring banks for a given period</a:t>
            </a:r>
          </a:p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400" b="0" dirty="0">
              <a:solidFill>
                <a:srgbClr val="1F497D"/>
              </a:solidFill>
            </a:endParaRPr>
          </a:p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97D"/>
                </a:solidFill>
              </a:rPr>
              <a:t>Other entities work with the Treasury</a:t>
            </a:r>
            <a:endParaRPr lang="nl-NL" sz="2400" b="0" dirty="0" smtClean="0">
              <a:solidFill>
                <a:srgbClr val="1F497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572" y="1281339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29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706438" eaLnBrk="1" hangingPunct="1"/>
            <a:r>
              <a:rPr lang="en-GB" sz="3600" dirty="0" smtClean="0">
                <a:solidFill>
                  <a:srgbClr val="1F497D"/>
                </a:solidFill>
              </a:rPr>
              <a:t>Conclusions</a:t>
            </a:r>
            <a:endParaRPr lang="nl-NL" sz="3600" dirty="0" smtClean="0">
              <a:solidFill>
                <a:srgbClr val="1F497D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97D"/>
                </a:solidFill>
              </a:rPr>
              <a:t>Government payments are rather sophisticated and efficiently organised</a:t>
            </a:r>
          </a:p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F497D"/>
              </a:solidFill>
            </a:endParaRPr>
          </a:p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97D"/>
                </a:solidFill>
              </a:rPr>
              <a:t>Commercial banks are implementing the </a:t>
            </a:r>
            <a:r>
              <a:rPr lang="en-GB" sz="2400" dirty="0">
                <a:solidFill>
                  <a:srgbClr val="1F497D"/>
                </a:solidFill>
              </a:rPr>
              <a:t>g</a:t>
            </a:r>
            <a:r>
              <a:rPr lang="en-GB" sz="2400" dirty="0" smtClean="0">
                <a:solidFill>
                  <a:srgbClr val="1F497D"/>
                </a:solidFill>
              </a:rPr>
              <a:t>overnment payments in the Netherlands</a:t>
            </a:r>
          </a:p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400" b="0" dirty="0">
              <a:solidFill>
                <a:srgbClr val="1F497D"/>
              </a:solidFill>
            </a:endParaRPr>
          </a:p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97D"/>
                </a:solidFill>
              </a:rPr>
              <a:t>In Portugal the system is mixed for overall payments ordered by the government</a:t>
            </a:r>
            <a:endParaRPr lang="nl-NL" sz="2400" b="0" dirty="0" smtClean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16" y="4789713"/>
            <a:ext cx="3689497" cy="157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51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00" y="399600"/>
            <a:ext cx="8568000" cy="799808"/>
          </a:xfrm>
        </p:spPr>
        <p:txBody>
          <a:bodyPr>
            <a:normAutofit fontScale="90000"/>
          </a:bodyPr>
          <a:lstStyle/>
          <a:p>
            <a:pPr defTabSz="706438" eaLnBrk="1" hangingPunct="1"/>
            <a:r>
              <a:rPr lang="nl-NL" sz="3600" dirty="0" err="1" smtClean="0">
                <a:solidFill>
                  <a:srgbClr val="1F497D"/>
                </a:solidFill>
              </a:rPr>
              <a:t>Jheronimus</a:t>
            </a:r>
            <a:r>
              <a:rPr lang="nl-NL" sz="3600" dirty="0" smtClean="0">
                <a:solidFill>
                  <a:srgbClr val="1F497D"/>
                </a:solidFill>
              </a:rPr>
              <a:t> Bosch </a:t>
            </a:r>
            <a:br>
              <a:rPr lang="nl-NL" sz="3600" dirty="0" smtClean="0">
                <a:solidFill>
                  <a:srgbClr val="1F497D"/>
                </a:solidFill>
              </a:rPr>
            </a:br>
            <a:r>
              <a:rPr lang="nl-NL" sz="3600" dirty="0" smtClean="0">
                <a:solidFill>
                  <a:srgbClr val="1F497D"/>
                </a:solidFill>
              </a:rPr>
              <a:t>The </a:t>
            </a:r>
            <a:r>
              <a:rPr lang="nl-NL" sz="3600" dirty="0" err="1" smtClean="0">
                <a:solidFill>
                  <a:srgbClr val="1F497D"/>
                </a:solidFill>
              </a:rPr>
              <a:t>Haywain</a:t>
            </a:r>
            <a:r>
              <a:rPr lang="nl-NL" sz="3600" dirty="0" smtClean="0">
                <a:solidFill>
                  <a:srgbClr val="1F497D"/>
                </a:solidFill>
              </a:rPr>
              <a:t> </a:t>
            </a:r>
            <a:r>
              <a:rPr lang="nl-NL" sz="3600" dirty="0" err="1" smtClean="0">
                <a:solidFill>
                  <a:srgbClr val="1F497D"/>
                </a:solidFill>
              </a:rPr>
              <a:t>triptych</a:t>
            </a:r>
            <a:r>
              <a:rPr lang="nl-NL" sz="3600" dirty="0" smtClean="0">
                <a:solidFill>
                  <a:srgbClr val="1F497D"/>
                </a:solidFill>
              </a:rPr>
              <a:t> 1502</a:t>
            </a:r>
            <a:br>
              <a:rPr lang="nl-NL" sz="3600" dirty="0" smtClean="0">
                <a:solidFill>
                  <a:srgbClr val="1F497D"/>
                </a:solidFill>
              </a:rPr>
            </a:br>
            <a:endParaRPr lang="nl-NL" sz="3600" dirty="0" smtClean="0">
              <a:solidFill>
                <a:srgbClr val="1F497D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085" y="1450731"/>
            <a:ext cx="8701030" cy="4851457"/>
          </a:xfrm>
        </p:spPr>
        <p:txBody>
          <a:bodyPr>
            <a:normAutofit/>
          </a:bodyPr>
          <a:lstStyle/>
          <a:p>
            <a:pPr defTabSz="706438" eaLnBrk="1" hangingPunct="1">
              <a:lnSpc>
                <a:spcPts val="2400"/>
              </a:lnSpc>
            </a:pPr>
            <a:endParaRPr lang="en-GB" sz="2800" dirty="0">
              <a:solidFill>
                <a:srgbClr val="1F497D"/>
              </a:solidFill>
            </a:endParaRPr>
          </a:p>
          <a:p>
            <a:pPr defTabSz="706438" eaLnBrk="1" hangingPunct="1">
              <a:lnSpc>
                <a:spcPts val="2400"/>
              </a:lnSpc>
            </a:pPr>
            <a:endParaRPr lang="en-GB" sz="2800" b="0" dirty="0" smtClean="0">
              <a:solidFill>
                <a:srgbClr val="1F497D"/>
              </a:solidFill>
            </a:endParaRPr>
          </a:p>
          <a:p>
            <a:pPr marL="342900" indent="-349250" defTabSz="706438" eaLnBrk="1" hangingPunct="1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F497D"/>
              </a:solidFill>
            </a:endParaRPr>
          </a:p>
          <a:p>
            <a:pPr marL="342900" indent="-349250" defTabSz="706438" eaLnBrk="1" hangingPunct="1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en-GB" sz="2800" b="0" dirty="0" smtClean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7" y="1616844"/>
            <a:ext cx="7620987" cy="428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295200" y="399600"/>
            <a:ext cx="8361575" cy="783248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1F497D"/>
                </a:solidFill>
              </a:rPr>
              <a:t>Overview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295201" y="1119085"/>
            <a:ext cx="8361576" cy="4795485"/>
          </a:xfrm>
        </p:spPr>
        <p:txBody>
          <a:bodyPr/>
          <a:lstStyle/>
          <a:p>
            <a:r>
              <a:rPr lang="en-US" sz="1600" dirty="0"/>
              <a:t> </a:t>
            </a:r>
            <a:endParaRPr lang="nl-NL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F497D"/>
                </a:solidFill>
                <a:latin typeface="+mj-lt"/>
              </a:rPr>
              <a:t>Role of central banks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1F497D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1F497D"/>
                </a:solidFill>
                <a:latin typeface="+mj-lt"/>
              </a:rPr>
              <a:t>Goverment</a:t>
            </a:r>
            <a:r>
              <a:rPr lang="en-US" sz="2800" dirty="0" smtClean="0">
                <a:solidFill>
                  <a:srgbClr val="1F497D"/>
                </a:solidFill>
                <a:latin typeface="+mj-lt"/>
              </a:rPr>
              <a:t> Payments in the Netherlands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1F497D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F497D"/>
                </a:solidFill>
                <a:latin typeface="+mj-lt"/>
              </a:rPr>
              <a:t>Government Payments in Portugal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1F497D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F497D"/>
                </a:solidFill>
                <a:latin typeface="+mj-lt"/>
              </a:rPr>
              <a:t>Conclusions</a:t>
            </a:r>
            <a:r>
              <a:rPr lang="en-US" sz="2800" dirty="0">
                <a:solidFill>
                  <a:srgbClr val="1F497D"/>
                </a:solidFill>
                <a:latin typeface="+mj-lt"/>
              </a:rPr>
              <a:t/>
            </a:r>
            <a:br>
              <a:rPr lang="en-US" sz="2800" dirty="0">
                <a:solidFill>
                  <a:srgbClr val="1F497D"/>
                </a:solidFill>
                <a:latin typeface="+mj-lt"/>
              </a:rPr>
            </a:br>
            <a:endParaRPr lang="en-US" sz="2800" dirty="0" smtClean="0">
              <a:solidFill>
                <a:srgbClr val="1F497D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234" y="3167164"/>
            <a:ext cx="3851186" cy="288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295200" y="399600"/>
            <a:ext cx="8361575" cy="783248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1F497D"/>
                </a:solidFill>
              </a:rPr>
              <a:t>Public sector – NL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295201" y="1119085"/>
            <a:ext cx="8361576" cy="4795485"/>
          </a:xfrm>
        </p:spPr>
        <p:txBody>
          <a:bodyPr/>
          <a:lstStyle/>
          <a:p>
            <a:r>
              <a:rPr lang="en-US" sz="1600" dirty="0"/>
              <a:t> </a:t>
            </a:r>
            <a:endParaRPr lang="nl-NL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F497D"/>
                </a:solidFill>
                <a:latin typeface="+mj-lt"/>
              </a:rPr>
              <a:t>Central government/ministries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1F497D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F497D"/>
                </a:solidFill>
                <a:latin typeface="+mj-lt"/>
              </a:rPr>
              <a:t>Lower governments: regional bodies and local communities </a:t>
            </a:r>
            <a:br>
              <a:rPr lang="en-US" sz="2800" dirty="0" smtClean="0">
                <a:solidFill>
                  <a:srgbClr val="1F497D"/>
                </a:solidFill>
                <a:latin typeface="+mj-lt"/>
              </a:rPr>
            </a:br>
            <a:endParaRPr lang="en-US" sz="2800" dirty="0" smtClean="0">
              <a:solidFill>
                <a:srgbClr val="1F497D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F497D"/>
                </a:solidFill>
                <a:latin typeface="+mj-lt"/>
              </a:rPr>
              <a:t>Tax Authorities</a:t>
            </a:r>
            <a:br>
              <a:rPr lang="en-US" sz="2800" dirty="0" smtClean="0">
                <a:solidFill>
                  <a:srgbClr val="1F497D"/>
                </a:solidFill>
                <a:latin typeface="+mj-lt"/>
              </a:rPr>
            </a:br>
            <a:endParaRPr lang="en-US" sz="2800" dirty="0" smtClean="0">
              <a:solidFill>
                <a:srgbClr val="1F497D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F497D"/>
                </a:solidFill>
                <a:latin typeface="+mj-lt"/>
              </a:rPr>
              <a:t>G4-partners (SVB, UWV, CJIB and DUO)</a:t>
            </a:r>
            <a:r>
              <a:rPr lang="en-US" sz="2800" dirty="0">
                <a:solidFill>
                  <a:srgbClr val="1F497D"/>
                </a:solidFill>
                <a:latin typeface="+mj-lt"/>
              </a:rPr>
              <a:t/>
            </a:r>
            <a:br>
              <a:rPr lang="en-US" sz="2800" dirty="0">
                <a:solidFill>
                  <a:srgbClr val="1F497D"/>
                </a:solidFill>
                <a:latin typeface="+mj-lt"/>
              </a:rPr>
            </a:br>
            <a:endParaRPr lang="en-US" sz="2800" dirty="0" smtClean="0">
              <a:solidFill>
                <a:srgbClr val="1F497D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F497D"/>
                </a:solidFill>
                <a:latin typeface="+mj-lt"/>
              </a:rPr>
              <a:t>Other independent </a:t>
            </a:r>
            <a:r>
              <a:rPr lang="en-US" sz="2800" dirty="0" err="1" smtClean="0">
                <a:solidFill>
                  <a:srgbClr val="1F497D"/>
                </a:solidFill>
                <a:latin typeface="+mj-lt"/>
              </a:rPr>
              <a:t>organisations</a:t>
            </a:r>
            <a:r>
              <a:rPr lang="en-US" sz="2800" dirty="0" smtClean="0">
                <a:solidFill>
                  <a:srgbClr val="1F497D"/>
                </a:solidFill>
                <a:latin typeface="+mj-lt"/>
              </a:rPr>
              <a:t/>
            </a:r>
            <a:br>
              <a:rPr lang="en-US" sz="2800" dirty="0" smtClean="0">
                <a:solidFill>
                  <a:srgbClr val="1F497D"/>
                </a:solidFill>
                <a:latin typeface="+mj-lt"/>
              </a:rPr>
            </a:br>
            <a:endParaRPr lang="en-US" sz="2800" dirty="0" smtClean="0">
              <a:solidFill>
                <a:srgbClr val="1F497D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1F497D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337" y="4542970"/>
            <a:ext cx="3530727" cy="191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5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5199" y="399600"/>
            <a:ext cx="8678867" cy="674288"/>
          </a:xfrm>
        </p:spPr>
        <p:txBody>
          <a:bodyPr>
            <a:normAutofit fontScale="90000"/>
          </a:bodyPr>
          <a:lstStyle/>
          <a:p>
            <a:pPr defTabSz="706438" eaLnBrk="1" hangingPunct="1"/>
            <a:r>
              <a:rPr lang="en-GB" sz="3600" dirty="0" smtClean="0">
                <a:solidFill>
                  <a:srgbClr val="1F497D"/>
                </a:solidFill>
              </a:rPr>
              <a:t>Public sector Payments in the Netherlands</a:t>
            </a:r>
            <a:endParaRPr lang="nl-NL" sz="3600" dirty="0" smtClean="0">
              <a:solidFill>
                <a:srgbClr val="1F497D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b="0" dirty="0" smtClean="0">
                <a:solidFill>
                  <a:srgbClr val="1F497D"/>
                </a:solidFill>
              </a:rPr>
              <a:t>Money market operations</a:t>
            </a:r>
            <a:br>
              <a:rPr lang="en-GB" sz="2400" b="0" dirty="0" smtClean="0">
                <a:solidFill>
                  <a:srgbClr val="1F497D"/>
                </a:solidFill>
              </a:rPr>
            </a:br>
            <a:endParaRPr lang="en-GB" sz="2400" b="0" dirty="0" smtClean="0">
              <a:solidFill>
                <a:srgbClr val="1F497D"/>
              </a:solidFill>
            </a:endParaRPr>
          </a:p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97D"/>
                </a:solidFill>
              </a:rPr>
              <a:t>Commercial banks are implementing public sector payments</a:t>
            </a:r>
            <a:br>
              <a:rPr lang="en-GB" sz="2400" dirty="0" smtClean="0">
                <a:solidFill>
                  <a:srgbClr val="1F497D"/>
                </a:solidFill>
              </a:rPr>
            </a:br>
            <a:endParaRPr lang="en-GB" sz="2400" dirty="0" smtClean="0">
              <a:solidFill>
                <a:srgbClr val="1F497D"/>
              </a:solidFill>
            </a:endParaRPr>
          </a:p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97D"/>
                </a:solidFill>
              </a:rPr>
              <a:t>Tender procedure for selecting a new home bank</a:t>
            </a:r>
            <a:br>
              <a:rPr lang="en-GB" sz="2400" dirty="0" smtClean="0">
                <a:solidFill>
                  <a:srgbClr val="1F497D"/>
                </a:solidFill>
              </a:rPr>
            </a:br>
            <a:endParaRPr lang="en-GB" sz="2400" dirty="0" smtClean="0">
              <a:solidFill>
                <a:srgbClr val="1F497D"/>
              </a:solidFill>
            </a:endParaRPr>
          </a:p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97D"/>
                </a:solidFill>
              </a:rPr>
              <a:t>ING is responsible for the central government payments for the period 1 May 2016-30 April 2020</a:t>
            </a:r>
            <a:br>
              <a:rPr lang="en-GB" sz="2400" dirty="0" smtClean="0">
                <a:solidFill>
                  <a:srgbClr val="1F497D"/>
                </a:solidFill>
              </a:rPr>
            </a:br>
            <a:endParaRPr lang="en-GB" sz="2400" dirty="0" smtClean="0">
              <a:solidFill>
                <a:srgbClr val="1F497D"/>
              </a:solidFill>
            </a:endParaRPr>
          </a:p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97D"/>
                </a:solidFill>
              </a:rPr>
              <a:t>Treasury banking</a:t>
            </a:r>
          </a:p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1F497D"/>
              </a:solidFill>
            </a:endParaRPr>
          </a:p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sz="2400" b="0" dirty="0" smtClean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886" y="963209"/>
            <a:ext cx="1847026" cy="1039697"/>
          </a:xfrm>
          <a:prstGeom prst="rect">
            <a:avLst/>
          </a:prstGeom>
        </p:spPr>
      </p:pic>
      <p:sp>
        <p:nvSpPr>
          <p:cNvPr id="3" name="AutoShape 2" descr="Afbeeldingsresultaat voor in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4" descr="Afbeeldingsresultaat voor ing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05" y="4554467"/>
            <a:ext cx="42957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56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706438" eaLnBrk="1" hangingPunct="1"/>
            <a:r>
              <a:rPr lang="en-GB" sz="3600" dirty="0" smtClean="0">
                <a:solidFill>
                  <a:srgbClr val="1F497D"/>
                </a:solidFill>
              </a:rPr>
              <a:t>Expenditures of government payments</a:t>
            </a:r>
            <a:endParaRPr lang="nl-NL" sz="3600" dirty="0" smtClean="0">
              <a:solidFill>
                <a:srgbClr val="1F497D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97D"/>
                </a:solidFill>
              </a:rPr>
              <a:t>Salaries of civil servants</a:t>
            </a:r>
          </a:p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400" b="0" dirty="0" smtClean="0">
              <a:solidFill>
                <a:srgbClr val="1F497D"/>
              </a:solidFill>
            </a:endParaRPr>
          </a:p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97D"/>
                </a:solidFill>
              </a:rPr>
              <a:t>Social expenditures</a:t>
            </a:r>
            <a:r>
              <a:rPr lang="en-GB" sz="2400" b="0" dirty="0" smtClean="0">
                <a:solidFill>
                  <a:srgbClr val="1F497D"/>
                </a:solidFill>
              </a:rPr>
              <a:t/>
            </a:r>
            <a:br>
              <a:rPr lang="en-GB" sz="2400" b="0" dirty="0" smtClean="0">
                <a:solidFill>
                  <a:srgbClr val="1F497D"/>
                </a:solidFill>
              </a:rPr>
            </a:br>
            <a:endParaRPr lang="en-GB" sz="2400" b="0" dirty="0" smtClean="0">
              <a:solidFill>
                <a:srgbClr val="1F497D"/>
              </a:solidFill>
            </a:endParaRPr>
          </a:p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b="0" dirty="0" smtClean="0">
                <a:solidFill>
                  <a:srgbClr val="1F497D"/>
                </a:solidFill>
              </a:rPr>
              <a:t>Other </a:t>
            </a:r>
            <a:r>
              <a:rPr lang="en-GB" sz="2400" dirty="0" smtClean="0">
                <a:solidFill>
                  <a:srgbClr val="1F497D"/>
                </a:solidFill>
              </a:rPr>
              <a:t>current expenditures</a:t>
            </a:r>
            <a:r>
              <a:rPr lang="en-GB" sz="2400" b="0" dirty="0" smtClean="0">
                <a:solidFill>
                  <a:srgbClr val="1F497D"/>
                </a:solidFill>
              </a:rPr>
              <a:t/>
            </a:r>
            <a:br>
              <a:rPr lang="en-GB" sz="2400" b="0" dirty="0" smtClean="0">
                <a:solidFill>
                  <a:srgbClr val="1F497D"/>
                </a:solidFill>
              </a:rPr>
            </a:br>
            <a:endParaRPr lang="en-GB" sz="2400" b="0" dirty="0" smtClean="0">
              <a:solidFill>
                <a:srgbClr val="1F497D"/>
              </a:solidFill>
            </a:endParaRPr>
          </a:p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97D"/>
                </a:solidFill>
              </a:rPr>
              <a:t>Investments</a:t>
            </a:r>
            <a:endParaRPr lang="nl-NL" sz="2400" b="0" dirty="0" smtClean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384" y="1353600"/>
            <a:ext cx="2843002" cy="426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39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706438" eaLnBrk="1" hangingPunct="1"/>
            <a:r>
              <a:rPr lang="en-GB" sz="3600" dirty="0" err="1" smtClean="0">
                <a:solidFill>
                  <a:srgbClr val="1F497D"/>
                </a:solidFill>
              </a:rPr>
              <a:t>Governement</a:t>
            </a:r>
            <a:r>
              <a:rPr lang="en-GB" sz="3600" dirty="0" smtClean="0">
                <a:solidFill>
                  <a:srgbClr val="1F497D"/>
                </a:solidFill>
              </a:rPr>
              <a:t> collections</a:t>
            </a:r>
            <a:endParaRPr lang="nl-NL" sz="3600" dirty="0" smtClean="0">
              <a:solidFill>
                <a:srgbClr val="1F497D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97D"/>
                </a:solidFill>
              </a:rPr>
              <a:t>Tax collections</a:t>
            </a:r>
          </a:p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400" b="0" dirty="0" smtClean="0">
              <a:solidFill>
                <a:srgbClr val="1F497D"/>
              </a:solidFill>
            </a:endParaRPr>
          </a:p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97D"/>
                </a:solidFill>
              </a:rPr>
              <a:t>Profits (Gas earnings)</a:t>
            </a:r>
            <a:r>
              <a:rPr lang="en-GB" sz="2400" b="0" dirty="0" smtClean="0">
                <a:solidFill>
                  <a:srgbClr val="1F497D"/>
                </a:solidFill>
              </a:rPr>
              <a:t/>
            </a:r>
            <a:br>
              <a:rPr lang="en-GB" sz="2400" b="0" dirty="0" smtClean="0">
                <a:solidFill>
                  <a:srgbClr val="1F497D"/>
                </a:solidFill>
              </a:rPr>
            </a:br>
            <a:endParaRPr lang="en-GB" sz="2400" b="0" dirty="0" smtClean="0">
              <a:solidFill>
                <a:srgbClr val="1F497D"/>
              </a:solidFill>
            </a:endParaRPr>
          </a:p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b="0" dirty="0" smtClean="0">
                <a:solidFill>
                  <a:srgbClr val="1F497D"/>
                </a:solidFill>
              </a:rPr>
              <a:t>Participations in State firms</a:t>
            </a:r>
            <a:br>
              <a:rPr lang="en-GB" sz="2400" b="0" dirty="0" smtClean="0">
                <a:solidFill>
                  <a:srgbClr val="1F497D"/>
                </a:solidFill>
              </a:rPr>
            </a:br>
            <a:endParaRPr lang="en-GB" sz="2400" b="0" dirty="0" smtClean="0">
              <a:solidFill>
                <a:srgbClr val="1F497D"/>
              </a:solidFill>
            </a:endParaRPr>
          </a:p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b="0" dirty="0" smtClean="0">
                <a:solidFill>
                  <a:srgbClr val="1F497D"/>
                </a:solidFill>
              </a:rPr>
              <a:t>Public sector payments</a:t>
            </a:r>
          </a:p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F497D"/>
              </a:solidFill>
            </a:endParaRPr>
          </a:p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b="0" dirty="0" smtClean="0">
                <a:solidFill>
                  <a:srgbClr val="1F497D"/>
                </a:solidFill>
              </a:rPr>
              <a:t>Other</a:t>
            </a:r>
            <a:endParaRPr lang="nl-NL" sz="2400" b="0" dirty="0" smtClean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41" y="1073888"/>
            <a:ext cx="3628274" cy="276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25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706438" eaLnBrk="1" hangingPunct="1"/>
            <a:r>
              <a:rPr lang="en-GB" sz="3600" dirty="0" smtClean="0">
                <a:solidFill>
                  <a:srgbClr val="1F497D"/>
                </a:solidFill>
              </a:rPr>
              <a:t>Treasury banking</a:t>
            </a:r>
            <a:endParaRPr lang="nl-NL" sz="3600" dirty="0" smtClean="0">
              <a:solidFill>
                <a:srgbClr val="1F497D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97D"/>
                </a:solidFill>
              </a:rPr>
              <a:t>Obliged for government bodies after the collapse of Ice Save and the financial crisis in 2007-2008</a:t>
            </a:r>
            <a:r>
              <a:rPr lang="en-GB" sz="2400" b="0" dirty="0" smtClean="0">
                <a:solidFill>
                  <a:srgbClr val="1F497D"/>
                </a:solidFill>
              </a:rPr>
              <a:t/>
            </a:r>
            <a:br>
              <a:rPr lang="en-GB" sz="2400" b="0" dirty="0" smtClean="0">
                <a:solidFill>
                  <a:srgbClr val="1F497D"/>
                </a:solidFill>
              </a:rPr>
            </a:br>
            <a:endParaRPr lang="en-GB" sz="2400" b="0" dirty="0" smtClean="0">
              <a:solidFill>
                <a:srgbClr val="1F497D"/>
              </a:solidFill>
            </a:endParaRPr>
          </a:p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97D"/>
                </a:solidFill>
              </a:rPr>
              <a:t>Participation in the treasury without market risks</a:t>
            </a:r>
            <a:r>
              <a:rPr lang="en-GB" sz="2400" b="0" dirty="0" smtClean="0">
                <a:solidFill>
                  <a:srgbClr val="1F497D"/>
                </a:solidFill>
              </a:rPr>
              <a:t/>
            </a:r>
            <a:br>
              <a:rPr lang="en-GB" sz="2400" b="0" dirty="0" smtClean="0">
                <a:solidFill>
                  <a:srgbClr val="1F497D"/>
                </a:solidFill>
              </a:rPr>
            </a:br>
            <a:endParaRPr lang="en-GB" sz="2400" b="0" dirty="0" smtClean="0">
              <a:solidFill>
                <a:srgbClr val="1F497D"/>
              </a:solidFill>
            </a:endParaRPr>
          </a:p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97D"/>
                </a:solidFill>
              </a:rPr>
              <a:t>Less risks, more effective cash management</a:t>
            </a:r>
            <a:r>
              <a:rPr lang="en-GB" sz="2400" b="0" dirty="0" smtClean="0">
                <a:solidFill>
                  <a:srgbClr val="1F497D"/>
                </a:solidFill>
              </a:rPr>
              <a:t/>
            </a:r>
            <a:br>
              <a:rPr lang="en-GB" sz="2400" b="0" dirty="0" smtClean="0">
                <a:solidFill>
                  <a:srgbClr val="1F497D"/>
                </a:solidFill>
              </a:rPr>
            </a:br>
            <a:endParaRPr lang="en-GB" sz="2400" b="0" dirty="0" smtClean="0">
              <a:solidFill>
                <a:srgbClr val="1F497D"/>
              </a:solidFill>
            </a:endParaRPr>
          </a:p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97D"/>
                </a:solidFill>
              </a:rPr>
              <a:t>Less borrowings by the central government</a:t>
            </a:r>
            <a:r>
              <a:rPr lang="en-GB" sz="2400" b="0" dirty="0" smtClean="0">
                <a:solidFill>
                  <a:srgbClr val="1F497D"/>
                </a:solidFill>
              </a:rPr>
              <a:t/>
            </a:r>
            <a:br>
              <a:rPr lang="en-GB" sz="2400" b="0" dirty="0" smtClean="0">
                <a:solidFill>
                  <a:srgbClr val="1F497D"/>
                </a:solidFill>
              </a:rPr>
            </a:br>
            <a:endParaRPr lang="en-GB" sz="2400" b="0" dirty="0" smtClean="0">
              <a:solidFill>
                <a:srgbClr val="1F497D"/>
              </a:solidFill>
            </a:endParaRPr>
          </a:p>
          <a:p>
            <a:pPr marL="342900" indent="-342900" defTabSz="706438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497D"/>
                </a:solidFill>
              </a:rPr>
              <a:t>Lower level of EMU-debt (advantage is 2%)</a:t>
            </a:r>
            <a:endParaRPr lang="nl-NL" sz="2400" b="0" dirty="0" smtClean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71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295200" y="399600"/>
            <a:ext cx="8361575" cy="783248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1F497D"/>
                </a:solidFill>
              </a:rPr>
              <a:t>Public sector – PT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295201" y="1119085"/>
            <a:ext cx="8361576" cy="4795485"/>
          </a:xfrm>
        </p:spPr>
        <p:txBody>
          <a:bodyPr/>
          <a:lstStyle/>
          <a:p>
            <a:pPr marL="72000"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 </a:t>
            </a:r>
            <a:endParaRPr lang="nl-NL" sz="1600" dirty="0" smtClean="0"/>
          </a:p>
          <a:p>
            <a:pPr marL="72000" lvl="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F497D"/>
                </a:solidFill>
                <a:latin typeface="+mj-lt"/>
              </a:rPr>
              <a:t>Central government/ministries, incl. Tax Authority</a:t>
            </a:r>
          </a:p>
          <a:p>
            <a:pPr marL="72000" lvl="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1F497D"/>
              </a:solidFill>
              <a:latin typeface="+mj-lt"/>
            </a:endParaRPr>
          </a:p>
          <a:p>
            <a:pPr marL="72000" lvl="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F497D"/>
                </a:solidFill>
                <a:latin typeface="+mj-lt"/>
              </a:rPr>
              <a:t>Regional governments (islands) and local communities (municipalities)</a:t>
            </a:r>
          </a:p>
          <a:p>
            <a:pPr marL="72000" lvl="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F497D"/>
              </a:solidFill>
              <a:latin typeface="+mj-lt"/>
            </a:endParaRPr>
          </a:p>
          <a:p>
            <a:pPr marL="72000" lvl="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F497D"/>
                </a:solidFill>
              </a:rPr>
              <a:t>Role of the Treasury</a:t>
            </a:r>
            <a:r>
              <a:rPr lang="en-US" sz="2800" dirty="0" smtClean="0">
                <a:solidFill>
                  <a:srgbClr val="1F497D"/>
                </a:solidFill>
                <a:latin typeface="+mj-lt"/>
              </a:rPr>
              <a:t/>
            </a:r>
            <a:br>
              <a:rPr lang="en-US" sz="2800" dirty="0" smtClean="0">
                <a:solidFill>
                  <a:srgbClr val="1F497D"/>
                </a:solidFill>
                <a:latin typeface="+mj-lt"/>
              </a:rPr>
            </a:br>
            <a:r>
              <a:rPr lang="en-US" sz="2800" dirty="0" smtClean="0">
                <a:solidFill>
                  <a:srgbClr val="1F497D"/>
                </a:solidFill>
                <a:latin typeface="+mj-lt"/>
              </a:rPr>
              <a:t/>
            </a:r>
            <a:br>
              <a:rPr lang="en-US" sz="2800" dirty="0" smtClean="0">
                <a:solidFill>
                  <a:srgbClr val="1F497D"/>
                </a:solidFill>
                <a:latin typeface="+mj-lt"/>
              </a:rPr>
            </a:br>
            <a:endParaRPr lang="en-US" sz="2800" dirty="0" smtClean="0">
              <a:solidFill>
                <a:srgbClr val="1F497D"/>
              </a:solidFill>
              <a:latin typeface="+mj-lt"/>
            </a:endParaRPr>
          </a:p>
          <a:p>
            <a:pPr marL="72000" lvl="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F497D"/>
                </a:solidFill>
                <a:latin typeface="+mj-lt"/>
              </a:rPr>
              <a:t>Social Security</a:t>
            </a:r>
            <a:br>
              <a:rPr lang="en-US" sz="2800" dirty="0" smtClean="0">
                <a:solidFill>
                  <a:srgbClr val="1F497D"/>
                </a:solidFill>
                <a:latin typeface="+mj-lt"/>
              </a:rPr>
            </a:br>
            <a:endParaRPr lang="en-US" sz="2800" dirty="0" smtClean="0">
              <a:solidFill>
                <a:srgbClr val="1F497D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1F497D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284" y="3800928"/>
            <a:ext cx="26193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4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B">
  <a:themeElements>
    <a:clrScheme name="DN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FB5E4"/>
      </a:accent1>
      <a:accent2>
        <a:srgbClr val="162257"/>
      </a:accent2>
      <a:accent3>
        <a:srgbClr val="B8450E"/>
      </a:accent3>
      <a:accent4>
        <a:srgbClr val="9B9000"/>
      </a:accent4>
      <a:accent5>
        <a:srgbClr val="D7CCAF"/>
      </a:accent5>
      <a:accent6>
        <a:srgbClr val="003E3B"/>
      </a:accent6>
      <a:hlink>
        <a:srgbClr val="162257"/>
      </a:hlink>
      <a:folHlink>
        <a:srgbClr val="422335"/>
      </a:folHlink>
    </a:clrScheme>
    <a:fontScheme name="DN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1.0.5.potx" id="{B270FB89-5B9F-428A-BCB9-6C207FB2C8FE}" vid="{AFFF9D4B-64E8-4DB5-B4AD-056B69DF523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LichteAchtergrond4x3</Template>
  <TotalTime>1193</TotalTime>
  <Words>165</Words>
  <Application>Microsoft Office PowerPoint</Application>
  <PresentationFormat>On-screen Show (4:3)</PresentationFormat>
  <Paragraphs>80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Verdana</vt:lpstr>
      <vt:lpstr>Wingdings</vt:lpstr>
      <vt:lpstr>DNB</vt:lpstr>
      <vt:lpstr>Government Payments in the Netherlands and Portugal</vt:lpstr>
      <vt:lpstr>Jheronimus Bosch  The Haywain triptych 1502 </vt:lpstr>
      <vt:lpstr>Overview</vt:lpstr>
      <vt:lpstr>Public sector – NL</vt:lpstr>
      <vt:lpstr>Public sector Payments in the Netherlands</vt:lpstr>
      <vt:lpstr>Expenditures of government payments</vt:lpstr>
      <vt:lpstr>Governement collections</vt:lpstr>
      <vt:lpstr>Treasury banking</vt:lpstr>
      <vt:lpstr>Public sector – PT</vt:lpstr>
      <vt:lpstr>Public sector Payments in Portugal</vt:lpstr>
      <vt:lpstr>Expenditures of government payments</vt:lpstr>
      <vt:lpstr>Conclusions</vt:lpstr>
    </vt:vector>
  </TitlesOfParts>
  <Company>De Nederlandsche Bank N.V.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in retail payments</dc:title>
  <dc:creator>Plooij, M.A. (Mirjam) (BVU_RBB)</dc:creator>
  <dc:description/>
  <cp:lastModifiedBy>Doeveren, M.A.J.M. van (Michiel) (BVU_RBB)</cp:lastModifiedBy>
  <cp:revision>106</cp:revision>
  <cp:lastPrinted>2016-05-30T06:39:40Z</cp:lastPrinted>
  <dcterms:created xsi:type="dcterms:W3CDTF">2016-04-07T08:32:56Z</dcterms:created>
  <dcterms:modified xsi:type="dcterms:W3CDTF">2016-05-30T06:40:16Z</dcterms:modified>
</cp:coreProperties>
</file>