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heme/themeOverride3.xml" ContentType="application/vnd.openxmlformats-officedocument.themeOverr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8.xml" ContentType="application/vnd.openxmlformats-officedocument.presentationml.notesSlide+xml"/>
  <Default Extension="vml" ContentType="application/vnd.openxmlformats-officedocument.vmlDrawing"/>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Default Extension="jpeg" ContentType="image/jpeg"/>
  <Override PartName="/ppt/slideLayouts/slideLayout3.xml" ContentType="application/vnd.openxmlformats-officedocument.presentationml.slideLayout+xml"/>
  <Override PartName="/ppt/theme/themeOverride4.xml" ContentType="application/vnd.openxmlformats-officedocument.themeOverride+xml"/>
  <Default Extension="emf" ContentType="image/x-emf"/>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6"/>
  </p:notesMasterIdLst>
  <p:handoutMasterIdLst>
    <p:handoutMasterId r:id="rId17"/>
  </p:handoutMasterIdLst>
  <p:sldIdLst>
    <p:sldId id="275" r:id="rId2"/>
    <p:sldId id="276" r:id="rId3"/>
    <p:sldId id="353" r:id="rId4"/>
    <p:sldId id="328" r:id="rId5"/>
    <p:sldId id="329" r:id="rId6"/>
    <p:sldId id="349" r:id="rId7"/>
    <p:sldId id="334" r:id="rId8"/>
    <p:sldId id="336" r:id="rId9"/>
    <p:sldId id="350" r:id="rId10"/>
    <p:sldId id="351" r:id="rId11"/>
    <p:sldId id="339" r:id="rId12"/>
    <p:sldId id="355" r:id="rId13"/>
    <p:sldId id="340" r:id="rId14"/>
    <p:sldId id="354" r:id="rId15"/>
  </p:sldIdLst>
  <p:sldSz cx="9144000" cy="6858000" type="screen4x3"/>
  <p:notesSz cx="6797675" cy="9928225"/>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na Mitreska" initials="AM"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002060"/>
    <a:srgbClr val="0000FF"/>
    <a:srgbClr val="2E1DAD"/>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9466" autoAdjust="0"/>
    <p:restoredTop sz="91356" autoAdjust="0"/>
  </p:normalViewPr>
  <p:slideViewPr>
    <p:cSldViewPr>
      <p:cViewPr varScale="1">
        <p:scale>
          <a:sx n="68" d="100"/>
          <a:sy n="68" d="100"/>
        </p:scale>
        <p:origin x="-174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image" Target="../media/image18.png"/></Relationships>
</file>

<file path=ppt/diagrams/_rels/drawing1.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image" Target="../media/image18.png"/></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01BC047-8204-4EE4-B847-F5F65A4A0821}" type="doc">
      <dgm:prSet loTypeId="urn:microsoft.com/office/officeart/2005/8/layout/vList4" loCatId="list" qsTypeId="urn:microsoft.com/office/officeart/2005/8/quickstyle/simple1" qsCatId="simple" csTypeId="urn:microsoft.com/office/officeart/2005/8/colors/colorful4" csCatId="colorful" phldr="1"/>
      <dgm:spPr/>
      <dgm:t>
        <a:bodyPr/>
        <a:lstStyle/>
        <a:p>
          <a:endParaRPr lang="en-US"/>
        </a:p>
      </dgm:t>
    </dgm:pt>
    <dgm:pt modelId="{804E6958-B4FF-407B-91BE-2ED384C4E898}">
      <dgm:prSet phldrT="[Text]" custT="1"/>
      <dgm:spPr/>
      <dgm:t>
        <a:bodyPr/>
        <a:lstStyle/>
        <a:p>
          <a:pPr marL="457200" algn="l">
            <a:lnSpc>
              <a:spcPct val="100000"/>
            </a:lnSpc>
            <a:spcAft>
              <a:spcPts val="500"/>
            </a:spcAft>
          </a:pPr>
          <a:r>
            <a:rPr lang="en-US" sz="1200" b="1" dirty="0" smtClean="0">
              <a:latin typeface="Tahoma" pitchFamily="34" charset="0"/>
              <a:cs typeface="Tahoma" pitchFamily="34" charset="0"/>
            </a:rPr>
            <a:t>Estimations for the economic growth  unchanged relative to the previous projection</a:t>
          </a:r>
          <a:r>
            <a:rPr lang="ru-RU" sz="1200" b="1" dirty="0" smtClean="0">
              <a:latin typeface="Tahoma" pitchFamily="34" charset="0"/>
              <a:cs typeface="Tahoma" pitchFamily="34" charset="0"/>
            </a:rPr>
            <a:t> – </a:t>
          </a:r>
          <a:r>
            <a:rPr lang="en-US" sz="1200" b="1" dirty="0" smtClean="0">
              <a:latin typeface="Tahoma" pitchFamily="34" charset="0"/>
              <a:cs typeface="Tahoma" pitchFamily="34" charset="0"/>
            </a:rPr>
            <a:t>GDP growth of </a:t>
          </a:r>
          <a:r>
            <a:rPr lang="ru-RU" sz="1200" b="1" dirty="0" smtClean="0">
              <a:latin typeface="Tahoma" pitchFamily="34" charset="0"/>
              <a:cs typeface="Tahoma" pitchFamily="34" charset="0"/>
            </a:rPr>
            <a:t>2</a:t>
          </a:r>
          <a:r>
            <a:rPr lang="en-US" sz="1200" b="1" dirty="0" smtClean="0">
              <a:latin typeface="Tahoma" pitchFamily="34" charset="0"/>
              <a:cs typeface="Tahoma" pitchFamily="34" charset="0"/>
            </a:rPr>
            <a:t>.</a:t>
          </a:r>
          <a:r>
            <a:rPr lang="ru-RU" sz="1200" b="1" dirty="0" smtClean="0">
              <a:latin typeface="Tahoma" pitchFamily="34" charset="0"/>
              <a:cs typeface="Tahoma" pitchFamily="34" charset="0"/>
            </a:rPr>
            <a:t>2% </a:t>
          </a:r>
          <a:r>
            <a:rPr lang="en-US" sz="1200" b="1" dirty="0" smtClean="0">
              <a:latin typeface="Tahoma" pitchFamily="34" charset="0"/>
              <a:cs typeface="Tahoma" pitchFamily="34" charset="0"/>
            </a:rPr>
            <a:t>for</a:t>
          </a:r>
          <a:r>
            <a:rPr lang="ru-RU" sz="1200" b="1" dirty="0" smtClean="0">
              <a:latin typeface="Tahoma" pitchFamily="34" charset="0"/>
              <a:cs typeface="Tahoma" pitchFamily="34" charset="0"/>
            </a:rPr>
            <a:t> 2013 </a:t>
          </a:r>
          <a:r>
            <a:rPr lang="en-US" sz="1200" b="1" dirty="0" smtClean="0">
              <a:latin typeface="Tahoma" pitchFamily="34" charset="0"/>
              <a:cs typeface="Tahoma" pitchFamily="34" charset="0"/>
            </a:rPr>
            <a:t>and growth acceleration to</a:t>
          </a:r>
          <a:r>
            <a:rPr lang="ru-RU" sz="1200" b="1" dirty="0" smtClean="0">
              <a:latin typeface="Tahoma" pitchFamily="34" charset="0"/>
              <a:cs typeface="Tahoma" pitchFamily="34" charset="0"/>
            </a:rPr>
            <a:t> 3% </a:t>
          </a:r>
          <a:r>
            <a:rPr lang="en-US" sz="1200" b="1" dirty="0" smtClean="0">
              <a:latin typeface="Tahoma" pitchFamily="34" charset="0"/>
              <a:cs typeface="Tahoma" pitchFamily="34" charset="0"/>
            </a:rPr>
            <a:t>for</a:t>
          </a:r>
          <a:r>
            <a:rPr lang="ru-RU" sz="1200" b="1" dirty="0" smtClean="0">
              <a:latin typeface="Tahoma" pitchFamily="34" charset="0"/>
              <a:cs typeface="Tahoma" pitchFamily="34" charset="0"/>
            </a:rPr>
            <a:t> 2014 </a:t>
          </a:r>
          <a:r>
            <a:rPr lang="mk-MK" sz="1100" b="1" dirty="0" smtClean="0">
              <a:latin typeface="Tahoma" pitchFamily="34" charset="0"/>
              <a:cs typeface="Tahoma" pitchFamily="34" charset="0"/>
            </a:rPr>
            <a:t>           </a:t>
          </a:r>
          <a:endParaRPr lang="en-US" sz="1100" b="1" dirty="0" smtClean="0">
            <a:latin typeface="Tahoma" pitchFamily="34" charset="0"/>
            <a:cs typeface="Tahoma" pitchFamily="34" charset="0"/>
          </a:endParaRPr>
        </a:p>
        <a:p>
          <a:pPr marL="457200" algn="l">
            <a:lnSpc>
              <a:spcPct val="100000"/>
            </a:lnSpc>
            <a:spcAft>
              <a:spcPts val="200"/>
            </a:spcAft>
          </a:pPr>
          <a:r>
            <a:rPr lang="en-US" sz="1100" dirty="0" smtClean="0">
              <a:latin typeface="Tahoma" pitchFamily="34" charset="0"/>
              <a:cs typeface="Tahoma" pitchFamily="34" charset="0"/>
            </a:rPr>
            <a:t>-</a:t>
          </a:r>
          <a:r>
            <a:rPr lang="mk-MK" sz="1100" dirty="0" smtClean="0">
              <a:latin typeface="Tahoma" pitchFamily="34" charset="0"/>
              <a:cs typeface="Tahoma" pitchFamily="34" charset="0"/>
            </a:rPr>
            <a:t> </a:t>
          </a:r>
          <a:r>
            <a:rPr lang="en-US" sz="1100" dirty="0" smtClean="0">
              <a:latin typeface="Tahoma" pitchFamily="34" charset="0"/>
              <a:cs typeface="Tahoma" pitchFamily="34" charset="0"/>
            </a:rPr>
            <a:t>almost unchanged perceptions for foreign demand, foreign investments, labor market and credit support</a:t>
          </a:r>
        </a:p>
        <a:p>
          <a:pPr marL="457200" algn="l">
            <a:lnSpc>
              <a:spcPct val="100000"/>
            </a:lnSpc>
            <a:spcAft>
              <a:spcPts val="200"/>
            </a:spcAft>
          </a:pPr>
          <a:r>
            <a:rPr lang="ru-RU" sz="1100" dirty="0" smtClean="0">
              <a:latin typeface="Tahoma" pitchFamily="34" charset="0"/>
              <a:cs typeface="Tahoma" pitchFamily="34" charset="0"/>
            </a:rPr>
            <a:t>- </a:t>
          </a:r>
          <a:r>
            <a:rPr lang="en-US" sz="1100" dirty="0" smtClean="0">
              <a:latin typeface="Tahoma" pitchFamily="34" charset="0"/>
              <a:cs typeface="Tahoma" pitchFamily="34" charset="0"/>
            </a:rPr>
            <a:t>both the export and the investment activity  </a:t>
          </a:r>
          <a:r>
            <a:rPr lang="ru-RU" sz="1100" dirty="0" smtClean="0">
              <a:latin typeface="Tahoma" pitchFamily="34" charset="0"/>
              <a:cs typeface="Tahoma" pitchFamily="34" charset="0"/>
            </a:rPr>
            <a:t>– </a:t>
          </a:r>
          <a:r>
            <a:rPr lang="en-US" sz="1100" dirty="0" smtClean="0">
              <a:latin typeface="Tahoma" pitchFamily="34" charset="0"/>
              <a:cs typeface="Tahoma" pitchFamily="34" charset="0"/>
            </a:rPr>
            <a:t>remain to be the main factors for the economic growth </a:t>
          </a:r>
          <a:endParaRPr lang="ru-RU" sz="1100" dirty="0" smtClean="0">
            <a:latin typeface="Tahoma" pitchFamily="34" charset="0"/>
            <a:cs typeface="Tahoma" pitchFamily="34" charset="0"/>
          </a:endParaRPr>
        </a:p>
        <a:p>
          <a:pPr marL="457200" algn="l">
            <a:lnSpc>
              <a:spcPct val="100000"/>
            </a:lnSpc>
            <a:spcAft>
              <a:spcPts val="200"/>
            </a:spcAft>
          </a:pPr>
          <a:r>
            <a:rPr lang="ru-RU" sz="1100" dirty="0" smtClean="0">
              <a:latin typeface="Tahoma" pitchFamily="34" charset="0"/>
              <a:cs typeface="Tahoma" pitchFamily="34" charset="0"/>
            </a:rPr>
            <a:t>- </a:t>
          </a:r>
          <a:r>
            <a:rPr lang="en-US" sz="1100" dirty="0" smtClean="0">
              <a:latin typeface="Tahoma" pitchFamily="34" charset="0"/>
              <a:cs typeface="Tahoma" pitchFamily="34" charset="0"/>
            </a:rPr>
            <a:t>these two factors in 2014 accompanied with </a:t>
          </a:r>
          <a:r>
            <a:rPr lang="en-US" sz="1100" b="0" dirty="0" smtClean="0">
              <a:latin typeface="Tahoma" pitchFamily="34" charset="0"/>
              <a:cs typeface="Tahoma" pitchFamily="34" charset="0"/>
            </a:rPr>
            <a:t>the strengthened positive contribution of the private consumption </a:t>
          </a:r>
          <a:r>
            <a:rPr lang="ru-RU" sz="1100" b="0" dirty="0" smtClean="0">
              <a:latin typeface="Tahoma" pitchFamily="34" charset="0"/>
              <a:cs typeface="Tahoma" pitchFamily="34" charset="0"/>
            </a:rPr>
            <a:t> </a:t>
          </a:r>
          <a:endParaRPr lang="en-US" sz="1100" b="0" dirty="0">
            <a:latin typeface="Tahoma" pitchFamily="34" charset="0"/>
            <a:cs typeface="Tahoma" pitchFamily="34" charset="0"/>
          </a:endParaRPr>
        </a:p>
      </dgm:t>
    </dgm:pt>
    <dgm:pt modelId="{02E6B8E0-5BCA-4C57-8E54-B5A1AC73A22E}" type="parTrans" cxnId="{C44E4A43-A24A-416A-8DD6-EEC51701B491}">
      <dgm:prSet/>
      <dgm:spPr/>
      <dgm:t>
        <a:bodyPr/>
        <a:lstStyle/>
        <a:p>
          <a:endParaRPr lang="en-US"/>
        </a:p>
      </dgm:t>
    </dgm:pt>
    <dgm:pt modelId="{41192CE0-3DFB-4B28-8637-A57D7176DCDE}" type="sibTrans" cxnId="{C44E4A43-A24A-416A-8DD6-EEC51701B491}">
      <dgm:prSet/>
      <dgm:spPr/>
      <dgm:t>
        <a:bodyPr/>
        <a:lstStyle/>
        <a:p>
          <a:endParaRPr lang="en-US"/>
        </a:p>
      </dgm:t>
    </dgm:pt>
    <dgm:pt modelId="{B724D7C4-DBFA-476C-9489-E323A50B9ADC}">
      <dgm:prSet phldrT="[Text]" custT="1"/>
      <dgm:spPr/>
      <dgm:t>
        <a:bodyPr/>
        <a:lstStyle/>
        <a:p>
          <a:pPr algn="l">
            <a:lnSpc>
              <a:spcPct val="90000"/>
            </a:lnSpc>
            <a:spcAft>
              <a:spcPct val="35000"/>
            </a:spcAft>
          </a:pPr>
          <a:r>
            <a:rPr lang="mk-MK" sz="1200" b="1" dirty="0" smtClean="0">
              <a:latin typeface="Tahoma" pitchFamily="34" charset="0"/>
              <a:cs typeface="Tahoma" pitchFamily="34" charset="0"/>
            </a:rPr>
            <a:t>	</a:t>
          </a:r>
          <a:r>
            <a:rPr lang="en-US" sz="1200" b="1" dirty="0" smtClean="0">
              <a:latin typeface="Tahoma" pitchFamily="34" charset="0"/>
              <a:cs typeface="Tahoma" pitchFamily="34" charset="0"/>
            </a:rPr>
            <a:t>Downward revision of the projected inflation from </a:t>
          </a:r>
          <a:r>
            <a:rPr lang="mk-MK" sz="1200" b="1" dirty="0" smtClean="0">
              <a:latin typeface="Tahoma" pitchFamily="34" charset="0"/>
              <a:cs typeface="Tahoma" pitchFamily="34" charset="0"/>
            </a:rPr>
            <a:t>3</a:t>
          </a:r>
          <a:r>
            <a:rPr lang="en-US" sz="1200" b="1" dirty="0" smtClean="0">
              <a:latin typeface="Tahoma" pitchFamily="34" charset="0"/>
              <a:cs typeface="Tahoma" pitchFamily="34" charset="0"/>
            </a:rPr>
            <a:t>.</a:t>
          </a:r>
          <a:r>
            <a:rPr lang="mk-MK" sz="1200" b="1" dirty="0" smtClean="0">
              <a:latin typeface="Tahoma" pitchFamily="34" charset="0"/>
              <a:cs typeface="Tahoma" pitchFamily="34" charset="0"/>
            </a:rPr>
            <a:t>2% </a:t>
          </a:r>
          <a:r>
            <a:rPr lang="en-US" sz="1200" b="1" dirty="0" smtClean="0">
              <a:latin typeface="Tahoma" pitchFamily="34" charset="0"/>
              <a:cs typeface="Tahoma" pitchFamily="34" charset="0"/>
            </a:rPr>
            <a:t>to </a:t>
          </a:r>
          <a:r>
            <a:rPr lang="mk-MK" sz="1200" b="1" dirty="0" smtClean="0">
              <a:latin typeface="Tahoma" pitchFamily="34" charset="0"/>
              <a:cs typeface="Tahoma" pitchFamily="34" charset="0"/>
            </a:rPr>
            <a:t>2</a:t>
          </a:r>
          <a:r>
            <a:rPr lang="en-US" sz="1200" b="1" dirty="0" smtClean="0">
              <a:latin typeface="Tahoma" pitchFamily="34" charset="0"/>
              <a:cs typeface="Tahoma" pitchFamily="34" charset="0"/>
            </a:rPr>
            <a:t>.</a:t>
          </a:r>
          <a:r>
            <a:rPr lang="mk-MK" sz="1200" b="1" dirty="0" smtClean="0">
              <a:latin typeface="Tahoma" pitchFamily="34" charset="0"/>
              <a:cs typeface="Tahoma" pitchFamily="34" charset="0"/>
            </a:rPr>
            <a:t>8% </a:t>
          </a:r>
          <a:r>
            <a:rPr lang="en-US" sz="1200" b="1" dirty="0" smtClean="0">
              <a:latin typeface="Tahoma" pitchFamily="34" charset="0"/>
              <a:cs typeface="Tahoma" pitchFamily="34" charset="0"/>
            </a:rPr>
            <a:t>for </a:t>
          </a:r>
          <a:r>
            <a:rPr lang="mk-MK" sz="1200" b="1" dirty="0" smtClean="0">
              <a:latin typeface="Tahoma" pitchFamily="34" charset="0"/>
              <a:cs typeface="Tahoma" pitchFamily="34" charset="0"/>
            </a:rPr>
            <a:t> 	2013 </a:t>
          </a:r>
          <a:r>
            <a:rPr lang="en-US" sz="1200" b="1" dirty="0" smtClean="0">
              <a:latin typeface="Tahoma" pitchFamily="34" charset="0"/>
              <a:cs typeface="Tahoma" pitchFamily="34" charset="0"/>
            </a:rPr>
            <a:t>and maintenance of the January projection of </a:t>
          </a:r>
          <a:r>
            <a:rPr lang="mk-MK" sz="1200" b="1" dirty="0" smtClean="0">
              <a:latin typeface="Tahoma" pitchFamily="34" charset="0"/>
              <a:cs typeface="Tahoma" pitchFamily="34" charset="0"/>
            </a:rPr>
            <a:t>2</a:t>
          </a:r>
          <a:r>
            <a:rPr lang="en-US" sz="1200" b="1" dirty="0" smtClean="0">
              <a:latin typeface="Tahoma" pitchFamily="34" charset="0"/>
              <a:cs typeface="Tahoma" pitchFamily="34" charset="0"/>
            </a:rPr>
            <a:t>.</a:t>
          </a:r>
          <a:r>
            <a:rPr lang="mk-MK" sz="1200" b="1" dirty="0" smtClean="0">
              <a:latin typeface="Tahoma" pitchFamily="34" charset="0"/>
              <a:cs typeface="Tahoma" pitchFamily="34" charset="0"/>
            </a:rPr>
            <a:t>3% </a:t>
          </a:r>
          <a:r>
            <a:rPr lang="en-US" sz="1200" b="1" dirty="0" smtClean="0">
              <a:latin typeface="Tahoma" pitchFamily="34" charset="0"/>
              <a:cs typeface="Tahoma" pitchFamily="34" charset="0"/>
            </a:rPr>
            <a:t>for</a:t>
          </a:r>
          <a:r>
            <a:rPr lang="mk-MK" sz="1200" b="1" dirty="0" smtClean="0">
              <a:latin typeface="Tahoma" pitchFamily="34" charset="0"/>
              <a:cs typeface="Tahoma" pitchFamily="34" charset="0"/>
            </a:rPr>
            <a:t> 2014 	</a:t>
          </a:r>
        </a:p>
        <a:p>
          <a:pPr algn="l">
            <a:lnSpc>
              <a:spcPct val="90000"/>
            </a:lnSpc>
            <a:spcAft>
              <a:spcPct val="35000"/>
            </a:spcAft>
          </a:pPr>
          <a:r>
            <a:rPr lang="mk-MK" sz="1100" dirty="0" smtClean="0">
              <a:latin typeface="Tahoma" pitchFamily="34" charset="0"/>
              <a:cs typeface="Tahoma" pitchFamily="34" charset="0"/>
            </a:rPr>
            <a:t>	- </a:t>
          </a:r>
          <a:r>
            <a:rPr lang="en-US" sz="1100" dirty="0" smtClean="0">
              <a:latin typeface="Tahoma" pitchFamily="34" charset="0"/>
              <a:cs typeface="Tahoma" pitchFamily="34" charset="0"/>
            </a:rPr>
            <a:t>lower initial conditions</a:t>
          </a:r>
          <a:endParaRPr lang="mk-MK" sz="1100" dirty="0" smtClean="0">
            <a:latin typeface="Tahoma" pitchFamily="34" charset="0"/>
            <a:cs typeface="Tahoma" pitchFamily="34" charset="0"/>
          </a:endParaRPr>
        </a:p>
        <a:p>
          <a:pPr algn="l">
            <a:lnSpc>
              <a:spcPct val="90000"/>
            </a:lnSpc>
            <a:spcAft>
              <a:spcPct val="35000"/>
            </a:spcAft>
          </a:pPr>
          <a:r>
            <a:rPr lang="mk-MK" sz="1100" dirty="0" smtClean="0">
              <a:latin typeface="Tahoma" pitchFamily="34" charset="0"/>
              <a:cs typeface="Tahoma" pitchFamily="34" charset="0"/>
            </a:rPr>
            <a:t>	- </a:t>
          </a:r>
          <a:r>
            <a:rPr lang="en-US" sz="1100" dirty="0" smtClean="0">
              <a:latin typeface="Tahoma" pitchFamily="34" charset="0"/>
              <a:cs typeface="Tahoma" pitchFamily="34" charset="0"/>
            </a:rPr>
            <a:t>poorer inflationary pressures from the import food and energy prices </a:t>
          </a:r>
          <a:r>
            <a:rPr lang="mk-MK" sz="1100" dirty="0" smtClean="0">
              <a:latin typeface="Tahoma" pitchFamily="34" charset="0"/>
              <a:cs typeface="Tahoma" pitchFamily="34" charset="0"/>
            </a:rPr>
            <a:t>     </a:t>
          </a:r>
        </a:p>
        <a:p>
          <a:pPr algn="l">
            <a:lnSpc>
              <a:spcPct val="90000"/>
            </a:lnSpc>
            <a:spcAft>
              <a:spcPct val="35000"/>
            </a:spcAft>
          </a:pPr>
          <a:r>
            <a:rPr lang="mk-MK" sz="1100" dirty="0" smtClean="0">
              <a:latin typeface="Tahoma" pitchFamily="34" charset="0"/>
              <a:cs typeface="Tahoma" pitchFamily="34" charset="0"/>
            </a:rPr>
            <a:t>	- </a:t>
          </a:r>
          <a:r>
            <a:rPr lang="en-US" sz="1100" dirty="0" smtClean="0">
              <a:latin typeface="Tahoma" pitchFamily="34" charset="0"/>
              <a:cs typeface="Tahoma" pitchFamily="34" charset="0"/>
            </a:rPr>
            <a:t>further absence of domestic demand pressures </a:t>
          </a:r>
          <a:endParaRPr lang="mk-MK" sz="1100" dirty="0" smtClean="0">
            <a:latin typeface="Tahoma" pitchFamily="34" charset="0"/>
            <a:cs typeface="Tahoma" pitchFamily="34" charset="0"/>
          </a:endParaRPr>
        </a:p>
      </dgm:t>
    </dgm:pt>
    <dgm:pt modelId="{3EF2E752-FB52-4A85-82A7-9B905A78C159}" type="parTrans" cxnId="{C507A3D2-70D7-413C-9540-DC4F22FE7FF7}">
      <dgm:prSet/>
      <dgm:spPr/>
      <dgm:t>
        <a:bodyPr/>
        <a:lstStyle/>
        <a:p>
          <a:endParaRPr lang="en-US"/>
        </a:p>
      </dgm:t>
    </dgm:pt>
    <dgm:pt modelId="{46CB215B-B6D4-40F4-ADDB-EA9D3DED83A1}" type="sibTrans" cxnId="{C507A3D2-70D7-413C-9540-DC4F22FE7FF7}">
      <dgm:prSet/>
      <dgm:spPr/>
      <dgm:t>
        <a:bodyPr/>
        <a:lstStyle/>
        <a:p>
          <a:endParaRPr lang="en-US"/>
        </a:p>
      </dgm:t>
    </dgm:pt>
    <dgm:pt modelId="{3A4FEBFA-D905-429D-8054-8AAD8B0C0E31}">
      <dgm:prSet phldrT="[Text]" custT="1"/>
      <dgm:spPr/>
      <dgm:t>
        <a:bodyPr/>
        <a:lstStyle/>
        <a:p>
          <a:pPr algn="l">
            <a:lnSpc>
              <a:spcPct val="90000"/>
            </a:lnSpc>
            <a:spcAft>
              <a:spcPct val="35000"/>
            </a:spcAft>
          </a:pPr>
          <a:r>
            <a:rPr lang="en-US" sz="1100" b="1" dirty="0" smtClean="0">
              <a:latin typeface="Tahoma" pitchFamily="34" charset="0"/>
              <a:cs typeface="Tahoma" pitchFamily="34" charset="0"/>
            </a:rPr>
            <a:t>	</a:t>
          </a:r>
          <a:r>
            <a:rPr lang="mk-MK" sz="1100" b="1" dirty="0" smtClean="0">
              <a:latin typeface="Tahoma" pitchFamily="34" charset="0"/>
              <a:cs typeface="Tahoma" pitchFamily="34" charset="0"/>
            </a:rPr>
            <a:t> </a:t>
          </a:r>
          <a:r>
            <a:rPr lang="en-US" sz="1200" b="1" dirty="0" smtClean="0">
              <a:latin typeface="Tahoma" pitchFamily="34" charset="0"/>
              <a:cs typeface="Tahoma" pitchFamily="34" charset="0"/>
            </a:rPr>
            <a:t>External position</a:t>
          </a:r>
          <a:endParaRPr lang="mk-MK" sz="1200" b="1" dirty="0" smtClean="0">
            <a:latin typeface="Tahoma" pitchFamily="34" charset="0"/>
            <a:cs typeface="Tahoma" pitchFamily="34" charset="0"/>
          </a:endParaRPr>
        </a:p>
        <a:p>
          <a:pPr marL="457200" algn="l">
            <a:lnSpc>
              <a:spcPct val="100000"/>
            </a:lnSpc>
            <a:spcAft>
              <a:spcPts val="200"/>
            </a:spcAft>
          </a:pPr>
          <a:r>
            <a:rPr lang="en-US" sz="1100" dirty="0" smtClean="0">
              <a:latin typeface="Tahoma" pitchFamily="34" charset="0"/>
              <a:cs typeface="Tahoma" pitchFamily="34" charset="0"/>
            </a:rPr>
            <a:t>	</a:t>
          </a:r>
          <a:r>
            <a:rPr lang="mk-MK" sz="1100" dirty="0" smtClean="0">
              <a:latin typeface="Tahoma" pitchFamily="34" charset="0"/>
              <a:cs typeface="Tahoma" pitchFamily="34" charset="0"/>
            </a:rPr>
            <a:t>- </a:t>
          </a:r>
          <a:r>
            <a:rPr lang="en-US" sz="1100" dirty="0" smtClean="0">
              <a:latin typeface="Tahoma" pitchFamily="34" charset="0"/>
              <a:cs typeface="Tahoma" pitchFamily="34" charset="0"/>
            </a:rPr>
            <a:t>higher current account deficit in </a:t>
          </a:r>
          <a:r>
            <a:rPr lang="mk-MK" sz="1100" dirty="0" smtClean="0">
              <a:latin typeface="Tahoma" pitchFamily="34" charset="0"/>
              <a:cs typeface="Tahoma" pitchFamily="34" charset="0"/>
            </a:rPr>
            <a:t>2013 (</a:t>
          </a:r>
          <a:r>
            <a:rPr lang="en-US" sz="1100" dirty="0" smtClean="0">
              <a:latin typeface="Tahoma" pitchFamily="34" charset="0"/>
              <a:cs typeface="Tahoma" pitchFamily="34" charset="0"/>
            </a:rPr>
            <a:t>given higher realization for</a:t>
          </a:r>
          <a:r>
            <a:rPr lang="mk-MK" sz="1100" dirty="0" smtClean="0">
              <a:latin typeface="Tahoma" pitchFamily="34" charset="0"/>
              <a:cs typeface="Tahoma" pitchFamily="34" charset="0"/>
            </a:rPr>
            <a:t> 2012), </a:t>
          </a:r>
          <a:r>
            <a:rPr lang="en-US" sz="1100" dirty="0" smtClean="0">
              <a:latin typeface="Tahoma" pitchFamily="34" charset="0"/>
              <a:cs typeface="Tahoma" pitchFamily="34" charset="0"/>
            </a:rPr>
            <a:t>when smaller anticipated surplus with the services and higher deficit with the income, as well as slight downward revision with the capital flows were expected </a:t>
          </a:r>
          <a:r>
            <a:rPr lang="mk-MK" sz="1100" dirty="0" smtClean="0">
              <a:latin typeface="Tahoma" pitchFamily="34" charset="0"/>
              <a:cs typeface="Tahoma" pitchFamily="34" charset="0"/>
            </a:rPr>
            <a:t>(</a:t>
          </a:r>
          <a:r>
            <a:rPr lang="en-US" sz="1100" dirty="0" smtClean="0">
              <a:latin typeface="Tahoma" pitchFamily="34" charset="0"/>
              <a:cs typeface="Tahoma" pitchFamily="34" charset="0"/>
            </a:rPr>
            <a:t>mainly because of the short-term capital flows</a:t>
          </a:r>
          <a:r>
            <a:rPr lang="mk-MK" sz="1100" dirty="0" smtClean="0">
              <a:latin typeface="Tahoma" pitchFamily="34" charset="0"/>
              <a:cs typeface="Tahoma" pitchFamily="34" charset="0"/>
            </a:rPr>
            <a:t>)</a:t>
          </a:r>
        </a:p>
        <a:p>
          <a:pPr marL="457200" algn="l">
            <a:lnSpc>
              <a:spcPct val="100000"/>
            </a:lnSpc>
            <a:spcAft>
              <a:spcPts val="200"/>
            </a:spcAft>
          </a:pPr>
          <a:r>
            <a:rPr lang="mk-MK" sz="1100" dirty="0" smtClean="0">
              <a:latin typeface="Tahoma" pitchFamily="34" charset="0"/>
              <a:cs typeface="Tahoma" pitchFamily="34" charset="0"/>
            </a:rPr>
            <a:t>- </a:t>
          </a:r>
          <a:r>
            <a:rPr lang="en-US" sz="1100" dirty="0" smtClean="0">
              <a:latin typeface="Tahoma" pitchFamily="34" charset="0"/>
              <a:cs typeface="Tahoma" pitchFamily="34" charset="0"/>
            </a:rPr>
            <a:t>deeper current account deficit for </a:t>
          </a:r>
          <a:r>
            <a:rPr lang="mk-MK" sz="1100" dirty="0" smtClean="0">
              <a:latin typeface="Tahoma" pitchFamily="34" charset="0"/>
              <a:cs typeface="Tahoma" pitchFamily="34" charset="0"/>
            </a:rPr>
            <a:t>2014, </a:t>
          </a:r>
          <a:r>
            <a:rPr lang="en-US" sz="1100" dirty="0" smtClean="0">
              <a:latin typeface="Tahoma" pitchFamily="34" charset="0"/>
              <a:cs typeface="Tahoma" pitchFamily="34" charset="0"/>
            </a:rPr>
            <a:t>but also higher capital inflows</a:t>
          </a:r>
          <a:endParaRPr lang="mk-MK" sz="1100" dirty="0" smtClean="0">
            <a:latin typeface="Tahoma" pitchFamily="34" charset="0"/>
            <a:cs typeface="Tahoma" pitchFamily="34" charset="0"/>
          </a:endParaRPr>
        </a:p>
        <a:p>
          <a:pPr marL="457200" algn="l">
            <a:lnSpc>
              <a:spcPct val="100000"/>
            </a:lnSpc>
            <a:spcAft>
              <a:spcPts val="200"/>
            </a:spcAft>
          </a:pPr>
          <a:r>
            <a:rPr lang="mk-MK" sz="1100" dirty="0" smtClean="0">
              <a:latin typeface="Tahoma" pitchFamily="34" charset="0"/>
              <a:cs typeface="Tahoma" pitchFamily="34" charset="0"/>
            </a:rPr>
            <a:t>- </a:t>
          </a:r>
          <a:r>
            <a:rPr lang="en-US" sz="1100" dirty="0" smtClean="0">
              <a:latin typeface="Tahoma" pitchFamily="34" charset="0"/>
              <a:cs typeface="Tahoma" pitchFamily="34" charset="0"/>
            </a:rPr>
            <a:t>increase in the foreign reserves</a:t>
          </a:r>
          <a:endParaRPr lang="mk-MK" sz="1000" dirty="0" smtClean="0"/>
        </a:p>
      </dgm:t>
    </dgm:pt>
    <dgm:pt modelId="{070F9DD2-CAC3-47A8-B323-DB83B1B63BE6}" type="parTrans" cxnId="{58F22E1B-C209-4B38-B51D-2FEE8E652A49}">
      <dgm:prSet/>
      <dgm:spPr/>
      <dgm:t>
        <a:bodyPr/>
        <a:lstStyle/>
        <a:p>
          <a:endParaRPr lang="en-US"/>
        </a:p>
      </dgm:t>
    </dgm:pt>
    <dgm:pt modelId="{667F1F70-473C-4D02-AA01-DED4CD5712BD}" type="sibTrans" cxnId="{58F22E1B-C209-4B38-B51D-2FEE8E652A49}">
      <dgm:prSet/>
      <dgm:spPr/>
      <dgm:t>
        <a:bodyPr/>
        <a:lstStyle/>
        <a:p>
          <a:endParaRPr lang="en-US"/>
        </a:p>
      </dgm:t>
    </dgm:pt>
    <dgm:pt modelId="{F9542878-41D8-4165-8F84-2F35C4DF2659}" type="pres">
      <dgm:prSet presAssocID="{401BC047-8204-4EE4-B847-F5F65A4A0821}" presName="linear" presStyleCnt="0">
        <dgm:presLayoutVars>
          <dgm:dir/>
          <dgm:resizeHandles val="exact"/>
        </dgm:presLayoutVars>
      </dgm:prSet>
      <dgm:spPr/>
      <dgm:t>
        <a:bodyPr/>
        <a:lstStyle/>
        <a:p>
          <a:endParaRPr lang="en-US"/>
        </a:p>
      </dgm:t>
    </dgm:pt>
    <dgm:pt modelId="{7DBD4C67-5B85-416D-8518-BB675647CC58}" type="pres">
      <dgm:prSet presAssocID="{804E6958-B4FF-407B-91BE-2ED384C4E898}" presName="comp" presStyleCnt="0"/>
      <dgm:spPr/>
    </dgm:pt>
    <dgm:pt modelId="{9E37C75D-41E5-4A3A-9B0D-D8586497CDDB}" type="pres">
      <dgm:prSet presAssocID="{804E6958-B4FF-407B-91BE-2ED384C4E898}" presName="box" presStyleLbl="node1" presStyleIdx="0" presStyleCnt="3" custScaleY="174958"/>
      <dgm:spPr/>
      <dgm:t>
        <a:bodyPr/>
        <a:lstStyle/>
        <a:p>
          <a:endParaRPr lang="en-US"/>
        </a:p>
      </dgm:t>
    </dgm:pt>
    <dgm:pt modelId="{834D96AF-A819-46AF-9FE2-6B67CF75ECBC}" type="pres">
      <dgm:prSet presAssocID="{804E6958-B4FF-407B-91BE-2ED384C4E898}" presName="img" presStyleLbl="fgImgPlace1" presStyleIdx="0" presStyleCnt="3" custScaleX="120646" custScaleY="195690" custLinFactNeighborX="6269" custLinFactNeighborY="-3216"/>
      <dgm:spPr>
        <a:blipFill rotWithShape="0">
          <a:blip xmlns:r="http://schemas.openxmlformats.org/officeDocument/2006/relationships" r:embed="rId1"/>
          <a:stretch>
            <a:fillRect/>
          </a:stretch>
        </a:blipFill>
      </dgm:spPr>
      <dgm:t>
        <a:bodyPr/>
        <a:lstStyle/>
        <a:p>
          <a:endParaRPr lang="en-US"/>
        </a:p>
      </dgm:t>
    </dgm:pt>
    <dgm:pt modelId="{D4DF2413-84E7-45B3-88CF-32837C282610}" type="pres">
      <dgm:prSet presAssocID="{804E6958-B4FF-407B-91BE-2ED384C4E898}" presName="text" presStyleLbl="node1" presStyleIdx="0" presStyleCnt="3">
        <dgm:presLayoutVars>
          <dgm:bulletEnabled val="1"/>
        </dgm:presLayoutVars>
      </dgm:prSet>
      <dgm:spPr/>
      <dgm:t>
        <a:bodyPr/>
        <a:lstStyle/>
        <a:p>
          <a:endParaRPr lang="en-US"/>
        </a:p>
      </dgm:t>
    </dgm:pt>
    <dgm:pt modelId="{77026468-07A6-4101-90CF-3A4CA8733E3B}" type="pres">
      <dgm:prSet presAssocID="{41192CE0-3DFB-4B28-8637-A57D7176DCDE}" presName="spacer" presStyleCnt="0"/>
      <dgm:spPr/>
    </dgm:pt>
    <dgm:pt modelId="{5F0F3030-DC89-465D-B7CA-8CECC4165051}" type="pres">
      <dgm:prSet presAssocID="{B724D7C4-DBFA-476C-9489-E323A50B9ADC}" presName="comp" presStyleCnt="0"/>
      <dgm:spPr/>
    </dgm:pt>
    <dgm:pt modelId="{BDFF6303-6CB6-4284-8670-BAD291CAFD03}" type="pres">
      <dgm:prSet presAssocID="{B724D7C4-DBFA-476C-9489-E323A50B9ADC}" presName="box" presStyleLbl="node1" presStyleIdx="1" presStyleCnt="3" custScaleY="151138"/>
      <dgm:spPr/>
      <dgm:t>
        <a:bodyPr/>
        <a:lstStyle/>
        <a:p>
          <a:endParaRPr lang="en-US"/>
        </a:p>
      </dgm:t>
    </dgm:pt>
    <dgm:pt modelId="{3DFC57ED-9FED-49E0-B0D4-1B5E6CD2EE3A}" type="pres">
      <dgm:prSet presAssocID="{B724D7C4-DBFA-476C-9489-E323A50B9ADC}" presName="img" presStyleLbl="fgImgPlace1" presStyleIdx="1" presStyleCnt="3" custScaleX="122598" custScaleY="160881" custLinFactNeighborX="6757" custLinFactNeighborY="0"/>
      <dgm:spPr>
        <a:blipFill rotWithShape="0">
          <a:blip xmlns:r="http://schemas.openxmlformats.org/officeDocument/2006/relationships" r:embed="rId2"/>
          <a:stretch>
            <a:fillRect/>
          </a:stretch>
        </a:blipFill>
      </dgm:spPr>
      <dgm:t>
        <a:bodyPr/>
        <a:lstStyle/>
        <a:p>
          <a:endParaRPr lang="en-US"/>
        </a:p>
      </dgm:t>
    </dgm:pt>
    <dgm:pt modelId="{877B7140-63CD-4F53-9356-0E44F1562028}" type="pres">
      <dgm:prSet presAssocID="{B724D7C4-DBFA-476C-9489-E323A50B9ADC}" presName="text" presStyleLbl="node1" presStyleIdx="1" presStyleCnt="3">
        <dgm:presLayoutVars>
          <dgm:bulletEnabled val="1"/>
        </dgm:presLayoutVars>
      </dgm:prSet>
      <dgm:spPr/>
      <dgm:t>
        <a:bodyPr/>
        <a:lstStyle/>
        <a:p>
          <a:endParaRPr lang="en-US"/>
        </a:p>
      </dgm:t>
    </dgm:pt>
    <dgm:pt modelId="{1B68C46D-47D1-4A73-B727-D320FE5852E0}" type="pres">
      <dgm:prSet presAssocID="{46CB215B-B6D4-40F4-ADDB-EA9D3DED83A1}" presName="spacer" presStyleCnt="0"/>
      <dgm:spPr/>
    </dgm:pt>
    <dgm:pt modelId="{F051F743-F504-4502-9385-2B424FEBE655}" type="pres">
      <dgm:prSet presAssocID="{3A4FEBFA-D905-429D-8054-8AAD8B0C0E31}" presName="comp" presStyleCnt="0"/>
      <dgm:spPr/>
    </dgm:pt>
    <dgm:pt modelId="{7AD6AF9D-4633-4E8A-A689-ABDC80683DEF}" type="pres">
      <dgm:prSet presAssocID="{3A4FEBFA-D905-429D-8054-8AAD8B0C0E31}" presName="box" presStyleLbl="node1" presStyleIdx="2" presStyleCnt="3" custScaleX="100000" custScaleY="177350"/>
      <dgm:spPr/>
      <dgm:t>
        <a:bodyPr/>
        <a:lstStyle/>
        <a:p>
          <a:endParaRPr lang="en-US"/>
        </a:p>
      </dgm:t>
    </dgm:pt>
    <dgm:pt modelId="{D41059FF-E6C9-459B-9A8F-0D35013BD70A}" type="pres">
      <dgm:prSet presAssocID="{3A4FEBFA-D905-429D-8054-8AAD8B0C0E31}" presName="img" presStyleLbl="fgImgPlace1" presStyleIdx="2" presStyleCnt="3" custScaleX="126127" custScaleY="191851" custLinFactNeighborX="9009"/>
      <dgm:spPr>
        <a:blipFill rotWithShape="0">
          <a:blip xmlns:r="http://schemas.openxmlformats.org/officeDocument/2006/relationships" r:embed="rId3"/>
          <a:stretch>
            <a:fillRect/>
          </a:stretch>
        </a:blipFill>
      </dgm:spPr>
      <dgm:t>
        <a:bodyPr/>
        <a:lstStyle/>
        <a:p>
          <a:endParaRPr lang="en-US"/>
        </a:p>
      </dgm:t>
    </dgm:pt>
    <dgm:pt modelId="{3E1DB64F-EECC-4030-9197-48FE56F62412}" type="pres">
      <dgm:prSet presAssocID="{3A4FEBFA-D905-429D-8054-8AAD8B0C0E31}" presName="text" presStyleLbl="node1" presStyleIdx="2" presStyleCnt="3">
        <dgm:presLayoutVars>
          <dgm:bulletEnabled val="1"/>
        </dgm:presLayoutVars>
      </dgm:prSet>
      <dgm:spPr/>
      <dgm:t>
        <a:bodyPr/>
        <a:lstStyle/>
        <a:p>
          <a:endParaRPr lang="en-US"/>
        </a:p>
      </dgm:t>
    </dgm:pt>
  </dgm:ptLst>
  <dgm:cxnLst>
    <dgm:cxn modelId="{C44E4A43-A24A-416A-8DD6-EEC51701B491}" srcId="{401BC047-8204-4EE4-B847-F5F65A4A0821}" destId="{804E6958-B4FF-407B-91BE-2ED384C4E898}" srcOrd="0" destOrd="0" parTransId="{02E6B8E0-5BCA-4C57-8E54-B5A1AC73A22E}" sibTransId="{41192CE0-3DFB-4B28-8637-A57D7176DCDE}"/>
    <dgm:cxn modelId="{58F22E1B-C209-4B38-B51D-2FEE8E652A49}" srcId="{401BC047-8204-4EE4-B847-F5F65A4A0821}" destId="{3A4FEBFA-D905-429D-8054-8AAD8B0C0E31}" srcOrd="2" destOrd="0" parTransId="{070F9DD2-CAC3-47A8-B323-DB83B1B63BE6}" sibTransId="{667F1F70-473C-4D02-AA01-DED4CD5712BD}"/>
    <dgm:cxn modelId="{A86755C8-D85B-4AE2-8554-6F2311415874}" type="presOf" srcId="{3A4FEBFA-D905-429D-8054-8AAD8B0C0E31}" destId="{3E1DB64F-EECC-4030-9197-48FE56F62412}" srcOrd="1" destOrd="0" presId="urn:microsoft.com/office/officeart/2005/8/layout/vList4"/>
    <dgm:cxn modelId="{F042C3C0-3122-4CE8-B4BD-F1B44B99E539}" type="presOf" srcId="{804E6958-B4FF-407B-91BE-2ED384C4E898}" destId="{9E37C75D-41E5-4A3A-9B0D-D8586497CDDB}" srcOrd="0" destOrd="0" presId="urn:microsoft.com/office/officeart/2005/8/layout/vList4"/>
    <dgm:cxn modelId="{A2C9D1A7-F87C-4B13-B2A5-F45011188BB6}" type="presOf" srcId="{804E6958-B4FF-407B-91BE-2ED384C4E898}" destId="{D4DF2413-84E7-45B3-88CF-32837C282610}" srcOrd="1" destOrd="0" presId="urn:microsoft.com/office/officeart/2005/8/layout/vList4"/>
    <dgm:cxn modelId="{C507A3D2-70D7-413C-9540-DC4F22FE7FF7}" srcId="{401BC047-8204-4EE4-B847-F5F65A4A0821}" destId="{B724D7C4-DBFA-476C-9489-E323A50B9ADC}" srcOrd="1" destOrd="0" parTransId="{3EF2E752-FB52-4A85-82A7-9B905A78C159}" sibTransId="{46CB215B-B6D4-40F4-ADDB-EA9D3DED83A1}"/>
    <dgm:cxn modelId="{4780BDEF-3935-4639-8FA5-31FA6342C23D}" type="presOf" srcId="{B724D7C4-DBFA-476C-9489-E323A50B9ADC}" destId="{BDFF6303-6CB6-4284-8670-BAD291CAFD03}" srcOrd="0" destOrd="0" presId="urn:microsoft.com/office/officeart/2005/8/layout/vList4"/>
    <dgm:cxn modelId="{11D9BCD2-CDF8-4C77-A7BC-AAAEB428A03E}" type="presOf" srcId="{401BC047-8204-4EE4-B847-F5F65A4A0821}" destId="{F9542878-41D8-4165-8F84-2F35C4DF2659}" srcOrd="0" destOrd="0" presId="urn:microsoft.com/office/officeart/2005/8/layout/vList4"/>
    <dgm:cxn modelId="{273582D1-A540-4ED5-866E-50DC46C868D5}" type="presOf" srcId="{B724D7C4-DBFA-476C-9489-E323A50B9ADC}" destId="{877B7140-63CD-4F53-9356-0E44F1562028}" srcOrd="1" destOrd="0" presId="urn:microsoft.com/office/officeart/2005/8/layout/vList4"/>
    <dgm:cxn modelId="{DC4FAB1B-C07D-48BD-A245-6F0B56CCBEF5}" type="presOf" srcId="{3A4FEBFA-D905-429D-8054-8AAD8B0C0E31}" destId="{7AD6AF9D-4633-4E8A-A689-ABDC80683DEF}" srcOrd="0" destOrd="0" presId="urn:microsoft.com/office/officeart/2005/8/layout/vList4"/>
    <dgm:cxn modelId="{9B03512E-8D57-4351-98EE-615A6E6CB683}" type="presParOf" srcId="{F9542878-41D8-4165-8F84-2F35C4DF2659}" destId="{7DBD4C67-5B85-416D-8518-BB675647CC58}" srcOrd="0" destOrd="0" presId="urn:microsoft.com/office/officeart/2005/8/layout/vList4"/>
    <dgm:cxn modelId="{DA576F35-2069-4F8D-AF14-64832A611742}" type="presParOf" srcId="{7DBD4C67-5B85-416D-8518-BB675647CC58}" destId="{9E37C75D-41E5-4A3A-9B0D-D8586497CDDB}" srcOrd="0" destOrd="0" presId="urn:microsoft.com/office/officeart/2005/8/layout/vList4"/>
    <dgm:cxn modelId="{BB20087A-A2D6-43EA-9828-F2C0581D0E3E}" type="presParOf" srcId="{7DBD4C67-5B85-416D-8518-BB675647CC58}" destId="{834D96AF-A819-46AF-9FE2-6B67CF75ECBC}" srcOrd="1" destOrd="0" presId="urn:microsoft.com/office/officeart/2005/8/layout/vList4"/>
    <dgm:cxn modelId="{22DB8142-F4AF-454D-A93F-4927CCE8E56B}" type="presParOf" srcId="{7DBD4C67-5B85-416D-8518-BB675647CC58}" destId="{D4DF2413-84E7-45B3-88CF-32837C282610}" srcOrd="2" destOrd="0" presId="urn:microsoft.com/office/officeart/2005/8/layout/vList4"/>
    <dgm:cxn modelId="{DE75B94E-F853-4F25-BF19-C565A984D108}" type="presParOf" srcId="{F9542878-41D8-4165-8F84-2F35C4DF2659}" destId="{77026468-07A6-4101-90CF-3A4CA8733E3B}" srcOrd="1" destOrd="0" presId="urn:microsoft.com/office/officeart/2005/8/layout/vList4"/>
    <dgm:cxn modelId="{94E1BCBB-6C81-4367-96AB-70969ED15123}" type="presParOf" srcId="{F9542878-41D8-4165-8F84-2F35C4DF2659}" destId="{5F0F3030-DC89-465D-B7CA-8CECC4165051}" srcOrd="2" destOrd="0" presId="urn:microsoft.com/office/officeart/2005/8/layout/vList4"/>
    <dgm:cxn modelId="{13F14FAD-82BA-4EC1-BE62-AE7B72D66004}" type="presParOf" srcId="{5F0F3030-DC89-465D-B7CA-8CECC4165051}" destId="{BDFF6303-6CB6-4284-8670-BAD291CAFD03}" srcOrd="0" destOrd="0" presId="urn:microsoft.com/office/officeart/2005/8/layout/vList4"/>
    <dgm:cxn modelId="{0FEA7A57-2DA9-431B-A930-0CFF3894C1A0}" type="presParOf" srcId="{5F0F3030-DC89-465D-B7CA-8CECC4165051}" destId="{3DFC57ED-9FED-49E0-B0D4-1B5E6CD2EE3A}" srcOrd="1" destOrd="0" presId="urn:microsoft.com/office/officeart/2005/8/layout/vList4"/>
    <dgm:cxn modelId="{A6BFF4A5-D535-4E7B-9F13-293377E1D941}" type="presParOf" srcId="{5F0F3030-DC89-465D-B7CA-8CECC4165051}" destId="{877B7140-63CD-4F53-9356-0E44F1562028}" srcOrd="2" destOrd="0" presId="urn:microsoft.com/office/officeart/2005/8/layout/vList4"/>
    <dgm:cxn modelId="{291B52B6-6BA4-4299-AE46-F7EB0E109A48}" type="presParOf" srcId="{F9542878-41D8-4165-8F84-2F35C4DF2659}" destId="{1B68C46D-47D1-4A73-B727-D320FE5852E0}" srcOrd="3" destOrd="0" presId="urn:microsoft.com/office/officeart/2005/8/layout/vList4"/>
    <dgm:cxn modelId="{7CF1685E-9AE0-4CDD-9805-BC1D36C51940}" type="presParOf" srcId="{F9542878-41D8-4165-8F84-2F35C4DF2659}" destId="{F051F743-F504-4502-9385-2B424FEBE655}" srcOrd="4" destOrd="0" presId="urn:microsoft.com/office/officeart/2005/8/layout/vList4"/>
    <dgm:cxn modelId="{0F0A9A6A-6C04-4DA4-B97A-88FE5A1152DB}" type="presParOf" srcId="{F051F743-F504-4502-9385-2B424FEBE655}" destId="{7AD6AF9D-4633-4E8A-A689-ABDC80683DEF}" srcOrd="0" destOrd="0" presId="urn:microsoft.com/office/officeart/2005/8/layout/vList4"/>
    <dgm:cxn modelId="{5F59D33C-4A5B-4F77-BF75-9F15146A19F0}" type="presParOf" srcId="{F051F743-F504-4502-9385-2B424FEBE655}" destId="{D41059FF-E6C9-459B-9A8F-0D35013BD70A}" srcOrd="1" destOrd="0" presId="urn:microsoft.com/office/officeart/2005/8/layout/vList4"/>
    <dgm:cxn modelId="{119D7367-89CE-4CB2-80DA-EBFFE973F1E7}" type="presParOf" srcId="{F051F743-F504-4502-9385-2B424FEBE655}" destId="{3E1DB64F-EECC-4030-9197-48FE56F62412}" srcOrd="2" destOrd="0" presId="urn:microsoft.com/office/officeart/2005/8/layout/vList4"/>
  </dgm:cxnLst>
  <dgm:bg/>
  <dgm:whole/>
  <dgm:extLst>
    <a:ext uri="http://schemas.microsoft.com/office/drawing/2008/diagram">
      <dsp:dataModelExt xmlns:dsp="http://schemas.microsoft.com/office/drawing/2008/diagram" xmlns="" relId="rId9"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E37C75D-41E5-4A3A-9B0D-D8586497CDDB}">
      <dsp:nvSpPr>
        <dsp:cNvPr id="0" name=""/>
        <dsp:cNvSpPr/>
      </dsp:nvSpPr>
      <dsp:spPr>
        <a:xfrm>
          <a:off x="28207" y="0"/>
          <a:ext cx="7992888" cy="1900152"/>
        </a:xfrm>
        <a:prstGeom prst="roundRect">
          <a:avLst>
            <a:gd name="adj" fmla="val 10000"/>
          </a:avLst>
        </a:prstGeom>
        <a:solidFill>
          <a:schemeClr val="accent4">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457200" lvl="0" algn="l" defTabSz="533400">
            <a:lnSpc>
              <a:spcPct val="100000"/>
            </a:lnSpc>
            <a:spcBef>
              <a:spcPct val="0"/>
            </a:spcBef>
            <a:spcAft>
              <a:spcPts val="500"/>
            </a:spcAft>
          </a:pPr>
          <a:r>
            <a:rPr lang="en-US" sz="1200" b="1" kern="1200" dirty="0" smtClean="0">
              <a:latin typeface="Tahoma" pitchFamily="34" charset="0"/>
              <a:cs typeface="Tahoma" pitchFamily="34" charset="0"/>
            </a:rPr>
            <a:t>Estimations for the economic growth  unchanged relative to the previous projection</a:t>
          </a:r>
          <a:r>
            <a:rPr lang="ru-RU" sz="1200" b="1" kern="1200" dirty="0" smtClean="0">
              <a:latin typeface="Tahoma" pitchFamily="34" charset="0"/>
              <a:cs typeface="Tahoma" pitchFamily="34" charset="0"/>
            </a:rPr>
            <a:t> – </a:t>
          </a:r>
          <a:r>
            <a:rPr lang="en-US" sz="1200" b="1" kern="1200" dirty="0" smtClean="0">
              <a:latin typeface="Tahoma" pitchFamily="34" charset="0"/>
              <a:cs typeface="Tahoma" pitchFamily="34" charset="0"/>
            </a:rPr>
            <a:t>GDP growth of </a:t>
          </a:r>
          <a:r>
            <a:rPr lang="ru-RU" sz="1200" b="1" kern="1200" dirty="0" smtClean="0">
              <a:latin typeface="Tahoma" pitchFamily="34" charset="0"/>
              <a:cs typeface="Tahoma" pitchFamily="34" charset="0"/>
            </a:rPr>
            <a:t>2</a:t>
          </a:r>
          <a:r>
            <a:rPr lang="en-US" sz="1200" b="1" kern="1200" dirty="0" smtClean="0">
              <a:latin typeface="Tahoma" pitchFamily="34" charset="0"/>
              <a:cs typeface="Tahoma" pitchFamily="34" charset="0"/>
            </a:rPr>
            <a:t>.</a:t>
          </a:r>
          <a:r>
            <a:rPr lang="ru-RU" sz="1200" b="1" kern="1200" dirty="0" smtClean="0">
              <a:latin typeface="Tahoma" pitchFamily="34" charset="0"/>
              <a:cs typeface="Tahoma" pitchFamily="34" charset="0"/>
            </a:rPr>
            <a:t>2% </a:t>
          </a:r>
          <a:r>
            <a:rPr lang="en-US" sz="1200" b="1" kern="1200" dirty="0" smtClean="0">
              <a:latin typeface="Tahoma" pitchFamily="34" charset="0"/>
              <a:cs typeface="Tahoma" pitchFamily="34" charset="0"/>
            </a:rPr>
            <a:t>for</a:t>
          </a:r>
          <a:r>
            <a:rPr lang="ru-RU" sz="1200" b="1" kern="1200" dirty="0" smtClean="0">
              <a:latin typeface="Tahoma" pitchFamily="34" charset="0"/>
              <a:cs typeface="Tahoma" pitchFamily="34" charset="0"/>
            </a:rPr>
            <a:t> 2013 </a:t>
          </a:r>
          <a:r>
            <a:rPr lang="en-US" sz="1200" b="1" kern="1200" dirty="0" smtClean="0">
              <a:latin typeface="Tahoma" pitchFamily="34" charset="0"/>
              <a:cs typeface="Tahoma" pitchFamily="34" charset="0"/>
            </a:rPr>
            <a:t>and growth acceleration to</a:t>
          </a:r>
          <a:r>
            <a:rPr lang="ru-RU" sz="1200" b="1" kern="1200" dirty="0" smtClean="0">
              <a:latin typeface="Tahoma" pitchFamily="34" charset="0"/>
              <a:cs typeface="Tahoma" pitchFamily="34" charset="0"/>
            </a:rPr>
            <a:t> 3% </a:t>
          </a:r>
          <a:r>
            <a:rPr lang="en-US" sz="1200" b="1" kern="1200" dirty="0" smtClean="0">
              <a:latin typeface="Tahoma" pitchFamily="34" charset="0"/>
              <a:cs typeface="Tahoma" pitchFamily="34" charset="0"/>
            </a:rPr>
            <a:t>for</a:t>
          </a:r>
          <a:r>
            <a:rPr lang="ru-RU" sz="1200" b="1" kern="1200" dirty="0" smtClean="0">
              <a:latin typeface="Tahoma" pitchFamily="34" charset="0"/>
              <a:cs typeface="Tahoma" pitchFamily="34" charset="0"/>
            </a:rPr>
            <a:t> 2014 </a:t>
          </a:r>
          <a:r>
            <a:rPr lang="mk-MK" sz="1100" b="1" kern="1200" dirty="0" smtClean="0">
              <a:latin typeface="Tahoma" pitchFamily="34" charset="0"/>
              <a:cs typeface="Tahoma" pitchFamily="34" charset="0"/>
            </a:rPr>
            <a:t>           </a:t>
          </a:r>
          <a:endParaRPr lang="en-US" sz="1100" b="1" kern="1200" dirty="0" smtClean="0">
            <a:latin typeface="Tahoma" pitchFamily="34" charset="0"/>
            <a:cs typeface="Tahoma" pitchFamily="34" charset="0"/>
          </a:endParaRPr>
        </a:p>
        <a:p>
          <a:pPr marL="457200" lvl="0" algn="l" defTabSz="533400">
            <a:lnSpc>
              <a:spcPct val="100000"/>
            </a:lnSpc>
            <a:spcBef>
              <a:spcPct val="0"/>
            </a:spcBef>
            <a:spcAft>
              <a:spcPts val="200"/>
            </a:spcAft>
          </a:pPr>
          <a:r>
            <a:rPr lang="en-US" sz="1100" kern="1200" dirty="0" smtClean="0">
              <a:latin typeface="Tahoma" pitchFamily="34" charset="0"/>
              <a:cs typeface="Tahoma" pitchFamily="34" charset="0"/>
            </a:rPr>
            <a:t>-</a:t>
          </a:r>
          <a:r>
            <a:rPr lang="mk-MK" sz="1100" kern="1200" dirty="0" smtClean="0">
              <a:latin typeface="Tahoma" pitchFamily="34" charset="0"/>
              <a:cs typeface="Tahoma" pitchFamily="34" charset="0"/>
            </a:rPr>
            <a:t> </a:t>
          </a:r>
          <a:r>
            <a:rPr lang="en-US" sz="1100" kern="1200" dirty="0" smtClean="0">
              <a:latin typeface="Tahoma" pitchFamily="34" charset="0"/>
              <a:cs typeface="Tahoma" pitchFamily="34" charset="0"/>
            </a:rPr>
            <a:t>almost unchanged perceptions for foreign demand, foreign investments, labor market and credit support</a:t>
          </a:r>
        </a:p>
        <a:p>
          <a:pPr marL="457200" lvl="0" algn="l" defTabSz="533400">
            <a:lnSpc>
              <a:spcPct val="100000"/>
            </a:lnSpc>
            <a:spcBef>
              <a:spcPct val="0"/>
            </a:spcBef>
            <a:spcAft>
              <a:spcPts val="200"/>
            </a:spcAft>
          </a:pPr>
          <a:r>
            <a:rPr lang="ru-RU" sz="1100" kern="1200" dirty="0" smtClean="0">
              <a:latin typeface="Tahoma" pitchFamily="34" charset="0"/>
              <a:cs typeface="Tahoma" pitchFamily="34" charset="0"/>
            </a:rPr>
            <a:t>- </a:t>
          </a:r>
          <a:r>
            <a:rPr lang="en-US" sz="1100" kern="1200" dirty="0" smtClean="0">
              <a:latin typeface="Tahoma" pitchFamily="34" charset="0"/>
              <a:cs typeface="Tahoma" pitchFamily="34" charset="0"/>
            </a:rPr>
            <a:t>both the export and the investment activity  </a:t>
          </a:r>
          <a:r>
            <a:rPr lang="ru-RU" sz="1100" kern="1200" dirty="0" smtClean="0">
              <a:latin typeface="Tahoma" pitchFamily="34" charset="0"/>
              <a:cs typeface="Tahoma" pitchFamily="34" charset="0"/>
            </a:rPr>
            <a:t>– </a:t>
          </a:r>
          <a:r>
            <a:rPr lang="en-US" sz="1100" kern="1200" dirty="0" smtClean="0">
              <a:latin typeface="Tahoma" pitchFamily="34" charset="0"/>
              <a:cs typeface="Tahoma" pitchFamily="34" charset="0"/>
            </a:rPr>
            <a:t>remain to be the main factors for the economic growth </a:t>
          </a:r>
          <a:endParaRPr lang="ru-RU" sz="1100" kern="1200" dirty="0" smtClean="0">
            <a:latin typeface="Tahoma" pitchFamily="34" charset="0"/>
            <a:cs typeface="Tahoma" pitchFamily="34" charset="0"/>
          </a:endParaRPr>
        </a:p>
        <a:p>
          <a:pPr marL="457200" lvl="0" algn="l" defTabSz="533400">
            <a:lnSpc>
              <a:spcPct val="100000"/>
            </a:lnSpc>
            <a:spcBef>
              <a:spcPct val="0"/>
            </a:spcBef>
            <a:spcAft>
              <a:spcPts val="200"/>
            </a:spcAft>
          </a:pPr>
          <a:r>
            <a:rPr lang="ru-RU" sz="1100" kern="1200" dirty="0" smtClean="0">
              <a:latin typeface="Tahoma" pitchFamily="34" charset="0"/>
              <a:cs typeface="Tahoma" pitchFamily="34" charset="0"/>
            </a:rPr>
            <a:t>- </a:t>
          </a:r>
          <a:r>
            <a:rPr lang="en-US" sz="1100" kern="1200" dirty="0" smtClean="0">
              <a:latin typeface="Tahoma" pitchFamily="34" charset="0"/>
              <a:cs typeface="Tahoma" pitchFamily="34" charset="0"/>
            </a:rPr>
            <a:t>these two factors in 2014 accompanied with </a:t>
          </a:r>
          <a:r>
            <a:rPr lang="en-US" sz="1100" b="0" kern="1200" dirty="0" smtClean="0">
              <a:latin typeface="Tahoma" pitchFamily="34" charset="0"/>
              <a:cs typeface="Tahoma" pitchFamily="34" charset="0"/>
            </a:rPr>
            <a:t>the strengthened positive contribution of the private consumption </a:t>
          </a:r>
          <a:r>
            <a:rPr lang="ru-RU" sz="1100" b="0" kern="1200" dirty="0" smtClean="0">
              <a:latin typeface="Tahoma" pitchFamily="34" charset="0"/>
              <a:cs typeface="Tahoma" pitchFamily="34" charset="0"/>
            </a:rPr>
            <a:t> </a:t>
          </a:r>
          <a:endParaRPr lang="en-US" sz="1100" b="0" kern="1200" dirty="0">
            <a:latin typeface="Tahoma" pitchFamily="34" charset="0"/>
            <a:cs typeface="Tahoma" pitchFamily="34" charset="0"/>
          </a:endParaRPr>
        </a:p>
      </dsp:txBody>
      <dsp:txXfrm>
        <a:off x="1735391" y="0"/>
        <a:ext cx="6285704" cy="1900152"/>
      </dsp:txXfrm>
    </dsp:sp>
    <dsp:sp modelId="{834D96AF-A819-46AF-9FE2-6B67CF75ECBC}">
      <dsp:nvSpPr>
        <dsp:cNvPr id="0" name=""/>
        <dsp:cNvSpPr/>
      </dsp:nvSpPr>
      <dsp:spPr>
        <a:xfrm>
          <a:off x="72007" y="72008"/>
          <a:ext cx="1928619" cy="1700251"/>
        </a:xfrm>
        <a:prstGeom prst="roundRect">
          <a:avLst>
            <a:gd name="adj" fmla="val 10000"/>
          </a:avLst>
        </a:prstGeom>
        <a:blipFill rotWithShape="0">
          <a:blip xmlns:r="http://schemas.openxmlformats.org/officeDocument/2006/relationships" r:embed="rId1"/>
          <a:stretch>
            <a:fillRect/>
          </a:stretch>
        </a:blip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DFF6303-6CB6-4284-8670-BAD291CAFD03}">
      <dsp:nvSpPr>
        <dsp:cNvPr id="0" name=""/>
        <dsp:cNvSpPr/>
      </dsp:nvSpPr>
      <dsp:spPr>
        <a:xfrm>
          <a:off x="36008" y="2008758"/>
          <a:ext cx="7992888" cy="1641452"/>
        </a:xfrm>
        <a:prstGeom prst="roundRect">
          <a:avLst>
            <a:gd name="adj" fmla="val 10000"/>
          </a:avLst>
        </a:prstGeom>
        <a:solidFill>
          <a:schemeClr val="accent4">
            <a:hueOff val="609020"/>
            <a:satOff val="-10536"/>
            <a:lumOff val="-2255"/>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a:lnSpc>
              <a:spcPct val="90000"/>
            </a:lnSpc>
            <a:spcBef>
              <a:spcPct val="0"/>
            </a:spcBef>
            <a:spcAft>
              <a:spcPct val="35000"/>
            </a:spcAft>
          </a:pPr>
          <a:r>
            <a:rPr lang="mk-MK" sz="1200" b="1" kern="1200" dirty="0" smtClean="0">
              <a:latin typeface="Tahoma" pitchFamily="34" charset="0"/>
              <a:cs typeface="Tahoma" pitchFamily="34" charset="0"/>
            </a:rPr>
            <a:t>	</a:t>
          </a:r>
          <a:r>
            <a:rPr lang="en-US" sz="1200" b="1" kern="1200" dirty="0" smtClean="0">
              <a:latin typeface="Tahoma" pitchFamily="34" charset="0"/>
              <a:cs typeface="Tahoma" pitchFamily="34" charset="0"/>
            </a:rPr>
            <a:t>Downward revision of the projected inflation from </a:t>
          </a:r>
          <a:r>
            <a:rPr lang="mk-MK" sz="1200" b="1" kern="1200" dirty="0" smtClean="0">
              <a:latin typeface="Tahoma" pitchFamily="34" charset="0"/>
              <a:cs typeface="Tahoma" pitchFamily="34" charset="0"/>
            </a:rPr>
            <a:t>3</a:t>
          </a:r>
          <a:r>
            <a:rPr lang="en-US" sz="1200" b="1" kern="1200" dirty="0" smtClean="0">
              <a:latin typeface="Tahoma" pitchFamily="34" charset="0"/>
              <a:cs typeface="Tahoma" pitchFamily="34" charset="0"/>
            </a:rPr>
            <a:t>.</a:t>
          </a:r>
          <a:r>
            <a:rPr lang="mk-MK" sz="1200" b="1" kern="1200" dirty="0" smtClean="0">
              <a:latin typeface="Tahoma" pitchFamily="34" charset="0"/>
              <a:cs typeface="Tahoma" pitchFamily="34" charset="0"/>
            </a:rPr>
            <a:t>2% </a:t>
          </a:r>
          <a:r>
            <a:rPr lang="en-US" sz="1200" b="1" kern="1200" dirty="0" smtClean="0">
              <a:latin typeface="Tahoma" pitchFamily="34" charset="0"/>
              <a:cs typeface="Tahoma" pitchFamily="34" charset="0"/>
            </a:rPr>
            <a:t>to </a:t>
          </a:r>
          <a:r>
            <a:rPr lang="mk-MK" sz="1200" b="1" kern="1200" dirty="0" smtClean="0">
              <a:latin typeface="Tahoma" pitchFamily="34" charset="0"/>
              <a:cs typeface="Tahoma" pitchFamily="34" charset="0"/>
            </a:rPr>
            <a:t>2</a:t>
          </a:r>
          <a:r>
            <a:rPr lang="en-US" sz="1200" b="1" kern="1200" dirty="0" smtClean="0">
              <a:latin typeface="Tahoma" pitchFamily="34" charset="0"/>
              <a:cs typeface="Tahoma" pitchFamily="34" charset="0"/>
            </a:rPr>
            <a:t>.</a:t>
          </a:r>
          <a:r>
            <a:rPr lang="mk-MK" sz="1200" b="1" kern="1200" dirty="0" smtClean="0">
              <a:latin typeface="Tahoma" pitchFamily="34" charset="0"/>
              <a:cs typeface="Tahoma" pitchFamily="34" charset="0"/>
            </a:rPr>
            <a:t>8% </a:t>
          </a:r>
          <a:r>
            <a:rPr lang="en-US" sz="1200" b="1" kern="1200" dirty="0" smtClean="0">
              <a:latin typeface="Tahoma" pitchFamily="34" charset="0"/>
              <a:cs typeface="Tahoma" pitchFamily="34" charset="0"/>
            </a:rPr>
            <a:t>for </a:t>
          </a:r>
          <a:r>
            <a:rPr lang="mk-MK" sz="1200" b="1" kern="1200" dirty="0" smtClean="0">
              <a:latin typeface="Tahoma" pitchFamily="34" charset="0"/>
              <a:cs typeface="Tahoma" pitchFamily="34" charset="0"/>
            </a:rPr>
            <a:t> 	2013 </a:t>
          </a:r>
          <a:r>
            <a:rPr lang="en-US" sz="1200" b="1" kern="1200" dirty="0" smtClean="0">
              <a:latin typeface="Tahoma" pitchFamily="34" charset="0"/>
              <a:cs typeface="Tahoma" pitchFamily="34" charset="0"/>
            </a:rPr>
            <a:t>and maintenance of the January projection of </a:t>
          </a:r>
          <a:r>
            <a:rPr lang="mk-MK" sz="1200" b="1" kern="1200" dirty="0" smtClean="0">
              <a:latin typeface="Tahoma" pitchFamily="34" charset="0"/>
              <a:cs typeface="Tahoma" pitchFamily="34" charset="0"/>
            </a:rPr>
            <a:t>2</a:t>
          </a:r>
          <a:r>
            <a:rPr lang="en-US" sz="1200" b="1" kern="1200" dirty="0" smtClean="0">
              <a:latin typeface="Tahoma" pitchFamily="34" charset="0"/>
              <a:cs typeface="Tahoma" pitchFamily="34" charset="0"/>
            </a:rPr>
            <a:t>.</a:t>
          </a:r>
          <a:r>
            <a:rPr lang="mk-MK" sz="1200" b="1" kern="1200" dirty="0" smtClean="0">
              <a:latin typeface="Tahoma" pitchFamily="34" charset="0"/>
              <a:cs typeface="Tahoma" pitchFamily="34" charset="0"/>
            </a:rPr>
            <a:t>3% </a:t>
          </a:r>
          <a:r>
            <a:rPr lang="en-US" sz="1200" b="1" kern="1200" dirty="0" smtClean="0">
              <a:latin typeface="Tahoma" pitchFamily="34" charset="0"/>
              <a:cs typeface="Tahoma" pitchFamily="34" charset="0"/>
            </a:rPr>
            <a:t>for</a:t>
          </a:r>
          <a:r>
            <a:rPr lang="mk-MK" sz="1200" b="1" kern="1200" dirty="0" smtClean="0">
              <a:latin typeface="Tahoma" pitchFamily="34" charset="0"/>
              <a:cs typeface="Tahoma" pitchFamily="34" charset="0"/>
            </a:rPr>
            <a:t> 2014 	</a:t>
          </a:r>
        </a:p>
        <a:p>
          <a:pPr lvl="0" algn="l" defTabSz="533400">
            <a:lnSpc>
              <a:spcPct val="90000"/>
            </a:lnSpc>
            <a:spcBef>
              <a:spcPct val="0"/>
            </a:spcBef>
            <a:spcAft>
              <a:spcPct val="35000"/>
            </a:spcAft>
          </a:pPr>
          <a:r>
            <a:rPr lang="mk-MK" sz="1100" kern="1200" dirty="0" smtClean="0">
              <a:latin typeface="Tahoma" pitchFamily="34" charset="0"/>
              <a:cs typeface="Tahoma" pitchFamily="34" charset="0"/>
            </a:rPr>
            <a:t>	- </a:t>
          </a:r>
          <a:r>
            <a:rPr lang="en-US" sz="1100" kern="1200" dirty="0" smtClean="0">
              <a:latin typeface="Tahoma" pitchFamily="34" charset="0"/>
              <a:cs typeface="Tahoma" pitchFamily="34" charset="0"/>
            </a:rPr>
            <a:t>lower initial conditions</a:t>
          </a:r>
          <a:endParaRPr lang="mk-MK" sz="1100" kern="1200" dirty="0" smtClean="0">
            <a:latin typeface="Tahoma" pitchFamily="34" charset="0"/>
            <a:cs typeface="Tahoma" pitchFamily="34" charset="0"/>
          </a:endParaRPr>
        </a:p>
        <a:p>
          <a:pPr lvl="0" algn="l" defTabSz="533400">
            <a:lnSpc>
              <a:spcPct val="90000"/>
            </a:lnSpc>
            <a:spcBef>
              <a:spcPct val="0"/>
            </a:spcBef>
            <a:spcAft>
              <a:spcPct val="35000"/>
            </a:spcAft>
          </a:pPr>
          <a:r>
            <a:rPr lang="mk-MK" sz="1100" kern="1200" dirty="0" smtClean="0">
              <a:latin typeface="Tahoma" pitchFamily="34" charset="0"/>
              <a:cs typeface="Tahoma" pitchFamily="34" charset="0"/>
            </a:rPr>
            <a:t>	- </a:t>
          </a:r>
          <a:r>
            <a:rPr lang="en-US" sz="1100" kern="1200" dirty="0" smtClean="0">
              <a:latin typeface="Tahoma" pitchFamily="34" charset="0"/>
              <a:cs typeface="Tahoma" pitchFamily="34" charset="0"/>
            </a:rPr>
            <a:t>poorer inflationary pressures from the import food and energy prices </a:t>
          </a:r>
          <a:r>
            <a:rPr lang="mk-MK" sz="1100" kern="1200" dirty="0" smtClean="0">
              <a:latin typeface="Tahoma" pitchFamily="34" charset="0"/>
              <a:cs typeface="Tahoma" pitchFamily="34" charset="0"/>
            </a:rPr>
            <a:t>     </a:t>
          </a:r>
        </a:p>
        <a:p>
          <a:pPr lvl="0" algn="l" defTabSz="533400">
            <a:lnSpc>
              <a:spcPct val="90000"/>
            </a:lnSpc>
            <a:spcBef>
              <a:spcPct val="0"/>
            </a:spcBef>
            <a:spcAft>
              <a:spcPct val="35000"/>
            </a:spcAft>
          </a:pPr>
          <a:r>
            <a:rPr lang="mk-MK" sz="1100" kern="1200" dirty="0" smtClean="0">
              <a:latin typeface="Tahoma" pitchFamily="34" charset="0"/>
              <a:cs typeface="Tahoma" pitchFamily="34" charset="0"/>
            </a:rPr>
            <a:t>	- </a:t>
          </a:r>
          <a:r>
            <a:rPr lang="en-US" sz="1100" kern="1200" dirty="0" smtClean="0">
              <a:latin typeface="Tahoma" pitchFamily="34" charset="0"/>
              <a:cs typeface="Tahoma" pitchFamily="34" charset="0"/>
            </a:rPr>
            <a:t>further absence of domestic demand pressures </a:t>
          </a:r>
          <a:endParaRPr lang="mk-MK" sz="1100" kern="1200" dirty="0" smtClean="0">
            <a:latin typeface="Tahoma" pitchFamily="34" charset="0"/>
            <a:cs typeface="Tahoma" pitchFamily="34" charset="0"/>
          </a:endParaRPr>
        </a:p>
      </dsp:txBody>
      <dsp:txXfrm>
        <a:off x="1743192" y="2008758"/>
        <a:ext cx="6285704" cy="1641452"/>
      </dsp:txXfrm>
    </dsp:sp>
    <dsp:sp modelId="{3DFC57ED-9FED-49E0-B0D4-1B5E6CD2EE3A}">
      <dsp:nvSpPr>
        <dsp:cNvPr id="0" name=""/>
        <dsp:cNvSpPr/>
      </dsp:nvSpPr>
      <dsp:spPr>
        <a:xfrm>
          <a:off x="72007" y="2130577"/>
          <a:ext cx="1959824" cy="1397814"/>
        </a:xfrm>
        <a:prstGeom prst="roundRect">
          <a:avLst>
            <a:gd name="adj" fmla="val 10000"/>
          </a:avLst>
        </a:prstGeom>
        <a:blipFill rotWithShape="0">
          <a:blip xmlns:r="http://schemas.openxmlformats.org/officeDocument/2006/relationships" r:embed="rId2"/>
          <a:stretch>
            <a:fillRect/>
          </a:stretch>
        </a:blip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AD6AF9D-4633-4E8A-A689-ABDC80683DEF}">
      <dsp:nvSpPr>
        <dsp:cNvPr id="0" name=""/>
        <dsp:cNvSpPr/>
      </dsp:nvSpPr>
      <dsp:spPr>
        <a:xfrm>
          <a:off x="50111" y="3758817"/>
          <a:ext cx="7992888" cy="1926131"/>
        </a:xfrm>
        <a:prstGeom prst="roundRect">
          <a:avLst>
            <a:gd name="adj" fmla="val 10000"/>
          </a:avLst>
        </a:prstGeom>
        <a:solidFill>
          <a:schemeClr val="accent4">
            <a:hueOff val="1218040"/>
            <a:satOff val="-21072"/>
            <a:lumOff val="-451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l" defTabSz="488950">
            <a:lnSpc>
              <a:spcPct val="90000"/>
            </a:lnSpc>
            <a:spcBef>
              <a:spcPct val="0"/>
            </a:spcBef>
            <a:spcAft>
              <a:spcPct val="35000"/>
            </a:spcAft>
          </a:pPr>
          <a:r>
            <a:rPr lang="en-US" sz="1100" b="1" kern="1200" dirty="0" smtClean="0">
              <a:latin typeface="Tahoma" pitchFamily="34" charset="0"/>
              <a:cs typeface="Tahoma" pitchFamily="34" charset="0"/>
            </a:rPr>
            <a:t>	</a:t>
          </a:r>
          <a:r>
            <a:rPr lang="mk-MK" sz="1100" b="1" kern="1200" dirty="0" smtClean="0">
              <a:latin typeface="Tahoma" pitchFamily="34" charset="0"/>
              <a:cs typeface="Tahoma" pitchFamily="34" charset="0"/>
            </a:rPr>
            <a:t> </a:t>
          </a:r>
          <a:r>
            <a:rPr lang="en-US" sz="1200" b="1" kern="1200" dirty="0" smtClean="0">
              <a:latin typeface="Tahoma" pitchFamily="34" charset="0"/>
              <a:cs typeface="Tahoma" pitchFamily="34" charset="0"/>
            </a:rPr>
            <a:t>External position</a:t>
          </a:r>
          <a:endParaRPr lang="mk-MK" sz="1200" b="1" kern="1200" dirty="0" smtClean="0">
            <a:latin typeface="Tahoma" pitchFamily="34" charset="0"/>
            <a:cs typeface="Tahoma" pitchFamily="34" charset="0"/>
          </a:endParaRPr>
        </a:p>
        <a:p>
          <a:pPr marL="457200" lvl="0" algn="l" defTabSz="488950">
            <a:lnSpc>
              <a:spcPct val="100000"/>
            </a:lnSpc>
            <a:spcBef>
              <a:spcPct val="0"/>
            </a:spcBef>
            <a:spcAft>
              <a:spcPts val="200"/>
            </a:spcAft>
          </a:pPr>
          <a:r>
            <a:rPr lang="en-US" sz="1100" kern="1200" dirty="0" smtClean="0">
              <a:latin typeface="Tahoma" pitchFamily="34" charset="0"/>
              <a:cs typeface="Tahoma" pitchFamily="34" charset="0"/>
            </a:rPr>
            <a:t>	</a:t>
          </a:r>
          <a:r>
            <a:rPr lang="mk-MK" sz="1100" kern="1200" dirty="0" smtClean="0">
              <a:latin typeface="Tahoma" pitchFamily="34" charset="0"/>
              <a:cs typeface="Tahoma" pitchFamily="34" charset="0"/>
            </a:rPr>
            <a:t>- </a:t>
          </a:r>
          <a:r>
            <a:rPr lang="en-US" sz="1100" kern="1200" dirty="0" smtClean="0">
              <a:latin typeface="Tahoma" pitchFamily="34" charset="0"/>
              <a:cs typeface="Tahoma" pitchFamily="34" charset="0"/>
            </a:rPr>
            <a:t>higher current account deficit in </a:t>
          </a:r>
          <a:r>
            <a:rPr lang="mk-MK" sz="1100" kern="1200" dirty="0" smtClean="0">
              <a:latin typeface="Tahoma" pitchFamily="34" charset="0"/>
              <a:cs typeface="Tahoma" pitchFamily="34" charset="0"/>
            </a:rPr>
            <a:t>2013 (</a:t>
          </a:r>
          <a:r>
            <a:rPr lang="en-US" sz="1100" kern="1200" dirty="0" smtClean="0">
              <a:latin typeface="Tahoma" pitchFamily="34" charset="0"/>
              <a:cs typeface="Tahoma" pitchFamily="34" charset="0"/>
            </a:rPr>
            <a:t>given higher realization for</a:t>
          </a:r>
          <a:r>
            <a:rPr lang="mk-MK" sz="1100" kern="1200" dirty="0" smtClean="0">
              <a:latin typeface="Tahoma" pitchFamily="34" charset="0"/>
              <a:cs typeface="Tahoma" pitchFamily="34" charset="0"/>
            </a:rPr>
            <a:t> 2012), </a:t>
          </a:r>
          <a:r>
            <a:rPr lang="en-US" sz="1100" kern="1200" dirty="0" smtClean="0">
              <a:latin typeface="Tahoma" pitchFamily="34" charset="0"/>
              <a:cs typeface="Tahoma" pitchFamily="34" charset="0"/>
            </a:rPr>
            <a:t>when smaller anticipated surplus with the services and higher deficit with the income, as well as slight downward revision with the capital flows were expected </a:t>
          </a:r>
          <a:r>
            <a:rPr lang="mk-MK" sz="1100" kern="1200" dirty="0" smtClean="0">
              <a:latin typeface="Tahoma" pitchFamily="34" charset="0"/>
              <a:cs typeface="Tahoma" pitchFamily="34" charset="0"/>
            </a:rPr>
            <a:t>(</a:t>
          </a:r>
          <a:r>
            <a:rPr lang="en-US" sz="1100" kern="1200" dirty="0" smtClean="0">
              <a:latin typeface="Tahoma" pitchFamily="34" charset="0"/>
              <a:cs typeface="Tahoma" pitchFamily="34" charset="0"/>
            </a:rPr>
            <a:t>mainly because of the short-term capital flows</a:t>
          </a:r>
          <a:r>
            <a:rPr lang="mk-MK" sz="1100" kern="1200" dirty="0" smtClean="0">
              <a:latin typeface="Tahoma" pitchFamily="34" charset="0"/>
              <a:cs typeface="Tahoma" pitchFamily="34" charset="0"/>
            </a:rPr>
            <a:t>)</a:t>
          </a:r>
        </a:p>
        <a:p>
          <a:pPr marL="457200" lvl="0" algn="l" defTabSz="488950">
            <a:lnSpc>
              <a:spcPct val="100000"/>
            </a:lnSpc>
            <a:spcBef>
              <a:spcPct val="0"/>
            </a:spcBef>
            <a:spcAft>
              <a:spcPts val="200"/>
            </a:spcAft>
          </a:pPr>
          <a:r>
            <a:rPr lang="mk-MK" sz="1100" kern="1200" dirty="0" smtClean="0">
              <a:latin typeface="Tahoma" pitchFamily="34" charset="0"/>
              <a:cs typeface="Tahoma" pitchFamily="34" charset="0"/>
            </a:rPr>
            <a:t>- </a:t>
          </a:r>
          <a:r>
            <a:rPr lang="en-US" sz="1100" kern="1200" dirty="0" smtClean="0">
              <a:latin typeface="Tahoma" pitchFamily="34" charset="0"/>
              <a:cs typeface="Tahoma" pitchFamily="34" charset="0"/>
            </a:rPr>
            <a:t>deeper current account deficit for </a:t>
          </a:r>
          <a:r>
            <a:rPr lang="mk-MK" sz="1100" kern="1200" dirty="0" smtClean="0">
              <a:latin typeface="Tahoma" pitchFamily="34" charset="0"/>
              <a:cs typeface="Tahoma" pitchFamily="34" charset="0"/>
            </a:rPr>
            <a:t>2014, </a:t>
          </a:r>
          <a:r>
            <a:rPr lang="en-US" sz="1100" kern="1200" dirty="0" smtClean="0">
              <a:latin typeface="Tahoma" pitchFamily="34" charset="0"/>
              <a:cs typeface="Tahoma" pitchFamily="34" charset="0"/>
            </a:rPr>
            <a:t>but also higher capital inflows</a:t>
          </a:r>
          <a:endParaRPr lang="mk-MK" sz="1100" kern="1200" dirty="0" smtClean="0">
            <a:latin typeface="Tahoma" pitchFamily="34" charset="0"/>
            <a:cs typeface="Tahoma" pitchFamily="34" charset="0"/>
          </a:endParaRPr>
        </a:p>
        <a:p>
          <a:pPr marL="457200" lvl="0" algn="l" defTabSz="488950">
            <a:lnSpc>
              <a:spcPct val="100000"/>
            </a:lnSpc>
            <a:spcBef>
              <a:spcPct val="0"/>
            </a:spcBef>
            <a:spcAft>
              <a:spcPts val="200"/>
            </a:spcAft>
          </a:pPr>
          <a:r>
            <a:rPr lang="mk-MK" sz="1100" kern="1200" dirty="0" smtClean="0">
              <a:latin typeface="Tahoma" pitchFamily="34" charset="0"/>
              <a:cs typeface="Tahoma" pitchFamily="34" charset="0"/>
            </a:rPr>
            <a:t>- </a:t>
          </a:r>
          <a:r>
            <a:rPr lang="en-US" sz="1100" kern="1200" dirty="0" smtClean="0">
              <a:latin typeface="Tahoma" pitchFamily="34" charset="0"/>
              <a:cs typeface="Tahoma" pitchFamily="34" charset="0"/>
            </a:rPr>
            <a:t>increase in the foreign reserves</a:t>
          </a:r>
          <a:endParaRPr lang="mk-MK" sz="1000" kern="1200" dirty="0" smtClean="0"/>
        </a:p>
      </dsp:txBody>
      <dsp:txXfrm>
        <a:off x="1757295" y="3758817"/>
        <a:ext cx="6285704" cy="1926131"/>
      </dsp:txXfrm>
    </dsp:sp>
    <dsp:sp modelId="{D41059FF-E6C9-459B-9A8F-0D35013BD70A}">
      <dsp:nvSpPr>
        <dsp:cNvPr id="0" name=""/>
        <dsp:cNvSpPr/>
      </dsp:nvSpPr>
      <dsp:spPr>
        <a:xfrm>
          <a:off x="93903" y="3888434"/>
          <a:ext cx="2016237" cy="1666896"/>
        </a:xfrm>
        <a:prstGeom prst="roundRect">
          <a:avLst>
            <a:gd name="adj" fmla="val 10000"/>
          </a:avLst>
        </a:prstGeom>
        <a:blipFill rotWithShape="0">
          <a:blip xmlns:r="http://schemas.openxmlformats.org/officeDocument/2006/relationships" r:embed="rId3"/>
          <a:stretch>
            <a:fillRect/>
          </a:stretch>
        </a:blip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4">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22" tIns="45711" rIns="91422" bIns="45711"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sz="quarter" idx="1"/>
          </p:nvPr>
        </p:nvSpPr>
        <p:spPr>
          <a:xfrm>
            <a:off x="3849688" y="0"/>
            <a:ext cx="2946400" cy="496888"/>
          </a:xfrm>
          <a:prstGeom prst="rect">
            <a:avLst/>
          </a:prstGeom>
        </p:spPr>
        <p:txBody>
          <a:bodyPr vert="horz" lIns="91422" tIns="45711" rIns="91422" bIns="45711" rtlCol="0"/>
          <a:lstStyle>
            <a:lvl1pPr algn="r" fontAlgn="auto">
              <a:spcBef>
                <a:spcPts val="0"/>
              </a:spcBef>
              <a:spcAft>
                <a:spcPts val="0"/>
              </a:spcAft>
              <a:defRPr sz="1200">
                <a:latin typeface="+mn-lt"/>
                <a:cs typeface="+mn-cs"/>
              </a:defRPr>
            </a:lvl1pPr>
          </a:lstStyle>
          <a:p>
            <a:pPr>
              <a:defRPr/>
            </a:pPr>
            <a:fld id="{9E37074C-8A58-4B23-B7F0-5B49C9DBF5B3}" type="datetimeFigureOut">
              <a:rPr lang="en-US"/>
              <a:pPr>
                <a:defRPr/>
              </a:pPr>
              <a:t>5/15/2013</a:t>
            </a:fld>
            <a:endParaRPr lang="en-US" dirty="0"/>
          </a:p>
        </p:txBody>
      </p:sp>
      <p:sp>
        <p:nvSpPr>
          <p:cNvPr id="4" name="Footer Placeholder 3"/>
          <p:cNvSpPr>
            <a:spLocks noGrp="1"/>
          </p:cNvSpPr>
          <p:nvPr>
            <p:ph type="ftr" sz="quarter" idx="2"/>
          </p:nvPr>
        </p:nvSpPr>
        <p:spPr>
          <a:xfrm>
            <a:off x="0" y="9429750"/>
            <a:ext cx="2946400" cy="496888"/>
          </a:xfrm>
          <a:prstGeom prst="rect">
            <a:avLst/>
          </a:prstGeom>
        </p:spPr>
        <p:txBody>
          <a:bodyPr vert="horz" lIns="91422" tIns="45711" rIns="91422" bIns="45711" rtlCol="0" anchor="b"/>
          <a:lstStyle>
            <a:lvl1pPr algn="l" fontAlgn="auto">
              <a:spcBef>
                <a:spcPts val="0"/>
              </a:spcBef>
              <a:spcAft>
                <a:spcPts val="0"/>
              </a:spcAft>
              <a:defRPr sz="1200">
                <a:latin typeface="+mn-lt"/>
                <a:cs typeface="+mn-cs"/>
              </a:defRPr>
            </a:lvl1pPr>
          </a:lstStyle>
          <a:p>
            <a:pPr>
              <a:defRPr/>
            </a:pPr>
            <a:endParaRPr lang="en-US" dirty="0"/>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22" tIns="45711" rIns="91422" bIns="45711" rtlCol="0" anchor="b"/>
          <a:lstStyle>
            <a:lvl1pPr algn="r" fontAlgn="auto">
              <a:spcBef>
                <a:spcPts val="0"/>
              </a:spcBef>
              <a:spcAft>
                <a:spcPts val="0"/>
              </a:spcAft>
              <a:defRPr sz="1200">
                <a:latin typeface="+mn-lt"/>
                <a:cs typeface="+mn-cs"/>
              </a:defRPr>
            </a:lvl1pPr>
          </a:lstStyle>
          <a:p>
            <a:pPr>
              <a:defRPr/>
            </a:pPr>
            <a:fld id="{0FA9ED79-6FB6-404D-BBFA-3ABEB9A466CB}"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22" tIns="45711" rIns="91422" bIns="45711"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3849688" y="0"/>
            <a:ext cx="2946400" cy="496888"/>
          </a:xfrm>
          <a:prstGeom prst="rect">
            <a:avLst/>
          </a:prstGeom>
        </p:spPr>
        <p:txBody>
          <a:bodyPr vert="horz" lIns="91422" tIns="45711" rIns="91422" bIns="45711" rtlCol="0"/>
          <a:lstStyle>
            <a:lvl1pPr algn="r" fontAlgn="auto">
              <a:spcBef>
                <a:spcPts val="0"/>
              </a:spcBef>
              <a:spcAft>
                <a:spcPts val="0"/>
              </a:spcAft>
              <a:defRPr sz="1200">
                <a:latin typeface="+mn-lt"/>
                <a:cs typeface="+mn-cs"/>
              </a:defRPr>
            </a:lvl1pPr>
          </a:lstStyle>
          <a:p>
            <a:pPr>
              <a:defRPr/>
            </a:pPr>
            <a:fld id="{63729C65-4640-4DFD-86FD-870C253539E6}" type="datetimeFigureOut">
              <a:rPr lang="en-US"/>
              <a:pPr>
                <a:defRPr/>
              </a:pPr>
              <a:t>5/15/2013</a:t>
            </a:fld>
            <a:endParaRPr lang="en-US" dirty="0"/>
          </a:p>
        </p:txBody>
      </p:sp>
      <p:sp>
        <p:nvSpPr>
          <p:cNvPr id="4" name="Slide Image Placeholder 3"/>
          <p:cNvSpPr>
            <a:spLocks noGrp="1" noRot="1" noChangeAspect="1"/>
          </p:cNvSpPr>
          <p:nvPr>
            <p:ph type="sldImg" idx="2"/>
          </p:nvPr>
        </p:nvSpPr>
        <p:spPr>
          <a:xfrm>
            <a:off x="915988" y="744538"/>
            <a:ext cx="4965700" cy="3724275"/>
          </a:xfrm>
          <a:prstGeom prst="rect">
            <a:avLst/>
          </a:prstGeom>
          <a:noFill/>
          <a:ln w="12700">
            <a:solidFill>
              <a:prstClr val="black"/>
            </a:solidFill>
          </a:ln>
        </p:spPr>
        <p:txBody>
          <a:bodyPr vert="horz" lIns="91422" tIns="45711" rIns="91422" bIns="45711" rtlCol="0" anchor="ctr"/>
          <a:lstStyle/>
          <a:p>
            <a:pPr lvl="0"/>
            <a:endParaRPr lang="en-US" noProof="0" dirty="0"/>
          </a:p>
        </p:txBody>
      </p:sp>
      <p:sp>
        <p:nvSpPr>
          <p:cNvPr id="5" name="Notes Placeholder 4"/>
          <p:cNvSpPr>
            <a:spLocks noGrp="1"/>
          </p:cNvSpPr>
          <p:nvPr>
            <p:ph type="body" sz="quarter" idx="3"/>
          </p:nvPr>
        </p:nvSpPr>
        <p:spPr>
          <a:xfrm>
            <a:off x="679450" y="4716463"/>
            <a:ext cx="5438775" cy="4467225"/>
          </a:xfrm>
          <a:prstGeom prst="rect">
            <a:avLst/>
          </a:prstGeom>
        </p:spPr>
        <p:txBody>
          <a:bodyPr vert="horz" lIns="91422" tIns="45711" rIns="91422" bIns="45711"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9429750"/>
            <a:ext cx="2946400" cy="496888"/>
          </a:xfrm>
          <a:prstGeom prst="rect">
            <a:avLst/>
          </a:prstGeom>
        </p:spPr>
        <p:txBody>
          <a:bodyPr vert="horz" lIns="91422" tIns="45711" rIns="91422" bIns="45711" rtlCol="0" anchor="b"/>
          <a:lstStyle>
            <a:lvl1pPr algn="l"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22" tIns="45711" rIns="91422" bIns="45711" rtlCol="0" anchor="b"/>
          <a:lstStyle>
            <a:lvl1pPr algn="r" fontAlgn="auto">
              <a:spcBef>
                <a:spcPts val="0"/>
              </a:spcBef>
              <a:spcAft>
                <a:spcPts val="0"/>
              </a:spcAft>
              <a:defRPr sz="1200">
                <a:latin typeface="+mn-lt"/>
                <a:cs typeface="+mn-cs"/>
              </a:defRPr>
            </a:lvl1pPr>
          </a:lstStyle>
          <a:p>
            <a:pPr>
              <a:defRPr/>
            </a:pPr>
            <a:fld id="{EC4F382E-6305-4439-8E10-AB52FA6800E2}"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xfrm>
            <a:off x="917575" y="744538"/>
            <a:ext cx="4962525" cy="3722687"/>
          </a:xfrm>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mk-MK" dirty="0" smtClean="0"/>
          </a:p>
        </p:txBody>
      </p:sp>
      <p:sp>
        <p:nvSpPr>
          <p:cNvPr id="184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2BEED73-AE4F-4AC5-A56A-47341DE04CF2}" type="slidenum">
              <a:rPr lang="mk-MK" smtClean="0"/>
              <a:pPr fontAlgn="base">
                <a:spcBef>
                  <a:spcPct val="0"/>
                </a:spcBef>
                <a:spcAft>
                  <a:spcPct val="0"/>
                </a:spcAft>
                <a:defRPr/>
              </a:pPr>
              <a:t>1</a:t>
            </a:fld>
            <a:endParaRPr lang="mk-MK"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xfrm>
            <a:off x="917575" y="744538"/>
            <a:ext cx="4962525" cy="3722687"/>
          </a:xfrm>
          <a:noFill/>
          <a:ln>
            <a:solidFill>
              <a:srgbClr val="000000"/>
            </a:solidFill>
            <a:miter lim="800000"/>
            <a:headEnd/>
            <a:tailEnd/>
          </a:ln>
        </p:spPr>
      </p:sp>
      <p:sp>
        <p:nvSpPr>
          <p:cNvPr id="491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mk-MK" dirty="0" smtClean="0"/>
          </a:p>
        </p:txBody>
      </p:sp>
      <p:sp>
        <p:nvSpPr>
          <p:cNvPr id="49156" name="Slide Number Placeholder 3"/>
          <p:cNvSpPr txBox="1">
            <a:spLocks noGrp="1"/>
          </p:cNvSpPr>
          <p:nvPr/>
        </p:nvSpPr>
        <p:spPr bwMode="auto">
          <a:xfrm>
            <a:off x="3849688" y="9429750"/>
            <a:ext cx="2946400" cy="496888"/>
          </a:xfrm>
          <a:prstGeom prst="rect">
            <a:avLst/>
          </a:prstGeom>
          <a:noFill/>
          <a:ln w="9525">
            <a:noFill/>
            <a:miter lim="800000"/>
            <a:headEnd/>
            <a:tailEnd/>
          </a:ln>
        </p:spPr>
        <p:txBody>
          <a:bodyPr lIns="91413" tIns="45707" rIns="91413" bIns="45707" anchor="b"/>
          <a:lstStyle/>
          <a:p>
            <a:pPr algn="r"/>
            <a:fld id="{5A2DD91C-042C-4A29-9375-128B0A9BA779}" type="slidenum">
              <a:rPr lang="mk-MK" sz="1200">
                <a:latin typeface="Calibri" pitchFamily="34" charset="0"/>
              </a:rPr>
              <a:pPr algn="r"/>
              <a:t>10</a:t>
            </a:fld>
            <a:endParaRPr lang="mk-MK" sz="1200" dirty="0">
              <a:latin typeface="Calibri"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xfrm>
            <a:off x="917575" y="744538"/>
            <a:ext cx="4962525" cy="3722687"/>
          </a:xfrm>
          <a:noFill/>
          <a:ln>
            <a:solidFill>
              <a:srgbClr val="000000"/>
            </a:solidFill>
            <a:miter lim="800000"/>
            <a:headEnd/>
            <a:tailEnd/>
          </a:ln>
        </p:spPr>
      </p:sp>
      <p:sp>
        <p:nvSpPr>
          <p:cNvPr id="512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mk-MK" dirty="0" smtClean="0"/>
          </a:p>
        </p:txBody>
      </p:sp>
      <p:sp>
        <p:nvSpPr>
          <p:cNvPr id="51204" name="Slide Number Placeholder 3"/>
          <p:cNvSpPr txBox="1">
            <a:spLocks noGrp="1"/>
          </p:cNvSpPr>
          <p:nvPr/>
        </p:nvSpPr>
        <p:spPr bwMode="auto">
          <a:xfrm>
            <a:off x="3849688" y="9429750"/>
            <a:ext cx="2946400" cy="496888"/>
          </a:xfrm>
          <a:prstGeom prst="rect">
            <a:avLst/>
          </a:prstGeom>
          <a:noFill/>
          <a:ln w="9525">
            <a:noFill/>
            <a:miter lim="800000"/>
            <a:headEnd/>
            <a:tailEnd/>
          </a:ln>
        </p:spPr>
        <p:txBody>
          <a:bodyPr lIns="91413" tIns="45707" rIns="91413" bIns="45707" anchor="b"/>
          <a:lstStyle/>
          <a:p>
            <a:pPr algn="r"/>
            <a:fld id="{0F3DE728-7A9B-4233-96C4-1EDA2C1E479B}" type="slidenum">
              <a:rPr lang="mk-MK" sz="1200">
                <a:latin typeface="Calibri" pitchFamily="34" charset="0"/>
              </a:rPr>
              <a:pPr algn="r"/>
              <a:t>11</a:t>
            </a:fld>
            <a:endParaRPr lang="mk-MK" sz="1200" dirty="0">
              <a:latin typeface="Calibri"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xfrm>
            <a:off x="917575" y="744538"/>
            <a:ext cx="4962525" cy="3722687"/>
          </a:xfrm>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mk-MK" dirty="0" smtClean="0"/>
          </a:p>
        </p:txBody>
      </p:sp>
      <p:sp>
        <p:nvSpPr>
          <p:cNvPr id="54276" name="Slide Number Placeholder 3"/>
          <p:cNvSpPr txBox="1">
            <a:spLocks noGrp="1"/>
          </p:cNvSpPr>
          <p:nvPr/>
        </p:nvSpPr>
        <p:spPr bwMode="auto">
          <a:xfrm>
            <a:off x="3849688" y="9429750"/>
            <a:ext cx="2946400" cy="496888"/>
          </a:xfrm>
          <a:prstGeom prst="rect">
            <a:avLst/>
          </a:prstGeom>
          <a:noFill/>
          <a:ln w="9525">
            <a:noFill/>
            <a:miter lim="800000"/>
            <a:headEnd/>
            <a:tailEnd/>
          </a:ln>
        </p:spPr>
        <p:txBody>
          <a:bodyPr lIns="91413" tIns="45707" rIns="91413" bIns="45707" anchor="b"/>
          <a:lstStyle/>
          <a:p>
            <a:pPr algn="r"/>
            <a:fld id="{A2B251AD-A46A-4ED5-BC0C-8702027A0681}" type="slidenum">
              <a:rPr lang="mk-MK" sz="1200">
                <a:latin typeface="Calibri" pitchFamily="34" charset="0"/>
              </a:rPr>
              <a:pPr algn="r"/>
              <a:t>13</a:t>
            </a:fld>
            <a:endParaRPr lang="mk-MK" sz="1200" dirty="0">
              <a:latin typeface="Calibri"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xfrm>
            <a:off x="917575" y="744538"/>
            <a:ext cx="4962525" cy="3722687"/>
          </a:xfrm>
          <a:noFill/>
          <a:ln>
            <a:solidFill>
              <a:srgbClr val="000000"/>
            </a:solidFill>
            <a:miter lim="800000"/>
            <a:headEnd/>
            <a:tailEnd/>
          </a:ln>
        </p:spPr>
      </p:sp>
      <p:sp>
        <p:nvSpPr>
          <p:cNvPr id="522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mk-MK" dirty="0" smtClean="0"/>
          </a:p>
        </p:txBody>
      </p:sp>
      <p:sp>
        <p:nvSpPr>
          <p:cNvPr id="52228" name="Slide Number Placeholder 3"/>
          <p:cNvSpPr txBox="1">
            <a:spLocks noGrp="1"/>
          </p:cNvSpPr>
          <p:nvPr/>
        </p:nvSpPr>
        <p:spPr bwMode="auto">
          <a:xfrm>
            <a:off x="3849688" y="9429750"/>
            <a:ext cx="2946400" cy="496888"/>
          </a:xfrm>
          <a:prstGeom prst="rect">
            <a:avLst/>
          </a:prstGeom>
          <a:noFill/>
          <a:ln w="9525">
            <a:noFill/>
            <a:miter lim="800000"/>
            <a:headEnd/>
            <a:tailEnd/>
          </a:ln>
        </p:spPr>
        <p:txBody>
          <a:bodyPr lIns="91413" tIns="45707" rIns="91413" bIns="45707" anchor="b"/>
          <a:lstStyle/>
          <a:p>
            <a:pPr algn="r"/>
            <a:fld id="{BB98F07F-99A8-4345-B7BE-F5CBDFACC1A0}" type="slidenum">
              <a:rPr lang="mk-MK" sz="1200">
                <a:latin typeface="Calibri" pitchFamily="34" charset="0"/>
              </a:rPr>
              <a:pPr algn="r"/>
              <a:t>14</a:t>
            </a:fld>
            <a:endParaRPr lang="mk-MK" sz="1200" dirty="0">
              <a:latin typeface="Calibri"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xfrm>
            <a:off x="917575" y="744538"/>
            <a:ext cx="4962525" cy="3722687"/>
          </a:xfrm>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mk-MK" dirty="0" smtClean="0"/>
          </a:p>
        </p:txBody>
      </p:sp>
      <p:sp>
        <p:nvSpPr>
          <p:cNvPr id="34820" name="Slide Number Placeholder 3"/>
          <p:cNvSpPr txBox="1">
            <a:spLocks noGrp="1"/>
          </p:cNvSpPr>
          <p:nvPr/>
        </p:nvSpPr>
        <p:spPr bwMode="auto">
          <a:xfrm>
            <a:off x="3849688" y="9429750"/>
            <a:ext cx="2946400" cy="496888"/>
          </a:xfrm>
          <a:prstGeom prst="rect">
            <a:avLst/>
          </a:prstGeom>
          <a:noFill/>
          <a:ln w="9525">
            <a:noFill/>
            <a:miter lim="800000"/>
            <a:headEnd/>
            <a:tailEnd/>
          </a:ln>
        </p:spPr>
        <p:txBody>
          <a:bodyPr lIns="91413" tIns="45707" rIns="91413" bIns="45707" anchor="b"/>
          <a:lstStyle/>
          <a:p>
            <a:pPr algn="r"/>
            <a:fld id="{385AF746-0B9E-43E4-BBE6-A3B7EA2B569C}" type="slidenum">
              <a:rPr lang="mk-MK" sz="1200">
                <a:latin typeface="Calibri" pitchFamily="34" charset="0"/>
              </a:rPr>
              <a:pPr algn="r"/>
              <a:t>2</a:t>
            </a:fld>
            <a:endParaRPr lang="mk-MK" sz="1200" dirty="0">
              <a:latin typeface="Calibri"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xfrm>
            <a:off x="917575" y="744538"/>
            <a:ext cx="4962525" cy="3722687"/>
          </a:xfrm>
          <a:noFill/>
          <a:ln>
            <a:solidFill>
              <a:srgbClr val="000000"/>
            </a:solidFill>
            <a:miter lim="800000"/>
            <a:headEnd/>
            <a:tailEnd/>
          </a:ln>
        </p:spPr>
      </p:sp>
      <p:sp>
        <p:nvSpPr>
          <p:cNvPr id="358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mk-MK" dirty="0" smtClean="0"/>
          </a:p>
        </p:txBody>
      </p:sp>
      <p:sp>
        <p:nvSpPr>
          <p:cNvPr id="35844" name="Slide Number Placeholder 3"/>
          <p:cNvSpPr txBox="1">
            <a:spLocks noGrp="1"/>
          </p:cNvSpPr>
          <p:nvPr/>
        </p:nvSpPr>
        <p:spPr bwMode="auto">
          <a:xfrm>
            <a:off x="3849688" y="9429750"/>
            <a:ext cx="2946400" cy="496888"/>
          </a:xfrm>
          <a:prstGeom prst="rect">
            <a:avLst/>
          </a:prstGeom>
          <a:noFill/>
          <a:ln w="9525">
            <a:noFill/>
            <a:miter lim="800000"/>
            <a:headEnd/>
            <a:tailEnd/>
          </a:ln>
        </p:spPr>
        <p:txBody>
          <a:bodyPr lIns="91413" tIns="45707" rIns="91413" bIns="45707" anchor="b"/>
          <a:lstStyle/>
          <a:p>
            <a:pPr algn="r"/>
            <a:fld id="{2FEAEAB0-81B5-4DF9-AD21-885889FCF734}" type="slidenum">
              <a:rPr lang="mk-MK" sz="1200">
                <a:latin typeface="Calibri" pitchFamily="34" charset="0"/>
              </a:rPr>
              <a:pPr algn="r"/>
              <a:t>3</a:t>
            </a:fld>
            <a:endParaRPr lang="mk-MK" sz="1200" dirty="0">
              <a:latin typeface="Calibri"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xfrm>
            <a:off x="917575" y="744538"/>
            <a:ext cx="4962525" cy="3722687"/>
          </a:xfrm>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mk-MK" dirty="0" smtClean="0"/>
          </a:p>
        </p:txBody>
      </p:sp>
      <p:sp>
        <p:nvSpPr>
          <p:cNvPr id="36868" name="Slide Number Placeholder 3"/>
          <p:cNvSpPr txBox="1">
            <a:spLocks noGrp="1"/>
          </p:cNvSpPr>
          <p:nvPr/>
        </p:nvSpPr>
        <p:spPr bwMode="auto">
          <a:xfrm>
            <a:off x="3849688" y="9429750"/>
            <a:ext cx="2946400" cy="496888"/>
          </a:xfrm>
          <a:prstGeom prst="rect">
            <a:avLst/>
          </a:prstGeom>
          <a:noFill/>
          <a:ln w="9525">
            <a:noFill/>
            <a:miter lim="800000"/>
            <a:headEnd/>
            <a:tailEnd/>
          </a:ln>
        </p:spPr>
        <p:txBody>
          <a:bodyPr lIns="91413" tIns="45707" rIns="91413" bIns="45707" anchor="b"/>
          <a:lstStyle/>
          <a:p>
            <a:pPr algn="r"/>
            <a:fld id="{2D9874ED-A11E-48B1-9F2F-9E3705E72204}" type="slidenum">
              <a:rPr lang="mk-MK" sz="1200">
                <a:latin typeface="Calibri" pitchFamily="34" charset="0"/>
              </a:rPr>
              <a:pPr algn="r"/>
              <a:t>4</a:t>
            </a:fld>
            <a:endParaRPr lang="mk-MK" sz="1200" dirty="0">
              <a:latin typeface="Calibri"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xfrm>
            <a:off x="917575" y="744538"/>
            <a:ext cx="4962525" cy="3722687"/>
          </a:xfrm>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mk-MK" dirty="0" smtClean="0"/>
          </a:p>
        </p:txBody>
      </p:sp>
      <p:sp>
        <p:nvSpPr>
          <p:cNvPr id="37892" name="Slide Number Placeholder 3"/>
          <p:cNvSpPr txBox="1">
            <a:spLocks noGrp="1"/>
          </p:cNvSpPr>
          <p:nvPr/>
        </p:nvSpPr>
        <p:spPr bwMode="auto">
          <a:xfrm>
            <a:off x="3849688" y="9429750"/>
            <a:ext cx="2946400" cy="496888"/>
          </a:xfrm>
          <a:prstGeom prst="rect">
            <a:avLst/>
          </a:prstGeom>
          <a:noFill/>
          <a:ln w="9525">
            <a:noFill/>
            <a:miter lim="800000"/>
            <a:headEnd/>
            <a:tailEnd/>
          </a:ln>
        </p:spPr>
        <p:txBody>
          <a:bodyPr lIns="91413" tIns="45707" rIns="91413" bIns="45707" anchor="b"/>
          <a:lstStyle/>
          <a:p>
            <a:pPr algn="r"/>
            <a:fld id="{73B3876E-7954-4664-B112-4B8CF1EC0446}" type="slidenum">
              <a:rPr lang="mk-MK" sz="1200">
                <a:latin typeface="Calibri" pitchFamily="34" charset="0"/>
              </a:rPr>
              <a:pPr algn="r"/>
              <a:t>5</a:t>
            </a:fld>
            <a:endParaRPr lang="mk-MK" sz="1200" dirty="0">
              <a:latin typeface="Calibri"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xfrm>
            <a:off x="917575" y="744538"/>
            <a:ext cx="4962525" cy="3722687"/>
          </a:xfrm>
          <a:noFill/>
          <a:ln>
            <a:solidFill>
              <a:srgbClr val="000000"/>
            </a:solidFill>
            <a:miter lim="800000"/>
            <a:headEnd/>
            <a:tailEnd/>
          </a:ln>
        </p:spPr>
      </p:sp>
      <p:sp>
        <p:nvSpPr>
          <p:cNvPr id="1945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mk-MK" dirty="0" smtClean="0"/>
          </a:p>
        </p:txBody>
      </p:sp>
      <p:sp>
        <p:nvSpPr>
          <p:cNvPr id="19460" name="Slide Number Placeholder 3"/>
          <p:cNvSpPr txBox="1">
            <a:spLocks noGrp="1"/>
          </p:cNvSpPr>
          <p:nvPr/>
        </p:nvSpPr>
        <p:spPr bwMode="auto">
          <a:xfrm>
            <a:off x="3849688" y="9429750"/>
            <a:ext cx="2946400" cy="496888"/>
          </a:xfrm>
          <a:prstGeom prst="rect">
            <a:avLst/>
          </a:prstGeom>
          <a:noFill/>
          <a:ln w="9525">
            <a:noFill/>
            <a:miter lim="800000"/>
            <a:headEnd/>
            <a:tailEnd/>
          </a:ln>
        </p:spPr>
        <p:txBody>
          <a:bodyPr lIns="91413" tIns="45707" rIns="91413" bIns="45707" anchor="b"/>
          <a:lstStyle/>
          <a:p>
            <a:pPr algn="r"/>
            <a:fld id="{9770D308-6513-4B56-B9C4-A497DDB76407}" type="slidenum">
              <a:rPr lang="mk-MK" sz="1200">
                <a:latin typeface="Calibri" pitchFamily="34" charset="0"/>
              </a:rPr>
              <a:pPr algn="r"/>
              <a:t>6</a:t>
            </a:fld>
            <a:endParaRPr lang="mk-MK" sz="1200" dirty="0">
              <a:latin typeface="Calibri"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xfrm>
            <a:off x="917575" y="744538"/>
            <a:ext cx="4962525" cy="3722687"/>
          </a:xfrm>
          <a:noFill/>
          <a:ln>
            <a:solidFill>
              <a:srgbClr val="000000"/>
            </a:solidFill>
            <a:miter lim="800000"/>
            <a:headEnd/>
            <a:tailEnd/>
          </a:ln>
        </p:spPr>
      </p:sp>
      <p:sp>
        <p:nvSpPr>
          <p:cNvPr id="430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mk-MK" dirty="0" smtClean="0"/>
          </a:p>
        </p:txBody>
      </p:sp>
      <p:sp>
        <p:nvSpPr>
          <p:cNvPr id="43012" name="Slide Number Placeholder 3"/>
          <p:cNvSpPr txBox="1">
            <a:spLocks noGrp="1"/>
          </p:cNvSpPr>
          <p:nvPr/>
        </p:nvSpPr>
        <p:spPr bwMode="auto">
          <a:xfrm>
            <a:off x="3849688" y="9429750"/>
            <a:ext cx="2946400" cy="496888"/>
          </a:xfrm>
          <a:prstGeom prst="rect">
            <a:avLst/>
          </a:prstGeom>
          <a:noFill/>
          <a:ln w="9525">
            <a:noFill/>
            <a:miter lim="800000"/>
            <a:headEnd/>
            <a:tailEnd/>
          </a:ln>
        </p:spPr>
        <p:txBody>
          <a:bodyPr lIns="91413" tIns="45707" rIns="91413" bIns="45707" anchor="b"/>
          <a:lstStyle/>
          <a:p>
            <a:pPr algn="r"/>
            <a:fld id="{36735A1C-FF2E-4908-A631-12D90DCA1F20}" type="slidenum">
              <a:rPr lang="mk-MK" sz="1200">
                <a:latin typeface="Calibri" pitchFamily="34" charset="0"/>
              </a:rPr>
              <a:pPr algn="r"/>
              <a:t>7</a:t>
            </a:fld>
            <a:endParaRPr lang="mk-MK" sz="1200" dirty="0">
              <a:latin typeface="Calibri"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xfrm>
            <a:off x="917575" y="744538"/>
            <a:ext cx="4962525" cy="3722687"/>
          </a:xfrm>
          <a:noFill/>
          <a:ln>
            <a:solidFill>
              <a:srgbClr val="000000"/>
            </a:solidFill>
            <a:miter lim="800000"/>
            <a:headEnd/>
            <a:tailEnd/>
          </a:ln>
        </p:spPr>
      </p:sp>
      <p:sp>
        <p:nvSpPr>
          <p:cNvPr id="4505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mk-MK" dirty="0" smtClean="0"/>
          </a:p>
        </p:txBody>
      </p:sp>
      <p:sp>
        <p:nvSpPr>
          <p:cNvPr id="45060" name="Slide Number Placeholder 3"/>
          <p:cNvSpPr txBox="1">
            <a:spLocks noGrp="1"/>
          </p:cNvSpPr>
          <p:nvPr/>
        </p:nvSpPr>
        <p:spPr bwMode="auto">
          <a:xfrm>
            <a:off x="3849688" y="9429750"/>
            <a:ext cx="2946400" cy="496888"/>
          </a:xfrm>
          <a:prstGeom prst="rect">
            <a:avLst/>
          </a:prstGeom>
          <a:noFill/>
          <a:ln w="9525">
            <a:noFill/>
            <a:miter lim="800000"/>
            <a:headEnd/>
            <a:tailEnd/>
          </a:ln>
        </p:spPr>
        <p:txBody>
          <a:bodyPr lIns="91413" tIns="45707" rIns="91413" bIns="45707" anchor="b"/>
          <a:lstStyle/>
          <a:p>
            <a:pPr algn="r"/>
            <a:fld id="{021CC986-D100-42F1-B11D-5829443DF30D}" type="slidenum">
              <a:rPr lang="mk-MK" sz="1200">
                <a:latin typeface="Calibri" pitchFamily="34" charset="0"/>
              </a:rPr>
              <a:pPr algn="r"/>
              <a:t>8</a:t>
            </a:fld>
            <a:endParaRPr lang="mk-MK" sz="1200" dirty="0">
              <a:latin typeface="Calibri"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xfrm>
            <a:off x="917575" y="744538"/>
            <a:ext cx="4962525" cy="3722687"/>
          </a:xfrm>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mk-MK" dirty="0" smtClean="0"/>
          </a:p>
        </p:txBody>
      </p:sp>
      <p:sp>
        <p:nvSpPr>
          <p:cNvPr id="48132" name="Slide Number Placeholder 3"/>
          <p:cNvSpPr txBox="1">
            <a:spLocks noGrp="1"/>
          </p:cNvSpPr>
          <p:nvPr/>
        </p:nvSpPr>
        <p:spPr bwMode="auto">
          <a:xfrm>
            <a:off x="3849688" y="9429750"/>
            <a:ext cx="2946400" cy="496888"/>
          </a:xfrm>
          <a:prstGeom prst="rect">
            <a:avLst/>
          </a:prstGeom>
          <a:noFill/>
          <a:ln w="9525">
            <a:noFill/>
            <a:miter lim="800000"/>
            <a:headEnd/>
            <a:tailEnd/>
          </a:ln>
        </p:spPr>
        <p:txBody>
          <a:bodyPr lIns="91413" tIns="45707" rIns="91413" bIns="45707" anchor="b"/>
          <a:lstStyle/>
          <a:p>
            <a:pPr algn="r"/>
            <a:fld id="{E81B3F93-71E7-40EB-97E4-184292E45323}" type="slidenum">
              <a:rPr lang="mk-MK" sz="1200">
                <a:latin typeface="Calibri" pitchFamily="34" charset="0"/>
              </a:rPr>
              <a:pPr algn="r"/>
              <a:t>9</a:t>
            </a:fld>
            <a:endParaRPr lang="mk-MK" sz="1200" dirty="0">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dirty="0"/>
            </a:p>
          </p:txBody>
        </p:sp>
        <p:sp>
          <p:nvSpPr>
            <p:cNvPr id="7" name="Freeform 6"/>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dirty="0"/>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2"/>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a:solidFill>
                  <a:srgbClr val="FFFFFF"/>
                </a:solidFill>
              </a:defRPr>
            </a:lvl1pPr>
            <a:extLst/>
          </a:lstStyle>
          <a:p>
            <a:pPr>
              <a:defRPr/>
            </a:pPr>
            <a:fld id="{AC5F54DA-0566-414F-9B9B-2EF3936D7F6F}" type="datetimeFigureOut">
              <a:rPr lang="en-US"/>
              <a:pPr>
                <a:defRPr/>
              </a:pPr>
              <a:t>5/15/2013</a:t>
            </a:fld>
            <a:endParaRPr lang="en-US" dirty="0"/>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dirty="0"/>
          </a:p>
        </p:txBody>
      </p:sp>
      <p:sp>
        <p:nvSpPr>
          <p:cNvPr id="13" name="Slide Number Placeholder 26"/>
          <p:cNvSpPr>
            <a:spLocks noGrp="1"/>
          </p:cNvSpPr>
          <p:nvPr>
            <p:ph type="sldNum" sz="quarter" idx="12"/>
          </p:nvPr>
        </p:nvSpPr>
        <p:spPr/>
        <p:txBody>
          <a:bodyPr/>
          <a:lstStyle>
            <a:lvl1pPr>
              <a:defRPr>
                <a:solidFill>
                  <a:srgbClr val="FFFFFF"/>
                </a:solidFill>
              </a:defRPr>
            </a:lvl1pPr>
            <a:extLst/>
          </a:lstStyle>
          <a:p>
            <a:pPr>
              <a:defRPr/>
            </a:pPr>
            <a:fld id="{77EDFF11-C5B9-4606-870D-2AA1B7C1F342}"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30"/>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2B0889ED-8682-4864-A91F-042EC14D7258}" type="datetimeFigureOut">
              <a:rPr lang="en-US"/>
              <a:pPr>
                <a:defRPr/>
              </a:pPr>
              <a:t>5/15/2013</a:t>
            </a:fld>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dirty="0"/>
          </a:p>
        </p:txBody>
      </p:sp>
      <p:sp>
        <p:nvSpPr>
          <p:cNvPr id="6" name="Slide Number Placeholder 17"/>
          <p:cNvSpPr>
            <a:spLocks noGrp="1"/>
          </p:cNvSpPr>
          <p:nvPr>
            <p:ph type="sldNum" sz="quarter" idx="12"/>
          </p:nvPr>
        </p:nvSpPr>
        <p:spPr/>
        <p:txBody>
          <a:bodyPr/>
          <a:lstStyle>
            <a:lvl1pPr>
              <a:defRPr/>
            </a:lvl1pPr>
          </a:lstStyle>
          <a:p>
            <a:pPr>
              <a:defRPr/>
            </a:pPr>
            <a:fld id="{A9E0F443-E2BD-482D-A3AB-4F67D2E2E05E}"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4" y="274641"/>
            <a:ext cx="1777471"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6948243A-A3DD-4BFC-99CA-66E59AFA7DC7}" type="datetimeFigureOut">
              <a:rPr lang="en-US"/>
              <a:pPr>
                <a:defRPr/>
              </a:pPr>
              <a:t>5/15/2013</a:t>
            </a:fld>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dirty="0"/>
          </a:p>
        </p:txBody>
      </p:sp>
      <p:sp>
        <p:nvSpPr>
          <p:cNvPr id="6" name="Slide Number Placeholder 17"/>
          <p:cNvSpPr>
            <a:spLocks noGrp="1"/>
          </p:cNvSpPr>
          <p:nvPr>
            <p:ph type="sldNum" sz="quarter" idx="12"/>
          </p:nvPr>
        </p:nvSpPr>
        <p:spPr/>
        <p:txBody>
          <a:bodyPr/>
          <a:lstStyle>
            <a:lvl1pPr>
              <a:defRPr/>
            </a:lvl1pPr>
          </a:lstStyle>
          <a:p>
            <a:pPr>
              <a:defRPr/>
            </a:pPr>
            <a:fld id="{6BF112BC-C61C-4372-AC71-9DBB9CCA01C8}"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fld id="{39320B2E-04C1-401D-9C30-ED9628E56043}" type="datetimeFigureOut">
              <a:rPr lang="en-US"/>
              <a:pPr>
                <a:defRPr/>
              </a:pPr>
              <a:t>5/15/2013</a:t>
            </a:fld>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dirty="0"/>
          </a:p>
        </p:txBody>
      </p:sp>
      <p:sp>
        <p:nvSpPr>
          <p:cNvPr id="6" name="Slide Number Placeholder 17"/>
          <p:cNvSpPr>
            <a:spLocks noGrp="1"/>
          </p:cNvSpPr>
          <p:nvPr>
            <p:ph type="sldNum" sz="quarter" idx="12"/>
          </p:nvPr>
        </p:nvSpPr>
        <p:spPr/>
        <p:txBody>
          <a:bodyPr/>
          <a:lstStyle>
            <a:lvl1pPr>
              <a:defRPr/>
            </a:lvl1pPr>
          </a:lstStyle>
          <a:p>
            <a:pPr>
              <a:defRPr/>
            </a:pPr>
            <a:fld id="{4634E57A-1F29-438F-8944-D237E7EBACE7}"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dirty="0"/>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dirty="0"/>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fld id="{0B07B9B8-83D0-4230-8911-41C868D59971}" type="datetimeFigureOut">
              <a:rPr lang="en-US"/>
              <a:pPr>
                <a:defRPr/>
              </a:pPr>
              <a:t>5/15/2013</a:t>
            </a:fld>
            <a:endParaRPr lang="en-US" dirty="0"/>
          </a:p>
        </p:txBody>
      </p:sp>
      <p:sp>
        <p:nvSpPr>
          <p:cNvPr id="7" name="Footer Placeholder 4"/>
          <p:cNvSpPr>
            <a:spLocks noGrp="1"/>
          </p:cNvSpPr>
          <p:nvPr>
            <p:ph type="ftr" sz="quarter" idx="11"/>
          </p:nvPr>
        </p:nvSpPr>
        <p:spPr/>
        <p:txBody>
          <a:bodyPr/>
          <a:lstStyle>
            <a:lvl1pPr>
              <a:defRPr/>
            </a:lvl1pPr>
            <a:extLst/>
          </a:lstStyle>
          <a:p>
            <a:pPr>
              <a:defRPr/>
            </a:pPr>
            <a:endParaRPr lang="en-US" dirty="0"/>
          </a:p>
        </p:txBody>
      </p:sp>
      <p:sp>
        <p:nvSpPr>
          <p:cNvPr id="8" name="Slide Number Placeholder 5"/>
          <p:cNvSpPr>
            <a:spLocks noGrp="1"/>
          </p:cNvSpPr>
          <p:nvPr>
            <p:ph type="sldNum" sz="quarter" idx="12"/>
          </p:nvPr>
        </p:nvSpPr>
        <p:spPr/>
        <p:txBody>
          <a:bodyPr/>
          <a:lstStyle>
            <a:lvl1pPr>
              <a:defRPr/>
            </a:lvl1pPr>
            <a:extLst/>
          </a:lstStyle>
          <a:p>
            <a:pPr>
              <a:defRPr/>
            </a:pPr>
            <a:fld id="{EB3A5F05-CF7D-491A-9B78-F24A225B9310}" type="slidenum">
              <a:rPr lang="en-US"/>
              <a:pPr>
                <a:defRPr/>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9"/>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9"/>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fld id="{E847FE89-C3C3-49EC-BF16-1F48247D9CD8}" type="datetimeFigureOut">
              <a:rPr lang="en-US"/>
              <a:pPr>
                <a:defRPr/>
              </a:pPr>
              <a:t>5/15/2013</a:t>
            </a:fld>
            <a:endParaRPr lang="en-US" dirty="0"/>
          </a:p>
        </p:txBody>
      </p:sp>
      <p:sp>
        <p:nvSpPr>
          <p:cNvPr id="6" name="Footer Placeholder 5"/>
          <p:cNvSpPr>
            <a:spLocks noGrp="1"/>
          </p:cNvSpPr>
          <p:nvPr>
            <p:ph type="ftr" sz="quarter" idx="11"/>
          </p:nvPr>
        </p:nvSpPr>
        <p:spPr/>
        <p:txBody>
          <a:bodyPr/>
          <a:lstStyle>
            <a:lvl1pPr>
              <a:defRPr/>
            </a:lvl1pPr>
            <a:extLst/>
          </a:lstStyle>
          <a:p>
            <a:pPr>
              <a:defRPr/>
            </a:pPr>
            <a:endParaRPr lang="en-US" dirty="0"/>
          </a:p>
        </p:txBody>
      </p:sp>
      <p:sp>
        <p:nvSpPr>
          <p:cNvPr id="7" name="Slide Number Placeholder 6"/>
          <p:cNvSpPr>
            <a:spLocks noGrp="1"/>
          </p:cNvSpPr>
          <p:nvPr>
            <p:ph type="sldNum" sz="quarter" idx="12"/>
          </p:nvPr>
        </p:nvSpPr>
        <p:spPr/>
        <p:txBody>
          <a:bodyPr/>
          <a:lstStyle>
            <a:lvl1pPr>
              <a:defRPr/>
            </a:lvl1pPr>
            <a:extLst/>
          </a:lstStyle>
          <a:p>
            <a:pPr>
              <a:defRPr/>
            </a:pPr>
            <a:fld id="{C24CFD39-FA36-401A-B944-DD2B85BA502A}" type="slidenum">
              <a:rPr lang="en-US"/>
              <a:pPr>
                <a:defRPr/>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1"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7"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1" y="1444295"/>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6" y="1444295"/>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fld id="{96DBA93A-F46D-4C22-8CDA-B20769A5E565}" type="datetimeFigureOut">
              <a:rPr lang="en-US"/>
              <a:pPr>
                <a:defRPr/>
              </a:pPr>
              <a:t>5/15/2013</a:t>
            </a:fld>
            <a:endParaRPr lang="en-US" dirty="0"/>
          </a:p>
        </p:txBody>
      </p:sp>
      <p:sp>
        <p:nvSpPr>
          <p:cNvPr id="8" name="Footer Placeholder 7"/>
          <p:cNvSpPr>
            <a:spLocks noGrp="1"/>
          </p:cNvSpPr>
          <p:nvPr>
            <p:ph type="ftr" sz="quarter" idx="11"/>
          </p:nvPr>
        </p:nvSpPr>
        <p:spPr/>
        <p:txBody>
          <a:bodyPr/>
          <a:lstStyle>
            <a:lvl1pPr>
              <a:defRPr/>
            </a:lvl1pPr>
            <a:extLst/>
          </a:lstStyle>
          <a:p>
            <a:pPr>
              <a:defRPr/>
            </a:pPr>
            <a:endParaRPr lang="en-US" dirty="0"/>
          </a:p>
        </p:txBody>
      </p:sp>
      <p:sp>
        <p:nvSpPr>
          <p:cNvPr id="9" name="Slide Number Placeholder 8"/>
          <p:cNvSpPr>
            <a:spLocks noGrp="1"/>
          </p:cNvSpPr>
          <p:nvPr>
            <p:ph type="sldNum" sz="quarter" idx="12"/>
          </p:nvPr>
        </p:nvSpPr>
        <p:spPr/>
        <p:txBody>
          <a:bodyPr/>
          <a:lstStyle>
            <a:lvl1pPr>
              <a:defRPr/>
            </a:lvl1pPr>
            <a:extLst/>
          </a:lstStyle>
          <a:p>
            <a:pPr>
              <a:defRPr/>
            </a:pPr>
            <a:fld id="{2A904C9B-9A41-4995-861E-5A7A89782628}" type="slidenum">
              <a:rPr lang="en-US"/>
              <a:pPr>
                <a:defRPr/>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fld id="{9CBBB43E-080E-4A31-9BFA-536B90A5BF6A}" type="datetimeFigureOut">
              <a:rPr lang="en-US"/>
              <a:pPr>
                <a:defRPr/>
              </a:pPr>
              <a:t>5/15/2013</a:t>
            </a:fld>
            <a:endParaRPr lang="en-US" dirty="0"/>
          </a:p>
        </p:txBody>
      </p:sp>
      <p:sp>
        <p:nvSpPr>
          <p:cNvPr id="4" name="Footer Placeholder 3"/>
          <p:cNvSpPr>
            <a:spLocks noGrp="1"/>
          </p:cNvSpPr>
          <p:nvPr>
            <p:ph type="ftr" sz="quarter" idx="11"/>
          </p:nvPr>
        </p:nvSpPr>
        <p:spPr/>
        <p:txBody>
          <a:bodyPr/>
          <a:lstStyle>
            <a:lvl1pPr>
              <a:defRPr/>
            </a:lvl1pPr>
            <a:extLst/>
          </a:lstStyle>
          <a:p>
            <a:pPr>
              <a:defRPr/>
            </a:pPr>
            <a:endParaRPr lang="en-US" dirty="0"/>
          </a:p>
        </p:txBody>
      </p:sp>
      <p:sp>
        <p:nvSpPr>
          <p:cNvPr id="5" name="Slide Number Placeholder 4"/>
          <p:cNvSpPr>
            <a:spLocks noGrp="1"/>
          </p:cNvSpPr>
          <p:nvPr>
            <p:ph type="sldNum" sz="quarter" idx="12"/>
          </p:nvPr>
        </p:nvSpPr>
        <p:spPr/>
        <p:txBody>
          <a:bodyPr/>
          <a:lstStyle>
            <a:lvl1pPr>
              <a:defRPr/>
            </a:lvl1pPr>
            <a:extLst/>
          </a:lstStyle>
          <a:p>
            <a:pPr>
              <a:defRPr/>
            </a:pPr>
            <a:fld id="{AF80973C-8096-41C5-9F45-FA4D8A136CA1}" type="slidenum">
              <a:rPr lang="en-US"/>
              <a:pPr>
                <a:defRPr/>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3191EF4F-0CE6-43D9-A578-22A353CE3781}" type="datetimeFigureOut">
              <a:rPr lang="en-US"/>
              <a:pPr>
                <a:defRPr/>
              </a:pPr>
              <a:t>5/15/2013</a:t>
            </a:fld>
            <a:endParaRPr lang="en-US" dirty="0"/>
          </a:p>
        </p:txBody>
      </p:sp>
      <p:sp>
        <p:nvSpPr>
          <p:cNvPr id="3" name="Footer Placeholder 21"/>
          <p:cNvSpPr>
            <a:spLocks noGrp="1"/>
          </p:cNvSpPr>
          <p:nvPr>
            <p:ph type="ftr" sz="quarter" idx="11"/>
          </p:nvPr>
        </p:nvSpPr>
        <p:spPr/>
        <p:txBody>
          <a:bodyPr/>
          <a:lstStyle>
            <a:lvl1pPr>
              <a:defRPr/>
            </a:lvl1pPr>
          </a:lstStyle>
          <a:p>
            <a:pPr>
              <a:defRPr/>
            </a:pPr>
            <a:endParaRPr lang="en-US" dirty="0"/>
          </a:p>
        </p:txBody>
      </p:sp>
      <p:sp>
        <p:nvSpPr>
          <p:cNvPr id="4" name="Slide Number Placeholder 17"/>
          <p:cNvSpPr>
            <a:spLocks noGrp="1"/>
          </p:cNvSpPr>
          <p:nvPr>
            <p:ph type="sldNum" sz="quarter" idx="12"/>
          </p:nvPr>
        </p:nvSpPr>
        <p:spPr/>
        <p:txBody>
          <a:bodyPr/>
          <a:lstStyle>
            <a:lvl1pPr>
              <a:defRPr/>
            </a:lvl1pPr>
          </a:lstStyle>
          <a:p>
            <a:pPr>
              <a:defRPr/>
            </a:pPr>
            <a:fld id="{56A96523-60E2-4FC5-929B-7EE98BD8ED37}"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fld id="{A5AFDF1B-89BE-4ACD-A56D-DAAA232878E5}" type="datetimeFigureOut">
              <a:rPr lang="en-US"/>
              <a:pPr>
                <a:defRPr/>
              </a:pPr>
              <a:t>5/15/2013</a:t>
            </a:fld>
            <a:endParaRPr lang="en-US" dirty="0"/>
          </a:p>
        </p:txBody>
      </p:sp>
      <p:sp>
        <p:nvSpPr>
          <p:cNvPr id="6" name="Footer Placeholder 5"/>
          <p:cNvSpPr>
            <a:spLocks noGrp="1"/>
          </p:cNvSpPr>
          <p:nvPr>
            <p:ph type="ftr" sz="quarter" idx="11"/>
          </p:nvPr>
        </p:nvSpPr>
        <p:spPr/>
        <p:txBody>
          <a:bodyPr/>
          <a:lstStyle>
            <a:lvl1pPr>
              <a:defRPr/>
            </a:lvl1pPr>
            <a:extLst/>
          </a:lstStyle>
          <a:p>
            <a:pPr>
              <a:defRPr/>
            </a:pPr>
            <a:endParaRPr lang="en-US" dirty="0"/>
          </a:p>
        </p:txBody>
      </p:sp>
      <p:sp>
        <p:nvSpPr>
          <p:cNvPr id="7" name="Slide Number Placeholder 6"/>
          <p:cNvSpPr>
            <a:spLocks noGrp="1"/>
          </p:cNvSpPr>
          <p:nvPr>
            <p:ph type="sldNum" sz="quarter" idx="12"/>
          </p:nvPr>
        </p:nvSpPr>
        <p:spPr/>
        <p:txBody>
          <a:bodyPr/>
          <a:lstStyle>
            <a:lvl1pPr>
              <a:defRPr/>
            </a:lvl1pPr>
            <a:extLst/>
          </a:lstStyle>
          <a:p>
            <a:pPr>
              <a:defRPr/>
            </a:pPr>
            <a:fld id="{8C3FA798-00E1-4C5D-8813-4924E07B58C2}" type="slidenum">
              <a:rPr lang="en-US"/>
              <a:pPr>
                <a:defRPr/>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4"/>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dirty="0"/>
          </a:p>
        </p:txBody>
      </p:sp>
      <p:sp>
        <p:nvSpPr>
          <p:cNvPr id="6" name="Freeform 5"/>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dirty="0"/>
          </a:p>
        </p:txBody>
      </p:sp>
      <p:sp>
        <p:nvSpPr>
          <p:cNvPr id="7" name="Right Triangle 6"/>
          <p:cNvSpPr>
            <a:spLocks/>
          </p:cNvSpPr>
          <p:nvPr/>
        </p:nvSpPr>
        <p:spPr bwMode="auto">
          <a:xfrm>
            <a:off x="-6043" y="5791254"/>
            <a:ext cx="3402315"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p>
        </p:txBody>
      </p:sp>
      <p:cxnSp>
        <p:nvCxnSpPr>
          <p:cNvPr id="8" name="Straight Connector 7"/>
          <p:cNvCxnSpPr/>
          <p:nvPr/>
        </p:nvCxnSpPr>
        <p:spPr>
          <a:xfrm>
            <a:off x="-9237" y="5787739"/>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dirty="0"/>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dirty="0"/>
          </a:p>
        </p:txBody>
      </p:sp>
      <p:sp>
        <p:nvSpPr>
          <p:cNvPr id="4" name="Text Placeholder 3"/>
          <p:cNvSpPr>
            <a:spLocks noGrp="1"/>
          </p:cNvSpPr>
          <p:nvPr>
            <p:ph type="body" sz="half" idx="2"/>
          </p:nvPr>
        </p:nvSpPr>
        <p:spPr>
          <a:xfrm>
            <a:off x="1141232" y="5443403"/>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dirty="0" smtClean="0"/>
              <a:t>Click icon to add picture</a:t>
            </a:r>
            <a:endParaRPr lang="en-US" noProof="0" dirty="0"/>
          </a:p>
        </p:txBody>
      </p:sp>
      <p:sp>
        <p:nvSpPr>
          <p:cNvPr id="2" name="Title 1"/>
          <p:cNvSpPr>
            <a:spLocks noGrp="1"/>
          </p:cNvSpPr>
          <p:nvPr>
            <p:ph type="title"/>
          </p:nvPr>
        </p:nvSpPr>
        <p:spPr>
          <a:xfrm>
            <a:off x="228600" y="4865123"/>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fld id="{FE1CB995-9DF2-4815-A9A2-811432419207}" type="datetimeFigureOut">
              <a:rPr lang="en-US"/>
              <a:pPr>
                <a:defRPr/>
              </a:pPr>
              <a:t>5/15/2013</a:t>
            </a:fld>
            <a:endParaRPr lang="en-US" dirty="0"/>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endParaRPr lang="en-US" dirty="0"/>
          </a:p>
        </p:txBody>
      </p:sp>
      <p:sp>
        <p:nvSpPr>
          <p:cNvPr id="13" name="Slide Number Placeholder 6"/>
          <p:cNvSpPr>
            <a:spLocks noGrp="1"/>
          </p:cNvSpPr>
          <p:nvPr>
            <p:ph type="sldNum" sz="quarter" idx="12"/>
          </p:nvPr>
        </p:nvSpPr>
        <p:spPr/>
        <p:txBody>
          <a:bodyPr/>
          <a:lstStyle>
            <a:lvl1pPr>
              <a:defRPr>
                <a:solidFill>
                  <a:schemeClr val="tx1"/>
                </a:solidFill>
              </a:defRPr>
            </a:lvl1pPr>
            <a:extLst/>
          </a:lstStyle>
          <a:p>
            <a:pPr>
              <a:defRPr/>
            </a:pPr>
            <a:fld id="{2B0D575E-771D-4BEA-BFA8-281101E21CCE}" type="slidenum">
              <a:rPr lang="en-US"/>
              <a:pPr>
                <a:defRPr/>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dirty="0"/>
          </a:p>
        </p:txBody>
      </p:sp>
      <p:sp>
        <p:nvSpPr>
          <p:cNvPr id="12" name="Freeform 11"/>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dirty="0"/>
          </a:p>
        </p:txBody>
      </p:sp>
      <p:sp>
        <p:nvSpPr>
          <p:cNvPr id="14" name="Right Triangle 13"/>
          <p:cNvSpPr>
            <a:spLocks/>
          </p:cNvSpPr>
          <p:nvPr/>
        </p:nvSpPr>
        <p:spPr bwMode="auto">
          <a:xfrm>
            <a:off x="-6043" y="5791254"/>
            <a:ext cx="3402315"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p>
        </p:txBody>
      </p:sp>
      <p:cxnSp>
        <p:nvCxnSpPr>
          <p:cNvPr id="15" name="Straight Connector 14"/>
          <p:cNvCxnSpPr/>
          <p:nvPr/>
        </p:nvCxnSpPr>
        <p:spPr>
          <a:xfrm>
            <a:off x="-9237" y="5787739"/>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a:solidFill>
                  <a:schemeClr val="tx1"/>
                </a:solidFill>
              </a:defRPr>
            </a:lvl1pPr>
            <a:extLst/>
          </a:lstStyle>
          <a:p>
            <a:pPr>
              <a:defRPr/>
            </a:pPr>
            <a:fld id="{9BA5AECA-6291-4E2C-8449-794AAC36290C}" type="datetimeFigureOut">
              <a:rPr lang="en-US"/>
              <a:pPr>
                <a:defRPr/>
              </a:pPr>
              <a:t>5/15/2013</a:t>
            </a:fld>
            <a:endParaRPr lang="en-US" dirty="0"/>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schemeClr val="tx1"/>
                </a:solidFill>
              </a:defRPr>
            </a:lvl1pPr>
            <a:extLst/>
          </a:lstStyle>
          <a:p>
            <a:pPr>
              <a:defRPr/>
            </a:pPr>
            <a:endParaRPr lang="en-US" dirty="0"/>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B9566931-4F91-4D37-A541-CE0D83C1BB7B}"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4013" r:id="rId1"/>
    <p:sldLayoutId id="2147484009" r:id="rId2"/>
    <p:sldLayoutId id="2147484014" r:id="rId3"/>
    <p:sldLayoutId id="2147484015" r:id="rId4"/>
    <p:sldLayoutId id="2147484016" r:id="rId5"/>
    <p:sldLayoutId id="2147484017" r:id="rId6"/>
    <p:sldLayoutId id="2147484010" r:id="rId7"/>
    <p:sldLayoutId id="2147484018" r:id="rId8"/>
    <p:sldLayoutId id="2147484019" r:id="rId9"/>
    <p:sldLayoutId id="2147484011" r:id="rId10"/>
    <p:sldLayoutId id="2147484012" r:id="rId11"/>
  </p:sldLayoutIdLst>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image" Target="../media/image15.emf"/><Relationship Id="rId5" Type="http://schemas.openxmlformats.org/officeDocument/2006/relationships/image" Target="../media/image14.emf"/><Relationship Id="rId4" Type="http://schemas.openxmlformats.org/officeDocument/2006/relationships/image" Target="../media/image3.jpeg"/></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1.xml"/><Relationship Id="rId1" Type="http://schemas.openxmlformats.org/officeDocument/2006/relationships/slideLayout" Target="../slideLayouts/slideLayout7.xml"/><Relationship Id="rId5" Type="http://schemas.openxmlformats.org/officeDocument/2006/relationships/image" Target="../media/image16.emf"/><Relationship Id="rId4" Type="http://schemas.openxmlformats.org/officeDocument/2006/relationships/image" Target="../media/image3.jpeg"/></Relationships>
</file>

<file path=ppt/slides/_rels/slide12.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4.jpeg"/><Relationship Id="rId7" Type="http://schemas.openxmlformats.org/officeDocument/2006/relationships/diagramQuickStyle" Target="../diagrams/quickStyle1.xml"/><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image" Target="../media/image3.jpeg"/><Relationship Id="rId9" Type="http://schemas.microsoft.com/office/2007/relationships/diagramDrawing" Target="../diagrams/drawing1.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6.emf"/><Relationship Id="rId5" Type="http://schemas.openxmlformats.org/officeDocument/2006/relationships/image" Target="../media/image5.emf"/><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8.emf"/><Relationship Id="rId5" Type="http://schemas.openxmlformats.org/officeDocument/2006/relationships/image" Target="../media/image7.emf"/><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image" Target="../media/image9.emf"/><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image" Target="../media/image11.emf"/><Relationship Id="rId5" Type="http://schemas.openxmlformats.org/officeDocument/2006/relationships/image" Target="../media/image10.emf"/><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7.xml"/><Relationship Id="rId5" Type="http://schemas.openxmlformats.org/officeDocument/2006/relationships/image" Target="../media/image12.emf"/><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13.emf"/><Relationship Id="rId5" Type="http://schemas.openxmlformats.org/officeDocument/2006/relationships/image" Target="../media/image3.jpe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2" name="Rectangle 4"/>
          <p:cNvSpPr>
            <a:spLocks noGrp="1" noChangeArrowheads="1"/>
          </p:cNvSpPr>
          <p:nvPr>
            <p:ph type="ctrTitle" idx="4294967295"/>
          </p:nvPr>
        </p:nvSpPr>
        <p:spPr>
          <a:xfrm>
            <a:off x="1187624" y="1772816"/>
            <a:ext cx="6570738" cy="2209800"/>
          </a:xfrm>
        </p:spPr>
        <p:txBody>
          <a:bodyPr rtlCol="0">
            <a:normAutofit fontScale="90000"/>
          </a:bodyPr>
          <a:lstStyle/>
          <a:p>
            <a:pPr algn="ctr" eaLnBrk="1" fontAlgn="auto" hangingPunct="1">
              <a:spcAft>
                <a:spcPts val="0"/>
              </a:spcAft>
              <a:defRPr/>
            </a:pPr>
            <a:r>
              <a:rPr lang="en-US" sz="3600" dirty="0" smtClean="0">
                <a:solidFill>
                  <a:schemeClr val="bg1">
                    <a:lumMod val="50000"/>
                  </a:schemeClr>
                </a:solidFill>
                <a:effectLst>
                  <a:outerShdw blurRad="38100" dist="38100" dir="2700000" algn="tl">
                    <a:srgbClr val="000000">
                      <a:alpha val="43137"/>
                    </a:srgbClr>
                  </a:outerShdw>
                </a:effectLst>
                <a:latin typeface="MAC C Times" pitchFamily="18" charset="0"/>
              </a:rPr>
              <a:t/>
            </a:r>
            <a:br>
              <a:rPr lang="en-US" sz="3600" dirty="0" smtClean="0">
                <a:solidFill>
                  <a:schemeClr val="bg1">
                    <a:lumMod val="50000"/>
                  </a:schemeClr>
                </a:solidFill>
                <a:effectLst>
                  <a:outerShdw blurRad="38100" dist="38100" dir="2700000" algn="tl">
                    <a:srgbClr val="000000">
                      <a:alpha val="43137"/>
                    </a:srgbClr>
                  </a:outerShdw>
                </a:effectLst>
                <a:latin typeface="MAC C Times" pitchFamily="18" charset="0"/>
              </a:rPr>
            </a:br>
            <a:r>
              <a:rPr lang="en-US" sz="3600" dirty="0" smtClean="0">
                <a:solidFill>
                  <a:schemeClr val="bg1">
                    <a:lumMod val="50000"/>
                  </a:schemeClr>
                </a:solidFill>
                <a:effectLst>
                  <a:outerShdw blurRad="38100" dist="38100" dir="2700000" algn="tl">
                    <a:srgbClr val="000000">
                      <a:alpha val="43137"/>
                    </a:srgbClr>
                  </a:outerShdw>
                </a:effectLst>
                <a:latin typeface="MAC C Times" pitchFamily="18" charset="0"/>
              </a:rPr>
              <a:t/>
            </a:r>
            <a:br>
              <a:rPr lang="en-US" sz="3600" dirty="0" smtClean="0">
                <a:solidFill>
                  <a:schemeClr val="bg1">
                    <a:lumMod val="50000"/>
                  </a:schemeClr>
                </a:solidFill>
                <a:effectLst>
                  <a:outerShdw blurRad="38100" dist="38100" dir="2700000" algn="tl">
                    <a:srgbClr val="000000">
                      <a:alpha val="43137"/>
                    </a:srgbClr>
                  </a:outerShdw>
                </a:effectLst>
                <a:latin typeface="MAC C Times" pitchFamily="18" charset="0"/>
              </a:rPr>
            </a:br>
            <a:r>
              <a:rPr lang="en-US" sz="3600" dirty="0" smtClean="0">
                <a:solidFill>
                  <a:schemeClr val="bg1">
                    <a:lumMod val="50000"/>
                  </a:schemeClr>
                </a:solidFill>
                <a:effectLst/>
                <a:latin typeface="MAC C Times" pitchFamily="18" charset="0"/>
              </a:rPr>
              <a:t>  </a:t>
            </a:r>
            <a:r>
              <a:rPr lang="en-US" sz="3200" dirty="0" smtClean="0">
                <a:solidFill>
                  <a:srgbClr val="002060"/>
                </a:solidFill>
                <a:effectLst/>
                <a:latin typeface="Tahoma" pitchFamily="34" charset="0"/>
                <a:cs typeface="Tahoma" pitchFamily="34" charset="0"/>
              </a:rPr>
              <a:t>Quarterly revision of the macroeconomic projections</a:t>
            </a:r>
            <a:r>
              <a:rPr lang="mk-MK" sz="3200" dirty="0" smtClean="0">
                <a:solidFill>
                  <a:srgbClr val="002060"/>
                </a:solidFill>
                <a:effectLst/>
                <a:latin typeface="Tahoma" pitchFamily="34" charset="0"/>
                <a:cs typeface="Tahoma" pitchFamily="34" charset="0"/>
              </a:rPr>
              <a:t> </a:t>
            </a:r>
            <a:r>
              <a:rPr lang="en-US" sz="3200" dirty="0" smtClean="0">
                <a:solidFill>
                  <a:srgbClr val="002060"/>
                </a:solidFill>
                <a:effectLst>
                  <a:outerShdw blurRad="38100" dist="38100" dir="2700000" algn="tl">
                    <a:srgbClr val="000000">
                      <a:alpha val="43137"/>
                    </a:srgbClr>
                  </a:outerShdw>
                </a:effectLst>
                <a:latin typeface="MAC C Times" pitchFamily="18" charset="0"/>
              </a:rPr>
              <a:t/>
            </a:r>
            <a:br>
              <a:rPr lang="en-US" sz="3200" dirty="0" smtClean="0">
                <a:solidFill>
                  <a:srgbClr val="002060"/>
                </a:solidFill>
                <a:effectLst>
                  <a:outerShdw blurRad="38100" dist="38100" dir="2700000" algn="tl">
                    <a:srgbClr val="000000">
                      <a:alpha val="43137"/>
                    </a:srgbClr>
                  </a:outerShdw>
                </a:effectLst>
                <a:latin typeface="MAC C Times" pitchFamily="18" charset="0"/>
              </a:rPr>
            </a:br>
            <a:endParaRPr lang="en-US" sz="3200" dirty="0">
              <a:solidFill>
                <a:srgbClr val="002060"/>
              </a:solidFill>
              <a:effectLst>
                <a:outerShdw blurRad="38100" dist="38100" dir="2700000" algn="tl">
                  <a:srgbClr val="000000">
                    <a:alpha val="43137"/>
                  </a:srgbClr>
                </a:outerShdw>
              </a:effectLst>
              <a:latin typeface="MAC C Times" pitchFamily="18" charset="0"/>
            </a:endParaRPr>
          </a:p>
        </p:txBody>
      </p:sp>
      <p:sp>
        <p:nvSpPr>
          <p:cNvPr id="83973" name="Rectangle 5"/>
          <p:cNvSpPr>
            <a:spLocks noGrp="1" noChangeArrowheads="1"/>
          </p:cNvSpPr>
          <p:nvPr>
            <p:ph type="subTitle" idx="4294967295"/>
          </p:nvPr>
        </p:nvSpPr>
        <p:spPr>
          <a:xfrm>
            <a:off x="971550" y="4077072"/>
            <a:ext cx="6800850" cy="1080120"/>
          </a:xfrm>
        </p:spPr>
        <p:txBody>
          <a:bodyPr rtlCol="0">
            <a:normAutofit/>
          </a:bodyPr>
          <a:lstStyle/>
          <a:p>
            <a:pPr marL="0" indent="0" algn="ctr" eaLnBrk="1" fontAlgn="auto" hangingPunct="1">
              <a:spcAft>
                <a:spcPts val="0"/>
              </a:spcAft>
              <a:buFont typeface="Wingdings" pitchFamily="2" charset="2"/>
              <a:buNone/>
              <a:defRPr/>
            </a:pPr>
            <a:endParaRPr lang="nl-NL" sz="1800" b="1" dirty="0" smtClean="0">
              <a:solidFill>
                <a:schemeClr val="bg1">
                  <a:lumMod val="50000"/>
                </a:schemeClr>
              </a:solidFill>
              <a:latin typeface="MAC C Times" pitchFamily="18" charset="0"/>
            </a:endParaRPr>
          </a:p>
          <a:p>
            <a:pPr marL="0" indent="0" algn="ctr" eaLnBrk="1" fontAlgn="auto" hangingPunct="1">
              <a:spcAft>
                <a:spcPts val="0"/>
              </a:spcAft>
              <a:buFont typeface="Wingdings" pitchFamily="2" charset="2"/>
              <a:buNone/>
              <a:defRPr/>
            </a:pPr>
            <a:r>
              <a:rPr lang="en-US" sz="1800" b="1" dirty="0" smtClean="0">
                <a:solidFill>
                  <a:srgbClr val="002060"/>
                </a:solidFill>
                <a:latin typeface="Tahoma" pitchFamily="34" charset="0"/>
                <a:cs typeface="Tahoma" pitchFamily="34" charset="0"/>
              </a:rPr>
              <a:t>Dimitar Bogov</a:t>
            </a:r>
            <a:endParaRPr lang="mk-MK" sz="1800" b="1" dirty="0" smtClean="0">
              <a:solidFill>
                <a:srgbClr val="002060"/>
              </a:solidFill>
              <a:latin typeface="Tahoma" pitchFamily="34" charset="0"/>
              <a:cs typeface="Tahoma" pitchFamily="34" charset="0"/>
            </a:endParaRPr>
          </a:p>
          <a:p>
            <a:pPr marL="0" indent="0" algn="ctr" eaLnBrk="1" fontAlgn="auto" hangingPunct="1">
              <a:spcAft>
                <a:spcPts val="0"/>
              </a:spcAft>
              <a:buFont typeface="Wingdings" pitchFamily="2" charset="2"/>
              <a:buNone/>
              <a:defRPr/>
            </a:pPr>
            <a:r>
              <a:rPr lang="mk-MK" sz="1800" b="1" dirty="0" smtClean="0">
                <a:solidFill>
                  <a:srgbClr val="002060"/>
                </a:solidFill>
                <a:latin typeface="Tahoma" pitchFamily="34" charset="0"/>
                <a:cs typeface="Tahoma" pitchFamily="34" charset="0"/>
              </a:rPr>
              <a:t>    </a:t>
            </a:r>
            <a:r>
              <a:rPr lang="en-US" sz="1800" b="1" dirty="0" smtClean="0">
                <a:solidFill>
                  <a:srgbClr val="002060"/>
                </a:solidFill>
                <a:latin typeface="Tahoma" pitchFamily="34" charset="0"/>
                <a:cs typeface="Tahoma" pitchFamily="34" charset="0"/>
              </a:rPr>
              <a:t>Governor</a:t>
            </a:r>
            <a:endParaRPr lang="nl-NL" sz="1800" b="1" dirty="0">
              <a:solidFill>
                <a:srgbClr val="002060"/>
              </a:solidFill>
              <a:latin typeface="Tahoma" pitchFamily="34" charset="0"/>
              <a:cs typeface="Tahoma" pitchFamily="34" charset="0"/>
            </a:endParaRPr>
          </a:p>
        </p:txBody>
      </p:sp>
      <p:sp>
        <p:nvSpPr>
          <p:cNvPr id="9220" name="Rectangle 8"/>
          <p:cNvSpPr>
            <a:spLocks noChangeArrowheads="1"/>
          </p:cNvSpPr>
          <p:nvPr/>
        </p:nvSpPr>
        <p:spPr bwMode="auto">
          <a:xfrm>
            <a:off x="3419872" y="5517232"/>
            <a:ext cx="2652722" cy="307777"/>
          </a:xfrm>
          <a:prstGeom prst="rect">
            <a:avLst/>
          </a:prstGeom>
          <a:noFill/>
          <a:ln w="9525">
            <a:noFill/>
            <a:miter lim="800000"/>
            <a:headEnd/>
            <a:tailEnd/>
          </a:ln>
        </p:spPr>
        <p:txBody>
          <a:bodyPr wrap="square">
            <a:spAutoFit/>
          </a:bodyPr>
          <a:lstStyle/>
          <a:p>
            <a:pPr>
              <a:spcBef>
                <a:spcPct val="20000"/>
              </a:spcBef>
              <a:buClr>
                <a:schemeClr val="accent2"/>
              </a:buClr>
              <a:buFont typeface="Wingdings" pitchFamily="2" charset="2"/>
              <a:buNone/>
            </a:pPr>
            <a:r>
              <a:rPr lang="en-US" sz="1400" b="1" dirty="0" smtClean="0">
                <a:solidFill>
                  <a:srgbClr val="002060"/>
                </a:solidFill>
                <a:latin typeface="Tahoma" pitchFamily="34" charset="0"/>
                <a:cs typeface="Tahoma" pitchFamily="34" charset="0"/>
              </a:rPr>
              <a:t>          May</a:t>
            </a:r>
            <a:r>
              <a:rPr lang="mk-MK" sz="1400" b="1" dirty="0" smtClean="0">
                <a:solidFill>
                  <a:srgbClr val="002060"/>
                </a:solidFill>
                <a:latin typeface="Tahoma" pitchFamily="34" charset="0"/>
                <a:cs typeface="Tahoma" pitchFamily="34" charset="0"/>
              </a:rPr>
              <a:t>, 2013</a:t>
            </a:r>
            <a:endParaRPr lang="en-US" sz="1400" b="1" dirty="0">
              <a:solidFill>
                <a:srgbClr val="002060"/>
              </a:solidFill>
              <a:latin typeface="Tahoma" pitchFamily="34" charset="0"/>
              <a:cs typeface="Tahoma" pitchFamily="34" charset="0"/>
            </a:endParaRPr>
          </a:p>
        </p:txBody>
      </p:sp>
      <p:pic>
        <p:nvPicPr>
          <p:cNvPr id="9221" name="Picture 6" descr="new-3.gif"/>
          <p:cNvPicPr>
            <a:picLocks noChangeAspect="1"/>
          </p:cNvPicPr>
          <p:nvPr/>
        </p:nvPicPr>
        <p:blipFill>
          <a:blip r:embed="rId3" cstate="print"/>
          <a:srcRect/>
          <a:stretch>
            <a:fillRect/>
          </a:stretch>
        </p:blipFill>
        <p:spPr bwMode="auto">
          <a:xfrm>
            <a:off x="0" y="0"/>
            <a:ext cx="9144000" cy="1303338"/>
          </a:xfrm>
          <a:prstGeom prst="rect">
            <a:avLst/>
          </a:prstGeom>
          <a:noFill/>
          <a:ln w="9525">
            <a:noFill/>
            <a:miter lim="800000"/>
            <a:headEnd/>
            <a:tailEnd/>
          </a:ln>
        </p:spPr>
      </p:pic>
      <p:sp>
        <p:nvSpPr>
          <p:cNvPr id="9222" name="Rectangle 230"/>
          <p:cNvSpPr>
            <a:spLocks noChangeArrowheads="1"/>
          </p:cNvSpPr>
          <p:nvPr/>
        </p:nvSpPr>
        <p:spPr bwMode="auto">
          <a:xfrm>
            <a:off x="0" y="6553200"/>
            <a:ext cx="9144000" cy="304800"/>
          </a:xfrm>
          <a:prstGeom prst="rect">
            <a:avLst/>
          </a:prstGeom>
          <a:solidFill>
            <a:srgbClr val="FFCC66"/>
          </a:solidFill>
          <a:ln w="9525">
            <a:noFill/>
            <a:miter lim="800000"/>
            <a:headEnd/>
            <a:tailEnd/>
          </a:ln>
        </p:spPr>
        <p:txBody>
          <a:bodyPr wrap="none" anchor="ctr"/>
          <a:lstStyle/>
          <a:p>
            <a:pPr algn="ctr"/>
            <a:endParaRPr lang="mk-MK" dirty="0">
              <a:latin typeface="Calibri" pitchFamily="34" charset="0"/>
            </a:endParaRPr>
          </a:p>
        </p:txBody>
      </p:sp>
      <p:pic>
        <p:nvPicPr>
          <p:cNvPr id="9223" name="Picture 231" descr="samo naslov 06"/>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92075" y="6643688"/>
            <a:ext cx="8996363" cy="138112"/>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idx="4294967295"/>
          </p:nvPr>
        </p:nvSpPr>
        <p:spPr>
          <a:xfrm>
            <a:off x="0" y="1"/>
            <a:ext cx="8964488" cy="1196752"/>
          </a:xfrm>
        </p:spPr>
        <p:txBody>
          <a:bodyPr rtlCol="0">
            <a:normAutofit fontScale="90000"/>
          </a:bodyPr>
          <a:lstStyle/>
          <a:p>
            <a:pPr algn="ctr" eaLnBrk="1" fontAlgn="auto" hangingPunct="1">
              <a:spcAft>
                <a:spcPts val="0"/>
              </a:spcAft>
              <a:defRPr/>
            </a:pPr>
            <a: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t/>
            </a:r>
            <a:b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br>
            <a: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t/>
            </a:r>
            <a:b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br>
            <a: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t> </a:t>
            </a:r>
            <a:b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br>
            <a: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t/>
            </a:r>
            <a:b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br>
            <a: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t> </a:t>
            </a:r>
            <a:r>
              <a:rPr lang="en-US" sz="3200" dirty="0" smtClean="0">
                <a:solidFill>
                  <a:srgbClr val="002060"/>
                </a:solidFill>
                <a:effectLst/>
                <a:latin typeface="Tahoma" pitchFamily="34" charset="0"/>
                <a:cs typeface="Tahoma" pitchFamily="34" charset="0"/>
              </a:rPr>
              <a:t>Macroeconomic projections for </a:t>
            </a:r>
            <a:r>
              <a:rPr lang="mk-MK" sz="3200" dirty="0" smtClean="0">
                <a:solidFill>
                  <a:srgbClr val="002060"/>
                </a:solidFill>
                <a:effectLst/>
                <a:latin typeface="Tahoma" pitchFamily="34" charset="0"/>
                <a:cs typeface="Tahoma" pitchFamily="34" charset="0"/>
              </a:rPr>
              <a:t>2013 -2014 </a:t>
            </a:r>
            <a:r>
              <a:rPr lang="mk-MK" sz="3100" dirty="0" smtClean="0">
                <a:solidFill>
                  <a:srgbClr val="002060"/>
                </a:solidFill>
                <a:effectLst/>
                <a:latin typeface="Tahoma" pitchFamily="34" charset="0"/>
                <a:cs typeface="Tahoma" pitchFamily="34" charset="0"/>
              </a:rPr>
              <a:t/>
            </a:r>
            <a:br>
              <a:rPr lang="mk-MK" sz="3100" dirty="0" smtClean="0">
                <a:solidFill>
                  <a:srgbClr val="002060"/>
                </a:solidFill>
                <a:effectLst/>
                <a:latin typeface="Tahoma" pitchFamily="34" charset="0"/>
                <a:cs typeface="Tahoma" pitchFamily="34" charset="0"/>
              </a:rPr>
            </a:br>
            <a:r>
              <a:rPr lang="en-US" sz="2700" dirty="0" smtClean="0">
                <a:solidFill>
                  <a:srgbClr val="0033CC"/>
                </a:solidFill>
                <a:effectLst/>
                <a:latin typeface="Tahoma" pitchFamily="34" charset="0"/>
                <a:cs typeface="Tahoma" pitchFamily="34" charset="0"/>
              </a:rPr>
              <a:t>capital inflows</a:t>
            </a:r>
            <a:r>
              <a:rPr lang="mk-MK" sz="3100" dirty="0" smtClean="0">
                <a:solidFill>
                  <a:schemeClr val="accent1"/>
                </a:solidFill>
                <a:effectLst/>
                <a:latin typeface="Tahoma" pitchFamily="34" charset="0"/>
                <a:cs typeface="Tahoma" pitchFamily="34" charset="0"/>
              </a:rPr>
              <a:t/>
            </a:r>
            <a:br>
              <a:rPr lang="mk-MK" sz="3100" dirty="0" smtClean="0">
                <a:solidFill>
                  <a:schemeClr val="accent1"/>
                </a:solidFill>
                <a:effectLst/>
                <a:latin typeface="Tahoma" pitchFamily="34" charset="0"/>
                <a:cs typeface="Tahoma" pitchFamily="34" charset="0"/>
              </a:rPr>
            </a:br>
            <a: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t/>
            </a:r>
            <a:b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br>
            <a:r>
              <a:rPr lang="en-US" sz="3200" dirty="0" smtClean="0">
                <a:solidFill>
                  <a:srgbClr val="0033CC"/>
                </a:solidFill>
                <a:effectLst>
                  <a:outerShdw blurRad="38100" dist="38100" dir="2700000" algn="tl">
                    <a:srgbClr val="C0C0C0"/>
                  </a:outerShdw>
                </a:effectLst>
                <a:latin typeface="Tahoma" pitchFamily="34" charset="0"/>
                <a:cs typeface="Tahoma" pitchFamily="34" charset="0"/>
              </a:rPr>
              <a:t/>
            </a:r>
            <a:br>
              <a:rPr lang="en-US" sz="3200" dirty="0" smtClean="0">
                <a:solidFill>
                  <a:srgbClr val="0033CC"/>
                </a:solidFill>
                <a:effectLst>
                  <a:outerShdw blurRad="38100" dist="38100" dir="2700000" algn="tl">
                    <a:srgbClr val="C0C0C0"/>
                  </a:outerShdw>
                </a:effectLst>
                <a:latin typeface="Tahoma" pitchFamily="34" charset="0"/>
                <a:cs typeface="Tahoma" pitchFamily="34" charset="0"/>
              </a:rPr>
            </a:br>
            <a:r>
              <a:rPr lang="en-US" sz="3600" dirty="0" smtClean="0">
                <a:solidFill>
                  <a:srgbClr val="0033CC"/>
                </a:solidFill>
                <a:effectLst>
                  <a:outerShdw blurRad="38100" dist="38100" dir="2700000" algn="tl">
                    <a:srgbClr val="C0C0C0"/>
                  </a:outerShdw>
                </a:effectLst>
                <a:latin typeface="Tahoma" pitchFamily="34" charset="0"/>
                <a:cs typeface="Tahoma" pitchFamily="34" charset="0"/>
              </a:rPr>
              <a:t/>
            </a:r>
            <a:br>
              <a:rPr lang="en-US" sz="3600" dirty="0" smtClean="0">
                <a:solidFill>
                  <a:srgbClr val="0033CC"/>
                </a:solidFill>
                <a:effectLst>
                  <a:outerShdw blurRad="38100" dist="38100" dir="2700000" algn="tl">
                    <a:srgbClr val="C0C0C0"/>
                  </a:outerShdw>
                </a:effectLst>
                <a:latin typeface="Tahoma" pitchFamily="34" charset="0"/>
                <a:cs typeface="Tahoma" pitchFamily="34" charset="0"/>
              </a:rPr>
            </a:br>
            <a:endParaRPr lang="mk-MK" sz="3600" dirty="0" smtClean="0">
              <a:solidFill>
                <a:srgbClr val="0033CC"/>
              </a:solidFill>
              <a:effectLst>
                <a:outerShdw blurRad="38100" dist="38100" dir="2700000" algn="tl">
                  <a:srgbClr val="C0C0C0"/>
                </a:outerShdw>
              </a:effectLst>
              <a:latin typeface="Tahoma" pitchFamily="34" charset="0"/>
              <a:cs typeface="Tahoma" pitchFamily="34" charset="0"/>
            </a:endParaRPr>
          </a:p>
        </p:txBody>
      </p:sp>
      <p:sp>
        <p:nvSpPr>
          <p:cNvPr id="24579" name="Content Placeholder 2"/>
          <p:cNvSpPr>
            <a:spLocks noGrp="1"/>
          </p:cNvSpPr>
          <p:nvPr>
            <p:ph idx="4294967295"/>
          </p:nvPr>
        </p:nvSpPr>
        <p:spPr>
          <a:xfrm>
            <a:off x="323528" y="1052736"/>
            <a:ext cx="8280920" cy="2664296"/>
          </a:xfrm>
        </p:spPr>
        <p:txBody>
          <a:bodyPr/>
          <a:lstStyle/>
          <a:p>
            <a:pPr algn="just" eaLnBrk="1" hangingPunct="1">
              <a:buClr>
                <a:srgbClr val="0033CC"/>
              </a:buClr>
              <a:buFont typeface="Wingdings" pitchFamily="2" charset="2"/>
              <a:buChar char="q"/>
            </a:pPr>
            <a:endParaRPr lang="mk-MK" sz="1600" b="1" dirty="0" smtClean="0">
              <a:solidFill>
                <a:srgbClr val="002060"/>
              </a:solidFill>
              <a:latin typeface="Tahoma" pitchFamily="34" charset="0"/>
              <a:cs typeface="Tahoma" pitchFamily="34" charset="0"/>
            </a:endParaRPr>
          </a:p>
          <a:p>
            <a:pPr algn="just" eaLnBrk="1" hangingPunct="1">
              <a:buClr>
                <a:srgbClr val="0033CC"/>
              </a:buClr>
              <a:buFont typeface="Wingdings" pitchFamily="2" charset="2"/>
              <a:buChar char="q"/>
            </a:pPr>
            <a:r>
              <a:rPr lang="en-US" sz="1600" b="1" dirty="0" smtClean="0">
                <a:solidFill>
                  <a:srgbClr val="002060"/>
                </a:solidFill>
                <a:latin typeface="Tahoma" pitchFamily="34" charset="0"/>
                <a:cs typeface="Tahoma" pitchFamily="34" charset="0"/>
              </a:rPr>
              <a:t>Expectations for gradual increase in the foreign direct investments in </a:t>
            </a:r>
            <a:r>
              <a:rPr lang="mk-MK" sz="1600" b="1" dirty="0" smtClean="0">
                <a:solidFill>
                  <a:srgbClr val="002060"/>
                </a:solidFill>
                <a:latin typeface="Tahoma" pitchFamily="34" charset="0"/>
                <a:cs typeface="Tahoma" pitchFamily="34" charset="0"/>
              </a:rPr>
              <a:t>2013 </a:t>
            </a:r>
            <a:r>
              <a:rPr lang="en-US" sz="1600" b="1" dirty="0" smtClean="0">
                <a:solidFill>
                  <a:srgbClr val="002060"/>
                </a:solidFill>
                <a:latin typeface="Tahoma" pitchFamily="34" charset="0"/>
                <a:cs typeface="Tahoma" pitchFamily="34" charset="0"/>
              </a:rPr>
              <a:t>and</a:t>
            </a:r>
            <a:r>
              <a:rPr lang="mk-MK" sz="1600" b="1" dirty="0" smtClean="0">
                <a:solidFill>
                  <a:srgbClr val="002060"/>
                </a:solidFill>
                <a:latin typeface="Tahoma" pitchFamily="34" charset="0"/>
                <a:cs typeface="Tahoma" pitchFamily="34" charset="0"/>
              </a:rPr>
              <a:t> 2014  </a:t>
            </a:r>
          </a:p>
          <a:p>
            <a:pPr algn="just" eaLnBrk="1" hangingPunct="1">
              <a:buClr>
                <a:srgbClr val="0033CC"/>
              </a:buClr>
              <a:buFont typeface="Wingdings" pitchFamily="2" charset="2"/>
              <a:buChar char="q"/>
            </a:pPr>
            <a:r>
              <a:rPr lang="en-US" sz="1600" b="1" dirty="0" smtClean="0">
                <a:solidFill>
                  <a:srgbClr val="002060"/>
                </a:solidFill>
                <a:latin typeface="Tahoma" pitchFamily="34" charset="0"/>
                <a:cs typeface="Tahoma" pitchFamily="34" charset="0"/>
              </a:rPr>
              <a:t>Similar level of net capital flows in 2013 and their increase in </a:t>
            </a:r>
            <a:r>
              <a:rPr lang="mk-MK" sz="1600" b="1" dirty="0" smtClean="0">
                <a:solidFill>
                  <a:srgbClr val="002060"/>
                </a:solidFill>
                <a:latin typeface="Tahoma" pitchFamily="34" charset="0"/>
                <a:cs typeface="Tahoma" pitchFamily="34" charset="0"/>
              </a:rPr>
              <a:t>2014, </a:t>
            </a:r>
            <a:r>
              <a:rPr lang="en-US" sz="1600" b="1" dirty="0" smtClean="0">
                <a:solidFill>
                  <a:srgbClr val="002060"/>
                </a:solidFill>
                <a:latin typeface="Tahoma" pitchFamily="34" charset="0"/>
                <a:cs typeface="Tahoma" pitchFamily="34" charset="0"/>
              </a:rPr>
              <a:t>retaining the dominant share of the foreign direct investments and external borrowing of the Government in their structure</a:t>
            </a:r>
            <a:endParaRPr lang="mk-MK" sz="1600" b="1" dirty="0" smtClean="0">
              <a:solidFill>
                <a:srgbClr val="002060"/>
              </a:solidFill>
              <a:latin typeface="Tahoma" pitchFamily="34" charset="0"/>
              <a:cs typeface="Tahoma" pitchFamily="34" charset="0"/>
            </a:endParaRPr>
          </a:p>
          <a:p>
            <a:pPr algn="just" eaLnBrk="1" hangingPunct="1">
              <a:buClr>
                <a:srgbClr val="0033CC"/>
              </a:buClr>
              <a:buFont typeface="Wingdings" pitchFamily="2" charset="2"/>
              <a:buChar char="q"/>
            </a:pPr>
            <a:r>
              <a:rPr lang="en-US" sz="1600" b="1" dirty="0" smtClean="0">
                <a:solidFill>
                  <a:srgbClr val="002060"/>
                </a:solidFill>
                <a:latin typeface="Tahoma" pitchFamily="34" charset="0"/>
                <a:cs typeface="Tahoma" pitchFamily="34" charset="0"/>
              </a:rPr>
              <a:t>In</a:t>
            </a:r>
            <a:r>
              <a:rPr lang="mk-MK" sz="1600" b="1" dirty="0" smtClean="0">
                <a:solidFill>
                  <a:srgbClr val="002060"/>
                </a:solidFill>
                <a:latin typeface="Tahoma" pitchFamily="34" charset="0"/>
                <a:cs typeface="Tahoma" pitchFamily="34" charset="0"/>
              </a:rPr>
              <a:t> 2013 </a:t>
            </a:r>
            <a:r>
              <a:rPr lang="en-US" sz="1600" b="1" dirty="0" smtClean="0">
                <a:solidFill>
                  <a:srgbClr val="002060"/>
                </a:solidFill>
                <a:latin typeface="Tahoma" pitchFamily="34" charset="0"/>
                <a:cs typeface="Tahoma" pitchFamily="34" charset="0"/>
              </a:rPr>
              <a:t>and</a:t>
            </a:r>
            <a:r>
              <a:rPr lang="mk-MK" sz="1600" b="1" dirty="0" smtClean="0">
                <a:solidFill>
                  <a:srgbClr val="002060"/>
                </a:solidFill>
                <a:latin typeface="Tahoma" pitchFamily="34" charset="0"/>
                <a:cs typeface="Tahoma" pitchFamily="34" charset="0"/>
              </a:rPr>
              <a:t> 2014</a:t>
            </a:r>
            <a:r>
              <a:rPr lang="en-US" sz="1600" b="1" dirty="0" smtClean="0">
                <a:solidFill>
                  <a:srgbClr val="002060"/>
                </a:solidFill>
                <a:latin typeface="Tahoma" pitchFamily="34" charset="0"/>
                <a:cs typeface="Tahoma" pitchFamily="34" charset="0"/>
              </a:rPr>
              <a:t>, increase in the foreign reserves is expected</a:t>
            </a:r>
            <a:r>
              <a:rPr lang="mk-MK" sz="1600" b="1" dirty="0" smtClean="0">
                <a:solidFill>
                  <a:srgbClr val="002060"/>
                </a:solidFill>
                <a:latin typeface="Tahoma" pitchFamily="34" charset="0"/>
                <a:cs typeface="Tahoma" pitchFamily="34" charset="0"/>
              </a:rPr>
              <a:t>, </a:t>
            </a:r>
            <a:r>
              <a:rPr lang="en-US" sz="1600" b="1" dirty="0" smtClean="0">
                <a:solidFill>
                  <a:srgbClr val="002060"/>
                </a:solidFill>
                <a:latin typeface="Tahoma" pitchFamily="34" charset="0"/>
                <a:cs typeface="Tahoma" pitchFamily="34" charset="0"/>
              </a:rPr>
              <a:t>and their maintenance near the adequate level</a:t>
            </a:r>
            <a:endParaRPr lang="ru-RU" sz="1600" b="1" dirty="0" smtClean="0">
              <a:solidFill>
                <a:srgbClr val="002060"/>
              </a:solidFill>
              <a:latin typeface="Tahoma" pitchFamily="34" charset="0"/>
              <a:cs typeface="Tahoma" pitchFamily="34" charset="0"/>
            </a:endParaRPr>
          </a:p>
          <a:p>
            <a:pPr algn="just" eaLnBrk="1" hangingPunct="1">
              <a:buClr>
                <a:srgbClr val="0033CC"/>
              </a:buClr>
              <a:buFont typeface="Wingdings" pitchFamily="2" charset="2"/>
              <a:buChar char="q"/>
            </a:pPr>
            <a:endParaRPr lang="mk-MK" sz="1600" b="1" dirty="0" smtClean="0">
              <a:solidFill>
                <a:srgbClr val="002060"/>
              </a:solidFill>
              <a:latin typeface="Tahoma" pitchFamily="34" charset="0"/>
              <a:cs typeface="Tahoma" pitchFamily="34" charset="0"/>
            </a:endParaRPr>
          </a:p>
          <a:p>
            <a:pPr algn="just" eaLnBrk="1" hangingPunct="1">
              <a:buClr>
                <a:srgbClr val="0033CC"/>
              </a:buClr>
              <a:buNone/>
            </a:pPr>
            <a:endParaRPr lang="mk-MK" sz="1600" b="1" dirty="0" smtClean="0">
              <a:solidFill>
                <a:srgbClr val="002060"/>
              </a:solidFill>
              <a:latin typeface="Tahoma" pitchFamily="34" charset="0"/>
              <a:cs typeface="Tahoma" pitchFamily="34" charset="0"/>
            </a:endParaRPr>
          </a:p>
        </p:txBody>
      </p:sp>
      <p:pic>
        <p:nvPicPr>
          <p:cNvPr id="24580" name="Picture 7" descr="Bitmap Zatemneto 2 Logo in Pano CMYK- C100 M80 Y0 K0 29-04-2009 verz GOLD logo Font Convert to Curves.jpg"/>
          <p:cNvPicPr>
            <a:picLocks noChangeAspect="1"/>
          </p:cNvPicPr>
          <p:nvPr/>
        </p:nvPicPr>
        <p:blipFill>
          <a:blip r:embed="rId3" cstate="print"/>
          <a:srcRect/>
          <a:stretch>
            <a:fillRect/>
          </a:stretch>
        </p:blipFill>
        <p:spPr bwMode="auto">
          <a:xfrm>
            <a:off x="0" y="0"/>
            <a:ext cx="614363" cy="685800"/>
          </a:xfrm>
          <a:prstGeom prst="rect">
            <a:avLst/>
          </a:prstGeom>
          <a:noFill/>
          <a:ln w="9525">
            <a:noFill/>
            <a:miter lim="800000"/>
            <a:headEnd/>
            <a:tailEnd/>
          </a:ln>
        </p:spPr>
      </p:pic>
      <p:pic>
        <p:nvPicPr>
          <p:cNvPr id="15368" name="Picture 231" descr="samo naslov 06"/>
          <p:cNvPicPr>
            <a:picLocks noChangeAspect="1" noChangeArrowheads="1"/>
          </p:cNvPicPr>
          <p:nvPr/>
        </p:nvPicPr>
        <p:blipFill>
          <a:blip r:embed="rId4" cstate="print">
            <a:clrChange>
              <a:clrFrom>
                <a:srgbClr val="FFFFFF"/>
              </a:clrFrom>
              <a:clrTo>
                <a:srgbClr val="FFFFFF">
                  <a:alpha val="0"/>
                </a:srgbClr>
              </a:clrTo>
            </a:clrChange>
            <a:duotone>
              <a:prstClr val="black"/>
              <a:srgbClr val="D9C3A5">
                <a:tint val="50000"/>
                <a:satMod val="180000"/>
              </a:srgbClr>
            </a:duotone>
          </a:blip>
          <a:srcRect/>
          <a:stretch>
            <a:fillRect/>
          </a:stretch>
        </p:blipFill>
        <p:spPr bwMode="auto">
          <a:xfrm>
            <a:off x="147637" y="6664036"/>
            <a:ext cx="8996363" cy="193964"/>
          </a:xfrm>
          <a:prstGeom prst="rect">
            <a:avLst/>
          </a:prstGeom>
          <a:noFill/>
          <a:ln w="9525">
            <a:noFill/>
            <a:miter lim="800000"/>
            <a:headEnd/>
            <a:tailEnd/>
          </a:ln>
        </p:spPr>
      </p:pic>
      <p:pic>
        <p:nvPicPr>
          <p:cNvPr id="154626" name="Picture 2"/>
          <p:cNvPicPr>
            <a:picLocks noChangeAspect="1" noChangeArrowheads="1"/>
          </p:cNvPicPr>
          <p:nvPr/>
        </p:nvPicPr>
        <p:blipFill>
          <a:blip r:embed="rId5" cstate="print"/>
          <a:srcRect/>
          <a:stretch>
            <a:fillRect/>
          </a:stretch>
        </p:blipFill>
        <p:spPr bwMode="auto">
          <a:xfrm>
            <a:off x="467544" y="3645024"/>
            <a:ext cx="3744416" cy="2438400"/>
          </a:xfrm>
          <a:prstGeom prst="rect">
            <a:avLst/>
          </a:prstGeom>
          <a:noFill/>
          <a:ln w="9525">
            <a:noFill/>
            <a:miter lim="800000"/>
            <a:headEnd/>
            <a:tailEnd/>
          </a:ln>
          <a:effectLst/>
        </p:spPr>
      </p:pic>
      <p:pic>
        <p:nvPicPr>
          <p:cNvPr id="154627" name="Picture 3"/>
          <p:cNvPicPr>
            <a:picLocks noChangeAspect="1" noChangeArrowheads="1"/>
          </p:cNvPicPr>
          <p:nvPr/>
        </p:nvPicPr>
        <p:blipFill>
          <a:blip r:embed="rId6" cstate="print"/>
          <a:srcRect/>
          <a:stretch>
            <a:fillRect/>
          </a:stretch>
        </p:blipFill>
        <p:spPr bwMode="auto">
          <a:xfrm>
            <a:off x="4536123" y="3573016"/>
            <a:ext cx="3939986" cy="2623567"/>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idx="4294967295"/>
          </p:nvPr>
        </p:nvSpPr>
        <p:spPr>
          <a:xfrm>
            <a:off x="214282" y="188915"/>
            <a:ext cx="8606190" cy="811193"/>
          </a:xfrm>
        </p:spPr>
        <p:txBody>
          <a:bodyPr rtlCol="0">
            <a:normAutofit fontScale="90000"/>
          </a:bodyPr>
          <a:lstStyle/>
          <a:p>
            <a:pPr algn="ctr" eaLnBrk="1" fontAlgn="auto" hangingPunct="1">
              <a:spcAft>
                <a:spcPts val="0"/>
              </a:spcAft>
              <a:defRPr/>
            </a:pPr>
            <a: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t/>
            </a:r>
            <a:b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br>
            <a: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t/>
            </a:r>
            <a:b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br>
            <a: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t> </a:t>
            </a:r>
            <a:b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br>
            <a: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t/>
            </a:r>
            <a:b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br>
            <a: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t> </a:t>
            </a:r>
            <a:r>
              <a:rPr lang="en-US" sz="3200" dirty="0" smtClean="0">
                <a:solidFill>
                  <a:srgbClr val="002060"/>
                </a:solidFill>
                <a:effectLst/>
                <a:latin typeface="Tahoma" pitchFamily="34" charset="0"/>
                <a:cs typeface="Tahoma" pitchFamily="34" charset="0"/>
              </a:rPr>
              <a:t>Macroeconomic projections for </a:t>
            </a:r>
            <a:r>
              <a:rPr lang="mk-MK" sz="3200" dirty="0" smtClean="0">
                <a:solidFill>
                  <a:srgbClr val="002060"/>
                </a:solidFill>
                <a:effectLst/>
                <a:latin typeface="Tahoma" pitchFamily="34" charset="0"/>
                <a:cs typeface="Tahoma" pitchFamily="34" charset="0"/>
              </a:rPr>
              <a:t>2013 -2014 </a:t>
            </a:r>
            <a:r>
              <a:rPr lang="mk-MK" sz="3100" dirty="0" smtClean="0">
                <a:solidFill>
                  <a:srgbClr val="002060"/>
                </a:solidFill>
                <a:effectLst/>
                <a:latin typeface="Tahoma" pitchFamily="34" charset="0"/>
                <a:cs typeface="Tahoma" pitchFamily="34" charset="0"/>
              </a:rPr>
              <a:t/>
            </a:r>
            <a:br>
              <a:rPr lang="mk-MK" sz="3100" dirty="0" smtClean="0">
                <a:solidFill>
                  <a:srgbClr val="002060"/>
                </a:solidFill>
                <a:effectLst/>
                <a:latin typeface="Tahoma" pitchFamily="34" charset="0"/>
                <a:cs typeface="Tahoma" pitchFamily="34" charset="0"/>
              </a:rPr>
            </a:br>
            <a:r>
              <a:rPr lang="en-US" sz="2700" dirty="0" smtClean="0">
                <a:solidFill>
                  <a:srgbClr val="0033CC"/>
                </a:solidFill>
                <a:effectLst/>
                <a:latin typeface="Tahoma" pitchFamily="34" charset="0"/>
                <a:cs typeface="Tahoma" pitchFamily="34" charset="0"/>
              </a:rPr>
              <a:t>inflation</a:t>
            </a:r>
            <a:r>
              <a:rPr lang="mk-MK" sz="3100" dirty="0" smtClean="0">
                <a:solidFill>
                  <a:schemeClr val="accent1"/>
                </a:solidFill>
                <a:effectLst>
                  <a:outerShdw blurRad="38100" dist="38100" dir="2700000" algn="tl">
                    <a:srgbClr val="C0C0C0"/>
                  </a:outerShdw>
                </a:effectLst>
                <a:latin typeface="Tahoma" pitchFamily="34" charset="0"/>
                <a:cs typeface="Tahoma" pitchFamily="34" charset="0"/>
              </a:rPr>
              <a:t/>
            </a:r>
            <a:br>
              <a:rPr lang="mk-MK" sz="3100" dirty="0" smtClean="0">
                <a:solidFill>
                  <a:schemeClr val="accent1"/>
                </a:solidFill>
                <a:effectLst>
                  <a:outerShdw blurRad="38100" dist="38100" dir="2700000" algn="tl">
                    <a:srgbClr val="C0C0C0"/>
                  </a:outerShdw>
                </a:effectLst>
                <a:latin typeface="Tahoma" pitchFamily="34" charset="0"/>
                <a:cs typeface="Tahoma" pitchFamily="34" charset="0"/>
              </a:rPr>
            </a:br>
            <a: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t/>
            </a:r>
            <a:b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br>
            <a:r>
              <a:rPr lang="en-US" sz="3200" dirty="0" smtClean="0">
                <a:solidFill>
                  <a:srgbClr val="0033CC"/>
                </a:solidFill>
                <a:effectLst>
                  <a:outerShdw blurRad="38100" dist="38100" dir="2700000" algn="tl">
                    <a:srgbClr val="C0C0C0"/>
                  </a:outerShdw>
                </a:effectLst>
                <a:latin typeface="Tahoma" pitchFamily="34" charset="0"/>
                <a:cs typeface="Tahoma" pitchFamily="34" charset="0"/>
              </a:rPr>
              <a:t/>
            </a:r>
            <a:br>
              <a:rPr lang="en-US" sz="3200" dirty="0" smtClean="0">
                <a:solidFill>
                  <a:srgbClr val="0033CC"/>
                </a:solidFill>
                <a:effectLst>
                  <a:outerShdw blurRad="38100" dist="38100" dir="2700000" algn="tl">
                    <a:srgbClr val="C0C0C0"/>
                  </a:outerShdw>
                </a:effectLst>
                <a:latin typeface="Tahoma" pitchFamily="34" charset="0"/>
                <a:cs typeface="Tahoma" pitchFamily="34" charset="0"/>
              </a:rPr>
            </a:br>
            <a:r>
              <a:rPr lang="en-US" sz="3600" dirty="0" smtClean="0">
                <a:solidFill>
                  <a:srgbClr val="0033CC"/>
                </a:solidFill>
                <a:effectLst>
                  <a:outerShdw blurRad="38100" dist="38100" dir="2700000" algn="tl">
                    <a:srgbClr val="C0C0C0"/>
                  </a:outerShdw>
                </a:effectLst>
                <a:latin typeface="Tahoma" pitchFamily="34" charset="0"/>
                <a:cs typeface="Tahoma" pitchFamily="34" charset="0"/>
              </a:rPr>
              <a:t/>
            </a:r>
            <a:br>
              <a:rPr lang="en-US" sz="3600" dirty="0" smtClean="0">
                <a:solidFill>
                  <a:srgbClr val="0033CC"/>
                </a:solidFill>
                <a:effectLst>
                  <a:outerShdw blurRad="38100" dist="38100" dir="2700000" algn="tl">
                    <a:srgbClr val="C0C0C0"/>
                  </a:outerShdw>
                </a:effectLst>
                <a:latin typeface="Tahoma" pitchFamily="34" charset="0"/>
                <a:cs typeface="Tahoma" pitchFamily="34" charset="0"/>
              </a:rPr>
            </a:br>
            <a:endParaRPr lang="mk-MK" sz="3600" dirty="0" smtClean="0">
              <a:solidFill>
                <a:srgbClr val="0033CC"/>
              </a:solidFill>
              <a:effectLst>
                <a:outerShdw blurRad="38100" dist="38100" dir="2700000" algn="tl">
                  <a:srgbClr val="C0C0C0"/>
                </a:outerShdw>
              </a:effectLst>
              <a:latin typeface="Tahoma" pitchFamily="34" charset="0"/>
              <a:cs typeface="Tahoma" pitchFamily="34" charset="0"/>
            </a:endParaRPr>
          </a:p>
        </p:txBody>
      </p:sp>
      <p:sp>
        <p:nvSpPr>
          <p:cNvPr id="26627" name="Content Placeholder 2"/>
          <p:cNvSpPr>
            <a:spLocks noGrp="1"/>
          </p:cNvSpPr>
          <p:nvPr>
            <p:ph idx="4294967295"/>
          </p:nvPr>
        </p:nvSpPr>
        <p:spPr>
          <a:xfrm>
            <a:off x="214283" y="1196752"/>
            <a:ext cx="8643998" cy="2592288"/>
          </a:xfrm>
        </p:spPr>
        <p:txBody>
          <a:bodyPr/>
          <a:lstStyle/>
          <a:p>
            <a:pPr algn="just" eaLnBrk="1" hangingPunct="1">
              <a:buClr>
                <a:srgbClr val="0033CC"/>
              </a:buClr>
              <a:buFont typeface="Wingdings" pitchFamily="2" charset="2"/>
              <a:buChar char="q"/>
            </a:pPr>
            <a:r>
              <a:rPr lang="en-US" sz="1600" b="1" dirty="0" smtClean="0">
                <a:solidFill>
                  <a:srgbClr val="002060"/>
                </a:solidFill>
                <a:latin typeface="Tahoma" pitchFamily="34" charset="0"/>
                <a:cs typeface="Tahoma" pitchFamily="34" charset="0"/>
              </a:rPr>
              <a:t>Downward revision of the projected inflation for 2</a:t>
            </a:r>
            <a:r>
              <a:rPr lang="mk-MK" sz="1600" b="1" dirty="0" smtClean="0">
                <a:solidFill>
                  <a:srgbClr val="002060"/>
                </a:solidFill>
                <a:latin typeface="Tahoma" pitchFamily="34" charset="0"/>
                <a:cs typeface="Tahoma" pitchFamily="34" charset="0"/>
              </a:rPr>
              <a:t>013 (</a:t>
            </a:r>
            <a:r>
              <a:rPr lang="en-US" sz="1600" b="1" dirty="0" smtClean="0">
                <a:solidFill>
                  <a:srgbClr val="002060"/>
                </a:solidFill>
                <a:latin typeface="Tahoma" pitchFamily="34" charset="0"/>
                <a:cs typeface="Tahoma" pitchFamily="34" charset="0"/>
              </a:rPr>
              <a:t>from</a:t>
            </a:r>
            <a:r>
              <a:rPr lang="mk-MK" sz="1600" b="1" dirty="0" smtClean="0">
                <a:solidFill>
                  <a:srgbClr val="002060"/>
                </a:solidFill>
                <a:latin typeface="Tahoma" pitchFamily="34" charset="0"/>
                <a:cs typeface="Tahoma" pitchFamily="34" charset="0"/>
              </a:rPr>
              <a:t> 3</a:t>
            </a:r>
            <a:r>
              <a:rPr lang="en-US" sz="1600" b="1" dirty="0" smtClean="0">
                <a:solidFill>
                  <a:srgbClr val="002060"/>
                </a:solidFill>
                <a:latin typeface="Tahoma" pitchFamily="34" charset="0"/>
                <a:cs typeface="Tahoma" pitchFamily="34" charset="0"/>
              </a:rPr>
              <a:t>.2</a:t>
            </a:r>
            <a:r>
              <a:rPr lang="mk-MK" sz="1600" b="1" dirty="0" smtClean="0">
                <a:solidFill>
                  <a:srgbClr val="002060"/>
                </a:solidFill>
                <a:latin typeface="Tahoma" pitchFamily="34" charset="0"/>
                <a:cs typeface="Tahoma" pitchFamily="34" charset="0"/>
              </a:rPr>
              <a:t>% </a:t>
            </a:r>
            <a:r>
              <a:rPr lang="en-US" sz="1600" b="1" dirty="0" smtClean="0">
                <a:solidFill>
                  <a:srgbClr val="002060"/>
                </a:solidFill>
                <a:latin typeface="Tahoma" pitchFamily="34" charset="0"/>
                <a:cs typeface="Tahoma" pitchFamily="34" charset="0"/>
              </a:rPr>
              <a:t>to</a:t>
            </a:r>
            <a:r>
              <a:rPr lang="mk-MK" sz="1600" b="1" dirty="0" smtClean="0">
                <a:solidFill>
                  <a:srgbClr val="002060"/>
                </a:solidFill>
                <a:latin typeface="Tahoma" pitchFamily="34" charset="0"/>
                <a:cs typeface="Tahoma" pitchFamily="34" charset="0"/>
              </a:rPr>
              <a:t> 2</a:t>
            </a:r>
            <a:r>
              <a:rPr lang="en-US" sz="1600" b="1" dirty="0" smtClean="0">
                <a:solidFill>
                  <a:srgbClr val="002060"/>
                </a:solidFill>
                <a:latin typeface="Tahoma" pitchFamily="34" charset="0"/>
                <a:cs typeface="Tahoma" pitchFamily="34" charset="0"/>
              </a:rPr>
              <a:t>.</a:t>
            </a:r>
            <a:r>
              <a:rPr lang="mk-MK" sz="1600" b="1" dirty="0" smtClean="0">
                <a:solidFill>
                  <a:srgbClr val="002060"/>
                </a:solidFill>
                <a:latin typeface="Tahoma" pitchFamily="34" charset="0"/>
                <a:cs typeface="Tahoma" pitchFamily="34" charset="0"/>
              </a:rPr>
              <a:t>8%) </a:t>
            </a:r>
            <a:r>
              <a:rPr lang="en-US" sz="1600" b="1" dirty="0" smtClean="0">
                <a:solidFill>
                  <a:srgbClr val="002060"/>
                </a:solidFill>
                <a:latin typeface="Tahoma" pitchFamily="34" charset="0"/>
                <a:cs typeface="Tahoma" pitchFamily="34" charset="0"/>
              </a:rPr>
              <a:t>and assessment for its stabilization in 2014 </a:t>
            </a:r>
            <a:r>
              <a:rPr lang="mk-MK" sz="1600" b="1" dirty="0" smtClean="0">
                <a:solidFill>
                  <a:srgbClr val="002060"/>
                </a:solidFill>
                <a:latin typeface="Tahoma" pitchFamily="34" charset="0"/>
                <a:cs typeface="Tahoma" pitchFamily="34" charset="0"/>
              </a:rPr>
              <a:t>(2</a:t>
            </a:r>
            <a:r>
              <a:rPr lang="en-US" sz="1600" b="1" dirty="0" smtClean="0">
                <a:solidFill>
                  <a:srgbClr val="002060"/>
                </a:solidFill>
                <a:latin typeface="Tahoma" pitchFamily="34" charset="0"/>
                <a:cs typeface="Tahoma" pitchFamily="34" charset="0"/>
              </a:rPr>
              <a:t>.</a:t>
            </a:r>
            <a:r>
              <a:rPr lang="mk-MK" sz="1600" b="1" dirty="0" smtClean="0">
                <a:solidFill>
                  <a:srgbClr val="002060"/>
                </a:solidFill>
                <a:latin typeface="Tahoma" pitchFamily="34" charset="0"/>
                <a:cs typeface="Tahoma" pitchFamily="34" charset="0"/>
              </a:rPr>
              <a:t>3%)</a:t>
            </a:r>
          </a:p>
          <a:p>
            <a:pPr algn="just" eaLnBrk="1" hangingPunct="1">
              <a:buClr>
                <a:srgbClr val="0033CC"/>
              </a:buClr>
              <a:buFont typeface="Wingdings" pitchFamily="2" charset="2"/>
              <a:buChar char="q"/>
            </a:pPr>
            <a:r>
              <a:rPr lang="en-US" sz="1600" b="1" dirty="0" smtClean="0">
                <a:solidFill>
                  <a:srgbClr val="002060"/>
                </a:solidFill>
                <a:latin typeface="Tahoma" pitchFamily="34" charset="0"/>
                <a:cs typeface="Tahoma" pitchFamily="34" charset="0"/>
              </a:rPr>
              <a:t>Absence of demand pressures given negative production gap until the second half of </a:t>
            </a:r>
            <a:r>
              <a:rPr lang="mk-MK" sz="1600" b="1" dirty="0" smtClean="0">
                <a:solidFill>
                  <a:srgbClr val="002060"/>
                </a:solidFill>
                <a:latin typeface="Tahoma" pitchFamily="34" charset="0"/>
                <a:cs typeface="Tahoma" pitchFamily="34" charset="0"/>
              </a:rPr>
              <a:t>2014 </a:t>
            </a:r>
          </a:p>
          <a:p>
            <a:pPr algn="just" eaLnBrk="1" hangingPunct="1">
              <a:buClr>
                <a:srgbClr val="0033CC"/>
              </a:buClr>
              <a:buFont typeface="Wingdings" pitchFamily="2" charset="2"/>
              <a:buChar char="q"/>
            </a:pPr>
            <a:r>
              <a:rPr lang="en-US" sz="1600" b="1" dirty="0" smtClean="0">
                <a:solidFill>
                  <a:srgbClr val="002060"/>
                </a:solidFill>
                <a:latin typeface="Tahoma" pitchFamily="34" charset="0"/>
                <a:cs typeface="Tahoma" pitchFamily="34" charset="0"/>
              </a:rPr>
              <a:t>The world oil and food prices move downwards during the current and the following year</a:t>
            </a:r>
            <a:endParaRPr lang="mk-MK" sz="1600" b="1" dirty="0" smtClean="0">
              <a:solidFill>
                <a:srgbClr val="002060"/>
              </a:solidFill>
              <a:latin typeface="Tahoma" pitchFamily="34" charset="0"/>
              <a:cs typeface="Tahoma" pitchFamily="34" charset="0"/>
            </a:endParaRPr>
          </a:p>
          <a:p>
            <a:pPr algn="just" eaLnBrk="1" hangingPunct="1">
              <a:buClr>
                <a:srgbClr val="0033CC"/>
              </a:buClr>
              <a:buFont typeface="Wingdings" pitchFamily="2" charset="2"/>
              <a:buChar char="q"/>
            </a:pPr>
            <a:r>
              <a:rPr lang="en-US" sz="1600" b="1" dirty="0" smtClean="0">
                <a:solidFill>
                  <a:srgbClr val="002060"/>
                </a:solidFill>
                <a:latin typeface="Tahoma" pitchFamily="34" charset="0"/>
                <a:cs typeface="Tahoma" pitchFamily="34" charset="0"/>
              </a:rPr>
              <a:t>Anticipated increase in the regulated prices in the domestic economy in </a:t>
            </a:r>
            <a:r>
              <a:rPr lang="mk-MK" sz="1600" b="1" dirty="0" smtClean="0">
                <a:solidFill>
                  <a:srgbClr val="002060"/>
                </a:solidFill>
                <a:latin typeface="Tahoma" pitchFamily="34" charset="0"/>
                <a:cs typeface="Tahoma" pitchFamily="34" charset="0"/>
              </a:rPr>
              <a:t>2013</a:t>
            </a:r>
          </a:p>
          <a:p>
            <a:pPr algn="just" eaLnBrk="1" hangingPunct="1">
              <a:buClr>
                <a:srgbClr val="0033CC"/>
              </a:buClr>
              <a:buNone/>
            </a:pPr>
            <a:endParaRPr lang="mk-MK" sz="1800" b="1" dirty="0" smtClean="0">
              <a:solidFill>
                <a:srgbClr val="002060"/>
              </a:solidFill>
              <a:latin typeface="Tahoma" pitchFamily="34" charset="0"/>
              <a:cs typeface="Tahoma" pitchFamily="34" charset="0"/>
            </a:endParaRPr>
          </a:p>
        </p:txBody>
      </p:sp>
      <p:pic>
        <p:nvPicPr>
          <p:cNvPr id="26628" name="Picture 7" descr="Bitmap Zatemneto 2 Logo in Pano CMYK- C100 M80 Y0 K0 29-04-2009 verz GOLD logo Font Convert to Curves.jpg"/>
          <p:cNvPicPr>
            <a:picLocks noChangeAspect="1"/>
          </p:cNvPicPr>
          <p:nvPr/>
        </p:nvPicPr>
        <p:blipFill>
          <a:blip r:embed="rId3" cstate="print"/>
          <a:srcRect/>
          <a:stretch>
            <a:fillRect/>
          </a:stretch>
        </p:blipFill>
        <p:spPr bwMode="auto">
          <a:xfrm>
            <a:off x="0" y="0"/>
            <a:ext cx="614363" cy="685800"/>
          </a:xfrm>
          <a:prstGeom prst="rect">
            <a:avLst/>
          </a:prstGeom>
          <a:noFill/>
          <a:ln w="9525">
            <a:noFill/>
            <a:miter lim="800000"/>
            <a:headEnd/>
            <a:tailEnd/>
          </a:ln>
        </p:spPr>
      </p:pic>
      <p:pic>
        <p:nvPicPr>
          <p:cNvPr id="15368" name="Picture 231" descr="samo naslov 06"/>
          <p:cNvPicPr>
            <a:picLocks noChangeAspect="1" noChangeArrowheads="1"/>
          </p:cNvPicPr>
          <p:nvPr/>
        </p:nvPicPr>
        <p:blipFill>
          <a:blip r:embed="rId4" cstate="print">
            <a:clrChange>
              <a:clrFrom>
                <a:srgbClr val="FFFFFF"/>
              </a:clrFrom>
              <a:clrTo>
                <a:srgbClr val="FFFFFF">
                  <a:alpha val="0"/>
                </a:srgbClr>
              </a:clrTo>
            </a:clrChange>
            <a:duotone>
              <a:prstClr val="black"/>
              <a:srgbClr val="D9C3A5">
                <a:tint val="50000"/>
                <a:satMod val="180000"/>
              </a:srgbClr>
            </a:duotone>
          </a:blip>
          <a:srcRect/>
          <a:stretch>
            <a:fillRect/>
          </a:stretch>
        </p:blipFill>
        <p:spPr bwMode="auto">
          <a:xfrm>
            <a:off x="76201" y="6664036"/>
            <a:ext cx="8996363" cy="193964"/>
          </a:xfrm>
          <a:prstGeom prst="rect">
            <a:avLst/>
          </a:prstGeom>
          <a:noFill/>
          <a:ln w="9525">
            <a:noFill/>
            <a:miter lim="800000"/>
            <a:headEnd/>
            <a:tailEnd/>
          </a:ln>
        </p:spPr>
      </p:pic>
      <p:pic>
        <p:nvPicPr>
          <p:cNvPr id="154626" name="Picture 2"/>
          <p:cNvPicPr>
            <a:picLocks noChangeAspect="1" noChangeArrowheads="1"/>
          </p:cNvPicPr>
          <p:nvPr/>
        </p:nvPicPr>
        <p:blipFill>
          <a:blip r:embed="rId5" cstate="print"/>
          <a:srcRect/>
          <a:stretch>
            <a:fillRect/>
          </a:stretch>
        </p:blipFill>
        <p:spPr bwMode="auto">
          <a:xfrm>
            <a:off x="2483768" y="3573016"/>
            <a:ext cx="4057650" cy="2714625"/>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395536" y="73497"/>
            <a:ext cx="8229600" cy="1283801"/>
          </a:xfrm>
          <a:prstGeom prst="rect">
            <a:avLst/>
          </a:prstGeom>
        </p:spPr>
        <p:txBody>
          <a:bodyPr vert="horz" rtlCol="0" anchor="ctr">
            <a:normAutofit/>
            <a:scene3d>
              <a:camera prst="orthographicFront"/>
              <a:lightRig rig="soft" dir="t"/>
            </a:scene3d>
            <a:sp3d prstMaterial="softEdge">
              <a:bevelT w="25400" h="25400"/>
            </a:sp3d>
          </a:bodyPr>
          <a:lstStyle/>
          <a:p>
            <a:pPr lvl="0" algn="ctr" fontAlgn="auto">
              <a:spcAft>
                <a:spcPts val="0"/>
              </a:spcAft>
              <a:defRPr/>
            </a:pPr>
            <a:r>
              <a:rPr lang="en-US" sz="2800" b="1" dirty="0" smtClean="0">
                <a:solidFill>
                  <a:srgbClr val="002060"/>
                </a:solidFill>
                <a:latin typeface="Tahoma" pitchFamily="34" charset="0"/>
                <a:cs typeface="Tahoma" pitchFamily="34" charset="0"/>
              </a:rPr>
              <a:t>Macroeconomic projections for </a:t>
            </a:r>
            <a:r>
              <a:rPr lang="mk-MK" sz="2800" b="1" dirty="0" smtClean="0">
                <a:solidFill>
                  <a:srgbClr val="002060"/>
                </a:solidFill>
                <a:latin typeface="Tahoma" pitchFamily="34" charset="0"/>
                <a:cs typeface="Tahoma" pitchFamily="34" charset="0"/>
              </a:rPr>
              <a:t>2013 </a:t>
            </a:r>
            <a:r>
              <a:rPr lang="mk-MK" sz="2800" dirty="0" smtClean="0">
                <a:solidFill>
                  <a:srgbClr val="002060"/>
                </a:solidFill>
                <a:latin typeface="Tahoma" pitchFamily="34" charset="0"/>
                <a:cs typeface="Tahoma" pitchFamily="34" charset="0"/>
              </a:rPr>
              <a:t>-</a:t>
            </a:r>
            <a:r>
              <a:rPr lang="mk-MK" sz="2800" b="1" dirty="0" smtClean="0">
                <a:solidFill>
                  <a:srgbClr val="002060"/>
                </a:solidFill>
                <a:latin typeface="Tahoma" pitchFamily="34" charset="0"/>
                <a:cs typeface="Tahoma" pitchFamily="34" charset="0"/>
              </a:rPr>
              <a:t>2014</a:t>
            </a:r>
            <a:r>
              <a:rPr lang="mk-MK" sz="2800" dirty="0" smtClean="0">
                <a:solidFill>
                  <a:srgbClr val="002060"/>
                </a:solidFill>
                <a:latin typeface="Tahoma" pitchFamily="34" charset="0"/>
                <a:cs typeface="Tahoma" pitchFamily="34" charset="0"/>
              </a:rPr>
              <a:t> </a:t>
            </a:r>
            <a:r>
              <a:rPr lang="en-US" sz="2400" b="1" dirty="0" smtClean="0">
                <a:solidFill>
                  <a:srgbClr val="0033CC"/>
                </a:solidFill>
                <a:latin typeface="Tahoma" pitchFamily="34" charset="0"/>
                <a:ea typeface="+mj-ea"/>
                <a:cs typeface="Tahoma" pitchFamily="34" charset="0"/>
              </a:rPr>
              <a:t>credit growth</a:t>
            </a:r>
            <a:endParaRPr kumimoji="0" lang="mk-MK" sz="2400" b="1" i="0" u="none" strike="noStrike" kern="1200" cap="none" spc="0" normalizeH="0" baseline="0" noProof="0" dirty="0" smtClean="0">
              <a:ln>
                <a:noFill/>
              </a:ln>
              <a:solidFill>
                <a:srgbClr val="0033CC"/>
              </a:solidFill>
              <a:uLnTx/>
              <a:uFillTx/>
              <a:latin typeface="Tahoma" pitchFamily="34" charset="0"/>
              <a:ea typeface="+mj-ea"/>
              <a:cs typeface="Tahoma" pitchFamily="34" charset="0"/>
            </a:endParaRPr>
          </a:p>
        </p:txBody>
      </p:sp>
      <p:pic>
        <p:nvPicPr>
          <p:cNvPr id="3" name="Picture 7" descr="Bitmap Zatemneto 2 Logo in Pano CMYK- C100 M80 Y0 K0 29-04-2009 verz GOLD logo Font Convert to Curves.jpg"/>
          <p:cNvPicPr>
            <a:picLocks noChangeAspect="1"/>
          </p:cNvPicPr>
          <p:nvPr/>
        </p:nvPicPr>
        <p:blipFill>
          <a:blip r:embed="rId2" cstate="print"/>
          <a:srcRect/>
          <a:stretch>
            <a:fillRect/>
          </a:stretch>
        </p:blipFill>
        <p:spPr bwMode="auto">
          <a:xfrm>
            <a:off x="0" y="0"/>
            <a:ext cx="614363" cy="685800"/>
          </a:xfrm>
          <a:prstGeom prst="rect">
            <a:avLst/>
          </a:prstGeom>
          <a:noFill/>
          <a:ln w="9525">
            <a:noFill/>
            <a:miter lim="800000"/>
            <a:headEnd/>
            <a:tailEnd/>
          </a:ln>
        </p:spPr>
      </p:pic>
      <p:sp>
        <p:nvSpPr>
          <p:cNvPr id="5" name="Content Placeholder 2"/>
          <p:cNvSpPr txBox="1">
            <a:spLocks/>
          </p:cNvSpPr>
          <p:nvPr/>
        </p:nvSpPr>
        <p:spPr bwMode="auto">
          <a:xfrm>
            <a:off x="251520" y="1124744"/>
            <a:ext cx="8568952" cy="309634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65125" indent="-255588" algn="just">
              <a:spcBef>
                <a:spcPts val="400"/>
              </a:spcBef>
              <a:buClr>
                <a:srgbClr val="0033CC"/>
              </a:buClr>
              <a:buSzPct val="68000"/>
              <a:buFont typeface="Wingdings" pitchFamily="2" charset="2"/>
              <a:buChar char="q"/>
            </a:pPr>
            <a:r>
              <a:rPr lang="en-US" sz="1600" b="1" dirty="0" smtClean="0">
                <a:solidFill>
                  <a:srgbClr val="002060"/>
                </a:solidFill>
                <a:latin typeface="Tahoma" pitchFamily="34" charset="0"/>
                <a:cs typeface="Tahoma" pitchFamily="34" charset="0"/>
              </a:rPr>
              <a:t>Expectations for moderate credit growth acceleration similar to the January projection, given further increase in the deposits and available foreign sources of funding </a:t>
            </a:r>
            <a:endParaRPr lang="mk-MK" sz="1600" b="1" dirty="0" smtClean="0">
              <a:solidFill>
                <a:srgbClr val="002060"/>
              </a:solidFill>
              <a:latin typeface="Tahoma" pitchFamily="34" charset="0"/>
              <a:cs typeface="Tahoma" pitchFamily="34" charset="0"/>
            </a:endParaRPr>
          </a:p>
          <a:p>
            <a:pPr marL="365125" indent="-255588" algn="just">
              <a:spcBef>
                <a:spcPts val="400"/>
              </a:spcBef>
              <a:buClr>
                <a:srgbClr val="0033CC"/>
              </a:buClr>
              <a:buSzPct val="68000"/>
              <a:buFont typeface="Wingdings" pitchFamily="2" charset="2"/>
              <a:buChar char="q"/>
            </a:pPr>
            <a:r>
              <a:rPr kumimoji="0" lang="en-US" sz="1600" b="1" i="0" u="none" strike="noStrike" kern="1200" cap="none" spc="0" normalizeH="0" baseline="0" noProof="0" dirty="0" smtClean="0">
                <a:ln>
                  <a:noFill/>
                </a:ln>
                <a:solidFill>
                  <a:srgbClr val="002060"/>
                </a:solidFill>
                <a:effectLst/>
                <a:uLnTx/>
                <a:uFillTx/>
                <a:latin typeface="Tahoma" pitchFamily="34" charset="0"/>
                <a:ea typeface="Tahoma" pitchFamily="34" charset="0"/>
                <a:cs typeface="Tahoma" pitchFamily="34" charset="0"/>
              </a:rPr>
              <a:t>However</a:t>
            </a:r>
            <a:r>
              <a:rPr kumimoji="0" lang="mk-MK" sz="1600" b="1" i="0" u="none" strike="noStrike" kern="1200" cap="none" spc="0" normalizeH="0" baseline="0" noProof="0" dirty="0" smtClean="0">
                <a:ln>
                  <a:noFill/>
                </a:ln>
                <a:solidFill>
                  <a:srgbClr val="002060"/>
                </a:solidFill>
                <a:effectLst/>
                <a:uLnTx/>
                <a:uFillTx/>
                <a:latin typeface="Tahoma" pitchFamily="34" charset="0"/>
                <a:ea typeface="Tahoma" pitchFamily="34" charset="0"/>
                <a:cs typeface="Tahoma" pitchFamily="34" charset="0"/>
              </a:rPr>
              <a:t>, </a:t>
            </a:r>
            <a:r>
              <a:rPr kumimoji="0" lang="en-US" sz="1600" b="1" i="0" u="none" strike="noStrike" kern="1200" cap="none" spc="0" normalizeH="0" baseline="0" noProof="0" dirty="0" smtClean="0">
                <a:ln>
                  <a:noFill/>
                </a:ln>
                <a:solidFill>
                  <a:srgbClr val="002060"/>
                </a:solidFill>
                <a:effectLst/>
                <a:uLnTx/>
                <a:uFillTx/>
                <a:latin typeface="Tahoma" pitchFamily="34" charset="0"/>
                <a:ea typeface="Tahoma" pitchFamily="34" charset="0"/>
                <a:cs typeface="Tahoma" pitchFamily="34" charset="0"/>
              </a:rPr>
              <a:t>the uncertain</a:t>
            </a:r>
            <a:r>
              <a:rPr kumimoji="0" lang="en-US" sz="1600" b="1" i="0" u="none" strike="noStrike" kern="1200" cap="none" spc="0" normalizeH="0" noProof="0" dirty="0" smtClean="0">
                <a:ln>
                  <a:noFill/>
                </a:ln>
                <a:solidFill>
                  <a:srgbClr val="002060"/>
                </a:solidFill>
                <a:effectLst/>
                <a:uLnTx/>
                <a:uFillTx/>
                <a:latin typeface="Tahoma" pitchFamily="34" charset="0"/>
                <a:ea typeface="Tahoma" pitchFamily="34" charset="0"/>
                <a:cs typeface="Tahoma" pitchFamily="34" charset="0"/>
              </a:rPr>
              <a:t> global ambient, the banks risk perceptions and the business strategies of the European banking groups also present on the domestic market, can reflect on the credit policy of the domestic banking sector through higher prudence</a:t>
            </a:r>
          </a:p>
          <a:p>
            <a:pPr marL="365125" indent="-255588" algn="just">
              <a:spcBef>
                <a:spcPts val="400"/>
              </a:spcBef>
              <a:buClr>
                <a:srgbClr val="0033CC"/>
              </a:buClr>
              <a:buSzPct val="68000"/>
              <a:buFont typeface="Wingdings" pitchFamily="2" charset="2"/>
              <a:buChar char="q"/>
            </a:pPr>
            <a:r>
              <a:rPr lang="en-US" sz="1600" b="1" baseline="0" dirty="0" smtClean="0">
                <a:solidFill>
                  <a:srgbClr val="002060"/>
                </a:solidFill>
                <a:latin typeface="Tahoma" pitchFamily="34" charset="0"/>
                <a:cs typeface="Tahoma" pitchFamily="34" charset="0"/>
              </a:rPr>
              <a:t>The banking system continue registering high capital adequacy ratio </a:t>
            </a:r>
            <a:r>
              <a:rPr kumimoji="0" lang="mk-MK" sz="1600" b="1" i="0" u="none" strike="noStrike" kern="1200" cap="none" spc="0" normalizeH="0" noProof="0" dirty="0" smtClean="0">
                <a:ln>
                  <a:noFill/>
                </a:ln>
                <a:solidFill>
                  <a:srgbClr val="002060"/>
                </a:solidFill>
                <a:effectLst/>
                <a:uLnTx/>
                <a:uFillTx/>
                <a:latin typeface="Tahoma" pitchFamily="34" charset="0"/>
                <a:ea typeface="+mn-ea"/>
                <a:cs typeface="Tahoma" pitchFamily="34" charset="0"/>
              </a:rPr>
              <a:t>(</a:t>
            </a:r>
            <a:r>
              <a:rPr lang="mk-MK" sz="1600" b="1" dirty="0" smtClean="0">
                <a:solidFill>
                  <a:srgbClr val="002060"/>
                </a:solidFill>
                <a:latin typeface="Tahoma" pitchFamily="34" charset="0"/>
                <a:cs typeface="Tahoma" pitchFamily="34" charset="0"/>
              </a:rPr>
              <a:t>17</a:t>
            </a:r>
            <a:r>
              <a:rPr lang="en-US" sz="1600" b="1" dirty="0" smtClean="0">
                <a:solidFill>
                  <a:srgbClr val="002060"/>
                </a:solidFill>
                <a:latin typeface="Tahoma" pitchFamily="34" charset="0"/>
                <a:cs typeface="Tahoma" pitchFamily="34" charset="0"/>
              </a:rPr>
              <a:t>.</a:t>
            </a:r>
            <a:r>
              <a:rPr lang="mk-MK" sz="1600" b="1" dirty="0" smtClean="0">
                <a:solidFill>
                  <a:srgbClr val="002060"/>
                </a:solidFill>
                <a:latin typeface="Tahoma" pitchFamily="34" charset="0"/>
                <a:cs typeface="Tahoma" pitchFamily="34" charset="0"/>
              </a:rPr>
              <a:t>1% </a:t>
            </a:r>
            <a:r>
              <a:rPr lang="en-US" sz="1600" b="1" dirty="0" smtClean="0">
                <a:solidFill>
                  <a:srgbClr val="002060"/>
                </a:solidFill>
                <a:latin typeface="Tahoma" pitchFamily="34" charset="0"/>
                <a:cs typeface="Tahoma" pitchFamily="34" charset="0"/>
              </a:rPr>
              <a:t>at the end of </a:t>
            </a:r>
            <a:r>
              <a:rPr lang="mk-MK" sz="1600" b="1" dirty="0" smtClean="0">
                <a:solidFill>
                  <a:srgbClr val="002060"/>
                </a:solidFill>
                <a:latin typeface="Tahoma" pitchFamily="34" charset="0"/>
                <a:cs typeface="Tahoma" pitchFamily="34" charset="0"/>
              </a:rPr>
              <a:t>2012</a:t>
            </a:r>
            <a:r>
              <a:rPr kumimoji="0" lang="mk-MK" sz="1600" b="1" i="0" u="none" strike="noStrike" kern="1200" cap="none" spc="0" normalizeH="0" noProof="0" dirty="0" smtClean="0">
                <a:ln>
                  <a:noFill/>
                </a:ln>
                <a:solidFill>
                  <a:srgbClr val="002060"/>
                </a:solidFill>
                <a:effectLst/>
                <a:uLnTx/>
                <a:uFillTx/>
                <a:latin typeface="Tahoma" pitchFamily="34" charset="0"/>
                <a:ea typeface="+mn-ea"/>
                <a:cs typeface="Tahoma" pitchFamily="34" charset="0"/>
              </a:rPr>
              <a:t>), </a:t>
            </a:r>
            <a:r>
              <a:rPr kumimoji="0" lang="en-US" sz="1600" b="1" i="0" u="none" strike="noStrike" kern="1200" cap="none" spc="0" normalizeH="0" noProof="0" dirty="0" smtClean="0">
                <a:ln>
                  <a:noFill/>
                </a:ln>
                <a:solidFill>
                  <a:srgbClr val="002060"/>
                </a:solidFill>
                <a:effectLst/>
                <a:uLnTx/>
                <a:uFillTx/>
                <a:latin typeface="Tahoma" pitchFamily="34" charset="0"/>
                <a:ea typeface="+mn-ea"/>
                <a:cs typeface="Tahoma" pitchFamily="34" charset="0"/>
              </a:rPr>
              <a:t>high liquidity and moderate increase in the nonperforming placements of the nonfinancial entities</a:t>
            </a:r>
            <a:r>
              <a:rPr kumimoji="0" lang="mk-MK" sz="1600" b="1" i="0" u="none" strike="noStrike" kern="1200" cap="none" spc="0" normalizeH="0" noProof="0" dirty="0" smtClean="0">
                <a:ln>
                  <a:noFill/>
                </a:ln>
                <a:solidFill>
                  <a:srgbClr val="002060"/>
                </a:solidFill>
                <a:effectLst/>
                <a:uLnTx/>
                <a:uFillTx/>
                <a:latin typeface="Tahoma" pitchFamily="34" charset="0"/>
                <a:ea typeface="+mn-ea"/>
                <a:cs typeface="Tahoma" pitchFamily="34" charset="0"/>
              </a:rPr>
              <a:t> (11</a:t>
            </a:r>
            <a:r>
              <a:rPr kumimoji="0" lang="en-US" sz="1600" b="1" i="0" u="none" strike="noStrike" kern="1200" cap="none" spc="0" normalizeH="0" noProof="0" dirty="0" smtClean="0">
                <a:ln>
                  <a:noFill/>
                </a:ln>
                <a:solidFill>
                  <a:srgbClr val="002060"/>
                </a:solidFill>
                <a:effectLst/>
                <a:uLnTx/>
                <a:uFillTx/>
                <a:latin typeface="Tahoma" pitchFamily="34" charset="0"/>
                <a:ea typeface="+mn-ea"/>
                <a:cs typeface="Tahoma" pitchFamily="34" charset="0"/>
              </a:rPr>
              <a:t>.</a:t>
            </a:r>
            <a:r>
              <a:rPr kumimoji="0" lang="mk-MK" sz="1600" b="1" i="0" u="none" strike="noStrike" kern="1200" cap="none" spc="0" normalizeH="0" noProof="0" dirty="0" smtClean="0">
                <a:ln>
                  <a:noFill/>
                </a:ln>
                <a:solidFill>
                  <a:srgbClr val="002060"/>
                </a:solidFill>
                <a:effectLst/>
                <a:uLnTx/>
                <a:uFillTx/>
                <a:latin typeface="Tahoma" pitchFamily="34" charset="0"/>
                <a:ea typeface="+mn-ea"/>
                <a:cs typeface="Tahoma" pitchFamily="34" charset="0"/>
              </a:rPr>
              <a:t>9% </a:t>
            </a:r>
            <a:r>
              <a:rPr kumimoji="0" lang="en-US" sz="1600" b="1" i="0" u="none" strike="noStrike" kern="1200" cap="none" spc="0" normalizeH="0" noProof="0" dirty="0" smtClean="0">
                <a:ln>
                  <a:noFill/>
                </a:ln>
                <a:solidFill>
                  <a:srgbClr val="002060"/>
                </a:solidFill>
                <a:effectLst/>
                <a:uLnTx/>
                <a:uFillTx/>
                <a:latin typeface="Tahoma" pitchFamily="34" charset="0"/>
                <a:ea typeface="+mn-ea"/>
                <a:cs typeface="Tahoma" pitchFamily="34" charset="0"/>
              </a:rPr>
              <a:t>at the end of February </a:t>
            </a:r>
            <a:r>
              <a:rPr kumimoji="0" lang="mk-MK" sz="1600" b="1" i="0" u="none" strike="noStrike" kern="1200" cap="none" spc="0" normalizeH="0" noProof="0" dirty="0" smtClean="0">
                <a:ln>
                  <a:noFill/>
                </a:ln>
                <a:solidFill>
                  <a:srgbClr val="002060"/>
                </a:solidFill>
                <a:effectLst/>
                <a:uLnTx/>
                <a:uFillTx/>
                <a:latin typeface="Tahoma" pitchFamily="34" charset="0"/>
                <a:ea typeface="+mn-ea"/>
                <a:cs typeface="Tahoma" pitchFamily="34" charset="0"/>
              </a:rPr>
              <a:t>2013 )</a:t>
            </a:r>
            <a:endParaRPr kumimoji="0" lang="mk-MK" sz="1600" b="1" i="0" u="none" strike="noStrike" kern="1200" cap="none" spc="0" normalizeH="0" baseline="0" noProof="0" dirty="0" smtClean="0">
              <a:ln>
                <a:noFill/>
              </a:ln>
              <a:solidFill>
                <a:srgbClr val="002060"/>
              </a:solidFill>
              <a:effectLst/>
              <a:uLnTx/>
              <a:uFillTx/>
              <a:latin typeface="Tahoma" pitchFamily="34" charset="0"/>
              <a:ea typeface="+mn-ea"/>
              <a:cs typeface="Tahoma" pitchFamily="34" charset="0"/>
            </a:endParaRPr>
          </a:p>
          <a:p>
            <a:pPr marL="365125" marR="0" lvl="0" indent="-255588" algn="just" defTabSz="914400" rtl="0" eaLnBrk="1" fontAlgn="base" latinLnBrk="0" hangingPunct="1">
              <a:lnSpc>
                <a:spcPct val="100000"/>
              </a:lnSpc>
              <a:spcBef>
                <a:spcPts val="400"/>
              </a:spcBef>
              <a:spcAft>
                <a:spcPct val="0"/>
              </a:spcAft>
              <a:buClr>
                <a:srgbClr val="0033CC"/>
              </a:buClr>
              <a:buSzPct val="68000"/>
              <a:buFont typeface="Wingdings 3" pitchFamily="18" charset="2"/>
              <a:buNone/>
              <a:tabLst/>
              <a:defRPr/>
            </a:pPr>
            <a:endParaRPr kumimoji="0" lang="mk-MK" sz="1800" b="1" i="0" u="none" strike="noStrike" kern="1200" cap="none" spc="0" normalizeH="0" baseline="0" noProof="0" dirty="0" smtClean="0">
              <a:ln>
                <a:noFill/>
              </a:ln>
              <a:solidFill>
                <a:srgbClr val="002060"/>
              </a:solidFill>
              <a:effectLst/>
              <a:uLnTx/>
              <a:uFillTx/>
              <a:latin typeface="Tahoma" pitchFamily="34" charset="0"/>
              <a:ea typeface="+mn-ea"/>
              <a:cs typeface="Tahoma" pitchFamily="34" charset="0"/>
            </a:endParaRPr>
          </a:p>
          <a:p>
            <a:pPr marL="365125" marR="0" lvl="0" indent="-255588" algn="just" defTabSz="914400" rtl="0" eaLnBrk="1" fontAlgn="base" latinLnBrk="0" hangingPunct="1">
              <a:lnSpc>
                <a:spcPct val="100000"/>
              </a:lnSpc>
              <a:spcBef>
                <a:spcPts val="400"/>
              </a:spcBef>
              <a:spcAft>
                <a:spcPct val="0"/>
              </a:spcAft>
              <a:buClr>
                <a:srgbClr val="0033CC"/>
              </a:buClr>
              <a:buSzPct val="68000"/>
              <a:tabLst/>
              <a:defRPr/>
            </a:pPr>
            <a:endParaRPr kumimoji="0" lang="mk-MK" sz="1800" b="1" i="0" u="none" strike="noStrike" kern="1200" cap="none" spc="0" normalizeH="0" baseline="0" noProof="0" dirty="0" smtClean="0">
              <a:ln>
                <a:noFill/>
              </a:ln>
              <a:solidFill>
                <a:srgbClr val="002060"/>
              </a:solidFill>
              <a:effectLst/>
              <a:uLnTx/>
              <a:uFillTx/>
              <a:latin typeface="Tahoma" pitchFamily="34" charset="0"/>
              <a:ea typeface="+mn-ea"/>
              <a:cs typeface="Tahoma" pitchFamily="34" charset="0"/>
            </a:endParaRPr>
          </a:p>
          <a:p>
            <a:pPr marL="365125" marR="0" lvl="0" indent="-255588" algn="just" defTabSz="914400" rtl="0" eaLnBrk="1" fontAlgn="base" latinLnBrk="0" hangingPunct="1">
              <a:lnSpc>
                <a:spcPct val="100000"/>
              </a:lnSpc>
              <a:spcBef>
                <a:spcPts val="400"/>
              </a:spcBef>
              <a:spcAft>
                <a:spcPct val="0"/>
              </a:spcAft>
              <a:buClr>
                <a:srgbClr val="0033CC"/>
              </a:buClr>
              <a:buSzPct val="68000"/>
              <a:tabLst/>
              <a:defRPr/>
            </a:pPr>
            <a:endParaRPr kumimoji="0" lang="mk-MK" sz="1800" b="1" i="0" u="none" strike="noStrike" kern="1200" cap="none" spc="0" normalizeH="0" baseline="0" noProof="0" dirty="0" smtClean="0">
              <a:ln>
                <a:noFill/>
              </a:ln>
              <a:solidFill>
                <a:srgbClr val="002060"/>
              </a:solidFill>
              <a:effectLst/>
              <a:uLnTx/>
              <a:uFillTx/>
              <a:latin typeface="Tahoma" pitchFamily="34" charset="0"/>
              <a:ea typeface="+mn-ea"/>
              <a:cs typeface="Tahoma" pitchFamily="34" charset="0"/>
            </a:endParaRPr>
          </a:p>
          <a:p>
            <a:pPr marL="365125" marR="0" lvl="0" indent="-255588" algn="just" defTabSz="914400" rtl="0" eaLnBrk="1" fontAlgn="base" latinLnBrk="0" hangingPunct="1">
              <a:lnSpc>
                <a:spcPct val="100000"/>
              </a:lnSpc>
              <a:spcBef>
                <a:spcPts val="400"/>
              </a:spcBef>
              <a:spcAft>
                <a:spcPct val="0"/>
              </a:spcAft>
              <a:buClr>
                <a:srgbClr val="0033CC"/>
              </a:buClr>
              <a:buSzPct val="68000"/>
              <a:buFont typeface="Wingdings 3" pitchFamily="18" charset="2"/>
              <a:buNone/>
              <a:tabLst/>
              <a:defRPr/>
            </a:pPr>
            <a:endParaRPr kumimoji="0" lang="mk-MK" sz="1800" b="1" i="0" u="none" strike="noStrike" kern="1200" cap="none" spc="0" normalizeH="0" baseline="0" noProof="0" dirty="0" smtClean="0">
              <a:ln>
                <a:noFill/>
              </a:ln>
              <a:solidFill>
                <a:srgbClr val="002060"/>
              </a:solidFill>
              <a:effectLst/>
              <a:uLnTx/>
              <a:uFillTx/>
              <a:latin typeface="Tahoma" pitchFamily="34" charset="0"/>
              <a:ea typeface="+mn-ea"/>
              <a:cs typeface="Tahoma" pitchFamily="34" charset="0"/>
            </a:endParaRPr>
          </a:p>
          <a:p>
            <a:pPr marL="365125" marR="0" lvl="0" indent="-255588" algn="just" defTabSz="914400" rtl="0" eaLnBrk="1" fontAlgn="base" latinLnBrk="0" hangingPunct="1">
              <a:lnSpc>
                <a:spcPct val="100000"/>
              </a:lnSpc>
              <a:spcBef>
                <a:spcPts val="400"/>
              </a:spcBef>
              <a:spcAft>
                <a:spcPct val="0"/>
              </a:spcAft>
              <a:buClr>
                <a:srgbClr val="0033CC"/>
              </a:buClr>
              <a:buSzPct val="68000"/>
              <a:tabLst/>
              <a:defRPr/>
            </a:pPr>
            <a:endParaRPr kumimoji="0" lang="mk-MK" sz="1800" b="1" i="0" u="none" strike="noStrike" kern="1200" cap="none" spc="0" normalizeH="0" baseline="0" noProof="0" dirty="0" smtClean="0">
              <a:ln>
                <a:noFill/>
              </a:ln>
              <a:solidFill>
                <a:srgbClr val="002060"/>
              </a:solidFill>
              <a:effectLst/>
              <a:uLnTx/>
              <a:uFillTx/>
              <a:latin typeface="Tahoma" pitchFamily="34" charset="0"/>
              <a:ea typeface="+mn-ea"/>
              <a:cs typeface="Tahoma" pitchFamily="34" charset="0"/>
            </a:endParaRPr>
          </a:p>
          <a:p>
            <a:pPr marL="365125" marR="0" lvl="0" indent="-255588" algn="just" defTabSz="914400" rtl="0" eaLnBrk="1" fontAlgn="base" latinLnBrk="0" hangingPunct="1">
              <a:lnSpc>
                <a:spcPct val="100000"/>
              </a:lnSpc>
              <a:spcBef>
                <a:spcPts val="400"/>
              </a:spcBef>
              <a:spcAft>
                <a:spcPct val="0"/>
              </a:spcAft>
              <a:buClr>
                <a:srgbClr val="0033CC"/>
              </a:buClr>
              <a:buSzPct val="68000"/>
              <a:tabLst/>
              <a:defRPr/>
            </a:pPr>
            <a:endParaRPr kumimoji="0" lang="mk-MK" sz="1800" b="1" i="0" u="none" strike="noStrike" kern="1200" cap="none" spc="0" normalizeH="0" baseline="0" noProof="0" dirty="0" smtClean="0">
              <a:ln>
                <a:noFill/>
              </a:ln>
              <a:solidFill>
                <a:srgbClr val="002060"/>
              </a:solidFill>
              <a:effectLst/>
              <a:uLnTx/>
              <a:uFillTx/>
              <a:latin typeface="Tahoma" pitchFamily="34" charset="0"/>
              <a:ea typeface="+mn-ea"/>
              <a:cs typeface="Tahoma" pitchFamily="34" charset="0"/>
            </a:endParaRPr>
          </a:p>
        </p:txBody>
      </p:sp>
      <p:pic>
        <p:nvPicPr>
          <p:cNvPr id="155650" name="Picture 2"/>
          <p:cNvPicPr>
            <a:picLocks noChangeAspect="1" noChangeArrowheads="1"/>
          </p:cNvPicPr>
          <p:nvPr/>
        </p:nvPicPr>
        <p:blipFill>
          <a:blip r:embed="rId3" cstate="print"/>
          <a:srcRect/>
          <a:stretch>
            <a:fillRect/>
          </a:stretch>
        </p:blipFill>
        <p:spPr bwMode="auto">
          <a:xfrm>
            <a:off x="3059832" y="4005064"/>
            <a:ext cx="3347641" cy="246171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idx="4294967295"/>
          </p:nvPr>
        </p:nvSpPr>
        <p:spPr>
          <a:xfrm>
            <a:off x="0" y="188915"/>
            <a:ext cx="8229600" cy="935830"/>
          </a:xfrm>
        </p:spPr>
        <p:txBody>
          <a:bodyPr rtlCol="0">
            <a:normAutofit fontScale="90000"/>
          </a:bodyPr>
          <a:lstStyle/>
          <a:p>
            <a:pPr algn="ctr" eaLnBrk="1" fontAlgn="auto" hangingPunct="1">
              <a:spcAft>
                <a:spcPts val="0"/>
              </a:spcAft>
              <a:defRPr/>
            </a:pPr>
            <a: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t/>
            </a:r>
            <a:b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br>
            <a:r>
              <a:rPr lang="mk-MK" sz="3200" dirty="0" smtClean="0">
                <a:solidFill>
                  <a:srgbClr val="002060"/>
                </a:solidFill>
                <a:effectLst>
                  <a:outerShdw blurRad="38100" dist="38100" dir="2700000" algn="tl">
                    <a:srgbClr val="C0C0C0"/>
                  </a:outerShdw>
                </a:effectLst>
                <a:latin typeface="Tahoma" pitchFamily="34" charset="0"/>
                <a:cs typeface="Tahoma" pitchFamily="34" charset="0"/>
              </a:rPr>
              <a:t/>
            </a:r>
            <a:br>
              <a:rPr lang="mk-MK" sz="3200" dirty="0" smtClean="0">
                <a:solidFill>
                  <a:srgbClr val="002060"/>
                </a:solidFill>
                <a:effectLst>
                  <a:outerShdw blurRad="38100" dist="38100" dir="2700000" algn="tl">
                    <a:srgbClr val="C0C0C0"/>
                  </a:outerShdw>
                </a:effectLst>
                <a:latin typeface="Tahoma" pitchFamily="34" charset="0"/>
                <a:cs typeface="Tahoma" pitchFamily="34" charset="0"/>
              </a:rPr>
            </a:br>
            <a:r>
              <a:rPr lang="mk-MK" sz="3200" dirty="0" smtClean="0">
                <a:solidFill>
                  <a:srgbClr val="002060"/>
                </a:solidFill>
                <a:effectLst>
                  <a:outerShdw blurRad="38100" dist="38100" dir="2700000" algn="tl">
                    <a:srgbClr val="C0C0C0"/>
                  </a:outerShdw>
                </a:effectLst>
                <a:latin typeface="Tahoma" pitchFamily="34" charset="0"/>
                <a:cs typeface="Tahoma" pitchFamily="34" charset="0"/>
              </a:rPr>
              <a:t> </a:t>
            </a:r>
            <a:br>
              <a:rPr lang="mk-MK" sz="3200" dirty="0" smtClean="0">
                <a:solidFill>
                  <a:srgbClr val="002060"/>
                </a:solidFill>
                <a:effectLst>
                  <a:outerShdw blurRad="38100" dist="38100" dir="2700000" algn="tl">
                    <a:srgbClr val="C0C0C0"/>
                  </a:outerShdw>
                </a:effectLst>
                <a:latin typeface="Tahoma" pitchFamily="34" charset="0"/>
                <a:cs typeface="Tahoma" pitchFamily="34" charset="0"/>
              </a:rPr>
            </a:br>
            <a:r>
              <a:rPr lang="mk-MK" sz="3200" dirty="0" smtClean="0">
                <a:solidFill>
                  <a:srgbClr val="002060"/>
                </a:solidFill>
                <a:effectLst>
                  <a:outerShdw blurRad="38100" dist="38100" dir="2700000" algn="tl">
                    <a:srgbClr val="C0C0C0"/>
                  </a:outerShdw>
                </a:effectLst>
                <a:latin typeface="Tahoma" pitchFamily="34" charset="0"/>
                <a:cs typeface="Tahoma" pitchFamily="34" charset="0"/>
              </a:rPr>
              <a:t> </a:t>
            </a:r>
            <a:r>
              <a:rPr lang="en-US" sz="3200" dirty="0" smtClean="0">
                <a:solidFill>
                  <a:srgbClr val="002060"/>
                </a:solidFill>
                <a:effectLst/>
                <a:latin typeface="Tahoma" pitchFamily="34" charset="0"/>
                <a:cs typeface="Tahoma" pitchFamily="34" charset="0"/>
              </a:rPr>
              <a:t>Comparison with the previous projection </a:t>
            </a:r>
            <a:r>
              <a:rPr lang="mk-MK" sz="3100" dirty="0" smtClean="0">
                <a:solidFill>
                  <a:schemeClr val="accent1"/>
                </a:solidFill>
                <a:effectLst>
                  <a:outerShdw blurRad="38100" dist="38100" dir="2700000" algn="tl">
                    <a:srgbClr val="C0C0C0"/>
                  </a:outerShdw>
                </a:effectLst>
                <a:latin typeface="Tahoma" pitchFamily="34" charset="0"/>
                <a:cs typeface="Tahoma" pitchFamily="34" charset="0"/>
              </a:rPr>
              <a:t/>
            </a:r>
            <a:br>
              <a:rPr lang="mk-MK" sz="3100" dirty="0" smtClean="0">
                <a:solidFill>
                  <a:schemeClr val="accent1"/>
                </a:solidFill>
                <a:effectLst>
                  <a:outerShdw blurRad="38100" dist="38100" dir="2700000" algn="tl">
                    <a:srgbClr val="C0C0C0"/>
                  </a:outerShdw>
                </a:effectLst>
                <a:latin typeface="Tahoma" pitchFamily="34" charset="0"/>
                <a:cs typeface="Tahoma" pitchFamily="34" charset="0"/>
              </a:rPr>
            </a:br>
            <a: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t/>
            </a:r>
            <a:b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br>
            <a:r>
              <a:rPr lang="en-US" sz="3200" dirty="0" smtClean="0">
                <a:solidFill>
                  <a:srgbClr val="0033CC"/>
                </a:solidFill>
                <a:effectLst>
                  <a:outerShdw blurRad="38100" dist="38100" dir="2700000" algn="tl">
                    <a:srgbClr val="C0C0C0"/>
                  </a:outerShdw>
                </a:effectLst>
                <a:latin typeface="Tahoma" pitchFamily="34" charset="0"/>
                <a:cs typeface="Tahoma" pitchFamily="34" charset="0"/>
              </a:rPr>
              <a:t/>
            </a:r>
            <a:br>
              <a:rPr lang="en-US" sz="3200" dirty="0" smtClean="0">
                <a:solidFill>
                  <a:srgbClr val="0033CC"/>
                </a:solidFill>
                <a:effectLst>
                  <a:outerShdw blurRad="38100" dist="38100" dir="2700000" algn="tl">
                    <a:srgbClr val="C0C0C0"/>
                  </a:outerShdw>
                </a:effectLst>
                <a:latin typeface="Tahoma" pitchFamily="34" charset="0"/>
                <a:cs typeface="Tahoma" pitchFamily="34" charset="0"/>
              </a:rPr>
            </a:br>
            <a:r>
              <a:rPr lang="en-US" sz="3600" dirty="0" smtClean="0">
                <a:solidFill>
                  <a:srgbClr val="0033CC"/>
                </a:solidFill>
                <a:effectLst>
                  <a:outerShdw blurRad="38100" dist="38100" dir="2700000" algn="tl">
                    <a:srgbClr val="C0C0C0"/>
                  </a:outerShdw>
                </a:effectLst>
                <a:latin typeface="Tahoma" pitchFamily="34" charset="0"/>
                <a:cs typeface="Tahoma" pitchFamily="34" charset="0"/>
              </a:rPr>
              <a:t/>
            </a:r>
            <a:br>
              <a:rPr lang="en-US" sz="3600" dirty="0" smtClean="0">
                <a:solidFill>
                  <a:srgbClr val="0033CC"/>
                </a:solidFill>
                <a:effectLst>
                  <a:outerShdw blurRad="38100" dist="38100" dir="2700000" algn="tl">
                    <a:srgbClr val="C0C0C0"/>
                  </a:outerShdw>
                </a:effectLst>
                <a:latin typeface="Tahoma" pitchFamily="34" charset="0"/>
                <a:cs typeface="Tahoma" pitchFamily="34" charset="0"/>
              </a:rPr>
            </a:br>
            <a:endParaRPr lang="mk-MK" sz="3600" dirty="0" smtClean="0">
              <a:solidFill>
                <a:srgbClr val="0033CC"/>
              </a:solidFill>
              <a:effectLst>
                <a:outerShdw blurRad="38100" dist="38100" dir="2700000" algn="tl">
                  <a:srgbClr val="C0C0C0"/>
                </a:outerShdw>
              </a:effectLst>
              <a:latin typeface="Tahoma" pitchFamily="34" charset="0"/>
              <a:cs typeface="Tahoma" pitchFamily="34" charset="0"/>
            </a:endParaRPr>
          </a:p>
        </p:txBody>
      </p:sp>
      <p:sp>
        <p:nvSpPr>
          <p:cNvPr id="29699" name="Content Placeholder 2"/>
          <p:cNvSpPr>
            <a:spLocks noGrp="1"/>
          </p:cNvSpPr>
          <p:nvPr>
            <p:ph idx="4294967295"/>
          </p:nvPr>
        </p:nvSpPr>
        <p:spPr>
          <a:xfrm>
            <a:off x="684213" y="1268413"/>
            <a:ext cx="7545387" cy="4608512"/>
          </a:xfrm>
        </p:spPr>
        <p:txBody>
          <a:bodyPr/>
          <a:lstStyle/>
          <a:p>
            <a:pPr algn="just" eaLnBrk="1" hangingPunct="1">
              <a:buClr>
                <a:srgbClr val="0033CC"/>
              </a:buClr>
              <a:buFont typeface="Wingdings" pitchFamily="2" charset="2"/>
              <a:buChar char="§"/>
            </a:pPr>
            <a:endParaRPr lang="mk-MK" sz="1800" b="1" dirty="0" smtClean="0">
              <a:solidFill>
                <a:srgbClr val="002060"/>
              </a:solidFill>
              <a:latin typeface="Tahoma" pitchFamily="34" charset="0"/>
              <a:cs typeface="Tahoma" pitchFamily="34" charset="0"/>
            </a:endParaRPr>
          </a:p>
          <a:p>
            <a:pPr algn="just" eaLnBrk="1" hangingPunct="1">
              <a:buClr>
                <a:srgbClr val="0033CC"/>
              </a:buClr>
              <a:buFont typeface="Wingdings" pitchFamily="2" charset="2"/>
              <a:buChar char="§"/>
            </a:pPr>
            <a:endParaRPr lang="mk-MK" sz="1800" b="1" dirty="0" smtClean="0">
              <a:solidFill>
                <a:srgbClr val="002060"/>
              </a:solidFill>
              <a:latin typeface="Tahoma" pitchFamily="34" charset="0"/>
              <a:cs typeface="Tahoma" pitchFamily="34" charset="0"/>
            </a:endParaRPr>
          </a:p>
          <a:p>
            <a:pPr algn="just" eaLnBrk="1" hangingPunct="1">
              <a:buClr>
                <a:srgbClr val="0033CC"/>
              </a:buClr>
              <a:buFont typeface="Wingdings" pitchFamily="2" charset="2"/>
              <a:buChar char="§"/>
            </a:pPr>
            <a:endParaRPr lang="mk-MK" sz="1800" b="1" dirty="0" smtClean="0">
              <a:solidFill>
                <a:srgbClr val="002060"/>
              </a:solidFill>
              <a:latin typeface="Tahoma" pitchFamily="34" charset="0"/>
              <a:cs typeface="Tahoma" pitchFamily="34" charset="0"/>
            </a:endParaRPr>
          </a:p>
          <a:p>
            <a:pPr algn="just" eaLnBrk="1" hangingPunct="1">
              <a:buClr>
                <a:srgbClr val="0033CC"/>
              </a:buClr>
              <a:buFont typeface="Wingdings 3" pitchFamily="18" charset="2"/>
              <a:buNone/>
            </a:pPr>
            <a:endParaRPr lang="mk-MK" sz="1800" b="1" dirty="0" smtClean="0">
              <a:solidFill>
                <a:srgbClr val="002060"/>
              </a:solidFill>
              <a:latin typeface="Tahoma" pitchFamily="34" charset="0"/>
              <a:cs typeface="Tahoma" pitchFamily="34" charset="0"/>
            </a:endParaRPr>
          </a:p>
          <a:p>
            <a:pPr algn="just" eaLnBrk="1" hangingPunct="1">
              <a:buClr>
                <a:srgbClr val="0033CC"/>
              </a:buClr>
              <a:buFont typeface="Wingdings" pitchFamily="2" charset="2"/>
              <a:buChar char="q"/>
            </a:pPr>
            <a:endParaRPr lang="mk-MK" sz="1800" b="1" dirty="0" smtClean="0">
              <a:solidFill>
                <a:srgbClr val="002060"/>
              </a:solidFill>
              <a:latin typeface="Tahoma" pitchFamily="34" charset="0"/>
              <a:cs typeface="Tahoma" pitchFamily="34" charset="0"/>
            </a:endParaRPr>
          </a:p>
          <a:p>
            <a:pPr algn="just" eaLnBrk="1" hangingPunct="1">
              <a:buClr>
                <a:srgbClr val="0033CC"/>
              </a:buClr>
              <a:buFont typeface="Wingdings" pitchFamily="2" charset="2"/>
              <a:buChar char="q"/>
            </a:pPr>
            <a:endParaRPr lang="mk-MK" sz="1800" b="1" dirty="0" smtClean="0">
              <a:solidFill>
                <a:srgbClr val="002060"/>
              </a:solidFill>
              <a:latin typeface="Tahoma" pitchFamily="34" charset="0"/>
              <a:cs typeface="Tahoma" pitchFamily="34" charset="0"/>
            </a:endParaRPr>
          </a:p>
          <a:p>
            <a:pPr algn="just" eaLnBrk="1" hangingPunct="1">
              <a:buClr>
                <a:srgbClr val="0033CC"/>
              </a:buClr>
              <a:buFont typeface="Wingdings" pitchFamily="2" charset="2"/>
              <a:buChar char="q"/>
            </a:pPr>
            <a:endParaRPr lang="mk-MK" sz="1800" b="1" dirty="0" smtClean="0">
              <a:solidFill>
                <a:srgbClr val="002060"/>
              </a:solidFill>
              <a:latin typeface="Tahoma" pitchFamily="34" charset="0"/>
              <a:cs typeface="Tahoma" pitchFamily="34" charset="0"/>
            </a:endParaRPr>
          </a:p>
        </p:txBody>
      </p:sp>
      <p:pic>
        <p:nvPicPr>
          <p:cNvPr id="29700" name="Picture 7" descr="Bitmap Zatemneto 2 Logo in Pano CMYK- C100 M80 Y0 K0 29-04-2009 verz GOLD logo Font Convert to Curves.jpg"/>
          <p:cNvPicPr>
            <a:picLocks noChangeAspect="1"/>
          </p:cNvPicPr>
          <p:nvPr/>
        </p:nvPicPr>
        <p:blipFill>
          <a:blip r:embed="rId3" cstate="print"/>
          <a:srcRect/>
          <a:stretch>
            <a:fillRect/>
          </a:stretch>
        </p:blipFill>
        <p:spPr bwMode="auto">
          <a:xfrm>
            <a:off x="0" y="0"/>
            <a:ext cx="614363" cy="685800"/>
          </a:xfrm>
          <a:prstGeom prst="rect">
            <a:avLst/>
          </a:prstGeom>
          <a:noFill/>
          <a:ln w="9525">
            <a:noFill/>
            <a:miter lim="800000"/>
            <a:headEnd/>
            <a:tailEnd/>
          </a:ln>
        </p:spPr>
      </p:pic>
      <p:pic>
        <p:nvPicPr>
          <p:cNvPr id="15368" name="Picture 231" descr="samo naslov 06"/>
          <p:cNvPicPr>
            <a:picLocks noChangeAspect="1" noChangeArrowheads="1"/>
          </p:cNvPicPr>
          <p:nvPr/>
        </p:nvPicPr>
        <p:blipFill>
          <a:blip r:embed="rId4" cstate="print">
            <a:clrChange>
              <a:clrFrom>
                <a:srgbClr val="FFFFFF"/>
              </a:clrFrom>
              <a:clrTo>
                <a:srgbClr val="FFFFFF">
                  <a:alpha val="0"/>
                </a:srgbClr>
              </a:clrTo>
            </a:clrChange>
            <a:duotone>
              <a:prstClr val="black"/>
              <a:srgbClr val="D9C3A5">
                <a:tint val="50000"/>
                <a:satMod val="180000"/>
              </a:srgbClr>
            </a:duotone>
          </a:blip>
          <a:srcRect/>
          <a:stretch>
            <a:fillRect/>
          </a:stretch>
        </p:blipFill>
        <p:spPr bwMode="auto">
          <a:xfrm>
            <a:off x="76201" y="6664036"/>
            <a:ext cx="8996363" cy="193964"/>
          </a:xfrm>
          <a:prstGeom prst="rect">
            <a:avLst/>
          </a:prstGeom>
          <a:noFill/>
          <a:ln w="9525">
            <a:noFill/>
            <a:miter lim="800000"/>
            <a:headEnd/>
            <a:tailEnd/>
          </a:ln>
        </p:spPr>
      </p:pic>
      <p:graphicFrame>
        <p:nvGraphicFramePr>
          <p:cNvPr id="6" name="Diagram 5"/>
          <p:cNvGraphicFramePr/>
          <p:nvPr/>
        </p:nvGraphicFramePr>
        <p:xfrm>
          <a:off x="611560" y="908720"/>
          <a:ext cx="7992888" cy="5688632"/>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idx="4294967295"/>
          </p:nvPr>
        </p:nvSpPr>
        <p:spPr>
          <a:xfrm>
            <a:off x="323528" y="1"/>
            <a:ext cx="8229600" cy="1196752"/>
          </a:xfrm>
        </p:spPr>
        <p:txBody>
          <a:bodyPr rtlCol="0">
            <a:normAutofit fontScale="90000"/>
          </a:bodyPr>
          <a:lstStyle/>
          <a:p>
            <a:pPr algn="ctr" eaLnBrk="1" fontAlgn="auto" hangingPunct="1">
              <a:spcAft>
                <a:spcPts val="0"/>
              </a:spcAft>
              <a:defRPr/>
            </a:pPr>
            <a: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t/>
            </a:r>
            <a:b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br>
            <a: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t/>
            </a:r>
            <a:b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br>
            <a: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t> </a:t>
            </a:r>
            <a:r>
              <a:rPr lang="en-US" sz="3200" dirty="0" smtClean="0">
                <a:solidFill>
                  <a:schemeClr val="accent1"/>
                </a:solidFill>
                <a:effectLst>
                  <a:outerShdw blurRad="38100" dist="38100" dir="2700000" algn="tl">
                    <a:srgbClr val="C0C0C0"/>
                  </a:outerShdw>
                </a:effectLst>
                <a:latin typeface="Tahoma" pitchFamily="34" charset="0"/>
                <a:cs typeface="Tahoma" pitchFamily="34" charset="0"/>
              </a:rPr>
              <a:t/>
            </a:r>
            <a:br>
              <a:rPr lang="en-US" sz="3200" dirty="0" smtClean="0">
                <a:solidFill>
                  <a:schemeClr val="accent1"/>
                </a:solidFill>
                <a:effectLst>
                  <a:outerShdw blurRad="38100" dist="38100" dir="2700000" algn="tl">
                    <a:srgbClr val="C0C0C0"/>
                  </a:outerShdw>
                </a:effectLst>
                <a:latin typeface="Tahoma" pitchFamily="34" charset="0"/>
                <a:cs typeface="Tahoma" pitchFamily="34" charset="0"/>
              </a:rPr>
            </a:br>
            <a:r>
              <a:rPr lang="en-US" sz="3200" dirty="0" smtClean="0">
                <a:solidFill>
                  <a:schemeClr val="accent1"/>
                </a:solidFill>
                <a:effectLst>
                  <a:outerShdw blurRad="38100" dist="38100" dir="2700000" algn="tl">
                    <a:srgbClr val="C0C0C0"/>
                  </a:outerShdw>
                </a:effectLst>
                <a:latin typeface="Tahoma" pitchFamily="34" charset="0"/>
                <a:cs typeface="Tahoma" pitchFamily="34" charset="0"/>
              </a:rPr>
              <a:t/>
            </a:r>
            <a:br>
              <a:rPr lang="en-US" sz="3200" dirty="0" smtClean="0">
                <a:solidFill>
                  <a:schemeClr val="accent1"/>
                </a:solidFill>
                <a:effectLst>
                  <a:outerShdw blurRad="38100" dist="38100" dir="2700000" algn="tl">
                    <a:srgbClr val="C0C0C0"/>
                  </a:outerShdw>
                </a:effectLst>
                <a:latin typeface="Tahoma" pitchFamily="34" charset="0"/>
                <a:cs typeface="Tahoma" pitchFamily="34" charset="0"/>
              </a:rPr>
            </a:br>
            <a:r>
              <a:rPr lang="en-US" sz="3100" dirty="0" smtClean="0">
                <a:solidFill>
                  <a:srgbClr val="002060"/>
                </a:solidFill>
                <a:effectLst/>
                <a:latin typeface="Tahoma" pitchFamily="34" charset="0"/>
                <a:cs typeface="Tahoma" pitchFamily="34" charset="0"/>
              </a:rPr>
              <a:t>Summary</a:t>
            </a:r>
            <a:r>
              <a:rPr lang="mk-MK" sz="3100" dirty="0" smtClean="0">
                <a:solidFill>
                  <a:srgbClr val="002060"/>
                </a:solidFill>
                <a:effectLst/>
                <a:latin typeface="Tahoma" pitchFamily="34" charset="0"/>
                <a:cs typeface="Tahoma" pitchFamily="34" charset="0"/>
              </a:rPr>
              <a:t> </a:t>
            </a:r>
            <a:r>
              <a:rPr lang="mk-MK" sz="3100" dirty="0" smtClean="0">
                <a:solidFill>
                  <a:schemeClr val="accent1"/>
                </a:solidFill>
                <a:effectLst/>
                <a:latin typeface="Tahoma" pitchFamily="34" charset="0"/>
                <a:cs typeface="Tahoma" pitchFamily="34" charset="0"/>
              </a:rPr>
              <a:t/>
            </a:r>
            <a:br>
              <a:rPr lang="mk-MK" sz="3100" dirty="0" smtClean="0">
                <a:solidFill>
                  <a:schemeClr val="accent1"/>
                </a:solidFill>
                <a:effectLst/>
                <a:latin typeface="Tahoma" pitchFamily="34" charset="0"/>
                <a:cs typeface="Tahoma" pitchFamily="34" charset="0"/>
              </a:rPr>
            </a:br>
            <a: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t/>
            </a:r>
            <a:b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br>
            <a:r>
              <a:rPr lang="en-US" sz="3200" dirty="0" smtClean="0">
                <a:solidFill>
                  <a:srgbClr val="0033CC"/>
                </a:solidFill>
                <a:effectLst>
                  <a:outerShdw blurRad="38100" dist="38100" dir="2700000" algn="tl">
                    <a:srgbClr val="C0C0C0"/>
                  </a:outerShdw>
                </a:effectLst>
                <a:latin typeface="Tahoma" pitchFamily="34" charset="0"/>
                <a:cs typeface="Tahoma" pitchFamily="34" charset="0"/>
              </a:rPr>
              <a:t/>
            </a:r>
            <a:br>
              <a:rPr lang="en-US" sz="3200" dirty="0" smtClean="0">
                <a:solidFill>
                  <a:srgbClr val="0033CC"/>
                </a:solidFill>
                <a:effectLst>
                  <a:outerShdw blurRad="38100" dist="38100" dir="2700000" algn="tl">
                    <a:srgbClr val="C0C0C0"/>
                  </a:outerShdw>
                </a:effectLst>
                <a:latin typeface="Tahoma" pitchFamily="34" charset="0"/>
                <a:cs typeface="Tahoma" pitchFamily="34" charset="0"/>
              </a:rPr>
            </a:br>
            <a:r>
              <a:rPr lang="en-US" sz="3600" dirty="0" smtClean="0">
                <a:solidFill>
                  <a:srgbClr val="0033CC"/>
                </a:solidFill>
                <a:effectLst>
                  <a:outerShdw blurRad="38100" dist="38100" dir="2700000" algn="tl">
                    <a:srgbClr val="C0C0C0"/>
                  </a:outerShdw>
                </a:effectLst>
                <a:latin typeface="Tahoma" pitchFamily="34" charset="0"/>
                <a:cs typeface="Tahoma" pitchFamily="34" charset="0"/>
              </a:rPr>
              <a:t/>
            </a:r>
            <a:br>
              <a:rPr lang="en-US" sz="3600" dirty="0" smtClean="0">
                <a:solidFill>
                  <a:srgbClr val="0033CC"/>
                </a:solidFill>
                <a:effectLst>
                  <a:outerShdw blurRad="38100" dist="38100" dir="2700000" algn="tl">
                    <a:srgbClr val="C0C0C0"/>
                  </a:outerShdw>
                </a:effectLst>
                <a:latin typeface="Tahoma" pitchFamily="34" charset="0"/>
                <a:cs typeface="Tahoma" pitchFamily="34" charset="0"/>
              </a:rPr>
            </a:br>
            <a:endParaRPr lang="mk-MK" sz="3600" dirty="0" smtClean="0">
              <a:solidFill>
                <a:srgbClr val="0033CC"/>
              </a:solidFill>
              <a:effectLst>
                <a:outerShdw blurRad="38100" dist="38100" dir="2700000" algn="tl">
                  <a:srgbClr val="C0C0C0"/>
                </a:outerShdw>
              </a:effectLst>
              <a:latin typeface="Tahoma" pitchFamily="34" charset="0"/>
              <a:cs typeface="Tahoma" pitchFamily="34" charset="0"/>
            </a:endParaRPr>
          </a:p>
        </p:txBody>
      </p:sp>
      <p:sp>
        <p:nvSpPr>
          <p:cNvPr id="27651" name="Content Placeholder 2"/>
          <p:cNvSpPr>
            <a:spLocks noGrp="1"/>
          </p:cNvSpPr>
          <p:nvPr>
            <p:ph idx="4294967295"/>
          </p:nvPr>
        </p:nvSpPr>
        <p:spPr>
          <a:xfrm>
            <a:off x="395536" y="1214422"/>
            <a:ext cx="8424936" cy="5238914"/>
          </a:xfrm>
        </p:spPr>
        <p:txBody>
          <a:bodyPr/>
          <a:lstStyle/>
          <a:p>
            <a:pPr lvl="0" algn="just" eaLnBrk="1" hangingPunct="1">
              <a:buClr>
                <a:srgbClr val="0033CC"/>
              </a:buClr>
              <a:buFont typeface="Wingdings" pitchFamily="2" charset="2"/>
              <a:buChar char="§"/>
            </a:pPr>
            <a:r>
              <a:rPr lang="en-US" sz="1600" b="1" dirty="0" smtClean="0">
                <a:solidFill>
                  <a:srgbClr val="002060"/>
                </a:solidFill>
                <a:latin typeface="Tahoma" pitchFamily="34" charset="0"/>
                <a:cs typeface="Tahoma" pitchFamily="34" charset="0"/>
              </a:rPr>
              <a:t>Moderate increase in the economic activity during this and the following year, triggered by the higher investment activity and the anticipated recovery of the exports, additionally supported in 2014 by the higher positive effect of the private consumption</a:t>
            </a:r>
            <a:endParaRPr lang="ru-RU" sz="1600" b="1" dirty="0" smtClean="0">
              <a:solidFill>
                <a:srgbClr val="002060"/>
              </a:solidFill>
              <a:latin typeface="Tahoma" pitchFamily="34" charset="0"/>
              <a:cs typeface="Tahoma" pitchFamily="34" charset="0"/>
            </a:endParaRPr>
          </a:p>
          <a:p>
            <a:pPr algn="just" eaLnBrk="1" hangingPunct="1">
              <a:buClr>
                <a:srgbClr val="0033CC"/>
              </a:buClr>
              <a:buNone/>
            </a:pPr>
            <a:endParaRPr lang="mk-MK" sz="1600" b="1" dirty="0" smtClean="0">
              <a:solidFill>
                <a:srgbClr val="002060"/>
              </a:solidFill>
              <a:latin typeface="Tahoma" pitchFamily="34" charset="0"/>
              <a:cs typeface="Tahoma" pitchFamily="34" charset="0"/>
            </a:endParaRPr>
          </a:p>
          <a:p>
            <a:pPr algn="just" eaLnBrk="1" hangingPunct="1">
              <a:buClr>
                <a:srgbClr val="0033CC"/>
              </a:buClr>
              <a:buFont typeface="Wingdings" pitchFamily="2" charset="2"/>
              <a:buChar char="§"/>
            </a:pPr>
            <a:r>
              <a:rPr lang="en-US" sz="1600" b="1" dirty="0" smtClean="0">
                <a:solidFill>
                  <a:srgbClr val="002060"/>
                </a:solidFill>
                <a:latin typeface="Tahoma" pitchFamily="34" charset="0"/>
                <a:cs typeface="Tahoma" pitchFamily="34" charset="0"/>
              </a:rPr>
              <a:t>Downward revision of the projected inflation for 2013 and maintenance of the January expectations for deceleration of the inflationary pressures in 2014</a:t>
            </a:r>
            <a:endParaRPr lang="mk-MK" sz="1600" b="1" dirty="0" smtClean="0">
              <a:solidFill>
                <a:srgbClr val="002060"/>
              </a:solidFill>
              <a:latin typeface="Tahoma" pitchFamily="34" charset="0"/>
              <a:cs typeface="Tahoma" pitchFamily="34" charset="0"/>
            </a:endParaRPr>
          </a:p>
          <a:p>
            <a:pPr algn="just" eaLnBrk="1" hangingPunct="1">
              <a:buClr>
                <a:srgbClr val="0033CC"/>
              </a:buClr>
              <a:buFont typeface="Wingdings" pitchFamily="2" charset="2"/>
              <a:buChar char="§"/>
            </a:pPr>
            <a:endParaRPr lang="mk-MK" sz="1600" b="1" dirty="0" smtClean="0">
              <a:solidFill>
                <a:srgbClr val="002060"/>
              </a:solidFill>
              <a:latin typeface="Tahoma" pitchFamily="34" charset="0"/>
              <a:cs typeface="Tahoma" pitchFamily="34" charset="0"/>
            </a:endParaRPr>
          </a:p>
          <a:p>
            <a:pPr algn="just" eaLnBrk="1" hangingPunct="1">
              <a:buClr>
                <a:srgbClr val="0033CC"/>
              </a:buClr>
              <a:buFont typeface="Wingdings" pitchFamily="2" charset="2"/>
              <a:buChar char="§"/>
            </a:pPr>
            <a:r>
              <a:rPr lang="en-US" sz="1600" b="1" dirty="0" smtClean="0">
                <a:solidFill>
                  <a:srgbClr val="002060"/>
                </a:solidFill>
                <a:latin typeface="Tahoma" pitchFamily="34" charset="0"/>
                <a:cs typeface="Tahoma" pitchFamily="34" charset="0"/>
              </a:rPr>
              <a:t>Moderate widening of the current account deficit in 2014, partly driven by the increase in the import of investments</a:t>
            </a:r>
            <a:endParaRPr lang="mk-MK" sz="1600" b="1" dirty="0" smtClean="0">
              <a:solidFill>
                <a:srgbClr val="002060"/>
              </a:solidFill>
              <a:latin typeface="Tahoma" pitchFamily="34" charset="0"/>
              <a:cs typeface="Tahoma" pitchFamily="34" charset="0"/>
            </a:endParaRPr>
          </a:p>
          <a:p>
            <a:pPr algn="just" eaLnBrk="1" hangingPunct="1">
              <a:buClr>
                <a:srgbClr val="0033CC"/>
              </a:buClr>
              <a:buFont typeface="Wingdings" pitchFamily="2" charset="2"/>
              <a:buChar char="§"/>
            </a:pPr>
            <a:endParaRPr lang="mk-MK" sz="1600" b="1" dirty="0" smtClean="0">
              <a:solidFill>
                <a:srgbClr val="002060"/>
              </a:solidFill>
              <a:latin typeface="Tahoma" pitchFamily="34" charset="0"/>
              <a:cs typeface="Tahoma" pitchFamily="34" charset="0"/>
            </a:endParaRPr>
          </a:p>
          <a:p>
            <a:pPr algn="just" eaLnBrk="1" hangingPunct="1">
              <a:buClr>
                <a:srgbClr val="0033CC"/>
              </a:buClr>
              <a:buFont typeface="Wingdings" pitchFamily="2" charset="2"/>
              <a:buChar char="§"/>
            </a:pPr>
            <a:r>
              <a:rPr lang="en-US" sz="1600" b="1" dirty="0" smtClean="0">
                <a:solidFill>
                  <a:srgbClr val="002060"/>
                </a:solidFill>
                <a:latin typeface="Tahoma" pitchFamily="34" charset="0"/>
                <a:cs typeface="Tahoma" pitchFamily="34" charset="0"/>
              </a:rPr>
              <a:t>The capital inflows in 2013 and 2014, sufficient for covering the current account deficit and additional accumulation of the foreign reserves</a:t>
            </a:r>
            <a:endParaRPr lang="ru-RU" sz="1600" b="1" dirty="0" smtClean="0">
              <a:solidFill>
                <a:srgbClr val="002060"/>
              </a:solidFill>
              <a:latin typeface="Tahoma" pitchFamily="34" charset="0"/>
              <a:cs typeface="Tahoma" pitchFamily="34" charset="0"/>
            </a:endParaRPr>
          </a:p>
          <a:p>
            <a:pPr algn="just" eaLnBrk="1" hangingPunct="1">
              <a:buClr>
                <a:srgbClr val="0033CC"/>
              </a:buClr>
              <a:buNone/>
            </a:pPr>
            <a:endParaRPr lang="mk-MK" sz="1600" b="1" dirty="0" smtClean="0">
              <a:solidFill>
                <a:srgbClr val="002060"/>
              </a:solidFill>
              <a:latin typeface="Tahoma" pitchFamily="34" charset="0"/>
              <a:cs typeface="Tahoma" pitchFamily="34" charset="0"/>
            </a:endParaRPr>
          </a:p>
          <a:p>
            <a:pPr algn="just" eaLnBrk="1" hangingPunct="1">
              <a:buClr>
                <a:srgbClr val="0033CC"/>
              </a:buClr>
              <a:buFont typeface="Wingdings" pitchFamily="2" charset="2"/>
              <a:buChar char="§"/>
            </a:pPr>
            <a:r>
              <a:rPr lang="en-US" sz="1600" b="1" dirty="0" smtClean="0">
                <a:solidFill>
                  <a:srgbClr val="002060"/>
                </a:solidFill>
                <a:latin typeface="Tahoma" pitchFamily="34" charset="0"/>
                <a:cs typeface="Tahoma" pitchFamily="34" charset="0"/>
              </a:rPr>
              <a:t>Sensitivity to the scenario of possible changes in the global economic environment</a:t>
            </a:r>
            <a:endParaRPr lang="mk-MK" sz="1600" b="1" dirty="0" smtClean="0">
              <a:solidFill>
                <a:srgbClr val="002060"/>
              </a:solidFill>
              <a:latin typeface="Tahoma" pitchFamily="34" charset="0"/>
              <a:cs typeface="Tahoma" pitchFamily="34" charset="0"/>
            </a:endParaRPr>
          </a:p>
          <a:p>
            <a:pPr algn="just" eaLnBrk="1" hangingPunct="1">
              <a:buClr>
                <a:srgbClr val="0033CC"/>
              </a:buClr>
              <a:buFont typeface="Wingdings" pitchFamily="2" charset="2"/>
              <a:buChar char="§"/>
            </a:pPr>
            <a:endParaRPr lang="mk-MK" sz="1400" b="1" dirty="0" smtClean="0">
              <a:solidFill>
                <a:srgbClr val="002060"/>
              </a:solidFill>
              <a:latin typeface="Tahoma" pitchFamily="34" charset="0"/>
              <a:cs typeface="Tahoma" pitchFamily="34" charset="0"/>
            </a:endParaRPr>
          </a:p>
          <a:p>
            <a:pPr algn="just" eaLnBrk="1" hangingPunct="1">
              <a:buClr>
                <a:srgbClr val="0033CC"/>
              </a:buClr>
              <a:buFont typeface="Wingdings 3" pitchFamily="18" charset="2"/>
              <a:buNone/>
            </a:pPr>
            <a:endParaRPr lang="mk-MK" sz="1400" b="1" dirty="0" smtClean="0">
              <a:solidFill>
                <a:srgbClr val="002060"/>
              </a:solidFill>
              <a:latin typeface="Tahoma" pitchFamily="34" charset="0"/>
              <a:cs typeface="Tahoma" pitchFamily="34" charset="0"/>
            </a:endParaRPr>
          </a:p>
          <a:p>
            <a:pPr algn="just" eaLnBrk="1" hangingPunct="1">
              <a:buClr>
                <a:srgbClr val="0033CC"/>
              </a:buClr>
              <a:buFont typeface="Wingdings" pitchFamily="2" charset="2"/>
              <a:buChar char="§"/>
            </a:pPr>
            <a:endParaRPr lang="mk-MK" sz="1400" b="1" dirty="0" smtClean="0">
              <a:solidFill>
                <a:srgbClr val="002060"/>
              </a:solidFill>
              <a:latin typeface="Tahoma" pitchFamily="34" charset="0"/>
              <a:cs typeface="Tahoma" pitchFamily="34" charset="0"/>
            </a:endParaRPr>
          </a:p>
          <a:p>
            <a:pPr algn="just" eaLnBrk="1" hangingPunct="1">
              <a:buClr>
                <a:srgbClr val="0033CC"/>
              </a:buClr>
              <a:buFont typeface="Wingdings" pitchFamily="2" charset="2"/>
              <a:buChar char="§"/>
            </a:pPr>
            <a:endParaRPr lang="mk-MK" sz="1400" b="1" dirty="0" smtClean="0">
              <a:solidFill>
                <a:srgbClr val="002060"/>
              </a:solidFill>
              <a:latin typeface="Tahoma" pitchFamily="34" charset="0"/>
              <a:cs typeface="Tahoma" pitchFamily="34" charset="0"/>
            </a:endParaRPr>
          </a:p>
          <a:p>
            <a:pPr algn="just" eaLnBrk="1" hangingPunct="1">
              <a:buClr>
                <a:srgbClr val="0033CC"/>
              </a:buClr>
              <a:buFont typeface="Wingdings 3" pitchFamily="18" charset="2"/>
              <a:buNone/>
            </a:pPr>
            <a:endParaRPr lang="mk-MK" sz="1400" b="1" dirty="0" smtClean="0">
              <a:solidFill>
                <a:srgbClr val="002060"/>
              </a:solidFill>
              <a:latin typeface="Tahoma" pitchFamily="34" charset="0"/>
              <a:cs typeface="Tahoma" pitchFamily="34" charset="0"/>
            </a:endParaRPr>
          </a:p>
          <a:p>
            <a:pPr algn="just" eaLnBrk="1" hangingPunct="1">
              <a:buClr>
                <a:srgbClr val="0033CC"/>
              </a:buClr>
              <a:buFont typeface="Wingdings" pitchFamily="2" charset="2"/>
              <a:buChar char="q"/>
            </a:pPr>
            <a:endParaRPr lang="mk-MK" sz="1400" b="1" dirty="0" smtClean="0">
              <a:solidFill>
                <a:srgbClr val="002060"/>
              </a:solidFill>
              <a:latin typeface="Tahoma" pitchFamily="34" charset="0"/>
              <a:cs typeface="Tahoma" pitchFamily="34" charset="0"/>
            </a:endParaRPr>
          </a:p>
          <a:p>
            <a:pPr algn="just" eaLnBrk="1" hangingPunct="1">
              <a:buClr>
                <a:srgbClr val="0033CC"/>
              </a:buClr>
              <a:buFont typeface="Wingdings" pitchFamily="2" charset="2"/>
              <a:buChar char="q"/>
            </a:pPr>
            <a:endParaRPr lang="mk-MK" sz="1400" b="1" dirty="0" smtClean="0">
              <a:solidFill>
                <a:srgbClr val="002060"/>
              </a:solidFill>
              <a:latin typeface="Tahoma" pitchFamily="34" charset="0"/>
              <a:cs typeface="Tahoma" pitchFamily="34" charset="0"/>
            </a:endParaRPr>
          </a:p>
          <a:p>
            <a:pPr algn="just" eaLnBrk="1" hangingPunct="1">
              <a:buClr>
                <a:srgbClr val="0033CC"/>
              </a:buClr>
              <a:buFont typeface="Wingdings" pitchFamily="2" charset="2"/>
              <a:buChar char="q"/>
            </a:pPr>
            <a:endParaRPr lang="mk-MK" sz="1400" b="1" dirty="0" smtClean="0">
              <a:solidFill>
                <a:srgbClr val="002060"/>
              </a:solidFill>
              <a:latin typeface="Tahoma" pitchFamily="34" charset="0"/>
              <a:cs typeface="Tahoma" pitchFamily="34" charset="0"/>
            </a:endParaRPr>
          </a:p>
        </p:txBody>
      </p:sp>
      <p:pic>
        <p:nvPicPr>
          <p:cNvPr id="27652" name="Picture 7" descr="Bitmap Zatemneto 2 Logo in Pano CMYK- C100 M80 Y0 K0 29-04-2009 verz GOLD logo Font Convert to Curves.jpg"/>
          <p:cNvPicPr>
            <a:picLocks noChangeAspect="1"/>
          </p:cNvPicPr>
          <p:nvPr/>
        </p:nvPicPr>
        <p:blipFill>
          <a:blip r:embed="rId3" cstate="print"/>
          <a:srcRect/>
          <a:stretch>
            <a:fillRect/>
          </a:stretch>
        </p:blipFill>
        <p:spPr bwMode="auto">
          <a:xfrm>
            <a:off x="0" y="0"/>
            <a:ext cx="614363" cy="685800"/>
          </a:xfrm>
          <a:prstGeom prst="rect">
            <a:avLst/>
          </a:prstGeom>
          <a:noFill/>
          <a:ln w="9525">
            <a:noFill/>
            <a:miter lim="800000"/>
            <a:headEnd/>
            <a:tailEnd/>
          </a:ln>
        </p:spPr>
      </p:pic>
      <p:pic>
        <p:nvPicPr>
          <p:cNvPr id="15368" name="Picture 231" descr="samo naslov 06"/>
          <p:cNvPicPr>
            <a:picLocks noChangeAspect="1" noChangeArrowheads="1"/>
          </p:cNvPicPr>
          <p:nvPr/>
        </p:nvPicPr>
        <p:blipFill>
          <a:blip r:embed="rId4" cstate="print">
            <a:clrChange>
              <a:clrFrom>
                <a:srgbClr val="FFFFFF"/>
              </a:clrFrom>
              <a:clrTo>
                <a:srgbClr val="FFFFFF">
                  <a:alpha val="0"/>
                </a:srgbClr>
              </a:clrTo>
            </a:clrChange>
            <a:duotone>
              <a:prstClr val="black"/>
              <a:srgbClr val="D9C3A5">
                <a:tint val="50000"/>
                <a:satMod val="180000"/>
              </a:srgbClr>
            </a:duotone>
          </a:blip>
          <a:srcRect/>
          <a:stretch>
            <a:fillRect/>
          </a:stretch>
        </p:blipFill>
        <p:spPr bwMode="auto">
          <a:xfrm>
            <a:off x="76201" y="6664036"/>
            <a:ext cx="8996363" cy="193964"/>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idx="4294967295"/>
          </p:nvPr>
        </p:nvSpPr>
        <p:spPr>
          <a:xfrm>
            <a:off x="0" y="609601"/>
            <a:ext cx="8229600" cy="803275"/>
          </a:xfrm>
        </p:spPr>
        <p:txBody>
          <a:bodyPr rtlCol="0">
            <a:normAutofit fontScale="90000"/>
          </a:bodyPr>
          <a:lstStyle/>
          <a:p>
            <a:pPr algn="ctr" eaLnBrk="1" fontAlgn="auto" hangingPunct="1">
              <a:spcAft>
                <a:spcPts val="0"/>
              </a:spcAft>
              <a:defRPr/>
            </a:pPr>
            <a:r>
              <a:rPr lang="mk-MK" sz="3100" dirty="0" smtClean="0">
                <a:solidFill>
                  <a:schemeClr val="accent1"/>
                </a:solidFill>
                <a:effectLst>
                  <a:outerShdw blurRad="38100" dist="38100" dir="2700000" algn="tl">
                    <a:srgbClr val="C0C0C0"/>
                  </a:outerShdw>
                </a:effectLst>
                <a:latin typeface="Tahoma" pitchFamily="34" charset="0"/>
                <a:ea typeface="+mn-ea"/>
                <a:cs typeface="Tahoma" pitchFamily="34" charset="0"/>
              </a:rPr>
              <a:t/>
            </a:r>
            <a:br>
              <a:rPr lang="mk-MK" sz="3100" dirty="0" smtClean="0">
                <a:solidFill>
                  <a:schemeClr val="accent1"/>
                </a:solidFill>
                <a:effectLst>
                  <a:outerShdw blurRad="38100" dist="38100" dir="2700000" algn="tl">
                    <a:srgbClr val="C0C0C0"/>
                  </a:outerShdw>
                </a:effectLst>
                <a:latin typeface="Tahoma" pitchFamily="34" charset="0"/>
                <a:ea typeface="+mn-ea"/>
                <a:cs typeface="Tahoma" pitchFamily="34" charset="0"/>
              </a:rPr>
            </a:br>
            <a:r>
              <a:rPr lang="en-US" sz="3100" dirty="0" smtClean="0">
                <a:solidFill>
                  <a:srgbClr val="002060"/>
                </a:solidFill>
                <a:effectLst/>
                <a:latin typeface="Tahoma" pitchFamily="34" charset="0"/>
                <a:ea typeface="+mn-ea"/>
                <a:cs typeface="Tahoma" pitchFamily="34" charset="0"/>
              </a:rPr>
              <a:t>CONTENTS</a:t>
            </a:r>
            <a:r>
              <a:rPr lang="en-US" sz="3600" dirty="0" smtClean="0">
                <a:solidFill>
                  <a:srgbClr val="0033CC"/>
                </a:solidFill>
                <a:effectLst/>
                <a:latin typeface="Tahoma" pitchFamily="34" charset="0"/>
                <a:cs typeface="Tahoma" pitchFamily="34" charset="0"/>
              </a:rPr>
              <a:t/>
            </a:r>
            <a:br>
              <a:rPr lang="en-US" sz="3600" dirty="0" smtClean="0">
                <a:solidFill>
                  <a:srgbClr val="0033CC"/>
                </a:solidFill>
                <a:effectLst/>
                <a:latin typeface="Tahoma" pitchFamily="34" charset="0"/>
                <a:cs typeface="Tahoma" pitchFamily="34" charset="0"/>
              </a:rPr>
            </a:br>
            <a:endParaRPr lang="mk-MK" sz="3600" dirty="0" smtClean="0">
              <a:solidFill>
                <a:srgbClr val="0033CC"/>
              </a:solidFill>
              <a:effectLst/>
              <a:latin typeface="Tahoma" pitchFamily="34" charset="0"/>
              <a:cs typeface="Tahoma" pitchFamily="34" charset="0"/>
            </a:endParaRPr>
          </a:p>
        </p:txBody>
      </p:sp>
      <p:sp>
        <p:nvSpPr>
          <p:cNvPr id="4099" name="Content Placeholder 2"/>
          <p:cNvSpPr>
            <a:spLocks noGrp="1"/>
          </p:cNvSpPr>
          <p:nvPr>
            <p:ph idx="4294967295"/>
          </p:nvPr>
        </p:nvSpPr>
        <p:spPr>
          <a:xfrm>
            <a:off x="323528" y="1295400"/>
            <a:ext cx="8568952" cy="4953000"/>
          </a:xfrm>
        </p:spPr>
        <p:txBody>
          <a:bodyPr rtlCol="0">
            <a:normAutofit/>
          </a:bodyPr>
          <a:lstStyle/>
          <a:p>
            <a:pPr marL="365760" indent="-256032" eaLnBrk="1" fontAlgn="auto" hangingPunct="1">
              <a:spcAft>
                <a:spcPts val="0"/>
              </a:spcAft>
              <a:buClr>
                <a:srgbClr val="0033CC"/>
              </a:buClr>
              <a:buFont typeface="Arial" charset="0"/>
              <a:buNone/>
              <a:defRPr/>
            </a:pPr>
            <a:endParaRPr lang="mk-MK" sz="1800" b="1" dirty="0" smtClean="0">
              <a:solidFill>
                <a:schemeClr val="accent1"/>
              </a:solidFill>
              <a:effectLst>
                <a:outerShdw blurRad="38100" dist="38100" dir="2700000" algn="tl">
                  <a:srgbClr val="C0C0C0"/>
                </a:outerShdw>
              </a:effectLst>
              <a:latin typeface="Tahoma" pitchFamily="34" charset="0"/>
              <a:cs typeface="Tahoma" pitchFamily="34" charset="0"/>
            </a:endParaRPr>
          </a:p>
          <a:p>
            <a:pPr marL="365760" indent="-256032" eaLnBrk="1" fontAlgn="auto" hangingPunct="1">
              <a:spcAft>
                <a:spcPts val="0"/>
              </a:spcAft>
              <a:buClr>
                <a:srgbClr val="0033CC"/>
              </a:buClr>
              <a:buFont typeface="Arial" pitchFamily="34" charset="0"/>
              <a:buNone/>
              <a:defRPr/>
            </a:pPr>
            <a:endParaRPr lang="mk-MK" sz="1800" b="1" dirty="0" smtClean="0">
              <a:solidFill>
                <a:srgbClr val="002060"/>
              </a:solidFill>
              <a:effectLst>
                <a:outerShdw blurRad="38100" dist="38100" dir="2700000" algn="tl">
                  <a:srgbClr val="C0C0C0"/>
                </a:outerShdw>
              </a:effectLst>
              <a:latin typeface="Tahoma" pitchFamily="34" charset="0"/>
              <a:cs typeface="Tahoma" pitchFamily="34" charset="0"/>
            </a:endParaRPr>
          </a:p>
          <a:p>
            <a:pPr marL="365760" indent="-256032" eaLnBrk="1" fontAlgn="auto" hangingPunct="1">
              <a:spcAft>
                <a:spcPts val="0"/>
              </a:spcAft>
              <a:buClr>
                <a:srgbClr val="0033CC"/>
              </a:buClr>
              <a:buFont typeface="Arial" pitchFamily="34" charset="0"/>
              <a:buChar char="•"/>
              <a:defRPr/>
            </a:pPr>
            <a:r>
              <a:rPr lang="en-US" sz="2000" b="1" dirty="0" smtClean="0">
                <a:solidFill>
                  <a:srgbClr val="002060"/>
                </a:solidFill>
                <a:latin typeface="Tahoma" pitchFamily="34" charset="0"/>
                <a:cs typeface="Tahoma" pitchFamily="34" charset="0"/>
              </a:rPr>
              <a:t>Macroeconomic projections for </a:t>
            </a:r>
            <a:r>
              <a:rPr lang="mk-MK" sz="2000" b="1" dirty="0" smtClean="0">
                <a:solidFill>
                  <a:srgbClr val="002060"/>
                </a:solidFill>
                <a:latin typeface="Tahoma" pitchFamily="34" charset="0"/>
                <a:cs typeface="Tahoma" pitchFamily="34" charset="0"/>
              </a:rPr>
              <a:t>2013 -2014 </a:t>
            </a:r>
          </a:p>
          <a:p>
            <a:pPr marL="365760" indent="-256032" eaLnBrk="1" fontAlgn="auto" hangingPunct="1">
              <a:spcAft>
                <a:spcPts val="0"/>
              </a:spcAft>
              <a:buClr>
                <a:srgbClr val="0033CC"/>
              </a:buClr>
              <a:buFont typeface="Arial" pitchFamily="34" charset="0"/>
              <a:buChar char="•"/>
              <a:defRPr/>
            </a:pPr>
            <a:endParaRPr lang="mk-MK" sz="2000" b="1" dirty="0" smtClean="0">
              <a:solidFill>
                <a:srgbClr val="002060"/>
              </a:solidFill>
              <a:latin typeface="Tahoma" pitchFamily="34" charset="0"/>
              <a:cs typeface="Tahoma" pitchFamily="34" charset="0"/>
            </a:endParaRPr>
          </a:p>
          <a:p>
            <a:pPr marL="621348" lvl="1" indent="-256032" eaLnBrk="1" fontAlgn="auto" hangingPunct="1">
              <a:spcAft>
                <a:spcPts val="0"/>
              </a:spcAft>
              <a:buClr>
                <a:srgbClr val="0033CC"/>
              </a:buClr>
              <a:buFont typeface="Arial" pitchFamily="34" charset="0"/>
              <a:buChar char="•"/>
              <a:defRPr/>
            </a:pPr>
            <a:r>
              <a:rPr lang="en-US" sz="2000" b="1" dirty="0" smtClean="0">
                <a:solidFill>
                  <a:srgbClr val="0033CC"/>
                </a:solidFill>
                <a:latin typeface="Tahoma" pitchFamily="34" charset="0"/>
                <a:cs typeface="Tahoma" pitchFamily="34" charset="0"/>
              </a:rPr>
              <a:t>External assumptions</a:t>
            </a:r>
            <a:endParaRPr lang="mk-MK" sz="2000" b="1" dirty="0" smtClean="0">
              <a:solidFill>
                <a:srgbClr val="0033CC"/>
              </a:solidFill>
              <a:latin typeface="Tahoma" pitchFamily="34" charset="0"/>
              <a:cs typeface="Tahoma" pitchFamily="34" charset="0"/>
            </a:endParaRPr>
          </a:p>
          <a:p>
            <a:pPr marL="365760" indent="-256032" eaLnBrk="1" fontAlgn="auto" hangingPunct="1">
              <a:spcAft>
                <a:spcPts val="0"/>
              </a:spcAft>
              <a:buClr>
                <a:srgbClr val="0033CC"/>
              </a:buClr>
              <a:buFont typeface="Arial" pitchFamily="34" charset="0"/>
              <a:buChar char="•"/>
              <a:defRPr/>
            </a:pPr>
            <a:endParaRPr lang="mk-MK" sz="2000" b="1" dirty="0" smtClean="0">
              <a:solidFill>
                <a:srgbClr val="0033CC"/>
              </a:solidFill>
              <a:latin typeface="Tahoma" pitchFamily="34" charset="0"/>
              <a:cs typeface="Tahoma" pitchFamily="34" charset="0"/>
            </a:endParaRPr>
          </a:p>
          <a:p>
            <a:pPr marL="621348" lvl="1" indent="-256032" eaLnBrk="1" fontAlgn="auto" hangingPunct="1">
              <a:spcAft>
                <a:spcPts val="0"/>
              </a:spcAft>
              <a:buClr>
                <a:srgbClr val="0033CC"/>
              </a:buClr>
              <a:buFont typeface="Arial" pitchFamily="34" charset="0"/>
              <a:buChar char="•"/>
              <a:defRPr/>
            </a:pPr>
            <a:r>
              <a:rPr lang="en-US" sz="2000" b="1" dirty="0" smtClean="0">
                <a:solidFill>
                  <a:srgbClr val="0033CC"/>
                </a:solidFill>
                <a:latin typeface="Tahoma" pitchFamily="34" charset="0"/>
                <a:cs typeface="Tahoma" pitchFamily="34" charset="0"/>
              </a:rPr>
              <a:t>Main macroeconomic scenario for </a:t>
            </a:r>
            <a:r>
              <a:rPr lang="mk-MK" sz="2000" b="1" dirty="0" smtClean="0">
                <a:solidFill>
                  <a:srgbClr val="0033CC"/>
                </a:solidFill>
                <a:latin typeface="Tahoma" pitchFamily="34" charset="0"/>
                <a:cs typeface="Tahoma" pitchFamily="34" charset="0"/>
              </a:rPr>
              <a:t>2013 -2014 </a:t>
            </a:r>
          </a:p>
          <a:p>
            <a:pPr marL="365760" indent="-256032" eaLnBrk="1" fontAlgn="auto" hangingPunct="1">
              <a:spcAft>
                <a:spcPts val="0"/>
              </a:spcAft>
              <a:buClr>
                <a:srgbClr val="0033CC"/>
              </a:buClr>
              <a:buFont typeface="Arial" pitchFamily="34" charset="0"/>
              <a:buNone/>
              <a:defRPr/>
            </a:pPr>
            <a:endParaRPr lang="mk-MK" sz="2000" b="1" dirty="0" smtClean="0">
              <a:solidFill>
                <a:srgbClr val="002060"/>
              </a:solidFill>
              <a:latin typeface="Tahoma" pitchFamily="34" charset="0"/>
              <a:cs typeface="Tahoma" pitchFamily="34" charset="0"/>
            </a:endParaRPr>
          </a:p>
          <a:p>
            <a:pPr marL="365760" indent="-256032" eaLnBrk="1" fontAlgn="auto" hangingPunct="1">
              <a:spcAft>
                <a:spcPts val="0"/>
              </a:spcAft>
              <a:buClr>
                <a:srgbClr val="0033CC"/>
              </a:buClr>
              <a:buFont typeface="Arial" pitchFamily="34" charset="0"/>
              <a:buChar char="•"/>
              <a:defRPr/>
            </a:pPr>
            <a:r>
              <a:rPr lang="en-US" sz="2000" b="1" dirty="0" smtClean="0">
                <a:solidFill>
                  <a:srgbClr val="002060"/>
                </a:solidFill>
                <a:latin typeface="Tahoma" pitchFamily="34" charset="0"/>
                <a:cs typeface="Tahoma" pitchFamily="34" charset="0"/>
              </a:rPr>
              <a:t>Comparison with the previous projection</a:t>
            </a:r>
            <a:endParaRPr lang="mk-MK" sz="2000" b="1" dirty="0" smtClean="0">
              <a:solidFill>
                <a:srgbClr val="002060"/>
              </a:solidFill>
              <a:latin typeface="Tahoma" pitchFamily="34" charset="0"/>
              <a:cs typeface="Tahoma" pitchFamily="34" charset="0"/>
            </a:endParaRPr>
          </a:p>
          <a:p>
            <a:pPr marL="365760" indent="-256032" eaLnBrk="1" fontAlgn="auto" hangingPunct="1">
              <a:spcAft>
                <a:spcPts val="0"/>
              </a:spcAft>
              <a:buClr>
                <a:srgbClr val="0033CC"/>
              </a:buClr>
              <a:buFont typeface="Arial" pitchFamily="34" charset="0"/>
              <a:buChar char="•"/>
              <a:defRPr/>
            </a:pPr>
            <a:endParaRPr lang="mk-MK" sz="1800" b="1" dirty="0" smtClean="0">
              <a:solidFill>
                <a:srgbClr val="002060"/>
              </a:solidFill>
              <a:effectLst>
                <a:outerShdw blurRad="38100" dist="38100" dir="2700000" algn="tl">
                  <a:srgbClr val="C0C0C0"/>
                </a:outerShdw>
              </a:effectLst>
              <a:latin typeface="Tahoma" pitchFamily="34" charset="0"/>
              <a:cs typeface="Tahoma" pitchFamily="34" charset="0"/>
            </a:endParaRPr>
          </a:p>
        </p:txBody>
      </p:sp>
      <p:pic>
        <p:nvPicPr>
          <p:cNvPr id="10244" name="Picture 7" descr="Bitmap Zatemneto 2 Logo in Pano CMYK- C100 M80 Y0 K0 29-04-2009 verz GOLD logo Font Convert to Curves.jpg"/>
          <p:cNvPicPr>
            <a:picLocks noChangeAspect="1"/>
          </p:cNvPicPr>
          <p:nvPr/>
        </p:nvPicPr>
        <p:blipFill>
          <a:blip r:embed="rId3" cstate="print"/>
          <a:srcRect/>
          <a:stretch>
            <a:fillRect/>
          </a:stretch>
        </p:blipFill>
        <p:spPr bwMode="auto">
          <a:xfrm>
            <a:off x="0" y="0"/>
            <a:ext cx="614363" cy="685800"/>
          </a:xfrm>
          <a:prstGeom prst="rect">
            <a:avLst/>
          </a:prstGeom>
          <a:noFill/>
          <a:ln w="9525">
            <a:noFill/>
            <a:miter lim="800000"/>
            <a:headEnd/>
            <a:tailEnd/>
          </a:ln>
        </p:spPr>
      </p:pic>
      <p:pic>
        <p:nvPicPr>
          <p:cNvPr id="15368" name="Picture 231" descr="samo naslov 06"/>
          <p:cNvPicPr>
            <a:picLocks noChangeAspect="1" noChangeArrowheads="1"/>
          </p:cNvPicPr>
          <p:nvPr/>
        </p:nvPicPr>
        <p:blipFill>
          <a:blip r:embed="rId4" cstate="print">
            <a:clrChange>
              <a:clrFrom>
                <a:srgbClr val="FFFFFF"/>
              </a:clrFrom>
              <a:clrTo>
                <a:srgbClr val="FFFFFF">
                  <a:alpha val="0"/>
                </a:srgbClr>
              </a:clrTo>
            </a:clrChange>
            <a:duotone>
              <a:prstClr val="black"/>
              <a:srgbClr val="D9C3A5">
                <a:tint val="50000"/>
                <a:satMod val="180000"/>
              </a:srgbClr>
            </a:duotone>
          </a:blip>
          <a:srcRect/>
          <a:stretch>
            <a:fillRect/>
          </a:stretch>
        </p:blipFill>
        <p:spPr bwMode="auto">
          <a:xfrm>
            <a:off x="76201" y="6664036"/>
            <a:ext cx="8996363" cy="193964"/>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idx="4294967295"/>
          </p:nvPr>
        </p:nvSpPr>
        <p:spPr>
          <a:xfrm>
            <a:off x="683568" y="116633"/>
            <a:ext cx="8103274" cy="1368151"/>
          </a:xfrm>
        </p:spPr>
        <p:txBody>
          <a:bodyPr rtlCol="0">
            <a:normAutofit fontScale="90000"/>
          </a:bodyPr>
          <a:lstStyle/>
          <a:p>
            <a:pPr algn="ctr" eaLnBrk="1" fontAlgn="auto" hangingPunct="1">
              <a:spcAft>
                <a:spcPts val="0"/>
              </a:spcAft>
              <a:defRPr/>
            </a:pPr>
            <a: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t/>
            </a:r>
            <a:b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br>
            <a: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t/>
            </a:r>
            <a:b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br>
            <a: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t> </a:t>
            </a:r>
            <a:b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br>
            <a: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t/>
            </a:r>
            <a:b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br>
            <a: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t> </a:t>
            </a:r>
            <a:r>
              <a:rPr lang="en-US" sz="3200" dirty="0" smtClean="0">
                <a:solidFill>
                  <a:srgbClr val="002060"/>
                </a:solidFill>
                <a:effectLst/>
                <a:latin typeface="Tahoma" pitchFamily="34" charset="0"/>
                <a:cs typeface="Tahoma" pitchFamily="34" charset="0"/>
              </a:rPr>
              <a:t>Macroeconomic projections for </a:t>
            </a:r>
            <a:r>
              <a:rPr lang="mk-MK" sz="3200" dirty="0" smtClean="0">
                <a:solidFill>
                  <a:srgbClr val="002060"/>
                </a:solidFill>
                <a:effectLst/>
                <a:latin typeface="Tahoma" pitchFamily="34" charset="0"/>
                <a:cs typeface="Tahoma" pitchFamily="34" charset="0"/>
              </a:rPr>
              <a:t>201</a:t>
            </a:r>
            <a:r>
              <a:rPr lang="en-US" sz="3200" dirty="0" smtClean="0">
                <a:solidFill>
                  <a:srgbClr val="002060"/>
                </a:solidFill>
                <a:effectLst/>
                <a:latin typeface="Tahoma" pitchFamily="34" charset="0"/>
                <a:cs typeface="Tahoma" pitchFamily="34" charset="0"/>
              </a:rPr>
              <a:t>3</a:t>
            </a:r>
            <a:r>
              <a:rPr lang="mk-MK" sz="3200" dirty="0" smtClean="0">
                <a:solidFill>
                  <a:srgbClr val="002060"/>
                </a:solidFill>
                <a:effectLst/>
                <a:latin typeface="Tahoma" pitchFamily="34" charset="0"/>
                <a:cs typeface="Tahoma" pitchFamily="34" charset="0"/>
              </a:rPr>
              <a:t>-2014</a:t>
            </a:r>
            <a:br>
              <a:rPr lang="mk-MK" sz="3200" dirty="0" smtClean="0">
                <a:solidFill>
                  <a:srgbClr val="002060"/>
                </a:solidFill>
                <a:effectLst/>
                <a:latin typeface="Tahoma" pitchFamily="34" charset="0"/>
                <a:cs typeface="Tahoma" pitchFamily="34" charset="0"/>
              </a:rPr>
            </a:br>
            <a:r>
              <a:rPr lang="mk-MK" sz="3200" dirty="0" smtClean="0">
                <a:solidFill>
                  <a:srgbClr val="002060"/>
                </a:solidFill>
                <a:effectLst/>
                <a:latin typeface="Tahoma" pitchFamily="34" charset="0"/>
                <a:cs typeface="Tahoma" pitchFamily="34" charset="0"/>
              </a:rPr>
              <a:t> </a:t>
            </a:r>
            <a:r>
              <a:rPr lang="mk-MK" sz="3200" dirty="0" smtClean="0">
                <a:solidFill>
                  <a:schemeClr val="accent1"/>
                </a:solidFill>
                <a:effectLst/>
                <a:latin typeface="Tahoma" pitchFamily="34" charset="0"/>
                <a:cs typeface="Tahoma" pitchFamily="34" charset="0"/>
              </a:rPr>
              <a:t/>
            </a:r>
            <a:br>
              <a:rPr lang="mk-MK" sz="3200" dirty="0" smtClean="0">
                <a:solidFill>
                  <a:schemeClr val="accent1"/>
                </a:solidFill>
                <a:effectLst/>
                <a:latin typeface="Tahoma" pitchFamily="34" charset="0"/>
                <a:cs typeface="Tahoma" pitchFamily="34" charset="0"/>
              </a:rPr>
            </a:br>
            <a:r>
              <a:rPr lang="en-US" sz="2800" dirty="0" smtClean="0">
                <a:solidFill>
                  <a:srgbClr val="0033CC"/>
                </a:solidFill>
                <a:effectLst/>
                <a:latin typeface="Tahoma" pitchFamily="34" charset="0"/>
                <a:cs typeface="Tahoma" pitchFamily="34" charset="0"/>
              </a:rPr>
              <a:t>External environment </a:t>
            </a:r>
            <a: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t/>
            </a:r>
            <a:b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br>
            <a:r>
              <a:rPr lang="en-US" sz="3200" dirty="0" smtClean="0">
                <a:solidFill>
                  <a:srgbClr val="0033CC"/>
                </a:solidFill>
                <a:effectLst>
                  <a:outerShdw blurRad="38100" dist="38100" dir="2700000" algn="tl">
                    <a:srgbClr val="C0C0C0"/>
                  </a:outerShdw>
                </a:effectLst>
                <a:latin typeface="Tahoma" pitchFamily="34" charset="0"/>
                <a:cs typeface="Tahoma" pitchFamily="34" charset="0"/>
              </a:rPr>
              <a:t/>
            </a:r>
            <a:br>
              <a:rPr lang="en-US" sz="3200" dirty="0" smtClean="0">
                <a:solidFill>
                  <a:srgbClr val="0033CC"/>
                </a:solidFill>
                <a:effectLst>
                  <a:outerShdw blurRad="38100" dist="38100" dir="2700000" algn="tl">
                    <a:srgbClr val="C0C0C0"/>
                  </a:outerShdw>
                </a:effectLst>
                <a:latin typeface="Tahoma" pitchFamily="34" charset="0"/>
                <a:cs typeface="Tahoma" pitchFamily="34" charset="0"/>
              </a:rPr>
            </a:br>
            <a:r>
              <a:rPr lang="en-US" sz="3600" dirty="0" smtClean="0">
                <a:solidFill>
                  <a:srgbClr val="0033CC"/>
                </a:solidFill>
                <a:effectLst>
                  <a:outerShdw blurRad="38100" dist="38100" dir="2700000" algn="tl">
                    <a:srgbClr val="C0C0C0"/>
                  </a:outerShdw>
                </a:effectLst>
                <a:latin typeface="Tahoma" pitchFamily="34" charset="0"/>
                <a:cs typeface="Tahoma" pitchFamily="34" charset="0"/>
              </a:rPr>
              <a:t/>
            </a:r>
            <a:br>
              <a:rPr lang="en-US" sz="3600" dirty="0" smtClean="0">
                <a:solidFill>
                  <a:srgbClr val="0033CC"/>
                </a:solidFill>
                <a:effectLst>
                  <a:outerShdw blurRad="38100" dist="38100" dir="2700000" algn="tl">
                    <a:srgbClr val="C0C0C0"/>
                  </a:outerShdw>
                </a:effectLst>
                <a:latin typeface="Tahoma" pitchFamily="34" charset="0"/>
                <a:cs typeface="Tahoma" pitchFamily="34" charset="0"/>
              </a:rPr>
            </a:br>
            <a:endParaRPr lang="mk-MK" sz="3600" dirty="0" smtClean="0">
              <a:solidFill>
                <a:srgbClr val="0033CC"/>
              </a:solidFill>
              <a:effectLst>
                <a:outerShdw blurRad="38100" dist="38100" dir="2700000" algn="tl">
                  <a:srgbClr val="C0C0C0"/>
                </a:outerShdw>
              </a:effectLst>
              <a:latin typeface="Tahoma" pitchFamily="34" charset="0"/>
              <a:cs typeface="Tahoma" pitchFamily="34" charset="0"/>
            </a:endParaRPr>
          </a:p>
        </p:txBody>
      </p:sp>
      <p:sp>
        <p:nvSpPr>
          <p:cNvPr id="4099" name="Content Placeholder 2"/>
          <p:cNvSpPr>
            <a:spLocks noGrp="1"/>
          </p:cNvSpPr>
          <p:nvPr>
            <p:ph idx="4294967295"/>
          </p:nvPr>
        </p:nvSpPr>
        <p:spPr>
          <a:xfrm>
            <a:off x="251520" y="1844824"/>
            <a:ext cx="8496944" cy="4608512"/>
          </a:xfrm>
        </p:spPr>
        <p:txBody>
          <a:bodyPr rtlCol="0">
            <a:normAutofit fontScale="32500" lnSpcReduction="20000"/>
          </a:bodyPr>
          <a:lstStyle/>
          <a:p>
            <a:pPr marL="365760" indent="-256032" algn="just" eaLnBrk="1" fontAlgn="auto" hangingPunct="1">
              <a:spcAft>
                <a:spcPts val="0"/>
              </a:spcAft>
              <a:buClr>
                <a:srgbClr val="0033CC"/>
              </a:buClr>
              <a:buFont typeface="Arial" pitchFamily="34" charset="0"/>
              <a:buNone/>
              <a:defRPr/>
            </a:pPr>
            <a:r>
              <a:rPr lang="mk-MK" sz="6400" b="1" dirty="0" smtClean="0">
                <a:solidFill>
                  <a:srgbClr val="0033CC"/>
                </a:solidFill>
                <a:latin typeface="Tahoma" pitchFamily="34" charset="0"/>
                <a:cs typeface="Tahoma" pitchFamily="34" charset="0"/>
              </a:rPr>
              <a:t> </a:t>
            </a:r>
            <a:endParaRPr lang="mk-MK" sz="6400" b="1" dirty="0" smtClean="0">
              <a:solidFill>
                <a:schemeClr val="accent1"/>
              </a:solidFill>
              <a:latin typeface="Tahoma" pitchFamily="34" charset="0"/>
              <a:cs typeface="Tahoma" pitchFamily="34" charset="0"/>
            </a:endParaRPr>
          </a:p>
          <a:p>
            <a:pPr marL="365760" indent="-256032" algn="just" eaLnBrk="1" fontAlgn="auto" hangingPunct="1">
              <a:spcAft>
                <a:spcPts val="0"/>
              </a:spcAft>
              <a:buClr>
                <a:srgbClr val="0033CC"/>
              </a:buClr>
              <a:buFont typeface="Wingdings" pitchFamily="2" charset="2"/>
              <a:buChar char="q"/>
              <a:defRPr/>
            </a:pPr>
            <a:r>
              <a:rPr lang="en-US" sz="6400" b="1" dirty="0" smtClean="0">
                <a:solidFill>
                  <a:srgbClr val="002060"/>
                </a:solidFill>
                <a:latin typeface="Tahoma" pitchFamily="34" charset="0"/>
                <a:cs typeface="Tahoma" pitchFamily="34" charset="0"/>
              </a:rPr>
              <a:t>In the period between the two projections, improvement in the global economic perceptions has generally been registered, given stabilization on the financial markets</a:t>
            </a:r>
            <a:endParaRPr lang="mk-MK" sz="6400" b="1" dirty="0" smtClean="0">
              <a:solidFill>
                <a:srgbClr val="002060"/>
              </a:solidFill>
              <a:latin typeface="Tahoma" pitchFamily="34" charset="0"/>
              <a:cs typeface="Tahoma" pitchFamily="34" charset="0"/>
            </a:endParaRPr>
          </a:p>
          <a:p>
            <a:pPr marL="365760" indent="-256032" algn="just" eaLnBrk="1" fontAlgn="auto" hangingPunct="1">
              <a:spcAft>
                <a:spcPts val="0"/>
              </a:spcAft>
              <a:buClr>
                <a:srgbClr val="0033CC"/>
              </a:buClr>
              <a:buNone/>
              <a:defRPr/>
            </a:pPr>
            <a:endParaRPr lang="mk-MK" sz="6400" b="1" dirty="0" smtClean="0">
              <a:solidFill>
                <a:srgbClr val="002060"/>
              </a:solidFill>
              <a:latin typeface="Tahoma" pitchFamily="34" charset="0"/>
              <a:cs typeface="Tahoma" pitchFamily="34" charset="0"/>
            </a:endParaRPr>
          </a:p>
          <a:p>
            <a:pPr marL="365760" indent="-256032" algn="just" eaLnBrk="1" fontAlgn="auto" hangingPunct="1">
              <a:spcAft>
                <a:spcPts val="0"/>
              </a:spcAft>
              <a:buClr>
                <a:srgbClr val="0033CC"/>
              </a:buClr>
              <a:buNone/>
              <a:defRPr/>
            </a:pPr>
            <a:endParaRPr lang="mk-MK" sz="6400" b="1" dirty="0" smtClean="0">
              <a:solidFill>
                <a:srgbClr val="002060"/>
              </a:solidFill>
              <a:latin typeface="Tahoma" pitchFamily="34" charset="0"/>
              <a:cs typeface="Tahoma" pitchFamily="34" charset="0"/>
            </a:endParaRPr>
          </a:p>
          <a:p>
            <a:pPr marL="365760" indent="-256032" algn="just" eaLnBrk="1" fontAlgn="auto" hangingPunct="1">
              <a:spcAft>
                <a:spcPts val="0"/>
              </a:spcAft>
              <a:buClr>
                <a:srgbClr val="0033CC"/>
              </a:buClr>
              <a:buFont typeface="Wingdings" pitchFamily="2" charset="2"/>
              <a:buChar char="q"/>
              <a:defRPr/>
            </a:pPr>
            <a:r>
              <a:rPr lang="en-US" sz="6400" b="1" dirty="0" smtClean="0">
                <a:solidFill>
                  <a:srgbClr val="002060"/>
                </a:solidFill>
                <a:latin typeface="Tahoma" pitchFamily="34" charset="0"/>
                <a:cs typeface="Tahoma" pitchFamily="34" charset="0"/>
              </a:rPr>
              <a:t>However, the expectations for activity reduction in the Euro area in 2013 and moderate recovery in 2014 stayed on, in conditions of the new “debt tremors”, destructed monetary transmission, uncertain ambient and low confidence level</a:t>
            </a:r>
            <a:endParaRPr lang="mk-MK" sz="6400" b="1" dirty="0" smtClean="0">
              <a:solidFill>
                <a:srgbClr val="002060"/>
              </a:solidFill>
              <a:latin typeface="Tahoma" pitchFamily="34" charset="0"/>
              <a:cs typeface="Tahoma" pitchFamily="34" charset="0"/>
            </a:endParaRPr>
          </a:p>
          <a:p>
            <a:pPr marL="365760" indent="-256032" algn="just" eaLnBrk="1" fontAlgn="auto" hangingPunct="1">
              <a:spcAft>
                <a:spcPts val="0"/>
              </a:spcAft>
              <a:buClr>
                <a:srgbClr val="0033CC"/>
              </a:buClr>
              <a:buNone/>
              <a:defRPr/>
            </a:pPr>
            <a:r>
              <a:rPr lang="mk-MK" sz="6400" b="1" dirty="0" smtClean="0">
                <a:solidFill>
                  <a:srgbClr val="002060"/>
                </a:solidFill>
                <a:latin typeface="Tahoma" pitchFamily="34" charset="0"/>
                <a:cs typeface="Tahoma" pitchFamily="34" charset="0"/>
              </a:rPr>
              <a:t> </a:t>
            </a:r>
          </a:p>
          <a:p>
            <a:pPr marL="365760" indent="-256032" algn="just" eaLnBrk="1" fontAlgn="auto" hangingPunct="1">
              <a:spcAft>
                <a:spcPts val="0"/>
              </a:spcAft>
              <a:buClr>
                <a:srgbClr val="0033CC"/>
              </a:buClr>
              <a:buNone/>
              <a:defRPr/>
            </a:pPr>
            <a:endParaRPr lang="mk-MK" sz="5500" b="1" dirty="0" smtClean="0">
              <a:solidFill>
                <a:srgbClr val="002060"/>
              </a:solidFill>
              <a:latin typeface="Tahoma" pitchFamily="34" charset="0"/>
              <a:cs typeface="Tahoma" pitchFamily="34" charset="0"/>
            </a:endParaRPr>
          </a:p>
          <a:p>
            <a:pPr marL="365760" indent="-256032" algn="just" eaLnBrk="1" fontAlgn="auto" hangingPunct="1">
              <a:spcAft>
                <a:spcPts val="0"/>
              </a:spcAft>
              <a:buClr>
                <a:srgbClr val="0033CC"/>
              </a:buClr>
              <a:buFont typeface="Wingdings" pitchFamily="2" charset="2"/>
              <a:buChar char="q"/>
              <a:defRPr/>
            </a:pPr>
            <a:endParaRPr lang="mk-MK" sz="1800" b="1" dirty="0" smtClean="0">
              <a:solidFill>
                <a:srgbClr val="002060"/>
              </a:solidFill>
              <a:latin typeface="Tahoma" pitchFamily="34" charset="0"/>
              <a:cs typeface="Tahoma" pitchFamily="34" charset="0"/>
            </a:endParaRPr>
          </a:p>
          <a:p>
            <a:pPr marL="365760" indent="-256032" algn="just" eaLnBrk="1" fontAlgn="auto" hangingPunct="1">
              <a:spcAft>
                <a:spcPts val="0"/>
              </a:spcAft>
              <a:buClr>
                <a:srgbClr val="0033CC"/>
              </a:buClr>
              <a:buFont typeface="Wingdings" pitchFamily="2" charset="2"/>
              <a:buChar char="q"/>
              <a:defRPr/>
            </a:pPr>
            <a:endParaRPr lang="mk-MK" sz="1800" b="1" dirty="0" smtClean="0">
              <a:solidFill>
                <a:srgbClr val="002060"/>
              </a:solidFill>
              <a:latin typeface="Tahoma" pitchFamily="34" charset="0"/>
              <a:cs typeface="Tahoma" pitchFamily="34" charset="0"/>
            </a:endParaRPr>
          </a:p>
          <a:p>
            <a:pPr marL="365760" indent="-256032" algn="just" eaLnBrk="1" fontAlgn="auto" hangingPunct="1">
              <a:spcAft>
                <a:spcPts val="0"/>
              </a:spcAft>
              <a:buClr>
                <a:srgbClr val="0033CC"/>
              </a:buClr>
              <a:buFont typeface="Wingdings" pitchFamily="2" charset="2"/>
              <a:buChar char="q"/>
              <a:defRPr/>
            </a:pPr>
            <a:endParaRPr lang="mk-MK" sz="1800" b="1" dirty="0" smtClean="0">
              <a:solidFill>
                <a:schemeClr val="accent1"/>
              </a:solidFill>
              <a:latin typeface="Tahoma" pitchFamily="34" charset="0"/>
              <a:cs typeface="Tahoma" pitchFamily="34" charset="0"/>
            </a:endParaRPr>
          </a:p>
          <a:p>
            <a:pPr marL="365760" indent="-256032" algn="just" eaLnBrk="1" fontAlgn="auto" hangingPunct="1">
              <a:spcAft>
                <a:spcPts val="0"/>
              </a:spcAft>
              <a:buClr>
                <a:srgbClr val="0033CC"/>
              </a:buClr>
              <a:buFont typeface="Arial" charset="0"/>
              <a:buNone/>
              <a:defRPr/>
            </a:pPr>
            <a:r>
              <a:rPr lang="mk-MK" sz="1800" b="1" dirty="0" smtClean="0">
                <a:solidFill>
                  <a:schemeClr val="accent1"/>
                </a:solidFill>
                <a:latin typeface="Tahoma" pitchFamily="34" charset="0"/>
                <a:cs typeface="Tahoma" pitchFamily="34" charset="0"/>
              </a:rPr>
              <a:t>       </a:t>
            </a:r>
          </a:p>
          <a:p>
            <a:pPr marL="365760" indent="-256032" algn="just" eaLnBrk="1" fontAlgn="auto" hangingPunct="1">
              <a:spcAft>
                <a:spcPts val="0"/>
              </a:spcAft>
              <a:buClr>
                <a:srgbClr val="0033CC"/>
              </a:buClr>
              <a:buFont typeface="Arial" charset="0"/>
              <a:buNone/>
              <a:defRPr/>
            </a:pPr>
            <a:endParaRPr lang="mk-MK" sz="1800" b="1" dirty="0" smtClean="0">
              <a:solidFill>
                <a:schemeClr val="accent1"/>
              </a:solidFill>
              <a:latin typeface="Tahoma" pitchFamily="34" charset="0"/>
              <a:cs typeface="Tahoma" pitchFamily="34" charset="0"/>
            </a:endParaRPr>
          </a:p>
          <a:p>
            <a:pPr marL="365760" indent="-256032" algn="just" eaLnBrk="1" fontAlgn="auto" hangingPunct="1">
              <a:spcAft>
                <a:spcPts val="0"/>
              </a:spcAft>
              <a:buClr>
                <a:srgbClr val="0033CC"/>
              </a:buClr>
              <a:buFont typeface="Arial" charset="0"/>
              <a:buNone/>
              <a:defRPr/>
            </a:pPr>
            <a:endParaRPr lang="mk-MK" sz="1800" b="1" dirty="0" smtClean="0">
              <a:solidFill>
                <a:schemeClr val="accent1"/>
              </a:solidFill>
              <a:latin typeface="Tahoma" pitchFamily="34" charset="0"/>
              <a:cs typeface="Tahoma" pitchFamily="34" charset="0"/>
            </a:endParaRPr>
          </a:p>
          <a:p>
            <a:pPr marL="365760" indent="-256032" algn="just" eaLnBrk="1" fontAlgn="auto" hangingPunct="1">
              <a:spcAft>
                <a:spcPts val="0"/>
              </a:spcAft>
              <a:buClr>
                <a:srgbClr val="0033CC"/>
              </a:buClr>
              <a:buFont typeface="Arial" charset="0"/>
              <a:buNone/>
              <a:defRPr/>
            </a:pPr>
            <a:endParaRPr lang="mk-MK" sz="1800" b="1" dirty="0" smtClean="0">
              <a:solidFill>
                <a:schemeClr val="accent1"/>
              </a:solidFill>
              <a:latin typeface="Tahoma" pitchFamily="34" charset="0"/>
              <a:cs typeface="Tahoma" pitchFamily="34" charset="0"/>
            </a:endParaRPr>
          </a:p>
        </p:txBody>
      </p:sp>
      <p:pic>
        <p:nvPicPr>
          <p:cNvPr id="11268" name="Picture 7" descr="Bitmap Zatemneto 2 Logo in Pano CMYK- C100 M80 Y0 K0 29-04-2009 verz GOLD logo Font Convert to Curves.jpg"/>
          <p:cNvPicPr>
            <a:picLocks noChangeAspect="1"/>
          </p:cNvPicPr>
          <p:nvPr/>
        </p:nvPicPr>
        <p:blipFill>
          <a:blip r:embed="rId3" cstate="print"/>
          <a:srcRect/>
          <a:stretch>
            <a:fillRect/>
          </a:stretch>
        </p:blipFill>
        <p:spPr bwMode="auto">
          <a:xfrm>
            <a:off x="0" y="0"/>
            <a:ext cx="614363" cy="685800"/>
          </a:xfrm>
          <a:prstGeom prst="rect">
            <a:avLst/>
          </a:prstGeom>
          <a:noFill/>
          <a:ln w="9525">
            <a:noFill/>
            <a:miter lim="800000"/>
            <a:headEnd/>
            <a:tailEnd/>
          </a:ln>
        </p:spPr>
      </p:pic>
      <p:pic>
        <p:nvPicPr>
          <p:cNvPr id="15368" name="Picture 231" descr="samo naslov 06"/>
          <p:cNvPicPr>
            <a:picLocks noChangeAspect="1" noChangeArrowheads="1"/>
          </p:cNvPicPr>
          <p:nvPr/>
        </p:nvPicPr>
        <p:blipFill>
          <a:blip r:embed="rId4" cstate="print">
            <a:clrChange>
              <a:clrFrom>
                <a:srgbClr val="FFFFFF"/>
              </a:clrFrom>
              <a:clrTo>
                <a:srgbClr val="FFFFFF">
                  <a:alpha val="0"/>
                </a:srgbClr>
              </a:clrTo>
            </a:clrChange>
            <a:duotone>
              <a:prstClr val="black"/>
              <a:srgbClr val="D9C3A5">
                <a:tint val="50000"/>
                <a:satMod val="180000"/>
              </a:srgbClr>
            </a:duotone>
          </a:blip>
          <a:srcRect/>
          <a:stretch>
            <a:fillRect/>
          </a:stretch>
        </p:blipFill>
        <p:spPr bwMode="auto">
          <a:xfrm>
            <a:off x="76201" y="6664036"/>
            <a:ext cx="8996363" cy="193964"/>
          </a:xfrm>
          <a:prstGeom prst="rect">
            <a:avLst/>
          </a:prstGeom>
          <a:noFill/>
          <a:ln w="9525">
            <a:noFill/>
            <a:miter lim="800000"/>
            <a:headEnd/>
            <a:tailEnd/>
          </a:ln>
        </p:spPr>
      </p:pic>
    </p:spTree>
  </p:cSld>
  <p:clrMapOvr>
    <a:masterClrMapping/>
  </p:clrMapOvr>
  <p:transition advClick="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idx="4294967295"/>
          </p:nvPr>
        </p:nvSpPr>
        <p:spPr>
          <a:xfrm>
            <a:off x="214282" y="260649"/>
            <a:ext cx="8643998" cy="792087"/>
          </a:xfrm>
        </p:spPr>
        <p:txBody>
          <a:bodyPr rtlCol="0">
            <a:normAutofit fontScale="90000"/>
          </a:bodyPr>
          <a:lstStyle/>
          <a:p>
            <a:pPr algn="ctr" eaLnBrk="1" fontAlgn="auto" hangingPunct="1">
              <a:spcAft>
                <a:spcPts val="0"/>
              </a:spcAft>
              <a:defRPr/>
            </a:pPr>
            <a: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t/>
            </a:r>
            <a:b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br>
            <a: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t/>
            </a:r>
            <a:b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br>
            <a: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t> </a:t>
            </a:r>
            <a:b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br>
            <a: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t/>
            </a:r>
            <a:b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br>
            <a: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t> </a:t>
            </a:r>
            <a:r>
              <a:rPr lang="en-US" sz="3100" dirty="0" smtClean="0">
                <a:solidFill>
                  <a:srgbClr val="0033CC"/>
                </a:solidFill>
                <a:effectLst/>
                <a:latin typeface="Tahoma" pitchFamily="34" charset="0"/>
                <a:cs typeface="Tahoma" pitchFamily="34" charset="0"/>
              </a:rPr>
              <a:t>Foreign demand</a:t>
            </a:r>
            <a:r>
              <a:rPr lang="mk-MK" sz="3100" dirty="0" smtClean="0">
                <a:solidFill>
                  <a:schemeClr val="accent1"/>
                </a:solidFill>
                <a:effectLst/>
                <a:latin typeface="Tahoma" pitchFamily="34" charset="0"/>
                <a:cs typeface="Tahoma" pitchFamily="34" charset="0"/>
              </a:rPr>
              <a:t/>
            </a:r>
            <a:br>
              <a:rPr lang="mk-MK" sz="3100" dirty="0" smtClean="0">
                <a:solidFill>
                  <a:schemeClr val="accent1"/>
                </a:solidFill>
                <a:effectLst/>
                <a:latin typeface="Tahoma" pitchFamily="34" charset="0"/>
                <a:cs typeface="Tahoma" pitchFamily="34" charset="0"/>
              </a:rPr>
            </a:br>
            <a:r>
              <a:rPr lang="mk-MK" sz="3200" dirty="0" smtClean="0">
                <a:solidFill>
                  <a:schemeClr val="accent1"/>
                </a:solidFill>
                <a:effectLst/>
                <a:latin typeface="Tahoma" pitchFamily="34" charset="0"/>
                <a:cs typeface="Tahoma" pitchFamily="34" charset="0"/>
              </a:rPr>
              <a:t/>
            </a:r>
            <a:br>
              <a:rPr lang="mk-MK" sz="3200" dirty="0" smtClean="0">
                <a:solidFill>
                  <a:schemeClr val="accent1"/>
                </a:solidFill>
                <a:effectLst/>
                <a:latin typeface="Tahoma" pitchFamily="34" charset="0"/>
                <a:cs typeface="Tahoma" pitchFamily="34" charset="0"/>
              </a:rPr>
            </a:br>
            <a:r>
              <a:rPr lang="en-US" sz="3200" dirty="0" smtClean="0">
                <a:solidFill>
                  <a:srgbClr val="0033CC"/>
                </a:solidFill>
                <a:effectLst>
                  <a:outerShdw blurRad="38100" dist="38100" dir="2700000" algn="tl">
                    <a:srgbClr val="C0C0C0"/>
                  </a:outerShdw>
                </a:effectLst>
                <a:latin typeface="Tahoma" pitchFamily="34" charset="0"/>
                <a:cs typeface="Tahoma" pitchFamily="34" charset="0"/>
              </a:rPr>
              <a:t/>
            </a:r>
            <a:br>
              <a:rPr lang="en-US" sz="3200" dirty="0" smtClean="0">
                <a:solidFill>
                  <a:srgbClr val="0033CC"/>
                </a:solidFill>
                <a:effectLst>
                  <a:outerShdw blurRad="38100" dist="38100" dir="2700000" algn="tl">
                    <a:srgbClr val="C0C0C0"/>
                  </a:outerShdw>
                </a:effectLst>
                <a:latin typeface="Tahoma" pitchFamily="34" charset="0"/>
                <a:cs typeface="Tahoma" pitchFamily="34" charset="0"/>
              </a:rPr>
            </a:br>
            <a:r>
              <a:rPr lang="en-US" sz="3600" dirty="0" smtClean="0">
                <a:solidFill>
                  <a:srgbClr val="0033CC"/>
                </a:solidFill>
                <a:effectLst>
                  <a:outerShdw blurRad="38100" dist="38100" dir="2700000" algn="tl">
                    <a:srgbClr val="C0C0C0"/>
                  </a:outerShdw>
                </a:effectLst>
                <a:latin typeface="Tahoma" pitchFamily="34" charset="0"/>
                <a:cs typeface="Tahoma" pitchFamily="34" charset="0"/>
              </a:rPr>
              <a:t/>
            </a:r>
            <a:br>
              <a:rPr lang="en-US" sz="3600" dirty="0" smtClean="0">
                <a:solidFill>
                  <a:srgbClr val="0033CC"/>
                </a:solidFill>
                <a:effectLst>
                  <a:outerShdw blurRad="38100" dist="38100" dir="2700000" algn="tl">
                    <a:srgbClr val="C0C0C0"/>
                  </a:outerShdw>
                </a:effectLst>
                <a:latin typeface="Tahoma" pitchFamily="34" charset="0"/>
                <a:cs typeface="Tahoma" pitchFamily="34" charset="0"/>
              </a:rPr>
            </a:br>
            <a:endParaRPr lang="mk-MK" sz="3600" dirty="0" smtClean="0">
              <a:solidFill>
                <a:srgbClr val="0033CC"/>
              </a:solidFill>
              <a:effectLst>
                <a:outerShdw blurRad="38100" dist="38100" dir="2700000" algn="tl">
                  <a:srgbClr val="C0C0C0"/>
                </a:outerShdw>
              </a:effectLst>
              <a:latin typeface="Tahoma" pitchFamily="34" charset="0"/>
              <a:cs typeface="Tahoma" pitchFamily="34" charset="0"/>
            </a:endParaRPr>
          </a:p>
        </p:txBody>
      </p:sp>
      <p:pic>
        <p:nvPicPr>
          <p:cNvPr id="12291" name="Picture 7" descr="Bitmap Zatemneto 2 Logo in Pano CMYK- C100 M80 Y0 K0 29-04-2009 verz GOLD logo Font Convert to Curves.jpg"/>
          <p:cNvPicPr>
            <a:picLocks noChangeAspect="1"/>
          </p:cNvPicPr>
          <p:nvPr/>
        </p:nvPicPr>
        <p:blipFill>
          <a:blip r:embed="rId3" cstate="print"/>
          <a:srcRect/>
          <a:stretch>
            <a:fillRect/>
          </a:stretch>
        </p:blipFill>
        <p:spPr bwMode="auto">
          <a:xfrm>
            <a:off x="0" y="0"/>
            <a:ext cx="614363" cy="685800"/>
          </a:xfrm>
          <a:prstGeom prst="rect">
            <a:avLst/>
          </a:prstGeom>
          <a:noFill/>
          <a:ln w="9525">
            <a:noFill/>
            <a:miter lim="800000"/>
            <a:headEnd/>
            <a:tailEnd/>
          </a:ln>
        </p:spPr>
      </p:pic>
      <p:pic>
        <p:nvPicPr>
          <p:cNvPr id="15368" name="Picture 231" descr="samo naslov 06"/>
          <p:cNvPicPr>
            <a:picLocks noChangeAspect="1" noChangeArrowheads="1"/>
          </p:cNvPicPr>
          <p:nvPr/>
        </p:nvPicPr>
        <p:blipFill>
          <a:blip r:embed="rId4" cstate="print">
            <a:clrChange>
              <a:clrFrom>
                <a:srgbClr val="FFFFFF"/>
              </a:clrFrom>
              <a:clrTo>
                <a:srgbClr val="FFFFFF">
                  <a:alpha val="0"/>
                </a:srgbClr>
              </a:clrTo>
            </a:clrChange>
            <a:duotone>
              <a:prstClr val="black"/>
              <a:srgbClr val="D9C3A5">
                <a:tint val="50000"/>
                <a:satMod val="180000"/>
              </a:srgbClr>
            </a:duotone>
          </a:blip>
          <a:srcRect/>
          <a:stretch>
            <a:fillRect/>
          </a:stretch>
        </p:blipFill>
        <p:spPr bwMode="auto">
          <a:xfrm>
            <a:off x="76201" y="6664036"/>
            <a:ext cx="8996363" cy="193964"/>
          </a:xfrm>
          <a:prstGeom prst="rect">
            <a:avLst/>
          </a:prstGeom>
          <a:noFill/>
          <a:ln w="9525">
            <a:noFill/>
            <a:miter lim="800000"/>
            <a:headEnd/>
            <a:tailEnd/>
          </a:ln>
        </p:spPr>
      </p:pic>
      <p:sp>
        <p:nvSpPr>
          <p:cNvPr id="9" name="Content Placeholder 2"/>
          <p:cNvSpPr txBox="1">
            <a:spLocks/>
          </p:cNvSpPr>
          <p:nvPr/>
        </p:nvSpPr>
        <p:spPr bwMode="auto">
          <a:xfrm>
            <a:off x="179512" y="980728"/>
            <a:ext cx="8496944" cy="1368152"/>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rmAutofit fontScale="25000" lnSpcReduction="20000"/>
          </a:bodyPr>
          <a:lstStyle/>
          <a:p>
            <a:pPr marL="365760" marR="0" lvl="0" indent="-256032" algn="just" defTabSz="914400" rtl="0" eaLnBrk="1" fontAlgn="auto" latinLnBrk="0" hangingPunct="1">
              <a:lnSpc>
                <a:spcPct val="100000"/>
              </a:lnSpc>
              <a:spcBef>
                <a:spcPts val="400"/>
              </a:spcBef>
              <a:spcAft>
                <a:spcPts val="0"/>
              </a:spcAft>
              <a:buClr>
                <a:srgbClr val="0033CC"/>
              </a:buClr>
              <a:buSzPct val="68000"/>
              <a:buFont typeface="Arial" pitchFamily="34" charset="0"/>
              <a:buNone/>
              <a:tabLst/>
              <a:defRPr/>
            </a:pPr>
            <a:r>
              <a:rPr kumimoji="0" lang="mk-MK" sz="6400" b="1" i="0" u="none" strike="noStrike" kern="1200" cap="none" spc="0" normalizeH="0" baseline="0" noProof="0" dirty="0" smtClean="0">
                <a:ln>
                  <a:noFill/>
                </a:ln>
                <a:solidFill>
                  <a:srgbClr val="0033CC"/>
                </a:solidFill>
                <a:effectLst/>
                <a:uLnTx/>
                <a:uFillTx/>
                <a:latin typeface="Tahoma" pitchFamily="34" charset="0"/>
                <a:ea typeface="+mn-ea"/>
                <a:cs typeface="Tahoma" pitchFamily="34" charset="0"/>
              </a:rPr>
              <a:t> </a:t>
            </a:r>
            <a:endParaRPr kumimoji="0" lang="mk-MK" sz="6400" b="1" i="0" u="none" strike="noStrike" kern="1200" cap="none" spc="0" normalizeH="0" baseline="0" noProof="0" dirty="0" smtClean="0">
              <a:ln>
                <a:noFill/>
              </a:ln>
              <a:solidFill>
                <a:srgbClr val="002060"/>
              </a:solidFill>
              <a:effectLst/>
              <a:uLnTx/>
              <a:uFillTx/>
              <a:latin typeface="Tahoma" pitchFamily="34" charset="0"/>
              <a:ea typeface="+mn-ea"/>
              <a:cs typeface="Tahoma" pitchFamily="34" charset="0"/>
            </a:endParaRPr>
          </a:p>
          <a:p>
            <a:pPr marL="365760" marR="0" lvl="0" indent="-256032" algn="just" defTabSz="914400" rtl="0" eaLnBrk="1" fontAlgn="auto" latinLnBrk="0" hangingPunct="1">
              <a:lnSpc>
                <a:spcPct val="100000"/>
              </a:lnSpc>
              <a:spcBef>
                <a:spcPts val="400"/>
              </a:spcBef>
              <a:spcAft>
                <a:spcPts val="0"/>
              </a:spcAft>
              <a:buClr>
                <a:srgbClr val="0033CC"/>
              </a:buClr>
              <a:buSzPct val="68000"/>
              <a:buFont typeface="Wingdings" pitchFamily="2" charset="2"/>
              <a:buChar char="q"/>
              <a:tabLst/>
              <a:defRPr/>
            </a:pPr>
            <a:r>
              <a:rPr kumimoji="0" lang="en-US" sz="7200" b="1" i="0" u="none" strike="noStrike" kern="1200" cap="none" spc="0" normalizeH="0" baseline="0" noProof="0" dirty="0" smtClean="0">
                <a:ln>
                  <a:noFill/>
                </a:ln>
                <a:solidFill>
                  <a:srgbClr val="002060"/>
                </a:solidFill>
                <a:effectLst/>
                <a:uLnTx/>
                <a:uFillTx/>
                <a:latin typeface="Tahoma" pitchFamily="34" charset="0"/>
                <a:ea typeface="+mn-ea"/>
                <a:cs typeface="Tahoma" pitchFamily="34" charset="0"/>
              </a:rPr>
              <a:t>Expectations for slightly deeper decrease in the foreign effective demand in </a:t>
            </a:r>
            <a:r>
              <a:rPr kumimoji="0" lang="mk-MK" sz="7200" b="1" i="0" u="none" strike="noStrike" kern="1200" cap="none" spc="0" normalizeH="0" baseline="0" noProof="0" dirty="0" smtClean="0">
                <a:ln>
                  <a:noFill/>
                </a:ln>
                <a:solidFill>
                  <a:srgbClr val="002060"/>
                </a:solidFill>
                <a:effectLst/>
                <a:uLnTx/>
                <a:uFillTx/>
                <a:latin typeface="Tahoma" pitchFamily="34" charset="0"/>
                <a:ea typeface="+mn-ea"/>
                <a:cs typeface="Tahoma" pitchFamily="34" charset="0"/>
              </a:rPr>
              <a:t>2013 </a:t>
            </a:r>
            <a:r>
              <a:rPr kumimoji="0" lang="en-US" sz="7200" b="1" i="0" u="none" strike="noStrike" kern="1200" cap="none" spc="0" normalizeH="0" baseline="0" noProof="0" dirty="0" smtClean="0">
                <a:ln>
                  <a:noFill/>
                </a:ln>
                <a:solidFill>
                  <a:srgbClr val="002060"/>
                </a:solidFill>
                <a:effectLst/>
                <a:uLnTx/>
                <a:uFillTx/>
                <a:latin typeface="Tahoma" pitchFamily="34" charset="0"/>
                <a:ea typeface="+mn-ea"/>
                <a:cs typeface="Tahoma" pitchFamily="34" charset="0"/>
              </a:rPr>
              <a:t>compared to the previous projection and its moderate recovery in </a:t>
            </a:r>
            <a:r>
              <a:rPr kumimoji="0" lang="mk-MK" sz="7200" b="1" i="0" u="none" strike="noStrike" kern="1200" cap="none" spc="0" normalizeH="0" baseline="0" noProof="0" dirty="0" smtClean="0">
                <a:ln>
                  <a:noFill/>
                </a:ln>
                <a:solidFill>
                  <a:srgbClr val="002060"/>
                </a:solidFill>
                <a:effectLst/>
                <a:uLnTx/>
                <a:uFillTx/>
                <a:latin typeface="Tahoma" pitchFamily="34" charset="0"/>
                <a:ea typeface="+mn-ea"/>
                <a:cs typeface="Tahoma" pitchFamily="34" charset="0"/>
              </a:rPr>
              <a:t>2014, </a:t>
            </a:r>
            <a:r>
              <a:rPr kumimoji="0" lang="en-US" sz="7200" b="1" i="0" u="none" strike="noStrike" kern="1200" cap="none" spc="0" normalizeH="0" baseline="0" noProof="0" dirty="0" smtClean="0">
                <a:ln>
                  <a:noFill/>
                </a:ln>
                <a:solidFill>
                  <a:srgbClr val="002060"/>
                </a:solidFill>
                <a:effectLst/>
                <a:uLnTx/>
                <a:uFillTx/>
                <a:latin typeface="Tahoma" pitchFamily="34" charset="0"/>
                <a:ea typeface="+mn-ea"/>
                <a:cs typeface="Tahoma" pitchFamily="34" charset="0"/>
              </a:rPr>
              <a:t>which is in line with the January projection</a:t>
            </a:r>
            <a:endParaRPr kumimoji="0" lang="mk-MK" sz="7200" b="1" i="0" u="none" strike="noStrike" kern="1200" cap="none" spc="0" normalizeH="0" baseline="0" noProof="0" dirty="0" smtClean="0">
              <a:ln>
                <a:noFill/>
              </a:ln>
              <a:solidFill>
                <a:srgbClr val="002060"/>
              </a:solidFill>
              <a:effectLst/>
              <a:uLnTx/>
              <a:uFillTx/>
              <a:latin typeface="Tahoma" pitchFamily="34" charset="0"/>
              <a:ea typeface="+mn-ea"/>
              <a:cs typeface="Tahoma" pitchFamily="34" charset="0"/>
            </a:endParaRPr>
          </a:p>
          <a:p>
            <a:pPr marL="365760" marR="0" lvl="0" indent="-256032" algn="just" defTabSz="914400" rtl="0" eaLnBrk="1" fontAlgn="auto" latinLnBrk="0" hangingPunct="1">
              <a:lnSpc>
                <a:spcPct val="100000"/>
              </a:lnSpc>
              <a:spcBef>
                <a:spcPts val="400"/>
              </a:spcBef>
              <a:spcAft>
                <a:spcPts val="0"/>
              </a:spcAft>
              <a:buClr>
                <a:srgbClr val="0033CC"/>
              </a:buClr>
              <a:buSzPct val="68000"/>
              <a:buFont typeface="Wingdings 3" pitchFamily="18" charset="2"/>
              <a:buNone/>
              <a:tabLst/>
              <a:defRPr/>
            </a:pPr>
            <a:endParaRPr kumimoji="0" lang="mk-MK" sz="5500" b="1" i="0" u="none" strike="noStrike" kern="1200" cap="none" spc="0" normalizeH="0" baseline="0" noProof="0" dirty="0" smtClean="0">
              <a:ln>
                <a:noFill/>
              </a:ln>
              <a:solidFill>
                <a:srgbClr val="002060"/>
              </a:solidFill>
              <a:effectLst/>
              <a:uLnTx/>
              <a:uFillTx/>
              <a:latin typeface="Tahoma" pitchFamily="34" charset="0"/>
              <a:ea typeface="+mn-ea"/>
              <a:cs typeface="Tahoma" pitchFamily="34" charset="0"/>
            </a:endParaRPr>
          </a:p>
          <a:p>
            <a:pPr marL="365760" marR="0" lvl="0" indent="-256032" algn="just" defTabSz="914400" rtl="0" eaLnBrk="1" fontAlgn="auto" latinLnBrk="0" hangingPunct="1">
              <a:lnSpc>
                <a:spcPct val="100000"/>
              </a:lnSpc>
              <a:spcBef>
                <a:spcPts val="400"/>
              </a:spcBef>
              <a:spcAft>
                <a:spcPts val="0"/>
              </a:spcAft>
              <a:buClr>
                <a:srgbClr val="0033CC"/>
              </a:buClr>
              <a:buSzPct val="68000"/>
              <a:buFont typeface="Wingdings" pitchFamily="2" charset="2"/>
              <a:buChar char="q"/>
              <a:tabLst/>
              <a:defRPr/>
            </a:pPr>
            <a:endParaRPr kumimoji="0" lang="mk-MK" sz="1800" b="1" i="0" u="none" strike="noStrike" kern="1200" cap="none" spc="0" normalizeH="0" baseline="0" noProof="0" dirty="0" smtClean="0">
              <a:ln>
                <a:noFill/>
              </a:ln>
              <a:solidFill>
                <a:srgbClr val="002060"/>
              </a:solidFill>
              <a:effectLst/>
              <a:uLnTx/>
              <a:uFillTx/>
              <a:latin typeface="Tahoma" pitchFamily="34" charset="0"/>
              <a:ea typeface="+mn-ea"/>
              <a:cs typeface="Tahoma" pitchFamily="34" charset="0"/>
            </a:endParaRPr>
          </a:p>
          <a:p>
            <a:pPr marL="365760" marR="0" lvl="0" indent="-256032" algn="just" defTabSz="914400" rtl="0" eaLnBrk="1" fontAlgn="auto" latinLnBrk="0" hangingPunct="1">
              <a:lnSpc>
                <a:spcPct val="100000"/>
              </a:lnSpc>
              <a:spcBef>
                <a:spcPts val="400"/>
              </a:spcBef>
              <a:spcAft>
                <a:spcPts val="0"/>
              </a:spcAft>
              <a:buClr>
                <a:srgbClr val="0033CC"/>
              </a:buClr>
              <a:buSzPct val="68000"/>
              <a:buFont typeface="Wingdings" pitchFamily="2" charset="2"/>
              <a:buChar char="q"/>
              <a:tabLst/>
              <a:defRPr/>
            </a:pPr>
            <a:endParaRPr kumimoji="0" lang="mk-MK" sz="1800" b="1" i="0" u="none" strike="noStrike" kern="1200" cap="none" spc="0" normalizeH="0" baseline="0" noProof="0" dirty="0" smtClean="0">
              <a:ln>
                <a:noFill/>
              </a:ln>
              <a:solidFill>
                <a:srgbClr val="002060"/>
              </a:solidFill>
              <a:effectLst/>
              <a:uLnTx/>
              <a:uFillTx/>
              <a:latin typeface="Tahoma" pitchFamily="34" charset="0"/>
              <a:ea typeface="+mn-ea"/>
              <a:cs typeface="Tahoma" pitchFamily="34" charset="0"/>
            </a:endParaRPr>
          </a:p>
          <a:p>
            <a:pPr marL="365760" marR="0" lvl="0" indent="-256032" algn="just" defTabSz="914400" rtl="0" eaLnBrk="1" fontAlgn="auto" latinLnBrk="0" hangingPunct="1">
              <a:lnSpc>
                <a:spcPct val="100000"/>
              </a:lnSpc>
              <a:spcBef>
                <a:spcPts val="400"/>
              </a:spcBef>
              <a:spcAft>
                <a:spcPts val="0"/>
              </a:spcAft>
              <a:buClr>
                <a:srgbClr val="0033CC"/>
              </a:buClr>
              <a:buSzPct val="68000"/>
              <a:buFont typeface="Wingdings" pitchFamily="2" charset="2"/>
              <a:buChar char="q"/>
              <a:tabLst/>
              <a:defRPr/>
            </a:pPr>
            <a:endParaRPr kumimoji="0" lang="mk-MK" sz="1800" b="1" i="0" u="none" strike="noStrike" kern="1200" cap="none" spc="0" normalizeH="0" baseline="0" noProof="0" dirty="0" smtClean="0">
              <a:ln>
                <a:noFill/>
              </a:ln>
              <a:solidFill>
                <a:schemeClr val="accent1"/>
              </a:solidFill>
              <a:effectLst/>
              <a:uLnTx/>
              <a:uFillTx/>
              <a:latin typeface="Tahoma" pitchFamily="34" charset="0"/>
              <a:ea typeface="+mn-ea"/>
              <a:cs typeface="Tahoma" pitchFamily="34" charset="0"/>
            </a:endParaRPr>
          </a:p>
          <a:p>
            <a:pPr marL="365760" marR="0" lvl="0" indent="-256032" algn="just" defTabSz="914400" rtl="0" eaLnBrk="1" fontAlgn="auto" latinLnBrk="0" hangingPunct="1">
              <a:lnSpc>
                <a:spcPct val="100000"/>
              </a:lnSpc>
              <a:spcBef>
                <a:spcPts val="400"/>
              </a:spcBef>
              <a:spcAft>
                <a:spcPts val="0"/>
              </a:spcAft>
              <a:buClr>
                <a:srgbClr val="0033CC"/>
              </a:buClr>
              <a:buSzPct val="68000"/>
              <a:buFont typeface="Arial" charset="0"/>
              <a:buNone/>
              <a:tabLst/>
              <a:defRPr/>
            </a:pPr>
            <a:r>
              <a:rPr kumimoji="0" lang="mk-MK" sz="1800" b="1" i="0" u="none" strike="noStrike" kern="1200" cap="none" spc="0" normalizeH="0" baseline="0" noProof="0" dirty="0" smtClean="0">
                <a:ln>
                  <a:noFill/>
                </a:ln>
                <a:solidFill>
                  <a:schemeClr val="accent1"/>
                </a:solidFill>
                <a:effectLst/>
                <a:uLnTx/>
                <a:uFillTx/>
                <a:latin typeface="Tahoma" pitchFamily="34" charset="0"/>
                <a:ea typeface="+mn-ea"/>
                <a:cs typeface="Tahoma" pitchFamily="34" charset="0"/>
              </a:rPr>
              <a:t>       </a:t>
            </a:r>
          </a:p>
          <a:p>
            <a:pPr marL="365760" marR="0" lvl="0" indent="-256032" algn="just" defTabSz="914400" rtl="0" eaLnBrk="1" fontAlgn="auto" latinLnBrk="0" hangingPunct="1">
              <a:lnSpc>
                <a:spcPct val="100000"/>
              </a:lnSpc>
              <a:spcBef>
                <a:spcPts val="400"/>
              </a:spcBef>
              <a:spcAft>
                <a:spcPts val="0"/>
              </a:spcAft>
              <a:buClr>
                <a:srgbClr val="0033CC"/>
              </a:buClr>
              <a:buSzPct val="68000"/>
              <a:buFont typeface="Arial" charset="0"/>
              <a:buNone/>
              <a:tabLst/>
              <a:defRPr/>
            </a:pPr>
            <a:endParaRPr kumimoji="0" lang="mk-MK" sz="1800" b="1" i="0" u="none" strike="noStrike" kern="1200" cap="none" spc="0" normalizeH="0" baseline="0" noProof="0" dirty="0" smtClean="0">
              <a:ln>
                <a:noFill/>
              </a:ln>
              <a:solidFill>
                <a:schemeClr val="accent1"/>
              </a:solidFill>
              <a:effectLst/>
              <a:uLnTx/>
              <a:uFillTx/>
              <a:latin typeface="Tahoma" pitchFamily="34" charset="0"/>
              <a:ea typeface="+mn-ea"/>
              <a:cs typeface="Tahoma" pitchFamily="34" charset="0"/>
            </a:endParaRPr>
          </a:p>
          <a:p>
            <a:pPr marL="365760" marR="0" lvl="0" indent="-256032" algn="just" defTabSz="914400" rtl="0" eaLnBrk="1" fontAlgn="auto" latinLnBrk="0" hangingPunct="1">
              <a:lnSpc>
                <a:spcPct val="100000"/>
              </a:lnSpc>
              <a:spcBef>
                <a:spcPts val="400"/>
              </a:spcBef>
              <a:spcAft>
                <a:spcPts val="0"/>
              </a:spcAft>
              <a:buClr>
                <a:srgbClr val="0033CC"/>
              </a:buClr>
              <a:buSzPct val="68000"/>
              <a:buFont typeface="Arial" charset="0"/>
              <a:buNone/>
              <a:tabLst/>
              <a:defRPr/>
            </a:pPr>
            <a:endParaRPr kumimoji="0" lang="mk-MK" sz="1800" b="1" i="0" u="none" strike="noStrike" kern="1200" cap="none" spc="0" normalizeH="0" baseline="0" noProof="0" dirty="0" smtClean="0">
              <a:ln>
                <a:noFill/>
              </a:ln>
              <a:solidFill>
                <a:schemeClr val="accent1"/>
              </a:solidFill>
              <a:effectLst/>
              <a:uLnTx/>
              <a:uFillTx/>
              <a:latin typeface="Tahoma" pitchFamily="34" charset="0"/>
              <a:ea typeface="+mn-ea"/>
              <a:cs typeface="Tahoma" pitchFamily="34" charset="0"/>
            </a:endParaRPr>
          </a:p>
          <a:p>
            <a:pPr marL="365760" marR="0" lvl="0" indent="-256032" algn="just" defTabSz="914400" rtl="0" eaLnBrk="1" fontAlgn="auto" latinLnBrk="0" hangingPunct="1">
              <a:lnSpc>
                <a:spcPct val="100000"/>
              </a:lnSpc>
              <a:spcBef>
                <a:spcPts val="400"/>
              </a:spcBef>
              <a:spcAft>
                <a:spcPts val="0"/>
              </a:spcAft>
              <a:buClr>
                <a:srgbClr val="0033CC"/>
              </a:buClr>
              <a:buSzPct val="68000"/>
              <a:buFont typeface="Arial" charset="0"/>
              <a:buNone/>
              <a:tabLst/>
              <a:defRPr/>
            </a:pPr>
            <a:endParaRPr kumimoji="0" lang="mk-MK" sz="1800" b="1" i="0" u="none" strike="noStrike" kern="1200" cap="none" spc="0" normalizeH="0" baseline="0" noProof="0" dirty="0" smtClean="0">
              <a:ln>
                <a:noFill/>
              </a:ln>
              <a:solidFill>
                <a:schemeClr val="accent1"/>
              </a:solidFill>
              <a:effectLst/>
              <a:uLnTx/>
              <a:uFillTx/>
              <a:latin typeface="Tahoma" pitchFamily="34" charset="0"/>
              <a:ea typeface="+mn-ea"/>
              <a:cs typeface="Tahoma" pitchFamily="34" charset="0"/>
            </a:endParaRPr>
          </a:p>
        </p:txBody>
      </p:sp>
      <p:pic>
        <p:nvPicPr>
          <p:cNvPr id="134145" name="Picture 1"/>
          <p:cNvPicPr>
            <a:picLocks noChangeAspect="1" noChangeArrowheads="1"/>
          </p:cNvPicPr>
          <p:nvPr/>
        </p:nvPicPr>
        <p:blipFill>
          <a:blip r:embed="rId5" cstate="print"/>
          <a:srcRect/>
          <a:stretch>
            <a:fillRect/>
          </a:stretch>
        </p:blipFill>
        <p:spPr bwMode="auto">
          <a:xfrm>
            <a:off x="323528" y="2708920"/>
            <a:ext cx="4153552" cy="2808312"/>
          </a:xfrm>
          <a:prstGeom prst="rect">
            <a:avLst/>
          </a:prstGeom>
          <a:noFill/>
          <a:ln w="9525">
            <a:noFill/>
            <a:miter lim="800000"/>
            <a:headEnd/>
            <a:tailEnd/>
          </a:ln>
          <a:effectLst/>
        </p:spPr>
      </p:pic>
      <p:pic>
        <p:nvPicPr>
          <p:cNvPr id="134146" name="Picture 2"/>
          <p:cNvPicPr>
            <a:picLocks noChangeAspect="1" noChangeArrowheads="1"/>
          </p:cNvPicPr>
          <p:nvPr/>
        </p:nvPicPr>
        <p:blipFill>
          <a:blip r:embed="rId6" cstate="print"/>
          <a:srcRect/>
          <a:stretch>
            <a:fillRect/>
          </a:stretch>
        </p:blipFill>
        <p:spPr bwMode="auto">
          <a:xfrm>
            <a:off x="4644008" y="2708920"/>
            <a:ext cx="4368925" cy="2899797"/>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idx="4294967295"/>
          </p:nvPr>
        </p:nvSpPr>
        <p:spPr>
          <a:xfrm>
            <a:off x="611560" y="188641"/>
            <a:ext cx="8246720" cy="648071"/>
          </a:xfrm>
        </p:spPr>
        <p:txBody>
          <a:bodyPr rtlCol="0">
            <a:normAutofit fontScale="90000"/>
          </a:bodyPr>
          <a:lstStyle/>
          <a:p>
            <a:pPr algn="ctr" eaLnBrk="1" fontAlgn="auto" hangingPunct="1">
              <a:spcAft>
                <a:spcPts val="0"/>
              </a:spcAft>
              <a:defRPr/>
            </a:pPr>
            <a: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t/>
            </a:r>
            <a:b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br>
            <a: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t/>
            </a:r>
            <a:b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br>
            <a: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t> </a:t>
            </a:r>
            <a:b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br>
            <a: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t/>
            </a:r>
            <a:b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br>
            <a: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t> </a:t>
            </a:r>
            <a:r>
              <a:rPr lang="en-US" sz="3100" dirty="0" smtClean="0">
                <a:solidFill>
                  <a:srgbClr val="0033CC"/>
                </a:solidFill>
                <a:effectLst/>
                <a:latin typeface="Tahoma" pitchFamily="34" charset="0"/>
                <a:cs typeface="Tahoma" pitchFamily="34" charset="0"/>
              </a:rPr>
              <a:t>Foreign effective inflation</a:t>
            </a:r>
            <a:r>
              <a:rPr lang="mk-MK" sz="3100" dirty="0" smtClean="0">
                <a:solidFill>
                  <a:srgbClr val="0033CC"/>
                </a:solidFill>
                <a:effectLst/>
                <a:latin typeface="Tahoma" pitchFamily="34" charset="0"/>
                <a:cs typeface="Tahoma" pitchFamily="34" charset="0"/>
              </a:rPr>
              <a:t> </a:t>
            </a:r>
            <a:r>
              <a:rPr lang="mk-MK" sz="3100" dirty="0" smtClean="0">
                <a:solidFill>
                  <a:schemeClr val="accent1"/>
                </a:solidFill>
                <a:effectLst/>
                <a:latin typeface="Tahoma" pitchFamily="34" charset="0"/>
                <a:cs typeface="Tahoma" pitchFamily="34" charset="0"/>
              </a:rPr>
              <a:t/>
            </a:r>
            <a:br>
              <a:rPr lang="mk-MK" sz="3100" dirty="0" smtClean="0">
                <a:solidFill>
                  <a:schemeClr val="accent1"/>
                </a:solidFill>
                <a:effectLst/>
                <a:latin typeface="Tahoma" pitchFamily="34" charset="0"/>
                <a:cs typeface="Tahoma" pitchFamily="34" charset="0"/>
              </a:rPr>
            </a:br>
            <a: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t/>
            </a:r>
            <a:b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br>
            <a:r>
              <a:rPr lang="en-US" sz="3200" dirty="0" smtClean="0">
                <a:solidFill>
                  <a:srgbClr val="0033CC"/>
                </a:solidFill>
                <a:effectLst>
                  <a:outerShdw blurRad="38100" dist="38100" dir="2700000" algn="tl">
                    <a:srgbClr val="C0C0C0"/>
                  </a:outerShdw>
                </a:effectLst>
                <a:latin typeface="Tahoma" pitchFamily="34" charset="0"/>
                <a:cs typeface="Tahoma" pitchFamily="34" charset="0"/>
              </a:rPr>
              <a:t/>
            </a:r>
            <a:br>
              <a:rPr lang="en-US" sz="3200" dirty="0" smtClean="0">
                <a:solidFill>
                  <a:srgbClr val="0033CC"/>
                </a:solidFill>
                <a:effectLst>
                  <a:outerShdw blurRad="38100" dist="38100" dir="2700000" algn="tl">
                    <a:srgbClr val="C0C0C0"/>
                  </a:outerShdw>
                </a:effectLst>
                <a:latin typeface="Tahoma" pitchFamily="34" charset="0"/>
                <a:cs typeface="Tahoma" pitchFamily="34" charset="0"/>
              </a:rPr>
            </a:br>
            <a:r>
              <a:rPr lang="en-US" sz="3600" dirty="0" smtClean="0">
                <a:solidFill>
                  <a:srgbClr val="0033CC"/>
                </a:solidFill>
                <a:effectLst>
                  <a:outerShdw blurRad="38100" dist="38100" dir="2700000" algn="tl">
                    <a:srgbClr val="C0C0C0"/>
                  </a:outerShdw>
                </a:effectLst>
                <a:latin typeface="Tahoma" pitchFamily="34" charset="0"/>
                <a:cs typeface="Tahoma" pitchFamily="34" charset="0"/>
              </a:rPr>
              <a:t/>
            </a:r>
            <a:br>
              <a:rPr lang="en-US" sz="3600" dirty="0" smtClean="0">
                <a:solidFill>
                  <a:srgbClr val="0033CC"/>
                </a:solidFill>
                <a:effectLst>
                  <a:outerShdw blurRad="38100" dist="38100" dir="2700000" algn="tl">
                    <a:srgbClr val="C0C0C0"/>
                  </a:outerShdw>
                </a:effectLst>
                <a:latin typeface="Tahoma" pitchFamily="34" charset="0"/>
                <a:cs typeface="Tahoma" pitchFamily="34" charset="0"/>
              </a:rPr>
            </a:br>
            <a:endParaRPr lang="mk-MK" sz="3600" dirty="0" smtClean="0">
              <a:solidFill>
                <a:srgbClr val="0033CC"/>
              </a:solidFill>
              <a:effectLst>
                <a:outerShdw blurRad="38100" dist="38100" dir="2700000" algn="tl">
                  <a:srgbClr val="C0C0C0"/>
                </a:outerShdw>
              </a:effectLst>
              <a:latin typeface="Tahoma" pitchFamily="34" charset="0"/>
              <a:cs typeface="Tahoma" pitchFamily="34" charset="0"/>
            </a:endParaRPr>
          </a:p>
        </p:txBody>
      </p:sp>
      <p:sp>
        <p:nvSpPr>
          <p:cNvPr id="13315" name="Content Placeholder 2"/>
          <p:cNvSpPr>
            <a:spLocks noGrp="1"/>
          </p:cNvSpPr>
          <p:nvPr>
            <p:ph idx="4294967295"/>
          </p:nvPr>
        </p:nvSpPr>
        <p:spPr>
          <a:xfrm>
            <a:off x="251520" y="980728"/>
            <a:ext cx="8569647" cy="2160240"/>
          </a:xfrm>
        </p:spPr>
        <p:txBody>
          <a:bodyPr/>
          <a:lstStyle/>
          <a:p>
            <a:pPr algn="just" eaLnBrk="1" hangingPunct="1">
              <a:buClr>
                <a:srgbClr val="0033CC"/>
              </a:buClr>
              <a:buFont typeface="Wingdings" pitchFamily="2" charset="2"/>
              <a:buChar char="q"/>
            </a:pPr>
            <a:r>
              <a:rPr lang="en-US" sz="1800" b="1" dirty="0" smtClean="0">
                <a:solidFill>
                  <a:srgbClr val="002060"/>
                </a:solidFill>
                <a:latin typeface="Tahoma" pitchFamily="34" charset="0"/>
                <a:cs typeface="Tahoma" pitchFamily="34" charset="0"/>
              </a:rPr>
              <a:t>In the first quarter of </a:t>
            </a:r>
            <a:r>
              <a:rPr lang="mk-MK" sz="1800" b="1" dirty="0" smtClean="0">
                <a:solidFill>
                  <a:srgbClr val="002060"/>
                </a:solidFill>
                <a:latin typeface="Tahoma" pitchFamily="34" charset="0"/>
                <a:cs typeface="Tahoma" pitchFamily="34" charset="0"/>
              </a:rPr>
              <a:t>201</a:t>
            </a:r>
            <a:r>
              <a:rPr lang="en-US" sz="1800" b="1" dirty="0" smtClean="0">
                <a:solidFill>
                  <a:srgbClr val="002060"/>
                </a:solidFill>
                <a:latin typeface="Tahoma" pitchFamily="34" charset="0"/>
                <a:cs typeface="Tahoma" pitchFamily="34" charset="0"/>
              </a:rPr>
              <a:t>3, the foreign effective inflation beyond the expectations</a:t>
            </a:r>
            <a:endParaRPr lang="mk-MK" sz="1800" b="1" dirty="0" smtClean="0">
              <a:solidFill>
                <a:srgbClr val="002060"/>
              </a:solidFill>
              <a:latin typeface="Tahoma" pitchFamily="34" charset="0"/>
              <a:cs typeface="Tahoma" pitchFamily="34" charset="0"/>
            </a:endParaRPr>
          </a:p>
          <a:p>
            <a:pPr algn="just" eaLnBrk="1" hangingPunct="1">
              <a:buClr>
                <a:srgbClr val="0033CC"/>
              </a:buClr>
              <a:buFont typeface="Wingdings" pitchFamily="2" charset="2"/>
              <a:buChar char="q"/>
            </a:pPr>
            <a:r>
              <a:rPr lang="en-US" sz="1800" b="1" dirty="0" smtClean="0">
                <a:solidFill>
                  <a:srgbClr val="002060"/>
                </a:solidFill>
                <a:latin typeface="Tahoma" pitchFamily="34" charset="0"/>
                <a:cs typeface="Tahoma" pitchFamily="34" charset="0"/>
              </a:rPr>
              <a:t>Minimal upward revision for 2</a:t>
            </a:r>
            <a:r>
              <a:rPr lang="mk-MK" sz="1800" b="1" dirty="0" smtClean="0">
                <a:solidFill>
                  <a:srgbClr val="002060"/>
                </a:solidFill>
                <a:latin typeface="Tahoma" pitchFamily="34" charset="0"/>
                <a:cs typeface="Tahoma" pitchFamily="34" charset="0"/>
              </a:rPr>
              <a:t>013 </a:t>
            </a:r>
            <a:r>
              <a:rPr lang="en-US" sz="1800" b="1" dirty="0" smtClean="0">
                <a:solidFill>
                  <a:srgbClr val="002060"/>
                </a:solidFill>
                <a:latin typeface="Tahoma" pitchFamily="34" charset="0"/>
                <a:cs typeface="Tahoma" pitchFamily="34" charset="0"/>
              </a:rPr>
              <a:t>and moderate upward correction for </a:t>
            </a:r>
            <a:r>
              <a:rPr lang="mk-MK" sz="1800" b="1" dirty="0" smtClean="0">
                <a:solidFill>
                  <a:srgbClr val="002060"/>
                </a:solidFill>
                <a:latin typeface="Tahoma" pitchFamily="34" charset="0"/>
                <a:cs typeface="Tahoma" pitchFamily="34" charset="0"/>
              </a:rPr>
              <a:t>2014 </a:t>
            </a:r>
          </a:p>
          <a:p>
            <a:pPr algn="just" eaLnBrk="1" hangingPunct="1">
              <a:buClr>
                <a:srgbClr val="0033CC"/>
              </a:buClr>
              <a:buFont typeface="Wingdings" pitchFamily="2" charset="2"/>
              <a:buChar char="q"/>
            </a:pPr>
            <a:r>
              <a:rPr lang="en-US" sz="1800" b="1" dirty="0" smtClean="0">
                <a:solidFill>
                  <a:srgbClr val="002060"/>
                </a:solidFill>
                <a:latin typeface="Tahoma" pitchFamily="34" charset="0"/>
                <a:cs typeface="Tahoma" pitchFamily="34" charset="0"/>
              </a:rPr>
              <a:t>Expectations for more significant acceleration of the annual foreign effective inflation dynamics in 2013 and its moderate deceleration in 2014</a:t>
            </a:r>
            <a:endParaRPr lang="mk-MK" sz="1800" b="1" dirty="0" smtClean="0">
              <a:solidFill>
                <a:schemeClr val="accent1"/>
              </a:solidFill>
              <a:latin typeface="Tahoma" pitchFamily="34" charset="0"/>
              <a:cs typeface="Tahoma" pitchFamily="34" charset="0"/>
            </a:endParaRPr>
          </a:p>
          <a:p>
            <a:pPr algn="just" eaLnBrk="1" hangingPunct="1">
              <a:buClr>
                <a:srgbClr val="0033CC"/>
              </a:buClr>
              <a:buFont typeface="Arial" charset="0"/>
              <a:buNone/>
            </a:pPr>
            <a:r>
              <a:rPr lang="mk-MK" sz="1800" b="1" dirty="0" smtClean="0">
                <a:solidFill>
                  <a:schemeClr val="accent1"/>
                </a:solidFill>
                <a:latin typeface="Tahoma" pitchFamily="34" charset="0"/>
                <a:cs typeface="Tahoma" pitchFamily="34" charset="0"/>
              </a:rPr>
              <a:t>       </a:t>
            </a:r>
          </a:p>
        </p:txBody>
      </p:sp>
      <p:pic>
        <p:nvPicPr>
          <p:cNvPr id="13316" name="Picture 7" descr="Bitmap Zatemneto 2 Logo in Pano CMYK- C100 M80 Y0 K0 29-04-2009 verz GOLD logo Font Convert to Curves.jpg"/>
          <p:cNvPicPr>
            <a:picLocks noChangeAspect="1"/>
          </p:cNvPicPr>
          <p:nvPr/>
        </p:nvPicPr>
        <p:blipFill>
          <a:blip r:embed="rId3" cstate="print"/>
          <a:srcRect/>
          <a:stretch>
            <a:fillRect/>
          </a:stretch>
        </p:blipFill>
        <p:spPr bwMode="auto">
          <a:xfrm>
            <a:off x="0" y="0"/>
            <a:ext cx="614363" cy="685800"/>
          </a:xfrm>
          <a:prstGeom prst="rect">
            <a:avLst/>
          </a:prstGeom>
          <a:noFill/>
          <a:ln w="9525">
            <a:noFill/>
            <a:miter lim="800000"/>
            <a:headEnd/>
            <a:tailEnd/>
          </a:ln>
        </p:spPr>
      </p:pic>
      <p:pic>
        <p:nvPicPr>
          <p:cNvPr id="15368" name="Picture 231" descr="samo naslov 06"/>
          <p:cNvPicPr>
            <a:picLocks noChangeAspect="1" noChangeArrowheads="1"/>
          </p:cNvPicPr>
          <p:nvPr/>
        </p:nvPicPr>
        <p:blipFill>
          <a:blip r:embed="rId4" cstate="print">
            <a:clrChange>
              <a:clrFrom>
                <a:srgbClr val="FFFFFF"/>
              </a:clrFrom>
              <a:clrTo>
                <a:srgbClr val="FFFFFF">
                  <a:alpha val="0"/>
                </a:srgbClr>
              </a:clrTo>
            </a:clrChange>
            <a:duotone>
              <a:prstClr val="black"/>
              <a:srgbClr val="D9C3A5">
                <a:tint val="50000"/>
                <a:satMod val="180000"/>
              </a:srgbClr>
            </a:duotone>
          </a:blip>
          <a:srcRect/>
          <a:stretch>
            <a:fillRect/>
          </a:stretch>
        </p:blipFill>
        <p:spPr bwMode="auto">
          <a:xfrm>
            <a:off x="76201" y="6664036"/>
            <a:ext cx="8996363" cy="193964"/>
          </a:xfrm>
          <a:prstGeom prst="rect">
            <a:avLst/>
          </a:prstGeom>
          <a:noFill/>
          <a:ln w="9525">
            <a:noFill/>
            <a:miter lim="800000"/>
            <a:headEnd/>
            <a:tailEnd/>
          </a:ln>
        </p:spPr>
      </p:pic>
      <p:pic>
        <p:nvPicPr>
          <p:cNvPr id="132097" name="Picture 1"/>
          <p:cNvPicPr>
            <a:picLocks noChangeAspect="1" noChangeArrowheads="1"/>
          </p:cNvPicPr>
          <p:nvPr/>
        </p:nvPicPr>
        <p:blipFill>
          <a:blip r:embed="rId5" cstate="print"/>
          <a:srcRect/>
          <a:stretch>
            <a:fillRect/>
          </a:stretch>
        </p:blipFill>
        <p:spPr bwMode="auto">
          <a:xfrm>
            <a:off x="395536" y="3429000"/>
            <a:ext cx="4032448" cy="2833612"/>
          </a:xfrm>
          <a:prstGeom prst="rect">
            <a:avLst/>
          </a:prstGeom>
          <a:noFill/>
          <a:ln w="9525">
            <a:noFill/>
            <a:miter lim="800000"/>
            <a:headEnd/>
            <a:tailEnd/>
          </a:ln>
          <a:effectLst/>
        </p:spPr>
      </p:pic>
      <p:pic>
        <p:nvPicPr>
          <p:cNvPr id="132098" name="Picture 2"/>
          <p:cNvPicPr>
            <a:picLocks noChangeAspect="1" noChangeArrowheads="1"/>
          </p:cNvPicPr>
          <p:nvPr/>
        </p:nvPicPr>
        <p:blipFill>
          <a:blip r:embed="rId6" cstate="print"/>
          <a:srcRect/>
          <a:stretch>
            <a:fillRect/>
          </a:stretch>
        </p:blipFill>
        <p:spPr bwMode="auto">
          <a:xfrm>
            <a:off x="4355976" y="3501008"/>
            <a:ext cx="4320480" cy="2718661"/>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idx="4294967295"/>
          </p:nvPr>
        </p:nvSpPr>
        <p:spPr>
          <a:xfrm>
            <a:off x="395536" y="188641"/>
            <a:ext cx="8301608" cy="1080120"/>
          </a:xfrm>
        </p:spPr>
        <p:txBody>
          <a:bodyPr rtlCol="0">
            <a:normAutofit fontScale="90000"/>
          </a:bodyPr>
          <a:lstStyle/>
          <a:p>
            <a:pPr algn="ctr" eaLnBrk="1" fontAlgn="auto" hangingPunct="1">
              <a:spcAft>
                <a:spcPts val="0"/>
              </a:spcAft>
              <a:defRPr/>
            </a:pPr>
            <a: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t/>
            </a:r>
            <a:b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br>
            <a: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t/>
            </a:r>
            <a:b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br>
            <a: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t> </a:t>
            </a:r>
            <a:b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br>
            <a:r>
              <a:rPr lang="mk-MK" sz="3200" dirty="0" smtClean="0">
                <a:solidFill>
                  <a:srgbClr val="002060"/>
                </a:solidFill>
                <a:effectLst>
                  <a:outerShdw blurRad="38100" dist="38100" dir="2700000" algn="tl">
                    <a:srgbClr val="C0C0C0"/>
                  </a:outerShdw>
                </a:effectLst>
                <a:latin typeface="Tahoma" pitchFamily="34" charset="0"/>
                <a:cs typeface="Tahoma" pitchFamily="34" charset="0"/>
              </a:rPr>
              <a:t> </a:t>
            </a:r>
            <a:r>
              <a:rPr lang="en-US" sz="3100" dirty="0" smtClean="0">
                <a:solidFill>
                  <a:srgbClr val="0033CC"/>
                </a:solidFill>
                <a:effectLst/>
                <a:latin typeface="Tahoma" pitchFamily="34" charset="0"/>
                <a:cs typeface="Tahoma" pitchFamily="34" charset="0"/>
              </a:rPr>
              <a:t>World prices of the basic products</a:t>
            </a:r>
            <a: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t/>
            </a:r>
            <a:b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br>
            <a:r>
              <a:rPr lang="en-US" sz="3200" dirty="0" smtClean="0">
                <a:solidFill>
                  <a:srgbClr val="0033CC"/>
                </a:solidFill>
                <a:effectLst>
                  <a:outerShdw blurRad="38100" dist="38100" dir="2700000" algn="tl">
                    <a:srgbClr val="C0C0C0"/>
                  </a:outerShdw>
                </a:effectLst>
                <a:latin typeface="Tahoma" pitchFamily="34" charset="0"/>
                <a:cs typeface="Tahoma" pitchFamily="34" charset="0"/>
              </a:rPr>
              <a:t/>
            </a:r>
            <a:br>
              <a:rPr lang="en-US" sz="3200" dirty="0" smtClean="0">
                <a:solidFill>
                  <a:srgbClr val="0033CC"/>
                </a:solidFill>
                <a:effectLst>
                  <a:outerShdw blurRad="38100" dist="38100" dir="2700000" algn="tl">
                    <a:srgbClr val="C0C0C0"/>
                  </a:outerShdw>
                </a:effectLst>
                <a:latin typeface="Tahoma" pitchFamily="34" charset="0"/>
                <a:cs typeface="Tahoma" pitchFamily="34" charset="0"/>
              </a:rPr>
            </a:br>
            <a:r>
              <a:rPr lang="en-US" sz="3600" dirty="0" smtClean="0">
                <a:solidFill>
                  <a:srgbClr val="0033CC"/>
                </a:solidFill>
                <a:effectLst>
                  <a:outerShdw blurRad="38100" dist="38100" dir="2700000" algn="tl">
                    <a:srgbClr val="C0C0C0"/>
                  </a:outerShdw>
                </a:effectLst>
                <a:latin typeface="Tahoma" pitchFamily="34" charset="0"/>
                <a:cs typeface="Tahoma" pitchFamily="34" charset="0"/>
              </a:rPr>
              <a:t/>
            </a:r>
            <a:br>
              <a:rPr lang="en-US" sz="3600" dirty="0" smtClean="0">
                <a:solidFill>
                  <a:srgbClr val="0033CC"/>
                </a:solidFill>
                <a:effectLst>
                  <a:outerShdw blurRad="38100" dist="38100" dir="2700000" algn="tl">
                    <a:srgbClr val="C0C0C0"/>
                  </a:outerShdw>
                </a:effectLst>
                <a:latin typeface="Tahoma" pitchFamily="34" charset="0"/>
                <a:cs typeface="Tahoma" pitchFamily="34" charset="0"/>
              </a:rPr>
            </a:br>
            <a:endParaRPr lang="mk-MK" sz="3600" dirty="0" smtClean="0">
              <a:solidFill>
                <a:srgbClr val="0033CC"/>
              </a:solidFill>
              <a:effectLst>
                <a:outerShdw blurRad="38100" dist="38100" dir="2700000" algn="tl">
                  <a:srgbClr val="C0C0C0"/>
                </a:outerShdw>
              </a:effectLst>
              <a:latin typeface="Tahoma" pitchFamily="34" charset="0"/>
              <a:cs typeface="Tahoma" pitchFamily="34" charset="0"/>
            </a:endParaRPr>
          </a:p>
        </p:txBody>
      </p:sp>
      <p:sp>
        <p:nvSpPr>
          <p:cNvPr id="12291" name="Content Placeholder 2"/>
          <p:cNvSpPr>
            <a:spLocks noGrp="1"/>
          </p:cNvSpPr>
          <p:nvPr>
            <p:ph idx="4294967295"/>
          </p:nvPr>
        </p:nvSpPr>
        <p:spPr>
          <a:xfrm>
            <a:off x="323528" y="1196752"/>
            <a:ext cx="8496944" cy="2448272"/>
          </a:xfrm>
        </p:spPr>
        <p:txBody>
          <a:bodyPr/>
          <a:lstStyle/>
          <a:p>
            <a:pPr algn="just" eaLnBrk="1" hangingPunct="1">
              <a:buClr>
                <a:srgbClr val="0033CC"/>
              </a:buClr>
              <a:buFont typeface="Wingdings" pitchFamily="2" charset="2"/>
              <a:buChar char="q"/>
            </a:pPr>
            <a:r>
              <a:rPr lang="en-US" sz="1800" b="1" dirty="0" smtClean="0">
                <a:solidFill>
                  <a:srgbClr val="002060"/>
                </a:solidFill>
                <a:latin typeface="Tahoma" pitchFamily="34" charset="0"/>
                <a:cs typeface="Tahoma" pitchFamily="34" charset="0"/>
              </a:rPr>
              <a:t>Generally</a:t>
            </a:r>
            <a:r>
              <a:rPr lang="mk-MK" sz="1800" b="1" dirty="0" smtClean="0">
                <a:solidFill>
                  <a:srgbClr val="002060"/>
                </a:solidFill>
                <a:latin typeface="Tahoma" pitchFamily="34" charset="0"/>
                <a:cs typeface="Tahoma" pitchFamily="34" charset="0"/>
              </a:rPr>
              <a:t>, </a:t>
            </a:r>
            <a:r>
              <a:rPr lang="en-US" sz="1800" b="1" dirty="0" smtClean="0">
                <a:solidFill>
                  <a:srgbClr val="002060"/>
                </a:solidFill>
                <a:latin typeface="Tahoma" pitchFamily="34" charset="0"/>
                <a:cs typeface="Tahoma" pitchFamily="34" charset="0"/>
              </a:rPr>
              <a:t>downward revision of the world stock exchange prices for </a:t>
            </a:r>
            <a:r>
              <a:rPr lang="mk-MK" sz="1800" b="1" dirty="0" smtClean="0">
                <a:solidFill>
                  <a:srgbClr val="002060"/>
                </a:solidFill>
                <a:latin typeface="Tahoma" pitchFamily="34" charset="0"/>
                <a:cs typeface="Tahoma" pitchFamily="34" charset="0"/>
              </a:rPr>
              <a:t>201</a:t>
            </a:r>
            <a:r>
              <a:rPr lang="en-US" sz="1800" b="1" dirty="0" smtClean="0">
                <a:solidFill>
                  <a:srgbClr val="002060"/>
                </a:solidFill>
                <a:latin typeface="Tahoma" pitchFamily="34" charset="0"/>
                <a:cs typeface="Tahoma" pitchFamily="34" charset="0"/>
              </a:rPr>
              <a:t>3</a:t>
            </a:r>
            <a:r>
              <a:rPr lang="mk-MK" sz="1800" b="1" dirty="0" smtClean="0">
                <a:solidFill>
                  <a:srgbClr val="002060"/>
                </a:solidFill>
                <a:latin typeface="Tahoma" pitchFamily="34" charset="0"/>
                <a:cs typeface="Tahoma" pitchFamily="34" charset="0"/>
              </a:rPr>
              <a:t> </a:t>
            </a:r>
            <a:r>
              <a:rPr lang="en-US" sz="1800" b="1" dirty="0" smtClean="0">
                <a:solidFill>
                  <a:srgbClr val="002060"/>
                </a:solidFill>
                <a:latin typeface="Tahoma" pitchFamily="34" charset="0"/>
                <a:cs typeface="Tahoma" pitchFamily="34" charset="0"/>
              </a:rPr>
              <a:t>and</a:t>
            </a:r>
            <a:r>
              <a:rPr lang="mk-MK" sz="1800" b="1" dirty="0" smtClean="0">
                <a:solidFill>
                  <a:srgbClr val="002060"/>
                </a:solidFill>
                <a:latin typeface="Tahoma" pitchFamily="34" charset="0"/>
                <a:cs typeface="Tahoma" pitchFamily="34" charset="0"/>
              </a:rPr>
              <a:t> 201</a:t>
            </a:r>
            <a:r>
              <a:rPr lang="en-US" sz="1800" b="1" dirty="0" smtClean="0">
                <a:solidFill>
                  <a:srgbClr val="002060"/>
                </a:solidFill>
                <a:latin typeface="Tahoma" pitchFamily="34" charset="0"/>
                <a:cs typeface="Tahoma" pitchFamily="34" charset="0"/>
              </a:rPr>
              <a:t>4</a:t>
            </a:r>
            <a:r>
              <a:rPr lang="mk-MK" sz="1800" b="1" dirty="0" smtClean="0">
                <a:solidFill>
                  <a:srgbClr val="002060"/>
                </a:solidFill>
                <a:latin typeface="Tahoma" pitchFamily="34" charset="0"/>
                <a:cs typeface="Tahoma" pitchFamily="34" charset="0"/>
              </a:rPr>
              <a:t>, </a:t>
            </a:r>
            <a:r>
              <a:rPr lang="en-US" sz="1800" b="1" dirty="0" smtClean="0">
                <a:solidFill>
                  <a:srgbClr val="002060"/>
                </a:solidFill>
                <a:latin typeface="Tahoma" pitchFamily="34" charset="0"/>
                <a:cs typeface="Tahoma" pitchFamily="34" charset="0"/>
              </a:rPr>
              <a:t>relative to the January projection</a:t>
            </a:r>
          </a:p>
          <a:p>
            <a:pPr algn="just" eaLnBrk="1" hangingPunct="1">
              <a:buClr>
                <a:srgbClr val="0033CC"/>
              </a:buClr>
              <a:buFont typeface="Wingdings" pitchFamily="2" charset="2"/>
              <a:buChar char="q"/>
            </a:pPr>
            <a:r>
              <a:rPr lang="en-US" sz="1800" b="1" dirty="0" smtClean="0">
                <a:solidFill>
                  <a:srgbClr val="002060"/>
                </a:solidFill>
                <a:latin typeface="Tahoma" pitchFamily="34" charset="0"/>
                <a:cs typeface="Tahoma" pitchFamily="34" charset="0"/>
              </a:rPr>
              <a:t>Decrease in the crude oil prices in </a:t>
            </a:r>
            <a:r>
              <a:rPr lang="mk-MK" sz="1800" b="1" dirty="0" smtClean="0">
                <a:solidFill>
                  <a:srgbClr val="002060"/>
                </a:solidFill>
                <a:latin typeface="Tahoma" pitchFamily="34" charset="0"/>
                <a:cs typeface="Tahoma" pitchFamily="34" charset="0"/>
              </a:rPr>
              <a:t>2013 </a:t>
            </a:r>
            <a:r>
              <a:rPr lang="en-US" sz="1800" b="1" dirty="0" smtClean="0">
                <a:solidFill>
                  <a:srgbClr val="002060"/>
                </a:solidFill>
                <a:latin typeface="Tahoma" pitchFamily="34" charset="0"/>
                <a:cs typeface="Tahoma" pitchFamily="34" charset="0"/>
              </a:rPr>
              <a:t>and</a:t>
            </a:r>
            <a:r>
              <a:rPr lang="mk-MK" sz="1800" b="1" dirty="0" smtClean="0">
                <a:solidFill>
                  <a:srgbClr val="002060"/>
                </a:solidFill>
                <a:latin typeface="Tahoma" pitchFamily="34" charset="0"/>
                <a:cs typeface="Tahoma" pitchFamily="34" charset="0"/>
              </a:rPr>
              <a:t> 2014, </a:t>
            </a:r>
            <a:r>
              <a:rPr lang="en-US" sz="1800" b="1" dirty="0" smtClean="0">
                <a:solidFill>
                  <a:srgbClr val="002060"/>
                </a:solidFill>
                <a:latin typeface="Tahoma" pitchFamily="34" charset="0"/>
                <a:cs typeface="Tahoma" pitchFamily="34" charset="0"/>
              </a:rPr>
              <a:t>compared to the increase in </a:t>
            </a:r>
            <a:r>
              <a:rPr lang="mk-MK" sz="1800" b="1" dirty="0" smtClean="0">
                <a:solidFill>
                  <a:srgbClr val="002060"/>
                </a:solidFill>
                <a:latin typeface="Tahoma" pitchFamily="34" charset="0"/>
                <a:cs typeface="Tahoma" pitchFamily="34" charset="0"/>
              </a:rPr>
              <a:t>2012 </a:t>
            </a:r>
          </a:p>
          <a:p>
            <a:pPr algn="just" eaLnBrk="1" hangingPunct="1">
              <a:buClr>
                <a:srgbClr val="0033CC"/>
              </a:buClr>
              <a:buFont typeface="Wingdings" pitchFamily="2" charset="2"/>
              <a:buChar char="q"/>
            </a:pPr>
            <a:r>
              <a:rPr lang="en-US" sz="1800" b="1" dirty="0" smtClean="0">
                <a:solidFill>
                  <a:srgbClr val="002060"/>
                </a:solidFill>
                <a:latin typeface="Tahoma" pitchFamily="34" charset="0"/>
                <a:cs typeface="Tahoma" pitchFamily="34" charset="0"/>
              </a:rPr>
              <a:t>Lower metal prices</a:t>
            </a:r>
            <a:r>
              <a:rPr lang="mk-MK" sz="1800" b="1" dirty="0" smtClean="0">
                <a:solidFill>
                  <a:srgbClr val="002060"/>
                </a:solidFill>
                <a:latin typeface="Tahoma" pitchFamily="34" charset="0"/>
                <a:cs typeface="Tahoma" pitchFamily="34" charset="0"/>
              </a:rPr>
              <a:t>, </a:t>
            </a:r>
            <a:r>
              <a:rPr lang="en-US" sz="1800" b="1" dirty="0" smtClean="0">
                <a:solidFill>
                  <a:srgbClr val="002060"/>
                </a:solidFill>
                <a:latin typeface="Tahoma" pitchFamily="34" charset="0"/>
                <a:cs typeface="Tahoma" pitchFamily="34" charset="0"/>
              </a:rPr>
              <a:t>downward adjustment in </a:t>
            </a:r>
            <a:r>
              <a:rPr lang="mk-MK" sz="1800" b="1" dirty="0" smtClean="0">
                <a:solidFill>
                  <a:srgbClr val="002060"/>
                </a:solidFill>
                <a:latin typeface="Tahoma" pitchFamily="34" charset="0"/>
                <a:cs typeface="Tahoma" pitchFamily="34" charset="0"/>
              </a:rPr>
              <a:t>2013</a:t>
            </a:r>
            <a:r>
              <a:rPr lang="en-US" sz="1800" b="1" dirty="0" smtClean="0">
                <a:solidFill>
                  <a:srgbClr val="002060"/>
                </a:solidFill>
                <a:latin typeface="Tahoma" pitchFamily="34" charset="0"/>
                <a:cs typeface="Tahoma" pitchFamily="34" charset="0"/>
              </a:rPr>
              <a:t> and slight rise in </a:t>
            </a:r>
            <a:r>
              <a:rPr lang="mk-MK" sz="1800" b="1" dirty="0" smtClean="0">
                <a:solidFill>
                  <a:srgbClr val="002060"/>
                </a:solidFill>
                <a:latin typeface="Tahoma" pitchFamily="34" charset="0"/>
                <a:cs typeface="Tahoma" pitchFamily="34" charset="0"/>
              </a:rPr>
              <a:t>2014 </a:t>
            </a:r>
            <a:endParaRPr lang="en-US" sz="1800" b="1" dirty="0" smtClean="0">
              <a:solidFill>
                <a:srgbClr val="002060"/>
              </a:solidFill>
              <a:latin typeface="Tahoma" pitchFamily="34" charset="0"/>
              <a:cs typeface="Tahoma" pitchFamily="34" charset="0"/>
            </a:endParaRPr>
          </a:p>
          <a:p>
            <a:pPr algn="just" eaLnBrk="1" hangingPunct="1">
              <a:buClr>
                <a:srgbClr val="0033CC"/>
              </a:buClr>
              <a:buFont typeface="Wingdings" pitchFamily="2" charset="2"/>
              <a:buChar char="q"/>
            </a:pPr>
            <a:r>
              <a:rPr lang="en-US" sz="1800" b="1" dirty="0" smtClean="0">
                <a:solidFill>
                  <a:srgbClr val="002060"/>
                </a:solidFill>
                <a:latin typeface="Tahoma" pitchFamily="34" charset="0"/>
                <a:cs typeface="Tahoma" pitchFamily="34" charset="0"/>
              </a:rPr>
              <a:t>No pressures of the world food price as previously anticipated </a:t>
            </a:r>
            <a:endParaRPr lang="en-US" sz="1600" b="1" dirty="0" smtClean="0">
              <a:solidFill>
                <a:srgbClr val="002060"/>
              </a:solidFill>
              <a:latin typeface="Tahoma" pitchFamily="34" charset="0"/>
              <a:cs typeface="Tahoma" pitchFamily="34" charset="0"/>
            </a:endParaRPr>
          </a:p>
          <a:p>
            <a:pPr algn="just" eaLnBrk="1" hangingPunct="1">
              <a:buClr>
                <a:srgbClr val="0033CC"/>
              </a:buClr>
              <a:buNone/>
            </a:pPr>
            <a:endParaRPr lang="mk-MK" sz="1600" b="1" dirty="0" smtClean="0">
              <a:solidFill>
                <a:srgbClr val="002060"/>
              </a:solidFill>
              <a:latin typeface="Tahoma" pitchFamily="34" charset="0"/>
              <a:cs typeface="Tahoma" pitchFamily="34" charset="0"/>
            </a:endParaRPr>
          </a:p>
          <a:p>
            <a:pPr algn="just" eaLnBrk="1" hangingPunct="1">
              <a:buClr>
                <a:srgbClr val="0033CC"/>
              </a:buClr>
              <a:buFont typeface="Wingdings" pitchFamily="2" charset="2"/>
              <a:buChar char="q"/>
            </a:pPr>
            <a:endParaRPr lang="mk-MK" sz="1600" b="1" dirty="0" smtClean="0">
              <a:solidFill>
                <a:schemeClr val="accent1"/>
              </a:solidFill>
              <a:latin typeface="Tahoma" pitchFamily="34" charset="0"/>
              <a:cs typeface="Tahoma" pitchFamily="34" charset="0"/>
            </a:endParaRPr>
          </a:p>
          <a:p>
            <a:pPr algn="just" eaLnBrk="1" hangingPunct="1">
              <a:buClr>
                <a:srgbClr val="0033CC"/>
              </a:buClr>
              <a:buFont typeface="Arial" charset="0"/>
              <a:buNone/>
            </a:pPr>
            <a:r>
              <a:rPr lang="mk-MK" sz="1600" b="1" dirty="0" smtClean="0">
                <a:solidFill>
                  <a:schemeClr val="accent1"/>
                </a:solidFill>
                <a:latin typeface="Tahoma" pitchFamily="34" charset="0"/>
                <a:cs typeface="Tahoma" pitchFamily="34" charset="0"/>
              </a:rPr>
              <a:t>       </a:t>
            </a:r>
          </a:p>
        </p:txBody>
      </p:sp>
      <p:pic>
        <p:nvPicPr>
          <p:cNvPr id="12292" name="Picture 7" descr="Bitmap Zatemneto 2 Logo in Pano CMYK- C100 M80 Y0 K0 29-04-2009 verz GOLD logo Font Convert to Curves.jpg"/>
          <p:cNvPicPr>
            <a:picLocks noChangeAspect="1"/>
          </p:cNvPicPr>
          <p:nvPr/>
        </p:nvPicPr>
        <p:blipFill>
          <a:blip r:embed="rId3" cstate="print"/>
          <a:srcRect/>
          <a:stretch>
            <a:fillRect/>
          </a:stretch>
        </p:blipFill>
        <p:spPr bwMode="auto">
          <a:xfrm>
            <a:off x="0" y="0"/>
            <a:ext cx="614363" cy="685800"/>
          </a:xfrm>
          <a:prstGeom prst="rect">
            <a:avLst/>
          </a:prstGeom>
          <a:noFill/>
          <a:ln w="9525">
            <a:noFill/>
            <a:miter lim="800000"/>
            <a:headEnd/>
            <a:tailEnd/>
          </a:ln>
        </p:spPr>
      </p:pic>
      <p:pic>
        <p:nvPicPr>
          <p:cNvPr id="15368" name="Picture 231" descr="samo naslov 06"/>
          <p:cNvPicPr>
            <a:picLocks noChangeAspect="1" noChangeArrowheads="1"/>
          </p:cNvPicPr>
          <p:nvPr/>
        </p:nvPicPr>
        <p:blipFill>
          <a:blip r:embed="rId4" cstate="print">
            <a:clrChange>
              <a:clrFrom>
                <a:srgbClr val="FFFFFF"/>
              </a:clrFrom>
              <a:clrTo>
                <a:srgbClr val="FFFFFF">
                  <a:alpha val="0"/>
                </a:srgbClr>
              </a:clrTo>
            </a:clrChange>
            <a:duotone>
              <a:prstClr val="black"/>
              <a:srgbClr val="D9C3A5">
                <a:tint val="50000"/>
                <a:satMod val="180000"/>
              </a:srgbClr>
            </a:duotone>
          </a:blip>
          <a:srcRect/>
          <a:stretch>
            <a:fillRect/>
          </a:stretch>
        </p:blipFill>
        <p:spPr bwMode="auto">
          <a:xfrm>
            <a:off x="76200" y="6664036"/>
            <a:ext cx="8996363" cy="193964"/>
          </a:xfrm>
          <a:prstGeom prst="rect">
            <a:avLst/>
          </a:prstGeom>
          <a:noFill/>
          <a:ln w="9525">
            <a:noFill/>
            <a:miter lim="800000"/>
            <a:headEnd/>
            <a:tailEnd/>
          </a:ln>
        </p:spPr>
      </p:pic>
      <p:pic>
        <p:nvPicPr>
          <p:cNvPr id="130049" name="Picture 1"/>
          <p:cNvPicPr>
            <a:picLocks noChangeAspect="1" noChangeArrowheads="1"/>
          </p:cNvPicPr>
          <p:nvPr/>
        </p:nvPicPr>
        <p:blipFill>
          <a:blip r:embed="rId5" cstate="print"/>
          <a:srcRect/>
          <a:stretch>
            <a:fillRect/>
          </a:stretch>
        </p:blipFill>
        <p:spPr bwMode="auto">
          <a:xfrm>
            <a:off x="251520" y="3789040"/>
            <a:ext cx="8753475" cy="2466975"/>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idx="4294967295"/>
          </p:nvPr>
        </p:nvSpPr>
        <p:spPr>
          <a:xfrm>
            <a:off x="214282" y="44625"/>
            <a:ext cx="8786874" cy="864095"/>
          </a:xfrm>
        </p:spPr>
        <p:txBody>
          <a:bodyPr rtlCol="0">
            <a:noAutofit/>
          </a:bodyPr>
          <a:lstStyle/>
          <a:p>
            <a:pPr algn="ctr" eaLnBrk="1" fontAlgn="auto" hangingPunct="1">
              <a:spcBef>
                <a:spcPts val="0"/>
              </a:spcBef>
              <a:spcAft>
                <a:spcPts val="0"/>
              </a:spcAft>
              <a:defRPr/>
            </a:pPr>
            <a:r>
              <a:rPr lang="en-US" sz="2800" dirty="0" smtClean="0">
                <a:solidFill>
                  <a:srgbClr val="002060"/>
                </a:solidFill>
                <a:effectLst/>
                <a:latin typeface="Tahoma" pitchFamily="34" charset="0"/>
                <a:cs typeface="Tahoma" pitchFamily="34" charset="0"/>
              </a:rPr>
              <a:t>Macroeconomic projections for </a:t>
            </a:r>
            <a:r>
              <a:rPr lang="mk-MK" sz="2800" dirty="0" smtClean="0">
                <a:solidFill>
                  <a:srgbClr val="002060"/>
                </a:solidFill>
                <a:effectLst/>
                <a:latin typeface="Tahoma" pitchFamily="34" charset="0"/>
                <a:cs typeface="Tahoma" pitchFamily="34" charset="0"/>
              </a:rPr>
              <a:t>2013-2014</a:t>
            </a:r>
            <a:br>
              <a:rPr lang="mk-MK" sz="2800" dirty="0" smtClean="0">
                <a:solidFill>
                  <a:srgbClr val="002060"/>
                </a:solidFill>
                <a:effectLst/>
                <a:latin typeface="Tahoma" pitchFamily="34" charset="0"/>
                <a:cs typeface="Tahoma" pitchFamily="34" charset="0"/>
              </a:rPr>
            </a:br>
            <a:r>
              <a:rPr lang="en-US" sz="2400" dirty="0" smtClean="0">
                <a:solidFill>
                  <a:srgbClr val="0033CC"/>
                </a:solidFill>
                <a:effectLst/>
                <a:latin typeface="Tahoma" pitchFamily="34" charset="0"/>
                <a:cs typeface="Tahoma" pitchFamily="34" charset="0"/>
              </a:rPr>
              <a:t>GDP</a:t>
            </a:r>
            <a:endParaRPr lang="mk-MK" sz="2400" dirty="0" smtClean="0">
              <a:solidFill>
                <a:srgbClr val="0033CC"/>
              </a:solidFill>
              <a:effectLst/>
              <a:latin typeface="Tahoma" pitchFamily="34" charset="0"/>
              <a:cs typeface="Tahoma" pitchFamily="34" charset="0"/>
            </a:endParaRPr>
          </a:p>
        </p:txBody>
      </p:sp>
      <p:sp>
        <p:nvSpPr>
          <p:cNvPr id="18435" name="Content Placeholder 2"/>
          <p:cNvSpPr>
            <a:spLocks noGrp="1"/>
          </p:cNvSpPr>
          <p:nvPr>
            <p:ph idx="4294967295"/>
          </p:nvPr>
        </p:nvSpPr>
        <p:spPr>
          <a:xfrm>
            <a:off x="0" y="1052736"/>
            <a:ext cx="9144000" cy="2736304"/>
          </a:xfrm>
        </p:spPr>
        <p:txBody>
          <a:bodyPr/>
          <a:lstStyle/>
          <a:p>
            <a:pPr algn="just" eaLnBrk="1" hangingPunct="1">
              <a:buClr>
                <a:srgbClr val="0033CC"/>
              </a:buClr>
              <a:buFont typeface="Wingdings" pitchFamily="2" charset="2"/>
              <a:buChar char="q"/>
            </a:pPr>
            <a:r>
              <a:rPr lang="en-US" sz="1600" b="1" dirty="0" smtClean="0">
                <a:solidFill>
                  <a:srgbClr val="002060"/>
                </a:solidFill>
                <a:latin typeface="Tahoma" pitchFamily="34" charset="0"/>
                <a:cs typeface="Tahoma" pitchFamily="34" charset="0"/>
              </a:rPr>
              <a:t>Almost unchanged foreign demand, as well as almost unchanged perceptions for the labor market, foreign direct investments and credit activity relative to the previous projection</a:t>
            </a:r>
            <a:endParaRPr lang="mk-MK" sz="1600" b="1" dirty="0" smtClean="0">
              <a:solidFill>
                <a:srgbClr val="002060"/>
              </a:solidFill>
              <a:latin typeface="Tahoma" pitchFamily="34" charset="0"/>
              <a:cs typeface="Tahoma" pitchFamily="34" charset="0"/>
            </a:endParaRPr>
          </a:p>
          <a:p>
            <a:pPr algn="just" eaLnBrk="1" hangingPunct="1">
              <a:buClr>
                <a:srgbClr val="0033CC"/>
              </a:buClr>
              <a:buFont typeface="Wingdings" pitchFamily="2" charset="2"/>
              <a:buChar char="q"/>
            </a:pPr>
            <a:r>
              <a:rPr lang="en-US" sz="1600" b="1" dirty="0" smtClean="0">
                <a:solidFill>
                  <a:srgbClr val="0033CC"/>
                </a:solidFill>
                <a:latin typeface="Tahoma" pitchFamily="34" charset="0"/>
                <a:cs typeface="Tahoma" pitchFamily="34" charset="0"/>
              </a:rPr>
              <a:t>The estimations for the economic growth in 2013 and</a:t>
            </a:r>
            <a:r>
              <a:rPr lang="mk-MK" sz="1600" b="1" dirty="0" smtClean="0">
                <a:solidFill>
                  <a:srgbClr val="0033CC"/>
                </a:solidFill>
                <a:latin typeface="Tahoma" pitchFamily="34" charset="0"/>
                <a:cs typeface="Tahoma" pitchFamily="34" charset="0"/>
              </a:rPr>
              <a:t> 2014 </a:t>
            </a:r>
            <a:r>
              <a:rPr lang="en-US" sz="1600" b="1" dirty="0" smtClean="0">
                <a:solidFill>
                  <a:srgbClr val="0033CC"/>
                </a:solidFill>
                <a:latin typeface="Tahoma" pitchFamily="34" charset="0"/>
                <a:cs typeface="Tahoma" pitchFamily="34" charset="0"/>
              </a:rPr>
              <a:t> unchanged compared to the previous projection </a:t>
            </a:r>
            <a:endParaRPr lang="mk-MK" sz="1600" b="1" dirty="0" smtClean="0">
              <a:solidFill>
                <a:srgbClr val="0033CC"/>
              </a:solidFill>
              <a:latin typeface="Tahoma" pitchFamily="34" charset="0"/>
              <a:cs typeface="Tahoma" pitchFamily="34" charset="0"/>
            </a:endParaRPr>
          </a:p>
          <a:p>
            <a:pPr algn="just" eaLnBrk="1" hangingPunct="1">
              <a:buClr>
                <a:srgbClr val="0033CC"/>
              </a:buClr>
              <a:buFont typeface="Wingdings" pitchFamily="2" charset="2"/>
              <a:buChar char="q"/>
            </a:pPr>
            <a:r>
              <a:rPr lang="en-US" sz="1600" b="1" dirty="0" smtClean="0">
                <a:solidFill>
                  <a:srgbClr val="002060"/>
                </a:solidFill>
                <a:latin typeface="Tahoma" pitchFamily="34" charset="0"/>
                <a:cs typeface="Tahoma" pitchFamily="34" charset="0"/>
              </a:rPr>
              <a:t>Moderate recovery of the economy in 2013 and growth acceleration in 2014, given expectations for positive effects of the structural changes on the exports and moderate increase in the domestic demand</a:t>
            </a:r>
            <a:endParaRPr lang="mk-MK" sz="1600" b="1" dirty="0" smtClean="0">
              <a:solidFill>
                <a:srgbClr val="002060"/>
              </a:solidFill>
              <a:latin typeface="Tahoma" pitchFamily="34" charset="0"/>
              <a:cs typeface="Tahoma" pitchFamily="34" charset="0"/>
            </a:endParaRPr>
          </a:p>
          <a:p>
            <a:pPr algn="just" eaLnBrk="1" hangingPunct="1">
              <a:buClr>
                <a:srgbClr val="0033CC"/>
              </a:buClr>
              <a:buFont typeface="Wingdings" pitchFamily="2" charset="2"/>
              <a:buChar char="q"/>
            </a:pPr>
            <a:r>
              <a:rPr lang="en-US" sz="1600" b="1" dirty="0" smtClean="0">
                <a:solidFill>
                  <a:srgbClr val="002060"/>
                </a:solidFill>
                <a:latin typeface="Tahoma" pitchFamily="34" charset="0"/>
                <a:cs typeface="Tahoma" pitchFamily="34" charset="0"/>
              </a:rPr>
              <a:t>Closure of the negative output gap in the second half of </a:t>
            </a:r>
            <a:r>
              <a:rPr lang="mk-MK" sz="1600" b="1" dirty="0" smtClean="0">
                <a:solidFill>
                  <a:srgbClr val="002060"/>
                </a:solidFill>
                <a:latin typeface="Tahoma" pitchFamily="34" charset="0"/>
                <a:cs typeface="Tahoma" pitchFamily="34" charset="0"/>
              </a:rPr>
              <a:t>2014 </a:t>
            </a:r>
          </a:p>
          <a:p>
            <a:pPr algn="just" eaLnBrk="1" hangingPunct="1">
              <a:buClr>
                <a:srgbClr val="0033CC"/>
              </a:buClr>
              <a:buFont typeface="Wingdings 3" pitchFamily="18" charset="2"/>
              <a:buNone/>
            </a:pPr>
            <a:endParaRPr lang="mk-MK" sz="1800" b="1" dirty="0" smtClean="0">
              <a:solidFill>
                <a:srgbClr val="002060"/>
              </a:solidFill>
              <a:latin typeface="Tahoma" pitchFamily="34" charset="0"/>
              <a:cs typeface="Tahoma" pitchFamily="34" charset="0"/>
            </a:endParaRPr>
          </a:p>
          <a:p>
            <a:pPr algn="just" eaLnBrk="1" hangingPunct="1">
              <a:buClr>
                <a:srgbClr val="0033CC"/>
              </a:buClr>
              <a:buNone/>
            </a:pPr>
            <a:endParaRPr lang="mk-MK" sz="1800" b="1" dirty="0" smtClean="0">
              <a:solidFill>
                <a:srgbClr val="002060"/>
              </a:solidFill>
              <a:latin typeface="Tahoma" pitchFamily="34" charset="0"/>
              <a:cs typeface="Tahoma" pitchFamily="34" charset="0"/>
            </a:endParaRPr>
          </a:p>
        </p:txBody>
      </p:sp>
      <p:pic>
        <p:nvPicPr>
          <p:cNvPr id="18436" name="Picture 7" descr="Bitmap Zatemneto 2 Logo in Pano CMYK- C100 M80 Y0 K0 29-04-2009 verz GOLD logo Font Convert to Curves.jpg"/>
          <p:cNvPicPr>
            <a:picLocks noChangeAspect="1"/>
          </p:cNvPicPr>
          <p:nvPr/>
        </p:nvPicPr>
        <p:blipFill>
          <a:blip r:embed="rId3" cstate="print"/>
          <a:srcRect/>
          <a:stretch>
            <a:fillRect/>
          </a:stretch>
        </p:blipFill>
        <p:spPr bwMode="auto">
          <a:xfrm>
            <a:off x="0" y="0"/>
            <a:ext cx="614363" cy="685800"/>
          </a:xfrm>
          <a:prstGeom prst="rect">
            <a:avLst/>
          </a:prstGeom>
          <a:noFill/>
          <a:ln w="9525">
            <a:noFill/>
            <a:miter lim="800000"/>
            <a:headEnd/>
            <a:tailEnd/>
          </a:ln>
        </p:spPr>
      </p:pic>
      <p:pic>
        <p:nvPicPr>
          <p:cNvPr id="15368" name="Picture 231" descr="samo naslov 06"/>
          <p:cNvPicPr>
            <a:picLocks noChangeAspect="1" noChangeArrowheads="1"/>
          </p:cNvPicPr>
          <p:nvPr/>
        </p:nvPicPr>
        <p:blipFill>
          <a:blip r:embed="rId4" cstate="print">
            <a:clrChange>
              <a:clrFrom>
                <a:srgbClr val="FFFFFF"/>
              </a:clrFrom>
              <a:clrTo>
                <a:srgbClr val="FFFFFF">
                  <a:alpha val="0"/>
                </a:srgbClr>
              </a:clrTo>
            </a:clrChange>
            <a:duotone>
              <a:prstClr val="black"/>
              <a:srgbClr val="D9C3A5">
                <a:tint val="50000"/>
                <a:satMod val="180000"/>
              </a:srgbClr>
            </a:duotone>
          </a:blip>
          <a:srcRect/>
          <a:stretch>
            <a:fillRect/>
          </a:stretch>
        </p:blipFill>
        <p:spPr bwMode="auto">
          <a:xfrm>
            <a:off x="76201" y="6664036"/>
            <a:ext cx="8996363" cy="193964"/>
          </a:xfrm>
          <a:prstGeom prst="rect">
            <a:avLst/>
          </a:prstGeom>
          <a:noFill/>
          <a:ln w="9525">
            <a:noFill/>
            <a:miter lim="800000"/>
            <a:headEnd/>
            <a:tailEnd/>
          </a:ln>
        </p:spPr>
      </p:pic>
      <p:sp>
        <p:nvSpPr>
          <p:cNvPr id="18438" name="AutoShape 7"/>
          <p:cNvSpPr>
            <a:spLocks noChangeAspect="1" noChangeArrowheads="1"/>
          </p:cNvSpPr>
          <p:nvPr/>
        </p:nvSpPr>
        <p:spPr bwMode="auto">
          <a:xfrm>
            <a:off x="2627313" y="3716338"/>
            <a:ext cx="4195762" cy="3025775"/>
          </a:xfrm>
          <a:prstGeom prst="rect">
            <a:avLst/>
          </a:prstGeom>
          <a:noFill/>
          <a:ln w="9525">
            <a:noFill/>
            <a:miter lim="800000"/>
            <a:headEnd/>
            <a:tailEnd/>
          </a:ln>
        </p:spPr>
        <p:txBody>
          <a:bodyPr/>
          <a:lstStyle/>
          <a:p>
            <a:endParaRPr lang="en-US" dirty="0"/>
          </a:p>
        </p:txBody>
      </p:sp>
      <p:pic>
        <p:nvPicPr>
          <p:cNvPr id="128001" name="Picture 1"/>
          <p:cNvPicPr>
            <a:picLocks noChangeAspect="1" noChangeArrowheads="1"/>
          </p:cNvPicPr>
          <p:nvPr/>
        </p:nvPicPr>
        <p:blipFill>
          <a:blip r:embed="rId5" cstate="print"/>
          <a:srcRect/>
          <a:stretch>
            <a:fillRect/>
          </a:stretch>
        </p:blipFill>
        <p:spPr bwMode="auto">
          <a:xfrm>
            <a:off x="539552" y="3717032"/>
            <a:ext cx="3744416" cy="2657475"/>
          </a:xfrm>
          <a:prstGeom prst="rect">
            <a:avLst/>
          </a:prstGeom>
          <a:noFill/>
          <a:ln w="9525">
            <a:noFill/>
            <a:miter lim="800000"/>
            <a:headEnd/>
            <a:tailEnd/>
          </a:ln>
          <a:effectLst/>
        </p:spPr>
      </p:pic>
      <p:pic>
        <p:nvPicPr>
          <p:cNvPr id="128003" name="Picture 3"/>
          <p:cNvPicPr>
            <a:picLocks noChangeAspect="1" noChangeArrowheads="1"/>
          </p:cNvPicPr>
          <p:nvPr/>
        </p:nvPicPr>
        <p:blipFill>
          <a:blip r:embed="rId6" cstate="print"/>
          <a:srcRect/>
          <a:stretch>
            <a:fillRect/>
          </a:stretch>
        </p:blipFill>
        <p:spPr bwMode="auto">
          <a:xfrm>
            <a:off x="4716016" y="3756679"/>
            <a:ext cx="3672408" cy="2624649"/>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idx="4294967295"/>
          </p:nvPr>
        </p:nvSpPr>
        <p:spPr>
          <a:xfrm>
            <a:off x="467544" y="44625"/>
            <a:ext cx="8229600" cy="936103"/>
          </a:xfrm>
        </p:spPr>
        <p:txBody>
          <a:bodyPr rtlCol="0">
            <a:normAutofit fontScale="90000"/>
          </a:bodyPr>
          <a:lstStyle/>
          <a:p>
            <a:pPr algn="ctr" eaLnBrk="1" fontAlgn="auto" hangingPunct="1">
              <a:spcAft>
                <a:spcPts val="0"/>
              </a:spcAft>
              <a:defRPr/>
            </a:pPr>
            <a:r>
              <a:rPr lang="en-US" sz="3100" dirty="0" smtClean="0">
                <a:solidFill>
                  <a:srgbClr val="002060"/>
                </a:solidFill>
                <a:effectLst/>
                <a:latin typeface="Tahoma" pitchFamily="34" charset="0"/>
                <a:cs typeface="Tahoma" pitchFamily="34" charset="0"/>
              </a:rPr>
              <a:t>Macroeconomic projections for </a:t>
            </a:r>
            <a:r>
              <a:rPr lang="mk-MK" sz="3100" dirty="0" smtClean="0">
                <a:solidFill>
                  <a:srgbClr val="002060"/>
                </a:solidFill>
                <a:effectLst/>
                <a:latin typeface="Tahoma" pitchFamily="34" charset="0"/>
                <a:cs typeface="Tahoma" pitchFamily="34" charset="0"/>
              </a:rPr>
              <a:t>2013 -2014 </a:t>
            </a:r>
            <a:r>
              <a:rPr lang="mk-MK" sz="2800" dirty="0" smtClean="0">
                <a:solidFill>
                  <a:srgbClr val="002060"/>
                </a:solidFill>
                <a:effectLst/>
                <a:latin typeface="Tahoma" pitchFamily="34" charset="0"/>
                <a:cs typeface="Tahoma" pitchFamily="34" charset="0"/>
              </a:rPr>
              <a:t/>
            </a:r>
            <a:br>
              <a:rPr lang="mk-MK" sz="2800" dirty="0" smtClean="0">
                <a:solidFill>
                  <a:srgbClr val="002060"/>
                </a:solidFill>
                <a:effectLst/>
                <a:latin typeface="Tahoma" pitchFamily="34" charset="0"/>
                <a:cs typeface="Tahoma" pitchFamily="34" charset="0"/>
              </a:rPr>
            </a:br>
            <a:r>
              <a:rPr lang="en-US" sz="2700" dirty="0" smtClean="0">
                <a:solidFill>
                  <a:srgbClr val="0033CC"/>
                </a:solidFill>
                <a:effectLst/>
                <a:latin typeface="Tahoma" pitchFamily="34" charset="0"/>
                <a:cs typeface="Tahoma" pitchFamily="34" charset="0"/>
              </a:rPr>
              <a:t>GDP components</a:t>
            </a:r>
            <a:endParaRPr lang="mk-MK" sz="2700" dirty="0" smtClean="0">
              <a:solidFill>
                <a:srgbClr val="0033CC"/>
              </a:solidFill>
              <a:effectLst/>
              <a:latin typeface="Tahoma" pitchFamily="34" charset="0"/>
              <a:cs typeface="Tahoma" pitchFamily="34" charset="0"/>
            </a:endParaRPr>
          </a:p>
        </p:txBody>
      </p:sp>
      <p:sp>
        <p:nvSpPr>
          <p:cNvPr id="20483" name="Content Placeholder 2"/>
          <p:cNvSpPr>
            <a:spLocks noGrp="1"/>
          </p:cNvSpPr>
          <p:nvPr>
            <p:ph idx="4294967295"/>
          </p:nvPr>
        </p:nvSpPr>
        <p:spPr>
          <a:xfrm>
            <a:off x="0" y="908720"/>
            <a:ext cx="9036496" cy="2448272"/>
          </a:xfrm>
        </p:spPr>
        <p:txBody>
          <a:bodyPr/>
          <a:lstStyle/>
          <a:p>
            <a:pPr algn="just" eaLnBrk="1" hangingPunct="1">
              <a:buClr>
                <a:srgbClr val="0033CC"/>
              </a:buClr>
              <a:buFont typeface="Wingdings" pitchFamily="2" charset="2"/>
              <a:buChar char="q"/>
            </a:pPr>
            <a:r>
              <a:rPr lang="en-US" sz="1600" b="1" dirty="0" smtClean="0">
                <a:solidFill>
                  <a:srgbClr val="002060"/>
                </a:solidFill>
                <a:latin typeface="Tahoma" pitchFamily="34" charset="0"/>
                <a:cs typeface="Tahoma" pitchFamily="34" charset="0"/>
              </a:rPr>
              <a:t>After the decrease in </a:t>
            </a:r>
            <a:r>
              <a:rPr lang="mk-MK" sz="1600" b="1" dirty="0" smtClean="0">
                <a:solidFill>
                  <a:srgbClr val="002060"/>
                </a:solidFill>
                <a:latin typeface="Tahoma" pitchFamily="34" charset="0"/>
                <a:cs typeface="Tahoma" pitchFamily="34" charset="0"/>
              </a:rPr>
              <a:t>2012, </a:t>
            </a:r>
            <a:r>
              <a:rPr lang="en-US" sz="1600" b="1" dirty="0" smtClean="0">
                <a:solidFill>
                  <a:srgbClr val="002060"/>
                </a:solidFill>
                <a:latin typeface="Tahoma" pitchFamily="34" charset="0"/>
                <a:cs typeface="Tahoma" pitchFamily="34" charset="0"/>
              </a:rPr>
              <a:t>moderate recovery of the </a:t>
            </a:r>
            <a:r>
              <a:rPr lang="en-US" sz="1600" b="1" dirty="0" smtClean="0">
                <a:solidFill>
                  <a:srgbClr val="0033CC"/>
                </a:solidFill>
                <a:latin typeface="Tahoma" pitchFamily="34" charset="0"/>
                <a:cs typeface="Tahoma" pitchFamily="34" charset="0"/>
              </a:rPr>
              <a:t>exports</a:t>
            </a:r>
            <a:r>
              <a:rPr lang="mk-MK" sz="1600" b="1" dirty="0" smtClean="0">
                <a:solidFill>
                  <a:srgbClr val="002060"/>
                </a:solidFill>
                <a:latin typeface="Tahoma" pitchFamily="34" charset="0"/>
                <a:cs typeface="Tahoma" pitchFamily="34" charset="0"/>
              </a:rPr>
              <a:t> </a:t>
            </a:r>
            <a:r>
              <a:rPr lang="en-US" sz="1600" b="1" dirty="0" smtClean="0">
                <a:solidFill>
                  <a:srgbClr val="002060"/>
                </a:solidFill>
                <a:latin typeface="Tahoma" pitchFamily="34" charset="0"/>
                <a:cs typeface="Tahoma" pitchFamily="34" charset="0"/>
              </a:rPr>
              <a:t>in</a:t>
            </a:r>
            <a:r>
              <a:rPr lang="mk-MK" sz="1600" b="1" dirty="0" smtClean="0">
                <a:solidFill>
                  <a:srgbClr val="002060"/>
                </a:solidFill>
                <a:latin typeface="Tahoma" pitchFamily="34" charset="0"/>
                <a:cs typeface="Tahoma" pitchFamily="34" charset="0"/>
              </a:rPr>
              <a:t> 2013 </a:t>
            </a:r>
            <a:r>
              <a:rPr lang="en-US" sz="1600" b="1" dirty="0" smtClean="0">
                <a:solidFill>
                  <a:srgbClr val="002060"/>
                </a:solidFill>
                <a:latin typeface="Tahoma" pitchFamily="34" charset="0"/>
                <a:cs typeface="Tahoma" pitchFamily="34" charset="0"/>
              </a:rPr>
              <a:t>and its further intensification in </a:t>
            </a:r>
            <a:r>
              <a:rPr lang="mk-MK" sz="1600" b="1" dirty="0" smtClean="0">
                <a:solidFill>
                  <a:srgbClr val="002060"/>
                </a:solidFill>
                <a:latin typeface="Tahoma" pitchFamily="34" charset="0"/>
                <a:cs typeface="Tahoma" pitchFamily="34" charset="0"/>
              </a:rPr>
              <a:t>2014</a:t>
            </a:r>
            <a:r>
              <a:rPr lang="en-US" sz="1600" b="1" dirty="0" smtClean="0">
                <a:solidFill>
                  <a:srgbClr val="002060"/>
                </a:solidFill>
                <a:latin typeface="Tahoma" pitchFamily="34" charset="0"/>
                <a:cs typeface="Tahoma" pitchFamily="34" charset="0"/>
              </a:rPr>
              <a:t> is expected</a:t>
            </a:r>
            <a:r>
              <a:rPr lang="mk-MK" sz="1600" b="1" dirty="0" smtClean="0">
                <a:solidFill>
                  <a:srgbClr val="002060"/>
                </a:solidFill>
                <a:latin typeface="Tahoma" pitchFamily="34" charset="0"/>
                <a:cs typeface="Tahoma" pitchFamily="34" charset="0"/>
              </a:rPr>
              <a:t>, </a:t>
            </a:r>
            <a:r>
              <a:rPr lang="en-US" sz="1600" b="1" dirty="0" smtClean="0">
                <a:solidFill>
                  <a:srgbClr val="002060"/>
                </a:solidFill>
                <a:latin typeface="Tahoma" pitchFamily="34" charset="0"/>
                <a:cs typeface="Tahoma" pitchFamily="34" charset="0"/>
              </a:rPr>
              <a:t>in environment of expectations for recovery of the foreign demand in </a:t>
            </a:r>
            <a:r>
              <a:rPr lang="mk-MK" sz="1600" b="1" dirty="0" smtClean="0">
                <a:solidFill>
                  <a:srgbClr val="002060"/>
                </a:solidFill>
                <a:latin typeface="Tahoma" pitchFamily="34" charset="0"/>
                <a:cs typeface="Tahoma" pitchFamily="34" charset="0"/>
              </a:rPr>
              <a:t>2014 </a:t>
            </a:r>
            <a:r>
              <a:rPr lang="en-US" sz="1600" b="1" dirty="0" smtClean="0">
                <a:solidFill>
                  <a:srgbClr val="002060"/>
                </a:solidFill>
                <a:latin typeface="Tahoma" pitchFamily="34" charset="0"/>
                <a:cs typeface="Tahoma" pitchFamily="34" charset="0"/>
              </a:rPr>
              <a:t>and positive effect of the activity of the new facilities</a:t>
            </a:r>
            <a:endParaRPr lang="mk-MK" sz="1600" b="1" dirty="0" smtClean="0">
              <a:solidFill>
                <a:srgbClr val="002060"/>
              </a:solidFill>
              <a:latin typeface="Tahoma" pitchFamily="34" charset="0"/>
              <a:cs typeface="Tahoma" pitchFamily="34" charset="0"/>
            </a:endParaRPr>
          </a:p>
          <a:p>
            <a:pPr algn="just" eaLnBrk="1" hangingPunct="1">
              <a:buClr>
                <a:srgbClr val="0033CC"/>
              </a:buClr>
              <a:buFont typeface="Wingdings" pitchFamily="2" charset="2"/>
              <a:buChar char="q"/>
            </a:pPr>
            <a:r>
              <a:rPr lang="en-US" sz="1600" b="1" dirty="0" smtClean="0">
                <a:solidFill>
                  <a:srgbClr val="002060"/>
                </a:solidFill>
                <a:latin typeface="Tahoma" pitchFamily="34" charset="0"/>
                <a:cs typeface="Tahoma" pitchFamily="34" charset="0"/>
              </a:rPr>
              <a:t>Moderate increase in the </a:t>
            </a:r>
            <a:r>
              <a:rPr lang="en-US" sz="1600" b="1" dirty="0" smtClean="0">
                <a:solidFill>
                  <a:srgbClr val="0033CC"/>
                </a:solidFill>
                <a:latin typeface="Tahoma" pitchFamily="34" charset="0"/>
                <a:cs typeface="Tahoma" pitchFamily="34" charset="0"/>
              </a:rPr>
              <a:t>import</a:t>
            </a:r>
            <a:r>
              <a:rPr lang="mk-MK" sz="1600" b="1" dirty="0" smtClean="0">
                <a:solidFill>
                  <a:srgbClr val="002060"/>
                </a:solidFill>
                <a:latin typeface="Tahoma" pitchFamily="34" charset="0"/>
                <a:cs typeface="Tahoma" pitchFamily="34" charset="0"/>
              </a:rPr>
              <a:t> </a:t>
            </a:r>
            <a:r>
              <a:rPr lang="en-US" sz="1600" b="1" dirty="0" smtClean="0">
                <a:solidFill>
                  <a:srgbClr val="002060"/>
                </a:solidFill>
                <a:latin typeface="Tahoma" pitchFamily="34" charset="0"/>
                <a:cs typeface="Tahoma" pitchFamily="34" charset="0"/>
              </a:rPr>
              <a:t>pressures in</a:t>
            </a:r>
            <a:r>
              <a:rPr lang="mk-MK" sz="1600" b="1" dirty="0" smtClean="0">
                <a:solidFill>
                  <a:srgbClr val="002060"/>
                </a:solidFill>
                <a:latin typeface="Tahoma" pitchFamily="34" charset="0"/>
                <a:cs typeface="Tahoma" pitchFamily="34" charset="0"/>
              </a:rPr>
              <a:t> 2013 </a:t>
            </a:r>
            <a:r>
              <a:rPr lang="en-US" sz="1600" b="1" dirty="0" smtClean="0">
                <a:solidFill>
                  <a:srgbClr val="002060"/>
                </a:solidFill>
                <a:latin typeface="Tahoma" pitchFamily="34" charset="0"/>
                <a:cs typeface="Tahoma" pitchFamily="34" charset="0"/>
              </a:rPr>
              <a:t>and</a:t>
            </a:r>
            <a:r>
              <a:rPr lang="mk-MK" sz="1600" b="1" dirty="0" smtClean="0">
                <a:solidFill>
                  <a:srgbClr val="002060"/>
                </a:solidFill>
                <a:latin typeface="Tahoma" pitchFamily="34" charset="0"/>
                <a:cs typeface="Tahoma" pitchFamily="34" charset="0"/>
              </a:rPr>
              <a:t> 2014</a:t>
            </a:r>
            <a:r>
              <a:rPr lang="en-US" sz="1600" b="1" dirty="0" smtClean="0">
                <a:solidFill>
                  <a:srgbClr val="002060"/>
                </a:solidFill>
                <a:latin typeface="Tahoma" pitchFamily="34" charset="0"/>
                <a:cs typeface="Tahoma" pitchFamily="34" charset="0"/>
              </a:rPr>
              <a:t>, stimulated by both the export and domestic demand</a:t>
            </a:r>
            <a:endParaRPr lang="mk-MK" sz="1600" b="1" dirty="0" smtClean="0">
              <a:solidFill>
                <a:srgbClr val="002060"/>
              </a:solidFill>
              <a:latin typeface="Tahoma" pitchFamily="34" charset="0"/>
              <a:cs typeface="Tahoma" pitchFamily="34" charset="0"/>
            </a:endParaRPr>
          </a:p>
          <a:p>
            <a:pPr algn="just" eaLnBrk="1" hangingPunct="1">
              <a:buClr>
                <a:srgbClr val="0033CC"/>
              </a:buClr>
              <a:buFont typeface="Wingdings" pitchFamily="2" charset="2"/>
              <a:buChar char="q"/>
            </a:pPr>
            <a:r>
              <a:rPr lang="en-US" sz="1600" b="1" dirty="0" smtClean="0">
                <a:solidFill>
                  <a:srgbClr val="002060"/>
                </a:solidFill>
                <a:latin typeface="Tahoma" pitchFamily="34" charset="0"/>
                <a:cs typeface="Tahoma" pitchFamily="34" charset="0"/>
              </a:rPr>
              <a:t>Increase in the </a:t>
            </a:r>
            <a:r>
              <a:rPr lang="en-US" sz="1600" b="1" dirty="0" smtClean="0">
                <a:solidFill>
                  <a:srgbClr val="0033CC"/>
                </a:solidFill>
                <a:latin typeface="Tahoma" pitchFamily="34" charset="0"/>
                <a:cs typeface="Tahoma" pitchFamily="34" charset="0"/>
              </a:rPr>
              <a:t>domestic demand</a:t>
            </a:r>
            <a:r>
              <a:rPr lang="mk-MK" sz="1600" b="1" dirty="0" smtClean="0">
                <a:solidFill>
                  <a:srgbClr val="0033CC"/>
                </a:solidFill>
                <a:latin typeface="Tahoma" pitchFamily="34" charset="0"/>
                <a:cs typeface="Tahoma" pitchFamily="34" charset="0"/>
              </a:rPr>
              <a:t> </a:t>
            </a:r>
            <a:r>
              <a:rPr lang="en-US" sz="1600" b="1" dirty="0" smtClean="0">
                <a:solidFill>
                  <a:srgbClr val="002060"/>
                </a:solidFill>
                <a:latin typeface="Tahoma" pitchFamily="34" charset="0"/>
                <a:cs typeface="Tahoma" pitchFamily="34" charset="0"/>
              </a:rPr>
              <a:t>in</a:t>
            </a:r>
            <a:r>
              <a:rPr lang="mk-MK" sz="1600" b="1" dirty="0" smtClean="0">
                <a:solidFill>
                  <a:srgbClr val="002060"/>
                </a:solidFill>
                <a:latin typeface="Tahoma" pitchFamily="34" charset="0"/>
                <a:cs typeface="Tahoma" pitchFamily="34" charset="0"/>
              </a:rPr>
              <a:t> 2013</a:t>
            </a:r>
            <a:r>
              <a:rPr lang="en-US" sz="1600" b="1" dirty="0" smtClean="0">
                <a:solidFill>
                  <a:srgbClr val="002060"/>
                </a:solidFill>
                <a:latin typeface="Tahoma" pitchFamily="34" charset="0"/>
                <a:cs typeface="Tahoma" pitchFamily="34" charset="0"/>
              </a:rPr>
              <a:t>, expecting its intensification in </a:t>
            </a:r>
            <a:r>
              <a:rPr lang="mk-MK" sz="1600" b="1" dirty="0" smtClean="0">
                <a:solidFill>
                  <a:srgbClr val="002060"/>
                </a:solidFill>
                <a:latin typeface="Tahoma" pitchFamily="34" charset="0"/>
                <a:cs typeface="Tahoma" pitchFamily="34" charset="0"/>
              </a:rPr>
              <a:t>2014, </a:t>
            </a:r>
            <a:r>
              <a:rPr lang="en-US" sz="1600" b="1" dirty="0" smtClean="0">
                <a:solidFill>
                  <a:srgbClr val="002060"/>
                </a:solidFill>
                <a:latin typeface="Tahoma" pitchFamily="34" charset="0"/>
                <a:cs typeface="Tahoma" pitchFamily="34" charset="0"/>
              </a:rPr>
              <a:t>mostly due to the announced foreign direct and public investments and favorable movements on the labor market</a:t>
            </a:r>
          </a:p>
          <a:p>
            <a:pPr algn="just" eaLnBrk="1" hangingPunct="1">
              <a:buClr>
                <a:srgbClr val="0033CC"/>
              </a:buClr>
              <a:buNone/>
            </a:pPr>
            <a:endParaRPr lang="mk-MK" sz="1600" b="1" dirty="0" smtClean="0">
              <a:solidFill>
                <a:srgbClr val="002060"/>
              </a:solidFill>
              <a:latin typeface="Tahoma" pitchFamily="34" charset="0"/>
              <a:cs typeface="Tahoma" pitchFamily="34" charset="0"/>
            </a:endParaRPr>
          </a:p>
          <a:p>
            <a:pPr algn="just" eaLnBrk="1" hangingPunct="1">
              <a:buClr>
                <a:srgbClr val="0033CC"/>
              </a:buClr>
              <a:buFont typeface="Wingdings" pitchFamily="2" charset="2"/>
              <a:buChar char="q"/>
            </a:pPr>
            <a:endParaRPr lang="mk-MK" sz="1600" b="1" dirty="0" smtClean="0">
              <a:solidFill>
                <a:srgbClr val="002060"/>
              </a:solidFill>
              <a:latin typeface="Tahoma" pitchFamily="34" charset="0"/>
              <a:cs typeface="Tahoma" pitchFamily="34" charset="0"/>
            </a:endParaRPr>
          </a:p>
          <a:p>
            <a:pPr algn="just" eaLnBrk="1" hangingPunct="1">
              <a:buClr>
                <a:srgbClr val="0033CC"/>
              </a:buClr>
              <a:buNone/>
            </a:pPr>
            <a:endParaRPr lang="mk-MK" sz="1600" b="1" dirty="0" smtClean="0">
              <a:solidFill>
                <a:srgbClr val="002060"/>
              </a:solidFill>
              <a:latin typeface="Tahoma" pitchFamily="34" charset="0"/>
              <a:cs typeface="Tahoma" pitchFamily="34" charset="0"/>
            </a:endParaRPr>
          </a:p>
          <a:p>
            <a:pPr algn="just" eaLnBrk="1" hangingPunct="1">
              <a:buClr>
                <a:srgbClr val="0033CC"/>
              </a:buClr>
              <a:buFont typeface="Wingdings 3" pitchFamily="18" charset="2"/>
              <a:buNone/>
            </a:pPr>
            <a:endParaRPr lang="mk-MK" sz="1800" b="1" dirty="0" smtClean="0">
              <a:solidFill>
                <a:srgbClr val="002060"/>
              </a:solidFill>
              <a:latin typeface="Tahoma" pitchFamily="34" charset="0"/>
              <a:cs typeface="Tahoma" pitchFamily="34" charset="0"/>
            </a:endParaRPr>
          </a:p>
          <a:p>
            <a:pPr algn="just" eaLnBrk="1" hangingPunct="1">
              <a:buClr>
                <a:srgbClr val="0033CC"/>
              </a:buClr>
              <a:buFont typeface="Wingdings" pitchFamily="2" charset="2"/>
              <a:buChar char="q"/>
            </a:pPr>
            <a:endParaRPr lang="mk-MK" sz="1800" b="1" dirty="0" smtClean="0">
              <a:solidFill>
                <a:srgbClr val="002060"/>
              </a:solidFill>
              <a:latin typeface="Tahoma" pitchFamily="34" charset="0"/>
              <a:cs typeface="Tahoma" pitchFamily="34" charset="0"/>
            </a:endParaRPr>
          </a:p>
        </p:txBody>
      </p:sp>
      <p:pic>
        <p:nvPicPr>
          <p:cNvPr id="20484" name="Picture 7" descr="Bitmap Zatemneto 2 Logo in Pano CMYK- C100 M80 Y0 K0 29-04-2009 verz GOLD logo Font Convert to Curves.jpg"/>
          <p:cNvPicPr>
            <a:picLocks noChangeAspect="1"/>
          </p:cNvPicPr>
          <p:nvPr/>
        </p:nvPicPr>
        <p:blipFill>
          <a:blip r:embed="rId3" cstate="print"/>
          <a:srcRect/>
          <a:stretch>
            <a:fillRect/>
          </a:stretch>
        </p:blipFill>
        <p:spPr bwMode="auto">
          <a:xfrm>
            <a:off x="0" y="0"/>
            <a:ext cx="614363" cy="685800"/>
          </a:xfrm>
          <a:prstGeom prst="rect">
            <a:avLst/>
          </a:prstGeom>
          <a:noFill/>
          <a:ln w="9525">
            <a:noFill/>
            <a:miter lim="800000"/>
            <a:headEnd/>
            <a:tailEnd/>
          </a:ln>
        </p:spPr>
      </p:pic>
      <p:pic>
        <p:nvPicPr>
          <p:cNvPr id="15368" name="Picture 231" descr="samo naslov 06"/>
          <p:cNvPicPr>
            <a:picLocks noChangeAspect="1" noChangeArrowheads="1"/>
          </p:cNvPicPr>
          <p:nvPr/>
        </p:nvPicPr>
        <p:blipFill>
          <a:blip r:embed="rId4" cstate="print">
            <a:clrChange>
              <a:clrFrom>
                <a:srgbClr val="FFFFFF"/>
              </a:clrFrom>
              <a:clrTo>
                <a:srgbClr val="FFFFFF">
                  <a:alpha val="0"/>
                </a:srgbClr>
              </a:clrTo>
            </a:clrChange>
            <a:duotone>
              <a:prstClr val="black"/>
              <a:srgbClr val="D9C3A5">
                <a:tint val="50000"/>
                <a:satMod val="180000"/>
              </a:srgbClr>
            </a:duotone>
          </a:blip>
          <a:srcRect/>
          <a:stretch>
            <a:fillRect/>
          </a:stretch>
        </p:blipFill>
        <p:spPr bwMode="auto">
          <a:xfrm>
            <a:off x="76201" y="6664036"/>
            <a:ext cx="8996363" cy="193964"/>
          </a:xfrm>
          <a:prstGeom prst="rect">
            <a:avLst/>
          </a:prstGeom>
          <a:noFill/>
          <a:ln w="9525">
            <a:noFill/>
            <a:miter lim="800000"/>
            <a:headEnd/>
            <a:tailEnd/>
          </a:ln>
        </p:spPr>
      </p:pic>
      <p:pic>
        <p:nvPicPr>
          <p:cNvPr id="125957" name="Picture 5"/>
          <p:cNvPicPr>
            <a:picLocks noChangeAspect="1" noChangeArrowheads="1"/>
          </p:cNvPicPr>
          <p:nvPr/>
        </p:nvPicPr>
        <p:blipFill>
          <a:blip r:embed="rId5" cstate="print"/>
          <a:srcRect/>
          <a:stretch>
            <a:fillRect/>
          </a:stretch>
        </p:blipFill>
        <p:spPr bwMode="auto">
          <a:xfrm>
            <a:off x="1403649" y="3356992"/>
            <a:ext cx="6336704" cy="3250704"/>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idx="4294967295"/>
          </p:nvPr>
        </p:nvSpPr>
        <p:spPr>
          <a:xfrm>
            <a:off x="285720" y="260648"/>
            <a:ext cx="8462744" cy="1008112"/>
          </a:xfrm>
        </p:spPr>
        <p:txBody>
          <a:bodyPr rtlCol="0">
            <a:normAutofit fontScale="90000"/>
          </a:bodyPr>
          <a:lstStyle/>
          <a:p>
            <a:pPr algn="ctr" eaLnBrk="1" fontAlgn="auto" hangingPunct="1">
              <a:spcAft>
                <a:spcPts val="0"/>
              </a:spcAft>
              <a:defRPr/>
            </a:pPr>
            <a: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t/>
            </a:r>
            <a:b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br>
            <a: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t/>
            </a:r>
            <a:b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br>
            <a: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t> </a:t>
            </a:r>
            <a:b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br>
            <a: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t/>
            </a:r>
            <a:b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br>
            <a: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t>  </a:t>
            </a:r>
            <a:r>
              <a:rPr lang="en-US" sz="3100" dirty="0" smtClean="0">
                <a:solidFill>
                  <a:srgbClr val="002060"/>
                </a:solidFill>
                <a:effectLst/>
                <a:latin typeface="Tahoma" pitchFamily="34" charset="0"/>
                <a:cs typeface="Tahoma" pitchFamily="34" charset="0"/>
              </a:rPr>
              <a:t>Macroeconomic projections for </a:t>
            </a:r>
            <a:r>
              <a:rPr lang="mk-MK" sz="3100" dirty="0" smtClean="0">
                <a:solidFill>
                  <a:srgbClr val="002060"/>
                </a:solidFill>
                <a:effectLst/>
                <a:latin typeface="Tahoma" pitchFamily="34" charset="0"/>
                <a:cs typeface="Tahoma" pitchFamily="34" charset="0"/>
              </a:rPr>
              <a:t>2013 -2014 </a:t>
            </a:r>
            <a:br>
              <a:rPr lang="mk-MK" sz="3100" dirty="0" smtClean="0">
                <a:solidFill>
                  <a:srgbClr val="002060"/>
                </a:solidFill>
                <a:effectLst/>
                <a:latin typeface="Tahoma" pitchFamily="34" charset="0"/>
                <a:cs typeface="Tahoma" pitchFamily="34" charset="0"/>
              </a:rPr>
            </a:br>
            <a:r>
              <a:rPr lang="mk-MK" sz="2200" dirty="0" smtClean="0">
                <a:solidFill>
                  <a:srgbClr val="002060"/>
                </a:solidFill>
                <a:effectLst/>
                <a:latin typeface="Tahoma" pitchFamily="34" charset="0"/>
                <a:cs typeface="Tahoma" pitchFamily="34" charset="0"/>
              </a:rPr>
              <a:t/>
            </a:r>
            <a:br>
              <a:rPr lang="mk-MK" sz="2200" dirty="0" smtClean="0">
                <a:solidFill>
                  <a:srgbClr val="002060"/>
                </a:solidFill>
                <a:effectLst/>
                <a:latin typeface="Tahoma" pitchFamily="34" charset="0"/>
                <a:cs typeface="Tahoma" pitchFamily="34" charset="0"/>
              </a:rPr>
            </a:br>
            <a:r>
              <a:rPr lang="en-US" sz="2700" dirty="0" smtClean="0">
                <a:solidFill>
                  <a:srgbClr val="0033CC"/>
                </a:solidFill>
                <a:effectLst/>
                <a:latin typeface="Tahoma" pitchFamily="34" charset="0"/>
                <a:cs typeface="Tahoma" pitchFamily="34" charset="0"/>
              </a:rPr>
              <a:t>balance of payments’ current account </a:t>
            </a:r>
            <a:r>
              <a:rPr lang="mk-MK" sz="2700" dirty="0" smtClean="0">
                <a:solidFill>
                  <a:schemeClr val="accent1"/>
                </a:solidFill>
                <a:effectLst>
                  <a:outerShdw blurRad="38100" dist="38100" dir="2700000" algn="tl">
                    <a:srgbClr val="C0C0C0"/>
                  </a:outerShdw>
                </a:effectLst>
                <a:latin typeface="Tahoma" pitchFamily="34" charset="0"/>
                <a:cs typeface="Tahoma" pitchFamily="34" charset="0"/>
              </a:rPr>
              <a:t/>
            </a:r>
            <a:br>
              <a:rPr lang="mk-MK" sz="2700" dirty="0" smtClean="0">
                <a:solidFill>
                  <a:schemeClr val="accent1"/>
                </a:solidFill>
                <a:effectLst>
                  <a:outerShdw blurRad="38100" dist="38100" dir="2700000" algn="tl">
                    <a:srgbClr val="C0C0C0"/>
                  </a:outerShdw>
                </a:effectLst>
                <a:latin typeface="Tahoma" pitchFamily="34" charset="0"/>
                <a:cs typeface="Tahoma" pitchFamily="34" charset="0"/>
              </a:rPr>
            </a:br>
            <a: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t/>
            </a:r>
            <a:b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br>
            <a:r>
              <a:rPr lang="en-US" sz="3200" dirty="0" smtClean="0">
                <a:solidFill>
                  <a:srgbClr val="0033CC"/>
                </a:solidFill>
                <a:effectLst>
                  <a:outerShdw blurRad="38100" dist="38100" dir="2700000" algn="tl">
                    <a:srgbClr val="C0C0C0"/>
                  </a:outerShdw>
                </a:effectLst>
                <a:latin typeface="Tahoma" pitchFamily="34" charset="0"/>
                <a:cs typeface="Tahoma" pitchFamily="34" charset="0"/>
              </a:rPr>
              <a:t/>
            </a:r>
            <a:br>
              <a:rPr lang="en-US" sz="3200" dirty="0" smtClean="0">
                <a:solidFill>
                  <a:srgbClr val="0033CC"/>
                </a:solidFill>
                <a:effectLst>
                  <a:outerShdw blurRad="38100" dist="38100" dir="2700000" algn="tl">
                    <a:srgbClr val="C0C0C0"/>
                  </a:outerShdw>
                </a:effectLst>
                <a:latin typeface="Tahoma" pitchFamily="34" charset="0"/>
                <a:cs typeface="Tahoma" pitchFamily="34" charset="0"/>
              </a:rPr>
            </a:br>
            <a:r>
              <a:rPr lang="en-US" sz="3600" dirty="0" smtClean="0">
                <a:solidFill>
                  <a:srgbClr val="0033CC"/>
                </a:solidFill>
                <a:effectLst>
                  <a:outerShdw blurRad="38100" dist="38100" dir="2700000" algn="tl">
                    <a:srgbClr val="C0C0C0"/>
                  </a:outerShdw>
                </a:effectLst>
                <a:latin typeface="Tahoma" pitchFamily="34" charset="0"/>
                <a:cs typeface="Tahoma" pitchFamily="34" charset="0"/>
              </a:rPr>
              <a:t/>
            </a:r>
            <a:br>
              <a:rPr lang="en-US" sz="3600" dirty="0" smtClean="0">
                <a:solidFill>
                  <a:srgbClr val="0033CC"/>
                </a:solidFill>
                <a:effectLst>
                  <a:outerShdw blurRad="38100" dist="38100" dir="2700000" algn="tl">
                    <a:srgbClr val="C0C0C0"/>
                  </a:outerShdw>
                </a:effectLst>
                <a:latin typeface="Tahoma" pitchFamily="34" charset="0"/>
                <a:cs typeface="Tahoma" pitchFamily="34" charset="0"/>
              </a:rPr>
            </a:br>
            <a:endParaRPr lang="mk-MK" sz="3600" dirty="0" smtClean="0">
              <a:solidFill>
                <a:srgbClr val="0033CC"/>
              </a:solidFill>
              <a:effectLst>
                <a:outerShdw blurRad="38100" dist="38100" dir="2700000" algn="tl">
                  <a:srgbClr val="C0C0C0"/>
                </a:outerShdw>
              </a:effectLst>
              <a:latin typeface="Tahoma" pitchFamily="34" charset="0"/>
              <a:cs typeface="Tahoma" pitchFamily="34" charset="0"/>
            </a:endParaRPr>
          </a:p>
        </p:txBody>
      </p:sp>
      <p:sp>
        <p:nvSpPr>
          <p:cNvPr id="23555" name="Content Placeholder 2"/>
          <p:cNvSpPr>
            <a:spLocks noGrp="1"/>
          </p:cNvSpPr>
          <p:nvPr>
            <p:ph idx="4294967295"/>
          </p:nvPr>
        </p:nvSpPr>
        <p:spPr>
          <a:xfrm>
            <a:off x="179512" y="1628800"/>
            <a:ext cx="8712968" cy="2088232"/>
          </a:xfrm>
        </p:spPr>
        <p:txBody>
          <a:bodyPr/>
          <a:lstStyle/>
          <a:p>
            <a:pPr algn="just" eaLnBrk="1" hangingPunct="1">
              <a:buClr>
                <a:srgbClr val="0033CC"/>
              </a:buClr>
              <a:buFont typeface="Wingdings" pitchFamily="2" charset="2"/>
              <a:buChar char="q"/>
            </a:pPr>
            <a:r>
              <a:rPr lang="en-US" sz="1600" b="1" dirty="0" smtClean="0">
                <a:solidFill>
                  <a:srgbClr val="002060"/>
                </a:solidFill>
                <a:latin typeface="Tahoma" pitchFamily="34" charset="0"/>
                <a:cs typeface="Tahoma" pitchFamily="34" charset="0"/>
              </a:rPr>
              <a:t>Slight deepening of the current account deficit in </a:t>
            </a:r>
            <a:r>
              <a:rPr lang="mk-MK" sz="1600" b="1" dirty="0" smtClean="0">
                <a:solidFill>
                  <a:srgbClr val="002060"/>
                </a:solidFill>
                <a:latin typeface="Tahoma" pitchFamily="34" charset="0"/>
                <a:cs typeface="Tahoma" pitchFamily="34" charset="0"/>
              </a:rPr>
              <a:t>2013 </a:t>
            </a:r>
            <a:r>
              <a:rPr lang="en-US" sz="1600" b="1" dirty="0" smtClean="0">
                <a:solidFill>
                  <a:srgbClr val="002060"/>
                </a:solidFill>
                <a:latin typeface="Tahoma" pitchFamily="34" charset="0"/>
                <a:cs typeface="Tahoma" pitchFamily="34" charset="0"/>
              </a:rPr>
              <a:t>and more evident deepening in </a:t>
            </a:r>
            <a:r>
              <a:rPr lang="mk-MK" sz="1600" b="1" dirty="0" smtClean="0">
                <a:solidFill>
                  <a:srgbClr val="002060"/>
                </a:solidFill>
                <a:latin typeface="Tahoma" pitchFamily="34" charset="0"/>
                <a:cs typeface="Tahoma" pitchFamily="34" charset="0"/>
              </a:rPr>
              <a:t>2014 </a:t>
            </a:r>
          </a:p>
          <a:p>
            <a:pPr algn="just" eaLnBrk="1" hangingPunct="1">
              <a:buClr>
                <a:srgbClr val="0033CC"/>
              </a:buClr>
              <a:buFont typeface="Wingdings" pitchFamily="2" charset="2"/>
              <a:buChar char="q"/>
            </a:pPr>
            <a:r>
              <a:rPr lang="en-US" sz="1600" b="1" dirty="0" smtClean="0">
                <a:solidFill>
                  <a:srgbClr val="002060"/>
                </a:solidFill>
                <a:latin typeface="Tahoma" pitchFamily="34" charset="0"/>
                <a:cs typeface="Tahoma" pitchFamily="34" charset="0"/>
              </a:rPr>
              <a:t>Decrease in the trade deficit in </a:t>
            </a:r>
            <a:r>
              <a:rPr lang="mk-MK" sz="1600" b="1" dirty="0" smtClean="0">
                <a:solidFill>
                  <a:srgbClr val="002060"/>
                </a:solidFill>
                <a:latin typeface="Tahoma" pitchFamily="34" charset="0"/>
                <a:cs typeface="Tahoma" pitchFamily="34" charset="0"/>
              </a:rPr>
              <a:t>2013</a:t>
            </a:r>
            <a:r>
              <a:rPr lang="en-US" sz="1600" b="1" dirty="0" smtClean="0">
                <a:solidFill>
                  <a:srgbClr val="002060"/>
                </a:solidFill>
                <a:latin typeface="Tahoma" pitchFamily="34" charset="0"/>
                <a:cs typeface="Tahoma" pitchFamily="34" charset="0"/>
              </a:rPr>
              <a:t>, and its widening in 2014</a:t>
            </a:r>
            <a:r>
              <a:rPr lang="mk-MK" sz="1600" b="1" dirty="0" smtClean="0">
                <a:solidFill>
                  <a:srgbClr val="002060"/>
                </a:solidFill>
                <a:latin typeface="Tahoma" pitchFamily="34" charset="0"/>
                <a:cs typeface="Tahoma" pitchFamily="34" charset="0"/>
              </a:rPr>
              <a:t>, </a:t>
            </a:r>
            <a:r>
              <a:rPr lang="en-US" sz="1600" b="1" dirty="0" smtClean="0">
                <a:solidFill>
                  <a:srgbClr val="002060"/>
                </a:solidFill>
                <a:latin typeface="Tahoma" pitchFamily="34" charset="0"/>
                <a:cs typeface="Tahoma" pitchFamily="34" charset="0"/>
              </a:rPr>
              <a:t>given more evident import pressures by the investment demand</a:t>
            </a:r>
            <a:endParaRPr lang="mk-MK" sz="1600" b="1" dirty="0" smtClean="0">
              <a:solidFill>
                <a:srgbClr val="002060"/>
              </a:solidFill>
              <a:latin typeface="Tahoma" pitchFamily="34" charset="0"/>
              <a:cs typeface="Tahoma" pitchFamily="34" charset="0"/>
            </a:endParaRPr>
          </a:p>
          <a:p>
            <a:pPr algn="just" eaLnBrk="1" hangingPunct="1">
              <a:buClr>
                <a:srgbClr val="0033CC"/>
              </a:buClr>
              <a:buFont typeface="Wingdings" pitchFamily="2" charset="2"/>
              <a:buChar char="q"/>
            </a:pPr>
            <a:r>
              <a:rPr lang="en-US" sz="1600" b="1" dirty="0" smtClean="0">
                <a:solidFill>
                  <a:srgbClr val="002060"/>
                </a:solidFill>
                <a:latin typeface="Tahoma" pitchFamily="34" charset="0"/>
                <a:cs typeface="Tahoma" pitchFamily="34" charset="0"/>
              </a:rPr>
              <a:t>Private transfers stabilization and fall in their share in GDP</a:t>
            </a:r>
            <a:endParaRPr lang="mk-MK" sz="1600" b="1" dirty="0" smtClean="0">
              <a:solidFill>
                <a:srgbClr val="002060"/>
              </a:solidFill>
              <a:latin typeface="Tahoma" pitchFamily="34" charset="0"/>
              <a:cs typeface="Tahoma" pitchFamily="34" charset="0"/>
            </a:endParaRPr>
          </a:p>
        </p:txBody>
      </p:sp>
      <p:pic>
        <p:nvPicPr>
          <p:cNvPr id="23556" name="Picture 7" descr="Bitmap Zatemneto 2 Logo in Pano CMYK- C100 M80 Y0 K0 29-04-2009 verz GOLD logo Font Convert to Curves.jpg"/>
          <p:cNvPicPr>
            <a:picLocks noChangeAspect="1"/>
          </p:cNvPicPr>
          <p:nvPr/>
        </p:nvPicPr>
        <p:blipFill>
          <a:blip r:embed="rId4" cstate="print"/>
          <a:srcRect/>
          <a:stretch>
            <a:fillRect/>
          </a:stretch>
        </p:blipFill>
        <p:spPr bwMode="auto">
          <a:xfrm>
            <a:off x="0" y="0"/>
            <a:ext cx="614363" cy="685800"/>
          </a:xfrm>
          <a:prstGeom prst="rect">
            <a:avLst/>
          </a:prstGeom>
          <a:noFill/>
          <a:ln w="9525">
            <a:noFill/>
            <a:miter lim="800000"/>
            <a:headEnd/>
            <a:tailEnd/>
          </a:ln>
        </p:spPr>
      </p:pic>
      <p:pic>
        <p:nvPicPr>
          <p:cNvPr id="15368" name="Picture 231" descr="samo naslov 06"/>
          <p:cNvPicPr>
            <a:picLocks noChangeAspect="1" noChangeArrowheads="1"/>
          </p:cNvPicPr>
          <p:nvPr/>
        </p:nvPicPr>
        <p:blipFill>
          <a:blip r:embed="rId5" cstate="print">
            <a:clrChange>
              <a:clrFrom>
                <a:srgbClr val="FFFFFF"/>
              </a:clrFrom>
              <a:clrTo>
                <a:srgbClr val="FFFFFF">
                  <a:alpha val="0"/>
                </a:srgbClr>
              </a:clrTo>
            </a:clrChange>
            <a:duotone>
              <a:prstClr val="black"/>
              <a:srgbClr val="D9C3A5">
                <a:tint val="50000"/>
                <a:satMod val="180000"/>
              </a:srgbClr>
            </a:duotone>
          </a:blip>
          <a:srcRect/>
          <a:stretch>
            <a:fillRect/>
          </a:stretch>
        </p:blipFill>
        <p:spPr bwMode="auto">
          <a:xfrm>
            <a:off x="76201" y="6664036"/>
            <a:ext cx="8996363" cy="193964"/>
          </a:xfrm>
          <a:prstGeom prst="rect">
            <a:avLst/>
          </a:prstGeom>
          <a:noFill/>
          <a:ln w="9525">
            <a:noFill/>
            <a:miter lim="800000"/>
            <a:headEnd/>
            <a:tailEnd/>
          </a:ln>
        </p:spPr>
      </p:pic>
      <p:pic>
        <p:nvPicPr>
          <p:cNvPr id="123907" name="Picture 3"/>
          <p:cNvPicPr>
            <a:picLocks noChangeAspect="1" noChangeArrowheads="1"/>
          </p:cNvPicPr>
          <p:nvPr/>
        </p:nvPicPr>
        <p:blipFill>
          <a:blip r:embed="rId6" cstate="print"/>
          <a:srcRect/>
          <a:stretch>
            <a:fillRect/>
          </a:stretch>
        </p:blipFill>
        <p:spPr bwMode="auto">
          <a:xfrm>
            <a:off x="683568" y="3356992"/>
            <a:ext cx="7696319" cy="2088232"/>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Concourse</Template>
  <TotalTime>5058</TotalTime>
  <Words>944</Words>
  <Application>Microsoft Office PowerPoint</Application>
  <PresentationFormat>On-screen Show (4:3)</PresentationFormat>
  <Paragraphs>131</Paragraphs>
  <Slides>14</Slides>
  <Notes>13</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Concourse</vt:lpstr>
      <vt:lpstr>    Quarterly revision of the macroeconomic projections  </vt:lpstr>
      <vt:lpstr> CONTENTS </vt:lpstr>
      <vt:lpstr>      Macroeconomic projections for 2013-2014   External environment    </vt:lpstr>
      <vt:lpstr>      Foreign demand    </vt:lpstr>
      <vt:lpstr>      Foreign effective inflation     </vt:lpstr>
      <vt:lpstr>     World prices of the basic products   </vt:lpstr>
      <vt:lpstr>Macroeconomic projections for 2013-2014 GDP</vt:lpstr>
      <vt:lpstr>Macroeconomic projections for 2013 -2014  GDP components</vt:lpstr>
      <vt:lpstr>       Macroeconomic projections for 2013 -2014   balance of payments’ current account     </vt:lpstr>
      <vt:lpstr>      Macroeconomic projections for 2013 -2014  capital inflows    </vt:lpstr>
      <vt:lpstr>      Macroeconomic projections for 2013 -2014  inflation    </vt:lpstr>
      <vt:lpstr>Slide 12</vt:lpstr>
      <vt:lpstr>     Comparison with the previous projection     </vt:lpstr>
      <vt:lpstr>     Summary     </vt:lpstr>
    </vt:vector>
  </TitlesOfParts>
  <Company>Narodna Banka na RM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Maкроекономска слика помеѓу двете проекции</dc:title>
  <dc:creator>GaniR</dc:creator>
  <cp:lastModifiedBy>Vesna K</cp:lastModifiedBy>
  <cp:revision>569</cp:revision>
  <dcterms:created xsi:type="dcterms:W3CDTF">2012-01-31T10:11:16Z</dcterms:created>
  <dcterms:modified xsi:type="dcterms:W3CDTF">2013-05-15T13:57:17Z</dcterms:modified>
</cp:coreProperties>
</file>