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handoutMasterIdLst>
    <p:handoutMasterId r:id="rId18"/>
  </p:handoutMasterIdLst>
  <p:sldIdLst>
    <p:sldId id="275" r:id="rId2"/>
    <p:sldId id="276" r:id="rId3"/>
    <p:sldId id="341" r:id="rId4"/>
    <p:sldId id="328" r:id="rId5"/>
    <p:sldId id="329" r:id="rId6"/>
    <p:sldId id="342" r:id="rId7"/>
    <p:sldId id="333" r:id="rId8"/>
    <p:sldId id="334" r:id="rId9"/>
    <p:sldId id="336" r:id="rId10"/>
    <p:sldId id="346" r:id="rId11"/>
    <p:sldId id="347" r:id="rId12"/>
    <p:sldId id="339" r:id="rId13"/>
    <p:sldId id="348" r:id="rId14"/>
    <p:sldId id="349" r:id="rId15"/>
    <p:sldId id="324" r:id="rId16"/>
  </p:sldIdLst>
  <p:sldSz cx="9144000" cy="6858000" type="screen4x3"/>
  <p:notesSz cx="6799263" cy="99298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0033CC"/>
    <a:srgbClr val="0000FF"/>
    <a:srgbClr val="2E1DA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8438" autoAdjust="0"/>
  </p:normalViewPr>
  <p:slideViewPr>
    <p:cSldViewPr>
      <p:cViewPr>
        <p:scale>
          <a:sx n="80" d="100"/>
          <a:sy n="80" d="100"/>
        </p:scale>
        <p:origin x="-864" y="-684"/>
      </p:cViewPr>
      <p:guideLst>
        <p:guide orient="horz" pos="2160"/>
        <p:guide pos="2880"/>
      </p:guideLst>
    </p:cSldViewPr>
  </p:slideViewPr>
  <p:outlineViewPr>
    <p:cViewPr>
      <p:scale>
        <a:sx n="33" d="100"/>
        <a:sy n="33" d="100"/>
      </p:scale>
      <p:origin x="0" y="1362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image" Target="../media/image2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image" Target="../media/image20.pn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1BC047-8204-4EE4-B847-F5F65A4A0821}" type="doc">
      <dgm:prSet loTypeId="urn:microsoft.com/office/officeart/2005/8/layout/vList4" loCatId="list" qsTypeId="urn:microsoft.com/office/officeart/2005/8/quickstyle/simple1" qsCatId="simple" csTypeId="urn:microsoft.com/office/officeart/2005/8/colors/colorful4" csCatId="colorful" phldr="1"/>
      <dgm:spPr/>
      <dgm:t>
        <a:bodyPr/>
        <a:lstStyle/>
        <a:p>
          <a:endParaRPr lang="en-US"/>
        </a:p>
      </dgm:t>
    </dgm:pt>
    <dgm:pt modelId="{804E6958-B4FF-407B-91BE-2ED384C4E898}">
      <dgm:prSet phldrT="[Text]" custT="1"/>
      <dgm:spPr/>
      <dgm:t>
        <a:bodyPr/>
        <a:lstStyle/>
        <a:p>
          <a:pPr marL="457200" algn="l">
            <a:lnSpc>
              <a:spcPct val="100000"/>
            </a:lnSpc>
            <a:spcAft>
              <a:spcPts val="500"/>
            </a:spcAft>
          </a:pPr>
          <a:r>
            <a:rPr lang="en-US" sz="1200" b="1" dirty="0" smtClean="0">
              <a:latin typeface="Tahoma" pitchFamily="34" charset="0"/>
              <a:cs typeface="Tahoma" pitchFamily="34" charset="0"/>
            </a:rPr>
            <a:t>Slight downward revision of the GDP growth from </a:t>
          </a:r>
          <a:r>
            <a:rPr lang="ru-RU" sz="1200" b="1" dirty="0" smtClean="0">
              <a:latin typeface="Tahoma" pitchFamily="34" charset="0"/>
              <a:cs typeface="Tahoma" pitchFamily="34" charset="0"/>
            </a:rPr>
            <a:t>2</a:t>
          </a:r>
          <a:r>
            <a:rPr lang="en-US" sz="1200" b="1" dirty="0" smtClean="0">
              <a:latin typeface="Tahoma" pitchFamily="34" charset="0"/>
              <a:cs typeface="Tahoma" pitchFamily="34" charset="0"/>
            </a:rPr>
            <a:t>.</a:t>
          </a:r>
          <a:r>
            <a:rPr lang="ru-RU" sz="1200" b="1" dirty="0" smtClean="0">
              <a:latin typeface="Tahoma" pitchFamily="34" charset="0"/>
              <a:cs typeface="Tahoma" pitchFamily="34" charset="0"/>
            </a:rPr>
            <a:t>6% </a:t>
          </a:r>
          <a:r>
            <a:rPr lang="en-US" sz="1200" b="1" dirty="0" smtClean="0">
              <a:latin typeface="Tahoma" pitchFamily="34" charset="0"/>
              <a:cs typeface="Tahoma" pitchFamily="34" charset="0"/>
            </a:rPr>
            <a:t>to</a:t>
          </a:r>
          <a:r>
            <a:rPr lang="ru-RU" sz="1200" b="1" dirty="0" smtClean="0">
              <a:latin typeface="Tahoma" pitchFamily="34" charset="0"/>
              <a:cs typeface="Tahoma" pitchFamily="34" charset="0"/>
            </a:rPr>
            <a:t> 2</a:t>
          </a:r>
          <a:r>
            <a:rPr lang="en-US" sz="1200" b="1" dirty="0" smtClean="0">
              <a:latin typeface="Tahoma" pitchFamily="34" charset="0"/>
              <a:cs typeface="Tahoma" pitchFamily="34" charset="0"/>
            </a:rPr>
            <a:t>.</a:t>
          </a:r>
          <a:r>
            <a:rPr lang="ru-RU" sz="1200" b="1" dirty="0" smtClean="0">
              <a:latin typeface="Tahoma" pitchFamily="34" charset="0"/>
              <a:cs typeface="Tahoma" pitchFamily="34" charset="0"/>
            </a:rPr>
            <a:t>2% </a:t>
          </a:r>
          <a:r>
            <a:rPr lang="en-US" sz="1200" b="1" dirty="0" smtClean="0">
              <a:latin typeface="Tahoma" pitchFamily="34" charset="0"/>
              <a:cs typeface="Tahoma" pitchFamily="34" charset="0"/>
            </a:rPr>
            <a:t>and from 3.</a:t>
          </a:r>
          <a:r>
            <a:rPr lang="ru-RU" sz="1200" b="1" dirty="0" smtClean="0">
              <a:latin typeface="Tahoma" pitchFamily="34" charset="0"/>
              <a:cs typeface="Tahoma" pitchFamily="34" charset="0"/>
            </a:rPr>
            <a:t>4% </a:t>
          </a:r>
          <a:r>
            <a:rPr lang="en-US" sz="1200" b="1" dirty="0" smtClean="0">
              <a:latin typeface="Tahoma" pitchFamily="34" charset="0"/>
              <a:cs typeface="Tahoma" pitchFamily="34" charset="0"/>
            </a:rPr>
            <a:t>to</a:t>
          </a:r>
          <a:r>
            <a:rPr lang="ru-RU" sz="1200" b="1" dirty="0" smtClean="0">
              <a:latin typeface="Tahoma" pitchFamily="34" charset="0"/>
              <a:cs typeface="Tahoma" pitchFamily="34" charset="0"/>
            </a:rPr>
            <a:t> 3%</a:t>
          </a:r>
          <a:r>
            <a:rPr lang="en-US" sz="1200" b="1" dirty="0" smtClean="0">
              <a:latin typeface="Tahoma" pitchFamily="34" charset="0"/>
              <a:cs typeface="Tahoma" pitchFamily="34" charset="0"/>
            </a:rPr>
            <a:t> in 2013 and 2014, respectively</a:t>
          </a:r>
          <a:r>
            <a:rPr lang="mk-MK" sz="1200" b="1" dirty="0" smtClean="0">
              <a:latin typeface="Tahoma" pitchFamily="34" charset="0"/>
              <a:cs typeface="Tahoma" pitchFamily="34" charset="0"/>
            </a:rPr>
            <a:t>	</a:t>
          </a:r>
          <a:r>
            <a:rPr lang="mk-MK" sz="1100" b="1" dirty="0" smtClean="0">
              <a:latin typeface="Tahoma" pitchFamily="34" charset="0"/>
              <a:cs typeface="Tahoma" pitchFamily="34" charset="0"/>
            </a:rPr>
            <a:t>           </a:t>
          </a:r>
          <a:endParaRPr lang="en-US" sz="1100" b="1" dirty="0" smtClean="0">
            <a:latin typeface="Tahoma" pitchFamily="34" charset="0"/>
            <a:cs typeface="Tahoma" pitchFamily="34" charset="0"/>
          </a:endParaRPr>
        </a:p>
        <a:p>
          <a:pPr marL="457200" algn="l">
            <a:lnSpc>
              <a:spcPct val="100000"/>
            </a:lnSpc>
            <a:spcAft>
              <a:spcPts val="200"/>
            </a:spcAft>
          </a:pPr>
          <a:r>
            <a:rPr lang="mk-MK" sz="1100" dirty="0" smtClean="0">
              <a:latin typeface="Tahoma" pitchFamily="34" charset="0"/>
              <a:cs typeface="Tahoma" pitchFamily="34" charset="0"/>
            </a:rPr>
            <a:t>- </a:t>
          </a:r>
          <a:r>
            <a:rPr lang="en-US" sz="1100" dirty="0" smtClean="0">
              <a:latin typeface="Tahoma" pitchFamily="34" charset="0"/>
              <a:cs typeface="Tahoma" pitchFamily="34" charset="0"/>
            </a:rPr>
            <a:t>higher initial base</a:t>
          </a:r>
        </a:p>
        <a:p>
          <a:pPr marL="457200" algn="l">
            <a:lnSpc>
              <a:spcPct val="100000"/>
            </a:lnSpc>
            <a:spcAft>
              <a:spcPts val="200"/>
            </a:spcAft>
          </a:pPr>
          <a:r>
            <a:rPr lang="ru-RU" sz="1100" dirty="0" smtClean="0">
              <a:latin typeface="Tahoma" pitchFamily="34" charset="0"/>
              <a:cs typeface="Tahoma" pitchFamily="34" charset="0"/>
            </a:rPr>
            <a:t>- </a:t>
          </a:r>
          <a:r>
            <a:rPr lang="en-US" sz="1100" dirty="0" smtClean="0">
              <a:latin typeface="Tahoma" pitchFamily="34" charset="0"/>
              <a:cs typeface="Tahoma" pitchFamily="34" charset="0"/>
            </a:rPr>
            <a:t>deteriorated expectations about the foreign demand</a:t>
          </a:r>
        </a:p>
        <a:p>
          <a:pPr marL="457200" algn="l">
            <a:lnSpc>
              <a:spcPct val="100000"/>
            </a:lnSpc>
            <a:spcAft>
              <a:spcPts val="200"/>
            </a:spcAft>
          </a:pPr>
          <a:r>
            <a:rPr lang="ru-RU" sz="1100" dirty="0" smtClean="0">
              <a:latin typeface="Tahoma" pitchFamily="34" charset="0"/>
              <a:cs typeface="Tahoma" pitchFamily="34" charset="0"/>
            </a:rPr>
            <a:t>-</a:t>
          </a:r>
          <a:r>
            <a:rPr lang="en-US" sz="1100" dirty="0" smtClean="0">
              <a:latin typeface="Tahoma" pitchFamily="34" charset="0"/>
              <a:cs typeface="Tahoma" pitchFamily="34" charset="0"/>
            </a:rPr>
            <a:t>poorer credit support, in conditions of deteriorated risk perception of the banks</a:t>
          </a:r>
        </a:p>
        <a:p>
          <a:pPr marL="457200" algn="l">
            <a:lnSpc>
              <a:spcPct val="100000"/>
            </a:lnSpc>
            <a:spcAft>
              <a:spcPts val="200"/>
            </a:spcAft>
          </a:pPr>
          <a:r>
            <a:rPr lang="en-US" sz="1100" dirty="0" smtClean="0">
              <a:latin typeface="Tahoma" pitchFamily="34" charset="0"/>
              <a:cs typeface="Tahoma" pitchFamily="34" charset="0"/>
            </a:rPr>
            <a:t>-</a:t>
          </a:r>
          <a:r>
            <a:rPr lang="mk-MK" sz="1100" dirty="0" smtClean="0">
              <a:latin typeface="Tahoma" pitchFamily="34" charset="0"/>
              <a:cs typeface="Tahoma" pitchFamily="34" charset="0"/>
            </a:rPr>
            <a:t> </a:t>
          </a:r>
          <a:r>
            <a:rPr lang="en-US" sz="1100" dirty="0" smtClean="0">
              <a:latin typeface="Tahoma" pitchFamily="34" charset="0"/>
              <a:cs typeface="Tahoma" pitchFamily="34" charset="0"/>
            </a:rPr>
            <a:t>almost unchanged perceptions about the labor market and foreign investments</a:t>
          </a:r>
        </a:p>
        <a:p>
          <a:pPr marL="457200" algn="l">
            <a:lnSpc>
              <a:spcPct val="100000"/>
            </a:lnSpc>
            <a:spcAft>
              <a:spcPts val="200"/>
            </a:spcAft>
          </a:pPr>
          <a:r>
            <a:rPr lang="ru-RU" sz="1100" dirty="0" smtClean="0">
              <a:latin typeface="Tahoma" pitchFamily="34" charset="0"/>
              <a:cs typeface="Tahoma" pitchFamily="34" charset="0"/>
            </a:rPr>
            <a:t>- </a:t>
          </a:r>
          <a:r>
            <a:rPr lang="en-US" sz="1100" dirty="0" smtClean="0">
              <a:latin typeface="Tahoma" pitchFamily="34" charset="0"/>
              <a:cs typeface="Tahoma" pitchFamily="34" charset="0"/>
            </a:rPr>
            <a:t>export and investment activity</a:t>
          </a:r>
          <a:r>
            <a:rPr lang="ru-RU" sz="1100" dirty="0" smtClean="0">
              <a:latin typeface="Tahoma" pitchFamily="34" charset="0"/>
              <a:cs typeface="Tahoma" pitchFamily="34" charset="0"/>
            </a:rPr>
            <a:t> – </a:t>
          </a:r>
          <a:r>
            <a:rPr lang="en-US" sz="1100" dirty="0" smtClean="0">
              <a:latin typeface="Tahoma" pitchFamily="34" charset="0"/>
              <a:cs typeface="Tahoma" pitchFamily="34" charset="0"/>
            </a:rPr>
            <a:t>remain to be the main factors for economic growth</a:t>
          </a:r>
          <a:endParaRPr lang="en-US" sz="1100" b="1" dirty="0">
            <a:latin typeface="Tahoma" pitchFamily="34" charset="0"/>
            <a:cs typeface="Tahoma" pitchFamily="34" charset="0"/>
          </a:endParaRPr>
        </a:p>
      </dgm:t>
    </dgm:pt>
    <dgm:pt modelId="{02E6B8E0-5BCA-4C57-8E54-B5A1AC73A22E}" type="parTrans" cxnId="{C44E4A43-A24A-416A-8DD6-EEC51701B491}">
      <dgm:prSet/>
      <dgm:spPr/>
      <dgm:t>
        <a:bodyPr/>
        <a:lstStyle/>
        <a:p>
          <a:endParaRPr lang="en-US"/>
        </a:p>
      </dgm:t>
    </dgm:pt>
    <dgm:pt modelId="{41192CE0-3DFB-4B28-8637-A57D7176DCDE}" type="sibTrans" cxnId="{C44E4A43-A24A-416A-8DD6-EEC51701B491}">
      <dgm:prSet/>
      <dgm:spPr/>
      <dgm:t>
        <a:bodyPr/>
        <a:lstStyle/>
        <a:p>
          <a:endParaRPr lang="en-US"/>
        </a:p>
      </dgm:t>
    </dgm:pt>
    <dgm:pt modelId="{B724D7C4-DBFA-476C-9489-E323A50B9ADC}">
      <dgm:prSet phldrT="[Text]" custT="1"/>
      <dgm:spPr/>
      <dgm:t>
        <a:bodyPr/>
        <a:lstStyle/>
        <a:p>
          <a:pPr marL="457200" algn="just">
            <a:lnSpc>
              <a:spcPct val="90000"/>
            </a:lnSpc>
            <a:spcAft>
              <a:spcPct val="35000"/>
            </a:spcAft>
          </a:pPr>
          <a:r>
            <a:rPr lang="en-US" sz="1200" b="1" dirty="0" smtClean="0">
              <a:latin typeface="Tahoma" pitchFamily="34" charset="0"/>
              <a:cs typeface="Tahoma" pitchFamily="34" charset="0"/>
            </a:rPr>
            <a:t>	Downward revision of the inflation from </a:t>
          </a:r>
          <a:r>
            <a:rPr lang="mk-MK" sz="1200" b="1" dirty="0" smtClean="0">
              <a:latin typeface="Tahoma" pitchFamily="34" charset="0"/>
              <a:cs typeface="Tahoma" pitchFamily="34" charset="0"/>
            </a:rPr>
            <a:t>3</a:t>
          </a:r>
          <a:r>
            <a:rPr lang="en-US" sz="1200" b="1" dirty="0" smtClean="0">
              <a:latin typeface="Tahoma" pitchFamily="34" charset="0"/>
              <a:cs typeface="Tahoma" pitchFamily="34" charset="0"/>
            </a:rPr>
            <a:t>.</a:t>
          </a:r>
          <a:r>
            <a:rPr lang="mk-MK" sz="1200" b="1" dirty="0" smtClean="0">
              <a:latin typeface="Tahoma" pitchFamily="34" charset="0"/>
              <a:cs typeface="Tahoma" pitchFamily="34" charset="0"/>
            </a:rPr>
            <a:t>5% </a:t>
          </a:r>
          <a:r>
            <a:rPr lang="en-US" sz="1200" b="1" dirty="0" smtClean="0">
              <a:latin typeface="Tahoma" pitchFamily="34" charset="0"/>
              <a:cs typeface="Tahoma" pitchFamily="34" charset="0"/>
            </a:rPr>
            <a:t>to</a:t>
          </a:r>
          <a:r>
            <a:rPr lang="mk-MK" sz="1200" b="1" dirty="0" smtClean="0">
              <a:latin typeface="Tahoma" pitchFamily="34" charset="0"/>
              <a:cs typeface="Tahoma" pitchFamily="34" charset="0"/>
            </a:rPr>
            <a:t> 3</a:t>
          </a:r>
          <a:r>
            <a:rPr lang="en-US" sz="1200" b="1" dirty="0" smtClean="0">
              <a:latin typeface="Tahoma" pitchFamily="34" charset="0"/>
              <a:cs typeface="Tahoma" pitchFamily="34" charset="0"/>
            </a:rPr>
            <a:t>.2</a:t>
          </a:r>
          <a:r>
            <a:rPr lang="mk-MK" sz="1200" b="1" dirty="0" smtClean="0">
              <a:latin typeface="Tahoma" pitchFamily="34" charset="0"/>
              <a:cs typeface="Tahoma" pitchFamily="34" charset="0"/>
            </a:rPr>
            <a:t>% </a:t>
          </a:r>
          <a:r>
            <a:rPr lang="en-US" sz="1200" b="1" dirty="0" smtClean="0">
              <a:latin typeface="Tahoma" pitchFamily="34" charset="0"/>
              <a:cs typeface="Tahoma" pitchFamily="34" charset="0"/>
            </a:rPr>
            <a:t>for</a:t>
          </a:r>
          <a:r>
            <a:rPr lang="mk-MK" sz="1200" b="1" dirty="0" smtClean="0">
              <a:latin typeface="Tahoma" pitchFamily="34" charset="0"/>
              <a:cs typeface="Tahoma" pitchFamily="34" charset="0"/>
            </a:rPr>
            <a:t> 2013 </a:t>
          </a:r>
          <a:r>
            <a:rPr lang="en-US" sz="1200" b="1" dirty="0" smtClean="0">
              <a:latin typeface="Tahoma" pitchFamily="34" charset="0"/>
              <a:cs typeface="Tahoma" pitchFamily="34" charset="0"/>
            </a:rPr>
            <a:t>and from </a:t>
          </a:r>
          <a:r>
            <a:rPr lang="mk-MK" sz="1200" b="1" dirty="0" smtClean="0">
              <a:latin typeface="Tahoma" pitchFamily="34" charset="0"/>
              <a:cs typeface="Tahoma" pitchFamily="34" charset="0"/>
            </a:rPr>
            <a:t>2</a:t>
          </a:r>
          <a:r>
            <a:rPr lang="en-US" sz="1200" b="1" dirty="0" smtClean="0">
              <a:latin typeface="Tahoma" pitchFamily="34" charset="0"/>
              <a:cs typeface="Tahoma" pitchFamily="34" charset="0"/>
            </a:rPr>
            <a:t>.</a:t>
          </a:r>
          <a:r>
            <a:rPr lang="mk-MK" sz="1200" b="1" dirty="0" smtClean="0">
              <a:latin typeface="Tahoma" pitchFamily="34" charset="0"/>
              <a:cs typeface="Tahoma" pitchFamily="34" charset="0"/>
            </a:rPr>
            <a:t>6% </a:t>
          </a:r>
          <a:r>
            <a:rPr lang="en-US" sz="1200" b="1" dirty="0" smtClean="0">
              <a:latin typeface="Tahoma" pitchFamily="34" charset="0"/>
              <a:cs typeface="Tahoma" pitchFamily="34" charset="0"/>
            </a:rPr>
            <a:t>to</a:t>
          </a:r>
          <a:r>
            <a:rPr lang="mk-MK" sz="1200" b="1" dirty="0" smtClean="0">
              <a:latin typeface="Tahoma" pitchFamily="34" charset="0"/>
              <a:cs typeface="Tahoma" pitchFamily="34" charset="0"/>
            </a:rPr>
            <a:t> 2</a:t>
          </a:r>
          <a:r>
            <a:rPr lang="en-US" sz="1200" b="1" dirty="0" smtClean="0">
              <a:latin typeface="Tahoma" pitchFamily="34" charset="0"/>
              <a:cs typeface="Tahoma" pitchFamily="34" charset="0"/>
            </a:rPr>
            <a:t>.</a:t>
          </a:r>
          <a:r>
            <a:rPr lang="mk-MK" sz="1200" b="1" dirty="0" smtClean="0">
              <a:latin typeface="Tahoma" pitchFamily="34" charset="0"/>
              <a:cs typeface="Tahoma" pitchFamily="34" charset="0"/>
            </a:rPr>
            <a:t>3% </a:t>
          </a:r>
          <a:r>
            <a:rPr lang="en-US" sz="1200" b="1" dirty="0" smtClean="0">
              <a:latin typeface="Tahoma" pitchFamily="34" charset="0"/>
              <a:cs typeface="Tahoma" pitchFamily="34" charset="0"/>
            </a:rPr>
            <a:t>for </a:t>
          </a:r>
          <a:r>
            <a:rPr lang="mk-MK" sz="1200" b="1" dirty="0" smtClean="0">
              <a:latin typeface="Tahoma" pitchFamily="34" charset="0"/>
              <a:cs typeface="Tahoma" pitchFamily="34" charset="0"/>
            </a:rPr>
            <a:t>2014 </a:t>
          </a:r>
        </a:p>
        <a:p>
          <a:pPr marL="457200" algn="ctr">
            <a:lnSpc>
              <a:spcPct val="90000"/>
            </a:lnSpc>
            <a:spcAft>
              <a:spcPct val="35000"/>
            </a:spcAft>
          </a:pPr>
          <a:endParaRPr lang="mk-MK" sz="1200" b="1" dirty="0" smtClean="0">
            <a:latin typeface="Tahoma" pitchFamily="34" charset="0"/>
            <a:cs typeface="Tahoma" pitchFamily="34" charset="0"/>
          </a:endParaRPr>
        </a:p>
        <a:p>
          <a:pPr marL="457200" algn="l">
            <a:lnSpc>
              <a:spcPct val="100000"/>
            </a:lnSpc>
            <a:spcAft>
              <a:spcPts val="500"/>
            </a:spcAft>
          </a:pPr>
          <a:r>
            <a:rPr lang="mk-MK" sz="1100" dirty="0" smtClean="0">
              <a:latin typeface="Tahoma" pitchFamily="34" charset="0"/>
              <a:cs typeface="Tahoma" pitchFamily="34" charset="0"/>
            </a:rPr>
            <a:t>                - </a:t>
          </a:r>
          <a:r>
            <a:rPr lang="en-US" sz="1100" dirty="0" smtClean="0">
              <a:latin typeface="Tahoma" pitchFamily="34" charset="0"/>
              <a:cs typeface="Tahoma" pitchFamily="34" charset="0"/>
            </a:rPr>
            <a:t>lower initial conditions</a:t>
          </a:r>
          <a:r>
            <a:rPr lang="mk-MK" sz="1100" dirty="0" smtClean="0">
              <a:latin typeface="Tahoma" pitchFamily="34" charset="0"/>
              <a:cs typeface="Tahoma" pitchFamily="34" charset="0"/>
            </a:rPr>
            <a:t> </a:t>
          </a:r>
        </a:p>
        <a:p>
          <a:pPr marL="457200" algn="l">
            <a:lnSpc>
              <a:spcPct val="100000"/>
            </a:lnSpc>
            <a:spcAft>
              <a:spcPts val="500"/>
            </a:spcAft>
          </a:pPr>
          <a:r>
            <a:rPr lang="mk-MK" sz="1100" dirty="0" smtClean="0">
              <a:latin typeface="Tahoma" pitchFamily="34" charset="0"/>
              <a:cs typeface="Tahoma" pitchFamily="34" charset="0"/>
            </a:rPr>
            <a:t>                - </a:t>
          </a:r>
          <a:r>
            <a:rPr lang="en-US" sz="1100" dirty="0" smtClean="0">
              <a:latin typeface="Tahoma" pitchFamily="34" charset="0"/>
              <a:cs typeface="Tahoma" pitchFamily="34" charset="0"/>
            </a:rPr>
            <a:t>smaller inflationary pressures from the import food and energy prices</a:t>
          </a:r>
          <a:r>
            <a:rPr lang="mk-MK" sz="1100" dirty="0" smtClean="0">
              <a:latin typeface="Tahoma" pitchFamily="34" charset="0"/>
              <a:cs typeface="Tahoma" pitchFamily="34" charset="0"/>
            </a:rPr>
            <a:t> </a:t>
          </a:r>
          <a:endParaRPr lang="en-US" sz="1100" dirty="0" smtClean="0">
            <a:latin typeface="Tahoma" pitchFamily="34" charset="0"/>
            <a:cs typeface="Tahoma" pitchFamily="34" charset="0"/>
          </a:endParaRPr>
        </a:p>
        <a:p>
          <a:pPr marL="457200" algn="l">
            <a:lnSpc>
              <a:spcPct val="100000"/>
            </a:lnSpc>
            <a:spcAft>
              <a:spcPts val="500"/>
            </a:spcAft>
          </a:pPr>
          <a:r>
            <a:rPr lang="en-US" sz="1100" dirty="0" smtClean="0">
              <a:latin typeface="Tahoma" pitchFamily="34" charset="0"/>
              <a:cs typeface="Tahoma" pitchFamily="34" charset="0"/>
            </a:rPr>
            <a:t>                </a:t>
          </a:r>
          <a:r>
            <a:rPr lang="mk-MK" sz="1100" dirty="0" smtClean="0">
              <a:latin typeface="Tahoma" pitchFamily="34" charset="0"/>
              <a:cs typeface="Tahoma" pitchFamily="34" charset="0"/>
            </a:rPr>
            <a:t>- </a:t>
          </a:r>
          <a:r>
            <a:rPr lang="en-US" sz="1100" dirty="0" smtClean="0">
              <a:latin typeface="Tahoma" pitchFamily="34" charset="0"/>
              <a:cs typeface="Tahoma" pitchFamily="34" charset="0"/>
            </a:rPr>
            <a:t>still no pressures of the domestic demand</a:t>
          </a:r>
          <a:endParaRPr lang="mk-MK" sz="1100" dirty="0" smtClean="0">
            <a:latin typeface="Tahoma" pitchFamily="34" charset="0"/>
            <a:cs typeface="Tahoma" pitchFamily="34" charset="0"/>
          </a:endParaRPr>
        </a:p>
      </dgm:t>
    </dgm:pt>
    <dgm:pt modelId="{3EF2E752-FB52-4A85-82A7-9B905A78C159}" type="parTrans" cxnId="{C507A3D2-70D7-413C-9540-DC4F22FE7FF7}">
      <dgm:prSet/>
      <dgm:spPr/>
      <dgm:t>
        <a:bodyPr/>
        <a:lstStyle/>
        <a:p>
          <a:endParaRPr lang="en-US"/>
        </a:p>
      </dgm:t>
    </dgm:pt>
    <dgm:pt modelId="{46CB215B-B6D4-40F4-ADDB-EA9D3DED83A1}" type="sibTrans" cxnId="{C507A3D2-70D7-413C-9540-DC4F22FE7FF7}">
      <dgm:prSet/>
      <dgm:spPr/>
      <dgm:t>
        <a:bodyPr/>
        <a:lstStyle/>
        <a:p>
          <a:endParaRPr lang="en-US"/>
        </a:p>
      </dgm:t>
    </dgm:pt>
    <dgm:pt modelId="{3A4FEBFA-D905-429D-8054-8AAD8B0C0E31}">
      <dgm:prSet phldrT="[Text]" custT="1"/>
      <dgm:spPr/>
      <dgm:t>
        <a:bodyPr/>
        <a:lstStyle/>
        <a:p>
          <a:pPr algn="l">
            <a:lnSpc>
              <a:spcPct val="90000"/>
            </a:lnSpc>
            <a:spcAft>
              <a:spcPct val="35000"/>
            </a:spcAft>
          </a:pPr>
          <a:r>
            <a:rPr lang="en-US" sz="1100" b="1" dirty="0" smtClean="0">
              <a:latin typeface="Tahoma" pitchFamily="34" charset="0"/>
              <a:cs typeface="Tahoma" pitchFamily="34" charset="0"/>
            </a:rPr>
            <a:t>	</a:t>
          </a:r>
          <a:r>
            <a:rPr lang="mk-MK" sz="1100" b="1" dirty="0" smtClean="0">
              <a:latin typeface="Tahoma" pitchFamily="34" charset="0"/>
              <a:cs typeface="Tahoma" pitchFamily="34" charset="0"/>
            </a:rPr>
            <a:t> </a:t>
          </a:r>
          <a:r>
            <a:rPr lang="en-US" sz="1200" b="1" dirty="0" smtClean="0">
              <a:latin typeface="Tahoma" pitchFamily="34" charset="0"/>
              <a:cs typeface="Tahoma" pitchFamily="34" charset="0"/>
            </a:rPr>
            <a:t>External position</a:t>
          </a:r>
          <a:endParaRPr lang="mk-MK" sz="1200" b="1" dirty="0" smtClean="0">
            <a:latin typeface="Tahoma" pitchFamily="34" charset="0"/>
            <a:cs typeface="Tahoma" pitchFamily="34" charset="0"/>
          </a:endParaRPr>
        </a:p>
        <a:p>
          <a:pPr marL="457200" algn="l">
            <a:lnSpc>
              <a:spcPct val="100000"/>
            </a:lnSpc>
            <a:spcAft>
              <a:spcPts val="200"/>
            </a:spcAft>
          </a:pPr>
          <a:r>
            <a:rPr lang="en-US" sz="1100" dirty="0" smtClean="0">
              <a:latin typeface="Tahoma" pitchFamily="34" charset="0"/>
              <a:cs typeface="Tahoma" pitchFamily="34" charset="0"/>
            </a:rPr>
            <a:t>	</a:t>
          </a:r>
          <a:r>
            <a:rPr lang="mk-MK" sz="1100" dirty="0" smtClean="0">
              <a:latin typeface="Tahoma" pitchFamily="34" charset="0"/>
              <a:cs typeface="Tahoma" pitchFamily="34" charset="0"/>
            </a:rPr>
            <a:t>- </a:t>
          </a:r>
          <a:r>
            <a:rPr lang="en-US" sz="1100" dirty="0" smtClean="0">
              <a:latin typeface="Tahoma" pitchFamily="34" charset="0"/>
              <a:cs typeface="Tahoma" pitchFamily="34" charset="0"/>
            </a:rPr>
            <a:t>higher current account deficit in</a:t>
          </a:r>
          <a:r>
            <a:rPr lang="mk-MK" sz="1100" dirty="0" smtClean="0">
              <a:latin typeface="Tahoma" pitchFamily="34" charset="0"/>
              <a:cs typeface="Tahoma" pitchFamily="34" charset="0"/>
            </a:rPr>
            <a:t> 2012 (</a:t>
          </a:r>
          <a:r>
            <a:rPr lang="en-US" sz="1100" dirty="0" smtClean="0">
              <a:latin typeface="Tahoma" pitchFamily="34" charset="0"/>
              <a:cs typeface="Tahoma" pitchFamily="34" charset="0"/>
            </a:rPr>
            <a:t>from</a:t>
          </a:r>
          <a:r>
            <a:rPr lang="mk-MK" sz="1100" dirty="0" smtClean="0">
              <a:latin typeface="Tahoma" pitchFamily="34" charset="0"/>
              <a:cs typeface="Tahoma" pitchFamily="34" charset="0"/>
            </a:rPr>
            <a:t> 2</a:t>
          </a:r>
          <a:r>
            <a:rPr lang="en-US" sz="1100" dirty="0" smtClean="0">
              <a:latin typeface="Tahoma" pitchFamily="34" charset="0"/>
              <a:cs typeface="Tahoma" pitchFamily="34" charset="0"/>
            </a:rPr>
            <a:t>.</a:t>
          </a:r>
          <a:r>
            <a:rPr lang="mk-MK" sz="1100" dirty="0" smtClean="0">
              <a:latin typeface="Tahoma" pitchFamily="34" charset="0"/>
              <a:cs typeface="Tahoma" pitchFamily="34" charset="0"/>
            </a:rPr>
            <a:t>8% </a:t>
          </a:r>
          <a:r>
            <a:rPr lang="en-US" sz="1100" dirty="0" smtClean="0">
              <a:latin typeface="Tahoma" pitchFamily="34" charset="0"/>
              <a:cs typeface="Tahoma" pitchFamily="34" charset="0"/>
            </a:rPr>
            <a:t>to</a:t>
          </a:r>
          <a:r>
            <a:rPr lang="mk-MK" sz="1100" dirty="0" smtClean="0">
              <a:latin typeface="Tahoma" pitchFamily="34" charset="0"/>
              <a:cs typeface="Tahoma" pitchFamily="34" charset="0"/>
            </a:rPr>
            <a:t> 3</a:t>
          </a:r>
          <a:r>
            <a:rPr lang="en-US" sz="1100" dirty="0" smtClean="0">
              <a:latin typeface="Tahoma" pitchFamily="34" charset="0"/>
              <a:cs typeface="Tahoma" pitchFamily="34" charset="0"/>
            </a:rPr>
            <a:t>.</a:t>
          </a:r>
          <a:r>
            <a:rPr lang="mk-MK" sz="1100" dirty="0" smtClean="0">
              <a:latin typeface="Tahoma" pitchFamily="34" charset="0"/>
              <a:cs typeface="Tahoma" pitchFamily="34" charset="0"/>
            </a:rPr>
            <a:t>2% </a:t>
          </a:r>
          <a:r>
            <a:rPr lang="en-US" sz="1100" dirty="0" smtClean="0">
              <a:latin typeface="Tahoma" pitchFamily="34" charset="0"/>
              <a:cs typeface="Tahoma" pitchFamily="34" charset="0"/>
            </a:rPr>
            <a:t>of GDP</a:t>
          </a:r>
          <a:r>
            <a:rPr lang="mk-MK" sz="1100" dirty="0" smtClean="0">
              <a:latin typeface="Tahoma" pitchFamily="34" charset="0"/>
              <a:cs typeface="Tahoma" pitchFamily="34" charset="0"/>
            </a:rPr>
            <a:t>, </a:t>
          </a:r>
          <a:r>
            <a:rPr lang="en-US" sz="1100" dirty="0" smtClean="0">
              <a:latin typeface="Tahoma" pitchFamily="34" charset="0"/>
              <a:cs typeface="Tahoma" pitchFamily="34" charset="0"/>
            </a:rPr>
            <a:t>mainly caused by one-time factors), given the upward revision with the capital flows</a:t>
          </a:r>
          <a:endParaRPr lang="mk-MK" sz="1100" dirty="0" smtClean="0">
            <a:latin typeface="Tahoma" pitchFamily="34" charset="0"/>
            <a:cs typeface="Tahoma" pitchFamily="34" charset="0"/>
          </a:endParaRPr>
        </a:p>
        <a:p>
          <a:pPr marL="457200" algn="l">
            <a:lnSpc>
              <a:spcPct val="100000"/>
            </a:lnSpc>
            <a:spcAft>
              <a:spcPts val="200"/>
            </a:spcAft>
          </a:pPr>
          <a:r>
            <a:rPr lang="mk-MK" sz="1100" dirty="0" smtClean="0">
              <a:latin typeface="Tahoma" pitchFamily="34" charset="0"/>
              <a:cs typeface="Tahoma" pitchFamily="34" charset="0"/>
            </a:rPr>
            <a:t>- </a:t>
          </a:r>
          <a:r>
            <a:rPr lang="en-US" sz="1100" dirty="0" smtClean="0">
              <a:latin typeface="Tahoma" pitchFamily="34" charset="0"/>
              <a:cs typeface="Tahoma" pitchFamily="34" charset="0"/>
            </a:rPr>
            <a:t>unchanged current account in</a:t>
          </a:r>
          <a:r>
            <a:rPr lang="mk-MK" sz="1100" dirty="0" smtClean="0">
              <a:latin typeface="Tahoma" pitchFamily="34" charset="0"/>
              <a:cs typeface="Tahoma" pitchFamily="34" charset="0"/>
            </a:rPr>
            <a:t> 2013 (</a:t>
          </a:r>
          <a:r>
            <a:rPr lang="en-US" sz="1100" dirty="0" smtClean="0">
              <a:latin typeface="Tahoma" pitchFamily="34" charset="0"/>
              <a:cs typeface="Tahoma" pitchFamily="34" charset="0"/>
            </a:rPr>
            <a:t>worsened expectations for the trade, but better for the current transfers)</a:t>
          </a:r>
          <a:r>
            <a:rPr lang="mk-MK" sz="1100" dirty="0" smtClean="0">
              <a:latin typeface="Tahoma" pitchFamily="34" charset="0"/>
              <a:cs typeface="Tahoma" pitchFamily="34" charset="0"/>
            </a:rPr>
            <a:t> </a:t>
          </a:r>
          <a:r>
            <a:rPr lang="en-US" sz="1100" dirty="0" smtClean="0">
              <a:latin typeface="Tahoma" pitchFamily="34" charset="0"/>
              <a:cs typeface="Tahoma" pitchFamily="34" charset="0"/>
            </a:rPr>
            <a:t>and higher capital inflows due to the higher external indebtedness of the Government</a:t>
          </a:r>
          <a:endParaRPr lang="mk-MK" sz="1100" dirty="0" smtClean="0">
            <a:latin typeface="Tahoma" pitchFamily="34" charset="0"/>
            <a:cs typeface="Tahoma" pitchFamily="34" charset="0"/>
          </a:endParaRPr>
        </a:p>
        <a:p>
          <a:pPr marL="457200" algn="l">
            <a:lnSpc>
              <a:spcPct val="100000"/>
            </a:lnSpc>
            <a:spcAft>
              <a:spcPts val="200"/>
            </a:spcAft>
          </a:pPr>
          <a:r>
            <a:rPr lang="mk-MK" sz="1100" dirty="0" smtClean="0">
              <a:latin typeface="Tahoma" pitchFamily="34" charset="0"/>
              <a:cs typeface="Tahoma" pitchFamily="34" charset="0"/>
            </a:rPr>
            <a:t>- </a:t>
          </a:r>
          <a:r>
            <a:rPr lang="en-US" sz="1100" dirty="0" smtClean="0">
              <a:latin typeface="Tahoma" pitchFamily="34" charset="0"/>
              <a:cs typeface="Tahoma" pitchFamily="34" charset="0"/>
            </a:rPr>
            <a:t>lower current account deficit for</a:t>
          </a:r>
          <a:r>
            <a:rPr lang="mk-MK" sz="1100" dirty="0" smtClean="0">
              <a:latin typeface="Tahoma" pitchFamily="34" charset="0"/>
              <a:cs typeface="Tahoma" pitchFamily="34" charset="0"/>
            </a:rPr>
            <a:t> 2014 </a:t>
          </a:r>
          <a:r>
            <a:rPr lang="en-US" sz="1100" dirty="0" smtClean="0">
              <a:latin typeface="Tahoma" pitchFamily="34" charset="0"/>
              <a:cs typeface="Tahoma" pitchFamily="34" charset="0"/>
            </a:rPr>
            <a:t>and slightly smaller capital inflows</a:t>
          </a:r>
          <a:r>
            <a:rPr lang="mk-MK" sz="1100" dirty="0" smtClean="0">
              <a:latin typeface="Tahoma" pitchFamily="34" charset="0"/>
              <a:cs typeface="Tahoma" pitchFamily="34" charset="0"/>
            </a:rPr>
            <a:t>	</a:t>
          </a:r>
        </a:p>
        <a:p>
          <a:pPr marL="457200" algn="l">
            <a:lnSpc>
              <a:spcPct val="100000"/>
            </a:lnSpc>
            <a:spcAft>
              <a:spcPts val="200"/>
            </a:spcAft>
          </a:pPr>
          <a:r>
            <a:rPr lang="mk-MK" sz="1100" dirty="0" smtClean="0">
              <a:latin typeface="Tahoma" pitchFamily="34" charset="0"/>
              <a:cs typeface="Tahoma" pitchFamily="34" charset="0"/>
            </a:rPr>
            <a:t>-</a:t>
          </a:r>
          <a:r>
            <a:rPr lang="en-US" sz="1100" dirty="0" smtClean="0">
              <a:latin typeface="Tahoma" pitchFamily="34" charset="0"/>
              <a:cs typeface="Tahoma" pitchFamily="34" charset="0"/>
            </a:rPr>
            <a:t>higher accumulation of foreign reserves on a medium-run</a:t>
          </a:r>
          <a:endParaRPr lang="mk-MK" sz="1000" dirty="0" smtClean="0"/>
        </a:p>
      </dgm:t>
    </dgm:pt>
    <dgm:pt modelId="{070F9DD2-CAC3-47A8-B323-DB83B1B63BE6}" type="parTrans" cxnId="{58F22E1B-C209-4B38-B51D-2FEE8E652A49}">
      <dgm:prSet/>
      <dgm:spPr/>
      <dgm:t>
        <a:bodyPr/>
        <a:lstStyle/>
        <a:p>
          <a:endParaRPr lang="en-US"/>
        </a:p>
      </dgm:t>
    </dgm:pt>
    <dgm:pt modelId="{667F1F70-473C-4D02-AA01-DED4CD5712BD}" type="sibTrans" cxnId="{58F22E1B-C209-4B38-B51D-2FEE8E652A49}">
      <dgm:prSet/>
      <dgm:spPr/>
      <dgm:t>
        <a:bodyPr/>
        <a:lstStyle/>
        <a:p>
          <a:endParaRPr lang="en-US"/>
        </a:p>
      </dgm:t>
    </dgm:pt>
    <dgm:pt modelId="{F9542878-41D8-4165-8F84-2F35C4DF2659}" type="pres">
      <dgm:prSet presAssocID="{401BC047-8204-4EE4-B847-F5F65A4A0821}" presName="linear" presStyleCnt="0">
        <dgm:presLayoutVars>
          <dgm:dir/>
          <dgm:resizeHandles val="exact"/>
        </dgm:presLayoutVars>
      </dgm:prSet>
      <dgm:spPr/>
      <dgm:t>
        <a:bodyPr/>
        <a:lstStyle/>
        <a:p>
          <a:endParaRPr lang="en-US"/>
        </a:p>
      </dgm:t>
    </dgm:pt>
    <dgm:pt modelId="{7DBD4C67-5B85-416D-8518-BB675647CC58}" type="pres">
      <dgm:prSet presAssocID="{804E6958-B4FF-407B-91BE-2ED384C4E898}" presName="comp" presStyleCnt="0"/>
      <dgm:spPr/>
    </dgm:pt>
    <dgm:pt modelId="{9E37C75D-41E5-4A3A-9B0D-D8586497CDDB}" type="pres">
      <dgm:prSet presAssocID="{804E6958-B4FF-407B-91BE-2ED384C4E898}" presName="box" presStyleLbl="node1" presStyleIdx="0" presStyleCnt="3" custScaleY="174958"/>
      <dgm:spPr/>
      <dgm:t>
        <a:bodyPr/>
        <a:lstStyle/>
        <a:p>
          <a:endParaRPr lang="en-US"/>
        </a:p>
      </dgm:t>
    </dgm:pt>
    <dgm:pt modelId="{834D96AF-A819-46AF-9FE2-6B67CF75ECBC}" type="pres">
      <dgm:prSet presAssocID="{804E6958-B4FF-407B-91BE-2ED384C4E898}" presName="img" presStyleLbl="fgImgPlace1" presStyleIdx="0" presStyleCnt="3" custFlipVert="1" custScaleX="130968" custScaleY="180491" custLinFactNeighborX="8745" custLinFactNeighborY="-688"/>
      <dgm:spPr>
        <a:blipFill rotWithShape="0">
          <a:blip xmlns:r="http://schemas.openxmlformats.org/officeDocument/2006/relationships" r:embed="rId1"/>
          <a:stretch>
            <a:fillRect/>
          </a:stretch>
        </a:blipFill>
      </dgm:spPr>
      <dgm:t>
        <a:bodyPr/>
        <a:lstStyle/>
        <a:p>
          <a:endParaRPr lang="en-US"/>
        </a:p>
      </dgm:t>
    </dgm:pt>
    <dgm:pt modelId="{D4DF2413-84E7-45B3-88CF-32837C282610}" type="pres">
      <dgm:prSet presAssocID="{804E6958-B4FF-407B-91BE-2ED384C4E898}" presName="text" presStyleLbl="node1" presStyleIdx="0" presStyleCnt="3">
        <dgm:presLayoutVars>
          <dgm:bulletEnabled val="1"/>
        </dgm:presLayoutVars>
      </dgm:prSet>
      <dgm:spPr/>
      <dgm:t>
        <a:bodyPr/>
        <a:lstStyle/>
        <a:p>
          <a:endParaRPr lang="en-US"/>
        </a:p>
      </dgm:t>
    </dgm:pt>
    <dgm:pt modelId="{77026468-07A6-4101-90CF-3A4CA8733E3B}" type="pres">
      <dgm:prSet presAssocID="{41192CE0-3DFB-4B28-8637-A57D7176DCDE}" presName="spacer" presStyleCnt="0"/>
      <dgm:spPr/>
    </dgm:pt>
    <dgm:pt modelId="{5F0F3030-DC89-465D-B7CA-8CECC4165051}" type="pres">
      <dgm:prSet presAssocID="{B724D7C4-DBFA-476C-9489-E323A50B9ADC}" presName="comp" presStyleCnt="0"/>
      <dgm:spPr/>
    </dgm:pt>
    <dgm:pt modelId="{BDFF6303-6CB6-4284-8670-BAD291CAFD03}" type="pres">
      <dgm:prSet presAssocID="{B724D7C4-DBFA-476C-9489-E323A50B9ADC}" presName="box" presStyleLbl="node1" presStyleIdx="1" presStyleCnt="3" custScaleY="151138"/>
      <dgm:spPr/>
      <dgm:t>
        <a:bodyPr/>
        <a:lstStyle/>
        <a:p>
          <a:endParaRPr lang="en-US"/>
        </a:p>
      </dgm:t>
    </dgm:pt>
    <dgm:pt modelId="{3DFC57ED-9FED-49E0-B0D4-1B5E6CD2EE3A}" type="pres">
      <dgm:prSet presAssocID="{B724D7C4-DBFA-476C-9489-E323A50B9ADC}" presName="img" presStyleLbl="fgImgPlace1" presStyleIdx="1" presStyleCnt="3" custScaleX="130294" custScaleY="170752" custLinFactNeighborX="10120"/>
      <dgm:spPr>
        <a:blipFill rotWithShape="0">
          <a:blip xmlns:r="http://schemas.openxmlformats.org/officeDocument/2006/relationships" r:embed="rId2"/>
          <a:stretch>
            <a:fillRect/>
          </a:stretch>
        </a:blipFill>
      </dgm:spPr>
      <dgm:t>
        <a:bodyPr/>
        <a:lstStyle/>
        <a:p>
          <a:endParaRPr lang="en-US"/>
        </a:p>
      </dgm:t>
    </dgm:pt>
    <dgm:pt modelId="{877B7140-63CD-4F53-9356-0E44F1562028}" type="pres">
      <dgm:prSet presAssocID="{B724D7C4-DBFA-476C-9489-E323A50B9ADC}" presName="text" presStyleLbl="node1" presStyleIdx="1" presStyleCnt="3">
        <dgm:presLayoutVars>
          <dgm:bulletEnabled val="1"/>
        </dgm:presLayoutVars>
      </dgm:prSet>
      <dgm:spPr/>
      <dgm:t>
        <a:bodyPr/>
        <a:lstStyle/>
        <a:p>
          <a:endParaRPr lang="en-US"/>
        </a:p>
      </dgm:t>
    </dgm:pt>
    <dgm:pt modelId="{1B68C46D-47D1-4A73-B727-D320FE5852E0}" type="pres">
      <dgm:prSet presAssocID="{46CB215B-B6D4-40F4-ADDB-EA9D3DED83A1}" presName="spacer" presStyleCnt="0"/>
      <dgm:spPr/>
    </dgm:pt>
    <dgm:pt modelId="{F051F743-F504-4502-9385-2B424FEBE655}" type="pres">
      <dgm:prSet presAssocID="{3A4FEBFA-D905-429D-8054-8AAD8B0C0E31}" presName="comp" presStyleCnt="0"/>
      <dgm:spPr/>
    </dgm:pt>
    <dgm:pt modelId="{7AD6AF9D-4633-4E8A-A689-ABDC80683DEF}" type="pres">
      <dgm:prSet presAssocID="{3A4FEBFA-D905-429D-8054-8AAD8B0C0E31}" presName="box" presStyleLbl="node1" presStyleIdx="2" presStyleCnt="3" custScaleX="100000" custScaleY="177350"/>
      <dgm:spPr/>
      <dgm:t>
        <a:bodyPr/>
        <a:lstStyle/>
        <a:p>
          <a:endParaRPr lang="en-US"/>
        </a:p>
      </dgm:t>
    </dgm:pt>
    <dgm:pt modelId="{D41059FF-E6C9-459B-9A8F-0D35013BD70A}" type="pres">
      <dgm:prSet presAssocID="{3A4FEBFA-D905-429D-8054-8AAD8B0C0E31}" presName="img" presStyleLbl="fgImgPlace1" presStyleIdx="2" presStyleCnt="3" custScaleX="132592" custScaleY="176549" custLinFactNeighborX="9256" custLinFactNeighborY="-2835"/>
      <dgm:spPr>
        <a:blipFill rotWithShape="0">
          <a:blip xmlns:r="http://schemas.openxmlformats.org/officeDocument/2006/relationships" r:embed="rId3"/>
          <a:stretch>
            <a:fillRect/>
          </a:stretch>
        </a:blipFill>
      </dgm:spPr>
      <dgm:t>
        <a:bodyPr/>
        <a:lstStyle/>
        <a:p>
          <a:endParaRPr lang="en-US"/>
        </a:p>
      </dgm:t>
    </dgm:pt>
    <dgm:pt modelId="{3E1DB64F-EECC-4030-9197-48FE56F62412}" type="pres">
      <dgm:prSet presAssocID="{3A4FEBFA-D905-429D-8054-8AAD8B0C0E31}" presName="text" presStyleLbl="node1" presStyleIdx="2" presStyleCnt="3">
        <dgm:presLayoutVars>
          <dgm:bulletEnabled val="1"/>
        </dgm:presLayoutVars>
      </dgm:prSet>
      <dgm:spPr/>
      <dgm:t>
        <a:bodyPr/>
        <a:lstStyle/>
        <a:p>
          <a:endParaRPr lang="en-US"/>
        </a:p>
      </dgm:t>
    </dgm:pt>
  </dgm:ptLst>
  <dgm:cxnLst>
    <dgm:cxn modelId="{D256D8C7-EEBF-4FC9-9352-A9FAC390E398}" type="presOf" srcId="{B724D7C4-DBFA-476C-9489-E323A50B9ADC}" destId="{BDFF6303-6CB6-4284-8670-BAD291CAFD03}" srcOrd="0" destOrd="0" presId="urn:microsoft.com/office/officeart/2005/8/layout/vList4"/>
    <dgm:cxn modelId="{DE581398-A996-43AF-99E2-5B42B4B608CE}" type="presOf" srcId="{B724D7C4-DBFA-476C-9489-E323A50B9ADC}" destId="{877B7140-63CD-4F53-9356-0E44F1562028}" srcOrd="1" destOrd="0" presId="urn:microsoft.com/office/officeart/2005/8/layout/vList4"/>
    <dgm:cxn modelId="{C44E4A43-A24A-416A-8DD6-EEC51701B491}" srcId="{401BC047-8204-4EE4-B847-F5F65A4A0821}" destId="{804E6958-B4FF-407B-91BE-2ED384C4E898}" srcOrd="0" destOrd="0" parTransId="{02E6B8E0-5BCA-4C57-8E54-B5A1AC73A22E}" sibTransId="{41192CE0-3DFB-4B28-8637-A57D7176DCDE}"/>
    <dgm:cxn modelId="{58F22E1B-C209-4B38-B51D-2FEE8E652A49}" srcId="{401BC047-8204-4EE4-B847-F5F65A4A0821}" destId="{3A4FEBFA-D905-429D-8054-8AAD8B0C0E31}" srcOrd="2" destOrd="0" parTransId="{070F9DD2-CAC3-47A8-B323-DB83B1B63BE6}" sibTransId="{667F1F70-473C-4D02-AA01-DED4CD5712BD}"/>
    <dgm:cxn modelId="{C507A3D2-70D7-413C-9540-DC4F22FE7FF7}" srcId="{401BC047-8204-4EE4-B847-F5F65A4A0821}" destId="{B724D7C4-DBFA-476C-9489-E323A50B9ADC}" srcOrd="1" destOrd="0" parTransId="{3EF2E752-FB52-4A85-82A7-9B905A78C159}" sibTransId="{46CB215B-B6D4-40F4-ADDB-EA9D3DED83A1}"/>
    <dgm:cxn modelId="{2DA09215-DBF4-4EB8-AA7C-606E19C60DE7}" type="presOf" srcId="{3A4FEBFA-D905-429D-8054-8AAD8B0C0E31}" destId="{7AD6AF9D-4633-4E8A-A689-ABDC80683DEF}" srcOrd="0" destOrd="0" presId="urn:microsoft.com/office/officeart/2005/8/layout/vList4"/>
    <dgm:cxn modelId="{71D9216B-613E-4F20-872F-35BE772D6CB0}" type="presOf" srcId="{401BC047-8204-4EE4-B847-F5F65A4A0821}" destId="{F9542878-41D8-4165-8F84-2F35C4DF2659}" srcOrd="0" destOrd="0" presId="urn:microsoft.com/office/officeart/2005/8/layout/vList4"/>
    <dgm:cxn modelId="{69CC9825-23D6-4B73-A2E5-1F87AA60118F}" type="presOf" srcId="{3A4FEBFA-D905-429D-8054-8AAD8B0C0E31}" destId="{3E1DB64F-EECC-4030-9197-48FE56F62412}" srcOrd="1" destOrd="0" presId="urn:microsoft.com/office/officeart/2005/8/layout/vList4"/>
    <dgm:cxn modelId="{9940316E-DF33-40F9-BD4E-2804540D0926}" type="presOf" srcId="{804E6958-B4FF-407B-91BE-2ED384C4E898}" destId="{D4DF2413-84E7-45B3-88CF-32837C282610}" srcOrd="1" destOrd="0" presId="urn:microsoft.com/office/officeart/2005/8/layout/vList4"/>
    <dgm:cxn modelId="{61055025-4F0B-4AFC-9A45-854B7855863D}" type="presOf" srcId="{804E6958-B4FF-407B-91BE-2ED384C4E898}" destId="{9E37C75D-41E5-4A3A-9B0D-D8586497CDDB}" srcOrd="0" destOrd="0" presId="urn:microsoft.com/office/officeart/2005/8/layout/vList4"/>
    <dgm:cxn modelId="{0EBBA71C-0CEC-47B6-B0F1-48D1500EB89C}" type="presParOf" srcId="{F9542878-41D8-4165-8F84-2F35C4DF2659}" destId="{7DBD4C67-5B85-416D-8518-BB675647CC58}" srcOrd="0" destOrd="0" presId="urn:microsoft.com/office/officeart/2005/8/layout/vList4"/>
    <dgm:cxn modelId="{C2D6EAA7-5C50-4478-B539-D4C388EDA659}" type="presParOf" srcId="{7DBD4C67-5B85-416D-8518-BB675647CC58}" destId="{9E37C75D-41E5-4A3A-9B0D-D8586497CDDB}" srcOrd="0" destOrd="0" presId="urn:microsoft.com/office/officeart/2005/8/layout/vList4"/>
    <dgm:cxn modelId="{1EB1CFCC-2121-451F-A33E-AC3FD892177F}" type="presParOf" srcId="{7DBD4C67-5B85-416D-8518-BB675647CC58}" destId="{834D96AF-A819-46AF-9FE2-6B67CF75ECBC}" srcOrd="1" destOrd="0" presId="urn:microsoft.com/office/officeart/2005/8/layout/vList4"/>
    <dgm:cxn modelId="{47623B5D-1FC4-442D-BBCD-439C630E9759}" type="presParOf" srcId="{7DBD4C67-5B85-416D-8518-BB675647CC58}" destId="{D4DF2413-84E7-45B3-88CF-32837C282610}" srcOrd="2" destOrd="0" presId="urn:microsoft.com/office/officeart/2005/8/layout/vList4"/>
    <dgm:cxn modelId="{F712141F-8463-45D0-B435-180947E90CA7}" type="presParOf" srcId="{F9542878-41D8-4165-8F84-2F35C4DF2659}" destId="{77026468-07A6-4101-90CF-3A4CA8733E3B}" srcOrd="1" destOrd="0" presId="urn:microsoft.com/office/officeart/2005/8/layout/vList4"/>
    <dgm:cxn modelId="{A16C7EFF-4A37-4297-A3FD-396796669514}" type="presParOf" srcId="{F9542878-41D8-4165-8F84-2F35C4DF2659}" destId="{5F0F3030-DC89-465D-B7CA-8CECC4165051}" srcOrd="2" destOrd="0" presId="urn:microsoft.com/office/officeart/2005/8/layout/vList4"/>
    <dgm:cxn modelId="{AC2D41E7-1D10-4AE4-92E1-C4F31E1CFB9A}" type="presParOf" srcId="{5F0F3030-DC89-465D-B7CA-8CECC4165051}" destId="{BDFF6303-6CB6-4284-8670-BAD291CAFD03}" srcOrd="0" destOrd="0" presId="urn:microsoft.com/office/officeart/2005/8/layout/vList4"/>
    <dgm:cxn modelId="{5311C24F-FCF4-40C3-B03E-55C538E55EEB}" type="presParOf" srcId="{5F0F3030-DC89-465D-B7CA-8CECC4165051}" destId="{3DFC57ED-9FED-49E0-B0D4-1B5E6CD2EE3A}" srcOrd="1" destOrd="0" presId="urn:microsoft.com/office/officeart/2005/8/layout/vList4"/>
    <dgm:cxn modelId="{B9687227-3115-4DE6-9590-FDEB20BE4E42}" type="presParOf" srcId="{5F0F3030-DC89-465D-B7CA-8CECC4165051}" destId="{877B7140-63CD-4F53-9356-0E44F1562028}" srcOrd="2" destOrd="0" presId="urn:microsoft.com/office/officeart/2005/8/layout/vList4"/>
    <dgm:cxn modelId="{BCA392E8-C4BD-4B67-BAD8-E877F5953143}" type="presParOf" srcId="{F9542878-41D8-4165-8F84-2F35C4DF2659}" destId="{1B68C46D-47D1-4A73-B727-D320FE5852E0}" srcOrd="3" destOrd="0" presId="urn:microsoft.com/office/officeart/2005/8/layout/vList4"/>
    <dgm:cxn modelId="{16C0C7F9-29BA-4E55-B404-CD3C139485A6}" type="presParOf" srcId="{F9542878-41D8-4165-8F84-2F35C4DF2659}" destId="{F051F743-F504-4502-9385-2B424FEBE655}" srcOrd="4" destOrd="0" presId="urn:microsoft.com/office/officeart/2005/8/layout/vList4"/>
    <dgm:cxn modelId="{CE4B3FCB-310B-47C2-94D4-F28EE4C7C887}" type="presParOf" srcId="{F051F743-F504-4502-9385-2B424FEBE655}" destId="{7AD6AF9D-4633-4E8A-A689-ABDC80683DEF}" srcOrd="0" destOrd="0" presId="urn:microsoft.com/office/officeart/2005/8/layout/vList4"/>
    <dgm:cxn modelId="{C60DCB39-E5C4-49FA-A518-6DE94E354BB4}" type="presParOf" srcId="{F051F743-F504-4502-9385-2B424FEBE655}" destId="{D41059FF-E6C9-459B-9A8F-0D35013BD70A}" srcOrd="1" destOrd="0" presId="urn:microsoft.com/office/officeart/2005/8/layout/vList4"/>
    <dgm:cxn modelId="{7A0707F5-C347-4B23-A880-43E93AE8D8BA}" type="presParOf" srcId="{F051F743-F504-4502-9385-2B424FEBE655}" destId="{3E1DB64F-EECC-4030-9197-48FE56F62412}" srcOrd="2" destOrd="0" presId="urn:microsoft.com/office/officeart/2005/8/layout/vList4"/>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37C75D-41E5-4A3A-9B0D-D8586497CDDB}">
      <dsp:nvSpPr>
        <dsp:cNvPr id="0" name=""/>
        <dsp:cNvSpPr/>
      </dsp:nvSpPr>
      <dsp:spPr>
        <a:xfrm>
          <a:off x="69458" y="0"/>
          <a:ext cx="7992888" cy="1900152"/>
        </a:xfrm>
        <a:prstGeom prst="roundRect">
          <a:avLst>
            <a:gd name="adj" fmla="val 10000"/>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457200" lvl="0" algn="l" defTabSz="533400">
            <a:lnSpc>
              <a:spcPct val="100000"/>
            </a:lnSpc>
            <a:spcBef>
              <a:spcPct val="0"/>
            </a:spcBef>
            <a:spcAft>
              <a:spcPts val="500"/>
            </a:spcAft>
          </a:pPr>
          <a:r>
            <a:rPr lang="en-US" sz="1200" b="1" kern="1200" dirty="0" smtClean="0">
              <a:latin typeface="Tahoma" pitchFamily="34" charset="0"/>
              <a:cs typeface="Tahoma" pitchFamily="34" charset="0"/>
            </a:rPr>
            <a:t>Slight downward revision of the GDP growth from </a:t>
          </a:r>
          <a:r>
            <a:rPr lang="ru-RU" sz="1200" b="1" kern="1200" dirty="0" smtClean="0">
              <a:latin typeface="Tahoma" pitchFamily="34" charset="0"/>
              <a:cs typeface="Tahoma" pitchFamily="34" charset="0"/>
            </a:rPr>
            <a:t>2</a:t>
          </a:r>
          <a:r>
            <a:rPr lang="en-US" sz="1200" b="1" kern="1200" dirty="0" smtClean="0">
              <a:latin typeface="Tahoma" pitchFamily="34" charset="0"/>
              <a:cs typeface="Tahoma" pitchFamily="34" charset="0"/>
            </a:rPr>
            <a:t>.</a:t>
          </a:r>
          <a:r>
            <a:rPr lang="ru-RU" sz="1200" b="1" kern="1200" dirty="0" smtClean="0">
              <a:latin typeface="Tahoma" pitchFamily="34" charset="0"/>
              <a:cs typeface="Tahoma" pitchFamily="34" charset="0"/>
            </a:rPr>
            <a:t>6% </a:t>
          </a:r>
          <a:r>
            <a:rPr lang="en-US" sz="1200" b="1" kern="1200" dirty="0" smtClean="0">
              <a:latin typeface="Tahoma" pitchFamily="34" charset="0"/>
              <a:cs typeface="Tahoma" pitchFamily="34" charset="0"/>
            </a:rPr>
            <a:t>to</a:t>
          </a:r>
          <a:r>
            <a:rPr lang="ru-RU" sz="1200" b="1" kern="1200" dirty="0" smtClean="0">
              <a:latin typeface="Tahoma" pitchFamily="34" charset="0"/>
              <a:cs typeface="Tahoma" pitchFamily="34" charset="0"/>
            </a:rPr>
            <a:t> 2</a:t>
          </a:r>
          <a:r>
            <a:rPr lang="en-US" sz="1200" b="1" kern="1200" dirty="0" smtClean="0">
              <a:latin typeface="Tahoma" pitchFamily="34" charset="0"/>
              <a:cs typeface="Tahoma" pitchFamily="34" charset="0"/>
            </a:rPr>
            <a:t>.</a:t>
          </a:r>
          <a:r>
            <a:rPr lang="ru-RU" sz="1200" b="1" kern="1200" dirty="0" smtClean="0">
              <a:latin typeface="Tahoma" pitchFamily="34" charset="0"/>
              <a:cs typeface="Tahoma" pitchFamily="34" charset="0"/>
            </a:rPr>
            <a:t>2% </a:t>
          </a:r>
          <a:r>
            <a:rPr lang="en-US" sz="1200" b="1" kern="1200" dirty="0" smtClean="0">
              <a:latin typeface="Tahoma" pitchFamily="34" charset="0"/>
              <a:cs typeface="Tahoma" pitchFamily="34" charset="0"/>
            </a:rPr>
            <a:t>and from 3.</a:t>
          </a:r>
          <a:r>
            <a:rPr lang="ru-RU" sz="1200" b="1" kern="1200" dirty="0" smtClean="0">
              <a:latin typeface="Tahoma" pitchFamily="34" charset="0"/>
              <a:cs typeface="Tahoma" pitchFamily="34" charset="0"/>
            </a:rPr>
            <a:t>4% </a:t>
          </a:r>
          <a:r>
            <a:rPr lang="en-US" sz="1200" b="1" kern="1200" dirty="0" smtClean="0">
              <a:latin typeface="Tahoma" pitchFamily="34" charset="0"/>
              <a:cs typeface="Tahoma" pitchFamily="34" charset="0"/>
            </a:rPr>
            <a:t>to</a:t>
          </a:r>
          <a:r>
            <a:rPr lang="ru-RU" sz="1200" b="1" kern="1200" dirty="0" smtClean="0">
              <a:latin typeface="Tahoma" pitchFamily="34" charset="0"/>
              <a:cs typeface="Tahoma" pitchFamily="34" charset="0"/>
            </a:rPr>
            <a:t> 3%</a:t>
          </a:r>
          <a:r>
            <a:rPr lang="en-US" sz="1200" b="1" kern="1200" dirty="0" smtClean="0">
              <a:latin typeface="Tahoma" pitchFamily="34" charset="0"/>
              <a:cs typeface="Tahoma" pitchFamily="34" charset="0"/>
            </a:rPr>
            <a:t> in 2013 and 2014, respectively</a:t>
          </a:r>
          <a:r>
            <a:rPr lang="mk-MK" sz="1200" b="1" kern="1200" dirty="0" smtClean="0">
              <a:latin typeface="Tahoma" pitchFamily="34" charset="0"/>
              <a:cs typeface="Tahoma" pitchFamily="34" charset="0"/>
            </a:rPr>
            <a:t>	</a:t>
          </a:r>
          <a:r>
            <a:rPr lang="mk-MK" sz="1100" b="1" kern="1200" dirty="0" smtClean="0">
              <a:latin typeface="Tahoma" pitchFamily="34" charset="0"/>
              <a:cs typeface="Tahoma" pitchFamily="34" charset="0"/>
            </a:rPr>
            <a:t>           </a:t>
          </a:r>
          <a:endParaRPr lang="en-US" sz="1100" b="1" kern="1200" dirty="0" smtClean="0">
            <a:latin typeface="Tahoma" pitchFamily="34" charset="0"/>
            <a:cs typeface="Tahoma" pitchFamily="34" charset="0"/>
          </a:endParaRPr>
        </a:p>
        <a:p>
          <a:pPr marL="457200" lvl="0" algn="l" defTabSz="533400">
            <a:lnSpc>
              <a:spcPct val="100000"/>
            </a:lnSpc>
            <a:spcBef>
              <a:spcPct val="0"/>
            </a:spcBef>
            <a:spcAft>
              <a:spcPts val="200"/>
            </a:spcAft>
          </a:pP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higher initial base</a:t>
          </a:r>
        </a:p>
        <a:p>
          <a:pPr marL="457200" lvl="0" algn="l" defTabSz="533400">
            <a:lnSpc>
              <a:spcPct val="100000"/>
            </a:lnSpc>
            <a:spcBef>
              <a:spcPct val="0"/>
            </a:spcBef>
            <a:spcAft>
              <a:spcPts val="200"/>
            </a:spcAft>
          </a:pPr>
          <a:r>
            <a:rPr lang="ru-RU" sz="1100" kern="1200" dirty="0" smtClean="0">
              <a:latin typeface="Tahoma" pitchFamily="34" charset="0"/>
              <a:cs typeface="Tahoma" pitchFamily="34" charset="0"/>
            </a:rPr>
            <a:t>- </a:t>
          </a:r>
          <a:r>
            <a:rPr lang="en-US" sz="1100" kern="1200" dirty="0" smtClean="0">
              <a:latin typeface="Tahoma" pitchFamily="34" charset="0"/>
              <a:cs typeface="Tahoma" pitchFamily="34" charset="0"/>
            </a:rPr>
            <a:t>deteriorated expectations about the foreign demand</a:t>
          </a:r>
        </a:p>
        <a:p>
          <a:pPr marL="457200" lvl="0" algn="l" defTabSz="533400">
            <a:lnSpc>
              <a:spcPct val="100000"/>
            </a:lnSpc>
            <a:spcBef>
              <a:spcPct val="0"/>
            </a:spcBef>
            <a:spcAft>
              <a:spcPts val="200"/>
            </a:spcAft>
          </a:pPr>
          <a:r>
            <a:rPr lang="ru-RU" sz="1100" kern="1200" dirty="0" smtClean="0">
              <a:latin typeface="Tahoma" pitchFamily="34" charset="0"/>
              <a:cs typeface="Tahoma" pitchFamily="34" charset="0"/>
            </a:rPr>
            <a:t>-</a:t>
          </a:r>
          <a:r>
            <a:rPr lang="en-US" sz="1100" kern="1200" dirty="0" smtClean="0">
              <a:latin typeface="Tahoma" pitchFamily="34" charset="0"/>
              <a:cs typeface="Tahoma" pitchFamily="34" charset="0"/>
            </a:rPr>
            <a:t>poorer credit support, in conditions of deteriorated risk perception of the banks</a:t>
          </a:r>
        </a:p>
        <a:p>
          <a:pPr marL="457200" lvl="0" algn="l" defTabSz="533400">
            <a:lnSpc>
              <a:spcPct val="100000"/>
            </a:lnSpc>
            <a:spcBef>
              <a:spcPct val="0"/>
            </a:spcBef>
            <a:spcAft>
              <a:spcPts val="200"/>
            </a:spcAft>
          </a:pPr>
          <a:r>
            <a:rPr lang="en-US" sz="1100" kern="1200" dirty="0" smtClean="0">
              <a:latin typeface="Tahoma" pitchFamily="34" charset="0"/>
              <a:cs typeface="Tahoma" pitchFamily="34" charset="0"/>
            </a:rPr>
            <a:t>-</a:t>
          </a: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almost unchanged perceptions about the labor market and foreign investments</a:t>
          </a:r>
        </a:p>
        <a:p>
          <a:pPr marL="457200" lvl="0" algn="l" defTabSz="533400">
            <a:lnSpc>
              <a:spcPct val="100000"/>
            </a:lnSpc>
            <a:spcBef>
              <a:spcPct val="0"/>
            </a:spcBef>
            <a:spcAft>
              <a:spcPts val="200"/>
            </a:spcAft>
          </a:pPr>
          <a:r>
            <a:rPr lang="ru-RU" sz="1100" kern="1200" dirty="0" smtClean="0">
              <a:latin typeface="Tahoma" pitchFamily="34" charset="0"/>
              <a:cs typeface="Tahoma" pitchFamily="34" charset="0"/>
            </a:rPr>
            <a:t>- </a:t>
          </a:r>
          <a:r>
            <a:rPr lang="en-US" sz="1100" kern="1200" dirty="0" smtClean="0">
              <a:latin typeface="Tahoma" pitchFamily="34" charset="0"/>
              <a:cs typeface="Tahoma" pitchFamily="34" charset="0"/>
            </a:rPr>
            <a:t>export and investment activity</a:t>
          </a:r>
          <a:r>
            <a:rPr lang="ru-RU" sz="1100" kern="1200" dirty="0" smtClean="0">
              <a:latin typeface="Tahoma" pitchFamily="34" charset="0"/>
              <a:cs typeface="Tahoma" pitchFamily="34" charset="0"/>
            </a:rPr>
            <a:t> – </a:t>
          </a:r>
          <a:r>
            <a:rPr lang="en-US" sz="1100" kern="1200" dirty="0" smtClean="0">
              <a:latin typeface="Tahoma" pitchFamily="34" charset="0"/>
              <a:cs typeface="Tahoma" pitchFamily="34" charset="0"/>
            </a:rPr>
            <a:t>remain to be the main factors for economic growth</a:t>
          </a:r>
          <a:endParaRPr lang="en-US" sz="1100" b="1" kern="1200" dirty="0">
            <a:latin typeface="Tahoma" pitchFamily="34" charset="0"/>
            <a:cs typeface="Tahoma" pitchFamily="34" charset="0"/>
          </a:endParaRPr>
        </a:p>
      </dsp:txBody>
      <dsp:txXfrm>
        <a:off x="1776642" y="0"/>
        <a:ext cx="6285704" cy="1900152"/>
      </dsp:txXfrm>
    </dsp:sp>
    <dsp:sp modelId="{834D96AF-A819-46AF-9FE2-6B67CF75ECBC}">
      <dsp:nvSpPr>
        <dsp:cNvPr id="0" name=""/>
        <dsp:cNvSpPr/>
      </dsp:nvSpPr>
      <dsp:spPr>
        <a:xfrm flipV="1">
          <a:off x="70336" y="160000"/>
          <a:ext cx="2093625" cy="1568195"/>
        </a:xfrm>
        <a:prstGeom prst="roundRect">
          <a:avLst>
            <a:gd name="adj" fmla="val 10000"/>
          </a:avLst>
        </a:prstGeom>
        <a:blipFill rotWithShape="0">
          <a:blip xmlns:r="http://schemas.openxmlformats.org/officeDocument/2006/relationships" r:embed="rId1"/>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FF6303-6CB6-4284-8670-BAD291CAFD03}">
      <dsp:nvSpPr>
        <dsp:cNvPr id="0" name=""/>
        <dsp:cNvSpPr/>
      </dsp:nvSpPr>
      <dsp:spPr>
        <a:xfrm>
          <a:off x="66765" y="2008758"/>
          <a:ext cx="7992888" cy="1641452"/>
        </a:xfrm>
        <a:prstGeom prst="roundRect">
          <a:avLst>
            <a:gd name="adj" fmla="val 10000"/>
          </a:avLst>
        </a:prstGeom>
        <a:solidFill>
          <a:schemeClr val="accent4">
            <a:hueOff val="609020"/>
            <a:satOff val="-10536"/>
            <a:lumOff val="-2255"/>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457200" lvl="0" algn="just" defTabSz="533400">
            <a:lnSpc>
              <a:spcPct val="90000"/>
            </a:lnSpc>
            <a:spcBef>
              <a:spcPct val="0"/>
            </a:spcBef>
            <a:spcAft>
              <a:spcPct val="35000"/>
            </a:spcAft>
          </a:pPr>
          <a:r>
            <a:rPr lang="en-US" sz="1200" b="1" kern="1200" dirty="0" smtClean="0">
              <a:latin typeface="Tahoma" pitchFamily="34" charset="0"/>
              <a:cs typeface="Tahoma" pitchFamily="34" charset="0"/>
            </a:rPr>
            <a:t>	Downward revision of the inflation from </a:t>
          </a:r>
          <a:r>
            <a:rPr lang="mk-MK" sz="1200" b="1" kern="1200" dirty="0" smtClean="0">
              <a:latin typeface="Tahoma" pitchFamily="34" charset="0"/>
              <a:cs typeface="Tahoma" pitchFamily="34" charset="0"/>
            </a:rPr>
            <a:t>3</a:t>
          </a:r>
          <a:r>
            <a:rPr lang="en-US" sz="1200" b="1" kern="1200" dirty="0" smtClean="0">
              <a:latin typeface="Tahoma" pitchFamily="34" charset="0"/>
              <a:cs typeface="Tahoma" pitchFamily="34" charset="0"/>
            </a:rPr>
            <a:t>.</a:t>
          </a:r>
          <a:r>
            <a:rPr lang="mk-MK" sz="1200" b="1" kern="1200" dirty="0" smtClean="0">
              <a:latin typeface="Tahoma" pitchFamily="34" charset="0"/>
              <a:cs typeface="Tahoma" pitchFamily="34" charset="0"/>
            </a:rPr>
            <a:t>5% </a:t>
          </a:r>
          <a:r>
            <a:rPr lang="en-US" sz="1200" b="1" kern="1200" dirty="0" smtClean="0">
              <a:latin typeface="Tahoma" pitchFamily="34" charset="0"/>
              <a:cs typeface="Tahoma" pitchFamily="34" charset="0"/>
            </a:rPr>
            <a:t>to</a:t>
          </a:r>
          <a:r>
            <a:rPr lang="mk-MK" sz="1200" b="1" kern="1200" dirty="0" smtClean="0">
              <a:latin typeface="Tahoma" pitchFamily="34" charset="0"/>
              <a:cs typeface="Tahoma" pitchFamily="34" charset="0"/>
            </a:rPr>
            <a:t> 3</a:t>
          </a:r>
          <a:r>
            <a:rPr lang="en-US" sz="1200" b="1" kern="1200" dirty="0" smtClean="0">
              <a:latin typeface="Tahoma" pitchFamily="34" charset="0"/>
              <a:cs typeface="Tahoma" pitchFamily="34" charset="0"/>
            </a:rPr>
            <a:t>.2</a:t>
          </a:r>
          <a:r>
            <a:rPr lang="mk-MK" sz="1200" b="1" kern="1200" dirty="0" smtClean="0">
              <a:latin typeface="Tahoma" pitchFamily="34" charset="0"/>
              <a:cs typeface="Tahoma" pitchFamily="34" charset="0"/>
            </a:rPr>
            <a:t>% </a:t>
          </a:r>
          <a:r>
            <a:rPr lang="en-US" sz="1200" b="1" kern="1200" dirty="0" smtClean="0">
              <a:latin typeface="Tahoma" pitchFamily="34" charset="0"/>
              <a:cs typeface="Tahoma" pitchFamily="34" charset="0"/>
            </a:rPr>
            <a:t>for</a:t>
          </a:r>
          <a:r>
            <a:rPr lang="mk-MK" sz="1200" b="1" kern="1200" dirty="0" smtClean="0">
              <a:latin typeface="Tahoma" pitchFamily="34" charset="0"/>
              <a:cs typeface="Tahoma" pitchFamily="34" charset="0"/>
            </a:rPr>
            <a:t> 2013 </a:t>
          </a:r>
          <a:r>
            <a:rPr lang="en-US" sz="1200" b="1" kern="1200" dirty="0" smtClean="0">
              <a:latin typeface="Tahoma" pitchFamily="34" charset="0"/>
              <a:cs typeface="Tahoma" pitchFamily="34" charset="0"/>
            </a:rPr>
            <a:t>and from </a:t>
          </a:r>
          <a:r>
            <a:rPr lang="mk-MK" sz="1200" b="1" kern="1200" dirty="0" smtClean="0">
              <a:latin typeface="Tahoma" pitchFamily="34" charset="0"/>
              <a:cs typeface="Tahoma" pitchFamily="34" charset="0"/>
            </a:rPr>
            <a:t>2</a:t>
          </a:r>
          <a:r>
            <a:rPr lang="en-US" sz="1200" b="1" kern="1200" dirty="0" smtClean="0">
              <a:latin typeface="Tahoma" pitchFamily="34" charset="0"/>
              <a:cs typeface="Tahoma" pitchFamily="34" charset="0"/>
            </a:rPr>
            <a:t>.</a:t>
          </a:r>
          <a:r>
            <a:rPr lang="mk-MK" sz="1200" b="1" kern="1200" dirty="0" smtClean="0">
              <a:latin typeface="Tahoma" pitchFamily="34" charset="0"/>
              <a:cs typeface="Tahoma" pitchFamily="34" charset="0"/>
            </a:rPr>
            <a:t>6% </a:t>
          </a:r>
          <a:r>
            <a:rPr lang="en-US" sz="1200" b="1" kern="1200" dirty="0" smtClean="0">
              <a:latin typeface="Tahoma" pitchFamily="34" charset="0"/>
              <a:cs typeface="Tahoma" pitchFamily="34" charset="0"/>
            </a:rPr>
            <a:t>to</a:t>
          </a:r>
          <a:r>
            <a:rPr lang="mk-MK" sz="1200" b="1" kern="1200" dirty="0" smtClean="0">
              <a:latin typeface="Tahoma" pitchFamily="34" charset="0"/>
              <a:cs typeface="Tahoma" pitchFamily="34" charset="0"/>
            </a:rPr>
            <a:t> 2</a:t>
          </a:r>
          <a:r>
            <a:rPr lang="en-US" sz="1200" b="1" kern="1200" dirty="0" smtClean="0">
              <a:latin typeface="Tahoma" pitchFamily="34" charset="0"/>
              <a:cs typeface="Tahoma" pitchFamily="34" charset="0"/>
            </a:rPr>
            <a:t>.</a:t>
          </a:r>
          <a:r>
            <a:rPr lang="mk-MK" sz="1200" b="1" kern="1200" dirty="0" smtClean="0">
              <a:latin typeface="Tahoma" pitchFamily="34" charset="0"/>
              <a:cs typeface="Tahoma" pitchFamily="34" charset="0"/>
            </a:rPr>
            <a:t>3% </a:t>
          </a:r>
          <a:r>
            <a:rPr lang="en-US" sz="1200" b="1" kern="1200" dirty="0" smtClean="0">
              <a:latin typeface="Tahoma" pitchFamily="34" charset="0"/>
              <a:cs typeface="Tahoma" pitchFamily="34" charset="0"/>
            </a:rPr>
            <a:t>for </a:t>
          </a:r>
          <a:r>
            <a:rPr lang="mk-MK" sz="1200" b="1" kern="1200" dirty="0" smtClean="0">
              <a:latin typeface="Tahoma" pitchFamily="34" charset="0"/>
              <a:cs typeface="Tahoma" pitchFamily="34" charset="0"/>
            </a:rPr>
            <a:t>2014 </a:t>
          </a:r>
        </a:p>
        <a:p>
          <a:pPr marL="457200" lvl="0" algn="ctr" defTabSz="533400">
            <a:lnSpc>
              <a:spcPct val="90000"/>
            </a:lnSpc>
            <a:spcBef>
              <a:spcPct val="0"/>
            </a:spcBef>
            <a:spcAft>
              <a:spcPct val="35000"/>
            </a:spcAft>
          </a:pPr>
          <a:endParaRPr lang="mk-MK" sz="1200" b="1" kern="1200" dirty="0" smtClean="0">
            <a:latin typeface="Tahoma" pitchFamily="34" charset="0"/>
            <a:cs typeface="Tahoma" pitchFamily="34" charset="0"/>
          </a:endParaRPr>
        </a:p>
        <a:p>
          <a:pPr marL="457200" lvl="0" algn="l" defTabSz="533400">
            <a:lnSpc>
              <a:spcPct val="100000"/>
            </a:lnSpc>
            <a:spcBef>
              <a:spcPct val="0"/>
            </a:spcBef>
            <a:spcAft>
              <a:spcPts val="500"/>
            </a:spcAft>
          </a:pPr>
          <a:r>
            <a:rPr lang="mk-MK" sz="1100" kern="1200" dirty="0" smtClean="0">
              <a:latin typeface="Tahoma" pitchFamily="34" charset="0"/>
              <a:cs typeface="Tahoma" pitchFamily="34" charset="0"/>
            </a:rPr>
            <a:t>                - </a:t>
          </a:r>
          <a:r>
            <a:rPr lang="en-US" sz="1100" kern="1200" dirty="0" smtClean="0">
              <a:latin typeface="Tahoma" pitchFamily="34" charset="0"/>
              <a:cs typeface="Tahoma" pitchFamily="34" charset="0"/>
            </a:rPr>
            <a:t>lower initial conditions</a:t>
          </a:r>
          <a:r>
            <a:rPr lang="mk-MK" sz="1100" kern="1200" dirty="0" smtClean="0">
              <a:latin typeface="Tahoma" pitchFamily="34" charset="0"/>
              <a:cs typeface="Tahoma" pitchFamily="34" charset="0"/>
            </a:rPr>
            <a:t> </a:t>
          </a:r>
        </a:p>
        <a:p>
          <a:pPr marL="457200" lvl="0" algn="l" defTabSz="533400">
            <a:lnSpc>
              <a:spcPct val="100000"/>
            </a:lnSpc>
            <a:spcBef>
              <a:spcPct val="0"/>
            </a:spcBef>
            <a:spcAft>
              <a:spcPts val="500"/>
            </a:spcAft>
          </a:pPr>
          <a:r>
            <a:rPr lang="mk-MK" sz="1100" kern="1200" dirty="0" smtClean="0">
              <a:latin typeface="Tahoma" pitchFamily="34" charset="0"/>
              <a:cs typeface="Tahoma" pitchFamily="34" charset="0"/>
            </a:rPr>
            <a:t>                - </a:t>
          </a:r>
          <a:r>
            <a:rPr lang="en-US" sz="1100" kern="1200" dirty="0" smtClean="0">
              <a:latin typeface="Tahoma" pitchFamily="34" charset="0"/>
              <a:cs typeface="Tahoma" pitchFamily="34" charset="0"/>
            </a:rPr>
            <a:t>smaller inflationary pressures from the import food and energy prices</a:t>
          </a:r>
          <a:r>
            <a:rPr lang="mk-MK" sz="1100" kern="1200" dirty="0" smtClean="0">
              <a:latin typeface="Tahoma" pitchFamily="34" charset="0"/>
              <a:cs typeface="Tahoma" pitchFamily="34" charset="0"/>
            </a:rPr>
            <a:t> </a:t>
          </a:r>
          <a:endParaRPr lang="en-US" sz="1100" kern="1200" dirty="0" smtClean="0">
            <a:latin typeface="Tahoma" pitchFamily="34" charset="0"/>
            <a:cs typeface="Tahoma" pitchFamily="34" charset="0"/>
          </a:endParaRPr>
        </a:p>
        <a:p>
          <a:pPr marL="457200" lvl="0" algn="l" defTabSz="533400">
            <a:lnSpc>
              <a:spcPct val="100000"/>
            </a:lnSpc>
            <a:spcBef>
              <a:spcPct val="0"/>
            </a:spcBef>
            <a:spcAft>
              <a:spcPts val="500"/>
            </a:spcAft>
          </a:pPr>
          <a:r>
            <a:rPr lang="en-US" sz="1100" kern="1200" dirty="0" smtClean="0">
              <a:latin typeface="Tahoma" pitchFamily="34" charset="0"/>
              <a:cs typeface="Tahoma" pitchFamily="34" charset="0"/>
            </a:rPr>
            <a:t>                </a:t>
          </a: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still no pressures of the domestic demand</a:t>
          </a:r>
          <a:endParaRPr lang="mk-MK" sz="1100" kern="1200" dirty="0" smtClean="0">
            <a:latin typeface="Tahoma" pitchFamily="34" charset="0"/>
            <a:cs typeface="Tahoma" pitchFamily="34" charset="0"/>
          </a:endParaRPr>
        </a:p>
      </dsp:txBody>
      <dsp:txXfrm>
        <a:off x="1773948" y="2008758"/>
        <a:ext cx="6285704" cy="1641452"/>
      </dsp:txXfrm>
    </dsp:sp>
    <dsp:sp modelId="{3DFC57ED-9FED-49E0-B0D4-1B5E6CD2EE3A}">
      <dsp:nvSpPr>
        <dsp:cNvPr id="0" name=""/>
        <dsp:cNvSpPr/>
      </dsp:nvSpPr>
      <dsp:spPr>
        <a:xfrm>
          <a:off x="95010" y="2087695"/>
          <a:ext cx="2082850" cy="1483578"/>
        </a:xfrm>
        <a:prstGeom prst="roundRect">
          <a:avLst>
            <a:gd name="adj" fmla="val 10000"/>
          </a:avLst>
        </a:prstGeom>
        <a:blipFill rotWithShape="0">
          <a:blip xmlns:r="http://schemas.openxmlformats.org/officeDocument/2006/relationships" r:embed="rId2"/>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D6AF9D-4633-4E8A-A689-ABDC80683DEF}">
      <dsp:nvSpPr>
        <dsp:cNvPr id="0" name=""/>
        <dsp:cNvSpPr/>
      </dsp:nvSpPr>
      <dsp:spPr>
        <a:xfrm>
          <a:off x="75948" y="3758817"/>
          <a:ext cx="7992888" cy="1926131"/>
        </a:xfrm>
        <a:prstGeom prst="roundRect">
          <a:avLst>
            <a:gd name="adj" fmla="val 10000"/>
          </a:avLst>
        </a:prstGeom>
        <a:solidFill>
          <a:schemeClr val="accent4">
            <a:hueOff val="1218040"/>
            <a:satOff val="-21072"/>
            <a:lumOff val="-451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b="1" kern="1200" dirty="0" smtClean="0">
              <a:latin typeface="Tahoma" pitchFamily="34" charset="0"/>
              <a:cs typeface="Tahoma" pitchFamily="34" charset="0"/>
            </a:rPr>
            <a:t>	</a:t>
          </a:r>
          <a:r>
            <a:rPr lang="mk-MK" sz="1100" b="1" kern="1200" dirty="0" smtClean="0">
              <a:latin typeface="Tahoma" pitchFamily="34" charset="0"/>
              <a:cs typeface="Tahoma" pitchFamily="34" charset="0"/>
            </a:rPr>
            <a:t> </a:t>
          </a:r>
          <a:r>
            <a:rPr lang="en-US" sz="1200" b="1" kern="1200" dirty="0" smtClean="0">
              <a:latin typeface="Tahoma" pitchFamily="34" charset="0"/>
              <a:cs typeface="Tahoma" pitchFamily="34" charset="0"/>
            </a:rPr>
            <a:t>External position</a:t>
          </a:r>
          <a:endParaRPr lang="mk-MK" sz="1200" b="1" kern="1200" dirty="0" smtClean="0">
            <a:latin typeface="Tahoma" pitchFamily="34" charset="0"/>
            <a:cs typeface="Tahoma" pitchFamily="34" charset="0"/>
          </a:endParaRPr>
        </a:p>
        <a:p>
          <a:pPr marL="457200" lvl="0" algn="l" defTabSz="488950">
            <a:lnSpc>
              <a:spcPct val="100000"/>
            </a:lnSpc>
            <a:spcBef>
              <a:spcPct val="0"/>
            </a:spcBef>
            <a:spcAft>
              <a:spcPts val="200"/>
            </a:spcAft>
          </a:pPr>
          <a:r>
            <a:rPr lang="en-US" sz="1100" kern="1200" dirty="0" smtClean="0">
              <a:latin typeface="Tahoma" pitchFamily="34" charset="0"/>
              <a:cs typeface="Tahoma" pitchFamily="34" charset="0"/>
            </a:rPr>
            <a:t>	</a:t>
          </a: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higher current account deficit in</a:t>
          </a:r>
          <a:r>
            <a:rPr lang="mk-MK" sz="1100" kern="1200" dirty="0" smtClean="0">
              <a:latin typeface="Tahoma" pitchFamily="34" charset="0"/>
              <a:cs typeface="Tahoma" pitchFamily="34" charset="0"/>
            </a:rPr>
            <a:t> 2012 (</a:t>
          </a:r>
          <a:r>
            <a:rPr lang="en-US" sz="1100" kern="1200" dirty="0" smtClean="0">
              <a:latin typeface="Tahoma" pitchFamily="34" charset="0"/>
              <a:cs typeface="Tahoma" pitchFamily="34" charset="0"/>
            </a:rPr>
            <a:t>from</a:t>
          </a:r>
          <a:r>
            <a:rPr lang="mk-MK" sz="1100" kern="1200" dirty="0" smtClean="0">
              <a:latin typeface="Tahoma" pitchFamily="34" charset="0"/>
              <a:cs typeface="Tahoma" pitchFamily="34" charset="0"/>
            </a:rPr>
            <a:t> 2</a:t>
          </a:r>
          <a:r>
            <a:rPr lang="en-US" sz="1100" kern="1200" dirty="0" smtClean="0">
              <a:latin typeface="Tahoma" pitchFamily="34" charset="0"/>
              <a:cs typeface="Tahoma" pitchFamily="34" charset="0"/>
            </a:rPr>
            <a:t>.</a:t>
          </a:r>
          <a:r>
            <a:rPr lang="mk-MK" sz="1100" kern="1200" dirty="0" smtClean="0">
              <a:latin typeface="Tahoma" pitchFamily="34" charset="0"/>
              <a:cs typeface="Tahoma" pitchFamily="34" charset="0"/>
            </a:rPr>
            <a:t>8% </a:t>
          </a:r>
          <a:r>
            <a:rPr lang="en-US" sz="1100" kern="1200" dirty="0" smtClean="0">
              <a:latin typeface="Tahoma" pitchFamily="34" charset="0"/>
              <a:cs typeface="Tahoma" pitchFamily="34" charset="0"/>
            </a:rPr>
            <a:t>to</a:t>
          </a:r>
          <a:r>
            <a:rPr lang="mk-MK" sz="1100" kern="1200" dirty="0" smtClean="0">
              <a:latin typeface="Tahoma" pitchFamily="34" charset="0"/>
              <a:cs typeface="Tahoma" pitchFamily="34" charset="0"/>
            </a:rPr>
            <a:t> 3</a:t>
          </a:r>
          <a:r>
            <a:rPr lang="en-US" sz="1100" kern="1200" dirty="0" smtClean="0">
              <a:latin typeface="Tahoma" pitchFamily="34" charset="0"/>
              <a:cs typeface="Tahoma" pitchFamily="34" charset="0"/>
            </a:rPr>
            <a:t>.</a:t>
          </a:r>
          <a:r>
            <a:rPr lang="mk-MK" sz="1100" kern="1200" dirty="0" smtClean="0">
              <a:latin typeface="Tahoma" pitchFamily="34" charset="0"/>
              <a:cs typeface="Tahoma" pitchFamily="34" charset="0"/>
            </a:rPr>
            <a:t>2% </a:t>
          </a:r>
          <a:r>
            <a:rPr lang="en-US" sz="1100" kern="1200" dirty="0" smtClean="0">
              <a:latin typeface="Tahoma" pitchFamily="34" charset="0"/>
              <a:cs typeface="Tahoma" pitchFamily="34" charset="0"/>
            </a:rPr>
            <a:t>of GDP</a:t>
          </a: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mainly caused by one-time factors), given the upward revision with the capital flows</a:t>
          </a:r>
          <a:endParaRPr lang="mk-MK" sz="1100" kern="1200" dirty="0" smtClean="0">
            <a:latin typeface="Tahoma" pitchFamily="34" charset="0"/>
            <a:cs typeface="Tahoma" pitchFamily="34" charset="0"/>
          </a:endParaRPr>
        </a:p>
        <a:p>
          <a:pPr marL="457200" lvl="0" algn="l" defTabSz="488950">
            <a:lnSpc>
              <a:spcPct val="100000"/>
            </a:lnSpc>
            <a:spcBef>
              <a:spcPct val="0"/>
            </a:spcBef>
            <a:spcAft>
              <a:spcPts val="200"/>
            </a:spcAft>
          </a:pP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unchanged current account in</a:t>
          </a:r>
          <a:r>
            <a:rPr lang="mk-MK" sz="1100" kern="1200" dirty="0" smtClean="0">
              <a:latin typeface="Tahoma" pitchFamily="34" charset="0"/>
              <a:cs typeface="Tahoma" pitchFamily="34" charset="0"/>
            </a:rPr>
            <a:t> 2013 (</a:t>
          </a:r>
          <a:r>
            <a:rPr lang="en-US" sz="1100" kern="1200" dirty="0" smtClean="0">
              <a:latin typeface="Tahoma" pitchFamily="34" charset="0"/>
              <a:cs typeface="Tahoma" pitchFamily="34" charset="0"/>
            </a:rPr>
            <a:t>worsened expectations for the trade, but better for the current transfers)</a:t>
          </a: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and higher capital inflows due to the higher external indebtedness of the Government</a:t>
          </a:r>
          <a:endParaRPr lang="mk-MK" sz="1100" kern="1200" dirty="0" smtClean="0">
            <a:latin typeface="Tahoma" pitchFamily="34" charset="0"/>
            <a:cs typeface="Tahoma" pitchFamily="34" charset="0"/>
          </a:endParaRPr>
        </a:p>
        <a:p>
          <a:pPr marL="457200" lvl="0" algn="l" defTabSz="488950">
            <a:lnSpc>
              <a:spcPct val="100000"/>
            </a:lnSpc>
            <a:spcBef>
              <a:spcPct val="0"/>
            </a:spcBef>
            <a:spcAft>
              <a:spcPts val="200"/>
            </a:spcAft>
          </a:pPr>
          <a:r>
            <a:rPr lang="mk-MK" sz="1100" kern="1200" dirty="0" smtClean="0">
              <a:latin typeface="Tahoma" pitchFamily="34" charset="0"/>
              <a:cs typeface="Tahoma" pitchFamily="34" charset="0"/>
            </a:rPr>
            <a:t>- </a:t>
          </a:r>
          <a:r>
            <a:rPr lang="en-US" sz="1100" kern="1200" dirty="0" smtClean="0">
              <a:latin typeface="Tahoma" pitchFamily="34" charset="0"/>
              <a:cs typeface="Tahoma" pitchFamily="34" charset="0"/>
            </a:rPr>
            <a:t>lower current account deficit for</a:t>
          </a:r>
          <a:r>
            <a:rPr lang="mk-MK" sz="1100" kern="1200" dirty="0" smtClean="0">
              <a:latin typeface="Tahoma" pitchFamily="34" charset="0"/>
              <a:cs typeface="Tahoma" pitchFamily="34" charset="0"/>
            </a:rPr>
            <a:t> 2014 </a:t>
          </a:r>
          <a:r>
            <a:rPr lang="en-US" sz="1100" kern="1200" dirty="0" smtClean="0">
              <a:latin typeface="Tahoma" pitchFamily="34" charset="0"/>
              <a:cs typeface="Tahoma" pitchFamily="34" charset="0"/>
            </a:rPr>
            <a:t>and slightly smaller capital inflows</a:t>
          </a:r>
          <a:r>
            <a:rPr lang="mk-MK" sz="1100" kern="1200" dirty="0" smtClean="0">
              <a:latin typeface="Tahoma" pitchFamily="34" charset="0"/>
              <a:cs typeface="Tahoma" pitchFamily="34" charset="0"/>
            </a:rPr>
            <a:t>	</a:t>
          </a:r>
        </a:p>
        <a:p>
          <a:pPr marL="457200" lvl="0" algn="l" defTabSz="488950">
            <a:lnSpc>
              <a:spcPct val="100000"/>
            </a:lnSpc>
            <a:spcBef>
              <a:spcPct val="0"/>
            </a:spcBef>
            <a:spcAft>
              <a:spcPts val="200"/>
            </a:spcAft>
          </a:pPr>
          <a:r>
            <a:rPr lang="mk-MK" sz="1100" kern="1200" dirty="0" smtClean="0">
              <a:latin typeface="Tahoma" pitchFamily="34" charset="0"/>
              <a:cs typeface="Tahoma" pitchFamily="34" charset="0"/>
            </a:rPr>
            <a:t>-</a:t>
          </a:r>
          <a:r>
            <a:rPr lang="en-US" sz="1100" kern="1200" dirty="0" smtClean="0">
              <a:latin typeface="Tahoma" pitchFamily="34" charset="0"/>
              <a:cs typeface="Tahoma" pitchFamily="34" charset="0"/>
            </a:rPr>
            <a:t>higher accumulation of foreign reserves on a medium-run</a:t>
          </a:r>
          <a:endParaRPr lang="mk-MK" sz="1000" kern="1200" dirty="0" smtClean="0"/>
        </a:p>
      </dsp:txBody>
      <dsp:txXfrm>
        <a:off x="1783132" y="3758817"/>
        <a:ext cx="6285704" cy="1926131"/>
      </dsp:txXfrm>
    </dsp:sp>
    <dsp:sp modelId="{D41059FF-E6C9-459B-9A8F-0D35013BD70A}">
      <dsp:nvSpPr>
        <dsp:cNvPr id="0" name=""/>
        <dsp:cNvSpPr/>
      </dsp:nvSpPr>
      <dsp:spPr>
        <a:xfrm>
          <a:off x="72015" y="3930278"/>
          <a:ext cx="2119586" cy="1533945"/>
        </a:xfrm>
        <a:prstGeom prst="roundRect">
          <a:avLst>
            <a:gd name="adj" fmla="val 10000"/>
          </a:avLst>
        </a:prstGeom>
        <a:blipFill rotWithShape="0">
          <a:blip xmlns:r="http://schemas.openxmlformats.org/officeDocument/2006/relationships" r:embed="rId3"/>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7088" cy="496967"/>
          </a:xfrm>
          <a:prstGeom prst="rect">
            <a:avLst/>
          </a:prstGeom>
        </p:spPr>
        <p:txBody>
          <a:bodyPr vert="horz" lIns="91431" tIns="45716" rIns="91431" bIns="4571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50587" y="0"/>
            <a:ext cx="2947088" cy="496967"/>
          </a:xfrm>
          <a:prstGeom prst="rect">
            <a:avLst/>
          </a:prstGeom>
        </p:spPr>
        <p:txBody>
          <a:bodyPr vert="horz" lIns="91431" tIns="45716" rIns="91431" bIns="45716" rtlCol="0"/>
          <a:lstStyle>
            <a:lvl1pPr algn="r" fontAlgn="auto">
              <a:spcBef>
                <a:spcPts val="0"/>
              </a:spcBef>
              <a:spcAft>
                <a:spcPts val="0"/>
              </a:spcAft>
              <a:defRPr sz="1200">
                <a:latin typeface="+mn-lt"/>
                <a:cs typeface="+mn-cs"/>
              </a:defRPr>
            </a:lvl1pPr>
          </a:lstStyle>
          <a:p>
            <a:pPr>
              <a:defRPr/>
            </a:pPr>
            <a:fld id="{9E37074C-8A58-4B23-B7F0-5B49C9DBF5B3}" type="datetimeFigureOut">
              <a:rPr lang="en-US"/>
              <a:pPr>
                <a:defRPr/>
              </a:pPr>
              <a:t>01.02.2013</a:t>
            </a:fld>
            <a:endParaRPr lang="en-US" dirty="0"/>
          </a:p>
        </p:txBody>
      </p:sp>
      <p:sp>
        <p:nvSpPr>
          <p:cNvPr id="4" name="Footer Placeholder 3"/>
          <p:cNvSpPr>
            <a:spLocks noGrp="1"/>
          </p:cNvSpPr>
          <p:nvPr>
            <p:ph type="ftr" sz="quarter" idx="2"/>
          </p:nvPr>
        </p:nvSpPr>
        <p:spPr>
          <a:xfrm>
            <a:off x="0" y="9431259"/>
            <a:ext cx="2947088" cy="496967"/>
          </a:xfrm>
          <a:prstGeom prst="rect">
            <a:avLst/>
          </a:prstGeom>
        </p:spPr>
        <p:txBody>
          <a:bodyPr vert="horz" lIns="91431" tIns="45716" rIns="91431" bIns="45716"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50587" y="9431259"/>
            <a:ext cx="2947088" cy="496967"/>
          </a:xfrm>
          <a:prstGeom prst="rect">
            <a:avLst/>
          </a:prstGeom>
        </p:spPr>
        <p:txBody>
          <a:bodyPr vert="horz" lIns="91431" tIns="45716" rIns="91431" bIns="45716" rtlCol="0" anchor="b"/>
          <a:lstStyle>
            <a:lvl1pPr algn="r" fontAlgn="auto">
              <a:spcBef>
                <a:spcPts val="0"/>
              </a:spcBef>
              <a:spcAft>
                <a:spcPts val="0"/>
              </a:spcAft>
              <a:defRPr sz="1200">
                <a:latin typeface="+mn-lt"/>
                <a:cs typeface="+mn-cs"/>
              </a:defRPr>
            </a:lvl1pPr>
          </a:lstStyle>
          <a:p>
            <a:pPr>
              <a:defRPr/>
            </a:pPr>
            <a:fld id="{0FA9ED79-6FB6-404D-BBFA-3ABEB9A466CB}"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7088" cy="496967"/>
          </a:xfrm>
          <a:prstGeom prst="rect">
            <a:avLst/>
          </a:prstGeom>
        </p:spPr>
        <p:txBody>
          <a:bodyPr vert="horz" lIns="91431" tIns="45716" rIns="91431" bIns="4571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50587" y="0"/>
            <a:ext cx="2947088" cy="496967"/>
          </a:xfrm>
          <a:prstGeom prst="rect">
            <a:avLst/>
          </a:prstGeom>
        </p:spPr>
        <p:txBody>
          <a:bodyPr vert="horz" lIns="91431" tIns="45716" rIns="91431" bIns="45716" rtlCol="0"/>
          <a:lstStyle>
            <a:lvl1pPr algn="r" fontAlgn="auto">
              <a:spcBef>
                <a:spcPts val="0"/>
              </a:spcBef>
              <a:spcAft>
                <a:spcPts val="0"/>
              </a:spcAft>
              <a:defRPr sz="1200">
                <a:latin typeface="+mn-lt"/>
                <a:cs typeface="+mn-cs"/>
              </a:defRPr>
            </a:lvl1pPr>
          </a:lstStyle>
          <a:p>
            <a:pPr>
              <a:defRPr/>
            </a:pPr>
            <a:fld id="{63729C65-4640-4DFD-86FD-870C253539E6}" type="datetimeFigureOut">
              <a:rPr lang="en-US"/>
              <a:pPr>
                <a:defRPr/>
              </a:pPr>
              <a:t>01.02.2013</a:t>
            </a:fld>
            <a:endParaRPr lang="en-US" dirty="0"/>
          </a:p>
        </p:txBody>
      </p:sp>
      <p:sp>
        <p:nvSpPr>
          <p:cNvPr id="4" name="Slide Image Placeholder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1431" tIns="45716" rIns="91431" bIns="45716" rtlCol="0" anchor="ctr"/>
          <a:lstStyle/>
          <a:p>
            <a:pPr lvl="0"/>
            <a:endParaRPr lang="en-US" noProof="0" dirty="0"/>
          </a:p>
        </p:txBody>
      </p:sp>
      <p:sp>
        <p:nvSpPr>
          <p:cNvPr id="5" name="Notes Placeholder 4"/>
          <p:cNvSpPr>
            <a:spLocks noGrp="1"/>
          </p:cNvSpPr>
          <p:nvPr>
            <p:ph type="body" sz="quarter" idx="3"/>
          </p:nvPr>
        </p:nvSpPr>
        <p:spPr>
          <a:xfrm>
            <a:off x="679609" y="4717218"/>
            <a:ext cx="5440046" cy="4467940"/>
          </a:xfrm>
          <a:prstGeom prst="rect">
            <a:avLst/>
          </a:prstGeom>
        </p:spPr>
        <p:txBody>
          <a:bodyPr vert="horz" lIns="91431" tIns="45716" rIns="91431" bIns="4571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31259"/>
            <a:ext cx="2947088" cy="496967"/>
          </a:xfrm>
          <a:prstGeom prst="rect">
            <a:avLst/>
          </a:prstGeom>
        </p:spPr>
        <p:txBody>
          <a:bodyPr vert="horz" lIns="91431" tIns="45716" rIns="91431" bIns="45716"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50587" y="9431259"/>
            <a:ext cx="2947088" cy="496967"/>
          </a:xfrm>
          <a:prstGeom prst="rect">
            <a:avLst/>
          </a:prstGeom>
        </p:spPr>
        <p:txBody>
          <a:bodyPr vert="horz" lIns="91431" tIns="45716" rIns="91431" bIns="45716" rtlCol="0" anchor="b"/>
          <a:lstStyle>
            <a:lvl1pPr algn="r" fontAlgn="auto">
              <a:spcBef>
                <a:spcPts val="0"/>
              </a:spcBef>
              <a:spcAft>
                <a:spcPts val="0"/>
              </a:spcAft>
              <a:defRPr sz="1200">
                <a:latin typeface="+mn-lt"/>
                <a:cs typeface="+mn-cs"/>
              </a:defRPr>
            </a:lvl1pPr>
          </a:lstStyle>
          <a:p>
            <a:pPr>
              <a:defRPr/>
            </a:pPr>
            <a:fld id="{EC4F382E-6305-4439-8E10-AB52FA6800E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BEED73-AE4F-4AC5-A56A-47341DE04CF2}" type="slidenum">
              <a:rPr lang="mk-MK" smtClean="0"/>
              <a:pPr fontAlgn="base">
                <a:spcBef>
                  <a:spcPct val="0"/>
                </a:spcBef>
                <a:spcAft>
                  <a:spcPct val="0"/>
                </a:spcAft>
                <a:defRPr/>
              </a:pPr>
              <a:t>1</a:t>
            </a:fld>
            <a:endParaRPr lang="mk-MK"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48132"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E81B3F93-71E7-40EB-97E4-184292E45323}" type="slidenum">
              <a:rPr lang="mk-MK" sz="1200">
                <a:latin typeface="Calibri" pitchFamily="34" charset="0"/>
              </a:rPr>
              <a:pPr algn="r"/>
              <a:t>10</a:t>
            </a:fld>
            <a:endParaRPr lang="mk-MK" sz="1200" dirty="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smtClean="0"/>
          </a:p>
        </p:txBody>
      </p:sp>
      <p:sp>
        <p:nvSpPr>
          <p:cNvPr id="49156"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5A2DD91C-042C-4A29-9375-128B0A9BA779}" type="slidenum">
              <a:rPr lang="mk-MK" sz="1200">
                <a:latin typeface="Calibri" pitchFamily="34" charset="0"/>
              </a:rPr>
              <a:pPr algn="r"/>
              <a:t>11</a:t>
            </a:fld>
            <a:endParaRPr lang="mk-MK" sz="1200" dirty="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smtClean="0"/>
          </a:p>
        </p:txBody>
      </p:sp>
      <p:sp>
        <p:nvSpPr>
          <p:cNvPr id="51204"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0F3DE728-7A9B-4233-96C4-1EDA2C1E479B}" type="slidenum">
              <a:rPr lang="mk-MK" sz="1200">
                <a:latin typeface="Calibri" pitchFamily="34" charset="0"/>
              </a:rPr>
              <a:pPr algn="r"/>
              <a:t>12</a:t>
            </a:fld>
            <a:endParaRPr lang="mk-MK" sz="1200" dirty="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smtClean="0"/>
          </a:p>
        </p:txBody>
      </p:sp>
      <p:sp>
        <p:nvSpPr>
          <p:cNvPr id="46084"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2CAE5F4A-6690-49AF-961E-2636DCC93AEF}" type="slidenum">
              <a:rPr lang="mk-MK" sz="1200">
                <a:latin typeface="Calibri" pitchFamily="34" charset="0"/>
              </a:rPr>
              <a:pPr algn="r"/>
              <a:t>13</a:t>
            </a:fld>
            <a:endParaRPr lang="mk-MK" sz="1200" dirty="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54276"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A2B251AD-A46A-4ED5-BC0C-8702027A0681}" type="slidenum">
              <a:rPr lang="mk-MK" sz="1200">
                <a:latin typeface="Calibri" pitchFamily="34" charset="0"/>
              </a:rPr>
              <a:pPr algn="r"/>
              <a:t>14</a:t>
            </a:fld>
            <a:endParaRPr lang="mk-MK" sz="1200" dirty="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smtClean="0"/>
          </a:p>
        </p:txBody>
      </p:sp>
      <p:sp>
        <p:nvSpPr>
          <p:cNvPr id="52228"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BB98F07F-99A8-4345-B7BE-F5CBDFACC1A0}" type="slidenum">
              <a:rPr lang="mk-MK" sz="1200">
                <a:latin typeface="Calibri" pitchFamily="34" charset="0"/>
              </a:rPr>
              <a:pPr algn="r"/>
              <a:t>15</a:t>
            </a:fld>
            <a:endParaRPr lang="mk-MK" sz="1200" dirty="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smtClean="0"/>
          </a:p>
        </p:txBody>
      </p:sp>
      <p:sp>
        <p:nvSpPr>
          <p:cNvPr id="34820"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385AF746-0B9E-43E4-BBE6-A3B7EA2B569C}" type="slidenum">
              <a:rPr lang="mk-MK" sz="1200">
                <a:latin typeface="Calibri" pitchFamily="34" charset="0"/>
              </a:rPr>
              <a:pPr algn="r"/>
              <a:t>2</a:t>
            </a:fld>
            <a:endParaRPr lang="mk-MK" sz="1200" dirty="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smtClean="0"/>
          </a:p>
        </p:txBody>
      </p:sp>
      <p:sp>
        <p:nvSpPr>
          <p:cNvPr id="35844"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2FEAEAB0-81B5-4DF9-AD21-885889FCF734}" type="slidenum">
              <a:rPr lang="mk-MK" sz="1200">
                <a:latin typeface="Calibri" pitchFamily="34" charset="0"/>
              </a:rPr>
              <a:pPr algn="r"/>
              <a:t>3</a:t>
            </a:fld>
            <a:endParaRPr lang="mk-MK" sz="1200" dirty="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smtClean="0"/>
          </a:p>
        </p:txBody>
      </p:sp>
      <p:sp>
        <p:nvSpPr>
          <p:cNvPr id="36868"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2D9874ED-A11E-48B1-9F2F-9E3705E72204}" type="slidenum">
              <a:rPr lang="mk-MK" sz="1200">
                <a:latin typeface="Calibri" pitchFamily="34" charset="0"/>
              </a:rPr>
              <a:pPr algn="r"/>
              <a:t>4</a:t>
            </a:fld>
            <a:endParaRPr lang="mk-MK" sz="1200" dirty="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smtClean="0"/>
          </a:p>
        </p:txBody>
      </p:sp>
      <p:sp>
        <p:nvSpPr>
          <p:cNvPr id="37892"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73B3876E-7954-4664-B112-4B8CF1EC0446}" type="slidenum">
              <a:rPr lang="mk-MK" sz="1200">
                <a:latin typeface="Calibri" pitchFamily="34" charset="0"/>
              </a:rPr>
              <a:pPr algn="r"/>
              <a:t>5</a:t>
            </a:fld>
            <a:endParaRPr lang="mk-MK" sz="1200" dirty="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smtClean="0"/>
          </a:p>
        </p:txBody>
      </p:sp>
      <p:sp>
        <p:nvSpPr>
          <p:cNvPr id="19460"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9770D308-6513-4B56-B9C4-A497DDB76407}" type="slidenum">
              <a:rPr lang="mk-MK" sz="1200">
                <a:latin typeface="Calibri" pitchFamily="34" charset="0"/>
              </a:rPr>
              <a:pPr algn="r"/>
              <a:t>6</a:t>
            </a:fld>
            <a:endParaRPr lang="mk-MK" sz="1200" dirty="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smtClean="0"/>
          </a:p>
        </p:txBody>
      </p:sp>
      <p:sp>
        <p:nvSpPr>
          <p:cNvPr id="41988"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04325A8A-B992-47B6-B5A2-4D9A227A311A}" type="slidenum">
              <a:rPr lang="mk-MK" sz="1200">
                <a:latin typeface="Calibri" pitchFamily="34" charset="0"/>
              </a:rPr>
              <a:pPr algn="r"/>
              <a:t>7</a:t>
            </a:fld>
            <a:endParaRPr lang="mk-MK" sz="1200" dirty="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smtClean="0"/>
          </a:p>
        </p:txBody>
      </p:sp>
      <p:sp>
        <p:nvSpPr>
          <p:cNvPr id="43012"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36735A1C-FF2E-4908-A631-12D90DCA1F20}" type="slidenum">
              <a:rPr lang="mk-MK" sz="1200">
                <a:latin typeface="Calibri" pitchFamily="34" charset="0"/>
              </a:rPr>
              <a:pPr algn="r"/>
              <a:t>8</a:t>
            </a:fld>
            <a:endParaRPr lang="mk-MK" sz="1200" dirty="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mk-MK" dirty="0" smtClean="0"/>
          </a:p>
        </p:txBody>
      </p:sp>
      <p:sp>
        <p:nvSpPr>
          <p:cNvPr id="45060" name="Slide Number Placeholder 3"/>
          <p:cNvSpPr txBox="1">
            <a:spLocks noGrp="1"/>
          </p:cNvSpPr>
          <p:nvPr/>
        </p:nvSpPr>
        <p:spPr bwMode="auto">
          <a:xfrm>
            <a:off x="3850587" y="9431259"/>
            <a:ext cx="2947088" cy="496967"/>
          </a:xfrm>
          <a:prstGeom prst="rect">
            <a:avLst/>
          </a:prstGeom>
          <a:noFill/>
          <a:ln w="9525">
            <a:noFill/>
            <a:miter lim="800000"/>
            <a:headEnd/>
            <a:tailEnd/>
          </a:ln>
        </p:spPr>
        <p:txBody>
          <a:bodyPr lIns="91422" tIns="45712" rIns="91422" bIns="45712" anchor="b"/>
          <a:lstStyle/>
          <a:p>
            <a:pPr algn="r"/>
            <a:fld id="{021CC986-D100-42F1-B11D-5829443DF30D}" type="slidenum">
              <a:rPr lang="mk-MK" sz="1200">
                <a:latin typeface="Calibri" pitchFamily="34" charset="0"/>
              </a:rPr>
              <a:pPr algn="r"/>
              <a:t>9</a:t>
            </a:fld>
            <a:endParaRPr lang="mk-MK" sz="1200" dirty="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2"/>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AC5F54DA-0566-414F-9B9B-2EF3936D7F6F}" type="datetimeFigureOut">
              <a:rPr lang="en-US"/>
              <a:pPr>
                <a:defRPr/>
              </a:pPr>
              <a:t>01.02.2013</a:t>
            </a:fld>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77EDFF11-C5B9-4606-870D-2AA1B7C1F34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B0889ED-8682-4864-A91F-042EC14D7258}" type="datetimeFigureOut">
              <a:rPr lang="en-US"/>
              <a:pPr>
                <a:defRPr/>
              </a:pPr>
              <a:t>01.02.2013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9E0F443-E2BD-482D-A3AB-4F67D2E2E05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948243A-A3DD-4BFC-99CA-66E59AFA7DC7}" type="datetimeFigureOut">
              <a:rPr lang="en-US"/>
              <a:pPr>
                <a:defRPr/>
              </a:pPr>
              <a:t>01.02.2013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BF112BC-C61C-4372-AC71-9DBB9CCA01C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39320B2E-04C1-401D-9C30-ED9628E56043}" type="datetimeFigureOut">
              <a:rPr lang="en-US"/>
              <a:pPr>
                <a:defRPr/>
              </a:pPr>
              <a:t>01.02.2013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634E57A-1F29-438F-8944-D237E7EBACE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0B07B9B8-83D0-4230-8911-41C868D59971}" type="datetimeFigureOut">
              <a:rPr lang="en-US"/>
              <a:pPr>
                <a:defRPr/>
              </a:pPr>
              <a:t>01.02.2013</a:t>
            </a:fld>
            <a:endParaRPr lang="en-US" dirty="0"/>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EB3A5F05-CF7D-491A-9B78-F24A225B9310}"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E847FE89-C3C3-49EC-BF16-1F48247D9CD8}" type="datetimeFigureOut">
              <a:rPr lang="en-US"/>
              <a:pPr>
                <a:defRPr/>
              </a:pPr>
              <a:t>01.02.2013</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24CFD39-FA36-401A-B944-DD2B85BA502A}"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96DBA93A-F46D-4C22-8CDA-B20769A5E565}" type="datetimeFigureOut">
              <a:rPr lang="en-US"/>
              <a:pPr>
                <a:defRPr/>
              </a:pPr>
              <a:t>01.02.2013</a:t>
            </a:fld>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2A904C9B-9A41-4995-861E-5A7A89782628}"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9CBBB43E-080E-4A31-9BFA-536B90A5BF6A}" type="datetimeFigureOut">
              <a:rPr lang="en-US"/>
              <a:pPr>
                <a:defRPr/>
              </a:pPr>
              <a:t>01.02.2013</a:t>
            </a:fld>
            <a:endParaRPr lang="en-US" dirty="0"/>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AF80973C-8096-41C5-9F45-FA4D8A136CA1}"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191EF4F-0CE6-43D9-A578-22A353CE3781}" type="datetimeFigureOut">
              <a:rPr lang="en-US"/>
              <a:pPr>
                <a:defRPr/>
              </a:pPr>
              <a:t>01.02.2013</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6A96523-60E2-4FC5-929B-7EE98BD8ED3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A5AFDF1B-89BE-4ACD-A56D-DAAA232878E5}" type="datetimeFigureOut">
              <a:rPr lang="en-US"/>
              <a:pPr>
                <a:defRPr/>
              </a:pPr>
              <a:t>01.02.2013</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8C3FA798-00E1-4C5D-8813-4924E07B58C2}"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Right Triangle 6"/>
          <p:cNvSpPr>
            <a:spLocks/>
          </p:cNvSpPr>
          <p:nvPr/>
        </p:nvSpPr>
        <p:spPr bwMode="auto">
          <a:xfrm>
            <a:off x="-6043" y="5791254"/>
            <a:ext cx="3402315"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Straight Connector 7"/>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Text Placeholder 3"/>
          <p:cNvSpPr>
            <a:spLocks noGrp="1"/>
          </p:cNvSpPr>
          <p:nvPr>
            <p:ph type="body" sz="half" idx="2"/>
          </p:nvPr>
        </p:nvSpPr>
        <p:spPr>
          <a:xfrm>
            <a:off x="1141232" y="5443403"/>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FE1CB995-9DF2-4815-A9A2-811432419207}" type="datetimeFigureOut">
              <a:rPr lang="en-US"/>
              <a:pPr>
                <a:defRPr/>
              </a:pPr>
              <a:t>01.02.2013</a:t>
            </a:fld>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2B0D575E-771D-4BEA-BFA8-281101E21CCE}"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4" name="Right Triangle 13"/>
          <p:cNvSpPr>
            <a:spLocks/>
          </p:cNvSpPr>
          <p:nvPr/>
        </p:nvSpPr>
        <p:spPr bwMode="auto">
          <a:xfrm>
            <a:off x="-6043" y="5791254"/>
            <a:ext cx="3402315"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9BA5AECA-6291-4E2C-8449-794AAC36290C}" type="datetimeFigureOut">
              <a:rPr lang="en-US"/>
              <a:pPr>
                <a:defRPr/>
              </a:pPr>
              <a:t>01.02.2013</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B9566931-4F91-4D37-A541-CE0D83C1BB7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13" r:id="rId1"/>
    <p:sldLayoutId id="2147484009" r:id="rId2"/>
    <p:sldLayoutId id="2147484014" r:id="rId3"/>
    <p:sldLayoutId id="2147484015" r:id="rId4"/>
    <p:sldLayoutId id="2147484016" r:id="rId5"/>
    <p:sldLayoutId id="2147484017" r:id="rId6"/>
    <p:sldLayoutId id="2147484010" r:id="rId7"/>
    <p:sldLayoutId id="2147484018" r:id="rId8"/>
    <p:sldLayoutId id="2147484019" r:id="rId9"/>
    <p:sldLayoutId id="2147484011" r:id="rId10"/>
    <p:sldLayoutId id="2147484012"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5.emf"/><Relationship Id="rId5" Type="http://schemas.openxmlformats.org/officeDocument/2006/relationships/image" Target="../media/image3.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8.emf"/><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9.emf"/><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4.jpeg"/><Relationship Id="rId7" Type="http://schemas.openxmlformats.org/officeDocument/2006/relationships/diagramQuickStyle" Target="../diagrams/quickStyle1.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jpeg"/><Relationship Id="rId9" Type="http://schemas.microsoft.com/office/2007/relationships/diagramDrawing" Target="../diagrams/drawing1.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0.emf"/><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1.emf"/><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4.emf"/><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ctrTitle" idx="4294967295"/>
          </p:nvPr>
        </p:nvSpPr>
        <p:spPr>
          <a:xfrm>
            <a:off x="1619673" y="1752600"/>
            <a:ext cx="6048671" cy="2209800"/>
          </a:xfrm>
        </p:spPr>
        <p:txBody>
          <a:bodyPr rtlCol="0">
            <a:normAutofit fontScale="90000"/>
          </a:bodyPr>
          <a:lstStyle/>
          <a:p>
            <a:pPr algn="ctr" eaLnBrk="1" fontAlgn="auto" hangingPunct="1">
              <a:spcAft>
                <a:spcPts val="0"/>
              </a:spcAft>
              <a:defRPr/>
            </a:pPr>
            <a:r>
              <a:rPr lang="en-US" sz="3600" dirty="0" smtClean="0">
                <a:solidFill>
                  <a:schemeClr val="bg1">
                    <a:lumMod val="50000"/>
                  </a:schemeClr>
                </a:solidFill>
                <a:effectLst>
                  <a:outerShdw blurRad="38100" dist="38100" dir="2700000" algn="tl">
                    <a:srgbClr val="000000">
                      <a:alpha val="43137"/>
                    </a:srgbClr>
                  </a:outerShdw>
                </a:effectLst>
                <a:latin typeface="MAC C Times" pitchFamily="18" charset="0"/>
              </a:rPr>
              <a:t/>
            </a:r>
            <a:br>
              <a:rPr lang="en-US" sz="3600" dirty="0" smtClean="0">
                <a:solidFill>
                  <a:schemeClr val="bg1">
                    <a:lumMod val="50000"/>
                  </a:schemeClr>
                </a:solidFill>
                <a:effectLst>
                  <a:outerShdw blurRad="38100" dist="38100" dir="2700000" algn="tl">
                    <a:srgbClr val="000000">
                      <a:alpha val="43137"/>
                    </a:srgbClr>
                  </a:outerShdw>
                </a:effectLst>
                <a:latin typeface="MAC C Times" pitchFamily="18" charset="0"/>
              </a:rPr>
            </a:br>
            <a:r>
              <a:rPr lang="en-US" sz="3600" dirty="0" smtClean="0">
                <a:solidFill>
                  <a:schemeClr val="bg1">
                    <a:lumMod val="50000"/>
                  </a:schemeClr>
                </a:solidFill>
                <a:effectLst>
                  <a:outerShdw blurRad="38100" dist="38100" dir="2700000" algn="tl">
                    <a:srgbClr val="000000">
                      <a:alpha val="43137"/>
                    </a:srgbClr>
                  </a:outerShdw>
                </a:effectLst>
                <a:latin typeface="MAC C Times" pitchFamily="18" charset="0"/>
              </a:rPr>
              <a:t/>
            </a:r>
            <a:br>
              <a:rPr lang="en-US" sz="3600" dirty="0" smtClean="0">
                <a:solidFill>
                  <a:schemeClr val="bg1">
                    <a:lumMod val="50000"/>
                  </a:schemeClr>
                </a:solidFill>
                <a:effectLst>
                  <a:outerShdw blurRad="38100" dist="38100" dir="2700000" algn="tl">
                    <a:srgbClr val="000000">
                      <a:alpha val="43137"/>
                    </a:srgbClr>
                  </a:outerShdw>
                </a:effectLst>
                <a:latin typeface="MAC C Times" pitchFamily="18" charset="0"/>
              </a:rPr>
            </a:br>
            <a:r>
              <a:rPr lang="en-US" sz="3600" dirty="0" smtClean="0">
                <a:solidFill>
                  <a:schemeClr val="bg1">
                    <a:lumMod val="50000"/>
                  </a:schemeClr>
                </a:solidFill>
                <a:effectLst>
                  <a:outerShdw blurRad="38100" dist="38100" dir="2700000" algn="tl">
                    <a:srgbClr val="000000">
                      <a:alpha val="43137"/>
                    </a:srgbClr>
                  </a:outerShdw>
                </a:effectLst>
                <a:latin typeface="MAC C Times" pitchFamily="18" charset="0"/>
              </a:rPr>
              <a:t>  </a:t>
            </a:r>
            <a:r>
              <a:rPr lang="en-US" sz="3600" dirty="0" smtClean="0">
                <a:solidFill>
                  <a:schemeClr val="bg1">
                    <a:lumMod val="50000"/>
                  </a:schemeClr>
                </a:solidFill>
                <a:effectLst>
                  <a:outerShdw blurRad="38100" dist="38100" dir="2700000" algn="tl">
                    <a:srgbClr val="000000">
                      <a:alpha val="43137"/>
                    </a:srgbClr>
                  </a:outerShdw>
                </a:effectLst>
                <a:latin typeface="Tahoma" pitchFamily="34" charset="0"/>
                <a:cs typeface="Tahoma" pitchFamily="34" charset="0"/>
              </a:rPr>
              <a:t>Quarterly revision of the macroeconomic projections</a:t>
            </a:r>
            <a:r>
              <a:rPr lang="mk-MK" sz="3200" dirty="0" smtClean="0">
                <a:solidFill>
                  <a:srgbClr val="002060"/>
                </a:solidFill>
                <a:effectLst/>
                <a:latin typeface="Tahoma" pitchFamily="34" charset="0"/>
                <a:cs typeface="Tahoma" pitchFamily="34" charset="0"/>
              </a:rPr>
              <a:t> </a:t>
            </a:r>
            <a:r>
              <a:rPr lang="en-US" sz="3200" dirty="0" smtClean="0">
                <a:solidFill>
                  <a:srgbClr val="002060"/>
                </a:solidFill>
                <a:effectLst/>
                <a:latin typeface="MAC C Times" pitchFamily="18" charset="0"/>
              </a:rPr>
              <a:t/>
            </a:r>
            <a:br>
              <a:rPr lang="en-US" sz="3200" dirty="0" smtClean="0">
                <a:solidFill>
                  <a:srgbClr val="002060"/>
                </a:solidFill>
                <a:effectLst/>
                <a:latin typeface="MAC C Times" pitchFamily="18" charset="0"/>
              </a:rPr>
            </a:br>
            <a:endParaRPr lang="en-US" sz="3200" dirty="0">
              <a:solidFill>
                <a:srgbClr val="002060"/>
              </a:solidFill>
              <a:effectLst/>
              <a:latin typeface="MAC C Times" pitchFamily="18" charset="0"/>
            </a:endParaRPr>
          </a:p>
        </p:txBody>
      </p:sp>
      <p:sp>
        <p:nvSpPr>
          <p:cNvPr id="83973" name="Rectangle 5"/>
          <p:cNvSpPr>
            <a:spLocks noGrp="1" noChangeArrowheads="1"/>
          </p:cNvSpPr>
          <p:nvPr>
            <p:ph type="subTitle" idx="4294967295"/>
          </p:nvPr>
        </p:nvSpPr>
        <p:spPr>
          <a:xfrm>
            <a:off x="971550" y="4077072"/>
            <a:ext cx="6800850" cy="1080120"/>
          </a:xfrm>
        </p:spPr>
        <p:txBody>
          <a:bodyPr rtlCol="0">
            <a:normAutofit/>
          </a:bodyPr>
          <a:lstStyle/>
          <a:p>
            <a:pPr marL="0" indent="0" algn="ctr" eaLnBrk="1" fontAlgn="auto" hangingPunct="1">
              <a:spcAft>
                <a:spcPts val="0"/>
              </a:spcAft>
              <a:buFont typeface="Wingdings" pitchFamily="2" charset="2"/>
              <a:buNone/>
              <a:defRPr/>
            </a:pPr>
            <a:endParaRPr lang="nl-NL" sz="1800" b="1" dirty="0" smtClean="0">
              <a:solidFill>
                <a:schemeClr val="bg1">
                  <a:lumMod val="50000"/>
                </a:schemeClr>
              </a:solidFill>
              <a:latin typeface="MAC C Times" pitchFamily="18" charset="0"/>
            </a:endParaRPr>
          </a:p>
          <a:p>
            <a:pPr marL="0" indent="0" algn="ctr" eaLnBrk="1" fontAlgn="auto" hangingPunct="1">
              <a:spcAft>
                <a:spcPts val="0"/>
              </a:spcAft>
              <a:buFont typeface="Wingdings" pitchFamily="2" charset="2"/>
              <a:buNone/>
              <a:defRPr/>
            </a:pPr>
            <a:r>
              <a:rPr lang="en-US" sz="1800" b="1" dirty="0" smtClean="0">
                <a:solidFill>
                  <a:srgbClr val="002060"/>
                </a:solidFill>
                <a:latin typeface="Tahoma" pitchFamily="34" charset="0"/>
                <a:cs typeface="Tahoma" pitchFamily="34" charset="0"/>
              </a:rPr>
              <a:t>    Dimitar </a:t>
            </a:r>
            <a:r>
              <a:rPr lang="en-US" sz="1800" b="1" dirty="0" err="1" smtClean="0">
                <a:solidFill>
                  <a:srgbClr val="002060"/>
                </a:solidFill>
                <a:latin typeface="Tahoma" pitchFamily="34" charset="0"/>
                <a:cs typeface="Tahoma" pitchFamily="34" charset="0"/>
              </a:rPr>
              <a:t>Bogov</a:t>
            </a:r>
            <a:endParaRPr lang="mk-MK" sz="1800" b="1" dirty="0" smtClean="0">
              <a:solidFill>
                <a:srgbClr val="002060"/>
              </a:solidFill>
              <a:latin typeface="Tahoma" pitchFamily="34" charset="0"/>
              <a:cs typeface="Tahoma" pitchFamily="34" charset="0"/>
            </a:endParaRPr>
          </a:p>
          <a:p>
            <a:pPr marL="0" indent="0" algn="ctr" eaLnBrk="1" fontAlgn="auto" hangingPunct="1">
              <a:spcAft>
                <a:spcPts val="0"/>
              </a:spcAft>
              <a:buFont typeface="Wingdings" pitchFamily="2" charset="2"/>
              <a:buNone/>
              <a:defRPr/>
            </a:pPr>
            <a:r>
              <a:rPr lang="mk-MK" sz="1800" b="1" dirty="0" smtClean="0">
                <a:solidFill>
                  <a:srgbClr val="002060"/>
                </a:solidFill>
                <a:latin typeface="Tahoma" pitchFamily="34" charset="0"/>
                <a:cs typeface="Tahoma" pitchFamily="34" charset="0"/>
              </a:rPr>
              <a:t>    </a:t>
            </a:r>
            <a:r>
              <a:rPr lang="en-US" sz="1800" b="1" dirty="0" smtClean="0">
                <a:solidFill>
                  <a:srgbClr val="002060"/>
                </a:solidFill>
                <a:latin typeface="Tahoma" pitchFamily="34" charset="0"/>
                <a:cs typeface="Tahoma" pitchFamily="34" charset="0"/>
              </a:rPr>
              <a:t>Governor</a:t>
            </a:r>
            <a:endParaRPr lang="nl-NL" sz="1800" b="1" dirty="0">
              <a:solidFill>
                <a:srgbClr val="002060"/>
              </a:solidFill>
              <a:latin typeface="Tahoma" pitchFamily="34" charset="0"/>
              <a:cs typeface="Tahoma" pitchFamily="34" charset="0"/>
            </a:endParaRPr>
          </a:p>
        </p:txBody>
      </p:sp>
      <p:sp>
        <p:nvSpPr>
          <p:cNvPr id="9220" name="Rectangle 8"/>
          <p:cNvSpPr>
            <a:spLocks noChangeArrowheads="1"/>
          </p:cNvSpPr>
          <p:nvPr/>
        </p:nvSpPr>
        <p:spPr bwMode="auto">
          <a:xfrm>
            <a:off x="3419872" y="5517232"/>
            <a:ext cx="2652722" cy="307777"/>
          </a:xfrm>
          <a:prstGeom prst="rect">
            <a:avLst/>
          </a:prstGeom>
          <a:noFill/>
          <a:ln w="9525">
            <a:noFill/>
            <a:miter lim="800000"/>
            <a:headEnd/>
            <a:tailEnd/>
          </a:ln>
        </p:spPr>
        <p:txBody>
          <a:bodyPr wrap="square">
            <a:spAutoFit/>
          </a:bodyPr>
          <a:lstStyle/>
          <a:p>
            <a:pPr algn="ctr">
              <a:spcBef>
                <a:spcPct val="20000"/>
              </a:spcBef>
              <a:buClr>
                <a:schemeClr val="accent2"/>
              </a:buClr>
              <a:buFont typeface="Wingdings" pitchFamily="2" charset="2"/>
              <a:buNone/>
            </a:pPr>
            <a:r>
              <a:rPr lang="en-US" sz="1400" b="1" dirty="0" smtClean="0">
                <a:solidFill>
                  <a:srgbClr val="002060"/>
                </a:solidFill>
                <a:latin typeface="Tahoma" pitchFamily="34" charset="0"/>
                <a:cs typeface="Tahoma" pitchFamily="34" charset="0"/>
              </a:rPr>
              <a:t>January</a:t>
            </a:r>
            <a:r>
              <a:rPr lang="mk-MK" sz="1400" b="1" dirty="0" smtClean="0">
                <a:solidFill>
                  <a:srgbClr val="002060"/>
                </a:solidFill>
                <a:latin typeface="Tahoma" pitchFamily="34" charset="0"/>
                <a:cs typeface="Tahoma" pitchFamily="34" charset="0"/>
              </a:rPr>
              <a:t>, 2013 </a:t>
            </a:r>
            <a:endParaRPr lang="en-US" sz="1400" b="1" dirty="0">
              <a:solidFill>
                <a:srgbClr val="002060"/>
              </a:solidFill>
              <a:latin typeface="Tahoma" pitchFamily="34" charset="0"/>
              <a:cs typeface="Tahoma" pitchFamily="34" charset="0"/>
            </a:endParaRPr>
          </a:p>
        </p:txBody>
      </p:sp>
      <p:pic>
        <p:nvPicPr>
          <p:cNvPr id="9221" name="Picture 6" descr="new-3.gif"/>
          <p:cNvPicPr>
            <a:picLocks noChangeAspect="1"/>
          </p:cNvPicPr>
          <p:nvPr/>
        </p:nvPicPr>
        <p:blipFill>
          <a:blip r:embed="rId3" cstate="print"/>
          <a:srcRect/>
          <a:stretch>
            <a:fillRect/>
          </a:stretch>
        </p:blipFill>
        <p:spPr bwMode="auto">
          <a:xfrm>
            <a:off x="0" y="0"/>
            <a:ext cx="9144000" cy="1303338"/>
          </a:xfrm>
          <a:prstGeom prst="rect">
            <a:avLst/>
          </a:prstGeom>
          <a:noFill/>
          <a:ln w="9525">
            <a:noFill/>
            <a:miter lim="800000"/>
            <a:headEnd/>
            <a:tailEnd/>
          </a:ln>
        </p:spPr>
      </p:pic>
      <p:sp>
        <p:nvSpPr>
          <p:cNvPr id="9222" name="Rectangle 230"/>
          <p:cNvSpPr>
            <a:spLocks noChangeArrowheads="1"/>
          </p:cNvSpPr>
          <p:nvPr/>
        </p:nvSpPr>
        <p:spPr bwMode="auto">
          <a:xfrm>
            <a:off x="0" y="6553200"/>
            <a:ext cx="9144000" cy="304800"/>
          </a:xfrm>
          <a:prstGeom prst="rect">
            <a:avLst/>
          </a:prstGeom>
          <a:solidFill>
            <a:srgbClr val="FFCC66"/>
          </a:solidFill>
          <a:ln w="9525">
            <a:noFill/>
            <a:miter lim="800000"/>
            <a:headEnd/>
            <a:tailEnd/>
          </a:ln>
        </p:spPr>
        <p:txBody>
          <a:bodyPr wrap="none" anchor="ctr"/>
          <a:lstStyle/>
          <a:p>
            <a:pPr algn="ctr"/>
            <a:endParaRPr lang="mk-MK">
              <a:latin typeface="Calibri" pitchFamily="34" charset="0"/>
            </a:endParaRPr>
          </a:p>
        </p:txBody>
      </p:sp>
      <p:pic>
        <p:nvPicPr>
          <p:cNvPr id="9223" name="Picture 231" descr="samo naslov 0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92075" y="6643688"/>
            <a:ext cx="8996363" cy="1381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285720" y="116633"/>
            <a:ext cx="8286808" cy="1080120"/>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100" dirty="0" smtClean="0">
                <a:solidFill>
                  <a:srgbClr val="002060"/>
                </a:solidFill>
                <a:effectLst/>
                <a:latin typeface="Tahoma" pitchFamily="34" charset="0"/>
                <a:cs typeface="Tahoma" pitchFamily="34" charset="0"/>
              </a:rPr>
              <a:t>Macroeconomic projections for </a:t>
            </a:r>
            <a:r>
              <a:rPr lang="mk-MK" sz="3100" dirty="0" smtClean="0">
                <a:solidFill>
                  <a:srgbClr val="002060"/>
                </a:solidFill>
                <a:effectLst/>
                <a:latin typeface="Tahoma" pitchFamily="34" charset="0"/>
                <a:cs typeface="Tahoma" pitchFamily="34" charset="0"/>
              </a:rPr>
              <a:t>2013 -2014</a:t>
            </a:r>
            <a:br>
              <a:rPr lang="mk-MK" sz="3100" dirty="0" smtClean="0">
                <a:solidFill>
                  <a:srgbClr val="002060"/>
                </a:solidFill>
                <a:effectLst/>
                <a:latin typeface="Tahoma" pitchFamily="34" charset="0"/>
                <a:cs typeface="Tahoma" pitchFamily="34" charset="0"/>
              </a:rPr>
            </a:br>
            <a:r>
              <a:rPr lang="en-US" sz="2700" dirty="0" smtClean="0">
                <a:solidFill>
                  <a:srgbClr val="0033CC"/>
                </a:solidFill>
                <a:effectLst/>
                <a:latin typeface="Tahoma" pitchFamily="34" charset="0"/>
                <a:cs typeface="Tahoma" pitchFamily="34" charset="0"/>
              </a:rPr>
              <a:t>balance of payments’ current account</a:t>
            </a:r>
            <a:r>
              <a:rPr lang="mk-MK" sz="3100" dirty="0" smtClean="0">
                <a:solidFill>
                  <a:schemeClr val="accent1"/>
                </a:solidFill>
                <a:effectLst/>
                <a:latin typeface="Tahoma" pitchFamily="34" charset="0"/>
                <a:cs typeface="Tahoma" pitchFamily="34" charset="0"/>
              </a:rPr>
              <a:t/>
            </a:r>
            <a:br>
              <a:rPr lang="mk-MK" sz="3100" dirty="0" smtClean="0">
                <a:solidFill>
                  <a:schemeClr val="accent1"/>
                </a:solidFill>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23555" name="Content Placeholder 2"/>
          <p:cNvSpPr>
            <a:spLocks noGrp="1"/>
          </p:cNvSpPr>
          <p:nvPr>
            <p:ph idx="4294967295"/>
          </p:nvPr>
        </p:nvSpPr>
        <p:spPr>
          <a:xfrm>
            <a:off x="323528" y="1484784"/>
            <a:ext cx="8568952" cy="2664296"/>
          </a:xfrm>
        </p:spPr>
        <p:txBody>
          <a:bodyPr/>
          <a:lstStyle/>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After the increase in the net inflows from private transfers in 2012, nominal stagnation in 2013, and decrease in their share in GDP, given moderate nominal growth in 2014, is expected</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After the increase in the trade deficit in 2012</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mainly as a result of one-time factors</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similar level also for </a:t>
            </a:r>
            <a:r>
              <a:rPr lang="mk-MK" sz="1600" b="1" dirty="0" smtClean="0">
                <a:solidFill>
                  <a:srgbClr val="002060"/>
                </a:solidFill>
                <a:latin typeface="Tahoma" pitchFamily="34" charset="0"/>
                <a:cs typeface="Tahoma" pitchFamily="34" charset="0"/>
              </a:rPr>
              <a:t>2013 </a:t>
            </a:r>
            <a:r>
              <a:rPr lang="en-US" sz="1600" b="1" dirty="0" smtClean="0">
                <a:solidFill>
                  <a:srgbClr val="002060"/>
                </a:solidFill>
                <a:latin typeface="Tahoma" pitchFamily="34" charset="0"/>
                <a:cs typeface="Tahoma" pitchFamily="34" charset="0"/>
              </a:rPr>
              <a:t> and its increase in </a:t>
            </a:r>
            <a:r>
              <a:rPr lang="mk-MK" sz="1600" b="1" dirty="0" smtClean="0">
                <a:solidFill>
                  <a:srgbClr val="002060"/>
                </a:solidFill>
                <a:latin typeface="Tahoma" pitchFamily="34" charset="0"/>
                <a:cs typeface="Tahoma" pitchFamily="34" charset="0"/>
              </a:rPr>
              <a:t>2014</a:t>
            </a:r>
            <a:r>
              <a:rPr lang="en-US" sz="1600" b="1" dirty="0" smtClean="0">
                <a:solidFill>
                  <a:srgbClr val="002060"/>
                </a:solidFill>
                <a:latin typeface="Tahoma" pitchFamily="34" charset="0"/>
                <a:cs typeface="Tahoma" pitchFamily="34" charset="0"/>
              </a:rPr>
              <a:t>, is expected </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Slight movement of the current account deficit in </a:t>
            </a:r>
            <a:r>
              <a:rPr lang="mk-MK" sz="1600" b="1" dirty="0" smtClean="0">
                <a:solidFill>
                  <a:srgbClr val="002060"/>
                </a:solidFill>
                <a:latin typeface="Tahoma" pitchFamily="34" charset="0"/>
                <a:cs typeface="Tahoma" pitchFamily="34" charset="0"/>
              </a:rPr>
              <a:t>2012</a:t>
            </a:r>
            <a:r>
              <a:rPr lang="en-US" sz="1600" b="1" dirty="0" smtClean="0">
                <a:solidFill>
                  <a:srgbClr val="002060"/>
                </a:solidFill>
                <a:latin typeface="Tahoma" pitchFamily="34" charset="0"/>
                <a:cs typeface="Tahoma" pitchFamily="34" charset="0"/>
              </a:rPr>
              <a:t> and gradual widening of the deficit in </a:t>
            </a:r>
            <a:r>
              <a:rPr lang="mk-MK" sz="1600" b="1" dirty="0" smtClean="0">
                <a:solidFill>
                  <a:srgbClr val="002060"/>
                </a:solidFill>
                <a:latin typeface="Tahoma" pitchFamily="34" charset="0"/>
                <a:cs typeface="Tahoma" pitchFamily="34" charset="0"/>
              </a:rPr>
              <a:t>2013 </a:t>
            </a:r>
            <a:r>
              <a:rPr lang="en-US" sz="1600" b="1" dirty="0" smtClean="0">
                <a:solidFill>
                  <a:srgbClr val="002060"/>
                </a:solidFill>
                <a:latin typeface="Tahoma" pitchFamily="34" charset="0"/>
                <a:cs typeface="Tahoma" pitchFamily="34" charset="0"/>
              </a:rPr>
              <a:t>and</a:t>
            </a:r>
            <a:r>
              <a:rPr lang="mk-MK" sz="1600" b="1" dirty="0" smtClean="0">
                <a:solidFill>
                  <a:srgbClr val="002060"/>
                </a:solidFill>
                <a:latin typeface="Tahoma" pitchFamily="34" charset="0"/>
                <a:cs typeface="Tahoma" pitchFamily="34" charset="0"/>
              </a:rPr>
              <a:t> 2014   </a:t>
            </a:r>
          </a:p>
        </p:txBody>
      </p:sp>
      <p:pic>
        <p:nvPicPr>
          <p:cNvPr id="23556" name="Picture 7" descr="Bitmap Zatemneto 2 Logo in Pano CMYK- C100 M80 Y0 K0 29-04-2009 verz GOLD logo Font Convert to Curves.jpg"/>
          <p:cNvPicPr>
            <a:picLocks noChangeAspect="1"/>
          </p:cNvPicPr>
          <p:nvPr/>
        </p:nvPicPr>
        <p:blipFill>
          <a:blip r:embed="rId4"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5"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pic>
        <p:nvPicPr>
          <p:cNvPr id="82947" name="Picture 3"/>
          <p:cNvPicPr>
            <a:picLocks noChangeAspect="1" noChangeArrowheads="1"/>
          </p:cNvPicPr>
          <p:nvPr/>
        </p:nvPicPr>
        <p:blipFill>
          <a:blip r:embed="rId6" cstate="print"/>
          <a:srcRect/>
          <a:stretch>
            <a:fillRect/>
          </a:stretch>
        </p:blipFill>
        <p:spPr bwMode="auto">
          <a:xfrm>
            <a:off x="1043608" y="3654028"/>
            <a:ext cx="7397744" cy="200722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251520" y="188640"/>
            <a:ext cx="8429652" cy="935830"/>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100" dirty="0" smtClean="0">
                <a:solidFill>
                  <a:srgbClr val="002060"/>
                </a:solidFill>
                <a:effectLst/>
                <a:latin typeface="Tahoma" pitchFamily="34" charset="0"/>
                <a:cs typeface="Tahoma" pitchFamily="34" charset="0"/>
              </a:rPr>
              <a:t>Macroeconomic projections for</a:t>
            </a:r>
            <a:r>
              <a:rPr lang="mk-MK" sz="3100" dirty="0" smtClean="0">
                <a:solidFill>
                  <a:srgbClr val="002060"/>
                </a:solidFill>
                <a:effectLst/>
                <a:latin typeface="Tahoma" pitchFamily="34" charset="0"/>
                <a:cs typeface="Tahoma" pitchFamily="34" charset="0"/>
              </a:rPr>
              <a:t> 2013 -2014</a:t>
            </a:r>
            <a:br>
              <a:rPr lang="mk-MK" sz="3100" dirty="0" smtClean="0">
                <a:solidFill>
                  <a:srgbClr val="002060"/>
                </a:solidFill>
                <a:effectLst/>
                <a:latin typeface="Tahoma" pitchFamily="34" charset="0"/>
                <a:cs typeface="Tahoma" pitchFamily="34" charset="0"/>
              </a:rPr>
            </a:br>
            <a:r>
              <a:rPr lang="en-US" sz="2700" dirty="0" smtClean="0">
                <a:solidFill>
                  <a:srgbClr val="0033CC"/>
                </a:solidFill>
                <a:effectLst/>
                <a:latin typeface="Tahoma" pitchFamily="34" charset="0"/>
                <a:cs typeface="Tahoma" pitchFamily="34" charset="0"/>
              </a:rPr>
              <a:t>capital inflows</a:t>
            </a:r>
            <a:r>
              <a:rPr lang="mk-MK" sz="3100" dirty="0" smtClean="0">
                <a:solidFill>
                  <a:schemeClr val="accent1"/>
                </a:solidFill>
                <a:effectLst/>
                <a:latin typeface="Tahoma" pitchFamily="34" charset="0"/>
                <a:cs typeface="Tahoma" pitchFamily="34" charset="0"/>
              </a:rPr>
              <a:t/>
            </a:r>
            <a:br>
              <a:rPr lang="mk-MK" sz="3100" dirty="0" smtClean="0">
                <a:solidFill>
                  <a:schemeClr val="accent1"/>
                </a:solidFill>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24579" name="Content Placeholder 2"/>
          <p:cNvSpPr>
            <a:spLocks noGrp="1"/>
          </p:cNvSpPr>
          <p:nvPr>
            <p:ph idx="4294967295"/>
          </p:nvPr>
        </p:nvSpPr>
        <p:spPr>
          <a:xfrm>
            <a:off x="323528" y="1052736"/>
            <a:ext cx="8496943" cy="3384376"/>
          </a:xfrm>
        </p:spPr>
        <p:txBody>
          <a:bodyPr/>
          <a:lstStyle/>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Lower net inflows in the capital and financial account in </a:t>
            </a:r>
            <a:r>
              <a:rPr lang="mk-MK" sz="1800" b="1" dirty="0" smtClean="0">
                <a:solidFill>
                  <a:srgbClr val="002060"/>
                </a:solidFill>
                <a:latin typeface="Tahoma" pitchFamily="34" charset="0"/>
                <a:cs typeface="Tahoma" pitchFamily="34" charset="0"/>
              </a:rPr>
              <a:t>2012 </a:t>
            </a:r>
            <a:r>
              <a:rPr lang="en-US" sz="1800" b="1" dirty="0" smtClean="0">
                <a:solidFill>
                  <a:srgbClr val="002060"/>
                </a:solidFill>
                <a:latin typeface="Tahoma" pitchFamily="34" charset="0"/>
                <a:cs typeface="Tahoma" pitchFamily="34" charset="0"/>
              </a:rPr>
              <a:t>compared to</a:t>
            </a:r>
            <a:r>
              <a:rPr lang="mk-MK" sz="1800" b="1" dirty="0" smtClean="0">
                <a:solidFill>
                  <a:srgbClr val="002060"/>
                </a:solidFill>
                <a:latin typeface="Tahoma" pitchFamily="34" charset="0"/>
                <a:cs typeface="Tahoma" pitchFamily="34" charset="0"/>
              </a:rPr>
              <a:t> 2011, </a:t>
            </a:r>
            <a:r>
              <a:rPr lang="en-US" sz="1800" b="1" dirty="0" smtClean="0">
                <a:solidFill>
                  <a:srgbClr val="002060"/>
                </a:solidFill>
                <a:latin typeface="Tahoma" pitchFamily="34" charset="0"/>
                <a:cs typeface="Tahoma" pitchFamily="34" charset="0"/>
              </a:rPr>
              <a:t>given lower foreign indebtedness and lower foreign direct investments</a:t>
            </a:r>
            <a:r>
              <a:rPr lang="mk-MK" sz="1800" b="1" dirty="0" smtClean="0">
                <a:solidFill>
                  <a:srgbClr val="002060"/>
                </a:solidFill>
                <a:latin typeface="Tahoma" pitchFamily="34" charset="0"/>
                <a:cs typeface="Tahoma" pitchFamily="34" charset="0"/>
              </a:rPr>
              <a:t> </a:t>
            </a: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Stable capital inflows in</a:t>
            </a:r>
            <a:r>
              <a:rPr lang="mk-MK" sz="1800" b="1" dirty="0" smtClean="0">
                <a:solidFill>
                  <a:srgbClr val="002060"/>
                </a:solidFill>
                <a:latin typeface="Tahoma" pitchFamily="34" charset="0"/>
                <a:cs typeface="Tahoma" pitchFamily="34" charset="0"/>
              </a:rPr>
              <a:t> 2013</a:t>
            </a:r>
            <a:r>
              <a:rPr lang="en-US" sz="1800" b="1" dirty="0" smtClean="0">
                <a:solidFill>
                  <a:srgbClr val="002060"/>
                </a:solidFill>
                <a:latin typeface="Tahoma" pitchFamily="34" charset="0"/>
                <a:cs typeface="Tahoma" pitchFamily="34" charset="0"/>
              </a:rPr>
              <a:t> and their increase in</a:t>
            </a:r>
            <a:r>
              <a:rPr lang="mk-MK" sz="1800" b="1" dirty="0" smtClean="0">
                <a:solidFill>
                  <a:srgbClr val="002060"/>
                </a:solidFill>
                <a:latin typeface="Tahoma" pitchFamily="34" charset="0"/>
                <a:cs typeface="Tahoma" pitchFamily="34" charset="0"/>
              </a:rPr>
              <a:t> 2014, </a:t>
            </a:r>
            <a:r>
              <a:rPr lang="en-US" sz="1800" b="1" dirty="0" smtClean="0">
                <a:solidFill>
                  <a:srgbClr val="002060"/>
                </a:solidFill>
                <a:latin typeface="Tahoma" pitchFamily="34" charset="0"/>
                <a:cs typeface="Tahoma" pitchFamily="34" charset="0"/>
              </a:rPr>
              <a:t>as a result of the expectations for higher direct investments and larger foreign borrowing of the Government </a:t>
            </a: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Significant increase in the foreign reserves in </a:t>
            </a:r>
            <a:r>
              <a:rPr lang="mk-MK" sz="1800" b="1" dirty="0" smtClean="0">
                <a:solidFill>
                  <a:srgbClr val="002060"/>
                </a:solidFill>
                <a:latin typeface="Tahoma" pitchFamily="34" charset="0"/>
                <a:cs typeface="Tahoma" pitchFamily="34" charset="0"/>
              </a:rPr>
              <a:t>2012 (</a:t>
            </a:r>
            <a:r>
              <a:rPr lang="en-US" sz="1800" b="1" dirty="0" smtClean="0">
                <a:solidFill>
                  <a:srgbClr val="002060"/>
                </a:solidFill>
                <a:latin typeface="Tahoma" pitchFamily="34" charset="0"/>
                <a:cs typeface="Tahoma" pitchFamily="34" charset="0"/>
              </a:rPr>
              <a:t>Euro </a:t>
            </a:r>
            <a:r>
              <a:rPr lang="mk-MK" sz="1800" b="1" dirty="0" smtClean="0">
                <a:solidFill>
                  <a:srgbClr val="002060"/>
                </a:solidFill>
                <a:latin typeface="Tahoma" pitchFamily="34" charset="0"/>
                <a:cs typeface="Tahoma" pitchFamily="34" charset="0"/>
              </a:rPr>
              <a:t>124 </a:t>
            </a:r>
            <a:r>
              <a:rPr lang="en-US" sz="1800" b="1" dirty="0" smtClean="0">
                <a:solidFill>
                  <a:srgbClr val="002060"/>
                </a:solidFill>
                <a:latin typeface="Tahoma" pitchFamily="34" charset="0"/>
                <a:cs typeface="Tahoma" pitchFamily="34" charset="0"/>
              </a:rPr>
              <a:t>million</a:t>
            </a:r>
            <a:r>
              <a:rPr lang="mk-MK" sz="1800" b="1" dirty="0" smtClean="0">
                <a:solidFill>
                  <a:srgbClr val="002060"/>
                </a:solidFill>
                <a:latin typeface="Tahoma" pitchFamily="34" charset="0"/>
                <a:cs typeface="Tahoma" pitchFamily="34" charset="0"/>
              </a:rPr>
              <a:t>) </a:t>
            </a:r>
            <a:r>
              <a:rPr lang="en-US" sz="1800" b="1" dirty="0" smtClean="0">
                <a:solidFill>
                  <a:srgbClr val="002060"/>
                </a:solidFill>
                <a:latin typeface="Tahoma" pitchFamily="34" charset="0"/>
                <a:cs typeface="Tahoma" pitchFamily="34" charset="0"/>
              </a:rPr>
              <a:t>and assessments for further increase in the following two years</a:t>
            </a:r>
            <a:r>
              <a:rPr lang="mk-MK" sz="1800" b="1" dirty="0" smtClean="0">
                <a:solidFill>
                  <a:srgbClr val="002060"/>
                </a:solidFill>
                <a:latin typeface="Tahoma" pitchFamily="34" charset="0"/>
                <a:cs typeface="Tahoma" pitchFamily="34" charset="0"/>
              </a:rPr>
              <a:t>, </a:t>
            </a:r>
            <a:r>
              <a:rPr lang="en-US" sz="1800" b="1" dirty="0" smtClean="0">
                <a:solidFill>
                  <a:srgbClr val="002060"/>
                </a:solidFill>
                <a:latin typeface="Tahoma" pitchFamily="34" charset="0"/>
                <a:cs typeface="Tahoma" pitchFamily="34" charset="0"/>
              </a:rPr>
              <a:t>thus expecting maintenance of the foreign reserves on adequate level</a:t>
            </a: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3" pitchFamily="18" charset="2"/>
              <a:buNone/>
            </a:pPr>
            <a:endParaRPr lang="mk-MK" sz="1800" b="1" dirty="0" smtClean="0">
              <a:solidFill>
                <a:srgbClr val="002060"/>
              </a:solidFill>
              <a:latin typeface="Tahoma" pitchFamily="34" charset="0"/>
              <a:cs typeface="Tahoma" pitchFamily="34" charset="0"/>
            </a:endParaRPr>
          </a:p>
        </p:txBody>
      </p:sp>
      <p:pic>
        <p:nvPicPr>
          <p:cNvPr id="24580"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pic>
        <p:nvPicPr>
          <p:cNvPr id="115717" name="Picture 5"/>
          <p:cNvPicPr>
            <a:picLocks noChangeAspect="1" noChangeArrowheads="1"/>
          </p:cNvPicPr>
          <p:nvPr/>
        </p:nvPicPr>
        <p:blipFill>
          <a:blip r:embed="rId5" cstate="print"/>
          <a:srcRect/>
          <a:stretch>
            <a:fillRect/>
          </a:stretch>
        </p:blipFill>
        <p:spPr bwMode="auto">
          <a:xfrm>
            <a:off x="899592" y="3984969"/>
            <a:ext cx="3614167" cy="2605562"/>
          </a:xfrm>
          <a:prstGeom prst="rect">
            <a:avLst/>
          </a:prstGeom>
          <a:noFill/>
          <a:ln w="9525">
            <a:noFill/>
            <a:miter lim="800000"/>
            <a:headEnd/>
            <a:tailEnd/>
          </a:ln>
          <a:effectLst/>
        </p:spPr>
      </p:pic>
      <p:pic>
        <p:nvPicPr>
          <p:cNvPr id="115718" name="Picture 6"/>
          <p:cNvPicPr>
            <a:picLocks noChangeAspect="1" noChangeArrowheads="1"/>
          </p:cNvPicPr>
          <p:nvPr/>
        </p:nvPicPr>
        <p:blipFill>
          <a:blip r:embed="rId6" cstate="print"/>
          <a:srcRect/>
          <a:stretch>
            <a:fillRect/>
          </a:stretch>
        </p:blipFill>
        <p:spPr bwMode="auto">
          <a:xfrm>
            <a:off x="4644008" y="3979064"/>
            <a:ext cx="3985270" cy="254628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214282" y="188915"/>
            <a:ext cx="8429684" cy="811193"/>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100" dirty="0" smtClean="0">
                <a:solidFill>
                  <a:srgbClr val="002060"/>
                </a:solidFill>
                <a:effectLst/>
                <a:latin typeface="Tahoma" pitchFamily="34" charset="0"/>
                <a:cs typeface="Tahoma" pitchFamily="34" charset="0"/>
              </a:rPr>
              <a:t>Macroeconomic projection for </a:t>
            </a:r>
            <a:r>
              <a:rPr lang="mk-MK" sz="3100" dirty="0" smtClean="0">
                <a:solidFill>
                  <a:srgbClr val="002060"/>
                </a:solidFill>
                <a:effectLst/>
                <a:latin typeface="Tahoma" pitchFamily="34" charset="0"/>
                <a:cs typeface="Tahoma" pitchFamily="34" charset="0"/>
              </a:rPr>
              <a:t>201</a:t>
            </a:r>
            <a:r>
              <a:rPr lang="en-US" sz="3100" dirty="0" smtClean="0">
                <a:solidFill>
                  <a:srgbClr val="002060"/>
                </a:solidFill>
                <a:effectLst/>
                <a:latin typeface="Tahoma" pitchFamily="34" charset="0"/>
                <a:cs typeface="Tahoma" pitchFamily="34" charset="0"/>
              </a:rPr>
              <a:t>3</a:t>
            </a:r>
            <a:r>
              <a:rPr lang="mk-MK" sz="3100" dirty="0" smtClean="0">
                <a:solidFill>
                  <a:srgbClr val="002060"/>
                </a:solidFill>
                <a:effectLst/>
                <a:latin typeface="Tahoma" pitchFamily="34" charset="0"/>
                <a:cs typeface="Tahoma" pitchFamily="34" charset="0"/>
              </a:rPr>
              <a:t> -2014</a:t>
            </a:r>
            <a:br>
              <a:rPr lang="mk-MK" sz="3100" dirty="0" smtClean="0">
                <a:solidFill>
                  <a:srgbClr val="002060"/>
                </a:solidFill>
                <a:effectLst/>
                <a:latin typeface="Tahoma" pitchFamily="34" charset="0"/>
                <a:cs typeface="Tahoma" pitchFamily="34" charset="0"/>
              </a:rPr>
            </a:br>
            <a:r>
              <a:rPr lang="en-US" sz="2700" dirty="0" smtClean="0">
                <a:solidFill>
                  <a:srgbClr val="0033CC"/>
                </a:solidFill>
                <a:effectLst/>
                <a:latin typeface="Tahoma" pitchFamily="34" charset="0"/>
                <a:cs typeface="Tahoma" pitchFamily="34" charset="0"/>
              </a:rPr>
              <a:t>inflation</a:t>
            </a:r>
            <a:r>
              <a:rPr lang="mk-MK" sz="3100" dirty="0" smtClean="0">
                <a:solidFill>
                  <a:schemeClr val="accent1"/>
                </a:solidFill>
                <a:effectLst/>
                <a:latin typeface="Tahoma" pitchFamily="34" charset="0"/>
                <a:cs typeface="Tahoma" pitchFamily="34" charset="0"/>
              </a:rPr>
              <a:t/>
            </a:r>
            <a:br>
              <a:rPr lang="mk-MK" sz="3100" dirty="0" smtClean="0">
                <a:solidFill>
                  <a:schemeClr val="accent1"/>
                </a:solidFill>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26627" name="Content Placeholder 2"/>
          <p:cNvSpPr>
            <a:spLocks noGrp="1"/>
          </p:cNvSpPr>
          <p:nvPr>
            <p:ph idx="4294967295"/>
          </p:nvPr>
        </p:nvSpPr>
        <p:spPr>
          <a:xfrm>
            <a:off x="214283" y="928670"/>
            <a:ext cx="8643998" cy="2932378"/>
          </a:xfrm>
        </p:spPr>
        <p:txBody>
          <a:bodyPr/>
          <a:lstStyle/>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Downward revision of the projected inflation for</a:t>
            </a:r>
            <a:r>
              <a:rPr lang="mk-MK" sz="1600" b="1" dirty="0" smtClean="0">
                <a:solidFill>
                  <a:srgbClr val="002060"/>
                </a:solidFill>
                <a:latin typeface="Tahoma" pitchFamily="34" charset="0"/>
                <a:cs typeface="Tahoma" pitchFamily="34" charset="0"/>
              </a:rPr>
              <a:t> 2013 (</a:t>
            </a:r>
            <a:r>
              <a:rPr lang="en-US" sz="1600" b="1" dirty="0" smtClean="0">
                <a:solidFill>
                  <a:srgbClr val="002060"/>
                </a:solidFill>
                <a:latin typeface="Tahoma" pitchFamily="34" charset="0"/>
                <a:cs typeface="Tahoma" pitchFamily="34" charset="0"/>
              </a:rPr>
              <a:t>from</a:t>
            </a:r>
            <a:r>
              <a:rPr lang="mk-MK" sz="1600" b="1" dirty="0" smtClean="0">
                <a:solidFill>
                  <a:srgbClr val="002060"/>
                </a:solidFill>
                <a:latin typeface="Tahoma" pitchFamily="34" charset="0"/>
                <a:cs typeface="Tahoma" pitchFamily="34" charset="0"/>
              </a:rPr>
              <a:t> 3</a:t>
            </a:r>
            <a:r>
              <a:rPr lang="en-US" sz="1600" b="1" dirty="0" smtClean="0">
                <a:solidFill>
                  <a:srgbClr val="002060"/>
                </a:solidFill>
                <a:latin typeface="Tahoma" pitchFamily="34" charset="0"/>
                <a:cs typeface="Tahoma" pitchFamily="34" charset="0"/>
              </a:rPr>
              <a:t>.</a:t>
            </a:r>
            <a:r>
              <a:rPr lang="mk-MK" sz="1600" b="1" dirty="0" smtClean="0">
                <a:solidFill>
                  <a:srgbClr val="002060"/>
                </a:solidFill>
                <a:latin typeface="Tahoma" pitchFamily="34" charset="0"/>
                <a:cs typeface="Tahoma" pitchFamily="34" charset="0"/>
              </a:rPr>
              <a:t>5% </a:t>
            </a:r>
            <a:r>
              <a:rPr lang="en-US" sz="1600" b="1" dirty="0" smtClean="0">
                <a:solidFill>
                  <a:srgbClr val="002060"/>
                </a:solidFill>
                <a:latin typeface="Tahoma" pitchFamily="34" charset="0"/>
                <a:cs typeface="Tahoma" pitchFamily="34" charset="0"/>
              </a:rPr>
              <a:t>to</a:t>
            </a:r>
            <a:r>
              <a:rPr lang="mk-MK" sz="1600" b="1" dirty="0" smtClean="0">
                <a:solidFill>
                  <a:srgbClr val="002060"/>
                </a:solidFill>
                <a:latin typeface="Tahoma" pitchFamily="34" charset="0"/>
                <a:cs typeface="Tahoma" pitchFamily="34" charset="0"/>
              </a:rPr>
              <a:t> 3</a:t>
            </a:r>
            <a:r>
              <a:rPr lang="en-US" sz="1600" b="1" dirty="0" smtClean="0">
                <a:solidFill>
                  <a:srgbClr val="002060"/>
                </a:solidFill>
                <a:latin typeface="Tahoma" pitchFamily="34" charset="0"/>
                <a:cs typeface="Tahoma" pitchFamily="34" charset="0"/>
              </a:rPr>
              <a:t>.2</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and assessment for its stabilization in 2014</a:t>
            </a:r>
            <a:r>
              <a:rPr lang="mk-MK" sz="1600" b="1" dirty="0" smtClean="0">
                <a:solidFill>
                  <a:srgbClr val="002060"/>
                </a:solidFill>
                <a:latin typeface="Tahoma" pitchFamily="34" charset="0"/>
                <a:cs typeface="Tahoma" pitchFamily="34" charset="0"/>
              </a:rPr>
              <a:t> (2</a:t>
            </a:r>
            <a:r>
              <a:rPr lang="en-US" sz="1600" b="1" dirty="0" smtClean="0">
                <a:solidFill>
                  <a:srgbClr val="002060"/>
                </a:solidFill>
                <a:latin typeface="Tahoma" pitchFamily="34" charset="0"/>
                <a:cs typeface="Tahoma" pitchFamily="34" charset="0"/>
              </a:rPr>
              <a:t>.</a:t>
            </a:r>
            <a:r>
              <a:rPr lang="mk-MK" sz="1600" b="1" dirty="0" smtClean="0">
                <a:solidFill>
                  <a:srgbClr val="002060"/>
                </a:solidFill>
                <a:latin typeface="Tahoma" pitchFamily="34" charset="0"/>
                <a:cs typeface="Tahoma" pitchFamily="34" charset="0"/>
              </a:rPr>
              <a:t>3%) </a:t>
            </a:r>
            <a:r>
              <a:rPr lang="en-US" sz="1600" b="1" dirty="0" smtClean="0">
                <a:solidFill>
                  <a:srgbClr val="002060"/>
                </a:solidFill>
                <a:latin typeface="Tahoma" pitchFamily="34" charset="0"/>
                <a:cs typeface="Tahoma" pitchFamily="34" charset="0"/>
              </a:rPr>
              <a:t>on the level close to the historical average</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Absence of demand pressures</a:t>
            </a:r>
            <a:r>
              <a:rPr lang="mk-MK" sz="1600" b="1" dirty="0" smtClean="0">
                <a:solidFill>
                  <a:srgbClr val="002060"/>
                </a:solidFill>
                <a:latin typeface="Tahoma" pitchFamily="34" charset="0"/>
                <a:cs typeface="Tahoma" pitchFamily="34" charset="0"/>
              </a:rPr>
              <a:t> – </a:t>
            </a:r>
            <a:r>
              <a:rPr lang="en-US" sz="1600" b="1" dirty="0" smtClean="0">
                <a:solidFill>
                  <a:srgbClr val="002060"/>
                </a:solidFill>
                <a:latin typeface="Tahoma" pitchFamily="34" charset="0"/>
                <a:cs typeface="Tahoma" pitchFamily="34" charset="0"/>
              </a:rPr>
              <a:t>negative production gap until the middle of</a:t>
            </a:r>
            <a:r>
              <a:rPr lang="mk-MK" sz="1600" b="1" dirty="0" smtClean="0">
                <a:solidFill>
                  <a:srgbClr val="002060"/>
                </a:solidFill>
                <a:latin typeface="Tahoma" pitchFamily="34" charset="0"/>
                <a:cs typeface="Tahoma" pitchFamily="34" charset="0"/>
              </a:rPr>
              <a:t> 2014</a:t>
            </a: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Downward pressures of the oil prices in the current and in the following year</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The world food prices, due to the factors on the supply side, still upwards in the first half of </a:t>
            </a:r>
            <a:r>
              <a:rPr lang="mk-MK" sz="1600" b="1" dirty="0" smtClean="0">
                <a:solidFill>
                  <a:srgbClr val="002060"/>
                </a:solidFill>
                <a:latin typeface="Tahoma" pitchFamily="34" charset="0"/>
                <a:cs typeface="Tahoma" pitchFamily="34" charset="0"/>
              </a:rPr>
              <a:t>2013 </a:t>
            </a:r>
            <a:r>
              <a:rPr lang="en-US" sz="1600" b="1" dirty="0" smtClean="0">
                <a:solidFill>
                  <a:srgbClr val="002060"/>
                </a:solidFill>
                <a:latin typeface="Tahoma" pitchFamily="34" charset="0"/>
                <a:cs typeface="Tahoma" pitchFamily="34" charset="0"/>
              </a:rPr>
              <a:t>and exhaustion of their inflationary pressure in </a:t>
            </a:r>
            <a:r>
              <a:rPr lang="mk-MK" sz="1600" b="1" dirty="0" smtClean="0">
                <a:solidFill>
                  <a:srgbClr val="002060"/>
                </a:solidFill>
                <a:latin typeface="Tahoma" pitchFamily="34" charset="0"/>
                <a:cs typeface="Tahoma" pitchFamily="34" charset="0"/>
              </a:rPr>
              <a:t>2014</a:t>
            </a: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Expected increase in the regulated prices in the domestic economy in </a:t>
            </a:r>
            <a:r>
              <a:rPr lang="mk-MK" sz="1600" b="1" dirty="0" smtClean="0">
                <a:solidFill>
                  <a:srgbClr val="002060"/>
                </a:solidFill>
                <a:latin typeface="Tahoma" pitchFamily="34" charset="0"/>
                <a:cs typeface="Tahoma" pitchFamily="34" charset="0"/>
              </a:rPr>
              <a:t>2013 </a:t>
            </a:r>
          </a:p>
          <a:p>
            <a:pPr algn="just" eaLnBrk="1" hangingPunct="1">
              <a:buClr>
                <a:srgbClr val="0033CC"/>
              </a:buClr>
              <a:buNone/>
            </a:pPr>
            <a:endParaRPr lang="mk-MK" sz="1800" b="1" dirty="0" smtClean="0">
              <a:solidFill>
                <a:srgbClr val="002060"/>
              </a:solidFill>
              <a:latin typeface="Tahoma" pitchFamily="34" charset="0"/>
              <a:cs typeface="Tahoma" pitchFamily="34" charset="0"/>
            </a:endParaRPr>
          </a:p>
        </p:txBody>
      </p:sp>
      <p:pic>
        <p:nvPicPr>
          <p:cNvPr id="26628"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pic>
        <p:nvPicPr>
          <p:cNvPr id="117762" name="Picture 2"/>
          <p:cNvPicPr>
            <a:picLocks noChangeAspect="1" noChangeArrowheads="1"/>
          </p:cNvPicPr>
          <p:nvPr/>
        </p:nvPicPr>
        <p:blipFill>
          <a:blip r:embed="rId5" cstate="print"/>
          <a:srcRect/>
          <a:stretch>
            <a:fillRect/>
          </a:stretch>
        </p:blipFill>
        <p:spPr bwMode="auto">
          <a:xfrm>
            <a:off x="2411760" y="3501008"/>
            <a:ext cx="4380549" cy="2930649"/>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95536" y="73497"/>
            <a:ext cx="8229600" cy="1123255"/>
          </a:xfrm>
        </p:spPr>
        <p:txBody>
          <a:bodyPr rtlCol="0">
            <a:normAutofit/>
          </a:bodyPr>
          <a:lstStyle/>
          <a:p>
            <a:pPr algn="ctr" eaLnBrk="1" fontAlgn="auto" hangingPunct="1">
              <a:spcAft>
                <a:spcPts val="0"/>
              </a:spcAft>
              <a:defRPr/>
            </a:pPr>
            <a:r>
              <a:rPr lang="en-US" sz="2800" dirty="0" smtClean="0">
                <a:solidFill>
                  <a:srgbClr val="002060"/>
                </a:solidFill>
                <a:effectLst/>
                <a:latin typeface="Tahoma" pitchFamily="34" charset="0"/>
                <a:cs typeface="Tahoma" pitchFamily="34" charset="0"/>
              </a:rPr>
              <a:t>Macroeconomic projections</a:t>
            </a:r>
            <a:r>
              <a:rPr lang="mk-MK" sz="2800" dirty="0" smtClean="0">
                <a:solidFill>
                  <a:srgbClr val="002060"/>
                </a:solidFill>
                <a:effectLst/>
                <a:latin typeface="Tahoma" pitchFamily="34" charset="0"/>
                <a:cs typeface="Tahoma" pitchFamily="34" charset="0"/>
              </a:rPr>
              <a:t> </a:t>
            </a:r>
            <a:r>
              <a:rPr lang="en-US" sz="2800" dirty="0" smtClean="0">
                <a:solidFill>
                  <a:srgbClr val="002060"/>
                </a:solidFill>
                <a:effectLst/>
                <a:latin typeface="Tahoma" pitchFamily="34" charset="0"/>
                <a:cs typeface="Tahoma" pitchFamily="34" charset="0"/>
              </a:rPr>
              <a:t>for</a:t>
            </a:r>
            <a:r>
              <a:rPr lang="mk-MK" sz="2800" dirty="0" smtClean="0">
                <a:solidFill>
                  <a:srgbClr val="002060"/>
                </a:solidFill>
                <a:effectLst/>
                <a:latin typeface="Tahoma" pitchFamily="34" charset="0"/>
                <a:cs typeface="Tahoma" pitchFamily="34" charset="0"/>
              </a:rPr>
              <a:t> 2013-2014</a:t>
            </a:r>
            <a:br>
              <a:rPr lang="mk-MK" sz="2800" dirty="0" smtClean="0">
                <a:solidFill>
                  <a:srgbClr val="002060"/>
                </a:solidFill>
                <a:effectLst/>
                <a:latin typeface="Tahoma" pitchFamily="34" charset="0"/>
                <a:cs typeface="Tahoma" pitchFamily="34" charset="0"/>
              </a:rPr>
            </a:br>
            <a:r>
              <a:rPr lang="en-US" sz="2400" dirty="0" smtClean="0">
                <a:solidFill>
                  <a:srgbClr val="0033CC"/>
                </a:solidFill>
                <a:effectLst/>
                <a:latin typeface="Tahoma" pitchFamily="34" charset="0"/>
                <a:cs typeface="Tahoma" pitchFamily="34" charset="0"/>
              </a:rPr>
              <a:t>credit growth</a:t>
            </a:r>
            <a:endParaRPr lang="mk-MK" sz="2400" dirty="0" smtClean="0">
              <a:solidFill>
                <a:srgbClr val="0033CC"/>
              </a:solidFill>
              <a:effectLst/>
              <a:latin typeface="Tahoma" pitchFamily="34" charset="0"/>
              <a:cs typeface="Tahoma" pitchFamily="34" charset="0"/>
            </a:endParaRPr>
          </a:p>
        </p:txBody>
      </p:sp>
      <p:pic>
        <p:nvPicPr>
          <p:cNvPr id="21507"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sp>
        <p:nvSpPr>
          <p:cNvPr id="6" name="Content Placeholder 2"/>
          <p:cNvSpPr txBox="1">
            <a:spLocks/>
          </p:cNvSpPr>
          <p:nvPr/>
        </p:nvSpPr>
        <p:spPr bwMode="auto">
          <a:xfrm>
            <a:off x="323528" y="1124744"/>
            <a:ext cx="8496944" cy="30963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indent="-255588" algn="just">
              <a:spcBef>
                <a:spcPts val="400"/>
              </a:spcBef>
              <a:buClr>
                <a:srgbClr val="0033CC"/>
              </a:buClr>
              <a:buSzPct val="68000"/>
              <a:buFontTx/>
              <a:buChar char="–"/>
            </a:pPr>
            <a:r>
              <a:rPr lang="en-US" sz="1600" b="1" dirty="0" smtClean="0">
                <a:solidFill>
                  <a:srgbClr val="002060"/>
                </a:solidFill>
                <a:latin typeface="Tahoma" pitchFamily="34" charset="0"/>
                <a:cs typeface="Tahoma" pitchFamily="34" charset="0"/>
              </a:rPr>
              <a:t>The credit growth in </a:t>
            </a:r>
            <a:r>
              <a:rPr lang="mk-MK" sz="1600" b="1" dirty="0" smtClean="0">
                <a:solidFill>
                  <a:srgbClr val="002060"/>
                </a:solidFill>
                <a:latin typeface="Tahoma" pitchFamily="34" charset="0"/>
                <a:cs typeface="Tahoma" pitchFamily="34" charset="0"/>
              </a:rPr>
              <a:t>2012 </a:t>
            </a:r>
            <a:r>
              <a:rPr lang="en-US" sz="1600" b="1" dirty="0" smtClean="0">
                <a:solidFill>
                  <a:srgbClr val="002060"/>
                </a:solidFill>
                <a:latin typeface="Tahoma" pitchFamily="34" charset="0"/>
                <a:cs typeface="Tahoma" pitchFamily="34" charset="0"/>
              </a:rPr>
              <a:t>equaled 5.</a:t>
            </a:r>
            <a:r>
              <a:rPr lang="mk-MK" sz="1600" b="1" dirty="0" smtClean="0">
                <a:solidFill>
                  <a:srgbClr val="002060"/>
                </a:solidFill>
                <a:latin typeface="Tahoma" pitchFamily="34" charset="0"/>
                <a:cs typeface="Tahoma" pitchFamily="34" charset="0"/>
              </a:rPr>
              <a:t>4% (</a:t>
            </a:r>
            <a:r>
              <a:rPr lang="en-US" sz="1600" b="1" dirty="0" smtClean="0">
                <a:solidFill>
                  <a:srgbClr val="002060"/>
                </a:solidFill>
                <a:latin typeface="Tahoma" pitchFamily="34" charset="0"/>
                <a:cs typeface="Tahoma" pitchFamily="34" charset="0"/>
              </a:rPr>
              <a:t>lower than expected</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and in the following two years its moderate acceleration is expected, given further deposit growth and available foreign sources of financing</a:t>
            </a:r>
            <a:endParaRPr lang="mk-MK" sz="1600" b="1" dirty="0" smtClean="0">
              <a:solidFill>
                <a:srgbClr val="002060"/>
              </a:solidFill>
              <a:latin typeface="Tahoma" pitchFamily="34" charset="0"/>
              <a:cs typeface="Tahoma" pitchFamily="34" charset="0"/>
            </a:endParaRPr>
          </a:p>
          <a:p>
            <a:pPr marL="365125" indent="-255588" algn="just">
              <a:spcBef>
                <a:spcPts val="400"/>
              </a:spcBef>
              <a:buClr>
                <a:srgbClr val="0033CC"/>
              </a:buClr>
              <a:buSzPct val="68000"/>
              <a:buFontTx/>
              <a:buChar char="–"/>
            </a:pPr>
            <a:r>
              <a:rPr kumimoji="0" lang="en-US" sz="1600" b="1" i="0" u="none" strike="noStrike" kern="120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However,</a:t>
            </a:r>
            <a:r>
              <a:rPr kumimoji="0" lang="mk-MK" sz="1600" b="1" i="0" u="none" strike="noStrike" kern="120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 </a:t>
            </a:r>
            <a:r>
              <a:rPr kumimoji="0" lang="en-US" sz="1600" b="1" i="0" u="none" strike="noStrike" kern="120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the uncertain global environment, the banks’ risk perceptions and the business strategies of the European banking groups that are also present on the domestic market</a:t>
            </a:r>
            <a:r>
              <a:rPr lang="mk-MK" sz="1600" b="1" dirty="0" smtClean="0">
                <a:solidFill>
                  <a:srgbClr val="002060"/>
                </a:solidFill>
                <a:latin typeface="Tahoma" pitchFamily="34" charset="0"/>
                <a:ea typeface="Tahoma" pitchFamily="34" charset="0"/>
                <a:cs typeface="Tahoma" pitchFamily="34" charset="0"/>
              </a:rPr>
              <a:t>, </a:t>
            </a:r>
            <a:r>
              <a:rPr lang="en-US" sz="1600" b="1" dirty="0" smtClean="0">
                <a:solidFill>
                  <a:srgbClr val="002060"/>
                </a:solidFill>
                <a:latin typeface="Tahoma" pitchFamily="34" charset="0"/>
                <a:ea typeface="Tahoma" pitchFamily="34" charset="0"/>
                <a:cs typeface="Tahoma" pitchFamily="34" charset="0"/>
              </a:rPr>
              <a:t>can produce larger caution of the domestic banking sector about the credit policy </a:t>
            </a:r>
            <a:endParaRPr kumimoji="0" lang="mk-MK" sz="16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buFontTx/>
              <a:buChar char="–"/>
              <a:tabLst/>
              <a:defRPr/>
            </a:pPr>
            <a:r>
              <a:rPr kumimoji="0" lang="en-US" sz="16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rPr>
              <a:t>The banking system remains to register high capital adequacy ratio</a:t>
            </a:r>
            <a:r>
              <a:rPr kumimoji="0" lang="mk-MK"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 (</a:t>
            </a:r>
            <a:r>
              <a:rPr lang="mk-MK" sz="1600" b="1" dirty="0" smtClean="0">
                <a:solidFill>
                  <a:srgbClr val="002060"/>
                </a:solidFill>
                <a:latin typeface="Tahoma" pitchFamily="34" charset="0"/>
                <a:cs typeface="Tahoma" pitchFamily="34" charset="0"/>
              </a:rPr>
              <a:t>17</a:t>
            </a:r>
            <a:r>
              <a:rPr lang="en-US" sz="1600" b="1" dirty="0" smtClean="0">
                <a:solidFill>
                  <a:srgbClr val="002060"/>
                </a:solidFill>
                <a:latin typeface="Tahoma" pitchFamily="34" charset="0"/>
                <a:cs typeface="Tahoma" pitchFamily="34" charset="0"/>
              </a:rPr>
              <a:t>.</a:t>
            </a:r>
            <a:r>
              <a:rPr lang="mk-MK" sz="1600" b="1" dirty="0" smtClean="0">
                <a:solidFill>
                  <a:srgbClr val="002060"/>
                </a:solidFill>
                <a:latin typeface="Tahoma" pitchFamily="34" charset="0"/>
                <a:cs typeface="Tahoma" pitchFamily="34" charset="0"/>
              </a:rPr>
              <a:t>1%</a:t>
            </a:r>
            <a:r>
              <a:rPr kumimoji="0" lang="mk-MK"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 </a:t>
            </a:r>
            <a:r>
              <a:rPr kumimoji="0" lang="en-US"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high liquidity and moderate increase in the non-performing loans</a:t>
            </a:r>
            <a:r>
              <a:rPr kumimoji="0" lang="mk-MK"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 (10</a:t>
            </a:r>
            <a:r>
              <a:rPr kumimoji="0" lang="en-US"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a:t>
            </a:r>
            <a:r>
              <a:rPr kumimoji="0" lang="mk-MK"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6%) </a:t>
            </a:r>
            <a:r>
              <a:rPr kumimoji="0" lang="en-US"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in the third quarter of </a:t>
            </a:r>
            <a:r>
              <a:rPr kumimoji="0" lang="mk-MK" sz="1600" b="1" i="0" u="none" strike="noStrike" kern="1200" cap="none" spc="0" normalizeH="0" noProof="0" dirty="0" smtClean="0">
                <a:ln>
                  <a:noFill/>
                </a:ln>
                <a:solidFill>
                  <a:srgbClr val="002060"/>
                </a:solidFill>
                <a:effectLst/>
                <a:uLnTx/>
                <a:uFillTx/>
                <a:latin typeface="Tahoma" pitchFamily="34" charset="0"/>
                <a:ea typeface="+mn-ea"/>
                <a:cs typeface="Tahoma" pitchFamily="34" charset="0"/>
              </a:rPr>
              <a:t>2012 </a:t>
            </a:r>
            <a:endParaRPr kumimoji="0" lang="mk-MK" sz="16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buFont typeface="Wingdings 3" pitchFamily="18" charset="2"/>
              <a:buNone/>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buFont typeface="Wingdings 3" pitchFamily="18" charset="2"/>
              <a:buNone/>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a:p>
            <a:pPr marL="365125" marR="0" lvl="0" indent="-255588" algn="just" defTabSz="914400" rtl="0" eaLnBrk="1" fontAlgn="base" latinLnBrk="0" hangingPunct="1">
              <a:lnSpc>
                <a:spcPct val="100000"/>
              </a:lnSpc>
              <a:spcBef>
                <a:spcPts val="400"/>
              </a:spcBef>
              <a:spcAft>
                <a:spcPct val="0"/>
              </a:spcAft>
              <a:buClr>
                <a:srgbClr val="0033CC"/>
              </a:buClr>
              <a:buSzPct val="68000"/>
              <a:tabLst/>
              <a:defRPr/>
            </a:pPr>
            <a:endParaRPr kumimoji="0" lang="mk-MK" sz="1800" b="1" i="0" u="none" strike="noStrike" kern="1200" cap="none" spc="0" normalizeH="0" baseline="0" noProof="0" dirty="0" smtClean="0">
              <a:ln>
                <a:noFill/>
              </a:ln>
              <a:solidFill>
                <a:srgbClr val="002060"/>
              </a:solidFill>
              <a:effectLst/>
              <a:uLnTx/>
              <a:uFillTx/>
              <a:latin typeface="Tahoma" pitchFamily="34" charset="0"/>
              <a:ea typeface="+mn-ea"/>
              <a:cs typeface="Tahoma" pitchFamily="34" charset="0"/>
            </a:endParaRPr>
          </a:p>
        </p:txBody>
      </p:sp>
      <p:pic>
        <p:nvPicPr>
          <p:cNvPr id="116739" name="Picture 3"/>
          <p:cNvPicPr>
            <a:picLocks noChangeAspect="1" noChangeArrowheads="1"/>
          </p:cNvPicPr>
          <p:nvPr/>
        </p:nvPicPr>
        <p:blipFill>
          <a:blip r:embed="rId5" cstate="print"/>
          <a:srcRect/>
          <a:stretch>
            <a:fillRect/>
          </a:stretch>
        </p:blipFill>
        <p:spPr bwMode="auto">
          <a:xfrm>
            <a:off x="2948540" y="3789040"/>
            <a:ext cx="3818973" cy="2808312"/>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683568" y="188915"/>
            <a:ext cx="7992888" cy="791814"/>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rgbClr val="002060"/>
                </a:solidFill>
                <a:effectLst>
                  <a:outerShdw blurRad="38100" dist="38100" dir="2700000" algn="tl">
                    <a:srgbClr val="C0C0C0"/>
                  </a:outerShdw>
                </a:effectLst>
                <a:latin typeface="Tahoma" pitchFamily="34" charset="0"/>
                <a:cs typeface="Tahoma" pitchFamily="34" charset="0"/>
              </a:rPr>
              <a:t/>
            </a:r>
            <a:br>
              <a:rPr lang="mk-MK" sz="3200" dirty="0" smtClean="0">
                <a:solidFill>
                  <a:srgbClr val="002060"/>
                </a:solidFill>
                <a:effectLst>
                  <a:outerShdw blurRad="38100" dist="38100" dir="2700000" algn="tl">
                    <a:srgbClr val="C0C0C0"/>
                  </a:outerShdw>
                </a:effectLst>
                <a:latin typeface="Tahoma" pitchFamily="34" charset="0"/>
                <a:cs typeface="Tahoma" pitchFamily="34" charset="0"/>
              </a:rPr>
            </a:br>
            <a:r>
              <a:rPr lang="mk-MK" sz="3200" dirty="0" smtClean="0">
                <a:solidFill>
                  <a:srgbClr val="002060"/>
                </a:solidFill>
                <a:effectLst>
                  <a:outerShdw blurRad="38100" dist="38100" dir="2700000" algn="tl">
                    <a:srgbClr val="C0C0C0"/>
                  </a:outerShdw>
                </a:effectLst>
                <a:latin typeface="Tahoma" pitchFamily="34" charset="0"/>
                <a:cs typeface="Tahoma" pitchFamily="34" charset="0"/>
              </a:rPr>
              <a:t> </a:t>
            </a:r>
            <a:br>
              <a:rPr lang="mk-MK" sz="3200" dirty="0" smtClean="0">
                <a:solidFill>
                  <a:srgbClr val="002060"/>
                </a:solidFill>
                <a:effectLst>
                  <a:outerShdw blurRad="38100" dist="38100" dir="2700000" algn="tl">
                    <a:srgbClr val="C0C0C0"/>
                  </a:outerShdw>
                </a:effectLst>
                <a:latin typeface="Tahoma" pitchFamily="34" charset="0"/>
                <a:cs typeface="Tahoma" pitchFamily="34" charset="0"/>
              </a:rPr>
            </a:br>
            <a:r>
              <a:rPr lang="mk-MK" sz="3200" dirty="0" smtClean="0">
                <a:solidFill>
                  <a:srgbClr val="002060"/>
                </a:solidFill>
                <a:effectLst/>
                <a:latin typeface="Tahoma" pitchFamily="34" charset="0"/>
                <a:cs typeface="Tahoma" pitchFamily="34" charset="0"/>
              </a:rPr>
              <a:t>       </a:t>
            </a:r>
            <a:r>
              <a:rPr lang="en-US" sz="3200" dirty="0" smtClean="0">
                <a:solidFill>
                  <a:srgbClr val="002060"/>
                </a:solidFill>
                <a:effectLst/>
                <a:latin typeface="Tahoma" pitchFamily="34" charset="0"/>
                <a:cs typeface="Tahoma" pitchFamily="34" charset="0"/>
              </a:rPr>
              <a:t>Comparison with the previous projection</a:t>
            </a:r>
            <a:r>
              <a:rPr lang="mk-MK" sz="3100" dirty="0" smtClean="0">
                <a:solidFill>
                  <a:schemeClr val="accent1"/>
                </a:solidFill>
                <a:effectLst/>
                <a:latin typeface="Tahoma" pitchFamily="34" charset="0"/>
                <a:cs typeface="Tahoma" pitchFamily="34" charset="0"/>
              </a:rPr>
              <a:t/>
            </a:r>
            <a:br>
              <a:rPr lang="mk-MK" sz="3100" dirty="0" smtClean="0">
                <a:solidFill>
                  <a:schemeClr val="accent1"/>
                </a:solidFill>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29699" name="Content Placeholder 2"/>
          <p:cNvSpPr>
            <a:spLocks noGrp="1"/>
          </p:cNvSpPr>
          <p:nvPr>
            <p:ph idx="4294967295"/>
          </p:nvPr>
        </p:nvSpPr>
        <p:spPr>
          <a:xfrm>
            <a:off x="684213" y="1268413"/>
            <a:ext cx="7545387" cy="4608512"/>
          </a:xfrm>
        </p:spPr>
        <p:txBody>
          <a:bodyPr/>
          <a:lstStyle/>
          <a:p>
            <a:pPr algn="just" eaLnBrk="1" hangingPunct="1">
              <a:buClr>
                <a:srgbClr val="0033CC"/>
              </a:buClr>
              <a:buFont typeface="Wingdings" pitchFamily="2" charset="2"/>
              <a:buChar char="§"/>
            </a:pPr>
            <a:endParaRPr lang="mk-MK" sz="1800" b="1"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endParaRPr lang="mk-MK" sz="1800" b="1"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endParaRPr lang="mk-MK" sz="1800" b="1" smtClean="0">
              <a:solidFill>
                <a:srgbClr val="002060"/>
              </a:solidFill>
              <a:latin typeface="Tahoma" pitchFamily="34" charset="0"/>
              <a:cs typeface="Tahoma" pitchFamily="34" charset="0"/>
            </a:endParaRPr>
          </a:p>
          <a:p>
            <a:pPr algn="just" eaLnBrk="1" hangingPunct="1">
              <a:buClr>
                <a:srgbClr val="0033CC"/>
              </a:buClr>
              <a:buFont typeface="Wingdings 3" pitchFamily="18" charset="2"/>
              <a:buNone/>
            </a:pPr>
            <a:endParaRPr lang="mk-MK" sz="1800" b="1"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smtClean="0">
              <a:solidFill>
                <a:srgbClr val="002060"/>
              </a:solidFill>
              <a:latin typeface="Tahoma" pitchFamily="34" charset="0"/>
              <a:cs typeface="Tahoma" pitchFamily="34" charset="0"/>
            </a:endParaRPr>
          </a:p>
        </p:txBody>
      </p:sp>
      <p:pic>
        <p:nvPicPr>
          <p:cNvPr id="29700"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graphicFrame>
        <p:nvGraphicFramePr>
          <p:cNvPr id="6" name="Diagram 5"/>
          <p:cNvGraphicFramePr/>
          <p:nvPr/>
        </p:nvGraphicFramePr>
        <p:xfrm>
          <a:off x="611560" y="908720"/>
          <a:ext cx="7992888" cy="568863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528" y="1"/>
            <a:ext cx="7920880" cy="980727"/>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100" dirty="0" smtClean="0">
                <a:solidFill>
                  <a:srgbClr val="002060"/>
                </a:solidFill>
                <a:effectLst/>
                <a:latin typeface="Tahoma" pitchFamily="34" charset="0"/>
                <a:cs typeface="Tahoma" pitchFamily="34" charset="0"/>
              </a:rPr>
              <a:t>Summary</a:t>
            </a:r>
            <a:r>
              <a:rPr lang="mk-MK" sz="3100" dirty="0" smtClean="0">
                <a:solidFill>
                  <a:srgbClr val="002060"/>
                </a:solidFill>
                <a:effectLst>
                  <a:outerShdw blurRad="38100" dist="38100" dir="2700000" algn="tl">
                    <a:srgbClr val="C0C0C0"/>
                  </a:outerShdw>
                </a:effectLst>
                <a:latin typeface="Tahoma" pitchFamily="34" charset="0"/>
                <a:cs typeface="Tahoma" pitchFamily="34" charset="0"/>
              </a:rPr>
              <a:t> </a:t>
            </a:r>
            <a:r>
              <a:rPr lang="mk-MK" sz="31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1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27651" name="Content Placeholder 2"/>
          <p:cNvSpPr>
            <a:spLocks noGrp="1"/>
          </p:cNvSpPr>
          <p:nvPr>
            <p:ph idx="4294967295"/>
          </p:nvPr>
        </p:nvSpPr>
        <p:spPr>
          <a:xfrm>
            <a:off x="539552" y="980728"/>
            <a:ext cx="8136904" cy="5472608"/>
          </a:xfrm>
        </p:spPr>
        <p:txBody>
          <a:bodyPr/>
          <a:lstStyle/>
          <a:p>
            <a:pPr lvl="0" algn="just" eaLnBrk="1" hangingPunct="1">
              <a:buClr>
                <a:srgbClr val="0033CC"/>
              </a:buClr>
              <a:buFont typeface="Wingdings" pitchFamily="2" charset="2"/>
              <a:buChar char="§"/>
            </a:pPr>
            <a:r>
              <a:rPr lang="en-US" sz="1600" b="1" dirty="0" smtClean="0">
                <a:solidFill>
                  <a:srgbClr val="002060"/>
                </a:solidFill>
                <a:latin typeface="Tahoma" pitchFamily="34" charset="0"/>
                <a:cs typeface="Tahoma" pitchFamily="34" charset="0"/>
              </a:rPr>
              <a:t>Economic stagnation in</a:t>
            </a:r>
            <a:r>
              <a:rPr lang="mk-MK" sz="1600" b="1" dirty="0" smtClean="0">
                <a:solidFill>
                  <a:srgbClr val="002060"/>
                </a:solidFill>
                <a:latin typeface="Tahoma" pitchFamily="34" charset="0"/>
                <a:cs typeface="Tahoma" pitchFamily="34" charset="0"/>
              </a:rPr>
              <a:t> 2012 </a:t>
            </a:r>
            <a:r>
              <a:rPr lang="en-US" sz="1600" b="1" dirty="0" smtClean="0">
                <a:solidFill>
                  <a:srgbClr val="002060"/>
                </a:solidFill>
                <a:latin typeface="Tahoma" pitchFamily="34" charset="0"/>
                <a:cs typeface="Tahoma" pitchFamily="34" charset="0"/>
              </a:rPr>
              <a:t>and moderate increase in the following two years, given expected new private and public investments;</a:t>
            </a:r>
            <a:endParaRPr lang="ru-RU" sz="1600" b="1" dirty="0" smtClean="0">
              <a:solidFill>
                <a:srgbClr val="002060"/>
              </a:solidFill>
              <a:latin typeface="Tahoma" pitchFamily="34" charset="0"/>
              <a:cs typeface="Tahoma" pitchFamily="34" charset="0"/>
            </a:endParaRPr>
          </a:p>
          <a:p>
            <a:pPr algn="just" eaLnBrk="1" hangingPunct="1">
              <a:buClr>
                <a:srgbClr val="0033CC"/>
              </a:buClr>
              <a:buNone/>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r>
              <a:rPr lang="en-US" sz="1600" b="1" dirty="0" smtClean="0">
                <a:solidFill>
                  <a:srgbClr val="002060"/>
                </a:solidFill>
                <a:latin typeface="Tahoma" pitchFamily="34" charset="0"/>
                <a:cs typeface="Tahoma" pitchFamily="34" charset="0"/>
              </a:rPr>
              <a:t>Lower inflation rate in </a:t>
            </a:r>
            <a:r>
              <a:rPr lang="mk-MK" sz="1600" b="1" dirty="0" smtClean="0">
                <a:solidFill>
                  <a:srgbClr val="002060"/>
                </a:solidFill>
                <a:latin typeface="Tahoma" pitchFamily="34" charset="0"/>
                <a:cs typeface="Tahoma" pitchFamily="34" charset="0"/>
              </a:rPr>
              <a:t>2013 </a:t>
            </a:r>
            <a:r>
              <a:rPr lang="en-US" sz="1600" b="1" dirty="0" smtClean="0">
                <a:solidFill>
                  <a:srgbClr val="002060"/>
                </a:solidFill>
                <a:latin typeface="Tahoma" pitchFamily="34" charset="0"/>
                <a:cs typeface="Tahoma" pitchFamily="34" charset="0"/>
              </a:rPr>
              <a:t>and more substantial deceleration in </a:t>
            </a:r>
            <a:r>
              <a:rPr lang="mk-MK" sz="1600" b="1" dirty="0" smtClean="0">
                <a:solidFill>
                  <a:srgbClr val="002060"/>
                </a:solidFill>
                <a:latin typeface="Tahoma" pitchFamily="34" charset="0"/>
                <a:cs typeface="Tahoma" pitchFamily="34" charset="0"/>
              </a:rPr>
              <a:t>2014;</a:t>
            </a:r>
          </a:p>
          <a:p>
            <a:pPr algn="just" eaLnBrk="1" hangingPunct="1">
              <a:buClr>
                <a:srgbClr val="0033CC"/>
              </a:buClr>
              <a:buNone/>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r>
              <a:rPr lang="en-US" sz="1600" b="1" dirty="0" smtClean="0">
                <a:solidFill>
                  <a:srgbClr val="002060"/>
                </a:solidFill>
                <a:latin typeface="Tahoma" pitchFamily="34" charset="0"/>
                <a:cs typeface="Tahoma" pitchFamily="34" charset="0"/>
              </a:rPr>
              <a:t>The capital inflows in </a:t>
            </a:r>
            <a:r>
              <a:rPr lang="ru-RU" sz="1600" b="1" dirty="0" smtClean="0">
                <a:solidFill>
                  <a:srgbClr val="002060"/>
                </a:solidFill>
                <a:latin typeface="Tahoma" pitchFamily="34" charset="0"/>
                <a:cs typeface="Tahoma" pitchFamily="34" charset="0"/>
              </a:rPr>
              <a:t>2013 </a:t>
            </a:r>
            <a:r>
              <a:rPr lang="en-US" sz="1600" b="1" dirty="0" smtClean="0">
                <a:solidFill>
                  <a:srgbClr val="002060"/>
                </a:solidFill>
                <a:latin typeface="Tahoma" pitchFamily="34" charset="0"/>
                <a:cs typeface="Tahoma" pitchFamily="34" charset="0"/>
              </a:rPr>
              <a:t>and</a:t>
            </a:r>
            <a:r>
              <a:rPr lang="ru-RU" sz="1600" b="1" dirty="0" smtClean="0">
                <a:solidFill>
                  <a:srgbClr val="002060"/>
                </a:solidFill>
                <a:latin typeface="Tahoma" pitchFamily="34" charset="0"/>
                <a:cs typeface="Tahoma" pitchFamily="34" charset="0"/>
              </a:rPr>
              <a:t> 2014 </a:t>
            </a:r>
            <a:r>
              <a:rPr lang="en-US" sz="1600" b="1" dirty="0" smtClean="0">
                <a:solidFill>
                  <a:srgbClr val="002060"/>
                </a:solidFill>
                <a:latin typeface="Tahoma" pitchFamily="34" charset="0"/>
                <a:cs typeface="Tahoma" pitchFamily="34" charset="0"/>
              </a:rPr>
              <a:t>are expected to be sufficient for covering the current account deficit and additional accumulation of foreign reserves</a:t>
            </a:r>
            <a:r>
              <a:rPr lang="ru-RU" sz="1600" b="1" dirty="0" smtClean="0">
                <a:solidFill>
                  <a:srgbClr val="002060"/>
                </a:solidFill>
                <a:latin typeface="Tahoma" pitchFamily="34" charset="0"/>
                <a:cs typeface="Tahoma" pitchFamily="34" charset="0"/>
              </a:rPr>
              <a:t>;</a:t>
            </a:r>
          </a:p>
          <a:p>
            <a:pPr algn="just" eaLnBrk="1" hangingPunct="1">
              <a:buClr>
                <a:srgbClr val="0033CC"/>
              </a:buClr>
              <a:buFont typeface="Wingdings" pitchFamily="2" charset="2"/>
              <a:buChar char="§"/>
            </a:pPr>
            <a:endParaRPr lang="mk-MK" sz="1600" b="1" dirty="0" smtClean="0">
              <a:solidFill>
                <a:srgbClr val="FFC000"/>
              </a:solidFill>
              <a:latin typeface="Tahoma" pitchFamily="34" charset="0"/>
              <a:cs typeface="Tahoma" pitchFamily="34" charset="0"/>
            </a:endParaRPr>
          </a:p>
          <a:p>
            <a:pPr algn="just" eaLnBrk="1" hangingPunct="1">
              <a:buClr>
                <a:srgbClr val="0033CC"/>
              </a:buClr>
              <a:buFont typeface="Wingdings" pitchFamily="2" charset="2"/>
              <a:buChar char="§"/>
            </a:pPr>
            <a:r>
              <a:rPr lang="en-US" sz="1600" b="1" dirty="0" smtClean="0">
                <a:solidFill>
                  <a:srgbClr val="002060"/>
                </a:solidFill>
                <a:latin typeface="Tahoma" pitchFamily="34" charset="0"/>
                <a:cs typeface="Tahoma" pitchFamily="34" charset="0"/>
              </a:rPr>
              <a:t>It is estimated that the foreign reserves on a medium-run will maintain on adequate level</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reflecting the capability of the economy to mop-up the potential negative shocks</a:t>
            </a:r>
            <a:r>
              <a:rPr lang="mk-MK" sz="1600" b="1" dirty="0" smtClean="0">
                <a:solidFill>
                  <a:srgbClr val="002060"/>
                </a:solidFill>
                <a:latin typeface="Tahoma" pitchFamily="34" charset="0"/>
                <a:cs typeface="Tahoma" pitchFamily="34" charset="0"/>
              </a:rPr>
              <a:t>;</a:t>
            </a:r>
          </a:p>
          <a:p>
            <a:pPr algn="just" eaLnBrk="1" hangingPunct="1">
              <a:buClr>
                <a:srgbClr val="0033CC"/>
              </a:buClr>
              <a:buFont typeface="Wingdings" pitchFamily="2" charset="2"/>
              <a:buChar char="§"/>
            </a:pPr>
            <a:endParaRPr lang="mk-MK" sz="1600" b="1" dirty="0" smtClean="0">
              <a:solidFill>
                <a:srgbClr val="FFC000"/>
              </a:solidFill>
              <a:latin typeface="Tahoma" pitchFamily="34" charset="0"/>
              <a:cs typeface="Tahoma" pitchFamily="34" charset="0"/>
            </a:endParaRPr>
          </a:p>
          <a:p>
            <a:pPr algn="just" eaLnBrk="1" hangingPunct="1">
              <a:buClr>
                <a:srgbClr val="0033CC"/>
              </a:buClr>
              <a:buFont typeface="Wingdings" pitchFamily="2" charset="2"/>
              <a:buChar char="§"/>
            </a:pPr>
            <a:r>
              <a:rPr lang="en-US" sz="1600" b="1" dirty="0" smtClean="0">
                <a:solidFill>
                  <a:srgbClr val="002060"/>
                </a:solidFill>
                <a:latin typeface="Tahoma" pitchFamily="34" charset="0"/>
                <a:cs typeface="Tahoma" pitchFamily="34" charset="0"/>
              </a:rPr>
              <a:t>Further risks of the scenario regarding the changes and the uncertainty in the external environment, imposing a need of further regular monitoring of the macroeconomic developments, and if needed, reaction by taking adequate measures.</a:t>
            </a:r>
            <a:r>
              <a:rPr lang="mk-MK" sz="1600" b="1" dirty="0" smtClean="0">
                <a:solidFill>
                  <a:srgbClr val="002060"/>
                </a:solidFill>
                <a:latin typeface="Tahoma" pitchFamily="34" charset="0"/>
                <a:cs typeface="Tahoma" pitchFamily="34" charset="0"/>
              </a:rPr>
              <a:t> </a:t>
            </a:r>
          </a:p>
          <a:p>
            <a:pPr algn="just" eaLnBrk="1" hangingPunct="1">
              <a:buClr>
                <a:srgbClr val="0033CC"/>
              </a:buClr>
              <a:buFont typeface="Wingdings 3" pitchFamily="18" charset="2"/>
              <a:buNone/>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
            </a:pP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3" pitchFamily="18" charset="2"/>
              <a:buNone/>
            </a:pP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400" b="1" dirty="0" smtClean="0">
              <a:solidFill>
                <a:srgbClr val="002060"/>
              </a:solidFill>
              <a:latin typeface="Tahoma" pitchFamily="34" charset="0"/>
              <a:cs typeface="Tahoma" pitchFamily="34" charset="0"/>
            </a:endParaRPr>
          </a:p>
        </p:txBody>
      </p:sp>
      <p:pic>
        <p:nvPicPr>
          <p:cNvPr id="27652"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0" y="609601"/>
            <a:ext cx="8229600" cy="803275"/>
          </a:xfrm>
        </p:spPr>
        <p:txBody>
          <a:bodyPr rtlCol="0">
            <a:normAutofit fontScale="90000"/>
          </a:bodyPr>
          <a:lstStyle/>
          <a:p>
            <a:pPr algn="ctr" eaLnBrk="1" fontAlgn="auto" hangingPunct="1">
              <a:spcAft>
                <a:spcPts val="0"/>
              </a:spcAft>
              <a:defRPr/>
            </a:pPr>
            <a:r>
              <a:rPr lang="mk-MK" sz="3100" dirty="0" smtClean="0">
                <a:solidFill>
                  <a:schemeClr val="accent1"/>
                </a:solidFill>
                <a:effectLst>
                  <a:outerShdw blurRad="38100" dist="38100" dir="2700000" algn="tl">
                    <a:srgbClr val="C0C0C0"/>
                  </a:outerShdw>
                </a:effectLst>
                <a:latin typeface="Tahoma" pitchFamily="34" charset="0"/>
                <a:ea typeface="+mn-ea"/>
                <a:cs typeface="Tahoma" pitchFamily="34" charset="0"/>
              </a:rPr>
              <a:t/>
            </a:r>
            <a:br>
              <a:rPr lang="mk-MK" sz="3100" dirty="0" smtClean="0">
                <a:solidFill>
                  <a:schemeClr val="accent1"/>
                </a:solidFill>
                <a:effectLst>
                  <a:outerShdw blurRad="38100" dist="38100" dir="2700000" algn="tl">
                    <a:srgbClr val="C0C0C0"/>
                  </a:outerShdw>
                </a:effectLst>
                <a:latin typeface="Tahoma" pitchFamily="34" charset="0"/>
                <a:ea typeface="+mn-ea"/>
                <a:cs typeface="Tahoma" pitchFamily="34" charset="0"/>
              </a:rPr>
            </a:br>
            <a:r>
              <a:rPr lang="en-US" sz="3100" dirty="0" smtClean="0">
                <a:solidFill>
                  <a:srgbClr val="002060"/>
                </a:solidFill>
                <a:effectLst/>
                <a:latin typeface="Tahoma" pitchFamily="34" charset="0"/>
                <a:ea typeface="+mn-ea"/>
                <a:cs typeface="Tahoma" pitchFamily="34" charset="0"/>
              </a:rPr>
              <a:t>CONTENTS</a:t>
            </a:r>
            <a:endParaRPr lang="mk-MK" sz="3600" dirty="0" smtClean="0">
              <a:solidFill>
                <a:srgbClr val="0033CC"/>
              </a:solidFill>
              <a:effectLst/>
              <a:latin typeface="Tahoma" pitchFamily="34" charset="0"/>
              <a:cs typeface="Tahoma" pitchFamily="34" charset="0"/>
            </a:endParaRPr>
          </a:p>
        </p:txBody>
      </p:sp>
      <p:sp>
        <p:nvSpPr>
          <p:cNvPr id="4099" name="Content Placeholder 2"/>
          <p:cNvSpPr>
            <a:spLocks noGrp="1"/>
          </p:cNvSpPr>
          <p:nvPr>
            <p:ph idx="4294967295"/>
          </p:nvPr>
        </p:nvSpPr>
        <p:spPr>
          <a:xfrm>
            <a:off x="467544" y="1295400"/>
            <a:ext cx="7992888" cy="3861792"/>
          </a:xfrm>
        </p:spPr>
        <p:txBody>
          <a:bodyPr rtlCol="0">
            <a:normAutofit/>
          </a:bodyPr>
          <a:lstStyle/>
          <a:p>
            <a:pPr marL="365760" indent="-256032" eaLnBrk="1" fontAlgn="auto" hangingPunct="1">
              <a:spcAft>
                <a:spcPts val="0"/>
              </a:spcAft>
              <a:buClr>
                <a:srgbClr val="0033CC"/>
              </a:buClr>
              <a:buFont typeface="Arial" charset="0"/>
              <a:buNone/>
              <a:defRPr/>
            </a:pPr>
            <a:endParaRPr lang="mk-MK" sz="1800" b="1" dirty="0" smtClean="0">
              <a:solidFill>
                <a:schemeClr val="accent1"/>
              </a:solidFill>
              <a:effectLst>
                <a:outerShdw blurRad="38100" dist="38100" dir="2700000" algn="tl">
                  <a:srgbClr val="C0C0C0"/>
                </a:outerShdw>
              </a:effectLst>
              <a:latin typeface="Tahoma" pitchFamily="34" charset="0"/>
              <a:cs typeface="Tahoma" pitchFamily="34" charset="0"/>
            </a:endParaRPr>
          </a:p>
          <a:p>
            <a:pPr marL="365760" indent="-256032" eaLnBrk="1" fontAlgn="auto" hangingPunct="1">
              <a:spcAft>
                <a:spcPts val="0"/>
              </a:spcAft>
              <a:buClr>
                <a:srgbClr val="0033CC"/>
              </a:buClr>
              <a:buFont typeface="Arial" pitchFamily="34" charset="0"/>
              <a:buNone/>
              <a:defRPr/>
            </a:pPr>
            <a:endParaRPr lang="mk-MK" sz="1800" b="1" dirty="0" smtClean="0">
              <a:solidFill>
                <a:srgbClr val="002060"/>
              </a:solidFill>
              <a:effectLst>
                <a:outerShdw blurRad="38100" dist="38100" dir="2700000" algn="tl">
                  <a:srgbClr val="C0C0C0"/>
                </a:outerShdw>
              </a:effectLst>
              <a:latin typeface="Tahoma" pitchFamily="34" charset="0"/>
              <a:cs typeface="Tahoma" pitchFamily="34" charset="0"/>
            </a:endParaRPr>
          </a:p>
          <a:p>
            <a:pPr marL="365760" indent="-256032" eaLnBrk="1" fontAlgn="auto" hangingPunct="1">
              <a:spcAft>
                <a:spcPts val="0"/>
              </a:spcAft>
              <a:buClr>
                <a:srgbClr val="0033CC"/>
              </a:buClr>
              <a:buFont typeface="Arial" pitchFamily="34" charset="0"/>
              <a:buChar char="•"/>
              <a:defRPr/>
            </a:pPr>
            <a:r>
              <a:rPr lang="en-US" sz="2000" b="1" dirty="0" smtClean="0">
                <a:solidFill>
                  <a:srgbClr val="002060"/>
                </a:solidFill>
                <a:latin typeface="Tahoma" pitchFamily="34" charset="0"/>
                <a:cs typeface="Tahoma" pitchFamily="34" charset="0"/>
              </a:rPr>
              <a:t>Macroeconomic projections for </a:t>
            </a:r>
            <a:r>
              <a:rPr lang="mk-MK" sz="2000" b="1" dirty="0" smtClean="0">
                <a:solidFill>
                  <a:srgbClr val="002060"/>
                </a:solidFill>
                <a:latin typeface="Tahoma" pitchFamily="34" charset="0"/>
                <a:cs typeface="Tahoma" pitchFamily="34" charset="0"/>
              </a:rPr>
              <a:t>2013 -2014 </a:t>
            </a:r>
          </a:p>
          <a:p>
            <a:pPr marL="365760" indent="-256032" eaLnBrk="1" fontAlgn="auto" hangingPunct="1">
              <a:spcAft>
                <a:spcPts val="0"/>
              </a:spcAft>
              <a:buClr>
                <a:srgbClr val="0033CC"/>
              </a:buClr>
              <a:buFont typeface="Arial" pitchFamily="34" charset="0"/>
              <a:buChar char="•"/>
              <a:defRPr/>
            </a:pPr>
            <a:endParaRPr lang="mk-MK" sz="1800" b="1" dirty="0" smtClean="0">
              <a:solidFill>
                <a:srgbClr val="002060"/>
              </a:solidFill>
              <a:latin typeface="Tahoma" pitchFamily="34" charset="0"/>
              <a:cs typeface="Tahoma" pitchFamily="34" charset="0"/>
            </a:endParaRPr>
          </a:p>
          <a:p>
            <a:pPr marL="621348" lvl="1" indent="-256032" eaLnBrk="1" fontAlgn="auto" hangingPunct="1">
              <a:spcAft>
                <a:spcPts val="0"/>
              </a:spcAft>
              <a:buClr>
                <a:srgbClr val="0033CC"/>
              </a:buClr>
              <a:buFont typeface="Arial" pitchFamily="34" charset="0"/>
              <a:buChar char="•"/>
              <a:defRPr/>
            </a:pPr>
            <a:r>
              <a:rPr lang="en-US" sz="1800" b="1" dirty="0" smtClean="0">
                <a:solidFill>
                  <a:srgbClr val="0033CC"/>
                </a:solidFill>
                <a:latin typeface="Tahoma" pitchFamily="34" charset="0"/>
                <a:cs typeface="Tahoma" pitchFamily="34" charset="0"/>
              </a:rPr>
              <a:t>External assumptions</a:t>
            </a:r>
            <a:endParaRPr lang="mk-MK" sz="1800" b="1" dirty="0" smtClean="0">
              <a:solidFill>
                <a:srgbClr val="0033CC"/>
              </a:solidFill>
              <a:latin typeface="Tahoma" pitchFamily="34" charset="0"/>
              <a:cs typeface="Tahoma" pitchFamily="34" charset="0"/>
            </a:endParaRPr>
          </a:p>
          <a:p>
            <a:pPr marL="365760" indent="-256032" eaLnBrk="1" fontAlgn="auto" hangingPunct="1">
              <a:spcAft>
                <a:spcPts val="0"/>
              </a:spcAft>
              <a:buClr>
                <a:srgbClr val="0033CC"/>
              </a:buClr>
              <a:buFont typeface="Arial" pitchFamily="34" charset="0"/>
              <a:buChar char="•"/>
              <a:defRPr/>
            </a:pPr>
            <a:endParaRPr lang="mk-MK" sz="1800" b="1" dirty="0" smtClean="0">
              <a:solidFill>
                <a:srgbClr val="0033CC"/>
              </a:solidFill>
              <a:latin typeface="Tahoma" pitchFamily="34" charset="0"/>
              <a:cs typeface="Tahoma" pitchFamily="34" charset="0"/>
            </a:endParaRPr>
          </a:p>
          <a:p>
            <a:pPr marL="621348" lvl="1" indent="-256032" eaLnBrk="1" fontAlgn="auto" hangingPunct="1">
              <a:spcAft>
                <a:spcPts val="0"/>
              </a:spcAft>
              <a:buClr>
                <a:srgbClr val="0033CC"/>
              </a:buClr>
              <a:buFont typeface="Arial" pitchFamily="34" charset="0"/>
              <a:buChar char="•"/>
              <a:defRPr/>
            </a:pPr>
            <a:r>
              <a:rPr lang="en-US" sz="1800" b="1" dirty="0" smtClean="0">
                <a:solidFill>
                  <a:srgbClr val="0033CC"/>
                </a:solidFill>
                <a:latin typeface="Tahoma" pitchFamily="34" charset="0"/>
                <a:cs typeface="Tahoma" pitchFamily="34" charset="0"/>
              </a:rPr>
              <a:t>Main macroeconomic scenario for </a:t>
            </a:r>
            <a:r>
              <a:rPr lang="mk-MK" sz="1800" b="1" dirty="0" smtClean="0">
                <a:solidFill>
                  <a:srgbClr val="0033CC"/>
                </a:solidFill>
                <a:latin typeface="Tahoma" pitchFamily="34" charset="0"/>
                <a:cs typeface="Tahoma" pitchFamily="34" charset="0"/>
              </a:rPr>
              <a:t>2013 -2014 </a:t>
            </a:r>
          </a:p>
          <a:p>
            <a:pPr marL="365760" indent="-256032" eaLnBrk="1" fontAlgn="auto" hangingPunct="1">
              <a:spcAft>
                <a:spcPts val="0"/>
              </a:spcAft>
              <a:buClr>
                <a:srgbClr val="0033CC"/>
              </a:buClr>
              <a:buFont typeface="Arial" pitchFamily="34" charset="0"/>
              <a:buChar char="•"/>
              <a:defRPr/>
            </a:pPr>
            <a:endParaRPr lang="mk-MK" sz="1800" b="1" dirty="0" smtClean="0">
              <a:solidFill>
                <a:srgbClr val="002060"/>
              </a:solidFill>
              <a:latin typeface="Tahoma" pitchFamily="34" charset="0"/>
              <a:cs typeface="Tahoma" pitchFamily="34" charset="0"/>
            </a:endParaRPr>
          </a:p>
          <a:p>
            <a:pPr marL="365760" indent="-256032" eaLnBrk="1" fontAlgn="auto" hangingPunct="1">
              <a:spcAft>
                <a:spcPts val="0"/>
              </a:spcAft>
              <a:buClr>
                <a:srgbClr val="0033CC"/>
              </a:buClr>
              <a:buFont typeface="Arial" pitchFamily="34" charset="0"/>
              <a:buChar char="•"/>
              <a:defRPr/>
            </a:pPr>
            <a:r>
              <a:rPr lang="en-US" sz="2000" b="1" dirty="0" smtClean="0">
                <a:solidFill>
                  <a:srgbClr val="002060"/>
                </a:solidFill>
                <a:latin typeface="Tahoma" pitchFamily="34" charset="0"/>
                <a:cs typeface="Tahoma" pitchFamily="34" charset="0"/>
              </a:rPr>
              <a:t>Comparison with the previous projection</a:t>
            </a:r>
            <a:endParaRPr lang="mk-MK" sz="2000" b="1" dirty="0" smtClean="0">
              <a:solidFill>
                <a:srgbClr val="002060"/>
              </a:solidFill>
              <a:latin typeface="Tahoma" pitchFamily="34" charset="0"/>
              <a:cs typeface="Tahoma" pitchFamily="34" charset="0"/>
            </a:endParaRPr>
          </a:p>
          <a:p>
            <a:pPr marL="365760" indent="-256032" eaLnBrk="1" fontAlgn="auto" hangingPunct="1">
              <a:spcAft>
                <a:spcPts val="0"/>
              </a:spcAft>
              <a:buClr>
                <a:srgbClr val="0033CC"/>
              </a:buClr>
              <a:buNone/>
              <a:defRPr/>
            </a:pPr>
            <a:endParaRPr lang="mk-MK" sz="1800" b="1" dirty="0" smtClean="0">
              <a:solidFill>
                <a:srgbClr val="002060"/>
              </a:solidFill>
              <a:latin typeface="Tahoma" pitchFamily="34" charset="0"/>
              <a:cs typeface="Tahoma" pitchFamily="34" charset="0"/>
            </a:endParaRPr>
          </a:p>
        </p:txBody>
      </p:sp>
      <p:pic>
        <p:nvPicPr>
          <p:cNvPr id="10244"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683568" y="1"/>
            <a:ext cx="8103274" cy="1556792"/>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r>
              <a:rPr lang="en-US" sz="3100" dirty="0" smtClean="0">
                <a:solidFill>
                  <a:srgbClr val="002060"/>
                </a:solidFill>
                <a:effectLst/>
                <a:latin typeface="Tahoma" pitchFamily="34" charset="0"/>
                <a:cs typeface="Tahoma" pitchFamily="34" charset="0"/>
              </a:rPr>
              <a:t>Macroeconomic projections for </a:t>
            </a:r>
            <a:r>
              <a:rPr lang="mk-MK" sz="3100" dirty="0" smtClean="0">
                <a:solidFill>
                  <a:srgbClr val="002060"/>
                </a:solidFill>
                <a:effectLst/>
                <a:latin typeface="Tahoma" pitchFamily="34" charset="0"/>
                <a:cs typeface="Tahoma" pitchFamily="34" charset="0"/>
              </a:rPr>
              <a:t>201</a:t>
            </a:r>
            <a:r>
              <a:rPr lang="en-US" sz="3100" dirty="0" smtClean="0">
                <a:solidFill>
                  <a:srgbClr val="002060"/>
                </a:solidFill>
                <a:effectLst/>
                <a:latin typeface="Tahoma" pitchFamily="34" charset="0"/>
                <a:cs typeface="Tahoma" pitchFamily="34" charset="0"/>
              </a:rPr>
              <a:t>3</a:t>
            </a:r>
            <a:r>
              <a:rPr lang="mk-MK" sz="3100" dirty="0" smtClean="0">
                <a:solidFill>
                  <a:srgbClr val="002060"/>
                </a:solidFill>
                <a:effectLst/>
                <a:latin typeface="Tahoma" pitchFamily="34" charset="0"/>
                <a:cs typeface="Tahoma" pitchFamily="34" charset="0"/>
              </a:rPr>
              <a:t>-2014</a:t>
            </a:r>
            <a:br>
              <a:rPr lang="mk-MK" sz="3100" dirty="0" smtClean="0">
                <a:solidFill>
                  <a:srgbClr val="002060"/>
                </a:solidFill>
                <a:effectLst/>
                <a:latin typeface="Tahoma" pitchFamily="34" charset="0"/>
                <a:cs typeface="Tahoma" pitchFamily="34" charset="0"/>
              </a:rPr>
            </a:br>
            <a:r>
              <a:rPr lang="mk-MK" sz="3100" dirty="0" smtClean="0">
                <a:solidFill>
                  <a:srgbClr val="002060"/>
                </a:solidFill>
                <a:effectLst/>
                <a:latin typeface="Tahoma" pitchFamily="34" charset="0"/>
                <a:cs typeface="Tahoma" pitchFamily="34" charset="0"/>
              </a:rPr>
              <a:t> </a:t>
            </a:r>
            <a:r>
              <a:rPr lang="mk-MK" sz="3100" dirty="0" smtClean="0">
                <a:solidFill>
                  <a:schemeClr val="accent1"/>
                </a:solidFill>
                <a:effectLst/>
                <a:latin typeface="Tahoma" pitchFamily="34" charset="0"/>
                <a:cs typeface="Tahoma" pitchFamily="34" charset="0"/>
              </a:rPr>
              <a:t/>
            </a:r>
            <a:br>
              <a:rPr lang="mk-MK" sz="3100" dirty="0" smtClean="0">
                <a:solidFill>
                  <a:schemeClr val="accent1"/>
                </a:solidFill>
                <a:effectLst/>
                <a:latin typeface="Tahoma" pitchFamily="34" charset="0"/>
                <a:cs typeface="Tahoma" pitchFamily="34" charset="0"/>
              </a:rPr>
            </a:br>
            <a:r>
              <a:rPr lang="en-US" sz="2700" dirty="0" smtClean="0">
                <a:solidFill>
                  <a:srgbClr val="0033CC"/>
                </a:solidFill>
                <a:effectLst/>
                <a:latin typeface="Tahoma" pitchFamily="34" charset="0"/>
                <a:cs typeface="Tahoma" pitchFamily="34" charset="0"/>
              </a:rPr>
              <a:t>External environment</a:t>
            </a:r>
            <a:r>
              <a:rPr lang="mk-MK" sz="3200" dirty="0" smtClean="0">
                <a:solidFill>
                  <a:schemeClr val="accent1"/>
                </a:solidFill>
                <a:effectLst/>
                <a:latin typeface="Tahoma" pitchFamily="34" charset="0"/>
                <a:cs typeface="Tahoma" pitchFamily="34" charset="0"/>
              </a:rPr>
              <a:t/>
            </a:r>
            <a:br>
              <a:rPr lang="mk-MK" sz="3200" dirty="0" smtClean="0">
                <a:solidFill>
                  <a:schemeClr val="accent1"/>
                </a:solidFill>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4099" name="Content Placeholder 2"/>
          <p:cNvSpPr>
            <a:spLocks noGrp="1"/>
          </p:cNvSpPr>
          <p:nvPr>
            <p:ph idx="4294967295"/>
          </p:nvPr>
        </p:nvSpPr>
        <p:spPr>
          <a:xfrm>
            <a:off x="251520" y="1772816"/>
            <a:ext cx="8496944" cy="4248621"/>
          </a:xfrm>
        </p:spPr>
        <p:txBody>
          <a:bodyPr rtlCol="0">
            <a:normAutofit fontScale="25000" lnSpcReduction="20000"/>
          </a:bodyPr>
          <a:lstStyle/>
          <a:p>
            <a:pPr marL="365760" indent="-256032" algn="just" eaLnBrk="1" fontAlgn="auto" hangingPunct="1">
              <a:spcAft>
                <a:spcPts val="0"/>
              </a:spcAft>
              <a:buClr>
                <a:srgbClr val="0033CC"/>
              </a:buClr>
              <a:buFont typeface="Arial" pitchFamily="34" charset="0"/>
              <a:buNone/>
              <a:defRPr/>
            </a:pPr>
            <a:r>
              <a:rPr lang="mk-MK" sz="6400" b="1" dirty="0" smtClean="0">
                <a:solidFill>
                  <a:srgbClr val="0033CC"/>
                </a:solidFill>
                <a:latin typeface="Tahoma" pitchFamily="34" charset="0"/>
                <a:cs typeface="Tahoma" pitchFamily="34" charset="0"/>
              </a:rPr>
              <a:t> </a:t>
            </a:r>
            <a:endParaRPr lang="mk-MK" sz="6400" b="1" dirty="0" smtClean="0">
              <a:solidFill>
                <a:schemeClr val="accent1"/>
              </a:solidFill>
              <a:latin typeface="Tahoma" pitchFamily="34" charset="0"/>
              <a:cs typeface="Tahoma" pitchFamily="34" charset="0"/>
            </a:endParaRPr>
          </a:p>
          <a:p>
            <a:pPr marL="365760" indent="-256032" algn="just" eaLnBrk="1" fontAlgn="auto" hangingPunct="1">
              <a:spcAft>
                <a:spcPts val="0"/>
              </a:spcAft>
              <a:buClr>
                <a:srgbClr val="0033CC"/>
              </a:buClr>
              <a:buFont typeface="Wingdings" pitchFamily="2" charset="2"/>
              <a:buChar char="q"/>
              <a:defRPr/>
            </a:pPr>
            <a:r>
              <a:rPr lang="en-US" sz="8000" b="1" dirty="0" smtClean="0">
                <a:solidFill>
                  <a:srgbClr val="002060"/>
                </a:solidFill>
                <a:latin typeface="Tahoma" pitchFamily="34" charset="0"/>
                <a:cs typeface="Tahoma" pitchFamily="34" charset="0"/>
              </a:rPr>
              <a:t>In the period between the two projections</a:t>
            </a:r>
            <a:r>
              <a:rPr lang="mk-MK" sz="8000" b="1" dirty="0" smtClean="0">
                <a:solidFill>
                  <a:srgbClr val="002060"/>
                </a:solidFill>
                <a:latin typeface="Tahoma" pitchFamily="34" charset="0"/>
                <a:cs typeface="Tahoma" pitchFamily="34" charset="0"/>
              </a:rPr>
              <a:t>:</a:t>
            </a:r>
          </a:p>
          <a:p>
            <a:pPr marL="365760" indent="-256032" algn="just" eaLnBrk="1" fontAlgn="auto" hangingPunct="1">
              <a:spcAft>
                <a:spcPts val="0"/>
              </a:spcAft>
              <a:buClr>
                <a:srgbClr val="0033CC"/>
              </a:buClr>
              <a:buNone/>
              <a:defRPr/>
            </a:pPr>
            <a:endParaRPr lang="mk-MK" sz="8000" b="1" dirty="0" smtClean="0">
              <a:solidFill>
                <a:srgbClr val="002060"/>
              </a:solidFill>
              <a:latin typeface="Tahoma" pitchFamily="34" charset="0"/>
              <a:cs typeface="Tahoma" pitchFamily="34" charset="0"/>
            </a:endParaRPr>
          </a:p>
          <a:p>
            <a:pPr marL="621348" lvl="1" indent="-256032" algn="just" eaLnBrk="1" fontAlgn="auto" hangingPunct="1">
              <a:spcAft>
                <a:spcPts val="0"/>
              </a:spcAft>
              <a:buClr>
                <a:srgbClr val="0033CC"/>
              </a:buClr>
              <a:buFont typeface="Wingdings" pitchFamily="2" charset="2"/>
              <a:buChar char="q"/>
              <a:defRPr/>
            </a:pPr>
            <a:r>
              <a:rPr lang="en-US" sz="8000" b="1" dirty="0" smtClean="0">
                <a:solidFill>
                  <a:srgbClr val="002060"/>
                </a:solidFill>
                <a:latin typeface="Tahoma" pitchFamily="34" charset="0"/>
                <a:cs typeface="Tahoma" pitchFamily="34" charset="0"/>
              </a:rPr>
              <a:t>Minor deterioration of the global economic prospects</a:t>
            </a:r>
            <a:r>
              <a:rPr lang="mk-MK" sz="8000" b="1" dirty="0" smtClean="0">
                <a:solidFill>
                  <a:srgbClr val="002060"/>
                </a:solidFill>
                <a:latin typeface="Tahoma" pitchFamily="34" charset="0"/>
                <a:cs typeface="Tahoma" pitchFamily="34" charset="0"/>
              </a:rPr>
              <a:t>...</a:t>
            </a:r>
          </a:p>
          <a:p>
            <a:pPr marL="365760" indent="-256032" algn="just" eaLnBrk="1" fontAlgn="auto" hangingPunct="1">
              <a:spcAft>
                <a:spcPts val="0"/>
              </a:spcAft>
              <a:buClr>
                <a:srgbClr val="0033CC"/>
              </a:buClr>
              <a:buNone/>
              <a:defRPr/>
            </a:pPr>
            <a:endParaRPr lang="mk-MK" sz="80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Font typeface="Wingdings" pitchFamily="2" charset="2"/>
              <a:buChar char="q"/>
              <a:defRPr/>
            </a:pPr>
            <a:endParaRPr lang="mk-MK" sz="8000" b="1" dirty="0" smtClean="0">
              <a:solidFill>
                <a:srgbClr val="002060"/>
              </a:solidFill>
              <a:latin typeface="Tahoma" pitchFamily="34" charset="0"/>
              <a:cs typeface="Tahoma" pitchFamily="34" charset="0"/>
            </a:endParaRPr>
          </a:p>
          <a:p>
            <a:pPr marL="621348" lvl="1" indent="-256032" algn="just" eaLnBrk="1" fontAlgn="auto" hangingPunct="1">
              <a:spcAft>
                <a:spcPts val="0"/>
              </a:spcAft>
              <a:buClr>
                <a:srgbClr val="0033CC"/>
              </a:buClr>
              <a:buFont typeface="Wingdings" pitchFamily="2" charset="2"/>
              <a:buChar char="q"/>
              <a:defRPr/>
            </a:pPr>
            <a:r>
              <a:rPr lang="mk-MK" sz="8000" b="1" dirty="0" smtClean="0">
                <a:solidFill>
                  <a:srgbClr val="002060"/>
                </a:solidFill>
                <a:latin typeface="Tahoma" pitchFamily="34" charset="0"/>
                <a:cs typeface="Tahoma" pitchFamily="34" charset="0"/>
              </a:rPr>
              <a:t>...</a:t>
            </a:r>
            <a:r>
              <a:rPr lang="en-US" sz="8000" b="1" dirty="0" smtClean="0">
                <a:solidFill>
                  <a:srgbClr val="002060"/>
                </a:solidFill>
                <a:latin typeface="Tahoma" pitchFamily="34" charset="0"/>
                <a:cs typeface="Tahoma" pitchFamily="34" charset="0"/>
              </a:rPr>
              <a:t>in presence of further monetary stimulus, provided by ECB and FED</a:t>
            </a:r>
            <a:r>
              <a:rPr lang="mk-MK" sz="8000" b="1" dirty="0" smtClean="0">
                <a:solidFill>
                  <a:srgbClr val="002060"/>
                </a:solidFill>
                <a:latin typeface="Tahoma" pitchFamily="34" charset="0"/>
                <a:cs typeface="Tahoma" pitchFamily="34" charset="0"/>
              </a:rPr>
              <a:t>...</a:t>
            </a:r>
          </a:p>
          <a:p>
            <a:pPr marL="365760" indent="-256032" algn="just" eaLnBrk="1" fontAlgn="auto" hangingPunct="1">
              <a:spcAft>
                <a:spcPts val="0"/>
              </a:spcAft>
              <a:buClr>
                <a:srgbClr val="0033CC"/>
              </a:buClr>
              <a:buNone/>
              <a:defRPr/>
            </a:pPr>
            <a:endParaRPr lang="mk-MK" sz="80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None/>
              <a:defRPr/>
            </a:pPr>
            <a:endParaRPr lang="mk-MK" sz="8000" b="1" dirty="0" smtClean="0">
              <a:solidFill>
                <a:srgbClr val="002060"/>
              </a:solidFill>
              <a:latin typeface="Tahoma" pitchFamily="34" charset="0"/>
              <a:cs typeface="Tahoma" pitchFamily="34" charset="0"/>
            </a:endParaRPr>
          </a:p>
          <a:p>
            <a:pPr marL="621348" lvl="1" indent="-256032" algn="just" eaLnBrk="1" fontAlgn="auto" hangingPunct="1">
              <a:spcAft>
                <a:spcPts val="0"/>
              </a:spcAft>
              <a:buClr>
                <a:srgbClr val="0033CC"/>
              </a:buClr>
              <a:buFont typeface="Wingdings" pitchFamily="2" charset="2"/>
              <a:buChar char="q"/>
              <a:defRPr/>
            </a:pPr>
            <a:r>
              <a:rPr lang="mk-MK" sz="8000" b="1" dirty="0" smtClean="0">
                <a:solidFill>
                  <a:srgbClr val="002060"/>
                </a:solidFill>
                <a:latin typeface="Tahoma" pitchFamily="34" charset="0"/>
                <a:cs typeface="Tahoma" pitchFamily="34" charset="0"/>
              </a:rPr>
              <a:t>...</a:t>
            </a:r>
            <a:r>
              <a:rPr lang="en-US" sz="8000" b="1" dirty="0" smtClean="0">
                <a:solidFill>
                  <a:srgbClr val="002060"/>
                </a:solidFill>
                <a:latin typeface="Tahoma" pitchFamily="34" charset="0"/>
                <a:cs typeface="Tahoma" pitchFamily="34" charset="0"/>
              </a:rPr>
              <a:t>expectations for negative GDP change</a:t>
            </a:r>
            <a:r>
              <a:rPr lang="en-US" sz="8000" b="1" dirty="0" smtClean="0">
                <a:latin typeface="Tahoma" pitchFamily="34" charset="0"/>
                <a:cs typeface="Tahoma" pitchFamily="34" charset="0"/>
              </a:rPr>
              <a:t> </a:t>
            </a:r>
            <a:r>
              <a:rPr lang="en-US" sz="8000" b="1" dirty="0" smtClean="0">
                <a:solidFill>
                  <a:srgbClr val="002060"/>
                </a:solidFill>
                <a:latin typeface="Tahoma" pitchFamily="34" charset="0"/>
                <a:cs typeface="Tahoma" pitchFamily="34" charset="0"/>
              </a:rPr>
              <a:t>in the Euro area in </a:t>
            </a:r>
            <a:r>
              <a:rPr lang="mk-MK" sz="8000" b="1" dirty="0" smtClean="0">
                <a:solidFill>
                  <a:srgbClr val="002060"/>
                </a:solidFill>
                <a:latin typeface="Tahoma" pitchFamily="34" charset="0"/>
                <a:cs typeface="Tahoma" pitchFamily="34" charset="0"/>
              </a:rPr>
              <a:t>2013</a:t>
            </a:r>
            <a:r>
              <a:rPr lang="en-US" sz="8000" b="1" dirty="0" smtClean="0">
                <a:solidFill>
                  <a:srgbClr val="002060"/>
                </a:solidFill>
                <a:latin typeface="Tahoma" pitchFamily="34" charset="0"/>
                <a:cs typeface="Tahoma" pitchFamily="34" charset="0"/>
              </a:rPr>
              <a:t> and slight recovery in </a:t>
            </a:r>
            <a:r>
              <a:rPr lang="mk-MK" sz="8000" b="1" dirty="0" smtClean="0">
                <a:solidFill>
                  <a:srgbClr val="002060"/>
                </a:solidFill>
                <a:latin typeface="Tahoma" pitchFamily="34" charset="0"/>
                <a:cs typeface="Tahoma" pitchFamily="34" charset="0"/>
              </a:rPr>
              <a:t>2014.</a:t>
            </a:r>
          </a:p>
          <a:p>
            <a:pPr marL="365760" indent="-256032" algn="just" eaLnBrk="1" fontAlgn="auto" hangingPunct="1">
              <a:spcAft>
                <a:spcPts val="0"/>
              </a:spcAft>
              <a:buClr>
                <a:srgbClr val="0033CC"/>
              </a:buClr>
              <a:buNone/>
              <a:defRPr/>
            </a:pPr>
            <a:endParaRPr lang="mk-MK" sz="64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None/>
              <a:defRPr/>
            </a:pPr>
            <a:r>
              <a:rPr lang="mk-MK" sz="6400" b="1" dirty="0" smtClean="0">
                <a:solidFill>
                  <a:srgbClr val="002060"/>
                </a:solidFill>
                <a:latin typeface="Tahoma" pitchFamily="34" charset="0"/>
                <a:cs typeface="Tahoma" pitchFamily="34" charset="0"/>
              </a:rPr>
              <a:t> </a:t>
            </a:r>
          </a:p>
          <a:p>
            <a:pPr marL="365760" indent="-256032" algn="just" eaLnBrk="1" fontAlgn="auto" hangingPunct="1">
              <a:spcAft>
                <a:spcPts val="0"/>
              </a:spcAft>
              <a:buClr>
                <a:srgbClr val="0033CC"/>
              </a:buClr>
              <a:buNone/>
              <a:defRPr/>
            </a:pPr>
            <a:endParaRPr lang="mk-MK" sz="64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Font typeface="Wingdings" pitchFamily="2" charset="2"/>
              <a:buChar char="q"/>
              <a:defRPr/>
            </a:pPr>
            <a:endParaRPr lang="mk-MK" sz="18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Font typeface="Wingdings" pitchFamily="2" charset="2"/>
              <a:buChar char="q"/>
              <a:defRPr/>
            </a:pPr>
            <a:endParaRPr lang="mk-MK" sz="1800" b="1" dirty="0" smtClean="0">
              <a:solidFill>
                <a:srgbClr val="002060"/>
              </a:solidFill>
              <a:latin typeface="Tahoma" pitchFamily="34" charset="0"/>
              <a:cs typeface="Tahoma" pitchFamily="34" charset="0"/>
            </a:endParaRPr>
          </a:p>
          <a:p>
            <a:pPr marL="365760" indent="-256032" algn="just" eaLnBrk="1" fontAlgn="auto" hangingPunct="1">
              <a:spcAft>
                <a:spcPts val="0"/>
              </a:spcAft>
              <a:buClr>
                <a:srgbClr val="0033CC"/>
              </a:buClr>
              <a:buFont typeface="Wingdings" pitchFamily="2" charset="2"/>
              <a:buChar char="q"/>
              <a:defRPr/>
            </a:pPr>
            <a:endParaRPr lang="mk-MK" sz="1800" b="1" dirty="0" smtClean="0">
              <a:solidFill>
                <a:schemeClr val="accent1"/>
              </a:solidFill>
              <a:latin typeface="Tahoma" pitchFamily="34" charset="0"/>
              <a:cs typeface="Tahoma" pitchFamily="34" charset="0"/>
            </a:endParaRPr>
          </a:p>
          <a:p>
            <a:pPr marL="365760" indent="-256032" algn="just" eaLnBrk="1" fontAlgn="auto" hangingPunct="1">
              <a:spcAft>
                <a:spcPts val="0"/>
              </a:spcAft>
              <a:buClr>
                <a:srgbClr val="0033CC"/>
              </a:buClr>
              <a:buFont typeface="Arial" charset="0"/>
              <a:buNone/>
              <a:defRPr/>
            </a:pPr>
            <a:r>
              <a:rPr lang="mk-MK" sz="1800" b="1" dirty="0" smtClean="0">
                <a:solidFill>
                  <a:schemeClr val="accent1"/>
                </a:solidFill>
                <a:latin typeface="Tahoma" pitchFamily="34" charset="0"/>
                <a:cs typeface="Tahoma" pitchFamily="34" charset="0"/>
              </a:rPr>
              <a:t>       </a:t>
            </a:r>
          </a:p>
          <a:p>
            <a:pPr marL="365760" indent="-256032" algn="just" eaLnBrk="1" fontAlgn="auto" hangingPunct="1">
              <a:spcAft>
                <a:spcPts val="0"/>
              </a:spcAft>
              <a:buClr>
                <a:srgbClr val="0033CC"/>
              </a:buClr>
              <a:buFont typeface="Arial" charset="0"/>
              <a:buNone/>
              <a:defRPr/>
            </a:pPr>
            <a:endParaRPr lang="mk-MK" sz="1800" b="1" dirty="0" smtClean="0">
              <a:solidFill>
                <a:schemeClr val="accent1"/>
              </a:solidFill>
              <a:latin typeface="Tahoma" pitchFamily="34" charset="0"/>
              <a:cs typeface="Tahoma" pitchFamily="34" charset="0"/>
            </a:endParaRPr>
          </a:p>
          <a:p>
            <a:pPr marL="365760" indent="-256032" algn="just" eaLnBrk="1" fontAlgn="auto" hangingPunct="1">
              <a:spcAft>
                <a:spcPts val="0"/>
              </a:spcAft>
              <a:buClr>
                <a:srgbClr val="0033CC"/>
              </a:buClr>
              <a:buFont typeface="Arial" charset="0"/>
              <a:buNone/>
              <a:defRPr/>
            </a:pPr>
            <a:endParaRPr lang="mk-MK" sz="1800" b="1" dirty="0" smtClean="0">
              <a:solidFill>
                <a:schemeClr val="accent1"/>
              </a:solidFill>
              <a:latin typeface="Tahoma" pitchFamily="34" charset="0"/>
              <a:cs typeface="Tahoma" pitchFamily="34" charset="0"/>
            </a:endParaRPr>
          </a:p>
          <a:p>
            <a:pPr marL="365760" indent="-256032" algn="just" eaLnBrk="1" fontAlgn="auto" hangingPunct="1">
              <a:spcAft>
                <a:spcPts val="0"/>
              </a:spcAft>
              <a:buClr>
                <a:srgbClr val="0033CC"/>
              </a:buClr>
              <a:buFont typeface="Arial" charset="0"/>
              <a:buNone/>
              <a:defRPr/>
            </a:pPr>
            <a:endParaRPr lang="mk-MK" sz="1800" b="1" dirty="0" smtClean="0">
              <a:solidFill>
                <a:schemeClr val="accent1"/>
              </a:solidFill>
              <a:latin typeface="Tahoma" pitchFamily="34" charset="0"/>
              <a:cs typeface="Tahoma" pitchFamily="34" charset="0"/>
            </a:endParaRPr>
          </a:p>
        </p:txBody>
      </p:sp>
      <p:pic>
        <p:nvPicPr>
          <p:cNvPr id="11268"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214282" y="188641"/>
            <a:ext cx="8643998" cy="720080"/>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latin typeface="Tahoma" pitchFamily="34" charset="0"/>
                <a:cs typeface="Tahoma" pitchFamily="34" charset="0"/>
              </a:rPr>
              <a:t> </a:t>
            </a:r>
            <a:r>
              <a:rPr lang="en-US" sz="3200" dirty="0" smtClean="0">
                <a:solidFill>
                  <a:srgbClr val="0033CC"/>
                </a:solidFill>
                <a:effectLst/>
                <a:latin typeface="Tahoma" pitchFamily="34" charset="0"/>
                <a:cs typeface="Tahoma" pitchFamily="34" charset="0"/>
              </a:rPr>
              <a:t>Foreign demand</a:t>
            </a:r>
            <a:r>
              <a:rPr lang="mk-MK" sz="3200" dirty="0" smtClean="0">
                <a:solidFill>
                  <a:srgbClr val="0033CC"/>
                </a:solidFill>
                <a:effectLst/>
                <a:latin typeface="Tahoma" pitchFamily="34" charset="0"/>
                <a:cs typeface="Tahoma" pitchFamily="34" charset="0"/>
              </a:rPr>
              <a:t/>
            </a:r>
            <a:br>
              <a:rPr lang="mk-MK" sz="3200" dirty="0" smtClean="0">
                <a:solidFill>
                  <a:srgbClr val="0033CC"/>
                </a:solidFill>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pic>
        <p:nvPicPr>
          <p:cNvPr id="12291"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sp>
        <p:nvSpPr>
          <p:cNvPr id="7" name="Title 1"/>
          <p:cNvSpPr txBox="1">
            <a:spLocks/>
          </p:cNvSpPr>
          <p:nvPr/>
        </p:nvSpPr>
        <p:spPr>
          <a:xfrm>
            <a:off x="179512" y="908720"/>
            <a:ext cx="8640960" cy="1368152"/>
          </a:xfrm>
          <a:prstGeom prst="rect">
            <a:avLst/>
          </a:prstGeom>
        </p:spPr>
        <p:txBody>
          <a:bodyPr vert="horz" rtlCol="0" anchor="ctr">
            <a:normAutofit fontScale="25000" lnSpcReduction="20000"/>
            <a:scene3d>
              <a:camera prst="orthographicFront"/>
              <a:lightRig rig="soft" dir="t"/>
            </a:scene3d>
            <a:sp3d prstMaterial="softEdge">
              <a:bevelT w="25400" h="25400"/>
            </a:sp3d>
          </a:bodyPr>
          <a:lstStyle/>
          <a:p>
            <a:pPr lvl="0" algn="ctr" fontAlgn="auto">
              <a:spcAft>
                <a:spcPts val="0"/>
              </a:spcAft>
              <a:defRPr/>
            </a:pPr>
            <a:r>
              <a:rPr kumimoji="0" lang="mk-MK" sz="3200" b="1" i="0" u="none" strike="noStrike" kern="1200" cap="none" spc="0" normalizeH="0" baseline="0" noProof="0" dirty="0" smtClean="0">
                <a:ln>
                  <a:noFill/>
                </a:ln>
                <a:solidFill>
                  <a:schemeClr val="accent1"/>
                </a:solidFill>
                <a:effectLst>
                  <a:outerShdw blurRad="38100" dist="38100" dir="2700000" algn="tl">
                    <a:srgbClr val="C0C0C0"/>
                  </a:outerShdw>
                </a:effectLst>
                <a:uLnTx/>
                <a:uFillTx/>
                <a:latin typeface="Tahoma" pitchFamily="34" charset="0"/>
                <a:ea typeface="+mj-ea"/>
                <a:cs typeface="Tahoma" pitchFamily="34" charset="0"/>
              </a:rPr>
              <a:t/>
            </a:r>
            <a:br>
              <a:rPr kumimoji="0" lang="mk-MK" sz="3200" b="1" i="0" u="none" strike="noStrike" kern="1200" cap="none" spc="0" normalizeH="0" baseline="0" noProof="0" dirty="0" smtClean="0">
                <a:ln>
                  <a:noFill/>
                </a:ln>
                <a:solidFill>
                  <a:schemeClr val="accent1"/>
                </a:solidFill>
                <a:effectLst>
                  <a:outerShdw blurRad="38100" dist="38100" dir="2700000" algn="tl">
                    <a:srgbClr val="C0C0C0"/>
                  </a:outerShdw>
                </a:effectLst>
                <a:uLnTx/>
                <a:uFillTx/>
                <a:latin typeface="Tahoma" pitchFamily="34" charset="0"/>
                <a:ea typeface="+mj-ea"/>
                <a:cs typeface="Tahoma" pitchFamily="34" charset="0"/>
              </a:rPr>
            </a:br>
            <a:r>
              <a:rPr kumimoji="0" lang="mk-MK" sz="3200" b="1" i="0" u="none" strike="noStrike" kern="1200" cap="none" spc="0" normalizeH="0" baseline="0" noProof="0" dirty="0" smtClean="0">
                <a:ln>
                  <a:noFill/>
                </a:ln>
                <a:solidFill>
                  <a:schemeClr val="accent1"/>
                </a:solidFill>
                <a:effectLst>
                  <a:outerShdw blurRad="38100" dist="38100" dir="2700000" algn="tl">
                    <a:srgbClr val="C0C0C0"/>
                  </a:outerShdw>
                </a:effectLst>
                <a:uLnTx/>
                <a:uFillTx/>
                <a:latin typeface="Tahoma" pitchFamily="34" charset="0"/>
                <a:ea typeface="+mj-ea"/>
                <a:cs typeface="Tahoma" pitchFamily="34" charset="0"/>
              </a:rPr>
              <a:t/>
            </a:r>
            <a:br>
              <a:rPr kumimoji="0" lang="mk-MK" sz="3200" b="1" i="0" u="none" strike="noStrike" kern="1200" cap="none" spc="0" normalizeH="0" baseline="0" noProof="0" dirty="0" smtClean="0">
                <a:ln>
                  <a:noFill/>
                </a:ln>
                <a:solidFill>
                  <a:schemeClr val="accent1"/>
                </a:solidFill>
                <a:effectLst>
                  <a:outerShdw blurRad="38100" dist="38100" dir="2700000" algn="tl">
                    <a:srgbClr val="C0C0C0"/>
                  </a:outerShdw>
                </a:effectLst>
                <a:uLnTx/>
                <a:uFillTx/>
                <a:latin typeface="Tahoma" pitchFamily="34" charset="0"/>
                <a:ea typeface="+mj-ea"/>
                <a:cs typeface="Tahoma" pitchFamily="34" charset="0"/>
              </a:rPr>
            </a:br>
            <a:r>
              <a:rPr kumimoji="0" lang="mk-MK" sz="3200" b="1" i="0" u="none" strike="noStrike" kern="1200" cap="none" spc="0" normalizeH="0" baseline="0" noProof="0" dirty="0" smtClean="0">
                <a:ln>
                  <a:noFill/>
                </a:ln>
                <a:solidFill>
                  <a:schemeClr val="accent1"/>
                </a:solidFill>
                <a:effectLst>
                  <a:outerShdw blurRad="38100" dist="38100" dir="2700000" algn="tl">
                    <a:srgbClr val="C0C0C0"/>
                  </a:outerShdw>
                </a:effectLst>
                <a:uLnTx/>
                <a:uFillTx/>
                <a:latin typeface="Tahoma" pitchFamily="34" charset="0"/>
                <a:ea typeface="+mj-ea"/>
                <a:cs typeface="Tahoma" pitchFamily="34" charset="0"/>
              </a:rPr>
              <a:t> </a:t>
            </a:r>
            <a:br>
              <a:rPr kumimoji="0" lang="mk-MK" sz="3200" b="1" i="0" u="none" strike="noStrike" kern="1200" cap="none" spc="0" normalizeH="0" baseline="0" noProof="0" dirty="0" smtClean="0">
                <a:ln>
                  <a:noFill/>
                </a:ln>
                <a:solidFill>
                  <a:schemeClr val="accent1"/>
                </a:solidFill>
                <a:effectLst>
                  <a:outerShdw blurRad="38100" dist="38100" dir="2700000" algn="tl">
                    <a:srgbClr val="C0C0C0"/>
                  </a:outerShdw>
                </a:effectLst>
                <a:uLnTx/>
                <a:uFillTx/>
                <a:latin typeface="Tahoma" pitchFamily="34" charset="0"/>
                <a:ea typeface="+mj-ea"/>
                <a:cs typeface="Tahoma" pitchFamily="34" charset="0"/>
              </a:rPr>
            </a:br>
            <a:endParaRPr lang="mk-MK" sz="3200" b="1" dirty="0" smtClean="0">
              <a:solidFill>
                <a:schemeClr val="accent1"/>
              </a:solidFill>
              <a:effectLst>
                <a:outerShdw blurRad="38100" dist="38100" dir="2700000" algn="tl">
                  <a:srgbClr val="C0C0C0"/>
                </a:outerShdw>
              </a:effectLst>
              <a:latin typeface="Tahoma" pitchFamily="34" charset="0"/>
              <a:ea typeface="+mj-ea"/>
              <a:cs typeface="Tahoma" pitchFamily="34" charset="0"/>
            </a:endParaRPr>
          </a:p>
          <a:p>
            <a:pPr lvl="0" fontAlgn="auto">
              <a:spcAft>
                <a:spcPts val="0"/>
              </a:spcAft>
              <a:buFont typeface="Wingdings" pitchFamily="2" charset="2"/>
              <a:buChar char="q"/>
              <a:defRPr/>
            </a:pPr>
            <a:r>
              <a:rPr lang="mk-MK" sz="6400" b="1" dirty="0" smtClean="0">
                <a:solidFill>
                  <a:srgbClr val="002060"/>
                </a:solidFill>
                <a:latin typeface="Tahoma" pitchFamily="34" charset="0"/>
                <a:cs typeface="Tahoma" pitchFamily="34" charset="0"/>
              </a:rPr>
              <a:t> </a:t>
            </a:r>
            <a:r>
              <a:rPr lang="en-US" sz="8000" b="1" dirty="0" smtClean="0">
                <a:solidFill>
                  <a:srgbClr val="002060"/>
                </a:solidFill>
                <a:latin typeface="Tahoma" pitchFamily="34" charset="0"/>
                <a:cs typeface="Tahoma" pitchFamily="34" charset="0"/>
              </a:rPr>
              <a:t>More evident decrease in the foreign effective demand  in </a:t>
            </a:r>
            <a:r>
              <a:rPr lang="mk-MK" sz="8000" b="1" dirty="0" smtClean="0">
                <a:solidFill>
                  <a:srgbClr val="002060"/>
                </a:solidFill>
                <a:latin typeface="Tahoma" pitchFamily="34" charset="0"/>
                <a:cs typeface="Tahoma" pitchFamily="34" charset="0"/>
              </a:rPr>
              <a:t>2013 </a:t>
            </a:r>
            <a:r>
              <a:rPr lang="en-US" sz="8000" b="1" dirty="0" smtClean="0">
                <a:solidFill>
                  <a:srgbClr val="002060"/>
                </a:solidFill>
                <a:latin typeface="Tahoma" pitchFamily="34" charset="0"/>
                <a:cs typeface="Tahoma" pitchFamily="34" charset="0"/>
              </a:rPr>
              <a:t>relative to the previous projection, as well as expectations for more moderate recovery in 2014</a:t>
            </a:r>
            <a:r>
              <a:rPr lang="mk-MK" sz="8000" b="1" dirty="0" smtClean="0">
                <a:solidFill>
                  <a:srgbClr val="002060"/>
                </a:solidFill>
                <a:latin typeface="Tahoma" pitchFamily="34" charset="0"/>
                <a:cs typeface="Tahoma" pitchFamily="34" charset="0"/>
              </a:rPr>
              <a:t> </a:t>
            </a:r>
            <a:r>
              <a:rPr kumimoji="0" lang="mk-MK" sz="7200" b="1" i="0" u="none" strike="noStrike" kern="1200" cap="none" spc="0" normalizeH="0" baseline="0" noProof="0" dirty="0" smtClean="0">
                <a:ln>
                  <a:noFill/>
                </a:ln>
                <a:solidFill>
                  <a:schemeClr val="accent1"/>
                </a:solidFill>
                <a:effectLst/>
                <a:uLnTx/>
                <a:uFillTx/>
                <a:latin typeface="Tahoma" pitchFamily="34" charset="0"/>
                <a:ea typeface="+mj-ea"/>
                <a:cs typeface="Tahoma" pitchFamily="34" charset="0"/>
              </a:rPr>
              <a:t/>
            </a:r>
            <a:br>
              <a:rPr kumimoji="0" lang="mk-MK" sz="7200" b="1" i="0" u="none" strike="noStrike" kern="1200" cap="none" spc="0" normalizeH="0" baseline="0" noProof="0" dirty="0" smtClean="0">
                <a:ln>
                  <a:noFill/>
                </a:ln>
                <a:solidFill>
                  <a:schemeClr val="accent1"/>
                </a:solidFill>
                <a:effectLst/>
                <a:uLnTx/>
                <a:uFillTx/>
                <a:latin typeface="Tahoma" pitchFamily="34" charset="0"/>
                <a:ea typeface="+mj-ea"/>
                <a:cs typeface="Tahoma" pitchFamily="34" charset="0"/>
              </a:rPr>
            </a:br>
            <a:r>
              <a:rPr kumimoji="0" lang="mk-MK" sz="7200" b="1" i="0" u="none" strike="noStrike" kern="1200" cap="none" spc="0" normalizeH="0" baseline="0" noProof="0" dirty="0" smtClean="0">
                <a:ln>
                  <a:noFill/>
                </a:ln>
                <a:solidFill>
                  <a:schemeClr val="accent1"/>
                </a:solidFill>
                <a:effectLst>
                  <a:outerShdw blurRad="38100" dist="38100" dir="2700000" algn="tl">
                    <a:srgbClr val="C0C0C0"/>
                  </a:outerShdw>
                </a:effectLst>
                <a:uLnTx/>
                <a:uFillTx/>
                <a:latin typeface="Tahoma" pitchFamily="34" charset="0"/>
                <a:ea typeface="+mj-ea"/>
                <a:cs typeface="Tahoma" pitchFamily="34" charset="0"/>
              </a:rPr>
              <a:t/>
            </a:r>
            <a:br>
              <a:rPr kumimoji="0" lang="mk-MK" sz="7200" b="1" i="0" u="none" strike="noStrike" kern="1200" cap="none" spc="0" normalizeH="0" baseline="0" noProof="0" dirty="0" smtClean="0">
                <a:ln>
                  <a:noFill/>
                </a:ln>
                <a:solidFill>
                  <a:schemeClr val="accent1"/>
                </a:solidFill>
                <a:effectLst>
                  <a:outerShdw blurRad="38100" dist="38100" dir="2700000" algn="tl">
                    <a:srgbClr val="C0C0C0"/>
                  </a:outerShdw>
                </a:effectLst>
                <a:uLnTx/>
                <a:uFillTx/>
                <a:latin typeface="Tahoma" pitchFamily="34" charset="0"/>
                <a:ea typeface="+mj-ea"/>
                <a:cs typeface="Tahoma" pitchFamily="34" charset="0"/>
              </a:rPr>
            </a:br>
            <a:r>
              <a:rPr kumimoji="0" lang="en-US" sz="3200" b="1" i="0" u="none" strike="noStrike" kern="1200" cap="none" spc="0" normalizeH="0" baseline="0" noProof="0" dirty="0" smtClean="0">
                <a:ln>
                  <a:noFill/>
                </a:ln>
                <a:solidFill>
                  <a:srgbClr val="0033CC"/>
                </a:solidFill>
                <a:effectLst>
                  <a:outerShdw blurRad="38100" dist="38100" dir="2700000" algn="tl">
                    <a:srgbClr val="C0C0C0"/>
                  </a:outerShdw>
                </a:effectLst>
                <a:uLnTx/>
                <a:uFillTx/>
                <a:latin typeface="Tahoma" pitchFamily="34" charset="0"/>
                <a:ea typeface="+mj-ea"/>
                <a:cs typeface="Tahoma" pitchFamily="34" charset="0"/>
              </a:rPr>
              <a:t/>
            </a:r>
            <a:br>
              <a:rPr kumimoji="0" lang="en-US" sz="3200" b="1" i="0" u="none" strike="noStrike" kern="1200" cap="none" spc="0" normalizeH="0" baseline="0" noProof="0" dirty="0" smtClean="0">
                <a:ln>
                  <a:noFill/>
                </a:ln>
                <a:solidFill>
                  <a:srgbClr val="0033CC"/>
                </a:solidFill>
                <a:effectLst>
                  <a:outerShdw blurRad="38100" dist="38100" dir="2700000" algn="tl">
                    <a:srgbClr val="C0C0C0"/>
                  </a:outerShdw>
                </a:effectLst>
                <a:uLnTx/>
                <a:uFillTx/>
                <a:latin typeface="Tahoma" pitchFamily="34" charset="0"/>
                <a:ea typeface="+mj-ea"/>
                <a:cs typeface="Tahoma" pitchFamily="34" charset="0"/>
              </a:rPr>
            </a:br>
            <a:r>
              <a:rPr kumimoji="0" lang="en-US" sz="3600" b="1" i="0" u="none" strike="noStrike" kern="1200" cap="none" spc="0" normalizeH="0" baseline="0" noProof="0" dirty="0" smtClean="0">
                <a:ln>
                  <a:noFill/>
                </a:ln>
                <a:solidFill>
                  <a:srgbClr val="0033CC"/>
                </a:solidFill>
                <a:effectLst>
                  <a:outerShdw blurRad="38100" dist="38100" dir="2700000" algn="tl">
                    <a:srgbClr val="C0C0C0"/>
                  </a:outerShdw>
                </a:effectLst>
                <a:uLnTx/>
                <a:uFillTx/>
                <a:latin typeface="Tahoma" pitchFamily="34" charset="0"/>
                <a:ea typeface="+mj-ea"/>
                <a:cs typeface="Tahoma" pitchFamily="34" charset="0"/>
              </a:rPr>
              <a:t/>
            </a:r>
            <a:br>
              <a:rPr kumimoji="0" lang="en-US" sz="3600" b="1" i="0" u="none" strike="noStrike" kern="1200" cap="none" spc="0" normalizeH="0" baseline="0" noProof="0" dirty="0" smtClean="0">
                <a:ln>
                  <a:noFill/>
                </a:ln>
                <a:solidFill>
                  <a:srgbClr val="0033CC"/>
                </a:solidFill>
                <a:effectLst>
                  <a:outerShdw blurRad="38100" dist="38100" dir="2700000" algn="tl">
                    <a:srgbClr val="C0C0C0"/>
                  </a:outerShdw>
                </a:effectLst>
                <a:uLnTx/>
                <a:uFillTx/>
                <a:latin typeface="Tahoma" pitchFamily="34" charset="0"/>
                <a:ea typeface="+mj-ea"/>
                <a:cs typeface="Tahoma" pitchFamily="34" charset="0"/>
              </a:rPr>
            </a:br>
            <a:endParaRPr kumimoji="0" lang="mk-MK" sz="3600" b="1" i="0" u="none" strike="noStrike" kern="1200" cap="none" spc="0" normalizeH="0" baseline="0" noProof="0" dirty="0" smtClean="0">
              <a:ln>
                <a:noFill/>
              </a:ln>
              <a:solidFill>
                <a:srgbClr val="0033CC"/>
              </a:solidFill>
              <a:effectLst>
                <a:outerShdw blurRad="38100" dist="38100" dir="2700000" algn="tl">
                  <a:srgbClr val="C0C0C0"/>
                </a:outerShdw>
              </a:effectLst>
              <a:uLnTx/>
              <a:uFillTx/>
              <a:latin typeface="Tahoma" pitchFamily="34" charset="0"/>
              <a:ea typeface="+mj-ea"/>
              <a:cs typeface="Tahoma" pitchFamily="34" charset="0"/>
            </a:endParaRPr>
          </a:p>
        </p:txBody>
      </p:sp>
      <p:pic>
        <p:nvPicPr>
          <p:cNvPr id="95234" name="Picture 2"/>
          <p:cNvPicPr>
            <a:picLocks noChangeAspect="1" noChangeArrowheads="1"/>
          </p:cNvPicPr>
          <p:nvPr/>
        </p:nvPicPr>
        <p:blipFill>
          <a:blip r:embed="rId5" cstate="print"/>
          <a:srcRect/>
          <a:stretch>
            <a:fillRect/>
          </a:stretch>
        </p:blipFill>
        <p:spPr bwMode="auto">
          <a:xfrm>
            <a:off x="4385723" y="2204864"/>
            <a:ext cx="4650773" cy="3086869"/>
          </a:xfrm>
          <a:prstGeom prst="rect">
            <a:avLst/>
          </a:prstGeom>
          <a:noFill/>
          <a:ln w="9525">
            <a:noFill/>
            <a:miter lim="800000"/>
            <a:headEnd/>
            <a:tailEnd/>
          </a:ln>
          <a:effectLst/>
        </p:spPr>
      </p:pic>
      <p:pic>
        <p:nvPicPr>
          <p:cNvPr id="95235" name="Picture 3"/>
          <p:cNvPicPr>
            <a:picLocks noChangeAspect="1" noChangeArrowheads="1"/>
          </p:cNvPicPr>
          <p:nvPr/>
        </p:nvPicPr>
        <p:blipFill>
          <a:blip r:embed="rId6" cstate="print"/>
          <a:srcRect/>
          <a:stretch>
            <a:fillRect/>
          </a:stretch>
        </p:blipFill>
        <p:spPr bwMode="auto">
          <a:xfrm>
            <a:off x="35496" y="2204864"/>
            <a:ext cx="4347974" cy="295232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611560" y="188641"/>
            <a:ext cx="8246720" cy="648071"/>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rgbClr val="0033CC"/>
                </a:solidFill>
                <a:effectLst/>
                <a:latin typeface="Tahoma" pitchFamily="34" charset="0"/>
                <a:cs typeface="Tahoma" pitchFamily="34" charset="0"/>
              </a:rPr>
              <a:t> </a:t>
            </a:r>
            <a:r>
              <a:rPr lang="en-US" sz="3200" dirty="0" smtClean="0">
                <a:solidFill>
                  <a:srgbClr val="0033CC"/>
                </a:solidFill>
                <a:effectLst/>
                <a:latin typeface="Tahoma" pitchFamily="34" charset="0"/>
                <a:cs typeface="Tahoma" pitchFamily="34" charset="0"/>
              </a:rPr>
              <a:t>Foreign effective inflation</a:t>
            </a:r>
            <a:r>
              <a:rPr lang="mk-MK" sz="3200" dirty="0" smtClean="0">
                <a:solidFill>
                  <a:srgbClr val="0033CC"/>
                </a:solidFill>
                <a:effectLst/>
                <a:latin typeface="Tahoma" pitchFamily="34" charset="0"/>
                <a:cs typeface="Tahoma" pitchFamily="34" charset="0"/>
              </a:rPr>
              <a:t/>
            </a:r>
            <a:br>
              <a:rPr lang="mk-MK" sz="3200" dirty="0" smtClean="0">
                <a:solidFill>
                  <a:srgbClr val="0033CC"/>
                </a:solidFill>
                <a:effectLst/>
                <a:latin typeface="Tahoma" pitchFamily="34" charset="0"/>
                <a:cs typeface="Tahoma" pitchFamily="34" charset="0"/>
              </a:rPr>
            </a:br>
            <a:r>
              <a:rPr lang="en-US" sz="3200" dirty="0" smtClean="0">
                <a:solidFill>
                  <a:srgbClr val="0033CC"/>
                </a:solidFill>
                <a:effectLst/>
                <a:latin typeface="Tahoma" pitchFamily="34" charset="0"/>
                <a:cs typeface="Tahoma" pitchFamily="34" charset="0"/>
              </a:rPr>
              <a:t/>
            </a:r>
            <a:br>
              <a:rPr lang="en-US" sz="3200" dirty="0" smtClean="0">
                <a:solidFill>
                  <a:srgbClr val="0033CC"/>
                </a:solidFill>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13315" name="Content Placeholder 2"/>
          <p:cNvSpPr>
            <a:spLocks noGrp="1"/>
          </p:cNvSpPr>
          <p:nvPr>
            <p:ph idx="4294967295"/>
          </p:nvPr>
        </p:nvSpPr>
        <p:spPr>
          <a:xfrm>
            <a:off x="323528" y="980729"/>
            <a:ext cx="7978775" cy="2304256"/>
          </a:xfrm>
        </p:spPr>
        <p:txBody>
          <a:bodyPr/>
          <a:lstStyle/>
          <a:p>
            <a:pPr algn="just" eaLnBrk="1" hangingPunct="1">
              <a:buClr>
                <a:srgbClr val="0033CC"/>
              </a:buClr>
              <a:buFont typeface="Arial" charset="0"/>
              <a:buNone/>
            </a:pPr>
            <a:r>
              <a:rPr lang="mk-MK" sz="2000" b="1" dirty="0" smtClean="0">
                <a:solidFill>
                  <a:srgbClr val="002060"/>
                </a:solidFill>
                <a:latin typeface="Tahoma" pitchFamily="34" charset="0"/>
                <a:cs typeface="Tahoma" pitchFamily="34" charset="0"/>
              </a:rPr>
              <a:t> </a:t>
            </a: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In the last quarter of </a:t>
            </a:r>
            <a:r>
              <a:rPr lang="mk-MK" sz="1800" b="1" dirty="0" smtClean="0">
                <a:solidFill>
                  <a:srgbClr val="002060"/>
                </a:solidFill>
                <a:latin typeface="Tahoma" pitchFamily="34" charset="0"/>
                <a:cs typeface="Tahoma" pitchFamily="34" charset="0"/>
              </a:rPr>
              <a:t>2012</a:t>
            </a:r>
            <a:r>
              <a:rPr lang="en-US" sz="1800" b="1" dirty="0" smtClean="0">
                <a:solidFill>
                  <a:srgbClr val="002060"/>
                </a:solidFill>
                <a:latin typeface="Tahoma" pitchFamily="34" charset="0"/>
                <a:cs typeface="Tahoma" pitchFamily="34" charset="0"/>
              </a:rPr>
              <a:t>, the foreign effective inflation substantially beyond the expectations</a:t>
            </a: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Upward revision for 2</a:t>
            </a:r>
            <a:r>
              <a:rPr lang="mk-MK" sz="1800" b="1" dirty="0" smtClean="0">
                <a:solidFill>
                  <a:srgbClr val="002060"/>
                </a:solidFill>
                <a:latin typeface="Tahoma" pitchFamily="34" charset="0"/>
                <a:cs typeface="Tahoma" pitchFamily="34" charset="0"/>
              </a:rPr>
              <a:t>013 </a:t>
            </a:r>
            <a:r>
              <a:rPr lang="en-US" sz="1800" b="1" dirty="0" smtClean="0">
                <a:solidFill>
                  <a:srgbClr val="002060"/>
                </a:solidFill>
                <a:latin typeface="Tahoma" pitchFamily="34" charset="0"/>
                <a:cs typeface="Tahoma" pitchFamily="34" charset="0"/>
              </a:rPr>
              <a:t>and moderate downward correction for </a:t>
            </a:r>
            <a:r>
              <a:rPr lang="mk-MK" sz="1800" b="1" dirty="0" smtClean="0">
                <a:solidFill>
                  <a:srgbClr val="002060"/>
                </a:solidFill>
                <a:latin typeface="Tahoma" pitchFamily="34" charset="0"/>
                <a:cs typeface="Tahoma" pitchFamily="34" charset="0"/>
              </a:rPr>
              <a:t>2014 </a:t>
            </a: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Significant dynamics acceleration in 2013 and deceleration of the foreign prices growth in 2014</a:t>
            </a:r>
            <a:endParaRPr lang="ru-RU"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dirty="0" smtClean="0">
              <a:solidFill>
                <a:schemeClr val="accent1"/>
              </a:solidFill>
              <a:latin typeface="Tahoma" pitchFamily="34" charset="0"/>
              <a:cs typeface="Tahoma" pitchFamily="34" charset="0"/>
            </a:endParaRPr>
          </a:p>
          <a:p>
            <a:pPr algn="just" eaLnBrk="1" hangingPunct="1">
              <a:buClr>
                <a:srgbClr val="0033CC"/>
              </a:buClr>
              <a:buFont typeface="Arial" charset="0"/>
              <a:buNone/>
            </a:pPr>
            <a:r>
              <a:rPr lang="mk-MK" sz="1800" b="1" dirty="0" smtClean="0">
                <a:solidFill>
                  <a:schemeClr val="accent1"/>
                </a:solidFill>
                <a:latin typeface="Tahoma" pitchFamily="34" charset="0"/>
                <a:cs typeface="Tahoma" pitchFamily="34" charset="0"/>
              </a:rPr>
              <a:t>       </a:t>
            </a:r>
          </a:p>
        </p:txBody>
      </p:sp>
      <p:pic>
        <p:nvPicPr>
          <p:cNvPr id="13316"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pic>
        <p:nvPicPr>
          <p:cNvPr id="93185" name="Picture 1"/>
          <p:cNvPicPr>
            <a:picLocks noChangeAspect="1" noChangeArrowheads="1"/>
          </p:cNvPicPr>
          <p:nvPr/>
        </p:nvPicPr>
        <p:blipFill>
          <a:blip r:embed="rId5" cstate="print"/>
          <a:srcRect/>
          <a:stretch>
            <a:fillRect/>
          </a:stretch>
        </p:blipFill>
        <p:spPr bwMode="auto">
          <a:xfrm>
            <a:off x="179512" y="3298756"/>
            <a:ext cx="4197260" cy="3024336"/>
          </a:xfrm>
          <a:prstGeom prst="rect">
            <a:avLst/>
          </a:prstGeom>
          <a:noFill/>
          <a:ln w="9525">
            <a:noFill/>
            <a:miter lim="800000"/>
            <a:headEnd/>
            <a:tailEnd/>
          </a:ln>
          <a:effectLst/>
        </p:spPr>
      </p:pic>
      <p:pic>
        <p:nvPicPr>
          <p:cNvPr id="93186" name="Picture 2"/>
          <p:cNvPicPr>
            <a:picLocks noChangeAspect="1" noChangeArrowheads="1"/>
          </p:cNvPicPr>
          <p:nvPr/>
        </p:nvPicPr>
        <p:blipFill>
          <a:blip r:embed="rId6" cstate="print"/>
          <a:srcRect/>
          <a:stretch>
            <a:fillRect/>
          </a:stretch>
        </p:blipFill>
        <p:spPr bwMode="auto">
          <a:xfrm>
            <a:off x="4387180" y="3284984"/>
            <a:ext cx="4577308" cy="3038108"/>
          </a:xfrm>
          <a:prstGeom prst="rect">
            <a:avLst/>
          </a:prstGeom>
          <a:noFill/>
          <a:ln w="9525">
            <a:noFill/>
            <a:miter lim="800000"/>
            <a:headEnd/>
            <a:tailEnd/>
          </a:ln>
          <a:effectLst/>
        </p:spPr>
      </p:pic>
      <p:pic>
        <p:nvPicPr>
          <p:cNvPr id="8" name="Picture 7"/>
          <p:cNvPicPr>
            <a:picLocks noChangeAspect="1" noChangeArrowheads="1"/>
          </p:cNvPicPr>
          <p:nvPr/>
        </p:nvPicPr>
        <p:blipFill>
          <a:blip r:embed="rId7" cstate="print"/>
          <a:srcRect/>
          <a:stretch>
            <a:fillRect/>
          </a:stretch>
        </p:blipFill>
        <p:spPr bwMode="auto">
          <a:xfrm>
            <a:off x="4355976" y="3271212"/>
            <a:ext cx="4577308" cy="303810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467544" y="188641"/>
            <a:ext cx="8229600" cy="864095"/>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rgbClr val="002060"/>
                </a:solidFill>
                <a:effectLst>
                  <a:outerShdw blurRad="38100" dist="38100" dir="2700000" algn="tl">
                    <a:srgbClr val="C0C0C0"/>
                  </a:outerShdw>
                </a:effectLst>
                <a:latin typeface="Tahoma" pitchFamily="34" charset="0"/>
                <a:cs typeface="Tahoma" pitchFamily="34" charset="0"/>
              </a:rPr>
              <a:t> </a:t>
            </a:r>
            <a:r>
              <a:rPr lang="en-US" sz="3200" dirty="0" smtClean="0">
                <a:solidFill>
                  <a:srgbClr val="0033CC"/>
                </a:solidFill>
                <a:effectLst/>
                <a:latin typeface="Tahoma" pitchFamily="34" charset="0"/>
                <a:cs typeface="Tahoma" pitchFamily="34" charset="0"/>
              </a:rPr>
              <a:t>World prices of the basic products</a:t>
            </a:r>
            <a:r>
              <a:rPr lang="mk-MK" sz="3200" dirty="0" smtClean="0">
                <a:solidFill>
                  <a:srgbClr val="0033CC"/>
                </a:solidFill>
                <a:effectLst/>
                <a:latin typeface="Tahoma" pitchFamily="34" charset="0"/>
                <a:cs typeface="Tahoma" pitchFamily="34" charset="0"/>
              </a:rPr>
              <a:t> </a:t>
            </a:r>
            <a:r>
              <a:rPr lang="mk-MK" sz="3100" dirty="0" smtClean="0">
                <a:solidFill>
                  <a:srgbClr val="0033CC"/>
                </a:solidFill>
                <a:effectLst/>
                <a:latin typeface="Tahoma" pitchFamily="34" charset="0"/>
                <a:cs typeface="Tahoma" pitchFamily="34" charset="0"/>
              </a:rPr>
              <a:t/>
            </a:r>
            <a:br>
              <a:rPr lang="mk-MK" sz="3100" dirty="0" smtClean="0">
                <a:solidFill>
                  <a:srgbClr val="0033CC"/>
                </a:solidFill>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12291" name="Content Placeholder 2"/>
          <p:cNvSpPr>
            <a:spLocks noGrp="1"/>
          </p:cNvSpPr>
          <p:nvPr>
            <p:ph idx="4294967295"/>
          </p:nvPr>
        </p:nvSpPr>
        <p:spPr>
          <a:xfrm>
            <a:off x="467544" y="1052736"/>
            <a:ext cx="8229600" cy="2736304"/>
          </a:xfrm>
        </p:spPr>
        <p:txBody>
          <a:bodyPr/>
          <a:lstStyle/>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Downward revision of the global commodities’ prices for 2013, but upward revision for 2014 compared to the October projection</a:t>
            </a: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The metal prices, after their drop in 2012, are expected to stagnate in 2013 and increase slightly in 2014</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After the increase in 2012, the oil prices are expected to decrease in 2013 and 2014</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After the increase in the corn and wheat prices in 2012, the price of wheat is expected to mount in 2013 and 2014, whereas the price of corn, which is expected to decline. </a:t>
            </a:r>
            <a:r>
              <a:rPr lang="mk-MK" sz="1600" b="1" dirty="0" smtClean="0">
                <a:solidFill>
                  <a:srgbClr val="002060"/>
                </a:solidFill>
                <a:latin typeface="Tahoma" pitchFamily="34" charset="0"/>
                <a:cs typeface="Tahoma" pitchFamily="34" charset="0"/>
              </a:rPr>
              <a:t>  </a:t>
            </a:r>
          </a:p>
          <a:p>
            <a:pPr algn="just" eaLnBrk="1" hangingPunct="1">
              <a:buClr>
                <a:srgbClr val="0033CC"/>
              </a:buClr>
              <a:buNone/>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600" b="1" dirty="0" smtClean="0">
              <a:solidFill>
                <a:schemeClr val="accent1"/>
              </a:solidFill>
              <a:latin typeface="Tahoma" pitchFamily="34" charset="0"/>
              <a:cs typeface="Tahoma" pitchFamily="34" charset="0"/>
            </a:endParaRPr>
          </a:p>
          <a:p>
            <a:pPr algn="just" eaLnBrk="1" hangingPunct="1">
              <a:buClr>
                <a:srgbClr val="0033CC"/>
              </a:buClr>
              <a:buFont typeface="Arial" charset="0"/>
              <a:buNone/>
            </a:pPr>
            <a:r>
              <a:rPr lang="mk-MK" sz="1600" b="1" dirty="0" smtClean="0">
                <a:solidFill>
                  <a:schemeClr val="accent1"/>
                </a:solidFill>
                <a:latin typeface="Tahoma" pitchFamily="34" charset="0"/>
                <a:cs typeface="Tahoma" pitchFamily="34" charset="0"/>
              </a:rPr>
              <a:t>       </a:t>
            </a:r>
          </a:p>
        </p:txBody>
      </p:sp>
      <p:pic>
        <p:nvPicPr>
          <p:cNvPr id="12292"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0" y="6664036"/>
            <a:ext cx="8996363" cy="193964"/>
          </a:xfrm>
          <a:prstGeom prst="rect">
            <a:avLst/>
          </a:prstGeom>
          <a:noFill/>
          <a:ln w="9525">
            <a:noFill/>
            <a:miter lim="800000"/>
            <a:headEnd/>
            <a:tailEnd/>
          </a:ln>
        </p:spPr>
      </p:pic>
      <p:pic>
        <p:nvPicPr>
          <p:cNvPr id="7" name="Picture 6"/>
          <p:cNvPicPr>
            <a:picLocks noChangeAspect="1" noChangeArrowheads="1"/>
          </p:cNvPicPr>
          <p:nvPr/>
        </p:nvPicPr>
        <p:blipFill>
          <a:blip r:embed="rId5" cstate="print"/>
          <a:srcRect/>
          <a:stretch>
            <a:fillRect/>
          </a:stretch>
        </p:blipFill>
        <p:spPr bwMode="auto">
          <a:xfrm>
            <a:off x="683568" y="3573016"/>
            <a:ext cx="7992888" cy="224558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57158" y="188641"/>
            <a:ext cx="8786842" cy="936103"/>
          </a:xfrm>
        </p:spPr>
        <p:txBody>
          <a:bodyPr rtlCol="0">
            <a:normAutofit fontScale="90000"/>
          </a:bodyPr>
          <a:lstStyle/>
          <a:p>
            <a:pPr algn="ctr" eaLnBrk="1" fontAlgn="auto" hangingPunct="1">
              <a:spcAft>
                <a:spcPts val="0"/>
              </a:spcAft>
              <a:defRPr/>
            </a:pP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t> </a:t>
            </a:r>
            <a:br>
              <a:rPr lang="mk-MK" sz="3200" dirty="0" smtClean="0">
                <a:solidFill>
                  <a:schemeClr val="accent1"/>
                </a:solidFill>
                <a:effectLst>
                  <a:outerShdw blurRad="38100" dist="38100" dir="2700000" algn="tl">
                    <a:srgbClr val="C0C0C0"/>
                  </a:outerShdw>
                </a:effectLst>
                <a:latin typeface="Tahoma" pitchFamily="34" charset="0"/>
                <a:cs typeface="Tahoma" pitchFamily="34" charset="0"/>
              </a:rPr>
            </a:br>
            <a:r>
              <a:rPr lang="mk-MK" sz="3200" dirty="0" smtClean="0">
                <a:solidFill>
                  <a:schemeClr val="accent1"/>
                </a:solidFill>
                <a:effectLst/>
                <a:latin typeface="Tahoma" pitchFamily="34" charset="0"/>
                <a:cs typeface="Tahoma" pitchFamily="34" charset="0"/>
              </a:rPr>
              <a:t> </a:t>
            </a:r>
            <a:r>
              <a:rPr lang="en-US" sz="3200" dirty="0" smtClean="0">
                <a:solidFill>
                  <a:srgbClr val="0033CC"/>
                </a:solidFill>
                <a:effectLst/>
                <a:latin typeface="Tahoma" pitchFamily="34" charset="0"/>
                <a:cs typeface="Tahoma" pitchFamily="34" charset="0"/>
              </a:rPr>
              <a:t>Foreign interest rate</a:t>
            </a:r>
            <a:r>
              <a:rPr lang="mk-MK" sz="3200" dirty="0" smtClean="0">
                <a:solidFill>
                  <a:srgbClr val="0033CC"/>
                </a:solidFill>
                <a:effectLst/>
                <a:latin typeface="Tahoma" pitchFamily="34" charset="0"/>
                <a:cs typeface="Tahoma" pitchFamily="34" charset="0"/>
              </a:rPr>
              <a:t>  </a:t>
            </a:r>
            <a:r>
              <a:rPr lang="mk-MK" sz="3100" dirty="0" smtClean="0">
                <a:solidFill>
                  <a:schemeClr val="accent1"/>
                </a:solidFill>
                <a:effectLst/>
                <a:latin typeface="Tahoma" pitchFamily="34" charset="0"/>
                <a:cs typeface="Tahoma" pitchFamily="34" charset="0"/>
              </a:rPr>
              <a:t/>
            </a:r>
            <a:br>
              <a:rPr lang="mk-MK" sz="3100" dirty="0" smtClean="0">
                <a:solidFill>
                  <a:schemeClr val="accent1"/>
                </a:solidFill>
                <a:effectLst/>
                <a:latin typeface="Tahoma" pitchFamily="34" charset="0"/>
                <a:cs typeface="Tahoma" pitchFamily="34" charset="0"/>
              </a:rPr>
            </a:br>
            <a:r>
              <a:rPr lang="en-US" sz="32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200" dirty="0" smtClean="0">
                <a:solidFill>
                  <a:srgbClr val="0033CC"/>
                </a:solidFill>
                <a:effectLst>
                  <a:outerShdw blurRad="38100" dist="38100" dir="2700000" algn="tl">
                    <a:srgbClr val="C0C0C0"/>
                  </a:outerShdw>
                </a:effectLst>
                <a:latin typeface="Tahoma" pitchFamily="34" charset="0"/>
                <a:cs typeface="Tahoma" pitchFamily="34" charset="0"/>
              </a:rPr>
            </a:br>
            <a:r>
              <a:rPr lang="en-US" sz="3600" dirty="0" smtClean="0">
                <a:solidFill>
                  <a:srgbClr val="0033CC"/>
                </a:solidFill>
                <a:effectLst>
                  <a:outerShdw blurRad="38100" dist="38100" dir="2700000" algn="tl">
                    <a:srgbClr val="C0C0C0"/>
                  </a:outerShdw>
                </a:effectLst>
                <a:latin typeface="Tahoma" pitchFamily="34" charset="0"/>
                <a:cs typeface="Tahoma" pitchFamily="34" charset="0"/>
              </a:rPr>
              <a:t/>
            </a:r>
            <a:br>
              <a:rPr lang="en-US" sz="3600" dirty="0" smtClean="0">
                <a:solidFill>
                  <a:srgbClr val="0033CC"/>
                </a:solidFill>
                <a:effectLst>
                  <a:outerShdw blurRad="38100" dist="38100" dir="2700000" algn="tl">
                    <a:srgbClr val="C0C0C0"/>
                  </a:outerShdw>
                </a:effectLst>
                <a:latin typeface="Tahoma" pitchFamily="34" charset="0"/>
                <a:cs typeface="Tahoma" pitchFamily="34" charset="0"/>
              </a:rPr>
            </a:br>
            <a:endParaRPr lang="mk-MK" sz="3600" dirty="0" smtClean="0">
              <a:solidFill>
                <a:srgbClr val="0033CC"/>
              </a:solidFill>
              <a:effectLst>
                <a:outerShdw blurRad="38100" dist="38100" dir="2700000" algn="tl">
                  <a:srgbClr val="C0C0C0"/>
                </a:outerShdw>
              </a:effectLst>
              <a:latin typeface="Tahoma" pitchFamily="34" charset="0"/>
              <a:cs typeface="Tahoma" pitchFamily="34" charset="0"/>
            </a:endParaRPr>
          </a:p>
        </p:txBody>
      </p:sp>
      <p:sp>
        <p:nvSpPr>
          <p:cNvPr id="17411" name="Content Placeholder 2"/>
          <p:cNvSpPr>
            <a:spLocks noGrp="1"/>
          </p:cNvSpPr>
          <p:nvPr>
            <p:ph idx="4294967295"/>
          </p:nvPr>
        </p:nvSpPr>
        <p:spPr>
          <a:xfrm>
            <a:off x="500034" y="1196752"/>
            <a:ext cx="8229600" cy="2016224"/>
          </a:xfrm>
        </p:spPr>
        <p:txBody>
          <a:bodyPr/>
          <a:lstStyle/>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The foreign interest rate continued to decrease, in conditions of recession delay and steadiness of the ECB key rate in July</a:t>
            </a: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Downward revision compared to the previous projection</a:t>
            </a: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Expectations for moderate increase in </a:t>
            </a:r>
            <a:r>
              <a:rPr lang="mk-MK" sz="1800" b="1" dirty="0" smtClean="0">
                <a:solidFill>
                  <a:srgbClr val="002060"/>
                </a:solidFill>
                <a:latin typeface="Tahoma" pitchFamily="34" charset="0"/>
                <a:cs typeface="Tahoma" pitchFamily="34" charset="0"/>
              </a:rPr>
              <a:t>2013 </a:t>
            </a:r>
            <a:r>
              <a:rPr lang="en-US" sz="1800" b="1" dirty="0" smtClean="0">
                <a:solidFill>
                  <a:srgbClr val="002060"/>
                </a:solidFill>
                <a:latin typeface="Tahoma" pitchFamily="34" charset="0"/>
                <a:cs typeface="Tahoma" pitchFamily="34" charset="0"/>
              </a:rPr>
              <a:t>and</a:t>
            </a:r>
            <a:r>
              <a:rPr lang="mk-MK" sz="1800" b="1" dirty="0" smtClean="0">
                <a:solidFill>
                  <a:srgbClr val="002060"/>
                </a:solidFill>
                <a:latin typeface="Tahoma" pitchFamily="34" charset="0"/>
                <a:cs typeface="Tahoma" pitchFamily="34" charset="0"/>
              </a:rPr>
              <a:t> 2014 </a:t>
            </a:r>
          </a:p>
        </p:txBody>
      </p:sp>
      <p:pic>
        <p:nvPicPr>
          <p:cNvPr id="17412"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pic>
        <p:nvPicPr>
          <p:cNvPr id="89089" name="Picture 1"/>
          <p:cNvPicPr>
            <a:picLocks noChangeAspect="1" noChangeArrowheads="1"/>
          </p:cNvPicPr>
          <p:nvPr/>
        </p:nvPicPr>
        <p:blipFill>
          <a:blip r:embed="rId5" cstate="print"/>
          <a:srcRect/>
          <a:stretch>
            <a:fillRect/>
          </a:stretch>
        </p:blipFill>
        <p:spPr bwMode="auto">
          <a:xfrm>
            <a:off x="2703165" y="2852937"/>
            <a:ext cx="4233338" cy="295232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214282" y="44625"/>
            <a:ext cx="8786874" cy="864095"/>
          </a:xfrm>
        </p:spPr>
        <p:txBody>
          <a:bodyPr rtlCol="0">
            <a:normAutofit fontScale="90000"/>
          </a:bodyPr>
          <a:lstStyle/>
          <a:p>
            <a:pPr algn="ctr" eaLnBrk="1" fontAlgn="auto" hangingPunct="1">
              <a:spcBef>
                <a:spcPts val="0"/>
              </a:spcBef>
              <a:spcAft>
                <a:spcPts val="0"/>
              </a:spcAft>
              <a:defRPr/>
            </a:pPr>
            <a:r>
              <a:rPr lang="en-US" sz="2800" dirty="0" smtClean="0">
                <a:solidFill>
                  <a:srgbClr val="002060"/>
                </a:solidFill>
                <a:effectLst/>
                <a:latin typeface="Tahoma" pitchFamily="34" charset="0"/>
                <a:cs typeface="Tahoma" pitchFamily="34" charset="0"/>
              </a:rPr>
              <a:t>Macroeconomic projections for</a:t>
            </a:r>
            <a:r>
              <a:rPr lang="mk-MK" sz="2800" dirty="0" smtClean="0">
                <a:solidFill>
                  <a:srgbClr val="002060"/>
                </a:solidFill>
                <a:effectLst/>
                <a:latin typeface="Tahoma" pitchFamily="34" charset="0"/>
                <a:cs typeface="Tahoma" pitchFamily="34" charset="0"/>
              </a:rPr>
              <a:t> 2013-2014</a:t>
            </a:r>
            <a:br>
              <a:rPr lang="mk-MK" sz="2800" dirty="0" smtClean="0">
                <a:solidFill>
                  <a:srgbClr val="002060"/>
                </a:solidFill>
                <a:effectLst/>
                <a:latin typeface="Tahoma" pitchFamily="34" charset="0"/>
                <a:cs typeface="Tahoma" pitchFamily="34" charset="0"/>
              </a:rPr>
            </a:br>
            <a:r>
              <a:rPr lang="en-US" sz="2800" dirty="0" smtClean="0">
                <a:solidFill>
                  <a:srgbClr val="0033CC"/>
                </a:solidFill>
                <a:effectLst/>
                <a:latin typeface="Tahoma" pitchFamily="34" charset="0"/>
                <a:cs typeface="Tahoma" pitchFamily="34" charset="0"/>
              </a:rPr>
              <a:t>GDP</a:t>
            </a:r>
            <a:endParaRPr lang="mk-MK" sz="2800" dirty="0" smtClean="0">
              <a:solidFill>
                <a:srgbClr val="0033CC"/>
              </a:solidFill>
              <a:effectLst/>
              <a:latin typeface="Tahoma" pitchFamily="34" charset="0"/>
              <a:cs typeface="Tahoma" pitchFamily="34" charset="0"/>
            </a:endParaRPr>
          </a:p>
        </p:txBody>
      </p:sp>
      <p:sp>
        <p:nvSpPr>
          <p:cNvPr id="18435" name="Content Placeholder 2"/>
          <p:cNvSpPr>
            <a:spLocks noGrp="1"/>
          </p:cNvSpPr>
          <p:nvPr>
            <p:ph idx="4294967295"/>
          </p:nvPr>
        </p:nvSpPr>
        <p:spPr>
          <a:xfrm>
            <a:off x="0" y="836712"/>
            <a:ext cx="8964488" cy="3096344"/>
          </a:xfrm>
        </p:spPr>
        <p:txBody>
          <a:bodyPr/>
          <a:lstStyle/>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Materialization of part of the risks for deterioration of the global economic environment</a:t>
            </a: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Almost unchanged perceptions of the labor market and foreign investments, but expectations for smaller credit activity</a:t>
            </a: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800" b="1" dirty="0" smtClean="0">
                <a:solidFill>
                  <a:srgbClr val="0033CC"/>
                </a:solidFill>
                <a:latin typeface="Tahoma" pitchFamily="34" charset="0"/>
                <a:cs typeface="Tahoma" pitchFamily="34" charset="0"/>
              </a:rPr>
              <a:t>Maintenance of the assessment for economic stagnation in 2012 and</a:t>
            </a:r>
            <a:r>
              <a:rPr lang="mk-MK" sz="1800" b="1" dirty="0" smtClean="0">
                <a:solidFill>
                  <a:srgbClr val="0033CC"/>
                </a:solidFill>
                <a:latin typeface="Tahoma" pitchFamily="34" charset="0"/>
                <a:cs typeface="Tahoma" pitchFamily="34" charset="0"/>
              </a:rPr>
              <a:t> </a:t>
            </a:r>
            <a:r>
              <a:rPr lang="en-US" sz="1800" b="1" dirty="0" smtClean="0">
                <a:solidFill>
                  <a:srgbClr val="0033CC"/>
                </a:solidFill>
                <a:latin typeface="Tahoma" pitchFamily="34" charset="0"/>
                <a:cs typeface="Tahoma" pitchFamily="34" charset="0"/>
              </a:rPr>
              <a:t>downward revision of the GDP projection for </a:t>
            </a:r>
            <a:r>
              <a:rPr lang="mk-MK" sz="1800" b="1" dirty="0" smtClean="0">
                <a:solidFill>
                  <a:srgbClr val="0033CC"/>
                </a:solidFill>
                <a:latin typeface="Tahoma" pitchFamily="34" charset="0"/>
                <a:cs typeface="Tahoma" pitchFamily="34" charset="0"/>
              </a:rPr>
              <a:t>2013 и 2014 </a:t>
            </a: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Gradual recovery in </a:t>
            </a:r>
            <a:r>
              <a:rPr lang="mk-MK" sz="1800" b="1" dirty="0" smtClean="0">
                <a:solidFill>
                  <a:srgbClr val="002060"/>
                </a:solidFill>
                <a:latin typeface="Tahoma" pitchFamily="34" charset="0"/>
                <a:cs typeface="Tahoma" pitchFamily="34" charset="0"/>
              </a:rPr>
              <a:t>2013 </a:t>
            </a:r>
            <a:r>
              <a:rPr lang="en-US" sz="1800" b="1" dirty="0" smtClean="0">
                <a:solidFill>
                  <a:srgbClr val="002060"/>
                </a:solidFill>
                <a:latin typeface="Tahoma" pitchFamily="34" charset="0"/>
                <a:cs typeface="Tahoma" pitchFamily="34" charset="0"/>
              </a:rPr>
              <a:t>and</a:t>
            </a:r>
            <a:r>
              <a:rPr lang="mk-MK" sz="1800" b="1" dirty="0" smtClean="0">
                <a:solidFill>
                  <a:srgbClr val="002060"/>
                </a:solidFill>
                <a:latin typeface="Tahoma" pitchFamily="34" charset="0"/>
                <a:cs typeface="Tahoma" pitchFamily="34" charset="0"/>
              </a:rPr>
              <a:t> 2014  </a:t>
            </a:r>
          </a:p>
          <a:p>
            <a:pPr lvl="1" algn="just" eaLnBrk="1" hangingPunct="1">
              <a:buClr>
                <a:srgbClr val="0033CC"/>
              </a:buClr>
              <a:buFont typeface="Wingdings" pitchFamily="2" charset="2"/>
              <a:buChar char="§"/>
            </a:pPr>
            <a:r>
              <a:rPr lang="en-US" sz="1400" b="1" dirty="0" smtClean="0">
                <a:solidFill>
                  <a:srgbClr val="002060"/>
                </a:solidFill>
                <a:latin typeface="Tahoma" pitchFamily="34" charset="0"/>
                <a:cs typeface="Tahoma" pitchFamily="34" charset="0"/>
              </a:rPr>
              <a:t>expectations for positive effects of the structural changes on the exports</a:t>
            </a:r>
            <a:endParaRPr lang="mk-MK" sz="1400" b="1" dirty="0" smtClean="0">
              <a:solidFill>
                <a:srgbClr val="002060"/>
              </a:solidFill>
              <a:latin typeface="Tahoma" pitchFamily="34" charset="0"/>
              <a:cs typeface="Tahoma" pitchFamily="34" charset="0"/>
            </a:endParaRPr>
          </a:p>
          <a:p>
            <a:pPr lvl="1" algn="just" eaLnBrk="1" hangingPunct="1">
              <a:buClr>
                <a:srgbClr val="0033CC"/>
              </a:buClr>
              <a:buFont typeface="Wingdings" pitchFamily="2" charset="2"/>
              <a:buChar char="§"/>
            </a:pPr>
            <a:r>
              <a:rPr lang="en-US" sz="1400" b="1" dirty="0" smtClean="0">
                <a:solidFill>
                  <a:srgbClr val="002060"/>
                </a:solidFill>
                <a:latin typeface="Tahoma" pitchFamily="34" charset="0"/>
                <a:cs typeface="Tahoma" pitchFamily="34" charset="0"/>
              </a:rPr>
              <a:t>expectations for solid domestic demand growth </a:t>
            </a:r>
            <a:endParaRPr lang="mk-MK" sz="14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800" b="1" dirty="0" smtClean="0">
                <a:solidFill>
                  <a:srgbClr val="002060"/>
                </a:solidFill>
                <a:latin typeface="Tahoma" pitchFamily="34" charset="0"/>
                <a:cs typeface="Tahoma" pitchFamily="34" charset="0"/>
              </a:rPr>
              <a:t>Covering of the negative output gap in the second half of 2014</a:t>
            </a: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3" pitchFamily="18" charset="2"/>
              <a:buNone/>
            </a:pPr>
            <a:endParaRPr lang="mk-MK" sz="1800" b="1" dirty="0" smtClean="0">
              <a:solidFill>
                <a:srgbClr val="002060"/>
              </a:solidFill>
              <a:latin typeface="Tahoma" pitchFamily="34" charset="0"/>
              <a:cs typeface="Tahoma" pitchFamily="34" charset="0"/>
            </a:endParaRPr>
          </a:p>
          <a:p>
            <a:pPr algn="just" eaLnBrk="1" hangingPunct="1">
              <a:buClr>
                <a:srgbClr val="0033CC"/>
              </a:buClr>
              <a:buNone/>
            </a:pPr>
            <a:endParaRPr lang="mk-MK" sz="1800" b="1" dirty="0" smtClean="0">
              <a:solidFill>
                <a:srgbClr val="002060"/>
              </a:solidFill>
              <a:latin typeface="Tahoma" pitchFamily="34" charset="0"/>
              <a:cs typeface="Tahoma" pitchFamily="34" charset="0"/>
            </a:endParaRPr>
          </a:p>
        </p:txBody>
      </p:sp>
      <p:pic>
        <p:nvPicPr>
          <p:cNvPr id="18436"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sp>
        <p:nvSpPr>
          <p:cNvPr id="18438" name="AutoShape 7"/>
          <p:cNvSpPr>
            <a:spLocks noChangeAspect="1" noChangeArrowheads="1"/>
          </p:cNvSpPr>
          <p:nvPr/>
        </p:nvSpPr>
        <p:spPr bwMode="auto">
          <a:xfrm>
            <a:off x="2627313" y="3716338"/>
            <a:ext cx="4195762" cy="3025775"/>
          </a:xfrm>
          <a:prstGeom prst="rect">
            <a:avLst/>
          </a:prstGeom>
          <a:noFill/>
          <a:ln w="9525">
            <a:noFill/>
            <a:miter lim="800000"/>
            <a:headEnd/>
            <a:tailEnd/>
          </a:ln>
        </p:spPr>
        <p:txBody>
          <a:bodyPr/>
          <a:lstStyle/>
          <a:p>
            <a:endParaRPr lang="en-US"/>
          </a:p>
        </p:txBody>
      </p:sp>
      <p:pic>
        <p:nvPicPr>
          <p:cNvPr id="87041" name="Picture 1"/>
          <p:cNvPicPr>
            <a:picLocks noChangeAspect="1" noChangeArrowheads="1"/>
          </p:cNvPicPr>
          <p:nvPr/>
        </p:nvPicPr>
        <p:blipFill>
          <a:blip r:embed="rId5" cstate="print"/>
          <a:srcRect/>
          <a:stretch>
            <a:fillRect/>
          </a:stretch>
        </p:blipFill>
        <p:spPr bwMode="auto">
          <a:xfrm>
            <a:off x="539552" y="3861048"/>
            <a:ext cx="3744416" cy="2657475"/>
          </a:xfrm>
          <a:prstGeom prst="rect">
            <a:avLst/>
          </a:prstGeom>
          <a:noFill/>
          <a:ln w="9525">
            <a:noFill/>
            <a:miter lim="800000"/>
            <a:headEnd/>
            <a:tailEnd/>
          </a:ln>
          <a:effectLst/>
        </p:spPr>
      </p:pic>
      <p:pic>
        <p:nvPicPr>
          <p:cNvPr id="87042" name="Picture 2"/>
          <p:cNvPicPr>
            <a:picLocks noChangeAspect="1" noChangeArrowheads="1"/>
          </p:cNvPicPr>
          <p:nvPr/>
        </p:nvPicPr>
        <p:blipFill>
          <a:blip r:embed="rId6" cstate="print"/>
          <a:srcRect/>
          <a:stretch>
            <a:fillRect/>
          </a:stretch>
        </p:blipFill>
        <p:spPr bwMode="auto">
          <a:xfrm>
            <a:off x="4371110" y="3861048"/>
            <a:ext cx="3729282" cy="2664296"/>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467544" y="44625"/>
            <a:ext cx="8229600" cy="1080119"/>
          </a:xfrm>
        </p:spPr>
        <p:txBody>
          <a:bodyPr rtlCol="0">
            <a:normAutofit/>
          </a:bodyPr>
          <a:lstStyle/>
          <a:p>
            <a:pPr algn="ctr" eaLnBrk="1" fontAlgn="auto" hangingPunct="1">
              <a:spcAft>
                <a:spcPts val="0"/>
              </a:spcAft>
              <a:defRPr/>
            </a:pPr>
            <a:r>
              <a:rPr lang="en-US" sz="2800" dirty="0" smtClean="0">
                <a:solidFill>
                  <a:srgbClr val="002060"/>
                </a:solidFill>
                <a:effectLst/>
                <a:latin typeface="Tahoma" pitchFamily="34" charset="0"/>
                <a:cs typeface="Tahoma" pitchFamily="34" charset="0"/>
              </a:rPr>
              <a:t>Macroeconomic projections for</a:t>
            </a:r>
            <a:r>
              <a:rPr lang="mk-MK" sz="2800" dirty="0" smtClean="0">
                <a:solidFill>
                  <a:srgbClr val="002060"/>
                </a:solidFill>
                <a:effectLst/>
                <a:latin typeface="Tahoma" pitchFamily="34" charset="0"/>
                <a:cs typeface="Tahoma" pitchFamily="34" charset="0"/>
              </a:rPr>
              <a:t> 2013-2014</a:t>
            </a:r>
            <a:br>
              <a:rPr lang="mk-MK" sz="2800" dirty="0" smtClean="0">
                <a:solidFill>
                  <a:srgbClr val="002060"/>
                </a:solidFill>
                <a:effectLst/>
                <a:latin typeface="Tahoma" pitchFamily="34" charset="0"/>
                <a:cs typeface="Tahoma" pitchFamily="34" charset="0"/>
              </a:rPr>
            </a:br>
            <a:r>
              <a:rPr lang="en-US" sz="2400" dirty="0" smtClean="0">
                <a:solidFill>
                  <a:srgbClr val="0033CC"/>
                </a:solidFill>
                <a:effectLst/>
                <a:latin typeface="Tahoma" pitchFamily="34" charset="0"/>
                <a:cs typeface="Tahoma" pitchFamily="34" charset="0"/>
              </a:rPr>
              <a:t>GDP components</a:t>
            </a:r>
            <a:endParaRPr lang="mk-MK" sz="2400" dirty="0" smtClean="0">
              <a:solidFill>
                <a:srgbClr val="0033CC"/>
              </a:solidFill>
              <a:effectLst/>
              <a:latin typeface="Tahoma" pitchFamily="34" charset="0"/>
              <a:cs typeface="Tahoma" pitchFamily="34" charset="0"/>
            </a:endParaRPr>
          </a:p>
        </p:txBody>
      </p:sp>
      <p:sp>
        <p:nvSpPr>
          <p:cNvPr id="20483" name="Content Placeholder 2"/>
          <p:cNvSpPr>
            <a:spLocks noGrp="1"/>
          </p:cNvSpPr>
          <p:nvPr>
            <p:ph idx="4294967295"/>
          </p:nvPr>
        </p:nvSpPr>
        <p:spPr>
          <a:xfrm>
            <a:off x="179512" y="1124744"/>
            <a:ext cx="8784976" cy="2808312"/>
          </a:xfrm>
        </p:spPr>
        <p:txBody>
          <a:bodyPr/>
          <a:lstStyle/>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Strong increase in the </a:t>
            </a:r>
            <a:r>
              <a:rPr lang="en-US" sz="1600" b="1" dirty="0" smtClean="0">
                <a:solidFill>
                  <a:srgbClr val="0033CC"/>
                </a:solidFill>
                <a:latin typeface="Tahoma" pitchFamily="34" charset="0"/>
                <a:cs typeface="Tahoma" pitchFamily="34" charset="0"/>
              </a:rPr>
              <a:t>exports</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in</a:t>
            </a:r>
            <a:r>
              <a:rPr lang="mk-MK" sz="1600" b="1" dirty="0" smtClean="0">
                <a:solidFill>
                  <a:srgbClr val="002060"/>
                </a:solidFill>
                <a:latin typeface="Tahoma" pitchFamily="34" charset="0"/>
                <a:cs typeface="Tahoma" pitchFamily="34" charset="0"/>
              </a:rPr>
              <a:t> 2013 </a:t>
            </a:r>
            <a:r>
              <a:rPr lang="en-US" sz="1600" b="1" dirty="0" smtClean="0">
                <a:solidFill>
                  <a:srgbClr val="002060"/>
                </a:solidFill>
                <a:latin typeface="Tahoma" pitchFamily="34" charset="0"/>
                <a:cs typeface="Tahoma" pitchFamily="34" charset="0"/>
              </a:rPr>
              <a:t>and</a:t>
            </a:r>
            <a:r>
              <a:rPr lang="mk-MK" sz="1600" b="1" dirty="0" smtClean="0">
                <a:solidFill>
                  <a:srgbClr val="002060"/>
                </a:solidFill>
                <a:latin typeface="Tahoma" pitchFamily="34" charset="0"/>
                <a:cs typeface="Tahoma" pitchFamily="34" charset="0"/>
              </a:rPr>
              <a:t> 2014, </a:t>
            </a:r>
            <a:r>
              <a:rPr lang="en-US" sz="1600" b="1" dirty="0" smtClean="0">
                <a:solidFill>
                  <a:srgbClr val="002060"/>
                </a:solidFill>
                <a:latin typeface="Tahoma" pitchFamily="34" charset="0"/>
                <a:cs typeface="Tahoma" pitchFamily="34" charset="0"/>
              </a:rPr>
              <a:t>with expectations for continuous recovery of the foreign demand and world metal prices and positive effect of the activities of the new facilities on the export potential </a:t>
            </a:r>
            <a:r>
              <a:rPr lang="mk-MK" sz="1600" b="1" dirty="0" smtClean="0">
                <a:solidFill>
                  <a:srgbClr val="002060"/>
                </a:solidFill>
                <a:latin typeface="Tahoma" pitchFamily="34" charset="0"/>
                <a:cs typeface="Tahoma" pitchFamily="34" charset="0"/>
              </a:rPr>
              <a:t> </a:t>
            </a: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Larger</a:t>
            </a:r>
            <a:r>
              <a:rPr lang="mk-MK" sz="1600" b="1" dirty="0" smtClean="0">
                <a:solidFill>
                  <a:srgbClr val="002060"/>
                </a:solidFill>
                <a:latin typeface="Tahoma" pitchFamily="34" charset="0"/>
                <a:cs typeface="Tahoma" pitchFamily="34" charset="0"/>
              </a:rPr>
              <a:t> </a:t>
            </a:r>
            <a:r>
              <a:rPr lang="en-US" sz="1600" b="1" dirty="0" smtClean="0">
                <a:solidFill>
                  <a:srgbClr val="0033CC"/>
                </a:solidFill>
                <a:latin typeface="Tahoma" pitchFamily="34" charset="0"/>
                <a:cs typeface="Tahoma" pitchFamily="34" charset="0"/>
              </a:rPr>
              <a:t>import</a:t>
            </a:r>
            <a:r>
              <a:rPr lang="mk-MK" sz="1600" b="1" dirty="0" smtClean="0">
                <a:solidFill>
                  <a:srgbClr val="002060"/>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pressures by export and domestic demand in 2013, especially in 2014</a:t>
            </a: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r>
              <a:rPr lang="en-US" sz="1600" b="1" dirty="0" smtClean="0">
                <a:solidFill>
                  <a:srgbClr val="002060"/>
                </a:solidFill>
                <a:latin typeface="Tahoma" pitchFamily="34" charset="0"/>
                <a:cs typeface="Tahoma" pitchFamily="34" charset="0"/>
              </a:rPr>
              <a:t>Increase in </a:t>
            </a:r>
            <a:r>
              <a:rPr lang="en-US" sz="1600" b="1" dirty="0" smtClean="0">
                <a:solidFill>
                  <a:srgbClr val="0033CC"/>
                </a:solidFill>
                <a:latin typeface="Tahoma" pitchFamily="34" charset="0"/>
                <a:cs typeface="Tahoma" pitchFamily="34" charset="0"/>
              </a:rPr>
              <a:t>the domestic demand</a:t>
            </a:r>
            <a:r>
              <a:rPr lang="mk-MK" sz="1600" b="1" dirty="0" smtClean="0">
                <a:solidFill>
                  <a:srgbClr val="0033CC"/>
                </a:solidFill>
                <a:latin typeface="Tahoma" pitchFamily="34" charset="0"/>
                <a:cs typeface="Tahoma" pitchFamily="34" charset="0"/>
              </a:rPr>
              <a:t> </a:t>
            </a:r>
            <a:r>
              <a:rPr lang="en-US" sz="1600" b="1" dirty="0" smtClean="0">
                <a:solidFill>
                  <a:srgbClr val="002060"/>
                </a:solidFill>
                <a:latin typeface="Tahoma" pitchFamily="34" charset="0"/>
                <a:cs typeface="Tahoma" pitchFamily="34" charset="0"/>
              </a:rPr>
              <a:t>in</a:t>
            </a:r>
            <a:r>
              <a:rPr lang="mk-MK" sz="1600" b="1" dirty="0" smtClean="0">
                <a:solidFill>
                  <a:srgbClr val="002060"/>
                </a:solidFill>
                <a:latin typeface="Tahoma" pitchFamily="34" charset="0"/>
                <a:cs typeface="Tahoma" pitchFamily="34" charset="0"/>
              </a:rPr>
              <a:t> 2013 </a:t>
            </a:r>
            <a:r>
              <a:rPr lang="en-US" sz="1600" b="1" dirty="0" smtClean="0">
                <a:solidFill>
                  <a:srgbClr val="002060"/>
                </a:solidFill>
                <a:latin typeface="Tahoma" pitchFamily="34" charset="0"/>
                <a:cs typeface="Tahoma" pitchFamily="34" charset="0"/>
              </a:rPr>
              <a:t> and moderate growth intensification in 2014, underpinned by the announced direct and public investments and favorable developments with the labor market</a:t>
            </a:r>
            <a:r>
              <a:rPr lang="mk-MK" sz="1600" b="1" dirty="0" smtClean="0">
                <a:solidFill>
                  <a:srgbClr val="002060"/>
                </a:solidFill>
                <a:latin typeface="Tahoma" pitchFamily="34" charset="0"/>
                <a:cs typeface="Tahoma" pitchFamily="34" charset="0"/>
              </a:rPr>
              <a:t> </a:t>
            </a:r>
          </a:p>
          <a:p>
            <a:pPr algn="just" eaLnBrk="1" hangingPunct="1">
              <a:buClr>
                <a:srgbClr val="0033CC"/>
              </a:buClr>
              <a:buNone/>
            </a:pPr>
            <a:endParaRPr lang="mk-MK" sz="1600" b="1" dirty="0" smtClean="0">
              <a:solidFill>
                <a:srgbClr val="002060"/>
              </a:solidFill>
              <a:latin typeface="Tahoma" pitchFamily="34" charset="0"/>
              <a:cs typeface="Tahoma" pitchFamily="34" charset="0"/>
            </a:endParaRPr>
          </a:p>
          <a:p>
            <a:pPr algn="just" eaLnBrk="1" hangingPunct="1">
              <a:buClr>
                <a:srgbClr val="0033CC"/>
              </a:buClr>
              <a:buFont typeface="Wingdings 3" pitchFamily="18" charset="2"/>
              <a:buNone/>
            </a:pPr>
            <a:endParaRPr lang="mk-MK" sz="1800" b="1" dirty="0" smtClean="0">
              <a:solidFill>
                <a:srgbClr val="002060"/>
              </a:solidFill>
              <a:latin typeface="Tahoma" pitchFamily="34" charset="0"/>
              <a:cs typeface="Tahoma" pitchFamily="34" charset="0"/>
            </a:endParaRPr>
          </a:p>
          <a:p>
            <a:pPr algn="just" eaLnBrk="1" hangingPunct="1">
              <a:buClr>
                <a:srgbClr val="0033CC"/>
              </a:buClr>
              <a:buFont typeface="Wingdings" pitchFamily="2" charset="2"/>
              <a:buChar char="q"/>
            </a:pPr>
            <a:endParaRPr lang="mk-MK" sz="1800" b="1" dirty="0" smtClean="0">
              <a:solidFill>
                <a:srgbClr val="002060"/>
              </a:solidFill>
              <a:latin typeface="Tahoma" pitchFamily="34" charset="0"/>
              <a:cs typeface="Tahoma" pitchFamily="34" charset="0"/>
            </a:endParaRPr>
          </a:p>
        </p:txBody>
      </p:sp>
      <p:pic>
        <p:nvPicPr>
          <p:cNvPr id="20484" name="Picture 7" descr="Bitmap Zatemneto 2 Logo in Pano CMYK- C100 M80 Y0 K0 29-04-2009 verz GOLD logo Font Convert to Curves.jpg"/>
          <p:cNvPicPr>
            <a:picLocks noChangeAspect="1"/>
          </p:cNvPicPr>
          <p:nvPr/>
        </p:nvPicPr>
        <p:blipFill>
          <a:blip r:embed="rId3" cstate="print"/>
          <a:srcRect/>
          <a:stretch>
            <a:fillRect/>
          </a:stretch>
        </p:blipFill>
        <p:spPr bwMode="auto">
          <a:xfrm>
            <a:off x="0" y="0"/>
            <a:ext cx="614363" cy="685800"/>
          </a:xfrm>
          <a:prstGeom prst="rect">
            <a:avLst/>
          </a:prstGeom>
          <a:noFill/>
          <a:ln w="9525">
            <a:noFill/>
            <a:miter lim="800000"/>
            <a:headEnd/>
            <a:tailEnd/>
          </a:ln>
        </p:spPr>
      </p:pic>
      <p:pic>
        <p:nvPicPr>
          <p:cNvPr id="15368" name="Picture 231" descr="samo naslov 06"/>
          <p:cNvPicPr>
            <a:picLocks noChangeAspect="1" noChangeArrowheads="1"/>
          </p:cNvPicPr>
          <p:nvPr/>
        </p:nvPicPr>
        <p:blipFill>
          <a:blip r:embed="rId4" cstate="print">
            <a:clrChange>
              <a:clrFrom>
                <a:srgbClr val="FFFFFF"/>
              </a:clrFrom>
              <a:clrTo>
                <a:srgbClr val="FFFFFF">
                  <a:alpha val="0"/>
                </a:srgbClr>
              </a:clrTo>
            </a:clrChange>
            <a:duotone>
              <a:prstClr val="black"/>
              <a:srgbClr val="D9C3A5">
                <a:tint val="50000"/>
                <a:satMod val="180000"/>
              </a:srgbClr>
            </a:duotone>
          </a:blip>
          <a:srcRect/>
          <a:stretch>
            <a:fillRect/>
          </a:stretch>
        </p:blipFill>
        <p:spPr bwMode="auto">
          <a:xfrm>
            <a:off x="76201" y="6664036"/>
            <a:ext cx="8996363" cy="193964"/>
          </a:xfrm>
          <a:prstGeom prst="rect">
            <a:avLst/>
          </a:prstGeom>
          <a:noFill/>
          <a:ln w="9525">
            <a:noFill/>
            <a:miter lim="800000"/>
            <a:headEnd/>
            <a:tailEnd/>
          </a:ln>
        </p:spPr>
      </p:pic>
      <p:pic>
        <p:nvPicPr>
          <p:cNvPr id="84993" name="Picture 1"/>
          <p:cNvPicPr>
            <a:picLocks noChangeAspect="1" noChangeArrowheads="1"/>
          </p:cNvPicPr>
          <p:nvPr/>
        </p:nvPicPr>
        <p:blipFill>
          <a:blip r:embed="rId5" cstate="print"/>
          <a:srcRect/>
          <a:stretch>
            <a:fillRect/>
          </a:stretch>
        </p:blipFill>
        <p:spPr bwMode="auto">
          <a:xfrm>
            <a:off x="1763688" y="3294208"/>
            <a:ext cx="5983759" cy="3375151"/>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4089</TotalTime>
  <Words>995</Words>
  <Application>Microsoft Office PowerPoint</Application>
  <PresentationFormat>On-screen Show (4:3)</PresentationFormat>
  <Paragraphs>145</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    Quarterly revision of the macroeconomic projections  </vt:lpstr>
      <vt:lpstr> CONTENTS</vt:lpstr>
      <vt:lpstr>       Macroeconomic projections for 2013-2014   External environment   </vt:lpstr>
      <vt:lpstr>      Foreign demand    </vt:lpstr>
      <vt:lpstr>      Foreign effective inflation   </vt:lpstr>
      <vt:lpstr>     World prices of the basic products    </vt:lpstr>
      <vt:lpstr>     Foreign interest rate     </vt:lpstr>
      <vt:lpstr>Macroeconomic projections for 2013-2014 GDP</vt:lpstr>
      <vt:lpstr>Macroeconomic projections for 2013-2014 GDP components</vt:lpstr>
      <vt:lpstr>       Macroeconomic projections for 2013 -2014 balance of payments’ current account    </vt:lpstr>
      <vt:lpstr>       Macroeconomic projections for 2013 -2014 capital inflows    </vt:lpstr>
      <vt:lpstr>       Macroeconomic projection for 2013 -2014 inflation    </vt:lpstr>
      <vt:lpstr>Macroeconomic projections for 2013-2014 credit growth</vt:lpstr>
      <vt:lpstr>           Comparison with the previous projection    </vt:lpstr>
      <vt:lpstr>               Summary     </vt:lpstr>
    </vt:vector>
  </TitlesOfParts>
  <Company>Narodna Banka na RM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Maкроекономска слика помеѓу двете проекции</dc:title>
  <dc:creator>GaniR</dc:creator>
  <cp:lastModifiedBy>NBRM</cp:lastModifiedBy>
  <cp:revision>523</cp:revision>
  <dcterms:created xsi:type="dcterms:W3CDTF">2012-01-31T10:11:16Z</dcterms:created>
  <dcterms:modified xsi:type="dcterms:W3CDTF">2013-02-01T09:34:36Z</dcterms:modified>
</cp:coreProperties>
</file>