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handoutMasterIdLst>
    <p:handoutMasterId r:id="rId18"/>
  </p:handoutMasterIdLst>
  <p:sldIdLst>
    <p:sldId id="275" r:id="rId2"/>
    <p:sldId id="276" r:id="rId3"/>
    <p:sldId id="341" r:id="rId4"/>
    <p:sldId id="328" r:id="rId5"/>
    <p:sldId id="329" r:id="rId6"/>
    <p:sldId id="342" r:id="rId7"/>
    <p:sldId id="333" r:id="rId8"/>
    <p:sldId id="334" r:id="rId9"/>
    <p:sldId id="336" r:id="rId10"/>
    <p:sldId id="346" r:id="rId11"/>
    <p:sldId id="347" r:id="rId12"/>
    <p:sldId id="339" r:id="rId13"/>
    <p:sldId id="348" r:id="rId14"/>
    <p:sldId id="349" r:id="rId15"/>
    <p:sldId id="324" r:id="rId16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2060"/>
    <a:srgbClr val="0000FF"/>
    <a:srgbClr val="2E1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356" autoAdjust="0"/>
  </p:normalViewPr>
  <p:slideViewPr>
    <p:cSldViewPr>
      <p:cViewPr varScale="1">
        <p:scale>
          <a:sx n="73" d="100"/>
          <a:sy n="73" d="100"/>
        </p:scale>
        <p:origin x="-9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1BC047-8204-4EE4-B847-F5F65A4A0821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04E6958-B4FF-407B-91BE-2ED384C4E898}">
      <dgm:prSet phldrT="[Text]" custT="1"/>
      <dgm:spPr/>
      <dgm:t>
        <a:bodyPr/>
        <a:lstStyle/>
        <a:p>
          <a:pPr marL="457200" algn="l">
            <a:lnSpc>
              <a:spcPct val="100000"/>
            </a:lnSpc>
            <a:spcAft>
              <a:spcPts val="500"/>
            </a:spcAft>
          </a:pPr>
          <a:r>
            <a:rPr lang="ru-RU" sz="1200" b="1" dirty="0" smtClean="0">
              <a:latin typeface="Tahoma" pitchFamily="34" charset="0"/>
              <a:cs typeface="Tahoma" pitchFamily="34" charset="0"/>
            </a:rPr>
            <a:t>Мала надолна ревизија на растот на БДП за 2013 година од 2,6% на 2,2% и за 2014 година од 3,4% на 3%</a:t>
          </a:r>
          <a:r>
            <a:rPr lang="mk-MK" sz="1200" b="1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b="1" dirty="0" smtClean="0">
              <a:latin typeface="Tahoma" pitchFamily="34" charset="0"/>
              <a:cs typeface="Tahoma" pitchFamily="34" charset="0"/>
            </a:rPr>
            <a:t>           </a:t>
          </a:r>
          <a:endParaRPr lang="en-US" sz="1100" b="1" dirty="0" smtClean="0">
            <a:latin typeface="Tahoma" pitchFamily="34" charset="0"/>
            <a:cs typeface="Tahoma" pitchFamily="34" charset="0"/>
          </a:endParaRPr>
        </a:p>
        <a:p>
          <a:pPr marL="457200" algn="l">
            <a:lnSpc>
              <a:spcPct val="100000"/>
            </a:lnSpc>
            <a:spcAft>
              <a:spcPts val="2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- повисока почетна основа</a:t>
          </a:r>
          <a:endParaRPr lang="en-US" sz="1100" dirty="0" smtClean="0">
            <a:latin typeface="Tahoma" pitchFamily="34" charset="0"/>
            <a:cs typeface="Tahoma" pitchFamily="34" charset="0"/>
          </a:endParaRPr>
        </a:p>
        <a:p>
          <a:pPr marL="457200" algn="l">
            <a:lnSpc>
              <a:spcPct val="100000"/>
            </a:lnSpc>
            <a:spcAft>
              <a:spcPts val="200"/>
            </a:spcAft>
          </a:pPr>
          <a:r>
            <a:rPr lang="ru-RU" sz="1100" dirty="0" smtClean="0">
              <a:latin typeface="Tahoma" pitchFamily="34" charset="0"/>
              <a:cs typeface="Tahoma" pitchFamily="34" charset="0"/>
            </a:rPr>
            <a:t>- влошени очекувања за странската побарувачка</a:t>
          </a:r>
          <a:endParaRPr lang="en-US" sz="1100" dirty="0" smtClean="0">
            <a:latin typeface="Tahoma" pitchFamily="34" charset="0"/>
            <a:cs typeface="Tahoma" pitchFamily="34" charset="0"/>
          </a:endParaRPr>
        </a:p>
        <a:p>
          <a:pPr marL="457200" algn="l">
            <a:lnSpc>
              <a:spcPct val="100000"/>
            </a:lnSpc>
            <a:spcAft>
              <a:spcPts val="200"/>
            </a:spcAft>
          </a:pPr>
          <a:r>
            <a:rPr lang="ru-RU" sz="1100" dirty="0" smtClean="0">
              <a:latin typeface="Tahoma" pitchFamily="34" charset="0"/>
              <a:cs typeface="Tahoma" pitchFamily="34" charset="0"/>
            </a:rPr>
            <a:t>- послаба кредитна поддршка, во услови на влошени согледувања на банките за ризикот</a:t>
          </a:r>
          <a:endParaRPr lang="en-US" sz="1100" dirty="0" smtClean="0">
            <a:latin typeface="Tahoma" pitchFamily="34" charset="0"/>
            <a:cs typeface="Tahoma" pitchFamily="34" charset="0"/>
          </a:endParaRPr>
        </a:p>
        <a:p>
          <a:pPr marL="457200" algn="l">
            <a:lnSpc>
              <a:spcPct val="100000"/>
            </a:lnSpc>
            <a:spcAft>
              <a:spcPts val="200"/>
            </a:spcAft>
          </a:pPr>
          <a:r>
            <a:rPr lang="en-US" sz="1100" dirty="0" smtClean="0">
              <a:latin typeface="Tahoma" pitchFamily="34" charset="0"/>
              <a:cs typeface="Tahoma" pitchFamily="34" charset="0"/>
            </a:rPr>
            <a:t>-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 речиси непроменети согледувања за пазарот на труд и странските инвестиции</a:t>
          </a:r>
          <a:endParaRPr lang="en-US" sz="1100" dirty="0" smtClean="0">
            <a:latin typeface="Tahoma" pitchFamily="34" charset="0"/>
            <a:cs typeface="Tahoma" pitchFamily="34" charset="0"/>
          </a:endParaRPr>
        </a:p>
        <a:p>
          <a:pPr marL="457200" algn="l">
            <a:lnSpc>
              <a:spcPct val="100000"/>
            </a:lnSpc>
            <a:spcAft>
              <a:spcPts val="200"/>
            </a:spcAft>
          </a:pPr>
          <a:r>
            <a:rPr lang="ru-RU" sz="1100" dirty="0" smtClean="0">
              <a:latin typeface="Tahoma" pitchFamily="34" charset="0"/>
              <a:cs typeface="Tahoma" pitchFamily="34" charset="0"/>
            </a:rPr>
            <a:t>- извозот и инвестициската активност и понатаму се главните фактори за економскиот раст</a:t>
          </a:r>
          <a:endParaRPr lang="en-US" sz="1100" dirty="0">
            <a:latin typeface="Tahoma" pitchFamily="34" charset="0"/>
            <a:cs typeface="Tahoma" pitchFamily="34" charset="0"/>
          </a:endParaRPr>
        </a:p>
      </dgm:t>
    </dgm:pt>
    <dgm:pt modelId="{02E6B8E0-5BCA-4C57-8E54-B5A1AC73A22E}" type="parTrans" cxnId="{C44E4A43-A24A-416A-8DD6-EEC51701B491}">
      <dgm:prSet/>
      <dgm:spPr/>
      <dgm:t>
        <a:bodyPr/>
        <a:lstStyle/>
        <a:p>
          <a:endParaRPr lang="en-US"/>
        </a:p>
      </dgm:t>
    </dgm:pt>
    <dgm:pt modelId="{41192CE0-3DFB-4B28-8637-A57D7176DCDE}" type="sibTrans" cxnId="{C44E4A43-A24A-416A-8DD6-EEC51701B491}">
      <dgm:prSet/>
      <dgm:spPr/>
      <dgm:t>
        <a:bodyPr/>
        <a:lstStyle/>
        <a:p>
          <a:endParaRPr lang="en-US"/>
        </a:p>
      </dgm:t>
    </dgm:pt>
    <dgm:pt modelId="{B724D7C4-DBFA-476C-9489-E323A50B9ADC}">
      <dgm:prSet phldrT="[Text]" custT="1"/>
      <dgm:spPr/>
      <dgm:t>
        <a:bodyPr/>
        <a:lstStyle/>
        <a:p>
          <a:pPr algn="just">
            <a:lnSpc>
              <a:spcPct val="90000"/>
            </a:lnSpc>
            <a:spcAft>
              <a:spcPct val="35000"/>
            </a:spcAft>
          </a:pPr>
          <a:r>
            <a:rPr lang="en-US" sz="1200" b="1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200" b="1" dirty="0" smtClean="0">
              <a:latin typeface="Tahoma" pitchFamily="34" charset="0"/>
              <a:cs typeface="Tahoma" pitchFamily="34" charset="0"/>
            </a:rPr>
            <a:t>Надолна ревизија на инфлацијата од 3,5% на 3,</a:t>
          </a:r>
          <a:r>
            <a:rPr lang="en-US" sz="1200" b="1" dirty="0" smtClean="0">
              <a:latin typeface="Tahoma" pitchFamily="34" charset="0"/>
              <a:cs typeface="Tahoma" pitchFamily="34" charset="0"/>
            </a:rPr>
            <a:t>2</a:t>
          </a:r>
          <a:r>
            <a:rPr lang="mk-MK" sz="1200" b="1" dirty="0" smtClean="0">
              <a:latin typeface="Tahoma" pitchFamily="34" charset="0"/>
              <a:cs typeface="Tahoma" pitchFamily="34" charset="0"/>
            </a:rPr>
            <a:t>% за 2013 година и 	од 2,6% на 2,3% за 2014 година</a:t>
          </a:r>
        </a:p>
        <a:p>
          <a:pPr algn="ctr">
            <a:lnSpc>
              <a:spcPct val="90000"/>
            </a:lnSpc>
            <a:spcAft>
              <a:spcPct val="35000"/>
            </a:spcAft>
          </a:pPr>
          <a:endParaRPr lang="mk-MK" sz="1200" b="1" dirty="0" smtClean="0">
            <a:latin typeface="Tahoma" pitchFamily="34" charset="0"/>
            <a:cs typeface="Tahoma" pitchFamily="34" charset="0"/>
          </a:endParaRPr>
        </a:p>
        <a:p>
          <a:pPr algn="l">
            <a:lnSpc>
              <a:spcPct val="100000"/>
            </a:lnSpc>
            <a:spcAft>
              <a:spcPts val="5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                - пониски почетни услови </a:t>
          </a:r>
        </a:p>
        <a:p>
          <a:pPr algn="l">
            <a:lnSpc>
              <a:spcPct val="100000"/>
            </a:lnSpc>
            <a:spcAft>
              <a:spcPts val="5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                - послаби инфлациски притисоци од увозните цени на храната и енергијата</a:t>
          </a:r>
        </a:p>
      </dgm:t>
    </dgm:pt>
    <dgm:pt modelId="{3EF2E752-FB52-4A85-82A7-9B905A78C159}" type="parTrans" cxnId="{C507A3D2-70D7-413C-9540-DC4F22FE7FF7}">
      <dgm:prSet/>
      <dgm:spPr/>
      <dgm:t>
        <a:bodyPr/>
        <a:lstStyle/>
        <a:p>
          <a:endParaRPr lang="en-US"/>
        </a:p>
      </dgm:t>
    </dgm:pt>
    <dgm:pt modelId="{46CB215B-B6D4-40F4-ADDB-EA9D3DED83A1}" type="sibTrans" cxnId="{C507A3D2-70D7-413C-9540-DC4F22FE7FF7}">
      <dgm:prSet/>
      <dgm:spPr/>
      <dgm:t>
        <a:bodyPr/>
        <a:lstStyle/>
        <a:p>
          <a:endParaRPr lang="en-US"/>
        </a:p>
      </dgm:t>
    </dgm:pt>
    <dgm:pt modelId="{3A4FEBFA-D905-429D-8054-8AAD8B0C0E31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ct val="35000"/>
            </a:spcAft>
          </a:pPr>
          <a:r>
            <a:rPr lang="en-US" sz="1100" b="1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b="1" dirty="0" smtClean="0">
              <a:latin typeface="Tahoma" pitchFamily="34" charset="0"/>
              <a:cs typeface="Tahoma" pitchFamily="34" charset="0"/>
            </a:rPr>
            <a:t> </a:t>
          </a:r>
          <a:r>
            <a:rPr lang="mk-MK" sz="1200" b="1" dirty="0" smtClean="0">
              <a:latin typeface="Tahoma" pitchFamily="34" charset="0"/>
              <a:cs typeface="Tahoma" pitchFamily="34" charset="0"/>
            </a:rPr>
            <a:t>Надворешна позиција </a:t>
          </a:r>
        </a:p>
        <a:p>
          <a:pPr marL="457200" algn="l">
            <a:lnSpc>
              <a:spcPct val="100000"/>
            </a:lnSpc>
            <a:spcAft>
              <a:spcPts val="200"/>
            </a:spcAft>
          </a:pPr>
          <a:r>
            <a:rPr lang="en-US" sz="11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dirty="0" smtClean="0">
              <a:latin typeface="Tahoma" pitchFamily="34" charset="0"/>
              <a:cs typeface="Tahoma" pitchFamily="34" charset="0"/>
            </a:rPr>
            <a:t>- повисок дефицит на тековната сметка во 2012 година (од 2,8% на 3,2% од БДП, предизвикан главно од еднократни фактори), при нагорна ревизија кај капиталните текови</a:t>
          </a:r>
        </a:p>
        <a:p>
          <a:pPr marL="457200" algn="l">
            <a:lnSpc>
              <a:spcPct val="100000"/>
            </a:lnSpc>
            <a:spcAft>
              <a:spcPts val="2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- непроменета тековна сметка во 2013 година (полоши очекувања за трговското, но 	подобри за тековните трансфери) и повисоки капитални приливи поради повисокото 	надворешно задолжување на државата</a:t>
          </a:r>
        </a:p>
        <a:p>
          <a:pPr marL="457200" algn="l">
            <a:lnSpc>
              <a:spcPct val="100000"/>
            </a:lnSpc>
            <a:spcAft>
              <a:spcPts val="2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- понизок дефицит во тековната сметка за 2014 година и малку пониски капитални 	приливи</a:t>
          </a:r>
        </a:p>
        <a:p>
          <a:pPr marL="457200" algn="l">
            <a:lnSpc>
              <a:spcPct val="100000"/>
            </a:lnSpc>
            <a:spcAft>
              <a:spcPts val="2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- повисок раст на девизните резерви на среден рок</a:t>
          </a:r>
          <a:endParaRPr lang="mk-MK" sz="1000" dirty="0" smtClean="0"/>
        </a:p>
      </dgm:t>
    </dgm:pt>
    <dgm:pt modelId="{070F9DD2-CAC3-47A8-B323-DB83B1B63BE6}" type="parTrans" cxnId="{58F22E1B-C209-4B38-B51D-2FEE8E652A49}">
      <dgm:prSet/>
      <dgm:spPr/>
      <dgm:t>
        <a:bodyPr/>
        <a:lstStyle/>
        <a:p>
          <a:endParaRPr lang="en-US"/>
        </a:p>
      </dgm:t>
    </dgm:pt>
    <dgm:pt modelId="{667F1F70-473C-4D02-AA01-DED4CD5712BD}" type="sibTrans" cxnId="{58F22E1B-C209-4B38-B51D-2FEE8E652A49}">
      <dgm:prSet/>
      <dgm:spPr/>
      <dgm:t>
        <a:bodyPr/>
        <a:lstStyle/>
        <a:p>
          <a:endParaRPr lang="en-US"/>
        </a:p>
      </dgm:t>
    </dgm:pt>
    <dgm:pt modelId="{0416BF6D-60DB-4231-B127-82A4FC539D6C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500"/>
            </a:spcAft>
          </a:pPr>
          <a:r>
            <a:rPr lang="mk-MK" sz="1100" dirty="0" smtClean="0">
              <a:latin typeface="Tahoma" pitchFamily="34" charset="0"/>
              <a:cs typeface="Tahoma" pitchFamily="34" charset="0"/>
            </a:rPr>
            <a:t>	     - и натаму има отсуство на притисоци од домашната побарувачка</a:t>
          </a:r>
        </a:p>
      </dgm:t>
    </dgm:pt>
    <dgm:pt modelId="{5BEB755F-8BCC-41F2-B607-F3ECBA26498D}" type="parTrans" cxnId="{D1250058-6B21-48CA-879A-B244E00AD64E}">
      <dgm:prSet/>
      <dgm:spPr/>
      <dgm:t>
        <a:bodyPr/>
        <a:lstStyle/>
        <a:p>
          <a:endParaRPr lang="mk-MK"/>
        </a:p>
      </dgm:t>
    </dgm:pt>
    <dgm:pt modelId="{0F1F8C0D-CD27-4076-B2C5-D3C7FE5EE3D1}" type="sibTrans" cxnId="{D1250058-6B21-48CA-879A-B244E00AD64E}">
      <dgm:prSet/>
      <dgm:spPr/>
      <dgm:t>
        <a:bodyPr/>
        <a:lstStyle/>
        <a:p>
          <a:endParaRPr lang="mk-MK"/>
        </a:p>
      </dgm:t>
    </dgm:pt>
    <dgm:pt modelId="{F9542878-41D8-4165-8F84-2F35C4DF2659}" type="pres">
      <dgm:prSet presAssocID="{401BC047-8204-4EE4-B847-F5F65A4A082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DBD4C67-5B85-416D-8518-BB675647CC58}" type="pres">
      <dgm:prSet presAssocID="{804E6958-B4FF-407B-91BE-2ED384C4E898}" presName="comp" presStyleCnt="0"/>
      <dgm:spPr/>
    </dgm:pt>
    <dgm:pt modelId="{9E37C75D-41E5-4A3A-9B0D-D8586497CDDB}" type="pres">
      <dgm:prSet presAssocID="{804E6958-B4FF-407B-91BE-2ED384C4E898}" presName="box" presStyleLbl="node1" presStyleIdx="0" presStyleCnt="3" custScaleY="174958"/>
      <dgm:spPr/>
      <dgm:t>
        <a:bodyPr/>
        <a:lstStyle/>
        <a:p>
          <a:endParaRPr lang="en-US"/>
        </a:p>
      </dgm:t>
    </dgm:pt>
    <dgm:pt modelId="{834D96AF-A819-46AF-9FE2-6B67CF75ECBC}" type="pres">
      <dgm:prSet presAssocID="{804E6958-B4FF-407B-91BE-2ED384C4E898}" presName="img" presStyleLbl="fgImgPlace1" presStyleIdx="0" presStyleCnt="3" custFlipVert="1" custScaleX="130968" custScaleY="180491" custLinFactNeighborX="8745" custLinFactNeighborY="-68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4DF2413-84E7-45B3-88CF-32837C282610}" type="pres">
      <dgm:prSet presAssocID="{804E6958-B4FF-407B-91BE-2ED384C4E89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26468-07A6-4101-90CF-3A4CA8733E3B}" type="pres">
      <dgm:prSet presAssocID="{41192CE0-3DFB-4B28-8637-A57D7176DCDE}" presName="spacer" presStyleCnt="0"/>
      <dgm:spPr/>
    </dgm:pt>
    <dgm:pt modelId="{5F0F3030-DC89-465D-B7CA-8CECC4165051}" type="pres">
      <dgm:prSet presAssocID="{B724D7C4-DBFA-476C-9489-E323A50B9ADC}" presName="comp" presStyleCnt="0"/>
      <dgm:spPr/>
    </dgm:pt>
    <dgm:pt modelId="{BDFF6303-6CB6-4284-8670-BAD291CAFD03}" type="pres">
      <dgm:prSet presAssocID="{B724D7C4-DBFA-476C-9489-E323A50B9ADC}" presName="box" presStyleLbl="node1" presStyleIdx="1" presStyleCnt="3" custScaleY="151138"/>
      <dgm:spPr/>
      <dgm:t>
        <a:bodyPr/>
        <a:lstStyle/>
        <a:p>
          <a:endParaRPr lang="en-US"/>
        </a:p>
      </dgm:t>
    </dgm:pt>
    <dgm:pt modelId="{3DFC57ED-9FED-49E0-B0D4-1B5E6CD2EE3A}" type="pres">
      <dgm:prSet presAssocID="{B724D7C4-DBFA-476C-9489-E323A50B9ADC}" presName="img" presStyleLbl="fgImgPlace1" presStyleIdx="1" presStyleCnt="3" custScaleX="130294" custScaleY="170752" custLinFactNeighborX="1012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77B7140-63CD-4F53-9356-0E44F1562028}" type="pres">
      <dgm:prSet presAssocID="{B724D7C4-DBFA-476C-9489-E323A50B9ADC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68C46D-47D1-4A73-B727-D320FE5852E0}" type="pres">
      <dgm:prSet presAssocID="{46CB215B-B6D4-40F4-ADDB-EA9D3DED83A1}" presName="spacer" presStyleCnt="0"/>
      <dgm:spPr/>
    </dgm:pt>
    <dgm:pt modelId="{F051F743-F504-4502-9385-2B424FEBE655}" type="pres">
      <dgm:prSet presAssocID="{3A4FEBFA-D905-429D-8054-8AAD8B0C0E31}" presName="comp" presStyleCnt="0"/>
      <dgm:spPr/>
    </dgm:pt>
    <dgm:pt modelId="{7AD6AF9D-4633-4E8A-A689-ABDC80683DEF}" type="pres">
      <dgm:prSet presAssocID="{3A4FEBFA-D905-429D-8054-8AAD8B0C0E31}" presName="box" presStyleLbl="node1" presStyleIdx="2" presStyleCnt="3" custScaleX="100000" custScaleY="177350"/>
      <dgm:spPr/>
      <dgm:t>
        <a:bodyPr/>
        <a:lstStyle/>
        <a:p>
          <a:endParaRPr lang="en-US"/>
        </a:p>
      </dgm:t>
    </dgm:pt>
    <dgm:pt modelId="{D41059FF-E6C9-459B-9A8F-0D35013BD70A}" type="pres">
      <dgm:prSet presAssocID="{3A4FEBFA-D905-429D-8054-8AAD8B0C0E31}" presName="img" presStyleLbl="fgImgPlace1" presStyleIdx="2" presStyleCnt="3" custScaleX="132592" custScaleY="176549" custLinFactNeighborX="9256" custLinFactNeighborY="-283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E1DB64F-EECC-4030-9197-48FE56F62412}" type="pres">
      <dgm:prSet presAssocID="{3A4FEBFA-D905-429D-8054-8AAD8B0C0E3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56D8C7-EEBF-4FC9-9352-A9FAC390E398}" type="presOf" srcId="{B724D7C4-DBFA-476C-9489-E323A50B9ADC}" destId="{BDFF6303-6CB6-4284-8670-BAD291CAFD03}" srcOrd="0" destOrd="0" presId="urn:microsoft.com/office/officeart/2005/8/layout/vList4"/>
    <dgm:cxn modelId="{DE581398-A996-43AF-99E2-5B42B4B608CE}" type="presOf" srcId="{B724D7C4-DBFA-476C-9489-E323A50B9ADC}" destId="{877B7140-63CD-4F53-9356-0E44F1562028}" srcOrd="1" destOrd="0" presId="urn:microsoft.com/office/officeart/2005/8/layout/vList4"/>
    <dgm:cxn modelId="{C44E4A43-A24A-416A-8DD6-EEC51701B491}" srcId="{401BC047-8204-4EE4-B847-F5F65A4A0821}" destId="{804E6958-B4FF-407B-91BE-2ED384C4E898}" srcOrd="0" destOrd="0" parTransId="{02E6B8E0-5BCA-4C57-8E54-B5A1AC73A22E}" sibTransId="{41192CE0-3DFB-4B28-8637-A57D7176DCDE}"/>
    <dgm:cxn modelId="{58F22E1B-C209-4B38-B51D-2FEE8E652A49}" srcId="{401BC047-8204-4EE4-B847-F5F65A4A0821}" destId="{3A4FEBFA-D905-429D-8054-8AAD8B0C0E31}" srcOrd="2" destOrd="0" parTransId="{070F9DD2-CAC3-47A8-B323-DB83B1B63BE6}" sibTransId="{667F1F70-473C-4D02-AA01-DED4CD5712BD}"/>
    <dgm:cxn modelId="{FC4AF386-7C92-4D4E-B7BE-F0C6F83C6C1B}" type="presOf" srcId="{0416BF6D-60DB-4231-B127-82A4FC539D6C}" destId="{877B7140-63CD-4F53-9356-0E44F1562028}" srcOrd="1" destOrd="1" presId="urn:microsoft.com/office/officeart/2005/8/layout/vList4"/>
    <dgm:cxn modelId="{C507A3D2-70D7-413C-9540-DC4F22FE7FF7}" srcId="{401BC047-8204-4EE4-B847-F5F65A4A0821}" destId="{B724D7C4-DBFA-476C-9489-E323A50B9ADC}" srcOrd="1" destOrd="0" parTransId="{3EF2E752-FB52-4A85-82A7-9B905A78C159}" sibTransId="{46CB215B-B6D4-40F4-ADDB-EA9D3DED83A1}"/>
    <dgm:cxn modelId="{2DA09215-DBF4-4EB8-AA7C-606E19C60DE7}" type="presOf" srcId="{3A4FEBFA-D905-429D-8054-8AAD8B0C0E31}" destId="{7AD6AF9D-4633-4E8A-A689-ABDC80683DEF}" srcOrd="0" destOrd="0" presId="urn:microsoft.com/office/officeart/2005/8/layout/vList4"/>
    <dgm:cxn modelId="{BEC3F576-5429-4A16-9595-21963246B1AB}" type="presOf" srcId="{0416BF6D-60DB-4231-B127-82A4FC539D6C}" destId="{BDFF6303-6CB6-4284-8670-BAD291CAFD03}" srcOrd="0" destOrd="1" presId="urn:microsoft.com/office/officeart/2005/8/layout/vList4"/>
    <dgm:cxn modelId="{71D9216B-613E-4F20-872F-35BE772D6CB0}" type="presOf" srcId="{401BC047-8204-4EE4-B847-F5F65A4A0821}" destId="{F9542878-41D8-4165-8F84-2F35C4DF2659}" srcOrd="0" destOrd="0" presId="urn:microsoft.com/office/officeart/2005/8/layout/vList4"/>
    <dgm:cxn modelId="{69CC9825-23D6-4B73-A2E5-1F87AA60118F}" type="presOf" srcId="{3A4FEBFA-D905-429D-8054-8AAD8B0C0E31}" destId="{3E1DB64F-EECC-4030-9197-48FE56F62412}" srcOrd="1" destOrd="0" presId="urn:microsoft.com/office/officeart/2005/8/layout/vList4"/>
    <dgm:cxn modelId="{D1250058-6B21-48CA-879A-B244E00AD64E}" srcId="{B724D7C4-DBFA-476C-9489-E323A50B9ADC}" destId="{0416BF6D-60DB-4231-B127-82A4FC539D6C}" srcOrd="0" destOrd="0" parTransId="{5BEB755F-8BCC-41F2-B607-F3ECBA26498D}" sibTransId="{0F1F8C0D-CD27-4076-B2C5-D3C7FE5EE3D1}"/>
    <dgm:cxn modelId="{9940316E-DF33-40F9-BD4E-2804540D0926}" type="presOf" srcId="{804E6958-B4FF-407B-91BE-2ED384C4E898}" destId="{D4DF2413-84E7-45B3-88CF-32837C282610}" srcOrd="1" destOrd="0" presId="urn:microsoft.com/office/officeart/2005/8/layout/vList4"/>
    <dgm:cxn modelId="{61055025-4F0B-4AFC-9A45-854B7855863D}" type="presOf" srcId="{804E6958-B4FF-407B-91BE-2ED384C4E898}" destId="{9E37C75D-41E5-4A3A-9B0D-D8586497CDDB}" srcOrd="0" destOrd="0" presId="urn:microsoft.com/office/officeart/2005/8/layout/vList4"/>
    <dgm:cxn modelId="{0EBBA71C-0CEC-47B6-B0F1-48D1500EB89C}" type="presParOf" srcId="{F9542878-41D8-4165-8F84-2F35C4DF2659}" destId="{7DBD4C67-5B85-416D-8518-BB675647CC58}" srcOrd="0" destOrd="0" presId="urn:microsoft.com/office/officeart/2005/8/layout/vList4"/>
    <dgm:cxn modelId="{C2D6EAA7-5C50-4478-B539-D4C388EDA659}" type="presParOf" srcId="{7DBD4C67-5B85-416D-8518-BB675647CC58}" destId="{9E37C75D-41E5-4A3A-9B0D-D8586497CDDB}" srcOrd="0" destOrd="0" presId="urn:microsoft.com/office/officeart/2005/8/layout/vList4"/>
    <dgm:cxn modelId="{1EB1CFCC-2121-451F-A33E-AC3FD892177F}" type="presParOf" srcId="{7DBD4C67-5B85-416D-8518-BB675647CC58}" destId="{834D96AF-A819-46AF-9FE2-6B67CF75ECBC}" srcOrd="1" destOrd="0" presId="urn:microsoft.com/office/officeart/2005/8/layout/vList4"/>
    <dgm:cxn modelId="{47623B5D-1FC4-442D-BBCD-439C630E9759}" type="presParOf" srcId="{7DBD4C67-5B85-416D-8518-BB675647CC58}" destId="{D4DF2413-84E7-45B3-88CF-32837C282610}" srcOrd="2" destOrd="0" presId="urn:microsoft.com/office/officeart/2005/8/layout/vList4"/>
    <dgm:cxn modelId="{F712141F-8463-45D0-B435-180947E90CA7}" type="presParOf" srcId="{F9542878-41D8-4165-8F84-2F35C4DF2659}" destId="{77026468-07A6-4101-90CF-3A4CA8733E3B}" srcOrd="1" destOrd="0" presId="urn:microsoft.com/office/officeart/2005/8/layout/vList4"/>
    <dgm:cxn modelId="{A16C7EFF-4A37-4297-A3FD-396796669514}" type="presParOf" srcId="{F9542878-41D8-4165-8F84-2F35C4DF2659}" destId="{5F0F3030-DC89-465D-B7CA-8CECC4165051}" srcOrd="2" destOrd="0" presId="urn:microsoft.com/office/officeart/2005/8/layout/vList4"/>
    <dgm:cxn modelId="{AC2D41E7-1D10-4AE4-92E1-C4F31E1CFB9A}" type="presParOf" srcId="{5F0F3030-DC89-465D-B7CA-8CECC4165051}" destId="{BDFF6303-6CB6-4284-8670-BAD291CAFD03}" srcOrd="0" destOrd="0" presId="urn:microsoft.com/office/officeart/2005/8/layout/vList4"/>
    <dgm:cxn modelId="{5311C24F-FCF4-40C3-B03E-55C538E55EEB}" type="presParOf" srcId="{5F0F3030-DC89-465D-B7CA-8CECC4165051}" destId="{3DFC57ED-9FED-49E0-B0D4-1B5E6CD2EE3A}" srcOrd="1" destOrd="0" presId="urn:microsoft.com/office/officeart/2005/8/layout/vList4"/>
    <dgm:cxn modelId="{B9687227-3115-4DE6-9590-FDEB20BE4E42}" type="presParOf" srcId="{5F0F3030-DC89-465D-B7CA-8CECC4165051}" destId="{877B7140-63CD-4F53-9356-0E44F1562028}" srcOrd="2" destOrd="0" presId="urn:microsoft.com/office/officeart/2005/8/layout/vList4"/>
    <dgm:cxn modelId="{BCA392E8-C4BD-4B67-BAD8-E877F5953143}" type="presParOf" srcId="{F9542878-41D8-4165-8F84-2F35C4DF2659}" destId="{1B68C46D-47D1-4A73-B727-D320FE5852E0}" srcOrd="3" destOrd="0" presId="urn:microsoft.com/office/officeart/2005/8/layout/vList4"/>
    <dgm:cxn modelId="{16C0C7F9-29BA-4E55-B404-CD3C139485A6}" type="presParOf" srcId="{F9542878-41D8-4165-8F84-2F35C4DF2659}" destId="{F051F743-F504-4502-9385-2B424FEBE655}" srcOrd="4" destOrd="0" presId="urn:microsoft.com/office/officeart/2005/8/layout/vList4"/>
    <dgm:cxn modelId="{CE4B3FCB-310B-47C2-94D4-F28EE4C7C887}" type="presParOf" srcId="{F051F743-F504-4502-9385-2B424FEBE655}" destId="{7AD6AF9D-4633-4E8A-A689-ABDC80683DEF}" srcOrd="0" destOrd="0" presId="urn:microsoft.com/office/officeart/2005/8/layout/vList4"/>
    <dgm:cxn modelId="{C60DCB39-E5C4-49FA-A518-6DE94E354BB4}" type="presParOf" srcId="{F051F743-F504-4502-9385-2B424FEBE655}" destId="{D41059FF-E6C9-459B-9A8F-0D35013BD70A}" srcOrd="1" destOrd="0" presId="urn:microsoft.com/office/officeart/2005/8/layout/vList4"/>
    <dgm:cxn modelId="{7A0707F5-C347-4B23-A880-43E93AE8D8BA}" type="presParOf" srcId="{F051F743-F504-4502-9385-2B424FEBE655}" destId="{3E1DB64F-EECC-4030-9197-48FE56F62412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37C75D-41E5-4A3A-9B0D-D8586497CDDB}">
      <dsp:nvSpPr>
        <dsp:cNvPr id="0" name=""/>
        <dsp:cNvSpPr/>
      </dsp:nvSpPr>
      <dsp:spPr>
        <a:xfrm>
          <a:off x="69458" y="0"/>
          <a:ext cx="7992888" cy="19001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457200" lvl="0" algn="l" defTabSz="5334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ru-RU" sz="1200" b="1" kern="1200" dirty="0" smtClean="0">
              <a:latin typeface="Tahoma" pitchFamily="34" charset="0"/>
              <a:cs typeface="Tahoma" pitchFamily="34" charset="0"/>
            </a:rPr>
            <a:t>Мала надолна ревизија на растот на БДП за 2013 година од 2,6% на 2,2% и за 2014 година од 3,4% на 3%</a:t>
          </a:r>
          <a:r>
            <a:rPr lang="mk-MK" sz="1200" b="1" kern="12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b="1" kern="1200" dirty="0" smtClean="0">
              <a:latin typeface="Tahoma" pitchFamily="34" charset="0"/>
              <a:cs typeface="Tahoma" pitchFamily="34" charset="0"/>
            </a:rPr>
            <a:t>           </a:t>
          </a:r>
          <a:endParaRPr lang="en-US" sz="1100" b="1" kern="1200" dirty="0" smtClean="0">
            <a:latin typeface="Tahoma" pitchFamily="34" charset="0"/>
            <a:cs typeface="Tahoma" pitchFamily="34" charset="0"/>
          </a:endParaRPr>
        </a:p>
        <a:p>
          <a:pPr marL="457200" lvl="0" algn="l" defTabSz="53340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- повисока почетна основа</a:t>
          </a:r>
          <a:endParaRPr lang="en-US" sz="1100" kern="1200" dirty="0" smtClean="0">
            <a:latin typeface="Tahoma" pitchFamily="34" charset="0"/>
            <a:cs typeface="Tahoma" pitchFamily="34" charset="0"/>
          </a:endParaRPr>
        </a:p>
        <a:p>
          <a:pPr marL="457200" lvl="0" algn="l" defTabSz="53340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ru-RU" sz="1100" kern="1200" dirty="0" smtClean="0">
              <a:latin typeface="Tahoma" pitchFamily="34" charset="0"/>
              <a:cs typeface="Tahoma" pitchFamily="34" charset="0"/>
            </a:rPr>
            <a:t>- влошени очекувања за странската побарувачка</a:t>
          </a:r>
          <a:endParaRPr lang="en-US" sz="1100" kern="1200" dirty="0" smtClean="0">
            <a:latin typeface="Tahoma" pitchFamily="34" charset="0"/>
            <a:cs typeface="Tahoma" pitchFamily="34" charset="0"/>
          </a:endParaRPr>
        </a:p>
        <a:p>
          <a:pPr marL="457200" lvl="0" algn="l" defTabSz="53340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ru-RU" sz="1100" kern="1200" dirty="0" smtClean="0">
              <a:latin typeface="Tahoma" pitchFamily="34" charset="0"/>
              <a:cs typeface="Tahoma" pitchFamily="34" charset="0"/>
            </a:rPr>
            <a:t>- послаба кредитна поддршка, во услови на влошени согледувања на банките за ризикот</a:t>
          </a:r>
          <a:endParaRPr lang="en-US" sz="1100" kern="1200" dirty="0" smtClean="0">
            <a:latin typeface="Tahoma" pitchFamily="34" charset="0"/>
            <a:cs typeface="Tahoma" pitchFamily="34" charset="0"/>
          </a:endParaRPr>
        </a:p>
        <a:p>
          <a:pPr marL="457200" lvl="0" algn="l" defTabSz="53340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en-US" sz="1100" kern="1200" dirty="0" smtClean="0">
              <a:latin typeface="Tahoma" pitchFamily="34" charset="0"/>
              <a:cs typeface="Tahoma" pitchFamily="34" charset="0"/>
            </a:rPr>
            <a:t>-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 речиси непроменети согледувања за пазарот на труд и странските инвестиции</a:t>
          </a:r>
          <a:endParaRPr lang="en-US" sz="1100" kern="1200" dirty="0" smtClean="0">
            <a:latin typeface="Tahoma" pitchFamily="34" charset="0"/>
            <a:cs typeface="Tahoma" pitchFamily="34" charset="0"/>
          </a:endParaRPr>
        </a:p>
        <a:p>
          <a:pPr marL="457200" lvl="0" algn="l" defTabSz="53340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ru-RU" sz="1100" kern="1200" dirty="0" smtClean="0">
              <a:latin typeface="Tahoma" pitchFamily="34" charset="0"/>
              <a:cs typeface="Tahoma" pitchFamily="34" charset="0"/>
            </a:rPr>
            <a:t>- извозот и инвестициската активност и понатаму се главните фактори за економскиот раст</a:t>
          </a:r>
          <a:endParaRPr lang="en-US" sz="1100" kern="1200" dirty="0">
            <a:latin typeface="Tahoma" pitchFamily="34" charset="0"/>
            <a:cs typeface="Tahoma" pitchFamily="34" charset="0"/>
          </a:endParaRPr>
        </a:p>
      </dsp:txBody>
      <dsp:txXfrm>
        <a:off x="1776642" y="0"/>
        <a:ext cx="6285704" cy="1900152"/>
      </dsp:txXfrm>
    </dsp:sp>
    <dsp:sp modelId="{834D96AF-A819-46AF-9FE2-6B67CF75ECBC}">
      <dsp:nvSpPr>
        <dsp:cNvPr id="0" name=""/>
        <dsp:cNvSpPr/>
      </dsp:nvSpPr>
      <dsp:spPr>
        <a:xfrm flipV="1">
          <a:off x="70336" y="160000"/>
          <a:ext cx="2093625" cy="15681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FF6303-6CB6-4284-8670-BAD291CAFD03}">
      <dsp:nvSpPr>
        <dsp:cNvPr id="0" name=""/>
        <dsp:cNvSpPr/>
      </dsp:nvSpPr>
      <dsp:spPr>
        <a:xfrm>
          <a:off x="66765" y="2008758"/>
          <a:ext cx="7992888" cy="1641452"/>
        </a:xfrm>
        <a:prstGeom prst="roundRect">
          <a:avLst>
            <a:gd name="adj" fmla="val 10000"/>
          </a:avLst>
        </a:prstGeom>
        <a:solidFill>
          <a:schemeClr val="accent4">
            <a:hueOff val="609020"/>
            <a:satOff val="-10536"/>
            <a:lumOff val="-225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200" b="1" kern="1200" dirty="0" smtClean="0">
              <a:latin typeface="Tahoma" pitchFamily="34" charset="0"/>
              <a:cs typeface="Tahoma" pitchFamily="34" charset="0"/>
            </a:rPr>
            <a:t>Надолна ревизија на инфлацијата од 3,5% на 3,</a:t>
          </a:r>
          <a:r>
            <a:rPr lang="en-US" sz="1200" b="1" kern="1200" dirty="0" smtClean="0">
              <a:latin typeface="Tahoma" pitchFamily="34" charset="0"/>
              <a:cs typeface="Tahoma" pitchFamily="34" charset="0"/>
            </a:rPr>
            <a:t>2</a:t>
          </a:r>
          <a:r>
            <a:rPr lang="mk-MK" sz="1200" b="1" kern="1200" dirty="0" smtClean="0">
              <a:latin typeface="Tahoma" pitchFamily="34" charset="0"/>
              <a:cs typeface="Tahoma" pitchFamily="34" charset="0"/>
            </a:rPr>
            <a:t>% за 2013 година и 	од 2,6% на 2,3% за 2014 година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mk-MK" sz="1200" b="1" kern="1200" dirty="0" smtClean="0">
            <a:latin typeface="Tahoma" pitchFamily="34" charset="0"/>
            <a:cs typeface="Tahoma" pitchFamily="34" charset="0"/>
          </a:endParaRPr>
        </a:p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                - пониски почетни услови </a:t>
          </a:r>
        </a:p>
        <a:p>
          <a:pPr lvl="0" algn="l" defTabSz="533400">
            <a:lnSpc>
              <a:spcPct val="100000"/>
            </a:lnSpc>
            <a:spcBef>
              <a:spcPct val="0"/>
            </a:spcBef>
            <a:spcAft>
              <a:spcPts val="5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                - послаби инфлациски притисоци од увозните цени на храната и енергијата</a:t>
          </a:r>
        </a:p>
        <a:p>
          <a:pPr marL="57150" lvl="1" indent="-57150" algn="l" defTabSz="488950">
            <a:lnSpc>
              <a:spcPct val="100000"/>
            </a:lnSpc>
            <a:spcBef>
              <a:spcPct val="0"/>
            </a:spcBef>
            <a:spcAft>
              <a:spcPts val="500"/>
            </a:spcAft>
            <a:buChar char="••"/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	     - и натаму има отсуство на притисоци од домашната побарувачка</a:t>
          </a:r>
        </a:p>
      </dsp:txBody>
      <dsp:txXfrm>
        <a:off x="1773948" y="2008758"/>
        <a:ext cx="6285704" cy="1641452"/>
      </dsp:txXfrm>
    </dsp:sp>
    <dsp:sp modelId="{3DFC57ED-9FED-49E0-B0D4-1B5E6CD2EE3A}">
      <dsp:nvSpPr>
        <dsp:cNvPr id="0" name=""/>
        <dsp:cNvSpPr/>
      </dsp:nvSpPr>
      <dsp:spPr>
        <a:xfrm>
          <a:off x="95010" y="2087695"/>
          <a:ext cx="2082850" cy="148357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D6AF9D-4633-4E8A-A689-ABDC80683DEF}">
      <dsp:nvSpPr>
        <dsp:cNvPr id="0" name=""/>
        <dsp:cNvSpPr/>
      </dsp:nvSpPr>
      <dsp:spPr>
        <a:xfrm>
          <a:off x="75948" y="3758817"/>
          <a:ext cx="7992888" cy="1926131"/>
        </a:xfrm>
        <a:prstGeom prst="roundRect">
          <a:avLst>
            <a:gd name="adj" fmla="val 10000"/>
          </a:avLst>
        </a:prstGeom>
        <a:solidFill>
          <a:schemeClr val="accent4">
            <a:hueOff val="1218040"/>
            <a:satOff val="-21072"/>
            <a:lumOff val="-451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b="1" kern="1200" dirty="0" smtClean="0">
              <a:latin typeface="Tahoma" pitchFamily="34" charset="0"/>
              <a:cs typeface="Tahoma" pitchFamily="34" charset="0"/>
            </a:rPr>
            <a:t> </a:t>
          </a:r>
          <a:r>
            <a:rPr lang="mk-MK" sz="1200" b="1" kern="1200" dirty="0" smtClean="0">
              <a:latin typeface="Tahoma" pitchFamily="34" charset="0"/>
              <a:cs typeface="Tahoma" pitchFamily="34" charset="0"/>
            </a:rPr>
            <a:t>Надворешна позиција </a:t>
          </a:r>
        </a:p>
        <a:p>
          <a:pPr marL="457200" lvl="0" algn="l" defTabSz="48895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en-US" sz="1100" kern="1200" dirty="0" smtClean="0">
              <a:latin typeface="Tahoma" pitchFamily="34" charset="0"/>
              <a:cs typeface="Tahoma" pitchFamily="34" charset="0"/>
            </a:rPr>
            <a:t>	</a:t>
          </a:r>
          <a:r>
            <a:rPr lang="mk-MK" sz="1100" kern="1200" dirty="0" smtClean="0">
              <a:latin typeface="Tahoma" pitchFamily="34" charset="0"/>
              <a:cs typeface="Tahoma" pitchFamily="34" charset="0"/>
            </a:rPr>
            <a:t>- повисок дефицит на тековната сметка во 2012 година (од 2,8% на 3,2% од БДП, предизвикан главно од еднократни фактори), при нагорна ревизија кај капиталните текови</a:t>
          </a:r>
        </a:p>
        <a:p>
          <a:pPr marL="457200" lvl="0" algn="l" defTabSz="48895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- непроменета тековна сметка во 2013 година (полоши очекувања за трговското, но 	подобри за тековните трансфери) и повисоки капитални приливи поради повисокото 	надворешно задолжување на државата</a:t>
          </a:r>
        </a:p>
        <a:p>
          <a:pPr marL="457200" lvl="0" algn="l" defTabSz="48895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- понизок дефицит во тековната сметка за 2014 година и малку пониски капитални 	приливи</a:t>
          </a:r>
        </a:p>
        <a:p>
          <a:pPr marL="457200" lvl="0" algn="l" defTabSz="488950">
            <a:lnSpc>
              <a:spcPct val="100000"/>
            </a:lnSpc>
            <a:spcBef>
              <a:spcPct val="0"/>
            </a:spcBef>
            <a:spcAft>
              <a:spcPts val="200"/>
            </a:spcAft>
          </a:pPr>
          <a:r>
            <a:rPr lang="mk-MK" sz="1100" kern="1200" dirty="0" smtClean="0">
              <a:latin typeface="Tahoma" pitchFamily="34" charset="0"/>
              <a:cs typeface="Tahoma" pitchFamily="34" charset="0"/>
            </a:rPr>
            <a:t>- повисок раст на девизните резерви на среден рок</a:t>
          </a:r>
          <a:endParaRPr lang="mk-MK" sz="1000" kern="1200" dirty="0" smtClean="0"/>
        </a:p>
      </dsp:txBody>
      <dsp:txXfrm>
        <a:off x="1783132" y="3758817"/>
        <a:ext cx="6285704" cy="1926131"/>
      </dsp:txXfrm>
    </dsp:sp>
    <dsp:sp modelId="{D41059FF-E6C9-459B-9A8F-0D35013BD70A}">
      <dsp:nvSpPr>
        <dsp:cNvPr id="0" name=""/>
        <dsp:cNvSpPr/>
      </dsp:nvSpPr>
      <dsp:spPr>
        <a:xfrm>
          <a:off x="72015" y="3930278"/>
          <a:ext cx="2119586" cy="15339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E37074C-8A58-4B23-B7F0-5B49C9DBF5B3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A9ED79-6FB6-404D-BBFA-3ABEB9A466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729C65-4640-4DFD-86FD-870C253539E6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4F382E-6305-4439-8E10-AB52FA6800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2BEED73-AE4F-4AC5-A56A-47341DE04CF2}" type="slidenum">
              <a:rPr lang="mk-MK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mk-MK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dirty="0" smtClean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E81B3F93-71E7-40EB-97E4-184292E45323}" type="slidenum">
              <a:rPr lang="mk-MK" sz="1200">
                <a:latin typeface="Calibri" pitchFamily="34" charset="0"/>
              </a:rPr>
              <a:pPr algn="r"/>
              <a:t>10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5A2DD91C-042C-4A29-9375-128B0A9BA779}" type="slidenum">
              <a:rPr lang="mk-MK" sz="1200">
                <a:latin typeface="Calibri" pitchFamily="34" charset="0"/>
              </a:rPr>
              <a:pPr algn="r"/>
              <a:t>11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51204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0F3DE728-7A9B-4233-96C4-1EDA2C1E479B}" type="slidenum">
              <a:rPr lang="mk-MK" sz="1200">
                <a:latin typeface="Calibri" pitchFamily="34" charset="0"/>
              </a:rPr>
              <a:pPr algn="r"/>
              <a:t>12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6084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2CAE5F4A-6690-49AF-961E-2636DCC93AEF}" type="slidenum">
              <a:rPr lang="mk-MK" sz="1200">
                <a:latin typeface="Calibri" pitchFamily="34" charset="0"/>
              </a:rPr>
              <a:pPr algn="r"/>
              <a:t>13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dirty="0" smtClean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A2B251AD-A46A-4ED5-BC0C-8702027A0681}" type="slidenum">
              <a:rPr lang="mk-MK" sz="1200">
                <a:latin typeface="Calibri" pitchFamily="34" charset="0"/>
              </a:rPr>
              <a:pPr algn="r"/>
              <a:t>14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BB98F07F-99A8-4345-B7BE-F5CBDFACC1A0}" type="slidenum">
              <a:rPr lang="mk-MK" sz="1200">
                <a:latin typeface="Calibri" pitchFamily="34" charset="0"/>
              </a:rPr>
              <a:pPr algn="r"/>
              <a:t>15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385AF746-0B9E-43E4-BBE6-A3B7EA2B569C}" type="slidenum">
              <a:rPr lang="mk-MK" sz="1200">
                <a:latin typeface="Calibri" pitchFamily="34" charset="0"/>
              </a:rPr>
              <a:pPr algn="r"/>
              <a:t>2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2FEAEAB0-81B5-4DF9-AD21-885889FCF734}" type="slidenum">
              <a:rPr lang="mk-MK" sz="1200">
                <a:latin typeface="Calibri" pitchFamily="34" charset="0"/>
              </a:rPr>
              <a:pPr algn="r"/>
              <a:t>3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2D9874ED-A11E-48B1-9F2F-9E3705E72204}" type="slidenum">
              <a:rPr lang="mk-MK" sz="1200">
                <a:latin typeface="Calibri" pitchFamily="34" charset="0"/>
              </a:rPr>
              <a:pPr algn="r"/>
              <a:t>4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73B3876E-7954-4664-B112-4B8CF1EC0446}" type="slidenum">
              <a:rPr lang="mk-MK" sz="1200">
                <a:latin typeface="Calibri" pitchFamily="34" charset="0"/>
              </a:rPr>
              <a:pPr algn="r"/>
              <a:t>5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19460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9770D308-6513-4B56-B9C4-A497DDB76407}" type="slidenum">
              <a:rPr lang="mk-MK" sz="1200">
                <a:latin typeface="Calibri" pitchFamily="34" charset="0"/>
              </a:rPr>
              <a:pPr algn="r"/>
              <a:t>6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04325A8A-B992-47B6-B5A2-4D9A227A311A}" type="slidenum">
              <a:rPr lang="mk-MK" sz="1200">
                <a:latin typeface="Calibri" pitchFamily="34" charset="0"/>
              </a:rPr>
              <a:pPr algn="r"/>
              <a:t>7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smtClean="0"/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36735A1C-FF2E-4908-A631-12D90DCA1F20}" type="slidenum">
              <a:rPr lang="mk-MK" sz="1200">
                <a:latin typeface="Calibri" pitchFamily="34" charset="0"/>
              </a:rPr>
              <a:pPr algn="r"/>
              <a:t>8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mk-MK" dirty="0" smtClean="0"/>
          </a:p>
        </p:txBody>
      </p:sp>
      <p:sp>
        <p:nvSpPr>
          <p:cNvPr id="45060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b"/>
          <a:lstStyle/>
          <a:p>
            <a:pPr algn="r"/>
            <a:fld id="{021CC986-D100-42F1-B11D-5829443DF30D}" type="slidenum">
              <a:rPr lang="mk-MK" sz="1200">
                <a:latin typeface="Calibri" pitchFamily="34" charset="0"/>
              </a:rPr>
              <a:pPr algn="r"/>
              <a:t>9</a:t>
            </a:fld>
            <a:endParaRPr lang="mk-MK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C5F54DA-0566-414F-9B9B-2EF3936D7F6F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EDFF11-C5B9-4606-870D-2AA1B7C1F3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889ED-8682-4864-A91F-042EC14D7258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0F443-E2BD-482D-A3AB-4F67D2E2E0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8243A-A3DD-4BFC-99CA-66E59AFA7DC7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112BC-C61C-4372-AC71-9DBB9CCA01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20B2E-04C1-401D-9C30-ED9628E56043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4E57A-1F29-438F-8944-D237E7EBA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07B9B8-83D0-4230-8911-41C868D59971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A5F05-CF7D-491A-9B78-F24A225B93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47FE89-C3C3-49EC-BF16-1F48247D9CD8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4CFD39-FA36-401A-B944-DD2B85BA5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DBA93A-F46D-4C22-8CDA-B20769A5E565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904C9B-9A41-4995-861E-5A7A897826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BBB43E-080E-4A31-9BFA-536B90A5BF6A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80973C-8096-41C5-9F45-FA4D8A136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EF4F-0CE6-43D9-A578-22A353CE3781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96523-60E2-4FC5-929B-7EE98BD8ED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FDF1B-89BE-4ACD-A56D-DAAA232878E5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3FA798-00E1-4C5D-8813-4924E07B58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E1CB995-9DF2-4815-A9A2-811432419207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B0D575E-771D-4BEA-BFA8-281101E21C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BA5AECA-6291-4E2C-8449-794AAC36290C}" type="datetimeFigureOut">
              <a:rPr lang="en-US"/>
              <a:pPr>
                <a:defRPr/>
              </a:pPr>
              <a:t>1/31/2013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9566931-4F91-4D37-A541-CE0D83C1BB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09" r:id="rId2"/>
    <p:sldLayoutId id="2147484014" r:id="rId3"/>
    <p:sldLayoutId id="2147484015" r:id="rId4"/>
    <p:sldLayoutId id="2147484016" r:id="rId5"/>
    <p:sldLayoutId id="2147484017" r:id="rId6"/>
    <p:sldLayoutId id="2147484010" r:id="rId7"/>
    <p:sldLayoutId id="2147484018" r:id="rId8"/>
    <p:sldLayoutId id="2147484019" r:id="rId9"/>
    <p:sldLayoutId id="2147484011" r:id="rId10"/>
    <p:sldLayoutId id="21474840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emf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emf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emf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e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1619673" y="1752600"/>
            <a:ext cx="6048671" cy="22098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  <a:t/>
            </a:r>
            <a:b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</a:b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  <a:t/>
            </a:r>
            <a:b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</a:br>
            <a:r>
              <a:rPr lang="en-US" sz="36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C C Times" pitchFamily="18" charset="0"/>
              </a:rPr>
              <a:t>  </a:t>
            </a:r>
            <a:r>
              <a:rPr lang="mk-MK" sz="32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Квартална ревизија на макроекономските проекции </a:t>
            </a:r>
            <a:r>
              <a:rPr lang="en-US" sz="3200" dirty="0" smtClean="0">
                <a:solidFill>
                  <a:srgbClr val="002060"/>
                </a:solidFill>
                <a:effectLst/>
                <a:latin typeface="MAC C Times" pitchFamily="18" charset="0"/>
              </a:rPr>
              <a:t/>
            </a:r>
            <a:br>
              <a:rPr lang="en-US" sz="3200" dirty="0" smtClean="0">
                <a:solidFill>
                  <a:srgbClr val="002060"/>
                </a:solidFill>
                <a:effectLst/>
                <a:latin typeface="MAC C Times" pitchFamily="18" charset="0"/>
              </a:rPr>
            </a:br>
            <a:endParaRPr lang="en-US" sz="3200" dirty="0">
              <a:solidFill>
                <a:srgbClr val="002060"/>
              </a:solidFill>
              <a:effectLst/>
              <a:latin typeface="MAC C Times" pitchFamily="18" charset="0"/>
            </a:endParaRPr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971550" y="4077072"/>
            <a:ext cx="6800850" cy="108012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nl-NL" sz="1800" b="1" dirty="0" smtClean="0">
              <a:solidFill>
                <a:schemeClr val="bg1">
                  <a:lumMod val="50000"/>
                </a:schemeClr>
              </a:solidFill>
              <a:latin typeface="MAC C Times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Димитар Богов</a:t>
            </a:r>
          </a:p>
          <a:p>
            <a:pPr marL="0" indent="0" algn="ctr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   Гувернер</a:t>
            </a:r>
            <a:endParaRPr lang="nl-NL" sz="18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3419872" y="5517232"/>
            <a:ext cx="26527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mk-MK" sz="1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јануари, 2013 </a:t>
            </a:r>
            <a:r>
              <a:rPr lang="mk-MK" sz="1400" b="1" dirty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година</a:t>
            </a:r>
            <a:endParaRPr lang="en-US" sz="1400" b="1" dirty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9221" name="Picture 6" descr="new-3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230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mk-MK">
              <a:latin typeface="Calibri" pitchFamily="34" charset="0"/>
            </a:endParaRPr>
          </a:p>
        </p:txBody>
      </p:sp>
      <p:pic>
        <p:nvPicPr>
          <p:cNvPr id="9223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075" y="6643688"/>
            <a:ext cx="8996363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323528" y="116633"/>
            <a:ext cx="8712968" cy="108012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</a:t>
            </a:r>
            <a:r>
              <a:rPr lang="mk-MK" sz="3100" dirty="0" err="1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кроекономски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проекции за 2013 -2014 г.</a:t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27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тековна сметка на платниот биланс 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4294967295"/>
          </p:nvPr>
        </p:nvSpPr>
        <p:spPr>
          <a:xfrm>
            <a:off x="323528" y="1484784"/>
            <a:ext cx="8568952" cy="2664296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 растот на </a:t>
            </a:r>
            <a:r>
              <a:rPr lang="mk-MK" sz="16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нето-приливите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од приватните трансфери во 2012 година,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има очекувања за номинална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стагнација во 2013 и намалување на нивното учество во БДП, при умерен номинален раст во 2014 година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 зголемувањето на трговскиот дефицит во 2012 година (главно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како</a:t>
            </a:r>
            <a:r>
              <a:rPr lang="mk-MK" sz="16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резултат на еднократни фактори), слично ниво се очекува и за 2013 година и потоа негов пораст во 2014 година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Мало поместување на дефицитот на тековната сметка</a:t>
            </a:r>
            <a:r>
              <a:rPr lang="mk-MK" sz="16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во 2012 година и постепено проширување на дефицитот во 2013 и 2014 година  </a:t>
            </a:r>
          </a:p>
        </p:txBody>
      </p:sp>
      <p:pic>
        <p:nvPicPr>
          <p:cNvPr id="23556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4077072"/>
            <a:ext cx="7088400" cy="194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251520" y="188640"/>
            <a:ext cx="8429652" cy="93583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</a:t>
            </a:r>
            <a:r>
              <a:rPr lang="mk-MK" sz="3100" dirty="0" err="1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кроекономски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проекции за 2013 -2014</a:t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27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капитални приливи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323528" y="1052736"/>
            <a:ext cx="8496943" cy="3384376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Пониски </a:t>
            </a:r>
            <a:r>
              <a:rPr lang="mk-MK" sz="18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нето-приливи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во </a:t>
            </a:r>
            <a:r>
              <a:rPr lang="mk-MK" sz="18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капитално-финансиската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сметка во 2012, во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споредба со 2011 година, при пониско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задолжување од странство и пониски странски директни инвестиции 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Стабилни капитални приливи во 2013 година и нивен раст во 2014 година, како резултат на очекувањата за повисоки странски директни инвестиции и повисоко надворешно задолжување на државата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Зна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чителе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 раст на девизните резерви во 2012 година (124 мил. евра) и оцени за понатамошен раст во следните две години, со што се очекува одржување на девизните резерви на адекватно ниво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4580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4365104"/>
            <a:ext cx="396044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673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4221088"/>
            <a:ext cx="410445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214282" y="188915"/>
            <a:ext cx="8678198" cy="81119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</a:t>
            </a:r>
            <a:r>
              <a:rPr lang="mk-MK" sz="3100" dirty="0" err="1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кроекономски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проекции за 201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3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-2014 г.</a:t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27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инфлација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4294967295"/>
          </p:nvPr>
        </p:nvSpPr>
        <p:spPr>
          <a:xfrm>
            <a:off x="214283" y="928670"/>
            <a:ext cx="8643998" cy="2932378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Надолна ревизија на проектираната инфлација за 2013 (од 3,5% на 3,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%) и оценка за нејзино стабилизирање во 2014 година (2,3%) на ниво блиско до историскиот просек 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Отсуство на притисоци од побарувачката – негативен производствен јаз до средината на 2014 година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Надолни притисоци од цените на нафтата во тековната и следната година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Светските цени на храната, заради фактори на страната на понудата, </a:t>
            </a:r>
            <a:r>
              <a:rPr lang="mk-MK" sz="16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</a:t>
            </a:r>
            <a:r>
              <a:rPr lang="mk-MK" sz="1600" b="1" dirty="0" err="1" smtClean="0">
                <a:latin typeface="Tahoma" pitchFamily="34" charset="0"/>
                <a:cs typeface="Tahoma" pitchFamily="34" charset="0"/>
              </a:rPr>
              <a:t>ѐ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уште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се движат по нагорна патека во првата половина на 2013 година, а нивниот </a:t>
            </a:r>
            <a:r>
              <a:rPr lang="mk-MK" sz="16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инфлаторен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притисок ќе се исцрпи во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2014 година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Се очекува зголемување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 регулираните цени во домашната економија во 2013 година</a:t>
            </a:r>
          </a:p>
          <a:p>
            <a:pPr algn="just" eaLnBrk="1" hangingPunct="1">
              <a:buClr>
                <a:srgbClr val="0033CC"/>
              </a:buClr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6628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97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43175" y="3738711"/>
            <a:ext cx="40576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395536" y="73497"/>
            <a:ext cx="8229600" cy="112325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</a:t>
            </a:r>
            <a:r>
              <a:rPr lang="mk-MK" sz="2800" dirty="0" err="1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кроекономски</a:t>
            </a:r>
            <a:r>
              <a:rPr lang="mk-MK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проекции за 2013-2014 г.</a:t>
            </a:r>
            <a:br>
              <a:rPr lang="mk-MK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24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кредитен раст</a:t>
            </a:r>
          </a:p>
        </p:txBody>
      </p:sp>
      <p:pic>
        <p:nvPicPr>
          <p:cNvPr id="21507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4221088"/>
            <a:ext cx="3672408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23528" y="1124744"/>
            <a:ext cx="849694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indent="-255588" algn="just">
              <a:spcBef>
                <a:spcPts val="400"/>
              </a:spcBef>
              <a:buClr>
                <a:srgbClr val="0033CC"/>
              </a:buClr>
              <a:buSzPct val="68000"/>
              <a:buFontTx/>
              <a:buChar char="–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Кредитниот раст во 2012 година изнесуваше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5,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4% (понизок од очекуваниот), а во следните две години се очекува негово умерено забрзување</a:t>
            </a:r>
            <a:r>
              <a:rPr lang="en-US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при натамошен раст на депозитите и расположливи странски извори на финансирање</a:t>
            </a:r>
          </a:p>
          <a:p>
            <a:pPr marL="365125" indent="-255588" algn="just">
              <a:spcBef>
                <a:spcPts val="400"/>
              </a:spcBef>
              <a:buClr>
                <a:srgbClr val="0033CC"/>
              </a:buClr>
              <a:buSzPct val="68000"/>
              <a:buFontTx/>
              <a:buChar char="–"/>
            </a:pPr>
            <a:r>
              <a:rPr kumimoji="0" lang="mk-MK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Сепак,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неизвесниот глобален амбиент, согледувањата на банките за ризиците и деловните стратегии на европските банкарски групации коишто се присутни и на домашниот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пазар може да предизвикаат зголемена претпазливост кај домашниот банкарски сектор во водењето на кредитната политика</a:t>
            </a: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Tx/>
              <a:buChar char="–"/>
              <a:tabLst/>
              <a:defRPr/>
            </a:pPr>
            <a:r>
              <a:rPr kumimoji="0" lang="mk-MK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Банкарскиот систем и натаму</a:t>
            </a:r>
            <a:r>
              <a:rPr kumimoji="0" lang="mk-MK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 бележи висока стапка на адекватност на капиталот (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17,1%</a:t>
            </a:r>
            <a:r>
              <a:rPr kumimoji="0" lang="mk-MK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), висока ликвидност и умерен пораст на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нефункционалните плас</a:t>
            </a:r>
            <a:r>
              <a:rPr kumimoji="0" lang="mk-MK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ahoma" pitchFamily="34" charset="0"/>
                <a:ea typeface="+mn-ea"/>
                <a:cs typeface="Tahoma" pitchFamily="34" charset="0"/>
              </a:rPr>
              <a:t>мани (10,6%) во третиот квартал од 2012 година</a:t>
            </a:r>
            <a:endParaRPr kumimoji="0" lang="mk-MK" sz="1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  <a:p>
            <a:pPr marL="365125" marR="0" lvl="0" indent="-255588" algn="just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33CC"/>
              </a:buClr>
              <a:buSzPct val="68000"/>
              <a:tabLst/>
              <a:defRPr/>
            </a:pPr>
            <a:endParaRPr kumimoji="0" lang="mk-MK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683568" y="188915"/>
            <a:ext cx="7992888" cy="791814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      Споредба со претходната проекција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4294967295"/>
          </p:nvPr>
        </p:nvSpPr>
        <p:spPr>
          <a:xfrm>
            <a:off x="684213" y="1268413"/>
            <a:ext cx="7545387" cy="4608512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9700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Diagram 5"/>
          <p:cNvGraphicFramePr/>
          <p:nvPr/>
        </p:nvGraphicFramePr>
        <p:xfrm>
          <a:off x="611560" y="908720"/>
          <a:ext cx="799288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323528" y="1"/>
            <a:ext cx="7920880" cy="980727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        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Резиме</a:t>
            </a:r>
            <a:r>
              <a:rPr lang="mk-MK" sz="3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4294967295"/>
          </p:nvPr>
        </p:nvSpPr>
        <p:spPr>
          <a:xfrm>
            <a:off x="539552" y="980728"/>
            <a:ext cx="8136904" cy="5472608"/>
          </a:xfrm>
        </p:spPr>
        <p:txBody>
          <a:bodyPr/>
          <a:lstStyle/>
          <a:p>
            <a:pPr lvl="0"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Стагнација на економијата во 2012 година и умерен раст во наредните две години, при очекувани нови приватни и јавни инвестиции;</a:t>
            </a:r>
            <a:endParaRPr lang="ru-RU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None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Пониска стапка на инфлација во 2013 година и позначително забавување во 2014 година;</a:t>
            </a:r>
          </a:p>
          <a:p>
            <a:pPr algn="just" eaLnBrk="1" hangingPunct="1">
              <a:buClr>
                <a:srgbClr val="0033CC"/>
              </a:buClr>
              <a:buNone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r>
              <a:rPr lang="ru-RU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Се </a:t>
            </a:r>
            <a:r>
              <a:rPr lang="ru-RU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очекува дека капиталните приливи во 2013 и 2014 година ќе бидат доволни за покривање на дефицитот во тековната сметка и дополнителен раст на девизните резерви</a:t>
            </a:r>
            <a:r>
              <a:rPr lang="ru-RU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;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6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Се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оценува дека девизните резерви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 среден рок ќе се одржуваат на адекватното ниво, одразувајќи ја способноста на економијата за апсорпција на потенцијалните негативни шокови;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600" b="1" dirty="0" smtClean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Натамошни ризици на сценариото во однос на промените и неизвесноста во надворешното опкружување, што наметнува потреба од натамошно редовно следење на макроекономските движења и по потреба, реакција со преземање соодветни мерки. </a:t>
            </a: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endParaRPr lang="mk-MK" sz="1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7652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0" y="609601"/>
            <a:ext cx="8229600" cy="80327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+mn-ea"/>
                <a:cs typeface="Tahoma" pitchFamily="34" charset="0"/>
              </a:rPr>
            </a:b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ea typeface="+mn-ea"/>
                <a:cs typeface="Tahoma" pitchFamily="34" charset="0"/>
              </a:rPr>
              <a:t>СОДРЖИНА</a:t>
            </a:r>
            <a:r>
              <a:rPr lang="en-US" sz="36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67544" y="1295400"/>
            <a:ext cx="7992888" cy="3861792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charset="0"/>
              <a:buNone/>
              <a:defRPr/>
            </a:pPr>
            <a:endParaRPr lang="mk-MK" sz="1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None/>
              <a:defRPr/>
            </a:pPr>
            <a:endParaRPr lang="mk-MK" sz="18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Ma</a:t>
            </a:r>
            <a:r>
              <a:rPr lang="mk-M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кроекономски проекции за 2013 -2014 година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mk-MK" sz="18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Влезни претпоставки од надворешното окружување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endParaRPr lang="mk-MK" sz="1800" b="1" dirty="0" smtClean="0">
              <a:solidFill>
                <a:srgbClr val="0033CC"/>
              </a:solidFill>
              <a:latin typeface="Tahoma" pitchFamily="34" charset="0"/>
              <a:cs typeface="Tahoma" pitchFamily="34" charset="0"/>
            </a:endParaRPr>
          </a:p>
          <a:p>
            <a:pPr marL="621348" lvl="1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mk-MK" sz="18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Основно макроекономско сценарио за 2013 -2014 година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Char char="•"/>
              <a:defRPr/>
            </a:pPr>
            <a:r>
              <a:rPr lang="mk-M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Споредба со претходната проекција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44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683568" y="1"/>
            <a:ext cx="8103274" cy="155679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 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</a:t>
            </a:r>
            <a:r>
              <a:rPr lang="mk-MK" sz="3100" dirty="0" err="1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кроекономски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проекции за 201</a:t>
            </a:r>
            <a:r>
              <a:rPr lang="en-US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3</a:t>
            </a: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-2014</a:t>
            </a:r>
            <a:b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31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27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Надворешно опкружување</a:t>
            </a:r>
            <a:r>
              <a:rPr lang="mk-MK" sz="32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251520" y="1772816"/>
            <a:ext cx="8496944" cy="4248621"/>
          </a:xfrm>
        </p:spPr>
        <p:txBody>
          <a:bodyPr rtlCol="0">
            <a:normAutofit fontScale="250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Arial" pitchFamily="34" charset="0"/>
              <a:buNone/>
              <a:defRPr/>
            </a:pPr>
            <a:r>
              <a:rPr lang="mk-MK" sz="64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mk-MK" sz="64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r>
              <a:rPr lang="mk-MK" sz="8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Во периодот меѓу двете проекции: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endParaRPr lang="mk-MK" sz="8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621348" lvl="1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r>
              <a:rPr lang="mk-MK" sz="8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Незначително влошување на глобалните економски изгледи...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endParaRPr lang="mk-MK" sz="8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endParaRPr lang="mk-MK" sz="8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621348" lvl="1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r>
              <a:rPr lang="mk-MK" sz="8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...во услови на продолжување на стимулативната монетарната политика на ЕЦБ и ФЕД...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endParaRPr lang="mk-MK" sz="8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endParaRPr lang="mk-MK" sz="80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621348" lvl="1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r>
              <a:rPr lang="mk-MK" sz="8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...очекувања за пад на активноста во </a:t>
            </a:r>
            <a:r>
              <a:rPr lang="mk-MK" sz="80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евро-зоната</a:t>
            </a:r>
            <a:r>
              <a:rPr lang="mk-MK" sz="8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во 2013 година и благо закрепнување во 2014 година.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endParaRPr lang="mk-MK" sz="6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r>
              <a:rPr lang="mk-MK" sz="6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None/>
              <a:defRPr/>
            </a:pPr>
            <a:endParaRPr lang="mk-MK" sz="64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Wingdings" pitchFamily="2" charset="2"/>
              <a:buChar char="q"/>
              <a:defRPr/>
            </a:pPr>
            <a:endParaRPr lang="mk-MK" sz="18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Arial" charset="0"/>
              <a:buNone/>
              <a:defRPr/>
            </a:pPr>
            <a:r>
              <a:rPr lang="mk-MK" sz="18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      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Arial" charset="0"/>
              <a:buNone/>
              <a:defRPr/>
            </a:pPr>
            <a:endParaRPr lang="mk-MK" sz="18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Arial" charset="0"/>
              <a:buNone/>
              <a:defRPr/>
            </a:pPr>
            <a:endParaRPr lang="mk-MK" sz="18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Clr>
                <a:srgbClr val="0033CC"/>
              </a:buClr>
              <a:buFont typeface="Arial" charset="0"/>
              <a:buNone/>
              <a:defRPr/>
            </a:pPr>
            <a:endParaRPr lang="mk-MK" sz="18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268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214282" y="188641"/>
            <a:ext cx="8643998" cy="72008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mk-MK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Странска побарувачка</a:t>
            </a:r>
            <a:br>
              <a:rPr lang="mk-MK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2291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2164009"/>
            <a:ext cx="4618112" cy="3065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465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5" y="2298208"/>
            <a:ext cx="4104456" cy="285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79512" y="908720"/>
            <a:ext cx="8640960" cy="1368152"/>
          </a:xfrm>
          <a:prstGeom prst="rect">
            <a:avLst/>
          </a:prstGeom>
        </p:spPr>
        <p:txBody>
          <a:bodyPr vert="horz" rtlCol="0" anchor="ctr">
            <a:normAutofit fontScale="2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mk-M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mk-M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mk-M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mk-M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mk-M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br>
              <a:rPr kumimoji="0" lang="mk-MK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endParaRPr lang="mk-MK" sz="3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ea typeface="+mj-ea"/>
              <a:cs typeface="Tahoma" pitchFamily="34" charset="0"/>
            </a:endParaRPr>
          </a:p>
          <a:p>
            <a:pPr lvl="0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mk-MK" sz="6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8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Поизразен пад на странската ефективна побарувачка</a:t>
            </a:r>
            <a:r>
              <a:rPr lang="mk-MK" sz="80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8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во 2013 година</a:t>
            </a:r>
            <a:r>
              <a:rPr lang="en-US" sz="8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,</a:t>
            </a:r>
            <a:r>
              <a:rPr lang="mk-MK" sz="8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во однос на претходната проекција, како и очекувања за поумерено закрепнување во 2014 година </a:t>
            </a:r>
            <a:r>
              <a:rPr kumimoji="0" lang="mk-MK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mk-MK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mk-MK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mk-MK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</a:br>
            <a:endParaRPr kumimoji="0" lang="mk-MK" sz="3600" b="1" i="0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611560" y="188641"/>
            <a:ext cx="8246720" cy="648071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 Странска ефективна инфлација</a:t>
            </a:r>
            <a:br>
              <a:rPr lang="mk-MK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4294967295"/>
          </p:nvPr>
        </p:nvSpPr>
        <p:spPr>
          <a:xfrm>
            <a:off x="323528" y="980729"/>
            <a:ext cx="7978775" cy="2304256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Arial" charset="0"/>
              <a:buNone/>
            </a:pPr>
            <a:r>
              <a:rPr lang="mk-MK" sz="20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Во последниот квартал на 2012 година странската ефективна инфлација</a:t>
            </a:r>
            <a:r>
              <a:rPr lang="mk-MK" sz="1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е</a:t>
            </a:r>
            <a:r>
              <a:rPr lang="mk-MK" sz="18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значително над очекувањата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Нагорна ревизија за 2013 година и умерена надолна корекција за 2014 година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Значајно забрзување на динамиката во 2013 година </a:t>
            </a:r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и  забавување на растот на странските цени во 2014 година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Arial" charset="0"/>
              <a:buNone/>
            </a:pPr>
            <a:r>
              <a:rPr lang="mk-MK" sz="18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       </a:t>
            </a:r>
          </a:p>
        </p:txBody>
      </p:sp>
      <p:pic>
        <p:nvPicPr>
          <p:cNvPr id="13316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573016"/>
            <a:ext cx="403244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3573016"/>
            <a:ext cx="455655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467544" y="188641"/>
            <a:ext cx="8229600" cy="86409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mk-MK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Светски</a:t>
            </a:r>
            <a:r>
              <a:rPr lang="mk-MK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те</a:t>
            </a:r>
            <a:r>
              <a:rPr lang="mk-MK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 цени на основните производи </a:t>
            </a:r>
            <a:r>
              <a:rPr lang="mk-MK" sz="31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4294967295"/>
          </p:nvPr>
        </p:nvSpPr>
        <p:spPr>
          <a:xfrm>
            <a:off x="467544" y="1052736"/>
            <a:ext cx="8229600" cy="2736304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Надолна ревизија на светските берзански цени за 2013 година, но ревизија во нагорна насока за 2014 година во однос на октомвриската проекција</a:t>
            </a:r>
            <a:endParaRPr lang="en-US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Се очекува дека цените на металите, по падот во 2012 година, ќе забележат стагнација во 2013 година и мал раст во 2014 година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Се очекува дека цените на нафтата, по растот во 2012 година, ќе остварат  намалување во 2013 и 2014 година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 растот на цените на пченицата и пченката во 2012, во 2013 и 2014 година, се очекува раст кај цените на пченицата и пад кај цените на пченката  </a:t>
            </a:r>
          </a:p>
          <a:p>
            <a:pPr algn="just" eaLnBrk="1" hangingPunct="1">
              <a:buClr>
                <a:srgbClr val="0033CC"/>
              </a:buClr>
              <a:buNone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600" b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Arial" charset="0"/>
              <a:buNone/>
            </a:pPr>
            <a:r>
              <a:rPr lang="mk-MK" sz="1600" b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       </a:t>
            </a:r>
          </a:p>
        </p:txBody>
      </p:sp>
      <p:pic>
        <p:nvPicPr>
          <p:cNvPr id="12292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0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853964"/>
            <a:ext cx="8445600" cy="267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357158" y="188641"/>
            <a:ext cx="8786842" cy="936103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br>
              <a:rPr lang="mk-MK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mk-MK" sz="32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mk-MK" sz="32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Странска каматна стапка  </a:t>
            </a:r>
            <a: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3100" dirty="0" smtClean="0">
                <a:solidFill>
                  <a:schemeClr val="accent1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2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en-US" sz="36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mk-MK" sz="3600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4294967295"/>
          </p:nvPr>
        </p:nvSpPr>
        <p:spPr>
          <a:xfrm>
            <a:off x="500034" y="1196752"/>
            <a:ext cx="8229600" cy="2016224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Продолжи намалувањето на странската каматна стапка, во услови на </a:t>
            </a:r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пролонгирање на рецесијата, при </a:t>
            </a:r>
            <a:r>
              <a:rPr lang="mk-MK" sz="18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непроменетост</a:t>
            </a: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на основната стапка на ЕЦБ од јули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Надолна ревизија во однос на претходната проекција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Очекувања за умерен раст во 2013 и 2014 година</a:t>
            </a:r>
          </a:p>
        </p:txBody>
      </p:sp>
      <p:pic>
        <p:nvPicPr>
          <p:cNvPr id="17412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3284984"/>
            <a:ext cx="40290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214282" y="44625"/>
            <a:ext cx="8786874" cy="864095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</a:t>
            </a:r>
            <a:r>
              <a:rPr lang="mk-MK" sz="2800" dirty="0" err="1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кроекономски</a:t>
            </a:r>
            <a:r>
              <a:rPr lang="mk-MK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проекции за 2013-2014 </a:t>
            </a:r>
            <a:r>
              <a:rPr lang="mk-MK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г.</a:t>
            </a:r>
            <a:r>
              <a:rPr lang="mk-MK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lang="mk-MK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28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БДП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0" y="836712"/>
            <a:ext cx="8964488" cy="3096344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Остварување на дел од ризиците од влошување на глобалниот економски амбиент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Речиси непроменети согледувања </a:t>
            </a:r>
            <a:r>
              <a:rPr lang="ru-RU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за пазарот на труд и за странските инвестиции, но очекувања за помала кредитна активност</a:t>
            </a: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Задржување на </a:t>
            </a:r>
            <a:r>
              <a:rPr lang="mk-MK" sz="1800" b="1" dirty="0" err="1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проценката</a:t>
            </a:r>
            <a:r>
              <a:rPr lang="mk-MK" sz="18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за стагнација на економијата во 2012 година и надолна ревизија на проекцијата на БДП за 2013 и 2014 </a:t>
            </a:r>
            <a:r>
              <a:rPr lang="mk-MK" sz="18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г.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Постепено закрепнување во 2013 и 2014 година </a:t>
            </a:r>
          </a:p>
          <a:p>
            <a:pPr lvl="1"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r>
              <a:rPr lang="mk-MK" sz="1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очекувања за позитивни ефекти од структурните промени врз извозот</a:t>
            </a:r>
          </a:p>
          <a:p>
            <a:pPr lvl="1" algn="just" eaLnBrk="1" hangingPunct="1">
              <a:buClr>
                <a:srgbClr val="0033CC"/>
              </a:buClr>
              <a:buFont typeface="Wingdings" pitchFamily="2" charset="2"/>
              <a:buChar char="§"/>
            </a:pPr>
            <a:r>
              <a:rPr lang="mk-MK" sz="14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очекувања за солиден раст на домашната побарувачка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8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Затворање на негативниот производен јаз во втората половина на 2014 година</a:t>
            </a: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8436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AutoShape 7"/>
          <p:cNvSpPr>
            <a:spLocks noChangeAspect="1" noChangeArrowheads="1"/>
          </p:cNvSpPr>
          <p:nvPr/>
        </p:nvSpPr>
        <p:spPr bwMode="auto">
          <a:xfrm>
            <a:off x="2627313" y="3716338"/>
            <a:ext cx="4195762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4077072"/>
            <a:ext cx="3888432" cy="2513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4077072"/>
            <a:ext cx="3800178" cy="2449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467544" y="44625"/>
            <a:ext cx="8229600" cy="1080119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Ma</a:t>
            </a:r>
            <a:r>
              <a:rPr lang="mk-MK" sz="2800" dirty="0" err="1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кроекономски</a:t>
            </a:r>
            <a:r>
              <a:rPr lang="mk-MK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  <a:t> проекции за 2013-2014 г.</a:t>
            </a:r>
            <a:br>
              <a:rPr lang="mk-MK" sz="2800" dirty="0" smtClean="0">
                <a:solidFill>
                  <a:srgbClr val="00206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lang="mk-MK" sz="2400" dirty="0" smtClean="0">
                <a:solidFill>
                  <a:srgbClr val="0033CC"/>
                </a:solidFill>
                <a:effectLst/>
                <a:latin typeface="Tahoma" pitchFamily="34" charset="0"/>
                <a:cs typeface="Tahoma" pitchFamily="34" charset="0"/>
              </a:rPr>
              <a:t>компоненти на БДП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179512" y="1124744"/>
            <a:ext cx="8784976" cy="2808312"/>
          </a:xfrm>
        </p:spPr>
        <p:txBody>
          <a:bodyPr/>
          <a:lstStyle/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Силен раст на </a:t>
            </a:r>
            <a:r>
              <a:rPr lang="mk-MK" sz="16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извозот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во 2013 и 2014 година, со очекувања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за постојано закрепнување на странската побарувачка и светските цени на металите и позитивен ефект врз извозниот потенцијал од активноста на новите капацитети 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Поголеми </a:t>
            </a:r>
            <a:r>
              <a:rPr lang="mk-MK" sz="16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увозни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притисоци од </a:t>
            </a:r>
            <a:r>
              <a:rPr lang="mk-MK" sz="1600" b="1" dirty="0" err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извозната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и домашната побарувачка во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2013 година и посебно во 2014 година </a:t>
            </a: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Раст на </a:t>
            </a:r>
            <a:r>
              <a:rPr lang="mk-MK" sz="1600" b="1" dirty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домашната побарувачка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во 2013 година и умерено</a:t>
            </a:r>
            <a:r>
              <a:rPr lang="mk-MK" sz="1600" b="1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mk-MK" sz="1600" b="1" dirty="0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засилување на растот во 2014 година, поддржано од најавените директни и јавни инвестиции и поволните движења кај пазарот на труд</a:t>
            </a:r>
          </a:p>
          <a:p>
            <a:pPr algn="just" eaLnBrk="1" hangingPunct="1">
              <a:buClr>
                <a:srgbClr val="0033CC"/>
              </a:buClr>
              <a:buNone/>
            </a:pPr>
            <a:endParaRPr lang="mk-MK" sz="16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 3" pitchFamily="18" charset="2"/>
              <a:buNone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algn="just" eaLnBrk="1" hangingPunct="1">
              <a:buClr>
                <a:srgbClr val="0033CC"/>
              </a:buClr>
              <a:buFont typeface="Wingdings" pitchFamily="2" charset="2"/>
              <a:buChar char="q"/>
            </a:pPr>
            <a:endParaRPr lang="mk-MK" sz="1800" b="1" dirty="0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484" name="Picture 7" descr="Bitmap Zatemneto 2 Logo in Pano CMYK- C100 M80 Y0 K0 29-04-2009 verz GOLD logo Font Convert to Curv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143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31" descr="samo naslov 0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201" y="6664036"/>
            <a:ext cx="8996363" cy="193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3789040"/>
            <a:ext cx="6638925" cy="283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3774</TotalTime>
  <Words>999</Words>
  <Application>Microsoft Office PowerPoint</Application>
  <PresentationFormat>On-screen Show (4:3)</PresentationFormat>
  <Paragraphs>145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    Квартална ревизија на макроекономските проекции  </vt:lpstr>
      <vt:lpstr> СОДРЖИНА </vt:lpstr>
      <vt:lpstr>       Maкроекономски проекции за 2013-2014   Надворешно опкружување   </vt:lpstr>
      <vt:lpstr>      Странска побарувачка    </vt:lpstr>
      <vt:lpstr>      Странска ефективна инфлација   </vt:lpstr>
      <vt:lpstr>     Светските цени на основните производи    </vt:lpstr>
      <vt:lpstr>     Странска каматна стапка     </vt:lpstr>
      <vt:lpstr>Maкроекономски проекции за 2013-2014 г. БДП</vt:lpstr>
      <vt:lpstr>Maкроекономски проекции за 2013-2014 г. компоненти на БДП</vt:lpstr>
      <vt:lpstr>       Maкроекономски проекции за 2013 -2014 г. тековна сметка на платниот биланс     </vt:lpstr>
      <vt:lpstr>       Maкроекономски проекции за 2013 -2014 капитални приливи    </vt:lpstr>
      <vt:lpstr>       Maкроекономски проекции за 2013 -2014 г. инфлација    </vt:lpstr>
      <vt:lpstr>Maкроекономски проекции за 2013-2014 г. кредитен раст</vt:lpstr>
      <vt:lpstr>           Споредба со претходната проекција    </vt:lpstr>
      <vt:lpstr>               Резиме     </vt:lpstr>
    </vt:vector>
  </TitlesOfParts>
  <Company>Narodna Banka na 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Maкроекономска слика помеѓу двете проекции</dc:title>
  <dc:creator>GaniR</dc:creator>
  <cp:lastModifiedBy>Vesna K</cp:lastModifiedBy>
  <cp:revision>470</cp:revision>
  <dcterms:created xsi:type="dcterms:W3CDTF">2012-01-31T10:11:16Z</dcterms:created>
  <dcterms:modified xsi:type="dcterms:W3CDTF">2013-01-31T14:03:07Z</dcterms:modified>
</cp:coreProperties>
</file>