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75" r:id="rId2"/>
    <p:sldId id="276" r:id="rId3"/>
    <p:sldId id="277" r:id="rId4"/>
    <p:sldId id="311" r:id="rId5"/>
    <p:sldId id="312" r:id="rId6"/>
    <p:sldId id="315" r:id="rId7"/>
    <p:sldId id="323" r:id="rId8"/>
    <p:sldId id="293" r:id="rId9"/>
    <p:sldId id="296" r:id="rId10"/>
    <p:sldId id="297" r:id="rId11"/>
    <p:sldId id="316" r:id="rId12"/>
    <p:sldId id="317" r:id="rId13"/>
    <p:sldId id="304" r:id="rId14"/>
    <p:sldId id="324" r:id="rId15"/>
    <p:sldId id="325" r:id="rId16"/>
    <p:sldId id="306" r:id="rId17"/>
    <p:sldId id="307" r:id="rId1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srgbClr val="FF0000"/>
    </p:penClr>
  </p:showPr>
  <p:clrMru>
    <a:srgbClr val="2E1DAD"/>
    <a:srgbClr val="002060"/>
    <a:srgbClr val="0033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BC047-8204-4EE4-B847-F5F65A4A0821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04E6958-B4FF-407B-91BE-2ED384C4E898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100" b="1" dirty="0" smtClean="0">
              <a:latin typeface="Tahoma" pitchFamily="34" charset="0"/>
              <a:cs typeface="Tahoma" pitchFamily="34" charset="0"/>
            </a:rPr>
            <a:t>	Smaller GDP growth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– </a:t>
          </a:r>
          <a:r>
            <a:rPr lang="en-US" sz="1100" b="1" dirty="0" smtClean="0">
              <a:latin typeface="Tahoma" pitchFamily="34" charset="0"/>
              <a:cs typeface="Tahoma" pitchFamily="34" charset="0"/>
            </a:rPr>
            <a:t>revision from 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2% </a:t>
          </a:r>
          <a:r>
            <a:rPr lang="en-US" sz="1100" b="1" dirty="0" smtClean="0">
              <a:latin typeface="Tahoma" pitchFamily="34" charset="0"/>
              <a:cs typeface="Tahoma" pitchFamily="34" charset="0"/>
            </a:rPr>
            <a:t>to approximately 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1%  </a:t>
          </a:r>
          <a:r>
            <a:rPr lang="en-US" sz="1100" b="1" dirty="0" smtClean="0">
              <a:latin typeface="Tahoma" pitchFamily="34" charset="0"/>
              <a:cs typeface="Tahoma" pitchFamily="34" charset="0"/>
            </a:rPr>
            <a:t>for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2012</a:t>
          </a:r>
          <a:r>
            <a:rPr lang="en-US" sz="1100" b="1" dirty="0" smtClean="0">
              <a:latin typeface="Tahoma" pitchFamily="34" charset="0"/>
              <a:cs typeface="Tahoma" pitchFamily="34" charset="0"/>
            </a:rPr>
            <a:t>;</a:t>
          </a: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100" b="1" dirty="0" smtClean="0">
              <a:latin typeface="Tahoma" pitchFamily="34" charset="0"/>
              <a:cs typeface="Tahoma" pitchFamily="34" charset="0"/>
            </a:rPr>
            <a:t>            revision from 3.7%  to 3% for 2013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</a:t>
          </a:r>
          <a:endParaRPr lang="en-US" sz="1100" b="1" dirty="0" smtClean="0">
            <a:latin typeface="Tahoma" pitchFamily="34" charset="0"/>
            <a:cs typeface="Tahoma" pitchFamily="34" charset="0"/>
          </a:endParaRP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  - </a:t>
          </a:r>
          <a:r>
            <a:rPr lang="en-US" sz="1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weaker initial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conditions and worsened foreign demand projections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;</a:t>
          </a:r>
          <a:endParaRPr lang="en-US" sz="1100" dirty="0" smtClean="0">
            <a:latin typeface="Tahoma" pitchFamily="34" charset="0"/>
            <a:cs typeface="Tahoma" pitchFamily="34" charset="0"/>
          </a:endParaRP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             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downward correction of all GDP components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;</a:t>
          </a:r>
        </a:p>
        <a:p>
          <a:pPr algn="just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             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structural changes and public investments 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–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factor for relatively fast recovery and</a:t>
          </a:r>
        </a:p>
        <a:p>
          <a:pPr algn="just">
            <a:lnSpc>
              <a:spcPct val="100000"/>
            </a:lnSpc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               smaller dependence of the short-term growth on the situation in Europe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;</a:t>
          </a:r>
        </a:p>
        <a:p>
          <a:pPr algn="just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            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the credit support is larger than expected in conditions of relaxed monetary conditions</a:t>
          </a:r>
        </a:p>
        <a:p>
          <a:pPr algn="just">
            <a:lnSpc>
              <a:spcPct val="100000"/>
            </a:lnSpc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               and stable risk perceptions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.</a:t>
          </a: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mk-MK" sz="1100" b="1" dirty="0" smtClean="0">
              <a:latin typeface="Tahoma" pitchFamily="34" charset="0"/>
              <a:cs typeface="Tahoma" pitchFamily="34" charset="0"/>
            </a:rPr>
            <a:t>             </a:t>
          </a:r>
          <a:endParaRPr lang="en-US" sz="1100" b="1" dirty="0">
            <a:latin typeface="Tahoma" pitchFamily="34" charset="0"/>
            <a:cs typeface="Tahoma" pitchFamily="34" charset="0"/>
          </a:endParaRPr>
        </a:p>
      </dgm:t>
    </dgm:pt>
    <dgm:pt modelId="{02E6B8E0-5BCA-4C57-8E54-B5A1AC73A22E}" type="parTrans" cxnId="{C44E4A43-A24A-416A-8DD6-EEC51701B491}">
      <dgm:prSet/>
      <dgm:spPr/>
      <dgm:t>
        <a:bodyPr/>
        <a:lstStyle/>
        <a:p>
          <a:endParaRPr lang="en-US"/>
        </a:p>
      </dgm:t>
    </dgm:pt>
    <dgm:pt modelId="{41192CE0-3DFB-4B28-8637-A57D7176DCDE}" type="sibTrans" cxnId="{C44E4A43-A24A-416A-8DD6-EEC51701B491}">
      <dgm:prSet/>
      <dgm:spPr/>
      <dgm:t>
        <a:bodyPr/>
        <a:lstStyle/>
        <a:p>
          <a:endParaRPr lang="en-US"/>
        </a:p>
      </dgm:t>
    </dgm:pt>
    <dgm:pt modelId="{3A4FEBFA-D905-429D-8054-8AAD8B0C0E31}">
      <dgm:prSet phldrT="[Text]" custT="1"/>
      <dgm:spPr/>
      <dgm:t>
        <a:bodyPr/>
        <a:lstStyle/>
        <a:p>
          <a:pPr>
            <a:spcAft>
              <a:spcPct val="35000"/>
            </a:spcAft>
          </a:pPr>
          <a:r>
            <a:rPr lang="en-US" sz="1100" b="1" dirty="0" smtClean="0">
              <a:latin typeface="Tahoma" pitchFamily="34" charset="0"/>
              <a:cs typeface="Tahoma" pitchFamily="34" charset="0"/>
            </a:rPr>
            <a:t>	The external position is less favorable – smaller capital inflows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 </a:t>
          </a:r>
        </a:p>
        <a:p>
          <a:pPr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smaller current account deficit because of better private transfers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;</a:t>
          </a:r>
        </a:p>
        <a:p>
          <a:pPr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	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large downward revision to the capital flows, in circumstances of worsened perceptions of</a:t>
          </a:r>
        </a:p>
        <a:p>
          <a:pPr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              the investors and deteriorated conditions for external  financing;</a:t>
          </a:r>
        </a:p>
        <a:p>
          <a:pPr>
            <a:spcAft>
              <a:spcPts val="5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- </a:t>
          </a:r>
          <a:r>
            <a:rPr lang="en-US" sz="1100" dirty="0" err="1" smtClean="0">
              <a:latin typeface="Tahoma" pitchFamily="34" charset="0"/>
              <a:cs typeface="Tahoma" pitchFamily="34" charset="0"/>
            </a:rPr>
            <a:t>th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    - 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 -Foreign reserves remain around the </a:t>
          </a:r>
          <a:r>
            <a:rPr lang="en-US" sz="1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adequate</a:t>
          </a:r>
          <a:r>
            <a:rPr lang="en-US" sz="1100" dirty="0" smtClean="0">
              <a:latin typeface="Tahoma" pitchFamily="34" charset="0"/>
              <a:cs typeface="Tahoma" pitchFamily="34" charset="0"/>
            </a:rPr>
            <a:t> level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.</a:t>
          </a:r>
        </a:p>
        <a:p>
          <a:pPr>
            <a:spcAft>
              <a:spcPct val="35000"/>
            </a:spcAft>
          </a:pPr>
          <a:endParaRPr lang="mk-MK" sz="1000" dirty="0" smtClean="0"/>
        </a:p>
      </dgm:t>
    </dgm:pt>
    <dgm:pt modelId="{070F9DD2-CAC3-47A8-B323-DB83B1B63BE6}" type="parTrans" cxnId="{58F22E1B-C209-4B38-B51D-2FEE8E652A49}">
      <dgm:prSet/>
      <dgm:spPr/>
      <dgm:t>
        <a:bodyPr/>
        <a:lstStyle/>
        <a:p>
          <a:endParaRPr lang="en-US"/>
        </a:p>
      </dgm:t>
    </dgm:pt>
    <dgm:pt modelId="{667F1F70-473C-4D02-AA01-DED4CD5712BD}" type="sibTrans" cxnId="{58F22E1B-C209-4B38-B51D-2FEE8E652A49}">
      <dgm:prSet/>
      <dgm:spPr/>
      <dgm:t>
        <a:bodyPr/>
        <a:lstStyle/>
        <a:p>
          <a:endParaRPr lang="en-US"/>
        </a:p>
      </dgm:t>
    </dgm:pt>
    <dgm:pt modelId="{FF6004B9-3E0A-49E1-A19A-A41B876D0002}">
      <dgm:prSet phldrT="[Text]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700" dirty="0"/>
        </a:p>
      </dgm:t>
    </dgm:pt>
    <dgm:pt modelId="{FF7E6920-B673-4B38-8A6E-8E9E71ED7134}" type="parTrans" cxnId="{FFFABE6E-FE27-4CAF-B430-23563560BCDF}">
      <dgm:prSet/>
      <dgm:spPr/>
      <dgm:t>
        <a:bodyPr/>
        <a:lstStyle/>
        <a:p>
          <a:endParaRPr lang="en-US"/>
        </a:p>
      </dgm:t>
    </dgm:pt>
    <dgm:pt modelId="{0BFB7380-E9AC-42F6-9961-4DE39B48893C}" type="sibTrans" cxnId="{FFFABE6E-FE27-4CAF-B430-23563560BCDF}">
      <dgm:prSet/>
      <dgm:spPr/>
      <dgm:t>
        <a:bodyPr/>
        <a:lstStyle/>
        <a:p>
          <a:endParaRPr lang="en-US"/>
        </a:p>
      </dgm:t>
    </dgm:pt>
    <dgm:pt modelId="{B724D7C4-DBFA-476C-9489-E323A50B9ADC}">
      <dgm:prSet phldrT="[Text]" custT="1"/>
      <dgm:spPr/>
      <dgm:t>
        <a:bodyPr/>
        <a:lstStyle/>
        <a:p>
          <a:r>
            <a:rPr lang="en-US" sz="1200" b="1" dirty="0" smtClean="0">
              <a:latin typeface="Tahoma" pitchFamily="34" charset="0"/>
              <a:cs typeface="Tahoma" pitchFamily="34" charset="0"/>
            </a:rPr>
            <a:t>	The inflation projection is without larger changes but with more evident</a:t>
          </a:r>
        </a:p>
        <a:p>
          <a:r>
            <a:rPr lang="en-US" sz="1200" b="1" dirty="0" smtClean="0">
              <a:latin typeface="Tahoma" pitchFamily="34" charset="0"/>
              <a:cs typeface="Tahoma" pitchFamily="34" charset="0"/>
            </a:rPr>
            <a:t>             upward risks </a:t>
          </a:r>
          <a:endParaRPr lang="mk-MK" sz="1200" b="1" dirty="0" smtClean="0">
            <a:latin typeface="Tahoma" pitchFamily="34" charset="0"/>
            <a:cs typeface="Tahoma" pitchFamily="34" charset="0"/>
          </a:endParaRPr>
        </a:p>
        <a:p>
          <a:r>
            <a:rPr lang="mk-MK" sz="1200" dirty="0" smtClean="0">
              <a:latin typeface="Tahoma" pitchFamily="34" charset="0"/>
              <a:cs typeface="Tahoma" pitchFamily="34" charset="0"/>
            </a:rPr>
            <a:t>            - </a:t>
          </a:r>
          <a:r>
            <a:rPr lang="en-US" sz="1200" dirty="0" smtClean="0">
              <a:latin typeface="Tahoma" pitchFamily="34" charset="0"/>
              <a:cs typeface="Tahoma" pitchFamily="34" charset="0"/>
            </a:rPr>
            <a:t>higher initial conditions and higher food prices</a:t>
          </a:r>
          <a:r>
            <a:rPr lang="mk-MK" sz="1200" dirty="0" smtClean="0">
              <a:latin typeface="Tahoma" pitchFamily="34" charset="0"/>
              <a:cs typeface="Tahoma" pitchFamily="34" charset="0"/>
            </a:rPr>
            <a:t>; </a:t>
          </a:r>
        </a:p>
        <a:p>
          <a:r>
            <a:rPr lang="en-US" sz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200" dirty="0" smtClean="0">
              <a:latin typeface="Tahoma" pitchFamily="34" charset="0"/>
              <a:cs typeface="Tahoma" pitchFamily="34" charset="0"/>
            </a:rPr>
            <a:t> - </a:t>
          </a:r>
          <a:r>
            <a:rPr lang="en-US" sz="1200" dirty="0" smtClean="0">
              <a:latin typeface="Tahoma" pitchFamily="34" charset="0"/>
              <a:cs typeface="Tahoma" pitchFamily="34" charset="0"/>
            </a:rPr>
            <a:t>lower world oil prices and deeper negative output gap</a:t>
          </a:r>
          <a:r>
            <a:rPr lang="mk-MK" sz="1200" dirty="0" smtClean="0">
              <a:latin typeface="Tahoma" pitchFamily="34" charset="0"/>
              <a:cs typeface="Tahoma" pitchFamily="34" charset="0"/>
            </a:rPr>
            <a:t>.</a:t>
          </a:r>
        </a:p>
      </dgm:t>
    </dgm:pt>
    <dgm:pt modelId="{46CB215B-B6D4-40F4-ADDB-EA9D3DED83A1}" type="sibTrans" cxnId="{C507A3D2-70D7-413C-9540-DC4F22FE7FF7}">
      <dgm:prSet/>
      <dgm:spPr/>
      <dgm:t>
        <a:bodyPr/>
        <a:lstStyle/>
        <a:p>
          <a:endParaRPr lang="en-US"/>
        </a:p>
      </dgm:t>
    </dgm:pt>
    <dgm:pt modelId="{3EF2E752-FB52-4A85-82A7-9B905A78C159}" type="parTrans" cxnId="{C507A3D2-70D7-413C-9540-DC4F22FE7FF7}">
      <dgm:prSet/>
      <dgm:spPr/>
      <dgm:t>
        <a:bodyPr/>
        <a:lstStyle/>
        <a:p>
          <a:endParaRPr lang="en-US"/>
        </a:p>
      </dgm:t>
    </dgm:pt>
    <dgm:pt modelId="{F9542878-41D8-4165-8F84-2F35C4DF2659}" type="pres">
      <dgm:prSet presAssocID="{401BC047-8204-4EE4-B847-F5F65A4A082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D4C67-5B85-416D-8518-BB675647CC58}" type="pres">
      <dgm:prSet presAssocID="{804E6958-B4FF-407B-91BE-2ED384C4E898}" presName="comp" presStyleCnt="0"/>
      <dgm:spPr/>
    </dgm:pt>
    <dgm:pt modelId="{9E37C75D-41E5-4A3A-9B0D-D8586497CDDB}" type="pres">
      <dgm:prSet presAssocID="{804E6958-B4FF-407B-91BE-2ED384C4E898}" presName="box" presStyleLbl="node1" presStyleIdx="0" presStyleCnt="3" custScaleY="120688"/>
      <dgm:spPr/>
      <dgm:t>
        <a:bodyPr/>
        <a:lstStyle/>
        <a:p>
          <a:endParaRPr lang="en-US"/>
        </a:p>
      </dgm:t>
    </dgm:pt>
    <dgm:pt modelId="{834D96AF-A819-46AF-9FE2-6B67CF75ECBC}" type="pres">
      <dgm:prSet presAssocID="{804E6958-B4FF-407B-91BE-2ED384C4E898}" presName="img" presStyleLbl="fgImgPlace1" presStyleIdx="0" presStyleCnt="3" custFlipVert="1" custScaleX="130968" custScaleY="100666" custLinFactNeighborX="11596" custLinFactNeighborY="-325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4DF2413-84E7-45B3-88CF-32837C282610}" type="pres">
      <dgm:prSet presAssocID="{804E6958-B4FF-407B-91BE-2ED384C4E89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26468-07A6-4101-90CF-3A4CA8733E3B}" type="pres">
      <dgm:prSet presAssocID="{41192CE0-3DFB-4B28-8637-A57D7176DCDE}" presName="spacer" presStyleCnt="0"/>
      <dgm:spPr/>
    </dgm:pt>
    <dgm:pt modelId="{5F0F3030-DC89-465D-B7CA-8CECC4165051}" type="pres">
      <dgm:prSet presAssocID="{B724D7C4-DBFA-476C-9489-E323A50B9ADC}" presName="comp" presStyleCnt="0"/>
      <dgm:spPr/>
    </dgm:pt>
    <dgm:pt modelId="{BDFF6303-6CB6-4284-8670-BAD291CAFD03}" type="pres">
      <dgm:prSet presAssocID="{B724D7C4-DBFA-476C-9489-E323A50B9ADC}" presName="box" presStyleLbl="node1" presStyleIdx="1" presStyleCnt="3"/>
      <dgm:spPr/>
      <dgm:t>
        <a:bodyPr/>
        <a:lstStyle/>
        <a:p>
          <a:endParaRPr lang="en-US"/>
        </a:p>
      </dgm:t>
    </dgm:pt>
    <dgm:pt modelId="{3DFC57ED-9FED-49E0-B0D4-1B5E6CD2EE3A}" type="pres">
      <dgm:prSet presAssocID="{B724D7C4-DBFA-476C-9489-E323A50B9ADC}" presName="img" presStyleLbl="fgImgPlace1" presStyleIdx="1" presStyleCnt="3" custScaleX="130294" custLinFactNeighborX="1368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77B7140-63CD-4F53-9356-0E44F1562028}" type="pres">
      <dgm:prSet presAssocID="{B724D7C4-DBFA-476C-9489-E323A50B9A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8C46D-47D1-4A73-B727-D320FE5852E0}" type="pres">
      <dgm:prSet presAssocID="{46CB215B-B6D4-40F4-ADDB-EA9D3DED83A1}" presName="spacer" presStyleCnt="0"/>
      <dgm:spPr/>
    </dgm:pt>
    <dgm:pt modelId="{F051F743-F504-4502-9385-2B424FEBE655}" type="pres">
      <dgm:prSet presAssocID="{3A4FEBFA-D905-429D-8054-8AAD8B0C0E31}" presName="comp" presStyleCnt="0"/>
      <dgm:spPr/>
    </dgm:pt>
    <dgm:pt modelId="{7AD6AF9D-4633-4E8A-A689-ABDC80683DEF}" type="pres">
      <dgm:prSet presAssocID="{3A4FEBFA-D905-429D-8054-8AAD8B0C0E31}" presName="box" presStyleLbl="node1" presStyleIdx="2" presStyleCnt="3"/>
      <dgm:spPr/>
      <dgm:t>
        <a:bodyPr/>
        <a:lstStyle/>
        <a:p>
          <a:endParaRPr lang="en-US"/>
        </a:p>
      </dgm:t>
    </dgm:pt>
    <dgm:pt modelId="{D41059FF-E6C9-459B-9A8F-0D35013BD70A}" type="pres">
      <dgm:prSet presAssocID="{3A4FEBFA-D905-429D-8054-8AAD8B0C0E31}" presName="img" presStyleLbl="fgImgPlace1" presStyleIdx="2" presStyleCnt="3" custScaleX="128717" custLinFactNeighborX="11033" custLinFactNeighborY="-208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E1DB64F-EECC-4030-9197-48FE56F62412}" type="pres">
      <dgm:prSet presAssocID="{3A4FEBFA-D905-429D-8054-8AAD8B0C0E3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E4A43-A24A-416A-8DD6-EEC51701B491}" srcId="{401BC047-8204-4EE4-B847-F5F65A4A0821}" destId="{804E6958-B4FF-407B-91BE-2ED384C4E898}" srcOrd="0" destOrd="0" parTransId="{02E6B8E0-5BCA-4C57-8E54-B5A1AC73A22E}" sibTransId="{41192CE0-3DFB-4B28-8637-A57D7176DCDE}"/>
    <dgm:cxn modelId="{58F22E1B-C209-4B38-B51D-2FEE8E652A49}" srcId="{401BC047-8204-4EE4-B847-F5F65A4A0821}" destId="{3A4FEBFA-D905-429D-8054-8AAD8B0C0E31}" srcOrd="2" destOrd="0" parTransId="{070F9DD2-CAC3-47A8-B323-DB83B1B63BE6}" sibTransId="{667F1F70-473C-4D02-AA01-DED4CD5712BD}"/>
    <dgm:cxn modelId="{08579001-2DFF-4426-9CAF-7C5633D56FFC}" type="presOf" srcId="{FF6004B9-3E0A-49E1-A19A-A41B876D0002}" destId="{9E37C75D-41E5-4A3A-9B0D-D8586497CDDB}" srcOrd="0" destOrd="1" presId="urn:microsoft.com/office/officeart/2005/8/layout/vList4"/>
    <dgm:cxn modelId="{DF4B1B54-337F-48F0-B9EF-0CDD9E66F289}" type="presOf" srcId="{3A4FEBFA-D905-429D-8054-8AAD8B0C0E31}" destId="{3E1DB64F-EECC-4030-9197-48FE56F62412}" srcOrd="1" destOrd="0" presId="urn:microsoft.com/office/officeart/2005/8/layout/vList4"/>
    <dgm:cxn modelId="{C507A3D2-70D7-413C-9540-DC4F22FE7FF7}" srcId="{401BC047-8204-4EE4-B847-F5F65A4A0821}" destId="{B724D7C4-DBFA-476C-9489-E323A50B9ADC}" srcOrd="1" destOrd="0" parTransId="{3EF2E752-FB52-4A85-82A7-9B905A78C159}" sibTransId="{46CB215B-B6D4-40F4-ADDB-EA9D3DED83A1}"/>
    <dgm:cxn modelId="{C842CF87-D1EF-466A-8EFD-EB8E2B75C5B7}" type="presOf" srcId="{B724D7C4-DBFA-476C-9489-E323A50B9ADC}" destId="{BDFF6303-6CB6-4284-8670-BAD291CAFD03}" srcOrd="0" destOrd="0" presId="urn:microsoft.com/office/officeart/2005/8/layout/vList4"/>
    <dgm:cxn modelId="{34C54030-EDF6-4D92-975A-4017918E8668}" type="presOf" srcId="{401BC047-8204-4EE4-B847-F5F65A4A0821}" destId="{F9542878-41D8-4165-8F84-2F35C4DF2659}" srcOrd="0" destOrd="0" presId="urn:microsoft.com/office/officeart/2005/8/layout/vList4"/>
    <dgm:cxn modelId="{9B1DD340-9627-4C25-9D20-27724390C0A9}" type="presOf" srcId="{B724D7C4-DBFA-476C-9489-E323A50B9ADC}" destId="{877B7140-63CD-4F53-9356-0E44F1562028}" srcOrd="1" destOrd="0" presId="urn:microsoft.com/office/officeart/2005/8/layout/vList4"/>
    <dgm:cxn modelId="{317851F3-2230-4A90-975E-DE4AEA395577}" type="presOf" srcId="{FF6004B9-3E0A-49E1-A19A-A41B876D0002}" destId="{D4DF2413-84E7-45B3-88CF-32837C282610}" srcOrd="1" destOrd="1" presId="urn:microsoft.com/office/officeart/2005/8/layout/vList4"/>
    <dgm:cxn modelId="{508D5BB2-5749-42F9-BBDF-E5FD5E27F6B6}" type="presOf" srcId="{3A4FEBFA-D905-429D-8054-8AAD8B0C0E31}" destId="{7AD6AF9D-4633-4E8A-A689-ABDC80683DEF}" srcOrd="0" destOrd="0" presId="urn:microsoft.com/office/officeart/2005/8/layout/vList4"/>
    <dgm:cxn modelId="{FFFABE6E-FE27-4CAF-B430-23563560BCDF}" srcId="{804E6958-B4FF-407B-91BE-2ED384C4E898}" destId="{FF6004B9-3E0A-49E1-A19A-A41B876D0002}" srcOrd="0" destOrd="0" parTransId="{FF7E6920-B673-4B38-8A6E-8E9E71ED7134}" sibTransId="{0BFB7380-E9AC-42F6-9961-4DE39B48893C}"/>
    <dgm:cxn modelId="{A5013AD3-2B43-4733-9A9B-B4D03607F2BA}" type="presOf" srcId="{804E6958-B4FF-407B-91BE-2ED384C4E898}" destId="{D4DF2413-84E7-45B3-88CF-32837C282610}" srcOrd="1" destOrd="0" presId="urn:microsoft.com/office/officeart/2005/8/layout/vList4"/>
    <dgm:cxn modelId="{E1467250-8582-486C-B26F-FC4F3A08B6BC}" type="presOf" srcId="{804E6958-B4FF-407B-91BE-2ED384C4E898}" destId="{9E37C75D-41E5-4A3A-9B0D-D8586497CDDB}" srcOrd="0" destOrd="0" presId="urn:microsoft.com/office/officeart/2005/8/layout/vList4"/>
    <dgm:cxn modelId="{57113CBC-4F0B-4DF1-A66D-D8708FDEC031}" type="presParOf" srcId="{F9542878-41D8-4165-8F84-2F35C4DF2659}" destId="{7DBD4C67-5B85-416D-8518-BB675647CC58}" srcOrd="0" destOrd="0" presId="urn:microsoft.com/office/officeart/2005/8/layout/vList4"/>
    <dgm:cxn modelId="{8BC55852-16DC-4BA1-937A-D621C6C8ADF9}" type="presParOf" srcId="{7DBD4C67-5B85-416D-8518-BB675647CC58}" destId="{9E37C75D-41E5-4A3A-9B0D-D8586497CDDB}" srcOrd="0" destOrd="0" presId="urn:microsoft.com/office/officeart/2005/8/layout/vList4"/>
    <dgm:cxn modelId="{0599E13F-CFEB-4745-8ABF-F2D7CBA62CA2}" type="presParOf" srcId="{7DBD4C67-5B85-416D-8518-BB675647CC58}" destId="{834D96AF-A819-46AF-9FE2-6B67CF75ECBC}" srcOrd="1" destOrd="0" presId="urn:microsoft.com/office/officeart/2005/8/layout/vList4"/>
    <dgm:cxn modelId="{F2EAA689-E24C-4837-8E49-07E67E24057A}" type="presParOf" srcId="{7DBD4C67-5B85-416D-8518-BB675647CC58}" destId="{D4DF2413-84E7-45B3-88CF-32837C282610}" srcOrd="2" destOrd="0" presId="urn:microsoft.com/office/officeart/2005/8/layout/vList4"/>
    <dgm:cxn modelId="{980BE560-A605-4603-A8AE-A8CAADAFA4DE}" type="presParOf" srcId="{F9542878-41D8-4165-8F84-2F35C4DF2659}" destId="{77026468-07A6-4101-90CF-3A4CA8733E3B}" srcOrd="1" destOrd="0" presId="urn:microsoft.com/office/officeart/2005/8/layout/vList4"/>
    <dgm:cxn modelId="{AD5C486D-0F54-4804-B681-FA93DA6AEF21}" type="presParOf" srcId="{F9542878-41D8-4165-8F84-2F35C4DF2659}" destId="{5F0F3030-DC89-465D-B7CA-8CECC4165051}" srcOrd="2" destOrd="0" presId="urn:microsoft.com/office/officeart/2005/8/layout/vList4"/>
    <dgm:cxn modelId="{4A8957D7-A327-4268-86F7-0D473880643E}" type="presParOf" srcId="{5F0F3030-DC89-465D-B7CA-8CECC4165051}" destId="{BDFF6303-6CB6-4284-8670-BAD291CAFD03}" srcOrd="0" destOrd="0" presId="urn:microsoft.com/office/officeart/2005/8/layout/vList4"/>
    <dgm:cxn modelId="{9CC4A24B-64E8-4B16-9C74-6B1D7C5A0B41}" type="presParOf" srcId="{5F0F3030-DC89-465D-B7CA-8CECC4165051}" destId="{3DFC57ED-9FED-49E0-B0D4-1B5E6CD2EE3A}" srcOrd="1" destOrd="0" presId="urn:microsoft.com/office/officeart/2005/8/layout/vList4"/>
    <dgm:cxn modelId="{84473246-38CD-4A8F-9D28-9922B78AEFED}" type="presParOf" srcId="{5F0F3030-DC89-465D-B7CA-8CECC4165051}" destId="{877B7140-63CD-4F53-9356-0E44F1562028}" srcOrd="2" destOrd="0" presId="urn:microsoft.com/office/officeart/2005/8/layout/vList4"/>
    <dgm:cxn modelId="{E5C9049F-4488-464D-8665-C6BCCCD8F62E}" type="presParOf" srcId="{F9542878-41D8-4165-8F84-2F35C4DF2659}" destId="{1B68C46D-47D1-4A73-B727-D320FE5852E0}" srcOrd="3" destOrd="0" presId="urn:microsoft.com/office/officeart/2005/8/layout/vList4"/>
    <dgm:cxn modelId="{48B08A2D-5395-4021-B861-AA26B9EF2F30}" type="presParOf" srcId="{F9542878-41D8-4165-8F84-2F35C4DF2659}" destId="{F051F743-F504-4502-9385-2B424FEBE655}" srcOrd="4" destOrd="0" presId="urn:microsoft.com/office/officeart/2005/8/layout/vList4"/>
    <dgm:cxn modelId="{E772FEE9-B145-4C5F-8B59-EE5A3B056A02}" type="presParOf" srcId="{F051F743-F504-4502-9385-2B424FEBE655}" destId="{7AD6AF9D-4633-4E8A-A689-ABDC80683DEF}" srcOrd="0" destOrd="0" presId="urn:microsoft.com/office/officeart/2005/8/layout/vList4"/>
    <dgm:cxn modelId="{1D141A13-0B08-40B1-BF0C-19BEF860B5A9}" type="presParOf" srcId="{F051F743-F504-4502-9385-2B424FEBE655}" destId="{D41059FF-E6C9-459B-9A8F-0D35013BD70A}" srcOrd="1" destOrd="0" presId="urn:microsoft.com/office/officeart/2005/8/layout/vList4"/>
    <dgm:cxn modelId="{0B823B3A-3217-43DE-B58D-D36D02124E95}" type="presParOf" srcId="{F051F743-F504-4502-9385-2B424FEBE655}" destId="{3E1DB64F-EECC-4030-9197-48FE56F6241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37C75D-41E5-4A3A-9B0D-D8586497CDDB}">
      <dsp:nvSpPr>
        <dsp:cNvPr id="0" name=""/>
        <dsp:cNvSpPr/>
      </dsp:nvSpPr>
      <dsp:spPr>
        <a:xfrm>
          <a:off x="41349" y="0"/>
          <a:ext cx="7992888" cy="19892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	Smaller GDP growth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– </a:t>
          </a: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revision from 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2% </a:t>
          </a: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to approximately 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1%  </a:t>
          </a: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for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2012</a:t>
          </a: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;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            revision from 3.7%  to 3% for 2013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</a:t>
          </a:r>
          <a:endParaRPr lang="en-US" sz="1100" b="1" kern="1200" dirty="0" smtClean="0">
            <a:latin typeface="Tahoma" pitchFamily="34" charset="0"/>
            <a:cs typeface="Tahoma" pitchFamily="34" charset="0"/>
          </a:endParaRP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  - </a:t>
          </a:r>
          <a:r>
            <a:rPr lang="en-US" sz="11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weaker initial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conditions and worsened foreign demand projections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;</a:t>
          </a:r>
          <a:endParaRPr lang="en-US" sz="1100" kern="1200" dirty="0" smtClean="0">
            <a:latin typeface="Tahoma" pitchFamily="34" charset="0"/>
            <a:cs typeface="Tahoma" pitchFamily="34" charset="0"/>
          </a:endParaRP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         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downward correction of all GDP components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;</a:t>
          </a:r>
        </a:p>
        <a:p>
          <a:pPr lvl="0" algn="just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         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structural changes and public investments 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–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factor for relatively fast recovery and</a:t>
          </a:r>
        </a:p>
        <a:p>
          <a:pPr lvl="0" algn="just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               smaller dependence of the short-term growth on the situation in Europe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;</a:t>
          </a:r>
        </a:p>
        <a:p>
          <a:pPr lvl="0" algn="just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        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the credit support is larger than expected in conditions of relaxed monetary conditions</a:t>
          </a:r>
        </a:p>
        <a:p>
          <a:pPr lvl="0" algn="just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               and stable risk perceptions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.</a:t>
          </a:r>
        </a:p>
        <a:p>
          <a:pPr lvl="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            </a:t>
          </a:r>
          <a:endParaRPr lang="en-US" sz="1100" b="1" kern="1200" dirty="0">
            <a:latin typeface="Tahoma" pitchFamily="34" charset="0"/>
            <a:cs typeface="Tahoma" pitchFamily="34" charset="0"/>
          </a:endParaRP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700" kern="1200" dirty="0"/>
        </a:p>
      </dsp:txBody>
      <dsp:txXfrm>
        <a:off x="1804751" y="0"/>
        <a:ext cx="6229486" cy="1989225"/>
      </dsp:txXfrm>
    </dsp:sp>
    <dsp:sp modelId="{834D96AF-A819-46AF-9FE2-6B67CF75ECBC}">
      <dsp:nvSpPr>
        <dsp:cNvPr id="0" name=""/>
        <dsp:cNvSpPr/>
      </dsp:nvSpPr>
      <dsp:spPr>
        <a:xfrm flipV="1">
          <a:off x="144021" y="288032"/>
          <a:ext cx="2093625" cy="13273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F6303-6CB6-4284-8670-BAD291CAFD03}">
      <dsp:nvSpPr>
        <dsp:cNvPr id="0" name=""/>
        <dsp:cNvSpPr/>
      </dsp:nvSpPr>
      <dsp:spPr>
        <a:xfrm>
          <a:off x="38656" y="2154049"/>
          <a:ext cx="7992888" cy="1648237"/>
        </a:xfrm>
        <a:prstGeom prst="roundRect">
          <a:avLst>
            <a:gd name="adj" fmla="val 10000"/>
          </a:avLst>
        </a:prstGeom>
        <a:solidFill>
          <a:schemeClr val="accent4">
            <a:hueOff val="609020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cs typeface="Tahoma" pitchFamily="34" charset="0"/>
            </a:rPr>
            <a:t>	The inflation projection is without larger changes but with more evident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cs typeface="Tahoma" pitchFamily="34" charset="0"/>
            </a:rPr>
            <a:t>             upward risks </a:t>
          </a:r>
          <a:endParaRPr lang="mk-MK" sz="1200" b="1" kern="1200" dirty="0" smtClean="0">
            <a:latin typeface="Tahoma" pitchFamily="34" charset="0"/>
            <a:cs typeface="Tahoma" pitchFamily="34" charset="0"/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kern="1200" dirty="0" smtClean="0">
              <a:latin typeface="Tahoma" pitchFamily="34" charset="0"/>
              <a:cs typeface="Tahoma" pitchFamily="34" charset="0"/>
            </a:rPr>
            <a:t>            - </a:t>
          </a:r>
          <a:r>
            <a:rPr lang="en-US" sz="1200" kern="1200" dirty="0" smtClean="0">
              <a:latin typeface="Tahoma" pitchFamily="34" charset="0"/>
              <a:cs typeface="Tahoma" pitchFamily="34" charset="0"/>
            </a:rPr>
            <a:t>higher initial conditions and higher food prices</a:t>
          </a:r>
          <a:r>
            <a:rPr lang="mk-MK" sz="1200" kern="1200" dirty="0" smtClean="0">
              <a:latin typeface="Tahoma" pitchFamily="34" charset="0"/>
              <a:cs typeface="Tahoma" pitchFamily="34" charset="0"/>
            </a:rPr>
            <a:t>;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200" kern="1200" dirty="0" smtClean="0">
              <a:latin typeface="Tahoma" pitchFamily="34" charset="0"/>
              <a:cs typeface="Tahoma" pitchFamily="34" charset="0"/>
            </a:rPr>
            <a:t> - </a:t>
          </a:r>
          <a:r>
            <a:rPr lang="en-US" sz="1200" kern="1200" dirty="0" smtClean="0">
              <a:latin typeface="Tahoma" pitchFamily="34" charset="0"/>
              <a:cs typeface="Tahoma" pitchFamily="34" charset="0"/>
            </a:rPr>
            <a:t>lower world oil prices and deeper negative output gap</a:t>
          </a:r>
          <a:r>
            <a:rPr lang="mk-MK" sz="1200" kern="1200" dirty="0" smtClean="0">
              <a:latin typeface="Tahoma" pitchFamily="34" charset="0"/>
              <a:cs typeface="Tahoma" pitchFamily="34" charset="0"/>
            </a:rPr>
            <a:t>.</a:t>
          </a:r>
        </a:p>
      </dsp:txBody>
      <dsp:txXfrm>
        <a:off x="1802057" y="2154049"/>
        <a:ext cx="6229486" cy="1648237"/>
      </dsp:txXfrm>
    </dsp:sp>
    <dsp:sp modelId="{3DFC57ED-9FED-49E0-B0D4-1B5E6CD2EE3A}">
      <dsp:nvSpPr>
        <dsp:cNvPr id="0" name=""/>
        <dsp:cNvSpPr/>
      </dsp:nvSpPr>
      <dsp:spPr>
        <a:xfrm>
          <a:off x="180061" y="2318872"/>
          <a:ext cx="2082850" cy="13185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6AF9D-4633-4E8A-A689-ABDC80683DEF}">
      <dsp:nvSpPr>
        <dsp:cNvPr id="0" name=""/>
        <dsp:cNvSpPr/>
      </dsp:nvSpPr>
      <dsp:spPr>
        <a:xfrm>
          <a:off x="32353" y="3967110"/>
          <a:ext cx="7992888" cy="1648237"/>
        </a:xfrm>
        <a:prstGeom prst="roundRect">
          <a:avLst>
            <a:gd name="adj" fmla="val 10000"/>
          </a:avLst>
        </a:prstGeom>
        <a:solidFill>
          <a:schemeClr val="accent4">
            <a:hueOff val="1218040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	The external position is less favorable – smaller capital inflows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smaller current account deficit because of better private transfers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	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large downward revision to the capital flows, in circumstances of worsened perceptions of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              the investors and deteriorated conditions for external  financing;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- </a:t>
          </a:r>
          <a:r>
            <a:rPr lang="en-US" sz="1100" kern="1200" dirty="0" err="1" smtClean="0">
              <a:latin typeface="Tahoma" pitchFamily="34" charset="0"/>
              <a:cs typeface="Tahoma" pitchFamily="34" charset="0"/>
            </a:rPr>
            <a:t>th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- 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 -Foreign reserves remain around the </a:t>
          </a:r>
          <a:r>
            <a:rPr lang="en-US" sz="1100" kern="12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rPr>
            <a:t>adequate</a:t>
          </a:r>
          <a:r>
            <a:rPr lang="en-US" sz="1100" kern="1200" dirty="0" smtClean="0">
              <a:latin typeface="Tahoma" pitchFamily="34" charset="0"/>
              <a:cs typeface="Tahoma" pitchFamily="34" charset="0"/>
            </a:rPr>
            <a:t> level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k-MK" sz="1000" kern="1200" dirty="0" smtClean="0"/>
        </a:p>
      </dsp:txBody>
      <dsp:txXfrm>
        <a:off x="1795755" y="3967110"/>
        <a:ext cx="6229486" cy="1648237"/>
      </dsp:txXfrm>
    </dsp:sp>
    <dsp:sp modelId="{D41059FF-E6C9-459B-9A8F-0D35013BD70A}">
      <dsp:nvSpPr>
        <dsp:cNvPr id="0" name=""/>
        <dsp:cNvSpPr/>
      </dsp:nvSpPr>
      <dsp:spPr>
        <a:xfrm>
          <a:off x="144017" y="4104454"/>
          <a:ext cx="2057641" cy="13185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37074C-8A58-4B23-B7F0-5B49C9DBF5B3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9ED79-6FB6-404D-BBFA-3ABEB9A466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729C65-4640-4DFD-86FD-870C253539E6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4F382E-6305-4439-8E10-AB52FA6800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BEED73-AE4F-4AC5-A56A-47341DE04CF2}" type="slidenum">
              <a:rPr lang="mk-MK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mk-M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8C5EF967-A7D9-4ECF-8961-77D77E42D565}" type="slidenum">
              <a:rPr lang="mk-MK" sz="1200">
                <a:latin typeface="Calibri" pitchFamily="34" charset="0"/>
              </a:rPr>
              <a:pPr algn="r"/>
              <a:t>10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E81B3F93-71E7-40EB-97E4-184292E45323}" type="slidenum">
              <a:rPr lang="mk-MK" sz="1200">
                <a:latin typeface="Calibri" pitchFamily="34" charset="0"/>
              </a:rPr>
              <a:pPr algn="r"/>
              <a:t>11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5A2DD91C-042C-4A29-9375-128B0A9BA779}" type="slidenum">
              <a:rPr lang="mk-MK" sz="1200">
                <a:latin typeface="Calibri" pitchFamily="34" charset="0"/>
              </a:rPr>
              <a:pPr algn="r"/>
              <a:t>12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0F3DE728-7A9B-4233-96C4-1EDA2C1E479B}" type="slidenum">
              <a:rPr lang="mk-MK" sz="1200">
                <a:latin typeface="Calibri" pitchFamily="34" charset="0"/>
              </a:rPr>
              <a:pPr algn="r"/>
              <a:t>13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E5C0645B-78B4-403F-B247-1DD41E6155E4}" type="slidenum">
              <a:rPr lang="mk-MK" sz="1200">
                <a:latin typeface="Calibri" pitchFamily="34" charset="0"/>
              </a:rPr>
              <a:pPr algn="r"/>
              <a:t>14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A2B251AD-A46A-4ED5-BC0C-8702027A0681}" type="slidenum">
              <a:rPr lang="mk-MK" sz="1200">
                <a:latin typeface="Calibri" pitchFamily="34" charset="0"/>
              </a:rPr>
              <a:pPr algn="r"/>
              <a:t>15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BB98F07F-99A8-4345-B7BE-F5CBDFACC1A0}" type="slidenum">
              <a:rPr lang="mk-MK" sz="1200">
                <a:latin typeface="Calibri" pitchFamily="34" charset="0"/>
              </a:rPr>
              <a:pPr algn="r"/>
              <a:t>16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dirty="0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4288A194-4C56-4C56-B2BF-46BD5907340F}" type="slidenum">
              <a:rPr lang="mk-MK" sz="1200">
                <a:latin typeface="Calibri" pitchFamily="34" charset="0"/>
              </a:rPr>
              <a:pPr algn="r"/>
              <a:t>17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385AF746-0B9E-43E4-BBE6-A3B7EA2B569C}" type="slidenum">
              <a:rPr lang="mk-MK" sz="1200">
                <a:latin typeface="Calibri" pitchFamily="34" charset="0"/>
              </a:rPr>
              <a:pPr algn="r"/>
              <a:t>2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5EB7E97A-3221-4BE3-B024-07E455FBC69E}" type="slidenum">
              <a:rPr lang="mk-MK" sz="1200">
                <a:latin typeface="Calibri" pitchFamily="34" charset="0"/>
              </a:rPr>
              <a:pPr algn="r"/>
              <a:t>3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F4C9BF22-1535-4559-B8A6-35196663B440}" type="slidenum">
              <a:rPr lang="mk-MK" sz="1200">
                <a:latin typeface="Calibri" pitchFamily="34" charset="0"/>
              </a:rPr>
              <a:pPr algn="r"/>
              <a:t>4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EB2B8049-3497-4176-B399-12AF8851A4F0}" type="slidenum">
              <a:rPr lang="mk-MK" sz="1200">
                <a:latin typeface="Calibri" pitchFamily="34" charset="0"/>
              </a:rPr>
              <a:pPr algn="r"/>
              <a:t>5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7ABA1D2A-03D2-4DEB-9894-852E1F433E4F}" type="slidenum">
              <a:rPr lang="mk-MK" sz="1200">
                <a:latin typeface="Calibri" pitchFamily="34" charset="0"/>
              </a:rPr>
              <a:pPr algn="r"/>
              <a:t>6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F7E494E7-C081-48DD-A768-F18DB6669507}" type="slidenum">
              <a:rPr lang="mk-MK" sz="1200">
                <a:latin typeface="Calibri" pitchFamily="34" charset="0"/>
              </a:rPr>
              <a:pPr algn="r"/>
              <a:t>7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27868025-0323-4B4E-A52A-30940E47B78F}" type="slidenum">
              <a:rPr lang="mk-MK" sz="1200">
                <a:latin typeface="Calibri" pitchFamily="34" charset="0"/>
              </a:rPr>
              <a:pPr algn="r"/>
              <a:t>8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E63BCD25-CC18-40B3-A59D-7ED601D11193}" type="slidenum">
              <a:rPr lang="mk-MK" sz="1200">
                <a:latin typeface="Calibri" pitchFamily="34" charset="0"/>
              </a:rPr>
              <a:pPr algn="r"/>
              <a:t>9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C5F54DA-0566-414F-9B9B-2EF3936D7F6F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EDFF11-C5B9-4606-870D-2AA1B7C1F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89ED-8682-4864-A91F-042EC14D7258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0F443-E2BD-482D-A3AB-4F67D2E2E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243A-A3DD-4BFC-99CA-66E59AFA7DC7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112BC-C61C-4372-AC71-9DBB9CCA0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20B2E-04C1-401D-9C30-ED9628E56043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4E57A-1F29-438F-8944-D237E7EBA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07B9B8-83D0-4230-8911-41C868D59971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A5F05-CF7D-491A-9B78-F24A225B93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47FE89-C3C3-49EC-BF16-1F48247D9CD8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4CFD39-FA36-401A-B944-DD2B85BA5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DBA93A-F46D-4C22-8CDA-B20769A5E565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904C9B-9A41-4995-861E-5A7A897826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BBB43E-080E-4A31-9BFA-536B90A5BF6A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80973C-8096-41C5-9F45-FA4D8A136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EF4F-0CE6-43D9-A578-22A353CE3781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96523-60E2-4FC5-929B-7EE98BD8E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FDF1B-89BE-4ACD-A56D-DAAA232878E5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3FA798-00E1-4C5D-8813-4924E07B5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1CB995-9DF2-4815-A9A2-811432419207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B0D575E-771D-4BEA-BFA8-281101E21C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BA5AECA-6291-4E2C-8449-794AAC36290C}" type="datetimeFigureOut">
              <a:rPr lang="en-US"/>
              <a:pPr>
                <a:defRPr/>
              </a:pPr>
              <a:t>8/8/2012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566931-4F91-4D37-A541-CE0D83C1BB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09" r:id="rId2"/>
    <p:sldLayoutId id="2147484014" r:id="rId3"/>
    <p:sldLayoutId id="2147484015" r:id="rId4"/>
    <p:sldLayoutId id="2147484016" r:id="rId5"/>
    <p:sldLayoutId id="2147484017" r:id="rId6"/>
    <p:sldLayoutId id="2147484010" r:id="rId7"/>
    <p:sldLayoutId id="2147484018" r:id="rId8"/>
    <p:sldLayoutId id="2147484019" r:id="rId9"/>
    <p:sldLayoutId id="2147484011" r:id="rId10"/>
    <p:sldLayoutId id="2147484012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emf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emf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emf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em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619673" y="1752600"/>
            <a:ext cx="5706641" cy="2209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/>
            </a:r>
            <a:b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</a:b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/>
            </a:r>
            <a:b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</a:b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Quarterly revision of the macroeconomic projections</a:t>
            </a:r>
            <a:r>
              <a:rPr lang="mk-MK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</a:b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C C Times" pitchFamily="18" charset="0"/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971550" y="4267200"/>
            <a:ext cx="6800850" cy="10668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nl-NL" sz="1800" b="1" dirty="0" smtClean="0">
              <a:solidFill>
                <a:schemeClr val="bg1">
                  <a:lumMod val="50000"/>
                </a:schemeClr>
              </a:solidFill>
              <a:latin typeface="MAC C Times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Governor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Dimitar </a:t>
            </a:r>
            <a:r>
              <a:rPr lang="en-US" sz="18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Bogov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nl-NL" sz="18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3419872" y="5517232"/>
            <a:ext cx="17011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 August</a:t>
            </a:r>
            <a:r>
              <a:rPr lang="mk-MK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mk-MK" sz="1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</a:t>
            </a:r>
            <a:r>
              <a:rPr lang="en-US" sz="1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mk-MK" sz="1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1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221" name="Picture 6" descr="new-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mk-MK">
              <a:latin typeface="Calibri" pitchFamily="34" charset="0"/>
            </a:endParaRPr>
          </a:p>
        </p:txBody>
      </p:sp>
      <p:pic>
        <p:nvPicPr>
          <p:cNvPr id="9223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5"/>
            <a:ext cx="8748464" cy="1079846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Macroeconomic projections for 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2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GDP</a:t>
            </a: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268760"/>
            <a:ext cx="8640960" cy="2017365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Reduced activity of the export sector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recovery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given anticipated large effect of the new capacities activity on the export potential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Moderate domestic demand in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strengthening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backed by the announced foreign investments and public investments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Reduced import pressures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their new intensification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 line with the intensified domestic demand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484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2965442"/>
            <a:ext cx="6201689" cy="348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8820472" cy="126876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Macroeconomic projections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for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balance of payments’ current account </a:t>
            </a:r>
            <a:r>
              <a:rPr lang="mk-MK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2"/>
            <a:ext cx="8640960" cy="3024411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High increase in the inflows from the currency exchange market in the first half of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(48%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annually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 –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high confidence in the domestic currency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Estimates for gradual private transfers deceleration until the end of 2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012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2013;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Stable trade deficit in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moderate narrowing in 2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013;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Minor movements  of the current account deficit in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2013.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355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68125" y="3645024"/>
            <a:ext cx="683226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5"/>
            <a:ext cx="9144000" cy="115185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Macroeconomic projections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for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capital inflows</a:t>
            </a: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208911" cy="2448025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Downward revision of the capital inflows in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2012,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given lower debt-creating inflows and lower foreign investments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Similar level of capital inflows also in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2013,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given net repayments of government debt and higher foreign direct investments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Moderate increase in the foreign reserves in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2013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their maintenance around the adequate level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4580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411654"/>
            <a:ext cx="7632848" cy="203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64488" cy="160020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Macroeconomic projections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for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inflation</a:t>
            </a: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>
          <a:xfrm>
            <a:off x="251520" y="1340768"/>
            <a:ext cx="8640960" cy="280831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average inflation rate in the first half of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is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3%;</a:t>
            </a:r>
            <a:endParaRPr lang="en-US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The average inflation in 2012 and 2013 is expected to gravitate around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2%;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Absence of demand pressures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prolonged closure of the negative output gap to the middle of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2014;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Upward pressures of the oil prices in 2012 and their depletion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world food prices move upwards in 2012 and 2013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because of the supply shock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Effect of the increase in the regulated prices on the general price level.</a:t>
            </a: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8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3738711"/>
            <a:ext cx="40576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60020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Macroeconomic projections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for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credit growth</a:t>
            </a: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1507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23528" y="1412776"/>
            <a:ext cx="84969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55588" algn="just">
              <a:spcBef>
                <a:spcPts val="400"/>
              </a:spcBef>
              <a:buClr>
                <a:srgbClr val="0033CC"/>
              </a:buClr>
              <a:buSzPct val="68000"/>
              <a:buFontTx/>
              <a:buChar char="–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credit support in the first half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is larger than expected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(7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5%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annually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compared to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6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6%),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given relaxed monetary conditions and relatively stable risk perceptions by the banks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Tx/>
              <a:buChar char="–"/>
              <a:tabLst/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Moderate upward revision of the credit growth to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8%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about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10%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2013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given further deposit growth and disposable foreign sources of funding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  <a:endParaRPr kumimoji="0" lang="mk-MK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Tx/>
              <a:buChar char="–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The banking system continues registering high capital adequacy ratio 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17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5%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), 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high liquidity and relatively stable share of the nonperforming placements 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(9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9%) 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the first quarter of 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2012.</a:t>
            </a:r>
            <a:endParaRPr kumimoji="0" lang="mk-MK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" pitchFamily="2" charset="2"/>
              <a:buChar char="q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861048"/>
            <a:ext cx="398869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5496" y="260922"/>
            <a:ext cx="8496944" cy="50378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     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Comparison with the previous projection</a:t>
            </a: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>
          <a:xfrm>
            <a:off x="684213" y="1268413"/>
            <a:ext cx="7545387" cy="460851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9700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611560" y="908720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5"/>
            <a:ext cx="8229600" cy="100783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        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Projection risks</a:t>
            </a:r>
            <a:r>
              <a:rPr lang="mk-MK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684213" y="1341438"/>
            <a:ext cx="7545387" cy="5183187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21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7652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27584" y="1556792"/>
            <a:ext cx="741682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projection assumes short-term effects of the deteriorated global environment, which would exhaust in 2013, with certain risks:</a:t>
            </a: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2000" dirty="0" smtClean="0"/>
          </a:p>
          <a:p>
            <a:pPr lvl="1" algn="just">
              <a:buClr>
                <a:srgbClr val="0033CC"/>
              </a:buClr>
              <a:buFontTx/>
              <a:buChar char="-"/>
            </a:pP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possible persistence or deepening of the Euro area crisis may reflect on the growth dynamics of the Macedonian economy, as well as on the capital flows dynamics</a:t>
            </a: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  <a:r>
              <a:rPr lang="mk-MK" sz="2000" i="1" dirty="0" smtClean="0"/>
              <a:t> </a:t>
            </a:r>
          </a:p>
          <a:p>
            <a:pPr lvl="1" algn="just">
              <a:buClr>
                <a:srgbClr val="0033CC"/>
              </a:buClr>
              <a:buFontTx/>
              <a:buChar char="-"/>
            </a:pPr>
            <a:endParaRPr lang="mk-MK" sz="2000" i="1" dirty="0" smtClean="0"/>
          </a:p>
          <a:p>
            <a:pPr lvl="1" algn="just">
              <a:buClr>
                <a:srgbClr val="0033CC"/>
              </a:buClr>
              <a:buFontTx/>
              <a:buChar char="-"/>
            </a:pPr>
            <a:r>
              <a:rPr lang="mk-MK" sz="2000" b="1" i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More apparent risks of price shocks on the supply side, with potential transmission effects on the other prices.</a:t>
            </a:r>
            <a:endParaRPr lang="mk-MK" sz="2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216024"/>
            <a:ext cx="8820472" cy="8367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Effects on the monetary policy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179512" y="1052736"/>
            <a:ext cx="8712968" cy="5400600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Moderate economy growth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–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economy will be below the potential in the following two years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algn="just" eaLnBrk="1" hangingPunct="1">
              <a:buClr>
                <a:srgbClr val="0033CC"/>
              </a:buClr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Instable environment and enduring risks, but with positive impulse from the new private and public investments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inflation is within the acceptable limits, but with present upward risks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external position is stable, with positive effects of the new capacities, feeble domestic demand, solid private transfers and assessment for sufficient capital inflows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algn="just" eaLnBrk="1" hangingPunct="1">
              <a:buClr>
                <a:srgbClr val="0033CC"/>
              </a:buClr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foreign reserves are around the adequate level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lvl="0">
              <a:buFontTx/>
              <a:buChar char="–"/>
            </a:pPr>
            <a:endParaRPr lang="mk-MK" sz="1800" dirty="0" smtClean="0"/>
          </a:p>
          <a:p>
            <a:pPr lvl="0" algn="just">
              <a:buFontTx/>
              <a:buChar char="–"/>
            </a:pP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monetary conditions are assessed as adequate, i.e. we are retaining the same interest rate</a:t>
            </a:r>
            <a:r>
              <a:rPr lang="mk-MK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mk-MK" sz="1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Tx/>
              <a:buChar char="–"/>
            </a:pPr>
            <a:endParaRPr lang="mk-MK" sz="18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FontTx/>
              <a:buChar char="–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need for further regular monitoring of  the economic developments, as well as timely reaction, if needed, remains.</a:t>
            </a:r>
            <a:endParaRPr lang="en-US" sz="18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867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179512" y="188640"/>
            <a:ext cx="8229600" cy="8032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ea typeface="+mn-ea"/>
                <a:cs typeface="Tahoma" pitchFamily="34" charset="0"/>
              </a:rPr>
              <a:t>CONTENTS</a:t>
            </a:r>
            <a:endParaRPr lang="mk-MK" sz="3600" dirty="0" smtClean="0">
              <a:solidFill>
                <a:srgbClr val="0033CC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323528" y="764704"/>
            <a:ext cx="8820472" cy="5483696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None/>
              <a:defRPr/>
            </a:pPr>
            <a:endParaRPr lang="mk-MK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Macroeconomic projections for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2012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Assumptions from the external environment</a:t>
            </a:r>
            <a:endParaRPr lang="mk-MK" sz="1800" b="1" dirty="0" smtClean="0">
              <a:solidFill>
                <a:schemeClr val="accent5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1800" b="1" dirty="0" smtClean="0">
              <a:solidFill>
                <a:schemeClr val="accent5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Basic macroeconomic scenario for</a:t>
            </a:r>
            <a:r>
              <a:rPr lang="mk-MK" sz="18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 2012 </a:t>
            </a:r>
            <a:r>
              <a:rPr lang="en-US" sz="18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mk-MK" sz="18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 2013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None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Comparison with the previous projection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Projection risks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endParaRPr lang="en-US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Effects on the monetary policy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44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3568" y="260649"/>
            <a:ext cx="7546032" cy="136815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Macroeconomic projections for 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external assumptions</a:t>
            </a:r>
            <a: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229600" cy="4608512"/>
          </a:xfrm>
        </p:spPr>
        <p:txBody>
          <a:bodyPr rtlCol="0">
            <a:normAutofit fontScale="2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None/>
              <a:defRPr/>
            </a:pPr>
            <a:r>
              <a:rPr lang="mk-MK" sz="64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mk-MK" sz="64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During the last three months, the risks on the financial markets and the problems with the debt crisis in the Euro area increased again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endParaRPr lang="mk-MK" sz="72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economic prospects for the global economy deteriorated again, emphasizing the downward risks related to the projections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endParaRPr lang="mk-MK" sz="72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r>
              <a:rPr lang="en-US" sz="72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New deterioration in the forecasts for the economic performances</a:t>
            </a:r>
            <a:r>
              <a:rPr lang="mk-MK" sz="72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72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of the most important trading partners of the Macedonia,</a:t>
            </a:r>
            <a:r>
              <a:rPr lang="mk-MK" sz="72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72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in comparison with the preceding projection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endParaRPr lang="mk-MK" sz="72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Tahoma" pitchFamily="34" charset="0"/>
              <a:buChar char="−"/>
              <a:defRPr/>
            </a:pP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foreign demand trajectory for Macedonian products remains the same as in the previous projection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– </a:t>
            </a: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decrease in 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2012 </a:t>
            </a: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moderate rise in 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2013, </a:t>
            </a:r>
            <a:r>
              <a:rPr lang="en-US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but now with severer drop in 2012 and smaller rise in 2013</a:t>
            </a:r>
            <a:r>
              <a:rPr lang="mk-MK" sz="72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5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r>
              <a:rPr lang="mk-MK" sz="18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68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3568" y="260649"/>
            <a:ext cx="7546032" cy="720079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2E1DAD"/>
                </a:solidFill>
                <a:effectLst/>
                <a:latin typeface="Tahoma" pitchFamily="34" charset="0"/>
                <a:cs typeface="Tahoma" pitchFamily="34" charset="0"/>
              </a:rPr>
              <a:t>Foreign effective demand</a:t>
            </a:r>
            <a: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2291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48880"/>
            <a:ext cx="4176464" cy="298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9464" y="2348880"/>
            <a:ext cx="4573016" cy="296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8820472" cy="98072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2E1D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Foreign effective inflation</a:t>
            </a:r>
            <a: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4339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764704"/>
            <a:ext cx="8497639" cy="244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mk-MK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Tahoma" pitchFamily="34" charset="0"/>
              <a:buChar char="−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The foreign effective inflation is lower compared to the expectations</a:t>
            </a: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–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estimates for smaller pressures on the domestic prices through the foreign inflation in 2012 compared to the preceding projection</a:t>
            </a: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;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Tahoma" pitchFamily="34" charset="0"/>
              <a:buChar char="−"/>
              <a:tabLst/>
              <a:defRPr/>
            </a:pPr>
            <a:endParaRPr kumimoji="0" lang="mk-MK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lvl="0" indent="-255588" algn="just">
              <a:spcBef>
                <a:spcPts val="400"/>
              </a:spcBef>
              <a:buClr>
                <a:srgbClr val="0033CC"/>
              </a:buClr>
              <a:buSzPct val="68000"/>
              <a:buFont typeface="Tahoma" pitchFamily="34" charset="0"/>
              <a:buChar char="−"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Moderate acceleration in </a:t>
            </a: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2013,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on the backdrop of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demand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recovery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possible pressures of the food prices – upward revision of the foreign effective inflation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for 2013 compared to the previous projection</a:t>
            </a: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" pitchFamily="2" charset="2"/>
              <a:buChar char="q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Arial" charset="0"/>
              <a:buNone/>
              <a:tabLst/>
              <a:defRPr/>
            </a:pPr>
            <a:r>
              <a:rPr kumimoji="0" lang="mk-MK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06" y="3284984"/>
            <a:ext cx="424517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7" y="3212976"/>
            <a:ext cx="4680521" cy="302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4"/>
            <a:ext cx="8676456" cy="14112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2E1DAD"/>
                </a:solidFill>
                <a:effectLst/>
                <a:latin typeface="Tahoma" pitchFamily="34" charset="0"/>
                <a:cs typeface="Tahoma" pitchFamily="34" charset="0"/>
              </a:rPr>
              <a:t>Commodity prices</a:t>
            </a: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395288" y="1340768"/>
            <a:ext cx="8229600" cy="439261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endParaRPr lang="mk-MK" sz="14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The expectations for worse economic performances create downward pressures on part of the export and import prices</a:t>
            </a:r>
            <a:r>
              <a:rPr lang="mk-MK" sz="16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;  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Downward revision of oil and metal prices relative to the previous projection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Estimations for decrease in the metal prices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and their stabilization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The oil prices dynamics in </a:t>
            </a:r>
            <a:r>
              <a:rPr lang="en-US" sz="16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2012 is upwards –</a:t>
            </a:r>
            <a:r>
              <a:rPr lang="mk-MK" sz="16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chemeClr val="accent5"/>
                </a:solidFill>
                <a:latin typeface="Tahoma" pitchFamily="34" charset="0"/>
                <a:cs typeface="Tahoma" pitchFamily="34" charset="0"/>
              </a:rPr>
              <a:t>the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price level is expected to decrease in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Large upward correction with the food prices, compared to the preceding projection, because of the negative shock on the supply side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mk-MK" sz="16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r>
              <a:rPr lang="mk-MK" sz="1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</p:txBody>
      </p:sp>
      <p:pic>
        <p:nvPicPr>
          <p:cNvPr id="15364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16633"/>
            <a:ext cx="8748464" cy="1008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2E1DAD"/>
                </a:solidFill>
                <a:effectLst/>
                <a:latin typeface="Tahoma" pitchFamily="34" charset="0"/>
                <a:cs typeface="Tahoma" pitchFamily="34" charset="0"/>
              </a:rPr>
              <a:t>Commodity prices</a:t>
            </a:r>
            <a:r>
              <a:rPr lang="mk-MK" sz="3100" dirty="0" smtClean="0">
                <a:solidFill>
                  <a:srgbClr val="2E1D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2E1DA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387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124744"/>
            <a:ext cx="7416824" cy="244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3754329"/>
            <a:ext cx="6048670" cy="2699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5"/>
            <a:ext cx="8229600" cy="93583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Foreign interest rate</a:t>
            </a:r>
            <a:r>
              <a:rPr lang="mk-MK" sz="3100" dirty="0" smtClean="0">
                <a:solidFill>
                  <a:srgbClr val="2E1DAD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2E1DAD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395536" y="836712"/>
            <a:ext cx="8229600" cy="259174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Further decrease in the </a:t>
            </a:r>
            <a:r>
              <a:rPr lang="en-US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Euribor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 conditions of threats for new recession in the Euro area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Decrease in the ECB interest rate in July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2012;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Downward revision of the foreign interest rate relative to the preceding projection;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Expectations for slight increase in the following period, caused by the possible inflationary pressures arising from the monetary loosening undertaken so far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  <p:pic>
        <p:nvPicPr>
          <p:cNvPr id="17412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4005064"/>
            <a:ext cx="3960440" cy="276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188914"/>
            <a:ext cx="8820472" cy="141128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Macroeconomic projections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for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2012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and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2013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>GDP</a:t>
            </a: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0" y="1556792"/>
            <a:ext cx="8820472" cy="2088133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Downward revision of the foreign demand and poor performances in the first quarter of the year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Downward revision of the GDP projection in 2012 from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2%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to about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1%;</a:t>
            </a:r>
          </a:p>
          <a:p>
            <a:pPr algn="just" eaLnBrk="1" hangingPunct="1">
              <a:buClr>
                <a:srgbClr val="0033CC"/>
              </a:buClr>
              <a:buFont typeface="Tahoma" pitchFamily="34" charset="0"/>
              <a:buChar char="−"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Gradual recovery in 2013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increase of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3%,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compared to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3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7%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in April projection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), </a:t>
            </a: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underpinned by the improved environment, structural changes and government investments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843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7"/>
          <p:cNvSpPr>
            <a:spLocks noChangeAspect="1" noChangeArrowheads="1"/>
          </p:cNvSpPr>
          <p:nvPr/>
        </p:nvSpPr>
        <p:spPr bwMode="auto">
          <a:xfrm>
            <a:off x="2627313" y="3716338"/>
            <a:ext cx="4195762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3645024"/>
            <a:ext cx="409516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3024</TotalTime>
  <Words>1041</Words>
  <Application>Microsoft Office PowerPoint</Application>
  <PresentationFormat>On-screen Show (4:3)</PresentationFormat>
  <Paragraphs>162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  Quarterly revision of the macroeconomic projections  </vt:lpstr>
      <vt:lpstr> CONTENTS</vt:lpstr>
      <vt:lpstr>      Macroeconomic projections for  2012 and 2013  external assumptions   </vt:lpstr>
      <vt:lpstr>     Foreign effective demand   </vt:lpstr>
      <vt:lpstr>       Foreign effective inflation   </vt:lpstr>
      <vt:lpstr> Commodity prices </vt:lpstr>
      <vt:lpstr>       Commodity prices   </vt:lpstr>
      <vt:lpstr>    Foreign interest rate   </vt:lpstr>
      <vt:lpstr>      Macroeconomic projections for 2012 and 2013  GDP   </vt:lpstr>
      <vt:lpstr>       Macroeconomic projections for  2012 and 2013  GDP    </vt:lpstr>
      <vt:lpstr>    Macroeconomic projections for 2012 and 2013  balance of payments’ current account    </vt:lpstr>
      <vt:lpstr>      Macroeconomic projections for 2012 and 2013  capital inflows  </vt:lpstr>
      <vt:lpstr>      Macroeconomic projections for 2012 and 2013  inflation   </vt:lpstr>
      <vt:lpstr>      Macroeconomic projections for 2012 and 2013  credit growth   </vt:lpstr>
      <vt:lpstr>           Comparison with the previous projection   </vt:lpstr>
      <vt:lpstr>               Projection risks   </vt:lpstr>
      <vt:lpstr>    Effects on the monetary policy   </vt:lpstr>
    </vt:vector>
  </TitlesOfParts>
  <Company>Narodna Banka na 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Maкроекономска слика помеѓу двете проекции</dc:title>
  <dc:creator>GaniR</dc:creator>
  <cp:lastModifiedBy>Ana Mitreska</cp:lastModifiedBy>
  <cp:revision>439</cp:revision>
  <dcterms:created xsi:type="dcterms:W3CDTF">2012-01-31T10:11:16Z</dcterms:created>
  <dcterms:modified xsi:type="dcterms:W3CDTF">2012-08-08T13:17:46Z</dcterms:modified>
</cp:coreProperties>
</file>